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72"/>
  </p:notesMasterIdLst>
  <p:handoutMasterIdLst>
    <p:handoutMasterId r:id="rId173"/>
  </p:handoutMasterIdLst>
  <p:sldIdLst>
    <p:sldId id="256" r:id="rId5"/>
    <p:sldId id="300" r:id="rId6"/>
    <p:sldId id="272" r:id="rId7"/>
    <p:sldId id="258" r:id="rId8"/>
    <p:sldId id="257" r:id="rId9"/>
    <p:sldId id="264" r:id="rId10"/>
    <p:sldId id="271" r:id="rId11"/>
    <p:sldId id="267" r:id="rId12"/>
    <p:sldId id="265" r:id="rId13"/>
    <p:sldId id="273" r:id="rId14"/>
    <p:sldId id="274" r:id="rId15"/>
    <p:sldId id="275" r:id="rId16"/>
    <p:sldId id="276" r:id="rId17"/>
    <p:sldId id="277" r:id="rId18"/>
    <p:sldId id="278" r:id="rId19"/>
    <p:sldId id="279" r:id="rId20"/>
    <p:sldId id="280" r:id="rId21"/>
    <p:sldId id="282" r:id="rId22"/>
    <p:sldId id="283" r:id="rId23"/>
    <p:sldId id="284" r:id="rId24"/>
    <p:sldId id="285" r:id="rId25"/>
    <p:sldId id="281"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301" r:id="rId40"/>
    <p:sldId id="302" r:id="rId41"/>
    <p:sldId id="303" r:id="rId42"/>
    <p:sldId id="304" r:id="rId43"/>
    <p:sldId id="305" r:id="rId44"/>
    <p:sldId id="306" r:id="rId45"/>
    <p:sldId id="307" r:id="rId46"/>
    <p:sldId id="308" r:id="rId47"/>
    <p:sldId id="310" r:id="rId48"/>
    <p:sldId id="311" r:id="rId49"/>
    <p:sldId id="312" r:id="rId50"/>
    <p:sldId id="313" r:id="rId51"/>
    <p:sldId id="314" r:id="rId52"/>
    <p:sldId id="315" r:id="rId53"/>
    <p:sldId id="316" r:id="rId54"/>
    <p:sldId id="317" r:id="rId55"/>
    <p:sldId id="318" r:id="rId56"/>
    <p:sldId id="319" r:id="rId57"/>
    <p:sldId id="320" r:id="rId58"/>
    <p:sldId id="321" r:id="rId59"/>
    <p:sldId id="322" r:id="rId60"/>
    <p:sldId id="323" r:id="rId61"/>
    <p:sldId id="324" r:id="rId62"/>
    <p:sldId id="325" r:id="rId63"/>
    <p:sldId id="326" r:id="rId64"/>
    <p:sldId id="327" r:id="rId65"/>
    <p:sldId id="328" r:id="rId66"/>
    <p:sldId id="330" r:id="rId67"/>
    <p:sldId id="331" r:id="rId68"/>
    <p:sldId id="332" r:id="rId69"/>
    <p:sldId id="333" r:id="rId70"/>
    <p:sldId id="334" r:id="rId71"/>
    <p:sldId id="335" r:id="rId72"/>
    <p:sldId id="336" r:id="rId73"/>
    <p:sldId id="337" r:id="rId74"/>
    <p:sldId id="338" r:id="rId75"/>
    <p:sldId id="339" r:id="rId76"/>
    <p:sldId id="340" r:id="rId77"/>
    <p:sldId id="341" r:id="rId78"/>
    <p:sldId id="342" r:id="rId79"/>
    <p:sldId id="343" r:id="rId80"/>
    <p:sldId id="344" r:id="rId81"/>
    <p:sldId id="345" r:id="rId82"/>
    <p:sldId id="347" r:id="rId83"/>
    <p:sldId id="349" r:id="rId84"/>
    <p:sldId id="348" r:id="rId85"/>
    <p:sldId id="350" r:id="rId86"/>
    <p:sldId id="351" r:id="rId87"/>
    <p:sldId id="380" r:id="rId88"/>
    <p:sldId id="352" r:id="rId89"/>
    <p:sldId id="353" r:id="rId90"/>
    <p:sldId id="354" r:id="rId91"/>
    <p:sldId id="355" r:id="rId92"/>
    <p:sldId id="356" r:id="rId93"/>
    <p:sldId id="357" r:id="rId94"/>
    <p:sldId id="358" r:id="rId95"/>
    <p:sldId id="359" r:id="rId96"/>
    <p:sldId id="360" r:id="rId97"/>
    <p:sldId id="361" r:id="rId98"/>
    <p:sldId id="362" r:id="rId99"/>
    <p:sldId id="363" r:id="rId100"/>
    <p:sldId id="365" r:id="rId101"/>
    <p:sldId id="364" r:id="rId102"/>
    <p:sldId id="366" r:id="rId103"/>
    <p:sldId id="367" r:id="rId104"/>
    <p:sldId id="368" r:id="rId105"/>
    <p:sldId id="369" r:id="rId106"/>
    <p:sldId id="370" r:id="rId107"/>
    <p:sldId id="371" r:id="rId108"/>
    <p:sldId id="372" r:id="rId109"/>
    <p:sldId id="373" r:id="rId110"/>
    <p:sldId id="374" r:id="rId111"/>
    <p:sldId id="381" r:id="rId112"/>
    <p:sldId id="375" r:id="rId113"/>
    <p:sldId id="430" r:id="rId114"/>
    <p:sldId id="431" r:id="rId115"/>
    <p:sldId id="432" r:id="rId116"/>
    <p:sldId id="433" r:id="rId117"/>
    <p:sldId id="434" r:id="rId118"/>
    <p:sldId id="435" r:id="rId119"/>
    <p:sldId id="376" r:id="rId120"/>
    <p:sldId id="377" r:id="rId121"/>
    <p:sldId id="378" r:id="rId122"/>
    <p:sldId id="379" r:id="rId123"/>
    <p:sldId id="382" r:id="rId124"/>
    <p:sldId id="383" r:id="rId125"/>
    <p:sldId id="384" r:id="rId126"/>
    <p:sldId id="385" r:id="rId127"/>
    <p:sldId id="386" r:id="rId128"/>
    <p:sldId id="387" r:id="rId129"/>
    <p:sldId id="388" r:id="rId130"/>
    <p:sldId id="389" r:id="rId131"/>
    <p:sldId id="390" r:id="rId132"/>
    <p:sldId id="391" r:id="rId133"/>
    <p:sldId id="392" r:id="rId134"/>
    <p:sldId id="393" r:id="rId135"/>
    <p:sldId id="394" r:id="rId136"/>
    <p:sldId id="395" r:id="rId137"/>
    <p:sldId id="396" r:id="rId138"/>
    <p:sldId id="397" r:id="rId139"/>
    <p:sldId id="398" r:id="rId140"/>
    <p:sldId id="399" r:id="rId141"/>
    <p:sldId id="400" r:id="rId142"/>
    <p:sldId id="401" r:id="rId143"/>
    <p:sldId id="402" r:id="rId144"/>
    <p:sldId id="403" r:id="rId145"/>
    <p:sldId id="404" r:id="rId146"/>
    <p:sldId id="405" r:id="rId147"/>
    <p:sldId id="406" r:id="rId148"/>
    <p:sldId id="407" r:id="rId149"/>
    <p:sldId id="408" r:id="rId150"/>
    <p:sldId id="409" r:id="rId151"/>
    <p:sldId id="410" r:id="rId152"/>
    <p:sldId id="411" r:id="rId153"/>
    <p:sldId id="412" r:id="rId154"/>
    <p:sldId id="413" r:id="rId155"/>
    <p:sldId id="414" r:id="rId156"/>
    <p:sldId id="415" r:id="rId157"/>
    <p:sldId id="417" r:id="rId158"/>
    <p:sldId id="419" r:id="rId159"/>
    <p:sldId id="418" r:id="rId160"/>
    <p:sldId id="420" r:id="rId161"/>
    <p:sldId id="421" r:id="rId162"/>
    <p:sldId id="422" r:id="rId163"/>
    <p:sldId id="423" r:id="rId164"/>
    <p:sldId id="424" r:id="rId165"/>
    <p:sldId id="425" r:id="rId166"/>
    <p:sldId id="426" r:id="rId167"/>
    <p:sldId id="427" r:id="rId168"/>
    <p:sldId id="428" r:id="rId169"/>
    <p:sldId id="429" r:id="rId170"/>
    <p:sldId id="268" r:id="rId171"/>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15:guide id="2" pos="476" userDrawn="1">
          <p15:clr>
            <a:srgbClr val="A4A3A4"/>
          </p15:clr>
        </p15:guide>
        <p15:guide id="3" pos="4263" userDrawn="1">
          <p15:clr>
            <a:srgbClr val="A4A3A4"/>
          </p15:clr>
        </p15:guide>
        <p15:guide id="4" orient="horz" pos="41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1470"/>
    <a:srgbClr val="F79037"/>
    <a:srgbClr val="F9A835"/>
    <a:srgbClr val="8E2F91"/>
    <a:srgbClr val="F8A36A"/>
    <a:srgbClr val="000000"/>
    <a:srgbClr val="ECECEC"/>
    <a:srgbClr val="F48043"/>
    <a:srgbClr val="EF543F"/>
    <a:srgbClr val="8D5B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34" autoAdjust="0"/>
    <p:restoredTop sz="96281"/>
  </p:normalViewPr>
  <p:slideViewPr>
    <p:cSldViewPr snapToGrid="0" snapToObjects="1">
      <p:cViewPr varScale="1">
        <p:scale>
          <a:sx n="75" d="100"/>
          <a:sy n="75" d="100"/>
        </p:scale>
        <p:origin x="3152" y="176"/>
      </p:cViewPr>
      <p:guideLst>
        <p:guide pos="476"/>
        <p:guide pos="4263"/>
        <p:guide orient="horz" pos="419"/>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88" d="100"/>
          <a:sy n="88" d="100"/>
        </p:scale>
        <p:origin x="2664" y="176"/>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77" Type="http://schemas.openxmlformats.org/officeDocument/2006/relationships/tableStyles" Target="tableStyles.xml"/><Relationship Id="rId172" Type="http://schemas.openxmlformats.org/officeDocument/2006/relationships/notesMaster" Target="notesMasters/notesMaster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handoutMaster" Target="handoutMasters/handoutMaster1.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presProps" Target="presProps.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viewProps" Target="viewProps.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theme" Target="theme/theme1.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 Type="http://schemas.openxmlformats.org/officeDocument/2006/relationships/customXml" Target="../customXml/item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2/10/23</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2/10/23</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jpe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3E41F08D-FE95-F3CF-457A-493763E8E5A4}"/>
              </a:ext>
            </a:extLst>
          </p:cNvPr>
          <p:cNvSpPr/>
          <p:nvPr/>
        </p:nvSpPr>
        <p:spPr>
          <a:xfrm>
            <a:off x="0" y="5681479"/>
            <a:ext cx="7559683" cy="3768090"/>
          </a:xfrm>
          <a:custGeom>
            <a:avLst/>
            <a:gdLst>
              <a:gd name="connsiteX0" fmla="*/ 0 w 7559683"/>
              <a:gd name="connsiteY0" fmla="*/ 0 h 3768090"/>
              <a:gd name="connsiteX1" fmla="*/ 7559683 w 7559683"/>
              <a:gd name="connsiteY1" fmla="*/ 0 h 3768090"/>
              <a:gd name="connsiteX2" fmla="*/ 7559683 w 7559683"/>
              <a:gd name="connsiteY2" fmla="*/ 3768090 h 3768090"/>
              <a:gd name="connsiteX3" fmla="*/ 0 w 7559683"/>
              <a:gd name="connsiteY3" fmla="*/ 3768090 h 3768090"/>
            </a:gdLst>
            <a:ahLst/>
            <a:cxnLst>
              <a:cxn ang="0">
                <a:pos x="connsiteX0" y="connsiteY0"/>
              </a:cxn>
              <a:cxn ang="0">
                <a:pos x="connsiteX1" y="connsiteY1"/>
              </a:cxn>
              <a:cxn ang="0">
                <a:pos x="connsiteX2" y="connsiteY2"/>
              </a:cxn>
              <a:cxn ang="0">
                <a:pos x="connsiteX3" y="connsiteY3"/>
              </a:cxn>
            </a:cxnLst>
            <a:rect l="l" t="t" r="r" b="b"/>
            <a:pathLst>
              <a:path w="7559683" h="3768090">
                <a:moveTo>
                  <a:pt x="0" y="0"/>
                </a:moveTo>
                <a:lnTo>
                  <a:pt x="7559683" y="0"/>
                </a:lnTo>
                <a:lnTo>
                  <a:pt x="7559683" y="3768090"/>
                </a:lnTo>
                <a:lnTo>
                  <a:pt x="0" y="3768090"/>
                </a:lnTo>
                <a:close/>
              </a:path>
            </a:pathLst>
          </a:custGeom>
          <a:solidFill>
            <a:srgbClr val="8F3092"/>
          </a:solidFill>
          <a:ln w="3060" cap="flat">
            <a:noFill/>
            <a:prstDash val="solid"/>
            <a:miter/>
          </a:ln>
        </p:spPr>
        <p:txBody>
          <a:bodyPr wrap="square" rtlCol="0" anchor="ctr">
            <a:noAutofit/>
          </a:bodyPr>
          <a:lstStyle/>
          <a:p>
            <a:endParaRPr lang="en-US"/>
          </a:p>
        </p:txBody>
      </p:sp>
      <p:sp>
        <p:nvSpPr>
          <p:cNvPr id="1101" name="Graphic 6">
            <a:extLst>
              <a:ext uri="{FF2B5EF4-FFF2-40B4-BE49-F238E27FC236}">
                <a16:creationId xmlns:a16="http://schemas.microsoft.com/office/drawing/2014/main" id="{44A94AD3-A131-9441-82E4-9C561BFA098B}"/>
              </a:ext>
            </a:extLst>
          </p:cNvPr>
          <p:cNvSpPr/>
          <p:nvPr/>
        </p:nvSpPr>
        <p:spPr>
          <a:xfrm rot="5400000">
            <a:off x="5437872" y="7591913"/>
            <a:ext cx="476911" cy="3792981"/>
          </a:xfrm>
          <a:custGeom>
            <a:avLst/>
            <a:gdLst>
              <a:gd name="connsiteX0" fmla="*/ 0 w 101407"/>
              <a:gd name="connsiteY0" fmla="*/ 0 h 618290"/>
              <a:gd name="connsiteX1" fmla="*/ 101407 w 101407"/>
              <a:gd name="connsiteY1" fmla="*/ 0 h 618290"/>
              <a:gd name="connsiteX2" fmla="*/ 101407 w 101407"/>
              <a:gd name="connsiteY2" fmla="*/ 618291 h 618290"/>
              <a:gd name="connsiteX3" fmla="*/ 0 w 101407"/>
              <a:gd name="connsiteY3" fmla="*/ 618291 h 618290"/>
            </a:gdLst>
            <a:ahLst/>
            <a:cxnLst>
              <a:cxn ang="0">
                <a:pos x="connsiteX0" y="connsiteY0"/>
              </a:cxn>
              <a:cxn ang="0">
                <a:pos x="connsiteX1" y="connsiteY1"/>
              </a:cxn>
              <a:cxn ang="0">
                <a:pos x="connsiteX2" y="connsiteY2"/>
              </a:cxn>
              <a:cxn ang="0">
                <a:pos x="connsiteX3" y="connsiteY3"/>
              </a:cxn>
            </a:cxnLst>
            <a:rect l="l" t="t" r="r" b="b"/>
            <a:pathLst>
              <a:path w="101407" h="618290">
                <a:moveTo>
                  <a:pt x="0" y="0"/>
                </a:moveTo>
                <a:lnTo>
                  <a:pt x="101407" y="0"/>
                </a:lnTo>
                <a:lnTo>
                  <a:pt x="101407" y="618291"/>
                </a:lnTo>
                <a:lnTo>
                  <a:pt x="0" y="618291"/>
                </a:lnTo>
                <a:close/>
              </a:path>
            </a:pathLst>
          </a:custGeom>
          <a:solidFill>
            <a:srgbClr val="F48043"/>
          </a:solidFill>
          <a:ln w="2971" cap="flat">
            <a:noFill/>
            <a:prstDash val="solid"/>
            <a:miter/>
          </a:ln>
        </p:spPr>
        <p:txBody>
          <a:bodyPr rtlCol="0" anchor="ctr"/>
          <a:lstStyle/>
          <a:p>
            <a:endParaRPr lang="en-US" sz="1283" b="0" i="0" dirty="0">
              <a:latin typeface="Calibri" panose="020F0502020204030204" pitchFamily="34" charset="0"/>
            </a:endParaRPr>
          </a:p>
        </p:txBody>
      </p:sp>
      <p:sp>
        <p:nvSpPr>
          <p:cNvPr id="1102" name="Text Placeholder 32">
            <a:extLst>
              <a:ext uri="{FF2B5EF4-FFF2-40B4-BE49-F238E27FC236}">
                <a16:creationId xmlns:a16="http://schemas.microsoft.com/office/drawing/2014/main" id="{69DBB5CE-9B20-F44B-9B06-0C67AB1E1193}"/>
              </a:ext>
            </a:extLst>
          </p:cNvPr>
          <p:cNvSpPr>
            <a:spLocks noGrp="1"/>
          </p:cNvSpPr>
          <p:nvPr>
            <p:ph type="body" sz="quarter" idx="42" hasCustomPrompt="1"/>
          </p:nvPr>
        </p:nvSpPr>
        <p:spPr>
          <a:xfrm>
            <a:off x="4290576" y="9277003"/>
            <a:ext cx="3043546" cy="476907"/>
          </a:xfrm>
          <a:prstGeom prst="rect">
            <a:avLst/>
          </a:prstGeom>
        </p:spPr>
        <p:txBody>
          <a:bodyPr>
            <a:noAutofit/>
          </a:bodyPr>
          <a:lstStyle>
            <a:lvl1pPr marL="0" indent="0" algn="r">
              <a:lnSpc>
                <a:spcPct val="100000"/>
              </a:lnSpc>
              <a:spcBef>
                <a:spcPts val="0"/>
              </a:spcBef>
              <a:buNone/>
              <a:defRPr sz="2000" b="0" i="0">
                <a:solidFill>
                  <a:schemeClr val="bg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err="1"/>
              <a:t>www.website.eu</a:t>
            </a:r>
            <a:endParaRPr lang="en-US" dirty="0"/>
          </a:p>
        </p:txBody>
      </p:sp>
      <p:grpSp>
        <p:nvGrpSpPr>
          <p:cNvPr id="1386" name="Graphic 4">
            <a:extLst>
              <a:ext uri="{FF2B5EF4-FFF2-40B4-BE49-F238E27FC236}">
                <a16:creationId xmlns:a16="http://schemas.microsoft.com/office/drawing/2014/main" id="{19ED8EC5-715B-804E-96EE-454182E6E4D7}"/>
              </a:ext>
            </a:extLst>
          </p:cNvPr>
          <p:cNvGrpSpPr/>
          <p:nvPr/>
        </p:nvGrpSpPr>
        <p:grpSpPr>
          <a:xfrm>
            <a:off x="508184" y="255793"/>
            <a:ext cx="2641746" cy="2042532"/>
            <a:chOff x="4615814" y="443638"/>
            <a:chExt cx="1766649" cy="1365928"/>
          </a:xfrm>
        </p:grpSpPr>
        <p:grpSp>
          <p:nvGrpSpPr>
            <p:cNvPr id="1387" name="Graphic 4">
              <a:extLst>
                <a:ext uri="{FF2B5EF4-FFF2-40B4-BE49-F238E27FC236}">
                  <a16:creationId xmlns:a16="http://schemas.microsoft.com/office/drawing/2014/main" id="{00FE1F4E-2FA7-DB47-B916-B1FF8481D533}"/>
                </a:ext>
              </a:extLst>
            </p:cNvPr>
            <p:cNvGrpSpPr/>
            <p:nvPr/>
          </p:nvGrpSpPr>
          <p:grpSpPr>
            <a:xfrm>
              <a:off x="4742730" y="443638"/>
              <a:ext cx="1170517" cy="1365928"/>
              <a:chOff x="4742730" y="443638"/>
              <a:chExt cx="1170517" cy="1365928"/>
            </a:xfrm>
          </p:grpSpPr>
          <p:grpSp>
            <p:nvGrpSpPr>
              <p:cNvPr id="1410" name="Graphic 4">
                <a:extLst>
                  <a:ext uri="{FF2B5EF4-FFF2-40B4-BE49-F238E27FC236}">
                    <a16:creationId xmlns:a16="http://schemas.microsoft.com/office/drawing/2014/main" id="{6F4470D3-5A7F-7A49-A749-C2D93ADCE745}"/>
                  </a:ext>
                </a:extLst>
              </p:cNvPr>
              <p:cNvGrpSpPr/>
              <p:nvPr/>
            </p:nvGrpSpPr>
            <p:grpSpPr>
              <a:xfrm>
                <a:off x="4742730" y="638391"/>
                <a:ext cx="1170517" cy="976214"/>
                <a:chOff x="4742730" y="638391"/>
                <a:chExt cx="1170517" cy="976214"/>
              </a:xfrm>
            </p:grpSpPr>
            <p:grpSp>
              <p:nvGrpSpPr>
                <p:cNvPr id="1413" name="Graphic 4">
                  <a:extLst>
                    <a:ext uri="{FF2B5EF4-FFF2-40B4-BE49-F238E27FC236}">
                      <a16:creationId xmlns:a16="http://schemas.microsoft.com/office/drawing/2014/main" id="{50A06F06-6AD3-CD40-A9FD-8901CC775073}"/>
                    </a:ext>
                  </a:extLst>
                </p:cNvPr>
                <p:cNvGrpSpPr/>
                <p:nvPr/>
              </p:nvGrpSpPr>
              <p:grpSpPr>
                <a:xfrm>
                  <a:off x="4743075" y="736557"/>
                  <a:ext cx="974982" cy="877952"/>
                  <a:chOff x="4743075" y="736557"/>
                  <a:chExt cx="974982" cy="877952"/>
                </a:xfrm>
              </p:grpSpPr>
              <p:sp>
                <p:nvSpPr>
                  <p:cNvPr id="1432" name="Freeform 1431">
                    <a:extLst>
                      <a:ext uri="{FF2B5EF4-FFF2-40B4-BE49-F238E27FC236}">
                        <a16:creationId xmlns:a16="http://schemas.microsoft.com/office/drawing/2014/main" id="{E3214892-75F6-FB41-8CE5-E5C9B5556548}"/>
                      </a:ext>
                    </a:extLst>
                  </p:cNvPr>
                  <p:cNvSpPr/>
                  <p:nvPr/>
                </p:nvSpPr>
                <p:spPr>
                  <a:xfrm rot="-2699514">
                    <a:off x="5551630" y="86266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3" name="Freeform 1432">
                    <a:extLst>
                      <a:ext uri="{FF2B5EF4-FFF2-40B4-BE49-F238E27FC236}">
                        <a16:creationId xmlns:a16="http://schemas.microsoft.com/office/drawing/2014/main" id="{FF1151FB-E14A-E04D-90C1-8B69C49F6C4C}"/>
                      </a:ext>
                    </a:extLst>
                  </p:cNvPr>
                  <p:cNvSpPr/>
                  <p:nvPr/>
                </p:nvSpPr>
                <p:spPr>
                  <a:xfrm rot="-2700000">
                    <a:off x="5454360" y="959820"/>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4" name="Freeform 1433">
                    <a:extLst>
                      <a:ext uri="{FF2B5EF4-FFF2-40B4-BE49-F238E27FC236}">
                        <a16:creationId xmlns:a16="http://schemas.microsoft.com/office/drawing/2014/main" id="{6234933B-B9D0-A641-9BF5-E8F09BE0BEF4}"/>
                      </a:ext>
                    </a:extLst>
                  </p:cNvPr>
                  <p:cNvSpPr/>
                  <p:nvPr/>
                </p:nvSpPr>
                <p:spPr>
                  <a:xfrm rot="-2699514">
                    <a:off x="5356569" y="862576"/>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5" name="Freeform 1434">
                    <a:extLst>
                      <a:ext uri="{FF2B5EF4-FFF2-40B4-BE49-F238E27FC236}">
                        <a16:creationId xmlns:a16="http://schemas.microsoft.com/office/drawing/2014/main" id="{1F8C7EFD-FF5D-844F-868F-2AA36F24E4AA}"/>
                      </a:ext>
                    </a:extLst>
                  </p:cNvPr>
                  <p:cNvSpPr/>
                  <p:nvPr/>
                </p:nvSpPr>
                <p:spPr>
                  <a:xfrm rot="-2700000">
                    <a:off x="5454658" y="76511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6" name="Freeform 1435">
                    <a:extLst>
                      <a:ext uri="{FF2B5EF4-FFF2-40B4-BE49-F238E27FC236}">
                        <a16:creationId xmlns:a16="http://schemas.microsoft.com/office/drawing/2014/main" id="{690FE6AF-247A-F642-9CD9-6282A220468D}"/>
                      </a:ext>
                    </a:extLst>
                  </p:cNvPr>
                  <p:cNvSpPr/>
                  <p:nvPr/>
                </p:nvSpPr>
                <p:spPr>
                  <a:xfrm rot="-2699028">
                    <a:off x="5356430" y="10575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60A74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7" name="Freeform 1436">
                    <a:extLst>
                      <a:ext uri="{FF2B5EF4-FFF2-40B4-BE49-F238E27FC236}">
                        <a16:creationId xmlns:a16="http://schemas.microsoft.com/office/drawing/2014/main" id="{745F39D0-4A77-CE4F-8E31-09FEBBBD9542}"/>
                      </a:ext>
                    </a:extLst>
                  </p:cNvPr>
                  <p:cNvSpPr/>
                  <p:nvPr/>
                </p:nvSpPr>
                <p:spPr>
                  <a:xfrm rot="-2700000">
                    <a:off x="5259287" y="1154935"/>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255127"/>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8" name="Freeform 1437">
                    <a:extLst>
                      <a:ext uri="{FF2B5EF4-FFF2-40B4-BE49-F238E27FC236}">
                        <a16:creationId xmlns:a16="http://schemas.microsoft.com/office/drawing/2014/main" id="{E2CD8497-7546-FC4E-BCB4-205CFDBDD7E5}"/>
                      </a:ext>
                    </a:extLst>
                  </p:cNvPr>
                  <p:cNvSpPr/>
                  <p:nvPr/>
                </p:nvSpPr>
                <p:spPr>
                  <a:xfrm>
                    <a:off x="5133022" y="1028700"/>
                    <a:ext cx="195024" cy="195738"/>
                  </a:xfrm>
                  <a:custGeom>
                    <a:avLst/>
                    <a:gdLst>
                      <a:gd name="connsiteX0" fmla="*/ 0 w 195024"/>
                      <a:gd name="connsiteY0" fmla="*/ 97869 h 195738"/>
                      <a:gd name="connsiteX1" fmla="*/ 97869 w 195024"/>
                      <a:gd name="connsiteY1" fmla="*/ 195739 h 195738"/>
                      <a:gd name="connsiteX2" fmla="*/ 195024 w 195024"/>
                      <a:gd name="connsiteY2" fmla="*/ 97869 h 195738"/>
                      <a:gd name="connsiteX3" fmla="*/ 97869 w 195024"/>
                      <a:gd name="connsiteY3" fmla="*/ 0 h 195738"/>
                    </a:gdLst>
                    <a:ahLst/>
                    <a:cxnLst>
                      <a:cxn ang="0">
                        <a:pos x="connsiteX0" y="connsiteY0"/>
                      </a:cxn>
                      <a:cxn ang="0">
                        <a:pos x="connsiteX1" y="connsiteY1"/>
                      </a:cxn>
                      <a:cxn ang="0">
                        <a:pos x="connsiteX2" y="connsiteY2"/>
                      </a:cxn>
                      <a:cxn ang="0">
                        <a:pos x="connsiteX3" y="connsiteY3"/>
                      </a:cxn>
                    </a:cxnLst>
                    <a:rect l="l" t="t" r="r" b="b"/>
                    <a:pathLst>
                      <a:path w="195024" h="195738">
                        <a:moveTo>
                          <a:pt x="0" y="97869"/>
                        </a:moveTo>
                        <a:lnTo>
                          <a:pt x="97869" y="195739"/>
                        </a:lnTo>
                        <a:lnTo>
                          <a:pt x="195024" y="97869"/>
                        </a:lnTo>
                        <a:lnTo>
                          <a:pt x="97869" y="0"/>
                        </a:lnTo>
                        <a:close/>
                      </a:path>
                    </a:pathLst>
                  </a:custGeom>
                  <a:solidFill>
                    <a:srgbClr val="57A8BB"/>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9" name="Freeform 1438">
                    <a:extLst>
                      <a:ext uri="{FF2B5EF4-FFF2-40B4-BE49-F238E27FC236}">
                        <a16:creationId xmlns:a16="http://schemas.microsoft.com/office/drawing/2014/main" id="{9B63B55E-6886-BC48-AD2D-4CB0E28B765F}"/>
                      </a:ext>
                    </a:extLst>
                  </p:cNvPr>
                  <p:cNvSpPr/>
                  <p:nvPr/>
                </p:nvSpPr>
                <p:spPr>
                  <a:xfrm rot="-2700000">
                    <a:off x="5259376" y="9598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7DBD42"/>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40" name="Freeform 1439">
                    <a:extLst>
                      <a:ext uri="{FF2B5EF4-FFF2-40B4-BE49-F238E27FC236}">
                        <a16:creationId xmlns:a16="http://schemas.microsoft.com/office/drawing/2014/main" id="{1FD01003-5FD9-3044-91BC-867F9FAE0897}"/>
                      </a:ext>
                    </a:extLst>
                  </p:cNvPr>
                  <p:cNvSpPr/>
                  <p:nvPr/>
                </p:nvSpPr>
                <p:spPr>
                  <a:xfrm rot="-2700972">
                    <a:off x="5161779" y="125304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41" name="Freeform 1440">
                    <a:extLst>
                      <a:ext uri="{FF2B5EF4-FFF2-40B4-BE49-F238E27FC236}">
                        <a16:creationId xmlns:a16="http://schemas.microsoft.com/office/drawing/2014/main" id="{ACD5616E-48BC-1543-A499-27F36C1857A1}"/>
                      </a:ext>
                    </a:extLst>
                  </p:cNvPr>
                  <p:cNvSpPr/>
                  <p:nvPr/>
                </p:nvSpPr>
                <p:spPr>
                  <a:xfrm rot="-2700000">
                    <a:off x="5063622" y="135031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42" name="Freeform 1441">
                    <a:extLst>
                      <a:ext uri="{FF2B5EF4-FFF2-40B4-BE49-F238E27FC236}">
                        <a16:creationId xmlns:a16="http://schemas.microsoft.com/office/drawing/2014/main" id="{06ADA605-AC27-0C4C-A052-2D20D6BA7F42}"/>
                      </a:ext>
                    </a:extLst>
                  </p:cNvPr>
                  <p:cNvSpPr/>
                  <p:nvPr/>
                </p:nvSpPr>
                <p:spPr>
                  <a:xfrm rot="-2700486">
                    <a:off x="4966767" y="125306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43" name="Freeform 1442">
                    <a:extLst>
                      <a:ext uri="{FF2B5EF4-FFF2-40B4-BE49-F238E27FC236}">
                        <a16:creationId xmlns:a16="http://schemas.microsoft.com/office/drawing/2014/main" id="{90A2A168-F29B-BA40-9ED3-40D8E0CE5527}"/>
                      </a:ext>
                    </a:extLst>
                  </p:cNvPr>
                  <p:cNvSpPr/>
                  <p:nvPr/>
                </p:nvSpPr>
                <p:spPr>
                  <a:xfrm rot="-2699514">
                    <a:off x="4966693" y="144808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44" name="Freeform 1443">
                    <a:extLst>
                      <a:ext uri="{FF2B5EF4-FFF2-40B4-BE49-F238E27FC236}">
                        <a16:creationId xmlns:a16="http://schemas.microsoft.com/office/drawing/2014/main" id="{C763DB65-B5D5-914F-9ADB-FAE2389B3393}"/>
                      </a:ext>
                    </a:extLst>
                  </p:cNvPr>
                  <p:cNvSpPr/>
                  <p:nvPr/>
                </p:nvSpPr>
                <p:spPr>
                  <a:xfrm rot="-2700000">
                    <a:off x="4771629" y="144797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8E2F91"/>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45" name="Freeform 1444">
                    <a:extLst>
                      <a:ext uri="{FF2B5EF4-FFF2-40B4-BE49-F238E27FC236}">
                        <a16:creationId xmlns:a16="http://schemas.microsoft.com/office/drawing/2014/main" id="{B7F4D9FC-C681-D541-926B-B6EF29AE2C1B}"/>
                      </a:ext>
                    </a:extLst>
                  </p:cNvPr>
                  <p:cNvSpPr/>
                  <p:nvPr/>
                </p:nvSpPr>
                <p:spPr>
                  <a:xfrm>
                    <a:off x="5035153" y="1126569"/>
                    <a:ext cx="195738" cy="195024"/>
                  </a:xfrm>
                  <a:custGeom>
                    <a:avLst/>
                    <a:gdLst>
                      <a:gd name="connsiteX0" fmla="*/ 0 w 195738"/>
                      <a:gd name="connsiteY0" fmla="*/ 97869 h 195024"/>
                      <a:gd name="connsiteX1" fmla="*/ 97869 w 195738"/>
                      <a:gd name="connsiteY1" fmla="*/ 195024 h 195024"/>
                      <a:gd name="connsiteX2" fmla="*/ 195739 w 195738"/>
                      <a:gd name="connsiteY2" fmla="*/ 97869 h 195024"/>
                      <a:gd name="connsiteX3" fmla="*/ 97869 w 195738"/>
                      <a:gd name="connsiteY3" fmla="*/ 0 h 195024"/>
                    </a:gdLst>
                    <a:ahLst/>
                    <a:cxnLst>
                      <a:cxn ang="0">
                        <a:pos x="connsiteX0" y="connsiteY0"/>
                      </a:cxn>
                      <a:cxn ang="0">
                        <a:pos x="connsiteX1" y="connsiteY1"/>
                      </a:cxn>
                      <a:cxn ang="0">
                        <a:pos x="connsiteX2" y="connsiteY2"/>
                      </a:cxn>
                      <a:cxn ang="0">
                        <a:pos x="connsiteX3" y="connsiteY3"/>
                      </a:cxn>
                    </a:cxnLst>
                    <a:rect l="l" t="t" r="r" b="b"/>
                    <a:pathLst>
                      <a:path w="195738" h="195024">
                        <a:moveTo>
                          <a:pt x="0" y="97869"/>
                        </a:moveTo>
                        <a:lnTo>
                          <a:pt x="97869" y="195024"/>
                        </a:lnTo>
                        <a:lnTo>
                          <a:pt x="195739" y="97869"/>
                        </a:lnTo>
                        <a:lnTo>
                          <a:pt x="97869" y="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1414" name="Freeform 1413">
                  <a:extLst>
                    <a:ext uri="{FF2B5EF4-FFF2-40B4-BE49-F238E27FC236}">
                      <a16:creationId xmlns:a16="http://schemas.microsoft.com/office/drawing/2014/main" id="{79F5D590-2581-7F44-A931-4B712B8D27B8}"/>
                    </a:ext>
                  </a:extLst>
                </p:cNvPr>
                <p:cNvSpPr/>
                <p:nvPr/>
              </p:nvSpPr>
              <p:spPr>
                <a:xfrm rot="-2699028">
                  <a:off x="5454356" y="135021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15" name="Freeform 1414">
                  <a:extLst>
                    <a:ext uri="{FF2B5EF4-FFF2-40B4-BE49-F238E27FC236}">
                      <a16:creationId xmlns:a16="http://schemas.microsoft.com/office/drawing/2014/main" id="{9BC0C768-A4B2-8347-A43A-E334A82D1CAD}"/>
                    </a:ext>
                  </a:extLst>
                </p:cNvPr>
                <p:cNvSpPr/>
                <p:nvPr/>
              </p:nvSpPr>
              <p:spPr>
                <a:xfrm rot="-2700000">
                  <a:off x="5356786" y="125302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16" name="Freeform 1415">
                  <a:extLst>
                    <a:ext uri="{FF2B5EF4-FFF2-40B4-BE49-F238E27FC236}">
                      <a16:creationId xmlns:a16="http://schemas.microsoft.com/office/drawing/2014/main" id="{F59E2423-65F3-894C-8C20-6FECE31BA85B}"/>
                    </a:ext>
                  </a:extLst>
                </p:cNvPr>
                <p:cNvSpPr/>
                <p:nvPr/>
              </p:nvSpPr>
              <p:spPr>
                <a:xfrm rot="-2700972">
                  <a:off x="5454392" y="115510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17" name="Freeform 1416">
                  <a:extLst>
                    <a:ext uri="{FF2B5EF4-FFF2-40B4-BE49-F238E27FC236}">
                      <a16:creationId xmlns:a16="http://schemas.microsoft.com/office/drawing/2014/main" id="{227D1EAF-4A82-EC45-A772-93CF018732BD}"/>
                    </a:ext>
                  </a:extLst>
                </p:cNvPr>
                <p:cNvSpPr/>
                <p:nvPr/>
              </p:nvSpPr>
              <p:spPr>
                <a:xfrm rot="-2700000">
                  <a:off x="5551841" y="125310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18" name="Freeform 1417">
                  <a:extLst>
                    <a:ext uri="{FF2B5EF4-FFF2-40B4-BE49-F238E27FC236}">
                      <a16:creationId xmlns:a16="http://schemas.microsoft.com/office/drawing/2014/main" id="{49052911-D1EA-5E48-A9F2-41B12C33F413}"/>
                    </a:ext>
                  </a:extLst>
                </p:cNvPr>
                <p:cNvSpPr/>
                <p:nvPr/>
              </p:nvSpPr>
              <p:spPr>
                <a:xfrm rot="-2700000">
                  <a:off x="5551772" y="1448113"/>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19" name="Freeform 1418">
                  <a:extLst>
                    <a:ext uri="{FF2B5EF4-FFF2-40B4-BE49-F238E27FC236}">
                      <a16:creationId xmlns:a16="http://schemas.microsoft.com/office/drawing/2014/main" id="{2241E813-550C-CF48-9855-049806901F5C}"/>
                    </a:ext>
                  </a:extLst>
                </p:cNvPr>
                <p:cNvSpPr/>
                <p:nvPr/>
              </p:nvSpPr>
              <p:spPr>
                <a:xfrm rot="-2700000">
                  <a:off x="5746820" y="1448178"/>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8E2F91"/>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0" name="Freeform 1419">
                  <a:extLst>
                    <a:ext uri="{FF2B5EF4-FFF2-40B4-BE49-F238E27FC236}">
                      <a16:creationId xmlns:a16="http://schemas.microsoft.com/office/drawing/2014/main" id="{AA53A79A-0E42-8248-A267-A346F2C82153}"/>
                    </a:ext>
                  </a:extLst>
                </p:cNvPr>
                <p:cNvSpPr/>
                <p:nvPr/>
              </p:nvSpPr>
              <p:spPr>
                <a:xfrm rot="-2700972">
                  <a:off x="5259277" y="1154918"/>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1" name="Freeform 1420">
                  <a:extLst>
                    <a:ext uri="{FF2B5EF4-FFF2-40B4-BE49-F238E27FC236}">
                      <a16:creationId xmlns:a16="http://schemas.microsoft.com/office/drawing/2014/main" id="{C070C6BF-0F24-F54C-BEC9-4EA0335AEBDD}"/>
                    </a:ext>
                  </a:extLst>
                </p:cNvPr>
                <p:cNvSpPr/>
                <p:nvPr/>
              </p:nvSpPr>
              <p:spPr>
                <a:xfrm>
                  <a:off x="5133022" y="1028700"/>
                  <a:ext cx="195024" cy="195738"/>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2" name="Freeform 1421">
                  <a:extLst>
                    <a:ext uri="{FF2B5EF4-FFF2-40B4-BE49-F238E27FC236}">
                      <a16:creationId xmlns:a16="http://schemas.microsoft.com/office/drawing/2014/main" id="{296D60D5-FF8C-BA49-B5CA-EDC7C79E1FCE}"/>
                    </a:ext>
                  </a:extLst>
                </p:cNvPr>
                <p:cNvSpPr/>
                <p:nvPr/>
              </p:nvSpPr>
              <p:spPr>
                <a:xfrm rot="-2700486">
                  <a:off x="5259333" y="959787"/>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3" name="Freeform 1422">
                  <a:extLst>
                    <a:ext uri="{FF2B5EF4-FFF2-40B4-BE49-F238E27FC236}">
                      <a16:creationId xmlns:a16="http://schemas.microsoft.com/office/drawing/2014/main" id="{E557BCA4-D435-E645-9F36-C71D4D54CD4E}"/>
                    </a:ext>
                  </a:extLst>
                </p:cNvPr>
                <p:cNvSpPr/>
                <p:nvPr/>
              </p:nvSpPr>
              <p:spPr>
                <a:xfrm rot="-2700000">
                  <a:off x="5356375" y="1057467"/>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4" name="Freeform 1423">
                  <a:extLst>
                    <a:ext uri="{FF2B5EF4-FFF2-40B4-BE49-F238E27FC236}">
                      <a16:creationId xmlns:a16="http://schemas.microsoft.com/office/drawing/2014/main" id="{A628E911-6AE2-A949-AA60-65F8999DF7DD}"/>
                    </a:ext>
                  </a:extLst>
                </p:cNvPr>
                <p:cNvSpPr/>
                <p:nvPr/>
              </p:nvSpPr>
              <p:spPr>
                <a:xfrm rot="-2700486">
                  <a:off x="5063844" y="96033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5" name="Freeform 1424">
                  <a:extLst>
                    <a:ext uri="{FF2B5EF4-FFF2-40B4-BE49-F238E27FC236}">
                      <a16:creationId xmlns:a16="http://schemas.microsoft.com/office/drawing/2014/main" id="{CCADD45E-468D-914C-960E-E77E157CF6A5}"/>
                    </a:ext>
                  </a:extLst>
                </p:cNvPr>
                <p:cNvSpPr/>
                <p:nvPr/>
              </p:nvSpPr>
              <p:spPr>
                <a:xfrm rot="-2700000">
                  <a:off x="4966374" y="86228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6" name="Freeform 1425">
                  <a:extLst>
                    <a:ext uri="{FF2B5EF4-FFF2-40B4-BE49-F238E27FC236}">
                      <a16:creationId xmlns:a16="http://schemas.microsoft.com/office/drawing/2014/main" id="{2FEFEF4B-CC46-FB4C-8506-DF6442B2A8A3}"/>
                    </a:ext>
                  </a:extLst>
                </p:cNvPr>
                <p:cNvSpPr/>
                <p:nvPr/>
              </p:nvSpPr>
              <p:spPr>
                <a:xfrm>
                  <a:off x="5035153" y="736520"/>
                  <a:ext cx="195738" cy="195024"/>
                </a:xfrm>
                <a:custGeom>
                  <a:avLst/>
                  <a:gdLst>
                    <a:gd name="connsiteX0" fmla="*/ 97869 w 195738"/>
                    <a:gd name="connsiteY0" fmla="*/ 0 h 195024"/>
                    <a:gd name="connsiteX1" fmla="*/ 0 w 195738"/>
                    <a:gd name="connsiteY1" fmla="*/ 97155 h 195024"/>
                    <a:gd name="connsiteX2" fmla="*/ 97869 w 195738"/>
                    <a:gd name="connsiteY2" fmla="*/ 195024 h 195024"/>
                    <a:gd name="connsiteX3" fmla="*/ 195739 w 195738"/>
                    <a:gd name="connsiteY3" fmla="*/ 97155 h 195024"/>
                  </a:gdLst>
                  <a:ahLst/>
                  <a:cxnLst>
                    <a:cxn ang="0">
                      <a:pos x="connsiteX0" y="connsiteY0"/>
                    </a:cxn>
                    <a:cxn ang="0">
                      <a:pos x="connsiteX1" y="connsiteY1"/>
                    </a:cxn>
                    <a:cxn ang="0">
                      <a:pos x="connsiteX2" y="connsiteY2"/>
                    </a:cxn>
                    <a:cxn ang="0">
                      <a:pos x="connsiteX3" y="connsiteY3"/>
                    </a:cxn>
                  </a:cxnLst>
                  <a:rect l="l" t="t" r="r" b="b"/>
                  <a:pathLst>
                    <a:path w="195738" h="195024">
                      <a:moveTo>
                        <a:pt x="97869" y="0"/>
                      </a:moveTo>
                      <a:lnTo>
                        <a:pt x="0" y="97155"/>
                      </a:lnTo>
                      <a:lnTo>
                        <a:pt x="97869" y="195024"/>
                      </a:lnTo>
                      <a:lnTo>
                        <a:pt x="195739" y="97155"/>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7" name="Freeform 1426">
                  <a:extLst>
                    <a:ext uri="{FF2B5EF4-FFF2-40B4-BE49-F238E27FC236}">
                      <a16:creationId xmlns:a16="http://schemas.microsoft.com/office/drawing/2014/main" id="{401DB7F7-380D-CE48-846C-0B5152681042}"/>
                    </a:ext>
                  </a:extLst>
                </p:cNvPr>
                <p:cNvSpPr/>
                <p:nvPr/>
              </p:nvSpPr>
              <p:spPr>
                <a:xfrm rot="-2699514">
                  <a:off x="5161490" y="8624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8" name="Freeform 1427">
                  <a:extLst>
                    <a:ext uri="{FF2B5EF4-FFF2-40B4-BE49-F238E27FC236}">
                      <a16:creationId xmlns:a16="http://schemas.microsoft.com/office/drawing/2014/main" id="{04BBB77C-ECBC-C644-8153-8DFA5705F897}"/>
                    </a:ext>
                  </a:extLst>
                </p:cNvPr>
                <p:cNvSpPr/>
                <p:nvPr/>
              </p:nvSpPr>
              <p:spPr>
                <a:xfrm rot="-2700000">
                  <a:off x="5746669" y="66750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9" name="Freeform 1428">
                  <a:extLst>
                    <a:ext uri="{FF2B5EF4-FFF2-40B4-BE49-F238E27FC236}">
                      <a16:creationId xmlns:a16="http://schemas.microsoft.com/office/drawing/2014/main" id="{39EBD2D8-2899-284E-A50C-ABDD96E10B41}"/>
                    </a:ext>
                  </a:extLst>
                </p:cNvPr>
                <p:cNvSpPr/>
                <p:nvPr/>
              </p:nvSpPr>
              <p:spPr>
                <a:xfrm>
                  <a:off x="5523071" y="638651"/>
                  <a:ext cx="195024" cy="195024"/>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0" name="Freeform 1429">
                  <a:extLst>
                    <a:ext uri="{FF2B5EF4-FFF2-40B4-BE49-F238E27FC236}">
                      <a16:creationId xmlns:a16="http://schemas.microsoft.com/office/drawing/2014/main" id="{D5579365-16C7-DE4C-A74F-6E8B28DA0862}"/>
                    </a:ext>
                  </a:extLst>
                </p:cNvPr>
                <p:cNvSpPr/>
                <p:nvPr/>
              </p:nvSpPr>
              <p:spPr>
                <a:xfrm rot="-2699514">
                  <a:off x="4966490" y="667313"/>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1" name="Freeform 1430">
                  <a:extLst>
                    <a:ext uri="{FF2B5EF4-FFF2-40B4-BE49-F238E27FC236}">
                      <a16:creationId xmlns:a16="http://schemas.microsoft.com/office/drawing/2014/main" id="{484DEC3C-E117-4A43-8671-785F4FA355D5}"/>
                    </a:ext>
                  </a:extLst>
                </p:cNvPr>
                <p:cNvSpPr/>
                <p:nvPr/>
              </p:nvSpPr>
              <p:spPr>
                <a:xfrm rot="-2700000">
                  <a:off x="4771285" y="666946"/>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1411" name="Freeform 1410">
                <a:extLst>
                  <a:ext uri="{FF2B5EF4-FFF2-40B4-BE49-F238E27FC236}">
                    <a16:creationId xmlns:a16="http://schemas.microsoft.com/office/drawing/2014/main" id="{63A2273E-B022-C44E-91E9-3955D7B3F6D3}"/>
                  </a:ext>
                </a:extLst>
              </p:cNvPr>
              <p:cNvSpPr/>
              <p:nvPr/>
            </p:nvSpPr>
            <p:spPr>
              <a:xfrm rot="-2699514">
                <a:off x="4771541" y="47219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12" name="Freeform 1411">
                <a:extLst>
                  <a:ext uri="{FF2B5EF4-FFF2-40B4-BE49-F238E27FC236}">
                    <a16:creationId xmlns:a16="http://schemas.microsoft.com/office/drawing/2014/main" id="{FAF4A694-9870-6F46-ACCA-1BE5E7819017}"/>
                  </a:ext>
                </a:extLst>
              </p:cNvPr>
              <p:cNvSpPr/>
              <p:nvPr/>
            </p:nvSpPr>
            <p:spPr>
              <a:xfrm rot="-2700972">
                <a:off x="5746684" y="164313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1388" name="Graphic 4">
              <a:extLst>
                <a:ext uri="{FF2B5EF4-FFF2-40B4-BE49-F238E27FC236}">
                  <a16:creationId xmlns:a16="http://schemas.microsoft.com/office/drawing/2014/main" id="{6C0FC87E-1D9E-3E44-9483-22EC2D9DCEE6}"/>
                </a:ext>
              </a:extLst>
            </p:cNvPr>
            <p:cNvGrpSpPr/>
            <p:nvPr/>
          </p:nvGrpSpPr>
          <p:grpSpPr>
            <a:xfrm>
              <a:off x="4615814" y="1067990"/>
              <a:ext cx="1534477" cy="127873"/>
              <a:chOff x="4615814" y="1067990"/>
              <a:chExt cx="1534477" cy="127873"/>
            </a:xfrm>
          </p:grpSpPr>
          <p:sp>
            <p:nvSpPr>
              <p:cNvPr id="1400" name="Freeform 1399">
                <a:extLst>
                  <a:ext uri="{FF2B5EF4-FFF2-40B4-BE49-F238E27FC236}">
                    <a16:creationId xmlns:a16="http://schemas.microsoft.com/office/drawing/2014/main" id="{2A07E15C-2211-4348-A53E-3BE4EA4DE2E6}"/>
                  </a:ext>
                </a:extLst>
              </p:cNvPr>
              <p:cNvSpPr/>
              <p:nvPr/>
            </p:nvSpPr>
            <p:spPr>
              <a:xfrm>
                <a:off x="4615814" y="1068705"/>
                <a:ext cx="119300" cy="127158"/>
              </a:xfrm>
              <a:custGeom>
                <a:avLst/>
                <a:gdLst>
                  <a:gd name="connsiteX0" fmla="*/ 119301 w 119300"/>
                  <a:gd name="connsiteY0" fmla="*/ 58579 h 127158"/>
                  <a:gd name="connsiteX1" fmla="*/ 119301 w 119300"/>
                  <a:gd name="connsiteY1" fmla="*/ 63579 h 127158"/>
                  <a:gd name="connsiteX2" fmla="*/ 59293 w 119300"/>
                  <a:gd name="connsiteY2" fmla="*/ 127159 h 127158"/>
                  <a:gd name="connsiteX3" fmla="*/ 0 w 119300"/>
                  <a:gd name="connsiteY3" fmla="*/ 63579 h 127158"/>
                  <a:gd name="connsiteX4" fmla="*/ 59293 w 119300"/>
                  <a:gd name="connsiteY4" fmla="*/ 0 h 127158"/>
                  <a:gd name="connsiteX5" fmla="*/ 101441 w 119300"/>
                  <a:gd name="connsiteY5" fmla="*/ 18574 h 127158"/>
                  <a:gd name="connsiteX6" fmla="*/ 79296 w 119300"/>
                  <a:gd name="connsiteY6" fmla="*/ 42148 h 127158"/>
                  <a:gd name="connsiteX7" fmla="*/ 59293 w 119300"/>
                  <a:gd name="connsiteY7" fmla="*/ 33576 h 127158"/>
                  <a:gd name="connsiteX8" fmla="*/ 31433 w 119300"/>
                  <a:gd name="connsiteY8" fmla="*/ 63579 h 127158"/>
                  <a:gd name="connsiteX9" fmla="*/ 59293 w 119300"/>
                  <a:gd name="connsiteY9" fmla="*/ 93583 h 127158"/>
                  <a:gd name="connsiteX10" fmla="*/ 82153 w 119300"/>
                  <a:gd name="connsiteY10" fmla="*/ 80724 h 127158"/>
                  <a:gd name="connsiteX11" fmla="*/ 59293 w 119300"/>
                  <a:gd name="connsiteY11" fmla="*/ 80724 h 127158"/>
                  <a:gd name="connsiteX12" fmla="*/ 59293 w 119300"/>
                  <a:gd name="connsiteY12" fmla="*/ 58579 h 127158"/>
                  <a:gd name="connsiteX13" fmla="*/ 119301 w 119300"/>
                  <a:gd name="connsiteY13" fmla="*/ 58579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300" h="127158">
                    <a:moveTo>
                      <a:pt x="119301" y="58579"/>
                    </a:moveTo>
                    <a:lnTo>
                      <a:pt x="119301" y="63579"/>
                    </a:lnTo>
                    <a:cubicBezTo>
                      <a:pt x="119301" y="98584"/>
                      <a:pt x="92869" y="127159"/>
                      <a:pt x="59293" y="127159"/>
                    </a:cubicBezTo>
                    <a:cubicBezTo>
                      <a:pt x="26432" y="127159"/>
                      <a:pt x="0" y="98584"/>
                      <a:pt x="0" y="63579"/>
                    </a:cubicBezTo>
                    <a:cubicBezTo>
                      <a:pt x="0" y="28575"/>
                      <a:pt x="26432" y="0"/>
                      <a:pt x="59293" y="0"/>
                    </a:cubicBezTo>
                    <a:cubicBezTo>
                      <a:pt x="75724" y="0"/>
                      <a:pt x="90726" y="7144"/>
                      <a:pt x="101441" y="18574"/>
                    </a:cubicBezTo>
                    <a:lnTo>
                      <a:pt x="79296" y="42148"/>
                    </a:lnTo>
                    <a:cubicBezTo>
                      <a:pt x="74295" y="37147"/>
                      <a:pt x="67866" y="33576"/>
                      <a:pt x="59293" y="33576"/>
                    </a:cubicBezTo>
                    <a:cubicBezTo>
                      <a:pt x="44291" y="33576"/>
                      <a:pt x="31433" y="46434"/>
                      <a:pt x="31433" y="63579"/>
                    </a:cubicBezTo>
                    <a:cubicBezTo>
                      <a:pt x="31433" y="81439"/>
                      <a:pt x="45006" y="93583"/>
                      <a:pt x="59293" y="93583"/>
                    </a:cubicBezTo>
                    <a:cubicBezTo>
                      <a:pt x="68580" y="93583"/>
                      <a:pt x="77153" y="88582"/>
                      <a:pt x="82153" y="80724"/>
                    </a:cubicBezTo>
                    <a:lnTo>
                      <a:pt x="59293" y="80724"/>
                    </a:lnTo>
                    <a:lnTo>
                      <a:pt x="59293" y="58579"/>
                    </a:lnTo>
                    <a:lnTo>
                      <a:pt x="119301" y="58579"/>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401" name="Freeform 1400">
                <a:extLst>
                  <a:ext uri="{FF2B5EF4-FFF2-40B4-BE49-F238E27FC236}">
                    <a16:creationId xmlns:a16="http://schemas.microsoft.com/office/drawing/2014/main" id="{E77A3E35-1A7F-1049-A9FD-03D1C109B5F1}"/>
                  </a:ext>
                </a:extLst>
              </p:cNvPr>
              <p:cNvSpPr/>
              <p:nvPr/>
            </p:nvSpPr>
            <p:spPr>
              <a:xfrm>
                <a:off x="4799409" y="1067990"/>
                <a:ext cx="74294" cy="127873"/>
              </a:xfrm>
              <a:custGeom>
                <a:avLst/>
                <a:gdLst>
                  <a:gd name="connsiteX0" fmla="*/ 0 w 74294"/>
                  <a:gd name="connsiteY0" fmla="*/ 0 h 127873"/>
                  <a:gd name="connsiteX1" fmla="*/ 74295 w 74294"/>
                  <a:gd name="connsiteY1" fmla="*/ 0 h 127873"/>
                  <a:gd name="connsiteX2" fmla="*/ 74295 w 74294"/>
                  <a:gd name="connsiteY2" fmla="*/ 27861 h 127873"/>
                  <a:gd name="connsiteX3" fmla="*/ 31432 w 74294"/>
                  <a:gd name="connsiteY3" fmla="*/ 27861 h 127873"/>
                  <a:gd name="connsiteX4" fmla="*/ 31432 w 74294"/>
                  <a:gd name="connsiteY4" fmla="*/ 48578 h 127873"/>
                  <a:gd name="connsiteX5" fmla="*/ 69294 w 74294"/>
                  <a:gd name="connsiteY5" fmla="*/ 48578 h 127873"/>
                  <a:gd name="connsiteX6" fmla="*/ 69294 w 74294"/>
                  <a:gd name="connsiteY6" fmla="*/ 77153 h 127873"/>
                  <a:gd name="connsiteX7" fmla="*/ 31432 w 74294"/>
                  <a:gd name="connsiteY7" fmla="*/ 77153 h 127873"/>
                  <a:gd name="connsiteX8" fmla="*/ 31432 w 74294"/>
                  <a:gd name="connsiteY8" fmla="*/ 100727 h 127873"/>
                  <a:gd name="connsiteX9" fmla="*/ 74295 w 74294"/>
                  <a:gd name="connsiteY9" fmla="*/ 100727 h 127873"/>
                  <a:gd name="connsiteX10" fmla="*/ 74295 w 74294"/>
                  <a:gd name="connsiteY10" fmla="*/ 127873 h 127873"/>
                  <a:gd name="connsiteX11" fmla="*/ 0 w 74294"/>
                  <a:gd name="connsiteY11" fmla="*/ 127873 h 127873"/>
                  <a:gd name="connsiteX12" fmla="*/ 0 w 74294"/>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94" h="127873">
                    <a:moveTo>
                      <a:pt x="0" y="0"/>
                    </a:moveTo>
                    <a:lnTo>
                      <a:pt x="74295" y="0"/>
                    </a:lnTo>
                    <a:lnTo>
                      <a:pt x="74295" y="27861"/>
                    </a:lnTo>
                    <a:lnTo>
                      <a:pt x="31432" y="27861"/>
                    </a:lnTo>
                    <a:lnTo>
                      <a:pt x="31432" y="48578"/>
                    </a:lnTo>
                    <a:lnTo>
                      <a:pt x="69294" y="48578"/>
                    </a:lnTo>
                    <a:lnTo>
                      <a:pt x="69294" y="77153"/>
                    </a:lnTo>
                    <a:lnTo>
                      <a:pt x="31432" y="77153"/>
                    </a:lnTo>
                    <a:lnTo>
                      <a:pt x="31432" y="100727"/>
                    </a:lnTo>
                    <a:lnTo>
                      <a:pt x="74295" y="100727"/>
                    </a:lnTo>
                    <a:lnTo>
                      <a:pt x="74295"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402" name="Freeform 1401">
                <a:extLst>
                  <a:ext uri="{FF2B5EF4-FFF2-40B4-BE49-F238E27FC236}">
                    <a16:creationId xmlns:a16="http://schemas.microsoft.com/office/drawing/2014/main" id="{5C05A5AB-7269-B349-9BBA-384F2743E1F2}"/>
                  </a:ext>
                </a:extLst>
              </p:cNvPr>
              <p:cNvSpPr/>
              <p:nvPr/>
            </p:nvSpPr>
            <p:spPr>
              <a:xfrm>
                <a:off x="4942284" y="1067990"/>
                <a:ext cx="100726" cy="127873"/>
              </a:xfrm>
              <a:custGeom>
                <a:avLst/>
                <a:gdLst>
                  <a:gd name="connsiteX0" fmla="*/ 87868 w 100726"/>
                  <a:gd name="connsiteY0" fmla="*/ 127873 h 127873"/>
                  <a:gd name="connsiteX1" fmla="*/ 31432 w 100726"/>
                  <a:gd name="connsiteY1" fmla="*/ 67151 h 127873"/>
                  <a:gd name="connsiteX2" fmla="*/ 31432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2" y="67151"/>
                    </a:lnTo>
                    <a:lnTo>
                      <a:pt x="31432"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403" name="Freeform 1402">
                <a:extLst>
                  <a:ext uri="{FF2B5EF4-FFF2-40B4-BE49-F238E27FC236}">
                    <a16:creationId xmlns:a16="http://schemas.microsoft.com/office/drawing/2014/main" id="{6E187645-E787-2848-9E3F-83650B80D6B7}"/>
                  </a:ext>
                </a:extLst>
              </p:cNvPr>
              <p:cNvSpPr/>
              <p:nvPr/>
            </p:nvSpPr>
            <p:spPr>
              <a:xfrm>
                <a:off x="5114448" y="1067990"/>
                <a:ext cx="74295" cy="127873"/>
              </a:xfrm>
              <a:custGeom>
                <a:avLst/>
                <a:gdLst>
                  <a:gd name="connsiteX0" fmla="*/ 0 w 74295"/>
                  <a:gd name="connsiteY0" fmla="*/ 0 h 127873"/>
                  <a:gd name="connsiteX1" fmla="*/ 74295 w 74295"/>
                  <a:gd name="connsiteY1" fmla="*/ 0 h 127873"/>
                  <a:gd name="connsiteX2" fmla="*/ 74295 w 74295"/>
                  <a:gd name="connsiteY2" fmla="*/ 27861 h 127873"/>
                  <a:gd name="connsiteX3" fmla="*/ 31433 w 74295"/>
                  <a:gd name="connsiteY3" fmla="*/ 27861 h 127873"/>
                  <a:gd name="connsiteX4" fmla="*/ 31433 w 74295"/>
                  <a:gd name="connsiteY4" fmla="*/ 48578 h 127873"/>
                  <a:gd name="connsiteX5" fmla="*/ 69294 w 74295"/>
                  <a:gd name="connsiteY5" fmla="*/ 48578 h 127873"/>
                  <a:gd name="connsiteX6" fmla="*/ 69294 w 74295"/>
                  <a:gd name="connsiteY6" fmla="*/ 77153 h 127873"/>
                  <a:gd name="connsiteX7" fmla="*/ 31433 w 74295"/>
                  <a:gd name="connsiteY7" fmla="*/ 77153 h 127873"/>
                  <a:gd name="connsiteX8" fmla="*/ 31433 w 74295"/>
                  <a:gd name="connsiteY8" fmla="*/ 100727 h 127873"/>
                  <a:gd name="connsiteX9" fmla="*/ 74295 w 74295"/>
                  <a:gd name="connsiteY9" fmla="*/ 100727 h 127873"/>
                  <a:gd name="connsiteX10" fmla="*/ 74295 w 74295"/>
                  <a:gd name="connsiteY10" fmla="*/ 127873 h 127873"/>
                  <a:gd name="connsiteX11" fmla="*/ 0 w 74295"/>
                  <a:gd name="connsiteY11" fmla="*/ 127873 h 127873"/>
                  <a:gd name="connsiteX12" fmla="*/ 0 w 74295"/>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95" h="127873">
                    <a:moveTo>
                      <a:pt x="0" y="0"/>
                    </a:moveTo>
                    <a:lnTo>
                      <a:pt x="74295" y="0"/>
                    </a:lnTo>
                    <a:lnTo>
                      <a:pt x="74295" y="27861"/>
                    </a:lnTo>
                    <a:lnTo>
                      <a:pt x="31433" y="27861"/>
                    </a:lnTo>
                    <a:lnTo>
                      <a:pt x="31433" y="48578"/>
                    </a:lnTo>
                    <a:lnTo>
                      <a:pt x="69294" y="48578"/>
                    </a:lnTo>
                    <a:lnTo>
                      <a:pt x="69294" y="77153"/>
                    </a:lnTo>
                    <a:lnTo>
                      <a:pt x="31433" y="77153"/>
                    </a:lnTo>
                    <a:lnTo>
                      <a:pt x="31433" y="100727"/>
                    </a:lnTo>
                    <a:lnTo>
                      <a:pt x="74295" y="100727"/>
                    </a:lnTo>
                    <a:lnTo>
                      <a:pt x="74295" y="127873"/>
                    </a:lnTo>
                    <a:lnTo>
                      <a:pt x="0" y="127873"/>
                    </a:lnTo>
                    <a:lnTo>
                      <a:pt x="0"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04" name="Freeform 1403">
                <a:extLst>
                  <a:ext uri="{FF2B5EF4-FFF2-40B4-BE49-F238E27FC236}">
                    <a16:creationId xmlns:a16="http://schemas.microsoft.com/office/drawing/2014/main" id="{9648FD5D-FD74-0A4D-9C33-37604856B739}"/>
                  </a:ext>
                </a:extLst>
              </p:cNvPr>
              <p:cNvSpPr/>
              <p:nvPr/>
            </p:nvSpPr>
            <p:spPr>
              <a:xfrm>
                <a:off x="5258038" y="1067990"/>
                <a:ext cx="104298" cy="127873"/>
              </a:xfrm>
              <a:custGeom>
                <a:avLst/>
                <a:gdLst>
                  <a:gd name="connsiteX0" fmla="*/ 69294 w 104298"/>
                  <a:gd name="connsiteY0" fmla="*/ 127873 h 127873"/>
                  <a:gd name="connsiteX1" fmla="*/ 50720 w 104298"/>
                  <a:gd name="connsiteY1" fmla="*/ 94297 h 127873"/>
                  <a:gd name="connsiteX2" fmla="*/ 31432 w 104298"/>
                  <a:gd name="connsiteY2" fmla="*/ 94297 h 127873"/>
                  <a:gd name="connsiteX3" fmla="*/ 31432 w 104298"/>
                  <a:gd name="connsiteY3" fmla="*/ 127873 h 127873"/>
                  <a:gd name="connsiteX4" fmla="*/ 0 w 104298"/>
                  <a:gd name="connsiteY4" fmla="*/ 127873 h 127873"/>
                  <a:gd name="connsiteX5" fmla="*/ 0 w 104298"/>
                  <a:gd name="connsiteY5" fmla="*/ 0 h 127873"/>
                  <a:gd name="connsiteX6" fmla="*/ 50006 w 104298"/>
                  <a:gd name="connsiteY6" fmla="*/ 0 h 127873"/>
                  <a:gd name="connsiteX7" fmla="*/ 93583 w 104298"/>
                  <a:gd name="connsiteY7" fmla="*/ 47149 h 127873"/>
                  <a:gd name="connsiteX8" fmla="*/ 79295 w 104298"/>
                  <a:gd name="connsiteY8" fmla="*/ 81439 h 127873"/>
                  <a:gd name="connsiteX9" fmla="*/ 104299 w 104298"/>
                  <a:gd name="connsiteY9" fmla="*/ 127873 h 127873"/>
                  <a:gd name="connsiteX10" fmla="*/ 69294 w 104298"/>
                  <a:gd name="connsiteY10" fmla="*/ 127873 h 127873"/>
                  <a:gd name="connsiteX11" fmla="*/ 31432 w 104298"/>
                  <a:gd name="connsiteY11" fmla="*/ 65008 h 127873"/>
                  <a:gd name="connsiteX12" fmla="*/ 50720 w 104298"/>
                  <a:gd name="connsiteY12" fmla="*/ 65008 h 127873"/>
                  <a:gd name="connsiteX13" fmla="*/ 67866 w 104298"/>
                  <a:gd name="connsiteY13" fmla="*/ 46434 h 127873"/>
                  <a:gd name="connsiteX14" fmla="*/ 50720 w 104298"/>
                  <a:gd name="connsiteY14" fmla="*/ 27861 h 127873"/>
                  <a:gd name="connsiteX15" fmla="*/ 31432 w 104298"/>
                  <a:gd name="connsiteY15" fmla="*/ 27861 h 127873"/>
                  <a:gd name="connsiteX16" fmla="*/ 31432 w 104298"/>
                  <a:gd name="connsiteY16" fmla="*/ 6500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4298" h="127873">
                    <a:moveTo>
                      <a:pt x="69294" y="127873"/>
                    </a:moveTo>
                    <a:lnTo>
                      <a:pt x="50720" y="94297"/>
                    </a:lnTo>
                    <a:lnTo>
                      <a:pt x="31432" y="94297"/>
                    </a:lnTo>
                    <a:lnTo>
                      <a:pt x="31432" y="127873"/>
                    </a:lnTo>
                    <a:lnTo>
                      <a:pt x="0" y="127873"/>
                    </a:lnTo>
                    <a:lnTo>
                      <a:pt x="0" y="0"/>
                    </a:lnTo>
                    <a:lnTo>
                      <a:pt x="50006" y="0"/>
                    </a:lnTo>
                    <a:cubicBezTo>
                      <a:pt x="74295" y="0"/>
                      <a:pt x="93583" y="21431"/>
                      <a:pt x="93583" y="47149"/>
                    </a:cubicBezTo>
                    <a:cubicBezTo>
                      <a:pt x="93583" y="60722"/>
                      <a:pt x="87868" y="72866"/>
                      <a:pt x="79295" y="81439"/>
                    </a:cubicBezTo>
                    <a:lnTo>
                      <a:pt x="104299" y="127873"/>
                    </a:lnTo>
                    <a:lnTo>
                      <a:pt x="69294" y="127873"/>
                    </a:lnTo>
                    <a:close/>
                    <a:moveTo>
                      <a:pt x="31432" y="65008"/>
                    </a:moveTo>
                    <a:lnTo>
                      <a:pt x="50720" y="65008"/>
                    </a:lnTo>
                    <a:cubicBezTo>
                      <a:pt x="60007" y="65008"/>
                      <a:pt x="67866" y="57150"/>
                      <a:pt x="67866" y="46434"/>
                    </a:cubicBezTo>
                    <a:cubicBezTo>
                      <a:pt x="67866" y="35719"/>
                      <a:pt x="60007" y="27861"/>
                      <a:pt x="50720" y="27861"/>
                    </a:cubicBezTo>
                    <a:lnTo>
                      <a:pt x="31432" y="27861"/>
                    </a:lnTo>
                    <a:lnTo>
                      <a:pt x="31432" y="6500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05" name="Freeform 1404">
                <a:extLst>
                  <a:ext uri="{FF2B5EF4-FFF2-40B4-BE49-F238E27FC236}">
                    <a16:creationId xmlns:a16="http://schemas.microsoft.com/office/drawing/2014/main" id="{2FF95BA5-CDC7-EF46-ACBC-B94016D1BCC1}"/>
                  </a:ext>
                </a:extLst>
              </p:cNvPr>
              <p:cNvSpPr/>
              <p:nvPr/>
            </p:nvSpPr>
            <p:spPr>
              <a:xfrm>
                <a:off x="5420915" y="1067990"/>
                <a:ext cx="126444" cy="127873"/>
              </a:xfrm>
              <a:custGeom>
                <a:avLst/>
                <a:gdLst>
                  <a:gd name="connsiteX0" fmla="*/ 0 w 126444"/>
                  <a:gd name="connsiteY0" fmla="*/ 127873 h 127873"/>
                  <a:gd name="connsiteX1" fmla="*/ 55721 w 126444"/>
                  <a:gd name="connsiteY1" fmla="*/ 0 h 127873"/>
                  <a:gd name="connsiteX2" fmla="*/ 70009 w 126444"/>
                  <a:gd name="connsiteY2" fmla="*/ 0 h 127873"/>
                  <a:gd name="connsiteX3" fmla="*/ 126444 w 126444"/>
                  <a:gd name="connsiteY3" fmla="*/ 127873 h 127873"/>
                  <a:gd name="connsiteX4" fmla="*/ 95012 w 126444"/>
                  <a:gd name="connsiteY4" fmla="*/ 127873 h 127873"/>
                  <a:gd name="connsiteX5" fmla="*/ 87868 w 126444"/>
                  <a:gd name="connsiteY5" fmla="*/ 111443 h 127873"/>
                  <a:gd name="connsiteX6" fmla="*/ 39291 w 126444"/>
                  <a:gd name="connsiteY6" fmla="*/ 111443 h 127873"/>
                  <a:gd name="connsiteX7" fmla="*/ 32147 w 126444"/>
                  <a:gd name="connsiteY7" fmla="*/ 127873 h 127873"/>
                  <a:gd name="connsiteX8" fmla="*/ 0 w 126444"/>
                  <a:gd name="connsiteY8" fmla="*/ 127873 h 127873"/>
                  <a:gd name="connsiteX9" fmla="*/ 50720 w 126444"/>
                  <a:gd name="connsiteY9" fmla="*/ 82868 h 127873"/>
                  <a:gd name="connsiteX10" fmla="*/ 75009 w 126444"/>
                  <a:gd name="connsiteY10" fmla="*/ 82868 h 127873"/>
                  <a:gd name="connsiteX11" fmla="*/ 62865 w 126444"/>
                  <a:gd name="connsiteY11" fmla="*/ 55007 h 127873"/>
                  <a:gd name="connsiteX12" fmla="*/ 50720 w 126444"/>
                  <a:gd name="connsiteY12" fmla="*/ 8286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444" h="127873">
                    <a:moveTo>
                      <a:pt x="0" y="127873"/>
                    </a:moveTo>
                    <a:lnTo>
                      <a:pt x="55721" y="0"/>
                    </a:lnTo>
                    <a:lnTo>
                      <a:pt x="70009" y="0"/>
                    </a:lnTo>
                    <a:lnTo>
                      <a:pt x="126444" y="127873"/>
                    </a:lnTo>
                    <a:lnTo>
                      <a:pt x="95012" y="127873"/>
                    </a:lnTo>
                    <a:lnTo>
                      <a:pt x="87868" y="111443"/>
                    </a:lnTo>
                    <a:lnTo>
                      <a:pt x="39291" y="111443"/>
                    </a:lnTo>
                    <a:lnTo>
                      <a:pt x="32147" y="127873"/>
                    </a:lnTo>
                    <a:lnTo>
                      <a:pt x="0" y="127873"/>
                    </a:lnTo>
                    <a:close/>
                    <a:moveTo>
                      <a:pt x="50720" y="82868"/>
                    </a:moveTo>
                    <a:lnTo>
                      <a:pt x="75009" y="82868"/>
                    </a:lnTo>
                    <a:lnTo>
                      <a:pt x="62865" y="55007"/>
                    </a:lnTo>
                    <a:lnTo>
                      <a:pt x="50720" y="8286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06" name="Freeform 1405">
                <a:extLst>
                  <a:ext uri="{FF2B5EF4-FFF2-40B4-BE49-F238E27FC236}">
                    <a16:creationId xmlns:a16="http://schemas.microsoft.com/office/drawing/2014/main" id="{702D4E50-C9EB-B34A-AC76-53EFA40DC6F8}"/>
                  </a:ext>
                </a:extLst>
              </p:cNvPr>
              <p:cNvSpPr/>
              <p:nvPr/>
            </p:nvSpPr>
            <p:spPr>
              <a:xfrm>
                <a:off x="5599509" y="1067990"/>
                <a:ext cx="94297" cy="127873"/>
              </a:xfrm>
              <a:custGeom>
                <a:avLst/>
                <a:gdLst>
                  <a:gd name="connsiteX0" fmla="*/ 0 w 94297"/>
                  <a:gd name="connsiteY0" fmla="*/ 0 h 127873"/>
                  <a:gd name="connsiteX1" fmla="*/ 94298 w 94297"/>
                  <a:gd name="connsiteY1" fmla="*/ 0 h 127873"/>
                  <a:gd name="connsiteX2" fmla="*/ 94298 w 94297"/>
                  <a:gd name="connsiteY2" fmla="*/ 33576 h 127873"/>
                  <a:gd name="connsiteX3" fmla="*/ 62865 w 94297"/>
                  <a:gd name="connsiteY3" fmla="*/ 33576 h 127873"/>
                  <a:gd name="connsiteX4" fmla="*/ 62865 w 94297"/>
                  <a:gd name="connsiteY4" fmla="*/ 127873 h 127873"/>
                  <a:gd name="connsiteX5" fmla="*/ 31433 w 94297"/>
                  <a:gd name="connsiteY5" fmla="*/ 127873 h 127873"/>
                  <a:gd name="connsiteX6" fmla="*/ 31433 w 94297"/>
                  <a:gd name="connsiteY6" fmla="*/ 33576 h 127873"/>
                  <a:gd name="connsiteX7" fmla="*/ 714 w 94297"/>
                  <a:gd name="connsiteY7" fmla="*/ 33576 h 127873"/>
                  <a:gd name="connsiteX8" fmla="*/ 714 w 94297"/>
                  <a:gd name="connsiteY8"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297" h="127873">
                    <a:moveTo>
                      <a:pt x="0" y="0"/>
                    </a:moveTo>
                    <a:lnTo>
                      <a:pt x="94298" y="0"/>
                    </a:lnTo>
                    <a:lnTo>
                      <a:pt x="94298" y="33576"/>
                    </a:lnTo>
                    <a:lnTo>
                      <a:pt x="62865" y="33576"/>
                    </a:lnTo>
                    <a:lnTo>
                      <a:pt x="62865" y="127873"/>
                    </a:lnTo>
                    <a:lnTo>
                      <a:pt x="31433" y="127873"/>
                    </a:lnTo>
                    <a:lnTo>
                      <a:pt x="31433" y="33576"/>
                    </a:lnTo>
                    <a:lnTo>
                      <a:pt x="714" y="33576"/>
                    </a:lnTo>
                    <a:lnTo>
                      <a:pt x="714"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407" name="Freeform 1406">
                <a:extLst>
                  <a:ext uri="{FF2B5EF4-FFF2-40B4-BE49-F238E27FC236}">
                    <a16:creationId xmlns:a16="http://schemas.microsoft.com/office/drawing/2014/main" id="{3E7A9EE5-310A-7249-942A-B0FAE7FEFA3C}"/>
                  </a:ext>
                </a:extLst>
              </p:cNvPr>
              <p:cNvSpPr/>
              <p:nvPr/>
            </p:nvSpPr>
            <p:spPr>
              <a:xfrm>
                <a:off x="5761672" y="1067990"/>
                <a:ext cx="31432" cy="127873"/>
              </a:xfrm>
              <a:custGeom>
                <a:avLst/>
                <a:gdLst>
                  <a:gd name="connsiteX0" fmla="*/ 0 w 31432"/>
                  <a:gd name="connsiteY0" fmla="*/ 0 h 127873"/>
                  <a:gd name="connsiteX1" fmla="*/ 31432 w 31432"/>
                  <a:gd name="connsiteY1" fmla="*/ 0 h 127873"/>
                  <a:gd name="connsiteX2" fmla="*/ 31432 w 31432"/>
                  <a:gd name="connsiteY2" fmla="*/ 127873 h 127873"/>
                  <a:gd name="connsiteX3" fmla="*/ 0 w 31432"/>
                  <a:gd name="connsiteY3" fmla="*/ 127873 h 127873"/>
                  <a:gd name="connsiteX4" fmla="*/ 0 w 31432"/>
                  <a:gd name="connsiteY4" fmla="*/ 0 h 127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 h="127873">
                    <a:moveTo>
                      <a:pt x="0" y="0"/>
                    </a:moveTo>
                    <a:lnTo>
                      <a:pt x="31432" y="0"/>
                    </a:lnTo>
                    <a:lnTo>
                      <a:pt x="31432"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408" name="Freeform 1407">
                <a:extLst>
                  <a:ext uri="{FF2B5EF4-FFF2-40B4-BE49-F238E27FC236}">
                    <a16:creationId xmlns:a16="http://schemas.microsoft.com/office/drawing/2014/main" id="{C3F68CED-0196-584D-AC91-76644AF131C3}"/>
                  </a:ext>
                </a:extLst>
              </p:cNvPr>
              <p:cNvSpPr/>
              <p:nvPr/>
            </p:nvSpPr>
            <p:spPr>
              <a:xfrm>
                <a:off x="5861685" y="1067990"/>
                <a:ext cx="119300" cy="127873"/>
              </a:xfrm>
              <a:custGeom>
                <a:avLst/>
                <a:gdLst>
                  <a:gd name="connsiteX0" fmla="*/ 59293 w 119300"/>
                  <a:gd name="connsiteY0" fmla="*/ 0 h 127873"/>
                  <a:gd name="connsiteX1" fmla="*/ 119301 w 119300"/>
                  <a:gd name="connsiteY1" fmla="*/ 64294 h 127873"/>
                  <a:gd name="connsiteX2" fmla="*/ 59293 w 119300"/>
                  <a:gd name="connsiteY2" fmla="*/ 127873 h 127873"/>
                  <a:gd name="connsiteX3" fmla="*/ 0 w 119300"/>
                  <a:gd name="connsiteY3" fmla="*/ 64294 h 127873"/>
                  <a:gd name="connsiteX4" fmla="*/ 59293 w 119300"/>
                  <a:gd name="connsiteY4" fmla="*/ 0 h 127873"/>
                  <a:gd name="connsiteX5" fmla="*/ 59293 w 119300"/>
                  <a:gd name="connsiteY5" fmla="*/ 33576 h 127873"/>
                  <a:gd name="connsiteX6" fmla="*/ 30718 w 119300"/>
                  <a:gd name="connsiteY6" fmla="*/ 64294 h 127873"/>
                  <a:gd name="connsiteX7" fmla="*/ 59293 w 119300"/>
                  <a:gd name="connsiteY7" fmla="*/ 95012 h 127873"/>
                  <a:gd name="connsiteX8" fmla="*/ 87868 w 119300"/>
                  <a:gd name="connsiteY8" fmla="*/ 64294 h 127873"/>
                  <a:gd name="connsiteX9" fmla="*/ 59293 w 119300"/>
                  <a:gd name="connsiteY9" fmla="*/ 33576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00" h="127873">
                    <a:moveTo>
                      <a:pt x="59293" y="0"/>
                    </a:moveTo>
                    <a:cubicBezTo>
                      <a:pt x="92154" y="0"/>
                      <a:pt x="119301" y="28575"/>
                      <a:pt x="119301" y="64294"/>
                    </a:cubicBezTo>
                    <a:cubicBezTo>
                      <a:pt x="119301" y="99298"/>
                      <a:pt x="92869" y="127873"/>
                      <a:pt x="59293" y="127873"/>
                    </a:cubicBezTo>
                    <a:cubicBezTo>
                      <a:pt x="26432" y="127873"/>
                      <a:pt x="0" y="99298"/>
                      <a:pt x="0" y="64294"/>
                    </a:cubicBezTo>
                    <a:cubicBezTo>
                      <a:pt x="0" y="29289"/>
                      <a:pt x="26432" y="0"/>
                      <a:pt x="59293" y="0"/>
                    </a:cubicBezTo>
                    <a:close/>
                    <a:moveTo>
                      <a:pt x="59293" y="33576"/>
                    </a:moveTo>
                    <a:cubicBezTo>
                      <a:pt x="43577" y="33576"/>
                      <a:pt x="30718" y="47149"/>
                      <a:pt x="30718" y="64294"/>
                    </a:cubicBezTo>
                    <a:cubicBezTo>
                      <a:pt x="30718" y="80724"/>
                      <a:pt x="43577" y="95012"/>
                      <a:pt x="59293" y="95012"/>
                    </a:cubicBezTo>
                    <a:cubicBezTo>
                      <a:pt x="75009" y="95012"/>
                      <a:pt x="87868" y="81439"/>
                      <a:pt x="87868" y="64294"/>
                    </a:cubicBezTo>
                    <a:cubicBezTo>
                      <a:pt x="87868" y="47149"/>
                      <a:pt x="75009" y="33576"/>
                      <a:pt x="59293" y="33576"/>
                    </a:cubicBez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409" name="Freeform 1408">
                <a:extLst>
                  <a:ext uri="{FF2B5EF4-FFF2-40B4-BE49-F238E27FC236}">
                    <a16:creationId xmlns:a16="http://schemas.microsoft.com/office/drawing/2014/main" id="{851D9268-59A2-884B-AFA7-3B6A92FC03EF}"/>
                  </a:ext>
                </a:extLst>
              </p:cNvPr>
              <p:cNvSpPr/>
              <p:nvPr/>
            </p:nvSpPr>
            <p:spPr>
              <a:xfrm>
                <a:off x="6049565" y="1067990"/>
                <a:ext cx="100726" cy="127873"/>
              </a:xfrm>
              <a:custGeom>
                <a:avLst/>
                <a:gdLst>
                  <a:gd name="connsiteX0" fmla="*/ 87868 w 100726"/>
                  <a:gd name="connsiteY0" fmla="*/ 127873 h 127873"/>
                  <a:gd name="connsiteX1" fmla="*/ 31433 w 100726"/>
                  <a:gd name="connsiteY1" fmla="*/ 67151 h 127873"/>
                  <a:gd name="connsiteX2" fmla="*/ 31433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3" y="67151"/>
                    </a:lnTo>
                    <a:lnTo>
                      <a:pt x="31433"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grpSp>
        <p:grpSp>
          <p:nvGrpSpPr>
            <p:cNvPr id="1389" name="Graphic 4">
              <a:extLst>
                <a:ext uri="{FF2B5EF4-FFF2-40B4-BE49-F238E27FC236}">
                  <a16:creationId xmlns:a16="http://schemas.microsoft.com/office/drawing/2014/main" id="{E489B28D-7C08-5F4B-BD53-E43FF54DA4BB}"/>
                </a:ext>
              </a:extLst>
            </p:cNvPr>
            <p:cNvGrpSpPr/>
            <p:nvPr/>
          </p:nvGrpSpPr>
          <p:grpSpPr>
            <a:xfrm>
              <a:off x="4965858" y="1238726"/>
              <a:ext cx="1416605" cy="128587"/>
              <a:chOff x="4965858" y="1238726"/>
              <a:chExt cx="1416605" cy="128587"/>
            </a:xfrm>
          </p:grpSpPr>
          <p:sp>
            <p:nvSpPr>
              <p:cNvPr id="1390" name="Freeform 1389">
                <a:extLst>
                  <a:ext uri="{FF2B5EF4-FFF2-40B4-BE49-F238E27FC236}">
                    <a16:creationId xmlns:a16="http://schemas.microsoft.com/office/drawing/2014/main" id="{69D4F77E-A74C-4840-9C7D-8367244CEA65}"/>
                  </a:ext>
                </a:extLst>
              </p:cNvPr>
              <p:cNvSpPr/>
              <p:nvPr/>
            </p:nvSpPr>
            <p:spPr>
              <a:xfrm>
                <a:off x="4965858" y="1239440"/>
                <a:ext cx="93583" cy="127873"/>
              </a:xfrm>
              <a:custGeom>
                <a:avLst/>
                <a:gdLst>
                  <a:gd name="connsiteX0" fmla="*/ 0 w 93583"/>
                  <a:gd name="connsiteY0" fmla="*/ 127873 h 127873"/>
                  <a:gd name="connsiteX1" fmla="*/ 0 w 93583"/>
                  <a:gd name="connsiteY1" fmla="*/ 0 h 127873"/>
                  <a:gd name="connsiteX2" fmla="*/ 52864 w 93583"/>
                  <a:gd name="connsiteY2" fmla="*/ 0 h 127873"/>
                  <a:gd name="connsiteX3" fmla="*/ 87868 w 93583"/>
                  <a:gd name="connsiteY3" fmla="*/ 37862 h 127873"/>
                  <a:gd name="connsiteX4" fmla="*/ 80010 w 93583"/>
                  <a:gd name="connsiteY4" fmla="*/ 60722 h 127873"/>
                  <a:gd name="connsiteX5" fmla="*/ 93583 w 93583"/>
                  <a:gd name="connsiteY5" fmla="*/ 90011 h 127873"/>
                  <a:gd name="connsiteX6" fmla="*/ 58579 w 93583"/>
                  <a:gd name="connsiteY6" fmla="*/ 127159 h 127873"/>
                  <a:gd name="connsiteX7" fmla="*/ 0 w 93583"/>
                  <a:gd name="connsiteY7" fmla="*/ 127159 h 127873"/>
                  <a:gd name="connsiteX8" fmla="*/ 46434 w 93583"/>
                  <a:gd name="connsiteY8" fmla="*/ 50006 h 127873"/>
                  <a:gd name="connsiteX9" fmla="*/ 56436 w 93583"/>
                  <a:gd name="connsiteY9" fmla="*/ 39291 h 127873"/>
                  <a:gd name="connsiteX10" fmla="*/ 46434 w 93583"/>
                  <a:gd name="connsiteY10" fmla="*/ 27861 h 127873"/>
                  <a:gd name="connsiteX11" fmla="*/ 31433 w 93583"/>
                  <a:gd name="connsiteY11" fmla="*/ 27861 h 127873"/>
                  <a:gd name="connsiteX12" fmla="*/ 31433 w 93583"/>
                  <a:gd name="connsiteY12" fmla="*/ 50006 h 127873"/>
                  <a:gd name="connsiteX13" fmla="*/ 46434 w 93583"/>
                  <a:gd name="connsiteY13" fmla="*/ 50006 h 127873"/>
                  <a:gd name="connsiteX14" fmla="*/ 52149 w 93583"/>
                  <a:gd name="connsiteY14" fmla="*/ 100013 h 127873"/>
                  <a:gd name="connsiteX15" fmla="*/ 62151 w 93583"/>
                  <a:gd name="connsiteY15" fmla="*/ 88582 h 127873"/>
                  <a:gd name="connsiteX16" fmla="*/ 52149 w 93583"/>
                  <a:gd name="connsiteY16" fmla="*/ 77867 h 127873"/>
                  <a:gd name="connsiteX17" fmla="*/ 31433 w 93583"/>
                  <a:gd name="connsiteY17" fmla="*/ 77867 h 127873"/>
                  <a:gd name="connsiteX18" fmla="*/ 31433 w 93583"/>
                  <a:gd name="connsiteY18" fmla="*/ 100013 h 127873"/>
                  <a:gd name="connsiteX19" fmla="*/ 52149 w 93583"/>
                  <a:gd name="connsiteY19" fmla="*/ 10001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583" h="127873">
                    <a:moveTo>
                      <a:pt x="0" y="127873"/>
                    </a:moveTo>
                    <a:lnTo>
                      <a:pt x="0" y="0"/>
                    </a:lnTo>
                    <a:lnTo>
                      <a:pt x="52864" y="0"/>
                    </a:lnTo>
                    <a:cubicBezTo>
                      <a:pt x="72152" y="0"/>
                      <a:pt x="87868" y="17859"/>
                      <a:pt x="87868" y="37862"/>
                    </a:cubicBezTo>
                    <a:cubicBezTo>
                      <a:pt x="87868" y="46434"/>
                      <a:pt x="85011" y="54293"/>
                      <a:pt x="80010" y="60722"/>
                    </a:cubicBezTo>
                    <a:cubicBezTo>
                      <a:pt x="87868" y="67866"/>
                      <a:pt x="93583" y="78581"/>
                      <a:pt x="93583" y="90011"/>
                    </a:cubicBezTo>
                    <a:cubicBezTo>
                      <a:pt x="93583" y="110014"/>
                      <a:pt x="77867" y="127159"/>
                      <a:pt x="58579" y="127159"/>
                    </a:cubicBezTo>
                    <a:lnTo>
                      <a:pt x="0" y="127159"/>
                    </a:lnTo>
                    <a:close/>
                    <a:moveTo>
                      <a:pt x="46434" y="50006"/>
                    </a:moveTo>
                    <a:cubicBezTo>
                      <a:pt x="52149" y="50006"/>
                      <a:pt x="56436" y="45006"/>
                      <a:pt x="56436" y="39291"/>
                    </a:cubicBezTo>
                    <a:cubicBezTo>
                      <a:pt x="56436" y="33576"/>
                      <a:pt x="52149" y="27861"/>
                      <a:pt x="46434" y="27861"/>
                    </a:cubicBezTo>
                    <a:lnTo>
                      <a:pt x="31433" y="27861"/>
                    </a:lnTo>
                    <a:lnTo>
                      <a:pt x="31433" y="50006"/>
                    </a:lnTo>
                    <a:lnTo>
                      <a:pt x="46434" y="50006"/>
                    </a:lnTo>
                    <a:close/>
                    <a:moveTo>
                      <a:pt x="52149" y="100013"/>
                    </a:moveTo>
                    <a:cubicBezTo>
                      <a:pt x="57865" y="100013"/>
                      <a:pt x="62151" y="95012"/>
                      <a:pt x="62151" y="88582"/>
                    </a:cubicBezTo>
                    <a:cubicBezTo>
                      <a:pt x="62151" y="82153"/>
                      <a:pt x="57150" y="77867"/>
                      <a:pt x="52149" y="77867"/>
                    </a:cubicBezTo>
                    <a:lnTo>
                      <a:pt x="31433" y="77867"/>
                    </a:lnTo>
                    <a:lnTo>
                      <a:pt x="31433" y="100013"/>
                    </a:lnTo>
                    <a:lnTo>
                      <a:pt x="52149" y="100013"/>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391" name="Freeform 1390">
                <a:extLst>
                  <a:ext uri="{FF2B5EF4-FFF2-40B4-BE49-F238E27FC236}">
                    <a16:creationId xmlns:a16="http://schemas.microsoft.com/office/drawing/2014/main" id="{DF083B27-2882-6F4B-B29F-1906E6D7434D}"/>
                  </a:ext>
                </a:extLst>
              </p:cNvPr>
              <p:cNvSpPr/>
              <p:nvPr/>
            </p:nvSpPr>
            <p:spPr>
              <a:xfrm>
                <a:off x="5110162" y="1239440"/>
                <a:ext cx="74295" cy="127873"/>
              </a:xfrm>
              <a:custGeom>
                <a:avLst/>
                <a:gdLst>
                  <a:gd name="connsiteX0" fmla="*/ 0 w 74295"/>
                  <a:gd name="connsiteY0" fmla="*/ 0 h 127873"/>
                  <a:gd name="connsiteX1" fmla="*/ 31433 w 74295"/>
                  <a:gd name="connsiteY1" fmla="*/ 0 h 127873"/>
                  <a:gd name="connsiteX2" fmla="*/ 31433 w 74295"/>
                  <a:gd name="connsiteY2" fmla="*/ 94297 h 127873"/>
                  <a:gd name="connsiteX3" fmla="*/ 74295 w 74295"/>
                  <a:gd name="connsiteY3" fmla="*/ 94297 h 127873"/>
                  <a:gd name="connsiteX4" fmla="*/ 74295 w 74295"/>
                  <a:gd name="connsiteY4" fmla="*/ 127873 h 127873"/>
                  <a:gd name="connsiteX5" fmla="*/ 0 w 74295"/>
                  <a:gd name="connsiteY5" fmla="*/ 127873 h 127873"/>
                  <a:gd name="connsiteX6" fmla="*/ 0 w 74295"/>
                  <a:gd name="connsiteY6"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95" h="127873">
                    <a:moveTo>
                      <a:pt x="0" y="0"/>
                    </a:moveTo>
                    <a:lnTo>
                      <a:pt x="31433" y="0"/>
                    </a:lnTo>
                    <a:lnTo>
                      <a:pt x="31433" y="94297"/>
                    </a:lnTo>
                    <a:lnTo>
                      <a:pt x="74295" y="94297"/>
                    </a:lnTo>
                    <a:lnTo>
                      <a:pt x="74295" y="127873"/>
                    </a:lnTo>
                    <a:lnTo>
                      <a:pt x="0" y="127873"/>
                    </a:lnTo>
                    <a:lnTo>
                      <a:pt x="0"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392" name="Freeform 1391">
                <a:extLst>
                  <a:ext uri="{FF2B5EF4-FFF2-40B4-BE49-F238E27FC236}">
                    <a16:creationId xmlns:a16="http://schemas.microsoft.com/office/drawing/2014/main" id="{FCAFE8B0-7864-6449-B831-D2BC607C55D9}"/>
                  </a:ext>
                </a:extLst>
              </p:cNvPr>
              <p:cNvSpPr/>
              <p:nvPr/>
            </p:nvSpPr>
            <p:spPr>
              <a:xfrm>
                <a:off x="5231606" y="1239440"/>
                <a:ext cx="119300" cy="127873"/>
              </a:xfrm>
              <a:custGeom>
                <a:avLst/>
                <a:gdLst>
                  <a:gd name="connsiteX0" fmla="*/ 59293 w 119300"/>
                  <a:gd name="connsiteY0" fmla="*/ 0 h 127873"/>
                  <a:gd name="connsiteX1" fmla="*/ 119301 w 119300"/>
                  <a:gd name="connsiteY1" fmla="*/ 64294 h 127873"/>
                  <a:gd name="connsiteX2" fmla="*/ 59293 w 119300"/>
                  <a:gd name="connsiteY2" fmla="*/ 127873 h 127873"/>
                  <a:gd name="connsiteX3" fmla="*/ 0 w 119300"/>
                  <a:gd name="connsiteY3" fmla="*/ 64294 h 127873"/>
                  <a:gd name="connsiteX4" fmla="*/ 59293 w 119300"/>
                  <a:gd name="connsiteY4" fmla="*/ 0 h 127873"/>
                  <a:gd name="connsiteX5" fmla="*/ 59293 w 119300"/>
                  <a:gd name="connsiteY5" fmla="*/ 32861 h 127873"/>
                  <a:gd name="connsiteX6" fmla="*/ 30718 w 119300"/>
                  <a:gd name="connsiteY6" fmla="*/ 63579 h 127873"/>
                  <a:gd name="connsiteX7" fmla="*/ 59293 w 119300"/>
                  <a:gd name="connsiteY7" fmla="*/ 94297 h 127873"/>
                  <a:gd name="connsiteX8" fmla="*/ 87868 w 119300"/>
                  <a:gd name="connsiteY8" fmla="*/ 63579 h 127873"/>
                  <a:gd name="connsiteX9" fmla="*/ 59293 w 119300"/>
                  <a:gd name="connsiteY9" fmla="*/ 32861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00" h="127873">
                    <a:moveTo>
                      <a:pt x="59293" y="0"/>
                    </a:moveTo>
                    <a:cubicBezTo>
                      <a:pt x="92155" y="0"/>
                      <a:pt x="119301" y="28575"/>
                      <a:pt x="119301" y="64294"/>
                    </a:cubicBezTo>
                    <a:cubicBezTo>
                      <a:pt x="119301" y="99298"/>
                      <a:pt x="92869" y="127873"/>
                      <a:pt x="59293" y="127873"/>
                    </a:cubicBezTo>
                    <a:cubicBezTo>
                      <a:pt x="26432" y="127873"/>
                      <a:pt x="0" y="99298"/>
                      <a:pt x="0" y="64294"/>
                    </a:cubicBezTo>
                    <a:cubicBezTo>
                      <a:pt x="0" y="28575"/>
                      <a:pt x="26432" y="0"/>
                      <a:pt x="59293" y="0"/>
                    </a:cubicBezTo>
                    <a:close/>
                    <a:moveTo>
                      <a:pt x="59293" y="32861"/>
                    </a:moveTo>
                    <a:cubicBezTo>
                      <a:pt x="43577" y="32861"/>
                      <a:pt x="30718" y="46434"/>
                      <a:pt x="30718" y="63579"/>
                    </a:cubicBezTo>
                    <a:cubicBezTo>
                      <a:pt x="30718" y="80010"/>
                      <a:pt x="43577" y="94297"/>
                      <a:pt x="59293" y="94297"/>
                    </a:cubicBezTo>
                    <a:cubicBezTo>
                      <a:pt x="75009" y="94297"/>
                      <a:pt x="87868" y="80724"/>
                      <a:pt x="87868" y="63579"/>
                    </a:cubicBezTo>
                    <a:cubicBezTo>
                      <a:pt x="87868" y="47149"/>
                      <a:pt x="75724" y="32861"/>
                      <a:pt x="59293" y="32861"/>
                    </a:cubicBez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393" name="Freeform 1392">
                <a:extLst>
                  <a:ext uri="{FF2B5EF4-FFF2-40B4-BE49-F238E27FC236}">
                    <a16:creationId xmlns:a16="http://schemas.microsoft.com/office/drawing/2014/main" id="{32F40949-5605-384E-B834-B1724F2387DD}"/>
                  </a:ext>
                </a:extLst>
              </p:cNvPr>
              <p:cNvSpPr/>
              <p:nvPr/>
            </p:nvSpPr>
            <p:spPr>
              <a:xfrm>
                <a:off x="5398770" y="1239440"/>
                <a:ext cx="102155" cy="127158"/>
              </a:xfrm>
              <a:custGeom>
                <a:avLst/>
                <a:gdLst>
                  <a:gd name="connsiteX0" fmla="*/ 80010 w 102155"/>
                  <a:gd name="connsiteY0" fmla="*/ 42148 h 127158"/>
                  <a:gd name="connsiteX1" fmla="*/ 60007 w 102155"/>
                  <a:gd name="connsiteY1" fmla="*/ 33576 h 127158"/>
                  <a:gd name="connsiteX2" fmla="*/ 32147 w 102155"/>
                  <a:gd name="connsiteY2" fmla="*/ 63579 h 127158"/>
                  <a:gd name="connsiteX3" fmla="*/ 60007 w 102155"/>
                  <a:gd name="connsiteY3" fmla="*/ 93583 h 127158"/>
                  <a:gd name="connsiteX4" fmla="*/ 80010 w 102155"/>
                  <a:gd name="connsiteY4" fmla="*/ 85011 h 127158"/>
                  <a:gd name="connsiteX5" fmla="*/ 102156 w 102155"/>
                  <a:gd name="connsiteY5" fmla="*/ 108585 h 127158"/>
                  <a:gd name="connsiteX6" fmla="*/ 60007 w 102155"/>
                  <a:gd name="connsiteY6" fmla="*/ 127159 h 127158"/>
                  <a:gd name="connsiteX7" fmla="*/ 0 w 102155"/>
                  <a:gd name="connsiteY7" fmla="*/ 63579 h 127158"/>
                  <a:gd name="connsiteX8" fmla="*/ 60007 w 102155"/>
                  <a:gd name="connsiteY8" fmla="*/ 0 h 127158"/>
                  <a:gd name="connsiteX9" fmla="*/ 102156 w 102155"/>
                  <a:gd name="connsiteY9" fmla="*/ 18574 h 127158"/>
                  <a:gd name="connsiteX10" fmla="*/ 80010 w 102155"/>
                  <a:gd name="connsiteY10" fmla="*/ 42148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155" h="127158">
                    <a:moveTo>
                      <a:pt x="80010" y="42148"/>
                    </a:moveTo>
                    <a:cubicBezTo>
                      <a:pt x="75009" y="37147"/>
                      <a:pt x="67866" y="33576"/>
                      <a:pt x="60007" y="33576"/>
                    </a:cubicBezTo>
                    <a:cubicBezTo>
                      <a:pt x="43577" y="33576"/>
                      <a:pt x="32147" y="46434"/>
                      <a:pt x="32147" y="63579"/>
                    </a:cubicBezTo>
                    <a:cubicBezTo>
                      <a:pt x="32147" y="80724"/>
                      <a:pt x="43577" y="93583"/>
                      <a:pt x="60007" y="93583"/>
                    </a:cubicBezTo>
                    <a:cubicBezTo>
                      <a:pt x="67866" y="93583"/>
                      <a:pt x="75009" y="90726"/>
                      <a:pt x="80010" y="85011"/>
                    </a:cubicBezTo>
                    <a:lnTo>
                      <a:pt x="102156" y="108585"/>
                    </a:lnTo>
                    <a:cubicBezTo>
                      <a:pt x="91440" y="120015"/>
                      <a:pt x="76438" y="127159"/>
                      <a:pt x="60007" y="127159"/>
                    </a:cubicBezTo>
                    <a:cubicBezTo>
                      <a:pt x="27146" y="127159"/>
                      <a:pt x="0" y="98584"/>
                      <a:pt x="0" y="63579"/>
                    </a:cubicBezTo>
                    <a:cubicBezTo>
                      <a:pt x="0" y="28575"/>
                      <a:pt x="26432" y="0"/>
                      <a:pt x="60007" y="0"/>
                    </a:cubicBezTo>
                    <a:cubicBezTo>
                      <a:pt x="76438" y="0"/>
                      <a:pt x="91440" y="7144"/>
                      <a:pt x="102156" y="18574"/>
                    </a:cubicBezTo>
                    <a:lnTo>
                      <a:pt x="80010" y="4214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394" name="Freeform 1393">
                <a:extLst>
                  <a:ext uri="{FF2B5EF4-FFF2-40B4-BE49-F238E27FC236}">
                    <a16:creationId xmlns:a16="http://schemas.microsoft.com/office/drawing/2014/main" id="{9CBB493A-AA77-F945-A16D-EE92699DADAC}"/>
                  </a:ext>
                </a:extLst>
              </p:cNvPr>
              <p:cNvSpPr/>
              <p:nvPr/>
            </p:nvSpPr>
            <p:spPr>
              <a:xfrm>
                <a:off x="5557361" y="1238726"/>
                <a:ext cx="125015" cy="128587"/>
              </a:xfrm>
              <a:custGeom>
                <a:avLst/>
                <a:gdLst>
                  <a:gd name="connsiteX0" fmla="*/ 115015 w 125015"/>
                  <a:gd name="connsiteY0" fmla="*/ 714 h 128587"/>
                  <a:gd name="connsiteX1" fmla="*/ 60722 w 125015"/>
                  <a:gd name="connsiteY1" fmla="*/ 59293 h 128587"/>
                  <a:gd name="connsiteX2" fmla="*/ 125016 w 125015"/>
                  <a:gd name="connsiteY2" fmla="*/ 128588 h 128587"/>
                  <a:gd name="connsiteX3" fmla="*/ 80725 w 125015"/>
                  <a:gd name="connsiteY3" fmla="*/ 128588 h 128587"/>
                  <a:gd name="connsiteX4" fmla="*/ 38576 w 125015"/>
                  <a:gd name="connsiteY4" fmla="*/ 82868 h 128587"/>
                  <a:gd name="connsiteX5" fmla="*/ 31433 w 125015"/>
                  <a:gd name="connsiteY5" fmla="*/ 90726 h 128587"/>
                  <a:gd name="connsiteX6" fmla="*/ 31433 w 125015"/>
                  <a:gd name="connsiteY6" fmla="*/ 127873 h 128587"/>
                  <a:gd name="connsiteX7" fmla="*/ 0 w 125015"/>
                  <a:gd name="connsiteY7" fmla="*/ 127873 h 128587"/>
                  <a:gd name="connsiteX8" fmla="*/ 0 w 125015"/>
                  <a:gd name="connsiteY8" fmla="*/ 0 h 128587"/>
                  <a:gd name="connsiteX9" fmla="*/ 31433 w 125015"/>
                  <a:gd name="connsiteY9" fmla="*/ 0 h 128587"/>
                  <a:gd name="connsiteX10" fmla="*/ 31433 w 125015"/>
                  <a:gd name="connsiteY10" fmla="*/ 42863 h 128587"/>
                  <a:gd name="connsiteX11" fmla="*/ 71438 w 125015"/>
                  <a:gd name="connsiteY11" fmla="*/ 0 h 128587"/>
                  <a:gd name="connsiteX12" fmla="*/ 115015 w 125015"/>
                  <a:gd name="connsiteY12" fmla="*/ 0 h 12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015" h="128587">
                    <a:moveTo>
                      <a:pt x="115015" y="714"/>
                    </a:moveTo>
                    <a:lnTo>
                      <a:pt x="60722" y="59293"/>
                    </a:lnTo>
                    <a:lnTo>
                      <a:pt x="125016" y="128588"/>
                    </a:lnTo>
                    <a:lnTo>
                      <a:pt x="80725" y="128588"/>
                    </a:lnTo>
                    <a:lnTo>
                      <a:pt x="38576" y="82868"/>
                    </a:lnTo>
                    <a:lnTo>
                      <a:pt x="31433" y="90726"/>
                    </a:lnTo>
                    <a:lnTo>
                      <a:pt x="31433" y="127873"/>
                    </a:lnTo>
                    <a:lnTo>
                      <a:pt x="0" y="127873"/>
                    </a:lnTo>
                    <a:lnTo>
                      <a:pt x="0" y="0"/>
                    </a:lnTo>
                    <a:lnTo>
                      <a:pt x="31433" y="0"/>
                    </a:lnTo>
                    <a:lnTo>
                      <a:pt x="31433" y="42863"/>
                    </a:lnTo>
                    <a:lnTo>
                      <a:pt x="71438" y="0"/>
                    </a:lnTo>
                    <a:lnTo>
                      <a:pt x="115015"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395" name="Freeform 1394">
                <a:extLst>
                  <a:ext uri="{FF2B5EF4-FFF2-40B4-BE49-F238E27FC236}">
                    <a16:creationId xmlns:a16="http://schemas.microsoft.com/office/drawing/2014/main" id="{D13F2185-C022-AE49-9832-4F9E647184CD}"/>
                  </a:ext>
                </a:extLst>
              </p:cNvPr>
              <p:cNvSpPr/>
              <p:nvPr/>
            </p:nvSpPr>
            <p:spPr>
              <a:xfrm>
                <a:off x="5714523" y="1239440"/>
                <a:ext cx="102155" cy="127158"/>
              </a:xfrm>
              <a:custGeom>
                <a:avLst/>
                <a:gdLst>
                  <a:gd name="connsiteX0" fmla="*/ 80010 w 102155"/>
                  <a:gd name="connsiteY0" fmla="*/ 42148 h 127158"/>
                  <a:gd name="connsiteX1" fmla="*/ 60008 w 102155"/>
                  <a:gd name="connsiteY1" fmla="*/ 33576 h 127158"/>
                  <a:gd name="connsiteX2" fmla="*/ 32147 w 102155"/>
                  <a:gd name="connsiteY2" fmla="*/ 63579 h 127158"/>
                  <a:gd name="connsiteX3" fmla="*/ 60008 w 102155"/>
                  <a:gd name="connsiteY3" fmla="*/ 93583 h 127158"/>
                  <a:gd name="connsiteX4" fmla="*/ 80010 w 102155"/>
                  <a:gd name="connsiteY4" fmla="*/ 85011 h 127158"/>
                  <a:gd name="connsiteX5" fmla="*/ 102156 w 102155"/>
                  <a:gd name="connsiteY5" fmla="*/ 108585 h 127158"/>
                  <a:gd name="connsiteX6" fmla="*/ 60008 w 102155"/>
                  <a:gd name="connsiteY6" fmla="*/ 127159 h 127158"/>
                  <a:gd name="connsiteX7" fmla="*/ 0 w 102155"/>
                  <a:gd name="connsiteY7" fmla="*/ 63579 h 127158"/>
                  <a:gd name="connsiteX8" fmla="*/ 60008 w 102155"/>
                  <a:gd name="connsiteY8" fmla="*/ 0 h 127158"/>
                  <a:gd name="connsiteX9" fmla="*/ 102156 w 102155"/>
                  <a:gd name="connsiteY9" fmla="*/ 18574 h 127158"/>
                  <a:gd name="connsiteX10" fmla="*/ 80010 w 102155"/>
                  <a:gd name="connsiteY10" fmla="*/ 42148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155" h="127158">
                    <a:moveTo>
                      <a:pt x="80010" y="42148"/>
                    </a:moveTo>
                    <a:cubicBezTo>
                      <a:pt x="75009" y="37147"/>
                      <a:pt x="67866" y="33576"/>
                      <a:pt x="60008" y="33576"/>
                    </a:cubicBezTo>
                    <a:cubicBezTo>
                      <a:pt x="43577" y="33576"/>
                      <a:pt x="32147" y="46434"/>
                      <a:pt x="32147" y="63579"/>
                    </a:cubicBezTo>
                    <a:cubicBezTo>
                      <a:pt x="32147" y="80724"/>
                      <a:pt x="43577" y="93583"/>
                      <a:pt x="60008" y="93583"/>
                    </a:cubicBezTo>
                    <a:cubicBezTo>
                      <a:pt x="67866" y="93583"/>
                      <a:pt x="75009" y="90726"/>
                      <a:pt x="80010" y="85011"/>
                    </a:cubicBezTo>
                    <a:lnTo>
                      <a:pt x="102156" y="108585"/>
                    </a:lnTo>
                    <a:cubicBezTo>
                      <a:pt x="91440" y="120015"/>
                      <a:pt x="76438" y="127159"/>
                      <a:pt x="60008" y="127159"/>
                    </a:cubicBezTo>
                    <a:cubicBezTo>
                      <a:pt x="27147" y="127159"/>
                      <a:pt x="0" y="98584"/>
                      <a:pt x="0" y="63579"/>
                    </a:cubicBezTo>
                    <a:cubicBezTo>
                      <a:pt x="0" y="28575"/>
                      <a:pt x="26432" y="0"/>
                      <a:pt x="60008" y="0"/>
                    </a:cubicBezTo>
                    <a:cubicBezTo>
                      <a:pt x="76438" y="0"/>
                      <a:pt x="91440" y="7144"/>
                      <a:pt x="102156" y="18574"/>
                    </a:cubicBezTo>
                    <a:lnTo>
                      <a:pt x="80010" y="42148"/>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396" name="Freeform 1395">
                <a:extLst>
                  <a:ext uri="{FF2B5EF4-FFF2-40B4-BE49-F238E27FC236}">
                    <a16:creationId xmlns:a16="http://schemas.microsoft.com/office/drawing/2014/main" id="{432B049F-8176-0F49-B252-2A4791FDA8EC}"/>
                  </a:ext>
                </a:extLst>
              </p:cNvPr>
              <p:cNvSpPr/>
              <p:nvPr/>
            </p:nvSpPr>
            <p:spPr>
              <a:xfrm>
                <a:off x="5872400" y="1239440"/>
                <a:ext cx="100726" cy="127873"/>
              </a:xfrm>
              <a:custGeom>
                <a:avLst/>
                <a:gdLst>
                  <a:gd name="connsiteX0" fmla="*/ 31432 w 100726"/>
                  <a:gd name="connsiteY0" fmla="*/ 0 h 127873"/>
                  <a:gd name="connsiteX1" fmla="*/ 31432 w 100726"/>
                  <a:gd name="connsiteY1" fmla="*/ 45720 h 127873"/>
                  <a:gd name="connsiteX2" fmla="*/ 69294 w 100726"/>
                  <a:gd name="connsiteY2" fmla="*/ 45720 h 127873"/>
                  <a:gd name="connsiteX3" fmla="*/ 69294 w 100726"/>
                  <a:gd name="connsiteY3" fmla="*/ 0 h 127873"/>
                  <a:gd name="connsiteX4" fmla="*/ 100727 w 100726"/>
                  <a:gd name="connsiteY4" fmla="*/ 0 h 127873"/>
                  <a:gd name="connsiteX5" fmla="*/ 100727 w 100726"/>
                  <a:gd name="connsiteY5" fmla="*/ 127873 h 127873"/>
                  <a:gd name="connsiteX6" fmla="*/ 69294 w 100726"/>
                  <a:gd name="connsiteY6" fmla="*/ 127873 h 127873"/>
                  <a:gd name="connsiteX7" fmla="*/ 69294 w 100726"/>
                  <a:gd name="connsiteY7" fmla="*/ 79296 h 127873"/>
                  <a:gd name="connsiteX8" fmla="*/ 31432 w 100726"/>
                  <a:gd name="connsiteY8" fmla="*/ 79296 h 127873"/>
                  <a:gd name="connsiteX9" fmla="*/ 31432 w 100726"/>
                  <a:gd name="connsiteY9" fmla="*/ 127873 h 127873"/>
                  <a:gd name="connsiteX10" fmla="*/ 0 w 100726"/>
                  <a:gd name="connsiteY10" fmla="*/ 127873 h 127873"/>
                  <a:gd name="connsiteX11" fmla="*/ 0 w 100726"/>
                  <a:gd name="connsiteY11" fmla="*/ 0 h 127873"/>
                  <a:gd name="connsiteX12" fmla="*/ 31432 w 100726"/>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726" h="127873">
                    <a:moveTo>
                      <a:pt x="31432" y="0"/>
                    </a:moveTo>
                    <a:lnTo>
                      <a:pt x="31432" y="45720"/>
                    </a:lnTo>
                    <a:lnTo>
                      <a:pt x="69294" y="45720"/>
                    </a:lnTo>
                    <a:lnTo>
                      <a:pt x="69294" y="0"/>
                    </a:lnTo>
                    <a:lnTo>
                      <a:pt x="100727" y="0"/>
                    </a:lnTo>
                    <a:lnTo>
                      <a:pt x="100727" y="127873"/>
                    </a:lnTo>
                    <a:lnTo>
                      <a:pt x="69294" y="127873"/>
                    </a:lnTo>
                    <a:lnTo>
                      <a:pt x="69294" y="79296"/>
                    </a:lnTo>
                    <a:lnTo>
                      <a:pt x="31432" y="79296"/>
                    </a:lnTo>
                    <a:lnTo>
                      <a:pt x="31432" y="127873"/>
                    </a:lnTo>
                    <a:lnTo>
                      <a:pt x="0" y="127873"/>
                    </a:lnTo>
                    <a:lnTo>
                      <a:pt x="0" y="0"/>
                    </a:lnTo>
                    <a:lnTo>
                      <a:pt x="31432"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397" name="Freeform 1396">
                <a:extLst>
                  <a:ext uri="{FF2B5EF4-FFF2-40B4-BE49-F238E27FC236}">
                    <a16:creationId xmlns:a16="http://schemas.microsoft.com/office/drawing/2014/main" id="{39C06F05-1C1C-FF43-BB08-94A75B59C017}"/>
                  </a:ext>
                </a:extLst>
              </p:cNvPr>
              <p:cNvSpPr/>
              <p:nvPr/>
            </p:nvSpPr>
            <p:spPr>
              <a:xfrm>
                <a:off x="6020990" y="1239440"/>
                <a:ext cx="126444" cy="127873"/>
              </a:xfrm>
              <a:custGeom>
                <a:avLst/>
                <a:gdLst>
                  <a:gd name="connsiteX0" fmla="*/ 0 w 126444"/>
                  <a:gd name="connsiteY0" fmla="*/ 127873 h 127873"/>
                  <a:gd name="connsiteX1" fmla="*/ 55721 w 126444"/>
                  <a:gd name="connsiteY1" fmla="*/ 0 h 127873"/>
                  <a:gd name="connsiteX2" fmla="*/ 70009 w 126444"/>
                  <a:gd name="connsiteY2" fmla="*/ 0 h 127873"/>
                  <a:gd name="connsiteX3" fmla="*/ 126444 w 126444"/>
                  <a:gd name="connsiteY3" fmla="*/ 127873 h 127873"/>
                  <a:gd name="connsiteX4" fmla="*/ 95012 w 126444"/>
                  <a:gd name="connsiteY4" fmla="*/ 127873 h 127873"/>
                  <a:gd name="connsiteX5" fmla="*/ 87868 w 126444"/>
                  <a:gd name="connsiteY5" fmla="*/ 111443 h 127873"/>
                  <a:gd name="connsiteX6" fmla="*/ 39291 w 126444"/>
                  <a:gd name="connsiteY6" fmla="*/ 111443 h 127873"/>
                  <a:gd name="connsiteX7" fmla="*/ 32147 w 126444"/>
                  <a:gd name="connsiteY7" fmla="*/ 127873 h 127873"/>
                  <a:gd name="connsiteX8" fmla="*/ 0 w 126444"/>
                  <a:gd name="connsiteY8" fmla="*/ 127873 h 127873"/>
                  <a:gd name="connsiteX9" fmla="*/ 50720 w 126444"/>
                  <a:gd name="connsiteY9" fmla="*/ 82868 h 127873"/>
                  <a:gd name="connsiteX10" fmla="*/ 75009 w 126444"/>
                  <a:gd name="connsiteY10" fmla="*/ 82868 h 127873"/>
                  <a:gd name="connsiteX11" fmla="*/ 62865 w 126444"/>
                  <a:gd name="connsiteY11" fmla="*/ 55007 h 127873"/>
                  <a:gd name="connsiteX12" fmla="*/ 50720 w 126444"/>
                  <a:gd name="connsiteY12" fmla="*/ 8286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444" h="127873">
                    <a:moveTo>
                      <a:pt x="0" y="127873"/>
                    </a:moveTo>
                    <a:lnTo>
                      <a:pt x="55721" y="0"/>
                    </a:lnTo>
                    <a:lnTo>
                      <a:pt x="70009" y="0"/>
                    </a:lnTo>
                    <a:lnTo>
                      <a:pt x="126444" y="127873"/>
                    </a:lnTo>
                    <a:lnTo>
                      <a:pt x="95012" y="127873"/>
                    </a:lnTo>
                    <a:lnTo>
                      <a:pt x="87868" y="111443"/>
                    </a:lnTo>
                    <a:lnTo>
                      <a:pt x="39291" y="111443"/>
                    </a:lnTo>
                    <a:lnTo>
                      <a:pt x="32147" y="127873"/>
                    </a:lnTo>
                    <a:lnTo>
                      <a:pt x="0" y="127873"/>
                    </a:lnTo>
                    <a:close/>
                    <a:moveTo>
                      <a:pt x="50720" y="82868"/>
                    </a:moveTo>
                    <a:lnTo>
                      <a:pt x="75009" y="82868"/>
                    </a:lnTo>
                    <a:lnTo>
                      <a:pt x="62865" y="55007"/>
                    </a:lnTo>
                    <a:lnTo>
                      <a:pt x="50720" y="82868"/>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398" name="Freeform 1397">
                <a:extLst>
                  <a:ext uri="{FF2B5EF4-FFF2-40B4-BE49-F238E27FC236}">
                    <a16:creationId xmlns:a16="http://schemas.microsoft.com/office/drawing/2014/main" id="{E18F5CA2-FFF9-274F-B286-8BFA74362B25}"/>
                  </a:ext>
                </a:extLst>
              </p:cNvPr>
              <p:cNvSpPr/>
              <p:nvPr/>
            </p:nvSpPr>
            <p:spPr>
              <a:xfrm>
                <a:off x="6194583" y="1239440"/>
                <a:ext cx="31432" cy="127873"/>
              </a:xfrm>
              <a:custGeom>
                <a:avLst/>
                <a:gdLst>
                  <a:gd name="connsiteX0" fmla="*/ 0 w 31432"/>
                  <a:gd name="connsiteY0" fmla="*/ 0 h 127873"/>
                  <a:gd name="connsiteX1" fmla="*/ 31433 w 31432"/>
                  <a:gd name="connsiteY1" fmla="*/ 0 h 127873"/>
                  <a:gd name="connsiteX2" fmla="*/ 31433 w 31432"/>
                  <a:gd name="connsiteY2" fmla="*/ 127873 h 127873"/>
                  <a:gd name="connsiteX3" fmla="*/ 0 w 31432"/>
                  <a:gd name="connsiteY3" fmla="*/ 127873 h 127873"/>
                  <a:gd name="connsiteX4" fmla="*/ 0 w 31432"/>
                  <a:gd name="connsiteY4" fmla="*/ 0 h 127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 h="127873">
                    <a:moveTo>
                      <a:pt x="0" y="0"/>
                    </a:moveTo>
                    <a:lnTo>
                      <a:pt x="31433" y="0"/>
                    </a:lnTo>
                    <a:lnTo>
                      <a:pt x="31433"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399" name="Freeform 1398">
                <a:extLst>
                  <a:ext uri="{FF2B5EF4-FFF2-40B4-BE49-F238E27FC236}">
                    <a16:creationId xmlns:a16="http://schemas.microsoft.com/office/drawing/2014/main" id="{6ABF229F-0045-C840-AB46-B65D70369D6C}"/>
                  </a:ext>
                </a:extLst>
              </p:cNvPr>
              <p:cNvSpPr/>
              <p:nvPr/>
            </p:nvSpPr>
            <p:spPr>
              <a:xfrm>
                <a:off x="6281737" y="1239440"/>
                <a:ext cx="100726" cy="127873"/>
              </a:xfrm>
              <a:custGeom>
                <a:avLst/>
                <a:gdLst>
                  <a:gd name="connsiteX0" fmla="*/ 87868 w 100726"/>
                  <a:gd name="connsiteY0" fmla="*/ 127873 h 127873"/>
                  <a:gd name="connsiteX1" fmla="*/ 31433 w 100726"/>
                  <a:gd name="connsiteY1" fmla="*/ 67151 h 127873"/>
                  <a:gd name="connsiteX2" fmla="*/ 31433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3" y="67151"/>
                    </a:lnTo>
                    <a:lnTo>
                      <a:pt x="31433"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grpSp>
      </p:grpSp>
      <p:grpSp>
        <p:nvGrpSpPr>
          <p:cNvPr id="1447" name="Graphic 95">
            <a:extLst>
              <a:ext uri="{FF2B5EF4-FFF2-40B4-BE49-F238E27FC236}">
                <a16:creationId xmlns:a16="http://schemas.microsoft.com/office/drawing/2014/main" id="{BCC9C07E-5BDA-894A-9F51-3A299FE07667}"/>
              </a:ext>
            </a:extLst>
          </p:cNvPr>
          <p:cNvGrpSpPr/>
          <p:nvPr/>
        </p:nvGrpSpPr>
        <p:grpSpPr>
          <a:xfrm>
            <a:off x="595642" y="9948603"/>
            <a:ext cx="1509109" cy="423922"/>
            <a:chOff x="584588" y="9078286"/>
            <a:chExt cx="1509109" cy="423922"/>
          </a:xfrm>
          <a:solidFill>
            <a:srgbClr val="000000"/>
          </a:solidFill>
        </p:grpSpPr>
        <p:sp>
          <p:nvSpPr>
            <p:cNvPr id="1448" name="Freeform 1447">
              <a:extLst>
                <a:ext uri="{FF2B5EF4-FFF2-40B4-BE49-F238E27FC236}">
                  <a16:creationId xmlns:a16="http://schemas.microsoft.com/office/drawing/2014/main" id="{EB5E03D8-30C7-E14C-AD59-B1475EF01B70}"/>
                </a:ext>
              </a:extLst>
            </p:cNvPr>
            <p:cNvSpPr/>
            <p:nvPr/>
          </p:nvSpPr>
          <p:spPr>
            <a:xfrm>
              <a:off x="584588" y="9078286"/>
              <a:ext cx="24498" cy="423922"/>
            </a:xfrm>
            <a:custGeom>
              <a:avLst/>
              <a:gdLst>
                <a:gd name="connsiteX0" fmla="*/ 0 w 24498"/>
                <a:gd name="connsiteY0" fmla="*/ 0 h 423922"/>
                <a:gd name="connsiteX1" fmla="*/ 0 w 24498"/>
                <a:gd name="connsiteY1" fmla="*/ 423923 h 423922"/>
              </a:gdLst>
              <a:ahLst/>
              <a:cxnLst>
                <a:cxn ang="0">
                  <a:pos x="connsiteX0" y="connsiteY0"/>
                </a:cxn>
                <a:cxn ang="0">
                  <a:pos x="connsiteX1" y="connsiteY1"/>
                </a:cxn>
              </a:cxnLst>
              <a:rect l="l" t="t" r="r" b="b"/>
              <a:pathLst>
                <a:path w="24498" h="423922">
                  <a:moveTo>
                    <a:pt x="0" y="0"/>
                  </a:moveTo>
                  <a:lnTo>
                    <a:pt x="0" y="423923"/>
                  </a:lnTo>
                </a:path>
              </a:pathLst>
            </a:custGeom>
            <a:ln w="24491" cap="flat">
              <a:solidFill>
                <a:srgbClr val="000000"/>
              </a:solidFill>
              <a:prstDash val="solid"/>
              <a:miter/>
            </a:ln>
          </p:spPr>
          <p:txBody>
            <a:bodyPr rtlCol="0" anchor="ctr"/>
            <a:lstStyle/>
            <a:p>
              <a:endParaRPr lang="en-US"/>
            </a:p>
          </p:txBody>
        </p:sp>
        <p:sp>
          <p:nvSpPr>
            <p:cNvPr id="1449" name="Freeform 1448">
              <a:extLst>
                <a:ext uri="{FF2B5EF4-FFF2-40B4-BE49-F238E27FC236}">
                  <a16:creationId xmlns:a16="http://schemas.microsoft.com/office/drawing/2014/main" id="{622F54C9-BCD4-1645-818F-C9645F64C4D0}"/>
                </a:ext>
              </a:extLst>
            </p:cNvPr>
            <p:cNvSpPr/>
            <p:nvPr/>
          </p:nvSpPr>
          <p:spPr>
            <a:xfrm>
              <a:off x="2069199" y="9078286"/>
              <a:ext cx="24498" cy="423922"/>
            </a:xfrm>
            <a:custGeom>
              <a:avLst/>
              <a:gdLst>
                <a:gd name="connsiteX0" fmla="*/ 0 w 24498"/>
                <a:gd name="connsiteY0" fmla="*/ 0 h 423922"/>
                <a:gd name="connsiteX1" fmla="*/ 0 w 24498"/>
                <a:gd name="connsiteY1" fmla="*/ 423923 h 423922"/>
              </a:gdLst>
              <a:ahLst/>
              <a:cxnLst>
                <a:cxn ang="0">
                  <a:pos x="connsiteX0" y="connsiteY0"/>
                </a:cxn>
                <a:cxn ang="0">
                  <a:pos x="connsiteX1" y="connsiteY1"/>
                </a:cxn>
              </a:cxnLst>
              <a:rect l="l" t="t" r="r" b="b"/>
              <a:pathLst>
                <a:path w="24498" h="423922">
                  <a:moveTo>
                    <a:pt x="0" y="0"/>
                  </a:moveTo>
                  <a:lnTo>
                    <a:pt x="0" y="423923"/>
                  </a:lnTo>
                </a:path>
              </a:pathLst>
            </a:custGeom>
            <a:ln w="24491" cap="flat">
              <a:solidFill>
                <a:srgbClr val="000000"/>
              </a:solidFill>
              <a:prstDash val="solid"/>
              <a:miter/>
            </a:ln>
          </p:spPr>
          <p:txBody>
            <a:bodyPr rtlCol="0" anchor="ctr"/>
            <a:lstStyle/>
            <a:p>
              <a:endParaRPr lang="en-US"/>
            </a:p>
          </p:txBody>
        </p:sp>
      </p:grpSp>
      <p:sp>
        <p:nvSpPr>
          <p:cNvPr id="1450" name="Text Placeholder 23">
            <a:extLst>
              <a:ext uri="{FF2B5EF4-FFF2-40B4-BE49-F238E27FC236}">
                <a16:creationId xmlns:a16="http://schemas.microsoft.com/office/drawing/2014/main" id="{1F004F01-AFAA-8F4D-9CEC-94692E6F80C1}"/>
              </a:ext>
            </a:extLst>
          </p:cNvPr>
          <p:cNvSpPr>
            <a:spLocks noGrp="1"/>
          </p:cNvSpPr>
          <p:nvPr>
            <p:ph type="body" sz="quarter" idx="17" hasCustomPrompt="1"/>
          </p:nvPr>
        </p:nvSpPr>
        <p:spPr>
          <a:xfrm>
            <a:off x="639972" y="9987866"/>
            <a:ext cx="1230818" cy="419205"/>
          </a:xfrm>
          <a:prstGeom prst="rect">
            <a:avLst/>
          </a:prstGeom>
        </p:spPr>
        <p:txBody>
          <a:bodyPr>
            <a:noAutofit/>
          </a:bodyPr>
          <a:lstStyle>
            <a:lvl1pPr marL="0" indent="0" algn="l">
              <a:spcBef>
                <a:spcPts val="0"/>
              </a:spcBef>
              <a:buNone/>
              <a:defRPr sz="1000" b="0" i="0">
                <a:solidFill>
                  <a:schemeClr val="tx1"/>
                </a:solidFill>
                <a:latin typeface="Calibri" panose="020F0502020204030204" pitchFamily="34" charset="0"/>
                <a:cs typeface="Calibri" panose="020F0502020204030204" pitchFamily="34" charset="0"/>
              </a:defRPr>
            </a:lvl1pPr>
          </a:lstStyle>
          <a:p>
            <a:pPr lvl="0"/>
            <a:r>
              <a:rPr lang="en-US" dirty="0"/>
              <a:t>2022 – 2024</a:t>
            </a:r>
          </a:p>
          <a:p>
            <a:pPr lvl="0"/>
            <a:r>
              <a:rPr lang="en-US" dirty="0"/>
              <a:t>Document Name</a:t>
            </a:r>
          </a:p>
        </p:txBody>
      </p:sp>
      <p:sp>
        <p:nvSpPr>
          <p:cNvPr id="1451" name="Text Placeholder 23">
            <a:extLst>
              <a:ext uri="{FF2B5EF4-FFF2-40B4-BE49-F238E27FC236}">
                <a16:creationId xmlns:a16="http://schemas.microsoft.com/office/drawing/2014/main" id="{7878631D-194D-8942-AB2C-854D68456F82}"/>
              </a:ext>
            </a:extLst>
          </p:cNvPr>
          <p:cNvSpPr>
            <a:spLocks noGrp="1"/>
          </p:cNvSpPr>
          <p:nvPr>
            <p:ph type="body" sz="quarter" idx="18" hasCustomPrompt="1"/>
          </p:nvPr>
        </p:nvSpPr>
        <p:spPr>
          <a:xfrm>
            <a:off x="2204239" y="9981336"/>
            <a:ext cx="1779692" cy="419205"/>
          </a:xfrm>
          <a:prstGeom prst="rect">
            <a:avLst/>
          </a:prstGeom>
        </p:spPr>
        <p:txBody>
          <a:bodyPr>
            <a:noAutofit/>
          </a:bodyPr>
          <a:lstStyle>
            <a:lvl1pPr marL="0" indent="0" algn="l">
              <a:spcBef>
                <a:spcPts val="0"/>
              </a:spcBef>
              <a:buNone/>
              <a:defRPr sz="1000" b="0" i="0">
                <a:solidFill>
                  <a:schemeClr val="tx1"/>
                </a:solidFill>
                <a:latin typeface="Calibri" panose="020F0502020204030204" pitchFamily="34" charset="0"/>
                <a:cs typeface="Calibri" panose="020F0502020204030204" pitchFamily="34" charset="0"/>
              </a:defRPr>
            </a:lvl1pPr>
          </a:lstStyle>
          <a:p>
            <a:pPr lvl="0"/>
            <a:r>
              <a:rPr lang="en-US" dirty="0"/>
              <a:t>By</a:t>
            </a:r>
          </a:p>
          <a:p>
            <a:pPr lvl="0"/>
            <a:r>
              <a:rPr lang="en-US" dirty="0"/>
              <a:t>Partner Name</a:t>
            </a:r>
          </a:p>
        </p:txBody>
      </p:sp>
      <p:sp>
        <p:nvSpPr>
          <p:cNvPr id="1453" name="Text Placeholder 23">
            <a:extLst>
              <a:ext uri="{FF2B5EF4-FFF2-40B4-BE49-F238E27FC236}">
                <a16:creationId xmlns:a16="http://schemas.microsoft.com/office/drawing/2014/main" id="{9D4FE07E-181F-6A48-AB3D-C5BAD0C4DADE}"/>
              </a:ext>
            </a:extLst>
          </p:cNvPr>
          <p:cNvSpPr>
            <a:spLocks noGrp="1"/>
          </p:cNvSpPr>
          <p:nvPr>
            <p:ph type="body" sz="quarter" idx="16" hasCustomPrompt="1"/>
          </p:nvPr>
        </p:nvSpPr>
        <p:spPr>
          <a:xfrm>
            <a:off x="605556" y="7156000"/>
            <a:ext cx="3685020" cy="1224685"/>
          </a:xfrm>
          <a:prstGeom prst="rect">
            <a:avLst/>
          </a:prstGeom>
        </p:spPr>
        <p:txBody>
          <a:bodyPr>
            <a:noAutofit/>
          </a:bodyPr>
          <a:lstStyle>
            <a:lvl1pPr marL="0" indent="0" algn="l">
              <a:lnSpc>
                <a:spcPts val="3720"/>
              </a:lnSpc>
              <a:spcBef>
                <a:spcPts val="0"/>
              </a:spcBef>
              <a:buNone/>
              <a:defRPr sz="3600" b="1" i="0">
                <a:solidFill>
                  <a:schemeClr val="bg1"/>
                </a:solidFill>
                <a:latin typeface="Calibri" panose="020F0502020204030204" pitchFamily="34" charset="0"/>
                <a:cs typeface="Calibri" panose="020F0502020204030204" pitchFamily="34" charset="0"/>
              </a:defRPr>
            </a:lvl1pPr>
          </a:lstStyle>
          <a:p>
            <a:pPr lvl="0"/>
            <a:r>
              <a:rPr lang="en-US" dirty="0"/>
              <a:t>Your guide to            Generation Blockchain</a:t>
            </a:r>
          </a:p>
        </p:txBody>
      </p:sp>
      <p:sp>
        <p:nvSpPr>
          <p:cNvPr id="1473" name="Picture Placeholder 1472">
            <a:extLst>
              <a:ext uri="{FF2B5EF4-FFF2-40B4-BE49-F238E27FC236}">
                <a16:creationId xmlns:a16="http://schemas.microsoft.com/office/drawing/2014/main" id="{99E2BC31-4602-A441-8044-51B0B0052516}"/>
              </a:ext>
            </a:extLst>
          </p:cNvPr>
          <p:cNvSpPr>
            <a:spLocks noGrp="1"/>
          </p:cNvSpPr>
          <p:nvPr>
            <p:ph type="pic" sz="quarter" idx="43"/>
          </p:nvPr>
        </p:nvSpPr>
        <p:spPr>
          <a:xfrm>
            <a:off x="474023" y="2538270"/>
            <a:ext cx="6643973" cy="4072431"/>
          </a:xfrm>
          <a:custGeom>
            <a:avLst/>
            <a:gdLst>
              <a:gd name="connsiteX0" fmla="*/ 0 w 6643973"/>
              <a:gd name="connsiteY0" fmla="*/ 0 h 4072431"/>
              <a:gd name="connsiteX1" fmla="*/ 6643973 w 6643973"/>
              <a:gd name="connsiteY1" fmla="*/ 0 h 4072431"/>
              <a:gd name="connsiteX2" fmla="*/ 6643973 w 6643973"/>
              <a:gd name="connsiteY2" fmla="*/ 3156631 h 4072431"/>
              <a:gd name="connsiteX3" fmla="*/ 6455384 w 6643973"/>
              <a:gd name="connsiteY3" fmla="*/ 3341080 h 4072431"/>
              <a:gd name="connsiteX4" fmla="*/ 6643973 w 6643973"/>
              <a:gd name="connsiteY4" fmla="*/ 3533903 h 4072431"/>
              <a:gd name="connsiteX5" fmla="*/ 6643973 w 6643973"/>
              <a:gd name="connsiteY5" fmla="*/ 3637561 h 4072431"/>
              <a:gd name="connsiteX6" fmla="*/ 6451702 w 6643973"/>
              <a:gd name="connsiteY6" fmla="*/ 3825609 h 4072431"/>
              <a:gd name="connsiteX7" fmla="*/ 6215631 w 6643973"/>
              <a:gd name="connsiteY7" fmla="*/ 3579899 h 4072431"/>
              <a:gd name="connsiteX8" fmla="*/ 5968043 w 6643973"/>
              <a:gd name="connsiteY8" fmla="*/ 3822767 h 4072431"/>
              <a:gd name="connsiteX9" fmla="*/ 6208420 w 6643973"/>
              <a:gd name="connsiteY9" fmla="*/ 4065643 h 4072431"/>
              <a:gd name="connsiteX10" fmla="*/ 6452595 w 6643973"/>
              <a:gd name="connsiteY10" fmla="*/ 3828556 h 4072431"/>
              <a:gd name="connsiteX11" fmla="*/ 6643973 w 6643973"/>
              <a:gd name="connsiteY11" fmla="*/ 4024230 h 4072431"/>
              <a:gd name="connsiteX12" fmla="*/ 6643973 w 6643973"/>
              <a:gd name="connsiteY12" fmla="*/ 4072431 h 4072431"/>
              <a:gd name="connsiteX13" fmla="*/ 6212526 w 6643973"/>
              <a:gd name="connsiteY13" fmla="*/ 4072431 h 4072431"/>
              <a:gd name="connsiteX14" fmla="*/ 6206757 w 6643973"/>
              <a:gd name="connsiteY14" fmla="*/ 4066531 h 4072431"/>
              <a:gd name="connsiteX15" fmla="*/ 6200723 w 6643973"/>
              <a:gd name="connsiteY15" fmla="*/ 4072431 h 4072431"/>
              <a:gd name="connsiteX16" fmla="*/ 0 w 6643973"/>
              <a:gd name="connsiteY16" fmla="*/ 4072431 h 407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643973" h="4072431">
                <a:moveTo>
                  <a:pt x="0" y="0"/>
                </a:moveTo>
                <a:lnTo>
                  <a:pt x="6643973" y="0"/>
                </a:lnTo>
                <a:lnTo>
                  <a:pt x="6643973" y="3156631"/>
                </a:lnTo>
                <a:lnTo>
                  <a:pt x="6455384" y="3341080"/>
                </a:lnTo>
                <a:lnTo>
                  <a:pt x="6643973" y="3533903"/>
                </a:lnTo>
                <a:lnTo>
                  <a:pt x="6643973" y="3637561"/>
                </a:lnTo>
                <a:lnTo>
                  <a:pt x="6451702" y="3825609"/>
                </a:lnTo>
                <a:lnTo>
                  <a:pt x="6215631" y="3579899"/>
                </a:lnTo>
                <a:lnTo>
                  <a:pt x="5968043" y="3822767"/>
                </a:lnTo>
                <a:lnTo>
                  <a:pt x="6208420" y="4065643"/>
                </a:lnTo>
                <a:lnTo>
                  <a:pt x="6452595" y="3828556"/>
                </a:lnTo>
                <a:lnTo>
                  <a:pt x="6643973" y="4024230"/>
                </a:lnTo>
                <a:lnTo>
                  <a:pt x="6643973" y="4072431"/>
                </a:lnTo>
                <a:lnTo>
                  <a:pt x="6212526" y="4072431"/>
                </a:lnTo>
                <a:lnTo>
                  <a:pt x="6206757" y="4066531"/>
                </a:lnTo>
                <a:lnTo>
                  <a:pt x="6200723" y="4072431"/>
                </a:lnTo>
                <a:lnTo>
                  <a:pt x="0" y="4072431"/>
                </a:lnTo>
                <a:close/>
              </a:path>
            </a:pathLst>
          </a:custGeom>
          <a:solidFill>
            <a:schemeClr val="bg1">
              <a:lumMod val="95000"/>
            </a:schemeClr>
          </a:solidFill>
        </p:spPr>
        <p:txBody>
          <a:bodyPr wrap="square">
            <a:noAutofit/>
          </a:bodyPr>
          <a:lstStyle>
            <a:lvl1pPr algn="ctr">
              <a:defRPr sz="1000">
                <a:solidFill>
                  <a:schemeClr val="bg1">
                    <a:lumMod val="85000"/>
                  </a:schemeClr>
                </a:solidFill>
                <a:latin typeface="Calibri" panose="020F0502020204030204" pitchFamily="34" charset="0"/>
                <a:cs typeface="Calibri" panose="020F0502020204030204" pitchFamily="34" charset="0"/>
              </a:defRPr>
            </a:lvl1pPr>
          </a:lstStyle>
          <a:p>
            <a:endParaRPr lang="en-US"/>
          </a:p>
        </p:txBody>
      </p:sp>
      <p:grpSp>
        <p:nvGrpSpPr>
          <p:cNvPr id="1474" name="Graphic 4">
            <a:extLst>
              <a:ext uri="{FF2B5EF4-FFF2-40B4-BE49-F238E27FC236}">
                <a16:creationId xmlns:a16="http://schemas.microsoft.com/office/drawing/2014/main" id="{9AD6BEA7-BF13-D544-AF26-982D8FA6A334}"/>
              </a:ext>
            </a:extLst>
          </p:cNvPr>
          <p:cNvGrpSpPr/>
          <p:nvPr userDrawn="1"/>
        </p:nvGrpSpPr>
        <p:grpSpPr>
          <a:xfrm>
            <a:off x="6435051" y="5638967"/>
            <a:ext cx="1467497" cy="1452048"/>
            <a:chOff x="7591367" y="5580305"/>
            <a:chExt cx="186842" cy="184875"/>
          </a:xfrm>
        </p:grpSpPr>
        <p:sp>
          <p:nvSpPr>
            <p:cNvPr id="1475" name="Freeform 1474">
              <a:extLst>
                <a:ext uri="{FF2B5EF4-FFF2-40B4-BE49-F238E27FC236}">
                  <a16:creationId xmlns:a16="http://schemas.microsoft.com/office/drawing/2014/main" id="{92F9BC61-D214-5A48-81E0-08223418E6F7}"/>
                </a:ext>
              </a:extLst>
            </p:cNvPr>
            <p:cNvSpPr/>
            <p:nvPr/>
          </p:nvSpPr>
          <p:spPr>
            <a:xfrm rot="-2661348">
              <a:off x="7725384" y="5590172"/>
              <a:ext cx="43763" cy="43780"/>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F47B34"/>
            </a:solidFill>
            <a:ln w="3060" cap="flat">
              <a:noFill/>
              <a:prstDash val="solid"/>
              <a:miter/>
            </a:ln>
          </p:spPr>
          <p:txBody>
            <a:bodyPr rtlCol="0" anchor="ctr"/>
            <a:lstStyle/>
            <a:p>
              <a:endParaRPr lang="en-US"/>
            </a:p>
          </p:txBody>
        </p:sp>
        <p:sp>
          <p:nvSpPr>
            <p:cNvPr id="1476" name="Freeform 1475">
              <a:extLst>
                <a:ext uri="{FF2B5EF4-FFF2-40B4-BE49-F238E27FC236}">
                  <a16:creationId xmlns:a16="http://schemas.microsoft.com/office/drawing/2014/main" id="{DDA58ED6-F757-B345-BE6B-DBDDD7919B7A}"/>
                </a:ext>
              </a:extLst>
            </p:cNvPr>
            <p:cNvSpPr/>
            <p:nvPr/>
          </p:nvSpPr>
          <p:spPr>
            <a:xfrm rot="-2661348">
              <a:off x="7600429" y="5712335"/>
              <a:ext cx="43763" cy="43780"/>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1477" name="Freeform 1476">
              <a:extLst>
                <a:ext uri="{FF2B5EF4-FFF2-40B4-BE49-F238E27FC236}">
                  <a16:creationId xmlns:a16="http://schemas.microsoft.com/office/drawing/2014/main" id="{752F4EA1-33D3-8E4E-9E2F-27C8B8C0AF0C}"/>
                </a:ext>
              </a:extLst>
            </p:cNvPr>
            <p:cNvSpPr/>
            <p:nvPr/>
          </p:nvSpPr>
          <p:spPr>
            <a:xfrm>
              <a:off x="7592260" y="5641317"/>
              <a:ext cx="61821" cy="61844"/>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1478" name="Freeform 1477">
              <a:extLst>
                <a:ext uri="{FF2B5EF4-FFF2-40B4-BE49-F238E27FC236}">
                  <a16:creationId xmlns:a16="http://schemas.microsoft.com/office/drawing/2014/main" id="{DB7EBE19-7BB0-924F-9520-E6EF4BD3C414}"/>
                </a:ext>
              </a:extLst>
            </p:cNvPr>
            <p:cNvSpPr/>
            <p:nvPr/>
          </p:nvSpPr>
          <p:spPr>
            <a:xfrm rot="-2661834">
              <a:off x="7662778" y="5651187"/>
              <a:ext cx="43763" cy="43780"/>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479" name="Freeform 1478">
              <a:extLst>
                <a:ext uri="{FF2B5EF4-FFF2-40B4-BE49-F238E27FC236}">
                  <a16:creationId xmlns:a16="http://schemas.microsoft.com/office/drawing/2014/main" id="{FB205A69-8227-6847-981A-CE932603D463}"/>
                </a:ext>
              </a:extLst>
            </p:cNvPr>
            <p:cNvSpPr/>
            <p:nvPr/>
          </p:nvSpPr>
          <p:spPr>
            <a:xfrm rot="-2661348">
              <a:off x="7694094" y="5620759"/>
              <a:ext cx="43763" cy="43780"/>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480" name="Freeform 1479">
              <a:extLst>
                <a:ext uri="{FF2B5EF4-FFF2-40B4-BE49-F238E27FC236}">
                  <a16:creationId xmlns:a16="http://schemas.microsoft.com/office/drawing/2014/main" id="{50F1CF2A-CA14-384C-B625-A113BDA62BC7}"/>
                </a:ext>
              </a:extLst>
            </p:cNvPr>
            <p:cNvSpPr/>
            <p:nvPr/>
          </p:nvSpPr>
          <p:spPr>
            <a:xfrm rot="-2661834">
              <a:off x="7663376" y="5589370"/>
              <a:ext cx="43763" cy="43780"/>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4" name="Rectangle 3">
            <a:extLst>
              <a:ext uri="{FF2B5EF4-FFF2-40B4-BE49-F238E27FC236}">
                <a16:creationId xmlns:a16="http://schemas.microsoft.com/office/drawing/2014/main" id="{6C2B9265-A4CC-2D43-AA2A-AA07CB3283FD}"/>
              </a:ext>
            </a:extLst>
          </p:cNvPr>
          <p:cNvSpPr/>
          <p:nvPr userDrawn="1"/>
        </p:nvSpPr>
        <p:spPr>
          <a:xfrm>
            <a:off x="7554905" y="-1"/>
            <a:ext cx="1861469" cy="10691813"/>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817EB0D1-917C-86CE-337A-8D1CF04AE53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bwMode="auto">
          <a:xfrm>
            <a:off x="5932648" y="10160564"/>
            <a:ext cx="1184829" cy="27207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9590566"/>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158BCBF-41C7-D874-BCB9-D20379EDAD9B}"/>
              </a:ext>
            </a:extLst>
          </p:cNvPr>
          <p:cNvSpPr>
            <a:spLocks noGrp="1"/>
          </p:cNvSpPr>
          <p:nvPr>
            <p:ph type="sldNum" sz="quarter" idx="10"/>
          </p:nvPr>
        </p:nvSpPr>
        <p:spPr/>
        <p:txBody>
          <a:body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1930996335"/>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Photo Slide 2">
    <p:spTree>
      <p:nvGrpSpPr>
        <p:cNvPr id="1" name=""/>
        <p:cNvGrpSpPr/>
        <p:nvPr/>
      </p:nvGrpSpPr>
      <p:grpSpPr>
        <a:xfrm>
          <a:off x="0" y="0"/>
          <a:ext cx="0" cy="0"/>
          <a:chOff x="0" y="0"/>
          <a:chExt cx="0" cy="0"/>
        </a:xfrm>
      </p:grpSpPr>
      <p:sp>
        <p:nvSpPr>
          <p:cNvPr id="35" name="Picture Placeholder 34">
            <a:extLst>
              <a:ext uri="{FF2B5EF4-FFF2-40B4-BE49-F238E27FC236}">
                <a16:creationId xmlns:a16="http://schemas.microsoft.com/office/drawing/2014/main" id="{888ACDE7-29DD-3E46-A78F-2228EFD94A9E}"/>
              </a:ext>
            </a:extLst>
          </p:cNvPr>
          <p:cNvSpPr>
            <a:spLocks noGrp="1"/>
          </p:cNvSpPr>
          <p:nvPr>
            <p:ph type="pic" sz="quarter" idx="41"/>
          </p:nvPr>
        </p:nvSpPr>
        <p:spPr>
          <a:xfrm>
            <a:off x="1" y="-11581"/>
            <a:ext cx="7559675" cy="272356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r>
              <a:rPr lang="en-US" dirty="0"/>
              <a:t>C</a:t>
            </a:r>
          </a:p>
        </p:txBody>
      </p:sp>
      <p:sp>
        <p:nvSpPr>
          <p:cNvPr id="8" name="Rectangle 7">
            <a:extLst>
              <a:ext uri="{FF2B5EF4-FFF2-40B4-BE49-F238E27FC236}">
                <a16:creationId xmlns:a16="http://schemas.microsoft.com/office/drawing/2014/main" id="{95A0F11A-4C72-C94D-AB63-B75B1C74565F}"/>
              </a:ext>
            </a:extLst>
          </p:cNvPr>
          <p:cNvSpPr/>
          <p:nvPr userDrawn="1"/>
        </p:nvSpPr>
        <p:spPr>
          <a:xfrm flipV="1">
            <a:off x="470487" y="2711984"/>
            <a:ext cx="3162155" cy="2406116"/>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33" name="Text Placeholder 32">
            <a:extLst>
              <a:ext uri="{FF2B5EF4-FFF2-40B4-BE49-F238E27FC236}">
                <a16:creationId xmlns:a16="http://schemas.microsoft.com/office/drawing/2014/main" id="{86A88A46-E61B-6540-920A-48F1C1274F3C}"/>
              </a:ext>
            </a:extLst>
          </p:cNvPr>
          <p:cNvSpPr>
            <a:spLocks noGrp="1"/>
          </p:cNvSpPr>
          <p:nvPr userDrawn="1">
            <p:ph type="body" sz="quarter" idx="30" hasCustomPrompt="1"/>
          </p:nvPr>
        </p:nvSpPr>
        <p:spPr>
          <a:xfrm>
            <a:off x="700479" y="3385180"/>
            <a:ext cx="2895713" cy="1966382"/>
          </a:xfrm>
          <a:prstGeom prst="rect">
            <a:avLst/>
          </a:prstGeom>
        </p:spPr>
        <p:txBody>
          <a:bodyPr>
            <a:noAutofit/>
          </a:bodyPr>
          <a:lstStyle>
            <a:lvl1pPr marL="0" indent="0" algn="l">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Title/Sub-Heading</a:t>
            </a:r>
            <a:endParaRPr lang="en-US" dirty="0"/>
          </a:p>
        </p:txBody>
      </p:sp>
      <p:sp>
        <p:nvSpPr>
          <p:cNvPr id="37" name="Text Placeholder 32">
            <a:extLst>
              <a:ext uri="{FF2B5EF4-FFF2-40B4-BE49-F238E27FC236}">
                <a16:creationId xmlns:a16="http://schemas.microsoft.com/office/drawing/2014/main" id="{12FF88E7-F37D-4B4D-B65C-C01539E4E62C}"/>
              </a:ext>
            </a:extLst>
          </p:cNvPr>
          <p:cNvSpPr>
            <a:spLocks noGrp="1"/>
          </p:cNvSpPr>
          <p:nvPr userDrawn="1">
            <p:ph type="body" sz="quarter" idx="42" hasCustomPrompt="1"/>
          </p:nvPr>
        </p:nvSpPr>
        <p:spPr>
          <a:xfrm>
            <a:off x="577182" y="5345906"/>
            <a:ext cx="3019010" cy="4414479"/>
          </a:xfrm>
          <a:prstGeom prst="rect">
            <a:avLst/>
          </a:prstGeom>
        </p:spPr>
        <p:txBody>
          <a:bodyPr numCol="1" spcCol="288000" anchor="t">
            <a:noAutofit/>
          </a:bodyPr>
          <a:lstStyle>
            <a:lvl1pPr marL="0" indent="0" algn="just">
              <a:lnSpc>
                <a:spcPct val="100000"/>
              </a:lnSpc>
              <a:spcBef>
                <a:spcPts val="0"/>
              </a:spcBef>
              <a:buNone/>
              <a:defRPr sz="1100" b="0" i="0">
                <a:solidFill>
                  <a:srgbClr val="000000"/>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 </a:t>
            </a:r>
            <a:endParaRPr lang="en-US" dirty="0"/>
          </a:p>
        </p:txBody>
      </p:sp>
      <p:sp>
        <p:nvSpPr>
          <p:cNvPr id="38" name="Text Placeholder 32">
            <a:extLst>
              <a:ext uri="{FF2B5EF4-FFF2-40B4-BE49-F238E27FC236}">
                <a16:creationId xmlns:a16="http://schemas.microsoft.com/office/drawing/2014/main" id="{1CCE83F2-E8EC-754B-B93C-2CC0039DAB84}"/>
              </a:ext>
            </a:extLst>
          </p:cNvPr>
          <p:cNvSpPr>
            <a:spLocks noGrp="1"/>
          </p:cNvSpPr>
          <p:nvPr userDrawn="1">
            <p:ph type="body" sz="quarter" idx="43" hasCustomPrompt="1"/>
          </p:nvPr>
        </p:nvSpPr>
        <p:spPr>
          <a:xfrm>
            <a:off x="3927033" y="3276998"/>
            <a:ext cx="3019010" cy="6483387"/>
          </a:xfrm>
          <a:prstGeom prst="rect">
            <a:avLst/>
          </a:prstGeom>
        </p:spPr>
        <p:txBody>
          <a:bodyPr numCol="1" spcCol="288000" anchor="t">
            <a:noAutofit/>
          </a:bodyPr>
          <a:lstStyle>
            <a:lvl1pPr marL="0" indent="0" algn="just">
              <a:lnSpc>
                <a:spcPct val="100000"/>
              </a:lnSpc>
              <a:spcBef>
                <a:spcPts val="0"/>
              </a:spcBef>
              <a:buNone/>
              <a:defRPr sz="1100" b="0" i="0">
                <a:solidFill>
                  <a:srgbClr val="000000"/>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 </a:t>
            </a:r>
            <a:endParaRPr lang="en-US" dirty="0"/>
          </a:p>
        </p:txBody>
      </p:sp>
      <p:sp>
        <p:nvSpPr>
          <p:cNvPr id="62" name="Rectangle 61">
            <a:extLst>
              <a:ext uri="{FF2B5EF4-FFF2-40B4-BE49-F238E27FC236}">
                <a16:creationId xmlns:a16="http://schemas.microsoft.com/office/drawing/2014/main" id="{FDE16685-169B-4A4B-AFA9-80E34A74037C}"/>
              </a:ext>
            </a:extLst>
          </p:cNvPr>
          <p:cNvSpPr/>
          <p:nvPr userDrawn="1"/>
        </p:nvSpPr>
        <p:spPr>
          <a:xfrm>
            <a:off x="7559675" y="8620217"/>
            <a:ext cx="829723" cy="1802168"/>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40" name="Slide Number Placeholder 5">
            <a:extLst>
              <a:ext uri="{FF2B5EF4-FFF2-40B4-BE49-F238E27FC236}">
                <a16:creationId xmlns:a16="http://schemas.microsoft.com/office/drawing/2014/main" id="{64480DB6-8A5E-D84A-9E12-209BC6C761B3}"/>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1145896326"/>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Photo Slide 3">
    <p:spTree>
      <p:nvGrpSpPr>
        <p:cNvPr id="1" name=""/>
        <p:cNvGrpSpPr/>
        <p:nvPr/>
      </p:nvGrpSpPr>
      <p:grpSpPr>
        <a:xfrm>
          <a:off x="0" y="0"/>
          <a:ext cx="0" cy="0"/>
          <a:chOff x="0" y="0"/>
          <a:chExt cx="0" cy="0"/>
        </a:xfrm>
      </p:grpSpPr>
      <p:sp>
        <p:nvSpPr>
          <p:cNvPr id="369" name="Rectangle 368">
            <a:extLst>
              <a:ext uri="{FF2B5EF4-FFF2-40B4-BE49-F238E27FC236}">
                <a16:creationId xmlns:a16="http://schemas.microsoft.com/office/drawing/2014/main" id="{5C094913-F9C1-3546-A0D0-E1F25AE5CB6D}"/>
              </a:ext>
            </a:extLst>
          </p:cNvPr>
          <p:cNvSpPr/>
          <p:nvPr userDrawn="1"/>
        </p:nvSpPr>
        <p:spPr>
          <a:xfrm flipV="1">
            <a:off x="511317" y="-1"/>
            <a:ext cx="3194309" cy="957199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378" name="Text Placeholder 32">
            <a:extLst>
              <a:ext uri="{FF2B5EF4-FFF2-40B4-BE49-F238E27FC236}">
                <a16:creationId xmlns:a16="http://schemas.microsoft.com/office/drawing/2014/main" id="{11382AE3-8A1D-D143-9FF3-2B2874F34CA0}"/>
              </a:ext>
            </a:extLst>
          </p:cNvPr>
          <p:cNvSpPr>
            <a:spLocks noGrp="1"/>
          </p:cNvSpPr>
          <p:nvPr>
            <p:ph type="body" sz="quarter" idx="30" hasCustomPrompt="1"/>
          </p:nvPr>
        </p:nvSpPr>
        <p:spPr>
          <a:xfrm>
            <a:off x="715877" y="592124"/>
            <a:ext cx="2864232" cy="879667"/>
          </a:xfrm>
          <a:prstGeom prst="rect">
            <a:avLst/>
          </a:prstGeom>
        </p:spPr>
        <p:txBody>
          <a:bodyPr>
            <a:noAutofit/>
          </a:bodyPr>
          <a:lstStyle>
            <a:lvl1pPr marL="0" indent="0" algn="l">
              <a:spcBef>
                <a:spcPts val="0"/>
              </a:spcBef>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Title/Sub-Heading</a:t>
            </a:r>
            <a:endParaRPr lang="en-US" dirty="0"/>
          </a:p>
        </p:txBody>
      </p:sp>
      <p:sp>
        <p:nvSpPr>
          <p:cNvPr id="379" name="Text Placeholder 32">
            <a:extLst>
              <a:ext uri="{FF2B5EF4-FFF2-40B4-BE49-F238E27FC236}">
                <a16:creationId xmlns:a16="http://schemas.microsoft.com/office/drawing/2014/main" id="{A54007D5-E3AF-D04F-99D9-03A0ED2A386B}"/>
              </a:ext>
            </a:extLst>
          </p:cNvPr>
          <p:cNvSpPr>
            <a:spLocks noGrp="1"/>
          </p:cNvSpPr>
          <p:nvPr>
            <p:ph type="body" sz="quarter" idx="32" hasCustomPrompt="1"/>
          </p:nvPr>
        </p:nvSpPr>
        <p:spPr>
          <a:xfrm>
            <a:off x="715878" y="1837873"/>
            <a:ext cx="2693750" cy="7339955"/>
          </a:xfrm>
          <a:prstGeom prst="rect">
            <a:avLst/>
          </a:prstGeom>
        </p:spPr>
        <p:txBody>
          <a:bodyPr anchor="t">
            <a:noAutofit/>
          </a:bodyPr>
          <a:lstStyle>
            <a:lvl1pPr marL="0" indent="0" algn="l">
              <a:lnSpc>
                <a:spcPct val="100000"/>
              </a:lnSpc>
              <a:spcBef>
                <a:spcPts val="0"/>
              </a:spcBef>
              <a:buNone/>
              <a:defRPr sz="11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a:t>
            </a:r>
            <a:endParaRPr lang="en-US" dirty="0"/>
          </a:p>
        </p:txBody>
      </p:sp>
      <p:sp>
        <p:nvSpPr>
          <p:cNvPr id="52" name="Rectangle 51">
            <a:extLst>
              <a:ext uri="{FF2B5EF4-FFF2-40B4-BE49-F238E27FC236}">
                <a16:creationId xmlns:a16="http://schemas.microsoft.com/office/drawing/2014/main" id="{28002195-2134-DE4D-B642-FC7FB1B1EB5B}"/>
              </a:ext>
            </a:extLst>
          </p:cNvPr>
          <p:cNvSpPr/>
          <p:nvPr userDrawn="1"/>
        </p:nvSpPr>
        <p:spPr>
          <a:xfrm>
            <a:off x="7559675" y="8620217"/>
            <a:ext cx="829723" cy="1802168"/>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31" name="Slide Number Placeholder 5">
            <a:extLst>
              <a:ext uri="{FF2B5EF4-FFF2-40B4-BE49-F238E27FC236}">
                <a16:creationId xmlns:a16="http://schemas.microsoft.com/office/drawing/2014/main" id="{774B19B3-2E36-E543-9B27-E54A664E7AF2}"/>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322217023"/>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A221E52-4ABB-5243-858B-F6B8CF1B5E34}"/>
              </a:ext>
            </a:extLst>
          </p:cNvPr>
          <p:cNvSpPr/>
          <p:nvPr userDrawn="1"/>
        </p:nvSpPr>
        <p:spPr>
          <a:xfrm flipV="1">
            <a:off x="-31255" y="-43150"/>
            <a:ext cx="7590930" cy="2946483"/>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35" name="Text Placeholder 23">
            <a:extLst>
              <a:ext uri="{FF2B5EF4-FFF2-40B4-BE49-F238E27FC236}">
                <a16:creationId xmlns:a16="http://schemas.microsoft.com/office/drawing/2014/main" id="{340BEDA7-1D61-1142-9E8F-1245ECF20B50}"/>
              </a:ext>
            </a:extLst>
          </p:cNvPr>
          <p:cNvSpPr>
            <a:spLocks noGrp="1"/>
          </p:cNvSpPr>
          <p:nvPr>
            <p:ph type="body" sz="quarter" idx="14" hasCustomPrompt="1"/>
          </p:nvPr>
        </p:nvSpPr>
        <p:spPr>
          <a:xfrm>
            <a:off x="6086559" y="1320317"/>
            <a:ext cx="785328" cy="1056987"/>
          </a:xfrm>
          <a:prstGeom prst="rect">
            <a:avLst/>
          </a:prstGeom>
        </p:spPr>
        <p:txBody>
          <a:bodyPr anchor="t">
            <a:normAutofit/>
          </a:bodyPr>
          <a:lstStyle>
            <a:lvl1pPr marL="0" indent="0" algn="r">
              <a:buNone/>
              <a:defRPr sz="9600" b="1" i="0" baseline="0">
                <a:solidFill>
                  <a:srgbClr val="F9A835"/>
                </a:solidFill>
                <a:latin typeface="Times New Roman" charset="0"/>
                <a:ea typeface="Times New Roman" charset="0"/>
                <a:cs typeface="Times New Roman" charset="0"/>
              </a:defRPr>
            </a:lvl1pPr>
          </a:lstStyle>
          <a:p>
            <a:pPr lvl="0"/>
            <a:r>
              <a:rPr lang="en-US" dirty="0"/>
              <a:t>”</a:t>
            </a:r>
          </a:p>
        </p:txBody>
      </p:sp>
      <p:sp>
        <p:nvSpPr>
          <p:cNvPr id="36" name="Text Placeholder 23">
            <a:extLst>
              <a:ext uri="{FF2B5EF4-FFF2-40B4-BE49-F238E27FC236}">
                <a16:creationId xmlns:a16="http://schemas.microsoft.com/office/drawing/2014/main" id="{B0544866-02E3-6243-827B-2990267CD762}"/>
              </a:ext>
            </a:extLst>
          </p:cNvPr>
          <p:cNvSpPr>
            <a:spLocks noGrp="1"/>
          </p:cNvSpPr>
          <p:nvPr>
            <p:ph type="body" sz="quarter" idx="13" hasCustomPrompt="1"/>
          </p:nvPr>
        </p:nvSpPr>
        <p:spPr>
          <a:xfrm>
            <a:off x="662171" y="568689"/>
            <a:ext cx="6187616" cy="1876681"/>
          </a:xfrm>
          <a:prstGeom prst="rect">
            <a:avLst/>
          </a:prstGeom>
        </p:spPr>
        <p:txBody>
          <a:bodyPr anchor="ctr">
            <a:normAutofit/>
          </a:bodyPr>
          <a:lstStyle>
            <a:lvl1pPr marL="0" indent="0" algn="ctr">
              <a:buNone/>
              <a:defRPr sz="1801" b="0" i="1" baseline="0">
                <a:solidFill>
                  <a:schemeClr val="bg1"/>
                </a:solidFill>
                <a:latin typeface="Calibri" panose="020F0502020204030204" pitchFamily="34" charset="0"/>
                <a:cs typeface="Calibri" panose="020F0502020204030204" pitchFamily="34" charset="0"/>
              </a:defRPr>
            </a:lvl1pPr>
          </a:lstStyle>
          <a:p>
            <a:pPr lvl="0"/>
            <a:r>
              <a:rPr lang="en-US" dirty="0"/>
              <a:t>Quote Slide</a:t>
            </a:r>
          </a:p>
        </p:txBody>
      </p:sp>
      <p:sp>
        <p:nvSpPr>
          <p:cNvPr id="37" name="Text Placeholder 23">
            <a:extLst>
              <a:ext uri="{FF2B5EF4-FFF2-40B4-BE49-F238E27FC236}">
                <a16:creationId xmlns:a16="http://schemas.microsoft.com/office/drawing/2014/main" id="{29A06F91-3390-D94A-A77E-AD4E74125CDD}"/>
              </a:ext>
            </a:extLst>
          </p:cNvPr>
          <p:cNvSpPr>
            <a:spLocks noGrp="1"/>
          </p:cNvSpPr>
          <p:nvPr>
            <p:ph type="body" sz="quarter" idx="15" hasCustomPrompt="1"/>
          </p:nvPr>
        </p:nvSpPr>
        <p:spPr>
          <a:xfrm>
            <a:off x="653261" y="195020"/>
            <a:ext cx="2003444" cy="936605"/>
          </a:xfrm>
          <a:prstGeom prst="rect">
            <a:avLst/>
          </a:prstGeom>
        </p:spPr>
        <p:txBody>
          <a:bodyPr anchor="t">
            <a:normAutofit/>
          </a:bodyPr>
          <a:lstStyle>
            <a:lvl1pPr marL="0" indent="0" algn="l">
              <a:buNone/>
              <a:defRPr sz="9600" b="1" i="0" baseline="0">
                <a:solidFill>
                  <a:srgbClr val="F9A835"/>
                </a:solidFill>
                <a:latin typeface="Times New Roman" charset="0"/>
                <a:ea typeface="Times New Roman" charset="0"/>
                <a:cs typeface="Times New Roman" charset="0"/>
              </a:defRPr>
            </a:lvl1pPr>
          </a:lstStyle>
          <a:p>
            <a:pPr lvl="0"/>
            <a:r>
              <a:rPr lang="en-US" dirty="0"/>
              <a:t>“</a:t>
            </a:r>
          </a:p>
        </p:txBody>
      </p:sp>
      <p:sp>
        <p:nvSpPr>
          <p:cNvPr id="39" name="Text Placeholder 32">
            <a:extLst>
              <a:ext uri="{FF2B5EF4-FFF2-40B4-BE49-F238E27FC236}">
                <a16:creationId xmlns:a16="http://schemas.microsoft.com/office/drawing/2014/main" id="{CEDD8BBD-8C47-2147-BD5E-C2DCFBECE9A7}"/>
              </a:ext>
            </a:extLst>
          </p:cNvPr>
          <p:cNvSpPr>
            <a:spLocks noGrp="1"/>
          </p:cNvSpPr>
          <p:nvPr>
            <p:ph type="body" sz="quarter" idx="32" hasCustomPrompt="1"/>
          </p:nvPr>
        </p:nvSpPr>
        <p:spPr>
          <a:xfrm>
            <a:off x="752316" y="3373220"/>
            <a:ext cx="6143488" cy="5931605"/>
          </a:xfrm>
          <a:prstGeom prst="rect">
            <a:avLst/>
          </a:prstGeom>
        </p:spPr>
        <p:txBody>
          <a:bodyPr numCol="2" spcCol="288000" anchor="t">
            <a:noAutofit/>
          </a:bodyPr>
          <a:lstStyle>
            <a:lvl1pPr marL="0" indent="0" algn="just">
              <a:lnSpc>
                <a:spcPct val="100000"/>
              </a:lnSpc>
              <a:spcBef>
                <a:spcPts val="0"/>
              </a:spcBef>
              <a:buNone/>
              <a:defRPr sz="1100" b="0" i="0">
                <a:solidFill>
                  <a:srgbClr val="000000"/>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 (2 Colum)</a:t>
            </a:r>
            <a:endParaRPr lang="en-US" dirty="0"/>
          </a:p>
        </p:txBody>
      </p:sp>
      <p:sp>
        <p:nvSpPr>
          <p:cNvPr id="60" name="Rectangle 59">
            <a:extLst>
              <a:ext uri="{FF2B5EF4-FFF2-40B4-BE49-F238E27FC236}">
                <a16:creationId xmlns:a16="http://schemas.microsoft.com/office/drawing/2014/main" id="{A3920EEC-F64E-D74B-8DBC-98E8D94D73FE}"/>
              </a:ext>
            </a:extLst>
          </p:cNvPr>
          <p:cNvSpPr/>
          <p:nvPr userDrawn="1"/>
        </p:nvSpPr>
        <p:spPr>
          <a:xfrm>
            <a:off x="7559675" y="8620217"/>
            <a:ext cx="829723" cy="1802168"/>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38" name="Slide Number Placeholder 5">
            <a:extLst>
              <a:ext uri="{FF2B5EF4-FFF2-40B4-BE49-F238E27FC236}">
                <a16:creationId xmlns:a16="http://schemas.microsoft.com/office/drawing/2014/main" id="{574CE729-A95E-1844-B923-CC2E2C2EBEDE}"/>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8593429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Slide 2">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74F5B6F1-1F70-8542-A18D-9BC642672EA0}"/>
              </a:ext>
            </a:extLst>
          </p:cNvPr>
          <p:cNvSpPr/>
          <p:nvPr userDrawn="1"/>
        </p:nvSpPr>
        <p:spPr>
          <a:xfrm flipV="1">
            <a:off x="-1" y="323003"/>
            <a:ext cx="7559675" cy="428165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41" name="Text Placeholder 32">
            <a:extLst>
              <a:ext uri="{FF2B5EF4-FFF2-40B4-BE49-F238E27FC236}">
                <a16:creationId xmlns:a16="http://schemas.microsoft.com/office/drawing/2014/main" id="{D37EB16C-F26A-5148-9329-CE588D03DB78}"/>
              </a:ext>
            </a:extLst>
          </p:cNvPr>
          <p:cNvSpPr>
            <a:spLocks noGrp="1"/>
          </p:cNvSpPr>
          <p:nvPr>
            <p:ph type="body" sz="quarter" idx="32" hasCustomPrompt="1"/>
          </p:nvPr>
        </p:nvSpPr>
        <p:spPr>
          <a:xfrm>
            <a:off x="559613" y="2365515"/>
            <a:ext cx="6526988" cy="2731141"/>
          </a:xfrm>
          <a:prstGeom prst="rect">
            <a:avLst/>
          </a:prstGeom>
        </p:spPr>
        <p:txBody>
          <a:bodyPr numCol="2" spcCol="288000" anchor="t">
            <a:noAutofit/>
          </a:bodyPr>
          <a:lstStyle>
            <a:lvl1pPr marL="0" indent="0" algn="just">
              <a:lnSpc>
                <a:spcPct val="100000"/>
              </a:lnSpc>
              <a:spcBef>
                <a:spcPts val="0"/>
              </a:spcBef>
              <a:buNone/>
              <a:defRPr sz="11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36" name="Text Placeholder 32">
            <a:extLst>
              <a:ext uri="{FF2B5EF4-FFF2-40B4-BE49-F238E27FC236}">
                <a16:creationId xmlns:a16="http://schemas.microsoft.com/office/drawing/2014/main" id="{AC368E38-E328-E144-BE87-9FB9A21078A9}"/>
              </a:ext>
            </a:extLst>
          </p:cNvPr>
          <p:cNvSpPr>
            <a:spLocks noGrp="1"/>
          </p:cNvSpPr>
          <p:nvPr>
            <p:ph type="body" sz="quarter" idx="30" hasCustomPrompt="1"/>
          </p:nvPr>
        </p:nvSpPr>
        <p:spPr>
          <a:xfrm>
            <a:off x="515712" y="660136"/>
            <a:ext cx="6570888" cy="1204857"/>
          </a:xfrm>
          <a:prstGeom prst="rect">
            <a:avLst/>
          </a:prstGeom>
        </p:spPr>
        <p:txBody>
          <a:bodyPr>
            <a:noAutofit/>
          </a:bodyPr>
          <a:lstStyle>
            <a:lvl1pPr marL="0" indent="0" algn="l">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Title/Sub-Heading</a:t>
            </a:r>
            <a:endParaRPr lang="en-US" dirty="0"/>
          </a:p>
        </p:txBody>
      </p:sp>
      <p:sp>
        <p:nvSpPr>
          <p:cNvPr id="49" name="Text Placeholder 32">
            <a:extLst>
              <a:ext uri="{FF2B5EF4-FFF2-40B4-BE49-F238E27FC236}">
                <a16:creationId xmlns:a16="http://schemas.microsoft.com/office/drawing/2014/main" id="{93C536F3-CA11-BB49-B12C-64B2C03FD7CC}"/>
              </a:ext>
            </a:extLst>
          </p:cNvPr>
          <p:cNvSpPr>
            <a:spLocks noGrp="1"/>
          </p:cNvSpPr>
          <p:nvPr>
            <p:ph type="body" sz="quarter" idx="33" hasCustomPrompt="1"/>
          </p:nvPr>
        </p:nvSpPr>
        <p:spPr>
          <a:xfrm>
            <a:off x="559612" y="6718314"/>
            <a:ext cx="2696198" cy="1992304"/>
          </a:xfrm>
          <a:prstGeom prst="rect">
            <a:avLst/>
          </a:prstGeom>
        </p:spPr>
        <p:txBody>
          <a:bodyPr>
            <a:noAutofit/>
          </a:bodyPr>
          <a:lstStyle>
            <a:lvl1pPr marL="0" indent="0" algn="l">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50" name="Text Placeholder 32">
            <a:extLst>
              <a:ext uri="{FF2B5EF4-FFF2-40B4-BE49-F238E27FC236}">
                <a16:creationId xmlns:a16="http://schemas.microsoft.com/office/drawing/2014/main" id="{CDA9507A-5FC8-294C-A801-C924C61B745E}"/>
              </a:ext>
            </a:extLst>
          </p:cNvPr>
          <p:cNvSpPr>
            <a:spLocks noGrp="1"/>
          </p:cNvSpPr>
          <p:nvPr>
            <p:ph type="body" sz="quarter" idx="34" hasCustomPrompt="1"/>
          </p:nvPr>
        </p:nvSpPr>
        <p:spPr>
          <a:xfrm>
            <a:off x="3446038" y="6718314"/>
            <a:ext cx="3563248" cy="1992304"/>
          </a:xfrm>
          <a:prstGeom prst="rect">
            <a:avLst/>
          </a:prstGeom>
        </p:spPr>
        <p:txBody>
          <a:bodyPr>
            <a:noAutofit/>
          </a:bodyPr>
          <a:lstStyle>
            <a:lvl1pPr marL="0" indent="0" algn="l">
              <a:buNone/>
              <a:defRPr sz="1601" b="0" i="0">
                <a:solidFill>
                  <a:srgbClr val="000000"/>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Sub-Heading</a:t>
            </a:r>
            <a:endParaRPr lang="en-US" dirty="0"/>
          </a:p>
        </p:txBody>
      </p:sp>
      <p:sp>
        <p:nvSpPr>
          <p:cNvPr id="61" name="Rectangle 60">
            <a:extLst>
              <a:ext uri="{FF2B5EF4-FFF2-40B4-BE49-F238E27FC236}">
                <a16:creationId xmlns:a16="http://schemas.microsoft.com/office/drawing/2014/main" id="{0466A146-9D5F-1C4F-9C2C-5CF88AFF3F50}"/>
              </a:ext>
            </a:extLst>
          </p:cNvPr>
          <p:cNvSpPr/>
          <p:nvPr userDrawn="1"/>
        </p:nvSpPr>
        <p:spPr>
          <a:xfrm>
            <a:off x="7559675" y="8620217"/>
            <a:ext cx="829723" cy="1802168"/>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40" name="Slide Number Placeholder 5">
            <a:extLst>
              <a:ext uri="{FF2B5EF4-FFF2-40B4-BE49-F238E27FC236}">
                <a16:creationId xmlns:a16="http://schemas.microsoft.com/office/drawing/2014/main" id="{B1576E16-CE46-5E4A-8CBB-716C41D40B1C}"/>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43499046"/>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ext Slide 2">
    <p:spTree>
      <p:nvGrpSpPr>
        <p:cNvPr id="1" name=""/>
        <p:cNvGrpSpPr/>
        <p:nvPr/>
      </p:nvGrpSpPr>
      <p:grpSpPr>
        <a:xfrm>
          <a:off x="0" y="0"/>
          <a:ext cx="0" cy="0"/>
          <a:chOff x="0" y="0"/>
          <a:chExt cx="0" cy="0"/>
        </a:xfrm>
      </p:grpSpPr>
      <p:sp>
        <p:nvSpPr>
          <p:cNvPr id="41" name="Text Placeholder 32">
            <a:extLst>
              <a:ext uri="{FF2B5EF4-FFF2-40B4-BE49-F238E27FC236}">
                <a16:creationId xmlns:a16="http://schemas.microsoft.com/office/drawing/2014/main" id="{D37EB16C-F26A-5148-9329-CE588D03DB78}"/>
              </a:ext>
            </a:extLst>
          </p:cNvPr>
          <p:cNvSpPr>
            <a:spLocks noGrp="1"/>
          </p:cNvSpPr>
          <p:nvPr>
            <p:ph type="body" sz="quarter" idx="32" hasCustomPrompt="1"/>
          </p:nvPr>
        </p:nvSpPr>
        <p:spPr>
          <a:xfrm>
            <a:off x="559613" y="1864992"/>
            <a:ext cx="6526988" cy="7937913"/>
          </a:xfrm>
          <a:prstGeom prst="rect">
            <a:avLst/>
          </a:prstGeom>
        </p:spPr>
        <p:txBody>
          <a:bodyPr numCol="2" spcCol="288000" anchor="t">
            <a:noAutofit/>
          </a:bodyPr>
          <a:lstStyle>
            <a:lvl1pPr marL="0" indent="0" algn="just">
              <a:lnSpc>
                <a:spcPct val="100000"/>
              </a:lnSpc>
              <a:spcBef>
                <a:spcPts val="0"/>
              </a:spcBef>
              <a:buNone/>
              <a:defRPr sz="1100" b="0" i="0">
                <a:solidFill>
                  <a:srgbClr val="000000"/>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36" name="Text Placeholder 32">
            <a:extLst>
              <a:ext uri="{FF2B5EF4-FFF2-40B4-BE49-F238E27FC236}">
                <a16:creationId xmlns:a16="http://schemas.microsoft.com/office/drawing/2014/main" id="{AC368E38-E328-E144-BE87-9FB9A21078A9}"/>
              </a:ext>
            </a:extLst>
          </p:cNvPr>
          <p:cNvSpPr>
            <a:spLocks noGrp="1"/>
          </p:cNvSpPr>
          <p:nvPr>
            <p:ph type="body" sz="quarter" idx="30" hasCustomPrompt="1"/>
          </p:nvPr>
        </p:nvSpPr>
        <p:spPr>
          <a:xfrm>
            <a:off x="515712" y="660136"/>
            <a:ext cx="6570888" cy="1204857"/>
          </a:xfrm>
          <a:prstGeom prst="rect">
            <a:avLst/>
          </a:prstGeom>
        </p:spPr>
        <p:txBody>
          <a:bodyPr>
            <a:noAutofit/>
          </a:bodyPr>
          <a:lstStyle>
            <a:lvl1pPr marL="0" indent="0" algn="l">
              <a:buNone/>
              <a:defRPr sz="2200" b="1" i="0">
                <a:solidFill>
                  <a:srgbClr val="F79037"/>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Title/Sub-Heading</a:t>
            </a:r>
            <a:endParaRPr lang="en-US" dirty="0"/>
          </a:p>
        </p:txBody>
      </p:sp>
      <p:sp>
        <p:nvSpPr>
          <p:cNvPr id="61" name="Rectangle 60">
            <a:extLst>
              <a:ext uri="{FF2B5EF4-FFF2-40B4-BE49-F238E27FC236}">
                <a16:creationId xmlns:a16="http://schemas.microsoft.com/office/drawing/2014/main" id="{0466A146-9D5F-1C4F-9C2C-5CF88AFF3F50}"/>
              </a:ext>
            </a:extLst>
          </p:cNvPr>
          <p:cNvSpPr/>
          <p:nvPr userDrawn="1"/>
        </p:nvSpPr>
        <p:spPr>
          <a:xfrm>
            <a:off x="7559675" y="8620217"/>
            <a:ext cx="829723" cy="1802168"/>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grpSp>
        <p:nvGrpSpPr>
          <p:cNvPr id="9" name="Graphic 4">
            <a:extLst>
              <a:ext uri="{FF2B5EF4-FFF2-40B4-BE49-F238E27FC236}">
                <a16:creationId xmlns:a16="http://schemas.microsoft.com/office/drawing/2014/main" id="{CDF1A75C-D88C-1E48-974A-E934CEA2104B}"/>
              </a:ext>
            </a:extLst>
          </p:cNvPr>
          <p:cNvGrpSpPr/>
          <p:nvPr userDrawn="1"/>
        </p:nvGrpSpPr>
        <p:grpSpPr>
          <a:xfrm>
            <a:off x="6339340" y="364142"/>
            <a:ext cx="1467497" cy="1452048"/>
            <a:chOff x="7591367" y="5580305"/>
            <a:chExt cx="186842" cy="184875"/>
          </a:xfrm>
        </p:grpSpPr>
        <p:sp>
          <p:nvSpPr>
            <p:cNvPr id="10" name="Freeform 9">
              <a:extLst>
                <a:ext uri="{FF2B5EF4-FFF2-40B4-BE49-F238E27FC236}">
                  <a16:creationId xmlns:a16="http://schemas.microsoft.com/office/drawing/2014/main" id="{655559F1-0A6C-0C44-B176-FBA925998351}"/>
                </a:ext>
              </a:extLst>
            </p:cNvPr>
            <p:cNvSpPr/>
            <p:nvPr/>
          </p:nvSpPr>
          <p:spPr>
            <a:xfrm rot="-2661348">
              <a:off x="7725384" y="5590172"/>
              <a:ext cx="43763" cy="43780"/>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F47B34"/>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AE59F4DC-B7C2-C14A-A094-D08C92546421}"/>
                </a:ext>
              </a:extLst>
            </p:cNvPr>
            <p:cNvSpPr/>
            <p:nvPr/>
          </p:nvSpPr>
          <p:spPr>
            <a:xfrm rot="-2661348">
              <a:off x="7600429" y="5712335"/>
              <a:ext cx="43763" cy="43780"/>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124009F9-1ED9-8142-85AE-74BC214E1CD1}"/>
                </a:ext>
              </a:extLst>
            </p:cNvPr>
            <p:cNvSpPr/>
            <p:nvPr/>
          </p:nvSpPr>
          <p:spPr>
            <a:xfrm>
              <a:off x="7592260" y="5641317"/>
              <a:ext cx="61821" cy="61844"/>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43C0420B-BD8A-D54D-AD08-7E8F459C88C5}"/>
                </a:ext>
              </a:extLst>
            </p:cNvPr>
            <p:cNvSpPr/>
            <p:nvPr/>
          </p:nvSpPr>
          <p:spPr>
            <a:xfrm rot="-2661834">
              <a:off x="7662778" y="5651187"/>
              <a:ext cx="43763" cy="43780"/>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C0B3799B-DF17-C045-8607-CD662D29130F}"/>
                </a:ext>
              </a:extLst>
            </p:cNvPr>
            <p:cNvSpPr/>
            <p:nvPr/>
          </p:nvSpPr>
          <p:spPr>
            <a:xfrm rot="-2661348">
              <a:off x="7694094" y="5620759"/>
              <a:ext cx="43763" cy="43780"/>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9C5B4495-0E9A-F34B-8A01-FC50B76542F9}"/>
                </a:ext>
              </a:extLst>
            </p:cNvPr>
            <p:cNvSpPr/>
            <p:nvPr/>
          </p:nvSpPr>
          <p:spPr>
            <a:xfrm rot="-2661834">
              <a:off x="7663376" y="5589370"/>
              <a:ext cx="43763" cy="43780"/>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16" name="Rectangle 15">
            <a:extLst>
              <a:ext uri="{FF2B5EF4-FFF2-40B4-BE49-F238E27FC236}">
                <a16:creationId xmlns:a16="http://schemas.microsoft.com/office/drawing/2014/main" id="{C834E657-C18E-F14C-BBC7-38B5168C629A}"/>
              </a:ext>
            </a:extLst>
          </p:cNvPr>
          <p:cNvSpPr/>
          <p:nvPr userDrawn="1"/>
        </p:nvSpPr>
        <p:spPr>
          <a:xfrm>
            <a:off x="7559675" y="-255493"/>
            <a:ext cx="1861469" cy="11386654"/>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a:extLst>
              <a:ext uri="{FF2B5EF4-FFF2-40B4-BE49-F238E27FC236}">
                <a16:creationId xmlns:a16="http://schemas.microsoft.com/office/drawing/2014/main" id="{F8ABBF53-5CD8-8941-85DD-43308687985E}"/>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666035827"/>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321" name="Rectangle 320">
            <a:extLst>
              <a:ext uri="{FF2B5EF4-FFF2-40B4-BE49-F238E27FC236}">
                <a16:creationId xmlns:a16="http://schemas.microsoft.com/office/drawing/2014/main" id="{DAFE97B0-644B-C64D-A4CD-10ECACA09145}"/>
              </a:ext>
            </a:extLst>
          </p:cNvPr>
          <p:cNvSpPr/>
          <p:nvPr userDrawn="1"/>
        </p:nvSpPr>
        <p:spPr>
          <a:xfrm flipV="1">
            <a:off x="-26638" y="887168"/>
            <a:ext cx="3700956" cy="8002845"/>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grpSp>
        <p:nvGrpSpPr>
          <p:cNvPr id="454" name="Group 453">
            <a:extLst>
              <a:ext uri="{FF2B5EF4-FFF2-40B4-BE49-F238E27FC236}">
                <a16:creationId xmlns:a16="http://schemas.microsoft.com/office/drawing/2014/main" id="{1F401027-9669-C843-9901-9EC1D00E173A}"/>
              </a:ext>
            </a:extLst>
          </p:cNvPr>
          <p:cNvGrpSpPr/>
          <p:nvPr userDrawn="1"/>
        </p:nvGrpSpPr>
        <p:grpSpPr>
          <a:xfrm rot="10800000">
            <a:off x="5150866" y="-143638"/>
            <a:ext cx="2590079" cy="2250924"/>
            <a:chOff x="-220413" y="5470274"/>
            <a:chExt cx="2590079" cy="2250924"/>
          </a:xfrm>
        </p:grpSpPr>
        <p:sp>
          <p:nvSpPr>
            <p:cNvPr id="455" name="Freeform 454">
              <a:extLst>
                <a:ext uri="{FF2B5EF4-FFF2-40B4-BE49-F238E27FC236}">
                  <a16:creationId xmlns:a16="http://schemas.microsoft.com/office/drawing/2014/main" id="{79CD6517-6BD8-004C-A8DC-CFEBA327E62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56" name="Freeform 455">
              <a:extLst>
                <a:ext uri="{FF2B5EF4-FFF2-40B4-BE49-F238E27FC236}">
                  <a16:creationId xmlns:a16="http://schemas.microsoft.com/office/drawing/2014/main" id="{BC33FBCC-B8EF-3B4E-99E7-A42F56C53EF3}"/>
                </a:ext>
              </a:extLst>
            </p:cNvPr>
            <p:cNvSpPr/>
            <p:nvPr/>
          </p:nvSpPr>
          <p:spPr>
            <a:xfrm rot="18899028">
              <a:off x="997580"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57" name="Freeform 456">
              <a:extLst>
                <a:ext uri="{FF2B5EF4-FFF2-40B4-BE49-F238E27FC236}">
                  <a16:creationId xmlns:a16="http://schemas.microsoft.com/office/drawing/2014/main" id="{C47663D2-1B6C-F74F-A8FC-4DB229DD54B7}"/>
                </a:ext>
              </a:extLst>
            </p:cNvPr>
            <p:cNvSpPr/>
            <p:nvPr/>
          </p:nvSpPr>
          <p:spPr>
            <a:xfrm rot="18900000">
              <a:off x="1370144"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58" name="Freeform 457">
              <a:extLst>
                <a:ext uri="{FF2B5EF4-FFF2-40B4-BE49-F238E27FC236}">
                  <a16:creationId xmlns:a16="http://schemas.microsoft.com/office/drawing/2014/main" id="{E6FE8C96-C577-FC45-A761-61A78623DA3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59" name="Freeform 458">
              <a:extLst>
                <a:ext uri="{FF2B5EF4-FFF2-40B4-BE49-F238E27FC236}">
                  <a16:creationId xmlns:a16="http://schemas.microsoft.com/office/drawing/2014/main" id="{27E947AE-D1E0-F443-9D43-785501C2D50C}"/>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0" name="Freeform 459">
              <a:extLst>
                <a:ext uri="{FF2B5EF4-FFF2-40B4-BE49-F238E27FC236}">
                  <a16:creationId xmlns:a16="http://schemas.microsoft.com/office/drawing/2014/main" id="{32856248-2BFA-814A-A4D6-286BA1FACCC0}"/>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1" name="Freeform 460">
              <a:extLst>
                <a:ext uri="{FF2B5EF4-FFF2-40B4-BE49-F238E27FC236}">
                  <a16:creationId xmlns:a16="http://schemas.microsoft.com/office/drawing/2014/main" id="{1F2E9557-6D2B-5F4D-A3C9-964DDAC7C1D2}"/>
                </a:ext>
              </a:extLst>
            </p:cNvPr>
            <p:cNvSpPr/>
            <p:nvPr/>
          </p:nvSpPr>
          <p:spPr>
            <a:xfrm rot="18900000">
              <a:off x="684927"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2" name="Freeform 461">
              <a:extLst>
                <a:ext uri="{FF2B5EF4-FFF2-40B4-BE49-F238E27FC236}">
                  <a16:creationId xmlns:a16="http://schemas.microsoft.com/office/drawing/2014/main" id="{E1E840BF-C469-AA44-B417-157DCFD91B7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3" name="Freeform 462">
              <a:extLst>
                <a:ext uri="{FF2B5EF4-FFF2-40B4-BE49-F238E27FC236}">
                  <a16:creationId xmlns:a16="http://schemas.microsoft.com/office/drawing/2014/main" id="{BE452CC7-51DC-464B-B1E4-76437D0F9D38}"/>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4" name="Freeform 463">
              <a:extLst>
                <a:ext uri="{FF2B5EF4-FFF2-40B4-BE49-F238E27FC236}">
                  <a16:creationId xmlns:a16="http://schemas.microsoft.com/office/drawing/2014/main" id="{4225764C-6E98-6146-B4E7-604AA0260AFD}"/>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5" name="Freeform 464">
              <a:extLst>
                <a:ext uri="{FF2B5EF4-FFF2-40B4-BE49-F238E27FC236}">
                  <a16:creationId xmlns:a16="http://schemas.microsoft.com/office/drawing/2014/main" id="{0FF8280C-77AF-8240-A8ED-A243D4F2C26B}"/>
                </a:ext>
              </a:extLst>
            </p:cNvPr>
            <p:cNvSpPr/>
            <p:nvPr/>
          </p:nvSpPr>
          <p:spPr>
            <a:xfrm rot="18900000">
              <a:off x="1929881"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6" name="Freeform 465">
              <a:extLst>
                <a:ext uri="{FF2B5EF4-FFF2-40B4-BE49-F238E27FC236}">
                  <a16:creationId xmlns:a16="http://schemas.microsoft.com/office/drawing/2014/main" id="{F2E25B46-8688-684C-BBC0-A6C59EC6CA11}"/>
                </a:ext>
              </a:extLst>
            </p:cNvPr>
            <p:cNvSpPr/>
            <p:nvPr/>
          </p:nvSpPr>
          <p:spPr>
            <a:xfrm>
              <a:off x="1216651"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7" name="Freeform 466">
              <a:extLst>
                <a:ext uri="{FF2B5EF4-FFF2-40B4-BE49-F238E27FC236}">
                  <a16:creationId xmlns:a16="http://schemas.microsoft.com/office/drawing/2014/main" id="{72911F31-3EBA-8D48-AB86-A2EDA4A03B8D}"/>
                </a:ext>
              </a:extLst>
            </p:cNvPr>
            <p:cNvSpPr/>
            <p:nvPr/>
          </p:nvSpPr>
          <p:spPr>
            <a:xfrm rot="18900486">
              <a:off x="1307749"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8" name="Freeform 467">
              <a:extLst>
                <a:ext uri="{FF2B5EF4-FFF2-40B4-BE49-F238E27FC236}">
                  <a16:creationId xmlns:a16="http://schemas.microsoft.com/office/drawing/2014/main" id="{852C7EE5-3D06-F541-A048-E4E50E83C3A3}"/>
                </a:ext>
              </a:extLst>
            </p:cNvPr>
            <p:cNvSpPr/>
            <p:nvPr/>
          </p:nvSpPr>
          <p:spPr>
            <a:xfrm rot="18900000">
              <a:off x="997478"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9" name="Freeform 468">
              <a:extLst>
                <a:ext uri="{FF2B5EF4-FFF2-40B4-BE49-F238E27FC236}">
                  <a16:creationId xmlns:a16="http://schemas.microsoft.com/office/drawing/2014/main" id="{4D38DE2B-1381-AA42-8C0E-3816335514F6}"/>
                </a:ext>
              </a:extLst>
            </p:cNvPr>
            <p:cNvSpPr/>
            <p:nvPr/>
          </p:nvSpPr>
          <p:spPr>
            <a:xfrm rot="18900486">
              <a:off x="685546"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0" name="Freeform 469">
              <a:extLst>
                <a:ext uri="{FF2B5EF4-FFF2-40B4-BE49-F238E27FC236}">
                  <a16:creationId xmlns:a16="http://schemas.microsoft.com/office/drawing/2014/main" id="{664B66CF-FE40-934B-BF73-DD007AADB988}"/>
                </a:ext>
              </a:extLst>
            </p:cNvPr>
            <p:cNvSpPr/>
            <p:nvPr/>
          </p:nvSpPr>
          <p:spPr>
            <a:xfrm rot="18900000">
              <a:off x="998429"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1" name="Freeform 470">
              <a:extLst>
                <a:ext uri="{FF2B5EF4-FFF2-40B4-BE49-F238E27FC236}">
                  <a16:creationId xmlns:a16="http://schemas.microsoft.com/office/drawing/2014/main" id="{4335A49C-E2BE-784E-B8CF-8439C385AA30}"/>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2" name="Freeform 471">
              <a:extLst>
                <a:ext uri="{FF2B5EF4-FFF2-40B4-BE49-F238E27FC236}">
                  <a16:creationId xmlns:a16="http://schemas.microsoft.com/office/drawing/2014/main" id="{9C744156-D5C3-7B4F-B167-C2DB90E136C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473" name="Graphic 6">
            <a:extLst>
              <a:ext uri="{FF2B5EF4-FFF2-40B4-BE49-F238E27FC236}">
                <a16:creationId xmlns:a16="http://schemas.microsoft.com/office/drawing/2014/main" id="{C72BFB70-55E0-DF46-B577-19EFAE6F109E}"/>
              </a:ext>
            </a:extLst>
          </p:cNvPr>
          <p:cNvSpPr/>
          <p:nvPr userDrawn="1"/>
        </p:nvSpPr>
        <p:spPr>
          <a:xfrm rot="5400000">
            <a:off x="1537185" y="7013165"/>
            <a:ext cx="434928" cy="3562569"/>
          </a:xfrm>
          <a:custGeom>
            <a:avLst/>
            <a:gdLst>
              <a:gd name="connsiteX0" fmla="*/ 0 w 101407"/>
              <a:gd name="connsiteY0" fmla="*/ 0 h 618290"/>
              <a:gd name="connsiteX1" fmla="*/ 101407 w 101407"/>
              <a:gd name="connsiteY1" fmla="*/ 0 h 618290"/>
              <a:gd name="connsiteX2" fmla="*/ 101407 w 101407"/>
              <a:gd name="connsiteY2" fmla="*/ 618291 h 618290"/>
              <a:gd name="connsiteX3" fmla="*/ 0 w 101407"/>
              <a:gd name="connsiteY3" fmla="*/ 618291 h 618290"/>
            </a:gdLst>
            <a:ahLst/>
            <a:cxnLst>
              <a:cxn ang="0">
                <a:pos x="connsiteX0" y="connsiteY0"/>
              </a:cxn>
              <a:cxn ang="0">
                <a:pos x="connsiteX1" y="connsiteY1"/>
              </a:cxn>
              <a:cxn ang="0">
                <a:pos x="connsiteX2" y="connsiteY2"/>
              </a:cxn>
              <a:cxn ang="0">
                <a:pos x="connsiteX3" y="connsiteY3"/>
              </a:cxn>
            </a:cxnLst>
            <a:rect l="l" t="t" r="r" b="b"/>
            <a:pathLst>
              <a:path w="101407" h="618290">
                <a:moveTo>
                  <a:pt x="0" y="0"/>
                </a:moveTo>
                <a:lnTo>
                  <a:pt x="101407" y="0"/>
                </a:lnTo>
                <a:lnTo>
                  <a:pt x="101407" y="618291"/>
                </a:lnTo>
                <a:lnTo>
                  <a:pt x="0" y="618291"/>
                </a:lnTo>
                <a:close/>
              </a:path>
            </a:pathLst>
          </a:custGeom>
          <a:solidFill>
            <a:srgbClr val="F48043"/>
          </a:solidFill>
          <a:ln w="2971" cap="flat">
            <a:noFill/>
            <a:prstDash val="solid"/>
            <a:miter/>
          </a:ln>
        </p:spPr>
        <p:txBody>
          <a:bodyPr rtlCol="0" anchor="ctr"/>
          <a:lstStyle/>
          <a:p>
            <a:endParaRPr lang="en-US" sz="1283" b="0" i="0" dirty="0">
              <a:latin typeface="Calibri" panose="020F0502020204030204" pitchFamily="34" charset="0"/>
            </a:endParaRPr>
          </a:p>
        </p:txBody>
      </p:sp>
      <p:sp>
        <p:nvSpPr>
          <p:cNvPr id="474" name="Text Placeholder 32">
            <a:extLst>
              <a:ext uri="{FF2B5EF4-FFF2-40B4-BE49-F238E27FC236}">
                <a16:creationId xmlns:a16="http://schemas.microsoft.com/office/drawing/2014/main" id="{D481FED3-11AF-6A4B-8C6F-B0AC58017497}"/>
              </a:ext>
            </a:extLst>
          </p:cNvPr>
          <p:cNvSpPr>
            <a:spLocks noGrp="1"/>
          </p:cNvSpPr>
          <p:nvPr>
            <p:ph type="body" sz="quarter" idx="44" hasCustomPrompt="1"/>
          </p:nvPr>
        </p:nvSpPr>
        <p:spPr>
          <a:xfrm>
            <a:off x="356278" y="8613073"/>
            <a:ext cx="2774345" cy="606265"/>
          </a:xfrm>
          <a:prstGeom prst="rect">
            <a:avLst/>
          </a:prstGeom>
        </p:spPr>
        <p:txBody>
          <a:bodyPr>
            <a:noAutofit/>
          </a:bodyPr>
          <a:lstStyle>
            <a:lvl1pPr marL="0" indent="0" algn="l">
              <a:lnSpc>
                <a:spcPct val="100000"/>
              </a:lnSpc>
              <a:spcBef>
                <a:spcPts val="0"/>
              </a:spcBef>
              <a:buNone/>
              <a:defRPr sz="2000" b="0" i="0">
                <a:solidFill>
                  <a:schemeClr val="bg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err="1"/>
              <a:t>www.website.eu</a:t>
            </a:r>
            <a:endParaRPr lang="en-US" dirty="0"/>
          </a:p>
        </p:txBody>
      </p:sp>
      <p:grpSp>
        <p:nvGrpSpPr>
          <p:cNvPr id="5" name="Group 4">
            <a:extLst>
              <a:ext uri="{FF2B5EF4-FFF2-40B4-BE49-F238E27FC236}">
                <a16:creationId xmlns:a16="http://schemas.microsoft.com/office/drawing/2014/main" id="{6D892F91-E25A-7C4E-BE62-A5F7A8D2DCC7}"/>
              </a:ext>
            </a:extLst>
          </p:cNvPr>
          <p:cNvGrpSpPr/>
          <p:nvPr userDrawn="1"/>
        </p:nvGrpSpPr>
        <p:grpSpPr>
          <a:xfrm>
            <a:off x="10574" y="9665387"/>
            <a:ext cx="6827767" cy="606265"/>
            <a:chOff x="46096" y="9219338"/>
            <a:chExt cx="5971324" cy="530218"/>
          </a:xfrm>
        </p:grpSpPr>
        <p:pic>
          <p:nvPicPr>
            <p:cNvPr id="4" name="Picture 3">
              <a:extLst>
                <a:ext uri="{FF2B5EF4-FFF2-40B4-BE49-F238E27FC236}">
                  <a16:creationId xmlns:a16="http://schemas.microsoft.com/office/drawing/2014/main" id="{7C510740-CF35-2140-B41D-1028686FD8B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665" t="-101"/>
            <a:stretch/>
          </p:blipFill>
          <p:spPr>
            <a:xfrm>
              <a:off x="46096" y="9270410"/>
              <a:ext cx="2237583" cy="434929"/>
            </a:xfrm>
            <a:prstGeom prst="rect">
              <a:avLst/>
            </a:prstGeom>
          </p:spPr>
        </p:pic>
        <p:pic>
          <p:nvPicPr>
            <p:cNvPr id="475" name="Picture 474">
              <a:extLst>
                <a:ext uri="{FF2B5EF4-FFF2-40B4-BE49-F238E27FC236}">
                  <a16:creationId xmlns:a16="http://schemas.microsoft.com/office/drawing/2014/main" id="{4EEC7D9D-3CDC-1C42-8BFE-5D5B32E8EA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061411" y="9272439"/>
              <a:ext cx="1892844" cy="432899"/>
            </a:xfrm>
            <a:prstGeom prst="rect">
              <a:avLst/>
            </a:prstGeom>
          </p:spPr>
        </p:pic>
        <p:pic>
          <p:nvPicPr>
            <p:cNvPr id="476" name="Picture 475">
              <a:extLst>
                <a:ext uri="{FF2B5EF4-FFF2-40B4-BE49-F238E27FC236}">
                  <a16:creationId xmlns:a16="http://schemas.microsoft.com/office/drawing/2014/main" id="{E986673F-B32F-8246-9153-90229AC4EFB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r="-2204" b="-26508"/>
            <a:stretch/>
          </p:blipFill>
          <p:spPr>
            <a:xfrm>
              <a:off x="3779837" y="9219338"/>
              <a:ext cx="2237583" cy="530218"/>
            </a:xfrm>
            <a:prstGeom prst="rect">
              <a:avLst/>
            </a:prstGeom>
          </p:spPr>
        </p:pic>
      </p:grpSp>
      <p:grpSp>
        <p:nvGrpSpPr>
          <p:cNvPr id="6" name="Group 5">
            <a:extLst>
              <a:ext uri="{FF2B5EF4-FFF2-40B4-BE49-F238E27FC236}">
                <a16:creationId xmlns:a16="http://schemas.microsoft.com/office/drawing/2014/main" id="{FCFF87EE-1C04-692C-ECEB-D661AE5AF7A6}"/>
              </a:ext>
            </a:extLst>
          </p:cNvPr>
          <p:cNvGrpSpPr/>
          <p:nvPr userDrawn="1"/>
        </p:nvGrpSpPr>
        <p:grpSpPr>
          <a:xfrm>
            <a:off x="3960856" y="8668782"/>
            <a:ext cx="3060031" cy="338554"/>
            <a:chOff x="3960856" y="8668782"/>
            <a:chExt cx="3060031" cy="338554"/>
          </a:xfrm>
        </p:grpSpPr>
        <p:pic>
          <p:nvPicPr>
            <p:cNvPr id="7" name="Picture 6">
              <a:extLst>
                <a:ext uri="{FF2B5EF4-FFF2-40B4-BE49-F238E27FC236}">
                  <a16:creationId xmlns:a16="http://schemas.microsoft.com/office/drawing/2014/main" id="{25D1D2AA-8010-FAC0-AFE3-1AE7DD87D69A}"/>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bwMode="auto">
            <a:xfrm>
              <a:off x="6044160" y="8725914"/>
              <a:ext cx="976727" cy="224291"/>
            </a:xfrm>
            <a:prstGeom prst="rect">
              <a:avLst/>
            </a:prstGeom>
            <a:extLst>
              <a:ext uri="{53640926-AAD7-44D8-BBD7-CCE9431645EC}">
                <a14:shadowObscured xmlns:a14="http://schemas.microsoft.com/office/drawing/2010/main"/>
              </a:ext>
            </a:extLst>
          </p:spPr>
        </p:pic>
        <p:sp>
          <p:nvSpPr>
            <p:cNvPr id="8" name="Rectangle 7">
              <a:extLst>
                <a:ext uri="{FF2B5EF4-FFF2-40B4-BE49-F238E27FC236}">
                  <a16:creationId xmlns:a16="http://schemas.microsoft.com/office/drawing/2014/main" id="{DD4B5823-06D3-EB31-45E0-3AA4E3C4A47D}"/>
                </a:ext>
              </a:extLst>
            </p:cNvPr>
            <p:cNvSpPr/>
            <p:nvPr userDrawn="1"/>
          </p:nvSpPr>
          <p:spPr>
            <a:xfrm>
              <a:off x="3960856" y="8668782"/>
              <a:ext cx="2047062" cy="338554"/>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4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 </a:t>
              </a:r>
            </a:p>
          </p:txBody>
        </p:sp>
      </p:grpSp>
    </p:spTree>
    <p:extLst>
      <p:ext uri="{BB962C8B-B14F-4D97-AF65-F5344CB8AC3E}">
        <p14:creationId xmlns:p14="http://schemas.microsoft.com/office/powerpoint/2010/main" val="3587993083"/>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ntent Page">
    <p:spTree>
      <p:nvGrpSpPr>
        <p:cNvPr id="1" name=""/>
        <p:cNvGrpSpPr/>
        <p:nvPr/>
      </p:nvGrpSpPr>
      <p:grpSpPr>
        <a:xfrm>
          <a:off x="0" y="0"/>
          <a:ext cx="0" cy="0"/>
          <a:chOff x="0" y="0"/>
          <a:chExt cx="0" cy="0"/>
        </a:xfrm>
      </p:grpSpPr>
      <p:sp>
        <p:nvSpPr>
          <p:cNvPr id="361" name="Rectangle 360">
            <a:extLst>
              <a:ext uri="{FF2B5EF4-FFF2-40B4-BE49-F238E27FC236}">
                <a16:creationId xmlns:a16="http://schemas.microsoft.com/office/drawing/2014/main" id="{24D75763-FFFE-D346-B173-3FFA4F7CAF72}"/>
              </a:ext>
            </a:extLst>
          </p:cNvPr>
          <p:cNvSpPr/>
          <p:nvPr userDrawn="1"/>
        </p:nvSpPr>
        <p:spPr>
          <a:xfrm flipH="1" flipV="1">
            <a:off x="-239" y="2914275"/>
            <a:ext cx="7560153" cy="959777"/>
          </a:xfrm>
          <a:prstGeom prst="rect">
            <a:avLst/>
          </a:prstGeom>
          <a:solidFill>
            <a:srgbClr val="8E2F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330" name="Text Placeholder 32">
            <a:extLst>
              <a:ext uri="{FF2B5EF4-FFF2-40B4-BE49-F238E27FC236}">
                <a16:creationId xmlns:a16="http://schemas.microsoft.com/office/drawing/2014/main" id="{E5656F6E-37C8-074A-8E96-43D0F2FC50CE}"/>
              </a:ext>
            </a:extLst>
          </p:cNvPr>
          <p:cNvSpPr>
            <a:spLocks noGrp="1"/>
          </p:cNvSpPr>
          <p:nvPr>
            <p:ph type="body" sz="quarter" idx="11" hasCustomPrompt="1"/>
          </p:nvPr>
        </p:nvSpPr>
        <p:spPr>
          <a:xfrm>
            <a:off x="2010151" y="4525106"/>
            <a:ext cx="648000" cy="348400"/>
          </a:xfrm>
          <a:prstGeom prst="rect">
            <a:avLst/>
          </a:prstGeom>
        </p:spPr>
        <p:txBody>
          <a:bodyPr anchor="ctr">
            <a:noAutofit/>
          </a:bodyPr>
          <a:lstStyle>
            <a:lvl1pPr marL="0" indent="0" algn="ctr">
              <a:buNone/>
              <a:defRPr sz="20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331" name="Text Placeholder 32">
            <a:extLst>
              <a:ext uri="{FF2B5EF4-FFF2-40B4-BE49-F238E27FC236}">
                <a16:creationId xmlns:a16="http://schemas.microsoft.com/office/drawing/2014/main" id="{325D83A7-79C8-A548-BBC2-CA89723CA6CF}"/>
              </a:ext>
            </a:extLst>
          </p:cNvPr>
          <p:cNvSpPr>
            <a:spLocks noGrp="1"/>
          </p:cNvSpPr>
          <p:nvPr>
            <p:ph type="body" sz="quarter" idx="49" hasCustomPrompt="1"/>
          </p:nvPr>
        </p:nvSpPr>
        <p:spPr>
          <a:xfrm>
            <a:off x="2793117" y="4525106"/>
            <a:ext cx="3544003" cy="348400"/>
          </a:xfrm>
          <a:prstGeom prst="rect">
            <a:avLst/>
          </a:prstGeom>
        </p:spPr>
        <p:txBody>
          <a:bodyPr anchor="ctr">
            <a:noAutofit/>
          </a:bodyPr>
          <a:lstStyle>
            <a:lvl1pPr marL="0" indent="0" algn="l">
              <a:buNone/>
              <a:defRPr sz="1400" b="0" i="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332" name="Text Placeholder 32">
            <a:extLst>
              <a:ext uri="{FF2B5EF4-FFF2-40B4-BE49-F238E27FC236}">
                <a16:creationId xmlns:a16="http://schemas.microsoft.com/office/drawing/2014/main" id="{9709ADB0-7EC7-7E4D-AB1C-AFDBEA20E333}"/>
              </a:ext>
            </a:extLst>
          </p:cNvPr>
          <p:cNvSpPr>
            <a:spLocks noGrp="1"/>
          </p:cNvSpPr>
          <p:nvPr>
            <p:ph type="body" sz="quarter" idx="13" hasCustomPrompt="1"/>
          </p:nvPr>
        </p:nvSpPr>
        <p:spPr>
          <a:xfrm>
            <a:off x="2010151" y="5000348"/>
            <a:ext cx="648000" cy="348400"/>
          </a:xfrm>
          <a:prstGeom prst="rect">
            <a:avLst/>
          </a:prstGeom>
        </p:spPr>
        <p:txBody>
          <a:bodyPr anchor="ctr">
            <a:noAutofit/>
          </a:bodyPr>
          <a:lstStyle>
            <a:lvl1pPr marL="0" indent="0" algn="ctr">
              <a:buNone/>
              <a:defRPr sz="20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333" name="Text Placeholder 32">
            <a:extLst>
              <a:ext uri="{FF2B5EF4-FFF2-40B4-BE49-F238E27FC236}">
                <a16:creationId xmlns:a16="http://schemas.microsoft.com/office/drawing/2014/main" id="{BD9CCF2E-E31B-F24B-AE3A-F3AD0C0D725D}"/>
              </a:ext>
            </a:extLst>
          </p:cNvPr>
          <p:cNvSpPr>
            <a:spLocks noGrp="1"/>
          </p:cNvSpPr>
          <p:nvPr>
            <p:ph type="body" sz="quarter" idx="14" hasCustomPrompt="1"/>
          </p:nvPr>
        </p:nvSpPr>
        <p:spPr>
          <a:xfrm>
            <a:off x="2793117" y="5000348"/>
            <a:ext cx="354400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334" name="Text Placeholder 32">
            <a:extLst>
              <a:ext uri="{FF2B5EF4-FFF2-40B4-BE49-F238E27FC236}">
                <a16:creationId xmlns:a16="http://schemas.microsoft.com/office/drawing/2014/main" id="{89761DE6-BA61-A040-9787-C409D41D3210}"/>
              </a:ext>
            </a:extLst>
          </p:cNvPr>
          <p:cNvSpPr>
            <a:spLocks noGrp="1"/>
          </p:cNvSpPr>
          <p:nvPr>
            <p:ph type="body" sz="quarter" idx="15" hasCustomPrompt="1"/>
          </p:nvPr>
        </p:nvSpPr>
        <p:spPr>
          <a:xfrm>
            <a:off x="2010151" y="5501482"/>
            <a:ext cx="648000" cy="348400"/>
          </a:xfrm>
          <a:prstGeom prst="rect">
            <a:avLst/>
          </a:prstGeom>
        </p:spPr>
        <p:txBody>
          <a:bodyPr anchor="ctr">
            <a:noAutofit/>
          </a:bodyPr>
          <a:lstStyle>
            <a:lvl1pPr marL="0" indent="0" algn="ctr">
              <a:buNone/>
              <a:defRPr sz="20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335" name="Text Placeholder 32">
            <a:extLst>
              <a:ext uri="{FF2B5EF4-FFF2-40B4-BE49-F238E27FC236}">
                <a16:creationId xmlns:a16="http://schemas.microsoft.com/office/drawing/2014/main" id="{D89BB1F5-7B63-824C-8677-757940098E1E}"/>
              </a:ext>
            </a:extLst>
          </p:cNvPr>
          <p:cNvSpPr>
            <a:spLocks noGrp="1"/>
          </p:cNvSpPr>
          <p:nvPr>
            <p:ph type="body" sz="quarter" idx="19" hasCustomPrompt="1"/>
          </p:nvPr>
        </p:nvSpPr>
        <p:spPr>
          <a:xfrm>
            <a:off x="2793117" y="5501482"/>
            <a:ext cx="3544003" cy="348400"/>
          </a:xfrm>
          <a:prstGeom prst="rect">
            <a:avLst/>
          </a:prstGeom>
        </p:spPr>
        <p:txBody>
          <a:bodyPr anchor="ctr">
            <a:noAutofit/>
          </a:bodyPr>
          <a:lstStyle>
            <a:lvl1pPr marL="0" indent="0" algn="l">
              <a:buNone/>
              <a:defRPr sz="1400" b="0" i="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336" name="Text Placeholder 32">
            <a:extLst>
              <a:ext uri="{FF2B5EF4-FFF2-40B4-BE49-F238E27FC236}">
                <a16:creationId xmlns:a16="http://schemas.microsoft.com/office/drawing/2014/main" id="{57D38869-9F43-0F44-BFF1-2099B0C5644A}"/>
              </a:ext>
            </a:extLst>
          </p:cNvPr>
          <p:cNvSpPr>
            <a:spLocks noGrp="1"/>
          </p:cNvSpPr>
          <p:nvPr>
            <p:ph type="body" sz="quarter" idx="17" hasCustomPrompt="1"/>
          </p:nvPr>
        </p:nvSpPr>
        <p:spPr>
          <a:xfrm>
            <a:off x="2010151" y="6002437"/>
            <a:ext cx="648000" cy="348400"/>
          </a:xfrm>
          <a:prstGeom prst="rect">
            <a:avLst/>
          </a:prstGeom>
        </p:spPr>
        <p:txBody>
          <a:bodyPr anchor="ctr">
            <a:noAutofit/>
          </a:bodyPr>
          <a:lstStyle>
            <a:lvl1pPr marL="0" indent="0" algn="ctr">
              <a:buNone/>
              <a:defRPr sz="20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337" name="Text Placeholder 32">
            <a:extLst>
              <a:ext uri="{FF2B5EF4-FFF2-40B4-BE49-F238E27FC236}">
                <a16:creationId xmlns:a16="http://schemas.microsoft.com/office/drawing/2014/main" id="{B33A46CF-72DE-724E-A383-028E3C486710}"/>
              </a:ext>
            </a:extLst>
          </p:cNvPr>
          <p:cNvSpPr>
            <a:spLocks noGrp="1"/>
          </p:cNvSpPr>
          <p:nvPr>
            <p:ph type="body" sz="quarter" idx="20" hasCustomPrompt="1"/>
          </p:nvPr>
        </p:nvSpPr>
        <p:spPr>
          <a:xfrm>
            <a:off x="2793117" y="6002437"/>
            <a:ext cx="3544003" cy="348400"/>
          </a:xfrm>
          <a:prstGeom prst="rect">
            <a:avLst/>
          </a:prstGeom>
        </p:spPr>
        <p:txBody>
          <a:bodyPr anchor="ctr">
            <a:noAutofit/>
          </a:bodyPr>
          <a:lstStyle>
            <a:lvl1pPr marL="0" indent="0" algn="l">
              <a:buNone/>
              <a:defRPr sz="1400" b="0" i="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338" name="Text Placeholder 32">
            <a:extLst>
              <a:ext uri="{FF2B5EF4-FFF2-40B4-BE49-F238E27FC236}">
                <a16:creationId xmlns:a16="http://schemas.microsoft.com/office/drawing/2014/main" id="{8AF90649-A83F-2F4A-B11F-76E0A49118C3}"/>
              </a:ext>
            </a:extLst>
          </p:cNvPr>
          <p:cNvSpPr>
            <a:spLocks noGrp="1"/>
          </p:cNvSpPr>
          <p:nvPr>
            <p:ph type="body" sz="quarter" idx="21" hasCustomPrompt="1"/>
          </p:nvPr>
        </p:nvSpPr>
        <p:spPr>
          <a:xfrm>
            <a:off x="2010151" y="6504227"/>
            <a:ext cx="648000" cy="348400"/>
          </a:xfrm>
          <a:prstGeom prst="rect">
            <a:avLst/>
          </a:prstGeom>
        </p:spPr>
        <p:txBody>
          <a:bodyPr anchor="ctr">
            <a:noAutofit/>
          </a:bodyPr>
          <a:lstStyle>
            <a:lvl1pPr marL="0" indent="0" algn="ctr">
              <a:buNone/>
              <a:defRPr sz="20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339" name="Text Placeholder 32">
            <a:extLst>
              <a:ext uri="{FF2B5EF4-FFF2-40B4-BE49-F238E27FC236}">
                <a16:creationId xmlns:a16="http://schemas.microsoft.com/office/drawing/2014/main" id="{EAB79600-A97B-F44A-B1F4-C908D7C2023F}"/>
              </a:ext>
            </a:extLst>
          </p:cNvPr>
          <p:cNvSpPr>
            <a:spLocks noGrp="1"/>
          </p:cNvSpPr>
          <p:nvPr>
            <p:ph type="body" sz="quarter" idx="22" hasCustomPrompt="1"/>
          </p:nvPr>
        </p:nvSpPr>
        <p:spPr>
          <a:xfrm>
            <a:off x="2793117" y="6504227"/>
            <a:ext cx="3544003" cy="348400"/>
          </a:xfrm>
          <a:prstGeom prst="rect">
            <a:avLst/>
          </a:prstGeom>
        </p:spPr>
        <p:txBody>
          <a:bodyPr anchor="ctr">
            <a:noAutofit/>
          </a:bodyPr>
          <a:lstStyle>
            <a:lvl1pPr marL="0" indent="0" algn="l">
              <a:buNone/>
              <a:defRPr sz="1400" b="0" i="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340" name="Text Placeholder 32">
            <a:extLst>
              <a:ext uri="{FF2B5EF4-FFF2-40B4-BE49-F238E27FC236}">
                <a16:creationId xmlns:a16="http://schemas.microsoft.com/office/drawing/2014/main" id="{E3702C07-BBF5-8847-B222-966AEEFDB82F}"/>
              </a:ext>
            </a:extLst>
          </p:cNvPr>
          <p:cNvSpPr>
            <a:spLocks noGrp="1"/>
          </p:cNvSpPr>
          <p:nvPr>
            <p:ph type="body" sz="quarter" idx="51" hasCustomPrompt="1"/>
          </p:nvPr>
        </p:nvSpPr>
        <p:spPr>
          <a:xfrm>
            <a:off x="2019791" y="7033423"/>
            <a:ext cx="648000" cy="348400"/>
          </a:xfrm>
          <a:prstGeom prst="rect">
            <a:avLst/>
          </a:prstGeom>
        </p:spPr>
        <p:txBody>
          <a:bodyPr anchor="ctr">
            <a:noAutofit/>
          </a:bodyPr>
          <a:lstStyle>
            <a:lvl1pPr marL="0" indent="0" algn="ctr">
              <a:buNone/>
              <a:defRPr sz="20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341" name="Text Placeholder 32">
            <a:extLst>
              <a:ext uri="{FF2B5EF4-FFF2-40B4-BE49-F238E27FC236}">
                <a16:creationId xmlns:a16="http://schemas.microsoft.com/office/drawing/2014/main" id="{8A3DC48D-0CD9-464E-AE57-DF56AB5C501E}"/>
              </a:ext>
            </a:extLst>
          </p:cNvPr>
          <p:cNvSpPr>
            <a:spLocks noGrp="1"/>
          </p:cNvSpPr>
          <p:nvPr>
            <p:ph type="body" sz="quarter" idx="52" hasCustomPrompt="1"/>
          </p:nvPr>
        </p:nvSpPr>
        <p:spPr>
          <a:xfrm>
            <a:off x="2802757" y="7033423"/>
            <a:ext cx="3544003" cy="348400"/>
          </a:xfrm>
          <a:prstGeom prst="rect">
            <a:avLst/>
          </a:prstGeom>
        </p:spPr>
        <p:txBody>
          <a:bodyPr anchor="ctr">
            <a:noAutofit/>
          </a:bodyPr>
          <a:lstStyle>
            <a:lvl1pPr marL="0" indent="0" algn="l">
              <a:buNone/>
              <a:defRPr sz="1400" b="0" i="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342" name="Text Placeholder 32">
            <a:extLst>
              <a:ext uri="{FF2B5EF4-FFF2-40B4-BE49-F238E27FC236}">
                <a16:creationId xmlns:a16="http://schemas.microsoft.com/office/drawing/2014/main" id="{2C434D2A-7E3F-AC4D-B388-864713FC0806}"/>
              </a:ext>
            </a:extLst>
          </p:cNvPr>
          <p:cNvSpPr>
            <a:spLocks noGrp="1"/>
          </p:cNvSpPr>
          <p:nvPr>
            <p:ph type="body" sz="quarter" idx="53" hasCustomPrompt="1"/>
          </p:nvPr>
        </p:nvSpPr>
        <p:spPr>
          <a:xfrm>
            <a:off x="2019791" y="7523655"/>
            <a:ext cx="648000" cy="348400"/>
          </a:xfrm>
          <a:prstGeom prst="rect">
            <a:avLst/>
          </a:prstGeom>
        </p:spPr>
        <p:txBody>
          <a:bodyPr anchor="ctr">
            <a:noAutofit/>
          </a:bodyPr>
          <a:lstStyle>
            <a:lvl1pPr marL="0" indent="0" algn="ctr">
              <a:buNone/>
              <a:defRPr sz="20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343" name="Text Placeholder 32">
            <a:extLst>
              <a:ext uri="{FF2B5EF4-FFF2-40B4-BE49-F238E27FC236}">
                <a16:creationId xmlns:a16="http://schemas.microsoft.com/office/drawing/2014/main" id="{B50D5349-F391-B64B-B3C2-DF37D4F2ABE7}"/>
              </a:ext>
            </a:extLst>
          </p:cNvPr>
          <p:cNvSpPr>
            <a:spLocks noGrp="1"/>
          </p:cNvSpPr>
          <p:nvPr>
            <p:ph type="body" sz="quarter" idx="54" hasCustomPrompt="1"/>
          </p:nvPr>
        </p:nvSpPr>
        <p:spPr>
          <a:xfrm>
            <a:off x="2802757" y="7523655"/>
            <a:ext cx="3544003" cy="348400"/>
          </a:xfrm>
          <a:prstGeom prst="rect">
            <a:avLst/>
          </a:prstGeom>
        </p:spPr>
        <p:txBody>
          <a:bodyPr anchor="ctr">
            <a:noAutofit/>
          </a:bodyPr>
          <a:lstStyle>
            <a:lvl1pPr marL="0" indent="0" algn="l">
              <a:buNone/>
              <a:defRPr sz="1400" b="0" i="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362" name="Text Placeholder 32">
            <a:extLst>
              <a:ext uri="{FF2B5EF4-FFF2-40B4-BE49-F238E27FC236}">
                <a16:creationId xmlns:a16="http://schemas.microsoft.com/office/drawing/2014/main" id="{5D8C5A76-9737-8F42-891A-E48FC08715FD}"/>
              </a:ext>
            </a:extLst>
          </p:cNvPr>
          <p:cNvSpPr>
            <a:spLocks noGrp="1"/>
          </p:cNvSpPr>
          <p:nvPr>
            <p:ph type="body" sz="quarter" idx="47" hasCustomPrompt="1"/>
          </p:nvPr>
        </p:nvSpPr>
        <p:spPr>
          <a:xfrm>
            <a:off x="1889178" y="2833642"/>
            <a:ext cx="4667603" cy="1910174"/>
          </a:xfrm>
          <a:prstGeom prst="rect">
            <a:avLst/>
          </a:prstGeom>
        </p:spPr>
        <p:txBody>
          <a:bodyPr>
            <a:noAutofit/>
          </a:bodyPr>
          <a:lstStyle>
            <a:lvl1pPr marL="0" indent="0" algn="l">
              <a:buNone/>
              <a:defRPr sz="7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grpSp>
        <p:nvGrpSpPr>
          <p:cNvPr id="363" name="Group 362">
            <a:extLst>
              <a:ext uri="{FF2B5EF4-FFF2-40B4-BE49-F238E27FC236}">
                <a16:creationId xmlns:a16="http://schemas.microsoft.com/office/drawing/2014/main" id="{C9C7A155-CFF8-4E44-A020-7CC6DFA0FFB7}"/>
              </a:ext>
            </a:extLst>
          </p:cNvPr>
          <p:cNvGrpSpPr/>
          <p:nvPr userDrawn="1"/>
        </p:nvGrpSpPr>
        <p:grpSpPr>
          <a:xfrm rot="10800000" flipH="1">
            <a:off x="-162801" y="-169822"/>
            <a:ext cx="2182728" cy="1896913"/>
            <a:chOff x="-220413" y="5470274"/>
            <a:chExt cx="2590079" cy="2250924"/>
          </a:xfrm>
        </p:grpSpPr>
        <p:sp>
          <p:nvSpPr>
            <p:cNvPr id="364" name="Freeform 363">
              <a:extLst>
                <a:ext uri="{FF2B5EF4-FFF2-40B4-BE49-F238E27FC236}">
                  <a16:creationId xmlns:a16="http://schemas.microsoft.com/office/drawing/2014/main" id="{813CAC25-DDBA-F947-817D-6DF6AD055AED}"/>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65" name="Freeform 364">
              <a:extLst>
                <a:ext uri="{FF2B5EF4-FFF2-40B4-BE49-F238E27FC236}">
                  <a16:creationId xmlns:a16="http://schemas.microsoft.com/office/drawing/2014/main" id="{1C2CC948-D531-8F46-BD1A-9DE6BE1A20DC}"/>
                </a:ext>
              </a:extLst>
            </p:cNvPr>
            <p:cNvSpPr/>
            <p:nvPr/>
          </p:nvSpPr>
          <p:spPr>
            <a:xfrm rot="18899028">
              <a:off x="997580"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66" name="Freeform 365">
              <a:extLst>
                <a:ext uri="{FF2B5EF4-FFF2-40B4-BE49-F238E27FC236}">
                  <a16:creationId xmlns:a16="http://schemas.microsoft.com/office/drawing/2014/main" id="{3E44B105-B689-E04C-A756-3E0D0368FE7E}"/>
                </a:ext>
              </a:extLst>
            </p:cNvPr>
            <p:cNvSpPr/>
            <p:nvPr/>
          </p:nvSpPr>
          <p:spPr>
            <a:xfrm rot="18900000">
              <a:off x="1370144"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67" name="Freeform 366">
              <a:extLst>
                <a:ext uri="{FF2B5EF4-FFF2-40B4-BE49-F238E27FC236}">
                  <a16:creationId xmlns:a16="http://schemas.microsoft.com/office/drawing/2014/main" id="{D72A6685-FB67-BD4F-BEC3-475E2F3E4DE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68" name="Freeform 367">
              <a:extLst>
                <a:ext uri="{FF2B5EF4-FFF2-40B4-BE49-F238E27FC236}">
                  <a16:creationId xmlns:a16="http://schemas.microsoft.com/office/drawing/2014/main" id="{F3F84D2A-865F-AE4F-A746-0BBEDD73DD24}"/>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69" name="Freeform 368">
              <a:extLst>
                <a:ext uri="{FF2B5EF4-FFF2-40B4-BE49-F238E27FC236}">
                  <a16:creationId xmlns:a16="http://schemas.microsoft.com/office/drawing/2014/main" id="{8DF0A456-D7E1-CE45-B3F0-5EA3CDA9E281}"/>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0" name="Freeform 369">
              <a:extLst>
                <a:ext uri="{FF2B5EF4-FFF2-40B4-BE49-F238E27FC236}">
                  <a16:creationId xmlns:a16="http://schemas.microsoft.com/office/drawing/2014/main" id="{9E53BC88-FAFD-4246-AC8F-07A07FCB3F8A}"/>
                </a:ext>
              </a:extLst>
            </p:cNvPr>
            <p:cNvSpPr/>
            <p:nvPr/>
          </p:nvSpPr>
          <p:spPr>
            <a:xfrm rot="18900000">
              <a:off x="684927" y="6806208"/>
              <a:ext cx="439784"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1" name="Freeform 370">
              <a:extLst>
                <a:ext uri="{FF2B5EF4-FFF2-40B4-BE49-F238E27FC236}">
                  <a16:creationId xmlns:a16="http://schemas.microsoft.com/office/drawing/2014/main" id="{741C1162-9143-AC46-B6DC-8BF2CDAB726F}"/>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2" name="Freeform 371">
              <a:extLst>
                <a:ext uri="{FF2B5EF4-FFF2-40B4-BE49-F238E27FC236}">
                  <a16:creationId xmlns:a16="http://schemas.microsoft.com/office/drawing/2014/main" id="{0EFD97DF-E31F-5640-8079-78FF8D7F94F2}"/>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3" name="Freeform 372">
              <a:extLst>
                <a:ext uri="{FF2B5EF4-FFF2-40B4-BE49-F238E27FC236}">
                  <a16:creationId xmlns:a16="http://schemas.microsoft.com/office/drawing/2014/main" id="{43B61CBD-B44A-CF4F-A8B3-E95409FB2E3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4" name="Freeform 373">
              <a:extLst>
                <a:ext uri="{FF2B5EF4-FFF2-40B4-BE49-F238E27FC236}">
                  <a16:creationId xmlns:a16="http://schemas.microsoft.com/office/drawing/2014/main" id="{6B520F88-318B-634F-A7A4-9A84419D436D}"/>
                </a:ext>
              </a:extLst>
            </p:cNvPr>
            <p:cNvSpPr/>
            <p:nvPr/>
          </p:nvSpPr>
          <p:spPr>
            <a:xfrm rot="18900000">
              <a:off x="1929881"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5" name="Freeform 374">
              <a:extLst>
                <a:ext uri="{FF2B5EF4-FFF2-40B4-BE49-F238E27FC236}">
                  <a16:creationId xmlns:a16="http://schemas.microsoft.com/office/drawing/2014/main" id="{0840E134-A18E-DC4C-9EC8-B4BB9A040DE1}"/>
                </a:ext>
              </a:extLst>
            </p:cNvPr>
            <p:cNvSpPr/>
            <p:nvPr/>
          </p:nvSpPr>
          <p:spPr>
            <a:xfrm>
              <a:off x="1216651"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6" name="Freeform 375">
              <a:extLst>
                <a:ext uri="{FF2B5EF4-FFF2-40B4-BE49-F238E27FC236}">
                  <a16:creationId xmlns:a16="http://schemas.microsoft.com/office/drawing/2014/main" id="{391D687F-4508-FA4A-ADDF-CCACD4B9616D}"/>
                </a:ext>
              </a:extLst>
            </p:cNvPr>
            <p:cNvSpPr/>
            <p:nvPr/>
          </p:nvSpPr>
          <p:spPr>
            <a:xfrm rot="18900486">
              <a:off x="1307749"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7" name="Freeform 376">
              <a:extLst>
                <a:ext uri="{FF2B5EF4-FFF2-40B4-BE49-F238E27FC236}">
                  <a16:creationId xmlns:a16="http://schemas.microsoft.com/office/drawing/2014/main" id="{921F4CFF-8AB4-4849-9514-810E85508177}"/>
                </a:ext>
              </a:extLst>
            </p:cNvPr>
            <p:cNvSpPr/>
            <p:nvPr/>
          </p:nvSpPr>
          <p:spPr>
            <a:xfrm rot="18900000">
              <a:off x="997478"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8" name="Freeform 377">
              <a:extLst>
                <a:ext uri="{FF2B5EF4-FFF2-40B4-BE49-F238E27FC236}">
                  <a16:creationId xmlns:a16="http://schemas.microsoft.com/office/drawing/2014/main" id="{64FE09DE-7548-CA46-AF8A-503C8EF2DDD3}"/>
                </a:ext>
              </a:extLst>
            </p:cNvPr>
            <p:cNvSpPr/>
            <p:nvPr/>
          </p:nvSpPr>
          <p:spPr>
            <a:xfrm rot="18900486">
              <a:off x="685546"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9" name="Freeform 378">
              <a:extLst>
                <a:ext uri="{FF2B5EF4-FFF2-40B4-BE49-F238E27FC236}">
                  <a16:creationId xmlns:a16="http://schemas.microsoft.com/office/drawing/2014/main" id="{21A00AB0-C253-D94A-9899-78670090CDD0}"/>
                </a:ext>
              </a:extLst>
            </p:cNvPr>
            <p:cNvSpPr/>
            <p:nvPr/>
          </p:nvSpPr>
          <p:spPr>
            <a:xfrm rot="18900000">
              <a:off x="998429"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80" name="Freeform 379">
              <a:extLst>
                <a:ext uri="{FF2B5EF4-FFF2-40B4-BE49-F238E27FC236}">
                  <a16:creationId xmlns:a16="http://schemas.microsoft.com/office/drawing/2014/main" id="{711AC874-4820-9E42-9B0E-9A226DFFAD58}"/>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81" name="Freeform 380">
              <a:extLst>
                <a:ext uri="{FF2B5EF4-FFF2-40B4-BE49-F238E27FC236}">
                  <a16:creationId xmlns:a16="http://schemas.microsoft.com/office/drawing/2014/main" id="{B636E255-B910-094F-A7B4-6017DC5BB373}"/>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pic>
        <p:nvPicPr>
          <p:cNvPr id="2" name="Picture 1">
            <a:extLst>
              <a:ext uri="{FF2B5EF4-FFF2-40B4-BE49-F238E27FC236}">
                <a16:creationId xmlns:a16="http://schemas.microsoft.com/office/drawing/2014/main" id="{9C263C9F-6B70-688D-5FFF-CE7D04C44BD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bwMode="auto">
          <a:xfrm>
            <a:off x="2355669" y="9941456"/>
            <a:ext cx="1184829" cy="272079"/>
          </a:xfrm>
          <a:prstGeom prst="rect">
            <a:avLst/>
          </a:prstGeom>
          <a:ln>
            <a:noFill/>
          </a:ln>
          <a:extLst>
            <a:ext uri="{53640926-AAD7-44D8-BBD7-CCE9431645EC}">
              <a14:shadowObscured xmlns:a14="http://schemas.microsoft.com/office/drawing/2010/main"/>
            </a:ext>
          </a:extLst>
        </p:spPr>
      </p:pic>
      <p:sp>
        <p:nvSpPr>
          <p:cNvPr id="3" name="Rectangle 2">
            <a:extLst>
              <a:ext uri="{FF2B5EF4-FFF2-40B4-BE49-F238E27FC236}">
                <a16:creationId xmlns:a16="http://schemas.microsoft.com/office/drawing/2014/main" id="{11A72E82-F877-2850-1549-3B49FBCC79BC}"/>
              </a:ext>
            </a:extLst>
          </p:cNvPr>
          <p:cNvSpPr/>
          <p:nvPr userDrawn="1"/>
        </p:nvSpPr>
        <p:spPr>
          <a:xfrm>
            <a:off x="3969762" y="9846663"/>
            <a:ext cx="2888501" cy="46166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6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 </a:t>
            </a:r>
            <a:endParaRPr lang="en-US" sz="6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spTree>
    <p:extLst>
      <p:ext uri="{BB962C8B-B14F-4D97-AF65-F5344CB8AC3E}">
        <p14:creationId xmlns:p14="http://schemas.microsoft.com/office/powerpoint/2010/main" val="485489074"/>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41" name="Freeform 40">
            <a:extLst>
              <a:ext uri="{FF2B5EF4-FFF2-40B4-BE49-F238E27FC236}">
                <a16:creationId xmlns:a16="http://schemas.microsoft.com/office/drawing/2014/main" id="{79397152-26B0-F64F-AC2C-AA620D23B772}"/>
              </a:ext>
            </a:extLst>
          </p:cNvPr>
          <p:cNvSpPr/>
          <p:nvPr/>
        </p:nvSpPr>
        <p:spPr>
          <a:xfrm>
            <a:off x="2047780" y="1144358"/>
            <a:ext cx="5509099" cy="6213401"/>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8F3092"/>
          </a:solidFill>
          <a:ln w="3060" cap="flat">
            <a:noFill/>
            <a:prstDash val="solid"/>
            <a:miter/>
          </a:ln>
        </p:spPr>
        <p:txBody>
          <a:bodyPr rtlCol="0" anchor="ctr"/>
          <a:lstStyle/>
          <a:p>
            <a:endParaRPr lang="en-US"/>
          </a:p>
        </p:txBody>
      </p:sp>
      <p:grpSp>
        <p:nvGrpSpPr>
          <p:cNvPr id="45" name="Graphic 4">
            <a:extLst>
              <a:ext uri="{FF2B5EF4-FFF2-40B4-BE49-F238E27FC236}">
                <a16:creationId xmlns:a16="http://schemas.microsoft.com/office/drawing/2014/main" id="{5FFB20B7-4C27-6D4B-A984-E57613A1C2FB}"/>
              </a:ext>
            </a:extLst>
          </p:cNvPr>
          <p:cNvGrpSpPr/>
          <p:nvPr/>
        </p:nvGrpSpPr>
        <p:grpSpPr>
          <a:xfrm>
            <a:off x="5900554" y="1135635"/>
            <a:ext cx="1652365" cy="1967219"/>
            <a:chOff x="9106388" y="5023053"/>
            <a:chExt cx="255737" cy="304467"/>
          </a:xfrm>
        </p:grpSpPr>
        <p:sp>
          <p:nvSpPr>
            <p:cNvPr id="46" name="Freeform 45">
              <a:extLst>
                <a:ext uri="{FF2B5EF4-FFF2-40B4-BE49-F238E27FC236}">
                  <a16:creationId xmlns:a16="http://schemas.microsoft.com/office/drawing/2014/main" id="{526472E7-34F0-0345-9BE6-39B0798C342D}"/>
                </a:ext>
              </a:extLst>
            </p:cNvPr>
            <p:cNvSpPr/>
            <p:nvPr/>
          </p:nvSpPr>
          <p:spPr>
            <a:xfrm>
              <a:off x="9334888" y="5109822"/>
              <a:ext cx="27237" cy="54802"/>
            </a:xfrm>
            <a:custGeom>
              <a:avLst/>
              <a:gdLst>
                <a:gd name="connsiteX0" fmla="*/ 0 w 27237"/>
                <a:gd name="connsiteY0" fmla="*/ 27248 h 54802"/>
                <a:gd name="connsiteX1" fmla="*/ 27238 w 27237"/>
                <a:gd name="connsiteY1" fmla="*/ 54803 h 54802"/>
                <a:gd name="connsiteX2" fmla="*/ 27238 w 27237"/>
                <a:gd name="connsiteY2" fmla="*/ 0 h 54802"/>
              </a:gdLst>
              <a:ahLst/>
              <a:cxnLst>
                <a:cxn ang="0">
                  <a:pos x="connsiteX0" y="connsiteY0"/>
                </a:cxn>
                <a:cxn ang="0">
                  <a:pos x="connsiteX1" y="connsiteY1"/>
                </a:cxn>
                <a:cxn ang="0">
                  <a:pos x="connsiteX2" y="connsiteY2"/>
                </a:cxn>
              </a:cxnLst>
              <a:rect l="l" t="t" r="r" b="b"/>
              <a:pathLst>
                <a:path w="27237" h="54802">
                  <a:moveTo>
                    <a:pt x="0" y="27248"/>
                  </a:moveTo>
                  <a:lnTo>
                    <a:pt x="27238" y="54803"/>
                  </a:lnTo>
                  <a:lnTo>
                    <a:pt x="27238" y="0"/>
                  </a:lnTo>
                  <a:close/>
                </a:path>
              </a:pathLst>
            </a:custGeom>
            <a:solidFill>
              <a:srgbClr val="EB1C32"/>
            </a:solidFill>
            <a:ln w="3060"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E30FA5F2-0587-9148-948D-03405128E24F}"/>
                </a:ext>
              </a:extLst>
            </p:cNvPr>
            <p:cNvSpPr/>
            <p:nvPr/>
          </p:nvSpPr>
          <p:spPr>
            <a:xfrm>
              <a:off x="9296632" y="5137376"/>
              <a:ext cx="65493" cy="75928"/>
            </a:xfrm>
            <a:custGeom>
              <a:avLst/>
              <a:gdLst>
                <a:gd name="connsiteX0" fmla="*/ 0 w 65493"/>
                <a:gd name="connsiteY0" fmla="*/ 37964 h 75928"/>
                <a:gd name="connsiteX1" fmla="*/ 37949 w 65493"/>
                <a:gd name="connsiteY1" fmla="*/ 75928 h 75928"/>
                <a:gd name="connsiteX2" fmla="*/ 65494 w 65493"/>
                <a:gd name="connsiteY2" fmla="*/ 48374 h 75928"/>
                <a:gd name="connsiteX3" fmla="*/ 65494 w 65493"/>
                <a:gd name="connsiteY3" fmla="*/ 27554 h 75928"/>
                <a:gd name="connsiteX4" fmla="*/ 37949 w 65493"/>
                <a:gd name="connsiteY4" fmla="*/ 0 h 75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93" h="75928">
                  <a:moveTo>
                    <a:pt x="0" y="37964"/>
                  </a:moveTo>
                  <a:lnTo>
                    <a:pt x="37949" y="75928"/>
                  </a:lnTo>
                  <a:lnTo>
                    <a:pt x="65494" y="48374"/>
                  </a:lnTo>
                  <a:lnTo>
                    <a:pt x="65494" y="27554"/>
                  </a:lnTo>
                  <a:lnTo>
                    <a:pt x="37949" y="0"/>
                  </a:lnTo>
                  <a:close/>
                </a:path>
              </a:pathLst>
            </a:custGeom>
            <a:solidFill>
              <a:srgbClr val="DB166E"/>
            </a:solidFill>
            <a:ln w="306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81982BA5-9E3E-4D4B-ADD3-F28CC955D85C}"/>
                </a:ext>
              </a:extLst>
            </p:cNvPr>
            <p:cNvSpPr/>
            <p:nvPr/>
          </p:nvSpPr>
          <p:spPr>
            <a:xfrm>
              <a:off x="9334888" y="5186056"/>
              <a:ext cx="27237" cy="54802"/>
            </a:xfrm>
            <a:custGeom>
              <a:avLst/>
              <a:gdLst>
                <a:gd name="connsiteX0" fmla="*/ 0 w 27237"/>
                <a:gd name="connsiteY0" fmla="*/ 27248 h 54802"/>
                <a:gd name="connsiteX1" fmla="*/ 27238 w 27237"/>
                <a:gd name="connsiteY1" fmla="*/ 54803 h 54802"/>
                <a:gd name="connsiteX2" fmla="*/ 27238 w 27237"/>
                <a:gd name="connsiteY2" fmla="*/ 0 h 54802"/>
              </a:gdLst>
              <a:ahLst/>
              <a:cxnLst>
                <a:cxn ang="0">
                  <a:pos x="connsiteX0" y="connsiteY0"/>
                </a:cxn>
                <a:cxn ang="0">
                  <a:pos x="connsiteX1" y="connsiteY1"/>
                </a:cxn>
                <a:cxn ang="0">
                  <a:pos x="connsiteX2" y="connsiteY2"/>
                </a:cxn>
              </a:cxnLst>
              <a:rect l="l" t="t" r="r" b="b"/>
              <a:pathLst>
                <a:path w="27237" h="54802">
                  <a:moveTo>
                    <a:pt x="0" y="27248"/>
                  </a:moveTo>
                  <a:lnTo>
                    <a:pt x="27238" y="54803"/>
                  </a:lnTo>
                  <a:lnTo>
                    <a:pt x="27238" y="0"/>
                  </a:lnTo>
                  <a:close/>
                </a:path>
              </a:pathLst>
            </a:custGeom>
            <a:solidFill>
              <a:srgbClr val="EF4A2E"/>
            </a:solidFill>
            <a:ln w="306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F00C92E3-8F52-EA4F-B167-A387D966431F}"/>
                </a:ext>
              </a:extLst>
            </p:cNvPr>
            <p:cNvSpPr/>
            <p:nvPr/>
          </p:nvSpPr>
          <p:spPr>
            <a:xfrm>
              <a:off x="9296632" y="5061142"/>
              <a:ext cx="65493" cy="75928"/>
            </a:xfrm>
            <a:custGeom>
              <a:avLst/>
              <a:gdLst>
                <a:gd name="connsiteX0" fmla="*/ 0 w 65493"/>
                <a:gd name="connsiteY0" fmla="*/ 37964 h 75928"/>
                <a:gd name="connsiteX1" fmla="*/ 37949 w 65493"/>
                <a:gd name="connsiteY1" fmla="*/ 75928 h 75928"/>
                <a:gd name="connsiteX2" fmla="*/ 65494 w 65493"/>
                <a:gd name="connsiteY2" fmla="*/ 48374 h 75928"/>
                <a:gd name="connsiteX3" fmla="*/ 65494 w 65493"/>
                <a:gd name="connsiteY3" fmla="*/ 27554 h 75928"/>
                <a:gd name="connsiteX4" fmla="*/ 37949 w 65493"/>
                <a:gd name="connsiteY4" fmla="*/ 0 h 75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93" h="75928">
                  <a:moveTo>
                    <a:pt x="0" y="37964"/>
                  </a:moveTo>
                  <a:lnTo>
                    <a:pt x="37949" y="75928"/>
                  </a:lnTo>
                  <a:lnTo>
                    <a:pt x="65494" y="48374"/>
                  </a:lnTo>
                  <a:lnTo>
                    <a:pt x="65494" y="27554"/>
                  </a:lnTo>
                  <a:lnTo>
                    <a:pt x="37949" y="0"/>
                  </a:lnTo>
                  <a:close/>
                </a:path>
              </a:pathLst>
            </a:custGeom>
            <a:solidFill>
              <a:srgbClr val="F9A61F"/>
            </a:solidFill>
            <a:ln w="306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A0E692E3-BE7E-E14F-8B2D-09FA94CA16E1}"/>
                </a:ext>
              </a:extLst>
            </p:cNvPr>
            <p:cNvSpPr/>
            <p:nvPr/>
          </p:nvSpPr>
          <p:spPr>
            <a:xfrm>
              <a:off x="9258682" y="5023178"/>
              <a:ext cx="76205" cy="76234"/>
            </a:xfrm>
            <a:custGeom>
              <a:avLst/>
              <a:gdLst>
                <a:gd name="connsiteX0" fmla="*/ 0 w 76205"/>
                <a:gd name="connsiteY0" fmla="*/ 38270 h 76234"/>
                <a:gd name="connsiteX1" fmla="*/ 38256 w 76205"/>
                <a:gd name="connsiteY1" fmla="*/ 0 h 76234"/>
                <a:gd name="connsiteX2" fmla="*/ 76206 w 76205"/>
                <a:gd name="connsiteY2" fmla="*/ 38270 h 76234"/>
                <a:gd name="connsiteX3" fmla="*/ 38256 w 76205"/>
                <a:gd name="connsiteY3" fmla="*/ 76234 h 76234"/>
              </a:gdLst>
              <a:ahLst/>
              <a:cxnLst>
                <a:cxn ang="0">
                  <a:pos x="connsiteX0" y="connsiteY0"/>
                </a:cxn>
                <a:cxn ang="0">
                  <a:pos x="connsiteX1" y="connsiteY1"/>
                </a:cxn>
                <a:cxn ang="0">
                  <a:pos x="connsiteX2" y="connsiteY2"/>
                </a:cxn>
                <a:cxn ang="0">
                  <a:pos x="connsiteX3" y="connsiteY3"/>
                </a:cxn>
              </a:cxnLst>
              <a:rect l="l" t="t" r="r" b="b"/>
              <a:pathLst>
                <a:path w="76205" h="76234">
                  <a:moveTo>
                    <a:pt x="0" y="38270"/>
                  </a:moveTo>
                  <a:lnTo>
                    <a:pt x="38256" y="0"/>
                  </a:lnTo>
                  <a:lnTo>
                    <a:pt x="76206" y="38270"/>
                  </a:lnTo>
                  <a:lnTo>
                    <a:pt x="38256" y="76234"/>
                  </a:lnTo>
                  <a:close/>
                </a:path>
              </a:pathLst>
            </a:custGeom>
            <a:solidFill>
              <a:srgbClr val="EF4A2E"/>
            </a:solidFill>
            <a:ln w="3060"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5F5F5459-00BE-BB4C-AB82-F531B93F8363}"/>
                </a:ext>
              </a:extLst>
            </p:cNvPr>
            <p:cNvSpPr/>
            <p:nvPr/>
          </p:nvSpPr>
          <p:spPr>
            <a:xfrm rot="-2699514">
              <a:off x="9231335" y="5072253"/>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EB1C32"/>
            </a:solidFill>
            <a:ln w="3060"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81CAF9A2-2626-AB47-A688-E3FBB0D79212}"/>
                </a:ext>
              </a:extLst>
            </p:cNvPr>
            <p:cNvSpPr/>
            <p:nvPr/>
          </p:nvSpPr>
          <p:spPr>
            <a:xfrm rot="-2700000">
              <a:off x="9269610" y="5110112"/>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F47B34"/>
            </a:solidFill>
            <a:ln w="3060"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2CA7BFA9-9D8F-1C4D-8AB3-ED3A908A3AD3}"/>
                </a:ext>
              </a:extLst>
            </p:cNvPr>
            <p:cNvSpPr/>
            <p:nvPr/>
          </p:nvSpPr>
          <p:spPr>
            <a:xfrm>
              <a:off x="9222569" y="5024709"/>
              <a:ext cx="72226" cy="36127"/>
            </a:xfrm>
            <a:custGeom>
              <a:avLst/>
              <a:gdLst>
                <a:gd name="connsiteX0" fmla="*/ 0 w 72226"/>
                <a:gd name="connsiteY0" fmla="*/ 0 h 36127"/>
                <a:gd name="connsiteX1" fmla="*/ 36113 w 72226"/>
                <a:gd name="connsiteY1" fmla="*/ 36127 h 36127"/>
                <a:gd name="connsiteX2" fmla="*/ 72226 w 72226"/>
                <a:gd name="connsiteY2" fmla="*/ 0 h 36127"/>
              </a:gdLst>
              <a:ahLst/>
              <a:cxnLst>
                <a:cxn ang="0">
                  <a:pos x="connsiteX0" y="connsiteY0"/>
                </a:cxn>
                <a:cxn ang="0">
                  <a:pos x="connsiteX1" y="connsiteY1"/>
                </a:cxn>
                <a:cxn ang="0">
                  <a:pos x="connsiteX2" y="connsiteY2"/>
                </a:cxn>
              </a:cxnLst>
              <a:rect l="l" t="t" r="r" b="b"/>
              <a:pathLst>
                <a:path w="72226" h="36127">
                  <a:moveTo>
                    <a:pt x="0" y="0"/>
                  </a:moveTo>
                  <a:lnTo>
                    <a:pt x="36113" y="36127"/>
                  </a:lnTo>
                  <a:lnTo>
                    <a:pt x="72226" y="0"/>
                  </a:lnTo>
                  <a:close/>
                </a:path>
              </a:pathLst>
            </a:custGeom>
            <a:solidFill>
              <a:srgbClr val="DB166E"/>
            </a:solidFill>
            <a:ln w="3060"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A51EE98E-0F62-4042-8A49-E0F460679182}"/>
                </a:ext>
              </a:extLst>
            </p:cNvPr>
            <p:cNvSpPr/>
            <p:nvPr/>
          </p:nvSpPr>
          <p:spPr>
            <a:xfrm>
              <a:off x="9146057" y="5024709"/>
              <a:ext cx="72226" cy="36739"/>
            </a:xfrm>
            <a:custGeom>
              <a:avLst/>
              <a:gdLst>
                <a:gd name="connsiteX0" fmla="*/ 0 w 72226"/>
                <a:gd name="connsiteY0" fmla="*/ 0 h 36739"/>
                <a:gd name="connsiteX1" fmla="*/ 36113 w 72226"/>
                <a:gd name="connsiteY1" fmla="*/ 36739 h 36739"/>
                <a:gd name="connsiteX2" fmla="*/ 72226 w 72226"/>
                <a:gd name="connsiteY2" fmla="*/ 0 h 36739"/>
              </a:gdLst>
              <a:ahLst/>
              <a:cxnLst>
                <a:cxn ang="0">
                  <a:pos x="connsiteX0" y="connsiteY0"/>
                </a:cxn>
                <a:cxn ang="0">
                  <a:pos x="connsiteX1" y="connsiteY1"/>
                </a:cxn>
                <a:cxn ang="0">
                  <a:pos x="connsiteX2" y="connsiteY2"/>
                </a:cxn>
              </a:cxnLst>
              <a:rect l="l" t="t" r="r" b="b"/>
              <a:pathLst>
                <a:path w="72226" h="36739">
                  <a:moveTo>
                    <a:pt x="0" y="0"/>
                  </a:moveTo>
                  <a:lnTo>
                    <a:pt x="36113" y="36739"/>
                  </a:lnTo>
                  <a:lnTo>
                    <a:pt x="72226" y="0"/>
                  </a:lnTo>
                  <a:close/>
                </a:path>
              </a:pathLst>
            </a:custGeom>
            <a:solidFill>
              <a:srgbClr val="F9A61F"/>
            </a:solidFill>
            <a:ln w="3060"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AD33BE1C-7E91-9549-A6DE-2423BDC9DB25}"/>
                </a:ext>
              </a:extLst>
            </p:cNvPr>
            <p:cNvSpPr/>
            <p:nvPr/>
          </p:nvSpPr>
          <p:spPr>
            <a:xfrm rot="-2700486">
              <a:off x="9193544" y="5034213"/>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F47B34"/>
            </a:solidFill>
            <a:ln w="3060"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B36E865E-EC0A-D240-80BE-2BCE3E9C3A1E}"/>
                </a:ext>
              </a:extLst>
            </p:cNvPr>
            <p:cNvSpPr/>
            <p:nvPr/>
          </p:nvSpPr>
          <p:spPr>
            <a:xfrm rot="-2700000">
              <a:off x="9117544" y="5262477"/>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F9A61F"/>
            </a:solidFill>
            <a:ln w="3060"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BCEE3EF0-F97F-024D-964B-2826106804A4}"/>
                </a:ext>
              </a:extLst>
            </p:cNvPr>
            <p:cNvSpPr/>
            <p:nvPr/>
          </p:nvSpPr>
          <p:spPr>
            <a:xfrm>
              <a:off x="9106577" y="5175646"/>
              <a:ext cx="76205" cy="75928"/>
            </a:xfrm>
            <a:custGeom>
              <a:avLst/>
              <a:gdLst>
                <a:gd name="connsiteX0" fmla="*/ 38256 w 76205"/>
                <a:gd name="connsiteY0" fmla="*/ 0 h 75928"/>
                <a:gd name="connsiteX1" fmla="*/ 76206 w 76205"/>
                <a:gd name="connsiteY1" fmla="*/ 38270 h 75928"/>
                <a:gd name="connsiteX2" fmla="*/ 38256 w 76205"/>
                <a:gd name="connsiteY2" fmla="*/ 75928 h 75928"/>
                <a:gd name="connsiteX3" fmla="*/ 0 w 76205"/>
                <a:gd name="connsiteY3" fmla="*/ 38270 h 75928"/>
              </a:gdLst>
              <a:ahLst/>
              <a:cxnLst>
                <a:cxn ang="0">
                  <a:pos x="connsiteX0" y="connsiteY0"/>
                </a:cxn>
                <a:cxn ang="0">
                  <a:pos x="connsiteX1" y="connsiteY1"/>
                </a:cxn>
                <a:cxn ang="0">
                  <a:pos x="connsiteX2" y="connsiteY2"/>
                </a:cxn>
                <a:cxn ang="0">
                  <a:pos x="connsiteX3" y="connsiteY3"/>
                </a:cxn>
              </a:cxnLst>
              <a:rect l="l" t="t" r="r" b="b"/>
              <a:pathLst>
                <a:path w="76205" h="75928">
                  <a:moveTo>
                    <a:pt x="38256" y="0"/>
                  </a:moveTo>
                  <a:lnTo>
                    <a:pt x="76206" y="38270"/>
                  </a:lnTo>
                  <a:lnTo>
                    <a:pt x="38256" y="75928"/>
                  </a:lnTo>
                  <a:lnTo>
                    <a:pt x="0" y="38270"/>
                  </a:lnTo>
                  <a:close/>
                </a:path>
              </a:pathLst>
            </a:custGeom>
            <a:solidFill>
              <a:srgbClr val="DB166E"/>
            </a:solidFill>
            <a:ln w="3060"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8C0AF9BF-9647-2E43-AD44-A5D190826211}"/>
                </a:ext>
              </a:extLst>
            </p:cNvPr>
            <p:cNvSpPr/>
            <p:nvPr/>
          </p:nvSpPr>
          <p:spPr>
            <a:xfrm rot="-2700486">
              <a:off x="9193674" y="5186243"/>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DB166E"/>
            </a:solidFill>
            <a:ln w="3060"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CD192FB8-16E0-014E-A335-61981659DB20}"/>
                </a:ext>
              </a:extLst>
            </p:cNvPr>
            <p:cNvSpPr/>
            <p:nvPr/>
          </p:nvSpPr>
          <p:spPr>
            <a:xfrm rot="-2700000">
              <a:off x="9231406" y="5148466"/>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A7228B"/>
            </a:solidFill>
            <a:ln w="3060"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B6B89EB8-DE69-D646-B4B9-1A776BF2057C}"/>
                </a:ext>
              </a:extLst>
            </p:cNvPr>
            <p:cNvSpPr/>
            <p:nvPr/>
          </p:nvSpPr>
          <p:spPr>
            <a:xfrm rot="-2700486">
              <a:off x="9193389" y="5110213"/>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CF167B"/>
            </a:solidFill>
            <a:ln w="3060"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B42C9BC2-8A42-C24C-9464-27382DC6B451}"/>
                </a:ext>
              </a:extLst>
            </p:cNvPr>
            <p:cNvSpPr/>
            <p:nvPr/>
          </p:nvSpPr>
          <p:spPr>
            <a:xfrm rot="-2700000">
              <a:off x="9155399" y="5148454"/>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EF4A2E"/>
            </a:solidFill>
            <a:ln w="3060"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49CEFB89-5195-8546-9A82-2D5F3BE1F3C5}"/>
                </a:ext>
              </a:extLst>
            </p:cNvPr>
            <p:cNvSpPr/>
            <p:nvPr/>
          </p:nvSpPr>
          <p:spPr>
            <a:xfrm>
              <a:off x="9334888" y="5033588"/>
              <a:ext cx="27237" cy="54802"/>
            </a:xfrm>
            <a:custGeom>
              <a:avLst/>
              <a:gdLst>
                <a:gd name="connsiteX0" fmla="*/ 0 w 27237"/>
                <a:gd name="connsiteY0" fmla="*/ 27554 h 54802"/>
                <a:gd name="connsiteX1" fmla="*/ 27238 w 27237"/>
                <a:gd name="connsiteY1" fmla="*/ 54803 h 54802"/>
                <a:gd name="connsiteX2" fmla="*/ 27238 w 27237"/>
                <a:gd name="connsiteY2" fmla="*/ 0 h 54802"/>
              </a:gdLst>
              <a:ahLst/>
              <a:cxnLst>
                <a:cxn ang="0">
                  <a:pos x="connsiteX0" y="connsiteY0"/>
                </a:cxn>
                <a:cxn ang="0">
                  <a:pos x="connsiteX1" y="connsiteY1"/>
                </a:cxn>
                <a:cxn ang="0">
                  <a:pos x="connsiteX2" y="connsiteY2"/>
                </a:cxn>
              </a:cxnLst>
              <a:rect l="l" t="t" r="r" b="b"/>
              <a:pathLst>
                <a:path w="27237" h="54802">
                  <a:moveTo>
                    <a:pt x="0" y="27554"/>
                  </a:moveTo>
                  <a:lnTo>
                    <a:pt x="27238" y="54803"/>
                  </a:lnTo>
                  <a:lnTo>
                    <a:pt x="27238" y="0"/>
                  </a:lnTo>
                  <a:close/>
                </a:path>
              </a:pathLst>
            </a:custGeom>
            <a:solidFill>
              <a:srgbClr val="EF4A2E"/>
            </a:solidFill>
            <a:ln w="3060"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CB5780A4-3C55-1C4D-AE41-53A0352E7CE1}"/>
                </a:ext>
              </a:extLst>
            </p:cNvPr>
            <p:cNvSpPr/>
            <p:nvPr/>
          </p:nvSpPr>
          <p:spPr>
            <a:xfrm>
              <a:off x="9298468" y="5024709"/>
              <a:ext cx="63657" cy="36739"/>
            </a:xfrm>
            <a:custGeom>
              <a:avLst/>
              <a:gdLst>
                <a:gd name="connsiteX0" fmla="*/ 0 w 63657"/>
                <a:gd name="connsiteY0" fmla="*/ 0 h 36739"/>
                <a:gd name="connsiteX1" fmla="*/ 36114 w 63657"/>
                <a:gd name="connsiteY1" fmla="*/ 36739 h 36739"/>
                <a:gd name="connsiteX2" fmla="*/ 63658 w 63657"/>
                <a:gd name="connsiteY2" fmla="*/ 8879 h 36739"/>
                <a:gd name="connsiteX3" fmla="*/ 63658 w 63657"/>
                <a:gd name="connsiteY3" fmla="*/ 0 h 36739"/>
              </a:gdLst>
              <a:ahLst/>
              <a:cxnLst>
                <a:cxn ang="0">
                  <a:pos x="connsiteX0" y="connsiteY0"/>
                </a:cxn>
                <a:cxn ang="0">
                  <a:pos x="connsiteX1" y="connsiteY1"/>
                </a:cxn>
                <a:cxn ang="0">
                  <a:pos x="connsiteX2" y="connsiteY2"/>
                </a:cxn>
                <a:cxn ang="0">
                  <a:pos x="connsiteX3" y="connsiteY3"/>
                </a:cxn>
              </a:cxnLst>
              <a:rect l="l" t="t" r="r" b="b"/>
              <a:pathLst>
                <a:path w="63657" h="36739">
                  <a:moveTo>
                    <a:pt x="0" y="0"/>
                  </a:moveTo>
                  <a:lnTo>
                    <a:pt x="36114" y="36739"/>
                  </a:lnTo>
                  <a:lnTo>
                    <a:pt x="63658" y="8879"/>
                  </a:lnTo>
                  <a:lnTo>
                    <a:pt x="63658" y="0"/>
                  </a:lnTo>
                  <a:close/>
                </a:path>
              </a:pathLst>
            </a:custGeom>
            <a:solidFill>
              <a:srgbClr val="EB1C32"/>
            </a:solidFill>
            <a:ln w="3060" cap="flat">
              <a:noFill/>
              <a:prstDash val="solid"/>
              <a:miter/>
            </a:ln>
          </p:spPr>
          <p:txBody>
            <a:bodyPr rtlCol="0" anchor="ctr"/>
            <a:lstStyle/>
            <a:p>
              <a:endParaRPr lang="en-US"/>
            </a:p>
          </p:txBody>
        </p:sp>
      </p:grpSp>
      <p:sp>
        <p:nvSpPr>
          <p:cNvPr id="65" name="Freeform 64">
            <a:extLst>
              <a:ext uri="{FF2B5EF4-FFF2-40B4-BE49-F238E27FC236}">
                <a16:creationId xmlns:a16="http://schemas.microsoft.com/office/drawing/2014/main" id="{C0E97728-1EA5-EA41-8AAC-21AA33A5FC2A}"/>
              </a:ext>
            </a:extLst>
          </p:cNvPr>
          <p:cNvSpPr/>
          <p:nvPr userDrawn="1"/>
        </p:nvSpPr>
        <p:spPr>
          <a:xfrm>
            <a:off x="0" y="4032470"/>
            <a:ext cx="2963330" cy="71215"/>
          </a:xfrm>
          <a:custGeom>
            <a:avLst/>
            <a:gdLst>
              <a:gd name="connsiteX0" fmla="*/ 0 w 2963330"/>
              <a:gd name="connsiteY0" fmla="*/ 0 h 71215"/>
              <a:gd name="connsiteX1" fmla="*/ 2963330 w 2963330"/>
              <a:gd name="connsiteY1" fmla="*/ 0 h 71215"/>
              <a:gd name="connsiteX2" fmla="*/ 2963330 w 2963330"/>
              <a:gd name="connsiteY2" fmla="*/ 71215 h 71215"/>
              <a:gd name="connsiteX3" fmla="*/ 0 w 2963330"/>
              <a:gd name="connsiteY3" fmla="*/ 71215 h 71215"/>
              <a:gd name="connsiteX4" fmla="*/ 0 w 2963330"/>
              <a:gd name="connsiteY4" fmla="*/ 0 h 71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3330" h="71215">
                <a:moveTo>
                  <a:pt x="0" y="0"/>
                </a:moveTo>
                <a:lnTo>
                  <a:pt x="2963330" y="0"/>
                </a:lnTo>
                <a:cubicBezTo>
                  <a:pt x="2963330" y="23739"/>
                  <a:pt x="2963330" y="47477"/>
                  <a:pt x="2963330" y="71215"/>
                </a:cubicBezTo>
                <a:lnTo>
                  <a:pt x="0" y="71215"/>
                </a:lnTo>
                <a:lnTo>
                  <a:pt x="0" y="0"/>
                </a:lnTo>
                <a:close/>
              </a:path>
            </a:pathLst>
          </a:custGeom>
          <a:solidFill>
            <a:srgbClr val="F79037"/>
          </a:solidFill>
          <a:ln w="3060" cap="flat">
            <a:noFill/>
            <a:prstDash val="solid"/>
            <a:miter/>
          </a:ln>
        </p:spPr>
        <p:txBody>
          <a:bodyPr rtlCol="0" anchor="ctr"/>
          <a:lstStyle/>
          <a:p>
            <a:endParaRPr lang="en-US"/>
          </a:p>
        </p:txBody>
      </p:sp>
      <p:sp>
        <p:nvSpPr>
          <p:cNvPr id="68" name="Text Placeholder 32">
            <a:extLst>
              <a:ext uri="{FF2B5EF4-FFF2-40B4-BE49-F238E27FC236}">
                <a16:creationId xmlns:a16="http://schemas.microsoft.com/office/drawing/2014/main" id="{2454A188-BA78-E24C-8798-0C5A6A09D111}"/>
              </a:ext>
            </a:extLst>
          </p:cNvPr>
          <p:cNvSpPr>
            <a:spLocks noGrp="1"/>
          </p:cNvSpPr>
          <p:nvPr>
            <p:ph type="body" sz="quarter" idx="13" hasCustomPrompt="1"/>
          </p:nvPr>
        </p:nvSpPr>
        <p:spPr>
          <a:xfrm>
            <a:off x="456790" y="2871389"/>
            <a:ext cx="1829216" cy="1555732"/>
          </a:xfrm>
          <a:prstGeom prst="rect">
            <a:avLst/>
          </a:prstGeom>
        </p:spPr>
        <p:txBody>
          <a:bodyPr anchor="t">
            <a:noAutofit/>
          </a:bodyPr>
          <a:lstStyle>
            <a:lvl1pPr marL="0" indent="0" algn="l">
              <a:buNone/>
              <a:defRPr sz="72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69" name="Text Placeholder 32">
            <a:extLst>
              <a:ext uri="{FF2B5EF4-FFF2-40B4-BE49-F238E27FC236}">
                <a16:creationId xmlns:a16="http://schemas.microsoft.com/office/drawing/2014/main" id="{5C16A506-B1F9-D440-B712-AB9F9B7337DA}"/>
              </a:ext>
            </a:extLst>
          </p:cNvPr>
          <p:cNvSpPr>
            <a:spLocks noGrp="1"/>
          </p:cNvSpPr>
          <p:nvPr>
            <p:ph type="body" sz="quarter" idx="14" hasCustomPrompt="1"/>
          </p:nvPr>
        </p:nvSpPr>
        <p:spPr>
          <a:xfrm>
            <a:off x="3059266" y="3865695"/>
            <a:ext cx="3486126" cy="1084774"/>
          </a:xfrm>
          <a:prstGeom prst="rect">
            <a:avLst/>
          </a:prstGeom>
        </p:spPr>
        <p:txBody>
          <a:bodyPr anchor="t">
            <a:noAutofit/>
          </a:bodyPr>
          <a:lstStyle>
            <a:lvl1pPr marL="0" indent="0" algn="l">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Divider Title</a:t>
            </a:r>
          </a:p>
        </p:txBody>
      </p:sp>
      <p:sp>
        <p:nvSpPr>
          <p:cNvPr id="70" name="Slide Number Placeholder 5">
            <a:extLst>
              <a:ext uri="{FF2B5EF4-FFF2-40B4-BE49-F238E27FC236}">
                <a16:creationId xmlns:a16="http://schemas.microsoft.com/office/drawing/2014/main" id="{F22129B8-2496-DE46-8C2C-10224F4ED991}"/>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390434215"/>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Newsletter Cover 1">
    <p:spTree>
      <p:nvGrpSpPr>
        <p:cNvPr id="1" name=""/>
        <p:cNvGrpSpPr/>
        <p:nvPr/>
      </p:nvGrpSpPr>
      <p:grpSpPr>
        <a:xfrm>
          <a:off x="0" y="0"/>
          <a:ext cx="0" cy="0"/>
          <a:chOff x="0" y="0"/>
          <a:chExt cx="0" cy="0"/>
        </a:xfrm>
      </p:grpSpPr>
      <p:sp>
        <p:nvSpPr>
          <p:cNvPr id="503" name="Graphic 6">
            <a:extLst>
              <a:ext uri="{FF2B5EF4-FFF2-40B4-BE49-F238E27FC236}">
                <a16:creationId xmlns:a16="http://schemas.microsoft.com/office/drawing/2014/main" id="{28EF0E0B-4669-6046-9E0C-86FDC0F22AC9}"/>
              </a:ext>
            </a:extLst>
          </p:cNvPr>
          <p:cNvSpPr/>
          <p:nvPr userDrawn="1"/>
        </p:nvSpPr>
        <p:spPr>
          <a:xfrm>
            <a:off x="4361735" y="5663503"/>
            <a:ext cx="3197943" cy="3763398"/>
          </a:xfrm>
          <a:custGeom>
            <a:avLst/>
            <a:gdLst>
              <a:gd name="connsiteX0" fmla="*/ 0 w 665539"/>
              <a:gd name="connsiteY0" fmla="*/ 0 h 1233607"/>
              <a:gd name="connsiteX1" fmla="*/ 665540 w 665539"/>
              <a:gd name="connsiteY1" fmla="*/ 0 h 1233607"/>
              <a:gd name="connsiteX2" fmla="*/ 665540 w 665539"/>
              <a:gd name="connsiteY2" fmla="*/ 1233608 h 1233607"/>
              <a:gd name="connsiteX3" fmla="*/ 0 w 665539"/>
              <a:gd name="connsiteY3" fmla="*/ 1233608 h 1233607"/>
            </a:gdLst>
            <a:ahLst/>
            <a:cxnLst>
              <a:cxn ang="0">
                <a:pos x="connsiteX0" y="connsiteY0"/>
              </a:cxn>
              <a:cxn ang="0">
                <a:pos x="connsiteX1" y="connsiteY1"/>
              </a:cxn>
              <a:cxn ang="0">
                <a:pos x="connsiteX2" y="connsiteY2"/>
              </a:cxn>
              <a:cxn ang="0">
                <a:pos x="connsiteX3" y="connsiteY3"/>
              </a:cxn>
            </a:cxnLst>
            <a:rect l="l" t="t" r="r" b="b"/>
            <a:pathLst>
              <a:path w="665539" h="1233607">
                <a:moveTo>
                  <a:pt x="0" y="0"/>
                </a:moveTo>
                <a:lnTo>
                  <a:pt x="665540" y="0"/>
                </a:lnTo>
                <a:lnTo>
                  <a:pt x="665540" y="1233608"/>
                </a:lnTo>
                <a:lnTo>
                  <a:pt x="0" y="1233608"/>
                </a:lnTo>
                <a:close/>
              </a:path>
            </a:pathLst>
          </a:custGeom>
          <a:solidFill>
            <a:srgbClr val="8E2F91"/>
          </a:solidFill>
          <a:ln w="2971" cap="flat">
            <a:noFill/>
            <a:prstDash val="solid"/>
            <a:miter/>
          </a:ln>
        </p:spPr>
        <p:txBody>
          <a:bodyPr rtlCol="0" anchor="ctr"/>
          <a:lstStyle/>
          <a:p>
            <a:endParaRPr lang="en-US" sz="1283" b="0" i="0" dirty="0">
              <a:latin typeface="Calibri" panose="020F0502020204030204" pitchFamily="34" charset="0"/>
            </a:endParaRPr>
          </a:p>
        </p:txBody>
      </p:sp>
      <p:sp>
        <p:nvSpPr>
          <p:cNvPr id="73" name="Text Placeholder 32">
            <a:extLst>
              <a:ext uri="{FF2B5EF4-FFF2-40B4-BE49-F238E27FC236}">
                <a16:creationId xmlns:a16="http://schemas.microsoft.com/office/drawing/2014/main" id="{8D8F631A-14D5-3B4C-882E-282DD5B3320F}"/>
              </a:ext>
            </a:extLst>
          </p:cNvPr>
          <p:cNvSpPr>
            <a:spLocks noGrp="1"/>
          </p:cNvSpPr>
          <p:nvPr userDrawn="1">
            <p:ph type="body" sz="quarter" idx="34" hasCustomPrompt="1"/>
          </p:nvPr>
        </p:nvSpPr>
        <p:spPr>
          <a:xfrm>
            <a:off x="5099008" y="1590272"/>
            <a:ext cx="2272211" cy="411621"/>
          </a:xfrm>
          <a:prstGeom prst="rect">
            <a:avLst/>
          </a:prstGeom>
        </p:spPr>
        <p:txBody>
          <a:bodyPr anchor="ctr">
            <a:noAutofit/>
          </a:bodyPr>
          <a:lstStyle>
            <a:lvl1pPr marL="0" indent="0" algn="r">
              <a:buNone/>
              <a:defRPr sz="999" b="0" i="0">
                <a:solidFill>
                  <a:srgbClr val="000000"/>
                </a:solidFill>
                <a:latin typeface="Calibri" panose="020F0502020204030204" pitchFamily="34" charset="0"/>
                <a:cs typeface="Calibri" panose="020F0502020204030204" pitchFamily="34" charset="0"/>
              </a:defRPr>
            </a:lvl1pPr>
            <a:lvl2pPr marL="584228" indent="0">
              <a:buNone/>
              <a:defRPr sz="4948">
                <a:solidFill>
                  <a:srgbClr val="011E3B"/>
                </a:solidFill>
                <a:latin typeface="Montserrat" pitchFamily="2" charset="77"/>
              </a:defRPr>
            </a:lvl2pPr>
            <a:lvl3pPr marL="1168461" indent="0">
              <a:buNone/>
              <a:defRPr sz="4948">
                <a:solidFill>
                  <a:srgbClr val="011E3B"/>
                </a:solidFill>
                <a:latin typeface="Montserrat" pitchFamily="2" charset="77"/>
              </a:defRPr>
            </a:lvl3pPr>
            <a:lvl4pPr marL="1752687" indent="0">
              <a:buNone/>
              <a:defRPr sz="4948">
                <a:solidFill>
                  <a:srgbClr val="011E3B"/>
                </a:solidFill>
                <a:latin typeface="Montserrat" pitchFamily="2" charset="77"/>
              </a:defRPr>
            </a:lvl4pPr>
            <a:lvl5pPr marL="2336919" indent="0">
              <a:buNone/>
              <a:defRPr sz="4948">
                <a:solidFill>
                  <a:srgbClr val="011E3B"/>
                </a:solidFill>
                <a:latin typeface="Montserrat" pitchFamily="2" charset="77"/>
              </a:defRPr>
            </a:lvl5pPr>
          </a:lstStyle>
          <a:p>
            <a:pPr lvl="0"/>
            <a:r>
              <a:rPr lang="en-GB" dirty="0"/>
              <a:t>ISSUE 1   24.08.2022</a:t>
            </a:r>
            <a:endParaRPr lang="en-US" dirty="0"/>
          </a:p>
        </p:txBody>
      </p:sp>
      <p:sp>
        <p:nvSpPr>
          <p:cNvPr id="664" name="Graphic 3">
            <a:extLst>
              <a:ext uri="{FF2B5EF4-FFF2-40B4-BE49-F238E27FC236}">
                <a16:creationId xmlns:a16="http://schemas.microsoft.com/office/drawing/2014/main" id="{E5D74D97-89B8-5A41-83C2-3E5D17A9AC38}"/>
              </a:ext>
            </a:extLst>
          </p:cNvPr>
          <p:cNvSpPr/>
          <p:nvPr userDrawn="1"/>
        </p:nvSpPr>
        <p:spPr>
          <a:xfrm>
            <a:off x="2447299" y="4415961"/>
            <a:ext cx="1716156" cy="951186"/>
          </a:xfrm>
          <a:custGeom>
            <a:avLst/>
            <a:gdLst>
              <a:gd name="connsiteX0" fmla="*/ 1716157 w 1716157"/>
              <a:gd name="connsiteY0" fmla="*/ 0 h 951186"/>
              <a:gd name="connsiteX1" fmla="*/ 1716157 w 1716157"/>
              <a:gd name="connsiteY1" fmla="*/ 951186 h 951186"/>
              <a:gd name="connsiteX2" fmla="*/ 0 w 1716157"/>
              <a:gd name="connsiteY2" fmla="*/ 951186 h 951186"/>
              <a:gd name="connsiteX3" fmla="*/ 0 w 1716157"/>
              <a:gd name="connsiteY3" fmla="*/ 0 h 951186"/>
            </a:gdLst>
            <a:ahLst/>
            <a:cxnLst>
              <a:cxn ang="0">
                <a:pos x="connsiteX0" y="connsiteY0"/>
              </a:cxn>
              <a:cxn ang="0">
                <a:pos x="connsiteX1" y="connsiteY1"/>
              </a:cxn>
              <a:cxn ang="0">
                <a:pos x="connsiteX2" y="connsiteY2"/>
              </a:cxn>
              <a:cxn ang="0">
                <a:pos x="connsiteX3" y="connsiteY3"/>
              </a:cxn>
            </a:cxnLst>
            <a:rect l="l" t="t" r="r" b="b"/>
            <a:pathLst>
              <a:path w="1716157" h="951186">
                <a:moveTo>
                  <a:pt x="1716157" y="0"/>
                </a:moveTo>
                <a:lnTo>
                  <a:pt x="1716157" y="951186"/>
                </a:lnTo>
                <a:lnTo>
                  <a:pt x="0" y="951186"/>
                </a:lnTo>
                <a:lnTo>
                  <a:pt x="0" y="0"/>
                </a:lnTo>
              </a:path>
            </a:pathLst>
          </a:custGeom>
          <a:noFill/>
          <a:ln w="4360" cap="flat">
            <a:noFill/>
            <a:prstDash val="solid"/>
            <a:miter/>
          </a:ln>
        </p:spPr>
        <p:txBody>
          <a:bodyPr rtlCol="0" anchor="ctr"/>
          <a:lstStyle/>
          <a:p>
            <a:endParaRPr lang="en-US" sz="1283" b="0" i="0" dirty="0">
              <a:latin typeface="Calibri" panose="020F0502020204030204" pitchFamily="34" charset="0"/>
            </a:endParaRPr>
          </a:p>
        </p:txBody>
      </p:sp>
      <p:sp>
        <p:nvSpPr>
          <p:cNvPr id="672" name="Text Placeholder 32">
            <a:extLst>
              <a:ext uri="{FF2B5EF4-FFF2-40B4-BE49-F238E27FC236}">
                <a16:creationId xmlns:a16="http://schemas.microsoft.com/office/drawing/2014/main" id="{2AFAAACA-7971-3741-A456-5D913E2EA3D8}"/>
              </a:ext>
            </a:extLst>
          </p:cNvPr>
          <p:cNvSpPr>
            <a:spLocks noGrp="1"/>
          </p:cNvSpPr>
          <p:nvPr userDrawn="1">
            <p:ph type="body" sz="quarter" idx="14" hasCustomPrompt="1"/>
          </p:nvPr>
        </p:nvSpPr>
        <p:spPr>
          <a:xfrm>
            <a:off x="4613817" y="7085162"/>
            <a:ext cx="453187"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01</a:t>
            </a:r>
            <a:endParaRPr lang="en-US" dirty="0"/>
          </a:p>
        </p:txBody>
      </p:sp>
      <p:sp>
        <p:nvSpPr>
          <p:cNvPr id="673" name="Text Placeholder 32">
            <a:extLst>
              <a:ext uri="{FF2B5EF4-FFF2-40B4-BE49-F238E27FC236}">
                <a16:creationId xmlns:a16="http://schemas.microsoft.com/office/drawing/2014/main" id="{BF043842-7285-5643-8599-FCE081A22DD7}"/>
              </a:ext>
            </a:extLst>
          </p:cNvPr>
          <p:cNvSpPr>
            <a:spLocks noGrp="1"/>
          </p:cNvSpPr>
          <p:nvPr userDrawn="1">
            <p:ph type="body" sz="quarter" idx="15" hasCustomPrompt="1"/>
          </p:nvPr>
        </p:nvSpPr>
        <p:spPr>
          <a:xfrm>
            <a:off x="5080145" y="7075346"/>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74" name="Text Placeholder 32">
            <a:extLst>
              <a:ext uri="{FF2B5EF4-FFF2-40B4-BE49-F238E27FC236}">
                <a16:creationId xmlns:a16="http://schemas.microsoft.com/office/drawing/2014/main" id="{AA3A96B1-F3EF-4641-A5BD-DF90D4FD6257}"/>
              </a:ext>
            </a:extLst>
          </p:cNvPr>
          <p:cNvSpPr>
            <a:spLocks noGrp="1"/>
          </p:cNvSpPr>
          <p:nvPr userDrawn="1">
            <p:ph type="body" sz="quarter" idx="16" hasCustomPrompt="1"/>
          </p:nvPr>
        </p:nvSpPr>
        <p:spPr>
          <a:xfrm>
            <a:off x="4613817" y="7546068"/>
            <a:ext cx="453187"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02</a:t>
            </a:r>
            <a:endParaRPr lang="en-US" dirty="0"/>
          </a:p>
        </p:txBody>
      </p:sp>
      <p:sp>
        <p:nvSpPr>
          <p:cNvPr id="675" name="Text Placeholder 32">
            <a:extLst>
              <a:ext uri="{FF2B5EF4-FFF2-40B4-BE49-F238E27FC236}">
                <a16:creationId xmlns:a16="http://schemas.microsoft.com/office/drawing/2014/main" id="{29558AD5-958D-F44B-A2AD-1C2C65870890}"/>
              </a:ext>
            </a:extLst>
          </p:cNvPr>
          <p:cNvSpPr>
            <a:spLocks noGrp="1"/>
          </p:cNvSpPr>
          <p:nvPr userDrawn="1">
            <p:ph type="body" sz="quarter" idx="17" hasCustomPrompt="1"/>
          </p:nvPr>
        </p:nvSpPr>
        <p:spPr>
          <a:xfrm>
            <a:off x="5080145" y="7536251"/>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76" name="Text Placeholder 32">
            <a:extLst>
              <a:ext uri="{FF2B5EF4-FFF2-40B4-BE49-F238E27FC236}">
                <a16:creationId xmlns:a16="http://schemas.microsoft.com/office/drawing/2014/main" id="{A8B68939-D782-DC4D-9309-5BD5FB883152}"/>
              </a:ext>
            </a:extLst>
          </p:cNvPr>
          <p:cNvSpPr>
            <a:spLocks noGrp="1"/>
          </p:cNvSpPr>
          <p:nvPr userDrawn="1">
            <p:ph type="body" sz="quarter" idx="18" hasCustomPrompt="1"/>
          </p:nvPr>
        </p:nvSpPr>
        <p:spPr>
          <a:xfrm>
            <a:off x="4613817" y="7987972"/>
            <a:ext cx="453187"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03</a:t>
            </a:r>
            <a:endParaRPr lang="en-US" dirty="0"/>
          </a:p>
        </p:txBody>
      </p:sp>
      <p:sp>
        <p:nvSpPr>
          <p:cNvPr id="677" name="Text Placeholder 32">
            <a:extLst>
              <a:ext uri="{FF2B5EF4-FFF2-40B4-BE49-F238E27FC236}">
                <a16:creationId xmlns:a16="http://schemas.microsoft.com/office/drawing/2014/main" id="{0806C4AF-F5CD-B940-AB05-87670F0E33F6}"/>
              </a:ext>
            </a:extLst>
          </p:cNvPr>
          <p:cNvSpPr>
            <a:spLocks noGrp="1"/>
          </p:cNvSpPr>
          <p:nvPr userDrawn="1">
            <p:ph type="body" sz="quarter" idx="19" hasCustomPrompt="1"/>
          </p:nvPr>
        </p:nvSpPr>
        <p:spPr>
          <a:xfrm>
            <a:off x="5080145" y="7978155"/>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78" name="Text Placeholder 32">
            <a:extLst>
              <a:ext uri="{FF2B5EF4-FFF2-40B4-BE49-F238E27FC236}">
                <a16:creationId xmlns:a16="http://schemas.microsoft.com/office/drawing/2014/main" id="{6EC21094-B5A3-AE49-8969-A030851A3748}"/>
              </a:ext>
            </a:extLst>
          </p:cNvPr>
          <p:cNvSpPr>
            <a:spLocks noGrp="1"/>
          </p:cNvSpPr>
          <p:nvPr userDrawn="1">
            <p:ph type="body" sz="quarter" idx="20" hasCustomPrompt="1"/>
          </p:nvPr>
        </p:nvSpPr>
        <p:spPr>
          <a:xfrm>
            <a:off x="4613817" y="8447827"/>
            <a:ext cx="453187"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04</a:t>
            </a:r>
            <a:endParaRPr lang="en-US" dirty="0"/>
          </a:p>
        </p:txBody>
      </p:sp>
      <p:sp>
        <p:nvSpPr>
          <p:cNvPr id="679" name="Text Placeholder 32">
            <a:extLst>
              <a:ext uri="{FF2B5EF4-FFF2-40B4-BE49-F238E27FC236}">
                <a16:creationId xmlns:a16="http://schemas.microsoft.com/office/drawing/2014/main" id="{0D725BF1-0111-3349-A3AC-27BA633CBBD4}"/>
              </a:ext>
            </a:extLst>
          </p:cNvPr>
          <p:cNvSpPr>
            <a:spLocks noGrp="1"/>
          </p:cNvSpPr>
          <p:nvPr userDrawn="1">
            <p:ph type="body" sz="quarter" idx="21" hasCustomPrompt="1"/>
          </p:nvPr>
        </p:nvSpPr>
        <p:spPr>
          <a:xfrm>
            <a:off x="5080145" y="8438010"/>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84" name="Text Placeholder 32">
            <a:extLst>
              <a:ext uri="{FF2B5EF4-FFF2-40B4-BE49-F238E27FC236}">
                <a16:creationId xmlns:a16="http://schemas.microsoft.com/office/drawing/2014/main" id="{793B3313-6B70-1C41-BD02-3727E7D01BBD}"/>
              </a:ext>
            </a:extLst>
          </p:cNvPr>
          <p:cNvSpPr>
            <a:spLocks noGrp="1"/>
          </p:cNvSpPr>
          <p:nvPr userDrawn="1">
            <p:ph type="body" sz="quarter" idx="30" hasCustomPrompt="1"/>
          </p:nvPr>
        </p:nvSpPr>
        <p:spPr>
          <a:xfrm>
            <a:off x="443998" y="5949553"/>
            <a:ext cx="3425390" cy="921016"/>
          </a:xfrm>
          <a:prstGeom prst="rect">
            <a:avLst/>
          </a:prstGeom>
        </p:spPr>
        <p:txBody>
          <a:bodyPr>
            <a:noAutofit/>
          </a:bodyPr>
          <a:lstStyle>
            <a:lvl1pPr marL="0" indent="0" algn="l">
              <a:buNone/>
              <a:defRPr sz="2200" b="1" i="0">
                <a:solidFill>
                  <a:srgbClr val="8E2F9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Title/Sub-Heading</a:t>
            </a:r>
            <a:endParaRPr lang="en-US" dirty="0"/>
          </a:p>
        </p:txBody>
      </p:sp>
      <p:sp>
        <p:nvSpPr>
          <p:cNvPr id="685" name="Text Placeholder 32">
            <a:extLst>
              <a:ext uri="{FF2B5EF4-FFF2-40B4-BE49-F238E27FC236}">
                <a16:creationId xmlns:a16="http://schemas.microsoft.com/office/drawing/2014/main" id="{0586C484-C1B7-3A41-8380-69C218766A57}"/>
              </a:ext>
            </a:extLst>
          </p:cNvPr>
          <p:cNvSpPr>
            <a:spLocks noGrp="1"/>
          </p:cNvSpPr>
          <p:nvPr userDrawn="1">
            <p:ph type="body" sz="quarter" idx="31" hasCustomPrompt="1"/>
          </p:nvPr>
        </p:nvSpPr>
        <p:spPr>
          <a:xfrm>
            <a:off x="443999" y="6971768"/>
            <a:ext cx="3425391" cy="2983175"/>
          </a:xfrm>
          <a:prstGeom prst="rect">
            <a:avLst/>
          </a:prstGeom>
        </p:spPr>
        <p:txBody>
          <a:bodyPr anchor="t">
            <a:noAutofit/>
          </a:bodyPr>
          <a:lstStyle>
            <a:lvl1pPr marL="0" indent="0" algn="l">
              <a:lnSpc>
                <a:spcPct val="100000"/>
              </a:lnSpc>
              <a:spcBef>
                <a:spcPts val="0"/>
              </a:spcBef>
              <a:buNone/>
              <a:defRPr sz="1100" b="0" i="0">
                <a:solidFill>
                  <a:srgbClr val="000000"/>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a:t>
            </a:r>
            <a:endParaRPr lang="en-US" dirty="0"/>
          </a:p>
        </p:txBody>
      </p:sp>
      <p:sp>
        <p:nvSpPr>
          <p:cNvPr id="987" name="Graphic 6">
            <a:extLst>
              <a:ext uri="{FF2B5EF4-FFF2-40B4-BE49-F238E27FC236}">
                <a16:creationId xmlns:a16="http://schemas.microsoft.com/office/drawing/2014/main" id="{D8EC2B00-4B0A-6445-99C4-C894A24FA35C}"/>
              </a:ext>
            </a:extLst>
          </p:cNvPr>
          <p:cNvSpPr/>
          <p:nvPr userDrawn="1"/>
        </p:nvSpPr>
        <p:spPr>
          <a:xfrm rot="5400000">
            <a:off x="5893216" y="8005274"/>
            <a:ext cx="434928" cy="2924275"/>
          </a:xfrm>
          <a:custGeom>
            <a:avLst/>
            <a:gdLst>
              <a:gd name="connsiteX0" fmla="*/ 0 w 101407"/>
              <a:gd name="connsiteY0" fmla="*/ 0 h 618290"/>
              <a:gd name="connsiteX1" fmla="*/ 101407 w 101407"/>
              <a:gd name="connsiteY1" fmla="*/ 0 h 618290"/>
              <a:gd name="connsiteX2" fmla="*/ 101407 w 101407"/>
              <a:gd name="connsiteY2" fmla="*/ 618291 h 618290"/>
              <a:gd name="connsiteX3" fmla="*/ 0 w 101407"/>
              <a:gd name="connsiteY3" fmla="*/ 618291 h 618290"/>
            </a:gdLst>
            <a:ahLst/>
            <a:cxnLst>
              <a:cxn ang="0">
                <a:pos x="connsiteX0" y="connsiteY0"/>
              </a:cxn>
              <a:cxn ang="0">
                <a:pos x="connsiteX1" y="connsiteY1"/>
              </a:cxn>
              <a:cxn ang="0">
                <a:pos x="connsiteX2" y="connsiteY2"/>
              </a:cxn>
              <a:cxn ang="0">
                <a:pos x="connsiteX3" y="connsiteY3"/>
              </a:cxn>
            </a:cxnLst>
            <a:rect l="l" t="t" r="r" b="b"/>
            <a:pathLst>
              <a:path w="101407" h="618290">
                <a:moveTo>
                  <a:pt x="0" y="0"/>
                </a:moveTo>
                <a:lnTo>
                  <a:pt x="101407" y="0"/>
                </a:lnTo>
                <a:lnTo>
                  <a:pt x="101407" y="618291"/>
                </a:lnTo>
                <a:lnTo>
                  <a:pt x="0" y="618291"/>
                </a:lnTo>
                <a:close/>
              </a:path>
            </a:pathLst>
          </a:custGeom>
          <a:solidFill>
            <a:srgbClr val="F48043"/>
          </a:solidFill>
          <a:ln w="2971" cap="flat">
            <a:noFill/>
            <a:prstDash val="solid"/>
            <a:miter/>
          </a:ln>
        </p:spPr>
        <p:txBody>
          <a:bodyPr rtlCol="0" anchor="ctr"/>
          <a:lstStyle/>
          <a:p>
            <a:endParaRPr lang="en-US" sz="1283" b="0" i="0" dirty="0">
              <a:latin typeface="Calibri" panose="020F0502020204030204" pitchFamily="34" charset="0"/>
            </a:endParaRPr>
          </a:p>
        </p:txBody>
      </p:sp>
      <p:sp>
        <p:nvSpPr>
          <p:cNvPr id="504" name="Text Placeholder 32">
            <a:extLst>
              <a:ext uri="{FF2B5EF4-FFF2-40B4-BE49-F238E27FC236}">
                <a16:creationId xmlns:a16="http://schemas.microsoft.com/office/drawing/2014/main" id="{2968FB37-61FE-904E-9779-BCBD1D6648C9}"/>
              </a:ext>
            </a:extLst>
          </p:cNvPr>
          <p:cNvSpPr>
            <a:spLocks noGrp="1"/>
          </p:cNvSpPr>
          <p:nvPr userDrawn="1">
            <p:ph type="body" sz="quarter" idx="13" hasCustomPrompt="1"/>
          </p:nvPr>
        </p:nvSpPr>
        <p:spPr>
          <a:xfrm>
            <a:off x="4573531" y="6106927"/>
            <a:ext cx="2774345" cy="606265"/>
          </a:xfrm>
          <a:prstGeom prst="rect">
            <a:avLst/>
          </a:prstGeom>
        </p:spPr>
        <p:txBody>
          <a:bodyPr>
            <a:noAutofit/>
          </a:bodyPr>
          <a:lstStyle>
            <a:lvl1pPr marL="0" indent="0" algn="l">
              <a:lnSpc>
                <a:spcPct val="100000"/>
              </a:lnSpc>
              <a:spcBef>
                <a:spcPts val="0"/>
              </a:spcBef>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What’s Inside…</a:t>
            </a:r>
            <a:endParaRPr lang="en-US" dirty="0"/>
          </a:p>
        </p:txBody>
      </p:sp>
      <p:cxnSp>
        <p:nvCxnSpPr>
          <p:cNvPr id="8" name="Straight Connector 7">
            <a:extLst>
              <a:ext uri="{FF2B5EF4-FFF2-40B4-BE49-F238E27FC236}">
                <a16:creationId xmlns:a16="http://schemas.microsoft.com/office/drawing/2014/main" id="{D8D3C9F0-666A-7446-9730-936D1A841747}"/>
              </a:ext>
            </a:extLst>
          </p:cNvPr>
          <p:cNvCxnSpPr>
            <a:cxnSpLocks/>
          </p:cNvCxnSpPr>
          <p:nvPr userDrawn="1"/>
        </p:nvCxnSpPr>
        <p:spPr>
          <a:xfrm>
            <a:off x="4434011" y="7483811"/>
            <a:ext cx="270480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1" name="Straight Connector 510">
            <a:extLst>
              <a:ext uri="{FF2B5EF4-FFF2-40B4-BE49-F238E27FC236}">
                <a16:creationId xmlns:a16="http://schemas.microsoft.com/office/drawing/2014/main" id="{8DD426BA-1B2F-D240-B651-47DDDCB9B170}"/>
              </a:ext>
            </a:extLst>
          </p:cNvPr>
          <p:cNvCxnSpPr>
            <a:cxnSpLocks/>
          </p:cNvCxnSpPr>
          <p:nvPr userDrawn="1"/>
        </p:nvCxnSpPr>
        <p:spPr>
          <a:xfrm>
            <a:off x="4434011" y="7920225"/>
            <a:ext cx="270480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2" name="Straight Connector 511">
            <a:extLst>
              <a:ext uri="{FF2B5EF4-FFF2-40B4-BE49-F238E27FC236}">
                <a16:creationId xmlns:a16="http://schemas.microsoft.com/office/drawing/2014/main" id="{4F9D008A-20E2-9E47-B5EE-F7E0BAAB9A63}"/>
              </a:ext>
            </a:extLst>
          </p:cNvPr>
          <p:cNvCxnSpPr>
            <a:cxnSpLocks/>
          </p:cNvCxnSpPr>
          <p:nvPr userDrawn="1"/>
        </p:nvCxnSpPr>
        <p:spPr>
          <a:xfrm>
            <a:off x="4434011" y="8358609"/>
            <a:ext cx="270480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9" name="Picture Placeholder 1048">
            <a:extLst>
              <a:ext uri="{FF2B5EF4-FFF2-40B4-BE49-F238E27FC236}">
                <a16:creationId xmlns:a16="http://schemas.microsoft.com/office/drawing/2014/main" id="{A794E290-0FFB-354A-BF56-97B2013A791F}"/>
              </a:ext>
            </a:extLst>
          </p:cNvPr>
          <p:cNvSpPr>
            <a:spLocks noGrp="1"/>
          </p:cNvSpPr>
          <p:nvPr userDrawn="1">
            <p:ph type="pic" sz="quarter" idx="41"/>
          </p:nvPr>
        </p:nvSpPr>
        <p:spPr>
          <a:xfrm>
            <a:off x="3635" y="2212693"/>
            <a:ext cx="7538481" cy="3477631"/>
          </a:xfrm>
          <a:custGeom>
            <a:avLst/>
            <a:gdLst>
              <a:gd name="connsiteX0" fmla="*/ 5730963 w 7538481"/>
              <a:gd name="connsiteY0" fmla="*/ 1228129 h 3477631"/>
              <a:gd name="connsiteX1" fmla="*/ 5468897 w 7538481"/>
              <a:gd name="connsiteY1" fmla="*/ 1490195 h 3477631"/>
              <a:gd name="connsiteX2" fmla="*/ 5730963 w 7538481"/>
              <a:gd name="connsiteY2" fmla="*/ 1752262 h 3477631"/>
              <a:gd name="connsiteX3" fmla="*/ 5993030 w 7538481"/>
              <a:gd name="connsiteY3" fmla="*/ 1490195 h 3477631"/>
              <a:gd name="connsiteX4" fmla="*/ 6516724 w 7538481"/>
              <a:gd name="connsiteY4" fmla="*/ 442361 h 3477631"/>
              <a:gd name="connsiteX5" fmla="*/ 6255419 w 7538481"/>
              <a:gd name="connsiteY5" fmla="*/ 703666 h 3477631"/>
              <a:gd name="connsiteX6" fmla="*/ 6255288 w 7538481"/>
              <a:gd name="connsiteY6" fmla="*/ 703536 h 3477631"/>
              <a:gd name="connsiteX7" fmla="*/ 5993184 w 7538481"/>
              <a:gd name="connsiteY7" fmla="*/ 965565 h 3477631"/>
              <a:gd name="connsiteX8" fmla="*/ 6254614 w 7538481"/>
              <a:gd name="connsiteY8" fmla="*/ 1227070 h 3477631"/>
              <a:gd name="connsiteX9" fmla="*/ 6253856 w 7538481"/>
              <a:gd name="connsiteY9" fmla="*/ 1227828 h 3477631"/>
              <a:gd name="connsiteX10" fmla="*/ 6338069 w 7538481"/>
              <a:gd name="connsiteY10" fmla="*/ 1312040 h 3477631"/>
              <a:gd name="connsiteX11" fmla="*/ 6254247 w 7538481"/>
              <a:gd name="connsiteY11" fmla="*/ 1228831 h 3477631"/>
              <a:gd name="connsiteX12" fmla="*/ 5993084 w 7538481"/>
              <a:gd name="connsiteY12" fmla="*/ 1489995 h 3477631"/>
              <a:gd name="connsiteX13" fmla="*/ 6254248 w 7538481"/>
              <a:gd name="connsiteY13" fmla="*/ 1753078 h 3477631"/>
              <a:gd name="connsiteX14" fmla="*/ 6517330 w 7538481"/>
              <a:gd name="connsiteY14" fmla="*/ 1489995 h 3477631"/>
              <a:gd name="connsiteX15" fmla="*/ 6516573 w 7538481"/>
              <a:gd name="connsiteY15" fmla="*/ 1489244 h 3477631"/>
              <a:gd name="connsiteX16" fmla="*/ 6777989 w 7538481"/>
              <a:gd name="connsiteY16" fmla="*/ 1227828 h 3477631"/>
              <a:gd name="connsiteX17" fmla="*/ 6516559 w 7538481"/>
              <a:gd name="connsiteY17" fmla="*/ 966398 h 3477631"/>
              <a:gd name="connsiteX18" fmla="*/ 6516594 w 7538481"/>
              <a:gd name="connsiteY18" fmla="*/ 966363 h 3477631"/>
              <a:gd name="connsiteX19" fmla="*/ 6516724 w 7538481"/>
              <a:gd name="connsiteY19" fmla="*/ 966494 h 3477631"/>
              <a:gd name="connsiteX20" fmla="*/ 6778791 w 7538481"/>
              <a:gd name="connsiteY20" fmla="*/ 704427 h 3477631"/>
              <a:gd name="connsiteX21" fmla="*/ 7042103 w 7538481"/>
              <a:gd name="connsiteY21" fmla="*/ 442024 h 3477631"/>
              <a:gd name="connsiteX22" fmla="*/ 7250010 w 7538481"/>
              <a:gd name="connsiteY22" fmla="*/ 651459 h 3477631"/>
              <a:gd name="connsiteX23" fmla="*/ 7041309 w 7538481"/>
              <a:gd name="connsiteY23" fmla="*/ 442818 h 3477631"/>
              <a:gd name="connsiteX24" fmla="*/ 7461350 w 7538481"/>
              <a:gd name="connsiteY24" fmla="*/ 337019 h 3477631"/>
              <a:gd name="connsiteX25" fmla="*/ 7534583 w 7538481"/>
              <a:gd name="connsiteY25" fmla="*/ 410252 h 3477631"/>
              <a:gd name="connsiteX26" fmla="*/ 7534583 w 7538481"/>
              <a:gd name="connsiteY26" fmla="*/ 410253 h 3477631"/>
              <a:gd name="connsiteX27" fmla="*/ 7481470 w 7538481"/>
              <a:gd name="connsiteY27" fmla="*/ 0 h 3477631"/>
              <a:gd name="connsiteX28" fmla="*/ 7482465 w 7538481"/>
              <a:gd name="connsiteY28" fmla="*/ 0 h 3477631"/>
              <a:gd name="connsiteX29" fmla="*/ 7355777 w 7538481"/>
              <a:gd name="connsiteY29" fmla="*/ 125764 h 3477631"/>
              <a:gd name="connsiteX30" fmla="*/ 7123187 w 7538481"/>
              <a:gd name="connsiteY30" fmla="*/ 0 h 3477631"/>
              <a:gd name="connsiteX31" fmla="*/ 7124905 w 7538481"/>
              <a:gd name="connsiteY31" fmla="*/ 0 h 3477631"/>
              <a:gd name="connsiteX32" fmla="*/ 7303082 w 7538481"/>
              <a:gd name="connsiteY32" fmla="*/ 178075 h 3477631"/>
              <a:gd name="connsiteX33" fmla="*/ 7302741 w 7538481"/>
              <a:gd name="connsiteY33" fmla="*/ 178413 h 3477631"/>
              <a:gd name="connsiteX34" fmla="*/ 7302224 w 7538481"/>
              <a:gd name="connsiteY34" fmla="*/ 178935 h 3477631"/>
              <a:gd name="connsiteX35" fmla="*/ 0 w 7538481"/>
              <a:gd name="connsiteY35" fmla="*/ 0 h 3477631"/>
              <a:gd name="connsiteX36" fmla="*/ 6076570 w 7538481"/>
              <a:gd name="connsiteY36" fmla="*/ 0 h 3477631"/>
              <a:gd name="connsiteX37" fmla="*/ 6254684 w 7538481"/>
              <a:gd name="connsiteY37" fmla="*/ 178114 h 3477631"/>
              <a:gd name="connsiteX38" fmla="*/ 6432798 w 7538481"/>
              <a:gd name="connsiteY38" fmla="*/ 0 h 3477631"/>
              <a:gd name="connsiteX39" fmla="*/ 6434013 w 7538481"/>
              <a:gd name="connsiteY39" fmla="*/ 0 h 3477631"/>
              <a:gd name="connsiteX40" fmla="*/ 6254572 w 7538481"/>
              <a:gd name="connsiteY40" fmla="*/ 179543 h 3477631"/>
              <a:gd name="connsiteX41" fmla="*/ 6516712 w 7538481"/>
              <a:gd name="connsiteY41" fmla="*/ 441535 h 3477631"/>
              <a:gd name="connsiteX42" fmla="*/ 6778705 w 7538481"/>
              <a:gd name="connsiteY42" fmla="*/ 179395 h 3477631"/>
              <a:gd name="connsiteX43" fmla="*/ 6599209 w 7538481"/>
              <a:gd name="connsiteY43" fmla="*/ 0 h 3477631"/>
              <a:gd name="connsiteX44" fmla="*/ 6600685 w 7538481"/>
              <a:gd name="connsiteY44" fmla="*/ 0 h 3477631"/>
              <a:gd name="connsiteX45" fmla="*/ 6779014 w 7538481"/>
              <a:gd name="connsiteY45" fmla="*/ 178330 h 3477631"/>
              <a:gd name="connsiteX46" fmla="*/ 6957344 w 7538481"/>
              <a:gd name="connsiteY46" fmla="*/ 0 h 3477631"/>
              <a:gd name="connsiteX47" fmla="*/ 6959019 w 7538481"/>
              <a:gd name="connsiteY47" fmla="*/ 0 h 3477631"/>
              <a:gd name="connsiteX48" fmla="*/ 6779064 w 7538481"/>
              <a:gd name="connsiteY48" fmla="*/ 180057 h 3477631"/>
              <a:gd name="connsiteX49" fmla="*/ 6779501 w 7538481"/>
              <a:gd name="connsiteY49" fmla="*/ 180494 h 3477631"/>
              <a:gd name="connsiteX50" fmla="*/ 6518052 w 7538481"/>
              <a:gd name="connsiteY50" fmla="*/ 441942 h 3477631"/>
              <a:gd name="connsiteX51" fmla="*/ 6779789 w 7538481"/>
              <a:gd name="connsiteY51" fmla="*/ 703678 h 3477631"/>
              <a:gd name="connsiteX52" fmla="*/ 6779669 w 7538481"/>
              <a:gd name="connsiteY52" fmla="*/ 703798 h 3477631"/>
              <a:gd name="connsiteX53" fmla="*/ 6779634 w 7538481"/>
              <a:gd name="connsiteY53" fmla="*/ 703763 h 3477631"/>
              <a:gd name="connsiteX54" fmla="*/ 6517531 w 7538481"/>
              <a:gd name="connsiteY54" fmla="*/ 965793 h 3477631"/>
              <a:gd name="connsiteX55" fmla="*/ 6779560 w 7538481"/>
              <a:gd name="connsiteY55" fmla="*/ 1227897 h 3477631"/>
              <a:gd name="connsiteX56" fmla="*/ 7040982 w 7538481"/>
              <a:gd name="connsiteY56" fmla="*/ 966549 h 3477631"/>
              <a:gd name="connsiteX57" fmla="*/ 7041016 w 7538481"/>
              <a:gd name="connsiteY57" fmla="*/ 966583 h 3477631"/>
              <a:gd name="connsiteX58" fmla="*/ 7303046 w 7538481"/>
              <a:gd name="connsiteY58" fmla="*/ 704480 h 3477631"/>
              <a:gd name="connsiteX59" fmla="*/ 7302944 w 7538481"/>
              <a:gd name="connsiteY59" fmla="*/ 704378 h 3477631"/>
              <a:gd name="connsiteX60" fmla="*/ 7534583 w 7538481"/>
              <a:gd name="connsiteY60" fmla="*/ 472740 h 3477631"/>
              <a:gd name="connsiteX61" fmla="*/ 7534583 w 7538481"/>
              <a:gd name="connsiteY61" fmla="*/ 472851 h 3477631"/>
              <a:gd name="connsiteX62" fmla="*/ 7304410 w 7538481"/>
              <a:gd name="connsiteY62" fmla="*/ 703089 h 3477631"/>
              <a:gd name="connsiteX63" fmla="*/ 7534583 w 7538481"/>
              <a:gd name="connsiteY63" fmla="*/ 933196 h 3477631"/>
              <a:gd name="connsiteX64" fmla="*/ 7534583 w 7538481"/>
              <a:gd name="connsiteY64" fmla="*/ 934690 h 3477631"/>
              <a:gd name="connsiteX65" fmla="*/ 7304029 w 7538481"/>
              <a:gd name="connsiteY65" fmla="*/ 704072 h 3477631"/>
              <a:gd name="connsiteX66" fmla="*/ 7041926 w 7538481"/>
              <a:gd name="connsiteY66" fmla="*/ 966101 h 3477631"/>
              <a:gd name="connsiteX67" fmla="*/ 7303661 w 7538481"/>
              <a:gd name="connsiteY67" fmla="*/ 1227910 h 3477631"/>
              <a:gd name="connsiteX68" fmla="*/ 7302741 w 7538481"/>
              <a:gd name="connsiteY68" fmla="*/ 1228830 h 3477631"/>
              <a:gd name="connsiteX69" fmla="*/ 7538481 w 7538481"/>
              <a:gd name="connsiteY69" fmla="*/ 1462849 h 3477631"/>
              <a:gd name="connsiteX70" fmla="*/ 7538481 w 7538481"/>
              <a:gd name="connsiteY70" fmla="*/ 3349554 h 3477631"/>
              <a:gd name="connsiteX71" fmla="*/ 7534583 w 7538481"/>
              <a:gd name="connsiteY71" fmla="*/ 3349554 h 3477631"/>
              <a:gd name="connsiteX72" fmla="*/ 7534583 w 7538481"/>
              <a:gd name="connsiteY72" fmla="*/ 3477631 h 3477631"/>
              <a:gd name="connsiteX73" fmla="*/ 0 w 7538481"/>
              <a:gd name="connsiteY73" fmla="*/ 3477631 h 347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7538481" h="3477631">
                <a:moveTo>
                  <a:pt x="5730963" y="1228129"/>
                </a:moveTo>
                <a:lnTo>
                  <a:pt x="5468897" y="1490195"/>
                </a:lnTo>
                <a:lnTo>
                  <a:pt x="5730963" y="1752262"/>
                </a:lnTo>
                <a:lnTo>
                  <a:pt x="5993030" y="1490195"/>
                </a:lnTo>
                <a:close/>
                <a:moveTo>
                  <a:pt x="6516724" y="442361"/>
                </a:moveTo>
                <a:lnTo>
                  <a:pt x="6255419" y="703666"/>
                </a:lnTo>
                <a:lnTo>
                  <a:pt x="6255288" y="703536"/>
                </a:lnTo>
                <a:lnTo>
                  <a:pt x="5993184" y="965565"/>
                </a:lnTo>
                <a:lnTo>
                  <a:pt x="6254614" y="1227070"/>
                </a:lnTo>
                <a:lnTo>
                  <a:pt x="6253856" y="1227828"/>
                </a:lnTo>
                <a:lnTo>
                  <a:pt x="6338069" y="1312040"/>
                </a:lnTo>
                <a:lnTo>
                  <a:pt x="6254247" y="1228831"/>
                </a:lnTo>
                <a:lnTo>
                  <a:pt x="5993084" y="1489995"/>
                </a:lnTo>
                <a:lnTo>
                  <a:pt x="6254248" y="1753078"/>
                </a:lnTo>
                <a:lnTo>
                  <a:pt x="6517330" y="1489995"/>
                </a:lnTo>
                <a:lnTo>
                  <a:pt x="6516573" y="1489244"/>
                </a:lnTo>
                <a:lnTo>
                  <a:pt x="6777989" y="1227828"/>
                </a:lnTo>
                <a:lnTo>
                  <a:pt x="6516559" y="966398"/>
                </a:lnTo>
                <a:lnTo>
                  <a:pt x="6516594" y="966363"/>
                </a:lnTo>
                <a:lnTo>
                  <a:pt x="6516724" y="966494"/>
                </a:lnTo>
                <a:lnTo>
                  <a:pt x="6778791" y="704427"/>
                </a:lnTo>
                <a:close/>
                <a:moveTo>
                  <a:pt x="7042103" y="442024"/>
                </a:moveTo>
                <a:lnTo>
                  <a:pt x="7250010" y="651459"/>
                </a:lnTo>
                <a:lnTo>
                  <a:pt x="7041309" y="442818"/>
                </a:lnTo>
                <a:close/>
                <a:moveTo>
                  <a:pt x="7461350" y="337019"/>
                </a:moveTo>
                <a:lnTo>
                  <a:pt x="7534583" y="410252"/>
                </a:lnTo>
                <a:lnTo>
                  <a:pt x="7534583" y="410253"/>
                </a:lnTo>
                <a:close/>
                <a:moveTo>
                  <a:pt x="7481470" y="0"/>
                </a:moveTo>
                <a:lnTo>
                  <a:pt x="7482465" y="0"/>
                </a:lnTo>
                <a:lnTo>
                  <a:pt x="7355777" y="125764"/>
                </a:lnTo>
                <a:close/>
                <a:moveTo>
                  <a:pt x="7123187" y="0"/>
                </a:moveTo>
                <a:lnTo>
                  <a:pt x="7124905" y="0"/>
                </a:lnTo>
                <a:lnTo>
                  <a:pt x="7303082" y="178075"/>
                </a:lnTo>
                <a:lnTo>
                  <a:pt x="7302741" y="178413"/>
                </a:lnTo>
                <a:lnTo>
                  <a:pt x="7302224" y="178935"/>
                </a:lnTo>
                <a:close/>
                <a:moveTo>
                  <a:pt x="0" y="0"/>
                </a:moveTo>
                <a:lnTo>
                  <a:pt x="6076570" y="0"/>
                </a:lnTo>
                <a:lnTo>
                  <a:pt x="6254684" y="178114"/>
                </a:lnTo>
                <a:lnTo>
                  <a:pt x="6432798" y="0"/>
                </a:lnTo>
                <a:lnTo>
                  <a:pt x="6434013" y="0"/>
                </a:lnTo>
                <a:lnTo>
                  <a:pt x="6254572" y="179543"/>
                </a:lnTo>
                <a:lnTo>
                  <a:pt x="6516712" y="441535"/>
                </a:lnTo>
                <a:lnTo>
                  <a:pt x="6778705" y="179395"/>
                </a:lnTo>
                <a:lnTo>
                  <a:pt x="6599209" y="0"/>
                </a:lnTo>
                <a:lnTo>
                  <a:pt x="6600685" y="0"/>
                </a:lnTo>
                <a:lnTo>
                  <a:pt x="6779014" y="178330"/>
                </a:lnTo>
                <a:lnTo>
                  <a:pt x="6957344" y="0"/>
                </a:lnTo>
                <a:lnTo>
                  <a:pt x="6959019" y="0"/>
                </a:lnTo>
                <a:lnTo>
                  <a:pt x="6779064" y="180057"/>
                </a:lnTo>
                <a:lnTo>
                  <a:pt x="6779501" y="180494"/>
                </a:lnTo>
                <a:lnTo>
                  <a:pt x="6518052" y="441942"/>
                </a:lnTo>
                <a:lnTo>
                  <a:pt x="6779789" y="703678"/>
                </a:lnTo>
                <a:lnTo>
                  <a:pt x="6779669" y="703798"/>
                </a:lnTo>
                <a:lnTo>
                  <a:pt x="6779634" y="703763"/>
                </a:lnTo>
                <a:lnTo>
                  <a:pt x="6517531" y="965793"/>
                </a:lnTo>
                <a:lnTo>
                  <a:pt x="6779560" y="1227897"/>
                </a:lnTo>
                <a:lnTo>
                  <a:pt x="7040982" y="966549"/>
                </a:lnTo>
                <a:lnTo>
                  <a:pt x="7041016" y="966583"/>
                </a:lnTo>
                <a:lnTo>
                  <a:pt x="7303046" y="704480"/>
                </a:lnTo>
                <a:lnTo>
                  <a:pt x="7302944" y="704378"/>
                </a:lnTo>
                <a:lnTo>
                  <a:pt x="7534583" y="472740"/>
                </a:lnTo>
                <a:lnTo>
                  <a:pt x="7534583" y="472851"/>
                </a:lnTo>
                <a:lnTo>
                  <a:pt x="7304410" y="703089"/>
                </a:lnTo>
                <a:lnTo>
                  <a:pt x="7534583" y="933196"/>
                </a:lnTo>
                <a:lnTo>
                  <a:pt x="7534583" y="934690"/>
                </a:lnTo>
                <a:lnTo>
                  <a:pt x="7304029" y="704072"/>
                </a:lnTo>
                <a:lnTo>
                  <a:pt x="7041926" y="966101"/>
                </a:lnTo>
                <a:lnTo>
                  <a:pt x="7303661" y="1227910"/>
                </a:lnTo>
                <a:lnTo>
                  <a:pt x="7302741" y="1228830"/>
                </a:lnTo>
                <a:lnTo>
                  <a:pt x="7538481" y="1462849"/>
                </a:lnTo>
                <a:lnTo>
                  <a:pt x="7538481" y="3349554"/>
                </a:lnTo>
                <a:lnTo>
                  <a:pt x="7534583" y="3349554"/>
                </a:lnTo>
                <a:lnTo>
                  <a:pt x="7534583" y="3477631"/>
                </a:lnTo>
                <a:lnTo>
                  <a:pt x="0" y="3477631"/>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grpSp>
        <p:nvGrpSpPr>
          <p:cNvPr id="464" name="Graphic 4">
            <a:extLst>
              <a:ext uri="{FF2B5EF4-FFF2-40B4-BE49-F238E27FC236}">
                <a16:creationId xmlns:a16="http://schemas.microsoft.com/office/drawing/2014/main" id="{2ED43EE4-75AC-1D4F-95E3-23E3C2FFDE45}"/>
              </a:ext>
            </a:extLst>
          </p:cNvPr>
          <p:cNvGrpSpPr>
            <a:grpSpLocks noChangeAspect="1"/>
          </p:cNvGrpSpPr>
          <p:nvPr userDrawn="1"/>
        </p:nvGrpSpPr>
        <p:grpSpPr>
          <a:xfrm>
            <a:off x="443999" y="211079"/>
            <a:ext cx="2374625" cy="1836000"/>
            <a:chOff x="4615814" y="443638"/>
            <a:chExt cx="1766649" cy="1365928"/>
          </a:xfrm>
        </p:grpSpPr>
        <p:grpSp>
          <p:nvGrpSpPr>
            <p:cNvPr id="465" name="Graphic 4">
              <a:extLst>
                <a:ext uri="{FF2B5EF4-FFF2-40B4-BE49-F238E27FC236}">
                  <a16:creationId xmlns:a16="http://schemas.microsoft.com/office/drawing/2014/main" id="{48AA887B-BC69-5649-AA50-331FBE7679F7}"/>
                </a:ext>
              </a:extLst>
            </p:cNvPr>
            <p:cNvGrpSpPr/>
            <p:nvPr/>
          </p:nvGrpSpPr>
          <p:grpSpPr>
            <a:xfrm>
              <a:off x="4742730" y="443638"/>
              <a:ext cx="1170517" cy="1365928"/>
              <a:chOff x="4742730" y="443638"/>
              <a:chExt cx="1170517" cy="1365928"/>
            </a:xfrm>
          </p:grpSpPr>
          <p:grpSp>
            <p:nvGrpSpPr>
              <p:cNvPr id="510" name="Graphic 4">
                <a:extLst>
                  <a:ext uri="{FF2B5EF4-FFF2-40B4-BE49-F238E27FC236}">
                    <a16:creationId xmlns:a16="http://schemas.microsoft.com/office/drawing/2014/main" id="{CA961DCF-4C1F-8B46-85DA-67CC5D07F696}"/>
                  </a:ext>
                </a:extLst>
              </p:cNvPr>
              <p:cNvGrpSpPr/>
              <p:nvPr/>
            </p:nvGrpSpPr>
            <p:grpSpPr>
              <a:xfrm>
                <a:off x="4742730" y="638391"/>
                <a:ext cx="1170517" cy="976214"/>
                <a:chOff x="4742730" y="638391"/>
                <a:chExt cx="1170517" cy="976214"/>
              </a:xfrm>
            </p:grpSpPr>
            <p:grpSp>
              <p:nvGrpSpPr>
                <p:cNvPr id="516" name="Graphic 4">
                  <a:extLst>
                    <a:ext uri="{FF2B5EF4-FFF2-40B4-BE49-F238E27FC236}">
                      <a16:creationId xmlns:a16="http://schemas.microsoft.com/office/drawing/2014/main" id="{1451EC36-2137-D94B-BCD1-4D9CD531D19C}"/>
                    </a:ext>
                  </a:extLst>
                </p:cNvPr>
                <p:cNvGrpSpPr/>
                <p:nvPr/>
              </p:nvGrpSpPr>
              <p:grpSpPr>
                <a:xfrm>
                  <a:off x="4743075" y="736557"/>
                  <a:ext cx="974982" cy="877952"/>
                  <a:chOff x="4743075" y="736557"/>
                  <a:chExt cx="974982" cy="877952"/>
                </a:xfrm>
              </p:grpSpPr>
              <p:sp>
                <p:nvSpPr>
                  <p:cNvPr id="669" name="Freeform 668">
                    <a:extLst>
                      <a:ext uri="{FF2B5EF4-FFF2-40B4-BE49-F238E27FC236}">
                        <a16:creationId xmlns:a16="http://schemas.microsoft.com/office/drawing/2014/main" id="{09D2401B-83FF-134D-8D2D-EF17D8B838A2}"/>
                      </a:ext>
                    </a:extLst>
                  </p:cNvPr>
                  <p:cNvSpPr/>
                  <p:nvPr/>
                </p:nvSpPr>
                <p:spPr>
                  <a:xfrm rot="-2699514">
                    <a:off x="5551630" y="86266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70" name="Freeform 669">
                    <a:extLst>
                      <a:ext uri="{FF2B5EF4-FFF2-40B4-BE49-F238E27FC236}">
                        <a16:creationId xmlns:a16="http://schemas.microsoft.com/office/drawing/2014/main" id="{89F9421E-F97E-1146-ADE5-F482C4334FA0}"/>
                      </a:ext>
                    </a:extLst>
                  </p:cNvPr>
                  <p:cNvSpPr/>
                  <p:nvPr/>
                </p:nvSpPr>
                <p:spPr>
                  <a:xfrm rot="-2700000">
                    <a:off x="5454360" y="959820"/>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71" name="Freeform 670">
                    <a:extLst>
                      <a:ext uri="{FF2B5EF4-FFF2-40B4-BE49-F238E27FC236}">
                        <a16:creationId xmlns:a16="http://schemas.microsoft.com/office/drawing/2014/main" id="{0454DB33-5BC2-974B-A818-18AD3B507328}"/>
                      </a:ext>
                    </a:extLst>
                  </p:cNvPr>
                  <p:cNvSpPr/>
                  <p:nvPr/>
                </p:nvSpPr>
                <p:spPr>
                  <a:xfrm rot="-2699514">
                    <a:off x="5356569" y="862576"/>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80" name="Freeform 679">
                    <a:extLst>
                      <a:ext uri="{FF2B5EF4-FFF2-40B4-BE49-F238E27FC236}">
                        <a16:creationId xmlns:a16="http://schemas.microsoft.com/office/drawing/2014/main" id="{BA3EE924-7B95-4040-956D-D077902071F4}"/>
                      </a:ext>
                    </a:extLst>
                  </p:cNvPr>
                  <p:cNvSpPr/>
                  <p:nvPr/>
                </p:nvSpPr>
                <p:spPr>
                  <a:xfrm rot="-2700000">
                    <a:off x="5454658" y="76511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81" name="Freeform 680">
                    <a:extLst>
                      <a:ext uri="{FF2B5EF4-FFF2-40B4-BE49-F238E27FC236}">
                        <a16:creationId xmlns:a16="http://schemas.microsoft.com/office/drawing/2014/main" id="{987AFCAE-D981-514A-8DB2-70A212053EC8}"/>
                      </a:ext>
                    </a:extLst>
                  </p:cNvPr>
                  <p:cNvSpPr/>
                  <p:nvPr/>
                </p:nvSpPr>
                <p:spPr>
                  <a:xfrm rot="-2699028">
                    <a:off x="5356430" y="10575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60A74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82" name="Freeform 681">
                    <a:extLst>
                      <a:ext uri="{FF2B5EF4-FFF2-40B4-BE49-F238E27FC236}">
                        <a16:creationId xmlns:a16="http://schemas.microsoft.com/office/drawing/2014/main" id="{F508009A-2558-E047-B637-BA058EE551AD}"/>
                      </a:ext>
                    </a:extLst>
                  </p:cNvPr>
                  <p:cNvSpPr/>
                  <p:nvPr/>
                </p:nvSpPr>
                <p:spPr>
                  <a:xfrm rot="-2700000">
                    <a:off x="5259287" y="1154935"/>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255127"/>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83" name="Freeform 682">
                    <a:extLst>
                      <a:ext uri="{FF2B5EF4-FFF2-40B4-BE49-F238E27FC236}">
                        <a16:creationId xmlns:a16="http://schemas.microsoft.com/office/drawing/2014/main" id="{E2444555-C4CB-AE49-AA07-D8518F3053AE}"/>
                      </a:ext>
                    </a:extLst>
                  </p:cNvPr>
                  <p:cNvSpPr/>
                  <p:nvPr/>
                </p:nvSpPr>
                <p:spPr>
                  <a:xfrm>
                    <a:off x="5133022" y="1028700"/>
                    <a:ext cx="195024" cy="195738"/>
                  </a:xfrm>
                  <a:custGeom>
                    <a:avLst/>
                    <a:gdLst>
                      <a:gd name="connsiteX0" fmla="*/ 0 w 195024"/>
                      <a:gd name="connsiteY0" fmla="*/ 97869 h 195738"/>
                      <a:gd name="connsiteX1" fmla="*/ 97869 w 195024"/>
                      <a:gd name="connsiteY1" fmla="*/ 195739 h 195738"/>
                      <a:gd name="connsiteX2" fmla="*/ 195024 w 195024"/>
                      <a:gd name="connsiteY2" fmla="*/ 97869 h 195738"/>
                      <a:gd name="connsiteX3" fmla="*/ 97869 w 195024"/>
                      <a:gd name="connsiteY3" fmla="*/ 0 h 195738"/>
                    </a:gdLst>
                    <a:ahLst/>
                    <a:cxnLst>
                      <a:cxn ang="0">
                        <a:pos x="connsiteX0" y="connsiteY0"/>
                      </a:cxn>
                      <a:cxn ang="0">
                        <a:pos x="connsiteX1" y="connsiteY1"/>
                      </a:cxn>
                      <a:cxn ang="0">
                        <a:pos x="connsiteX2" y="connsiteY2"/>
                      </a:cxn>
                      <a:cxn ang="0">
                        <a:pos x="connsiteX3" y="connsiteY3"/>
                      </a:cxn>
                    </a:cxnLst>
                    <a:rect l="l" t="t" r="r" b="b"/>
                    <a:pathLst>
                      <a:path w="195024" h="195738">
                        <a:moveTo>
                          <a:pt x="0" y="97869"/>
                        </a:moveTo>
                        <a:lnTo>
                          <a:pt x="97869" y="195739"/>
                        </a:lnTo>
                        <a:lnTo>
                          <a:pt x="195024" y="97869"/>
                        </a:lnTo>
                        <a:lnTo>
                          <a:pt x="97869" y="0"/>
                        </a:lnTo>
                        <a:close/>
                      </a:path>
                    </a:pathLst>
                  </a:custGeom>
                  <a:solidFill>
                    <a:srgbClr val="57A8BB"/>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89" name="Freeform 688">
                    <a:extLst>
                      <a:ext uri="{FF2B5EF4-FFF2-40B4-BE49-F238E27FC236}">
                        <a16:creationId xmlns:a16="http://schemas.microsoft.com/office/drawing/2014/main" id="{6BA971EF-F092-F84F-B301-F1B7C3A11C89}"/>
                      </a:ext>
                    </a:extLst>
                  </p:cNvPr>
                  <p:cNvSpPr/>
                  <p:nvPr/>
                </p:nvSpPr>
                <p:spPr>
                  <a:xfrm rot="-2700000">
                    <a:off x="5259376" y="9598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7DBD42"/>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77" name="Freeform 976">
                    <a:extLst>
                      <a:ext uri="{FF2B5EF4-FFF2-40B4-BE49-F238E27FC236}">
                        <a16:creationId xmlns:a16="http://schemas.microsoft.com/office/drawing/2014/main" id="{944D30C4-A08B-DE4F-8F1F-C4B3239A6C73}"/>
                      </a:ext>
                    </a:extLst>
                  </p:cNvPr>
                  <p:cNvSpPr/>
                  <p:nvPr/>
                </p:nvSpPr>
                <p:spPr>
                  <a:xfrm rot="-2700972">
                    <a:off x="5161779" y="125304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78" name="Freeform 977">
                    <a:extLst>
                      <a:ext uri="{FF2B5EF4-FFF2-40B4-BE49-F238E27FC236}">
                        <a16:creationId xmlns:a16="http://schemas.microsoft.com/office/drawing/2014/main" id="{03F670A1-0594-3F47-9E0E-F7495A118932}"/>
                      </a:ext>
                    </a:extLst>
                  </p:cNvPr>
                  <p:cNvSpPr/>
                  <p:nvPr/>
                </p:nvSpPr>
                <p:spPr>
                  <a:xfrm rot="-2700000">
                    <a:off x="5063622" y="135031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79" name="Freeform 978">
                    <a:extLst>
                      <a:ext uri="{FF2B5EF4-FFF2-40B4-BE49-F238E27FC236}">
                        <a16:creationId xmlns:a16="http://schemas.microsoft.com/office/drawing/2014/main" id="{AEE8CC79-D9A5-D342-9E97-3719DA4AA95C}"/>
                      </a:ext>
                    </a:extLst>
                  </p:cNvPr>
                  <p:cNvSpPr/>
                  <p:nvPr/>
                </p:nvSpPr>
                <p:spPr>
                  <a:xfrm rot="-2700486">
                    <a:off x="4966767" y="125306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0" name="Freeform 979">
                    <a:extLst>
                      <a:ext uri="{FF2B5EF4-FFF2-40B4-BE49-F238E27FC236}">
                        <a16:creationId xmlns:a16="http://schemas.microsoft.com/office/drawing/2014/main" id="{9E3750E6-DE68-714C-A8C9-FB9E7F1E518C}"/>
                      </a:ext>
                    </a:extLst>
                  </p:cNvPr>
                  <p:cNvSpPr/>
                  <p:nvPr/>
                </p:nvSpPr>
                <p:spPr>
                  <a:xfrm rot="-2699514">
                    <a:off x="4966693" y="144808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1" name="Freeform 980">
                    <a:extLst>
                      <a:ext uri="{FF2B5EF4-FFF2-40B4-BE49-F238E27FC236}">
                        <a16:creationId xmlns:a16="http://schemas.microsoft.com/office/drawing/2014/main" id="{DCA12E78-1296-2745-8ADD-2E9CED32BF01}"/>
                      </a:ext>
                    </a:extLst>
                  </p:cNvPr>
                  <p:cNvSpPr/>
                  <p:nvPr/>
                </p:nvSpPr>
                <p:spPr>
                  <a:xfrm rot="-2700000">
                    <a:off x="4771629" y="144797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8E2F91"/>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2" name="Freeform 981">
                    <a:extLst>
                      <a:ext uri="{FF2B5EF4-FFF2-40B4-BE49-F238E27FC236}">
                        <a16:creationId xmlns:a16="http://schemas.microsoft.com/office/drawing/2014/main" id="{00CBB529-BC18-0243-A02D-64F3BFF1987E}"/>
                      </a:ext>
                    </a:extLst>
                  </p:cNvPr>
                  <p:cNvSpPr/>
                  <p:nvPr/>
                </p:nvSpPr>
                <p:spPr>
                  <a:xfrm>
                    <a:off x="5035153" y="1126569"/>
                    <a:ext cx="195738" cy="195024"/>
                  </a:xfrm>
                  <a:custGeom>
                    <a:avLst/>
                    <a:gdLst>
                      <a:gd name="connsiteX0" fmla="*/ 0 w 195738"/>
                      <a:gd name="connsiteY0" fmla="*/ 97869 h 195024"/>
                      <a:gd name="connsiteX1" fmla="*/ 97869 w 195738"/>
                      <a:gd name="connsiteY1" fmla="*/ 195024 h 195024"/>
                      <a:gd name="connsiteX2" fmla="*/ 195739 w 195738"/>
                      <a:gd name="connsiteY2" fmla="*/ 97869 h 195024"/>
                      <a:gd name="connsiteX3" fmla="*/ 97869 w 195738"/>
                      <a:gd name="connsiteY3" fmla="*/ 0 h 195024"/>
                    </a:gdLst>
                    <a:ahLst/>
                    <a:cxnLst>
                      <a:cxn ang="0">
                        <a:pos x="connsiteX0" y="connsiteY0"/>
                      </a:cxn>
                      <a:cxn ang="0">
                        <a:pos x="connsiteX1" y="connsiteY1"/>
                      </a:cxn>
                      <a:cxn ang="0">
                        <a:pos x="connsiteX2" y="connsiteY2"/>
                      </a:cxn>
                      <a:cxn ang="0">
                        <a:pos x="connsiteX3" y="connsiteY3"/>
                      </a:cxn>
                    </a:cxnLst>
                    <a:rect l="l" t="t" r="r" b="b"/>
                    <a:pathLst>
                      <a:path w="195738" h="195024">
                        <a:moveTo>
                          <a:pt x="0" y="97869"/>
                        </a:moveTo>
                        <a:lnTo>
                          <a:pt x="97869" y="195024"/>
                        </a:lnTo>
                        <a:lnTo>
                          <a:pt x="195739" y="97869"/>
                        </a:lnTo>
                        <a:lnTo>
                          <a:pt x="97869" y="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517" name="Freeform 516">
                  <a:extLst>
                    <a:ext uri="{FF2B5EF4-FFF2-40B4-BE49-F238E27FC236}">
                      <a16:creationId xmlns:a16="http://schemas.microsoft.com/office/drawing/2014/main" id="{A709D2F4-E5A3-534D-B141-FE033E3954C0}"/>
                    </a:ext>
                  </a:extLst>
                </p:cNvPr>
                <p:cNvSpPr/>
                <p:nvPr/>
              </p:nvSpPr>
              <p:spPr>
                <a:xfrm rot="-2699028">
                  <a:off x="5454356" y="135021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8" name="Freeform 517">
                  <a:extLst>
                    <a:ext uri="{FF2B5EF4-FFF2-40B4-BE49-F238E27FC236}">
                      <a16:creationId xmlns:a16="http://schemas.microsoft.com/office/drawing/2014/main" id="{271A28F8-2A6C-A14D-9031-5B84AEAC45F8}"/>
                    </a:ext>
                  </a:extLst>
                </p:cNvPr>
                <p:cNvSpPr/>
                <p:nvPr/>
              </p:nvSpPr>
              <p:spPr>
                <a:xfrm rot="-2700000">
                  <a:off x="5356786" y="125302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9" name="Freeform 518">
                  <a:extLst>
                    <a:ext uri="{FF2B5EF4-FFF2-40B4-BE49-F238E27FC236}">
                      <a16:creationId xmlns:a16="http://schemas.microsoft.com/office/drawing/2014/main" id="{3A665B89-2E0D-5F4C-814E-2974907C7C1E}"/>
                    </a:ext>
                  </a:extLst>
                </p:cNvPr>
                <p:cNvSpPr/>
                <p:nvPr/>
              </p:nvSpPr>
              <p:spPr>
                <a:xfrm rot="-2700972">
                  <a:off x="5454392" y="115510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0" name="Freeform 519">
                  <a:extLst>
                    <a:ext uri="{FF2B5EF4-FFF2-40B4-BE49-F238E27FC236}">
                      <a16:creationId xmlns:a16="http://schemas.microsoft.com/office/drawing/2014/main" id="{77BDE50F-64B5-F849-AE07-D53D90EAA3AD}"/>
                    </a:ext>
                  </a:extLst>
                </p:cNvPr>
                <p:cNvSpPr/>
                <p:nvPr/>
              </p:nvSpPr>
              <p:spPr>
                <a:xfrm rot="-2700000">
                  <a:off x="5551841" y="125310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1" name="Freeform 520">
                  <a:extLst>
                    <a:ext uri="{FF2B5EF4-FFF2-40B4-BE49-F238E27FC236}">
                      <a16:creationId xmlns:a16="http://schemas.microsoft.com/office/drawing/2014/main" id="{325C71D7-F4C7-D042-BCE7-AE7CDB59BE51}"/>
                    </a:ext>
                  </a:extLst>
                </p:cNvPr>
                <p:cNvSpPr/>
                <p:nvPr/>
              </p:nvSpPr>
              <p:spPr>
                <a:xfrm rot="-2700000">
                  <a:off x="5551772" y="1448113"/>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2" name="Freeform 521">
                  <a:extLst>
                    <a:ext uri="{FF2B5EF4-FFF2-40B4-BE49-F238E27FC236}">
                      <a16:creationId xmlns:a16="http://schemas.microsoft.com/office/drawing/2014/main" id="{283252C1-F8D1-D74E-9B57-874FB45B143A}"/>
                    </a:ext>
                  </a:extLst>
                </p:cNvPr>
                <p:cNvSpPr/>
                <p:nvPr/>
              </p:nvSpPr>
              <p:spPr>
                <a:xfrm rot="-2700000">
                  <a:off x="5746820" y="1448178"/>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8E2F91"/>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3" name="Freeform 522">
                  <a:extLst>
                    <a:ext uri="{FF2B5EF4-FFF2-40B4-BE49-F238E27FC236}">
                      <a16:creationId xmlns:a16="http://schemas.microsoft.com/office/drawing/2014/main" id="{37FD6E72-8F35-934D-9573-EC3E7B05C0F2}"/>
                    </a:ext>
                  </a:extLst>
                </p:cNvPr>
                <p:cNvSpPr/>
                <p:nvPr/>
              </p:nvSpPr>
              <p:spPr>
                <a:xfrm rot="-2700972">
                  <a:off x="5259277" y="1154918"/>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4" name="Freeform 523">
                  <a:extLst>
                    <a:ext uri="{FF2B5EF4-FFF2-40B4-BE49-F238E27FC236}">
                      <a16:creationId xmlns:a16="http://schemas.microsoft.com/office/drawing/2014/main" id="{E6BA0A31-A262-FF4B-93DE-4EA64C536B83}"/>
                    </a:ext>
                  </a:extLst>
                </p:cNvPr>
                <p:cNvSpPr/>
                <p:nvPr/>
              </p:nvSpPr>
              <p:spPr>
                <a:xfrm>
                  <a:off x="5133022" y="1028700"/>
                  <a:ext cx="195024" cy="195738"/>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5" name="Freeform 524">
                  <a:extLst>
                    <a:ext uri="{FF2B5EF4-FFF2-40B4-BE49-F238E27FC236}">
                      <a16:creationId xmlns:a16="http://schemas.microsoft.com/office/drawing/2014/main" id="{903604B8-881D-294E-BB94-F57B64F7D0CD}"/>
                    </a:ext>
                  </a:extLst>
                </p:cNvPr>
                <p:cNvSpPr/>
                <p:nvPr/>
              </p:nvSpPr>
              <p:spPr>
                <a:xfrm rot="-2700486">
                  <a:off x="5259333" y="959787"/>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6" name="Freeform 525">
                  <a:extLst>
                    <a:ext uri="{FF2B5EF4-FFF2-40B4-BE49-F238E27FC236}">
                      <a16:creationId xmlns:a16="http://schemas.microsoft.com/office/drawing/2014/main" id="{F1069D46-980F-2144-92F8-774E2D7D7349}"/>
                    </a:ext>
                  </a:extLst>
                </p:cNvPr>
                <p:cNvSpPr/>
                <p:nvPr/>
              </p:nvSpPr>
              <p:spPr>
                <a:xfrm rot="-2700000">
                  <a:off x="5356375" y="1057467"/>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7" name="Freeform 526">
                  <a:extLst>
                    <a:ext uri="{FF2B5EF4-FFF2-40B4-BE49-F238E27FC236}">
                      <a16:creationId xmlns:a16="http://schemas.microsoft.com/office/drawing/2014/main" id="{CA729D27-C91B-1B49-B2D7-E52DF01A96E8}"/>
                    </a:ext>
                  </a:extLst>
                </p:cNvPr>
                <p:cNvSpPr/>
                <p:nvPr/>
              </p:nvSpPr>
              <p:spPr>
                <a:xfrm rot="-2700486">
                  <a:off x="5063844" y="96033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8" name="Freeform 527">
                  <a:extLst>
                    <a:ext uri="{FF2B5EF4-FFF2-40B4-BE49-F238E27FC236}">
                      <a16:creationId xmlns:a16="http://schemas.microsoft.com/office/drawing/2014/main" id="{1CAFF3D2-6C0A-FF42-A41D-55FA96F2A042}"/>
                    </a:ext>
                  </a:extLst>
                </p:cNvPr>
                <p:cNvSpPr/>
                <p:nvPr/>
              </p:nvSpPr>
              <p:spPr>
                <a:xfrm rot="-2700000">
                  <a:off x="4966374" y="86228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9" name="Freeform 528">
                  <a:extLst>
                    <a:ext uri="{FF2B5EF4-FFF2-40B4-BE49-F238E27FC236}">
                      <a16:creationId xmlns:a16="http://schemas.microsoft.com/office/drawing/2014/main" id="{3A0D9663-BF9C-5A4F-B520-F6582D41C57B}"/>
                    </a:ext>
                  </a:extLst>
                </p:cNvPr>
                <p:cNvSpPr/>
                <p:nvPr/>
              </p:nvSpPr>
              <p:spPr>
                <a:xfrm>
                  <a:off x="5035153" y="736520"/>
                  <a:ext cx="195738" cy="195024"/>
                </a:xfrm>
                <a:custGeom>
                  <a:avLst/>
                  <a:gdLst>
                    <a:gd name="connsiteX0" fmla="*/ 97869 w 195738"/>
                    <a:gd name="connsiteY0" fmla="*/ 0 h 195024"/>
                    <a:gd name="connsiteX1" fmla="*/ 0 w 195738"/>
                    <a:gd name="connsiteY1" fmla="*/ 97155 h 195024"/>
                    <a:gd name="connsiteX2" fmla="*/ 97869 w 195738"/>
                    <a:gd name="connsiteY2" fmla="*/ 195024 h 195024"/>
                    <a:gd name="connsiteX3" fmla="*/ 195739 w 195738"/>
                    <a:gd name="connsiteY3" fmla="*/ 97155 h 195024"/>
                  </a:gdLst>
                  <a:ahLst/>
                  <a:cxnLst>
                    <a:cxn ang="0">
                      <a:pos x="connsiteX0" y="connsiteY0"/>
                    </a:cxn>
                    <a:cxn ang="0">
                      <a:pos x="connsiteX1" y="connsiteY1"/>
                    </a:cxn>
                    <a:cxn ang="0">
                      <a:pos x="connsiteX2" y="connsiteY2"/>
                    </a:cxn>
                    <a:cxn ang="0">
                      <a:pos x="connsiteX3" y="connsiteY3"/>
                    </a:cxn>
                  </a:cxnLst>
                  <a:rect l="l" t="t" r="r" b="b"/>
                  <a:pathLst>
                    <a:path w="195738" h="195024">
                      <a:moveTo>
                        <a:pt x="97869" y="0"/>
                      </a:moveTo>
                      <a:lnTo>
                        <a:pt x="0" y="97155"/>
                      </a:lnTo>
                      <a:lnTo>
                        <a:pt x="97869" y="195024"/>
                      </a:lnTo>
                      <a:lnTo>
                        <a:pt x="195739" y="97155"/>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30" name="Freeform 529">
                  <a:extLst>
                    <a:ext uri="{FF2B5EF4-FFF2-40B4-BE49-F238E27FC236}">
                      <a16:creationId xmlns:a16="http://schemas.microsoft.com/office/drawing/2014/main" id="{94E0A8A1-88A3-954E-85A8-9482D01BC949}"/>
                    </a:ext>
                  </a:extLst>
                </p:cNvPr>
                <p:cNvSpPr/>
                <p:nvPr/>
              </p:nvSpPr>
              <p:spPr>
                <a:xfrm rot="-2699514">
                  <a:off x="5161490" y="8624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5" name="Freeform 664">
                  <a:extLst>
                    <a:ext uri="{FF2B5EF4-FFF2-40B4-BE49-F238E27FC236}">
                      <a16:creationId xmlns:a16="http://schemas.microsoft.com/office/drawing/2014/main" id="{E92610E6-00D5-554E-80EB-39DA6B5A8BA4}"/>
                    </a:ext>
                  </a:extLst>
                </p:cNvPr>
                <p:cNvSpPr/>
                <p:nvPr/>
              </p:nvSpPr>
              <p:spPr>
                <a:xfrm rot="-2700000">
                  <a:off x="5746669" y="66750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6" name="Freeform 665">
                  <a:extLst>
                    <a:ext uri="{FF2B5EF4-FFF2-40B4-BE49-F238E27FC236}">
                      <a16:creationId xmlns:a16="http://schemas.microsoft.com/office/drawing/2014/main" id="{8CDB319B-D9EB-5C44-BC3A-559B85B0F2A1}"/>
                    </a:ext>
                  </a:extLst>
                </p:cNvPr>
                <p:cNvSpPr/>
                <p:nvPr/>
              </p:nvSpPr>
              <p:spPr>
                <a:xfrm>
                  <a:off x="5523071" y="638651"/>
                  <a:ext cx="195024" cy="195024"/>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7" name="Freeform 666">
                  <a:extLst>
                    <a:ext uri="{FF2B5EF4-FFF2-40B4-BE49-F238E27FC236}">
                      <a16:creationId xmlns:a16="http://schemas.microsoft.com/office/drawing/2014/main" id="{83DC9E47-57DF-B14A-BE1E-6A71B3992F43}"/>
                    </a:ext>
                  </a:extLst>
                </p:cNvPr>
                <p:cNvSpPr/>
                <p:nvPr/>
              </p:nvSpPr>
              <p:spPr>
                <a:xfrm rot="-2699514">
                  <a:off x="4966490" y="667313"/>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8" name="Freeform 667">
                  <a:extLst>
                    <a:ext uri="{FF2B5EF4-FFF2-40B4-BE49-F238E27FC236}">
                      <a16:creationId xmlns:a16="http://schemas.microsoft.com/office/drawing/2014/main" id="{8F549AD4-2D8A-2A4E-9F8A-0DD323A3195C}"/>
                    </a:ext>
                  </a:extLst>
                </p:cNvPr>
                <p:cNvSpPr/>
                <p:nvPr/>
              </p:nvSpPr>
              <p:spPr>
                <a:xfrm rot="-2700000">
                  <a:off x="4771285" y="666946"/>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514" name="Freeform 513">
                <a:extLst>
                  <a:ext uri="{FF2B5EF4-FFF2-40B4-BE49-F238E27FC236}">
                    <a16:creationId xmlns:a16="http://schemas.microsoft.com/office/drawing/2014/main" id="{16BB3C3E-5028-BD48-B02B-7685E945616B}"/>
                  </a:ext>
                </a:extLst>
              </p:cNvPr>
              <p:cNvSpPr/>
              <p:nvPr/>
            </p:nvSpPr>
            <p:spPr>
              <a:xfrm rot="-2699514">
                <a:off x="4771541" y="47219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5" name="Freeform 514">
                <a:extLst>
                  <a:ext uri="{FF2B5EF4-FFF2-40B4-BE49-F238E27FC236}">
                    <a16:creationId xmlns:a16="http://schemas.microsoft.com/office/drawing/2014/main" id="{5E14FBEA-106D-C64B-867A-02482919F787}"/>
                  </a:ext>
                </a:extLst>
              </p:cNvPr>
              <p:cNvSpPr/>
              <p:nvPr/>
            </p:nvSpPr>
            <p:spPr>
              <a:xfrm rot="-2700972">
                <a:off x="5746684" y="164313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466" name="Graphic 4">
              <a:extLst>
                <a:ext uri="{FF2B5EF4-FFF2-40B4-BE49-F238E27FC236}">
                  <a16:creationId xmlns:a16="http://schemas.microsoft.com/office/drawing/2014/main" id="{9D909B5F-C456-2443-8700-600560301EF1}"/>
                </a:ext>
              </a:extLst>
            </p:cNvPr>
            <p:cNvGrpSpPr/>
            <p:nvPr/>
          </p:nvGrpSpPr>
          <p:grpSpPr>
            <a:xfrm>
              <a:off x="4615814" y="1067990"/>
              <a:ext cx="1534477" cy="127873"/>
              <a:chOff x="4615814" y="1067990"/>
              <a:chExt cx="1534477" cy="127873"/>
            </a:xfrm>
          </p:grpSpPr>
          <p:sp>
            <p:nvSpPr>
              <p:cNvPr id="498" name="Freeform 497">
                <a:extLst>
                  <a:ext uri="{FF2B5EF4-FFF2-40B4-BE49-F238E27FC236}">
                    <a16:creationId xmlns:a16="http://schemas.microsoft.com/office/drawing/2014/main" id="{8C25C6C9-7A3E-8E45-87B7-AD8185AE727A}"/>
                  </a:ext>
                </a:extLst>
              </p:cNvPr>
              <p:cNvSpPr/>
              <p:nvPr/>
            </p:nvSpPr>
            <p:spPr>
              <a:xfrm>
                <a:off x="4615814" y="1068705"/>
                <a:ext cx="119300" cy="127158"/>
              </a:xfrm>
              <a:custGeom>
                <a:avLst/>
                <a:gdLst>
                  <a:gd name="connsiteX0" fmla="*/ 119301 w 119300"/>
                  <a:gd name="connsiteY0" fmla="*/ 58579 h 127158"/>
                  <a:gd name="connsiteX1" fmla="*/ 119301 w 119300"/>
                  <a:gd name="connsiteY1" fmla="*/ 63579 h 127158"/>
                  <a:gd name="connsiteX2" fmla="*/ 59293 w 119300"/>
                  <a:gd name="connsiteY2" fmla="*/ 127159 h 127158"/>
                  <a:gd name="connsiteX3" fmla="*/ 0 w 119300"/>
                  <a:gd name="connsiteY3" fmla="*/ 63579 h 127158"/>
                  <a:gd name="connsiteX4" fmla="*/ 59293 w 119300"/>
                  <a:gd name="connsiteY4" fmla="*/ 0 h 127158"/>
                  <a:gd name="connsiteX5" fmla="*/ 101441 w 119300"/>
                  <a:gd name="connsiteY5" fmla="*/ 18574 h 127158"/>
                  <a:gd name="connsiteX6" fmla="*/ 79296 w 119300"/>
                  <a:gd name="connsiteY6" fmla="*/ 42148 h 127158"/>
                  <a:gd name="connsiteX7" fmla="*/ 59293 w 119300"/>
                  <a:gd name="connsiteY7" fmla="*/ 33576 h 127158"/>
                  <a:gd name="connsiteX8" fmla="*/ 31433 w 119300"/>
                  <a:gd name="connsiteY8" fmla="*/ 63579 h 127158"/>
                  <a:gd name="connsiteX9" fmla="*/ 59293 w 119300"/>
                  <a:gd name="connsiteY9" fmla="*/ 93583 h 127158"/>
                  <a:gd name="connsiteX10" fmla="*/ 82153 w 119300"/>
                  <a:gd name="connsiteY10" fmla="*/ 80724 h 127158"/>
                  <a:gd name="connsiteX11" fmla="*/ 59293 w 119300"/>
                  <a:gd name="connsiteY11" fmla="*/ 80724 h 127158"/>
                  <a:gd name="connsiteX12" fmla="*/ 59293 w 119300"/>
                  <a:gd name="connsiteY12" fmla="*/ 58579 h 127158"/>
                  <a:gd name="connsiteX13" fmla="*/ 119301 w 119300"/>
                  <a:gd name="connsiteY13" fmla="*/ 58579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300" h="127158">
                    <a:moveTo>
                      <a:pt x="119301" y="58579"/>
                    </a:moveTo>
                    <a:lnTo>
                      <a:pt x="119301" y="63579"/>
                    </a:lnTo>
                    <a:cubicBezTo>
                      <a:pt x="119301" y="98584"/>
                      <a:pt x="92869" y="127159"/>
                      <a:pt x="59293" y="127159"/>
                    </a:cubicBezTo>
                    <a:cubicBezTo>
                      <a:pt x="26432" y="127159"/>
                      <a:pt x="0" y="98584"/>
                      <a:pt x="0" y="63579"/>
                    </a:cubicBezTo>
                    <a:cubicBezTo>
                      <a:pt x="0" y="28575"/>
                      <a:pt x="26432" y="0"/>
                      <a:pt x="59293" y="0"/>
                    </a:cubicBezTo>
                    <a:cubicBezTo>
                      <a:pt x="75724" y="0"/>
                      <a:pt x="90726" y="7144"/>
                      <a:pt x="101441" y="18574"/>
                    </a:cubicBezTo>
                    <a:lnTo>
                      <a:pt x="79296" y="42148"/>
                    </a:lnTo>
                    <a:cubicBezTo>
                      <a:pt x="74295" y="37147"/>
                      <a:pt x="67866" y="33576"/>
                      <a:pt x="59293" y="33576"/>
                    </a:cubicBezTo>
                    <a:cubicBezTo>
                      <a:pt x="44291" y="33576"/>
                      <a:pt x="31433" y="46434"/>
                      <a:pt x="31433" y="63579"/>
                    </a:cubicBezTo>
                    <a:cubicBezTo>
                      <a:pt x="31433" y="81439"/>
                      <a:pt x="45006" y="93583"/>
                      <a:pt x="59293" y="93583"/>
                    </a:cubicBezTo>
                    <a:cubicBezTo>
                      <a:pt x="68580" y="93583"/>
                      <a:pt x="77153" y="88582"/>
                      <a:pt x="82153" y="80724"/>
                    </a:cubicBezTo>
                    <a:lnTo>
                      <a:pt x="59293" y="80724"/>
                    </a:lnTo>
                    <a:lnTo>
                      <a:pt x="59293" y="58579"/>
                    </a:lnTo>
                    <a:lnTo>
                      <a:pt x="119301" y="58579"/>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499" name="Freeform 498">
                <a:extLst>
                  <a:ext uri="{FF2B5EF4-FFF2-40B4-BE49-F238E27FC236}">
                    <a16:creationId xmlns:a16="http://schemas.microsoft.com/office/drawing/2014/main" id="{D25E7AAF-022A-344F-988A-E88D44C823C6}"/>
                  </a:ext>
                </a:extLst>
              </p:cNvPr>
              <p:cNvSpPr/>
              <p:nvPr/>
            </p:nvSpPr>
            <p:spPr>
              <a:xfrm>
                <a:off x="4799409" y="1067990"/>
                <a:ext cx="74294" cy="127873"/>
              </a:xfrm>
              <a:custGeom>
                <a:avLst/>
                <a:gdLst>
                  <a:gd name="connsiteX0" fmla="*/ 0 w 74294"/>
                  <a:gd name="connsiteY0" fmla="*/ 0 h 127873"/>
                  <a:gd name="connsiteX1" fmla="*/ 74295 w 74294"/>
                  <a:gd name="connsiteY1" fmla="*/ 0 h 127873"/>
                  <a:gd name="connsiteX2" fmla="*/ 74295 w 74294"/>
                  <a:gd name="connsiteY2" fmla="*/ 27861 h 127873"/>
                  <a:gd name="connsiteX3" fmla="*/ 31432 w 74294"/>
                  <a:gd name="connsiteY3" fmla="*/ 27861 h 127873"/>
                  <a:gd name="connsiteX4" fmla="*/ 31432 w 74294"/>
                  <a:gd name="connsiteY4" fmla="*/ 48578 h 127873"/>
                  <a:gd name="connsiteX5" fmla="*/ 69294 w 74294"/>
                  <a:gd name="connsiteY5" fmla="*/ 48578 h 127873"/>
                  <a:gd name="connsiteX6" fmla="*/ 69294 w 74294"/>
                  <a:gd name="connsiteY6" fmla="*/ 77153 h 127873"/>
                  <a:gd name="connsiteX7" fmla="*/ 31432 w 74294"/>
                  <a:gd name="connsiteY7" fmla="*/ 77153 h 127873"/>
                  <a:gd name="connsiteX8" fmla="*/ 31432 w 74294"/>
                  <a:gd name="connsiteY8" fmla="*/ 100727 h 127873"/>
                  <a:gd name="connsiteX9" fmla="*/ 74295 w 74294"/>
                  <a:gd name="connsiteY9" fmla="*/ 100727 h 127873"/>
                  <a:gd name="connsiteX10" fmla="*/ 74295 w 74294"/>
                  <a:gd name="connsiteY10" fmla="*/ 127873 h 127873"/>
                  <a:gd name="connsiteX11" fmla="*/ 0 w 74294"/>
                  <a:gd name="connsiteY11" fmla="*/ 127873 h 127873"/>
                  <a:gd name="connsiteX12" fmla="*/ 0 w 74294"/>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94" h="127873">
                    <a:moveTo>
                      <a:pt x="0" y="0"/>
                    </a:moveTo>
                    <a:lnTo>
                      <a:pt x="74295" y="0"/>
                    </a:lnTo>
                    <a:lnTo>
                      <a:pt x="74295" y="27861"/>
                    </a:lnTo>
                    <a:lnTo>
                      <a:pt x="31432" y="27861"/>
                    </a:lnTo>
                    <a:lnTo>
                      <a:pt x="31432" y="48578"/>
                    </a:lnTo>
                    <a:lnTo>
                      <a:pt x="69294" y="48578"/>
                    </a:lnTo>
                    <a:lnTo>
                      <a:pt x="69294" y="77153"/>
                    </a:lnTo>
                    <a:lnTo>
                      <a:pt x="31432" y="77153"/>
                    </a:lnTo>
                    <a:lnTo>
                      <a:pt x="31432" y="100727"/>
                    </a:lnTo>
                    <a:lnTo>
                      <a:pt x="74295" y="100727"/>
                    </a:lnTo>
                    <a:lnTo>
                      <a:pt x="74295"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0" name="Freeform 499">
                <a:extLst>
                  <a:ext uri="{FF2B5EF4-FFF2-40B4-BE49-F238E27FC236}">
                    <a16:creationId xmlns:a16="http://schemas.microsoft.com/office/drawing/2014/main" id="{9AD417E0-E138-5349-B241-BB4027D83C97}"/>
                  </a:ext>
                </a:extLst>
              </p:cNvPr>
              <p:cNvSpPr/>
              <p:nvPr/>
            </p:nvSpPr>
            <p:spPr>
              <a:xfrm>
                <a:off x="4942284" y="1067990"/>
                <a:ext cx="100726" cy="127873"/>
              </a:xfrm>
              <a:custGeom>
                <a:avLst/>
                <a:gdLst>
                  <a:gd name="connsiteX0" fmla="*/ 87868 w 100726"/>
                  <a:gd name="connsiteY0" fmla="*/ 127873 h 127873"/>
                  <a:gd name="connsiteX1" fmla="*/ 31432 w 100726"/>
                  <a:gd name="connsiteY1" fmla="*/ 67151 h 127873"/>
                  <a:gd name="connsiteX2" fmla="*/ 31432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2" y="67151"/>
                    </a:lnTo>
                    <a:lnTo>
                      <a:pt x="31432"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1" name="Freeform 500">
                <a:extLst>
                  <a:ext uri="{FF2B5EF4-FFF2-40B4-BE49-F238E27FC236}">
                    <a16:creationId xmlns:a16="http://schemas.microsoft.com/office/drawing/2014/main" id="{010659B0-E5EE-8141-95B5-A168F23895D2}"/>
                  </a:ext>
                </a:extLst>
              </p:cNvPr>
              <p:cNvSpPr/>
              <p:nvPr/>
            </p:nvSpPr>
            <p:spPr>
              <a:xfrm>
                <a:off x="5114448" y="1067990"/>
                <a:ext cx="74295" cy="127873"/>
              </a:xfrm>
              <a:custGeom>
                <a:avLst/>
                <a:gdLst>
                  <a:gd name="connsiteX0" fmla="*/ 0 w 74295"/>
                  <a:gd name="connsiteY0" fmla="*/ 0 h 127873"/>
                  <a:gd name="connsiteX1" fmla="*/ 74295 w 74295"/>
                  <a:gd name="connsiteY1" fmla="*/ 0 h 127873"/>
                  <a:gd name="connsiteX2" fmla="*/ 74295 w 74295"/>
                  <a:gd name="connsiteY2" fmla="*/ 27861 h 127873"/>
                  <a:gd name="connsiteX3" fmla="*/ 31433 w 74295"/>
                  <a:gd name="connsiteY3" fmla="*/ 27861 h 127873"/>
                  <a:gd name="connsiteX4" fmla="*/ 31433 w 74295"/>
                  <a:gd name="connsiteY4" fmla="*/ 48578 h 127873"/>
                  <a:gd name="connsiteX5" fmla="*/ 69294 w 74295"/>
                  <a:gd name="connsiteY5" fmla="*/ 48578 h 127873"/>
                  <a:gd name="connsiteX6" fmla="*/ 69294 w 74295"/>
                  <a:gd name="connsiteY6" fmla="*/ 77153 h 127873"/>
                  <a:gd name="connsiteX7" fmla="*/ 31433 w 74295"/>
                  <a:gd name="connsiteY7" fmla="*/ 77153 h 127873"/>
                  <a:gd name="connsiteX8" fmla="*/ 31433 w 74295"/>
                  <a:gd name="connsiteY8" fmla="*/ 100727 h 127873"/>
                  <a:gd name="connsiteX9" fmla="*/ 74295 w 74295"/>
                  <a:gd name="connsiteY9" fmla="*/ 100727 h 127873"/>
                  <a:gd name="connsiteX10" fmla="*/ 74295 w 74295"/>
                  <a:gd name="connsiteY10" fmla="*/ 127873 h 127873"/>
                  <a:gd name="connsiteX11" fmla="*/ 0 w 74295"/>
                  <a:gd name="connsiteY11" fmla="*/ 127873 h 127873"/>
                  <a:gd name="connsiteX12" fmla="*/ 0 w 74295"/>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95" h="127873">
                    <a:moveTo>
                      <a:pt x="0" y="0"/>
                    </a:moveTo>
                    <a:lnTo>
                      <a:pt x="74295" y="0"/>
                    </a:lnTo>
                    <a:lnTo>
                      <a:pt x="74295" y="27861"/>
                    </a:lnTo>
                    <a:lnTo>
                      <a:pt x="31433" y="27861"/>
                    </a:lnTo>
                    <a:lnTo>
                      <a:pt x="31433" y="48578"/>
                    </a:lnTo>
                    <a:lnTo>
                      <a:pt x="69294" y="48578"/>
                    </a:lnTo>
                    <a:lnTo>
                      <a:pt x="69294" y="77153"/>
                    </a:lnTo>
                    <a:lnTo>
                      <a:pt x="31433" y="77153"/>
                    </a:lnTo>
                    <a:lnTo>
                      <a:pt x="31433" y="100727"/>
                    </a:lnTo>
                    <a:lnTo>
                      <a:pt x="74295" y="100727"/>
                    </a:lnTo>
                    <a:lnTo>
                      <a:pt x="74295" y="127873"/>
                    </a:lnTo>
                    <a:lnTo>
                      <a:pt x="0" y="127873"/>
                    </a:lnTo>
                    <a:lnTo>
                      <a:pt x="0"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02" name="Freeform 501">
                <a:extLst>
                  <a:ext uri="{FF2B5EF4-FFF2-40B4-BE49-F238E27FC236}">
                    <a16:creationId xmlns:a16="http://schemas.microsoft.com/office/drawing/2014/main" id="{4E0955CE-D638-ED4A-9476-57D97A47FA6C}"/>
                  </a:ext>
                </a:extLst>
              </p:cNvPr>
              <p:cNvSpPr/>
              <p:nvPr/>
            </p:nvSpPr>
            <p:spPr>
              <a:xfrm>
                <a:off x="5258038" y="1067990"/>
                <a:ext cx="104298" cy="127873"/>
              </a:xfrm>
              <a:custGeom>
                <a:avLst/>
                <a:gdLst>
                  <a:gd name="connsiteX0" fmla="*/ 69294 w 104298"/>
                  <a:gd name="connsiteY0" fmla="*/ 127873 h 127873"/>
                  <a:gd name="connsiteX1" fmla="*/ 50720 w 104298"/>
                  <a:gd name="connsiteY1" fmla="*/ 94297 h 127873"/>
                  <a:gd name="connsiteX2" fmla="*/ 31432 w 104298"/>
                  <a:gd name="connsiteY2" fmla="*/ 94297 h 127873"/>
                  <a:gd name="connsiteX3" fmla="*/ 31432 w 104298"/>
                  <a:gd name="connsiteY3" fmla="*/ 127873 h 127873"/>
                  <a:gd name="connsiteX4" fmla="*/ 0 w 104298"/>
                  <a:gd name="connsiteY4" fmla="*/ 127873 h 127873"/>
                  <a:gd name="connsiteX5" fmla="*/ 0 w 104298"/>
                  <a:gd name="connsiteY5" fmla="*/ 0 h 127873"/>
                  <a:gd name="connsiteX6" fmla="*/ 50006 w 104298"/>
                  <a:gd name="connsiteY6" fmla="*/ 0 h 127873"/>
                  <a:gd name="connsiteX7" fmla="*/ 93583 w 104298"/>
                  <a:gd name="connsiteY7" fmla="*/ 47149 h 127873"/>
                  <a:gd name="connsiteX8" fmla="*/ 79295 w 104298"/>
                  <a:gd name="connsiteY8" fmla="*/ 81439 h 127873"/>
                  <a:gd name="connsiteX9" fmla="*/ 104299 w 104298"/>
                  <a:gd name="connsiteY9" fmla="*/ 127873 h 127873"/>
                  <a:gd name="connsiteX10" fmla="*/ 69294 w 104298"/>
                  <a:gd name="connsiteY10" fmla="*/ 127873 h 127873"/>
                  <a:gd name="connsiteX11" fmla="*/ 31432 w 104298"/>
                  <a:gd name="connsiteY11" fmla="*/ 65008 h 127873"/>
                  <a:gd name="connsiteX12" fmla="*/ 50720 w 104298"/>
                  <a:gd name="connsiteY12" fmla="*/ 65008 h 127873"/>
                  <a:gd name="connsiteX13" fmla="*/ 67866 w 104298"/>
                  <a:gd name="connsiteY13" fmla="*/ 46434 h 127873"/>
                  <a:gd name="connsiteX14" fmla="*/ 50720 w 104298"/>
                  <a:gd name="connsiteY14" fmla="*/ 27861 h 127873"/>
                  <a:gd name="connsiteX15" fmla="*/ 31432 w 104298"/>
                  <a:gd name="connsiteY15" fmla="*/ 27861 h 127873"/>
                  <a:gd name="connsiteX16" fmla="*/ 31432 w 104298"/>
                  <a:gd name="connsiteY16" fmla="*/ 6500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4298" h="127873">
                    <a:moveTo>
                      <a:pt x="69294" y="127873"/>
                    </a:moveTo>
                    <a:lnTo>
                      <a:pt x="50720" y="94297"/>
                    </a:lnTo>
                    <a:lnTo>
                      <a:pt x="31432" y="94297"/>
                    </a:lnTo>
                    <a:lnTo>
                      <a:pt x="31432" y="127873"/>
                    </a:lnTo>
                    <a:lnTo>
                      <a:pt x="0" y="127873"/>
                    </a:lnTo>
                    <a:lnTo>
                      <a:pt x="0" y="0"/>
                    </a:lnTo>
                    <a:lnTo>
                      <a:pt x="50006" y="0"/>
                    </a:lnTo>
                    <a:cubicBezTo>
                      <a:pt x="74295" y="0"/>
                      <a:pt x="93583" y="21431"/>
                      <a:pt x="93583" y="47149"/>
                    </a:cubicBezTo>
                    <a:cubicBezTo>
                      <a:pt x="93583" y="60722"/>
                      <a:pt x="87868" y="72866"/>
                      <a:pt x="79295" y="81439"/>
                    </a:cubicBezTo>
                    <a:lnTo>
                      <a:pt x="104299" y="127873"/>
                    </a:lnTo>
                    <a:lnTo>
                      <a:pt x="69294" y="127873"/>
                    </a:lnTo>
                    <a:close/>
                    <a:moveTo>
                      <a:pt x="31432" y="65008"/>
                    </a:moveTo>
                    <a:lnTo>
                      <a:pt x="50720" y="65008"/>
                    </a:lnTo>
                    <a:cubicBezTo>
                      <a:pt x="60007" y="65008"/>
                      <a:pt x="67866" y="57150"/>
                      <a:pt x="67866" y="46434"/>
                    </a:cubicBezTo>
                    <a:cubicBezTo>
                      <a:pt x="67866" y="35719"/>
                      <a:pt x="60007" y="27861"/>
                      <a:pt x="50720" y="27861"/>
                    </a:cubicBezTo>
                    <a:lnTo>
                      <a:pt x="31432" y="27861"/>
                    </a:lnTo>
                    <a:lnTo>
                      <a:pt x="31432" y="6500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05" name="Freeform 504">
                <a:extLst>
                  <a:ext uri="{FF2B5EF4-FFF2-40B4-BE49-F238E27FC236}">
                    <a16:creationId xmlns:a16="http://schemas.microsoft.com/office/drawing/2014/main" id="{8BA72A6D-ACAF-BB40-9406-1809C627AABF}"/>
                  </a:ext>
                </a:extLst>
              </p:cNvPr>
              <p:cNvSpPr/>
              <p:nvPr/>
            </p:nvSpPr>
            <p:spPr>
              <a:xfrm>
                <a:off x="5420915" y="1067990"/>
                <a:ext cx="126444" cy="127873"/>
              </a:xfrm>
              <a:custGeom>
                <a:avLst/>
                <a:gdLst>
                  <a:gd name="connsiteX0" fmla="*/ 0 w 126444"/>
                  <a:gd name="connsiteY0" fmla="*/ 127873 h 127873"/>
                  <a:gd name="connsiteX1" fmla="*/ 55721 w 126444"/>
                  <a:gd name="connsiteY1" fmla="*/ 0 h 127873"/>
                  <a:gd name="connsiteX2" fmla="*/ 70009 w 126444"/>
                  <a:gd name="connsiteY2" fmla="*/ 0 h 127873"/>
                  <a:gd name="connsiteX3" fmla="*/ 126444 w 126444"/>
                  <a:gd name="connsiteY3" fmla="*/ 127873 h 127873"/>
                  <a:gd name="connsiteX4" fmla="*/ 95012 w 126444"/>
                  <a:gd name="connsiteY4" fmla="*/ 127873 h 127873"/>
                  <a:gd name="connsiteX5" fmla="*/ 87868 w 126444"/>
                  <a:gd name="connsiteY5" fmla="*/ 111443 h 127873"/>
                  <a:gd name="connsiteX6" fmla="*/ 39291 w 126444"/>
                  <a:gd name="connsiteY6" fmla="*/ 111443 h 127873"/>
                  <a:gd name="connsiteX7" fmla="*/ 32147 w 126444"/>
                  <a:gd name="connsiteY7" fmla="*/ 127873 h 127873"/>
                  <a:gd name="connsiteX8" fmla="*/ 0 w 126444"/>
                  <a:gd name="connsiteY8" fmla="*/ 127873 h 127873"/>
                  <a:gd name="connsiteX9" fmla="*/ 50720 w 126444"/>
                  <a:gd name="connsiteY9" fmla="*/ 82868 h 127873"/>
                  <a:gd name="connsiteX10" fmla="*/ 75009 w 126444"/>
                  <a:gd name="connsiteY10" fmla="*/ 82868 h 127873"/>
                  <a:gd name="connsiteX11" fmla="*/ 62865 w 126444"/>
                  <a:gd name="connsiteY11" fmla="*/ 55007 h 127873"/>
                  <a:gd name="connsiteX12" fmla="*/ 50720 w 126444"/>
                  <a:gd name="connsiteY12" fmla="*/ 8286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444" h="127873">
                    <a:moveTo>
                      <a:pt x="0" y="127873"/>
                    </a:moveTo>
                    <a:lnTo>
                      <a:pt x="55721" y="0"/>
                    </a:lnTo>
                    <a:lnTo>
                      <a:pt x="70009" y="0"/>
                    </a:lnTo>
                    <a:lnTo>
                      <a:pt x="126444" y="127873"/>
                    </a:lnTo>
                    <a:lnTo>
                      <a:pt x="95012" y="127873"/>
                    </a:lnTo>
                    <a:lnTo>
                      <a:pt x="87868" y="111443"/>
                    </a:lnTo>
                    <a:lnTo>
                      <a:pt x="39291" y="111443"/>
                    </a:lnTo>
                    <a:lnTo>
                      <a:pt x="32147" y="127873"/>
                    </a:lnTo>
                    <a:lnTo>
                      <a:pt x="0" y="127873"/>
                    </a:lnTo>
                    <a:close/>
                    <a:moveTo>
                      <a:pt x="50720" y="82868"/>
                    </a:moveTo>
                    <a:lnTo>
                      <a:pt x="75009" y="82868"/>
                    </a:lnTo>
                    <a:lnTo>
                      <a:pt x="62865" y="55007"/>
                    </a:lnTo>
                    <a:lnTo>
                      <a:pt x="50720" y="8286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06" name="Freeform 505">
                <a:extLst>
                  <a:ext uri="{FF2B5EF4-FFF2-40B4-BE49-F238E27FC236}">
                    <a16:creationId xmlns:a16="http://schemas.microsoft.com/office/drawing/2014/main" id="{5808A7A7-1162-7444-B0B3-8BC39237C1D3}"/>
                  </a:ext>
                </a:extLst>
              </p:cNvPr>
              <p:cNvSpPr/>
              <p:nvPr/>
            </p:nvSpPr>
            <p:spPr>
              <a:xfrm>
                <a:off x="5599509" y="1067990"/>
                <a:ext cx="94297" cy="127873"/>
              </a:xfrm>
              <a:custGeom>
                <a:avLst/>
                <a:gdLst>
                  <a:gd name="connsiteX0" fmla="*/ 0 w 94297"/>
                  <a:gd name="connsiteY0" fmla="*/ 0 h 127873"/>
                  <a:gd name="connsiteX1" fmla="*/ 94298 w 94297"/>
                  <a:gd name="connsiteY1" fmla="*/ 0 h 127873"/>
                  <a:gd name="connsiteX2" fmla="*/ 94298 w 94297"/>
                  <a:gd name="connsiteY2" fmla="*/ 33576 h 127873"/>
                  <a:gd name="connsiteX3" fmla="*/ 62865 w 94297"/>
                  <a:gd name="connsiteY3" fmla="*/ 33576 h 127873"/>
                  <a:gd name="connsiteX4" fmla="*/ 62865 w 94297"/>
                  <a:gd name="connsiteY4" fmla="*/ 127873 h 127873"/>
                  <a:gd name="connsiteX5" fmla="*/ 31433 w 94297"/>
                  <a:gd name="connsiteY5" fmla="*/ 127873 h 127873"/>
                  <a:gd name="connsiteX6" fmla="*/ 31433 w 94297"/>
                  <a:gd name="connsiteY6" fmla="*/ 33576 h 127873"/>
                  <a:gd name="connsiteX7" fmla="*/ 714 w 94297"/>
                  <a:gd name="connsiteY7" fmla="*/ 33576 h 127873"/>
                  <a:gd name="connsiteX8" fmla="*/ 714 w 94297"/>
                  <a:gd name="connsiteY8"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297" h="127873">
                    <a:moveTo>
                      <a:pt x="0" y="0"/>
                    </a:moveTo>
                    <a:lnTo>
                      <a:pt x="94298" y="0"/>
                    </a:lnTo>
                    <a:lnTo>
                      <a:pt x="94298" y="33576"/>
                    </a:lnTo>
                    <a:lnTo>
                      <a:pt x="62865" y="33576"/>
                    </a:lnTo>
                    <a:lnTo>
                      <a:pt x="62865" y="127873"/>
                    </a:lnTo>
                    <a:lnTo>
                      <a:pt x="31433" y="127873"/>
                    </a:lnTo>
                    <a:lnTo>
                      <a:pt x="31433" y="33576"/>
                    </a:lnTo>
                    <a:lnTo>
                      <a:pt x="714" y="33576"/>
                    </a:lnTo>
                    <a:lnTo>
                      <a:pt x="714"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7" name="Freeform 506">
                <a:extLst>
                  <a:ext uri="{FF2B5EF4-FFF2-40B4-BE49-F238E27FC236}">
                    <a16:creationId xmlns:a16="http://schemas.microsoft.com/office/drawing/2014/main" id="{EA4694EB-2D90-3B4A-9896-04FC58615DBB}"/>
                  </a:ext>
                </a:extLst>
              </p:cNvPr>
              <p:cNvSpPr/>
              <p:nvPr/>
            </p:nvSpPr>
            <p:spPr>
              <a:xfrm>
                <a:off x="5761672" y="1067990"/>
                <a:ext cx="31432" cy="127873"/>
              </a:xfrm>
              <a:custGeom>
                <a:avLst/>
                <a:gdLst>
                  <a:gd name="connsiteX0" fmla="*/ 0 w 31432"/>
                  <a:gd name="connsiteY0" fmla="*/ 0 h 127873"/>
                  <a:gd name="connsiteX1" fmla="*/ 31432 w 31432"/>
                  <a:gd name="connsiteY1" fmla="*/ 0 h 127873"/>
                  <a:gd name="connsiteX2" fmla="*/ 31432 w 31432"/>
                  <a:gd name="connsiteY2" fmla="*/ 127873 h 127873"/>
                  <a:gd name="connsiteX3" fmla="*/ 0 w 31432"/>
                  <a:gd name="connsiteY3" fmla="*/ 127873 h 127873"/>
                  <a:gd name="connsiteX4" fmla="*/ 0 w 31432"/>
                  <a:gd name="connsiteY4" fmla="*/ 0 h 127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 h="127873">
                    <a:moveTo>
                      <a:pt x="0" y="0"/>
                    </a:moveTo>
                    <a:lnTo>
                      <a:pt x="31432" y="0"/>
                    </a:lnTo>
                    <a:lnTo>
                      <a:pt x="31432"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8" name="Freeform 507">
                <a:extLst>
                  <a:ext uri="{FF2B5EF4-FFF2-40B4-BE49-F238E27FC236}">
                    <a16:creationId xmlns:a16="http://schemas.microsoft.com/office/drawing/2014/main" id="{EDD6AF0D-E91C-DA40-A937-4C1733BFFCA4}"/>
                  </a:ext>
                </a:extLst>
              </p:cNvPr>
              <p:cNvSpPr/>
              <p:nvPr/>
            </p:nvSpPr>
            <p:spPr>
              <a:xfrm>
                <a:off x="5861685" y="1067990"/>
                <a:ext cx="119300" cy="127873"/>
              </a:xfrm>
              <a:custGeom>
                <a:avLst/>
                <a:gdLst>
                  <a:gd name="connsiteX0" fmla="*/ 59293 w 119300"/>
                  <a:gd name="connsiteY0" fmla="*/ 0 h 127873"/>
                  <a:gd name="connsiteX1" fmla="*/ 119301 w 119300"/>
                  <a:gd name="connsiteY1" fmla="*/ 64294 h 127873"/>
                  <a:gd name="connsiteX2" fmla="*/ 59293 w 119300"/>
                  <a:gd name="connsiteY2" fmla="*/ 127873 h 127873"/>
                  <a:gd name="connsiteX3" fmla="*/ 0 w 119300"/>
                  <a:gd name="connsiteY3" fmla="*/ 64294 h 127873"/>
                  <a:gd name="connsiteX4" fmla="*/ 59293 w 119300"/>
                  <a:gd name="connsiteY4" fmla="*/ 0 h 127873"/>
                  <a:gd name="connsiteX5" fmla="*/ 59293 w 119300"/>
                  <a:gd name="connsiteY5" fmla="*/ 33576 h 127873"/>
                  <a:gd name="connsiteX6" fmla="*/ 30718 w 119300"/>
                  <a:gd name="connsiteY6" fmla="*/ 64294 h 127873"/>
                  <a:gd name="connsiteX7" fmla="*/ 59293 w 119300"/>
                  <a:gd name="connsiteY7" fmla="*/ 95012 h 127873"/>
                  <a:gd name="connsiteX8" fmla="*/ 87868 w 119300"/>
                  <a:gd name="connsiteY8" fmla="*/ 64294 h 127873"/>
                  <a:gd name="connsiteX9" fmla="*/ 59293 w 119300"/>
                  <a:gd name="connsiteY9" fmla="*/ 33576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00" h="127873">
                    <a:moveTo>
                      <a:pt x="59293" y="0"/>
                    </a:moveTo>
                    <a:cubicBezTo>
                      <a:pt x="92154" y="0"/>
                      <a:pt x="119301" y="28575"/>
                      <a:pt x="119301" y="64294"/>
                    </a:cubicBezTo>
                    <a:cubicBezTo>
                      <a:pt x="119301" y="99298"/>
                      <a:pt x="92869" y="127873"/>
                      <a:pt x="59293" y="127873"/>
                    </a:cubicBezTo>
                    <a:cubicBezTo>
                      <a:pt x="26432" y="127873"/>
                      <a:pt x="0" y="99298"/>
                      <a:pt x="0" y="64294"/>
                    </a:cubicBezTo>
                    <a:cubicBezTo>
                      <a:pt x="0" y="29289"/>
                      <a:pt x="26432" y="0"/>
                      <a:pt x="59293" y="0"/>
                    </a:cubicBezTo>
                    <a:close/>
                    <a:moveTo>
                      <a:pt x="59293" y="33576"/>
                    </a:moveTo>
                    <a:cubicBezTo>
                      <a:pt x="43577" y="33576"/>
                      <a:pt x="30718" y="47149"/>
                      <a:pt x="30718" y="64294"/>
                    </a:cubicBezTo>
                    <a:cubicBezTo>
                      <a:pt x="30718" y="80724"/>
                      <a:pt x="43577" y="95012"/>
                      <a:pt x="59293" y="95012"/>
                    </a:cubicBezTo>
                    <a:cubicBezTo>
                      <a:pt x="75009" y="95012"/>
                      <a:pt x="87868" y="81439"/>
                      <a:pt x="87868" y="64294"/>
                    </a:cubicBezTo>
                    <a:cubicBezTo>
                      <a:pt x="87868" y="47149"/>
                      <a:pt x="75009" y="33576"/>
                      <a:pt x="59293" y="33576"/>
                    </a:cubicBez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9" name="Freeform 508">
                <a:extLst>
                  <a:ext uri="{FF2B5EF4-FFF2-40B4-BE49-F238E27FC236}">
                    <a16:creationId xmlns:a16="http://schemas.microsoft.com/office/drawing/2014/main" id="{6ED48EAF-A731-E741-A71A-6EA7F42DE45A}"/>
                  </a:ext>
                </a:extLst>
              </p:cNvPr>
              <p:cNvSpPr/>
              <p:nvPr/>
            </p:nvSpPr>
            <p:spPr>
              <a:xfrm>
                <a:off x="6049565" y="1067990"/>
                <a:ext cx="100726" cy="127873"/>
              </a:xfrm>
              <a:custGeom>
                <a:avLst/>
                <a:gdLst>
                  <a:gd name="connsiteX0" fmla="*/ 87868 w 100726"/>
                  <a:gd name="connsiteY0" fmla="*/ 127873 h 127873"/>
                  <a:gd name="connsiteX1" fmla="*/ 31433 w 100726"/>
                  <a:gd name="connsiteY1" fmla="*/ 67151 h 127873"/>
                  <a:gd name="connsiteX2" fmla="*/ 31433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3" y="67151"/>
                    </a:lnTo>
                    <a:lnTo>
                      <a:pt x="31433"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grpSp>
        <p:grpSp>
          <p:nvGrpSpPr>
            <p:cNvPr id="467" name="Graphic 4">
              <a:extLst>
                <a:ext uri="{FF2B5EF4-FFF2-40B4-BE49-F238E27FC236}">
                  <a16:creationId xmlns:a16="http://schemas.microsoft.com/office/drawing/2014/main" id="{743A09C7-A495-CE4E-9E68-43657DDF03B6}"/>
                </a:ext>
              </a:extLst>
            </p:cNvPr>
            <p:cNvGrpSpPr/>
            <p:nvPr/>
          </p:nvGrpSpPr>
          <p:grpSpPr>
            <a:xfrm>
              <a:off x="4965858" y="1238726"/>
              <a:ext cx="1416605" cy="128587"/>
              <a:chOff x="4965858" y="1238726"/>
              <a:chExt cx="1416605" cy="128587"/>
            </a:xfrm>
          </p:grpSpPr>
          <p:sp>
            <p:nvSpPr>
              <p:cNvPr id="468" name="Freeform 467">
                <a:extLst>
                  <a:ext uri="{FF2B5EF4-FFF2-40B4-BE49-F238E27FC236}">
                    <a16:creationId xmlns:a16="http://schemas.microsoft.com/office/drawing/2014/main" id="{19ECD6AE-2A68-7A45-9CFD-9D36EB455F8E}"/>
                  </a:ext>
                </a:extLst>
              </p:cNvPr>
              <p:cNvSpPr/>
              <p:nvPr/>
            </p:nvSpPr>
            <p:spPr>
              <a:xfrm>
                <a:off x="4965858" y="1239440"/>
                <a:ext cx="93583" cy="127873"/>
              </a:xfrm>
              <a:custGeom>
                <a:avLst/>
                <a:gdLst>
                  <a:gd name="connsiteX0" fmla="*/ 0 w 93583"/>
                  <a:gd name="connsiteY0" fmla="*/ 127873 h 127873"/>
                  <a:gd name="connsiteX1" fmla="*/ 0 w 93583"/>
                  <a:gd name="connsiteY1" fmla="*/ 0 h 127873"/>
                  <a:gd name="connsiteX2" fmla="*/ 52864 w 93583"/>
                  <a:gd name="connsiteY2" fmla="*/ 0 h 127873"/>
                  <a:gd name="connsiteX3" fmla="*/ 87868 w 93583"/>
                  <a:gd name="connsiteY3" fmla="*/ 37862 h 127873"/>
                  <a:gd name="connsiteX4" fmla="*/ 80010 w 93583"/>
                  <a:gd name="connsiteY4" fmla="*/ 60722 h 127873"/>
                  <a:gd name="connsiteX5" fmla="*/ 93583 w 93583"/>
                  <a:gd name="connsiteY5" fmla="*/ 90011 h 127873"/>
                  <a:gd name="connsiteX6" fmla="*/ 58579 w 93583"/>
                  <a:gd name="connsiteY6" fmla="*/ 127159 h 127873"/>
                  <a:gd name="connsiteX7" fmla="*/ 0 w 93583"/>
                  <a:gd name="connsiteY7" fmla="*/ 127159 h 127873"/>
                  <a:gd name="connsiteX8" fmla="*/ 46434 w 93583"/>
                  <a:gd name="connsiteY8" fmla="*/ 50006 h 127873"/>
                  <a:gd name="connsiteX9" fmla="*/ 56436 w 93583"/>
                  <a:gd name="connsiteY9" fmla="*/ 39291 h 127873"/>
                  <a:gd name="connsiteX10" fmla="*/ 46434 w 93583"/>
                  <a:gd name="connsiteY10" fmla="*/ 27861 h 127873"/>
                  <a:gd name="connsiteX11" fmla="*/ 31433 w 93583"/>
                  <a:gd name="connsiteY11" fmla="*/ 27861 h 127873"/>
                  <a:gd name="connsiteX12" fmla="*/ 31433 w 93583"/>
                  <a:gd name="connsiteY12" fmla="*/ 50006 h 127873"/>
                  <a:gd name="connsiteX13" fmla="*/ 46434 w 93583"/>
                  <a:gd name="connsiteY13" fmla="*/ 50006 h 127873"/>
                  <a:gd name="connsiteX14" fmla="*/ 52149 w 93583"/>
                  <a:gd name="connsiteY14" fmla="*/ 100013 h 127873"/>
                  <a:gd name="connsiteX15" fmla="*/ 62151 w 93583"/>
                  <a:gd name="connsiteY15" fmla="*/ 88582 h 127873"/>
                  <a:gd name="connsiteX16" fmla="*/ 52149 w 93583"/>
                  <a:gd name="connsiteY16" fmla="*/ 77867 h 127873"/>
                  <a:gd name="connsiteX17" fmla="*/ 31433 w 93583"/>
                  <a:gd name="connsiteY17" fmla="*/ 77867 h 127873"/>
                  <a:gd name="connsiteX18" fmla="*/ 31433 w 93583"/>
                  <a:gd name="connsiteY18" fmla="*/ 100013 h 127873"/>
                  <a:gd name="connsiteX19" fmla="*/ 52149 w 93583"/>
                  <a:gd name="connsiteY19" fmla="*/ 10001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583" h="127873">
                    <a:moveTo>
                      <a:pt x="0" y="127873"/>
                    </a:moveTo>
                    <a:lnTo>
                      <a:pt x="0" y="0"/>
                    </a:lnTo>
                    <a:lnTo>
                      <a:pt x="52864" y="0"/>
                    </a:lnTo>
                    <a:cubicBezTo>
                      <a:pt x="72152" y="0"/>
                      <a:pt x="87868" y="17859"/>
                      <a:pt x="87868" y="37862"/>
                    </a:cubicBezTo>
                    <a:cubicBezTo>
                      <a:pt x="87868" y="46434"/>
                      <a:pt x="85011" y="54293"/>
                      <a:pt x="80010" y="60722"/>
                    </a:cubicBezTo>
                    <a:cubicBezTo>
                      <a:pt x="87868" y="67866"/>
                      <a:pt x="93583" y="78581"/>
                      <a:pt x="93583" y="90011"/>
                    </a:cubicBezTo>
                    <a:cubicBezTo>
                      <a:pt x="93583" y="110014"/>
                      <a:pt x="77867" y="127159"/>
                      <a:pt x="58579" y="127159"/>
                    </a:cubicBezTo>
                    <a:lnTo>
                      <a:pt x="0" y="127159"/>
                    </a:lnTo>
                    <a:close/>
                    <a:moveTo>
                      <a:pt x="46434" y="50006"/>
                    </a:moveTo>
                    <a:cubicBezTo>
                      <a:pt x="52149" y="50006"/>
                      <a:pt x="56436" y="45006"/>
                      <a:pt x="56436" y="39291"/>
                    </a:cubicBezTo>
                    <a:cubicBezTo>
                      <a:pt x="56436" y="33576"/>
                      <a:pt x="52149" y="27861"/>
                      <a:pt x="46434" y="27861"/>
                    </a:cubicBezTo>
                    <a:lnTo>
                      <a:pt x="31433" y="27861"/>
                    </a:lnTo>
                    <a:lnTo>
                      <a:pt x="31433" y="50006"/>
                    </a:lnTo>
                    <a:lnTo>
                      <a:pt x="46434" y="50006"/>
                    </a:lnTo>
                    <a:close/>
                    <a:moveTo>
                      <a:pt x="52149" y="100013"/>
                    </a:moveTo>
                    <a:cubicBezTo>
                      <a:pt x="57865" y="100013"/>
                      <a:pt x="62151" y="95012"/>
                      <a:pt x="62151" y="88582"/>
                    </a:cubicBezTo>
                    <a:cubicBezTo>
                      <a:pt x="62151" y="82153"/>
                      <a:pt x="57150" y="77867"/>
                      <a:pt x="52149" y="77867"/>
                    </a:cubicBezTo>
                    <a:lnTo>
                      <a:pt x="31433" y="77867"/>
                    </a:lnTo>
                    <a:lnTo>
                      <a:pt x="31433" y="100013"/>
                    </a:lnTo>
                    <a:lnTo>
                      <a:pt x="52149" y="100013"/>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9" name="Freeform 468">
                <a:extLst>
                  <a:ext uri="{FF2B5EF4-FFF2-40B4-BE49-F238E27FC236}">
                    <a16:creationId xmlns:a16="http://schemas.microsoft.com/office/drawing/2014/main" id="{996C2F87-4D2A-CA45-BE56-BA8962CFD5C2}"/>
                  </a:ext>
                </a:extLst>
              </p:cNvPr>
              <p:cNvSpPr/>
              <p:nvPr/>
            </p:nvSpPr>
            <p:spPr>
              <a:xfrm>
                <a:off x="5110162" y="1239440"/>
                <a:ext cx="74295" cy="127873"/>
              </a:xfrm>
              <a:custGeom>
                <a:avLst/>
                <a:gdLst>
                  <a:gd name="connsiteX0" fmla="*/ 0 w 74295"/>
                  <a:gd name="connsiteY0" fmla="*/ 0 h 127873"/>
                  <a:gd name="connsiteX1" fmla="*/ 31433 w 74295"/>
                  <a:gd name="connsiteY1" fmla="*/ 0 h 127873"/>
                  <a:gd name="connsiteX2" fmla="*/ 31433 w 74295"/>
                  <a:gd name="connsiteY2" fmla="*/ 94297 h 127873"/>
                  <a:gd name="connsiteX3" fmla="*/ 74295 w 74295"/>
                  <a:gd name="connsiteY3" fmla="*/ 94297 h 127873"/>
                  <a:gd name="connsiteX4" fmla="*/ 74295 w 74295"/>
                  <a:gd name="connsiteY4" fmla="*/ 127873 h 127873"/>
                  <a:gd name="connsiteX5" fmla="*/ 0 w 74295"/>
                  <a:gd name="connsiteY5" fmla="*/ 127873 h 127873"/>
                  <a:gd name="connsiteX6" fmla="*/ 0 w 74295"/>
                  <a:gd name="connsiteY6"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95" h="127873">
                    <a:moveTo>
                      <a:pt x="0" y="0"/>
                    </a:moveTo>
                    <a:lnTo>
                      <a:pt x="31433" y="0"/>
                    </a:lnTo>
                    <a:lnTo>
                      <a:pt x="31433" y="94297"/>
                    </a:lnTo>
                    <a:lnTo>
                      <a:pt x="74295" y="94297"/>
                    </a:lnTo>
                    <a:lnTo>
                      <a:pt x="74295" y="127873"/>
                    </a:lnTo>
                    <a:lnTo>
                      <a:pt x="0" y="127873"/>
                    </a:lnTo>
                    <a:lnTo>
                      <a:pt x="0"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0" name="Freeform 469">
                <a:extLst>
                  <a:ext uri="{FF2B5EF4-FFF2-40B4-BE49-F238E27FC236}">
                    <a16:creationId xmlns:a16="http://schemas.microsoft.com/office/drawing/2014/main" id="{4117EF48-D1C7-654C-9353-5377AD98D2F0}"/>
                  </a:ext>
                </a:extLst>
              </p:cNvPr>
              <p:cNvSpPr/>
              <p:nvPr/>
            </p:nvSpPr>
            <p:spPr>
              <a:xfrm>
                <a:off x="5231606" y="1239440"/>
                <a:ext cx="119300" cy="127873"/>
              </a:xfrm>
              <a:custGeom>
                <a:avLst/>
                <a:gdLst>
                  <a:gd name="connsiteX0" fmla="*/ 59293 w 119300"/>
                  <a:gd name="connsiteY0" fmla="*/ 0 h 127873"/>
                  <a:gd name="connsiteX1" fmla="*/ 119301 w 119300"/>
                  <a:gd name="connsiteY1" fmla="*/ 64294 h 127873"/>
                  <a:gd name="connsiteX2" fmla="*/ 59293 w 119300"/>
                  <a:gd name="connsiteY2" fmla="*/ 127873 h 127873"/>
                  <a:gd name="connsiteX3" fmla="*/ 0 w 119300"/>
                  <a:gd name="connsiteY3" fmla="*/ 64294 h 127873"/>
                  <a:gd name="connsiteX4" fmla="*/ 59293 w 119300"/>
                  <a:gd name="connsiteY4" fmla="*/ 0 h 127873"/>
                  <a:gd name="connsiteX5" fmla="*/ 59293 w 119300"/>
                  <a:gd name="connsiteY5" fmla="*/ 32861 h 127873"/>
                  <a:gd name="connsiteX6" fmla="*/ 30718 w 119300"/>
                  <a:gd name="connsiteY6" fmla="*/ 63579 h 127873"/>
                  <a:gd name="connsiteX7" fmla="*/ 59293 w 119300"/>
                  <a:gd name="connsiteY7" fmla="*/ 94297 h 127873"/>
                  <a:gd name="connsiteX8" fmla="*/ 87868 w 119300"/>
                  <a:gd name="connsiteY8" fmla="*/ 63579 h 127873"/>
                  <a:gd name="connsiteX9" fmla="*/ 59293 w 119300"/>
                  <a:gd name="connsiteY9" fmla="*/ 32861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00" h="127873">
                    <a:moveTo>
                      <a:pt x="59293" y="0"/>
                    </a:moveTo>
                    <a:cubicBezTo>
                      <a:pt x="92155" y="0"/>
                      <a:pt x="119301" y="28575"/>
                      <a:pt x="119301" y="64294"/>
                    </a:cubicBezTo>
                    <a:cubicBezTo>
                      <a:pt x="119301" y="99298"/>
                      <a:pt x="92869" y="127873"/>
                      <a:pt x="59293" y="127873"/>
                    </a:cubicBezTo>
                    <a:cubicBezTo>
                      <a:pt x="26432" y="127873"/>
                      <a:pt x="0" y="99298"/>
                      <a:pt x="0" y="64294"/>
                    </a:cubicBezTo>
                    <a:cubicBezTo>
                      <a:pt x="0" y="28575"/>
                      <a:pt x="26432" y="0"/>
                      <a:pt x="59293" y="0"/>
                    </a:cubicBezTo>
                    <a:close/>
                    <a:moveTo>
                      <a:pt x="59293" y="32861"/>
                    </a:moveTo>
                    <a:cubicBezTo>
                      <a:pt x="43577" y="32861"/>
                      <a:pt x="30718" y="46434"/>
                      <a:pt x="30718" y="63579"/>
                    </a:cubicBezTo>
                    <a:cubicBezTo>
                      <a:pt x="30718" y="80010"/>
                      <a:pt x="43577" y="94297"/>
                      <a:pt x="59293" y="94297"/>
                    </a:cubicBezTo>
                    <a:cubicBezTo>
                      <a:pt x="75009" y="94297"/>
                      <a:pt x="87868" y="80724"/>
                      <a:pt x="87868" y="63579"/>
                    </a:cubicBezTo>
                    <a:cubicBezTo>
                      <a:pt x="87868" y="47149"/>
                      <a:pt x="75724" y="32861"/>
                      <a:pt x="59293" y="32861"/>
                    </a:cubicBez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1" name="Freeform 470">
                <a:extLst>
                  <a:ext uri="{FF2B5EF4-FFF2-40B4-BE49-F238E27FC236}">
                    <a16:creationId xmlns:a16="http://schemas.microsoft.com/office/drawing/2014/main" id="{4FF4642D-E598-854B-AB24-1913D394D244}"/>
                  </a:ext>
                </a:extLst>
              </p:cNvPr>
              <p:cNvSpPr/>
              <p:nvPr/>
            </p:nvSpPr>
            <p:spPr>
              <a:xfrm>
                <a:off x="5398770" y="1239440"/>
                <a:ext cx="102155" cy="127158"/>
              </a:xfrm>
              <a:custGeom>
                <a:avLst/>
                <a:gdLst>
                  <a:gd name="connsiteX0" fmla="*/ 80010 w 102155"/>
                  <a:gd name="connsiteY0" fmla="*/ 42148 h 127158"/>
                  <a:gd name="connsiteX1" fmla="*/ 60007 w 102155"/>
                  <a:gd name="connsiteY1" fmla="*/ 33576 h 127158"/>
                  <a:gd name="connsiteX2" fmla="*/ 32147 w 102155"/>
                  <a:gd name="connsiteY2" fmla="*/ 63579 h 127158"/>
                  <a:gd name="connsiteX3" fmla="*/ 60007 w 102155"/>
                  <a:gd name="connsiteY3" fmla="*/ 93583 h 127158"/>
                  <a:gd name="connsiteX4" fmla="*/ 80010 w 102155"/>
                  <a:gd name="connsiteY4" fmla="*/ 85011 h 127158"/>
                  <a:gd name="connsiteX5" fmla="*/ 102156 w 102155"/>
                  <a:gd name="connsiteY5" fmla="*/ 108585 h 127158"/>
                  <a:gd name="connsiteX6" fmla="*/ 60007 w 102155"/>
                  <a:gd name="connsiteY6" fmla="*/ 127159 h 127158"/>
                  <a:gd name="connsiteX7" fmla="*/ 0 w 102155"/>
                  <a:gd name="connsiteY7" fmla="*/ 63579 h 127158"/>
                  <a:gd name="connsiteX8" fmla="*/ 60007 w 102155"/>
                  <a:gd name="connsiteY8" fmla="*/ 0 h 127158"/>
                  <a:gd name="connsiteX9" fmla="*/ 102156 w 102155"/>
                  <a:gd name="connsiteY9" fmla="*/ 18574 h 127158"/>
                  <a:gd name="connsiteX10" fmla="*/ 80010 w 102155"/>
                  <a:gd name="connsiteY10" fmla="*/ 42148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155" h="127158">
                    <a:moveTo>
                      <a:pt x="80010" y="42148"/>
                    </a:moveTo>
                    <a:cubicBezTo>
                      <a:pt x="75009" y="37147"/>
                      <a:pt x="67866" y="33576"/>
                      <a:pt x="60007" y="33576"/>
                    </a:cubicBezTo>
                    <a:cubicBezTo>
                      <a:pt x="43577" y="33576"/>
                      <a:pt x="32147" y="46434"/>
                      <a:pt x="32147" y="63579"/>
                    </a:cubicBezTo>
                    <a:cubicBezTo>
                      <a:pt x="32147" y="80724"/>
                      <a:pt x="43577" y="93583"/>
                      <a:pt x="60007" y="93583"/>
                    </a:cubicBezTo>
                    <a:cubicBezTo>
                      <a:pt x="67866" y="93583"/>
                      <a:pt x="75009" y="90726"/>
                      <a:pt x="80010" y="85011"/>
                    </a:cubicBezTo>
                    <a:lnTo>
                      <a:pt x="102156" y="108585"/>
                    </a:lnTo>
                    <a:cubicBezTo>
                      <a:pt x="91440" y="120015"/>
                      <a:pt x="76438" y="127159"/>
                      <a:pt x="60007" y="127159"/>
                    </a:cubicBezTo>
                    <a:cubicBezTo>
                      <a:pt x="27146" y="127159"/>
                      <a:pt x="0" y="98584"/>
                      <a:pt x="0" y="63579"/>
                    </a:cubicBezTo>
                    <a:cubicBezTo>
                      <a:pt x="0" y="28575"/>
                      <a:pt x="26432" y="0"/>
                      <a:pt x="60007" y="0"/>
                    </a:cubicBezTo>
                    <a:cubicBezTo>
                      <a:pt x="76438" y="0"/>
                      <a:pt x="91440" y="7144"/>
                      <a:pt x="102156" y="18574"/>
                    </a:cubicBezTo>
                    <a:lnTo>
                      <a:pt x="80010" y="4214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2" name="Freeform 471">
                <a:extLst>
                  <a:ext uri="{FF2B5EF4-FFF2-40B4-BE49-F238E27FC236}">
                    <a16:creationId xmlns:a16="http://schemas.microsoft.com/office/drawing/2014/main" id="{D7593A82-3E08-B147-8466-E3D68191B243}"/>
                  </a:ext>
                </a:extLst>
              </p:cNvPr>
              <p:cNvSpPr/>
              <p:nvPr/>
            </p:nvSpPr>
            <p:spPr>
              <a:xfrm>
                <a:off x="5557361" y="1238726"/>
                <a:ext cx="125015" cy="128587"/>
              </a:xfrm>
              <a:custGeom>
                <a:avLst/>
                <a:gdLst>
                  <a:gd name="connsiteX0" fmla="*/ 115015 w 125015"/>
                  <a:gd name="connsiteY0" fmla="*/ 714 h 128587"/>
                  <a:gd name="connsiteX1" fmla="*/ 60722 w 125015"/>
                  <a:gd name="connsiteY1" fmla="*/ 59293 h 128587"/>
                  <a:gd name="connsiteX2" fmla="*/ 125016 w 125015"/>
                  <a:gd name="connsiteY2" fmla="*/ 128588 h 128587"/>
                  <a:gd name="connsiteX3" fmla="*/ 80725 w 125015"/>
                  <a:gd name="connsiteY3" fmla="*/ 128588 h 128587"/>
                  <a:gd name="connsiteX4" fmla="*/ 38576 w 125015"/>
                  <a:gd name="connsiteY4" fmla="*/ 82868 h 128587"/>
                  <a:gd name="connsiteX5" fmla="*/ 31433 w 125015"/>
                  <a:gd name="connsiteY5" fmla="*/ 90726 h 128587"/>
                  <a:gd name="connsiteX6" fmla="*/ 31433 w 125015"/>
                  <a:gd name="connsiteY6" fmla="*/ 127873 h 128587"/>
                  <a:gd name="connsiteX7" fmla="*/ 0 w 125015"/>
                  <a:gd name="connsiteY7" fmla="*/ 127873 h 128587"/>
                  <a:gd name="connsiteX8" fmla="*/ 0 w 125015"/>
                  <a:gd name="connsiteY8" fmla="*/ 0 h 128587"/>
                  <a:gd name="connsiteX9" fmla="*/ 31433 w 125015"/>
                  <a:gd name="connsiteY9" fmla="*/ 0 h 128587"/>
                  <a:gd name="connsiteX10" fmla="*/ 31433 w 125015"/>
                  <a:gd name="connsiteY10" fmla="*/ 42863 h 128587"/>
                  <a:gd name="connsiteX11" fmla="*/ 71438 w 125015"/>
                  <a:gd name="connsiteY11" fmla="*/ 0 h 128587"/>
                  <a:gd name="connsiteX12" fmla="*/ 115015 w 125015"/>
                  <a:gd name="connsiteY12" fmla="*/ 0 h 12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015" h="128587">
                    <a:moveTo>
                      <a:pt x="115015" y="714"/>
                    </a:moveTo>
                    <a:lnTo>
                      <a:pt x="60722" y="59293"/>
                    </a:lnTo>
                    <a:lnTo>
                      <a:pt x="125016" y="128588"/>
                    </a:lnTo>
                    <a:lnTo>
                      <a:pt x="80725" y="128588"/>
                    </a:lnTo>
                    <a:lnTo>
                      <a:pt x="38576" y="82868"/>
                    </a:lnTo>
                    <a:lnTo>
                      <a:pt x="31433" y="90726"/>
                    </a:lnTo>
                    <a:lnTo>
                      <a:pt x="31433" y="127873"/>
                    </a:lnTo>
                    <a:lnTo>
                      <a:pt x="0" y="127873"/>
                    </a:lnTo>
                    <a:lnTo>
                      <a:pt x="0" y="0"/>
                    </a:lnTo>
                    <a:lnTo>
                      <a:pt x="31433" y="0"/>
                    </a:lnTo>
                    <a:lnTo>
                      <a:pt x="31433" y="42863"/>
                    </a:lnTo>
                    <a:lnTo>
                      <a:pt x="71438" y="0"/>
                    </a:lnTo>
                    <a:lnTo>
                      <a:pt x="115015"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3" name="Freeform 472">
                <a:extLst>
                  <a:ext uri="{FF2B5EF4-FFF2-40B4-BE49-F238E27FC236}">
                    <a16:creationId xmlns:a16="http://schemas.microsoft.com/office/drawing/2014/main" id="{B7C78FBC-7C56-8549-A7C5-E594D3ECD353}"/>
                  </a:ext>
                </a:extLst>
              </p:cNvPr>
              <p:cNvSpPr/>
              <p:nvPr/>
            </p:nvSpPr>
            <p:spPr>
              <a:xfrm>
                <a:off x="5714523" y="1239440"/>
                <a:ext cx="102155" cy="127158"/>
              </a:xfrm>
              <a:custGeom>
                <a:avLst/>
                <a:gdLst>
                  <a:gd name="connsiteX0" fmla="*/ 80010 w 102155"/>
                  <a:gd name="connsiteY0" fmla="*/ 42148 h 127158"/>
                  <a:gd name="connsiteX1" fmla="*/ 60008 w 102155"/>
                  <a:gd name="connsiteY1" fmla="*/ 33576 h 127158"/>
                  <a:gd name="connsiteX2" fmla="*/ 32147 w 102155"/>
                  <a:gd name="connsiteY2" fmla="*/ 63579 h 127158"/>
                  <a:gd name="connsiteX3" fmla="*/ 60008 w 102155"/>
                  <a:gd name="connsiteY3" fmla="*/ 93583 h 127158"/>
                  <a:gd name="connsiteX4" fmla="*/ 80010 w 102155"/>
                  <a:gd name="connsiteY4" fmla="*/ 85011 h 127158"/>
                  <a:gd name="connsiteX5" fmla="*/ 102156 w 102155"/>
                  <a:gd name="connsiteY5" fmla="*/ 108585 h 127158"/>
                  <a:gd name="connsiteX6" fmla="*/ 60008 w 102155"/>
                  <a:gd name="connsiteY6" fmla="*/ 127159 h 127158"/>
                  <a:gd name="connsiteX7" fmla="*/ 0 w 102155"/>
                  <a:gd name="connsiteY7" fmla="*/ 63579 h 127158"/>
                  <a:gd name="connsiteX8" fmla="*/ 60008 w 102155"/>
                  <a:gd name="connsiteY8" fmla="*/ 0 h 127158"/>
                  <a:gd name="connsiteX9" fmla="*/ 102156 w 102155"/>
                  <a:gd name="connsiteY9" fmla="*/ 18574 h 127158"/>
                  <a:gd name="connsiteX10" fmla="*/ 80010 w 102155"/>
                  <a:gd name="connsiteY10" fmla="*/ 42148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155" h="127158">
                    <a:moveTo>
                      <a:pt x="80010" y="42148"/>
                    </a:moveTo>
                    <a:cubicBezTo>
                      <a:pt x="75009" y="37147"/>
                      <a:pt x="67866" y="33576"/>
                      <a:pt x="60008" y="33576"/>
                    </a:cubicBezTo>
                    <a:cubicBezTo>
                      <a:pt x="43577" y="33576"/>
                      <a:pt x="32147" y="46434"/>
                      <a:pt x="32147" y="63579"/>
                    </a:cubicBezTo>
                    <a:cubicBezTo>
                      <a:pt x="32147" y="80724"/>
                      <a:pt x="43577" y="93583"/>
                      <a:pt x="60008" y="93583"/>
                    </a:cubicBezTo>
                    <a:cubicBezTo>
                      <a:pt x="67866" y="93583"/>
                      <a:pt x="75009" y="90726"/>
                      <a:pt x="80010" y="85011"/>
                    </a:cubicBezTo>
                    <a:lnTo>
                      <a:pt x="102156" y="108585"/>
                    </a:lnTo>
                    <a:cubicBezTo>
                      <a:pt x="91440" y="120015"/>
                      <a:pt x="76438" y="127159"/>
                      <a:pt x="60008" y="127159"/>
                    </a:cubicBezTo>
                    <a:cubicBezTo>
                      <a:pt x="27147" y="127159"/>
                      <a:pt x="0" y="98584"/>
                      <a:pt x="0" y="63579"/>
                    </a:cubicBezTo>
                    <a:cubicBezTo>
                      <a:pt x="0" y="28575"/>
                      <a:pt x="26432" y="0"/>
                      <a:pt x="60008" y="0"/>
                    </a:cubicBezTo>
                    <a:cubicBezTo>
                      <a:pt x="76438" y="0"/>
                      <a:pt x="91440" y="7144"/>
                      <a:pt x="102156" y="18574"/>
                    </a:cubicBezTo>
                    <a:lnTo>
                      <a:pt x="80010" y="42148"/>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474" name="Freeform 473">
                <a:extLst>
                  <a:ext uri="{FF2B5EF4-FFF2-40B4-BE49-F238E27FC236}">
                    <a16:creationId xmlns:a16="http://schemas.microsoft.com/office/drawing/2014/main" id="{4F410A37-0823-8F40-9912-E41FBF24F4EB}"/>
                  </a:ext>
                </a:extLst>
              </p:cNvPr>
              <p:cNvSpPr/>
              <p:nvPr/>
            </p:nvSpPr>
            <p:spPr>
              <a:xfrm>
                <a:off x="5872400" y="1239440"/>
                <a:ext cx="100726" cy="127873"/>
              </a:xfrm>
              <a:custGeom>
                <a:avLst/>
                <a:gdLst>
                  <a:gd name="connsiteX0" fmla="*/ 31432 w 100726"/>
                  <a:gd name="connsiteY0" fmla="*/ 0 h 127873"/>
                  <a:gd name="connsiteX1" fmla="*/ 31432 w 100726"/>
                  <a:gd name="connsiteY1" fmla="*/ 45720 h 127873"/>
                  <a:gd name="connsiteX2" fmla="*/ 69294 w 100726"/>
                  <a:gd name="connsiteY2" fmla="*/ 45720 h 127873"/>
                  <a:gd name="connsiteX3" fmla="*/ 69294 w 100726"/>
                  <a:gd name="connsiteY3" fmla="*/ 0 h 127873"/>
                  <a:gd name="connsiteX4" fmla="*/ 100727 w 100726"/>
                  <a:gd name="connsiteY4" fmla="*/ 0 h 127873"/>
                  <a:gd name="connsiteX5" fmla="*/ 100727 w 100726"/>
                  <a:gd name="connsiteY5" fmla="*/ 127873 h 127873"/>
                  <a:gd name="connsiteX6" fmla="*/ 69294 w 100726"/>
                  <a:gd name="connsiteY6" fmla="*/ 127873 h 127873"/>
                  <a:gd name="connsiteX7" fmla="*/ 69294 w 100726"/>
                  <a:gd name="connsiteY7" fmla="*/ 79296 h 127873"/>
                  <a:gd name="connsiteX8" fmla="*/ 31432 w 100726"/>
                  <a:gd name="connsiteY8" fmla="*/ 79296 h 127873"/>
                  <a:gd name="connsiteX9" fmla="*/ 31432 w 100726"/>
                  <a:gd name="connsiteY9" fmla="*/ 127873 h 127873"/>
                  <a:gd name="connsiteX10" fmla="*/ 0 w 100726"/>
                  <a:gd name="connsiteY10" fmla="*/ 127873 h 127873"/>
                  <a:gd name="connsiteX11" fmla="*/ 0 w 100726"/>
                  <a:gd name="connsiteY11" fmla="*/ 0 h 127873"/>
                  <a:gd name="connsiteX12" fmla="*/ 31432 w 100726"/>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726" h="127873">
                    <a:moveTo>
                      <a:pt x="31432" y="0"/>
                    </a:moveTo>
                    <a:lnTo>
                      <a:pt x="31432" y="45720"/>
                    </a:lnTo>
                    <a:lnTo>
                      <a:pt x="69294" y="45720"/>
                    </a:lnTo>
                    <a:lnTo>
                      <a:pt x="69294" y="0"/>
                    </a:lnTo>
                    <a:lnTo>
                      <a:pt x="100727" y="0"/>
                    </a:lnTo>
                    <a:lnTo>
                      <a:pt x="100727" y="127873"/>
                    </a:lnTo>
                    <a:lnTo>
                      <a:pt x="69294" y="127873"/>
                    </a:lnTo>
                    <a:lnTo>
                      <a:pt x="69294" y="79296"/>
                    </a:lnTo>
                    <a:lnTo>
                      <a:pt x="31432" y="79296"/>
                    </a:lnTo>
                    <a:lnTo>
                      <a:pt x="31432" y="127873"/>
                    </a:lnTo>
                    <a:lnTo>
                      <a:pt x="0" y="127873"/>
                    </a:lnTo>
                    <a:lnTo>
                      <a:pt x="0" y="0"/>
                    </a:lnTo>
                    <a:lnTo>
                      <a:pt x="31432"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495" name="Freeform 494">
                <a:extLst>
                  <a:ext uri="{FF2B5EF4-FFF2-40B4-BE49-F238E27FC236}">
                    <a16:creationId xmlns:a16="http://schemas.microsoft.com/office/drawing/2014/main" id="{A0A3B41A-E641-DD4F-B4CB-FBFAE3EB99E6}"/>
                  </a:ext>
                </a:extLst>
              </p:cNvPr>
              <p:cNvSpPr/>
              <p:nvPr/>
            </p:nvSpPr>
            <p:spPr>
              <a:xfrm>
                <a:off x="6020990" y="1239440"/>
                <a:ext cx="126444" cy="127873"/>
              </a:xfrm>
              <a:custGeom>
                <a:avLst/>
                <a:gdLst>
                  <a:gd name="connsiteX0" fmla="*/ 0 w 126444"/>
                  <a:gd name="connsiteY0" fmla="*/ 127873 h 127873"/>
                  <a:gd name="connsiteX1" fmla="*/ 55721 w 126444"/>
                  <a:gd name="connsiteY1" fmla="*/ 0 h 127873"/>
                  <a:gd name="connsiteX2" fmla="*/ 70009 w 126444"/>
                  <a:gd name="connsiteY2" fmla="*/ 0 h 127873"/>
                  <a:gd name="connsiteX3" fmla="*/ 126444 w 126444"/>
                  <a:gd name="connsiteY3" fmla="*/ 127873 h 127873"/>
                  <a:gd name="connsiteX4" fmla="*/ 95012 w 126444"/>
                  <a:gd name="connsiteY4" fmla="*/ 127873 h 127873"/>
                  <a:gd name="connsiteX5" fmla="*/ 87868 w 126444"/>
                  <a:gd name="connsiteY5" fmla="*/ 111443 h 127873"/>
                  <a:gd name="connsiteX6" fmla="*/ 39291 w 126444"/>
                  <a:gd name="connsiteY6" fmla="*/ 111443 h 127873"/>
                  <a:gd name="connsiteX7" fmla="*/ 32147 w 126444"/>
                  <a:gd name="connsiteY7" fmla="*/ 127873 h 127873"/>
                  <a:gd name="connsiteX8" fmla="*/ 0 w 126444"/>
                  <a:gd name="connsiteY8" fmla="*/ 127873 h 127873"/>
                  <a:gd name="connsiteX9" fmla="*/ 50720 w 126444"/>
                  <a:gd name="connsiteY9" fmla="*/ 82868 h 127873"/>
                  <a:gd name="connsiteX10" fmla="*/ 75009 w 126444"/>
                  <a:gd name="connsiteY10" fmla="*/ 82868 h 127873"/>
                  <a:gd name="connsiteX11" fmla="*/ 62865 w 126444"/>
                  <a:gd name="connsiteY11" fmla="*/ 55007 h 127873"/>
                  <a:gd name="connsiteX12" fmla="*/ 50720 w 126444"/>
                  <a:gd name="connsiteY12" fmla="*/ 8286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444" h="127873">
                    <a:moveTo>
                      <a:pt x="0" y="127873"/>
                    </a:moveTo>
                    <a:lnTo>
                      <a:pt x="55721" y="0"/>
                    </a:lnTo>
                    <a:lnTo>
                      <a:pt x="70009" y="0"/>
                    </a:lnTo>
                    <a:lnTo>
                      <a:pt x="126444" y="127873"/>
                    </a:lnTo>
                    <a:lnTo>
                      <a:pt x="95012" y="127873"/>
                    </a:lnTo>
                    <a:lnTo>
                      <a:pt x="87868" y="111443"/>
                    </a:lnTo>
                    <a:lnTo>
                      <a:pt x="39291" y="111443"/>
                    </a:lnTo>
                    <a:lnTo>
                      <a:pt x="32147" y="127873"/>
                    </a:lnTo>
                    <a:lnTo>
                      <a:pt x="0" y="127873"/>
                    </a:lnTo>
                    <a:close/>
                    <a:moveTo>
                      <a:pt x="50720" y="82868"/>
                    </a:moveTo>
                    <a:lnTo>
                      <a:pt x="75009" y="82868"/>
                    </a:lnTo>
                    <a:lnTo>
                      <a:pt x="62865" y="55007"/>
                    </a:lnTo>
                    <a:lnTo>
                      <a:pt x="50720" y="82868"/>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496" name="Freeform 495">
                <a:extLst>
                  <a:ext uri="{FF2B5EF4-FFF2-40B4-BE49-F238E27FC236}">
                    <a16:creationId xmlns:a16="http://schemas.microsoft.com/office/drawing/2014/main" id="{0280C9A9-60F4-FB47-B89A-A598B57542A8}"/>
                  </a:ext>
                </a:extLst>
              </p:cNvPr>
              <p:cNvSpPr/>
              <p:nvPr/>
            </p:nvSpPr>
            <p:spPr>
              <a:xfrm>
                <a:off x="6194583" y="1239440"/>
                <a:ext cx="31432" cy="127873"/>
              </a:xfrm>
              <a:custGeom>
                <a:avLst/>
                <a:gdLst>
                  <a:gd name="connsiteX0" fmla="*/ 0 w 31432"/>
                  <a:gd name="connsiteY0" fmla="*/ 0 h 127873"/>
                  <a:gd name="connsiteX1" fmla="*/ 31433 w 31432"/>
                  <a:gd name="connsiteY1" fmla="*/ 0 h 127873"/>
                  <a:gd name="connsiteX2" fmla="*/ 31433 w 31432"/>
                  <a:gd name="connsiteY2" fmla="*/ 127873 h 127873"/>
                  <a:gd name="connsiteX3" fmla="*/ 0 w 31432"/>
                  <a:gd name="connsiteY3" fmla="*/ 127873 h 127873"/>
                  <a:gd name="connsiteX4" fmla="*/ 0 w 31432"/>
                  <a:gd name="connsiteY4" fmla="*/ 0 h 127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 h="127873">
                    <a:moveTo>
                      <a:pt x="0" y="0"/>
                    </a:moveTo>
                    <a:lnTo>
                      <a:pt x="31433" y="0"/>
                    </a:lnTo>
                    <a:lnTo>
                      <a:pt x="31433"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497" name="Freeform 496">
                <a:extLst>
                  <a:ext uri="{FF2B5EF4-FFF2-40B4-BE49-F238E27FC236}">
                    <a16:creationId xmlns:a16="http://schemas.microsoft.com/office/drawing/2014/main" id="{C16EA8D9-8D13-3045-AD6C-276B44C0D240}"/>
                  </a:ext>
                </a:extLst>
              </p:cNvPr>
              <p:cNvSpPr/>
              <p:nvPr/>
            </p:nvSpPr>
            <p:spPr>
              <a:xfrm>
                <a:off x="6281737" y="1239440"/>
                <a:ext cx="100726" cy="127873"/>
              </a:xfrm>
              <a:custGeom>
                <a:avLst/>
                <a:gdLst>
                  <a:gd name="connsiteX0" fmla="*/ 87868 w 100726"/>
                  <a:gd name="connsiteY0" fmla="*/ 127873 h 127873"/>
                  <a:gd name="connsiteX1" fmla="*/ 31433 w 100726"/>
                  <a:gd name="connsiteY1" fmla="*/ 67151 h 127873"/>
                  <a:gd name="connsiteX2" fmla="*/ 31433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3" y="67151"/>
                    </a:lnTo>
                    <a:lnTo>
                      <a:pt x="31433"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grpSp>
      </p:grpSp>
      <p:sp>
        <p:nvSpPr>
          <p:cNvPr id="1003" name="Text Placeholder 32">
            <a:extLst>
              <a:ext uri="{FF2B5EF4-FFF2-40B4-BE49-F238E27FC236}">
                <a16:creationId xmlns:a16="http://schemas.microsoft.com/office/drawing/2014/main" id="{C920BACB-B591-7646-87AD-605C33C4A319}"/>
              </a:ext>
            </a:extLst>
          </p:cNvPr>
          <p:cNvSpPr>
            <a:spLocks noGrp="1"/>
          </p:cNvSpPr>
          <p:nvPr userDrawn="1">
            <p:ph type="body" sz="quarter" idx="42" hasCustomPrompt="1"/>
          </p:nvPr>
        </p:nvSpPr>
        <p:spPr>
          <a:xfrm>
            <a:off x="4657052" y="9277003"/>
            <a:ext cx="2774345" cy="606265"/>
          </a:xfrm>
          <a:prstGeom prst="rect">
            <a:avLst/>
          </a:prstGeom>
        </p:spPr>
        <p:txBody>
          <a:bodyPr>
            <a:noAutofit/>
          </a:bodyPr>
          <a:lstStyle>
            <a:lvl1pPr marL="0" indent="0" algn="r">
              <a:lnSpc>
                <a:spcPct val="100000"/>
              </a:lnSpc>
              <a:spcBef>
                <a:spcPts val="0"/>
              </a:spcBef>
              <a:buNone/>
              <a:defRPr sz="2000" b="0" i="0">
                <a:solidFill>
                  <a:schemeClr val="bg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err="1"/>
              <a:t>www.website.eu</a:t>
            </a:r>
            <a:endParaRPr lang="en-US" dirty="0"/>
          </a:p>
        </p:txBody>
      </p:sp>
      <p:grpSp>
        <p:nvGrpSpPr>
          <p:cNvPr id="1026" name="Group 1025">
            <a:extLst>
              <a:ext uri="{FF2B5EF4-FFF2-40B4-BE49-F238E27FC236}">
                <a16:creationId xmlns:a16="http://schemas.microsoft.com/office/drawing/2014/main" id="{2AC925F2-66A4-B847-B7E0-AB1D6434879C}"/>
              </a:ext>
            </a:extLst>
          </p:cNvPr>
          <p:cNvGrpSpPr/>
          <p:nvPr userDrawn="1"/>
        </p:nvGrpSpPr>
        <p:grpSpPr>
          <a:xfrm rot="10800000">
            <a:off x="5549289" y="2068858"/>
            <a:ext cx="2182728" cy="1896913"/>
            <a:chOff x="-220413" y="5470274"/>
            <a:chExt cx="2590079" cy="2250924"/>
          </a:xfrm>
        </p:grpSpPr>
        <p:sp>
          <p:nvSpPr>
            <p:cNvPr id="1027" name="Freeform 1026">
              <a:extLst>
                <a:ext uri="{FF2B5EF4-FFF2-40B4-BE49-F238E27FC236}">
                  <a16:creationId xmlns:a16="http://schemas.microsoft.com/office/drawing/2014/main" id="{85A9DC6E-59E3-604B-A344-42C1DBCDEAEA}"/>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28" name="Freeform 1027">
              <a:extLst>
                <a:ext uri="{FF2B5EF4-FFF2-40B4-BE49-F238E27FC236}">
                  <a16:creationId xmlns:a16="http://schemas.microsoft.com/office/drawing/2014/main" id="{55B4E33D-C645-6D47-9D9D-25410F8E5258}"/>
                </a:ext>
              </a:extLst>
            </p:cNvPr>
            <p:cNvSpPr/>
            <p:nvPr/>
          </p:nvSpPr>
          <p:spPr>
            <a:xfrm rot="18899028">
              <a:off x="997580"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29" name="Freeform 1028">
              <a:extLst>
                <a:ext uri="{FF2B5EF4-FFF2-40B4-BE49-F238E27FC236}">
                  <a16:creationId xmlns:a16="http://schemas.microsoft.com/office/drawing/2014/main" id="{9DD30832-9E1D-8A46-B504-BBAB69226794}"/>
                </a:ext>
              </a:extLst>
            </p:cNvPr>
            <p:cNvSpPr/>
            <p:nvPr/>
          </p:nvSpPr>
          <p:spPr>
            <a:xfrm rot="18900000">
              <a:off x="1370144"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0" name="Freeform 1029">
              <a:extLst>
                <a:ext uri="{FF2B5EF4-FFF2-40B4-BE49-F238E27FC236}">
                  <a16:creationId xmlns:a16="http://schemas.microsoft.com/office/drawing/2014/main" id="{12C5B326-CB45-6746-8EEA-988456739584}"/>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1" name="Freeform 1030">
              <a:extLst>
                <a:ext uri="{FF2B5EF4-FFF2-40B4-BE49-F238E27FC236}">
                  <a16:creationId xmlns:a16="http://schemas.microsoft.com/office/drawing/2014/main" id="{49E9B41C-DBE5-544B-8A10-F9C16D6EF4A0}"/>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2" name="Freeform 1031">
              <a:extLst>
                <a:ext uri="{FF2B5EF4-FFF2-40B4-BE49-F238E27FC236}">
                  <a16:creationId xmlns:a16="http://schemas.microsoft.com/office/drawing/2014/main" id="{D2DD27AF-E0ED-A644-88AF-179550D3ACE5}"/>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3" name="Freeform 1032">
              <a:extLst>
                <a:ext uri="{FF2B5EF4-FFF2-40B4-BE49-F238E27FC236}">
                  <a16:creationId xmlns:a16="http://schemas.microsoft.com/office/drawing/2014/main" id="{C9673A58-5D76-5845-9425-DBF742785181}"/>
                </a:ext>
              </a:extLst>
            </p:cNvPr>
            <p:cNvSpPr/>
            <p:nvPr/>
          </p:nvSpPr>
          <p:spPr>
            <a:xfrm rot="18900000">
              <a:off x="684927"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4" name="Freeform 1033">
              <a:extLst>
                <a:ext uri="{FF2B5EF4-FFF2-40B4-BE49-F238E27FC236}">
                  <a16:creationId xmlns:a16="http://schemas.microsoft.com/office/drawing/2014/main" id="{E50658A9-831A-6045-9887-A8672F7A976A}"/>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5" name="Freeform 1034">
              <a:extLst>
                <a:ext uri="{FF2B5EF4-FFF2-40B4-BE49-F238E27FC236}">
                  <a16:creationId xmlns:a16="http://schemas.microsoft.com/office/drawing/2014/main" id="{4EF86B70-C7D0-644B-B087-698F78919BB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6" name="Freeform 1035">
              <a:extLst>
                <a:ext uri="{FF2B5EF4-FFF2-40B4-BE49-F238E27FC236}">
                  <a16:creationId xmlns:a16="http://schemas.microsoft.com/office/drawing/2014/main" id="{555F821E-C0D8-DA45-9E5D-58D6C178AD5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7" name="Freeform 1036">
              <a:extLst>
                <a:ext uri="{FF2B5EF4-FFF2-40B4-BE49-F238E27FC236}">
                  <a16:creationId xmlns:a16="http://schemas.microsoft.com/office/drawing/2014/main" id="{20569C5D-D4CC-C547-8999-8208D1325607}"/>
                </a:ext>
              </a:extLst>
            </p:cNvPr>
            <p:cNvSpPr/>
            <p:nvPr/>
          </p:nvSpPr>
          <p:spPr>
            <a:xfrm rot="18900000">
              <a:off x="1929881"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8" name="Freeform 1037">
              <a:extLst>
                <a:ext uri="{FF2B5EF4-FFF2-40B4-BE49-F238E27FC236}">
                  <a16:creationId xmlns:a16="http://schemas.microsoft.com/office/drawing/2014/main" id="{C9A9B08C-39D8-7B46-84C2-0C5512A344F6}"/>
                </a:ext>
              </a:extLst>
            </p:cNvPr>
            <p:cNvSpPr/>
            <p:nvPr/>
          </p:nvSpPr>
          <p:spPr>
            <a:xfrm>
              <a:off x="1216651"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9" name="Freeform 1038">
              <a:extLst>
                <a:ext uri="{FF2B5EF4-FFF2-40B4-BE49-F238E27FC236}">
                  <a16:creationId xmlns:a16="http://schemas.microsoft.com/office/drawing/2014/main" id="{A9C782D1-2C80-0349-BF3D-226FE2AF639E}"/>
                </a:ext>
              </a:extLst>
            </p:cNvPr>
            <p:cNvSpPr/>
            <p:nvPr/>
          </p:nvSpPr>
          <p:spPr>
            <a:xfrm rot="18900486">
              <a:off x="1307749"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40" name="Freeform 1039">
              <a:extLst>
                <a:ext uri="{FF2B5EF4-FFF2-40B4-BE49-F238E27FC236}">
                  <a16:creationId xmlns:a16="http://schemas.microsoft.com/office/drawing/2014/main" id="{A2D4E4A1-2012-1C44-93F7-B57E0227336E}"/>
                </a:ext>
              </a:extLst>
            </p:cNvPr>
            <p:cNvSpPr/>
            <p:nvPr/>
          </p:nvSpPr>
          <p:spPr>
            <a:xfrm rot="18900000">
              <a:off x="997478"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41" name="Freeform 1040">
              <a:extLst>
                <a:ext uri="{FF2B5EF4-FFF2-40B4-BE49-F238E27FC236}">
                  <a16:creationId xmlns:a16="http://schemas.microsoft.com/office/drawing/2014/main" id="{9BFF0AF1-1EE3-434C-8147-D7A60A802DCE}"/>
                </a:ext>
              </a:extLst>
            </p:cNvPr>
            <p:cNvSpPr/>
            <p:nvPr/>
          </p:nvSpPr>
          <p:spPr>
            <a:xfrm rot="18900486">
              <a:off x="685546"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42" name="Freeform 1041">
              <a:extLst>
                <a:ext uri="{FF2B5EF4-FFF2-40B4-BE49-F238E27FC236}">
                  <a16:creationId xmlns:a16="http://schemas.microsoft.com/office/drawing/2014/main" id="{9AFA9BD5-EC38-E14E-B0CE-C8BA3C232EA7}"/>
                </a:ext>
              </a:extLst>
            </p:cNvPr>
            <p:cNvSpPr/>
            <p:nvPr/>
          </p:nvSpPr>
          <p:spPr>
            <a:xfrm rot="18900000">
              <a:off x="998429"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43" name="Freeform 1042">
              <a:extLst>
                <a:ext uri="{FF2B5EF4-FFF2-40B4-BE49-F238E27FC236}">
                  <a16:creationId xmlns:a16="http://schemas.microsoft.com/office/drawing/2014/main" id="{F6FD16D5-DA13-4B4A-9292-033CB5877A00}"/>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44" name="Freeform 1043">
              <a:extLst>
                <a:ext uri="{FF2B5EF4-FFF2-40B4-BE49-F238E27FC236}">
                  <a16:creationId xmlns:a16="http://schemas.microsoft.com/office/drawing/2014/main" id="{590AA980-73D3-644C-9A95-DB4C98CDA0D4}"/>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4" name="Rectangle 3">
            <a:extLst>
              <a:ext uri="{FF2B5EF4-FFF2-40B4-BE49-F238E27FC236}">
                <a16:creationId xmlns:a16="http://schemas.microsoft.com/office/drawing/2014/main" id="{CB03A915-3E8E-C23C-0C78-5429E26769B5}"/>
              </a:ext>
            </a:extLst>
          </p:cNvPr>
          <p:cNvSpPr/>
          <p:nvPr userDrawn="1"/>
        </p:nvSpPr>
        <p:spPr>
          <a:xfrm>
            <a:off x="4302466" y="10106166"/>
            <a:ext cx="2047062" cy="338554"/>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4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a:t>
            </a:r>
            <a:endParaRPr lang="en-US" sz="4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C9D7E9FE-F96D-EB35-9174-27B52BB83304}"/>
              </a:ext>
            </a:extLst>
          </p:cNvPr>
          <p:cNvPicPr/>
          <p:nvPr userDrawn="1"/>
        </p:nvPicPr>
        <p:blipFill>
          <a:blip r:embed="rId2" cstate="screen">
            <a:extLst>
              <a:ext uri="{28A0092B-C50C-407E-A947-70E740481C1C}">
                <a14:useLocalDpi xmlns:a14="http://schemas.microsoft.com/office/drawing/2010/main"/>
              </a:ext>
            </a:extLst>
          </a:blip>
          <a:srcRect/>
          <a:stretch/>
        </p:blipFill>
        <p:spPr bwMode="auto">
          <a:xfrm>
            <a:off x="6408797" y="10140492"/>
            <a:ext cx="937574" cy="21529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84302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Newsletter Cover 2">
    <p:spTree>
      <p:nvGrpSpPr>
        <p:cNvPr id="1" name=""/>
        <p:cNvGrpSpPr/>
        <p:nvPr/>
      </p:nvGrpSpPr>
      <p:grpSpPr>
        <a:xfrm>
          <a:off x="0" y="0"/>
          <a:ext cx="0" cy="0"/>
          <a:chOff x="0" y="0"/>
          <a:chExt cx="0" cy="0"/>
        </a:xfrm>
      </p:grpSpPr>
      <p:sp>
        <p:nvSpPr>
          <p:cNvPr id="503" name="Graphic 6">
            <a:extLst>
              <a:ext uri="{FF2B5EF4-FFF2-40B4-BE49-F238E27FC236}">
                <a16:creationId xmlns:a16="http://schemas.microsoft.com/office/drawing/2014/main" id="{28EF0E0B-4669-6046-9E0C-86FDC0F22AC9}"/>
              </a:ext>
            </a:extLst>
          </p:cNvPr>
          <p:cNvSpPr/>
          <p:nvPr userDrawn="1"/>
        </p:nvSpPr>
        <p:spPr>
          <a:xfrm>
            <a:off x="4056932" y="4407360"/>
            <a:ext cx="2854885" cy="5290877"/>
          </a:xfrm>
          <a:custGeom>
            <a:avLst/>
            <a:gdLst>
              <a:gd name="connsiteX0" fmla="*/ 0 w 665539"/>
              <a:gd name="connsiteY0" fmla="*/ 0 h 1233607"/>
              <a:gd name="connsiteX1" fmla="*/ 665540 w 665539"/>
              <a:gd name="connsiteY1" fmla="*/ 0 h 1233607"/>
              <a:gd name="connsiteX2" fmla="*/ 665540 w 665539"/>
              <a:gd name="connsiteY2" fmla="*/ 1233608 h 1233607"/>
              <a:gd name="connsiteX3" fmla="*/ 0 w 665539"/>
              <a:gd name="connsiteY3" fmla="*/ 1233608 h 1233607"/>
            </a:gdLst>
            <a:ahLst/>
            <a:cxnLst>
              <a:cxn ang="0">
                <a:pos x="connsiteX0" y="connsiteY0"/>
              </a:cxn>
              <a:cxn ang="0">
                <a:pos x="connsiteX1" y="connsiteY1"/>
              </a:cxn>
              <a:cxn ang="0">
                <a:pos x="connsiteX2" y="connsiteY2"/>
              </a:cxn>
              <a:cxn ang="0">
                <a:pos x="connsiteX3" y="connsiteY3"/>
              </a:cxn>
            </a:cxnLst>
            <a:rect l="l" t="t" r="r" b="b"/>
            <a:pathLst>
              <a:path w="665539" h="1233607">
                <a:moveTo>
                  <a:pt x="0" y="0"/>
                </a:moveTo>
                <a:lnTo>
                  <a:pt x="665540" y="0"/>
                </a:lnTo>
                <a:lnTo>
                  <a:pt x="665540" y="1233608"/>
                </a:lnTo>
                <a:lnTo>
                  <a:pt x="0" y="1233608"/>
                </a:lnTo>
                <a:close/>
              </a:path>
            </a:pathLst>
          </a:custGeom>
          <a:solidFill>
            <a:srgbClr val="8E2F91"/>
          </a:solidFill>
          <a:ln w="2971" cap="flat">
            <a:noFill/>
            <a:prstDash val="solid"/>
            <a:miter/>
          </a:ln>
        </p:spPr>
        <p:txBody>
          <a:bodyPr rtlCol="0" anchor="ctr"/>
          <a:lstStyle/>
          <a:p>
            <a:endParaRPr lang="en-US" sz="1283" b="0" i="0" dirty="0">
              <a:latin typeface="Calibri" panose="020F0502020204030204" pitchFamily="34" charset="0"/>
            </a:endParaRPr>
          </a:p>
        </p:txBody>
      </p:sp>
      <p:sp>
        <p:nvSpPr>
          <p:cNvPr id="73" name="Text Placeholder 32">
            <a:extLst>
              <a:ext uri="{FF2B5EF4-FFF2-40B4-BE49-F238E27FC236}">
                <a16:creationId xmlns:a16="http://schemas.microsoft.com/office/drawing/2014/main" id="{8D8F631A-14D5-3B4C-882E-282DD5B3320F}"/>
              </a:ext>
            </a:extLst>
          </p:cNvPr>
          <p:cNvSpPr>
            <a:spLocks noGrp="1"/>
          </p:cNvSpPr>
          <p:nvPr userDrawn="1">
            <p:ph type="body" sz="quarter" idx="34" hasCustomPrompt="1"/>
          </p:nvPr>
        </p:nvSpPr>
        <p:spPr>
          <a:xfrm>
            <a:off x="4982667" y="1400188"/>
            <a:ext cx="2272211" cy="411621"/>
          </a:xfrm>
          <a:prstGeom prst="rect">
            <a:avLst/>
          </a:prstGeom>
        </p:spPr>
        <p:txBody>
          <a:bodyPr anchor="ctr">
            <a:noAutofit/>
          </a:bodyPr>
          <a:lstStyle>
            <a:lvl1pPr marL="0" indent="0" algn="r">
              <a:buNone/>
              <a:defRPr sz="999" b="0" i="0">
                <a:solidFill>
                  <a:srgbClr val="000000"/>
                </a:solidFill>
                <a:latin typeface="Calibri" panose="020F0502020204030204" pitchFamily="34" charset="0"/>
                <a:cs typeface="Calibri" panose="020F0502020204030204" pitchFamily="34" charset="0"/>
              </a:defRPr>
            </a:lvl1pPr>
            <a:lvl2pPr marL="584228" indent="0">
              <a:buNone/>
              <a:defRPr sz="4948">
                <a:solidFill>
                  <a:srgbClr val="011E3B"/>
                </a:solidFill>
                <a:latin typeface="Montserrat" pitchFamily="2" charset="77"/>
              </a:defRPr>
            </a:lvl2pPr>
            <a:lvl3pPr marL="1168461" indent="0">
              <a:buNone/>
              <a:defRPr sz="4948">
                <a:solidFill>
                  <a:srgbClr val="011E3B"/>
                </a:solidFill>
                <a:latin typeface="Montserrat" pitchFamily="2" charset="77"/>
              </a:defRPr>
            </a:lvl3pPr>
            <a:lvl4pPr marL="1752687" indent="0">
              <a:buNone/>
              <a:defRPr sz="4948">
                <a:solidFill>
                  <a:srgbClr val="011E3B"/>
                </a:solidFill>
                <a:latin typeface="Montserrat" pitchFamily="2" charset="77"/>
              </a:defRPr>
            </a:lvl4pPr>
            <a:lvl5pPr marL="2336919" indent="0">
              <a:buNone/>
              <a:defRPr sz="4948">
                <a:solidFill>
                  <a:srgbClr val="011E3B"/>
                </a:solidFill>
                <a:latin typeface="Montserrat" pitchFamily="2" charset="77"/>
              </a:defRPr>
            </a:lvl5pPr>
          </a:lstStyle>
          <a:p>
            <a:pPr lvl="0"/>
            <a:r>
              <a:rPr lang="en-GB" dirty="0"/>
              <a:t>ISSUE 1   24.08.2022</a:t>
            </a:r>
            <a:endParaRPr lang="en-US" dirty="0"/>
          </a:p>
        </p:txBody>
      </p:sp>
      <p:sp>
        <p:nvSpPr>
          <p:cNvPr id="664" name="Graphic 3">
            <a:extLst>
              <a:ext uri="{FF2B5EF4-FFF2-40B4-BE49-F238E27FC236}">
                <a16:creationId xmlns:a16="http://schemas.microsoft.com/office/drawing/2014/main" id="{E5D74D97-89B8-5A41-83C2-3E5D17A9AC38}"/>
              </a:ext>
            </a:extLst>
          </p:cNvPr>
          <p:cNvSpPr/>
          <p:nvPr userDrawn="1"/>
        </p:nvSpPr>
        <p:spPr>
          <a:xfrm>
            <a:off x="2391880" y="3875635"/>
            <a:ext cx="1716156" cy="951186"/>
          </a:xfrm>
          <a:custGeom>
            <a:avLst/>
            <a:gdLst>
              <a:gd name="connsiteX0" fmla="*/ 1716157 w 1716157"/>
              <a:gd name="connsiteY0" fmla="*/ 0 h 951186"/>
              <a:gd name="connsiteX1" fmla="*/ 1716157 w 1716157"/>
              <a:gd name="connsiteY1" fmla="*/ 951186 h 951186"/>
              <a:gd name="connsiteX2" fmla="*/ 0 w 1716157"/>
              <a:gd name="connsiteY2" fmla="*/ 951186 h 951186"/>
              <a:gd name="connsiteX3" fmla="*/ 0 w 1716157"/>
              <a:gd name="connsiteY3" fmla="*/ 0 h 951186"/>
            </a:gdLst>
            <a:ahLst/>
            <a:cxnLst>
              <a:cxn ang="0">
                <a:pos x="connsiteX0" y="connsiteY0"/>
              </a:cxn>
              <a:cxn ang="0">
                <a:pos x="connsiteX1" y="connsiteY1"/>
              </a:cxn>
              <a:cxn ang="0">
                <a:pos x="connsiteX2" y="connsiteY2"/>
              </a:cxn>
              <a:cxn ang="0">
                <a:pos x="connsiteX3" y="connsiteY3"/>
              </a:cxn>
            </a:cxnLst>
            <a:rect l="l" t="t" r="r" b="b"/>
            <a:pathLst>
              <a:path w="1716157" h="951186">
                <a:moveTo>
                  <a:pt x="1716157" y="0"/>
                </a:moveTo>
                <a:lnTo>
                  <a:pt x="1716157" y="951186"/>
                </a:lnTo>
                <a:lnTo>
                  <a:pt x="0" y="951186"/>
                </a:lnTo>
                <a:lnTo>
                  <a:pt x="0" y="0"/>
                </a:lnTo>
              </a:path>
            </a:pathLst>
          </a:custGeom>
          <a:noFill/>
          <a:ln w="4360" cap="flat">
            <a:noFill/>
            <a:prstDash val="solid"/>
            <a:miter/>
          </a:ln>
        </p:spPr>
        <p:txBody>
          <a:bodyPr rtlCol="0" anchor="ctr"/>
          <a:lstStyle/>
          <a:p>
            <a:endParaRPr lang="en-US" sz="1283" b="0" i="0" dirty="0">
              <a:latin typeface="Calibri" panose="020F0502020204030204" pitchFamily="34" charset="0"/>
            </a:endParaRPr>
          </a:p>
        </p:txBody>
      </p:sp>
      <p:sp>
        <p:nvSpPr>
          <p:cNvPr id="672" name="Text Placeholder 32">
            <a:extLst>
              <a:ext uri="{FF2B5EF4-FFF2-40B4-BE49-F238E27FC236}">
                <a16:creationId xmlns:a16="http://schemas.microsoft.com/office/drawing/2014/main" id="{2AFAAACA-7971-3741-A456-5D913E2EA3D8}"/>
              </a:ext>
            </a:extLst>
          </p:cNvPr>
          <p:cNvSpPr>
            <a:spLocks noGrp="1"/>
          </p:cNvSpPr>
          <p:nvPr userDrawn="1">
            <p:ph type="body" sz="quarter" idx="14" hasCustomPrompt="1"/>
          </p:nvPr>
        </p:nvSpPr>
        <p:spPr>
          <a:xfrm>
            <a:off x="4230255" y="6113496"/>
            <a:ext cx="471053"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01</a:t>
            </a:r>
            <a:endParaRPr lang="en-US" dirty="0"/>
          </a:p>
        </p:txBody>
      </p:sp>
      <p:sp>
        <p:nvSpPr>
          <p:cNvPr id="673" name="Text Placeholder 32">
            <a:extLst>
              <a:ext uri="{FF2B5EF4-FFF2-40B4-BE49-F238E27FC236}">
                <a16:creationId xmlns:a16="http://schemas.microsoft.com/office/drawing/2014/main" id="{BF043842-7285-5643-8599-FCE081A22DD7}"/>
              </a:ext>
            </a:extLst>
          </p:cNvPr>
          <p:cNvSpPr>
            <a:spLocks noGrp="1"/>
          </p:cNvSpPr>
          <p:nvPr userDrawn="1">
            <p:ph type="body" sz="quarter" idx="15" hasCustomPrompt="1"/>
          </p:nvPr>
        </p:nvSpPr>
        <p:spPr>
          <a:xfrm>
            <a:off x="4775345" y="6103681"/>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74" name="Text Placeholder 32">
            <a:extLst>
              <a:ext uri="{FF2B5EF4-FFF2-40B4-BE49-F238E27FC236}">
                <a16:creationId xmlns:a16="http://schemas.microsoft.com/office/drawing/2014/main" id="{AA3A96B1-F3EF-4641-A5BD-DF90D4FD6257}"/>
              </a:ext>
            </a:extLst>
          </p:cNvPr>
          <p:cNvSpPr>
            <a:spLocks noGrp="1"/>
          </p:cNvSpPr>
          <p:nvPr userDrawn="1">
            <p:ph type="body" sz="quarter" idx="16" hasCustomPrompt="1"/>
          </p:nvPr>
        </p:nvSpPr>
        <p:spPr>
          <a:xfrm>
            <a:off x="4230255" y="6629823"/>
            <a:ext cx="471053"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02</a:t>
            </a:r>
            <a:endParaRPr lang="en-US" dirty="0"/>
          </a:p>
        </p:txBody>
      </p:sp>
      <p:sp>
        <p:nvSpPr>
          <p:cNvPr id="675" name="Text Placeholder 32">
            <a:extLst>
              <a:ext uri="{FF2B5EF4-FFF2-40B4-BE49-F238E27FC236}">
                <a16:creationId xmlns:a16="http://schemas.microsoft.com/office/drawing/2014/main" id="{29558AD5-958D-F44B-A2AD-1C2C65870890}"/>
              </a:ext>
            </a:extLst>
          </p:cNvPr>
          <p:cNvSpPr>
            <a:spLocks noGrp="1"/>
          </p:cNvSpPr>
          <p:nvPr userDrawn="1">
            <p:ph type="body" sz="quarter" idx="17" hasCustomPrompt="1"/>
          </p:nvPr>
        </p:nvSpPr>
        <p:spPr>
          <a:xfrm>
            <a:off x="4775345" y="6620006"/>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76" name="Text Placeholder 32">
            <a:extLst>
              <a:ext uri="{FF2B5EF4-FFF2-40B4-BE49-F238E27FC236}">
                <a16:creationId xmlns:a16="http://schemas.microsoft.com/office/drawing/2014/main" id="{A8B68939-D782-DC4D-9309-5BD5FB883152}"/>
              </a:ext>
            </a:extLst>
          </p:cNvPr>
          <p:cNvSpPr>
            <a:spLocks noGrp="1"/>
          </p:cNvSpPr>
          <p:nvPr userDrawn="1">
            <p:ph type="body" sz="quarter" idx="18" hasCustomPrompt="1"/>
          </p:nvPr>
        </p:nvSpPr>
        <p:spPr>
          <a:xfrm>
            <a:off x="4230255" y="7113292"/>
            <a:ext cx="471053"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03</a:t>
            </a:r>
            <a:endParaRPr lang="en-US" dirty="0"/>
          </a:p>
        </p:txBody>
      </p:sp>
      <p:sp>
        <p:nvSpPr>
          <p:cNvPr id="677" name="Text Placeholder 32">
            <a:extLst>
              <a:ext uri="{FF2B5EF4-FFF2-40B4-BE49-F238E27FC236}">
                <a16:creationId xmlns:a16="http://schemas.microsoft.com/office/drawing/2014/main" id="{0806C4AF-F5CD-B940-AB05-87670F0E33F6}"/>
              </a:ext>
            </a:extLst>
          </p:cNvPr>
          <p:cNvSpPr>
            <a:spLocks noGrp="1"/>
          </p:cNvSpPr>
          <p:nvPr userDrawn="1">
            <p:ph type="body" sz="quarter" idx="19" hasCustomPrompt="1"/>
          </p:nvPr>
        </p:nvSpPr>
        <p:spPr>
          <a:xfrm>
            <a:off x="4775345" y="7103474"/>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78" name="Text Placeholder 32">
            <a:extLst>
              <a:ext uri="{FF2B5EF4-FFF2-40B4-BE49-F238E27FC236}">
                <a16:creationId xmlns:a16="http://schemas.microsoft.com/office/drawing/2014/main" id="{6EC21094-B5A3-AE49-8969-A030851A3748}"/>
              </a:ext>
            </a:extLst>
          </p:cNvPr>
          <p:cNvSpPr>
            <a:spLocks noGrp="1"/>
          </p:cNvSpPr>
          <p:nvPr userDrawn="1">
            <p:ph type="body" sz="quarter" idx="20" hasCustomPrompt="1"/>
          </p:nvPr>
        </p:nvSpPr>
        <p:spPr>
          <a:xfrm>
            <a:off x="4230255" y="7600857"/>
            <a:ext cx="471053"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04</a:t>
            </a:r>
            <a:endParaRPr lang="en-US" dirty="0"/>
          </a:p>
        </p:txBody>
      </p:sp>
      <p:sp>
        <p:nvSpPr>
          <p:cNvPr id="679" name="Text Placeholder 32">
            <a:extLst>
              <a:ext uri="{FF2B5EF4-FFF2-40B4-BE49-F238E27FC236}">
                <a16:creationId xmlns:a16="http://schemas.microsoft.com/office/drawing/2014/main" id="{0D725BF1-0111-3349-A3AC-27BA633CBBD4}"/>
              </a:ext>
            </a:extLst>
          </p:cNvPr>
          <p:cNvSpPr>
            <a:spLocks noGrp="1"/>
          </p:cNvSpPr>
          <p:nvPr userDrawn="1">
            <p:ph type="body" sz="quarter" idx="21" hasCustomPrompt="1"/>
          </p:nvPr>
        </p:nvSpPr>
        <p:spPr>
          <a:xfrm>
            <a:off x="4775345" y="7591040"/>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80" name="Text Placeholder 32">
            <a:extLst>
              <a:ext uri="{FF2B5EF4-FFF2-40B4-BE49-F238E27FC236}">
                <a16:creationId xmlns:a16="http://schemas.microsoft.com/office/drawing/2014/main" id="{D5632353-7F94-0B41-B9A1-24B346BECA42}"/>
              </a:ext>
            </a:extLst>
          </p:cNvPr>
          <p:cNvSpPr>
            <a:spLocks noGrp="1"/>
          </p:cNvSpPr>
          <p:nvPr userDrawn="1">
            <p:ph type="body" sz="quarter" idx="22" hasCustomPrompt="1"/>
          </p:nvPr>
        </p:nvSpPr>
        <p:spPr>
          <a:xfrm>
            <a:off x="4230255" y="8129449"/>
            <a:ext cx="471053"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05</a:t>
            </a:r>
            <a:endParaRPr lang="en-US" dirty="0"/>
          </a:p>
        </p:txBody>
      </p:sp>
      <p:sp>
        <p:nvSpPr>
          <p:cNvPr id="681" name="Text Placeholder 32">
            <a:extLst>
              <a:ext uri="{FF2B5EF4-FFF2-40B4-BE49-F238E27FC236}">
                <a16:creationId xmlns:a16="http://schemas.microsoft.com/office/drawing/2014/main" id="{9C35CC62-DBA3-3C41-BDB5-12117CC26DEF}"/>
              </a:ext>
            </a:extLst>
          </p:cNvPr>
          <p:cNvSpPr>
            <a:spLocks noGrp="1"/>
          </p:cNvSpPr>
          <p:nvPr userDrawn="1">
            <p:ph type="body" sz="quarter" idx="23" hasCustomPrompt="1"/>
          </p:nvPr>
        </p:nvSpPr>
        <p:spPr>
          <a:xfrm>
            <a:off x="4775345" y="8119630"/>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82" name="Text Placeholder 32">
            <a:extLst>
              <a:ext uri="{FF2B5EF4-FFF2-40B4-BE49-F238E27FC236}">
                <a16:creationId xmlns:a16="http://schemas.microsoft.com/office/drawing/2014/main" id="{AD41842A-29AA-AF4B-A289-A85104AB8339}"/>
              </a:ext>
            </a:extLst>
          </p:cNvPr>
          <p:cNvSpPr>
            <a:spLocks noGrp="1"/>
          </p:cNvSpPr>
          <p:nvPr userDrawn="1">
            <p:ph type="body" sz="quarter" idx="24" hasCustomPrompt="1"/>
          </p:nvPr>
        </p:nvSpPr>
        <p:spPr>
          <a:xfrm>
            <a:off x="4230255" y="8621915"/>
            <a:ext cx="471053"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06</a:t>
            </a:r>
            <a:endParaRPr lang="en-US" dirty="0"/>
          </a:p>
        </p:txBody>
      </p:sp>
      <p:sp>
        <p:nvSpPr>
          <p:cNvPr id="683" name="Text Placeholder 32">
            <a:extLst>
              <a:ext uri="{FF2B5EF4-FFF2-40B4-BE49-F238E27FC236}">
                <a16:creationId xmlns:a16="http://schemas.microsoft.com/office/drawing/2014/main" id="{21B09E84-C27C-6A4A-BDA8-AC4B4565CC3E}"/>
              </a:ext>
            </a:extLst>
          </p:cNvPr>
          <p:cNvSpPr>
            <a:spLocks noGrp="1"/>
          </p:cNvSpPr>
          <p:nvPr userDrawn="1">
            <p:ph type="body" sz="quarter" idx="25" hasCustomPrompt="1"/>
          </p:nvPr>
        </p:nvSpPr>
        <p:spPr>
          <a:xfrm>
            <a:off x="4775345" y="8612097"/>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84" name="Text Placeholder 32">
            <a:extLst>
              <a:ext uri="{FF2B5EF4-FFF2-40B4-BE49-F238E27FC236}">
                <a16:creationId xmlns:a16="http://schemas.microsoft.com/office/drawing/2014/main" id="{793B3313-6B70-1C41-BD02-3727E7D01BBD}"/>
              </a:ext>
            </a:extLst>
          </p:cNvPr>
          <p:cNvSpPr>
            <a:spLocks noGrp="1"/>
          </p:cNvSpPr>
          <p:nvPr userDrawn="1">
            <p:ph type="body" sz="quarter" idx="30" hasCustomPrompt="1"/>
          </p:nvPr>
        </p:nvSpPr>
        <p:spPr>
          <a:xfrm>
            <a:off x="391247" y="5572543"/>
            <a:ext cx="3425390" cy="921016"/>
          </a:xfrm>
          <a:prstGeom prst="rect">
            <a:avLst/>
          </a:prstGeom>
        </p:spPr>
        <p:txBody>
          <a:bodyPr>
            <a:noAutofit/>
          </a:bodyPr>
          <a:lstStyle>
            <a:lvl1pPr marL="0" indent="0" algn="l">
              <a:buNone/>
              <a:defRPr sz="2200" b="1" i="0">
                <a:solidFill>
                  <a:srgbClr val="8E2F9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Title/Sub-Heading</a:t>
            </a:r>
            <a:endParaRPr lang="en-US" dirty="0"/>
          </a:p>
        </p:txBody>
      </p:sp>
      <p:sp>
        <p:nvSpPr>
          <p:cNvPr id="685" name="Text Placeholder 32">
            <a:extLst>
              <a:ext uri="{FF2B5EF4-FFF2-40B4-BE49-F238E27FC236}">
                <a16:creationId xmlns:a16="http://schemas.microsoft.com/office/drawing/2014/main" id="{0586C484-C1B7-3A41-8380-69C218766A57}"/>
              </a:ext>
            </a:extLst>
          </p:cNvPr>
          <p:cNvSpPr>
            <a:spLocks noGrp="1"/>
          </p:cNvSpPr>
          <p:nvPr userDrawn="1">
            <p:ph type="body" sz="quarter" idx="31" hasCustomPrompt="1"/>
          </p:nvPr>
        </p:nvSpPr>
        <p:spPr>
          <a:xfrm>
            <a:off x="375200" y="6707138"/>
            <a:ext cx="3425391" cy="3177696"/>
          </a:xfrm>
          <a:prstGeom prst="rect">
            <a:avLst/>
          </a:prstGeom>
        </p:spPr>
        <p:txBody>
          <a:bodyPr anchor="t">
            <a:noAutofit/>
          </a:bodyPr>
          <a:lstStyle>
            <a:lvl1pPr marL="0" indent="0" algn="l">
              <a:lnSpc>
                <a:spcPct val="100000"/>
              </a:lnSpc>
              <a:spcBef>
                <a:spcPts val="0"/>
              </a:spcBef>
              <a:buNone/>
              <a:defRPr sz="1100" b="0" i="0">
                <a:solidFill>
                  <a:srgbClr val="000000"/>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a:t>
            </a:r>
            <a:endParaRPr lang="en-US" dirty="0"/>
          </a:p>
        </p:txBody>
      </p:sp>
      <p:sp>
        <p:nvSpPr>
          <p:cNvPr id="987" name="Graphic 6">
            <a:extLst>
              <a:ext uri="{FF2B5EF4-FFF2-40B4-BE49-F238E27FC236}">
                <a16:creationId xmlns:a16="http://schemas.microsoft.com/office/drawing/2014/main" id="{D8EC2B00-4B0A-6445-99C4-C894A24FA35C}"/>
              </a:ext>
            </a:extLst>
          </p:cNvPr>
          <p:cNvSpPr/>
          <p:nvPr/>
        </p:nvSpPr>
        <p:spPr>
          <a:xfrm rot="5400000">
            <a:off x="5267169" y="8371703"/>
            <a:ext cx="434928" cy="2652207"/>
          </a:xfrm>
          <a:custGeom>
            <a:avLst/>
            <a:gdLst>
              <a:gd name="connsiteX0" fmla="*/ 0 w 101407"/>
              <a:gd name="connsiteY0" fmla="*/ 0 h 618290"/>
              <a:gd name="connsiteX1" fmla="*/ 101407 w 101407"/>
              <a:gd name="connsiteY1" fmla="*/ 0 h 618290"/>
              <a:gd name="connsiteX2" fmla="*/ 101407 w 101407"/>
              <a:gd name="connsiteY2" fmla="*/ 618291 h 618290"/>
              <a:gd name="connsiteX3" fmla="*/ 0 w 101407"/>
              <a:gd name="connsiteY3" fmla="*/ 618291 h 618290"/>
            </a:gdLst>
            <a:ahLst/>
            <a:cxnLst>
              <a:cxn ang="0">
                <a:pos x="connsiteX0" y="connsiteY0"/>
              </a:cxn>
              <a:cxn ang="0">
                <a:pos x="connsiteX1" y="connsiteY1"/>
              </a:cxn>
              <a:cxn ang="0">
                <a:pos x="connsiteX2" y="connsiteY2"/>
              </a:cxn>
              <a:cxn ang="0">
                <a:pos x="connsiteX3" y="connsiteY3"/>
              </a:cxn>
            </a:cxnLst>
            <a:rect l="l" t="t" r="r" b="b"/>
            <a:pathLst>
              <a:path w="101407" h="618290">
                <a:moveTo>
                  <a:pt x="0" y="0"/>
                </a:moveTo>
                <a:lnTo>
                  <a:pt x="101407" y="0"/>
                </a:lnTo>
                <a:lnTo>
                  <a:pt x="101407" y="618291"/>
                </a:lnTo>
                <a:lnTo>
                  <a:pt x="0" y="618291"/>
                </a:lnTo>
                <a:close/>
              </a:path>
            </a:pathLst>
          </a:custGeom>
          <a:solidFill>
            <a:srgbClr val="F48043"/>
          </a:solidFill>
          <a:ln w="2971" cap="flat">
            <a:noFill/>
            <a:prstDash val="solid"/>
            <a:miter/>
          </a:ln>
        </p:spPr>
        <p:txBody>
          <a:bodyPr rtlCol="0" anchor="ctr"/>
          <a:lstStyle/>
          <a:p>
            <a:endParaRPr lang="en-US" sz="1283" b="0" i="0" dirty="0">
              <a:latin typeface="Calibri" panose="020F0502020204030204" pitchFamily="34" charset="0"/>
            </a:endParaRPr>
          </a:p>
        </p:txBody>
      </p:sp>
      <p:sp>
        <p:nvSpPr>
          <p:cNvPr id="502" name="Picture Placeholder 501">
            <a:extLst>
              <a:ext uri="{FF2B5EF4-FFF2-40B4-BE49-F238E27FC236}">
                <a16:creationId xmlns:a16="http://schemas.microsoft.com/office/drawing/2014/main" id="{A0BFDE72-964C-D043-AB11-9B5A476BA179}"/>
              </a:ext>
            </a:extLst>
          </p:cNvPr>
          <p:cNvSpPr>
            <a:spLocks noGrp="1"/>
          </p:cNvSpPr>
          <p:nvPr>
            <p:ph type="pic" sz="quarter" idx="36"/>
          </p:nvPr>
        </p:nvSpPr>
        <p:spPr>
          <a:xfrm>
            <a:off x="415926" y="1879514"/>
            <a:ext cx="6838950" cy="3429531"/>
          </a:xfrm>
          <a:custGeom>
            <a:avLst/>
            <a:gdLst>
              <a:gd name="connsiteX0" fmla="*/ 0 w 6838950"/>
              <a:gd name="connsiteY0" fmla="*/ 0 h 3429531"/>
              <a:gd name="connsiteX1" fmla="*/ 6838950 w 6838950"/>
              <a:gd name="connsiteY1" fmla="*/ 0 h 3429531"/>
              <a:gd name="connsiteX2" fmla="*/ 6838950 w 6838950"/>
              <a:gd name="connsiteY2" fmla="*/ 3429531 h 3429531"/>
              <a:gd name="connsiteX3" fmla="*/ 6495896 w 6838950"/>
              <a:gd name="connsiteY3" fmla="*/ 3429531 h 3429531"/>
              <a:gd name="connsiteX4" fmla="*/ 6495896 w 6838950"/>
              <a:gd name="connsiteY4" fmla="*/ 2527844 h 3429531"/>
              <a:gd name="connsiteX5" fmla="*/ 3641007 w 6838950"/>
              <a:gd name="connsiteY5" fmla="*/ 2527844 h 3429531"/>
              <a:gd name="connsiteX6" fmla="*/ 3641007 w 6838950"/>
              <a:gd name="connsiteY6" fmla="*/ 3429531 h 3429531"/>
              <a:gd name="connsiteX7" fmla="*/ 0 w 6838950"/>
              <a:gd name="connsiteY7" fmla="*/ 3429531 h 342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38950" h="3429531">
                <a:moveTo>
                  <a:pt x="0" y="0"/>
                </a:moveTo>
                <a:lnTo>
                  <a:pt x="6838950" y="0"/>
                </a:lnTo>
                <a:lnTo>
                  <a:pt x="6838950" y="3429531"/>
                </a:lnTo>
                <a:lnTo>
                  <a:pt x="6495896" y="3429531"/>
                </a:lnTo>
                <a:lnTo>
                  <a:pt x="6495896" y="2527844"/>
                </a:lnTo>
                <a:lnTo>
                  <a:pt x="3641007" y="2527844"/>
                </a:lnTo>
                <a:lnTo>
                  <a:pt x="3641007" y="3429531"/>
                </a:lnTo>
                <a:lnTo>
                  <a:pt x="0" y="3429531"/>
                </a:lnTo>
                <a:close/>
              </a:path>
            </a:pathLst>
          </a:custGeom>
          <a:solidFill>
            <a:schemeClr val="bg1">
              <a:lumMod val="85000"/>
            </a:schemeClr>
          </a:solidFill>
        </p:spPr>
        <p:txBody>
          <a:bodyPr wrap="square">
            <a:noAutofit/>
          </a:bodyPr>
          <a:lstStyle>
            <a:lvl1pPr marL="0" indent="0">
              <a:buNone/>
              <a:defRPr sz="1101" b="0" i="0">
                <a:latin typeface="Calibri" panose="020F0502020204030204" pitchFamily="34" charset="0"/>
                <a:cs typeface="Calibri" panose="020F0502020204030204" pitchFamily="34" charset="0"/>
              </a:defRPr>
            </a:lvl1pPr>
          </a:lstStyle>
          <a:p>
            <a:endParaRPr lang="en-US" dirty="0"/>
          </a:p>
        </p:txBody>
      </p:sp>
      <p:sp>
        <p:nvSpPr>
          <p:cNvPr id="504" name="Text Placeholder 32">
            <a:extLst>
              <a:ext uri="{FF2B5EF4-FFF2-40B4-BE49-F238E27FC236}">
                <a16:creationId xmlns:a16="http://schemas.microsoft.com/office/drawing/2014/main" id="{2968FB37-61FE-904E-9779-BCBD1D6648C9}"/>
              </a:ext>
            </a:extLst>
          </p:cNvPr>
          <p:cNvSpPr>
            <a:spLocks noGrp="1"/>
          </p:cNvSpPr>
          <p:nvPr>
            <p:ph type="body" sz="quarter" idx="13" hasCustomPrompt="1"/>
          </p:nvPr>
        </p:nvSpPr>
        <p:spPr>
          <a:xfrm>
            <a:off x="4081294" y="4716798"/>
            <a:ext cx="2774345" cy="606265"/>
          </a:xfrm>
          <a:prstGeom prst="rect">
            <a:avLst/>
          </a:prstGeom>
        </p:spPr>
        <p:txBody>
          <a:bodyPr>
            <a:noAutofit/>
          </a:bodyPr>
          <a:lstStyle>
            <a:lvl1pPr marL="0" indent="0" algn="ctr">
              <a:lnSpc>
                <a:spcPct val="100000"/>
              </a:lnSpc>
              <a:spcBef>
                <a:spcPts val="0"/>
              </a:spcBef>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What’s Inside…</a:t>
            </a:r>
            <a:endParaRPr lang="en-US" dirty="0"/>
          </a:p>
        </p:txBody>
      </p:sp>
      <p:sp>
        <p:nvSpPr>
          <p:cNvPr id="508" name="Rectangle 507">
            <a:extLst>
              <a:ext uri="{FF2B5EF4-FFF2-40B4-BE49-F238E27FC236}">
                <a16:creationId xmlns:a16="http://schemas.microsoft.com/office/drawing/2014/main" id="{B3D3D2AF-DEC6-2E40-9A4F-8D19EABF39DC}"/>
              </a:ext>
            </a:extLst>
          </p:cNvPr>
          <p:cNvSpPr/>
          <p:nvPr userDrawn="1"/>
        </p:nvSpPr>
        <p:spPr>
          <a:xfrm>
            <a:off x="4550890" y="-736485"/>
            <a:ext cx="4095807" cy="73648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grpSp>
        <p:nvGrpSpPr>
          <p:cNvPr id="469" name="Graphic 4">
            <a:extLst>
              <a:ext uri="{FF2B5EF4-FFF2-40B4-BE49-F238E27FC236}">
                <a16:creationId xmlns:a16="http://schemas.microsoft.com/office/drawing/2014/main" id="{04CECEEB-0470-6C4C-8519-95AEEB74F913}"/>
              </a:ext>
            </a:extLst>
          </p:cNvPr>
          <p:cNvGrpSpPr/>
          <p:nvPr userDrawn="1"/>
        </p:nvGrpSpPr>
        <p:grpSpPr>
          <a:xfrm>
            <a:off x="632168" y="244060"/>
            <a:ext cx="1944845" cy="1503706"/>
            <a:chOff x="4615814" y="443638"/>
            <a:chExt cx="1766649" cy="1365928"/>
          </a:xfrm>
        </p:grpSpPr>
        <p:grpSp>
          <p:nvGrpSpPr>
            <p:cNvPr id="470" name="Graphic 4">
              <a:extLst>
                <a:ext uri="{FF2B5EF4-FFF2-40B4-BE49-F238E27FC236}">
                  <a16:creationId xmlns:a16="http://schemas.microsoft.com/office/drawing/2014/main" id="{46521048-CC21-2144-A7E3-F1856829E936}"/>
                </a:ext>
              </a:extLst>
            </p:cNvPr>
            <p:cNvGrpSpPr/>
            <p:nvPr/>
          </p:nvGrpSpPr>
          <p:grpSpPr>
            <a:xfrm>
              <a:off x="4742730" y="443638"/>
              <a:ext cx="1170517" cy="1365928"/>
              <a:chOff x="4742730" y="443638"/>
              <a:chExt cx="1170517" cy="1365928"/>
            </a:xfrm>
          </p:grpSpPr>
          <p:grpSp>
            <p:nvGrpSpPr>
              <p:cNvPr id="519" name="Graphic 4">
                <a:extLst>
                  <a:ext uri="{FF2B5EF4-FFF2-40B4-BE49-F238E27FC236}">
                    <a16:creationId xmlns:a16="http://schemas.microsoft.com/office/drawing/2014/main" id="{5DA5FC83-7AF2-AD4D-940F-182ABB08796E}"/>
                  </a:ext>
                </a:extLst>
              </p:cNvPr>
              <p:cNvGrpSpPr/>
              <p:nvPr/>
            </p:nvGrpSpPr>
            <p:grpSpPr>
              <a:xfrm>
                <a:off x="4742730" y="638391"/>
                <a:ext cx="1170517" cy="976214"/>
                <a:chOff x="4742730" y="638391"/>
                <a:chExt cx="1170517" cy="976214"/>
              </a:xfrm>
            </p:grpSpPr>
            <p:grpSp>
              <p:nvGrpSpPr>
                <p:cNvPr id="522" name="Graphic 4">
                  <a:extLst>
                    <a:ext uri="{FF2B5EF4-FFF2-40B4-BE49-F238E27FC236}">
                      <a16:creationId xmlns:a16="http://schemas.microsoft.com/office/drawing/2014/main" id="{C45C2402-04A3-B741-A66C-B860F392AEFC}"/>
                    </a:ext>
                  </a:extLst>
                </p:cNvPr>
                <p:cNvGrpSpPr/>
                <p:nvPr/>
              </p:nvGrpSpPr>
              <p:grpSpPr>
                <a:xfrm>
                  <a:off x="4743075" y="736557"/>
                  <a:ext cx="974982" cy="877952"/>
                  <a:chOff x="4743075" y="736557"/>
                  <a:chExt cx="974982" cy="877952"/>
                </a:xfrm>
              </p:grpSpPr>
              <p:sp>
                <p:nvSpPr>
                  <p:cNvPr id="979" name="Freeform 978">
                    <a:extLst>
                      <a:ext uri="{FF2B5EF4-FFF2-40B4-BE49-F238E27FC236}">
                        <a16:creationId xmlns:a16="http://schemas.microsoft.com/office/drawing/2014/main" id="{530FC9E6-E1D7-3E48-8FC5-6E684F3FBA27}"/>
                      </a:ext>
                    </a:extLst>
                  </p:cNvPr>
                  <p:cNvSpPr/>
                  <p:nvPr/>
                </p:nvSpPr>
                <p:spPr>
                  <a:xfrm rot="-2699514">
                    <a:off x="5551630" y="86266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0" name="Freeform 979">
                    <a:extLst>
                      <a:ext uri="{FF2B5EF4-FFF2-40B4-BE49-F238E27FC236}">
                        <a16:creationId xmlns:a16="http://schemas.microsoft.com/office/drawing/2014/main" id="{D7661FE1-3C29-A344-AABF-FEDD697D72A3}"/>
                      </a:ext>
                    </a:extLst>
                  </p:cNvPr>
                  <p:cNvSpPr/>
                  <p:nvPr/>
                </p:nvSpPr>
                <p:spPr>
                  <a:xfrm rot="-2700000">
                    <a:off x="5454360" y="959820"/>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1" name="Freeform 980">
                    <a:extLst>
                      <a:ext uri="{FF2B5EF4-FFF2-40B4-BE49-F238E27FC236}">
                        <a16:creationId xmlns:a16="http://schemas.microsoft.com/office/drawing/2014/main" id="{3C24D2F7-9B51-0C43-B0C4-2B257139E38C}"/>
                      </a:ext>
                    </a:extLst>
                  </p:cNvPr>
                  <p:cNvSpPr/>
                  <p:nvPr/>
                </p:nvSpPr>
                <p:spPr>
                  <a:xfrm rot="-2699514">
                    <a:off x="5356569" y="862576"/>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2" name="Freeform 981">
                    <a:extLst>
                      <a:ext uri="{FF2B5EF4-FFF2-40B4-BE49-F238E27FC236}">
                        <a16:creationId xmlns:a16="http://schemas.microsoft.com/office/drawing/2014/main" id="{B8D2605E-71A0-184A-BED2-5334B95236A8}"/>
                      </a:ext>
                    </a:extLst>
                  </p:cNvPr>
                  <p:cNvSpPr/>
                  <p:nvPr/>
                </p:nvSpPr>
                <p:spPr>
                  <a:xfrm rot="-2700000">
                    <a:off x="5454658" y="76511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3" name="Freeform 982">
                    <a:extLst>
                      <a:ext uri="{FF2B5EF4-FFF2-40B4-BE49-F238E27FC236}">
                        <a16:creationId xmlns:a16="http://schemas.microsoft.com/office/drawing/2014/main" id="{82908F57-DA74-944D-98AC-7D0D2BE9DB45}"/>
                      </a:ext>
                    </a:extLst>
                  </p:cNvPr>
                  <p:cNvSpPr/>
                  <p:nvPr/>
                </p:nvSpPr>
                <p:spPr>
                  <a:xfrm rot="-2699028">
                    <a:off x="5356430" y="10575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60A74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4" name="Freeform 983">
                    <a:extLst>
                      <a:ext uri="{FF2B5EF4-FFF2-40B4-BE49-F238E27FC236}">
                        <a16:creationId xmlns:a16="http://schemas.microsoft.com/office/drawing/2014/main" id="{1075E506-776C-0847-886F-278DB582E2F8}"/>
                      </a:ext>
                    </a:extLst>
                  </p:cNvPr>
                  <p:cNvSpPr/>
                  <p:nvPr/>
                </p:nvSpPr>
                <p:spPr>
                  <a:xfrm rot="-2700000">
                    <a:off x="5259287" y="1154935"/>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255127"/>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5" name="Freeform 984">
                    <a:extLst>
                      <a:ext uri="{FF2B5EF4-FFF2-40B4-BE49-F238E27FC236}">
                        <a16:creationId xmlns:a16="http://schemas.microsoft.com/office/drawing/2014/main" id="{1634915D-DD6B-2F47-A99B-3DABF476A706}"/>
                      </a:ext>
                    </a:extLst>
                  </p:cNvPr>
                  <p:cNvSpPr/>
                  <p:nvPr/>
                </p:nvSpPr>
                <p:spPr>
                  <a:xfrm>
                    <a:off x="5133022" y="1028700"/>
                    <a:ext cx="195024" cy="195738"/>
                  </a:xfrm>
                  <a:custGeom>
                    <a:avLst/>
                    <a:gdLst>
                      <a:gd name="connsiteX0" fmla="*/ 0 w 195024"/>
                      <a:gd name="connsiteY0" fmla="*/ 97869 h 195738"/>
                      <a:gd name="connsiteX1" fmla="*/ 97869 w 195024"/>
                      <a:gd name="connsiteY1" fmla="*/ 195739 h 195738"/>
                      <a:gd name="connsiteX2" fmla="*/ 195024 w 195024"/>
                      <a:gd name="connsiteY2" fmla="*/ 97869 h 195738"/>
                      <a:gd name="connsiteX3" fmla="*/ 97869 w 195024"/>
                      <a:gd name="connsiteY3" fmla="*/ 0 h 195738"/>
                    </a:gdLst>
                    <a:ahLst/>
                    <a:cxnLst>
                      <a:cxn ang="0">
                        <a:pos x="connsiteX0" y="connsiteY0"/>
                      </a:cxn>
                      <a:cxn ang="0">
                        <a:pos x="connsiteX1" y="connsiteY1"/>
                      </a:cxn>
                      <a:cxn ang="0">
                        <a:pos x="connsiteX2" y="connsiteY2"/>
                      </a:cxn>
                      <a:cxn ang="0">
                        <a:pos x="connsiteX3" y="connsiteY3"/>
                      </a:cxn>
                    </a:cxnLst>
                    <a:rect l="l" t="t" r="r" b="b"/>
                    <a:pathLst>
                      <a:path w="195024" h="195738">
                        <a:moveTo>
                          <a:pt x="0" y="97869"/>
                        </a:moveTo>
                        <a:lnTo>
                          <a:pt x="97869" y="195739"/>
                        </a:lnTo>
                        <a:lnTo>
                          <a:pt x="195024" y="97869"/>
                        </a:lnTo>
                        <a:lnTo>
                          <a:pt x="97869" y="0"/>
                        </a:lnTo>
                        <a:close/>
                      </a:path>
                    </a:pathLst>
                  </a:custGeom>
                  <a:solidFill>
                    <a:srgbClr val="57A8BB"/>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6" name="Freeform 985">
                    <a:extLst>
                      <a:ext uri="{FF2B5EF4-FFF2-40B4-BE49-F238E27FC236}">
                        <a16:creationId xmlns:a16="http://schemas.microsoft.com/office/drawing/2014/main" id="{2390CB51-125A-9C40-BC81-1FF5C747E628}"/>
                      </a:ext>
                    </a:extLst>
                  </p:cNvPr>
                  <p:cNvSpPr/>
                  <p:nvPr/>
                </p:nvSpPr>
                <p:spPr>
                  <a:xfrm rot="-2700000">
                    <a:off x="5259376" y="9598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7DBD42"/>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8" name="Freeform 987">
                    <a:extLst>
                      <a:ext uri="{FF2B5EF4-FFF2-40B4-BE49-F238E27FC236}">
                        <a16:creationId xmlns:a16="http://schemas.microsoft.com/office/drawing/2014/main" id="{5759D848-59CB-2142-9754-C85D25745802}"/>
                      </a:ext>
                    </a:extLst>
                  </p:cNvPr>
                  <p:cNvSpPr/>
                  <p:nvPr/>
                </p:nvSpPr>
                <p:spPr>
                  <a:xfrm rot="-2700972">
                    <a:off x="5161779" y="125304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9" name="Freeform 988">
                    <a:extLst>
                      <a:ext uri="{FF2B5EF4-FFF2-40B4-BE49-F238E27FC236}">
                        <a16:creationId xmlns:a16="http://schemas.microsoft.com/office/drawing/2014/main" id="{D7ADE636-AA21-4E46-8038-890E07D043D0}"/>
                      </a:ext>
                    </a:extLst>
                  </p:cNvPr>
                  <p:cNvSpPr/>
                  <p:nvPr/>
                </p:nvSpPr>
                <p:spPr>
                  <a:xfrm rot="-2700000">
                    <a:off x="5063622" y="135031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90" name="Freeform 989">
                    <a:extLst>
                      <a:ext uri="{FF2B5EF4-FFF2-40B4-BE49-F238E27FC236}">
                        <a16:creationId xmlns:a16="http://schemas.microsoft.com/office/drawing/2014/main" id="{4C63A89D-9B69-EB4B-B2EB-18DA0506C99F}"/>
                      </a:ext>
                    </a:extLst>
                  </p:cNvPr>
                  <p:cNvSpPr/>
                  <p:nvPr/>
                </p:nvSpPr>
                <p:spPr>
                  <a:xfrm rot="-2700486">
                    <a:off x="4966767" y="125306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91" name="Freeform 990">
                    <a:extLst>
                      <a:ext uri="{FF2B5EF4-FFF2-40B4-BE49-F238E27FC236}">
                        <a16:creationId xmlns:a16="http://schemas.microsoft.com/office/drawing/2014/main" id="{239E2332-28B1-174F-975E-0265E8790525}"/>
                      </a:ext>
                    </a:extLst>
                  </p:cNvPr>
                  <p:cNvSpPr/>
                  <p:nvPr/>
                </p:nvSpPr>
                <p:spPr>
                  <a:xfrm rot="-2699514">
                    <a:off x="4966693" y="144808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92" name="Freeform 991">
                    <a:extLst>
                      <a:ext uri="{FF2B5EF4-FFF2-40B4-BE49-F238E27FC236}">
                        <a16:creationId xmlns:a16="http://schemas.microsoft.com/office/drawing/2014/main" id="{6B630F43-8C97-D740-B526-A7441FED6A30}"/>
                      </a:ext>
                    </a:extLst>
                  </p:cNvPr>
                  <p:cNvSpPr/>
                  <p:nvPr/>
                </p:nvSpPr>
                <p:spPr>
                  <a:xfrm rot="-2700000">
                    <a:off x="4771629" y="144797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8E2F91"/>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93" name="Freeform 992">
                    <a:extLst>
                      <a:ext uri="{FF2B5EF4-FFF2-40B4-BE49-F238E27FC236}">
                        <a16:creationId xmlns:a16="http://schemas.microsoft.com/office/drawing/2014/main" id="{6D56C7CA-4E07-454A-BB70-F9E2A245A166}"/>
                      </a:ext>
                    </a:extLst>
                  </p:cNvPr>
                  <p:cNvSpPr/>
                  <p:nvPr/>
                </p:nvSpPr>
                <p:spPr>
                  <a:xfrm>
                    <a:off x="5035153" y="1126569"/>
                    <a:ext cx="195738" cy="195024"/>
                  </a:xfrm>
                  <a:custGeom>
                    <a:avLst/>
                    <a:gdLst>
                      <a:gd name="connsiteX0" fmla="*/ 0 w 195738"/>
                      <a:gd name="connsiteY0" fmla="*/ 97869 h 195024"/>
                      <a:gd name="connsiteX1" fmla="*/ 97869 w 195738"/>
                      <a:gd name="connsiteY1" fmla="*/ 195024 h 195024"/>
                      <a:gd name="connsiteX2" fmla="*/ 195739 w 195738"/>
                      <a:gd name="connsiteY2" fmla="*/ 97869 h 195024"/>
                      <a:gd name="connsiteX3" fmla="*/ 97869 w 195738"/>
                      <a:gd name="connsiteY3" fmla="*/ 0 h 195024"/>
                    </a:gdLst>
                    <a:ahLst/>
                    <a:cxnLst>
                      <a:cxn ang="0">
                        <a:pos x="connsiteX0" y="connsiteY0"/>
                      </a:cxn>
                      <a:cxn ang="0">
                        <a:pos x="connsiteX1" y="connsiteY1"/>
                      </a:cxn>
                      <a:cxn ang="0">
                        <a:pos x="connsiteX2" y="connsiteY2"/>
                      </a:cxn>
                      <a:cxn ang="0">
                        <a:pos x="connsiteX3" y="connsiteY3"/>
                      </a:cxn>
                    </a:cxnLst>
                    <a:rect l="l" t="t" r="r" b="b"/>
                    <a:pathLst>
                      <a:path w="195738" h="195024">
                        <a:moveTo>
                          <a:pt x="0" y="97869"/>
                        </a:moveTo>
                        <a:lnTo>
                          <a:pt x="97869" y="195024"/>
                        </a:lnTo>
                        <a:lnTo>
                          <a:pt x="195739" y="97869"/>
                        </a:lnTo>
                        <a:lnTo>
                          <a:pt x="97869" y="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523" name="Freeform 522">
                  <a:extLst>
                    <a:ext uri="{FF2B5EF4-FFF2-40B4-BE49-F238E27FC236}">
                      <a16:creationId xmlns:a16="http://schemas.microsoft.com/office/drawing/2014/main" id="{F3720722-E200-5C4F-AB1C-7366A0A5477B}"/>
                    </a:ext>
                  </a:extLst>
                </p:cNvPr>
                <p:cNvSpPr/>
                <p:nvPr/>
              </p:nvSpPr>
              <p:spPr>
                <a:xfrm rot="-2699028">
                  <a:off x="5454356" y="135021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4" name="Freeform 523">
                  <a:extLst>
                    <a:ext uri="{FF2B5EF4-FFF2-40B4-BE49-F238E27FC236}">
                      <a16:creationId xmlns:a16="http://schemas.microsoft.com/office/drawing/2014/main" id="{918389E7-68F8-2A4B-BC85-A5D9C6E80545}"/>
                    </a:ext>
                  </a:extLst>
                </p:cNvPr>
                <p:cNvSpPr/>
                <p:nvPr/>
              </p:nvSpPr>
              <p:spPr>
                <a:xfrm rot="-2700000">
                  <a:off x="5356786" y="125302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5" name="Freeform 524">
                  <a:extLst>
                    <a:ext uri="{FF2B5EF4-FFF2-40B4-BE49-F238E27FC236}">
                      <a16:creationId xmlns:a16="http://schemas.microsoft.com/office/drawing/2014/main" id="{1B37B858-779E-094F-B3F9-0D710C38B07E}"/>
                    </a:ext>
                  </a:extLst>
                </p:cNvPr>
                <p:cNvSpPr/>
                <p:nvPr/>
              </p:nvSpPr>
              <p:spPr>
                <a:xfrm rot="-2700972">
                  <a:off x="5454392" y="115510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6" name="Freeform 525">
                  <a:extLst>
                    <a:ext uri="{FF2B5EF4-FFF2-40B4-BE49-F238E27FC236}">
                      <a16:creationId xmlns:a16="http://schemas.microsoft.com/office/drawing/2014/main" id="{68ED2BA5-CB56-8042-84B7-96DCFAA10D0A}"/>
                    </a:ext>
                  </a:extLst>
                </p:cNvPr>
                <p:cNvSpPr/>
                <p:nvPr/>
              </p:nvSpPr>
              <p:spPr>
                <a:xfrm rot="-2700000">
                  <a:off x="5551841" y="125310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7" name="Freeform 526">
                  <a:extLst>
                    <a:ext uri="{FF2B5EF4-FFF2-40B4-BE49-F238E27FC236}">
                      <a16:creationId xmlns:a16="http://schemas.microsoft.com/office/drawing/2014/main" id="{C96401BD-DFEC-6A4D-BACA-B1657FB8B888}"/>
                    </a:ext>
                  </a:extLst>
                </p:cNvPr>
                <p:cNvSpPr/>
                <p:nvPr/>
              </p:nvSpPr>
              <p:spPr>
                <a:xfrm rot="-2700000">
                  <a:off x="5551772" y="1448113"/>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8" name="Freeform 527">
                  <a:extLst>
                    <a:ext uri="{FF2B5EF4-FFF2-40B4-BE49-F238E27FC236}">
                      <a16:creationId xmlns:a16="http://schemas.microsoft.com/office/drawing/2014/main" id="{206BBEAA-2FEF-B04E-AF5A-2E60F3952070}"/>
                    </a:ext>
                  </a:extLst>
                </p:cNvPr>
                <p:cNvSpPr/>
                <p:nvPr/>
              </p:nvSpPr>
              <p:spPr>
                <a:xfrm rot="-2700000">
                  <a:off x="5746820" y="1448178"/>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8E2F91"/>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9" name="Freeform 528">
                  <a:extLst>
                    <a:ext uri="{FF2B5EF4-FFF2-40B4-BE49-F238E27FC236}">
                      <a16:creationId xmlns:a16="http://schemas.microsoft.com/office/drawing/2014/main" id="{3D58493F-FBB7-734B-9F1C-E8811E5F7AB7}"/>
                    </a:ext>
                  </a:extLst>
                </p:cNvPr>
                <p:cNvSpPr/>
                <p:nvPr/>
              </p:nvSpPr>
              <p:spPr>
                <a:xfrm rot="-2700972">
                  <a:off x="5259277" y="1154918"/>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30" name="Freeform 529">
                  <a:extLst>
                    <a:ext uri="{FF2B5EF4-FFF2-40B4-BE49-F238E27FC236}">
                      <a16:creationId xmlns:a16="http://schemas.microsoft.com/office/drawing/2014/main" id="{20767AD1-4DA4-3942-A6FF-51F598A9FF8A}"/>
                    </a:ext>
                  </a:extLst>
                </p:cNvPr>
                <p:cNvSpPr/>
                <p:nvPr/>
              </p:nvSpPr>
              <p:spPr>
                <a:xfrm>
                  <a:off x="5133022" y="1028700"/>
                  <a:ext cx="195024" cy="195738"/>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5" name="Freeform 664">
                  <a:extLst>
                    <a:ext uri="{FF2B5EF4-FFF2-40B4-BE49-F238E27FC236}">
                      <a16:creationId xmlns:a16="http://schemas.microsoft.com/office/drawing/2014/main" id="{0DB6F49B-0137-D34F-822C-3C78AE3BD56F}"/>
                    </a:ext>
                  </a:extLst>
                </p:cNvPr>
                <p:cNvSpPr/>
                <p:nvPr/>
              </p:nvSpPr>
              <p:spPr>
                <a:xfrm rot="-2700486">
                  <a:off x="5259333" y="959787"/>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6" name="Freeform 665">
                  <a:extLst>
                    <a:ext uri="{FF2B5EF4-FFF2-40B4-BE49-F238E27FC236}">
                      <a16:creationId xmlns:a16="http://schemas.microsoft.com/office/drawing/2014/main" id="{77F28461-DBAF-B44F-AE80-F80F513A0717}"/>
                    </a:ext>
                  </a:extLst>
                </p:cNvPr>
                <p:cNvSpPr/>
                <p:nvPr/>
              </p:nvSpPr>
              <p:spPr>
                <a:xfrm rot="-2700000">
                  <a:off x="5356375" y="1057467"/>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7" name="Freeform 666">
                  <a:extLst>
                    <a:ext uri="{FF2B5EF4-FFF2-40B4-BE49-F238E27FC236}">
                      <a16:creationId xmlns:a16="http://schemas.microsoft.com/office/drawing/2014/main" id="{D2D99752-F4F5-954A-B14A-A6F720F2111A}"/>
                    </a:ext>
                  </a:extLst>
                </p:cNvPr>
                <p:cNvSpPr/>
                <p:nvPr/>
              </p:nvSpPr>
              <p:spPr>
                <a:xfrm rot="-2700486">
                  <a:off x="5063844" y="96033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8" name="Freeform 667">
                  <a:extLst>
                    <a:ext uri="{FF2B5EF4-FFF2-40B4-BE49-F238E27FC236}">
                      <a16:creationId xmlns:a16="http://schemas.microsoft.com/office/drawing/2014/main" id="{F3E6AEBF-56D0-3947-9A76-CEB9D9A58C1C}"/>
                    </a:ext>
                  </a:extLst>
                </p:cNvPr>
                <p:cNvSpPr/>
                <p:nvPr/>
              </p:nvSpPr>
              <p:spPr>
                <a:xfrm rot="-2700000">
                  <a:off x="4966374" y="86228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9" name="Freeform 668">
                  <a:extLst>
                    <a:ext uri="{FF2B5EF4-FFF2-40B4-BE49-F238E27FC236}">
                      <a16:creationId xmlns:a16="http://schemas.microsoft.com/office/drawing/2014/main" id="{81339174-3BE7-7F48-93EE-6E8E57AB333F}"/>
                    </a:ext>
                  </a:extLst>
                </p:cNvPr>
                <p:cNvSpPr/>
                <p:nvPr/>
              </p:nvSpPr>
              <p:spPr>
                <a:xfrm>
                  <a:off x="5035153" y="736520"/>
                  <a:ext cx="195738" cy="195024"/>
                </a:xfrm>
                <a:custGeom>
                  <a:avLst/>
                  <a:gdLst>
                    <a:gd name="connsiteX0" fmla="*/ 97869 w 195738"/>
                    <a:gd name="connsiteY0" fmla="*/ 0 h 195024"/>
                    <a:gd name="connsiteX1" fmla="*/ 0 w 195738"/>
                    <a:gd name="connsiteY1" fmla="*/ 97155 h 195024"/>
                    <a:gd name="connsiteX2" fmla="*/ 97869 w 195738"/>
                    <a:gd name="connsiteY2" fmla="*/ 195024 h 195024"/>
                    <a:gd name="connsiteX3" fmla="*/ 195739 w 195738"/>
                    <a:gd name="connsiteY3" fmla="*/ 97155 h 195024"/>
                  </a:gdLst>
                  <a:ahLst/>
                  <a:cxnLst>
                    <a:cxn ang="0">
                      <a:pos x="connsiteX0" y="connsiteY0"/>
                    </a:cxn>
                    <a:cxn ang="0">
                      <a:pos x="connsiteX1" y="connsiteY1"/>
                    </a:cxn>
                    <a:cxn ang="0">
                      <a:pos x="connsiteX2" y="connsiteY2"/>
                    </a:cxn>
                    <a:cxn ang="0">
                      <a:pos x="connsiteX3" y="connsiteY3"/>
                    </a:cxn>
                  </a:cxnLst>
                  <a:rect l="l" t="t" r="r" b="b"/>
                  <a:pathLst>
                    <a:path w="195738" h="195024">
                      <a:moveTo>
                        <a:pt x="97869" y="0"/>
                      </a:moveTo>
                      <a:lnTo>
                        <a:pt x="0" y="97155"/>
                      </a:lnTo>
                      <a:lnTo>
                        <a:pt x="97869" y="195024"/>
                      </a:lnTo>
                      <a:lnTo>
                        <a:pt x="195739" y="97155"/>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70" name="Freeform 669">
                  <a:extLst>
                    <a:ext uri="{FF2B5EF4-FFF2-40B4-BE49-F238E27FC236}">
                      <a16:creationId xmlns:a16="http://schemas.microsoft.com/office/drawing/2014/main" id="{FF71F60E-21A9-464A-8D9D-96FF5CFD06B7}"/>
                    </a:ext>
                  </a:extLst>
                </p:cNvPr>
                <p:cNvSpPr/>
                <p:nvPr/>
              </p:nvSpPr>
              <p:spPr>
                <a:xfrm rot="-2699514">
                  <a:off x="5161490" y="8624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71" name="Freeform 670">
                  <a:extLst>
                    <a:ext uri="{FF2B5EF4-FFF2-40B4-BE49-F238E27FC236}">
                      <a16:creationId xmlns:a16="http://schemas.microsoft.com/office/drawing/2014/main" id="{BF7E0593-911C-314A-B0EB-403CC2B085FA}"/>
                    </a:ext>
                  </a:extLst>
                </p:cNvPr>
                <p:cNvSpPr/>
                <p:nvPr/>
              </p:nvSpPr>
              <p:spPr>
                <a:xfrm rot="-2700000">
                  <a:off x="5746669" y="66750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89" name="Freeform 688">
                  <a:extLst>
                    <a:ext uri="{FF2B5EF4-FFF2-40B4-BE49-F238E27FC236}">
                      <a16:creationId xmlns:a16="http://schemas.microsoft.com/office/drawing/2014/main" id="{D202E4E9-435B-3546-8D9D-EADFF3E0EA85}"/>
                    </a:ext>
                  </a:extLst>
                </p:cNvPr>
                <p:cNvSpPr/>
                <p:nvPr/>
              </p:nvSpPr>
              <p:spPr>
                <a:xfrm>
                  <a:off x="5523071" y="638651"/>
                  <a:ext cx="195024" cy="195024"/>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77" name="Freeform 976">
                  <a:extLst>
                    <a:ext uri="{FF2B5EF4-FFF2-40B4-BE49-F238E27FC236}">
                      <a16:creationId xmlns:a16="http://schemas.microsoft.com/office/drawing/2014/main" id="{335C266E-DE1A-E546-8BD6-935D28659FC1}"/>
                    </a:ext>
                  </a:extLst>
                </p:cNvPr>
                <p:cNvSpPr/>
                <p:nvPr/>
              </p:nvSpPr>
              <p:spPr>
                <a:xfrm rot="-2699514">
                  <a:off x="4966490" y="667313"/>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78" name="Freeform 977">
                  <a:extLst>
                    <a:ext uri="{FF2B5EF4-FFF2-40B4-BE49-F238E27FC236}">
                      <a16:creationId xmlns:a16="http://schemas.microsoft.com/office/drawing/2014/main" id="{94EC91CD-CA28-584E-943A-265EE50EC661}"/>
                    </a:ext>
                  </a:extLst>
                </p:cNvPr>
                <p:cNvSpPr/>
                <p:nvPr/>
              </p:nvSpPr>
              <p:spPr>
                <a:xfrm rot="-2700000">
                  <a:off x="4771285" y="666946"/>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520" name="Freeform 519">
                <a:extLst>
                  <a:ext uri="{FF2B5EF4-FFF2-40B4-BE49-F238E27FC236}">
                    <a16:creationId xmlns:a16="http://schemas.microsoft.com/office/drawing/2014/main" id="{4D6AFDB2-BBE9-CE42-B195-EADC9571FE8F}"/>
                  </a:ext>
                </a:extLst>
              </p:cNvPr>
              <p:cNvSpPr/>
              <p:nvPr/>
            </p:nvSpPr>
            <p:spPr>
              <a:xfrm rot="-2699514">
                <a:off x="4771541" y="47219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1" name="Freeform 520">
                <a:extLst>
                  <a:ext uri="{FF2B5EF4-FFF2-40B4-BE49-F238E27FC236}">
                    <a16:creationId xmlns:a16="http://schemas.microsoft.com/office/drawing/2014/main" id="{9F06BA30-F863-DB49-A486-08021334A2EC}"/>
                  </a:ext>
                </a:extLst>
              </p:cNvPr>
              <p:cNvSpPr/>
              <p:nvPr/>
            </p:nvSpPr>
            <p:spPr>
              <a:xfrm rot="-2700972">
                <a:off x="5746684" y="164313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471" name="Graphic 4">
              <a:extLst>
                <a:ext uri="{FF2B5EF4-FFF2-40B4-BE49-F238E27FC236}">
                  <a16:creationId xmlns:a16="http://schemas.microsoft.com/office/drawing/2014/main" id="{D33836E0-8F91-D948-9B7E-25CEA330F0B0}"/>
                </a:ext>
              </a:extLst>
            </p:cNvPr>
            <p:cNvGrpSpPr/>
            <p:nvPr/>
          </p:nvGrpSpPr>
          <p:grpSpPr>
            <a:xfrm>
              <a:off x="4615814" y="1067990"/>
              <a:ext cx="1534477" cy="127873"/>
              <a:chOff x="4615814" y="1067990"/>
              <a:chExt cx="1534477" cy="127873"/>
            </a:xfrm>
          </p:grpSpPr>
          <p:sp>
            <p:nvSpPr>
              <p:cNvPr id="509" name="Freeform 508">
                <a:extLst>
                  <a:ext uri="{FF2B5EF4-FFF2-40B4-BE49-F238E27FC236}">
                    <a16:creationId xmlns:a16="http://schemas.microsoft.com/office/drawing/2014/main" id="{7B9AD1B0-795E-C648-BF13-137806BEF600}"/>
                  </a:ext>
                </a:extLst>
              </p:cNvPr>
              <p:cNvSpPr/>
              <p:nvPr/>
            </p:nvSpPr>
            <p:spPr>
              <a:xfrm>
                <a:off x="4615814" y="1068705"/>
                <a:ext cx="119300" cy="127158"/>
              </a:xfrm>
              <a:custGeom>
                <a:avLst/>
                <a:gdLst>
                  <a:gd name="connsiteX0" fmla="*/ 119301 w 119300"/>
                  <a:gd name="connsiteY0" fmla="*/ 58579 h 127158"/>
                  <a:gd name="connsiteX1" fmla="*/ 119301 w 119300"/>
                  <a:gd name="connsiteY1" fmla="*/ 63579 h 127158"/>
                  <a:gd name="connsiteX2" fmla="*/ 59293 w 119300"/>
                  <a:gd name="connsiteY2" fmla="*/ 127159 h 127158"/>
                  <a:gd name="connsiteX3" fmla="*/ 0 w 119300"/>
                  <a:gd name="connsiteY3" fmla="*/ 63579 h 127158"/>
                  <a:gd name="connsiteX4" fmla="*/ 59293 w 119300"/>
                  <a:gd name="connsiteY4" fmla="*/ 0 h 127158"/>
                  <a:gd name="connsiteX5" fmla="*/ 101441 w 119300"/>
                  <a:gd name="connsiteY5" fmla="*/ 18574 h 127158"/>
                  <a:gd name="connsiteX6" fmla="*/ 79296 w 119300"/>
                  <a:gd name="connsiteY6" fmla="*/ 42148 h 127158"/>
                  <a:gd name="connsiteX7" fmla="*/ 59293 w 119300"/>
                  <a:gd name="connsiteY7" fmla="*/ 33576 h 127158"/>
                  <a:gd name="connsiteX8" fmla="*/ 31433 w 119300"/>
                  <a:gd name="connsiteY8" fmla="*/ 63579 h 127158"/>
                  <a:gd name="connsiteX9" fmla="*/ 59293 w 119300"/>
                  <a:gd name="connsiteY9" fmla="*/ 93583 h 127158"/>
                  <a:gd name="connsiteX10" fmla="*/ 82153 w 119300"/>
                  <a:gd name="connsiteY10" fmla="*/ 80724 h 127158"/>
                  <a:gd name="connsiteX11" fmla="*/ 59293 w 119300"/>
                  <a:gd name="connsiteY11" fmla="*/ 80724 h 127158"/>
                  <a:gd name="connsiteX12" fmla="*/ 59293 w 119300"/>
                  <a:gd name="connsiteY12" fmla="*/ 58579 h 127158"/>
                  <a:gd name="connsiteX13" fmla="*/ 119301 w 119300"/>
                  <a:gd name="connsiteY13" fmla="*/ 58579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300" h="127158">
                    <a:moveTo>
                      <a:pt x="119301" y="58579"/>
                    </a:moveTo>
                    <a:lnTo>
                      <a:pt x="119301" y="63579"/>
                    </a:lnTo>
                    <a:cubicBezTo>
                      <a:pt x="119301" y="98584"/>
                      <a:pt x="92869" y="127159"/>
                      <a:pt x="59293" y="127159"/>
                    </a:cubicBezTo>
                    <a:cubicBezTo>
                      <a:pt x="26432" y="127159"/>
                      <a:pt x="0" y="98584"/>
                      <a:pt x="0" y="63579"/>
                    </a:cubicBezTo>
                    <a:cubicBezTo>
                      <a:pt x="0" y="28575"/>
                      <a:pt x="26432" y="0"/>
                      <a:pt x="59293" y="0"/>
                    </a:cubicBezTo>
                    <a:cubicBezTo>
                      <a:pt x="75724" y="0"/>
                      <a:pt x="90726" y="7144"/>
                      <a:pt x="101441" y="18574"/>
                    </a:cubicBezTo>
                    <a:lnTo>
                      <a:pt x="79296" y="42148"/>
                    </a:lnTo>
                    <a:cubicBezTo>
                      <a:pt x="74295" y="37147"/>
                      <a:pt x="67866" y="33576"/>
                      <a:pt x="59293" y="33576"/>
                    </a:cubicBezTo>
                    <a:cubicBezTo>
                      <a:pt x="44291" y="33576"/>
                      <a:pt x="31433" y="46434"/>
                      <a:pt x="31433" y="63579"/>
                    </a:cubicBezTo>
                    <a:cubicBezTo>
                      <a:pt x="31433" y="81439"/>
                      <a:pt x="45006" y="93583"/>
                      <a:pt x="59293" y="93583"/>
                    </a:cubicBezTo>
                    <a:cubicBezTo>
                      <a:pt x="68580" y="93583"/>
                      <a:pt x="77153" y="88582"/>
                      <a:pt x="82153" y="80724"/>
                    </a:cubicBezTo>
                    <a:lnTo>
                      <a:pt x="59293" y="80724"/>
                    </a:lnTo>
                    <a:lnTo>
                      <a:pt x="59293" y="58579"/>
                    </a:lnTo>
                    <a:lnTo>
                      <a:pt x="119301" y="58579"/>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10" name="Freeform 509">
                <a:extLst>
                  <a:ext uri="{FF2B5EF4-FFF2-40B4-BE49-F238E27FC236}">
                    <a16:creationId xmlns:a16="http://schemas.microsoft.com/office/drawing/2014/main" id="{859A0FEC-AF1E-C449-9460-227328568B92}"/>
                  </a:ext>
                </a:extLst>
              </p:cNvPr>
              <p:cNvSpPr/>
              <p:nvPr/>
            </p:nvSpPr>
            <p:spPr>
              <a:xfrm>
                <a:off x="4799409" y="1067990"/>
                <a:ext cx="74294" cy="127873"/>
              </a:xfrm>
              <a:custGeom>
                <a:avLst/>
                <a:gdLst>
                  <a:gd name="connsiteX0" fmla="*/ 0 w 74294"/>
                  <a:gd name="connsiteY0" fmla="*/ 0 h 127873"/>
                  <a:gd name="connsiteX1" fmla="*/ 74295 w 74294"/>
                  <a:gd name="connsiteY1" fmla="*/ 0 h 127873"/>
                  <a:gd name="connsiteX2" fmla="*/ 74295 w 74294"/>
                  <a:gd name="connsiteY2" fmla="*/ 27861 h 127873"/>
                  <a:gd name="connsiteX3" fmla="*/ 31432 w 74294"/>
                  <a:gd name="connsiteY3" fmla="*/ 27861 h 127873"/>
                  <a:gd name="connsiteX4" fmla="*/ 31432 w 74294"/>
                  <a:gd name="connsiteY4" fmla="*/ 48578 h 127873"/>
                  <a:gd name="connsiteX5" fmla="*/ 69294 w 74294"/>
                  <a:gd name="connsiteY5" fmla="*/ 48578 h 127873"/>
                  <a:gd name="connsiteX6" fmla="*/ 69294 w 74294"/>
                  <a:gd name="connsiteY6" fmla="*/ 77153 h 127873"/>
                  <a:gd name="connsiteX7" fmla="*/ 31432 w 74294"/>
                  <a:gd name="connsiteY7" fmla="*/ 77153 h 127873"/>
                  <a:gd name="connsiteX8" fmla="*/ 31432 w 74294"/>
                  <a:gd name="connsiteY8" fmla="*/ 100727 h 127873"/>
                  <a:gd name="connsiteX9" fmla="*/ 74295 w 74294"/>
                  <a:gd name="connsiteY9" fmla="*/ 100727 h 127873"/>
                  <a:gd name="connsiteX10" fmla="*/ 74295 w 74294"/>
                  <a:gd name="connsiteY10" fmla="*/ 127873 h 127873"/>
                  <a:gd name="connsiteX11" fmla="*/ 0 w 74294"/>
                  <a:gd name="connsiteY11" fmla="*/ 127873 h 127873"/>
                  <a:gd name="connsiteX12" fmla="*/ 0 w 74294"/>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94" h="127873">
                    <a:moveTo>
                      <a:pt x="0" y="0"/>
                    </a:moveTo>
                    <a:lnTo>
                      <a:pt x="74295" y="0"/>
                    </a:lnTo>
                    <a:lnTo>
                      <a:pt x="74295" y="27861"/>
                    </a:lnTo>
                    <a:lnTo>
                      <a:pt x="31432" y="27861"/>
                    </a:lnTo>
                    <a:lnTo>
                      <a:pt x="31432" y="48578"/>
                    </a:lnTo>
                    <a:lnTo>
                      <a:pt x="69294" y="48578"/>
                    </a:lnTo>
                    <a:lnTo>
                      <a:pt x="69294" y="77153"/>
                    </a:lnTo>
                    <a:lnTo>
                      <a:pt x="31432" y="77153"/>
                    </a:lnTo>
                    <a:lnTo>
                      <a:pt x="31432" y="100727"/>
                    </a:lnTo>
                    <a:lnTo>
                      <a:pt x="74295" y="100727"/>
                    </a:lnTo>
                    <a:lnTo>
                      <a:pt x="74295"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11" name="Freeform 510">
                <a:extLst>
                  <a:ext uri="{FF2B5EF4-FFF2-40B4-BE49-F238E27FC236}">
                    <a16:creationId xmlns:a16="http://schemas.microsoft.com/office/drawing/2014/main" id="{9961D0C8-287C-E247-B854-499765ED8B92}"/>
                  </a:ext>
                </a:extLst>
              </p:cNvPr>
              <p:cNvSpPr/>
              <p:nvPr/>
            </p:nvSpPr>
            <p:spPr>
              <a:xfrm>
                <a:off x="4942284" y="1067990"/>
                <a:ext cx="100726" cy="127873"/>
              </a:xfrm>
              <a:custGeom>
                <a:avLst/>
                <a:gdLst>
                  <a:gd name="connsiteX0" fmla="*/ 87868 w 100726"/>
                  <a:gd name="connsiteY0" fmla="*/ 127873 h 127873"/>
                  <a:gd name="connsiteX1" fmla="*/ 31432 w 100726"/>
                  <a:gd name="connsiteY1" fmla="*/ 67151 h 127873"/>
                  <a:gd name="connsiteX2" fmla="*/ 31432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2" y="67151"/>
                    </a:lnTo>
                    <a:lnTo>
                      <a:pt x="31432"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12" name="Freeform 511">
                <a:extLst>
                  <a:ext uri="{FF2B5EF4-FFF2-40B4-BE49-F238E27FC236}">
                    <a16:creationId xmlns:a16="http://schemas.microsoft.com/office/drawing/2014/main" id="{F14A4876-5D94-6F43-94F3-5A70ECFFB8E0}"/>
                  </a:ext>
                </a:extLst>
              </p:cNvPr>
              <p:cNvSpPr/>
              <p:nvPr/>
            </p:nvSpPr>
            <p:spPr>
              <a:xfrm>
                <a:off x="5114448" y="1067990"/>
                <a:ext cx="74295" cy="127873"/>
              </a:xfrm>
              <a:custGeom>
                <a:avLst/>
                <a:gdLst>
                  <a:gd name="connsiteX0" fmla="*/ 0 w 74295"/>
                  <a:gd name="connsiteY0" fmla="*/ 0 h 127873"/>
                  <a:gd name="connsiteX1" fmla="*/ 74295 w 74295"/>
                  <a:gd name="connsiteY1" fmla="*/ 0 h 127873"/>
                  <a:gd name="connsiteX2" fmla="*/ 74295 w 74295"/>
                  <a:gd name="connsiteY2" fmla="*/ 27861 h 127873"/>
                  <a:gd name="connsiteX3" fmla="*/ 31433 w 74295"/>
                  <a:gd name="connsiteY3" fmla="*/ 27861 h 127873"/>
                  <a:gd name="connsiteX4" fmla="*/ 31433 w 74295"/>
                  <a:gd name="connsiteY4" fmla="*/ 48578 h 127873"/>
                  <a:gd name="connsiteX5" fmla="*/ 69294 w 74295"/>
                  <a:gd name="connsiteY5" fmla="*/ 48578 h 127873"/>
                  <a:gd name="connsiteX6" fmla="*/ 69294 w 74295"/>
                  <a:gd name="connsiteY6" fmla="*/ 77153 h 127873"/>
                  <a:gd name="connsiteX7" fmla="*/ 31433 w 74295"/>
                  <a:gd name="connsiteY7" fmla="*/ 77153 h 127873"/>
                  <a:gd name="connsiteX8" fmla="*/ 31433 w 74295"/>
                  <a:gd name="connsiteY8" fmla="*/ 100727 h 127873"/>
                  <a:gd name="connsiteX9" fmla="*/ 74295 w 74295"/>
                  <a:gd name="connsiteY9" fmla="*/ 100727 h 127873"/>
                  <a:gd name="connsiteX10" fmla="*/ 74295 w 74295"/>
                  <a:gd name="connsiteY10" fmla="*/ 127873 h 127873"/>
                  <a:gd name="connsiteX11" fmla="*/ 0 w 74295"/>
                  <a:gd name="connsiteY11" fmla="*/ 127873 h 127873"/>
                  <a:gd name="connsiteX12" fmla="*/ 0 w 74295"/>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95" h="127873">
                    <a:moveTo>
                      <a:pt x="0" y="0"/>
                    </a:moveTo>
                    <a:lnTo>
                      <a:pt x="74295" y="0"/>
                    </a:lnTo>
                    <a:lnTo>
                      <a:pt x="74295" y="27861"/>
                    </a:lnTo>
                    <a:lnTo>
                      <a:pt x="31433" y="27861"/>
                    </a:lnTo>
                    <a:lnTo>
                      <a:pt x="31433" y="48578"/>
                    </a:lnTo>
                    <a:lnTo>
                      <a:pt x="69294" y="48578"/>
                    </a:lnTo>
                    <a:lnTo>
                      <a:pt x="69294" y="77153"/>
                    </a:lnTo>
                    <a:lnTo>
                      <a:pt x="31433" y="77153"/>
                    </a:lnTo>
                    <a:lnTo>
                      <a:pt x="31433" y="100727"/>
                    </a:lnTo>
                    <a:lnTo>
                      <a:pt x="74295" y="100727"/>
                    </a:lnTo>
                    <a:lnTo>
                      <a:pt x="74295" y="127873"/>
                    </a:lnTo>
                    <a:lnTo>
                      <a:pt x="0" y="127873"/>
                    </a:lnTo>
                    <a:lnTo>
                      <a:pt x="0"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3" name="Freeform 512">
                <a:extLst>
                  <a:ext uri="{FF2B5EF4-FFF2-40B4-BE49-F238E27FC236}">
                    <a16:creationId xmlns:a16="http://schemas.microsoft.com/office/drawing/2014/main" id="{64E6BB74-F374-8147-8E0B-71879F1A9838}"/>
                  </a:ext>
                </a:extLst>
              </p:cNvPr>
              <p:cNvSpPr/>
              <p:nvPr/>
            </p:nvSpPr>
            <p:spPr>
              <a:xfrm>
                <a:off x="5258038" y="1067990"/>
                <a:ext cx="104298" cy="127873"/>
              </a:xfrm>
              <a:custGeom>
                <a:avLst/>
                <a:gdLst>
                  <a:gd name="connsiteX0" fmla="*/ 69294 w 104298"/>
                  <a:gd name="connsiteY0" fmla="*/ 127873 h 127873"/>
                  <a:gd name="connsiteX1" fmla="*/ 50720 w 104298"/>
                  <a:gd name="connsiteY1" fmla="*/ 94297 h 127873"/>
                  <a:gd name="connsiteX2" fmla="*/ 31432 w 104298"/>
                  <a:gd name="connsiteY2" fmla="*/ 94297 h 127873"/>
                  <a:gd name="connsiteX3" fmla="*/ 31432 w 104298"/>
                  <a:gd name="connsiteY3" fmla="*/ 127873 h 127873"/>
                  <a:gd name="connsiteX4" fmla="*/ 0 w 104298"/>
                  <a:gd name="connsiteY4" fmla="*/ 127873 h 127873"/>
                  <a:gd name="connsiteX5" fmla="*/ 0 w 104298"/>
                  <a:gd name="connsiteY5" fmla="*/ 0 h 127873"/>
                  <a:gd name="connsiteX6" fmla="*/ 50006 w 104298"/>
                  <a:gd name="connsiteY6" fmla="*/ 0 h 127873"/>
                  <a:gd name="connsiteX7" fmla="*/ 93583 w 104298"/>
                  <a:gd name="connsiteY7" fmla="*/ 47149 h 127873"/>
                  <a:gd name="connsiteX8" fmla="*/ 79295 w 104298"/>
                  <a:gd name="connsiteY8" fmla="*/ 81439 h 127873"/>
                  <a:gd name="connsiteX9" fmla="*/ 104299 w 104298"/>
                  <a:gd name="connsiteY9" fmla="*/ 127873 h 127873"/>
                  <a:gd name="connsiteX10" fmla="*/ 69294 w 104298"/>
                  <a:gd name="connsiteY10" fmla="*/ 127873 h 127873"/>
                  <a:gd name="connsiteX11" fmla="*/ 31432 w 104298"/>
                  <a:gd name="connsiteY11" fmla="*/ 65008 h 127873"/>
                  <a:gd name="connsiteX12" fmla="*/ 50720 w 104298"/>
                  <a:gd name="connsiteY12" fmla="*/ 65008 h 127873"/>
                  <a:gd name="connsiteX13" fmla="*/ 67866 w 104298"/>
                  <a:gd name="connsiteY13" fmla="*/ 46434 h 127873"/>
                  <a:gd name="connsiteX14" fmla="*/ 50720 w 104298"/>
                  <a:gd name="connsiteY14" fmla="*/ 27861 h 127873"/>
                  <a:gd name="connsiteX15" fmla="*/ 31432 w 104298"/>
                  <a:gd name="connsiteY15" fmla="*/ 27861 h 127873"/>
                  <a:gd name="connsiteX16" fmla="*/ 31432 w 104298"/>
                  <a:gd name="connsiteY16" fmla="*/ 6500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4298" h="127873">
                    <a:moveTo>
                      <a:pt x="69294" y="127873"/>
                    </a:moveTo>
                    <a:lnTo>
                      <a:pt x="50720" y="94297"/>
                    </a:lnTo>
                    <a:lnTo>
                      <a:pt x="31432" y="94297"/>
                    </a:lnTo>
                    <a:lnTo>
                      <a:pt x="31432" y="127873"/>
                    </a:lnTo>
                    <a:lnTo>
                      <a:pt x="0" y="127873"/>
                    </a:lnTo>
                    <a:lnTo>
                      <a:pt x="0" y="0"/>
                    </a:lnTo>
                    <a:lnTo>
                      <a:pt x="50006" y="0"/>
                    </a:lnTo>
                    <a:cubicBezTo>
                      <a:pt x="74295" y="0"/>
                      <a:pt x="93583" y="21431"/>
                      <a:pt x="93583" y="47149"/>
                    </a:cubicBezTo>
                    <a:cubicBezTo>
                      <a:pt x="93583" y="60722"/>
                      <a:pt x="87868" y="72866"/>
                      <a:pt x="79295" y="81439"/>
                    </a:cubicBezTo>
                    <a:lnTo>
                      <a:pt x="104299" y="127873"/>
                    </a:lnTo>
                    <a:lnTo>
                      <a:pt x="69294" y="127873"/>
                    </a:lnTo>
                    <a:close/>
                    <a:moveTo>
                      <a:pt x="31432" y="65008"/>
                    </a:moveTo>
                    <a:lnTo>
                      <a:pt x="50720" y="65008"/>
                    </a:lnTo>
                    <a:cubicBezTo>
                      <a:pt x="60007" y="65008"/>
                      <a:pt x="67866" y="57150"/>
                      <a:pt x="67866" y="46434"/>
                    </a:cubicBezTo>
                    <a:cubicBezTo>
                      <a:pt x="67866" y="35719"/>
                      <a:pt x="60007" y="27861"/>
                      <a:pt x="50720" y="27861"/>
                    </a:cubicBezTo>
                    <a:lnTo>
                      <a:pt x="31432" y="27861"/>
                    </a:lnTo>
                    <a:lnTo>
                      <a:pt x="31432" y="6500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4" name="Freeform 513">
                <a:extLst>
                  <a:ext uri="{FF2B5EF4-FFF2-40B4-BE49-F238E27FC236}">
                    <a16:creationId xmlns:a16="http://schemas.microsoft.com/office/drawing/2014/main" id="{05706DE0-DA88-2B40-9FED-07E359BDA1AF}"/>
                  </a:ext>
                </a:extLst>
              </p:cNvPr>
              <p:cNvSpPr/>
              <p:nvPr/>
            </p:nvSpPr>
            <p:spPr>
              <a:xfrm>
                <a:off x="5420915" y="1067990"/>
                <a:ext cx="126444" cy="127873"/>
              </a:xfrm>
              <a:custGeom>
                <a:avLst/>
                <a:gdLst>
                  <a:gd name="connsiteX0" fmla="*/ 0 w 126444"/>
                  <a:gd name="connsiteY0" fmla="*/ 127873 h 127873"/>
                  <a:gd name="connsiteX1" fmla="*/ 55721 w 126444"/>
                  <a:gd name="connsiteY1" fmla="*/ 0 h 127873"/>
                  <a:gd name="connsiteX2" fmla="*/ 70009 w 126444"/>
                  <a:gd name="connsiteY2" fmla="*/ 0 h 127873"/>
                  <a:gd name="connsiteX3" fmla="*/ 126444 w 126444"/>
                  <a:gd name="connsiteY3" fmla="*/ 127873 h 127873"/>
                  <a:gd name="connsiteX4" fmla="*/ 95012 w 126444"/>
                  <a:gd name="connsiteY4" fmla="*/ 127873 h 127873"/>
                  <a:gd name="connsiteX5" fmla="*/ 87868 w 126444"/>
                  <a:gd name="connsiteY5" fmla="*/ 111443 h 127873"/>
                  <a:gd name="connsiteX6" fmla="*/ 39291 w 126444"/>
                  <a:gd name="connsiteY6" fmla="*/ 111443 h 127873"/>
                  <a:gd name="connsiteX7" fmla="*/ 32147 w 126444"/>
                  <a:gd name="connsiteY7" fmla="*/ 127873 h 127873"/>
                  <a:gd name="connsiteX8" fmla="*/ 0 w 126444"/>
                  <a:gd name="connsiteY8" fmla="*/ 127873 h 127873"/>
                  <a:gd name="connsiteX9" fmla="*/ 50720 w 126444"/>
                  <a:gd name="connsiteY9" fmla="*/ 82868 h 127873"/>
                  <a:gd name="connsiteX10" fmla="*/ 75009 w 126444"/>
                  <a:gd name="connsiteY10" fmla="*/ 82868 h 127873"/>
                  <a:gd name="connsiteX11" fmla="*/ 62865 w 126444"/>
                  <a:gd name="connsiteY11" fmla="*/ 55007 h 127873"/>
                  <a:gd name="connsiteX12" fmla="*/ 50720 w 126444"/>
                  <a:gd name="connsiteY12" fmla="*/ 8286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444" h="127873">
                    <a:moveTo>
                      <a:pt x="0" y="127873"/>
                    </a:moveTo>
                    <a:lnTo>
                      <a:pt x="55721" y="0"/>
                    </a:lnTo>
                    <a:lnTo>
                      <a:pt x="70009" y="0"/>
                    </a:lnTo>
                    <a:lnTo>
                      <a:pt x="126444" y="127873"/>
                    </a:lnTo>
                    <a:lnTo>
                      <a:pt x="95012" y="127873"/>
                    </a:lnTo>
                    <a:lnTo>
                      <a:pt x="87868" y="111443"/>
                    </a:lnTo>
                    <a:lnTo>
                      <a:pt x="39291" y="111443"/>
                    </a:lnTo>
                    <a:lnTo>
                      <a:pt x="32147" y="127873"/>
                    </a:lnTo>
                    <a:lnTo>
                      <a:pt x="0" y="127873"/>
                    </a:lnTo>
                    <a:close/>
                    <a:moveTo>
                      <a:pt x="50720" y="82868"/>
                    </a:moveTo>
                    <a:lnTo>
                      <a:pt x="75009" y="82868"/>
                    </a:lnTo>
                    <a:lnTo>
                      <a:pt x="62865" y="55007"/>
                    </a:lnTo>
                    <a:lnTo>
                      <a:pt x="50720" y="8286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5" name="Freeform 514">
                <a:extLst>
                  <a:ext uri="{FF2B5EF4-FFF2-40B4-BE49-F238E27FC236}">
                    <a16:creationId xmlns:a16="http://schemas.microsoft.com/office/drawing/2014/main" id="{ABF164A9-CC00-604E-9612-78D60B0891DE}"/>
                  </a:ext>
                </a:extLst>
              </p:cNvPr>
              <p:cNvSpPr/>
              <p:nvPr/>
            </p:nvSpPr>
            <p:spPr>
              <a:xfrm>
                <a:off x="5599509" y="1067990"/>
                <a:ext cx="94297" cy="127873"/>
              </a:xfrm>
              <a:custGeom>
                <a:avLst/>
                <a:gdLst>
                  <a:gd name="connsiteX0" fmla="*/ 0 w 94297"/>
                  <a:gd name="connsiteY0" fmla="*/ 0 h 127873"/>
                  <a:gd name="connsiteX1" fmla="*/ 94298 w 94297"/>
                  <a:gd name="connsiteY1" fmla="*/ 0 h 127873"/>
                  <a:gd name="connsiteX2" fmla="*/ 94298 w 94297"/>
                  <a:gd name="connsiteY2" fmla="*/ 33576 h 127873"/>
                  <a:gd name="connsiteX3" fmla="*/ 62865 w 94297"/>
                  <a:gd name="connsiteY3" fmla="*/ 33576 h 127873"/>
                  <a:gd name="connsiteX4" fmla="*/ 62865 w 94297"/>
                  <a:gd name="connsiteY4" fmla="*/ 127873 h 127873"/>
                  <a:gd name="connsiteX5" fmla="*/ 31433 w 94297"/>
                  <a:gd name="connsiteY5" fmla="*/ 127873 h 127873"/>
                  <a:gd name="connsiteX6" fmla="*/ 31433 w 94297"/>
                  <a:gd name="connsiteY6" fmla="*/ 33576 h 127873"/>
                  <a:gd name="connsiteX7" fmla="*/ 714 w 94297"/>
                  <a:gd name="connsiteY7" fmla="*/ 33576 h 127873"/>
                  <a:gd name="connsiteX8" fmla="*/ 714 w 94297"/>
                  <a:gd name="connsiteY8"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297" h="127873">
                    <a:moveTo>
                      <a:pt x="0" y="0"/>
                    </a:moveTo>
                    <a:lnTo>
                      <a:pt x="94298" y="0"/>
                    </a:lnTo>
                    <a:lnTo>
                      <a:pt x="94298" y="33576"/>
                    </a:lnTo>
                    <a:lnTo>
                      <a:pt x="62865" y="33576"/>
                    </a:lnTo>
                    <a:lnTo>
                      <a:pt x="62865" y="127873"/>
                    </a:lnTo>
                    <a:lnTo>
                      <a:pt x="31433" y="127873"/>
                    </a:lnTo>
                    <a:lnTo>
                      <a:pt x="31433" y="33576"/>
                    </a:lnTo>
                    <a:lnTo>
                      <a:pt x="714" y="33576"/>
                    </a:lnTo>
                    <a:lnTo>
                      <a:pt x="714"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16" name="Freeform 515">
                <a:extLst>
                  <a:ext uri="{FF2B5EF4-FFF2-40B4-BE49-F238E27FC236}">
                    <a16:creationId xmlns:a16="http://schemas.microsoft.com/office/drawing/2014/main" id="{BF789A10-5074-5E48-BF99-A6EA95E98886}"/>
                  </a:ext>
                </a:extLst>
              </p:cNvPr>
              <p:cNvSpPr/>
              <p:nvPr/>
            </p:nvSpPr>
            <p:spPr>
              <a:xfrm>
                <a:off x="5761672" y="1067990"/>
                <a:ext cx="31432" cy="127873"/>
              </a:xfrm>
              <a:custGeom>
                <a:avLst/>
                <a:gdLst>
                  <a:gd name="connsiteX0" fmla="*/ 0 w 31432"/>
                  <a:gd name="connsiteY0" fmla="*/ 0 h 127873"/>
                  <a:gd name="connsiteX1" fmla="*/ 31432 w 31432"/>
                  <a:gd name="connsiteY1" fmla="*/ 0 h 127873"/>
                  <a:gd name="connsiteX2" fmla="*/ 31432 w 31432"/>
                  <a:gd name="connsiteY2" fmla="*/ 127873 h 127873"/>
                  <a:gd name="connsiteX3" fmla="*/ 0 w 31432"/>
                  <a:gd name="connsiteY3" fmla="*/ 127873 h 127873"/>
                  <a:gd name="connsiteX4" fmla="*/ 0 w 31432"/>
                  <a:gd name="connsiteY4" fmla="*/ 0 h 127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 h="127873">
                    <a:moveTo>
                      <a:pt x="0" y="0"/>
                    </a:moveTo>
                    <a:lnTo>
                      <a:pt x="31432" y="0"/>
                    </a:lnTo>
                    <a:lnTo>
                      <a:pt x="31432"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17" name="Freeform 516">
                <a:extLst>
                  <a:ext uri="{FF2B5EF4-FFF2-40B4-BE49-F238E27FC236}">
                    <a16:creationId xmlns:a16="http://schemas.microsoft.com/office/drawing/2014/main" id="{23BF8FF9-ACD6-B245-BBCC-6BBDA9E3CCC1}"/>
                  </a:ext>
                </a:extLst>
              </p:cNvPr>
              <p:cNvSpPr/>
              <p:nvPr/>
            </p:nvSpPr>
            <p:spPr>
              <a:xfrm>
                <a:off x="5861685" y="1067990"/>
                <a:ext cx="119300" cy="127873"/>
              </a:xfrm>
              <a:custGeom>
                <a:avLst/>
                <a:gdLst>
                  <a:gd name="connsiteX0" fmla="*/ 59293 w 119300"/>
                  <a:gd name="connsiteY0" fmla="*/ 0 h 127873"/>
                  <a:gd name="connsiteX1" fmla="*/ 119301 w 119300"/>
                  <a:gd name="connsiteY1" fmla="*/ 64294 h 127873"/>
                  <a:gd name="connsiteX2" fmla="*/ 59293 w 119300"/>
                  <a:gd name="connsiteY2" fmla="*/ 127873 h 127873"/>
                  <a:gd name="connsiteX3" fmla="*/ 0 w 119300"/>
                  <a:gd name="connsiteY3" fmla="*/ 64294 h 127873"/>
                  <a:gd name="connsiteX4" fmla="*/ 59293 w 119300"/>
                  <a:gd name="connsiteY4" fmla="*/ 0 h 127873"/>
                  <a:gd name="connsiteX5" fmla="*/ 59293 w 119300"/>
                  <a:gd name="connsiteY5" fmla="*/ 33576 h 127873"/>
                  <a:gd name="connsiteX6" fmla="*/ 30718 w 119300"/>
                  <a:gd name="connsiteY6" fmla="*/ 64294 h 127873"/>
                  <a:gd name="connsiteX7" fmla="*/ 59293 w 119300"/>
                  <a:gd name="connsiteY7" fmla="*/ 95012 h 127873"/>
                  <a:gd name="connsiteX8" fmla="*/ 87868 w 119300"/>
                  <a:gd name="connsiteY8" fmla="*/ 64294 h 127873"/>
                  <a:gd name="connsiteX9" fmla="*/ 59293 w 119300"/>
                  <a:gd name="connsiteY9" fmla="*/ 33576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00" h="127873">
                    <a:moveTo>
                      <a:pt x="59293" y="0"/>
                    </a:moveTo>
                    <a:cubicBezTo>
                      <a:pt x="92154" y="0"/>
                      <a:pt x="119301" y="28575"/>
                      <a:pt x="119301" y="64294"/>
                    </a:cubicBezTo>
                    <a:cubicBezTo>
                      <a:pt x="119301" y="99298"/>
                      <a:pt x="92869" y="127873"/>
                      <a:pt x="59293" y="127873"/>
                    </a:cubicBezTo>
                    <a:cubicBezTo>
                      <a:pt x="26432" y="127873"/>
                      <a:pt x="0" y="99298"/>
                      <a:pt x="0" y="64294"/>
                    </a:cubicBezTo>
                    <a:cubicBezTo>
                      <a:pt x="0" y="29289"/>
                      <a:pt x="26432" y="0"/>
                      <a:pt x="59293" y="0"/>
                    </a:cubicBezTo>
                    <a:close/>
                    <a:moveTo>
                      <a:pt x="59293" y="33576"/>
                    </a:moveTo>
                    <a:cubicBezTo>
                      <a:pt x="43577" y="33576"/>
                      <a:pt x="30718" y="47149"/>
                      <a:pt x="30718" y="64294"/>
                    </a:cubicBezTo>
                    <a:cubicBezTo>
                      <a:pt x="30718" y="80724"/>
                      <a:pt x="43577" y="95012"/>
                      <a:pt x="59293" y="95012"/>
                    </a:cubicBezTo>
                    <a:cubicBezTo>
                      <a:pt x="75009" y="95012"/>
                      <a:pt x="87868" y="81439"/>
                      <a:pt x="87868" y="64294"/>
                    </a:cubicBezTo>
                    <a:cubicBezTo>
                      <a:pt x="87868" y="47149"/>
                      <a:pt x="75009" y="33576"/>
                      <a:pt x="59293" y="33576"/>
                    </a:cubicBez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18" name="Freeform 517">
                <a:extLst>
                  <a:ext uri="{FF2B5EF4-FFF2-40B4-BE49-F238E27FC236}">
                    <a16:creationId xmlns:a16="http://schemas.microsoft.com/office/drawing/2014/main" id="{89B7C4E7-BFE4-1C42-90EB-74B396FA7BF3}"/>
                  </a:ext>
                </a:extLst>
              </p:cNvPr>
              <p:cNvSpPr/>
              <p:nvPr/>
            </p:nvSpPr>
            <p:spPr>
              <a:xfrm>
                <a:off x="6049565" y="1067990"/>
                <a:ext cx="100726" cy="127873"/>
              </a:xfrm>
              <a:custGeom>
                <a:avLst/>
                <a:gdLst>
                  <a:gd name="connsiteX0" fmla="*/ 87868 w 100726"/>
                  <a:gd name="connsiteY0" fmla="*/ 127873 h 127873"/>
                  <a:gd name="connsiteX1" fmla="*/ 31433 w 100726"/>
                  <a:gd name="connsiteY1" fmla="*/ 67151 h 127873"/>
                  <a:gd name="connsiteX2" fmla="*/ 31433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3" y="67151"/>
                    </a:lnTo>
                    <a:lnTo>
                      <a:pt x="31433"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grpSp>
        <p:grpSp>
          <p:nvGrpSpPr>
            <p:cNvPr id="472" name="Graphic 4">
              <a:extLst>
                <a:ext uri="{FF2B5EF4-FFF2-40B4-BE49-F238E27FC236}">
                  <a16:creationId xmlns:a16="http://schemas.microsoft.com/office/drawing/2014/main" id="{62BA2AB4-CC30-FD4C-8312-D126E33CDEF0}"/>
                </a:ext>
              </a:extLst>
            </p:cNvPr>
            <p:cNvGrpSpPr/>
            <p:nvPr/>
          </p:nvGrpSpPr>
          <p:grpSpPr>
            <a:xfrm>
              <a:off x="4965858" y="1238726"/>
              <a:ext cx="1416605" cy="128587"/>
              <a:chOff x="4965858" y="1238726"/>
              <a:chExt cx="1416605" cy="128587"/>
            </a:xfrm>
          </p:grpSpPr>
          <p:sp>
            <p:nvSpPr>
              <p:cNvPr id="473" name="Freeform 472">
                <a:extLst>
                  <a:ext uri="{FF2B5EF4-FFF2-40B4-BE49-F238E27FC236}">
                    <a16:creationId xmlns:a16="http://schemas.microsoft.com/office/drawing/2014/main" id="{6509A45A-EA5E-214C-B6EA-65CBAC18B923}"/>
                  </a:ext>
                </a:extLst>
              </p:cNvPr>
              <p:cNvSpPr/>
              <p:nvPr/>
            </p:nvSpPr>
            <p:spPr>
              <a:xfrm>
                <a:off x="4965858" y="1239440"/>
                <a:ext cx="93583" cy="127873"/>
              </a:xfrm>
              <a:custGeom>
                <a:avLst/>
                <a:gdLst>
                  <a:gd name="connsiteX0" fmla="*/ 0 w 93583"/>
                  <a:gd name="connsiteY0" fmla="*/ 127873 h 127873"/>
                  <a:gd name="connsiteX1" fmla="*/ 0 w 93583"/>
                  <a:gd name="connsiteY1" fmla="*/ 0 h 127873"/>
                  <a:gd name="connsiteX2" fmla="*/ 52864 w 93583"/>
                  <a:gd name="connsiteY2" fmla="*/ 0 h 127873"/>
                  <a:gd name="connsiteX3" fmla="*/ 87868 w 93583"/>
                  <a:gd name="connsiteY3" fmla="*/ 37862 h 127873"/>
                  <a:gd name="connsiteX4" fmla="*/ 80010 w 93583"/>
                  <a:gd name="connsiteY4" fmla="*/ 60722 h 127873"/>
                  <a:gd name="connsiteX5" fmla="*/ 93583 w 93583"/>
                  <a:gd name="connsiteY5" fmla="*/ 90011 h 127873"/>
                  <a:gd name="connsiteX6" fmla="*/ 58579 w 93583"/>
                  <a:gd name="connsiteY6" fmla="*/ 127159 h 127873"/>
                  <a:gd name="connsiteX7" fmla="*/ 0 w 93583"/>
                  <a:gd name="connsiteY7" fmla="*/ 127159 h 127873"/>
                  <a:gd name="connsiteX8" fmla="*/ 46434 w 93583"/>
                  <a:gd name="connsiteY8" fmla="*/ 50006 h 127873"/>
                  <a:gd name="connsiteX9" fmla="*/ 56436 w 93583"/>
                  <a:gd name="connsiteY9" fmla="*/ 39291 h 127873"/>
                  <a:gd name="connsiteX10" fmla="*/ 46434 w 93583"/>
                  <a:gd name="connsiteY10" fmla="*/ 27861 h 127873"/>
                  <a:gd name="connsiteX11" fmla="*/ 31433 w 93583"/>
                  <a:gd name="connsiteY11" fmla="*/ 27861 h 127873"/>
                  <a:gd name="connsiteX12" fmla="*/ 31433 w 93583"/>
                  <a:gd name="connsiteY12" fmla="*/ 50006 h 127873"/>
                  <a:gd name="connsiteX13" fmla="*/ 46434 w 93583"/>
                  <a:gd name="connsiteY13" fmla="*/ 50006 h 127873"/>
                  <a:gd name="connsiteX14" fmla="*/ 52149 w 93583"/>
                  <a:gd name="connsiteY14" fmla="*/ 100013 h 127873"/>
                  <a:gd name="connsiteX15" fmla="*/ 62151 w 93583"/>
                  <a:gd name="connsiteY15" fmla="*/ 88582 h 127873"/>
                  <a:gd name="connsiteX16" fmla="*/ 52149 w 93583"/>
                  <a:gd name="connsiteY16" fmla="*/ 77867 h 127873"/>
                  <a:gd name="connsiteX17" fmla="*/ 31433 w 93583"/>
                  <a:gd name="connsiteY17" fmla="*/ 77867 h 127873"/>
                  <a:gd name="connsiteX18" fmla="*/ 31433 w 93583"/>
                  <a:gd name="connsiteY18" fmla="*/ 100013 h 127873"/>
                  <a:gd name="connsiteX19" fmla="*/ 52149 w 93583"/>
                  <a:gd name="connsiteY19" fmla="*/ 10001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583" h="127873">
                    <a:moveTo>
                      <a:pt x="0" y="127873"/>
                    </a:moveTo>
                    <a:lnTo>
                      <a:pt x="0" y="0"/>
                    </a:lnTo>
                    <a:lnTo>
                      <a:pt x="52864" y="0"/>
                    </a:lnTo>
                    <a:cubicBezTo>
                      <a:pt x="72152" y="0"/>
                      <a:pt x="87868" y="17859"/>
                      <a:pt x="87868" y="37862"/>
                    </a:cubicBezTo>
                    <a:cubicBezTo>
                      <a:pt x="87868" y="46434"/>
                      <a:pt x="85011" y="54293"/>
                      <a:pt x="80010" y="60722"/>
                    </a:cubicBezTo>
                    <a:cubicBezTo>
                      <a:pt x="87868" y="67866"/>
                      <a:pt x="93583" y="78581"/>
                      <a:pt x="93583" y="90011"/>
                    </a:cubicBezTo>
                    <a:cubicBezTo>
                      <a:pt x="93583" y="110014"/>
                      <a:pt x="77867" y="127159"/>
                      <a:pt x="58579" y="127159"/>
                    </a:cubicBezTo>
                    <a:lnTo>
                      <a:pt x="0" y="127159"/>
                    </a:lnTo>
                    <a:close/>
                    <a:moveTo>
                      <a:pt x="46434" y="50006"/>
                    </a:moveTo>
                    <a:cubicBezTo>
                      <a:pt x="52149" y="50006"/>
                      <a:pt x="56436" y="45006"/>
                      <a:pt x="56436" y="39291"/>
                    </a:cubicBezTo>
                    <a:cubicBezTo>
                      <a:pt x="56436" y="33576"/>
                      <a:pt x="52149" y="27861"/>
                      <a:pt x="46434" y="27861"/>
                    </a:cubicBezTo>
                    <a:lnTo>
                      <a:pt x="31433" y="27861"/>
                    </a:lnTo>
                    <a:lnTo>
                      <a:pt x="31433" y="50006"/>
                    </a:lnTo>
                    <a:lnTo>
                      <a:pt x="46434" y="50006"/>
                    </a:lnTo>
                    <a:close/>
                    <a:moveTo>
                      <a:pt x="52149" y="100013"/>
                    </a:moveTo>
                    <a:cubicBezTo>
                      <a:pt x="57865" y="100013"/>
                      <a:pt x="62151" y="95012"/>
                      <a:pt x="62151" y="88582"/>
                    </a:cubicBezTo>
                    <a:cubicBezTo>
                      <a:pt x="62151" y="82153"/>
                      <a:pt x="57150" y="77867"/>
                      <a:pt x="52149" y="77867"/>
                    </a:cubicBezTo>
                    <a:lnTo>
                      <a:pt x="31433" y="77867"/>
                    </a:lnTo>
                    <a:lnTo>
                      <a:pt x="31433" y="100013"/>
                    </a:lnTo>
                    <a:lnTo>
                      <a:pt x="52149" y="100013"/>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4" name="Freeform 473">
                <a:extLst>
                  <a:ext uri="{FF2B5EF4-FFF2-40B4-BE49-F238E27FC236}">
                    <a16:creationId xmlns:a16="http://schemas.microsoft.com/office/drawing/2014/main" id="{B693F67D-2890-804E-A7B1-89CC6156CFDD}"/>
                  </a:ext>
                </a:extLst>
              </p:cNvPr>
              <p:cNvSpPr/>
              <p:nvPr/>
            </p:nvSpPr>
            <p:spPr>
              <a:xfrm>
                <a:off x="5110162" y="1239440"/>
                <a:ext cx="74295" cy="127873"/>
              </a:xfrm>
              <a:custGeom>
                <a:avLst/>
                <a:gdLst>
                  <a:gd name="connsiteX0" fmla="*/ 0 w 74295"/>
                  <a:gd name="connsiteY0" fmla="*/ 0 h 127873"/>
                  <a:gd name="connsiteX1" fmla="*/ 31433 w 74295"/>
                  <a:gd name="connsiteY1" fmla="*/ 0 h 127873"/>
                  <a:gd name="connsiteX2" fmla="*/ 31433 w 74295"/>
                  <a:gd name="connsiteY2" fmla="*/ 94297 h 127873"/>
                  <a:gd name="connsiteX3" fmla="*/ 74295 w 74295"/>
                  <a:gd name="connsiteY3" fmla="*/ 94297 h 127873"/>
                  <a:gd name="connsiteX4" fmla="*/ 74295 w 74295"/>
                  <a:gd name="connsiteY4" fmla="*/ 127873 h 127873"/>
                  <a:gd name="connsiteX5" fmla="*/ 0 w 74295"/>
                  <a:gd name="connsiteY5" fmla="*/ 127873 h 127873"/>
                  <a:gd name="connsiteX6" fmla="*/ 0 w 74295"/>
                  <a:gd name="connsiteY6"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95" h="127873">
                    <a:moveTo>
                      <a:pt x="0" y="0"/>
                    </a:moveTo>
                    <a:lnTo>
                      <a:pt x="31433" y="0"/>
                    </a:lnTo>
                    <a:lnTo>
                      <a:pt x="31433" y="94297"/>
                    </a:lnTo>
                    <a:lnTo>
                      <a:pt x="74295" y="94297"/>
                    </a:lnTo>
                    <a:lnTo>
                      <a:pt x="74295" y="127873"/>
                    </a:lnTo>
                    <a:lnTo>
                      <a:pt x="0" y="127873"/>
                    </a:lnTo>
                    <a:lnTo>
                      <a:pt x="0"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5" name="Freeform 494">
                <a:extLst>
                  <a:ext uri="{FF2B5EF4-FFF2-40B4-BE49-F238E27FC236}">
                    <a16:creationId xmlns:a16="http://schemas.microsoft.com/office/drawing/2014/main" id="{CBDD61B2-558E-EB47-A8D9-DF57593FB563}"/>
                  </a:ext>
                </a:extLst>
              </p:cNvPr>
              <p:cNvSpPr/>
              <p:nvPr/>
            </p:nvSpPr>
            <p:spPr>
              <a:xfrm>
                <a:off x="5231606" y="1239440"/>
                <a:ext cx="119300" cy="127873"/>
              </a:xfrm>
              <a:custGeom>
                <a:avLst/>
                <a:gdLst>
                  <a:gd name="connsiteX0" fmla="*/ 59293 w 119300"/>
                  <a:gd name="connsiteY0" fmla="*/ 0 h 127873"/>
                  <a:gd name="connsiteX1" fmla="*/ 119301 w 119300"/>
                  <a:gd name="connsiteY1" fmla="*/ 64294 h 127873"/>
                  <a:gd name="connsiteX2" fmla="*/ 59293 w 119300"/>
                  <a:gd name="connsiteY2" fmla="*/ 127873 h 127873"/>
                  <a:gd name="connsiteX3" fmla="*/ 0 w 119300"/>
                  <a:gd name="connsiteY3" fmla="*/ 64294 h 127873"/>
                  <a:gd name="connsiteX4" fmla="*/ 59293 w 119300"/>
                  <a:gd name="connsiteY4" fmla="*/ 0 h 127873"/>
                  <a:gd name="connsiteX5" fmla="*/ 59293 w 119300"/>
                  <a:gd name="connsiteY5" fmla="*/ 32861 h 127873"/>
                  <a:gd name="connsiteX6" fmla="*/ 30718 w 119300"/>
                  <a:gd name="connsiteY6" fmla="*/ 63579 h 127873"/>
                  <a:gd name="connsiteX7" fmla="*/ 59293 w 119300"/>
                  <a:gd name="connsiteY7" fmla="*/ 94297 h 127873"/>
                  <a:gd name="connsiteX8" fmla="*/ 87868 w 119300"/>
                  <a:gd name="connsiteY8" fmla="*/ 63579 h 127873"/>
                  <a:gd name="connsiteX9" fmla="*/ 59293 w 119300"/>
                  <a:gd name="connsiteY9" fmla="*/ 32861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00" h="127873">
                    <a:moveTo>
                      <a:pt x="59293" y="0"/>
                    </a:moveTo>
                    <a:cubicBezTo>
                      <a:pt x="92155" y="0"/>
                      <a:pt x="119301" y="28575"/>
                      <a:pt x="119301" y="64294"/>
                    </a:cubicBezTo>
                    <a:cubicBezTo>
                      <a:pt x="119301" y="99298"/>
                      <a:pt x="92869" y="127873"/>
                      <a:pt x="59293" y="127873"/>
                    </a:cubicBezTo>
                    <a:cubicBezTo>
                      <a:pt x="26432" y="127873"/>
                      <a:pt x="0" y="99298"/>
                      <a:pt x="0" y="64294"/>
                    </a:cubicBezTo>
                    <a:cubicBezTo>
                      <a:pt x="0" y="28575"/>
                      <a:pt x="26432" y="0"/>
                      <a:pt x="59293" y="0"/>
                    </a:cubicBezTo>
                    <a:close/>
                    <a:moveTo>
                      <a:pt x="59293" y="32861"/>
                    </a:moveTo>
                    <a:cubicBezTo>
                      <a:pt x="43577" y="32861"/>
                      <a:pt x="30718" y="46434"/>
                      <a:pt x="30718" y="63579"/>
                    </a:cubicBezTo>
                    <a:cubicBezTo>
                      <a:pt x="30718" y="80010"/>
                      <a:pt x="43577" y="94297"/>
                      <a:pt x="59293" y="94297"/>
                    </a:cubicBezTo>
                    <a:cubicBezTo>
                      <a:pt x="75009" y="94297"/>
                      <a:pt x="87868" y="80724"/>
                      <a:pt x="87868" y="63579"/>
                    </a:cubicBezTo>
                    <a:cubicBezTo>
                      <a:pt x="87868" y="47149"/>
                      <a:pt x="75724" y="32861"/>
                      <a:pt x="59293" y="32861"/>
                    </a:cubicBez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6" name="Freeform 495">
                <a:extLst>
                  <a:ext uri="{FF2B5EF4-FFF2-40B4-BE49-F238E27FC236}">
                    <a16:creationId xmlns:a16="http://schemas.microsoft.com/office/drawing/2014/main" id="{5776EB2F-6706-484C-B21E-A1B9210D8735}"/>
                  </a:ext>
                </a:extLst>
              </p:cNvPr>
              <p:cNvSpPr/>
              <p:nvPr/>
            </p:nvSpPr>
            <p:spPr>
              <a:xfrm>
                <a:off x="5398770" y="1239440"/>
                <a:ext cx="102155" cy="127158"/>
              </a:xfrm>
              <a:custGeom>
                <a:avLst/>
                <a:gdLst>
                  <a:gd name="connsiteX0" fmla="*/ 80010 w 102155"/>
                  <a:gd name="connsiteY0" fmla="*/ 42148 h 127158"/>
                  <a:gd name="connsiteX1" fmla="*/ 60007 w 102155"/>
                  <a:gd name="connsiteY1" fmla="*/ 33576 h 127158"/>
                  <a:gd name="connsiteX2" fmla="*/ 32147 w 102155"/>
                  <a:gd name="connsiteY2" fmla="*/ 63579 h 127158"/>
                  <a:gd name="connsiteX3" fmla="*/ 60007 w 102155"/>
                  <a:gd name="connsiteY3" fmla="*/ 93583 h 127158"/>
                  <a:gd name="connsiteX4" fmla="*/ 80010 w 102155"/>
                  <a:gd name="connsiteY4" fmla="*/ 85011 h 127158"/>
                  <a:gd name="connsiteX5" fmla="*/ 102156 w 102155"/>
                  <a:gd name="connsiteY5" fmla="*/ 108585 h 127158"/>
                  <a:gd name="connsiteX6" fmla="*/ 60007 w 102155"/>
                  <a:gd name="connsiteY6" fmla="*/ 127159 h 127158"/>
                  <a:gd name="connsiteX7" fmla="*/ 0 w 102155"/>
                  <a:gd name="connsiteY7" fmla="*/ 63579 h 127158"/>
                  <a:gd name="connsiteX8" fmla="*/ 60007 w 102155"/>
                  <a:gd name="connsiteY8" fmla="*/ 0 h 127158"/>
                  <a:gd name="connsiteX9" fmla="*/ 102156 w 102155"/>
                  <a:gd name="connsiteY9" fmla="*/ 18574 h 127158"/>
                  <a:gd name="connsiteX10" fmla="*/ 80010 w 102155"/>
                  <a:gd name="connsiteY10" fmla="*/ 42148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155" h="127158">
                    <a:moveTo>
                      <a:pt x="80010" y="42148"/>
                    </a:moveTo>
                    <a:cubicBezTo>
                      <a:pt x="75009" y="37147"/>
                      <a:pt x="67866" y="33576"/>
                      <a:pt x="60007" y="33576"/>
                    </a:cubicBezTo>
                    <a:cubicBezTo>
                      <a:pt x="43577" y="33576"/>
                      <a:pt x="32147" y="46434"/>
                      <a:pt x="32147" y="63579"/>
                    </a:cubicBezTo>
                    <a:cubicBezTo>
                      <a:pt x="32147" y="80724"/>
                      <a:pt x="43577" y="93583"/>
                      <a:pt x="60007" y="93583"/>
                    </a:cubicBezTo>
                    <a:cubicBezTo>
                      <a:pt x="67866" y="93583"/>
                      <a:pt x="75009" y="90726"/>
                      <a:pt x="80010" y="85011"/>
                    </a:cubicBezTo>
                    <a:lnTo>
                      <a:pt x="102156" y="108585"/>
                    </a:lnTo>
                    <a:cubicBezTo>
                      <a:pt x="91440" y="120015"/>
                      <a:pt x="76438" y="127159"/>
                      <a:pt x="60007" y="127159"/>
                    </a:cubicBezTo>
                    <a:cubicBezTo>
                      <a:pt x="27146" y="127159"/>
                      <a:pt x="0" y="98584"/>
                      <a:pt x="0" y="63579"/>
                    </a:cubicBezTo>
                    <a:cubicBezTo>
                      <a:pt x="0" y="28575"/>
                      <a:pt x="26432" y="0"/>
                      <a:pt x="60007" y="0"/>
                    </a:cubicBezTo>
                    <a:cubicBezTo>
                      <a:pt x="76438" y="0"/>
                      <a:pt x="91440" y="7144"/>
                      <a:pt x="102156" y="18574"/>
                    </a:cubicBezTo>
                    <a:lnTo>
                      <a:pt x="80010" y="4214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7" name="Freeform 496">
                <a:extLst>
                  <a:ext uri="{FF2B5EF4-FFF2-40B4-BE49-F238E27FC236}">
                    <a16:creationId xmlns:a16="http://schemas.microsoft.com/office/drawing/2014/main" id="{279F0551-0D01-EF47-A707-0D3408F4FD63}"/>
                  </a:ext>
                </a:extLst>
              </p:cNvPr>
              <p:cNvSpPr/>
              <p:nvPr/>
            </p:nvSpPr>
            <p:spPr>
              <a:xfrm>
                <a:off x="5557361" y="1238726"/>
                <a:ext cx="125015" cy="128587"/>
              </a:xfrm>
              <a:custGeom>
                <a:avLst/>
                <a:gdLst>
                  <a:gd name="connsiteX0" fmla="*/ 115015 w 125015"/>
                  <a:gd name="connsiteY0" fmla="*/ 714 h 128587"/>
                  <a:gd name="connsiteX1" fmla="*/ 60722 w 125015"/>
                  <a:gd name="connsiteY1" fmla="*/ 59293 h 128587"/>
                  <a:gd name="connsiteX2" fmla="*/ 125016 w 125015"/>
                  <a:gd name="connsiteY2" fmla="*/ 128588 h 128587"/>
                  <a:gd name="connsiteX3" fmla="*/ 80725 w 125015"/>
                  <a:gd name="connsiteY3" fmla="*/ 128588 h 128587"/>
                  <a:gd name="connsiteX4" fmla="*/ 38576 w 125015"/>
                  <a:gd name="connsiteY4" fmla="*/ 82868 h 128587"/>
                  <a:gd name="connsiteX5" fmla="*/ 31433 w 125015"/>
                  <a:gd name="connsiteY5" fmla="*/ 90726 h 128587"/>
                  <a:gd name="connsiteX6" fmla="*/ 31433 w 125015"/>
                  <a:gd name="connsiteY6" fmla="*/ 127873 h 128587"/>
                  <a:gd name="connsiteX7" fmla="*/ 0 w 125015"/>
                  <a:gd name="connsiteY7" fmla="*/ 127873 h 128587"/>
                  <a:gd name="connsiteX8" fmla="*/ 0 w 125015"/>
                  <a:gd name="connsiteY8" fmla="*/ 0 h 128587"/>
                  <a:gd name="connsiteX9" fmla="*/ 31433 w 125015"/>
                  <a:gd name="connsiteY9" fmla="*/ 0 h 128587"/>
                  <a:gd name="connsiteX10" fmla="*/ 31433 w 125015"/>
                  <a:gd name="connsiteY10" fmla="*/ 42863 h 128587"/>
                  <a:gd name="connsiteX11" fmla="*/ 71438 w 125015"/>
                  <a:gd name="connsiteY11" fmla="*/ 0 h 128587"/>
                  <a:gd name="connsiteX12" fmla="*/ 115015 w 125015"/>
                  <a:gd name="connsiteY12" fmla="*/ 0 h 12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015" h="128587">
                    <a:moveTo>
                      <a:pt x="115015" y="714"/>
                    </a:moveTo>
                    <a:lnTo>
                      <a:pt x="60722" y="59293"/>
                    </a:lnTo>
                    <a:lnTo>
                      <a:pt x="125016" y="128588"/>
                    </a:lnTo>
                    <a:lnTo>
                      <a:pt x="80725" y="128588"/>
                    </a:lnTo>
                    <a:lnTo>
                      <a:pt x="38576" y="82868"/>
                    </a:lnTo>
                    <a:lnTo>
                      <a:pt x="31433" y="90726"/>
                    </a:lnTo>
                    <a:lnTo>
                      <a:pt x="31433" y="127873"/>
                    </a:lnTo>
                    <a:lnTo>
                      <a:pt x="0" y="127873"/>
                    </a:lnTo>
                    <a:lnTo>
                      <a:pt x="0" y="0"/>
                    </a:lnTo>
                    <a:lnTo>
                      <a:pt x="31433" y="0"/>
                    </a:lnTo>
                    <a:lnTo>
                      <a:pt x="31433" y="42863"/>
                    </a:lnTo>
                    <a:lnTo>
                      <a:pt x="71438" y="0"/>
                    </a:lnTo>
                    <a:lnTo>
                      <a:pt x="115015"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8" name="Freeform 497">
                <a:extLst>
                  <a:ext uri="{FF2B5EF4-FFF2-40B4-BE49-F238E27FC236}">
                    <a16:creationId xmlns:a16="http://schemas.microsoft.com/office/drawing/2014/main" id="{1619744B-4C25-2D48-8720-7D51DC9FC8B1}"/>
                  </a:ext>
                </a:extLst>
              </p:cNvPr>
              <p:cNvSpPr/>
              <p:nvPr/>
            </p:nvSpPr>
            <p:spPr>
              <a:xfrm>
                <a:off x="5714523" y="1239440"/>
                <a:ext cx="102155" cy="127158"/>
              </a:xfrm>
              <a:custGeom>
                <a:avLst/>
                <a:gdLst>
                  <a:gd name="connsiteX0" fmla="*/ 80010 w 102155"/>
                  <a:gd name="connsiteY0" fmla="*/ 42148 h 127158"/>
                  <a:gd name="connsiteX1" fmla="*/ 60008 w 102155"/>
                  <a:gd name="connsiteY1" fmla="*/ 33576 h 127158"/>
                  <a:gd name="connsiteX2" fmla="*/ 32147 w 102155"/>
                  <a:gd name="connsiteY2" fmla="*/ 63579 h 127158"/>
                  <a:gd name="connsiteX3" fmla="*/ 60008 w 102155"/>
                  <a:gd name="connsiteY3" fmla="*/ 93583 h 127158"/>
                  <a:gd name="connsiteX4" fmla="*/ 80010 w 102155"/>
                  <a:gd name="connsiteY4" fmla="*/ 85011 h 127158"/>
                  <a:gd name="connsiteX5" fmla="*/ 102156 w 102155"/>
                  <a:gd name="connsiteY5" fmla="*/ 108585 h 127158"/>
                  <a:gd name="connsiteX6" fmla="*/ 60008 w 102155"/>
                  <a:gd name="connsiteY6" fmla="*/ 127159 h 127158"/>
                  <a:gd name="connsiteX7" fmla="*/ 0 w 102155"/>
                  <a:gd name="connsiteY7" fmla="*/ 63579 h 127158"/>
                  <a:gd name="connsiteX8" fmla="*/ 60008 w 102155"/>
                  <a:gd name="connsiteY8" fmla="*/ 0 h 127158"/>
                  <a:gd name="connsiteX9" fmla="*/ 102156 w 102155"/>
                  <a:gd name="connsiteY9" fmla="*/ 18574 h 127158"/>
                  <a:gd name="connsiteX10" fmla="*/ 80010 w 102155"/>
                  <a:gd name="connsiteY10" fmla="*/ 42148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155" h="127158">
                    <a:moveTo>
                      <a:pt x="80010" y="42148"/>
                    </a:moveTo>
                    <a:cubicBezTo>
                      <a:pt x="75009" y="37147"/>
                      <a:pt x="67866" y="33576"/>
                      <a:pt x="60008" y="33576"/>
                    </a:cubicBezTo>
                    <a:cubicBezTo>
                      <a:pt x="43577" y="33576"/>
                      <a:pt x="32147" y="46434"/>
                      <a:pt x="32147" y="63579"/>
                    </a:cubicBezTo>
                    <a:cubicBezTo>
                      <a:pt x="32147" y="80724"/>
                      <a:pt x="43577" y="93583"/>
                      <a:pt x="60008" y="93583"/>
                    </a:cubicBezTo>
                    <a:cubicBezTo>
                      <a:pt x="67866" y="93583"/>
                      <a:pt x="75009" y="90726"/>
                      <a:pt x="80010" y="85011"/>
                    </a:cubicBezTo>
                    <a:lnTo>
                      <a:pt x="102156" y="108585"/>
                    </a:lnTo>
                    <a:cubicBezTo>
                      <a:pt x="91440" y="120015"/>
                      <a:pt x="76438" y="127159"/>
                      <a:pt x="60008" y="127159"/>
                    </a:cubicBezTo>
                    <a:cubicBezTo>
                      <a:pt x="27147" y="127159"/>
                      <a:pt x="0" y="98584"/>
                      <a:pt x="0" y="63579"/>
                    </a:cubicBezTo>
                    <a:cubicBezTo>
                      <a:pt x="0" y="28575"/>
                      <a:pt x="26432" y="0"/>
                      <a:pt x="60008" y="0"/>
                    </a:cubicBezTo>
                    <a:cubicBezTo>
                      <a:pt x="76438" y="0"/>
                      <a:pt x="91440" y="7144"/>
                      <a:pt x="102156" y="18574"/>
                    </a:cubicBezTo>
                    <a:lnTo>
                      <a:pt x="80010" y="42148"/>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499" name="Freeform 498">
                <a:extLst>
                  <a:ext uri="{FF2B5EF4-FFF2-40B4-BE49-F238E27FC236}">
                    <a16:creationId xmlns:a16="http://schemas.microsoft.com/office/drawing/2014/main" id="{60DF0F67-4353-8840-AC4F-F86903F40BD7}"/>
                  </a:ext>
                </a:extLst>
              </p:cNvPr>
              <p:cNvSpPr/>
              <p:nvPr/>
            </p:nvSpPr>
            <p:spPr>
              <a:xfrm>
                <a:off x="5872400" y="1239440"/>
                <a:ext cx="100726" cy="127873"/>
              </a:xfrm>
              <a:custGeom>
                <a:avLst/>
                <a:gdLst>
                  <a:gd name="connsiteX0" fmla="*/ 31432 w 100726"/>
                  <a:gd name="connsiteY0" fmla="*/ 0 h 127873"/>
                  <a:gd name="connsiteX1" fmla="*/ 31432 w 100726"/>
                  <a:gd name="connsiteY1" fmla="*/ 45720 h 127873"/>
                  <a:gd name="connsiteX2" fmla="*/ 69294 w 100726"/>
                  <a:gd name="connsiteY2" fmla="*/ 45720 h 127873"/>
                  <a:gd name="connsiteX3" fmla="*/ 69294 w 100726"/>
                  <a:gd name="connsiteY3" fmla="*/ 0 h 127873"/>
                  <a:gd name="connsiteX4" fmla="*/ 100727 w 100726"/>
                  <a:gd name="connsiteY4" fmla="*/ 0 h 127873"/>
                  <a:gd name="connsiteX5" fmla="*/ 100727 w 100726"/>
                  <a:gd name="connsiteY5" fmla="*/ 127873 h 127873"/>
                  <a:gd name="connsiteX6" fmla="*/ 69294 w 100726"/>
                  <a:gd name="connsiteY6" fmla="*/ 127873 h 127873"/>
                  <a:gd name="connsiteX7" fmla="*/ 69294 w 100726"/>
                  <a:gd name="connsiteY7" fmla="*/ 79296 h 127873"/>
                  <a:gd name="connsiteX8" fmla="*/ 31432 w 100726"/>
                  <a:gd name="connsiteY8" fmla="*/ 79296 h 127873"/>
                  <a:gd name="connsiteX9" fmla="*/ 31432 w 100726"/>
                  <a:gd name="connsiteY9" fmla="*/ 127873 h 127873"/>
                  <a:gd name="connsiteX10" fmla="*/ 0 w 100726"/>
                  <a:gd name="connsiteY10" fmla="*/ 127873 h 127873"/>
                  <a:gd name="connsiteX11" fmla="*/ 0 w 100726"/>
                  <a:gd name="connsiteY11" fmla="*/ 0 h 127873"/>
                  <a:gd name="connsiteX12" fmla="*/ 31432 w 100726"/>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726" h="127873">
                    <a:moveTo>
                      <a:pt x="31432" y="0"/>
                    </a:moveTo>
                    <a:lnTo>
                      <a:pt x="31432" y="45720"/>
                    </a:lnTo>
                    <a:lnTo>
                      <a:pt x="69294" y="45720"/>
                    </a:lnTo>
                    <a:lnTo>
                      <a:pt x="69294" y="0"/>
                    </a:lnTo>
                    <a:lnTo>
                      <a:pt x="100727" y="0"/>
                    </a:lnTo>
                    <a:lnTo>
                      <a:pt x="100727" y="127873"/>
                    </a:lnTo>
                    <a:lnTo>
                      <a:pt x="69294" y="127873"/>
                    </a:lnTo>
                    <a:lnTo>
                      <a:pt x="69294" y="79296"/>
                    </a:lnTo>
                    <a:lnTo>
                      <a:pt x="31432" y="79296"/>
                    </a:lnTo>
                    <a:lnTo>
                      <a:pt x="31432" y="127873"/>
                    </a:lnTo>
                    <a:lnTo>
                      <a:pt x="0" y="127873"/>
                    </a:lnTo>
                    <a:lnTo>
                      <a:pt x="0" y="0"/>
                    </a:lnTo>
                    <a:lnTo>
                      <a:pt x="31432"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0" name="Freeform 499">
                <a:extLst>
                  <a:ext uri="{FF2B5EF4-FFF2-40B4-BE49-F238E27FC236}">
                    <a16:creationId xmlns:a16="http://schemas.microsoft.com/office/drawing/2014/main" id="{B6CB827A-3BC6-0745-A301-8E616F9A4891}"/>
                  </a:ext>
                </a:extLst>
              </p:cNvPr>
              <p:cNvSpPr/>
              <p:nvPr/>
            </p:nvSpPr>
            <p:spPr>
              <a:xfrm>
                <a:off x="6020990" y="1239440"/>
                <a:ext cx="126444" cy="127873"/>
              </a:xfrm>
              <a:custGeom>
                <a:avLst/>
                <a:gdLst>
                  <a:gd name="connsiteX0" fmla="*/ 0 w 126444"/>
                  <a:gd name="connsiteY0" fmla="*/ 127873 h 127873"/>
                  <a:gd name="connsiteX1" fmla="*/ 55721 w 126444"/>
                  <a:gd name="connsiteY1" fmla="*/ 0 h 127873"/>
                  <a:gd name="connsiteX2" fmla="*/ 70009 w 126444"/>
                  <a:gd name="connsiteY2" fmla="*/ 0 h 127873"/>
                  <a:gd name="connsiteX3" fmla="*/ 126444 w 126444"/>
                  <a:gd name="connsiteY3" fmla="*/ 127873 h 127873"/>
                  <a:gd name="connsiteX4" fmla="*/ 95012 w 126444"/>
                  <a:gd name="connsiteY4" fmla="*/ 127873 h 127873"/>
                  <a:gd name="connsiteX5" fmla="*/ 87868 w 126444"/>
                  <a:gd name="connsiteY5" fmla="*/ 111443 h 127873"/>
                  <a:gd name="connsiteX6" fmla="*/ 39291 w 126444"/>
                  <a:gd name="connsiteY6" fmla="*/ 111443 h 127873"/>
                  <a:gd name="connsiteX7" fmla="*/ 32147 w 126444"/>
                  <a:gd name="connsiteY7" fmla="*/ 127873 h 127873"/>
                  <a:gd name="connsiteX8" fmla="*/ 0 w 126444"/>
                  <a:gd name="connsiteY8" fmla="*/ 127873 h 127873"/>
                  <a:gd name="connsiteX9" fmla="*/ 50720 w 126444"/>
                  <a:gd name="connsiteY9" fmla="*/ 82868 h 127873"/>
                  <a:gd name="connsiteX10" fmla="*/ 75009 w 126444"/>
                  <a:gd name="connsiteY10" fmla="*/ 82868 h 127873"/>
                  <a:gd name="connsiteX11" fmla="*/ 62865 w 126444"/>
                  <a:gd name="connsiteY11" fmla="*/ 55007 h 127873"/>
                  <a:gd name="connsiteX12" fmla="*/ 50720 w 126444"/>
                  <a:gd name="connsiteY12" fmla="*/ 8286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444" h="127873">
                    <a:moveTo>
                      <a:pt x="0" y="127873"/>
                    </a:moveTo>
                    <a:lnTo>
                      <a:pt x="55721" y="0"/>
                    </a:lnTo>
                    <a:lnTo>
                      <a:pt x="70009" y="0"/>
                    </a:lnTo>
                    <a:lnTo>
                      <a:pt x="126444" y="127873"/>
                    </a:lnTo>
                    <a:lnTo>
                      <a:pt x="95012" y="127873"/>
                    </a:lnTo>
                    <a:lnTo>
                      <a:pt x="87868" y="111443"/>
                    </a:lnTo>
                    <a:lnTo>
                      <a:pt x="39291" y="111443"/>
                    </a:lnTo>
                    <a:lnTo>
                      <a:pt x="32147" y="127873"/>
                    </a:lnTo>
                    <a:lnTo>
                      <a:pt x="0" y="127873"/>
                    </a:lnTo>
                    <a:close/>
                    <a:moveTo>
                      <a:pt x="50720" y="82868"/>
                    </a:moveTo>
                    <a:lnTo>
                      <a:pt x="75009" y="82868"/>
                    </a:lnTo>
                    <a:lnTo>
                      <a:pt x="62865" y="55007"/>
                    </a:lnTo>
                    <a:lnTo>
                      <a:pt x="50720" y="82868"/>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1" name="Freeform 500">
                <a:extLst>
                  <a:ext uri="{FF2B5EF4-FFF2-40B4-BE49-F238E27FC236}">
                    <a16:creationId xmlns:a16="http://schemas.microsoft.com/office/drawing/2014/main" id="{31EFD271-D7C3-8D47-BF6A-4FDAECFDF553}"/>
                  </a:ext>
                </a:extLst>
              </p:cNvPr>
              <p:cNvSpPr/>
              <p:nvPr/>
            </p:nvSpPr>
            <p:spPr>
              <a:xfrm>
                <a:off x="6194583" y="1239440"/>
                <a:ext cx="31432" cy="127873"/>
              </a:xfrm>
              <a:custGeom>
                <a:avLst/>
                <a:gdLst>
                  <a:gd name="connsiteX0" fmla="*/ 0 w 31432"/>
                  <a:gd name="connsiteY0" fmla="*/ 0 h 127873"/>
                  <a:gd name="connsiteX1" fmla="*/ 31433 w 31432"/>
                  <a:gd name="connsiteY1" fmla="*/ 0 h 127873"/>
                  <a:gd name="connsiteX2" fmla="*/ 31433 w 31432"/>
                  <a:gd name="connsiteY2" fmla="*/ 127873 h 127873"/>
                  <a:gd name="connsiteX3" fmla="*/ 0 w 31432"/>
                  <a:gd name="connsiteY3" fmla="*/ 127873 h 127873"/>
                  <a:gd name="connsiteX4" fmla="*/ 0 w 31432"/>
                  <a:gd name="connsiteY4" fmla="*/ 0 h 127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 h="127873">
                    <a:moveTo>
                      <a:pt x="0" y="0"/>
                    </a:moveTo>
                    <a:lnTo>
                      <a:pt x="31433" y="0"/>
                    </a:lnTo>
                    <a:lnTo>
                      <a:pt x="31433"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7" name="Freeform 506">
                <a:extLst>
                  <a:ext uri="{FF2B5EF4-FFF2-40B4-BE49-F238E27FC236}">
                    <a16:creationId xmlns:a16="http://schemas.microsoft.com/office/drawing/2014/main" id="{EB0E9476-0E80-2741-AA95-862F283F8FF2}"/>
                  </a:ext>
                </a:extLst>
              </p:cNvPr>
              <p:cNvSpPr/>
              <p:nvPr/>
            </p:nvSpPr>
            <p:spPr>
              <a:xfrm>
                <a:off x="6281737" y="1239440"/>
                <a:ext cx="100726" cy="127873"/>
              </a:xfrm>
              <a:custGeom>
                <a:avLst/>
                <a:gdLst>
                  <a:gd name="connsiteX0" fmla="*/ 87868 w 100726"/>
                  <a:gd name="connsiteY0" fmla="*/ 127873 h 127873"/>
                  <a:gd name="connsiteX1" fmla="*/ 31433 w 100726"/>
                  <a:gd name="connsiteY1" fmla="*/ 67151 h 127873"/>
                  <a:gd name="connsiteX2" fmla="*/ 31433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3" y="67151"/>
                    </a:lnTo>
                    <a:lnTo>
                      <a:pt x="31433"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grpSp>
      </p:grpSp>
      <p:sp>
        <p:nvSpPr>
          <p:cNvPr id="1013" name="Text Placeholder 32">
            <a:extLst>
              <a:ext uri="{FF2B5EF4-FFF2-40B4-BE49-F238E27FC236}">
                <a16:creationId xmlns:a16="http://schemas.microsoft.com/office/drawing/2014/main" id="{A7EA7A46-1A15-2B41-B847-F18B1E1D17AF}"/>
              </a:ext>
            </a:extLst>
          </p:cNvPr>
          <p:cNvSpPr>
            <a:spLocks noGrp="1"/>
          </p:cNvSpPr>
          <p:nvPr>
            <p:ph type="body" sz="quarter" idx="42" hasCustomPrompt="1"/>
          </p:nvPr>
        </p:nvSpPr>
        <p:spPr>
          <a:xfrm>
            <a:off x="3958918" y="9509660"/>
            <a:ext cx="2774345" cy="606265"/>
          </a:xfrm>
          <a:prstGeom prst="rect">
            <a:avLst/>
          </a:prstGeom>
        </p:spPr>
        <p:txBody>
          <a:bodyPr>
            <a:noAutofit/>
          </a:bodyPr>
          <a:lstStyle>
            <a:lvl1pPr marL="0" indent="0" algn="r">
              <a:lnSpc>
                <a:spcPct val="100000"/>
              </a:lnSpc>
              <a:spcBef>
                <a:spcPts val="0"/>
              </a:spcBef>
              <a:buNone/>
              <a:defRPr sz="2000" b="0" i="0">
                <a:solidFill>
                  <a:schemeClr val="bg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err="1"/>
              <a:t>www.website.eu</a:t>
            </a:r>
            <a:endParaRPr lang="en-US" dirty="0"/>
          </a:p>
        </p:txBody>
      </p:sp>
      <p:sp>
        <p:nvSpPr>
          <p:cNvPr id="4" name="Rectangle 3">
            <a:extLst>
              <a:ext uri="{FF2B5EF4-FFF2-40B4-BE49-F238E27FC236}">
                <a16:creationId xmlns:a16="http://schemas.microsoft.com/office/drawing/2014/main" id="{92936656-B94A-6CA5-D40D-1C8DF39D301F}"/>
              </a:ext>
            </a:extLst>
          </p:cNvPr>
          <p:cNvSpPr/>
          <p:nvPr userDrawn="1"/>
        </p:nvSpPr>
        <p:spPr>
          <a:xfrm>
            <a:off x="4302466" y="10106166"/>
            <a:ext cx="2047062" cy="338554"/>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4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a:t>
            </a:r>
            <a:endParaRPr lang="en-US" sz="4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63CB8F7E-F0A6-34A1-27E8-8E42B441BC87}"/>
              </a:ext>
            </a:extLst>
          </p:cNvPr>
          <p:cNvPicPr/>
          <p:nvPr userDrawn="1"/>
        </p:nvPicPr>
        <p:blipFill>
          <a:blip r:embed="rId2" cstate="screen">
            <a:extLst>
              <a:ext uri="{28A0092B-C50C-407E-A947-70E740481C1C}">
                <a14:useLocalDpi xmlns:a14="http://schemas.microsoft.com/office/drawing/2010/main"/>
              </a:ext>
            </a:extLst>
          </a:blip>
          <a:srcRect/>
          <a:stretch/>
        </p:blipFill>
        <p:spPr bwMode="auto">
          <a:xfrm>
            <a:off x="6408797" y="10140492"/>
            <a:ext cx="937574" cy="21529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975670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Photo Slide 1">
    <p:spTree>
      <p:nvGrpSpPr>
        <p:cNvPr id="1" name=""/>
        <p:cNvGrpSpPr/>
        <p:nvPr/>
      </p:nvGrpSpPr>
      <p:grpSpPr>
        <a:xfrm>
          <a:off x="0" y="0"/>
          <a:ext cx="0" cy="0"/>
          <a:chOff x="0" y="0"/>
          <a:chExt cx="0" cy="0"/>
        </a:xfrm>
      </p:grpSpPr>
      <p:sp>
        <p:nvSpPr>
          <p:cNvPr id="52" name="Rectangle 51">
            <a:extLst>
              <a:ext uri="{FF2B5EF4-FFF2-40B4-BE49-F238E27FC236}">
                <a16:creationId xmlns:a16="http://schemas.microsoft.com/office/drawing/2014/main" id="{20ECD36C-3D23-EA46-831C-7D8DA38730C6}"/>
              </a:ext>
            </a:extLst>
          </p:cNvPr>
          <p:cNvSpPr/>
          <p:nvPr userDrawn="1"/>
        </p:nvSpPr>
        <p:spPr>
          <a:xfrm>
            <a:off x="-41950" y="3"/>
            <a:ext cx="4088164" cy="10691813"/>
          </a:xfrm>
          <a:prstGeom prst="rect">
            <a:avLst/>
          </a:prstGeom>
          <a:solidFill>
            <a:srgbClr val="8E2F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48" name="Rectangle 47">
            <a:extLst>
              <a:ext uri="{FF2B5EF4-FFF2-40B4-BE49-F238E27FC236}">
                <a16:creationId xmlns:a16="http://schemas.microsoft.com/office/drawing/2014/main" id="{9C47B67A-F850-A040-84D0-7A439AA42AE6}"/>
              </a:ext>
            </a:extLst>
          </p:cNvPr>
          <p:cNvSpPr/>
          <p:nvPr userDrawn="1"/>
        </p:nvSpPr>
        <p:spPr>
          <a:xfrm>
            <a:off x="312555" y="6594763"/>
            <a:ext cx="2392080" cy="307777"/>
          </a:xfrm>
          <a:prstGeom prst="rect">
            <a:avLst/>
          </a:prstGeom>
        </p:spPr>
        <p:txBody>
          <a:bodyPr wrap="square">
            <a:spAutoFit/>
          </a:bodyPr>
          <a:lstStyle/>
          <a:p>
            <a:pPr algn="l"/>
            <a:r>
              <a:rPr lang="en-US" sz="1400" b="0" i="0" dirty="0">
                <a:solidFill>
                  <a:schemeClr val="bg1"/>
                </a:solidFill>
                <a:latin typeface="Calibri" panose="020F0502020204030204" pitchFamily="34" charset="0"/>
                <a:cs typeface="Calibri" panose="020F0502020204030204" pitchFamily="34" charset="0"/>
              </a:rPr>
              <a:t>www.revalorise.eu</a:t>
            </a:r>
          </a:p>
        </p:txBody>
      </p:sp>
      <p:sp>
        <p:nvSpPr>
          <p:cNvPr id="53" name="Picture Placeholder 52">
            <a:extLst>
              <a:ext uri="{FF2B5EF4-FFF2-40B4-BE49-F238E27FC236}">
                <a16:creationId xmlns:a16="http://schemas.microsoft.com/office/drawing/2014/main" id="{6230EC48-5B6A-9942-9FBF-14B4F6033A44}"/>
              </a:ext>
            </a:extLst>
          </p:cNvPr>
          <p:cNvSpPr>
            <a:spLocks noGrp="1"/>
          </p:cNvSpPr>
          <p:nvPr>
            <p:ph type="pic" sz="quarter" idx="41"/>
          </p:nvPr>
        </p:nvSpPr>
        <p:spPr>
          <a:xfrm>
            <a:off x="-70864" y="3584762"/>
            <a:ext cx="6505378" cy="5218044"/>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3" name="Rectangle 2">
            <a:extLst>
              <a:ext uri="{FF2B5EF4-FFF2-40B4-BE49-F238E27FC236}">
                <a16:creationId xmlns:a16="http://schemas.microsoft.com/office/drawing/2014/main" id="{0DF14A02-4548-1745-8865-6B85E2AFDC34}"/>
              </a:ext>
            </a:extLst>
          </p:cNvPr>
          <p:cNvSpPr/>
          <p:nvPr userDrawn="1"/>
        </p:nvSpPr>
        <p:spPr>
          <a:xfrm>
            <a:off x="7559675" y="8620217"/>
            <a:ext cx="829723" cy="1802168"/>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45" name="Text Placeholder 23">
            <a:extLst>
              <a:ext uri="{FF2B5EF4-FFF2-40B4-BE49-F238E27FC236}">
                <a16:creationId xmlns:a16="http://schemas.microsoft.com/office/drawing/2014/main" id="{BA327584-B30E-9B4F-95DA-4D66A91AD678}"/>
              </a:ext>
            </a:extLst>
          </p:cNvPr>
          <p:cNvSpPr>
            <a:spLocks noGrp="1"/>
          </p:cNvSpPr>
          <p:nvPr>
            <p:ph type="body" sz="quarter" idx="14" hasCustomPrompt="1"/>
          </p:nvPr>
        </p:nvSpPr>
        <p:spPr>
          <a:xfrm>
            <a:off x="3052135" y="2250592"/>
            <a:ext cx="785328" cy="1056987"/>
          </a:xfrm>
          <a:prstGeom prst="rect">
            <a:avLst/>
          </a:prstGeom>
        </p:spPr>
        <p:txBody>
          <a:bodyPr anchor="t">
            <a:normAutofit/>
          </a:bodyPr>
          <a:lstStyle>
            <a:lvl1pPr marL="0" indent="0" algn="r">
              <a:buNone/>
              <a:defRPr sz="9600" b="1" i="0" baseline="0">
                <a:solidFill>
                  <a:srgbClr val="F9A835"/>
                </a:solidFill>
                <a:latin typeface="Times New Roman" charset="0"/>
                <a:ea typeface="Times New Roman" charset="0"/>
                <a:cs typeface="Times New Roman" charset="0"/>
              </a:defRPr>
            </a:lvl1pPr>
          </a:lstStyle>
          <a:p>
            <a:pPr lvl="0"/>
            <a:r>
              <a:rPr lang="en-US" dirty="0"/>
              <a:t>”</a:t>
            </a:r>
          </a:p>
        </p:txBody>
      </p:sp>
      <p:sp>
        <p:nvSpPr>
          <p:cNvPr id="146" name="Text Placeholder 23">
            <a:extLst>
              <a:ext uri="{FF2B5EF4-FFF2-40B4-BE49-F238E27FC236}">
                <a16:creationId xmlns:a16="http://schemas.microsoft.com/office/drawing/2014/main" id="{F9E65192-907E-E74A-BD20-BF37AB78810F}"/>
              </a:ext>
            </a:extLst>
          </p:cNvPr>
          <p:cNvSpPr>
            <a:spLocks noGrp="1"/>
          </p:cNvSpPr>
          <p:nvPr>
            <p:ph type="body" sz="quarter" idx="13" hasCustomPrompt="1"/>
          </p:nvPr>
        </p:nvSpPr>
        <p:spPr>
          <a:xfrm>
            <a:off x="409853" y="695273"/>
            <a:ext cx="3418702" cy="2586284"/>
          </a:xfrm>
          <a:prstGeom prst="rect">
            <a:avLst/>
          </a:prstGeom>
        </p:spPr>
        <p:txBody>
          <a:bodyPr anchor="ctr">
            <a:normAutofit/>
          </a:bodyPr>
          <a:lstStyle>
            <a:lvl1pPr marL="0" indent="0" algn="ctr">
              <a:buNone/>
              <a:defRPr sz="1801" b="0" i="0" baseline="0">
                <a:solidFill>
                  <a:schemeClr val="bg1"/>
                </a:solidFill>
                <a:latin typeface="Calibri" panose="020F0502020204030204" pitchFamily="34" charset="0"/>
                <a:cs typeface="Calibri" panose="020F0502020204030204" pitchFamily="34" charset="0"/>
              </a:defRPr>
            </a:lvl1pPr>
          </a:lstStyle>
          <a:p>
            <a:pPr lvl="0"/>
            <a:r>
              <a:rPr lang="en-US" dirty="0"/>
              <a:t>Quote Slide</a:t>
            </a:r>
          </a:p>
        </p:txBody>
      </p:sp>
      <p:sp>
        <p:nvSpPr>
          <p:cNvPr id="147" name="Text Placeholder 23">
            <a:extLst>
              <a:ext uri="{FF2B5EF4-FFF2-40B4-BE49-F238E27FC236}">
                <a16:creationId xmlns:a16="http://schemas.microsoft.com/office/drawing/2014/main" id="{0567599A-5D55-DA45-ABCA-3584C81B7193}"/>
              </a:ext>
            </a:extLst>
          </p:cNvPr>
          <p:cNvSpPr>
            <a:spLocks noGrp="1"/>
          </p:cNvSpPr>
          <p:nvPr>
            <p:ph type="body" sz="quarter" idx="15" hasCustomPrompt="1"/>
          </p:nvPr>
        </p:nvSpPr>
        <p:spPr>
          <a:xfrm>
            <a:off x="400944" y="669253"/>
            <a:ext cx="2003444" cy="936605"/>
          </a:xfrm>
          <a:prstGeom prst="rect">
            <a:avLst/>
          </a:prstGeom>
        </p:spPr>
        <p:txBody>
          <a:bodyPr anchor="t">
            <a:normAutofit/>
          </a:bodyPr>
          <a:lstStyle>
            <a:lvl1pPr marL="0" indent="0" algn="l">
              <a:buNone/>
              <a:defRPr sz="9600" b="1" i="0" baseline="0">
                <a:solidFill>
                  <a:srgbClr val="F9A835"/>
                </a:solidFill>
                <a:latin typeface="Times New Roman" charset="0"/>
                <a:ea typeface="Times New Roman" charset="0"/>
                <a:cs typeface="Times New Roman" charset="0"/>
              </a:defRPr>
            </a:lvl1pPr>
          </a:lstStyle>
          <a:p>
            <a:pPr lvl="0"/>
            <a:r>
              <a:rPr lang="en-US" dirty="0"/>
              <a:t>“</a:t>
            </a:r>
          </a:p>
        </p:txBody>
      </p:sp>
      <p:sp>
        <p:nvSpPr>
          <p:cNvPr id="148" name="Slide Number Placeholder 5">
            <a:extLst>
              <a:ext uri="{FF2B5EF4-FFF2-40B4-BE49-F238E27FC236}">
                <a16:creationId xmlns:a16="http://schemas.microsoft.com/office/drawing/2014/main" id="{1AF94933-6438-514F-B237-A77B6DD98C2C}"/>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846124900"/>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Photo Slide 2">
    <p:spTree>
      <p:nvGrpSpPr>
        <p:cNvPr id="1" name=""/>
        <p:cNvGrpSpPr/>
        <p:nvPr/>
      </p:nvGrpSpPr>
      <p:grpSpPr>
        <a:xfrm>
          <a:off x="0" y="0"/>
          <a:ext cx="0" cy="0"/>
          <a:chOff x="0" y="0"/>
          <a:chExt cx="0" cy="0"/>
        </a:xfrm>
      </p:grpSpPr>
      <p:sp>
        <p:nvSpPr>
          <p:cNvPr id="64" name="Rectangle 63">
            <a:extLst>
              <a:ext uri="{FF2B5EF4-FFF2-40B4-BE49-F238E27FC236}">
                <a16:creationId xmlns:a16="http://schemas.microsoft.com/office/drawing/2014/main" id="{C4D380CD-FC10-B947-BA28-DD18C2B065DB}"/>
              </a:ext>
            </a:extLst>
          </p:cNvPr>
          <p:cNvSpPr/>
          <p:nvPr userDrawn="1"/>
        </p:nvSpPr>
        <p:spPr>
          <a:xfrm>
            <a:off x="13749" y="1277646"/>
            <a:ext cx="4174526" cy="3690885"/>
          </a:xfrm>
          <a:prstGeom prst="rect">
            <a:avLst/>
          </a:prstGeom>
          <a:solidFill>
            <a:srgbClr val="8E2F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04" name="Picture Placeholder 103">
            <a:extLst>
              <a:ext uri="{FF2B5EF4-FFF2-40B4-BE49-F238E27FC236}">
                <a16:creationId xmlns:a16="http://schemas.microsoft.com/office/drawing/2014/main" id="{54051B8E-7186-ED46-BFA3-8240E84B794A}"/>
              </a:ext>
            </a:extLst>
          </p:cNvPr>
          <p:cNvSpPr>
            <a:spLocks noGrp="1"/>
          </p:cNvSpPr>
          <p:nvPr>
            <p:ph type="pic" sz="quarter" idx="41"/>
          </p:nvPr>
        </p:nvSpPr>
        <p:spPr>
          <a:xfrm>
            <a:off x="361694" y="472749"/>
            <a:ext cx="6781936" cy="9229189"/>
          </a:xfrm>
          <a:custGeom>
            <a:avLst/>
            <a:gdLst>
              <a:gd name="connsiteX0" fmla="*/ 215873 w 6781936"/>
              <a:gd name="connsiteY0" fmla="*/ 9081722 h 9229189"/>
              <a:gd name="connsiteX1" fmla="*/ 68489 w 6781936"/>
              <a:gd name="connsiteY1" fmla="*/ 9229189 h 9229189"/>
              <a:gd name="connsiteX2" fmla="*/ 67321 w 6781936"/>
              <a:gd name="connsiteY2" fmla="*/ 9229189 h 9229189"/>
              <a:gd name="connsiteX3" fmla="*/ 279371 w 6781936"/>
              <a:gd name="connsiteY3" fmla="*/ 9018677 h 9229189"/>
              <a:gd name="connsiteX4" fmla="*/ 490001 w 6781936"/>
              <a:gd name="connsiteY4" fmla="*/ 9229189 h 9229189"/>
              <a:gd name="connsiteX5" fmla="*/ 487961 w 6781936"/>
              <a:gd name="connsiteY5" fmla="*/ 9229189 h 9229189"/>
              <a:gd name="connsiteX6" fmla="*/ 278353 w 6781936"/>
              <a:gd name="connsiteY6" fmla="*/ 9019699 h 9229189"/>
              <a:gd name="connsiteX7" fmla="*/ 278756 w 6781936"/>
              <a:gd name="connsiteY7" fmla="*/ 9019298 h 9229189"/>
              <a:gd name="connsiteX8" fmla="*/ 278756 w 6781936"/>
              <a:gd name="connsiteY8" fmla="*/ 9019297 h 9229189"/>
              <a:gd name="connsiteX9" fmla="*/ 0 w 6781936"/>
              <a:gd name="connsiteY9" fmla="*/ 8740543 h 9229189"/>
              <a:gd name="connsiteX10" fmla="*/ 97131 w 6781936"/>
              <a:gd name="connsiteY10" fmla="*/ 8837675 h 9229189"/>
              <a:gd name="connsiteX11" fmla="*/ 0 w 6781936"/>
              <a:gd name="connsiteY11" fmla="*/ 8740545 h 9229189"/>
              <a:gd name="connsiteX12" fmla="*/ 341327 w 6781936"/>
              <a:gd name="connsiteY12" fmla="*/ 8457967 h 9229189"/>
              <a:gd name="connsiteX13" fmla="*/ 588978 w 6781936"/>
              <a:gd name="connsiteY13" fmla="*/ 8705548 h 9229189"/>
              <a:gd name="connsiteX14" fmla="*/ 588036 w 6781936"/>
              <a:gd name="connsiteY14" fmla="*/ 8706491 h 9229189"/>
              <a:gd name="connsiteX15" fmla="*/ 2143865 w 6781936"/>
              <a:gd name="connsiteY15" fmla="*/ 7151730 h 9229189"/>
              <a:gd name="connsiteX16" fmla="*/ 1832890 w 6781936"/>
              <a:gd name="connsiteY16" fmla="*/ 7462705 h 9229189"/>
              <a:gd name="connsiteX17" fmla="*/ 2143865 w 6781936"/>
              <a:gd name="connsiteY17" fmla="*/ 7773680 h 9229189"/>
              <a:gd name="connsiteX18" fmla="*/ 2454840 w 6781936"/>
              <a:gd name="connsiteY18" fmla="*/ 7462705 h 9229189"/>
              <a:gd name="connsiteX19" fmla="*/ 1522925 w 6781936"/>
              <a:gd name="connsiteY19" fmla="*/ 7150761 h 9229189"/>
              <a:gd name="connsiteX20" fmla="*/ 1210743 w 6781936"/>
              <a:gd name="connsiteY20" fmla="*/ 7462942 h 9229189"/>
              <a:gd name="connsiteX21" fmla="*/ 1211642 w 6781936"/>
              <a:gd name="connsiteY21" fmla="*/ 7463833 h 9229189"/>
              <a:gd name="connsiteX22" fmla="*/ 901440 w 6781936"/>
              <a:gd name="connsiteY22" fmla="*/ 7774035 h 9229189"/>
              <a:gd name="connsiteX23" fmla="*/ 1211659 w 6781936"/>
              <a:gd name="connsiteY23" fmla="*/ 8084255 h 9229189"/>
              <a:gd name="connsiteX24" fmla="*/ 1211618 w 6781936"/>
              <a:gd name="connsiteY24" fmla="*/ 8084296 h 9229189"/>
              <a:gd name="connsiteX25" fmla="*/ 1211464 w 6781936"/>
              <a:gd name="connsiteY25" fmla="*/ 8084141 h 9229189"/>
              <a:gd name="connsiteX26" fmla="*/ 900489 w 6781936"/>
              <a:gd name="connsiteY26" fmla="*/ 8395116 h 9229189"/>
              <a:gd name="connsiteX27" fmla="*/ 1211464 w 6781936"/>
              <a:gd name="connsiteY27" fmla="*/ 8706090 h 9229189"/>
              <a:gd name="connsiteX28" fmla="*/ 1521536 w 6781936"/>
              <a:gd name="connsiteY28" fmla="*/ 8396019 h 9229189"/>
              <a:gd name="connsiteX29" fmla="*/ 1521689 w 6781936"/>
              <a:gd name="connsiteY29" fmla="*/ 8396174 h 9229189"/>
              <a:gd name="connsiteX30" fmla="*/ 1832709 w 6781936"/>
              <a:gd name="connsiteY30" fmla="*/ 8085243 h 9229189"/>
              <a:gd name="connsiteX31" fmla="*/ 1522489 w 6781936"/>
              <a:gd name="connsiteY31" fmla="*/ 7774936 h 9229189"/>
              <a:gd name="connsiteX32" fmla="*/ 1523390 w 6781936"/>
              <a:gd name="connsiteY32" fmla="*/ 7774035 h 9229189"/>
              <a:gd name="connsiteX33" fmla="*/ 1423638 w 6781936"/>
              <a:gd name="connsiteY33" fmla="*/ 7674284 h 9229189"/>
              <a:gd name="connsiteX34" fmla="*/ 1522924 w 6781936"/>
              <a:gd name="connsiteY34" fmla="*/ 7772846 h 9229189"/>
              <a:gd name="connsiteX35" fmla="*/ 1832828 w 6781936"/>
              <a:gd name="connsiteY35" fmla="*/ 7462942 h 9229189"/>
              <a:gd name="connsiteX36" fmla="*/ 0 w 6781936"/>
              <a:gd name="connsiteY36" fmla="*/ 0 h 9229189"/>
              <a:gd name="connsiteX37" fmla="*/ 6781936 w 6781936"/>
              <a:gd name="connsiteY37" fmla="*/ 0 h 9229189"/>
              <a:gd name="connsiteX38" fmla="*/ 6781936 w 6781936"/>
              <a:gd name="connsiteY38" fmla="*/ 9229189 h 9229189"/>
              <a:gd name="connsiteX39" fmla="*/ 1731942 w 6781936"/>
              <a:gd name="connsiteY39" fmla="*/ 9229189 h 9229189"/>
              <a:gd name="connsiteX40" fmla="*/ 1522405 w 6781936"/>
              <a:gd name="connsiteY40" fmla="*/ 9019652 h 9229189"/>
              <a:gd name="connsiteX41" fmla="*/ 1312869 w 6781936"/>
              <a:gd name="connsiteY41" fmla="*/ 9229189 h 9229189"/>
              <a:gd name="connsiteX42" fmla="*/ 1311427 w 6781936"/>
              <a:gd name="connsiteY42" fmla="*/ 9229189 h 9229189"/>
              <a:gd name="connsiteX43" fmla="*/ 1522540 w 6781936"/>
              <a:gd name="connsiteY43" fmla="*/ 9017956 h 9229189"/>
              <a:gd name="connsiteX44" fmla="*/ 1211477 w 6781936"/>
              <a:gd name="connsiteY44" fmla="*/ 8707070 h 9229189"/>
              <a:gd name="connsiteX45" fmla="*/ 900590 w 6781936"/>
              <a:gd name="connsiteY45" fmla="*/ 9018132 h 9229189"/>
              <a:gd name="connsiteX46" fmla="*/ 1111766 w 6781936"/>
              <a:gd name="connsiteY46" fmla="*/ 9229189 h 9229189"/>
              <a:gd name="connsiteX47" fmla="*/ 1110016 w 6781936"/>
              <a:gd name="connsiteY47" fmla="*/ 9229189 h 9229189"/>
              <a:gd name="connsiteX48" fmla="*/ 900224 w 6781936"/>
              <a:gd name="connsiteY48" fmla="*/ 9019397 h 9229189"/>
              <a:gd name="connsiteX49" fmla="*/ 690432 w 6781936"/>
              <a:gd name="connsiteY49" fmla="*/ 9229189 h 9229189"/>
              <a:gd name="connsiteX50" fmla="*/ 688444 w 6781936"/>
              <a:gd name="connsiteY50" fmla="*/ 9229189 h 9229189"/>
              <a:gd name="connsiteX51" fmla="*/ 900165 w 6781936"/>
              <a:gd name="connsiteY51" fmla="*/ 9017348 h 9229189"/>
              <a:gd name="connsiteX52" fmla="*/ 899646 w 6781936"/>
              <a:gd name="connsiteY52" fmla="*/ 9016829 h 9229189"/>
              <a:gd name="connsiteX53" fmla="*/ 1209887 w 6781936"/>
              <a:gd name="connsiteY53" fmla="*/ 8706588 h 9229189"/>
              <a:gd name="connsiteX54" fmla="*/ 899305 w 6781936"/>
              <a:gd name="connsiteY54" fmla="*/ 8396006 h 9229189"/>
              <a:gd name="connsiteX55" fmla="*/ 899448 w 6781936"/>
              <a:gd name="connsiteY55" fmla="*/ 8395863 h 9229189"/>
              <a:gd name="connsiteX56" fmla="*/ 899488 w 6781936"/>
              <a:gd name="connsiteY56" fmla="*/ 8395903 h 9229189"/>
              <a:gd name="connsiteX57" fmla="*/ 1210507 w 6781936"/>
              <a:gd name="connsiteY57" fmla="*/ 8084972 h 9229189"/>
              <a:gd name="connsiteX58" fmla="*/ 899576 w 6781936"/>
              <a:gd name="connsiteY58" fmla="*/ 7773953 h 9229189"/>
              <a:gd name="connsiteX59" fmla="*/ 589366 w 6781936"/>
              <a:gd name="connsiteY59" fmla="*/ 8084075 h 9229189"/>
              <a:gd name="connsiteX60" fmla="*/ 589326 w 6781936"/>
              <a:gd name="connsiteY60" fmla="*/ 8084034 h 9229189"/>
              <a:gd name="connsiteX61" fmla="*/ 278395 w 6781936"/>
              <a:gd name="connsiteY61" fmla="*/ 8395053 h 9229189"/>
              <a:gd name="connsiteX62" fmla="*/ 278515 w 6781936"/>
              <a:gd name="connsiteY62" fmla="*/ 8395173 h 9229189"/>
              <a:gd name="connsiteX63" fmla="*/ 0 w 6781936"/>
              <a:gd name="connsiteY63" fmla="*/ 8673687 h 9229189"/>
              <a:gd name="connsiteX64" fmla="*/ 0 w 6781936"/>
              <a:gd name="connsiteY64" fmla="*/ 8673557 h 9229189"/>
              <a:gd name="connsiteX65" fmla="*/ 276777 w 6781936"/>
              <a:gd name="connsiteY65" fmla="*/ 8396704 h 9229189"/>
              <a:gd name="connsiteX66" fmla="*/ 0 w 6781936"/>
              <a:gd name="connsiteY66" fmla="*/ 8120005 h 9229189"/>
              <a:gd name="connsiteX67" fmla="*/ 0 w 6781936"/>
              <a:gd name="connsiteY67" fmla="*/ 8118233 h 9229189"/>
              <a:gd name="connsiteX68" fmla="*/ 277228 w 6781936"/>
              <a:gd name="connsiteY68" fmla="*/ 8395538 h 9229189"/>
              <a:gd name="connsiteX69" fmla="*/ 588247 w 6781936"/>
              <a:gd name="connsiteY69" fmla="*/ 8084607 h 9229189"/>
              <a:gd name="connsiteX70" fmla="*/ 277665 w 6781936"/>
              <a:gd name="connsiteY70" fmla="*/ 7773938 h 9229189"/>
              <a:gd name="connsiteX71" fmla="*/ 278756 w 6781936"/>
              <a:gd name="connsiteY71" fmla="*/ 7772847 h 9229189"/>
              <a:gd name="connsiteX72" fmla="*/ 0 w 6781936"/>
              <a:gd name="connsiteY72" fmla="*/ 7496127 h 9229189"/>
              <a:gd name="connsiteX73" fmla="*/ 0 w 6781936"/>
              <a:gd name="connsiteY73" fmla="*/ 4495779 h 9229189"/>
              <a:gd name="connsiteX74" fmla="*/ 3826583 w 6781936"/>
              <a:gd name="connsiteY74" fmla="*/ 4495779 h 9229189"/>
              <a:gd name="connsiteX75" fmla="*/ 3826583 w 6781936"/>
              <a:gd name="connsiteY75" fmla="*/ 804894 h 9229189"/>
              <a:gd name="connsiteX76" fmla="*/ 0 w 6781936"/>
              <a:gd name="connsiteY76" fmla="*/ 804894 h 922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781936" h="9229189">
                <a:moveTo>
                  <a:pt x="215873" y="9081722"/>
                </a:moveTo>
                <a:lnTo>
                  <a:pt x="68489" y="9229189"/>
                </a:lnTo>
                <a:lnTo>
                  <a:pt x="67321" y="9229189"/>
                </a:lnTo>
                <a:close/>
                <a:moveTo>
                  <a:pt x="279371" y="9018677"/>
                </a:moveTo>
                <a:lnTo>
                  <a:pt x="490001" y="9229189"/>
                </a:lnTo>
                <a:lnTo>
                  <a:pt x="487961" y="9229189"/>
                </a:lnTo>
                <a:lnTo>
                  <a:pt x="278353" y="9019699"/>
                </a:lnTo>
                <a:lnTo>
                  <a:pt x="278756" y="9019298"/>
                </a:lnTo>
                <a:lnTo>
                  <a:pt x="278756" y="9019297"/>
                </a:lnTo>
                <a:close/>
                <a:moveTo>
                  <a:pt x="0" y="8740543"/>
                </a:moveTo>
                <a:lnTo>
                  <a:pt x="97131" y="8837675"/>
                </a:lnTo>
                <a:lnTo>
                  <a:pt x="0" y="8740545"/>
                </a:lnTo>
                <a:close/>
                <a:moveTo>
                  <a:pt x="341327" y="8457967"/>
                </a:moveTo>
                <a:lnTo>
                  <a:pt x="588978" y="8705548"/>
                </a:lnTo>
                <a:lnTo>
                  <a:pt x="588036" y="8706491"/>
                </a:lnTo>
                <a:close/>
                <a:moveTo>
                  <a:pt x="2143865" y="7151730"/>
                </a:moveTo>
                <a:lnTo>
                  <a:pt x="1832890" y="7462705"/>
                </a:lnTo>
                <a:lnTo>
                  <a:pt x="2143865" y="7773680"/>
                </a:lnTo>
                <a:lnTo>
                  <a:pt x="2454840" y="7462705"/>
                </a:lnTo>
                <a:close/>
                <a:moveTo>
                  <a:pt x="1522925" y="7150761"/>
                </a:moveTo>
                <a:lnTo>
                  <a:pt x="1210743" y="7462942"/>
                </a:lnTo>
                <a:lnTo>
                  <a:pt x="1211642" y="7463833"/>
                </a:lnTo>
                <a:lnTo>
                  <a:pt x="901440" y="7774035"/>
                </a:lnTo>
                <a:lnTo>
                  <a:pt x="1211659" y="8084255"/>
                </a:lnTo>
                <a:lnTo>
                  <a:pt x="1211618" y="8084296"/>
                </a:lnTo>
                <a:lnTo>
                  <a:pt x="1211464" y="8084141"/>
                </a:lnTo>
                <a:lnTo>
                  <a:pt x="900489" y="8395116"/>
                </a:lnTo>
                <a:lnTo>
                  <a:pt x="1211464" y="8706090"/>
                </a:lnTo>
                <a:lnTo>
                  <a:pt x="1521536" y="8396019"/>
                </a:lnTo>
                <a:lnTo>
                  <a:pt x="1521689" y="8396174"/>
                </a:lnTo>
                <a:lnTo>
                  <a:pt x="1832709" y="8085243"/>
                </a:lnTo>
                <a:lnTo>
                  <a:pt x="1522489" y="7774936"/>
                </a:lnTo>
                <a:lnTo>
                  <a:pt x="1523390" y="7774035"/>
                </a:lnTo>
                <a:lnTo>
                  <a:pt x="1423638" y="7674284"/>
                </a:lnTo>
                <a:lnTo>
                  <a:pt x="1522924" y="7772846"/>
                </a:lnTo>
                <a:lnTo>
                  <a:pt x="1832828" y="7462942"/>
                </a:lnTo>
                <a:close/>
                <a:moveTo>
                  <a:pt x="0" y="0"/>
                </a:moveTo>
                <a:lnTo>
                  <a:pt x="6781936" y="0"/>
                </a:lnTo>
                <a:lnTo>
                  <a:pt x="6781936" y="9229189"/>
                </a:lnTo>
                <a:lnTo>
                  <a:pt x="1731942" y="9229189"/>
                </a:lnTo>
                <a:lnTo>
                  <a:pt x="1522405" y="9019652"/>
                </a:lnTo>
                <a:lnTo>
                  <a:pt x="1312869" y="9229189"/>
                </a:lnTo>
                <a:lnTo>
                  <a:pt x="1311427" y="9229189"/>
                </a:lnTo>
                <a:lnTo>
                  <a:pt x="1522540" y="9017956"/>
                </a:lnTo>
                <a:lnTo>
                  <a:pt x="1211477" y="8707070"/>
                </a:lnTo>
                <a:lnTo>
                  <a:pt x="900590" y="9018132"/>
                </a:lnTo>
                <a:lnTo>
                  <a:pt x="1111766" y="9229189"/>
                </a:lnTo>
                <a:lnTo>
                  <a:pt x="1110016" y="9229189"/>
                </a:lnTo>
                <a:lnTo>
                  <a:pt x="900224" y="9019397"/>
                </a:lnTo>
                <a:lnTo>
                  <a:pt x="690432" y="9229189"/>
                </a:lnTo>
                <a:lnTo>
                  <a:pt x="688444" y="9229189"/>
                </a:lnTo>
                <a:lnTo>
                  <a:pt x="900165" y="9017348"/>
                </a:lnTo>
                <a:lnTo>
                  <a:pt x="899646" y="9016829"/>
                </a:lnTo>
                <a:lnTo>
                  <a:pt x="1209887" y="8706588"/>
                </a:lnTo>
                <a:lnTo>
                  <a:pt x="899305" y="8396006"/>
                </a:lnTo>
                <a:lnTo>
                  <a:pt x="899448" y="8395863"/>
                </a:lnTo>
                <a:lnTo>
                  <a:pt x="899488" y="8395903"/>
                </a:lnTo>
                <a:lnTo>
                  <a:pt x="1210507" y="8084972"/>
                </a:lnTo>
                <a:lnTo>
                  <a:pt x="899576" y="7773953"/>
                </a:lnTo>
                <a:lnTo>
                  <a:pt x="589366" y="8084075"/>
                </a:lnTo>
                <a:lnTo>
                  <a:pt x="589326" y="8084034"/>
                </a:lnTo>
                <a:lnTo>
                  <a:pt x="278395" y="8395053"/>
                </a:lnTo>
                <a:lnTo>
                  <a:pt x="278515" y="8395173"/>
                </a:lnTo>
                <a:lnTo>
                  <a:pt x="0" y="8673687"/>
                </a:lnTo>
                <a:lnTo>
                  <a:pt x="0" y="8673557"/>
                </a:lnTo>
                <a:lnTo>
                  <a:pt x="276777" y="8396704"/>
                </a:lnTo>
                <a:lnTo>
                  <a:pt x="0" y="8120005"/>
                </a:lnTo>
                <a:lnTo>
                  <a:pt x="0" y="8118233"/>
                </a:lnTo>
                <a:lnTo>
                  <a:pt x="277228" y="8395538"/>
                </a:lnTo>
                <a:lnTo>
                  <a:pt x="588247" y="8084607"/>
                </a:lnTo>
                <a:lnTo>
                  <a:pt x="277665" y="7773938"/>
                </a:lnTo>
                <a:lnTo>
                  <a:pt x="278756" y="7772847"/>
                </a:lnTo>
                <a:lnTo>
                  <a:pt x="0" y="7496127"/>
                </a:lnTo>
                <a:lnTo>
                  <a:pt x="0" y="4495779"/>
                </a:lnTo>
                <a:lnTo>
                  <a:pt x="3826583" y="4495779"/>
                </a:lnTo>
                <a:lnTo>
                  <a:pt x="3826583" y="804894"/>
                </a:lnTo>
                <a:lnTo>
                  <a:pt x="0" y="804894"/>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6" name="Text Placeholder 23">
            <a:extLst>
              <a:ext uri="{FF2B5EF4-FFF2-40B4-BE49-F238E27FC236}">
                <a16:creationId xmlns:a16="http://schemas.microsoft.com/office/drawing/2014/main" id="{7DC7EF96-8108-0641-A4BF-5E7AB13B170D}"/>
              </a:ext>
            </a:extLst>
          </p:cNvPr>
          <p:cNvSpPr>
            <a:spLocks noGrp="1"/>
          </p:cNvSpPr>
          <p:nvPr>
            <p:ph type="body" sz="quarter" idx="14" hasCustomPrompt="1"/>
          </p:nvPr>
        </p:nvSpPr>
        <p:spPr>
          <a:xfrm>
            <a:off x="3106386" y="3393854"/>
            <a:ext cx="785328" cy="1056987"/>
          </a:xfrm>
          <a:prstGeom prst="rect">
            <a:avLst/>
          </a:prstGeom>
        </p:spPr>
        <p:txBody>
          <a:bodyPr anchor="t">
            <a:normAutofit/>
          </a:bodyPr>
          <a:lstStyle>
            <a:lvl1pPr marL="0" indent="0" algn="r">
              <a:buNone/>
              <a:defRPr sz="9600" b="1" i="0" baseline="0">
                <a:solidFill>
                  <a:srgbClr val="F9A835"/>
                </a:solidFill>
                <a:latin typeface="Times New Roman" charset="0"/>
                <a:ea typeface="Times New Roman" charset="0"/>
                <a:cs typeface="Times New Roman" charset="0"/>
              </a:defRPr>
            </a:lvl1pPr>
          </a:lstStyle>
          <a:p>
            <a:pPr lvl="0"/>
            <a:r>
              <a:rPr lang="en-US" dirty="0"/>
              <a:t>”</a:t>
            </a:r>
          </a:p>
        </p:txBody>
      </p:sp>
      <p:sp>
        <p:nvSpPr>
          <p:cNvPr id="57" name="Text Placeholder 23">
            <a:extLst>
              <a:ext uri="{FF2B5EF4-FFF2-40B4-BE49-F238E27FC236}">
                <a16:creationId xmlns:a16="http://schemas.microsoft.com/office/drawing/2014/main" id="{B4462BBB-3951-4F47-B7D8-693E7BC7334A}"/>
              </a:ext>
            </a:extLst>
          </p:cNvPr>
          <p:cNvSpPr>
            <a:spLocks noGrp="1"/>
          </p:cNvSpPr>
          <p:nvPr>
            <p:ph type="body" sz="quarter" idx="13" hasCustomPrompt="1"/>
          </p:nvPr>
        </p:nvSpPr>
        <p:spPr>
          <a:xfrm>
            <a:off x="464104" y="1838536"/>
            <a:ext cx="3418702" cy="2586284"/>
          </a:xfrm>
          <a:prstGeom prst="rect">
            <a:avLst/>
          </a:prstGeom>
        </p:spPr>
        <p:txBody>
          <a:bodyPr anchor="ctr">
            <a:normAutofit/>
          </a:bodyPr>
          <a:lstStyle>
            <a:lvl1pPr marL="0" indent="0" algn="ctr">
              <a:buNone/>
              <a:defRPr sz="1801" b="0" i="1" baseline="0">
                <a:solidFill>
                  <a:schemeClr val="bg1"/>
                </a:solidFill>
                <a:latin typeface="Calibri" panose="020F0502020204030204" pitchFamily="34" charset="0"/>
                <a:cs typeface="Calibri" panose="020F0502020204030204" pitchFamily="34" charset="0"/>
              </a:defRPr>
            </a:lvl1pPr>
          </a:lstStyle>
          <a:p>
            <a:pPr lvl="0"/>
            <a:r>
              <a:rPr lang="en-US" dirty="0"/>
              <a:t>Quote Slide</a:t>
            </a:r>
          </a:p>
        </p:txBody>
      </p:sp>
      <p:sp>
        <p:nvSpPr>
          <p:cNvPr id="58" name="Text Placeholder 23">
            <a:extLst>
              <a:ext uri="{FF2B5EF4-FFF2-40B4-BE49-F238E27FC236}">
                <a16:creationId xmlns:a16="http://schemas.microsoft.com/office/drawing/2014/main" id="{EB3FD478-412D-C64F-85F3-3C0B522FCB9C}"/>
              </a:ext>
            </a:extLst>
          </p:cNvPr>
          <p:cNvSpPr>
            <a:spLocks noGrp="1"/>
          </p:cNvSpPr>
          <p:nvPr>
            <p:ph type="body" sz="quarter" idx="15" hasCustomPrompt="1"/>
          </p:nvPr>
        </p:nvSpPr>
        <p:spPr>
          <a:xfrm>
            <a:off x="455196" y="1812516"/>
            <a:ext cx="2003444" cy="936605"/>
          </a:xfrm>
          <a:prstGeom prst="rect">
            <a:avLst/>
          </a:prstGeom>
        </p:spPr>
        <p:txBody>
          <a:bodyPr anchor="t">
            <a:normAutofit/>
          </a:bodyPr>
          <a:lstStyle>
            <a:lvl1pPr marL="0" indent="0" algn="l">
              <a:buNone/>
              <a:defRPr sz="9600" b="1" i="0" baseline="0">
                <a:solidFill>
                  <a:srgbClr val="F9A835"/>
                </a:solidFill>
                <a:latin typeface="Times New Roman" charset="0"/>
                <a:ea typeface="Times New Roman" charset="0"/>
                <a:cs typeface="Times New Roman" charset="0"/>
              </a:defRPr>
            </a:lvl1pPr>
          </a:lstStyle>
          <a:p>
            <a:pPr lvl="0"/>
            <a:r>
              <a:rPr lang="en-US" dirty="0"/>
              <a:t>“</a:t>
            </a:r>
          </a:p>
        </p:txBody>
      </p:sp>
      <p:grpSp>
        <p:nvGrpSpPr>
          <p:cNvPr id="81" name="Group 80">
            <a:extLst>
              <a:ext uri="{FF2B5EF4-FFF2-40B4-BE49-F238E27FC236}">
                <a16:creationId xmlns:a16="http://schemas.microsoft.com/office/drawing/2014/main" id="{C5588AED-56DD-DB4D-9C84-93FCAD6731A0}"/>
              </a:ext>
            </a:extLst>
          </p:cNvPr>
          <p:cNvGrpSpPr/>
          <p:nvPr userDrawn="1"/>
        </p:nvGrpSpPr>
        <p:grpSpPr>
          <a:xfrm>
            <a:off x="135375" y="7623509"/>
            <a:ext cx="2590078" cy="2250924"/>
            <a:chOff x="-220413" y="5470274"/>
            <a:chExt cx="2590079" cy="2250924"/>
          </a:xfrm>
        </p:grpSpPr>
        <p:sp>
          <p:nvSpPr>
            <p:cNvPr id="82" name="Freeform 81">
              <a:extLst>
                <a:ext uri="{FF2B5EF4-FFF2-40B4-BE49-F238E27FC236}">
                  <a16:creationId xmlns:a16="http://schemas.microsoft.com/office/drawing/2014/main" id="{61FE8491-FC71-6E4C-89EC-3D542256B445}"/>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sp>
          <p:nvSpPr>
            <p:cNvPr id="83" name="Freeform 82">
              <a:extLst>
                <a:ext uri="{FF2B5EF4-FFF2-40B4-BE49-F238E27FC236}">
                  <a16:creationId xmlns:a16="http://schemas.microsoft.com/office/drawing/2014/main" id="{957002ED-A16C-4A48-B204-77A789F5C920}"/>
                </a:ext>
              </a:extLst>
            </p:cNvPr>
            <p:cNvSpPr/>
            <p:nvPr/>
          </p:nvSpPr>
          <p:spPr>
            <a:xfrm rot="18899028">
              <a:off x="997580"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84" name="Freeform 83">
              <a:extLst>
                <a:ext uri="{FF2B5EF4-FFF2-40B4-BE49-F238E27FC236}">
                  <a16:creationId xmlns:a16="http://schemas.microsoft.com/office/drawing/2014/main" id="{D56F8157-B6DD-494D-9ED1-FEA5E7D0E500}"/>
                </a:ext>
              </a:extLst>
            </p:cNvPr>
            <p:cNvSpPr/>
            <p:nvPr/>
          </p:nvSpPr>
          <p:spPr>
            <a:xfrm rot="18900000">
              <a:off x="1370144"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85" name="Freeform 84">
              <a:extLst>
                <a:ext uri="{FF2B5EF4-FFF2-40B4-BE49-F238E27FC236}">
                  <a16:creationId xmlns:a16="http://schemas.microsoft.com/office/drawing/2014/main" id="{1697B2EA-B986-A849-A1AA-53F9F9B54D5C}"/>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86" name="Freeform 85">
              <a:extLst>
                <a:ext uri="{FF2B5EF4-FFF2-40B4-BE49-F238E27FC236}">
                  <a16:creationId xmlns:a16="http://schemas.microsoft.com/office/drawing/2014/main" id="{19BE3A7F-D35B-1D49-9006-6A60087807B5}"/>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87" name="Freeform 86">
              <a:extLst>
                <a:ext uri="{FF2B5EF4-FFF2-40B4-BE49-F238E27FC236}">
                  <a16:creationId xmlns:a16="http://schemas.microsoft.com/office/drawing/2014/main" id="{088043D3-B577-4F49-BEB7-739571F35EED}"/>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sp>
          <p:nvSpPr>
            <p:cNvPr id="88" name="Freeform 87">
              <a:extLst>
                <a:ext uri="{FF2B5EF4-FFF2-40B4-BE49-F238E27FC236}">
                  <a16:creationId xmlns:a16="http://schemas.microsoft.com/office/drawing/2014/main" id="{AC6B0B02-D62A-D741-9C26-E4CB94B05995}"/>
                </a:ext>
              </a:extLst>
            </p:cNvPr>
            <p:cNvSpPr/>
            <p:nvPr/>
          </p:nvSpPr>
          <p:spPr>
            <a:xfrm rot="18900000">
              <a:off x="684927"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dirty="0">
                <a:latin typeface="Calibri" panose="020F0502020204030204" pitchFamily="34" charset="0"/>
              </a:endParaRPr>
            </a:p>
          </p:txBody>
        </p:sp>
        <p:sp>
          <p:nvSpPr>
            <p:cNvPr id="89" name="Freeform 88">
              <a:extLst>
                <a:ext uri="{FF2B5EF4-FFF2-40B4-BE49-F238E27FC236}">
                  <a16:creationId xmlns:a16="http://schemas.microsoft.com/office/drawing/2014/main" id="{90257E80-BD1F-7446-9818-2ECBE0C1B3B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90" name="Freeform 89">
              <a:extLst>
                <a:ext uri="{FF2B5EF4-FFF2-40B4-BE49-F238E27FC236}">
                  <a16:creationId xmlns:a16="http://schemas.microsoft.com/office/drawing/2014/main" id="{686A58B8-6778-7E47-BC1C-46DEF49094CD}"/>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91" name="Freeform 90">
              <a:extLst>
                <a:ext uri="{FF2B5EF4-FFF2-40B4-BE49-F238E27FC236}">
                  <a16:creationId xmlns:a16="http://schemas.microsoft.com/office/drawing/2014/main" id="{32B872EF-7BF4-8E4B-9567-0EF5A82B3D0A}"/>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dirty="0">
                <a:latin typeface="Calibri" panose="020F0502020204030204" pitchFamily="34" charset="0"/>
              </a:endParaRPr>
            </a:p>
          </p:txBody>
        </p:sp>
        <p:sp>
          <p:nvSpPr>
            <p:cNvPr id="92" name="Freeform 91">
              <a:extLst>
                <a:ext uri="{FF2B5EF4-FFF2-40B4-BE49-F238E27FC236}">
                  <a16:creationId xmlns:a16="http://schemas.microsoft.com/office/drawing/2014/main" id="{B736276B-CF26-CA43-9770-A660CBE4AD6C}"/>
                </a:ext>
              </a:extLst>
            </p:cNvPr>
            <p:cNvSpPr/>
            <p:nvPr/>
          </p:nvSpPr>
          <p:spPr>
            <a:xfrm rot="18900000">
              <a:off x="1929881"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93" name="Freeform 92">
              <a:extLst>
                <a:ext uri="{FF2B5EF4-FFF2-40B4-BE49-F238E27FC236}">
                  <a16:creationId xmlns:a16="http://schemas.microsoft.com/office/drawing/2014/main" id="{FEB0E57B-011F-E44C-B932-78E9755D5752}"/>
                </a:ext>
              </a:extLst>
            </p:cNvPr>
            <p:cNvSpPr/>
            <p:nvPr/>
          </p:nvSpPr>
          <p:spPr>
            <a:xfrm>
              <a:off x="1216651"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94" name="Freeform 93">
              <a:extLst>
                <a:ext uri="{FF2B5EF4-FFF2-40B4-BE49-F238E27FC236}">
                  <a16:creationId xmlns:a16="http://schemas.microsoft.com/office/drawing/2014/main" id="{6BE1BAC7-BCEA-F64A-9E0B-36E283E04B26}"/>
                </a:ext>
              </a:extLst>
            </p:cNvPr>
            <p:cNvSpPr/>
            <p:nvPr/>
          </p:nvSpPr>
          <p:spPr>
            <a:xfrm rot="18900486">
              <a:off x="1307749"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95" name="Freeform 94">
              <a:extLst>
                <a:ext uri="{FF2B5EF4-FFF2-40B4-BE49-F238E27FC236}">
                  <a16:creationId xmlns:a16="http://schemas.microsoft.com/office/drawing/2014/main" id="{C93C8C0B-FB80-2440-AF60-4463CA55C1AE}"/>
                </a:ext>
              </a:extLst>
            </p:cNvPr>
            <p:cNvSpPr/>
            <p:nvPr/>
          </p:nvSpPr>
          <p:spPr>
            <a:xfrm rot="18900000">
              <a:off x="997478"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dirty="0">
                <a:latin typeface="Calibri" panose="020F0502020204030204" pitchFamily="34" charset="0"/>
              </a:endParaRPr>
            </a:p>
          </p:txBody>
        </p:sp>
        <p:sp>
          <p:nvSpPr>
            <p:cNvPr id="96" name="Freeform 95">
              <a:extLst>
                <a:ext uri="{FF2B5EF4-FFF2-40B4-BE49-F238E27FC236}">
                  <a16:creationId xmlns:a16="http://schemas.microsoft.com/office/drawing/2014/main" id="{B13510DC-D5FE-3D47-86C7-428E03EAC491}"/>
                </a:ext>
              </a:extLst>
            </p:cNvPr>
            <p:cNvSpPr/>
            <p:nvPr/>
          </p:nvSpPr>
          <p:spPr>
            <a:xfrm rot="18900486">
              <a:off x="685546"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dirty="0">
                <a:latin typeface="Calibri" panose="020F0502020204030204" pitchFamily="34" charset="0"/>
              </a:endParaRPr>
            </a:p>
          </p:txBody>
        </p:sp>
        <p:sp>
          <p:nvSpPr>
            <p:cNvPr id="97" name="Freeform 96">
              <a:extLst>
                <a:ext uri="{FF2B5EF4-FFF2-40B4-BE49-F238E27FC236}">
                  <a16:creationId xmlns:a16="http://schemas.microsoft.com/office/drawing/2014/main" id="{CF2B8C82-A22F-2940-A581-1812C3F4A0BF}"/>
                </a:ext>
              </a:extLst>
            </p:cNvPr>
            <p:cNvSpPr/>
            <p:nvPr/>
          </p:nvSpPr>
          <p:spPr>
            <a:xfrm rot="18900000">
              <a:off x="998429"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98" name="Freeform 97">
              <a:extLst>
                <a:ext uri="{FF2B5EF4-FFF2-40B4-BE49-F238E27FC236}">
                  <a16:creationId xmlns:a16="http://schemas.microsoft.com/office/drawing/2014/main" id="{0BAE497C-0D6A-3446-BD01-FC64B522DE6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99" name="Freeform 98">
              <a:extLst>
                <a:ext uri="{FF2B5EF4-FFF2-40B4-BE49-F238E27FC236}">
                  <a16:creationId xmlns:a16="http://schemas.microsoft.com/office/drawing/2014/main" id="{52D0E8A2-511B-904D-8EB9-96DB62CC260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grpSp>
      <p:sp>
        <p:nvSpPr>
          <p:cNvPr id="100" name="Slide Number Placeholder 5">
            <a:extLst>
              <a:ext uri="{FF2B5EF4-FFF2-40B4-BE49-F238E27FC236}">
                <a16:creationId xmlns:a16="http://schemas.microsoft.com/office/drawing/2014/main" id="{83960161-A61D-6B4B-A296-0BCF95091095}"/>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588308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Slide 1">
    <p:spTree>
      <p:nvGrpSpPr>
        <p:cNvPr id="1" name=""/>
        <p:cNvGrpSpPr/>
        <p:nvPr/>
      </p:nvGrpSpPr>
      <p:grpSpPr>
        <a:xfrm>
          <a:off x="0" y="0"/>
          <a:ext cx="0" cy="0"/>
          <a:chOff x="0" y="0"/>
          <a:chExt cx="0" cy="0"/>
        </a:xfrm>
      </p:grpSpPr>
      <p:sp>
        <p:nvSpPr>
          <p:cNvPr id="297" name="Rectangle 296">
            <a:extLst>
              <a:ext uri="{FF2B5EF4-FFF2-40B4-BE49-F238E27FC236}">
                <a16:creationId xmlns:a16="http://schemas.microsoft.com/office/drawing/2014/main" id="{2B26CA4D-2206-644B-BD65-754E83CF460F}"/>
              </a:ext>
            </a:extLst>
          </p:cNvPr>
          <p:cNvSpPr/>
          <p:nvPr userDrawn="1"/>
        </p:nvSpPr>
        <p:spPr>
          <a:xfrm flipV="1">
            <a:off x="740928" y="6920404"/>
            <a:ext cx="6832572" cy="3108177"/>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333" name="Text Placeholder 32">
            <a:extLst>
              <a:ext uri="{FF2B5EF4-FFF2-40B4-BE49-F238E27FC236}">
                <a16:creationId xmlns:a16="http://schemas.microsoft.com/office/drawing/2014/main" id="{A727C006-75BB-A447-8A65-530003183684}"/>
              </a:ext>
            </a:extLst>
          </p:cNvPr>
          <p:cNvSpPr>
            <a:spLocks noGrp="1"/>
          </p:cNvSpPr>
          <p:nvPr>
            <p:ph type="body" sz="quarter" idx="30" hasCustomPrompt="1"/>
          </p:nvPr>
        </p:nvSpPr>
        <p:spPr>
          <a:xfrm>
            <a:off x="922453" y="4947138"/>
            <a:ext cx="2251185" cy="1725894"/>
          </a:xfrm>
          <a:prstGeom prst="rect">
            <a:avLst/>
          </a:prstGeom>
        </p:spPr>
        <p:txBody>
          <a:bodyPr>
            <a:noAutofit/>
          </a:bodyPr>
          <a:lstStyle>
            <a:lvl1pPr marL="0" indent="0" algn="l">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HEADING</a:t>
            </a:r>
            <a:endParaRPr lang="en-US" dirty="0"/>
          </a:p>
        </p:txBody>
      </p:sp>
      <p:sp>
        <p:nvSpPr>
          <p:cNvPr id="334" name="Text Placeholder 32">
            <a:extLst>
              <a:ext uri="{FF2B5EF4-FFF2-40B4-BE49-F238E27FC236}">
                <a16:creationId xmlns:a16="http://schemas.microsoft.com/office/drawing/2014/main" id="{3D2FCAC4-8FFC-9E44-A348-FCF3F5BFF6E9}"/>
              </a:ext>
            </a:extLst>
          </p:cNvPr>
          <p:cNvSpPr>
            <a:spLocks noGrp="1"/>
          </p:cNvSpPr>
          <p:nvPr>
            <p:ph type="body" sz="quarter" idx="32" hasCustomPrompt="1"/>
          </p:nvPr>
        </p:nvSpPr>
        <p:spPr>
          <a:xfrm>
            <a:off x="1081382" y="7370042"/>
            <a:ext cx="6143488" cy="2231157"/>
          </a:xfrm>
          <a:prstGeom prst="rect">
            <a:avLst/>
          </a:prstGeom>
        </p:spPr>
        <p:txBody>
          <a:bodyPr numCol="2" spcCol="288000" anchor="t">
            <a:noAutofit/>
          </a:bodyPr>
          <a:lstStyle>
            <a:lvl1pPr marL="0" indent="0" algn="just">
              <a:lnSpc>
                <a:spcPct val="100000"/>
              </a:lnSpc>
              <a:spcBef>
                <a:spcPts val="0"/>
              </a:spcBef>
              <a:buNone/>
              <a:defRPr sz="11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101" name="Picture Placeholder 100">
            <a:extLst>
              <a:ext uri="{FF2B5EF4-FFF2-40B4-BE49-F238E27FC236}">
                <a16:creationId xmlns:a16="http://schemas.microsoft.com/office/drawing/2014/main" id="{97F1609C-CD1F-064C-A87A-872A190BA5E2}"/>
              </a:ext>
            </a:extLst>
          </p:cNvPr>
          <p:cNvSpPr>
            <a:spLocks noGrp="1"/>
          </p:cNvSpPr>
          <p:nvPr>
            <p:ph type="pic" sz="quarter" idx="41"/>
          </p:nvPr>
        </p:nvSpPr>
        <p:spPr>
          <a:xfrm>
            <a:off x="-1" y="30722"/>
            <a:ext cx="7559675" cy="4462697"/>
          </a:xfrm>
          <a:custGeom>
            <a:avLst/>
            <a:gdLst>
              <a:gd name="connsiteX0" fmla="*/ 7342778 w 7559675"/>
              <a:gd name="connsiteY0" fmla="*/ 4311979 h 4462697"/>
              <a:gd name="connsiteX1" fmla="*/ 7494604 w 7559675"/>
              <a:gd name="connsiteY1" fmla="*/ 4462697 h 4462697"/>
              <a:gd name="connsiteX2" fmla="*/ 7493410 w 7559675"/>
              <a:gd name="connsiteY2" fmla="*/ 4462697 h 4462697"/>
              <a:gd name="connsiteX3" fmla="*/ 7279265 w 7559675"/>
              <a:gd name="connsiteY3" fmla="*/ 4248919 h 4462697"/>
              <a:gd name="connsiteX4" fmla="*/ 7279878 w 7559675"/>
              <a:gd name="connsiteY4" fmla="*/ 4249538 h 4462697"/>
              <a:gd name="connsiteX5" fmla="*/ 7279878 w 7559675"/>
              <a:gd name="connsiteY5" fmla="*/ 4249539 h 4462697"/>
              <a:gd name="connsiteX6" fmla="*/ 7280281 w 7559675"/>
              <a:gd name="connsiteY6" fmla="*/ 4249940 h 4462697"/>
              <a:gd name="connsiteX7" fmla="*/ 7067404 w 7559675"/>
              <a:gd name="connsiteY7" fmla="*/ 4462697 h 4462697"/>
              <a:gd name="connsiteX8" fmla="*/ 7065363 w 7559675"/>
              <a:gd name="connsiteY8" fmla="*/ 4462697 h 4462697"/>
              <a:gd name="connsiteX9" fmla="*/ 7559675 w 7559675"/>
              <a:gd name="connsiteY9" fmla="*/ 3969743 h 4462697"/>
              <a:gd name="connsiteX10" fmla="*/ 7559675 w 7559675"/>
              <a:gd name="connsiteY10" fmla="*/ 3969745 h 4462697"/>
              <a:gd name="connsiteX11" fmla="*/ 7483013 w 7559675"/>
              <a:gd name="connsiteY11" fmla="*/ 4046406 h 4462697"/>
              <a:gd name="connsiteX12" fmla="*/ 7217251 w 7559675"/>
              <a:gd name="connsiteY12" fmla="*/ 3688265 h 4462697"/>
              <a:gd name="connsiteX13" fmla="*/ 6970598 w 7559675"/>
              <a:gd name="connsiteY13" fmla="*/ 3936729 h 4462697"/>
              <a:gd name="connsiteX14" fmla="*/ 6969657 w 7559675"/>
              <a:gd name="connsiteY14" fmla="*/ 3935788 h 4462697"/>
              <a:gd name="connsiteX15" fmla="*/ 5414769 w 7559675"/>
              <a:gd name="connsiteY15" fmla="*/ 2381971 h 4462697"/>
              <a:gd name="connsiteX16" fmla="*/ 5103794 w 7559675"/>
              <a:gd name="connsiteY16" fmla="*/ 2692946 h 4462697"/>
              <a:gd name="connsiteX17" fmla="*/ 5414769 w 7559675"/>
              <a:gd name="connsiteY17" fmla="*/ 3003920 h 4462697"/>
              <a:gd name="connsiteX18" fmla="*/ 5725744 w 7559675"/>
              <a:gd name="connsiteY18" fmla="*/ 2692946 h 4462697"/>
              <a:gd name="connsiteX19" fmla="*/ 6035710 w 7559675"/>
              <a:gd name="connsiteY19" fmla="*/ 2381002 h 4462697"/>
              <a:gd name="connsiteX20" fmla="*/ 5725806 w 7559675"/>
              <a:gd name="connsiteY20" fmla="*/ 2693183 h 4462697"/>
              <a:gd name="connsiteX21" fmla="*/ 6035710 w 7559675"/>
              <a:gd name="connsiteY21" fmla="*/ 3003087 h 4462697"/>
              <a:gd name="connsiteX22" fmla="*/ 6135097 w 7559675"/>
              <a:gd name="connsiteY22" fmla="*/ 2904425 h 4462697"/>
              <a:gd name="connsiteX23" fmla="*/ 6035246 w 7559675"/>
              <a:gd name="connsiteY23" fmla="*/ 3004276 h 4462697"/>
              <a:gd name="connsiteX24" fmla="*/ 6036145 w 7559675"/>
              <a:gd name="connsiteY24" fmla="*/ 3005177 h 4462697"/>
              <a:gd name="connsiteX25" fmla="*/ 5725926 w 7559675"/>
              <a:gd name="connsiteY25" fmla="*/ 3315484 h 4462697"/>
              <a:gd name="connsiteX26" fmla="*/ 6036944 w 7559675"/>
              <a:gd name="connsiteY26" fmla="*/ 3626416 h 4462697"/>
              <a:gd name="connsiteX27" fmla="*/ 6037100 w 7559675"/>
              <a:gd name="connsiteY27" fmla="*/ 3626260 h 4462697"/>
              <a:gd name="connsiteX28" fmla="*/ 6347171 w 7559675"/>
              <a:gd name="connsiteY28" fmla="*/ 3936331 h 4462697"/>
              <a:gd name="connsiteX29" fmla="*/ 6658146 w 7559675"/>
              <a:gd name="connsiteY29" fmla="*/ 3625356 h 4462697"/>
              <a:gd name="connsiteX30" fmla="*/ 6347171 w 7559675"/>
              <a:gd name="connsiteY30" fmla="*/ 3314381 h 4462697"/>
              <a:gd name="connsiteX31" fmla="*/ 6347016 w 7559675"/>
              <a:gd name="connsiteY31" fmla="*/ 3314537 h 4462697"/>
              <a:gd name="connsiteX32" fmla="*/ 6346975 w 7559675"/>
              <a:gd name="connsiteY32" fmla="*/ 3314497 h 4462697"/>
              <a:gd name="connsiteX33" fmla="*/ 6657196 w 7559675"/>
              <a:gd name="connsiteY33" fmla="*/ 3004276 h 4462697"/>
              <a:gd name="connsiteX34" fmla="*/ 6346994 w 7559675"/>
              <a:gd name="connsiteY34" fmla="*/ 2694074 h 4462697"/>
              <a:gd name="connsiteX35" fmla="*/ 6347890 w 7559675"/>
              <a:gd name="connsiteY35" fmla="*/ 2693183 h 4462697"/>
              <a:gd name="connsiteX36" fmla="*/ 0 w 7559675"/>
              <a:gd name="connsiteY36" fmla="*/ 0 h 4462697"/>
              <a:gd name="connsiteX37" fmla="*/ 7555804 w 7559675"/>
              <a:gd name="connsiteY37" fmla="*/ 0 h 4462697"/>
              <a:gd name="connsiteX38" fmla="*/ 7555804 w 7559675"/>
              <a:gd name="connsiteY38" fmla="*/ 1707128 h 4462697"/>
              <a:gd name="connsiteX39" fmla="*/ 7559675 w 7559675"/>
              <a:gd name="connsiteY39" fmla="*/ 1707128 h 4462697"/>
              <a:gd name="connsiteX40" fmla="*/ 7559675 w 7559675"/>
              <a:gd name="connsiteY40" fmla="*/ 2725334 h 4462697"/>
              <a:gd name="connsiteX41" fmla="*/ 7279878 w 7559675"/>
              <a:gd name="connsiteY41" fmla="*/ 3003087 h 4462697"/>
              <a:gd name="connsiteX42" fmla="*/ 7280969 w 7559675"/>
              <a:gd name="connsiteY42" fmla="*/ 3004179 h 4462697"/>
              <a:gd name="connsiteX43" fmla="*/ 6970388 w 7559675"/>
              <a:gd name="connsiteY43" fmla="*/ 3314849 h 4462697"/>
              <a:gd name="connsiteX44" fmla="*/ 7281406 w 7559675"/>
              <a:gd name="connsiteY44" fmla="*/ 3625780 h 4462697"/>
              <a:gd name="connsiteX45" fmla="*/ 7559675 w 7559675"/>
              <a:gd name="connsiteY45" fmla="*/ 3347431 h 4462697"/>
              <a:gd name="connsiteX46" fmla="*/ 7559675 w 7559675"/>
              <a:gd name="connsiteY46" fmla="*/ 3349206 h 4462697"/>
              <a:gd name="connsiteX47" fmla="*/ 7281858 w 7559675"/>
              <a:gd name="connsiteY47" fmla="*/ 3626944 h 4462697"/>
              <a:gd name="connsiteX48" fmla="*/ 7559675 w 7559675"/>
              <a:gd name="connsiteY48" fmla="*/ 3904840 h 4462697"/>
              <a:gd name="connsiteX49" fmla="*/ 7559675 w 7559675"/>
              <a:gd name="connsiteY49" fmla="*/ 3904969 h 4462697"/>
              <a:gd name="connsiteX50" fmla="*/ 7280120 w 7559675"/>
              <a:gd name="connsiteY50" fmla="*/ 3625414 h 4462697"/>
              <a:gd name="connsiteX51" fmla="*/ 7280240 w 7559675"/>
              <a:gd name="connsiteY51" fmla="*/ 3625295 h 4462697"/>
              <a:gd name="connsiteX52" fmla="*/ 6969308 w 7559675"/>
              <a:gd name="connsiteY52" fmla="*/ 3314275 h 4462697"/>
              <a:gd name="connsiteX53" fmla="*/ 6969269 w 7559675"/>
              <a:gd name="connsiteY53" fmla="*/ 3314316 h 4462697"/>
              <a:gd name="connsiteX54" fmla="*/ 6659060 w 7559675"/>
              <a:gd name="connsiteY54" fmla="*/ 3004194 h 4462697"/>
              <a:gd name="connsiteX55" fmla="*/ 6348129 w 7559675"/>
              <a:gd name="connsiteY55" fmla="*/ 3315213 h 4462697"/>
              <a:gd name="connsiteX56" fmla="*/ 6659147 w 7559675"/>
              <a:gd name="connsiteY56" fmla="*/ 3626144 h 4462697"/>
              <a:gd name="connsiteX57" fmla="*/ 6659187 w 7559675"/>
              <a:gd name="connsiteY57" fmla="*/ 3626104 h 4462697"/>
              <a:gd name="connsiteX58" fmla="*/ 6659329 w 7559675"/>
              <a:gd name="connsiteY58" fmla="*/ 3626247 h 4462697"/>
              <a:gd name="connsiteX59" fmla="*/ 6348747 w 7559675"/>
              <a:gd name="connsiteY59" fmla="*/ 3936828 h 4462697"/>
              <a:gd name="connsiteX60" fmla="*/ 6658988 w 7559675"/>
              <a:gd name="connsiteY60" fmla="*/ 4247069 h 4462697"/>
              <a:gd name="connsiteX61" fmla="*/ 6658468 w 7559675"/>
              <a:gd name="connsiteY61" fmla="*/ 4247588 h 4462697"/>
              <a:gd name="connsiteX62" fmla="*/ 6873455 w 7559675"/>
              <a:gd name="connsiteY62" fmla="*/ 4462697 h 4462697"/>
              <a:gd name="connsiteX63" fmla="*/ 6871470 w 7559675"/>
              <a:gd name="connsiteY63" fmla="*/ 4462697 h 4462697"/>
              <a:gd name="connsiteX64" fmla="*/ 6658410 w 7559675"/>
              <a:gd name="connsiteY64" fmla="*/ 4249638 h 4462697"/>
              <a:gd name="connsiteX65" fmla="*/ 6445350 w 7559675"/>
              <a:gd name="connsiteY65" fmla="*/ 4462697 h 4462697"/>
              <a:gd name="connsiteX66" fmla="*/ 6443598 w 7559675"/>
              <a:gd name="connsiteY66" fmla="*/ 4462697 h 4462697"/>
              <a:gd name="connsiteX67" fmla="*/ 6658044 w 7559675"/>
              <a:gd name="connsiteY67" fmla="*/ 4248374 h 4462697"/>
              <a:gd name="connsiteX68" fmla="*/ 6347158 w 7559675"/>
              <a:gd name="connsiteY68" fmla="*/ 3937311 h 4462697"/>
              <a:gd name="connsiteX69" fmla="*/ 6036094 w 7559675"/>
              <a:gd name="connsiteY69" fmla="*/ 4248197 h 4462697"/>
              <a:gd name="connsiteX70" fmla="*/ 6250473 w 7559675"/>
              <a:gd name="connsiteY70" fmla="*/ 4462697 h 4462697"/>
              <a:gd name="connsiteX71" fmla="*/ 6249033 w 7559675"/>
              <a:gd name="connsiteY71" fmla="*/ 4462697 h 4462697"/>
              <a:gd name="connsiteX72" fmla="*/ 6036229 w 7559675"/>
              <a:gd name="connsiteY72" fmla="*/ 4249893 h 4462697"/>
              <a:gd name="connsiteX73" fmla="*/ 5823425 w 7559675"/>
              <a:gd name="connsiteY73" fmla="*/ 4462697 h 4462697"/>
              <a:gd name="connsiteX74" fmla="*/ 0 w 7559675"/>
              <a:gd name="connsiteY74" fmla="*/ 4462697 h 446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7559675" h="4462697">
                <a:moveTo>
                  <a:pt x="7342778" y="4311979"/>
                </a:moveTo>
                <a:lnTo>
                  <a:pt x="7494604" y="4462697"/>
                </a:lnTo>
                <a:lnTo>
                  <a:pt x="7493410" y="4462697"/>
                </a:lnTo>
                <a:close/>
                <a:moveTo>
                  <a:pt x="7279265" y="4248919"/>
                </a:moveTo>
                <a:lnTo>
                  <a:pt x="7279878" y="4249538"/>
                </a:lnTo>
                <a:lnTo>
                  <a:pt x="7279878" y="4249539"/>
                </a:lnTo>
                <a:lnTo>
                  <a:pt x="7280281" y="4249940"/>
                </a:lnTo>
                <a:lnTo>
                  <a:pt x="7067404" y="4462697"/>
                </a:lnTo>
                <a:lnTo>
                  <a:pt x="7065363" y="4462697"/>
                </a:lnTo>
                <a:close/>
                <a:moveTo>
                  <a:pt x="7559675" y="3969743"/>
                </a:moveTo>
                <a:lnTo>
                  <a:pt x="7559675" y="3969745"/>
                </a:lnTo>
                <a:lnTo>
                  <a:pt x="7483013" y="4046406"/>
                </a:lnTo>
                <a:close/>
                <a:moveTo>
                  <a:pt x="7217251" y="3688265"/>
                </a:moveTo>
                <a:lnTo>
                  <a:pt x="6970598" y="3936729"/>
                </a:lnTo>
                <a:lnTo>
                  <a:pt x="6969657" y="3935788"/>
                </a:lnTo>
                <a:close/>
                <a:moveTo>
                  <a:pt x="5414769" y="2381971"/>
                </a:moveTo>
                <a:lnTo>
                  <a:pt x="5103794" y="2692946"/>
                </a:lnTo>
                <a:lnTo>
                  <a:pt x="5414769" y="3003920"/>
                </a:lnTo>
                <a:lnTo>
                  <a:pt x="5725744" y="2692946"/>
                </a:lnTo>
                <a:close/>
                <a:moveTo>
                  <a:pt x="6035710" y="2381002"/>
                </a:moveTo>
                <a:lnTo>
                  <a:pt x="5725806" y="2693183"/>
                </a:lnTo>
                <a:lnTo>
                  <a:pt x="6035710" y="3003087"/>
                </a:lnTo>
                <a:lnTo>
                  <a:pt x="6135097" y="2904425"/>
                </a:lnTo>
                <a:lnTo>
                  <a:pt x="6035246" y="3004276"/>
                </a:lnTo>
                <a:lnTo>
                  <a:pt x="6036145" y="3005177"/>
                </a:lnTo>
                <a:lnTo>
                  <a:pt x="5725926" y="3315484"/>
                </a:lnTo>
                <a:lnTo>
                  <a:pt x="6036944" y="3626416"/>
                </a:lnTo>
                <a:lnTo>
                  <a:pt x="6037100" y="3626260"/>
                </a:lnTo>
                <a:lnTo>
                  <a:pt x="6347171" y="3936331"/>
                </a:lnTo>
                <a:lnTo>
                  <a:pt x="6658146" y="3625356"/>
                </a:lnTo>
                <a:lnTo>
                  <a:pt x="6347171" y="3314381"/>
                </a:lnTo>
                <a:lnTo>
                  <a:pt x="6347016" y="3314537"/>
                </a:lnTo>
                <a:lnTo>
                  <a:pt x="6346975" y="3314497"/>
                </a:lnTo>
                <a:lnTo>
                  <a:pt x="6657196" y="3004276"/>
                </a:lnTo>
                <a:lnTo>
                  <a:pt x="6346994" y="2694074"/>
                </a:lnTo>
                <a:lnTo>
                  <a:pt x="6347890" y="2693183"/>
                </a:lnTo>
                <a:close/>
                <a:moveTo>
                  <a:pt x="0" y="0"/>
                </a:moveTo>
                <a:lnTo>
                  <a:pt x="7555804" y="0"/>
                </a:lnTo>
                <a:lnTo>
                  <a:pt x="7555804" y="1707128"/>
                </a:lnTo>
                <a:lnTo>
                  <a:pt x="7559675" y="1707128"/>
                </a:lnTo>
                <a:lnTo>
                  <a:pt x="7559675" y="2725334"/>
                </a:lnTo>
                <a:lnTo>
                  <a:pt x="7279878" y="3003087"/>
                </a:lnTo>
                <a:lnTo>
                  <a:pt x="7280969" y="3004179"/>
                </a:lnTo>
                <a:lnTo>
                  <a:pt x="6970388" y="3314849"/>
                </a:lnTo>
                <a:lnTo>
                  <a:pt x="7281406" y="3625780"/>
                </a:lnTo>
                <a:lnTo>
                  <a:pt x="7559675" y="3347431"/>
                </a:lnTo>
                <a:lnTo>
                  <a:pt x="7559675" y="3349206"/>
                </a:lnTo>
                <a:lnTo>
                  <a:pt x="7281858" y="3626944"/>
                </a:lnTo>
                <a:lnTo>
                  <a:pt x="7559675" y="3904840"/>
                </a:lnTo>
                <a:lnTo>
                  <a:pt x="7559675" y="3904969"/>
                </a:lnTo>
                <a:lnTo>
                  <a:pt x="7280120" y="3625414"/>
                </a:lnTo>
                <a:lnTo>
                  <a:pt x="7280240" y="3625295"/>
                </a:lnTo>
                <a:lnTo>
                  <a:pt x="6969308" y="3314275"/>
                </a:lnTo>
                <a:lnTo>
                  <a:pt x="6969269" y="3314316"/>
                </a:lnTo>
                <a:lnTo>
                  <a:pt x="6659060" y="3004194"/>
                </a:lnTo>
                <a:lnTo>
                  <a:pt x="6348129" y="3315213"/>
                </a:lnTo>
                <a:lnTo>
                  <a:pt x="6659147" y="3626144"/>
                </a:lnTo>
                <a:lnTo>
                  <a:pt x="6659187" y="3626104"/>
                </a:lnTo>
                <a:lnTo>
                  <a:pt x="6659329" y="3626247"/>
                </a:lnTo>
                <a:lnTo>
                  <a:pt x="6348747" y="3936828"/>
                </a:lnTo>
                <a:lnTo>
                  <a:pt x="6658988" y="4247069"/>
                </a:lnTo>
                <a:lnTo>
                  <a:pt x="6658468" y="4247588"/>
                </a:lnTo>
                <a:lnTo>
                  <a:pt x="6873455" y="4462697"/>
                </a:lnTo>
                <a:lnTo>
                  <a:pt x="6871470" y="4462697"/>
                </a:lnTo>
                <a:lnTo>
                  <a:pt x="6658410" y="4249638"/>
                </a:lnTo>
                <a:lnTo>
                  <a:pt x="6445350" y="4462697"/>
                </a:lnTo>
                <a:lnTo>
                  <a:pt x="6443598" y="4462697"/>
                </a:lnTo>
                <a:lnTo>
                  <a:pt x="6658044" y="4248374"/>
                </a:lnTo>
                <a:lnTo>
                  <a:pt x="6347158" y="3937311"/>
                </a:lnTo>
                <a:lnTo>
                  <a:pt x="6036094" y="4248197"/>
                </a:lnTo>
                <a:lnTo>
                  <a:pt x="6250473" y="4462697"/>
                </a:lnTo>
                <a:lnTo>
                  <a:pt x="6249033" y="4462697"/>
                </a:lnTo>
                <a:lnTo>
                  <a:pt x="6036229" y="4249893"/>
                </a:lnTo>
                <a:lnTo>
                  <a:pt x="5823425" y="4462697"/>
                </a:lnTo>
                <a:lnTo>
                  <a:pt x="0" y="4462697"/>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62" name="Text Placeholder 32">
            <a:extLst>
              <a:ext uri="{FF2B5EF4-FFF2-40B4-BE49-F238E27FC236}">
                <a16:creationId xmlns:a16="http://schemas.microsoft.com/office/drawing/2014/main" id="{B220C0F2-0730-3A43-ADC4-566F27A91B40}"/>
              </a:ext>
            </a:extLst>
          </p:cNvPr>
          <p:cNvSpPr>
            <a:spLocks noGrp="1"/>
          </p:cNvSpPr>
          <p:nvPr>
            <p:ph type="body" sz="quarter" idx="42" hasCustomPrompt="1"/>
          </p:nvPr>
        </p:nvSpPr>
        <p:spPr>
          <a:xfrm>
            <a:off x="3319286" y="4945328"/>
            <a:ext cx="3751180" cy="1725894"/>
          </a:xfrm>
          <a:prstGeom prst="rect">
            <a:avLst/>
          </a:prstGeom>
        </p:spPr>
        <p:txBody>
          <a:bodyPr>
            <a:noAutofit/>
          </a:bodyPr>
          <a:lstStyle>
            <a:lvl1pPr marL="0" indent="0" algn="l">
              <a:buNone/>
              <a:defRPr sz="1801" b="0" i="0">
                <a:solidFill>
                  <a:schemeClr val="tx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US" dirty="0"/>
              <a:t>Sub-Heading</a:t>
            </a:r>
          </a:p>
        </p:txBody>
      </p:sp>
      <p:grpSp>
        <p:nvGrpSpPr>
          <p:cNvPr id="102" name="Group 101">
            <a:extLst>
              <a:ext uri="{FF2B5EF4-FFF2-40B4-BE49-F238E27FC236}">
                <a16:creationId xmlns:a16="http://schemas.microsoft.com/office/drawing/2014/main" id="{D294B641-F125-8D42-AD54-781BCBC3A3AF}"/>
              </a:ext>
            </a:extLst>
          </p:cNvPr>
          <p:cNvGrpSpPr/>
          <p:nvPr userDrawn="1"/>
        </p:nvGrpSpPr>
        <p:grpSpPr>
          <a:xfrm flipH="1">
            <a:off x="5194874" y="2400364"/>
            <a:ext cx="2590078" cy="2250924"/>
            <a:chOff x="-220413" y="5470274"/>
            <a:chExt cx="2590078" cy="2250924"/>
          </a:xfrm>
        </p:grpSpPr>
        <p:sp>
          <p:nvSpPr>
            <p:cNvPr id="103" name="Freeform 102">
              <a:extLst>
                <a:ext uri="{FF2B5EF4-FFF2-40B4-BE49-F238E27FC236}">
                  <a16:creationId xmlns:a16="http://schemas.microsoft.com/office/drawing/2014/main" id="{74A6BA8E-C859-334B-8BD8-E2BD1DF10F6C}"/>
                </a:ext>
              </a:extLst>
            </p:cNvPr>
            <p:cNvSpPr/>
            <p:nvPr userDrawn="1"/>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sp>
          <p:nvSpPr>
            <p:cNvPr id="104" name="Freeform 103">
              <a:extLst>
                <a:ext uri="{FF2B5EF4-FFF2-40B4-BE49-F238E27FC236}">
                  <a16:creationId xmlns:a16="http://schemas.microsoft.com/office/drawing/2014/main" id="{65A628B8-0EEF-1248-AB74-B06AA9AA758E}"/>
                </a:ext>
              </a:extLst>
            </p:cNvPr>
            <p:cNvSpPr/>
            <p:nvPr userDrawn="1"/>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05" name="Freeform 104">
              <a:extLst>
                <a:ext uri="{FF2B5EF4-FFF2-40B4-BE49-F238E27FC236}">
                  <a16:creationId xmlns:a16="http://schemas.microsoft.com/office/drawing/2014/main" id="{37E1CFAA-2217-2041-99E6-7FC2328B42ED}"/>
                </a:ext>
              </a:extLst>
            </p:cNvPr>
            <p:cNvSpPr/>
            <p:nvPr userDrawn="1"/>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06" name="Freeform 105">
              <a:extLst>
                <a:ext uri="{FF2B5EF4-FFF2-40B4-BE49-F238E27FC236}">
                  <a16:creationId xmlns:a16="http://schemas.microsoft.com/office/drawing/2014/main" id="{9842BE1B-8FD9-C04E-8A53-2C349BBE8032}"/>
                </a:ext>
              </a:extLst>
            </p:cNvPr>
            <p:cNvSpPr/>
            <p:nvPr userDrawn="1"/>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107" name="Freeform 106">
              <a:extLst>
                <a:ext uri="{FF2B5EF4-FFF2-40B4-BE49-F238E27FC236}">
                  <a16:creationId xmlns:a16="http://schemas.microsoft.com/office/drawing/2014/main" id="{E6E5B266-E21E-7345-B740-E2D6D0C5C96A}"/>
                </a:ext>
              </a:extLst>
            </p:cNvPr>
            <p:cNvSpPr/>
            <p:nvPr userDrawn="1"/>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08" name="Freeform 107">
              <a:extLst>
                <a:ext uri="{FF2B5EF4-FFF2-40B4-BE49-F238E27FC236}">
                  <a16:creationId xmlns:a16="http://schemas.microsoft.com/office/drawing/2014/main" id="{D30A355D-A1EB-D748-BDA7-8BBD50DA63B2}"/>
                </a:ext>
              </a:extLst>
            </p:cNvPr>
            <p:cNvSpPr/>
            <p:nvPr userDrawn="1"/>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sp>
          <p:nvSpPr>
            <p:cNvPr id="109" name="Freeform 108">
              <a:extLst>
                <a:ext uri="{FF2B5EF4-FFF2-40B4-BE49-F238E27FC236}">
                  <a16:creationId xmlns:a16="http://schemas.microsoft.com/office/drawing/2014/main" id="{A29C2A75-55E6-CA43-885B-0F20A2D05C03}"/>
                </a:ext>
              </a:extLst>
            </p:cNvPr>
            <p:cNvSpPr/>
            <p:nvPr userDrawn="1"/>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dirty="0">
                <a:latin typeface="Calibri" panose="020F0502020204030204" pitchFamily="34" charset="0"/>
              </a:endParaRPr>
            </a:p>
          </p:txBody>
        </p:sp>
        <p:sp>
          <p:nvSpPr>
            <p:cNvPr id="110" name="Freeform 109">
              <a:extLst>
                <a:ext uri="{FF2B5EF4-FFF2-40B4-BE49-F238E27FC236}">
                  <a16:creationId xmlns:a16="http://schemas.microsoft.com/office/drawing/2014/main" id="{FF9BC39E-2129-1543-B51F-8EB38E5C0B46}"/>
                </a:ext>
              </a:extLst>
            </p:cNvPr>
            <p:cNvSpPr/>
            <p:nvPr userDrawn="1"/>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11" name="Freeform 110">
              <a:extLst>
                <a:ext uri="{FF2B5EF4-FFF2-40B4-BE49-F238E27FC236}">
                  <a16:creationId xmlns:a16="http://schemas.microsoft.com/office/drawing/2014/main" id="{64688615-7D46-8F41-86E1-360D56443D25}"/>
                </a:ext>
              </a:extLst>
            </p:cNvPr>
            <p:cNvSpPr/>
            <p:nvPr userDrawn="1"/>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112" name="Freeform 111">
              <a:extLst>
                <a:ext uri="{FF2B5EF4-FFF2-40B4-BE49-F238E27FC236}">
                  <a16:creationId xmlns:a16="http://schemas.microsoft.com/office/drawing/2014/main" id="{38B0AC15-EFD4-474D-87A3-E52D028C3B7D}"/>
                </a:ext>
              </a:extLst>
            </p:cNvPr>
            <p:cNvSpPr/>
            <p:nvPr userDrawn="1"/>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dirty="0">
                <a:latin typeface="Calibri" panose="020F0502020204030204" pitchFamily="34" charset="0"/>
              </a:endParaRPr>
            </a:p>
          </p:txBody>
        </p:sp>
        <p:sp>
          <p:nvSpPr>
            <p:cNvPr id="113" name="Freeform 112">
              <a:extLst>
                <a:ext uri="{FF2B5EF4-FFF2-40B4-BE49-F238E27FC236}">
                  <a16:creationId xmlns:a16="http://schemas.microsoft.com/office/drawing/2014/main" id="{F6BC1F13-9BFC-044E-AB6A-986F66946696}"/>
                </a:ext>
              </a:extLst>
            </p:cNvPr>
            <p:cNvSpPr/>
            <p:nvPr userDrawn="1"/>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114" name="Freeform 113">
              <a:extLst>
                <a:ext uri="{FF2B5EF4-FFF2-40B4-BE49-F238E27FC236}">
                  <a16:creationId xmlns:a16="http://schemas.microsoft.com/office/drawing/2014/main" id="{CD4084F7-B8F0-854B-B353-A90C4BA7E2CA}"/>
                </a:ext>
              </a:extLst>
            </p:cNvPr>
            <p:cNvSpPr/>
            <p:nvPr userDrawn="1"/>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15" name="Freeform 114">
              <a:extLst>
                <a:ext uri="{FF2B5EF4-FFF2-40B4-BE49-F238E27FC236}">
                  <a16:creationId xmlns:a16="http://schemas.microsoft.com/office/drawing/2014/main" id="{D031CEDB-8BB7-5F45-B485-E35A816F4DED}"/>
                </a:ext>
              </a:extLst>
            </p:cNvPr>
            <p:cNvSpPr/>
            <p:nvPr userDrawn="1"/>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16" name="Freeform 115">
              <a:extLst>
                <a:ext uri="{FF2B5EF4-FFF2-40B4-BE49-F238E27FC236}">
                  <a16:creationId xmlns:a16="http://schemas.microsoft.com/office/drawing/2014/main" id="{CA67F893-BBEB-DB4A-A541-70F23E507D9E}"/>
                </a:ext>
              </a:extLst>
            </p:cNvPr>
            <p:cNvSpPr/>
            <p:nvPr userDrawn="1"/>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dirty="0">
                <a:latin typeface="Calibri" panose="020F0502020204030204" pitchFamily="34" charset="0"/>
              </a:endParaRPr>
            </a:p>
          </p:txBody>
        </p:sp>
        <p:sp>
          <p:nvSpPr>
            <p:cNvPr id="117" name="Freeform 116">
              <a:extLst>
                <a:ext uri="{FF2B5EF4-FFF2-40B4-BE49-F238E27FC236}">
                  <a16:creationId xmlns:a16="http://schemas.microsoft.com/office/drawing/2014/main" id="{0531E3C9-06CE-6347-B838-09E372167926}"/>
                </a:ext>
              </a:extLst>
            </p:cNvPr>
            <p:cNvSpPr/>
            <p:nvPr userDrawn="1"/>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dirty="0">
                <a:latin typeface="Calibri" panose="020F0502020204030204" pitchFamily="34" charset="0"/>
              </a:endParaRPr>
            </a:p>
          </p:txBody>
        </p:sp>
        <p:sp>
          <p:nvSpPr>
            <p:cNvPr id="118" name="Freeform 117">
              <a:extLst>
                <a:ext uri="{FF2B5EF4-FFF2-40B4-BE49-F238E27FC236}">
                  <a16:creationId xmlns:a16="http://schemas.microsoft.com/office/drawing/2014/main" id="{5D1FF49C-CC49-BF48-B264-BC5B8ACD4CCF}"/>
                </a:ext>
              </a:extLst>
            </p:cNvPr>
            <p:cNvSpPr/>
            <p:nvPr userDrawn="1"/>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19" name="Freeform 118">
              <a:extLst>
                <a:ext uri="{FF2B5EF4-FFF2-40B4-BE49-F238E27FC236}">
                  <a16:creationId xmlns:a16="http://schemas.microsoft.com/office/drawing/2014/main" id="{927ADA8F-ADB8-9842-8982-B0B16B13F5E7}"/>
                </a:ext>
              </a:extLst>
            </p:cNvPr>
            <p:cNvSpPr/>
            <p:nvPr userDrawn="1"/>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20" name="Freeform 119">
              <a:extLst>
                <a:ext uri="{FF2B5EF4-FFF2-40B4-BE49-F238E27FC236}">
                  <a16:creationId xmlns:a16="http://schemas.microsoft.com/office/drawing/2014/main" id="{EAE8A900-1E08-D34F-85D9-6E8EAEF6F3CA}"/>
                </a:ext>
              </a:extLst>
            </p:cNvPr>
            <p:cNvSpPr/>
            <p:nvPr userDrawn="1"/>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grpSp>
      <p:sp>
        <p:nvSpPr>
          <p:cNvPr id="121" name="Slide Number Placeholder 5">
            <a:extLst>
              <a:ext uri="{FF2B5EF4-FFF2-40B4-BE49-F238E27FC236}">
                <a16:creationId xmlns:a16="http://schemas.microsoft.com/office/drawing/2014/main" id="{68444650-64E3-8047-91B6-7E87A2519E52}"/>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4156750801"/>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ext/Photo Slide 1">
    <p:spTree>
      <p:nvGrpSpPr>
        <p:cNvPr id="1" name=""/>
        <p:cNvGrpSpPr/>
        <p:nvPr/>
      </p:nvGrpSpPr>
      <p:grpSpPr>
        <a:xfrm>
          <a:off x="0" y="0"/>
          <a:ext cx="0" cy="0"/>
          <a:chOff x="0" y="0"/>
          <a:chExt cx="0" cy="0"/>
        </a:xfrm>
      </p:grpSpPr>
      <p:sp>
        <p:nvSpPr>
          <p:cNvPr id="333" name="Text Placeholder 32">
            <a:extLst>
              <a:ext uri="{FF2B5EF4-FFF2-40B4-BE49-F238E27FC236}">
                <a16:creationId xmlns:a16="http://schemas.microsoft.com/office/drawing/2014/main" id="{A727C006-75BB-A447-8A65-530003183684}"/>
              </a:ext>
            </a:extLst>
          </p:cNvPr>
          <p:cNvSpPr>
            <a:spLocks noGrp="1"/>
          </p:cNvSpPr>
          <p:nvPr>
            <p:ph type="body" sz="quarter" idx="30" hasCustomPrompt="1"/>
          </p:nvPr>
        </p:nvSpPr>
        <p:spPr>
          <a:xfrm>
            <a:off x="922453" y="4947138"/>
            <a:ext cx="2251185" cy="1725894"/>
          </a:xfrm>
          <a:prstGeom prst="rect">
            <a:avLst/>
          </a:prstGeom>
        </p:spPr>
        <p:txBody>
          <a:bodyPr>
            <a:noAutofit/>
          </a:bodyPr>
          <a:lstStyle>
            <a:lvl1pPr marL="0" indent="0" algn="l">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HEADING</a:t>
            </a:r>
            <a:endParaRPr lang="en-US" dirty="0"/>
          </a:p>
        </p:txBody>
      </p:sp>
      <p:sp>
        <p:nvSpPr>
          <p:cNvPr id="101" name="Picture Placeholder 100">
            <a:extLst>
              <a:ext uri="{FF2B5EF4-FFF2-40B4-BE49-F238E27FC236}">
                <a16:creationId xmlns:a16="http://schemas.microsoft.com/office/drawing/2014/main" id="{97F1609C-CD1F-064C-A87A-872A190BA5E2}"/>
              </a:ext>
            </a:extLst>
          </p:cNvPr>
          <p:cNvSpPr>
            <a:spLocks noGrp="1"/>
          </p:cNvSpPr>
          <p:nvPr>
            <p:ph type="pic" sz="quarter" idx="41"/>
          </p:nvPr>
        </p:nvSpPr>
        <p:spPr>
          <a:xfrm>
            <a:off x="-1" y="30722"/>
            <a:ext cx="7559675" cy="4462697"/>
          </a:xfrm>
          <a:custGeom>
            <a:avLst/>
            <a:gdLst>
              <a:gd name="connsiteX0" fmla="*/ 7342778 w 7559675"/>
              <a:gd name="connsiteY0" fmla="*/ 4311979 h 4462697"/>
              <a:gd name="connsiteX1" fmla="*/ 7494604 w 7559675"/>
              <a:gd name="connsiteY1" fmla="*/ 4462697 h 4462697"/>
              <a:gd name="connsiteX2" fmla="*/ 7493410 w 7559675"/>
              <a:gd name="connsiteY2" fmla="*/ 4462697 h 4462697"/>
              <a:gd name="connsiteX3" fmla="*/ 7279265 w 7559675"/>
              <a:gd name="connsiteY3" fmla="*/ 4248919 h 4462697"/>
              <a:gd name="connsiteX4" fmla="*/ 7279878 w 7559675"/>
              <a:gd name="connsiteY4" fmla="*/ 4249538 h 4462697"/>
              <a:gd name="connsiteX5" fmla="*/ 7279878 w 7559675"/>
              <a:gd name="connsiteY5" fmla="*/ 4249539 h 4462697"/>
              <a:gd name="connsiteX6" fmla="*/ 7280281 w 7559675"/>
              <a:gd name="connsiteY6" fmla="*/ 4249940 h 4462697"/>
              <a:gd name="connsiteX7" fmla="*/ 7067404 w 7559675"/>
              <a:gd name="connsiteY7" fmla="*/ 4462697 h 4462697"/>
              <a:gd name="connsiteX8" fmla="*/ 7065363 w 7559675"/>
              <a:gd name="connsiteY8" fmla="*/ 4462697 h 4462697"/>
              <a:gd name="connsiteX9" fmla="*/ 7559675 w 7559675"/>
              <a:gd name="connsiteY9" fmla="*/ 3969743 h 4462697"/>
              <a:gd name="connsiteX10" fmla="*/ 7559675 w 7559675"/>
              <a:gd name="connsiteY10" fmla="*/ 3969745 h 4462697"/>
              <a:gd name="connsiteX11" fmla="*/ 7483013 w 7559675"/>
              <a:gd name="connsiteY11" fmla="*/ 4046406 h 4462697"/>
              <a:gd name="connsiteX12" fmla="*/ 7217251 w 7559675"/>
              <a:gd name="connsiteY12" fmla="*/ 3688265 h 4462697"/>
              <a:gd name="connsiteX13" fmla="*/ 6970598 w 7559675"/>
              <a:gd name="connsiteY13" fmla="*/ 3936729 h 4462697"/>
              <a:gd name="connsiteX14" fmla="*/ 6969657 w 7559675"/>
              <a:gd name="connsiteY14" fmla="*/ 3935788 h 4462697"/>
              <a:gd name="connsiteX15" fmla="*/ 5414769 w 7559675"/>
              <a:gd name="connsiteY15" fmla="*/ 2381971 h 4462697"/>
              <a:gd name="connsiteX16" fmla="*/ 5103794 w 7559675"/>
              <a:gd name="connsiteY16" fmla="*/ 2692946 h 4462697"/>
              <a:gd name="connsiteX17" fmla="*/ 5414769 w 7559675"/>
              <a:gd name="connsiteY17" fmla="*/ 3003920 h 4462697"/>
              <a:gd name="connsiteX18" fmla="*/ 5725744 w 7559675"/>
              <a:gd name="connsiteY18" fmla="*/ 2692946 h 4462697"/>
              <a:gd name="connsiteX19" fmla="*/ 6035710 w 7559675"/>
              <a:gd name="connsiteY19" fmla="*/ 2381002 h 4462697"/>
              <a:gd name="connsiteX20" fmla="*/ 5725806 w 7559675"/>
              <a:gd name="connsiteY20" fmla="*/ 2693183 h 4462697"/>
              <a:gd name="connsiteX21" fmla="*/ 6035710 w 7559675"/>
              <a:gd name="connsiteY21" fmla="*/ 3003087 h 4462697"/>
              <a:gd name="connsiteX22" fmla="*/ 6135097 w 7559675"/>
              <a:gd name="connsiteY22" fmla="*/ 2904425 h 4462697"/>
              <a:gd name="connsiteX23" fmla="*/ 6035246 w 7559675"/>
              <a:gd name="connsiteY23" fmla="*/ 3004276 h 4462697"/>
              <a:gd name="connsiteX24" fmla="*/ 6036145 w 7559675"/>
              <a:gd name="connsiteY24" fmla="*/ 3005177 h 4462697"/>
              <a:gd name="connsiteX25" fmla="*/ 5725926 w 7559675"/>
              <a:gd name="connsiteY25" fmla="*/ 3315484 h 4462697"/>
              <a:gd name="connsiteX26" fmla="*/ 6036944 w 7559675"/>
              <a:gd name="connsiteY26" fmla="*/ 3626416 h 4462697"/>
              <a:gd name="connsiteX27" fmla="*/ 6037100 w 7559675"/>
              <a:gd name="connsiteY27" fmla="*/ 3626260 h 4462697"/>
              <a:gd name="connsiteX28" fmla="*/ 6347171 w 7559675"/>
              <a:gd name="connsiteY28" fmla="*/ 3936331 h 4462697"/>
              <a:gd name="connsiteX29" fmla="*/ 6658146 w 7559675"/>
              <a:gd name="connsiteY29" fmla="*/ 3625356 h 4462697"/>
              <a:gd name="connsiteX30" fmla="*/ 6347171 w 7559675"/>
              <a:gd name="connsiteY30" fmla="*/ 3314381 h 4462697"/>
              <a:gd name="connsiteX31" fmla="*/ 6347016 w 7559675"/>
              <a:gd name="connsiteY31" fmla="*/ 3314537 h 4462697"/>
              <a:gd name="connsiteX32" fmla="*/ 6346975 w 7559675"/>
              <a:gd name="connsiteY32" fmla="*/ 3314497 h 4462697"/>
              <a:gd name="connsiteX33" fmla="*/ 6657196 w 7559675"/>
              <a:gd name="connsiteY33" fmla="*/ 3004276 h 4462697"/>
              <a:gd name="connsiteX34" fmla="*/ 6346994 w 7559675"/>
              <a:gd name="connsiteY34" fmla="*/ 2694074 h 4462697"/>
              <a:gd name="connsiteX35" fmla="*/ 6347890 w 7559675"/>
              <a:gd name="connsiteY35" fmla="*/ 2693183 h 4462697"/>
              <a:gd name="connsiteX36" fmla="*/ 0 w 7559675"/>
              <a:gd name="connsiteY36" fmla="*/ 0 h 4462697"/>
              <a:gd name="connsiteX37" fmla="*/ 7555804 w 7559675"/>
              <a:gd name="connsiteY37" fmla="*/ 0 h 4462697"/>
              <a:gd name="connsiteX38" fmla="*/ 7555804 w 7559675"/>
              <a:gd name="connsiteY38" fmla="*/ 1707128 h 4462697"/>
              <a:gd name="connsiteX39" fmla="*/ 7559675 w 7559675"/>
              <a:gd name="connsiteY39" fmla="*/ 1707128 h 4462697"/>
              <a:gd name="connsiteX40" fmla="*/ 7559675 w 7559675"/>
              <a:gd name="connsiteY40" fmla="*/ 2725334 h 4462697"/>
              <a:gd name="connsiteX41" fmla="*/ 7279878 w 7559675"/>
              <a:gd name="connsiteY41" fmla="*/ 3003087 h 4462697"/>
              <a:gd name="connsiteX42" fmla="*/ 7280969 w 7559675"/>
              <a:gd name="connsiteY42" fmla="*/ 3004179 h 4462697"/>
              <a:gd name="connsiteX43" fmla="*/ 6970388 w 7559675"/>
              <a:gd name="connsiteY43" fmla="*/ 3314849 h 4462697"/>
              <a:gd name="connsiteX44" fmla="*/ 7281406 w 7559675"/>
              <a:gd name="connsiteY44" fmla="*/ 3625780 h 4462697"/>
              <a:gd name="connsiteX45" fmla="*/ 7559675 w 7559675"/>
              <a:gd name="connsiteY45" fmla="*/ 3347431 h 4462697"/>
              <a:gd name="connsiteX46" fmla="*/ 7559675 w 7559675"/>
              <a:gd name="connsiteY46" fmla="*/ 3349206 h 4462697"/>
              <a:gd name="connsiteX47" fmla="*/ 7281858 w 7559675"/>
              <a:gd name="connsiteY47" fmla="*/ 3626944 h 4462697"/>
              <a:gd name="connsiteX48" fmla="*/ 7559675 w 7559675"/>
              <a:gd name="connsiteY48" fmla="*/ 3904840 h 4462697"/>
              <a:gd name="connsiteX49" fmla="*/ 7559675 w 7559675"/>
              <a:gd name="connsiteY49" fmla="*/ 3904969 h 4462697"/>
              <a:gd name="connsiteX50" fmla="*/ 7280120 w 7559675"/>
              <a:gd name="connsiteY50" fmla="*/ 3625414 h 4462697"/>
              <a:gd name="connsiteX51" fmla="*/ 7280240 w 7559675"/>
              <a:gd name="connsiteY51" fmla="*/ 3625295 h 4462697"/>
              <a:gd name="connsiteX52" fmla="*/ 6969308 w 7559675"/>
              <a:gd name="connsiteY52" fmla="*/ 3314275 h 4462697"/>
              <a:gd name="connsiteX53" fmla="*/ 6969269 w 7559675"/>
              <a:gd name="connsiteY53" fmla="*/ 3314316 h 4462697"/>
              <a:gd name="connsiteX54" fmla="*/ 6659060 w 7559675"/>
              <a:gd name="connsiteY54" fmla="*/ 3004194 h 4462697"/>
              <a:gd name="connsiteX55" fmla="*/ 6348129 w 7559675"/>
              <a:gd name="connsiteY55" fmla="*/ 3315213 h 4462697"/>
              <a:gd name="connsiteX56" fmla="*/ 6659147 w 7559675"/>
              <a:gd name="connsiteY56" fmla="*/ 3626144 h 4462697"/>
              <a:gd name="connsiteX57" fmla="*/ 6659187 w 7559675"/>
              <a:gd name="connsiteY57" fmla="*/ 3626104 h 4462697"/>
              <a:gd name="connsiteX58" fmla="*/ 6659329 w 7559675"/>
              <a:gd name="connsiteY58" fmla="*/ 3626247 h 4462697"/>
              <a:gd name="connsiteX59" fmla="*/ 6348747 w 7559675"/>
              <a:gd name="connsiteY59" fmla="*/ 3936828 h 4462697"/>
              <a:gd name="connsiteX60" fmla="*/ 6658988 w 7559675"/>
              <a:gd name="connsiteY60" fmla="*/ 4247069 h 4462697"/>
              <a:gd name="connsiteX61" fmla="*/ 6658468 w 7559675"/>
              <a:gd name="connsiteY61" fmla="*/ 4247588 h 4462697"/>
              <a:gd name="connsiteX62" fmla="*/ 6873455 w 7559675"/>
              <a:gd name="connsiteY62" fmla="*/ 4462697 h 4462697"/>
              <a:gd name="connsiteX63" fmla="*/ 6871470 w 7559675"/>
              <a:gd name="connsiteY63" fmla="*/ 4462697 h 4462697"/>
              <a:gd name="connsiteX64" fmla="*/ 6658410 w 7559675"/>
              <a:gd name="connsiteY64" fmla="*/ 4249638 h 4462697"/>
              <a:gd name="connsiteX65" fmla="*/ 6445350 w 7559675"/>
              <a:gd name="connsiteY65" fmla="*/ 4462697 h 4462697"/>
              <a:gd name="connsiteX66" fmla="*/ 6443598 w 7559675"/>
              <a:gd name="connsiteY66" fmla="*/ 4462697 h 4462697"/>
              <a:gd name="connsiteX67" fmla="*/ 6658044 w 7559675"/>
              <a:gd name="connsiteY67" fmla="*/ 4248374 h 4462697"/>
              <a:gd name="connsiteX68" fmla="*/ 6347158 w 7559675"/>
              <a:gd name="connsiteY68" fmla="*/ 3937311 h 4462697"/>
              <a:gd name="connsiteX69" fmla="*/ 6036094 w 7559675"/>
              <a:gd name="connsiteY69" fmla="*/ 4248197 h 4462697"/>
              <a:gd name="connsiteX70" fmla="*/ 6250473 w 7559675"/>
              <a:gd name="connsiteY70" fmla="*/ 4462697 h 4462697"/>
              <a:gd name="connsiteX71" fmla="*/ 6249033 w 7559675"/>
              <a:gd name="connsiteY71" fmla="*/ 4462697 h 4462697"/>
              <a:gd name="connsiteX72" fmla="*/ 6036229 w 7559675"/>
              <a:gd name="connsiteY72" fmla="*/ 4249893 h 4462697"/>
              <a:gd name="connsiteX73" fmla="*/ 5823425 w 7559675"/>
              <a:gd name="connsiteY73" fmla="*/ 4462697 h 4462697"/>
              <a:gd name="connsiteX74" fmla="*/ 0 w 7559675"/>
              <a:gd name="connsiteY74" fmla="*/ 4462697 h 446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7559675" h="4462697">
                <a:moveTo>
                  <a:pt x="7342778" y="4311979"/>
                </a:moveTo>
                <a:lnTo>
                  <a:pt x="7494604" y="4462697"/>
                </a:lnTo>
                <a:lnTo>
                  <a:pt x="7493410" y="4462697"/>
                </a:lnTo>
                <a:close/>
                <a:moveTo>
                  <a:pt x="7279265" y="4248919"/>
                </a:moveTo>
                <a:lnTo>
                  <a:pt x="7279878" y="4249538"/>
                </a:lnTo>
                <a:lnTo>
                  <a:pt x="7279878" y="4249539"/>
                </a:lnTo>
                <a:lnTo>
                  <a:pt x="7280281" y="4249940"/>
                </a:lnTo>
                <a:lnTo>
                  <a:pt x="7067404" y="4462697"/>
                </a:lnTo>
                <a:lnTo>
                  <a:pt x="7065363" y="4462697"/>
                </a:lnTo>
                <a:close/>
                <a:moveTo>
                  <a:pt x="7559675" y="3969743"/>
                </a:moveTo>
                <a:lnTo>
                  <a:pt x="7559675" y="3969745"/>
                </a:lnTo>
                <a:lnTo>
                  <a:pt x="7483013" y="4046406"/>
                </a:lnTo>
                <a:close/>
                <a:moveTo>
                  <a:pt x="7217251" y="3688265"/>
                </a:moveTo>
                <a:lnTo>
                  <a:pt x="6970598" y="3936729"/>
                </a:lnTo>
                <a:lnTo>
                  <a:pt x="6969657" y="3935788"/>
                </a:lnTo>
                <a:close/>
                <a:moveTo>
                  <a:pt x="5414769" y="2381971"/>
                </a:moveTo>
                <a:lnTo>
                  <a:pt x="5103794" y="2692946"/>
                </a:lnTo>
                <a:lnTo>
                  <a:pt x="5414769" y="3003920"/>
                </a:lnTo>
                <a:lnTo>
                  <a:pt x="5725744" y="2692946"/>
                </a:lnTo>
                <a:close/>
                <a:moveTo>
                  <a:pt x="6035710" y="2381002"/>
                </a:moveTo>
                <a:lnTo>
                  <a:pt x="5725806" y="2693183"/>
                </a:lnTo>
                <a:lnTo>
                  <a:pt x="6035710" y="3003087"/>
                </a:lnTo>
                <a:lnTo>
                  <a:pt x="6135097" y="2904425"/>
                </a:lnTo>
                <a:lnTo>
                  <a:pt x="6035246" y="3004276"/>
                </a:lnTo>
                <a:lnTo>
                  <a:pt x="6036145" y="3005177"/>
                </a:lnTo>
                <a:lnTo>
                  <a:pt x="5725926" y="3315484"/>
                </a:lnTo>
                <a:lnTo>
                  <a:pt x="6036944" y="3626416"/>
                </a:lnTo>
                <a:lnTo>
                  <a:pt x="6037100" y="3626260"/>
                </a:lnTo>
                <a:lnTo>
                  <a:pt x="6347171" y="3936331"/>
                </a:lnTo>
                <a:lnTo>
                  <a:pt x="6658146" y="3625356"/>
                </a:lnTo>
                <a:lnTo>
                  <a:pt x="6347171" y="3314381"/>
                </a:lnTo>
                <a:lnTo>
                  <a:pt x="6347016" y="3314537"/>
                </a:lnTo>
                <a:lnTo>
                  <a:pt x="6346975" y="3314497"/>
                </a:lnTo>
                <a:lnTo>
                  <a:pt x="6657196" y="3004276"/>
                </a:lnTo>
                <a:lnTo>
                  <a:pt x="6346994" y="2694074"/>
                </a:lnTo>
                <a:lnTo>
                  <a:pt x="6347890" y="2693183"/>
                </a:lnTo>
                <a:close/>
                <a:moveTo>
                  <a:pt x="0" y="0"/>
                </a:moveTo>
                <a:lnTo>
                  <a:pt x="7555804" y="0"/>
                </a:lnTo>
                <a:lnTo>
                  <a:pt x="7555804" y="1707128"/>
                </a:lnTo>
                <a:lnTo>
                  <a:pt x="7559675" y="1707128"/>
                </a:lnTo>
                <a:lnTo>
                  <a:pt x="7559675" y="2725334"/>
                </a:lnTo>
                <a:lnTo>
                  <a:pt x="7279878" y="3003087"/>
                </a:lnTo>
                <a:lnTo>
                  <a:pt x="7280969" y="3004179"/>
                </a:lnTo>
                <a:lnTo>
                  <a:pt x="6970388" y="3314849"/>
                </a:lnTo>
                <a:lnTo>
                  <a:pt x="7281406" y="3625780"/>
                </a:lnTo>
                <a:lnTo>
                  <a:pt x="7559675" y="3347431"/>
                </a:lnTo>
                <a:lnTo>
                  <a:pt x="7559675" y="3349206"/>
                </a:lnTo>
                <a:lnTo>
                  <a:pt x="7281858" y="3626944"/>
                </a:lnTo>
                <a:lnTo>
                  <a:pt x="7559675" y="3904840"/>
                </a:lnTo>
                <a:lnTo>
                  <a:pt x="7559675" y="3904969"/>
                </a:lnTo>
                <a:lnTo>
                  <a:pt x="7280120" y="3625414"/>
                </a:lnTo>
                <a:lnTo>
                  <a:pt x="7280240" y="3625295"/>
                </a:lnTo>
                <a:lnTo>
                  <a:pt x="6969308" y="3314275"/>
                </a:lnTo>
                <a:lnTo>
                  <a:pt x="6969269" y="3314316"/>
                </a:lnTo>
                <a:lnTo>
                  <a:pt x="6659060" y="3004194"/>
                </a:lnTo>
                <a:lnTo>
                  <a:pt x="6348129" y="3315213"/>
                </a:lnTo>
                <a:lnTo>
                  <a:pt x="6659147" y="3626144"/>
                </a:lnTo>
                <a:lnTo>
                  <a:pt x="6659187" y="3626104"/>
                </a:lnTo>
                <a:lnTo>
                  <a:pt x="6659329" y="3626247"/>
                </a:lnTo>
                <a:lnTo>
                  <a:pt x="6348747" y="3936828"/>
                </a:lnTo>
                <a:lnTo>
                  <a:pt x="6658988" y="4247069"/>
                </a:lnTo>
                <a:lnTo>
                  <a:pt x="6658468" y="4247588"/>
                </a:lnTo>
                <a:lnTo>
                  <a:pt x="6873455" y="4462697"/>
                </a:lnTo>
                <a:lnTo>
                  <a:pt x="6871470" y="4462697"/>
                </a:lnTo>
                <a:lnTo>
                  <a:pt x="6658410" y="4249638"/>
                </a:lnTo>
                <a:lnTo>
                  <a:pt x="6445350" y="4462697"/>
                </a:lnTo>
                <a:lnTo>
                  <a:pt x="6443598" y="4462697"/>
                </a:lnTo>
                <a:lnTo>
                  <a:pt x="6658044" y="4248374"/>
                </a:lnTo>
                <a:lnTo>
                  <a:pt x="6347158" y="3937311"/>
                </a:lnTo>
                <a:lnTo>
                  <a:pt x="6036094" y="4248197"/>
                </a:lnTo>
                <a:lnTo>
                  <a:pt x="6250473" y="4462697"/>
                </a:lnTo>
                <a:lnTo>
                  <a:pt x="6249033" y="4462697"/>
                </a:lnTo>
                <a:lnTo>
                  <a:pt x="6036229" y="4249893"/>
                </a:lnTo>
                <a:lnTo>
                  <a:pt x="5823425" y="4462697"/>
                </a:lnTo>
                <a:lnTo>
                  <a:pt x="0" y="4462697"/>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62" name="Text Placeholder 32">
            <a:extLst>
              <a:ext uri="{FF2B5EF4-FFF2-40B4-BE49-F238E27FC236}">
                <a16:creationId xmlns:a16="http://schemas.microsoft.com/office/drawing/2014/main" id="{B220C0F2-0730-3A43-ADC4-566F27A91B40}"/>
              </a:ext>
            </a:extLst>
          </p:cNvPr>
          <p:cNvSpPr>
            <a:spLocks noGrp="1"/>
          </p:cNvSpPr>
          <p:nvPr>
            <p:ph type="body" sz="quarter" idx="42" hasCustomPrompt="1"/>
          </p:nvPr>
        </p:nvSpPr>
        <p:spPr>
          <a:xfrm>
            <a:off x="3319286" y="4945328"/>
            <a:ext cx="3751180" cy="1725894"/>
          </a:xfrm>
          <a:prstGeom prst="rect">
            <a:avLst/>
          </a:prstGeom>
        </p:spPr>
        <p:txBody>
          <a:bodyPr>
            <a:noAutofit/>
          </a:bodyPr>
          <a:lstStyle>
            <a:lvl1pPr marL="0" indent="0" algn="l">
              <a:buNone/>
              <a:defRPr sz="1801" b="0" i="0">
                <a:solidFill>
                  <a:schemeClr val="tx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US" dirty="0"/>
              <a:t>Sub-Heading</a:t>
            </a:r>
          </a:p>
        </p:txBody>
      </p:sp>
      <p:grpSp>
        <p:nvGrpSpPr>
          <p:cNvPr id="102" name="Group 101">
            <a:extLst>
              <a:ext uri="{FF2B5EF4-FFF2-40B4-BE49-F238E27FC236}">
                <a16:creationId xmlns:a16="http://schemas.microsoft.com/office/drawing/2014/main" id="{D294B641-F125-8D42-AD54-781BCBC3A3AF}"/>
              </a:ext>
            </a:extLst>
          </p:cNvPr>
          <p:cNvGrpSpPr/>
          <p:nvPr userDrawn="1"/>
        </p:nvGrpSpPr>
        <p:grpSpPr>
          <a:xfrm flipH="1">
            <a:off x="5194874" y="2400364"/>
            <a:ext cx="2590078" cy="2250924"/>
            <a:chOff x="-220413" y="5470274"/>
            <a:chExt cx="2590078" cy="2250924"/>
          </a:xfrm>
        </p:grpSpPr>
        <p:sp>
          <p:nvSpPr>
            <p:cNvPr id="103" name="Freeform 102">
              <a:extLst>
                <a:ext uri="{FF2B5EF4-FFF2-40B4-BE49-F238E27FC236}">
                  <a16:creationId xmlns:a16="http://schemas.microsoft.com/office/drawing/2014/main" id="{74A6BA8E-C859-334B-8BD8-E2BD1DF10F6C}"/>
                </a:ext>
              </a:extLst>
            </p:cNvPr>
            <p:cNvSpPr/>
            <p:nvPr userDrawn="1"/>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sp>
          <p:nvSpPr>
            <p:cNvPr id="104" name="Freeform 103">
              <a:extLst>
                <a:ext uri="{FF2B5EF4-FFF2-40B4-BE49-F238E27FC236}">
                  <a16:creationId xmlns:a16="http://schemas.microsoft.com/office/drawing/2014/main" id="{65A628B8-0EEF-1248-AB74-B06AA9AA758E}"/>
                </a:ext>
              </a:extLst>
            </p:cNvPr>
            <p:cNvSpPr/>
            <p:nvPr userDrawn="1"/>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05" name="Freeform 104">
              <a:extLst>
                <a:ext uri="{FF2B5EF4-FFF2-40B4-BE49-F238E27FC236}">
                  <a16:creationId xmlns:a16="http://schemas.microsoft.com/office/drawing/2014/main" id="{37E1CFAA-2217-2041-99E6-7FC2328B42ED}"/>
                </a:ext>
              </a:extLst>
            </p:cNvPr>
            <p:cNvSpPr/>
            <p:nvPr userDrawn="1"/>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06" name="Freeform 105">
              <a:extLst>
                <a:ext uri="{FF2B5EF4-FFF2-40B4-BE49-F238E27FC236}">
                  <a16:creationId xmlns:a16="http://schemas.microsoft.com/office/drawing/2014/main" id="{9842BE1B-8FD9-C04E-8A53-2C349BBE8032}"/>
                </a:ext>
              </a:extLst>
            </p:cNvPr>
            <p:cNvSpPr/>
            <p:nvPr userDrawn="1"/>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107" name="Freeform 106">
              <a:extLst>
                <a:ext uri="{FF2B5EF4-FFF2-40B4-BE49-F238E27FC236}">
                  <a16:creationId xmlns:a16="http://schemas.microsoft.com/office/drawing/2014/main" id="{E6E5B266-E21E-7345-B740-E2D6D0C5C96A}"/>
                </a:ext>
              </a:extLst>
            </p:cNvPr>
            <p:cNvSpPr/>
            <p:nvPr userDrawn="1"/>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08" name="Freeform 107">
              <a:extLst>
                <a:ext uri="{FF2B5EF4-FFF2-40B4-BE49-F238E27FC236}">
                  <a16:creationId xmlns:a16="http://schemas.microsoft.com/office/drawing/2014/main" id="{D30A355D-A1EB-D748-BDA7-8BBD50DA63B2}"/>
                </a:ext>
              </a:extLst>
            </p:cNvPr>
            <p:cNvSpPr/>
            <p:nvPr userDrawn="1"/>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sp>
          <p:nvSpPr>
            <p:cNvPr id="109" name="Freeform 108">
              <a:extLst>
                <a:ext uri="{FF2B5EF4-FFF2-40B4-BE49-F238E27FC236}">
                  <a16:creationId xmlns:a16="http://schemas.microsoft.com/office/drawing/2014/main" id="{A29C2A75-55E6-CA43-885B-0F20A2D05C03}"/>
                </a:ext>
              </a:extLst>
            </p:cNvPr>
            <p:cNvSpPr/>
            <p:nvPr userDrawn="1"/>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dirty="0">
                <a:latin typeface="Calibri" panose="020F0502020204030204" pitchFamily="34" charset="0"/>
              </a:endParaRPr>
            </a:p>
          </p:txBody>
        </p:sp>
        <p:sp>
          <p:nvSpPr>
            <p:cNvPr id="110" name="Freeform 109">
              <a:extLst>
                <a:ext uri="{FF2B5EF4-FFF2-40B4-BE49-F238E27FC236}">
                  <a16:creationId xmlns:a16="http://schemas.microsoft.com/office/drawing/2014/main" id="{FF9BC39E-2129-1543-B51F-8EB38E5C0B46}"/>
                </a:ext>
              </a:extLst>
            </p:cNvPr>
            <p:cNvSpPr/>
            <p:nvPr userDrawn="1"/>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11" name="Freeform 110">
              <a:extLst>
                <a:ext uri="{FF2B5EF4-FFF2-40B4-BE49-F238E27FC236}">
                  <a16:creationId xmlns:a16="http://schemas.microsoft.com/office/drawing/2014/main" id="{64688615-7D46-8F41-86E1-360D56443D25}"/>
                </a:ext>
              </a:extLst>
            </p:cNvPr>
            <p:cNvSpPr/>
            <p:nvPr userDrawn="1"/>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112" name="Freeform 111">
              <a:extLst>
                <a:ext uri="{FF2B5EF4-FFF2-40B4-BE49-F238E27FC236}">
                  <a16:creationId xmlns:a16="http://schemas.microsoft.com/office/drawing/2014/main" id="{38B0AC15-EFD4-474D-87A3-E52D028C3B7D}"/>
                </a:ext>
              </a:extLst>
            </p:cNvPr>
            <p:cNvSpPr/>
            <p:nvPr userDrawn="1"/>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dirty="0">
                <a:latin typeface="Calibri" panose="020F0502020204030204" pitchFamily="34" charset="0"/>
              </a:endParaRPr>
            </a:p>
          </p:txBody>
        </p:sp>
        <p:sp>
          <p:nvSpPr>
            <p:cNvPr id="113" name="Freeform 112">
              <a:extLst>
                <a:ext uri="{FF2B5EF4-FFF2-40B4-BE49-F238E27FC236}">
                  <a16:creationId xmlns:a16="http://schemas.microsoft.com/office/drawing/2014/main" id="{F6BC1F13-9BFC-044E-AB6A-986F66946696}"/>
                </a:ext>
              </a:extLst>
            </p:cNvPr>
            <p:cNvSpPr/>
            <p:nvPr userDrawn="1"/>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114" name="Freeform 113">
              <a:extLst>
                <a:ext uri="{FF2B5EF4-FFF2-40B4-BE49-F238E27FC236}">
                  <a16:creationId xmlns:a16="http://schemas.microsoft.com/office/drawing/2014/main" id="{CD4084F7-B8F0-854B-B353-A90C4BA7E2CA}"/>
                </a:ext>
              </a:extLst>
            </p:cNvPr>
            <p:cNvSpPr/>
            <p:nvPr userDrawn="1"/>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15" name="Freeform 114">
              <a:extLst>
                <a:ext uri="{FF2B5EF4-FFF2-40B4-BE49-F238E27FC236}">
                  <a16:creationId xmlns:a16="http://schemas.microsoft.com/office/drawing/2014/main" id="{D031CEDB-8BB7-5F45-B485-E35A816F4DED}"/>
                </a:ext>
              </a:extLst>
            </p:cNvPr>
            <p:cNvSpPr/>
            <p:nvPr userDrawn="1"/>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16" name="Freeform 115">
              <a:extLst>
                <a:ext uri="{FF2B5EF4-FFF2-40B4-BE49-F238E27FC236}">
                  <a16:creationId xmlns:a16="http://schemas.microsoft.com/office/drawing/2014/main" id="{CA67F893-BBEB-DB4A-A541-70F23E507D9E}"/>
                </a:ext>
              </a:extLst>
            </p:cNvPr>
            <p:cNvSpPr/>
            <p:nvPr userDrawn="1"/>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dirty="0">
                <a:latin typeface="Calibri" panose="020F0502020204030204" pitchFamily="34" charset="0"/>
              </a:endParaRPr>
            </a:p>
          </p:txBody>
        </p:sp>
        <p:sp>
          <p:nvSpPr>
            <p:cNvPr id="117" name="Freeform 116">
              <a:extLst>
                <a:ext uri="{FF2B5EF4-FFF2-40B4-BE49-F238E27FC236}">
                  <a16:creationId xmlns:a16="http://schemas.microsoft.com/office/drawing/2014/main" id="{0531E3C9-06CE-6347-B838-09E372167926}"/>
                </a:ext>
              </a:extLst>
            </p:cNvPr>
            <p:cNvSpPr/>
            <p:nvPr userDrawn="1"/>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dirty="0">
                <a:latin typeface="Calibri" panose="020F0502020204030204" pitchFamily="34" charset="0"/>
              </a:endParaRPr>
            </a:p>
          </p:txBody>
        </p:sp>
        <p:sp>
          <p:nvSpPr>
            <p:cNvPr id="118" name="Freeform 117">
              <a:extLst>
                <a:ext uri="{FF2B5EF4-FFF2-40B4-BE49-F238E27FC236}">
                  <a16:creationId xmlns:a16="http://schemas.microsoft.com/office/drawing/2014/main" id="{5D1FF49C-CC49-BF48-B264-BC5B8ACD4CCF}"/>
                </a:ext>
              </a:extLst>
            </p:cNvPr>
            <p:cNvSpPr/>
            <p:nvPr userDrawn="1"/>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19" name="Freeform 118">
              <a:extLst>
                <a:ext uri="{FF2B5EF4-FFF2-40B4-BE49-F238E27FC236}">
                  <a16:creationId xmlns:a16="http://schemas.microsoft.com/office/drawing/2014/main" id="{927ADA8F-ADB8-9842-8982-B0B16B13F5E7}"/>
                </a:ext>
              </a:extLst>
            </p:cNvPr>
            <p:cNvSpPr/>
            <p:nvPr userDrawn="1"/>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20" name="Freeform 119">
              <a:extLst>
                <a:ext uri="{FF2B5EF4-FFF2-40B4-BE49-F238E27FC236}">
                  <a16:creationId xmlns:a16="http://schemas.microsoft.com/office/drawing/2014/main" id="{EAE8A900-1E08-D34F-85D9-6E8EAEF6F3CA}"/>
                </a:ext>
              </a:extLst>
            </p:cNvPr>
            <p:cNvSpPr/>
            <p:nvPr userDrawn="1"/>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grpSp>
      <p:sp>
        <p:nvSpPr>
          <p:cNvPr id="121" name="Slide Number Placeholder 5">
            <a:extLst>
              <a:ext uri="{FF2B5EF4-FFF2-40B4-BE49-F238E27FC236}">
                <a16:creationId xmlns:a16="http://schemas.microsoft.com/office/drawing/2014/main" id="{68444650-64E3-8047-91B6-7E87A2519E52}"/>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1584163683"/>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F829583-E7A4-BF4F-96F5-CFB7A66A1010}"/>
              </a:ext>
            </a:extLst>
          </p:cNvPr>
          <p:cNvSpPr/>
          <p:nvPr userDrawn="1"/>
        </p:nvSpPr>
        <p:spPr>
          <a:xfrm rot="16200000">
            <a:off x="5726607" y="8418228"/>
            <a:ext cx="3173496" cy="230832"/>
          </a:xfrm>
          <a:prstGeom prst="rect">
            <a:avLst/>
          </a:prstGeom>
        </p:spPr>
        <p:txBody>
          <a:bodyPr wrap="square">
            <a:spAutoFit/>
          </a:bodyPr>
          <a:lstStyle/>
          <a:p>
            <a:r>
              <a:rPr lang="en-US" sz="900" b="0" i="0" dirty="0">
                <a:solidFill>
                  <a:srgbClr val="000000"/>
                </a:solidFill>
                <a:effectLst/>
                <a:latin typeface="Calibri" panose="020F0502020204030204" pitchFamily="34" charset="0"/>
                <a:ea typeface="Open Sans" panose="020B0606030504020204" pitchFamily="34" charset="0"/>
                <a:cs typeface="Calibri" panose="020F0502020204030204" pitchFamily="34" charset="0"/>
              </a:rPr>
              <a:t>Generation Blockchain</a:t>
            </a:r>
            <a:endParaRPr lang="en-IE" sz="900" b="0" i="0" dirty="0">
              <a:solidFill>
                <a:srgbClr val="000000"/>
              </a:solidFill>
              <a:effectLst/>
              <a:latin typeface="Calibri" panose="020F0502020204030204" pitchFamily="34" charset="0"/>
              <a:ea typeface="Open Sans" panose="020B0606030504020204" pitchFamily="34" charset="0"/>
              <a:cs typeface="Calibri" panose="020F0502020204030204" pitchFamily="34" charset="0"/>
            </a:endParaRPr>
          </a:p>
        </p:txBody>
      </p:sp>
      <p:cxnSp>
        <p:nvCxnSpPr>
          <p:cNvPr id="11" name="Straight Connector 10">
            <a:extLst>
              <a:ext uri="{FF2B5EF4-FFF2-40B4-BE49-F238E27FC236}">
                <a16:creationId xmlns:a16="http://schemas.microsoft.com/office/drawing/2014/main" id="{769CB0A1-37F2-4E42-AD20-1E07C50DAFF0}"/>
              </a:ext>
            </a:extLst>
          </p:cNvPr>
          <p:cNvCxnSpPr>
            <a:cxnSpLocks/>
          </p:cNvCxnSpPr>
          <p:nvPr userDrawn="1"/>
        </p:nvCxnSpPr>
        <p:spPr>
          <a:xfrm flipH="1">
            <a:off x="7204622" y="10183258"/>
            <a:ext cx="224149" cy="0"/>
          </a:xfrm>
          <a:prstGeom prst="line">
            <a:avLst/>
          </a:prstGeom>
          <a:noFill/>
          <a:ln w="9525" cap="flat">
            <a:solidFill>
              <a:srgbClr val="8E2F91"/>
            </a:solidFill>
            <a:prstDash val="solid"/>
            <a:miter lim="400000"/>
          </a:ln>
          <a:effectLst/>
          <a:sp3d/>
        </p:spPr>
        <p:style>
          <a:lnRef idx="0">
            <a:scrgbClr r="0" g="0" b="0"/>
          </a:lnRef>
          <a:fillRef idx="0">
            <a:scrgbClr r="0" g="0" b="0"/>
          </a:fillRef>
          <a:effectRef idx="0">
            <a:scrgbClr r="0" g="0" b="0"/>
          </a:effectRef>
          <a:fontRef idx="none"/>
        </p:style>
      </p:cxnSp>
      <p:sp>
        <p:nvSpPr>
          <p:cNvPr id="12" name="Slide Number Placeholder 5">
            <a:extLst>
              <a:ext uri="{FF2B5EF4-FFF2-40B4-BE49-F238E27FC236}">
                <a16:creationId xmlns:a16="http://schemas.microsoft.com/office/drawing/2014/main" id="{F7884106-5864-EE48-8F37-C43D2BCEBFFF}"/>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61" r:id="rId4"/>
    <p:sldLayoutId id="2147483689" r:id="rId5"/>
    <p:sldLayoutId id="2147483672" r:id="rId6"/>
    <p:sldLayoutId id="2147483684" r:id="rId7"/>
    <p:sldLayoutId id="2147483681" r:id="rId8"/>
    <p:sldLayoutId id="2147483695" r:id="rId9"/>
    <p:sldLayoutId id="2147483694" r:id="rId10"/>
    <p:sldLayoutId id="2147483662" r:id="rId11"/>
    <p:sldLayoutId id="2147483682" r:id="rId12"/>
    <p:sldLayoutId id="2147483663" r:id="rId13"/>
    <p:sldLayoutId id="2147483664" r:id="rId14"/>
    <p:sldLayoutId id="2147483693" r:id="rId15"/>
    <p:sldLayoutId id="2147483665" r:id="rId16"/>
  </p:sldLayoutIdLst>
  <p:hf hdr="0"/>
  <p:txStyles>
    <p:titleStyle>
      <a:lvl1pPr algn="l" defTabSz="2073036" rtl="0" eaLnBrk="1" latinLnBrk="0" hangingPunct="1">
        <a:lnSpc>
          <a:spcPct val="90000"/>
        </a:lnSpc>
        <a:spcBef>
          <a:spcPct val="0"/>
        </a:spcBef>
        <a:buNone/>
        <a:defRPr sz="9975" kern="1200">
          <a:solidFill>
            <a:srgbClr val="011E3B"/>
          </a:solidFill>
          <a:latin typeface="Poppins" pitchFamily="2" charset="77"/>
          <a:ea typeface="+mj-ea"/>
          <a:cs typeface="Poppins" pitchFamily="2" charset="77"/>
        </a:defRPr>
      </a:lvl1pPr>
    </p:titleStyle>
    <p:bodyStyle>
      <a:lvl1pPr marL="518260" indent="-518260" algn="l" defTabSz="2073036" rtl="0" eaLnBrk="1" latinLnBrk="0" hangingPunct="1">
        <a:lnSpc>
          <a:spcPct val="100000"/>
        </a:lnSpc>
        <a:spcBef>
          <a:spcPts val="2267"/>
        </a:spcBef>
        <a:buFont typeface="Arial" panose="020B0604020202020204" pitchFamily="34" charset="0"/>
        <a:buChar char="•"/>
        <a:defRPr sz="6349" kern="1200">
          <a:solidFill>
            <a:srgbClr val="011E3B"/>
          </a:solidFill>
          <a:latin typeface="Poppins" pitchFamily="2" charset="77"/>
          <a:ea typeface="+mn-ea"/>
          <a:cs typeface="Poppins" pitchFamily="2" charset="77"/>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3036" rtl="0" eaLnBrk="1" latinLnBrk="0" hangingPunct="1">
        <a:defRPr sz="4080" kern="1200">
          <a:solidFill>
            <a:schemeClr val="tx1"/>
          </a:solidFill>
          <a:latin typeface="+mn-lt"/>
          <a:ea typeface="+mn-ea"/>
          <a:cs typeface="+mn-cs"/>
        </a:defRPr>
      </a:lvl1pPr>
      <a:lvl2pPr marL="1036518" algn="l" defTabSz="2073036" rtl="0" eaLnBrk="1" latinLnBrk="0" hangingPunct="1">
        <a:defRPr sz="4080" kern="1200">
          <a:solidFill>
            <a:schemeClr val="tx1"/>
          </a:solidFill>
          <a:latin typeface="+mn-lt"/>
          <a:ea typeface="+mn-ea"/>
          <a:cs typeface="+mn-cs"/>
        </a:defRPr>
      </a:lvl2pPr>
      <a:lvl3pPr marL="2073036" algn="l" defTabSz="2073036" rtl="0" eaLnBrk="1" latinLnBrk="0" hangingPunct="1">
        <a:defRPr sz="4080" kern="1200">
          <a:solidFill>
            <a:schemeClr val="tx1"/>
          </a:solidFill>
          <a:latin typeface="+mn-lt"/>
          <a:ea typeface="+mn-ea"/>
          <a:cs typeface="+mn-cs"/>
        </a:defRPr>
      </a:lvl3pPr>
      <a:lvl4pPr marL="3109557" algn="l" defTabSz="2073036" rtl="0" eaLnBrk="1" latinLnBrk="0" hangingPunct="1">
        <a:defRPr sz="4080" kern="1200">
          <a:solidFill>
            <a:schemeClr val="tx1"/>
          </a:solidFill>
          <a:latin typeface="+mn-lt"/>
          <a:ea typeface="+mn-ea"/>
          <a:cs typeface="+mn-cs"/>
        </a:defRPr>
      </a:lvl4pPr>
      <a:lvl5pPr marL="4146076" algn="l" defTabSz="2073036" rtl="0" eaLnBrk="1" latinLnBrk="0" hangingPunct="1">
        <a:defRPr sz="4080" kern="1200">
          <a:solidFill>
            <a:schemeClr val="tx1"/>
          </a:solidFill>
          <a:latin typeface="+mn-lt"/>
          <a:ea typeface="+mn-ea"/>
          <a:cs typeface="+mn-cs"/>
        </a:defRPr>
      </a:lvl5pPr>
      <a:lvl6pPr marL="5182592" algn="l" defTabSz="2073036" rtl="0" eaLnBrk="1" latinLnBrk="0" hangingPunct="1">
        <a:defRPr sz="4080" kern="1200">
          <a:solidFill>
            <a:schemeClr val="tx1"/>
          </a:solidFill>
          <a:latin typeface="+mn-lt"/>
          <a:ea typeface="+mn-ea"/>
          <a:cs typeface="+mn-cs"/>
        </a:defRPr>
      </a:lvl6pPr>
      <a:lvl7pPr marL="6219110" algn="l" defTabSz="2073036" rtl="0" eaLnBrk="1" latinLnBrk="0" hangingPunct="1">
        <a:defRPr sz="4080" kern="1200">
          <a:solidFill>
            <a:schemeClr val="tx1"/>
          </a:solidFill>
          <a:latin typeface="+mn-lt"/>
          <a:ea typeface="+mn-ea"/>
          <a:cs typeface="+mn-cs"/>
        </a:defRPr>
      </a:lvl7pPr>
      <a:lvl8pPr marL="7255631" algn="l" defTabSz="2073036" rtl="0" eaLnBrk="1" latinLnBrk="0" hangingPunct="1">
        <a:defRPr sz="4080" kern="1200">
          <a:solidFill>
            <a:schemeClr val="tx1"/>
          </a:solidFill>
          <a:latin typeface="+mn-lt"/>
          <a:ea typeface="+mn-ea"/>
          <a:cs typeface="+mn-cs"/>
        </a:defRPr>
      </a:lvl8pPr>
      <a:lvl9pPr marL="8292148" algn="l" defTabSz="2073036"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100.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15.xml"/></Relationships>
</file>

<file path=ppt/slides/_rels/slide101.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4.xml"/></Relationships>
</file>

<file path=ppt/slides/_rels/slide102.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1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5.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14.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hyperlink" Target="https://docs.google.com/forms/d/e/1FAIpQLSdpqhoiaaQ4Rl0jK5aGJDYZK3NTo9jbhAf4qVZV-nbsO2BNhw/viewform" TargetMode="External"/><Relationship Id="rId7" Type="http://schemas.openxmlformats.org/officeDocument/2006/relationships/image" Target="../media/image19.png"/><Relationship Id="rId2" Type="http://schemas.openxmlformats.org/officeDocument/2006/relationships/image" Target="../media/image96.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0.xml"/></Relationships>
</file>

<file path=ppt/slides/_rels/slide1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11.xml"/></Relationships>
</file>

<file path=ppt/slides/_rels/slide11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99.png"/><Relationship Id="rId2" Type="http://schemas.openxmlformats.org/officeDocument/2006/relationships/hyperlink" Target="https://cryptozombies.io/en/course/" TargetMode="External"/><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hyperlink" Target="https://docs.google.com/forms/d/e/1FAIpQLScfoT1i8iEmW_r88gv3AcnWoICV1GZHfCokC6lMFgXgh1BQhg/viewform" TargetMode="External"/><Relationship Id="rId7" Type="http://schemas.openxmlformats.org/officeDocument/2006/relationships/image" Target="../media/image19.png"/><Relationship Id="rId2" Type="http://schemas.openxmlformats.org/officeDocument/2006/relationships/image" Target="../media/image100.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11.xml"/></Relationships>
</file>

<file path=ppt/slides/_rels/slide11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03.png"/><Relationship Id="rId2" Type="http://schemas.openxmlformats.org/officeDocument/2006/relationships/hyperlink" Target="https://money.usnews.com/loans/articles/what-is-crypto-lending" TargetMode="External"/><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15.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2.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1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4.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14.xml"/></Relationships>
</file>

<file path=ppt/slides/_rels/slide125.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10.xml"/></Relationships>
</file>

<file path=ppt/slides/_rels/slide126.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15.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hyperlink" Target="https://soundcloud.com/catherine-318107926/tokenization-of-assets?in=catherine-318107926/sets/generation-blockchain&amp;utm_source=clipboard&amp;utm_medium=text&amp;utm_campaign=social_sharing" TargetMode="External"/><Relationship Id="rId1" Type="http://schemas.openxmlformats.org/officeDocument/2006/relationships/slideLayout" Target="../slideLayouts/slideLayout15.xml"/></Relationships>
</file>

<file path=ppt/slides/_rels/slide129.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5.xml"/></Relationships>
</file>

<file path=ppt/slides/_rels/slide131.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15.xml"/></Relationships>
</file>

<file path=ppt/slides/_rels/slide132.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hyperlink" Target="https://www.youtube.com/watch?v=K4OlOgIK9Nk" TargetMode="External"/><Relationship Id="rId7" Type="http://schemas.openxmlformats.org/officeDocument/2006/relationships/image" Target="../media/image19.png"/><Relationship Id="rId2" Type="http://schemas.openxmlformats.org/officeDocument/2006/relationships/image" Target="../media/image114.jpeg"/><Relationship Id="rId1" Type="http://schemas.openxmlformats.org/officeDocument/2006/relationships/slideLayout" Target="../slideLayouts/slideLayout10.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4.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10.xml"/></Relationships>
</file>

<file path=ppt/slides/_rels/slide135.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15.xml"/></Relationships>
</file>

<file path=ppt/slides/_rels/slide136.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12.xml"/></Relationships>
</file>

<file path=ppt/slides/_rels/slide137.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15.xml"/></Relationships>
</file>

<file path=ppt/slides/_rels/slide138.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14.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hyperlink" Target="http://www.explore-ip.com/2018_Blockchain-Mobility-Sector.pdf" TargetMode="External"/><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40.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hyperlink" Target="https://forms.gle/xbkGPm7JyG2Qh83z6" TargetMode="External"/><Relationship Id="rId7" Type="http://schemas.openxmlformats.org/officeDocument/2006/relationships/image" Target="../media/image19.png"/><Relationship Id="rId2" Type="http://schemas.openxmlformats.org/officeDocument/2006/relationships/image" Target="../media/image121.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4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11.xml"/></Relationships>
</file>

<file path=ppt/slides/_rels/slide144.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15.xml"/></Relationships>
</file>

<file path=ppt/slides/_rels/slide145.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1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7.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10.xml"/></Relationships>
</file>

<file path=ppt/slides/_rels/slide148.xml.rels><?xml version="1.0" encoding="UTF-8" standalone="yes"?>
<Relationships xmlns="http://schemas.openxmlformats.org/package/2006/relationships"><Relationship Id="rId3" Type="http://schemas.openxmlformats.org/officeDocument/2006/relationships/hyperlink" Target="https://soundcloud.com/catherine-318107926/success-factors-for-blockchain?in=catherine-318107926/sets/generation-blockchain&amp;utm_source=clipboard&amp;utm_medium=text&amp;utm_campaign=social_sharing" TargetMode="External"/><Relationship Id="rId2" Type="http://schemas.openxmlformats.org/officeDocument/2006/relationships/image" Target="../media/image127.png"/><Relationship Id="rId1" Type="http://schemas.openxmlformats.org/officeDocument/2006/relationships/slideLayout" Target="../slideLayouts/slideLayout14.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1.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10.xml"/></Relationships>
</file>

<file path=ppt/slides/_rels/slide152.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12.xml"/></Relationships>
</file>

<file path=ppt/slides/_rels/slide153.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10.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hyperlink" Target="https://www.forbes.com/pictures/eeji45emgkh/airbnb-snapgoods-and-12-more-pioneers-of-the-share-economy/?ref=hackernoon.com" TargetMode="External"/><Relationship Id="rId1" Type="http://schemas.openxmlformats.org/officeDocument/2006/relationships/slideLayout" Target="../slideLayouts/slideLayout15.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8.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1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hyperlink" Target="https://drive.google.com/file/d/1or0jboLxqhXzg9yFY55llfst4OQVINo4/view?usp=sharing" TargetMode="External"/><Relationship Id="rId7" Type="http://schemas.openxmlformats.org/officeDocument/2006/relationships/image" Target="../media/image18.png"/><Relationship Id="rId2" Type="http://schemas.openxmlformats.org/officeDocument/2006/relationships/hyperlink" Target="https://mempool.space/" TargetMode="External"/><Relationship Id="rId1" Type="http://schemas.openxmlformats.org/officeDocument/2006/relationships/slideLayout" Target="../slideLayouts/slideLayout14.xml"/><Relationship Id="rId6" Type="http://schemas.openxmlformats.org/officeDocument/2006/relationships/image" Target="../media/image17.png"/><Relationship Id="rId11" Type="http://schemas.openxmlformats.org/officeDocument/2006/relationships/image" Target="../media/image23.png"/><Relationship Id="rId5" Type="http://schemas.openxmlformats.org/officeDocument/2006/relationships/image" Target="../media/image16.png"/><Relationship Id="rId10" Type="http://schemas.openxmlformats.org/officeDocument/2006/relationships/image" Target="../media/image22.png"/><Relationship Id="rId4" Type="http://schemas.openxmlformats.org/officeDocument/2006/relationships/hyperlink" Target="https://andersbrownworth.com/blockchain/hash" TargetMode="External"/><Relationship Id="rId9" Type="http://schemas.openxmlformats.org/officeDocument/2006/relationships/image" Target="../media/image21.png"/></Relationships>
</file>

<file path=ppt/slides/_rels/slide160.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10.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2.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12.xml"/></Relationships>
</file>

<file path=ppt/slides/_rels/slide163.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10.xml"/></Relationships>
</file>

<file path=ppt/slides/_rels/slide164.xml.rels><?xml version="1.0" encoding="UTF-8" standalone="yes"?>
<Relationships xmlns="http://schemas.openxmlformats.org/package/2006/relationships"><Relationship Id="rId8" Type="http://schemas.openxmlformats.org/officeDocument/2006/relationships/image" Target="../media/image137.jpeg"/><Relationship Id="rId3" Type="http://schemas.openxmlformats.org/officeDocument/2006/relationships/image" Target="../media/image16.png"/><Relationship Id="rId7" Type="http://schemas.openxmlformats.org/officeDocument/2006/relationships/image" Target="../media/image136.png"/><Relationship Id="rId2" Type="http://schemas.openxmlformats.org/officeDocument/2006/relationships/hyperlink" Target="https://www.youtube.com/watch?v=0c5D4DbHJXA" TargetMode="External"/><Relationship Id="rId1" Type="http://schemas.openxmlformats.org/officeDocument/2006/relationships/slideLayout" Target="../slideLayouts/slideLayout1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6.xml.rels><?xml version="1.0" encoding="UTF-8" standalone="yes"?>
<Relationships xmlns="http://schemas.openxmlformats.org/package/2006/relationships"><Relationship Id="rId8" Type="http://schemas.openxmlformats.org/officeDocument/2006/relationships/image" Target="../media/image139.png"/><Relationship Id="rId3" Type="http://schemas.openxmlformats.org/officeDocument/2006/relationships/hyperlink" Target="https://forms.gle/CmbwCRVbtot3aif16" TargetMode="External"/><Relationship Id="rId7" Type="http://schemas.openxmlformats.org/officeDocument/2006/relationships/image" Target="../media/image19.png"/><Relationship Id="rId2" Type="http://schemas.openxmlformats.org/officeDocument/2006/relationships/image" Target="../media/image138.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67.xml.rels><?xml version="1.0" encoding="UTF-8" standalone="yes"?>
<Relationships xmlns="http://schemas.openxmlformats.org/package/2006/relationships"><Relationship Id="rId3" Type="http://schemas.openxmlformats.org/officeDocument/2006/relationships/image" Target="../media/image141.svg"/><Relationship Id="rId2" Type="http://schemas.openxmlformats.org/officeDocument/2006/relationships/image" Target="../media/image140.png"/><Relationship Id="rId1" Type="http://schemas.openxmlformats.org/officeDocument/2006/relationships/slideLayout" Target="../slideLayouts/slideLayout16.xml"/><Relationship Id="rId5" Type="http://schemas.openxmlformats.org/officeDocument/2006/relationships/image" Target="../media/image143.png"/><Relationship Id="rId4" Type="http://schemas.openxmlformats.org/officeDocument/2006/relationships/image" Target="../media/image142.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10.xml"/><Relationship Id="rId4" Type="http://schemas.openxmlformats.org/officeDocument/2006/relationships/hyperlink" Target="https://mempool.space/"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hyperlink" Target="https://docs.google.com/forms/d/e/1FAIpQLSdHDRBUNTRP9vSDqrZaXEtB4RFA6jNUgc1B4XcDG9nct3X_lA/viewform" TargetMode="External"/><Relationship Id="rId7" Type="http://schemas.openxmlformats.org/officeDocument/2006/relationships/image" Target="../media/image19.png"/><Relationship Id="rId2" Type="http://schemas.openxmlformats.org/officeDocument/2006/relationships/hyperlink" Target="https://bitcoin.org/bitcoin.pdf" TargetMode="External"/><Relationship Id="rId1" Type="http://schemas.openxmlformats.org/officeDocument/2006/relationships/slideLayout" Target="../slideLayouts/slideLayout15.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hyperlink" Target="https://soundcloud.com/catherine-318107926/bitcoin-wallet-final-gb-1?in=catherine-318107926/sets/generation-blockchain&amp;utm_source=clipboard&amp;utm_medium=text&amp;utm_campaign=social_sharing" TargetMode="External"/><Relationship Id="rId4" Type="http://schemas.openxmlformats.org/officeDocument/2006/relationships/image" Target="../media/image16.png"/><Relationship Id="rId9" Type="http://schemas.openxmlformats.org/officeDocument/2006/relationships/image" Target="../media/image29.png"/></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hashcat.net/wiki/doku.php?id=example_hashes#generic_hash_types" TargetMode="Externa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hyperlink" Target="https://ethereum.org/en/energy-consumption/" TargetMode="External"/><Relationship Id="rId2" Type="http://schemas.openxmlformats.org/officeDocument/2006/relationships/image" Target="../media/image36.jpeg"/><Relationship Id="rId1" Type="http://schemas.openxmlformats.org/officeDocument/2006/relationships/slideLayout" Target="../slideLayouts/slideLayout10.xml"/><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hyperlink" Target="https://docs.google.com/forms/d/e/1FAIpQLSetwHk5wLLMiF6omi4H3Z9NzdiQJZy9gBW8YsueBP9cna05wg/viewform" TargetMode="External"/><Relationship Id="rId7" Type="http://schemas.openxmlformats.org/officeDocument/2006/relationships/image" Target="../media/image19.png"/><Relationship Id="rId2" Type="http://schemas.openxmlformats.org/officeDocument/2006/relationships/image" Target="../media/image39.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8" Type="http://schemas.openxmlformats.org/officeDocument/2006/relationships/hyperlink" Target="https://www.youtube.com/watch?v=Oj5OHMy4gEA" TargetMode="External"/><Relationship Id="rId3" Type="http://schemas.openxmlformats.org/officeDocument/2006/relationships/image" Target="../media/image16.png"/><Relationship Id="rId7"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hyperlink" Target="https://drive.google.com/file/d/1xREdjeV4id9DqGCcPL-OQMOCt8lLauFx/view" TargetMode="External"/><Relationship Id="rId2" Type="http://schemas.openxmlformats.org/officeDocument/2006/relationships/image" Target="../media/image16.png"/><Relationship Id="rId1" Type="http://schemas.openxmlformats.org/officeDocument/2006/relationships/slideLayout" Target="../slideLayouts/slideLayout14.xml"/><Relationship Id="rId6" Type="http://schemas.openxmlformats.org/officeDocument/2006/relationships/image" Target="../media/image54.png"/><Relationship Id="rId5" Type="http://schemas.openxmlformats.org/officeDocument/2006/relationships/image" Target="../media/image19.png"/><Relationship Id="rId4" Type="http://schemas.openxmlformats.org/officeDocument/2006/relationships/image" Target="../media/image18.png"/></Relationships>
</file>

<file path=ppt/slides/_rels/slide5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hyperlink" Target="https://forms.gle/AA9Q1Yr9TQFWEKHe7" TargetMode="External"/><Relationship Id="rId7" Type="http://schemas.openxmlformats.org/officeDocument/2006/relationships/image" Target="../media/image19.png"/><Relationship Id="rId2" Type="http://schemas.openxmlformats.org/officeDocument/2006/relationships/image" Target="../media/image56.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hyperlink" Target="https://soundcloud.com/catherine-318107926/bitcoin-mining?in=catherine-318107926/sets/generation-blockchain&amp;utm_source=clipboard&amp;utm_medium=text&amp;utm_campaign=social_sharing" TargetMode="External"/><Relationship Id="rId2" Type="http://schemas.openxmlformats.org/officeDocument/2006/relationships/image" Target="../media/image61.jpeg"/><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62.jpeg"/><Relationship Id="rId7" Type="http://schemas.openxmlformats.org/officeDocument/2006/relationships/image" Target="../media/image19.png"/><Relationship Id="rId2" Type="http://schemas.openxmlformats.org/officeDocument/2006/relationships/hyperlink" Target="https://www.youtube.com/watch?v=WuyqeFOEvG4&amp;t=1s" TargetMode="External"/><Relationship Id="rId1" Type="http://schemas.openxmlformats.org/officeDocument/2006/relationships/slideLayout" Target="../slideLayouts/slideLayout1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hyperlink" Target="https://soundcloud.com/catherine-318107926/ethereum-transactions-smart?in=catherine-318107926/sets/generation-blockchain&amp;utm_source=clipboard&amp;utm_medium=text&amp;utm_campaign=social_sharing" TargetMode="External"/><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hyperlink" Target="https://forms.gle/vU74f3xSdFCCcpvQ9" TargetMode="External"/><Relationship Id="rId7" Type="http://schemas.openxmlformats.org/officeDocument/2006/relationships/image" Target="../media/image19.png"/><Relationship Id="rId2" Type="http://schemas.openxmlformats.org/officeDocument/2006/relationships/image" Target="../media/image76.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hyperlink" Target="https://docs.google.com/forms/d/e/1FAIpQLSecUwAyzIBa5XuH_Hwn8aR4PaG_R9iT1-ZbxyA9QTZ3pso2ww/viewform" TargetMode="External"/></Relationships>
</file>

<file path=ppt/slides/_rels/slide8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4.xml"/></Relationships>
</file>

<file path=ppt/slides/_rels/slide96.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5.xml"/></Relationships>
</file>

<file path=ppt/slides/_rels/slide97.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4.xml"/></Relationships>
</file>

<file path=ppt/slides/_rels/slide98.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8" Type="http://schemas.openxmlformats.org/officeDocument/2006/relationships/hyperlink" Target="https://www.youtube.com/watch?v=RO56Zir_mgs" TargetMode="External"/><Relationship Id="rId3" Type="http://schemas.openxmlformats.org/officeDocument/2006/relationships/image" Target="../media/image16.png"/><Relationship Id="rId7" Type="http://schemas.openxmlformats.org/officeDocument/2006/relationships/image" Target="../media/image89.png"/><Relationship Id="rId2" Type="http://schemas.openxmlformats.org/officeDocument/2006/relationships/image" Target="../media/image88.jpeg"/><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F1A7443-50AF-6841-9B83-DE994FF30474}"/>
              </a:ext>
            </a:extLst>
          </p:cNvPr>
          <p:cNvSpPr>
            <a:spLocks noGrp="1"/>
          </p:cNvSpPr>
          <p:nvPr>
            <p:ph type="body" sz="quarter" idx="17"/>
          </p:nvPr>
        </p:nvSpPr>
        <p:spPr/>
        <p:txBody>
          <a:bodyPr/>
          <a:lstStyle/>
          <a:p>
            <a:r>
              <a:rPr lang="en-US" b="1" dirty="0"/>
              <a:t>2022-2024</a:t>
            </a:r>
          </a:p>
          <a:p>
            <a:r>
              <a:rPr lang="en-US" dirty="0"/>
              <a:t>OERS</a:t>
            </a:r>
          </a:p>
        </p:txBody>
      </p:sp>
      <p:sp>
        <p:nvSpPr>
          <p:cNvPr id="9" name="Text Placeholder 8">
            <a:extLst>
              <a:ext uri="{FF2B5EF4-FFF2-40B4-BE49-F238E27FC236}">
                <a16:creationId xmlns:a16="http://schemas.microsoft.com/office/drawing/2014/main" id="{66BF8509-8F0B-6D46-898D-B662022E8B4C}"/>
              </a:ext>
            </a:extLst>
          </p:cNvPr>
          <p:cNvSpPr>
            <a:spLocks noGrp="1"/>
          </p:cNvSpPr>
          <p:nvPr>
            <p:ph type="body" sz="quarter" idx="18"/>
          </p:nvPr>
        </p:nvSpPr>
        <p:spPr>
          <a:xfrm>
            <a:off x="2204238" y="9981336"/>
            <a:ext cx="2791967" cy="419205"/>
          </a:xfrm>
        </p:spPr>
        <p:txBody>
          <a:bodyPr/>
          <a:lstStyle/>
          <a:p>
            <a:r>
              <a:rPr lang="en-US" b="1" dirty="0"/>
              <a:t>By</a:t>
            </a:r>
          </a:p>
          <a:p>
            <a:r>
              <a:rPr lang="en-US" dirty="0"/>
              <a:t>Frankfurt School of Finance &amp; Management</a:t>
            </a:r>
          </a:p>
        </p:txBody>
      </p:sp>
      <p:sp>
        <p:nvSpPr>
          <p:cNvPr id="7" name="Text Placeholder 6">
            <a:extLst>
              <a:ext uri="{FF2B5EF4-FFF2-40B4-BE49-F238E27FC236}">
                <a16:creationId xmlns:a16="http://schemas.microsoft.com/office/drawing/2014/main" id="{5CC3D78D-571C-3349-9B96-DC1B11CD436E}"/>
              </a:ext>
            </a:extLst>
          </p:cNvPr>
          <p:cNvSpPr>
            <a:spLocks noGrp="1"/>
          </p:cNvSpPr>
          <p:nvPr>
            <p:ph type="body" sz="quarter" idx="16"/>
          </p:nvPr>
        </p:nvSpPr>
        <p:spPr>
          <a:xfrm>
            <a:off x="605556" y="7156000"/>
            <a:ext cx="4720070" cy="1224685"/>
          </a:xfrm>
        </p:spPr>
        <p:txBody>
          <a:bodyPr/>
          <a:lstStyle/>
          <a:p>
            <a:r>
              <a:rPr lang="en-US" dirty="0"/>
              <a:t>Master Curriculum </a:t>
            </a:r>
            <a:r>
              <a:rPr lang="en-US" b="0" dirty="0"/>
              <a:t>Blockchain Technology &amp; Cryptocurrencies </a:t>
            </a:r>
          </a:p>
        </p:txBody>
      </p:sp>
      <p:pic>
        <p:nvPicPr>
          <p:cNvPr id="13" name="Picture Placeholder 12">
            <a:extLst>
              <a:ext uri="{FF2B5EF4-FFF2-40B4-BE49-F238E27FC236}">
                <a16:creationId xmlns:a16="http://schemas.microsoft.com/office/drawing/2014/main" id="{94A26A15-0AB6-DF4A-BE6C-6CCC6135B605}"/>
              </a:ext>
            </a:extLst>
          </p:cNvPr>
          <p:cNvPicPr>
            <a:picLocks noGrp="1" noChangeAspect="1"/>
          </p:cNvPicPr>
          <p:nvPr>
            <p:ph type="pic" sz="quarter" idx="43"/>
          </p:nvPr>
        </p:nvPicPr>
        <p:blipFill>
          <a:blip r:embed="rId2" cstate="screen">
            <a:extLst>
              <a:ext uri="{28A0092B-C50C-407E-A947-70E740481C1C}">
                <a14:useLocalDpi xmlns:a14="http://schemas.microsoft.com/office/drawing/2010/main"/>
              </a:ext>
            </a:extLst>
          </a:blip>
          <a:srcRect/>
          <a:stretch/>
        </p:blipFill>
        <p:spPr/>
      </p:pic>
      <p:sp>
        <p:nvSpPr>
          <p:cNvPr id="5" name="Text Placeholder 18">
            <a:extLst>
              <a:ext uri="{FF2B5EF4-FFF2-40B4-BE49-F238E27FC236}">
                <a16:creationId xmlns:a16="http://schemas.microsoft.com/office/drawing/2014/main" id="{805C8FCC-1A2D-B64B-A082-2905F3985134}"/>
              </a:ext>
            </a:extLst>
          </p:cNvPr>
          <p:cNvSpPr>
            <a:spLocks noGrp="1"/>
          </p:cNvSpPr>
          <p:nvPr/>
        </p:nvSpPr>
        <p:spPr>
          <a:xfrm>
            <a:off x="4018472" y="9259174"/>
            <a:ext cx="3376103" cy="606265"/>
          </a:xfrm>
          <a:prstGeom prst="rect">
            <a:avLst/>
          </a:prstGeom>
        </p:spPr>
        <p:txBody>
          <a:bodyPr>
            <a:noAutofit/>
          </a:bodyPr>
          <a:lstStyle>
            <a:lvl1pPr marL="0" indent="0" algn="l" defTabSz="2073036" rtl="0" eaLnBrk="1" latinLnBrk="0" hangingPunct="1">
              <a:lnSpc>
                <a:spcPct val="100000"/>
              </a:lnSpc>
              <a:spcBef>
                <a:spcPts val="0"/>
              </a:spcBef>
              <a:buFont typeface="Arial" panose="020B0604020202020204" pitchFamily="34" charset="0"/>
              <a:buNone/>
              <a:defRPr sz="2000" b="0" i="0" kern="1200">
                <a:solidFill>
                  <a:schemeClr val="bg1"/>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err="1"/>
              <a:t>www.</a:t>
            </a:r>
            <a:r>
              <a:rPr lang="en-US" b="1" dirty="0" err="1"/>
              <a:t>generationblockchain</a:t>
            </a:r>
            <a:r>
              <a:rPr lang="en-US" dirty="0" err="1"/>
              <a:t>.eu</a:t>
            </a:r>
            <a:endParaRPr lang="en-US" dirty="0"/>
          </a:p>
        </p:txBody>
      </p:sp>
    </p:spTree>
    <p:extLst>
      <p:ext uri="{BB962C8B-B14F-4D97-AF65-F5344CB8AC3E}">
        <p14:creationId xmlns:p14="http://schemas.microsoft.com/office/powerpoint/2010/main" val="26539745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10</a:t>
            </a:fld>
            <a:endParaRPr lang="en-US" dirty="0"/>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72032"/>
            <a:ext cx="4131811"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1.4 What Are the Key Components of Blockchain Technology?</a:t>
            </a:r>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1650876"/>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spcAft>
                <a:spcPts val="1900"/>
              </a:spcAft>
            </a:pPr>
            <a:r>
              <a:rPr lang="en-US" sz="1100">
                <a:solidFill>
                  <a:srgbClr val="000000"/>
                </a:solidFill>
                <a:effectLst/>
                <a:latin typeface="Calibri" panose="020F0502020204030204" pitchFamily="34" charset="0"/>
                <a:ea typeface="Times New Roman" panose="02020603050405020304" pitchFamily="18" charset="0"/>
              </a:rPr>
              <a:t>Blockchain architecture has the following main components:</a:t>
            </a:r>
            <a:endParaRPr lang="en-LB" sz="1100">
              <a:effectLst/>
              <a:latin typeface="Times New Roman" panose="02020603050405020304" pitchFamily="18" charset="0"/>
              <a:ea typeface="Times New Roman" panose="02020603050405020304" pitchFamily="18" charset="0"/>
            </a:endParaRPr>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2224884" y="2321209"/>
            <a:ext cx="4573019" cy="46274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Distributed Ledger</a:t>
            </a:r>
          </a:p>
          <a:p>
            <a:r>
              <a:rPr lang="en-US" dirty="0">
                <a:solidFill>
                  <a:srgbClr val="000000"/>
                </a:solidFill>
              </a:rPr>
              <a:t>A distributed ledger is the shared database in the blockchain network that stores the transactions, such as a shared file that everyone in the team can edit. In most shared text editors, anyone with editing rights can delete the entire file. Not so in DLT ­– have strict rules about who can edit and how to edit. You cannot delete entries once they have been recorded.</a:t>
            </a:r>
          </a:p>
          <a:p>
            <a:endParaRPr lang="en-US" dirty="0">
              <a:solidFill>
                <a:srgbClr val="000000"/>
              </a:solidFill>
            </a:endParaRPr>
          </a:p>
          <a:p>
            <a:r>
              <a:rPr lang="en-US" b="1" dirty="0">
                <a:solidFill>
                  <a:srgbClr val="F79037"/>
                </a:solidFill>
              </a:rPr>
              <a:t>Smart Contracts</a:t>
            </a:r>
          </a:p>
          <a:p>
            <a:r>
              <a:rPr lang="en-US" dirty="0">
                <a:solidFill>
                  <a:srgbClr val="000000"/>
                </a:solidFill>
              </a:rPr>
              <a:t>Companies use smart contracts to self-manage business contracts without the need for an assisting third party. Smart contracts are programs stored on a blockchain system that are triggered automatically when predetermined conditions are met. Specifically, smart contracts conduct if-then statements so that transactions can be completed confidently. For example, a lottery may determine that the price money of the lottery is distributed amongst those parties that win the lottery by guessing the numbers correctly. The information about the correct number would be part of the if-then statement.</a:t>
            </a:r>
          </a:p>
          <a:p>
            <a:endParaRPr lang="en-US" dirty="0">
              <a:solidFill>
                <a:srgbClr val="000000"/>
              </a:solidFill>
            </a:endParaRPr>
          </a:p>
          <a:p>
            <a:r>
              <a:rPr lang="en-US" b="1" dirty="0">
                <a:solidFill>
                  <a:srgbClr val="F79037"/>
                </a:solidFill>
              </a:rPr>
              <a:t>Public Key Cryptography</a:t>
            </a:r>
          </a:p>
          <a:p>
            <a:r>
              <a:rPr lang="en-US" dirty="0">
                <a:solidFill>
                  <a:srgbClr val="000000"/>
                </a:solidFill>
              </a:rPr>
              <a:t>Public key cryptography is a security feature to uniquely identify participants in the blockchain network. This mechanism generates two sets of keys for network members. One key is a public key that is accessible to everyone in the network. The other is a private key that is unique to every member. The private and public keys work together to unlock the data in the ledger which will be touched on in a later chapter.</a:t>
            </a:r>
          </a:p>
          <a:p>
            <a:endParaRPr lang="en-US" dirty="0">
              <a:solidFill>
                <a:srgbClr val="000000"/>
              </a:solidFill>
            </a:endParaRPr>
          </a:p>
          <a:p>
            <a:r>
              <a:rPr lang="en-US" dirty="0">
                <a:solidFill>
                  <a:srgbClr val="000000"/>
                </a:solidFill>
              </a:rPr>
              <a:t>For example, Bob and Alice are two members of a network. Alice records a transaction that is encrypted with her private key. Bob can decrypt it with his public key. This way, Bob is confident that Alice made the transaction. Alice's public key would not have worked if Bob's private key had been tampered with.</a:t>
            </a:r>
          </a:p>
          <a:p>
            <a:r>
              <a:rPr lang="en-US" dirty="0">
                <a:solidFill>
                  <a:srgbClr val="000000"/>
                </a:solidFill>
              </a:rPr>
              <a:t> </a:t>
            </a:r>
          </a:p>
          <a:p>
            <a:endParaRPr lang="en-US" dirty="0">
              <a:solidFill>
                <a:srgbClr val="000000"/>
              </a:solidFill>
            </a:endParaRPr>
          </a:p>
        </p:txBody>
      </p:sp>
      <p:grpSp>
        <p:nvGrpSpPr>
          <p:cNvPr id="12" name="Group 11">
            <a:extLst>
              <a:ext uri="{FF2B5EF4-FFF2-40B4-BE49-F238E27FC236}">
                <a16:creationId xmlns:a16="http://schemas.microsoft.com/office/drawing/2014/main" id="{156AF097-30B5-CC0F-98EF-7512DB6127F3}"/>
              </a:ext>
            </a:extLst>
          </p:cNvPr>
          <p:cNvGrpSpPr/>
          <p:nvPr/>
        </p:nvGrpSpPr>
        <p:grpSpPr>
          <a:xfrm>
            <a:off x="908612" y="2317391"/>
            <a:ext cx="1091621" cy="1090429"/>
            <a:chOff x="7257599" y="768348"/>
            <a:chExt cx="868457" cy="867509"/>
          </a:xfrm>
          <a:solidFill>
            <a:srgbClr val="F79037"/>
          </a:solidFill>
        </p:grpSpPr>
        <p:sp>
          <p:nvSpPr>
            <p:cNvPr id="14" name="Freeform 13">
              <a:extLst>
                <a:ext uri="{FF2B5EF4-FFF2-40B4-BE49-F238E27FC236}">
                  <a16:creationId xmlns:a16="http://schemas.microsoft.com/office/drawing/2014/main" id="{985C4B71-B434-77EB-335E-937D0FEBB485}"/>
                </a:ext>
              </a:extLst>
            </p:cNvPr>
            <p:cNvSpPr/>
            <p:nvPr/>
          </p:nvSpPr>
          <p:spPr>
            <a:xfrm>
              <a:off x="7672223" y="1282564"/>
              <a:ext cx="303614" cy="275513"/>
            </a:xfrm>
            <a:custGeom>
              <a:avLst/>
              <a:gdLst>
                <a:gd name="connsiteX0" fmla="*/ 5420 w 303614"/>
                <a:gd name="connsiteY0" fmla="*/ 194214 h 275513"/>
                <a:gd name="connsiteX1" fmla="*/ 8130 w 303614"/>
                <a:gd name="connsiteY1" fmla="*/ 193311 h 275513"/>
                <a:gd name="connsiteX2" fmla="*/ 18970 w 303614"/>
                <a:gd name="connsiteY2" fmla="*/ 193311 h 275513"/>
                <a:gd name="connsiteX3" fmla="*/ 79492 w 303614"/>
                <a:gd name="connsiteY3" fmla="*/ 229444 h 275513"/>
                <a:gd name="connsiteX4" fmla="*/ 93946 w 303614"/>
                <a:gd name="connsiteY4" fmla="*/ 229444 h 275513"/>
                <a:gd name="connsiteX5" fmla="*/ 101172 w 303614"/>
                <a:gd name="connsiteY5" fmla="*/ 216797 h 275513"/>
                <a:gd name="connsiteX6" fmla="*/ 101172 w 303614"/>
                <a:gd name="connsiteY6" fmla="*/ 14453 h 275513"/>
                <a:gd name="connsiteX7" fmla="*/ 115625 w 303614"/>
                <a:gd name="connsiteY7" fmla="*/ 0 h 275513"/>
                <a:gd name="connsiteX8" fmla="*/ 130079 w 303614"/>
                <a:gd name="connsiteY8" fmla="*/ 14453 h 275513"/>
                <a:gd name="connsiteX9" fmla="*/ 130079 w 303614"/>
                <a:gd name="connsiteY9" fmla="*/ 130982 h 275513"/>
                <a:gd name="connsiteX10" fmla="*/ 144531 w 303614"/>
                <a:gd name="connsiteY10" fmla="*/ 145435 h 275513"/>
                <a:gd name="connsiteX11" fmla="*/ 158985 w 303614"/>
                <a:gd name="connsiteY11" fmla="*/ 130982 h 275513"/>
                <a:gd name="connsiteX12" fmla="*/ 173438 w 303614"/>
                <a:gd name="connsiteY12" fmla="*/ 116529 h 275513"/>
                <a:gd name="connsiteX13" fmla="*/ 187891 w 303614"/>
                <a:gd name="connsiteY13" fmla="*/ 130982 h 275513"/>
                <a:gd name="connsiteX14" fmla="*/ 202344 w 303614"/>
                <a:gd name="connsiteY14" fmla="*/ 145435 h 275513"/>
                <a:gd name="connsiteX15" fmla="*/ 216797 w 303614"/>
                <a:gd name="connsiteY15" fmla="*/ 130982 h 275513"/>
                <a:gd name="connsiteX16" fmla="*/ 231251 w 303614"/>
                <a:gd name="connsiteY16" fmla="*/ 116529 h 275513"/>
                <a:gd name="connsiteX17" fmla="*/ 245704 w 303614"/>
                <a:gd name="connsiteY17" fmla="*/ 130982 h 275513"/>
                <a:gd name="connsiteX18" fmla="*/ 260156 w 303614"/>
                <a:gd name="connsiteY18" fmla="*/ 145435 h 275513"/>
                <a:gd name="connsiteX19" fmla="*/ 274610 w 303614"/>
                <a:gd name="connsiteY19" fmla="*/ 130982 h 275513"/>
                <a:gd name="connsiteX20" fmla="*/ 280030 w 303614"/>
                <a:gd name="connsiteY20" fmla="*/ 120142 h 275513"/>
                <a:gd name="connsiteX21" fmla="*/ 291773 w 303614"/>
                <a:gd name="connsiteY21" fmla="*/ 117432 h 275513"/>
                <a:gd name="connsiteX22" fmla="*/ 303516 w 303614"/>
                <a:gd name="connsiteY22" fmla="*/ 132788 h 275513"/>
                <a:gd name="connsiteX23" fmla="*/ 303516 w 303614"/>
                <a:gd name="connsiteY23" fmla="*/ 275513 h 275513"/>
                <a:gd name="connsiteX24" fmla="*/ 91236 w 303614"/>
                <a:gd name="connsiteY24" fmla="*/ 275513 h 275513"/>
                <a:gd name="connsiteX25" fmla="*/ 4517 w 303614"/>
                <a:gd name="connsiteY25" fmla="*/ 213184 h 275513"/>
                <a:gd name="connsiteX26" fmla="*/ 0 w 303614"/>
                <a:gd name="connsiteY26" fmla="*/ 203247 h 275513"/>
                <a:gd name="connsiteX27" fmla="*/ 5420 w 303614"/>
                <a:gd name="connsiteY27" fmla="*/ 194214 h 275513"/>
                <a:gd name="connsiteX28" fmla="*/ 5420 w 303614"/>
                <a:gd name="connsiteY28" fmla="*/ 194214 h 27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3614" h="275513">
                  <a:moveTo>
                    <a:pt x="5420" y="194214"/>
                  </a:moveTo>
                  <a:lnTo>
                    <a:pt x="8130" y="193311"/>
                  </a:lnTo>
                  <a:cubicBezTo>
                    <a:pt x="11743" y="191504"/>
                    <a:pt x="15357" y="191504"/>
                    <a:pt x="18970" y="193311"/>
                  </a:cubicBezTo>
                  <a:lnTo>
                    <a:pt x="79492" y="229444"/>
                  </a:lnTo>
                  <a:cubicBezTo>
                    <a:pt x="84009" y="232154"/>
                    <a:pt x="89429" y="232154"/>
                    <a:pt x="93946" y="229444"/>
                  </a:cubicBezTo>
                  <a:cubicBezTo>
                    <a:pt x="98462" y="226733"/>
                    <a:pt x="101172" y="222217"/>
                    <a:pt x="101172" y="216797"/>
                  </a:cubicBezTo>
                  <a:lnTo>
                    <a:pt x="101172" y="14453"/>
                  </a:lnTo>
                  <a:cubicBezTo>
                    <a:pt x="101172" y="6323"/>
                    <a:pt x="107495" y="0"/>
                    <a:pt x="115625" y="0"/>
                  </a:cubicBezTo>
                  <a:cubicBezTo>
                    <a:pt x="123755" y="0"/>
                    <a:pt x="130079" y="6323"/>
                    <a:pt x="130079" y="14453"/>
                  </a:cubicBezTo>
                  <a:lnTo>
                    <a:pt x="130079" y="130982"/>
                  </a:lnTo>
                  <a:cubicBezTo>
                    <a:pt x="130079" y="139112"/>
                    <a:pt x="136402" y="145435"/>
                    <a:pt x="144531" y="145435"/>
                  </a:cubicBezTo>
                  <a:cubicBezTo>
                    <a:pt x="152662" y="145435"/>
                    <a:pt x="158985" y="139112"/>
                    <a:pt x="158985" y="130982"/>
                  </a:cubicBezTo>
                  <a:cubicBezTo>
                    <a:pt x="158985" y="122852"/>
                    <a:pt x="165308" y="116529"/>
                    <a:pt x="173438" y="116529"/>
                  </a:cubicBezTo>
                  <a:cubicBezTo>
                    <a:pt x="181568" y="116529"/>
                    <a:pt x="187891" y="122852"/>
                    <a:pt x="187891" y="130982"/>
                  </a:cubicBezTo>
                  <a:cubicBezTo>
                    <a:pt x="187891" y="139112"/>
                    <a:pt x="194214" y="145435"/>
                    <a:pt x="202344" y="145435"/>
                  </a:cubicBezTo>
                  <a:cubicBezTo>
                    <a:pt x="210474" y="145435"/>
                    <a:pt x="216797" y="139112"/>
                    <a:pt x="216797" y="130982"/>
                  </a:cubicBezTo>
                  <a:cubicBezTo>
                    <a:pt x="216797" y="122852"/>
                    <a:pt x="223121" y="116529"/>
                    <a:pt x="231251" y="116529"/>
                  </a:cubicBezTo>
                  <a:cubicBezTo>
                    <a:pt x="239380" y="116529"/>
                    <a:pt x="245704" y="122852"/>
                    <a:pt x="245704" y="130982"/>
                  </a:cubicBezTo>
                  <a:cubicBezTo>
                    <a:pt x="245704" y="139112"/>
                    <a:pt x="252027" y="145435"/>
                    <a:pt x="260156" y="145435"/>
                  </a:cubicBezTo>
                  <a:cubicBezTo>
                    <a:pt x="268287" y="145435"/>
                    <a:pt x="274610" y="139112"/>
                    <a:pt x="274610" y="130982"/>
                  </a:cubicBezTo>
                  <a:cubicBezTo>
                    <a:pt x="274610" y="126465"/>
                    <a:pt x="276417" y="122852"/>
                    <a:pt x="280030" y="120142"/>
                  </a:cubicBezTo>
                  <a:cubicBezTo>
                    <a:pt x="283643" y="117432"/>
                    <a:pt x="287256" y="116529"/>
                    <a:pt x="291773" y="117432"/>
                  </a:cubicBezTo>
                  <a:cubicBezTo>
                    <a:pt x="299000" y="119239"/>
                    <a:pt x="304419" y="125562"/>
                    <a:pt x="303516" y="132788"/>
                  </a:cubicBezTo>
                  <a:lnTo>
                    <a:pt x="303516" y="275513"/>
                  </a:lnTo>
                  <a:lnTo>
                    <a:pt x="91236" y="275513"/>
                  </a:lnTo>
                  <a:lnTo>
                    <a:pt x="4517" y="213184"/>
                  </a:lnTo>
                  <a:cubicBezTo>
                    <a:pt x="1807" y="211377"/>
                    <a:pt x="0" y="206861"/>
                    <a:pt x="0" y="203247"/>
                  </a:cubicBezTo>
                  <a:cubicBezTo>
                    <a:pt x="0" y="199634"/>
                    <a:pt x="1807" y="196021"/>
                    <a:pt x="5420" y="194214"/>
                  </a:cubicBezTo>
                  <a:lnTo>
                    <a:pt x="5420" y="194214"/>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5" name="Graphic 2">
              <a:extLst>
                <a:ext uri="{FF2B5EF4-FFF2-40B4-BE49-F238E27FC236}">
                  <a16:creationId xmlns:a16="http://schemas.microsoft.com/office/drawing/2014/main" id="{315DB7C6-C82D-2FA4-7572-82CAD497DBE1}"/>
                </a:ext>
              </a:extLst>
            </p:cNvPr>
            <p:cNvGrpSpPr/>
            <p:nvPr/>
          </p:nvGrpSpPr>
          <p:grpSpPr>
            <a:xfrm>
              <a:off x="7257599" y="768348"/>
              <a:ext cx="868457" cy="867509"/>
              <a:chOff x="7257599" y="768348"/>
              <a:chExt cx="868457" cy="867509"/>
            </a:xfrm>
            <a:grpFill/>
          </p:grpSpPr>
          <p:sp>
            <p:nvSpPr>
              <p:cNvPr id="18" name="Freeform 17">
                <a:extLst>
                  <a:ext uri="{FF2B5EF4-FFF2-40B4-BE49-F238E27FC236}">
                    <a16:creationId xmlns:a16="http://schemas.microsoft.com/office/drawing/2014/main" id="{FAA46E52-3A86-B6A3-C55C-322CE91ED973}"/>
                  </a:ext>
                </a:extLst>
              </p:cNvPr>
              <p:cNvSpPr/>
              <p:nvPr/>
            </p:nvSpPr>
            <p:spPr>
              <a:xfrm>
                <a:off x="7257599" y="768348"/>
                <a:ext cx="868457" cy="867509"/>
              </a:xfrm>
              <a:custGeom>
                <a:avLst/>
                <a:gdLst>
                  <a:gd name="connsiteX0" fmla="*/ 0 w 868457"/>
                  <a:gd name="connsiteY0" fmla="*/ 621711 h 867509"/>
                  <a:gd name="connsiteX1" fmla="*/ 61426 w 868457"/>
                  <a:gd name="connsiteY1" fmla="*/ 704816 h 867509"/>
                  <a:gd name="connsiteX2" fmla="*/ 158984 w 868457"/>
                  <a:gd name="connsiteY2" fmla="*/ 670490 h 867509"/>
                  <a:gd name="connsiteX3" fmla="*/ 350489 w 868457"/>
                  <a:gd name="connsiteY3" fmla="*/ 758113 h 867509"/>
                  <a:gd name="connsiteX4" fmla="*/ 347779 w 868457"/>
                  <a:gd name="connsiteY4" fmla="*/ 780696 h 867509"/>
                  <a:gd name="connsiteX5" fmla="*/ 395655 w 868457"/>
                  <a:gd name="connsiteY5" fmla="*/ 858381 h 867509"/>
                  <a:gd name="connsiteX6" fmla="*/ 485987 w 868457"/>
                  <a:gd name="connsiteY6" fmla="*/ 850251 h 867509"/>
                  <a:gd name="connsiteX7" fmla="*/ 468824 w 868457"/>
                  <a:gd name="connsiteY7" fmla="*/ 826765 h 867509"/>
                  <a:gd name="connsiteX8" fmla="*/ 434497 w 868457"/>
                  <a:gd name="connsiteY8" fmla="*/ 838508 h 867509"/>
                  <a:gd name="connsiteX9" fmla="*/ 386621 w 868457"/>
                  <a:gd name="connsiteY9" fmla="*/ 812312 h 867509"/>
                  <a:gd name="connsiteX10" fmla="*/ 382105 w 868457"/>
                  <a:gd name="connsiteY10" fmla="*/ 758113 h 867509"/>
                  <a:gd name="connsiteX11" fmla="*/ 383008 w 868457"/>
                  <a:gd name="connsiteY11" fmla="*/ 746370 h 867509"/>
                  <a:gd name="connsiteX12" fmla="*/ 374878 w 868457"/>
                  <a:gd name="connsiteY12" fmla="*/ 737336 h 867509"/>
                  <a:gd name="connsiteX13" fmla="*/ 171631 w 868457"/>
                  <a:gd name="connsiteY13" fmla="*/ 644294 h 867509"/>
                  <a:gd name="connsiteX14" fmla="*/ 170727 w 868457"/>
                  <a:gd name="connsiteY14" fmla="*/ 595515 h 867509"/>
                  <a:gd name="connsiteX15" fmla="*/ 282740 w 868457"/>
                  <a:gd name="connsiteY15" fmla="*/ 534089 h 867509"/>
                  <a:gd name="connsiteX16" fmla="*/ 269190 w 868457"/>
                  <a:gd name="connsiteY16" fmla="*/ 508796 h 867509"/>
                  <a:gd name="connsiteX17" fmla="*/ 158081 w 868457"/>
                  <a:gd name="connsiteY17" fmla="*/ 569318 h 867509"/>
                  <a:gd name="connsiteX18" fmla="*/ 102978 w 868457"/>
                  <a:gd name="connsiteY18" fmla="*/ 535896 h 867509"/>
                  <a:gd name="connsiteX19" fmla="*/ 102978 w 868457"/>
                  <a:gd name="connsiteY19" fmla="*/ 330842 h 867509"/>
                  <a:gd name="connsiteX20" fmla="*/ 149951 w 868457"/>
                  <a:gd name="connsiteY20" fmla="*/ 306452 h 867509"/>
                  <a:gd name="connsiteX21" fmla="*/ 270093 w 868457"/>
                  <a:gd name="connsiteY21" fmla="*/ 366974 h 867509"/>
                  <a:gd name="connsiteX22" fmla="*/ 282740 w 868457"/>
                  <a:gd name="connsiteY22" fmla="*/ 340778 h 867509"/>
                  <a:gd name="connsiteX23" fmla="*/ 166211 w 868457"/>
                  <a:gd name="connsiteY23" fmla="*/ 282966 h 867509"/>
                  <a:gd name="connsiteX24" fmla="*/ 171631 w 868457"/>
                  <a:gd name="connsiteY24" fmla="*/ 223346 h 867509"/>
                  <a:gd name="connsiteX25" fmla="*/ 363135 w 868457"/>
                  <a:gd name="connsiteY25" fmla="*/ 135724 h 867509"/>
                  <a:gd name="connsiteX26" fmla="*/ 420044 w 868457"/>
                  <a:gd name="connsiteY26" fmla="*/ 172760 h 867509"/>
                  <a:gd name="connsiteX27" fmla="*/ 420044 w 868457"/>
                  <a:gd name="connsiteY27" fmla="*/ 245929 h 867509"/>
                  <a:gd name="connsiteX28" fmla="*/ 448950 w 868457"/>
                  <a:gd name="connsiteY28" fmla="*/ 245929 h 867509"/>
                  <a:gd name="connsiteX29" fmla="*/ 448950 w 868457"/>
                  <a:gd name="connsiteY29" fmla="*/ 172760 h 867509"/>
                  <a:gd name="connsiteX30" fmla="*/ 505860 w 868457"/>
                  <a:gd name="connsiteY30" fmla="*/ 135724 h 867509"/>
                  <a:gd name="connsiteX31" fmla="*/ 697364 w 868457"/>
                  <a:gd name="connsiteY31" fmla="*/ 223346 h 867509"/>
                  <a:gd name="connsiteX32" fmla="*/ 698267 w 868457"/>
                  <a:gd name="connsiteY32" fmla="*/ 272126 h 867509"/>
                  <a:gd name="connsiteX33" fmla="*/ 586255 w 868457"/>
                  <a:gd name="connsiteY33" fmla="*/ 333551 h 867509"/>
                  <a:gd name="connsiteX34" fmla="*/ 599805 w 868457"/>
                  <a:gd name="connsiteY34" fmla="*/ 358844 h 867509"/>
                  <a:gd name="connsiteX35" fmla="*/ 710914 w 868457"/>
                  <a:gd name="connsiteY35" fmla="*/ 298322 h 867509"/>
                  <a:gd name="connsiteX36" fmla="*/ 766017 w 868457"/>
                  <a:gd name="connsiteY36" fmla="*/ 331745 h 867509"/>
                  <a:gd name="connsiteX37" fmla="*/ 766017 w 868457"/>
                  <a:gd name="connsiteY37" fmla="*/ 536799 h 867509"/>
                  <a:gd name="connsiteX38" fmla="*/ 710914 w 868457"/>
                  <a:gd name="connsiteY38" fmla="*/ 570222 h 867509"/>
                  <a:gd name="connsiteX39" fmla="*/ 734400 w 868457"/>
                  <a:gd name="connsiteY39" fmla="*/ 587385 h 867509"/>
                  <a:gd name="connsiteX40" fmla="*/ 808473 w 868457"/>
                  <a:gd name="connsiteY40" fmla="*/ 571125 h 867509"/>
                  <a:gd name="connsiteX41" fmla="*/ 835572 w 868457"/>
                  <a:gd name="connsiteY41" fmla="*/ 641584 h 867509"/>
                  <a:gd name="connsiteX42" fmla="*/ 769629 w 868457"/>
                  <a:gd name="connsiteY42" fmla="*/ 678620 h 867509"/>
                  <a:gd name="connsiteX43" fmla="*/ 764210 w 868457"/>
                  <a:gd name="connsiteY43" fmla="*/ 706623 h 867509"/>
                  <a:gd name="connsiteX44" fmla="*/ 781373 w 868457"/>
                  <a:gd name="connsiteY44" fmla="*/ 708430 h 867509"/>
                  <a:gd name="connsiteX45" fmla="*/ 867189 w 868457"/>
                  <a:gd name="connsiteY45" fmla="*/ 628938 h 867509"/>
                  <a:gd name="connsiteX46" fmla="*/ 795826 w 868457"/>
                  <a:gd name="connsiteY46" fmla="*/ 535896 h 867509"/>
                  <a:gd name="connsiteX47" fmla="*/ 795826 w 868457"/>
                  <a:gd name="connsiteY47" fmla="*/ 330842 h 867509"/>
                  <a:gd name="connsiteX48" fmla="*/ 868092 w 868457"/>
                  <a:gd name="connsiteY48" fmla="*/ 253156 h 867509"/>
                  <a:gd name="connsiteX49" fmla="*/ 811183 w 868457"/>
                  <a:gd name="connsiteY49" fmla="*/ 163727 h 867509"/>
                  <a:gd name="connsiteX50" fmla="*/ 710010 w 868457"/>
                  <a:gd name="connsiteY50" fmla="*/ 197150 h 867509"/>
                  <a:gd name="connsiteX51" fmla="*/ 518506 w 868457"/>
                  <a:gd name="connsiteY51" fmla="*/ 109528 h 867509"/>
                  <a:gd name="connsiteX52" fmla="*/ 485083 w 868457"/>
                  <a:gd name="connsiteY52" fmla="*/ 15582 h 867509"/>
                  <a:gd name="connsiteX53" fmla="*/ 385718 w 868457"/>
                  <a:gd name="connsiteY53" fmla="*/ 15582 h 867509"/>
                  <a:gd name="connsiteX54" fmla="*/ 352295 w 868457"/>
                  <a:gd name="connsiteY54" fmla="*/ 109528 h 867509"/>
                  <a:gd name="connsiteX55" fmla="*/ 160791 w 868457"/>
                  <a:gd name="connsiteY55" fmla="*/ 197150 h 867509"/>
                  <a:gd name="connsiteX56" fmla="*/ 59619 w 868457"/>
                  <a:gd name="connsiteY56" fmla="*/ 163727 h 867509"/>
                  <a:gd name="connsiteX57" fmla="*/ 2710 w 868457"/>
                  <a:gd name="connsiteY57" fmla="*/ 253156 h 867509"/>
                  <a:gd name="connsiteX58" fmla="*/ 74976 w 868457"/>
                  <a:gd name="connsiteY58" fmla="*/ 330842 h 867509"/>
                  <a:gd name="connsiteX59" fmla="*/ 74976 w 868457"/>
                  <a:gd name="connsiteY59" fmla="*/ 535896 h 867509"/>
                  <a:gd name="connsiteX60" fmla="*/ 0 w 868457"/>
                  <a:gd name="connsiteY60" fmla="*/ 621711 h 867509"/>
                  <a:gd name="connsiteX61" fmla="*/ 780469 w 868457"/>
                  <a:gd name="connsiteY61" fmla="*/ 188117 h 867509"/>
                  <a:gd name="connsiteX62" fmla="*/ 838282 w 868457"/>
                  <a:gd name="connsiteY62" fmla="*/ 245929 h 867509"/>
                  <a:gd name="connsiteX63" fmla="*/ 780469 w 868457"/>
                  <a:gd name="connsiteY63" fmla="*/ 303742 h 867509"/>
                  <a:gd name="connsiteX64" fmla="*/ 722657 w 868457"/>
                  <a:gd name="connsiteY64" fmla="*/ 245929 h 867509"/>
                  <a:gd name="connsiteX65" fmla="*/ 780469 w 868457"/>
                  <a:gd name="connsiteY65" fmla="*/ 188117 h 867509"/>
                  <a:gd name="connsiteX66" fmla="*/ 433594 w 868457"/>
                  <a:gd name="connsiteY66" fmla="*/ 29132 h 867509"/>
                  <a:gd name="connsiteX67" fmla="*/ 491407 w 868457"/>
                  <a:gd name="connsiteY67" fmla="*/ 86945 h 867509"/>
                  <a:gd name="connsiteX68" fmla="*/ 433594 w 868457"/>
                  <a:gd name="connsiteY68" fmla="*/ 144757 h 867509"/>
                  <a:gd name="connsiteX69" fmla="*/ 375782 w 868457"/>
                  <a:gd name="connsiteY69" fmla="*/ 86945 h 867509"/>
                  <a:gd name="connsiteX70" fmla="*/ 433594 w 868457"/>
                  <a:gd name="connsiteY70" fmla="*/ 29132 h 867509"/>
                  <a:gd name="connsiteX71" fmla="*/ 144531 w 868457"/>
                  <a:gd name="connsiteY71" fmla="*/ 621711 h 867509"/>
                  <a:gd name="connsiteX72" fmla="*/ 86719 w 868457"/>
                  <a:gd name="connsiteY72" fmla="*/ 679524 h 867509"/>
                  <a:gd name="connsiteX73" fmla="*/ 28906 w 868457"/>
                  <a:gd name="connsiteY73" fmla="*/ 621711 h 867509"/>
                  <a:gd name="connsiteX74" fmla="*/ 86719 w 868457"/>
                  <a:gd name="connsiteY74" fmla="*/ 563898 h 867509"/>
                  <a:gd name="connsiteX75" fmla="*/ 144531 w 868457"/>
                  <a:gd name="connsiteY75" fmla="*/ 621711 h 867509"/>
                  <a:gd name="connsiteX76" fmla="*/ 28906 w 868457"/>
                  <a:gd name="connsiteY76" fmla="*/ 245929 h 867509"/>
                  <a:gd name="connsiteX77" fmla="*/ 86719 w 868457"/>
                  <a:gd name="connsiteY77" fmla="*/ 188117 h 867509"/>
                  <a:gd name="connsiteX78" fmla="*/ 144531 w 868457"/>
                  <a:gd name="connsiteY78" fmla="*/ 245929 h 867509"/>
                  <a:gd name="connsiteX79" fmla="*/ 86719 w 868457"/>
                  <a:gd name="connsiteY79" fmla="*/ 303742 h 867509"/>
                  <a:gd name="connsiteX80" fmla="*/ 28906 w 868457"/>
                  <a:gd name="connsiteY80" fmla="*/ 245929 h 86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868457" h="867509">
                    <a:moveTo>
                      <a:pt x="0" y="621711"/>
                    </a:moveTo>
                    <a:cubicBezTo>
                      <a:pt x="0" y="659650"/>
                      <a:pt x="25293" y="693073"/>
                      <a:pt x="61426" y="704816"/>
                    </a:cubicBezTo>
                    <a:cubicBezTo>
                      <a:pt x="97559" y="716560"/>
                      <a:pt x="137304" y="702107"/>
                      <a:pt x="158984" y="670490"/>
                    </a:cubicBezTo>
                    <a:lnTo>
                      <a:pt x="350489" y="758113"/>
                    </a:lnTo>
                    <a:cubicBezTo>
                      <a:pt x="348682" y="765339"/>
                      <a:pt x="347779" y="772566"/>
                      <a:pt x="347779" y="780696"/>
                    </a:cubicBezTo>
                    <a:cubicBezTo>
                      <a:pt x="347779" y="813215"/>
                      <a:pt x="366748" y="843928"/>
                      <a:pt x="395655" y="858381"/>
                    </a:cubicBezTo>
                    <a:cubicBezTo>
                      <a:pt x="425464" y="872835"/>
                      <a:pt x="459790" y="870125"/>
                      <a:pt x="485987" y="850251"/>
                    </a:cubicBezTo>
                    <a:lnTo>
                      <a:pt x="468824" y="826765"/>
                    </a:lnTo>
                    <a:cubicBezTo>
                      <a:pt x="458887" y="833992"/>
                      <a:pt x="446240" y="838508"/>
                      <a:pt x="434497" y="838508"/>
                    </a:cubicBezTo>
                    <a:cubicBezTo>
                      <a:pt x="415528" y="838508"/>
                      <a:pt x="396558" y="828572"/>
                      <a:pt x="386621" y="812312"/>
                    </a:cubicBezTo>
                    <a:cubicBezTo>
                      <a:pt x="375782" y="796052"/>
                      <a:pt x="373975" y="775276"/>
                      <a:pt x="382105" y="758113"/>
                    </a:cubicBezTo>
                    <a:cubicBezTo>
                      <a:pt x="383912" y="754499"/>
                      <a:pt x="384815" y="749982"/>
                      <a:pt x="383008" y="746370"/>
                    </a:cubicBezTo>
                    <a:cubicBezTo>
                      <a:pt x="382105" y="742756"/>
                      <a:pt x="378491" y="739143"/>
                      <a:pt x="374878" y="737336"/>
                    </a:cubicBezTo>
                    <a:lnTo>
                      <a:pt x="171631" y="644294"/>
                    </a:lnTo>
                    <a:cubicBezTo>
                      <a:pt x="176148" y="628034"/>
                      <a:pt x="175244" y="611774"/>
                      <a:pt x="170727" y="595515"/>
                    </a:cubicBezTo>
                    <a:lnTo>
                      <a:pt x="282740" y="534089"/>
                    </a:lnTo>
                    <a:lnTo>
                      <a:pt x="269190" y="508796"/>
                    </a:lnTo>
                    <a:lnTo>
                      <a:pt x="158081" y="569318"/>
                    </a:lnTo>
                    <a:cubicBezTo>
                      <a:pt x="144531" y="551252"/>
                      <a:pt x="124658" y="539509"/>
                      <a:pt x="102978" y="535896"/>
                    </a:cubicBezTo>
                    <a:lnTo>
                      <a:pt x="102978" y="330842"/>
                    </a:lnTo>
                    <a:cubicBezTo>
                      <a:pt x="121045" y="328132"/>
                      <a:pt x="137304" y="319099"/>
                      <a:pt x="149951" y="306452"/>
                    </a:cubicBezTo>
                    <a:lnTo>
                      <a:pt x="270093" y="366974"/>
                    </a:lnTo>
                    <a:lnTo>
                      <a:pt x="282740" y="340778"/>
                    </a:lnTo>
                    <a:lnTo>
                      <a:pt x="166211" y="282966"/>
                    </a:lnTo>
                    <a:cubicBezTo>
                      <a:pt x="175244" y="263996"/>
                      <a:pt x="177051" y="243219"/>
                      <a:pt x="171631" y="223346"/>
                    </a:cubicBezTo>
                    <a:lnTo>
                      <a:pt x="363135" y="135724"/>
                    </a:lnTo>
                    <a:cubicBezTo>
                      <a:pt x="376685" y="155597"/>
                      <a:pt x="397461" y="168244"/>
                      <a:pt x="420044" y="172760"/>
                    </a:cubicBezTo>
                    <a:lnTo>
                      <a:pt x="420044" y="245929"/>
                    </a:lnTo>
                    <a:lnTo>
                      <a:pt x="448950" y="245929"/>
                    </a:lnTo>
                    <a:lnTo>
                      <a:pt x="448950" y="172760"/>
                    </a:lnTo>
                    <a:cubicBezTo>
                      <a:pt x="472437" y="169147"/>
                      <a:pt x="493213" y="155597"/>
                      <a:pt x="505860" y="135724"/>
                    </a:cubicBezTo>
                    <a:lnTo>
                      <a:pt x="697364" y="223346"/>
                    </a:lnTo>
                    <a:cubicBezTo>
                      <a:pt x="692847" y="239606"/>
                      <a:pt x="693751" y="255866"/>
                      <a:pt x="698267" y="272126"/>
                    </a:cubicBezTo>
                    <a:lnTo>
                      <a:pt x="586255" y="333551"/>
                    </a:lnTo>
                    <a:lnTo>
                      <a:pt x="599805" y="358844"/>
                    </a:lnTo>
                    <a:lnTo>
                      <a:pt x="710914" y="298322"/>
                    </a:lnTo>
                    <a:cubicBezTo>
                      <a:pt x="724463" y="316388"/>
                      <a:pt x="744337" y="328132"/>
                      <a:pt x="766017" y="331745"/>
                    </a:cubicBezTo>
                    <a:lnTo>
                      <a:pt x="766017" y="536799"/>
                    </a:lnTo>
                    <a:cubicBezTo>
                      <a:pt x="744337" y="540412"/>
                      <a:pt x="724463" y="552155"/>
                      <a:pt x="710914" y="570222"/>
                    </a:cubicBezTo>
                    <a:lnTo>
                      <a:pt x="734400" y="587385"/>
                    </a:lnTo>
                    <a:cubicBezTo>
                      <a:pt x="751563" y="564802"/>
                      <a:pt x="783179" y="557575"/>
                      <a:pt x="808473" y="571125"/>
                    </a:cubicBezTo>
                    <a:cubicBezTo>
                      <a:pt x="833766" y="584675"/>
                      <a:pt x="845509" y="614484"/>
                      <a:pt x="835572" y="641584"/>
                    </a:cubicBezTo>
                    <a:cubicBezTo>
                      <a:pt x="825636" y="668684"/>
                      <a:pt x="797633" y="684040"/>
                      <a:pt x="769629" y="678620"/>
                    </a:cubicBezTo>
                    <a:lnTo>
                      <a:pt x="764210" y="706623"/>
                    </a:lnTo>
                    <a:cubicBezTo>
                      <a:pt x="769629" y="707527"/>
                      <a:pt x="775953" y="708430"/>
                      <a:pt x="781373" y="708430"/>
                    </a:cubicBezTo>
                    <a:cubicBezTo>
                      <a:pt x="826539" y="708430"/>
                      <a:pt x="863575" y="674104"/>
                      <a:pt x="867189" y="628938"/>
                    </a:cubicBezTo>
                    <a:cubicBezTo>
                      <a:pt x="870802" y="583772"/>
                      <a:pt x="840089" y="544025"/>
                      <a:pt x="795826" y="535896"/>
                    </a:cubicBezTo>
                    <a:lnTo>
                      <a:pt x="795826" y="330842"/>
                    </a:lnTo>
                    <a:cubicBezTo>
                      <a:pt x="834669" y="324518"/>
                      <a:pt x="864478" y="291999"/>
                      <a:pt x="868092" y="253156"/>
                    </a:cubicBezTo>
                    <a:cubicBezTo>
                      <a:pt x="871705" y="213410"/>
                      <a:pt x="848219" y="177277"/>
                      <a:pt x="811183" y="163727"/>
                    </a:cubicBezTo>
                    <a:cubicBezTo>
                      <a:pt x="774146" y="150177"/>
                      <a:pt x="732594" y="163727"/>
                      <a:pt x="710010" y="197150"/>
                    </a:cubicBezTo>
                    <a:lnTo>
                      <a:pt x="518506" y="109528"/>
                    </a:lnTo>
                    <a:cubicBezTo>
                      <a:pt x="528443" y="74298"/>
                      <a:pt x="514893" y="37262"/>
                      <a:pt x="485083" y="15582"/>
                    </a:cubicBezTo>
                    <a:cubicBezTo>
                      <a:pt x="455274" y="-5194"/>
                      <a:pt x="415528" y="-5194"/>
                      <a:pt x="385718" y="15582"/>
                    </a:cubicBezTo>
                    <a:cubicBezTo>
                      <a:pt x="355908" y="36359"/>
                      <a:pt x="342359" y="74298"/>
                      <a:pt x="352295" y="109528"/>
                    </a:cubicBezTo>
                    <a:lnTo>
                      <a:pt x="160791" y="197150"/>
                    </a:lnTo>
                    <a:cubicBezTo>
                      <a:pt x="138208" y="164630"/>
                      <a:pt x="97559" y="151080"/>
                      <a:pt x="59619" y="163727"/>
                    </a:cubicBezTo>
                    <a:cubicBezTo>
                      <a:pt x="22583" y="177277"/>
                      <a:pt x="-904" y="213410"/>
                      <a:pt x="2710" y="253156"/>
                    </a:cubicBezTo>
                    <a:cubicBezTo>
                      <a:pt x="6323" y="292902"/>
                      <a:pt x="36133" y="324518"/>
                      <a:pt x="74976" y="330842"/>
                    </a:cubicBezTo>
                    <a:lnTo>
                      <a:pt x="74976" y="535896"/>
                    </a:lnTo>
                    <a:cubicBezTo>
                      <a:pt x="30713" y="543122"/>
                      <a:pt x="0" y="579255"/>
                      <a:pt x="0" y="621711"/>
                    </a:cubicBezTo>
                    <a:close/>
                    <a:moveTo>
                      <a:pt x="780469" y="188117"/>
                    </a:moveTo>
                    <a:cubicBezTo>
                      <a:pt x="812086" y="188117"/>
                      <a:pt x="838282" y="214313"/>
                      <a:pt x="838282" y="245929"/>
                    </a:cubicBezTo>
                    <a:cubicBezTo>
                      <a:pt x="838282" y="277545"/>
                      <a:pt x="812086" y="303742"/>
                      <a:pt x="780469" y="303742"/>
                    </a:cubicBezTo>
                    <a:cubicBezTo>
                      <a:pt x="748853" y="303742"/>
                      <a:pt x="722657" y="277545"/>
                      <a:pt x="722657" y="245929"/>
                    </a:cubicBezTo>
                    <a:cubicBezTo>
                      <a:pt x="722657" y="213410"/>
                      <a:pt x="748853" y="188117"/>
                      <a:pt x="780469" y="188117"/>
                    </a:cubicBezTo>
                    <a:close/>
                    <a:moveTo>
                      <a:pt x="433594" y="29132"/>
                    </a:moveTo>
                    <a:cubicBezTo>
                      <a:pt x="465211" y="29132"/>
                      <a:pt x="491407" y="55329"/>
                      <a:pt x="491407" y="86945"/>
                    </a:cubicBezTo>
                    <a:cubicBezTo>
                      <a:pt x="491407" y="118561"/>
                      <a:pt x="465211" y="144757"/>
                      <a:pt x="433594" y="144757"/>
                    </a:cubicBezTo>
                    <a:cubicBezTo>
                      <a:pt x="401978" y="144757"/>
                      <a:pt x="375782" y="118561"/>
                      <a:pt x="375782" y="86945"/>
                    </a:cubicBezTo>
                    <a:cubicBezTo>
                      <a:pt x="375782" y="55329"/>
                      <a:pt x="401978" y="29132"/>
                      <a:pt x="433594" y="29132"/>
                    </a:cubicBezTo>
                    <a:close/>
                    <a:moveTo>
                      <a:pt x="144531" y="621711"/>
                    </a:moveTo>
                    <a:cubicBezTo>
                      <a:pt x="144531" y="653328"/>
                      <a:pt x="118335" y="679524"/>
                      <a:pt x="86719" y="679524"/>
                    </a:cubicBezTo>
                    <a:cubicBezTo>
                      <a:pt x="55102" y="679524"/>
                      <a:pt x="28906" y="653328"/>
                      <a:pt x="28906" y="621711"/>
                    </a:cubicBezTo>
                    <a:cubicBezTo>
                      <a:pt x="28906" y="590095"/>
                      <a:pt x="55102" y="563898"/>
                      <a:pt x="86719" y="563898"/>
                    </a:cubicBezTo>
                    <a:cubicBezTo>
                      <a:pt x="118335" y="563898"/>
                      <a:pt x="144531" y="589191"/>
                      <a:pt x="144531" y="621711"/>
                    </a:cubicBezTo>
                    <a:close/>
                    <a:moveTo>
                      <a:pt x="28906" y="245929"/>
                    </a:moveTo>
                    <a:cubicBezTo>
                      <a:pt x="28906" y="214313"/>
                      <a:pt x="55102" y="188117"/>
                      <a:pt x="86719" y="188117"/>
                    </a:cubicBezTo>
                    <a:cubicBezTo>
                      <a:pt x="118335" y="188117"/>
                      <a:pt x="144531" y="214313"/>
                      <a:pt x="144531" y="245929"/>
                    </a:cubicBezTo>
                    <a:cubicBezTo>
                      <a:pt x="144531" y="277545"/>
                      <a:pt x="118335" y="303742"/>
                      <a:pt x="86719" y="303742"/>
                    </a:cubicBezTo>
                    <a:cubicBezTo>
                      <a:pt x="55102" y="303742"/>
                      <a:pt x="28906" y="277545"/>
                      <a:pt x="28906" y="24592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2" name="Freeform 21">
                <a:extLst>
                  <a:ext uri="{FF2B5EF4-FFF2-40B4-BE49-F238E27FC236}">
                    <a16:creationId xmlns:a16="http://schemas.microsoft.com/office/drawing/2014/main" id="{9F692C50-2068-FA77-1C0B-DDF5D3609E3E}"/>
                  </a:ext>
                </a:extLst>
              </p:cNvPr>
              <p:cNvSpPr/>
              <p:nvPr/>
            </p:nvSpPr>
            <p:spPr>
              <a:xfrm>
                <a:off x="7618928" y="1129902"/>
                <a:ext cx="144531" cy="144531"/>
              </a:xfrm>
              <a:custGeom>
                <a:avLst/>
                <a:gdLst>
                  <a:gd name="connsiteX0" fmla="*/ 72266 w 144531"/>
                  <a:gd name="connsiteY0" fmla="*/ 0 h 144531"/>
                  <a:gd name="connsiteX1" fmla="*/ 0 w 144531"/>
                  <a:gd name="connsiteY1" fmla="*/ 72266 h 144531"/>
                  <a:gd name="connsiteX2" fmla="*/ 72266 w 144531"/>
                  <a:gd name="connsiteY2" fmla="*/ 144531 h 144531"/>
                  <a:gd name="connsiteX3" fmla="*/ 144531 w 144531"/>
                  <a:gd name="connsiteY3" fmla="*/ 72266 h 144531"/>
                  <a:gd name="connsiteX4" fmla="*/ 72266 w 144531"/>
                  <a:gd name="connsiteY4" fmla="*/ 0 h 144531"/>
                  <a:gd name="connsiteX5" fmla="*/ 72266 w 144531"/>
                  <a:gd name="connsiteY5" fmla="*/ 115626 h 144531"/>
                  <a:gd name="connsiteX6" fmla="*/ 28906 w 144531"/>
                  <a:gd name="connsiteY6" fmla="*/ 72266 h 144531"/>
                  <a:gd name="connsiteX7" fmla="*/ 72266 w 144531"/>
                  <a:gd name="connsiteY7" fmla="*/ 28906 h 144531"/>
                  <a:gd name="connsiteX8" fmla="*/ 115625 w 144531"/>
                  <a:gd name="connsiteY8" fmla="*/ 72266 h 144531"/>
                  <a:gd name="connsiteX9" fmla="*/ 72266 w 144531"/>
                  <a:gd name="connsiteY9" fmla="*/ 115626 h 14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531" h="144531">
                    <a:moveTo>
                      <a:pt x="72266" y="0"/>
                    </a:moveTo>
                    <a:cubicBezTo>
                      <a:pt x="32519" y="0"/>
                      <a:pt x="0" y="32520"/>
                      <a:pt x="0" y="72266"/>
                    </a:cubicBezTo>
                    <a:cubicBezTo>
                      <a:pt x="0" y="112012"/>
                      <a:pt x="32519" y="144531"/>
                      <a:pt x="72266" y="144531"/>
                    </a:cubicBezTo>
                    <a:cubicBezTo>
                      <a:pt x="112012" y="144531"/>
                      <a:pt x="144531" y="112012"/>
                      <a:pt x="144531" y="72266"/>
                    </a:cubicBezTo>
                    <a:cubicBezTo>
                      <a:pt x="144531" y="31616"/>
                      <a:pt x="112012" y="0"/>
                      <a:pt x="72266" y="0"/>
                    </a:cubicBezTo>
                    <a:close/>
                    <a:moveTo>
                      <a:pt x="72266" y="115626"/>
                    </a:moveTo>
                    <a:cubicBezTo>
                      <a:pt x="48779" y="115626"/>
                      <a:pt x="28906" y="96656"/>
                      <a:pt x="28906" y="72266"/>
                    </a:cubicBezTo>
                    <a:cubicBezTo>
                      <a:pt x="28906" y="48780"/>
                      <a:pt x="47876" y="28906"/>
                      <a:pt x="72266" y="28906"/>
                    </a:cubicBezTo>
                    <a:cubicBezTo>
                      <a:pt x="96655" y="28906"/>
                      <a:pt x="115625" y="47876"/>
                      <a:pt x="115625" y="72266"/>
                    </a:cubicBezTo>
                    <a:cubicBezTo>
                      <a:pt x="115625" y="95752"/>
                      <a:pt x="96655" y="115626"/>
                      <a:pt x="72266" y="11562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3" name="Freeform 22">
                <a:extLst>
                  <a:ext uri="{FF2B5EF4-FFF2-40B4-BE49-F238E27FC236}">
                    <a16:creationId xmlns:a16="http://schemas.microsoft.com/office/drawing/2014/main" id="{A7F15D00-1C1B-16D3-8B22-614CBD30AA40}"/>
                  </a:ext>
                </a:extLst>
              </p:cNvPr>
              <p:cNvSpPr/>
              <p:nvPr/>
            </p:nvSpPr>
            <p:spPr>
              <a:xfrm>
                <a:off x="7531306" y="1043183"/>
                <a:ext cx="317969" cy="317065"/>
              </a:xfrm>
              <a:custGeom>
                <a:avLst/>
                <a:gdLst>
                  <a:gd name="connsiteX0" fmla="*/ 27100 w 317969"/>
                  <a:gd name="connsiteY0" fmla="*/ 250220 h 317065"/>
                  <a:gd name="connsiteX1" fmla="*/ 67749 w 317969"/>
                  <a:gd name="connsiteY1" fmla="*/ 290870 h 317065"/>
                  <a:gd name="connsiteX2" fmla="*/ 88525 w 317969"/>
                  <a:gd name="connsiteY2" fmla="*/ 290870 h 317065"/>
                  <a:gd name="connsiteX3" fmla="*/ 103882 w 317969"/>
                  <a:gd name="connsiteY3" fmla="*/ 275513 h 317065"/>
                  <a:gd name="connsiteX4" fmla="*/ 116528 w 317969"/>
                  <a:gd name="connsiteY4" fmla="*/ 280933 h 317065"/>
                  <a:gd name="connsiteX5" fmla="*/ 116528 w 317969"/>
                  <a:gd name="connsiteY5" fmla="*/ 302613 h 317065"/>
                  <a:gd name="connsiteX6" fmla="*/ 130982 w 317969"/>
                  <a:gd name="connsiteY6" fmla="*/ 317066 h 317065"/>
                  <a:gd name="connsiteX7" fmla="*/ 174341 w 317969"/>
                  <a:gd name="connsiteY7" fmla="*/ 317066 h 317065"/>
                  <a:gd name="connsiteX8" fmla="*/ 174341 w 317969"/>
                  <a:gd name="connsiteY8" fmla="*/ 289063 h 317065"/>
                  <a:gd name="connsiteX9" fmla="*/ 145435 w 317969"/>
                  <a:gd name="connsiteY9" fmla="*/ 289063 h 317065"/>
                  <a:gd name="connsiteX10" fmla="*/ 145435 w 317969"/>
                  <a:gd name="connsiteY10" fmla="*/ 270996 h 317065"/>
                  <a:gd name="connsiteX11" fmla="*/ 134595 w 317969"/>
                  <a:gd name="connsiteY11" fmla="*/ 257447 h 317065"/>
                  <a:gd name="connsiteX12" fmla="*/ 108399 w 317969"/>
                  <a:gd name="connsiteY12" fmla="*/ 246607 h 317065"/>
                  <a:gd name="connsiteX13" fmla="*/ 91235 w 317969"/>
                  <a:gd name="connsiteY13" fmla="*/ 249317 h 317065"/>
                  <a:gd name="connsiteX14" fmla="*/ 78589 w 317969"/>
                  <a:gd name="connsiteY14" fmla="*/ 261963 h 317065"/>
                  <a:gd name="connsiteX15" fmla="*/ 57812 w 317969"/>
                  <a:gd name="connsiteY15" fmla="*/ 241187 h 317065"/>
                  <a:gd name="connsiteX16" fmla="*/ 70459 w 317969"/>
                  <a:gd name="connsiteY16" fmla="*/ 228540 h 317065"/>
                  <a:gd name="connsiteX17" fmla="*/ 73169 w 317969"/>
                  <a:gd name="connsiteY17" fmla="*/ 211377 h 317065"/>
                  <a:gd name="connsiteX18" fmla="*/ 62329 w 317969"/>
                  <a:gd name="connsiteY18" fmla="*/ 185181 h 317065"/>
                  <a:gd name="connsiteX19" fmla="*/ 48779 w 317969"/>
                  <a:gd name="connsiteY19" fmla="*/ 174341 h 317065"/>
                  <a:gd name="connsiteX20" fmla="*/ 30713 w 317969"/>
                  <a:gd name="connsiteY20" fmla="*/ 174341 h 317065"/>
                  <a:gd name="connsiteX21" fmla="*/ 30713 w 317969"/>
                  <a:gd name="connsiteY21" fmla="*/ 144531 h 317065"/>
                  <a:gd name="connsiteX22" fmla="*/ 48779 w 317969"/>
                  <a:gd name="connsiteY22" fmla="*/ 144531 h 317065"/>
                  <a:gd name="connsiteX23" fmla="*/ 62329 w 317969"/>
                  <a:gd name="connsiteY23" fmla="*/ 133691 h 317065"/>
                  <a:gd name="connsiteX24" fmla="*/ 73169 w 317969"/>
                  <a:gd name="connsiteY24" fmla="*/ 107495 h 317065"/>
                  <a:gd name="connsiteX25" fmla="*/ 70459 w 317969"/>
                  <a:gd name="connsiteY25" fmla="*/ 90332 h 317065"/>
                  <a:gd name="connsiteX26" fmla="*/ 57812 w 317969"/>
                  <a:gd name="connsiteY26" fmla="*/ 77685 h 317065"/>
                  <a:gd name="connsiteX27" fmla="*/ 78589 w 317969"/>
                  <a:gd name="connsiteY27" fmla="*/ 56909 h 317065"/>
                  <a:gd name="connsiteX28" fmla="*/ 91235 w 317969"/>
                  <a:gd name="connsiteY28" fmla="*/ 69556 h 317065"/>
                  <a:gd name="connsiteX29" fmla="*/ 108399 w 317969"/>
                  <a:gd name="connsiteY29" fmla="*/ 72266 h 317065"/>
                  <a:gd name="connsiteX30" fmla="*/ 134595 w 317969"/>
                  <a:gd name="connsiteY30" fmla="*/ 61426 h 317065"/>
                  <a:gd name="connsiteX31" fmla="*/ 145435 w 317969"/>
                  <a:gd name="connsiteY31" fmla="*/ 47876 h 317065"/>
                  <a:gd name="connsiteX32" fmla="*/ 145435 w 317969"/>
                  <a:gd name="connsiteY32" fmla="*/ 29809 h 317065"/>
                  <a:gd name="connsiteX33" fmla="*/ 174341 w 317969"/>
                  <a:gd name="connsiteY33" fmla="*/ 29809 h 317065"/>
                  <a:gd name="connsiteX34" fmla="*/ 174341 w 317969"/>
                  <a:gd name="connsiteY34" fmla="*/ 47876 h 317065"/>
                  <a:gd name="connsiteX35" fmla="*/ 185181 w 317969"/>
                  <a:gd name="connsiteY35" fmla="*/ 61426 h 317065"/>
                  <a:gd name="connsiteX36" fmla="*/ 211377 w 317969"/>
                  <a:gd name="connsiteY36" fmla="*/ 72266 h 317065"/>
                  <a:gd name="connsiteX37" fmla="*/ 228540 w 317969"/>
                  <a:gd name="connsiteY37" fmla="*/ 69556 h 317065"/>
                  <a:gd name="connsiteX38" fmla="*/ 241187 w 317969"/>
                  <a:gd name="connsiteY38" fmla="*/ 56909 h 317065"/>
                  <a:gd name="connsiteX39" fmla="*/ 261963 w 317969"/>
                  <a:gd name="connsiteY39" fmla="*/ 77685 h 317065"/>
                  <a:gd name="connsiteX40" fmla="*/ 249317 w 317969"/>
                  <a:gd name="connsiteY40" fmla="*/ 90332 h 317065"/>
                  <a:gd name="connsiteX41" fmla="*/ 246607 w 317969"/>
                  <a:gd name="connsiteY41" fmla="*/ 107495 h 317065"/>
                  <a:gd name="connsiteX42" fmla="*/ 257447 w 317969"/>
                  <a:gd name="connsiteY42" fmla="*/ 133691 h 317065"/>
                  <a:gd name="connsiteX43" fmla="*/ 270996 w 317969"/>
                  <a:gd name="connsiteY43" fmla="*/ 144531 h 317065"/>
                  <a:gd name="connsiteX44" fmla="*/ 289063 w 317969"/>
                  <a:gd name="connsiteY44" fmla="*/ 144531 h 317065"/>
                  <a:gd name="connsiteX45" fmla="*/ 289063 w 317969"/>
                  <a:gd name="connsiteY45" fmla="*/ 187891 h 317065"/>
                  <a:gd name="connsiteX46" fmla="*/ 317969 w 317969"/>
                  <a:gd name="connsiteY46" fmla="*/ 187891 h 317065"/>
                  <a:gd name="connsiteX47" fmla="*/ 317969 w 317969"/>
                  <a:gd name="connsiteY47" fmla="*/ 130079 h 317065"/>
                  <a:gd name="connsiteX48" fmla="*/ 303516 w 317969"/>
                  <a:gd name="connsiteY48" fmla="*/ 115625 h 317065"/>
                  <a:gd name="connsiteX49" fmla="*/ 281836 w 317969"/>
                  <a:gd name="connsiteY49" fmla="*/ 115625 h 317065"/>
                  <a:gd name="connsiteX50" fmla="*/ 276416 w 317969"/>
                  <a:gd name="connsiteY50" fmla="*/ 102979 h 317065"/>
                  <a:gd name="connsiteX51" fmla="*/ 291773 w 317969"/>
                  <a:gd name="connsiteY51" fmla="*/ 87622 h 317065"/>
                  <a:gd name="connsiteX52" fmla="*/ 291773 w 317969"/>
                  <a:gd name="connsiteY52" fmla="*/ 66846 h 317065"/>
                  <a:gd name="connsiteX53" fmla="*/ 251123 w 317969"/>
                  <a:gd name="connsiteY53" fmla="*/ 26197 h 317065"/>
                  <a:gd name="connsiteX54" fmla="*/ 230347 w 317969"/>
                  <a:gd name="connsiteY54" fmla="*/ 26197 h 317065"/>
                  <a:gd name="connsiteX55" fmla="*/ 214990 w 317969"/>
                  <a:gd name="connsiteY55" fmla="*/ 41553 h 317065"/>
                  <a:gd name="connsiteX56" fmla="*/ 202344 w 317969"/>
                  <a:gd name="connsiteY56" fmla="*/ 36133 h 317065"/>
                  <a:gd name="connsiteX57" fmla="*/ 202344 w 317969"/>
                  <a:gd name="connsiteY57" fmla="*/ 14453 h 317065"/>
                  <a:gd name="connsiteX58" fmla="*/ 187891 w 317969"/>
                  <a:gd name="connsiteY58" fmla="*/ 0 h 317065"/>
                  <a:gd name="connsiteX59" fmla="*/ 130078 w 317969"/>
                  <a:gd name="connsiteY59" fmla="*/ 0 h 317065"/>
                  <a:gd name="connsiteX60" fmla="*/ 115625 w 317969"/>
                  <a:gd name="connsiteY60" fmla="*/ 14453 h 317065"/>
                  <a:gd name="connsiteX61" fmla="*/ 115625 w 317969"/>
                  <a:gd name="connsiteY61" fmla="*/ 36133 h 317065"/>
                  <a:gd name="connsiteX62" fmla="*/ 102978 w 317969"/>
                  <a:gd name="connsiteY62" fmla="*/ 41553 h 317065"/>
                  <a:gd name="connsiteX63" fmla="*/ 87622 w 317969"/>
                  <a:gd name="connsiteY63" fmla="*/ 26197 h 317065"/>
                  <a:gd name="connsiteX64" fmla="*/ 66845 w 317969"/>
                  <a:gd name="connsiteY64" fmla="*/ 26197 h 317065"/>
                  <a:gd name="connsiteX65" fmla="*/ 26196 w 317969"/>
                  <a:gd name="connsiteY65" fmla="*/ 66846 h 317065"/>
                  <a:gd name="connsiteX66" fmla="*/ 26196 w 317969"/>
                  <a:gd name="connsiteY66" fmla="*/ 87622 h 317065"/>
                  <a:gd name="connsiteX67" fmla="*/ 41553 w 317969"/>
                  <a:gd name="connsiteY67" fmla="*/ 102979 h 317065"/>
                  <a:gd name="connsiteX68" fmla="*/ 36133 w 317969"/>
                  <a:gd name="connsiteY68" fmla="*/ 115625 h 317065"/>
                  <a:gd name="connsiteX69" fmla="*/ 14453 w 317969"/>
                  <a:gd name="connsiteY69" fmla="*/ 115625 h 317065"/>
                  <a:gd name="connsiteX70" fmla="*/ 0 w 317969"/>
                  <a:gd name="connsiteY70" fmla="*/ 130079 h 317065"/>
                  <a:gd name="connsiteX71" fmla="*/ 0 w 317969"/>
                  <a:gd name="connsiteY71" fmla="*/ 187891 h 317065"/>
                  <a:gd name="connsiteX72" fmla="*/ 14453 w 317969"/>
                  <a:gd name="connsiteY72" fmla="*/ 202344 h 317065"/>
                  <a:gd name="connsiteX73" fmla="*/ 36133 w 317969"/>
                  <a:gd name="connsiteY73" fmla="*/ 202344 h 317065"/>
                  <a:gd name="connsiteX74" fmla="*/ 41553 w 317969"/>
                  <a:gd name="connsiteY74" fmla="*/ 214990 h 317065"/>
                  <a:gd name="connsiteX75" fmla="*/ 26196 w 317969"/>
                  <a:gd name="connsiteY75" fmla="*/ 230347 h 317065"/>
                  <a:gd name="connsiteX76" fmla="*/ 27100 w 317969"/>
                  <a:gd name="connsiteY76" fmla="*/ 250220 h 317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17969" h="317065">
                    <a:moveTo>
                      <a:pt x="27100" y="250220"/>
                    </a:moveTo>
                    <a:lnTo>
                      <a:pt x="67749" y="290870"/>
                    </a:lnTo>
                    <a:cubicBezTo>
                      <a:pt x="73169" y="296289"/>
                      <a:pt x="82202" y="296289"/>
                      <a:pt x="88525" y="290870"/>
                    </a:cubicBezTo>
                    <a:lnTo>
                      <a:pt x="103882" y="275513"/>
                    </a:lnTo>
                    <a:cubicBezTo>
                      <a:pt x="108399" y="277320"/>
                      <a:pt x="112012" y="279127"/>
                      <a:pt x="116528" y="280933"/>
                    </a:cubicBezTo>
                    <a:lnTo>
                      <a:pt x="116528" y="302613"/>
                    </a:lnTo>
                    <a:cubicBezTo>
                      <a:pt x="116528" y="310743"/>
                      <a:pt x="122852" y="317066"/>
                      <a:pt x="130982" y="317066"/>
                    </a:cubicBezTo>
                    <a:lnTo>
                      <a:pt x="174341" y="317066"/>
                    </a:lnTo>
                    <a:lnTo>
                      <a:pt x="174341" y="289063"/>
                    </a:lnTo>
                    <a:lnTo>
                      <a:pt x="145435" y="289063"/>
                    </a:lnTo>
                    <a:lnTo>
                      <a:pt x="145435" y="270996"/>
                    </a:lnTo>
                    <a:cubicBezTo>
                      <a:pt x="145435" y="264673"/>
                      <a:pt x="140918" y="258350"/>
                      <a:pt x="134595" y="257447"/>
                    </a:cubicBezTo>
                    <a:cubicBezTo>
                      <a:pt x="125561" y="254737"/>
                      <a:pt x="116528" y="251123"/>
                      <a:pt x="108399" y="246607"/>
                    </a:cubicBezTo>
                    <a:cubicBezTo>
                      <a:pt x="102978" y="242994"/>
                      <a:pt x="95752" y="243897"/>
                      <a:pt x="91235" y="249317"/>
                    </a:cubicBezTo>
                    <a:lnTo>
                      <a:pt x="78589" y="261963"/>
                    </a:lnTo>
                    <a:lnTo>
                      <a:pt x="57812" y="241187"/>
                    </a:lnTo>
                    <a:lnTo>
                      <a:pt x="70459" y="228540"/>
                    </a:lnTo>
                    <a:cubicBezTo>
                      <a:pt x="74976" y="224024"/>
                      <a:pt x="75879" y="216797"/>
                      <a:pt x="73169" y="211377"/>
                    </a:cubicBezTo>
                    <a:cubicBezTo>
                      <a:pt x="68652" y="203247"/>
                      <a:pt x="65039" y="194214"/>
                      <a:pt x="62329" y="185181"/>
                    </a:cubicBezTo>
                    <a:cubicBezTo>
                      <a:pt x="60523" y="178858"/>
                      <a:pt x="55102" y="174341"/>
                      <a:pt x="48779" y="174341"/>
                    </a:cubicBezTo>
                    <a:lnTo>
                      <a:pt x="30713" y="174341"/>
                    </a:lnTo>
                    <a:lnTo>
                      <a:pt x="30713" y="144531"/>
                    </a:lnTo>
                    <a:lnTo>
                      <a:pt x="48779" y="144531"/>
                    </a:lnTo>
                    <a:cubicBezTo>
                      <a:pt x="55102" y="144531"/>
                      <a:pt x="61426" y="140015"/>
                      <a:pt x="62329" y="133691"/>
                    </a:cubicBezTo>
                    <a:cubicBezTo>
                      <a:pt x="65039" y="124658"/>
                      <a:pt x="68652" y="115625"/>
                      <a:pt x="73169" y="107495"/>
                    </a:cubicBezTo>
                    <a:cubicBezTo>
                      <a:pt x="76782" y="102075"/>
                      <a:pt x="75879" y="94849"/>
                      <a:pt x="70459" y="90332"/>
                    </a:cubicBezTo>
                    <a:lnTo>
                      <a:pt x="57812" y="77685"/>
                    </a:lnTo>
                    <a:lnTo>
                      <a:pt x="78589" y="56909"/>
                    </a:lnTo>
                    <a:lnTo>
                      <a:pt x="91235" y="69556"/>
                    </a:lnTo>
                    <a:cubicBezTo>
                      <a:pt x="95752" y="74072"/>
                      <a:pt x="102978" y="74976"/>
                      <a:pt x="108399" y="72266"/>
                    </a:cubicBezTo>
                    <a:cubicBezTo>
                      <a:pt x="116528" y="67749"/>
                      <a:pt x="125561" y="64136"/>
                      <a:pt x="134595" y="61426"/>
                    </a:cubicBezTo>
                    <a:cubicBezTo>
                      <a:pt x="140918" y="59619"/>
                      <a:pt x="145435" y="54199"/>
                      <a:pt x="145435" y="47876"/>
                    </a:cubicBezTo>
                    <a:lnTo>
                      <a:pt x="145435" y="29809"/>
                    </a:lnTo>
                    <a:lnTo>
                      <a:pt x="174341" y="29809"/>
                    </a:lnTo>
                    <a:lnTo>
                      <a:pt x="174341" y="47876"/>
                    </a:lnTo>
                    <a:cubicBezTo>
                      <a:pt x="174341" y="54199"/>
                      <a:pt x="178858" y="60523"/>
                      <a:pt x="185181" y="61426"/>
                    </a:cubicBezTo>
                    <a:cubicBezTo>
                      <a:pt x="194214" y="64136"/>
                      <a:pt x="203247" y="67749"/>
                      <a:pt x="211377" y="72266"/>
                    </a:cubicBezTo>
                    <a:cubicBezTo>
                      <a:pt x="216797" y="75879"/>
                      <a:pt x="224024" y="74976"/>
                      <a:pt x="228540" y="69556"/>
                    </a:cubicBezTo>
                    <a:lnTo>
                      <a:pt x="241187" y="56909"/>
                    </a:lnTo>
                    <a:lnTo>
                      <a:pt x="261963" y="77685"/>
                    </a:lnTo>
                    <a:lnTo>
                      <a:pt x="249317" y="90332"/>
                    </a:lnTo>
                    <a:cubicBezTo>
                      <a:pt x="244800" y="94849"/>
                      <a:pt x="243897" y="102075"/>
                      <a:pt x="246607" y="107495"/>
                    </a:cubicBezTo>
                    <a:cubicBezTo>
                      <a:pt x="251123" y="115625"/>
                      <a:pt x="254737" y="124658"/>
                      <a:pt x="257447" y="133691"/>
                    </a:cubicBezTo>
                    <a:cubicBezTo>
                      <a:pt x="259253" y="140015"/>
                      <a:pt x="264673" y="144531"/>
                      <a:pt x="270996" y="144531"/>
                    </a:cubicBezTo>
                    <a:lnTo>
                      <a:pt x="289063" y="144531"/>
                    </a:lnTo>
                    <a:lnTo>
                      <a:pt x="289063" y="187891"/>
                    </a:lnTo>
                    <a:lnTo>
                      <a:pt x="317969" y="187891"/>
                    </a:lnTo>
                    <a:lnTo>
                      <a:pt x="317969" y="130079"/>
                    </a:lnTo>
                    <a:cubicBezTo>
                      <a:pt x="317969" y="121948"/>
                      <a:pt x="311646" y="115625"/>
                      <a:pt x="303516" y="115625"/>
                    </a:cubicBezTo>
                    <a:lnTo>
                      <a:pt x="281836" y="115625"/>
                    </a:lnTo>
                    <a:cubicBezTo>
                      <a:pt x="280030" y="111108"/>
                      <a:pt x="278223" y="107495"/>
                      <a:pt x="276416" y="102979"/>
                    </a:cubicBezTo>
                    <a:lnTo>
                      <a:pt x="291773" y="87622"/>
                    </a:lnTo>
                    <a:cubicBezTo>
                      <a:pt x="297192" y="82202"/>
                      <a:pt x="297192" y="73169"/>
                      <a:pt x="291773" y="66846"/>
                    </a:cubicBezTo>
                    <a:lnTo>
                      <a:pt x="251123" y="26197"/>
                    </a:lnTo>
                    <a:cubicBezTo>
                      <a:pt x="245704" y="20776"/>
                      <a:pt x="236670" y="20776"/>
                      <a:pt x="230347" y="26197"/>
                    </a:cubicBezTo>
                    <a:lnTo>
                      <a:pt x="214990" y="41553"/>
                    </a:lnTo>
                    <a:cubicBezTo>
                      <a:pt x="210474" y="39746"/>
                      <a:pt x="206860" y="37940"/>
                      <a:pt x="202344" y="36133"/>
                    </a:cubicBezTo>
                    <a:lnTo>
                      <a:pt x="202344" y="14453"/>
                    </a:lnTo>
                    <a:cubicBezTo>
                      <a:pt x="202344" y="6323"/>
                      <a:pt x="196021" y="0"/>
                      <a:pt x="187891" y="0"/>
                    </a:cubicBezTo>
                    <a:lnTo>
                      <a:pt x="130078" y="0"/>
                    </a:lnTo>
                    <a:cubicBezTo>
                      <a:pt x="121948" y="0"/>
                      <a:pt x="115625" y="6323"/>
                      <a:pt x="115625" y="14453"/>
                    </a:cubicBezTo>
                    <a:lnTo>
                      <a:pt x="115625" y="36133"/>
                    </a:lnTo>
                    <a:cubicBezTo>
                      <a:pt x="111108" y="37940"/>
                      <a:pt x="107495" y="39746"/>
                      <a:pt x="102978" y="41553"/>
                    </a:cubicBezTo>
                    <a:lnTo>
                      <a:pt x="87622" y="26197"/>
                    </a:lnTo>
                    <a:cubicBezTo>
                      <a:pt x="82202" y="20776"/>
                      <a:pt x="73169" y="20776"/>
                      <a:pt x="66845" y="26197"/>
                    </a:cubicBezTo>
                    <a:lnTo>
                      <a:pt x="26196" y="66846"/>
                    </a:lnTo>
                    <a:cubicBezTo>
                      <a:pt x="20776" y="72266"/>
                      <a:pt x="20776" y="81299"/>
                      <a:pt x="26196" y="87622"/>
                    </a:cubicBezTo>
                    <a:lnTo>
                      <a:pt x="41553" y="102979"/>
                    </a:lnTo>
                    <a:cubicBezTo>
                      <a:pt x="39746" y="107495"/>
                      <a:pt x="37940" y="111108"/>
                      <a:pt x="36133" y="115625"/>
                    </a:cubicBezTo>
                    <a:lnTo>
                      <a:pt x="14453" y="115625"/>
                    </a:lnTo>
                    <a:cubicBezTo>
                      <a:pt x="6323" y="115625"/>
                      <a:pt x="0" y="121948"/>
                      <a:pt x="0" y="130079"/>
                    </a:cubicBezTo>
                    <a:lnTo>
                      <a:pt x="0" y="187891"/>
                    </a:lnTo>
                    <a:cubicBezTo>
                      <a:pt x="0" y="196021"/>
                      <a:pt x="6323" y="202344"/>
                      <a:pt x="14453" y="202344"/>
                    </a:cubicBezTo>
                    <a:lnTo>
                      <a:pt x="36133" y="202344"/>
                    </a:lnTo>
                    <a:cubicBezTo>
                      <a:pt x="37940" y="206861"/>
                      <a:pt x="39746" y="210474"/>
                      <a:pt x="41553" y="214990"/>
                    </a:cubicBezTo>
                    <a:lnTo>
                      <a:pt x="26196" y="230347"/>
                    </a:lnTo>
                    <a:cubicBezTo>
                      <a:pt x="21679" y="235767"/>
                      <a:pt x="21679" y="244800"/>
                      <a:pt x="27100" y="25022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4" name="Freeform 23">
                <a:extLst>
                  <a:ext uri="{FF2B5EF4-FFF2-40B4-BE49-F238E27FC236}">
                    <a16:creationId xmlns:a16="http://schemas.microsoft.com/office/drawing/2014/main" id="{E1537CE7-A8E2-3F44-C13A-F4BCDCA64BF7}"/>
                  </a:ext>
                </a:extLst>
              </p:cNvPr>
              <p:cNvSpPr/>
              <p:nvPr/>
            </p:nvSpPr>
            <p:spPr>
              <a:xfrm>
                <a:off x="7843855" y="1268111"/>
                <a:ext cx="113818" cy="76782"/>
              </a:xfrm>
              <a:custGeom>
                <a:avLst/>
                <a:gdLst>
                  <a:gd name="connsiteX0" fmla="*/ 0 w 113818"/>
                  <a:gd name="connsiteY0" fmla="*/ 26196 h 76782"/>
                  <a:gd name="connsiteX1" fmla="*/ 12647 w 113818"/>
                  <a:gd name="connsiteY1" fmla="*/ 0 h 76782"/>
                  <a:gd name="connsiteX2" fmla="*/ 113819 w 113818"/>
                  <a:gd name="connsiteY2" fmla="*/ 50586 h 76782"/>
                  <a:gd name="connsiteX3" fmla="*/ 101172 w 113818"/>
                  <a:gd name="connsiteY3" fmla="*/ 76782 h 76782"/>
                  <a:gd name="connsiteX4" fmla="*/ 0 w 113818"/>
                  <a:gd name="connsiteY4" fmla="*/ 26196 h 76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818" h="76782">
                    <a:moveTo>
                      <a:pt x="0" y="26196"/>
                    </a:moveTo>
                    <a:lnTo>
                      <a:pt x="12647" y="0"/>
                    </a:lnTo>
                    <a:lnTo>
                      <a:pt x="113819" y="50586"/>
                    </a:lnTo>
                    <a:lnTo>
                      <a:pt x="101172" y="76782"/>
                    </a:lnTo>
                    <a:lnTo>
                      <a:pt x="0" y="26196"/>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5" name="Freeform 24">
                <a:extLst>
                  <a:ext uri="{FF2B5EF4-FFF2-40B4-BE49-F238E27FC236}">
                    <a16:creationId xmlns:a16="http://schemas.microsoft.com/office/drawing/2014/main" id="{AD2C0B8E-63BF-993F-A8D5-F442EBEFD636}"/>
                  </a:ext>
                </a:extLst>
              </p:cNvPr>
              <p:cNvSpPr/>
              <p:nvPr/>
            </p:nvSpPr>
            <p:spPr>
              <a:xfrm>
                <a:off x="7633296" y="1245528"/>
                <a:ext cx="361413" cy="332422"/>
              </a:xfrm>
              <a:custGeom>
                <a:avLst/>
                <a:gdLst>
                  <a:gd name="connsiteX0" fmla="*/ 17248 w 361413"/>
                  <a:gd name="connsiteY0" fmla="*/ 264673 h 332422"/>
                  <a:gd name="connsiteX1" fmla="*/ 107581 w 361413"/>
                  <a:gd name="connsiteY1" fmla="*/ 329712 h 332422"/>
                  <a:gd name="connsiteX2" fmla="*/ 115710 w 361413"/>
                  <a:gd name="connsiteY2" fmla="*/ 332422 h 332422"/>
                  <a:gd name="connsiteX3" fmla="*/ 346961 w 361413"/>
                  <a:gd name="connsiteY3" fmla="*/ 332422 h 332422"/>
                  <a:gd name="connsiteX4" fmla="*/ 361414 w 361413"/>
                  <a:gd name="connsiteY4" fmla="*/ 317969 h 332422"/>
                  <a:gd name="connsiteX5" fmla="*/ 361414 w 361413"/>
                  <a:gd name="connsiteY5" fmla="*/ 160791 h 332422"/>
                  <a:gd name="connsiteX6" fmla="*/ 325281 w 361413"/>
                  <a:gd name="connsiteY6" fmla="*/ 116528 h 332422"/>
                  <a:gd name="connsiteX7" fmla="*/ 290051 w 361413"/>
                  <a:gd name="connsiteY7" fmla="*/ 126465 h 332422"/>
                  <a:gd name="connsiteX8" fmla="*/ 289148 w 361413"/>
                  <a:gd name="connsiteY8" fmla="*/ 127368 h 332422"/>
                  <a:gd name="connsiteX9" fmla="*/ 231335 w 361413"/>
                  <a:gd name="connsiteY9" fmla="*/ 127368 h 332422"/>
                  <a:gd name="connsiteX10" fmla="*/ 187976 w 361413"/>
                  <a:gd name="connsiteY10" fmla="*/ 118335 h 332422"/>
                  <a:gd name="connsiteX11" fmla="*/ 187976 w 361413"/>
                  <a:gd name="connsiteY11" fmla="*/ 43359 h 332422"/>
                  <a:gd name="connsiteX12" fmla="*/ 144617 w 361413"/>
                  <a:gd name="connsiteY12" fmla="*/ 0 h 332422"/>
                  <a:gd name="connsiteX13" fmla="*/ 101257 w 361413"/>
                  <a:gd name="connsiteY13" fmla="*/ 43359 h 332422"/>
                  <a:gd name="connsiteX14" fmla="*/ 101257 w 361413"/>
                  <a:gd name="connsiteY14" fmla="*/ 220410 h 332422"/>
                  <a:gd name="connsiteX15" fmla="*/ 63318 w 361413"/>
                  <a:gd name="connsiteY15" fmla="*/ 197827 h 332422"/>
                  <a:gd name="connsiteX16" fmla="*/ 24475 w 361413"/>
                  <a:gd name="connsiteY16" fmla="*/ 196020 h 332422"/>
                  <a:gd name="connsiteX17" fmla="*/ 21765 w 361413"/>
                  <a:gd name="connsiteY17" fmla="*/ 196924 h 332422"/>
                  <a:gd name="connsiteX18" fmla="*/ 85 w 361413"/>
                  <a:gd name="connsiteY18" fmla="*/ 229443 h 332422"/>
                  <a:gd name="connsiteX19" fmla="*/ 17248 w 361413"/>
                  <a:gd name="connsiteY19" fmla="*/ 264673 h 332422"/>
                  <a:gd name="connsiteX20" fmla="*/ 17248 w 361413"/>
                  <a:gd name="connsiteY20" fmla="*/ 264673 h 332422"/>
                  <a:gd name="connsiteX21" fmla="*/ 35315 w 361413"/>
                  <a:gd name="connsiteY21" fmla="*/ 222217 h 332422"/>
                  <a:gd name="connsiteX22" fmla="*/ 38025 w 361413"/>
                  <a:gd name="connsiteY22" fmla="*/ 221314 h 332422"/>
                  <a:gd name="connsiteX23" fmla="*/ 48865 w 361413"/>
                  <a:gd name="connsiteY23" fmla="*/ 221314 h 332422"/>
                  <a:gd name="connsiteX24" fmla="*/ 109387 w 361413"/>
                  <a:gd name="connsiteY24" fmla="*/ 257447 h 332422"/>
                  <a:gd name="connsiteX25" fmla="*/ 123840 w 361413"/>
                  <a:gd name="connsiteY25" fmla="*/ 257447 h 332422"/>
                  <a:gd name="connsiteX26" fmla="*/ 131067 w 361413"/>
                  <a:gd name="connsiteY26" fmla="*/ 244800 h 332422"/>
                  <a:gd name="connsiteX27" fmla="*/ 131067 w 361413"/>
                  <a:gd name="connsiteY27" fmla="*/ 42456 h 332422"/>
                  <a:gd name="connsiteX28" fmla="*/ 145520 w 361413"/>
                  <a:gd name="connsiteY28" fmla="*/ 28003 h 332422"/>
                  <a:gd name="connsiteX29" fmla="*/ 159973 w 361413"/>
                  <a:gd name="connsiteY29" fmla="*/ 42456 h 332422"/>
                  <a:gd name="connsiteX30" fmla="*/ 159973 w 361413"/>
                  <a:gd name="connsiteY30" fmla="*/ 158984 h 332422"/>
                  <a:gd name="connsiteX31" fmla="*/ 174426 w 361413"/>
                  <a:gd name="connsiteY31" fmla="*/ 173437 h 332422"/>
                  <a:gd name="connsiteX32" fmla="*/ 188880 w 361413"/>
                  <a:gd name="connsiteY32" fmla="*/ 158984 h 332422"/>
                  <a:gd name="connsiteX33" fmla="*/ 203332 w 361413"/>
                  <a:gd name="connsiteY33" fmla="*/ 144531 h 332422"/>
                  <a:gd name="connsiteX34" fmla="*/ 217785 w 361413"/>
                  <a:gd name="connsiteY34" fmla="*/ 158984 h 332422"/>
                  <a:gd name="connsiteX35" fmla="*/ 232239 w 361413"/>
                  <a:gd name="connsiteY35" fmla="*/ 173437 h 332422"/>
                  <a:gd name="connsiteX36" fmla="*/ 246692 w 361413"/>
                  <a:gd name="connsiteY36" fmla="*/ 158984 h 332422"/>
                  <a:gd name="connsiteX37" fmla="*/ 261145 w 361413"/>
                  <a:gd name="connsiteY37" fmla="*/ 144531 h 332422"/>
                  <a:gd name="connsiteX38" fmla="*/ 275598 w 361413"/>
                  <a:gd name="connsiteY38" fmla="*/ 158984 h 332422"/>
                  <a:gd name="connsiteX39" fmla="*/ 290051 w 361413"/>
                  <a:gd name="connsiteY39" fmla="*/ 173437 h 332422"/>
                  <a:gd name="connsiteX40" fmla="*/ 304505 w 361413"/>
                  <a:gd name="connsiteY40" fmla="*/ 158984 h 332422"/>
                  <a:gd name="connsiteX41" fmla="*/ 309924 w 361413"/>
                  <a:gd name="connsiteY41" fmla="*/ 148144 h 332422"/>
                  <a:gd name="connsiteX42" fmla="*/ 321667 w 361413"/>
                  <a:gd name="connsiteY42" fmla="*/ 145435 h 332422"/>
                  <a:gd name="connsiteX43" fmla="*/ 333411 w 361413"/>
                  <a:gd name="connsiteY43" fmla="*/ 160791 h 332422"/>
                  <a:gd name="connsiteX44" fmla="*/ 333411 w 361413"/>
                  <a:gd name="connsiteY44" fmla="*/ 303516 h 332422"/>
                  <a:gd name="connsiteX45" fmla="*/ 121130 w 361413"/>
                  <a:gd name="connsiteY45" fmla="*/ 303516 h 332422"/>
                  <a:gd name="connsiteX46" fmla="*/ 34411 w 361413"/>
                  <a:gd name="connsiteY46" fmla="*/ 241186 h 332422"/>
                  <a:gd name="connsiteX47" fmla="*/ 29895 w 361413"/>
                  <a:gd name="connsiteY47" fmla="*/ 231250 h 332422"/>
                  <a:gd name="connsiteX48" fmla="*/ 35315 w 361413"/>
                  <a:gd name="connsiteY48" fmla="*/ 222217 h 332422"/>
                  <a:gd name="connsiteX49" fmla="*/ 35315 w 361413"/>
                  <a:gd name="connsiteY49" fmla="*/ 222217 h 33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61413" h="332422">
                    <a:moveTo>
                      <a:pt x="17248" y="264673"/>
                    </a:moveTo>
                    <a:lnTo>
                      <a:pt x="107581" y="329712"/>
                    </a:lnTo>
                    <a:cubicBezTo>
                      <a:pt x="110290" y="331519"/>
                      <a:pt x="113000" y="332422"/>
                      <a:pt x="115710" y="332422"/>
                    </a:cubicBezTo>
                    <a:lnTo>
                      <a:pt x="346961" y="332422"/>
                    </a:lnTo>
                    <a:cubicBezTo>
                      <a:pt x="355090" y="332422"/>
                      <a:pt x="361414" y="326099"/>
                      <a:pt x="361414" y="317969"/>
                    </a:cubicBezTo>
                    <a:lnTo>
                      <a:pt x="361414" y="160791"/>
                    </a:lnTo>
                    <a:cubicBezTo>
                      <a:pt x="361414" y="139111"/>
                      <a:pt x="346057" y="120142"/>
                      <a:pt x="325281" y="116528"/>
                    </a:cubicBezTo>
                    <a:cubicBezTo>
                      <a:pt x="312634" y="114721"/>
                      <a:pt x="299988" y="118335"/>
                      <a:pt x="290051" y="126465"/>
                    </a:cubicBezTo>
                    <a:cubicBezTo>
                      <a:pt x="290051" y="126465"/>
                      <a:pt x="289148" y="127368"/>
                      <a:pt x="289148" y="127368"/>
                    </a:cubicBezTo>
                    <a:cubicBezTo>
                      <a:pt x="272888" y="112915"/>
                      <a:pt x="247595" y="112915"/>
                      <a:pt x="231335" y="127368"/>
                    </a:cubicBezTo>
                    <a:cubicBezTo>
                      <a:pt x="219592" y="117432"/>
                      <a:pt x="203332" y="113818"/>
                      <a:pt x="187976" y="118335"/>
                    </a:cubicBezTo>
                    <a:lnTo>
                      <a:pt x="187976" y="43359"/>
                    </a:lnTo>
                    <a:cubicBezTo>
                      <a:pt x="187976" y="19873"/>
                      <a:pt x="169006" y="0"/>
                      <a:pt x="144617" y="0"/>
                    </a:cubicBezTo>
                    <a:cubicBezTo>
                      <a:pt x="121130" y="0"/>
                      <a:pt x="101257" y="18970"/>
                      <a:pt x="101257" y="43359"/>
                    </a:cubicBezTo>
                    <a:lnTo>
                      <a:pt x="101257" y="220410"/>
                    </a:lnTo>
                    <a:lnTo>
                      <a:pt x="63318" y="197827"/>
                    </a:lnTo>
                    <a:cubicBezTo>
                      <a:pt x="51575" y="190601"/>
                      <a:pt x="37121" y="190601"/>
                      <a:pt x="24475" y="196020"/>
                    </a:cubicBezTo>
                    <a:lnTo>
                      <a:pt x="21765" y="196924"/>
                    </a:lnTo>
                    <a:cubicBezTo>
                      <a:pt x="9118" y="203247"/>
                      <a:pt x="988" y="215894"/>
                      <a:pt x="85" y="229443"/>
                    </a:cubicBezTo>
                    <a:cubicBezTo>
                      <a:pt x="-818" y="242993"/>
                      <a:pt x="5505" y="256543"/>
                      <a:pt x="17248" y="264673"/>
                    </a:cubicBezTo>
                    <a:lnTo>
                      <a:pt x="17248" y="264673"/>
                    </a:lnTo>
                    <a:close/>
                    <a:moveTo>
                      <a:pt x="35315" y="222217"/>
                    </a:moveTo>
                    <a:lnTo>
                      <a:pt x="38025" y="221314"/>
                    </a:lnTo>
                    <a:cubicBezTo>
                      <a:pt x="41638" y="219507"/>
                      <a:pt x="45251" y="219507"/>
                      <a:pt x="48865" y="221314"/>
                    </a:cubicBezTo>
                    <a:lnTo>
                      <a:pt x="109387" y="257447"/>
                    </a:lnTo>
                    <a:cubicBezTo>
                      <a:pt x="113903" y="260156"/>
                      <a:pt x="119324" y="260156"/>
                      <a:pt x="123840" y="257447"/>
                    </a:cubicBezTo>
                    <a:cubicBezTo>
                      <a:pt x="128357" y="254736"/>
                      <a:pt x="131067" y="250220"/>
                      <a:pt x="131067" y="244800"/>
                    </a:cubicBezTo>
                    <a:lnTo>
                      <a:pt x="131067" y="42456"/>
                    </a:lnTo>
                    <a:cubicBezTo>
                      <a:pt x="131067" y="34326"/>
                      <a:pt x="137390" y="28003"/>
                      <a:pt x="145520" y="28003"/>
                    </a:cubicBezTo>
                    <a:cubicBezTo>
                      <a:pt x="153650" y="28003"/>
                      <a:pt x="159973" y="34326"/>
                      <a:pt x="159973" y="42456"/>
                    </a:cubicBezTo>
                    <a:lnTo>
                      <a:pt x="159973" y="158984"/>
                    </a:lnTo>
                    <a:cubicBezTo>
                      <a:pt x="159973" y="167114"/>
                      <a:pt x="166296" y="173437"/>
                      <a:pt x="174426" y="173437"/>
                    </a:cubicBezTo>
                    <a:cubicBezTo>
                      <a:pt x="182556" y="173437"/>
                      <a:pt x="188880" y="167114"/>
                      <a:pt x="188880" y="158984"/>
                    </a:cubicBezTo>
                    <a:cubicBezTo>
                      <a:pt x="188880" y="150854"/>
                      <a:pt x="195202" y="144531"/>
                      <a:pt x="203332" y="144531"/>
                    </a:cubicBezTo>
                    <a:cubicBezTo>
                      <a:pt x="211463" y="144531"/>
                      <a:pt x="217785" y="150854"/>
                      <a:pt x="217785" y="158984"/>
                    </a:cubicBezTo>
                    <a:cubicBezTo>
                      <a:pt x="217785" y="167114"/>
                      <a:pt x="224109" y="173437"/>
                      <a:pt x="232239" y="173437"/>
                    </a:cubicBezTo>
                    <a:cubicBezTo>
                      <a:pt x="240368" y="173437"/>
                      <a:pt x="246692" y="167114"/>
                      <a:pt x="246692" y="158984"/>
                    </a:cubicBezTo>
                    <a:cubicBezTo>
                      <a:pt x="246692" y="150854"/>
                      <a:pt x="253015" y="144531"/>
                      <a:pt x="261145" y="144531"/>
                    </a:cubicBezTo>
                    <a:cubicBezTo>
                      <a:pt x="269275" y="144531"/>
                      <a:pt x="275598" y="150854"/>
                      <a:pt x="275598" y="158984"/>
                    </a:cubicBezTo>
                    <a:cubicBezTo>
                      <a:pt x="275598" y="167114"/>
                      <a:pt x="281922" y="173437"/>
                      <a:pt x="290051" y="173437"/>
                    </a:cubicBezTo>
                    <a:cubicBezTo>
                      <a:pt x="298181" y="173437"/>
                      <a:pt x="304505" y="167114"/>
                      <a:pt x="304505" y="158984"/>
                    </a:cubicBezTo>
                    <a:cubicBezTo>
                      <a:pt x="304505" y="154468"/>
                      <a:pt x="306311" y="150854"/>
                      <a:pt x="309924" y="148144"/>
                    </a:cubicBezTo>
                    <a:cubicBezTo>
                      <a:pt x="313538" y="145435"/>
                      <a:pt x="317151" y="144531"/>
                      <a:pt x="321667" y="145435"/>
                    </a:cubicBezTo>
                    <a:cubicBezTo>
                      <a:pt x="328894" y="147241"/>
                      <a:pt x="334314" y="153565"/>
                      <a:pt x="333411" y="160791"/>
                    </a:cubicBezTo>
                    <a:lnTo>
                      <a:pt x="333411" y="303516"/>
                    </a:lnTo>
                    <a:lnTo>
                      <a:pt x="121130" y="303516"/>
                    </a:lnTo>
                    <a:lnTo>
                      <a:pt x="34411" y="241186"/>
                    </a:lnTo>
                    <a:cubicBezTo>
                      <a:pt x="31701" y="239380"/>
                      <a:pt x="29895" y="234864"/>
                      <a:pt x="29895" y="231250"/>
                    </a:cubicBezTo>
                    <a:cubicBezTo>
                      <a:pt x="29895" y="227637"/>
                      <a:pt x="31701" y="224024"/>
                      <a:pt x="35315" y="222217"/>
                    </a:cubicBezTo>
                    <a:lnTo>
                      <a:pt x="35315" y="22221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26" name="Graphic 3">
            <a:extLst>
              <a:ext uri="{FF2B5EF4-FFF2-40B4-BE49-F238E27FC236}">
                <a16:creationId xmlns:a16="http://schemas.microsoft.com/office/drawing/2014/main" id="{E2BFA630-0177-59F6-002A-8520ACA246AC}"/>
              </a:ext>
            </a:extLst>
          </p:cNvPr>
          <p:cNvGrpSpPr/>
          <p:nvPr/>
        </p:nvGrpSpPr>
        <p:grpSpPr>
          <a:xfrm>
            <a:off x="934329" y="3975292"/>
            <a:ext cx="1091621" cy="1089230"/>
            <a:chOff x="10410452" y="410457"/>
            <a:chExt cx="1091621" cy="1089230"/>
          </a:xfrm>
          <a:solidFill>
            <a:srgbClr val="F79037"/>
          </a:solidFill>
        </p:grpSpPr>
        <p:sp>
          <p:nvSpPr>
            <p:cNvPr id="27" name="Freeform 26">
              <a:extLst>
                <a:ext uri="{FF2B5EF4-FFF2-40B4-BE49-F238E27FC236}">
                  <a16:creationId xmlns:a16="http://schemas.microsoft.com/office/drawing/2014/main" id="{4E632F0B-8FA6-CCEA-3A9D-45ED9C36D531}"/>
                </a:ext>
              </a:extLst>
            </p:cNvPr>
            <p:cNvSpPr/>
            <p:nvPr/>
          </p:nvSpPr>
          <p:spPr>
            <a:xfrm>
              <a:off x="10975462" y="481769"/>
              <a:ext cx="268790" cy="153594"/>
            </a:xfrm>
            <a:custGeom>
              <a:avLst/>
              <a:gdLst>
                <a:gd name="connsiteX0" fmla="*/ 134395 w 268790"/>
                <a:gd name="connsiteY0" fmla="*/ 153595 h 153594"/>
                <a:gd name="connsiteX1" fmla="*/ 208450 w 268790"/>
                <a:gd name="connsiteY1" fmla="*/ 95997 h 153594"/>
                <a:gd name="connsiteX2" fmla="*/ 268791 w 268790"/>
                <a:gd name="connsiteY2" fmla="*/ 95997 h 153594"/>
                <a:gd name="connsiteX3" fmla="*/ 268791 w 268790"/>
                <a:gd name="connsiteY3" fmla="*/ 57598 h 153594"/>
                <a:gd name="connsiteX4" fmla="*/ 208450 w 268790"/>
                <a:gd name="connsiteY4" fmla="*/ 57598 h 153594"/>
                <a:gd name="connsiteX5" fmla="*/ 134395 w 268790"/>
                <a:gd name="connsiteY5" fmla="*/ 0 h 153594"/>
                <a:gd name="connsiteX6" fmla="*/ 60340 w 268790"/>
                <a:gd name="connsiteY6" fmla="*/ 57598 h 153594"/>
                <a:gd name="connsiteX7" fmla="*/ 0 w 268790"/>
                <a:gd name="connsiteY7" fmla="*/ 57598 h 153594"/>
                <a:gd name="connsiteX8" fmla="*/ 0 w 268790"/>
                <a:gd name="connsiteY8" fmla="*/ 95997 h 153594"/>
                <a:gd name="connsiteX9" fmla="*/ 60340 w 268790"/>
                <a:gd name="connsiteY9" fmla="*/ 95997 h 153594"/>
                <a:gd name="connsiteX10" fmla="*/ 134395 w 268790"/>
                <a:gd name="connsiteY10" fmla="*/ 153595 h 153594"/>
                <a:gd name="connsiteX11" fmla="*/ 134395 w 268790"/>
                <a:gd name="connsiteY11" fmla="*/ 153595 h 153594"/>
                <a:gd name="connsiteX12" fmla="*/ 134395 w 268790"/>
                <a:gd name="connsiteY12" fmla="*/ 38399 h 153594"/>
                <a:gd name="connsiteX13" fmla="*/ 170051 w 268790"/>
                <a:gd name="connsiteY13" fmla="*/ 63084 h 153594"/>
                <a:gd name="connsiteX14" fmla="*/ 161823 w 268790"/>
                <a:gd name="connsiteY14" fmla="*/ 104225 h 153594"/>
                <a:gd name="connsiteX15" fmla="*/ 120682 w 268790"/>
                <a:gd name="connsiteY15" fmla="*/ 112453 h 153594"/>
                <a:gd name="connsiteX16" fmla="*/ 95997 w 268790"/>
                <a:gd name="connsiteY16" fmla="*/ 76797 h 153594"/>
                <a:gd name="connsiteX17" fmla="*/ 134395 w 268790"/>
                <a:gd name="connsiteY17" fmla="*/ 38399 h 153594"/>
                <a:gd name="connsiteX18" fmla="*/ 134395 w 268790"/>
                <a:gd name="connsiteY18" fmla="*/ 38399 h 153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8790" h="153594">
                  <a:moveTo>
                    <a:pt x="134395" y="153595"/>
                  </a:moveTo>
                  <a:cubicBezTo>
                    <a:pt x="170051" y="153595"/>
                    <a:pt x="200222" y="128910"/>
                    <a:pt x="208450" y="95997"/>
                  </a:cubicBezTo>
                  <a:lnTo>
                    <a:pt x="268791" y="95997"/>
                  </a:lnTo>
                  <a:lnTo>
                    <a:pt x="268791" y="57598"/>
                  </a:lnTo>
                  <a:lnTo>
                    <a:pt x="208450" y="57598"/>
                  </a:lnTo>
                  <a:cubicBezTo>
                    <a:pt x="200222" y="24685"/>
                    <a:pt x="170051" y="0"/>
                    <a:pt x="134395" y="0"/>
                  </a:cubicBezTo>
                  <a:cubicBezTo>
                    <a:pt x="98740" y="0"/>
                    <a:pt x="68569" y="24685"/>
                    <a:pt x="60340" y="57598"/>
                  </a:cubicBezTo>
                  <a:lnTo>
                    <a:pt x="0" y="57598"/>
                  </a:lnTo>
                  <a:lnTo>
                    <a:pt x="0" y="95997"/>
                  </a:lnTo>
                  <a:lnTo>
                    <a:pt x="60340" y="95997"/>
                  </a:lnTo>
                  <a:cubicBezTo>
                    <a:pt x="68569" y="128910"/>
                    <a:pt x="98740" y="153595"/>
                    <a:pt x="134395" y="153595"/>
                  </a:cubicBezTo>
                  <a:lnTo>
                    <a:pt x="134395" y="153595"/>
                  </a:lnTo>
                  <a:close/>
                  <a:moveTo>
                    <a:pt x="134395" y="38399"/>
                  </a:moveTo>
                  <a:cubicBezTo>
                    <a:pt x="150852" y="38399"/>
                    <a:pt x="164566" y="46627"/>
                    <a:pt x="170051" y="63084"/>
                  </a:cubicBezTo>
                  <a:cubicBezTo>
                    <a:pt x="175537" y="76797"/>
                    <a:pt x="172794" y="93254"/>
                    <a:pt x="161823" y="104225"/>
                  </a:cubicBezTo>
                  <a:cubicBezTo>
                    <a:pt x="150852" y="115196"/>
                    <a:pt x="134395" y="117939"/>
                    <a:pt x="120682" y="112453"/>
                  </a:cubicBezTo>
                  <a:cubicBezTo>
                    <a:pt x="106968" y="106968"/>
                    <a:pt x="95997" y="93254"/>
                    <a:pt x="95997" y="76797"/>
                  </a:cubicBezTo>
                  <a:cubicBezTo>
                    <a:pt x="95997" y="54855"/>
                    <a:pt x="112454" y="38399"/>
                    <a:pt x="134395" y="38399"/>
                  </a:cubicBezTo>
                  <a:lnTo>
                    <a:pt x="134395" y="38399"/>
                  </a:lnTo>
                  <a:close/>
                </a:path>
              </a:pathLst>
            </a:custGeom>
            <a:solidFill>
              <a:srgbClr val="DD1470"/>
            </a:solidFill>
            <a:ln w="27426"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EEDFB098-7D33-8240-D493-7EB5DAA62996}"/>
                </a:ext>
              </a:extLst>
            </p:cNvPr>
            <p:cNvSpPr/>
            <p:nvPr/>
          </p:nvSpPr>
          <p:spPr>
            <a:xfrm>
              <a:off x="10410452" y="410457"/>
              <a:ext cx="1091621" cy="1089230"/>
            </a:xfrm>
            <a:custGeom>
              <a:avLst/>
              <a:gdLst>
                <a:gd name="connsiteX0" fmla="*/ 1047737 w 1091621"/>
                <a:gd name="connsiteY0" fmla="*/ 822829 h 1089230"/>
                <a:gd name="connsiteX1" fmla="*/ 984653 w 1091621"/>
                <a:gd name="connsiteY1" fmla="*/ 743289 h 1089230"/>
                <a:gd name="connsiteX2" fmla="*/ 916084 w 1091621"/>
                <a:gd name="connsiteY2" fmla="*/ 715861 h 1089230"/>
                <a:gd name="connsiteX3" fmla="*/ 872200 w 1091621"/>
                <a:gd name="connsiteY3" fmla="*/ 693919 h 1089230"/>
                <a:gd name="connsiteX4" fmla="*/ 773461 w 1091621"/>
                <a:gd name="connsiteY4" fmla="*/ 655520 h 1089230"/>
                <a:gd name="connsiteX5" fmla="*/ 759747 w 1091621"/>
                <a:gd name="connsiteY5" fmla="*/ 611636 h 1089230"/>
                <a:gd name="connsiteX6" fmla="*/ 759747 w 1091621"/>
                <a:gd name="connsiteY6" fmla="*/ 562266 h 1089230"/>
                <a:gd name="connsiteX7" fmla="*/ 831058 w 1091621"/>
                <a:gd name="connsiteY7" fmla="*/ 562266 h 1089230"/>
                <a:gd name="connsiteX8" fmla="*/ 948998 w 1091621"/>
                <a:gd name="connsiteY8" fmla="*/ 482726 h 1089230"/>
                <a:gd name="connsiteX9" fmla="*/ 995624 w 1091621"/>
                <a:gd name="connsiteY9" fmla="*/ 370273 h 1089230"/>
                <a:gd name="connsiteX10" fmla="*/ 995624 w 1091621"/>
                <a:gd name="connsiteY10" fmla="*/ 356559 h 1089230"/>
                <a:gd name="connsiteX11" fmla="*/ 995624 w 1091621"/>
                <a:gd name="connsiteY11" fmla="*/ 356559 h 1089230"/>
                <a:gd name="connsiteX12" fmla="*/ 979168 w 1091621"/>
                <a:gd name="connsiteY12" fmla="*/ 345588 h 1089230"/>
                <a:gd name="connsiteX13" fmla="*/ 883171 w 1091621"/>
                <a:gd name="connsiteY13" fmla="*/ 345588 h 1089230"/>
                <a:gd name="connsiteX14" fmla="*/ 770718 w 1091621"/>
                <a:gd name="connsiteY14" fmla="*/ 416900 h 1089230"/>
                <a:gd name="connsiteX15" fmla="*/ 762489 w 1091621"/>
                <a:gd name="connsiteY15" fmla="*/ 433357 h 1089230"/>
                <a:gd name="connsiteX16" fmla="*/ 762489 w 1091621"/>
                <a:gd name="connsiteY16" fmla="*/ 293475 h 1089230"/>
                <a:gd name="connsiteX17" fmla="*/ 943512 w 1091621"/>
                <a:gd name="connsiteY17" fmla="*/ 293475 h 1089230"/>
                <a:gd name="connsiteX18" fmla="*/ 962712 w 1091621"/>
                <a:gd name="connsiteY18" fmla="*/ 274276 h 1089230"/>
                <a:gd name="connsiteX19" fmla="*/ 962712 w 1091621"/>
                <a:gd name="connsiteY19" fmla="*/ 19199 h 1089230"/>
                <a:gd name="connsiteX20" fmla="*/ 943512 w 1091621"/>
                <a:gd name="connsiteY20" fmla="*/ 0 h 1089230"/>
                <a:gd name="connsiteX21" fmla="*/ 471756 w 1091621"/>
                <a:gd name="connsiteY21" fmla="*/ 0 h 1089230"/>
                <a:gd name="connsiteX22" fmla="*/ 452557 w 1091621"/>
                <a:gd name="connsiteY22" fmla="*/ 19199 h 1089230"/>
                <a:gd name="connsiteX23" fmla="*/ 452557 w 1091621"/>
                <a:gd name="connsiteY23" fmla="*/ 274276 h 1089230"/>
                <a:gd name="connsiteX24" fmla="*/ 471756 w 1091621"/>
                <a:gd name="connsiteY24" fmla="*/ 293475 h 1089230"/>
                <a:gd name="connsiteX25" fmla="*/ 652778 w 1091621"/>
                <a:gd name="connsiteY25" fmla="*/ 293475 h 1089230"/>
                <a:gd name="connsiteX26" fmla="*/ 652778 w 1091621"/>
                <a:gd name="connsiteY26" fmla="*/ 433357 h 1089230"/>
                <a:gd name="connsiteX27" fmla="*/ 644550 w 1091621"/>
                <a:gd name="connsiteY27" fmla="*/ 416900 h 1089230"/>
                <a:gd name="connsiteX28" fmla="*/ 532097 w 1091621"/>
                <a:gd name="connsiteY28" fmla="*/ 345588 h 1089230"/>
                <a:gd name="connsiteX29" fmla="*/ 436100 w 1091621"/>
                <a:gd name="connsiteY29" fmla="*/ 345588 h 1089230"/>
                <a:gd name="connsiteX30" fmla="*/ 419643 w 1091621"/>
                <a:gd name="connsiteY30" fmla="*/ 356559 h 1089230"/>
                <a:gd name="connsiteX31" fmla="*/ 419643 w 1091621"/>
                <a:gd name="connsiteY31" fmla="*/ 356559 h 1089230"/>
                <a:gd name="connsiteX32" fmla="*/ 419643 w 1091621"/>
                <a:gd name="connsiteY32" fmla="*/ 370273 h 1089230"/>
                <a:gd name="connsiteX33" fmla="*/ 466270 w 1091621"/>
                <a:gd name="connsiteY33" fmla="*/ 482726 h 1089230"/>
                <a:gd name="connsiteX34" fmla="*/ 584209 w 1091621"/>
                <a:gd name="connsiteY34" fmla="*/ 562266 h 1089230"/>
                <a:gd name="connsiteX35" fmla="*/ 655521 w 1091621"/>
                <a:gd name="connsiteY35" fmla="*/ 562266 h 1089230"/>
                <a:gd name="connsiteX36" fmla="*/ 655521 w 1091621"/>
                <a:gd name="connsiteY36" fmla="*/ 614379 h 1089230"/>
                <a:gd name="connsiteX37" fmla="*/ 641807 w 1091621"/>
                <a:gd name="connsiteY37" fmla="*/ 652778 h 1089230"/>
                <a:gd name="connsiteX38" fmla="*/ 518383 w 1091621"/>
                <a:gd name="connsiteY38" fmla="*/ 696662 h 1089230"/>
                <a:gd name="connsiteX39" fmla="*/ 479984 w 1091621"/>
                <a:gd name="connsiteY39" fmla="*/ 718604 h 1089230"/>
                <a:gd name="connsiteX40" fmla="*/ 422386 w 1091621"/>
                <a:gd name="connsiteY40" fmla="*/ 743289 h 1089230"/>
                <a:gd name="connsiteX41" fmla="*/ 364788 w 1091621"/>
                <a:gd name="connsiteY41" fmla="*/ 817343 h 1089230"/>
                <a:gd name="connsiteX42" fmla="*/ 345589 w 1091621"/>
                <a:gd name="connsiteY42" fmla="*/ 817343 h 1089230"/>
                <a:gd name="connsiteX43" fmla="*/ 345589 w 1091621"/>
                <a:gd name="connsiteY43" fmla="*/ 798144 h 1089230"/>
                <a:gd name="connsiteX44" fmla="*/ 326389 w 1091621"/>
                <a:gd name="connsiteY44" fmla="*/ 778945 h 1089230"/>
                <a:gd name="connsiteX45" fmla="*/ 19200 w 1091621"/>
                <a:gd name="connsiteY45" fmla="*/ 778945 h 1089230"/>
                <a:gd name="connsiteX46" fmla="*/ 0 w 1091621"/>
                <a:gd name="connsiteY46" fmla="*/ 798144 h 1089230"/>
                <a:gd name="connsiteX47" fmla="*/ 0 w 1091621"/>
                <a:gd name="connsiteY47" fmla="*/ 1069677 h 1089230"/>
                <a:gd name="connsiteX48" fmla="*/ 19200 w 1091621"/>
                <a:gd name="connsiteY48" fmla="*/ 1088877 h 1089230"/>
                <a:gd name="connsiteX49" fmla="*/ 326389 w 1091621"/>
                <a:gd name="connsiteY49" fmla="*/ 1088877 h 1089230"/>
                <a:gd name="connsiteX50" fmla="*/ 345589 w 1091621"/>
                <a:gd name="connsiteY50" fmla="*/ 1069677 h 1089230"/>
                <a:gd name="connsiteX51" fmla="*/ 345589 w 1091621"/>
                <a:gd name="connsiteY51" fmla="*/ 1053221 h 1089230"/>
                <a:gd name="connsiteX52" fmla="*/ 386730 w 1091621"/>
                <a:gd name="connsiteY52" fmla="*/ 1064192 h 1089230"/>
                <a:gd name="connsiteX53" fmla="*/ 789917 w 1091621"/>
                <a:gd name="connsiteY53" fmla="*/ 1066935 h 1089230"/>
                <a:gd name="connsiteX54" fmla="*/ 932541 w 1091621"/>
                <a:gd name="connsiteY54" fmla="*/ 1034021 h 1089230"/>
                <a:gd name="connsiteX55" fmla="*/ 938027 w 1091621"/>
                <a:gd name="connsiteY55" fmla="*/ 1031279 h 1089230"/>
                <a:gd name="connsiteX56" fmla="*/ 1064193 w 1091621"/>
                <a:gd name="connsiteY56" fmla="*/ 938025 h 1089230"/>
                <a:gd name="connsiteX57" fmla="*/ 1091621 w 1091621"/>
                <a:gd name="connsiteY57" fmla="*/ 885912 h 1089230"/>
                <a:gd name="connsiteX58" fmla="*/ 1091621 w 1091621"/>
                <a:gd name="connsiteY58" fmla="*/ 885912 h 1089230"/>
                <a:gd name="connsiteX59" fmla="*/ 1047737 w 1091621"/>
                <a:gd name="connsiteY59" fmla="*/ 822829 h 1089230"/>
                <a:gd name="connsiteX60" fmla="*/ 1047737 w 1091621"/>
                <a:gd name="connsiteY60" fmla="*/ 822829 h 1089230"/>
                <a:gd name="connsiteX61" fmla="*/ 798145 w 1091621"/>
                <a:gd name="connsiteY61" fmla="*/ 430614 h 1089230"/>
                <a:gd name="connsiteX62" fmla="*/ 880429 w 1091621"/>
                <a:gd name="connsiteY62" fmla="*/ 381244 h 1089230"/>
                <a:gd name="connsiteX63" fmla="*/ 948998 w 1091621"/>
                <a:gd name="connsiteY63" fmla="*/ 381244 h 1089230"/>
                <a:gd name="connsiteX64" fmla="*/ 913341 w 1091621"/>
                <a:gd name="connsiteY64" fmla="*/ 469012 h 1089230"/>
                <a:gd name="connsiteX65" fmla="*/ 828316 w 1091621"/>
                <a:gd name="connsiteY65" fmla="*/ 526610 h 1089230"/>
                <a:gd name="connsiteX66" fmla="*/ 781689 w 1091621"/>
                <a:gd name="connsiteY66" fmla="*/ 526610 h 1089230"/>
                <a:gd name="connsiteX67" fmla="*/ 896885 w 1091621"/>
                <a:gd name="connsiteY67" fmla="*/ 427871 h 1089230"/>
                <a:gd name="connsiteX68" fmla="*/ 866715 w 1091621"/>
                <a:gd name="connsiteY68" fmla="*/ 405929 h 1089230"/>
                <a:gd name="connsiteX69" fmla="*/ 762489 w 1091621"/>
                <a:gd name="connsiteY69" fmla="*/ 493697 h 1089230"/>
                <a:gd name="connsiteX70" fmla="*/ 798145 w 1091621"/>
                <a:gd name="connsiteY70" fmla="*/ 430614 h 1089230"/>
                <a:gd name="connsiteX71" fmla="*/ 504669 w 1091621"/>
                <a:gd name="connsiteY71" fmla="*/ 181022 h 1089230"/>
                <a:gd name="connsiteX72" fmla="*/ 485470 w 1091621"/>
                <a:gd name="connsiteY72" fmla="*/ 181022 h 1089230"/>
                <a:gd name="connsiteX73" fmla="*/ 485470 w 1091621"/>
                <a:gd name="connsiteY73" fmla="*/ 109710 h 1089230"/>
                <a:gd name="connsiteX74" fmla="*/ 504669 w 1091621"/>
                <a:gd name="connsiteY74" fmla="*/ 109710 h 1089230"/>
                <a:gd name="connsiteX75" fmla="*/ 559524 w 1091621"/>
                <a:gd name="connsiteY75" fmla="*/ 54855 h 1089230"/>
                <a:gd name="connsiteX76" fmla="*/ 559524 w 1091621"/>
                <a:gd name="connsiteY76" fmla="*/ 35656 h 1089230"/>
                <a:gd name="connsiteX77" fmla="*/ 850258 w 1091621"/>
                <a:gd name="connsiteY77" fmla="*/ 35656 h 1089230"/>
                <a:gd name="connsiteX78" fmla="*/ 850258 w 1091621"/>
                <a:gd name="connsiteY78" fmla="*/ 54855 h 1089230"/>
                <a:gd name="connsiteX79" fmla="*/ 905113 w 1091621"/>
                <a:gd name="connsiteY79" fmla="*/ 109710 h 1089230"/>
                <a:gd name="connsiteX80" fmla="*/ 924313 w 1091621"/>
                <a:gd name="connsiteY80" fmla="*/ 109710 h 1089230"/>
                <a:gd name="connsiteX81" fmla="*/ 924313 w 1091621"/>
                <a:gd name="connsiteY81" fmla="*/ 181022 h 1089230"/>
                <a:gd name="connsiteX82" fmla="*/ 905113 w 1091621"/>
                <a:gd name="connsiteY82" fmla="*/ 181022 h 1089230"/>
                <a:gd name="connsiteX83" fmla="*/ 850258 w 1091621"/>
                <a:gd name="connsiteY83" fmla="*/ 235878 h 1089230"/>
                <a:gd name="connsiteX84" fmla="*/ 850258 w 1091621"/>
                <a:gd name="connsiteY84" fmla="*/ 255077 h 1089230"/>
                <a:gd name="connsiteX85" fmla="*/ 559524 w 1091621"/>
                <a:gd name="connsiteY85" fmla="*/ 255077 h 1089230"/>
                <a:gd name="connsiteX86" fmla="*/ 559524 w 1091621"/>
                <a:gd name="connsiteY86" fmla="*/ 235878 h 1089230"/>
                <a:gd name="connsiteX87" fmla="*/ 504669 w 1091621"/>
                <a:gd name="connsiteY87" fmla="*/ 181022 h 1089230"/>
                <a:gd name="connsiteX88" fmla="*/ 504669 w 1091621"/>
                <a:gd name="connsiteY88" fmla="*/ 181022 h 1089230"/>
                <a:gd name="connsiteX89" fmla="*/ 885914 w 1091621"/>
                <a:gd name="connsiteY89" fmla="*/ 255077 h 1089230"/>
                <a:gd name="connsiteX90" fmla="*/ 885914 w 1091621"/>
                <a:gd name="connsiteY90" fmla="*/ 235878 h 1089230"/>
                <a:gd name="connsiteX91" fmla="*/ 905113 w 1091621"/>
                <a:gd name="connsiteY91" fmla="*/ 216678 h 1089230"/>
                <a:gd name="connsiteX92" fmla="*/ 924313 w 1091621"/>
                <a:gd name="connsiteY92" fmla="*/ 216678 h 1089230"/>
                <a:gd name="connsiteX93" fmla="*/ 924313 w 1091621"/>
                <a:gd name="connsiteY93" fmla="*/ 252334 h 1089230"/>
                <a:gd name="connsiteX94" fmla="*/ 885914 w 1091621"/>
                <a:gd name="connsiteY94" fmla="*/ 252334 h 1089230"/>
                <a:gd name="connsiteX95" fmla="*/ 921570 w 1091621"/>
                <a:gd name="connsiteY95" fmla="*/ 74054 h 1089230"/>
                <a:gd name="connsiteX96" fmla="*/ 902370 w 1091621"/>
                <a:gd name="connsiteY96" fmla="*/ 74054 h 1089230"/>
                <a:gd name="connsiteX97" fmla="*/ 883171 w 1091621"/>
                <a:gd name="connsiteY97" fmla="*/ 54855 h 1089230"/>
                <a:gd name="connsiteX98" fmla="*/ 883171 w 1091621"/>
                <a:gd name="connsiteY98" fmla="*/ 35656 h 1089230"/>
                <a:gd name="connsiteX99" fmla="*/ 918827 w 1091621"/>
                <a:gd name="connsiteY99" fmla="*/ 35656 h 1089230"/>
                <a:gd name="connsiteX100" fmla="*/ 918827 w 1091621"/>
                <a:gd name="connsiteY100" fmla="*/ 74054 h 1089230"/>
                <a:gd name="connsiteX101" fmla="*/ 521126 w 1091621"/>
                <a:gd name="connsiteY101" fmla="*/ 35656 h 1089230"/>
                <a:gd name="connsiteX102" fmla="*/ 521126 w 1091621"/>
                <a:gd name="connsiteY102" fmla="*/ 54855 h 1089230"/>
                <a:gd name="connsiteX103" fmla="*/ 501926 w 1091621"/>
                <a:gd name="connsiteY103" fmla="*/ 74054 h 1089230"/>
                <a:gd name="connsiteX104" fmla="*/ 482727 w 1091621"/>
                <a:gd name="connsiteY104" fmla="*/ 74054 h 1089230"/>
                <a:gd name="connsiteX105" fmla="*/ 482727 w 1091621"/>
                <a:gd name="connsiteY105" fmla="*/ 38399 h 1089230"/>
                <a:gd name="connsiteX106" fmla="*/ 521126 w 1091621"/>
                <a:gd name="connsiteY106" fmla="*/ 38399 h 1089230"/>
                <a:gd name="connsiteX107" fmla="*/ 485470 w 1091621"/>
                <a:gd name="connsiteY107" fmla="*/ 219421 h 1089230"/>
                <a:gd name="connsiteX108" fmla="*/ 504669 w 1091621"/>
                <a:gd name="connsiteY108" fmla="*/ 219421 h 1089230"/>
                <a:gd name="connsiteX109" fmla="*/ 523869 w 1091621"/>
                <a:gd name="connsiteY109" fmla="*/ 238620 h 1089230"/>
                <a:gd name="connsiteX110" fmla="*/ 523869 w 1091621"/>
                <a:gd name="connsiteY110" fmla="*/ 257820 h 1089230"/>
                <a:gd name="connsiteX111" fmla="*/ 488212 w 1091621"/>
                <a:gd name="connsiteY111" fmla="*/ 257820 h 1089230"/>
                <a:gd name="connsiteX112" fmla="*/ 488212 w 1091621"/>
                <a:gd name="connsiteY112" fmla="*/ 219421 h 1089230"/>
                <a:gd name="connsiteX113" fmla="*/ 721348 w 1091621"/>
                <a:gd name="connsiteY113" fmla="*/ 290733 h 1089230"/>
                <a:gd name="connsiteX114" fmla="*/ 721348 w 1091621"/>
                <a:gd name="connsiteY114" fmla="*/ 617122 h 1089230"/>
                <a:gd name="connsiteX115" fmla="*/ 721348 w 1091621"/>
                <a:gd name="connsiteY115" fmla="*/ 622607 h 1089230"/>
                <a:gd name="connsiteX116" fmla="*/ 732319 w 1091621"/>
                <a:gd name="connsiteY116" fmla="*/ 652778 h 1089230"/>
                <a:gd name="connsiteX117" fmla="*/ 713120 w 1091621"/>
                <a:gd name="connsiteY117" fmla="*/ 652778 h 1089230"/>
                <a:gd name="connsiteX118" fmla="*/ 671978 w 1091621"/>
                <a:gd name="connsiteY118" fmla="*/ 652778 h 1089230"/>
                <a:gd name="connsiteX119" fmla="*/ 682949 w 1091621"/>
                <a:gd name="connsiteY119" fmla="*/ 622607 h 1089230"/>
                <a:gd name="connsiteX120" fmla="*/ 682949 w 1091621"/>
                <a:gd name="connsiteY120" fmla="*/ 617122 h 1089230"/>
                <a:gd name="connsiteX121" fmla="*/ 682949 w 1091621"/>
                <a:gd name="connsiteY121" fmla="*/ 290733 h 1089230"/>
                <a:gd name="connsiteX122" fmla="*/ 721348 w 1091621"/>
                <a:gd name="connsiteY122" fmla="*/ 290733 h 1089230"/>
                <a:gd name="connsiteX123" fmla="*/ 493698 w 1091621"/>
                <a:gd name="connsiteY123" fmla="*/ 469012 h 1089230"/>
                <a:gd name="connsiteX124" fmla="*/ 458042 w 1091621"/>
                <a:gd name="connsiteY124" fmla="*/ 381244 h 1089230"/>
                <a:gd name="connsiteX125" fmla="*/ 526612 w 1091621"/>
                <a:gd name="connsiteY125" fmla="*/ 381244 h 1089230"/>
                <a:gd name="connsiteX126" fmla="*/ 608895 w 1091621"/>
                <a:gd name="connsiteY126" fmla="*/ 430614 h 1089230"/>
                <a:gd name="connsiteX127" fmla="*/ 639064 w 1091621"/>
                <a:gd name="connsiteY127" fmla="*/ 493697 h 1089230"/>
                <a:gd name="connsiteX128" fmla="*/ 534840 w 1091621"/>
                <a:gd name="connsiteY128" fmla="*/ 405929 h 1089230"/>
                <a:gd name="connsiteX129" fmla="*/ 504669 w 1091621"/>
                <a:gd name="connsiteY129" fmla="*/ 427871 h 1089230"/>
                <a:gd name="connsiteX130" fmla="*/ 619866 w 1091621"/>
                <a:gd name="connsiteY130" fmla="*/ 526610 h 1089230"/>
                <a:gd name="connsiteX131" fmla="*/ 573238 w 1091621"/>
                <a:gd name="connsiteY131" fmla="*/ 526610 h 1089230"/>
                <a:gd name="connsiteX132" fmla="*/ 493698 w 1091621"/>
                <a:gd name="connsiteY132" fmla="*/ 469012 h 1089230"/>
                <a:gd name="connsiteX133" fmla="*/ 493698 w 1091621"/>
                <a:gd name="connsiteY133" fmla="*/ 469012 h 1089230"/>
                <a:gd name="connsiteX134" fmla="*/ 433357 w 1091621"/>
                <a:gd name="connsiteY134" fmla="*/ 776202 h 1089230"/>
                <a:gd name="connsiteX135" fmla="*/ 490955 w 1091621"/>
                <a:gd name="connsiteY135" fmla="*/ 751517 h 1089230"/>
                <a:gd name="connsiteX136" fmla="*/ 534840 w 1091621"/>
                <a:gd name="connsiteY136" fmla="*/ 726832 h 1089230"/>
                <a:gd name="connsiteX137" fmla="*/ 644550 w 1091621"/>
                <a:gd name="connsiteY137" fmla="*/ 691176 h 1089230"/>
                <a:gd name="connsiteX138" fmla="*/ 715862 w 1091621"/>
                <a:gd name="connsiteY138" fmla="*/ 691176 h 1089230"/>
                <a:gd name="connsiteX139" fmla="*/ 855744 w 1091621"/>
                <a:gd name="connsiteY139" fmla="*/ 729575 h 1089230"/>
                <a:gd name="connsiteX140" fmla="*/ 905113 w 1091621"/>
                <a:gd name="connsiteY140" fmla="*/ 754260 h 1089230"/>
                <a:gd name="connsiteX141" fmla="*/ 973682 w 1091621"/>
                <a:gd name="connsiteY141" fmla="*/ 781687 h 1089230"/>
                <a:gd name="connsiteX142" fmla="*/ 1009338 w 1091621"/>
                <a:gd name="connsiteY142" fmla="*/ 820086 h 1089230"/>
                <a:gd name="connsiteX143" fmla="*/ 962712 w 1091621"/>
                <a:gd name="connsiteY143" fmla="*/ 833800 h 1089230"/>
                <a:gd name="connsiteX144" fmla="*/ 863972 w 1091621"/>
                <a:gd name="connsiteY144" fmla="*/ 891398 h 1089230"/>
                <a:gd name="connsiteX145" fmla="*/ 855744 w 1091621"/>
                <a:gd name="connsiteY145" fmla="*/ 894140 h 1089230"/>
                <a:gd name="connsiteX146" fmla="*/ 817344 w 1091621"/>
                <a:gd name="connsiteY146" fmla="*/ 894140 h 1089230"/>
                <a:gd name="connsiteX147" fmla="*/ 817344 w 1091621"/>
                <a:gd name="connsiteY147" fmla="*/ 822829 h 1089230"/>
                <a:gd name="connsiteX148" fmla="*/ 754261 w 1091621"/>
                <a:gd name="connsiteY148" fmla="*/ 787173 h 1089230"/>
                <a:gd name="connsiteX149" fmla="*/ 523869 w 1091621"/>
                <a:gd name="connsiteY149" fmla="*/ 787173 h 1089230"/>
                <a:gd name="connsiteX150" fmla="*/ 438843 w 1091621"/>
                <a:gd name="connsiteY150" fmla="*/ 806372 h 1089230"/>
                <a:gd name="connsiteX151" fmla="*/ 405929 w 1091621"/>
                <a:gd name="connsiteY151" fmla="*/ 822829 h 1089230"/>
                <a:gd name="connsiteX152" fmla="*/ 394958 w 1091621"/>
                <a:gd name="connsiteY152" fmla="*/ 822829 h 1089230"/>
                <a:gd name="connsiteX153" fmla="*/ 433357 w 1091621"/>
                <a:gd name="connsiteY153" fmla="*/ 776202 h 1089230"/>
                <a:gd name="connsiteX154" fmla="*/ 433357 w 1091621"/>
                <a:gd name="connsiteY154" fmla="*/ 776202 h 1089230"/>
                <a:gd name="connsiteX155" fmla="*/ 32914 w 1091621"/>
                <a:gd name="connsiteY155" fmla="*/ 817343 h 1089230"/>
                <a:gd name="connsiteX156" fmla="*/ 213936 w 1091621"/>
                <a:gd name="connsiteY156" fmla="*/ 817343 h 1089230"/>
                <a:gd name="connsiteX157" fmla="*/ 213936 w 1091621"/>
                <a:gd name="connsiteY157" fmla="*/ 1053221 h 1089230"/>
                <a:gd name="connsiteX158" fmla="*/ 32914 w 1091621"/>
                <a:gd name="connsiteY158" fmla="*/ 1053221 h 1089230"/>
                <a:gd name="connsiteX159" fmla="*/ 32914 w 1091621"/>
                <a:gd name="connsiteY159" fmla="*/ 817343 h 1089230"/>
                <a:gd name="connsiteX160" fmla="*/ 304447 w 1091621"/>
                <a:gd name="connsiteY160" fmla="*/ 1053221 h 1089230"/>
                <a:gd name="connsiteX161" fmla="*/ 249592 w 1091621"/>
                <a:gd name="connsiteY161" fmla="*/ 1053221 h 1089230"/>
                <a:gd name="connsiteX162" fmla="*/ 249592 w 1091621"/>
                <a:gd name="connsiteY162" fmla="*/ 817343 h 1089230"/>
                <a:gd name="connsiteX163" fmla="*/ 304447 w 1091621"/>
                <a:gd name="connsiteY163" fmla="*/ 817343 h 1089230"/>
                <a:gd name="connsiteX164" fmla="*/ 304447 w 1091621"/>
                <a:gd name="connsiteY164" fmla="*/ 1053221 h 1089230"/>
                <a:gd name="connsiteX165" fmla="*/ 1047737 w 1091621"/>
                <a:gd name="connsiteY165" fmla="*/ 883169 h 1089230"/>
                <a:gd name="connsiteX166" fmla="*/ 1036766 w 1091621"/>
                <a:gd name="connsiteY166" fmla="*/ 907854 h 1089230"/>
                <a:gd name="connsiteX167" fmla="*/ 913341 w 1091621"/>
                <a:gd name="connsiteY167" fmla="*/ 1001108 h 1089230"/>
                <a:gd name="connsiteX168" fmla="*/ 773461 w 1091621"/>
                <a:gd name="connsiteY168" fmla="*/ 1034021 h 1089230"/>
                <a:gd name="connsiteX169" fmla="*/ 389473 w 1091621"/>
                <a:gd name="connsiteY169" fmla="*/ 1031279 h 1089230"/>
                <a:gd name="connsiteX170" fmla="*/ 345589 w 1091621"/>
                <a:gd name="connsiteY170" fmla="*/ 1020307 h 1089230"/>
                <a:gd name="connsiteX171" fmla="*/ 340103 w 1091621"/>
                <a:gd name="connsiteY171" fmla="*/ 1020307 h 1089230"/>
                <a:gd name="connsiteX172" fmla="*/ 340103 w 1091621"/>
                <a:gd name="connsiteY172" fmla="*/ 855742 h 1089230"/>
                <a:gd name="connsiteX173" fmla="*/ 411415 w 1091621"/>
                <a:gd name="connsiteY173" fmla="*/ 855742 h 1089230"/>
                <a:gd name="connsiteX174" fmla="*/ 419643 w 1091621"/>
                <a:gd name="connsiteY174" fmla="*/ 852999 h 1089230"/>
                <a:gd name="connsiteX175" fmla="*/ 455300 w 1091621"/>
                <a:gd name="connsiteY175" fmla="*/ 833800 h 1089230"/>
                <a:gd name="connsiteX176" fmla="*/ 523869 w 1091621"/>
                <a:gd name="connsiteY176" fmla="*/ 817343 h 1089230"/>
                <a:gd name="connsiteX177" fmla="*/ 754261 w 1091621"/>
                <a:gd name="connsiteY177" fmla="*/ 817343 h 1089230"/>
                <a:gd name="connsiteX178" fmla="*/ 778946 w 1091621"/>
                <a:gd name="connsiteY178" fmla="*/ 828314 h 1089230"/>
                <a:gd name="connsiteX179" fmla="*/ 789917 w 1091621"/>
                <a:gd name="connsiteY179" fmla="*/ 852999 h 1089230"/>
                <a:gd name="connsiteX180" fmla="*/ 778946 w 1091621"/>
                <a:gd name="connsiteY180" fmla="*/ 877684 h 1089230"/>
                <a:gd name="connsiteX181" fmla="*/ 754261 w 1091621"/>
                <a:gd name="connsiteY181" fmla="*/ 888655 h 1089230"/>
                <a:gd name="connsiteX182" fmla="*/ 630837 w 1091621"/>
                <a:gd name="connsiteY182" fmla="*/ 888655 h 1089230"/>
                <a:gd name="connsiteX183" fmla="*/ 630837 w 1091621"/>
                <a:gd name="connsiteY183" fmla="*/ 924311 h 1089230"/>
                <a:gd name="connsiteX184" fmla="*/ 858486 w 1091621"/>
                <a:gd name="connsiteY184" fmla="*/ 924311 h 1089230"/>
                <a:gd name="connsiteX185" fmla="*/ 858486 w 1091621"/>
                <a:gd name="connsiteY185" fmla="*/ 924311 h 1089230"/>
                <a:gd name="connsiteX186" fmla="*/ 883171 w 1091621"/>
                <a:gd name="connsiteY186" fmla="*/ 918825 h 1089230"/>
                <a:gd name="connsiteX187" fmla="*/ 883171 w 1091621"/>
                <a:gd name="connsiteY187" fmla="*/ 918825 h 1089230"/>
                <a:gd name="connsiteX188" fmla="*/ 981910 w 1091621"/>
                <a:gd name="connsiteY188" fmla="*/ 861227 h 1089230"/>
                <a:gd name="connsiteX189" fmla="*/ 1017567 w 1091621"/>
                <a:gd name="connsiteY189" fmla="*/ 850256 h 1089230"/>
                <a:gd name="connsiteX190" fmla="*/ 1017567 w 1091621"/>
                <a:gd name="connsiteY190" fmla="*/ 850256 h 1089230"/>
                <a:gd name="connsiteX191" fmla="*/ 1047737 w 1091621"/>
                <a:gd name="connsiteY191" fmla="*/ 883169 h 1089230"/>
                <a:gd name="connsiteX192" fmla="*/ 1047737 w 1091621"/>
                <a:gd name="connsiteY192" fmla="*/ 883169 h 108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Lst>
              <a:rect l="l" t="t" r="r" b="b"/>
              <a:pathLst>
                <a:path w="1091621" h="1089230">
                  <a:moveTo>
                    <a:pt x="1047737" y="822829"/>
                  </a:moveTo>
                  <a:cubicBezTo>
                    <a:pt x="1042252" y="787173"/>
                    <a:pt x="1020310" y="757002"/>
                    <a:pt x="984653" y="743289"/>
                  </a:cubicBezTo>
                  <a:lnTo>
                    <a:pt x="916084" y="715861"/>
                  </a:lnTo>
                  <a:cubicBezTo>
                    <a:pt x="899627" y="710375"/>
                    <a:pt x="885914" y="702147"/>
                    <a:pt x="872200" y="693919"/>
                  </a:cubicBezTo>
                  <a:cubicBezTo>
                    <a:pt x="842030" y="674719"/>
                    <a:pt x="809116" y="663748"/>
                    <a:pt x="773461" y="655520"/>
                  </a:cubicBezTo>
                  <a:lnTo>
                    <a:pt x="759747" y="611636"/>
                  </a:lnTo>
                  <a:lnTo>
                    <a:pt x="759747" y="562266"/>
                  </a:lnTo>
                  <a:lnTo>
                    <a:pt x="831058" y="562266"/>
                  </a:lnTo>
                  <a:cubicBezTo>
                    <a:pt x="883171" y="562266"/>
                    <a:pt x="929798" y="532096"/>
                    <a:pt x="948998" y="482726"/>
                  </a:cubicBezTo>
                  <a:lnTo>
                    <a:pt x="995624" y="370273"/>
                  </a:lnTo>
                  <a:cubicBezTo>
                    <a:pt x="998367" y="364787"/>
                    <a:pt x="998367" y="362045"/>
                    <a:pt x="995624" y="356559"/>
                  </a:cubicBezTo>
                  <a:lnTo>
                    <a:pt x="995624" y="356559"/>
                  </a:lnTo>
                  <a:cubicBezTo>
                    <a:pt x="992882" y="351074"/>
                    <a:pt x="987396" y="345588"/>
                    <a:pt x="979168" y="345588"/>
                  </a:cubicBezTo>
                  <a:lnTo>
                    <a:pt x="883171" y="345588"/>
                  </a:lnTo>
                  <a:cubicBezTo>
                    <a:pt x="833801" y="345588"/>
                    <a:pt x="789917" y="373016"/>
                    <a:pt x="770718" y="416900"/>
                  </a:cubicBezTo>
                  <a:lnTo>
                    <a:pt x="762489" y="433357"/>
                  </a:lnTo>
                  <a:lnTo>
                    <a:pt x="762489" y="293475"/>
                  </a:lnTo>
                  <a:lnTo>
                    <a:pt x="943512" y="293475"/>
                  </a:lnTo>
                  <a:cubicBezTo>
                    <a:pt x="954483" y="293475"/>
                    <a:pt x="962712" y="285247"/>
                    <a:pt x="962712" y="274276"/>
                  </a:cubicBezTo>
                  <a:lnTo>
                    <a:pt x="962712" y="19199"/>
                  </a:lnTo>
                  <a:cubicBezTo>
                    <a:pt x="962712" y="8228"/>
                    <a:pt x="954483" y="0"/>
                    <a:pt x="943512" y="0"/>
                  </a:cubicBezTo>
                  <a:lnTo>
                    <a:pt x="471756" y="0"/>
                  </a:lnTo>
                  <a:cubicBezTo>
                    <a:pt x="460785" y="0"/>
                    <a:pt x="452557" y="8228"/>
                    <a:pt x="452557" y="19199"/>
                  </a:cubicBezTo>
                  <a:lnTo>
                    <a:pt x="452557" y="274276"/>
                  </a:lnTo>
                  <a:cubicBezTo>
                    <a:pt x="452557" y="285247"/>
                    <a:pt x="460785" y="293475"/>
                    <a:pt x="471756" y="293475"/>
                  </a:cubicBezTo>
                  <a:lnTo>
                    <a:pt x="652778" y="293475"/>
                  </a:lnTo>
                  <a:lnTo>
                    <a:pt x="652778" y="433357"/>
                  </a:lnTo>
                  <a:lnTo>
                    <a:pt x="644550" y="416900"/>
                  </a:lnTo>
                  <a:cubicBezTo>
                    <a:pt x="622609" y="373016"/>
                    <a:pt x="578724" y="345588"/>
                    <a:pt x="532097" y="345588"/>
                  </a:cubicBezTo>
                  <a:lnTo>
                    <a:pt x="436100" y="345588"/>
                  </a:lnTo>
                  <a:cubicBezTo>
                    <a:pt x="427872" y="345588"/>
                    <a:pt x="422386" y="351074"/>
                    <a:pt x="419643" y="356559"/>
                  </a:cubicBezTo>
                  <a:lnTo>
                    <a:pt x="419643" y="356559"/>
                  </a:lnTo>
                  <a:cubicBezTo>
                    <a:pt x="416901" y="362045"/>
                    <a:pt x="416901" y="364787"/>
                    <a:pt x="419643" y="370273"/>
                  </a:cubicBezTo>
                  <a:lnTo>
                    <a:pt x="466270" y="482726"/>
                  </a:lnTo>
                  <a:cubicBezTo>
                    <a:pt x="485470" y="532096"/>
                    <a:pt x="532097" y="562266"/>
                    <a:pt x="584209" y="562266"/>
                  </a:cubicBezTo>
                  <a:lnTo>
                    <a:pt x="655521" y="562266"/>
                  </a:lnTo>
                  <a:lnTo>
                    <a:pt x="655521" y="614379"/>
                  </a:lnTo>
                  <a:lnTo>
                    <a:pt x="641807" y="652778"/>
                  </a:lnTo>
                  <a:cubicBezTo>
                    <a:pt x="597923" y="655520"/>
                    <a:pt x="554039" y="669234"/>
                    <a:pt x="518383" y="696662"/>
                  </a:cubicBezTo>
                  <a:cubicBezTo>
                    <a:pt x="507412" y="704890"/>
                    <a:pt x="493698" y="713118"/>
                    <a:pt x="479984" y="718604"/>
                  </a:cubicBezTo>
                  <a:lnTo>
                    <a:pt x="422386" y="743289"/>
                  </a:lnTo>
                  <a:cubicBezTo>
                    <a:pt x="392215" y="757002"/>
                    <a:pt x="370274" y="784430"/>
                    <a:pt x="364788" y="817343"/>
                  </a:cubicBezTo>
                  <a:lnTo>
                    <a:pt x="345589" y="817343"/>
                  </a:lnTo>
                  <a:lnTo>
                    <a:pt x="345589" y="798144"/>
                  </a:lnTo>
                  <a:cubicBezTo>
                    <a:pt x="345589" y="787173"/>
                    <a:pt x="337360" y="778945"/>
                    <a:pt x="326389" y="778945"/>
                  </a:cubicBezTo>
                  <a:lnTo>
                    <a:pt x="19200" y="778945"/>
                  </a:lnTo>
                  <a:cubicBezTo>
                    <a:pt x="8228" y="778945"/>
                    <a:pt x="0" y="787173"/>
                    <a:pt x="0" y="798144"/>
                  </a:cubicBezTo>
                  <a:lnTo>
                    <a:pt x="0" y="1069677"/>
                  </a:lnTo>
                  <a:cubicBezTo>
                    <a:pt x="0" y="1080648"/>
                    <a:pt x="8228" y="1088877"/>
                    <a:pt x="19200" y="1088877"/>
                  </a:cubicBezTo>
                  <a:lnTo>
                    <a:pt x="326389" y="1088877"/>
                  </a:lnTo>
                  <a:cubicBezTo>
                    <a:pt x="337360" y="1088877"/>
                    <a:pt x="345589" y="1080648"/>
                    <a:pt x="345589" y="1069677"/>
                  </a:cubicBezTo>
                  <a:lnTo>
                    <a:pt x="345589" y="1053221"/>
                  </a:lnTo>
                  <a:lnTo>
                    <a:pt x="386730" y="1064192"/>
                  </a:lnTo>
                  <a:cubicBezTo>
                    <a:pt x="518383" y="1097105"/>
                    <a:pt x="655521" y="1097105"/>
                    <a:pt x="789917" y="1066935"/>
                  </a:cubicBezTo>
                  <a:lnTo>
                    <a:pt x="932541" y="1034021"/>
                  </a:lnTo>
                  <a:cubicBezTo>
                    <a:pt x="935284" y="1034021"/>
                    <a:pt x="938027" y="1031279"/>
                    <a:pt x="938027" y="1031279"/>
                  </a:cubicBezTo>
                  <a:lnTo>
                    <a:pt x="1064193" y="938025"/>
                  </a:lnTo>
                  <a:cubicBezTo>
                    <a:pt x="1080650" y="924311"/>
                    <a:pt x="1091621" y="905112"/>
                    <a:pt x="1091621" y="885912"/>
                  </a:cubicBezTo>
                  <a:lnTo>
                    <a:pt x="1091621" y="885912"/>
                  </a:lnTo>
                  <a:cubicBezTo>
                    <a:pt x="1083393" y="858485"/>
                    <a:pt x="1069679" y="833800"/>
                    <a:pt x="1047737" y="822829"/>
                  </a:cubicBezTo>
                  <a:lnTo>
                    <a:pt x="1047737" y="822829"/>
                  </a:lnTo>
                  <a:close/>
                  <a:moveTo>
                    <a:pt x="798145" y="430614"/>
                  </a:moveTo>
                  <a:cubicBezTo>
                    <a:pt x="814602" y="400443"/>
                    <a:pt x="844772" y="381244"/>
                    <a:pt x="880429" y="381244"/>
                  </a:cubicBezTo>
                  <a:lnTo>
                    <a:pt x="948998" y="381244"/>
                  </a:lnTo>
                  <a:lnTo>
                    <a:pt x="913341" y="469012"/>
                  </a:lnTo>
                  <a:cubicBezTo>
                    <a:pt x="899627" y="504668"/>
                    <a:pt x="866715" y="526610"/>
                    <a:pt x="828316" y="526610"/>
                  </a:cubicBezTo>
                  <a:lnTo>
                    <a:pt x="781689" y="526610"/>
                  </a:lnTo>
                  <a:cubicBezTo>
                    <a:pt x="828316" y="501926"/>
                    <a:pt x="866715" y="469012"/>
                    <a:pt x="896885" y="427871"/>
                  </a:cubicBezTo>
                  <a:lnTo>
                    <a:pt x="866715" y="405929"/>
                  </a:lnTo>
                  <a:cubicBezTo>
                    <a:pt x="839287" y="441585"/>
                    <a:pt x="803631" y="471755"/>
                    <a:pt x="762489" y="493697"/>
                  </a:cubicBezTo>
                  <a:lnTo>
                    <a:pt x="798145" y="430614"/>
                  </a:lnTo>
                  <a:close/>
                  <a:moveTo>
                    <a:pt x="504669" y="181022"/>
                  </a:moveTo>
                  <a:lnTo>
                    <a:pt x="485470" y="181022"/>
                  </a:lnTo>
                  <a:lnTo>
                    <a:pt x="485470" y="109710"/>
                  </a:lnTo>
                  <a:lnTo>
                    <a:pt x="504669" y="109710"/>
                  </a:lnTo>
                  <a:cubicBezTo>
                    <a:pt x="534840" y="109710"/>
                    <a:pt x="559524" y="85026"/>
                    <a:pt x="559524" y="54855"/>
                  </a:cubicBezTo>
                  <a:lnTo>
                    <a:pt x="559524" y="35656"/>
                  </a:lnTo>
                  <a:lnTo>
                    <a:pt x="850258" y="35656"/>
                  </a:lnTo>
                  <a:lnTo>
                    <a:pt x="850258" y="54855"/>
                  </a:lnTo>
                  <a:cubicBezTo>
                    <a:pt x="850258" y="85026"/>
                    <a:pt x="874943" y="109710"/>
                    <a:pt x="905113" y="109710"/>
                  </a:cubicBezTo>
                  <a:lnTo>
                    <a:pt x="924313" y="109710"/>
                  </a:lnTo>
                  <a:lnTo>
                    <a:pt x="924313" y="181022"/>
                  </a:lnTo>
                  <a:lnTo>
                    <a:pt x="905113" y="181022"/>
                  </a:lnTo>
                  <a:cubicBezTo>
                    <a:pt x="874943" y="181022"/>
                    <a:pt x="850258" y="205707"/>
                    <a:pt x="850258" y="235878"/>
                  </a:cubicBezTo>
                  <a:lnTo>
                    <a:pt x="850258" y="255077"/>
                  </a:lnTo>
                  <a:lnTo>
                    <a:pt x="559524" y="255077"/>
                  </a:lnTo>
                  <a:lnTo>
                    <a:pt x="559524" y="235878"/>
                  </a:lnTo>
                  <a:cubicBezTo>
                    <a:pt x="559524" y="205707"/>
                    <a:pt x="534840" y="181022"/>
                    <a:pt x="504669" y="181022"/>
                  </a:cubicBezTo>
                  <a:lnTo>
                    <a:pt x="504669" y="181022"/>
                  </a:lnTo>
                  <a:close/>
                  <a:moveTo>
                    <a:pt x="885914" y="255077"/>
                  </a:moveTo>
                  <a:lnTo>
                    <a:pt x="885914" y="235878"/>
                  </a:lnTo>
                  <a:cubicBezTo>
                    <a:pt x="885914" y="224906"/>
                    <a:pt x="894142" y="216678"/>
                    <a:pt x="905113" y="216678"/>
                  </a:cubicBezTo>
                  <a:lnTo>
                    <a:pt x="924313" y="216678"/>
                  </a:lnTo>
                  <a:lnTo>
                    <a:pt x="924313" y="252334"/>
                  </a:lnTo>
                  <a:lnTo>
                    <a:pt x="885914" y="252334"/>
                  </a:lnTo>
                  <a:close/>
                  <a:moveTo>
                    <a:pt x="921570" y="74054"/>
                  </a:moveTo>
                  <a:lnTo>
                    <a:pt x="902370" y="74054"/>
                  </a:lnTo>
                  <a:cubicBezTo>
                    <a:pt x="891399" y="74054"/>
                    <a:pt x="883171" y="65826"/>
                    <a:pt x="883171" y="54855"/>
                  </a:cubicBezTo>
                  <a:lnTo>
                    <a:pt x="883171" y="35656"/>
                  </a:lnTo>
                  <a:lnTo>
                    <a:pt x="918827" y="35656"/>
                  </a:lnTo>
                  <a:lnTo>
                    <a:pt x="918827" y="74054"/>
                  </a:lnTo>
                  <a:close/>
                  <a:moveTo>
                    <a:pt x="521126" y="35656"/>
                  </a:moveTo>
                  <a:lnTo>
                    <a:pt x="521126" y="54855"/>
                  </a:lnTo>
                  <a:cubicBezTo>
                    <a:pt x="521126" y="65826"/>
                    <a:pt x="512898" y="74054"/>
                    <a:pt x="501926" y="74054"/>
                  </a:cubicBezTo>
                  <a:lnTo>
                    <a:pt x="482727" y="74054"/>
                  </a:lnTo>
                  <a:lnTo>
                    <a:pt x="482727" y="38399"/>
                  </a:lnTo>
                  <a:lnTo>
                    <a:pt x="521126" y="38399"/>
                  </a:lnTo>
                  <a:close/>
                  <a:moveTo>
                    <a:pt x="485470" y="219421"/>
                  </a:moveTo>
                  <a:lnTo>
                    <a:pt x="504669" y="219421"/>
                  </a:lnTo>
                  <a:cubicBezTo>
                    <a:pt x="515640" y="219421"/>
                    <a:pt x="523869" y="227649"/>
                    <a:pt x="523869" y="238620"/>
                  </a:cubicBezTo>
                  <a:lnTo>
                    <a:pt x="523869" y="257820"/>
                  </a:lnTo>
                  <a:lnTo>
                    <a:pt x="488212" y="257820"/>
                  </a:lnTo>
                  <a:lnTo>
                    <a:pt x="488212" y="219421"/>
                  </a:lnTo>
                  <a:close/>
                  <a:moveTo>
                    <a:pt x="721348" y="290733"/>
                  </a:moveTo>
                  <a:lnTo>
                    <a:pt x="721348" y="617122"/>
                  </a:lnTo>
                  <a:cubicBezTo>
                    <a:pt x="721348" y="619864"/>
                    <a:pt x="721348" y="619864"/>
                    <a:pt x="721348" y="622607"/>
                  </a:cubicBezTo>
                  <a:lnTo>
                    <a:pt x="732319" y="652778"/>
                  </a:lnTo>
                  <a:cubicBezTo>
                    <a:pt x="726833" y="652778"/>
                    <a:pt x="721348" y="652778"/>
                    <a:pt x="713120" y="652778"/>
                  </a:cubicBezTo>
                  <a:lnTo>
                    <a:pt x="671978" y="652778"/>
                  </a:lnTo>
                  <a:lnTo>
                    <a:pt x="682949" y="622607"/>
                  </a:lnTo>
                  <a:cubicBezTo>
                    <a:pt x="682949" y="619864"/>
                    <a:pt x="682949" y="619864"/>
                    <a:pt x="682949" y="617122"/>
                  </a:cubicBezTo>
                  <a:lnTo>
                    <a:pt x="682949" y="290733"/>
                  </a:lnTo>
                  <a:lnTo>
                    <a:pt x="721348" y="290733"/>
                  </a:lnTo>
                  <a:close/>
                  <a:moveTo>
                    <a:pt x="493698" y="469012"/>
                  </a:moveTo>
                  <a:lnTo>
                    <a:pt x="458042" y="381244"/>
                  </a:lnTo>
                  <a:lnTo>
                    <a:pt x="526612" y="381244"/>
                  </a:lnTo>
                  <a:cubicBezTo>
                    <a:pt x="562267" y="381244"/>
                    <a:pt x="592438" y="400443"/>
                    <a:pt x="608895" y="430614"/>
                  </a:cubicBezTo>
                  <a:lnTo>
                    <a:pt x="639064" y="493697"/>
                  </a:lnTo>
                  <a:cubicBezTo>
                    <a:pt x="597923" y="471755"/>
                    <a:pt x="562267" y="441585"/>
                    <a:pt x="534840" y="405929"/>
                  </a:cubicBezTo>
                  <a:lnTo>
                    <a:pt x="504669" y="427871"/>
                  </a:lnTo>
                  <a:cubicBezTo>
                    <a:pt x="534840" y="469012"/>
                    <a:pt x="575981" y="501926"/>
                    <a:pt x="619866" y="526610"/>
                  </a:cubicBezTo>
                  <a:lnTo>
                    <a:pt x="573238" y="526610"/>
                  </a:lnTo>
                  <a:cubicBezTo>
                    <a:pt x="540326" y="526610"/>
                    <a:pt x="507412" y="504668"/>
                    <a:pt x="493698" y="469012"/>
                  </a:cubicBezTo>
                  <a:lnTo>
                    <a:pt x="493698" y="469012"/>
                  </a:lnTo>
                  <a:close/>
                  <a:moveTo>
                    <a:pt x="433357" y="776202"/>
                  </a:moveTo>
                  <a:lnTo>
                    <a:pt x="490955" y="751517"/>
                  </a:lnTo>
                  <a:cubicBezTo>
                    <a:pt x="507412" y="746031"/>
                    <a:pt x="521126" y="735060"/>
                    <a:pt x="534840" y="726832"/>
                  </a:cubicBezTo>
                  <a:cubicBezTo>
                    <a:pt x="565010" y="702147"/>
                    <a:pt x="603409" y="691176"/>
                    <a:pt x="644550" y="691176"/>
                  </a:cubicBezTo>
                  <a:lnTo>
                    <a:pt x="715862" y="691176"/>
                  </a:lnTo>
                  <a:cubicBezTo>
                    <a:pt x="765232" y="691176"/>
                    <a:pt x="811859" y="704890"/>
                    <a:pt x="855744" y="729575"/>
                  </a:cubicBezTo>
                  <a:cubicBezTo>
                    <a:pt x="872200" y="737803"/>
                    <a:pt x="888656" y="746031"/>
                    <a:pt x="905113" y="754260"/>
                  </a:cubicBezTo>
                  <a:lnTo>
                    <a:pt x="973682" y="781687"/>
                  </a:lnTo>
                  <a:cubicBezTo>
                    <a:pt x="990139" y="787173"/>
                    <a:pt x="1003853" y="803629"/>
                    <a:pt x="1009338" y="820086"/>
                  </a:cubicBezTo>
                  <a:cubicBezTo>
                    <a:pt x="992882" y="820086"/>
                    <a:pt x="979168" y="825571"/>
                    <a:pt x="962712" y="833800"/>
                  </a:cubicBezTo>
                  <a:lnTo>
                    <a:pt x="863972" y="891398"/>
                  </a:lnTo>
                  <a:cubicBezTo>
                    <a:pt x="861229" y="891398"/>
                    <a:pt x="858486" y="894140"/>
                    <a:pt x="855744" y="894140"/>
                  </a:cubicBezTo>
                  <a:lnTo>
                    <a:pt x="817344" y="894140"/>
                  </a:lnTo>
                  <a:cubicBezTo>
                    <a:pt x="831058" y="872198"/>
                    <a:pt x="831058" y="844771"/>
                    <a:pt x="817344" y="822829"/>
                  </a:cubicBezTo>
                  <a:cubicBezTo>
                    <a:pt x="803631" y="800887"/>
                    <a:pt x="781689" y="787173"/>
                    <a:pt x="754261" y="787173"/>
                  </a:cubicBezTo>
                  <a:lnTo>
                    <a:pt x="523869" y="787173"/>
                  </a:lnTo>
                  <a:cubicBezTo>
                    <a:pt x="493698" y="787173"/>
                    <a:pt x="466270" y="795401"/>
                    <a:pt x="438843" y="806372"/>
                  </a:cubicBezTo>
                  <a:lnTo>
                    <a:pt x="405929" y="822829"/>
                  </a:lnTo>
                  <a:lnTo>
                    <a:pt x="394958" y="822829"/>
                  </a:lnTo>
                  <a:cubicBezTo>
                    <a:pt x="403187" y="798144"/>
                    <a:pt x="414158" y="784430"/>
                    <a:pt x="433357" y="776202"/>
                  </a:cubicBezTo>
                  <a:lnTo>
                    <a:pt x="433357" y="776202"/>
                  </a:lnTo>
                  <a:close/>
                  <a:moveTo>
                    <a:pt x="32914" y="817343"/>
                  </a:moveTo>
                  <a:lnTo>
                    <a:pt x="213936" y="817343"/>
                  </a:lnTo>
                  <a:lnTo>
                    <a:pt x="213936" y="1053221"/>
                  </a:lnTo>
                  <a:lnTo>
                    <a:pt x="32914" y="1053221"/>
                  </a:lnTo>
                  <a:lnTo>
                    <a:pt x="32914" y="817343"/>
                  </a:lnTo>
                  <a:close/>
                  <a:moveTo>
                    <a:pt x="304447" y="1053221"/>
                  </a:moveTo>
                  <a:lnTo>
                    <a:pt x="249592" y="1053221"/>
                  </a:lnTo>
                  <a:lnTo>
                    <a:pt x="249592" y="817343"/>
                  </a:lnTo>
                  <a:lnTo>
                    <a:pt x="304447" y="817343"/>
                  </a:lnTo>
                  <a:lnTo>
                    <a:pt x="304447" y="1053221"/>
                  </a:lnTo>
                  <a:close/>
                  <a:moveTo>
                    <a:pt x="1047737" y="883169"/>
                  </a:moveTo>
                  <a:cubicBezTo>
                    <a:pt x="1047737" y="891398"/>
                    <a:pt x="1042252" y="902369"/>
                    <a:pt x="1036766" y="907854"/>
                  </a:cubicBezTo>
                  <a:lnTo>
                    <a:pt x="913341" y="1001108"/>
                  </a:lnTo>
                  <a:lnTo>
                    <a:pt x="773461" y="1034021"/>
                  </a:lnTo>
                  <a:cubicBezTo>
                    <a:pt x="647293" y="1064192"/>
                    <a:pt x="515640" y="1061449"/>
                    <a:pt x="389473" y="1031279"/>
                  </a:cubicBezTo>
                  <a:lnTo>
                    <a:pt x="345589" y="1020307"/>
                  </a:lnTo>
                  <a:cubicBezTo>
                    <a:pt x="342846" y="1020307"/>
                    <a:pt x="342846" y="1020307"/>
                    <a:pt x="340103" y="1020307"/>
                  </a:cubicBezTo>
                  <a:lnTo>
                    <a:pt x="340103" y="855742"/>
                  </a:lnTo>
                  <a:lnTo>
                    <a:pt x="411415" y="855742"/>
                  </a:lnTo>
                  <a:cubicBezTo>
                    <a:pt x="414158" y="855742"/>
                    <a:pt x="416901" y="855742"/>
                    <a:pt x="419643" y="852999"/>
                  </a:cubicBezTo>
                  <a:lnTo>
                    <a:pt x="455300" y="833800"/>
                  </a:lnTo>
                  <a:cubicBezTo>
                    <a:pt x="477241" y="822829"/>
                    <a:pt x="499184" y="817343"/>
                    <a:pt x="523869" y="817343"/>
                  </a:cubicBezTo>
                  <a:lnTo>
                    <a:pt x="754261" y="817343"/>
                  </a:lnTo>
                  <a:cubicBezTo>
                    <a:pt x="765232" y="817343"/>
                    <a:pt x="773461" y="820086"/>
                    <a:pt x="778946" y="828314"/>
                  </a:cubicBezTo>
                  <a:cubicBezTo>
                    <a:pt x="784432" y="833800"/>
                    <a:pt x="789917" y="844771"/>
                    <a:pt x="789917" y="852999"/>
                  </a:cubicBezTo>
                  <a:cubicBezTo>
                    <a:pt x="789917" y="863970"/>
                    <a:pt x="787175" y="872198"/>
                    <a:pt x="778946" y="877684"/>
                  </a:cubicBezTo>
                  <a:cubicBezTo>
                    <a:pt x="773461" y="883169"/>
                    <a:pt x="762489" y="888655"/>
                    <a:pt x="754261" y="888655"/>
                  </a:cubicBezTo>
                  <a:lnTo>
                    <a:pt x="630837" y="888655"/>
                  </a:lnTo>
                  <a:lnTo>
                    <a:pt x="630837" y="924311"/>
                  </a:lnTo>
                  <a:lnTo>
                    <a:pt x="858486" y="924311"/>
                  </a:lnTo>
                  <a:lnTo>
                    <a:pt x="858486" y="924311"/>
                  </a:lnTo>
                  <a:cubicBezTo>
                    <a:pt x="866715" y="924311"/>
                    <a:pt x="874943" y="921568"/>
                    <a:pt x="883171" y="918825"/>
                  </a:cubicBezTo>
                  <a:cubicBezTo>
                    <a:pt x="883171" y="918825"/>
                    <a:pt x="883171" y="918825"/>
                    <a:pt x="883171" y="918825"/>
                  </a:cubicBezTo>
                  <a:lnTo>
                    <a:pt x="981910" y="861227"/>
                  </a:lnTo>
                  <a:cubicBezTo>
                    <a:pt x="992882" y="855742"/>
                    <a:pt x="1006596" y="850256"/>
                    <a:pt x="1017567" y="850256"/>
                  </a:cubicBezTo>
                  <a:lnTo>
                    <a:pt x="1017567" y="850256"/>
                  </a:lnTo>
                  <a:cubicBezTo>
                    <a:pt x="1036766" y="852999"/>
                    <a:pt x="1047737" y="866713"/>
                    <a:pt x="1047737" y="883169"/>
                  </a:cubicBezTo>
                  <a:lnTo>
                    <a:pt x="1047737" y="883169"/>
                  </a:lnTo>
                  <a:close/>
                </a:path>
              </a:pathLst>
            </a:custGeom>
            <a:grpFill/>
            <a:ln w="27426" cap="flat">
              <a:noFill/>
              <a:prstDash val="solid"/>
              <a:miter/>
            </a:ln>
          </p:spPr>
          <p:txBody>
            <a:bodyPr rtlCol="0" anchor="ctr"/>
            <a:lstStyle/>
            <a:p>
              <a:endParaRPr lang="en-US"/>
            </a:p>
          </p:txBody>
        </p:sp>
      </p:grpSp>
      <p:grpSp>
        <p:nvGrpSpPr>
          <p:cNvPr id="29" name="Graphic 3">
            <a:extLst>
              <a:ext uri="{FF2B5EF4-FFF2-40B4-BE49-F238E27FC236}">
                <a16:creationId xmlns:a16="http://schemas.microsoft.com/office/drawing/2014/main" id="{97F6F053-87C0-7034-F9A2-F85993179DD8}"/>
              </a:ext>
            </a:extLst>
          </p:cNvPr>
          <p:cNvGrpSpPr/>
          <p:nvPr/>
        </p:nvGrpSpPr>
        <p:grpSpPr>
          <a:xfrm>
            <a:off x="995397" y="5490294"/>
            <a:ext cx="1130020" cy="1140988"/>
            <a:chOff x="8626076" y="3737866"/>
            <a:chExt cx="1130020" cy="1140988"/>
          </a:xfrm>
          <a:solidFill>
            <a:srgbClr val="F79037"/>
          </a:solidFill>
        </p:grpSpPr>
        <p:grpSp>
          <p:nvGrpSpPr>
            <p:cNvPr id="30" name="Graphic 3">
              <a:extLst>
                <a:ext uri="{FF2B5EF4-FFF2-40B4-BE49-F238E27FC236}">
                  <a16:creationId xmlns:a16="http://schemas.microsoft.com/office/drawing/2014/main" id="{082EE02E-EC78-5076-4AB6-6E33608C666D}"/>
                </a:ext>
              </a:extLst>
            </p:cNvPr>
            <p:cNvGrpSpPr/>
            <p:nvPr/>
          </p:nvGrpSpPr>
          <p:grpSpPr>
            <a:xfrm>
              <a:off x="8626076" y="4097168"/>
              <a:ext cx="907855" cy="521124"/>
              <a:chOff x="8626076" y="4097168"/>
              <a:chExt cx="907855" cy="521124"/>
            </a:xfrm>
            <a:grpFill/>
          </p:grpSpPr>
          <p:sp>
            <p:nvSpPr>
              <p:cNvPr id="39" name="Freeform 38">
                <a:extLst>
                  <a:ext uri="{FF2B5EF4-FFF2-40B4-BE49-F238E27FC236}">
                    <a16:creationId xmlns:a16="http://schemas.microsoft.com/office/drawing/2014/main" id="{C8B7C36C-D5CE-0EA1-B556-DD94C3139707}"/>
                  </a:ext>
                </a:extLst>
              </p:cNvPr>
              <p:cNvSpPr/>
              <p:nvPr/>
            </p:nvSpPr>
            <p:spPr>
              <a:xfrm>
                <a:off x="8626076" y="4097168"/>
                <a:ext cx="543067" cy="521124"/>
              </a:xfrm>
              <a:custGeom>
                <a:avLst/>
                <a:gdLst>
                  <a:gd name="connsiteX0" fmla="*/ 381245 w 543067"/>
                  <a:gd name="connsiteY0" fmla="*/ 0 h 521124"/>
                  <a:gd name="connsiteX1" fmla="*/ 342846 w 543067"/>
                  <a:gd name="connsiteY1" fmla="*/ 65827 h 521124"/>
                  <a:gd name="connsiteX2" fmla="*/ 342846 w 543067"/>
                  <a:gd name="connsiteY2" fmla="*/ 82283 h 521124"/>
                  <a:gd name="connsiteX3" fmla="*/ 452557 w 543067"/>
                  <a:gd name="connsiteY3" fmla="*/ 249592 h 521124"/>
                  <a:gd name="connsiteX4" fmla="*/ 271535 w 543067"/>
                  <a:gd name="connsiteY4" fmla="*/ 430614 h 521124"/>
                  <a:gd name="connsiteX5" fmla="*/ 90511 w 543067"/>
                  <a:gd name="connsiteY5" fmla="*/ 249592 h 521124"/>
                  <a:gd name="connsiteX6" fmla="*/ 200222 w 543067"/>
                  <a:gd name="connsiteY6" fmla="*/ 82283 h 521124"/>
                  <a:gd name="connsiteX7" fmla="*/ 200222 w 543067"/>
                  <a:gd name="connsiteY7" fmla="*/ 65827 h 521124"/>
                  <a:gd name="connsiteX8" fmla="*/ 161824 w 543067"/>
                  <a:gd name="connsiteY8" fmla="*/ 0 h 521124"/>
                  <a:gd name="connsiteX9" fmla="*/ 0 w 543067"/>
                  <a:gd name="connsiteY9" fmla="*/ 249592 h 521124"/>
                  <a:gd name="connsiteX10" fmla="*/ 271535 w 543067"/>
                  <a:gd name="connsiteY10" fmla="*/ 521125 h 521124"/>
                  <a:gd name="connsiteX11" fmla="*/ 543068 w 543067"/>
                  <a:gd name="connsiteY11" fmla="*/ 249592 h 521124"/>
                  <a:gd name="connsiteX12" fmla="*/ 381245 w 543067"/>
                  <a:gd name="connsiteY12" fmla="*/ 0 h 521124"/>
                  <a:gd name="connsiteX13" fmla="*/ 381245 w 543067"/>
                  <a:gd name="connsiteY13" fmla="*/ 0 h 521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3067" h="521124">
                    <a:moveTo>
                      <a:pt x="381245" y="0"/>
                    </a:moveTo>
                    <a:cubicBezTo>
                      <a:pt x="364788" y="21942"/>
                      <a:pt x="348332" y="41141"/>
                      <a:pt x="342846" y="65827"/>
                    </a:cubicBezTo>
                    <a:lnTo>
                      <a:pt x="342846" y="82283"/>
                    </a:lnTo>
                    <a:cubicBezTo>
                      <a:pt x="405929" y="109710"/>
                      <a:pt x="452557" y="175537"/>
                      <a:pt x="452557" y="249592"/>
                    </a:cubicBezTo>
                    <a:cubicBezTo>
                      <a:pt x="452557" y="351074"/>
                      <a:pt x="370274" y="430614"/>
                      <a:pt x="271535" y="430614"/>
                    </a:cubicBezTo>
                    <a:cubicBezTo>
                      <a:pt x="172794" y="430614"/>
                      <a:pt x="90511" y="348331"/>
                      <a:pt x="90511" y="249592"/>
                    </a:cubicBezTo>
                    <a:cubicBezTo>
                      <a:pt x="90511" y="175537"/>
                      <a:pt x="134396" y="109710"/>
                      <a:pt x="200222" y="82283"/>
                    </a:cubicBezTo>
                    <a:lnTo>
                      <a:pt x="200222" y="65827"/>
                    </a:lnTo>
                    <a:cubicBezTo>
                      <a:pt x="194736" y="41141"/>
                      <a:pt x="178280" y="19199"/>
                      <a:pt x="161824" y="0"/>
                    </a:cubicBezTo>
                    <a:cubicBezTo>
                      <a:pt x="63083" y="43884"/>
                      <a:pt x="0" y="139881"/>
                      <a:pt x="0" y="249592"/>
                    </a:cubicBezTo>
                    <a:cubicBezTo>
                      <a:pt x="0" y="400443"/>
                      <a:pt x="123425" y="521125"/>
                      <a:pt x="271535" y="521125"/>
                    </a:cubicBezTo>
                    <a:cubicBezTo>
                      <a:pt x="419643" y="521125"/>
                      <a:pt x="543068" y="397701"/>
                      <a:pt x="543068" y="249592"/>
                    </a:cubicBezTo>
                    <a:cubicBezTo>
                      <a:pt x="543068" y="142624"/>
                      <a:pt x="479984" y="43884"/>
                      <a:pt x="381245" y="0"/>
                    </a:cubicBezTo>
                    <a:lnTo>
                      <a:pt x="381245" y="0"/>
                    </a:lnTo>
                    <a:close/>
                  </a:path>
                </a:pathLst>
              </a:custGeom>
              <a:solidFill>
                <a:srgbClr val="DD1470"/>
              </a:solidFill>
              <a:ln w="27426"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00907925-F4AF-F579-06FB-E9F6F60218C6}"/>
                  </a:ext>
                </a:extLst>
              </p:cNvPr>
              <p:cNvSpPr/>
              <p:nvPr/>
            </p:nvSpPr>
            <p:spPr>
              <a:xfrm>
                <a:off x="9278854" y="4275448"/>
                <a:ext cx="255077" cy="219420"/>
              </a:xfrm>
              <a:custGeom>
                <a:avLst/>
                <a:gdLst>
                  <a:gd name="connsiteX0" fmla="*/ 181024 w 255077"/>
                  <a:gd name="connsiteY0" fmla="*/ 145366 h 219420"/>
                  <a:gd name="connsiteX1" fmla="*/ 181024 w 255077"/>
                  <a:gd name="connsiteY1" fmla="*/ 0 h 219420"/>
                  <a:gd name="connsiteX2" fmla="*/ 0 w 255077"/>
                  <a:gd name="connsiteY2" fmla="*/ 0 h 219420"/>
                  <a:gd name="connsiteX3" fmla="*/ 0 w 255077"/>
                  <a:gd name="connsiteY3" fmla="*/ 219421 h 219420"/>
                  <a:gd name="connsiteX4" fmla="*/ 255077 w 255077"/>
                  <a:gd name="connsiteY4" fmla="*/ 219421 h 219420"/>
                  <a:gd name="connsiteX5" fmla="*/ 255077 w 255077"/>
                  <a:gd name="connsiteY5" fmla="*/ 145366 h 219420"/>
                  <a:gd name="connsiteX6" fmla="*/ 181024 w 255077"/>
                  <a:gd name="connsiteY6" fmla="*/ 145366 h 21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077" h="219420">
                    <a:moveTo>
                      <a:pt x="181024" y="145366"/>
                    </a:moveTo>
                    <a:lnTo>
                      <a:pt x="181024" y="0"/>
                    </a:lnTo>
                    <a:lnTo>
                      <a:pt x="0" y="0"/>
                    </a:lnTo>
                    <a:lnTo>
                      <a:pt x="0" y="219421"/>
                    </a:lnTo>
                    <a:lnTo>
                      <a:pt x="255077" y="219421"/>
                    </a:lnTo>
                    <a:lnTo>
                      <a:pt x="255077" y="145366"/>
                    </a:lnTo>
                    <a:lnTo>
                      <a:pt x="181024" y="145366"/>
                    </a:lnTo>
                    <a:close/>
                  </a:path>
                </a:pathLst>
              </a:custGeom>
              <a:solidFill>
                <a:srgbClr val="DD1470"/>
              </a:solidFill>
              <a:ln w="27426" cap="flat">
                <a:noFill/>
                <a:prstDash val="solid"/>
                <a:miter/>
              </a:ln>
            </p:spPr>
            <p:txBody>
              <a:bodyPr rtlCol="0" anchor="ctr"/>
              <a:lstStyle/>
              <a:p>
                <a:endParaRPr lang="en-US"/>
              </a:p>
            </p:txBody>
          </p:sp>
        </p:grpSp>
        <p:sp>
          <p:nvSpPr>
            <p:cNvPr id="31" name="Freeform 30">
              <a:extLst>
                <a:ext uri="{FF2B5EF4-FFF2-40B4-BE49-F238E27FC236}">
                  <a16:creationId xmlns:a16="http://schemas.microsoft.com/office/drawing/2014/main" id="{B42F9CB6-44B5-A4FC-BC6E-09B86F66ED5B}"/>
                </a:ext>
              </a:extLst>
            </p:cNvPr>
            <p:cNvSpPr/>
            <p:nvPr/>
          </p:nvSpPr>
          <p:spPr>
            <a:xfrm>
              <a:off x="8697387" y="3737866"/>
              <a:ext cx="1058709" cy="1140988"/>
            </a:xfrm>
            <a:custGeom>
              <a:avLst/>
              <a:gdLst>
                <a:gd name="connsiteX0" fmla="*/ 1058709 w 1058709"/>
                <a:gd name="connsiteY0" fmla="*/ 447070 h 1140988"/>
                <a:gd name="connsiteX1" fmla="*/ 1044995 w 1058709"/>
                <a:gd name="connsiteY1" fmla="*/ 386729 h 1140988"/>
                <a:gd name="connsiteX2" fmla="*/ 1003854 w 1058709"/>
                <a:gd name="connsiteY2" fmla="*/ 342845 h 1140988"/>
                <a:gd name="connsiteX3" fmla="*/ 1017568 w 1058709"/>
                <a:gd name="connsiteY3" fmla="*/ 260562 h 1140988"/>
                <a:gd name="connsiteX4" fmla="*/ 962712 w 1058709"/>
                <a:gd name="connsiteY4" fmla="*/ 95997 h 1140988"/>
                <a:gd name="connsiteX5" fmla="*/ 891399 w 1058709"/>
                <a:gd name="connsiteY5" fmla="*/ 0 h 1140988"/>
                <a:gd name="connsiteX6" fmla="*/ 820088 w 1058709"/>
                <a:gd name="connsiteY6" fmla="*/ 95997 h 1140988"/>
                <a:gd name="connsiteX7" fmla="*/ 765233 w 1058709"/>
                <a:gd name="connsiteY7" fmla="*/ 260562 h 1140988"/>
                <a:gd name="connsiteX8" fmla="*/ 765233 w 1058709"/>
                <a:gd name="connsiteY8" fmla="*/ 266048 h 1140988"/>
                <a:gd name="connsiteX9" fmla="*/ 691178 w 1058709"/>
                <a:gd name="connsiteY9" fmla="*/ 266048 h 1140988"/>
                <a:gd name="connsiteX10" fmla="*/ 526612 w 1058709"/>
                <a:gd name="connsiteY10" fmla="*/ 315418 h 1140988"/>
                <a:gd name="connsiteX11" fmla="*/ 392217 w 1058709"/>
                <a:gd name="connsiteY11" fmla="*/ 266048 h 1140988"/>
                <a:gd name="connsiteX12" fmla="*/ 400445 w 1058709"/>
                <a:gd name="connsiteY12" fmla="*/ 211193 h 1140988"/>
                <a:gd name="connsiteX13" fmla="*/ 200223 w 1058709"/>
                <a:gd name="connsiteY13" fmla="*/ 10971 h 1140988"/>
                <a:gd name="connsiteX14" fmla="*/ 0 w 1058709"/>
                <a:gd name="connsiteY14" fmla="*/ 211193 h 1140988"/>
                <a:gd name="connsiteX15" fmla="*/ 65827 w 1058709"/>
                <a:gd name="connsiteY15" fmla="*/ 362045 h 1140988"/>
                <a:gd name="connsiteX16" fmla="*/ 109711 w 1058709"/>
                <a:gd name="connsiteY16" fmla="*/ 430614 h 1140988"/>
                <a:gd name="connsiteX17" fmla="*/ 109711 w 1058709"/>
                <a:gd name="connsiteY17" fmla="*/ 430614 h 1140988"/>
                <a:gd name="connsiteX18" fmla="*/ 0 w 1058709"/>
                <a:gd name="connsiteY18" fmla="*/ 608893 h 1140988"/>
                <a:gd name="connsiteX19" fmla="*/ 200223 w 1058709"/>
                <a:gd name="connsiteY19" fmla="*/ 809115 h 1140988"/>
                <a:gd name="connsiteX20" fmla="*/ 400445 w 1058709"/>
                <a:gd name="connsiteY20" fmla="*/ 608893 h 1140988"/>
                <a:gd name="connsiteX21" fmla="*/ 290734 w 1058709"/>
                <a:gd name="connsiteY21" fmla="*/ 430614 h 1140988"/>
                <a:gd name="connsiteX22" fmla="*/ 290734 w 1058709"/>
                <a:gd name="connsiteY22" fmla="*/ 430614 h 1140988"/>
                <a:gd name="connsiteX23" fmla="*/ 334618 w 1058709"/>
                <a:gd name="connsiteY23" fmla="*/ 362045 h 1140988"/>
                <a:gd name="connsiteX24" fmla="*/ 378503 w 1058709"/>
                <a:gd name="connsiteY24" fmla="*/ 301704 h 1140988"/>
                <a:gd name="connsiteX25" fmla="*/ 510156 w 1058709"/>
                <a:gd name="connsiteY25" fmla="*/ 348331 h 1140988"/>
                <a:gd name="connsiteX26" fmla="*/ 510156 w 1058709"/>
                <a:gd name="connsiteY26" fmla="*/ 811857 h 1140988"/>
                <a:gd name="connsiteX27" fmla="*/ 386731 w 1058709"/>
                <a:gd name="connsiteY27" fmla="*/ 811857 h 1140988"/>
                <a:gd name="connsiteX28" fmla="*/ 337362 w 1058709"/>
                <a:gd name="connsiteY28" fmla="*/ 847513 h 1140988"/>
                <a:gd name="connsiteX29" fmla="*/ 910599 w 1058709"/>
                <a:gd name="connsiteY29" fmla="*/ 847513 h 1140988"/>
                <a:gd name="connsiteX30" fmla="*/ 910599 w 1058709"/>
                <a:gd name="connsiteY30" fmla="*/ 617122 h 1140988"/>
                <a:gd name="connsiteX31" fmla="*/ 946255 w 1058709"/>
                <a:gd name="connsiteY31" fmla="*/ 567752 h 1140988"/>
                <a:gd name="connsiteX32" fmla="*/ 946255 w 1058709"/>
                <a:gd name="connsiteY32" fmla="*/ 885912 h 1140988"/>
                <a:gd name="connsiteX33" fmla="*/ 581467 w 1058709"/>
                <a:gd name="connsiteY33" fmla="*/ 885912 h 1140988"/>
                <a:gd name="connsiteX34" fmla="*/ 581467 w 1058709"/>
                <a:gd name="connsiteY34" fmla="*/ 905112 h 1140988"/>
                <a:gd name="connsiteX35" fmla="*/ 526612 w 1058709"/>
                <a:gd name="connsiteY35" fmla="*/ 959967 h 1140988"/>
                <a:gd name="connsiteX36" fmla="*/ 471756 w 1058709"/>
                <a:gd name="connsiteY36" fmla="*/ 905112 h 1140988"/>
                <a:gd name="connsiteX37" fmla="*/ 471756 w 1058709"/>
                <a:gd name="connsiteY37" fmla="*/ 885912 h 1140988"/>
                <a:gd name="connsiteX38" fmla="*/ 271535 w 1058709"/>
                <a:gd name="connsiteY38" fmla="*/ 885912 h 1140988"/>
                <a:gd name="connsiteX39" fmla="*/ 271535 w 1058709"/>
                <a:gd name="connsiteY39" fmla="*/ 874941 h 1140988"/>
                <a:gd name="connsiteX40" fmla="*/ 235879 w 1058709"/>
                <a:gd name="connsiteY40" fmla="*/ 883169 h 1140988"/>
                <a:gd name="connsiteX41" fmla="*/ 235879 w 1058709"/>
                <a:gd name="connsiteY41" fmla="*/ 1066934 h 1140988"/>
                <a:gd name="connsiteX42" fmla="*/ 200223 w 1058709"/>
                <a:gd name="connsiteY42" fmla="*/ 1102590 h 1140988"/>
                <a:gd name="connsiteX43" fmla="*/ 164566 w 1058709"/>
                <a:gd name="connsiteY43" fmla="*/ 1066934 h 1140988"/>
                <a:gd name="connsiteX44" fmla="*/ 164566 w 1058709"/>
                <a:gd name="connsiteY44" fmla="*/ 883169 h 1140988"/>
                <a:gd name="connsiteX45" fmla="*/ 128910 w 1058709"/>
                <a:gd name="connsiteY45" fmla="*/ 874941 h 1140988"/>
                <a:gd name="connsiteX46" fmla="*/ 128910 w 1058709"/>
                <a:gd name="connsiteY46" fmla="*/ 1066934 h 1140988"/>
                <a:gd name="connsiteX47" fmla="*/ 202965 w 1058709"/>
                <a:gd name="connsiteY47" fmla="*/ 1140989 h 1140988"/>
                <a:gd name="connsiteX48" fmla="*/ 277021 w 1058709"/>
                <a:gd name="connsiteY48" fmla="*/ 1066934 h 1140988"/>
                <a:gd name="connsiteX49" fmla="*/ 277021 w 1058709"/>
                <a:gd name="connsiteY49" fmla="*/ 921568 h 1140988"/>
                <a:gd name="connsiteX50" fmla="*/ 441587 w 1058709"/>
                <a:gd name="connsiteY50" fmla="*/ 921568 h 1140988"/>
                <a:gd name="connsiteX51" fmla="*/ 529355 w 1058709"/>
                <a:gd name="connsiteY51" fmla="*/ 995622 h 1140988"/>
                <a:gd name="connsiteX52" fmla="*/ 617123 w 1058709"/>
                <a:gd name="connsiteY52" fmla="*/ 921568 h 1140988"/>
                <a:gd name="connsiteX53" fmla="*/ 946255 w 1058709"/>
                <a:gd name="connsiteY53" fmla="*/ 921568 h 1140988"/>
                <a:gd name="connsiteX54" fmla="*/ 981912 w 1058709"/>
                <a:gd name="connsiteY54" fmla="*/ 885912 h 1140988"/>
                <a:gd name="connsiteX55" fmla="*/ 981912 w 1058709"/>
                <a:gd name="connsiteY55" fmla="*/ 490954 h 1140988"/>
                <a:gd name="connsiteX56" fmla="*/ 968198 w 1058709"/>
                <a:gd name="connsiteY56" fmla="*/ 444327 h 1140988"/>
                <a:gd name="connsiteX57" fmla="*/ 1058709 w 1058709"/>
                <a:gd name="connsiteY57" fmla="*/ 444327 h 1140988"/>
                <a:gd name="connsiteX58" fmla="*/ 145368 w 1058709"/>
                <a:gd name="connsiteY58" fmla="*/ 227649 h 1140988"/>
                <a:gd name="connsiteX59" fmla="*/ 126168 w 1058709"/>
                <a:gd name="connsiteY59" fmla="*/ 227649 h 1140988"/>
                <a:gd name="connsiteX60" fmla="*/ 106969 w 1058709"/>
                <a:gd name="connsiteY60" fmla="*/ 208450 h 1140988"/>
                <a:gd name="connsiteX61" fmla="*/ 126168 w 1058709"/>
                <a:gd name="connsiteY61" fmla="*/ 189250 h 1140988"/>
                <a:gd name="connsiteX62" fmla="*/ 145368 w 1058709"/>
                <a:gd name="connsiteY62" fmla="*/ 208450 h 1140988"/>
                <a:gd name="connsiteX63" fmla="*/ 145368 w 1058709"/>
                <a:gd name="connsiteY63" fmla="*/ 227649 h 1140988"/>
                <a:gd name="connsiteX64" fmla="*/ 216679 w 1058709"/>
                <a:gd name="connsiteY64" fmla="*/ 408671 h 1140988"/>
                <a:gd name="connsiteX65" fmla="*/ 181024 w 1058709"/>
                <a:gd name="connsiteY65" fmla="*/ 408671 h 1140988"/>
                <a:gd name="connsiteX66" fmla="*/ 181024 w 1058709"/>
                <a:gd name="connsiteY66" fmla="*/ 263305 h 1140988"/>
                <a:gd name="connsiteX67" fmla="*/ 216679 w 1058709"/>
                <a:gd name="connsiteY67" fmla="*/ 263305 h 1140988"/>
                <a:gd name="connsiteX68" fmla="*/ 216679 w 1058709"/>
                <a:gd name="connsiteY68" fmla="*/ 408671 h 1140988"/>
                <a:gd name="connsiteX69" fmla="*/ 255079 w 1058709"/>
                <a:gd name="connsiteY69" fmla="*/ 447070 h 1140988"/>
                <a:gd name="connsiteX70" fmla="*/ 255079 w 1058709"/>
                <a:gd name="connsiteY70" fmla="*/ 482726 h 1140988"/>
                <a:gd name="connsiteX71" fmla="*/ 145368 w 1058709"/>
                <a:gd name="connsiteY71" fmla="*/ 482726 h 1140988"/>
                <a:gd name="connsiteX72" fmla="*/ 145368 w 1058709"/>
                <a:gd name="connsiteY72" fmla="*/ 447070 h 1140988"/>
                <a:gd name="connsiteX73" fmla="*/ 255079 w 1058709"/>
                <a:gd name="connsiteY73" fmla="*/ 447070 h 1140988"/>
                <a:gd name="connsiteX74" fmla="*/ 249593 w 1058709"/>
                <a:gd name="connsiteY74" fmla="*/ 518382 h 1140988"/>
                <a:gd name="connsiteX75" fmla="*/ 197480 w 1058709"/>
                <a:gd name="connsiteY75" fmla="*/ 554038 h 1140988"/>
                <a:gd name="connsiteX76" fmla="*/ 145368 w 1058709"/>
                <a:gd name="connsiteY76" fmla="*/ 518382 h 1140988"/>
                <a:gd name="connsiteX77" fmla="*/ 249593 w 1058709"/>
                <a:gd name="connsiteY77" fmla="*/ 518382 h 1140988"/>
                <a:gd name="connsiteX78" fmla="*/ 362046 w 1058709"/>
                <a:gd name="connsiteY78" fmla="*/ 608893 h 1140988"/>
                <a:gd name="connsiteX79" fmla="*/ 197480 w 1058709"/>
                <a:gd name="connsiteY79" fmla="*/ 773459 h 1140988"/>
                <a:gd name="connsiteX80" fmla="*/ 32914 w 1058709"/>
                <a:gd name="connsiteY80" fmla="*/ 608893 h 1140988"/>
                <a:gd name="connsiteX81" fmla="*/ 106969 w 1058709"/>
                <a:gd name="connsiteY81" fmla="*/ 471755 h 1140988"/>
                <a:gd name="connsiteX82" fmla="*/ 106969 w 1058709"/>
                <a:gd name="connsiteY82" fmla="*/ 499183 h 1140988"/>
                <a:gd name="connsiteX83" fmla="*/ 197480 w 1058709"/>
                <a:gd name="connsiteY83" fmla="*/ 589694 h 1140988"/>
                <a:gd name="connsiteX84" fmla="*/ 287991 w 1058709"/>
                <a:gd name="connsiteY84" fmla="*/ 499183 h 1140988"/>
                <a:gd name="connsiteX85" fmla="*/ 287991 w 1058709"/>
                <a:gd name="connsiteY85" fmla="*/ 471755 h 1140988"/>
                <a:gd name="connsiteX86" fmla="*/ 362046 w 1058709"/>
                <a:gd name="connsiteY86" fmla="*/ 608893 h 1140988"/>
                <a:gd name="connsiteX87" fmla="*/ 362046 w 1058709"/>
                <a:gd name="connsiteY87" fmla="*/ 608893 h 1140988"/>
                <a:gd name="connsiteX88" fmla="*/ 304448 w 1058709"/>
                <a:gd name="connsiteY88" fmla="*/ 337359 h 1140988"/>
                <a:gd name="connsiteX89" fmla="*/ 257821 w 1058709"/>
                <a:gd name="connsiteY89" fmla="*/ 408671 h 1140988"/>
                <a:gd name="connsiteX90" fmla="*/ 252335 w 1058709"/>
                <a:gd name="connsiteY90" fmla="*/ 408671 h 1140988"/>
                <a:gd name="connsiteX91" fmla="*/ 252335 w 1058709"/>
                <a:gd name="connsiteY91" fmla="*/ 263305 h 1140988"/>
                <a:gd name="connsiteX92" fmla="*/ 271535 w 1058709"/>
                <a:gd name="connsiteY92" fmla="*/ 263305 h 1140988"/>
                <a:gd name="connsiteX93" fmla="*/ 326390 w 1058709"/>
                <a:gd name="connsiteY93" fmla="*/ 208450 h 1140988"/>
                <a:gd name="connsiteX94" fmla="*/ 271535 w 1058709"/>
                <a:gd name="connsiteY94" fmla="*/ 153594 h 1140988"/>
                <a:gd name="connsiteX95" fmla="*/ 216679 w 1058709"/>
                <a:gd name="connsiteY95" fmla="*/ 208450 h 1140988"/>
                <a:gd name="connsiteX96" fmla="*/ 216679 w 1058709"/>
                <a:gd name="connsiteY96" fmla="*/ 227649 h 1140988"/>
                <a:gd name="connsiteX97" fmla="*/ 181024 w 1058709"/>
                <a:gd name="connsiteY97" fmla="*/ 227649 h 1140988"/>
                <a:gd name="connsiteX98" fmla="*/ 181024 w 1058709"/>
                <a:gd name="connsiteY98" fmla="*/ 208450 h 1140988"/>
                <a:gd name="connsiteX99" fmla="*/ 126168 w 1058709"/>
                <a:gd name="connsiteY99" fmla="*/ 153594 h 1140988"/>
                <a:gd name="connsiteX100" fmla="*/ 71313 w 1058709"/>
                <a:gd name="connsiteY100" fmla="*/ 208450 h 1140988"/>
                <a:gd name="connsiteX101" fmla="*/ 126168 w 1058709"/>
                <a:gd name="connsiteY101" fmla="*/ 263305 h 1140988"/>
                <a:gd name="connsiteX102" fmla="*/ 145368 w 1058709"/>
                <a:gd name="connsiteY102" fmla="*/ 263305 h 1140988"/>
                <a:gd name="connsiteX103" fmla="*/ 145368 w 1058709"/>
                <a:gd name="connsiteY103" fmla="*/ 408671 h 1140988"/>
                <a:gd name="connsiteX104" fmla="*/ 139882 w 1058709"/>
                <a:gd name="connsiteY104" fmla="*/ 408671 h 1140988"/>
                <a:gd name="connsiteX105" fmla="*/ 93255 w 1058709"/>
                <a:gd name="connsiteY105" fmla="*/ 337359 h 1140988"/>
                <a:gd name="connsiteX106" fmla="*/ 35657 w 1058709"/>
                <a:gd name="connsiteY106" fmla="*/ 208450 h 1140988"/>
                <a:gd name="connsiteX107" fmla="*/ 200223 w 1058709"/>
                <a:gd name="connsiteY107" fmla="*/ 43884 h 1140988"/>
                <a:gd name="connsiteX108" fmla="*/ 364789 w 1058709"/>
                <a:gd name="connsiteY108" fmla="*/ 208450 h 1140988"/>
                <a:gd name="connsiteX109" fmla="*/ 304448 w 1058709"/>
                <a:gd name="connsiteY109" fmla="*/ 337359 h 1140988"/>
                <a:gd name="connsiteX110" fmla="*/ 304448 w 1058709"/>
                <a:gd name="connsiteY110" fmla="*/ 337359 h 1140988"/>
                <a:gd name="connsiteX111" fmla="*/ 255079 w 1058709"/>
                <a:gd name="connsiteY111" fmla="*/ 227649 h 1140988"/>
                <a:gd name="connsiteX112" fmla="*/ 255079 w 1058709"/>
                <a:gd name="connsiteY112" fmla="*/ 208450 h 1140988"/>
                <a:gd name="connsiteX113" fmla="*/ 274277 w 1058709"/>
                <a:gd name="connsiteY113" fmla="*/ 189250 h 1140988"/>
                <a:gd name="connsiteX114" fmla="*/ 293476 w 1058709"/>
                <a:gd name="connsiteY114" fmla="*/ 208450 h 1140988"/>
                <a:gd name="connsiteX115" fmla="*/ 274277 w 1058709"/>
                <a:gd name="connsiteY115" fmla="*/ 227649 h 1140988"/>
                <a:gd name="connsiteX116" fmla="*/ 255079 w 1058709"/>
                <a:gd name="connsiteY116" fmla="*/ 227649 h 1140988"/>
                <a:gd name="connsiteX117" fmla="*/ 872201 w 1058709"/>
                <a:gd name="connsiteY117" fmla="*/ 373015 h 1140988"/>
                <a:gd name="connsiteX118" fmla="*/ 872201 w 1058709"/>
                <a:gd name="connsiteY118" fmla="*/ 408671 h 1140988"/>
                <a:gd name="connsiteX119" fmla="*/ 847516 w 1058709"/>
                <a:gd name="connsiteY119" fmla="*/ 408671 h 1140988"/>
                <a:gd name="connsiteX120" fmla="*/ 825574 w 1058709"/>
                <a:gd name="connsiteY120" fmla="*/ 364787 h 1140988"/>
                <a:gd name="connsiteX121" fmla="*/ 800888 w 1058709"/>
                <a:gd name="connsiteY121" fmla="*/ 257819 h 1140988"/>
                <a:gd name="connsiteX122" fmla="*/ 811860 w 1058709"/>
                <a:gd name="connsiteY122" fmla="*/ 191993 h 1140988"/>
                <a:gd name="connsiteX123" fmla="*/ 973682 w 1058709"/>
                <a:gd name="connsiteY123" fmla="*/ 191993 h 1140988"/>
                <a:gd name="connsiteX124" fmla="*/ 984654 w 1058709"/>
                <a:gd name="connsiteY124" fmla="*/ 257819 h 1140988"/>
                <a:gd name="connsiteX125" fmla="*/ 959969 w 1058709"/>
                <a:gd name="connsiteY125" fmla="*/ 364787 h 1140988"/>
                <a:gd name="connsiteX126" fmla="*/ 938027 w 1058709"/>
                <a:gd name="connsiteY126" fmla="*/ 408671 h 1140988"/>
                <a:gd name="connsiteX127" fmla="*/ 913343 w 1058709"/>
                <a:gd name="connsiteY127" fmla="*/ 408671 h 1140988"/>
                <a:gd name="connsiteX128" fmla="*/ 913343 w 1058709"/>
                <a:gd name="connsiteY128" fmla="*/ 373015 h 1140988"/>
                <a:gd name="connsiteX129" fmla="*/ 872201 w 1058709"/>
                <a:gd name="connsiteY129" fmla="*/ 373015 h 1140988"/>
                <a:gd name="connsiteX130" fmla="*/ 789918 w 1058709"/>
                <a:gd name="connsiteY130" fmla="*/ 375758 h 1140988"/>
                <a:gd name="connsiteX131" fmla="*/ 792660 w 1058709"/>
                <a:gd name="connsiteY131" fmla="*/ 381244 h 1140988"/>
                <a:gd name="connsiteX132" fmla="*/ 806374 w 1058709"/>
                <a:gd name="connsiteY132" fmla="*/ 411414 h 1140988"/>
                <a:gd name="connsiteX133" fmla="*/ 767975 w 1058709"/>
                <a:gd name="connsiteY133" fmla="*/ 411414 h 1140988"/>
                <a:gd name="connsiteX134" fmla="*/ 770719 w 1058709"/>
                <a:gd name="connsiteY134" fmla="*/ 397701 h 1140988"/>
                <a:gd name="connsiteX135" fmla="*/ 789918 w 1058709"/>
                <a:gd name="connsiteY135" fmla="*/ 375758 h 1140988"/>
                <a:gd name="connsiteX136" fmla="*/ 789918 w 1058709"/>
                <a:gd name="connsiteY136" fmla="*/ 375758 h 1140988"/>
                <a:gd name="connsiteX137" fmla="*/ 1009340 w 1058709"/>
                <a:gd name="connsiteY137" fmla="*/ 394958 h 1140988"/>
                <a:gd name="connsiteX138" fmla="*/ 1012082 w 1058709"/>
                <a:gd name="connsiteY138" fmla="*/ 408671 h 1140988"/>
                <a:gd name="connsiteX139" fmla="*/ 973682 w 1058709"/>
                <a:gd name="connsiteY139" fmla="*/ 408671 h 1140988"/>
                <a:gd name="connsiteX140" fmla="*/ 987396 w 1058709"/>
                <a:gd name="connsiteY140" fmla="*/ 378501 h 1140988"/>
                <a:gd name="connsiteX141" fmla="*/ 990140 w 1058709"/>
                <a:gd name="connsiteY141" fmla="*/ 373015 h 1140988"/>
                <a:gd name="connsiteX142" fmla="*/ 1009340 w 1058709"/>
                <a:gd name="connsiteY142" fmla="*/ 394958 h 1140988"/>
                <a:gd name="connsiteX143" fmla="*/ 1009340 w 1058709"/>
                <a:gd name="connsiteY143" fmla="*/ 394958 h 1140988"/>
                <a:gd name="connsiteX144" fmla="*/ 891399 w 1058709"/>
                <a:gd name="connsiteY144" fmla="*/ 57598 h 1140988"/>
                <a:gd name="connsiteX145" fmla="*/ 935285 w 1058709"/>
                <a:gd name="connsiteY145" fmla="*/ 115196 h 1140988"/>
                <a:gd name="connsiteX146" fmla="*/ 959969 w 1058709"/>
                <a:gd name="connsiteY146" fmla="*/ 153594 h 1140988"/>
                <a:gd name="connsiteX147" fmla="*/ 825574 w 1058709"/>
                <a:gd name="connsiteY147" fmla="*/ 153594 h 1140988"/>
                <a:gd name="connsiteX148" fmla="*/ 850258 w 1058709"/>
                <a:gd name="connsiteY148" fmla="*/ 115196 h 1140988"/>
                <a:gd name="connsiteX149" fmla="*/ 891399 w 1058709"/>
                <a:gd name="connsiteY149" fmla="*/ 57598 h 1140988"/>
                <a:gd name="connsiteX150" fmla="*/ 872201 w 1058709"/>
                <a:gd name="connsiteY150" fmla="*/ 809115 h 1140988"/>
                <a:gd name="connsiteX151" fmla="*/ 545811 w 1058709"/>
                <a:gd name="connsiteY151" fmla="*/ 809115 h 1140988"/>
                <a:gd name="connsiteX152" fmla="*/ 545811 w 1058709"/>
                <a:gd name="connsiteY152" fmla="*/ 345588 h 1140988"/>
                <a:gd name="connsiteX153" fmla="*/ 691178 w 1058709"/>
                <a:gd name="connsiteY153" fmla="*/ 298961 h 1140988"/>
                <a:gd name="connsiteX154" fmla="*/ 767975 w 1058709"/>
                <a:gd name="connsiteY154" fmla="*/ 298961 h 1140988"/>
                <a:gd name="connsiteX155" fmla="*/ 778947 w 1058709"/>
                <a:gd name="connsiteY155" fmla="*/ 340102 h 1140988"/>
                <a:gd name="connsiteX156" fmla="*/ 737805 w 1058709"/>
                <a:gd name="connsiteY156" fmla="*/ 383987 h 1140988"/>
                <a:gd name="connsiteX157" fmla="*/ 724091 w 1058709"/>
                <a:gd name="connsiteY157" fmla="*/ 444327 h 1140988"/>
                <a:gd name="connsiteX158" fmla="*/ 814602 w 1058709"/>
                <a:gd name="connsiteY158" fmla="*/ 444327 h 1140988"/>
                <a:gd name="connsiteX159" fmla="*/ 800888 w 1058709"/>
                <a:gd name="connsiteY159" fmla="*/ 490954 h 1140988"/>
                <a:gd name="connsiteX160" fmla="*/ 822830 w 1058709"/>
                <a:gd name="connsiteY160" fmla="*/ 548552 h 1140988"/>
                <a:gd name="connsiteX161" fmla="*/ 872201 w 1058709"/>
                <a:gd name="connsiteY161" fmla="*/ 614379 h 1140988"/>
                <a:gd name="connsiteX162" fmla="*/ 872201 w 1058709"/>
                <a:gd name="connsiteY162" fmla="*/ 809115 h 1140988"/>
                <a:gd name="connsiteX163" fmla="*/ 929799 w 1058709"/>
                <a:gd name="connsiteY163" fmla="*/ 458041 h 1140988"/>
                <a:gd name="connsiteX164" fmla="*/ 943513 w 1058709"/>
                <a:gd name="connsiteY164" fmla="*/ 493697 h 1140988"/>
                <a:gd name="connsiteX165" fmla="*/ 929799 w 1058709"/>
                <a:gd name="connsiteY165" fmla="*/ 526610 h 1140988"/>
                <a:gd name="connsiteX166" fmla="*/ 888657 w 1058709"/>
                <a:gd name="connsiteY166" fmla="*/ 575980 h 1140988"/>
                <a:gd name="connsiteX167" fmla="*/ 847516 w 1058709"/>
                <a:gd name="connsiteY167" fmla="*/ 526610 h 1140988"/>
                <a:gd name="connsiteX168" fmla="*/ 833802 w 1058709"/>
                <a:gd name="connsiteY168" fmla="*/ 493697 h 1140988"/>
                <a:gd name="connsiteX169" fmla="*/ 847516 w 1058709"/>
                <a:gd name="connsiteY169" fmla="*/ 458041 h 1140988"/>
                <a:gd name="connsiteX170" fmla="*/ 858488 w 1058709"/>
                <a:gd name="connsiteY170" fmla="*/ 447070 h 1140988"/>
                <a:gd name="connsiteX171" fmla="*/ 869458 w 1058709"/>
                <a:gd name="connsiteY171" fmla="*/ 447070 h 1140988"/>
                <a:gd name="connsiteX172" fmla="*/ 869458 w 1058709"/>
                <a:gd name="connsiteY172" fmla="*/ 482726 h 1140988"/>
                <a:gd name="connsiteX173" fmla="*/ 905113 w 1058709"/>
                <a:gd name="connsiteY173" fmla="*/ 482726 h 1140988"/>
                <a:gd name="connsiteX174" fmla="*/ 905113 w 1058709"/>
                <a:gd name="connsiteY174" fmla="*/ 447070 h 1140988"/>
                <a:gd name="connsiteX175" fmla="*/ 916085 w 1058709"/>
                <a:gd name="connsiteY175" fmla="*/ 447070 h 1140988"/>
                <a:gd name="connsiteX176" fmla="*/ 929799 w 1058709"/>
                <a:gd name="connsiteY176" fmla="*/ 458041 h 114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1058709" h="1140988">
                  <a:moveTo>
                    <a:pt x="1058709" y="447070"/>
                  </a:moveTo>
                  <a:lnTo>
                    <a:pt x="1044995" y="386729"/>
                  </a:lnTo>
                  <a:cubicBezTo>
                    <a:pt x="1039510" y="364787"/>
                    <a:pt x="1025796" y="348331"/>
                    <a:pt x="1003854" y="342845"/>
                  </a:cubicBezTo>
                  <a:cubicBezTo>
                    <a:pt x="1012082" y="315418"/>
                    <a:pt x="1017568" y="287990"/>
                    <a:pt x="1017568" y="260562"/>
                  </a:cubicBezTo>
                  <a:cubicBezTo>
                    <a:pt x="1017568" y="202964"/>
                    <a:pt x="998368" y="142624"/>
                    <a:pt x="962712" y="95997"/>
                  </a:cubicBezTo>
                  <a:lnTo>
                    <a:pt x="891399" y="0"/>
                  </a:lnTo>
                  <a:lnTo>
                    <a:pt x="820088" y="95997"/>
                  </a:lnTo>
                  <a:cubicBezTo>
                    <a:pt x="784432" y="142624"/>
                    <a:pt x="765233" y="200221"/>
                    <a:pt x="765233" y="260562"/>
                  </a:cubicBezTo>
                  <a:cubicBezTo>
                    <a:pt x="765233" y="263305"/>
                    <a:pt x="765233" y="263305"/>
                    <a:pt x="765233" y="266048"/>
                  </a:cubicBezTo>
                  <a:lnTo>
                    <a:pt x="691178" y="266048"/>
                  </a:lnTo>
                  <a:cubicBezTo>
                    <a:pt x="633580" y="266048"/>
                    <a:pt x="575981" y="282504"/>
                    <a:pt x="526612" y="315418"/>
                  </a:cubicBezTo>
                  <a:cubicBezTo>
                    <a:pt x="485470" y="287990"/>
                    <a:pt x="438843" y="271533"/>
                    <a:pt x="392217" y="266048"/>
                  </a:cubicBezTo>
                  <a:cubicBezTo>
                    <a:pt x="397701" y="249591"/>
                    <a:pt x="400445" y="230392"/>
                    <a:pt x="400445" y="211193"/>
                  </a:cubicBezTo>
                  <a:cubicBezTo>
                    <a:pt x="400445" y="101482"/>
                    <a:pt x="309934" y="10971"/>
                    <a:pt x="200223" y="10971"/>
                  </a:cubicBezTo>
                  <a:cubicBezTo>
                    <a:pt x="90513" y="10971"/>
                    <a:pt x="0" y="101482"/>
                    <a:pt x="0" y="211193"/>
                  </a:cubicBezTo>
                  <a:cubicBezTo>
                    <a:pt x="0" y="282504"/>
                    <a:pt x="35657" y="326389"/>
                    <a:pt x="65827" y="362045"/>
                  </a:cubicBezTo>
                  <a:cubicBezTo>
                    <a:pt x="85027" y="386729"/>
                    <a:pt x="101483" y="405928"/>
                    <a:pt x="109711" y="430614"/>
                  </a:cubicBezTo>
                  <a:lnTo>
                    <a:pt x="109711" y="430614"/>
                  </a:lnTo>
                  <a:cubicBezTo>
                    <a:pt x="43885" y="463527"/>
                    <a:pt x="0" y="532096"/>
                    <a:pt x="0" y="608893"/>
                  </a:cubicBezTo>
                  <a:cubicBezTo>
                    <a:pt x="0" y="718604"/>
                    <a:pt x="90513" y="809115"/>
                    <a:pt x="200223" y="809115"/>
                  </a:cubicBezTo>
                  <a:cubicBezTo>
                    <a:pt x="309934" y="809115"/>
                    <a:pt x="400445" y="718604"/>
                    <a:pt x="400445" y="608893"/>
                  </a:cubicBezTo>
                  <a:cubicBezTo>
                    <a:pt x="400445" y="532096"/>
                    <a:pt x="359304" y="463527"/>
                    <a:pt x="290734" y="430614"/>
                  </a:cubicBezTo>
                  <a:lnTo>
                    <a:pt x="290734" y="430614"/>
                  </a:lnTo>
                  <a:cubicBezTo>
                    <a:pt x="296220" y="405928"/>
                    <a:pt x="315418" y="383987"/>
                    <a:pt x="334618" y="362045"/>
                  </a:cubicBezTo>
                  <a:cubicBezTo>
                    <a:pt x="348332" y="342845"/>
                    <a:pt x="364789" y="323646"/>
                    <a:pt x="378503" y="301704"/>
                  </a:cubicBezTo>
                  <a:cubicBezTo>
                    <a:pt x="425129" y="304446"/>
                    <a:pt x="471756" y="320903"/>
                    <a:pt x="510156" y="348331"/>
                  </a:cubicBezTo>
                  <a:lnTo>
                    <a:pt x="510156" y="811857"/>
                  </a:lnTo>
                  <a:lnTo>
                    <a:pt x="386731" y="811857"/>
                  </a:lnTo>
                  <a:cubicBezTo>
                    <a:pt x="373017" y="825571"/>
                    <a:pt x="356560" y="839285"/>
                    <a:pt x="337362" y="847513"/>
                  </a:cubicBezTo>
                  <a:lnTo>
                    <a:pt x="910599" y="847513"/>
                  </a:lnTo>
                  <a:lnTo>
                    <a:pt x="910599" y="617122"/>
                  </a:lnTo>
                  <a:cubicBezTo>
                    <a:pt x="918827" y="603408"/>
                    <a:pt x="929799" y="586951"/>
                    <a:pt x="946255" y="567752"/>
                  </a:cubicBezTo>
                  <a:lnTo>
                    <a:pt x="946255" y="885912"/>
                  </a:lnTo>
                  <a:lnTo>
                    <a:pt x="581467" y="885912"/>
                  </a:lnTo>
                  <a:lnTo>
                    <a:pt x="581467" y="905112"/>
                  </a:lnTo>
                  <a:cubicBezTo>
                    <a:pt x="581467" y="935282"/>
                    <a:pt x="556783" y="959967"/>
                    <a:pt x="526612" y="959967"/>
                  </a:cubicBezTo>
                  <a:cubicBezTo>
                    <a:pt x="496442" y="959967"/>
                    <a:pt x="471756" y="935282"/>
                    <a:pt x="471756" y="905112"/>
                  </a:cubicBezTo>
                  <a:lnTo>
                    <a:pt x="471756" y="885912"/>
                  </a:lnTo>
                  <a:lnTo>
                    <a:pt x="271535" y="885912"/>
                  </a:lnTo>
                  <a:lnTo>
                    <a:pt x="271535" y="874941"/>
                  </a:lnTo>
                  <a:cubicBezTo>
                    <a:pt x="260563" y="877684"/>
                    <a:pt x="246849" y="880426"/>
                    <a:pt x="235879" y="883169"/>
                  </a:cubicBezTo>
                  <a:lnTo>
                    <a:pt x="235879" y="1066934"/>
                  </a:lnTo>
                  <a:cubicBezTo>
                    <a:pt x="235879" y="1086134"/>
                    <a:pt x="219421" y="1102590"/>
                    <a:pt x="200223" y="1102590"/>
                  </a:cubicBezTo>
                  <a:cubicBezTo>
                    <a:pt x="181024" y="1102590"/>
                    <a:pt x="164566" y="1086134"/>
                    <a:pt x="164566" y="1066934"/>
                  </a:cubicBezTo>
                  <a:lnTo>
                    <a:pt x="164566" y="883169"/>
                  </a:lnTo>
                  <a:cubicBezTo>
                    <a:pt x="150852" y="880426"/>
                    <a:pt x="139882" y="877684"/>
                    <a:pt x="128910" y="874941"/>
                  </a:cubicBezTo>
                  <a:lnTo>
                    <a:pt x="128910" y="1066934"/>
                  </a:lnTo>
                  <a:cubicBezTo>
                    <a:pt x="128910" y="1108076"/>
                    <a:pt x="161824" y="1140989"/>
                    <a:pt x="202965" y="1140989"/>
                  </a:cubicBezTo>
                  <a:cubicBezTo>
                    <a:pt x="244107" y="1140989"/>
                    <a:pt x="277021" y="1108076"/>
                    <a:pt x="277021" y="1066934"/>
                  </a:cubicBezTo>
                  <a:lnTo>
                    <a:pt x="277021" y="921568"/>
                  </a:lnTo>
                  <a:lnTo>
                    <a:pt x="441587" y="921568"/>
                  </a:lnTo>
                  <a:cubicBezTo>
                    <a:pt x="449815" y="962709"/>
                    <a:pt x="485470" y="995622"/>
                    <a:pt x="529355" y="995622"/>
                  </a:cubicBezTo>
                  <a:cubicBezTo>
                    <a:pt x="573239" y="995622"/>
                    <a:pt x="608895" y="965452"/>
                    <a:pt x="617123" y="921568"/>
                  </a:cubicBezTo>
                  <a:lnTo>
                    <a:pt x="946255" y="921568"/>
                  </a:lnTo>
                  <a:cubicBezTo>
                    <a:pt x="965454" y="921568"/>
                    <a:pt x="981912" y="905112"/>
                    <a:pt x="981912" y="885912"/>
                  </a:cubicBezTo>
                  <a:lnTo>
                    <a:pt x="981912" y="490954"/>
                  </a:lnTo>
                  <a:cubicBezTo>
                    <a:pt x="981912" y="474498"/>
                    <a:pt x="976426" y="458041"/>
                    <a:pt x="968198" y="444327"/>
                  </a:cubicBezTo>
                  <a:lnTo>
                    <a:pt x="1058709" y="444327"/>
                  </a:lnTo>
                  <a:close/>
                  <a:moveTo>
                    <a:pt x="145368" y="227649"/>
                  </a:moveTo>
                  <a:lnTo>
                    <a:pt x="126168" y="227649"/>
                  </a:lnTo>
                  <a:cubicBezTo>
                    <a:pt x="115197" y="227649"/>
                    <a:pt x="106969" y="219421"/>
                    <a:pt x="106969" y="208450"/>
                  </a:cubicBezTo>
                  <a:cubicBezTo>
                    <a:pt x="106969" y="197479"/>
                    <a:pt x="115197" y="189250"/>
                    <a:pt x="126168" y="189250"/>
                  </a:cubicBezTo>
                  <a:cubicBezTo>
                    <a:pt x="137138" y="189250"/>
                    <a:pt x="145368" y="197479"/>
                    <a:pt x="145368" y="208450"/>
                  </a:cubicBezTo>
                  <a:lnTo>
                    <a:pt x="145368" y="227649"/>
                  </a:lnTo>
                  <a:close/>
                  <a:moveTo>
                    <a:pt x="216679" y="408671"/>
                  </a:moveTo>
                  <a:lnTo>
                    <a:pt x="181024" y="408671"/>
                  </a:lnTo>
                  <a:lnTo>
                    <a:pt x="181024" y="263305"/>
                  </a:lnTo>
                  <a:lnTo>
                    <a:pt x="216679" y="263305"/>
                  </a:lnTo>
                  <a:lnTo>
                    <a:pt x="216679" y="408671"/>
                  </a:lnTo>
                  <a:close/>
                  <a:moveTo>
                    <a:pt x="255079" y="447070"/>
                  </a:moveTo>
                  <a:lnTo>
                    <a:pt x="255079" y="482726"/>
                  </a:lnTo>
                  <a:lnTo>
                    <a:pt x="145368" y="482726"/>
                  </a:lnTo>
                  <a:lnTo>
                    <a:pt x="145368" y="447070"/>
                  </a:lnTo>
                  <a:lnTo>
                    <a:pt x="255079" y="447070"/>
                  </a:lnTo>
                  <a:close/>
                  <a:moveTo>
                    <a:pt x="249593" y="518382"/>
                  </a:moveTo>
                  <a:cubicBezTo>
                    <a:pt x="241365" y="540324"/>
                    <a:pt x="222165" y="554038"/>
                    <a:pt x="197480" y="554038"/>
                  </a:cubicBezTo>
                  <a:cubicBezTo>
                    <a:pt x="172796" y="554038"/>
                    <a:pt x="153596" y="537581"/>
                    <a:pt x="145368" y="518382"/>
                  </a:cubicBezTo>
                  <a:lnTo>
                    <a:pt x="249593" y="518382"/>
                  </a:lnTo>
                  <a:close/>
                  <a:moveTo>
                    <a:pt x="362046" y="608893"/>
                  </a:moveTo>
                  <a:cubicBezTo>
                    <a:pt x="362046" y="699404"/>
                    <a:pt x="287991" y="773459"/>
                    <a:pt x="197480" y="773459"/>
                  </a:cubicBezTo>
                  <a:cubicBezTo>
                    <a:pt x="106969" y="773459"/>
                    <a:pt x="32914" y="699404"/>
                    <a:pt x="32914" y="608893"/>
                  </a:cubicBezTo>
                  <a:cubicBezTo>
                    <a:pt x="32914" y="554038"/>
                    <a:pt x="60341" y="501925"/>
                    <a:pt x="106969" y="471755"/>
                  </a:cubicBezTo>
                  <a:lnTo>
                    <a:pt x="106969" y="499183"/>
                  </a:lnTo>
                  <a:cubicBezTo>
                    <a:pt x="106969" y="548552"/>
                    <a:pt x="148110" y="589694"/>
                    <a:pt x="197480" y="589694"/>
                  </a:cubicBezTo>
                  <a:cubicBezTo>
                    <a:pt x="246849" y="589694"/>
                    <a:pt x="287991" y="548552"/>
                    <a:pt x="287991" y="499183"/>
                  </a:cubicBezTo>
                  <a:lnTo>
                    <a:pt x="287991" y="471755"/>
                  </a:lnTo>
                  <a:cubicBezTo>
                    <a:pt x="334618" y="504668"/>
                    <a:pt x="362046" y="554038"/>
                    <a:pt x="362046" y="608893"/>
                  </a:cubicBezTo>
                  <a:lnTo>
                    <a:pt x="362046" y="608893"/>
                  </a:lnTo>
                  <a:close/>
                  <a:moveTo>
                    <a:pt x="304448" y="337359"/>
                  </a:moveTo>
                  <a:cubicBezTo>
                    <a:pt x="285248" y="359302"/>
                    <a:pt x="268793" y="381244"/>
                    <a:pt x="257821" y="408671"/>
                  </a:cubicBezTo>
                  <a:lnTo>
                    <a:pt x="252335" y="408671"/>
                  </a:lnTo>
                  <a:lnTo>
                    <a:pt x="252335" y="263305"/>
                  </a:lnTo>
                  <a:lnTo>
                    <a:pt x="271535" y="263305"/>
                  </a:lnTo>
                  <a:cubicBezTo>
                    <a:pt x="301704" y="263305"/>
                    <a:pt x="326390" y="238620"/>
                    <a:pt x="326390" y="208450"/>
                  </a:cubicBezTo>
                  <a:cubicBezTo>
                    <a:pt x="326390" y="178280"/>
                    <a:pt x="301704" y="153594"/>
                    <a:pt x="271535" y="153594"/>
                  </a:cubicBezTo>
                  <a:cubicBezTo>
                    <a:pt x="241365" y="153594"/>
                    <a:pt x="216679" y="178280"/>
                    <a:pt x="216679" y="208450"/>
                  </a:cubicBezTo>
                  <a:lnTo>
                    <a:pt x="216679" y="227649"/>
                  </a:lnTo>
                  <a:lnTo>
                    <a:pt x="181024" y="227649"/>
                  </a:lnTo>
                  <a:lnTo>
                    <a:pt x="181024" y="208450"/>
                  </a:lnTo>
                  <a:cubicBezTo>
                    <a:pt x="181024" y="178280"/>
                    <a:pt x="156338" y="153594"/>
                    <a:pt x="126168" y="153594"/>
                  </a:cubicBezTo>
                  <a:cubicBezTo>
                    <a:pt x="95997" y="153594"/>
                    <a:pt x="71313" y="178280"/>
                    <a:pt x="71313" y="208450"/>
                  </a:cubicBezTo>
                  <a:cubicBezTo>
                    <a:pt x="71313" y="238620"/>
                    <a:pt x="95997" y="263305"/>
                    <a:pt x="126168" y="263305"/>
                  </a:cubicBezTo>
                  <a:lnTo>
                    <a:pt x="145368" y="263305"/>
                  </a:lnTo>
                  <a:lnTo>
                    <a:pt x="145368" y="408671"/>
                  </a:lnTo>
                  <a:lnTo>
                    <a:pt x="139882" y="408671"/>
                  </a:lnTo>
                  <a:cubicBezTo>
                    <a:pt x="128910" y="381244"/>
                    <a:pt x="112454" y="359302"/>
                    <a:pt x="93255" y="337359"/>
                  </a:cubicBezTo>
                  <a:cubicBezTo>
                    <a:pt x="65827" y="301704"/>
                    <a:pt x="35657" y="266048"/>
                    <a:pt x="35657" y="208450"/>
                  </a:cubicBezTo>
                  <a:cubicBezTo>
                    <a:pt x="35657" y="117938"/>
                    <a:pt x="109711" y="43884"/>
                    <a:pt x="200223" y="43884"/>
                  </a:cubicBezTo>
                  <a:cubicBezTo>
                    <a:pt x="290734" y="43884"/>
                    <a:pt x="364789" y="117938"/>
                    <a:pt x="364789" y="208450"/>
                  </a:cubicBezTo>
                  <a:cubicBezTo>
                    <a:pt x="362046" y="268790"/>
                    <a:pt x="334618" y="304446"/>
                    <a:pt x="304448" y="337359"/>
                  </a:cubicBezTo>
                  <a:lnTo>
                    <a:pt x="304448" y="337359"/>
                  </a:lnTo>
                  <a:close/>
                  <a:moveTo>
                    <a:pt x="255079" y="227649"/>
                  </a:moveTo>
                  <a:lnTo>
                    <a:pt x="255079" y="208450"/>
                  </a:lnTo>
                  <a:cubicBezTo>
                    <a:pt x="255079" y="197479"/>
                    <a:pt x="263307" y="189250"/>
                    <a:pt x="274277" y="189250"/>
                  </a:cubicBezTo>
                  <a:cubicBezTo>
                    <a:pt x="285248" y="189250"/>
                    <a:pt x="293476" y="197479"/>
                    <a:pt x="293476" y="208450"/>
                  </a:cubicBezTo>
                  <a:cubicBezTo>
                    <a:pt x="293476" y="219421"/>
                    <a:pt x="285248" y="227649"/>
                    <a:pt x="274277" y="227649"/>
                  </a:cubicBezTo>
                  <a:lnTo>
                    <a:pt x="255079" y="227649"/>
                  </a:lnTo>
                  <a:close/>
                  <a:moveTo>
                    <a:pt x="872201" y="373015"/>
                  </a:moveTo>
                  <a:lnTo>
                    <a:pt x="872201" y="408671"/>
                  </a:lnTo>
                  <a:lnTo>
                    <a:pt x="847516" y="408671"/>
                  </a:lnTo>
                  <a:lnTo>
                    <a:pt x="825574" y="364787"/>
                  </a:lnTo>
                  <a:cubicBezTo>
                    <a:pt x="809116" y="331874"/>
                    <a:pt x="800888" y="296218"/>
                    <a:pt x="800888" y="257819"/>
                  </a:cubicBezTo>
                  <a:cubicBezTo>
                    <a:pt x="800888" y="235877"/>
                    <a:pt x="803632" y="211193"/>
                    <a:pt x="811860" y="191993"/>
                  </a:cubicBezTo>
                  <a:lnTo>
                    <a:pt x="973682" y="191993"/>
                  </a:lnTo>
                  <a:cubicBezTo>
                    <a:pt x="979168" y="213935"/>
                    <a:pt x="984654" y="235877"/>
                    <a:pt x="984654" y="257819"/>
                  </a:cubicBezTo>
                  <a:cubicBezTo>
                    <a:pt x="984654" y="293475"/>
                    <a:pt x="976426" y="331874"/>
                    <a:pt x="959969" y="364787"/>
                  </a:cubicBezTo>
                  <a:lnTo>
                    <a:pt x="938027" y="408671"/>
                  </a:lnTo>
                  <a:lnTo>
                    <a:pt x="913343" y="408671"/>
                  </a:lnTo>
                  <a:lnTo>
                    <a:pt x="913343" y="373015"/>
                  </a:lnTo>
                  <a:lnTo>
                    <a:pt x="872201" y="373015"/>
                  </a:lnTo>
                  <a:close/>
                  <a:moveTo>
                    <a:pt x="789918" y="375758"/>
                  </a:moveTo>
                  <a:cubicBezTo>
                    <a:pt x="789918" y="378501"/>
                    <a:pt x="792660" y="378501"/>
                    <a:pt x="792660" y="381244"/>
                  </a:cubicBezTo>
                  <a:lnTo>
                    <a:pt x="806374" y="411414"/>
                  </a:lnTo>
                  <a:lnTo>
                    <a:pt x="767975" y="411414"/>
                  </a:lnTo>
                  <a:lnTo>
                    <a:pt x="770719" y="397701"/>
                  </a:lnTo>
                  <a:cubicBezTo>
                    <a:pt x="773461" y="383987"/>
                    <a:pt x="781689" y="378501"/>
                    <a:pt x="789918" y="375758"/>
                  </a:cubicBezTo>
                  <a:lnTo>
                    <a:pt x="789918" y="375758"/>
                  </a:lnTo>
                  <a:close/>
                  <a:moveTo>
                    <a:pt x="1009340" y="394958"/>
                  </a:moveTo>
                  <a:lnTo>
                    <a:pt x="1012082" y="408671"/>
                  </a:lnTo>
                  <a:lnTo>
                    <a:pt x="973682" y="408671"/>
                  </a:lnTo>
                  <a:lnTo>
                    <a:pt x="987396" y="378501"/>
                  </a:lnTo>
                  <a:cubicBezTo>
                    <a:pt x="987396" y="375758"/>
                    <a:pt x="990140" y="375758"/>
                    <a:pt x="990140" y="373015"/>
                  </a:cubicBezTo>
                  <a:cubicBezTo>
                    <a:pt x="1001110" y="378501"/>
                    <a:pt x="1006596" y="383987"/>
                    <a:pt x="1009340" y="394958"/>
                  </a:cubicBezTo>
                  <a:lnTo>
                    <a:pt x="1009340" y="394958"/>
                  </a:lnTo>
                  <a:close/>
                  <a:moveTo>
                    <a:pt x="891399" y="57598"/>
                  </a:moveTo>
                  <a:lnTo>
                    <a:pt x="935285" y="115196"/>
                  </a:lnTo>
                  <a:cubicBezTo>
                    <a:pt x="943513" y="126167"/>
                    <a:pt x="951741" y="139881"/>
                    <a:pt x="959969" y="153594"/>
                  </a:cubicBezTo>
                  <a:lnTo>
                    <a:pt x="825574" y="153594"/>
                  </a:lnTo>
                  <a:cubicBezTo>
                    <a:pt x="831060" y="139881"/>
                    <a:pt x="839288" y="126167"/>
                    <a:pt x="850258" y="115196"/>
                  </a:cubicBezTo>
                  <a:lnTo>
                    <a:pt x="891399" y="57598"/>
                  </a:lnTo>
                  <a:close/>
                  <a:moveTo>
                    <a:pt x="872201" y="809115"/>
                  </a:moveTo>
                  <a:lnTo>
                    <a:pt x="545811" y="809115"/>
                  </a:lnTo>
                  <a:lnTo>
                    <a:pt x="545811" y="345588"/>
                  </a:lnTo>
                  <a:cubicBezTo>
                    <a:pt x="586953" y="315418"/>
                    <a:pt x="639066" y="298961"/>
                    <a:pt x="691178" y="298961"/>
                  </a:cubicBezTo>
                  <a:lnTo>
                    <a:pt x="767975" y="298961"/>
                  </a:lnTo>
                  <a:cubicBezTo>
                    <a:pt x="770719" y="312675"/>
                    <a:pt x="773461" y="326389"/>
                    <a:pt x="778947" y="340102"/>
                  </a:cubicBezTo>
                  <a:cubicBezTo>
                    <a:pt x="759747" y="348331"/>
                    <a:pt x="743291" y="364787"/>
                    <a:pt x="737805" y="383987"/>
                  </a:cubicBezTo>
                  <a:lnTo>
                    <a:pt x="724091" y="444327"/>
                  </a:lnTo>
                  <a:lnTo>
                    <a:pt x="814602" y="444327"/>
                  </a:lnTo>
                  <a:cubicBezTo>
                    <a:pt x="806374" y="458041"/>
                    <a:pt x="800888" y="474498"/>
                    <a:pt x="800888" y="490954"/>
                  </a:cubicBezTo>
                  <a:cubicBezTo>
                    <a:pt x="800888" y="512896"/>
                    <a:pt x="809116" y="532096"/>
                    <a:pt x="822830" y="548552"/>
                  </a:cubicBezTo>
                  <a:cubicBezTo>
                    <a:pt x="847516" y="575980"/>
                    <a:pt x="863972" y="597922"/>
                    <a:pt x="872201" y="614379"/>
                  </a:cubicBezTo>
                  <a:lnTo>
                    <a:pt x="872201" y="809115"/>
                  </a:lnTo>
                  <a:close/>
                  <a:moveTo>
                    <a:pt x="929799" y="458041"/>
                  </a:moveTo>
                  <a:cubicBezTo>
                    <a:pt x="938027" y="466270"/>
                    <a:pt x="943513" y="479983"/>
                    <a:pt x="943513" y="493697"/>
                  </a:cubicBezTo>
                  <a:cubicBezTo>
                    <a:pt x="943513" y="504668"/>
                    <a:pt x="938027" y="518382"/>
                    <a:pt x="929799" y="526610"/>
                  </a:cubicBezTo>
                  <a:cubicBezTo>
                    <a:pt x="916085" y="540324"/>
                    <a:pt x="899629" y="559523"/>
                    <a:pt x="888657" y="575980"/>
                  </a:cubicBezTo>
                  <a:cubicBezTo>
                    <a:pt x="874943" y="559523"/>
                    <a:pt x="861230" y="540324"/>
                    <a:pt x="847516" y="526610"/>
                  </a:cubicBezTo>
                  <a:cubicBezTo>
                    <a:pt x="839288" y="518382"/>
                    <a:pt x="833802" y="504668"/>
                    <a:pt x="833802" y="493697"/>
                  </a:cubicBezTo>
                  <a:cubicBezTo>
                    <a:pt x="833802" y="479983"/>
                    <a:pt x="839288" y="469012"/>
                    <a:pt x="847516" y="458041"/>
                  </a:cubicBezTo>
                  <a:lnTo>
                    <a:pt x="858488" y="447070"/>
                  </a:lnTo>
                  <a:lnTo>
                    <a:pt x="869458" y="447070"/>
                  </a:lnTo>
                  <a:lnTo>
                    <a:pt x="869458" y="482726"/>
                  </a:lnTo>
                  <a:lnTo>
                    <a:pt x="905113" y="482726"/>
                  </a:lnTo>
                  <a:lnTo>
                    <a:pt x="905113" y="447070"/>
                  </a:lnTo>
                  <a:lnTo>
                    <a:pt x="916085" y="447070"/>
                  </a:lnTo>
                  <a:lnTo>
                    <a:pt x="929799" y="458041"/>
                  </a:lnTo>
                  <a:close/>
                </a:path>
              </a:pathLst>
            </a:custGeom>
            <a:grpFill/>
            <a:ln w="27426"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7700A291-7FE3-4E85-A6FE-CBA88A9F28EB}"/>
                </a:ext>
              </a:extLst>
            </p:cNvPr>
            <p:cNvSpPr/>
            <p:nvPr/>
          </p:nvSpPr>
          <p:spPr>
            <a:xfrm>
              <a:off x="8878411" y="4365959"/>
              <a:ext cx="35655" cy="35655"/>
            </a:xfrm>
            <a:custGeom>
              <a:avLst/>
              <a:gdLst>
                <a:gd name="connsiteX0" fmla="*/ 0 w 35655"/>
                <a:gd name="connsiteY0" fmla="*/ 0 h 35655"/>
                <a:gd name="connsiteX1" fmla="*/ 35656 w 35655"/>
                <a:gd name="connsiteY1" fmla="*/ 0 h 35655"/>
                <a:gd name="connsiteX2" fmla="*/ 35656 w 35655"/>
                <a:gd name="connsiteY2" fmla="*/ 35656 h 35655"/>
                <a:gd name="connsiteX3" fmla="*/ 0 w 35655"/>
                <a:gd name="connsiteY3" fmla="*/ 35656 h 35655"/>
              </a:gdLst>
              <a:ahLst/>
              <a:cxnLst>
                <a:cxn ang="0">
                  <a:pos x="connsiteX0" y="connsiteY0"/>
                </a:cxn>
                <a:cxn ang="0">
                  <a:pos x="connsiteX1" y="connsiteY1"/>
                </a:cxn>
                <a:cxn ang="0">
                  <a:pos x="connsiteX2" y="connsiteY2"/>
                </a:cxn>
                <a:cxn ang="0">
                  <a:pos x="connsiteX3" y="connsiteY3"/>
                </a:cxn>
              </a:cxnLst>
              <a:rect l="l" t="t" r="r" b="b"/>
              <a:pathLst>
                <a:path w="35655" h="35655">
                  <a:moveTo>
                    <a:pt x="0" y="0"/>
                  </a:moveTo>
                  <a:lnTo>
                    <a:pt x="35656" y="0"/>
                  </a:lnTo>
                  <a:lnTo>
                    <a:pt x="35656" y="35656"/>
                  </a:lnTo>
                  <a:lnTo>
                    <a:pt x="0" y="35656"/>
                  </a:lnTo>
                  <a:close/>
                </a:path>
              </a:pathLst>
            </a:custGeom>
            <a:grpFill/>
            <a:ln w="27426"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C36B4B0C-FF4C-8CEB-7C1B-85C5214FFACC}"/>
                </a:ext>
              </a:extLst>
            </p:cNvPr>
            <p:cNvSpPr/>
            <p:nvPr/>
          </p:nvSpPr>
          <p:spPr>
            <a:xfrm>
              <a:off x="8952465" y="4365959"/>
              <a:ext cx="35655" cy="35655"/>
            </a:xfrm>
            <a:custGeom>
              <a:avLst/>
              <a:gdLst>
                <a:gd name="connsiteX0" fmla="*/ 1 w 35655"/>
                <a:gd name="connsiteY0" fmla="*/ 0 h 35655"/>
                <a:gd name="connsiteX1" fmla="*/ 35656 w 35655"/>
                <a:gd name="connsiteY1" fmla="*/ 0 h 35655"/>
                <a:gd name="connsiteX2" fmla="*/ 35656 w 35655"/>
                <a:gd name="connsiteY2" fmla="*/ 35656 h 35655"/>
                <a:gd name="connsiteX3" fmla="*/ 1 w 35655"/>
                <a:gd name="connsiteY3" fmla="*/ 35656 h 35655"/>
              </a:gdLst>
              <a:ahLst/>
              <a:cxnLst>
                <a:cxn ang="0">
                  <a:pos x="connsiteX0" y="connsiteY0"/>
                </a:cxn>
                <a:cxn ang="0">
                  <a:pos x="connsiteX1" y="connsiteY1"/>
                </a:cxn>
                <a:cxn ang="0">
                  <a:pos x="connsiteX2" y="connsiteY2"/>
                </a:cxn>
                <a:cxn ang="0">
                  <a:pos x="connsiteX3" y="connsiteY3"/>
                </a:cxn>
              </a:cxnLst>
              <a:rect l="l" t="t" r="r" b="b"/>
              <a:pathLst>
                <a:path w="35655" h="35655">
                  <a:moveTo>
                    <a:pt x="1" y="0"/>
                  </a:moveTo>
                  <a:lnTo>
                    <a:pt x="35656" y="0"/>
                  </a:lnTo>
                  <a:lnTo>
                    <a:pt x="35656" y="35656"/>
                  </a:lnTo>
                  <a:lnTo>
                    <a:pt x="1" y="35656"/>
                  </a:lnTo>
                  <a:close/>
                </a:path>
              </a:pathLst>
            </a:custGeom>
            <a:grpFill/>
            <a:ln w="27426"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BBFBD491-A3FE-373B-719D-B625AFB59B76}"/>
                </a:ext>
              </a:extLst>
            </p:cNvPr>
            <p:cNvSpPr/>
            <p:nvPr/>
          </p:nvSpPr>
          <p:spPr>
            <a:xfrm>
              <a:off x="8807099" y="4365959"/>
              <a:ext cx="35655" cy="35655"/>
            </a:xfrm>
            <a:custGeom>
              <a:avLst/>
              <a:gdLst>
                <a:gd name="connsiteX0" fmla="*/ -1 w 35655"/>
                <a:gd name="connsiteY0" fmla="*/ 0 h 35655"/>
                <a:gd name="connsiteX1" fmla="*/ 35655 w 35655"/>
                <a:gd name="connsiteY1" fmla="*/ 0 h 35655"/>
                <a:gd name="connsiteX2" fmla="*/ 35655 w 35655"/>
                <a:gd name="connsiteY2" fmla="*/ 35656 h 35655"/>
                <a:gd name="connsiteX3" fmla="*/ -1 w 35655"/>
                <a:gd name="connsiteY3" fmla="*/ 35656 h 35655"/>
              </a:gdLst>
              <a:ahLst/>
              <a:cxnLst>
                <a:cxn ang="0">
                  <a:pos x="connsiteX0" y="connsiteY0"/>
                </a:cxn>
                <a:cxn ang="0">
                  <a:pos x="connsiteX1" y="connsiteY1"/>
                </a:cxn>
                <a:cxn ang="0">
                  <a:pos x="connsiteX2" y="connsiteY2"/>
                </a:cxn>
                <a:cxn ang="0">
                  <a:pos x="connsiteX3" y="connsiteY3"/>
                </a:cxn>
              </a:cxnLst>
              <a:rect l="l" t="t" r="r" b="b"/>
              <a:pathLst>
                <a:path w="35655" h="35655">
                  <a:moveTo>
                    <a:pt x="-1" y="0"/>
                  </a:moveTo>
                  <a:lnTo>
                    <a:pt x="35655" y="0"/>
                  </a:lnTo>
                  <a:lnTo>
                    <a:pt x="35655" y="35656"/>
                  </a:lnTo>
                  <a:lnTo>
                    <a:pt x="-1" y="35656"/>
                  </a:lnTo>
                  <a:close/>
                </a:path>
              </a:pathLst>
            </a:custGeom>
            <a:grpFill/>
            <a:ln w="27426"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B5359373-A1C9-5569-AF51-04C616811642}"/>
                </a:ext>
              </a:extLst>
            </p:cNvPr>
            <p:cNvSpPr/>
            <p:nvPr/>
          </p:nvSpPr>
          <p:spPr>
            <a:xfrm>
              <a:off x="9278855" y="4475669"/>
              <a:ext cx="255077" cy="35655"/>
            </a:xfrm>
            <a:custGeom>
              <a:avLst/>
              <a:gdLst>
                <a:gd name="connsiteX0" fmla="*/ 0 w 255077"/>
                <a:gd name="connsiteY0" fmla="*/ 0 h 35655"/>
                <a:gd name="connsiteX1" fmla="*/ 255077 w 255077"/>
                <a:gd name="connsiteY1" fmla="*/ 0 h 35655"/>
                <a:gd name="connsiteX2" fmla="*/ 255077 w 255077"/>
                <a:gd name="connsiteY2" fmla="*/ 35656 h 35655"/>
                <a:gd name="connsiteX3" fmla="*/ 0 w 255077"/>
                <a:gd name="connsiteY3" fmla="*/ 35656 h 35655"/>
              </a:gdLst>
              <a:ahLst/>
              <a:cxnLst>
                <a:cxn ang="0">
                  <a:pos x="connsiteX0" y="connsiteY0"/>
                </a:cxn>
                <a:cxn ang="0">
                  <a:pos x="connsiteX1" y="connsiteY1"/>
                </a:cxn>
                <a:cxn ang="0">
                  <a:pos x="connsiteX2" y="connsiteY2"/>
                </a:cxn>
                <a:cxn ang="0">
                  <a:pos x="connsiteX3" y="connsiteY3"/>
                </a:cxn>
              </a:cxnLst>
              <a:rect l="l" t="t" r="r" b="b"/>
              <a:pathLst>
                <a:path w="255077" h="35655">
                  <a:moveTo>
                    <a:pt x="0" y="0"/>
                  </a:moveTo>
                  <a:lnTo>
                    <a:pt x="255077" y="0"/>
                  </a:lnTo>
                  <a:lnTo>
                    <a:pt x="255077" y="35656"/>
                  </a:lnTo>
                  <a:lnTo>
                    <a:pt x="0" y="35656"/>
                  </a:lnTo>
                  <a:close/>
                </a:path>
              </a:pathLst>
            </a:custGeom>
            <a:grpFill/>
            <a:ln w="27426"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301FCC81-8EAA-5751-7440-9A511422747A}"/>
                </a:ext>
              </a:extLst>
            </p:cNvPr>
            <p:cNvSpPr/>
            <p:nvPr/>
          </p:nvSpPr>
          <p:spPr>
            <a:xfrm>
              <a:off x="9278855" y="4401615"/>
              <a:ext cx="255077" cy="35655"/>
            </a:xfrm>
            <a:custGeom>
              <a:avLst/>
              <a:gdLst>
                <a:gd name="connsiteX0" fmla="*/ 0 w 255077"/>
                <a:gd name="connsiteY0" fmla="*/ 0 h 35655"/>
                <a:gd name="connsiteX1" fmla="*/ 255077 w 255077"/>
                <a:gd name="connsiteY1" fmla="*/ 0 h 35655"/>
                <a:gd name="connsiteX2" fmla="*/ 255077 w 255077"/>
                <a:gd name="connsiteY2" fmla="*/ 35656 h 35655"/>
                <a:gd name="connsiteX3" fmla="*/ 0 w 255077"/>
                <a:gd name="connsiteY3" fmla="*/ 35656 h 35655"/>
              </a:gdLst>
              <a:ahLst/>
              <a:cxnLst>
                <a:cxn ang="0">
                  <a:pos x="connsiteX0" y="connsiteY0"/>
                </a:cxn>
                <a:cxn ang="0">
                  <a:pos x="connsiteX1" y="connsiteY1"/>
                </a:cxn>
                <a:cxn ang="0">
                  <a:pos x="connsiteX2" y="connsiteY2"/>
                </a:cxn>
                <a:cxn ang="0">
                  <a:pos x="connsiteX3" y="connsiteY3"/>
                </a:cxn>
              </a:cxnLst>
              <a:rect l="l" t="t" r="r" b="b"/>
              <a:pathLst>
                <a:path w="255077" h="35655">
                  <a:moveTo>
                    <a:pt x="0" y="0"/>
                  </a:moveTo>
                  <a:lnTo>
                    <a:pt x="255077" y="0"/>
                  </a:lnTo>
                  <a:lnTo>
                    <a:pt x="255077" y="35656"/>
                  </a:lnTo>
                  <a:lnTo>
                    <a:pt x="0" y="35656"/>
                  </a:lnTo>
                  <a:close/>
                </a:path>
              </a:pathLst>
            </a:custGeom>
            <a:grpFill/>
            <a:ln w="27426"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118E632F-1F10-66FB-0E0B-1405AE72A13A}"/>
                </a:ext>
              </a:extLst>
            </p:cNvPr>
            <p:cNvSpPr/>
            <p:nvPr/>
          </p:nvSpPr>
          <p:spPr>
            <a:xfrm>
              <a:off x="9278855" y="4330303"/>
              <a:ext cx="181022" cy="35655"/>
            </a:xfrm>
            <a:custGeom>
              <a:avLst/>
              <a:gdLst>
                <a:gd name="connsiteX0" fmla="*/ 0 w 181022"/>
                <a:gd name="connsiteY0" fmla="*/ 0 h 35655"/>
                <a:gd name="connsiteX1" fmla="*/ 181022 w 181022"/>
                <a:gd name="connsiteY1" fmla="*/ 0 h 35655"/>
                <a:gd name="connsiteX2" fmla="*/ 181022 w 181022"/>
                <a:gd name="connsiteY2" fmla="*/ 35656 h 35655"/>
                <a:gd name="connsiteX3" fmla="*/ 0 w 181022"/>
                <a:gd name="connsiteY3" fmla="*/ 35656 h 35655"/>
              </a:gdLst>
              <a:ahLst/>
              <a:cxnLst>
                <a:cxn ang="0">
                  <a:pos x="connsiteX0" y="connsiteY0"/>
                </a:cxn>
                <a:cxn ang="0">
                  <a:pos x="connsiteX1" y="connsiteY1"/>
                </a:cxn>
                <a:cxn ang="0">
                  <a:pos x="connsiteX2" y="connsiteY2"/>
                </a:cxn>
                <a:cxn ang="0">
                  <a:pos x="connsiteX3" y="connsiteY3"/>
                </a:cxn>
              </a:cxnLst>
              <a:rect l="l" t="t" r="r" b="b"/>
              <a:pathLst>
                <a:path w="181022" h="35655">
                  <a:moveTo>
                    <a:pt x="0" y="0"/>
                  </a:moveTo>
                  <a:lnTo>
                    <a:pt x="181022" y="0"/>
                  </a:lnTo>
                  <a:lnTo>
                    <a:pt x="181022" y="35656"/>
                  </a:lnTo>
                  <a:lnTo>
                    <a:pt x="0" y="35656"/>
                  </a:lnTo>
                  <a:close/>
                </a:path>
              </a:pathLst>
            </a:custGeom>
            <a:grpFill/>
            <a:ln w="27426"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E625841E-A030-58DD-B960-9A2AC79A5DF3}"/>
                </a:ext>
              </a:extLst>
            </p:cNvPr>
            <p:cNvSpPr/>
            <p:nvPr/>
          </p:nvSpPr>
          <p:spPr>
            <a:xfrm>
              <a:off x="9278855" y="4256248"/>
              <a:ext cx="181022" cy="35655"/>
            </a:xfrm>
            <a:custGeom>
              <a:avLst/>
              <a:gdLst>
                <a:gd name="connsiteX0" fmla="*/ 0 w 181022"/>
                <a:gd name="connsiteY0" fmla="*/ 0 h 35655"/>
                <a:gd name="connsiteX1" fmla="*/ 181022 w 181022"/>
                <a:gd name="connsiteY1" fmla="*/ 0 h 35655"/>
                <a:gd name="connsiteX2" fmla="*/ 181022 w 181022"/>
                <a:gd name="connsiteY2" fmla="*/ 35656 h 35655"/>
                <a:gd name="connsiteX3" fmla="*/ 0 w 181022"/>
                <a:gd name="connsiteY3" fmla="*/ 35656 h 35655"/>
              </a:gdLst>
              <a:ahLst/>
              <a:cxnLst>
                <a:cxn ang="0">
                  <a:pos x="connsiteX0" y="connsiteY0"/>
                </a:cxn>
                <a:cxn ang="0">
                  <a:pos x="connsiteX1" y="connsiteY1"/>
                </a:cxn>
                <a:cxn ang="0">
                  <a:pos x="connsiteX2" y="connsiteY2"/>
                </a:cxn>
                <a:cxn ang="0">
                  <a:pos x="connsiteX3" y="connsiteY3"/>
                </a:cxn>
              </a:cxnLst>
              <a:rect l="l" t="t" r="r" b="b"/>
              <a:pathLst>
                <a:path w="181022" h="35655">
                  <a:moveTo>
                    <a:pt x="0" y="0"/>
                  </a:moveTo>
                  <a:lnTo>
                    <a:pt x="181022" y="0"/>
                  </a:lnTo>
                  <a:lnTo>
                    <a:pt x="181022" y="35656"/>
                  </a:lnTo>
                  <a:lnTo>
                    <a:pt x="0" y="35656"/>
                  </a:lnTo>
                  <a:close/>
                </a:path>
              </a:pathLst>
            </a:custGeom>
            <a:grpFill/>
            <a:ln w="27426" cap="flat">
              <a:noFill/>
              <a:prstDash val="solid"/>
              <a:miter/>
            </a:ln>
          </p:spPr>
          <p:txBody>
            <a:bodyPr rtlCol="0" anchor="ctr"/>
            <a:lstStyle/>
            <a:p>
              <a:endParaRPr lang="en-US"/>
            </a:p>
          </p:txBody>
        </p:sp>
      </p:grpSp>
      <p:pic>
        <p:nvPicPr>
          <p:cNvPr id="41" name="Picture Placeholder 33">
            <a:extLst>
              <a:ext uri="{FF2B5EF4-FFF2-40B4-BE49-F238E27FC236}">
                <a16:creationId xmlns:a16="http://schemas.microsoft.com/office/drawing/2014/main" id="{F2E6605B-5B09-4DEA-B882-E7C1C75C940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7968247"/>
            <a:ext cx="7559675" cy="272356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Tree>
    <p:extLst>
      <p:ext uri="{BB962C8B-B14F-4D97-AF65-F5344CB8AC3E}">
        <p14:creationId xmlns:p14="http://schemas.microsoft.com/office/powerpoint/2010/main" val="61142295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100</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5163"/>
            <a:ext cx="6036131" cy="6639236"/>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dirty="0">
                <a:solidFill>
                  <a:srgbClr val="F79037"/>
                </a:solidFill>
                <a:latin typeface="Calibri" panose="020F0502020204030204" pitchFamily="34" charset="0"/>
                <a:cs typeface="Calibri" panose="020F0502020204030204" pitchFamily="34" charset="0"/>
              </a:rPr>
              <a:t>Definition of a cryptocurrency under the German Banking Act (KWG)</a:t>
            </a:r>
          </a:p>
          <a:p>
            <a:pPr algn="just"/>
            <a:r>
              <a:rPr lang="en-US" sz="1100" dirty="0">
                <a:solidFill>
                  <a:schemeClr val="tx1"/>
                </a:solidFill>
                <a:latin typeface="Calibri" panose="020F0502020204030204" pitchFamily="34" charset="0"/>
                <a:cs typeface="Calibri" panose="020F0502020204030204" pitchFamily="34" charset="0"/>
              </a:rPr>
              <a:t>For a long time, there was no uniform definition of the term cryptocurrency. The term was used synonymously for different aspects of the blockchain ecosystem. Through the European Markets in Crypto Assets Regulation (MiCAR) as well as the German Banking Act (KWG), two definitions have now been established in the European area. In doing so, both definitions introduce the new term crypto value instead of cryptocurrency. The preliminary MiCAR definition for crypto assets is thereby broad and includes various subcategories. The KWG shows parallels to MiCAR, for example in digital mapping and transferability, but takes a different approach: In its definition, the KWG specifies the decentralization and corresponding governance of digital assets and thus clearly distinguishes crypto assets from existing monetary assets. </a:t>
            </a:r>
            <a:br>
              <a:rPr lang="en-US" sz="1100" dirty="0">
                <a:solidFill>
                  <a:schemeClr val="tx1"/>
                </a:solidFill>
                <a:latin typeface="Calibri" panose="020F0502020204030204" pitchFamily="34" charset="0"/>
                <a:cs typeface="Calibri" panose="020F0502020204030204" pitchFamily="34" charset="0"/>
              </a:rPr>
            </a:br>
            <a:br>
              <a:rPr lang="en-US" sz="1100" dirty="0">
                <a:solidFill>
                  <a:schemeClr val="tx1"/>
                </a:solidFill>
                <a:latin typeface="Calibri" panose="020F0502020204030204" pitchFamily="34" charset="0"/>
                <a:cs typeface="Calibri" panose="020F0502020204030204" pitchFamily="34" charset="0"/>
              </a:rPr>
            </a:br>
            <a:r>
              <a:rPr lang="en-US" sz="1100" dirty="0">
                <a:solidFill>
                  <a:schemeClr val="tx1"/>
                </a:solidFill>
                <a:latin typeface="Calibri" panose="020F0502020204030204" pitchFamily="34" charset="0"/>
                <a:cs typeface="Calibri" panose="020F0502020204030204" pitchFamily="34" charset="0"/>
              </a:rPr>
              <a:t>Thus, the definition according to section 1 para. 11 sentence 4 of the KWG: "For the purposes of this Act, crypto assets are digital representations of a value which has not been or guaranteed by any central bank or public authority and does not have the legal status of a currency or of money, but which may be used by natural or legal persons or legal persons on the basis of an agreement or actual means of exchange or payment, or for investment purposes, and which can be transmitted, stored, and traded electronically, stored, and traded by electronic means. " Crypto assets are thus a category of decentralized assets, such as Bitcoin and Ethereum. Building on the KWG definition, crypto assets are thus defined as follows:</a:t>
            </a:r>
          </a:p>
        </p:txBody>
      </p:sp>
      <p:sp>
        <p:nvSpPr>
          <p:cNvPr id="6" name="Text Placeholder 17">
            <a:extLst>
              <a:ext uri="{FF2B5EF4-FFF2-40B4-BE49-F238E27FC236}">
                <a16:creationId xmlns:a16="http://schemas.microsoft.com/office/drawing/2014/main" id="{7743A387-9CD5-2C32-C3C7-EB9DD0BB37FC}"/>
              </a:ext>
            </a:extLst>
          </p:cNvPr>
          <p:cNvSpPr txBox="1">
            <a:spLocks/>
          </p:cNvSpPr>
          <p:nvPr/>
        </p:nvSpPr>
        <p:spPr>
          <a:xfrm>
            <a:off x="4207120" y="4399165"/>
            <a:ext cx="2739551" cy="293391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dirty="0">
                <a:solidFill>
                  <a:srgbClr val="000000"/>
                </a:solidFill>
              </a:rPr>
              <a:t>A crypto-value is a digital asset that is created using a distributed ledger technology (DLT) and cryptographically secured.</a:t>
            </a:r>
          </a:p>
          <a:p>
            <a:endParaRPr lang="en-US" dirty="0">
              <a:solidFill>
                <a:srgbClr val="000000"/>
              </a:solidFill>
            </a:endParaRPr>
          </a:p>
          <a:p>
            <a:endParaRPr lang="en-US" dirty="0">
              <a:solidFill>
                <a:srgbClr val="000000"/>
              </a:solidFill>
            </a:endParaRPr>
          </a:p>
          <a:p>
            <a:pPr marL="11113" lvl="1" algn="just" rtl="0"/>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Crypto assets have no existing central authority, for example in the form of a government agency or legal person/entity.</a:t>
            </a:r>
          </a:p>
          <a:p>
            <a:pPr marL="11113" lvl="1" algn="just" rtl="0"/>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marL="11113" lvl="1" algn="just" rtl="0"/>
            <a:r>
              <a:rPr lang="en-US" sz="1100">
                <a:effectLst/>
                <a:latin typeface="Calibri" panose="020F0502020204030204" pitchFamily="34" charset="0"/>
                <a:ea typeface="Times New Roman" panose="02020603050405020304" pitchFamily="18" charset="0"/>
                <a:cs typeface="Calibri" panose="020F0502020204030204" pitchFamily="34" charset="0"/>
              </a:rPr>
              <a:t>Crypto assets have no intrinsic value and no hedging by assets with intrinsic value.</a:t>
            </a:r>
          </a:p>
          <a:p>
            <a:pPr marL="11113" lvl="1" algn="just" rtl="0"/>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endParaRPr lang="en-US" dirty="0">
              <a:solidFill>
                <a:srgbClr val="000000"/>
              </a:solidFill>
            </a:endParaRPr>
          </a:p>
        </p:txBody>
      </p:sp>
      <p:sp>
        <p:nvSpPr>
          <p:cNvPr id="7" name="TextBox 6">
            <a:extLst>
              <a:ext uri="{FF2B5EF4-FFF2-40B4-BE49-F238E27FC236}">
                <a16:creationId xmlns:a16="http://schemas.microsoft.com/office/drawing/2014/main" id="{07149821-442D-3FC2-4D6C-E81385C1287B}"/>
              </a:ext>
            </a:extLst>
          </p:cNvPr>
          <p:cNvSpPr txBox="1"/>
          <p:nvPr/>
        </p:nvSpPr>
        <p:spPr>
          <a:xfrm>
            <a:off x="3642960" y="421989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8" name="TextBox 7">
            <a:extLst>
              <a:ext uri="{FF2B5EF4-FFF2-40B4-BE49-F238E27FC236}">
                <a16:creationId xmlns:a16="http://schemas.microsoft.com/office/drawing/2014/main" id="{24CCECBC-60AA-DACC-F3B1-37DF0C9003E0}"/>
              </a:ext>
            </a:extLst>
          </p:cNvPr>
          <p:cNvSpPr txBox="1"/>
          <p:nvPr/>
        </p:nvSpPr>
        <p:spPr>
          <a:xfrm>
            <a:off x="3642960" y="5236185"/>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4" name="Rectangle 13">
            <a:extLst>
              <a:ext uri="{FF2B5EF4-FFF2-40B4-BE49-F238E27FC236}">
                <a16:creationId xmlns:a16="http://schemas.microsoft.com/office/drawing/2014/main" id="{96C63CDB-C7C7-A87D-82E0-B6A312063646}"/>
              </a:ext>
            </a:extLst>
          </p:cNvPr>
          <p:cNvSpPr/>
          <p:nvPr/>
        </p:nvSpPr>
        <p:spPr>
          <a:xfrm flipV="1">
            <a:off x="740928" y="7704083"/>
            <a:ext cx="6832572" cy="241148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1" name="TextBox 10">
            <a:extLst>
              <a:ext uri="{FF2B5EF4-FFF2-40B4-BE49-F238E27FC236}">
                <a16:creationId xmlns:a16="http://schemas.microsoft.com/office/drawing/2014/main" id="{5D82F7E5-21B5-D768-4666-E1614B36DCE5}"/>
              </a:ext>
            </a:extLst>
          </p:cNvPr>
          <p:cNvSpPr txBox="1"/>
          <p:nvPr/>
        </p:nvSpPr>
        <p:spPr>
          <a:xfrm>
            <a:off x="3667344" y="6252473"/>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pic>
        <p:nvPicPr>
          <p:cNvPr id="13" name="Picture 12">
            <a:extLst>
              <a:ext uri="{FF2B5EF4-FFF2-40B4-BE49-F238E27FC236}">
                <a16:creationId xmlns:a16="http://schemas.microsoft.com/office/drawing/2014/main" id="{3C6330E8-34D2-4ADA-057F-02CC9683FDB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4841" y="0"/>
            <a:ext cx="3568659" cy="4127309"/>
          </a:xfrm>
          <a:prstGeom prst="rect">
            <a:avLst/>
          </a:prstGeom>
        </p:spPr>
      </p:pic>
      <p:grpSp>
        <p:nvGrpSpPr>
          <p:cNvPr id="15" name="Group 14">
            <a:extLst>
              <a:ext uri="{FF2B5EF4-FFF2-40B4-BE49-F238E27FC236}">
                <a16:creationId xmlns:a16="http://schemas.microsoft.com/office/drawing/2014/main" id="{C7C29B7E-ADCB-58B6-D43C-0CA20D78E1F1}"/>
              </a:ext>
            </a:extLst>
          </p:cNvPr>
          <p:cNvGrpSpPr/>
          <p:nvPr/>
        </p:nvGrpSpPr>
        <p:grpSpPr>
          <a:xfrm flipV="1">
            <a:off x="6351212" y="2442038"/>
            <a:ext cx="1389318" cy="1309652"/>
            <a:chOff x="-1915504" y="2196046"/>
            <a:chExt cx="1389318" cy="1309652"/>
          </a:xfrm>
        </p:grpSpPr>
        <p:sp>
          <p:nvSpPr>
            <p:cNvPr id="16" name="Freeform 15">
              <a:extLst>
                <a:ext uri="{FF2B5EF4-FFF2-40B4-BE49-F238E27FC236}">
                  <a16:creationId xmlns:a16="http://schemas.microsoft.com/office/drawing/2014/main" id="{DFF35684-2CAA-FDCB-7FFB-9402A4523382}"/>
                </a:ext>
              </a:extLst>
            </p:cNvPr>
            <p:cNvSpPr/>
            <p:nvPr/>
          </p:nvSpPr>
          <p:spPr>
            <a:xfrm rot="18938652">
              <a:off x="-869918" y="2202342"/>
              <a:ext cx="343732" cy="343866"/>
            </a:xfrm>
            <a:custGeom>
              <a:avLst/>
              <a:gdLst>
                <a:gd name="connsiteX0" fmla="*/ 343732 w 343732"/>
                <a:gd name="connsiteY0" fmla="*/ 0 h 343866"/>
                <a:gd name="connsiteX1" fmla="*/ 343732 w 343732"/>
                <a:gd name="connsiteY1" fmla="*/ 10025 h 343866"/>
                <a:gd name="connsiteX2" fmla="*/ 17315 w 343732"/>
                <a:gd name="connsiteY2" fmla="*/ 343866 h 343866"/>
                <a:gd name="connsiteX3" fmla="*/ 0 w 343732"/>
                <a:gd name="connsiteY3" fmla="*/ 343866 h 343866"/>
                <a:gd name="connsiteX4" fmla="*/ 0 w 343732"/>
                <a:gd name="connsiteY4" fmla="*/ 0 h 343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732" h="343866">
                  <a:moveTo>
                    <a:pt x="343732" y="0"/>
                  </a:moveTo>
                  <a:lnTo>
                    <a:pt x="343732" y="10025"/>
                  </a:lnTo>
                  <a:lnTo>
                    <a:pt x="17315" y="343866"/>
                  </a:lnTo>
                  <a:lnTo>
                    <a:pt x="0" y="343866"/>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19" name="Freeform 18">
              <a:extLst>
                <a:ext uri="{FF2B5EF4-FFF2-40B4-BE49-F238E27FC236}">
                  <a16:creationId xmlns:a16="http://schemas.microsoft.com/office/drawing/2014/main" id="{29071BE5-41A0-989E-E676-AF5E090A8C29}"/>
                </a:ext>
              </a:extLst>
            </p:cNvPr>
            <p:cNvSpPr/>
            <p:nvPr/>
          </p:nvSpPr>
          <p:spPr>
            <a:xfrm rot="18938652">
              <a:off x="-1851343" y="31618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80C47BC7-0795-832D-CE2A-72798988DB24}"/>
                </a:ext>
              </a:extLst>
            </p:cNvPr>
            <p:cNvSpPr/>
            <p:nvPr/>
          </p:nvSpPr>
          <p:spPr>
            <a:xfrm>
              <a:off x="-1915504" y="2604049"/>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62AEC8AA-20C2-BAEF-80CD-08026751F4C8}"/>
                </a:ext>
              </a:extLst>
            </p:cNvPr>
            <p:cNvSpPr/>
            <p:nvPr/>
          </p:nvSpPr>
          <p:spPr>
            <a:xfrm rot="18938166">
              <a:off x="-1361641" y="268157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6D2F99B6-473E-D8C7-55CE-5DA90F4DD5E6}"/>
                </a:ext>
              </a:extLst>
            </p:cNvPr>
            <p:cNvSpPr/>
            <p:nvPr/>
          </p:nvSpPr>
          <p:spPr>
            <a:xfrm rot="18938652">
              <a:off x="-1115678" y="2442582"/>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C102C3EF-830F-8A4E-5860-84E6CE0D2302}"/>
                </a:ext>
              </a:extLst>
            </p:cNvPr>
            <p:cNvSpPr/>
            <p:nvPr/>
          </p:nvSpPr>
          <p:spPr>
            <a:xfrm rot="18938166">
              <a:off x="-1356944" y="2196046"/>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32" name="Text Placeholder 17">
            <a:extLst>
              <a:ext uri="{FF2B5EF4-FFF2-40B4-BE49-F238E27FC236}">
                <a16:creationId xmlns:a16="http://schemas.microsoft.com/office/drawing/2014/main" id="{01F58CCF-869B-FFEC-BA5C-11579FB9E378}"/>
              </a:ext>
            </a:extLst>
          </p:cNvPr>
          <p:cNvSpPr>
            <a:spLocks noGrp="1"/>
          </p:cNvSpPr>
          <p:nvPr/>
        </p:nvSpPr>
        <p:spPr>
          <a:xfrm>
            <a:off x="968744" y="8220931"/>
            <a:ext cx="6143488" cy="176414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latin typeface="Calibri" panose="020F0502020204030204" pitchFamily="34" charset="0"/>
                <a:ea typeface="Times New Roman" panose="02020603050405020304" pitchFamily="18" charset="0"/>
              </a:rPr>
              <a:t>Markets in Crypto Assets (MiCAR)</a:t>
            </a:r>
          </a:p>
          <a:p>
            <a:pPr algn="just"/>
            <a:r>
              <a:rPr lang="en-US">
                <a:effectLst/>
                <a:latin typeface="Calibri" panose="020F0502020204030204" pitchFamily="34" charset="0"/>
                <a:ea typeface="Times New Roman" panose="02020603050405020304" pitchFamily="18" charset="0"/>
              </a:rPr>
              <a:t>To understand crypto assets, it is important to establish some definitions and content boundaries. For this purpose, we use the existing legal texts from the European area as a basis. The law is set to create parameters for how each of the European Union's member nations regulates crypto. It is expected to create a common licensing regime, enabling companies operating in one member nation to launch in the others, as well as define rules for issues such as stablecoin issuance. The MiCAR’s definition of crypto assets is not compatible with the term used in the German Banking Act (KWG), thus changes are also expected to the German market.</a:t>
            </a:r>
          </a:p>
        </p:txBody>
      </p:sp>
    </p:spTree>
    <p:extLst>
      <p:ext uri="{BB962C8B-B14F-4D97-AF65-F5344CB8AC3E}">
        <p14:creationId xmlns:p14="http://schemas.microsoft.com/office/powerpoint/2010/main" val="51260923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A9AC722-129E-1D9A-5217-DCFAC3D2A32A}"/>
              </a:ext>
            </a:extLst>
          </p:cNvPr>
          <p:cNvSpPr/>
          <p:nvPr/>
        </p:nvSpPr>
        <p:spPr>
          <a:xfrm flipV="1">
            <a:off x="0" y="3449072"/>
            <a:ext cx="7559675" cy="1404538"/>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101</a:t>
            </a:fld>
            <a:endParaRPr lang="en-US" dirty="0"/>
          </a:p>
        </p:txBody>
      </p:sp>
      <p:sp>
        <p:nvSpPr>
          <p:cNvPr id="6" name="Text Placeholder 17">
            <a:extLst>
              <a:ext uri="{FF2B5EF4-FFF2-40B4-BE49-F238E27FC236}">
                <a16:creationId xmlns:a16="http://schemas.microsoft.com/office/drawing/2014/main" id="{60CFDD7A-EBEC-0386-5D5F-2240F751CCEF}"/>
              </a:ext>
            </a:extLst>
          </p:cNvPr>
          <p:cNvSpPr txBox="1">
            <a:spLocks/>
          </p:cNvSpPr>
          <p:nvPr/>
        </p:nvSpPr>
        <p:spPr>
          <a:xfrm>
            <a:off x="730684" y="665163"/>
            <a:ext cx="6051578" cy="48124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effectLst/>
                <a:latin typeface="Calibri" panose="020F0502020204030204" pitchFamily="34" charset="0"/>
                <a:ea typeface="Times New Roman" panose="02020603050405020304" pitchFamily="18" charset="0"/>
              </a:rPr>
              <a:t>The MiCAR contains the following three sections:</a:t>
            </a:r>
            <a:endParaRPr lang="en-LB">
              <a:effectLst/>
              <a:latin typeface="Times New Roman" panose="02020603050405020304" pitchFamily="18" charset="0"/>
              <a:ea typeface="Times New Roman" panose="02020603050405020304" pitchFamily="18" charset="0"/>
            </a:endParaRPr>
          </a:p>
        </p:txBody>
      </p:sp>
      <p:sp>
        <p:nvSpPr>
          <p:cNvPr id="9" name="Text Placeholder 17">
            <a:extLst>
              <a:ext uri="{FF2B5EF4-FFF2-40B4-BE49-F238E27FC236}">
                <a16:creationId xmlns:a16="http://schemas.microsoft.com/office/drawing/2014/main" id="{943C0A69-D236-7D6D-1354-7CCD48D5A2F9}"/>
              </a:ext>
            </a:extLst>
          </p:cNvPr>
          <p:cNvSpPr txBox="1">
            <a:spLocks/>
          </p:cNvSpPr>
          <p:nvPr/>
        </p:nvSpPr>
        <p:spPr>
          <a:xfrm>
            <a:off x="771149" y="4237654"/>
            <a:ext cx="6051578" cy="3779233"/>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effectLst/>
                <a:ea typeface="Times New Roman" panose="02020603050405020304" pitchFamily="18" charset="0"/>
              </a:rPr>
              <a:t>MiCAR has been created to introduce regulations on the licensing and supervision of crypto asset providers and their issuers. The focus is on issuers of asset-referenced tokens and e-money tokens. Thus, only legal entities that are established in the EU and have received a corresponding authorization from the competent authority may provide these services from 2024 onwards. An important component of the MiCAR is therefore the licensing regime established under it by the respective competent authorities.</a:t>
            </a:r>
          </a:p>
          <a:p>
            <a:pPr algn="just"/>
            <a:endParaRPr lang="en-LB">
              <a:effectLst/>
              <a:ea typeface="Times New Roman" panose="02020603050405020304" pitchFamily="18" charset="0"/>
            </a:endParaRPr>
          </a:p>
          <a:p>
            <a:pPr algn="just"/>
            <a:r>
              <a:rPr lang="en-US">
                <a:solidFill>
                  <a:srgbClr val="262626"/>
                </a:solidFill>
                <a:effectLst/>
                <a:ea typeface="Times New Roman" panose="02020603050405020304" pitchFamily="18" charset="0"/>
              </a:rPr>
              <a:t>Under the final deal, any crypto service provider with over 15 million active users would be subject to supervision at the European level tarting in 2022 when it comes into force. After an 18-month transition period, MiCAR will then become directly applicable in all member states. Thus, a harmonized set of rules for crypto assets in the European Union can be expected in 2024.</a:t>
            </a:r>
            <a:endParaRPr lang="en-LB">
              <a:effectLst/>
              <a:ea typeface="Times New Roman" panose="02020603050405020304" pitchFamily="18" charset="0"/>
            </a:endParaRPr>
          </a:p>
          <a:p>
            <a:endParaRPr lang="en-US">
              <a:solidFill>
                <a:srgbClr val="000000"/>
              </a:solidFill>
            </a:endParaRPr>
          </a:p>
          <a:p>
            <a:endParaRPr lang="en-US">
              <a:solidFill>
                <a:srgbClr val="000000"/>
              </a:solidFill>
              <a:effectLst/>
              <a:latin typeface="Calibri" panose="020F0502020204030204" pitchFamily="34" charset="0"/>
            </a:endParaRPr>
          </a:p>
        </p:txBody>
      </p:sp>
      <p:cxnSp>
        <p:nvCxnSpPr>
          <p:cNvPr id="10" name="Straight Connector 9">
            <a:extLst>
              <a:ext uri="{FF2B5EF4-FFF2-40B4-BE49-F238E27FC236}">
                <a16:creationId xmlns:a16="http://schemas.microsoft.com/office/drawing/2014/main" id="{1216FD1A-D590-AAF3-242A-9A4D2F372CC2}"/>
              </a:ext>
            </a:extLst>
          </p:cNvPr>
          <p:cNvCxnSpPr>
            <a:cxnSpLocks/>
          </p:cNvCxnSpPr>
          <p:nvPr/>
        </p:nvCxnSpPr>
        <p:spPr>
          <a:xfrm>
            <a:off x="0" y="2274408"/>
            <a:ext cx="7559675"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245412AF-216D-DF60-72B7-DC411545894C}"/>
              </a:ext>
            </a:extLst>
          </p:cNvPr>
          <p:cNvSpPr txBox="1"/>
          <p:nvPr/>
        </p:nvSpPr>
        <p:spPr>
          <a:xfrm>
            <a:off x="2798933" y="228043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5" name="Text Placeholder 17">
            <a:extLst>
              <a:ext uri="{FF2B5EF4-FFF2-40B4-BE49-F238E27FC236}">
                <a16:creationId xmlns:a16="http://schemas.microsoft.com/office/drawing/2014/main" id="{B7FC97A5-DABC-836D-14CF-183B91E3C531}"/>
              </a:ext>
            </a:extLst>
          </p:cNvPr>
          <p:cNvSpPr txBox="1">
            <a:spLocks/>
          </p:cNvSpPr>
          <p:nvPr/>
        </p:nvSpPr>
        <p:spPr>
          <a:xfrm>
            <a:off x="1305857" y="1272222"/>
            <a:ext cx="2986152" cy="28443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t>The authorization procedure for issuers of crypto-assets and the corresponding obligations for the token types covered by the regulation (asset-referenced tokens, e-money tokens and, as a catch-all provision, crypto-assets).</a:t>
            </a:r>
          </a:p>
        </p:txBody>
      </p:sp>
      <p:sp>
        <p:nvSpPr>
          <p:cNvPr id="8" name="TextBox 7">
            <a:extLst>
              <a:ext uri="{FF2B5EF4-FFF2-40B4-BE49-F238E27FC236}">
                <a16:creationId xmlns:a16="http://schemas.microsoft.com/office/drawing/2014/main" id="{F90A2E73-33EA-FCF0-4489-641A2DB71929}"/>
              </a:ext>
            </a:extLst>
          </p:cNvPr>
          <p:cNvSpPr txBox="1"/>
          <p:nvPr/>
        </p:nvSpPr>
        <p:spPr>
          <a:xfrm>
            <a:off x="743392" y="117846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14" name="TextBox 13">
            <a:extLst>
              <a:ext uri="{FF2B5EF4-FFF2-40B4-BE49-F238E27FC236}">
                <a16:creationId xmlns:a16="http://schemas.microsoft.com/office/drawing/2014/main" id="{42FB9030-48E5-308F-8F33-224B093E1A11}"/>
              </a:ext>
            </a:extLst>
          </p:cNvPr>
          <p:cNvSpPr txBox="1"/>
          <p:nvPr/>
        </p:nvSpPr>
        <p:spPr>
          <a:xfrm>
            <a:off x="4617151" y="119019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sp>
        <p:nvSpPr>
          <p:cNvPr id="7" name="Text Placeholder 17">
            <a:extLst>
              <a:ext uri="{FF2B5EF4-FFF2-40B4-BE49-F238E27FC236}">
                <a16:creationId xmlns:a16="http://schemas.microsoft.com/office/drawing/2014/main" id="{D51EC276-F545-BDE8-5F1F-50667F7F957D}"/>
              </a:ext>
            </a:extLst>
          </p:cNvPr>
          <p:cNvSpPr txBox="1">
            <a:spLocks/>
          </p:cNvSpPr>
          <p:nvPr/>
        </p:nvSpPr>
        <p:spPr>
          <a:xfrm>
            <a:off x="3399701" y="2631643"/>
            <a:ext cx="2060196" cy="27673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a:tabLst>
                <a:tab pos="457200" algn="l"/>
              </a:tabLst>
            </a:pPr>
            <a:r>
              <a:rPr lang="en-US">
                <a:effectLst/>
                <a:latin typeface="Calibri" panose="020F0502020204030204" pitchFamily="34" charset="0"/>
                <a:ea typeface="Times New Roman" panose="02020603050405020304" pitchFamily="18" charset="0"/>
              </a:rPr>
              <a:t>The authorization procedure for crypto asset service providers.</a:t>
            </a:r>
            <a:endParaRPr lang="en-LB">
              <a:effectLst/>
              <a:latin typeface="Times New Roman" panose="02020603050405020304" pitchFamily="18" charset="0"/>
              <a:ea typeface="Times New Roman" panose="02020603050405020304" pitchFamily="18" charset="0"/>
            </a:endParaRPr>
          </a:p>
        </p:txBody>
      </p:sp>
      <p:sp>
        <p:nvSpPr>
          <p:cNvPr id="24" name="Text Placeholder 17">
            <a:extLst>
              <a:ext uri="{FF2B5EF4-FFF2-40B4-BE49-F238E27FC236}">
                <a16:creationId xmlns:a16="http://schemas.microsoft.com/office/drawing/2014/main" id="{588D7A39-1731-54E6-BE8C-4BCD47821712}"/>
              </a:ext>
            </a:extLst>
          </p:cNvPr>
          <p:cNvSpPr txBox="1">
            <a:spLocks/>
          </p:cNvSpPr>
          <p:nvPr/>
        </p:nvSpPr>
        <p:spPr>
          <a:xfrm>
            <a:off x="5175491" y="1548264"/>
            <a:ext cx="1953829" cy="28668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a:tabLst>
                <a:tab pos="457200" algn="l"/>
              </a:tabLst>
            </a:pPr>
            <a:r>
              <a:rPr lang="en-US">
                <a:effectLst/>
                <a:latin typeface="Calibri" panose="020F0502020204030204" pitchFamily="34" charset="0"/>
                <a:ea typeface="Times New Roman" panose="02020603050405020304" pitchFamily="18" charset="0"/>
              </a:rPr>
              <a:t>The competent authorities and their competencies.</a:t>
            </a:r>
            <a:endParaRPr lang="en-LB">
              <a:effectLst/>
              <a:latin typeface="Times New Roman" panose="02020603050405020304" pitchFamily="18" charset="0"/>
              <a:ea typeface="Times New Roman" panose="02020603050405020304" pitchFamily="18" charset="0"/>
            </a:endParaRPr>
          </a:p>
        </p:txBody>
      </p:sp>
      <p:pic>
        <p:nvPicPr>
          <p:cNvPr id="25" name="Picture 24">
            <a:extLst>
              <a:ext uri="{FF2B5EF4-FFF2-40B4-BE49-F238E27FC236}">
                <a16:creationId xmlns:a16="http://schemas.microsoft.com/office/drawing/2014/main" id="{4AA8C6D4-859E-6335-ABE5-17AB6451B1EF}"/>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990630" y="4242118"/>
            <a:ext cx="3568659" cy="6448997"/>
          </a:xfrm>
          <a:prstGeom prst="rect">
            <a:avLst/>
          </a:prstGeom>
        </p:spPr>
      </p:pic>
      <p:grpSp>
        <p:nvGrpSpPr>
          <p:cNvPr id="26" name="Group 25">
            <a:extLst>
              <a:ext uri="{FF2B5EF4-FFF2-40B4-BE49-F238E27FC236}">
                <a16:creationId xmlns:a16="http://schemas.microsoft.com/office/drawing/2014/main" id="{7CB3B3B8-757F-4E83-7A3C-720662775BD3}"/>
              </a:ext>
            </a:extLst>
          </p:cNvPr>
          <p:cNvGrpSpPr/>
          <p:nvPr/>
        </p:nvGrpSpPr>
        <p:grpSpPr>
          <a:xfrm flipH="1">
            <a:off x="5489020" y="8874735"/>
            <a:ext cx="2253741" cy="1958628"/>
            <a:chOff x="-220413" y="5470274"/>
            <a:chExt cx="2590078" cy="2250924"/>
          </a:xfrm>
        </p:grpSpPr>
        <p:sp>
          <p:nvSpPr>
            <p:cNvPr id="27" name="Freeform 26">
              <a:extLst>
                <a:ext uri="{FF2B5EF4-FFF2-40B4-BE49-F238E27FC236}">
                  <a16:creationId xmlns:a16="http://schemas.microsoft.com/office/drawing/2014/main" id="{343C9432-869F-975E-C054-A9840D5F3781}"/>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34CF83A3-8C5A-8AAC-8251-10F4CB9A53D6}"/>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F7D0B06-A0EE-C6B3-AAE1-0822FA36FF07}"/>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C0D7CEE9-FD5F-4F5E-6297-56FEAC853B99}"/>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6CF2D19B-8BAF-2A0F-B23F-AEA3922ADE2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47C03332-BA73-D2CE-61EF-3D4BD8F87F15}"/>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6B426CB7-9C51-4219-AFA7-C30072D6CCB8}"/>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68B55FC2-A908-54B8-86C0-B1F1F578FABF}"/>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8D2C621E-804D-6287-D27A-8163E7D825D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B292D64-50AE-3122-A205-0C38645FD381}"/>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42A26C63-B65B-D381-00D2-9F757369DE63}"/>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3B1EF605-381C-9F1B-E5C0-CF6533BAEC37}"/>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1ED20EE1-9FF2-05E5-022D-999C0DA1D874}"/>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35D728CD-465C-A16D-0E16-BC7F3309D4E9}"/>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E0D0B98F-C200-1659-AE2C-AD091085FF27}"/>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FA08133D-B5AA-452F-07A8-7678677480A9}"/>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CF68B8F5-C31A-6F91-B855-B2EE7909A979}"/>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AE302DC3-8BDA-1C42-8B24-9F970C35E054}"/>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66" name="Group 65">
            <a:extLst>
              <a:ext uri="{FF2B5EF4-FFF2-40B4-BE49-F238E27FC236}">
                <a16:creationId xmlns:a16="http://schemas.microsoft.com/office/drawing/2014/main" id="{CDA2F3AC-37F5-B777-F4A9-8C2C8F752580}"/>
              </a:ext>
            </a:extLst>
          </p:cNvPr>
          <p:cNvGrpSpPr/>
          <p:nvPr/>
        </p:nvGrpSpPr>
        <p:grpSpPr>
          <a:xfrm flipH="1">
            <a:off x="-172078" y="8243904"/>
            <a:ext cx="1380420" cy="1309652"/>
            <a:chOff x="6346354" y="435340"/>
            <a:chExt cx="1380420" cy="1309652"/>
          </a:xfrm>
        </p:grpSpPr>
        <p:sp>
          <p:nvSpPr>
            <p:cNvPr id="67" name="Freeform 66">
              <a:extLst>
                <a:ext uri="{FF2B5EF4-FFF2-40B4-BE49-F238E27FC236}">
                  <a16:creationId xmlns:a16="http://schemas.microsoft.com/office/drawing/2014/main" id="{B81970C9-1179-BF25-4828-1024B1A20C8C}"/>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68" name="Freeform 67">
              <a:extLst>
                <a:ext uri="{FF2B5EF4-FFF2-40B4-BE49-F238E27FC236}">
                  <a16:creationId xmlns:a16="http://schemas.microsoft.com/office/drawing/2014/main" id="{20ABE6A6-76D4-E339-B0D9-2787256F10FD}"/>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9FBB37FE-7524-5FE6-6592-2E4F000BD7E1}"/>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498A7B5-2CAD-BE50-922B-63E3064CE096}"/>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FD1660CE-4B57-8C22-E117-6D006DD9D197}"/>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AF527FE8-7A03-55E3-F9DC-60F61E8FB520}"/>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251492512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A81D0469-841D-E628-1222-C1DEF9A235B2}"/>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a:fillRect/>
          </a:stretch>
        </p:blipFill>
        <p:spPr>
          <a:xfrm>
            <a:off x="-71438" y="4862513"/>
            <a:ext cx="6505576" cy="3940175"/>
          </a:xfrm>
        </p:spPr>
      </p:pic>
      <p:sp>
        <p:nvSpPr>
          <p:cNvPr id="3" name="Text Placeholder 2">
            <a:extLst>
              <a:ext uri="{FF2B5EF4-FFF2-40B4-BE49-F238E27FC236}">
                <a16:creationId xmlns:a16="http://schemas.microsoft.com/office/drawing/2014/main" id="{41F34AE4-E942-24E7-88FD-2A65C9ED798F}"/>
              </a:ext>
            </a:extLst>
          </p:cNvPr>
          <p:cNvSpPr>
            <a:spLocks noGrp="1"/>
          </p:cNvSpPr>
          <p:nvPr>
            <p:ph type="body" sz="quarter" idx="14"/>
          </p:nvPr>
        </p:nvSpPr>
        <p:spPr>
          <a:xfrm rot="10800000">
            <a:off x="3149422" y="3836923"/>
            <a:ext cx="785328" cy="1056987"/>
          </a:xfrm>
        </p:spPr>
        <p:txBody>
          <a:bodyPr>
            <a:noAutofit/>
          </a:bodyPr>
          <a:lstStyle/>
          <a:p>
            <a:pPr marL="0" indent="0" algn="l" defTabSz="2073036" rtl="0" eaLnBrk="1" latinLnBrk="0" hangingPunct="1">
              <a:lnSpc>
                <a:spcPct val="100000"/>
              </a:lnSpc>
              <a:spcBef>
                <a:spcPts val="2267"/>
              </a:spcBef>
              <a:buFont typeface="Arial" panose="020B0604020202020204" pitchFamily="34" charset="0"/>
              <a:buNone/>
            </a:pPr>
            <a:r>
              <a:rPr lang="en-GB"/>
              <a:t>“</a:t>
            </a:r>
          </a:p>
        </p:txBody>
      </p:sp>
      <p:sp>
        <p:nvSpPr>
          <p:cNvPr id="4" name="Text Placeholder 3">
            <a:extLst>
              <a:ext uri="{FF2B5EF4-FFF2-40B4-BE49-F238E27FC236}">
                <a16:creationId xmlns:a16="http://schemas.microsoft.com/office/drawing/2014/main" id="{3022B8C3-8DA7-6DED-0CFD-F0D4AFF72ECD}"/>
              </a:ext>
            </a:extLst>
          </p:cNvPr>
          <p:cNvSpPr>
            <a:spLocks noGrp="1"/>
          </p:cNvSpPr>
          <p:nvPr>
            <p:ph type="body" sz="quarter" idx="13"/>
          </p:nvPr>
        </p:nvSpPr>
        <p:spPr>
          <a:xfrm>
            <a:off x="409853" y="695272"/>
            <a:ext cx="3418702" cy="3812559"/>
          </a:xfrm>
        </p:spPr>
        <p:txBody>
          <a:bodyPr>
            <a:noAutofit/>
          </a:bodyPr>
          <a:lstStyle/>
          <a:p>
            <a:r>
              <a:rPr lang="en-US" sz="1800" i="1">
                <a:effectLst/>
                <a:latin typeface="Calibri" panose="020F0502020204030204" pitchFamily="34" charset="0"/>
                <a:ea typeface="Times New Roman" panose="02020603050405020304" pitchFamily="18" charset="0"/>
              </a:rPr>
              <a:t>The text stems from the academic article “Liechtenstein Blockchain Act: How can nearly any right and therefore any asset be tokenized based on the Token Container Model” published on October 7</a:t>
            </a:r>
            <a:r>
              <a:rPr lang="en-US" sz="1800" i="1" baseline="30000">
                <a:effectLst/>
                <a:latin typeface="Calibri" panose="020F0502020204030204" pitchFamily="34" charset="0"/>
                <a:ea typeface="Times New Roman" panose="02020603050405020304" pitchFamily="18" charset="0"/>
              </a:rPr>
              <a:t>th</a:t>
            </a:r>
            <a:r>
              <a:rPr lang="en-US" sz="1800" i="1">
                <a:effectLst/>
                <a:latin typeface="Calibri" panose="020F0502020204030204" pitchFamily="34" charset="0"/>
                <a:ea typeface="Times New Roman" panose="02020603050405020304" pitchFamily="18" charset="0"/>
              </a:rPr>
              <a:t>, 2019 by Prof. Dr. Philipp Sandner, Dr. Jonas Gross and Thomas Nägele. The authors consented to the use of the text for the purpose of the Generation Blockchain project.</a:t>
            </a:r>
            <a:endParaRPr lang="en-LB" sz="1800">
              <a:effectLst/>
              <a:latin typeface="Times New Roman" panose="02020603050405020304" pitchFamily="18" charset="0"/>
              <a:ea typeface="Times New Roman" panose="02020603050405020304" pitchFamily="18" charset="0"/>
            </a:endParaRPr>
          </a:p>
        </p:txBody>
      </p:sp>
      <p:sp>
        <p:nvSpPr>
          <p:cNvPr id="5" name="Text Placeholder 4">
            <a:extLst>
              <a:ext uri="{FF2B5EF4-FFF2-40B4-BE49-F238E27FC236}">
                <a16:creationId xmlns:a16="http://schemas.microsoft.com/office/drawing/2014/main" id="{E2F9609F-754A-FEFD-54A6-F38FB7D3C05F}"/>
              </a:ext>
            </a:extLst>
          </p:cNvPr>
          <p:cNvSpPr>
            <a:spLocks noGrp="1"/>
          </p:cNvSpPr>
          <p:nvPr>
            <p:ph type="body" sz="quarter" idx="15"/>
          </p:nvPr>
        </p:nvSpPr>
        <p:spPr>
          <a:xfrm>
            <a:off x="115760" y="-76235"/>
            <a:ext cx="2003444" cy="936605"/>
          </a:xfrm>
        </p:spPr>
        <p:txBody>
          <a:bodyPr>
            <a:noAutofit/>
          </a:bodyPr>
          <a:lstStyle/>
          <a:p>
            <a:r>
              <a:rPr lang="en-GB"/>
              <a:t>“</a:t>
            </a:r>
          </a:p>
        </p:txBody>
      </p:sp>
      <p:sp>
        <p:nvSpPr>
          <p:cNvPr id="6" name="Slide Number Placeholder 5">
            <a:extLst>
              <a:ext uri="{FF2B5EF4-FFF2-40B4-BE49-F238E27FC236}">
                <a16:creationId xmlns:a16="http://schemas.microsoft.com/office/drawing/2014/main" id="{71CCF93A-4EE0-B5A3-4D78-EC97759B955D}"/>
              </a:ext>
            </a:extLst>
          </p:cNvPr>
          <p:cNvSpPr>
            <a:spLocks noGrp="1"/>
          </p:cNvSpPr>
          <p:nvPr>
            <p:ph type="sldNum" sz="quarter" idx="4"/>
          </p:nvPr>
        </p:nvSpPr>
        <p:spPr/>
        <p:txBody>
          <a:bodyPr/>
          <a:lstStyle/>
          <a:p>
            <a:fld id="{CB2079F2-58AF-ED44-82D7-E04B2F6FD686}" type="slidenum">
              <a:rPr lang="en-US" smtClean="0"/>
              <a:pPr/>
              <a:t>102</a:t>
            </a:fld>
            <a:endParaRPr lang="en-US" dirty="0"/>
          </a:p>
        </p:txBody>
      </p:sp>
    </p:spTree>
    <p:extLst>
      <p:ext uri="{BB962C8B-B14F-4D97-AF65-F5344CB8AC3E}">
        <p14:creationId xmlns:p14="http://schemas.microsoft.com/office/powerpoint/2010/main" val="249420075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103</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3" y="1900928"/>
            <a:ext cx="6005740" cy="2975870"/>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The currently fragmented regulatory landscape is an impediment to international regulation. To create efficient and holistic regulations for the handling of crypto assets there is a need for cross-border initiatives. But to date, individual jurisdictions have taken their own approaches to regulating crypto assets, which consequently differ also differ in their level of development. To analyze the progress of different legislations across jurisdictions, a standardized framework was published based on the analyzed risks. It shows a holistic status of the regulation of a respective jurisdiction and thus enables comparisons and assessments. The framework serves as a tool to identify the regulatory risks relevant in the regulatory issues in the context of cryptocurrencies.</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Before evaluating a particular jurisdiction against the framework, it is necessary to determine the extent to which the jurisdiction in question has an explicit or implicit prohibition on crypto assets. An implicit prohibition in this context would be, for example, that companies are prohibited from offering crypto services. In these cases, the application of the framework is not purposeful. The framework consists of two overarching categories, divided into twelve evaluation criteria. These can be evaluated using a rating scale.</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br>
              <a:rPr lang="en-US" sz="1100">
                <a:effectLst/>
                <a:latin typeface="Calibri" panose="020F0502020204030204" pitchFamily="34" charset="0"/>
                <a:ea typeface="Times New Roman" panose="02020603050405020304" pitchFamily="18" charset="0"/>
                <a:cs typeface="Calibri" panose="020F0502020204030204" pitchFamily="34" charset="0"/>
              </a:rPr>
            </a:br>
            <a:r>
              <a:rPr lang="en-US" sz="1100">
                <a:effectLst/>
                <a:latin typeface="Calibri" panose="020F0502020204030204" pitchFamily="34" charset="0"/>
                <a:ea typeface="Times New Roman" panose="02020603050405020304" pitchFamily="18" charset="0"/>
                <a:cs typeface="Calibri" panose="020F0502020204030204" pitchFamily="34" charset="0"/>
              </a:rPr>
              <a:t>In the first category, the financial regulatory treatment of cryptocurrencies in each jurisdiction is assessed based on the following factors:</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58821" y="769737"/>
            <a:ext cx="3872542"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1.4 </a:t>
            </a:r>
            <a:r>
              <a:rPr lang="en-US" sz="1800" b="0">
                <a:effectLst/>
                <a:latin typeface="Calibri" panose="020F0502020204030204" pitchFamily="34" charset="0"/>
              </a:rPr>
              <a:t>A Framework conditions of appropriate regulation for crypto assets</a:t>
            </a:r>
          </a:p>
          <a:p>
            <a:endParaRPr lang="en-US" sz="1400" b="0"/>
          </a:p>
          <a:p>
            <a:pPr>
              <a:spcBef>
                <a:spcPts val="0"/>
              </a:spcBef>
            </a:pPr>
            <a:endParaRPr lang="en-US" sz="1800" b="0" dirty="0"/>
          </a:p>
        </p:txBody>
      </p:sp>
      <p:sp>
        <p:nvSpPr>
          <p:cNvPr id="3" name="Text Placeholder 17">
            <a:extLst>
              <a:ext uri="{FF2B5EF4-FFF2-40B4-BE49-F238E27FC236}">
                <a16:creationId xmlns:a16="http://schemas.microsoft.com/office/drawing/2014/main" id="{2E7DAE1A-BDF5-9D08-8D3D-80A06A30D075}"/>
              </a:ext>
            </a:extLst>
          </p:cNvPr>
          <p:cNvSpPr txBox="1">
            <a:spLocks/>
          </p:cNvSpPr>
          <p:nvPr/>
        </p:nvSpPr>
        <p:spPr>
          <a:xfrm>
            <a:off x="2224884" y="5147588"/>
            <a:ext cx="4573019" cy="46274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Crypto values regulated as financial instruments</a:t>
            </a:r>
          </a:p>
          <a:p>
            <a:pPr algn="just"/>
            <a:r>
              <a:rPr lang="en-US">
                <a:solidFill>
                  <a:srgbClr val="000000"/>
                </a:solidFill>
                <a:cs typeface="+mn-cs"/>
              </a:rPr>
              <a:t>Classification of crypto assets as financial instruments recognized by regulators.</a:t>
            </a:r>
          </a:p>
          <a:p>
            <a:pPr algn="just"/>
            <a:endParaRPr lang="en-US">
              <a:solidFill>
                <a:srgbClr val="000000"/>
              </a:solidFill>
              <a:cs typeface="+mn-cs"/>
            </a:endParaRPr>
          </a:p>
          <a:p>
            <a:r>
              <a:rPr lang="en-US" b="1">
                <a:solidFill>
                  <a:srgbClr val="F79037"/>
                </a:solidFill>
                <a:cs typeface="+mn-cs"/>
              </a:rPr>
              <a:t>Fiscal regulation in place</a:t>
            </a:r>
          </a:p>
          <a:p>
            <a:r>
              <a:rPr lang="en-US">
                <a:solidFill>
                  <a:srgbClr val="000000"/>
                </a:solidFill>
                <a:cs typeface="+mn-cs"/>
              </a:rPr>
              <a:t>Existing tax regulations for dealing with crypto values for both individuals and businesses.</a:t>
            </a:r>
          </a:p>
          <a:p>
            <a:endParaRPr lang="en-US">
              <a:solidFill>
                <a:srgbClr val="000000"/>
              </a:solidFill>
              <a:cs typeface="+mn-cs"/>
            </a:endParaRPr>
          </a:p>
          <a:p>
            <a:r>
              <a:rPr lang="en-US" b="1">
                <a:solidFill>
                  <a:srgbClr val="F79037"/>
                </a:solidFill>
                <a:cs typeface="+mn-cs"/>
              </a:rPr>
              <a:t>Regulation of wallet infrastructures in place</a:t>
            </a:r>
          </a:p>
          <a:p>
            <a:pPr algn="just"/>
            <a:r>
              <a:rPr lang="en-US">
                <a:solidFill>
                  <a:schemeClr val="tx1"/>
                </a:solidFill>
                <a:effectLst/>
                <a:ea typeface="Times New Roman" panose="02020603050405020304" pitchFamily="18" charset="0"/>
              </a:rPr>
              <a:t>Existing regulations on custodial and non-custodial wallets in the context of private keys and custody of crypto assets.</a:t>
            </a:r>
          </a:p>
          <a:p>
            <a:pPr algn="just"/>
            <a:endParaRPr lang="en-US">
              <a:solidFill>
                <a:schemeClr val="tx1"/>
              </a:solidFill>
              <a:ea typeface="Times New Roman" panose="02020603050405020304" pitchFamily="18" charset="0"/>
            </a:endParaRPr>
          </a:p>
          <a:p>
            <a:r>
              <a:rPr lang="en-US" b="1">
                <a:solidFill>
                  <a:srgbClr val="F79037"/>
                </a:solidFill>
                <a:cs typeface="+mn-cs"/>
              </a:rPr>
              <a:t>Regulatory responsibility settled</a:t>
            </a:r>
          </a:p>
          <a:p>
            <a:pPr algn="just"/>
            <a:r>
              <a:rPr lang="en-US">
                <a:solidFill>
                  <a:schemeClr val="tx1"/>
                </a:solidFill>
                <a:effectLst/>
                <a:ea typeface="Times New Roman" panose="02020603050405020304" pitchFamily="18" charset="0"/>
              </a:rPr>
              <a:t>Clear mandating and delineation of responsibilities of authorities regarding supervisory duties in the dealing with crypto assets.</a:t>
            </a:r>
          </a:p>
          <a:p>
            <a:pPr algn="just"/>
            <a:endParaRPr lang="en-LB">
              <a:solidFill>
                <a:schemeClr val="tx1"/>
              </a:solidFill>
              <a:effectLst/>
              <a:ea typeface="Times New Roman" panose="02020603050405020304" pitchFamily="18" charset="0"/>
            </a:endParaRPr>
          </a:p>
          <a:p>
            <a:endParaRPr lang="en-LB">
              <a:solidFill>
                <a:srgbClr val="000000"/>
              </a:solidFill>
              <a:cs typeface="+mn-cs"/>
            </a:endParaRPr>
          </a:p>
          <a:p>
            <a:r>
              <a:rPr lang="en-US" dirty="0">
                <a:solidFill>
                  <a:srgbClr val="000000"/>
                </a:solidFill>
              </a:rPr>
              <a:t> </a:t>
            </a:r>
          </a:p>
          <a:p>
            <a:endParaRPr lang="en-US" dirty="0">
              <a:solidFill>
                <a:srgbClr val="000000"/>
              </a:solidFill>
            </a:endParaRPr>
          </a:p>
        </p:txBody>
      </p:sp>
      <p:grpSp>
        <p:nvGrpSpPr>
          <p:cNvPr id="47" name="Group 46">
            <a:extLst>
              <a:ext uri="{FF2B5EF4-FFF2-40B4-BE49-F238E27FC236}">
                <a16:creationId xmlns:a16="http://schemas.microsoft.com/office/drawing/2014/main" id="{9965DB9F-9B66-F1DB-ED9E-7635BB49EC50}"/>
              </a:ext>
            </a:extLst>
          </p:cNvPr>
          <p:cNvGrpSpPr/>
          <p:nvPr/>
        </p:nvGrpSpPr>
        <p:grpSpPr>
          <a:xfrm>
            <a:off x="1241978" y="7245528"/>
            <a:ext cx="571938" cy="582430"/>
            <a:chOff x="5834687" y="3140849"/>
            <a:chExt cx="1290933" cy="1314614"/>
          </a:xfrm>
          <a:solidFill>
            <a:srgbClr val="F79037"/>
          </a:solidFill>
        </p:grpSpPr>
        <p:sp>
          <p:nvSpPr>
            <p:cNvPr id="48" name="Freeform 47">
              <a:extLst>
                <a:ext uri="{FF2B5EF4-FFF2-40B4-BE49-F238E27FC236}">
                  <a16:creationId xmlns:a16="http://schemas.microsoft.com/office/drawing/2014/main" id="{7F0E26CA-4D3B-8677-831A-731FABFA8BB1}"/>
                </a:ext>
              </a:extLst>
            </p:cNvPr>
            <p:cNvSpPr/>
            <p:nvPr/>
          </p:nvSpPr>
          <p:spPr>
            <a:xfrm>
              <a:off x="5916513" y="3217290"/>
              <a:ext cx="1132441" cy="1001179"/>
            </a:xfrm>
            <a:custGeom>
              <a:avLst/>
              <a:gdLst>
                <a:gd name="connsiteX0" fmla="*/ 652593 w 1305183"/>
                <a:gd name="connsiteY0" fmla="*/ 0 h 1153898"/>
                <a:gd name="connsiteX1" fmla="*/ 548018 w 1305183"/>
                <a:gd name="connsiteY1" fmla="*/ 67009 h 1153898"/>
                <a:gd name="connsiteX2" fmla="*/ 21124 w 1305183"/>
                <a:gd name="connsiteY2" fmla="*/ 974314 h 1153898"/>
                <a:gd name="connsiteX3" fmla="*/ 14420 w 1305183"/>
                <a:gd name="connsiteY3" fmla="*/ 1097611 h 1153898"/>
                <a:gd name="connsiteX4" fmla="*/ 125699 w 1305183"/>
                <a:gd name="connsiteY4" fmla="*/ 1153899 h 1153898"/>
                <a:gd name="connsiteX5" fmla="*/ 1179485 w 1305183"/>
                <a:gd name="connsiteY5" fmla="*/ 1153899 h 1153898"/>
                <a:gd name="connsiteX6" fmla="*/ 1290763 w 1305183"/>
                <a:gd name="connsiteY6" fmla="*/ 1097611 h 1153898"/>
                <a:gd name="connsiteX7" fmla="*/ 1284060 w 1305183"/>
                <a:gd name="connsiteY7" fmla="*/ 974314 h 1153898"/>
                <a:gd name="connsiteX8" fmla="*/ 757166 w 1305183"/>
                <a:gd name="connsiteY8" fmla="*/ 67009 h 1153898"/>
                <a:gd name="connsiteX9" fmla="*/ 652593 w 1305183"/>
                <a:gd name="connsiteY9" fmla="*/ 0 h 115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5183" h="1153898">
                  <a:moveTo>
                    <a:pt x="652593" y="0"/>
                  </a:moveTo>
                  <a:cubicBezTo>
                    <a:pt x="611030" y="0"/>
                    <a:pt x="573491" y="25463"/>
                    <a:pt x="548018" y="67009"/>
                  </a:cubicBezTo>
                  <a:lnTo>
                    <a:pt x="21124" y="974314"/>
                  </a:lnTo>
                  <a:cubicBezTo>
                    <a:pt x="-4348" y="1017200"/>
                    <a:pt x="-7031" y="1061426"/>
                    <a:pt x="14420" y="1097611"/>
                  </a:cubicBezTo>
                  <a:cubicBezTo>
                    <a:pt x="35873" y="1133796"/>
                    <a:pt x="76093" y="1153899"/>
                    <a:pt x="125699" y="1153899"/>
                  </a:cubicBezTo>
                  <a:lnTo>
                    <a:pt x="1179485" y="1153899"/>
                  </a:lnTo>
                  <a:cubicBezTo>
                    <a:pt x="1229092" y="1153899"/>
                    <a:pt x="1269312" y="1133796"/>
                    <a:pt x="1290763" y="1097611"/>
                  </a:cubicBezTo>
                  <a:cubicBezTo>
                    <a:pt x="1312214" y="1061426"/>
                    <a:pt x="1309533" y="1017200"/>
                    <a:pt x="1284060" y="974314"/>
                  </a:cubicBezTo>
                  <a:lnTo>
                    <a:pt x="757166" y="67009"/>
                  </a:lnTo>
                  <a:cubicBezTo>
                    <a:pt x="731692" y="25463"/>
                    <a:pt x="694154" y="0"/>
                    <a:pt x="652593" y="0"/>
                  </a:cubicBezTo>
                  <a:close/>
                </a:path>
              </a:pathLst>
            </a:custGeom>
            <a:solidFill>
              <a:srgbClr val="DD1470"/>
            </a:solidFill>
            <a:ln w="13404" cap="flat">
              <a:noFill/>
              <a:prstDash val="solid"/>
              <a:miter/>
            </a:ln>
          </p:spPr>
          <p:txBody>
            <a:bodyPr rtlCol="0" anchor="ctr"/>
            <a:lstStyle/>
            <a:p>
              <a:endParaRPr lang="en-US"/>
            </a:p>
          </p:txBody>
        </p:sp>
        <p:grpSp>
          <p:nvGrpSpPr>
            <p:cNvPr id="49" name="Graphic 8">
              <a:extLst>
                <a:ext uri="{FF2B5EF4-FFF2-40B4-BE49-F238E27FC236}">
                  <a16:creationId xmlns:a16="http://schemas.microsoft.com/office/drawing/2014/main" id="{1E9560CC-8454-1A03-38C7-9C625D10F6FA}"/>
                </a:ext>
              </a:extLst>
            </p:cNvPr>
            <p:cNvGrpSpPr/>
            <p:nvPr/>
          </p:nvGrpSpPr>
          <p:grpSpPr>
            <a:xfrm>
              <a:off x="5834687" y="3140849"/>
              <a:ext cx="1290933" cy="1314614"/>
              <a:chOff x="5197376" y="5607922"/>
              <a:chExt cx="687857" cy="700475"/>
            </a:xfrm>
            <a:grpFill/>
          </p:grpSpPr>
          <p:grpSp>
            <p:nvGrpSpPr>
              <p:cNvPr id="50" name="Graphic 8">
                <a:extLst>
                  <a:ext uri="{FF2B5EF4-FFF2-40B4-BE49-F238E27FC236}">
                    <a16:creationId xmlns:a16="http://schemas.microsoft.com/office/drawing/2014/main" id="{80B04C84-8D75-8387-656B-517DCED6937D}"/>
                  </a:ext>
                </a:extLst>
              </p:cNvPr>
              <p:cNvGrpSpPr/>
              <p:nvPr/>
            </p:nvGrpSpPr>
            <p:grpSpPr>
              <a:xfrm>
                <a:off x="5234593" y="5645191"/>
                <a:ext cx="612999" cy="540390"/>
                <a:chOff x="5234593" y="5645191"/>
                <a:chExt cx="612999" cy="540390"/>
              </a:xfrm>
              <a:grpFill/>
            </p:grpSpPr>
            <p:grpSp>
              <p:nvGrpSpPr>
                <p:cNvPr id="54" name="Graphic 8">
                  <a:extLst>
                    <a:ext uri="{FF2B5EF4-FFF2-40B4-BE49-F238E27FC236}">
                      <a16:creationId xmlns:a16="http://schemas.microsoft.com/office/drawing/2014/main" id="{C1690DDA-3BDF-77F1-8BFB-DA527AAE9D87}"/>
                    </a:ext>
                  </a:extLst>
                </p:cNvPr>
                <p:cNvGrpSpPr/>
                <p:nvPr/>
              </p:nvGrpSpPr>
              <p:grpSpPr>
                <a:xfrm>
                  <a:off x="5234593" y="5645191"/>
                  <a:ext cx="612999" cy="540390"/>
                  <a:chOff x="5234593" y="5645191"/>
                  <a:chExt cx="612999" cy="540390"/>
                </a:xfrm>
                <a:grpFill/>
              </p:grpSpPr>
              <p:sp>
                <p:nvSpPr>
                  <p:cNvPr id="58" name="Freeform 57">
                    <a:extLst>
                      <a:ext uri="{FF2B5EF4-FFF2-40B4-BE49-F238E27FC236}">
                        <a16:creationId xmlns:a16="http://schemas.microsoft.com/office/drawing/2014/main" id="{F0A024B5-1437-CB80-ABF7-57BFF37C207F}"/>
                      </a:ext>
                    </a:extLst>
                  </p:cNvPr>
                  <p:cNvSpPr/>
                  <p:nvPr/>
                </p:nvSpPr>
                <p:spPr>
                  <a:xfrm>
                    <a:off x="5471424" y="5645191"/>
                    <a:ext cx="140186" cy="96558"/>
                  </a:xfrm>
                  <a:custGeom>
                    <a:avLst/>
                    <a:gdLst>
                      <a:gd name="connsiteX0" fmla="*/ 132795 w 140186"/>
                      <a:gd name="connsiteY0" fmla="*/ 96559 h 96558"/>
                      <a:gd name="connsiteX1" fmla="*/ 126440 w 140186"/>
                      <a:gd name="connsiteY1" fmla="*/ 92747 h 96558"/>
                      <a:gd name="connsiteX2" fmla="*/ 90429 w 140186"/>
                      <a:gd name="connsiteY2" fmla="*/ 30492 h 96558"/>
                      <a:gd name="connsiteX3" fmla="*/ 70093 w 140186"/>
                      <a:gd name="connsiteY3" fmla="*/ 14823 h 96558"/>
                      <a:gd name="connsiteX4" fmla="*/ 49757 w 140186"/>
                      <a:gd name="connsiteY4" fmla="*/ 30492 h 96558"/>
                      <a:gd name="connsiteX5" fmla="*/ 13746 w 140186"/>
                      <a:gd name="connsiteY5" fmla="*/ 92747 h 96558"/>
                      <a:gd name="connsiteX6" fmla="*/ 3578 w 140186"/>
                      <a:gd name="connsiteY6" fmla="*/ 95288 h 96558"/>
                      <a:gd name="connsiteX7" fmla="*/ 1036 w 140186"/>
                      <a:gd name="connsiteY7" fmla="*/ 85124 h 96558"/>
                      <a:gd name="connsiteX8" fmla="*/ 37047 w 140186"/>
                      <a:gd name="connsiteY8" fmla="*/ 22869 h 96558"/>
                      <a:gd name="connsiteX9" fmla="*/ 70093 w 140186"/>
                      <a:gd name="connsiteY9" fmla="*/ 0 h 96558"/>
                      <a:gd name="connsiteX10" fmla="*/ 103139 w 140186"/>
                      <a:gd name="connsiteY10" fmla="*/ 22869 h 96558"/>
                      <a:gd name="connsiteX11" fmla="*/ 139150 w 140186"/>
                      <a:gd name="connsiteY11" fmla="*/ 85124 h 96558"/>
                      <a:gd name="connsiteX12" fmla="*/ 136608 w 140186"/>
                      <a:gd name="connsiteY12" fmla="*/ 95288 h 96558"/>
                      <a:gd name="connsiteX13" fmla="*/ 132795 w 140186"/>
                      <a:gd name="connsiteY13" fmla="*/ 96559 h 96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0186" h="96558">
                        <a:moveTo>
                          <a:pt x="132795" y="96559"/>
                        </a:moveTo>
                        <a:cubicBezTo>
                          <a:pt x="130253" y="96559"/>
                          <a:pt x="127712" y="95288"/>
                          <a:pt x="126440" y="92747"/>
                        </a:cubicBezTo>
                        <a:lnTo>
                          <a:pt x="90429" y="30492"/>
                        </a:lnTo>
                        <a:cubicBezTo>
                          <a:pt x="84497" y="20328"/>
                          <a:pt x="77295" y="14823"/>
                          <a:pt x="70093" y="14823"/>
                        </a:cubicBezTo>
                        <a:cubicBezTo>
                          <a:pt x="62891" y="14823"/>
                          <a:pt x="55265" y="20328"/>
                          <a:pt x="49757" y="30492"/>
                        </a:cubicBezTo>
                        <a:lnTo>
                          <a:pt x="13746" y="92747"/>
                        </a:lnTo>
                        <a:cubicBezTo>
                          <a:pt x="11627" y="96135"/>
                          <a:pt x="7391" y="97406"/>
                          <a:pt x="3578" y="95288"/>
                        </a:cubicBezTo>
                        <a:cubicBezTo>
                          <a:pt x="188" y="93171"/>
                          <a:pt x="-1083" y="88936"/>
                          <a:pt x="1036" y="85124"/>
                        </a:cubicBezTo>
                        <a:lnTo>
                          <a:pt x="37047" y="22869"/>
                        </a:lnTo>
                        <a:cubicBezTo>
                          <a:pt x="45520" y="8046"/>
                          <a:pt x="57383" y="0"/>
                          <a:pt x="70093" y="0"/>
                        </a:cubicBezTo>
                        <a:cubicBezTo>
                          <a:pt x="82803" y="0"/>
                          <a:pt x="94666" y="8046"/>
                          <a:pt x="103139" y="22869"/>
                        </a:cubicBezTo>
                        <a:lnTo>
                          <a:pt x="139150" y="85124"/>
                        </a:lnTo>
                        <a:cubicBezTo>
                          <a:pt x="141269" y="88512"/>
                          <a:pt x="139998" y="93171"/>
                          <a:pt x="136608" y="95288"/>
                        </a:cubicBezTo>
                        <a:cubicBezTo>
                          <a:pt x="135337" y="96135"/>
                          <a:pt x="134067" y="96559"/>
                          <a:pt x="132795" y="96559"/>
                        </a:cubicBezTo>
                        <a:close/>
                      </a:path>
                    </a:pathLst>
                  </a:custGeom>
                  <a:grpFill/>
                  <a:ln w="4233"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7C9426E6-3A26-BC5D-9D0D-989BA94B756A}"/>
                      </a:ext>
                    </a:extLst>
                  </p:cNvPr>
                  <p:cNvSpPr/>
                  <p:nvPr/>
                </p:nvSpPr>
                <p:spPr>
                  <a:xfrm>
                    <a:off x="5727506" y="6062577"/>
                    <a:ext cx="120087" cy="123004"/>
                  </a:xfrm>
                  <a:custGeom>
                    <a:avLst/>
                    <a:gdLst>
                      <a:gd name="connsiteX0" fmla="*/ 79649 w 120087"/>
                      <a:gd name="connsiteY0" fmla="*/ 123004 h 123004"/>
                      <a:gd name="connsiteX1" fmla="*/ 7203 w 120087"/>
                      <a:gd name="connsiteY1" fmla="*/ 123004 h 123004"/>
                      <a:gd name="connsiteX2" fmla="*/ 0 w 120087"/>
                      <a:gd name="connsiteY2" fmla="*/ 115805 h 123004"/>
                      <a:gd name="connsiteX3" fmla="*/ 7203 w 120087"/>
                      <a:gd name="connsiteY3" fmla="*/ 108605 h 123004"/>
                      <a:gd name="connsiteX4" fmla="*/ 79649 w 120087"/>
                      <a:gd name="connsiteY4" fmla="*/ 108605 h 123004"/>
                      <a:gd name="connsiteX5" fmla="*/ 103374 w 120087"/>
                      <a:gd name="connsiteY5" fmla="*/ 98441 h 123004"/>
                      <a:gd name="connsiteX6" fmla="*/ 99985 w 120087"/>
                      <a:gd name="connsiteY6" fmla="*/ 73031 h 123004"/>
                      <a:gd name="connsiteX7" fmla="*/ 63974 w 120087"/>
                      <a:gd name="connsiteY7" fmla="*/ 11199 h 123004"/>
                      <a:gd name="connsiteX8" fmla="*/ 66516 w 120087"/>
                      <a:gd name="connsiteY8" fmla="*/ 1035 h 123004"/>
                      <a:gd name="connsiteX9" fmla="*/ 76684 w 120087"/>
                      <a:gd name="connsiteY9" fmla="*/ 3576 h 123004"/>
                      <a:gd name="connsiteX10" fmla="*/ 112695 w 120087"/>
                      <a:gd name="connsiteY10" fmla="*/ 65408 h 123004"/>
                      <a:gd name="connsiteX11" fmla="*/ 116084 w 120087"/>
                      <a:gd name="connsiteY11" fmla="*/ 105641 h 123004"/>
                      <a:gd name="connsiteX12" fmla="*/ 79649 w 120087"/>
                      <a:gd name="connsiteY12" fmla="*/ 123004 h 123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087" h="123004">
                        <a:moveTo>
                          <a:pt x="79649" y="123004"/>
                        </a:moveTo>
                        <a:lnTo>
                          <a:pt x="7203" y="123004"/>
                        </a:lnTo>
                        <a:cubicBezTo>
                          <a:pt x="3390" y="123004"/>
                          <a:pt x="0" y="119616"/>
                          <a:pt x="0" y="115805"/>
                        </a:cubicBezTo>
                        <a:cubicBezTo>
                          <a:pt x="0" y="111570"/>
                          <a:pt x="3390" y="108605"/>
                          <a:pt x="7203" y="108605"/>
                        </a:cubicBezTo>
                        <a:lnTo>
                          <a:pt x="79649" y="108605"/>
                        </a:lnTo>
                        <a:cubicBezTo>
                          <a:pt x="91088" y="108605"/>
                          <a:pt x="99561" y="105217"/>
                          <a:pt x="103374" y="98441"/>
                        </a:cubicBezTo>
                        <a:cubicBezTo>
                          <a:pt x="107187" y="92088"/>
                          <a:pt x="105916" y="83195"/>
                          <a:pt x="99985" y="73031"/>
                        </a:cubicBezTo>
                        <a:lnTo>
                          <a:pt x="63974" y="11199"/>
                        </a:lnTo>
                        <a:cubicBezTo>
                          <a:pt x="61856" y="7811"/>
                          <a:pt x="63126" y="3153"/>
                          <a:pt x="66516" y="1035"/>
                        </a:cubicBezTo>
                        <a:cubicBezTo>
                          <a:pt x="69905" y="-1082"/>
                          <a:pt x="74565" y="188"/>
                          <a:pt x="76684" y="3576"/>
                        </a:cubicBezTo>
                        <a:lnTo>
                          <a:pt x="112695" y="65408"/>
                        </a:lnTo>
                        <a:cubicBezTo>
                          <a:pt x="121169" y="80231"/>
                          <a:pt x="122439" y="94206"/>
                          <a:pt x="116084" y="105641"/>
                        </a:cubicBezTo>
                        <a:cubicBezTo>
                          <a:pt x="109729" y="117075"/>
                          <a:pt x="97019" y="123004"/>
                          <a:pt x="79649" y="123004"/>
                        </a:cubicBezTo>
                        <a:close/>
                      </a:path>
                    </a:pathLst>
                  </a:custGeom>
                  <a:grpFill/>
                  <a:ln w="4233"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2A55D149-FD5B-D8ED-A581-2D3FF0F4BD81}"/>
                      </a:ext>
                    </a:extLst>
                  </p:cNvPr>
                  <p:cNvSpPr/>
                  <p:nvPr/>
                </p:nvSpPr>
                <p:spPr>
                  <a:xfrm>
                    <a:off x="5234593" y="6062577"/>
                    <a:ext cx="120123" cy="123004"/>
                  </a:xfrm>
                  <a:custGeom>
                    <a:avLst/>
                    <a:gdLst>
                      <a:gd name="connsiteX0" fmla="*/ 112885 w 120123"/>
                      <a:gd name="connsiteY0" fmla="*/ 123004 h 123004"/>
                      <a:gd name="connsiteX1" fmla="*/ 40438 w 120123"/>
                      <a:gd name="connsiteY1" fmla="*/ 123004 h 123004"/>
                      <a:gd name="connsiteX2" fmla="*/ 4003 w 120123"/>
                      <a:gd name="connsiteY2" fmla="*/ 105641 h 123004"/>
                      <a:gd name="connsiteX3" fmla="*/ 7392 w 120123"/>
                      <a:gd name="connsiteY3" fmla="*/ 65408 h 123004"/>
                      <a:gd name="connsiteX4" fmla="*/ 43404 w 120123"/>
                      <a:gd name="connsiteY4" fmla="*/ 3576 h 123004"/>
                      <a:gd name="connsiteX5" fmla="*/ 53572 w 120123"/>
                      <a:gd name="connsiteY5" fmla="*/ 1035 h 123004"/>
                      <a:gd name="connsiteX6" fmla="*/ 56114 w 120123"/>
                      <a:gd name="connsiteY6" fmla="*/ 11199 h 123004"/>
                      <a:gd name="connsiteX7" fmla="*/ 20102 w 120123"/>
                      <a:gd name="connsiteY7" fmla="*/ 73031 h 123004"/>
                      <a:gd name="connsiteX8" fmla="*/ 16713 w 120123"/>
                      <a:gd name="connsiteY8" fmla="*/ 98441 h 123004"/>
                      <a:gd name="connsiteX9" fmla="*/ 40438 w 120123"/>
                      <a:gd name="connsiteY9" fmla="*/ 108605 h 123004"/>
                      <a:gd name="connsiteX10" fmla="*/ 112885 w 120123"/>
                      <a:gd name="connsiteY10" fmla="*/ 108605 h 123004"/>
                      <a:gd name="connsiteX11" fmla="*/ 120087 w 120123"/>
                      <a:gd name="connsiteY11" fmla="*/ 115805 h 123004"/>
                      <a:gd name="connsiteX12" fmla="*/ 112885 w 120123"/>
                      <a:gd name="connsiteY12" fmla="*/ 123004 h 123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123" h="123004">
                        <a:moveTo>
                          <a:pt x="112885" y="123004"/>
                        </a:moveTo>
                        <a:lnTo>
                          <a:pt x="40438" y="123004"/>
                        </a:lnTo>
                        <a:cubicBezTo>
                          <a:pt x="23492" y="123004"/>
                          <a:pt x="10358" y="116652"/>
                          <a:pt x="4003" y="105641"/>
                        </a:cubicBezTo>
                        <a:cubicBezTo>
                          <a:pt x="-2352" y="94629"/>
                          <a:pt x="-1081" y="80231"/>
                          <a:pt x="7392" y="65408"/>
                        </a:cubicBezTo>
                        <a:lnTo>
                          <a:pt x="43404" y="3576"/>
                        </a:lnTo>
                        <a:cubicBezTo>
                          <a:pt x="45522" y="188"/>
                          <a:pt x="49759" y="-1082"/>
                          <a:pt x="53572" y="1035"/>
                        </a:cubicBezTo>
                        <a:cubicBezTo>
                          <a:pt x="56961" y="3153"/>
                          <a:pt x="58232" y="7388"/>
                          <a:pt x="56114" y="11199"/>
                        </a:cubicBezTo>
                        <a:lnTo>
                          <a:pt x="20102" y="73031"/>
                        </a:lnTo>
                        <a:cubicBezTo>
                          <a:pt x="14171" y="83195"/>
                          <a:pt x="13324" y="92088"/>
                          <a:pt x="16713" y="98441"/>
                        </a:cubicBezTo>
                        <a:cubicBezTo>
                          <a:pt x="20526" y="104794"/>
                          <a:pt x="28576" y="108605"/>
                          <a:pt x="40438" y="108605"/>
                        </a:cubicBezTo>
                        <a:lnTo>
                          <a:pt x="112885" y="108605"/>
                        </a:lnTo>
                        <a:cubicBezTo>
                          <a:pt x="116698" y="108605"/>
                          <a:pt x="120087" y="111993"/>
                          <a:pt x="120087" y="115805"/>
                        </a:cubicBezTo>
                        <a:cubicBezTo>
                          <a:pt x="120511" y="119616"/>
                          <a:pt x="117122" y="123004"/>
                          <a:pt x="112885" y="123004"/>
                        </a:cubicBezTo>
                        <a:close/>
                      </a:path>
                    </a:pathLst>
                  </a:custGeom>
                  <a:grpFill/>
                  <a:ln w="4233" cap="flat">
                    <a:noFill/>
                    <a:prstDash val="solid"/>
                    <a:miter/>
                  </a:ln>
                </p:spPr>
                <p:txBody>
                  <a:bodyPr rtlCol="0" anchor="ctr"/>
                  <a:lstStyle/>
                  <a:p>
                    <a:endParaRPr lang="en-US"/>
                  </a:p>
                </p:txBody>
              </p:sp>
            </p:grpSp>
            <p:sp>
              <p:nvSpPr>
                <p:cNvPr id="55" name="Freeform 54">
                  <a:extLst>
                    <a:ext uri="{FF2B5EF4-FFF2-40B4-BE49-F238E27FC236}">
                      <a16:creationId xmlns:a16="http://schemas.microsoft.com/office/drawing/2014/main" id="{D91A332B-33C7-6F27-DF25-0A7D4507D7DC}"/>
                    </a:ext>
                  </a:extLst>
                </p:cNvPr>
                <p:cNvSpPr/>
                <p:nvPr/>
              </p:nvSpPr>
              <p:spPr>
                <a:xfrm>
                  <a:off x="5596405" y="5727162"/>
                  <a:ext cx="208395" cy="348308"/>
                </a:xfrm>
                <a:custGeom>
                  <a:avLst/>
                  <a:gdLst>
                    <a:gd name="connsiteX0" fmla="*/ 201005 w 208395"/>
                    <a:gd name="connsiteY0" fmla="*/ 348308 h 348308"/>
                    <a:gd name="connsiteX1" fmla="*/ 194650 w 208395"/>
                    <a:gd name="connsiteY1" fmla="*/ 344497 h 348308"/>
                    <a:gd name="connsiteX2" fmla="*/ 173044 w 208395"/>
                    <a:gd name="connsiteY2" fmla="*/ 307228 h 348308"/>
                    <a:gd name="connsiteX3" fmla="*/ 175585 w 208395"/>
                    <a:gd name="connsiteY3" fmla="*/ 297064 h 348308"/>
                    <a:gd name="connsiteX4" fmla="*/ 185753 w 208395"/>
                    <a:gd name="connsiteY4" fmla="*/ 299605 h 348308"/>
                    <a:gd name="connsiteX5" fmla="*/ 207360 w 208395"/>
                    <a:gd name="connsiteY5" fmla="*/ 336450 h 348308"/>
                    <a:gd name="connsiteX6" fmla="*/ 204818 w 208395"/>
                    <a:gd name="connsiteY6" fmla="*/ 346614 h 348308"/>
                    <a:gd name="connsiteX7" fmla="*/ 201005 w 208395"/>
                    <a:gd name="connsiteY7" fmla="*/ 348308 h 348308"/>
                    <a:gd name="connsiteX8" fmla="*/ 157792 w 208395"/>
                    <a:gd name="connsiteY8" fmla="*/ 274195 h 348308"/>
                    <a:gd name="connsiteX9" fmla="*/ 151437 w 208395"/>
                    <a:gd name="connsiteY9" fmla="*/ 270384 h 348308"/>
                    <a:gd name="connsiteX10" fmla="*/ 129830 w 208395"/>
                    <a:gd name="connsiteY10" fmla="*/ 233115 h 348308"/>
                    <a:gd name="connsiteX11" fmla="*/ 132372 w 208395"/>
                    <a:gd name="connsiteY11" fmla="*/ 222951 h 348308"/>
                    <a:gd name="connsiteX12" fmla="*/ 142540 w 208395"/>
                    <a:gd name="connsiteY12" fmla="*/ 225492 h 348308"/>
                    <a:gd name="connsiteX13" fmla="*/ 164147 w 208395"/>
                    <a:gd name="connsiteY13" fmla="*/ 262760 h 348308"/>
                    <a:gd name="connsiteX14" fmla="*/ 161605 w 208395"/>
                    <a:gd name="connsiteY14" fmla="*/ 272924 h 348308"/>
                    <a:gd name="connsiteX15" fmla="*/ 157792 w 208395"/>
                    <a:gd name="connsiteY15" fmla="*/ 274195 h 348308"/>
                    <a:gd name="connsiteX16" fmla="*/ 115002 w 208395"/>
                    <a:gd name="connsiteY16" fmla="*/ 200082 h 348308"/>
                    <a:gd name="connsiteX17" fmla="*/ 108647 w 208395"/>
                    <a:gd name="connsiteY17" fmla="*/ 196270 h 348308"/>
                    <a:gd name="connsiteX18" fmla="*/ 87040 w 208395"/>
                    <a:gd name="connsiteY18" fmla="*/ 159002 h 348308"/>
                    <a:gd name="connsiteX19" fmla="*/ 89582 w 208395"/>
                    <a:gd name="connsiteY19" fmla="*/ 148838 h 348308"/>
                    <a:gd name="connsiteX20" fmla="*/ 99750 w 208395"/>
                    <a:gd name="connsiteY20" fmla="*/ 151379 h 348308"/>
                    <a:gd name="connsiteX21" fmla="*/ 121357 w 208395"/>
                    <a:gd name="connsiteY21" fmla="*/ 188647 h 348308"/>
                    <a:gd name="connsiteX22" fmla="*/ 118815 w 208395"/>
                    <a:gd name="connsiteY22" fmla="*/ 198811 h 348308"/>
                    <a:gd name="connsiteX23" fmla="*/ 115002 w 208395"/>
                    <a:gd name="connsiteY23" fmla="*/ 200082 h 348308"/>
                    <a:gd name="connsiteX24" fmla="*/ 72212 w 208395"/>
                    <a:gd name="connsiteY24" fmla="*/ 125969 h 348308"/>
                    <a:gd name="connsiteX25" fmla="*/ 65857 w 208395"/>
                    <a:gd name="connsiteY25" fmla="*/ 122157 h 348308"/>
                    <a:gd name="connsiteX26" fmla="*/ 44249 w 208395"/>
                    <a:gd name="connsiteY26" fmla="*/ 84889 h 348308"/>
                    <a:gd name="connsiteX27" fmla="*/ 46792 w 208395"/>
                    <a:gd name="connsiteY27" fmla="*/ 74725 h 348308"/>
                    <a:gd name="connsiteX28" fmla="*/ 56959 w 208395"/>
                    <a:gd name="connsiteY28" fmla="*/ 77266 h 348308"/>
                    <a:gd name="connsiteX29" fmla="*/ 78567 w 208395"/>
                    <a:gd name="connsiteY29" fmla="*/ 114534 h 348308"/>
                    <a:gd name="connsiteX30" fmla="*/ 76024 w 208395"/>
                    <a:gd name="connsiteY30" fmla="*/ 124698 h 348308"/>
                    <a:gd name="connsiteX31" fmla="*/ 72212 w 208395"/>
                    <a:gd name="connsiteY31" fmla="*/ 125969 h 348308"/>
                    <a:gd name="connsiteX32" fmla="*/ 28997 w 208395"/>
                    <a:gd name="connsiteY32" fmla="*/ 51856 h 348308"/>
                    <a:gd name="connsiteX33" fmla="*/ 22642 w 208395"/>
                    <a:gd name="connsiteY33" fmla="*/ 48044 h 348308"/>
                    <a:gd name="connsiteX34" fmla="*/ 1036 w 208395"/>
                    <a:gd name="connsiteY34" fmla="*/ 11199 h 348308"/>
                    <a:gd name="connsiteX35" fmla="*/ 3577 w 208395"/>
                    <a:gd name="connsiteY35" fmla="*/ 1035 h 348308"/>
                    <a:gd name="connsiteX36" fmla="*/ 13746 w 208395"/>
                    <a:gd name="connsiteY36" fmla="*/ 3576 h 348308"/>
                    <a:gd name="connsiteX37" fmla="*/ 35352 w 208395"/>
                    <a:gd name="connsiteY37" fmla="*/ 40845 h 348308"/>
                    <a:gd name="connsiteX38" fmla="*/ 32810 w 208395"/>
                    <a:gd name="connsiteY38" fmla="*/ 51008 h 348308"/>
                    <a:gd name="connsiteX39" fmla="*/ 28997 w 208395"/>
                    <a:gd name="connsiteY39" fmla="*/ 51856 h 34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08395" h="348308">
                      <a:moveTo>
                        <a:pt x="201005" y="348308"/>
                      </a:moveTo>
                      <a:cubicBezTo>
                        <a:pt x="198463" y="348308"/>
                        <a:pt x="195922" y="347038"/>
                        <a:pt x="194650" y="344497"/>
                      </a:cubicBezTo>
                      <a:lnTo>
                        <a:pt x="173044" y="307228"/>
                      </a:lnTo>
                      <a:cubicBezTo>
                        <a:pt x="170925" y="303840"/>
                        <a:pt x="172196" y="299182"/>
                        <a:pt x="175585" y="297064"/>
                      </a:cubicBezTo>
                      <a:cubicBezTo>
                        <a:pt x="178975" y="294947"/>
                        <a:pt x="183635" y="296217"/>
                        <a:pt x="185753" y="299605"/>
                      </a:cubicBezTo>
                      <a:lnTo>
                        <a:pt x="207360" y="336450"/>
                      </a:lnTo>
                      <a:cubicBezTo>
                        <a:pt x="209479" y="339838"/>
                        <a:pt x="208208" y="344497"/>
                        <a:pt x="204818" y="346614"/>
                      </a:cubicBezTo>
                      <a:cubicBezTo>
                        <a:pt x="203124" y="347885"/>
                        <a:pt x="202277" y="348308"/>
                        <a:pt x="201005" y="348308"/>
                      </a:cubicBezTo>
                      <a:close/>
                      <a:moveTo>
                        <a:pt x="157792" y="274195"/>
                      </a:moveTo>
                      <a:cubicBezTo>
                        <a:pt x="155250" y="274195"/>
                        <a:pt x="152708" y="272924"/>
                        <a:pt x="151437" y="270384"/>
                      </a:cubicBezTo>
                      <a:lnTo>
                        <a:pt x="129830" y="233115"/>
                      </a:lnTo>
                      <a:cubicBezTo>
                        <a:pt x="127712" y="229727"/>
                        <a:pt x="128982" y="225069"/>
                        <a:pt x="132372" y="222951"/>
                      </a:cubicBezTo>
                      <a:cubicBezTo>
                        <a:pt x="135761" y="220834"/>
                        <a:pt x="140422" y="222104"/>
                        <a:pt x="142540" y="225492"/>
                      </a:cubicBezTo>
                      <a:lnTo>
                        <a:pt x="164147" y="262760"/>
                      </a:lnTo>
                      <a:cubicBezTo>
                        <a:pt x="166265" y="266149"/>
                        <a:pt x="164994" y="270807"/>
                        <a:pt x="161605" y="272924"/>
                      </a:cubicBezTo>
                      <a:cubicBezTo>
                        <a:pt x="160334" y="273772"/>
                        <a:pt x="159063" y="274195"/>
                        <a:pt x="157792" y="274195"/>
                      </a:cubicBezTo>
                      <a:close/>
                      <a:moveTo>
                        <a:pt x="115002" y="200082"/>
                      </a:moveTo>
                      <a:cubicBezTo>
                        <a:pt x="112460" y="200082"/>
                        <a:pt x="109917" y="198811"/>
                        <a:pt x="108647" y="196270"/>
                      </a:cubicBezTo>
                      <a:lnTo>
                        <a:pt x="87040" y="159002"/>
                      </a:lnTo>
                      <a:cubicBezTo>
                        <a:pt x="84921" y="155614"/>
                        <a:pt x="86192" y="150956"/>
                        <a:pt x="89582" y="148838"/>
                      </a:cubicBezTo>
                      <a:cubicBezTo>
                        <a:pt x="92971" y="146721"/>
                        <a:pt x="97631" y="147991"/>
                        <a:pt x="99750" y="151379"/>
                      </a:cubicBezTo>
                      <a:lnTo>
                        <a:pt x="121357" y="188647"/>
                      </a:lnTo>
                      <a:cubicBezTo>
                        <a:pt x="123475" y="192035"/>
                        <a:pt x="122204" y="196694"/>
                        <a:pt x="118815" y="198811"/>
                      </a:cubicBezTo>
                      <a:cubicBezTo>
                        <a:pt x="117543" y="199659"/>
                        <a:pt x="116272" y="200082"/>
                        <a:pt x="115002" y="200082"/>
                      </a:cubicBezTo>
                      <a:close/>
                      <a:moveTo>
                        <a:pt x="72212" y="125969"/>
                      </a:moveTo>
                      <a:cubicBezTo>
                        <a:pt x="69669" y="125969"/>
                        <a:pt x="67127" y="124698"/>
                        <a:pt x="65857" y="122157"/>
                      </a:cubicBezTo>
                      <a:lnTo>
                        <a:pt x="44249" y="84889"/>
                      </a:lnTo>
                      <a:cubicBezTo>
                        <a:pt x="42131" y="81501"/>
                        <a:pt x="43402" y="76843"/>
                        <a:pt x="46792" y="74725"/>
                      </a:cubicBezTo>
                      <a:cubicBezTo>
                        <a:pt x="50181" y="72608"/>
                        <a:pt x="54841" y="73878"/>
                        <a:pt x="56959" y="77266"/>
                      </a:cubicBezTo>
                      <a:lnTo>
                        <a:pt x="78567" y="114534"/>
                      </a:lnTo>
                      <a:cubicBezTo>
                        <a:pt x="80685" y="117922"/>
                        <a:pt x="79414" y="122581"/>
                        <a:pt x="76024" y="124698"/>
                      </a:cubicBezTo>
                      <a:cubicBezTo>
                        <a:pt x="74753" y="125545"/>
                        <a:pt x="73482" y="125969"/>
                        <a:pt x="72212" y="125969"/>
                      </a:cubicBezTo>
                      <a:close/>
                      <a:moveTo>
                        <a:pt x="28997" y="51856"/>
                      </a:moveTo>
                      <a:cubicBezTo>
                        <a:pt x="26455" y="51856"/>
                        <a:pt x="23914" y="50585"/>
                        <a:pt x="22642" y="48044"/>
                      </a:cubicBezTo>
                      <a:lnTo>
                        <a:pt x="1036" y="11199"/>
                      </a:lnTo>
                      <a:cubicBezTo>
                        <a:pt x="-1083" y="7811"/>
                        <a:pt x="188" y="3153"/>
                        <a:pt x="3577" y="1035"/>
                      </a:cubicBezTo>
                      <a:cubicBezTo>
                        <a:pt x="6967" y="-1082"/>
                        <a:pt x="11627" y="188"/>
                        <a:pt x="13746" y="3576"/>
                      </a:cubicBezTo>
                      <a:lnTo>
                        <a:pt x="35352" y="40845"/>
                      </a:lnTo>
                      <a:cubicBezTo>
                        <a:pt x="37471" y="44232"/>
                        <a:pt x="36200" y="48891"/>
                        <a:pt x="32810" y="51008"/>
                      </a:cubicBezTo>
                      <a:cubicBezTo>
                        <a:pt x="31539" y="51432"/>
                        <a:pt x="30269" y="51856"/>
                        <a:pt x="28997" y="51856"/>
                      </a:cubicBezTo>
                      <a:close/>
                    </a:path>
                  </a:pathLst>
                </a:custGeom>
                <a:grpFill/>
                <a:ln w="4233"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93A528ED-E2BB-27F0-4355-A5530BF0DCD2}"/>
                    </a:ext>
                  </a:extLst>
                </p:cNvPr>
                <p:cNvSpPr/>
                <p:nvPr/>
              </p:nvSpPr>
              <p:spPr>
                <a:xfrm>
                  <a:off x="5277809" y="5727162"/>
                  <a:ext cx="207972" cy="348308"/>
                </a:xfrm>
                <a:custGeom>
                  <a:avLst/>
                  <a:gdLst>
                    <a:gd name="connsiteX0" fmla="*/ 7391 w 207972"/>
                    <a:gd name="connsiteY0" fmla="*/ 348308 h 348308"/>
                    <a:gd name="connsiteX1" fmla="*/ 3578 w 207972"/>
                    <a:gd name="connsiteY1" fmla="*/ 347461 h 348308"/>
                    <a:gd name="connsiteX2" fmla="*/ 1036 w 207972"/>
                    <a:gd name="connsiteY2" fmla="*/ 337297 h 348308"/>
                    <a:gd name="connsiteX3" fmla="*/ 22643 w 207972"/>
                    <a:gd name="connsiteY3" fmla="*/ 300029 h 348308"/>
                    <a:gd name="connsiteX4" fmla="*/ 32811 w 207972"/>
                    <a:gd name="connsiteY4" fmla="*/ 297488 h 348308"/>
                    <a:gd name="connsiteX5" fmla="*/ 35353 w 207972"/>
                    <a:gd name="connsiteY5" fmla="*/ 307652 h 348308"/>
                    <a:gd name="connsiteX6" fmla="*/ 13746 w 207972"/>
                    <a:gd name="connsiteY6" fmla="*/ 344920 h 348308"/>
                    <a:gd name="connsiteX7" fmla="*/ 7391 w 207972"/>
                    <a:gd name="connsiteY7" fmla="*/ 348308 h 348308"/>
                    <a:gd name="connsiteX8" fmla="*/ 50181 w 207972"/>
                    <a:gd name="connsiteY8" fmla="*/ 274195 h 348308"/>
                    <a:gd name="connsiteX9" fmla="*/ 46368 w 207972"/>
                    <a:gd name="connsiteY9" fmla="*/ 273348 h 348308"/>
                    <a:gd name="connsiteX10" fmla="*/ 43826 w 207972"/>
                    <a:gd name="connsiteY10" fmla="*/ 263184 h 348308"/>
                    <a:gd name="connsiteX11" fmla="*/ 65433 w 207972"/>
                    <a:gd name="connsiteY11" fmla="*/ 225916 h 348308"/>
                    <a:gd name="connsiteX12" fmla="*/ 75601 w 207972"/>
                    <a:gd name="connsiteY12" fmla="*/ 223375 h 348308"/>
                    <a:gd name="connsiteX13" fmla="*/ 78143 w 207972"/>
                    <a:gd name="connsiteY13" fmla="*/ 233539 h 348308"/>
                    <a:gd name="connsiteX14" fmla="*/ 56536 w 207972"/>
                    <a:gd name="connsiteY14" fmla="*/ 270807 h 348308"/>
                    <a:gd name="connsiteX15" fmla="*/ 50181 w 207972"/>
                    <a:gd name="connsiteY15" fmla="*/ 274195 h 348308"/>
                    <a:gd name="connsiteX16" fmla="*/ 92971 w 207972"/>
                    <a:gd name="connsiteY16" fmla="*/ 200082 h 348308"/>
                    <a:gd name="connsiteX17" fmla="*/ 89158 w 207972"/>
                    <a:gd name="connsiteY17" fmla="*/ 199235 h 348308"/>
                    <a:gd name="connsiteX18" fmla="*/ 86616 w 207972"/>
                    <a:gd name="connsiteY18" fmla="*/ 189071 h 348308"/>
                    <a:gd name="connsiteX19" fmla="*/ 108223 w 207972"/>
                    <a:gd name="connsiteY19" fmla="*/ 151803 h 348308"/>
                    <a:gd name="connsiteX20" fmla="*/ 118391 w 207972"/>
                    <a:gd name="connsiteY20" fmla="*/ 149262 h 348308"/>
                    <a:gd name="connsiteX21" fmla="*/ 120933 w 207972"/>
                    <a:gd name="connsiteY21" fmla="*/ 159426 h 348308"/>
                    <a:gd name="connsiteX22" fmla="*/ 99326 w 207972"/>
                    <a:gd name="connsiteY22" fmla="*/ 196694 h 348308"/>
                    <a:gd name="connsiteX23" fmla="*/ 92971 w 207972"/>
                    <a:gd name="connsiteY23" fmla="*/ 200082 h 348308"/>
                    <a:gd name="connsiteX24" fmla="*/ 136185 w 207972"/>
                    <a:gd name="connsiteY24" fmla="*/ 125969 h 348308"/>
                    <a:gd name="connsiteX25" fmla="*/ 132372 w 207972"/>
                    <a:gd name="connsiteY25" fmla="*/ 125122 h 348308"/>
                    <a:gd name="connsiteX26" fmla="*/ 129830 w 207972"/>
                    <a:gd name="connsiteY26" fmla="*/ 114958 h 348308"/>
                    <a:gd name="connsiteX27" fmla="*/ 151437 w 207972"/>
                    <a:gd name="connsiteY27" fmla="*/ 77689 h 348308"/>
                    <a:gd name="connsiteX28" fmla="*/ 161605 w 207972"/>
                    <a:gd name="connsiteY28" fmla="*/ 75148 h 348308"/>
                    <a:gd name="connsiteX29" fmla="*/ 164147 w 207972"/>
                    <a:gd name="connsiteY29" fmla="*/ 85313 h 348308"/>
                    <a:gd name="connsiteX30" fmla="*/ 142540 w 207972"/>
                    <a:gd name="connsiteY30" fmla="*/ 122581 h 348308"/>
                    <a:gd name="connsiteX31" fmla="*/ 136185 w 207972"/>
                    <a:gd name="connsiteY31" fmla="*/ 125969 h 348308"/>
                    <a:gd name="connsiteX32" fmla="*/ 178975 w 207972"/>
                    <a:gd name="connsiteY32" fmla="*/ 51856 h 348308"/>
                    <a:gd name="connsiteX33" fmla="*/ 175162 w 207972"/>
                    <a:gd name="connsiteY33" fmla="*/ 51008 h 348308"/>
                    <a:gd name="connsiteX34" fmla="*/ 172620 w 207972"/>
                    <a:gd name="connsiteY34" fmla="*/ 40845 h 348308"/>
                    <a:gd name="connsiteX35" fmla="*/ 194227 w 207972"/>
                    <a:gd name="connsiteY35" fmla="*/ 3576 h 348308"/>
                    <a:gd name="connsiteX36" fmla="*/ 204395 w 207972"/>
                    <a:gd name="connsiteY36" fmla="*/ 1035 h 348308"/>
                    <a:gd name="connsiteX37" fmla="*/ 206937 w 207972"/>
                    <a:gd name="connsiteY37" fmla="*/ 11199 h 348308"/>
                    <a:gd name="connsiteX38" fmla="*/ 185330 w 207972"/>
                    <a:gd name="connsiteY38" fmla="*/ 48044 h 348308"/>
                    <a:gd name="connsiteX39" fmla="*/ 178975 w 207972"/>
                    <a:gd name="connsiteY39" fmla="*/ 51856 h 34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07972" h="348308">
                      <a:moveTo>
                        <a:pt x="7391" y="348308"/>
                      </a:moveTo>
                      <a:cubicBezTo>
                        <a:pt x="6120" y="348308"/>
                        <a:pt x="4849" y="347885"/>
                        <a:pt x="3578" y="347461"/>
                      </a:cubicBezTo>
                      <a:cubicBezTo>
                        <a:pt x="188" y="345343"/>
                        <a:pt x="-1083" y="341108"/>
                        <a:pt x="1036" y="337297"/>
                      </a:cubicBezTo>
                      <a:lnTo>
                        <a:pt x="22643" y="300029"/>
                      </a:lnTo>
                      <a:cubicBezTo>
                        <a:pt x="24761" y="296641"/>
                        <a:pt x="28998" y="295370"/>
                        <a:pt x="32811" y="297488"/>
                      </a:cubicBezTo>
                      <a:cubicBezTo>
                        <a:pt x="36200" y="299605"/>
                        <a:pt x="37471" y="304264"/>
                        <a:pt x="35353" y="307652"/>
                      </a:cubicBezTo>
                      <a:lnTo>
                        <a:pt x="13746" y="344920"/>
                      </a:lnTo>
                      <a:cubicBezTo>
                        <a:pt x="12051" y="347038"/>
                        <a:pt x="9933" y="348308"/>
                        <a:pt x="7391" y="348308"/>
                      </a:cubicBezTo>
                      <a:close/>
                      <a:moveTo>
                        <a:pt x="50181" y="274195"/>
                      </a:moveTo>
                      <a:cubicBezTo>
                        <a:pt x="48910" y="274195"/>
                        <a:pt x="47639" y="273772"/>
                        <a:pt x="46368" y="273348"/>
                      </a:cubicBezTo>
                      <a:cubicBezTo>
                        <a:pt x="42979" y="271230"/>
                        <a:pt x="41708" y="266995"/>
                        <a:pt x="43826" y="263184"/>
                      </a:cubicBezTo>
                      <a:lnTo>
                        <a:pt x="65433" y="225916"/>
                      </a:lnTo>
                      <a:cubicBezTo>
                        <a:pt x="67551" y="222527"/>
                        <a:pt x="71788" y="221257"/>
                        <a:pt x="75601" y="223375"/>
                      </a:cubicBezTo>
                      <a:cubicBezTo>
                        <a:pt x="78990" y="225492"/>
                        <a:pt x="80261" y="229727"/>
                        <a:pt x="78143" y="233539"/>
                      </a:cubicBezTo>
                      <a:lnTo>
                        <a:pt x="56536" y="270807"/>
                      </a:lnTo>
                      <a:cubicBezTo>
                        <a:pt x="55265" y="272924"/>
                        <a:pt x="52723" y="274195"/>
                        <a:pt x="50181" y="274195"/>
                      </a:cubicBezTo>
                      <a:close/>
                      <a:moveTo>
                        <a:pt x="92971" y="200082"/>
                      </a:moveTo>
                      <a:cubicBezTo>
                        <a:pt x="91700" y="200082"/>
                        <a:pt x="90429" y="199659"/>
                        <a:pt x="89158" y="199235"/>
                      </a:cubicBezTo>
                      <a:cubicBezTo>
                        <a:pt x="85769" y="197117"/>
                        <a:pt x="84498" y="192882"/>
                        <a:pt x="86616" y="189071"/>
                      </a:cubicBezTo>
                      <a:lnTo>
                        <a:pt x="108223" y="151803"/>
                      </a:lnTo>
                      <a:cubicBezTo>
                        <a:pt x="110341" y="148414"/>
                        <a:pt x="114578" y="147144"/>
                        <a:pt x="118391" y="149262"/>
                      </a:cubicBezTo>
                      <a:cubicBezTo>
                        <a:pt x="121780" y="151379"/>
                        <a:pt x="123051" y="155614"/>
                        <a:pt x="120933" y="159426"/>
                      </a:cubicBezTo>
                      <a:lnTo>
                        <a:pt x="99326" y="196694"/>
                      </a:lnTo>
                      <a:cubicBezTo>
                        <a:pt x="98055" y="198811"/>
                        <a:pt x="95513" y="200082"/>
                        <a:pt x="92971" y="200082"/>
                      </a:cubicBezTo>
                      <a:close/>
                      <a:moveTo>
                        <a:pt x="136185" y="125969"/>
                      </a:moveTo>
                      <a:cubicBezTo>
                        <a:pt x="134914" y="125969"/>
                        <a:pt x="133643" y="125545"/>
                        <a:pt x="132372" y="125122"/>
                      </a:cubicBezTo>
                      <a:cubicBezTo>
                        <a:pt x="128983" y="123004"/>
                        <a:pt x="127712" y="118769"/>
                        <a:pt x="129830" y="114958"/>
                      </a:cubicBezTo>
                      <a:lnTo>
                        <a:pt x="151437" y="77689"/>
                      </a:lnTo>
                      <a:cubicBezTo>
                        <a:pt x="153555" y="74301"/>
                        <a:pt x="157792" y="73031"/>
                        <a:pt x="161605" y="75148"/>
                      </a:cubicBezTo>
                      <a:cubicBezTo>
                        <a:pt x="164994" y="77266"/>
                        <a:pt x="166265" y="81501"/>
                        <a:pt x="164147" y="85313"/>
                      </a:cubicBezTo>
                      <a:lnTo>
                        <a:pt x="142540" y="122581"/>
                      </a:lnTo>
                      <a:cubicBezTo>
                        <a:pt x="140845" y="124698"/>
                        <a:pt x="138727" y="125969"/>
                        <a:pt x="136185" y="125969"/>
                      </a:cubicBezTo>
                      <a:close/>
                      <a:moveTo>
                        <a:pt x="178975" y="51856"/>
                      </a:moveTo>
                      <a:cubicBezTo>
                        <a:pt x="177704" y="51856"/>
                        <a:pt x="176433" y="51432"/>
                        <a:pt x="175162" y="51008"/>
                      </a:cubicBezTo>
                      <a:cubicBezTo>
                        <a:pt x="171773" y="48891"/>
                        <a:pt x="170502" y="44232"/>
                        <a:pt x="172620" y="40845"/>
                      </a:cubicBezTo>
                      <a:lnTo>
                        <a:pt x="194227" y="3576"/>
                      </a:lnTo>
                      <a:cubicBezTo>
                        <a:pt x="196345" y="188"/>
                        <a:pt x="200582" y="-1082"/>
                        <a:pt x="204395" y="1035"/>
                      </a:cubicBezTo>
                      <a:cubicBezTo>
                        <a:pt x="207784" y="3153"/>
                        <a:pt x="209055" y="7388"/>
                        <a:pt x="206937" y="11199"/>
                      </a:cubicBezTo>
                      <a:lnTo>
                        <a:pt x="185330" y="48044"/>
                      </a:lnTo>
                      <a:cubicBezTo>
                        <a:pt x="184059" y="50585"/>
                        <a:pt x="181517" y="51856"/>
                        <a:pt x="178975" y="51856"/>
                      </a:cubicBezTo>
                      <a:close/>
                    </a:path>
                  </a:pathLst>
                </a:custGeom>
                <a:grpFill/>
                <a:ln w="4233"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41C5D0D5-F965-3CAB-70DC-39005A68E9E8}"/>
                    </a:ext>
                  </a:extLst>
                </p:cNvPr>
                <p:cNvSpPr/>
                <p:nvPr/>
              </p:nvSpPr>
              <p:spPr>
                <a:xfrm>
                  <a:off x="5340276" y="6171182"/>
                  <a:ext cx="400363" cy="14399"/>
                </a:xfrm>
                <a:custGeom>
                  <a:avLst/>
                  <a:gdLst>
                    <a:gd name="connsiteX0" fmla="*/ 393161 w 400363"/>
                    <a:gd name="connsiteY0" fmla="*/ 14399 h 14399"/>
                    <a:gd name="connsiteX1" fmla="*/ 350371 w 400363"/>
                    <a:gd name="connsiteY1" fmla="*/ 14399 h 14399"/>
                    <a:gd name="connsiteX2" fmla="*/ 343169 w 400363"/>
                    <a:gd name="connsiteY2" fmla="*/ 7199 h 14399"/>
                    <a:gd name="connsiteX3" fmla="*/ 350371 w 400363"/>
                    <a:gd name="connsiteY3" fmla="*/ 0 h 14399"/>
                    <a:gd name="connsiteX4" fmla="*/ 393161 w 400363"/>
                    <a:gd name="connsiteY4" fmla="*/ 0 h 14399"/>
                    <a:gd name="connsiteX5" fmla="*/ 400364 w 400363"/>
                    <a:gd name="connsiteY5" fmla="*/ 7199 h 14399"/>
                    <a:gd name="connsiteX6" fmla="*/ 393161 w 400363"/>
                    <a:gd name="connsiteY6" fmla="*/ 14399 h 14399"/>
                    <a:gd name="connsiteX7" fmla="*/ 307157 w 400363"/>
                    <a:gd name="connsiteY7" fmla="*/ 14399 h 14399"/>
                    <a:gd name="connsiteX8" fmla="*/ 264367 w 400363"/>
                    <a:gd name="connsiteY8" fmla="*/ 14399 h 14399"/>
                    <a:gd name="connsiteX9" fmla="*/ 257165 w 400363"/>
                    <a:gd name="connsiteY9" fmla="*/ 7199 h 14399"/>
                    <a:gd name="connsiteX10" fmla="*/ 264367 w 400363"/>
                    <a:gd name="connsiteY10" fmla="*/ 0 h 14399"/>
                    <a:gd name="connsiteX11" fmla="*/ 307157 w 400363"/>
                    <a:gd name="connsiteY11" fmla="*/ 0 h 14399"/>
                    <a:gd name="connsiteX12" fmla="*/ 314360 w 400363"/>
                    <a:gd name="connsiteY12" fmla="*/ 7199 h 14399"/>
                    <a:gd name="connsiteX13" fmla="*/ 307157 w 400363"/>
                    <a:gd name="connsiteY13" fmla="*/ 14399 h 14399"/>
                    <a:gd name="connsiteX14" fmla="*/ 221577 w 400363"/>
                    <a:gd name="connsiteY14" fmla="*/ 14399 h 14399"/>
                    <a:gd name="connsiteX15" fmla="*/ 178787 w 400363"/>
                    <a:gd name="connsiteY15" fmla="*/ 14399 h 14399"/>
                    <a:gd name="connsiteX16" fmla="*/ 171584 w 400363"/>
                    <a:gd name="connsiteY16" fmla="*/ 7199 h 14399"/>
                    <a:gd name="connsiteX17" fmla="*/ 178787 w 400363"/>
                    <a:gd name="connsiteY17" fmla="*/ 0 h 14399"/>
                    <a:gd name="connsiteX18" fmla="*/ 221577 w 400363"/>
                    <a:gd name="connsiteY18" fmla="*/ 0 h 14399"/>
                    <a:gd name="connsiteX19" fmla="*/ 228779 w 400363"/>
                    <a:gd name="connsiteY19" fmla="*/ 7199 h 14399"/>
                    <a:gd name="connsiteX20" fmla="*/ 221577 w 400363"/>
                    <a:gd name="connsiteY20" fmla="*/ 14399 h 14399"/>
                    <a:gd name="connsiteX21" fmla="*/ 135997 w 400363"/>
                    <a:gd name="connsiteY21" fmla="*/ 14399 h 14399"/>
                    <a:gd name="connsiteX22" fmla="*/ 93206 w 400363"/>
                    <a:gd name="connsiteY22" fmla="*/ 14399 h 14399"/>
                    <a:gd name="connsiteX23" fmla="*/ 86004 w 400363"/>
                    <a:gd name="connsiteY23" fmla="*/ 7199 h 14399"/>
                    <a:gd name="connsiteX24" fmla="*/ 93206 w 400363"/>
                    <a:gd name="connsiteY24" fmla="*/ 0 h 14399"/>
                    <a:gd name="connsiteX25" fmla="*/ 135997 w 400363"/>
                    <a:gd name="connsiteY25" fmla="*/ 0 h 14399"/>
                    <a:gd name="connsiteX26" fmla="*/ 143199 w 400363"/>
                    <a:gd name="connsiteY26" fmla="*/ 7199 h 14399"/>
                    <a:gd name="connsiteX27" fmla="*/ 135997 w 400363"/>
                    <a:gd name="connsiteY27" fmla="*/ 14399 h 14399"/>
                    <a:gd name="connsiteX28" fmla="*/ 49992 w 400363"/>
                    <a:gd name="connsiteY28" fmla="*/ 14399 h 14399"/>
                    <a:gd name="connsiteX29" fmla="*/ 7202 w 400363"/>
                    <a:gd name="connsiteY29" fmla="*/ 14399 h 14399"/>
                    <a:gd name="connsiteX30" fmla="*/ 0 w 400363"/>
                    <a:gd name="connsiteY30" fmla="*/ 7199 h 14399"/>
                    <a:gd name="connsiteX31" fmla="*/ 7202 w 400363"/>
                    <a:gd name="connsiteY31" fmla="*/ 0 h 14399"/>
                    <a:gd name="connsiteX32" fmla="*/ 49992 w 400363"/>
                    <a:gd name="connsiteY32" fmla="*/ 0 h 14399"/>
                    <a:gd name="connsiteX33" fmla="*/ 57195 w 400363"/>
                    <a:gd name="connsiteY33" fmla="*/ 7199 h 14399"/>
                    <a:gd name="connsiteX34" fmla="*/ 49992 w 400363"/>
                    <a:gd name="connsiteY34" fmla="*/ 14399 h 14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0363" h="14399">
                      <a:moveTo>
                        <a:pt x="393161" y="14399"/>
                      </a:moveTo>
                      <a:lnTo>
                        <a:pt x="350371" y="14399"/>
                      </a:lnTo>
                      <a:cubicBezTo>
                        <a:pt x="346134" y="14399"/>
                        <a:pt x="343169" y="11011"/>
                        <a:pt x="343169" y="7199"/>
                      </a:cubicBezTo>
                      <a:cubicBezTo>
                        <a:pt x="343169" y="2964"/>
                        <a:pt x="346558" y="0"/>
                        <a:pt x="350371" y="0"/>
                      </a:cubicBezTo>
                      <a:lnTo>
                        <a:pt x="393161" y="0"/>
                      </a:lnTo>
                      <a:cubicBezTo>
                        <a:pt x="397398" y="0"/>
                        <a:pt x="400364" y="3388"/>
                        <a:pt x="400364" y="7199"/>
                      </a:cubicBezTo>
                      <a:cubicBezTo>
                        <a:pt x="400364" y="11011"/>
                        <a:pt x="396974" y="14399"/>
                        <a:pt x="393161" y="14399"/>
                      </a:cubicBezTo>
                      <a:close/>
                      <a:moveTo>
                        <a:pt x="307157" y="14399"/>
                      </a:moveTo>
                      <a:lnTo>
                        <a:pt x="264367" y="14399"/>
                      </a:lnTo>
                      <a:cubicBezTo>
                        <a:pt x="260130" y="14399"/>
                        <a:pt x="257165" y="11011"/>
                        <a:pt x="257165" y="7199"/>
                      </a:cubicBezTo>
                      <a:cubicBezTo>
                        <a:pt x="257165" y="2964"/>
                        <a:pt x="260554" y="0"/>
                        <a:pt x="264367" y="0"/>
                      </a:cubicBezTo>
                      <a:lnTo>
                        <a:pt x="307157" y="0"/>
                      </a:lnTo>
                      <a:cubicBezTo>
                        <a:pt x="311394" y="0"/>
                        <a:pt x="314360" y="3388"/>
                        <a:pt x="314360" y="7199"/>
                      </a:cubicBezTo>
                      <a:cubicBezTo>
                        <a:pt x="314783" y="11011"/>
                        <a:pt x="311394" y="14399"/>
                        <a:pt x="307157" y="14399"/>
                      </a:cubicBezTo>
                      <a:close/>
                      <a:moveTo>
                        <a:pt x="221577" y="14399"/>
                      </a:moveTo>
                      <a:lnTo>
                        <a:pt x="178787" y="14399"/>
                      </a:lnTo>
                      <a:cubicBezTo>
                        <a:pt x="174550" y="14399"/>
                        <a:pt x="171584" y="11011"/>
                        <a:pt x="171584" y="7199"/>
                      </a:cubicBezTo>
                      <a:cubicBezTo>
                        <a:pt x="171584" y="2964"/>
                        <a:pt x="174974" y="0"/>
                        <a:pt x="178787" y="0"/>
                      </a:cubicBezTo>
                      <a:lnTo>
                        <a:pt x="221577" y="0"/>
                      </a:lnTo>
                      <a:cubicBezTo>
                        <a:pt x="225813" y="0"/>
                        <a:pt x="228779" y="3388"/>
                        <a:pt x="228779" y="7199"/>
                      </a:cubicBezTo>
                      <a:cubicBezTo>
                        <a:pt x="228779" y="11011"/>
                        <a:pt x="225813" y="14399"/>
                        <a:pt x="221577" y="14399"/>
                      </a:cubicBezTo>
                      <a:close/>
                      <a:moveTo>
                        <a:pt x="135997" y="14399"/>
                      </a:moveTo>
                      <a:lnTo>
                        <a:pt x="93206" y="14399"/>
                      </a:lnTo>
                      <a:cubicBezTo>
                        <a:pt x="88970" y="14399"/>
                        <a:pt x="86004" y="11011"/>
                        <a:pt x="86004" y="7199"/>
                      </a:cubicBezTo>
                      <a:cubicBezTo>
                        <a:pt x="86004" y="2964"/>
                        <a:pt x="89393" y="0"/>
                        <a:pt x="93206" y="0"/>
                      </a:cubicBezTo>
                      <a:lnTo>
                        <a:pt x="135997" y="0"/>
                      </a:lnTo>
                      <a:cubicBezTo>
                        <a:pt x="140233" y="0"/>
                        <a:pt x="143199" y="3388"/>
                        <a:pt x="143199" y="7199"/>
                      </a:cubicBezTo>
                      <a:cubicBezTo>
                        <a:pt x="143199" y="11011"/>
                        <a:pt x="139809" y="14399"/>
                        <a:pt x="135997" y="14399"/>
                      </a:cubicBezTo>
                      <a:close/>
                      <a:moveTo>
                        <a:pt x="49992" y="14399"/>
                      </a:moveTo>
                      <a:lnTo>
                        <a:pt x="7202" y="14399"/>
                      </a:lnTo>
                      <a:cubicBezTo>
                        <a:pt x="2966" y="14399"/>
                        <a:pt x="0" y="11011"/>
                        <a:pt x="0" y="7199"/>
                      </a:cubicBezTo>
                      <a:cubicBezTo>
                        <a:pt x="0" y="2964"/>
                        <a:pt x="3389" y="0"/>
                        <a:pt x="7202" y="0"/>
                      </a:cubicBezTo>
                      <a:lnTo>
                        <a:pt x="49992" y="0"/>
                      </a:lnTo>
                      <a:cubicBezTo>
                        <a:pt x="54229" y="0"/>
                        <a:pt x="57195" y="3388"/>
                        <a:pt x="57195" y="7199"/>
                      </a:cubicBezTo>
                      <a:cubicBezTo>
                        <a:pt x="57619" y="11011"/>
                        <a:pt x="54229" y="14399"/>
                        <a:pt x="49992" y="14399"/>
                      </a:cubicBezTo>
                      <a:close/>
                    </a:path>
                  </a:pathLst>
                </a:custGeom>
                <a:grpFill/>
                <a:ln w="4233" cap="flat">
                  <a:noFill/>
                  <a:prstDash val="solid"/>
                  <a:miter/>
                </a:ln>
              </p:spPr>
              <p:txBody>
                <a:bodyPr rtlCol="0" anchor="ctr"/>
                <a:lstStyle/>
                <a:p>
                  <a:endParaRPr lang="en-US"/>
                </a:p>
              </p:txBody>
            </p:sp>
          </p:grpSp>
          <p:sp>
            <p:nvSpPr>
              <p:cNvPr id="51" name="Freeform 50">
                <a:extLst>
                  <a:ext uri="{FF2B5EF4-FFF2-40B4-BE49-F238E27FC236}">
                    <a16:creationId xmlns:a16="http://schemas.microsoft.com/office/drawing/2014/main" id="{BCD35D5A-F01F-37A4-368B-0B8F061D82D6}"/>
                  </a:ext>
                </a:extLst>
              </p:cNvPr>
              <p:cNvSpPr/>
              <p:nvPr/>
            </p:nvSpPr>
            <p:spPr>
              <a:xfrm>
                <a:off x="5197376" y="5607922"/>
                <a:ext cx="687857" cy="614927"/>
              </a:xfrm>
              <a:custGeom>
                <a:avLst/>
                <a:gdLst>
                  <a:gd name="connsiteX0" fmla="*/ 609779 w 687857"/>
                  <a:gd name="connsiteY0" fmla="*/ 614927 h 614927"/>
                  <a:gd name="connsiteX1" fmla="*/ 77655 w 687857"/>
                  <a:gd name="connsiteY1" fmla="*/ 614927 h 614927"/>
                  <a:gd name="connsiteX2" fmla="*/ 9022 w 687857"/>
                  <a:gd name="connsiteY2" fmla="*/ 578929 h 614927"/>
                  <a:gd name="connsiteX3" fmla="*/ 12411 w 687857"/>
                  <a:gd name="connsiteY3" fmla="*/ 501428 h 614927"/>
                  <a:gd name="connsiteX4" fmla="*/ 278473 w 687857"/>
                  <a:gd name="connsiteY4" fmla="*/ 41504 h 614927"/>
                  <a:gd name="connsiteX5" fmla="*/ 344141 w 687857"/>
                  <a:gd name="connsiteY5" fmla="*/ 0 h 614927"/>
                  <a:gd name="connsiteX6" fmla="*/ 409385 w 687857"/>
                  <a:gd name="connsiteY6" fmla="*/ 41504 h 614927"/>
                  <a:gd name="connsiteX7" fmla="*/ 675447 w 687857"/>
                  <a:gd name="connsiteY7" fmla="*/ 501428 h 614927"/>
                  <a:gd name="connsiteX8" fmla="*/ 678836 w 687857"/>
                  <a:gd name="connsiteY8" fmla="*/ 578929 h 614927"/>
                  <a:gd name="connsiteX9" fmla="*/ 609779 w 687857"/>
                  <a:gd name="connsiteY9" fmla="*/ 614927 h 614927"/>
                  <a:gd name="connsiteX10" fmla="*/ 343717 w 687857"/>
                  <a:gd name="connsiteY10" fmla="*/ 14823 h 614927"/>
                  <a:gd name="connsiteX11" fmla="*/ 290759 w 687857"/>
                  <a:gd name="connsiteY11" fmla="*/ 49126 h 614927"/>
                  <a:gd name="connsiteX12" fmla="*/ 24697 w 687857"/>
                  <a:gd name="connsiteY12" fmla="*/ 509051 h 614927"/>
                  <a:gd name="connsiteX13" fmla="*/ 21308 w 687857"/>
                  <a:gd name="connsiteY13" fmla="*/ 571730 h 614927"/>
                  <a:gd name="connsiteX14" fmla="*/ 77232 w 687857"/>
                  <a:gd name="connsiteY14" fmla="*/ 600105 h 614927"/>
                  <a:gd name="connsiteX15" fmla="*/ 609779 w 687857"/>
                  <a:gd name="connsiteY15" fmla="*/ 600105 h 614927"/>
                  <a:gd name="connsiteX16" fmla="*/ 665702 w 687857"/>
                  <a:gd name="connsiteY16" fmla="*/ 571730 h 614927"/>
                  <a:gd name="connsiteX17" fmla="*/ 662313 w 687857"/>
                  <a:gd name="connsiteY17" fmla="*/ 509051 h 614927"/>
                  <a:gd name="connsiteX18" fmla="*/ 396251 w 687857"/>
                  <a:gd name="connsiteY18" fmla="*/ 49126 h 614927"/>
                  <a:gd name="connsiteX19" fmla="*/ 343717 w 687857"/>
                  <a:gd name="connsiteY19" fmla="*/ 14823 h 61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7857" h="614927">
                    <a:moveTo>
                      <a:pt x="609779" y="614927"/>
                    </a:moveTo>
                    <a:lnTo>
                      <a:pt x="77655" y="614927"/>
                    </a:lnTo>
                    <a:cubicBezTo>
                      <a:pt x="47152" y="614927"/>
                      <a:pt x="22155" y="601799"/>
                      <a:pt x="9022" y="578929"/>
                    </a:cubicBezTo>
                    <a:cubicBezTo>
                      <a:pt x="-4112" y="556061"/>
                      <a:pt x="-2841" y="527685"/>
                      <a:pt x="12411" y="501428"/>
                    </a:cubicBezTo>
                    <a:lnTo>
                      <a:pt x="278473" y="41504"/>
                    </a:lnTo>
                    <a:cubicBezTo>
                      <a:pt x="293725" y="15246"/>
                      <a:pt x="317450" y="0"/>
                      <a:pt x="344141" y="0"/>
                    </a:cubicBezTo>
                    <a:cubicBezTo>
                      <a:pt x="370408" y="0"/>
                      <a:pt x="394557" y="15246"/>
                      <a:pt x="409385" y="41504"/>
                    </a:cubicBezTo>
                    <a:lnTo>
                      <a:pt x="675447" y="501428"/>
                    </a:lnTo>
                    <a:cubicBezTo>
                      <a:pt x="690699" y="527685"/>
                      <a:pt x="691970" y="556061"/>
                      <a:pt x="678836" y="578929"/>
                    </a:cubicBezTo>
                    <a:cubicBezTo>
                      <a:pt x="665279" y="601799"/>
                      <a:pt x="640282" y="614927"/>
                      <a:pt x="609779" y="614927"/>
                    </a:cubicBezTo>
                    <a:close/>
                    <a:moveTo>
                      <a:pt x="343717" y="14823"/>
                    </a:moveTo>
                    <a:cubicBezTo>
                      <a:pt x="322534" y="14823"/>
                      <a:pt x="303469" y="27528"/>
                      <a:pt x="290759" y="49126"/>
                    </a:cubicBezTo>
                    <a:lnTo>
                      <a:pt x="24697" y="509051"/>
                    </a:lnTo>
                    <a:cubicBezTo>
                      <a:pt x="11987" y="530650"/>
                      <a:pt x="10716" y="553519"/>
                      <a:pt x="21308" y="571730"/>
                    </a:cubicBezTo>
                    <a:cubicBezTo>
                      <a:pt x="31899" y="589941"/>
                      <a:pt x="52236" y="600105"/>
                      <a:pt x="77232" y="600105"/>
                    </a:cubicBezTo>
                    <a:lnTo>
                      <a:pt x="609779" y="600105"/>
                    </a:lnTo>
                    <a:cubicBezTo>
                      <a:pt x="634775" y="600105"/>
                      <a:pt x="655111" y="589941"/>
                      <a:pt x="665702" y="571730"/>
                    </a:cubicBezTo>
                    <a:cubicBezTo>
                      <a:pt x="676294" y="553519"/>
                      <a:pt x="675023" y="530650"/>
                      <a:pt x="662313" y="509051"/>
                    </a:cubicBezTo>
                    <a:lnTo>
                      <a:pt x="396251" y="49126"/>
                    </a:lnTo>
                    <a:cubicBezTo>
                      <a:pt x="383965" y="27528"/>
                      <a:pt x="364900" y="14823"/>
                      <a:pt x="343717" y="14823"/>
                    </a:cubicBezTo>
                    <a:close/>
                  </a:path>
                </a:pathLst>
              </a:custGeom>
              <a:grpFill/>
              <a:ln w="4233" cap="flat">
                <a:noFill/>
                <a:prstDash val="solid"/>
                <a:miter/>
              </a:ln>
            </p:spPr>
            <p:txBody>
              <a:bodyPr rtlCol="0" anchor="ctr"/>
              <a:lstStyle/>
              <a:p>
                <a:endParaRPr lang="en-US" dirty="0"/>
              </a:p>
            </p:txBody>
          </p:sp>
          <p:sp>
            <p:nvSpPr>
              <p:cNvPr id="52" name="Freeform 51">
                <a:extLst>
                  <a:ext uri="{FF2B5EF4-FFF2-40B4-BE49-F238E27FC236}">
                    <a16:creationId xmlns:a16="http://schemas.microsoft.com/office/drawing/2014/main" id="{EC77F82D-E107-DD9C-040E-BBFDC7E2640B}"/>
                  </a:ext>
                </a:extLst>
              </p:cNvPr>
              <p:cNvSpPr/>
              <p:nvPr/>
            </p:nvSpPr>
            <p:spPr>
              <a:xfrm>
                <a:off x="5514402" y="5806969"/>
                <a:ext cx="53381" cy="308734"/>
              </a:xfrm>
              <a:custGeom>
                <a:avLst/>
                <a:gdLst>
                  <a:gd name="connsiteX0" fmla="*/ 26267 w 53381"/>
                  <a:gd name="connsiteY0" fmla="*/ 308734 h 308734"/>
                  <a:gd name="connsiteX1" fmla="*/ 0 w 53381"/>
                  <a:gd name="connsiteY1" fmla="*/ 280783 h 308734"/>
                  <a:gd name="connsiteX2" fmla="*/ 26691 w 53381"/>
                  <a:gd name="connsiteY2" fmla="*/ 252831 h 308734"/>
                  <a:gd name="connsiteX3" fmla="*/ 53382 w 53381"/>
                  <a:gd name="connsiteY3" fmla="*/ 280783 h 308734"/>
                  <a:gd name="connsiteX4" fmla="*/ 26691 w 53381"/>
                  <a:gd name="connsiteY4" fmla="*/ 308734 h 308734"/>
                  <a:gd name="connsiteX5" fmla="*/ 26267 w 53381"/>
                  <a:gd name="connsiteY5" fmla="*/ 308734 h 308734"/>
                  <a:gd name="connsiteX6" fmla="*/ 11439 w 53381"/>
                  <a:gd name="connsiteY6" fmla="*/ 216410 h 308734"/>
                  <a:gd name="connsiteX7" fmla="*/ 5084 w 53381"/>
                  <a:gd name="connsiteY7" fmla="*/ 0 h 308734"/>
                  <a:gd name="connsiteX8" fmla="*/ 48298 w 53381"/>
                  <a:gd name="connsiteY8" fmla="*/ 0 h 308734"/>
                  <a:gd name="connsiteX9" fmla="*/ 41943 w 53381"/>
                  <a:gd name="connsiteY9" fmla="*/ 216410 h 308734"/>
                  <a:gd name="connsiteX10" fmla="*/ 11439 w 53381"/>
                  <a:gd name="connsiteY10" fmla="*/ 216410 h 3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81" h="308734">
                    <a:moveTo>
                      <a:pt x="26267" y="308734"/>
                    </a:moveTo>
                    <a:cubicBezTo>
                      <a:pt x="11015" y="308734"/>
                      <a:pt x="0" y="296453"/>
                      <a:pt x="0" y="280783"/>
                    </a:cubicBezTo>
                    <a:cubicBezTo>
                      <a:pt x="0" y="264690"/>
                      <a:pt x="11439" y="252831"/>
                      <a:pt x="26691" y="252831"/>
                    </a:cubicBezTo>
                    <a:cubicBezTo>
                      <a:pt x="42790" y="252831"/>
                      <a:pt x="53382" y="264690"/>
                      <a:pt x="53382" y="280783"/>
                    </a:cubicBezTo>
                    <a:cubicBezTo>
                      <a:pt x="53382" y="296453"/>
                      <a:pt x="43214" y="308734"/>
                      <a:pt x="26691" y="308734"/>
                    </a:cubicBezTo>
                    <a:lnTo>
                      <a:pt x="26267" y="308734"/>
                    </a:lnTo>
                    <a:close/>
                    <a:moveTo>
                      <a:pt x="11439" y="216410"/>
                    </a:moveTo>
                    <a:lnTo>
                      <a:pt x="5084" y="0"/>
                    </a:lnTo>
                    <a:lnTo>
                      <a:pt x="48298" y="0"/>
                    </a:lnTo>
                    <a:lnTo>
                      <a:pt x="41943" y="216410"/>
                    </a:lnTo>
                    <a:lnTo>
                      <a:pt x="11439" y="216410"/>
                    </a:lnTo>
                    <a:close/>
                  </a:path>
                </a:pathLst>
              </a:custGeom>
              <a:grpFill/>
              <a:ln w="4233"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98D488FE-6CEE-2508-5EBA-3DDBCB2BAAF1}"/>
                  </a:ext>
                </a:extLst>
              </p:cNvPr>
              <p:cNvSpPr/>
              <p:nvPr/>
            </p:nvSpPr>
            <p:spPr>
              <a:xfrm>
                <a:off x="5503811" y="6208451"/>
                <a:ext cx="74600" cy="99946"/>
              </a:xfrm>
              <a:custGeom>
                <a:avLst/>
                <a:gdLst>
                  <a:gd name="connsiteX0" fmla="*/ 67363 w 74600"/>
                  <a:gd name="connsiteY0" fmla="*/ 99947 h 99946"/>
                  <a:gd name="connsiteX1" fmla="*/ 7202 w 74600"/>
                  <a:gd name="connsiteY1" fmla="*/ 99947 h 99946"/>
                  <a:gd name="connsiteX2" fmla="*/ 0 w 74600"/>
                  <a:gd name="connsiteY2" fmla="*/ 92747 h 99946"/>
                  <a:gd name="connsiteX3" fmla="*/ 0 w 74600"/>
                  <a:gd name="connsiteY3" fmla="*/ 7199 h 99946"/>
                  <a:gd name="connsiteX4" fmla="*/ 7202 w 74600"/>
                  <a:gd name="connsiteY4" fmla="*/ 0 h 99946"/>
                  <a:gd name="connsiteX5" fmla="*/ 67363 w 74600"/>
                  <a:gd name="connsiteY5" fmla="*/ 0 h 99946"/>
                  <a:gd name="connsiteX6" fmla="*/ 74565 w 74600"/>
                  <a:gd name="connsiteY6" fmla="*/ 7199 h 99946"/>
                  <a:gd name="connsiteX7" fmla="*/ 74565 w 74600"/>
                  <a:gd name="connsiteY7" fmla="*/ 92747 h 99946"/>
                  <a:gd name="connsiteX8" fmla="*/ 67363 w 74600"/>
                  <a:gd name="connsiteY8" fmla="*/ 99947 h 99946"/>
                  <a:gd name="connsiteX9" fmla="*/ 14404 w 74600"/>
                  <a:gd name="connsiteY9" fmla="*/ 85124 h 99946"/>
                  <a:gd name="connsiteX10" fmla="*/ 60160 w 74600"/>
                  <a:gd name="connsiteY10" fmla="*/ 85124 h 99946"/>
                  <a:gd name="connsiteX11" fmla="*/ 60160 w 74600"/>
                  <a:gd name="connsiteY11" fmla="*/ 14399 h 99946"/>
                  <a:gd name="connsiteX12" fmla="*/ 14404 w 74600"/>
                  <a:gd name="connsiteY12" fmla="*/ 14399 h 99946"/>
                  <a:gd name="connsiteX13" fmla="*/ 14404 w 74600"/>
                  <a:gd name="connsiteY13" fmla="*/ 85124 h 9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600" h="99946">
                    <a:moveTo>
                      <a:pt x="67363" y="99947"/>
                    </a:moveTo>
                    <a:lnTo>
                      <a:pt x="7202" y="99947"/>
                    </a:lnTo>
                    <a:cubicBezTo>
                      <a:pt x="2965" y="99947"/>
                      <a:pt x="0" y="96559"/>
                      <a:pt x="0" y="92747"/>
                    </a:cubicBezTo>
                    <a:lnTo>
                      <a:pt x="0" y="7199"/>
                    </a:lnTo>
                    <a:cubicBezTo>
                      <a:pt x="0" y="3388"/>
                      <a:pt x="3389" y="0"/>
                      <a:pt x="7202" y="0"/>
                    </a:cubicBezTo>
                    <a:lnTo>
                      <a:pt x="67363" y="0"/>
                    </a:lnTo>
                    <a:cubicBezTo>
                      <a:pt x="71600" y="0"/>
                      <a:pt x="74565" y="3388"/>
                      <a:pt x="74565" y="7199"/>
                    </a:cubicBezTo>
                    <a:lnTo>
                      <a:pt x="74565" y="92747"/>
                    </a:lnTo>
                    <a:cubicBezTo>
                      <a:pt x="74989" y="96559"/>
                      <a:pt x="71600" y="99947"/>
                      <a:pt x="67363" y="99947"/>
                    </a:cubicBezTo>
                    <a:close/>
                    <a:moveTo>
                      <a:pt x="14404" y="85124"/>
                    </a:moveTo>
                    <a:lnTo>
                      <a:pt x="60160" y="85124"/>
                    </a:lnTo>
                    <a:lnTo>
                      <a:pt x="60160" y="14399"/>
                    </a:lnTo>
                    <a:lnTo>
                      <a:pt x="14404" y="14399"/>
                    </a:lnTo>
                    <a:lnTo>
                      <a:pt x="14404" y="85124"/>
                    </a:lnTo>
                    <a:close/>
                  </a:path>
                </a:pathLst>
              </a:custGeom>
              <a:grpFill/>
              <a:ln w="4233" cap="flat">
                <a:noFill/>
                <a:prstDash val="solid"/>
                <a:miter/>
              </a:ln>
            </p:spPr>
            <p:txBody>
              <a:bodyPr rtlCol="0" anchor="ctr"/>
              <a:lstStyle/>
              <a:p>
                <a:endParaRPr lang="en-US"/>
              </a:p>
            </p:txBody>
          </p:sp>
        </p:grpSp>
      </p:grpSp>
      <p:grpSp>
        <p:nvGrpSpPr>
          <p:cNvPr id="61" name="Graphic 3">
            <a:extLst>
              <a:ext uri="{FF2B5EF4-FFF2-40B4-BE49-F238E27FC236}">
                <a16:creationId xmlns:a16="http://schemas.microsoft.com/office/drawing/2014/main" id="{CDD1758C-56CC-973B-7BEA-60728EEF20A3}"/>
              </a:ext>
            </a:extLst>
          </p:cNvPr>
          <p:cNvGrpSpPr/>
          <p:nvPr/>
        </p:nvGrpSpPr>
        <p:grpSpPr>
          <a:xfrm>
            <a:off x="1232841" y="5147588"/>
            <a:ext cx="590213" cy="603659"/>
            <a:chOff x="6488295" y="5309031"/>
            <a:chExt cx="1083393" cy="1108075"/>
          </a:xfrm>
          <a:solidFill>
            <a:srgbClr val="F79037"/>
          </a:solidFill>
        </p:grpSpPr>
        <p:sp>
          <p:nvSpPr>
            <p:cNvPr id="62" name="Freeform 61">
              <a:extLst>
                <a:ext uri="{FF2B5EF4-FFF2-40B4-BE49-F238E27FC236}">
                  <a16:creationId xmlns:a16="http://schemas.microsoft.com/office/drawing/2014/main" id="{07CB89A2-6F79-F884-F382-260F30895F58}"/>
                </a:ext>
              </a:extLst>
            </p:cNvPr>
            <p:cNvSpPr/>
            <p:nvPr/>
          </p:nvSpPr>
          <p:spPr>
            <a:xfrm>
              <a:off x="7127359" y="5377600"/>
              <a:ext cx="397701" cy="323645"/>
            </a:xfrm>
            <a:custGeom>
              <a:avLst/>
              <a:gdLst>
                <a:gd name="connsiteX0" fmla="*/ 8229 w 397701"/>
                <a:gd name="connsiteY0" fmla="*/ 0 h 323645"/>
                <a:gd name="connsiteX1" fmla="*/ 0 w 397701"/>
                <a:gd name="connsiteY1" fmla="*/ 8228 h 323645"/>
                <a:gd name="connsiteX2" fmla="*/ 0 w 397701"/>
                <a:gd name="connsiteY2" fmla="*/ 271533 h 323645"/>
                <a:gd name="connsiteX3" fmla="*/ 8229 w 397701"/>
                <a:gd name="connsiteY3" fmla="*/ 279761 h 323645"/>
                <a:gd name="connsiteX4" fmla="*/ 60341 w 397701"/>
                <a:gd name="connsiteY4" fmla="*/ 279761 h 323645"/>
                <a:gd name="connsiteX5" fmla="*/ 82283 w 397701"/>
                <a:gd name="connsiteY5" fmla="*/ 298961 h 323645"/>
                <a:gd name="connsiteX6" fmla="*/ 87769 w 397701"/>
                <a:gd name="connsiteY6" fmla="*/ 323646 h 323645"/>
                <a:gd name="connsiteX7" fmla="*/ 139881 w 397701"/>
                <a:gd name="connsiteY7" fmla="*/ 285247 h 323645"/>
                <a:gd name="connsiteX8" fmla="*/ 153595 w 397701"/>
                <a:gd name="connsiteY8" fmla="*/ 279761 h 323645"/>
                <a:gd name="connsiteX9" fmla="*/ 389473 w 397701"/>
                <a:gd name="connsiteY9" fmla="*/ 279761 h 323645"/>
                <a:gd name="connsiteX10" fmla="*/ 397701 w 397701"/>
                <a:gd name="connsiteY10" fmla="*/ 271533 h 323645"/>
                <a:gd name="connsiteX11" fmla="*/ 397701 w 397701"/>
                <a:gd name="connsiteY11" fmla="*/ 8228 h 323645"/>
                <a:gd name="connsiteX12" fmla="*/ 389473 w 397701"/>
                <a:gd name="connsiteY12" fmla="*/ 0 h 323645"/>
                <a:gd name="connsiteX13" fmla="*/ 8229 w 397701"/>
                <a:gd name="connsiteY13" fmla="*/ 0 h 32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7701" h="323645">
                  <a:moveTo>
                    <a:pt x="8229" y="0"/>
                  </a:moveTo>
                  <a:cubicBezTo>
                    <a:pt x="2743" y="0"/>
                    <a:pt x="0" y="2743"/>
                    <a:pt x="0" y="8228"/>
                  </a:cubicBezTo>
                  <a:lnTo>
                    <a:pt x="0" y="271533"/>
                  </a:lnTo>
                  <a:cubicBezTo>
                    <a:pt x="0" y="277019"/>
                    <a:pt x="2743" y="279761"/>
                    <a:pt x="8229" y="279761"/>
                  </a:cubicBezTo>
                  <a:lnTo>
                    <a:pt x="60341" y="279761"/>
                  </a:lnTo>
                  <a:cubicBezTo>
                    <a:pt x="71312" y="279761"/>
                    <a:pt x="79541" y="287990"/>
                    <a:pt x="82283" y="298961"/>
                  </a:cubicBezTo>
                  <a:lnTo>
                    <a:pt x="87769" y="323646"/>
                  </a:lnTo>
                  <a:lnTo>
                    <a:pt x="139881" y="285247"/>
                  </a:lnTo>
                  <a:cubicBezTo>
                    <a:pt x="142624" y="282504"/>
                    <a:pt x="148110" y="279761"/>
                    <a:pt x="153595" y="279761"/>
                  </a:cubicBezTo>
                  <a:lnTo>
                    <a:pt x="389473" y="279761"/>
                  </a:lnTo>
                  <a:cubicBezTo>
                    <a:pt x="394959" y="279761"/>
                    <a:pt x="397701" y="277019"/>
                    <a:pt x="397701" y="271533"/>
                  </a:cubicBezTo>
                  <a:lnTo>
                    <a:pt x="397701" y="8228"/>
                  </a:lnTo>
                  <a:cubicBezTo>
                    <a:pt x="397701" y="2743"/>
                    <a:pt x="394959" y="0"/>
                    <a:pt x="389473" y="0"/>
                  </a:cubicBezTo>
                  <a:lnTo>
                    <a:pt x="8229" y="0"/>
                  </a:lnTo>
                  <a:close/>
                </a:path>
              </a:pathLst>
            </a:custGeom>
            <a:solidFill>
              <a:srgbClr val="DD1470"/>
            </a:solidFill>
            <a:ln w="27426" cap="flat">
              <a:noFill/>
              <a:prstDash val="solid"/>
              <a:miter/>
            </a:ln>
          </p:spPr>
          <p:txBody>
            <a:bodyPr rtlCol="0" anchor="ctr"/>
            <a:lstStyle/>
            <a:p>
              <a:endParaRPr lang="en-US"/>
            </a:p>
          </p:txBody>
        </p:sp>
        <p:grpSp>
          <p:nvGrpSpPr>
            <p:cNvPr id="63" name="Graphic 3">
              <a:extLst>
                <a:ext uri="{FF2B5EF4-FFF2-40B4-BE49-F238E27FC236}">
                  <a16:creationId xmlns:a16="http://schemas.microsoft.com/office/drawing/2014/main" id="{91165389-C5D2-A8DC-E74F-8618F27ADC63}"/>
                </a:ext>
              </a:extLst>
            </p:cNvPr>
            <p:cNvGrpSpPr/>
            <p:nvPr/>
          </p:nvGrpSpPr>
          <p:grpSpPr>
            <a:xfrm>
              <a:off x="6488295" y="5309031"/>
              <a:ext cx="1083393" cy="1108075"/>
              <a:chOff x="6488295" y="5309031"/>
              <a:chExt cx="1083393" cy="1108075"/>
            </a:xfrm>
            <a:grpFill/>
          </p:grpSpPr>
          <p:sp>
            <p:nvSpPr>
              <p:cNvPr id="64" name="Freeform 63">
                <a:extLst>
                  <a:ext uri="{FF2B5EF4-FFF2-40B4-BE49-F238E27FC236}">
                    <a16:creationId xmlns:a16="http://schemas.microsoft.com/office/drawing/2014/main" id="{4B9DA5E6-D919-7893-1624-F609B1A190A8}"/>
                  </a:ext>
                </a:extLst>
              </p:cNvPr>
              <p:cNvSpPr/>
              <p:nvPr/>
            </p:nvSpPr>
            <p:spPr>
              <a:xfrm>
                <a:off x="6488295" y="5309031"/>
                <a:ext cx="647293" cy="1108075"/>
              </a:xfrm>
              <a:custGeom>
                <a:avLst/>
                <a:gdLst>
                  <a:gd name="connsiteX0" fmla="*/ 619866 w 647293"/>
                  <a:gd name="connsiteY0" fmla="*/ 573237 h 1108075"/>
                  <a:gd name="connsiteX1" fmla="*/ 551296 w 647293"/>
                  <a:gd name="connsiteY1" fmla="*/ 573237 h 1108075"/>
                  <a:gd name="connsiteX2" fmla="*/ 551296 w 647293"/>
                  <a:gd name="connsiteY2" fmla="*/ 425128 h 1108075"/>
                  <a:gd name="connsiteX3" fmla="*/ 438843 w 647293"/>
                  <a:gd name="connsiteY3" fmla="*/ 312675 h 1108075"/>
                  <a:gd name="connsiteX4" fmla="*/ 436100 w 647293"/>
                  <a:gd name="connsiteY4" fmla="*/ 312675 h 1108075"/>
                  <a:gd name="connsiteX5" fmla="*/ 499184 w 647293"/>
                  <a:gd name="connsiteY5" fmla="*/ 178280 h 1108075"/>
                  <a:gd name="connsiteX6" fmla="*/ 320904 w 647293"/>
                  <a:gd name="connsiteY6" fmla="*/ 0 h 1108075"/>
                  <a:gd name="connsiteX7" fmla="*/ 142624 w 647293"/>
                  <a:gd name="connsiteY7" fmla="*/ 178280 h 1108075"/>
                  <a:gd name="connsiteX8" fmla="*/ 205708 w 647293"/>
                  <a:gd name="connsiteY8" fmla="*/ 312675 h 1108075"/>
                  <a:gd name="connsiteX9" fmla="*/ 202965 w 647293"/>
                  <a:gd name="connsiteY9" fmla="*/ 312675 h 1108075"/>
                  <a:gd name="connsiteX10" fmla="*/ 90511 w 647293"/>
                  <a:gd name="connsiteY10" fmla="*/ 425128 h 1108075"/>
                  <a:gd name="connsiteX11" fmla="*/ 90511 w 647293"/>
                  <a:gd name="connsiteY11" fmla="*/ 573237 h 1108075"/>
                  <a:gd name="connsiteX12" fmla="*/ 21942 w 647293"/>
                  <a:gd name="connsiteY12" fmla="*/ 573237 h 1108075"/>
                  <a:gd name="connsiteX13" fmla="*/ 0 w 647293"/>
                  <a:gd name="connsiteY13" fmla="*/ 595179 h 1108075"/>
                  <a:gd name="connsiteX14" fmla="*/ 0 w 647293"/>
                  <a:gd name="connsiteY14" fmla="*/ 737803 h 1108075"/>
                  <a:gd name="connsiteX15" fmla="*/ 21942 w 647293"/>
                  <a:gd name="connsiteY15" fmla="*/ 759745 h 1108075"/>
                  <a:gd name="connsiteX16" fmla="*/ 57598 w 647293"/>
                  <a:gd name="connsiteY16" fmla="*/ 759745 h 1108075"/>
                  <a:gd name="connsiteX17" fmla="*/ 57598 w 647293"/>
                  <a:gd name="connsiteY17" fmla="*/ 1086134 h 1108075"/>
                  <a:gd name="connsiteX18" fmla="*/ 79540 w 647293"/>
                  <a:gd name="connsiteY18" fmla="*/ 1108076 h 1108075"/>
                  <a:gd name="connsiteX19" fmla="*/ 567753 w 647293"/>
                  <a:gd name="connsiteY19" fmla="*/ 1108076 h 1108075"/>
                  <a:gd name="connsiteX20" fmla="*/ 589695 w 647293"/>
                  <a:gd name="connsiteY20" fmla="*/ 1086134 h 1108075"/>
                  <a:gd name="connsiteX21" fmla="*/ 589695 w 647293"/>
                  <a:gd name="connsiteY21" fmla="*/ 759745 h 1108075"/>
                  <a:gd name="connsiteX22" fmla="*/ 625351 w 647293"/>
                  <a:gd name="connsiteY22" fmla="*/ 759745 h 1108075"/>
                  <a:gd name="connsiteX23" fmla="*/ 647293 w 647293"/>
                  <a:gd name="connsiteY23" fmla="*/ 737803 h 1108075"/>
                  <a:gd name="connsiteX24" fmla="*/ 647293 w 647293"/>
                  <a:gd name="connsiteY24" fmla="*/ 595179 h 1108075"/>
                  <a:gd name="connsiteX25" fmla="*/ 619866 w 647293"/>
                  <a:gd name="connsiteY25" fmla="*/ 573237 h 1108075"/>
                  <a:gd name="connsiteX26" fmla="*/ 619866 w 647293"/>
                  <a:gd name="connsiteY26" fmla="*/ 573237 h 1108075"/>
                  <a:gd name="connsiteX27" fmla="*/ 183766 w 647293"/>
                  <a:gd name="connsiteY27" fmla="*/ 178280 h 1108075"/>
                  <a:gd name="connsiteX28" fmla="*/ 318161 w 647293"/>
                  <a:gd name="connsiteY28" fmla="*/ 43884 h 1108075"/>
                  <a:gd name="connsiteX29" fmla="*/ 452557 w 647293"/>
                  <a:gd name="connsiteY29" fmla="*/ 178280 h 1108075"/>
                  <a:gd name="connsiteX30" fmla="*/ 318161 w 647293"/>
                  <a:gd name="connsiteY30" fmla="*/ 312675 h 1108075"/>
                  <a:gd name="connsiteX31" fmla="*/ 183766 w 647293"/>
                  <a:gd name="connsiteY31" fmla="*/ 178280 h 1108075"/>
                  <a:gd name="connsiteX32" fmla="*/ 183766 w 647293"/>
                  <a:gd name="connsiteY32" fmla="*/ 178280 h 1108075"/>
                  <a:gd name="connsiteX33" fmla="*/ 131653 w 647293"/>
                  <a:gd name="connsiteY33" fmla="*/ 425128 h 1108075"/>
                  <a:gd name="connsiteX34" fmla="*/ 200222 w 647293"/>
                  <a:gd name="connsiteY34" fmla="*/ 356559 h 1108075"/>
                  <a:gd name="connsiteX35" fmla="*/ 438843 w 647293"/>
                  <a:gd name="connsiteY35" fmla="*/ 356559 h 1108075"/>
                  <a:gd name="connsiteX36" fmla="*/ 507412 w 647293"/>
                  <a:gd name="connsiteY36" fmla="*/ 425128 h 1108075"/>
                  <a:gd name="connsiteX37" fmla="*/ 507412 w 647293"/>
                  <a:gd name="connsiteY37" fmla="*/ 573237 h 1108075"/>
                  <a:gd name="connsiteX38" fmla="*/ 131653 w 647293"/>
                  <a:gd name="connsiteY38" fmla="*/ 573237 h 1108075"/>
                  <a:gd name="connsiteX39" fmla="*/ 131653 w 647293"/>
                  <a:gd name="connsiteY39" fmla="*/ 425128 h 1108075"/>
                  <a:gd name="connsiteX40" fmla="*/ 597923 w 647293"/>
                  <a:gd name="connsiteY40" fmla="*/ 715861 h 1108075"/>
                  <a:gd name="connsiteX41" fmla="*/ 425129 w 647293"/>
                  <a:gd name="connsiteY41" fmla="*/ 715861 h 1108075"/>
                  <a:gd name="connsiteX42" fmla="*/ 403187 w 647293"/>
                  <a:gd name="connsiteY42" fmla="*/ 737803 h 1108075"/>
                  <a:gd name="connsiteX43" fmla="*/ 425129 w 647293"/>
                  <a:gd name="connsiteY43" fmla="*/ 759745 h 1108075"/>
                  <a:gd name="connsiteX44" fmla="*/ 540326 w 647293"/>
                  <a:gd name="connsiteY44" fmla="*/ 759745 h 1108075"/>
                  <a:gd name="connsiteX45" fmla="*/ 540326 w 647293"/>
                  <a:gd name="connsiteY45" fmla="*/ 1064191 h 1108075"/>
                  <a:gd name="connsiteX46" fmla="*/ 95997 w 647293"/>
                  <a:gd name="connsiteY46" fmla="*/ 1064191 h 1108075"/>
                  <a:gd name="connsiteX47" fmla="*/ 95997 w 647293"/>
                  <a:gd name="connsiteY47" fmla="*/ 759745 h 1108075"/>
                  <a:gd name="connsiteX48" fmla="*/ 230392 w 647293"/>
                  <a:gd name="connsiteY48" fmla="*/ 759745 h 1108075"/>
                  <a:gd name="connsiteX49" fmla="*/ 252335 w 647293"/>
                  <a:gd name="connsiteY49" fmla="*/ 737803 h 1108075"/>
                  <a:gd name="connsiteX50" fmla="*/ 230392 w 647293"/>
                  <a:gd name="connsiteY50" fmla="*/ 715861 h 1108075"/>
                  <a:gd name="connsiteX51" fmla="*/ 41142 w 647293"/>
                  <a:gd name="connsiteY51" fmla="*/ 715861 h 1108075"/>
                  <a:gd name="connsiteX52" fmla="*/ 41142 w 647293"/>
                  <a:gd name="connsiteY52" fmla="*/ 617122 h 1108075"/>
                  <a:gd name="connsiteX53" fmla="*/ 597923 w 647293"/>
                  <a:gd name="connsiteY53" fmla="*/ 617122 h 1108075"/>
                  <a:gd name="connsiteX54" fmla="*/ 597923 w 647293"/>
                  <a:gd name="connsiteY54" fmla="*/ 715861 h 1108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47293" h="1108075">
                    <a:moveTo>
                      <a:pt x="619866" y="573237"/>
                    </a:moveTo>
                    <a:lnTo>
                      <a:pt x="551296" y="573237"/>
                    </a:lnTo>
                    <a:lnTo>
                      <a:pt x="551296" y="425128"/>
                    </a:lnTo>
                    <a:cubicBezTo>
                      <a:pt x="551296" y="364787"/>
                      <a:pt x="501926" y="312675"/>
                      <a:pt x="438843" y="312675"/>
                    </a:cubicBezTo>
                    <a:lnTo>
                      <a:pt x="436100" y="312675"/>
                    </a:lnTo>
                    <a:cubicBezTo>
                      <a:pt x="474498" y="279761"/>
                      <a:pt x="499184" y="230392"/>
                      <a:pt x="499184" y="178280"/>
                    </a:cubicBezTo>
                    <a:cubicBezTo>
                      <a:pt x="499184" y="79540"/>
                      <a:pt x="419643" y="0"/>
                      <a:pt x="320904" y="0"/>
                    </a:cubicBezTo>
                    <a:cubicBezTo>
                      <a:pt x="222164" y="0"/>
                      <a:pt x="142624" y="79540"/>
                      <a:pt x="142624" y="178280"/>
                    </a:cubicBezTo>
                    <a:cubicBezTo>
                      <a:pt x="142624" y="233135"/>
                      <a:pt x="167309" y="279761"/>
                      <a:pt x="205708" y="312675"/>
                    </a:cubicBezTo>
                    <a:lnTo>
                      <a:pt x="202965" y="312675"/>
                    </a:lnTo>
                    <a:cubicBezTo>
                      <a:pt x="142624" y="312675"/>
                      <a:pt x="90511" y="362044"/>
                      <a:pt x="90511" y="425128"/>
                    </a:cubicBezTo>
                    <a:lnTo>
                      <a:pt x="90511" y="573237"/>
                    </a:lnTo>
                    <a:lnTo>
                      <a:pt x="21942" y="573237"/>
                    </a:lnTo>
                    <a:cubicBezTo>
                      <a:pt x="10971" y="573237"/>
                      <a:pt x="0" y="584208"/>
                      <a:pt x="0" y="595179"/>
                    </a:cubicBezTo>
                    <a:lnTo>
                      <a:pt x="0" y="737803"/>
                    </a:lnTo>
                    <a:cubicBezTo>
                      <a:pt x="0" y="748774"/>
                      <a:pt x="10971" y="759745"/>
                      <a:pt x="21942" y="759745"/>
                    </a:cubicBezTo>
                    <a:lnTo>
                      <a:pt x="57598" y="759745"/>
                    </a:lnTo>
                    <a:lnTo>
                      <a:pt x="57598" y="1086134"/>
                    </a:lnTo>
                    <a:cubicBezTo>
                      <a:pt x="57598" y="1097105"/>
                      <a:pt x="68569" y="1108076"/>
                      <a:pt x="79540" y="1108076"/>
                    </a:cubicBezTo>
                    <a:lnTo>
                      <a:pt x="567753" y="1108076"/>
                    </a:lnTo>
                    <a:cubicBezTo>
                      <a:pt x="578724" y="1108076"/>
                      <a:pt x="589695" y="1097105"/>
                      <a:pt x="589695" y="1086134"/>
                    </a:cubicBezTo>
                    <a:lnTo>
                      <a:pt x="589695" y="759745"/>
                    </a:lnTo>
                    <a:lnTo>
                      <a:pt x="625351" y="759745"/>
                    </a:lnTo>
                    <a:cubicBezTo>
                      <a:pt x="636322" y="759745"/>
                      <a:pt x="647293" y="748774"/>
                      <a:pt x="647293" y="737803"/>
                    </a:cubicBezTo>
                    <a:lnTo>
                      <a:pt x="647293" y="595179"/>
                    </a:lnTo>
                    <a:cubicBezTo>
                      <a:pt x="641807" y="584208"/>
                      <a:pt x="630837" y="573237"/>
                      <a:pt x="619866" y="573237"/>
                    </a:cubicBezTo>
                    <a:lnTo>
                      <a:pt x="619866" y="573237"/>
                    </a:lnTo>
                    <a:close/>
                    <a:moveTo>
                      <a:pt x="183766" y="178280"/>
                    </a:moveTo>
                    <a:cubicBezTo>
                      <a:pt x="183766" y="104225"/>
                      <a:pt x="244106" y="43884"/>
                      <a:pt x="318161" y="43884"/>
                    </a:cubicBezTo>
                    <a:cubicBezTo>
                      <a:pt x="392215" y="43884"/>
                      <a:pt x="452557" y="104225"/>
                      <a:pt x="452557" y="178280"/>
                    </a:cubicBezTo>
                    <a:cubicBezTo>
                      <a:pt x="452557" y="252334"/>
                      <a:pt x="392215" y="312675"/>
                      <a:pt x="318161" y="312675"/>
                    </a:cubicBezTo>
                    <a:cubicBezTo>
                      <a:pt x="244106" y="312675"/>
                      <a:pt x="183766" y="252334"/>
                      <a:pt x="183766" y="178280"/>
                    </a:cubicBezTo>
                    <a:lnTo>
                      <a:pt x="183766" y="178280"/>
                    </a:lnTo>
                    <a:close/>
                    <a:moveTo>
                      <a:pt x="131653" y="425128"/>
                    </a:moveTo>
                    <a:cubicBezTo>
                      <a:pt x="131653" y="386730"/>
                      <a:pt x="161823" y="356559"/>
                      <a:pt x="200222" y="356559"/>
                    </a:cubicBezTo>
                    <a:lnTo>
                      <a:pt x="438843" y="356559"/>
                    </a:lnTo>
                    <a:cubicBezTo>
                      <a:pt x="477241" y="356559"/>
                      <a:pt x="507412" y="386730"/>
                      <a:pt x="507412" y="425128"/>
                    </a:cubicBezTo>
                    <a:lnTo>
                      <a:pt x="507412" y="573237"/>
                    </a:lnTo>
                    <a:lnTo>
                      <a:pt x="131653" y="573237"/>
                    </a:lnTo>
                    <a:lnTo>
                      <a:pt x="131653" y="425128"/>
                    </a:lnTo>
                    <a:close/>
                    <a:moveTo>
                      <a:pt x="597923" y="715861"/>
                    </a:moveTo>
                    <a:lnTo>
                      <a:pt x="425129" y="715861"/>
                    </a:lnTo>
                    <a:cubicBezTo>
                      <a:pt x="414158" y="715861"/>
                      <a:pt x="403187" y="726832"/>
                      <a:pt x="403187" y="737803"/>
                    </a:cubicBezTo>
                    <a:cubicBezTo>
                      <a:pt x="403187" y="748774"/>
                      <a:pt x="414158" y="759745"/>
                      <a:pt x="425129" y="759745"/>
                    </a:cubicBezTo>
                    <a:lnTo>
                      <a:pt x="540326" y="759745"/>
                    </a:lnTo>
                    <a:lnTo>
                      <a:pt x="540326" y="1064191"/>
                    </a:lnTo>
                    <a:lnTo>
                      <a:pt x="95997" y="1064191"/>
                    </a:lnTo>
                    <a:lnTo>
                      <a:pt x="95997" y="759745"/>
                    </a:lnTo>
                    <a:lnTo>
                      <a:pt x="230392" y="759745"/>
                    </a:lnTo>
                    <a:cubicBezTo>
                      <a:pt x="241363" y="759745"/>
                      <a:pt x="252335" y="748774"/>
                      <a:pt x="252335" y="737803"/>
                    </a:cubicBezTo>
                    <a:cubicBezTo>
                      <a:pt x="252335" y="726832"/>
                      <a:pt x="241363" y="715861"/>
                      <a:pt x="230392" y="715861"/>
                    </a:cubicBezTo>
                    <a:lnTo>
                      <a:pt x="41142" y="715861"/>
                    </a:lnTo>
                    <a:lnTo>
                      <a:pt x="41142" y="617122"/>
                    </a:lnTo>
                    <a:lnTo>
                      <a:pt x="597923" y="617122"/>
                    </a:lnTo>
                    <a:lnTo>
                      <a:pt x="597923" y="715861"/>
                    </a:lnTo>
                    <a:close/>
                  </a:path>
                </a:pathLst>
              </a:custGeom>
              <a:grpFill/>
              <a:ln w="27426"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26D22F7D-AA0D-7FEA-052D-BC4F7F1DDAD7}"/>
                  </a:ext>
                </a:extLst>
              </p:cNvPr>
              <p:cNvSpPr/>
              <p:nvPr/>
            </p:nvSpPr>
            <p:spPr>
              <a:xfrm>
                <a:off x="6797152" y="6025833"/>
                <a:ext cx="42217" cy="42942"/>
              </a:xfrm>
              <a:custGeom>
                <a:avLst/>
                <a:gdLst>
                  <a:gd name="connsiteX0" fmla="*/ 20275 w 42217"/>
                  <a:gd name="connsiteY0" fmla="*/ 42943 h 42942"/>
                  <a:gd name="connsiteX1" fmla="*/ 1076 w 42217"/>
                  <a:gd name="connsiteY1" fmla="*/ 29229 h 42942"/>
                  <a:gd name="connsiteX2" fmla="*/ 6562 w 42217"/>
                  <a:gd name="connsiteY2" fmla="*/ 4544 h 42942"/>
                  <a:gd name="connsiteX3" fmla="*/ 31246 w 42217"/>
                  <a:gd name="connsiteY3" fmla="*/ 1801 h 42942"/>
                  <a:gd name="connsiteX4" fmla="*/ 42217 w 42217"/>
                  <a:gd name="connsiteY4" fmla="*/ 23744 h 42942"/>
                  <a:gd name="connsiteX5" fmla="*/ 20275 w 42217"/>
                  <a:gd name="connsiteY5" fmla="*/ 42943 h 42942"/>
                  <a:gd name="connsiteX6" fmla="*/ 20275 w 42217"/>
                  <a:gd name="connsiteY6" fmla="*/ 42943 h 4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17" h="42942">
                    <a:moveTo>
                      <a:pt x="20275" y="42943"/>
                    </a:moveTo>
                    <a:cubicBezTo>
                      <a:pt x="12047" y="42943"/>
                      <a:pt x="3819" y="37458"/>
                      <a:pt x="1076" y="29229"/>
                    </a:cubicBezTo>
                    <a:cubicBezTo>
                      <a:pt x="-1666" y="21001"/>
                      <a:pt x="1076" y="10030"/>
                      <a:pt x="6562" y="4544"/>
                    </a:cubicBezTo>
                    <a:cubicBezTo>
                      <a:pt x="14790" y="-941"/>
                      <a:pt x="23018" y="-941"/>
                      <a:pt x="31246" y="1801"/>
                    </a:cubicBezTo>
                    <a:cubicBezTo>
                      <a:pt x="39475" y="7287"/>
                      <a:pt x="42217" y="15515"/>
                      <a:pt x="42217" y="23744"/>
                    </a:cubicBezTo>
                    <a:cubicBezTo>
                      <a:pt x="39475" y="34715"/>
                      <a:pt x="28503" y="42943"/>
                      <a:pt x="20275" y="42943"/>
                    </a:cubicBezTo>
                    <a:lnTo>
                      <a:pt x="20275" y="42943"/>
                    </a:lnTo>
                    <a:close/>
                  </a:path>
                </a:pathLst>
              </a:custGeom>
              <a:grpFill/>
              <a:ln w="27426"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18DE6FF1-0B4F-4EE2-40A3-76F3449A639B}"/>
                  </a:ext>
                </a:extLst>
              </p:cNvPr>
              <p:cNvSpPr/>
              <p:nvPr/>
            </p:nvSpPr>
            <p:spPr>
              <a:xfrm>
                <a:off x="7184958" y="5479081"/>
                <a:ext cx="287990" cy="43884"/>
              </a:xfrm>
              <a:custGeom>
                <a:avLst/>
                <a:gdLst>
                  <a:gd name="connsiteX0" fmla="*/ 266049 w 287990"/>
                  <a:gd name="connsiteY0" fmla="*/ 43884 h 43884"/>
                  <a:gd name="connsiteX1" fmla="*/ 21943 w 287990"/>
                  <a:gd name="connsiteY1" fmla="*/ 43884 h 43884"/>
                  <a:gd name="connsiteX2" fmla="*/ 0 w 287990"/>
                  <a:gd name="connsiteY2" fmla="*/ 21943 h 43884"/>
                  <a:gd name="connsiteX3" fmla="*/ 21943 w 287990"/>
                  <a:gd name="connsiteY3" fmla="*/ 0 h 43884"/>
                  <a:gd name="connsiteX4" fmla="*/ 266049 w 287990"/>
                  <a:gd name="connsiteY4" fmla="*/ 0 h 43884"/>
                  <a:gd name="connsiteX5" fmla="*/ 287991 w 287990"/>
                  <a:gd name="connsiteY5" fmla="*/ 21943 h 43884"/>
                  <a:gd name="connsiteX6" fmla="*/ 266049 w 287990"/>
                  <a:gd name="connsiteY6" fmla="*/ 43884 h 43884"/>
                  <a:gd name="connsiteX7" fmla="*/ 266049 w 287990"/>
                  <a:gd name="connsiteY7" fmla="*/ 43884 h 43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90" h="43884">
                    <a:moveTo>
                      <a:pt x="266049" y="43884"/>
                    </a:moveTo>
                    <a:lnTo>
                      <a:pt x="21943" y="43884"/>
                    </a:lnTo>
                    <a:cubicBezTo>
                      <a:pt x="10971" y="43884"/>
                      <a:pt x="0" y="32913"/>
                      <a:pt x="0" y="21943"/>
                    </a:cubicBezTo>
                    <a:cubicBezTo>
                      <a:pt x="0" y="10972"/>
                      <a:pt x="10971" y="0"/>
                      <a:pt x="21943" y="0"/>
                    </a:cubicBezTo>
                    <a:lnTo>
                      <a:pt x="266049" y="0"/>
                    </a:lnTo>
                    <a:cubicBezTo>
                      <a:pt x="277020" y="0"/>
                      <a:pt x="287991" y="10972"/>
                      <a:pt x="287991" y="21943"/>
                    </a:cubicBezTo>
                    <a:cubicBezTo>
                      <a:pt x="287991" y="32913"/>
                      <a:pt x="279763" y="43884"/>
                      <a:pt x="266049" y="43884"/>
                    </a:cubicBezTo>
                    <a:lnTo>
                      <a:pt x="266049" y="43884"/>
                    </a:lnTo>
                    <a:close/>
                  </a:path>
                </a:pathLst>
              </a:custGeom>
              <a:grpFill/>
              <a:ln w="27426"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B0949F4-B49C-85AD-83D9-56D41D8E1095}"/>
                  </a:ext>
                </a:extLst>
              </p:cNvPr>
              <p:cNvSpPr/>
              <p:nvPr/>
            </p:nvSpPr>
            <p:spPr>
              <a:xfrm>
                <a:off x="7184958" y="5569593"/>
                <a:ext cx="287990" cy="43884"/>
              </a:xfrm>
              <a:custGeom>
                <a:avLst/>
                <a:gdLst>
                  <a:gd name="connsiteX0" fmla="*/ 266049 w 287990"/>
                  <a:gd name="connsiteY0" fmla="*/ 43884 h 43884"/>
                  <a:gd name="connsiteX1" fmla="*/ 21943 w 287990"/>
                  <a:gd name="connsiteY1" fmla="*/ 43884 h 43884"/>
                  <a:gd name="connsiteX2" fmla="*/ 0 w 287990"/>
                  <a:gd name="connsiteY2" fmla="*/ 21942 h 43884"/>
                  <a:gd name="connsiteX3" fmla="*/ 21943 w 287990"/>
                  <a:gd name="connsiteY3" fmla="*/ 0 h 43884"/>
                  <a:gd name="connsiteX4" fmla="*/ 266049 w 287990"/>
                  <a:gd name="connsiteY4" fmla="*/ 0 h 43884"/>
                  <a:gd name="connsiteX5" fmla="*/ 287991 w 287990"/>
                  <a:gd name="connsiteY5" fmla="*/ 21942 h 43884"/>
                  <a:gd name="connsiteX6" fmla="*/ 266049 w 287990"/>
                  <a:gd name="connsiteY6" fmla="*/ 43884 h 43884"/>
                  <a:gd name="connsiteX7" fmla="*/ 266049 w 287990"/>
                  <a:gd name="connsiteY7" fmla="*/ 43884 h 43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90" h="43884">
                    <a:moveTo>
                      <a:pt x="266049" y="43884"/>
                    </a:moveTo>
                    <a:lnTo>
                      <a:pt x="21943" y="43884"/>
                    </a:lnTo>
                    <a:cubicBezTo>
                      <a:pt x="10971" y="43884"/>
                      <a:pt x="0" y="32913"/>
                      <a:pt x="0" y="21942"/>
                    </a:cubicBezTo>
                    <a:cubicBezTo>
                      <a:pt x="0" y="10971"/>
                      <a:pt x="10971" y="0"/>
                      <a:pt x="21943" y="0"/>
                    </a:cubicBezTo>
                    <a:lnTo>
                      <a:pt x="266049" y="0"/>
                    </a:lnTo>
                    <a:cubicBezTo>
                      <a:pt x="277020" y="0"/>
                      <a:pt x="287991" y="10971"/>
                      <a:pt x="287991" y="21942"/>
                    </a:cubicBezTo>
                    <a:cubicBezTo>
                      <a:pt x="287991" y="35656"/>
                      <a:pt x="279763" y="43884"/>
                      <a:pt x="266049" y="43884"/>
                    </a:cubicBezTo>
                    <a:lnTo>
                      <a:pt x="266049" y="43884"/>
                    </a:lnTo>
                    <a:close/>
                  </a:path>
                </a:pathLst>
              </a:custGeom>
              <a:grpFill/>
              <a:ln w="27426"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C2CA86B2-2AD3-AFC4-5D0F-4CBDDDD492F6}"/>
                  </a:ext>
                </a:extLst>
              </p:cNvPr>
              <p:cNvSpPr/>
              <p:nvPr/>
            </p:nvSpPr>
            <p:spPr>
              <a:xfrm>
                <a:off x="7088961" y="5363886"/>
                <a:ext cx="482727" cy="427871"/>
              </a:xfrm>
              <a:custGeom>
                <a:avLst/>
                <a:gdLst>
                  <a:gd name="connsiteX0" fmla="*/ 115197 w 482727"/>
                  <a:gd name="connsiteY0" fmla="*/ 427871 h 427871"/>
                  <a:gd name="connsiteX1" fmla="*/ 106968 w 482727"/>
                  <a:gd name="connsiteY1" fmla="*/ 425128 h 427871"/>
                  <a:gd name="connsiteX2" fmla="*/ 93254 w 482727"/>
                  <a:gd name="connsiteY2" fmla="*/ 408671 h 427871"/>
                  <a:gd name="connsiteX3" fmla="*/ 85026 w 482727"/>
                  <a:gd name="connsiteY3" fmla="*/ 367530 h 427871"/>
                  <a:gd name="connsiteX4" fmla="*/ 52112 w 482727"/>
                  <a:gd name="connsiteY4" fmla="*/ 367530 h 427871"/>
                  <a:gd name="connsiteX5" fmla="*/ 0 w 482727"/>
                  <a:gd name="connsiteY5" fmla="*/ 315418 h 427871"/>
                  <a:gd name="connsiteX6" fmla="*/ 0 w 482727"/>
                  <a:gd name="connsiteY6" fmla="*/ 52112 h 427871"/>
                  <a:gd name="connsiteX7" fmla="*/ 52112 w 482727"/>
                  <a:gd name="connsiteY7" fmla="*/ 0 h 427871"/>
                  <a:gd name="connsiteX8" fmla="*/ 430615 w 482727"/>
                  <a:gd name="connsiteY8" fmla="*/ 0 h 427871"/>
                  <a:gd name="connsiteX9" fmla="*/ 482727 w 482727"/>
                  <a:gd name="connsiteY9" fmla="*/ 52112 h 427871"/>
                  <a:gd name="connsiteX10" fmla="*/ 482727 w 482727"/>
                  <a:gd name="connsiteY10" fmla="*/ 315418 h 427871"/>
                  <a:gd name="connsiteX11" fmla="*/ 430615 w 482727"/>
                  <a:gd name="connsiteY11" fmla="*/ 367530 h 427871"/>
                  <a:gd name="connsiteX12" fmla="*/ 202965 w 482727"/>
                  <a:gd name="connsiteY12" fmla="*/ 367530 h 427871"/>
                  <a:gd name="connsiteX13" fmla="*/ 126167 w 482727"/>
                  <a:gd name="connsiteY13" fmla="*/ 422385 h 427871"/>
                  <a:gd name="connsiteX14" fmla="*/ 115197 w 482727"/>
                  <a:gd name="connsiteY14" fmla="*/ 427871 h 427871"/>
                  <a:gd name="connsiteX15" fmla="*/ 115197 w 482727"/>
                  <a:gd name="connsiteY15" fmla="*/ 427871 h 427871"/>
                  <a:gd name="connsiteX16" fmla="*/ 52112 w 482727"/>
                  <a:gd name="connsiteY16" fmla="*/ 43884 h 427871"/>
                  <a:gd name="connsiteX17" fmla="*/ 43884 w 482727"/>
                  <a:gd name="connsiteY17" fmla="*/ 52112 h 427871"/>
                  <a:gd name="connsiteX18" fmla="*/ 43884 w 482727"/>
                  <a:gd name="connsiteY18" fmla="*/ 315418 h 427871"/>
                  <a:gd name="connsiteX19" fmla="*/ 52112 w 482727"/>
                  <a:gd name="connsiteY19" fmla="*/ 323646 h 427871"/>
                  <a:gd name="connsiteX20" fmla="*/ 104226 w 482727"/>
                  <a:gd name="connsiteY20" fmla="*/ 323646 h 427871"/>
                  <a:gd name="connsiteX21" fmla="*/ 126167 w 482727"/>
                  <a:gd name="connsiteY21" fmla="*/ 342845 h 427871"/>
                  <a:gd name="connsiteX22" fmla="*/ 131653 w 482727"/>
                  <a:gd name="connsiteY22" fmla="*/ 367530 h 427871"/>
                  <a:gd name="connsiteX23" fmla="*/ 183766 w 482727"/>
                  <a:gd name="connsiteY23" fmla="*/ 329131 h 427871"/>
                  <a:gd name="connsiteX24" fmla="*/ 197480 w 482727"/>
                  <a:gd name="connsiteY24" fmla="*/ 323646 h 427871"/>
                  <a:gd name="connsiteX25" fmla="*/ 433358 w 482727"/>
                  <a:gd name="connsiteY25" fmla="*/ 323646 h 427871"/>
                  <a:gd name="connsiteX26" fmla="*/ 441586 w 482727"/>
                  <a:gd name="connsiteY26" fmla="*/ 315418 h 427871"/>
                  <a:gd name="connsiteX27" fmla="*/ 441586 w 482727"/>
                  <a:gd name="connsiteY27" fmla="*/ 52112 h 427871"/>
                  <a:gd name="connsiteX28" fmla="*/ 433358 w 482727"/>
                  <a:gd name="connsiteY28" fmla="*/ 43884 h 427871"/>
                  <a:gd name="connsiteX29" fmla="*/ 52112 w 482727"/>
                  <a:gd name="connsiteY29" fmla="*/ 43884 h 427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82727" h="427871">
                    <a:moveTo>
                      <a:pt x="115197" y="427871"/>
                    </a:moveTo>
                    <a:cubicBezTo>
                      <a:pt x="112454" y="427871"/>
                      <a:pt x="109711" y="427871"/>
                      <a:pt x="106968" y="425128"/>
                    </a:cubicBezTo>
                    <a:cubicBezTo>
                      <a:pt x="98740" y="422385"/>
                      <a:pt x="95997" y="416899"/>
                      <a:pt x="93254" y="408671"/>
                    </a:cubicBezTo>
                    <a:lnTo>
                      <a:pt x="85026" y="367530"/>
                    </a:lnTo>
                    <a:lnTo>
                      <a:pt x="52112" y="367530"/>
                    </a:lnTo>
                    <a:cubicBezTo>
                      <a:pt x="24685" y="367530"/>
                      <a:pt x="0" y="342845"/>
                      <a:pt x="0" y="315418"/>
                    </a:cubicBezTo>
                    <a:lnTo>
                      <a:pt x="0" y="52112"/>
                    </a:lnTo>
                    <a:cubicBezTo>
                      <a:pt x="0" y="24685"/>
                      <a:pt x="24685" y="0"/>
                      <a:pt x="52112" y="0"/>
                    </a:cubicBezTo>
                    <a:lnTo>
                      <a:pt x="430615" y="0"/>
                    </a:lnTo>
                    <a:cubicBezTo>
                      <a:pt x="458042" y="0"/>
                      <a:pt x="482727" y="24685"/>
                      <a:pt x="482727" y="52112"/>
                    </a:cubicBezTo>
                    <a:lnTo>
                      <a:pt x="482727" y="315418"/>
                    </a:lnTo>
                    <a:cubicBezTo>
                      <a:pt x="482727" y="342845"/>
                      <a:pt x="458042" y="367530"/>
                      <a:pt x="430615" y="367530"/>
                    </a:cubicBezTo>
                    <a:lnTo>
                      <a:pt x="202965" y="367530"/>
                    </a:lnTo>
                    <a:lnTo>
                      <a:pt x="126167" y="422385"/>
                    </a:lnTo>
                    <a:cubicBezTo>
                      <a:pt x="123425" y="425128"/>
                      <a:pt x="120682" y="427871"/>
                      <a:pt x="115197" y="427871"/>
                    </a:cubicBezTo>
                    <a:lnTo>
                      <a:pt x="115197" y="427871"/>
                    </a:lnTo>
                    <a:close/>
                    <a:moveTo>
                      <a:pt x="52112" y="43884"/>
                    </a:moveTo>
                    <a:cubicBezTo>
                      <a:pt x="46627" y="43884"/>
                      <a:pt x="43884" y="46626"/>
                      <a:pt x="43884" y="52112"/>
                    </a:cubicBezTo>
                    <a:lnTo>
                      <a:pt x="43884" y="315418"/>
                    </a:lnTo>
                    <a:cubicBezTo>
                      <a:pt x="43884" y="320903"/>
                      <a:pt x="46627" y="323646"/>
                      <a:pt x="52112" y="323646"/>
                    </a:cubicBezTo>
                    <a:lnTo>
                      <a:pt x="104226" y="323646"/>
                    </a:lnTo>
                    <a:cubicBezTo>
                      <a:pt x="115197" y="323646"/>
                      <a:pt x="123425" y="331874"/>
                      <a:pt x="126167" y="342845"/>
                    </a:cubicBezTo>
                    <a:lnTo>
                      <a:pt x="131653" y="367530"/>
                    </a:lnTo>
                    <a:lnTo>
                      <a:pt x="183766" y="329131"/>
                    </a:lnTo>
                    <a:cubicBezTo>
                      <a:pt x="186509" y="326389"/>
                      <a:pt x="191994" y="323646"/>
                      <a:pt x="197480" y="323646"/>
                    </a:cubicBezTo>
                    <a:lnTo>
                      <a:pt x="433358" y="323646"/>
                    </a:lnTo>
                    <a:cubicBezTo>
                      <a:pt x="438843" y="323646"/>
                      <a:pt x="441586" y="320903"/>
                      <a:pt x="441586" y="315418"/>
                    </a:cubicBezTo>
                    <a:lnTo>
                      <a:pt x="441586" y="52112"/>
                    </a:lnTo>
                    <a:cubicBezTo>
                      <a:pt x="441586" y="46626"/>
                      <a:pt x="438843" y="43884"/>
                      <a:pt x="433358" y="43884"/>
                    </a:cubicBezTo>
                    <a:lnTo>
                      <a:pt x="52112" y="43884"/>
                    </a:lnTo>
                    <a:close/>
                  </a:path>
                </a:pathLst>
              </a:custGeom>
              <a:grpFill/>
              <a:ln w="27426" cap="flat">
                <a:noFill/>
                <a:prstDash val="solid"/>
                <a:miter/>
              </a:ln>
            </p:spPr>
            <p:txBody>
              <a:bodyPr rtlCol="0" anchor="ctr"/>
              <a:lstStyle/>
              <a:p>
                <a:endParaRPr lang="en-US"/>
              </a:p>
            </p:txBody>
          </p:sp>
        </p:grpSp>
      </p:grpSp>
      <p:grpSp>
        <p:nvGrpSpPr>
          <p:cNvPr id="69" name="Graphic 3">
            <a:extLst>
              <a:ext uri="{FF2B5EF4-FFF2-40B4-BE49-F238E27FC236}">
                <a16:creationId xmlns:a16="http://schemas.microsoft.com/office/drawing/2014/main" id="{B745B6E0-45AE-7C75-F84C-2D5C504E54BE}"/>
              </a:ext>
            </a:extLst>
          </p:cNvPr>
          <p:cNvGrpSpPr/>
          <p:nvPr/>
        </p:nvGrpSpPr>
        <p:grpSpPr>
          <a:xfrm>
            <a:off x="1176046" y="5899413"/>
            <a:ext cx="703802" cy="512702"/>
            <a:chOff x="2616673" y="2155292"/>
            <a:chExt cx="1242473" cy="905111"/>
          </a:xfrm>
          <a:solidFill>
            <a:srgbClr val="F79037"/>
          </a:solidFill>
        </p:grpSpPr>
        <p:sp>
          <p:nvSpPr>
            <p:cNvPr id="70" name="Freeform 69">
              <a:extLst>
                <a:ext uri="{FF2B5EF4-FFF2-40B4-BE49-F238E27FC236}">
                  <a16:creationId xmlns:a16="http://schemas.microsoft.com/office/drawing/2014/main" id="{7204D6CF-F889-9A7C-B2D4-89FDF26522C4}"/>
                </a:ext>
              </a:extLst>
            </p:cNvPr>
            <p:cNvSpPr/>
            <p:nvPr/>
          </p:nvSpPr>
          <p:spPr>
            <a:xfrm>
              <a:off x="2655071" y="2371971"/>
              <a:ext cx="52113" cy="252334"/>
            </a:xfrm>
            <a:custGeom>
              <a:avLst/>
              <a:gdLst>
                <a:gd name="connsiteX0" fmla="*/ 52113 w 52113"/>
                <a:gd name="connsiteY0" fmla="*/ 238620 h 252334"/>
                <a:gd name="connsiteX1" fmla="*/ 38399 w 52113"/>
                <a:gd name="connsiteY1" fmla="*/ 252334 h 252334"/>
                <a:gd name="connsiteX2" fmla="*/ 13714 w 52113"/>
                <a:gd name="connsiteY2" fmla="*/ 252334 h 252334"/>
                <a:gd name="connsiteX3" fmla="*/ 0 w 52113"/>
                <a:gd name="connsiteY3" fmla="*/ 238620 h 252334"/>
                <a:gd name="connsiteX4" fmla="*/ 0 w 52113"/>
                <a:gd name="connsiteY4" fmla="*/ 238620 h 252334"/>
                <a:gd name="connsiteX5" fmla="*/ 0 w 52113"/>
                <a:gd name="connsiteY5" fmla="*/ 235877 h 252334"/>
                <a:gd name="connsiteX6" fmla="*/ 0 w 52113"/>
                <a:gd name="connsiteY6" fmla="*/ 13714 h 252334"/>
                <a:gd name="connsiteX7" fmla="*/ 13714 w 52113"/>
                <a:gd name="connsiteY7" fmla="*/ 0 h 252334"/>
                <a:gd name="connsiteX8" fmla="*/ 38399 w 52113"/>
                <a:gd name="connsiteY8" fmla="*/ 0 h 252334"/>
                <a:gd name="connsiteX9" fmla="*/ 52113 w 52113"/>
                <a:gd name="connsiteY9" fmla="*/ 13714 h 252334"/>
                <a:gd name="connsiteX10" fmla="*/ 52113 w 52113"/>
                <a:gd name="connsiteY10" fmla="*/ 238620 h 25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113" h="252334">
                  <a:moveTo>
                    <a:pt x="52113" y="238620"/>
                  </a:moveTo>
                  <a:cubicBezTo>
                    <a:pt x="52113" y="246849"/>
                    <a:pt x="46627" y="252334"/>
                    <a:pt x="38399" y="252334"/>
                  </a:cubicBezTo>
                  <a:lnTo>
                    <a:pt x="13714" y="252334"/>
                  </a:lnTo>
                  <a:cubicBezTo>
                    <a:pt x="5486" y="252334"/>
                    <a:pt x="0" y="246849"/>
                    <a:pt x="0" y="238620"/>
                  </a:cubicBezTo>
                  <a:cubicBezTo>
                    <a:pt x="0" y="238620"/>
                    <a:pt x="0" y="238620"/>
                    <a:pt x="0" y="238620"/>
                  </a:cubicBezTo>
                  <a:cubicBezTo>
                    <a:pt x="0" y="238620"/>
                    <a:pt x="0" y="238620"/>
                    <a:pt x="0" y="235877"/>
                  </a:cubicBezTo>
                  <a:lnTo>
                    <a:pt x="0" y="13714"/>
                  </a:lnTo>
                  <a:cubicBezTo>
                    <a:pt x="0" y="5485"/>
                    <a:pt x="5486" y="0"/>
                    <a:pt x="13714" y="0"/>
                  </a:cubicBezTo>
                  <a:lnTo>
                    <a:pt x="38399" y="0"/>
                  </a:lnTo>
                  <a:cubicBezTo>
                    <a:pt x="46627" y="0"/>
                    <a:pt x="52113" y="5485"/>
                    <a:pt x="52113" y="13714"/>
                  </a:cubicBezTo>
                  <a:lnTo>
                    <a:pt x="52113" y="238620"/>
                  </a:lnTo>
                  <a:close/>
                </a:path>
              </a:pathLst>
            </a:custGeom>
            <a:solidFill>
              <a:srgbClr val="DD1470"/>
            </a:solidFill>
            <a:ln w="27426"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0413AE71-8077-1A3A-BC5B-B8E3C54C7DFF}"/>
                </a:ext>
              </a:extLst>
            </p:cNvPr>
            <p:cNvSpPr/>
            <p:nvPr/>
          </p:nvSpPr>
          <p:spPr>
            <a:xfrm>
              <a:off x="3763150" y="2720302"/>
              <a:ext cx="52111" cy="252334"/>
            </a:xfrm>
            <a:custGeom>
              <a:avLst/>
              <a:gdLst>
                <a:gd name="connsiteX0" fmla="*/ 52112 w 52111"/>
                <a:gd name="connsiteY0" fmla="*/ 238620 h 252334"/>
                <a:gd name="connsiteX1" fmla="*/ 38398 w 52111"/>
                <a:gd name="connsiteY1" fmla="*/ 252334 h 252334"/>
                <a:gd name="connsiteX2" fmla="*/ 13714 w 52111"/>
                <a:gd name="connsiteY2" fmla="*/ 252334 h 252334"/>
                <a:gd name="connsiteX3" fmla="*/ 0 w 52111"/>
                <a:gd name="connsiteY3" fmla="*/ 238620 h 252334"/>
                <a:gd name="connsiteX4" fmla="*/ 0 w 52111"/>
                <a:gd name="connsiteY4" fmla="*/ 238620 h 252334"/>
                <a:gd name="connsiteX5" fmla="*/ 0 w 52111"/>
                <a:gd name="connsiteY5" fmla="*/ 235878 h 252334"/>
                <a:gd name="connsiteX6" fmla="*/ 0 w 52111"/>
                <a:gd name="connsiteY6" fmla="*/ 13714 h 252334"/>
                <a:gd name="connsiteX7" fmla="*/ 13714 w 52111"/>
                <a:gd name="connsiteY7" fmla="*/ 0 h 252334"/>
                <a:gd name="connsiteX8" fmla="*/ 38398 w 52111"/>
                <a:gd name="connsiteY8" fmla="*/ 0 h 252334"/>
                <a:gd name="connsiteX9" fmla="*/ 52112 w 52111"/>
                <a:gd name="connsiteY9" fmla="*/ 13714 h 252334"/>
                <a:gd name="connsiteX10" fmla="*/ 52112 w 52111"/>
                <a:gd name="connsiteY10" fmla="*/ 238620 h 25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111" h="252334">
                  <a:moveTo>
                    <a:pt x="52112" y="238620"/>
                  </a:moveTo>
                  <a:cubicBezTo>
                    <a:pt x="52112" y="246849"/>
                    <a:pt x="46627" y="252334"/>
                    <a:pt x="38398" y="252334"/>
                  </a:cubicBezTo>
                  <a:lnTo>
                    <a:pt x="13714" y="252334"/>
                  </a:lnTo>
                  <a:cubicBezTo>
                    <a:pt x="5486" y="252334"/>
                    <a:pt x="0" y="246849"/>
                    <a:pt x="0" y="238620"/>
                  </a:cubicBezTo>
                  <a:cubicBezTo>
                    <a:pt x="0" y="238620"/>
                    <a:pt x="0" y="238620"/>
                    <a:pt x="0" y="238620"/>
                  </a:cubicBezTo>
                  <a:cubicBezTo>
                    <a:pt x="0" y="238620"/>
                    <a:pt x="0" y="238620"/>
                    <a:pt x="0" y="235878"/>
                  </a:cubicBezTo>
                  <a:lnTo>
                    <a:pt x="0" y="13714"/>
                  </a:lnTo>
                  <a:cubicBezTo>
                    <a:pt x="0" y="5485"/>
                    <a:pt x="5486" y="0"/>
                    <a:pt x="13714" y="0"/>
                  </a:cubicBezTo>
                  <a:lnTo>
                    <a:pt x="38398" y="0"/>
                  </a:lnTo>
                  <a:cubicBezTo>
                    <a:pt x="46627" y="0"/>
                    <a:pt x="52112" y="5485"/>
                    <a:pt x="52112" y="13714"/>
                  </a:cubicBezTo>
                  <a:lnTo>
                    <a:pt x="52112" y="238620"/>
                  </a:lnTo>
                  <a:close/>
                </a:path>
              </a:pathLst>
            </a:custGeom>
            <a:solidFill>
              <a:srgbClr val="DD1470"/>
            </a:solidFill>
            <a:ln w="27426"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8FA1EFD9-D222-F51F-7D3B-A02EF39A2034}"/>
                </a:ext>
              </a:extLst>
            </p:cNvPr>
            <p:cNvSpPr/>
            <p:nvPr/>
          </p:nvSpPr>
          <p:spPr>
            <a:xfrm>
              <a:off x="3406590" y="2215633"/>
              <a:ext cx="109710" cy="109710"/>
            </a:xfrm>
            <a:custGeom>
              <a:avLst/>
              <a:gdLst>
                <a:gd name="connsiteX0" fmla="*/ 0 w 109710"/>
                <a:gd name="connsiteY0" fmla="*/ 74054 h 109710"/>
                <a:gd name="connsiteX1" fmla="*/ 0 w 109710"/>
                <a:gd name="connsiteY1" fmla="*/ 0 h 109710"/>
                <a:gd name="connsiteX2" fmla="*/ 109711 w 109710"/>
                <a:gd name="connsiteY2" fmla="*/ 109710 h 109710"/>
                <a:gd name="connsiteX3" fmla="*/ 35656 w 109710"/>
                <a:gd name="connsiteY3" fmla="*/ 109710 h 109710"/>
                <a:gd name="connsiteX4" fmla="*/ 0 w 109710"/>
                <a:gd name="connsiteY4" fmla="*/ 74054 h 109710"/>
                <a:gd name="connsiteX5" fmla="*/ 0 w 109710"/>
                <a:gd name="connsiteY5" fmla="*/ 74054 h 10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710" h="109710">
                  <a:moveTo>
                    <a:pt x="0" y="74054"/>
                  </a:moveTo>
                  <a:lnTo>
                    <a:pt x="0" y="0"/>
                  </a:lnTo>
                  <a:cubicBezTo>
                    <a:pt x="16456" y="16456"/>
                    <a:pt x="93253" y="93254"/>
                    <a:pt x="109711" y="109710"/>
                  </a:cubicBezTo>
                  <a:lnTo>
                    <a:pt x="35656" y="109710"/>
                  </a:lnTo>
                  <a:cubicBezTo>
                    <a:pt x="16456" y="109710"/>
                    <a:pt x="0" y="93254"/>
                    <a:pt x="0" y="74054"/>
                  </a:cubicBezTo>
                  <a:lnTo>
                    <a:pt x="0" y="74054"/>
                  </a:lnTo>
                  <a:close/>
                </a:path>
              </a:pathLst>
            </a:custGeom>
            <a:solidFill>
              <a:srgbClr val="DD1470"/>
            </a:solidFill>
            <a:ln w="27426" cap="flat">
              <a:noFill/>
              <a:prstDash val="solid"/>
              <a:miter/>
            </a:ln>
          </p:spPr>
          <p:txBody>
            <a:bodyPr rtlCol="0" anchor="ctr"/>
            <a:lstStyle/>
            <a:p>
              <a:endParaRPr lang="en-US"/>
            </a:p>
          </p:txBody>
        </p:sp>
        <p:grpSp>
          <p:nvGrpSpPr>
            <p:cNvPr id="73" name="Graphic 3">
              <a:extLst>
                <a:ext uri="{FF2B5EF4-FFF2-40B4-BE49-F238E27FC236}">
                  <a16:creationId xmlns:a16="http://schemas.microsoft.com/office/drawing/2014/main" id="{D6714E1A-7E03-80BC-6AB7-9EDA02701FF9}"/>
                </a:ext>
              </a:extLst>
            </p:cNvPr>
            <p:cNvGrpSpPr/>
            <p:nvPr/>
          </p:nvGrpSpPr>
          <p:grpSpPr>
            <a:xfrm>
              <a:off x="2616673" y="2155292"/>
              <a:ext cx="1242473" cy="905111"/>
              <a:chOff x="2616673" y="2155292"/>
              <a:chExt cx="1242473" cy="905111"/>
            </a:xfrm>
            <a:grpFill/>
          </p:grpSpPr>
          <p:sp>
            <p:nvSpPr>
              <p:cNvPr id="74" name="Freeform 73">
                <a:extLst>
                  <a:ext uri="{FF2B5EF4-FFF2-40B4-BE49-F238E27FC236}">
                    <a16:creationId xmlns:a16="http://schemas.microsoft.com/office/drawing/2014/main" id="{00B3887A-8CA1-A188-1327-D07C6C29AD3D}"/>
                  </a:ext>
                </a:extLst>
              </p:cNvPr>
              <p:cNvSpPr/>
              <p:nvPr/>
            </p:nvSpPr>
            <p:spPr>
              <a:xfrm>
                <a:off x="2992431" y="2805327"/>
                <a:ext cx="200223" cy="38398"/>
              </a:xfrm>
              <a:custGeom>
                <a:avLst/>
                <a:gdLst>
                  <a:gd name="connsiteX0" fmla="*/ 181024 w 200223"/>
                  <a:gd name="connsiteY0" fmla="*/ 0 h 38398"/>
                  <a:gd name="connsiteX1" fmla="*/ 19200 w 200223"/>
                  <a:gd name="connsiteY1" fmla="*/ 0 h 38398"/>
                  <a:gd name="connsiteX2" fmla="*/ 0 w 200223"/>
                  <a:gd name="connsiteY2" fmla="*/ 19199 h 38398"/>
                  <a:gd name="connsiteX3" fmla="*/ 19200 w 200223"/>
                  <a:gd name="connsiteY3" fmla="*/ 38399 h 38398"/>
                  <a:gd name="connsiteX4" fmla="*/ 181024 w 200223"/>
                  <a:gd name="connsiteY4" fmla="*/ 38399 h 38398"/>
                  <a:gd name="connsiteX5" fmla="*/ 200223 w 200223"/>
                  <a:gd name="connsiteY5" fmla="*/ 19199 h 38398"/>
                  <a:gd name="connsiteX6" fmla="*/ 181024 w 200223"/>
                  <a:gd name="connsiteY6" fmla="*/ 0 h 38398"/>
                  <a:gd name="connsiteX7" fmla="*/ 181024 w 200223"/>
                  <a:gd name="connsiteY7" fmla="*/ 0 h 38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223" h="38398">
                    <a:moveTo>
                      <a:pt x="181024" y="0"/>
                    </a:moveTo>
                    <a:lnTo>
                      <a:pt x="19200" y="0"/>
                    </a:lnTo>
                    <a:cubicBezTo>
                      <a:pt x="8230" y="0"/>
                      <a:pt x="0" y="8228"/>
                      <a:pt x="0" y="19199"/>
                    </a:cubicBezTo>
                    <a:cubicBezTo>
                      <a:pt x="0" y="30170"/>
                      <a:pt x="8230" y="38399"/>
                      <a:pt x="19200" y="38399"/>
                    </a:cubicBezTo>
                    <a:lnTo>
                      <a:pt x="181024" y="38399"/>
                    </a:lnTo>
                    <a:cubicBezTo>
                      <a:pt x="191994" y="38399"/>
                      <a:pt x="200223" y="30170"/>
                      <a:pt x="200223" y="19199"/>
                    </a:cubicBezTo>
                    <a:cubicBezTo>
                      <a:pt x="197480" y="8228"/>
                      <a:pt x="189252" y="0"/>
                      <a:pt x="181024" y="0"/>
                    </a:cubicBezTo>
                    <a:lnTo>
                      <a:pt x="181024" y="0"/>
                    </a:lnTo>
                    <a:close/>
                  </a:path>
                </a:pathLst>
              </a:custGeom>
              <a:grpFill/>
              <a:ln w="27426"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FA484804-AB22-C954-6082-6F3F7965A935}"/>
                  </a:ext>
                </a:extLst>
              </p:cNvPr>
              <p:cNvSpPr/>
              <p:nvPr/>
            </p:nvSpPr>
            <p:spPr>
              <a:xfrm>
                <a:off x="2992431" y="2882124"/>
                <a:ext cx="200223" cy="38398"/>
              </a:xfrm>
              <a:custGeom>
                <a:avLst/>
                <a:gdLst>
                  <a:gd name="connsiteX0" fmla="*/ 181024 w 200223"/>
                  <a:gd name="connsiteY0" fmla="*/ 0 h 38398"/>
                  <a:gd name="connsiteX1" fmla="*/ 19200 w 200223"/>
                  <a:gd name="connsiteY1" fmla="*/ 0 h 38398"/>
                  <a:gd name="connsiteX2" fmla="*/ 0 w 200223"/>
                  <a:gd name="connsiteY2" fmla="*/ 19200 h 38398"/>
                  <a:gd name="connsiteX3" fmla="*/ 19200 w 200223"/>
                  <a:gd name="connsiteY3" fmla="*/ 38399 h 38398"/>
                  <a:gd name="connsiteX4" fmla="*/ 181024 w 200223"/>
                  <a:gd name="connsiteY4" fmla="*/ 38399 h 38398"/>
                  <a:gd name="connsiteX5" fmla="*/ 200223 w 200223"/>
                  <a:gd name="connsiteY5" fmla="*/ 19200 h 38398"/>
                  <a:gd name="connsiteX6" fmla="*/ 181024 w 200223"/>
                  <a:gd name="connsiteY6" fmla="*/ 0 h 38398"/>
                  <a:gd name="connsiteX7" fmla="*/ 181024 w 200223"/>
                  <a:gd name="connsiteY7" fmla="*/ 0 h 38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223" h="38398">
                    <a:moveTo>
                      <a:pt x="181024" y="0"/>
                    </a:moveTo>
                    <a:lnTo>
                      <a:pt x="19200" y="0"/>
                    </a:lnTo>
                    <a:cubicBezTo>
                      <a:pt x="8230" y="0"/>
                      <a:pt x="0" y="8228"/>
                      <a:pt x="0" y="19200"/>
                    </a:cubicBezTo>
                    <a:cubicBezTo>
                      <a:pt x="0" y="30171"/>
                      <a:pt x="8230" y="38399"/>
                      <a:pt x="19200" y="38399"/>
                    </a:cubicBezTo>
                    <a:lnTo>
                      <a:pt x="181024" y="38399"/>
                    </a:lnTo>
                    <a:cubicBezTo>
                      <a:pt x="191994" y="38399"/>
                      <a:pt x="200223" y="30171"/>
                      <a:pt x="200223" y="19200"/>
                    </a:cubicBezTo>
                    <a:cubicBezTo>
                      <a:pt x="197480" y="8228"/>
                      <a:pt x="189252" y="0"/>
                      <a:pt x="181024" y="0"/>
                    </a:cubicBezTo>
                    <a:lnTo>
                      <a:pt x="181024" y="0"/>
                    </a:lnTo>
                    <a:close/>
                  </a:path>
                </a:pathLst>
              </a:custGeom>
              <a:grpFill/>
              <a:ln w="27426"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id="{3B91B348-9BEB-4748-05C6-9A77E7D0CE43}"/>
                  </a:ext>
                </a:extLst>
              </p:cNvPr>
              <p:cNvSpPr/>
              <p:nvPr/>
            </p:nvSpPr>
            <p:spPr>
              <a:xfrm>
                <a:off x="2616673" y="2155292"/>
                <a:ext cx="1242473" cy="905111"/>
              </a:xfrm>
              <a:custGeom>
                <a:avLst/>
                <a:gdLst>
                  <a:gd name="connsiteX0" fmla="*/ 1184874 w 1242473"/>
                  <a:gd name="connsiteY0" fmla="*/ 532096 h 905111"/>
                  <a:gd name="connsiteX1" fmla="*/ 1160190 w 1242473"/>
                  <a:gd name="connsiteY1" fmla="*/ 532096 h 905111"/>
                  <a:gd name="connsiteX2" fmla="*/ 1116305 w 1242473"/>
                  <a:gd name="connsiteY2" fmla="*/ 559524 h 905111"/>
                  <a:gd name="connsiteX3" fmla="*/ 1099849 w 1242473"/>
                  <a:gd name="connsiteY3" fmla="*/ 559524 h 905111"/>
                  <a:gd name="connsiteX4" fmla="*/ 968197 w 1242473"/>
                  <a:gd name="connsiteY4" fmla="*/ 471755 h 905111"/>
                  <a:gd name="connsiteX5" fmla="*/ 968197 w 1242473"/>
                  <a:gd name="connsiteY5" fmla="*/ 348331 h 905111"/>
                  <a:gd name="connsiteX6" fmla="*/ 948997 w 1242473"/>
                  <a:gd name="connsiteY6" fmla="*/ 329131 h 905111"/>
                  <a:gd name="connsiteX7" fmla="*/ 929797 w 1242473"/>
                  <a:gd name="connsiteY7" fmla="*/ 348331 h 905111"/>
                  <a:gd name="connsiteX8" fmla="*/ 929797 w 1242473"/>
                  <a:gd name="connsiteY8" fmla="*/ 507411 h 905111"/>
                  <a:gd name="connsiteX9" fmla="*/ 888656 w 1242473"/>
                  <a:gd name="connsiteY9" fmla="*/ 548552 h 905111"/>
                  <a:gd name="connsiteX10" fmla="*/ 828314 w 1242473"/>
                  <a:gd name="connsiteY10" fmla="*/ 548552 h 905111"/>
                  <a:gd name="connsiteX11" fmla="*/ 767975 w 1242473"/>
                  <a:gd name="connsiteY11" fmla="*/ 608894 h 905111"/>
                  <a:gd name="connsiteX12" fmla="*/ 828314 w 1242473"/>
                  <a:gd name="connsiteY12" fmla="*/ 669234 h 905111"/>
                  <a:gd name="connsiteX13" fmla="*/ 916083 w 1242473"/>
                  <a:gd name="connsiteY13" fmla="*/ 669234 h 905111"/>
                  <a:gd name="connsiteX14" fmla="*/ 929797 w 1242473"/>
                  <a:gd name="connsiteY14" fmla="*/ 671977 h 905111"/>
                  <a:gd name="connsiteX15" fmla="*/ 929797 w 1242473"/>
                  <a:gd name="connsiteY15" fmla="*/ 831057 h 905111"/>
                  <a:gd name="connsiteX16" fmla="*/ 894142 w 1242473"/>
                  <a:gd name="connsiteY16" fmla="*/ 866713 h 905111"/>
                  <a:gd name="connsiteX17" fmla="*/ 345588 w 1242473"/>
                  <a:gd name="connsiteY17" fmla="*/ 866713 h 905111"/>
                  <a:gd name="connsiteX18" fmla="*/ 309932 w 1242473"/>
                  <a:gd name="connsiteY18" fmla="*/ 831057 h 905111"/>
                  <a:gd name="connsiteX19" fmla="*/ 309932 w 1242473"/>
                  <a:gd name="connsiteY19" fmla="*/ 518382 h 905111"/>
                  <a:gd name="connsiteX20" fmla="*/ 436099 w 1242473"/>
                  <a:gd name="connsiteY20" fmla="*/ 521125 h 905111"/>
                  <a:gd name="connsiteX21" fmla="*/ 493698 w 1242473"/>
                  <a:gd name="connsiteY21" fmla="*/ 463527 h 905111"/>
                  <a:gd name="connsiteX22" fmla="*/ 485468 w 1242473"/>
                  <a:gd name="connsiteY22" fmla="*/ 433357 h 905111"/>
                  <a:gd name="connsiteX23" fmla="*/ 510154 w 1242473"/>
                  <a:gd name="connsiteY23" fmla="*/ 386730 h 905111"/>
                  <a:gd name="connsiteX24" fmla="*/ 501926 w 1242473"/>
                  <a:gd name="connsiteY24" fmla="*/ 356559 h 905111"/>
                  <a:gd name="connsiteX25" fmla="*/ 526610 w 1242473"/>
                  <a:gd name="connsiteY25" fmla="*/ 309932 h 905111"/>
                  <a:gd name="connsiteX26" fmla="*/ 512896 w 1242473"/>
                  <a:gd name="connsiteY26" fmla="*/ 271534 h 905111"/>
                  <a:gd name="connsiteX27" fmla="*/ 529354 w 1242473"/>
                  <a:gd name="connsiteY27" fmla="*/ 233135 h 905111"/>
                  <a:gd name="connsiteX28" fmla="*/ 529354 w 1242473"/>
                  <a:gd name="connsiteY28" fmla="*/ 233135 h 905111"/>
                  <a:gd name="connsiteX29" fmla="*/ 471755 w 1242473"/>
                  <a:gd name="connsiteY29" fmla="*/ 175537 h 905111"/>
                  <a:gd name="connsiteX30" fmla="*/ 326388 w 1242473"/>
                  <a:gd name="connsiteY30" fmla="*/ 175537 h 905111"/>
                  <a:gd name="connsiteX31" fmla="*/ 309932 w 1242473"/>
                  <a:gd name="connsiteY31" fmla="*/ 159080 h 905111"/>
                  <a:gd name="connsiteX32" fmla="*/ 309932 w 1242473"/>
                  <a:gd name="connsiteY32" fmla="*/ 71312 h 905111"/>
                  <a:gd name="connsiteX33" fmla="*/ 345588 w 1242473"/>
                  <a:gd name="connsiteY33" fmla="*/ 35656 h 905111"/>
                  <a:gd name="connsiteX34" fmla="*/ 757003 w 1242473"/>
                  <a:gd name="connsiteY34" fmla="*/ 35656 h 905111"/>
                  <a:gd name="connsiteX35" fmla="*/ 757003 w 1242473"/>
                  <a:gd name="connsiteY35" fmla="*/ 134396 h 905111"/>
                  <a:gd name="connsiteX36" fmla="*/ 831058 w 1242473"/>
                  <a:gd name="connsiteY36" fmla="*/ 208450 h 905111"/>
                  <a:gd name="connsiteX37" fmla="*/ 929797 w 1242473"/>
                  <a:gd name="connsiteY37" fmla="*/ 208450 h 905111"/>
                  <a:gd name="connsiteX38" fmla="*/ 929797 w 1242473"/>
                  <a:gd name="connsiteY38" fmla="*/ 263305 h 905111"/>
                  <a:gd name="connsiteX39" fmla="*/ 948997 w 1242473"/>
                  <a:gd name="connsiteY39" fmla="*/ 282505 h 905111"/>
                  <a:gd name="connsiteX40" fmla="*/ 968197 w 1242473"/>
                  <a:gd name="connsiteY40" fmla="*/ 263305 h 905111"/>
                  <a:gd name="connsiteX41" fmla="*/ 968197 w 1242473"/>
                  <a:gd name="connsiteY41" fmla="*/ 208450 h 905111"/>
                  <a:gd name="connsiteX42" fmla="*/ 951739 w 1242473"/>
                  <a:gd name="connsiteY42" fmla="*/ 170052 h 905111"/>
                  <a:gd name="connsiteX43" fmla="*/ 798145 w 1242473"/>
                  <a:gd name="connsiteY43" fmla="*/ 16457 h 905111"/>
                  <a:gd name="connsiteX44" fmla="*/ 759745 w 1242473"/>
                  <a:gd name="connsiteY44" fmla="*/ 0 h 905111"/>
                  <a:gd name="connsiteX45" fmla="*/ 345588 w 1242473"/>
                  <a:gd name="connsiteY45" fmla="*/ 0 h 905111"/>
                  <a:gd name="connsiteX46" fmla="*/ 271533 w 1242473"/>
                  <a:gd name="connsiteY46" fmla="*/ 74055 h 905111"/>
                  <a:gd name="connsiteX47" fmla="*/ 271533 w 1242473"/>
                  <a:gd name="connsiteY47" fmla="*/ 120682 h 905111"/>
                  <a:gd name="connsiteX48" fmla="*/ 137138 w 1242473"/>
                  <a:gd name="connsiteY48" fmla="*/ 208450 h 905111"/>
                  <a:gd name="connsiteX49" fmla="*/ 120681 w 1242473"/>
                  <a:gd name="connsiteY49" fmla="*/ 208450 h 905111"/>
                  <a:gd name="connsiteX50" fmla="*/ 76797 w 1242473"/>
                  <a:gd name="connsiteY50" fmla="*/ 181022 h 905111"/>
                  <a:gd name="connsiteX51" fmla="*/ 52112 w 1242473"/>
                  <a:gd name="connsiteY51" fmla="*/ 181022 h 905111"/>
                  <a:gd name="connsiteX52" fmla="*/ 0 w 1242473"/>
                  <a:gd name="connsiteY52" fmla="*/ 233135 h 905111"/>
                  <a:gd name="connsiteX53" fmla="*/ 0 w 1242473"/>
                  <a:gd name="connsiteY53" fmla="*/ 455299 h 905111"/>
                  <a:gd name="connsiteX54" fmla="*/ 52112 w 1242473"/>
                  <a:gd name="connsiteY54" fmla="*/ 507411 h 905111"/>
                  <a:gd name="connsiteX55" fmla="*/ 76797 w 1242473"/>
                  <a:gd name="connsiteY55" fmla="*/ 507411 h 905111"/>
                  <a:gd name="connsiteX56" fmla="*/ 123425 w 1242473"/>
                  <a:gd name="connsiteY56" fmla="*/ 479983 h 905111"/>
                  <a:gd name="connsiteX57" fmla="*/ 167308 w 1242473"/>
                  <a:gd name="connsiteY57" fmla="*/ 479983 h 905111"/>
                  <a:gd name="connsiteX58" fmla="*/ 241363 w 1242473"/>
                  <a:gd name="connsiteY58" fmla="*/ 504669 h 905111"/>
                  <a:gd name="connsiteX59" fmla="*/ 241363 w 1242473"/>
                  <a:gd name="connsiteY59" fmla="*/ 504669 h 905111"/>
                  <a:gd name="connsiteX60" fmla="*/ 274277 w 1242473"/>
                  <a:gd name="connsiteY60" fmla="*/ 512897 h 905111"/>
                  <a:gd name="connsiteX61" fmla="*/ 274277 w 1242473"/>
                  <a:gd name="connsiteY61" fmla="*/ 831057 h 905111"/>
                  <a:gd name="connsiteX62" fmla="*/ 348330 w 1242473"/>
                  <a:gd name="connsiteY62" fmla="*/ 905112 h 905111"/>
                  <a:gd name="connsiteX63" fmla="*/ 896884 w 1242473"/>
                  <a:gd name="connsiteY63" fmla="*/ 905112 h 905111"/>
                  <a:gd name="connsiteX64" fmla="*/ 959969 w 1242473"/>
                  <a:gd name="connsiteY64" fmla="*/ 866713 h 905111"/>
                  <a:gd name="connsiteX65" fmla="*/ 1055965 w 1242473"/>
                  <a:gd name="connsiteY65" fmla="*/ 833800 h 905111"/>
                  <a:gd name="connsiteX66" fmla="*/ 1119049 w 1242473"/>
                  <a:gd name="connsiteY66" fmla="*/ 831057 h 905111"/>
                  <a:gd name="connsiteX67" fmla="*/ 1165676 w 1242473"/>
                  <a:gd name="connsiteY67" fmla="*/ 858485 h 905111"/>
                  <a:gd name="connsiteX68" fmla="*/ 1190360 w 1242473"/>
                  <a:gd name="connsiteY68" fmla="*/ 858485 h 905111"/>
                  <a:gd name="connsiteX69" fmla="*/ 1242473 w 1242473"/>
                  <a:gd name="connsiteY69" fmla="*/ 806372 h 905111"/>
                  <a:gd name="connsiteX70" fmla="*/ 1242473 w 1242473"/>
                  <a:gd name="connsiteY70" fmla="*/ 584208 h 905111"/>
                  <a:gd name="connsiteX71" fmla="*/ 1184874 w 1242473"/>
                  <a:gd name="connsiteY71" fmla="*/ 532096 h 905111"/>
                  <a:gd name="connsiteX72" fmla="*/ 1184874 w 1242473"/>
                  <a:gd name="connsiteY72" fmla="*/ 532096 h 905111"/>
                  <a:gd name="connsiteX73" fmla="*/ 792659 w 1242473"/>
                  <a:gd name="connsiteY73" fmla="*/ 139881 h 905111"/>
                  <a:gd name="connsiteX74" fmla="*/ 792659 w 1242473"/>
                  <a:gd name="connsiteY74" fmla="*/ 65827 h 905111"/>
                  <a:gd name="connsiteX75" fmla="*/ 902369 w 1242473"/>
                  <a:gd name="connsiteY75" fmla="*/ 175537 h 905111"/>
                  <a:gd name="connsiteX76" fmla="*/ 828314 w 1242473"/>
                  <a:gd name="connsiteY76" fmla="*/ 175537 h 905111"/>
                  <a:gd name="connsiteX77" fmla="*/ 792659 w 1242473"/>
                  <a:gd name="connsiteY77" fmla="*/ 139881 h 905111"/>
                  <a:gd name="connsiteX78" fmla="*/ 792659 w 1242473"/>
                  <a:gd name="connsiteY78" fmla="*/ 139881 h 905111"/>
                  <a:gd name="connsiteX79" fmla="*/ 164566 w 1242473"/>
                  <a:gd name="connsiteY79" fmla="*/ 441585 h 905111"/>
                  <a:gd name="connsiteX80" fmla="*/ 126167 w 1242473"/>
                  <a:gd name="connsiteY80" fmla="*/ 441585 h 905111"/>
                  <a:gd name="connsiteX81" fmla="*/ 126167 w 1242473"/>
                  <a:gd name="connsiteY81" fmla="*/ 359302 h 905111"/>
                  <a:gd name="connsiteX82" fmla="*/ 106967 w 1242473"/>
                  <a:gd name="connsiteY82" fmla="*/ 340103 h 905111"/>
                  <a:gd name="connsiteX83" fmla="*/ 87767 w 1242473"/>
                  <a:gd name="connsiteY83" fmla="*/ 359302 h 905111"/>
                  <a:gd name="connsiteX84" fmla="*/ 87767 w 1242473"/>
                  <a:gd name="connsiteY84" fmla="*/ 455299 h 905111"/>
                  <a:gd name="connsiteX85" fmla="*/ 87767 w 1242473"/>
                  <a:gd name="connsiteY85" fmla="*/ 458042 h 905111"/>
                  <a:gd name="connsiteX86" fmla="*/ 87767 w 1242473"/>
                  <a:gd name="connsiteY86" fmla="*/ 458042 h 905111"/>
                  <a:gd name="connsiteX87" fmla="*/ 74053 w 1242473"/>
                  <a:gd name="connsiteY87" fmla="*/ 471755 h 905111"/>
                  <a:gd name="connsiteX88" fmla="*/ 49369 w 1242473"/>
                  <a:gd name="connsiteY88" fmla="*/ 471755 h 905111"/>
                  <a:gd name="connsiteX89" fmla="*/ 35656 w 1242473"/>
                  <a:gd name="connsiteY89" fmla="*/ 458042 h 905111"/>
                  <a:gd name="connsiteX90" fmla="*/ 35656 w 1242473"/>
                  <a:gd name="connsiteY90" fmla="*/ 235878 h 905111"/>
                  <a:gd name="connsiteX91" fmla="*/ 49369 w 1242473"/>
                  <a:gd name="connsiteY91" fmla="*/ 222164 h 905111"/>
                  <a:gd name="connsiteX92" fmla="*/ 74053 w 1242473"/>
                  <a:gd name="connsiteY92" fmla="*/ 222164 h 905111"/>
                  <a:gd name="connsiteX93" fmla="*/ 87767 w 1242473"/>
                  <a:gd name="connsiteY93" fmla="*/ 235878 h 905111"/>
                  <a:gd name="connsiteX94" fmla="*/ 87767 w 1242473"/>
                  <a:gd name="connsiteY94" fmla="*/ 277019 h 905111"/>
                  <a:gd name="connsiteX95" fmla="*/ 106967 w 1242473"/>
                  <a:gd name="connsiteY95" fmla="*/ 296218 h 905111"/>
                  <a:gd name="connsiteX96" fmla="*/ 126167 w 1242473"/>
                  <a:gd name="connsiteY96" fmla="*/ 277019 h 905111"/>
                  <a:gd name="connsiteX97" fmla="*/ 126167 w 1242473"/>
                  <a:gd name="connsiteY97" fmla="*/ 246849 h 905111"/>
                  <a:gd name="connsiteX98" fmla="*/ 137138 w 1242473"/>
                  <a:gd name="connsiteY98" fmla="*/ 246849 h 905111"/>
                  <a:gd name="connsiteX99" fmla="*/ 271533 w 1242473"/>
                  <a:gd name="connsiteY99" fmla="*/ 159080 h 905111"/>
                  <a:gd name="connsiteX100" fmla="*/ 271533 w 1242473"/>
                  <a:gd name="connsiteY100" fmla="*/ 161823 h 905111"/>
                  <a:gd name="connsiteX101" fmla="*/ 323646 w 1242473"/>
                  <a:gd name="connsiteY101" fmla="*/ 213936 h 905111"/>
                  <a:gd name="connsiteX102" fmla="*/ 469013 w 1242473"/>
                  <a:gd name="connsiteY102" fmla="*/ 213936 h 905111"/>
                  <a:gd name="connsiteX103" fmla="*/ 488212 w 1242473"/>
                  <a:gd name="connsiteY103" fmla="*/ 233135 h 905111"/>
                  <a:gd name="connsiteX104" fmla="*/ 488212 w 1242473"/>
                  <a:gd name="connsiteY104" fmla="*/ 233135 h 905111"/>
                  <a:gd name="connsiteX105" fmla="*/ 488212 w 1242473"/>
                  <a:gd name="connsiteY105" fmla="*/ 233135 h 905111"/>
                  <a:gd name="connsiteX106" fmla="*/ 469013 w 1242473"/>
                  <a:gd name="connsiteY106" fmla="*/ 252334 h 905111"/>
                  <a:gd name="connsiteX107" fmla="*/ 469013 w 1242473"/>
                  <a:gd name="connsiteY107" fmla="*/ 252334 h 905111"/>
                  <a:gd name="connsiteX108" fmla="*/ 469013 w 1242473"/>
                  <a:gd name="connsiteY108" fmla="*/ 252334 h 905111"/>
                  <a:gd name="connsiteX109" fmla="*/ 326388 w 1242473"/>
                  <a:gd name="connsiteY109" fmla="*/ 252334 h 905111"/>
                  <a:gd name="connsiteX110" fmla="*/ 307189 w 1242473"/>
                  <a:gd name="connsiteY110" fmla="*/ 271534 h 905111"/>
                  <a:gd name="connsiteX111" fmla="*/ 326388 w 1242473"/>
                  <a:gd name="connsiteY111" fmla="*/ 290733 h 905111"/>
                  <a:gd name="connsiteX112" fmla="*/ 469013 w 1242473"/>
                  <a:gd name="connsiteY112" fmla="*/ 290733 h 905111"/>
                  <a:gd name="connsiteX113" fmla="*/ 488212 w 1242473"/>
                  <a:gd name="connsiteY113" fmla="*/ 309932 h 905111"/>
                  <a:gd name="connsiteX114" fmla="*/ 469013 w 1242473"/>
                  <a:gd name="connsiteY114" fmla="*/ 329131 h 905111"/>
                  <a:gd name="connsiteX115" fmla="*/ 329132 w 1242473"/>
                  <a:gd name="connsiteY115" fmla="*/ 329131 h 905111"/>
                  <a:gd name="connsiteX116" fmla="*/ 309932 w 1242473"/>
                  <a:gd name="connsiteY116" fmla="*/ 348331 h 905111"/>
                  <a:gd name="connsiteX117" fmla="*/ 329132 w 1242473"/>
                  <a:gd name="connsiteY117" fmla="*/ 367530 h 905111"/>
                  <a:gd name="connsiteX118" fmla="*/ 452557 w 1242473"/>
                  <a:gd name="connsiteY118" fmla="*/ 367530 h 905111"/>
                  <a:gd name="connsiteX119" fmla="*/ 471755 w 1242473"/>
                  <a:gd name="connsiteY119" fmla="*/ 386730 h 905111"/>
                  <a:gd name="connsiteX120" fmla="*/ 452557 w 1242473"/>
                  <a:gd name="connsiteY120" fmla="*/ 405929 h 905111"/>
                  <a:gd name="connsiteX121" fmla="*/ 329132 w 1242473"/>
                  <a:gd name="connsiteY121" fmla="*/ 405929 h 905111"/>
                  <a:gd name="connsiteX122" fmla="*/ 309932 w 1242473"/>
                  <a:gd name="connsiteY122" fmla="*/ 425128 h 905111"/>
                  <a:gd name="connsiteX123" fmla="*/ 329132 w 1242473"/>
                  <a:gd name="connsiteY123" fmla="*/ 444328 h 905111"/>
                  <a:gd name="connsiteX124" fmla="*/ 436099 w 1242473"/>
                  <a:gd name="connsiteY124" fmla="*/ 444328 h 905111"/>
                  <a:gd name="connsiteX125" fmla="*/ 455299 w 1242473"/>
                  <a:gd name="connsiteY125" fmla="*/ 463527 h 905111"/>
                  <a:gd name="connsiteX126" fmla="*/ 436099 w 1242473"/>
                  <a:gd name="connsiteY126" fmla="*/ 482726 h 905111"/>
                  <a:gd name="connsiteX127" fmla="*/ 252333 w 1242473"/>
                  <a:gd name="connsiteY127" fmla="*/ 469013 h 905111"/>
                  <a:gd name="connsiteX128" fmla="*/ 164566 w 1242473"/>
                  <a:gd name="connsiteY128" fmla="*/ 441585 h 905111"/>
                  <a:gd name="connsiteX129" fmla="*/ 164566 w 1242473"/>
                  <a:gd name="connsiteY129" fmla="*/ 441585 h 905111"/>
                  <a:gd name="connsiteX130" fmla="*/ 1039508 w 1242473"/>
                  <a:gd name="connsiteY130" fmla="*/ 798144 h 905111"/>
                  <a:gd name="connsiteX131" fmla="*/ 965453 w 1242473"/>
                  <a:gd name="connsiteY131" fmla="*/ 825572 h 905111"/>
                  <a:gd name="connsiteX132" fmla="*/ 965453 w 1242473"/>
                  <a:gd name="connsiteY132" fmla="*/ 713118 h 905111"/>
                  <a:gd name="connsiteX133" fmla="*/ 1020308 w 1242473"/>
                  <a:gd name="connsiteY133" fmla="*/ 735060 h 905111"/>
                  <a:gd name="connsiteX134" fmla="*/ 1039508 w 1242473"/>
                  <a:gd name="connsiteY134" fmla="*/ 715861 h 905111"/>
                  <a:gd name="connsiteX135" fmla="*/ 1020308 w 1242473"/>
                  <a:gd name="connsiteY135" fmla="*/ 696662 h 905111"/>
                  <a:gd name="connsiteX136" fmla="*/ 979167 w 1242473"/>
                  <a:gd name="connsiteY136" fmla="*/ 671977 h 905111"/>
                  <a:gd name="connsiteX137" fmla="*/ 916083 w 1242473"/>
                  <a:gd name="connsiteY137" fmla="*/ 633578 h 905111"/>
                  <a:gd name="connsiteX138" fmla="*/ 828314 w 1242473"/>
                  <a:gd name="connsiteY138" fmla="*/ 633578 h 905111"/>
                  <a:gd name="connsiteX139" fmla="*/ 803631 w 1242473"/>
                  <a:gd name="connsiteY139" fmla="*/ 608894 h 905111"/>
                  <a:gd name="connsiteX140" fmla="*/ 828314 w 1242473"/>
                  <a:gd name="connsiteY140" fmla="*/ 584208 h 905111"/>
                  <a:gd name="connsiteX141" fmla="*/ 888656 w 1242473"/>
                  <a:gd name="connsiteY141" fmla="*/ 584208 h 905111"/>
                  <a:gd name="connsiteX142" fmla="*/ 965453 w 1242473"/>
                  <a:gd name="connsiteY142" fmla="*/ 507411 h 905111"/>
                  <a:gd name="connsiteX143" fmla="*/ 1097107 w 1242473"/>
                  <a:gd name="connsiteY143" fmla="*/ 595180 h 905111"/>
                  <a:gd name="connsiteX144" fmla="*/ 1108077 w 1242473"/>
                  <a:gd name="connsiteY144" fmla="*/ 595180 h 905111"/>
                  <a:gd name="connsiteX145" fmla="*/ 1108077 w 1242473"/>
                  <a:gd name="connsiteY145" fmla="*/ 789916 h 905111"/>
                  <a:gd name="connsiteX146" fmla="*/ 1039508 w 1242473"/>
                  <a:gd name="connsiteY146" fmla="*/ 798144 h 905111"/>
                  <a:gd name="connsiteX147" fmla="*/ 1039508 w 1242473"/>
                  <a:gd name="connsiteY147" fmla="*/ 798144 h 905111"/>
                  <a:gd name="connsiteX148" fmla="*/ 1201332 w 1242473"/>
                  <a:gd name="connsiteY148" fmla="*/ 806372 h 905111"/>
                  <a:gd name="connsiteX149" fmla="*/ 1187618 w 1242473"/>
                  <a:gd name="connsiteY149" fmla="*/ 820086 h 905111"/>
                  <a:gd name="connsiteX150" fmla="*/ 1162932 w 1242473"/>
                  <a:gd name="connsiteY150" fmla="*/ 820086 h 905111"/>
                  <a:gd name="connsiteX151" fmla="*/ 1149219 w 1242473"/>
                  <a:gd name="connsiteY151" fmla="*/ 806372 h 905111"/>
                  <a:gd name="connsiteX152" fmla="*/ 1149219 w 1242473"/>
                  <a:gd name="connsiteY152" fmla="*/ 806372 h 905111"/>
                  <a:gd name="connsiteX153" fmla="*/ 1149219 w 1242473"/>
                  <a:gd name="connsiteY153" fmla="*/ 803629 h 905111"/>
                  <a:gd name="connsiteX154" fmla="*/ 1149219 w 1242473"/>
                  <a:gd name="connsiteY154" fmla="*/ 581466 h 905111"/>
                  <a:gd name="connsiteX155" fmla="*/ 1162932 w 1242473"/>
                  <a:gd name="connsiteY155" fmla="*/ 567752 h 905111"/>
                  <a:gd name="connsiteX156" fmla="*/ 1187618 w 1242473"/>
                  <a:gd name="connsiteY156" fmla="*/ 567752 h 905111"/>
                  <a:gd name="connsiteX157" fmla="*/ 1201332 w 1242473"/>
                  <a:gd name="connsiteY157" fmla="*/ 581466 h 905111"/>
                  <a:gd name="connsiteX158" fmla="*/ 1201332 w 1242473"/>
                  <a:gd name="connsiteY158" fmla="*/ 806372 h 905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1242473" h="905111">
                    <a:moveTo>
                      <a:pt x="1184874" y="532096"/>
                    </a:moveTo>
                    <a:lnTo>
                      <a:pt x="1160190" y="532096"/>
                    </a:lnTo>
                    <a:cubicBezTo>
                      <a:pt x="1140991" y="532096"/>
                      <a:pt x="1124535" y="543067"/>
                      <a:pt x="1116305" y="559524"/>
                    </a:cubicBezTo>
                    <a:lnTo>
                      <a:pt x="1099849" y="559524"/>
                    </a:lnTo>
                    <a:cubicBezTo>
                      <a:pt x="1047736" y="559524"/>
                      <a:pt x="1055965" y="488212"/>
                      <a:pt x="968197" y="471755"/>
                    </a:cubicBezTo>
                    <a:lnTo>
                      <a:pt x="968197" y="348331"/>
                    </a:lnTo>
                    <a:cubicBezTo>
                      <a:pt x="968197" y="337360"/>
                      <a:pt x="959969" y="329131"/>
                      <a:pt x="948997" y="329131"/>
                    </a:cubicBezTo>
                    <a:cubicBezTo>
                      <a:pt x="938025" y="329131"/>
                      <a:pt x="929797" y="337360"/>
                      <a:pt x="929797" y="348331"/>
                    </a:cubicBezTo>
                    <a:lnTo>
                      <a:pt x="929797" y="507411"/>
                    </a:lnTo>
                    <a:cubicBezTo>
                      <a:pt x="929797" y="529353"/>
                      <a:pt x="910597" y="548552"/>
                      <a:pt x="888656" y="548552"/>
                    </a:cubicBezTo>
                    <a:lnTo>
                      <a:pt x="828314" y="548552"/>
                    </a:lnTo>
                    <a:cubicBezTo>
                      <a:pt x="795403" y="548552"/>
                      <a:pt x="767975" y="575980"/>
                      <a:pt x="767975" y="608894"/>
                    </a:cubicBezTo>
                    <a:cubicBezTo>
                      <a:pt x="767975" y="641807"/>
                      <a:pt x="795403" y="669234"/>
                      <a:pt x="828314" y="669234"/>
                    </a:cubicBezTo>
                    <a:lnTo>
                      <a:pt x="916083" y="669234"/>
                    </a:lnTo>
                    <a:cubicBezTo>
                      <a:pt x="921569" y="669234"/>
                      <a:pt x="924311" y="669234"/>
                      <a:pt x="929797" y="671977"/>
                    </a:cubicBezTo>
                    <a:lnTo>
                      <a:pt x="929797" y="831057"/>
                    </a:lnTo>
                    <a:cubicBezTo>
                      <a:pt x="929797" y="850256"/>
                      <a:pt x="913341" y="866713"/>
                      <a:pt x="894142" y="866713"/>
                    </a:cubicBezTo>
                    <a:lnTo>
                      <a:pt x="345588" y="866713"/>
                    </a:lnTo>
                    <a:cubicBezTo>
                      <a:pt x="326388" y="866713"/>
                      <a:pt x="309932" y="850256"/>
                      <a:pt x="309932" y="831057"/>
                    </a:cubicBezTo>
                    <a:lnTo>
                      <a:pt x="309932" y="518382"/>
                    </a:lnTo>
                    <a:cubicBezTo>
                      <a:pt x="334616" y="521125"/>
                      <a:pt x="389472" y="521125"/>
                      <a:pt x="436099" y="521125"/>
                    </a:cubicBezTo>
                    <a:cubicBezTo>
                      <a:pt x="466270" y="521125"/>
                      <a:pt x="493698" y="496440"/>
                      <a:pt x="493698" y="463527"/>
                    </a:cubicBezTo>
                    <a:cubicBezTo>
                      <a:pt x="493698" y="452556"/>
                      <a:pt x="490954" y="441585"/>
                      <a:pt x="485468" y="433357"/>
                    </a:cubicBezTo>
                    <a:cubicBezTo>
                      <a:pt x="499182" y="422386"/>
                      <a:pt x="510154" y="405929"/>
                      <a:pt x="510154" y="386730"/>
                    </a:cubicBezTo>
                    <a:cubicBezTo>
                      <a:pt x="510154" y="375759"/>
                      <a:pt x="507412" y="367530"/>
                      <a:pt x="501926" y="356559"/>
                    </a:cubicBezTo>
                    <a:cubicBezTo>
                      <a:pt x="518382" y="345588"/>
                      <a:pt x="526610" y="329131"/>
                      <a:pt x="526610" y="309932"/>
                    </a:cubicBezTo>
                    <a:cubicBezTo>
                      <a:pt x="526610" y="296218"/>
                      <a:pt x="521126" y="282505"/>
                      <a:pt x="512896" y="271534"/>
                    </a:cubicBezTo>
                    <a:cubicBezTo>
                      <a:pt x="523868" y="260562"/>
                      <a:pt x="529354" y="246849"/>
                      <a:pt x="529354" y="233135"/>
                    </a:cubicBezTo>
                    <a:cubicBezTo>
                      <a:pt x="529354" y="233135"/>
                      <a:pt x="529354" y="233135"/>
                      <a:pt x="529354" y="233135"/>
                    </a:cubicBezTo>
                    <a:cubicBezTo>
                      <a:pt x="529354" y="202965"/>
                      <a:pt x="504668" y="175537"/>
                      <a:pt x="471755" y="175537"/>
                    </a:cubicBezTo>
                    <a:lnTo>
                      <a:pt x="326388" y="175537"/>
                    </a:lnTo>
                    <a:cubicBezTo>
                      <a:pt x="318160" y="175537"/>
                      <a:pt x="309932" y="167309"/>
                      <a:pt x="309932" y="159080"/>
                    </a:cubicBezTo>
                    <a:cubicBezTo>
                      <a:pt x="309932" y="150852"/>
                      <a:pt x="309932" y="191993"/>
                      <a:pt x="309932" y="71312"/>
                    </a:cubicBezTo>
                    <a:cubicBezTo>
                      <a:pt x="309932" y="52113"/>
                      <a:pt x="326388" y="35656"/>
                      <a:pt x="345588" y="35656"/>
                    </a:cubicBezTo>
                    <a:lnTo>
                      <a:pt x="757003" y="35656"/>
                    </a:lnTo>
                    <a:lnTo>
                      <a:pt x="757003" y="134396"/>
                    </a:lnTo>
                    <a:cubicBezTo>
                      <a:pt x="757003" y="175537"/>
                      <a:pt x="789917" y="208450"/>
                      <a:pt x="831058" y="208450"/>
                    </a:cubicBezTo>
                    <a:lnTo>
                      <a:pt x="929797" y="208450"/>
                    </a:lnTo>
                    <a:lnTo>
                      <a:pt x="929797" y="263305"/>
                    </a:lnTo>
                    <a:cubicBezTo>
                      <a:pt x="929797" y="274276"/>
                      <a:pt x="938025" y="282505"/>
                      <a:pt x="948997" y="282505"/>
                    </a:cubicBezTo>
                    <a:cubicBezTo>
                      <a:pt x="959969" y="282505"/>
                      <a:pt x="968197" y="274276"/>
                      <a:pt x="968197" y="263305"/>
                    </a:cubicBezTo>
                    <a:lnTo>
                      <a:pt x="968197" y="208450"/>
                    </a:lnTo>
                    <a:cubicBezTo>
                      <a:pt x="968197" y="194736"/>
                      <a:pt x="962711" y="181022"/>
                      <a:pt x="951739" y="170052"/>
                    </a:cubicBezTo>
                    <a:lnTo>
                      <a:pt x="798145" y="16457"/>
                    </a:lnTo>
                    <a:cubicBezTo>
                      <a:pt x="789917" y="8228"/>
                      <a:pt x="776203" y="0"/>
                      <a:pt x="759745" y="0"/>
                    </a:cubicBezTo>
                    <a:lnTo>
                      <a:pt x="345588" y="0"/>
                    </a:lnTo>
                    <a:cubicBezTo>
                      <a:pt x="304447" y="0"/>
                      <a:pt x="271533" y="32913"/>
                      <a:pt x="271533" y="74055"/>
                    </a:cubicBezTo>
                    <a:lnTo>
                      <a:pt x="271533" y="120682"/>
                    </a:lnTo>
                    <a:cubicBezTo>
                      <a:pt x="183764" y="137138"/>
                      <a:pt x="189250" y="208450"/>
                      <a:pt x="137138" y="208450"/>
                    </a:cubicBezTo>
                    <a:lnTo>
                      <a:pt x="120681" y="208450"/>
                    </a:lnTo>
                    <a:cubicBezTo>
                      <a:pt x="112453" y="191993"/>
                      <a:pt x="95997" y="181022"/>
                      <a:pt x="76797" y="181022"/>
                    </a:cubicBezTo>
                    <a:lnTo>
                      <a:pt x="52112" y="181022"/>
                    </a:lnTo>
                    <a:cubicBezTo>
                      <a:pt x="24684" y="181022"/>
                      <a:pt x="0" y="202965"/>
                      <a:pt x="0" y="233135"/>
                    </a:cubicBezTo>
                    <a:lnTo>
                      <a:pt x="0" y="455299"/>
                    </a:lnTo>
                    <a:cubicBezTo>
                      <a:pt x="0" y="482726"/>
                      <a:pt x="21942" y="507411"/>
                      <a:pt x="52112" y="507411"/>
                    </a:cubicBezTo>
                    <a:lnTo>
                      <a:pt x="76797" y="507411"/>
                    </a:lnTo>
                    <a:cubicBezTo>
                      <a:pt x="95997" y="507411"/>
                      <a:pt x="115195" y="496440"/>
                      <a:pt x="123425" y="479983"/>
                    </a:cubicBezTo>
                    <a:lnTo>
                      <a:pt x="167308" y="479983"/>
                    </a:lnTo>
                    <a:cubicBezTo>
                      <a:pt x="183764" y="479983"/>
                      <a:pt x="189250" y="485469"/>
                      <a:pt x="241363" y="504669"/>
                    </a:cubicBezTo>
                    <a:cubicBezTo>
                      <a:pt x="241363" y="504669"/>
                      <a:pt x="241363" y="504669"/>
                      <a:pt x="241363" y="504669"/>
                    </a:cubicBezTo>
                    <a:cubicBezTo>
                      <a:pt x="252333" y="507411"/>
                      <a:pt x="263305" y="512897"/>
                      <a:pt x="274277" y="512897"/>
                    </a:cubicBezTo>
                    <a:lnTo>
                      <a:pt x="274277" y="831057"/>
                    </a:lnTo>
                    <a:cubicBezTo>
                      <a:pt x="274277" y="872198"/>
                      <a:pt x="307189" y="905112"/>
                      <a:pt x="348330" y="905112"/>
                    </a:cubicBezTo>
                    <a:lnTo>
                      <a:pt x="896884" y="905112"/>
                    </a:lnTo>
                    <a:cubicBezTo>
                      <a:pt x="924311" y="905112"/>
                      <a:pt x="948997" y="888655"/>
                      <a:pt x="959969" y="866713"/>
                    </a:cubicBezTo>
                    <a:cubicBezTo>
                      <a:pt x="1001110" y="858485"/>
                      <a:pt x="1017566" y="847514"/>
                      <a:pt x="1055965" y="833800"/>
                    </a:cubicBezTo>
                    <a:cubicBezTo>
                      <a:pt x="1069679" y="828315"/>
                      <a:pt x="1077907" y="831057"/>
                      <a:pt x="1119049" y="831057"/>
                    </a:cubicBezTo>
                    <a:cubicBezTo>
                      <a:pt x="1127277" y="847514"/>
                      <a:pt x="1143733" y="858485"/>
                      <a:pt x="1165676" y="858485"/>
                    </a:cubicBezTo>
                    <a:lnTo>
                      <a:pt x="1190360" y="858485"/>
                    </a:lnTo>
                    <a:cubicBezTo>
                      <a:pt x="1217788" y="858485"/>
                      <a:pt x="1242473" y="836542"/>
                      <a:pt x="1242473" y="806372"/>
                    </a:cubicBezTo>
                    <a:lnTo>
                      <a:pt x="1242473" y="584208"/>
                    </a:lnTo>
                    <a:cubicBezTo>
                      <a:pt x="1236987" y="556781"/>
                      <a:pt x="1212302" y="532096"/>
                      <a:pt x="1184874" y="532096"/>
                    </a:cubicBezTo>
                    <a:lnTo>
                      <a:pt x="1184874" y="532096"/>
                    </a:lnTo>
                    <a:close/>
                    <a:moveTo>
                      <a:pt x="792659" y="139881"/>
                    </a:moveTo>
                    <a:lnTo>
                      <a:pt x="792659" y="65827"/>
                    </a:lnTo>
                    <a:cubicBezTo>
                      <a:pt x="809116" y="82283"/>
                      <a:pt x="885914" y="159080"/>
                      <a:pt x="902369" y="175537"/>
                    </a:cubicBezTo>
                    <a:lnTo>
                      <a:pt x="828314" y="175537"/>
                    </a:lnTo>
                    <a:cubicBezTo>
                      <a:pt x="809116" y="175537"/>
                      <a:pt x="792659" y="159080"/>
                      <a:pt x="792659" y="139881"/>
                    </a:cubicBezTo>
                    <a:lnTo>
                      <a:pt x="792659" y="139881"/>
                    </a:lnTo>
                    <a:close/>
                    <a:moveTo>
                      <a:pt x="164566" y="441585"/>
                    </a:moveTo>
                    <a:lnTo>
                      <a:pt x="126167" y="441585"/>
                    </a:lnTo>
                    <a:lnTo>
                      <a:pt x="126167" y="359302"/>
                    </a:lnTo>
                    <a:cubicBezTo>
                      <a:pt x="126167" y="348331"/>
                      <a:pt x="117939" y="340103"/>
                      <a:pt x="106967" y="340103"/>
                    </a:cubicBezTo>
                    <a:cubicBezTo>
                      <a:pt x="95997" y="340103"/>
                      <a:pt x="87767" y="348331"/>
                      <a:pt x="87767" y="359302"/>
                    </a:cubicBezTo>
                    <a:lnTo>
                      <a:pt x="87767" y="455299"/>
                    </a:lnTo>
                    <a:cubicBezTo>
                      <a:pt x="87767" y="455299"/>
                      <a:pt x="87767" y="455299"/>
                      <a:pt x="87767" y="458042"/>
                    </a:cubicBezTo>
                    <a:cubicBezTo>
                      <a:pt x="87767" y="458042"/>
                      <a:pt x="87767" y="458042"/>
                      <a:pt x="87767" y="458042"/>
                    </a:cubicBezTo>
                    <a:cubicBezTo>
                      <a:pt x="87767" y="466270"/>
                      <a:pt x="79539" y="471755"/>
                      <a:pt x="74053" y="471755"/>
                    </a:cubicBezTo>
                    <a:lnTo>
                      <a:pt x="49369" y="471755"/>
                    </a:lnTo>
                    <a:cubicBezTo>
                      <a:pt x="41142" y="471755"/>
                      <a:pt x="35656" y="466270"/>
                      <a:pt x="35656" y="458042"/>
                    </a:cubicBezTo>
                    <a:lnTo>
                      <a:pt x="35656" y="235878"/>
                    </a:lnTo>
                    <a:cubicBezTo>
                      <a:pt x="35656" y="227649"/>
                      <a:pt x="41142" y="222164"/>
                      <a:pt x="49369" y="222164"/>
                    </a:cubicBezTo>
                    <a:lnTo>
                      <a:pt x="74053" y="222164"/>
                    </a:lnTo>
                    <a:cubicBezTo>
                      <a:pt x="82283" y="222164"/>
                      <a:pt x="87767" y="227649"/>
                      <a:pt x="87767" y="235878"/>
                    </a:cubicBezTo>
                    <a:lnTo>
                      <a:pt x="87767" y="277019"/>
                    </a:lnTo>
                    <a:cubicBezTo>
                      <a:pt x="87767" y="287990"/>
                      <a:pt x="95997" y="296218"/>
                      <a:pt x="106967" y="296218"/>
                    </a:cubicBezTo>
                    <a:cubicBezTo>
                      <a:pt x="117939" y="296218"/>
                      <a:pt x="126167" y="287990"/>
                      <a:pt x="126167" y="277019"/>
                    </a:cubicBezTo>
                    <a:lnTo>
                      <a:pt x="126167" y="246849"/>
                    </a:lnTo>
                    <a:lnTo>
                      <a:pt x="137138" y="246849"/>
                    </a:lnTo>
                    <a:cubicBezTo>
                      <a:pt x="213936" y="246849"/>
                      <a:pt x="202964" y="175537"/>
                      <a:pt x="271533" y="159080"/>
                    </a:cubicBezTo>
                    <a:lnTo>
                      <a:pt x="271533" y="161823"/>
                    </a:lnTo>
                    <a:cubicBezTo>
                      <a:pt x="271533" y="191993"/>
                      <a:pt x="296219" y="213936"/>
                      <a:pt x="323646" y="213936"/>
                    </a:cubicBezTo>
                    <a:lnTo>
                      <a:pt x="469013" y="213936"/>
                    </a:lnTo>
                    <a:cubicBezTo>
                      <a:pt x="479984" y="213936"/>
                      <a:pt x="488212" y="222164"/>
                      <a:pt x="488212" y="233135"/>
                    </a:cubicBezTo>
                    <a:cubicBezTo>
                      <a:pt x="488212" y="233135"/>
                      <a:pt x="488212" y="233135"/>
                      <a:pt x="488212" y="233135"/>
                    </a:cubicBezTo>
                    <a:cubicBezTo>
                      <a:pt x="488212" y="233135"/>
                      <a:pt x="488212" y="233135"/>
                      <a:pt x="488212" y="233135"/>
                    </a:cubicBezTo>
                    <a:cubicBezTo>
                      <a:pt x="488212" y="244106"/>
                      <a:pt x="479984" y="252334"/>
                      <a:pt x="469013" y="252334"/>
                    </a:cubicBezTo>
                    <a:lnTo>
                      <a:pt x="469013" y="252334"/>
                    </a:lnTo>
                    <a:cubicBezTo>
                      <a:pt x="469013" y="252334"/>
                      <a:pt x="469013" y="252334"/>
                      <a:pt x="469013" y="252334"/>
                    </a:cubicBezTo>
                    <a:cubicBezTo>
                      <a:pt x="466270" y="252334"/>
                      <a:pt x="477241" y="252334"/>
                      <a:pt x="326388" y="252334"/>
                    </a:cubicBezTo>
                    <a:cubicBezTo>
                      <a:pt x="315418" y="252334"/>
                      <a:pt x="307189" y="260562"/>
                      <a:pt x="307189" y="271534"/>
                    </a:cubicBezTo>
                    <a:cubicBezTo>
                      <a:pt x="307189" y="282505"/>
                      <a:pt x="315418" y="290733"/>
                      <a:pt x="326388" y="290733"/>
                    </a:cubicBezTo>
                    <a:cubicBezTo>
                      <a:pt x="362044" y="290733"/>
                      <a:pt x="466270" y="290733"/>
                      <a:pt x="469013" y="290733"/>
                    </a:cubicBezTo>
                    <a:cubicBezTo>
                      <a:pt x="479984" y="290733"/>
                      <a:pt x="488212" y="298961"/>
                      <a:pt x="488212" y="309932"/>
                    </a:cubicBezTo>
                    <a:cubicBezTo>
                      <a:pt x="488212" y="320904"/>
                      <a:pt x="479984" y="329131"/>
                      <a:pt x="469013" y="329131"/>
                    </a:cubicBezTo>
                    <a:cubicBezTo>
                      <a:pt x="438843" y="329131"/>
                      <a:pt x="359302" y="329131"/>
                      <a:pt x="329132" y="329131"/>
                    </a:cubicBezTo>
                    <a:cubicBezTo>
                      <a:pt x="318160" y="329131"/>
                      <a:pt x="309932" y="337360"/>
                      <a:pt x="309932" y="348331"/>
                    </a:cubicBezTo>
                    <a:cubicBezTo>
                      <a:pt x="309932" y="359302"/>
                      <a:pt x="318160" y="367530"/>
                      <a:pt x="329132" y="367530"/>
                    </a:cubicBezTo>
                    <a:lnTo>
                      <a:pt x="452557" y="367530"/>
                    </a:lnTo>
                    <a:cubicBezTo>
                      <a:pt x="463527" y="367530"/>
                      <a:pt x="471755" y="375759"/>
                      <a:pt x="471755" y="386730"/>
                    </a:cubicBezTo>
                    <a:cubicBezTo>
                      <a:pt x="471755" y="397701"/>
                      <a:pt x="463527" y="405929"/>
                      <a:pt x="452557" y="405929"/>
                    </a:cubicBezTo>
                    <a:cubicBezTo>
                      <a:pt x="425129" y="405929"/>
                      <a:pt x="373016" y="405929"/>
                      <a:pt x="329132" y="405929"/>
                    </a:cubicBezTo>
                    <a:cubicBezTo>
                      <a:pt x="318160" y="405929"/>
                      <a:pt x="309932" y="414157"/>
                      <a:pt x="309932" y="425128"/>
                    </a:cubicBezTo>
                    <a:cubicBezTo>
                      <a:pt x="309932" y="436099"/>
                      <a:pt x="318160" y="444328"/>
                      <a:pt x="329132" y="444328"/>
                    </a:cubicBezTo>
                    <a:lnTo>
                      <a:pt x="436099" y="444328"/>
                    </a:lnTo>
                    <a:cubicBezTo>
                      <a:pt x="447071" y="444328"/>
                      <a:pt x="455299" y="452556"/>
                      <a:pt x="455299" y="463527"/>
                    </a:cubicBezTo>
                    <a:cubicBezTo>
                      <a:pt x="455299" y="474498"/>
                      <a:pt x="447071" y="482726"/>
                      <a:pt x="436099" y="482726"/>
                    </a:cubicBezTo>
                    <a:cubicBezTo>
                      <a:pt x="334616" y="482726"/>
                      <a:pt x="301704" y="485469"/>
                      <a:pt x="252333" y="469013"/>
                    </a:cubicBezTo>
                    <a:cubicBezTo>
                      <a:pt x="202964" y="452556"/>
                      <a:pt x="191994" y="441585"/>
                      <a:pt x="164566" y="441585"/>
                    </a:cubicBezTo>
                    <a:lnTo>
                      <a:pt x="164566" y="441585"/>
                    </a:lnTo>
                    <a:close/>
                    <a:moveTo>
                      <a:pt x="1039508" y="798144"/>
                    </a:moveTo>
                    <a:cubicBezTo>
                      <a:pt x="995624" y="814601"/>
                      <a:pt x="990138" y="820086"/>
                      <a:pt x="965453" y="825572"/>
                    </a:cubicBezTo>
                    <a:lnTo>
                      <a:pt x="965453" y="713118"/>
                    </a:lnTo>
                    <a:cubicBezTo>
                      <a:pt x="979167" y="726832"/>
                      <a:pt x="1001110" y="735060"/>
                      <a:pt x="1020308" y="735060"/>
                    </a:cubicBezTo>
                    <a:cubicBezTo>
                      <a:pt x="1031280" y="735060"/>
                      <a:pt x="1039508" y="726832"/>
                      <a:pt x="1039508" y="715861"/>
                    </a:cubicBezTo>
                    <a:cubicBezTo>
                      <a:pt x="1039508" y="704890"/>
                      <a:pt x="1031280" y="696662"/>
                      <a:pt x="1020308" y="696662"/>
                    </a:cubicBezTo>
                    <a:cubicBezTo>
                      <a:pt x="1003852" y="696662"/>
                      <a:pt x="987396" y="685691"/>
                      <a:pt x="979167" y="671977"/>
                    </a:cubicBezTo>
                    <a:cubicBezTo>
                      <a:pt x="968197" y="647292"/>
                      <a:pt x="943511" y="633578"/>
                      <a:pt x="916083" y="633578"/>
                    </a:cubicBezTo>
                    <a:lnTo>
                      <a:pt x="828314" y="633578"/>
                    </a:lnTo>
                    <a:cubicBezTo>
                      <a:pt x="814601" y="633578"/>
                      <a:pt x="803631" y="622607"/>
                      <a:pt x="803631" y="608894"/>
                    </a:cubicBezTo>
                    <a:cubicBezTo>
                      <a:pt x="803631" y="595180"/>
                      <a:pt x="814601" y="584208"/>
                      <a:pt x="828314" y="584208"/>
                    </a:cubicBezTo>
                    <a:lnTo>
                      <a:pt x="888656" y="584208"/>
                    </a:lnTo>
                    <a:cubicBezTo>
                      <a:pt x="929797" y="584208"/>
                      <a:pt x="965453" y="548552"/>
                      <a:pt x="965453" y="507411"/>
                    </a:cubicBezTo>
                    <a:cubicBezTo>
                      <a:pt x="1031280" y="523868"/>
                      <a:pt x="1023052" y="595180"/>
                      <a:pt x="1097107" y="595180"/>
                    </a:cubicBezTo>
                    <a:lnTo>
                      <a:pt x="1108077" y="595180"/>
                    </a:lnTo>
                    <a:lnTo>
                      <a:pt x="1108077" y="789916"/>
                    </a:lnTo>
                    <a:cubicBezTo>
                      <a:pt x="1077907" y="792659"/>
                      <a:pt x="1061450" y="789916"/>
                      <a:pt x="1039508" y="798144"/>
                    </a:cubicBezTo>
                    <a:lnTo>
                      <a:pt x="1039508" y="798144"/>
                    </a:lnTo>
                    <a:close/>
                    <a:moveTo>
                      <a:pt x="1201332" y="806372"/>
                    </a:moveTo>
                    <a:cubicBezTo>
                      <a:pt x="1201332" y="814601"/>
                      <a:pt x="1195846" y="820086"/>
                      <a:pt x="1187618" y="820086"/>
                    </a:cubicBezTo>
                    <a:lnTo>
                      <a:pt x="1162932" y="820086"/>
                    </a:lnTo>
                    <a:cubicBezTo>
                      <a:pt x="1154704" y="820086"/>
                      <a:pt x="1149219" y="814601"/>
                      <a:pt x="1149219" y="806372"/>
                    </a:cubicBezTo>
                    <a:cubicBezTo>
                      <a:pt x="1149219" y="806372"/>
                      <a:pt x="1149219" y="806372"/>
                      <a:pt x="1149219" y="806372"/>
                    </a:cubicBezTo>
                    <a:cubicBezTo>
                      <a:pt x="1149219" y="806372"/>
                      <a:pt x="1149219" y="806372"/>
                      <a:pt x="1149219" y="803629"/>
                    </a:cubicBezTo>
                    <a:lnTo>
                      <a:pt x="1149219" y="581466"/>
                    </a:lnTo>
                    <a:cubicBezTo>
                      <a:pt x="1149219" y="573238"/>
                      <a:pt x="1154704" y="567752"/>
                      <a:pt x="1162932" y="567752"/>
                    </a:cubicBezTo>
                    <a:lnTo>
                      <a:pt x="1187618" y="567752"/>
                    </a:lnTo>
                    <a:cubicBezTo>
                      <a:pt x="1195846" y="567752"/>
                      <a:pt x="1201332" y="573238"/>
                      <a:pt x="1201332" y="581466"/>
                    </a:cubicBezTo>
                    <a:lnTo>
                      <a:pt x="1201332" y="806372"/>
                    </a:lnTo>
                    <a:close/>
                  </a:path>
                </a:pathLst>
              </a:custGeom>
              <a:grpFill/>
              <a:ln w="27426" cap="flat">
                <a:noFill/>
                <a:prstDash val="solid"/>
                <a:miter/>
              </a:ln>
            </p:spPr>
            <p:txBody>
              <a:bodyPr rtlCol="0" anchor="ctr"/>
              <a:lstStyle/>
              <a:p>
                <a:endParaRPr lang="en-US"/>
              </a:p>
            </p:txBody>
          </p:sp>
        </p:grpSp>
      </p:grpSp>
      <p:grpSp>
        <p:nvGrpSpPr>
          <p:cNvPr id="77" name="Group 76">
            <a:extLst>
              <a:ext uri="{FF2B5EF4-FFF2-40B4-BE49-F238E27FC236}">
                <a16:creationId xmlns:a16="http://schemas.microsoft.com/office/drawing/2014/main" id="{330C9279-063E-05CD-DD2A-46D8B8D6AF21}"/>
              </a:ext>
            </a:extLst>
          </p:cNvPr>
          <p:cNvGrpSpPr/>
          <p:nvPr/>
        </p:nvGrpSpPr>
        <p:grpSpPr>
          <a:xfrm>
            <a:off x="1257952" y="6557964"/>
            <a:ext cx="539991" cy="540020"/>
            <a:chOff x="3518987" y="1500844"/>
            <a:chExt cx="3648161" cy="3648358"/>
          </a:xfrm>
          <a:solidFill>
            <a:srgbClr val="F79037"/>
          </a:solidFill>
        </p:grpSpPr>
        <p:sp>
          <p:nvSpPr>
            <p:cNvPr id="78" name="Freeform 77">
              <a:extLst>
                <a:ext uri="{FF2B5EF4-FFF2-40B4-BE49-F238E27FC236}">
                  <a16:creationId xmlns:a16="http://schemas.microsoft.com/office/drawing/2014/main" id="{6192F9F8-95C7-803A-7AE6-2A56CACB8A96}"/>
                </a:ext>
              </a:extLst>
            </p:cNvPr>
            <p:cNvSpPr/>
            <p:nvPr/>
          </p:nvSpPr>
          <p:spPr>
            <a:xfrm>
              <a:off x="3572213" y="1658079"/>
              <a:ext cx="1217283" cy="3341596"/>
            </a:xfrm>
            <a:custGeom>
              <a:avLst/>
              <a:gdLst>
                <a:gd name="connsiteX0" fmla="*/ 1217283 w 1217283"/>
                <a:gd name="connsiteY0" fmla="*/ 1827836 h 3341596"/>
                <a:gd name="connsiteX1" fmla="*/ 1217283 w 1217283"/>
                <a:gd name="connsiteY1" fmla="*/ 3177724 h 3341596"/>
                <a:gd name="connsiteX2" fmla="*/ 1084990 w 1217283"/>
                <a:gd name="connsiteY2" fmla="*/ 3340510 h 3341596"/>
                <a:gd name="connsiteX3" fmla="*/ 1015513 w 1217283"/>
                <a:gd name="connsiteY3" fmla="*/ 3332895 h 3341596"/>
                <a:gd name="connsiteX4" fmla="*/ 118017 w 1217283"/>
                <a:gd name="connsiteY4" fmla="*/ 3033977 h 3341596"/>
                <a:gd name="connsiteX5" fmla="*/ 0 w 1217283"/>
                <a:gd name="connsiteY5" fmla="*/ 2872143 h 3341596"/>
                <a:gd name="connsiteX6" fmla="*/ 0 w 1217283"/>
                <a:gd name="connsiteY6" fmla="*/ 161895 h 3341596"/>
                <a:gd name="connsiteX7" fmla="*/ 211288 w 1217283"/>
                <a:gd name="connsiteY7" fmla="*/ 10532 h 3341596"/>
                <a:gd name="connsiteX8" fmla="*/ 1097363 w 1217283"/>
                <a:gd name="connsiteY8" fmla="*/ 305641 h 3341596"/>
                <a:gd name="connsiteX9" fmla="*/ 1216331 w 1217283"/>
                <a:gd name="connsiteY9" fmla="*/ 474139 h 3341596"/>
                <a:gd name="connsiteX10" fmla="*/ 1217283 w 1217283"/>
                <a:gd name="connsiteY10" fmla="*/ 1827836 h 3341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283" h="3341596">
                  <a:moveTo>
                    <a:pt x="1217283" y="1827836"/>
                  </a:moveTo>
                  <a:cubicBezTo>
                    <a:pt x="1217283" y="2278116"/>
                    <a:pt x="1217283" y="2727444"/>
                    <a:pt x="1217283" y="3177724"/>
                  </a:cubicBezTo>
                  <a:cubicBezTo>
                    <a:pt x="1217283" y="3266257"/>
                    <a:pt x="1166840" y="3330039"/>
                    <a:pt x="1084990" y="3340510"/>
                  </a:cubicBezTo>
                  <a:cubicBezTo>
                    <a:pt x="1062148" y="3343366"/>
                    <a:pt x="1037403" y="3340510"/>
                    <a:pt x="1015513" y="3332895"/>
                  </a:cubicBezTo>
                  <a:cubicBezTo>
                    <a:pt x="716665" y="3233890"/>
                    <a:pt x="416865" y="3133934"/>
                    <a:pt x="118017" y="3033977"/>
                  </a:cubicBezTo>
                  <a:cubicBezTo>
                    <a:pt x="37118" y="3006370"/>
                    <a:pt x="0" y="2956868"/>
                    <a:pt x="0" y="2872143"/>
                  </a:cubicBezTo>
                  <a:cubicBezTo>
                    <a:pt x="0" y="1968727"/>
                    <a:pt x="0" y="1065311"/>
                    <a:pt x="0" y="161895"/>
                  </a:cubicBezTo>
                  <a:cubicBezTo>
                    <a:pt x="0" y="40995"/>
                    <a:pt x="96126" y="-27547"/>
                    <a:pt x="211288" y="10532"/>
                  </a:cubicBezTo>
                  <a:cubicBezTo>
                    <a:pt x="507281" y="108584"/>
                    <a:pt x="802322" y="206637"/>
                    <a:pt x="1097363" y="305641"/>
                  </a:cubicBezTo>
                  <a:cubicBezTo>
                    <a:pt x="1181117" y="334200"/>
                    <a:pt x="1216331" y="383703"/>
                    <a:pt x="1216331" y="474139"/>
                  </a:cubicBezTo>
                  <a:cubicBezTo>
                    <a:pt x="1217283" y="925372"/>
                    <a:pt x="1217283" y="1376604"/>
                    <a:pt x="1217283" y="1827836"/>
                  </a:cubicBezTo>
                  <a:close/>
                </a:path>
              </a:pathLst>
            </a:custGeom>
            <a:solidFill>
              <a:srgbClr val="DD1470"/>
            </a:solid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79" name="Graphic 36">
              <a:extLst>
                <a:ext uri="{FF2B5EF4-FFF2-40B4-BE49-F238E27FC236}">
                  <a16:creationId xmlns:a16="http://schemas.microsoft.com/office/drawing/2014/main" id="{358EDECC-CFA9-52AB-0D04-87B42E6F7047}"/>
                </a:ext>
              </a:extLst>
            </p:cNvPr>
            <p:cNvGrpSpPr/>
            <p:nvPr/>
          </p:nvGrpSpPr>
          <p:grpSpPr>
            <a:xfrm>
              <a:off x="3518987" y="1500844"/>
              <a:ext cx="3648161" cy="3648358"/>
              <a:chOff x="3518987" y="1500844"/>
              <a:chExt cx="3648161" cy="3648358"/>
            </a:xfrm>
            <a:grpFill/>
          </p:grpSpPr>
          <p:sp>
            <p:nvSpPr>
              <p:cNvPr id="80" name="Freeform 79">
                <a:extLst>
                  <a:ext uri="{FF2B5EF4-FFF2-40B4-BE49-F238E27FC236}">
                    <a16:creationId xmlns:a16="http://schemas.microsoft.com/office/drawing/2014/main" id="{8F75CFAC-E8CF-C292-3521-2D99766E3456}"/>
                  </a:ext>
                </a:extLst>
              </p:cNvPr>
              <p:cNvSpPr/>
              <p:nvPr/>
            </p:nvSpPr>
            <p:spPr>
              <a:xfrm>
                <a:off x="3518987" y="1500844"/>
                <a:ext cx="2432332" cy="3648358"/>
              </a:xfrm>
              <a:custGeom>
                <a:avLst/>
                <a:gdLst>
                  <a:gd name="connsiteX0" fmla="*/ 0 w 2432332"/>
                  <a:gd name="connsiteY0" fmla="*/ 257454 h 3648358"/>
                  <a:gd name="connsiteX1" fmla="*/ 13325 w 2432332"/>
                  <a:gd name="connsiteY1" fmla="*/ 217471 h 3648358"/>
                  <a:gd name="connsiteX2" fmla="*/ 303607 w 2432332"/>
                  <a:gd name="connsiteY2" fmla="*/ 423 h 3648358"/>
                  <a:gd name="connsiteX3" fmla="*/ 2045302 w 2432332"/>
                  <a:gd name="connsiteY3" fmla="*/ 423 h 3648358"/>
                  <a:gd name="connsiteX4" fmla="*/ 2430759 w 2432332"/>
                  <a:gd name="connsiteY4" fmla="*/ 378354 h 3648358"/>
                  <a:gd name="connsiteX5" fmla="*/ 2431711 w 2432332"/>
                  <a:gd name="connsiteY5" fmla="*/ 1133263 h 3648358"/>
                  <a:gd name="connsiteX6" fmla="*/ 2357475 w 2432332"/>
                  <a:gd name="connsiteY6" fmla="*/ 1216084 h 3648358"/>
                  <a:gd name="connsiteX7" fmla="*/ 2280383 w 2432332"/>
                  <a:gd name="connsiteY7" fmla="*/ 1132311 h 3648358"/>
                  <a:gd name="connsiteX8" fmla="*/ 2280383 w 2432332"/>
                  <a:gd name="connsiteY8" fmla="*/ 402153 h 3648358"/>
                  <a:gd name="connsiteX9" fmla="*/ 2030074 w 2432332"/>
                  <a:gd name="connsiteY9" fmla="*/ 151786 h 3648358"/>
                  <a:gd name="connsiteX10" fmla="*/ 862282 w 2432332"/>
                  <a:gd name="connsiteY10" fmla="*/ 151786 h 3648358"/>
                  <a:gd name="connsiteX11" fmla="*/ 831826 w 2432332"/>
                  <a:gd name="connsiteY11" fmla="*/ 151786 h 3648358"/>
                  <a:gd name="connsiteX12" fmla="*/ 829923 w 2432332"/>
                  <a:gd name="connsiteY12" fmla="*/ 159401 h 3648358"/>
                  <a:gd name="connsiteX13" fmla="*/ 928904 w 2432332"/>
                  <a:gd name="connsiteY13" fmla="*/ 192720 h 3648358"/>
                  <a:gd name="connsiteX14" fmla="*/ 1302940 w 2432332"/>
                  <a:gd name="connsiteY14" fmla="*/ 317428 h 3648358"/>
                  <a:gd name="connsiteX15" fmla="*/ 1519938 w 2432332"/>
                  <a:gd name="connsiteY15" fmla="*/ 621105 h 3648358"/>
                  <a:gd name="connsiteX16" fmla="*/ 1519938 w 2432332"/>
                  <a:gd name="connsiteY16" fmla="*/ 1871037 h 3648358"/>
                  <a:gd name="connsiteX17" fmla="*/ 1519938 w 2432332"/>
                  <a:gd name="connsiteY17" fmla="*/ 2993405 h 3648358"/>
                  <a:gd name="connsiteX18" fmla="*/ 1519938 w 2432332"/>
                  <a:gd name="connsiteY18" fmla="*/ 3039100 h 3648358"/>
                  <a:gd name="connsiteX19" fmla="*/ 1560863 w 2432332"/>
                  <a:gd name="connsiteY19" fmla="*/ 3041004 h 3648358"/>
                  <a:gd name="connsiteX20" fmla="*/ 2027219 w 2432332"/>
                  <a:gd name="connsiteY20" fmla="*/ 3041004 h 3648358"/>
                  <a:gd name="connsiteX21" fmla="*/ 2280383 w 2432332"/>
                  <a:gd name="connsiteY21" fmla="*/ 2789685 h 3648358"/>
                  <a:gd name="connsiteX22" fmla="*/ 2280383 w 2432332"/>
                  <a:gd name="connsiteY22" fmla="*/ 2073806 h 3648358"/>
                  <a:gd name="connsiteX23" fmla="*/ 2287046 w 2432332"/>
                  <a:gd name="connsiteY23" fmla="*/ 2025256 h 3648358"/>
                  <a:gd name="connsiteX24" fmla="*/ 2366040 w 2432332"/>
                  <a:gd name="connsiteY24" fmla="*/ 1977657 h 3648358"/>
                  <a:gd name="connsiteX25" fmla="*/ 2430759 w 2432332"/>
                  <a:gd name="connsiteY25" fmla="*/ 2043343 h 3648358"/>
                  <a:gd name="connsiteX26" fmla="*/ 2431711 w 2432332"/>
                  <a:gd name="connsiteY26" fmla="*/ 2078566 h 3648358"/>
                  <a:gd name="connsiteX27" fmla="*/ 2431711 w 2432332"/>
                  <a:gd name="connsiteY27" fmla="*/ 2790637 h 3648358"/>
                  <a:gd name="connsiteX28" fmla="*/ 2029122 w 2432332"/>
                  <a:gd name="connsiteY28" fmla="*/ 3192366 h 3648358"/>
                  <a:gd name="connsiteX29" fmla="*/ 1562767 w 2432332"/>
                  <a:gd name="connsiteY29" fmla="*/ 3192366 h 3648358"/>
                  <a:gd name="connsiteX30" fmla="*/ 1519938 w 2432332"/>
                  <a:gd name="connsiteY30" fmla="*/ 3192366 h 3648358"/>
                  <a:gd name="connsiteX31" fmla="*/ 1519938 w 2432332"/>
                  <a:gd name="connsiteY31" fmla="*/ 3315170 h 3648358"/>
                  <a:gd name="connsiteX32" fmla="*/ 1266774 w 2432332"/>
                  <a:gd name="connsiteY32" fmla="*/ 3644550 h 3648358"/>
                  <a:gd name="connsiteX33" fmla="*/ 1261063 w 2432332"/>
                  <a:gd name="connsiteY33" fmla="*/ 3648359 h 3648358"/>
                  <a:gd name="connsiteX34" fmla="*/ 1168744 w 2432332"/>
                  <a:gd name="connsiteY34" fmla="*/ 3648359 h 3648358"/>
                  <a:gd name="connsiteX35" fmla="*/ 913676 w 2432332"/>
                  <a:gd name="connsiteY35" fmla="*/ 3562682 h 3648358"/>
                  <a:gd name="connsiteX36" fmla="*/ 216998 w 2432332"/>
                  <a:gd name="connsiteY36" fmla="*/ 3330402 h 3648358"/>
                  <a:gd name="connsiteX37" fmla="*/ 21890 w 2432332"/>
                  <a:gd name="connsiteY37" fmla="*/ 3151432 h 3648358"/>
                  <a:gd name="connsiteX38" fmla="*/ 0 w 2432332"/>
                  <a:gd name="connsiteY38" fmla="*/ 3084794 h 3648358"/>
                  <a:gd name="connsiteX39" fmla="*/ 0 w 2432332"/>
                  <a:gd name="connsiteY39" fmla="*/ 257454 h 3648358"/>
                  <a:gd name="connsiteX40" fmla="*/ 1367659 w 2432332"/>
                  <a:gd name="connsiteY40" fmla="*/ 1981465 h 3648358"/>
                  <a:gd name="connsiteX41" fmla="*/ 1367659 w 2432332"/>
                  <a:gd name="connsiteY41" fmla="*/ 627769 h 3648358"/>
                  <a:gd name="connsiteX42" fmla="*/ 1248691 w 2432332"/>
                  <a:gd name="connsiteY42" fmla="*/ 459271 h 3648358"/>
                  <a:gd name="connsiteX43" fmla="*/ 362615 w 2432332"/>
                  <a:gd name="connsiteY43" fmla="*/ 164161 h 3648358"/>
                  <a:gd name="connsiteX44" fmla="*/ 151328 w 2432332"/>
                  <a:gd name="connsiteY44" fmla="*/ 315524 h 3648358"/>
                  <a:gd name="connsiteX45" fmla="*/ 151328 w 2432332"/>
                  <a:gd name="connsiteY45" fmla="*/ 3025772 h 3648358"/>
                  <a:gd name="connsiteX46" fmla="*/ 269344 w 2432332"/>
                  <a:gd name="connsiteY46" fmla="*/ 3187607 h 3648358"/>
                  <a:gd name="connsiteX47" fmla="*/ 1166841 w 2432332"/>
                  <a:gd name="connsiteY47" fmla="*/ 3486524 h 3648358"/>
                  <a:gd name="connsiteX48" fmla="*/ 1236318 w 2432332"/>
                  <a:gd name="connsiteY48" fmla="*/ 3494140 h 3648358"/>
                  <a:gd name="connsiteX49" fmla="*/ 1368611 w 2432332"/>
                  <a:gd name="connsiteY49" fmla="*/ 3331354 h 3648358"/>
                  <a:gd name="connsiteX50" fmla="*/ 1367659 w 2432332"/>
                  <a:gd name="connsiteY50" fmla="*/ 1981465 h 3648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432332" h="3648358">
                    <a:moveTo>
                      <a:pt x="0" y="257454"/>
                    </a:moveTo>
                    <a:cubicBezTo>
                      <a:pt x="4759" y="244126"/>
                      <a:pt x="9517" y="230799"/>
                      <a:pt x="13325" y="217471"/>
                    </a:cubicBezTo>
                    <a:cubicBezTo>
                      <a:pt x="52346" y="88956"/>
                      <a:pt x="169411" y="423"/>
                      <a:pt x="303607" y="423"/>
                    </a:cubicBezTo>
                    <a:cubicBezTo>
                      <a:pt x="884172" y="423"/>
                      <a:pt x="1464737" y="-529"/>
                      <a:pt x="2045302" y="423"/>
                    </a:cubicBezTo>
                    <a:cubicBezTo>
                      <a:pt x="2263252" y="423"/>
                      <a:pt x="2427904" y="161305"/>
                      <a:pt x="2430759" y="378354"/>
                    </a:cubicBezTo>
                    <a:cubicBezTo>
                      <a:pt x="2433614" y="629673"/>
                      <a:pt x="2431711" y="881944"/>
                      <a:pt x="2431711" y="1133263"/>
                    </a:cubicBezTo>
                    <a:cubicBezTo>
                      <a:pt x="2431711" y="1182765"/>
                      <a:pt x="2401255" y="1215132"/>
                      <a:pt x="2357475" y="1216084"/>
                    </a:cubicBezTo>
                    <a:cubicBezTo>
                      <a:pt x="2312743" y="1217036"/>
                      <a:pt x="2280383" y="1182765"/>
                      <a:pt x="2280383" y="1132311"/>
                    </a:cubicBezTo>
                    <a:cubicBezTo>
                      <a:pt x="2280383" y="888608"/>
                      <a:pt x="2280383" y="645856"/>
                      <a:pt x="2280383" y="402153"/>
                    </a:cubicBezTo>
                    <a:cubicBezTo>
                      <a:pt x="2280383" y="246030"/>
                      <a:pt x="2186160" y="151786"/>
                      <a:pt x="2030074" y="151786"/>
                    </a:cubicBezTo>
                    <a:cubicBezTo>
                      <a:pt x="1640810" y="151786"/>
                      <a:pt x="1251546" y="151786"/>
                      <a:pt x="862282" y="151786"/>
                    </a:cubicBezTo>
                    <a:cubicBezTo>
                      <a:pt x="851813" y="151786"/>
                      <a:pt x="842295" y="151786"/>
                      <a:pt x="831826" y="151786"/>
                    </a:cubicBezTo>
                    <a:cubicBezTo>
                      <a:pt x="830874" y="154642"/>
                      <a:pt x="830874" y="156546"/>
                      <a:pt x="829923" y="159401"/>
                    </a:cubicBezTo>
                    <a:cubicBezTo>
                      <a:pt x="863234" y="170825"/>
                      <a:pt x="895593" y="182249"/>
                      <a:pt x="928904" y="192720"/>
                    </a:cubicBezTo>
                    <a:cubicBezTo>
                      <a:pt x="1053583" y="234607"/>
                      <a:pt x="1178262" y="275541"/>
                      <a:pt x="1302940" y="317428"/>
                    </a:cubicBezTo>
                    <a:cubicBezTo>
                      <a:pt x="1443799" y="365978"/>
                      <a:pt x="1519938" y="471646"/>
                      <a:pt x="1519938" y="621105"/>
                    </a:cubicBezTo>
                    <a:cubicBezTo>
                      <a:pt x="1519938" y="1038066"/>
                      <a:pt x="1519938" y="1455028"/>
                      <a:pt x="1519938" y="1871037"/>
                    </a:cubicBezTo>
                    <a:cubicBezTo>
                      <a:pt x="1519938" y="2245160"/>
                      <a:pt x="1519938" y="2619283"/>
                      <a:pt x="1519938" y="2993405"/>
                    </a:cubicBezTo>
                    <a:cubicBezTo>
                      <a:pt x="1519938" y="3007685"/>
                      <a:pt x="1519938" y="3021012"/>
                      <a:pt x="1519938" y="3039100"/>
                    </a:cubicBezTo>
                    <a:cubicBezTo>
                      <a:pt x="1536118" y="3040052"/>
                      <a:pt x="1548491" y="3041004"/>
                      <a:pt x="1560863" y="3041004"/>
                    </a:cubicBezTo>
                    <a:cubicBezTo>
                      <a:pt x="1715998" y="3041004"/>
                      <a:pt x="1872084" y="3041004"/>
                      <a:pt x="2027219" y="3041004"/>
                    </a:cubicBezTo>
                    <a:cubicBezTo>
                      <a:pt x="2186160" y="3041004"/>
                      <a:pt x="2280383" y="2947711"/>
                      <a:pt x="2280383" y="2789685"/>
                    </a:cubicBezTo>
                    <a:cubicBezTo>
                      <a:pt x="2280383" y="2550741"/>
                      <a:pt x="2280383" y="2312750"/>
                      <a:pt x="2280383" y="2073806"/>
                    </a:cubicBezTo>
                    <a:cubicBezTo>
                      <a:pt x="2280383" y="2057623"/>
                      <a:pt x="2281335" y="2040487"/>
                      <a:pt x="2287046" y="2025256"/>
                    </a:cubicBezTo>
                    <a:cubicBezTo>
                      <a:pt x="2298466" y="1991937"/>
                      <a:pt x="2332729" y="1972898"/>
                      <a:pt x="2366040" y="1977657"/>
                    </a:cubicBezTo>
                    <a:cubicBezTo>
                      <a:pt x="2401255" y="1982417"/>
                      <a:pt x="2426952" y="2008120"/>
                      <a:pt x="2430759" y="2043343"/>
                    </a:cubicBezTo>
                    <a:cubicBezTo>
                      <a:pt x="2431711" y="2054766"/>
                      <a:pt x="2431711" y="2067142"/>
                      <a:pt x="2431711" y="2078566"/>
                    </a:cubicBezTo>
                    <a:cubicBezTo>
                      <a:pt x="2431711" y="2315606"/>
                      <a:pt x="2431711" y="2553597"/>
                      <a:pt x="2431711" y="2790637"/>
                    </a:cubicBezTo>
                    <a:cubicBezTo>
                      <a:pt x="2431711" y="3031484"/>
                      <a:pt x="2270866" y="3192366"/>
                      <a:pt x="2029122" y="3192366"/>
                    </a:cubicBezTo>
                    <a:cubicBezTo>
                      <a:pt x="1873988" y="3192366"/>
                      <a:pt x="1717901" y="3192366"/>
                      <a:pt x="1562767" y="3192366"/>
                    </a:cubicBezTo>
                    <a:cubicBezTo>
                      <a:pt x="1549442" y="3192366"/>
                      <a:pt x="1537070" y="3192366"/>
                      <a:pt x="1519938" y="3192366"/>
                    </a:cubicBezTo>
                    <a:cubicBezTo>
                      <a:pt x="1519938" y="3235205"/>
                      <a:pt x="1519938" y="3275188"/>
                      <a:pt x="1519938" y="3315170"/>
                    </a:cubicBezTo>
                    <a:cubicBezTo>
                      <a:pt x="1519938" y="3495092"/>
                      <a:pt x="1440943" y="3597904"/>
                      <a:pt x="1266774" y="3644550"/>
                    </a:cubicBezTo>
                    <a:cubicBezTo>
                      <a:pt x="1264870" y="3645502"/>
                      <a:pt x="1262967" y="3647406"/>
                      <a:pt x="1261063" y="3648359"/>
                    </a:cubicBezTo>
                    <a:cubicBezTo>
                      <a:pt x="1230608" y="3648359"/>
                      <a:pt x="1199200" y="3648359"/>
                      <a:pt x="1168744" y="3648359"/>
                    </a:cubicBezTo>
                    <a:cubicBezTo>
                      <a:pt x="1084039" y="3619800"/>
                      <a:pt x="999333" y="3591241"/>
                      <a:pt x="913676" y="3562682"/>
                    </a:cubicBezTo>
                    <a:cubicBezTo>
                      <a:pt x="681450" y="3485572"/>
                      <a:pt x="449224" y="3407511"/>
                      <a:pt x="216998" y="3330402"/>
                    </a:cubicBezTo>
                    <a:cubicBezTo>
                      <a:pt x="125631" y="3299939"/>
                      <a:pt x="59008" y="3241869"/>
                      <a:pt x="21890" y="3151432"/>
                    </a:cubicBezTo>
                    <a:cubicBezTo>
                      <a:pt x="13325" y="3129537"/>
                      <a:pt x="7614" y="3106689"/>
                      <a:pt x="0" y="3084794"/>
                    </a:cubicBezTo>
                    <a:cubicBezTo>
                      <a:pt x="0" y="2143300"/>
                      <a:pt x="0" y="1199901"/>
                      <a:pt x="0" y="257454"/>
                    </a:cubicBezTo>
                    <a:close/>
                    <a:moveTo>
                      <a:pt x="1367659" y="1981465"/>
                    </a:moveTo>
                    <a:cubicBezTo>
                      <a:pt x="1367659" y="1530233"/>
                      <a:pt x="1367659" y="1079001"/>
                      <a:pt x="1367659" y="627769"/>
                    </a:cubicBezTo>
                    <a:cubicBezTo>
                      <a:pt x="1367659" y="537332"/>
                      <a:pt x="1333396" y="487830"/>
                      <a:pt x="1248691" y="459271"/>
                    </a:cubicBezTo>
                    <a:cubicBezTo>
                      <a:pt x="953649" y="360266"/>
                      <a:pt x="657656" y="262214"/>
                      <a:pt x="362615" y="164161"/>
                    </a:cubicBezTo>
                    <a:cubicBezTo>
                      <a:pt x="247454" y="126083"/>
                      <a:pt x="151328" y="194624"/>
                      <a:pt x="151328" y="315524"/>
                    </a:cubicBezTo>
                    <a:cubicBezTo>
                      <a:pt x="151328" y="1218940"/>
                      <a:pt x="151328" y="2122356"/>
                      <a:pt x="151328" y="3025772"/>
                    </a:cubicBezTo>
                    <a:cubicBezTo>
                      <a:pt x="151328" y="3110498"/>
                      <a:pt x="187494" y="3160952"/>
                      <a:pt x="269344" y="3187607"/>
                    </a:cubicBezTo>
                    <a:cubicBezTo>
                      <a:pt x="568192" y="3287563"/>
                      <a:pt x="867041" y="3387520"/>
                      <a:pt x="1166841" y="3486524"/>
                    </a:cubicBezTo>
                    <a:cubicBezTo>
                      <a:pt x="1188731" y="3494140"/>
                      <a:pt x="1213476" y="3496996"/>
                      <a:pt x="1236318" y="3494140"/>
                    </a:cubicBezTo>
                    <a:cubicBezTo>
                      <a:pt x="1317216" y="3483668"/>
                      <a:pt x="1368611" y="3418935"/>
                      <a:pt x="1368611" y="3331354"/>
                    </a:cubicBezTo>
                    <a:cubicBezTo>
                      <a:pt x="1367659" y="2882026"/>
                      <a:pt x="1367659" y="2431745"/>
                      <a:pt x="1367659" y="1981465"/>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1" name="Freeform 80">
                <a:extLst>
                  <a:ext uri="{FF2B5EF4-FFF2-40B4-BE49-F238E27FC236}">
                    <a16:creationId xmlns:a16="http://schemas.microsoft.com/office/drawing/2014/main" id="{730B4A4B-EADA-45AE-D5A3-0BDFD1DE59FE}"/>
                  </a:ext>
                </a:extLst>
              </p:cNvPr>
              <p:cNvSpPr/>
              <p:nvPr/>
            </p:nvSpPr>
            <p:spPr>
              <a:xfrm>
                <a:off x="5493831" y="2411977"/>
                <a:ext cx="1673317" cy="1370133"/>
              </a:xfrm>
              <a:custGeom>
                <a:avLst/>
                <a:gdLst>
                  <a:gd name="connsiteX0" fmla="*/ 1410516 w 1673317"/>
                  <a:gd name="connsiteY0" fmla="*/ 761895 h 1370133"/>
                  <a:gd name="connsiteX1" fmla="*/ 1358170 w 1673317"/>
                  <a:gd name="connsiteY1" fmla="*/ 761895 h 1370133"/>
                  <a:gd name="connsiteX2" fmla="*/ 108528 w 1673317"/>
                  <a:gd name="connsiteY2" fmla="*/ 761895 h 1370133"/>
                  <a:gd name="connsiteX3" fmla="*/ 55230 w 1673317"/>
                  <a:gd name="connsiteY3" fmla="*/ 757135 h 1370133"/>
                  <a:gd name="connsiteX4" fmla="*/ 29 w 1673317"/>
                  <a:gd name="connsiteY4" fmla="*/ 686690 h 1370133"/>
                  <a:gd name="connsiteX5" fmla="*/ 56182 w 1673317"/>
                  <a:gd name="connsiteY5" fmla="*/ 613388 h 1370133"/>
                  <a:gd name="connsiteX6" fmla="*/ 109479 w 1673317"/>
                  <a:gd name="connsiteY6" fmla="*/ 608629 h 1370133"/>
                  <a:gd name="connsiteX7" fmla="*/ 1359122 w 1673317"/>
                  <a:gd name="connsiteY7" fmla="*/ 608629 h 1370133"/>
                  <a:gd name="connsiteX8" fmla="*/ 1410516 w 1673317"/>
                  <a:gd name="connsiteY8" fmla="*/ 608629 h 1370133"/>
                  <a:gd name="connsiteX9" fmla="*/ 1379108 w 1673317"/>
                  <a:gd name="connsiteY9" fmla="*/ 576262 h 1370133"/>
                  <a:gd name="connsiteX10" fmla="*/ 947016 w 1673317"/>
                  <a:gd name="connsiteY10" fmla="*/ 142165 h 1370133"/>
                  <a:gd name="connsiteX11" fmla="*/ 914656 w 1673317"/>
                  <a:gd name="connsiteY11" fmla="*/ 75527 h 1370133"/>
                  <a:gd name="connsiteX12" fmla="*/ 952726 w 1673317"/>
                  <a:gd name="connsiteY12" fmla="*/ 12698 h 1370133"/>
                  <a:gd name="connsiteX13" fmla="*/ 1028866 w 1673317"/>
                  <a:gd name="connsiteY13" fmla="*/ 14601 h 1370133"/>
                  <a:gd name="connsiteX14" fmla="*/ 1060274 w 1673317"/>
                  <a:gd name="connsiteY14" fmla="*/ 43160 h 1370133"/>
                  <a:gd name="connsiteX15" fmla="*/ 1642742 w 1673317"/>
                  <a:gd name="connsiteY15" fmla="*/ 624812 h 1370133"/>
                  <a:gd name="connsiteX16" fmla="*/ 1641791 w 1673317"/>
                  <a:gd name="connsiteY16" fmla="*/ 748567 h 1370133"/>
                  <a:gd name="connsiteX17" fmla="*/ 1059322 w 1673317"/>
                  <a:gd name="connsiteY17" fmla="*/ 1330219 h 1370133"/>
                  <a:gd name="connsiteX18" fmla="*/ 1026962 w 1673317"/>
                  <a:gd name="connsiteY18" fmla="*/ 1357826 h 1370133"/>
                  <a:gd name="connsiteX19" fmla="*/ 929884 w 1673317"/>
                  <a:gd name="connsiteY19" fmla="*/ 1344499 h 1370133"/>
                  <a:gd name="connsiteX20" fmla="*/ 927029 w 1673317"/>
                  <a:gd name="connsiteY20" fmla="*/ 1249302 h 1370133"/>
                  <a:gd name="connsiteX21" fmla="*/ 953678 w 1673317"/>
                  <a:gd name="connsiteY21" fmla="*/ 1220743 h 1370133"/>
                  <a:gd name="connsiteX22" fmla="*/ 1376253 w 1673317"/>
                  <a:gd name="connsiteY22" fmla="*/ 797118 h 1370133"/>
                  <a:gd name="connsiteX23" fmla="*/ 1410516 w 1673317"/>
                  <a:gd name="connsiteY23" fmla="*/ 761895 h 1370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73317" h="1370133">
                    <a:moveTo>
                      <a:pt x="1410516" y="761895"/>
                    </a:moveTo>
                    <a:cubicBezTo>
                      <a:pt x="1386723" y="761895"/>
                      <a:pt x="1372446" y="761895"/>
                      <a:pt x="1358170" y="761895"/>
                    </a:cubicBezTo>
                    <a:cubicBezTo>
                      <a:pt x="941305" y="761895"/>
                      <a:pt x="524441" y="761895"/>
                      <a:pt x="108528" y="761895"/>
                    </a:cubicBezTo>
                    <a:cubicBezTo>
                      <a:pt x="90445" y="761895"/>
                      <a:pt x="72361" y="760943"/>
                      <a:pt x="55230" y="757135"/>
                    </a:cubicBezTo>
                    <a:cubicBezTo>
                      <a:pt x="22870" y="749520"/>
                      <a:pt x="980" y="719057"/>
                      <a:pt x="29" y="686690"/>
                    </a:cubicBezTo>
                    <a:cubicBezTo>
                      <a:pt x="-923" y="653371"/>
                      <a:pt x="21919" y="621004"/>
                      <a:pt x="56182" y="613388"/>
                    </a:cubicBezTo>
                    <a:cubicBezTo>
                      <a:pt x="73313" y="609580"/>
                      <a:pt x="91396" y="608629"/>
                      <a:pt x="109479" y="608629"/>
                    </a:cubicBezTo>
                    <a:cubicBezTo>
                      <a:pt x="526344" y="608629"/>
                      <a:pt x="943209" y="608629"/>
                      <a:pt x="1359122" y="608629"/>
                    </a:cubicBezTo>
                    <a:cubicBezTo>
                      <a:pt x="1373398" y="608629"/>
                      <a:pt x="1386723" y="608629"/>
                      <a:pt x="1410516" y="608629"/>
                    </a:cubicBezTo>
                    <a:cubicBezTo>
                      <a:pt x="1396240" y="593397"/>
                      <a:pt x="1387674" y="584829"/>
                      <a:pt x="1379108" y="576262"/>
                    </a:cubicBezTo>
                    <a:cubicBezTo>
                      <a:pt x="1234443" y="431563"/>
                      <a:pt x="1089778" y="287816"/>
                      <a:pt x="947016" y="142165"/>
                    </a:cubicBezTo>
                    <a:cubicBezTo>
                      <a:pt x="929884" y="125030"/>
                      <a:pt x="913705" y="97423"/>
                      <a:pt x="914656" y="75527"/>
                    </a:cubicBezTo>
                    <a:cubicBezTo>
                      <a:pt x="915608" y="53632"/>
                      <a:pt x="934643" y="27929"/>
                      <a:pt x="952726" y="12698"/>
                    </a:cubicBezTo>
                    <a:cubicBezTo>
                      <a:pt x="974616" y="-6342"/>
                      <a:pt x="1004121" y="-2534"/>
                      <a:pt x="1028866" y="14601"/>
                    </a:cubicBezTo>
                    <a:cubicBezTo>
                      <a:pt x="1040287" y="22217"/>
                      <a:pt x="1050756" y="32689"/>
                      <a:pt x="1060274" y="43160"/>
                    </a:cubicBezTo>
                    <a:cubicBezTo>
                      <a:pt x="1254430" y="236410"/>
                      <a:pt x="1448586" y="430611"/>
                      <a:pt x="1642742" y="624812"/>
                    </a:cubicBezTo>
                    <a:cubicBezTo>
                      <a:pt x="1683667" y="665747"/>
                      <a:pt x="1683667" y="706681"/>
                      <a:pt x="1641791" y="748567"/>
                    </a:cubicBezTo>
                    <a:cubicBezTo>
                      <a:pt x="1447634" y="942769"/>
                      <a:pt x="1253478" y="1136018"/>
                      <a:pt x="1059322" y="1330219"/>
                    </a:cubicBezTo>
                    <a:cubicBezTo>
                      <a:pt x="1048853" y="1340691"/>
                      <a:pt x="1039335" y="1350210"/>
                      <a:pt x="1026962" y="1357826"/>
                    </a:cubicBezTo>
                    <a:cubicBezTo>
                      <a:pt x="994603" y="1378769"/>
                      <a:pt x="954630" y="1372105"/>
                      <a:pt x="929884" y="1344499"/>
                    </a:cubicBezTo>
                    <a:cubicBezTo>
                      <a:pt x="906091" y="1317844"/>
                      <a:pt x="905139" y="1277861"/>
                      <a:pt x="927029" y="1249302"/>
                    </a:cubicBezTo>
                    <a:cubicBezTo>
                      <a:pt x="934643" y="1238830"/>
                      <a:pt x="944161" y="1230263"/>
                      <a:pt x="953678" y="1220743"/>
                    </a:cubicBezTo>
                    <a:cubicBezTo>
                      <a:pt x="1094536" y="1079852"/>
                      <a:pt x="1235395" y="938961"/>
                      <a:pt x="1376253" y="797118"/>
                    </a:cubicBezTo>
                    <a:cubicBezTo>
                      <a:pt x="1386723" y="787598"/>
                      <a:pt x="1395288" y="778078"/>
                      <a:pt x="1410516" y="761895"/>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pic>
        <p:nvPicPr>
          <p:cNvPr id="83" name="Picture Placeholder 33">
            <a:extLst>
              <a:ext uri="{FF2B5EF4-FFF2-40B4-BE49-F238E27FC236}">
                <a16:creationId xmlns:a16="http://schemas.microsoft.com/office/drawing/2014/main" id="{E4E75EE0-6F53-23C0-58D6-074F6FCB170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7968247"/>
            <a:ext cx="7559675" cy="272356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Tree>
    <p:extLst>
      <p:ext uri="{BB962C8B-B14F-4D97-AF65-F5344CB8AC3E}">
        <p14:creationId xmlns:p14="http://schemas.microsoft.com/office/powerpoint/2010/main" val="164258124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104</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1124095"/>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rPr>
              <a:t>Since crypto service providers play an important role in the crypto ecosystem, the second category sets out the regulatory requirements for crypto service providers under governance and consumer and investor protection are assessed based on the following factors:</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7" name="Text Placeholder 17">
            <a:extLst>
              <a:ext uri="{FF2B5EF4-FFF2-40B4-BE49-F238E27FC236}">
                <a16:creationId xmlns:a16="http://schemas.microsoft.com/office/drawing/2014/main" id="{9D27028C-3602-A559-FF2A-47A8FC912314}"/>
              </a:ext>
            </a:extLst>
          </p:cNvPr>
          <p:cNvSpPr txBox="1">
            <a:spLocks/>
          </p:cNvSpPr>
          <p:nvPr/>
        </p:nvSpPr>
        <p:spPr>
          <a:xfrm>
            <a:off x="2224884" y="2123972"/>
            <a:ext cx="4573019" cy="256627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Capital requirements regulated </a:t>
            </a:r>
          </a:p>
          <a:p>
            <a:pPr algn="just"/>
            <a:r>
              <a:rPr lang="en-US">
                <a:solidFill>
                  <a:srgbClr val="000000"/>
                </a:solidFill>
                <a:cs typeface="+mn-cs"/>
              </a:rPr>
              <a:t>Obligations to hold of equity to mitigate credit and default risks.</a:t>
            </a:r>
          </a:p>
          <a:p>
            <a:pPr algn="just"/>
            <a:r>
              <a:rPr lang="en-US">
                <a:solidFill>
                  <a:srgbClr val="000000"/>
                </a:solidFill>
                <a:cs typeface="+mn-cs"/>
              </a:rPr>
              <a:t> </a:t>
            </a:r>
          </a:p>
          <a:p>
            <a:pPr algn="just"/>
            <a:r>
              <a:rPr lang="en-US" b="1">
                <a:solidFill>
                  <a:srgbClr val="F79037"/>
                </a:solidFill>
                <a:cs typeface="+mn-cs"/>
              </a:rPr>
              <a:t>Risk disclosure and profile for retail investors regulated</a:t>
            </a:r>
          </a:p>
          <a:p>
            <a:pPr algn="just"/>
            <a:r>
              <a:rPr lang="en-US">
                <a:solidFill>
                  <a:srgbClr val="000000"/>
                </a:solidFill>
                <a:cs typeface="+mn-cs"/>
              </a:rPr>
              <a:t>Obligations to inform customers about risks in dealing with crypto assets as well as categorization of customers according to risk classes.</a:t>
            </a:r>
          </a:p>
          <a:p>
            <a:pPr algn="just"/>
            <a:r>
              <a:rPr lang="en-US">
                <a:solidFill>
                  <a:srgbClr val="000000"/>
                </a:solidFill>
                <a:cs typeface="+mn-cs"/>
              </a:rPr>
              <a:t> </a:t>
            </a:r>
          </a:p>
          <a:p>
            <a:pPr algn="just"/>
            <a:r>
              <a:rPr lang="en-US" b="1">
                <a:solidFill>
                  <a:srgbClr val="F79037"/>
                </a:solidFill>
                <a:cs typeface="+mn-cs"/>
              </a:rPr>
              <a:t>Deposit security regulated</a:t>
            </a:r>
          </a:p>
          <a:p>
            <a:pPr algn="just"/>
            <a:r>
              <a:rPr lang="en-US">
                <a:solidFill>
                  <a:srgbClr val="000000"/>
                </a:solidFill>
                <a:cs typeface="+mn-cs"/>
              </a:rPr>
              <a:t>Regulations for the protection of customer deposits, e.g., by separating the assets of customers from the assets held for their own assets.</a:t>
            </a:r>
          </a:p>
          <a:p>
            <a:pPr algn="just"/>
            <a:r>
              <a:rPr lang="en-US">
                <a:solidFill>
                  <a:srgbClr val="000000"/>
                </a:solidFill>
                <a:cs typeface="+mn-cs"/>
              </a:rPr>
              <a:t> </a:t>
            </a:r>
          </a:p>
          <a:p>
            <a:pPr algn="just"/>
            <a:r>
              <a:rPr lang="en-US" b="1">
                <a:solidFill>
                  <a:srgbClr val="F79037"/>
                </a:solidFill>
                <a:cs typeface="+mn-cs"/>
              </a:rPr>
              <a:t>Protection of customer-relevant data regulated</a:t>
            </a:r>
          </a:p>
          <a:p>
            <a:pPr algn="just"/>
            <a:r>
              <a:rPr lang="en-US">
                <a:solidFill>
                  <a:srgbClr val="000000"/>
                </a:solidFill>
                <a:cs typeface="+mn-cs"/>
              </a:rPr>
              <a:t>Data protection regulations for crypto assets or possibility of applying existing regulations to crypto assets.</a:t>
            </a:r>
          </a:p>
          <a:p>
            <a:pPr algn="just"/>
            <a:r>
              <a:rPr lang="en-US">
                <a:solidFill>
                  <a:srgbClr val="000000"/>
                </a:solidFill>
                <a:cs typeface="+mn-cs"/>
              </a:rPr>
              <a:t> </a:t>
            </a:r>
          </a:p>
          <a:p>
            <a:pPr algn="just"/>
            <a:endParaRPr lang="en-LB">
              <a:solidFill>
                <a:schemeClr val="tx1"/>
              </a:solidFill>
              <a:effectLst/>
              <a:ea typeface="Times New Roman" panose="02020603050405020304" pitchFamily="18" charset="0"/>
            </a:endParaRPr>
          </a:p>
          <a:p>
            <a:endParaRPr lang="en-LB">
              <a:solidFill>
                <a:srgbClr val="000000"/>
              </a:solidFill>
              <a:cs typeface="+mn-cs"/>
            </a:endParaRPr>
          </a:p>
          <a:p>
            <a:r>
              <a:rPr lang="en-US" dirty="0">
                <a:solidFill>
                  <a:srgbClr val="000000"/>
                </a:solidFill>
              </a:rPr>
              <a:t> </a:t>
            </a:r>
          </a:p>
          <a:p>
            <a:endParaRPr lang="en-US" dirty="0">
              <a:solidFill>
                <a:srgbClr val="000000"/>
              </a:solidFill>
            </a:endParaRPr>
          </a:p>
        </p:txBody>
      </p:sp>
      <p:grpSp>
        <p:nvGrpSpPr>
          <p:cNvPr id="70" name="Group 69">
            <a:extLst>
              <a:ext uri="{FF2B5EF4-FFF2-40B4-BE49-F238E27FC236}">
                <a16:creationId xmlns:a16="http://schemas.microsoft.com/office/drawing/2014/main" id="{6FDB9C8B-644E-A771-8C9C-D19039ADAE1D}"/>
              </a:ext>
            </a:extLst>
          </p:cNvPr>
          <p:cNvGrpSpPr/>
          <p:nvPr/>
        </p:nvGrpSpPr>
        <p:grpSpPr>
          <a:xfrm>
            <a:off x="1254282" y="1925680"/>
            <a:ext cx="635327" cy="634633"/>
            <a:chOff x="7257599" y="768348"/>
            <a:chExt cx="868457" cy="867509"/>
          </a:xfrm>
          <a:solidFill>
            <a:srgbClr val="F79037"/>
          </a:solidFill>
        </p:grpSpPr>
        <p:sp>
          <p:nvSpPr>
            <p:cNvPr id="71" name="Freeform 70">
              <a:extLst>
                <a:ext uri="{FF2B5EF4-FFF2-40B4-BE49-F238E27FC236}">
                  <a16:creationId xmlns:a16="http://schemas.microsoft.com/office/drawing/2014/main" id="{1FF312D7-6F87-47E3-FA6C-37D1B6592405}"/>
                </a:ext>
              </a:extLst>
            </p:cNvPr>
            <p:cNvSpPr/>
            <p:nvPr/>
          </p:nvSpPr>
          <p:spPr>
            <a:xfrm>
              <a:off x="7672223" y="1282564"/>
              <a:ext cx="303614" cy="275513"/>
            </a:xfrm>
            <a:custGeom>
              <a:avLst/>
              <a:gdLst>
                <a:gd name="connsiteX0" fmla="*/ 5420 w 303614"/>
                <a:gd name="connsiteY0" fmla="*/ 194214 h 275513"/>
                <a:gd name="connsiteX1" fmla="*/ 8130 w 303614"/>
                <a:gd name="connsiteY1" fmla="*/ 193311 h 275513"/>
                <a:gd name="connsiteX2" fmla="*/ 18970 w 303614"/>
                <a:gd name="connsiteY2" fmla="*/ 193311 h 275513"/>
                <a:gd name="connsiteX3" fmla="*/ 79492 w 303614"/>
                <a:gd name="connsiteY3" fmla="*/ 229444 h 275513"/>
                <a:gd name="connsiteX4" fmla="*/ 93946 w 303614"/>
                <a:gd name="connsiteY4" fmla="*/ 229444 h 275513"/>
                <a:gd name="connsiteX5" fmla="*/ 101172 w 303614"/>
                <a:gd name="connsiteY5" fmla="*/ 216797 h 275513"/>
                <a:gd name="connsiteX6" fmla="*/ 101172 w 303614"/>
                <a:gd name="connsiteY6" fmla="*/ 14453 h 275513"/>
                <a:gd name="connsiteX7" fmla="*/ 115625 w 303614"/>
                <a:gd name="connsiteY7" fmla="*/ 0 h 275513"/>
                <a:gd name="connsiteX8" fmla="*/ 130079 w 303614"/>
                <a:gd name="connsiteY8" fmla="*/ 14453 h 275513"/>
                <a:gd name="connsiteX9" fmla="*/ 130079 w 303614"/>
                <a:gd name="connsiteY9" fmla="*/ 130982 h 275513"/>
                <a:gd name="connsiteX10" fmla="*/ 144531 w 303614"/>
                <a:gd name="connsiteY10" fmla="*/ 145435 h 275513"/>
                <a:gd name="connsiteX11" fmla="*/ 158985 w 303614"/>
                <a:gd name="connsiteY11" fmla="*/ 130982 h 275513"/>
                <a:gd name="connsiteX12" fmla="*/ 173438 w 303614"/>
                <a:gd name="connsiteY12" fmla="*/ 116529 h 275513"/>
                <a:gd name="connsiteX13" fmla="*/ 187891 w 303614"/>
                <a:gd name="connsiteY13" fmla="*/ 130982 h 275513"/>
                <a:gd name="connsiteX14" fmla="*/ 202344 w 303614"/>
                <a:gd name="connsiteY14" fmla="*/ 145435 h 275513"/>
                <a:gd name="connsiteX15" fmla="*/ 216797 w 303614"/>
                <a:gd name="connsiteY15" fmla="*/ 130982 h 275513"/>
                <a:gd name="connsiteX16" fmla="*/ 231251 w 303614"/>
                <a:gd name="connsiteY16" fmla="*/ 116529 h 275513"/>
                <a:gd name="connsiteX17" fmla="*/ 245704 w 303614"/>
                <a:gd name="connsiteY17" fmla="*/ 130982 h 275513"/>
                <a:gd name="connsiteX18" fmla="*/ 260156 w 303614"/>
                <a:gd name="connsiteY18" fmla="*/ 145435 h 275513"/>
                <a:gd name="connsiteX19" fmla="*/ 274610 w 303614"/>
                <a:gd name="connsiteY19" fmla="*/ 130982 h 275513"/>
                <a:gd name="connsiteX20" fmla="*/ 280030 w 303614"/>
                <a:gd name="connsiteY20" fmla="*/ 120142 h 275513"/>
                <a:gd name="connsiteX21" fmla="*/ 291773 w 303614"/>
                <a:gd name="connsiteY21" fmla="*/ 117432 h 275513"/>
                <a:gd name="connsiteX22" fmla="*/ 303516 w 303614"/>
                <a:gd name="connsiteY22" fmla="*/ 132788 h 275513"/>
                <a:gd name="connsiteX23" fmla="*/ 303516 w 303614"/>
                <a:gd name="connsiteY23" fmla="*/ 275513 h 275513"/>
                <a:gd name="connsiteX24" fmla="*/ 91236 w 303614"/>
                <a:gd name="connsiteY24" fmla="*/ 275513 h 275513"/>
                <a:gd name="connsiteX25" fmla="*/ 4517 w 303614"/>
                <a:gd name="connsiteY25" fmla="*/ 213184 h 275513"/>
                <a:gd name="connsiteX26" fmla="*/ 0 w 303614"/>
                <a:gd name="connsiteY26" fmla="*/ 203247 h 275513"/>
                <a:gd name="connsiteX27" fmla="*/ 5420 w 303614"/>
                <a:gd name="connsiteY27" fmla="*/ 194214 h 275513"/>
                <a:gd name="connsiteX28" fmla="*/ 5420 w 303614"/>
                <a:gd name="connsiteY28" fmla="*/ 194214 h 27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3614" h="275513">
                  <a:moveTo>
                    <a:pt x="5420" y="194214"/>
                  </a:moveTo>
                  <a:lnTo>
                    <a:pt x="8130" y="193311"/>
                  </a:lnTo>
                  <a:cubicBezTo>
                    <a:pt x="11743" y="191504"/>
                    <a:pt x="15357" y="191504"/>
                    <a:pt x="18970" y="193311"/>
                  </a:cubicBezTo>
                  <a:lnTo>
                    <a:pt x="79492" y="229444"/>
                  </a:lnTo>
                  <a:cubicBezTo>
                    <a:pt x="84009" y="232154"/>
                    <a:pt x="89429" y="232154"/>
                    <a:pt x="93946" y="229444"/>
                  </a:cubicBezTo>
                  <a:cubicBezTo>
                    <a:pt x="98462" y="226733"/>
                    <a:pt x="101172" y="222217"/>
                    <a:pt x="101172" y="216797"/>
                  </a:cubicBezTo>
                  <a:lnTo>
                    <a:pt x="101172" y="14453"/>
                  </a:lnTo>
                  <a:cubicBezTo>
                    <a:pt x="101172" y="6323"/>
                    <a:pt x="107495" y="0"/>
                    <a:pt x="115625" y="0"/>
                  </a:cubicBezTo>
                  <a:cubicBezTo>
                    <a:pt x="123755" y="0"/>
                    <a:pt x="130079" y="6323"/>
                    <a:pt x="130079" y="14453"/>
                  </a:cubicBezTo>
                  <a:lnTo>
                    <a:pt x="130079" y="130982"/>
                  </a:lnTo>
                  <a:cubicBezTo>
                    <a:pt x="130079" y="139112"/>
                    <a:pt x="136402" y="145435"/>
                    <a:pt x="144531" y="145435"/>
                  </a:cubicBezTo>
                  <a:cubicBezTo>
                    <a:pt x="152662" y="145435"/>
                    <a:pt x="158985" y="139112"/>
                    <a:pt x="158985" y="130982"/>
                  </a:cubicBezTo>
                  <a:cubicBezTo>
                    <a:pt x="158985" y="122852"/>
                    <a:pt x="165308" y="116529"/>
                    <a:pt x="173438" y="116529"/>
                  </a:cubicBezTo>
                  <a:cubicBezTo>
                    <a:pt x="181568" y="116529"/>
                    <a:pt x="187891" y="122852"/>
                    <a:pt x="187891" y="130982"/>
                  </a:cubicBezTo>
                  <a:cubicBezTo>
                    <a:pt x="187891" y="139112"/>
                    <a:pt x="194214" y="145435"/>
                    <a:pt x="202344" y="145435"/>
                  </a:cubicBezTo>
                  <a:cubicBezTo>
                    <a:pt x="210474" y="145435"/>
                    <a:pt x="216797" y="139112"/>
                    <a:pt x="216797" y="130982"/>
                  </a:cubicBezTo>
                  <a:cubicBezTo>
                    <a:pt x="216797" y="122852"/>
                    <a:pt x="223121" y="116529"/>
                    <a:pt x="231251" y="116529"/>
                  </a:cubicBezTo>
                  <a:cubicBezTo>
                    <a:pt x="239380" y="116529"/>
                    <a:pt x="245704" y="122852"/>
                    <a:pt x="245704" y="130982"/>
                  </a:cubicBezTo>
                  <a:cubicBezTo>
                    <a:pt x="245704" y="139112"/>
                    <a:pt x="252027" y="145435"/>
                    <a:pt x="260156" y="145435"/>
                  </a:cubicBezTo>
                  <a:cubicBezTo>
                    <a:pt x="268287" y="145435"/>
                    <a:pt x="274610" y="139112"/>
                    <a:pt x="274610" y="130982"/>
                  </a:cubicBezTo>
                  <a:cubicBezTo>
                    <a:pt x="274610" y="126465"/>
                    <a:pt x="276417" y="122852"/>
                    <a:pt x="280030" y="120142"/>
                  </a:cubicBezTo>
                  <a:cubicBezTo>
                    <a:pt x="283643" y="117432"/>
                    <a:pt x="287256" y="116529"/>
                    <a:pt x="291773" y="117432"/>
                  </a:cubicBezTo>
                  <a:cubicBezTo>
                    <a:pt x="299000" y="119239"/>
                    <a:pt x="304419" y="125562"/>
                    <a:pt x="303516" y="132788"/>
                  </a:cubicBezTo>
                  <a:lnTo>
                    <a:pt x="303516" y="275513"/>
                  </a:lnTo>
                  <a:lnTo>
                    <a:pt x="91236" y="275513"/>
                  </a:lnTo>
                  <a:lnTo>
                    <a:pt x="4517" y="213184"/>
                  </a:lnTo>
                  <a:cubicBezTo>
                    <a:pt x="1807" y="211377"/>
                    <a:pt x="0" y="206861"/>
                    <a:pt x="0" y="203247"/>
                  </a:cubicBezTo>
                  <a:cubicBezTo>
                    <a:pt x="0" y="199634"/>
                    <a:pt x="1807" y="196021"/>
                    <a:pt x="5420" y="194214"/>
                  </a:cubicBezTo>
                  <a:lnTo>
                    <a:pt x="5420" y="194214"/>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72" name="Graphic 2">
              <a:extLst>
                <a:ext uri="{FF2B5EF4-FFF2-40B4-BE49-F238E27FC236}">
                  <a16:creationId xmlns:a16="http://schemas.microsoft.com/office/drawing/2014/main" id="{5EB5026E-EF79-E328-46C7-C4E83C7F9EE4}"/>
                </a:ext>
              </a:extLst>
            </p:cNvPr>
            <p:cNvGrpSpPr/>
            <p:nvPr/>
          </p:nvGrpSpPr>
          <p:grpSpPr>
            <a:xfrm>
              <a:off x="7257599" y="768348"/>
              <a:ext cx="868457" cy="867509"/>
              <a:chOff x="7257599" y="768348"/>
              <a:chExt cx="868457" cy="867509"/>
            </a:xfrm>
            <a:grpFill/>
          </p:grpSpPr>
          <p:sp>
            <p:nvSpPr>
              <p:cNvPr id="73" name="Freeform 72">
                <a:extLst>
                  <a:ext uri="{FF2B5EF4-FFF2-40B4-BE49-F238E27FC236}">
                    <a16:creationId xmlns:a16="http://schemas.microsoft.com/office/drawing/2014/main" id="{62D9161A-882A-BFD2-CF32-40E27D437626}"/>
                  </a:ext>
                </a:extLst>
              </p:cNvPr>
              <p:cNvSpPr/>
              <p:nvPr/>
            </p:nvSpPr>
            <p:spPr>
              <a:xfrm>
                <a:off x="7257599" y="768348"/>
                <a:ext cx="868457" cy="867509"/>
              </a:xfrm>
              <a:custGeom>
                <a:avLst/>
                <a:gdLst>
                  <a:gd name="connsiteX0" fmla="*/ 0 w 868457"/>
                  <a:gd name="connsiteY0" fmla="*/ 621711 h 867509"/>
                  <a:gd name="connsiteX1" fmla="*/ 61426 w 868457"/>
                  <a:gd name="connsiteY1" fmla="*/ 704816 h 867509"/>
                  <a:gd name="connsiteX2" fmla="*/ 158984 w 868457"/>
                  <a:gd name="connsiteY2" fmla="*/ 670490 h 867509"/>
                  <a:gd name="connsiteX3" fmla="*/ 350489 w 868457"/>
                  <a:gd name="connsiteY3" fmla="*/ 758113 h 867509"/>
                  <a:gd name="connsiteX4" fmla="*/ 347779 w 868457"/>
                  <a:gd name="connsiteY4" fmla="*/ 780696 h 867509"/>
                  <a:gd name="connsiteX5" fmla="*/ 395655 w 868457"/>
                  <a:gd name="connsiteY5" fmla="*/ 858381 h 867509"/>
                  <a:gd name="connsiteX6" fmla="*/ 485987 w 868457"/>
                  <a:gd name="connsiteY6" fmla="*/ 850251 h 867509"/>
                  <a:gd name="connsiteX7" fmla="*/ 468824 w 868457"/>
                  <a:gd name="connsiteY7" fmla="*/ 826765 h 867509"/>
                  <a:gd name="connsiteX8" fmla="*/ 434497 w 868457"/>
                  <a:gd name="connsiteY8" fmla="*/ 838508 h 867509"/>
                  <a:gd name="connsiteX9" fmla="*/ 386621 w 868457"/>
                  <a:gd name="connsiteY9" fmla="*/ 812312 h 867509"/>
                  <a:gd name="connsiteX10" fmla="*/ 382105 w 868457"/>
                  <a:gd name="connsiteY10" fmla="*/ 758113 h 867509"/>
                  <a:gd name="connsiteX11" fmla="*/ 383008 w 868457"/>
                  <a:gd name="connsiteY11" fmla="*/ 746370 h 867509"/>
                  <a:gd name="connsiteX12" fmla="*/ 374878 w 868457"/>
                  <a:gd name="connsiteY12" fmla="*/ 737336 h 867509"/>
                  <a:gd name="connsiteX13" fmla="*/ 171631 w 868457"/>
                  <a:gd name="connsiteY13" fmla="*/ 644294 h 867509"/>
                  <a:gd name="connsiteX14" fmla="*/ 170727 w 868457"/>
                  <a:gd name="connsiteY14" fmla="*/ 595515 h 867509"/>
                  <a:gd name="connsiteX15" fmla="*/ 282740 w 868457"/>
                  <a:gd name="connsiteY15" fmla="*/ 534089 h 867509"/>
                  <a:gd name="connsiteX16" fmla="*/ 269190 w 868457"/>
                  <a:gd name="connsiteY16" fmla="*/ 508796 h 867509"/>
                  <a:gd name="connsiteX17" fmla="*/ 158081 w 868457"/>
                  <a:gd name="connsiteY17" fmla="*/ 569318 h 867509"/>
                  <a:gd name="connsiteX18" fmla="*/ 102978 w 868457"/>
                  <a:gd name="connsiteY18" fmla="*/ 535896 h 867509"/>
                  <a:gd name="connsiteX19" fmla="*/ 102978 w 868457"/>
                  <a:gd name="connsiteY19" fmla="*/ 330842 h 867509"/>
                  <a:gd name="connsiteX20" fmla="*/ 149951 w 868457"/>
                  <a:gd name="connsiteY20" fmla="*/ 306452 h 867509"/>
                  <a:gd name="connsiteX21" fmla="*/ 270093 w 868457"/>
                  <a:gd name="connsiteY21" fmla="*/ 366974 h 867509"/>
                  <a:gd name="connsiteX22" fmla="*/ 282740 w 868457"/>
                  <a:gd name="connsiteY22" fmla="*/ 340778 h 867509"/>
                  <a:gd name="connsiteX23" fmla="*/ 166211 w 868457"/>
                  <a:gd name="connsiteY23" fmla="*/ 282966 h 867509"/>
                  <a:gd name="connsiteX24" fmla="*/ 171631 w 868457"/>
                  <a:gd name="connsiteY24" fmla="*/ 223346 h 867509"/>
                  <a:gd name="connsiteX25" fmla="*/ 363135 w 868457"/>
                  <a:gd name="connsiteY25" fmla="*/ 135724 h 867509"/>
                  <a:gd name="connsiteX26" fmla="*/ 420044 w 868457"/>
                  <a:gd name="connsiteY26" fmla="*/ 172760 h 867509"/>
                  <a:gd name="connsiteX27" fmla="*/ 420044 w 868457"/>
                  <a:gd name="connsiteY27" fmla="*/ 245929 h 867509"/>
                  <a:gd name="connsiteX28" fmla="*/ 448950 w 868457"/>
                  <a:gd name="connsiteY28" fmla="*/ 245929 h 867509"/>
                  <a:gd name="connsiteX29" fmla="*/ 448950 w 868457"/>
                  <a:gd name="connsiteY29" fmla="*/ 172760 h 867509"/>
                  <a:gd name="connsiteX30" fmla="*/ 505860 w 868457"/>
                  <a:gd name="connsiteY30" fmla="*/ 135724 h 867509"/>
                  <a:gd name="connsiteX31" fmla="*/ 697364 w 868457"/>
                  <a:gd name="connsiteY31" fmla="*/ 223346 h 867509"/>
                  <a:gd name="connsiteX32" fmla="*/ 698267 w 868457"/>
                  <a:gd name="connsiteY32" fmla="*/ 272126 h 867509"/>
                  <a:gd name="connsiteX33" fmla="*/ 586255 w 868457"/>
                  <a:gd name="connsiteY33" fmla="*/ 333551 h 867509"/>
                  <a:gd name="connsiteX34" fmla="*/ 599805 w 868457"/>
                  <a:gd name="connsiteY34" fmla="*/ 358844 h 867509"/>
                  <a:gd name="connsiteX35" fmla="*/ 710914 w 868457"/>
                  <a:gd name="connsiteY35" fmla="*/ 298322 h 867509"/>
                  <a:gd name="connsiteX36" fmla="*/ 766017 w 868457"/>
                  <a:gd name="connsiteY36" fmla="*/ 331745 h 867509"/>
                  <a:gd name="connsiteX37" fmla="*/ 766017 w 868457"/>
                  <a:gd name="connsiteY37" fmla="*/ 536799 h 867509"/>
                  <a:gd name="connsiteX38" fmla="*/ 710914 w 868457"/>
                  <a:gd name="connsiteY38" fmla="*/ 570222 h 867509"/>
                  <a:gd name="connsiteX39" fmla="*/ 734400 w 868457"/>
                  <a:gd name="connsiteY39" fmla="*/ 587385 h 867509"/>
                  <a:gd name="connsiteX40" fmla="*/ 808473 w 868457"/>
                  <a:gd name="connsiteY40" fmla="*/ 571125 h 867509"/>
                  <a:gd name="connsiteX41" fmla="*/ 835572 w 868457"/>
                  <a:gd name="connsiteY41" fmla="*/ 641584 h 867509"/>
                  <a:gd name="connsiteX42" fmla="*/ 769629 w 868457"/>
                  <a:gd name="connsiteY42" fmla="*/ 678620 h 867509"/>
                  <a:gd name="connsiteX43" fmla="*/ 764210 w 868457"/>
                  <a:gd name="connsiteY43" fmla="*/ 706623 h 867509"/>
                  <a:gd name="connsiteX44" fmla="*/ 781373 w 868457"/>
                  <a:gd name="connsiteY44" fmla="*/ 708430 h 867509"/>
                  <a:gd name="connsiteX45" fmla="*/ 867189 w 868457"/>
                  <a:gd name="connsiteY45" fmla="*/ 628938 h 867509"/>
                  <a:gd name="connsiteX46" fmla="*/ 795826 w 868457"/>
                  <a:gd name="connsiteY46" fmla="*/ 535896 h 867509"/>
                  <a:gd name="connsiteX47" fmla="*/ 795826 w 868457"/>
                  <a:gd name="connsiteY47" fmla="*/ 330842 h 867509"/>
                  <a:gd name="connsiteX48" fmla="*/ 868092 w 868457"/>
                  <a:gd name="connsiteY48" fmla="*/ 253156 h 867509"/>
                  <a:gd name="connsiteX49" fmla="*/ 811183 w 868457"/>
                  <a:gd name="connsiteY49" fmla="*/ 163727 h 867509"/>
                  <a:gd name="connsiteX50" fmla="*/ 710010 w 868457"/>
                  <a:gd name="connsiteY50" fmla="*/ 197150 h 867509"/>
                  <a:gd name="connsiteX51" fmla="*/ 518506 w 868457"/>
                  <a:gd name="connsiteY51" fmla="*/ 109528 h 867509"/>
                  <a:gd name="connsiteX52" fmla="*/ 485083 w 868457"/>
                  <a:gd name="connsiteY52" fmla="*/ 15582 h 867509"/>
                  <a:gd name="connsiteX53" fmla="*/ 385718 w 868457"/>
                  <a:gd name="connsiteY53" fmla="*/ 15582 h 867509"/>
                  <a:gd name="connsiteX54" fmla="*/ 352295 w 868457"/>
                  <a:gd name="connsiteY54" fmla="*/ 109528 h 867509"/>
                  <a:gd name="connsiteX55" fmla="*/ 160791 w 868457"/>
                  <a:gd name="connsiteY55" fmla="*/ 197150 h 867509"/>
                  <a:gd name="connsiteX56" fmla="*/ 59619 w 868457"/>
                  <a:gd name="connsiteY56" fmla="*/ 163727 h 867509"/>
                  <a:gd name="connsiteX57" fmla="*/ 2710 w 868457"/>
                  <a:gd name="connsiteY57" fmla="*/ 253156 h 867509"/>
                  <a:gd name="connsiteX58" fmla="*/ 74976 w 868457"/>
                  <a:gd name="connsiteY58" fmla="*/ 330842 h 867509"/>
                  <a:gd name="connsiteX59" fmla="*/ 74976 w 868457"/>
                  <a:gd name="connsiteY59" fmla="*/ 535896 h 867509"/>
                  <a:gd name="connsiteX60" fmla="*/ 0 w 868457"/>
                  <a:gd name="connsiteY60" fmla="*/ 621711 h 867509"/>
                  <a:gd name="connsiteX61" fmla="*/ 780469 w 868457"/>
                  <a:gd name="connsiteY61" fmla="*/ 188117 h 867509"/>
                  <a:gd name="connsiteX62" fmla="*/ 838282 w 868457"/>
                  <a:gd name="connsiteY62" fmla="*/ 245929 h 867509"/>
                  <a:gd name="connsiteX63" fmla="*/ 780469 w 868457"/>
                  <a:gd name="connsiteY63" fmla="*/ 303742 h 867509"/>
                  <a:gd name="connsiteX64" fmla="*/ 722657 w 868457"/>
                  <a:gd name="connsiteY64" fmla="*/ 245929 h 867509"/>
                  <a:gd name="connsiteX65" fmla="*/ 780469 w 868457"/>
                  <a:gd name="connsiteY65" fmla="*/ 188117 h 867509"/>
                  <a:gd name="connsiteX66" fmla="*/ 433594 w 868457"/>
                  <a:gd name="connsiteY66" fmla="*/ 29132 h 867509"/>
                  <a:gd name="connsiteX67" fmla="*/ 491407 w 868457"/>
                  <a:gd name="connsiteY67" fmla="*/ 86945 h 867509"/>
                  <a:gd name="connsiteX68" fmla="*/ 433594 w 868457"/>
                  <a:gd name="connsiteY68" fmla="*/ 144757 h 867509"/>
                  <a:gd name="connsiteX69" fmla="*/ 375782 w 868457"/>
                  <a:gd name="connsiteY69" fmla="*/ 86945 h 867509"/>
                  <a:gd name="connsiteX70" fmla="*/ 433594 w 868457"/>
                  <a:gd name="connsiteY70" fmla="*/ 29132 h 867509"/>
                  <a:gd name="connsiteX71" fmla="*/ 144531 w 868457"/>
                  <a:gd name="connsiteY71" fmla="*/ 621711 h 867509"/>
                  <a:gd name="connsiteX72" fmla="*/ 86719 w 868457"/>
                  <a:gd name="connsiteY72" fmla="*/ 679524 h 867509"/>
                  <a:gd name="connsiteX73" fmla="*/ 28906 w 868457"/>
                  <a:gd name="connsiteY73" fmla="*/ 621711 h 867509"/>
                  <a:gd name="connsiteX74" fmla="*/ 86719 w 868457"/>
                  <a:gd name="connsiteY74" fmla="*/ 563898 h 867509"/>
                  <a:gd name="connsiteX75" fmla="*/ 144531 w 868457"/>
                  <a:gd name="connsiteY75" fmla="*/ 621711 h 867509"/>
                  <a:gd name="connsiteX76" fmla="*/ 28906 w 868457"/>
                  <a:gd name="connsiteY76" fmla="*/ 245929 h 867509"/>
                  <a:gd name="connsiteX77" fmla="*/ 86719 w 868457"/>
                  <a:gd name="connsiteY77" fmla="*/ 188117 h 867509"/>
                  <a:gd name="connsiteX78" fmla="*/ 144531 w 868457"/>
                  <a:gd name="connsiteY78" fmla="*/ 245929 h 867509"/>
                  <a:gd name="connsiteX79" fmla="*/ 86719 w 868457"/>
                  <a:gd name="connsiteY79" fmla="*/ 303742 h 867509"/>
                  <a:gd name="connsiteX80" fmla="*/ 28906 w 868457"/>
                  <a:gd name="connsiteY80" fmla="*/ 245929 h 86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868457" h="867509">
                    <a:moveTo>
                      <a:pt x="0" y="621711"/>
                    </a:moveTo>
                    <a:cubicBezTo>
                      <a:pt x="0" y="659650"/>
                      <a:pt x="25293" y="693073"/>
                      <a:pt x="61426" y="704816"/>
                    </a:cubicBezTo>
                    <a:cubicBezTo>
                      <a:pt x="97559" y="716560"/>
                      <a:pt x="137304" y="702107"/>
                      <a:pt x="158984" y="670490"/>
                    </a:cubicBezTo>
                    <a:lnTo>
                      <a:pt x="350489" y="758113"/>
                    </a:lnTo>
                    <a:cubicBezTo>
                      <a:pt x="348682" y="765339"/>
                      <a:pt x="347779" y="772566"/>
                      <a:pt x="347779" y="780696"/>
                    </a:cubicBezTo>
                    <a:cubicBezTo>
                      <a:pt x="347779" y="813215"/>
                      <a:pt x="366748" y="843928"/>
                      <a:pt x="395655" y="858381"/>
                    </a:cubicBezTo>
                    <a:cubicBezTo>
                      <a:pt x="425464" y="872835"/>
                      <a:pt x="459790" y="870125"/>
                      <a:pt x="485987" y="850251"/>
                    </a:cubicBezTo>
                    <a:lnTo>
                      <a:pt x="468824" y="826765"/>
                    </a:lnTo>
                    <a:cubicBezTo>
                      <a:pt x="458887" y="833992"/>
                      <a:pt x="446240" y="838508"/>
                      <a:pt x="434497" y="838508"/>
                    </a:cubicBezTo>
                    <a:cubicBezTo>
                      <a:pt x="415528" y="838508"/>
                      <a:pt x="396558" y="828572"/>
                      <a:pt x="386621" y="812312"/>
                    </a:cubicBezTo>
                    <a:cubicBezTo>
                      <a:pt x="375782" y="796052"/>
                      <a:pt x="373975" y="775276"/>
                      <a:pt x="382105" y="758113"/>
                    </a:cubicBezTo>
                    <a:cubicBezTo>
                      <a:pt x="383912" y="754499"/>
                      <a:pt x="384815" y="749982"/>
                      <a:pt x="383008" y="746370"/>
                    </a:cubicBezTo>
                    <a:cubicBezTo>
                      <a:pt x="382105" y="742756"/>
                      <a:pt x="378491" y="739143"/>
                      <a:pt x="374878" y="737336"/>
                    </a:cubicBezTo>
                    <a:lnTo>
                      <a:pt x="171631" y="644294"/>
                    </a:lnTo>
                    <a:cubicBezTo>
                      <a:pt x="176148" y="628034"/>
                      <a:pt x="175244" y="611774"/>
                      <a:pt x="170727" y="595515"/>
                    </a:cubicBezTo>
                    <a:lnTo>
                      <a:pt x="282740" y="534089"/>
                    </a:lnTo>
                    <a:lnTo>
                      <a:pt x="269190" y="508796"/>
                    </a:lnTo>
                    <a:lnTo>
                      <a:pt x="158081" y="569318"/>
                    </a:lnTo>
                    <a:cubicBezTo>
                      <a:pt x="144531" y="551252"/>
                      <a:pt x="124658" y="539509"/>
                      <a:pt x="102978" y="535896"/>
                    </a:cubicBezTo>
                    <a:lnTo>
                      <a:pt x="102978" y="330842"/>
                    </a:lnTo>
                    <a:cubicBezTo>
                      <a:pt x="121045" y="328132"/>
                      <a:pt x="137304" y="319099"/>
                      <a:pt x="149951" y="306452"/>
                    </a:cubicBezTo>
                    <a:lnTo>
                      <a:pt x="270093" y="366974"/>
                    </a:lnTo>
                    <a:lnTo>
                      <a:pt x="282740" y="340778"/>
                    </a:lnTo>
                    <a:lnTo>
                      <a:pt x="166211" y="282966"/>
                    </a:lnTo>
                    <a:cubicBezTo>
                      <a:pt x="175244" y="263996"/>
                      <a:pt x="177051" y="243219"/>
                      <a:pt x="171631" y="223346"/>
                    </a:cubicBezTo>
                    <a:lnTo>
                      <a:pt x="363135" y="135724"/>
                    </a:lnTo>
                    <a:cubicBezTo>
                      <a:pt x="376685" y="155597"/>
                      <a:pt x="397461" y="168244"/>
                      <a:pt x="420044" y="172760"/>
                    </a:cubicBezTo>
                    <a:lnTo>
                      <a:pt x="420044" y="245929"/>
                    </a:lnTo>
                    <a:lnTo>
                      <a:pt x="448950" y="245929"/>
                    </a:lnTo>
                    <a:lnTo>
                      <a:pt x="448950" y="172760"/>
                    </a:lnTo>
                    <a:cubicBezTo>
                      <a:pt x="472437" y="169147"/>
                      <a:pt x="493213" y="155597"/>
                      <a:pt x="505860" y="135724"/>
                    </a:cubicBezTo>
                    <a:lnTo>
                      <a:pt x="697364" y="223346"/>
                    </a:lnTo>
                    <a:cubicBezTo>
                      <a:pt x="692847" y="239606"/>
                      <a:pt x="693751" y="255866"/>
                      <a:pt x="698267" y="272126"/>
                    </a:cubicBezTo>
                    <a:lnTo>
                      <a:pt x="586255" y="333551"/>
                    </a:lnTo>
                    <a:lnTo>
                      <a:pt x="599805" y="358844"/>
                    </a:lnTo>
                    <a:lnTo>
                      <a:pt x="710914" y="298322"/>
                    </a:lnTo>
                    <a:cubicBezTo>
                      <a:pt x="724463" y="316388"/>
                      <a:pt x="744337" y="328132"/>
                      <a:pt x="766017" y="331745"/>
                    </a:cubicBezTo>
                    <a:lnTo>
                      <a:pt x="766017" y="536799"/>
                    </a:lnTo>
                    <a:cubicBezTo>
                      <a:pt x="744337" y="540412"/>
                      <a:pt x="724463" y="552155"/>
                      <a:pt x="710914" y="570222"/>
                    </a:cubicBezTo>
                    <a:lnTo>
                      <a:pt x="734400" y="587385"/>
                    </a:lnTo>
                    <a:cubicBezTo>
                      <a:pt x="751563" y="564802"/>
                      <a:pt x="783179" y="557575"/>
                      <a:pt x="808473" y="571125"/>
                    </a:cubicBezTo>
                    <a:cubicBezTo>
                      <a:pt x="833766" y="584675"/>
                      <a:pt x="845509" y="614484"/>
                      <a:pt x="835572" y="641584"/>
                    </a:cubicBezTo>
                    <a:cubicBezTo>
                      <a:pt x="825636" y="668684"/>
                      <a:pt x="797633" y="684040"/>
                      <a:pt x="769629" y="678620"/>
                    </a:cubicBezTo>
                    <a:lnTo>
                      <a:pt x="764210" y="706623"/>
                    </a:lnTo>
                    <a:cubicBezTo>
                      <a:pt x="769629" y="707527"/>
                      <a:pt x="775953" y="708430"/>
                      <a:pt x="781373" y="708430"/>
                    </a:cubicBezTo>
                    <a:cubicBezTo>
                      <a:pt x="826539" y="708430"/>
                      <a:pt x="863575" y="674104"/>
                      <a:pt x="867189" y="628938"/>
                    </a:cubicBezTo>
                    <a:cubicBezTo>
                      <a:pt x="870802" y="583772"/>
                      <a:pt x="840089" y="544025"/>
                      <a:pt x="795826" y="535896"/>
                    </a:cubicBezTo>
                    <a:lnTo>
                      <a:pt x="795826" y="330842"/>
                    </a:lnTo>
                    <a:cubicBezTo>
                      <a:pt x="834669" y="324518"/>
                      <a:pt x="864478" y="291999"/>
                      <a:pt x="868092" y="253156"/>
                    </a:cubicBezTo>
                    <a:cubicBezTo>
                      <a:pt x="871705" y="213410"/>
                      <a:pt x="848219" y="177277"/>
                      <a:pt x="811183" y="163727"/>
                    </a:cubicBezTo>
                    <a:cubicBezTo>
                      <a:pt x="774146" y="150177"/>
                      <a:pt x="732594" y="163727"/>
                      <a:pt x="710010" y="197150"/>
                    </a:cubicBezTo>
                    <a:lnTo>
                      <a:pt x="518506" y="109528"/>
                    </a:lnTo>
                    <a:cubicBezTo>
                      <a:pt x="528443" y="74298"/>
                      <a:pt x="514893" y="37262"/>
                      <a:pt x="485083" y="15582"/>
                    </a:cubicBezTo>
                    <a:cubicBezTo>
                      <a:pt x="455274" y="-5194"/>
                      <a:pt x="415528" y="-5194"/>
                      <a:pt x="385718" y="15582"/>
                    </a:cubicBezTo>
                    <a:cubicBezTo>
                      <a:pt x="355908" y="36359"/>
                      <a:pt x="342359" y="74298"/>
                      <a:pt x="352295" y="109528"/>
                    </a:cubicBezTo>
                    <a:lnTo>
                      <a:pt x="160791" y="197150"/>
                    </a:lnTo>
                    <a:cubicBezTo>
                      <a:pt x="138208" y="164630"/>
                      <a:pt x="97559" y="151080"/>
                      <a:pt x="59619" y="163727"/>
                    </a:cubicBezTo>
                    <a:cubicBezTo>
                      <a:pt x="22583" y="177277"/>
                      <a:pt x="-904" y="213410"/>
                      <a:pt x="2710" y="253156"/>
                    </a:cubicBezTo>
                    <a:cubicBezTo>
                      <a:pt x="6323" y="292902"/>
                      <a:pt x="36133" y="324518"/>
                      <a:pt x="74976" y="330842"/>
                    </a:cubicBezTo>
                    <a:lnTo>
                      <a:pt x="74976" y="535896"/>
                    </a:lnTo>
                    <a:cubicBezTo>
                      <a:pt x="30713" y="543122"/>
                      <a:pt x="0" y="579255"/>
                      <a:pt x="0" y="621711"/>
                    </a:cubicBezTo>
                    <a:close/>
                    <a:moveTo>
                      <a:pt x="780469" y="188117"/>
                    </a:moveTo>
                    <a:cubicBezTo>
                      <a:pt x="812086" y="188117"/>
                      <a:pt x="838282" y="214313"/>
                      <a:pt x="838282" y="245929"/>
                    </a:cubicBezTo>
                    <a:cubicBezTo>
                      <a:pt x="838282" y="277545"/>
                      <a:pt x="812086" y="303742"/>
                      <a:pt x="780469" y="303742"/>
                    </a:cubicBezTo>
                    <a:cubicBezTo>
                      <a:pt x="748853" y="303742"/>
                      <a:pt x="722657" y="277545"/>
                      <a:pt x="722657" y="245929"/>
                    </a:cubicBezTo>
                    <a:cubicBezTo>
                      <a:pt x="722657" y="213410"/>
                      <a:pt x="748853" y="188117"/>
                      <a:pt x="780469" y="188117"/>
                    </a:cubicBezTo>
                    <a:close/>
                    <a:moveTo>
                      <a:pt x="433594" y="29132"/>
                    </a:moveTo>
                    <a:cubicBezTo>
                      <a:pt x="465211" y="29132"/>
                      <a:pt x="491407" y="55329"/>
                      <a:pt x="491407" y="86945"/>
                    </a:cubicBezTo>
                    <a:cubicBezTo>
                      <a:pt x="491407" y="118561"/>
                      <a:pt x="465211" y="144757"/>
                      <a:pt x="433594" y="144757"/>
                    </a:cubicBezTo>
                    <a:cubicBezTo>
                      <a:pt x="401978" y="144757"/>
                      <a:pt x="375782" y="118561"/>
                      <a:pt x="375782" y="86945"/>
                    </a:cubicBezTo>
                    <a:cubicBezTo>
                      <a:pt x="375782" y="55329"/>
                      <a:pt x="401978" y="29132"/>
                      <a:pt x="433594" y="29132"/>
                    </a:cubicBezTo>
                    <a:close/>
                    <a:moveTo>
                      <a:pt x="144531" y="621711"/>
                    </a:moveTo>
                    <a:cubicBezTo>
                      <a:pt x="144531" y="653328"/>
                      <a:pt x="118335" y="679524"/>
                      <a:pt x="86719" y="679524"/>
                    </a:cubicBezTo>
                    <a:cubicBezTo>
                      <a:pt x="55102" y="679524"/>
                      <a:pt x="28906" y="653328"/>
                      <a:pt x="28906" y="621711"/>
                    </a:cubicBezTo>
                    <a:cubicBezTo>
                      <a:pt x="28906" y="590095"/>
                      <a:pt x="55102" y="563898"/>
                      <a:pt x="86719" y="563898"/>
                    </a:cubicBezTo>
                    <a:cubicBezTo>
                      <a:pt x="118335" y="563898"/>
                      <a:pt x="144531" y="589191"/>
                      <a:pt x="144531" y="621711"/>
                    </a:cubicBezTo>
                    <a:close/>
                    <a:moveTo>
                      <a:pt x="28906" y="245929"/>
                    </a:moveTo>
                    <a:cubicBezTo>
                      <a:pt x="28906" y="214313"/>
                      <a:pt x="55102" y="188117"/>
                      <a:pt x="86719" y="188117"/>
                    </a:cubicBezTo>
                    <a:cubicBezTo>
                      <a:pt x="118335" y="188117"/>
                      <a:pt x="144531" y="214313"/>
                      <a:pt x="144531" y="245929"/>
                    </a:cubicBezTo>
                    <a:cubicBezTo>
                      <a:pt x="144531" y="277545"/>
                      <a:pt x="118335" y="303742"/>
                      <a:pt x="86719" y="303742"/>
                    </a:cubicBezTo>
                    <a:cubicBezTo>
                      <a:pt x="55102" y="303742"/>
                      <a:pt x="28906" y="277545"/>
                      <a:pt x="28906" y="24592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4" name="Freeform 73">
                <a:extLst>
                  <a:ext uri="{FF2B5EF4-FFF2-40B4-BE49-F238E27FC236}">
                    <a16:creationId xmlns:a16="http://schemas.microsoft.com/office/drawing/2014/main" id="{DDEBEB2D-747B-DB40-062C-F047D6CEDFFE}"/>
                  </a:ext>
                </a:extLst>
              </p:cNvPr>
              <p:cNvSpPr/>
              <p:nvPr/>
            </p:nvSpPr>
            <p:spPr>
              <a:xfrm>
                <a:off x="7618928" y="1129902"/>
                <a:ext cx="144531" cy="144531"/>
              </a:xfrm>
              <a:custGeom>
                <a:avLst/>
                <a:gdLst>
                  <a:gd name="connsiteX0" fmla="*/ 72266 w 144531"/>
                  <a:gd name="connsiteY0" fmla="*/ 0 h 144531"/>
                  <a:gd name="connsiteX1" fmla="*/ 0 w 144531"/>
                  <a:gd name="connsiteY1" fmla="*/ 72266 h 144531"/>
                  <a:gd name="connsiteX2" fmla="*/ 72266 w 144531"/>
                  <a:gd name="connsiteY2" fmla="*/ 144531 h 144531"/>
                  <a:gd name="connsiteX3" fmla="*/ 144531 w 144531"/>
                  <a:gd name="connsiteY3" fmla="*/ 72266 h 144531"/>
                  <a:gd name="connsiteX4" fmla="*/ 72266 w 144531"/>
                  <a:gd name="connsiteY4" fmla="*/ 0 h 144531"/>
                  <a:gd name="connsiteX5" fmla="*/ 72266 w 144531"/>
                  <a:gd name="connsiteY5" fmla="*/ 115626 h 144531"/>
                  <a:gd name="connsiteX6" fmla="*/ 28906 w 144531"/>
                  <a:gd name="connsiteY6" fmla="*/ 72266 h 144531"/>
                  <a:gd name="connsiteX7" fmla="*/ 72266 w 144531"/>
                  <a:gd name="connsiteY7" fmla="*/ 28906 h 144531"/>
                  <a:gd name="connsiteX8" fmla="*/ 115625 w 144531"/>
                  <a:gd name="connsiteY8" fmla="*/ 72266 h 144531"/>
                  <a:gd name="connsiteX9" fmla="*/ 72266 w 144531"/>
                  <a:gd name="connsiteY9" fmla="*/ 115626 h 14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531" h="144531">
                    <a:moveTo>
                      <a:pt x="72266" y="0"/>
                    </a:moveTo>
                    <a:cubicBezTo>
                      <a:pt x="32519" y="0"/>
                      <a:pt x="0" y="32520"/>
                      <a:pt x="0" y="72266"/>
                    </a:cubicBezTo>
                    <a:cubicBezTo>
                      <a:pt x="0" y="112012"/>
                      <a:pt x="32519" y="144531"/>
                      <a:pt x="72266" y="144531"/>
                    </a:cubicBezTo>
                    <a:cubicBezTo>
                      <a:pt x="112012" y="144531"/>
                      <a:pt x="144531" y="112012"/>
                      <a:pt x="144531" y="72266"/>
                    </a:cubicBezTo>
                    <a:cubicBezTo>
                      <a:pt x="144531" y="31616"/>
                      <a:pt x="112012" y="0"/>
                      <a:pt x="72266" y="0"/>
                    </a:cubicBezTo>
                    <a:close/>
                    <a:moveTo>
                      <a:pt x="72266" y="115626"/>
                    </a:moveTo>
                    <a:cubicBezTo>
                      <a:pt x="48779" y="115626"/>
                      <a:pt x="28906" y="96656"/>
                      <a:pt x="28906" y="72266"/>
                    </a:cubicBezTo>
                    <a:cubicBezTo>
                      <a:pt x="28906" y="48780"/>
                      <a:pt x="47876" y="28906"/>
                      <a:pt x="72266" y="28906"/>
                    </a:cubicBezTo>
                    <a:cubicBezTo>
                      <a:pt x="96655" y="28906"/>
                      <a:pt x="115625" y="47876"/>
                      <a:pt x="115625" y="72266"/>
                    </a:cubicBezTo>
                    <a:cubicBezTo>
                      <a:pt x="115625" y="95752"/>
                      <a:pt x="96655" y="115626"/>
                      <a:pt x="72266" y="11562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5" name="Freeform 74">
                <a:extLst>
                  <a:ext uri="{FF2B5EF4-FFF2-40B4-BE49-F238E27FC236}">
                    <a16:creationId xmlns:a16="http://schemas.microsoft.com/office/drawing/2014/main" id="{4BF0690B-6DB2-2161-5DEE-AA605AC258FE}"/>
                  </a:ext>
                </a:extLst>
              </p:cNvPr>
              <p:cNvSpPr/>
              <p:nvPr/>
            </p:nvSpPr>
            <p:spPr>
              <a:xfrm>
                <a:off x="7531306" y="1043183"/>
                <a:ext cx="317969" cy="317065"/>
              </a:xfrm>
              <a:custGeom>
                <a:avLst/>
                <a:gdLst>
                  <a:gd name="connsiteX0" fmla="*/ 27100 w 317969"/>
                  <a:gd name="connsiteY0" fmla="*/ 250220 h 317065"/>
                  <a:gd name="connsiteX1" fmla="*/ 67749 w 317969"/>
                  <a:gd name="connsiteY1" fmla="*/ 290870 h 317065"/>
                  <a:gd name="connsiteX2" fmla="*/ 88525 w 317969"/>
                  <a:gd name="connsiteY2" fmla="*/ 290870 h 317065"/>
                  <a:gd name="connsiteX3" fmla="*/ 103882 w 317969"/>
                  <a:gd name="connsiteY3" fmla="*/ 275513 h 317065"/>
                  <a:gd name="connsiteX4" fmla="*/ 116528 w 317969"/>
                  <a:gd name="connsiteY4" fmla="*/ 280933 h 317065"/>
                  <a:gd name="connsiteX5" fmla="*/ 116528 w 317969"/>
                  <a:gd name="connsiteY5" fmla="*/ 302613 h 317065"/>
                  <a:gd name="connsiteX6" fmla="*/ 130982 w 317969"/>
                  <a:gd name="connsiteY6" fmla="*/ 317066 h 317065"/>
                  <a:gd name="connsiteX7" fmla="*/ 174341 w 317969"/>
                  <a:gd name="connsiteY7" fmla="*/ 317066 h 317065"/>
                  <a:gd name="connsiteX8" fmla="*/ 174341 w 317969"/>
                  <a:gd name="connsiteY8" fmla="*/ 289063 h 317065"/>
                  <a:gd name="connsiteX9" fmla="*/ 145435 w 317969"/>
                  <a:gd name="connsiteY9" fmla="*/ 289063 h 317065"/>
                  <a:gd name="connsiteX10" fmla="*/ 145435 w 317969"/>
                  <a:gd name="connsiteY10" fmla="*/ 270996 h 317065"/>
                  <a:gd name="connsiteX11" fmla="*/ 134595 w 317969"/>
                  <a:gd name="connsiteY11" fmla="*/ 257447 h 317065"/>
                  <a:gd name="connsiteX12" fmla="*/ 108399 w 317969"/>
                  <a:gd name="connsiteY12" fmla="*/ 246607 h 317065"/>
                  <a:gd name="connsiteX13" fmla="*/ 91235 w 317969"/>
                  <a:gd name="connsiteY13" fmla="*/ 249317 h 317065"/>
                  <a:gd name="connsiteX14" fmla="*/ 78589 w 317969"/>
                  <a:gd name="connsiteY14" fmla="*/ 261963 h 317065"/>
                  <a:gd name="connsiteX15" fmla="*/ 57812 w 317969"/>
                  <a:gd name="connsiteY15" fmla="*/ 241187 h 317065"/>
                  <a:gd name="connsiteX16" fmla="*/ 70459 w 317969"/>
                  <a:gd name="connsiteY16" fmla="*/ 228540 h 317065"/>
                  <a:gd name="connsiteX17" fmla="*/ 73169 w 317969"/>
                  <a:gd name="connsiteY17" fmla="*/ 211377 h 317065"/>
                  <a:gd name="connsiteX18" fmla="*/ 62329 w 317969"/>
                  <a:gd name="connsiteY18" fmla="*/ 185181 h 317065"/>
                  <a:gd name="connsiteX19" fmla="*/ 48779 w 317969"/>
                  <a:gd name="connsiteY19" fmla="*/ 174341 h 317065"/>
                  <a:gd name="connsiteX20" fmla="*/ 30713 w 317969"/>
                  <a:gd name="connsiteY20" fmla="*/ 174341 h 317065"/>
                  <a:gd name="connsiteX21" fmla="*/ 30713 w 317969"/>
                  <a:gd name="connsiteY21" fmla="*/ 144531 h 317065"/>
                  <a:gd name="connsiteX22" fmla="*/ 48779 w 317969"/>
                  <a:gd name="connsiteY22" fmla="*/ 144531 h 317065"/>
                  <a:gd name="connsiteX23" fmla="*/ 62329 w 317969"/>
                  <a:gd name="connsiteY23" fmla="*/ 133691 h 317065"/>
                  <a:gd name="connsiteX24" fmla="*/ 73169 w 317969"/>
                  <a:gd name="connsiteY24" fmla="*/ 107495 h 317065"/>
                  <a:gd name="connsiteX25" fmla="*/ 70459 w 317969"/>
                  <a:gd name="connsiteY25" fmla="*/ 90332 h 317065"/>
                  <a:gd name="connsiteX26" fmla="*/ 57812 w 317969"/>
                  <a:gd name="connsiteY26" fmla="*/ 77685 h 317065"/>
                  <a:gd name="connsiteX27" fmla="*/ 78589 w 317969"/>
                  <a:gd name="connsiteY27" fmla="*/ 56909 h 317065"/>
                  <a:gd name="connsiteX28" fmla="*/ 91235 w 317969"/>
                  <a:gd name="connsiteY28" fmla="*/ 69556 h 317065"/>
                  <a:gd name="connsiteX29" fmla="*/ 108399 w 317969"/>
                  <a:gd name="connsiteY29" fmla="*/ 72266 h 317065"/>
                  <a:gd name="connsiteX30" fmla="*/ 134595 w 317969"/>
                  <a:gd name="connsiteY30" fmla="*/ 61426 h 317065"/>
                  <a:gd name="connsiteX31" fmla="*/ 145435 w 317969"/>
                  <a:gd name="connsiteY31" fmla="*/ 47876 h 317065"/>
                  <a:gd name="connsiteX32" fmla="*/ 145435 w 317969"/>
                  <a:gd name="connsiteY32" fmla="*/ 29809 h 317065"/>
                  <a:gd name="connsiteX33" fmla="*/ 174341 w 317969"/>
                  <a:gd name="connsiteY33" fmla="*/ 29809 h 317065"/>
                  <a:gd name="connsiteX34" fmla="*/ 174341 w 317969"/>
                  <a:gd name="connsiteY34" fmla="*/ 47876 h 317065"/>
                  <a:gd name="connsiteX35" fmla="*/ 185181 w 317969"/>
                  <a:gd name="connsiteY35" fmla="*/ 61426 h 317065"/>
                  <a:gd name="connsiteX36" fmla="*/ 211377 w 317969"/>
                  <a:gd name="connsiteY36" fmla="*/ 72266 h 317065"/>
                  <a:gd name="connsiteX37" fmla="*/ 228540 w 317969"/>
                  <a:gd name="connsiteY37" fmla="*/ 69556 h 317065"/>
                  <a:gd name="connsiteX38" fmla="*/ 241187 w 317969"/>
                  <a:gd name="connsiteY38" fmla="*/ 56909 h 317065"/>
                  <a:gd name="connsiteX39" fmla="*/ 261963 w 317969"/>
                  <a:gd name="connsiteY39" fmla="*/ 77685 h 317065"/>
                  <a:gd name="connsiteX40" fmla="*/ 249317 w 317969"/>
                  <a:gd name="connsiteY40" fmla="*/ 90332 h 317065"/>
                  <a:gd name="connsiteX41" fmla="*/ 246607 w 317969"/>
                  <a:gd name="connsiteY41" fmla="*/ 107495 h 317065"/>
                  <a:gd name="connsiteX42" fmla="*/ 257447 w 317969"/>
                  <a:gd name="connsiteY42" fmla="*/ 133691 h 317065"/>
                  <a:gd name="connsiteX43" fmla="*/ 270996 w 317969"/>
                  <a:gd name="connsiteY43" fmla="*/ 144531 h 317065"/>
                  <a:gd name="connsiteX44" fmla="*/ 289063 w 317969"/>
                  <a:gd name="connsiteY44" fmla="*/ 144531 h 317065"/>
                  <a:gd name="connsiteX45" fmla="*/ 289063 w 317969"/>
                  <a:gd name="connsiteY45" fmla="*/ 187891 h 317065"/>
                  <a:gd name="connsiteX46" fmla="*/ 317969 w 317969"/>
                  <a:gd name="connsiteY46" fmla="*/ 187891 h 317065"/>
                  <a:gd name="connsiteX47" fmla="*/ 317969 w 317969"/>
                  <a:gd name="connsiteY47" fmla="*/ 130079 h 317065"/>
                  <a:gd name="connsiteX48" fmla="*/ 303516 w 317969"/>
                  <a:gd name="connsiteY48" fmla="*/ 115625 h 317065"/>
                  <a:gd name="connsiteX49" fmla="*/ 281836 w 317969"/>
                  <a:gd name="connsiteY49" fmla="*/ 115625 h 317065"/>
                  <a:gd name="connsiteX50" fmla="*/ 276416 w 317969"/>
                  <a:gd name="connsiteY50" fmla="*/ 102979 h 317065"/>
                  <a:gd name="connsiteX51" fmla="*/ 291773 w 317969"/>
                  <a:gd name="connsiteY51" fmla="*/ 87622 h 317065"/>
                  <a:gd name="connsiteX52" fmla="*/ 291773 w 317969"/>
                  <a:gd name="connsiteY52" fmla="*/ 66846 h 317065"/>
                  <a:gd name="connsiteX53" fmla="*/ 251123 w 317969"/>
                  <a:gd name="connsiteY53" fmla="*/ 26197 h 317065"/>
                  <a:gd name="connsiteX54" fmla="*/ 230347 w 317969"/>
                  <a:gd name="connsiteY54" fmla="*/ 26197 h 317065"/>
                  <a:gd name="connsiteX55" fmla="*/ 214990 w 317969"/>
                  <a:gd name="connsiteY55" fmla="*/ 41553 h 317065"/>
                  <a:gd name="connsiteX56" fmla="*/ 202344 w 317969"/>
                  <a:gd name="connsiteY56" fmla="*/ 36133 h 317065"/>
                  <a:gd name="connsiteX57" fmla="*/ 202344 w 317969"/>
                  <a:gd name="connsiteY57" fmla="*/ 14453 h 317065"/>
                  <a:gd name="connsiteX58" fmla="*/ 187891 w 317969"/>
                  <a:gd name="connsiteY58" fmla="*/ 0 h 317065"/>
                  <a:gd name="connsiteX59" fmla="*/ 130078 w 317969"/>
                  <a:gd name="connsiteY59" fmla="*/ 0 h 317065"/>
                  <a:gd name="connsiteX60" fmla="*/ 115625 w 317969"/>
                  <a:gd name="connsiteY60" fmla="*/ 14453 h 317065"/>
                  <a:gd name="connsiteX61" fmla="*/ 115625 w 317969"/>
                  <a:gd name="connsiteY61" fmla="*/ 36133 h 317065"/>
                  <a:gd name="connsiteX62" fmla="*/ 102978 w 317969"/>
                  <a:gd name="connsiteY62" fmla="*/ 41553 h 317065"/>
                  <a:gd name="connsiteX63" fmla="*/ 87622 w 317969"/>
                  <a:gd name="connsiteY63" fmla="*/ 26197 h 317065"/>
                  <a:gd name="connsiteX64" fmla="*/ 66845 w 317969"/>
                  <a:gd name="connsiteY64" fmla="*/ 26197 h 317065"/>
                  <a:gd name="connsiteX65" fmla="*/ 26196 w 317969"/>
                  <a:gd name="connsiteY65" fmla="*/ 66846 h 317065"/>
                  <a:gd name="connsiteX66" fmla="*/ 26196 w 317969"/>
                  <a:gd name="connsiteY66" fmla="*/ 87622 h 317065"/>
                  <a:gd name="connsiteX67" fmla="*/ 41553 w 317969"/>
                  <a:gd name="connsiteY67" fmla="*/ 102979 h 317065"/>
                  <a:gd name="connsiteX68" fmla="*/ 36133 w 317969"/>
                  <a:gd name="connsiteY68" fmla="*/ 115625 h 317065"/>
                  <a:gd name="connsiteX69" fmla="*/ 14453 w 317969"/>
                  <a:gd name="connsiteY69" fmla="*/ 115625 h 317065"/>
                  <a:gd name="connsiteX70" fmla="*/ 0 w 317969"/>
                  <a:gd name="connsiteY70" fmla="*/ 130079 h 317065"/>
                  <a:gd name="connsiteX71" fmla="*/ 0 w 317969"/>
                  <a:gd name="connsiteY71" fmla="*/ 187891 h 317065"/>
                  <a:gd name="connsiteX72" fmla="*/ 14453 w 317969"/>
                  <a:gd name="connsiteY72" fmla="*/ 202344 h 317065"/>
                  <a:gd name="connsiteX73" fmla="*/ 36133 w 317969"/>
                  <a:gd name="connsiteY73" fmla="*/ 202344 h 317065"/>
                  <a:gd name="connsiteX74" fmla="*/ 41553 w 317969"/>
                  <a:gd name="connsiteY74" fmla="*/ 214990 h 317065"/>
                  <a:gd name="connsiteX75" fmla="*/ 26196 w 317969"/>
                  <a:gd name="connsiteY75" fmla="*/ 230347 h 317065"/>
                  <a:gd name="connsiteX76" fmla="*/ 27100 w 317969"/>
                  <a:gd name="connsiteY76" fmla="*/ 250220 h 317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17969" h="317065">
                    <a:moveTo>
                      <a:pt x="27100" y="250220"/>
                    </a:moveTo>
                    <a:lnTo>
                      <a:pt x="67749" y="290870"/>
                    </a:lnTo>
                    <a:cubicBezTo>
                      <a:pt x="73169" y="296289"/>
                      <a:pt x="82202" y="296289"/>
                      <a:pt x="88525" y="290870"/>
                    </a:cubicBezTo>
                    <a:lnTo>
                      <a:pt x="103882" y="275513"/>
                    </a:lnTo>
                    <a:cubicBezTo>
                      <a:pt x="108399" y="277320"/>
                      <a:pt x="112012" y="279127"/>
                      <a:pt x="116528" y="280933"/>
                    </a:cubicBezTo>
                    <a:lnTo>
                      <a:pt x="116528" y="302613"/>
                    </a:lnTo>
                    <a:cubicBezTo>
                      <a:pt x="116528" y="310743"/>
                      <a:pt x="122852" y="317066"/>
                      <a:pt x="130982" y="317066"/>
                    </a:cubicBezTo>
                    <a:lnTo>
                      <a:pt x="174341" y="317066"/>
                    </a:lnTo>
                    <a:lnTo>
                      <a:pt x="174341" y="289063"/>
                    </a:lnTo>
                    <a:lnTo>
                      <a:pt x="145435" y="289063"/>
                    </a:lnTo>
                    <a:lnTo>
                      <a:pt x="145435" y="270996"/>
                    </a:lnTo>
                    <a:cubicBezTo>
                      <a:pt x="145435" y="264673"/>
                      <a:pt x="140918" y="258350"/>
                      <a:pt x="134595" y="257447"/>
                    </a:cubicBezTo>
                    <a:cubicBezTo>
                      <a:pt x="125561" y="254737"/>
                      <a:pt x="116528" y="251123"/>
                      <a:pt x="108399" y="246607"/>
                    </a:cubicBezTo>
                    <a:cubicBezTo>
                      <a:pt x="102978" y="242994"/>
                      <a:pt x="95752" y="243897"/>
                      <a:pt x="91235" y="249317"/>
                    </a:cubicBezTo>
                    <a:lnTo>
                      <a:pt x="78589" y="261963"/>
                    </a:lnTo>
                    <a:lnTo>
                      <a:pt x="57812" y="241187"/>
                    </a:lnTo>
                    <a:lnTo>
                      <a:pt x="70459" y="228540"/>
                    </a:lnTo>
                    <a:cubicBezTo>
                      <a:pt x="74976" y="224024"/>
                      <a:pt x="75879" y="216797"/>
                      <a:pt x="73169" y="211377"/>
                    </a:cubicBezTo>
                    <a:cubicBezTo>
                      <a:pt x="68652" y="203247"/>
                      <a:pt x="65039" y="194214"/>
                      <a:pt x="62329" y="185181"/>
                    </a:cubicBezTo>
                    <a:cubicBezTo>
                      <a:pt x="60523" y="178858"/>
                      <a:pt x="55102" y="174341"/>
                      <a:pt x="48779" y="174341"/>
                    </a:cubicBezTo>
                    <a:lnTo>
                      <a:pt x="30713" y="174341"/>
                    </a:lnTo>
                    <a:lnTo>
                      <a:pt x="30713" y="144531"/>
                    </a:lnTo>
                    <a:lnTo>
                      <a:pt x="48779" y="144531"/>
                    </a:lnTo>
                    <a:cubicBezTo>
                      <a:pt x="55102" y="144531"/>
                      <a:pt x="61426" y="140015"/>
                      <a:pt x="62329" y="133691"/>
                    </a:cubicBezTo>
                    <a:cubicBezTo>
                      <a:pt x="65039" y="124658"/>
                      <a:pt x="68652" y="115625"/>
                      <a:pt x="73169" y="107495"/>
                    </a:cubicBezTo>
                    <a:cubicBezTo>
                      <a:pt x="76782" y="102075"/>
                      <a:pt x="75879" y="94849"/>
                      <a:pt x="70459" y="90332"/>
                    </a:cubicBezTo>
                    <a:lnTo>
                      <a:pt x="57812" y="77685"/>
                    </a:lnTo>
                    <a:lnTo>
                      <a:pt x="78589" y="56909"/>
                    </a:lnTo>
                    <a:lnTo>
                      <a:pt x="91235" y="69556"/>
                    </a:lnTo>
                    <a:cubicBezTo>
                      <a:pt x="95752" y="74072"/>
                      <a:pt x="102978" y="74976"/>
                      <a:pt x="108399" y="72266"/>
                    </a:cubicBezTo>
                    <a:cubicBezTo>
                      <a:pt x="116528" y="67749"/>
                      <a:pt x="125561" y="64136"/>
                      <a:pt x="134595" y="61426"/>
                    </a:cubicBezTo>
                    <a:cubicBezTo>
                      <a:pt x="140918" y="59619"/>
                      <a:pt x="145435" y="54199"/>
                      <a:pt x="145435" y="47876"/>
                    </a:cubicBezTo>
                    <a:lnTo>
                      <a:pt x="145435" y="29809"/>
                    </a:lnTo>
                    <a:lnTo>
                      <a:pt x="174341" y="29809"/>
                    </a:lnTo>
                    <a:lnTo>
                      <a:pt x="174341" y="47876"/>
                    </a:lnTo>
                    <a:cubicBezTo>
                      <a:pt x="174341" y="54199"/>
                      <a:pt x="178858" y="60523"/>
                      <a:pt x="185181" y="61426"/>
                    </a:cubicBezTo>
                    <a:cubicBezTo>
                      <a:pt x="194214" y="64136"/>
                      <a:pt x="203247" y="67749"/>
                      <a:pt x="211377" y="72266"/>
                    </a:cubicBezTo>
                    <a:cubicBezTo>
                      <a:pt x="216797" y="75879"/>
                      <a:pt x="224024" y="74976"/>
                      <a:pt x="228540" y="69556"/>
                    </a:cubicBezTo>
                    <a:lnTo>
                      <a:pt x="241187" y="56909"/>
                    </a:lnTo>
                    <a:lnTo>
                      <a:pt x="261963" y="77685"/>
                    </a:lnTo>
                    <a:lnTo>
                      <a:pt x="249317" y="90332"/>
                    </a:lnTo>
                    <a:cubicBezTo>
                      <a:pt x="244800" y="94849"/>
                      <a:pt x="243897" y="102075"/>
                      <a:pt x="246607" y="107495"/>
                    </a:cubicBezTo>
                    <a:cubicBezTo>
                      <a:pt x="251123" y="115625"/>
                      <a:pt x="254737" y="124658"/>
                      <a:pt x="257447" y="133691"/>
                    </a:cubicBezTo>
                    <a:cubicBezTo>
                      <a:pt x="259253" y="140015"/>
                      <a:pt x="264673" y="144531"/>
                      <a:pt x="270996" y="144531"/>
                    </a:cubicBezTo>
                    <a:lnTo>
                      <a:pt x="289063" y="144531"/>
                    </a:lnTo>
                    <a:lnTo>
                      <a:pt x="289063" y="187891"/>
                    </a:lnTo>
                    <a:lnTo>
                      <a:pt x="317969" y="187891"/>
                    </a:lnTo>
                    <a:lnTo>
                      <a:pt x="317969" y="130079"/>
                    </a:lnTo>
                    <a:cubicBezTo>
                      <a:pt x="317969" y="121948"/>
                      <a:pt x="311646" y="115625"/>
                      <a:pt x="303516" y="115625"/>
                    </a:cubicBezTo>
                    <a:lnTo>
                      <a:pt x="281836" y="115625"/>
                    </a:lnTo>
                    <a:cubicBezTo>
                      <a:pt x="280030" y="111108"/>
                      <a:pt x="278223" y="107495"/>
                      <a:pt x="276416" y="102979"/>
                    </a:cubicBezTo>
                    <a:lnTo>
                      <a:pt x="291773" y="87622"/>
                    </a:lnTo>
                    <a:cubicBezTo>
                      <a:pt x="297192" y="82202"/>
                      <a:pt x="297192" y="73169"/>
                      <a:pt x="291773" y="66846"/>
                    </a:cubicBezTo>
                    <a:lnTo>
                      <a:pt x="251123" y="26197"/>
                    </a:lnTo>
                    <a:cubicBezTo>
                      <a:pt x="245704" y="20776"/>
                      <a:pt x="236670" y="20776"/>
                      <a:pt x="230347" y="26197"/>
                    </a:cubicBezTo>
                    <a:lnTo>
                      <a:pt x="214990" y="41553"/>
                    </a:lnTo>
                    <a:cubicBezTo>
                      <a:pt x="210474" y="39746"/>
                      <a:pt x="206860" y="37940"/>
                      <a:pt x="202344" y="36133"/>
                    </a:cubicBezTo>
                    <a:lnTo>
                      <a:pt x="202344" y="14453"/>
                    </a:lnTo>
                    <a:cubicBezTo>
                      <a:pt x="202344" y="6323"/>
                      <a:pt x="196021" y="0"/>
                      <a:pt x="187891" y="0"/>
                    </a:cubicBezTo>
                    <a:lnTo>
                      <a:pt x="130078" y="0"/>
                    </a:lnTo>
                    <a:cubicBezTo>
                      <a:pt x="121948" y="0"/>
                      <a:pt x="115625" y="6323"/>
                      <a:pt x="115625" y="14453"/>
                    </a:cubicBezTo>
                    <a:lnTo>
                      <a:pt x="115625" y="36133"/>
                    </a:lnTo>
                    <a:cubicBezTo>
                      <a:pt x="111108" y="37940"/>
                      <a:pt x="107495" y="39746"/>
                      <a:pt x="102978" y="41553"/>
                    </a:cubicBezTo>
                    <a:lnTo>
                      <a:pt x="87622" y="26197"/>
                    </a:lnTo>
                    <a:cubicBezTo>
                      <a:pt x="82202" y="20776"/>
                      <a:pt x="73169" y="20776"/>
                      <a:pt x="66845" y="26197"/>
                    </a:cubicBezTo>
                    <a:lnTo>
                      <a:pt x="26196" y="66846"/>
                    </a:lnTo>
                    <a:cubicBezTo>
                      <a:pt x="20776" y="72266"/>
                      <a:pt x="20776" y="81299"/>
                      <a:pt x="26196" y="87622"/>
                    </a:cubicBezTo>
                    <a:lnTo>
                      <a:pt x="41553" y="102979"/>
                    </a:lnTo>
                    <a:cubicBezTo>
                      <a:pt x="39746" y="107495"/>
                      <a:pt x="37940" y="111108"/>
                      <a:pt x="36133" y="115625"/>
                    </a:cubicBezTo>
                    <a:lnTo>
                      <a:pt x="14453" y="115625"/>
                    </a:lnTo>
                    <a:cubicBezTo>
                      <a:pt x="6323" y="115625"/>
                      <a:pt x="0" y="121948"/>
                      <a:pt x="0" y="130079"/>
                    </a:cubicBezTo>
                    <a:lnTo>
                      <a:pt x="0" y="187891"/>
                    </a:lnTo>
                    <a:cubicBezTo>
                      <a:pt x="0" y="196021"/>
                      <a:pt x="6323" y="202344"/>
                      <a:pt x="14453" y="202344"/>
                    </a:cubicBezTo>
                    <a:lnTo>
                      <a:pt x="36133" y="202344"/>
                    </a:lnTo>
                    <a:cubicBezTo>
                      <a:pt x="37940" y="206861"/>
                      <a:pt x="39746" y="210474"/>
                      <a:pt x="41553" y="214990"/>
                    </a:cubicBezTo>
                    <a:lnTo>
                      <a:pt x="26196" y="230347"/>
                    </a:lnTo>
                    <a:cubicBezTo>
                      <a:pt x="21679" y="235767"/>
                      <a:pt x="21679" y="244800"/>
                      <a:pt x="27100" y="25022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6" name="Freeform 75">
                <a:extLst>
                  <a:ext uri="{FF2B5EF4-FFF2-40B4-BE49-F238E27FC236}">
                    <a16:creationId xmlns:a16="http://schemas.microsoft.com/office/drawing/2014/main" id="{F8AB70F5-CEE5-7505-A899-9A71DEDBB63E}"/>
                  </a:ext>
                </a:extLst>
              </p:cNvPr>
              <p:cNvSpPr/>
              <p:nvPr/>
            </p:nvSpPr>
            <p:spPr>
              <a:xfrm>
                <a:off x="7843855" y="1268111"/>
                <a:ext cx="113818" cy="76782"/>
              </a:xfrm>
              <a:custGeom>
                <a:avLst/>
                <a:gdLst>
                  <a:gd name="connsiteX0" fmla="*/ 0 w 113818"/>
                  <a:gd name="connsiteY0" fmla="*/ 26196 h 76782"/>
                  <a:gd name="connsiteX1" fmla="*/ 12647 w 113818"/>
                  <a:gd name="connsiteY1" fmla="*/ 0 h 76782"/>
                  <a:gd name="connsiteX2" fmla="*/ 113819 w 113818"/>
                  <a:gd name="connsiteY2" fmla="*/ 50586 h 76782"/>
                  <a:gd name="connsiteX3" fmla="*/ 101172 w 113818"/>
                  <a:gd name="connsiteY3" fmla="*/ 76782 h 76782"/>
                  <a:gd name="connsiteX4" fmla="*/ 0 w 113818"/>
                  <a:gd name="connsiteY4" fmla="*/ 26196 h 76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818" h="76782">
                    <a:moveTo>
                      <a:pt x="0" y="26196"/>
                    </a:moveTo>
                    <a:lnTo>
                      <a:pt x="12647" y="0"/>
                    </a:lnTo>
                    <a:lnTo>
                      <a:pt x="113819" y="50586"/>
                    </a:lnTo>
                    <a:lnTo>
                      <a:pt x="101172" y="76782"/>
                    </a:lnTo>
                    <a:lnTo>
                      <a:pt x="0" y="26196"/>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7" name="Freeform 76">
                <a:extLst>
                  <a:ext uri="{FF2B5EF4-FFF2-40B4-BE49-F238E27FC236}">
                    <a16:creationId xmlns:a16="http://schemas.microsoft.com/office/drawing/2014/main" id="{1775E0EA-C828-A0EE-78DE-C5431F4CF00B}"/>
                  </a:ext>
                </a:extLst>
              </p:cNvPr>
              <p:cNvSpPr/>
              <p:nvPr/>
            </p:nvSpPr>
            <p:spPr>
              <a:xfrm>
                <a:off x="7633296" y="1245528"/>
                <a:ext cx="361413" cy="332422"/>
              </a:xfrm>
              <a:custGeom>
                <a:avLst/>
                <a:gdLst>
                  <a:gd name="connsiteX0" fmla="*/ 17248 w 361413"/>
                  <a:gd name="connsiteY0" fmla="*/ 264673 h 332422"/>
                  <a:gd name="connsiteX1" fmla="*/ 107581 w 361413"/>
                  <a:gd name="connsiteY1" fmla="*/ 329712 h 332422"/>
                  <a:gd name="connsiteX2" fmla="*/ 115710 w 361413"/>
                  <a:gd name="connsiteY2" fmla="*/ 332422 h 332422"/>
                  <a:gd name="connsiteX3" fmla="*/ 346961 w 361413"/>
                  <a:gd name="connsiteY3" fmla="*/ 332422 h 332422"/>
                  <a:gd name="connsiteX4" fmla="*/ 361414 w 361413"/>
                  <a:gd name="connsiteY4" fmla="*/ 317969 h 332422"/>
                  <a:gd name="connsiteX5" fmla="*/ 361414 w 361413"/>
                  <a:gd name="connsiteY5" fmla="*/ 160791 h 332422"/>
                  <a:gd name="connsiteX6" fmla="*/ 325281 w 361413"/>
                  <a:gd name="connsiteY6" fmla="*/ 116528 h 332422"/>
                  <a:gd name="connsiteX7" fmla="*/ 290051 w 361413"/>
                  <a:gd name="connsiteY7" fmla="*/ 126465 h 332422"/>
                  <a:gd name="connsiteX8" fmla="*/ 289148 w 361413"/>
                  <a:gd name="connsiteY8" fmla="*/ 127368 h 332422"/>
                  <a:gd name="connsiteX9" fmla="*/ 231335 w 361413"/>
                  <a:gd name="connsiteY9" fmla="*/ 127368 h 332422"/>
                  <a:gd name="connsiteX10" fmla="*/ 187976 w 361413"/>
                  <a:gd name="connsiteY10" fmla="*/ 118335 h 332422"/>
                  <a:gd name="connsiteX11" fmla="*/ 187976 w 361413"/>
                  <a:gd name="connsiteY11" fmla="*/ 43359 h 332422"/>
                  <a:gd name="connsiteX12" fmla="*/ 144617 w 361413"/>
                  <a:gd name="connsiteY12" fmla="*/ 0 h 332422"/>
                  <a:gd name="connsiteX13" fmla="*/ 101257 w 361413"/>
                  <a:gd name="connsiteY13" fmla="*/ 43359 h 332422"/>
                  <a:gd name="connsiteX14" fmla="*/ 101257 w 361413"/>
                  <a:gd name="connsiteY14" fmla="*/ 220410 h 332422"/>
                  <a:gd name="connsiteX15" fmla="*/ 63318 w 361413"/>
                  <a:gd name="connsiteY15" fmla="*/ 197827 h 332422"/>
                  <a:gd name="connsiteX16" fmla="*/ 24475 w 361413"/>
                  <a:gd name="connsiteY16" fmla="*/ 196020 h 332422"/>
                  <a:gd name="connsiteX17" fmla="*/ 21765 w 361413"/>
                  <a:gd name="connsiteY17" fmla="*/ 196924 h 332422"/>
                  <a:gd name="connsiteX18" fmla="*/ 85 w 361413"/>
                  <a:gd name="connsiteY18" fmla="*/ 229443 h 332422"/>
                  <a:gd name="connsiteX19" fmla="*/ 17248 w 361413"/>
                  <a:gd name="connsiteY19" fmla="*/ 264673 h 332422"/>
                  <a:gd name="connsiteX20" fmla="*/ 17248 w 361413"/>
                  <a:gd name="connsiteY20" fmla="*/ 264673 h 332422"/>
                  <a:gd name="connsiteX21" fmla="*/ 35315 w 361413"/>
                  <a:gd name="connsiteY21" fmla="*/ 222217 h 332422"/>
                  <a:gd name="connsiteX22" fmla="*/ 38025 w 361413"/>
                  <a:gd name="connsiteY22" fmla="*/ 221314 h 332422"/>
                  <a:gd name="connsiteX23" fmla="*/ 48865 w 361413"/>
                  <a:gd name="connsiteY23" fmla="*/ 221314 h 332422"/>
                  <a:gd name="connsiteX24" fmla="*/ 109387 w 361413"/>
                  <a:gd name="connsiteY24" fmla="*/ 257447 h 332422"/>
                  <a:gd name="connsiteX25" fmla="*/ 123840 w 361413"/>
                  <a:gd name="connsiteY25" fmla="*/ 257447 h 332422"/>
                  <a:gd name="connsiteX26" fmla="*/ 131067 w 361413"/>
                  <a:gd name="connsiteY26" fmla="*/ 244800 h 332422"/>
                  <a:gd name="connsiteX27" fmla="*/ 131067 w 361413"/>
                  <a:gd name="connsiteY27" fmla="*/ 42456 h 332422"/>
                  <a:gd name="connsiteX28" fmla="*/ 145520 w 361413"/>
                  <a:gd name="connsiteY28" fmla="*/ 28003 h 332422"/>
                  <a:gd name="connsiteX29" fmla="*/ 159973 w 361413"/>
                  <a:gd name="connsiteY29" fmla="*/ 42456 h 332422"/>
                  <a:gd name="connsiteX30" fmla="*/ 159973 w 361413"/>
                  <a:gd name="connsiteY30" fmla="*/ 158984 h 332422"/>
                  <a:gd name="connsiteX31" fmla="*/ 174426 w 361413"/>
                  <a:gd name="connsiteY31" fmla="*/ 173437 h 332422"/>
                  <a:gd name="connsiteX32" fmla="*/ 188880 w 361413"/>
                  <a:gd name="connsiteY32" fmla="*/ 158984 h 332422"/>
                  <a:gd name="connsiteX33" fmla="*/ 203332 w 361413"/>
                  <a:gd name="connsiteY33" fmla="*/ 144531 h 332422"/>
                  <a:gd name="connsiteX34" fmla="*/ 217785 w 361413"/>
                  <a:gd name="connsiteY34" fmla="*/ 158984 h 332422"/>
                  <a:gd name="connsiteX35" fmla="*/ 232239 w 361413"/>
                  <a:gd name="connsiteY35" fmla="*/ 173437 h 332422"/>
                  <a:gd name="connsiteX36" fmla="*/ 246692 w 361413"/>
                  <a:gd name="connsiteY36" fmla="*/ 158984 h 332422"/>
                  <a:gd name="connsiteX37" fmla="*/ 261145 w 361413"/>
                  <a:gd name="connsiteY37" fmla="*/ 144531 h 332422"/>
                  <a:gd name="connsiteX38" fmla="*/ 275598 w 361413"/>
                  <a:gd name="connsiteY38" fmla="*/ 158984 h 332422"/>
                  <a:gd name="connsiteX39" fmla="*/ 290051 w 361413"/>
                  <a:gd name="connsiteY39" fmla="*/ 173437 h 332422"/>
                  <a:gd name="connsiteX40" fmla="*/ 304505 w 361413"/>
                  <a:gd name="connsiteY40" fmla="*/ 158984 h 332422"/>
                  <a:gd name="connsiteX41" fmla="*/ 309924 w 361413"/>
                  <a:gd name="connsiteY41" fmla="*/ 148144 h 332422"/>
                  <a:gd name="connsiteX42" fmla="*/ 321667 w 361413"/>
                  <a:gd name="connsiteY42" fmla="*/ 145435 h 332422"/>
                  <a:gd name="connsiteX43" fmla="*/ 333411 w 361413"/>
                  <a:gd name="connsiteY43" fmla="*/ 160791 h 332422"/>
                  <a:gd name="connsiteX44" fmla="*/ 333411 w 361413"/>
                  <a:gd name="connsiteY44" fmla="*/ 303516 h 332422"/>
                  <a:gd name="connsiteX45" fmla="*/ 121130 w 361413"/>
                  <a:gd name="connsiteY45" fmla="*/ 303516 h 332422"/>
                  <a:gd name="connsiteX46" fmla="*/ 34411 w 361413"/>
                  <a:gd name="connsiteY46" fmla="*/ 241186 h 332422"/>
                  <a:gd name="connsiteX47" fmla="*/ 29895 w 361413"/>
                  <a:gd name="connsiteY47" fmla="*/ 231250 h 332422"/>
                  <a:gd name="connsiteX48" fmla="*/ 35315 w 361413"/>
                  <a:gd name="connsiteY48" fmla="*/ 222217 h 332422"/>
                  <a:gd name="connsiteX49" fmla="*/ 35315 w 361413"/>
                  <a:gd name="connsiteY49" fmla="*/ 222217 h 33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61413" h="332422">
                    <a:moveTo>
                      <a:pt x="17248" y="264673"/>
                    </a:moveTo>
                    <a:lnTo>
                      <a:pt x="107581" y="329712"/>
                    </a:lnTo>
                    <a:cubicBezTo>
                      <a:pt x="110290" y="331519"/>
                      <a:pt x="113000" y="332422"/>
                      <a:pt x="115710" y="332422"/>
                    </a:cubicBezTo>
                    <a:lnTo>
                      <a:pt x="346961" y="332422"/>
                    </a:lnTo>
                    <a:cubicBezTo>
                      <a:pt x="355090" y="332422"/>
                      <a:pt x="361414" y="326099"/>
                      <a:pt x="361414" y="317969"/>
                    </a:cubicBezTo>
                    <a:lnTo>
                      <a:pt x="361414" y="160791"/>
                    </a:lnTo>
                    <a:cubicBezTo>
                      <a:pt x="361414" y="139111"/>
                      <a:pt x="346057" y="120142"/>
                      <a:pt x="325281" y="116528"/>
                    </a:cubicBezTo>
                    <a:cubicBezTo>
                      <a:pt x="312634" y="114721"/>
                      <a:pt x="299988" y="118335"/>
                      <a:pt x="290051" y="126465"/>
                    </a:cubicBezTo>
                    <a:cubicBezTo>
                      <a:pt x="290051" y="126465"/>
                      <a:pt x="289148" y="127368"/>
                      <a:pt x="289148" y="127368"/>
                    </a:cubicBezTo>
                    <a:cubicBezTo>
                      <a:pt x="272888" y="112915"/>
                      <a:pt x="247595" y="112915"/>
                      <a:pt x="231335" y="127368"/>
                    </a:cubicBezTo>
                    <a:cubicBezTo>
                      <a:pt x="219592" y="117432"/>
                      <a:pt x="203332" y="113818"/>
                      <a:pt x="187976" y="118335"/>
                    </a:cubicBezTo>
                    <a:lnTo>
                      <a:pt x="187976" y="43359"/>
                    </a:lnTo>
                    <a:cubicBezTo>
                      <a:pt x="187976" y="19873"/>
                      <a:pt x="169006" y="0"/>
                      <a:pt x="144617" y="0"/>
                    </a:cubicBezTo>
                    <a:cubicBezTo>
                      <a:pt x="121130" y="0"/>
                      <a:pt x="101257" y="18970"/>
                      <a:pt x="101257" y="43359"/>
                    </a:cubicBezTo>
                    <a:lnTo>
                      <a:pt x="101257" y="220410"/>
                    </a:lnTo>
                    <a:lnTo>
                      <a:pt x="63318" y="197827"/>
                    </a:lnTo>
                    <a:cubicBezTo>
                      <a:pt x="51575" y="190601"/>
                      <a:pt x="37121" y="190601"/>
                      <a:pt x="24475" y="196020"/>
                    </a:cubicBezTo>
                    <a:lnTo>
                      <a:pt x="21765" y="196924"/>
                    </a:lnTo>
                    <a:cubicBezTo>
                      <a:pt x="9118" y="203247"/>
                      <a:pt x="988" y="215894"/>
                      <a:pt x="85" y="229443"/>
                    </a:cubicBezTo>
                    <a:cubicBezTo>
                      <a:pt x="-818" y="242993"/>
                      <a:pt x="5505" y="256543"/>
                      <a:pt x="17248" y="264673"/>
                    </a:cubicBezTo>
                    <a:lnTo>
                      <a:pt x="17248" y="264673"/>
                    </a:lnTo>
                    <a:close/>
                    <a:moveTo>
                      <a:pt x="35315" y="222217"/>
                    </a:moveTo>
                    <a:lnTo>
                      <a:pt x="38025" y="221314"/>
                    </a:lnTo>
                    <a:cubicBezTo>
                      <a:pt x="41638" y="219507"/>
                      <a:pt x="45251" y="219507"/>
                      <a:pt x="48865" y="221314"/>
                    </a:cubicBezTo>
                    <a:lnTo>
                      <a:pt x="109387" y="257447"/>
                    </a:lnTo>
                    <a:cubicBezTo>
                      <a:pt x="113903" y="260156"/>
                      <a:pt x="119324" y="260156"/>
                      <a:pt x="123840" y="257447"/>
                    </a:cubicBezTo>
                    <a:cubicBezTo>
                      <a:pt x="128357" y="254736"/>
                      <a:pt x="131067" y="250220"/>
                      <a:pt x="131067" y="244800"/>
                    </a:cubicBezTo>
                    <a:lnTo>
                      <a:pt x="131067" y="42456"/>
                    </a:lnTo>
                    <a:cubicBezTo>
                      <a:pt x="131067" y="34326"/>
                      <a:pt x="137390" y="28003"/>
                      <a:pt x="145520" y="28003"/>
                    </a:cubicBezTo>
                    <a:cubicBezTo>
                      <a:pt x="153650" y="28003"/>
                      <a:pt x="159973" y="34326"/>
                      <a:pt x="159973" y="42456"/>
                    </a:cubicBezTo>
                    <a:lnTo>
                      <a:pt x="159973" y="158984"/>
                    </a:lnTo>
                    <a:cubicBezTo>
                      <a:pt x="159973" y="167114"/>
                      <a:pt x="166296" y="173437"/>
                      <a:pt x="174426" y="173437"/>
                    </a:cubicBezTo>
                    <a:cubicBezTo>
                      <a:pt x="182556" y="173437"/>
                      <a:pt x="188880" y="167114"/>
                      <a:pt x="188880" y="158984"/>
                    </a:cubicBezTo>
                    <a:cubicBezTo>
                      <a:pt x="188880" y="150854"/>
                      <a:pt x="195202" y="144531"/>
                      <a:pt x="203332" y="144531"/>
                    </a:cubicBezTo>
                    <a:cubicBezTo>
                      <a:pt x="211463" y="144531"/>
                      <a:pt x="217785" y="150854"/>
                      <a:pt x="217785" y="158984"/>
                    </a:cubicBezTo>
                    <a:cubicBezTo>
                      <a:pt x="217785" y="167114"/>
                      <a:pt x="224109" y="173437"/>
                      <a:pt x="232239" y="173437"/>
                    </a:cubicBezTo>
                    <a:cubicBezTo>
                      <a:pt x="240368" y="173437"/>
                      <a:pt x="246692" y="167114"/>
                      <a:pt x="246692" y="158984"/>
                    </a:cubicBezTo>
                    <a:cubicBezTo>
                      <a:pt x="246692" y="150854"/>
                      <a:pt x="253015" y="144531"/>
                      <a:pt x="261145" y="144531"/>
                    </a:cubicBezTo>
                    <a:cubicBezTo>
                      <a:pt x="269275" y="144531"/>
                      <a:pt x="275598" y="150854"/>
                      <a:pt x="275598" y="158984"/>
                    </a:cubicBezTo>
                    <a:cubicBezTo>
                      <a:pt x="275598" y="167114"/>
                      <a:pt x="281922" y="173437"/>
                      <a:pt x="290051" y="173437"/>
                    </a:cubicBezTo>
                    <a:cubicBezTo>
                      <a:pt x="298181" y="173437"/>
                      <a:pt x="304505" y="167114"/>
                      <a:pt x="304505" y="158984"/>
                    </a:cubicBezTo>
                    <a:cubicBezTo>
                      <a:pt x="304505" y="154468"/>
                      <a:pt x="306311" y="150854"/>
                      <a:pt x="309924" y="148144"/>
                    </a:cubicBezTo>
                    <a:cubicBezTo>
                      <a:pt x="313538" y="145435"/>
                      <a:pt x="317151" y="144531"/>
                      <a:pt x="321667" y="145435"/>
                    </a:cubicBezTo>
                    <a:cubicBezTo>
                      <a:pt x="328894" y="147241"/>
                      <a:pt x="334314" y="153565"/>
                      <a:pt x="333411" y="160791"/>
                    </a:cubicBezTo>
                    <a:lnTo>
                      <a:pt x="333411" y="303516"/>
                    </a:lnTo>
                    <a:lnTo>
                      <a:pt x="121130" y="303516"/>
                    </a:lnTo>
                    <a:lnTo>
                      <a:pt x="34411" y="241186"/>
                    </a:lnTo>
                    <a:cubicBezTo>
                      <a:pt x="31701" y="239380"/>
                      <a:pt x="29895" y="234864"/>
                      <a:pt x="29895" y="231250"/>
                    </a:cubicBezTo>
                    <a:cubicBezTo>
                      <a:pt x="29895" y="227637"/>
                      <a:pt x="31701" y="224024"/>
                      <a:pt x="35315" y="222217"/>
                    </a:cubicBezTo>
                    <a:lnTo>
                      <a:pt x="35315" y="22221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78" name="Group 77">
            <a:extLst>
              <a:ext uri="{FF2B5EF4-FFF2-40B4-BE49-F238E27FC236}">
                <a16:creationId xmlns:a16="http://schemas.microsoft.com/office/drawing/2014/main" id="{996692AD-85E9-F388-0045-3D32FC1F0CD4}"/>
              </a:ext>
            </a:extLst>
          </p:cNvPr>
          <p:cNvGrpSpPr/>
          <p:nvPr/>
        </p:nvGrpSpPr>
        <p:grpSpPr>
          <a:xfrm>
            <a:off x="1267006" y="2643989"/>
            <a:ext cx="609878" cy="559055"/>
            <a:chOff x="5632524" y="3887743"/>
            <a:chExt cx="867188" cy="794922"/>
          </a:xfrm>
          <a:solidFill>
            <a:srgbClr val="F79037"/>
          </a:solidFill>
        </p:grpSpPr>
        <p:sp>
          <p:nvSpPr>
            <p:cNvPr id="79" name="Freeform 78">
              <a:extLst>
                <a:ext uri="{FF2B5EF4-FFF2-40B4-BE49-F238E27FC236}">
                  <a16:creationId xmlns:a16="http://schemas.microsoft.com/office/drawing/2014/main" id="{316D868E-0566-EEEB-849C-B79A51303731}"/>
                </a:ext>
              </a:extLst>
            </p:cNvPr>
            <p:cNvSpPr/>
            <p:nvPr/>
          </p:nvSpPr>
          <p:spPr>
            <a:xfrm>
              <a:off x="6219683" y="3963622"/>
              <a:ext cx="173437" cy="160791"/>
            </a:xfrm>
            <a:custGeom>
              <a:avLst/>
              <a:gdLst>
                <a:gd name="connsiteX0" fmla="*/ 158985 w 173437"/>
                <a:gd name="connsiteY0" fmla="*/ 0 h 160791"/>
                <a:gd name="connsiteX1" fmla="*/ 173438 w 173437"/>
                <a:gd name="connsiteY1" fmla="*/ 14453 h 160791"/>
                <a:gd name="connsiteX2" fmla="*/ 173438 w 173437"/>
                <a:gd name="connsiteY2" fmla="*/ 101172 h 160791"/>
                <a:gd name="connsiteX3" fmla="*/ 158985 w 173437"/>
                <a:gd name="connsiteY3" fmla="*/ 115625 h 160791"/>
                <a:gd name="connsiteX4" fmla="*/ 144531 w 173437"/>
                <a:gd name="connsiteY4" fmla="*/ 130079 h 160791"/>
                <a:gd name="connsiteX5" fmla="*/ 144531 w 173437"/>
                <a:gd name="connsiteY5" fmla="*/ 160791 h 160791"/>
                <a:gd name="connsiteX6" fmla="*/ 80396 w 173437"/>
                <a:gd name="connsiteY6" fmla="*/ 118335 h 160791"/>
                <a:gd name="connsiteX7" fmla="*/ 72266 w 173437"/>
                <a:gd name="connsiteY7" fmla="*/ 115625 h 160791"/>
                <a:gd name="connsiteX8" fmla="*/ 14453 w 173437"/>
                <a:gd name="connsiteY8" fmla="*/ 115625 h 160791"/>
                <a:gd name="connsiteX9" fmla="*/ 0 w 173437"/>
                <a:gd name="connsiteY9" fmla="*/ 101172 h 160791"/>
                <a:gd name="connsiteX10" fmla="*/ 0 w 173437"/>
                <a:gd name="connsiteY10" fmla="*/ 89429 h 160791"/>
                <a:gd name="connsiteX11" fmla="*/ 4517 w 173437"/>
                <a:gd name="connsiteY11" fmla="*/ 86719 h 160791"/>
                <a:gd name="connsiteX12" fmla="*/ 57813 w 173437"/>
                <a:gd name="connsiteY12" fmla="*/ 86719 h 160791"/>
                <a:gd name="connsiteX13" fmla="*/ 101172 w 173437"/>
                <a:gd name="connsiteY13" fmla="*/ 43359 h 160791"/>
                <a:gd name="connsiteX14" fmla="*/ 101172 w 173437"/>
                <a:gd name="connsiteY14" fmla="*/ 0 h 160791"/>
                <a:gd name="connsiteX15" fmla="*/ 158985 w 173437"/>
                <a:gd name="connsiteY15" fmla="*/ 0 h 160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3437" h="160791">
                  <a:moveTo>
                    <a:pt x="158985" y="0"/>
                  </a:moveTo>
                  <a:cubicBezTo>
                    <a:pt x="167114" y="0"/>
                    <a:pt x="173438" y="6323"/>
                    <a:pt x="173438" y="14453"/>
                  </a:cubicBezTo>
                  <a:lnTo>
                    <a:pt x="173438" y="101172"/>
                  </a:lnTo>
                  <a:cubicBezTo>
                    <a:pt x="173438" y="109302"/>
                    <a:pt x="167114" y="115625"/>
                    <a:pt x="158985" y="115625"/>
                  </a:cubicBezTo>
                  <a:cubicBezTo>
                    <a:pt x="150855" y="115625"/>
                    <a:pt x="144531" y="121948"/>
                    <a:pt x="144531" y="130079"/>
                  </a:cubicBezTo>
                  <a:lnTo>
                    <a:pt x="144531" y="160791"/>
                  </a:lnTo>
                  <a:lnTo>
                    <a:pt x="80396" y="118335"/>
                  </a:lnTo>
                  <a:cubicBezTo>
                    <a:pt x="77686" y="116529"/>
                    <a:pt x="74976" y="115625"/>
                    <a:pt x="72266" y="115625"/>
                  </a:cubicBezTo>
                  <a:lnTo>
                    <a:pt x="14453" y="115625"/>
                  </a:lnTo>
                  <a:cubicBezTo>
                    <a:pt x="6323" y="115625"/>
                    <a:pt x="0" y="109302"/>
                    <a:pt x="0" y="101172"/>
                  </a:cubicBezTo>
                  <a:lnTo>
                    <a:pt x="0" y="89429"/>
                  </a:lnTo>
                  <a:lnTo>
                    <a:pt x="4517" y="86719"/>
                  </a:lnTo>
                  <a:lnTo>
                    <a:pt x="57813" y="86719"/>
                  </a:lnTo>
                  <a:cubicBezTo>
                    <a:pt x="81299" y="86719"/>
                    <a:pt x="101172" y="66846"/>
                    <a:pt x="101172" y="43359"/>
                  </a:cubicBezTo>
                  <a:lnTo>
                    <a:pt x="101172" y="0"/>
                  </a:lnTo>
                  <a:lnTo>
                    <a:pt x="158985" y="0"/>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0" name="Freeform 79">
              <a:extLst>
                <a:ext uri="{FF2B5EF4-FFF2-40B4-BE49-F238E27FC236}">
                  <a16:creationId xmlns:a16="http://schemas.microsoft.com/office/drawing/2014/main" id="{5E3BDD22-BC20-CFA0-E36B-02D62D84A637}"/>
                </a:ext>
              </a:extLst>
            </p:cNvPr>
            <p:cNvSpPr/>
            <p:nvPr/>
          </p:nvSpPr>
          <p:spPr>
            <a:xfrm>
              <a:off x="6118511" y="3905809"/>
              <a:ext cx="173437" cy="160791"/>
            </a:xfrm>
            <a:custGeom>
              <a:avLst/>
              <a:gdLst>
                <a:gd name="connsiteX0" fmla="*/ 0 w 173437"/>
                <a:gd name="connsiteY0" fmla="*/ 14453 h 160791"/>
                <a:gd name="connsiteX1" fmla="*/ 14453 w 173437"/>
                <a:gd name="connsiteY1" fmla="*/ 0 h 160791"/>
                <a:gd name="connsiteX2" fmla="*/ 158985 w 173437"/>
                <a:gd name="connsiteY2" fmla="*/ 0 h 160791"/>
                <a:gd name="connsiteX3" fmla="*/ 173438 w 173437"/>
                <a:gd name="connsiteY3" fmla="*/ 14453 h 160791"/>
                <a:gd name="connsiteX4" fmla="*/ 173438 w 173437"/>
                <a:gd name="connsiteY4" fmla="*/ 28906 h 160791"/>
                <a:gd name="connsiteX5" fmla="*/ 115625 w 173437"/>
                <a:gd name="connsiteY5" fmla="*/ 28906 h 160791"/>
                <a:gd name="connsiteX6" fmla="*/ 72266 w 173437"/>
                <a:gd name="connsiteY6" fmla="*/ 72266 h 160791"/>
                <a:gd name="connsiteX7" fmla="*/ 72266 w 173437"/>
                <a:gd name="connsiteY7" fmla="*/ 131885 h 160791"/>
                <a:gd name="connsiteX8" fmla="*/ 28906 w 173437"/>
                <a:gd name="connsiteY8" fmla="*/ 160791 h 160791"/>
                <a:gd name="connsiteX9" fmla="*/ 28906 w 173437"/>
                <a:gd name="connsiteY9" fmla="*/ 130078 h 160791"/>
                <a:gd name="connsiteX10" fmla="*/ 14453 w 173437"/>
                <a:gd name="connsiteY10" fmla="*/ 115625 h 160791"/>
                <a:gd name="connsiteX11" fmla="*/ 0 w 173437"/>
                <a:gd name="connsiteY11" fmla="*/ 101172 h 160791"/>
                <a:gd name="connsiteX12" fmla="*/ 0 w 173437"/>
                <a:gd name="connsiteY12" fmla="*/ 14453 h 160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3437" h="160791">
                  <a:moveTo>
                    <a:pt x="0" y="14453"/>
                  </a:moveTo>
                  <a:cubicBezTo>
                    <a:pt x="0" y="6323"/>
                    <a:pt x="6323" y="0"/>
                    <a:pt x="14453" y="0"/>
                  </a:cubicBezTo>
                  <a:lnTo>
                    <a:pt x="158985" y="0"/>
                  </a:lnTo>
                  <a:cubicBezTo>
                    <a:pt x="167114" y="0"/>
                    <a:pt x="173438" y="6323"/>
                    <a:pt x="173438" y="14453"/>
                  </a:cubicBezTo>
                  <a:lnTo>
                    <a:pt x="173438" y="28906"/>
                  </a:lnTo>
                  <a:lnTo>
                    <a:pt x="115625" y="28906"/>
                  </a:lnTo>
                  <a:cubicBezTo>
                    <a:pt x="92139" y="28906"/>
                    <a:pt x="72266" y="48779"/>
                    <a:pt x="72266" y="72266"/>
                  </a:cubicBezTo>
                  <a:lnTo>
                    <a:pt x="72266" y="131885"/>
                  </a:lnTo>
                  <a:lnTo>
                    <a:pt x="28906" y="160791"/>
                  </a:lnTo>
                  <a:lnTo>
                    <a:pt x="28906" y="130078"/>
                  </a:lnTo>
                  <a:cubicBezTo>
                    <a:pt x="28906" y="121948"/>
                    <a:pt x="22583" y="115625"/>
                    <a:pt x="14453" y="115625"/>
                  </a:cubicBezTo>
                  <a:cubicBezTo>
                    <a:pt x="6323" y="115625"/>
                    <a:pt x="0" y="109302"/>
                    <a:pt x="0" y="101172"/>
                  </a:cubicBezTo>
                  <a:lnTo>
                    <a:pt x="0" y="14453"/>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1" name="Freeform 80">
              <a:extLst>
                <a:ext uri="{FF2B5EF4-FFF2-40B4-BE49-F238E27FC236}">
                  <a16:creationId xmlns:a16="http://schemas.microsoft.com/office/drawing/2014/main" id="{9E155369-F3C6-7989-994B-D6F7DB96777C}"/>
                </a:ext>
              </a:extLst>
            </p:cNvPr>
            <p:cNvSpPr/>
            <p:nvPr/>
          </p:nvSpPr>
          <p:spPr>
            <a:xfrm>
              <a:off x="5699369" y="3949169"/>
              <a:ext cx="202343" cy="160791"/>
            </a:xfrm>
            <a:custGeom>
              <a:avLst/>
              <a:gdLst>
                <a:gd name="connsiteX0" fmla="*/ 0 w 202343"/>
                <a:gd name="connsiteY0" fmla="*/ 14453 h 160791"/>
                <a:gd name="connsiteX1" fmla="*/ 14453 w 202343"/>
                <a:gd name="connsiteY1" fmla="*/ 0 h 160791"/>
                <a:gd name="connsiteX2" fmla="*/ 187891 w 202343"/>
                <a:gd name="connsiteY2" fmla="*/ 0 h 160791"/>
                <a:gd name="connsiteX3" fmla="*/ 202344 w 202343"/>
                <a:gd name="connsiteY3" fmla="*/ 14453 h 160791"/>
                <a:gd name="connsiteX4" fmla="*/ 202344 w 202343"/>
                <a:gd name="connsiteY4" fmla="*/ 101172 h 160791"/>
                <a:gd name="connsiteX5" fmla="*/ 187891 w 202343"/>
                <a:gd name="connsiteY5" fmla="*/ 115625 h 160791"/>
                <a:gd name="connsiteX6" fmla="*/ 115625 w 202343"/>
                <a:gd name="connsiteY6" fmla="*/ 115625 h 160791"/>
                <a:gd name="connsiteX7" fmla="*/ 107495 w 202343"/>
                <a:gd name="connsiteY7" fmla="*/ 118335 h 160791"/>
                <a:gd name="connsiteX8" fmla="*/ 43360 w 202343"/>
                <a:gd name="connsiteY8" fmla="*/ 160791 h 160791"/>
                <a:gd name="connsiteX9" fmla="*/ 43360 w 202343"/>
                <a:gd name="connsiteY9" fmla="*/ 130078 h 160791"/>
                <a:gd name="connsiteX10" fmla="*/ 28906 w 202343"/>
                <a:gd name="connsiteY10" fmla="*/ 115625 h 160791"/>
                <a:gd name="connsiteX11" fmla="*/ 14453 w 202343"/>
                <a:gd name="connsiteY11" fmla="*/ 115625 h 160791"/>
                <a:gd name="connsiteX12" fmla="*/ 0 w 202343"/>
                <a:gd name="connsiteY12" fmla="*/ 101172 h 160791"/>
                <a:gd name="connsiteX13" fmla="*/ 0 w 202343"/>
                <a:gd name="connsiteY13" fmla="*/ 14453 h 160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2343" h="160791">
                  <a:moveTo>
                    <a:pt x="0" y="14453"/>
                  </a:moveTo>
                  <a:cubicBezTo>
                    <a:pt x="0" y="6323"/>
                    <a:pt x="6323" y="0"/>
                    <a:pt x="14453" y="0"/>
                  </a:cubicBezTo>
                  <a:lnTo>
                    <a:pt x="187891" y="0"/>
                  </a:lnTo>
                  <a:cubicBezTo>
                    <a:pt x="196021" y="0"/>
                    <a:pt x="202344" y="6323"/>
                    <a:pt x="202344" y="14453"/>
                  </a:cubicBezTo>
                  <a:lnTo>
                    <a:pt x="202344" y="101172"/>
                  </a:lnTo>
                  <a:cubicBezTo>
                    <a:pt x="202344" y="109302"/>
                    <a:pt x="196021" y="115625"/>
                    <a:pt x="187891" y="115625"/>
                  </a:cubicBezTo>
                  <a:lnTo>
                    <a:pt x="115625" y="115625"/>
                  </a:lnTo>
                  <a:cubicBezTo>
                    <a:pt x="112915" y="115625"/>
                    <a:pt x="110205" y="116528"/>
                    <a:pt x="107495" y="118335"/>
                  </a:cubicBezTo>
                  <a:lnTo>
                    <a:pt x="43360" y="160791"/>
                  </a:lnTo>
                  <a:lnTo>
                    <a:pt x="43360" y="130078"/>
                  </a:lnTo>
                  <a:cubicBezTo>
                    <a:pt x="43360" y="121948"/>
                    <a:pt x="37036" y="115625"/>
                    <a:pt x="28906" y="115625"/>
                  </a:cubicBezTo>
                  <a:lnTo>
                    <a:pt x="14453" y="115625"/>
                  </a:lnTo>
                  <a:cubicBezTo>
                    <a:pt x="6323" y="115625"/>
                    <a:pt x="0" y="109302"/>
                    <a:pt x="0" y="101172"/>
                  </a:cubicBezTo>
                  <a:lnTo>
                    <a:pt x="0" y="14453"/>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82" name="Graphic 2">
              <a:extLst>
                <a:ext uri="{FF2B5EF4-FFF2-40B4-BE49-F238E27FC236}">
                  <a16:creationId xmlns:a16="http://schemas.microsoft.com/office/drawing/2014/main" id="{2E415B4F-2F88-35E5-A525-11D0EC69AAF2}"/>
                </a:ext>
              </a:extLst>
            </p:cNvPr>
            <p:cNvGrpSpPr/>
            <p:nvPr/>
          </p:nvGrpSpPr>
          <p:grpSpPr>
            <a:xfrm>
              <a:off x="5632524" y="3887743"/>
              <a:ext cx="867188" cy="794922"/>
              <a:chOff x="5632524" y="3887743"/>
              <a:chExt cx="867188" cy="794922"/>
            </a:xfrm>
            <a:grpFill/>
          </p:grpSpPr>
          <p:sp>
            <p:nvSpPr>
              <p:cNvPr id="83" name="Freeform 82">
                <a:extLst>
                  <a:ext uri="{FF2B5EF4-FFF2-40B4-BE49-F238E27FC236}">
                    <a16:creationId xmlns:a16="http://schemas.microsoft.com/office/drawing/2014/main" id="{4C84600E-AE27-D7AF-3A1F-3575545843C4}"/>
                  </a:ext>
                </a:extLst>
              </p:cNvPr>
              <p:cNvSpPr/>
              <p:nvPr/>
            </p:nvSpPr>
            <p:spPr>
              <a:xfrm>
                <a:off x="5632524" y="4290624"/>
                <a:ext cx="867188" cy="392041"/>
              </a:xfrm>
              <a:custGeom>
                <a:avLst/>
                <a:gdLst>
                  <a:gd name="connsiteX0" fmla="*/ 823829 w 867188"/>
                  <a:gd name="connsiteY0" fmla="*/ 30713 h 392041"/>
                  <a:gd name="connsiteX1" fmla="*/ 785890 w 867188"/>
                  <a:gd name="connsiteY1" fmla="*/ 47876 h 392041"/>
                  <a:gd name="connsiteX2" fmla="*/ 719044 w 867188"/>
                  <a:gd name="connsiteY2" fmla="*/ 88525 h 392041"/>
                  <a:gd name="connsiteX3" fmla="*/ 664845 w 867188"/>
                  <a:gd name="connsiteY3" fmla="*/ 88525 h 392041"/>
                  <a:gd name="connsiteX4" fmla="*/ 650391 w 867188"/>
                  <a:gd name="connsiteY4" fmla="*/ 102979 h 392041"/>
                  <a:gd name="connsiteX5" fmla="*/ 650391 w 867188"/>
                  <a:gd name="connsiteY5" fmla="*/ 131885 h 392041"/>
                  <a:gd name="connsiteX6" fmla="*/ 619679 w 867188"/>
                  <a:gd name="connsiteY6" fmla="*/ 131885 h 392041"/>
                  <a:gd name="connsiteX7" fmla="*/ 607032 w 867188"/>
                  <a:gd name="connsiteY7" fmla="*/ 56909 h 392041"/>
                  <a:gd name="connsiteX8" fmla="*/ 590772 w 867188"/>
                  <a:gd name="connsiteY8" fmla="*/ 45166 h 392041"/>
                  <a:gd name="connsiteX9" fmla="*/ 579029 w 867188"/>
                  <a:gd name="connsiteY9" fmla="*/ 61426 h 392041"/>
                  <a:gd name="connsiteX10" fmla="*/ 590772 w 867188"/>
                  <a:gd name="connsiteY10" fmla="*/ 130982 h 392041"/>
                  <a:gd name="connsiteX11" fmla="*/ 548316 w 867188"/>
                  <a:gd name="connsiteY11" fmla="*/ 130982 h 392041"/>
                  <a:gd name="connsiteX12" fmla="*/ 537476 w 867188"/>
                  <a:gd name="connsiteY12" fmla="*/ 56909 h 392041"/>
                  <a:gd name="connsiteX13" fmla="*/ 513990 w 867188"/>
                  <a:gd name="connsiteY13" fmla="*/ 24390 h 392041"/>
                  <a:gd name="connsiteX14" fmla="*/ 469727 w 867188"/>
                  <a:gd name="connsiteY14" fmla="*/ 1807 h 392041"/>
                  <a:gd name="connsiteX15" fmla="*/ 463404 w 867188"/>
                  <a:gd name="connsiteY15" fmla="*/ 0 h 392041"/>
                  <a:gd name="connsiteX16" fmla="*/ 405591 w 867188"/>
                  <a:gd name="connsiteY16" fmla="*/ 0 h 392041"/>
                  <a:gd name="connsiteX17" fmla="*/ 399268 w 867188"/>
                  <a:gd name="connsiteY17" fmla="*/ 1807 h 392041"/>
                  <a:gd name="connsiteX18" fmla="*/ 355005 w 867188"/>
                  <a:gd name="connsiteY18" fmla="*/ 24390 h 392041"/>
                  <a:gd name="connsiteX19" fmla="*/ 331519 w 867188"/>
                  <a:gd name="connsiteY19" fmla="*/ 56909 h 392041"/>
                  <a:gd name="connsiteX20" fmla="*/ 320679 w 867188"/>
                  <a:gd name="connsiteY20" fmla="*/ 130982 h 392041"/>
                  <a:gd name="connsiteX21" fmla="*/ 278223 w 867188"/>
                  <a:gd name="connsiteY21" fmla="*/ 130982 h 392041"/>
                  <a:gd name="connsiteX22" fmla="*/ 289966 w 867188"/>
                  <a:gd name="connsiteY22" fmla="*/ 61426 h 392041"/>
                  <a:gd name="connsiteX23" fmla="*/ 278223 w 867188"/>
                  <a:gd name="connsiteY23" fmla="*/ 45166 h 392041"/>
                  <a:gd name="connsiteX24" fmla="*/ 261963 w 867188"/>
                  <a:gd name="connsiteY24" fmla="*/ 56909 h 392041"/>
                  <a:gd name="connsiteX25" fmla="*/ 261963 w 867188"/>
                  <a:gd name="connsiteY25" fmla="*/ 56909 h 392041"/>
                  <a:gd name="connsiteX26" fmla="*/ 249317 w 867188"/>
                  <a:gd name="connsiteY26" fmla="*/ 131885 h 392041"/>
                  <a:gd name="connsiteX27" fmla="*/ 216797 w 867188"/>
                  <a:gd name="connsiteY27" fmla="*/ 131885 h 392041"/>
                  <a:gd name="connsiteX28" fmla="*/ 216797 w 867188"/>
                  <a:gd name="connsiteY28" fmla="*/ 102979 h 392041"/>
                  <a:gd name="connsiteX29" fmla="*/ 202344 w 867188"/>
                  <a:gd name="connsiteY29" fmla="*/ 88525 h 392041"/>
                  <a:gd name="connsiteX30" fmla="*/ 148145 w 867188"/>
                  <a:gd name="connsiteY30" fmla="*/ 88525 h 392041"/>
                  <a:gd name="connsiteX31" fmla="*/ 81299 w 867188"/>
                  <a:gd name="connsiteY31" fmla="*/ 47876 h 392041"/>
                  <a:gd name="connsiteX32" fmla="*/ 43359 w 867188"/>
                  <a:gd name="connsiteY32" fmla="*/ 30713 h 392041"/>
                  <a:gd name="connsiteX33" fmla="*/ 0 w 867188"/>
                  <a:gd name="connsiteY33" fmla="*/ 74072 h 392041"/>
                  <a:gd name="connsiteX34" fmla="*/ 0 w 867188"/>
                  <a:gd name="connsiteY34" fmla="*/ 247510 h 392041"/>
                  <a:gd name="connsiteX35" fmla="*/ 9937 w 867188"/>
                  <a:gd name="connsiteY35" fmla="*/ 261060 h 392041"/>
                  <a:gd name="connsiteX36" fmla="*/ 14453 w 867188"/>
                  <a:gd name="connsiteY36" fmla="*/ 262866 h 392041"/>
                  <a:gd name="connsiteX37" fmla="*/ 14453 w 867188"/>
                  <a:gd name="connsiteY37" fmla="*/ 363135 h 392041"/>
                  <a:gd name="connsiteX38" fmla="*/ 0 w 867188"/>
                  <a:gd name="connsiteY38" fmla="*/ 363135 h 392041"/>
                  <a:gd name="connsiteX39" fmla="*/ 0 w 867188"/>
                  <a:gd name="connsiteY39" fmla="*/ 392042 h 392041"/>
                  <a:gd name="connsiteX40" fmla="*/ 867189 w 867188"/>
                  <a:gd name="connsiteY40" fmla="*/ 392042 h 392041"/>
                  <a:gd name="connsiteX41" fmla="*/ 867189 w 867188"/>
                  <a:gd name="connsiteY41" fmla="*/ 363135 h 392041"/>
                  <a:gd name="connsiteX42" fmla="*/ 852735 w 867188"/>
                  <a:gd name="connsiteY42" fmla="*/ 363135 h 392041"/>
                  <a:gd name="connsiteX43" fmla="*/ 852735 w 867188"/>
                  <a:gd name="connsiteY43" fmla="*/ 233960 h 392041"/>
                  <a:gd name="connsiteX44" fmla="*/ 858155 w 867188"/>
                  <a:gd name="connsiteY44" fmla="*/ 231250 h 392041"/>
                  <a:gd name="connsiteX45" fmla="*/ 867189 w 867188"/>
                  <a:gd name="connsiteY45" fmla="*/ 217700 h 392041"/>
                  <a:gd name="connsiteX46" fmla="*/ 867189 w 867188"/>
                  <a:gd name="connsiteY46" fmla="*/ 73169 h 392041"/>
                  <a:gd name="connsiteX47" fmla="*/ 823829 w 867188"/>
                  <a:gd name="connsiteY47" fmla="*/ 30713 h 392041"/>
                  <a:gd name="connsiteX48" fmla="*/ 693751 w 867188"/>
                  <a:gd name="connsiteY48" fmla="*/ 303516 h 392041"/>
                  <a:gd name="connsiteX49" fmla="*/ 727174 w 867188"/>
                  <a:gd name="connsiteY49" fmla="*/ 363135 h 392041"/>
                  <a:gd name="connsiteX50" fmla="*/ 693751 w 867188"/>
                  <a:gd name="connsiteY50" fmla="*/ 363135 h 392041"/>
                  <a:gd name="connsiteX51" fmla="*/ 693751 w 867188"/>
                  <a:gd name="connsiteY51" fmla="*/ 303516 h 392041"/>
                  <a:gd name="connsiteX52" fmla="*/ 693751 w 867188"/>
                  <a:gd name="connsiteY52" fmla="*/ 160791 h 392041"/>
                  <a:gd name="connsiteX53" fmla="*/ 737110 w 867188"/>
                  <a:gd name="connsiteY53" fmla="*/ 160791 h 392041"/>
                  <a:gd name="connsiteX54" fmla="*/ 743433 w 867188"/>
                  <a:gd name="connsiteY54" fmla="*/ 158984 h 392041"/>
                  <a:gd name="connsiteX55" fmla="*/ 780470 w 867188"/>
                  <a:gd name="connsiteY55" fmla="*/ 140918 h 392041"/>
                  <a:gd name="connsiteX56" fmla="*/ 780470 w 867188"/>
                  <a:gd name="connsiteY56" fmla="*/ 167114 h 392041"/>
                  <a:gd name="connsiteX57" fmla="*/ 693751 w 867188"/>
                  <a:gd name="connsiteY57" fmla="*/ 221314 h 392041"/>
                  <a:gd name="connsiteX58" fmla="*/ 693751 w 867188"/>
                  <a:gd name="connsiteY58" fmla="*/ 160791 h 392041"/>
                  <a:gd name="connsiteX59" fmla="*/ 359522 w 867188"/>
                  <a:gd name="connsiteY59" fmla="*/ 62329 h 392041"/>
                  <a:gd name="connsiteX60" fmla="*/ 367652 w 867188"/>
                  <a:gd name="connsiteY60" fmla="*/ 51489 h 392041"/>
                  <a:gd name="connsiteX61" fmla="*/ 409205 w 867188"/>
                  <a:gd name="connsiteY61" fmla="*/ 30713 h 392041"/>
                  <a:gd name="connsiteX62" fmla="*/ 459791 w 867188"/>
                  <a:gd name="connsiteY62" fmla="*/ 30713 h 392041"/>
                  <a:gd name="connsiteX63" fmla="*/ 501343 w 867188"/>
                  <a:gd name="connsiteY63" fmla="*/ 51489 h 392041"/>
                  <a:gd name="connsiteX64" fmla="*/ 509473 w 867188"/>
                  <a:gd name="connsiteY64" fmla="*/ 62329 h 392041"/>
                  <a:gd name="connsiteX65" fmla="*/ 519410 w 867188"/>
                  <a:gd name="connsiteY65" fmla="*/ 131885 h 392041"/>
                  <a:gd name="connsiteX66" fmla="*/ 492310 w 867188"/>
                  <a:gd name="connsiteY66" fmla="*/ 131885 h 392041"/>
                  <a:gd name="connsiteX67" fmla="*/ 492310 w 867188"/>
                  <a:gd name="connsiteY67" fmla="*/ 74072 h 392041"/>
                  <a:gd name="connsiteX68" fmla="*/ 477857 w 867188"/>
                  <a:gd name="connsiteY68" fmla="*/ 59619 h 392041"/>
                  <a:gd name="connsiteX69" fmla="*/ 391138 w 867188"/>
                  <a:gd name="connsiteY69" fmla="*/ 59619 h 392041"/>
                  <a:gd name="connsiteX70" fmla="*/ 376685 w 867188"/>
                  <a:gd name="connsiteY70" fmla="*/ 74072 h 392041"/>
                  <a:gd name="connsiteX71" fmla="*/ 376685 w 867188"/>
                  <a:gd name="connsiteY71" fmla="*/ 131885 h 392041"/>
                  <a:gd name="connsiteX72" fmla="*/ 349586 w 867188"/>
                  <a:gd name="connsiteY72" fmla="*/ 131885 h 392041"/>
                  <a:gd name="connsiteX73" fmla="*/ 359522 w 867188"/>
                  <a:gd name="connsiteY73" fmla="*/ 62329 h 392041"/>
                  <a:gd name="connsiteX74" fmla="*/ 462501 w 867188"/>
                  <a:gd name="connsiteY74" fmla="*/ 131885 h 392041"/>
                  <a:gd name="connsiteX75" fmla="*/ 404688 w 867188"/>
                  <a:gd name="connsiteY75" fmla="*/ 131885 h 392041"/>
                  <a:gd name="connsiteX76" fmla="*/ 404688 w 867188"/>
                  <a:gd name="connsiteY76" fmla="*/ 88525 h 392041"/>
                  <a:gd name="connsiteX77" fmla="*/ 462501 w 867188"/>
                  <a:gd name="connsiteY77" fmla="*/ 88525 h 392041"/>
                  <a:gd name="connsiteX78" fmla="*/ 462501 w 867188"/>
                  <a:gd name="connsiteY78" fmla="*/ 131885 h 392041"/>
                  <a:gd name="connsiteX79" fmla="*/ 664845 w 867188"/>
                  <a:gd name="connsiteY79" fmla="*/ 160791 h 392041"/>
                  <a:gd name="connsiteX80" fmla="*/ 664845 w 867188"/>
                  <a:gd name="connsiteY80" fmla="*/ 189698 h 392041"/>
                  <a:gd name="connsiteX81" fmla="*/ 202344 w 867188"/>
                  <a:gd name="connsiteY81" fmla="*/ 189698 h 392041"/>
                  <a:gd name="connsiteX82" fmla="*/ 202344 w 867188"/>
                  <a:gd name="connsiteY82" fmla="*/ 160791 h 392041"/>
                  <a:gd name="connsiteX83" fmla="*/ 664845 w 867188"/>
                  <a:gd name="connsiteY83" fmla="*/ 160791 h 392041"/>
                  <a:gd name="connsiteX84" fmla="*/ 520313 w 867188"/>
                  <a:gd name="connsiteY84" fmla="*/ 221314 h 392041"/>
                  <a:gd name="connsiteX85" fmla="*/ 520313 w 867188"/>
                  <a:gd name="connsiteY85" fmla="*/ 218604 h 392041"/>
                  <a:gd name="connsiteX86" fmla="*/ 607032 w 867188"/>
                  <a:gd name="connsiteY86" fmla="*/ 218604 h 392041"/>
                  <a:gd name="connsiteX87" fmla="*/ 607032 w 867188"/>
                  <a:gd name="connsiteY87" fmla="*/ 363135 h 392041"/>
                  <a:gd name="connsiteX88" fmla="*/ 478760 w 867188"/>
                  <a:gd name="connsiteY88" fmla="*/ 363135 h 392041"/>
                  <a:gd name="connsiteX89" fmla="*/ 490503 w 867188"/>
                  <a:gd name="connsiteY89" fmla="*/ 268287 h 392041"/>
                  <a:gd name="connsiteX90" fmla="*/ 507667 w 867188"/>
                  <a:gd name="connsiteY90" fmla="*/ 251123 h 392041"/>
                  <a:gd name="connsiteX91" fmla="*/ 520313 w 867188"/>
                  <a:gd name="connsiteY91" fmla="*/ 221314 h 392041"/>
                  <a:gd name="connsiteX92" fmla="*/ 359522 w 867188"/>
                  <a:gd name="connsiteY92" fmla="*/ 252027 h 392041"/>
                  <a:gd name="connsiteX93" fmla="*/ 376685 w 867188"/>
                  <a:gd name="connsiteY93" fmla="*/ 269190 h 392041"/>
                  <a:gd name="connsiteX94" fmla="*/ 388428 w 867188"/>
                  <a:gd name="connsiteY94" fmla="*/ 364038 h 392041"/>
                  <a:gd name="connsiteX95" fmla="*/ 260156 w 867188"/>
                  <a:gd name="connsiteY95" fmla="*/ 364038 h 392041"/>
                  <a:gd name="connsiteX96" fmla="*/ 260156 w 867188"/>
                  <a:gd name="connsiteY96" fmla="*/ 219507 h 392041"/>
                  <a:gd name="connsiteX97" fmla="*/ 346875 w 867188"/>
                  <a:gd name="connsiteY97" fmla="*/ 219507 h 392041"/>
                  <a:gd name="connsiteX98" fmla="*/ 346875 w 867188"/>
                  <a:gd name="connsiteY98" fmla="*/ 222217 h 392041"/>
                  <a:gd name="connsiteX99" fmla="*/ 359522 w 867188"/>
                  <a:gd name="connsiteY99" fmla="*/ 252027 h 392041"/>
                  <a:gd name="connsiteX100" fmla="*/ 173438 w 867188"/>
                  <a:gd name="connsiteY100" fmla="*/ 279127 h 392041"/>
                  <a:gd name="connsiteX101" fmla="*/ 158081 w 867188"/>
                  <a:gd name="connsiteY101" fmla="*/ 228540 h 392041"/>
                  <a:gd name="connsiteX102" fmla="*/ 151758 w 867188"/>
                  <a:gd name="connsiteY102" fmla="*/ 220411 h 392041"/>
                  <a:gd name="connsiteX103" fmla="*/ 86719 w 867188"/>
                  <a:gd name="connsiteY103" fmla="*/ 181567 h 392041"/>
                  <a:gd name="connsiteX104" fmla="*/ 86719 w 867188"/>
                  <a:gd name="connsiteY104" fmla="*/ 140918 h 392041"/>
                  <a:gd name="connsiteX105" fmla="*/ 123755 w 867188"/>
                  <a:gd name="connsiteY105" fmla="*/ 158984 h 392041"/>
                  <a:gd name="connsiteX106" fmla="*/ 130078 w 867188"/>
                  <a:gd name="connsiteY106" fmla="*/ 160791 h 392041"/>
                  <a:gd name="connsiteX107" fmla="*/ 173438 w 867188"/>
                  <a:gd name="connsiteY107" fmla="*/ 160791 h 392041"/>
                  <a:gd name="connsiteX108" fmla="*/ 173438 w 867188"/>
                  <a:gd name="connsiteY108" fmla="*/ 279127 h 392041"/>
                  <a:gd name="connsiteX109" fmla="*/ 43359 w 867188"/>
                  <a:gd name="connsiteY109" fmla="*/ 272803 h 392041"/>
                  <a:gd name="connsiteX110" fmla="*/ 89429 w 867188"/>
                  <a:gd name="connsiteY110" fmla="*/ 288160 h 392041"/>
                  <a:gd name="connsiteX111" fmla="*/ 111108 w 867188"/>
                  <a:gd name="connsiteY111" fmla="*/ 363135 h 392041"/>
                  <a:gd name="connsiteX112" fmla="*/ 43359 w 867188"/>
                  <a:gd name="connsiteY112" fmla="*/ 363135 h 392041"/>
                  <a:gd name="connsiteX113" fmla="*/ 43359 w 867188"/>
                  <a:gd name="connsiteY113" fmla="*/ 272803 h 392041"/>
                  <a:gd name="connsiteX114" fmla="*/ 140918 w 867188"/>
                  <a:gd name="connsiteY114" fmla="*/ 363135 h 392041"/>
                  <a:gd name="connsiteX115" fmla="*/ 114722 w 867188"/>
                  <a:gd name="connsiteY115" fmla="*/ 272803 h 392041"/>
                  <a:gd name="connsiteX116" fmla="*/ 105689 w 867188"/>
                  <a:gd name="connsiteY116" fmla="*/ 262866 h 392041"/>
                  <a:gd name="connsiteX117" fmla="*/ 28906 w 867188"/>
                  <a:gd name="connsiteY117" fmla="*/ 237573 h 392041"/>
                  <a:gd name="connsiteX118" fmla="*/ 28906 w 867188"/>
                  <a:gd name="connsiteY118" fmla="*/ 74976 h 392041"/>
                  <a:gd name="connsiteX119" fmla="*/ 43359 w 867188"/>
                  <a:gd name="connsiteY119" fmla="*/ 60523 h 392041"/>
                  <a:gd name="connsiteX120" fmla="*/ 61426 w 867188"/>
                  <a:gd name="connsiteY120" fmla="*/ 70459 h 392041"/>
                  <a:gd name="connsiteX121" fmla="*/ 65039 w 867188"/>
                  <a:gd name="connsiteY121" fmla="*/ 73169 h 392041"/>
                  <a:gd name="connsiteX122" fmla="*/ 137305 w 867188"/>
                  <a:gd name="connsiteY122" fmla="*/ 116529 h 392041"/>
                  <a:gd name="connsiteX123" fmla="*/ 144531 w 867188"/>
                  <a:gd name="connsiteY123" fmla="*/ 118335 h 392041"/>
                  <a:gd name="connsiteX124" fmla="*/ 187891 w 867188"/>
                  <a:gd name="connsiteY124" fmla="*/ 118335 h 392041"/>
                  <a:gd name="connsiteX125" fmla="*/ 187891 w 867188"/>
                  <a:gd name="connsiteY125" fmla="*/ 132788 h 392041"/>
                  <a:gd name="connsiteX126" fmla="*/ 133691 w 867188"/>
                  <a:gd name="connsiteY126" fmla="*/ 132788 h 392041"/>
                  <a:gd name="connsiteX127" fmla="*/ 78589 w 867188"/>
                  <a:gd name="connsiteY127" fmla="*/ 105689 h 392041"/>
                  <a:gd name="connsiteX128" fmla="*/ 59619 w 867188"/>
                  <a:gd name="connsiteY128" fmla="*/ 112012 h 392041"/>
                  <a:gd name="connsiteX129" fmla="*/ 57813 w 867188"/>
                  <a:gd name="connsiteY129" fmla="*/ 118335 h 392041"/>
                  <a:gd name="connsiteX130" fmla="*/ 57813 w 867188"/>
                  <a:gd name="connsiteY130" fmla="*/ 190601 h 392041"/>
                  <a:gd name="connsiteX131" fmla="*/ 65039 w 867188"/>
                  <a:gd name="connsiteY131" fmla="*/ 203247 h 392041"/>
                  <a:gd name="connsiteX132" fmla="*/ 132788 w 867188"/>
                  <a:gd name="connsiteY132" fmla="*/ 243897 h 392041"/>
                  <a:gd name="connsiteX133" fmla="*/ 168921 w 867188"/>
                  <a:gd name="connsiteY133" fmla="*/ 364038 h 392041"/>
                  <a:gd name="connsiteX134" fmla="*/ 140918 w 867188"/>
                  <a:gd name="connsiteY134" fmla="*/ 364038 h 392041"/>
                  <a:gd name="connsiteX135" fmla="*/ 202344 w 867188"/>
                  <a:gd name="connsiteY135" fmla="*/ 363135 h 392041"/>
                  <a:gd name="connsiteX136" fmla="*/ 202344 w 867188"/>
                  <a:gd name="connsiteY136" fmla="*/ 218604 h 392041"/>
                  <a:gd name="connsiteX137" fmla="*/ 231250 w 867188"/>
                  <a:gd name="connsiteY137" fmla="*/ 218604 h 392041"/>
                  <a:gd name="connsiteX138" fmla="*/ 231250 w 867188"/>
                  <a:gd name="connsiteY138" fmla="*/ 363135 h 392041"/>
                  <a:gd name="connsiteX139" fmla="*/ 202344 w 867188"/>
                  <a:gd name="connsiteY139" fmla="*/ 363135 h 392041"/>
                  <a:gd name="connsiteX140" fmla="*/ 417335 w 867188"/>
                  <a:gd name="connsiteY140" fmla="*/ 363135 h 392041"/>
                  <a:gd name="connsiteX141" fmla="*/ 404688 w 867188"/>
                  <a:gd name="connsiteY141" fmla="*/ 260156 h 392041"/>
                  <a:gd name="connsiteX142" fmla="*/ 400171 w 867188"/>
                  <a:gd name="connsiteY142" fmla="*/ 252027 h 392041"/>
                  <a:gd name="connsiteX143" fmla="*/ 379395 w 867188"/>
                  <a:gd name="connsiteY143" fmla="*/ 231250 h 392041"/>
                  <a:gd name="connsiteX144" fmla="*/ 374878 w 867188"/>
                  <a:gd name="connsiteY144" fmla="*/ 221314 h 392041"/>
                  <a:gd name="connsiteX145" fmla="*/ 374878 w 867188"/>
                  <a:gd name="connsiteY145" fmla="*/ 218604 h 392041"/>
                  <a:gd name="connsiteX146" fmla="*/ 490503 w 867188"/>
                  <a:gd name="connsiteY146" fmla="*/ 218604 h 392041"/>
                  <a:gd name="connsiteX147" fmla="*/ 490503 w 867188"/>
                  <a:gd name="connsiteY147" fmla="*/ 221314 h 392041"/>
                  <a:gd name="connsiteX148" fmla="*/ 485987 w 867188"/>
                  <a:gd name="connsiteY148" fmla="*/ 231250 h 392041"/>
                  <a:gd name="connsiteX149" fmla="*/ 465211 w 867188"/>
                  <a:gd name="connsiteY149" fmla="*/ 252027 h 392041"/>
                  <a:gd name="connsiteX150" fmla="*/ 460694 w 867188"/>
                  <a:gd name="connsiteY150" fmla="*/ 260156 h 392041"/>
                  <a:gd name="connsiteX151" fmla="*/ 448048 w 867188"/>
                  <a:gd name="connsiteY151" fmla="*/ 363135 h 392041"/>
                  <a:gd name="connsiteX152" fmla="*/ 417335 w 867188"/>
                  <a:gd name="connsiteY152" fmla="*/ 363135 h 392041"/>
                  <a:gd name="connsiteX153" fmla="*/ 635938 w 867188"/>
                  <a:gd name="connsiteY153" fmla="*/ 363135 h 392041"/>
                  <a:gd name="connsiteX154" fmla="*/ 635938 w 867188"/>
                  <a:gd name="connsiteY154" fmla="*/ 218604 h 392041"/>
                  <a:gd name="connsiteX155" fmla="*/ 664845 w 867188"/>
                  <a:gd name="connsiteY155" fmla="*/ 218604 h 392041"/>
                  <a:gd name="connsiteX156" fmla="*/ 664845 w 867188"/>
                  <a:gd name="connsiteY156" fmla="*/ 363135 h 392041"/>
                  <a:gd name="connsiteX157" fmla="*/ 635938 w 867188"/>
                  <a:gd name="connsiteY157" fmla="*/ 363135 h 392041"/>
                  <a:gd name="connsiteX158" fmla="*/ 760597 w 867188"/>
                  <a:gd name="connsiteY158" fmla="*/ 363135 h 392041"/>
                  <a:gd name="connsiteX159" fmla="*/ 699171 w 867188"/>
                  <a:gd name="connsiteY159" fmla="*/ 252930 h 392041"/>
                  <a:gd name="connsiteX160" fmla="*/ 803053 w 867188"/>
                  <a:gd name="connsiteY160" fmla="*/ 187891 h 392041"/>
                  <a:gd name="connsiteX161" fmla="*/ 810279 w 867188"/>
                  <a:gd name="connsiteY161" fmla="*/ 175245 h 392041"/>
                  <a:gd name="connsiteX162" fmla="*/ 810279 w 867188"/>
                  <a:gd name="connsiteY162" fmla="*/ 117432 h 392041"/>
                  <a:gd name="connsiteX163" fmla="*/ 795826 w 867188"/>
                  <a:gd name="connsiteY163" fmla="*/ 102979 h 392041"/>
                  <a:gd name="connsiteX164" fmla="*/ 789503 w 867188"/>
                  <a:gd name="connsiteY164" fmla="*/ 104785 h 392041"/>
                  <a:gd name="connsiteX165" fmla="*/ 734400 w 867188"/>
                  <a:gd name="connsiteY165" fmla="*/ 131885 h 392041"/>
                  <a:gd name="connsiteX166" fmla="*/ 680201 w 867188"/>
                  <a:gd name="connsiteY166" fmla="*/ 131885 h 392041"/>
                  <a:gd name="connsiteX167" fmla="*/ 680201 w 867188"/>
                  <a:gd name="connsiteY167" fmla="*/ 117432 h 392041"/>
                  <a:gd name="connsiteX168" fmla="*/ 723561 w 867188"/>
                  <a:gd name="connsiteY168" fmla="*/ 117432 h 392041"/>
                  <a:gd name="connsiteX169" fmla="*/ 730787 w 867188"/>
                  <a:gd name="connsiteY169" fmla="*/ 115625 h 392041"/>
                  <a:gd name="connsiteX170" fmla="*/ 803053 w 867188"/>
                  <a:gd name="connsiteY170" fmla="*/ 72266 h 392041"/>
                  <a:gd name="connsiteX171" fmla="*/ 806666 w 867188"/>
                  <a:gd name="connsiteY171" fmla="*/ 69556 h 392041"/>
                  <a:gd name="connsiteX172" fmla="*/ 824732 w 867188"/>
                  <a:gd name="connsiteY172" fmla="*/ 59619 h 392041"/>
                  <a:gd name="connsiteX173" fmla="*/ 839186 w 867188"/>
                  <a:gd name="connsiteY173" fmla="*/ 74072 h 392041"/>
                  <a:gd name="connsiteX174" fmla="*/ 839186 w 867188"/>
                  <a:gd name="connsiteY174" fmla="*/ 208667 h 392041"/>
                  <a:gd name="connsiteX175" fmla="*/ 747047 w 867188"/>
                  <a:gd name="connsiteY175" fmla="*/ 248413 h 392041"/>
                  <a:gd name="connsiteX176" fmla="*/ 738917 w 867188"/>
                  <a:gd name="connsiteY176" fmla="*/ 265577 h 392041"/>
                  <a:gd name="connsiteX177" fmla="*/ 763307 w 867188"/>
                  <a:gd name="connsiteY177" fmla="*/ 363135 h 392041"/>
                  <a:gd name="connsiteX178" fmla="*/ 760597 w 867188"/>
                  <a:gd name="connsiteY178" fmla="*/ 363135 h 392041"/>
                  <a:gd name="connsiteX179" fmla="*/ 823829 w 867188"/>
                  <a:gd name="connsiteY179" fmla="*/ 363135 h 392041"/>
                  <a:gd name="connsiteX180" fmla="*/ 791310 w 867188"/>
                  <a:gd name="connsiteY180" fmla="*/ 363135 h 392041"/>
                  <a:gd name="connsiteX181" fmla="*/ 767823 w 867188"/>
                  <a:gd name="connsiteY181" fmla="*/ 270093 h 392041"/>
                  <a:gd name="connsiteX182" fmla="*/ 822926 w 867188"/>
                  <a:gd name="connsiteY182" fmla="*/ 246607 h 392041"/>
                  <a:gd name="connsiteX183" fmla="*/ 822926 w 867188"/>
                  <a:gd name="connsiteY183" fmla="*/ 363135 h 392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867188" h="392041">
                    <a:moveTo>
                      <a:pt x="823829" y="30713"/>
                    </a:moveTo>
                    <a:cubicBezTo>
                      <a:pt x="804860" y="30713"/>
                      <a:pt x="790406" y="43359"/>
                      <a:pt x="785890" y="47876"/>
                    </a:cubicBezTo>
                    <a:lnTo>
                      <a:pt x="719044" y="88525"/>
                    </a:lnTo>
                    <a:lnTo>
                      <a:pt x="664845" y="88525"/>
                    </a:lnTo>
                    <a:cubicBezTo>
                      <a:pt x="656715" y="88525"/>
                      <a:pt x="650391" y="94849"/>
                      <a:pt x="650391" y="102979"/>
                    </a:cubicBezTo>
                    <a:lnTo>
                      <a:pt x="650391" y="131885"/>
                    </a:lnTo>
                    <a:lnTo>
                      <a:pt x="619679" y="131885"/>
                    </a:lnTo>
                    <a:lnTo>
                      <a:pt x="607032" y="56909"/>
                    </a:lnTo>
                    <a:cubicBezTo>
                      <a:pt x="606129" y="48780"/>
                      <a:pt x="597999" y="43359"/>
                      <a:pt x="590772" y="45166"/>
                    </a:cubicBezTo>
                    <a:cubicBezTo>
                      <a:pt x="582642" y="46069"/>
                      <a:pt x="577222" y="54199"/>
                      <a:pt x="579029" y="61426"/>
                    </a:cubicBezTo>
                    <a:lnTo>
                      <a:pt x="590772" y="130982"/>
                    </a:lnTo>
                    <a:lnTo>
                      <a:pt x="548316" y="130982"/>
                    </a:lnTo>
                    <a:lnTo>
                      <a:pt x="537476" y="56909"/>
                    </a:lnTo>
                    <a:cubicBezTo>
                      <a:pt x="535670" y="42456"/>
                      <a:pt x="526636" y="30713"/>
                      <a:pt x="513990" y="24390"/>
                    </a:cubicBezTo>
                    <a:lnTo>
                      <a:pt x="469727" y="1807"/>
                    </a:lnTo>
                    <a:cubicBezTo>
                      <a:pt x="467920" y="903"/>
                      <a:pt x="465211" y="0"/>
                      <a:pt x="463404" y="0"/>
                    </a:cubicBezTo>
                    <a:lnTo>
                      <a:pt x="405591" y="0"/>
                    </a:lnTo>
                    <a:cubicBezTo>
                      <a:pt x="403785" y="0"/>
                      <a:pt x="401075" y="903"/>
                      <a:pt x="399268" y="1807"/>
                    </a:cubicBezTo>
                    <a:lnTo>
                      <a:pt x="355005" y="24390"/>
                    </a:lnTo>
                    <a:cubicBezTo>
                      <a:pt x="342359" y="30713"/>
                      <a:pt x="333326" y="43359"/>
                      <a:pt x="331519" y="56909"/>
                    </a:cubicBezTo>
                    <a:lnTo>
                      <a:pt x="320679" y="130982"/>
                    </a:lnTo>
                    <a:lnTo>
                      <a:pt x="278223" y="130982"/>
                    </a:lnTo>
                    <a:lnTo>
                      <a:pt x="289966" y="61426"/>
                    </a:lnTo>
                    <a:cubicBezTo>
                      <a:pt x="290870" y="53296"/>
                      <a:pt x="286353" y="46069"/>
                      <a:pt x="278223" y="45166"/>
                    </a:cubicBezTo>
                    <a:cubicBezTo>
                      <a:pt x="270093" y="44263"/>
                      <a:pt x="262867" y="48780"/>
                      <a:pt x="261963" y="56909"/>
                    </a:cubicBezTo>
                    <a:cubicBezTo>
                      <a:pt x="261963" y="56909"/>
                      <a:pt x="261963" y="56909"/>
                      <a:pt x="261963" y="56909"/>
                    </a:cubicBezTo>
                    <a:lnTo>
                      <a:pt x="249317" y="131885"/>
                    </a:lnTo>
                    <a:lnTo>
                      <a:pt x="216797" y="131885"/>
                    </a:lnTo>
                    <a:lnTo>
                      <a:pt x="216797" y="102979"/>
                    </a:lnTo>
                    <a:cubicBezTo>
                      <a:pt x="216797" y="94849"/>
                      <a:pt x="210474" y="88525"/>
                      <a:pt x="202344" y="88525"/>
                    </a:cubicBezTo>
                    <a:lnTo>
                      <a:pt x="148145" y="88525"/>
                    </a:lnTo>
                    <a:lnTo>
                      <a:pt x="81299" y="47876"/>
                    </a:lnTo>
                    <a:cubicBezTo>
                      <a:pt x="76782" y="43359"/>
                      <a:pt x="62329" y="30713"/>
                      <a:pt x="43359" y="30713"/>
                    </a:cubicBezTo>
                    <a:cubicBezTo>
                      <a:pt x="19873" y="30713"/>
                      <a:pt x="0" y="50586"/>
                      <a:pt x="0" y="74072"/>
                    </a:cubicBezTo>
                    <a:lnTo>
                      <a:pt x="0" y="247510"/>
                    </a:lnTo>
                    <a:cubicBezTo>
                      <a:pt x="0" y="253833"/>
                      <a:pt x="3613" y="259253"/>
                      <a:pt x="9937" y="261060"/>
                    </a:cubicBezTo>
                    <a:lnTo>
                      <a:pt x="14453" y="262866"/>
                    </a:lnTo>
                    <a:lnTo>
                      <a:pt x="14453" y="363135"/>
                    </a:lnTo>
                    <a:lnTo>
                      <a:pt x="0" y="363135"/>
                    </a:lnTo>
                    <a:lnTo>
                      <a:pt x="0" y="392042"/>
                    </a:lnTo>
                    <a:lnTo>
                      <a:pt x="867189" y="392042"/>
                    </a:lnTo>
                    <a:lnTo>
                      <a:pt x="867189" y="363135"/>
                    </a:lnTo>
                    <a:lnTo>
                      <a:pt x="852735" y="363135"/>
                    </a:lnTo>
                    <a:lnTo>
                      <a:pt x="852735" y="233960"/>
                    </a:lnTo>
                    <a:lnTo>
                      <a:pt x="858155" y="231250"/>
                    </a:lnTo>
                    <a:cubicBezTo>
                      <a:pt x="863575" y="228540"/>
                      <a:pt x="867189" y="224024"/>
                      <a:pt x="867189" y="217700"/>
                    </a:cubicBezTo>
                    <a:lnTo>
                      <a:pt x="867189" y="73169"/>
                    </a:lnTo>
                    <a:cubicBezTo>
                      <a:pt x="867189" y="50586"/>
                      <a:pt x="848219" y="30713"/>
                      <a:pt x="823829" y="30713"/>
                    </a:cubicBezTo>
                    <a:close/>
                    <a:moveTo>
                      <a:pt x="693751" y="303516"/>
                    </a:moveTo>
                    <a:lnTo>
                      <a:pt x="727174" y="363135"/>
                    </a:lnTo>
                    <a:lnTo>
                      <a:pt x="693751" y="363135"/>
                    </a:lnTo>
                    <a:lnTo>
                      <a:pt x="693751" y="303516"/>
                    </a:lnTo>
                    <a:close/>
                    <a:moveTo>
                      <a:pt x="693751" y="160791"/>
                    </a:moveTo>
                    <a:lnTo>
                      <a:pt x="737110" y="160791"/>
                    </a:lnTo>
                    <a:cubicBezTo>
                      <a:pt x="738917" y="160791"/>
                      <a:pt x="741627" y="159888"/>
                      <a:pt x="743433" y="158984"/>
                    </a:cubicBezTo>
                    <a:lnTo>
                      <a:pt x="780470" y="140918"/>
                    </a:lnTo>
                    <a:lnTo>
                      <a:pt x="780470" y="167114"/>
                    </a:lnTo>
                    <a:lnTo>
                      <a:pt x="693751" y="221314"/>
                    </a:lnTo>
                    <a:lnTo>
                      <a:pt x="693751" y="160791"/>
                    </a:lnTo>
                    <a:close/>
                    <a:moveTo>
                      <a:pt x="359522" y="62329"/>
                    </a:moveTo>
                    <a:cubicBezTo>
                      <a:pt x="360425" y="57813"/>
                      <a:pt x="363135" y="53296"/>
                      <a:pt x="367652" y="51489"/>
                    </a:cubicBezTo>
                    <a:lnTo>
                      <a:pt x="409205" y="30713"/>
                    </a:lnTo>
                    <a:lnTo>
                      <a:pt x="459791" y="30713"/>
                    </a:lnTo>
                    <a:lnTo>
                      <a:pt x="501343" y="51489"/>
                    </a:lnTo>
                    <a:cubicBezTo>
                      <a:pt x="505860" y="53296"/>
                      <a:pt x="508570" y="57813"/>
                      <a:pt x="509473" y="62329"/>
                    </a:cubicBezTo>
                    <a:lnTo>
                      <a:pt x="519410" y="131885"/>
                    </a:lnTo>
                    <a:lnTo>
                      <a:pt x="492310" y="131885"/>
                    </a:lnTo>
                    <a:lnTo>
                      <a:pt x="492310" y="74072"/>
                    </a:lnTo>
                    <a:cubicBezTo>
                      <a:pt x="492310" y="65942"/>
                      <a:pt x="485987" y="59619"/>
                      <a:pt x="477857" y="59619"/>
                    </a:cubicBezTo>
                    <a:lnTo>
                      <a:pt x="391138" y="59619"/>
                    </a:lnTo>
                    <a:cubicBezTo>
                      <a:pt x="383008" y="59619"/>
                      <a:pt x="376685" y="65942"/>
                      <a:pt x="376685" y="74072"/>
                    </a:cubicBezTo>
                    <a:lnTo>
                      <a:pt x="376685" y="131885"/>
                    </a:lnTo>
                    <a:lnTo>
                      <a:pt x="349586" y="131885"/>
                    </a:lnTo>
                    <a:lnTo>
                      <a:pt x="359522" y="62329"/>
                    </a:lnTo>
                    <a:close/>
                    <a:moveTo>
                      <a:pt x="462501" y="131885"/>
                    </a:moveTo>
                    <a:lnTo>
                      <a:pt x="404688" y="131885"/>
                    </a:lnTo>
                    <a:lnTo>
                      <a:pt x="404688" y="88525"/>
                    </a:lnTo>
                    <a:lnTo>
                      <a:pt x="462501" y="88525"/>
                    </a:lnTo>
                    <a:lnTo>
                      <a:pt x="462501" y="131885"/>
                    </a:lnTo>
                    <a:close/>
                    <a:moveTo>
                      <a:pt x="664845" y="160791"/>
                    </a:moveTo>
                    <a:lnTo>
                      <a:pt x="664845" y="189698"/>
                    </a:lnTo>
                    <a:lnTo>
                      <a:pt x="202344" y="189698"/>
                    </a:lnTo>
                    <a:lnTo>
                      <a:pt x="202344" y="160791"/>
                    </a:lnTo>
                    <a:lnTo>
                      <a:pt x="664845" y="160791"/>
                    </a:lnTo>
                    <a:close/>
                    <a:moveTo>
                      <a:pt x="520313" y="221314"/>
                    </a:moveTo>
                    <a:lnTo>
                      <a:pt x="520313" y="218604"/>
                    </a:lnTo>
                    <a:lnTo>
                      <a:pt x="607032" y="218604"/>
                    </a:lnTo>
                    <a:lnTo>
                      <a:pt x="607032" y="363135"/>
                    </a:lnTo>
                    <a:lnTo>
                      <a:pt x="478760" y="363135"/>
                    </a:lnTo>
                    <a:lnTo>
                      <a:pt x="490503" y="268287"/>
                    </a:lnTo>
                    <a:lnTo>
                      <a:pt x="507667" y="251123"/>
                    </a:lnTo>
                    <a:cubicBezTo>
                      <a:pt x="515797" y="243897"/>
                      <a:pt x="520313" y="233057"/>
                      <a:pt x="520313" y="221314"/>
                    </a:cubicBezTo>
                    <a:close/>
                    <a:moveTo>
                      <a:pt x="359522" y="252027"/>
                    </a:moveTo>
                    <a:lnTo>
                      <a:pt x="376685" y="269190"/>
                    </a:lnTo>
                    <a:lnTo>
                      <a:pt x="388428" y="364038"/>
                    </a:lnTo>
                    <a:lnTo>
                      <a:pt x="260156" y="364038"/>
                    </a:lnTo>
                    <a:lnTo>
                      <a:pt x="260156" y="219507"/>
                    </a:lnTo>
                    <a:lnTo>
                      <a:pt x="346875" y="219507"/>
                    </a:lnTo>
                    <a:lnTo>
                      <a:pt x="346875" y="222217"/>
                    </a:lnTo>
                    <a:cubicBezTo>
                      <a:pt x="346875" y="233057"/>
                      <a:pt x="351392" y="243897"/>
                      <a:pt x="359522" y="252027"/>
                    </a:cubicBezTo>
                    <a:close/>
                    <a:moveTo>
                      <a:pt x="173438" y="279127"/>
                    </a:moveTo>
                    <a:lnTo>
                      <a:pt x="158081" y="228540"/>
                    </a:lnTo>
                    <a:cubicBezTo>
                      <a:pt x="157178" y="224927"/>
                      <a:pt x="154468" y="222217"/>
                      <a:pt x="151758" y="220411"/>
                    </a:cubicBezTo>
                    <a:lnTo>
                      <a:pt x="86719" y="181567"/>
                    </a:lnTo>
                    <a:lnTo>
                      <a:pt x="86719" y="140918"/>
                    </a:lnTo>
                    <a:lnTo>
                      <a:pt x="123755" y="158984"/>
                    </a:lnTo>
                    <a:cubicBezTo>
                      <a:pt x="125562" y="159888"/>
                      <a:pt x="128272" y="160791"/>
                      <a:pt x="130078" y="160791"/>
                    </a:cubicBezTo>
                    <a:lnTo>
                      <a:pt x="173438" y="160791"/>
                    </a:lnTo>
                    <a:lnTo>
                      <a:pt x="173438" y="279127"/>
                    </a:lnTo>
                    <a:close/>
                    <a:moveTo>
                      <a:pt x="43359" y="272803"/>
                    </a:moveTo>
                    <a:lnTo>
                      <a:pt x="89429" y="288160"/>
                    </a:lnTo>
                    <a:lnTo>
                      <a:pt x="111108" y="363135"/>
                    </a:lnTo>
                    <a:lnTo>
                      <a:pt x="43359" y="363135"/>
                    </a:lnTo>
                    <a:lnTo>
                      <a:pt x="43359" y="272803"/>
                    </a:lnTo>
                    <a:close/>
                    <a:moveTo>
                      <a:pt x="140918" y="363135"/>
                    </a:moveTo>
                    <a:lnTo>
                      <a:pt x="114722" y="272803"/>
                    </a:lnTo>
                    <a:cubicBezTo>
                      <a:pt x="113819" y="268287"/>
                      <a:pt x="110205" y="264673"/>
                      <a:pt x="105689" y="262866"/>
                    </a:cubicBezTo>
                    <a:lnTo>
                      <a:pt x="28906" y="237573"/>
                    </a:lnTo>
                    <a:lnTo>
                      <a:pt x="28906" y="74976"/>
                    </a:lnTo>
                    <a:cubicBezTo>
                      <a:pt x="28906" y="66846"/>
                      <a:pt x="35229" y="60523"/>
                      <a:pt x="43359" y="60523"/>
                    </a:cubicBezTo>
                    <a:cubicBezTo>
                      <a:pt x="50586" y="60523"/>
                      <a:pt x="59619" y="67749"/>
                      <a:pt x="61426" y="70459"/>
                    </a:cubicBezTo>
                    <a:cubicBezTo>
                      <a:pt x="62329" y="71363"/>
                      <a:pt x="63233" y="72266"/>
                      <a:pt x="65039" y="73169"/>
                    </a:cubicBezTo>
                    <a:lnTo>
                      <a:pt x="137305" y="116529"/>
                    </a:lnTo>
                    <a:cubicBezTo>
                      <a:pt x="139111" y="117432"/>
                      <a:pt x="141822" y="118335"/>
                      <a:pt x="144531" y="118335"/>
                    </a:cubicBezTo>
                    <a:lnTo>
                      <a:pt x="187891" y="118335"/>
                    </a:lnTo>
                    <a:lnTo>
                      <a:pt x="187891" y="132788"/>
                    </a:lnTo>
                    <a:lnTo>
                      <a:pt x="133691" y="132788"/>
                    </a:lnTo>
                    <a:lnTo>
                      <a:pt x="78589" y="105689"/>
                    </a:lnTo>
                    <a:cubicBezTo>
                      <a:pt x="71362" y="102075"/>
                      <a:pt x="62329" y="104785"/>
                      <a:pt x="59619" y="112012"/>
                    </a:cubicBezTo>
                    <a:cubicBezTo>
                      <a:pt x="58716" y="113818"/>
                      <a:pt x="57813" y="116529"/>
                      <a:pt x="57813" y="118335"/>
                    </a:cubicBezTo>
                    <a:lnTo>
                      <a:pt x="57813" y="190601"/>
                    </a:lnTo>
                    <a:cubicBezTo>
                      <a:pt x="57813" y="196021"/>
                      <a:pt x="60523" y="200537"/>
                      <a:pt x="65039" y="203247"/>
                    </a:cubicBezTo>
                    <a:lnTo>
                      <a:pt x="132788" y="243897"/>
                    </a:lnTo>
                    <a:lnTo>
                      <a:pt x="168921" y="364038"/>
                    </a:lnTo>
                    <a:lnTo>
                      <a:pt x="140918" y="364038"/>
                    </a:lnTo>
                    <a:close/>
                    <a:moveTo>
                      <a:pt x="202344" y="363135"/>
                    </a:moveTo>
                    <a:lnTo>
                      <a:pt x="202344" y="218604"/>
                    </a:lnTo>
                    <a:lnTo>
                      <a:pt x="231250" y="218604"/>
                    </a:lnTo>
                    <a:lnTo>
                      <a:pt x="231250" y="363135"/>
                    </a:lnTo>
                    <a:lnTo>
                      <a:pt x="202344" y="363135"/>
                    </a:lnTo>
                    <a:close/>
                    <a:moveTo>
                      <a:pt x="417335" y="363135"/>
                    </a:moveTo>
                    <a:lnTo>
                      <a:pt x="404688" y="260156"/>
                    </a:lnTo>
                    <a:cubicBezTo>
                      <a:pt x="404688" y="256544"/>
                      <a:pt x="402881" y="253833"/>
                      <a:pt x="400171" y="252027"/>
                    </a:cubicBezTo>
                    <a:lnTo>
                      <a:pt x="379395" y="231250"/>
                    </a:lnTo>
                    <a:cubicBezTo>
                      <a:pt x="376685" y="228540"/>
                      <a:pt x="374878" y="224927"/>
                      <a:pt x="374878" y="221314"/>
                    </a:cubicBezTo>
                    <a:lnTo>
                      <a:pt x="374878" y="218604"/>
                    </a:lnTo>
                    <a:lnTo>
                      <a:pt x="490503" y="218604"/>
                    </a:lnTo>
                    <a:lnTo>
                      <a:pt x="490503" y="221314"/>
                    </a:lnTo>
                    <a:cubicBezTo>
                      <a:pt x="490503" y="224927"/>
                      <a:pt x="488697" y="228540"/>
                      <a:pt x="485987" y="231250"/>
                    </a:cubicBezTo>
                    <a:lnTo>
                      <a:pt x="465211" y="252027"/>
                    </a:lnTo>
                    <a:cubicBezTo>
                      <a:pt x="462501" y="254737"/>
                      <a:pt x="461597" y="257447"/>
                      <a:pt x="460694" y="260156"/>
                    </a:cubicBezTo>
                    <a:lnTo>
                      <a:pt x="448048" y="363135"/>
                    </a:lnTo>
                    <a:lnTo>
                      <a:pt x="417335" y="363135"/>
                    </a:lnTo>
                    <a:close/>
                    <a:moveTo>
                      <a:pt x="635938" y="363135"/>
                    </a:moveTo>
                    <a:lnTo>
                      <a:pt x="635938" y="218604"/>
                    </a:lnTo>
                    <a:lnTo>
                      <a:pt x="664845" y="218604"/>
                    </a:lnTo>
                    <a:lnTo>
                      <a:pt x="664845" y="363135"/>
                    </a:lnTo>
                    <a:lnTo>
                      <a:pt x="635938" y="363135"/>
                    </a:lnTo>
                    <a:close/>
                    <a:moveTo>
                      <a:pt x="760597" y="363135"/>
                    </a:moveTo>
                    <a:lnTo>
                      <a:pt x="699171" y="252930"/>
                    </a:lnTo>
                    <a:lnTo>
                      <a:pt x="803053" y="187891"/>
                    </a:lnTo>
                    <a:cubicBezTo>
                      <a:pt x="807569" y="185181"/>
                      <a:pt x="810279" y="180664"/>
                      <a:pt x="810279" y="175245"/>
                    </a:cubicBezTo>
                    <a:lnTo>
                      <a:pt x="810279" y="117432"/>
                    </a:lnTo>
                    <a:cubicBezTo>
                      <a:pt x="810279" y="109302"/>
                      <a:pt x="803956" y="102979"/>
                      <a:pt x="795826" y="102979"/>
                    </a:cubicBezTo>
                    <a:cubicBezTo>
                      <a:pt x="794020" y="102979"/>
                      <a:pt x="791310" y="103882"/>
                      <a:pt x="789503" y="104785"/>
                    </a:cubicBezTo>
                    <a:lnTo>
                      <a:pt x="734400" y="131885"/>
                    </a:lnTo>
                    <a:lnTo>
                      <a:pt x="680201" y="131885"/>
                    </a:lnTo>
                    <a:lnTo>
                      <a:pt x="680201" y="117432"/>
                    </a:lnTo>
                    <a:lnTo>
                      <a:pt x="723561" y="117432"/>
                    </a:lnTo>
                    <a:cubicBezTo>
                      <a:pt x="726270" y="117432"/>
                      <a:pt x="728981" y="116529"/>
                      <a:pt x="730787" y="115625"/>
                    </a:cubicBezTo>
                    <a:lnTo>
                      <a:pt x="803053" y="72266"/>
                    </a:lnTo>
                    <a:cubicBezTo>
                      <a:pt x="803956" y="71363"/>
                      <a:pt x="805763" y="70459"/>
                      <a:pt x="806666" y="69556"/>
                    </a:cubicBezTo>
                    <a:cubicBezTo>
                      <a:pt x="808473" y="67749"/>
                      <a:pt x="816603" y="59619"/>
                      <a:pt x="824732" y="59619"/>
                    </a:cubicBezTo>
                    <a:cubicBezTo>
                      <a:pt x="832863" y="59619"/>
                      <a:pt x="839186" y="65942"/>
                      <a:pt x="839186" y="74072"/>
                    </a:cubicBezTo>
                    <a:lnTo>
                      <a:pt x="839186" y="208667"/>
                    </a:lnTo>
                    <a:lnTo>
                      <a:pt x="747047" y="248413"/>
                    </a:lnTo>
                    <a:cubicBezTo>
                      <a:pt x="740724" y="251123"/>
                      <a:pt x="737110" y="258350"/>
                      <a:pt x="738917" y="265577"/>
                    </a:cubicBezTo>
                    <a:lnTo>
                      <a:pt x="763307" y="363135"/>
                    </a:lnTo>
                    <a:lnTo>
                      <a:pt x="760597" y="363135"/>
                    </a:lnTo>
                    <a:close/>
                    <a:moveTo>
                      <a:pt x="823829" y="363135"/>
                    </a:moveTo>
                    <a:lnTo>
                      <a:pt x="791310" y="363135"/>
                    </a:lnTo>
                    <a:lnTo>
                      <a:pt x="767823" y="270093"/>
                    </a:lnTo>
                    <a:lnTo>
                      <a:pt x="822926" y="246607"/>
                    </a:lnTo>
                    <a:lnTo>
                      <a:pt x="822926" y="363135"/>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4" name="Freeform 83">
                <a:extLst>
                  <a:ext uri="{FF2B5EF4-FFF2-40B4-BE49-F238E27FC236}">
                    <a16:creationId xmlns:a16="http://schemas.microsoft.com/office/drawing/2014/main" id="{37631A87-58F5-B197-28AF-CD9FB6D301B1}"/>
                  </a:ext>
                </a:extLst>
              </p:cNvPr>
              <p:cNvSpPr/>
              <p:nvPr/>
            </p:nvSpPr>
            <p:spPr>
              <a:xfrm>
                <a:off x="6080571" y="3887743"/>
                <a:ext cx="332422" cy="288861"/>
              </a:xfrm>
              <a:custGeom>
                <a:avLst/>
                <a:gdLst>
                  <a:gd name="connsiteX0" fmla="*/ 28906 w 332422"/>
                  <a:gd name="connsiteY0" fmla="*/ 170727 h 288861"/>
                  <a:gd name="connsiteX1" fmla="*/ 28906 w 332422"/>
                  <a:gd name="connsiteY1" fmla="*/ 216797 h 288861"/>
                  <a:gd name="connsiteX2" fmla="*/ 43359 w 332422"/>
                  <a:gd name="connsiteY2" fmla="*/ 231250 h 288861"/>
                  <a:gd name="connsiteX3" fmla="*/ 51489 w 332422"/>
                  <a:gd name="connsiteY3" fmla="*/ 228540 h 288861"/>
                  <a:gd name="connsiteX4" fmla="*/ 102075 w 332422"/>
                  <a:gd name="connsiteY4" fmla="*/ 195117 h 288861"/>
                  <a:gd name="connsiteX5" fmla="*/ 144531 w 332422"/>
                  <a:gd name="connsiteY5" fmla="*/ 231250 h 288861"/>
                  <a:gd name="connsiteX6" fmla="*/ 197827 w 332422"/>
                  <a:gd name="connsiteY6" fmla="*/ 231250 h 288861"/>
                  <a:gd name="connsiteX7" fmla="*/ 280933 w 332422"/>
                  <a:gd name="connsiteY7" fmla="*/ 286352 h 288861"/>
                  <a:gd name="connsiteX8" fmla="*/ 300806 w 332422"/>
                  <a:gd name="connsiteY8" fmla="*/ 282740 h 288861"/>
                  <a:gd name="connsiteX9" fmla="*/ 303516 w 332422"/>
                  <a:gd name="connsiteY9" fmla="*/ 274609 h 288861"/>
                  <a:gd name="connsiteX10" fmla="*/ 303516 w 332422"/>
                  <a:gd name="connsiteY10" fmla="*/ 228540 h 288861"/>
                  <a:gd name="connsiteX11" fmla="*/ 332422 w 332422"/>
                  <a:gd name="connsiteY11" fmla="*/ 187891 h 288861"/>
                  <a:gd name="connsiteX12" fmla="*/ 332422 w 332422"/>
                  <a:gd name="connsiteY12" fmla="*/ 101172 h 288861"/>
                  <a:gd name="connsiteX13" fmla="*/ 289063 w 332422"/>
                  <a:gd name="connsiteY13" fmla="*/ 57812 h 288861"/>
                  <a:gd name="connsiteX14" fmla="*/ 231250 w 332422"/>
                  <a:gd name="connsiteY14" fmla="*/ 57812 h 288861"/>
                  <a:gd name="connsiteX15" fmla="*/ 231250 w 332422"/>
                  <a:gd name="connsiteY15" fmla="*/ 43359 h 288861"/>
                  <a:gd name="connsiteX16" fmla="*/ 187891 w 332422"/>
                  <a:gd name="connsiteY16" fmla="*/ 0 h 288861"/>
                  <a:gd name="connsiteX17" fmla="*/ 43359 w 332422"/>
                  <a:gd name="connsiteY17" fmla="*/ 0 h 288861"/>
                  <a:gd name="connsiteX18" fmla="*/ 0 w 332422"/>
                  <a:gd name="connsiteY18" fmla="*/ 43359 h 288861"/>
                  <a:gd name="connsiteX19" fmla="*/ 0 w 332422"/>
                  <a:gd name="connsiteY19" fmla="*/ 130078 h 288861"/>
                  <a:gd name="connsiteX20" fmla="*/ 28906 w 332422"/>
                  <a:gd name="connsiteY20" fmla="*/ 170727 h 288861"/>
                  <a:gd name="connsiteX21" fmla="*/ 289063 w 332422"/>
                  <a:gd name="connsiteY21" fmla="*/ 86719 h 288861"/>
                  <a:gd name="connsiteX22" fmla="*/ 303516 w 332422"/>
                  <a:gd name="connsiteY22" fmla="*/ 101172 h 288861"/>
                  <a:gd name="connsiteX23" fmla="*/ 303516 w 332422"/>
                  <a:gd name="connsiteY23" fmla="*/ 187891 h 288861"/>
                  <a:gd name="connsiteX24" fmla="*/ 289063 w 332422"/>
                  <a:gd name="connsiteY24" fmla="*/ 202344 h 288861"/>
                  <a:gd name="connsiteX25" fmla="*/ 274610 w 332422"/>
                  <a:gd name="connsiteY25" fmla="*/ 216797 h 288861"/>
                  <a:gd name="connsiteX26" fmla="*/ 274610 w 332422"/>
                  <a:gd name="connsiteY26" fmla="*/ 247510 h 288861"/>
                  <a:gd name="connsiteX27" fmla="*/ 210474 w 332422"/>
                  <a:gd name="connsiteY27" fmla="*/ 205054 h 288861"/>
                  <a:gd name="connsiteX28" fmla="*/ 202344 w 332422"/>
                  <a:gd name="connsiteY28" fmla="*/ 202344 h 288861"/>
                  <a:gd name="connsiteX29" fmla="*/ 144531 w 332422"/>
                  <a:gd name="connsiteY29" fmla="*/ 202344 h 288861"/>
                  <a:gd name="connsiteX30" fmla="*/ 130078 w 332422"/>
                  <a:gd name="connsiteY30" fmla="*/ 187891 h 288861"/>
                  <a:gd name="connsiteX31" fmla="*/ 130078 w 332422"/>
                  <a:gd name="connsiteY31" fmla="*/ 176148 h 288861"/>
                  <a:gd name="connsiteX32" fmla="*/ 134595 w 332422"/>
                  <a:gd name="connsiteY32" fmla="*/ 173437 h 288861"/>
                  <a:gd name="connsiteX33" fmla="*/ 187891 w 332422"/>
                  <a:gd name="connsiteY33" fmla="*/ 173437 h 288861"/>
                  <a:gd name="connsiteX34" fmla="*/ 231250 w 332422"/>
                  <a:gd name="connsiteY34" fmla="*/ 130078 h 288861"/>
                  <a:gd name="connsiteX35" fmla="*/ 231250 w 332422"/>
                  <a:gd name="connsiteY35" fmla="*/ 86719 h 288861"/>
                  <a:gd name="connsiteX36" fmla="*/ 289063 w 332422"/>
                  <a:gd name="connsiteY36" fmla="*/ 86719 h 288861"/>
                  <a:gd name="connsiteX37" fmla="*/ 130078 w 332422"/>
                  <a:gd name="connsiteY37" fmla="*/ 144531 h 288861"/>
                  <a:gd name="connsiteX38" fmla="*/ 130078 w 332422"/>
                  <a:gd name="connsiteY38" fmla="*/ 101172 h 288861"/>
                  <a:gd name="connsiteX39" fmla="*/ 144531 w 332422"/>
                  <a:gd name="connsiteY39" fmla="*/ 86719 h 288861"/>
                  <a:gd name="connsiteX40" fmla="*/ 202344 w 332422"/>
                  <a:gd name="connsiteY40" fmla="*/ 86719 h 288861"/>
                  <a:gd name="connsiteX41" fmla="*/ 202344 w 332422"/>
                  <a:gd name="connsiteY41" fmla="*/ 130078 h 288861"/>
                  <a:gd name="connsiteX42" fmla="*/ 187891 w 332422"/>
                  <a:gd name="connsiteY42" fmla="*/ 144531 h 288861"/>
                  <a:gd name="connsiteX43" fmla="*/ 130078 w 332422"/>
                  <a:gd name="connsiteY43" fmla="*/ 144531 h 288861"/>
                  <a:gd name="connsiteX44" fmla="*/ 28906 w 332422"/>
                  <a:gd name="connsiteY44" fmla="*/ 43359 h 288861"/>
                  <a:gd name="connsiteX45" fmla="*/ 43359 w 332422"/>
                  <a:gd name="connsiteY45" fmla="*/ 28906 h 288861"/>
                  <a:gd name="connsiteX46" fmla="*/ 187891 w 332422"/>
                  <a:gd name="connsiteY46" fmla="*/ 28906 h 288861"/>
                  <a:gd name="connsiteX47" fmla="*/ 202344 w 332422"/>
                  <a:gd name="connsiteY47" fmla="*/ 43359 h 288861"/>
                  <a:gd name="connsiteX48" fmla="*/ 202344 w 332422"/>
                  <a:gd name="connsiteY48" fmla="*/ 57812 h 288861"/>
                  <a:gd name="connsiteX49" fmla="*/ 144531 w 332422"/>
                  <a:gd name="connsiteY49" fmla="*/ 57812 h 288861"/>
                  <a:gd name="connsiteX50" fmla="*/ 101172 w 332422"/>
                  <a:gd name="connsiteY50" fmla="*/ 101172 h 288861"/>
                  <a:gd name="connsiteX51" fmla="*/ 101172 w 332422"/>
                  <a:gd name="connsiteY51" fmla="*/ 160791 h 288861"/>
                  <a:gd name="connsiteX52" fmla="*/ 57813 w 332422"/>
                  <a:gd name="connsiteY52" fmla="*/ 189698 h 288861"/>
                  <a:gd name="connsiteX53" fmla="*/ 57813 w 332422"/>
                  <a:gd name="connsiteY53" fmla="*/ 158984 h 288861"/>
                  <a:gd name="connsiteX54" fmla="*/ 43359 w 332422"/>
                  <a:gd name="connsiteY54" fmla="*/ 144531 h 288861"/>
                  <a:gd name="connsiteX55" fmla="*/ 28906 w 332422"/>
                  <a:gd name="connsiteY55" fmla="*/ 130078 h 288861"/>
                  <a:gd name="connsiteX56" fmla="*/ 28906 w 332422"/>
                  <a:gd name="connsiteY56" fmla="*/ 43359 h 28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32422" h="288861">
                    <a:moveTo>
                      <a:pt x="28906" y="170727"/>
                    </a:moveTo>
                    <a:lnTo>
                      <a:pt x="28906" y="216797"/>
                    </a:lnTo>
                    <a:cubicBezTo>
                      <a:pt x="28906" y="224927"/>
                      <a:pt x="35229" y="231250"/>
                      <a:pt x="43359" y="231250"/>
                    </a:cubicBezTo>
                    <a:cubicBezTo>
                      <a:pt x="46069" y="231250"/>
                      <a:pt x="48779" y="230347"/>
                      <a:pt x="51489" y="228540"/>
                    </a:cubicBezTo>
                    <a:lnTo>
                      <a:pt x="102075" y="195117"/>
                    </a:lnTo>
                    <a:cubicBezTo>
                      <a:pt x="105688" y="215894"/>
                      <a:pt x="123755" y="231250"/>
                      <a:pt x="144531" y="231250"/>
                    </a:cubicBezTo>
                    <a:lnTo>
                      <a:pt x="197827" y="231250"/>
                    </a:lnTo>
                    <a:lnTo>
                      <a:pt x="280933" y="286352"/>
                    </a:lnTo>
                    <a:cubicBezTo>
                      <a:pt x="287256" y="290869"/>
                      <a:pt x="296289" y="289063"/>
                      <a:pt x="300806" y="282740"/>
                    </a:cubicBezTo>
                    <a:cubicBezTo>
                      <a:pt x="302613" y="280030"/>
                      <a:pt x="303516" y="277319"/>
                      <a:pt x="303516" y="274609"/>
                    </a:cubicBezTo>
                    <a:lnTo>
                      <a:pt x="303516" y="228540"/>
                    </a:lnTo>
                    <a:cubicBezTo>
                      <a:pt x="320679" y="222217"/>
                      <a:pt x="332422" y="205957"/>
                      <a:pt x="332422" y="187891"/>
                    </a:cubicBezTo>
                    <a:lnTo>
                      <a:pt x="332422" y="101172"/>
                    </a:lnTo>
                    <a:cubicBezTo>
                      <a:pt x="332422" y="77685"/>
                      <a:pt x="312549" y="57812"/>
                      <a:pt x="289063" y="57812"/>
                    </a:cubicBezTo>
                    <a:lnTo>
                      <a:pt x="231250" y="57812"/>
                    </a:lnTo>
                    <a:lnTo>
                      <a:pt x="231250" y="43359"/>
                    </a:lnTo>
                    <a:cubicBezTo>
                      <a:pt x="231250" y="19873"/>
                      <a:pt x="211377" y="0"/>
                      <a:pt x="187891" y="0"/>
                    </a:cubicBezTo>
                    <a:lnTo>
                      <a:pt x="43359" y="0"/>
                    </a:lnTo>
                    <a:cubicBezTo>
                      <a:pt x="19873" y="0"/>
                      <a:pt x="0" y="19873"/>
                      <a:pt x="0" y="43359"/>
                    </a:cubicBezTo>
                    <a:lnTo>
                      <a:pt x="0" y="130078"/>
                    </a:lnTo>
                    <a:cubicBezTo>
                      <a:pt x="0" y="148144"/>
                      <a:pt x="11743" y="165308"/>
                      <a:pt x="28906" y="170727"/>
                    </a:cubicBezTo>
                    <a:close/>
                    <a:moveTo>
                      <a:pt x="289063" y="86719"/>
                    </a:moveTo>
                    <a:cubicBezTo>
                      <a:pt x="297193" y="86719"/>
                      <a:pt x="303516" y="93042"/>
                      <a:pt x="303516" y="101172"/>
                    </a:cubicBezTo>
                    <a:lnTo>
                      <a:pt x="303516" y="187891"/>
                    </a:lnTo>
                    <a:cubicBezTo>
                      <a:pt x="303516" y="196020"/>
                      <a:pt x="297193" y="202344"/>
                      <a:pt x="289063" y="202344"/>
                    </a:cubicBezTo>
                    <a:cubicBezTo>
                      <a:pt x="280933" y="202344"/>
                      <a:pt x="274610" y="208667"/>
                      <a:pt x="274610" y="216797"/>
                    </a:cubicBezTo>
                    <a:lnTo>
                      <a:pt x="274610" y="247510"/>
                    </a:lnTo>
                    <a:lnTo>
                      <a:pt x="210474" y="205054"/>
                    </a:lnTo>
                    <a:cubicBezTo>
                      <a:pt x="207764" y="203247"/>
                      <a:pt x="205054" y="202344"/>
                      <a:pt x="202344" y="202344"/>
                    </a:cubicBezTo>
                    <a:lnTo>
                      <a:pt x="144531" y="202344"/>
                    </a:lnTo>
                    <a:cubicBezTo>
                      <a:pt x="136402" y="202344"/>
                      <a:pt x="130078" y="196020"/>
                      <a:pt x="130078" y="187891"/>
                    </a:cubicBezTo>
                    <a:lnTo>
                      <a:pt x="130078" y="176148"/>
                    </a:lnTo>
                    <a:lnTo>
                      <a:pt x="134595" y="173437"/>
                    </a:lnTo>
                    <a:lnTo>
                      <a:pt x="187891" y="173437"/>
                    </a:lnTo>
                    <a:cubicBezTo>
                      <a:pt x="211377" y="173437"/>
                      <a:pt x="231250" y="153565"/>
                      <a:pt x="231250" y="130078"/>
                    </a:cubicBezTo>
                    <a:lnTo>
                      <a:pt x="231250" y="86719"/>
                    </a:lnTo>
                    <a:lnTo>
                      <a:pt x="289063" y="86719"/>
                    </a:lnTo>
                    <a:close/>
                    <a:moveTo>
                      <a:pt x="130078" y="144531"/>
                    </a:moveTo>
                    <a:lnTo>
                      <a:pt x="130078" y="101172"/>
                    </a:lnTo>
                    <a:cubicBezTo>
                      <a:pt x="130078" y="93042"/>
                      <a:pt x="136402" y="86719"/>
                      <a:pt x="144531" y="86719"/>
                    </a:cubicBezTo>
                    <a:lnTo>
                      <a:pt x="202344" y="86719"/>
                    </a:lnTo>
                    <a:lnTo>
                      <a:pt x="202344" y="130078"/>
                    </a:lnTo>
                    <a:cubicBezTo>
                      <a:pt x="202344" y="138208"/>
                      <a:pt x="196021" y="144531"/>
                      <a:pt x="187891" y="144531"/>
                    </a:cubicBezTo>
                    <a:lnTo>
                      <a:pt x="130078" y="144531"/>
                    </a:lnTo>
                    <a:close/>
                    <a:moveTo>
                      <a:pt x="28906" y="43359"/>
                    </a:moveTo>
                    <a:cubicBezTo>
                      <a:pt x="28906" y="35229"/>
                      <a:pt x="35229" y="28906"/>
                      <a:pt x="43359" y="28906"/>
                    </a:cubicBezTo>
                    <a:lnTo>
                      <a:pt x="187891" y="28906"/>
                    </a:lnTo>
                    <a:cubicBezTo>
                      <a:pt x="196021" y="28906"/>
                      <a:pt x="202344" y="35229"/>
                      <a:pt x="202344" y="43359"/>
                    </a:cubicBezTo>
                    <a:lnTo>
                      <a:pt x="202344" y="57812"/>
                    </a:lnTo>
                    <a:lnTo>
                      <a:pt x="144531" y="57812"/>
                    </a:lnTo>
                    <a:cubicBezTo>
                      <a:pt x="121045" y="57812"/>
                      <a:pt x="101172" y="77685"/>
                      <a:pt x="101172" y="101172"/>
                    </a:cubicBezTo>
                    <a:lnTo>
                      <a:pt x="101172" y="160791"/>
                    </a:lnTo>
                    <a:lnTo>
                      <a:pt x="57813" y="189698"/>
                    </a:lnTo>
                    <a:lnTo>
                      <a:pt x="57813" y="158984"/>
                    </a:lnTo>
                    <a:cubicBezTo>
                      <a:pt x="57813" y="150854"/>
                      <a:pt x="51489" y="144531"/>
                      <a:pt x="43359" y="144531"/>
                    </a:cubicBezTo>
                    <a:cubicBezTo>
                      <a:pt x="35229" y="144531"/>
                      <a:pt x="28906" y="138208"/>
                      <a:pt x="28906" y="130078"/>
                    </a:cubicBezTo>
                    <a:lnTo>
                      <a:pt x="28906" y="43359"/>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5" name="Freeform 84">
                <a:extLst>
                  <a:ext uri="{FF2B5EF4-FFF2-40B4-BE49-F238E27FC236}">
                    <a16:creationId xmlns:a16="http://schemas.microsoft.com/office/drawing/2014/main" id="{E873E38B-7FC3-3E2F-15DD-093938CD7CFD}"/>
                  </a:ext>
                </a:extLst>
              </p:cNvPr>
              <p:cNvSpPr/>
              <p:nvPr/>
            </p:nvSpPr>
            <p:spPr>
              <a:xfrm>
                <a:off x="5661430" y="3931102"/>
                <a:ext cx="260156" cy="231250"/>
              </a:xfrm>
              <a:custGeom>
                <a:avLst/>
                <a:gdLst>
                  <a:gd name="connsiteX0" fmla="*/ 43359 w 260156"/>
                  <a:gd name="connsiteY0" fmla="*/ 173438 h 231250"/>
                  <a:gd name="connsiteX1" fmla="*/ 43359 w 260156"/>
                  <a:gd name="connsiteY1" fmla="*/ 216797 h 231250"/>
                  <a:gd name="connsiteX2" fmla="*/ 57813 w 260156"/>
                  <a:gd name="connsiteY2" fmla="*/ 231250 h 231250"/>
                  <a:gd name="connsiteX3" fmla="*/ 65942 w 260156"/>
                  <a:gd name="connsiteY3" fmla="*/ 228540 h 231250"/>
                  <a:gd name="connsiteX4" fmla="*/ 149048 w 260156"/>
                  <a:gd name="connsiteY4" fmla="*/ 173438 h 231250"/>
                  <a:gd name="connsiteX5" fmla="*/ 216797 w 260156"/>
                  <a:gd name="connsiteY5" fmla="*/ 173438 h 231250"/>
                  <a:gd name="connsiteX6" fmla="*/ 260156 w 260156"/>
                  <a:gd name="connsiteY6" fmla="*/ 130078 h 231250"/>
                  <a:gd name="connsiteX7" fmla="*/ 260156 w 260156"/>
                  <a:gd name="connsiteY7" fmla="*/ 43359 h 231250"/>
                  <a:gd name="connsiteX8" fmla="*/ 216797 w 260156"/>
                  <a:gd name="connsiteY8" fmla="*/ 0 h 231250"/>
                  <a:gd name="connsiteX9" fmla="*/ 43359 w 260156"/>
                  <a:gd name="connsiteY9" fmla="*/ 0 h 231250"/>
                  <a:gd name="connsiteX10" fmla="*/ 0 w 260156"/>
                  <a:gd name="connsiteY10" fmla="*/ 43359 h 231250"/>
                  <a:gd name="connsiteX11" fmla="*/ 0 w 260156"/>
                  <a:gd name="connsiteY11" fmla="*/ 130078 h 231250"/>
                  <a:gd name="connsiteX12" fmla="*/ 43359 w 260156"/>
                  <a:gd name="connsiteY12" fmla="*/ 173438 h 231250"/>
                  <a:gd name="connsiteX13" fmla="*/ 28906 w 260156"/>
                  <a:gd name="connsiteY13" fmla="*/ 43359 h 231250"/>
                  <a:gd name="connsiteX14" fmla="*/ 43359 w 260156"/>
                  <a:gd name="connsiteY14" fmla="*/ 28906 h 231250"/>
                  <a:gd name="connsiteX15" fmla="*/ 216797 w 260156"/>
                  <a:gd name="connsiteY15" fmla="*/ 28906 h 231250"/>
                  <a:gd name="connsiteX16" fmla="*/ 231250 w 260156"/>
                  <a:gd name="connsiteY16" fmla="*/ 43359 h 231250"/>
                  <a:gd name="connsiteX17" fmla="*/ 231250 w 260156"/>
                  <a:gd name="connsiteY17" fmla="*/ 130078 h 231250"/>
                  <a:gd name="connsiteX18" fmla="*/ 216797 w 260156"/>
                  <a:gd name="connsiteY18" fmla="*/ 144531 h 231250"/>
                  <a:gd name="connsiteX19" fmla="*/ 144531 w 260156"/>
                  <a:gd name="connsiteY19" fmla="*/ 144531 h 231250"/>
                  <a:gd name="connsiteX20" fmla="*/ 136401 w 260156"/>
                  <a:gd name="connsiteY20" fmla="*/ 147241 h 231250"/>
                  <a:gd name="connsiteX21" fmla="*/ 72266 w 260156"/>
                  <a:gd name="connsiteY21" fmla="*/ 189698 h 231250"/>
                  <a:gd name="connsiteX22" fmla="*/ 72266 w 260156"/>
                  <a:gd name="connsiteY22" fmla="*/ 158984 h 231250"/>
                  <a:gd name="connsiteX23" fmla="*/ 57813 w 260156"/>
                  <a:gd name="connsiteY23" fmla="*/ 144531 h 231250"/>
                  <a:gd name="connsiteX24" fmla="*/ 43359 w 260156"/>
                  <a:gd name="connsiteY24" fmla="*/ 144531 h 231250"/>
                  <a:gd name="connsiteX25" fmla="*/ 28906 w 260156"/>
                  <a:gd name="connsiteY25" fmla="*/ 130078 h 231250"/>
                  <a:gd name="connsiteX26" fmla="*/ 28906 w 260156"/>
                  <a:gd name="connsiteY26" fmla="*/ 43359 h 23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60156" h="231250">
                    <a:moveTo>
                      <a:pt x="43359" y="173438"/>
                    </a:moveTo>
                    <a:lnTo>
                      <a:pt x="43359" y="216797"/>
                    </a:lnTo>
                    <a:cubicBezTo>
                      <a:pt x="43359" y="224927"/>
                      <a:pt x="49683" y="231250"/>
                      <a:pt x="57813" y="231250"/>
                    </a:cubicBezTo>
                    <a:cubicBezTo>
                      <a:pt x="60522" y="231250"/>
                      <a:pt x="63233" y="230347"/>
                      <a:pt x="65942" y="228540"/>
                    </a:cubicBezTo>
                    <a:lnTo>
                      <a:pt x="149048" y="173438"/>
                    </a:lnTo>
                    <a:lnTo>
                      <a:pt x="216797" y="173438"/>
                    </a:lnTo>
                    <a:cubicBezTo>
                      <a:pt x="240283" y="173438"/>
                      <a:pt x="260156" y="153565"/>
                      <a:pt x="260156" y="130078"/>
                    </a:cubicBezTo>
                    <a:lnTo>
                      <a:pt x="260156" y="43359"/>
                    </a:lnTo>
                    <a:cubicBezTo>
                      <a:pt x="260156" y="19873"/>
                      <a:pt x="240283" y="0"/>
                      <a:pt x="216797" y="0"/>
                    </a:cubicBezTo>
                    <a:lnTo>
                      <a:pt x="43359" y="0"/>
                    </a:lnTo>
                    <a:cubicBezTo>
                      <a:pt x="19873" y="0"/>
                      <a:pt x="0" y="19873"/>
                      <a:pt x="0" y="43359"/>
                    </a:cubicBezTo>
                    <a:lnTo>
                      <a:pt x="0" y="130078"/>
                    </a:lnTo>
                    <a:cubicBezTo>
                      <a:pt x="0" y="154468"/>
                      <a:pt x="19873" y="173438"/>
                      <a:pt x="43359" y="173438"/>
                    </a:cubicBezTo>
                    <a:close/>
                    <a:moveTo>
                      <a:pt x="28906" y="43359"/>
                    </a:moveTo>
                    <a:cubicBezTo>
                      <a:pt x="28906" y="35229"/>
                      <a:pt x="35229" y="28906"/>
                      <a:pt x="43359" y="28906"/>
                    </a:cubicBezTo>
                    <a:lnTo>
                      <a:pt x="216797" y="28906"/>
                    </a:lnTo>
                    <a:cubicBezTo>
                      <a:pt x="224927" y="28906"/>
                      <a:pt x="231250" y="35229"/>
                      <a:pt x="231250" y="43359"/>
                    </a:cubicBezTo>
                    <a:lnTo>
                      <a:pt x="231250" y="130078"/>
                    </a:lnTo>
                    <a:cubicBezTo>
                      <a:pt x="231250" y="138208"/>
                      <a:pt x="224927" y="144531"/>
                      <a:pt x="216797" y="144531"/>
                    </a:cubicBezTo>
                    <a:lnTo>
                      <a:pt x="144531" y="144531"/>
                    </a:lnTo>
                    <a:cubicBezTo>
                      <a:pt x="141821" y="144531"/>
                      <a:pt x="139111" y="145435"/>
                      <a:pt x="136401" y="147241"/>
                    </a:cubicBezTo>
                    <a:lnTo>
                      <a:pt x="72266" y="189698"/>
                    </a:lnTo>
                    <a:lnTo>
                      <a:pt x="72266" y="158984"/>
                    </a:lnTo>
                    <a:cubicBezTo>
                      <a:pt x="72266" y="150855"/>
                      <a:pt x="65942" y="144531"/>
                      <a:pt x="57813" y="144531"/>
                    </a:cubicBezTo>
                    <a:lnTo>
                      <a:pt x="43359" y="144531"/>
                    </a:lnTo>
                    <a:cubicBezTo>
                      <a:pt x="35229" y="144531"/>
                      <a:pt x="28906" y="138208"/>
                      <a:pt x="28906" y="130078"/>
                    </a:cubicBezTo>
                    <a:lnTo>
                      <a:pt x="28906" y="43359"/>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6" name="Freeform 85">
                <a:extLst>
                  <a:ext uri="{FF2B5EF4-FFF2-40B4-BE49-F238E27FC236}">
                    <a16:creationId xmlns:a16="http://schemas.microsoft.com/office/drawing/2014/main" id="{0B883001-C41A-A683-D54B-92707757EA99}"/>
                  </a:ext>
                </a:extLst>
              </p:cNvPr>
              <p:cNvSpPr/>
              <p:nvPr/>
            </p:nvSpPr>
            <p:spPr>
              <a:xfrm>
                <a:off x="5719243" y="4003368"/>
                <a:ext cx="28906" cy="28906"/>
              </a:xfrm>
              <a:custGeom>
                <a:avLst/>
                <a:gdLst>
                  <a:gd name="connsiteX0" fmla="*/ 0 w 28906"/>
                  <a:gd name="connsiteY0" fmla="*/ 0 h 28906"/>
                  <a:gd name="connsiteX1" fmla="*/ 28906 w 28906"/>
                  <a:gd name="connsiteY1" fmla="*/ 0 h 28906"/>
                  <a:gd name="connsiteX2" fmla="*/ 28906 w 28906"/>
                  <a:gd name="connsiteY2" fmla="*/ 28907 h 28906"/>
                  <a:gd name="connsiteX3" fmla="*/ 0 w 28906"/>
                  <a:gd name="connsiteY3" fmla="*/ 28907 h 28906"/>
                </a:gdLst>
                <a:ahLst/>
                <a:cxnLst>
                  <a:cxn ang="0">
                    <a:pos x="connsiteX0" y="connsiteY0"/>
                  </a:cxn>
                  <a:cxn ang="0">
                    <a:pos x="connsiteX1" y="connsiteY1"/>
                  </a:cxn>
                  <a:cxn ang="0">
                    <a:pos x="connsiteX2" y="connsiteY2"/>
                  </a:cxn>
                  <a:cxn ang="0">
                    <a:pos x="connsiteX3" y="connsiteY3"/>
                  </a:cxn>
                </a:cxnLst>
                <a:rect l="l" t="t" r="r" b="b"/>
                <a:pathLst>
                  <a:path w="28906" h="28906">
                    <a:moveTo>
                      <a:pt x="0" y="0"/>
                    </a:moveTo>
                    <a:lnTo>
                      <a:pt x="28906" y="0"/>
                    </a:lnTo>
                    <a:lnTo>
                      <a:pt x="28906" y="28907"/>
                    </a:lnTo>
                    <a:lnTo>
                      <a:pt x="0" y="2890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7" name="Freeform 86">
                <a:extLst>
                  <a:ext uri="{FF2B5EF4-FFF2-40B4-BE49-F238E27FC236}">
                    <a16:creationId xmlns:a16="http://schemas.microsoft.com/office/drawing/2014/main" id="{4B57A82B-EA63-47E2-BFE4-5EC342379223}"/>
                  </a:ext>
                </a:extLst>
              </p:cNvPr>
              <p:cNvSpPr/>
              <p:nvPr/>
            </p:nvSpPr>
            <p:spPr>
              <a:xfrm>
                <a:off x="5777055" y="4003368"/>
                <a:ext cx="28906" cy="28906"/>
              </a:xfrm>
              <a:custGeom>
                <a:avLst/>
                <a:gdLst>
                  <a:gd name="connsiteX0" fmla="*/ 0 w 28906"/>
                  <a:gd name="connsiteY0" fmla="*/ 0 h 28906"/>
                  <a:gd name="connsiteX1" fmla="*/ 28906 w 28906"/>
                  <a:gd name="connsiteY1" fmla="*/ 0 h 28906"/>
                  <a:gd name="connsiteX2" fmla="*/ 28906 w 28906"/>
                  <a:gd name="connsiteY2" fmla="*/ 28907 h 28906"/>
                  <a:gd name="connsiteX3" fmla="*/ 0 w 28906"/>
                  <a:gd name="connsiteY3" fmla="*/ 28907 h 28906"/>
                </a:gdLst>
                <a:ahLst/>
                <a:cxnLst>
                  <a:cxn ang="0">
                    <a:pos x="connsiteX0" y="connsiteY0"/>
                  </a:cxn>
                  <a:cxn ang="0">
                    <a:pos x="connsiteX1" y="connsiteY1"/>
                  </a:cxn>
                  <a:cxn ang="0">
                    <a:pos x="connsiteX2" y="connsiteY2"/>
                  </a:cxn>
                  <a:cxn ang="0">
                    <a:pos x="connsiteX3" y="connsiteY3"/>
                  </a:cxn>
                </a:cxnLst>
                <a:rect l="l" t="t" r="r" b="b"/>
                <a:pathLst>
                  <a:path w="28906" h="28906">
                    <a:moveTo>
                      <a:pt x="0" y="0"/>
                    </a:moveTo>
                    <a:lnTo>
                      <a:pt x="28906" y="0"/>
                    </a:lnTo>
                    <a:lnTo>
                      <a:pt x="28906" y="28907"/>
                    </a:lnTo>
                    <a:lnTo>
                      <a:pt x="0" y="2890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8" name="Freeform 87">
                <a:extLst>
                  <a:ext uri="{FF2B5EF4-FFF2-40B4-BE49-F238E27FC236}">
                    <a16:creationId xmlns:a16="http://schemas.microsoft.com/office/drawing/2014/main" id="{32D83EF9-E35A-50B0-BED7-127572AAF22B}"/>
                  </a:ext>
                </a:extLst>
              </p:cNvPr>
              <p:cNvSpPr/>
              <p:nvPr/>
            </p:nvSpPr>
            <p:spPr>
              <a:xfrm>
                <a:off x="5834868" y="4003368"/>
                <a:ext cx="28906" cy="28906"/>
              </a:xfrm>
              <a:custGeom>
                <a:avLst/>
                <a:gdLst>
                  <a:gd name="connsiteX0" fmla="*/ 0 w 28906"/>
                  <a:gd name="connsiteY0" fmla="*/ 0 h 28906"/>
                  <a:gd name="connsiteX1" fmla="*/ 28906 w 28906"/>
                  <a:gd name="connsiteY1" fmla="*/ 0 h 28906"/>
                  <a:gd name="connsiteX2" fmla="*/ 28906 w 28906"/>
                  <a:gd name="connsiteY2" fmla="*/ 28907 h 28906"/>
                  <a:gd name="connsiteX3" fmla="*/ 0 w 28906"/>
                  <a:gd name="connsiteY3" fmla="*/ 28907 h 28906"/>
                </a:gdLst>
                <a:ahLst/>
                <a:cxnLst>
                  <a:cxn ang="0">
                    <a:pos x="connsiteX0" y="connsiteY0"/>
                  </a:cxn>
                  <a:cxn ang="0">
                    <a:pos x="connsiteX1" y="connsiteY1"/>
                  </a:cxn>
                  <a:cxn ang="0">
                    <a:pos x="connsiteX2" y="connsiteY2"/>
                  </a:cxn>
                  <a:cxn ang="0">
                    <a:pos x="connsiteX3" y="connsiteY3"/>
                  </a:cxn>
                </a:cxnLst>
                <a:rect l="l" t="t" r="r" b="b"/>
                <a:pathLst>
                  <a:path w="28906" h="28906">
                    <a:moveTo>
                      <a:pt x="0" y="0"/>
                    </a:moveTo>
                    <a:lnTo>
                      <a:pt x="28906" y="0"/>
                    </a:lnTo>
                    <a:lnTo>
                      <a:pt x="28906" y="28907"/>
                    </a:lnTo>
                    <a:lnTo>
                      <a:pt x="0" y="2890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9" name="Freeform 88">
                <a:extLst>
                  <a:ext uri="{FF2B5EF4-FFF2-40B4-BE49-F238E27FC236}">
                    <a16:creationId xmlns:a16="http://schemas.microsoft.com/office/drawing/2014/main" id="{4BFEFF6F-C822-7BCC-D88C-4F129E05AF6A}"/>
                  </a:ext>
                </a:extLst>
              </p:cNvPr>
              <p:cNvSpPr/>
              <p:nvPr/>
            </p:nvSpPr>
            <p:spPr>
              <a:xfrm>
                <a:off x="6008306" y="4162352"/>
                <a:ext cx="115625" cy="115625"/>
              </a:xfrm>
              <a:custGeom>
                <a:avLst/>
                <a:gdLst>
                  <a:gd name="connsiteX0" fmla="*/ 57813 w 115625"/>
                  <a:gd name="connsiteY0" fmla="*/ 115625 h 115625"/>
                  <a:gd name="connsiteX1" fmla="*/ 115625 w 115625"/>
                  <a:gd name="connsiteY1" fmla="*/ 57813 h 115625"/>
                  <a:gd name="connsiteX2" fmla="*/ 57813 w 115625"/>
                  <a:gd name="connsiteY2" fmla="*/ 0 h 115625"/>
                  <a:gd name="connsiteX3" fmla="*/ 0 w 115625"/>
                  <a:gd name="connsiteY3" fmla="*/ 57813 h 115625"/>
                  <a:gd name="connsiteX4" fmla="*/ 57813 w 115625"/>
                  <a:gd name="connsiteY4" fmla="*/ 115625 h 115625"/>
                  <a:gd name="connsiteX5" fmla="*/ 57813 w 115625"/>
                  <a:gd name="connsiteY5" fmla="*/ 28906 h 115625"/>
                  <a:gd name="connsiteX6" fmla="*/ 86719 w 115625"/>
                  <a:gd name="connsiteY6" fmla="*/ 57813 h 115625"/>
                  <a:gd name="connsiteX7" fmla="*/ 57813 w 115625"/>
                  <a:gd name="connsiteY7" fmla="*/ 86719 h 115625"/>
                  <a:gd name="connsiteX8" fmla="*/ 28906 w 115625"/>
                  <a:gd name="connsiteY8" fmla="*/ 57813 h 115625"/>
                  <a:gd name="connsiteX9" fmla="*/ 57813 w 115625"/>
                  <a:gd name="connsiteY9" fmla="*/ 28906 h 11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625" h="115625">
                    <a:moveTo>
                      <a:pt x="57813" y="115625"/>
                    </a:moveTo>
                    <a:cubicBezTo>
                      <a:pt x="89429" y="115625"/>
                      <a:pt x="115625" y="89429"/>
                      <a:pt x="115625" y="57813"/>
                    </a:cubicBezTo>
                    <a:cubicBezTo>
                      <a:pt x="115625" y="26197"/>
                      <a:pt x="89429" y="0"/>
                      <a:pt x="57813" y="0"/>
                    </a:cubicBezTo>
                    <a:cubicBezTo>
                      <a:pt x="26196" y="0"/>
                      <a:pt x="0" y="26197"/>
                      <a:pt x="0" y="57813"/>
                    </a:cubicBezTo>
                    <a:cubicBezTo>
                      <a:pt x="0" y="89429"/>
                      <a:pt x="26196" y="115625"/>
                      <a:pt x="57813" y="115625"/>
                    </a:cubicBezTo>
                    <a:close/>
                    <a:moveTo>
                      <a:pt x="57813" y="28906"/>
                    </a:moveTo>
                    <a:cubicBezTo>
                      <a:pt x="74072" y="28906"/>
                      <a:pt x="86719" y="41553"/>
                      <a:pt x="86719" y="57813"/>
                    </a:cubicBezTo>
                    <a:cubicBezTo>
                      <a:pt x="86719" y="74072"/>
                      <a:pt x="74072" y="86719"/>
                      <a:pt x="57813" y="86719"/>
                    </a:cubicBezTo>
                    <a:cubicBezTo>
                      <a:pt x="41553" y="86719"/>
                      <a:pt x="28906" y="74072"/>
                      <a:pt x="28906" y="57813"/>
                    </a:cubicBezTo>
                    <a:cubicBezTo>
                      <a:pt x="28906" y="41553"/>
                      <a:pt x="41553" y="28906"/>
                      <a:pt x="5781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0" name="Freeform 89">
                <a:extLst>
                  <a:ext uri="{FF2B5EF4-FFF2-40B4-BE49-F238E27FC236}">
                    <a16:creationId xmlns:a16="http://schemas.microsoft.com/office/drawing/2014/main" id="{A9843FE7-E4D6-66F8-E256-5B4380C2A704}"/>
                  </a:ext>
                </a:extLst>
              </p:cNvPr>
              <p:cNvSpPr/>
              <p:nvPr/>
            </p:nvSpPr>
            <p:spPr>
              <a:xfrm>
                <a:off x="6384087" y="4191259"/>
                <a:ext cx="115625" cy="115625"/>
              </a:xfrm>
              <a:custGeom>
                <a:avLst/>
                <a:gdLst>
                  <a:gd name="connsiteX0" fmla="*/ 0 w 115625"/>
                  <a:gd name="connsiteY0" fmla="*/ 57813 h 115625"/>
                  <a:gd name="connsiteX1" fmla="*/ 57813 w 115625"/>
                  <a:gd name="connsiteY1" fmla="*/ 115625 h 115625"/>
                  <a:gd name="connsiteX2" fmla="*/ 115625 w 115625"/>
                  <a:gd name="connsiteY2" fmla="*/ 57813 h 115625"/>
                  <a:gd name="connsiteX3" fmla="*/ 57813 w 115625"/>
                  <a:gd name="connsiteY3" fmla="*/ 0 h 115625"/>
                  <a:gd name="connsiteX4" fmla="*/ 0 w 115625"/>
                  <a:gd name="connsiteY4" fmla="*/ 57813 h 115625"/>
                  <a:gd name="connsiteX5" fmla="*/ 57813 w 115625"/>
                  <a:gd name="connsiteY5" fmla="*/ 28906 h 115625"/>
                  <a:gd name="connsiteX6" fmla="*/ 86719 w 115625"/>
                  <a:gd name="connsiteY6" fmla="*/ 57813 h 115625"/>
                  <a:gd name="connsiteX7" fmla="*/ 57813 w 115625"/>
                  <a:gd name="connsiteY7" fmla="*/ 86719 h 115625"/>
                  <a:gd name="connsiteX8" fmla="*/ 28906 w 115625"/>
                  <a:gd name="connsiteY8" fmla="*/ 57813 h 115625"/>
                  <a:gd name="connsiteX9" fmla="*/ 57813 w 115625"/>
                  <a:gd name="connsiteY9" fmla="*/ 28906 h 11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625" h="115625">
                    <a:moveTo>
                      <a:pt x="0" y="57813"/>
                    </a:moveTo>
                    <a:cubicBezTo>
                      <a:pt x="0" y="89429"/>
                      <a:pt x="26196" y="115625"/>
                      <a:pt x="57813" y="115625"/>
                    </a:cubicBezTo>
                    <a:cubicBezTo>
                      <a:pt x="89429" y="115625"/>
                      <a:pt x="115625" y="89429"/>
                      <a:pt x="115625" y="57813"/>
                    </a:cubicBezTo>
                    <a:cubicBezTo>
                      <a:pt x="115625" y="26197"/>
                      <a:pt x="89429" y="0"/>
                      <a:pt x="57813" y="0"/>
                    </a:cubicBezTo>
                    <a:cubicBezTo>
                      <a:pt x="26196" y="0"/>
                      <a:pt x="0" y="26197"/>
                      <a:pt x="0" y="57813"/>
                    </a:cubicBezTo>
                    <a:close/>
                    <a:moveTo>
                      <a:pt x="57813" y="28906"/>
                    </a:moveTo>
                    <a:cubicBezTo>
                      <a:pt x="74072" y="28906"/>
                      <a:pt x="86719" y="41553"/>
                      <a:pt x="86719" y="57813"/>
                    </a:cubicBezTo>
                    <a:cubicBezTo>
                      <a:pt x="86719" y="74072"/>
                      <a:pt x="74072" y="86719"/>
                      <a:pt x="57813" y="86719"/>
                    </a:cubicBezTo>
                    <a:cubicBezTo>
                      <a:pt x="41553" y="86719"/>
                      <a:pt x="28906" y="74072"/>
                      <a:pt x="28906" y="57813"/>
                    </a:cubicBezTo>
                    <a:cubicBezTo>
                      <a:pt x="28906" y="41553"/>
                      <a:pt x="41553" y="28906"/>
                      <a:pt x="5781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1" name="Freeform 90">
                <a:extLst>
                  <a:ext uri="{FF2B5EF4-FFF2-40B4-BE49-F238E27FC236}">
                    <a16:creationId xmlns:a16="http://schemas.microsoft.com/office/drawing/2014/main" id="{FA37B43F-F1CA-B909-C942-9E552A678E79}"/>
                  </a:ext>
                </a:extLst>
              </p:cNvPr>
              <p:cNvSpPr/>
              <p:nvPr/>
            </p:nvSpPr>
            <p:spPr>
              <a:xfrm>
                <a:off x="5632524" y="4191259"/>
                <a:ext cx="115625" cy="115625"/>
              </a:xfrm>
              <a:custGeom>
                <a:avLst/>
                <a:gdLst>
                  <a:gd name="connsiteX0" fmla="*/ 57813 w 115625"/>
                  <a:gd name="connsiteY0" fmla="*/ 115625 h 115625"/>
                  <a:gd name="connsiteX1" fmla="*/ 115625 w 115625"/>
                  <a:gd name="connsiteY1" fmla="*/ 57813 h 115625"/>
                  <a:gd name="connsiteX2" fmla="*/ 57813 w 115625"/>
                  <a:gd name="connsiteY2" fmla="*/ 0 h 115625"/>
                  <a:gd name="connsiteX3" fmla="*/ 0 w 115625"/>
                  <a:gd name="connsiteY3" fmla="*/ 57813 h 115625"/>
                  <a:gd name="connsiteX4" fmla="*/ 57813 w 115625"/>
                  <a:gd name="connsiteY4" fmla="*/ 115625 h 115625"/>
                  <a:gd name="connsiteX5" fmla="*/ 57813 w 115625"/>
                  <a:gd name="connsiteY5" fmla="*/ 28906 h 115625"/>
                  <a:gd name="connsiteX6" fmla="*/ 86719 w 115625"/>
                  <a:gd name="connsiteY6" fmla="*/ 57813 h 115625"/>
                  <a:gd name="connsiteX7" fmla="*/ 57813 w 115625"/>
                  <a:gd name="connsiteY7" fmla="*/ 86719 h 115625"/>
                  <a:gd name="connsiteX8" fmla="*/ 28906 w 115625"/>
                  <a:gd name="connsiteY8" fmla="*/ 57813 h 115625"/>
                  <a:gd name="connsiteX9" fmla="*/ 57813 w 115625"/>
                  <a:gd name="connsiteY9" fmla="*/ 28906 h 11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625" h="115625">
                    <a:moveTo>
                      <a:pt x="57813" y="115625"/>
                    </a:moveTo>
                    <a:cubicBezTo>
                      <a:pt x="89429" y="115625"/>
                      <a:pt x="115625" y="89429"/>
                      <a:pt x="115625" y="57813"/>
                    </a:cubicBezTo>
                    <a:cubicBezTo>
                      <a:pt x="115625" y="26197"/>
                      <a:pt x="89429" y="0"/>
                      <a:pt x="57813" y="0"/>
                    </a:cubicBezTo>
                    <a:cubicBezTo>
                      <a:pt x="26196" y="0"/>
                      <a:pt x="0" y="26197"/>
                      <a:pt x="0" y="57813"/>
                    </a:cubicBezTo>
                    <a:cubicBezTo>
                      <a:pt x="0" y="89429"/>
                      <a:pt x="26196" y="115625"/>
                      <a:pt x="57813" y="115625"/>
                    </a:cubicBezTo>
                    <a:close/>
                    <a:moveTo>
                      <a:pt x="57813" y="28906"/>
                    </a:moveTo>
                    <a:cubicBezTo>
                      <a:pt x="74072" y="28906"/>
                      <a:pt x="86719" y="41553"/>
                      <a:pt x="86719" y="57813"/>
                    </a:cubicBezTo>
                    <a:cubicBezTo>
                      <a:pt x="86719" y="74072"/>
                      <a:pt x="74072" y="86719"/>
                      <a:pt x="57813" y="86719"/>
                    </a:cubicBezTo>
                    <a:cubicBezTo>
                      <a:pt x="41553" y="86719"/>
                      <a:pt x="28906" y="74072"/>
                      <a:pt x="28906" y="57813"/>
                    </a:cubicBezTo>
                    <a:cubicBezTo>
                      <a:pt x="28906" y="41553"/>
                      <a:pt x="41553" y="28906"/>
                      <a:pt x="5781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92" name="Group 91">
            <a:extLst>
              <a:ext uri="{FF2B5EF4-FFF2-40B4-BE49-F238E27FC236}">
                <a16:creationId xmlns:a16="http://schemas.microsoft.com/office/drawing/2014/main" id="{87000BDF-0F94-D6D5-B7EC-17AD3B9AD2A7}"/>
              </a:ext>
            </a:extLst>
          </p:cNvPr>
          <p:cNvGrpSpPr/>
          <p:nvPr/>
        </p:nvGrpSpPr>
        <p:grpSpPr>
          <a:xfrm>
            <a:off x="1302915" y="3274371"/>
            <a:ext cx="538061" cy="544377"/>
            <a:chOff x="7190753" y="5365577"/>
            <a:chExt cx="745522" cy="754273"/>
          </a:xfrm>
          <a:solidFill>
            <a:srgbClr val="F79037"/>
          </a:solidFill>
        </p:grpSpPr>
        <p:grpSp>
          <p:nvGrpSpPr>
            <p:cNvPr id="93" name="Graphic 2">
              <a:extLst>
                <a:ext uri="{FF2B5EF4-FFF2-40B4-BE49-F238E27FC236}">
                  <a16:creationId xmlns:a16="http://schemas.microsoft.com/office/drawing/2014/main" id="{CAA46BD3-BE5A-8478-0007-6ABC3D78F298}"/>
                </a:ext>
              </a:extLst>
            </p:cNvPr>
            <p:cNvGrpSpPr/>
            <p:nvPr/>
          </p:nvGrpSpPr>
          <p:grpSpPr>
            <a:xfrm>
              <a:off x="7353351" y="5647412"/>
              <a:ext cx="420044" cy="75879"/>
              <a:chOff x="7353351" y="5647412"/>
              <a:chExt cx="420044" cy="75879"/>
            </a:xfrm>
            <a:grpFill/>
          </p:grpSpPr>
          <p:sp>
            <p:nvSpPr>
              <p:cNvPr id="106" name="Freeform 105">
                <a:extLst>
                  <a:ext uri="{FF2B5EF4-FFF2-40B4-BE49-F238E27FC236}">
                    <a16:creationId xmlns:a16="http://schemas.microsoft.com/office/drawing/2014/main" id="{5752F3BB-627E-5FDB-971D-0C140567B6D9}"/>
                  </a:ext>
                </a:extLst>
              </p:cNvPr>
              <p:cNvSpPr/>
              <p:nvPr/>
            </p:nvSpPr>
            <p:spPr>
              <a:xfrm>
                <a:off x="7353351" y="5649220"/>
                <a:ext cx="131884" cy="74071"/>
              </a:xfrm>
              <a:custGeom>
                <a:avLst/>
                <a:gdLst>
                  <a:gd name="connsiteX0" fmla="*/ 123755 w 131884"/>
                  <a:gd name="connsiteY0" fmla="*/ 23486 h 74071"/>
                  <a:gd name="connsiteX1" fmla="*/ 60523 w 131884"/>
                  <a:gd name="connsiteY1" fmla="*/ 74072 h 74071"/>
                  <a:gd name="connsiteX2" fmla="*/ 0 w 131884"/>
                  <a:gd name="connsiteY2" fmla="*/ 74072 h 74071"/>
                  <a:gd name="connsiteX3" fmla="*/ 0 w 131884"/>
                  <a:gd name="connsiteY3" fmla="*/ 63233 h 74071"/>
                  <a:gd name="connsiteX4" fmla="*/ 31616 w 131884"/>
                  <a:gd name="connsiteY4" fmla="*/ 27100 h 74071"/>
                  <a:gd name="connsiteX5" fmla="*/ 68652 w 131884"/>
                  <a:gd name="connsiteY5" fmla="*/ 18970 h 74071"/>
                  <a:gd name="connsiteX6" fmla="*/ 80396 w 131884"/>
                  <a:gd name="connsiteY6" fmla="*/ 5420 h 74071"/>
                  <a:gd name="connsiteX7" fmla="*/ 80396 w 131884"/>
                  <a:gd name="connsiteY7" fmla="*/ 0 h 74071"/>
                  <a:gd name="connsiteX8" fmla="*/ 89429 w 131884"/>
                  <a:gd name="connsiteY8" fmla="*/ 0 h 74071"/>
                  <a:gd name="connsiteX9" fmla="*/ 98462 w 131884"/>
                  <a:gd name="connsiteY9" fmla="*/ 0 h 74071"/>
                  <a:gd name="connsiteX10" fmla="*/ 98462 w 131884"/>
                  <a:gd name="connsiteY10" fmla="*/ 2709 h 74071"/>
                  <a:gd name="connsiteX11" fmla="*/ 103882 w 131884"/>
                  <a:gd name="connsiteY11" fmla="*/ 13550 h 74071"/>
                  <a:gd name="connsiteX12" fmla="*/ 109302 w 131884"/>
                  <a:gd name="connsiteY12" fmla="*/ 16259 h 74071"/>
                  <a:gd name="connsiteX13" fmla="*/ 131885 w 131884"/>
                  <a:gd name="connsiteY13" fmla="*/ 21680 h 74071"/>
                  <a:gd name="connsiteX14" fmla="*/ 123755 w 131884"/>
                  <a:gd name="connsiteY14" fmla="*/ 23486 h 7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1884" h="74071">
                    <a:moveTo>
                      <a:pt x="123755" y="23486"/>
                    </a:moveTo>
                    <a:cubicBezTo>
                      <a:pt x="94849" y="28906"/>
                      <a:pt x="72266" y="48780"/>
                      <a:pt x="60523" y="74072"/>
                    </a:cubicBezTo>
                    <a:lnTo>
                      <a:pt x="0" y="74072"/>
                    </a:lnTo>
                    <a:lnTo>
                      <a:pt x="0" y="63233"/>
                    </a:lnTo>
                    <a:cubicBezTo>
                      <a:pt x="0" y="46069"/>
                      <a:pt x="11743" y="29809"/>
                      <a:pt x="31616" y="27100"/>
                    </a:cubicBezTo>
                    <a:lnTo>
                      <a:pt x="68652" y="18970"/>
                    </a:lnTo>
                    <a:cubicBezTo>
                      <a:pt x="74072" y="16259"/>
                      <a:pt x="80396" y="10839"/>
                      <a:pt x="80396" y="5420"/>
                    </a:cubicBezTo>
                    <a:lnTo>
                      <a:pt x="80396" y="0"/>
                    </a:lnTo>
                    <a:cubicBezTo>
                      <a:pt x="83106" y="0"/>
                      <a:pt x="85816" y="0"/>
                      <a:pt x="89429" y="0"/>
                    </a:cubicBezTo>
                    <a:cubicBezTo>
                      <a:pt x="93042" y="0"/>
                      <a:pt x="94849" y="0"/>
                      <a:pt x="98462" y="0"/>
                    </a:cubicBezTo>
                    <a:lnTo>
                      <a:pt x="98462" y="2709"/>
                    </a:lnTo>
                    <a:cubicBezTo>
                      <a:pt x="98462" y="8130"/>
                      <a:pt x="101172" y="10839"/>
                      <a:pt x="103882" y="13550"/>
                    </a:cubicBezTo>
                    <a:cubicBezTo>
                      <a:pt x="106592" y="13550"/>
                      <a:pt x="106592" y="16259"/>
                      <a:pt x="109302" y="16259"/>
                    </a:cubicBezTo>
                    <a:lnTo>
                      <a:pt x="131885" y="21680"/>
                    </a:lnTo>
                    <a:lnTo>
                      <a:pt x="123755" y="23486"/>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7" name="Freeform 106">
                <a:extLst>
                  <a:ext uri="{FF2B5EF4-FFF2-40B4-BE49-F238E27FC236}">
                    <a16:creationId xmlns:a16="http://schemas.microsoft.com/office/drawing/2014/main" id="{61666EBD-F90A-6D1A-A5B1-2B271271F6D4}"/>
                  </a:ext>
                </a:extLst>
              </p:cNvPr>
              <p:cNvSpPr/>
              <p:nvPr/>
            </p:nvSpPr>
            <p:spPr>
              <a:xfrm>
                <a:off x="7640607" y="5647412"/>
                <a:ext cx="132788" cy="75879"/>
              </a:xfrm>
              <a:custGeom>
                <a:avLst/>
                <a:gdLst>
                  <a:gd name="connsiteX0" fmla="*/ 132788 w 132788"/>
                  <a:gd name="connsiteY0" fmla="*/ 75879 h 75879"/>
                  <a:gd name="connsiteX1" fmla="*/ 72266 w 132788"/>
                  <a:gd name="connsiteY1" fmla="*/ 75879 h 75879"/>
                  <a:gd name="connsiteX2" fmla="*/ 9033 w 132788"/>
                  <a:gd name="connsiteY2" fmla="*/ 27100 h 75879"/>
                  <a:gd name="connsiteX3" fmla="*/ 0 w 132788"/>
                  <a:gd name="connsiteY3" fmla="*/ 24390 h 75879"/>
                  <a:gd name="connsiteX4" fmla="*/ 22583 w 132788"/>
                  <a:gd name="connsiteY4" fmla="*/ 18971 h 75879"/>
                  <a:gd name="connsiteX5" fmla="*/ 28003 w 132788"/>
                  <a:gd name="connsiteY5" fmla="*/ 16260 h 75879"/>
                  <a:gd name="connsiteX6" fmla="*/ 33423 w 132788"/>
                  <a:gd name="connsiteY6" fmla="*/ 5421 h 75879"/>
                  <a:gd name="connsiteX7" fmla="*/ 33423 w 132788"/>
                  <a:gd name="connsiteY7" fmla="*/ 0 h 75879"/>
                  <a:gd name="connsiteX8" fmla="*/ 42456 w 132788"/>
                  <a:gd name="connsiteY8" fmla="*/ 0 h 75879"/>
                  <a:gd name="connsiteX9" fmla="*/ 51489 w 132788"/>
                  <a:gd name="connsiteY9" fmla="*/ 0 h 75879"/>
                  <a:gd name="connsiteX10" fmla="*/ 51489 w 132788"/>
                  <a:gd name="connsiteY10" fmla="*/ 5421 h 75879"/>
                  <a:gd name="connsiteX11" fmla="*/ 63233 w 132788"/>
                  <a:gd name="connsiteY11" fmla="*/ 18971 h 75879"/>
                  <a:gd name="connsiteX12" fmla="*/ 100269 w 132788"/>
                  <a:gd name="connsiteY12" fmla="*/ 27100 h 75879"/>
                  <a:gd name="connsiteX13" fmla="*/ 131885 w 132788"/>
                  <a:gd name="connsiteY13" fmla="*/ 62329 h 75879"/>
                  <a:gd name="connsiteX14" fmla="*/ 131885 w 132788"/>
                  <a:gd name="connsiteY14" fmla="*/ 75879 h 75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788" h="75879">
                    <a:moveTo>
                      <a:pt x="132788" y="75879"/>
                    </a:moveTo>
                    <a:lnTo>
                      <a:pt x="72266" y="75879"/>
                    </a:lnTo>
                    <a:cubicBezTo>
                      <a:pt x="60523" y="51490"/>
                      <a:pt x="37940" y="32520"/>
                      <a:pt x="9033" y="27100"/>
                    </a:cubicBezTo>
                    <a:lnTo>
                      <a:pt x="0" y="24390"/>
                    </a:lnTo>
                    <a:lnTo>
                      <a:pt x="22583" y="18971"/>
                    </a:lnTo>
                    <a:cubicBezTo>
                      <a:pt x="25293" y="18971"/>
                      <a:pt x="25293" y="18971"/>
                      <a:pt x="28003" y="16260"/>
                    </a:cubicBezTo>
                    <a:cubicBezTo>
                      <a:pt x="33423" y="13550"/>
                      <a:pt x="33423" y="8130"/>
                      <a:pt x="33423" y="5421"/>
                    </a:cubicBezTo>
                    <a:lnTo>
                      <a:pt x="33423" y="0"/>
                    </a:lnTo>
                    <a:cubicBezTo>
                      <a:pt x="36133" y="0"/>
                      <a:pt x="38843" y="0"/>
                      <a:pt x="42456" y="0"/>
                    </a:cubicBezTo>
                    <a:cubicBezTo>
                      <a:pt x="45166" y="0"/>
                      <a:pt x="47876" y="0"/>
                      <a:pt x="51489" y="0"/>
                    </a:cubicBezTo>
                    <a:lnTo>
                      <a:pt x="51489" y="5421"/>
                    </a:lnTo>
                    <a:cubicBezTo>
                      <a:pt x="51489" y="10841"/>
                      <a:pt x="56909" y="16260"/>
                      <a:pt x="63233" y="18971"/>
                    </a:cubicBezTo>
                    <a:lnTo>
                      <a:pt x="100269" y="27100"/>
                    </a:lnTo>
                    <a:cubicBezTo>
                      <a:pt x="117432" y="29810"/>
                      <a:pt x="131885" y="46070"/>
                      <a:pt x="131885" y="62329"/>
                    </a:cubicBezTo>
                    <a:lnTo>
                      <a:pt x="131885" y="75879"/>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94" name="Graphic 2">
              <a:extLst>
                <a:ext uri="{FF2B5EF4-FFF2-40B4-BE49-F238E27FC236}">
                  <a16:creationId xmlns:a16="http://schemas.microsoft.com/office/drawing/2014/main" id="{FE33DE73-8600-3DDA-64B5-1C50762B3147}"/>
                </a:ext>
              </a:extLst>
            </p:cNvPr>
            <p:cNvGrpSpPr/>
            <p:nvPr/>
          </p:nvGrpSpPr>
          <p:grpSpPr>
            <a:xfrm>
              <a:off x="7190753" y="5365577"/>
              <a:ext cx="745522" cy="754273"/>
              <a:chOff x="7190753" y="5365577"/>
              <a:chExt cx="745522" cy="754273"/>
            </a:xfrm>
            <a:grpFill/>
          </p:grpSpPr>
          <p:sp>
            <p:nvSpPr>
              <p:cNvPr id="95" name="Freeform 94">
                <a:extLst>
                  <a:ext uri="{FF2B5EF4-FFF2-40B4-BE49-F238E27FC236}">
                    <a16:creationId xmlns:a16="http://schemas.microsoft.com/office/drawing/2014/main" id="{E08F58F0-A740-8CB7-172F-14083DCACDC4}"/>
                  </a:ext>
                </a:extLst>
              </p:cNvPr>
              <p:cNvSpPr/>
              <p:nvPr/>
            </p:nvSpPr>
            <p:spPr>
              <a:xfrm>
                <a:off x="7304327" y="6055729"/>
                <a:ext cx="49268" cy="63218"/>
              </a:xfrm>
              <a:custGeom>
                <a:avLst/>
                <a:gdLst>
                  <a:gd name="connsiteX0" fmla="*/ 46314 w 49268"/>
                  <a:gd name="connsiteY0" fmla="*/ 38828 h 63218"/>
                  <a:gd name="connsiteX1" fmla="*/ 24634 w 49268"/>
                  <a:gd name="connsiteY1" fmla="*/ 6309 h 63218"/>
                  <a:gd name="connsiteX2" fmla="*/ 5664 w 49268"/>
                  <a:gd name="connsiteY2" fmla="*/ 3599 h 63218"/>
                  <a:gd name="connsiteX3" fmla="*/ 2955 w 49268"/>
                  <a:gd name="connsiteY3" fmla="*/ 24375 h 63218"/>
                  <a:gd name="connsiteX4" fmla="*/ 24634 w 49268"/>
                  <a:gd name="connsiteY4" fmla="*/ 56894 h 63218"/>
                  <a:gd name="connsiteX5" fmla="*/ 35474 w 49268"/>
                  <a:gd name="connsiteY5" fmla="*/ 63218 h 63218"/>
                  <a:gd name="connsiteX6" fmla="*/ 43604 w 49268"/>
                  <a:gd name="connsiteY6" fmla="*/ 60508 h 63218"/>
                  <a:gd name="connsiteX7" fmla="*/ 46314 w 49268"/>
                  <a:gd name="connsiteY7" fmla="*/ 38828 h 63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268" h="63218">
                    <a:moveTo>
                      <a:pt x="46314" y="38828"/>
                    </a:moveTo>
                    <a:lnTo>
                      <a:pt x="24634" y="6309"/>
                    </a:lnTo>
                    <a:cubicBezTo>
                      <a:pt x="19214" y="-14"/>
                      <a:pt x="11084" y="-2725"/>
                      <a:pt x="5664" y="3599"/>
                    </a:cubicBezTo>
                    <a:cubicBezTo>
                      <a:pt x="244" y="9922"/>
                      <a:pt x="-2466" y="18052"/>
                      <a:pt x="2955" y="24375"/>
                    </a:cubicBezTo>
                    <a:lnTo>
                      <a:pt x="24634" y="56894"/>
                    </a:lnTo>
                    <a:cubicBezTo>
                      <a:pt x="27344" y="59605"/>
                      <a:pt x="32764" y="63218"/>
                      <a:pt x="35474" y="63218"/>
                    </a:cubicBezTo>
                    <a:cubicBezTo>
                      <a:pt x="38184" y="63218"/>
                      <a:pt x="40894" y="63218"/>
                      <a:pt x="43604" y="60508"/>
                    </a:cubicBezTo>
                    <a:cubicBezTo>
                      <a:pt x="49024" y="53282"/>
                      <a:pt x="51734" y="44249"/>
                      <a:pt x="46314" y="38828"/>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8" name="Freeform 97">
                <a:extLst>
                  <a:ext uri="{FF2B5EF4-FFF2-40B4-BE49-F238E27FC236}">
                    <a16:creationId xmlns:a16="http://schemas.microsoft.com/office/drawing/2014/main" id="{05D9072F-52F5-D72A-564C-27878E077DE8}"/>
                  </a:ext>
                </a:extLst>
              </p:cNvPr>
              <p:cNvSpPr/>
              <p:nvPr/>
            </p:nvSpPr>
            <p:spPr>
              <a:xfrm>
                <a:off x="7190753" y="5591308"/>
                <a:ext cx="332214" cy="524928"/>
              </a:xfrm>
              <a:custGeom>
                <a:avLst/>
                <a:gdLst>
                  <a:gd name="connsiteX0" fmla="*/ 331519 w 332214"/>
                  <a:gd name="connsiteY0" fmla="*/ 506862 h 524928"/>
                  <a:gd name="connsiteX1" fmla="*/ 308032 w 332214"/>
                  <a:gd name="connsiteY1" fmla="*/ 392141 h 524928"/>
                  <a:gd name="connsiteX2" fmla="*/ 214990 w 332214"/>
                  <a:gd name="connsiteY2" fmla="*/ 257546 h 524928"/>
                  <a:gd name="connsiteX3" fmla="*/ 162598 w 332214"/>
                  <a:gd name="connsiteY3" fmla="*/ 223219 h 524928"/>
                  <a:gd name="connsiteX4" fmla="*/ 95752 w 332214"/>
                  <a:gd name="connsiteY4" fmla="*/ 228640 h 524928"/>
                  <a:gd name="connsiteX5" fmla="*/ 95752 w 332214"/>
                  <a:gd name="connsiteY5" fmla="*/ 49782 h 524928"/>
                  <a:gd name="connsiteX6" fmla="*/ 57813 w 332214"/>
                  <a:gd name="connsiteY6" fmla="*/ 1002 h 524928"/>
                  <a:gd name="connsiteX7" fmla="*/ 17163 w 332214"/>
                  <a:gd name="connsiteY7" fmla="*/ 10035 h 524928"/>
                  <a:gd name="connsiteX8" fmla="*/ 0 w 332214"/>
                  <a:gd name="connsiteY8" fmla="*/ 47071 h 524928"/>
                  <a:gd name="connsiteX9" fmla="*/ 0 w 332214"/>
                  <a:gd name="connsiteY9" fmla="*/ 273806 h 524928"/>
                  <a:gd name="connsiteX10" fmla="*/ 26197 w 332214"/>
                  <a:gd name="connsiteY10" fmla="*/ 356911 h 524928"/>
                  <a:gd name="connsiteX11" fmla="*/ 52393 w 332214"/>
                  <a:gd name="connsiteY11" fmla="*/ 393947 h 524928"/>
                  <a:gd name="connsiteX12" fmla="*/ 64136 w 332214"/>
                  <a:gd name="connsiteY12" fmla="*/ 399367 h 524928"/>
                  <a:gd name="connsiteX13" fmla="*/ 73169 w 332214"/>
                  <a:gd name="connsiteY13" fmla="*/ 396658 h 524928"/>
                  <a:gd name="connsiteX14" fmla="*/ 75879 w 332214"/>
                  <a:gd name="connsiteY14" fmla="*/ 376784 h 524928"/>
                  <a:gd name="connsiteX15" fmla="*/ 49683 w 332214"/>
                  <a:gd name="connsiteY15" fmla="*/ 339748 h 524928"/>
                  <a:gd name="connsiteX16" fmla="*/ 28906 w 332214"/>
                  <a:gd name="connsiteY16" fmla="*/ 273806 h 524928"/>
                  <a:gd name="connsiteX17" fmla="*/ 28906 w 332214"/>
                  <a:gd name="connsiteY17" fmla="*/ 47071 h 524928"/>
                  <a:gd name="connsiteX18" fmla="*/ 37940 w 332214"/>
                  <a:gd name="connsiteY18" fmla="*/ 32619 h 524928"/>
                  <a:gd name="connsiteX19" fmla="*/ 55102 w 332214"/>
                  <a:gd name="connsiteY19" fmla="*/ 29909 h 524928"/>
                  <a:gd name="connsiteX20" fmla="*/ 69556 w 332214"/>
                  <a:gd name="connsiteY20" fmla="*/ 49782 h 524928"/>
                  <a:gd name="connsiteX21" fmla="*/ 69556 w 332214"/>
                  <a:gd name="connsiteY21" fmla="*/ 230446 h 524928"/>
                  <a:gd name="connsiteX22" fmla="*/ 95752 w 332214"/>
                  <a:gd name="connsiteY22" fmla="*/ 299098 h 524928"/>
                  <a:gd name="connsiteX23" fmla="*/ 98462 w 332214"/>
                  <a:gd name="connsiteY23" fmla="*/ 301809 h 524928"/>
                  <a:gd name="connsiteX24" fmla="*/ 130079 w 332214"/>
                  <a:gd name="connsiteY24" fmla="*/ 336134 h 524928"/>
                  <a:gd name="connsiteX25" fmla="*/ 144531 w 332214"/>
                  <a:gd name="connsiteY25" fmla="*/ 353298 h 524928"/>
                  <a:gd name="connsiteX26" fmla="*/ 168018 w 332214"/>
                  <a:gd name="connsiteY26" fmla="*/ 375881 h 524928"/>
                  <a:gd name="connsiteX27" fmla="*/ 188794 w 332214"/>
                  <a:gd name="connsiteY27" fmla="*/ 375881 h 524928"/>
                  <a:gd name="connsiteX28" fmla="*/ 188794 w 332214"/>
                  <a:gd name="connsiteY28" fmla="*/ 356008 h 524928"/>
                  <a:gd name="connsiteX29" fmla="*/ 150855 w 332214"/>
                  <a:gd name="connsiteY29" fmla="*/ 315359 h 524928"/>
                  <a:gd name="connsiteX30" fmla="*/ 115625 w 332214"/>
                  <a:gd name="connsiteY30" fmla="*/ 281032 h 524928"/>
                  <a:gd name="connsiteX31" fmla="*/ 115625 w 332214"/>
                  <a:gd name="connsiteY31" fmla="*/ 249416 h 524928"/>
                  <a:gd name="connsiteX32" fmla="*/ 144531 w 332214"/>
                  <a:gd name="connsiteY32" fmla="*/ 246706 h 524928"/>
                  <a:gd name="connsiteX33" fmla="*/ 196924 w 332214"/>
                  <a:gd name="connsiteY33" fmla="*/ 281032 h 524928"/>
                  <a:gd name="connsiteX34" fmla="*/ 278223 w 332214"/>
                  <a:gd name="connsiteY34" fmla="*/ 398464 h 524928"/>
                  <a:gd name="connsiteX35" fmla="*/ 301710 w 332214"/>
                  <a:gd name="connsiteY35" fmla="*/ 513186 h 524928"/>
                  <a:gd name="connsiteX36" fmla="*/ 316163 w 332214"/>
                  <a:gd name="connsiteY36" fmla="*/ 524929 h 524928"/>
                  <a:gd name="connsiteX37" fmla="*/ 318872 w 332214"/>
                  <a:gd name="connsiteY37" fmla="*/ 524929 h 524928"/>
                  <a:gd name="connsiteX38" fmla="*/ 331519 w 332214"/>
                  <a:gd name="connsiteY38" fmla="*/ 506862 h 524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32214" h="524928">
                    <a:moveTo>
                      <a:pt x="331519" y="506862"/>
                    </a:moveTo>
                    <a:lnTo>
                      <a:pt x="308032" y="392141"/>
                    </a:lnTo>
                    <a:cubicBezTo>
                      <a:pt x="296289" y="337942"/>
                      <a:pt x="264673" y="289162"/>
                      <a:pt x="214990" y="257546"/>
                    </a:cubicBezTo>
                    <a:lnTo>
                      <a:pt x="162598" y="223219"/>
                    </a:lnTo>
                    <a:cubicBezTo>
                      <a:pt x="141822" y="208766"/>
                      <a:pt x="112915" y="211477"/>
                      <a:pt x="95752" y="228640"/>
                    </a:cubicBezTo>
                    <a:lnTo>
                      <a:pt x="95752" y="49782"/>
                    </a:lnTo>
                    <a:cubicBezTo>
                      <a:pt x="95752" y="27199"/>
                      <a:pt x="78589" y="6422"/>
                      <a:pt x="57813" y="1002"/>
                    </a:cubicBezTo>
                    <a:cubicBezTo>
                      <a:pt x="43359" y="-1707"/>
                      <a:pt x="28906" y="1002"/>
                      <a:pt x="17163" y="10035"/>
                    </a:cubicBezTo>
                    <a:cubicBezTo>
                      <a:pt x="5420" y="19069"/>
                      <a:pt x="0" y="32619"/>
                      <a:pt x="0" y="47071"/>
                    </a:cubicBezTo>
                    <a:lnTo>
                      <a:pt x="0" y="273806"/>
                    </a:lnTo>
                    <a:cubicBezTo>
                      <a:pt x="0" y="302712"/>
                      <a:pt x="9033" y="331618"/>
                      <a:pt x="26197" y="356911"/>
                    </a:cubicBezTo>
                    <a:lnTo>
                      <a:pt x="52393" y="393947"/>
                    </a:lnTo>
                    <a:cubicBezTo>
                      <a:pt x="55102" y="396658"/>
                      <a:pt x="61426" y="399367"/>
                      <a:pt x="64136" y="399367"/>
                    </a:cubicBezTo>
                    <a:cubicBezTo>
                      <a:pt x="66846" y="399367"/>
                      <a:pt x="69556" y="399367"/>
                      <a:pt x="73169" y="396658"/>
                    </a:cubicBezTo>
                    <a:cubicBezTo>
                      <a:pt x="78589" y="391238"/>
                      <a:pt x="82202" y="382205"/>
                      <a:pt x="75879" y="376784"/>
                    </a:cubicBezTo>
                    <a:lnTo>
                      <a:pt x="49683" y="339748"/>
                    </a:lnTo>
                    <a:cubicBezTo>
                      <a:pt x="35230" y="319875"/>
                      <a:pt x="28906" y="296389"/>
                      <a:pt x="28906" y="273806"/>
                    </a:cubicBezTo>
                    <a:lnTo>
                      <a:pt x="28906" y="47071"/>
                    </a:lnTo>
                    <a:cubicBezTo>
                      <a:pt x="28906" y="41652"/>
                      <a:pt x="31616" y="35329"/>
                      <a:pt x="37940" y="32619"/>
                    </a:cubicBezTo>
                    <a:cubicBezTo>
                      <a:pt x="43359" y="29909"/>
                      <a:pt x="49683" y="27199"/>
                      <a:pt x="55102" y="29909"/>
                    </a:cubicBezTo>
                    <a:cubicBezTo>
                      <a:pt x="64136" y="32619"/>
                      <a:pt x="69556" y="38942"/>
                      <a:pt x="69556" y="49782"/>
                    </a:cubicBezTo>
                    <a:lnTo>
                      <a:pt x="69556" y="230446"/>
                    </a:lnTo>
                    <a:cubicBezTo>
                      <a:pt x="69556" y="256643"/>
                      <a:pt x="78589" y="279226"/>
                      <a:pt x="95752" y="299098"/>
                    </a:cubicBezTo>
                    <a:lnTo>
                      <a:pt x="98462" y="301809"/>
                    </a:lnTo>
                    <a:cubicBezTo>
                      <a:pt x="107495" y="313551"/>
                      <a:pt x="119239" y="324392"/>
                      <a:pt x="130079" y="336134"/>
                    </a:cubicBezTo>
                    <a:lnTo>
                      <a:pt x="144531" y="353298"/>
                    </a:lnTo>
                    <a:cubicBezTo>
                      <a:pt x="158984" y="367751"/>
                      <a:pt x="168018" y="375881"/>
                      <a:pt x="168018" y="375881"/>
                    </a:cubicBezTo>
                    <a:cubicBezTo>
                      <a:pt x="173438" y="381300"/>
                      <a:pt x="182471" y="381300"/>
                      <a:pt x="188794" y="375881"/>
                    </a:cubicBezTo>
                    <a:cubicBezTo>
                      <a:pt x="194214" y="370461"/>
                      <a:pt x="194214" y="361428"/>
                      <a:pt x="188794" y="356008"/>
                    </a:cubicBezTo>
                    <a:cubicBezTo>
                      <a:pt x="188794" y="356008"/>
                      <a:pt x="171631" y="338845"/>
                      <a:pt x="150855" y="315359"/>
                    </a:cubicBezTo>
                    <a:lnTo>
                      <a:pt x="115625" y="281032"/>
                    </a:lnTo>
                    <a:cubicBezTo>
                      <a:pt x="106592" y="271999"/>
                      <a:pt x="106592" y="258449"/>
                      <a:pt x="115625" y="249416"/>
                    </a:cubicBezTo>
                    <a:cubicBezTo>
                      <a:pt x="124658" y="240382"/>
                      <a:pt x="136401" y="240382"/>
                      <a:pt x="144531" y="246706"/>
                    </a:cubicBezTo>
                    <a:lnTo>
                      <a:pt x="196924" y="281032"/>
                    </a:lnTo>
                    <a:cubicBezTo>
                      <a:pt x="237573" y="309939"/>
                      <a:pt x="266480" y="349684"/>
                      <a:pt x="278223" y="398464"/>
                    </a:cubicBezTo>
                    <a:lnTo>
                      <a:pt x="301710" y="513186"/>
                    </a:lnTo>
                    <a:cubicBezTo>
                      <a:pt x="304419" y="518606"/>
                      <a:pt x="310743" y="524929"/>
                      <a:pt x="316163" y="524929"/>
                    </a:cubicBezTo>
                    <a:lnTo>
                      <a:pt x="318872" y="524929"/>
                    </a:lnTo>
                    <a:cubicBezTo>
                      <a:pt x="328809" y="521315"/>
                      <a:pt x="334229" y="512282"/>
                      <a:pt x="331519" y="506862"/>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9" name="Freeform 98">
                <a:extLst>
                  <a:ext uri="{FF2B5EF4-FFF2-40B4-BE49-F238E27FC236}">
                    <a16:creationId xmlns:a16="http://schemas.microsoft.com/office/drawing/2014/main" id="{902B62D6-470E-480C-1455-BD8DF5C1D32E}"/>
                  </a:ext>
                </a:extLst>
              </p:cNvPr>
              <p:cNvSpPr/>
              <p:nvPr/>
            </p:nvSpPr>
            <p:spPr>
              <a:xfrm>
                <a:off x="7272067" y="6011466"/>
                <a:ext cx="31338" cy="31602"/>
              </a:xfrm>
              <a:custGeom>
                <a:avLst/>
                <a:gdLst>
                  <a:gd name="connsiteX0" fmla="*/ 27988 w 31338"/>
                  <a:gd name="connsiteY0" fmla="*/ 6309 h 31602"/>
                  <a:gd name="connsiteX1" fmla="*/ 27988 w 31338"/>
                  <a:gd name="connsiteY1" fmla="*/ 6309 h 31602"/>
                  <a:gd name="connsiteX2" fmla="*/ 6309 w 31338"/>
                  <a:gd name="connsiteY2" fmla="*/ 3599 h 31602"/>
                  <a:gd name="connsiteX3" fmla="*/ 3599 w 31338"/>
                  <a:gd name="connsiteY3" fmla="*/ 25279 h 31602"/>
                  <a:gd name="connsiteX4" fmla="*/ 16245 w 31338"/>
                  <a:gd name="connsiteY4" fmla="*/ 31602 h 31602"/>
                  <a:gd name="connsiteX5" fmla="*/ 25278 w 31338"/>
                  <a:gd name="connsiteY5" fmla="*/ 28892 h 31602"/>
                  <a:gd name="connsiteX6" fmla="*/ 27988 w 31338"/>
                  <a:gd name="connsiteY6" fmla="*/ 6309 h 31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38" h="31602">
                    <a:moveTo>
                      <a:pt x="27988" y="6309"/>
                    </a:moveTo>
                    <a:lnTo>
                      <a:pt x="27988" y="6309"/>
                    </a:lnTo>
                    <a:cubicBezTo>
                      <a:pt x="21666" y="-14"/>
                      <a:pt x="12632" y="-2725"/>
                      <a:pt x="6309" y="3599"/>
                    </a:cubicBezTo>
                    <a:cubicBezTo>
                      <a:pt x="-14" y="9922"/>
                      <a:pt x="-2724" y="18955"/>
                      <a:pt x="3599" y="25279"/>
                    </a:cubicBezTo>
                    <a:cubicBezTo>
                      <a:pt x="6309" y="27989"/>
                      <a:pt x="12632" y="31602"/>
                      <a:pt x="16245" y="31602"/>
                    </a:cubicBezTo>
                    <a:cubicBezTo>
                      <a:pt x="18955" y="31602"/>
                      <a:pt x="22569" y="31602"/>
                      <a:pt x="25278" y="28892"/>
                    </a:cubicBezTo>
                    <a:cubicBezTo>
                      <a:pt x="30699" y="22569"/>
                      <a:pt x="34312" y="12633"/>
                      <a:pt x="27988" y="630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0" name="Freeform 99">
                <a:extLst>
                  <a:ext uri="{FF2B5EF4-FFF2-40B4-BE49-F238E27FC236}">
                    <a16:creationId xmlns:a16="http://schemas.microsoft.com/office/drawing/2014/main" id="{FB34EBEA-BDC4-8E67-43AC-B26857DEBA66}"/>
                  </a:ext>
                </a:extLst>
              </p:cNvPr>
              <p:cNvSpPr/>
              <p:nvPr/>
            </p:nvSpPr>
            <p:spPr>
              <a:xfrm>
                <a:off x="7610098" y="5598136"/>
                <a:ext cx="326177" cy="521713"/>
              </a:xfrm>
              <a:custGeom>
                <a:avLst/>
                <a:gdLst>
                  <a:gd name="connsiteX0" fmla="*/ 308732 w 326177"/>
                  <a:gd name="connsiteY0" fmla="*/ 9531 h 521713"/>
                  <a:gd name="connsiteX1" fmla="*/ 268987 w 326177"/>
                  <a:gd name="connsiteY1" fmla="*/ 1401 h 521713"/>
                  <a:gd name="connsiteX2" fmla="*/ 231950 w 326177"/>
                  <a:gd name="connsiteY2" fmla="*/ 50180 h 521713"/>
                  <a:gd name="connsiteX3" fmla="*/ 231950 w 326177"/>
                  <a:gd name="connsiteY3" fmla="*/ 227231 h 521713"/>
                  <a:gd name="connsiteX4" fmla="*/ 166008 w 326177"/>
                  <a:gd name="connsiteY4" fmla="*/ 221811 h 521713"/>
                  <a:gd name="connsiteX5" fmla="*/ 114518 w 326177"/>
                  <a:gd name="connsiteY5" fmla="*/ 256137 h 521713"/>
                  <a:gd name="connsiteX6" fmla="*/ 23283 w 326177"/>
                  <a:gd name="connsiteY6" fmla="*/ 390732 h 521713"/>
                  <a:gd name="connsiteX7" fmla="*/ 700 w 326177"/>
                  <a:gd name="connsiteY7" fmla="*/ 504550 h 521713"/>
                  <a:gd name="connsiteX8" fmla="*/ 12443 w 326177"/>
                  <a:gd name="connsiteY8" fmla="*/ 521714 h 521713"/>
                  <a:gd name="connsiteX9" fmla="*/ 15153 w 326177"/>
                  <a:gd name="connsiteY9" fmla="*/ 521714 h 521713"/>
                  <a:gd name="connsiteX10" fmla="*/ 29606 w 326177"/>
                  <a:gd name="connsiteY10" fmla="*/ 509970 h 521713"/>
                  <a:gd name="connsiteX11" fmla="*/ 52189 w 326177"/>
                  <a:gd name="connsiteY11" fmla="*/ 396152 h 521713"/>
                  <a:gd name="connsiteX12" fmla="*/ 131682 w 326177"/>
                  <a:gd name="connsiteY12" fmla="*/ 278720 h 521713"/>
                  <a:gd name="connsiteX13" fmla="*/ 183171 w 326177"/>
                  <a:gd name="connsiteY13" fmla="*/ 244394 h 521713"/>
                  <a:gd name="connsiteX14" fmla="*/ 212077 w 326177"/>
                  <a:gd name="connsiteY14" fmla="*/ 247104 h 521713"/>
                  <a:gd name="connsiteX15" fmla="*/ 212077 w 326177"/>
                  <a:gd name="connsiteY15" fmla="*/ 278720 h 521713"/>
                  <a:gd name="connsiteX16" fmla="*/ 140715 w 326177"/>
                  <a:gd name="connsiteY16" fmla="*/ 352793 h 521713"/>
                  <a:gd name="connsiteX17" fmla="*/ 140715 w 326177"/>
                  <a:gd name="connsiteY17" fmla="*/ 372666 h 521713"/>
                  <a:gd name="connsiteX18" fmla="*/ 160588 w 326177"/>
                  <a:gd name="connsiteY18" fmla="*/ 372666 h 521713"/>
                  <a:gd name="connsiteX19" fmla="*/ 229240 w 326177"/>
                  <a:gd name="connsiteY19" fmla="*/ 298594 h 521713"/>
                  <a:gd name="connsiteX20" fmla="*/ 231950 w 326177"/>
                  <a:gd name="connsiteY20" fmla="*/ 295883 h 521713"/>
                  <a:gd name="connsiteX21" fmla="*/ 257243 w 326177"/>
                  <a:gd name="connsiteY21" fmla="*/ 227231 h 521713"/>
                  <a:gd name="connsiteX22" fmla="*/ 257243 w 326177"/>
                  <a:gd name="connsiteY22" fmla="*/ 47470 h 521713"/>
                  <a:gd name="connsiteX23" fmla="*/ 271696 w 326177"/>
                  <a:gd name="connsiteY23" fmla="*/ 27597 h 521713"/>
                  <a:gd name="connsiteX24" fmla="*/ 288860 w 326177"/>
                  <a:gd name="connsiteY24" fmla="*/ 30307 h 521713"/>
                  <a:gd name="connsiteX25" fmla="*/ 296989 w 326177"/>
                  <a:gd name="connsiteY25" fmla="*/ 44759 h 521713"/>
                  <a:gd name="connsiteX26" fmla="*/ 296989 w 326177"/>
                  <a:gd name="connsiteY26" fmla="*/ 270590 h 521713"/>
                  <a:gd name="connsiteX27" fmla="*/ 277116 w 326177"/>
                  <a:gd name="connsiteY27" fmla="*/ 336533 h 521713"/>
                  <a:gd name="connsiteX28" fmla="*/ 166008 w 326177"/>
                  <a:gd name="connsiteY28" fmla="*/ 491001 h 521713"/>
                  <a:gd name="connsiteX29" fmla="*/ 168718 w 326177"/>
                  <a:gd name="connsiteY29" fmla="*/ 510874 h 521713"/>
                  <a:gd name="connsiteX30" fmla="*/ 176848 w 326177"/>
                  <a:gd name="connsiteY30" fmla="*/ 513584 h 521713"/>
                  <a:gd name="connsiteX31" fmla="*/ 188591 w 326177"/>
                  <a:gd name="connsiteY31" fmla="*/ 508164 h 521713"/>
                  <a:gd name="connsiteX32" fmla="*/ 299699 w 326177"/>
                  <a:gd name="connsiteY32" fmla="*/ 353696 h 521713"/>
                  <a:gd name="connsiteX33" fmla="*/ 324993 w 326177"/>
                  <a:gd name="connsiteY33" fmla="*/ 270590 h 521713"/>
                  <a:gd name="connsiteX34" fmla="*/ 324993 w 326177"/>
                  <a:gd name="connsiteY34" fmla="*/ 44759 h 521713"/>
                  <a:gd name="connsiteX35" fmla="*/ 308732 w 326177"/>
                  <a:gd name="connsiteY35" fmla="*/ 9531 h 521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26177" h="521713">
                    <a:moveTo>
                      <a:pt x="308732" y="9531"/>
                    </a:moveTo>
                    <a:cubicBezTo>
                      <a:pt x="296989" y="1401"/>
                      <a:pt x="283439" y="-2213"/>
                      <a:pt x="268987" y="1401"/>
                    </a:cubicBezTo>
                    <a:cubicBezTo>
                      <a:pt x="246404" y="6820"/>
                      <a:pt x="231950" y="26693"/>
                      <a:pt x="231950" y="50180"/>
                    </a:cubicBezTo>
                    <a:lnTo>
                      <a:pt x="231950" y="227231"/>
                    </a:lnTo>
                    <a:cubicBezTo>
                      <a:pt x="214787" y="210068"/>
                      <a:pt x="186784" y="207357"/>
                      <a:pt x="166008" y="221811"/>
                    </a:cubicBezTo>
                    <a:lnTo>
                      <a:pt x="114518" y="256137"/>
                    </a:lnTo>
                    <a:cubicBezTo>
                      <a:pt x="69352" y="287753"/>
                      <a:pt x="35026" y="335630"/>
                      <a:pt x="23283" y="390732"/>
                    </a:cubicBezTo>
                    <a:lnTo>
                      <a:pt x="700" y="504550"/>
                    </a:lnTo>
                    <a:cubicBezTo>
                      <a:pt x="-2010" y="512680"/>
                      <a:pt x="3410" y="519003"/>
                      <a:pt x="12443" y="521714"/>
                    </a:cubicBezTo>
                    <a:lnTo>
                      <a:pt x="15153" y="521714"/>
                    </a:lnTo>
                    <a:cubicBezTo>
                      <a:pt x="20573" y="521714"/>
                      <a:pt x="26897" y="516294"/>
                      <a:pt x="29606" y="509970"/>
                    </a:cubicBezTo>
                    <a:lnTo>
                      <a:pt x="52189" y="396152"/>
                    </a:lnTo>
                    <a:cubicBezTo>
                      <a:pt x="63932" y="347372"/>
                      <a:pt x="89225" y="307627"/>
                      <a:pt x="131682" y="278720"/>
                    </a:cubicBezTo>
                    <a:lnTo>
                      <a:pt x="183171" y="244394"/>
                    </a:lnTo>
                    <a:cubicBezTo>
                      <a:pt x="191301" y="238974"/>
                      <a:pt x="205754" y="238974"/>
                      <a:pt x="212077" y="247104"/>
                    </a:cubicBezTo>
                    <a:cubicBezTo>
                      <a:pt x="220207" y="255234"/>
                      <a:pt x="220207" y="269687"/>
                      <a:pt x="212077" y="278720"/>
                    </a:cubicBezTo>
                    <a:lnTo>
                      <a:pt x="140715" y="352793"/>
                    </a:lnTo>
                    <a:cubicBezTo>
                      <a:pt x="135295" y="358213"/>
                      <a:pt x="135295" y="367246"/>
                      <a:pt x="140715" y="372666"/>
                    </a:cubicBezTo>
                    <a:cubicBezTo>
                      <a:pt x="146135" y="378085"/>
                      <a:pt x="155168" y="378085"/>
                      <a:pt x="160588" y="372666"/>
                    </a:cubicBezTo>
                    <a:cubicBezTo>
                      <a:pt x="160588" y="372666"/>
                      <a:pt x="220207" y="309433"/>
                      <a:pt x="229240" y="298594"/>
                    </a:cubicBezTo>
                    <a:lnTo>
                      <a:pt x="231950" y="295883"/>
                    </a:lnTo>
                    <a:cubicBezTo>
                      <a:pt x="249113" y="276011"/>
                      <a:pt x="257243" y="253428"/>
                      <a:pt x="257243" y="227231"/>
                    </a:cubicBezTo>
                    <a:lnTo>
                      <a:pt x="257243" y="47470"/>
                    </a:lnTo>
                    <a:cubicBezTo>
                      <a:pt x="257243" y="39340"/>
                      <a:pt x="262663" y="30307"/>
                      <a:pt x="271696" y="27597"/>
                    </a:cubicBezTo>
                    <a:cubicBezTo>
                      <a:pt x="277116" y="27597"/>
                      <a:pt x="283439" y="27597"/>
                      <a:pt x="288860" y="30307"/>
                    </a:cubicBezTo>
                    <a:cubicBezTo>
                      <a:pt x="294279" y="33017"/>
                      <a:pt x="296989" y="38437"/>
                      <a:pt x="296989" y="44759"/>
                    </a:cubicBezTo>
                    <a:lnTo>
                      <a:pt x="296989" y="270590"/>
                    </a:lnTo>
                    <a:cubicBezTo>
                      <a:pt x="296989" y="293173"/>
                      <a:pt x="288860" y="316660"/>
                      <a:pt x="277116" y="336533"/>
                    </a:cubicBezTo>
                    <a:lnTo>
                      <a:pt x="166008" y="491001"/>
                    </a:lnTo>
                    <a:cubicBezTo>
                      <a:pt x="160588" y="496420"/>
                      <a:pt x="163298" y="505453"/>
                      <a:pt x="168718" y="510874"/>
                    </a:cubicBezTo>
                    <a:cubicBezTo>
                      <a:pt x="171428" y="513584"/>
                      <a:pt x="174138" y="513584"/>
                      <a:pt x="176848" y="513584"/>
                    </a:cubicBezTo>
                    <a:cubicBezTo>
                      <a:pt x="182267" y="513584"/>
                      <a:pt x="184978" y="510874"/>
                      <a:pt x="188591" y="508164"/>
                    </a:cubicBezTo>
                    <a:lnTo>
                      <a:pt x="299699" y="353696"/>
                    </a:lnTo>
                    <a:cubicBezTo>
                      <a:pt x="316862" y="331113"/>
                      <a:pt x="324993" y="302206"/>
                      <a:pt x="324993" y="270590"/>
                    </a:cubicBezTo>
                    <a:lnTo>
                      <a:pt x="324993" y="44759"/>
                    </a:lnTo>
                    <a:cubicBezTo>
                      <a:pt x="329509" y="32114"/>
                      <a:pt x="320476" y="17660"/>
                      <a:pt x="308732" y="9531"/>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1" name="Freeform 100">
                <a:extLst>
                  <a:ext uri="{FF2B5EF4-FFF2-40B4-BE49-F238E27FC236}">
                    <a16:creationId xmlns:a16="http://schemas.microsoft.com/office/drawing/2014/main" id="{4D9E60A2-3E71-A0E6-E302-09E1ECDA6013}"/>
                  </a:ext>
                </a:extLst>
              </p:cNvPr>
              <p:cNvSpPr/>
              <p:nvPr/>
            </p:nvSpPr>
            <p:spPr>
              <a:xfrm>
                <a:off x="7328058" y="5441456"/>
                <a:ext cx="477856" cy="383008"/>
              </a:xfrm>
              <a:custGeom>
                <a:avLst/>
                <a:gdLst>
                  <a:gd name="connsiteX0" fmla="*/ 448047 w 477856"/>
                  <a:gd name="connsiteY0" fmla="*/ 284546 h 383008"/>
                  <a:gd name="connsiteX1" fmla="*/ 387525 w 477856"/>
                  <a:gd name="connsiteY1" fmla="*/ 284546 h 383008"/>
                  <a:gd name="connsiteX2" fmla="*/ 324292 w 477856"/>
                  <a:gd name="connsiteY2" fmla="*/ 233056 h 383008"/>
                  <a:gd name="connsiteX3" fmla="*/ 315259 w 477856"/>
                  <a:gd name="connsiteY3" fmla="*/ 230347 h 383008"/>
                  <a:gd name="connsiteX4" fmla="*/ 337842 w 477856"/>
                  <a:gd name="connsiteY4" fmla="*/ 224927 h 383008"/>
                  <a:gd name="connsiteX5" fmla="*/ 343262 w 477856"/>
                  <a:gd name="connsiteY5" fmla="*/ 222217 h 383008"/>
                  <a:gd name="connsiteX6" fmla="*/ 348682 w 477856"/>
                  <a:gd name="connsiteY6" fmla="*/ 210473 h 383008"/>
                  <a:gd name="connsiteX7" fmla="*/ 348682 w 477856"/>
                  <a:gd name="connsiteY7" fmla="*/ 205054 h 383008"/>
                  <a:gd name="connsiteX8" fmla="*/ 357715 w 477856"/>
                  <a:gd name="connsiteY8" fmla="*/ 205054 h 383008"/>
                  <a:gd name="connsiteX9" fmla="*/ 366748 w 477856"/>
                  <a:gd name="connsiteY9" fmla="*/ 205054 h 383008"/>
                  <a:gd name="connsiteX10" fmla="*/ 366748 w 477856"/>
                  <a:gd name="connsiteY10" fmla="*/ 210473 h 383008"/>
                  <a:gd name="connsiteX11" fmla="*/ 378491 w 477856"/>
                  <a:gd name="connsiteY11" fmla="*/ 224927 h 383008"/>
                  <a:gd name="connsiteX12" fmla="*/ 415528 w 477856"/>
                  <a:gd name="connsiteY12" fmla="*/ 233056 h 383008"/>
                  <a:gd name="connsiteX13" fmla="*/ 447144 w 477856"/>
                  <a:gd name="connsiteY13" fmla="*/ 270093 h 383008"/>
                  <a:gd name="connsiteX14" fmla="*/ 447144 w 477856"/>
                  <a:gd name="connsiteY14" fmla="*/ 284546 h 383008"/>
                  <a:gd name="connsiteX15" fmla="*/ 284546 w 477856"/>
                  <a:gd name="connsiteY15" fmla="*/ 207764 h 383008"/>
                  <a:gd name="connsiteX16" fmla="*/ 284546 w 477856"/>
                  <a:gd name="connsiteY16" fmla="*/ 207764 h 383008"/>
                  <a:gd name="connsiteX17" fmla="*/ 310742 w 477856"/>
                  <a:gd name="connsiteY17" fmla="*/ 182471 h 383008"/>
                  <a:gd name="connsiteX18" fmla="*/ 322486 w 477856"/>
                  <a:gd name="connsiteY18" fmla="*/ 194214 h 383008"/>
                  <a:gd name="connsiteX19" fmla="*/ 322486 w 477856"/>
                  <a:gd name="connsiteY19" fmla="*/ 199634 h 383008"/>
                  <a:gd name="connsiteX20" fmla="*/ 296289 w 477856"/>
                  <a:gd name="connsiteY20" fmla="*/ 205054 h 383008"/>
                  <a:gd name="connsiteX21" fmla="*/ 284546 w 477856"/>
                  <a:gd name="connsiteY21" fmla="*/ 207764 h 383008"/>
                  <a:gd name="connsiteX22" fmla="*/ 238477 w 477856"/>
                  <a:gd name="connsiteY22" fmla="*/ 193311 h 383008"/>
                  <a:gd name="connsiteX23" fmla="*/ 180664 w 477856"/>
                  <a:gd name="connsiteY23" fmla="*/ 136401 h 383008"/>
                  <a:gd name="connsiteX24" fmla="*/ 180664 w 477856"/>
                  <a:gd name="connsiteY24" fmla="*/ 121948 h 383008"/>
                  <a:gd name="connsiteX25" fmla="*/ 200537 w 477856"/>
                  <a:gd name="connsiteY25" fmla="*/ 121948 h 383008"/>
                  <a:gd name="connsiteX26" fmla="*/ 263770 w 477856"/>
                  <a:gd name="connsiteY26" fmla="*/ 99365 h 383008"/>
                  <a:gd name="connsiteX27" fmla="*/ 295386 w 477856"/>
                  <a:gd name="connsiteY27" fmla="*/ 116529 h 383008"/>
                  <a:gd name="connsiteX28" fmla="*/ 295386 w 477856"/>
                  <a:gd name="connsiteY28" fmla="*/ 139112 h 383008"/>
                  <a:gd name="connsiteX29" fmla="*/ 238477 w 477856"/>
                  <a:gd name="connsiteY29" fmla="*/ 193311 h 383008"/>
                  <a:gd name="connsiteX30" fmla="*/ 255640 w 477856"/>
                  <a:gd name="connsiteY30" fmla="*/ 230347 h 383008"/>
                  <a:gd name="connsiteX31" fmla="*/ 238477 w 477856"/>
                  <a:gd name="connsiteY31" fmla="*/ 270093 h 383008"/>
                  <a:gd name="connsiteX32" fmla="*/ 221314 w 477856"/>
                  <a:gd name="connsiteY32" fmla="*/ 230347 h 383008"/>
                  <a:gd name="connsiteX33" fmla="*/ 221314 w 477856"/>
                  <a:gd name="connsiteY33" fmla="*/ 218603 h 383008"/>
                  <a:gd name="connsiteX34" fmla="*/ 238477 w 477856"/>
                  <a:gd name="connsiteY34" fmla="*/ 221314 h 383008"/>
                  <a:gd name="connsiteX35" fmla="*/ 255640 w 477856"/>
                  <a:gd name="connsiteY35" fmla="*/ 218603 h 383008"/>
                  <a:gd name="connsiteX36" fmla="*/ 255640 w 477856"/>
                  <a:gd name="connsiteY36" fmla="*/ 230347 h 383008"/>
                  <a:gd name="connsiteX37" fmla="*/ 193310 w 477856"/>
                  <a:gd name="connsiteY37" fmla="*/ 207764 h 383008"/>
                  <a:gd name="connsiteX38" fmla="*/ 181567 w 477856"/>
                  <a:gd name="connsiteY38" fmla="*/ 205054 h 383008"/>
                  <a:gd name="connsiteX39" fmla="*/ 155371 w 477856"/>
                  <a:gd name="connsiteY39" fmla="*/ 199634 h 383008"/>
                  <a:gd name="connsiteX40" fmla="*/ 155371 w 477856"/>
                  <a:gd name="connsiteY40" fmla="*/ 194214 h 383008"/>
                  <a:gd name="connsiteX41" fmla="*/ 167114 w 477856"/>
                  <a:gd name="connsiteY41" fmla="*/ 182471 h 383008"/>
                  <a:gd name="connsiteX42" fmla="*/ 193310 w 477856"/>
                  <a:gd name="connsiteY42" fmla="*/ 207764 h 383008"/>
                  <a:gd name="connsiteX43" fmla="*/ 149951 w 477856"/>
                  <a:gd name="connsiteY43" fmla="*/ 230347 h 383008"/>
                  <a:gd name="connsiteX44" fmla="*/ 86719 w 477856"/>
                  <a:gd name="connsiteY44" fmla="*/ 281836 h 383008"/>
                  <a:gd name="connsiteX45" fmla="*/ 26196 w 477856"/>
                  <a:gd name="connsiteY45" fmla="*/ 281836 h 383008"/>
                  <a:gd name="connsiteX46" fmla="*/ 26196 w 477856"/>
                  <a:gd name="connsiteY46" fmla="*/ 270093 h 383008"/>
                  <a:gd name="connsiteX47" fmla="*/ 57812 w 477856"/>
                  <a:gd name="connsiteY47" fmla="*/ 233056 h 383008"/>
                  <a:gd name="connsiteX48" fmla="*/ 94849 w 477856"/>
                  <a:gd name="connsiteY48" fmla="*/ 224927 h 383008"/>
                  <a:gd name="connsiteX49" fmla="*/ 106592 w 477856"/>
                  <a:gd name="connsiteY49" fmla="*/ 210473 h 383008"/>
                  <a:gd name="connsiteX50" fmla="*/ 106592 w 477856"/>
                  <a:gd name="connsiteY50" fmla="*/ 205054 h 383008"/>
                  <a:gd name="connsiteX51" fmla="*/ 115625 w 477856"/>
                  <a:gd name="connsiteY51" fmla="*/ 205054 h 383008"/>
                  <a:gd name="connsiteX52" fmla="*/ 124658 w 477856"/>
                  <a:gd name="connsiteY52" fmla="*/ 205054 h 383008"/>
                  <a:gd name="connsiteX53" fmla="*/ 124658 w 477856"/>
                  <a:gd name="connsiteY53" fmla="*/ 207764 h 383008"/>
                  <a:gd name="connsiteX54" fmla="*/ 130078 w 477856"/>
                  <a:gd name="connsiteY54" fmla="*/ 219506 h 383008"/>
                  <a:gd name="connsiteX55" fmla="*/ 135498 w 477856"/>
                  <a:gd name="connsiteY55" fmla="*/ 222217 h 383008"/>
                  <a:gd name="connsiteX56" fmla="*/ 158081 w 477856"/>
                  <a:gd name="connsiteY56" fmla="*/ 227637 h 383008"/>
                  <a:gd name="connsiteX57" fmla="*/ 149951 w 477856"/>
                  <a:gd name="connsiteY57" fmla="*/ 230347 h 383008"/>
                  <a:gd name="connsiteX58" fmla="*/ 81299 w 477856"/>
                  <a:gd name="connsiteY58" fmla="*/ 133691 h 383008"/>
                  <a:gd name="connsiteX59" fmla="*/ 101172 w 477856"/>
                  <a:gd name="connsiteY59" fmla="*/ 133691 h 383008"/>
                  <a:gd name="connsiteX60" fmla="*/ 152661 w 477856"/>
                  <a:gd name="connsiteY60" fmla="*/ 121948 h 383008"/>
                  <a:gd name="connsiteX61" fmla="*/ 152661 w 477856"/>
                  <a:gd name="connsiteY61" fmla="*/ 139112 h 383008"/>
                  <a:gd name="connsiteX62" fmla="*/ 115625 w 477856"/>
                  <a:gd name="connsiteY62" fmla="*/ 176148 h 383008"/>
                  <a:gd name="connsiteX63" fmla="*/ 78589 w 477856"/>
                  <a:gd name="connsiteY63" fmla="*/ 139112 h 383008"/>
                  <a:gd name="connsiteX64" fmla="*/ 78589 w 477856"/>
                  <a:gd name="connsiteY64" fmla="*/ 133691 h 383008"/>
                  <a:gd name="connsiteX65" fmla="*/ 81299 w 477856"/>
                  <a:gd name="connsiteY65" fmla="*/ 133691 h 383008"/>
                  <a:gd name="connsiteX66" fmla="*/ 115625 w 477856"/>
                  <a:gd name="connsiteY66" fmla="*/ 70458 h 383008"/>
                  <a:gd name="connsiteX67" fmla="*/ 149951 w 477856"/>
                  <a:gd name="connsiteY67" fmla="*/ 93041 h 383008"/>
                  <a:gd name="connsiteX68" fmla="*/ 101172 w 477856"/>
                  <a:gd name="connsiteY68" fmla="*/ 104785 h 383008"/>
                  <a:gd name="connsiteX69" fmla="*/ 81299 w 477856"/>
                  <a:gd name="connsiteY69" fmla="*/ 104785 h 383008"/>
                  <a:gd name="connsiteX70" fmla="*/ 115625 w 477856"/>
                  <a:gd name="connsiteY70" fmla="*/ 70458 h 383008"/>
                  <a:gd name="connsiteX71" fmla="*/ 181567 w 477856"/>
                  <a:gd name="connsiteY71" fmla="*/ 87622 h 383008"/>
                  <a:gd name="connsiteX72" fmla="*/ 181567 w 477856"/>
                  <a:gd name="connsiteY72" fmla="*/ 87622 h 383008"/>
                  <a:gd name="connsiteX73" fmla="*/ 239380 w 477856"/>
                  <a:gd name="connsiteY73" fmla="*/ 30713 h 383008"/>
                  <a:gd name="connsiteX74" fmla="*/ 293579 w 477856"/>
                  <a:gd name="connsiteY74" fmla="*/ 79492 h 383008"/>
                  <a:gd name="connsiteX75" fmla="*/ 267383 w 477856"/>
                  <a:gd name="connsiteY75" fmla="*/ 65039 h 383008"/>
                  <a:gd name="connsiteX76" fmla="*/ 247510 w 477856"/>
                  <a:gd name="connsiteY76" fmla="*/ 67749 h 383008"/>
                  <a:gd name="connsiteX77" fmla="*/ 198731 w 477856"/>
                  <a:gd name="connsiteY77" fmla="*/ 90332 h 383008"/>
                  <a:gd name="connsiteX78" fmla="*/ 181567 w 477856"/>
                  <a:gd name="connsiteY78" fmla="*/ 87622 h 383008"/>
                  <a:gd name="connsiteX79" fmla="*/ 325196 w 477856"/>
                  <a:gd name="connsiteY79" fmla="*/ 139112 h 383008"/>
                  <a:gd name="connsiteX80" fmla="*/ 325196 w 477856"/>
                  <a:gd name="connsiteY80" fmla="*/ 139112 h 383008"/>
                  <a:gd name="connsiteX81" fmla="*/ 325196 w 477856"/>
                  <a:gd name="connsiteY81" fmla="*/ 124658 h 383008"/>
                  <a:gd name="connsiteX82" fmla="*/ 376685 w 477856"/>
                  <a:gd name="connsiteY82" fmla="*/ 136401 h 383008"/>
                  <a:gd name="connsiteX83" fmla="*/ 396558 w 477856"/>
                  <a:gd name="connsiteY83" fmla="*/ 136401 h 383008"/>
                  <a:gd name="connsiteX84" fmla="*/ 396558 w 477856"/>
                  <a:gd name="connsiteY84" fmla="*/ 141821 h 383008"/>
                  <a:gd name="connsiteX85" fmla="*/ 359522 w 477856"/>
                  <a:gd name="connsiteY85" fmla="*/ 178857 h 383008"/>
                  <a:gd name="connsiteX86" fmla="*/ 325196 w 477856"/>
                  <a:gd name="connsiteY86" fmla="*/ 139112 h 383008"/>
                  <a:gd name="connsiteX87" fmla="*/ 359522 w 477856"/>
                  <a:gd name="connsiteY87" fmla="*/ 70458 h 383008"/>
                  <a:gd name="connsiteX88" fmla="*/ 396558 w 477856"/>
                  <a:gd name="connsiteY88" fmla="*/ 104785 h 383008"/>
                  <a:gd name="connsiteX89" fmla="*/ 376685 w 477856"/>
                  <a:gd name="connsiteY89" fmla="*/ 104785 h 383008"/>
                  <a:gd name="connsiteX90" fmla="*/ 327906 w 477856"/>
                  <a:gd name="connsiteY90" fmla="*/ 93041 h 383008"/>
                  <a:gd name="connsiteX91" fmla="*/ 359522 w 477856"/>
                  <a:gd name="connsiteY91" fmla="*/ 70458 h 383008"/>
                  <a:gd name="connsiteX92" fmla="*/ 425464 w 477856"/>
                  <a:gd name="connsiteY92" fmla="*/ 205054 h 383008"/>
                  <a:gd name="connsiteX93" fmla="*/ 399268 w 477856"/>
                  <a:gd name="connsiteY93" fmla="*/ 199634 h 383008"/>
                  <a:gd name="connsiteX94" fmla="*/ 399268 w 477856"/>
                  <a:gd name="connsiteY94" fmla="*/ 194214 h 383008"/>
                  <a:gd name="connsiteX95" fmla="*/ 428174 w 477856"/>
                  <a:gd name="connsiteY95" fmla="*/ 140015 h 383008"/>
                  <a:gd name="connsiteX96" fmla="*/ 428174 w 477856"/>
                  <a:gd name="connsiteY96" fmla="*/ 105688 h 383008"/>
                  <a:gd name="connsiteX97" fmla="*/ 362232 w 477856"/>
                  <a:gd name="connsiteY97" fmla="*/ 39746 h 383008"/>
                  <a:gd name="connsiteX98" fmla="*/ 318872 w 477856"/>
                  <a:gd name="connsiteY98" fmla="*/ 54199 h 383008"/>
                  <a:gd name="connsiteX99" fmla="*/ 238477 w 477856"/>
                  <a:gd name="connsiteY99" fmla="*/ 0 h 383008"/>
                  <a:gd name="connsiteX100" fmla="*/ 158081 w 477856"/>
                  <a:gd name="connsiteY100" fmla="*/ 54199 h 383008"/>
                  <a:gd name="connsiteX101" fmla="*/ 114722 w 477856"/>
                  <a:gd name="connsiteY101" fmla="*/ 37036 h 383008"/>
                  <a:gd name="connsiteX102" fmla="*/ 48779 w 477856"/>
                  <a:gd name="connsiteY102" fmla="*/ 102979 h 383008"/>
                  <a:gd name="connsiteX103" fmla="*/ 48779 w 477856"/>
                  <a:gd name="connsiteY103" fmla="*/ 105688 h 383008"/>
                  <a:gd name="connsiteX104" fmla="*/ 48779 w 477856"/>
                  <a:gd name="connsiteY104" fmla="*/ 137304 h 383008"/>
                  <a:gd name="connsiteX105" fmla="*/ 77685 w 477856"/>
                  <a:gd name="connsiteY105" fmla="*/ 191504 h 383008"/>
                  <a:gd name="connsiteX106" fmla="*/ 77685 w 477856"/>
                  <a:gd name="connsiteY106" fmla="*/ 196923 h 383008"/>
                  <a:gd name="connsiteX107" fmla="*/ 51489 w 477856"/>
                  <a:gd name="connsiteY107" fmla="*/ 202344 h 383008"/>
                  <a:gd name="connsiteX108" fmla="*/ 0 w 477856"/>
                  <a:gd name="connsiteY108" fmla="*/ 268286 h 383008"/>
                  <a:gd name="connsiteX109" fmla="*/ 0 w 477856"/>
                  <a:gd name="connsiteY109" fmla="*/ 297193 h 383008"/>
                  <a:gd name="connsiteX110" fmla="*/ 14453 w 477856"/>
                  <a:gd name="connsiteY110" fmla="*/ 311646 h 383008"/>
                  <a:gd name="connsiteX111" fmla="*/ 80395 w 477856"/>
                  <a:gd name="connsiteY111" fmla="*/ 311646 h 383008"/>
                  <a:gd name="connsiteX112" fmla="*/ 80395 w 477856"/>
                  <a:gd name="connsiteY112" fmla="*/ 317066 h 383008"/>
                  <a:gd name="connsiteX113" fmla="*/ 80395 w 477856"/>
                  <a:gd name="connsiteY113" fmla="*/ 368555 h 383008"/>
                  <a:gd name="connsiteX114" fmla="*/ 94849 w 477856"/>
                  <a:gd name="connsiteY114" fmla="*/ 383009 h 383008"/>
                  <a:gd name="connsiteX115" fmla="*/ 184277 w 477856"/>
                  <a:gd name="connsiteY115" fmla="*/ 383009 h 383008"/>
                  <a:gd name="connsiteX116" fmla="*/ 198731 w 477856"/>
                  <a:gd name="connsiteY116" fmla="*/ 368555 h 383008"/>
                  <a:gd name="connsiteX117" fmla="*/ 184277 w 477856"/>
                  <a:gd name="connsiteY117" fmla="*/ 354102 h 383008"/>
                  <a:gd name="connsiteX118" fmla="*/ 169824 w 477856"/>
                  <a:gd name="connsiteY118" fmla="*/ 354102 h 383008"/>
                  <a:gd name="connsiteX119" fmla="*/ 169824 w 477856"/>
                  <a:gd name="connsiteY119" fmla="*/ 322485 h 383008"/>
                  <a:gd name="connsiteX120" fmla="*/ 155371 w 477856"/>
                  <a:gd name="connsiteY120" fmla="*/ 308032 h 383008"/>
                  <a:gd name="connsiteX121" fmla="*/ 140918 w 477856"/>
                  <a:gd name="connsiteY121" fmla="*/ 322485 h 383008"/>
                  <a:gd name="connsiteX122" fmla="*/ 140918 w 477856"/>
                  <a:gd name="connsiteY122" fmla="*/ 354102 h 383008"/>
                  <a:gd name="connsiteX123" fmla="*/ 112012 w 477856"/>
                  <a:gd name="connsiteY123" fmla="*/ 354102 h 383008"/>
                  <a:gd name="connsiteX124" fmla="*/ 112012 w 477856"/>
                  <a:gd name="connsiteY124" fmla="*/ 317066 h 383008"/>
                  <a:gd name="connsiteX125" fmla="*/ 158081 w 477856"/>
                  <a:gd name="connsiteY125" fmla="*/ 257447 h 383008"/>
                  <a:gd name="connsiteX126" fmla="*/ 197827 w 477856"/>
                  <a:gd name="connsiteY126" fmla="*/ 249317 h 383008"/>
                  <a:gd name="connsiteX127" fmla="*/ 224024 w 477856"/>
                  <a:gd name="connsiteY127" fmla="*/ 308936 h 383008"/>
                  <a:gd name="connsiteX128" fmla="*/ 238477 w 477856"/>
                  <a:gd name="connsiteY128" fmla="*/ 317066 h 383008"/>
                  <a:gd name="connsiteX129" fmla="*/ 252930 w 477856"/>
                  <a:gd name="connsiteY129" fmla="*/ 308936 h 383008"/>
                  <a:gd name="connsiteX130" fmla="*/ 279126 w 477856"/>
                  <a:gd name="connsiteY130" fmla="*/ 249317 h 383008"/>
                  <a:gd name="connsiteX131" fmla="*/ 319775 w 477856"/>
                  <a:gd name="connsiteY131" fmla="*/ 257447 h 383008"/>
                  <a:gd name="connsiteX132" fmla="*/ 365845 w 477856"/>
                  <a:gd name="connsiteY132" fmla="*/ 317066 h 383008"/>
                  <a:gd name="connsiteX133" fmla="*/ 365845 w 477856"/>
                  <a:gd name="connsiteY133" fmla="*/ 354102 h 383008"/>
                  <a:gd name="connsiteX134" fmla="*/ 336939 w 477856"/>
                  <a:gd name="connsiteY134" fmla="*/ 354102 h 383008"/>
                  <a:gd name="connsiteX135" fmla="*/ 336939 w 477856"/>
                  <a:gd name="connsiteY135" fmla="*/ 322485 h 383008"/>
                  <a:gd name="connsiteX136" fmla="*/ 322486 w 477856"/>
                  <a:gd name="connsiteY136" fmla="*/ 308032 h 383008"/>
                  <a:gd name="connsiteX137" fmla="*/ 308032 w 477856"/>
                  <a:gd name="connsiteY137" fmla="*/ 322485 h 383008"/>
                  <a:gd name="connsiteX138" fmla="*/ 308032 w 477856"/>
                  <a:gd name="connsiteY138" fmla="*/ 354102 h 383008"/>
                  <a:gd name="connsiteX139" fmla="*/ 290870 w 477856"/>
                  <a:gd name="connsiteY139" fmla="*/ 354102 h 383008"/>
                  <a:gd name="connsiteX140" fmla="*/ 276416 w 477856"/>
                  <a:gd name="connsiteY140" fmla="*/ 368555 h 383008"/>
                  <a:gd name="connsiteX141" fmla="*/ 290870 w 477856"/>
                  <a:gd name="connsiteY141" fmla="*/ 383009 h 383008"/>
                  <a:gd name="connsiteX142" fmla="*/ 380298 w 477856"/>
                  <a:gd name="connsiteY142" fmla="*/ 383009 h 383008"/>
                  <a:gd name="connsiteX143" fmla="*/ 394752 w 477856"/>
                  <a:gd name="connsiteY143" fmla="*/ 368555 h 383008"/>
                  <a:gd name="connsiteX144" fmla="*/ 394752 w 477856"/>
                  <a:gd name="connsiteY144" fmla="*/ 317066 h 383008"/>
                  <a:gd name="connsiteX145" fmla="*/ 394752 w 477856"/>
                  <a:gd name="connsiteY145" fmla="*/ 311646 h 383008"/>
                  <a:gd name="connsiteX146" fmla="*/ 463404 w 477856"/>
                  <a:gd name="connsiteY146" fmla="*/ 311646 h 383008"/>
                  <a:gd name="connsiteX147" fmla="*/ 477857 w 477856"/>
                  <a:gd name="connsiteY147" fmla="*/ 297193 h 383008"/>
                  <a:gd name="connsiteX148" fmla="*/ 477857 w 477856"/>
                  <a:gd name="connsiteY148" fmla="*/ 268286 h 383008"/>
                  <a:gd name="connsiteX149" fmla="*/ 425464 w 477856"/>
                  <a:gd name="connsiteY149" fmla="*/ 205054 h 383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477856" h="383008">
                    <a:moveTo>
                      <a:pt x="448047" y="284546"/>
                    </a:moveTo>
                    <a:lnTo>
                      <a:pt x="387525" y="284546"/>
                    </a:lnTo>
                    <a:cubicBezTo>
                      <a:pt x="375782" y="259253"/>
                      <a:pt x="353198" y="238477"/>
                      <a:pt x="324292" y="233056"/>
                    </a:cubicBezTo>
                    <a:lnTo>
                      <a:pt x="315259" y="230347"/>
                    </a:lnTo>
                    <a:lnTo>
                      <a:pt x="337842" y="224927"/>
                    </a:lnTo>
                    <a:cubicBezTo>
                      <a:pt x="340552" y="224927"/>
                      <a:pt x="340552" y="224927"/>
                      <a:pt x="343262" y="222217"/>
                    </a:cubicBezTo>
                    <a:cubicBezTo>
                      <a:pt x="348682" y="219506"/>
                      <a:pt x="348682" y="214087"/>
                      <a:pt x="348682" y="210473"/>
                    </a:cubicBezTo>
                    <a:lnTo>
                      <a:pt x="348682" y="205054"/>
                    </a:lnTo>
                    <a:cubicBezTo>
                      <a:pt x="351392" y="205054"/>
                      <a:pt x="354102" y="205054"/>
                      <a:pt x="357715" y="205054"/>
                    </a:cubicBezTo>
                    <a:cubicBezTo>
                      <a:pt x="361329" y="205054"/>
                      <a:pt x="363135" y="205054"/>
                      <a:pt x="366748" y="205054"/>
                    </a:cubicBezTo>
                    <a:lnTo>
                      <a:pt x="366748" y="210473"/>
                    </a:lnTo>
                    <a:cubicBezTo>
                      <a:pt x="366748" y="215894"/>
                      <a:pt x="372169" y="222217"/>
                      <a:pt x="378491" y="224927"/>
                    </a:cubicBezTo>
                    <a:lnTo>
                      <a:pt x="415528" y="233056"/>
                    </a:lnTo>
                    <a:cubicBezTo>
                      <a:pt x="432691" y="235767"/>
                      <a:pt x="447144" y="252930"/>
                      <a:pt x="447144" y="270093"/>
                    </a:cubicBezTo>
                    <a:lnTo>
                      <a:pt x="447144" y="284546"/>
                    </a:lnTo>
                    <a:close/>
                    <a:moveTo>
                      <a:pt x="284546" y="207764"/>
                    </a:moveTo>
                    <a:lnTo>
                      <a:pt x="284546" y="207764"/>
                    </a:lnTo>
                    <a:cubicBezTo>
                      <a:pt x="296289" y="199634"/>
                      <a:pt x="304419" y="190601"/>
                      <a:pt x="310742" y="182471"/>
                    </a:cubicBezTo>
                    <a:cubicBezTo>
                      <a:pt x="313453" y="187890"/>
                      <a:pt x="319775" y="190601"/>
                      <a:pt x="322486" y="194214"/>
                    </a:cubicBezTo>
                    <a:lnTo>
                      <a:pt x="322486" y="199634"/>
                    </a:lnTo>
                    <a:lnTo>
                      <a:pt x="296289" y="205054"/>
                    </a:lnTo>
                    <a:cubicBezTo>
                      <a:pt x="293579" y="205054"/>
                      <a:pt x="287256" y="207764"/>
                      <a:pt x="284546" y="207764"/>
                    </a:cubicBezTo>
                    <a:close/>
                    <a:moveTo>
                      <a:pt x="238477" y="193311"/>
                    </a:moveTo>
                    <a:cubicBezTo>
                      <a:pt x="206860" y="193311"/>
                      <a:pt x="180664" y="168018"/>
                      <a:pt x="180664" y="136401"/>
                    </a:cubicBezTo>
                    <a:lnTo>
                      <a:pt x="180664" y="121948"/>
                    </a:lnTo>
                    <a:lnTo>
                      <a:pt x="200537" y="121948"/>
                    </a:lnTo>
                    <a:cubicBezTo>
                      <a:pt x="223121" y="121948"/>
                      <a:pt x="246607" y="113818"/>
                      <a:pt x="263770" y="99365"/>
                    </a:cubicBezTo>
                    <a:lnTo>
                      <a:pt x="295386" y="116529"/>
                    </a:lnTo>
                    <a:lnTo>
                      <a:pt x="295386" y="139112"/>
                    </a:lnTo>
                    <a:cubicBezTo>
                      <a:pt x="293579" y="168018"/>
                      <a:pt x="270093" y="193311"/>
                      <a:pt x="238477" y="193311"/>
                    </a:cubicBezTo>
                    <a:close/>
                    <a:moveTo>
                      <a:pt x="255640" y="230347"/>
                    </a:moveTo>
                    <a:lnTo>
                      <a:pt x="238477" y="270093"/>
                    </a:lnTo>
                    <a:lnTo>
                      <a:pt x="221314" y="230347"/>
                    </a:lnTo>
                    <a:lnTo>
                      <a:pt x="221314" y="218603"/>
                    </a:lnTo>
                    <a:cubicBezTo>
                      <a:pt x="226733" y="218603"/>
                      <a:pt x="233057" y="221314"/>
                      <a:pt x="238477" y="221314"/>
                    </a:cubicBezTo>
                    <a:cubicBezTo>
                      <a:pt x="243897" y="221314"/>
                      <a:pt x="250220" y="221314"/>
                      <a:pt x="255640" y="218603"/>
                    </a:cubicBezTo>
                    <a:lnTo>
                      <a:pt x="255640" y="230347"/>
                    </a:lnTo>
                    <a:close/>
                    <a:moveTo>
                      <a:pt x="193310" y="207764"/>
                    </a:moveTo>
                    <a:cubicBezTo>
                      <a:pt x="190601" y="205054"/>
                      <a:pt x="184277" y="205054"/>
                      <a:pt x="181567" y="205054"/>
                    </a:cubicBezTo>
                    <a:lnTo>
                      <a:pt x="155371" y="199634"/>
                    </a:lnTo>
                    <a:lnTo>
                      <a:pt x="155371" y="194214"/>
                    </a:lnTo>
                    <a:cubicBezTo>
                      <a:pt x="160791" y="191504"/>
                      <a:pt x="164405" y="186084"/>
                      <a:pt x="167114" y="182471"/>
                    </a:cubicBezTo>
                    <a:cubicBezTo>
                      <a:pt x="172534" y="193311"/>
                      <a:pt x="181567" y="202344"/>
                      <a:pt x="193310" y="207764"/>
                    </a:cubicBezTo>
                    <a:close/>
                    <a:moveTo>
                      <a:pt x="149951" y="230347"/>
                    </a:moveTo>
                    <a:cubicBezTo>
                      <a:pt x="121045" y="235767"/>
                      <a:pt x="98462" y="255639"/>
                      <a:pt x="86719" y="281836"/>
                    </a:cubicBezTo>
                    <a:lnTo>
                      <a:pt x="26196" y="281836"/>
                    </a:lnTo>
                    <a:lnTo>
                      <a:pt x="26196" y="270093"/>
                    </a:lnTo>
                    <a:cubicBezTo>
                      <a:pt x="26196" y="252930"/>
                      <a:pt x="37940" y="235767"/>
                      <a:pt x="57812" y="233056"/>
                    </a:cubicBezTo>
                    <a:lnTo>
                      <a:pt x="94849" y="224927"/>
                    </a:lnTo>
                    <a:cubicBezTo>
                      <a:pt x="100268" y="222217"/>
                      <a:pt x="106592" y="216797"/>
                      <a:pt x="106592" y="210473"/>
                    </a:cubicBezTo>
                    <a:lnTo>
                      <a:pt x="106592" y="205054"/>
                    </a:lnTo>
                    <a:cubicBezTo>
                      <a:pt x="109302" y="205054"/>
                      <a:pt x="112012" y="205054"/>
                      <a:pt x="115625" y="205054"/>
                    </a:cubicBezTo>
                    <a:cubicBezTo>
                      <a:pt x="118335" y="205054"/>
                      <a:pt x="121045" y="205054"/>
                      <a:pt x="124658" y="205054"/>
                    </a:cubicBezTo>
                    <a:lnTo>
                      <a:pt x="124658" y="207764"/>
                    </a:lnTo>
                    <a:cubicBezTo>
                      <a:pt x="124658" y="213184"/>
                      <a:pt x="127368" y="215894"/>
                      <a:pt x="130078" y="219506"/>
                    </a:cubicBezTo>
                    <a:cubicBezTo>
                      <a:pt x="132788" y="219506"/>
                      <a:pt x="132788" y="222217"/>
                      <a:pt x="135498" y="222217"/>
                    </a:cubicBezTo>
                    <a:lnTo>
                      <a:pt x="158081" y="227637"/>
                    </a:lnTo>
                    <a:lnTo>
                      <a:pt x="149951" y="230347"/>
                    </a:lnTo>
                    <a:close/>
                    <a:moveTo>
                      <a:pt x="81299" y="133691"/>
                    </a:moveTo>
                    <a:lnTo>
                      <a:pt x="101172" y="133691"/>
                    </a:lnTo>
                    <a:cubicBezTo>
                      <a:pt x="118335" y="133691"/>
                      <a:pt x="135498" y="130982"/>
                      <a:pt x="152661" y="121948"/>
                    </a:cubicBezTo>
                    <a:lnTo>
                      <a:pt x="152661" y="139112"/>
                    </a:lnTo>
                    <a:cubicBezTo>
                      <a:pt x="152661" y="158984"/>
                      <a:pt x="135498" y="176148"/>
                      <a:pt x="115625" y="176148"/>
                    </a:cubicBezTo>
                    <a:cubicBezTo>
                      <a:pt x="95752" y="176148"/>
                      <a:pt x="78589" y="158984"/>
                      <a:pt x="78589" y="139112"/>
                    </a:cubicBezTo>
                    <a:lnTo>
                      <a:pt x="78589" y="133691"/>
                    </a:lnTo>
                    <a:lnTo>
                      <a:pt x="81299" y="133691"/>
                    </a:lnTo>
                    <a:close/>
                    <a:moveTo>
                      <a:pt x="115625" y="70458"/>
                    </a:moveTo>
                    <a:cubicBezTo>
                      <a:pt x="130078" y="70458"/>
                      <a:pt x="144531" y="78589"/>
                      <a:pt x="149951" y="93041"/>
                    </a:cubicBezTo>
                    <a:cubicBezTo>
                      <a:pt x="135498" y="101172"/>
                      <a:pt x="118335" y="104785"/>
                      <a:pt x="101172" y="104785"/>
                    </a:cubicBezTo>
                    <a:lnTo>
                      <a:pt x="81299" y="104785"/>
                    </a:lnTo>
                    <a:cubicBezTo>
                      <a:pt x="81299" y="84912"/>
                      <a:pt x="98462" y="70458"/>
                      <a:pt x="115625" y="70458"/>
                    </a:cubicBezTo>
                    <a:close/>
                    <a:moveTo>
                      <a:pt x="181567" y="87622"/>
                    </a:moveTo>
                    <a:lnTo>
                      <a:pt x="181567" y="87622"/>
                    </a:lnTo>
                    <a:cubicBezTo>
                      <a:pt x="181567" y="56005"/>
                      <a:pt x="207764" y="30713"/>
                      <a:pt x="239380" y="30713"/>
                    </a:cubicBezTo>
                    <a:cubicBezTo>
                      <a:pt x="268287" y="30713"/>
                      <a:pt x="290870" y="50586"/>
                      <a:pt x="293579" y="79492"/>
                    </a:cubicBezTo>
                    <a:lnTo>
                      <a:pt x="267383" y="65039"/>
                    </a:lnTo>
                    <a:cubicBezTo>
                      <a:pt x="261963" y="62329"/>
                      <a:pt x="252930" y="62329"/>
                      <a:pt x="247510" y="67749"/>
                    </a:cubicBezTo>
                    <a:cubicBezTo>
                      <a:pt x="235767" y="82202"/>
                      <a:pt x="218604" y="90332"/>
                      <a:pt x="198731" y="90332"/>
                    </a:cubicBezTo>
                    <a:lnTo>
                      <a:pt x="181567" y="87622"/>
                    </a:lnTo>
                    <a:close/>
                    <a:moveTo>
                      <a:pt x="325196" y="139112"/>
                    </a:moveTo>
                    <a:cubicBezTo>
                      <a:pt x="325196" y="136401"/>
                      <a:pt x="325196" y="136401"/>
                      <a:pt x="325196" y="139112"/>
                    </a:cubicBezTo>
                    <a:lnTo>
                      <a:pt x="325196" y="124658"/>
                    </a:lnTo>
                    <a:cubicBezTo>
                      <a:pt x="342359" y="130079"/>
                      <a:pt x="359522" y="136401"/>
                      <a:pt x="376685" y="136401"/>
                    </a:cubicBezTo>
                    <a:lnTo>
                      <a:pt x="396558" y="136401"/>
                    </a:lnTo>
                    <a:lnTo>
                      <a:pt x="396558" y="141821"/>
                    </a:lnTo>
                    <a:cubicBezTo>
                      <a:pt x="396558" y="161695"/>
                      <a:pt x="379395" y="178857"/>
                      <a:pt x="359522" y="178857"/>
                    </a:cubicBezTo>
                    <a:cubicBezTo>
                      <a:pt x="339649" y="178857"/>
                      <a:pt x="325196" y="158984"/>
                      <a:pt x="325196" y="139112"/>
                    </a:cubicBezTo>
                    <a:close/>
                    <a:moveTo>
                      <a:pt x="359522" y="70458"/>
                    </a:moveTo>
                    <a:cubicBezTo>
                      <a:pt x="379395" y="70458"/>
                      <a:pt x="393848" y="84912"/>
                      <a:pt x="396558" y="104785"/>
                    </a:cubicBezTo>
                    <a:lnTo>
                      <a:pt x="376685" y="104785"/>
                    </a:lnTo>
                    <a:cubicBezTo>
                      <a:pt x="359522" y="104785"/>
                      <a:pt x="342359" y="102075"/>
                      <a:pt x="327906" y="93041"/>
                    </a:cubicBezTo>
                    <a:cubicBezTo>
                      <a:pt x="333325" y="79492"/>
                      <a:pt x="345069" y="70458"/>
                      <a:pt x="359522" y="70458"/>
                    </a:cubicBezTo>
                    <a:close/>
                    <a:moveTo>
                      <a:pt x="425464" y="205054"/>
                    </a:moveTo>
                    <a:lnTo>
                      <a:pt x="399268" y="199634"/>
                    </a:lnTo>
                    <a:lnTo>
                      <a:pt x="399268" y="194214"/>
                    </a:lnTo>
                    <a:cubicBezTo>
                      <a:pt x="416431" y="182471"/>
                      <a:pt x="428174" y="162598"/>
                      <a:pt x="428174" y="140015"/>
                    </a:cubicBezTo>
                    <a:lnTo>
                      <a:pt x="428174" y="105688"/>
                    </a:lnTo>
                    <a:cubicBezTo>
                      <a:pt x="428174" y="68652"/>
                      <a:pt x="399268" y="39746"/>
                      <a:pt x="362232" y="39746"/>
                    </a:cubicBezTo>
                    <a:cubicBezTo>
                      <a:pt x="345069" y="39746"/>
                      <a:pt x="330615" y="45166"/>
                      <a:pt x="318872" y="54199"/>
                    </a:cubicBezTo>
                    <a:cubicBezTo>
                      <a:pt x="307129" y="22583"/>
                      <a:pt x="275513" y="0"/>
                      <a:pt x="238477" y="0"/>
                    </a:cubicBezTo>
                    <a:cubicBezTo>
                      <a:pt x="204150" y="0"/>
                      <a:pt x="172534" y="22583"/>
                      <a:pt x="158081" y="54199"/>
                    </a:cubicBezTo>
                    <a:cubicBezTo>
                      <a:pt x="146338" y="46069"/>
                      <a:pt x="131885" y="37036"/>
                      <a:pt x="114722" y="37036"/>
                    </a:cubicBezTo>
                    <a:cubicBezTo>
                      <a:pt x="77685" y="37036"/>
                      <a:pt x="48779" y="65942"/>
                      <a:pt x="48779" y="102979"/>
                    </a:cubicBezTo>
                    <a:lnTo>
                      <a:pt x="48779" y="105688"/>
                    </a:lnTo>
                    <a:lnTo>
                      <a:pt x="48779" y="137304"/>
                    </a:lnTo>
                    <a:cubicBezTo>
                      <a:pt x="48779" y="159887"/>
                      <a:pt x="60523" y="179761"/>
                      <a:pt x="77685" y="191504"/>
                    </a:cubicBezTo>
                    <a:lnTo>
                      <a:pt x="77685" y="196923"/>
                    </a:lnTo>
                    <a:lnTo>
                      <a:pt x="51489" y="202344"/>
                    </a:lnTo>
                    <a:cubicBezTo>
                      <a:pt x="19873" y="210473"/>
                      <a:pt x="0" y="236670"/>
                      <a:pt x="0" y="268286"/>
                    </a:cubicBezTo>
                    <a:lnTo>
                      <a:pt x="0" y="297193"/>
                    </a:lnTo>
                    <a:cubicBezTo>
                      <a:pt x="0" y="305322"/>
                      <a:pt x="5420" y="311646"/>
                      <a:pt x="14453" y="311646"/>
                    </a:cubicBezTo>
                    <a:lnTo>
                      <a:pt x="80395" y="311646"/>
                    </a:lnTo>
                    <a:cubicBezTo>
                      <a:pt x="80395" y="314355"/>
                      <a:pt x="80395" y="314355"/>
                      <a:pt x="80395" y="317066"/>
                    </a:cubicBezTo>
                    <a:lnTo>
                      <a:pt x="80395" y="368555"/>
                    </a:lnTo>
                    <a:cubicBezTo>
                      <a:pt x="80395" y="376685"/>
                      <a:pt x="85816" y="383009"/>
                      <a:pt x="94849" y="383009"/>
                    </a:cubicBezTo>
                    <a:lnTo>
                      <a:pt x="184277" y="383009"/>
                    </a:lnTo>
                    <a:cubicBezTo>
                      <a:pt x="193310" y="383009"/>
                      <a:pt x="198731" y="377588"/>
                      <a:pt x="198731" y="368555"/>
                    </a:cubicBezTo>
                    <a:cubicBezTo>
                      <a:pt x="198731" y="360425"/>
                      <a:pt x="193310" y="354102"/>
                      <a:pt x="184277" y="354102"/>
                    </a:cubicBezTo>
                    <a:lnTo>
                      <a:pt x="169824" y="354102"/>
                    </a:lnTo>
                    <a:lnTo>
                      <a:pt x="169824" y="322485"/>
                    </a:lnTo>
                    <a:cubicBezTo>
                      <a:pt x="169824" y="314355"/>
                      <a:pt x="164405" y="308032"/>
                      <a:pt x="155371" y="308032"/>
                    </a:cubicBezTo>
                    <a:cubicBezTo>
                      <a:pt x="146338" y="308032"/>
                      <a:pt x="140918" y="313452"/>
                      <a:pt x="140918" y="322485"/>
                    </a:cubicBezTo>
                    <a:lnTo>
                      <a:pt x="140918" y="354102"/>
                    </a:lnTo>
                    <a:lnTo>
                      <a:pt x="112012" y="354102"/>
                    </a:lnTo>
                    <a:lnTo>
                      <a:pt x="112012" y="317066"/>
                    </a:lnTo>
                    <a:cubicBezTo>
                      <a:pt x="112012" y="288160"/>
                      <a:pt x="131885" y="265577"/>
                      <a:pt x="158081" y="257447"/>
                    </a:cubicBezTo>
                    <a:lnTo>
                      <a:pt x="197827" y="249317"/>
                    </a:lnTo>
                    <a:lnTo>
                      <a:pt x="224024" y="308936"/>
                    </a:lnTo>
                    <a:cubicBezTo>
                      <a:pt x="226733" y="314355"/>
                      <a:pt x="233057" y="317066"/>
                      <a:pt x="238477" y="317066"/>
                    </a:cubicBezTo>
                    <a:cubicBezTo>
                      <a:pt x="243897" y="317066"/>
                      <a:pt x="250220" y="314355"/>
                      <a:pt x="252930" y="308936"/>
                    </a:cubicBezTo>
                    <a:lnTo>
                      <a:pt x="279126" y="249317"/>
                    </a:lnTo>
                    <a:lnTo>
                      <a:pt x="319775" y="257447"/>
                    </a:lnTo>
                    <a:cubicBezTo>
                      <a:pt x="348682" y="262866"/>
                      <a:pt x="365845" y="289063"/>
                      <a:pt x="365845" y="317066"/>
                    </a:cubicBezTo>
                    <a:lnTo>
                      <a:pt x="365845" y="354102"/>
                    </a:lnTo>
                    <a:lnTo>
                      <a:pt x="336939" y="354102"/>
                    </a:lnTo>
                    <a:lnTo>
                      <a:pt x="336939" y="322485"/>
                    </a:lnTo>
                    <a:cubicBezTo>
                      <a:pt x="336939" y="314355"/>
                      <a:pt x="331519" y="308032"/>
                      <a:pt x="322486" y="308032"/>
                    </a:cubicBezTo>
                    <a:cubicBezTo>
                      <a:pt x="313453" y="308032"/>
                      <a:pt x="308032" y="313452"/>
                      <a:pt x="308032" y="322485"/>
                    </a:cubicBezTo>
                    <a:lnTo>
                      <a:pt x="308032" y="354102"/>
                    </a:lnTo>
                    <a:lnTo>
                      <a:pt x="290870" y="354102"/>
                    </a:lnTo>
                    <a:cubicBezTo>
                      <a:pt x="281836" y="354102"/>
                      <a:pt x="276416" y="359521"/>
                      <a:pt x="276416" y="368555"/>
                    </a:cubicBezTo>
                    <a:cubicBezTo>
                      <a:pt x="276416" y="376685"/>
                      <a:pt x="281836" y="383009"/>
                      <a:pt x="290870" y="383009"/>
                    </a:cubicBezTo>
                    <a:lnTo>
                      <a:pt x="380298" y="383009"/>
                    </a:lnTo>
                    <a:cubicBezTo>
                      <a:pt x="389331" y="383009"/>
                      <a:pt x="394752" y="377588"/>
                      <a:pt x="394752" y="368555"/>
                    </a:cubicBezTo>
                    <a:lnTo>
                      <a:pt x="394752" y="317066"/>
                    </a:lnTo>
                    <a:cubicBezTo>
                      <a:pt x="394752" y="314355"/>
                      <a:pt x="394752" y="314355"/>
                      <a:pt x="394752" y="311646"/>
                    </a:cubicBezTo>
                    <a:lnTo>
                      <a:pt x="463404" y="311646"/>
                    </a:lnTo>
                    <a:cubicBezTo>
                      <a:pt x="472437" y="311646"/>
                      <a:pt x="477857" y="306226"/>
                      <a:pt x="477857" y="297193"/>
                    </a:cubicBezTo>
                    <a:lnTo>
                      <a:pt x="477857" y="268286"/>
                    </a:lnTo>
                    <a:cubicBezTo>
                      <a:pt x="476954" y="239380"/>
                      <a:pt x="454371" y="213184"/>
                      <a:pt x="425464" y="205054"/>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2" name="Freeform 101">
                <a:extLst>
                  <a:ext uri="{FF2B5EF4-FFF2-40B4-BE49-F238E27FC236}">
                    <a16:creationId xmlns:a16="http://schemas.microsoft.com/office/drawing/2014/main" id="{D2A2F747-0135-EB33-80D8-A25E247A92FC}"/>
                  </a:ext>
                </a:extLst>
              </p:cNvPr>
              <p:cNvSpPr/>
              <p:nvPr/>
            </p:nvSpPr>
            <p:spPr>
              <a:xfrm>
                <a:off x="7549372" y="5799171"/>
                <a:ext cx="30028" cy="30713"/>
              </a:xfrm>
              <a:custGeom>
                <a:avLst/>
                <a:gdLst>
                  <a:gd name="connsiteX0" fmla="*/ 26196 w 30028"/>
                  <a:gd name="connsiteY0" fmla="*/ 2710 h 30713"/>
                  <a:gd name="connsiteX1" fmla="*/ 14453 w 30028"/>
                  <a:gd name="connsiteY1" fmla="*/ 0 h 30713"/>
                  <a:gd name="connsiteX2" fmla="*/ 2710 w 30028"/>
                  <a:gd name="connsiteY2" fmla="*/ 2710 h 30713"/>
                  <a:gd name="connsiteX3" fmla="*/ 0 w 30028"/>
                  <a:gd name="connsiteY3" fmla="*/ 15356 h 30713"/>
                  <a:gd name="connsiteX4" fmla="*/ 2710 w 30028"/>
                  <a:gd name="connsiteY4" fmla="*/ 28003 h 30713"/>
                  <a:gd name="connsiteX5" fmla="*/ 14453 w 30028"/>
                  <a:gd name="connsiteY5" fmla="*/ 30713 h 30713"/>
                  <a:gd name="connsiteX6" fmla="*/ 26196 w 30028"/>
                  <a:gd name="connsiteY6" fmla="*/ 28003 h 30713"/>
                  <a:gd name="connsiteX7" fmla="*/ 28906 w 30028"/>
                  <a:gd name="connsiteY7" fmla="*/ 15356 h 30713"/>
                  <a:gd name="connsiteX8" fmla="*/ 26196 w 30028"/>
                  <a:gd name="connsiteY8" fmla="*/ 2710 h 30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028" h="30713">
                    <a:moveTo>
                      <a:pt x="26196" y="2710"/>
                    </a:moveTo>
                    <a:cubicBezTo>
                      <a:pt x="23486" y="0"/>
                      <a:pt x="19873" y="0"/>
                      <a:pt x="14453" y="0"/>
                    </a:cubicBezTo>
                    <a:cubicBezTo>
                      <a:pt x="11743" y="0"/>
                      <a:pt x="5420" y="2710"/>
                      <a:pt x="2710" y="2710"/>
                    </a:cubicBezTo>
                    <a:cubicBezTo>
                      <a:pt x="0" y="5420"/>
                      <a:pt x="0" y="9033"/>
                      <a:pt x="0" y="15356"/>
                    </a:cubicBezTo>
                    <a:cubicBezTo>
                      <a:pt x="0" y="18066"/>
                      <a:pt x="2710" y="24389"/>
                      <a:pt x="2710" y="28003"/>
                    </a:cubicBezTo>
                    <a:cubicBezTo>
                      <a:pt x="5420" y="30713"/>
                      <a:pt x="9033" y="30713"/>
                      <a:pt x="14453" y="30713"/>
                    </a:cubicBezTo>
                    <a:cubicBezTo>
                      <a:pt x="17163" y="30713"/>
                      <a:pt x="23486" y="28003"/>
                      <a:pt x="26196" y="28003"/>
                    </a:cubicBezTo>
                    <a:cubicBezTo>
                      <a:pt x="28906" y="25293"/>
                      <a:pt x="28906" y="21680"/>
                      <a:pt x="28906" y="15356"/>
                    </a:cubicBezTo>
                    <a:cubicBezTo>
                      <a:pt x="31616" y="9033"/>
                      <a:pt x="28906" y="5420"/>
                      <a:pt x="26196" y="271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3" name="Freeform 102">
                <a:extLst>
                  <a:ext uri="{FF2B5EF4-FFF2-40B4-BE49-F238E27FC236}">
                    <a16:creationId xmlns:a16="http://schemas.microsoft.com/office/drawing/2014/main" id="{FD8FA348-0605-76D7-802B-AD5C950654E7}"/>
                  </a:ext>
                </a:extLst>
              </p:cNvPr>
              <p:cNvSpPr/>
              <p:nvPr/>
            </p:nvSpPr>
            <p:spPr>
              <a:xfrm>
                <a:off x="7553889" y="5365577"/>
                <a:ext cx="25292" cy="49682"/>
              </a:xfrm>
              <a:custGeom>
                <a:avLst/>
                <a:gdLst>
                  <a:gd name="connsiteX0" fmla="*/ 12646 w 25292"/>
                  <a:gd name="connsiteY0" fmla="*/ 0 h 49682"/>
                  <a:gd name="connsiteX1" fmla="*/ 0 w 25292"/>
                  <a:gd name="connsiteY1" fmla="*/ 13550 h 49682"/>
                  <a:gd name="connsiteX2" fmla="*/ 0 w 25292"/>
                  <a:gd name="connsiteY2" fmla="*/ 36133 h 49682"/>
                  <a:gd name="connsiteX3" fmla="*/ 12646 w 25292"/>
                  <a:gd name="connsiteY3" fmla="*/ 49683 h 49682"/>
                  <a:gd name="connsiteX4" fmla="*/ 25293 w 25292"/>
                  <a:gd name="connsiteY4" fmla="*/ 36133 h 49682"/>
                  <a:gd name="connsiteX5" fmla="*/ 25293 w 25292"/>
                  <a:gd name="connsiteY5" fmla="*/ 13550 h 49682"/>
                  <a:gd name="connsiteX6" fmla="*/ 12646 w 25292"/>
                  <a:gd name="connsiteY6" fmla="*/ 0 h 4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92" h="49682">
                    <a:moveTo>
                      <a:pt x="12646" y="0"/>
                    </a:moveTo>
                    <a:cubicBezTo>
                      <a:pt x="5420" y="0"/>
                      <a:pt x="0" y="5420"/>
                      <a:pt x="0" y="13550"/>
                    </a:cubicBezTo>
                    <a:lnTo>
                      <a:pt x="0" y="36133"/>
                    </a:lnTo>
                    <a:cubicBezTo>
                      <a:pt x="0" y="44263"/>
                      <a:pt x="5420" y="49683"/>
                      <a:pt x="12646" y="49683"/>
                    </a:cubicBezTo>
                    <a:cubicBezTo>
                      <a:pt x="19873" y="49683"/>
                      <a:pt x="25293" y="44263"/>
                      <a:pt x="25293" y="36133"/>
                    </a:cubicBezTo>
                    <a:lnTo>
                      <a:pt x="25293" y="13550"/>
                    </a:lnTo>
                    <a:cubicBezTo>
                      <a:pt x="25293" y="5420"/>
                      <a:pt x="20776" y="0"/>
                      <a:pt x="12646" y="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4" name="Freeform 103">
                <a:extLst>
                  <a:ext uri="{FF2B5EF4-FFF2-40B4-BE49-F238E27FC236}">
                    <a16:creationId xmlns:a16="http://schemas.microsoft.com/office/drawing/2014/main" id="{91C9EF50-928C-A959-F751-A2607F714B12}"/>
                  </a:ext>
                </a:extLst>
              </p:cNvPr>
              <p:cNvSpPr/>
              <p:nvPr/>
            </p:nvSpPr>
            <p:spPr>
              <a:xfrm>
                <a:off x="7473945" y="5390644"/>
                <a:ext cx="43084" cy="43585"/>
              </a:xfrm>
              <a:custGeom>
                <a:avLst/>
                <a:gdLst>
                  <a:gd name="connsiteX0" fmla="*/ 38391 w 43084"/>
                  <a:gd name="connsiteY0" fmla="*/ 20099 h 43585"/>
                  <a:gd name="connsiteX1" fmla="*/ 23938 w 43084"/>
                  <a:gd name="connsiteY1" fmla="*/ 4743 h 43585"/>
                  <a:gd name="connsiteX2" fmla="*/ 4065 w 43084"/>
                  <a:gd name="connsiteY2" fmla="*/ 4743 h 43585"/>
                  <a:gd name="connsiteX3" fmla="*/ 4065 w 43084"/>
                  <a:gd name="connsiteY3" fmla="*/ 25519 h 43585"/>
                  <a:gd name="connsiteX4" fmla="*/ 18518 w 43084"/>
                  <a:gd name="connsiteY4" fmla="*/ 40875 h 43585"/>
                  <a:gd name="connsiteX5" fmla="*/ 30261 w 43084"/>
                  <a:gd name="connsiteY5" fmla="*/ 43585 h 43585"/>
                  <a:gd name="connsiteX6" fmla="*/ 42004 w 43084"/>
                  <a:gd name="connsiteY6" fmla="*/ 40875 h 43585"/>
                  <a:gd name="connsiteX7" fmla="*/ 38391 w 43084"/>
                  <a:gd name="connsiteY7" fmla="*/ 20099 h 43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084" h="43585">
                    <a:moveTo>
                      <a:pt x="38391" y="20099"/>
                    </a:moveTo>
                    <a:lnTo>
                      <a:pt x="23938" y="4743"/>
                    </a:lnTo>
                    <a:cubicBezTo>
                      <a:pt x="18518" y="-1581"/>
                      <a:pt x="9485" y="-1581"/>
                      <a:pt x="4065" y="4743"/>
                    </a:cubicBezTo>
                    <a:cubicBezTo>
                      <a:pt x="-1355" y="11066"/>
                      <a:pt x="-1355" y="20099"/>
                      <a:pt x="4065" y="25519"/>
                    </a:cubicBezTo>
                    <a:lnTo>
                      <a:pt x="18518" y="40875"/>
                    </a:lnTo>
                    <a:cubicBezTo>
                      <a:pt x="21228" y="43585"/>
                      <a:pt x="23938" y="43585"/>
                      <a:pt x="30261" y="43585"/>
                    </a:cubicBezTo>
                    <a:cubicBezTo>
                      <a:pt x="32971" y="43585"/>
                      <a:pt x="39295" y="40875"/>
                      <a:pt x="42004" y="40875"/>
                    </a:cubicBezTo>
                    <a:cubicBezTo>
                      <a:pt x="43811" y="34552"/>
                      <a:pt x="43811" y="25519"/>
                      <a:pt x="38391" y="2009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5" name="Freeform 104">
                <a:extLst>
                  <a:ext uri="{FF2B5EF4-FFF2-40B4-BE49-F238E27FC236}">
                    <a16:creationId xmlns:a16="http://schemas.microsoft.com/office/drawing/2014/main" id="{F4DAD8C6-8B51-B5F6-1D86-7D5D15997F2F}"/>
                  </a:ext>
                </a:extLst>
              </p:cNvPr>
              <p:cNvSpPr/>
              <p:nvPr/>
            </p:nvSpPr>
            <p:spPr>
              <a:xfrm>
                <a:off x="7617572" y="5390644"/>
                <a:ext cx="43724" cy="43585"/>
              </a:xfrm>
              <a:custGeom>
                <a:avLst/>
                <a:gdLst>
                  <a:gd name="connsiteX0" fmla="*/ 38391 w 43724"/>
                  <a:gd name="connsiteY0" fmla="*/ 4743 h 43585"/>
                  <a:gd name="connsiteX1" fmla="*/ 18518 w 43724"/>
                  <a:gd name="connsiteY1" fmla="*/ 4743 h 43585"/>
                  <a:gd name="connsiteX2" fmla="*/ 4065 w 43724"/>
                  <a:gd name="connsiteY2" fmla="*/ 20099 h 43585"/>
                  <a:gd name="connsiteX3" fmla="*/ 4065 w 43724"/>
                  <a:gd name="connsiteY3" fmla="*/ 40875 h 43585"/>
                  <a:gd name="connsiteX4" fmla="*/ 15808 w 43724"/>
                  <a:gd name="connsiteY4" fmla="*/ 43585 h 43585"/>
                  <a:gd name="connsiteX5" fmla="*/ 27551 w 43724"/>
                  <a:gd name="connsiteY5" fmla="*/ 40875 h 43585"/>
                  <a:gd name="connsiteX6" fmla="*/ 42005 w 43724"/>
                  <a:gd name="connsiteY6" fmla="*/ 25519 h 43585"/>
                  <a:gd name="connsiteX7" fmla="*/ 38391 w 43724"/>
                  <a:gd name="connsiteY7" fmla="*/ 4743 h 43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24" h="43585">
                    <a:moveTo>
                      <a:pt x="38391" y="4743"/>
                    </a:moveTo>
                    <a:cubicBezTo>
                      <a:pt x="32972" y="-1581"/>
                      <a:pt x="23938" y="-1581"/>
                      <a:pt x="18518" y="4743"/>
                    </a:cubicBezTo>
                    <a:lnTo>
                      <a:pt x="4065" y="20099"/>
                    </a:lnTo>
                    <a:cubicBezTo>
                      <a:pt x="-1355" y="26422"/>
                      <a:pt x="-1355" y="35456"/>
                      <a:pt x="4065" y="40875"/>
                    </a:cubicBezTo>
                    <a:cubicBezTo>
                      <a:pt x="6775" y="43585"/>
                      <a:pt x="9485" y="43585"/>
                      <a:pt x="15808" y="43585"/>
                    </a:cubicBezTo>
                    <a:cubicBezTo>
                      <a:pt x="18518" y="43585"/>
                      <a:pt x="24841" y="43585"/>
                      <a:pt x="27551" y="40875"/>
                    </a:cubicBezTo>
                    <a:lnTo>
                      <a:pt x="42005" y="25519"/>
                    </a:lnTo>
                    <a:cubicBezTo>
                      <a:pt x="44715" y="22809"/>
                      <a:pt x="44715" y="11066"/>
                      <a:pt x="38391" y="4743"/>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08" name="Group 107">
            <a:extLst>
              <a:ext uri="{FF2B5EF4-FFF2-40B4-BE49-F238E27FC236}">
                <a16:creationId xmlns:a16="http://schemas.microsoft.com/office/drawing/2014/main" id="{4D71D242-DEE0-981B-176B-E22C457B9515}"/>
              </a:ext>
            </a:extLst>
          </p:cNvPr>
          <p:cNvGrpSpPr/>
          <p:nvPr/>
        </p:nvGrpSpPr>
        <p:grpSpPr>
          <a:xfrm>
            <a:off x="1305942" y="3943371"/>
            <a:ext cx="532007" cy="614346"/>
            <a:chOff x="8823055" y="3850915"/>
            <a:chExt cx="751563" cy="867883"/>
          </a:xfrm>
          <a:solidFill>
            <a:srgbClr val="F79037"/>
          </a:solidFill>
        </p:grpSpPr>
        <p:sp>
          <p:nvSpPr>
            <p:cNvPr id="109" name="Freeform 108">
              <a:extLst>
                <a:ext uri="{FF2B5EF4-FFF2-40B4-BE49-F238E27FC236}">
                  <a16:creationId xmlns:a16="http://schemas.microsoft.com/office/drawing/2014/main" id="{5A092480-EA7A-1085-7B3B-7963ED1984BB}"/>
                </a:ext>
              </a:extLst>
            </p:cNvPr>
            <p:cNvSpPr/>
            <p:nvPr/>
          </p:nvSpPr>
          <p:spPr>
            <a:xfrm>
              <a:off x="9039852" y="3869676"/>
              <a:ext cx="346875" cy="361328"/>
            </a:xfrm>
            <a:custGeom>
              <a:avLst/>
              <a:gdLst>
                <a:gd name="connsiteX0" fmla="*/ 0 w 346875"/>
                <a:gd name="connsiteY0" fmla="*/ 173437 h 361328"/>
                <a:gd name="connsiteX1" fmla="*/ 173438 w 346875"/>
                <a:gd name="connsiteY1" fmla="*/ 0 h 361328"/>
                <a:gd name="connsiteX2" fmla="*/ 346875 w 346875"/>
                <a:gd name="connsiteY2" fmla="*/ 173437 h 361328"/>
                <a:gd name="connsiteX3" fmla="*/ 240283 w 346875"/>
                <a:gd name="connsiteY3" fmla="*/ 333325 h 361328"/>
                <a:gd name="connsiteX4" fmla="*/ 231250 w 346875"/>
                <a:gd name="connsiteY4" fmla="*/ 346875 h 361328"/>
                <a:gd name="connsiteX5" fmla="*/ 231250 w 346875"/>
                <a:gd name="connsiteY5" fmla="*/ 361329 h 361328"/>
                <a:gd name="connsiteX6" fmla="*/ 115625 w 346875"/>
                <a:gd name="connsiteY6" fmla="*/ 361329 h 361328"/>
                <a:gd name="connsiteX7" fmla="*/ 115625 w 346875"/>
                <a:gd name="connsiteY7" fmla="*/ 346875 h 361328"/>
                <a:gd name="connsiteX8" fmla="*/ 106592 w 346875"/>
                <a:gd name="connsiteY8" fmla="*/ 333325 h 361328"/>
                <a:gd name="connsiteX9" fmla="*/ 0 w 346875"/>
                <a:gd name="connsiteY9" fmla="*/ 173437 h 36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6875" h="361328">
                  <a:moveTo>
                    <a:pt x="0" y="173437"/>
                  </a:moveTo>
                  <a:cubicBezTo>
                    <a:pt x="0" y="77685"/>
                    <a:pt x="77685" y="0"/>
                    <a:pt x="173438" y="0"/>
                  </a:cubicBezTo>
                  <a:cubicBezTo>
                    <a:pt x="269190" y="0"/>
                    <a:pt x="346875" y="77685"/>
                    <a:pt x="346875" y="173437"/>
                  </a:cubicBezTo>
                  <a:cubicBezTo>
                    <a:pt x="346875" y="242993"/>
                    <a:pt x="304419" y="306226"/>
                    <a:pt x="240283" y="333325"/>
                  </a:cubicBezTo>
                  <a:cubicBezTo>
                    <a:pt x="234864" y="335132"/>
                    <a:pt x="231250" y="340552"/>
                    <a:pt x="231250" y="346875"/>
                  </a:cubicBezTo>
                  <a:lnTo>
                    <a:pt x="231250" y="361329"/>
                  </a:lnTo>
                  <a:lnTo>
                    <a:pt x="115625" y="361329"/>
                  </a:lnTo>
                  <a:lnTo>
                    <a:pt x="115625" y="346875"/>
                  </a:lnTo>
                  <a:cubicBezTo>
                    <a:pt x="115625" y="341455"/>
                    <a:pt x="112012" y="336035"/>
                    <a:pt x="106592" y="333325"/>
                  </a:cubicBezTo>
                  <a:cubicBezTo>
                    <a:pt x="42456" y="307129"/>
                    <a:pt x="0" y="243897"/>
                    <a:pt x="0" y="173437"/>
                  </a:cubicBez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10" name="Graphic 2">
              <a:extLst>
                <a:ext uri="{FF2B5EF4-FFF2-40B4-BE49-F238E27FC236}">
                  <a16:creationId xmlns:a16="http://schemas.microsoft.com/office/drawing/2014/main" id="{0EF313A7-B52E-9DAF-28D7-4FEBCDA566C0}"/>
                </a:ext>
              </a:extLst>
            </p:cNvPr>
            <p:cNvGrpSpPr/>
            <p:nvPr/>
          </p:nvGrpSpPr>
          <p:grpSpPr>
            <a:xfrm>
              <a:off x="8823055" y="3850915"/>
              <a:ext cx="751563" cy="867883"/>
              <a:chOff x="8823055" y="3850915"/>
              <a:chExt cx="751563" cy="867883"/>
            </a:xfrm>
            <a:grpFill/>
          </p:grpSpPr>
          <p:sp>
            <p:nvSpPr>
              <p:cNvPr id="111" name="Freeform 110">
                <a:extLst>
                  <a:ext uri="{FF2B5EF4-FFF2-40B4-BE49-F238E27FC236}">
                    <a16:creationId xmlns:a16="http://schemas.microsoft.com/office/drawing/2014/main" id="{FD6AC65B-99F3-4462-EA74-4B922A955D84}"/>
                  </a:ext>
                </a:extLst>
              </p:cNvPr>
              <p:cNvSpPr/>
              <p:nvPr/>
            </p:nvSpPr>
            <p:spPr>
              <a:xfrm>
                <a:off x="9444540" y="4039501"/>
                <a:ext cx="72265" cy="28906"/>
              </a:xfrm>
              <a:custGeom>
                <a:avLst/>
                <a:gdLst>
                  <a:gd name="connsiteX0" fmla="*/ 57813 w 72265"/>
                  <a:gd name="connsiteY0" fmla="*/ 28906 h 28906"/>
                  <a:gd name="connsiteX1" fmla="*/ 14453 w 72265"/>
                  <a:gd name="connsiteY1" fmla="*/ 28906 h 28906"/>
                  <a:gd name="connsiteX2" fmla="*/ 0 w 72265"/>
                  <a:gd name="connsiteY2" fmla="*/ 14453 h 28906"/>
                  <a:gd name="connsiteX3" fmla="*/ 14453 w 72265"/>
                  <a:gd name="connsiteY3" fmla="*/ 0 h 28906"/>
                  <a:gd name="connsiteX4" fmla="*/ 57813 w 72265"/>
                  <a:gd name="connsiteY4" fmla="*/ 0 h 28906"/>
                  <a:gd name="connsiteX5" fmla="*/ 72266 w 72265"/>
                  <a:gd name="connsiteY5" fmla="*/ 14453 h 28906"/>
                  <a:gd name="connsiteX6" fmla="*/ 57813 w 72265"/>
                  <a:gd name="connsiteY6" fmla="*/ 28906 h 28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265" h="28906">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2" name="Freeform 111">
                <a:extLst>
                  <a:ext uri="{FF2B5EF4-FFF2-40B4-BE49-F238E27FC236}">
                    <a16:creationId xmlns:a16="http://schemas.microsoft.com/office/drawing/2014/main" id="{A3BD0D09-F731-7C9A-3D9B-FA3B05B100D6}"/>
                  </a:ext>
                </a:extLst>
              </p:cNvPr>
              <p:cNvSpPr/>
              <p:nvPr/>
            </p:nvSpPr>
            <p:spPr>
              <a:xfrm>
                <a:off x="9413827" y="3902196"/>
                <a:ext cx="66846" cy="50585"/>
              </a:xfrm>
              <a:custGeom>
                <a:avLst/>
                <a:gdLst>
                  <a:gd name="connsiteX0" fmla="*/ 14453 w 66846"/>
                  <a:gd name="connsiteY0" fmla="*/ 50586 h 50585"/>
                  <a:gd name="connsiteX1" fmla="*/ 0 w 66846"/>
                  <a:gd name="connsiteY1" fmla="*/ 36133 h 50585"/>
                  <a:gd name="connsiteX2" fmla="*/ 7227 w 66846"/>
                  <a:gd name="connsiteY2" fmla="*/ 23486 h 50585"/>
                  <a:gd name="connsiteX3" fmla="*/ 45166 w 66846"/>
                  <a:gd name="connsiteY3" fmla="*/ 1807 h 50585"/>
                  <a:gd name="connsiteX4" fmla="*/ 65039 w 66846"/>
                  <a:gd name="connsiteY4" fmla="*/ 7226 h 50585"/>
                  <a:gd name="connsiteX5" fmla="*/ 59620 w 66846"/>
                  <a:gd name="connsiteY5" fmla="*/ 27100 h 50585"/>
                  <a:gd name="connsiteX6" fmla="*/ 21680 w 66846"/>
                  <a:gd name="connsiteY6" fmla="*/ 48780 h 50585"/>
                  <a:gd name="connsiteX7" fmla="*/ 14453 w 66846"/>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6" h="50585">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3" name="Freeform 112">
                <a:extLst>
                  <a:ext uri="{FF2B5EF4-FFF2-40B4-BE49-F238E27FC236}">
                    <a16:creationId xmlns:a16="http://schemas.microsoft.com/office/drawing/2014/main" id="{D902E75E-790E-7D14-7DEB-3609025F4297}"/>
                  </a:ext>
                </a:extLst>
              </p:cNvPr>
              <p:cNvSpPr/>
              <p:nvPr/>
            </p:nvSpPr>
            <p:spPr>
              <a:xfrm>
                <a:off x="8880867" y="4039501"/>
                <a:ext cx="72265" cy="28906"/>
              </a:xfrm>
              <a:custGeom>
                <a:avLst/>
                <a:gdLst>
                  <a:gd name="connsiteX0" fmla="*/ 57813 w 72265"/>
                  <a:gd name="connsiteY0" fmla="*/ 28906 h 28906"/>
                  <a:gd name="connsiteX1" fmla="*/ 14453 w 72265"/>
                  <a:gd name="connsiteY1" fmla="*/ 28906 h 28906"/>
                  <a:gd name="connsiteX2" fmla="*/ 0 w 72265"/>
                  <a:gd name="connsiteY2" fmla="*/ 14453 h 28906"/>
                  <a:gd name="connsiteX3" fmla="*/ 14453 w 72265"/>
                  <a:gd name="connsiteY3" fmla="*/ 0 h 28906"/>
                  <a:gd name="connsiteX4" fmla="*/ 57813 w 72265"/>
                  <a:gd name="connsiteY4" fmla="*/ 0 h 28906"/>
                  <a:gd name="connsiteX5" fmla="*/ 72266 w 72265"/>
                  <a:gd name="connsiteY5" fmla="*/ 14453 h 28906"/>
                  <a:gd name="connsiteX6" fmla="*/ 57813 w 72265"/>
                  <a:gd name="connsiteY6" fmla="*/ 28906 h 28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265" h="28906">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4" name="Freeform 113">
                <a:extLst>
                  <a:ext uri="{FF2B5EF4-FFF2-40B4-BE49-F238E27FC236}">
                    <a16:creationId xmlns:a16="http://schemas.microsoft.com/office/drawing/2014/main" id="{195CE66C-C020-1384-F38C-B1006D240585}"/>
                  </a:ext>
                </a:extLst>
              </p:cNvPr>
              <p:cNvSpPr/>
              <p:nvPr/>
            </p:nvSpPr>
            <p:spPr>
              <a:xfrm>
                <a:off x="8917904" y="3902196"/>
                <a:ext cx="66845" cy="50585"/>
              </a:xfrm>
              <a:custGeom>
                <a:avLst/>
                <a:gdLst>
                  <a:gd name="connsiteX0" fmla="*/ 52393 w 66845"/>
                  <a:gd name="connsiteY0" fmla="*/ 50586 h 50585"/>
                  <a:gd name="connsiteX1" fmla="*/ 45166 w 66845"/>
                  <a:gd name="connsiteY1" fmla="*/ 48780 h 50585"/>
                  <a:gd name="connsiteX2" fmla="*/ 7226 w 66845"/>
                  <a:gd name="connsiteY2" fmla="*/ 27100 h 50585"/>
                  <a:gd name="connsiteX3" fmla="*/ 1807 w 66845"/>
                  <a:gd name="connsiteY3" fmla="*/ 7226 h 50585"/>
                  <a:gd name="connsiteX4" fmla="*/ 21679 w 66845"/>
                  <a:gd name="connsiteY4" fmla="*/ 1807 h 50585"/>
                  <a:gd name="connsiteX5" fmla="*/ 59619 w 66845"/>
                  <a:gd name="connsiteY5" fmla="*/ 23486 h 50585"/>
                  <a:gd name="connsiteX6" fmla="*/ 65039 w 66845"/>
                  <a:gd name="connsiteY6" fmla="*/ 43359 h 50585"/>
                  <a:gd name="connsiteX7" fmla="*/ 52393 w 66845"/>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5" h="50585">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5" name="Freeform 114">
                <a:extLst>
                  <a:ext uri="{FF2B5EF4-FFF2-40B4-BE49-F238E27FC236}">
                    <a16:creationId xmlns:a16="http://schemas.microsoft.com/office/drawing/2014/main" id="{C6751AD0-755C-1CC4-FF97-272C91C4A0F8}"/>
                  </a:ext>
                </a:extLst>
              </p:cNvPr>
              <p:cNvSpPr/>
              <p:nvPr/>
            </p:nvSpPr>
            <p:spPr>
              <a:xfrm>
                <a:off x="8917904" y="4155126"/>
                <a:ext cx="66845" cy="50585"/>
              </a:xfrm>
              <a:custGeom>
                <a:avLst/>
                <a:gdLst>
                  <a:gd name="connsiteX0" fmla="*/ 14453 w 66845"/>
                  <a:gd name="connsiteY0" fmla="*/ 50586 h 50585"/>
                  <a:gd name="connsiteX1" fmla="*/ 0 w 66845"/>
                  <a:gd name="connsiteY1" fmla="*/ 36133 h 50585"/>
                  <a:gd name="connsiteX2" fmla="*/ 7226 w 66845"/>
                  <a:gd name="connsiteY2" fmla="*/ 23486 h 50585"/>
                  <a:gd name="connsiteX3" fmla="*/ 45166 w 66845"/>
                  <a:gd name="connsiteY3" fmla="*/ 1807 h 50585"/>
                  <a:gd name="connsiteX4" fmla="*/ 65039 w 66845"/>
                  <a:gd name="connsiteY4" fmla="*/ 7226 h 50585"/>
                  <a:gd name="connsiteX5" fmla="*/ 59619 w 66845"/>
                  <a:gd name="connsiteY5" fmla="*/ 27100 h 50585"/>
                  <a:gd name="connsiteX6" fmla="*/ 21679 w 66845"/>
                  <a:gd name="connsiteY6" fmla="*/ 48780 h 50585"/>
                  <a:gd name="connsiteX7" fmla="*/ 14453 w 66845"/>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5" h="50585">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6" name="Freeform 115">
                <a:extLst>
                  <a:ext uri="{FF2B5EF4-FFF2-40B4-BE49-F238E27FC236}">
                    <a16:creationId xmlns:a16="http://schemas.microsoft.com/office/drawing/2014/main" id="{383C9DAB-EF1C-71A4-827F-DA96E96CC5E8}"/>
                  </a:ext>
                </a:extLst>
              </p:cNvPr>
              <p:cNvSpPr/>
              <p:nvPr/>
            </p:nvSpPr>
            <p:spPr>
              <a:xfrm>
                <a:off x="9213290" y="3952782"/>
                <a:ext cx="130155" cy="202344"/>
              </a:xfrm>
              <a:custGeom>
                <a:avLst/>
                <a:gdLst>
                  <a:gd name="connsiteX0" fmla="*/ 43359 w 130155"/>
                  <a:gd name="connsiteY0" fmla="*/ 202344 h 202344"/>
                  <a:gd name="connsiteX1" fmla="*/ 0 w 130155"/>
                  <a:gd name="connsiteY1" fmla="*/ 158985 h 202344"/>
                  <a:gd name="connsiteX2" fmla="*/ 0 w 130155"/>
                  <a:gd name="connsiteY2" fmla="*/ 43360 h 202344"/>
                  <a:gd name="connsiteX3" fmla="*/ 43359 w 130155"/>
                  <a:gd name="connsiteY3" fmla="*/ 0 h 202344"/>
                  <a:gd name="connsiteX4" fmla="*/ 86719 w 130155"/>
                  <a:gd name="connsiteY4" fmla="*/ 43360 h 202344"/>
                  <a:gd name="connsiteX5" fmla="*/ 86719 w 130155"/>
                  <a:gd name="connsiteY5" fmla="*/ 45166 h 202344"/>
                  <a:gd name="connsiteX6" fmla="*/ 128271 w 130155"/>
                  <a:gd name="connsiteY6" fmla="*/ 115626 h 202344"/>
                  <a:gd name="connsiteX7" fmla="*/ 86719 w 130155"/>
                  <a:gd name="connsiteY7" fmla="*/ 157178 h 202344"/>
                  <a:gd name="connsiteX8" fmla="*/ 86719 w 130155"/>
                  <a:gd name="connsiteY8" fmla="*/ 158985 h 202344"/>
                  <a:gd name="connsiteX9" fmla="*/ 43359 w 130155"/>
                  <a:gd name="connsiteY9" fmla="*/ 202344 h 202344"/>
                  <a:gd name="connsiteX10" fmla="*/ 43359 w 130155"/>
                  <a:gd name="connsiteY10" fmla="*/ 28906 h 202344"/>
                  <a:gd name="connsiteX11" fmla="*/ 28906 w 130155"/>
                  <a:gd name="connsiteY11" fmla="*/ 43360 h 202344"/>
                  <a:gd name="connsiteX12" fmla="*/ 28906 w 130155"/>
                  <a:gd name="connsiteY12" fmla="*/ 158985 h 202344"/>
                  <a:gd name="connsiteX13" fmla="*/ 43359 w 130155"/>
                  <a:gd name="connsiteY13" fmla="*/ 173438 h 202344"/>
                  <a:gd name="connsiteX14" fmla="*/ 57812 w 130155"/>
                  <a:gd name="connsiteY14" fmla="*/ 158985 h 202344"/>
                  <a:gd name="connsiteX15" fmla="*/ 56005 w 130155"/>
                  <a:gd name="connsiteY15" fmla="*/ 151758 h 202344"/>
                  <a:gd name="connsiteX16" fmla="*/ 60522 w 130155"/>
                  <a:gd name="connsiteY16" fmla="*/ 131885 h 202344"/>
                  <a:gd name="connsiteX17" fmla="*/ 71362 w 130155"/>
                  <a:gd name="connsiteY17" fmla="*/ 130079 h 202344"/>
                  <a:gd name="connsiteX18" fmla="*/ 101172 w 130155"/>
                  <a:gd name="connsiteY18" fmla="*/ 101172 h 202344"/>
                  <a:gd name="connsiteX19" fmla="*/ 101172 w 130155"/>
                  <a:gd name="connsiteY19" fmla="*/ 101172 h 202344"/>
                  <a:gd name="connsiteX20" fmla="*/ 72266 w 130155"/>
                  <a:gd name="connsiteY20" fmla="*/ 72266 h 202344"/>
                  <a:gd name="connsiteX21" fmla="*/ 56909 w 130155"/>
                  <a:gd name="connsiteY21" fmla="*/ 66846 h 202344"/>
                  <a:gd name="connsiteX22" fmla="*/ 56005 w 130155"/>
                  <a:gd name="connsiteY22" fmla="*/ 50586 h 202344"/>
                  <a:gd name="connsiteX23" fmla="*/ 57812 w 130155"/>
                  <a:gd name="connsiteY23" fmla="*/ 43360 h 202344"/>
                  <a:gd name="connsiteX24" fmla="*/ 43359 w 130155"/>
                  <a:gd name="connsiteY24" fmla="*/ 28906 h 20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0155" h="202344">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7" name="Freeform 116">
                <a:extLst>
                  <a:ext uri="{FF2B5EF4-FFF2-40B4-BE49-F238E27FC236}">
                    <a16:creationId xmlns:a16="http://schemas.microsoft.com/office/drawing/2014/main" id="{B3B30996-6D8B-17CA-94A8-FB39B365C084}"/>
                  </a:ext>
                </a:extLst>
              </p:cNvPr>
              <p:cNvSpPr/>
              <p:nvPr/>
            </p:nvSpPr>
            <p:spPr>
              <a:xfrm>
                <a:off x="9054227" y="3952782"/>
                <a:ext cx="130156" cy="202344"/>
              </a:xfrm>
              <a:custGeom>
                <a:avLst/>
                <a:gdLst>
                  <a:gd name="connsiteX0" fmla="*/ 86797 w 130156"/>
                  <a:gd name="connsiteY0" fmla="*/ 202344 h 202344"/>
                  <a:gd name="connsiteX1" fmla="*/ 43437 w 130156"/>
                  <a:gd name="connsiteY1" fmla="*/ 158985 h 202344"/>
                  <a:gd name="connsiteX2" fmla="*/ 43437 w 130156"/>
                  <a:gd name="connsiteY2" fmla="*/ 157178 h 202344"/>
                  <a:gd name="connsiteX3" fmla="*/ 1885 w 130156"/>
                  <a:gd name="connsiteY3" fmla="*/ 86719 h 202344"/>
                  <a:gd name="connsiteX4" fmla="*/ 43437 w 130156"/>
                  <a:gd name="connsiteY4" fmla="*/ 45166 h 202344"/>
                  <a:gd name="connsiteX5" fmla="*/ 43437 w 130156"/>
                  <a:gd name="connsiteY5" fmla="*/ 43360 h 202344"/>
                  <a:gd name="connsiteX6" fmla="*/ 86797 w 130156"/>
                  <a:gd name="connsiteY6" fmla="*/ 0 h 202344"/>
                  <a:gd name="connsiteX7" fmla="*/ 130156 w 130156"/>
                  <a:gd name="connsiteY7" fmla="*/ 43360 h 202344"/>
                  <a:gd name="connsiteX8" fmla="*/ 130156 w 130156"/>
                  <a:gd name="connsiteY8" fmla="*/ 158985 h 202344"/>
                  <a:gd name="connsiteX9" fmla="*/ 86797 w 130156"/>
                  <a:gd name="connsiteY9" fmla="*/ 202344 h 202344"/>
                  <a:gd name="connsiteX10" fmla="*/ 61504 w 130156"/>
                  <a:gd name="connsiteY10" fmla="*/ 130079 h 202344"/>
                  <a:gd name="connsiteX11" fmla="*/ 73247 w 130156"/>
                  <a:gd name="connsiteY11" fmla="*/ 136402 h 202344"/>
                  <a:gd name="connsiteX12" fmla="*/ 74150 w 130156"/>
                  <a:gd name="connsiteY12" fmla="*/ 152662 h 202344"/>
                  <a:gd name="connsiteX13" fmla="*/ 72344 w 130156"/>
                  <a:gd name="connsiteY13" fmla="*/ 159888 h 202344"/>
                  <a:gd name="connsiteX14" fmla="*/ 86797 w 130156"/>
                  <a:gd name="connsiteY14" fmla="*/ 174341 h 202344"/>
                  <a:gd name="connsiteX15" fmla="*/ 101250 w 130156"/>
                  <a:gd name="connsiteY15" fmla="*/ 159888 h 202344"/>
                  <a:gd name="connsiteX16" fmla="*/ 101250 w 130156"/>
                  <a:gd name="connsiteY16" fmla="*/ 44263 h 202344"/>
                  <a:gd name="connsiteX17" fmla="*/ 86797 w 130156"/>
                  <a:gd name="connsiteY17" fmla="*/ 29810 h 202344"/>
                  <a:gd name="connsiteX18" fmla="*/ 72344 w 130156"/>
                  <a:gd name="connsiteY18" fmla="*/ 44263 h 202344"/>
                  <a:gd name="connsiteX19" fmla="*/ 74150 w 130156"/>
                  <a:gd name="connsiteY19" fmla="*/ 51489 h 202344"/>
                  <a:gd name="connsiteX20" fmla="*/ 69634 w 130156"/>
                  <a:gd name="connsiteY20" fmla="*/ 71363 h 202344"/>
                  <a:gd name="connsiteX21" fmla="*/ 58794 w 130156"/>
                  <a:gd name="connsiteY21" fmla="*/ 73169 h 202344"/>
                  <a:gd name="connsiteX22" fmla="*/ 28984 w 130156"/>
                  <a:gd name="connsiteY22" fmla="*/ 102076 h 202344"/>
                  <a:gd name="connsiteX23" fmla="*/ 28984 w 130156"/>
                  <a:gd name="connsiteY23" fmla="*/ 102076 h 202344"/>
                  <a:gd name="connsiteX24" fmla="*/ 57891 w 130156"/>
                  <a:gd name="connsiteY24" fmla="*/ 130982 h 202344"/>
                  <a:gd name="connsiteX25" fmla="*/ 61504 w 130156"/>
                  <a:gd name="connsiteY25" fmla="*/ 130079 h 20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0156" h="202344">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8" name="Freeform 117">
                <a:extLst>
                  <a:ext uri="{FF2B5EF4-FFF2-40B4-BE49-F238E27FC236}">
                    <a16:creationId xmlns:a16="http://schemas.microsoft.com/office/drawing/2014/main" id="{F1495A8C-9050-3247-B8C2-A0BAC9CAF1A8}"/>
                  </a:ext>
                </a:extLst>
              </p:cNvPr>
              <p:cNvSpPr/>
              <p:nvPr/>
            </p:nvSpPr>
            <p:spPr>
              <a:xfrm>
                <a:off x="9413426" y="4155126"/>
                <a:ext cx="67247" cy="50585"/>
              </a:xfrm>
              <a:custGeom>
                <a:avLst/>
                <a:gdLst>
                  <a:gd name="connsiteX0" fmla="*/ 7628 w 67247"/>
                  <a:gd name="connsiteY0" fmla="*/ 27100 h 50585"/>
                  <a:gd name="connsiteX1" fmla="*/ 45567 w 67247"/>
                  <a:gd name="connsiteY1" fmla="*/ 48780 h 50585"/>
                  <a:gd name="connsiteX2" fmla="*/ 65441 w 67247"/>
                  <a:gd name="connsiteY2" fmla="*/ 43359 h 50585"/>
                  <a:gd name="connsiteX3" fmla="*/ 60021 w 67247"/>
                  <a:gd name="connsiteY3" fmla="*/ 23486 h 50585"/>
                  <a:gd name="connsiteX4" fmla="*/ 22081 w 67247"/>
                  <a:gd name="connsiteY4" fmla="*/ 1807 h 50585"/>
                  <a:gd name="connsiteX5" fmla="*/ 2208 w 67247"/>
                  <a:gd name="connsiteY5" fmla="*/ 7226 h 50585"/>
                  <a:gd name="connsiteX6" fmla="*/ 7628 w 67247"/>
                  <a:gd name="connsiteY6" fmla="*/ 27100 h 50585"/>
                  <a:gd name="connsiteX7" fmla="*/ 7628 w 67247"/>
                  <a:gd name="connsiteY7" fmla="*/ 27100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247" h="50585">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9" name="Freeform 118">
                <a:extLst>
                  <a:ext uri="{FF2B5EF4-FFF2-40B4-BE49-F238E27FC236}">
                    <a16:creationId xmlns:a16="http://schemas.microsoft.com/office/drawing/2014/main" id="{1E0A72D5-6A56-78B0-2728-4E265B1FFAD7}"/>
                  </a:ext>
                </a:extLst>
              </p:cNvPr>
              <p:cNvSpPr/>
              <p:nvPr/>
            </p:nvSpPr>
            <p:spPr>
              <a:xfrm>
                <a:off x="8823055" y="3850915"/>
                <a:ext cx="751563" cy="867883"/>
              </a:xfrm>
              <a:custGeom>
                <a:avLst/>
                <a:gdLst>
                  <a:gd name="connsiteX0" fmla="*/ 653101 w 751563"/>
                  <a:gd name="connsiteY0" fmla="*/ 546301 h 867883"/>
                  <a:gd name="connsiteX1" fmla="*/ 519410 w 751563"/>
                  <a:gd name="connsiteY1" fmla="*/ 512878 h 867883"/>
                  <a:gd name="connsiteX2" fmla="*/ 520313 w 751563"/>
                  <a:gd name="connsiteY2" fmla="*/ 509265 h 867883"/>
                  <a:gd name="connsiteX3" fmla="*/ 509473 w 751563"/>
                  <a:gd name="connsiteY3" fmla="*/ 492101 h 867883"/>
                  <a:gd name="connsiteX4" fmla="*/ 462501 w 751563"/>
                  <a:gd name="connsiteY4" fmla="*/ 480358 h 867883"/>
                  <a:gd name="connsiteX5" fmla="*/ 462501 w 751563"/>
                  <a:gd name="connsiteY5" fmla="*/ 476745 h 867883"/>
                  <a:gd name="connsiteX6" fmla="*/ 476954 w 751563"/>
                  <a:gd name="connsiteY6" fmla="*/ 476745 h 867883"/>
                  <a:gd name="connsiteX7" fmla="*/ 491407 w 751563"/>
                  <a:gd name="connsiteY7" fmla="*/ 462292 h 867883"/>
                  <a:gd name="connsiteX8" fmla="*/ 491407 w 751563"/>
                  <a:gd name="connsiteY8" fmla="*/ 404479 h 867883"/>
                  <a:gd name="connsiteX9" fmla="*/ 476954 w 751563"/>
                  <a:gd name="connsiteY9" fmla="*/ 390026 h 867883"/>
                  <a:gd name="connsiteX10" fmla="*/ 462501 w 751563"/>
                  <a:gd name="connsiteY10" fmla="*/ 390026 h 867883"/>
                  <a:gd name="connsiteX11" fmla="*/ 462501 w 751563"/>
                  <a:gd name="connsiteY11" fmla="*/ 384606 h 867883"/>
                  <a:gd name="connsiteX12" fmla="*/ 558253 w 751563"/>
                  <a:gd name="connsiteY12" fmla="*/ 115416 h 867883"/>
                  <a:gd name="connsiteX13" fmla="*/ 289063 w 751563"/>
                  <a:gd name="connsiteY13" fmla="*/ 19664 h 867883"/>
                  <a:gd name="connsiteX14" fmla="*/ 193310 w 751563"/>
                  <a:gd name="connsiteY14" fmla="*/ 288854 h 867883"/>
                  <a:gd name="connsiteX15" fmla="*/ 289063 w 751563"/>
                  <a:gd name="connsiteY15" fmla="*/ 384606 h 867883"/>
                  <a:gd name="connsiteX16" fmla="*/ 289063 w 751563"/>
                  <a:gd name="connsiteY16" fmla="*/ 390026 h 867883"/>
                  <a:gd name="connsiteX17" fmla="*/ 274609 w 751563"/>
                  <a:gd name="connsiteY17" fmla="*/ 390026 h 867883"/>
                  <a:gd name="connsiteX18" fmla="*/ 260156 w 751563"/>
                  <a:gd name="connsiteY18" fmla="*/ 404479 h 867883"/>
                  <a:gd name="connsiteX19" fmla="*/ 260156 w 751563"/>
                  <a:gd name="connsiteY19" fmla="*/ 462292 h 867883"/>
                  <a:gd name="connsiteX20" fmla="*/ 274609 w 751563"/>
                  <a:gd name="connsiteY20" fmla="*/ 476745 h 867883"/>
                  <a:gd name="connsiteX21" fmla="*/ 289063 w 751563"/>
                  <a:gd name="connsiteY21" fmla="*/ 476745 h 867883"/>
                  <a:gd name="connsiteX22" fmla="*/ 289063 w 751563"/>
                  <a:gd name="connsiteY22" fmla="*/ 480358 h 867883"/>
                  <a:gd name="connsiteX23" fmla="*/ 242090 w 751563"/>
                  <a:gd name="connsiteY23" fmla="*/ 492101 h 867883"/>
                  <a:gd name="connsiteX24" fmla="*/ 231250 w 751563"/>
                  <a:gd name="connsiteY24" fmla="*/ 509265 h 867883"/>
                  <a:gd name="connsiteX25" fmla="*/ 232154 w 751563"/>
                  <a:gd name="connsiteY25" fmla="*/ 512878 h 867883"/>
                  <a:gd name="connsiteX26" fmla="*/ 98462 w 751563"/>
                  <a:gd name="connsiteY26" fmla="*/ 546301 h 867883"/>
                  <a:gd name="connsiteX27" fmla="*/ 0 w 751563"/>
                  <a:gd name="connsiteY27" fmla="*/ 672766 h 867883"/>
                  <a:gd name="connsiteX28" fmla="*/ 0 w 751563"/>
                  <a:gd name="connsiteY28" fmla="*/ 853430 h 867883"/>
                  <a:gd name="connsiteX29" fmla="*/ 14453 w 751563"/>
                  <a:gd name="connsiteY29" fmla="*/ 867883 h 867883"/>
                  <a:gd name="connsiteX30" fmla="*/ 737110 w 751563"/>
                  <a:gd name="connsiteY30" fmla="*/ 867883 h 867883"/>
                  <a:gd name="connsiteX31" fmla="*/ 751564 w 751563"/>
                  <a:gd name="connsiteY31" fmla="*/ 853430 h 867883"/>
                  <a:gd name="connsiteX32" fmla="*/ 751564 w 751563"/>
                  <a:gd name="connsiteY32" fmla="*/ 672766 h 867883"/>
                  <a:gd name="connsiteX33" fmla="*/ 653101 w 751563"/>
                  <a:gd name="connsiteY33" fmla="*/ 546301 h 867883"/>
                  <a:gd name="connsiteX34" fmla="*/ 488697 w 751563"/>
                  <a:gd name="connsiteY34" fmla="*/ 517394 h 867883"/>
                  <a:gd name="connsiteX35" fmla="*/ 475147 w 751563"/>
                  <a:gd name="connsiteY35" fmla="*/ 582433 h 867883"/>
                  <a:gd name="connsiteX36" fmla="*/ 401978 w 751563"/>
                  <a:gd name="connsiteY36" fmla="*/ 558044 h 867883"/>
                  <a:gd name="connsiteX37" fmla="*/ 451661 w 751563"/>
                  <a:gd name="connsiteY37" fmla="*/ 508361 h 867883"/>
                  <a:gd name="connsiteX38" fmla="*/ 488697 w 751563"/>
                  <a:gd name="connsiteY38" fmla="*/ 517394 h 867883"/>
                  <a:gd name="connsiteX39" fmla="*/ 375782 w 751563"/>
                  <a:gd name="connsiteY39" fmla="*/ 544494 h 867883"/>
                  <a:gd name="connsiteX40" fmla="*/ 317969 w 751563"/>
                  <a:gd name="connsiteY40" fmla="*/ 486682 h 867883"/>
                  <a:gd name="connsiteX41" fmla="*/ 317969 w 751563"/>
                  <a:gd name="connsiteY41" fmla="*/ 478551 h 867883"/>
                  <a:gd name="connsiteX42" fmla="*/ 433594 w 751563"/>
                  <a:gd name="connsiteY42" fmla="*/ 478551 h 867883"/>
                  <a:gd name="connsiteX43" fmla="*/ 433594 w 751563"/>
                  <a:gd name="connsiteY43" fmla="*/ 486682 h 867883"/>
                  <a:gd name="connsiteX44" fmla="*/ 375782 w 751563"/>
                  <a:gd name="connsiteY44" fmla="*/ 544494 h 867883"/>
                  <a:gd name="connsiteX45" fmla="*/ 395655 w 751563"/>
                  <a:gd name="connsiteY45" fmla="*/ 614953 h 867883"/>
                  <a:gd name="connsiteX46" fmla="*/ 376685 w 751563"/>
                  <a:gd name="connsiteY46" fmla="*/ 621276 h 867883"/>
                  <a:gd name="connsiteX47" fmla="*/ 356812 w 751563"/>
                  <a:gd name="connsiteY47" fmla="*/ 614953 h 867883"/>
                  <a:gd name="connsiteX48" fmla="*/ 359522 w 751563"/>
                  <a:gd name="connsiteY48" fmla="*/ 585143 h 867883"/>
                  <a:gd name="connsiteX49" fmla="*/ 375782 w 751563"/>
                  <a:gd name="connsiteY49" fmla="*/ 579724 h 867883"/>
                  <a:gd name="connsiteX50" fmla="*/ 392041 w 751563"/>
                  <a:gd name="connsiteY50" fmla="*/ 585143 h 867883"/>
                  <a:gd name="connsiteX51" fmla="*/ 395655 w 751563"/>
                  <a:gd name="connsiteY51" fmla="*/ 614953 h 867883"/>
                  <a:gd name="connsiteX52" fmla="*/ 202344 w 751563"/>
                  <a:gd name="connsiteY52" fmla="*/ 203038 h 867883"/>
                  <a:gd name="connsiteX53" fmla="*/ 375782 w 751563"/>
                  <a:gd name="connsiteY53" fmla="*/ 29601 h 867883"/>
                  <a:gd name="connsiteX54" fmla="*/ 549219 w 751563"/>
                  <a:gd name="connsiteY54" fmla="*/ 203038 h 867883"/>
                  <a:gd name="connsiteX55" fmla="*/ 442628 w 751563"/>
                  <a:gd name="connsiteY55" fmla="*/ 362926 h 867883"/>
                  <a:gd name="connsiteX56" fmla="*/ 433594 w 751563"/>
                  <a:gd name="connsiteY56" fmla="*/ 376476 h 867883"/>
                  <a:gd name="connsiteX57" fmla="*/ 433594 w 751563"/>
                  <a:gd name="connsiteY57" fmla="*/ 390929 h 867883"/>
                  <a:gd name="connsiteX58" fmla="*/ 317969 w 751563"/>
                  <a:gd name="connsiteY58" fmla="*/ 390929 h 867883"/>
                  <a:gd name="connsiteX59" fmla="*/ 317969 w 751563"/>
                  <a:gd name="connsiteY59" fmla="*/ 376476 h 867883"/>
                  <a:gd name="connsiteX60" fmla="*/ 308936 w 751563"/>
                  <a:gd name="connsiteY60" fmla="*/ 362926 h 867883"/>
                  <a:gd name="connsiteX61" fmla="*/ 202344 w 751563"/>
                  <a:gd name="connsiteY61" fmla="*/ 203038 h 867883"/>
                  <a:gd name="connsiteX62" fmla="*/ 289063 w 751563"/>
                  <a:gd name="connsiteY62" fmla="*/ 419836 h 867883"/>
                  <a:gd name="connsiteX63" fmla="*/ 462501 w 751563"/>
                  <a:gd name="connsiteY63" fmla="*/ 419836 h 867883"/>
                  <a:gd name="connsiteX64" fmla="*/ 462501 w 751563"/>
                  <a:gd name="connsiteY64" fmla="*/ 448742 h 867883"/>
                  <a:gd name="connsiteX65" fmla="*/ 289063 w 751563"/>
                  <a:gd name="connsiteY65" fmla="*/ 448742 h 867883"/>
                  <a:gd name="connsiteX66" fmla="*/ 289063 w 751563"/>
                  <a:gd name="connsiteY66" fmla="*/ 419836 h 867883"/>
                  <a:gd name="connsiteX67" fmla="*/ 298999 w 751563"/>
                  <a:gd name="connsiteY67" fmla="*/ 508361 h 867883"/>
                  <a:gd name="connsiteX68" fmla="*/ 348682 w 751563"/>
                  <a:gd name="connsiteY68" fmla="*/ 558044 h 867883"/>
                  <a:gd name="connsiteX69" fmla="*/ 275513 w 751563"/>
                  <a:gd name="connsiteY69" fmla="*/ 582433 h 867883"/>
                  <a:gd name="connsiteX70" fmla="*/ 261963 w 751563"/>
                  <a:gd name="connsiteY70" fmla="*/ 517394 h 867883"/>
                  <a:gd name="connsiteX71" fmla="*/ 298999 w 751563"/>
                  <a:gd name="connsiteY71" fmla="*/ 508361 h 867883"/>
                  <a:gd name="connsiteX72" fmla="*/ 173438 w 751563"/>
                  <a:gd name="connsiteY72" fmla="*/ 838977 h 867883"/>
                  <a:gd name="connsiteX73" fmla="*/ 173438 w 751563"/>
                  <a:gd name="connsiteY73" fmla="*/ 708898 h 867883"/>
                  <a:gd name="connsiteX74" fmla="*/ 158984 w 751563"/>
                  <a:gd name="connsiteY74" fmla="*/ 694445 h 867883"/>
                  <a:gd name="connsiteX75" fmla="*/ 144531 w 751563"/>
                  <a:gd name="connsiteY75" fmla="*/ 708898 h 867883"/>
                  <a:gd name="connsiteX76" fmla="*/ 144531 w 751563"/>
                  <a:gd name="connsiteY76" fmla="*/ 838977 h 867883"/>
                  <a:gd name="connsiteX77" fmla="*/ 28906 w 751563"/>
                  <a:gd name="connsiteY77" fmla="*/ 838977 h 867883"/>
                  <a:gd name="connsiteX78" fmla="*/ 28906 w 751563"/>
                  <a:gd name="connsiteY78" fmla="*/ 672766 h 867883"/>
                  <a:gd name="connsiteX79" fmla="*/ 105689 w 751563"/>
                  <a:gd name="connsiteY79" fmla="*/ 574304 h 867883"/>
                  <a:gd name="connsiteX80" fmla="*/ 225830 w 751563"/>
                  <a:gd name="connsiteY80" fmla="*/ 544494 h 867883"/>
                  <a:gd name="connsiteX81" fmla="*/ 176148 w 751563"/>
                  <a:gd name="connsiteY81" fmla="*/ 614050 h 867883"/>
                  <a:gd name="connsiteX82" fmla="*/ 177954 w 751563"/>
                  <a:gd name="connsiteY82" fmla="*/ 633020 h 867883"/>
                  <a:gd name="connsiteX83" fmla="*/ 225830 w 751563"/>
                  <a:gd name="connsiteY83" fmla="*/ 680896 h 867883"/>
                  <a:gd name="connsiteX84" fmla="*/ 206860 w 751563"/>
                  <a:gd name="connsiteY84" fmla="*/ 699865 h 867883"/>
                  <a:gd name="connsiteX85" fmla="*/ 203247 w 751563"/>
                  <a:gd name="connsiteY85" fmla="*/ 714319 h 867883"/>
                  <a:gd name="connsiteX86" fmla="*/ 241187 w 751563"/>
                  <a:gd name="connsiteY86" fmla="*/ 839880 h 867883"/>
                  <a:gd name="connsiteX87" fmla="*/ 173438 w 751563"/>
                  <a:gd name="connsiteY87" fmla="*/ 839880 h 867883"/>
                  <a:gd name="connsiteX88" fmla="*/ 270996 w 751563"/>
                  <a:gd name="connsiteY88" fmla="*/ 838977 h 867883"/>
                  <a:gd name="connsiteX89" fmla="*/ 233057 w 751563"/>
                  <a:gd name="connsiteY89" fmla="*/ 712512 h 867883"/>
                  <a:gd name="connsiteX90" fmla="*/ 255640 w 751563"/>
                  <a:gd name="connsiteY90" fmla="*/ 689929 h 867883"/>
                  <a:gd name="connsiteX91" fmla="*/ 255640 w 751563"/>
                  <a:gd name="connsiteY91" fmla="*/ 669153 h 867883"/>
                  <a:gd name="connsiteX92" fmla="*/ 206860 w 751563"/>
                  <a:gd name="connsiteY92" fmla="*/ 620373 h 867883"/>
                  <a:gd name="connsiteX93" fmla="*/ 243897 w 751563"/>
                  <a:gd name="connsiteY93" fmla="*/ 568884 h 867883"/>
                  <a:gd name="connsiteX94" fmla="*/ 299903 w 751563"/>
                  <a:gd name="connsiteY94" fmla="*/ 838977 h 867883"/>
                  <a:gd name="connsiteX95" fmla="*/ 270996 w 751563"/>
                  <a:gd name="connsiteY95" fmla="*/ 838977 h 867883"/>
                  <a:gd name="connsiteX96" fmla="*/ 313453 w 751563"/>
                  <a:gd name="connsiteY96" fmla="*/ 758581 h 867883"/>
                  <a:gd name="connsiteX97" fmla="*/ 282740 w 751563"/>
                  <a:gd name="connsiteY97" fmla="*/ 611340 h 867883"/>
                  <a:gd name="connsiteX98" fmla="*/ 329712 w 751563"/>
                  <a:gd name="connsiteY98" fmla="*/ 595983 h 867883"/>
                  <a:gd name="connsiteX99" fmla="*/ 313453 w 751563"/>
                  <a:gd name="connsiteY99" fmla="*/ 758581 h 867883"/>
                  <a:gd name="connsiteX100" fmla="*/ 334229 w 751563"/>
                  <a:gd name="connsiteY100" fmla="*/ 838977 h 867883"/>
                  <a:gd name="connsiteX101" fmla="*/ 353198 w 751563"/>
                  <a:gd name="connsiteY101" fmla="*/ 644763 h 867883"/>
                  <a:gd name="connsiteX102" fmla="*/ 371265 w 751563"/>
                  <a:gd name="connsiteY102" fmla="*/ 651086 h 867883"/>
                  <a:gd name="connsiteX103" fmla="*/ 375782 w 751563"/>
                  <a:gd name="connsiteY103" fmla="*/ 651989 h 867883"/>
                  <a:gd name="connsiteX104" fmla="*/ 380298 w 751563"/>
                  <a:gd name="connsiteY104" fmla="*/ 651086 h 867883"/>
                  <a:gd name="connsiteX105" fmla="*/ 398365 w 751563"/>
                  <a:gd name="connsiteY105" fmla="*/ 644763 h 867883"/>
                  <a:gd name="connsiteX106" fmla="*/ 417335 w 751563"/>
                  <a:gd name="connsiteY106" fmla="*/ 838977 h 867883"/>
                  <a:gd name="connsiteX107" fmla="*/ 334229 w 751563"/>
                  <a:gd name="connsiteY107" fmla="*/ 838977 h 867883"/>
                  <a:gd name="connsiteX108" fmla="*/ 422754 w 751563"/>
                  <a:gd name="connsiteY108" fmla="*/ 595080 h 867883"/>
                  <a:gd name="connsiteX109" fmla="*/ 469727 w 751563"/>
                  <a:gd name="connsiteY109" fmla="*/ 610437 h 867883"/>
                  <a:gd name="connsiteX110" fmla="*/ 439014 w 751563"/>
                  <a:gd name="connsiteY110" fmla="*/ 758581 h 867883"/>
                  <a:gd name="connsiteX111" fmla="*/ 422754 w 751563"/>
                  <a:gd name="connsiteY111" fmla="*/ 595080 h 867883"/>
                  <a:gd name="connsiteX112" fmla="*/ 451661 w 751563"/>
                  <a:gd name="connsiteY112" fmla="*/ 838977 h 867883"/>
                  <a:gd name="connsiteX113" fmla="*/ 507667 w 751563"/>
                  <a:gd name="connsiteY113" fmla="*/ 568884 h 867883"/>
                  <a:gd name="connsiteX114" fmla="*/ 544703 w 751563"/>
                  <a:gd name="connsiteY114" fmla="*/ 620373 h 867883"/>
                  <a:gd name="connsiteX115" fmla="*/ 495923 w 751563"/>
                  <a:gd name="connsiteY115" fmla="*/ 669153 h 867883"/>
                  <a:gd name="connsiteX116" fmla="*/ 495923 w 751563"/>
                  <a:gd name="connsiteY116" fmla="*/ 689929 h 867883"/>
                  <a:gd name="connsiteX117" fmla="*/ 518506 w 751563"/>
                  <a:gd name="connsiteY117" fmla="*/ 712512 h 867883"/>
                  <a:gd name="connsiteX118" fmla="*/ 480567 w 751563"/>
                  <a:gd name="connsiteY118" fmla="*/ 838977 h 867883"/>
                  <a:gd name="connsiteX119" fmla="*/ 451661 w 751563"/>
                  <a:gd name="connsiteY119" fmla="*/ 838977 h 867883"/>
                  <a:gd name="connsiteX120" fmla="*/ 722657 w 751563"/>
                  <a:gd name="connsiteY120" fmla="*/ 838977 h 867883"/>
                  <a:gd name="connsiteX121" fmla="*/ 607032 w 751563"/>
                  <a:gd name="connsiteY121" fmla="*/ 838977 h 867883"/>
                  <a:gd name="connsiteX122" fmla="*/ 607032 w 751563"/>
                  <a:gd name="connsiteY122" fmla="*/ 708898 h 867883"/>
                  <a:gd name="connsiteX123" fmla="*/ 592579 w 751563"/>
                  <a:gd name="connsiteY123" fmla="*/ 694445 h 867883"/>
                  <a:gd name="connsiteX124" fmla="*/ 578126 w 751563"/>
                  <a:gd name="connsiteY124" fmla="*/ 708898 h 867883"/>
                  <a:gd name="connsiteX125" fmla="*/ 578126 w 751563"/>
                  <a:gd name="connsiteY125" fmla="*/ 838977 h 867883"/>
                  <a:gd name="connsiteX126" fmla="*/ 510377 w 751563"/>
                  <a:gd name="connsiteY126" fmla="*/ 838977 h 867883"/>
                  <a:gd name="connsiteX127" fmla="*/ 548316 w 751563"/>
                  <a:gd name="connsiteY127" fmla="*/ 713415 h 867883"/>
                  <a:gd name="connsiteX128" fmla="*/ 544703 w 751563"/>
                  <a:gd name="connsiteY128" fmla="*/ 698962 h 867883"/>
                  <a:gd name="connsiteX129" fmla="*/ 525733 w 751563"/>
                  <a:gd name="connsiteY129" fmla="*/ 679992 h 867883"/>
                  <a:gd name="connsiteX130" fmla="*/ 573609 w 751563"/>
                  <a:gd name="connsiteY130" fmla="*/ 632116 h 867883"/>
                  <a:gd name="connsiteX131" fmla="*/ 575416 w 751563"/>
                  <a:gd name="connsiteY131" fmla="*/ 613147 h 867883"/>
                  <a:gd name="connsiteX132" fmla="*/ 525733 w 751563"/>
                  <a:gd name="connsiteY132" fmla="*/ 543591 h 867883"/>
                  <a:gd name="connsiteX133" fmla="*/ 645875 w 751563"/>
                  <a:gd name="connsiteY133" fmla="*/ 573400 h 867883"/>
                  <a:gd name="connsiteX134" fmla="*/ 722657 w 751563"/>
                  <a:gd name="connsiteY134" fmla="*/ 671862 h 867883"/>
                  <a:gd name="connsiteX135" fmla="*/ 722657 w 751563"/>
                  <a:gd name="connsiteY135" fmla="*/ 838977 h 86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751563" h="867883">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sp>
        <p:nvSpPr>
          <p:cNvPr id="120" name="Text Placeholder 17">
            <a:extLst>
              <a:ext uri="{FF2B5EF4-FFF2-40B4-BE49-F238E27FC236}">
                <a16:creationId xmlns:a16="http://schemas.microsoft.com/office/drawing/2014/main" id="{16721D6D-96A0-713E-B3E2-AA7D2DC3BF4E}"/>
              </a:ext>
            </a:extLst>
          </p:cNvPr>
          <p:cNvSpPr txBox="1">
            <a:spLocks/>
          </p:cNvSpPr>
          <p:nvPr/>
        </p:nvSpPr>
        <p:spPr>
          <a:xfrm>
            <a:off x="749415" y="4974462"/>
            <a:ext cx="6036131" cy="527948"/>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The third category regards governance of crypto assets and blockchain systems:</a:t>
            </a:r>
            <a:r>
              <a:rPr lang="en-LB" sz="1100">
                <a:effectLst/>
                <a:latin typeface="Calibri" panose="020F0502020204030204" pitchFamily="34" charset="0"/>
                <a:cs typeface="Calibri" panose="020F0502020204030204" pitchFamily="34" charset="0"/>
              </a:rPr>
              <a:t> </a:t>
            </a:r>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21" name="Text Placeholder 17">
            <a:extLst>
              <a:ext uri="{FF2B5EF4-FFF2-40B4-BE49-F238E27FC236}">
                <a16:creationId xmlns:a16="http://schemas.microsoft.com/office/drawing/2014/main" id="{C17F3633-FF31-49CC-4EBD-BE6015C84435}"/>
              </a:ext>
            </a:extLst>
          </p:cNvPr>
          <p:cNvSpPr txBox="1">
            <a:spLocks/>
          </p:cNvSpPr>
          <p:nvPr/>
        </p:nvSpPr>
        <p:spPr>
          <a:xfrm>
            <a:off x="2208556" y="5716260"/>
            <a:ext cx="4573019" cy="256627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ea typeface="Times New Roman" panose="02020603050405020304" pitchFamily="18" charset="0"/>
              </a:rPr>
              <a:t>AML/CTF Compliance Regulated</a:t>
            </a:r>
            <a:endParaRPr lang="en-LB">
              <a:solidFill>
                <a:srgbClr val="F79037"/>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Requirement to compliance with national and/or international regulations to combat money laundering and Terrorist Financing.</a:t>
            </a:r>
            <a:endParaRPr lang="en-LB">
              <a:solidFill>
                <a:schemeClr val="tx1"/>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 </a:t>
            </a:r>
            <a:endParaRPr lang="en-LB">
              <a:solidFill>
                <a:schemeClr val="tx1"/>
              </a:solidFill>
              <a:effectLst/>
              <a:ea typeface="Times New Roman" panose="02020603050405020304" pitchFamily="18" charset="0"/>
            </a:endParaRPr>
          </a:p>
          <a:p>
            <a:pPr algn="just"/>
            <a:r>
              <a:rPr lang="en-US" b="1">
                <a:solidFill>
                  <a:srgbClr val="F79037"/>
                </a:solidFill>
                <a:effectLst/>
                <a:ea typeface="Times New Roman" panose="02020603050405020304" pitchFamily="18" charset="0"/>
              </a:rPr>
              <a:t>KYC Requirements regulated</a:t>
            </a:r>
            <a:endParaRPr lang="en-LB">
              <a:solidFill>
                <a:srgbClr val="F79037"/>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Regulations governing the identification and verification of (prospective) customers on the basis of personal data.</a:t>
            </a:r>
            <a:endParaRPr lang="en-LB">
              <a:solidFill>
                <a:schemeClr val="tx1"/>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 </a:t>
            </a:r>
            <a:endParaRPr lang="en-LB">
              <a:solidFill>
                <a:schemeClr val="tx1"/>
              </a:solidFill>
              <a:effectLst/>
              <a:ea typeface="Times New Roman" panose="02020603050405020304" pitchFamily="18" charset="0"/>
            </a:endParaRPr>
          </a:p>
          <a:p>
            <a:pPr algn="just"/>
            <a:r>
              <a:rPr lang="en-US" b="1">
                <a:solidFill>
                  <a:srgbClr val="F79037"/>
                </a:solidFill>
                <a:effectLst/>
                <a:ea typeface="Times New Roman" panose="02020603050405020304" pitchFamily="18" charset="0"/>
              </a:rPr>
              <a:t>Licenses in place</a:t>
            </a:r>
            <a:endParaRPr lang="en-LB">
              <a:solidFill>
                <a:srgbClr val="F79037"/>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Existing licenses for the provision of crypto services or approvals as a provider of crypto services.</a:t>
            </a:r>
            <a:endParaRPr lang="en-LB">
              <a:solidFill>
                <a:schemeClr val="tx1"/>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 </a:t>
            </a:r>
            <a:endParaRPr lang="en-LB">
              <a:solidFill>
                <a:schemeClr val="tx1"/>
              </a:solidFill>
              <a:effectLst/>
              <a:ea typeface="Times New Roman" panose="02020603050405020304" pitchFamily="18" charset="0"/>
            </a:endParaRPr>
          </a:p>
          <a:p>
            <a:pPr algn="just"/>
            <a:r>
              <a:rPr lang="en-US" b="1">
                <a:solidFill>
                  <a:srgbClr val="F79037"/>
                </a:solidFill>
                <a:effectLst/>
                <a:ea typeface="Times New Roman" panose="02020603050405020304" pitchFamily="18" charset="0"/>
              </a:rPr>
              <a:t>Requirements for IT security regulated</a:t>
            </a:r>
            <a:endParaRPr lang="en-LB">
              <a:solidFill>
                <a:srgbClr val="F79037"/>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Requirements for the protection of IT systems incl. corresponding security precautions. </a:t>
            </a:r>
            <a:endParaRPr lang="en-LB">
              <a:solidFill>
                <a:schemeClr val="tx1"/>
              </a:solidFill>
              <a:effectLst/>
              <a:ea typeface="Times New Roman" panose="02020603050405020304" pitchFamily="18" charset="0"/>
            </a:endParaRPr>
          </a:p>
          <a:p>
            <a:pPr algn="just"/>
            <a:endParaRPr lang="en-LB">
              <a:solidFill>
                <a:schemeClr val="tx1"/>
              </a:solidFill>
              <a:effectLst/>
              <a:ea typeface="Times New Roman" panose="02020603050405020304" pitchFamily="18" charset="0"/>
            </a:endParaRPr>
          </a:p>
          <a:p>
            <a:endParaRPr lang="en-LB">
              <a:solidFill>
                <a:srgbClr val="000000"/>
              </a:solidFill>
              <a:cs typeface="+mn-cs"/>
            </a:endParaRPr>
          </a:p>
          <a:p>
            <a:r>
              <a:rPr lang="en-US" dirty="0">
                <a:solidFill>
                  <a:srgbClr val="000000"/>
                </a:solidFill>
              </a:rPr>
              <a:t> </a:t>
            </a:r>
          </a:p>
          <a:p>
            <a:endParaRPr lang="en-US" dirty="0">
              <a:solidFill>
                <a:srgbClr val="000000"/>
              </a:solidFill>
            </a:endParaRPr>
          </a:p>
        </p:txBody>
      </p:sp>
      <p:grpSp>
        <p:nvGrpSpPr>
          <p:cNvPr id="122" name="Group 121">
            <a:extLst>
              <a:ext uri="{FF2B5EF4-FFF2-40B4-BE49-F238E27FC236}">
                <a16:creationId xmlns:a16="http://schemas.microsoft.com/office/drawing/2014/main" id="{FC8AD225-5E50-BA1B-D97E-262002749B81}"/>
              </a:ext>
            </a:extLst>
          </p:cNvPr>
          <p:cNvGrpSpPr/>
          <p:nvPr/>
        </p:nvGrpSpPr>
        <p:grpSpPr>
          <a:xfrm>
            <a:off x="1216694" y="7075654"/>
            <a:ext cx="710502" cy="616242"/>
            <a:chOff x="-4712685" y="3328877"/>
            <a:chExt cx="3646852" cy="3163039"/>
          </a:xfrm>
          <a:solidFill>
            <a:srgbClr val="F79037"/>
          </a:solidFill>
        </p:grpSpPr>
        <p:sp>
          <p:nvSpPr>
            <p:cNvPr id="123" name="Freeform 122">
              <a:extLst>
                <a:ext uri="{FF2B5EF4-FFF2-40B4-BE49-F238E27FC236}">
                  <a16:creationId xmlns:a16="http://schemas.microsoft.com/office/drawing/2014/main" id="{8ACA7808-B7A2-CEFA-568C-3ED9D7AE8188}"/>
                </a:ext>
              </a:extLst>
            </p:cNvPr>
            <p:cNvSpPr/>
            <p:nvPr/>
          </p:nvSpPr>
          <p:spPr>
            <a:xfrm>
              <a:off x="-2751053" y="3630243"/>
              <a:ext cx="1336624" cy="1338322"/>
            </a:xfrm>
            <a:custGeom>
              <a:avLst/>
              <a:gdLst>
                <a:gd name="connsiteX0" fmla="*/ 1238337 w 1336624"/>
                <a:gd name="connsiteY0" fmla="*/ 313636 h 1338322"/>
                <a:gd name="connsiteX1" fmla="*/ 1233578 w 1336624"/>
                <a:gd name="connsiteY1" fmla="*/ 332675 h 1338322"/>
                <a:gd name="connsiteX2" fmla="*/ 1304959 w 1336624"/>
                <a:gd name="connsiteY2" fmla="*/ 506885 h 1338322"/>
                <a:gd name="connsiteX3" fmla="*/ 1318283 w 1336624"/>
                <a:gd name="connsiteY3" fmla="*/ 576379 h 1338322"/>
                <a:gd name="connsiteX4" fmla="*/ 1318283 w 1336624"/>
                <a:gd name="connsiteY4" fmla="*/ 762012 h 1338322"/>
                <a:gd name="connsiteX5" fmla="*/ 1305911 w 1336624"/>
                <a:gd name="connsiteY5" fmla="*/ 831506 h 1338322"/>
                <a:gd name="connsiteX6" fmla="*/ 1233578 w 1336624"/>
                <a:gd name="connsiteY6" fmla="*/ 1005716 h 1338322"/>
                <a:gd name="connsiteX7" fmla="*/ 1196460 w 1336624"/>
                <a:gd name="connsiteY7" fmla="*/ 1062834 h 1338322"/>
                <a:gd name="connsiteX8" fmla="*/ 1061312 w 1336624"/>
                <a:gd name="connsiteY8" fmla="*/ 1201821 h 1338322"/>
                <a:gd name="connsiteX9" fmla="*/ 1009918 w 1336624"/>
                <a:gd name="connsiteY9" fmla="*/ 1237044 h 1338322"/>
                <a:gd name="connsiteX10" fmla="*/ 826231 w 1336624"/>
                <a:gd name="connsiteY10" fmla="*/ 1315105 h 1338322"/>
                <a:gd name="connsiteX11" fmla="*/ 767223 w 1336624"/>
                <a:gd name="connsiteY11" fmla="*/ 1326528 h 1338322"/>
                <a:gd name="connsiteX12" fmla="*/ 568308 w 1336624"/>
                <a:gd name="connsiteY12" fmla="*/ 1325576 h 1338322"/>
                <a:gd name="connsiteX13" fmla="*/ 508348 w 1336624"/>
                <a:gd name="connsiteY13" fmla="*/ 1312249 h 1338322"/>
                <a:gd name="connsiteX14" fmla="*/ 326564 w 1336624"/>
                <a:gd name="connsiteY14" fmla="*/ 1237044 h 1338322"/>
                <a:gd name="connsiteX15" fmla="*/ 274218 w 1336624"/>
                <a:gd name="connsiteY15" fmla="*/ 1202773 h 1338322"/>
                <a:gd name="connsiteX16" fmla="*/ 132408 w 1336624"/>
                <a:gd name="connsiteY16" fmla="*/ 1061882 h 1338322"/>
                <a:gd name="connsiteX17" fmla="*/ 99097 w 1336624"/>
                <a:gd name="connsiteY17" fmla="*/ 1012379 h 1338322"/>
                <a:gd name="connsiteX18" fmla="*/ 21054 w 1336624"/>
                <a:gd name="connsiteY18" fmla="*/ 825794 h 1338322"/>
                <a:gd name="connsiteX19" fmla="*/ 10585 w 1336624"/>
                <a:gd name="connsiteY19" fmla="*/ 769628 h 1338322"/>
                <a:gd name="connsiteX20" fmla="*/ 10585 w 1336624"/>
                <a:gd name="connsiteY20" fmla="*/ 567811 h 1338322"/>
                <a:gd name="connsiteX21" fmla="*/ 22957 w 1336624"/>
                <a:gd name="connsiteY21" fmla="*/ 509741 h 1338322"/>
                <a:gd name="connsiteX22" fmla="*/ 99097 w 1336624"/>
                <a:gd name="connsiteY22" fmla="*/ 325060 h 1338322"/>
                <a:gd name="connsiteX23" fmla="*/ 135263 w 1336624"/>
                <a:gd name="connsiteY23" fmla="*/ 274605 h 1338322"/>
                <a:gd name="connsiteX24" fmla="*/ 274218 w 1336624"/>
                <a:gd name="connsiteY24" fmla="*/ 138474 h 1338322"/>
                <a:gd name="connsiteX25" fmla="*/ 328468 w 1336624"/>
                <a:gd name="connsiteY25" fmla="*/ 102300 h 1338322"/>
                <a:gd name="connsiteX26" fmla="*/ 505492 w 1336624"/>
                <a:gd name="connsiteY26" fmla="*/ 28998 h 1338322"/>
                <a:gd name="connsiteX27" fmla="*/ 573066 w 1336624"/>
                <a:gd name="connsiteY27" fmla="*/ 16623 h 1338322"/>
                <a:gd name="connsiteX28" fmla="*/ 761512 w 1336624"/>
                <a:gd name="connsiteY28" fmla="*/ 16623 h 1338322"/>
                <a:gd name="connsiteX29" fmla="*/ 829086 w 1336624"/>
                <a:gd name="connsiteY29" fmla="*/ 28998 h 1338322"/>
                <a:gd name="connsiteX30" fmla="*/ 1006111 w 1336624"/>
                <a:gd name="connsiteY30" fmla="*/ 101348 h 1338322"/>
                <a:gd name="connsiteX31" fmla="*/ 1060360 w 1336624"/>
                <a:gd name="connsiteY31" fmla="*/ 137522 h 1338322"/>
                <a:gd name="connsiteX32" fmla="*/ 1199315 w 1336624"/>
                <a:gd name="connsiteY32" fmla="*/ 273654 h 1338322"/>
                <a:gd name="connsiteX33" fmla="*/ 1238337 w 1336624"/>
                <a:gd name="connsiteY33" fmla="*/ 313636 h 1338322"/>
                <a:gd name="connsiteX34" fmla="*/ 666337 w 1336624"/>
                <a:gd name="connsiteY34" fmla="*/ 1156126 h 1338322"/>
                <a:gd name="connsiteX35" fmla="*/ 1152680 w 1336624"/>
                <a:gd name="connsiteY35" fmla="*/ 673479 h 1338322"/>
                <a:gd name="connsiteX36" fmla="*/ 670145 w 1336624"/>
                <a:gd name="connsiteY36" fmla="*/ 183217 h 1338322"/>
                <a:gd name="connsiteX37" fmla="*/ 181899 w 1336624"/>
                <a:gd name="connsiteY37" fmla="*/ 667768 h 1338322"/>
                <a:gd name="connsiteX38" fmla="*/ 666337 w 1336624"/>
                <a:gd name="connsiteY38" fmla="*/ 1156126 h 133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36624" h="1338322">
                  <a:moveTo>
                    <a:pt x="1238337" y="313636"/>
                  </a:moveTo>
                  <a:cubicBezTo>
                    <a:pt x="1237385" y="318396"/>
                    <a:pt x="1235481" y="326012"/>
                    <a:pt x="1233578" y="332675"/>
                  </a:cubicBezTo>
                  <a:cubicBezTo>
                    <a:pt x="1216446" y="405025"/>
                    <a:pt x="1243096" y="467855"/>
                    <a:pt x="1304959" y="506885"/>
                  </a:cubicBezTo>
                  <a:cubicBezTo>
                    <a:pt x="1343029" y="530684"/>
                    <a:pt x="1344932" y="539252"/>
                    <a:pt x="1318283" y="576379"/>
                  </a:cubicBezTo>
                  <a:cubicBezTo>
                    <a:pt x="1276407" y="634449"/>
                    <a:pt x="1276407" y="702990"/>
                    <a:pt x="1318283" y="762012"/>
                  </a:cubicBezTo>
                  <a:cubicBezTo>
                    <a:pt x="1344932" y="800091"/>
                    <a:pt x="1343981" y="808659"/>
                    <a:pt x="1305911" y="831506"/>
                  </a:cubicBezTo>
                  <a:cubicBezTo>
                    <a:pt x="1243096" y="870536"/>
                    <a:pt x="1216446" y="934318"/>
                    <a:pt x="1233578" y="1005716"/>
                  </a:cubicBezTo>
                  <a:cubicBezTo>
                    <a:pt x="1243096" y="1047602"/>
                    <a:pt x="1238337" y="1055218"/>
                    <a:pt x="1196460" y="1062834"/>
                  </a:cubicBezTo>
                  <a:cubicBezTo>
                    <a:pt x="1118417" y="1077113"/>
                    <a:pt x="1073685" y="1122808"/>
                    <a:pt x="1061312" y="1201821"/>
                  </a:cubicBezTo>
                  <a:cubicBezTo>
                    <a:pt x="1055602" y="1236092"/>
                    <a:pt x="1044181" y="1243707"/>
                    <a:pt x="1009918" y="1237044"/>
                  </a:cubicBezTo>
                  <a:cubicBezTo>
                    <a:pt x="924261" y="1218956"/>
                    <a:pt x="872866" y="1240851"/>
                    <a:pt x="826231" y="1315105"/>
                  </a:cubicBezTo>
                  <a:cubicBezTo>
                    <a:pt x="810051" y="1341760"/>
                    <a:pt x="791968" y="1343664"/>
                    <a:pt x="767223" y="1326528"/>
                  </a:cubicBezTo>
                  <a:cubicBezTo>
                    <a:pt x="696793" y="1276074"/>
                    <a:pt x="637785" y="1276074"/>
                    <a:pt x="568308" y="1325576"/>
                  </a:cubicBezTo>
                  <a:cubicBezTo>
                    <a:pt x="540707" y="1345568"/>
                    <a:pt x="527383" y="1342712"/>
                    <a:pt x="508348" y="1312249"/>
                  </a:cubicBezTo>
                  <a:cubicBezTo>
                    <a:pt x="463616" y="1241803"/>
                    <a:pt x="409366" y="1218956"/>
                    <a:pt x="326564" y="1237044"/>
                  </a:cubicBezTo>
                  <a:cubicBezTo>
                    <a:pt x="297060" y="1243707"/>
                    <a:pt x="279929" y="1237044"/>
                    <a:pt x="274218" y="1202773"/>
                  </a:cubicBezTo>
                  <a:cubicBezTo>
                    <a:pt x="260894" y="1118048"/>
                    <a:pt x="219017" y="1077113"/>
                    <a:pt x="132408" y="1061882"/>
                  </a:cubicBezTo>
                  <a:cubicBezTo>
                    <a:pt x="101952" y="1056170"/>
                    <a:pt x="92435" y="1040938"/>
                    <a:pt x="99097" y="1012379"/>
                  </a:cubicBezTo>
                  <a:cubicBezTo>
                    <a:pt x="117180" y="921943"/>
                    <a:pt x="99097" y="878152"/>
                    <a:pt x="21054" y="825794"/>
                  </a:cubicBezTo>
                  <a:cubicBezTo>
                    <a:pt x="-2740" y="809611"/>
                    <a:pt x="-5595" y="793427"/>
                    <a:pt x="10585" y="769628"/>
                  </a:cubicBezTo>
                  <a:cubicBezTo>
                    <a:pt x="62931" y="694423"/>
                    <a:pt x="62931" y="641113"/>
                    <a:pt x="10585" y="567811"/>
                  </a:cubicBezTo>
                  <a:cubicBezTo>
                    <a:pt x="-7499" y="542108"/>
                    <a:pt x="-1788" y="525925"/>
                    <a:pt x="22957" y="509741"/>
                  </a:cubicBezTo>
                  <a:cubicBezTo>
                    <a:pt x="96242" y="464047"/>
                    <a:pt x="117180" y="411689"/>
                    <a:pt x="99097" y="325060"/>
                  </a:cubicBezTo>
                  <a:cubicBezTo>
                    <a:pt x="92435" y="291741"/>
                    <a:pt x="101000" y="280317"/>
                    <a:pt x="135263" y="274605"/>
                  </a:cubicBezTo>
                  <a:cubicBezTo>
                    <a:pt x="212355" y="262230"/>
                    <a:pt x="258990" y="216536"/>
                    <a:pt x="274218" y="138474"/>
                  </a:cubicBezTo>
                  <a:cubicBezTo>
                    <a:pt x="281832" y="98492"/>
                    <a:pt x="289446" y="92780"/>
                    <a:pt x="328468" y="102300"/>
                  </a:cubicBezTo>
                  <a:cubicBezTo>
                    <a:pt x="402704" y="119435"/>
                    <a:pt x="465519" y="93732"/>
                    <a:pt x="505492" y="28998"/>
                  </a:cubicBezTo>
                  <a:cubicBezTo>
                    <a:pt x="527383" y="-6225"/>
                    <a:pt x="537852" y="-8129"/>
                    <a:pt x="573066" y="16623"/>
                  </a:cubicBezTo>
                  <a:cubicBezTo>
                    <a:pt x="633026" y="59461"/>
                    <a:pt x="701552" y="59461"/>
                    <a:pt x="761512" y="16623"/>
                  </a:cubicBezTo>
                  <a:cubicBezTo>
                    <a:pt x="796727" y="-8129"/>
                    <a:pt x="806244" y="-6225"/>
                    <a:pt x="829086" y="28998"/>
                  </a:cubicBezTo>
                  <a:cubicBezTo>
                    <a:pt x="869059" y="93732"/>
                    <a:pt x="931875" y="119435"/>
                    <a:pt x="1006111" y="101348"/>
                  </a:cubicBezTo>
                  <a:cubicBezTo>
                    <a:pt x="1045132" y="91828"/>
                    <a:pt x="1053698" y="97540"/>
                    <a:pt x="1060360" y="137522"/>
                  </a:cubicBezTo>
                  <a:cubicBezTo>
                    <a:pt x="1072733" y="213680"/>
                    <a:pt x="1122224" y="263182"/>
                    <a:pt x="1199315" y="273654"/>
                  </a:cubicBezTo>
                  <a:cubicBezTo>
                    <a:pt x="1222157" y="279365"/>
                    <a:pt x="1238337" y="286029"/>
                    <a:pt x="1238337" y="313636"/>
                  </a:cubicBezTo>
                  <a:close/>
                  <a:moveTo>
                    <a:pt x="666337" y="1156126"/>
                  </a:moveTo>
                  <a:cubicBezTo>
                    <a:pt x="933778" y="1157078"/>
                    <a:pt x="1151728" y="940982"/>
                    <a:pt x="1152680" y="673479"/>
                  </a:cubicBezTo>
                  <a:cubicBezTo>
                    <a:pt x="1153631" y="403121"/>
                    <a:pt x="938537" y="184169"/>
                    <a:pt x="670145" y="183217"/>
                  </a:cubicBezTo>
                  <a:cubicBezTo>
                    <a:pt x="399849" y="182265"/>
                    <a:pt x="182851" y="397409"/>
                    <a:pt x="181899" y="667768"/>
                  </a:cubicBezTo>
                  <a:cubicBezTo>
                    <a:pt x="179996" y="937174"/>
                    <a:pt x="396042" y="1155174"/>
                    <a:pt x="666337" y="1156126"/>
                  </a:cubicBezTo>
                  <a:close/>
                </a:path>
              </a:pathLst>
            </a:custGeom>
            <a:solidFill>
              <a:srgbClr val="DD1470"/>
            </a:solid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24" name="Graphic 2">
              <a:extLst>
                <a:ext uri="{FF2B5EF4-FFF2-40B4-BE49-F238E27FC236}">
                  <a16:creationId xmlns:a16="http://schemas.microsoft.com/office/drawing/2014/main" id="{940B468D-064B-1F71-86EA-25C43256B929}"/>
                </a:ext>
              </a:extLst>
            </p:cNvPr>
            <p:cNvGrpSpPr/>
            <p:nvPr/>
          </p:nvGrpSpPr>
          <p:grpSpPr>
            <a:xfrm>
              <a:off x="-4712685" y="3328877"/>
              <a:ext cx="3646852" cy="3163039"/>
              <a:chOff x="3595127" y="1330866"/>
              <a:chExt cx="3646852" cy="3163039"/>
            </a:xfrm>
            <a:grpFill/>
          </p:grpSpPr>
          <p:sp>
            <p:nvSpPr>
              <p:cNvPr id="125" name="Freeform 124">
                <a:extLst>
                  <a:ext uri="{FF2B5EF4-FFF2-40B4-BE49-F238E27FC236}">
                    <a16:creationId xmlns:a16="http://schemas.microsoft.com/office/drawing/2014/main" id="{76A50467-DBFF-CC70-DD45-7AFB53AE23D0}"/>
                  </a:ext>
                </a:extLst>
              </p:cNvPr>
              <p:cNvSpPr/>
              <p:nvPr/>
            </p:nvSpPr>
            <p:spPr>
              <a:xfrm>
                <a:off x="3595127" y="1330866"/>
                <a:ext cx="3646852" cy="3163039"/>
              </a:xfrm>
              <a:custGeom>
                <a:avLst/>
                <a:gdLst>
                  <a:gd name="connsiteX0" fmla="*/ 0 w 3646852"/>
                  <a:gd name="connsiteY0" fmla="*/ 263695 h 3163039"/>
                  <a:gd name="connsiteX1" fmla="*/ 3807 w 3646852"/>
                  <a:gd name="connsiteY1" fmla="*/ 254175 h 3163039"/>
                  <a:gd name="connsiteX2" fmla="*/ 339773 w 3646852"/>
                  <a:gd name="connsiteY2" fmla="*/ 0 h 3163039"/>
                  <a:gd name="connsiteX3" fmla="*/ 3324449 w 3646852"/>
                  <a:gd name="connsiteY3" fmla="*/ 0 h 3163039"/>
                  <a:gd name="connsiteX4" fmla="*/ 3635670 w 3646852"/>
                  <a:gd name="connsiteY4" fmla="*/ 225616 h 3163039"/>
                  <a:gd name="connsiteX5" fmla="*/ 3646139 w 3646852"/>
                  <a:gd name="connsiteY5" fmla="*/ 313197 h 3163039"/>
                  <a:gd name="connsiteX6" fmla="*/ 3646139 w 3646852"/>
                  <a:gd name="connsiteY6" fmla="*/ 2483680 h 3163039"/>
                  <a:gd name="connsiteX7" fmla="*/ 3331111 w 3646852"/>
                  <a:gd name="connsiteY7" fmla="*/ 2798781 h 3163039"/>
                  <a:gd name="connsiteX8" fmla="*/ 2782905 w 3646852"/>
                  <a:gd name="connsiteY8" fmla="*/ 2798781 h 3163039"/>
                  <a:gd name="connsiteX9" fmla="*/ 2734366 w 3646852"/>
                  <a:gd name="connsiteY9" fmla="*/ 2798781 h 3163039"/>
                  <a:gd name="connsiteX10" fmla="*/ 2734366 w 3646852"/>
                  <a:gd name="connsiteY10" fmla="*/ 2834004 h 3163039"/>
                  <a:gd name="connsiteX11" fmla="*/ 2734366 w 3646852"/>
                  <a:gd name="connsiteY11" fmla="*/ 3087227 h 3163039"/>
                  <a:gd name="connsiteX12" fmla="*/ 2694393 w 3646852"/>
                  <a:gd name="connsiteY12" fmla="*/ 3158625 h 3163039"/>
                  <a:gd name="connsiteX13" fmla="*/ 2619205 w 3646852"/>
                  <a:gd name="connsiteY13" fmla="*/ 3132922 h 3163039"/>
                  <a:gd name="connsiteX14" fmla="*/ 2432663 w 3646852"/>
                  <a:gd name="connsiteY14" fmla="*/ 2942528 h 3163039"/>
                  <a:gd name="connsiteX15" fmla="*/ 2261348 w 3646852"/>
                  <a:gd name="connsiteY15" fmla="*/ 3114834 h 3163039"/>
                  <a:gd name="connsiteX16" fmla="*/ 2233748 w 3646852"/>
                  <a:gd name="connsiteY16" fmla="*/ 3142441 h 3163039"/>
                  <a:gd name="connsiteX17" fmla="*/ 2165222 w 3646852"/>
                  <a:gd name="connsiteY17" fmla="*/ 3157673 h 3163039"/>
                  <a:gd name="connsiteX18" fmla="*/ 2128104 w 3646852"/>
                  <a:gd name="connsiteY18" fmla="*/ 3098651 h 3163039"/>
                  <a:gd name="connsiteX19" fmla="*/ 2128104 w 3646852"/>
                  <a:gd name="connsiteY19" fmla="*/ 2841620 h 3163039"/>
                  <a:gd name="connsiteX20" fmla="*/ 2128104 w 3646852"/>
                  <a:gd name="connsiteY20" fmla="*/ 2797829 h 3163039"/>
                  <a:gd name="connsiteX21" fmla="*/ 2079565 w 3646852"/>
                  <a:gd name="connsiteY21" fmla="*/ 2797829 h 3163039"/>
                  <a:gd name="connsiteX22" fmla="*/ 370229 w 3646852"/>
                  <a:gd name="connsiteY22" fmla="*/ 2799733 h 3163039"/>
                  <a:gd name="connsiteX23" fmla="*/ 0 w 3646852"/>
                  <a:gd name="connsiteY23" fmla="*/ 2536039 h 3163039"/>
                  <a:gd name="connsiteX24" fmla="*/ 0 w 3646852"/>
                  <a:gd name="connsiteY24" fmla="*/ 263695 h 3163039"/>
                  <a:gd name="connsiteX25" fmla="*/ 2129056 w 3646852"/>
                  <a:gd name="connsiteY25" fmla="*/ 2677882 h 3163039"/>
                  <a:gd name="connsiteX26" fmla="*/ 2129056 w 3646852"/>
                  <a:gd name="connsiteY26" fmla="*/ 2628379 h 3163039"/>
                  <a:gd name="connsiteX27" fmla="*/ 2128104 w 3646852"/>
                  <a:gd name="connsiteY27" fmla="*/ 1937252 h 3163039"/>
                  <a:gd name="connsiteX28" fmla="*/ 2103358 w 3646852"/>
                  <a:gd name="connsiteY28" fmla="*/ 1588832 h 3163039"/>
                  <a:gd name="connsiteX29" fmla="*/ 2058626 w 3646852"/>
                  <a:gd name="connsiteY29" fmla="*/ 1546946 h 3163039"/>
                  <a:gd name="connsiteX30" fmla="*/ 1928237 w 3646852"/>
                  <a:gd name="connsiteY30" fmla="*/ 1352744 h 3163039"/>
                  <a:gd name="connsiteX31" fmla="*/ 1904444 w 3646852"/>
                  <a:gd name="connsiteY31" fmla="*/ 1294674 h 3163039"/>
                  <a:gd name="connsiteX32" fmla="*/ 1859711 w 3646852"/>
                  <a:gd name="connsiteY32" fmla="*/ 1065250 h 3163039"/>
                  <a:gd name="connsiteX33" fmla="*/ 1858760 w 3646852"/>
                  <a:gd name="connsiteY33" fmla="*/ 1002421 h 3163039"/>
                  <a:gd name="connsiteX34" fmla="*/ 1905395 w 3646852"/>
                  <a:gd name="connsiteY34" fmla="*/ 772997 h 3163039"/>
                  <a:gd name="connsiteX35" fmla="*/ 1929189 w 3646852"/>
                  <a:gd name="connsiteY35" fmla="*/ 717783 h 3163039"/>
                  <a:gd name="connsiteX36" fmla="*/ 2063385 w 3646852"/>
                  <a:gd name="connsiteY36" fmla="*/ 519774 h 3163039"/>
                  <a:gd name="connsiteX37" fmla="*/ 2102407 w 3646852"/>
                  <a:gd name="connsiteY37" fmla="*/ 481695 h 3163039"/>
                  <a:gd name="connsiteX38" fmla="*/ 2299418 w 3646852"/>
                  <a:gd name="connsiteY38" fmla="*/ 347468 h 3163039"/>
                  <a:gd name="connsiteX39" fmla="*/ 2354619 w 3646852"/>
                  <a:gd name="connsiteY39" fmla="*/ 323669 h 3163039"/>
                  <a:gd name="connsiteX40" fmla="*/ 2583990 w 3646852"/>
                  <a:gd name="connsiteY40" fmla="*/ 277022 h 3163039"/>
                  <a:gd name="connsiteX41" fmla="*/ 2646805 w 3646852"/>
                  <a:gd name="connsiteY41" fmla="*/ 277974 h 3163039"/>
                  <a:gd name="connsiteX42" fmla="*/ 2876176 w 3646852"/>
                  <a:gd name="connsiteY42" fmla="*/ 323669 h 3163039"/>
                  <a:gd name="connsiteX43" fmla="*/ 2935184 w 3646852"/>
                  <a:gd name="connsiteY43" fmla="*/ 347468 h 3163039"/>
                  <a:gd name="connsiteX44" fmla="*/ 3129341 w 3646852"/>
                  <a:gd name="connsiteY44" fmla="*/ 477887 h 3163039"/>
                  <a:gd name="connsiteX45" fmla="*/ 3171217 w 3646852"/>
                  <a:gd name="connsiteY45" fmla="*/ 520726 h 3163039"/>
                  <a:gd name="connsiteX46" fmla="*/ 3302558 w 3646852"/>
                  <a:gd name="connsiteY46" fmla="*/ 716831 h 3163039"/>
                  <a:gd name="connsiteX47" fmla="*/ 3325400 w 3646852"/>
                  <a:gd name="connsiteY47" fmla="*/ 772997 h 3163039"/>
                  <a:gd name="connsiteX48" fmla="*/ 3371084 w 3646852"/>
                  <a:gd name="connsiteY48" fmla="*/ 1004325 h 3163039"/>
                  <a:gd name="connsiteX49" fmla="*/ 3372036 w 3646852"/>
                  <a:gd name="connsiteY49" fmla="*/ 1064298 h 3163039"/>
                  <a:gd name="connsiteX50" fmla="*/ 3324449 w 3646852"/>
                  <a:gd name="connsiteY50" fmla="*/ 1295626 h 3163039"/>
                  <a:gd name="connsiteX51" fmla="*/ 3301606 w 3646852"/>
                  <a:gd name="connsiteY51" fmla="*/ 1348936 h 3163039"/>
                  <a:gd name="connsiteX52" fmla="*/ 3169314 w 3646852"/>
                  <a:gd name="connsiteY52" fmla="*/ 1547897 h 3163039"/>
                  <a:gd name="connsiteX53" fmla="*/ 3135051 w 3646852"/>
                  <a:gd name="connsiteY53" fmla="*/ 1567889 h 3163039"/>
                  <a:gd name="connsiteX54" fmla="*/ 3102692 w 3646852"/>
                  <a:gd name="connsiteY54" fmla="*/ 1700212 h 3163039"/>
                  <a:gd name="connsiteX55" fmla="*/ 3100788 w 3646852"/>
                  <a:gd name="connsiteY55" fmla="*/ 2444650 h 3163039"/>
                  <a:gd name="connsiteX56" fmla="*/ 3100788 w 3646852"/>
                  <a:gd name="connsiteY56" fmla="*/ 2465593 h 3163039"/>
                  <a:gd name="connsiteX57" fmla="*/ 3065574 w 3646852"/>
                  <a:gd name="connsiteY57" fmla="*/ 2547462 h 3163039"/>
                  <a:gd name="connsiteX58" fmla="*/ 2976109 w 3646852"/>
                  <a:gd name="connsiteY58" fmla="*/ 2515095 h 3163039"/>
                  <a:gd name="connsiteX59" fmla="*/ 2800037 w 3646852"/>
                  <a:gd name="connsiteY59" fmla="*/ 2338030 h 3163039"/>
                  <a:gd name="connsiteX60" fmla="*/ 2735318 w 3646852"/>
                  <a:gd name="connsiteY60" fmla="*/ 2467497 h 3163039"/>
                  <a:gd name="connsiteX61" fmla="*/ 2736269 w 3646852"/>
                  <a:gd name="connsiteY61" fmla="*/ 2674074 h 3163039"/>
                  <a:gd name="connsiteX62" fmla="*/ 2772436 w 3646852"/>
                  <a:gd name="connsiteY62" fmla="*/ 2675978 h 3163039"/>
                  <a:gd name="connsiteX63" fmla="*/ 3324449 w 3646852"/>
                  <a:gd name="connsiteY63" fmla="*/ 2675978 h 3163039"/>
                  <a:gd name="connsiteX64" fmla="*/ 3527170 w 3646852"/>
                  <a:gd name="connsiteY64" fmla="*/ 2471305 h 3163039"/>
                  <a:gd name="connsiteX65" fmla="*/ 3527170 w 3646852"/>
                  <a:gd name="connsiteY65" fmla="*/ 322717 h 3163039"/>
                  <a:gd name="connsiteX66" fmla="*/ 3322545 w 3646852"/>
                  <a:gd name="connsiteY66" fmla="*/ 119948 h 3163039"/>
                  <a:gd name="connsiteX67" fmla="*/ 326449 w 3646852"/>
                  <a:gd name="connsiteY67" fmla="*/ 119948 h 3163039"/>
                  <a:gd name="connsiteX68" fmla="*/ 120872 w 3646852"/>
                  <a:gd name="connsiteY68" fmla="*/ 324621 h 3163039"/>
                  <a:gd name="connsiteX69" fmla="*/ 120872 w 3646852"/>
                  <a:gd name="connsiteY69" fmla="*/ 2470353 h 3163039"/>
                  <a:gd name="connsiteX70" fmla="*/ 325497 w 3646852"/>
                  <a:gd name="connsiteY70" fmla="*/ 2675978 h 3163039"/>
                  <a:gd name="connsiteX71" fmla="*/ 2085275 w 3646852"/>
                  <a:gd name="connsiteY71" fmla="*/ 2675978 h 3163039"/>
                  <a:gd name="connsiteX72" fmla="*/ 2129056 w 3646852"/>
                  <a:gd name="connsiteY72" fmla="*/ 2677882 h 3163039"/>
                  <a:gd name="connsiteX73" fmla="*/ 3185494 w 3646852"/>
                  <a:gd name="connsiteY73" fmla="*/ 678752 h 3163039"/>
                  <a:gd name="connsiteX74" fmla="*/ 3146472 w 3646852"/>
                  <a:gd name="connsiteY74" fmla="*/ 640673 h 3163039"/>
                  <a:gd name="connsiteX75" fmla="*/ 3007517 w 3646852"/>
                  <a:gd name="connsiteY75" fmla="*/ 504542 h 3163039"/>
                  <a:gd name="connsiteX76" fmla="*/ 2953268 w 3646852"/>
                  <a:gd name="connsiteY76" fmla="*/ 468368 h 3163039"/>
                  <a:gd name="connsiteX77" fmla="*/ 2776243 w 3646852"/>
                  <a:gd name="connsiteY77" fmla="*/ 396018 h 3163039"/>
                  <a:gd name="connsiteX78" fmla="*/ 2708669 w 3646852"/>
                  <a:gd name="connsiteY78" fmla="*/ 383642 h 3163039"/>
                  <a:gd name="connsiteX79" fmla="*/ 2520223 w 3646852"/>
                  <a:gd name="connsiteY79" fmla="*/ 383642 h 3163039"/>
                  <a:gd name="connsiteX80" fmla="*/ 2452649 w 3646852"/>
                  <a:gd name="connsiteY80" fmla="*/ 396018 h 3163039"/>
                  <a:gd name="connsiteX81" fmla="*/ 2275624 w 3646852"/>
                  <a:gd name="connsiteY81" fmla="*/ 469319 h 3163039"/>
                  <a:gd name="connsiteX82" fmla="*/ 2221375 w 3646852"/>
                  <a:gd name="connsiteY82" fmla="*/ 505494 h 3163039"/>
                  <a:gd name="connsiteX83" fmla="*/ 2082420 w 3646852"/>
                  <a:gd name="connsiteY83" fmla="*/ 641625 h 3163039"/>
                  <a:gd name="connsiteX84" fmla="*/ 2046254 w 3646852"/>
                  <a:gd name="connsiteY84" fmla="*/ 692080 h 3163039"/>
                  <a:gd name="connsiteX85" fmla="*/ 1970114 w 3646852"/>
                  <a:gd name="connsiteY85" fmla="*/ 876761 h 3163039"/>
                  <a:gd name="connsiteX86" fmla="*/ 1957741 w 3646852"/>
                  <a:gd name="connsiteY86" fmla="*/ 934831 h 3163039"/>
                  <a:gd name="connsiteX87" fmla="*/ 1957741 w 3646852"/>
                  <a:gd name="connsiteY87" fmla="*/ 1136648 h 3163039"/>
                  <a:gd name="connsiteX88" fmla="*/ 1968211 w 3646852"/>
                  <a:gd name="connsiteY88" fmla="*/ 1192814 h 3163039"/>
                  <a:gd name="connsiteX89" fmla="*/ 2046254 w 3646852"/>
                  <a:gd name="connsiteY89" fmla="*/ 1379399 h 3163039"/>
                  <a:gd name="connsiteX90" fmla="*/ 2079565 w 3646852"/>
                  <a:gd name="connsiteY90" fmla="*/ 1428902 h 3163039"/>
                  <a:gd name="connsiteX91" fmla="*/ 2221375 w 3646852"/>
                  <a:gd name="connsiteY91" fmla="*/ 1569793 h 3163039"/>
                  <a:gd name="connsiteX92" fmla="*/ 2273721 w 3646852"/>
                  <a:gd name="connsiteY92" fmla="*/ 1604063 h 3163039"/>
                  <a:gd name="connsiteX93" fmla="*/ 2455504 w 3646852"/>
                  <a:gd name="connsiteY93" fmla="*/ 1679269 h 3163039"/>
                  <a:gd name="connsiteX94" fmla="*/ 2515465 w 3646852"/>
                  <a:gd name="connsiteY94" fmla="*/ 1692596 h 3163039"/>
                  <a:gd name="connsiteX95" fmla="*/ 2714379 w 3646852"/>
                  <a:gd name="connsiteY95" fmla="*/ 1693548 h 3163039"/>
                  <a:gd name="connsiteX96" fmla="*/ 2773387 w 3646852"/>
                  <a:gd name="connsiteY96" fmla="*/ 1682125 h 3163039"/>
                  <a:gd name="connsiteX97" fmla="*/ 2957075 w 3646852"/>
                  <a:gd name="connsiteY97" fmla="*/ 1604063 h 3163039"/>
                  <a:gd name="connsiteX98" fmla="*/ 3008469 w 3646852"/>
                  <a:gd name="connsiteY98" fmla="*/ 1568841 h 3163039"/>
                  <a:gd name="connsiteX99" fmla="*/ 3143617 w 3646852"/>
                  <a:gd name="connsiteY99" fmla="*/ 1429854 h 3163039"/>
                  <a:gd name="connsiteX100" fmla="*/ 3180735 w 3646852"/>
                  <a:gd name="connsiteY100" fmla="*/ 1372736 h 3163039"/>
                  <a:gd name="connsiteX101" fmla="*/ 3253068 w 3646852"/>
                  <a:gd name="connsiteY101" fmla="*/ 1198526 h 3163039"/>
                  <a:gd name="connsiteX102" fmla="*/ 3265440 w 3646852"/>
                  <a:gd name="connsiteY102" fmla="*/ 1129032 h 3163039"/>
                  <a:gd name="connsiteX103" fmla="*/ 3265440 w 3646852"/>
                  <a:gd name="connsiteY103" fmla="*/ 943399 h 3163039"/>
                  <a:gd name="connsiteX104" fmla="*/ 3252116 w 3646852"/>
                  <a:gd name="connsiteY104" fmla="*/ 873905 h 3163039"/>
                  <a:gd name="connsiteX105" fmla="*/ 3180735 w 3646852"/>
                  <a:gd name="connsiteY105" fmla="*/ 699695 h 3163039"/>
                  <a:gd name="connsiteX106" fmla="*/ 3185494 w 3646852"/>
                  <a:gd name="connsiteY106" fmla="*/ 678752 h 3163039"/>
                  <a:gd name="connsiteX107" fmla="*/ 2612542 w 3646852"/>
                  <a:gd name="connsiteY107" fmla="*/ 2524615 h 3163039"/>
                  <a:gd name="connsiteX108" fmla="*/ 2524030 w 3646852"/>
                  <a:gd name="connsiteY108" fmla="*/ 2547462 h 3163039"/>
                  <a:gd name="connsiteX109" fmla="*/ 2493574 w 3646852"/>
                  <a:gd name="connsiteY109" fmla="*/ 2462737 h 3163039"/>
                  <a:gd name="connsiteX110" fmla="*/ 2493574 w 3646852"/>
                  <a:gd name="connsiteY110" fmla="*/ 1864902 h 3163039"/>
                  <a:gd name="connsiteX111" fmla="*/ 2493574 w 3646852"/>
                  <a:gd name="connsiteY111" fmla="*/ 1826824 h 3163039"/>
                  <a:gd name="connsiteX112" fmla="*/ 2349861 w 3646852"/>
                  <a:gd name="connsiteY112" fmla="*/ 1741147 h 3163039"/>
                  <a:gd name="connsiteX113" fmla="*/ 2313694 w 3646852"/>
                  <a:gd name="connsiteY113" fmla="*/ 1720203 h 3163039"/>
                  <a:gd name="connsiteX114" fmla="*/ 2253734 w 3646852"/>
                  <a:gd name="connsiteY114" fmla="*/ 1731627 h 3163039"/>
                  <a:gd name="connsiteX115" fmla="*/ 2253734 w 3646852"/>
                  <a:gd name="connsiteY115" fmla="*/ 2955856 h 3163039"/>
                  <a:gd name="connsiteX116" fmla="*/ 2373654 w 3646852"/>
                  <a:gd name="connsiteY116" fmla="*/ 2833052 h 3163039"/>
                  <a:gd name="connsiteX117" fmla="*/ 2490719 w 3646852"/>
                  <a:gd name="connsiteY117" fmla="*/ 2834004 h 3163039"/>
                  <a:gd name="connsiteX118" fmla="*/ 2612542 w 3646852"/>
                  <a:gd name="connsiteY118" fmla="*/ 2959664 h 3163039"/>
                  <a:gd name="connsiteX119" fmla="*/ 2612542 w 3646852"/>
                  <a:gd name="connsiteY119" fmla="*/ 2524615 h 3163039"/>
                  <a:gd name="connsiteX120" fmla="*/ 2617301 w 3646852"/>
                  <a:gd name="connsiteY120" fmla="*/ 1785889 h 3163039"/>
                  <a:gd name="connsiteX121" fmla="*/ 2617301 w 3646852"/>
                  <a:gd name="connsiteY121" fmla="*/ 2349453 h 3163039"/>
                  <a:gd name="connsiteX122" fmla="*/ 2731511 w 3646852"/>
                  <a:gd name="connsiteY122" fmla="*/ 2230457 h 3163039"/>
                  <a:gd name="connsiteX123" fmla="*/ 2860948 w 3646852"/>
                  <a:gd name="connsiteY123" fmla="*/ 2229505 h 3163039"/>
                  <a:gd name="connsiteX124" fmla="*/ 2976109 w 3646852"/>
                  <a:gd name="connsiteY124" fmla="*/ 2346597 h 3163039"/>
                  <a:gd name="connsiteX125" fmla="*/ 2976109 w 3646852"/>
                  <a:gd name="connsiteY125" fmla="*/ 1728771 h 3163039"/>
                  <a:gd name="connsiteX126" fmla="*/ 2950412 w 3646852"/>
                  <a:gd name="connsiteY126" fmla="*/ 1724963 h 3163039"/>
                  <a:gd name="connsiteX127" fmla="*/ 2864755 w 3646852"/>
                  <a:gd name="connsiteY127" fmla="*/ 1760186 h 3163039"/>
                  <a:gd name="connsiteX128" fmla="*/ 2741980 w 3646852"/>
                  <a:gd name="connsiteY128" fmla="*/ 1823016 h 3163039"/>
                  <a:gd name="connsiteX129" fmla="*/ 2617301 w 3646852"/>
                  <a:gd name="connsiteY129" fmla="*/ 1785889 h 3163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3646852" h="3163039">
                    <a:moveTo>
                      <a:pt x="0" y="263695"/>
                    </a:moveTo>
                    <a:cubicBezTo>
                      <a:pt x="1904" y="260839"/>
                      <a:pt x="2855" y="257983"/>
                      <a:pt x="3807" y="254175"/>
                    </a:cubicBezTo>
                    <a:cubicBezTo>
                      <a:pt x="55201" y="75205"/>
                      <a:pt x="155135" y="0"/>
                      <a:pt x="339773" y="0"/>
                    </a:cubicBezTo>
                    <a:cubicBezTo>
                      <a:pt x="1334348" y="0"/>
                      <a:pt x="2329874" y="0"/>
                      <a:pt x="3324449" y="0"/>
                    </a:cubicBezTo>
                    <a:cubicBezTo>
                      <a:pt x="3479583" y="0"/>
                      <a:pt x="3598551" y="85677"/>
                      <a:pt x="3635670" y="225616"/>
                    </a:cubicBezTo>
                    <a:cubicBezTo>
                      <a:pt x="3643283" y="254175"/>
                      <a:pt x="3646139" y="284638"/>
                      <a:pt x="3646139" y="313197"/>
                    </a:cubicBezTo>
                    <a:cubicBezTo>
                      <a:pt x="3647090" y="1036691"/>
                      <a:pt x="3647090" y="1760186"/>
                      <a:pt x="3646139" y="2483680"/>
                    </a:cubicBezTo>
                    <a:cubicBezTo>
                      <a:pt x="3646139" y="2666458"/>
                      <a:pt x="3515749" y="2796877"/>
                      <a:pt x="3331111" y="2798781"/>
                    </a:cubicBezTo>
                    <a:cubicBezTo>
                      <a:pt x="3148376" y="2799733"/>
                      <a:pt x="2965640" y="2798781"/>
                      <a:pt x="2782905" y="2798781"/>
                    </a:cubicBezTo>
                    <a:cubicBezTo>
                      <a:pt x="2768629" y="2798781"/>
                      <a:pt x="2754353" y="2798781"/>
                      <a:pt x="2734366" y="2798781"/>
                    </a:cubicBezTo>
                    <a:cubicBezTo>
                      <a:pt x="2734366" y="2811157"/>
                      <a:pt x="2734366" y="2822581"/>
                      <a:pt x="2734366" y="2834004"/>
                    </a:cubicBezTo>
                    <a:cubicBezTo>
                      <a:pt x="2734366" y="2918729"/>
                      <a:pt x="2733414" y="3002502"/>
                      <a:pt x="2734366" y="3087227"/>
                    </a:cubicBezTo>
                    <a:cubicBezTo>
                      <a:pt x="2734366" y="3119594"/>
                      <a:pt x="2726752" y="3146249"/>
                      <a:pt x="2694393" y="3158625"/>
                    </a:cubicBezTo>
                    <a:cubicBezTo>
                      <a:pt x="2662033" y="3171000"/>
                      <a:pt x="2640143" y="3154817"/>
                      <a:pt x="2619205" y="3132922"/>
                    </a:cubicBezTo>
                    <a:cubicBezTo>
                      <a:pt x="2558293" y="3070092"/>
                      <a:pt x="2496430" y="3007262"/>
                      <a:pt x="2432663" y="2942528"/>
                    </a:cubicBezTo>
                    <a:cubicBezTo>
                      <a:pt x="2372703" y="3002502"/>
                      <a:pt x="2317501" y="3058668"/>
                      <a:pt x="2261348" y="3114834"/>
                    </a:cubicBezTo>
                    <a:cubicBezTo>
                      <a:pt x="2251831" y="3124354"/>
                      <a:pt x="2243265" y="3133873"/>
                      <a:pt x="2233748" y="3142441"/>
                    </a:cubicBezTo>
                    <a:cubicBezTo>
                      <a:pt x="2213761" y="3161481"/>
                      <a:pt x="2191871" y="3169096"/>
                      <a:pt x="2165222" y="3157673"/>
                    </a:cubicBezTo>
                    <a:cubicBezTo>
                      <a:pt x="2139525" y="3146249"/>
                      <a:pt x="2128104" y="3126258"/>
                      <a:pt x="2128104" y="3098651"/>
                    </a:cubicBezTo>
                    <a:cubicBezTo>
                      <a:pt x="2128104" y="3012974"/>
                      <a:pt x="2128104" y="2927297"/>
                      <a:pt x="2128104" y="2841620"/>
                    </a:cubicBezTo>
                    <a:cubicBezTo>
                      <a:pt x="2128104" y="2829244"/>
                      <a:pt x="2128104" y="2815917"/>
                      <a:pt x="2128104" y="2797829"/>
                    </a:cubicBezTo>
                    <a:cubicBezTo>
                      <a:pt x="2110021" y="2797829"/>
                      <a:pt x="2094793" y="2797829"/>
                      <a:pt x="2079565" y="2797829"/>
                    </a:cubicBezTo>
                    <a:cubicBezTo>
                      <a:pt x="1509469" y="2797829"/>
                      <a:pt x="939373" y="2794974"/>
                      <a:pt x="370229" y="2799733"/>
                    </a:cubicBezTo>
                    <a:cubicBezTo>
                      <a:pt x="188446" y="2801637"/>
                      <a:pt x="43780" y="2731192"/>
                      <a:pt x="0" y="2536039"/>
                    </a:cubicBezTo>
                    <a:cubicBezTo>
                      <a:pt x="0" y="1779225"/>
                      <a:pt x="0" y="1021460"/>
                      <a:pt x="0" y="263695"/>
                    </a:cubicBezTo>
                    <a:close/>
                    <a:moveTo>
                      <a:pt x="2129056" y="2677882"/>
                    </a:moveTo>
                    <a:cubicBezTo>
                      <a:pt x="2129056" y="2656938"/>
                      <a:pt x="2129056" y="2642659"/>
                      <a:pt x="2129056" y="2628379"/>
                    </a:cubicBezTo>
                    <a:cubicBezTo>
                      <a:pt x="2129056" y="2398003"/>
                      <a:pt x="2130959" y="2167627"/>
                      <a:pt x="2128104" y="1937252"/>
                    </a:cubicBezTo>
                    <a:cubicBezTo>
                      <a:pt x="2126200" y="1821112"/>
                      <a:pt x="2147139" y="1703068"/>
                      <a:pt x="2103358" y="1588832"/>
                    </a:cubicBezTo>
                    <a:cubicBezTo>
                      <a:pt x="2093841" y="1564081"/>
                      <a:pt x="2084323" y="1550753"/>
                      <a:pt x="2058626" y="1546946"/>
                    </a:cubicBezTo>
                    <a:cubicBezTo>
                      <a:pt x="1959645" y="1532666"/>
                      <a:pt x="1903492" y="1449845"/>
                      <a:pt x="1928237" y="1352744"/>
                    </a:cubicBezTo>
                    <a:cubicBezTo>
                      <a:pt x="1934900" y="1325137"/>
                      <a:pt x="1929189" y="1309906"/>
                      <a:pt x="1904444" y="1294674"/>
                    </a:cubicBezTo>
                    <a:cubicBezTo>
                      <a:pt x="1818786" y="1244220"/>
                      <a:pt x="1799752" y="1146168"/>
                      <a:pt x="1859711" y="1065250"/>
                    </a:cubicBezTo>
                    <a:cubicBezTo>
                      <a:pt x="1876843" y="1041451"/>
                      <a:pt x="1875891" y="1025268"/>
                      <a:pt x="1858760" y="1002421"/>
                    </a:cubicBezTo>
                    <a:cubicBezTo>
                      <a:pt x="1798800" y="921503"/>
                      <a:pt x="1818786" y="825355"/>
                      <a:pt x="1905395" y="772997"/>
                    </a:cubicBezTo>
                    <a:cubicBezTo>
                      <a:pt x="1928237" y="758717"/>
                      <a:pt x="1935851" y="744438"/>
                      <a:pt x="1929189" y="717783"/>
                    </a:cubicBezTo>
                    <a:cubicBezTo>
                      <a:pt x="1904444" y="615922"/>
                      <a:pt x="1958693" y="535957"/>
                      <a:pt x="2063385" y="519774"/>
                    </a:cubicBezTo>
                    <a:cubicBezTo>
                      <a:pt x="2087179" y="515966"/>
                      <a:pt x="2098600" y="504542"/>
                      <a:pt x="2102407" y="481695"/>
                    </a:cubicBezTo>
                    <a:cubicBezTo>
                      <a:pt x="2119538" y="376027"/>
                      <a:pt x="2195678" y="323669"/>
                      <a:pt x="2299418" y="347468"/>
                    </a:cubicBezTo>
                    <a:cubicBezTo>
                      <a:pt x="2325115" y="353180"/>
                      <a:pt x="2341295" y="347468"/>
                      <a:pt x="2354619" y="323669"/>
                    </a:cubicBezTo>
                    <a:cubicBezTo>
                      <a:pt x="2406014" y="237040"/>
                      <a:pt x="2504043" y="217048"/>
                      <a:pt x="2583990" y="277022"/>
                    </a:cubicBezTo>
                    <a:cubicBezTo>
                      <a:pt x="2606832" y="294158"/>
                      <a:pt x="2623964" y="295110"/>
                      <a:pt x="2646805" y="277974"/>
                    </a:cubicBezTo>
                    <a:cubicBezTo>
                      <a:pt x="2726752" y="218000"/>
                      <a:pt x="2823830" y="237040"/>
                      <a:pt x="2876176" y="323669"/>
                    </a:cubicBezTo>
                    <a:cubicBezTo>
                      <a:pt x="2891404" y="348420"/>
                      <a:pt x="2907584" y="354132"/>
                      <a:pt x="2935184" y="347468"/>
                    </a:cubicBezTo>
                    <a:cubicBezTo>
                      <a:pt x="3032262" y="323669"/>
                      <a:pt x="3116016" y="379835"/>
                      <a:pt x="3129341" y="477887"/>
                    </a:cubicBezTo>
                    <a:cubicBezTo>
                      <a:pt x="3133148" y="504542"/>
                      <a:pt x="3143617" y="516918"/>
                      <a:pt x="3171217" y="520726"/>
                    </a:cubicBezTo>
                    <a:cubicBezTo>
                      <a:pt x="3272103" y="535005"/>
                      <a:pt x="3326352" y="616874"/>
                      <a:pt x="3302558" y="716831"/>
                    </a:cubicBezTo>
                    <a:cubicBezTo>
                      <a:pt x="3296848" y="742534"/>
                      <a:pt x="3302558" y="758717"/>
                      <a:pt x="3325400" y="772997"/>
                    </a:cubicBezTo>
                    <a:cubicBezTo>
                      <a:pt x="3413912" y="826307"/>
                      <a:pt x="3431996" y="920552"/>
                      <a:pt x="3371084" y="1004325"/>
                    </a:cubicBezTo>
                    <a:cubicBezTo>
                      <a:pt x="3354904" y="1026220"/>
                      <a:pt x="3355856" y="1042403"/>
                      <a:pt x="3372036" y="1064298"/>
                    </a:cubicBezTo>
                    <a:cubicBezTo>
                      <a:pt x="3432947" y="1146168"/>
                      <a:pt x="3413912" y="1242316"/>
                      <a:pt x="3324449" y="1295626"/>
                    </a:cubicBezTo>
                    <a:cubicBezTo>
                      <a:pt x="3302558" y="1308954"/>
                      <a:pt x="3295896" y="1324185"/>
                      <a:pt x="3301606" y="1348936"/>
                    </a:cubicBezTo>
                    <a:cubicBezTo>
                      <a:pt x="3325400" y="1454605"/>
                      <a:pt x="3274958" y="1528858"/>
                      <a:pt x="3169314" y="1547897"/>
                    </a:cubicBezTo>
                    <a:cubicBezTo>
                      <a:pt x="3156941" y="1549801"/>
                      <a:pt x="3137906" y="1558369"/>
                      <a:pt x="3135051" y="1567889"/>
                    </a:cubicBezTo>
                    <a:cubicBezTo>
                      <a:pt x="3121726" y="1611679"/>
                      <a:pt x="3103643" y="1655470"/>
                      <a:pt x="3102692" y="1700212"/>
                    </a:cubicBezTo>
                    <a:cubicBezTo>
                      <a:pt x="3099836" y="1948675"/>
                      <a:pt x="3100788" y="2197139"/>
                      <a:pt x="3100788" y="2444650"/>
                    </a:cubicBezTo>
                    <a:cubicBezTo>
                      <a:pt x="3100788" y="2451314"/>
                      <a:pt x="3100788" y="2458929"/>
                      <a:pt x="3100788" y="2465593"/>
                    </a:cubicBezTo>
                    <a:cubicBezTo>
                      <a:pt x="3102692" y="2498912"/>
                      <a:pt x="3101740" y="2532231"/>
                      <a:pt x="3065574" y="2547462"/>
                    </a:cubicBezTo>
                    <a:cubicBezTo>
                      <a:pt x="3026552" y="2564598"/>
                      <a:pt x="3000855" y="2540798"/>
                      <a:pt x="2976109" y="2515095"/>
                    </a:cubicBezTo>
                    <a:cubicBezTo>
                      <a:pt x="2917101" y="2455121"/>
                      <a:pt x="2857141" y="2396099"/>
                      <a:pt x="2800037" y="2338030"/>
                    </a:cubicBezTo>
                    <a:cubicBezTo>
                      <a:pt x="2748642" y="2368492"/>
                      <a:pt x="2731511" y="2410379"/>
                      <a:pt x="2735318" y="2467497"/>
                    </a:cubicBezTo>
                    <a:cubicBezTo>
                      <a:pt x="2740076" y="2535087"/>
                      <a:pt x="2736269" y="2604580"/>
                      <a:pt x="2736269" y="2674074"/>
                    </a:cubicBezTo>
                    <a:cubicBezTo>
                      <a:pt x="2751497" y="2675026"/>
                      <a:pt x="2761967" y="2675978"/>
                      <a:pt x="2772436" y="2675978"/>
                    </a:cubicBezTo>
                    <a:cubicBezTo>
                      <a:pt x="2956123" y="2675978"/>
                      <a:pt x="3140761" y="2675978"/>
                      <a:pt x="3324449" y="2675978"/>
                    </a:cubicBezTo>
                    <a:cubicBezTo>
                      <a:pt x="3452934" y="2675978"/>
                      <a:pt x="3527170" y="2600772"/>
                      <a:pt x="3527170" y="2471305"/>
                    </a:cubicBezTo>
                    <a:cubicBezTo>
                      <a:pt x="3527170" y="1755426"/>
                      <a:pt x="3527170" y="1038595"/>
                      <a:pt x="3527170" y="322717"/>
                    </a:cubicBezTo>
                    <a:cubicBezTo>
                      <a:pt x="3527170" y="194201"/>
                      <a:pt x="3452934" y="119948"/>
                      <a:pt x="3322545" y="119948"/>
                    </a:cubicBezTo>
                    <a:cubicBezTo>
                      <a:pt x="2324164" y="119948"/>
                      <a:pt x="1325782" y="119948"/>
                      <a:pt x="326449" y="119948"/>
                    </a:cubicBezTo>
                    <a:cubicBezTo>
                      <a:pt x="195108" y="119948"/>
                      <a:pt x="120872" y="193249"/>
                      <a:pt x="120872" y="324621"/>
                    </a:cubicBezTo>
                    <a:cubicBezTo>
                      <a:pt x="120872" y="1039547"/>
                      <a:pt x="120872" y="1754474"/>
                      <a:pt x="120872" y="2470353"/>
                    </a:cubicBezTo>
                    <a:cubicBezTo>
                      <a:pt x="120872" y="2601724"/>
                      <a:pt x="194156" y="2675978"/>
                      <a:pt x="325497" y="2675978"/>
                    </a:cubicBezTo>
                    <a:cubicBezTo>
                      <a:pt x="911773" y="2675978"/>
                      <a:pt x="1499000" y="2675978"/>
                      <a:pt x="2085275" y="2675978"/>
                    </a:cubicBezTo>
                    <a:cubicBezTo>
                      <a:pt x="2098600" y="2677882"/>
                      <a:pt x="2110973" y="2677882"/>
                      <a:pt x="2129056" y="2677882"/>
                    </a:cubicBezTo>
                    <a:close/>
                    <a:moveTo>
                      <a:pt x="3185494" y="678752"/>
                    </a:moveTo>
                    <a:cubicBezTo>
                      <a:pt x="3185494" y="651145"/>
                      <a:pt x="3169314" y="644481"/>
                      <a:pt x="3146472" y="640673"/>
                    </a:cubicBezTo>
                    <a:cubicBezTo>
                      <a:pt x="3069380" y="630202"/>
                      <a:pt x="3020841" y="580700"/>
                      <a:pt x="3007517" y="504542"/>
                    </a:cubicBezTo>
                    <a:cubicBezTo>
                      <a:pt x="3000855" y="464560"/>
                      <a:pt x="2992289" y="458848"/>
                      <a:pt x="2953268" y="468368"/>
                    </a:cubicBezTo>
                    <a:cubicBezTo>
                      <a:pt x="2879031" y="485503"/>
                      <a:pt x="2816216" y="459800"/>
                      <a:pt x="2776243" y="396018"/>
                    </a:cubicBezTo>
                    <a:cubicBezTo>
                      <a:pt x="2754353" y="360795"/>
                      <a:pt x="2743884" y="358891"/>
                      <a:pt x="2708669" y="383642"/>
                    </a:cubicBezTo>
                    <a:cubicBezTo>
                      <a:pt x="2647757" y="426481"/>
                      <a:pt x="2580183" y="426481"/>
                      <a:pt x="2520223" y="383642"/>
                    </a:cubicBezTo>
                    <a:cubicBezTo>
                      <a:pt x="2485009" y="358891"/>
                      <a:pt x="2474539" y="360795"/>
                      <a:pt x="2452649" y="396018"/>
                    </a:cubicBezTo>
                    <a:cubicBezTo>
                      <a:pt x="2412676" y="460752"/>
                      <a:pt x="2349861" y="486455"/>
                      <a:pt x="2275624" y="469319"/>
                    </a:cubicBezTo>
                    <a:cubicBezTo>
                      <a:pt x="2236603" y="459800"/>
                      <a:pt x="2228037" y="465512"/>
                      <a:pt x="2221375" y="505494"/>
                    </a:cubicBezTo>
                    <a:cubicBezTo>
                      <a:pt x="2207099" y="583555"/>
                      <a:pt x="2160463" y="630202"/>
                      <a:pt x="2082420" y="641625"/>
                    </a:cubicBezTo>
                    <a:cubicBezTo>
                      <a:pt x="2048157" y="647337"/>
                      <a:pt x="2039592" y="658761"/>
                      <a:pt x="2046254" y="692080"/>
                    </a:cubicBezTo>
                    <a:cubicBezTo>
                      <a:pt x="2064337" y="778708"/>
                      <a:pt x="2043399" y="830115"/>
                      <a:pt x="1970114" y="876761"/>
                    </a:cubicBezTo>
                    <a:cubicBezTo>
                      <a:pt x="1944417" y="892944"/>
                      <a:pt x="1939658" y="909128"/>
                      <a:pt x="1957741" y="934831"/>
                    </a:cubicBezTo>
                    <a:cubicBezTo>
                      <a:pt x="2010087" y="1008132"/>
                      <a:pt x="2010087" y="1061443"/>
                      <a:pt x="1957741" y="1136648"/>
                    </a:cubicBezTo>
                    <a:cubicBezTo>
                      <a:pt x="1941562" y="1160447"/>
                      <a:pt x="1944417" y="1176631"/>
                      <a:pt x="1968211" y="1192814"/>
                    </a:cubicBezTo>
                    <a:cubicBezTo>
                      <a:pt x="2046254" y="1245172"/>
                      <a:pt x="2065289" y="1288963"/>
                      <a:pt x="2046254" y="1379399"/>
                    </a:cubicBezTo>
                    <a:cubicBezTo>
                      <a:pt x="2040543" y="1407958"/>
                      <a:pt x="2049109" y="1423190"/>
                      <a:pt x="2079565" y="1428902"/>
                    </a:cubicBezTo>
                    <a:cubicBezTo>
                      <a:pt x="2166174" y="1444133"/>
                      <a:pt x="2207099" y="1485068"/>
                      <a:pt x="2221375" y="1569793"/>
                    </a:cubicBezTo>
                    <a:cubicBezTo>
                      <a:pt x="2227085" y="1603111"/>
                      <a:pt x="2244217" y="1610727"/>
                      <a:pt x="2273721" y="1604063"/>
                    </a:cubicBezTo>
                    <a:cubicBezTo>
                      <a:pt x="2356523" y="1585976"/>
                      <a:pt x="2410773" y="1608823"/>
                      <a:pt x="2455504" y="1679269"/>
                    </a:cubicBezTo>
                    <a:cubicBezTo>
                      <a:pt x="2474539" y="1708780"/>
                      <a:pt x="2487864" y="1711636"/>
                      <a:pt x="2515465" y="1692596"/>
                    </a:cubicBezTo>
                    <a:cubicBezTo>
                      <a:pt x="2584942" y="1643094"/>
                      <a:pt x="2643950" y="1643094"/>
                      <a:pt x="2714379" y="1693548"/>
                    </a:cubicBezTo>
                    <a:cubicBezTo>
                      <a:pt x="2739125" y="1710684"/>
                      <a:pt x="2756256" y="1708780"/>
                      <a:pt x="2773387" y="1682125"/>
                    </a:cubicBezTo>
                    <a:cubicBezTo>
                      <a:pt x="2820023" y="1607871"/>
                      <a:pt x="2871417" y="1586928"/>
                      <a:pt x="2957075" y="1604063"/>
                    </a:cubicBezTo>
                    <a:cubicBezTo>
                      <a:pt x="2991337" y="1610727"/>
                      <a:pt x="3002758" y="1603111"/>
                      <a:pt x="3008469" y="1568841"/>
                    </a:cubicBezTo>
                    <a:cubicBezTo>
                      <a:pt x="3021793" y="1489828"/>
                      <a:pt x="3065574" y="1444133"/>
                      <a:pt x="3143617" y="1429854"/>
                    </a:cubicBezTo>
                    <a:cubicBezTo>
                      <a:pt x="3185494" y="1422238"/>
                      <a:pt x="3191204" y="1413670"/>
                      <a:pt x="3180735" y="1372736"/>
                    </a:cubicBezTo>
                    <a:cubicBezTo>
                      <a:pt x="3163603" y="1300386"/>
                      <a:pt x="3190252" y="1237556"/>
                      <a:pt x="3253068" y="1198526"/>
                    </a:cubicBezTo>
                    <a:cubicBezTo>
                      <a:pt x="3290186" y="1174727"/>
                      <a:pt x="3292089" y="1167111"/>
                      <a:pt x="3265440" y="1129032"/>
                    </a:cubicBezTo>
                    <a:cubicBezTo>
                      <a:pt x="3223563" y="1070010"/>
                      <a:pt x="3223563" y="1001469"/>
                      <a:pt x="3265440" y="943399"/>
                    </a:cubicBezTo>
                    <a:cubicBezTo>
                      <a:pt x="3292089" y="906272"/>
                      <a:pt x="3290186" y="897704"/>
                      <a:pt x="3252116" y="873905"/>
                    </a:cubicBezTo>
                    <a:cubicBezTo>
                      <a:pt x="3189301" y="834875"/>
                      <a:pt x="3163603" y="771093"/>
                      <a:pt x="3180735" y="699695"/>
                    </a:cubicBezTo>
                    <a:cubicBezTo>
                      <a:pt x="3182638" y="691128"/>
                      <a:pt x="3184542" y="684464"/>
                      <a:pt x="3185494" y="678752"/>
                    </a:cubicBezTo>
                    <a:close/>
                    <a:moveTo>
                      <a:pt x="2612542" y="2524615"/>
                    </a:moveTo>
                    <a:cubicBezTo>
                      <a:pt x="2584942" y="2550318"/>
                      <a:pt x="2557341" y="2565550"/>
                      <a:pt x="2524030" y="2547462"/>
                    </a:cubicBezTo>
                    <a:cubicBezTo>
                      <a:pt x="2488816" y="2528423"/>
                      <a:pt x="2493574" y="2495104"/>
                      <a:pt x="2493574" y="2462737"/>
                    </a:cubicBezTo>
                    <a:cubicBezTo>
                      <a:pt x="2493574" y="2263776"/>
                      <a:pt x="2493574" y="2063863"/>
                      <a:pt x="2493574" y="1864902"/>
                    </a:cubicBezTo>
                    <a:cubicBezTo>
                      <a:pt x="2493574" y="1852527"/>
                      <a:pt x="2493574" y="1840151"/>
                      <a:pt x="2493574" y="1826824"/>
                    </a:cubicBezTo>
                    <a:cubicBezTo>
                      <a:pt x="2426952" y="1823016"/>
                      <a:pt x="2380317" y="1795409"/>
                      <a:pt x="2349861" y="1741147"/>
                    </a:cubicBezTo>
                    <a:cubicBezTo>
                      <a:pt x="2343199" y="1730675"/>
                      <a:pt x="2326067" y="1720203"/>
                      <a:pt x="2313694" y="1720203"/>
                    </a:cubicBezTo>
                    <a:cubicBezTo>
                      <a:pt x="2293708" y="1719251"/>
                      <a:pt x="2272769" y="1727819"/>
                      <a:pt x="2253734" y="1731627"/>
                    </a:cubicBezTo>
                    <a:cubicBezTo>
                      <a:pt x="2253734" y="2139068"/>
                      <a:pt x="2253734" y="2542702"/>
                      <a:pt x="2253734" y="2955856"/>
                    </a:cubicBezTo>
                    <a:cubicBezTo>
                      <a:pt x="2297515" y="2911113"/>
                      <a:pt x="2335584" y="2872083"/>
                      <a:pt x="2373654" y="2833052"/>
                    </a:cubicBezTo>
                    <a:cubicBezTo>
                      <a:pt x="2418386" y="2788310"/>
                      <a:pt x="2445987" y="2788310"/>
                      <a:pt x="2490719" y="2834004"/>
                    </a:cubicBezTo>
                    <a:cubicBezTo>
                      <a:pt x="2529741" y="2873035"/>
                      <a:pt x="2567811" y="2913017"/>
                      <a:pt x="2612542" y="2959664"/>
                    </a:cubicBezTo>
                    <a:cubicBezTo>
                      <a:pt x="2612542" y="2807349"/>
                      <a:pt x="2612542" y="2668362"/>
                      <a:pt x="2612542" y="2524615"/>
                    </a:cubicBezTo>
                    <a:close/>
                    <a:moveTo>
                      <a:pt x="2617301" y="1785889"/>
                    </a:moveTo>
                    <a:cubicBezTo>
                      <a:pt x="2617301" y="1965811"/>
                      <a:pt x="2617301" y="2152396"/>
                      <a:pt x="2617301" y="2349453"/>
                    </a:cubicBezTo>
                    <a:cubicBezTo>
                      <a:pt x="2660130" y="2304711"/>
                      <a:pt x="2695344" y="2267584"/>
                      <a:pt x="2731511" y="2230457"/>
                    </a:cubicBezTo>
                    <a:cubicBezTo>
                      <a:pt x="2784809" y="2176195"/>
                      <a:pt x="2807650" y="2176195"/>
                      <a:pt x="2860948" y="2229505"/>
                    </a:cubicBezTo>
                    <a:cubicBezTo>
                      <a:pt x="2898066" y="2266632"/>
                      <a:pt x="2935184" y="2303759"/>
                      <a:pt x="2976109" y="2346597"/>
                    </a:cubicBezTo>
                    <a:cubicBezTo>
                      <a:pt x="2976109" y="2135261"/>
                      <a:pt x="2976109" y="1932492"/>
                      <a:pt x="2976109" y="1728771"/>
                    </a:cubicBezTo>
                    <a:cubicBezTo>
                      <a:pt x="2966592" y="1727819"/>
                      <a:pt x="2957075" y="1727819"/>
                      <a:pt x="2950412" y="1724963"/>
                    </a:cubicBezTo>
                    <a:cubicBezTo>
                      <a:pt x="2910439" y="1709732"/>
                      <a:pt x="2886645" y="1721155"/>
                      <a:pt x="2864755" y="1760186"/>
                    </a:cubicBezTo>
                    <a:cubicBezTo>
                      <a:pt x="2839058" y="1804928"/>
                      <a:pt x="2793374" y="1829679"/>
                      <a:pt x="2741980" y="1823016"/>
                    </a:cubicBezTo>
                    <a:cubicBezTo>
                      <a:pt x="2700103" y="1818256"/>
                      <a:pt x="2660130" y="1799217"/>
                      <a:pt x="2617301" y="1785889"/>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26" name="Freeform 125">
                <a:extLst>
                  <a:ext uri="{FF2B5EF4-FFF2-40B4-BE49-F238E27FC236}">
                    <a16:creationId xmlns:a16="http://schemas.microsoft.com/office/drawing/2014/main" id="{378BF38E-9DE7-30A0-3EE2-0F5FC5EFDB2F}"/>
                  </a:ext>
                </a:extLst>
              </p:cNvPr>
              <p:cNvSpPr/>
              <p:nvPr/>
            </p:nvSpPr>
            <p:spPr>
              <a:xfrm>
                <a:off x="3958932" y="1816221"/>
                <a:ext cx="1519700" cy="1825688"/>
              </a:xfrm>
              <a:custGeom>
                <a:avLst/>
                <a:gdLst>
                  <a:gd name="connsiteX0" fmla="*/ 121585 w 1519700"/>
                  <a:gd name="connsiteY0" fmla="*/ 914987 h 1825688"/>
                  <a:gd name="connsiteX1" fmla="*/ 121585 w 1519700"/>
                  <a:gd name="connsiteY1" fmla="*/ 1499494 h 1825688"/>
                  <a:gd name="connsiteX2" fmla="*/ 326211 w 1519700"/>
                  <a:gd name="connsiteY2" fmla="*/ 1704167 h 1825688"/>
                  <a:gd name="connsiteX3" fmla="*/ 1419767 w 1519700"/>
                  <a:gd name="connsiteY3" fmla="*/ 1704167 h 1825688"/>
                  <a:gd name="connsiteX4" fmla="*/ 1448319 w 1519700"/>
                  <a:gd name="connsiteY4" fmla="*/ 1704167 h 1825688"/>
                  <a:gd name="connsiteX5" fmla="*/ 1519700 w 1519700"/>
                  <a:gd name="connsiteY5" fmla="*/ 1766045 h 1825688"/>
                  <a:gd name="connsiteX6" fmla="*/ 1450223 w 1519700"/>
                  <a:gd name="connsiteY6" fmla="*/ 1825067 h 1825688"/>
                  <a:gd name="connsiteX7" fmla="*/ 303369 w 1519700"/>
                  <a:gd name="connsiteY7" fmla="*/ 1824115 h 1825688"/>
                  <a:gd name="connsiteX8" fmla="*/ 714 w 1519700"/>
                  <a:gd name="connsiteY8" fmla="*/ 1516630 h 1825688"/>
                  <a:gd name="connsiteX9" fmla="*/ 714 w 1519700"/>
                  <a:gd name="connsiteY9" fmla="*/ 312392 h 1825688"/>
                  <a:gd name="connsiteX10" fmla="*/ 311935 w 1519700"/>
                  <a:gd name="connsiteY10" fmla="*/ 1099 h 1825688"/>
                  <a:gd name="connsiteX11" fmla="*/ 1384552 w 1519700"/>
                  <a:gd name="connsiteY11" fmla="*/ 1099 h 1825688"/>
                  <a:gd name="connsiteX12" fmla="*/ 1459740 w 1519700"/>
                  <a:gd name="connsiteY12" fmla="*/ 62977 h 1825688"/>
                  <a:gd name="connsiteX13" fmla="*/ 1382649 w 1519700"/>
                  <a:gd name="connsiteY13" fmla="*/ 122951 h 1825688"/>
                  <a:gd name="connsiteX14" fmla="*/ 324307 w 1519700"/>
                  <a:gd name="connsiteY14" fmla="*/ 122951 h 1825688"/>
                  <a:gd name="connsiteX15" fmla="*/ 179642 w 1519700"/>
                  <a:gd name="connsiteY15" fmla="*/ 172453 h 1825688"/>
                  <a:gd name="connsiteX16" fmla="*/ 120634 w 1519700"/>
                  <a:gd name="connsiteY16" fmla="*/ 320008 h 1825688"/>
                  <a:gd name="connsiteX17" fmla="*/ 121585 w 1519700"/>
                  <a:gd name="connsiteY17" fmla="*/ 914987 h 182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19700" h="1825688">
                    <a:moveTo>
                      <a:pt x="121585" y="914987"/>
                    </a:moveTo>
                    <a:cubicBezTo>
                      <a:pt x="121585" y="1110140"/>
                      <a:pt x="121585" y="1304341"/>
                      <a:pt x="121585" y="1499494"/>
                    </a:cubicBezTo>
                    <a:cubicBezTo>
                      <a:pt x="121585" y="1631818"/>
                      <a:pt x="193918" y="1704167"/>
                      <a:pt x="326211" y="1704167"/>
                    </a:cubicBezTo>
                    <a:cubicBezTo>
                      <a:pt x="690730" y="1704167"/>
                      <a:pt x="1055248" y="1704167"/>
                      <a:pt x="1419767" y="1704167"/>
                    </a:cubicBezTo>
                    <a:cubicBezTo>
                      <a:pt x="1429284" y="1704167"/>
                      <a:pt x="1438802" y="1704167"/>
                      <a:pt x="1448319" y="1704167"/>
                    </a:cubicBezTo>
                    <a:cubicBezTo>
                      <a:pt x="1493051" y="1705119"/>
                      <a:pt x="1519700" y="1728918"/>
                      <a:pt x="1519700" y="1766045"/>
                    </a:cubicBezTo>
                    <a:cubicBezTo>
                      <a:pt x="1518749" y="1802220"/>
                      <a:pt x="1493051" y="1825067"/>
                      <a:pt x="1450223" y="1825067"/>
                    </a:cubicBezTo>
                    <a:cubicBezTo>
                      <a:pt x="1067621" y="1825067"/>
                      <a:pt x="685019" y="1826971"/>
                      <a:pt x="303369" y="1824115"/>
                    </a:cubicBezTo>
                    <a:cubicBezTo>
                      <a:pt x="129199" y="1823163"/>
                      <a:pt x="1666" y="1690840"/>
                      <a:pt x="714" y="1516630"/>
                    </a:cubicBezTo>
                    <a:cubicBezTo>
                      <a:pt x="-238" y="1114900"/>
                      <a:pt x="-238" y="713170"/>
                      <a:pt x="714" y="312392"/>
                    </a:cubicBezTo>
                    <a:cubicBezTo>
                      <a:pt x="714" y="133423"/>
                      <a:pt x="131103" y="2051"/>
                      <a:pt x="311935" y="1099"/>
                    </a:cubicBezTo>
                    <a:cubicBezTo>
                      <a:pt x="669791" y="-805"/>
                      <a:pt x="1026696" y="147"/>
                      <a:pt x="1384552" y="1099"/>
                    </a:cubicBezTo>
                    <a:cubicBezTo>
                      <a:pt x="1432140" y="1099"/>
                      <a:pt x="1460692" y="24898"/>
                      <a:pt x="1459740" y="62977"/>
                    </a:cubicBezTo>
                    <a:cubicBezTo>
                      <a:pt x="1459740" y="101056"/>
                      <a:pt x="1432140" y="122951"/>
                      <a:pt x="1382649" y="122951"/>
                    </a:cubicBezTo>
                    <a:cubicBezTo>
                      <a:pt x="1029551" y="122951"/>
                      <a:pt x="677405" y="122951"/>
                      <a:pt x="324307" y="122951"/>
                    </a:cubicBezTo>
                    <a:cubicBezTo>
                      <a:pt x="270058" y="122951"/>
                      <a:pt x="220567" y="134374"/>
                      <a:pt x="179642" y="172453"/>
                    </a:cubicBezTo>
                    <a:cubicBezTo>
                      <a:pt x="136813" y="212436"/>
                      <a:pt x="120634" y="262890"/>
                      <a:pt x="120634" y="320008"/>
                    </a:cubicBezTo>
                    <a:cubicBezTo>
                      <a:pt x="122537" y="518969"/>
                      <a:pt x="121585" y="716978"/>
                      <a:pt x="121585" y="914987"/>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27" name="Freeform 126">
                <a:extLst>
                  <a:ext uri="{FF2B5EF4-FFF2-40B4-BE49-F238E27FC236}">
                    <a16:creationId xmlns:a16="http://schemas.microsoft.com/office/drawing/2014/main" id="{884505A5-72E2-0275-7638-87943E500E58}"/>
                  </a:ext>
                </a:extLst>
              </p:cNvPr>
              <p:cNvSpPr/>
              <p:nvPr/>
            </p:nvSpPr>
            <p:spPr>
              <a:xfrm>
                <a:off x="4263501" y="3034109"/>
                <a:ext cx="1032395" cy="364577"/>
              </a:xfrm>
              <a:custGeom>
                <a:avLst/>
                <a:gdLst>
                  <a:gd name="connsiteX0" fmla="*/ 553668 w 1032395"/>
                  <a:gd name="connsiteY0" fmla="*/ 266375 h 364577"/>
                  <a:gd name="connsiteX1" fmla="*/ 280517 w 1032395"/>
                  <a:gd name="connsiteY1" fmla="*/ 214969 h 364577"/>
                  <a:gd name="connsiteX2" fmla="*/ 90168 w 1032395"/>
                  <a:gd name="connsiteY2" fmla="*/ 357763 h 364577"/>
                  <a:gd name="connsiteX3" fmla="*/ 9269 w 1032395"/>
                  <a:gd name="connsiteY3" fmla="*/ 335868 h 364577"/>
                  <a:gd name="connsiteX4" fmla="*/ 39725 w 1032395"/>
                  <a:gd name="connsiteY4" fmla="*/ 247335 h 364577"/>
                  <a:gd name="connsiteX5" fmla="*/ 126334 w 1032395"/>
                  <a:gd name="connsiteY5" fmla="*/ 199737 h 364577"/>
                  <a:gd name="connsiteX6" fmla="*/ 198666 w 1032395"/>
                  <a:gd name="connsiteY6" fmla="*/ 71222 h 364577"/>
                  <a:gd name="connsiteX7" fmla="*/ 250061 w 1032395"/>
                  <a:gd name="connsiteY7" fmla="*/ 776 h 364577"/>
                  <a:gd name="connsiteX8" fmla="*/ 320490 w 1032395"/>
                  <a:gd name="connsiteY8" fmla="*/ 52182 h 364577"/>
                  <a:gd name="connsiteX9" fmla="*/ 418520 w 1032395"/>
                  <a:gd name="connsiteY9" fmla="*/ 170226 h 364577"/>
                  <a:gd name="connsiteX10" fmla="*/ 473721 w 1032395"/>
                  <a:gd name="connsiteY10" fmla="*/ 147379 h 364577"/>
                  <a:gd name="connsiteX11" fmla="*/ 521308 w 1032395"/>
                  <a:gd name="connsiteY11" fmla="*/ 92165 h 364577"/>
                  <a:gd name="connsiteX12" fmla="*/ 588882 w 1032395"/>
                  <a:gd name="connsiteY12" fmla="*/ 125484 h 364577"/>
                  <a:gd name="connsiteX13" fmla="*/ 656456 w 1032395"/>
                  <a:gd name="connsiteY13" fmla="*/ 177842 h 364577"/>
                  <a:gd name="connsiteX14" fmla="*/ 963870 w 1032395"/>
                  <a:gd name="connsiteY14" fmla="*/ 228296 h 364577"/>
                  <a:gd name="connsiteX15" fmla="*/ 1032396 w 1032395"/>
                  <a:gd name="connsiteY15" fmla="*/ 289222 h 364577"/>
                  <a:gd name="connsiteX16" fmla="*/ 966726 w 1032395"/>
                  <a:gd name="connsiteY16" fmla="*/ 349196 h 364577"/>
                  <a:gd name="connsiteX17" fmla="*/ 553668 w 1032395"/>
                  <a:gd name="connsiteY17" fmla="*/ 266375 h 36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32395" h="364577">
                    <a:moveTo>
                      <a:pt x="553668" y="266375"/>
                    </a:moveTo>
                    <a:cubicBezTo>
                      <a:pt x="462300" y="330157"/>
                      <a:pt x="396630" y="317781"/>
                      <a:pt x="280517" y="214969"/>
                    </a:cubicBezTo>
                    <a:cubicBezTo>
                      <a:pt x="232929" y="283510"/>
                      <a:pt x="167259" y="328252"/>
                      <a:pt x="90168" y="357763"/>
                    </a:cubicBezTo>
                    <a:cubicBezTo>
                      <a:pt x="54001" y="372043"/>
                      <a:pt x="25449" y="363475"/>
                      <a:pt x="9269" y="335868"/>
                    </a:cubicBezTo>
                    <a:cubicBezTo>
                      <a:pt x="-10718" y="303501"/>
                      <a:pt x="2607" y="266375"/>
                      <a:pt x="39725" y="247335"/>
                    </a:cubicBezTo>
                    <a:cubicBezTo>
                      <a:pt x="69229" y="232104"/>
                      <a:pt x="98733" y="216872"/>
                      <a:pt x="126334" y="199737"/>
                    </a:cubicBezTo>
                    <a:cubicBezTo>
                      <a:pt x="172969" y="170226"/>
                      <a:pt x="194860" y="125484"/>
                      <a:pt x="198666" y="71222"/>
                    </a:cubicBezTo>
                    <a:cubicBezTo>
                      <a:pt x="201522" y="27431"/>
                      <a:pt x="217701" y="6488"/>
                      <a:pt x="250061" y="776"/>
                    </a:cubicBezTo>
                    <a:cubicBezTo>
                      <a:pt x="280517" y="-3984"/>
                      <a:pt x="304310" y="13152"/>
                      <a:pt x="320490" y="52182"/>
                    </a:cubicBezTo>
                    <a:cubicBezTo>
                      <a:pt x="341428" y="101685"/>
                      <a:pt x="372836" y="141667"/>
                      <a:pt x="418520" y="170226"/>
                    </a:cubicBezTo>
                    <a:cubicBezTo>
                      <a:pt x="452783" y="192121"/>
                      <a:pt x="467059" y="186410"/>
                      <a:pt x="473721" y="147379"/>
                    </a:cubicBezTo>
                    <a:cubicBezTo>
                      <a:pt x="478480" y="118820"/>
                      <a:pt x="491804" y="97876"/>
                      <a:pt x="521308" y="92165"/>
                    </a:cubicBezTo>
                    <a:cubicBezTo>
                      <a:pt x="551764" y="85501"/>
                      <a:pt x="576510" y="96925"/>
                      <a:pt x="588882" y="125484"/>
                    </a:cubicBezTo>
                    <a:cubicBezTo>
                      <a:pt x="602207" y="155946"/>
                      <a:pt x="626952" y="170226"/>
                      <a:pt x="656456" y="177842"/>
                    </a:cubicBezTo>
                    <a:cubicBezTo>
                      <a:pt x="757341" y="204497"/>
                      <a:pt x="858226" y="230200"/>
                      <a:pt x="963870" y="228296"/>
                    </a:cubicBezTo>
                    <a:cubicBezTo>
                      <a:pt x="1004795" y="227344"/>
                      <a:pt x="1032396" y="253999"/>
                      <a:pt x="1032396" y="289222"/>
                    </a:cubicBezTo>
                    <a:cubicBezTo>
                      <a:pt x="1032396" y="323493"/>
                      <a:pt x="1004795" y="347292"/>
                      <a:pt x="966726" y="349196"/>
                    </a:cubicBezTo>
                    <a:cubicBezTo>
                      <a:pt x="849661" y="353956"/>
                      <a:pt x="656456" y="315877"/>
                      <a:pt x="553668" y="266375"/>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28" name="Freeform 127">
                <a:extLst>
                  <a:ext uri="{FF2B5EF4-FFF2-40B4-BE49-F238E27FC236}">
                    <a16:creationId xmlns:a16="http://schemas.microsoft.com/office/drawing/2014/main" id="{E76F097B-1C42-A870-DEB5-DDFAAB63D552}"/>
                  </a:ext>
                </a:extLst>
              </p:cNvPr>
              <p:cNvSpPr/>
              <p:nvPr/>
            </p:nvSpPr>
            <p:spPr>
              <a:xfrm>
                <a:off x="4265055" y="2670044"/>
                <a:ext cx="971860" cy="122089"/>
              </a:xfrm>
              <a:custGeom>
                <a:avLst/>
                <a:gdLst>
                  <a:gd name="connsiteX0" fmla="*/ 484540 w 971860"/>
                  <a:gd name="connsiteY0" fmla="*/ 122090 h 122089"/>
                  <a:gd name="connsiteX1" fmla="*/ 79096 w 971860"/>
                  <a:gd name="connsiteY1" fmla="*/ 122090 h 122089"/>
                  <a:gd name="connsiteX2" fmla="*/ 34364 w 971860"/>
                  <a:gd name="connsiteY2" fmla="*/ 114474 h 122089"/>
                  <a:gd name="connsiteX3" fmla="*/ 1053 w 971860"/>
                  <a:gd name="connsiteY3" fmla="*/ 50692 h 122089"/>
                  <a:gd name="connsiteX4" fmla="*/ 54351 w 971860"/>
                  <a:gd name="connsiteY4" fmla="*/ 1190 h 122089"/>
                  <a:gd name="connsiteX5" fmla="*/ 140008 w 971860"/>
                  <a:gd name="connsiteY5" fmla="*/ 238 h 122089"/>
                  <a:gd name="connsiteX6" fmla="*/ 880466 w 971860"/>
                  <a:gd name="connsiteY6" fmla="*/ 238 h 122089"/>
                  <a:gd name="connsiteX7" fmla="*/ 909018 w 971860"/>
                  <a:gd name="connsiteY7" fmla="*/ 238 h 122089"/>
                  <a:gd name="connsiteX8" fmla="*/ 971834 w 971860"/>
                  <a:gd name="connsiteY8" fmla="*/ 58308 h 122089"/>
                  <a:gd name="connsiteX9" fmla="*/ 909018 w 971860"/>
                  <a:gd name="connsiteY9" fmla="*/ 121138 h 122089"/>
                  <a:gd name="connsiteX10" fmla="*/ 706297 w 971860"/>
                  <a:gd name="connsiteY10" fmla="*/ 121138 h 122089"/>
                  <a:gd name="connsiteX11" fmla="*/ 484540 w 971860"/>
                  <a:gd name="connsiteY11" fmla="*/ 122090 h 12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1860" h="122089">
                    <a:moveTo>
                      <a:pt x="484540" y="122090"/>
                    </a:moveTo>
                    <a:cubicBezTo>
                      <a:pt x="349392" y="122090"/>
                      <a:pt x="214244" y="122090"/>
                      <a:pt x="79096" y="122090"/>
                    </a:cubicBezTo>
                    <a:cubicBezTo>
                      <a:pt x="63868" y="122090"/>
                      <a:pt x="47688" y="121138"/>
                      <a:pt x="34364" y="114474"/>
                    </a:cubicBezTo>
                    <a:cubicBezTo>
                      <a:pt x="7715" y="103050"/>
                      <a:pt x="-3706" y="79251"/>
                      <a:pt x="1053" y="50692"/>
                    </a:cubicBezTo>
                    <a:cubicBezTo>
                      <a:pt x="5811" y="22133"/>
                      <a:pt x="24846" y="4046"/>
                      <a:pt x="54351" y="1190"/>
                    </a:cubicBezTo>
                    <a:cubicBezTo>
                      <a:pt x="82903" y="-714"/>
                      <a:pt x="111455" y="238"/>
                      <a:pt x="140008" y="238"/>
                    </a:cubicBezTo>
                    <a:cubicBezTo>
                      <a:pt x="386510" y="238"/>
                      <a:pt x="633012" y="238"/>
                      <a:pt x="880466" y="238"/>
                    </a:cubicBezTo>
                    <a:cubicBezTo>
                      <a:pt x="889983" y="238"/>
                      <a:pt x="899501" y="238"/>
                      <a:pt x="909018" y="238"/>
                    </a:cubicBezTo>
                    <a:cubicBezTo>
                      <a:pt x="947088" y="2142"/>
                      <a:pt x="970882" y="24037"/>
                      <a:pt x="971834" y="58308"/>
                    </a:cubicBezTo>
                    <a:cubicBezTo>
                      <a:pt x="972785" y="94483"/>
                      <a:pt x="948040" y="120186"/>
                      <a:pt x="909018" y="121138"/>
                    </a:cubicBezTo>
                    <a:cubicBezTo>
                      <a:pt x="841445" y="122090"/>
                      <a:pt x="773871" y="121138"/>
                      <a:pt x="706297" y="121138"/>
                    </a:cubicBezTo>
                    <a:cubicBezTo>
                      <a:pt x="631109" y="122090"/>
                      <a:pt x="557824" y="122090"/>
                      <a:pt x="484540" y="122090"/>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29" name="Freeform 128">
                <a:extLst>
                  <a:ext uri="{FF2B5EF4-FFF2-40B4-BE49-F238E27FC236}">
                    <a16:creationId xmlns:a16="http://schemas.microsoft.com/office/drawing/2014/main" id="{40D98BE5-5D7A-F759-1CBA-B0984D2E30D6}"/>
                  </a:ext>
                </a:extLst>
              </p:cNvPr>
              <p:cNvSpPr/>
              <p:nvPr/>
            </p:nvSpPr>
            <p:spPr>
              <a:xfrm>
                <a:off x="4264094" y="2427108"/>
                <a:ext cx="971432" cy="122274"/>
              </a:xfrm>
              <a:custGeom>
                <a:avLst/>
                <a:gdLst>
                  <a:gd name="connsiteX0" fmla="*/ 485501 w 971432"/>
                  <a:gd name="connsiteY0" fmla="*/ 423 h 122274"/>
                  <a:gd name="connsiteX1" fmla="*/ 901414 w 971432"/>
                  <a:gd name="connsiteY1" fmla="*/ 423 h 122274"/>
                  <a:gd name="connsiteX2" fmla="*/ 968988 w 971432"/>
                  <a:gd name="connsiteY2" fmla="*/ 45166 h 122274"/>
                  <a:gd name="connsiteX3" fmla="*/ 925207 w 971432"/>
                  <a:gd name="connsiteY3" fmla="*/ 119419 h 122274"/>
                  <a:gd name="connsiteX4" fmla="*/ 889993 w 971432"/>
                  <a:gd name="connsiteY4" fmla="*/ 122275 h 122274"/>
                  <a:gd name="connsiteX5" fmla="*/ 81961 w 971432"/>
                  <a:gd name="connsiteY5" fmla="*/ 122275 h 122274"/>
                  <a:gd name="connsiteX6" fmla="*/ 57215 w 971432"/>
                  <a:gd name="connsiteY6" fmla="*/ 121323 h 122274"/>
                  <a:gd name="connsiteX7" fmla="*/ 110 w 971432"/>
                  <a:gd name="connsiteY7" fmla="*/ 56589 h 122274"/>
                  <a:gd name="connsiteX8" fmla="*/ 61974 w 971432"/>
                  <a:gd name="connsiteY8" fmla="*/ 423 h 122274"/>
                  <a:gd name="connsiteX9" fmla="*/ 378905 w 971432"/>
                  <a:gd name="connsiteY9" fmla="*/ 423 h 122274"/>
                  <a:gd name="connsiteX10" fmla="*/ 485501 w 971432"/>
                  <a:gd name="connsiteY10" fmla="*/ 423 h 12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1432" h="122274">
                    <a:moveTo>
                      <a:pt x="485501" y="423"/>
                    </a:moveTo>
                    <a:cubicBezTo>
                      <a:pt x="624456" y="423"/>
                      <a:pt x="763411" y="423"/>
                      <a:pt x="901414" y="423"/>
                    </a:cubicBezTo>
                    <a:cubicBezTo>
                      <a:pt x="934725" y="423"/>
                      <a:pt x="959470" y="11847"/>
                      <a:pt x="968988" y="45166"/>
                    </a:cubicBezTo>
                    <a:cubicBezTo>
                      <a:pt x="978505" y="78484"/>
                      <a:pt x="959470" y="110851"/>
                      <a:pt x="925207" y="119419"/>
                    </a:cubicBezTo>
                    <a:cubicBezTo>
                      <a:pt x="913787" y="122275"/>
                      <a:pt x="901414" y="122275"/>
                      <a:pt x="889993" y="122275"/>
                    </a:cubicBezTo>
                    <a:cubicBezTo>
                      <a:pt x="620649" y="122275"/>
                      <a:pt x="351305" y="122275"/>
                      <a:pt x="81961" y="122275"/>
                    </a:cubicBezTo>
                    <a:cubicBezTo>
                      <a:pt x="73395" y="122275"/>
                      <a:pt x="64829" y="122275"/>
                      <a:pt x="57215" y="121323"/>
                    </a:cubicBezTo>
                    <a:cubicBezTo>
                      <a:pt x="21049" y="116563"/>
                      <a:pt x="-1793" y="90860"/>
                      <a:pt x="110" y="56589"/>
                    </a:cubicBezTo>
                    <a:cubicBezTo>
                      <a:pt x="2014" y="24222"/>
                      <a:pt x="25808" y="1375"/>
                      <a:pt x="61974" y="423"/>
                    </a:cubicBezTo>
                    <a:cubicBezTo>
                      <a:pt x="167618" y="-529"/>
                      <a:pt x="273262" y="423"/>
                      <a:pt x="378905" y="423"/>
                    </a:cubicBezTo>
                    <a:cubicBezTo>
                      <a:pt x="414120" y="423"/>
                      <a:pt x="450286" y="423"/>
                      <a:pt x="485501" y="423"/>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30" name="Freeform 129">
                <a:extLst>
                  <a:ext uri="{FF2B5EF4-FFF2-40B4-BE49-F238E27FC236}">
                    <a16:creationId xmlns:a16="http://schemas.microsoft.com/office/drawing/2014/main" id="{1D137D27-F719-6C54-4AF7-0D4D9CA2ACEC}"/>
                  </a:ext>
                </a:extLst>
              </p:cNvPr>
              <p:cNvSpPr/>
              <p:nvPr/>
            </p:nvSpPr>
            <p:spPr>
              <a:xfrm>
                <a:off x="4266005" y="2183827"/>
                <a:ext cx="970857" cy="121851"/>
              </a:xfrm>
              <a:custGeom>
                <a:avLst/>
                <a:gdLst>
                  <a:gd name="connsiteX0" fmla="*/ 486445 w 970857"/>
                  <a:gd name="connsiteY0" fmla="*/ 0 h 121851"/>
                  <a:gd name="connsiteX1" fmla="*/ 895695 w 970857"/>
                  <a:gd name="connsiteY1" fmla="*/ 0 h 121851"/>
                  <a:gd name="connsiteX2" fmla="*/ 967076 w 970857"/>
                  <a:gd name="connsiteY2" fmla="*/ 40935 h 121851"/>
                  <a:gd name="connsiteX3" fmla="*/ 925200 w 970857"/>
                  <a:gd name="connsiteY3" fmla="*/ 118044 h 121851"/>
                  <a:gd name="connsiteX4" fmla="*/ 883323 w 970857"/>
                  <a:gd name="connsiteY4" fmla="*/ 121852 h 121851"/>
                  <a:gd name="connsiteX5" fmla="*/ 86711 w 970857"/>
                  <a:gd name="connsiteY5" fmla="*/ 121852 h 121851"/>
                  <a:gd name="connsiteX6" fmla="*/ 61966 w 970857"/>
                  <a:gd name="connsiteY6" fmla="*/ 121852 h 121851"/>
                  <a:gd name="connsiteX7" fmla="*/ 103 w 970857"/>
                  <a:gd name="connsiteY7" fmla="*/ 58070 h 121851"/>
                  <a:gd name="connsiteX8" fmla="*/ 64821 w 970857"/>
                  <a:gd name="connsiteY8" fmla="*/ 952 h 121851"/>
                  <a:gd name="connsiteX9" fmla="*/ 292289 w 970857"/>
                  <a:gd name="connsiteY9" fmla="*/ 952 h 121851"/>
                  <a:gd name="connsiteX10" fmla="*/ 486445 w 970857"/>
                  <a:gd name="connsiteY10" fmla="*/ 0 h 12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0857" h="121851">
                    <a:moveTo>
                      <a:pt x="486445" y="0"/>
                    </a:moveTo>
                    <a:cubicBezTo>
                      <a:pt x="622544" y="0"/>
                      <a:pt x="759596" y="0"/>
                      <a:pt x="895695" y="0"/>
                    </a:cubicBezTo>
                    <a:cubicBezTo>
                      <a:pt x="928055" y="0"/>
                      <a:pt x="954704" y="7616"/>
                      <a:pt x="967076" y="40935"/>
                    </a:cubicBezTo>
                    <a:cubicBezTo>
                      <a:pt x="979449" y="75205"/>
                      <a:pt x="960414" y="109476"/>
                      <a:pt x="925200" y="118044"/>
                    </a:cubicBezTo>
                    <a:cubicBezTo>
                      <a:pt x="911875" y="121852"/>
                      <a:pt x="896647" y="121852"/>
                      <a:pt x="883323" y="121852"/>
                    </a:cubicBezTo>
                    <a:cubicBezTo>
                      <a:pt x="617786" y="121852"/>
                      <a:pt x="352249" y="121852"/>
                      <a:pt x="86711" y="121852"/>
                    </a:cubicBezTo>
                    <a:cubicBezTo>
                      <a:pt x="78146" y="121852"/>
                      <a:pt x="70532" y="121852"/>
                      <a:pt x="61966" y="121852"/>
                    </a:cubicBezTo>
                    <a:cubicBezTo>
                      <a:pt x="22945" y="118044"/>
                      <a:pt x="-1801" y="92341"/>
                      <a:pt x="103" y="58070"/>
                    </a:cubicBezTo>
                    <a:cubicBezTo>
                      <a:pt x="2006" y="23799"/>
                      <a:pt x="25800" y="1904"/>
                      <a:pt x="64821" y="952"/>
                    </a:cubicBezTo>
                    <a:cubicBezTo>
                      <a:pt x="140961" y="0"/>
                      <a:pt x="216149" y="952"/>
                      <a:pt x="292289" y="952"/>
                    </a:cubicBezTo>
                    <a:cubicBezTo>
                      <a:pt x="356055" y="0"/>
                      <a:pt x="420774" y="0"/>
                      <a:pt x="486445" y="0"/>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31" name="Freeform 130">
                <a:extLst>
                  <a:ext uri="{FF2B5EF4-FFF2-40B4-BE49-F238E27FC236}">
                    <a16:creationId xmlns:a16="http://schemas.microsoft.com/office/drawing/2014/main" id="{0E5D346C-51ED-2489-9DA9-BC28DF2522F4}"/>
                  </a:ext>
                </a:extLst>
              </p:cNvPr>
              <p:cNvSpPr/>
              <p:nvPr/>
            </p:nvSpPr>
            <p:spPr>
              <a:xfrm>
                <a:off x="5724179" y="1879195"/>
                <a:ext cx="970796" cy="972915"/>
              </a:xfrm>
              <a:custGeom>
                <a:avLst/>
                <a:gdLst>
                  <a:gd name="connsiteX0" fmla="*/ 484442 w 970796"/>
                  <a:gd name="connsiteY0" fmla="*/ 972913 h 972915"/>
                  <a:gd name="connsiteX1" fmla="*/ 3 w 970796"/>
                  <a:gd name="connsiteY1" fmla="*/ 484554 h 972915"/>
                  <a:gd name="connsiteX2" fmla="*/ 488249 w 970796"/>
                  <a:gd name="connsiteY2" fmla="*/ 3 h 972915"/>
                  <a:gd name="connsiteX3" fmla="*/ 970784 w 970796"/>
                  <a:gd name="connsiteY3" fmla="*/ 490266 h 972915"/>
                  <a:gd name="connsiteX4" fmla="*/ 484442 w 970796"/>
                  <a:gd name="connsiteY4" fmla="*/ 972913 h 972915"/>
                  <a:gd name="connsiteX5" fmla="*/ 485394 w 970796"/>
                  <a:gd name="connsiteY5" fmla="*/ 851061 h 972915"/>
                  <a:gd name="connsiteX6" fmla="*/ 849912 w 970796"/>
                  <a:gd name="connsiteY6" fmla="*/ 487410 h 972915"/>
                  <a:gd name="connsiteX7" fmla="*/ 485394 w 970796"/>
                  <a:gd name="connsiteY7" fmla="*/ 122807 h 972915"/>
                  <a:gd name="connsiteX8" fmla="*/ 120875 w 970796"/>
                  <a:gd name="connsiteY8" fmla="*/ 487410 h 972915"/>
                  <a:gd name="connsiteX9" fmla="*/ 485394 w 970796"/>
                  <a:gd name="connsiteY9" fmla="*/ 851061 h 97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0796" h="972915">
                    <a:moveTo>
                      <a:pt x="484442" y="972913"/>
                    </a:moveTo>
                    <a:cubicBezTo>
                      <a:pt x="215098" y="971961"/>
                      <a:pt x="-949" y="753961"/>
                      <a:pt x="3" y="484554"/>
                    </a:cubicBezTo>
                    <a:cubicBezTo>
                      <a:pt x="955" y="215148"/>
                      <a:pt x="218905" y="-949"/>
                      <a:pt x="488249" y="3"/>
                    </a:cubicBezTo>
                    <a:cubicBezTo>
                      <a:pt x="757593" y="955"/>
                      <a:pt x="972687" y="219907"/>
                      <a:pt x="970784" y="490266"/>
                    </a:cubicBezTo>
                    <a:cubicBezTo>
                      <a:pt x="969832" y="757768"/>
                      <a:pt x="751882" y="973865"/>
                      <a:pt x="484442" y="972913"/>
                    </a:cubicBezTo>
                    <a:close/>
                    <a:moveTo>
                      <a:pt x="485394" y="851061"/>
                    </a:moveTo>
                    <a:cubicBezTo>
                      <a:pt x="687163" y="851061"/>
                      <a:pt x="849912" y="689227"/>
                      <a:pt x="849912" y="487410"/>
                    </a:cubicBezTo>
                    <a:cubicBezTo>
                      <a:pt x="849912" y="285593"/>
                      <a:pt x="687163" y="122807"/>
                      <a:pt x="485394" y="122807"/>
                    </a:cubicBezTo>
                    <a:cubicBezTo>
                      <a:pt x="284575" y="122807"/>
                      <a:pt x="120875" y="285593"/>
                      <a:pt x="120875" y="487410"/>
                    </a:cubicBezTo>
                    <a:cubicBezTo>
                      <a:pt x="120875" y="689227"/>
                      <a:pt x="282671" y="851061"/>
                      <a:pt x="485394" y="851061"/>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32" name="Group 131">
            <a:extLst>
              <a:ext uri="{FF2B5EF4-FFF2-40B4-BE49-F238E27FC236}">
                <a16:creationId xmlns:a16="http://schemas.microsoft.com/office/drawing/2014/main" id="{F3736364-295E-199D-DA19-66540997E75A}"/>
              </a:ext>
            </a:extLst>
          </p:cNvPr>
          <p:cNvGrpSpPr/>
          <p:nvPr/>
        </p:nvGrpSpPr>
        <p:grpSpPr>
          <a:xfrm>
            <a:off x="1223006" y="5597752"/>
            <a:ext cx="697878" cy="697878"/>
            <a:chOff x="3907180" y="2351193"/>
            <a:chExt cx="889771" cy="889771"/>
          </a:xfrm>
          <a:solidFill>
            <a:srgbClr val="F79037"/>
          </a:solidFill>
        </p:grpSpPr>
        <p:sp>
          <p:nvSpPr>
            <p:cNvPr id="133" name="Freeform 132">
              <a:extLst>
                <a:ext uri="{FF2B5EF4-FFF2-40B4-BE49-F238E27FC236}">
                  <a16:creationId xmlns:a16="http://schemas.microsoft.com/office/drawing/2014/main" id="{27B8229B-CF90-DAFA-EF66-0EB069A06F46}"/>
                </a:ext>
              </a:extLst>
            </p:cNvPr>
            <p:cNvSpPr/>
            <p:nvPr/>
          </p:nvSpPr>
          <p:spPr>
            <a:xfrm>
              <a:off x="4263992" y="2615866"/>
              <a:ext cx="177051" cy="177051"/>
            </a:xfrm>
            <a:custGeom>
              <a:avLst/>
              <a:gdLst>
                <a:gd name="connsiteX0" fmla="*/ 177051 w 177051"/>
                <a:gd name="connsiteY0" fmla="*/ 93043 h 177051"/>
                <a:gd name="connsiteX1" fmla="*/ 161694 w 177051"/>
                <a:gd name="connsiteY1" fmla="*/ 100269 h 177051"/>
                <a:gd name="connsiteX2" fmla="*/ 154468 w 177051"/>
                <a:gd name="connsiteY2" fmla="*/ 109302 h 177051"/>
                <a:gd name="connsiteX3" fmla="*/ 149951 w 177051"/>
                <a:gd name="connsiteY3" fmla="*/ 120142 h 177051"/>
                <a:gd name="connsiteX4" fmla="*/ 149048 w 177051"/>
                <a:gd name="connsiteY4" fmla="*/ 131885 h 177051"/>
                <a:gd name="connsiteX5" fmla="*/ 154468 w 177051"/>
                <a:gd name="connsiteY5" fmla="*/ 148145 h 177051"/>
                <a:gd name="connsiteX6" fmla="*/ 148145 w 177051"/>
                <a:gd name="connsiteY6" fmla="*/ 154468 h 177051"/>
                <a:gd name="connsiteX7" fmla="*/ 131885 w 177051"/>
                <a:gd name="connsiteY7" fmla="*/ 149048 h 177051"/>
                <a:gd name="connsiteX8" fmla="*/ 120142 w 177051"/>
                <a:gd name="connsiteY8" fmla="*/ 149952 h 177051"/>
                <a:gd name="connsiteX9" fmla="*/ 109302 w 177051"/>
                <a:gd name="connsiteY9" fmla="*/ 154468 h 177051"/>
                <a:gd name="connsiteX10" fmla="*/ 100269 w 177051"/>
                <a:gd name="connsiteY10" fmla="*/ 161695 h 177051"/>
                <a:gd name="connsiteX11" fmla="*/ 93042 w 177051"/>
                <a:gd name="connsiteY11" fmla="*/ 177051 h 177051"/>
                <a:gd name="connsiteX12" fmla="*/ 84009 w 177051"/>
                <a:gd name="connsiteY12" fmla="*/ 177051 h 177051"/>
                <a:gd name="connsiteX13" fmla="*/ 76782 w 177051"/>
                <a:gd name="connsiteY13" fmla="*/ 161695 h 177051"/>
                <a:gd name="connsiteX14" fmla="*/ 67749 w 177051"/>
                <a:gd name="connsiteY14" fmla="*/ 154468 h 177051"/>
                <a:gd name="connsiteX15" fmla="*/ 56909 w 177051"/>
                <a:gd name="connsiteY15" fmla="*/ 149952 h 177051"/>
                <a:gd name="connsiteX16" fmla="*/ 45166 w 177051"/>
                <a:gd name="connsiteY16" fmla="*/ 149048 h 177051"/>
                <a:gd name="connsiteX17" fmla="*/ 28906 w 177051"/>
                <a:gd name="connsiteY17" fmla="*/ 154468 h 177051"/>
                <a:gd name="connsiteX18" fmla="*/ 22583 w 177051"/>
                <a:gd name="connsiteY18" fmla="*/ 148145 h 177051"/>
                <a:gd name="connsiteX19" fmla="*/ 28003 w 177051"/>
                <a:gd name="connsiteY19" fmla="*/ 131885 h 177051"/>
                <a:gd name="connsiteX20" fmla="*/ 27100 w 177051"/>
                <a:gd name="connsiteY20" fmla="*/ 120142 h 177051"/>
                <a:gd name="connsiteX21" fmla="*/ 22583 w 177051"/>
                <a:gd name="connsiteY21" fmla="*/ 109302 h 177051"/>
                <a:gd name="connsiteX22" fmla="*/ 15356 w 177051"/>
                <a:gd name="connsiteY22" fmla="*/ 100269 h 177051"/>
                <a:gd name="connsiteX23" fmla="*/ 0 w 177051"/>
                <a:gd name="connsiteY23" fmla="*/ 93043 h 177051"/>
                <a:gd name="connsiteX24" fmla="*/ 0 w 177051"/>
                <a:gd name="connsiteY24" fmla="*/ 84009 h 177051"/>
                <a:gd name="connsiteX25" fmla="*/ 15356 w 177051"/>
                <a:gd name="connsiteY25" fmla="*/ 76782 h 177051"/>
                <a:gd name="connsiteX26" fmla="*/ 22583 w 177051"/>
                <a:gd name="connsiteY26" fmla="*/ 67749 h 177051"/>
                <a:gd name="connsiteX27" fmla="*/ 27100 w 177051"/>
                <a:gd name="connsiteY27" fmla="*/ 56910 h 177051"/>
                <a:gd name="connsiteX28" fmla="*/ 28003 w 177051"/>
                <a:gd name="connsiteY28" fmla="*/ 45166 h 177051"/>
                <a:gd name="connsiteX29" fmla="*/ 22583 w 177051"/>
                <a:gd name="connsiteY29" fmla="*/ 28906 h 177051"/>
                <a:gd name="connsiteX30" fmla="*/ 28906 w 177051"/>
                <a:gd name="connsiteY30" fmla="*/ 22583 h 177051"/>
                <a:gd name="connsiteX31" fmla="*/ 45166 w 177051"/>
                <a:gd name="connsiteY31" fmla="*/ 28003 h 177051"/>
                <a:gd name="connsiteX32" fmla="*/ 56909 w 177051"/>
                <a:gd name="connsiteY32" fmla="*/ 27100 h 177051"/>
                <a:gd name="connsiteX33" fmla="*/ 67749 w 177051"/>
                <a:gd name="connsiteY33" fmla="*/ 22583 h 177051"/>
                <a:gd name="connsiteX34" fmla="*/ 76782 w 177051"/>
                <a:gd name="connsiteY34" fmla="*/ 15357 h 177051"/>
                <a:gd name="connsiteX35" fmla="*/ 84009 w 177051"/>
                <a:gd name="connsiteY35" fmla="*/ 0 h 177051"/>
                <a:gd name="connsiteX36" fmla="*/ 93042 w 177051"/>
                <a:gd name="connsiteY36" fmla="*/ 0 h 177051"/>
                <a:gd name="connsiteX37" fmla="*/ 100269 w 177051"/>
                <a:gd name="connsiteY37" fmla="*/ 15357 h 177051"/>
                <a:gd name="connsiteX38" fmla="*/ 109302 w 177051"/>
                <a:gd name="connsiteY38" fmla="*/ 22583 h 177051"/>
                <a:gd name="connsiteX39" fmla="*/ 120142 w 177051"/>
                <a:gd name="connsiteY39" fmla="*/ 27100 h 177051"/>
                <a:gd name="connsiteX40" fmla="*/ 131885 w 177051"/>
                <a:gd name="connsiteY40" fmla="*/ 28003 h 177051"/>
                <a:gd name="connsiteX41" fmla="*/ 148145 w 177051"/>
                <a:gd name="connsiteY41" fmla="*/ 22583 h 177051"/>
                <a:gd name="connsiteX42" fmla="*/ 154468 w 177051"/>
                <a:gd name="connsiteY42" fmla="*/ 28906 h 177051"/>
                <a:gd name="connsiteX43" fmla="*/ 149048 w 177051"/>
                <a:gd name="connsiteY43" fmla="*/ 45166 h 177051"/>
                <a:gd name="connsiteX44" fmla="*/ 149951 w 177051"/>
                <a:gd name="connsiteY44" fmla="*/ 56910 h 177051"/>
                <a:gd name="connsiteX45" fmla="*/ 154468 w 177051"/>
                <a:gd name="connsiteY45" fmla="*/ 67749 h 177051"/>
                <a:gd name="connsiteX46" fmla="*/ 161694 w 177051"/>
                <a:gd name="connsiteY46" fmla="*/ 76782 h 177051"/>
                <a:gd name="connsiteX47" fmla="*/ 177051 w 177051"/>
                <a:gd name="connsiteY47" fmla="*/ 84009 h 177051"/>
                <a:gd name="connsiteX48" fmla="*/ 177051 w 177051"/>
                <a:gd name="connsiteY48" fmla="*/ 93043 h 177051"/>
                <a:gd name="connsiteX49" fmla="*/ 177051 w 177051"/>
                <a:gd name="connsiteY49" fmla="*/ 93043 h 17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7051" h="177051">
                  <a:moveTo>
                    <a:pt x="177051" y="93043"/>
                  </a:moveTo>
                  <a:lnTo>
                    <a:pt x="161694" y="100269"/>
                  </a:lnTo>
                  <a:cubicBezTo>
                    <a:pt x="158081" y="102076"/>
                    <a:pt x="155371" y="105689"/>
                    <a:pt x="154468" y="109302"/>
                  </a:cubicBezTo>
                  <a:cubicBezTo>
                    <a:pt x="153565" y="112915"/>
                    <a:pt x="151758" y="116529"/>
                    <a:pt x="149951" y="120142"/>
                  </a:cubicBezTo>
                  <a:cubicBezTo>
                    <a:pt x="148145" y="123755"/>
                    <a:pt x="148145" y="127369"/>
                    <a:pt x="149048" y="131885"/>
                  </a:cubicBezTo>
                  <a:lnTo>
                    <a:pt x="154468" y="148145"/>
                  </a:lnTo>
                  <a:cubicBezTo>
                    <a:pt x="152661" y="149952"/>
                    <a:pt x="149951" y="152662"/>
                    <a:pt x="148145" y="154468"/>
                  </a:cubicBezTo>
                  <a:lnTo>
                    <a:pt x="131885" y="149048"/>
                  </a:lnTo>
                  <a:cubicBezTo>
                    <a:pt x="128272" y="148145"/>
                    <a:pt x="123755" y="148145"/>
                    <a:pt x="120142" y="149952"/>
                  </a:cubicBezTo>
                  <a:cubicBezTo>
                    <a:pt x="116528" y="151758"/>
                    <a:pt x="112915" y="153565"/>
                    <a:pt x="109302" y="154468"/>
                  </a:cubicBezTo>
                  <a:cubicBezTo>
                    <a:pt x="105689" y="155371"/>
                    <a:pt x="102075" y="158081"/>
                    <a:pt x="100269" y="161695"/>
                  </a:cubicBezTo>
                  <a:lnTo>
                    <a:pt x="93042" y="177051"/>
                  </a:lnTo>
                  <a:lnTo>
                    <a:pt x="84009" y="177051"/>
                  </a:lnTo>
                  <a:lnTo>
                    <a:pt x="76782" y="161695"/>
                  </a:lnTo>
                  <a:cubicBezTo>
                    <a:pt x="74976" y="158081"/>
                    <a:pt x="71362" y="155371"/>
                    <a:pt x="67749" y="154468"/>
                  </a:cubicBezTo>
                  <a:cubicBezTo>
                    <a:pt x="64136" y="153565"/>
                    <a:pt x="60523" y="151758"/>
                    <a:pt x="56909" y="149952"/>
                  </a:cubicBezTo>
                  <a:cubicBezTo>
                    <a:pt x="53296" y="148145"/>
                    <a:pt x="49683" y="148145"/>
                    <a:pt x="45166" y="149048"/>
                  </a:cubicBezTo>
                  <a:lnTo>
                    <a:pt x="28906" y="154468"/>
                  </a:lnTo>
                  <a:cubicBezTo>
                    <a:pt x="27100" y="152662"/>
                    <a:pt x="24390" y="149952"/>
                    <a:pt x="22583" y="148145"/>
                  </a:cubicBezTo>
                  <a:lnTo>
                    <a:pt x="28003" y="131885"/>
                  </a:lnTo>
                  <a:cubicBezTo>
                    <a:pt x="28906" y="128272"/>
                    <a:pt x="28906" y="123755"/>
                    <a:pt x="27100" y="120142"/>
                  </a:cubicBezTo>
                  <a:cubicBezTo>
                    <a:pt x="25293" y="116529"/>
                    <a:pt x="23486" y="112915"/>
                    <a:pt x="22583" y="109302"/>
                  </a:cubicBezTo>
                  <a:cubicBezTo>
                    <a:pt x="21680" y="105689"/>
                    <a:pt x="18970" y="102076"/>
                    <a:pt x="15356" y="100269"/>
                  </a:cubicBezTo>
                  <a:lnTo>
                    <a:pt x="0" y="93043"/>
                  </a:lnTo>
                  <a:lnTo>
                    <a:pt x="0" y="84009"/>
                  </a:lnTo>
                  <a:lnTo>
                    <a:pt x="15356" y="76782"/>
                  </a:lnTo>
                  <a:cubicBezTo>
                    <a:pt x="18970" y="74976"/>
                    <a:pt x="21680" y="71363"/>
                    <a:pt x="22583" y="67749"/>
                  </a:cubicBezTo>
                  <a:cubicBezTo>
                    <a:pt x="23486" y="64136"/>
                    <a:pt x="25293" y="60523"/>
                    <a:pt x="27100" y="56910"/>
                  </a:cubicBezTo>
                  <a:cubicBezTo>
                    <a:pt x="28906" y="53296"/>
                    <a:pt x="28906" y="49683"/>
                    <a:pt x="28003" y="45166"/>
                  </a:cubicBezTo>
                  <a:lnTo>
                    <a:pt x="22583" y="28906"/>
                  </a:lnTo>
                  <a:cubicBezTo>
                    <a:pt x="24390" y="27100"/>
                    <a:pt x="27100" y="24390"/>
                    <a:pt x="28906" y="22583"/>
                  </a:cubicBezTo>
                  <a:lnTo>
                    <a:pt x="45166" y="28003"/>
                  </a:lnTo>
                  <a:cubicBezTo>
                    <a:pt x="48779" y="28906"/>
                    <a:pt x="53296" y="28906"/>
                    <a:pt x="56909" y="27100"/>
                  </a:cubicBezTo>
                  <a:cubicBezTo>
                    <a:pt x="60523" y="25293"/>
                    <a:pt x="64136" y="23487"/>
                    <a:pt x="67749" y="22583"/>
                  </a:cubicBezTo>
                  <a:cubicBezTo>
                    <a:pt x="71362" y="21680"/>
                    <a:pt x="74976" y="18970"/>
                    <a:pt x="76782" y="15357"/>
                  </a:cubicBezTo>
                  <a:lnTo>
                    <a:pt x="84009" y="0"/>
                  </a:lnTo>
                  <a:lnTo>
                    <a:pt x="93042" y="0"/>
                  </a:lnTo>
                  <a:lnTo>
                    <a:pt x="100269" y="15357"/>
                  </a:lnTo>
                  <a:cubicBezTo>
                    <a:pt x="102075" y="18970"/>
                    <a:pt x="105689" y="21680"/>
                    <a:pt x="109302" y="22583"/>
                  </a:cubicBezTo>
                  <a:cubicBezTo>
                    <a:pt x="112915" y="23487"/>
                    <a:pt x="116528" y="25293"/>
                    <a:pt x="120142" y="27100"/>
                  </a:cubicBezTo>
                  <a:cubicBezTo>
                    <a:pt x="123755" y="28906"/>
                    <a:pt x="127368" y="28906"/>
                    <a:pt x="131885" y="28003"/>
                  </a:cubicBezTo>
                  <a:lnTo>
                    <a:pt x="148145" y="22583"/>
                  </a:lnTo>
                  <a:cubicBezTo>
                    <a:pt x="149951" y="24390"/>
                    <a:pt x="152661" y="27100"/>
                    <a:pt x="154468" y="28906"/>
                  </a:cubicBezTo>
                  <a:lnTo>
                    <a:pt x="149048" y="45166"/>
                  </a:lnTo>
                  <a:cubicBezTo>
                    <a:pt x="148145" y="48780"/>
                    <a:pt x="148145" y="53296"/>
                    <a:pt x="149951" y="56910"/>
                  </a:cubicBezTo>
                  <a:cubicBezTo>
                    <a:pt x="151758" y="60523"/>
                    <a:pt x="153565" y="64136"/>
                    <a:pt x="154468" y="67749"/>
                  </a:cubicBezTo>
                  <a:cubicBezTo>
                    <a:pt x="155371" y="71363"/>
                    <a:pt x="158081" y="74976"/>
                    <a:pt x="161694" y="76782"/>
                  </a:cubicBezTo>
                  <a:lnTo>
                    <a:pt x="177051" y="84009"/>
                  </a:lnTo>
                  <a:lnTo>
                    <a:pt x="177051" y="93043"/>
                  </a:lnTo>
                  <a:lnTo>
                    <a:pt x="177051" y="93043"/>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34" name="Graphic 2">
              <a:extLst>
                <a:ext uri="{FF2B5EF4-FFF2-40B4-BE49-F238E27FC236}">
                  <a16:creationId xmlns:a16="http://schemas.microsoft.com/office/drawing/2014/main" id="{6F3DA8E9-DA6B-8915-1047-D0DDB7A8B8CF}"/>
                </a:ext>
              </a:extLst>
            </p:cNvPr>
            <p:cNvGrpSpPr/>
            <p:nvPr/>
          </p:nvGrpSpPr>
          <p:grpSpPr>
            <a:xfrm>
              <a:off x="3907180" y="2351193"/>
              <a:ext cx="889771" cy="889771"/>
              <a:chOff x="3907180" y="2351193"/>
              <a:chExt cx="889771" cy="889771"/>
            </a:xfrm>
            <a:grpFill/>
          </p:grpSpPr>
          <p:grpSp>
            <p:nvGrpSpPr>
              <p:cNvPr id="135" name="Graphic 2">
                <a:extLst>
                  <a:ext uri="{FF2B5EF4-FFF2-40B4-BE49-F238E27FC236}">
                    <a16:creationId xmlns:a16="http://schemas.microsoft.com/office/drawing/2014/main" id="{6F2DDB1F-5490-62E6-43DB-676F65D71C39}"/>
                  </a:ext>
                </a:extLst>
              </p:cNvPr>
              <p:cNvGrpSpPr/>
              <p:nvPr/>
            </p:nvGrpSpPr>
            <p:grpSpPr>
              <a:xfrm>
                <a:off x="3907180" y="2351193"/>
                <a:ext cx="889771" cy="889771"/>
                <a:chOff x="3907180" y="2351193"/>
                <a:chExt cx="889771" cy="889771"/>
              </a:xfrm>
              <a:grpFill/>
            </p:grpSpPr>
            <p:sp>
              <p:nvSpPr>
                <p:cNvPr id="137" name="Freeform 136">
                  <a:extLst>
                    <a:ext uri="{FF2B5EF4-FFF2-40B4-BE49-F238E27FC236}">
                      <a16:creationId xmlns:a16="http://schemas.microsoft.com/office/drawing/2014/main" id="{71DE501A-B66D-6091-55F0-4F5C31B1E677}"/>
                    </a:ext>
                  </a:extLst>
                </p:cNvPr>
                <p:cNvSpPr/>
                <p:nvPr/>
              </p:nvSpPr>
              <p:spPr>
                <a:xfrm>
                  <a:off x="4263088" y="2943656"/>
                  <a:ext cx="160962" cy="294598"/>
                </a:xfrm>
                <a:custGeom>
                  <a:avLst/>
                  <a:gdLst>
                    <a:gd name="connsiteX0" fmla="*/ 130982 w 160962"/>
                    <a:gd name="connsiteY0" fmla="*/ 66059 h 294598"/>
                    <a:gd name="connsiteX1" fmla="*/ 130982 w 160962"/>
                    <a:gd name="connsiteY1" fmla="*/ 36249 h 294598"/>
                    <a:gd name="connsiteX2" fmla="*/ 94849 w 160962"/>
                    <a:gd name="connsiteY2" fmla="*/ 1923 h 294598"/>
                    <a:gd name="connsiteX3" fmla="*/ 48779 w 160962"/>
                    <a:gd name="connsiteY3" fmla="*/ 10956 h 294598"/>
                    <a:gd name="connsiteX4" fmla="*/ 29810 w 160962"/>
                    <a:gd name="connsiteY4" fmla="*/ 49799 h 294598"/>
                    <a:gd name="connsiteX5" fmla="*/ 32520 w 160962"/>
                    <a:gd name="connsiteY5" fmla="*/ 65155 h 294598"/>
                    <a:gd name="connsiteX6" fmla="*/ 0 w 160962"/>
                    <a:gd name="connsiteY6" fmla="*/ 106708 h 294598"/>
                    <a:gd name="connsiteX7" fmla="*/ 0 w 160962"/>
                    <a:gd name="connsiteY7" fmla="*/ 191620 h 294598"/>
                    <a:gd name="connsiteX8" fmla="*/ 14453 w 160962"/>
                    <a:gd name="connsiteY8" fmla="*/ 206074 h 294598"/>
                    <a:gd name="connsiteX9" fmla="*/ 14453 w 160962"/>
                    <a:gd name="connsiteY9" fmla="*/ 206074 h 294598"/>
                    <a:gd name="connsiteX10" fmla="*/ 28906 w 160962"/>
                    <a:gd name="connsiteY10" fmla="*/ 206074 h 294598"/>
                    <a:gd name="connsiteX11" fmla="*/ 28906 w 160962"/>
                    <a:gd name="connsiteY11" fmla="*/ 280146 h 294598"/>
                    <a:gd name="connsiteX12" fmla="*/ 43359 w 160962"/>
                    <a:gd name="connsiteY12" fmla="*/ 294599 h 294598"/>
                    <a:gd name="connsiteX13" fmla="*/ 43359 w 160962"/>
                    <a:gd name="connsiteY13" fmla="*/ 294599 h 294598"/>
                    <a:gd name="connsiteX14" fmla="*/ 117432 w 160962"/>
                    <a:gd name="connsiteY14" fmla="*/ 294599 h 294598"/>
                    <a:gd name="connsiteX15" fmla="*/ 131885 w 160962"/>
                    <a:gd name="connsiteY15" fmla="*/ 280146 h 294598"/>
                    <a:gd name="connsiteX16" fmla="*/ 131885 w 160962"/>
                    <a:gd name="connsiteY16" fmla="*/ 280146 h 294598"/>
                    <a:gd name="connsiteX17" fmla="*/ 131885 w 160962"/>
                    <a:gd name="connsiteY17" fmla="*/ 206074 h 294598"/>
                    <a:gd name="connsiteX18" fmla="*/ 146338 w 160962"/>
                    <a:gd name="connsiteY18" fmla="*/ 206074 h 294598"/>
                    <a:gd name="connsiteX19" fmla="*/ 160791 w 160962"/>
                    <a:gd name="connsiteY19" fmla="*/ 191620 h 294598"/>
                    <a:gd name="connsiteX20" fmla="*/ 160791 w 160962"/>
                    <a:gd name="connsiteY20" fmla="*/ 191620 h 294598"/>
                    <a:gd name="connsiteX21" fmla="*/ 160791 w 160962"/>
                    <a:gd name="connsiteY21" fmla="*/ 106708 h 294598"/>
                    <a:gd name="connsiteX22" fmla="*/ 130982 w 160962"/>
                    <a:gd name="connsiteY22" fmla="*/ 66059 h 294598"/>
                    <a:gd name="connsiteX23" fmla="*/ 133692 w 160962"/>
                    <a:gd name="connsiteY23" fmla="*/ 178070 h 294598"/>
                    <a:gd name="connsiteX24" fmla="*/ 119239 w 160962"/>
                    <a:gd name="connsiteY24" fmla="*/ 178070 h 294598"/>
                    <a:gd name="connsiteX25" fmla="*/ 104785 w 160962"/>
                    <a:gd name="connsiteY25" fmla="*/ 192524 h 294598"/>
                    <a:gd name="connsiteX26" fmla="*/ 104785 w 160962"/>
                    <a:gd name="connsiteY26" fmla="*/ 192524 h 294598"/>
                    <a:gd name="connsiteX27" fmla="*/ 104785 w 160962"/>
                    <a:gd name="connsiteY27" fmla="*/ 266596 h 294598"/>
                    <a:gd name="connsiteX28" fmla="*/ 59619 w 160962"/>
                    <a:gd name="connsiteY28" fmla="*/ 266596 h 294598"/>
                    <a:gd name="connsiteX29" fmla="*/ 59619 w 160962"/>
                    <a:gd name="connsiteY29" fmla="*/ 192524 h 294598"/>
                    <a:gd name="connsiteX30" fmla="*/ 45166 w 160962"/>
                    <a:gd name="connsiteY30" fmla="*/ 178070 h 294598"/>
                    <a:gd name="connsiteX31" fmla="*/ 45166 w 160962"/>
                    <a:gd name="connsiteY31" fmla="*/ 178070 h 294598"/>
                    <a:gd name="connsiteX32" fmla="*/ 30713 w 160962"/>
                    <a:gd name="connsiteY32" fmla="*/ 178070 h 294598"/>
                    <a:gd name="connsiteX33" fmla="*/ 30713 w 160962"/>
                    <a:gd name="connsiteY33" fmla="*/ 107611 h 294598"/>
                    <a:gd name="connsiteX34" fmla="*/ 45166 w 160962"/>
                    <a:gd name="connsiteY34" fmla="*/ 94061 h 294598"/>
                    <a:gd name="connsiteX35" fmla="*/ 60523 w 160962"/>
                    <a:gd name="connsiteY35" fmla="*/ 94061 h 294598"/>
                    <a:gd name="connsiteX36" fmla="*/ 74976 w 160962"/>
                    <a:gd name="connsiteY36" fmla="*/ 79608 h 294598"/>
                    <a:gd name="connsiteX37" fmla="*/ 68652 w 160962"/>
                    <a:gd name="connsiteY37" fmla="*/ 67865 h 294598"/>
                    <a:gd name="connsiteX38" fmla="*/ 63233 w 160962"/>
                    <a:gd name="connsiteY38" fmla="*/ 40766 h 294598"/>
                    <a:gd name="connsiteX39" fmla="*/ 67749 w 160962"/>
                    <a:gd name="connsiteY39" fmla="*/ 36249 h 294598"/>
                    <a:gd name="connsiteX40" fmla="*/ 88526 w 160962"/>
                    <a:gd name="connsiteY40" fmla="*/ 32636 h 294598"/>
                    <a:gd name="connsiteX41" fmla="*/ 103882 w 160962"/>
                    <a:gd name="connsiteY41" fmla="*/ 46185 h 294598"/>
                    <a:gd name="connsiteX42" fmla="*/ 95752 w 160962"/>
                    <a:gd name="connsiteY42" fmla="*/ 68769 h 294598"/>
                    <a:gd name="connsiteX43" fmla="*/ 92139 w 160962"/>
                    <a:gd name="connsiteY43" fmla="*/ 89545 h 294598"/>
                    <a:gd name="connsiteX44" fmla="*/ 103882 w 160962"/>
                    <a:gd name="connsiteY44" fmla="*/ 95868 h 294598"/>
                    <a:gd name="connsiteX45" fmla="*/ 119239 w 160962"/>
                    <a:gd name="connsiteY45" fmla="*/ 95868 h 294598"/>
                    <a:gd name="connsiteX46" fmla="*/ 133692 w 160962"/>
                    <a:gd name="connsiteY46" fmla="*/ 109418 h 294598"/>
                    <a:gd name="connsiteX47" fmla="*/ 133692 w 160962"/>
                    <a:gd name="connsiteY47" fmla="*/ 178070 h 294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0962" h="294598">
                      <a:moveTo>
                        <a:pt x="130982" y="66059"/>
                      </a:moveTo>
                      <a:cubicBezTo>
                        <a:pt x="133692" y="56122"/>
                        <a:pt x="134595" y="46185"/>
                        <a:pt x="130982" y="36249"/>
                      </a:cubicBezTo>
                      <a:cubicBezTo>
                        <a:pt x="125562" y="19086"/>
                        <a:pt x="112012" y="6439"/>
                        <a:pt x="94849" y="1923"/>
                      </a:cubicBezTo>
                      <a:cubicBezTo>
                        <a:pt x="78589" y="-2594"/>
                        <a:pt x="61426" y="1019"/>
                        <a:pt x="48779" y="10956"/>
                      </a:cubicBezTo>
                      <a:cubicBezTo>
                        <a:pt x="36133" y="19989"/>
                        <a:pt x="29810" y="34442"/>
                        <a:pt x="29810" y="49799"/>
                      </a:cubicBezTo>
                      <a:cubicBezTo>
                        <a:pt x="29810" y="55219"/>
                        <a:pt x="30713" y="59735"/>
                        <a:pt x="32520" y="65155"/>
                      </a:cubicBezTo>
                      <a:cubicBezTo>
                        <a:pt x="13550" y="70575"/>
                        <a:pt x="903" y="86835"/>
                        <a:pt x="0" y="106708"/>
                      </a:cubicBezTo>
                      <a:lnTo>
                        <a:pt x="0" y="191620"/>
                      </a:lnTo>
                      <a:cubicBezTo>
                        <a:pt x="0" y="199750"/>
                        <a:pt x="6323" y="206074"/>
                        <a:pt x="14453" y="206074"/>
                      </a:cubicBezTo>
                      <a:cubicBezTo>
                        <a:pt x="14453" y="206074"/>
                        <a:pt x="14453" y="206074"/>
                        <a:pt x="14453" y="206074"/>
                      </a:cubicBezTo>
                      <a:lnTo>
                        <a:pt x="28906" y="206074"/>
                      </a:lnTo>
                      <a:lnTo>
                        <a:pt x="28906" y="280146"/>
                      </a:lnTo>
                      <a:cubicBezTo>
                        <a:pt x="28906" y="288276"/>
                        <a:pt x="35230" y="294599"/>
                        <a:pt x="43359" y="294599"/>
                      </a:cubicBezTo>
                      <a:cubicBezTo>
                        <a:pt x="43359" y="294599"/>
                        <a:pt x="43359" y="294599"/>
                        <a:pt x="43359" y="294599"/>
                      </a:cubicBezTo>
                      <a:lnTo>
                        <a:pt x="117432" y="294599"/>
                      </a:lnTo>
                      <a:cubicBezTo>
                        <a:pt x="125562" y="294599"/>
                        <a:pt x="131885" y="288276"/>
                        <a:pt x="131885" y="280146"/>
                      </a:cubicBezTo>
                      <a:cubicBezTo>
                        <a:pt x="131885" y="280146"/>
                        <a:pt x="131885" y="280146"/>
                        <a:pt x="131885" y="280146"/>
                      </a:cubicBezTo>
                      <a:lnTo>
                        <a:pt x="131885" y="206074"/>
                      </a:lnTo>
                      <a:lnTo>
                        <a:pt x="146338" y="206074"/>
                      </a:lnTo>
                      <a:cubicBezTo>
                        <a:pt x="154468" y="206074"/>
                        <a:pt x="160791" y="199750"/>
                        <a:pt x="160791" y="191620"/>
                      </a:cubicBezTo>
                      <a:cubicBezTo>
                        <a:pt x="160791" y="191620"/>
                        <a:pt x="160791" y="191620"/>
                        <a:pt x="160791" y="191620"/>
                      </a:cubicBezTo>
                      <a:lnTo>
                        <a:pt x="160791" y="106708"/>
                      </a:lnTo>
                      <a:cubicBezTo>
                        <a:pt x="162598" y="88642"/>
                        <a:pt x="149951" y="71478"/>
                        <a:pt x="130982" y="66059"/>
                      </a:cubicBezTo>
                      <a:close/>
                      <a:moveTo>
                        <a:pt x="133692" y="178070"/>
                      </a:moveTo>
                      <a:lnTo>
                        <a:pt x="119239" y="178070"/>
                      </a:lnTo>
                      <a:cubicBezTo>
                        <a:pt x="111109" y="178070"/>
                        <a:pt x="104785" y="184394"/>
                        <a:pt x="104785" y="192524"/>
                      </a:cubicBezTo>
                      <a:cubicBezTo>
                        <a:pt x="104785" y="192524"/>
                        <a:pt x="104785" y="192524"/>
                        <a:pt x="104785" y="192524"/>
                      </a:cubicBezTo>
                      <a:lnTo>
                        <a:pt x="104785" y="266596"/>
                      </a:lnTo>
                      <a:lnTo>
                        <a:pt x="59619" y="266596"/>
                      </a:lnTo>
                      <a:lnTo>
                        <a:pt x="59619" y="192524"/>
                      </a:lnTo>
                      <a:cubicBezTo>
                        <a:pt x="59619" y="184394"/>
                        <a:pt x="53296" y="178070"/>
                        <a:pt x="45166" y="178070"/>
                      </a:cubicBezTo>
                      <a:cubicBezTo>
                        <a:pt x="45166" y="178070"/>
                        <a:pt x="45166" y="178070"/>
                        <a:pt x="45166" y="178070"/>
                      </a:cubicBezTo>
                      <a:lnTo>
                        <a:pt x="30713" y="178070"/>
                      </a:lnTo>
                      <a:lnTo>
                        <a:pt x="30713" y="107611"/>
                      </a:lnTo>
                      <a:cubicBezTo>
                        <a:pt x="30713" y="99482"/>
                        <a:pt x="37940" y="94061"/>
                        <a:pt x="45166" y="94061"/>
                      </a:cubicBezTo>
                      <a:lnTo>
                        <a:pt x="60523" y="94061"/>
                      </a:lnTo>
                      <a:cubicBezTo>
                        <a:pt x="68652" y="94061"/>
                        <a:pt x="74976" y="87738"/>
                        <a:pt x="74976" y="79608"/>
                      </a:cubicBezTo>
                      <a:cubicBezTo>
                        <a:pt x="74976" y="75092"/>
                        <a:pt x="72266" y="70575"/>
                        <a:pt x="68652" y="67865"/>
                      </a:cubicBezTo>
                      <a:cubicBezTo>
                        <a:pt x="59619" y="61542"/>
                        <a:pt x="56909" y="49799"/>
                        <a:pt x="63233" y="40766"/>
                      </a:cubicBezTo>
                      <a:cubicBezTo>
                        <a:pt x="64136" y="38959"/>
                        <a:pt x="65942" y="37152"/>
                        <a:pt x="67749" y="36249"/>
                      </a:cubicBezTo>
                      <a:cubicBezTo>
                        <a:pt x="74072" y="31733"/>
                        <a:pt x="81299" y="29926"/>
                        <a:pt x="88526" y="32636"/>
                      </a:cubicBezTo>
                      <a:cubicBezTo>
                        <a:pt x="95752" y="34442"/>
                        <a:pt x="101172" y="39862"/>
                        <a:pt x="103882" y="46185"/>
                      </a:cubicBezTo>
                      <a:cubicBezTo>
                        <a:pt x="106592" y="54316"/>
                        <a:pt x="102979" y="63349"/>
                        <a:pt x="95752" y="68769"/>
                      </a:cubicBezTo>
                      <a:cubicBezTo>
                        <a:pt x="89429" y="73285"/>
                        <a:pt x="87622" y="83221"/>
                        <a:pt x="92139" y="89545"/>
                      </a:cubicBezTo>
                      <a:cubicBezTo>
                        <a:pt x="94849" y="93158"/>
                        <a:pt x="99365" y="95868"/>
                        <a:pt x="103882" y="95868"/>
                      </a:cubicBezTo>
                      <a:lnTo>
                        <a:pt x="119239" y="95868"/>
                      </a:lnTo>
                      <a:cubicBezTo>
                        <a:pt x="127368" y="95868"/>
                        <a:pt x="133692" y="101288"/>
                        <a:pt x="133692" y="109418"/>
                      </a:cubicBezTo>
                      <a:lnTo>
                        <a:pt x="133692" y="178070"/>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38" name="Freeform 137">
                  <a:extLst>
                    <a:ext uri="{FF2B5EF4-FFF2-40B4-BE49-F238E27FC236}">
                      <a16:creationId xmlns:a16="http://schemas.microsoft.com/office/drawing/2014/main" id="{81633C20-E74C-4CCD-932E-00649B2E3980}"/>
                    </a:ext>
                  </a:extLst>
                </p:cNvPr>
                <p:cNvSpPr/>
                <p:nvPr/>
              </p:nvSpPr>
              <p:spPr>
                <a:xfrm>
                  <a:off x="3907180" y="3003330"/>
                  <a:ext cx="267383" cy="237634"/>
                </a:xfrm>
                <a:custGeom>
                  <a:avLst/>
                  <a:gdLst>
                    <a:gd name="connsiteX0" fmla="*/ 267383 w 267383"/>
                    <a:gd name="connsiteY0" fmla="*/ 14514 h 237634"/>
                    <a:gd name="connsiteX1" fmla="*/ 252930 w 267383"/>
                    <a:gd name="connsiteY1" fmla="*/ 61 h 237634"/>
                    <a:gd name="connsiteX2" fmla="*/ 149951 w 267383"/>
                    <a:gd name="connsiteY2" fmla="*/ 29871 h 237634"/>
                    <a:gd name="connsiteX3" fmla="*/ 133692 w 267383"/>
                    <a:gd name="connsiteY3" fmla="*/ 51551 h 237634"/>
                    <a:gd name="connsiteX4" fmla="*/ 117432 w 267383"/>
                    <a:gd name="connsiteY4" fmla="*/ 29871 h 237634"/>
                    <a:gd name="connsiteX5" fmla="*/ 14453 w 267383"/>
                    <a:gd name="connsiteY5" fmla="*/ 61 h 237634"/>
                    <a:gd name="connsiteX6" fmla="*/ 0 w 267383"/>
                    <a:gd name="connsiteY6" fmla="*/ 14514 h 237634"/>
                    <a:gd name="connsiteX7" fmla="*/ 30713 w 267383"/>
                    <a:gd name="connsiteY7" fmla="*/ 118396 h 237634"/>
                    <a:gd name="connsiteX8" fmla="*/ 118335 w 267383"/>
                    <a:gd name="connsiteY8" fmla="*/ 148206 h 237634"/>
                    <a:gd name="connsiteX9" fmla="*/ 118335 w 267383"/>
                    <a:gd name="connsiteY9" fmla="*/ 237635 h 237634"/>
                    <a:gd name="connsiteX10" fmla="*/ 148145 w 267383"/>
                    <a:gd name="connsiteY10" fmla="*/ 237635 h 237634"/>
                    <a:gd name="connsiteX11" fmla="*/ 148145 w 267383"/>
                    <a:gd name="connsiteY11" fmla="*/ 148206 h 237634"/>
                    <a:gd name="connsiteX12" fmla="*/ 235767 w 267383"/>
                    <a:gd name="connsiteY12" fmla="*/ 118396 h 237634"/>
                    <a:gd name="connsiteX13" fmla="*/ 267383 w 267383"/>
                    <a:gd name="connsiteY13" fmla="*/ 14514 h 237634"/>
                    <a:gd name="connsiteX14" fmla="*/ 51489 w 267383"/>
                    <a:gd name="connsiteY14" fmla="*/ 97620 h 237634"/>
                    <a:gd name="connsiteX15" fmla="*/ 29810 w 267383"/>
                    <a:gd name="connsiteY15" fmla="*/ 29871 h 237634"/>
                    <a:gd name="connsiteX16" fmla="*/ 96655 w 267383"/>
                    <a:gd name="connsiteY16" fmla="*/ 50647 h 237634"/>
                    <a:gd name="connsiteX17" fmla="*/ 96655 w 267383"/>
                    <a:gd name="connsiteY17" fmla="*/ 50647 h 237634"/>
                    <a:gd name="connsiteX18" fmla="*/ 118335 w 267383"/>
                    <a:gd name="connsiteY18" fmla="*/ 118396 h 237634"/>
                    <a:gd name="connsiteX19" fmla="*/ 51489 w 267383"/>
                    <a:gd name="connsiteY19" fmla="*/ 97620 h 237634"/>
                    <a:gd name="connsiteX20" fmla="*/ 149048 w 267383"/>
                    <a:gd name="connsiteY20" fmla="*/ 118396 h 237634"/>
                    <a:gd name="connsiteX21" fmla="*/ 170728 w 267383"/>
                    <a:gd name="connsiteY21" fmla="*/ 50647 h 237634"/>
                    <a:gd name="connsiteX22" fmla="*/ 170728 w 267383"/>
                    <a:gd name="connsiteY22" fmla="*/ 50647 h 237634"/>
                    <a:gd name="connsiteX23" fmla="*/ 237574 w 267383"/>
                    <a:gd name="connsiteY23" fmla="*/ 29871 h 237634"/>
                    <a:gd name="connsiteX24" fmla="*/ 215894 w 267383"/>
                    <a:gd name="connsiteY24" fmla="*/ 97620 h 237634"/>
                    <a:gd name="connsiteX25" fmla="*/ 149048 w 267383"/>
                    <a:gd name="connsiteY25" fmla="*/ 118396 h 23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7383" h="237634">
                      <a:moveTo>
                        <a:pt x="267383" y="14514"/>
                      </a:moveTo>
                      <a:cubicBezTo>
                        <a:pt x="267383" y="6385"/>
                        <a:pt x="261060" y="61"/>
                        <a:pt x="252930" y="61"/>
                      </a:cubicBezTo>
                      <a:cubicBezTo>
                        <a:pt x="204151" y="-842"/>
                        <a:pt x="171631" y="8191"/>
                        <a:pt x="149951" y="29871"/>
                      </a:cubicBezTo>
                      <a:cubicBezTo>
                        <a:pt x="143628" y="36194"/>
                        <a:pt x="138208" y="43421"/>
                        <a:pt x="133692" y="51551"/>
                      </a:cubicBezTo>
                      <a:cubicBezTo>
                        <a:pt x="129175" y="43421"/>
                        <a:pt x="124658" y="36194"/>
                        <a:pt x="117432" y="29871"/>
                      </a:cubicBezTo>
                      <a:cubicBezTo>
                        <a:pt x="95752" y="9095"/>
                        <a:pt x="63233" y="-842"/>
                        <a:pt x="14453" y="61"/>
                      </a:cubicBezTo>
                      <a:cubicBezTo>
                        <a:pt x="6323" y="61"/>
                        <a:pt x="0" y="6385"/>
                        <a:pt x="0" y="14514"/>
                      </a:cubicBezTo>
                      <a:cubicBezTo>
                        <a:pt x="0" y="65101"/>
                        <a:pt x="9033" y="96717"/>
                        <a:pt x="30713" y="118396"/>
                      </a:cubicBezTo>
                      <a:cubicBezTo>
                        <a:pt x="49683" y="137366"/>
                        <a:pt x="77686" y="146400"/>
                        <a:pt x="118335" y="148206"/>
                      </a:cubicBezTo>
                      <a:lnTo>
                        <a:pt x="118335" y="237635"/>
                      </a:lnTo>
                      <a:lnTo>
                        <a:pt x="148145" y="237635"/>
                      </a:lnTo>
                      <a:lnTo>
                        <a:pt x="148145" y="148206"/>
                      </a:lnTo>
                      <a:cubicBezTo>
                        <a:pt x="188794" y="147303"/>
                        <a:pt x="216797" y="137366"/>
                        <a:pt x="235767" y="118396"/>
                      </a:cubicBezTo>
                      <a:cubicBezTo>
                        <a:pt x="258350" y="97620"/>
                        <a:pt x="267383" y="65101"/>
                        <a:pt x="267383" y="14514"/>
                      </a:cubicBezTo>
                      <a:close/>
                      <a:moveTo>
                        <a:pt x="51489" y="97620"/>
                      </a:moveTo>
                      <a:cubicBezTo>
                        <a:pt x="37939" y="84070"/>
                        <a:pt x="30713" y="62391"/>
                        <a:pt x="29810" y="29871"/>
                      </a:cubicBezTo>
                      <a:cubicBezTo>
                        <a:pt x="61426" y="30774"/>
                        <a:pt x="83106" y="38001"/>
                        <a:pt x="96655" y="50647"/>
                      </a:cubicBezTo>
                      <a:lnTo>
                        <a:pt x="96655" y="50647"/>
                      </a:lnTo>
                      <a:cubicBezTo>
                        <a:pt x="110205" y="64197"/>
                        <a:pt x="117432" y="85877"/>
                        <a:pt x="118335" y="118396"/>
                      </a:cubicBezTo>
                      <a:cubicBezTo>
                        <a:pt x="86719" y="117493"/>
                        <a:pt x="65039" y="111170"/>
                        <a:pt x="51489" y="97620"/>
                      </a:cubicBezTo>
                      <a:close/>
                      <a:moveTo>
                        <a:pt x="149048" y="118396"/>
                      </a:moveTo>
                      <a:cubicBezTo>
                        <a:pt x="149951" y="85877"/>
                        <a:pt x="157178" y="64197"/>
                        <a:pt x="170728" y="50647"/>
                      </a:cubicBezTo>
                      <a:lnTo>
                        <a:pt x="170728" y="50647"/>
                      </a:lnTo>
                      <a:cubicBezTo>
                        <a:pt x="184278" y="37097"/>
                        <a:pt x="205957" y="30774"/>
                        <a:pt x="237574" y="29871"/>
                      </a:cubicBezTo>
                      <a:cubicBezTo>
                        <a:pt x="236670" y="62391"/>
                        <a:pt x="229444" y="84070"/>
                        <a:pt x="215894" y="97620"/>
                      </a:cubicBezTo>
                      <a:cubicBezTo>
                        <a:pt x="202344" y="111170"/>
                        <a:pt x="180664" y="117493"/>
                        <a:pt x="149048" y="11839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39" name="Freeform 138">
                  <a:extLst>
                    <a:ext uri="{FF2B5EF4-FFF2-40B4-BE49-F238E27FC236}">
                      <a16:creationId xmlns:a16="http://schemas.microsoft.com/office/drawing/2014/main" id="{87CFFDBD-90C5-2886-A5B1-6A7AD908DA52}"/>
                    </a:ext>
                  </a:extLst>
                </p:cNvPr>
                <p:cNvSpPr/>
                <p:nvPr/>
              </p:nvSpPr>
              <p:spPr>
                <a:xfrm>
                  <a:off x="4308254" y="2662839"/>
                  <a:ext cx="88525" cy="88525"/>
                </a:xfrm>
                <a:custGeom>
                  <a:avLst/>
                  <a:gdLst>
                    <a:gd name="connsiteX0" fmla="*/ 44263 w 88525"/>
                    <a:gd name="connsiteY0" fmla="*/ 0 h 88525"/>
                    <a:gd name="connsiteX1" fmla="*/ 0 w 88525"/>
                    <a:gd name="connsiteY1" fmla="*/ 44263 h 88525"/>
                    <a:gd name="connsiteX2" fmla="*/ 44263 w 88525"/>
                    <a:gd name="connsiteY2" fmla="*/ 88525 h 88525"/>
                    <a:gd name="connsiteX3" fmla="*/ 88526 w 88525"/>
                    <a:gd name="connsiteY3" fmla="*/ 44263 h 88525"/>
                    <a:gd name="connsiteX4" fmla="*/ 44263 w 88525"/>
                    <a:gd name="connsiteY4" fmla="*/ 0 h 88525"/>
                    <a:gd name="connsiteX5" fmla="*/ 44263 w 88525"/>
                    <a:gd name="connsiteY5" fmla="*/ 58716 h 88525"/>
                    <a:gd name="connsiteX6" fmla="*/ 29810 w 88525"/>
                    <a:gd name="connsiteY6" fmla="*/ 44263 h 88525"/>
                    <a:gd name="connsiteX7" fmla="*/ 44263 w 88525"/>
                    <a:gd name="connsiteY7" fmla="*/ 29809 h 88525"/>
                    <a:gd name="connsiteX8" fmla="*/ 58716 w 88525"/>
                    <a:gd name="connsiteY8" fmla="*/ 44263 h 88525"/>
                    <a:gd name="connsiteX9" fmla="*/ 44263 w 88525"/>
                    <a:gd name="connsiteY9" fmla="*/ 58716 h 8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525" h="88525">
                      <a:moveTo>
                        <a:pt x="44263" y="0"/>
                      </a:moveTo>
                      <a:cubicBezTo>
                        <a:pt x="19873" y="0"/>
                        <a:pt x="0" y="19873"/>
                        <a:pt x="0" y="44263"/>
                      </a:cubicBezTo>
                      <a:cubicBezTo>
                        <a:pt x="0" y="68653"/>
                        <a:pt x="19873" y="88525"/>
                        <a:pt x="44263" y="88525"/>
                      </a:cubicBezTo>
                      <a:cubicBezTo>
                        <a:pt x="68652" y="88525"/>
                        <a:pt x="88526" y="68653"/>
                        <a:pt x="88526" y="44263"/>
                      </a:cubicBezTo>
                      <a:cubicBezTo>
                        <a:pt x="88526" y="19873"/>
                        <a:pt x="68652" y="0"/>
                        <a:pt x="44263" y="0"/>
                      </a:cubicBezTo>
                      <a:close/>
                      <a:moveTo>
                        <a:pt x="44263" y="58716"/>
                      </a:moveTo>
                      <a:cubicBezTo>
                        <a:pt x="36133" y="58716"/>
                        <a:pt x="29810" y="52393"/>
                        <a:pt x="29810" y="44263"/>
                      </a:cubicBezTo>
                      <a:cubicBezTo>
                        <a:pt x="29810" y="36133"/>
                        <a:pt x="36133" y="29809"/>
                        <a:pt x="44263" y="29809"/>
                      </a:cubicBezTo>
                      <a:cubicBezTo>
                        <a:pt x="52393" y="29809"/>
                        <a:pt x="58716" y="36133"/>
                        <a:pt x="58716" y="44263"/>
                      </a:cubicBezTo>
                      <a:cubicBezTo>
                        <a:pt x="58716" y="52393"/>
                        <a:pt x="52393" y="58716"/>
                        <a:pt x="44263" y="5871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0" name="Freeform 139">
                  <a:extLst>
                    <a:ext uri="{FF2B5EF4-FFF2-40B4-BE49-F238E27FC236}">
                      <a16:creationId xmlns:a16="http://schemas.microsoft.com/office/drawing/2014/main" id="{CE481B4E-6180-3808-CF15-728C55271D6B}"/>
                    </a:ext>
                  </a:extLst>
                </p:cNvPr>
                <p:cNvSpPr/>
                <p:nvPr/>
              </p:nvSpPr>
              <p:spPr>
                <a:xfrm>
                  <a:off x="4232375" y="2588766"/>
                  <a:ext cx="238476" cy="237573"/>
                </a:xfrm>
                <a:custGeom>
                  <a:avLst/>
                  <a:gdLst>
                    <a:gd name="connsiteX0" fmla="*/ 230347 w 238476"/>
                    <a:gd name="connsiteY0" fmla="*/ 91236 h 237573"/>
                    <a:gd name="connsiteX1" fmla="*/ 212281 w 238476"/>
                    <a:gd name="connsiteY1" fmla="*/ 82203 h 237573"/>
                    <a:gd name="connsiteX2" fmla="*/ 210474 w 238476"/>
                    <a:gd name="connsiteY2" fmla="*/ 78589 h 237573"/>
                    <a:gd name="connsiteX3" fmla="*/ 216797 w 238476"/>
                    <a:gd name="connsiteY3" fmla="*/ 60523 h 237573"/>
                    <a:gd name="connsiteX4" fmla="*/ 214087 w 238476"/>
                    <a:gd name="connsiteY4" fmla="*/ 46973 h 237573"/>
                    <a:gd name="connsiteX5" fmla="*/ 191504 w 238476"/>
                    <a:gd name="connsiteY5" fmla="*/ 24390 h 237573"/>
                    <a:gd name="connsiteX6" fmla="*/ 177954 w 238476"/>
                    <a:gd name="connsiteY6" fmla="*/ 21680 h 237573"/>
                    <a:gd name="connsiteX7" fmla="*/ 159888 w 238476"/>
                    <a:gd name="connsiteY7" fmla="*/ 28003 h 237573"/>
                    <a:gd name="connsiteX8" fmla="*/ 156275 w 238476"/>
                    <a:gd name="connsiteY8" fmla="*/ 26197 h 237573"/>
                    <a:gd name="connsiteX9" fmla="*/ 147241 w 238476"/>
                    <a:gd name="connsiteY9" fmla="*/ 8130 h 237573"/>
                    <a:gd name="connsiteX10" fmla="*/ 133692 w 238476"/>
                    <a:gd name="connsiteY10" fmla="*/ 0 h 237573"/>
                    <a:gd name="connsiteX11" fmla="*/ 105689 w 238476"/>
                    <a:gd name="connsiteY11" fmla="*/ 0 h 237573"/>
                    <a:gd name="connsiteX12" fmla="*/ 92139 w 238476"/>
                    <a:gd name="connsiteY12" fmla="*/ 8130 h 237573"/>
                    <a:gd name="connsiteX13" fmla="*/ 83106 w 238476"/>
                    <a:gd name="connsiteY13" fmla="*/ 26197 h 237573"/>
                    <a:gd name="connsiteX14" fmla="*/ 79492 w 238476"/>
                    <a:gd name="connsiteY14" fmla="*/ 28003 h 237573"/>
                    <a:gd name="connsiteX15" fmla="*/ 61426 w 238476"/>
                    <a:gd name="connsiteY15" fmla="*/ 21680 h 237573"/>
                    <a:gd name="connsiteX16" fmla="*/ 47876 w 238476"/>
                    <a:gd name="connsiteY16" fmla="*/ 24390 h 237573"/>
                    <a:gd name="connsiteX17" fmla="*/ 25293 w 238476"/>
                    <a:gd name="connsiteY17" fmla="*/ 46973 h 237573"/>
                    <a:gd name="connsiteX18" fmla="*/ 22583 w 238476"/>
                    <a:gd name="connsiteY18" fmla="*/ 60523 h 237573"/>
                    <a:gd name="connsiteX19" fmla="*/ 28003 w 238476"/>
                    <a:gd name="connsiteY19" fmla="*/ 78589 h 237573"/>
                    <a:gd name="connsiteX20" fmla="*/ 26196 w 238476"/>
                    <a:gd name="connsiteY20" fmla="*/ 82203 h 237573"/>
                    <a:gd name="connsiteX21" fmla="*/ 8130 w 238476"/>
                    <a:gd name="connsiteY21" fmla="*/ 91236 h 237573"/>
                    <a:gd name="connsiteX22" fmla="*/ 0 w 238476"/>
                    <a:gd name="connsiteY22" fmla="*/ 104786 h 237573"/>
                    <a:gd name="connsiteX23" fmla="*/ 0 w 238476"/>
                    <a:gd name="connsiteY23" fmla="*/ 132788 h 237573"/>
                    <a:gd name="connsiteX24" fmla="*/ 8130 w 238476"/>
                    <a:gd name="connsiteY24" fmla="*/ 146338 h 237573"/>
                    <a:gd name="connsiteX25" fmla="*/ 26196 w 238476"/>
                    <a:gd name="connsiteY25" fmla="*/ 155371 h 237573"/>
                    <a:gd name="connsiteX26" fmla="*/ 28003 w 238476"/>
                    <a:gd name="connsiteY26" fmla="*/ 158985 h 237573"/>
                    <a:gd name="connsiteX27" fmla="*/ 21680 w 238476"/>
                    <a:gd name="connsiteY27" fmla="*/ 177051 h 237573"/>
                    <a:gd name="connsiteX28" fmla="*/ 24390 w 238476"/>
                    <a:gd name="connsiteY28" fmla="*/ 190601 h 237573"/>
                    <a:gd name="connsiteX29" fmla="*/ 46973 w 238476"/>
                    <a:gd name="connsiteY29" fmla="*/ 213184 h 237573"/>
                    <a:gd name="connsiteX30" fmla="*/ 60523 w 238476"/>
                    <a:gd name="connsiteY30" fmla="*/ 215894 h 237573"/>
                    <a:gd name="connsiteX31" fmla="*/ 78589 w 238476"/>
                    <a:gd name="connsiteY31" fmla="*/ 209571 h 237573"/>
                    <a:gd name="connsiteX32" fmla="*/ 82202 w 238476"/>
                    <a:gd name="connsiteY32" fmla="*/ 211377 h 237573"/>
                    <a:gd name="connsiteX33" fmla="*/ 91236 w 238476"/>
                    <a:gd name="connsiteY33" fmla="*/ 229444 h 237573"/>
                    <a:gd name="connsiteX34" fmla="*/ 104785 w 238476"/>
                    <a:gd name="connsiteY34" fmla="*/ 237574 h 237573"/>
                    <a:gd name="connsiteX35" fmla="*/ 132788 w 238476"/>
                    <a:gd name="connsiteY35" fmla="*/ 237574 h 237573"/>
                    <a:gd name="connsiteX36" fmla="*/ 146338 w 238476"/>
                    <a:gd name="connsiteY36" fmla="*/ 229444 h 237573"/>
                    <a:gd name="connsiteX37" fmla="*/ 155371 w 238476"/>
                    <a:gd name="connsiteY37" fmla="*/ 211377 h 237573"/>
                    <a:gd name="connsiteX38" fmla="*/ 158985 w 238476"/>
                    <a:gd name="connsiteY38" fmla="*/ 209571 h 237573"/>
                    <a:gd name="connsiteX39" fmla="*/ 177051 w 238476"/>
                    <a:gd name="connsiteY39" fmla="*/ 215894 h 237573"/>
                    <a:gd name="connsiteX40" fmla="*/ 190601 w 238476"/>
                    <a:gd name="connsiteY40" fmla="*/ 213184 h 237573"/>
                    <a:gd name="connsiteX41" fmla="*/ 213184 w 238476"/>
                    <a:gd name="connsiteY41" fmla="*/ 190601 h 237573"/>
                    <a:gd name="connsiteX42" fmla="*/ 215894 w 238476"/>
                    <a:gd name="connsiteY42" fmla="*/ 177051 h 237573"/>
                    <a:gd name="connsiteX43" fmla="*/ 210474 w 238476"/>
                    <a:gd name="connsiteY43" fmla="*/ 158985 h 237573"/>
                    <a:gd name="connsiteX44" fmla="*/ 212281 w 238476"/>
                    <a:gd name="connsiteY44" fmla="*/ 155371 h 237573"/>
                    <a:gd name="connsiteX45" fmla="*/ 230347 w 238476"/>
                    <a:gd name="connsiteY45" fmla="*/ 146338 h 237573"/>
                    <a:gd name="connsiteX46" fmla="*/ 238477 w 238476"/>
                    <a:gd name="connsiteY46" fmla="*/ 132788 h 237573"/>
                    <a:gd name="connsiteX47" fmla="*/ 238477 w 238476"/>
                    <a:gd name="connsiteY47" fmla="*/ 104786 h 237573"/>
                    <a:gd name="connsiteX48" fmla="*/ 230347 w 238476"/>
                    <a:gd name="connsiteY48" fmla="*/ 91236 h 237573"/>
                    <a:gd name="connsiteX49" fmla="*/ 208667 w 238476"/>
                    <a:gd name="connsiteY49" fmla="*/ 122852 h 237573"/>
                    <a:gd name="connsiteX50" fmla="*/ 193311 w 238476"/>
                    <a:gd name="connsiteY50" fmla="*/ 130079 h 237573"/>
                    <a:gd name="connsiteX51" fmla="*/ 186084 w 238476"/>
                    <a:gd name="connsiteY51" fmla="*/ 139112 h 237573"/>
                    <a:gd name="connsiteX52" fmla="*/ 181568 w 238476"/>
                    <a:gd name="connsiteY52" fmla="*/ 149952 h 237573"/>
                    <a:gd name="connsiteX53" fmla="*/ 180664 w 238476"/>
                    <a:gd name="connsiteY53" fmla="*/ 161695 h 237573"/>
                    <a:gd name="connsiteX54" fmla="*/ 186084 w 238476"/>
                    <a:gd name="connsiteY54" fmla="*/ 177954 h 237573"/>
                    <a:gd name="connsiteX55" fmla="*/ 179761 w 238476"/>
                    <a:gd name="connsiteY55" fmla="*/ 184278 h 237573"/>
                    <a:gd name="connsiteX56" fmla="*/ 163501 w 238476"/>
                    <a:gd name="connsiteY56" fmla="*/ 178858 h 237573"/>
                    <a:gd name="connsiteX57" fmla="*/ 151758 w 238476"/>
                    <a:gd name="connsiteY57" fmla="*/ 179761 h 237573"/>
                    <a:gd name="connsiteX58" fmla="*/ 140918 w 238476"/>
                    <a:gd name="connsiteY58" fmla="*/ 184278 h 237573"/>
                    <a:gd name="connsiteX59" fmla="*/ 131885 w 238476"/>
                    <a:gd name="connsiteY59" fmla="*/ 191504 h 237573"/>
                    <a:gd name="connsiteX60" fmla="*/ 124658 w 238476"/>
                    <a:gd name="connsiteY60" fmla="*/ 206861 h 237573"/>
                    <a:gd name="connsiteX61" fmla="*/ 115625 w 238476"/>
                    <a:gd name="connsiteY61" fmla="*/ 206861 h 237573"/>
                    <a:gd name="connsiteX62" fmla="*/ 108399 w 238476"/>
                    <a:gd name="connsiteY62" fmla="*/ 191504 h 237573"/>
                    <a:gd name="connsiteX63" fmla="*/ 99365 w 238476"/>
                    <a:gd name="connsiteY63" fmla="*/ 184278 h 237573"/>
                    <a:gd name="connsiteX64" fmla="*/ 88526 w 238476"/>
                    <a:gd name="connsiteY64" fmla="*/ 179761 h 237573"/>
                    <a:gd name="connsiteX65" fmla="*/ 76782 w 238476"/>
                    <a:gd name="connsiteY65" fmla="*/ 178858 h 237573"/>
                    <a:gd name="connsiteX66" fmla="*/ 60523 w 238476"/>
                    <a:gd name="connsiteY66" fmla="*/ 184278 h 237573"/>
                    <a:gd name="connsiteX67" fmla="*/ 54199 w 238476"/>
                    <a:gd name="connsiteY67" fmla="*/ 177954 h 237573"/>
                    <a:gd name="connsiteX68" fmla="*/ 59619 w 238476"/>
                    <a:gd name="connsiteY68" fmla="*/ 161695 h 237573"/>
                    <a:gd name="connsiteX69" fmla="*/ 58716 w 238476"/>
                    <a:gd name="connsiteY69" fmla="*/ 149952 h 237573"/>
                    <a:gd name="connsiteX70" fmla="*/ 54199 w 238476"/>
                    <a:gd name="connsiteY70" fmla="*/ 139112 h 237573"/>
                    <a:gd name="connsiteX71" fmla="*/ 46973 w 238476"/>
                    <a:gd name="connsiteY71" fmla="*/ 130079 h 237573"/>
                    <a:gd name="connsiteX72" fmla="*/ 31616 w 238476"/>
                    <a:gd name="connsiteY72" fmla="*/ 122852 h 237573"/>
                    <a:gd name="connsiteX73" fmla="*/ 31616 w 238476"/>
                    <a:gd name="connsiteY73" fmla="*/ 113819 h 237573"/>
                    <a:gd name="connsiteX74" fmla="*/ 46973 w 238476"/>
                    <a:gd name="connsiteY74" fmla="*/ 106592 h 237573"/>
                    <a:gd name="connsiteX75" fmla="*/ 54199 w 238476"/>
                    <a:gd name="connsiteY75" fmla="*/ 97559 h 237573"/>
                    <a:gd name="connsiteX76" fmla="*/ 58716 w 238476"/>
                    <a:gd name="connsiteY76" fmla="*/ 86719 h 237573"/>
                    <a:gd name="connsiteX77" fmla="*/ 59619 w 238476"/>
                    <a:gd name="connsiteY77" fmla="*/ 74976 h 237573"/>
                    <a:gd name="connsiteX78" fmla="*/ 54199 w 238476"/>
                    <a:gd name="connsiteY78" fmla="*/ 58716 h 237573"/>
                    <a:gd name="connsiteX79" fmla="*/ 60523 w 238476"/>
                    <a:gd name="connsiteY79" fmla="*/ 52393 h 237573"/>
                    <a:gd name="connsiteX80" fmla="*/ 76782 w 238476"/>
                    <a:gd name="connsiteY80" fmla="*/ 57813 h 237573"/>
                    <a:gd name="connsiteX81" fmla="*/ 88526 w 238476"/>
                    <a:gd name="connsiteY81" fmla="*/ 56910 h 237573"/>
                    <a:gd name="connsiteX82" fmla="*/ 99365 w 238476"/>
                    <a:gd name="connsiteY82" fmla="*/ 52393 h 237573"/>
                    <a:gd name="connsiteX83" fmla="*/ 108399 w 238476"/>
                    <a:gd name="connsiteY83" fmla="*/ 45166 h 237573"/>
                    <a:gd name="connsiteX84" fmla="*/ 115625 w 238476"/>
                    <a:gd name="connsiteY84" fmla="*/ 29810 h 237573"/>
                    <a:gd name="connsiteX85" fmla="*/ 124658 w 238476"/>
                    <a:gd name="connsiteY85" fmla="*/ 29810 h 237573"/>
                    <a:gd name="connsiteX86" fmla="*/ 131885 w 238476"/>
                    <a:gd name="connsiteY86" fmla="*/ 45166 h 237573"/>
                    <a:gd name="connsiteX87" fmla="*/ 140918 w 238476"/>
                    <a:gd name="connsiteY87" fmla="*/ 52393 h 237573"/>
                    <a:gd name="connsiteX88" fmla="*/ 151758 w 238476"/>
                    <a:gd name="connsiteY88" fmla="*/ 56910 h 237573"/>
                    <a:gd name="connsiteX89" fmla="*/ 163501 w 238476"/>
                    <a:gd name="connsiteY89" fmla="*/ 57813 h 237573"/>
                    <a:gd name="connsiteX90" fmla="*/ 179761 w 238476"/>
                    <a:gd name="connsiteY90" fmla="*/ 52393 h 237573"/>
                    <a:gd name="connsiteX91" fmla="*/ 186084 w 238476"/>
                    <a:gd name="connsiteY91" fmla="*/ 58716 h 237573"/>
                    <a:gd name="connsiteX92" fmla="*/ 180664 w 238476"/>
                    <a:gd name="connsiteY92" fmla="*/ 74976 h 237573"/>
                    <a:gd name="connsiteX93" fmla="*/ 181568 w 238476"/>
                    <a:gd name="connsiteY93" fmla="*/ 86719 h 237573"/>
                    <a:gd name="connsiteX94" fmla="*/ 186084 w 238476"/>
                    <a:gd name="connsiteY94" fmla="*/ 97559 h 237573"/>
                    <a:gd name="connsiteX95" fmla="*/ 193311 w 238476"/>
                    <a:gd name="connsiteY95" fmla="*/ 106592 h 237573"/>
                    <a:gd name="connsiteX96" fmla="*/ 208667 w 238476"/>
                    <a:gd name="connsiteY96" fmla="*/ 113819 h 237573"/>
                    <a:gd name="connsiteX97" fmla="*/ 208667 w 238476"/>
                    <a:gd name="connsiteY97" fmla="*/ 122852 h 237573"/>
                    <a:gd name="connsiteX98" fmla="*/ 208667 w 238476"/>
                    <a:gd name="connsiteY98" fmla="*/ 122852 h 237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238476" h="237573">
                      <a:moveTo>
                        <a:pt x="230347" y="91236"/>
                      </a:moveTo>
                      <a:lnTo>
                        <a:pt x="212281" y="82203"/>
                      </a:lnTo>
                      <a:cubicBezTo>
                        <a:pt x="211377" y="81299"/>
                        <a:pt x="211377" y="79493"/>
                        <a:pt x="210474" y="78589"/>
                      </a:cubicBezTo>
                      <a:lnTo>
                        <a:pt x="216797" y="60523"/>
                      </a:lnTo>
                      <a:cubicBezTo>
                        <a:pt x="218604" y="56006"/>
                        <a:pt x="217701" y="50586"/>
                        <a:pt x="214087" y="46973"/>
                      </a:cubicBezTo>
                      <a:cubicBezTo>
                        <a:pt x="207764" y="38843"/>
                        <a:pt x="199634" y="30713"/>
                        <a:pt x="191504" y="24390"/>
                      </a:cubicBezTo>
                      <a:cubicBezTo>
                        <a:pt x="187891" y="21680"/>
                        <a:pt x="182471" y="20777"/>
                        <a:pt x="177954" y="21680"/>
                      </a:cubicBezTo>
                      <a:lnTo>
                        <a:pt x="159888" y="28003"/>
                      </a:lnTo>
                      <a:cubicBezTo>
                        <a:pt x="158985" y="27100"/>
                        <a:pt x="157178" y="27100"/>
                        <a:pt x="156275" y="26197"/>
                      </a:cubicBezTo>
                      <a:lnTo>
                        <a:pt x="147241" y="8130"/>
                      </a:lnTo>
                      <a:cubicBezTo>
                        <a:pt x="144531" y="2710"/>
                        <a:pt x="140015" y="0"/>
                        <a:pt x="133692" y="0"/>
                      </a:cubicBezTo>
                      <a:lnTo>
                        <a:pt x="105689" y="0"/>
                      </a:lnTo>
                      <a:cubicBezTo>
                        <a:pt x="100269" y="0"/>
                        <a:pt x="94849" y="3614"/>
                        <a:pt x="92139" y="8130"/>
                      </a:cubicBezTo>
                      <a:lnTo>
                        <a:pt x="83106" y="26197"/>
                      </a:lnTo>
                      <a:cubicBezTo>
                        <a:pt x="82202" y="27100"/>
                        <a:pt x="80396" y="27100"/>
                        <a:pt x="79492" y="28003"/>
                      </a:cubicBezTo>
                      <a:lnTo>
                        <a:pt x="61426" y="21680"/>
                      </a:lnTo>
                      <a:cubicBezTo>
                        <a:pt x="56909" y="19873"/>
                        <a:pt x="51489" y="20777"/>
                        <a:pt x="47876" y="24390"/>
                      </a:cubicBezTo>
                      <a:cubicBezTo>
                        <a:pt x="39746" y="30713"/>
                        <a:pt x="31616" y="38843"/>
                        <a:pt x="25293" y="46973"/>
                      </a:cubicBezTo>
                      <a:cubicBezTo>
                        <a:pt x="22583" y="50586"/>
                        <a:pt x="21680" y="56006"/>
                        <a:pt x="22583" y="60523"/>
                      </a:cubicBezTo>
                      <a:lnTo>
                        <a:pt x="28003" y="78589"/>
                      </a:lnTo>
                      <a:cubicBezTo>
                        <a:pt x="27100" y="79493"/>
                        <a:pt x="27100" y="81299"/>
                        <a:pt x="26196" y="82203"/>
                      </a:cubicBezTo>
                      <a:lnTo>
                        <a:pt x="8130" y="91236"/>
                      </a:lnTo>
                      <a:cubicBezTo>
                        <a:pt x="2710" y="93946"/>
                        <a:pt x="0" y="98462"/>
                        <a:pt x="0" y="104786"/>
                      </a:cubicBezTo>
                      <a:lnTo>
                        <a:pt x="0" y="132788"/>
                      </a:lnTo>
                      <a:cubicBezTo>
                        <a:pt x="0" y="138209"/>
                        <a:pt x="3613" y="143628"/>
                        <a:pt x="8130" y="146338"/>
                      </a:cubicBezTo>
                      <a:lnTo>
                        <a:pt x="26196" y="155371"/>
                      </a:lnTo>
                      <a:cubicBezTo>
                        <a:pt x="27100" y="156275"/>
                        <a:pt x="27100" y="158081"/>
                        <a:pt x="28003" y="158985"/>
                      </a:cubicBezTo>
                      <a:lnTo>
                        <a:pt x="21680" y="177051"/>
                      </a:lnTo>
                      <a:cubicBezTo>
                        <a:pt x="19873" y="181568"/>
                        <a:pt x="20776" y="186988"/>
                        <a:pt x="24390" y="190601"/>
                      </a:cubicBezTo>
                      <a:cubicBezTo>
                        <a:pt x="30713" y="198731"/>
                        <a:pt x="38843" y="206861"/>
                        <a:pt x="46973" y="213184"/>
                      </a:cubicBezTo>
                      <a:cubicBezTo>
                        <a:pt x="50586" y="215894"/>
                        <a:pt x="56006" y="216797"/>
                        <a:pt x="60523" y="215894"/>
                      </a:cubicBezTo>
                      <a:lnTo>
                        <a:pt x="78589" y="209571"/>
                      </a:lnTo>
                      <a:cubicBezTo>
                        <a:pt x="79492" y="210474"/>
                        <a:pt x="81299" y="210474"/>
                        <a:pt x="82202" y="211377"/>
                      </a:cubicBezTo>
                      <a:lnTo>
                        <a:pt x="91236" y="229444"/>
                      </a:lnTo>
                      <a:cubicBezTo>
                        <a:pt x="93945" y="234864"/>
                        <a:pt x="98462" y="237574"/>
                        <a:pt x="104785" y="237574"/>
                      </a:cubicBezTo>
                      <a:lnTo>
                        <a:pt x="132788" y="237574"/>
                      </a:lnTo>
                      <a:cubicBezTo>
                        <a:pt x="138208" y="237574"/>
                        <a:pt x="143628" y="233960"/>
                        <a:pt x="146338" y="229444"/>
                      </a:cubicBezTo>
                      <a:lnTo>
                        <a:pt x="155371" y="211377"/>
                      </a:lnTo>
                      <a:cubicBezTo>
                        <a:pt x="156275" y="210474"/>
                        <a:pt x="158081" y="210474"/>
                        <a:pt x="158985" y="209571"/>
                      </a:cubicBezTo>
                      <a:lnTo>
                        <a:pt x="177051" y="215894"/>
                      </a:lnTo>
                      <a:cubicBezTo>
                        <a:pt x="181568" y="217701"/>
                        <a:pt x="186988" y="216797"/>
                        <a:pt x="190601" y="213184"/>
                      </a:cubicBezTo>
                      <a:cubicBezTo>
                        <a:pt x="198731" y="206861"/>
                        <a:pt x="206861" y="198731"/>
                        <a:pt x="213184" y="190601"/>
                      </a:cubicBezTo>
                      <a:cubicBezTo>
                        <a:pt x="215894" y="186988"/>
                        <a:pt x="216797" y="181568"/>
                        <a:pt x="215894" y="177051"/>
                      </a:cubicBezTo>
                      <a:lnTo>
                        <a:pt x="210474" y="158985"/>
                      </a:lnTo>
                      <a:cubicBezTo>
                        <a:pt x="211377" y="158081"/>
                        <a:pt x="211377" y="156275"/>
                        <a:pt x="212281" y="155371"/>
                      </a:cubicBezTo>
                      <a:lnTo>
                        <a:pt x="230347" y="146338"/>
                      </a:lnTo>
                      <a:cubicBezTo>
                        <a:pt x="235767" y="143628"/>
                        <a:pt x="238477" y="139112"/>
                        <a:pt x="238477" y="132788"/>
                      </a:cubicBezTo>
                      <a:lnTo>
                        <a:pt x="238477" y="104786"/>
                      </a:lnTo>
                      <a:cubicBezTo>
                        <a:pt x="238477" y="98462"/>
                        <a:pt x="234864" y="93043"/>
                        <a:pt x="230347" y="91236"/>
                      </a:cubicBezTo>
                      <a:close/>
                      <a:moveTo>
                        <a:pt x="208667" y="122852"/>
                      </a:moveTo>
                      <a:lnTo>
                        <a:pt x="193311" y="130079"/>
                      </a:lnTo>
                      <a:cubicBezTo>
                        <a:pt x="189698" y="131885"/>
                        <a:pt x="186988" y="135498"/>
                        <a:pt x="186084" y="139112"/>
                      </a:cubicBezTo>
                      <a:cubicBezTo>
                        <a:pt x="185181" y="142725"/>
                        <a:pt x="183374" y="146338"/>
                        <a:pt x="181568" y="149952"/>
                      </a:cubicBezTo>
                      <a:cubicBezTo>
                        <a:pt x="179761" y="153565"/>
                        <a:pt x="179761" y="157178"/>
                        <a:pt x="180664" y="161695"/>
                      </a:cubicBezTo>
                      <a:lnTo>
                        <a:pt x="186084" y="177954"/>
                      </a:lnTo>
                      <a:cubicBezTo>
                        <a:pt x="184278" y="179761"/>
                        <a:pt x="181568" y="182471"/>
                        <a:pt x="179761" y="184278"/>
                      </a:cubicBezTo>
                      <a:lnTo>
                        <a:pt x="163501" y="178858"/>
                      </a:lnTo>
                      <a:cubicBezTo>
                        <a:pt x="159888" y="177954"/>
                        <a:pt x="155371" y="177954"/>
                        <a:pt x="151758" y="179761"/>
                      </a:cubicBezTo>
                      <a:cubicBezTo>
                        <a:pt x="148145" y="181568"/>
                        <a:pt x="144531" y="183375"/>
                        <a:pt x="140918" y="184278"/>
                      </a:cubicBezTo>
                      <a:cubicBezTo>
                        <a:pt x="137305" y="185181"/>
                        <a:pt x="133692" y="187891"/>
                        <a:pt x="131885" y="191504"/>
                      </a:cubicBezTo>
                      <a:lnTo>
                        <a:pt x="124658" y="206861"/>
                      </a:lnTo>
                      <a:lnTo>
                        <a:pt x="115625" y="206861"/>
                      </a:lnTo>
                      <a:lnTo>
                        <a:pt x="108399" y="191504"/>
                      </a:lnTo>
                      <a:cubicBezTo>
                        <a:pt x="106592" y="187891"/>
                        <a:pt x="102979" y="185181"/>
                        <a:pt x="99365" y="184278"/>
                      </a:cubicBezTo>
                      <a:cubicBezTo>
                        <a:pt x="95752" y="183375"/>
                        <a:pt x="92139" y="181568"/>
                        <a:pt x="88526" y="179761"/>
                      </a:cubicBezTo>
                      <a:cubicBezTo>
                        <a:pt x="84912" y="177954"/>
                        <a:pt x="81299" y="177954"/>
                        <a:pt x="76782" y="178858"/>
                      </a:cubicBezTo>
                      <a:lnTo>
                        <a:pt x="60523" y="184278"/>
                      </a:lnTo>
                      <a:cubicBezTo>
                        <a:pt x="58716" y="182471"/>
                        <a:pt x="56006" y="179761"/>
                        <a:pt x="54199" y="177954"/>
                      </a:cubicBezTo>
                      <a:lnTo>
                        <a:pt x="59619" y="161695"/>
                      </a:lnTo>
                      <a:cubicBezTo>
                        <a:pt x="60523" y="158081"/>
                        <a:pt x="60523" y="153565"/>
                        <a:pt x="58716" y="149952"/>
                      </a:cubicBezTo>
                      <a:cubicBezTo>
                        <a:pt x="56909" y="146338"/>
                        <a:pt x="55103" y="142725"/>
                        <a:pt x="54199" y="139112"/>
                      </a:cubicBezTo>
                      <a:cubicBezTo>
                        <a:pt x="53296" y="135498"/>
                        <a:pt x="50586" y="131885"/>
                        <a:pt x="46973" y="130079"/>
                      </a:cubicBezTo>
                      <a:lnTo>
                        <a:pt x="31616" y="122852"/>
                      </a:lnTo>
                      <a:lnTo>
                        <a:pt x="31616" y="113819"/>
                      </a:lnTo>
                      <a:lnTo>
                        <a:pt x="46973" y="106592"/>
                      </a:lnTo>
                      <a:cubicBezTo>
                        <a:pt x="50586" y="104786"/>
                        <a:pt x="53296" y="101172"/>
                        <a:pt x="54199" y="97559"/>
                      </a:cubicBezTo>
                      <a:cubicBezTo>
                        <a:pt x="55103" y="93946"/>
                        <a:pt x="56909" y="90332"/>
                        <a:pt x="58716" y="86719"/>
                      </a:cubicBezTo>
                      <a:cubicBezTo>
                        <a:pt x="60523" y="83106"/>
                        <a:pt x="60523" y="79493"/>
                        <a:pt x="59619" y="74976"/>
                      </a:cubicBezTo>
                      <a:lnTo>
                        <a:pt x="54199" y="58716"/>
                      </a:lnTo>
                      <a:cubicBezTo>
                        <a:pt x="56006" y="56910"/>
                        <a:pt x="58716" y="54199"/>
                        <a:pt x="60523" y="52393"/>
                      </a:cubicBezTo>
                      <a:lnTo>
                        <a:pt x="76782" y="57813"/>
                      </a:lnTo>
                      <a:cubicBezTo>
                        <a:pt x="80396" y="58716"/>
                        <a:pt x="84912" y="58716"/>
                        <a:pt x="88526" y="56910"/>
                      </a:cubicBezTo>
                      <a:cubicBezTo>
                        <a:pt x="92139" y="55103"/>
                        <a:pt x="95752" y="53296"/>
                        <a:pt x="99365" y="52393"/>
                      </a:cubicBezTo>
                      <a:cubicBezTo>
                        <a:pt x="102979" y="51489"/>
                        <a:pt x="106592" y="48780"/>
                        <a:pt x="108399" y="45166"/>
                      </a:cubicBezTo>
                      <a:lnTo>
                        <a:pt x="115625" y="29810"/>
                      </a:lnTo>
                      <a:lnTo>
                        <a:pt x="124658" y="29810"/>
                      </a:lnTo>
                      <a:lnTo>
                        <a:pt x="131885" y="45166"/>
                      </a:lnTo>
                      <a:cubicBezTo>
                        <a:pt x="133692" y="48780"/>
                        <a:pt x="137305" y="51489"/>
                        <a:pt x="140918" y="52393"/>
                      </a:cubicBezTo>
                      <a:cubicBezTo>
                        <a:pt x="144531" y="53296"/>
                        <a:pt x="148145" y="55103"/>
                        <a:pt x="151758" y="56910"/>
                      </a:cubicBezTo>
                      <a:cubicBezTo>
                        <a:pt x="155371" y="58716"/>
                        <a:pt x="158985" y="58716"/>
                        <a:pt x="163501" y="57813"/>
                      </a:cubicBezTo>
                      <a:lnTo>
                        <a:pt x="179761" y="52393"/>
                      </a:lnTo>
                      <a:cubicBezTo>
                        <a:pt x="181568" y="54199"/>
                        <a:pt x="184278" y="56910"/>
                        <a:pt x="186084" y="58716"/>
                      </a:cubicBezTo>
                      <a:lnTo>
                        <a:pt x="180664" y="74976"/>
                      </a:lnTo>
                      <a:cubicBezTo>
                        <a:pt x="179761" y="78589"/>
                        <a:pt x="179761" y="83106"/>
                        <a:pt x="181568" y="86719"/>
                      </a:cubicBezTo>
                      <a:cubicBezTo>
                        <a:pt x="183374" y="90332"/>
                        <a:pt x="185181" y="93946"/>
                        <a:pt x="186084" y="97559"/>
                      </a:cubicBezTo>
                      <a:cubicBezTo>
                        <a:pt x="186988" y="101172"/>
                        <a:pt x="189698" y="104786"/>
                        <a:pt x="193311" y="106592"/>
                      </a:cubicBezTo>
                      <a:lnTo>
                        <a:pt x="208667" y="113819"/>
                      </a:lnTo>
                      <a:lnTo>
                        <a:pt x="208667" y="122852"/>
                      </a:lnTo>
                      <a:lnTo>
                        <a:pt x="208667" y="122852"/>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1" name="Freeform 140">
                  <a:extLst>
                    <a:ext uri="{FF2B5EF4-FFF2-40B4-BE49-F238E27FC236}">
                      <a16:creationId xmlns:a16="http://schemas.microsoft.com/office/drawing/2014/main" id="{4872254C-0EE9-F585-A27F-99DC05FDB36C}"/>
                    </a:ext>
                  </a:extLst>
                </p:cNvPr>
                <p:cNvSpPr/>
                <p:nvPr/>
              </p:nvSpPr>
              <p:spPr>
                <a:xfrm>
                  <a:off x="4026418" y="2855246"/>
                  <a:ext cx="667554" cy="88525"/>
                </a:xfrm>
                <a:custGeom>
                  <a:avLst/>
                  <a:gdLst>
                    <a:gd name="connsiteX0" fmla="*/ 652198 w 667554"/>
                    <a:gd name="connsiteY0" fmla="*/ 14453 h 88525"/>
                    <a:gd name="connsiteX1" fmla="*/ 652198 w 667554"/>
                    <a:gd name="connsiteY1" fmla="*/ 14453 h 88525"/>
                    <a:gd name="connsiteX2" fmla="*/ 340552 w 667554"/>
                    <a:gd name="connsiteY2" fmla="*/ 14453 h 88525"/>
                    <a:gd name="connsiteX3" fmla="*/ 340552 w 667554"/>
                    <a:gd name="connsiteY3" fmla="*/ 0 h 88525"/>
                    <a:gd name="connsiteX4" fmla="*/ 310743 w 667554"/>
                    <a:gd name="connsiteY4" fmla="*/ 0 h 88525"/>
                    <a:gd name="connsiteX5" fmla="*/ 310743 w 667554"/>
                    <a:gd name="connsiteY5" fmla="*/ 14453 h 88525"/>
                    <a:gd name="connsiteX6" fmla="*/ 14453 w 667554"/>
                    <a:gd name="connsiteY6" fmla="*/ 14453 h 88525"/>
                    <a:gd name="connsiteX7" fmla="*/ 0 w 667554"/>
                    <a:gd name="connsiteY7" fmla="*/ 28906 h 88525"/>
                    <a:gd name="connsiteX8" fmla="*/ 0 w 667554"/>
                    <a:gd name="connsiteY8" fmla="*/ 28906 h 88525"/>
                    <a:gd name="connsiteX9" fmla="*/ 0 w 667554"/>
                    <a:gd name="connsiteY9" fmla="*/ 88526 h 88525"/>
                    <a:gd name="connsiteX10" fmla="*/ 29810 w 667554"/>
                    <a:gd name="connsiteY10" fmla="*/ 88526 h 88525"/>
                    <a:gd name="connsiteX11" fmla="*/ 29810 w 667554"/>
                    <a:gd name="connsiteY11" fmla="*/ 44263 h 88525"/>
                    <a:gd name="connsiteX12" fmla="*/ 311646 w 667554"/>
                    <a:gd name="connsiteY12" fmla="*/ 44263 h 88525"/>
                    <a:gd name="connsiteX13" fmla="*/ 311646 w 667554"/>
                    <a:gd name="connsiteY13" fmla="*/ 58716 h 88525"/>
                    <a:gd name="connsiteX14" fmla="*/ 341456 w 667554"/>
                    <a:gd name="connsiteY14" fmla="*/ 58716 h 88525"/>
                    <a:gd name="connsiteX15" fmla="*/ 341456 w 667554"/>
                    <a:gd name="connsiteY15" fmla="*/ 44263 h 88525"/>
                    <a:gd name="connsiteX16" fmla="*/ 637745 w 667554"/>
                    <a:gd name="connsiteY16" fmla="*/ 44263 h 88525"/>
                    <a:gd name="connsiteX17" fmla="*/ 637745 w 667554"/>
                    <a:gd name="connsiteY17" fmla="*/ 58716 h 88525"/>
                    <a:gd name="connsiteX18" fmla="*/ 667555 w 667554"/>
                    <a:gd name="connsiteY18" fmla="*/ 58716 h 88525"/>
                    <a:gd name="connsiteX19" fmla="*/ 667555 w 667554"/>
                    <a:gd name="connsiteY19" fmla="*/ 28906 h 88525"/>
                    <a:gd name="connsiteX20" fmla="*/ 652198 w 667554"/>
                    <a:gd name="connsiteY20" fmla="*/ 14453 h 8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7554" h="88525">
                      <a:moveTo>
                        <a:pt x="652198" y="14453"/>
                      </a:moveTo>
                      <a:cubicBezTo>
                        <a:pt x="652198" y="14453"/>
                        <a:pt x="652198" y="14453"/>
                        <a:pt x="652198" y="14453"/>
                      </a:cubicBezTo>
                      <a:lnTo>
                        <a:pt x="340552" y="14453"/>
                      </a:lnTo>
                      <a:lnTo>
                        <a:pt x="340552" y="0"/>
                      </a:lnTo>
                      <a:lnTo>
                        <a:pt x="310743" y="0"/>
                      </a:lnTo>
                      <a:lnTo>
                        <a:pt x="310743" y="14453"/>
                      </a:lnTo>
                      <a:lnTo>
                        <a:pt x="14453" y="14453"/>
                      </a:lnTo>
                      <a:cubicBezTo>
                        <a:pt x="6323" y="14453"/>
                        <a:pt x="0" y="20777"/>
                        <a:pt x="0" y="28906"/>
                      </a:cubicBezTo>
                      <a:cubicBezTo>
                        <a:pt x="0" y="28906"/>
                        <a:pt x="0" y="28906"/>
                        <a:pt x="0" y="28906"/>
                      </a:cubicBezTo>
                      <a:lnTo>
                        <a:pt x="0" y="88526"/>
                      </a:lnTo>
                      <a:lnTo>
                        <a:pt x="29810" y="88526"/>
                      </a:lnTo>
                      <a:lnTo>
                        <a:pt x="29810" y="44263"/>
                      </a:lnTo>
                      <a:lnTo>
                        <a:pt x="311646" y="44263"/>
                      </a:lnTo>
                      <a:lnTo>
                        <a:pt x="311646" y="58716"/>
                      </a:lnTo>
                      <a:lnTo>
                        <a:pt x="341456" y="58716"/>
                      </a:lnTo>
                      <a:lnTo>
                        <a:pt x="341456" y="44263"/>
                      </a:lnTo>
                      <a:lnTo>
                        <a:pt x="637745" y="44263"/>
                      </a:lnTo>
                      <a:lnTo>
                        <a:pt x="637745" y="58716"/>
                      </a:lnTo>
                      <a:lnTo>
                        <a:pt x="667555" y="58716"/>
                      </a:lnTo>
                      <a:lnTo>
                        <a:pt x="667555" y="28906"/>
                      </a:lnTo>
                      <a:cubicBezTo>
                        <a:pt x="666651" y="21680"/>
                        <a:pt x="660328" y="14453"/>
                        <a:pt x="652198" y="14453"/>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2" name="Freeform 141">
                  <a:extLst>
                    <a:ext uri="{FF2B5EF4-FFF2-40B4-BE49-F238E27FC236}">
                      <a16:creationId xmlns:a16="http://schemas.microsoft.com/office/drawing/2014/main" id="{386BD0BD-1954-D7A3-8287-32F35F705397}"/>
                    </a:ext>
                  </a:extLst>
                </p:cNvPr>
                <p:cNvSpPr/>
                <p:nvPr/>
              </p:nvSpPr>
              <p:spPr>
                <a:xfrm>
                  <a:off x="4338064" y="2351193"/>
                  <a:ext cx="192407" cy="206860"/>
                </a:xfrm>
                <a:custGeom>
                  <a:avLst/>
                  <a:gdLst>
                    <a:gd name="connsiteX0" fmla="*/ 177051 w 192407"/>
                    <a:gd name="connsiteY0" fmla="*/ 14453 h 206860"/>
                    <a:gd name="connsiteX1" fmla="*/ 177051 w 192407"/>
                    <a:gd name="connsiteY1" fmla="*/ 14453 h 206860"/>
                    <a:gd name="connsiteX2" fmla="*/ 132788 w 192407"/>
                    <a:gd name="connsiteY2" fmla="*/ 14453 h 206860"/>
                    <a:gd name="connsiteX3" fmla="*/ 118335 w 192407"/>
                    <a:gd name="connsiteY3" fmla="*/ 0 h 206860"/>
                    <a:gd name="connsiteX4" fmla="*/ 118335 w 192407"/>
                    <a:gd name="connsiteY4" fmla="*/ 0 h 206860"/>
                    <a:gd name="connsiteX5" fmla="*/ 14453 w 192407"/>
                    <a:gd name="connsiteY5" fmla="*/ 0 h 206860"/>
                    <a:gd name="connsiteX6" fmla="*/ 0 w 192407"/>
                    <a:gd name="connsiteY6" fmla="*/ 14453 h 206860"/>
                    <a:gd name="connsiteX7" fmla="*/ 0 w 192407"/>
                    <a:gd name="connsiteY7" fmla="*/ 14453 h 206860"/>
                    <a:gd name="connsiteX8" fmla="*/ 0 w 192407"/>
                    <a:gd name="connsiteY8" fmla="*/ 206861 h 206860"/>
                    <a:gd name="connsiteX9" fmla="*/ 29810 w 192407"/>
                    <a:gd name="connsiteY9" fmla="*/ 206861 h 206860"/>
                    <a:gd name="connsiteX10" fmla="*/ 29810 w 192407"/>
                    <a:gd name="connsiteY10" fmla="*/ 118335 h 206860"/>
                    <a:gd name="connsiteX11" fmla="*/ 103882 w 192407"/>
                    <a:gd name="connsiteY11" fmla="*/ 118335 h 206860"/>
                    <a:gd name="connsiteX12" fmla="*/ 118335 w 192407"/>
                    <a:gd name="connsiteY12" fmla="*/ 132788 h 206860"/>
                    <a:gd name="connsiteX13" fmla="*/ 118335 w 192407"/>
                    <a:gd name="connsiteY13" fmla="*/ 132788 h 206860"/>
                    <a:gd name="connsiteX14" fmla="*/ 177954 w 192407"/>
                    <a:gd name="connsiteY14" fmla="*/ 132788 h 206860"/>
                    <a:gd name="connsiteX15" fmla="*/ 192408 w 192407"/>
                    <a:gd name="connsiteY15" fmla="*/ 118335 h 206860"/>
                    <a:gd name="connsiteX16" fmla="*/ 192408 w 192407"/>
                    <a:gd name="connsiteY16" fmla="*/ 118335 h 206860"/>
                    <a:gd name="connsiteX17" fmla="*/ 192408 w 192407"/>
                    <a:gd name="connsiteY17" fmla="*/ 29809 h 206860"/>
                    <a:gd name="connsiteX18" fmla="*/ 177051 w 192407"/>
                    <a:gd name="connsiteY18" fmla="*/ 14453 h 206860"/>
                    <a:gd name="connsiteX19" fmla="*/ 102979 w 192407"/>
                    <a:gd name="connsiteY19" fmla="*/ 89429 h 206860"/>
                    <a:gd name="connsiteX20" fmla="*/ 28906 w 192407"/>
                    <a:gd name="connsiteY20" fmla="*/ 89429 h 206860"/>
                    <a:gd name="connsiteX21" fmla="*/ 28906 w 192407"/>
                    <a:gd name="connsiteY21" fmla="*/ 29809 h 206860"/>
                    <a:gd name="connsiteX22" fmla="*/ 102979 w 192407"/>
                    <a:gd name="connsiteY22" fmla="*/ 29809 h 206860"/>
                    <a:gd name="connsiteX23" fmla="*/ 102979 w 192407"/>
                    <a:gd name="connsiteY23" fmla="*/ 89429 h 206860"/>
                    <a:gd name="connsiteX24" fmla="*/ 162598 w 192407"/>
                    <a:gd name="connsiteY24" fmla="*/ 103882 h 206860"/>
                    <a:gd name="connsiteX25" fmla="*/ 132788 w 192407"/>
                    <a:gd name="connsiteY25" fmla="*/ 103882 h 206860"/>
                    <a:gd name="connsiteX26" fmla="*/ 132788 w 192407"/>
                    <a:gd name="connsiteY26" fmla="*/ 44263 h 206860"/>
                    <a:gd name="connsiteX27" fmla="*/ 162598 w 192407"/>
                    <a:gd name="connsiteY27" fmla="*/ 44263 h 206860"/>
                    <a:gd name="connsiteX28" fmla="*/ 162598 w 192407"/>
                    <a:gd name="connsiteY28" fmla="*/ 103882 h 20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92407" h="206860">
                      <a:moveTo>
                        <a:pt x="177051" y="14453"/>
                      </a:moveTo>
                      <a:cubicBezTo>
                        <a:pt x="177051" y="14453"/>
                        <a:pt x="177051" y="14453"/>
                        <a:pt x="177051" y="14453"/>
                      </a:cubicBezTo>
                      <a:lnTo>
                        <a:pt x="132788" y="14453"/>
                      </a:lnTo>
                      <a:cubicBezTo>
                        <a:pt x="132788" y="6323"/>
                        <a:pt x="126465" y="0"/>
                        <a:pt x="118335" y="0"/>
                      </a:cubicBezTo>
                      <a:cubicBezTo>
                        <a:pt x="118335" y="0"/>
                        <a:pt x="118335" y="0"/>
                        <a:pt x="118335" y="0"/>
                      </a:cubicBezTo>
                      <a:lnTo>
                        <a:pt x="14453" y="0"/>
                      </a:lnTo>
                      <a:cubicBezTo>
                        <a:pt x="6323" y="0"/>
                        <a:pt x="0" y="6323"/>
                        <a:pt x="0" y="14453"/>
                      </a:cubicBezTo>
                      <a:cubicBezTo>
                        <a:pt x="0" y="14453"/>
                        <a:pt x="0" y="14453"/>
                        <a:pt x="0" y="14453"/>
                      </a:cubicBezTo>
                      <a:lnTo>
                        <a:pt x="0" y="206861"/>
                      </a:lnTo>
                      <a:lnTo>
                        <a:pt x="29810" y="206861"/>
                      </a:lnTo>
                      <a:lnTo>
                        <a:pt x="29810" y="118335"/>
                      </a:lnTo>
                      <a:lnTo>
                        <a:pt x="103882" y="118335"/>
                      </a:lnTo>
                      <a:cubicBezTo>
                        <a:pt x="103882" y="126465"/>
                        <a:pt x="110205" y="132788"/>
                        <a:pt x="118335" y="132788"/>
                      </a:cubicBezTo>
                      <a:cubicBezTo>
                        <a:pt x="118335" y="132788"/>
                        <a:pt x="118335" y="132788"/>
                        <a:pt x="118335" y="132788"/>
                      </a:cubicBezTo>
                      <a:lnTo>
                        <a:pt x="177954" y="132788"/>
                      </a:lnTo>
                      <a:cubicBezTo>
                        <a:pt x="186084" y="132788"/>
                        <a:pt x="192408" y="126465"/>
                        <a:pt x="192408" y="118335"/>
                      </a:cubicBezTo>
                      <a:cubicBezTo>
                        <a:pt x="192408" y="118335"/>
                        <a:pt x="192408" y="118335"/>
                        <a:pt x="192408" y="118335"/>
                      </a:cubicBezTo>
                      <a:lnTo>
                        <a:pt x="192408" y="29809"/>
                      </a:lnTo>
                      <a:cubicBezTo>
                        <a:pt x="192408" y="21680"/>
                        <a:pt x="185181" y="14453"/>
                        <a:pt x="177051" y="14453"/>
                      </a:cubicBezTo>
                      <a:close/>
                      <a:moveTo>
                        <a:pt x="102979" y="89429"/>
                      </a:moveTo>
                      <a:lnTo>
                        <a:pt x="28906" y="89429"/>
                      </a:lnTo>
                      <a:lnTo>
                        <a:pt x="28906" y="29809"/>
                      </a:lnTo>
                      <a:lnTo>
                        <a:pt x="102979" y="29809"/>
                      </a:lnTo>
                      <a:lnTo>
                        <a:pt x="102979" y="89429"/>
                      </a:lnTo>
                      <a:close/>
                      <a:moveTo>
                        <a:pt x="162598" y="103882"/>
                      </a:moveTo>
                      <a:lnTo>
                        <a:pt x="132788" y="103882"/>
                      </a:lnTo>
                      <a:lnTo>
                        <a:pt x="132788" y="44263"/>
                      </a:lnTo>
                      <a:lnTo>
                        <a:pt x="162598" y="44263"/>
                      </a:lnTo>
                      <a:lnTo>
                        <a:pt x="162598" y="103882"/>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3" name="Freeform 142">
                  <a:extLst>
                    <a:ext uri="{FF2B5EF4-FFF2-40B4-BE49-F238E27FC236}">
                      <a16:creationId xmlns:a16="http://schemas.microsoft.com/office/drawing/2014/main" id="{5F6C87A3-55BA-AE3D-472E-08CB61B7E696}"/>
                    </a:ext>
                  </a:extLst>
                </p:cNvPr>
                <p:cNvSpPr/>
                <p:nvPr/>
              </p:nvSpPr>
              <p:spPr>
                <a:xfrm>
                  <a:off x="4026418" y="2973581"/>
                  <a:ext cx="29809" cy="29809"/>
                </a:xfrm>
                <a:custGeom>
                  <a:avLst/>
                  <a:gdLst>
                    <a:gd name="connsiteX0" fmla="*/ 0 w 29809"/>
                    <a:gd name="connsiteY0" fmla="*/ 0 h 29809"/>
                    <a:gd name="connsiteX1" fmla="*/ 29810 w 29809"/>
                    <a:gd name="connsiteY1" fmla="*/ 0 h 29809"/>
                    <a:gd name="connsiteX2" fmla="*/ 29810 w 29809"/>
                    <a:gd name="connsiteY2" fmla="*/ 29810 h 29809"/>
                    <a:gd name="connsiteX3" fmla="*/ 0 w 29809"/>
                    <a:gd name="connsiteY3" fmla="*/ 29810 h 29809"/>
                  </a:gdLst>
                  <a:ahLst/>
                  <a:cxnLst>
                    <a:cxn ang="0">
                      <a:pos x="connsiteX0" y="connsiteY0"/>
                    </a:cxn>
                    <a:cxn ang="0">
                      <a:pos x="connsiteX1" y="connsiteY1"/>
                    </a:cxn>
                    <a:cxn ang="0">
                      <a:pos x="connsiteX2" y="connsiteY2"/>
                    </a:cxn>
                    <a:cxn ang="0">
                      <a:pos x="connsiteX3" y="connsiteY3"/>
                    </a:cxn>
                  </a:cxnLst>
                  <a:rect l="l" t="t" r="r" b="b"/>
                  <a:pathLst>
                    <a:path w="29809" h="29809">
                      <a:moveTo>
                        <a:pt x="0" y="0"/>
                      </a:moveTo>
                      <a:lnTo>
                        <a:pt x="29810" y="0"/>
                      </a:lnTo>
                      <a:lnTo>
                        <a:pt x="29810" y="29810"/>
                      </a:lnTo>
                      <a:lnTo>
                        <a:pt x="0" y="29810"/>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4" name="Freeform 143">
                  <a:extLst>
                    <a:ext uri="{FF2B5EF4-FFF2-40B4-BE49-F238E27FC236}">
                      <a16:creationId xmlns:a16="http://schemas.microsoft.com/office/drawing/2014/main" id="{C4D86860-E20D-003F-35AF-D3E99EC204EB}"/>
                    </a:ext>
                  </a:extLst>
                </p:cNvPr>
                <p:cNvSpPr/>
                <p:nvPr/>
              </p:nvSpPr>
              <p:spPr>
                <a:xfrm>
                  <a:off x="4663260" y="2943772"/>
                  <a:ext cx="29809" cy="29809"/>
                </a:xfrm>
                <a:custGeom>
                  <a:avLst/>
                  <a:gdLst>
                    <a:gd name="connsiteX0" fmla="*/ 0 w 29809"/>
                    <a:gd name="connsiteY0" fmla="*/ 0 h 29809"/>
                    <a:gd name="connsiteX1" fmla="*/ 29810 w 29809"/>
                    <a:gd name="connsiteY1" fmla="*/ 0 h 29809"/>
                    <a:gd name="connsiteX2" fmla="*/ 29810 w 29809"/>
                    <a:gd name="connsiteY2" fmla="*/ 29810 h 29809"/>
                    <a:gd name="connsiteX3" fmla="*/ 0 w 29809"/>
                    <a:gd name="connsiteY3" fmla="*/ 29810 h 29809"/>
                  </a:gdLst>
                  <a:ahLst/>
                  <a:cxnLst>
                    <a:cxn ang="0">
                      <a:pos x="connsiteX0" y="connsiteY0"/>
                    </a:cxn>
                    <a:cxn ang="0">
                      <a:pos x="connsiteX1" y="connsiteY1"/>
                    </a:cxn>
                    <a:cxn ang="0">
                      <a:pos x="connsiteX2" y="connsiteY2"/>
                    </a:cxn>
                    <a:cxn ang="0">
                      <a:pos x="connsiteX3" y="connsiteY3"/>
                    </a:cxn>
                  </a:cxnLst>
                  <a:rect l="l" t="t" r="r" b="b"/>
                  <a:pathLst>
                    <a:path w="29809" h="29809">
                      <a:moveTo>
                        <a:pt x="0" y="0"/>
                      </a:moveTo>
                      <a:lnTo>
                        <a:pt x="29810" y="0"/>
                      </a:lnTo>
                      <a:lnTo>
                        <a:pt x="29810" y="29810"/>
                      </a:lnTo>
                      <a:lnTo>
                        <a:pt x="0" y="29810"/>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5" name="Freeform 144">
                  <a:extLst>
                    <a:ext uri="{FF2B5EF4-FFF2-40B4-BE49-F238E27FC236}">
                      <a16:creationId xmlns:a16="http://schemas.microsoft.com/office/drawing/2014/main" id="{99D0E01C-CE87-5BCB-160E-89A13CAB6A77}"/>
                    </a:ext>
                  </a:extLst>
                </p:cNvPr>
                <p:cNvSpPr/>
                <p:nvPr/>
              </p:nvSpPr>
              <p:spPr>
                <a:xfrm>
                  <a:off x="4560281" y="3003391"/>
                  <a:ext cx="236670" cy="236670"/>
                </a:xfrm>
                <a:custGeom>
                  <a:avLst/>
                  <a:gdLst>
                    <a:gd name="connsiteX0" fmla="*/ 118335 w 236670"/>
                    <a:gd name="connsiteY0" fmla="*/ 0 h 236670"/>
                    <a:gd name="connsiteX1" fmla="*/ 0 w 236670"/>
                    <a:gd name="connsiteY1" fmla="*/ 118335 h 236670"/>
                    <a:gd name="connsiteX2" fmla="*/ 118335 w 236670"/>
                    <a:gd name="connsiteY2" fmla="*/ 236670 h 236670"/>
                    <a:gd name="connsiteX3" fmla="*/ 236670 w 236670"/>
                    <a:gd name="connsiteY3" fmla="*/ 118335 h 236670"/>
                    <a:gd name="connsiteX4" fmla="*/ 118335 w 236670"/>
                    <a:gd name="connsiteY4" fmla="*/ 0 h 236670"/>
                    <a:gd name="connsiteX5" fmla="*/ 132788 w 236670"/>
                    <a:gd name="connsiteY5" fmla="*/ 205957 h 236670"/>
                    <a:gd name="connsiteX6" fmla="*/ 132788 w 236670"/>
                    <a:gd name="connsiteY6" fmla="*/ 176148 h 236670"/>
                    <a:gd name="connsiteX7" fmla="*/ 102979 w 236670"/>
                    <a:gd name="connsiteY7" fmla="*/ 176148 h 236670"/>
                    <a:gd name="connsiteX8" fmla="*/ 102979 w 236670"/>
                    <a:gd name="connsiteY8" fmla="*/ 176148 h 236670"/>
                    <a:gd name="connsiteX9" fmla="*/ 102979 w 236670"/>
                    <a:gd name="connsiteY9" fmla="*/ 205957 h 236670"/>
                    <a:gd name="connsiteX10" fmla="*/ 28906 w 236670"/>
                    <a:gd name="connsiteY10" fmla="*/ 118335 h 236670"/>
                    <a:gd name="connsiteX11" fmla="*/ 102979 w 236670"/>
                    <a:gd name="connsiteY11" fmla="*/ 30713 h 236670"/>
                    <a:gd name="connsiteX12" fmla="*/ 102979 w 236670"/>
                    <a:gd name="connsiteY12" fmla="*/ 47876 h 236670"/>
                    <a:gd name="connsiteX13" fmla="*/ 102979 w 236670"/>
                    <a:gd name="connsiteY13" fmla="*/ 47876 h 236670"/>
                    <a:gd name="connsiteX14" fmla="*/ 127368 w 236670"/>
                    <a:gd name="connsiteY14" fmla="*/ 47876 h 236670"/>
                    <a:gd name="connsiteX15" fmla="*/ 132788 w 236670"/>
                    <a:gd name="connsiteY15" fmla="*/ 50586 h 236670"/>
                    <a:gd name="connsiteX16" fmla="*/ 132788 w 236670"/>
                    <a:gd name="connsiteY16" fmla="*/ 30713 h 236670"/>
                    <a:gd name="connsiteX17" fmla="*/ 205957 w 236670"/>
                    <a:gd name="connsiteY17" fmla="*/ 132788 h 236670"/>
                    <a:gd name="connsiteX18" fmla="*/ 132788 w 236670"/>
                    <a:gd name="connsiteY18" fmla="*/ 205957 h 23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6670" h="236670">
                      <a:moveTo>
                        <a:pt x="118335" y="0"/>
                      </a:moveTo>
                      <a:cubicBezTo>
                        <a:pt x="53296" y="0"/>
                        <a:pt x="0" y="53296"/>
                        <a:pt x="0" y="118335"/>
                      </a:cubicBezTo>
                      <a:cubicBezTo>
                        <a:pt x="0" y="183374"/>
                        <a:pt x="53296" y="236670"/>
                        <a:pt x="118335" y="236670"/>
                      </a:cubicBezTo>
                      <a:cubicBezTo>
                        <a:pt x="183374" y="236670"/>
                        <a:pt x="236670" y="183374"/>
                        <a:pt x="236670" y="118335"/>
                      </a:cubicBezTo>
                      <a:cubicBezTo>
                        <a:pt x="236670" y="53296"/>
                        <a:pt x="183374" y="0"/>
                        <a:pt x="118335" y="0"/>
                      </a:cubicBezTo>
                      <a:close/>
                      <a:moveTo>
                        <a:pt x="132788" y="205957"/>
                      </a:moveTo>
                      <a:lnTo>
                        <a:pt x="132788" y="176148"/>
                      </a:lnTo>
                      <a:cubicBezTo>
                        <a:pt x="122852" y="178858"/>
                        <a:pt x="113818" y="177954"/>
                        <a:pt x="102979" y="176148"/>
                      </a:cubicBezTo>
                      <a:cubicBezTo>
                        <a:pt x="102979" y="176148"/>
                        <a:pt x="102979" y="176148"/>
                        <a:pt x="102979" y="176148"/>
                      </a:cubicBezTo>
                      <a:lnTo>
                        <a:pt x="102979" y="205957"/>
                      </a:lnTo>
                      <a:cubicBezTo>
                        <a:pt x="60523" y="198731"/>
                        <a:pt x="28906" y="161695"/>
                        <a:pt x="28906" y="118335"/>
                      </a:cubicBezTo>
                      <a:cubicBezTo>
                        <a:pt x="28906" y="74976"/>
                        <a:pt x="60523" y="37940"/>
                        <a:pt x="102979" y="30713"/>
                      </a:cubicBezTo>
                      <a:lnTo>
                        <a:pt x="102979" y="47876"/>
                      </a:lnTo>
                      <a:cubicBezTo>
                        <a:pt x="102979" y="47876"/>
                        <a:pt x="102979" y="47876"/>
                        <a:pt x="102979" y="47876"/>
                      </a:cubicBezTo>
                      <a:cubicBezTo>
                        <a:pt x="111109" y="46069"/>
                        <a:pt x="119238" y="46069"/>
                        <a:pt x="127368" y="47876"/>
                      </a:cubicBezTo>
                      <a:cubicBezTo>
                        <a:pt x="129175" y="48780"/>
                        <a:pt x="130981" y="49683"/>
                        <a:pt x="132788" y="50586"/>
                      </a:cubicBezTo>
                      <a:lnTo>
                        <a:pt x="132788" y="30713"/>
                      </a:lnTo>
                      <a:cubicBezTo>
                        <a:pt x="181568" y="38843"/>
                        <a:pt x="214087" y="84912"/>
                        <a:pt x="205957" y="132788"/>
                      </a:cubicBezTo>
                      <a:cubicBezTo>
                        <a:pt x="199634" y="170728"/>
                        <a:pt x="169824" y="199634"/>
                        <a:pt x="132788" y="205957"/>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sp>
            <p:nvSpPr>
              <p:cNvPr id="136" name="Freeform 135">
                <a:extLst>
                  <a:ext uri="{FF2B5EF4-FFF2-40B4-BE49-F238E27FC236}">
                    <a16:creationId xmlns:a16="http://schemas.microsoft.com/office/drawing/2014/main" id="{4CCF0A86-35A4-B5EF-6861-90AE9DE86534}"/>
                  </a:ext>
                </a:extLst>
              </p:cNvPr>
              <p:cNvSpPr/>
              <p:nvPr/>
            </p:nvSpPr>
            <p:spPr>
              <a:xfrm>
                <a:off x="4606351" y="3049460"/>
                <a:ext cx="111108" cy="144531"/>
              </a:xfrm>
              <a:custGeom>
                <a:avLst/>
                <a:gdLst>
                  <a:gd name="connsiteX0" fmla="*/ 111109 w 111108"/>
                  <a:gd name="connsiteY0" fmla="*/ 136402 h 144531"/>
                  <a:gd name="connsiteX1" fmla="*/ 77686 w 111108"/>
                  <a:gd name="connsiteY1" fmla="*/ 144531 h 144531"/>
                  <a:gd name="connsiteX2" fmla="*/ 25293 w 111108"/>
                  <a:gd name="connsiteY2" fmla="*/ 120142 h 144531"/>
                  <a:gd name="connsiteX3" fmla="*/ 13550 w 111108"/>
                  <a:gd name="connsiteY3" fmla="*/ 92139 h 144531"/>
                  <a:gd name="connsiteX4" fmla="*/ 0 w 111108"/>
                  <a:gd name="connsiteY4" fmla="*/ 92139 h 144531"/>
                  <a:gd name="connsiteX5" fmla="*/ 0 w 111108"/>
                  <a:gd name="connsiteY5" fmla="*/ 76782 h 144531"/>
                  <a:gd name="connsiteX6" fmla="*/ 11743 w 111108"/>
                  <a:gd name="connsiteY6" fmla="*/ 76782 h 144531"/>
                  <a:gd name="connsiteX7" fmla="*/ 11743 w 111108"/>
                  <a:gd name="connsiteY7" fmla="*/ 73169 h 144531"/>
                  <a:gd name="connsiteX8" fmla="*/ 11743 w 111108"/>
                  <a:gd name="connsiteY8" fmla="*/ 66846 h 144531"/>
                  <a:gd name="connsiteX9" fmla="*/ 0 w 111108"/>
                  <a:gd name="connsiteY9" fmla="*/ 66846 h 144531"/>
                  <a:gd name="connsiteX10" fmla="*/ 0 w 111108"/>
                  <a:gd name="connsiteY10" fmla="*/ 51489 h 144531"/>
                  <a:gd name="connsiteX11" fmla="*/ 14453 w 111108"/>
                  <a:gd name="connsiteY11" fmla="*/ 51489 h 144531"/>
                  <a:gd name="connsiteX12" fmla="*/ 28906 w 111108"/>
                  <a:gd name="connsiteY12" fmla="*/ 21680 h 144531"/>
                  <a:gd name="connsiteX13" fmla="*/ 78589 w 111108"/>
                  <a:gd name="connsiteY13" fmla="*/ 0 h 144531"/>
                  <a:gd name="connsiteX14" fmla="*/ 111109 w 111108"/>
                  <a:gd name="connsiteY14" fmla="*/ 6323 h 144531"/>
                  <a:gd name="connsiteX15" fmla="*/ 104785 w 111108"/>
                  <a:gd name="connsiteY15" fmla="*/ 30713 h 144531"/>
                  <a:gd name="connsiteX16" fmla="*/ 81299 w 111108"/>
                  <a:gd name="connsiteY16" fmla="*/ 25293 h 144531"/>
                  <a:gd name="connsiteX17" fmla="*/ 55103 w 111108"/>
                  <a:gd name="connsiteY17" fmla="*/ 37037 h 144531"/>
                  <a:gd name="connsiteX18" fmla="*/ 47876 w 111108"/>
                  <a:gd name="connsiteY18" fmla="*/ 50586 h 144531"/>
                  <a:gd name="connsiteX19" fmla="*/ 101172 w 111108"/>
                  <a:gd name="connsiteY19" fmla="*/ 50586 h 144531"/>
                  <a:gd name="connsiteX20" fmla="*/ 101172 w 111108"/>
                  <a:gd name="connsiteY20" fmla="*/ 65943 h 144531"/>
                  <a:gd name="connsiteX21" fmla="*/ 44263 w 111108"/>
                  <a:gd name="connsiteY21" fmla="*/ 65943 h 144531"/>
                  <a:gd name="connsiteX22" fmla="*/ 44263 w 111108"/>
                  <a:gd name="connsiteY22" fmla="*/ 72266 h 144531"/>
                  <a:gd name="connsiteX23" fmla="*/ 44263 w 111108"/>
                  <a:gd name="connsiteY23" fmla="*/ 75879 h 144531"/>
                  <a:gd name="connsiteX24" fmla="*/ 101172 w 111108"/>
                  <a:gd name="connsiteY24" fmla="*/ 75879 h 144531"/>
                  <a:gd name="connsiteX25" fmla="*/ 101172 w 111108"/>
                  <a:gd name="connsiteY25" fmla="*/ 91236 h 144531"/>
                  <a:gd name="connsiteX26" fmla="*/ 46973 w 111108"/>
                  <a:gd name="connsiteY26" fmla="*/ 91236 h 144531"/>
                  <a:gd name="connsiteX27" fmla="*/ 54199 w 111108"/>
                  <a:gd name="connsiteY27" fmla="*/ 106592 h 144531"/>
                  <a:gd name="connsiteX28" fmla="*/ 82202 w 111108"/>
                  <a:gd name="connsiteY28" fmla="*/ 117432 h 144531"/>
                  <a:gd name="connsiteX29" fmla="*/ 106592 w 111108"/>
                  <a:gd name="connsiteY29" fmla="*/ 112012 h 144531"/>
                  <a:gd name="connsiteX30" fmla="*/ 111109 w 111108"/>
                  <a:gd name="connsiteY30" fmla="*/ 136402 h 14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11108" h="144531">
                    <a:moveTo>
                      <a:pt x="111109" y="136402"/>
                    </a:moveTo>
                    <a:cubicBezTo>
                      <a:pt x="103882" y="140918"/>
                      <a:pt x="91236" y="144531"/>
                      <a:pt x="77686" y="144531"/>
                    </a:cubicBezTo>
                    <a:cubicBezTo>
                      <a:pt x="56909" y="144531"/>
                      <a:pt x="37036" y="135498"/>
                      <a:pt x="25293" y="120142"/>
                    </a:cubicBezTo>
                    <a:cubicBezTo>
                      <a:pt x="19873" y="112915"/>
                      <a:pt x="15357" y="103882"/>
                      <a:pt x="13550" y="92139"/>
                    </a:cubicBezTo>
                    <a:lnTo>
                      <a:pt x="0" y="92139"/>
                    </a:lnTo>
                    <a:lnTo>
                      <a:pt x="0" y="76782"/>
                    </a:lnTo>
                    <a:lnTo>
                      <a:pt x="11743" y="76782"/>
                    </a:lnTo>
                    <a:cubicBezTo>
                      <a:pt x="11743" y="75879"/>
                      <a:pt x="11743" y="74072"/>
                      <a:pt x="11743" y="73169"/>
                    </a:cubicBezTo>
                    <a:cubicBezTo>
                      <a:pt x="11743" y="71363"/>
                      <a:pt x="11743" y="68653"/>
                      <a:pt x="11743" y="66846"/>
                    </a:cubicBezTo>
                    <a:lnTo>
                      <a:pt x="0" y="66846"/>
                    </a:lnTo>
                    <a:lnTo>
                      <a:pt x="0" y="51489"/>
                    </a:lnTo>
                    <a:lnTo>
                      <a:pt x="14453" y="51489"/>
                    </a:lnTo>
                    <a:cubicBezTo>
                      <a:pt x="17163" y="39746"/>
                      <a:pt x="22583" y="29810"/>
                      <a:pt x="28906" y="21680"/>
                    </a:cubicBezTo>
                    <a:cubicBezTo>
                      <a:pt x="41553" y="8130"/>
                      <a:pt x="58716" y="0"/>
                      <a:pt x="78589" y="0"/>
                    </a:cubicBezTo>
                    <a:cubicBezTo>
                      <a:pt x="92139" y="0"/>
                      <a:pt x="102979" y="2710"/>
                      <a:pt x="111109" y="6323"/>
                    </a:cubicBezTo>
                    <a:lnTo>
                      <a:pt x="104785" y="30713"/>
                    </a:lnTo>
                    <a:cubicBezTo>
                      <a:pt x="99365" y="28003"/>
                      <a:pt x="90332" y="25293"/>
                      <a:pt x="81299" y="25293"/>
                    </a:cubicBezTo>
                    <a:cubicBezTo>
                      <a:pt x="71362" y="25293"/>
                      <a:pt x="61426" y="28906"/>
                      <a:pt x="55103" y="37037"/>
                    </a:cubicBezTo>
                    <a:cubicBezTo>
                      <a:pt x="52393" y="40649"/>
                      <a:pt x="49683" y="45166"/>
                      <a:pt x="47876" y="50586"/>
                    </a:cubicBezTo>
                    <a:lnTo>
                      <a:pt x="101172" y="50586"/>
                    </a:lnTo>
                    <a:lnTo>
                      <a:pt x="101172" y="65943"/>
                    </a:lnTo>
                    <a:lnTo>
                      <a:pt x="44263" y="65943"/>
                    </a:lnTo>
                    <a:cubicBezTo>
                      <a:pt x="44263" y="67749"/>
                      <a:pt x="44263" y="70460"/>
                      <a:pt x="44263" y="72266"/>
                    </a:cubicBezTo>
                    <a:cubicBezTo>
                      <a:pt x="44263" y="73169"/>
                      <a:pt x="44263" y="74072"/>
                      <a:pt x="44263" y="75879"/>
                    </a:cubicBezTo>
                    <a:lnTo>
                      <a:pt x="101172" y="75879"/>
                    </a:lnTo>
                    <a:lnTo>
                      <a:pt x="101172" y="91236"/>
                    </a:lnTo>
                    <a:lnTo>
                      <a:pt x="46973" y="91236"/>
                    </a:lnTo>
                    <a:cubicBezTo>
                      <a:pt x="48779" y="97559"/>
                      <a:pt x="50586" y="102979"/>
                      <a:pt x="54199" y="106592"/>
                    </a:cubicBezTo>
                    <a:cubicBezTo>
                      <a:pt x="61426" y="114722"/>
                      <a:pt x="71362" y="117432"/>
                      <a:pt x="82202" y="117432"/>
                    </a:cubicBezTo>
                    <a:cubicBezTo>
                      <a:pt x="92139" y="117432"/>
                      <a:pt x="102075" y="113819"/>
                      <a:pt x="106592" y="112012"/>
                    </a:cubicBezTo>
                    <a:lnTo>
                      <a:pt x="111109" y="136402"/>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46" name="Group 145">
            <a:extLst>
              <a:ext uri="{FF2B5EF4-FFF2-40B4-BE49-F238E27FC236}">
                <a16:creationId xmlns:a16="http://schemas.microsoft.com/office/drawing/2014/main" id="{85352D1B-2404-F5ED-69D9-8D7E3B1DE7B1}"/>
              </a:ext>
            </a:extLst>
          </p:cNvPr>
          <p:cNvGrpSpPr/>
          <p:nvPr/>
        </p:nvGrpSpPr>
        <p:grpSpPr>
          <a:xfrm>
            <a:off x="1263396" y="7762884"/>
            <a:ext cx="617099" cy="614234"/>
            <a:chOff x="3917171" y="3851610"/>
            <a:chExt cx="870324" cy="866284"/>
          </a:xfrm>
          <a:solidFill>
            <a:srgbClr val="F79037"/>
          </a:solidFill>
        </p:grpSpPr>
        <p:sp>
          <p:nvSpPr>
            <p:cNvPr id="147" name="Freeform 146">
              <a:extLst>
                <a:ext uri="{FF2B5EF4-FFF2-40B4-BE49-F238E27FC236}">
                  <a16:creationId xmlns:a16="http://schemas.microsoft.com/office/drawing/2014/main" id="{773DFC34-7F21-C88C-8D6E-48B9D17DCAA8}"/>
                </a:ext>
              </a:extLst>
            </p:cNvPr>
            <p:cNvSpPr/>
            <p:nvPr/>
          </p:nvSpPr>
          <p:spPr>
            <a:xfrm>
              <a:off x="4277058" y="4133446"/>
              <a:ext cx="172115" cy="288159"/>
            </a:xfrm>
            <a:custGeom>
              <a:avLst/>
              <a:gdLst>
                <a:gd name="connsiteX0" fmla="*/ 49263 w 172115"/>
                <a:gd name="connsiteY0" fmla="*/ 165308 h 288159"/>
                <a:gd name="connsiteX1" fmla="*/ 8614 w 172115"/>
                <a:gd name="connsiteY1" fmla="*/ 49683 h 288159"/>
                <a:gd name="connsiteX2" fmla="*/ 86300 w 172115"/>
                <a:gd name="connsiteY2" fmla="*/ 0 h 288159"/>
                <a:gd name="connsiteX3" fmla="*/ 93526 w 172115"/>
                <a:gd name="connsiteY3" fmla="*/ 0 h 288159"/>
                <a:gd name="connsiteX4" fmla="*/ 115206 w 172115"/>
                <a:gd name="connsiteY4" fmla="*/ 78589 h 288159"/>
                <a:gd name="connsiteX5" fmla="*/ 172115 w 172115"/>
                <a:gd name="connsiteY5" fmla="*/ 78589 h 288159"/>
                <a:gd name="connsiteX6" fmla="*/ 172115 w 172115"/>
                <a:gd name="connsiteY6" fmla="*/ 85816 h 288159"/>
                <a:gd name="connsiteX7" fmla="*/ 122432 w 172115"/>
                <a:gd name="connsiteY7" fmla="*/ 164405 h 288159"/>
                <a:gd name="connsiteX8" fmla="*/ 114303 w 172115"/>
                <a:gd name="connsiteY8" fmla="*/ 177051 h 288159"/>
                <a:gd name="connsiteX9" fmla="*/ 114303 w 172115"/>
                <a:gd name="connsiteY9" fmla="*/ 288160 h 288159"/>
                <a:gd name="connsiteX10" fmla="*/ 56490 w 172115"/>
                <a:gd name="connsiteY10" fmla="*/ 288160 h 288159"/>
                <a:gd name="connsiteX11" fmla="*/ 56490 w 172115"/>
                <a:gd name="connsiteY11" fmla="*/ 177051 h 288159"/>
                <a:gd name="connsiteX12" fmla="*/ 49263 w 172115"/>
                <a:gd name="connsiteY12" fmla="*/ 165308 h 28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115" h="288159">
                  <a:moveTo>
                    <a:pt x="49263" y="165308"/>
                  </a:moveTo>
                  <a:cubicBezTo>
                    <a:pt x="5904" y="144531"/>
                    <a:pt x="-12162" y="93043"/>
                    <a:pt x="8614" y="49683"/>
                  </a:cubicBezTo>
                  <a:cubicBezTo>
                    <a:pt x="23067" y="19873"/>
                    <a:pt x="52877" y="0"/>
                    <a:pt x="86300" y="0"/>
                  </a:cubicBezTo>
                  <a:cubicBezTo>
                    <a:pt x="89010" y="0"/>
                    <a:pt x="91720" y="0"/>
                    <a:pt x="93526" y="0"/>
                  </a:cubicBezTo>
                  <a:cubicBezTo>
                    <a:pt x="78170" y="28003"/>
                    <a:pt x="87203" y="63233"/>
                    <a:pt x="115206" y="78589"/>
                  </a:cubicBezTo>
                  <a:cubicBezTo>
                    <a:pt x="133272" y="88526"/>
                    <a:pt x="154952" y="88526"/>
                    <a:pt x="172115" y="78589"/>
                  </a:cubicBezTo>
                  <a:cubicBezTo>
                    <a:pt x="172115" y="81299"/>
                    <a:pt x="172115" y="84009"/>
                    <a:pt x="172115" y="85816"/>
                  </a:cubicBezTo>
                  <a:cubicBezTo>
                    <a:pt x="172115" y="119239"/>
                    <a:pt x="153145" y="149952"/>
                    <a:pt x="122432" y="164405"/>
                  </a:cubicBezTo>
                  <a:cubicBezTo>
                    <a:pt x="117012" y="167114"/>
                    <a:pt x="114303" y="171631"/>
                    <a:pt x="114303" y="177051"/>
                  </a:cubicBezTo>
                  <a:lnTo>
                    <a:pt x="114303" y="288160"/>
                  </a:lnTo>
                  <a:lnTo>
                    <a:pt x="56490" y="288160"/>
                  </a:lnTo>
                  <a:lnTo>
                    <a:pt x="56490" y="177051"/>
                  </a:lnTo>
                  <a:cubicBezTo>
                    <a:pt x="57393" y="172535"/>
                    <a:pt x="54683" y="167114"/>
                    <a:pt x="49263" y="165308"/>
                  </a:cubicBez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48" name="Graphic 2">
              <a:extLst>
                <a:ext uri="{FF2B5EF4-FFF2-40B4-BE49-F238E27FC236}">
                  <a16:creationId xmlns:a16="http://schemas.microsoft.com/office/drawing/2014/main" id="{6B933442-D10B-40B4-7B31-5024562E44BC}"/>
                </a:ext>
              </a:extLst>
            </p:cNvPr>
            <p:cNvGrpSpPr/>
            <p:nvPr/>
          </p:nvGrpSpPr>
          <p:grpSpPr>
            <a:xfrm>
              <a:off x="3917171" y="3851610"/>
              <a:ext cx="870324" cy="866284"/>
              <a:chOff x="3917171" y="3851610"/>
              <a:chExt cx="870324" cy="866284"/>
            </a:xfrm>
            <a:grpFill/>
          </p:grpSpPr>
          <p:sp>
            <p:nvSpPr>
              <p:cNvPr id="149" name="Freeform 148">
                <a:extLst>
                  <a:ext uri="{FF2B5EF4-FFF2-40B4-BE49-F238E27FC236}">
                    <a16:creationId xmlns:a16="http://schemas.microsoft.com/office/drawing/2014/main" id="{C0508062-7307-7626-FEC6-B48D9D716445}"/>
                  </a:ext>
                </a:extLst>
              </p:cNvPr>
              <p:cNvSpPr/>
              <p:nvPr/>
            </p:nvSpPr>
            <p:spPr>
              <a:xfrm>
                <a:off x="4425802" y="3860759"/>
                <a:ext cx="46741" cy="84796"/>
              </a:xfrm>
              <a:custGeom>
                <a:avLst/>
                <a:gdLst>
                  <a:gd name="connsiteX0" fmla="*/ 10724 w 46741"/>
                  <a:gd name="connsiteY0" fmla="*/ 83893 h 84796"/>
                  <a:gd name="connsiteX1" fmla="*/ 15241 w 46741"/>
                  <a:gd name="connsiteY1" fmla="*/ 84797 h 84796"/>
                  <a:gd name="connsiteX2" fmla="*/ 28791 w 46741"/>
                  <a:gd name="connsiteY2" fmla="*/ 74860 h 84796"/>
                  <a:gd name="connsiteX3" fmla="*/ 45954 w 46741"/>
                  <a:gd name="connsiteY3" fmla="*/ 18854 h 84796"/>
                  <a:gd name="connsiteX4" fmla="*/ 36017 w 46741"/>
                  <a:gd name="connsiteY4" fmla="*/ 788 h 84796"/>
                  <a:gd name="connsiteX5" fmla="*/ 17951 w 46741"/>
                  <a:gd name="connsiteY5" fmla="*/ 10724 h 84796"/>
                  <a:gd name="connsiteX6" fmla="*/ 17951 w 46741"/>
                  <a:gd name="connsiteY6" fmla="*/ 10724 h 84796"/>
                  <a:gd name="connsiteX7" fmla="*/ 788 w 46741"/>
                  <a:gd name="connsiteY7" fmla="*/ 66730 h 84796"/>
                  <a:gd name="connsiteX8" fmla="*/ 10724 w 46741"/>
                  <a:gd name="connsiteY8" fmla="*/ 83893 h 84796"/>
                  <a:gd name="connsiteX9" fmla="*/ 10724 w 46741"/>
                  <a:gd name="connsiteY9" fmla="*/ 83893 h 8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741" h="84796">
                    <a:moveTo>
                      <a:pt x="10724" y="83893"/>
                    </a:moveTo>
                    <a:cubicBezTo>
                      <a:pt x="11628" y="83893"/>
                      <a:pt x="13434" y="84797"/>
                      <a:pt x="15241" y="84797"/>
                    </a:cubicBezTo>
                    <a:cubicBezTo>
                      <a:pt x="21564" y="84797"/>
                      <a:pt x="26984" y="80280"/>
                      <a:pt x="28791" y="74860"/>
                    </a:cubicBezTo>
                    <a:lnTo>
                      <a:pt x="45954" y="18854"/>
                    </a:lnTo>
                    <a:cubicBezTo>
                      <a:pt x="48664" y="11628"/>
                      <a:pt x="44147" y="3498"/>
                      <a:pt x="36017" y="788"/>
                    </a:cubicBezTo>
                    <a:cubicBezTo>
                      <a:pt x="27888" y="-1922"/>
                      <a:pt x="20661" y="2595"/>
                      <a:pt x="17951" y="10724"/>
                    </a:cubicBezTo>
                    <a:lnTo>
                      <a:pt x="17951" y="10724"/>
                    </a:lnTo>
                    <a:lnTo>
                      <a:pt x="788" y="66730"/>
                    </a:lnTo>
                    <a:cubicBezTo>
                      <a:pt x="-1922" y="73957"/>
                      <a:pt x="2594" y="82087"/>
                      <a:pt x="10724" y="83893"/>
                    </a:cubicBezTo>
                    <a:cubicBezTo>
                      <a:pt x="10724" y="83893"/>
                      <a:pt x="10724" y="83893"/>
                      <a:pt x="10724" y="83893"/>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0" name="Freeform 149">
                <a:extLst>
                  <a:ext uri="{FF2B5EF4-FFF2-40B4-BE49-F238E27FC236}">
                    <a16:creationId xmlns:a16="http://schemas.microsoft.com/office/drawing/2014/main" id="{6D6EFD31-5E8E-55A1-11A3-A1A847E8B7A9}"/>
                  </a:ext>
                </a:extLst>
              </p:cNvPr>
              <p:cNvSpPr/>
              <p:nvPr/>
            </p:nvSpPr>
            <p:spPr>
              <a:xfrm>
                <a:off x="4523747" y="3889338"/>
                <a:ext cx="57122" cy="80418"/>
              </a:xfrm>
              <a:custGeom>
                <a:avLst/>
                <a:gdLst>
                  <a:gd name="connsiteX0" fmla="*/ 7628 w 57122"/>
                  <a:gd name="connsiteY0" fmla="*/ 78800 h 80418"/>
                  <a:gd name="connsiteX1" fmla="*/ 27501 w 57122"/>
                  <a:gd name="connsiteY1" fmla="*/ 73381 h 80418"/>
                  <a:gd name="connsiteX2" fmla="*/ 55504 w 57122"/>
                  <a:gd name="connsiteY2" fmla="*/ 21891 h 80418"/>
                  <a:gd name="connsiteX3" fmla="*/ 50084 w 57122"/>
                  <a:gd name="connsiteY3" fmla="*/ 2018 h 80418"/>
                  <a:gd name="connsiteX4" fmla="*/ 30211 w 57122"/>
                  <a:gd name="connsiteY4" fmla="*/ 7438 h 80418"/>
                  <a:gd name="connsiteX5" fmla="*/ 2208 w 57122"/>
                  <a:gd name="connsiteY5" fmla="*/ 58927 h 80418"/>
                  <a:gd name="connsiteX6" fmla="*/ 7628 w 57122"/>
                  <a:gd name="connsiteY6" fmla="*/ 78800 h 80418"/>
                  <a:gd name="connsiteX7" fmla="*/ 7628 w 57122"/>
                  <a:gd name="connsiteY7" fmla="*/ 78800 h 80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122" h="80418">
                    <a:moveTo>
                      <a:pt x="7628" y="78800"/>
                    </a:moveTo>
                    <a:cubicBezTo>
                      <a:pt x="14855" y="82414"/>
                      <a:pt x="22985" y="79704"/>
                      <a:pt x="27501" y="73381"/>
                    </a:cubicBezTo>
                    <a:lnTo>
                      <a:pt x="55504" y="21891"/>
                    </a:lnTo>
                    <a:cubicBezTo>
                      <a:pt x="59117" y="14665"/>
                      <a:pt x="56407" y="6535"/>
                      <a:pt x="50084" y="2018"/>
                    </a:cubicBezTo>
                    <a:cubicBezTo>
                      <a:pt x="43761" y="-2499"/>
                      <a:pt x="34728" y="1115"/>
                      <a:pt x="30211" y="7438"/>
                    </a:cubicBezTo>
                    <a:lnTo>
                      <a:pt x="2208" y="58927"/>
                    </a:lnTo>
                    <a:cubicBezTo>
                      <a:pt x="-2308" y="66154"/>
                      <a:pt x="401" y="75187"/>
                      <a:pt x="7628" y="78800"/>
                    </a:cubicBezTo>
                    <a:cubicBezTo>
                      <a:pt x="7628" y="78800"/>
                      <a:pt x="7628" y="78800"/>
                      <a:pt x="7628" y="7880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1" name="Freeform 150">
                <a:extLst>
                  <a:ext uri="{FF2B5EF4-FFF2-40B4-BE49-F238E27FC236}">
                    <a16:creationId xmlns:a16="http://schemas.microsoft.com/office/drawing/2014/main" id="{8FE2E00A-24B2-CE80-E6A3-A6410D2C2DA6}"/>
                  </a:ext>
                </a:extLst>
              </p:cNvPr>
              <p:cNvSpPr/>
              <p:nvPr/>
            </p:nvSpPr>
            <p:spPr>
              <a:xfrm>
                <a:off x="4624471" y="3940190"/>
                <a:ext cx="67640" cy="74921"/>
              </a:xfrm>
              <a:custGeom>
                <a:avLst/>
                <a:gdLst>
                  <a:gd name="connsiteX0" fmla="*/ 15302 w 67640"/>
                  <a:gd name="connsiteY0" fmla="*/ 74921 h 74921"/>
                  <a:gd name="connsiteX1" fmla="*/ 26142 w 67640"/>
                  <a:gd name="connsiteY1" fmla="*/ 69502 h 74921"/>
                  <a:gd name="connsiteX2" fmla="*/ 64081 w 67640"/>
                  <a:gd name="connsiteY2" fmla="*/ 24336 h 74921"/>
                  <a:gd name="connsiteX3" fmla="*/ 62275 w 67640"/>
                  <a:gd name="connsiteY3" fmla="*/ 3559 h 74921"/>
                  <a:gd name="connsiteX4" fmla="*/ 41498 w 67640"/>
                  <a:gd name="connsiteY4" fmla="*/ 5365 h 74921"/>
                  <a:gd name="connsiteX5" fmla="*/ 41498 w 67640"/>
                  <a:gd name="connsiteY5" fmla="*/ 5365 h 74921"/>
                  <a:gd name="connsiteX6" fmla="*/ 3559 w 67640"/>
                  <a:gd name="connsiteY6" fmla="*/ 50532 h 74921"/>
                  <a:gd name="connsiteX7" fmla="*/ 5365 w 67640"/>
                  <a:gd name="connsiteY7" fmla="*/ 71308 h 74921"/>
                  <a:gd name="connsiteX8" fmla="*/ 15302 w 67640"/>
                  <a:gd name="connsiteY8" fmla="*/ 74921 h 74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40" h="74921">
                    <a:moveTo>
                      <a:pt x="15302" y="74921"/>
                    </a:moveTo>
                    <a:cubicBezTo>
                      <a:pt x="19819" y="74921"/>
                      <a:pt x="23432" y="73115"/>
                      <a:pt x="26142" y="69502"/>
                    </a:cubicBezTo>
                    <a:lnTo>
                      <a:pt x="64081" y="24336"/>
                    </a:lnTo>
                    <a:cubicBezTo>
                      <a:pt x="69501" y="18012"/>
                      <a:pt x="68598" y="8979"/>
                      <a:pt x="62275" y="3559"/>
                    </a:cubicBezTo>
                    <a:cubicBezTo>
                      <a:pt x="55952" y="-1861"/>
                      <a:pt x="46918" y="-958"/>
                      <a:pt x="41498" y="5365"/>
                    </a:cubicBezTo>
                    <a:cubicBezTo>
                      <a:pt x="41498" y="5365"/>
                      <a:pt x="41498" y="5365"/>
                      <a:pt x="41498" y="5365"/>
                    </a:cubicBezTo>
                    <a:lnTo>
                      <a:pt x="3559" y="50532"/>
                    </a:lnTo>
                    <a:cubicBezTo>
                      <a:pt x="-1861" y="56855"/>
                      <a:pt x="-958" y="65888"/>
                      <a:pt x="5365" y="71308"/>
                    </a:cubicBezTo>
                    <a:cubicBezTo>
                      <a:pt x="8979" y="74018"/>
                      <a:pt x="11689" y="74921"/>
                      <a:pt x="15302" y="74921"/>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2" name="Freeform 151">
                <a:extLst>
                  <a:ext uri="{FF2B5EF4-FFF2-40B4-BE49-F238E27FC236}">
                    <a16:creationId xmlns:a16="http://schemas.microsoft.com/office/drawing/2014/main" id="{5266D3B3-7AB2-441E-219D-9B80EE2A5EA6}"/>
                  </a:ext>
                </a:extLst>
              </p:cNvPr>
              <p:cNvSpPr/>
              <p:nvPr/>
            </p:nvSpPr>
            <p:spPr>
              <a:xfrm>
                <a:off x="4713900" y="4020349"/>
                <a:ext cx="73594" cy="67027"/>
              </a:xfrm>
              <a:custGeom>
                <a:avLst/>
                <a:gdLst>
                  <a:gd name="connsiteX0" fmla="*/ 14399 w 73594"/>
                  <a:gd name="connsiteY0" fmla="*/ 67028 h 67027"/>
                  <a:gd name="connsiteX1" fmla="*/ 23432 w 73594"/>
                  <a:gd name="connsiteY1" fmla="*/ 63414 h 67027"/>
                  <a:gd name="connsiteX2" fmla="*/ 68598 w 73594"/>
                  <a:gd name="connsiteY2" fmla="*/ 25475 h 67027"/>
                  <a:gd name="connsiteX3" fmla="*/ 70405 w 73594"/>
                  <a:gd name="connsiteY3" fmla="*/ 4698 h 67027"/>
                  <a:gd name="connsiteX4" fmla="*/ 50531 w 73594"/>
                  <a:gd name="connsiteY4" fmla="*/ 2892 h 67027"/>
                  <a:gd name="connsiteX5" fmla="*/ 5365 w 73594"/>
                  <a:gd name="connsiteY5" fmla="*/ 40831 h 67027"/>
                  <a:gd name="connsiteX6" fmla="*/ 3559 w 73594"/>
                  <a:gd name="connsiteY6" fmla="*/ 61608 h 67027"/>
                  <a:gd name="connsiteX7" fmla="*/ 14399 w 73594"/>
                  <a:gd name="connsiteY7" fmla="*/ 67028 h 67027"/>
                  <a:gd name="connsiteX8" fmla="*/ 14399 w 73594"/>
                  <a:gd name="connsiteY8" fmla="*/ 67028 h 6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594" h="67027">
                    <a:moveTo>
                      <a:pt x="14399" y="67028"/>
                    </a:moveTo>
                    <a:cubicBezTo>
                      <a:pt x="18012" y="67028"/>
                      <a:pt x="20722" y="66124"/>
                      <a:pt x="23432" y="63414"/>
                    </a:cubicBezTo>
                    <a:lnTo>
                      <a:pt x="68598" y="25475"/>
                    </a:lnTo>
                    <a:cubicBezTo>
                      <a:pt x="74921" y="20055"/>
                      <a:pt x="74921" y="11022"/>
                      <a:pt x="70405" y="4698"/>
                    </a:cubicBezTo>
                    <a:cubicBezTo>
                      <a:pt x="64985" y="-722"/>
                      <a:pt x="56855" y="-1625"/>
                      <a:pt x="50531" y="2892"/>
                    </a:cubicBezTo>
                    <a:lnTo>
                      <a:pt x="5365" y="40831"/>
                    </a:lnTo>
                    <a:cubicBezTo>
                      <a:pt x="-958" y="46251"/>
                      <a:pt x="-1861" y="55285"/>
                      <a:pt x="3559" y="61608"/>
                    </a:cubicBezTo>
                    <a:cubicBezTo>
                      <a:pt x="5365" y="65221"/>
                      <a:pt x="9882" y="67028"/>
                      <a:pt x="14399" y="67028"/>
                    </a:cubicBezTo>
                    <a:lnTo>
                      <a:pt x="14399" y="67028"/>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3" name="Freeform 152">
                <a:extLst>
                  <a:ext uri="{FF2B5EF4-FFF2-40B4-BE49-F238E27FC236}">
                    <a16:creationId xmlns:a16="http://schemas.microsoft.com/office/drawing/2014/main" id="{B60268EC-3C83-37D3-9C7C-06DB858BB44C}"/>
                  </a:ext>
                </a:extLst>
              </p:cNvPr>
              <p:cNvSpPr/>
              <p:nvPr/>
            </p:nvSpPr>
            <p:spPr>
              <a:xfrm>
                <a:off x="4011485" y="3940558"/>
                <a:ext cx="67271" cy="74498"/>
              </a:xfrm>
              <a:custGeom>
                <a:avLst/>
                <a:gdLst>
                  <a:gd name="connsiteX0" fmla="*/ 41130 w 67271"/>
                  <a:gd name="connsiteY0" fmla="*/ 69133 h 74498"/>
                  <a:gd name="connsiteX1" fmla="*/ 61906 w 67271"/>
                  <a:gd name="connsiteY1" fmla="*/ 70939 h 74498"/>
                  <a:gd name="connsiteX2" fmla="*/ 63713 w 67271"/>
                  <a:gd name="connsiteY2" fmla="*/ 50163 h 74498"/>
                  <a:gd name="connsiteX3" fmla="*/ 63713 w 67271"/>
                  <a:gd name="connsiteY3" fmla="*/ 50163 h 74498"/>
                  <a:gd name="connsiteX4" fmla="*/ 25773 w 67271"/>
                  <a:gd name="connsiteY4" fmla="*/ 4997 h 74498"/>
                  <a:gd name="connsiteX5" fmla="*/ 4997 w 67271"/>
                  <a:gd name="connsiteY5" fmla="*/ 3190 h 74498"/>
                  <a:gd name="connsiteX6" fmla="*/ 3190 w 67271"/>
                  <a:gd name="connsiteY6" fmla="*/ 23063 h 74498"/>
                  <a:gd name="connsiteX7" fmla="*/ 41130 w 67271"/>
                  <a:gd name="connsiteY7" fmla="*/ 69133 h 74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271" h="74498">
                    <a:moveTo>
                      <a:pt x="41130" y="69133"/>
                    </a:moveTo>
                    <a:cubicBezTo>
                      <a:pt x="46549" y="75456"/>
                      <a:pt x="55583" y="76359"/>
                      <a:pt x="61906" y="70939"/>
                    </a:cubicBezTo>
                    <a:cubicBezTo>
                      <a:pt x="68229" y="65519"/>
                      <a:pt x="69132" y="56486"/>
                      <a:pt x="63713" y="50163"/>
                    </a:cubicBezTo>
                    <a:cubicBezTo>
                      <a:pt x="63713" y="50163"/>
                      <a:pt x="63713" y="50163"/>
                      <a:pt x="63713" y="50163"/>
                    </a:cubicBezTo>
                    <a:lnTo>
                      <a:pt x="25773" y="4997"/>
                    </a:lnTo>
                    <a:cubicBezTo>
                      <a:pt x="20353" y="-1327"/>
                      <a:pt x="11320" y="-1327"/>
                      <a:pt x="4997" y="3190"/>
                    </a:cubicBezTo>
                    <a:cubicBezTo>
                      <a:pt x="-1327" y="8610"/>
                      <a:pt x="-1327" y="17643"/>
                      <a:pt x="3190" y="23063"/>
                    </a:cubicBezTo>
                    <a:lnTo>
                      <a:pt x="41130" y="69133"/>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4" name="Freeform 153">
                <a:extLst>
                  <a:ext uri="{FF2B5EF4-FFF2-40B4-BE49-F238E27FC236}">
                    <a16:creationId xmlns:a16="http://schemas.microsoft.com/office/drawing/2014/main" id="{018116BE-E2C5-170B-D61F-F973C6813318}"/>
                  </a:ext>
                </a:extLst>
              </p:cNvPr>
              <p:cNvSpPr/>
              <p:nvPr/>
            </p:nvSpPr>
            <p:spPr>
              <a:xfrm>
                <a:off x="4121769" y="3889148"/>
                <a:ext cx="57712" cy="81198"/>
              </a:xfrm>
              <a:custGeom>
                <a:avLst/>
                <a:gdLst>
                  <a:gd name="connsiteX0" fmla="*/ 30211 w 57712"/>
                  <a:gd name="connsiteY0" fmla="*/ 73571 h 81198"/>
                  <a:gd name="connsiteX1" fmla="*/ 50084 w 57712"/>
                  <a:gd name="connsiteY1" fmla="*/ 78990 h 81198"/>
                  <a:gd name="connsiteX2" fmla="*/ 55504 w 57712"/>
                  <a:gd name="connsiteY2" fmla="*/ 59117 h 81198"/>
                  <a:gd name="connsiteX3" fmla="*/ 27501 w 57712"/>
                  <a:gd name="connsiteY3" fmla="*/ 7628 h 81198"/>
                  <a:gd name="connsiteX4" fmla="*/ 7628 w 57712"/>
                  <a:gd name="connsiteY4" fmla="*/ 2208 h 81198"/>
                  <a:gd name="connsiteX5" fmla="*/ 2208 w 57712"/>
                  <a:gd name="connsiteY5" fmla="*/ 22081 h 81198"/>
                  <a:gd name="connsiteX6" fmla="*/ 30211 w 57712"/>
                  <a:gd name="connsiteY6" fmla="*/ 73571 h 8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712" h="81198">
                    <a:moveTo>
                      <a:pt x="30211" y="73571"/>
                    </a:moveTo>
                    <a:cubicBezTo>
                      <a:pt x="33824" y="80797"/>
                      <a:pt x="42858" y="83507"/>
                      <a:pt x="50084" y="78990"/>
                    </a:cubicBezTo>
                    <a:cubicBezTo>
                      <a:pt x="57311" y="74474"/>
                      <a:pt x="60021" y="66344"/>
                      <a:pt x="55504" y="59117"/>
                    </a:cubicBezTo>
                    <a:lnTo>
                      <a:pt x="27501" y="7628"/>
                    </a:lnTo>
                    <a:cubicBezTo>
                      <a:pt x="23888" y="401"/>
                      <a:pt x="14855" y="-2308"/>
                      <a:pt x="7628" y="2208"/>
                    </a:cubicBezTo>
                    <a:cubicBezTo>
                      <a:pt x="401" y="6725"/>
                      <a:pt x="-2308" y="14855"/>
                      <a:pt x="2208" y="22081"/>
                    </a:cubicBezTo>
                    <a:lnTo>
                      <a:pt x="30211" y="73571"/>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5" name="Freeform 154">
                <a:extLst>
                  <a:ext uri="{FF2B5EF4-FFF2-40B4-BE49-F238E27FC236}">
                    <a16:creationId xmlns:a16="http://schemas.microsoft.com/office/drawing/2014/main" id="{DE3B54D4-E194-71E3-B037-A0D433234BE8}"/>
                  </a:ext>
                </a:extLst>
              </p:cNvPr>
              <p:cNvSpPr/>
              <p:nvPr/>
            </p:nvSpPr>
            <p:spPr>
              <a:xfrm>
                <a:off x="3917171" y="4023295"/>
                <a:ext cx="73060" cy="64026"/>
              </a:xfrm>
              <a:custGeom>
                <a:avLst/>
                <a:gdLst>
                  <a:gd name="connsiteX0" fmla="*/ 48725 w 73060"/>
                  <a:gd name="connsiteY0" fmla="*/ 60468 h 64026"/>
                  <a:gd name="connsiteX1" fmla="*/ 69501 w 73060"/>
                  <a:gd name="connsiteY1" fmla="*/ 58662 h 64026"/>
                  <a:gd name="connsiteX2" fmla="*/ 67695 w 73060"/>
                  <a:gd name="connsiteY2" fmla="*/ 37885 h 64026"/>
                  <a:gd name="connsiteX3" fmla="*/ 66791 w 73060"/>
                  <a:gd name="connsiteY3" fmla="*/ 36982 h 64026"/>
                  <a:gd name="connsiteX4" fmla="*/ 24335 w 73060"/>
                  <a:gd name="connsiteY4" fmla="*/ 3559 h 64026"/>
                  <a:gd name="connsiteX5" fmla="*/ 3559 w 73060"/>
                  <a:gd name="connsiteY5" fmla="*/ 5365 h 64026"/>
                  <a:gd name="connsiteX6" fmla="*/ 5365 w 73060"/>
                  <a:gd name="connsiteY6" fmla="*/ 26142 h 64026"/>
                  <a:gd name="connsiteX7" fmla="*/ 6269 w 73060"/>
                  <a:gd name="connsiteY7" fmla="*/ 27045 h 64026"/>
                  <a:gd name="connsiteX8" fmla="*/ 48725 w 73060"/>
                  <a:gd name="connsiteY8" fmla="*/ 60468 h 64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060" h="64026">
                    <a:moveTo>
                      <a:pt x="48725" y="60468"/>
                    </a:moveTo>
                    <a:cubicBezTo>
                      <a:pt x="55048" y="65888"/>
                      <a:pt x="64081" y="64984"/>
                      <a:pt x="69501" y="58662"/>
                    </a:cubicBezTo>
                    <a:cubicBezTo>
                      <a:pt x="74921" y="52338"/>
                      <a:pt x="74018" y="43305"/>
                      <a:pt x="67695" y="37885"/>
                    </a:cubicBezTo>
                    <a:cubicBezTo>
                      <a:pt x="67695" y="37885"/>
                      <a:pt x="66791" y="37885"/>
                      <a:pt x="66791" y="36982"/>
                    </a:cubicBezTo>
                    <a:lnTo>
                      <a:pt x="24335" y="3559"/>
                    </a:lnTo>
                    <a:cubicBezTo>
                      <a:pt x="18012" y="-1861"/>
                      <a:pt x="8979" y="-958"/>
                      <a:pt x="3559" y="5365"/>
                    </a:cubicBezTo>
                    <a:cubicBezTo>
                      <a:pt x="-1861" y="11689"/>
                      <a:pt x="-958" y="20722"/>
                      <a:pt x="5365" y="26142"/>
                    </a:cubicBezTo>
                    <a:cubicBezTo>
                      <a:pt x="5365" y="26142"/>
                      <a:pt x="6269" y="26142"/>
                      <a:pt x="6269" y="27045"/>
                    </a:cubicBezTo>
                    <a:lnTo>
                      <a:pt x="48725" y="60468"/>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6" name="Freeform 155">
                <a:extLst>
                  <a:ext uri="{FF2B5EF4-FFF2-40B4-BE49-F238E27FC236}">
                    <a16:creationId xmlns:a16="http://schemas.microsoft.com/office/drawing/2014/main" id="{3E6F7618-86B5-4A02-A16E-2E5FBD81E0CE}"/>
                  </a:ext>
                </a:extLst>
              </p:cNvPr>
              <p:cNvSpPr/>
              <p:nvPr/>
            </p:nvSpPr>
            <p:spPr>
              <a:xfrm>
                <a:off x="4231016" y="3860245"/>
                <a:ext cx="46020" cy="85310"/>
              </a:xfrm>
              <a:custGeom>
                <a:avLst/>
                <a:gdLst>
                  <a:gd name="connsiteX0" fmla="*/ 17619 w 46020"/>
                  <a:gd name="connsiteY0" fmla="*/ 75374 h 85310"/>
                  <a:gd name="connsiteX1" fmla="*/ 31169 w 46020"/>
                  <a:gd name="connsiteY1" fmla="*/ 85310 h 85310"/>
                  <a:gd name="connsiteX2" fmla="*/ 35686 w 46020"/>
                  <a:gd name="connsiteY2" fmla="*/ 84407 h 85310"/>
                  <a:gd name="connsiteX3" fmla="*/ 45622 w 46020"/>
                  <a:gd name="connsiteY3" fmla="*/ 66341 h 85310"/>
                  <a:gd name="connsiteX4" fmla="*/ 45622 w 46020"/>
                  <a:gd name="connsiteY4" fmla="*/ 66341 h 85310"/>
                  <a:gd name="connsiteX5" fmla="*/ 28459 w 46020"/>
                  <a:gd name="connsiteY5" fmla="*/ 10335 h 85310"/>
                  <a:gd name="connsiteX6" fmla="*/ 10393 w 46020"/>
                  <a:gd name="connsiteY6" fmla="*/ 398 h 85310"/>
                  <a:gd name="connsiteX7" fmla="*/ 456 w 46020"/>
                  <a:gd name="connsiteY7" fmla="*/ 18465 h 85310"/>
                  <a:gd name="connsiteX8" fmla="*/ 17619 w 46020"/>
                  <a:gd name="connsiteY8" fmla="*/ 75374 h 8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020" h="85310">
                    <a:moveTo>
                      <a:pt x="17619" y="75374"/>
                    </a:moveTo>
                    <a:cubicBezTo>
                      <a:pt x="19426" y="81697"/>
                      <a:pt x="24846" y="85310"/>
                      <a:pt x="31169" y="85310"/>
                    </a:cubicBezTo>
                    <a:cubicBezTo>
                      <a:pt x="32976" y="85310"/>
                      <a:pt x="33879" y="85310"/>
                      <a:pt x="35686" y="84407"/>
                    </a:cubicBezTo>
                    <a:cubicBezTo>
                      <a:pt x="42912" y="81697"/>
                      <a:pt x="47429" y="74470"/>
                      <a:pt x="45622" y="66341"/>
                    </a:cubicBezTo>
                    <a:cubicBezTo>
                      <a:pt x="45622" y="66341"/>
                      <a:pt x="45622" y="66341"/>
                      <a:pt x="45622" y="66341"/>
                    </a:cubicBezTo>
                    <a:lnTo>
                      <a:pt x="28459" y="10335"/>
                    </a:lnTo>
                    <a:cubicBezTo>
                      <a:pt x="25749" y="3108"/>
                      <a:pt x="18522" y="-1408"/>
                      <a:pt x="10393" y="398"/>
                    </a:cubicBezTo>
                    <a:cubicBezTo>
                      <a:pt x="2263" y="2205"/>
                      <a:pt x="-1351" y="10335"/>
                      <a:pt x="456" y="18465"/>
                    </a:cubicBezTo>
                    <a:lnTo>
                      <a:pt x="17619" y="75374"/>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7" name="Freeform 156">
                <a:extLst>
                  <a:ext uri="{FF2B5EF4-FFF2-40B4-BE49-F238E27FC236}">
                    <a16:creationId xmlns:a16="http://schemas.microsoft.com/office/drawing/2014/main" id="{C7DC1AB4-814D-6609-41AE-0CCA856B6A4F}"/>
                  </a:ext>
                </a:extLst>
              </p:cNvPr>
              <p:cNvSpPr/>
              <p:nvPr/>
            </p:nvSpPr>
            <p:spPr>
              <a:xfrm>
                <a:off x="4337161" y="3851610"/>
                <a:ext cx="28906" cy="86718"/>
              </a:xfrm>
              <a:custGeom>
                <a:avLst/>
                <a:gdLst>
                  <a:gd name="connsiteX0" fmla="*/ 14453 w 28906"/>
                  <a:gd name="connsiteY0" fmla="*/ 86719 h 86718"/>
                  <a:gd name="connsiteX1" fmla="*/ 28906 w 28906"/>
                  <a:gd name="connsiteY1" fmla="*/ 72266 h 86718"/>
                  <a:gd name="connsiteX2" fmla="*/ 28906 w 28906"/>
                  <a:gd name="connsiteY2" fmla="*/ 14453 h 86718"/>
                  <a:gd name="connsiteX3" fmla="*/ 14453 w 28906"/>
                  <a:gd name="connsiteY3" fmla="*/ 0 h 86718"/>
                  <a:gd name="connsiteX4" fmla="*/ 0 w 28906"/>
                  <a:gd name="connsiteY4" fmla="*/ 14453 h 86718"/>
                  <a:gd name="connsiteX5" fmla="*/ 0 w 28906"/>
                  <a:gd name="connsiteY5" fmla="*/ 72266 h 86718"/>
                  <a:gd name="connsiteX6" fmla="*/ 14453 w 28906"/>
                  <a:gd name="connsiteY6" fmla="*/ 86719 h 86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06" h="86718">
                    <a:moveTo>
                      <a:pt x="14453" y="86719"/>
                    </a:moveTo>
                    <a:cubicBezTo>
                      <a:pt x="22583" y="86719"/>
                      <a:pt x="28906" y="80395"/>
                      <a:pt x="28906" y="72266"/>
                    </a:cubicBezTo>
                    <a:lnTo>
                      <a:pt x="28906" y="14453"/>
                    </a:lnTo>
                    <a:cubicBezTo>
                      <a:pt x="28906" y="6323"/>
                      <a:pt x="22583" y="0"/>
                      <a:pt x="14453" y="0"/>
                    </a:cubicBezTo>
                    <a:cubicBezTo>
                      <a:pt x="6323" y="0"/>
                      <a:pt x="0" y="6323"/>
                      <a:pt x="0" y="14453"/>
                    </a:cubicBezTo>
                    <a:lnTo>
                      <a:pt x="0" y="72266"/>
                    </a:lnTo>
                    <a:cubicBezTo>
                      <a:pt x="0" y="80395"/>
                      <a:pt x="6323" y="86719"/>
                      <a:pt x="14453" y="8671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8" name="Freeform 157">
                <a:extLst>
                  <a:ext uri="{FF2B5EF4-FFF2-40B4-BE49-F238E27FC236}">
                    <a16:creationId xmlns:a16="http://schemas.microsoft.com/office/drawing/2014/main" id="{87997E47-60D1-AB01-2AA7-23C63D21D8B0}"/>
                  </a:ext>
                </a:extLst>
              </p:cNvPr>
              <p:cNvSpPr/>
              <p:nvPr/>
            </p:nvSpPr>
            <p:spPr>
              <a:xfrm>
                <a:off x="3918020" y="4108040"/>
                <a:ext cx="245314" cy="306853"/>
              </a:xfrm>
              <a:custGeom>
                <a:avLst/>
                <a:gdLst>
                  <a:gd name="connsiteX0" fmla="*/ 236670 w 245314"/>
                  <a:gd name="connsiteY0" fmla="*/ 279239 h 306853"/>
                  <a:gd name="connsiteX1" fmla="*/ 32520 w 245314"/>
                  <a:gd name="connsiteY1" fmla="*/ 119351 h 306853"/>
                  <a:gd name="connsiteX2" fmla="*/ 126465 w 245314"/>
                  <a:gd name="connsiteY2" fmla="*/ 25406 h 306853"/>
                  <a:gd name="connsiteX3" fmla="*/ 129175 w 245314"/>
                  <a:gd name="connsiteY3" fmla="*/ 5533 h 306853"/>
                  <a:gd name="connsiteX4" fmla="*/ 109302 w 245314"/>
                  <a:gd name="connsiteY4" fmla="*/ 2823 h 306853"/>
                  <a:gd name="connsiteX5" fmla="*/ 2710 w 245314"/>
                  <a:gd name="connsiteY5" fmla="*/ 110318 h 306853"/>
                  <a:gd name="connsiteX6" fmla="*/ 2710 w 245314"/>
                  <a:gd name="connsiteY6" fmla="*/ 128385 h 306853"/>
                  <a:gd name="connsiteX7" fmla="*/ 224927 w 245314"/>
                  <a:gd name="connsiteY7" fmla="*/ 305435 h 306853"/>
                  <a:gd name="connsiteX8" fmla="*/ 243897 w 245314"/>
                  <a:gd name="connsiteY8" fmla="*/ 298209 h 306853"/>
                  <a:gd name="connsiteX9" fmla="*/ 236670 w 245314"/>
                  <a:gd name="connsiteY9" fmla="*/ 279239 h 306853"/>
                  <a:gd name="connsiteX10" fmla="*/ 236670 w 245314"/>
                  <a:gd name="connsiteY10" fmla="*/ 279239 h 306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5314" h="306853">
                    <a:moveTo>
                      <a:pt x="236670" y="279239"/>
                    </a:moveTo>
                    <a:cubicBezTo>
                      <a:pt x="157178" y="243107"/>
                      <a:pt x="86719" y="188004"/>
                      <a:pt x="32520" y="119351"/>
                    </a:cubicBezTo>
                    <a:cubicBezTo>
                      <a:pt x="60522" y="85025"/>
                      <a:pt x="92139" y="53409"/>
                      <a:pt x="126465" y="25406"/>
                    </a:cubicBezTo>
                    <a:cubicBezTo>
                      <a:pt x="132788" y="20889"/>
                      <a:pt x="133692" y="10953"/>
                      <a:pt x="129175" y="5533"/>
                    </a:cubicBezTo>
                    <a:cubicBezTo>
                      <a:pt x="124658" y="-790"/>
                      <a:pt x="114722" y="-1694"/>
                      <a:pt x="109302" y="2823"/>
                    </a:cubicBezTo>
                    <a:cubicBezTo>
                      <a:pt x="69556" y="34439"/>
                      <a:pt x="34326" y="70572"/>
                      <a:pt x="2710" y="110318"/>
                    </a:cubicBezTo>
                    <a:cubicBezTo>
                      <a:pt x="-903" y="115738"/>
                      <a:pt x="-903" y="122965"/>
                      <a:pt x="2710" y="128385"/>
                    </a:cubicBezTo>
                    <a:cubicBezTo>
                      <a:pt x="61426" y="205167"/>
                      <a:pt x="137305" y="265690"/>
                      <a:pt x="224927" y="305435"/>
                    </a:cubicBezTo>
                    <a:cubicBezTo>
                      <a:pt x="232154" y="309049"/>
                      <a:pt x="241187" y="305435"/>
                      <a:pt x="243897" y="298209"/>
                    </a:cubicBezTo>
                    <a:cubicBezTo>
                      <a:pt x="247510" y="290983"/>
                      <a:pt x="243897" y="282852"/>
                      <a:pt x="236670" y="279239"/>
                    </a:cubicBezTo>
                    <a:lnTo>
                      <a:pt x="236670" y="279239"/>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9" name="Freeform 158">
                <a:extLst>
                  <a:ext uri="{FF2B5EF4-FFF2-40B4-BE49-F238E27FC236}">
                    <a16:creationId xmlns:a16="http://schemas.microsoft.com/office/drawing/2014/main" id="{8C9477F5-59B6-BDA0-F915-F37BA6759559}"/>
                  </a:ext>
                </a:extLst>
              </p:cNvPr>
              <p:cNvSpPr/>
              <p:nvPr/>
            </p:nvSpPr>
            <p:spPr>
              <a:xfrm>
                <a:off x="4064825" y="3996141"/>
                <a:ext cx="719480" cy="721753"/>
              </a:xfrm>
              <a:custGeom>
                <a:avLst/>
                <a:gdLst>
                  <a:gd name="connsiteX0" fmla="*/ 716770 w 719480"/>
                  <a:gd name="connsiteY0" fmla="*/ 240283 h 721753"/>
                  <a:gd name="connsiteX1" fmla="*/ 716770 w 719480"/>
                  <a:gd name="connsiteY1" fmla="*/ 222217 h 721753"/>
                  <a:gd name="connsiteX2" fmla="*/ 285886 w 719480"/>
                  <a:gd name="connsiteY2" fmla="*/ 0 h 721753"/>
                  <a:gd name="connsiteX3" fmla="*/ 6759 w 719480"/>
                  <a:gd name="connsiteY3" fmla="*/ 83105 h 721753"/>
                  <a:gd name="connsiteX4" fmla="*/ 2243 w 719480"/>
                  <a:gd name="connsiteY4" fmla="*/ 102978 h 721753"/>
                  <a:gd name="connsiteX5" fmla="*/ 22116 w 719480"/>
                  <a:gd name="connsiteY5" fmla="*/ 107495 h 721753"/>
                  <a:gd name="connsiteX6" fmla="*/ 22116 w 719480"/>
                  <a:gd name="connsiteY6" fmla="*/ 107495 h 721753"/>
                  <a:gd name="connsiteX7" fmla="*/ 139548 w 719480"/>
                  <a:gd name="connsiteY7" fmla="*/ 52393 h 721753"/>
                  <a:gd name="connsiteX8" fmla="*/ 106125 w 719480"/>
                  <a:gd name="connsiteY8" fmla="*/ 376685 h 721753"/>
                  <a:gd name="connsiteX9" fmla="*/ 141354 w 719480"/>
                  <a:gd name="connsiteY9" fmla="*/ 411011 h 721753"/>
                  <a:gd name="connsiteX10" fmla="*/ 141354 w 719480"/>
                  <a:gd name="connsiteY10" fmla="*/ 432691 h 721753"/>
                  <a:gd name="connsiteX11" fmla="*/ 97995 w 719480"/>
                  <a:gd name="connsiteY11" fmla="*/ 476050 h 721753"/>
                  <a:gd name="connsiteX12" fmla="*/ 141354 w 719480"/>
                  <a:gd name="connsiteY12" fmla="*/ 519410 h 721753"/>
                  <a:gd name="connsiteX13" fmla="*/ 430417 w 719480"/>
                  <a:gd name="connsiteY13" fmla="*/ 519410 h 721753"/>
                  <a:gd name="connsiteX14" fmla="*/ 444870 w 719480"/>
                  <a:gd name="connsiteY14" fmla="*/ 533863 h 721753"/>
                  <a:gd name="connsiteX15" fmla="*/ 430417 w 719480"/>
                  <a:gd name="connsiteY15" fmla="*/ 548316 h 721753"/>
                  <a:gd name="connsiteX16" fmla="*/ 141354 w 719480"/>
                  <a:gd name="connsiteY16" fmla="*/ 548316 h 721753"/>
                  <a:gd name="connsiteX17" fmla="*/ 126901 w 719480"/>
                  <a:gd name="connsiteY17" fmla="*/ 562769 h 721753"/>
                  <a:gd name="connsiteX18" fmla="*/ 141354 w 719480"/>
                  <a:gd name="connsiteY18" fmla="*/ 577222 h 721753"/>
                  <a:gd name="connsiteX19" fmla="*/ 285886 w 719480"/>
                  <a:gd name="connsiteY19" fmla="*/ 721754 h 721753"/>
                  <a:gd name="connsiteX20" fmla="*/ 430417 w 719480"/>
                  <a:gd name="connsiteY20" fmla="*/ 577222 h 721753"/>
                  <a:gd name="connsiteX21" fmla="*/ 473777 w 719480"/>
                  <a:gd name="connsiteY21" fmla="*/ 533863 h 721753"/>
                  <a:gd name="connsiteX22" fmla="*/ 462937 w 719480"/>
                  <a:gd name="connsiteY22" fmla="*/ 504956 h 721753"/>
                  <a:gd name="connsiteX23" fmla="*/ 460227 w 719480"/>
                  <a:gd name="connsiteY23" fmla="*/ 443531 h 721753"/>
                  <a:gd name="connsiteX24" fmla="*/ 431321 w 719480"/>
                  <a:gd name="connsiteY24" fmla="*/ 432691 h 721753"/>
                  <a:gd name="connsiteX25" fmla="*/ 431321 w 719480"/>
                  <a:gd name="connsiteY25" fmla="*/ 411011 h 721753"/>
                  <a:gd name="connsiteX26" fmla="*/ 518039 w 719480"/>
                  <a:gd name="connsiteY26" fmla="*/ 230347 h 721753"/>
                  <a:gd name="connsiteX27" fmla="*/ 512620 w 719480"/>
                  <a:gd name="connsiteY27" fmla="*/ 180664 h 721753"/>
                  <a:gd name="connsiteX28" fmla="*/ 495456 w 719480"/>
                  <a:gd name="connsiteY28" fmla="*/ 169824 h 721753"/>
                  <a:gd name="connsiteX29" fmla="*/ 484617 w 719480"/>
                  <a:gd name="connsiteY29" fmla="*/ 186987 h 721753"/>
                  <a:gd name="connsiteX30" fmla="*/ 484617 w 719480"/>
                  <a:gd name="connsiteY30" fmla="*/ 186987 h 721753"/>
                  <a:gd name="connsiteX31" fmla="*/ 489133 w 719480"/>
                  <a:gd name="connsiteY31" fmla="*/ 230347 h 721753"/>
                  <a:gd name="connsiteX32" fmla="*/ 407834 w 719480"/>
                  <a:gd name="connsiteY32" fmla="*/ 392041 h 721753"/>
                  <a:gd name="connsiteX33" fmla="*/ 402414 w 719480"/>
                  <a:gd name="connsiteY33" fmla="*/ 403784 h 721753"/>
                  <a:gd name="connsiteX34" fmla="*/ 402414 w 719480"/>
                  <a:gd name="connsiteY34" fmla="*/ 432691 h 721753"/>
                  <a:gd name="connsiteX35" fmla="*/ 344602 w 719480"/>
                  <a:gd name="connsiteY35" fmla="*/ 432691 h 721753"/>
                  <a:gd name="connsiteX36" fmla="*/ 344602 w 719480"/>
                  <a:gd name="connsiteY36" fmla="*/ 330615 h 721753"/>
                  <a:gd name="connsiteX37" fmla="*/ 395188 w 719480"/>
                  <a:gd name="connsiteY37" fmla="*/ 190601 h 721753"/>
                  <a:gd name="connsiteX38" fmla="*/ 383444 w 719480"/>
                  <a:gd name="connsiteY38" fmla="*/ 181567 h 721753"/>
                  <a:gd name="connsiteX39" fmla="*/ 369895 w 719480"/>
                  <a:gd name="connsiteY39" fmla="*/ 188794 h 721753"/>
                  <a:gd name="connsiteX40" fmla="*/ 345505 w 719480"/>
                  <a:gd name="connsiteY40" fmla="*/ 202344 h 721753"/>
                  <a:gd name="connsiteX41" fmla="*/ 316599 w 719480"/>
                  <a:gd name="connsiteY41" fmla="*/ 173437 h 721753"/>
                  <a:gd name="connsiteX42" fmla="*/ 330149 w 719480"/>
                  <a:gd name="connsiteY42" fmla="*/ 149048 h 721753"/>
                  <a:gd name="connsiteX43" fmla="*/ 334665 w 719480"/>
                  <a:gd name="connsiteY43" fmla="*/ 129175 h 721753"/>
                  <a:gd name="connsiteX44" fmla="*/ 327439 w 719480"/>
                  <a:gd name="connsiteY44" fmla="*/ 122852 h 721753"/>
                  <a:gd name="connsiteX45" fmla="*/ 179294 w 719480"/>
                  <a:gd name="connsiteY45" fmla="*/ 190601 h 721753"/>
                  <a:gd name="connsiteX46" fmla="*/ 172067 w 719480"/>
                  <a:gd name="connsiteY46" fmla="*/ 231250 h 721753"/>
                  <a:gd name="connsiteX47" fmla="*/ 229880 w 719480"/>
                  <a:gd name="connsiteY47" fmla="*/ 331519 h 721753"/>
                  <a:gd name="connsiteX48" fmla="*/ 229880 w 719480"/>
                  <a:gd name="connsiteY48" fmla="*/ 433594 h 721753"/>
                  <a:gd name="connsiteX49" fmla="*/ 172067 w 719480"/>
                  <a:gd name="connsiteY49" fmla="*/ 433594 h 721753"/>
                  <a:gd name="connsiteX50" fmla="*/ 172067 w 719480"/>
                  <a:gd name="connsiteY50" fmla="*/ 404688 h 721753"/>
                  <a:gd name="connsiteX51" fmla="*/ 166647 w 719480"/>
                  <a:gd name="connsiteY51" fmla="*/ 392945 h 721753"/>
                  <a:gd name="connsiteX52" fmla="*/ 126901 w 719480"/>
                  <a:gd name="connsiteY52" fmla="*/ 110205 h 721753"/>
                  <a:gd name="connsiteX53" fmla="*/ 409641 w 719480"/>
                  <a:gd name="connsiteY53" fmla="*/ 70459 h 721753"/>
                  <a:gd name="connsiteX54" fmla="*/ 467453 w 719480"/>
                  <a:gd name="connsiteY54" fmla="*/ 138208 h 721753"/>
                  <a:gd name="connsiteX55" fmla="*/ 487326 w 719480"/>
                  <a:gd name="connsiteY55" fmla="*/ 144531 h 721753"/>
                  <a:gd name="connsiteX56" fmla="*/ 493650 w 719480"/>
                  <a:gd name="connsiteY56" fmla="*/ 124658 h 721753"/>
                  <a:gd name="connsiteX57" fmla="*/ 434934 w 719480"/>
                  <a:gd name="connsiteY57" fmla="*/ 53296 h 721753"/>
                  <a:gd name="connsiteX58" fmla="*/ 688767 w 719480"/>
                  <a:gd name="connsiteY58" fmla="*/ 232153 h 721753"/>
                  <a:gd name="connsiteX59" fmla="*/ 484617 w 719480"/>
                  <a:gd name="connsiteY59" fmla="*/ 392041 h 721753"/>
                  <a:gd name="connsiteX60" fmla="*/ 477390 w 719480"/>
                  <a:gd name="connsiteY60" fmla="*/ 411011 h 721753"/>
                  <a:gd name="connsiteX61" fmla="*/ 496360 w 719480"/>
                  <a:gd name="connsiteY61" fmla="*/ 418238 h 721753"/>
                  <a:gd name="connsiteX62" fmla="*/ 716770 w 719480"/>
                  <a:gd name="connsiteY62" fmla="*/ 240283 h 721753"/>
                  <a:gd name="connsiteX63" fmla="*/ 286789 w 719480"/>
                  <a:gd name="connsiteY63" fmla="*/ 693751 h 721753"/>
                  <a:gd name="connsiteX64" fmla="*/ 171164 w 719480"/>
                  <a:gd name="connsiteY64" fmla="*/ 578126 h 721753"/>
                  <a:gd name="connsiteX65" fmla="*/ 402414 w 719480"/>
                  <a:gd name="connsiteY65" fmla="*/ 578126 h 721753"/>
                  <a:gd name="connsiteX66" fmla="*/ 286789 w 719480"/>
                  <a:gd name="connsiteY66" fmla="*/ 693751 h 721753"/>
                  <a:gd name="connsiteX67" fmla="*/ 445774 w 719480"/>
                  <a:gd name="connsiteY67" fmla="*/ 476954 h 721753"/>
                  <a:gd name="connsiteX68" fmla="*/ 431321 w 719480"/>
                  <a:gd name="connsiteY68" fmla="*/ 491407 h 721753"/>
                  <a:gd name="connsiteX69" fmla="*/ 142258 w 719480"/>
                  <a:gd name="connsiteY69" fmla="*/ 491407 h 721753"/>
                  <a:gd name="connsiteX70" fmla="*/ 127805 w 719480"/>
                  <a:gd name="connsiteY70" fmla="*/ 476954 h 721753"/>
                  <a:gd name="connsiteX71" fmla="*/ 142258 w 719480"/>
                  <a:gd name="connsiteY71" fmla="*/ 462500 h 721753"/>
                  <a:gd name="connsiteX72" fmla="*/ 431321 w 719480"/>
                  <a:gd name="connsiteY72" fmla="*/ 462500 h 721753"/>
                  <a:gd name="connsiteX73" fmla="*/ 445774 w 719480"/>
                  <a:gd name="connsiteY73" fmla="*/ 476954 h 721753"/>
                  <a:gd name="connsiteX74" fmla="*/ 249753 w 719480"/>
                  <a:gd name="connsiteY74" fmla="*/ 309839 h 721753"/>
                  <a:gd name="connsiteX75" fmla="*/ 209104 w 719480"/>
                  <a:gd name="connsiteY75" fmla="*/ 194214 h 721753"/>
                  <a:gd name="connsiteX76" fmla="*/ 286789 w 719480"/>
                  <a:gd name="connsiteY76" fmla="*/ 144531 h 721753"/>
                  <a:gd name="connsiteX77" fmla="*/ 294016 w 719480"/>
                  <a:gd name="connsiteY77" fmla="*/ 144531 h 721753"/>
                  <a:gd name="connsiteX78" fmla="*/ 315695 w 719480"/>
                  <a:gd name="connsiteY78" fmla="*/ 223120 h 721753"/>
                  <a:gd name="connsiteX79" fmla="*/ 372605 w 719480"/>
                  <a:gd name="connsiteY79" fmla="*/ 223120 h 721753"/>
                  <a:gd name="connsiteX80" fmla="*/ 372605 w 719480"/>
                  <a:gd name="connsiteY80" fmla="*/ 230347 h 721753"/>
                  <a:gd name="connsiteX81" fmla="*/ 322922 w 719480"/>
                  <a:gd name="connsiteY81" fmla="*/ 308936 h 721753"/>
                  <a:gd name="connsiteX82" fmla="*/ 314792 w 719480"/>
                  <a:gd name="connsiteY82" fmla="*/ 321582 h 721753"/>
                  <a:gd name="connsiteX83" fmla="*/ 314792 w 719480"/>
                  <a:gd name="connsiteY83" fmla="*/ 432691 h 721753"/>
                  <a:gd name="connsiteX84" fmla="*/ 257883 w 719480"/>
                  <a:gd name="connsiteY84" fmla="*/ 432691 h 721753"/>
                  <a:gd name="connsiteX85" fmla="*/ 257883 w 719480"/>
                  <a:gd name="connsiteY85" fmla="*/ 321582 h 721753"/>
                  <a:gd name="connsiteX86" fmla="*/ 249753 w 719480"/>
                  <a:gd name="connsiteY86" fmla="*/ 309839 h 721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719480" h="721753">
                    <a:moveTo>
                      <a:pt x="716770" y="240283"/>
                    </a:moveTo>
                    <a:cubicBezTo>
                      <a:pt x="720384" y="234864"/>
                      <a:pt x="720384" y="227637"/>
                      <a:pt x="716770" y="222217"/>
                    </a:cubicBezTo>
                    <a:cubicBezTo>
                      <a:pt x="607468" y="81299"/>
                      <a:pt x="450290" y="0"/>
                      <a:pt x="285886" y="0"/>
                    </a:cubicBezTo>
                    <a:cubicBezTo>
                      <a:pt x="186520" y="0"/>
                      <a:pt x="89865" y="28906"/>
                      <a:pt x="6759" y="83105"/>
                    </a:cubicBezTo>
                    <a:cubicBezTo>
                      <a:pt x="436" y="87622"/>
                      <a:pt x="-2274" y="96655"/>
                      <a:pt x="2243" y="102978"/>
                    </a:cubicBezTo>
                    <a:cubicBezTo>
                      <a:pt x="6759" y="109302"/>
                      <a:pt x="15793" y="112012"/>
                      <a:pt x="22116" y="107495"/>
                    </a:cubicBezTo>
                    <a:lnTo>
                      <a:pt x="22116" y="107495"/>
                    </a:lnTo>
                    <a:cubicBezTo>
                      <a:pt x="59152" y="84009"/>
                      <a:pt x="97995" y="65942"/>
                      <a:pt x="139548" y="52393"/>
                    </a:cubicBezTo>
                    <a:cubicBezTo>
                      <a:pt x="41086" y="132788"/>
                      <a:pt x="25729" y="278223"/>
                      <a:pt x="106125" y="376685"/>
                    </a:cubicBezTo>
                    <a:cubicBezTo>
                      <a:pt x="116965" y="389331"/>
                      <a:pt x="128708" y="401074"/>
                      <a:pt x="141354" y="411011"/>
                    </a:cubicBezTo>
                    <a:lnTo>
                      <a:pt x="141354" y="432691"/>
                    </a:lnTo>
                    <a:cubicBezTo>
                      <a:pt x="116965" y="432691"/>
                      <a:pt x="97995" y="451661"/>
                      <a:pt x="97995" y="476050"/>
                    </a:cubicBezTo>
                    <a:cubicBezTo>
                      <a:pt x="97995" y="500440"/>
                      <a:pt x="116965" y="519410"/>
                      <a:pt x="141354" y="519410"/>
                    </a:cubicBezTo>
                    <a:lnTo>
                      <a:pt x="430417" y="519410"/>
                    </a:lnTo>
                    <a:cubicBezTo>
                      <a:pt x="438547" y="519410"/>
                      <a:pt x="444870" y="525733"/>
                      <a:pt x="444870" y="533863"/>
                    </a:cubicBezTo>
                    <a:cubicBezTo>
                      <a:pt x="444870" y="541993"/>
                      <a:pt x="438547" y="548316"/>
                      <a:pt x="430417" y="548316"/>
                    </a:cubicBezTo>
                    <a:lnTo>
                      <a:pt x="141354" y="548316"/>
                    </a:lnTo>
                    <a:cubicBezTo>
                      <a:pt x="133224" y="548316"/>
                      <a:pt x="126901" y="554639"/>
                      <a:pt x="126901" y="562769"/>
                    </a:cubicBezTo>
                    <a:cubicBezTo>
                      <a:pt x="126901" y="570899"/>
                      <a:pt x="133224" y="577222"/>
                      <a:pt x="141354" y="577222"/>
                    </a:cubicBezTo>
                    <a:cubicBezTo>
                      <a:pt x="141354" y="656714"/>
                      <a:pt x="206394" y="721754"/>
                      <a:pt x="285886" y="721754"/>
                    </a:cubicBezTo>
                    <a:cubicBezTo>
                      <a:pt x="365378" y="721754"/>
                      <a:pt x="430417" y="656714"/>
                      <a:pt x="430417" y="577222"/>
                    </a:cubicBezTo>
                    <a:cubicBezTo>
                      <a:pt x="453904" y="577222"/>
                      <a:pt x="473777" y="558253"/>
                      <a:pt x="473777" y="533863"/>
                    </a:cubicBezTo>
                    <a:cubicBezTo>
                      <a:pt x="473777" y="523023"/>
                      <a:pt x="470163" y="512183"/>
                      <a:pt x="462937" y="504956"/>
                    </a:cubicBezTo>
                    <a:cubicBezTo>
                      <a:pt x="479197" y="486890"/>
                      <a:pt x="477390" y="459790"/>
                      <a:pt x="460227" y="443531"/>
                    </a:cubicBezTo>
                    <a:cubicBezTo>
                      <a:pt x="452097" y="436304"/>
                      <a:pt x="442160" y="431788"/>
                      <a:pt x="431321" y="432691"/>
                    </a:cubicBezTo>
                    <a:lnTo>
                      <a:pt x="431321" y="411011"/>
                    </a:lnTo>
                    <a:cubicBezTo>
                      <a:pt x="486423" y="367651"/>
                      <a:pt x="518039" y="300806"/>
                      <a:pt x="518039" y="230347"/>
                    </a:cubicBezTo>
                    <a:cubicBezTo>
                      <a:pt x="518039" y="214087"/>
                      <a:pt x="516233" y="196924"/>
                      <a:pt x="512620" y="180664"/>
                    </a:cubicBezTo>
                    <a:cubicBezTo>
                      <a:pt x="510813" y="172534"/>
                      <a:pt x="503586" y="168018"/>
                      <a:pt x="495456" y="169824"/>
                    </a:cubicBezTo>
                    <a:cubicBezTo>
                      <a:pt x="487326" y="171631"/>
                      <a:pt x="482810" y="178858"/>
                      <a:pt x="484617" y="186987"/>
                    </a:cubicBezTo>
                    <a:cubicBezTo>
                      <a:pt x="484617" y="186987"/>
                      <a:pt x="484617" y="186987"/>
                      <a:pt x="484617" y="186987"/>
                    </a:cubicBezTo>
                    <a:cubicBezTo>
                      <a:pt x="487326" y="201441"/>
                      <a:pt x="489133" y="215894"/>
                      <a:pt x="489133" y="230347"/>
                    </a:cubicBezTo>
                    <a:cubicBezTo>
                      <a:pt x="489133" y="293579"/>
                      <a:pt x="459324" y="354102"/>
                      <a:pt x="407834" y="392041"/>
                    </a:cubicBezTo>
                    <a:cubicBezTo>
                      <a:pt x="404221" y="394751"/>
                      <a:pt x="402414" y="399268"/>
                      <a:pt x="402414" y="403784"/>
                    </a:cubicBezTo>
                    <a:lnTo>
                      <a:pt x="402414" y="432691"/>
                    </a:lnTo>
                    <a:lnTo>
                      <a:pt x="344602" y="432691"/>
                    </a:lnTo>
                    <a:lnTo>
                      <a:pt x="344602" y="330615"/>
                    </a:lnTo>
                    <a:cubicBezTo>
                      <a:pt x="393381" y="302613"/>
                      <a:pt x="415061" y="242993"/>
                      <a:pt x="395188" y="190601"/>
                    </a:cubicBezTo>
                    <a:cubicBezTo>
                      <a:pt x="393381" y="185181"/>
                      <a:pt x="388864" y="181567"/>
                      <a:pt x="383444" y="181567"/>
                    </a:cubicBezTo>
                    <a:cubicBezTo>
                      <a:pt x="378025" y="180664"/>
                      <a:pt x="372605" y="183374"/>
                      <a:pt x="369895" y="188794"/>
                    </a:cubicBezTo>
                    <a:cubicBezTo>
                      <a:pt x="364475" y="197827"/>
                      <a:pt x="355442" y="202344"/>
                      <a:pt x="345505" y="202344"/>
                    </a:cubicBezTo>
                    <a:cubicBezTo>
                      <a:pt x="329245" y="202344"/>
                      <a:pt x="316599" y="189698"/>
                      <a:pt x="316599" y="173437"/>
                    </a:cubicBezTo>
                    <a:cubicBezTo>
                      <a:pt x="316599" y="163501"/>
                      <a:pt x="322019" y="154468"/>
                      <a:pt x="330149" y="149048"/>
                    </a:cubicBezTo>
                    <a:cubicBezTo>
                      <a:pt x="337375" y="144531"/>
                      <a:pt x="339182" y="136401"/>
                      <a:pt x="334665" y="129175"/>
                    </a:cubicBezTo>
                    <a:cubicBezTo>
                      <a:pt x="332859" y="126465"/>
                      <a:pt x="330149" y="124658"/>
                      <a:pt x="327439" y="122852"/>
                    </a:cubicBezTo>
                    <a:cubicBezTo>
                      <a:pt x="267819" y="100268"/>
                      <a:pt x="200974" y="130982"/>
                      <a:pt x="179294" y="190601"/>
                    </a:cubicBezTo>
                    <a:cubicBezTo>
                      <a:pt x="174777" y="203247"/>
                      <a:pt x="172067" y="217700"/>
                      <a:pt x="172067" y="231250"/>
                    </a:cubicBezTo>
                    <a:cubicBezTo>
                      <a:pt x="172067" y="272803"/>
                      <a:pt x="194650" y="310742"/>
                      <a:pt x="229880" y="331519"/>
                    </a:cubicBezTo>
                    <a:lnTo>
                      <a:pt x="229880" y="433594"/>
                    </a:lnTo>
                    <a:lnTo>
                      <a:pt x="172067" y="433594"/>
                    </a:lnTo>
                    <a:lnTo>
                      <a:pt x="172067" y="404688"/>
                    </a:lnTo>
                    <a:cubicBezTo>
                      <a:pt x="172067" y="400171"/>
                      <a:pt x="170261" y="395655"/>
                      <a:pt x="166647" y="392945"/>
                    </a:cubicBezTo>
                    <a:cubicBezTo>
                      <a:pt x="77219" y="326099"/>
                      <a:pt x="59152" y="198731"/>
                      <a:pt x="126901" y="110205"/>
                    </a:cubicBezTo>
                    <a:cubicBezTo>
                      <a:pt x="193747" y="20776"/>
                      <a:pt x="321115" y="2710"/>
                      <a:pt x="409641" y="70459"/>
                    </a:cubicBezTo>
                    <a:cubicBezTo>
                      <a:pt x="434031" y="88525"/>
                      <a:pt x="453000" y="112012"/>
                      <a:pt x="467453" y="138208"/>
                    </a:cubicBezTo>
                    <a:cubicBezTo>
                      <a:pt x="471067" y="145435"/>
                      <a:pt x="480100" y="148144"/>
                      <a:pt x="487326" y="144531"/>
                    </a:cubicBezTo>
                    <a:cubicBezTo>
                      <a:pt x="494553" y="140918"/>
                      <a:pt x="497263" y="131885"/>
                      <a:pt x="493650" y="124658"/>
                    </a:cubicBezTo>
                    <a:cubicBezTo>
                      <a:pt x="479197" y="97559"/>
                      <a:pt x="459324" y="73169"/>
                      <a:pt x="434934" y="53296"/>
                    </a:cubicBezTo>
                    <a:cubicBezTo>
                      <a:pt x="535203" y="86719"/>
                      <a:pt x="623728" y="149048"/>
                      <a:pt x="688767" y="232153"/>
                    </a:cubicBezTo>
                    <a:cubicBezTo>
                      <a:pt x="634568" y="300806"/>
                      <a:pt x="564109" y="355908"/>
                      <a:pt x="484617" y="392041"/>
                    </a:cubicBezTo>
                    <a:cubicBezTo>
                      <a:pt x="477390" y="395655"/>
                      <a:pt x="473777" y="403784"/>
                      <a:pt x="477390" y="411011"/>
                    </a:cubicBezTo>
                    <a:cubicBezTo>
                      <a:pt x="481003" y="418238"/>
                      <a:pt x="489133" y="421851"/>
                      <a:pt x="496360" y="418238"/>
                    </a:cubicBezTo>
                    <a:cubicBezTo>
                      <a:pt x="582175" y="377588"/>
                      <a:pt x="658958" y="317066"/>
                      <a:pt x="716770" y="240283"/>
                    </a:cubicBezTo>
                    <a:close/>
                    <a:moveTo>
                      <a:pt x="286789" y="693751"/>
                    </a:moveTo>
                    <a:cubicBezTo>
                      <a:pt x="222653" y="693751"/>
                      <a:pt x="171164" y="642261"/>
                      <a:pt x="171164" y="578126"/>
                    </a:cubicBezTo>
                    <a:lnTo>
                      <a:pt x="402414" y="578126"/>
                    </a:lnTo>
                    <a:cubicBezTo>
                      <a:pt x="402414" y="642261"/>
                      <a:pt x="350022" y="693751"/>
                      <a:pt x="286789" y="693751"/>
                    </a:cubicBezTo>
                    <a:close/>
                    <a:moveTo>
                      <a:pt x="445774" y="476954"/>
                    </a:moveTo>
                    <a:cubicBezTo>
                      <a:pt x="445774" y="485083"/>
                      <a:pt x="439451" y="491407"/>
                      <a:pt x="431321" y="491407"/>
                    </a:cubicBezTo>
                    <a:lnTo>
                      <a:pt x="142258" y="491407"/>
                    </a:lnTo>
                    <a:cubicBezTo>
                      <a:pt x="134128" y="491407"/>
                      <a:pt x="127805" y="485083"/>
                      <a:pt x="127805" y="476954"/>
                    </a:cubicBezTo>
                    <a:cubicBezTo>
                      <a:pt x="127805" y="468824"/>
                      <a:pt x="134128" y="462500"/>
                      <a:pt x="142258" y="462500"/>
                    </a:cubicBezTo>
                    <a:lnTo>
                      <a:pt x="431321" y="462500"/>
                    </a:lnTo>
                    <a:cubicBezTo>
                      <a:pt x="439451" y="462500"/>
                      <a:pt x="445774" y="468824"/>
                      <a:pt x="445774" y="476954"/>
                    </a:cubicBezTo>
                    <a:close/>
                    <a:moveTo>
                      <a:pt x="249753" y="309839"/>
                    </a:moveTo>
                    <a:cubicBezTo>
                      <a:pt x="206394" y="289063"/>
                      <a:pt x="188327" y="237573"/>
                      <a:pt x="209104" y="194214"/>
                    </a:cubicBezTo>
                    <a:cubicBezTo>
                      <a:pt x="223557" y="164404"/>
                      <a:pt x="253366" y="144531"/>
                      <a:pt x="286789" y="144531"/>
                    </a:cubicBezTo>
                    <a:cubicBezTo>
                      <a:pt x="289499" y="144531"/>
                      <a:pt x="292209" y="144531"/>
                      <a:pt x="294016" y="144531"/>
                    </a:cubicBezTo>
                    <a:cubicBezTo>
                      <a:pt x="278659" y="172534"/>
                      <a:pt x="287692" y="207764"/>
                      <a:pt x="315695" y="223120"/>
                    </a:cubicBezTo>
                    <a:cubicBezTo>
                      <a:pt x="333762" y="233057"/>
                      <a:pt x="355442" y="233057"/>
                      <a:pt x="372605" y="223120"/>
                    </a:cubicBezTo>
                    <a:cubicBezTo>
                      <a:pt x="372605" y="225830"/>
                      <a:pt x="372605" y="228540"/>
                      <a:pt x="372605" y="230347"/>
                    </a:cubicBezTo>
                    <a:cubicBezTo>
                      <a:pt x="372605" y="263769"/>
                      <a:pt x="353635" y="294483"/>
                      <a:pt x="322922" y="308936"/>
                    </a:cubicBezTo>
                    <a:cubicBezTo>
                      <a:pt x="317502" y="311646"/>
                      <a:pt x="314792" y="316163"/>
                      <a:pt x="314792" y="321582"/>
                    </a:cubicBezTo>
                    <a:lnTo>
                      <a:pt x="314792" y="432691"/>
                    </a:lnTo>
                    <a:lnTo>
                      <a:pt x="257883" y="432691"/>
                    </a:lnTo>
                    <a:lnTo>
                      <a:pt x="257883" y="321582"/>
                    </a:lnTo>
                    <a:cubicBezTo>
                      <a:pt x="257883" y="317066"/>
                      <a:pt x="254270" y="311646"/>
                      <a:pt x="249753" y="30983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0" name="Freeform 159">
                <a:extLst>
                  <a:ext uri="{FF2B5EF4-FFF2-40B4-BE49-F238E27FC236}">
                    <a16:creationId xmlns:a16="http://schemas.microsoft.com/office/drawing/2014/main" id="{05F584FD-DDB9-60BE-AA82-3FD701A34404}"/>
                  </a:ext>
                </a:extLst>
              </p:cNvPr>
              <p:cNvSpPr/>
              <p:nvPr/>
            </p:nvSpPr>
            <p:spPr>
              <a:xfrm>
                <a:off x="4624471" y="4418950"/>
                <a:ext cx="67640" cy="74866"/>
              </a:xfrm>
              <a:custGeom>
                <a:avLst/>
                <a:gdLst>
                  <a:gd name="connsiteX0" fmla="*/ 26142 w 67640"/>
                  <a:gd name="connsiteY0" fmla="*/ 5365 h 74866"/>
                  <a:gd name="connsiteX1" fmla="*/ 5365 w 67640"/>
                  <a:gd name="connsiteY1" fmla="*/ 3559 h 74866"/>
                  <a:gd name="connsiteX2" fmla="*/ 3559 w 67640"/>
                  <a:gd name="connsiteY2" fmla="*/ 24336 h 74866"/>
                  <a:gd name="connsiteX3" fmla="*/ 41498 w 67640"/>
                  <a:gd name="connsiteY3" fmla="*/ 69502 h 74866"/>
                  <a:gd name="connsiteX4" fmla="*/ 62275 w 67640"/>
                  <a:gd name="connsiteY4" fmla="*/ 71308 h 74866"/>
                  <a:gd name="connsiteX5" fmla="*/ 64081 w 67640"/>
                  <a:gd name="connsiteY5" fmla="*/ 50532 h 74866"/>
                  <a:gd name="connsiteX6" fmla="*/ 26142 w 67640"/>
                  <a:gd name="connsiteY6" fmla="*/ 5365 h 74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640" h="74866">
                    <a:moveTo>
                      <a:pt x="26142" y="5365"/>
                    </a:moveTo>
                    <a:cubicBezTo>
                      <a:pt x="20722" y="-958"/>
                      <a:pt x="11689" y="-1861"/>
                      <a:pt x="5365" y="3559"/>
                    </a:cubicBezTo>
                    <a:cubicBezTo>
                      <a:pt x="-958" y="8979"/>
                      <a:pt x="-1861" y="18012"/>
                      <a:pt x="3559" y="24336"/>
                    </a:cubicBezTo>
                    <a:lnTo>
                      <a:pt x="41498" y="69502"/>
                    </a:lnTo>
                    <a:cubicBezTo>
                      <a:pt x="46918" y="75824"/>
                      <a:pt x="55952" y="76728"/>
                      <a:pt x="62275" y="71308"/>
                    </a:cubicBezTo>
                    <a:cubicBezTo>
                      <a:pt x="68598" y="65888"/>
                      <a:pt x="69501" y="56855"/>
                      <a:pt x="64081" y="50532"/>
                    </a:cubicBezTo>
                    <a:lnTo>
                      <a:pt x="26142" y="5365"/>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1" name="Freeform 160">
                <a:extLst>
                  <a:ext uri="{FF2B5EF4-FFF2-40B4-BE49-F238E27FC236}">
                    <a16:creationId xmlns:a16="http://schemas.microsoft.com/office/drawing/2014/main" id="{28712FCE-00D9-0463-D857-E36DE4F1D49B}"/>
                  </a:ext>
                </a:extLst>
              </p:cNvPr>
              <p:cNvSpPr/>
              <p:nvPr/>
            </p:nvSpPr>
            <p:spPr>
              <a:xfrm>
                <a:off x="4712914" y="4346602"/>
                <a:ext cx="73378" cy="67436"/>
              </a:xfrm>
              <a:custGeom>
                <a:avLst/>
                <a:gdLst>
                  <a:gd name="connsiteX0" fmla="*/ 24418 w 73378"/>
                  <a:gd name="connsiteY0" fmla="*/ 3641 h 67436"/>
                  <a:gd name="connsiteX1" fmla="*/ 3641 w 73378"/>
                  <a:gd name="connsiteY1" fmla="*/ 4545 h 67436"/>
                  <a:gd name="connsiteX2" fmla="*/ 4545 w 73378"/>
                  <a:gd name="connsiteY2" fmla="*/ 25321 h 67436"/>
                  <a:gd name="connsiteX3" fmla="*/ 5448 w 73378"/>
                  <a:gd name="connsiteY3" fmla="*/ 26224 h 67436"/>
                  <a:gd name="connsiteX4" fmla="*/ 50614 w 73378"/>
                  <a:gd name="connsiteY4" fmla="*/ 64164 h 67436"/>
                  <a:gd name="connsiteX5" fmla="*/ 70487 w 73378"/>
                  <a:gd name="connsiteY5" fmla="*/ 62357 h 67436"/>
                  <a:gd name="connsiteX6" fmla="*/ 68680 w 73378"/>
                  <a:gd name="connsiteY6" fmla="*/ 42485 h 67436"/>
                  <a:gd name="connsiteX7" fmla="*/ 24418 w 73378"/>
                  <a:gd name="connsiteY7" fmla="*/ 3641 h 67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378" h="67436">
                    <a:moveTo>
                      <a:pt x="24418" y="3641"/>
                    </a:moveTo>
                    <a:cubicBezTo>
                      <a:pt x="18095" y="-1778"/>
                      <a:pt x="9061" y="-875"/>
                      <a:pt x="3641" y="4545"/>
                    </a:cubicBezTo>
                    <a:cubicBezTo>
                      <a:pt x="-1779" y="10868"/>
                      <a:pt x="-875" y="19901"/>
                      <a:pt x="4545" y="25321"/>
                    </a:cubicBezTo>
                    <a:cubicBezTo>
                      <a:pt x="4545" y="25321"/>
                      <a:pt x="5448" y="25321"/>
                      <a:pt x="5448" y="26224"/>
                    </a:cubicBezTo>
                    <a:lnTo>
                      <a:pt x="50614" y="64164"/>
                    </a:lnTo>
                    <a:cubicBezTo>
                      <a:pt x="56937" y="69584"/>
                      <a:pt x="65971" y="67777"/>
                      <a:pt x="70487" y="62357"/>
                    </a:cubicBezTo>
                    <a:cubicBezTo>
                      <a:pt x="75004" y="56034"/>
                      <a:pt x="74100" y="47904"/>
                      <a:pt x="68680" y="42485"/>
                    </a:cubicBezTo>
                    <a:lnTo>
                      <a:pt x="24418" y="3641"/>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2" name="Freeform 161">
                <a:extLst>
                  <a:ext uri="{FF2B5EF4-FFF2-40B4-BE49-F238E27FC236}">
                    <a16:creationId xmlns:a16="http://schemas.microsoft.com/office/drawing/2014/main" id="{15D7EEFB-E06E-DF29-96DE-61D3E41C9AD0}"/>
                  </a:ext>
                </a:extLst>
              </p:cNvPr>
              <p:cNvSpPr/>
              <p:nvPr/>
            </p:nvSpPr>
            <p:spPr>
              <a:xfrm>
                <a:off x="4011116" y="4418950"/>
                <a:ext cx="67640" cy="74866"/>
              </a:xfrm>
              <a:custGeom>
                <a:avLst/>
                <a:gdLst>
                  <a:gd name="connsiteX0" fmla="*/ 41498 w 67640"/>
                  <a:gd name="connsiteY0" fmla="*/ 5365 h 74866"/>
                  <a:gd name="connsiteX1" fmla="*/ 3559 w 67640"/>
                  <a:gd name="connsiteY1" fmla="*/ 50532 h 74866"/>
                  <a:gd name="connsiteX2" fmla="*/ 5366 w 67640"/>
                  <a:gd name="connsiteY2" fmla="*/ 71308 h 74866"/>
                  <a:gd name="connsiteX3" fmla="*/ 26142 w 67640"/>
                  <a:gd name="connsiteY3" fmla="*/ 69502 h 74866"/>
                  <a:gd name="connsiteX4" fmla="*/ 64081 w 67640"/>
                  <a:gd name="connsiteY4" fmla="*/ 24336 h 74866"/>
                  <a:gd name="connsiteX5" fmla="*/ 62275 w 67640"/>
                  <a:gd name="connsiteY5" fmla="*/ 3559 h 74866"/>
                  <a:gd name="connsiteX6" fmla="*/ 41498 w 67640"/>
                  <a:gd name="connsiteY6" fmla="*/ 5365 h 74866"/>
                  <a:gd name="connsiteX7" fmla="*/ 41498 w 67640"/>
                  <a:gd name="connsiteY7" fmla="*/ 5365 h 74866"/>
                  <a:gd name="connsiteX8" fmla="*/ 41498 w 67640"/>
                  <a:gd name="connsiteY8" fmla="*/ 5365 h 74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40" h="74866">
                    <a:moveTo>
                      <a:pt x="41498" y="5365"/>
                    </a:moveTo>
                    <a:lnTo>
                      <a:pt x="3559" y="50532"/>
                    </a:lnTo>
                    <a:cubicBezTo>
                      <a:pt x="-1861" y="56855"/>
                      <a:pt x="-958" y="65888"/>
                      <a:pt x="5366" y="71308"/>
                    </a:cubicBezTo>
                    <a:cubicBezTo>
                      <a:pt x="11689" y="76728"/>
                      <a:pt x="20722" y="75824"/>
                      <a:pt x="26142" y="69502"/>
                    </a:cubicBezTo>
                    <a:lnTo>
                      <a:pt x="64081" y="24336"/>
                    </a:lnTo>
                    <a:cubicBezTo>
                      <a:pt x="69501" y="18012"/>
                      <a:pt x="68598" y="8979"/>
                      <a:pt x="62275" y="3559"/>
                    </a:cubicBezTo>
                    <a:cubicBezTo>
                      <a:pt x="55951" y="-1861"/>
                      <a:pt x="46918" y="-958"/>
                      <a:pt x="41498" y="5365"/>
                    </a:cubicBezTo>
                    <a:cubicBezTo>
                      <a:pt x="41498" y="5365"/>
                      <a:pt x="41498" y="5365"/>
                      <a:pt x="41498" y="5365"/>
                    </a:cubicBezTo>
                    <a:lnTo>
                      <a:pt x="41498" y="5365"/>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3" name="Freeform 162">
                <a:extLst>
                  <a:ext uri="{FF2B5EF4-FFF2-40B4-BE49-F238E27FC236}">
                    <a16:creationId xmlns:a16="http://schemas.microsoft.com/office/drawing/2014/main" id="{12DEC6C7-C7D0-1B0D-DCC2-544FDE677BC3}"/>
                  </a:ext>
                </a:extLst>
              </p:cNvPr>
              <p:cNvSpPr/>
              <p:nvPr/>
            </p:nvSpPr>
            <p:spPr>
              <a:xfrm>
                <a:off x="3917317" y="4347034"/>
                <a:ext cx="71863" cy="62627"/>
              </a:xfrm>
              <a:custGeom>
                <a:avLst/>
                <a:gdLst>
                  <a:gd name="connsiteX0" fmla="*/ 48578 w 71863"/>
                  <a:gd name="connsiteY0" fmla="*/ 3209 h 62627"/>
                  <a:gd name="connsiteX1" fmla="*/ 6122 w 71863"/>
                  <a:gd name="connsiteY1" fmla="*/ 36632 h 62627"/>
                  <a:gd name="connsiteX2" fmla="*/ 2509 w 71863"/>
                  <a:gd name="connsiteY2" fmla="*/ 56505 h 62627"/>
                  <a:gd name="connsiteX3" fmla="*/ 22382 w 71863"/>
                  <a:gd name="connsiteY3" fmla="*/ 60119 h 62627"/>
                  <a:gd name="connsiteX4" fmla="*/ 23285 w 71863"/>
                  <a:gd name="connsiteY4" fmla="*/ 59215 h 62627"/>
                  <a:gd name="connsiteX5" fmla="*/ 65741 w 71863"/>
                  <a:gd name="connsiteY5" fmla="*/ 25792 h 62627"/>
                  <a:gd name="connsiteX6" fmla="*/ 69355 w 71863"/>
                  <a:gd name="connsiteY6" fmla="*/ 5919 h 62627"/>
                  <a:gd name="connsiteX7" fmla="*/ 48578 w 71863"/>
                  <a:gd name="connsiteY7" fmla="*/ 3209 h 62627"/>
                  <a:gd name="connsiteX8" fmla="*/ 48578 w 71863"/>
                  <a:gd name="connsiteY8" fmla="*/ 3209 h 62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863" h="62627">
                    <a:moveTo>
                      <a:pt x="48578" y="3209"/>
                    </a:moveTo>
                    <a:lnTo>
                      <a:pt x="6122" y="36632"/>
                    </a:lnTo>
                    <a:cubicBezTo>
                      <a:pt x="-201" y="41149"/>
                      <a:pt x="-2008" y="50182"/>
                      <a:pt x="2509" y="56505"/>
                    </a:cubicBezTo>
                    <a:cubicBezTo>
                      <a:pt x="7026" y="62829"/>
                      <a:pt x="16059" y="64635"/>
                      <a:pt x="22382" y="60119"/>
                    </a:cubicBezTo>
                    <a:cubicBezTo>
                      <a:pt x="22382" y="60119"/>
                      <a:pt x="23285" y="60119"/>
                      <a:pt x="23285" y="59215"/>
                    </a:cubicBezTo>
                    <a:lnTo>
                      <a:pt x="65741" y="25792"/>
                    </a:lnTo>
                    <a:cubicBezTo>
                      <a:pt x="72065" y="21275"/>
                      <a:pt x="73871" y="12242"/>
                      <a:pt x="69355" y="5919"/>
                    </a:cubicBezTo>
                    <a:cubicBezTo>
                      <a:pt x="64838" y="-404"/>
                      <a:pt x="55805" y="-2211"/>
                      <a:pt x="48578" y="3209"/>
                    </a:cubicBezTo>
                    <a:cubicBezTo>
                      <a:pt x="49482" y="3209"/>
                      <a:pt x="49482" y="3209"/>
                      <a:pt x="48578" y="320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64" name="Group 163">
            <a:extLst>
              <a:ext uri="{FF2B5EF4-FFF2-40B4-BE49-F238E27FC236}">
                <a16:creationId xmlns:a16="http://schemas.microsoft.com/office/drawing/2014/main" id="{33C0C08F-7A99-4D40-2D01-AE517218A2D2}"/>
              </a:ext>
            </a:extLst>
          </p:cNvPr>
          <p:cNvGrpSpPr/>
          <p:nvPr/>
        </p:nvGrpSpPr>
        <p:grpSpPr>
          <a:xfrm>
            <a:off x="1268791" y="6375503"/>
            <a:ext cx="606308" cy="605713"/>
            <a:chOff x="10376768" y="2334933"/>
            <a:chExt cx="920484" cy="919581"/>
          </a:xfrm>
          <a:solidFill>
            <a:srgbClr val="F79037"/>
          </a:solidFill>
        </p:grpSpPr>
        <p:sp>
          <p:nvSpPr>
            <p:cNvPr id="165" name="Freeform 164">
              <a:extLst>
                <a:ext uri="{FF2B5EF4-FFF2-40B4-BE49-F238E27FC236}">
                  <a16:creationId xmlns:a16="http://schemas.microsoft.com/office/drawing/2014/main" id="{E076E7D5-9222-391B-83E6-E891932999D7}"/>
                </a:ext>
              </a:extLst>
            </p:cNvPr>
            <p:cNvSpPr/>
            <p:nvPr/>
          </p:nvSpPr>
          <p:spPr>
            <a:xfrm>
              <a:off x="11105749" y="2358419"/>
              <a:ext cx="171631" cy="171631"/>
            </a:xfrm>
            <a:custGeom>
              <a:avLst/>
              <a:gdLst>
                <a:gd name="connsiteX0" fmla="*/ 81299 w 171631"/>
                <a:gd name="connsiteY0" fmla="*/ 0 h 171631"/>
                <a:gd name="connsiteX1" fmla="*/ 171631 w 171631"/>
                <a:gd name="connsiteY1" fmla="*/ 90332 h 171631"/>
                <a:gd name="connsiteX2" fmla="*/ 145435 w 171631"/>
                <a:gd name="connsiteY2" fmla="*/ 153565 h 171631"/>
                <a:gd name="connsiteX3" fmla="*/ 127368 w 171631"/>
                <a:gd name="connsiteY3" fmla="*/ 171631 h 171631"/>
                <a:gd name="connsiteX4" fmla="*/ 0 w 171631"/>
                <a:gd name="connsiteY4" fmla="*/ 44263 h 171631"/>
                <a:gd name="connsiteX5" fmla="*/ 18066 w 171631"/>
                <a:gd name="connsiteY5" fmla="*/ 26197 h 171631"/>
                <a:gd name="connsiteX6" fmla="*/ 81299 w 171631"/>
                <a:gd name="connsiteY6" fmla="*/ 0 h 171631"/>
                <a:gd name="connsiteX7" fmla="*/ 81299 w 171631"/>
                <a:gd name="connsiteY7" fmla="*/ 0 h 171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631" h="171631">
                  <a:moveTo>
                    <a:pt x="81299" y="0"/>
                  </a:moveTo>
                  <a:cubicBezTo>
                    <a:pt x="130982" y="0"/>
                    <a:pt x="171631" y="40649"/>
                    <a:pt x="171631" y="90332"/>
                  </a:cubicBezTo>
                  <a:cubicBezTo>
                    <a:pt x="171631" y="114722"/>
                    <a:pt x="162598" y="137305"/>
                    <a:pt x="145435" y="153565"/>
                  </a:cubicBezTo>
                  <a:lnTo>
                    <a:pt x="127368" y="171631"/>
                  </a:lnTo>
                  <a:lnTo>
                    <a:pt x="0" y="44263"/>
                  </a:lnTo>
                  <a:lnTo>
                    <a:pt x="18066" y="26197"/>
                  </a:lnTo>
                  <a:cubicBezTo>
                    <a:pt x="35229" y="9033"/>
                    <a:pt x="57812" y="0"/>
                    <a:pt x="81299" y="0"/>
                  </a:cubicBezTo>
                  <a:lnTo>
                    <a:pt x="81299" y="0"/>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6" name="Freeform 165">
              <a:extLst>
                <a:ext uri="{FF2B5EF4-FFF2-40B4-BE49-F238E27FC236}">
                  <a16:creationId xmlns:a16="http://schemas.microsoft.com/office/drawing/2014/main" id="{6DD9F5F2-3A28-3CE5-F637-2C675884F942}"/>
                </a:ext>
              </a:extLst>
            </p:cNvPr>
            <p:cNvSpPr/>
            <p:nvPr/>
          </p:nvSpPr>
          <p:spPr>
            <a:xfrm>
              <a:off x="10773326" y="2554440"/>
              <a:ext cx="311645" cy="486890"/>
            </a:xfrm>
            <a:custGeom>
              <a:avLst/>
              <a:gdLst>
                <a:gd name="connsiteX0" fmla="*/ 311646 w 311645"/>
                <a:gd name="connsiteY0" fmla="*/ 233960 h 486890"/>
                <a:gd name="connsiteX1" fmla="*/ 231251 w 311645"/>
                <a:gd name="connsiteY1" fmla="*/ 389332 h 486890"/>
                <a:gd name="connsiteX2" fmla="*/ 157178 w 311645"/>
                <a:gd name="connsiteY2" fmla="*/ 486890 h 486890"/>
                <a:gd name="connsiteX3" fmla="*/ 148145 w 311645"/>
                <a:gd name="connsiteY3" fmla="*/ 485987 h 486890"/>
                <a:gd name="connsiteX4" fmla="*/ 88526 w 311645"/>
                <a:gd name="connsiteY4" fmla="*/ 485987 h 486890"/>
                <a:gd name="connsiteX5" fmla="*/ 88526 w 311645"/>
                <a:gd name="connsiteY5" fmla="*/ 411915 h 486890"/>
                <a:gd name="connsiteX6" fmla="*/ 44263 w 311645"/>
                <a:gd name="connsiteY6" fmla="*/ 367652 h 486890"/>
                <a:gd name="connsiteX7" fmla="*/ 14453 w 311645"/>
                <a:gd name="connsiteY7" fmla="*/ 367652 h 486890"/>
                <a:gd name="connsiteX8" fmla="*/ 0 w 311645"/>
                <a:gd name="connsiteY8" fmla="*/ 353199 h 486890"/>
                <a:gd name="connsiteX9" fmla="*/ 14453 w 311645"/>
                <a:gd name="connsiteY9" fmla="*/ 338746 h 486890"/>
                <a:gd name="connsiteX10" fmla="*/ 162598 w 311645"/>
                <a:gd name="connsiteY10" fmla="*/ 338746 h 486890"/>
                <a:gd name="connsiteX11" fmla="*/ 206861 w 311645"/>
                <a:gd name="connsiteY11" fmla="*/ 294483 h 486890"/>
                <a:gd name="connsiteX12" fmla="*/ 162598 w 311645"/>
                <a:gd name="connsiteY12" fmla="*/ 250220 h 486890"/>
                <a:gd name="connsiteX13" fmla="*/ 44263 w 311645"/>
                <a:gd name="connsiteY13" fmla="*/ 250220 h 486890"/>
                <a:gd name="connsiteX14" fmla="*/ 29810 w 311645"/>
                <a:gd name="connsiteY14" fmla="*/ 235767 h 486890"/>
                <a:gd name="connsiteX15" fmla="*/ 29810 w 311645"/>
                <a:gd name="connsiteY15" fmla="*/ 191504 h 486890"/>
                <a:gd name="connsiteX16" fmla="*/ 103882 w 311645"/>
                <a:gd name="connsiteY16" fmla="*/ 191504 h 486890"/>
                <a:gd name="connsiteX17" fmla="*/ 177954 w 311645"/>
                <a:gd name="connsiteY17" fmla="*/ 117432 h 486890"/>
                <a:gd name="connsiteX18" fmla="*/ 103882 w 311645"/>
                <a:gd name="connsiteY18" fmla="*/ 43359 h 486890"/>
                <a:gd name="connsiteX19" fmla="*/ 102979 w 311645"/>
                <a:gd name="connsiteY19" fmla="*/ 43359 h 486890"/>
                <a:gd name="connsiteX20" fmla="*/ 103882 w 311645"/>
                <a:gd name="connsiteY20" fmla="*/ 28003 h 486890"/>
                <a:gd name="connsiteX21" fmla="*/ 100269 w 311645"/>
                <a:gd name="connsiteY21" fmla="*/ 0 h 486890"/>
                <a:gd name="connsiteX22" fmla="*/ 311646 w 311645"/>
                <a:gd name="connsiteY22" fmla="*/ 233960 h 486890"/>
                <a:gd name="connsiteX23" fmla="*/ 311646 w 311645"/>
                <a:gd name="connsiteY23" fmla="*/ 233960 h 486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1645" h="486890">
                  <a:moveTo>
                    <a:pt x="311646" y="233960"/>
                  </a:moveTo>
                  <a:cubicBezTo>
                    <a:pt x="311646" y="310743"/>
                    <a:pt x="272803" y="348682"/>
                    <a:pt x="231251" y="389332"/>
                  </a:cubicBezTo>
                  <a:cubicBezTo>
                    <a:pt x="203247" y="417335"/>
                    <a:pt x="173438" y="445337"/>
                    <a:pt x="157178" y="486890"/>
                  </a:cubicBezTo>
                  <a:cubicBezTo>
                    <a:pt x="154468" y="485987"/>
                    <a:pt x="151758" y="485987"/>
                    <a:pt x="148145" y="485987"/>
                  </a:cubicBezTo>
                  <a:lnTo>
                    <a:pt x="88526" y="485987"/>
                  </a:lnTo>
                  <a:lnTo>
                    <a:pt x="88526" y="411915"/>
                  </a:lnTo>
                  <a:cubicBezTo>
                    <a:pt x="88526" y="387525"/>
                    <a:pt x="68653" y="367652"/>
                    <a:pt x="44263" y="367652"/>
                  </a:cubicBezTo>
                  <a:lnTo>
                    <a:pt x="14453" y="367652"/>
                  </a:lnTo>
                  <a:cubicBezTo>
                    <a:pt x="6323" y="367652"/>
                    <a:pt x="0" y="361329"/>
                    <a:pt x="0" y="353199"/>
                  </a:cubicBezTo>
                  <a:cubicBezTo>
                    <a:pt x="0" y="345069"/>
                    <a:pt x="6323" y="338746"/>
                    <a:pt x="14453" y="338746"/>
                  </a:cubicBezTo>
                  <a:lnTo>
                    <a:pt x="162598" y="338746"/>
                  </a:lnTo>
                  <a:cubicBezTo>
                    <a:pt x="186988" y="338746"/>
                    <a:pt x="206861" y="318872"/>
                    <a:pt x="206861" y="294483"/>
                  </a:cubicBezTo>
                  <a:cubicBezTo>
                    <a:pt x="206861" y="270093"/>
                    <a:pt x="186988" y="250220"/>
                    <a:pt x="162598" y="250220"/>
                  </a:cubicBezTo>
                  <a:lnTo>
                    <a:pt x="44263" y="250220"/>
                  </a:lnTo>
                  <a:cubicBezTo>
                    <a:pt x="36133" y="250220"/>
                    <a:pt x="29810" y="243897"/>
                    <a:pt x="29810" y="235767"/>
                  </a:cubicBezTo>
                  <a:lnTo>
                    <a:pt x="29810" y="191504"/>
                  </a:lnTo>
                  <a:lnTo>
                    <a:pt x="103882" y="191504"/>
                  </a:lnTo>
                  <a:cubicBezTo>
                    <a:pt x="144531" y="191504"/>
                    <a:pt x="177954" y="158081"/>
                    <a:pt x="177954" y="117432"/>
                  </a:cubicBezTo>
                  <a:cubicBezTo>
                    <a:pt x="177954" y="76782"/>
                    <a:pt x="144531" y="43359"/>
                    <a:pt x="103882" y="43359"/>
                  </a:cubicBezTo>
                  <a:cubicBezTo>
                    <a:pt x="103882" y="43359"/>
                    <a:pt x="102979" y="43359"/>
                    <a:pt x="102979" y="43359"/>
                  </a:cubicBezTo>
                  <a:cubicBezTo>
                    <a:pt x="103882" y="38843"/>
                    <a:pt x="103882" y="33423"/>
                    <a:pt x="103882" y="28003"/>
                  </a:cubicBezTo>
                  <a:cubicBezTo>
                    <a:pt x="103882" y="18066"/>
                    <a:pt x="102979" y="9033"/>
                    <a:pt x="100269" y="0"/>
                  </a:cubicBezTo>
                  <a:cubicBezTo>
                    <a:pt x="218604" y="11743"/>
                    <a:pt x="311646" y="112915"/>
                    <a:pt x="311646" y="233960"/>
                  </a:cubicBezTo>
                  <a:lnTo>
                    <a:pt x="311646" y="233960"/>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67" name="Graphic 2">
              <a:extLst>
                <a:ext uri="{FF2B5EF4-FFF2-40B4-BE49-F238E27FC236}">
                  <a16:creationId xmlns:a16="http://schemas.microsoft.com/office/drawing/2014/main" id="{778A4933-37E8-FB70-28C0-DB1CEA431902}"/>
                </a:ext>
              </a:extLst>
            </p:cNvPr>
            <p:cNvGrpSpPr/>
            <p:nvPr/>
          </p:nvGrpSpPr>
          <p:grpSpPr>
            <a:xfrm>
              <a:off x="10376768" y="2334933"/>
              <a:ext cx="920484" cy="919581"/>
              <a:chOff x="10376768" y="2334933"/>
              <a:chExt cx="920484" cy="919581"/>
            </a:xfrm>
            <a:grpFill/>
          </p:grpSpPr>
          <p:sp>
            <p:nvSpPr>
              <p:cNvPr id="168" name="Freeform 167">
                <a:extLst>
                  <a:ext uri="{FF2B5EF4-FFF2-40B4-BE49-F238E27FC236}">
                    <a16:creationId xmlns:a16="http://schemas.microsoft.com/office/drawing/2014/main" id="{42B3379A-EA3C-08E9-FA00-27A23B89A17F}"/>
                  </a:ext>
                </a:extLst>
              </p:cNvPr>
              <p:cNvSpPr/>
              <p:nvPr/>
            </p:nvSpPr>
            <p:spPr>
              <a:xfrm>
                <a:off x="11043419" y="2944675"/>
                <a:ext cx="88525" cy="88525"/>
              </a:xfrm>
              <a:custGeom>
                <a:avLst/>
                <a:gdLst>
                  <a:gd name="connsiteX0" fmla="*/ 44263 w 88525"/>
                  <a:gd name="connsiteY0" fmla="*/ 88525 h 88525"/>
                  <a:gd name="connsiteX1" fmla="*/ 88525 w 88525"/>
                  <a:gd name="connsiteY1" fmla="*/ 44263 h 88525"/>
                  <a:gd name="connsiteX2" fmla="*/ 44263 w 88525"/>
                  <a:gd name="connsiteY2" fmla="*/ 0 h 88525"/>
                  <a:gd name="connsiteX3" fmla="*/ 0 w 88525"/>
                  <a:gd name="connsiteY3" fmla="*/ 44263 h 88525"/>
                  <a:gd name="connsiteX4" fmla="*/ 44263 w 88525"/>
                  <a:gd name="connsiteY4" fmla="*/ 88525 h 88525"/>
                  <a:gd name="connsiteX5" fmla="*/ 44263 w 88525"/>
                  <a:gd name="connsiteY5" fmla="*/ 28906 h 88525"/>
                  <a:gd name="connsiteX6" fmla="*/ 58716 w 88525"/>
                  <a:gd name="connsiteY6" fmla="*/ 43359 h 88525"/>
                  <a:gd name="connsiteX7" fmla="*/ 44263 w 88525"/>
                  <a:gd name="connsiteY7" fmla="*/ 57813 h 88525"/>
                  <a:gd name="connsiteX8" fmla="*/ 29809 w 88525"/>
                  <a:gd name="connsiteY8" fmla="*/ 43359 h 88525"/>
                  <a:gd name="connsiteX9" fmla="*/ 44263 w 88525"/>
                  <a:gd name="connsiteY9" fmla="*/ 28906 h 8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525" h="88525">
                    <a:moveTo>
                      <a:pt x="44263" y="88525"/>
                    </a:moveTo>
                    <a:cubicBezTo>
                      <a:pt x="68652" y="88525"/>
                      <a:pt x="88525" y="68652"/>
                      <a:pt x="88525" y="44263"/>
                    </a:cubicBezTo>
                    <a:cubicBezTo>
                      <a:pt x="88525" y="19873"/>
                      <a:pt x="68652" y="0"/>
                      <a:pt x="44263" y="0"/>
                    </a:cubicBezTo>
                    <a:cubicBezTo>
                      <a:pt x="19873" y="0"/>
                      <a:pt x="0" y="19873"/>
                      <a:pt x="0" y="44263"/>
                    </a:cubicBezTo>
                    <a:cubicBezTo>
                      <a:pt x="0" y="68652"/>
                      <a:pt x="19873" y="88525"/>
                      <a:pt x="44263" y="88525"/>
                    </a:cubicBezTo>
                    <a:close/>
                    <a:moveTo>
                      <a:pt x="44263" y="28906"/>
                    </a:moveTo>
                    <a:cubicBezTo>
                      <a:pt x="52393" y="28906"/>
                      <a:pt x="58716" y="35230"/>
                      <a:pt x="58716" y="43359"/>
                    </a:cubicBezTo>
                    <a:cubicBezTo>
                      <a:pt x="58716" y="51489"/>
                      <a:pt x="52393" y="57813"/>
                      <a:pt x="44263" y="57813"/>
                    </a:cubicBezTo>
                    <a:cubicBezTo>
                      <a:pt x="36133" y="57813"/>
                      <a:pt x="29809" y="51489"/>
                      <a:pt x="29809" y="43359"/>
                    </a:cubicBezTo>
                    <a:cubicBezTo>
                      <a:pt x="29809" y="35230"/>
                      <a:pt x="36133" y="28906"/>
                      <a:pt x="4426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9" name="Freeform 168">
                <a:extLst>
                  <a:ext uri="{FF2B5EF4-FFF2-40B4-BE49-F238E27FC236}">
                    <a16:creationId xmlns:a16="http://schemas.microsoft.com/office/drawing/2014/main" id="{1E60B013-93D2-5D55-EC2E-5B3541BFE6D1}"/>
                  </a:ext>
                </a:extLst>
              </p:cNvPr>
              <p:cNvSpPr/>
              <p:nvPr/>
            </p:nvSpPr>
            <p:spPr>
              <a:xfrm>
                <a:off x="10376768" y="2334933"/>
                <a:ext cx="920484" cy="919581"/>
              </a:xfrm>
              <a:custGeom>
                <a:avLst/>
                <a:gdLst>
                  <a:gd name="connsiteX0" fmla="*/ 861768 w 920484"/>
                  <a:gd name="connsiteY0" fmla="*/ 590772 h 919581"/>
                  <a:gd name="connsiteX1" fmla="*/ 868092 w 920484"/>
                  <a:gd name="connsiteY1" fmla="*/ 559156 h 919581"/>
                  <a:gd name="connsiteX2" fmla="*/ 889772 w 920484"/>
                  <a:gd name="connsiteY2" fmla="*/ 537476 h 919581"/>
                  <a:gd name="connsiteX3" fmla="*/ 826539 w 920484"/>
                  <a:gd name="connsiteY3" fmla="*/ 474244 h 919581"/>
                  <a:gd name="connsiteX4" fmla="*/ 804859 w 920484"/>
                  <a:gd name="connsiteY4" fmla="*/ 495924 h 919581"/>
                  <a:gd name="connsiteX5" fmla="*/ 773243 w 920484"/>
                  <a:gd name="connsiteY5" fmla="*/ 501343 h 919581"/>
                  <a:gd name="connsiteX6" fmla="*/ 756080 w 920484"/>
                  <a:gd name="connsiteY6" fmla="*/ 475147 h 919581"/>
                  <a:gd name="connsiteX7" fmla="*/ 756080 w 920484"/>
                  <a:gd name="connsiteY7" fmla="*/ 444434 h 919581"/>
                  <a:gd name="connsiteX8" fmla="*/ 725367 w 920484"/>
                  <a:gd name="connsiteY8" fmla="*/ 444434 h 919581"/>
                  <a:gd name="connsiteX9" fmla="*/ 711817 w 920484"/>
                  <a:gd name="connsiteY9" fmla="*/ 375782 h 919581"/>
                  <a:gd name="connsiteX10" fmla="*/ 883448 w 920484"/>
                  <a:gd name="connsiteY10" fmla="*/ 204150 h 919581"/>
                  <a:gd name="connsiteX11" fmla="*/ 918678 w 920484"/>
                  <a:gd name="connsiteY11" fmla="*/ 119239 h 919581"/>
                  <a:gd name="connsiteX12" fmla="*/ 799440 w 920484"/>
                  <a:gd name="connsiteY12" fmla="*/ 0 h 919581"/>
                  <a:gd name="connsiteX13" fmla="*/ 714527 w 920484"/>
                  <a:gd name="connsiteY13" fmla="*/ 35230 h 919581"/>
                  <a:gd name="connsiteX14" fmla="*/ 542896 w 920484"/>
                  <a:gd name="connsiteY14" fmla="*/ 206861 h 919581"/>
                  <a:gd name="connsiteX15" fmla="*/ 473340 w 920484"/>
                  <a:gd name="connsiteY15" fmla="*/ 194214 h 919581"/>
                  <a:gd name="connsiteX16" fmla="*/ 370362 w 920484"/>
                  <a:gd name="connsiteY16" fmla="*/ 134595 h 919581"/>
                  <a:gd name="connsiteX17" fmla="*/ 337842 w 920484"/>
                  <a:gd name="connsiteY17" fmla="*/ 139112 h 919581"/>
                  <a:gd name="connsiteX18" fmla="*/ 207764 w 920484"/>
                  <a:gd name="connsiteY18" fmla="*/ 60523 h 919581"/>
                  <a:gd name="connsiteX19" fmla="*/ 59619 w 920484"/>
                  <a:gd name="connsiteY19" fmla="*/ 208667 h 919581"/>
                  <a:gd name="connsiteX20" fmla="*/ 63233 w 920484"/>
                  <a:gd name="connsiteY20" fmla="*/ 242090 h 919581"/>
                  <a:gd name="connsiteX21" fmla="*/ 0 w 920484"/>
                  <a:gd name="connsiteY21" fmla="*/ 327002 h 919581"/>
                  <a:gd name="connsiteX22" fmla="*/ 88525 w 920484"/>
                  <a:gd name="connsiteY22" fmla="*/ 415528 h 919581"/>
                  <a:gd name="connsiteX23" fmla="*/ 196021 w 920484"/>
                  <a:gd name="connsiteY23" fmla="*/ 415528 h 919581"/>
                  <a:gd name="connsiteX24" fmla="*/ 192407 w 920484"/>
                  <a:gd name="connsiteY24" fmla="*/ 459791 h 919581"/>
                  <a:gd name="connsiteX25" fmla="*/ 207764 w 920484"/>
                  <a:gd name="connsiteY25" fmla="*/ 541993 h 919581"/>
                  <a:gd name="connsiteX26" fmla="*/ 75879 w 920484"/>
                  <a:gd name="connsiteY26" fmla="*/ 673878 h 919581"/>
                  <a:gd name="connsiteX27" fmla="*/ 2710 w 920484"/>
                  <a:gd name="connsiteY27" fmla="*/ 865382 h 919581"/>
                  <a:gd name="connsiteX28" fmla="*/ 0 w 920484"/>
                  <a:gd name="connsiteY28" fmla="*/ 879835 h 919581"/>
                  <a:gd name="connsiteX29" fmla="*/ 39746 w 920484"/>
                  <a:gd name="connsiteY29" fmla="*/ 919581 h 919581"/>
                  <a:gd name="connsiteX30" fmla="*/ 54199 w 920484"/>
                  <a:gd name="connsiteY30" fmla="*/ 916871 h 919581"/>
                  <a:gd name="connsiteX31" fmla="*/ 245704 w 920484"/>
                  <a:gd name="connsiteY31" fmla="*/ 843702 h 919581"/>
                  <a:gd name="connsiteX32" fmla="*/ 342359 w 920484"/>
                  <a:gd name="connsiteY32" fmla="*/ 747047 h 919581"/>
                  <a:gd name="connsiteX33" fmla="*/ 341455 w 920484"/>
                  <a:gd name="connsiteY33" fmla="*/ 756983 h 919581"/>
                  <a:gd name="connsiteX34" fmla="*/ 353198 w 920484"/>
                  <a:gd name="connsiteY34" fmla="*/ 786793 h 919581"/>
                  <a:gd name="connsiteX35" fmla="*/ 341455 w 920484"/>
                  <a:gd name="connsiteY35" fmla="*/ 816603 h 919581"/>
                  <a:gd name="connsiteX36" fmla="*/ 374878 w 920484"/>
                  <a:gd name="connsiteY36" fmla="*/ 859059 h 919581"/>
                  <a:gd name="connsiteX37" fmla="*/ 460694 w 920484"/>
                  <a:gd name="connsiteY37" fmla="*/ 919581 h 919581"/>
                  <a:gd name="connsiteX38" fmla="*/ 546510 w 920484"/>
                  <a:gd name="connsiteY38" fmla="*/ 859059 h 919581"/>
                  <a:gd name="connsiteX39" fmla="*/ 579933 w 920484"/>
                  <a:gd name="connsiteY39" fmla="*/ 816603 h 919581"/>
                  <a:gd name="connsiteX40" fmla="*/ 579933 w 920484"/>
                  <a:gd name="connsiteY40" fmla="*/ 812989 h 919581"/>
                  <a:gd name="connsiteX41" fmla="*/ 597999 w 920484"/>
                  <a:gd name="connsiteY41" fmla="*/ 831056 h 919581"/>
                  <a:gd name="connsiteX42" fmla="*/ 619678 w 920484"/>
                  <a:gd name="connsiteY42" fmla="*/ 809376 h 919581"/>
                  <a:gd name="connsiteX43" fmla="*/ 651295 w 920484"/>
                  <a:gd name="connsiteY43" fmla="*/ 803956 h 919581"/>
                  <a:gd name="connsiteX44" fmla="*/ 668458 w 920484"/>
                  <a:gd name="connsiteY44" fmla="*/ 830153 h 919581"/>
                  <a:gd name="connsiteX45" fmla="*/ 668458 w 920484"/>
                  <a:gd name="connsiteY45" fmla="*/ 860865 h 919581"/>
                  <a:gd name="connsiteX46" fmla="*/ 756983 w 920484"/>
                  <a:gd name="connsiteY46" fmla="*/ 860865 h 919581"/>
                  <a:gd name="connsiteX47" fmla="*/ 756983 w 920484"/>
                  <a:gd name="connsiteY47" fmla="*/ 831056 h 919581"/>
                  <a:gd name="connsiteX48" fmla="*/ 775050 w 920484"/>
                  <a:gd name="connsiteY48" fmla="*/ 804859 h 919581"/>
                  <a:gd name="connsiteX49" fmla="*/ 805763 w 920484"/>
                  <a:gd name="connsiteY49" fmla="*/ 811183 h 919581"/>
                  <a:gd name="connsiteX50" fmla="*/ 827442 w 920484"/>
                  <a:gd name="connsiteY50" fmla="*/ 832863 h 919581"/>
                  <a:gd name="connsiteX51" fmla="*/ 890675 w 920484"/>
                  <a:gd name="connsiteY51" fmla="*/ 769630 h 919581"/>
                  <a:gd name="connsiteX52" fmla="*/ 868995 w 920484"/>
                  <a:gd name="connsiteY52" fmla="*/ 747950 h 919581"/>
                  <a:gd name="connsiteX53" fmla="*/ 863575 w 920484"/>
                  <a:gd name="connsiteY53" fmla="*/ 716334 h 919581"/>
                  <a:gd name="connsiteX54" fmla="*/ 889772 w 920484"/>
                  <a:gd name="connsiteY54" fmla="*/ 699171 h 919581"/>
                  <a:gd name="connsiteX55" fmla="*/ 920484 w 920484"/>
                  <a:gd name="connsiteY55" fmla="*/ 699171 h 919581"/>
                  <a:gd name="connsiteX56" fmla="*/ 920484 w 920484"/>
                  <a:gd name="connsiteY56" fmla="*/ 610645 h 919581"/>
                  <a:gd name="connsiteX57" fmla="*/ 889772 w 920484"/>
                  <a:gd name="connsiteY57" fmla="*/ 610645 h 919581"/>
                  <a:gd name="connsiteX58" fmla="*/ 861768 w 920484"/>
                  <a:gd name="connsiteY58" fmla="*/ 590772 h 919581"/>
                  <a:gd name="connsiteX59" fmla="*/ 861768 w 920484"/>
                  <a:gd name="connsiteY59" fmla="*/ 590772 h 919581"/>
                  <a:gd name="connsiteX60" fmla="*/ 639552 w 920484"/>
                  <a:gd name="connsiteY60" fmla="*/ 635035 h 919581"/>
                  <a:gd name="connsiteX61" fmla="*/ 685621 w 920484"/>
                  <a:gd name="connsiteY61" fmla="*/ 584449 h 919581"/>
                  <a:gd name="connsiteX62" fmla="*/ 710914 w 920484"/>
                  <a:gd name="connsiteY62" fmla="*/ 579933 h 919581"/>
                  <a:gd name="connsiteX63" fmla="*/ 784986 w 920484"/>
                  <a:gd name="connsiteY63" fmla="*/ 654005 h 919581"/>
                  <a:gd name="connsiteX64" fmla="*/ 710914 w 920484"/>
                  <a:gd name="connsiteY64" fmla="*/ 728077 h 919581"/>
                  <a:gd name="connsiteX65" fmla="*/ 636842 w 920484"/>
                  <a:gd name="connsiteY65" fmla="*/ 654005 h 919581"/>
                  <a:gd name="connsiteX66" fmla="*/ 639552 w 920484"/>
                  <a:gd name="connsiteY66" fmla="*/ 635035 h 919581"/>
                  <a:gd name="connsiteX67" fmla="*/ 639552 w 920484"/>
                  <a:gd name="connsiteY67" fmla="*/ 635035 h 919581"/>
                  <a:gd name="connsiteX68" fmla="*/ 657618 w 920484"/>
                  <a:gd name="connsiteY68" fmla="*/ 283643 h 919581"/>
                  <a:gd name="connsiteX69" fmla="*/ 726270 w 920484"/>
                  <a:gd name="connsiteY69" fmla="*/ 214990 h 919581"/>
                  <a:gd name="connsiteX70" fmla="*/ 779566 w 920484"/>
                  <a:gd name="connsiteY70" fmla="*/ 268287 h 919581"/>
                  <a:gd name="connsiteX71" fmla="*/ 700074 w 920484"/>
                  <a:gd name="connsiteY71" fmla="*/ 347779 h 919581"/>
                  <a:gd name="connsiteX72" fmla="*/ 657618 w 920484"/>
                  <a:gd name="connsiteY72" fmla="*/ 283643 h 919581"/>
                  <a:gd name="connsiteX73" fmla="*/ 672975 w 920484"/>
                  <a:gd name="connsiteY73" fmla="*/ 120142 h 919581"/>
                  <a:gd name="connsiteX74" fmla="*/ 696461 w 920484"/>
                  <a:gd name="connsiteY74" fmla="*/ 96656 h 919581"/>
                  <a:gd name="connsiteX75" fmla="*/ 823829 w 920484"/>
                  <a:gd name="connsiteY75" fmla="*/ 224024 h 919581"/>
                  <a:gd name="connsiteX76" fmla="*/ 800343 w 920484"/>
                  <a:gd name="connsiteY76" fmla="*/ 247510 h 919581"/>
                  <a:gd name="connsiteX77" fmla="*/ 672975 w 920484"/>
                  <a:gd name="connsiteY77" fmla="*/ 120142 h 919581"/>
                  <a:gd name="connsiteX78" fmla="*/ 799440 w 920484"/>
                  <a:gd name="connsiteY78" fmla="*/ 30713 h 919581"/>
                  <a:gd name="connsiteX79" fmla="*/ 889772 w 920484"/>
                  <a:gd name="connsiteY79" fmla="*/ 121045 h 919581"/>
                  <a:gd name="connsiteX80" fmla="*/ 863575 w 920484"/>
                  <a:gd name="connsiteY80" fmla="*/ 184278 h 919581"/>
                  <a:gd name="connsiteX81" fmla="*/ 845509 w 920484"/>
                  <a:gd name="connsiteY81" fmla="*/ 202344 h 919581"/>
                  <a:gd name="connsiteX82" fmla="*/ 718141 w 920484"/>
                  <a:gd name="connsiteY82" fmla="*/ 74976 h 919581"/>
                  <a:gd name="connsiteX83" fmla="*/ 736207 w 920484"/>
                  <a:gd name="connsiteY83" fmla="*/ 56909 h 919581"/>
                  <a:gd name="connsiteX84" fmla="*/ 799440 w 920484"/>
                  <a:gd name="connsiteY84" fmla="*/ 30713 h 919581"/>
                  <a:gd name="connsiteX85" fmla="*/ 799440 w 920484"/>
                  <a:gd name="connsiteY85" fmla="*/ 30713 h 919581"/>
                  <a:gd name="connsiteX86" fmla="*/ 652198 w 920484"/>
                  <a:gd name="connsiteY86" fmla="*/ 140918 h 919581"/>
                  <a:gd name="connsiteX87" fmla="*/ 705494 w 920484"/>
                  <a:gd name="connsiteY87" fmla="*/ 194214 h 919581"/>
                  <a:gd name="connsiteX88" fmla="*/ 636842 w 920484"/>
                  <a:gd name="connsiteY88" fmla="*/ 262866 h 919581"/>
                  <a:gd name="connsiteX89" fmla="*/ 572706 w 920484"/>
                  <a:gd name="connsiteY89" fmla="*/ 220411 h 919581"/>
                  <a:gd name="connsiteX90" fmla="*/ 652198 w 920484"/>
                  <a:gd name="connsiteY90" fmla="*/ 140918 h 919581"/>
                  <a:gd name="connsiteX91" fmla="*/ 696461 w 920484"/>
                  <a:gd name="connsiteY91" fmla="*/ 460694 h 919581"/>
                  <a:gd name="connsiteX92" fmla="*/ 616065 w 920484"/>
                  <a:gd name="connsiteY92" fmla="*/ 616065 h 919581"/>
                  <a:gd name="connsiteX93" fmla="*/ 541993 w 920484"/>
                  <a:gd name="connsiteY93" fmla="*/ 713624 h 919581"/>
                  <a:gd name="connsiteX94" fmla="*/ 532960 w 920484"/>
                  <a:gd name="connsiteY94" fmla="*/ 712721 h 919581"/>
                  <a:gd name="connsiteX95" fmla="*/ 473340 w 920484"/>
                  <a:gd name="connsiteY95" fmla="*/ 712721 h 919581"/>
                  <a:gd name="connsiteX96" fmla="*/ 473340 w 920484"/>
                  <a:gd name="connsiteY96" fmla="*/ 638648 h 919581"/>
                  <a:gd name="connsiteX97" fmla="*/ 429078 w 920484"/>
                  <a:gd name="connsiteY97" fmla="*/ 594385 h 919581"/>
                  <a:gd name="connsiteX98" fmla="*/ 399268 w 920484"/>
                  <a:gd name="connsiteY98" fmla="*/ 594385 h 919581"/>
                  <a:gd name="connsiteX99" fmla="*/ 384815 w 920484"/>
                  <a:gd name="connsiteY99" fmla="*/ 579933 h 919581"/>
                  <a:gd name="connsiteX100" fmla="*/ 399268 w 920484"/>
                  <a:gd name="connsiteY100" fmla="*/ 565479 h 919581"/>
                  <a:gd name="connsiteX101" fmla="*/ 547413 w 920484"/>
                  <a:gd name="connsiteY101" fmla="*/ 565479 h 919581"/>
                  <a:gd name="connsiteX102" fmla="*/ 591676 w 920484"/>
                  <a:gd name="connsiteY102" fmla="*/ 521217 h 919581"/>
                  <a:gd name="connsiteX103" fmla="*/ 547413 w 920484"/>
                  <a:gd name="connsiteY103" fmla="*/ 476954 h 919581"/>
                  <a:gd name="connsiteX104" fmla="*/ 429078 w 920484"/>
                  <a:gd name="connsiteY104" fmla="*/ 476954 h 919581"/>
                  <a:gd name="connsiteX105" fmla="*/ 414624 w 920484"/>
                  <a:gd name="connsiteY105" fmla="*/ 462501 h 919581"/>
                  <a:gd name="connsiteX106" fmla="*/ 414624 w 920484"/>
                  <a:gd name="connsiteY106" fmla="*/ 418238 h 919581"/>
                  <a:gd name="connsiteX107" fmla="*/ 488697 w 920484"/>
                  <a:gd name="connsiteY107" fmla="*/ 418238 h 919581"/>
                  <a:gd name="connsiteX108" fmla="*/ 562769 w 920484"/>
                  <a:gd name="connsiteY108" fmla="*/ 344165 h 919581"/>
                  <a:gd name="connsiteX109" fmla="*/ 488697 w 920484"/>
                  <a:gd name="connsiteY109" fmla="*/ 270093 h 919581"/>
                  <a:gd name="connsiteX110" fmla="*/ 487794 w 920484"/>
                  <a:gd name="connsiteY110" fmla="*/ 270093 h 919581"/>
                  <a:gd name="connsiteX111" fmla="*/ 488697 w 920484"/>
                  <a:gd name="connsiteY111" fmla="*/ 254737 h 919581"/>
                  <a:gd name="connsiteX112" fmla="*/ 485084 w 920484"/>
                  <a:gd name="connsiteY112" fmla="*/ 226733 h 919581"/>
                  <a:gd name="connsiteX113" fmla="*/ 696461 w 920484"/>
                  <a:gd name="connsiteY113" fmla="*/ 460694 h 919581"/>
                  <a:gd name="connsiteX114" fmla="*/ 696461 w 920484"/>
                  <a:gd name="connsiteY114" fmla="*/ 460694 h 919581"/>
                  <a:gd name="connsiteX115" fmla="*/ 370362 w 920484"/>
                  <a:gd name="connsiteY115" fmla="*/ 756983 h 919581"/>
                  <a:gd name="connsiteX116" fmla="*/ 384815 w 920484"/>
                  <a:gd name="connsiteY116" fmla="*/ 742530 h 919581"/>
                  <a:gd name="connsiteX117" fmla="*/ 532960 w 920484"/>
                  <a:gd name="connsiteY117" fmla="*/ 742530 h 919581"/>
                  <a:gd name="connsiteX118" fmla="*/ 547413 w 920484"/>
                  <a:gd name="connsiteY118" fmla="*/ 756983 h 919581"/>
                  <a:gd name="connsiteX119" fmla="*/ 532960 w 920484"/>
                  <a:gd name="connsiteY119" fmla="*/ 771437 h 919581"/>
                  <a:gd name="connsiteX120" fmla="*/ 384815 w 920484"/>
                  <a:gd name="connsiteY120" fmla="*/ 771437 h 919581"/>
                  <a:gd name="connsiteX121" fmla="*/ 370362 w 920484"/>
                  <a:gd name="connsiteY121" fmla="*/ 756983 h 919581"/>
                  <a:gd name="connsiteX122" fmla="*/ 184277 w 920484"/>
                  <a:gd name="connsiteY122" fmla="*/ 756983 h 919581"/>
                  <a:gd name="connsiteX123" fmla="*/ 293579 w 920484"/>
                  <a:gd name="connsiteY123" fmla="*/ 647682 h 919581"/>
                  <a:gd name="connsiteX124" fmla="*/ 341455 w 920484"/>
                  <a:gd name="connsiteY124" fmla="*/ 706398 h 919581"/>
                  <a:gd name="connsiteX125" fmla="*/ 237573 w 920484"/>
                  <a:gd name="connsiteY125" fmla="*/ 810279 h 919581"/>
                  <a:gd name="connsiteX126" fmla="*/ 184277 w 920484"/>
                  <a:gd name="connsiteY126" fmla="*/ 756983 h 919581"/>
                  <a:gd name="connsiteX127" fmla="*/ 29809 w 920484"/>
                  <a:gd name="connsiteY127" fmla="*/ 327906 h 919581"/>
                  <a:gd name="connsiteX128" fmla="*/ 89428 w 920484"/>
                  <a:gd name="connsiteY128" fmla="*/ 268287 h 919581"/>
                  <a:gd name="connsiteX129" fmla="*/ 149048 w 920484"/>
                  <a:gd name="connsiteY129" fmla="*/ 327906 h 919581"/>
                  <a:gd name="connsiteX130" fmla="*/ 178858 w 920484"/>
                  <a:gd name="connsiteY130" fmla="*/ 327906 h 919581"/>
                  <a:gd name="connsiteX131" fmla="*/ 93945 w 920484"/>
                  <a:gd name="connsiteY131" fmla="*/ 239380 h 919581"/>
                  <a:gd name="connsiteX132" fmla="*/ 90332 w 920484"/>
                  <a:gd name="connsiteY132" fmla="*/ 209571 h 919581"/>
                  <a:gd name="connsiteX133" fmla="*/ 208667 w 920484"/>
                  <a:gd name="connsiteY133" fmla="*/ 91235 h 919581"/>
                  <a:gd name="connsiteX134" fmla="*/ 311646 w 920484"/>
                  <a:gd name="connsiteY134" fmla="*/ 151758 h 919581"/>
                  <a:gd name="connsiteX135" fmla="*/ 253833 w 920484"/>
                  <a:gd name="connsiteY135" fmla="*/ 241187 h 919581"/>
                  <a:gd name="connsiteX136" fmla="*/ 208667 w 920484"/>
                  <a:gd name="connsiteY136" fmla="*/ 298999 h 919581"/>
                  <a:gd name="connsiteX137" fmla="*/ 238477 w 920484"/>
                  <a:gd name="connsiteY137" fmla="*/ 298999 h 919581"/>
                  <a:gd name="connsiteX138" fmla="*/ 268287 w 920484"/>
                  <a:gd name="connsiteY138" fmla="*/ 269190 h 919581"/>
                  <a:gd name="connsiteX139" fmla="*/ 298096 w 920484"/>
                  <a:gd name="connsiteY139" fmla="*/ 298999 h 919581"/>
                  <a:gd name="connsiteX140" fmla="*/ 327906 w 920484"/>
                  <a:gd name="connsiteY140" fmla="*/ 298999 h 919581"/>
                  <a:gd name="connsiteX141" fmla="*/ 284546 w 920484"/>
                  <a:gd name="connsiteY141" fmla="*/ 242090 h 919581"/>
                  <a:gd name="connsiteX142" fmla="*/ 372169 w 920484"/>
                  <a:gd name="connsiteY142" fmla="*/ 165308 h 919581"/>
                  <a:gd name="connsiteX143" fmla="*/ 460694 w 920484"/>
                  <a:gd name="connsiteY143" fmla="*/ 253833 h 919581"/>
                  <a:gd name="connsiteX144" fmla="*/ 457080 w 920484"/>
                  <a:gd name="connsiteY144" fmla="*/ 276416 h 919581"/>
                  <a:gd name="connsiteX145" fmla="*/ 415528 w 920484"/>
                  <a:gd name="connsiteY145" fmla="*/ 342359 h 919581"/>
                  <a:gd name="connsiteX146" fmla="*/ 445337 w 920484"/>
                  <a:gd name="connsiteY146" fmla="*/ 342359 h 919581"/>
                  <a:gd name="connsiteX147" fmla="*/ 489600 w 920484"/>
                  <a:gd name="connsiteY147" fmla="*/ 298096 h 919581"/>
                  <a:gd name="connsiteX148" fmla="*/ 533863 w 920484"/>
                  <a:gd name="connsiteY148" fmla="*/ 342359 h 919581"/>
                  <a:gd name="connsiteX149" fmla="*/ 489600 w 920484"/>
                  <a:gd name="connsiteY149" fmla="*/ 386621 h 919581"/>
                  <a:gd name="connsiteX150" fmla="*/ 88525 w 920484"/>
                  <a:gd name="connsiteY150" fmla="*/ 386621 h 919581"/>
                  <a:gd name="connsiteX151" fmla="*/ 29809 w 920484"/>
                  <a:gd name="connsiteY151" fmla="*/ 327906 h 919581"/>
                  <a:gd name="connsiteX152" fmla="*/ 384815 w 920484"/>
                  <a:gd name="connsiteY152" fmla="*/ 416431 h 919581"/>
                  <a:gd name="connsiteX153" fmla="*/ 384815 w 920484"/>
                  <a:gd name="connsiteY153" fmla="*/ 460694 h 919581"/>
                  <a:gd name="connsiteX154" fmla="*/ 429078 w 920484"/>
                  <a:gd name="connsiteY154" fmla="*/ 504957 h 919581"/>
                  <a:gd name="connsiteX155" fmla="*/ 547413 w 920484"/>
                  <a:gd name="connsiteY155" fmla="*/ 504957 h 919581"/>
                  <a:gd name="connsiteX156" fmla="*/ 561866 w 920484"/>
                  <a:gd name="connsiteY156" fmla="*/ 519410 h 919581"/>
                  <a:gd name="connsiteX157" fmla="*/ 547413 w 920484"/>
                  <a:gd name="connsiteY157" fmla="*/ 533863 h 919581"/>
                  <a:gd name="connsiteX158" fmla="*/ 399268 w 920484"/>
                  <a:gd name="connsiteY158" fmla="*/ 533863 h 919581"/>
                  <a:gd name="connsiteX159" fmla="*/ 355005 w 920484"/>
                  <a:gd name="connsiteY159" fmla="*/ 578126 h 919581"/>
                  <a:gd name="connsiteX160" fmla="*/ 399268 w 920484"/>
                  <a:gd name="connsiteY160" fmla="*/ 622389 h 919581"/>
                  <a:gd name="connsiteX161" fmla="*/ 429078 w 920484"/>
                  <a:gd name="connsiteY161" fmla="*/ 622389 h 919581"/>
                  <a:gd name="connsiteX162" fmla="*/ 443531 w 920484"/>
                  <a:gd name="connsiteY162" fmla="*/ 636842 h 919581"/>
                  <a:gd name="connsiteX163" fmla="*/ 443531 w 920484"/>
                  <a:gd name="connsiteY163" fmla="*/ 710914 h 919581"/>
                  <a:gd name="connsiteX164" fmla="*/ 383912 w 920484"/>
                  <a:gd name="connsiteY164" fmla="*/ 710914 h 919581"/>
                  <a:gd name="connsiteX165" fmla="*/ 374878 w 920484"/>
                  <a:gd name="connsiteY165" fmla="*/ 711817 h 919581"/>
                  <a:gd name="connsiteX166" fmla="*/ 300806 w 920484"/>
                  <a:gd name="connsiteY166" fmla="*/ 614259 h 919581"/>
                  <a:gd name="connsiteX167" fmla="*/ 220410 w 920484"/>
                  <a:gd name="connsiteY167" fmla="*/ 458887 h 919581"/>
                  <a:gd name="connsiteX168" fmla="*/ 224927 w 920484"/>
                  <a:gd name="connsiteY168" fmla="*/ 414625 h 919581"/>
                  <a:gd name="connsiteX169" fmla="*/ 384815 w 920484"/>
                  <a:gd name="connsiteY169" fmla="*/ 414625 h 919581"/>
                  <a:gd name="connsiteX170" fmla="*/ 271900 w 920484"/>
                  <a:gd name="connsiteY170" fmla="*/ 627808 h 919581"/>
                  <a:gd name="connsiteX171" fmla="*/ 163501 w 920484"/>
                  <a:gd name="connsiteY171" fmla="*/ 736207 h 919581"/>
                  <a:gd name="connsiteX172" fmla="*/ 110205 w 920484"/>
                  <a:gd name="connsiteY172" fmla="*/ 682911 h 919581"/>
                  <a:gd name="connsiteX173" fmla="*/ 223121 w 920484"/>
                  <a:gd name="connsiteY173" fmla="*/ 569996 h 919581"/>
                  <a:gd name="connsiteX174" fmla="*/ 271900 w 920484"/>
                  <a:gd name="connsiteY174" fmla="*/ 627808 h 919581"/>
                  <a:gd name="connsiteX175" fmla="*/ 271900 w 920484"/>
                  <a:gd name="connsiteY175" fmla="*/ 627808 h 919581"/>
                  <a:gd name="connsiteX176" fmla="*/ 94849 w 920484"/>
                  <a:gd name="connsiteY176" fmla="*/ 710010 h 919581"/>
                  <a:gd name="connsiteX177" fmla="*/ 210474 w 920484"/>
                  <a:gd name="connsiteY177" fmla="*/ 825636 h 919581"/>
                  <a:gd name="connsiteX178" fmla="*/ 112012 w 920484"/>
                  <a:gd name="connsiteY178" fmla="*/ 863575 h 919581"/>
                  <a:gd name="connsiteX179" fmla="*/ 56909 w 920484"/>
                  <a:gd name="connsiteY179" fmla="*/ 808473 h 919581"/>
                  <a:gd name="connsiteX180" fmla="*/ 94849 w 920484"/>
                  <a:gd name="connsiteY180" fmla="*/ 710010 h 919581"/>
                  <a:gd name="connsiteX181" fmla="*/ 43359 w 920484"/>
                  <a:gd name="connsiteY181" fmla="*/ 889772 h 919581"/>
                  <a:gd name="connsiteX182" fmla="*/ 29809 w 920484"/>
                  <a:gd name="connsiteY182" fmla="*/ 879835 h 919581"/>
                  <a:gd name="connsiteX183" fmla="*/ 30713 w 920484"/>
                  <a:gd name="connsiteY183" fmla="*/ 876222 h 919581"/>
                  <a:gd name="connsiteX184" fmla="*/ 45166 w 920484"/>
                  <a:gd name="connsiteY184" fmla="*/ 837379 h 919581"/>
                  <a:gd name="connsiteX185" fmla="*/ 82202 w 920484"/>
                  <a:gd name="connsiteY185" fmla="*/ 874415 h 919581"/>
                  <a:gd name="connsiteX186" fmla="*/ 43359 w 920484"/>
                  <a:gd name="connsiteY186" fmla="*/ 889772 h 919581"/>
                  <a:gd name="connsiteX187" fmla="*/ 458887 w 920484"/>
                  <a:gd name="connsiteY187" fmla="*/ 890675 h 919581"/>
                  <a:gd name="connsiteX188" fmla="*/ 406495 w 920484"/>
                  <a:gd name="connsiteY188" fmla="*/ 860865 h 919581"/>
                  <a:gd name="connsiteX189" fmla="*/ 511280 w 920484"/>
                  <a:gd name="connsiteY189" fmla="*/ 860865 h 919581"/>
                  <a:gd name="connsiteX190" fmla="*/ 458887 w 920484"/>
                  <a:gd name="connsiteY190" fmla="*/ 890675 h 919581"/>
                  <a:gd name="connsiteX191" fmla="*/ 458887 w 920484"/>
                  <a:gd name="connsiteY191" fmla="*/ 890675 h 919581"/>
                  <a:gd name="connsiteX192" fmla="*/ 533863 w 920484"/>
                  <a:gd name="connsiteY192" fmla="*/ 831056 h 919581"/>
                  <a:gd name="connsiteX193" fmla="*/ 385718 w 920484"/>
                  <a:gd name="connsiteY193" fmla="*/ 831056 h 919581"/>
                  <a:gd name="connsiteX194" fmla="*/ 371265 w 920484"/>
                  <a:gd name="connsiteY194" fmla="*/ 816603 h 919581"/>
                  <a:gd name="connsiteX195" fmla="*/ 385718 w 920484"/>
                  <a:gd name="connsiteY195" fmla="*/ 802149 h 919581"/>
                  <a:gd name="connsiteX196" fmla="*/ 533863 w 920484"/>
                  <a:gd name="connsiteY196" fmla="*/ 802149 h 919581"/>
                  <a:gd name="connsiteX197" fmla="*/ 548316 w 920484"/>
                  <a:gd name="connsiteY197" fmla="*/ 816603 h 919581"/>
                  <a:gd name="connsiteX198" fmla="*/ 533863 w 920484"/>
                  <a:gd name="connsiteY198" fmla="*/ 831056 h 919581"/>
                  <a:gd name="connsiteX199" fmla="*/ 888868 w 920484"/>
                  <a:gd name="connsiteY199" fmla="*/ 668458 h 919581"/>
                  <a:gd name="connsiteX200" fmla="*/ 888868 w 920484"/>
                  <a:gd name="connsiteY200" fmla="*/ 668458 h 919581"/>
                  <a:gd name="connsiteX201" fmla="*/ 834669 w 920484"/>
                  <a:gd name="connsiteY201" fmla="*/ 704591 h 919581"/>
                  <a:gd name="connsiteX202" fmla="*/ 847315 w 920484"/>
                  <a:gd name="connsiteY202" fmla="*/ 767823 h 919581"/>
                  <a:gd name="connsiteX203" fmla="*/ 848219 w 920484"/>
                  <a:gd name="connsiteY203" fmla="*/ 768726 h 919581"/>
                  <a:gd name="connsiteX204" fmla="*/ 827442 w 920484"/>
                  <a:gd name="connsiteY204" fmla="*/ 789503 h 919581"/>
                  <a:gd name="connsiteX205" fmla="*/ 826539 w 920484"/>
                  <a:gd name="connsiteY205" fmla="*/ 788600 h 919581"/>
                  <a:gd name="connsiteX206" fmla="*/ 762403 w 920484"/>
                  <a:gd name="connsiteY206" fmla="*/ 775953 h 919581"/>
                  <a:gd name="connsiteX207" fmla="*/ 726270 w 920484"/>
                  <a:gd name="connsiteY207" fmla="*/ 829249 h 919581"/>
                  <a:gd name="connsiteX208" fmla="*/ 726270 w 920484"/>
                  <a:gd name="connsiteY208" fmla="*/ 830153 h 919581"/>
                  <a:gd name="connsiteX209" fmla="*/ 696461 w 920484"/>
                  <a:gd name="connsiteY209" fmla="*/ 830153 h 919581"/>
                  <a:gd name="connsiteX210" fmla="*/ 696461 w 920484"/>
                  <a:gd name="connsiteY210" fmla="*/ 831056 h 919581"/>
                  <a:gd name="connsiteX211" fmla="*/ 660328 w 920484"/>
                  <a:gd name="connsiteY211" fmla="*/ 776856 h 919581"/>
                  <a:gd name="connsiteX212" fmla="*/ 597095 w 920484"/>
                  <a:gd name="connsiteY212" fmla="*/ 789503 h 919581"/>
                  <a:gd name="connsiteX213" fmla="*/ 596192 w 920484"/>
                  <a:gd name="connsiteY213" fmla="*/ 790406 h 919581"/>
                  <a:gd name="connsiteX214" fmla="*/ 576319 w 920484"/>
                  <a:gd name="connsiteY214" fmla="*/ 770533 h 919581"/>
                  <a:gd name="connsiteX215" fmla="*/ 578126 w 920484"/>
                  <a:gd name="connsiteY215" fmla="*/ 757887 h 919581"/>
                  <a:gd name="connsiteX216" fmla="*/ 568189 w 920484"/>
                  <a:gd name="connsiteY216" fmla="*/ 729884 h 919581"/>
                  <a:gd name="connsiteX217" fmla="*/ 608838 w 920484"/>
                  <a:gd name="connsiteY217" fmla="*/ 666651 h 919581"/>
                  <a:gd name="connsiteX218" fmla="*/ 711817 w 920484"/>
                  <a:gd name="connsiteY218" fmla="*/ 757887 h 919581"/>
                  <a:gd name="connsiteX219" fmla="*/ 815699 w 920484"/>
                  <a:gd name="connsiteY219" fmla="*/ 654005 h 919581"/>
                  <a:gd name="connsiteX220" fmla="*/ 711817 w 920484"/>
                  <a:gd name="connsiteY220" fmla="*/ 550123 h 919581"/>
                  <a:gd name="connsiteX221" fmla="*/ 707301 w 920484"/>
                  <a:gd name="connsiteY221" fmla="*/ 550123 h 919581"/>
                  <a:gd name="connsiteX222" fmla="*/ 726270 w 920484"/>
                  <a:gd name="connsiteY222" fmla="*/ 476051 h 919581"/>
                  <a:gd name="connsiteX223" fmla="*/ 727174 w 920484"/>
                  <a:gd name="connsiteY223" fmla="*/ 476051 h 919581"/>
                  <a:gd name="connsiteX224" fmla="*/ 727174 w 920484"/>
                  <a:gd name="connsiteY224" fmla="*/ 476954 h 919581"/>
                  <a:gd name="connsiteX225" fmla="*/ 763307 w 920484"/>
                  <a:gd name="connsiteY225" fmla="*/ 531153 h 919581"/>
                  <a:gd name="connsiteX226" fmla="*/ 826539 w 920484"/>
                  <a:gd name="connsiteY226" fmla="*/ 518507 h 919581"/>
                  <a:gd name="connsiteX227" fmla="*/ 827442 w 920484"/>
                  <a:gd name="connsiteY227" fmla="*/ 517603 h 919581"/>
                  <a:gd name="connsiteX228" fmla="*/ 848219 w 920484"/>
                  <a:gd name="connsiteY228" fmla="*/ 538379 h 919581"/>
                  <a:gd name="connsiteX229" fmla="*/ 847315 w 920484"/>
                  <a:gd name="connsiteY229" fmla="*/ 539283 h 919581"/>
                  <a:gd name="connsiteX230" fmla="*/ 834669 w 920484"/>
                  <a:gd name="connsiteY230" fmla="*/ 603419 h 919581"/>
                  <a:gd name="connsiteX231" fmla="*/ 887965 w 920484"/>
                  <a:gd name="connsiteY231" fmla="*/ 639552 h 919581"/>
                  <a:gd name="connsiteX232" fmla="*/ 888868 w 920484"/>
                  <a:gd name="connsiteY232" fmla="*/ 639552 h 919581"/>
                  <a:gd name="connsiteX233" fmla="*/ 888868 w 920484"/>
                  <a:gd name="connsiteY233" fmla="*/ 668458 h 91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920484" h="919581">
                    <a:moveTo>
                      <a:pt x="861768" y="590772"/>
                    </a:moveTo>
                    <a:cubicBezTo>
                      <a:pt x="857252" y="579933"/>
                      <a:pt x="859962" y="568189"/>
                      <a:pt x="868092" y="559156"/>
                    </a:cubicBezTo>
                    <a:lnTo>
                      <a:pt x="889772" y="537476"/>
                    </a:lnTo>
                    <a:lnTo>
                      <a:pt x="826539" y="474244"/>
                    </a:lnTo>
                    <a:lnTo>
                      <a:pt x="804859" y="495924"/>
                    </a:lnTo>
                    <a:cubicBezTo>
                      <a:pt x="796730" y="504053"/>
                      <a:pt x="784083" y="506763"/>
                      <a:pt x="773243" y="501343"/>
                    </a:cubicBezTo>
                    <a:cubicBezTo>
                      <a:pt x="762403" y="496827"/>
                      <a:pt x="756080" y="486890"/>
                      <a:pt x="756080" y="475147"/>
                    </a:cubicBezTo>
                    <a:lnTo>
                      <a:pt x="756080" y="444434"/>
                    </a:lnTo>
                    <a:lnTo>
                      <a:pt x="725367" y="444434"/>
                    </a:lnTo>
                    <a:cubicBezTo>
                      <a:pt x="724464" y="420948"/>
                      <a:pt x="719947" y="397461"/>
                      <a:pt x="711817" y="375782"/>
                    </a:cubicBezTo>
                    <a:lnTo>
                      <a:pt x="883448" y="204150"/>
                    </a:lnTo>
                    <a:cubicBezTo>
                      <a:pt x="906031" y="181567"/>
                      <a:pt x="918678" y="151758"/>
                      <a:pt x="918678" y="119239"/>
                    </a:cubicBezTo>
                    <a:cubicBezTo>
                      <a:pt x="918678" y="53296"/>
                      <a:pt x="865382" y="0"/>
                      <a:pt x="799440" y="0"/>
                    </a:cubicBezTo>
                    <a:cubicBezTo>
                      <a:pt x="767823" y="0"/>
                      <a:pt x="737110" y="12647"/>
                      <a:pt x="714527" y="35230"/>
                    </a:cubicBezTo>
                    <a:lnTo>
                      <a:pt x="542896" y="206861"/>
                    </a:lnTo>
                    <a:cubicBezTo>
                      <a:pt x="520313" y="199634"/>
                      <a:pt x="496827" y="195117"/>
                      <a:pt x="473340" y="194214"/>
                    </a:cubicBezTo>
                    <a:cubicBezTo>
                      <a:pt x="452564" y="158081"/>
                      <a:pt x="414624" y="134595"/>
                      <a:pt x="370362" y="134595"/>
                    </a:cubicBezTo>
                    <a:cubicBezTo>
                      <a:pt x="359522" y="134595"/>
                      <a:pt x="347779" y="136401"/>
                      <a:pt x="337842" y="139112"/>
                    </a:cubicBezTo>
                    <a:cubicBezTo>
                      <a:pt x="312549" y="91235"/>
                      <a:pt x="262866" y="60523"/>
                      <a:pt x="207764" y="60523"/>
                    </a:cubicBezTo>
                    <a:cubicBezTo>
                      <a:pt x="126465" y="60523"/>
                      <a:pt x="59619" y="127368"/>
                      <a:pt x="59619" y="208667"/>
                    </a:cubicBezTo>
                    <a:cubicBezTo>
                      <a:pt x="59619" y="220411"/>
                      <a:pt x="61426" y="231250"/>
                      <a:pt x="63233" y="242090"/>
                    </a:cubicBezTo>
                    <a:cubicBezTo>
                      <a:pt x="27100" y="252930"/>
                      <a:pt x="0" y="287256"/>
                      <a:pt x="0" y="327002"/>
                    </a:cubicBezTo>
                    <a:cubicBezTo>
                      <a:pt x="0" y="375782"/>
                      <a:pt x="39746" y="415528"/>
                      <a:pt x="88525" y="415528"/>
                    </a:cubicBezTo>
                    <a:lnTo>
                      <a:pt x="196021" y="415528"/>
                    </a:lnTo>
                    <a:cubicBezTo>
                      <a:pt x="193310" y="429981"/>
                      <a:pt x="192407" y="445337"/>
                      <a:pt x="192407" y="459791"/>
                    </a:cubicBezTo>
                    <a:cubicBezTo>
                      <a:pt x="192407" y="492310"/>
                      <a:pt x="198731" y="518507"/>
                      <a:pt x="207764" y="541993"/>
                    </a:cubicBezTo>
                    <a:lnTo>
                      <a:pt x="75879" y="673878"/>
                    </a:lnTo>
                    <a:lnTo>
                      <a:pt x="2710" y="865382"/>
                    </a:lnTo>
                    <a:cubicBezTo>
                      <a:pt x="903" y="869898"/>
                      <a:pt x="0" y="874415"/>
                      <a:pt x="0" y="879835"/>
                    </a:cubicBezTo>
                    <a:cubicBezTo>
                      <a:pt x="0" y="901515"/>
                      <a:pt x="18066" y="919581"/>
                      <a:pt x="39746" y="919581"/>
                    </a:cubicBezTo>
                    <a:cubicBezTo>
                      <a:pt x="44262" y="919581"/>
                      <a:pt x="49683" y="918678"/>
                      <a:pt x="54199" y="916871"/>
                    </a:cubicBezTo>
                    <a:lnTo>
                      <a:pt x="245704" y="843702"/>
                    </a:lnTo>
                    <a:lnTo>
                      <a:pt x="342359" y="747047"/>
                    </a:lnTo>
                    <a:cubicBezTo>
                      <a:pt x="341455" y="750660"/>
                      <a:pt x="341455" y="753370"/>
                      <a:pt x="341455" y="756983"/>
                    </a:cubicBezTo>
                    <a:cubicBezTo>
                      <a:pt x="341455" y="768726"/>
                      <a:pt x="345972" y="778663"/>
                      <a:pt x="353198" y="786793"/>
                    </a:cubicBezTo>
                    <a:cubicBezTo>
                      <a:pt x="345972" y="794923"/>
                      <a:pt x="341455" y="804859"/>
                      <a:pt x="341455" y="816603"/>
                    </a:cubicBezTo>
                    <a:cubicBezTo>
                      <a:pt x="341455" y="837379"/>
                      <a:pt x="355908" y="854542"/>
                      <a:pt x="374878" y="859059"/>
                    </a:cubicBezTo>
                    <a:cubicBezTo>
                      <a:pt x="387525" y="895191"/>
                      <a:pt x="420948" y="919581"/>
                      <a:pt x="460694" y="919581"/>
                    </a:cubicBezTo>
                    <a:cubicBezTo>
                      <a:pt x="500440" y="919581"/>
                      <a:pt x="533863" y="895191"/>
                      <a:pt x="546510" y="859059"/>
                    </a:cubicBezTo>
                    <a:cubicBezTo>
                      <a:pt x="565479" y="853639"/>
                      <a:pt x="579933" y="836475"/>
                      <a:pt x="579933" y="816603"/>
                    </a:cubicBezTo>
                    <a:cubicBezTo>
                      <a:pt x="579933" y="815699"/>
                      <a:pt x="579933" y="814796"/>
                      <a:pt x="579933" y="812989"/>
                    </a:cubicBezTo>
                    <a:lnTo>
                      <a:pt x="597999" y="831056"/>
                    </a:lnTo>
                    <a:lnTo>
                      <a:pt x="619678" y="809376"/>
                    </a:lnTo>
                    <a:cubicBezTo>
                      <a:pt x="627808" y="801246"/>
                      <a:pt x="640455" y="798536"/>
                      <a:pt x="651295" y="803956"/>
                    </a:cubicBezTo>
                    <a:cubicBezTo>
                      <a:pt x="662135" y="808473"/>
                      <a:pt x="668458" y="818409"/>
                      <a:pt x="668458" y="830153"/>
                    </a:cubicBezTo>
                    <a:lnTo>
                      <a:pt x="668458" y="860865"/>
                    </a:lnTo>
                    <a:lnTo>
                      <a:pt x="756983" y="860865"/>
                    </a:lnTo>
                    <a:lnTo>
                      <a:pt x="756983" y="831056"/>
                    </a:lnTo>
                    <a:cubicBezTo>
                      <a:pt x="756983" y="819313"/>
                      <a:pt x="764210" y="809376"/>
                      <a:pt x="775050" y="804859"/>
                    </a:cubicBezTo>
                    <a:cubicBezTo>
                      <a:pt x="785890" y="800343"/>
                      <a:pt x="797633" y="803053"/>
                      <a:pt x="805763" y="811183"/>
                    </a:cubicBezTo>
                    <a:lnTo>
                      <a:pt x="827442" y="832863"/>
                    </a:lnTo>
                    <a:lnTo>
                      <a:pt x="890675" y="769630"/>
                    </a:lnTo>
                    <a:lnTo>
                      <a:pt x="868995" y="747950"/>
                    </a:lnTo>
                    <a:cubicBezTo>
                      <a:pt x="860865" y="739821"/>
                      <a:pt x="858155" y="727174"/>
                      <a:pt x="863575" y="716334"/>
                    </a:cubicBezTo>
                    <a:cubicBezTo>
                      <a:pt x="868092" y="705494"/>
                      <a:pt x="878029" y="699171"/>
                      <a:pt x="889772" y="699171"/>
                    </a:cubicBezTo>
                    <a:lnTo>
                      <a:pt x="920484" y="699171"/>
                    </a:lnTo>
                    <a:lnTo>
                      <a:pt x="920484" y="610645"/>
                    </a:lnTo>
                    <a:lnTo>
                      <a:pt x="889772" y="610645"/>
                    </a:lnTo>
                    <a:cubicBezTo>
                      <a:pt x="877125" y="608839"/>
                      <a:pt x="866285" y="602516"/>
                      <a:pt x="861768" y="590772"/>
                    </a:cubicBezTo>
                    <a:lnTo>
                      <a:pt x="861768" y="590772"/>
                    </a:lnTo>
                    <a:close/>
                    <a:moveTo>
                      <a:pt x="639552" y="635035"/>
                    </a:moveTo>
                    <a:cubicBezTo>
                      <a:pt x="655811" y="619678"/>
                      <a:pt x="672071" y="603419"/>
                      <a:pt x="685621" y="584449"/>
                    </a:cubicBezTo>
                    <a:cubicBezTo>
                      <a:pt x="693751" y="581739"/>
                      <a:pt x="701881" y="579933"/>
                      <a:pt x="710914" y="579933"/>
                    </a:cubicBezTo>
                    <a:cubicBezTo>
                      <a:pt x="751564" y="579933"/>
                      <a:pt x="784986" y="613356"/>
                      <a:pt x="784986" y="654005"/>
                    </a:cubicBezTo>
                    <a:cubicBezTo>
                      <a:pt x="784986" y="694654"/>
                      <a:pt x="751564" y="728077"/>
                      <a:pt x="710914" y="728077"/>
                    </a:cubicBezTo>
                    <a:cubicBezTo>
                      <a:pt x="670265" y="728077"/>
                      <a:pt x="636842" y="694654"/>
                      <a:pt x="636842" y="654005"/>
                    </a:cubicBezTo>
                    <a:cubicBezTo>
                      <a:pt x="636842" y="646778"/>
                      <a:pt x="637745" y="640455"/>
                      <a:pt x="639552" y="635035"/>
                    </a:cubicBezTo>
                    <a:lnTo>
                      <a:pt x="639552" y="635035"/>
                    </a:lnTo>
                    <a:close/>
                    <a:moveTo>
                      <a:pt x="657618" y="283643"/>
                    </a:moveTo>
                    <a:lnTo>
                      <a:pt x="726270" y="214990"/>
                    </a:lnTo>
                    <a:lnTo>
                      <a:pt x="779566" y="268287"/>
                    </a:lnTo>
                    <a:lnTo>
                      <a:pt x="700074" y="347779"/>
                    </a:lnTo>
                    <a:cubicBezTo>
                      <a:pt x="689234" y="324293"/>
                      <a:pt x="674781" y="302613"/>
                      <a:pt x="657618" y="283643"/>
                    </a:cubicBezTo>
                    <a:close/>
                    <a:moveTo>
                      <a:pt x="672975" y="120142"/>
                    </a:moveTo>
                    <a:lnTo>
                      <a:pt x="696461" y="96656"/>
                    </a:lnTo>
                    <a:lnTo>
                      <a:pt x="823829" y="224024"/>
                    </a:lnTo>
                    <a:lnTo>
                      <a:pt x="800343" y="247510"/>
                    </a:lnTo>
                    <a:lnTo>
                      <a:pt x="672975" y="120142"/>
                    </a:lnTo>
                    <a:close/>
                    <a:moveTo>
                      <a:pt x="799440" y="30713"/>
                    </a:moveTo>
                    <a:cubicBezTo>
                      <a:pt x="849122" y="30713"/>
                      <a:pt x="889772" y="71363"/>
                      <a:pt x="889772" y="121045"/>
                    </a:cubicBezTo>
                    <a:cubicBezTo>
                      <a:pt x="889772" y="145435"/>
                      <a:pt x="880738" y="168018"/>
                      <a:pt x="863575" y="184278"/>
                    </a:cubicBezTo>
                    <a:lnTo>
                      <a:pt x="845509" y="202344"/>
                    </a:lnTo>
                    <a:lnTo>
                      <a:pt x="718141" y="74976"/>
                    </a:lnTo>
                    <a:lnTo>
                      <a:pt x="736207" y="56909"/>
                    </a:lnTo>
                    <a:cubicBezTo>
                      <a:pt x="752467" y="40649"/>
                      <a:pt x="775050" y="30713"/>
                      <a:pt x="799440" y="30713"/>
                    </a:cubicBezTo>
                    <a:lnTo>
                      <a:pt x="799440" y="30713"/>
                    </a:lnTo>
                    <a:close/>
                    <a:moveTo>
                      <a:pt x="652198" y="140918"/>
                    </a:moveTo>
                    <a:lnTo>
                      <a:pt x="705494" y="194214"/>
                    </a:lnTo>
                    <a:lnTo>
                      <a:pt x="636842" y="262866"/>
                    </a:lnTo>
                    <a:cubicBezTo>
                      <a:pt x="617872" y="245704"/>
                      <a:pt x="596192" y="231250"/>
                      <a:pt x="572706" y="220411"/>
                    </a:cubicBezTo>
                    <a:lnTo>
                      <a:pt x="652198" y="140918"/>
                    </a:lnTo>
                    <a:close/>
                    <a:moveTo>
                      <a:pt x="696461" y="460694"/>
                    </a:moveTo>
                    <a:cubicBezTo>
                      <a:pt x="696461" y="537476"/>
                      <a:pt x="657618" y="575416"/>
                      <a:pt x="616065" y="616065"/>
                    </a:cubicBezTo>
                    <a:cubicBezTo>
                      <a:pt x="588062" y="644068"/>
                      <a:pt x="558253" y="672071"/>
                      <a:pt x="541993" y="713624"/>
                    </a:cubicBezTo>
                    <a:cubicBezTo>
                      <a:pt x="539283" y="712721"/>
                      <a:pt x="536573" y="712721"/>
                      <a:pt x="532960" y="712721"/>
                    </a:cubicBezTo>
                    <a:lnTo>
                      <a:pt x="473340" y="712721"/>
                    </a:lnTo>
                    <a:lnTo>
                      <a:pt x="473340" y="638648"/>
                    </a:lnTo>
                    <a:cubicBezTo>
                      <a:pt x="473340" y="614259"/>
                      <a:pt x="453467" y="594385"/>
                      <a:pt x="429078" y="594385"/>
                    </a:cubicBezTo>
                    <a:lnTo>
                      <a:pt x="399268" y="594385"/>
                    </a:lnTo>
                    <a:cubicBezTo>
                      <a:pt x="391138" y="594385"/>
                      <a:pt x="384815" y="588062"/>
                      <a:pt x="384815" y="579933"/>
                    </a:cubicBezTo>
                    <a:cubicBezTo>
                      <a:pt x="384815" y="571802"/>
                      <a:pt x="391138" y="565479"/>
                      <a:pt x="399268" y="565479"/>
                    </a:cubicBezTo>
                    <a:lnTo>
                      <a:pt x="547413" y="565479"/>
                    </a:lnTo>
                    <a:cubicBezTo>
                      <a:pt x="571802" y="565479"/>
                      <a:pt x="591676" y="545606"/>
                      <a:pt x="591676" y="521217"/>
                    </a:cubicBezTo>
                    <a:cubicBezTo>
                      <a:pt x="591676" y="496827"/>
                      <a:pt x="571802" y="476954"/>
                      <a:pt x="547413" y="476954"/>
                    </a:cubicBezTo>
                    <a:lnTo>
                      <a:pt x="429078" y="476954"/>
                    </a:lnTo>
                    <a:cubicBezTo>
                      <a:pt x="420948" y="476954"/>
                      <a:pt x="414624" y="470630"/>
                      <a:pt x="414624" y="462501"/>
                    </a:cubicBezTo>
                    <a:lnTo>
                      <a:pt x="414624" y="418238"/>
                    </a:lnTo>
                    <a:lnTo>
                      <a:pt x="488697" y="418238"/>
                    </a:lnTo>
                    <a:cubicBezTo>
                      <a:pt x="529346" y="418238"/>
                      <a:pt x="562769" y="384815"/>
                      <a:pt x="562769" y="344165"/>
                    </a:cubicBezTo>
                    <a:cubicBezTo>
                      <a:pt x="562769" y="303516"/>
                      <a:pt x="529346" y="270093"/>
                      <a:pt x="488697" y="270093"/>
                    </a:cubicBezTo>
                    <a:cubicBezTo>
                      <a:pt x="488697" y="270093"/>
                      <a:pt x="487794" y="270093"/>
                      <a:pt x="487794" y="270093"/>
                    </a:cubicBezTo>
                    <a:cubicBezTo>
                      <a:pt x="488697" y="265577"/>
                      <a:pt x="488697" y="260156"/>
                      <a:pt x="488697" y="254737"/>
                    </a:cubicBezTo>
                    <a:cubicBezTo>
                      <a:pt x="488697" y="244800"/>
                      <a:pt x="487794" y="235767"/>
                      <a:pt x="485084" y="226733"/>
                    </a:cubicBezTo>
                    <a:cubicBezTo>
                      <a:pt x="603419" y="238477"/>
                      <a:pt x="696461" y="339649"/>
                      <a:pt x="696461" y="460694"/>
                    </a:cubicBezTo>
                    <a:lnTo>
                      <a:pt x="696461" y="460694"/>
                    </a:lnTo>
                    <a:close/>
                    <a:moveTo>
                      <a:pt x="370362" y="756983"/>
                    </a:moveTo>
                    <a:cubicBezTo>
                      <a:pt x="370362" y="748854"/>
                      <a:pt x="376685" y="742530"/>
                      <a:pt x="384815" y="742530"/>
                    </a:cubicBezTo>
                    <a:lnTo>
                      <a:pt x="532960" y="742530"/>
                    </a:lnTo>
                    <a:cubicBezTo>
                      <a:pt x="541089" y="742530"/>
                      <a:pt x="547413" y="748854"/>
                      <a:pt x="547413" y="756983"/>
                    </a:cubicBezTo>
                    <a:cubicBezTo>
                      <a:pt x="547413" y="765113"/>
                      <a:pt x="541089" y="771437"/>
                      <a:pt x="532960" y="771437"/>
                    </a:cubicBezTo>
                    <a:lnTo>
                      <a:pt x="384815" y="771437"/>
                    </a:lnTo>
                    <a:cubicBezTo>
                      <a:pt x="376685" y="772340"/>
                      <a:pt x="370362" y="766017"/>
                      <a:pt x="370362" y="756983"/>
                    </a:cubicBezTo>
                    <a:close/>
                    <a:moveTo>
                      <a:pt x="184277" y="756983"/>
                    </a:moveTo>
                    <a:lnTo>
                      <a:pt x="293579" y="647682"/>
                    </a:lnTo>
                    <a:cubicBezTo>
                      <a:pt x="311646" y="665748"/>
                      <a:pt x="328809" y="683814"/>
                      <a:pt x="341455" y="706398"/>
                    </a:cubicBezTo>
                    <a:lnTo>
                      <a:pt x="237573" y="810279"/>
                    </a:lnTo>
                    <a:lnTo>
                      <a:pt x="184277" y="756983"/>
                    </a:lnTo>
                    <a:close/>
                    <a:moveTo>
                      <a:pt x="29809" y="327906"/>
                    </a:moveTo>
                    <a:cubicBezTo>
                      <a:pt x="29809" y="295386"/>
                      <a:pt x="56006" y="268287"/>
                      <a:pt x="89428" y="268287"/>
                    </a:cubicBezTo>
                    <a:cubicBezTo>
                      <a:pt x="121948" y="268287"/>
                      <a:pt x="149048" y="294483"/>
                      <a:pt x="149048" y="327906"/>
                    </a:cubicBezTo>
                    <a:lnTo>
                      <a:pt x="178858" y="327906"/>
                    </a:lnTo>
                    <a:cubicBezTo>
                      <a:pt x="178858" y="280030"/>
                      <a:pt x="140918" y="241187"/>
                      <a:pt x="93945" y="239380"/>
                    </a:cubicBezTo>
                    <a:cubicBezTo>
                      <a:pt x="91235" y="229444"/>
                      <a:pt x="90332" y="219507"/>
                      <a:pt x="90332" y="209571"/>
                    </a:cubicBezTo>
                    <a:cubicBezTo>
                      <a:pt x="90332" y="144531"/>
                      <a:pt x="143628" y="91235"/>
                      <a:pt x="208667" y="91235"/>
                    </a:cubicBezTo>
                    <a:cubicBezTo>
                      <a:pt x="252026" y="91235"/>
                      <a:pt x="290870" y="114722"/>
                      <a:pt x="311646" y="151758"/>
                    </a:cubicBezTo>
                    <a:cubicBezTo>
                      <a:pt x="280030" y="170728"/>
                      <a:pt x="257447" y="203247"/>
                      <a:pt x="253833" y="241187"/>
                    </a:cubicBezTo>
                    <a:cubicBezTo>
                      <a:pt x="227637" y="247510"/>
                      <a:pt x="208667" y="270996"/>
                      <a:pt x="208667" y="298999"/>
                    </a:cubicBezTo>
                    <a:lnTo>
                      <a:pt x="238477" y="298999"/>
                    </a:lnTo>
                    <a:cubicBezTo>
                      <a:pt x="238477" y="282740"/>
                      <a:pt x="252026" y="269190"/>
                      <a:pt x="268287" y="269190"/>
                    </a:cubicBezTo>
                    <a:cubicBezTo>
                      <a:pt x="284546" y="269190"/>
                      <a:pt x="298096" y="282740"/>
                      <a:pt x="298096" y="298999"/>
                    </a:cubicBezTo>
                    <a:lnTo>
                      <a:pt x="327906" y="298999"/>
                    </a:lnTo>
                    <a:cubicBezTo>
                      <a:pt x="327906" y="271900"/>
                      <a:pt x="309839" y="249317"/>
                      <a:pt x="284546" y="242090"/>
                    </a:cubicBezTo>
                    <a:cubicBezTo>
                      <a:pt x="290870" y="198731"/>
                      <a:pt x="327906" y="165308"/>
                      <a:pt x="372169" y="165308"/>
                    </a:cubicBezTo>
                    <a:cubicBezTo>
                      <a:pt x="420948" y="165308"/>
                      <a:pt x="460694" y="205054"/>
                      <a:pt x="460694" y="253833"/>
                    </a:cubicBezTo>
                    <a:cubicBezTo>
                      <a:pt x="460694" y="261963"/>
                      <a:pt x="459790" y="269190"/>
                      <a:pt x="457080" y="276416"/>
                    </a:cubicBezTo>
                    <a:cubicBezTo>
                      <a:pt x="432691" y="288160"/>
                      <a:pt x="415528" y="313453"/>
                      <a:pt x="415528" y="342359"/>
                    </a:cubicBezTo>
                    <a:lnTo>
                      <a:pt x="445337" y="342359"/>
                    </a:lnTo>
                    <a:cubicBezTo>
                      <a:pt x="445337" y="317969"/>
                      <a:pt x="465211" y="298096"/>
                      <a:pt x="489600" y="298096"/>
                    </a:cubicBezTo>
                    <a:cubicBezTo>
                      <a:pt x="513990" y="298096"/>
                      <a:pt x="533863" y="317969"/>
                      <a:pt x="533863" y="342359"/>
                    </a:cubicBezTo>
                    <a:cubicBezTo>
                      <a:pt x="533863" y="366748"/>
                      <a:pt x="513990" y="386621"/>
                      <a:pt x="489600" y="386621"/>
                    </a:cubicBezTo>
                    <a:lnTo>
                      <a:pt x="88525" y="386621"/>
                    </a:lnTo>
                    <a:cubicBezTo>
                      <a:pt x="56006" y="386621"/>
                      <a:pt x="29809" y="360425"/>
                      <a:pt x="29809" y="327906"/>
                    </a:cubicBezTo>
                    <a:close/>
                    <a:moveTo>
                      <a:pt x="384815" y="416431"/>
                    </a:moveTo>
                    <a:lnTo>
                      <a:pt x="384815" y="460694"/>
                    </a:lnTo>
                    <a:cubicBezTo>
                      <a:pt x="384815" y="485084"/>
                      <a:pt x="404688" y="504957"/>
                      <a:pt x="429078" y="504957"/>
                    </a:cubicBezTo>
                    <a:lnTo>
                      <a:pt x="547413" y="504957"/>
                    </a:lnTo>
                    <a:cubicBezTo>
                      <a:pt x="555543" y="504957"/>
                      <a:pt x="561866" y="511280"/>
                      <a:pt x="561866" y="519410"/>
                    </a:cubicBezTo>
                    <a:cubicBezTo>
                      <a:pt x="561866" y="527540"/>
                      <a:pt x="555543" y="533863"/>
                      <a:pt x="547413" y="533863"/>
                    </a:cubicBezTo>
                    <a:lnTo>
                      <a:pt x="399268" y="533863"/>
                    </a:lnTo>
                    <a:cubicBezTo>
                      <a:pt x="374878" y="533863"/>
                      <a:pt x="355005" y="553736"/>
                      <a:pt x="355005" y="578126"/>
                    </a:cubicBezTo>
                    <a:cubicBezTo>
                      <a:pt x="355005" y="602516"/>
                      <a:pt x="374878" y="622389"/>
                      <a:pt x="399268" y="622389"/>
                    </a:cubicBezTo>
                    <a:lnTo>
                      <a:pt x="429078" y="622389"/>
                    </a:lnTo>
                    <a:cubicBezTo>
                      <a:pt x="437207" y="622389"/>
                      <a:pt x="443531" y="628712"/>
                      <a:pt x="443531" y="636842"/>
                    </a:cubicBezTo>
                    <a:lnTo>
                      <a:pt x="443531" y="710914"/>
                    </a:lnTo>
                    <a:lnTo>
                      <a:pt x="383912" y="710914"/>
                    </a:lnTo>
                    <a:cubicBezTo>
                      <a:pt x="381202" y="710914"/>
                      <a:pt x="377588" y="710914"/>
                      <a:pt x="374878" y="711817"/>
                    </a:cubicBezTo>
                    <a:cubicBezTo>
                      <a:pt x="357715" y="670265"/>
                      <a:pt x="328809" y="641358"/>
                      <a:pt x="300806" y="614259"/>
                    </a:cubicBezTo>
                    <a:cubicBezTo>
                      <a:pt x="259253" y="574512"/>
                      <a:pt x="220410" y="536573"/>
                      <a:pt x="220410" y="458887"/>
                    </a:cubicBezTo>
                    <a:cubicBezTo>
                      <a:pt x="220410" y="443531"/>
                      <a:pt x="222217" y="429078"/>
                      <a:pt x="224927" y="414625"/>
                    </a:cubicBezTo>
                    <a:lnTo>
                      <a:pt x="384815" y="414625"/>
                    </a:lnTo>
                    <a:close/>
                    <a:moveTo>
                      <a:pt x="271900" y="627808"/>
                    </a:moveTo>
                    <a:lnTo>
                      <a:pt x="163501" y="736207"/>
                    </a:lnTo>
                    <a:lnTo>
                      <a:pt x="110205" y="682911"/>
                    </a:lnTo>
                    <a:lnTo>
                      <a:pt x="223121" y="569996"/>
                    </a:lnTo>
                    <a:cubicBezTo>
                      <a:pt x="236670" y="591676"/>
                      <a:pt x="253833" y="610645"/>
                      <a:pt x="271900" y="627808"/>
                    </a:cubicBezTo>
                    <a:lnTo>
                      <a:pt x="271900" y="627808"/>
                    </a:lnTo>
                    <a:close/>
                    <a:moveTo>
                      <a:pt x="94849" y="710010"/>
                    </a:moveTo>
                    <a:lnTo>
                      <a:pt x="210474" y="825636"/>
                    </a:lnTo>
                    <a:lnTo>
                      <a:pt x="112012" y="863575"/>
                    </a:lnTo>
                    <a:lnTo>
                      <a:pt x="56909" y="808473"/>
                    </a:lnTo>
                    <a:lnTo>
                      <a:pt x="94849" y="710010"/>
                    </a:lnTo>
                    <a:close/>
                    <a:moveTo>
                      <a:pt x="43359" y="889772"/>
                    </a:moveTo>
                    <a:cubicBezTo>
                      <a:pt x="37036" y="892482"/>
                      <a:pt x="29809" y="887062"/>
                      <a:pt x="29809" y="879835"/>
                    </a:cubicBezTo>
                    <a:cubicBezTo>
                      <a:pt x="29809" y="878932"/>
                      <a:pt x="29809" y="877125"/>
                      <a:pt x="30713" y="876222"/>
                    </a:cubicBezTo>
                    <a:lnTo>
                      <a:pt x="45166" y="837379"/>
                    </a:lnTo>
                    <a:lnTo>
                      <a:pt x="82202" y="874415"/>
                    </a:lnTo>
                    <a:lnTo>
                      <a:pt x="43359" y="889772"/>
                    </a:lnTo>
                    <a:close/>
                    <a:moveTo>
                      <a:pt x="458887" y="890675"/>
                    </a:moveTo>
                    <a:cubicBezTo>
                      <a:pt x="437207" y="890675"/>
                      <a:pt x="417335" y="878932"/>
                      <a:pt x="406495" y="860865"/>
                    </a:cubicBezTo>
                    <a:lnTo>
                      <a:pt x="511280" y="860865"/>
                    </a:lnTo>
                    <a:cubicBezTo>
                      <a:pt x="500440" y="878932"/>
                      <a:pt x="481470" y="890675"/>
                      <a:pt x="458887" y="890675"/>
                    </a:cubicBezTo>
                    <a:lnTo>
                      <a:pt x="458887" y="890675"/>
                    </a:lnTo>
                    <a:close/>
                    <a:moveTo>
                      <a:pt x="533863" y="831056"/>
                    </a:moveTo>
                    <a:lnTo>
                      <a:pt x="385718" y="831056"/>
                    </a:lnTo>
                    <a:cubicBezTo>
                      <a:pt x="377588" y="831056"/>
                      <a:pt x="371265" y="824732"/>
                      <a:pt x="371265" y="816603"/>
                    </a:cubicBezTo>
                    <a:cubicBezTo>
                      <a:pt x="371265" y="808473"/>
                      <a:pt x="377588" y="802149"/>
                      <a:pt x="385718" y="802149"/>
                    </a:cubicBezTo>
                    <a:lnTo>
                      <a:pt x="533863" y="802149"/>
                    </a:lnTo>
                    <a:cubicBezTo>
                      <a:pt x="541993" y="802149"/>
                      <a:pt x="548316" y="808473"/>
                      <a:pt x="548316" y="816603"/>
                    </a:cubicBezTo>
                    <a:cubicBezTo>
                      <a:pt x="548316" y="824732"/>
                      <a:pt x="541993" y="831056"/>
                      <a:pt x="533863" y="831056"/>
                    </a:cubicBezTo>
                    <a:close/>
                    <a:moveTo>
                      <a:pt x="888868" y="668458"/>
                    </a:moveTo>
                    <a:lnTo>
                      <a:pt x="888868" y="668458"/>
                    </a:lnTo>
                    <a:cubicBezTo>
                      <a:pt x="864479" y="668458"/>
                      <a:pt x="843702" y="682911"/>
                      <a:pt x="834669" y="704591"/>
                    </a:cubicBezTo>
                    <a:cubicBezTo>
                      <a:pt x="825636" y="726271"/>
                      <a:pt x="830152" y="751564"/>
                      <a:pt x="847315" y="767823"/>
                    </a:cubicBezTo>
                    <a:lnTo>
                      <a:pt x="848219" y="768726"/>
                    </a:lnTo>
                    <a:lnTo>
                      <a:pt x="827442" y="789503"/>
                    </a:lnTo>
                    <a:lnTo>
                      <a:pt x="826539" y="788600"/>
                    </a:lnTo>
                    <a:cubicBezTo>
                      <a:pt x="809376" y="771437"/>
                      <a:pt x="784986" y="766920"/>
                      <a:pt x="762403" y="775953"/>
                    </a:cubicBezTo>
                    <a:cubicBezTo>
                      <a:pt x="740724" y="784987"/>
                      <a:pt x="726270" y="805763"/>
                      <a:pt x="726270" y="829249"/>
                    </a:cubicBezTo>
                    <a:lnTo>
                      <a:pt x="726270" y="830153"/>
                    </a:lnTo>
                    <a:lnTo>
                      <a:pt x="696461" y="830153"/>
                    </a:lnTo>
                    <a:lnTo>
                      <a:pt x="696461" y="831056"/>
                    </a:lnTo>
                    <a:cubicBezTo>
                      <a:pt x="696461" y="807570"/>
                      <a:pt x="682008" y="786793"/>
                      <a:pt x="660328" y="776856"/>
                    </a:cubicBezTo>
                    <a:cubicBezTo>
                      <a:pt x="638648" y="767823"/>
                      <a:pt x="613355" y="772340"/>
                      <a:pt x="597095" y="789503"/>
                    </a:cubicBezTo>
                    <a:lnTo>
                      <a:pt x="596192" y="790406"/>
                    </a:lnTo>
                    <a:lnTo>
                      <a:pt x="576319" y="770533"/>
                    </a:lnTo>
                    <a:cubicBezTo>
                      <a:pt x="577222" y="766920"/>
                      <a:pt x="578126" y="762404"/>
                      <a:pt x="578126" y="757887"/>
                    </a:cubicBezTo>
                    <a:cubicBezTo>
                      <a:pt x="578126" y="747047"/>
                      <a:pt x="574512" y="738014"/>
                      <a:pt x="568189" y="729884"/>
                    </a:cubicBezTo>
                    <a:cubicBezTo>
                      <a:pt x="577222" y="704591"/>
                      <a:pt x="591676" y="684718"/>
                      <a:pt x="608838" y="666651"/>
                    </a:cubicBezTo>
                    <a:cubicBezTo>
                      <a:pt x="615162" y="718141"/>
                      <a:pt x="658521" y="757887"/>
                      <a:pt x="711817" y="757887"/>
                    </a:cubicBezTo>
                    <a:cubicBezTo>
                      <a:pt x="768726" y="757887"/>
                      <a:pt x="815699" y="710914"/>
                      <a:pt x="815699" y="654005"/>
                    </a:cubicBezTo>
                    <a:cubicBezTo>
                      <a:pt x="815699" y="597095"/>
                      <a:pt x="768726" y="550123"/>
                      <a:pt x="711817" y="550123"/>
                    </a:cubicBezTo>
                    <a:cubicBezTo>
                      <a:pt x="710010" y="550123"/>
                      <a:pt x="709107" y="550123"/>
                      <a:pt x="707301" y="550123"/>
                    </a:cubicBezTo>
                    <a:cubicBezTo>
                      <a:pt x="717237" y="529346"/>
                      <a:pt x="724464" y="504957"/>
                      <a:pt x="726270" y="476051"/>
                    </a:cubicBezTo>
                    <a:lnTo>
                      <a:pt x="727174" y="476051"/>
                    </a:lnTo>
                    <a:lnTo>
                      <a:pt x="727174" y="476954"/>
                    </a:lnTo>
                    <a:cubicBezTo>
                      <a:pt x="727174" y="500440"/>
                      <a:pt x="741627" y="521217"/>
                      <a:pt x="763307" y="531153"/>
                    </a:cubicBezTo>
                    <a:cubicBezTo>
                      <a:pt x="784986" y="540186"/>
                      <a:pt x="810279" y="535670"/>
                      <a:pt x="826539" y="518507"/>
                    </a:cubicBezTo>
                    <a:lnTo>
                      <a:pt x="827442" y="517603"/>
                    </a:lnTo>
                    <a:lnTo>
                      <a:pt x="848219" y="538379"/>
                    </a:lnTo>
                    <a:lnTo>
                      <a:pt x="847315" y="539283"/>
                    </a:lnTo>
                    <a:cubicBezTo>
                      <a:pt x="831056" y="555543"/>
                      <a:pt x="825636" y="580836"/>
                      <a:pt x="834669" y="603419"/>
                    </a:cubicBezTo>
                    <a:cubicBezTo>
                      <a:pt x="843702" y="625099"/>
                      <a:pt x="864479" y="639552"/>
                      <a:pt x="887965" y="639552"/>
                    </a:cubicBezTo>
                    <a:lnTo>
                      <a:pt x="888868" y="639552"/>
                    </a:lnTo>
                    <a:lnTo>
                      <a:pt x="888868" y="668458"/>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71" name="Group 170">
            <a:extLst>
              <a:ext uri="{FF2B5EF4-FFF2-40B4-BE49-F238E27FC236}">
                <a16:creationId xmlns:a16="http://schemas.microsoft.com/office/drawing/2014/main" id="{08BE11D7-293D-80EC-C98E-811AE7864573}"/>
              </a:ext>
            </a:extLst>
          </p:cNvPr>
          <p:cNvGrpSpPr/>
          <p:nvPr/>
        </p:nvGrpSpPr>
        <p:grpSpPr>
          <a:xfrm flipH="1" flipV="1">
            <a:off x="-162647" y="9049086"/>
            <a:ext cx="1999713" cy="1442633"/>
            <a:chOff x="8493673" y="3441653"/>
            <a:chExt cx="2590079" cy="1868535"/>
          </a:xfrm>
        </p:grpSpPr>
        <p:sp>
          <p:nvSpPr>
            <p:cNvPr id="172" name="Freeform 171">
              <a:extLst>
                <a:ext uri="{FF2B5EF4-FFF2-40B4-BE49-F238E27FC236}">
                  <a16:creationId xmlns:a16="http://schemas.microsoft.com/office/drawing/2014/main" id="{817EF9AC-7915-BB99-DCAB-EA230DB139F8}"/>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3" name="Freeform 172">
              <a:extLst>
                <a:ext uri="{FF2B5EF4-FFF2-40B4-BE49-F238E27FC236}">
                  <a16:creationId xmlns:a16="http://schemas.microsoft.com/office/drawing/2014/main" id="{62FD8A95-9463-A806-995A-B71299C3EFEF}"/>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4" name="Freeform 173">
              <a:extLst>
                <a:ext uri="{FF2B5EF4-FFF2-40B4-BE49-F238E27FC236}">
                  <a16:creationId xmlns:a16="http://schemas.microsoft.com/office/drawing/2014/main" id="{A40C42BD-6DD8-6DAD-01D4-BAEE023ABDFE}"/>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5" name="Freeform 174">
              <a:extLst>
                <a:ext uri="{FF2B5EF4-FFF2-40B4-BE49-F238E27FC236}">
                  <a16:creationId xmlns:a16="http://schemas.microsoft.com/office/drawing/2014/main" id="{1B557C7A-3C6B-2986-C737-B3C5A20B6E06}"/>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6" name="Freeform 175">
              <a:extLst>
                <a:ext uri="{FF2B5EF4-FFF2-40B4-BE49-F238E27FC236}">
                  <a16:creationId xmlns:a16="http://schemas.microsoft.com/office/drawing/2014/main" id="{C8057A1C-F700-8032-5AF2-529848BA2332}"/>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7" name="Freeform 176">
              <a:extLst>
                <a:ext uri="{FF2B5EF4-FFF2-40B4-BE49-F238E27FC236}">
                  <a16:creationId xmlns:a16="http://schemas.microsoft.com/office/drawing/2014/main" id="{9C38C5A8-A256-12A7-8509-906DFD68B0F0}"/>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8" name="Freeform 177">
              <a:extLst>
                <a:ext uri="{FF2B5EF4-FFF2-40B4-BE49-F238E27FC236}">
                  <a16:creationId xmlns:a16="http://schemas.microsoft.com/office/drawing/2014/main" id="{16F381D5-803E-9535-1BDC-3D7F5F05BC3C}"/>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9" name="Freeform 178">
              <a:extLst>
                <a:ext uri="{FF2B5EF4-FFF2-40B4-BE49-F238E27FC236}">
                  <a16:creationId xmlns:a16="http://schemas.microsoft.com/office/drawing/2014/main" id="{0A14C9AF-E7C6-885E-2C98-7B35D3A20E90}"/>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80" name="Freeform 179">
              <a:extLst>
                <a:ext uri="{FF2B5EF4-FFF2-40B4-BE49-F238E27FC236}">
                  <a16:creationId xmlns:a16="http://schemas.microsoft.com/office/drawing/2014/main" id="{D0712F73-4668-1626-2738-4AB22843E2DE}"/>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81" name="Freeform 180">
              <a:extLst>
                <a:ext uri="{FF2B5EF4-FFF2-40B4-BE49-F238E27FC236}">
                  <a16:creationId xmlns:a16="http://schemas.microsoft.com/office/drawing/2014/main" id="{93164E8C-9BA9-BF1A-8737-5CE95B36EB4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82" name="Freeform 181">
              <a:extLst>
                <a:ext uri="{FF2B5EF4-FFF2-40B4-BE49-F238E27FC236}">
                  <a16:creationId xmlns:a16="http://schemas.microsoft.com/office/drawing/2014/main" id="{E0F2A1EE-86B4-19F4-2C92-00C114958551}"/>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131239007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3"/>
            <a:ext cx="2693750" cy="9010852"/>
          </a:xfrm>
        </p:spPr>
        <p:txBody>
          <a:bodyPr/>
          <a:lstStyle/>
          <a:p>
            <a:pPr algn="just"/>
            <a:r>
              <a:rPr lang="en-US">
                <a:effectLst/>
                <a:ea typeface="Times New Roman" panose="02020603050405020304" pitchFamily="18" charset="0"/>
              </a:rPr>
              <a:t>The individual factors are evaluated using a scale that represents the degree of fulfillment of the respective factor. It should be noted that the assessment is not dichotomous, consisting of "fulfilled" or "not fulfilled", but rather can take on different characteristics. The degree of fulfillment can therefore also be understood as a process. New developments in the market can thus result in modifications to the regulatory factors. In addition, the degree of fulfillment should not be understood normatively: A high degree of compliance is not per se "positive," and a low degree is not per se "negative”. Rather, the goal of the framework is to provide an objective assessment that can separate the characteristics of an individual jurisdiction in accordance with its qualitative characteristics. In particular, depending on the perspective from which it is viewed, characteristics can be interpreted positively and negatively depending on the angle. For example, from the perspective of the investor, a regulation of crypto securities is to be evaluated positively. From an innovation perspective, on the other hand, regulation can be evaluated negatively, because it makes new business ideas in the crypto sector more difficult, prevents them or favors established companies. The valuation model must therefore always be viewed in the context of the individual consideration of the topic of crypto assets.</a:t>
            </a:r>
          </a:p>
          <a:p>
            <a:pPr algn="just"/>
            <a:endParaRPr lang="en-US">
              <a:ea typeface="Times New Roman" panose="02020603050405020304" pitchFamily="18" charset="0"/>
            </a:endParaRPr>
          </a:p>
          <a:p>
            <a:pPr algn="just"/>
            <a:r>
              <a:rPr lang="en-US">
                <a:effectLst/>
                <a:ea typeface="Times New Roman" panose="02020603050405020304" pitchFamily="18" charset="0"/>
              </a:rPr>
              <a:t>In order to create an appropriate regulation of crypto assets, the interests and ideas of all market participants and stakeholders should be understood and brought in. In case of conflicts of interest (e.g., between investor protection and innovation), a balance must be found. In doing so, the interests in the crypto market sometimes diverge strongly. It is a balancing act: on the one hand, legislators must ensure that consumers and investors are sufficiently protected from illegal activities as well as inherent risks. On the other hand, such an emerging market should be given the freedom to develop. </a:t>
            </a:r>
          </a:p>
          <a:p>
            <a:pPr algn="just"/>
            <a:endParaRPr lang="en-US">
              <a:effectLst/>
              <a:ea typeface="Times New Roman" panose="02020603050405020304" pitchFamily="18" charset="0"/>
            </a:endParaRPr>
          </a:p>
          <a:p>
            <a:pPr algn="just"/>
            <a:endParaRPr lang="en-LB">
              <a:effectLst/>
              <a:ea typeface="Times New Roman" panose="02020603050405020304" pitchFamily="18" charset="0"/>
            </a:endParaRPr>
          </a:p>
          <a:p>
            <a:pPr algn="just"/>
            <a:r>
              <a:rPr lang="en-US" b="1">
                <a:effectLst/>
                <a:ea typeface="Times New Roman" panose="02020603050405020304" pitchFamily="18" charset="0"/>
              </a:rPr>
              <a:t> </a:t>
            </a:r>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105</a:t>
            </a:fld>
            <a:endParaRPr lang="en-US" dirty="0"/>
          </a:p>
        </p:txBody>
      </p:sp>
      <p:pic>
        <p:nvPicPr>
          <p:cNvPr id="4" name="Picture 3">
            <a:extLst>
              <a:ext uri="{FF2B5EF4-FFF2-40B4-BE49-F238E27FC236}">
                <a16:creationId xmlns:a16="http://schemas.microsoft.com/office/drawing/2014/main" id="{4E5486BA-5918-5B1F-069A-4624E65794D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773113"/>
            <a:ext cx="3555848" cy="9918700"/>
          </a:xfrm>
          <a:prstGeom prst="rect">
            <a:avLst/>
          </a:prstGeom>
        </p:spPr>
      </p:pic>
      <p:grpSp>
        <p:nvGrpSpPr>
          <p:cNvPr id="5" name="Group 4">
            <a:extLst>
              <a:ext uri="{FF2B5EF4-FFF2-40B4-BE49-F238E27FC236}">
                <a16:creationId xmlns:a16="http://schemas.microsoft.com/office/drawing/2014/main" id="{1E57D513-C86D-2639-1EF3-BE4F6B03AABD}"/>
              </a:ext>
            </a:extLst>
          </p:cNvPr>
          <p:cNvGrpSpPr/>
          <p:nvPr/>
        </p:nvGrpSpPr>
        <p:grpSpPr>
          <a:xfrm flipH="1">
            <a:off x="5193447" y="8599913"/>
            <a:ext cx="2590078" cy="2250924"/>
            <a:chOff x="-220413" y="5470274"/>
            <a:chExt cx="2590078" cy="2250924"/>
          </a:xfrm>
        </p:grpSpPr>
        <p:sp>
          <p:nvSpPr>
            <p:cNvPr id="6" name="Freeform 5">
              <a:extLst>
                <a:ext uri="{FF2B5EF4-FFF2-40B4-BE49-F238E27FC236}">
                  <a16:creationId xmlns:a16="http://schemas.microsoft.com/office/drawing/2014/main" id="{71BF4CFA-19F4-F99B-A96E-602C95888A6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8" name="Freeform 7">
              <a:extLst>
                <a:ext uri="{FF2B5EF4-FFF2-40B4-BE49-F238E27FC236}">
                  <a16:creationId xmlns:a16="http://schemas.microsoft.com/office/drawing/2014/main" id="{09265C6A-5349-AB0A-8C7A-D6B625011DBA}"/>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9" name="Freeform 8">
              <a:extLst>
                <a:ext uri="{FF2B5EF4-FFF2-40B4-BE49-F238E27FC236}">
                  <a16:creationId xmlns:a16="http://schemas.microsoft.com/office/drawing/2014/main" id="{82B3A671-68CE-E068-55E8-E002E368BE8C}"/>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0" name="Freeform 9">
              <a:extLst>
                <a:ext uri="{FF2B5EF4-FFF2-40B4-BE49-F238E27FC236}">
                  <a16:creationId xmlns:a16="http://schemas.microsoft.com/office/drawing/2014/main" id="{E069159D-008B-005B-3274-1F30DEDB9A81}"/>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1" name="Freeform 10">
              <a:extLst>
                <a:ext uri="{FF2B5EF4-FFF2-40B4-BE49-F238E27FC236}">
                  <a16:creationId xmlns:a16="http://schemas.microsoft.com/office/drawing/2014/main" id="{2EE58D12-0352-3578-F4F3-DA5238FFFAB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622BB98C-79C9-C10B-F281-3DAA19D0B721}"/>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33225E08-FE3A-9D21-5C09-A7499E64193B}"/>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C99A0DE0-E9AE-D71E-921F-DFD879F747DD}"/>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558DFDC1-E4C6-5D7A-4E4E-75B3F489297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84D7A4C8-46BC-A3FF-3C11-693692C59993}"/>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55F587AF-C63B-E4F6-8D5D-3D5DBF67E75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618546AE-FF17-E847-B713-644200C827E6}"/>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9EA3F70F-ED9F-CC33-E7E1-4AE0BC8CA195}"/>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E3629E4F-7DDA-6CE8-9DFB-522DA64E5C05}"/>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D5156A68-4BE0-2CB8-9480-43FF710980E7}"/>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817E016C-615A-3286-DF0D-BD81518A3402}"/>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9D8B0A49-F724-B8F0-5D31-F64AF95CE086}"/>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C4BE455A-F97F-F2A1-7FCF-BBB0A227143A}"/>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46229562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106</a:t>
            </a:fld>
            <a:endParaRPr lang="en-US" dirty="0"/>
          </a:p>
        </p:txBody>
      </p:sp>
      <p:sp>
        <p:nvSpPr>
          <p:cNvPr id="4" name="Text Placeholder 17">
            <a:extLst>
              <a:ext uri="{FF2B5EF4-FFF2-40B4-BE49-F238E27FC236}">
                <a16:creationId xmlns:a16="http://schemas.microsoft.com/office/drawing/2014/main" id="{E5B2C2CC-B7EA-A348-56F2-D6F7F89F7607}"/>
              </a:ext>
            </a:extLst>
          </p:cNvPr>
          <p:cNvSpPr txBox="1">
            <a:spLocks/>
          </p:cNvSpPr>
          <p:nvPr/>
        </p:nvSpPr>
        <p:spPr>
          <a:xfrm>
            <a:off x="750199" y="769601"/>
            <a:ext cx="6017314" cy="9349592"/>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The following suggestions can serve as guard rails in this regard serve. First, there needs to be a concrete delineation between the user groups to ensure regulatory treatment that is appropriate for the target audience. Similarly relevant is the clear examination of the areas of application of crypto assets that are currently being used and will be used in the future. This is because the degree of risk of the user groups and areas varies greatly. Corresponding risks can then be better addressed on the part of the legislator if as many manifestations of risks as possible are considered.</a:t>
            </a:r>
          </a:p>
          <a:p>
            <a:pPr algn="just"/>
            <a:endParaRPr lang="en-US" sz="1100" dirty="0">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The Travel Rule</a:t>
            </a:r>
          </a:p>
          <a:p>
            <a:pPr algn="just"/>
            <a:r>
              <a:rPr lang="en-US" sz="1100" dirty="0">
                <a:solidFill>
                  <a:schemeClr val="tx1"/>
                </a:solidFill>
                <a:latin typeface="Calibri" panose="020F0502020204030204" pitchFamily="34" charset="0"/>
                <a:cs typeface="Calibri" panose="020F0502020204030204" pitchFamily="34" charset="0"/>
              </a:rPr>
              <a:t>The FATF's Travel Rule provides, among other things, that crypto service providers above a limit of 1000 euros are required to report information on senders and recipients of transactions to a government institution (Cf. Financial Action Task Force (FATF), 2021). The FATF's Travel Rule allows legislators to implement an approach that is risk-based and appropriate to the target group (in this case (here: investors). At the same time, this Travel Rule also leads to considerable requirements and efforts on the part of crypto service providers. These consequences should be discussed and weighed against each other. An elementary component and fundamental area of application of crypto assets is their safekeeping. It represents the starting point for other applications and increases security for users when dealing with crypto assets. In Germany, legal certainty was already ensured in 2020 through the crypto custody license, anchored in the KWG. </a:t>
            </a:r>
          </a:p>
          <a:p>
            <a:pPr algn="just"/>
            <a:endParaRPr lang="en-US" sz="1100" dirty="0">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A collaborative approach to regulation</a:t>
            </a:r>
          </a:p>
          <a:p>
            <a:pPr algn="just"/>
            <a:r>
              <a:rPr lang="en-US" sz="1100" dirty="0">
                <a:solidFill>
                  <a:schemeClr val="tx1"/>
                </a:solidFill>
                <a:latin typeface="Calibri" panose="020F0502020204030204" pitchFamily="34" charset="0"/>
                <a:cs typeface="Calibri" panose="020F0502020204030204" pitchFamily="34" charset="0"/>
              </a:rPr>
              <a:t>Furthermore, for a professionalized market, especially from the perspective of consumers and investors, trustworthy market participants and service providers are required. To this end, the institutionalization and supervisory control of crypto service providers is particularly useful, as these are usually the first points of contact between users and crypto with crypto assets. At the EU level, crypto service providers and their different roles are being acknowledged in the context of MiCAR are appreciated and comprehensively regulated. In the dynamic and complex crypto market, therefore, there is a need for ongoing collaboration between providers and legislators is strongly recommended. Legislators should permanently seek insights from the crypto industry, to gain a good penetration and up-to-date understanding of the market. As part of this process, regulatory approaches should always be questioned based on new developments and modified if necessary. Finally, due to the cross-border nature of cryptocurrencies, international cooperation is needed involving global bodies such as the FATF, the Bank for Bank for International Settlements (BIS) or the Financial Stability Board (FSB), as well as national organizations such as central banks and supervisory authorities. In addition to standardization of processes and optimized coordination between different jurisdictions, regulatory arbitrage can be kept low. Studies to date have shown that increasing regulation can reduce the overall market activity of crypto assets does not weaken. There is no significant migration of business activity from supposedly more regulated jurisdictions to less regulated jurisdictions observed.</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Doesn’t decentralized equal unregulatable? </a:t>
            </a:r>
          </a:p>
          <a:p>
            <a:pPr algn="just"/>
            <a:r>
              <a:rPr lang="en-US" sz="1100" dirty="0">
                <a:solidFill>
                  <a:schemeClr val="tx1"/>
                </a:solidFill>
                <a:latin typeface="Calibri" panose="020F0502020204030204" pitchFamily="34" charset="0"/>
                <a:cs typeface="Calibri" panose="020F0502020204030204" pitchFamily="34" charset="0"/>
              </a:rPr>
              <a:t>Various legal standards and rules of order create reliability and legal certainty in the analogous financial economy. An application of regulation in one world and a lack of access in the other world leads to a distortion of competition. The German financial supervisory authority has therefore already taken a clear stance on the principle of "same business, same rules” positioning. In the blockchain community, there are doubts that regulatory institutions will be able to enforce this mandate in the digital business world. This neglects several facts at once.</a:t>
            </a:r>
          </a:p>
          <a:p>
            <a:pPr algn="just"/>
            <a:endParaRPr lang="en-US" sz="1100" dirty="0">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First, transactions of large amounts cannot be hidden. Second, the traces of Internet activities are much easier to find than the famous black money suitcase. Third, it is sufficient to prove actors and activity to take supervisory action. Decryption is not mandatory for the commencement of prosecution is not mandatory. Fourth, most market participants are interested in creating value within the legal order. </a:t>
            </a: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854C9868-BE9C-EBBB-98C6-6D6C89FCD5AC}"/>
              </a:ext>
            </a:extLst>
          </p:cNvPr>
          <p:cNvSpPr/>
          <p:nvPr/>
        </p:nvSpPr>
        <p:spPr>
          <a:xfrm>
            <a:off x="6002858" y="8844742"/>
            <a:ext cx="1556817" cy="18470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Group 7">
            <a:extLst>
              <a:ext uri="{FF2B5EF4-FFF2-40B4-BE49-F238E27FC236}">
                <a16:creationId xmlns:a16="http://schemas.microsoft.com/office/drawing/2014/main" id="{011062F3-7B05-F7D6-4A93-6988235451E6}"/>
              </a:ext>
            </a:extLst>
          </p:cNvPr>
          <p:cNvGrpSpPr/>
          <p:nvPr/>
        </p:nvGrpSpPr>
        <p:grpSpPr>
          <a:xfrm flipH="1">
            <a:off x="6027754" y="9163937"/>
            <a:ext cx="1712396" cy="1673613"/>
            <a:chOff x="-220413" y="5797823"/>
            <a:chExt cx="1967946" cy="1923375"/>
          </a:xfrm>
        </p:grpSpPr>
        <p:sp>
          <p:nvSpPr>
            <p:cNvPr id="9" name="Freeform 8">
              <a:extLst>
                <a:ext uri="{FF2B5EF4-FFF2-40B4-BE49-F238E27FC236}">
                  <a16:creationId xmlns:a16="http://schemas.microsoft.com/office/drawing/2014/main" id="{3E69BD0A-F11D-5D77-4EC8-D5729E8D32E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0" name="Freeform 9">
              <a:extLst>
                <a:ext uri="{FF2B5EF4-FFF2-40B4-BE49-F238E27FC236}">
                  <a16:creationId xmlns:a16="http://schemas.microsoft.com/office/drawing/2014/main" id="{DB357F64-DE6D-2E7A-E4C6-447074D0974F}"/>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1" name="Freeform 10">
              <a:extLst>
                <a:ext uri="{FF2B5EF4-FFF2-40B4-BE49-F238E27FC236}">
                  <a16:creationId xmlns:a16="http://schemas.microsoft.com/office/drawing/2014/main" id="{76F8CD43-FC7F-63D2-FF57-875A0DDB452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AC32C47B-4862-23AA-AC9C-296B61A5C9E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3607BAE0-42E6-CE86-7C74-010D35D698F6}"/>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CE99BE63-3956-3D9E-C2A9-1160BA08F4F9}"/>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EC280BB0-65FB-48F7-2610-93859BEA373F}"/>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1FA7937F-2393-5AEB-7973-4DB6F8D52CE9}"/>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0BC3D401-6F04-F895-605A-0B5ADECA3F6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EE667B8B-1612-0DC0-89E6-A9378EAA97ED}"/>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83F552D7-7053-CD32-C7E2-72B17C764C91}"/>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B58AC969-CCFD-F274-AB49-7016784ABB94}"/>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CFED8760-3B69-F099-91E3-ECF4B2F615A7}"/>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0394176A-9BA4-ED04-EBC6-8C618F9EC2AC}"/>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54114803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275E55-339D-EA3C-7DEC-CFDB9125D74D}"/>
              </a:ext>
            </a:extLst>
          </p:cNvPr>
          <p:cNvSpPr/>
          <p:nvPr/>
        </p:nvSpPr>
        <p:spPr>
          <a:xfrm flipV="1">
            <a:off x="-1" y="323001"/>
            <a:ext cx="7559675" cy="481426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665163"/>
            <a:ext cx="6051578" cy="4089717"/>
          </a:xfrm>
        </p:spPr>
        <p:txBody>
          <a:bodyPr numCol="2"/>
          <a:lstStyle/>
          <a:p>
            <a:r>
              <a:rPr lang="en-US" dirty="0"/>
              <a:t>The institutions of banking and financial supervision are currently observing the scene closely and have set up corresponding divisions/departments, in which the necessary know-how for regulatory intervention is being gathered. In the ICO market, one can already see how regulatory interventions are being implemented and enforced. Many countries with different economies (e.g., Australia, China, Dubai, UK, Canada, South Korea, Russia), including previously ICO-friendly havens such as Gibraltar, are currently taking measures to put IPOs and ICOs on an equal footing or create a regulatory framework for blockchain applications. In the digital currency space, the responses from monetary regulators are also broad. There is no central bank that does not permanently track the artificial currency market. In authoritarian economies with high levels of state intervention, national coin currencies have already been announced. This reflects the attempt to bring the market for artificial money under control. In more liberal economies, people are following the cryptocurrency development with attention and are betting that cryptocurrencies will fail due to the difficulties of monetary control. Most independent central banks assume that the task of regulating cryptocurrency of regulation will therefore fall to them evolutionarily for the digital world as well. The real question is therefore not so much whether it is possible to carry out unregulated digital transactions, but whether it is possible to make the transactions legally secure and court-proof. The design of smart contracts and smart finance in terms of their compatibility with the private and public legal systems will be decisive for the mass suitability and thus the economic commercial success of blockchain applications. The regulatory authorities in the European Union so far see no reason to intervene in what is happening because the activities are too insignificant and because governmental interventions do not occur arbitrarily. The actions of regulators in other economic systems, however, give an impression of the possible options for action and potential consequences.</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107</a:t>
            </a:fld>
            <a:endParaRPr lang="en-US" dirty="0"/>
          </a:p>
        </p:txBody>
      </p:sp>
      <p:pic>
        <p:nvPicPr>
          <p:cNvPr id="3" name="Picture Placeholder 33">
            <a:extLst>
              <a:ext uri="{FF2B5EF4-FFF2-40B4-BE49-F238E27FC236}">
                <a16:creationId xmlns:a16="http://schemas.microsoft.com/office/drawing/2014/main" id="{2D925B6A-0423-A03C-8B11-14FD9BA9163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5877549"/>
            <a:ext cx="7559675" cy="4814264"/>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grpSp>
        <p:nvGrpSpPr>
          <p:cNvPr id="5" name="Group 4">
            <a:extLst>
              <a:ext uri="{FF2B5EF4-FFF2-40B4-BE49-F238E27FC236}">
                <a16:creationId xmlns:a16="http://schemas.microsoft.com/office/drawing/2014/main" id="{01F90C69-ADD4-F7AC-4719-94C6B330274E}"/>
              </a:ext>
            </a:extLst>
          </p:cNvPr>
          <p:cNvGrpSpPr/>
          <p:nvPr/>
        </p:nvGrpSpPr>
        <p:grpSpPr>
          <a:xfrm>
            <a:off x="-180474" y="8878923"/>
            <a:ext cx="2253741" cy="1958628"/>
            <a:chOff x="-220413" y="5470274"/>
            <a:chExt cx="2590078" cy="2250924"/>
          </a:xfrm>
        </p:grpSpPr>
        <p:sp>
          <p:nvSpPr>
            <p:cNvPr id="14" name="Freeform 13">
              <a:extLst>
                <a:ext uri="{FF2B5EF4-FFF2-40B4-BE49-F238E27FC236}">
                  <a16:creationId xmlns:a16="http://schemas.microsoft.com/office/drawing/2014/main" id="{D75BC917-34F9-CC3D-B2FF-BC4C268002C7}"/>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7DF0BA1C-A2D8-B4E0-9E30-96CE538825B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89BFA66B-EB57-D200-55B0-67617A75C4E5}"/>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DF312BA1-49B1-AA56-D81C-524F10D5242B}"/>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4CF78A69-670D-C926-F4C7-E10FD02E8622}"/>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3DFAE71A-2976-5B13-76D3-23FBA0B7D04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DB123345-A165-A91C-D9B2-745B95CA45AC}"/>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99693984-F253-0E02-8E4A-94E40E93641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DCA245-496C-42DB-BAA5-64EF23DB9C0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C7BF8C07-1B47-B449-4E7B-4B2D96112F4D}"/>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8667869D-95FD-86C8-053F-3962C54A5F8B}"/>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18A5BADA-C9BC-5D3F-064A-CD617C859D6D}"/>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5F8C6B52-AC14-28E3-D8B3-B5A1C1096C7F}"/>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D938AEF1-FE1A-E980-B192-4B97607CDBA5}"/>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58BBEE47-AB70-E39E-469B-88807A35BD06}"/>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D25B7DA7-2862-4D5F-36FA-8C726D81E5E2}"/>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BFBE0CEF-DE94-BB68-6A24-AAB66FAD8498}"/>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18878BC-49AB-E896-2459-D2D5DF8EA5F4}"/>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68181702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02</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GB"/>
              <a:t>LEARNING ASSESSMENT FOR MODULE 4</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pPr/>
              <a:t>108</a:t>
            </a:fld>
            <a:endParaRPr lang="en-US" dirty="0"/>
          </a:p>
        </p:txBody>
      </p:sp>
    </p:spTree>
    <p:extLst>
      <p:ext uri="{BB962C8B-B14F-4D97-AF65-F5344CB8AC3E}">
        <p14:creationId xmlns:p14="http://schemas.microsoft.com/office/powerpoint/2010/main" val="88253758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3DB85EFB-2FEF-E314-3FAF-2DA104AD20A0}"/>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p:blipFill>
        <p:spPr>
          <a:xfrm>
            <a:off x="361694" y="472749"/>
            <a:ext cx="6781936" cy="9229189"/>
          </a:xfrm>
        </p:spPr>
      </p:pic>
      <p:sp>
        <p:nvSpPr>
          <p:cNvPr id="6" name="Slide Number Placeholder 5">
            <a:extLst>
              <a:ext uri="{FF2B5EF4-FFF2-40B4-BE49-F238E27FC236}">
                <a16:creationId xmlns:a16="http://schemas.microsoft.com/office/drawing/2014/main" id="{CE01D1FA-1B03-EFB5-A2A7-6316DA90DE4F}"/>
              </a:ext>
            </a:extLst>
          </p:cNvPr>
          <p:cNvSpPr>
            <a:spLocks noGrp="1"/>
          </p:cNvSpPr>
          <p:nvPr>
            <p:ph type="sldNum" sz="quarter" idx="4"/>
          </p:nvPr>
        </p:nvSpPr>
        <p:spPr/>
        <p:txBody>
          <a:bodyPr/>
          <a:lstStyle/>
          <a:p>
            <a:fld id="{CB2079F2-58AF-ED44-82D7-E04B2F6FD686}" type="slidenum">
              <a:rPr lang="en-US" smtClean="0"/>
              <a:pPr/>
              <a:t>109</a:t>
            </a:fld>
            <a:endParaRPr lang="en-US" dirty="0"/>
          </a:p>
        </p:txBody>
      </p:sp>
      <p:sp>
        <p:nvSpPr>
          <p:cNvPr id="7" name="Text Placeholder 17">
            <a:extLst>
              <a:ext uri="{FF2B5EF4-FFF2-40B4-BE49-F238E27FC236}">
                <a16:creationId xmlns:a16="http://schemas.microsoft.com/office/drawing/2014/main" id="{24704B68-53DB-A8E4-D5A0-E82E3105B114}"/>
              </a:ext>
            </a:extLst>
          </p:cNvPr>
          <p:cNvSpPr txBox="1">
            <a:spLocks/>
          </p:cNvSpPr>
          <p:nvPr/>
        </p:nvSpPr>
        <p:spPr>
          <a:xfrm>
            <a:off x="361694" y="1709984"/>
            <a:ext cx="3502031" cy="171901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0">
                <a:effectLst/>
                <a:latin typeface="Calibri" panose="020F0502020204030204" pitchFamily="34" charset="0"/>
                <a:ea typeface="Times New Roman" panose="02020603050405020304" pitchFamily="18" charset="0"/>
                <a:cs typeface="Calibri" panose="020F0502020204030204" pitchFamily="34" charset="0"/>
              </a:rPr>
              <a:t>To test your knowledge, finish this learning assessment as part of your overall grade for the course.</a:t>
            </a:r>
            <a:br>
              <a:rPr lang="en-US" b="0">
                <a:effectLst/>
                <a:latin typeface="Calibri" panose="020F0502020204030204" pitchFamily="34" charset="0"/>
                <a:ea typeface="Times New Roman" panose="02020603050405020304" pitchFamily="18" charset="0"/>
                <a:cs typeface="Calibri" panose="020F0502020204030204" pitchFamily="34" charset="0"/>
              </a:rPr>
            </a:br>
            <a:r>
              <a:rPr lang="en-US" b="0">
                <a:effectLst/>
                <a:latin typeface="Calibri" panose="020F0502020204030204" pitchFamily="34" charset="0"/>
                <a:ea typeface="Times New Roman" panose="02020603050405020304" pitchFamily="18" charset="0"/>
                <a:cs typeface="Calibri" panose="020F0502020204030204" pitchFamily="34" charset="0"/>
              </a:rPr>
              <a:t>Click </a:t>
            </a:r>
            <a:r>
              <a:rPr lang="en-US" b="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here</a:t>
            </a:r>
            <a:r>
              <a:rPr lang="en-US" b="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b="1">
              <a:solidFill>
                <a:srgbClr val="F79037"/>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grpSp>
        <p:nvGrpSpPr>
          <p:cNvPr id="8" name="object 15">
            <a:extLst>
              <a:ext uri="{FF2B5EF4-FFF2-40B4-BE49-F238E27FC236}">
                <a16:creationId xmlns:a16="http://schemas.microsoft.com/office/drawing/2014/main" id="{D46247F2-BDEC-4552-8118-6C45BDFAF419}"/>
              </a:ext>
            </a:extLst>
          </p:cNvPr>
          <p:cNvGrpSpPr/>
          <p:nvPr/>
        </p:nvGrpSpPr>
        <p:grpSpPr>
          <a:xfrm>
            <a:off x="678042" y="2784024"/>
            <a:ext cx="3047022" cy="1729173"/>
            <a:chOff x="485139" y="4586859"/>
            <a:chExt cx="3134043" cy="1778557"/>
          </a:xfrm>
        </p:grpSpPr>
        <p:pic>
          <p:nvPicPr>
            <p:cNvPr id="9" name="object 16">
              <a:extLst>
                <a:ext uri="{FF2B5EF4-FFF2-40B4-BE49-F238E27FC236}">
                  <a16:creationId xmlns:a16="http://schemas.microsoft.com/office/drawing/2014/main" id="{99EC066B-B267-881B-F669-0771E9C783C3}"/>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412C38A1-051E-5389-C271-19207DB840AA}"/>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45F29185-9F34-1F73-876A-BAAE2A284546}"/>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53282346-F39C-23BB-B450-0C7CE9181D9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2BD04ECB-267E-6338-E158-1C9902EB2073}"/>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E63A43CC-D9DA-6EF6-0E80-37EE844D381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56734" y="2869613"/>
            <a:ext cx="2319372" cy="1498655"/>
          </a:xfrm>
          <a:prstGeom prst="rect">
            <a:avLst/>
          </a:prstGeom>
        </p:spPr>
      </p:pic>
      <p:grpSp>
        <p:nvGrpSpPr>
          <p:cNvPr id="15" name="Group 14">
            <a:extLst>
              <a:ext uri="{FF2B5EF4-FFF2-40B4-BE49-F238E27FC236}">
                <a16:creationId xmlns:a16="http://schemas.microsoft.com/office/drawing/2014/main" id="{D5998BE7-28F4-0FE5-DE4F-81E7845129A2}"/>
              </a:ext>
            </a:extLst>
          </p:cNvPr>
          <p:cNvGrpSpPr/>
          <p:nvPr/>
        </p:nvGrpSpPr>
        <p:grpSpPr>
          <a:xfrm>
            <a:off x="416045" y="2780060"/>
            <a:ext cx="824852" cy="742396"/>
            <a:chOff x="7615126" y="6464727"/>
            <a:chExt cx="824852" cy="742396"/>
          </a:xfrm>
        </p:grpSpPr>
        <p:sp>
          <p:nvSpPr>
            <p:cNvPr id="16" name="Oval 15">
              <a:extLst>
                <a:ext uri="{FF2B5EF4-FFF2-40B4-BE49-F238E27FC236}">
                  <a16:creationId xmlns:a16="http://schemas.microsoft.com/office/drawing/2014/main" id="{505C6C44-38E7-9C91-1835-89BB43051ECA}"/>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3BF4B7E5-EC6F-2E39-CAF7-3A688372B894}"/>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6461796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11</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4841" y="0"/>
            <a:ext cx="3568659" cy="4988689"/>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685998"/>
            <a:ext cx="6143488" cy="423060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r>
              <a:rPr lang="en-US" dirty="0"/>
              <a:t>The history of blockchain and that of Bitcoin are intertwined. In 2008, the Bitcoin white paper was published. This white paper presented a conceptual design for a decentralized monetary system. The development of blockchain technology has reached new highs since Satoshi Nakamoto as the unknown author, published the Bitcoin whitepaper. In the meantime, possible applications for blockchain technology exist that go far beyond the function of a financial transaction ledger. For example, smart contracts can be used to handle a wide variety of administrative and process applications that a regular blockchain base-layer is not capable of. The execution of these smart contracts can be tracked in real-time - as a logical further development of the open-source idea, the blockchain thus makes open execution possible.</a:t>
            </a:r>
          </a:p>
          <a:p>
            <a:r>
              <a:rPr lang="en-US" dirty="0"/>
              <a:t> </a:t>
            </a:r>
          </a:p>
          <a:p>
            <a:endParaRPr lang="en-US" dirty="0"/>
          </a:p>
          <a:p>
            <a:r>
              <a:rPr lang="en-US" dirty="0"/>
              <a:t>Thus, thanks to the rapid blockchain development, sensitive data such as health data or property relations such as land ownership can be organized and controlled via a blockchain in this way. At the same time, every entry ever made in a blockchain directory can be traced forever and cannot be deleted or changed. Accordingly, companies are interested in researching this technology. The main motivations are the aspects of security, transparency and increased efficiency (in cost, time, workforce and digitalization). The possibility of automating processes via a secure infrastructure while eliminating the risk of data manipulation appears appealing to institutions and companies.</a:t>
            </a:r>
          </a:p>
          <a:p>
            <a:endParaRPr lang="en-US" dirty="0"/>
          </a:p>
          <a:p>
            <a:r>
              <a:rPr lang="en-US" dirty="0"/>
              <a:t>It must be kept in mind that there is no such thing as "the one blockchain." Rather, a blockchain can be designed in very different calibrations. A blockchain used in the administration of a public authority is designed differently than, for example, the most well-known blockchain, the Bitcoin Blockchain, on which a large number of applications are based.</a:t>
            </a:r>
          </a:p>
          <a:p>
            <a:endParaRPr lang="en-US" dirty="0"/>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1626129"/>
            <a:ext cx="3049154" cy="1797030"/>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Blockchain is a certain type of database management system containing more features as compared to regular databases. Some of the significant differences between a traditional database and a blockchain are the following:</a:t>
            </a:r>
          </a:p>
          <a:p>
            <a:pPr algn="just"/>
            <a:endParaRPr lang="en-US" sz="1100" dirty="0">
              <a:solidFill>
                <a:schemeClr val="tx1"/>
              </a:solidFill>
              <a:latin typeface="Calibri" panose="020F0502020204030204" pitchFamily="34" charset="0"/>
              <a:cs typeface="Calibri" panose="020F0502020204030204" pitchFamily="34" charset="0"/>
            </a:endParaRPr>
          </a:p>
          <a:p>
            <a:pPr marL="171450" indent="-171450" algn="just">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The control is decentralized in blockchains without damaging trust in the existing data which other database systems cannot achieve to this extend.</a:t>
            </a:r>
          </a:p>
          <a:p>
            <a:pPr marL="171450" indent="-171450" algn="just">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Normally, companies involved in a transaction are not entitled to share their entire database with third parties. In blockchain networks, every participating entity has a (transparent) copy of the current status of the ledger with automatic updates.</a:t>
            </a:r>
          </a:p>
          <a:p>
            <a:pPr marL="171450" indent="-171450" algn="just">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Blockchains are immutable, meaning that you may only insert data, but you cannot edit or delete data.</a:t>
            </a:r>
          </a:p>
        </p:txBody>
      </p:sp>
      <p:sp>
        <p:nvSpPr>
          <p:cNvPr id="50" name="Text Placeholder 16">
            <a:extLst>
              <a:ext uri="{FF2B5EF4-FFF2-40B4-BE49-F238E27FC236}">
                <a16:creationId xmlns:a16="http://schemas.microsoft.com/office/drawing/2014/main" id="{DD696A88-DDBA-4B1F-C9A1-50B696893A95}"/>
              </a:ext>
            </a:extLst>
          </p:cNvPr>
          <p:cNvSpPr>
            <a:spLocks noGrp="1"/>
          </p:cNvSpPr>
          <p:nvPr/>
        </p:nvSpPr>
        <p:spPr>
          <a:xfrm>
            <a:off x="968744" y="5912049"/>
            <a:ext cx="2811094" cy="454027"/>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spcBef>
                <a:spcPts val="200"/>
              </a:spcBef>
            </a:pPr>
            <a:r>
              <a:rPr lang="en-US" sz="1800" b="0"/>
              <a:t>1.6 Development of Blockchain Technology</a:t>
            </a:r>
            <a:endParaRPr lang="en-LB" sz="1800" b="0"/>
          </a:p>
        </p:txBody>
      </p:sp>
      <p:sp>
        <p:nvSpPr>
          <p:cNvPr id="51" name="Text Placeholder 16">
            <a:extLst>
              <a:ext uri="{FF2B5EF4-FFF2-40B4-BE49-F238E27FC236}">
                <a16:creationId xmlns:a16="http://schemas.microsoft.com/office/drawing/2014/main" id="{F067E0D0-F0BC-C144-BF71-01F743D751A5}"/>
              </a:ext>
            </a:extLst>
          </p:cNvPr>
          <p:cNvSpPr>
            <a:spLocks noGrp="1"/>
          </p:cNvSpPr>
          <p:nvPr/>
        </p:nvSpPr>
        <p:spPr>
          <a:xfrm>
            <a:off x="730685" y="775205"/>
            <a:ext cx="3049154" cy="908583"/>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spcBef>
                <a:spcPts val="0"/>
              </a:spcBef>
            </a:pPr>
            <a:r>
              <a:rPr lang="en-US" sz="1800" b="0"/>
              <a:t>1.5 The Difference Between a Database and a Blockchain</a:t>
            </a:r>
            <a:endParaRPr lang="en-LB" sz="1800" b="0"/>
          </a:p>
        </p:txBody>
      </p:sp>
      <p:grpSp>
        <p:nvGrpSpPr>
          <p:cNvPr id="14" name="Group 13">
            <a:extLst>
              <a:ext uri="{FF2B5EF4-FFF2-40B4-BE49-F238E27FC236}">
                <a16:creationId xmlns:a16="http://schemas.microsoft.com/office/drawing/2014/main" id="{21FFEE46-EF71-375E-94A8-8E4B04814856}"/>
              </a:ext>
            </a:extLst>
          </p:cNvPr>
          <p:cNvGrpSpPr/>
          <p:nvPr/>
        </p:nvGrpSpPr>
        <p:grpSpPr>
          <a:xfrm>
            <a:off x="6346354" y="435340"/>
            <a:ext cx="1380420" cy="1309652"/>
            <a:chOff x="6346354" y="435340"/>
            <a:chExt cx="1380420" cy="1309652"/>
          </a:xfrm>
        </p:grpSpPr>
        <p:sp>
          <p:nvSpPr>
            <p:cNvPr id="13" name="Freeform 12">
              <a:extLst>
                <a:ext uri="{FF2B5EF4-FFF2-40B4-BE49-F238E27FC236}">
                  <a16:creationId xmlns:a16="http://schemas.microsoft.com/office/drawing/2014/main" id="{E6411E39-E802-05E4-6CEE-3D407B31779A}"/>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ED684C90-B970-D885-83A8-A93F2CBF9786}"/>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B9D1D953-B878-7CB2-670A-BD9D23F56681}"/>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128295FE-1651-C946-585C-1D047541CF45}"/>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3C6ACED-8F0A-16B1-64D9-71A0EC4EBC6C}"/>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29A61C2-8332-6FF3-8A25-D98CB5A9CB05}"/>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39335974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F08A1FA4-61E9-B44C-83C4-A6CE732733C1}"/>
              </a:ext>
            </a:extLst>
          </p:cNvPr>
          <p:cNvSpPr>
            <a:spLocks noGrp="1"/>
          </p:cNvSpPr>
          <p:nvPr>
            <p:ph type="body" sz="quarter" idx="13"/>
          </p:nvPr>
        </p:nvSpPr>
        <p:spPr/>
        <p:txBody>
          <a:bodyPr/>
          <a:lstStyle/>
          <a:p>
            <a:r>
              <a:rPr lang="en-US" dirty="0">
                <a:solidFill>
                  <a:srgbClr val="8E2F91"/>
                </a:solidFill>
              </a:rPr>
              <a:t>01</a:t>
            </a:r>
          </a:p>
        </p:txBody>
      </p:sp>
      <p:sp>
        <p:nvSpPr>
          <p:cNvPr id="18" name="Text Placeholder 17">
            <a:extLst>
              <a:ext uri="{FF2B5EF4-FFF2-40B4-BE49-F238E27FC236}">
                <a16:creationId xmlns:a16="http://schemas.microsoft.com/office/drawing/2014/main" id="{3D13EB9D-DE55-5D4D-BEA7-6A984DDA5380}"/>
              </a:ext>
            </a:extLst>
          </p:cNvPr>
          <p:cNvSpPr>
            <a:spLocks noGrp="1"/>
          </p:cNvSpPr>
          <p:nvPr>
            <p:ph type="body" sz="quarter" idx="14"/>
          </p:nvPr>
        </p:nvSpPr>
        <p:spPr>
          <a:xfrm>
            <a:off x="3059265" y="3865694"/>
            <a:ext cx="4305362" cy="2077905"/>
          </a:xfrm>
        </p:spPr>
        <p:txBody>
          <a:bodyPr/>
          <a:lstStyle/>
          <a:p>
            <a:r>
              <a:rPr lang="en-US" sz="3600" dirty="0">
                <a:solidFill>
                  <a:srgbClr val="F79037"/>
                </a:solidFill>
              </a:rPr>
              <a:t>MODULE 5</a:t>
            </a:r>
          </a:p>
          <a:p>
            <a:pPr>
              <a:spcBef>
                <a:spcPts val="0"/>
              </a:spcBef>
            </a:pPr>
            <a:r>
              <a:rPr lang="en-US"/>
              <a:t>Fundamentals of </a:t>
            </a:r>
          </a:p>
          <a:p>
            <a:pPr>
              <a:spcBef>
                <a:spcPts val="0"/>
              </a:spcBef>
            </a:pPr>
            <a:r>
              <a:rPr lang="en-US"/>
              <a:t>Coding &amp; Programming</a:t>
            </a:r>
          </a:p>
        </p:txBody>
      </p:sp>
      <p:sp>
        <p:nvSpPr>
          <p:cNvPr id="2" name="Slide Number Placeholder 18">
            <a:extLst>
              <a:ext uri="{FF2B5EF4-FFF2-40B4-BE49-F238E27FC236}">
                <a16:creationId xmlns:a16="http://schemas.microsoft.com/office/drawing/2014/main" id="{D447D46A-2C5D-C312-FA75-55F08C7272A4}"/>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110</a:t>
            </a:fld>
            <a:endParaRPr lang="en-US" dirty="0"/>
          </a:p>
        </p:txBody>
      </p:sp>
      <p:grpSp>
        <p:nvGrpSpPr>
          <p:cNvPr id="5" name="Group 4">
            <a:extLst>
              <a:ext uri="{FF2B5EF4-FFF2-40B4-BE49-F238E27FC236}">
                <a16:creationId xmlns:a16="http://schemas.microsoft.com/office/drawing/2014/main" id="{FB3B9498-C2E0-B21E-8C3C-3AE09C5507DF}"/>
              </a:ext>
            </a:extLst>
          </p:cNvPr>
          <p:cNvGrpSpPr/>
          <p:nvPr/>
        </p:nvGrpSpPr>
        <p:grpSpPr>
          <a:xfrm>
            <a:off x="2358984" y="9840039"/>
            <a:ext cx="4502594" cy="461665"/>
            <a:chOff x="2358984" y="9840039"/>
            <a:chExt cx="4502594" cy="461665"/>
          </a:xfrm>
        </p:grpSpPr>
        <p:pic>
          <p:nvPicPr>
            <p:cNvPr id="6" name="Picture 5">
              <a:extLst>
                <a:ext uri="{FF2B5EF4-FFF2-40B4-BE49-F238E27FC236}">
                  <a16:creationId xmlns:a16="http://schemas.microsoft.com/office/drawing/2014/main" id="{A04E6B89-6521-03FE-FD35-0B35B095EB2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2358984" y="9934832"/>
              <a:ext cx="1184829" cy="272079"/>
            </a:xfrm>
            <a:prstGeom prst="rect">
              <a:avLst/>
            </a:prstGeom>
            <a:ln>
              <a:noFill/>
            </a:ln>
            <a:extLst>
              <a:ext uri="{53640926-AAD7-44D8-BBD7-CCE9431645EC}">
                <a14:shadowObscured xmlns:a14="http://schemas.microsoft.com/office/drawing/2010/main"/>
              </a:ext>
            </a:extLst>
          </p:spPr>
        </p:pic>
        <p:sp>
          <p:nvSpPr>
            <p:cNvPr id="7" name="Rectangle 6">
              <a:extLst>
                <a:ext uri="{FF2B5EF4-FFF2-40B4-BE49-F238E27FC236}">
                  <a16:creationId xmlns:a16="http://schemas.microsoft.com/office/drawing/2014/main" id="{22481928-3C80-9E0A-6E29-7A6C9FE87539}"/>
                </a:ext>
              </a:extLst>
            </p:cNvPr>
            <p:cNvSpPr/>
            <p:nvPr/>
          </p:nvSpPr>
          <p:spPr>
            <a:xfrm>
              <a:off x="3973077" y="9840039"/>
              <a:ext cx="2888501" cy="46166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6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 </a:t>
              </a:r>
              <a:endParaRPr lang="en-US" sz="6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grpSp>
    </p:spTree>
    <p:extLst>
      <p:ext uri="{BB962C8B-B14F-4D97-AF65-F5344CB8AC3E}">
        <p14:creationId xmlns:p14="http://schemas.microsoft.com/office/powerpoint/2010/main" val="150012818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15050754-A385-B34A-A0CA-0D3B984F05A5}"/>
              </a:ext>
            </a:extLst>
          </p:cNvPr>
          <p:cNvSpPr>
            <a:spLocks noGrp="1"/>
          </p:cNvSpPr>
          <p:nvPr>
            <p:ph type="body" sz="quarter" idx="11"/>
          </p:nvPr>
        </p:nvSpPr>
        <p:spPr>
          <a:xfrm>
            <a:off x="1466451" y="4525106"/>
            <a:ext cx="648000" cy="348400"/>
          </a:xfrm>
        </p:spPr>
        <p:txBody>
          <a:bodyPr/>
          <a:lstStyle/>
          <a:p>
            <a:r>
              <a:rPr lang="en-US" dirty="0"/>
              <a:t>01</a:t>
            </a:r>
          </a:p>
        </p:txBody>
      </p:sp>
      <p:sp>
        <p:nvSpPr>
          <p:cNvPr id="27" name="Text Placeholder 26">
            <a:extLst>
              <a:ext uri="{FF2B5EF4-FFF2-40B4-BE49-F238E27FC236}">
                <a16:creationId xmlns:a16="http://schemas.microsoft.com/office/drawing/2014/main" id="{8AFD43CD-900B-364C-9180-A56DC4255D91}"/>
              </a:ext>
            </a:extLst>
          </p:cNvPr>
          <p:cNvSpPr>
            <a:spLocks noGrp="1"/>
          </p:cNvSpPr>
          <p:nvPr>
            <p:ph type="body" sz="quarter" idx="49"/>
          </p:nvPr>
        </p:nvSpPr>
        <p:spPr>
          <a:xfrm>
            <a:off x="2249417" y="4525106"/>
            <a:ext cx="3974396" cy="348400"/>
          </a:xfrm>
        </p:spPr>
        <p:txBody>
          <a:bodyPr/>
          <a:lstStyle/>
          <a:p>
            <a:r>
              <a:rPr lang="en-US"/>
              <a:t>Introduction to Smart Contract Coding</a:t>
            </a:r>
            <a:endParaRPr lang="en-US" dirty="0"/>
          </a:p>
        </p:txBody>
      </p:sp>
      <p:sp>
        <p:nvSpPr>
          <p:cNvPr id="18" name="Text Placeholder 17">
            <a:extLst>
              <a:ext uri="{FF2B5EF4-FFF2-40B4-BE49-F238E27FC236}">
                <a16:creationId xmlns:a16="http://schemas.microsoft.com/office/drawing/2014/main" id="{C702A4CC-CD69-FF4B-B8B5-45F76BCB4B0F}"/>
              </a:ext>
            </a:extLst>
          </p:cNvPr>
          <p:cNvSpPr>
            <a:spLocks noGrp="1"/>
          </p:cNvSpPr>
          <p:nvPr>
            <p:ph type="body" sz="quarter" idx="13"/>
          </p:nvPr>
        </p:nvSpPr>
        <p:spPr>
          <a:xfrm>
            <a:off x="1466451" y="5026769"/>
            <a:ext cx="648000" cy="348400"/>
          </a:xfrm>
        </p:spPr>
        <p:txBody>
          <a:bodyPr/>
          <a:lstStyle/>
          <a:p>
            <a:r>
              <a:rPr lang="en-US" dirty="0"/>
              <a:t>02</a:t>
            </a:r>
          </a:p>
        </p:txBody>
      </p:sp>
      <p:sp>
        <p:nvSpPr>
          <p:cNvPr id="19" name="Text Placeholder 18">
            <a:extLst>
              <a:ext uri="{FF2B5EF4-FFF2-40B4-BE49-F238E27FC236}">
                <a16:creationId xmlns:a16="http://schemas.microsoft.com/office/drawing/2014/main" id="{6FF67CFC-32FD-BE49-BCF4-8410339E3C05}"/>
              </a:ext>
            </a:extLst>
          </p:cNvPr>
          <p:cNvSpPr>
            <a:spLocks noGrp="1"/>
          </p:cNvSpPr>
          <p:nvPr>
            <p:ph type="body" sz="quarter" idx="14"/>
          </p:nvPr>
        </p:nvSpPr>
        <p:spPr>
          <a:xfrm>
            <a:off x="2249417" y="5026609"/>
            <a:ext cx="3544003" cy="349200"/>
          </a:xfrm>
        </p:spPr>
        <p:txBody>
          <a:bodyPr/>
          <a:lstStyle/>
          <a:p>
            <a:r>
              <a:rPr lang="en-US" dirty="0"/>
              <a:t>Learning Assessment For Module 5</a:t>
            </a:r>
          </a:p>
        </p:txBody>
      </p:sp>
      <p:sp>
        <p:nvSpPr>
          <p:cNvPr id="2" name="Text Placeholder 18">
            <a:extLst>
              <a:ext uri="{FF2B5EF4-FFF2-40B4-BE49-F238E27FC236}">
                <a16:creationId xmlns:a16="http://schemas.microsoft.com/office/drawing/2014/main" id="{05C68F19-0B70-BC6F-3123-A0E1EAC01A11}"/>
              </a:ext>
            </a:extLst>
          </p:cNvPr>
          <p:cNvSpPr txBox="1">
            <a:spLocks/>
          </p:cNvSpPr>
          <p:nvPr/>
        </p:nvSpPr>
        <p:spPr>
          <a:xfrm>
            <a:off x="6401289" y="4550172"/>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113</a:t>
            </a:r>
          </a:p>
        </p:txBody>
      </p:sp>
      <p:cxnSp>
        <p:nvCxnSpPr>
          <p:cNvPr id="4" name="Straight Connector 3">
            <a:extLst>
              <a:ext uri="{FF2B5EF4-FFF2-40B4-BE49-F238E27FC236}">
                <a16:creationId xmlns:a16="http://schemas.microsoft.com/office/drawing/2014/main" id="{5395D201-739F-CCEB-8A21-7F390B67CA70}"/>
              </a:ext>
            </a:extLst>
          </p:cNvPr>
          <p:cNvCxnSpPr>
            <a:cxnSpLocks/>
          </p:cNvCxnSpPr>
          <p:nvPr/>
        </p:nvCxnSpPr>
        <p:spPr>
          <a:xfrm>
            <a:off x="5210629" y="4789655"/>
            <a:ext cx="1279817"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5" name="Text Placeholder 18">
            <a:extLst>
              <a:ext uri="{FF2B5EF4-FFF2-40B4-BE49-F238E27FC236}">
                <a16:creationId xmlns:a16="http://schemas.microsoft.com/office/drawing/2014/main" id="{0CE89D1F-FBA8-1D20-F324-68576FBEC2CA}"/>
              </a:ext>
            </a:extLst>
          </p:cNvPr>
          <p:cNvSpPr txBox="1">
            <a:spLocks/>
          </p:cNvSpPr>
          <p:nvPr/>
        </p:nvSpPr>
        <p:spPr>
          <a:xfrm>
            <a:off x="6401289" y="504912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114</a:t>
            </a:r>
          </a:p>
        </p:txBody>
      </p:sp>
      <p:cxnSp>
        <p:nvCxnSpPr>
          <p:cNvPr id="6" name="Straight Connector 5">
            <a:extLst>
              <a:ext uri="{FF2B5EF4-FFF2-40B4-BE49-F238E27FC236}">
                <a16:creationId xmlns:a16="http://schemas.microsoft.com/office/drawing/2014/main" id="{C81A195D-61F6-BDE0-C22C-B639E09606E2}"/>
              </a:ext>
            </a:extLst>
          </p:cNvPr>
          <p:cNvCxnSpPr>
            <a:cxnSpLocks/>
          </p:cNvCxnSpPr>
          <p:nvPr/>
        </p:nvCxnSpPr>
        <p:spPr>
          <a:xfrm>
            <a:off x="4905829" y="5266576"/>
            <a:ext cx="1584617"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15" name="Text Placeholder 25">
            <a:extLst>
              <a:ext uri="{FF2B5EF4-FFF2-40B4-BE49-F238E27FC236}">
                <a16:creationId xmlns:a16="http://schemas.microsoft.com/office/drawing/2014/main" id="{F87CB1D8-0D68-D6AC-22F6-38DF8C37DBC5}"/>
              </a:ext>
            </a:extLst>
          </p:cNvPr>
          <p:cNvSpPr txBox="1">
            <a:spLocks/>
          </p:cNvSpPr>
          <p:nvPr/>
        </p:nvSpPr>
        <p:spPr>
          <a:xfrm>
            <a:off x="755650" y="2966993"/>
            <a:ext cx="6404191" cy="971460"/>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7200" b="0" i="0" kern="1200">
                <a:solidFill>
                  <a:schemeClr val="bg1"/>
                </a:solidFill>
                <a:latin typeface="Calibri" panose="020F0502020204030204" pitchFamily="34" charset="0"/>
                <a:ea typeface="+mn-ea"/>
                <a:cs typeface="Calibri" panose="020F0502020204030204" pitchFamily="34" charset="0"/>
              </a:defRPr>
            </a:lvl1pPr>
            <a:lvl2pPr marL="377967"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2pPr>
            <a:lvl3pPr marL="755934"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3pPr>
            <a:lvl4pPr marL="1133901"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4pPr>
            <a:lvl5pPr marL="1511869"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6000" dirty="0"/>
              <a:t>contents module 5</a:t>
            </a:r>
          </a:p>
        </p:txBody>
      </p:sp>
    </p:spTree>
    <p:extLst>
      <p:ext uri="{BB962C8B-B14F-4D97-AF65-F5344CB8AC3E}">
        <p14:creationId xmlns:p14="http://schemas.microsoft.com/office/powerpoint/2010/main" val="386342919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E38A8262-ED03-574D-9429-78BE253D323C}"/>
              </a:ext>
            </a:extLst>
          </p:cNvPr>
          <p:cNvSpPr>
            <a:spLocks noGrp="1"/>
          </p:cNvSpPr>
          <p:nvPr>
            <p:ph type="body" sz="quarter" idx="30"/>
          </p:nvPr>
        </p:nvSpPr>
        <p:spPr>
          <a:xfrm>
            <a:off x="700479" y="3421625"/>
            <a:ext cx="2895713" cy="1752955"/>
          </a:xfrm>
        </p:spPr>
        <p:txBody>
          <a:bodyPr/>
          <a:lstStyle/>
          <a:p>
            <a:pPr>
              <a:spcBef>
                <a:spcPts val="0"/>
              </a:spcBef>
            </a:pPr>
            <a:r>
              <a:rPr lang="en-US" dirty="0"/>
              <a:t>01| MODULE 5 </a:t>
            </a:r>
            <a:r>
              <a:rPr lang="en-US"/>
              <a:t>Fundamentals of </a:t>
            </a:r>
          </a:p>
          <a:p>
            <a:pPr>
              <a:spcBef>
                <a:spcPts val="0"/>
              </a:spcBef>
            </a:pPr>
            <a:r>
              <a:rPr lang="en-US"/>
              <a:t>Coding &amp; Programming</a:t>
            </a:r>
            <a:endParaRPr lang="en-US" dirty="0"/>
          </a:p>
        </p:txBody>
      </p:sp>
      <p:sp>
        <p:nvSpPr>
          <p:cNvPr id="19" name="Text Placeholder 18">
            <a:extLst>
              <a:ext uri="{FF2B5EF4-FFF2-40B4-BE49-F238E27FC236}">
                <a16:creationId xmlns:a16="http://schemas.microsoft.com/office/drawing/2014/main" id="{9BD126B6-CAE0-9848-BCF8-9184D07F01B1}"/>
              </a:ext>
            </a:extLst>
          </p:cNvPr>
          <p:cNvSpPr>
            <a:spLocks noGrp="1"/>
          </p:cNvSpPr>
          <p:nvPr>
            <p:ph type="body" sz="quarter" idx="42"/>
          </p:nvPr>
        </p:nvSpPr>
        <p:spPr>
          <a:xfrm>
            <a:off x="3843530" y="6330114"/>
            <a:ext cx="3019010" cy="3507069"/>
          </a:xfrm>
        </p:spPr>
        <p:txBody>
          <a:bodyPr/>
          <a:lstStyle/>
          <a:p>
            <a:r>
              <a:rPr lang="en-US" dirty="0"/>
              <a:t>After the first module, you should be able to:</a:t>
            </a:r>
          </a:p>
          <a:p>
            <a:r>
              <a:rPr lang="en-US" dirty="0"/>
              <a:t> </a:t>
            </a:r>
          </a:p>
          <a:p>
            <a:pPr marL="342900" lvl="0" indent="-342900" algn="l" rtl="0">
              <a:buClr>
                <a:srgbClr val="DD1470"/>
              </a:buClr>
              <a:buSzPct val="120000"/>
              <a:buFont typeface="Wingdings" pitchFamily="2" charset="2"/>
              <a:buChar char="§"/>
            </a:pPr>
            <a:r>
              <a:rPr lang="en-US"/>
              <a:t>Learn how to program a game on Ethereum.</a:t>
            </a:r>
          </a:p>
          <a:p>
            <a:pPr marL="342900" lvl="0" indent="-342900" algn="l" rtl="0">
              <a:buClr>
                <a:srgbClr val="DD1470"/>
              </a:buClr>
              <a:buSzPct val="120000"/>
              <a:buFont typeface="Wingdings" pitchFamily="2" charset="2"/>
              <a:buChar char="§"/>
            </a:pPr>
            <a:r>
              <a:rPr lang="en-US"/>
              <a:t>Learn and use basic solidity concepts.</a:t>
            </a:r>
          </a:p>
          <a:p>
            <a:pPr marL="342900" lvl="0" indent="-342900" algn="l" rtl="0">
              <a:buClr>
                <a:srgbClr val="DD1470"/>
              </a:buClr>
              <a:buSzPct val="120000"/>
              <a:buFont typeface="Wingdings" pitchFamily="2" charset="2"/>
              <a:buChar char="§"/>
            </a:pPr>
            <a:r>
              <a:rPr lang="en-US"/>
              <a:t>Understand and deploy ERC721 &amp; crypto collectibles.</a:t>
            </a:r>
          </a:p>
          <a:p>
            <a:pPr marL="342900" lvl="0" indent="-342900" algn="l" rtl="0">
              <a:buClr>
                <a:srgbClr val="DD1470"/>
              </a:buClr>
              <a:buSzPct val="120000"/>
              <a:buFont typeface="Wingdings" pitchFamily="2" charset="2"/>
              <a:buChar char="§"/>
            </a:pPr>
            <a:r>
              <a:rPr lang="en-US"/>
              <a:t>Understand and be able to program app front ends &amp; web3.js.</a:t>
            </a:r>
          </a:p>
          <a:p>
            <a:pPr marL="342900" lvl="0" indent="-342900" algn="l" rtl="0">
              <a:buClr>
                <a:srgbClr val="DD1470"/>
              </a:buClr>
              <a:buSzPct val="120000"/>
              <a:buFont typeface="Wingdings" pitchFamily="2" charset="2"/>
              <a:buChar char="§"/>
            </a:pPr>
            <a:r>
              <a:rPr lang="en-US"/>
              <a:t>Understand how data feeds and computations work theoretically and in practice.</a:t>
            </a:r>
          </a:p>
          <a:p>
            <a:pPr marL="342900" lvl="0" indent="-342900" algn="l" rtl="0">
              <a:buClr>
                <a:srgbClr val="DD1470"/>
              </a:buClr>
              <a:buSzPct val="120000"/>
              <a:buFont typeface="Wingdings" pitchFamily="2" charset="2"/>
              <a:buChar char="§"/>
            </a:pPr>
            <a:r>
              <a:rPr lang="en-US"/>
              <a:t>Learn how to deploy dApps with Truffle.</a:t>
            </a:r>
          </a:p>
          <a:p>
            <a:pPr marL="342900" lvl="0" indent="-342900" algn="l" rtl="0">
              <a:buClr>
                <a:srgbClr val="DD1470"/>
              </a:buClr>
              <a:buSzPct val="120000"/>
              <a:buFont typeface="Wingdings" pitchFamily="2" charset="2"/>
              <a:buChar char="§"/>
            </a:pPr>
            <a:r>
              <a:rPr lang="en-US"/>
              <a:t>Learn how to build an Oracle.</a:t>
            </a:r>
          </a:p>
          <a:p>
            <a:pPr marL="342900" lvl="0" indent="-342900" algn="l" rtl="0">
              <a:buClr>
                <a:srgbClr val="DD1470"/>
              </a:buClr>
              <a:buSzPct val="120000"/>
              <a:buFont typeface="Wingdings" pitchFamily="2" charset="2"/>
              <a:buChar char="§"/>
            </a:pPr>
            <a:r>
              <a:rPr lang="en-US"/>
              <a:t>Test smart contracts with Truffle (e.g., using Chai to write more expressive assertions, testing against Loom).</a:t>
            </a:r>
          </a:p>
          <a:p>
            <a:pPr marL="342900" lvl="0" indent="-342900" algn="l" rtl="0">
              <a:buClr>
                <a:srgbClr val="DD1470"/>
              </a:buClr>
              <a:buSzPct val="120000"/>
              <a:buFont typeface="Wingdings" pitchFamily="2" charset="2"/>
              <a:buChar char="§"/>
            </a:pPr>
            <a:r>
              <a:rPr lang="en-US"/>
              <a:t>Learn how to deploy on TRON, one of the fastest-growing public blockchains.</a:t>
            </a:r>
          </a:p>
          <a:p>
            <a:pPr marL="342900" lvl="0" indent="-342900" algn="l" rtl="0">
              <a:buClr>
                <a:srgbClr val="DD1470"/>
              </a:buClr>
              <a:buSzPct val="120000"/>
              <a:buFont typeface="Wingdings" pitchFamily="2" charset="2"/>
              <a:buChar char="§"/>
            </a:pPr>
            <a:r>
              <a:rPr lang="en-US"/>
              <a:t>Understand the basics of zkSync.</a:t>
            </a:r>
          </a:p>
          <a:p>
            <a:pPr marL="342900" lvl="0" indent="-342900" algn="l" rtl="0">
              <a:lnSpc>
                <a:spcPct val="150000"/>
              </a:lnSpc>
              <a:buClr>
                <a:srgbClr val="DD1470"/>
              </a:buClr>
              <a:buSzPct val="120000"/>
              <a:buFont typeface="Wingdings" pitchFamily="2" charset="2"/>
              <a:buChar char="§"/>
            </a:pPr>
            <a:endParaRPr lang="en-LB">
              <a:effectLst/>
              <a:latin typeface="Times New Roman" panose="02020603050405020304" pitchFamily="18" charset="0"/>
              <a:ea typeface="Times New Roman" panose="02020603050405020304" pitchFamily="18" charset="0"/>
            </a:endParaRPr>
          </a:p>
        </p:txBody>
      </p:sp>
      <p:sp>
        <p:nvSpPr>
          <p:cNvPr id="20" name="Text Placeholder 19">
            <a:extLst>
              <a:ext uri="{FF2B5EF4-FFF2-40B4-BE49-F238E27FC236}">
                <a16:creationId xmlns:a16="http://schemas.microsoft.com/office/drawing/2014/main" id="{74C730EC-639F-014A-96B0-EBA758122072}"/>
              </a:ext>
            </a:extLst>
          </p:cNvPr>
          <p:cNvSpPr>
            <a:spLocks noGrp="1"/>
          </p:cNvSpPr>
          <p:nvPr>
            <p:ph type="body" sz="quarter" idx="43"/>
          </p:nvPr>
        </p:nvSpPr>
        <p:spPr>
          <a:xfrm>
            <a:off x="635891" y="6330114"/>
            <a:ext cx="3019010" cy="1502233"/>
          </a:xfrm>
        </p:spPr>
        <p:txBody>
          <a:bodyPr/>
          <a:lstStyle/>
          <a:p>
            <a:r>
              <a:rPr lang="en-US">
                <a:solidFill>
                  <a:srgbClr val="000000"/>
                </a:solidFill>
                <a:effectLst/>
                <a:ea typeface="Times New Roman" panose="02020603050405020304" pitchFamily="18" charset="0"/>
              </a:rPr>
              <a:t>In this module, you will be introduced to the programming language Solidity and the concept of building smart contracts and decentralized Apps.</a:t>
            </a:r>
            <a:endParaRPr lang="en-LB">
              <a:effectLst/>
              <a:ea typeface="Times New Roman" panose="02020603050405020304" pitchFamily="18" charset="0"/>
            </a:endParaRPr>
          </a:p>
          <a:p>
            <a:endParaRPr lang="en-US" dirty="0"/>
          </a:p>
        </p:txBody>
      </p:sp>
      <p:pic>
        <p:nvPicPr>
          <p:cNvPr id="34" name="Picture Placeholder 33">
            <a:extLst>
              <a:ext uri="{FF2B5EF4-FFF2-40B4-BE49-F238E27FC236}">
                <a16:creationId xmlns:a16="http://schemas.microsoft.com/office/drawing/2014/main" id="{F4D3EF52-FDD6-A04A-B13D-6EC85A25845E}"/>
              </a:ext>
            </a:extLst>
          </p:cNvPr>
          <p:cNvPicPr>
            <a:picLocks noGrp="1" noChangeAspect="1"/>
          </p:cNvPicPr>
          <p:nvPr>
            <p:ph type="pic" sz="quarter" idx="41"/>
          </p:nvPr>
        </p:nvPicPr>
        <p:blipFill rotWithShape="1">
          <a:blip r:embed="rId2" cstate="screen">
            <a:extLst>
              <a:ext uri="{28A0092B-C50C-407E-A947-70E740481C1C}">
                <a14:useLocalDpi xmlns:a14="http://schemas.microsoft.com/office/drawing/2010/main"/>
              </a:ext>
            </a:extLst>
          </a:blip>
          <a:srcRect r="-85"/>
          <a:stretch/>
        </p:blipFill>
        <p:spPr>
          <a:xfrm>
            <a:off x="1" y="-11581"/>
            <a:ext cx="7559675" cy="2723566"/>
          </a:xfrm>
        </p:spPr>
      </p:pic>
      <p:sp>
        <p:nvSpPr>
          <p:cNvPr id="2" name="Slide Number Placeholder 18">
            <a:extLst>
              <a:ext uri="{FF2B5EF4-FFF2-40B4-BE49-F238E27FC236}">
                <a16:creationId xmlns:a16="http://schemas.microsoft.com/office/drawing/2014/main" id="{2FC28E8F-11EE-0200-1B1E-AC1395189D1E}"/>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112</a:t>
            </a:fld>
            <a:endParaRPr lang="en-US" dirty="0"/>
          </a:p>
        </p:txBody>
      </p:sp>
      <p:sp>
        <p:nvSpPr>
          <p:cNvPr id="3" name="Text Placeholder 19">
            <a:extLst>
              <a:ext uri="{FF2B5EF4-FFF2-40B4-BE49-F238E27FC236}">
                <a16:creationId xmlns:a16="http://schemas.microsoft.com/office/drawing/2014/main" id="{2590601F-6D1A-64B6-995C-5693B1A36503}"/>
              </a:ext>
            </a:extLst>
          </p:cNvPr>
          <p:cNvSpPr txBox="1">
            <a:spLocks/>
          </p:cNvSpPr>
          <p:nvPr/>
        </p:nvSpPr>
        <p:spPr>
          <a:xfrm>
            <a:off x="650923"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Chapter Overview</a:t>
            </a:r>
            <a:endParaRPr lang="en-LB" sz="1800">
              <a:solidFill>
                <a:srgbClr val="F9A835"/>
              </a:solidFill>
              <a:cs typeface="Poppins SemiBold" pitchFamily="2" charset="77"/>
            </a:endParaRPr>
          </a:p>
          <a:p>
            <a:endParaRPr lang="en-US" dirty="0">
              <a:solidFill>
                <a:srgbClr val="F9A835"/>
              </a:solidFill>
            </a:endParaRPr>
          </a:p>
        </p:txBody>
      </p:sp>
      <p:sp>
        <p:nvSpPr>
          <p:cNvPr id="4" name="Text Placeholder 19">
            <a:extLst>
              <a:ext uri="{FF2B5EF4-FFF2-40B4-BE49-F238E27FC236}">
                <a16:creationId xmlns:a16="http://schemas.microsoft.com/office/drawing/2014/main" id="{6123F66F-6962-80AF-2FCC-A6AB1FA8637C}"/>
              </a:ext>
            </a:extLst>
          </p:cNvPr>
          <p:cNvSpPr txBox="1">
            <a:spLocks/>
          </p:cNvSpPr>
          <p:nvPr/>
        </p:nvSpPr>
        <p:spPr>
          <a:xfrm>
            <a:off x="3786790"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Learning Objectives</a:t>
            </a:r>
          </a:p>
          <a:p>
            <a:endParaRPr lang="en-US" dirty="0">
              <a:solidFill>
                <a:srgbClr val="F9A835"/>
              </a:solidFill>
            </a:endParaRPr>
          </a:p>
        </p:txBody>
      </p:sp>
      <p:grpSp>
        <p:nvGrpSpPr>
          <p:cNvPr id="38" name="Group 37">
            <a:extLst>
              <a:ext uri="{FF2B5EF4-FFF2-40B4-BE49-F238E27FC236}">
                <a16:creationId xmlns:a16="http://schemas.microsoft.com/office/drawing/2014/main" id="{F9F49FF9-3185-96FB-7F86-488959F8D100}"/>
              </a:ext>
            </a:extLst>
          </p:cNvPr>
          <p:cNvGrpSpPr/>
          <p:nvPr/>
        </p:nvGrpSpPr>
        <p:grpSpPr>
          <a:xfrm>
            <a:off x="5728309" y="3160644"/>
            <a:ext cx="1999713" cy="1442633"/>
            <a:chOff x="8493673" y="3441653"/>
            <a:chExt cx="2590079" cy="1868535"/>
          </a:xfrm>
        </p:grpSpPr>
        <p:sp>
          <p:nvSpPr>
            <p:cNvPr id="23" name="Freeform 22">
              <a:extLst>
                <a:ext uri="{FF2B5EF4-FFF2-40B4-BE49-F238E27FC236}">
                  <a16:creationId xmlns:a16="http://schemas.microsoft.com/office/drawing/2014/main" id="{25B21279-771E-7DC4-D2D8-CEEEEFE67069}"/>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4" name="Freeform 23">
              <a:extLst>
                <a:ext uri="{FF2B5EF4-FFF2-40B4-BE49-F238E27FC236}">
                  <a16:creationId xmlns:a16="http://schemas.microsoft.com/office/drawing/2014/main" id="{87F5A1AD-35E7-383E-DD72-520E936755C2}"/>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5" name="Freeform 24">
              <a:extLst>
                <a:ext uri="{FF2B5EF4-FFF2-40B4-BE49-F238E27FC236}">
                  <a16:creationId xmlns:a16="http://schemas.microsoft.com/office/drawing/2014/main" id="{512FC530-FAC7-7580-D9FB-D405DB35C4BC}"/>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6" name="Freeform 25">
              <a:extLst>
                <a:ext uri="{FF2B5EF4-FFF2-40B4-BE49-F238E27FC236}">
                  <a16:creationId xmlns:a16="http://schemas.microsoft.com/office/drawing/2014/main" id="{619224B6-C743-2838-3949-4DF8334941F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7" name="Freeform 26">
              <a:extLst>
                <a:ext uri="{FF2B5EF4-FFF2-40B4-BE49-F238E27FC236}">
                  <a16:creationId xmlns:a16="http://schemas.microsoft.com/office/drawing/2014/main" id="{BA0725DD-FE4F-F9D1-D097-A80BC5671A20}"/>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8" name="Freeform 27">
              <a:extLst>
                <a:ext uri="{FF2B5EF4-FFF2-40B4-BE49-F238E27FC236}">
                  <a16:creationId xmlns:a16="http://schemas.microsoft.com/office/drawing/2014/main" id="{84CAD0F7-F18D-9FEF-0319-1F9E3BE160FE}"/>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9A2F618A-6DC5-8A51-F027-D49708BE5F46}"/>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0" name="Freeform 29">
              <a:extLst>
                <a:ext uri="{FF2B5EF4-FFF2-40B4-BE49-F238E27FC236}">
                  <a16:creationId xmlns:a16="http://schemas.microsoft.com/office/drawing/2014/main" id="{3CA01DCB-7CCD-75B2-A0BA-73011E382117}"/>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1" name="Freeform 30">
              <a:extLst>
                <a:ext uri="{FF2B5EF4-FFF2-40B4-BE49-F238E27FC236}">
                  <a16:creationId xmlns:a16="http://schemas.microsoft.com/office/drawing/2014/main" id="{38AB6F29-5E27-816B-2632-5C6DA2AF581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3" name="Freeform 32">
              <a:extLst>
                <a:ext uri="{FF2B5EF4-FFF2-40B4-BE49-F238E27FC236}">
                  <a16:creationId xmlns:a16="http://schemas.microsoft.com/office/drawing/2014/main" id="{4E5538D7-FBCD-7397-8BC3-3180E4963DD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5" name="Freeform 34">
              <a:extLst>
                <a:ext uri="{FF2B5EF4-FFF2-40B4-BE49-F238E27FC236}">
                  <a16:creationId xmlns:a16="http://schemas.microsoft.com/office/drawing/2014/main" id="{1B1D085C-9B60-772E-1AD5-ACEBFE19EEB9}"/>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5" name="Group 4">
            <a:extLst>
              <a:ext uri="{FF2B5EF4-FFF2-40B4-BE49-F238E27FC236}">
                <a16:creationId xmlns:a16="http://schemas.microsoft.com/office/drawing/2014/main" id="{20EE5072-6761-975F-54AF-9628C233F741}"/>
              </a:ext>
            </a:extLst>
          </p:cNvPr>
          <p:cNvGrpSpPr/>
          <p:nvPr/>
        </p:nvGrpSpPr>
        <p:grpSpPr>
          <a:xfrm flipH="1">
            <a:off x="-172078" y="9078092"/>
            <a:ext cx="1380420" cy="1309652"/>
            <a:chOff x="6346354" y="435340"/>
            <a:chExt cx="1380420" cy="1309652"/>
          </a:xfrm>
        </p:grpSpPr>
        <p:sp>
          <p:nvSpPr>
            <p:cNvPr id="6" name="Freeform 5">
              <a:extLst>
                <a:ext uri="{FF2B5EF4-FFF2-40B4-BE49-F238E27FC236}">
                  <a16:creationId xmlns:a16="http://schemas.microsoft.com/office/drawing/2014/main" id="{E0DE8D63-A89C-1015-8377-CD5888624649}"/>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66C87853-A794-F688-351B-9639E38A6F31}"/>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535D90BE-7F4A-61FD-DA95-CDC28E5C4CFA}"/>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B237210-8E31-4DCB-13A5-CE96550C3F4E}"/>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EF78B98C-5191-E781-458A-98DD5B2822C8}"/>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C2BE9743-D0B6-915F-5345-07A848D0C8F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423603193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96E73FB-EAA3-1C72-7110-2E084D55CF1B}"/>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36" name="Text Placeholder 17">
            <a:extLst>
              <a:ext uri="{FF2B5EF4-FFF2-40B4-BE49-F238E27FC236}">
                <a16:creationId xmlns:a16="http://schemas.microsoft.com/office/drawing/2014/main" id="{27C29596-3285-C552-D750-C3970372A13D}"/>
              </a:ext>
            </a:extLst>
          </p:cNvPr>
          <p:cNvSpPr>
            <a:spLocks noGrp="1"/>
          </p:cNvSpPr>
          <p:nvPr/>
        </p:nvSpPr>
        <p:spPr>
          <a:xfrm>
            <a:off x="978370" y="5611529"/>
            <a:ext cx="6143488" cy="3674184"/>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effectLst/>
                <a:ea typeface="Times New Roman" panose="02020603050405020304" pitchFamily="18" charset="0"/>
              </a:rPr>
              <a:t>During the “Solidity: Beginner to Intermediate Smart Contracts” section, you will learn: </a:t>
            </a:r>
          </a:p>
          <a:p>
            <a:endParaRPr lang="en-LB">
              <a:effectLst/>
              <a:ea typeface="Times New Roman" panose="02020603050405020304" pitchFamily="18" charset="0"/>
            </a:endParaRPr>
          </a:p>
          <a:p>
            <a:pPr marL="342900" lvl="0" indent="-342900">
              <a:buClr>
                <a:srgbClr val="F79037"/>
              </a:buClr>
              <a:buSzPct val="120000"/>
              <a:buFont typeface="Wingdings" pitchFamily="2" charset="2"/>
              <a:buChar char="§"/>
            </a:pPr>
            <a:r>
              <a:rPr lang="en-US">
                <a:effectLst/>
                <a:ea typeface="Times New Roman" panose="02020603050405020304" pitchFamily="18" charset="0"/>
              </a:rPr>
              <a:t>How to build a game on Ethereum</a:t>
            </a:r>
            <a:endParaRPr lang="en-LB">
              <a:effectLst/>
              <a:ea typeface="Times New Roman" panose="02020603050405020304" pitchFamily="18" charset="0"/>
            </a:endParaRPr>
          </a:p>
          <a:p>
            <a:pPr marL="342900" lvl="0" indent="-342900">
              <a:buClr>
                <a:srgbClr val="F79037"/>
              </a:buClr>
              <a:buSzPct val="120000"/>
              <a:buFont typeface="Wingdings" pitchFamily="2" charset="2"/>
              <a:buChar char="§"/>
            </a:pPr>
            <a:r>
              <a:rPr lang="en-US">
                <a:effectLst/>
                <a:ea typeface="Times New Roman" panose="02020603050405020304" pitchFamily="18" charset="0"/>
              </a:rPr>
              <a:t>Basic solidity concepts</a:t>
            </a:r>
            <a:endParaRPr lang="en-LB">
              <a:effectLst/>
              <a:ea typeface="Times New Roman" panose="02020603050405020304" pitchFamily="18" charset="0"/>
            </a:endParaRPr>
          </a:p>
          <a:p>
            <a:pPr marL="342900" lvl="0" indent="-342900">
              <a:buClr>
                <a:srgbClr val="F79037"/>
              </a:buClr>
              <a:buSzPct val="120000"/>
              <a:buFont typeface="Wingdings" pitchFamily="2" charset="2"/>
              <a:buChar char="§"/>
            </a:pPr>
            <a:r>
              <a:rPr lang="en-US">
                <a:effectLst/>
                <a:ea typeface="Times New Roman" panose="02020603050405020304" pitchFamily="18" charset="0"/>
              </a:rPr>
              <a:t>ERC721 &amp; crypto collectibles</a:t>
            </a:r>
            <a:endParaRPr lang="en-LB">
              <a:effectLst/>
              <a:ea typeface="Times New Roman" panose="02020603050405020304" pitchFamily="18" charset="0"/>
            </a:endParaRPr>
          </a:p>
          <a:p>
            <a:pPr marL="342900" lvl="0" indent="-342900">
              <a:buClr>
                <a:srgbClr val="F79037"/>
              </a:buClr>
              <a:buSzPct val="120000"/>
              <a:buFont typeface="Wingdings" pitchFamily="2" charset="2"/>
              <a:buChar char="§"/>
            </a:pPr>
            <a:r>
              <a:rPr lang="en-US">
                <a:effectLst/>
                <a:ea typeface="Times New Roman" panose="02020603050405020304" pitchFamily="18" charset="0"/>
              </a:rPr>
              <a:t>App front ends &amp; web3.js</a:t>
            </a:r>
            <a:endParaRPr lang="en-LB">
              <a:effectLst/>
              <a:ea typeface="Times New Roman" panose="02020603050405020304" pitchFamily="18" charset="0"/>
            </a:endParaRPr>
          </a:p>
          <a:p>
            <a:pPr marL="228600"/>
            <a:r>
              <a:rPr lang="en-US">
                <a:effectLst/>
                <a:ea typeface="Times New Roman" panose="02020603050405020304" pitchFamily="18" charset="0"/>
              </a:rPr>
              <a:t> </a:t>
            </a:r>
            <a:endParaRPr lang="en-LB">
              <a:effectLst/>
              <a:ea typeface="Times New Roman" panose="02020603050405020304" pitchFamily="18" charset="0"/>
            </a:endParaRPr>
          </a:p>
          <a:p>
            <a:r>
              <a:rPr lang="en-US">
                <a:effectLst/>
                <a:ea typeface="Times New Roman" panose="02020603050405020304" pitchFamily="18" charset="0"/>
              </a:rPr>
              <a:t>During the “Chainlink: Decentralized Oracles” section, you will learn: </a:t>
            </a:r>
          </a:p>
          <a:p>
            <a:endParaRPr lang="en-LB">
              <a:effectLst/>
              <a:ea typeface="Times New Roman" panose="02020603050405020304" pitchFamily="18" charset="0"/>
            </a:endParaRPr>
          </a:p>
          <a:p>
            <a:pPr marL="342900" indent="-342900">
              <a:buClr>
                <a:srgbClr val="F79037"/>
              </a:buClr>
              <a:buSzPct val="120000"/>
              <a:buFont typeface="Wingdings" pitchFamily="2" charset="2"/>
              <a:buChar char="§"/>
            </a:pPr>
            <a:r>
              <a:rPr lang="en-US"/>
              <a:t>How data feeds and computations work</a:t>
            </a:r>
            <a:endParaRPr lang="en-LB"/>
          </a:p>
          <a:p>
            <a:r>
              <a:rPr lang="en-US">
                <a:effectLst/>
                <a:ea typeface="Times New Roman" panose="02020603050405020304" pitchFamily="18" charset="0"/>
              </a:rPr>
              <a:t> </a:t>
            </a:r>
            <a:endParaRPr lang="en-LB">
              <a:effectLst/>
              <a:ea typeface="Times New Roman" panose="02020603050405020304" pitchFamily="18" charset="0"/>
            </a:endParaRPr>
          </a:p>
          <a:p>
            <a:r>
              <a:rPr lang="en-US">
                <a:effectLst/>
                <a:ea typeface="Times New Roman" panose="02020603050405020304" pitchFamily="18" charset="0"/>
              </a:rPr>
              <a:t>During the “Advanced Solidity: Get In-depth Knowledge” section, you will learn: </a:t>
            </a:r>
          </a:p>
          <a:p>
            <a:endParaRPr lang="en-LB">
              <a:effectLst/>
              <a:ea typeface="Times New Roman" panose="02020603050405020304" pitchFamily="18" charset="0"/>
            </a:endParaRPr>
          </a:p>
          <a:p>
            <a:pPr marL="342900" lvl="0" indent="-342900">
              <a:buClr>
                <a:srgbClr val="F79037"/>
              </a:buClr>
              <a:buSzPct val="120000"/>
              <a:buFont typeface="Wingdings" pitchFamily="2" charset="2"/>
              <a:buChar char="§"/>
            </a:pPr>
            <a:r>
              <a:rPr lang="en-US"/>
              <a:t>Deploy dApps with Truffle </a:t>
            </a:r>
            <a:endParaRPr lang="en-LB"/>
          </a:p>
          <a:p>
            <a:pPr marL="342900" lvl="0" indent="-342900">
              <a:buClr>
                <a:srgbClr val="F79037"/>
              </a:buClr>
              <a:buSzPct val="120000"/>
              <a:buFont typeface="Wingdings" pitchFamily="2" charset="2"/>
              <a:buChar char="§"/>
            </a:pPr>
            <a:r>
              <a:rPr lang="en-US"/>
              <a:t>How to build an Oracle</a:t>
            </a:r>
            <a:endParaRPr lang="en-LB"/>
          </a:p>
          <a:p>
            <a:pPr marL="342900" lvl="0" indent="-342900">
              <a:spcAft>
                <a:spcPts val="600"/>
              </a:spcAft>
              <a:buClr>
                <a:srgbClr val="F79037"/>
              </a:buClr>
              <a:buSzPct val="120000"/>
              <a:buFont typeface="Wingdings" pitchFamily="2" charset="2"/>
              <a:buChar char="§"/>
            </a:pPr>
            <a:r>
              <a:rPr lang="en-US"/>
              <a:t>Testing Smart Contracts with Truffle (e.g., using Chai to write more expressive assertions, testing against Loom)</a:t>
            </a:r>
          </a:p>
          <a:p>
            <a:r>
              <a:rPr lang="en-US">
                <a:effectLst/>
                <a:ea typeface="Times New Roman" panose="02020603050405020304" pitchFamily="18" charset="0"/>
              </a:rPr>
              <a:t>During the “Beyond Ethereum: Explore the Blockchain Ecosystem” section, you will learn: </a:t>
            </a:r>
          </a:p>
          <a:p>
            <a:endParaRPr lang="en-LB">
              <a:effectLst/>
              <a:ea typeface="Times New Roman" panose="02020603050405020304" pitchFamily="18" charset="0"/>
            </a:endParaRPr>
          </a:p>
          <a:p>
            <a:pPr marL="342900" indent="-342900">
              <a:buClr>
                <a:srgbClr val="F79037"/>
              </a:buClr>
              <a:buSzPct val="120000"/>
              <a:buFont typeface="Wingdings" pitchFamily="2" charset="2"/>
              <a:buChar char="§"/>
            </a:pPr>
            <a:r>
              <a:rPr lang="en-US"/>
              <a:t>The basics of zkSync</a:t>
            </a:r>
            <a:endParaRPr lang="en-LB"/>
          </a:p>
          <a:p>
            <a:r>
              <a:rPr lang="en-US">
                <a:effectLst/>
                <a:ea typeface="Times New Roman" panose="02020603050405020304" pitchFamily="18" charset="0"/>
              </a:rPr>
              <a:t> </a:t>
            </a:r>
            <a:endParaRPr lang="en-LB"/>
          </a:p>
          <a:p>
            <a:r>
              <a:rPr lang="en-US">
                <a:effectLst/>
                <a:ea typeface="Times New Roman" panose="02020603050405020304" pitchFamily="18" charset="0"/>
              </a:rPr>
              <a:t>During the “Tron: Decentralize the Web” section, you will learn: </a:t>
            </a:r>
          </a:p>
          <a:p>
            <a:endParaRPr lang="en-LB">
              <a:effectLst/>
              <a:ea typeface="Times New Roman" panose="02020603050405020304" pitchFamily="18" charset="0"/>
            </a:endParaRPr>
          </a:p>
          <a:p>
            <a:pPr marL="342900" lvl="0" indent="-342900">
              <a:buClr>
                <a:srgbClr val="F79037"/>
              </a:buClr>
              <a:buSzPct val="120000"/>
              <a:buFont typeface="Wingdings" pitchFamily="2" charset="2"/>
              <a:buChar char="§"/>
            </a:pPr>
            <a:r>
              <a:rPr lang="en-US"/>
              <a:t>How to deploy on TRON, one of the fastest-growing public blockchains</a:t>
            </a:r>
            <a:endParaRPr lang="en-LB"/>
          </a:p>
        </p:txBody>
      </p:sp>
      <p:sp>
        <p:nvSpPr>
          <p:cNvPr id="17" name="Text Placeholder 16">
            <a:extLst>
              <a:ext uri="{FF2B5EF4-FFF2-40B4-BE49-F238E27FC236}">
                <a16:creationId xmlns:a16="http://schemas.microsoft.com/office/drawing/2014/main" id="{428B317D-2D08-3045-B095-5358A7C7BCC0}"/>
              </a:ext>
            </a:extLst>
          </p:cNvPr>
          <p:cNvSpPr>
            <a:spLocks noGrp="1"/>
          </p:cNvSpPr>
          <p:nvPr>
            <p:ph type="body" sz="quarter" idx="30"/>
          </p:nvPr>
        </p:nvSpPr>
        <p:spPr>
          <a:xfrm>
            <a:off x="755650" y="660136"/>
            <a:ext cx="3971333" cy="1204857"/>
          </a:xfrm>
        </p:spPr>
        <p:txBody>
          <a:bodyPr/>
          <a:lstStyle/>
          <a:p>
            <a:r>
              <a:rPr lang="en-US" b="1">
                <a:solidFill>
                  <a:srgbClr val="F48043"/>
                </a:solidFill>
                <a:effectLst/>
                <a:ea typeface="Calibri" panose="020F0502020204030204" pitchFamily="34" charset="0"/>
                <a:cs typeface="Calibri" panose="020F0502020204030204" pitchFamily="34" charset="0"/>
              </a:rPr>
              <a:t>01|</a:t>
            </a:r>
            <a:r>
              <a:rPr lang="en-US" b="1">
                <a:solidFill>
                  <a:srgbClr val="8E2F91"/>
                </a:solidFill>
                <a:effectLst/>
                <a:ea typeface="Calibri" panose="020F0502020204030204" pitchFamily="34" charset="0"/>
                <a:cs typeface="Calibri" panose="020F0502020204030204" pitchFamily="34" charset="0"/>
              </a:rPr>
              <a:t> </a:t>
            </a:r>
            <a:r>
              <a:rPr lang="en-US" b="1">
                <a:solidFill>
                  <a:srgbClr val="8E2F91"/>
                </a:solidFill>
                <a:effectLst/>
                <a:latin typeface="Calibri" panose="020F0502020204030204" pitchFamily="34" charset="0"/>
                <a:ea typeface="Times New Roman" panose="02020603050405020304" pitchFamily="18" charset="0"/>
              </a:rPr>
              <a:t>INTRODUCTION TO SMART CONTRACT CODING </a:t>
            </a:r>
            <a:endParaRPr lang="en-US" dirty="0">
              <a:solidFill>
                <a:srgbClr val="8E2F91"/>
              </a:solidFill>
              <a:cs typeface="Calibri" panose="020F0502020204030204" pitchFamily="34" charset="0"/>
            </a:endParaRPr>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113</a:t>
            </a:fld>
            <a:endParaRPr lang="en-US"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1864993"/>
            <a:ext cx="6036131" cy="3917449"/>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ea typeface="Times New Roman" panose="02020603050405020304" pitchFamily="18" charset="0"/>
              </a:rPr>
              <a:t>As programming is best learned through doing it, head over to the Solidity course “CryptoZombies” where you will be guided through deploying your own smart contracts once you have a good understanding for the basics. CryptoZombies is a free, open-source, interactive code school that teaches you to build games on Ethereum. The course is designed for beginners to Solidity and starts off with the absolute basics. Click </a:t>
            </a:r>
            <a:r>
              <a:rPr lang="en-US" sz="1100" u="sng">
                <a:solidFill>
                  <a:srgbClr val="F79037"/>
                </a:solidFill>
                <a:effectLst/>
                <a:latin typeface="Calibri" panose="020F0502020204030204" pitchFamily="34" charset="0"/>
                <a:ea typeface="Times New Roman" panose="02020603050405020304" pitchFamily="18" charset="0"/>
                <a:hlinkClick r:id="rId2">
                  <a:extLst>
                    <a:ext uri="{A12FA001-AC4F-418D-AE19-62706E023703}">
                      <ahyp:hlinkClr xmlns:ahyp="http://schemas.microsoft.com/office/drawing/2018/hyperlinkcolor" val="tx"/>
                    </a:ext>
                  </a:extLst>
                </a:hlinkClick>
              </a:rPr>
              <a:t>here</a:t>
            </a:r>
            <a:r>
              <a:rPr lang="en-US" sz="1100">
                <a:solidFill>
                  <a:srgbClr val="F79037"/>
                </a:solidFill>
                <a:effectLst/>
                <a:latin typeface="Calibri" panose="020F0502020204030204" pitchFamily="34" charset="0"/>
                <a:ea typeface="Times New Roman" panose="02020603050405020304" pitchFamily="18" charset="0"/>
              </a:rPr>
              <a:t>.</a:t>
            </a:r>
          </a:p>
          <a:p>
            <a:pPr algn="just"/>
            <a:br>
              <a:rPr lang="en-US" sz="1100">
                <a:solidFill>
                  <a:srgbClr val="000000"/>
                </a:solidFill>
                <a:effectLst/>
                <a:latin typeface="Calibri" panose="020F0502020204030204" pitchFamily="34" charset="0"/>
                <a:ea typeface="Times New Roman" panose="02020603050405020304" pitchFamily="18" charset="0"/>
              </a:rPr>
            </a:br>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3" name="object 15">
            <a:extLst>
              <a:ext uri="{FF2B5EF4-FFF2-40B4-BE49-F238E27FC236}">
                <a16:creationId xmlns:a16="http://schemas.microsoft.com/office/drawing/2014/main" id="{D1E1729F-2DD6-6448-B541-C76BE2A3F877}"/>
              </a:ext>
            </a:extLst>
          </p:cNvPr>
          <p:cNvGrpSpPr/>
          <p:nvPr/>
        </p:nvGrpSpPr>
        <p:grpSpPr>
          <a:xfrm>
            <a:off x="4277272" y="3004233"/>
            <a:ext cx="3047022" cy="1729173"/>
            <a:chOff x="485139" y="4586859"/>
            <a:chExt cx="3134043" cy="1778557"/>
          </a:xfrm>
        </p:grpSpPr>
        <p:pic>
          <p:nvPicPr>
            <p:cNvPr id="5" name="object 16">
              <a:extLst>
                <a:ext uri="{FF2B5EF4-FFF2-40B4-BE49-F238E27FC236}">
                  <a16:creationId xmlns:a16="http://schemas.microsoft.com/office/drawing/2014/main" id="{BBE81426-A3A2-DC54-424C-5079CD47008E}"/>
                </a:ext>
              </a:extLst>
            </p:cNvPr>
            <p:cNvPicPr/>
            <p:nvPr/>
          </p:nvPicPr>
          <p:blipFill>
            <a:blip r:embed="rId3"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1" name="object 17">
              <a:extLst>
                <a:ext uri="{FF2B5EF4-FFF2-40B4-BE49-F238E27FC236}">
                  <a16:creationId xmlns:a16="http://schemas.microsoft.com/office/drawing/2014/main" id="{7D3A1823-8077-CA93-6BB1-68A83B0E0B0F}"/>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3" name="object 18">
              <a:extLst>
                <a:ext uri="{FF2B5EF4-FFF2-40B4-BE49-F238E27FC236}">
                  <a16:creationId xmlns:a16="http://schemas.microsoft.com/office/drawing/2014/main" id="{B425F8EB-2B3D-8E8A-9F8C-B9339CBE82C6}"/>
                </a:ext>
              </a:extLst>
            </p:cNvPr>
            <p:cNvPicPr/>
            <p:nvPr/>
          </p:nvPicPr>
          <p:blipFill>
            <a:blip r:embed="rId4"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5" name="object 19">
              <a:extLst>
                <a:ext uri="{FF2B5EF4-FFF2-40B4-BE49-F238E27FC236}">
                  <a16:creationId xmlns:a16="http://schemas.microsoft.com/office/drawing/2014/main" id="{239AF68C-1283-BA37-3A58-BFFDEF248CC8}"/>
                </a:ext>
              </a:extLst>
            </p:cNvPr>
            <p:cNvPicPr/>
            <p:nvPr/>
          </p:nvPicPr>
          <p:blipFill>
            <a:blip r:embed="rId5"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6" name="object 20">
              <a:extLst>
                <a:ext uri="{FF2B5EF4-FFF2-40B4-BE49-F238E27FC236}">
                  <a16:creationId xmlns:a16="http://schemas.microsoft.com/office/drawing/2014/main" id="{5EE7739C-C3A7-4624-E9ED-0F1B0B0004AF}"/>
                </a:ext>
              </a:extLst>
            </p:cNvPr>
            <p:cNvPicPr/>
            <p:nvPr/>
          </p:nvPicPr>
          <p:blipFill>
            <a:blip r:embed="rId6"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9" name="Picture 18">
            <a:extLst>
              <a:ext uri="{FF2B5EF4-FFF2-40B4-BE49-F238E27FC236}">
                <a16:creationId xmlns:a16="http://schemas.microsoft.com/office/drawing/2014/main" id="{F02FD7F3-D81B-3D02-B260-D95D37FBD89E}"/>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655964" y="3089822"/>
            <a:ext cx="2319372" cy="1498655"/>
          </a:xfrm>
          <a:prstGeom prst="rect">
            <a:avLst/>
          </a:prstGeom>
        </p:spPr>
      </p:pic>
      <p:grpSp>
        <p:nvGrpSpPr>
          <p:cNvPr id="20" name="Group 19">
            <a:extLst>
              <a:ext uri="{FF2B5EF4-FFF2-40B4-BE49-F238E27FC236}">
                <a16:creationId xmlns:a16="http://schemas.microsoft.com/office/drawing/2014/main" id="{8605A959-8B06-D7A2-A0EE-FA1A47D08A68}"/>
              </a:ext>
            </a:extLst>
          </p:cNvPr>
          <p:cNvGrpSpPr/>
          <p:nvPr/>
        </p:nvGrpSpPr>
        <p:grpSpPr>
          <a:xfrm>
            <a:off x="4015275" y="3408937"/>
            <a:ext cx="824852" cy="742396"/>
            <a:chOff x="7615126" y="6464727"/>
            <a:chExt cx="824852" cy="742396"/>
          </a:xfrm>
        </p:grpSpPr>
        <p:sp>
          <p:nvSpPr>
            <p:cNvPr id="21" name="Oval 20">
              <a:extLst>
                <a:ext uri="{FF2B5EF4-FFF2-40B4-BE49-F238E27FC236}">
                  <a16:creationId xmlns:a16="http://schemas.microsoft.com/office/drawing/2014/main" id="{0DC7DE8F-768F-E122-F3D8-10BBDDE0B805}"/>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 Placeholder 1">
              <a:extLst>
                <a:ext uri="{FF2B5EF4-FFF2-40B4-BE49-F238E27FC236}">
                  <a16:creationId xmlns:a16="http://schemas.microsoft.com/office/drawing/2014/main" id="{F102F08B-F33F-D0BE-CCC0-FA8448E0A685}"/>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grpSp>
        <p:nvGrpSpPr>
          <p:cNvPr id="12" name="Group 11">
            <a:extLst>
              <a:ext uri="{FF2B5EF4-FFF2-40B4-BE49-F238E27FC236}">
                <a16:creationId xmlns:a16="http://schemas.microsoft.com/office/drawing/2014/main" id="{CD3B2A19-C3D0-3C86-B727-D0806353E4D6}"/>
              </a:ext>
            </a:extLst>
          </p:cNvPr>
          <p:cNvGrpSpPr/>
          <p:nvPr/>
        </p:nvGrpSpPr>
        <p:grpSpPr>
          <a:xfrm flipH="1">
            <a:off x="5197628" y="8026617"/>
            <a:ext cx="2590078" cy="2250924"/>
            <a:chOff x="-220413" y="5470274"/>
            <a:chExt cx="2590078" cy="2250924"/>
          </a:xfrm>
        </p:grpSpPr>
        <p:sp>
          <p:nvSpPr>
            <p:cNvPr id="14" name="Freeform 13">
              <a:extLst>
                <a:ext uri="{FF2B5EF4-FFF2-40B4-BE49-F238E27FC236}">
                  <a16:creationId xmlns:a16="http://schemas.microsoft.com/office/drawing/2014/main" id="{575ACC8A-906D-8B9B-DE82-05DD263AEB1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AC8B0F57-B021-AE07-E7C9-0E061AC07276}"/>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6D614DF7-AE89-F64C-E704-64D1DF3DB845}"/>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1810E1A-9638-175C-B9D0-6A280237E67B}"/>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EA66139-5648-7639-5758-FE06CD72C06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4B5C663A-063E-FBED-7C3E-134A931DFB6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E24E3975-8772-69A7-B20E-2E5BF91C2D5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D5468754-7D9F-22A2-4D2F-8D006A644BD4}"/>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EB5E218B-19F8-388D-7AFD-25D6FC32E93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EE864FDB-FEC6-37D2-351A-A14385D9739D}"/>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3C25548F-918C-4730-0A90-6F4C125EF137}"/>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C688D99B-318C-151B-D70B-9B086C20B24D}"/>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D6B1327F-0BCE-AB10-E622-24350FB5BDA7}"/>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D940C2A9-4CBE-E563-9900-7AEDB6D5080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31D31D6F-62AF-C156-9B60-CD81CC075F85}"/>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6EDC3622-0692-A1AE-7520-A6C7D05D5534}"/>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EA78B30-B889-8807-E7AB-45765CD24758}"/>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9CDC1198-F692-1EC3-8DB9-205C4354CC58}"/>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18453445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02</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GB"/>
              <a:t>LEARNING ASSESSMENT FOR MODULE 5</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pPr/>
              <a:t>114</a:t>
            </a:fld>
            <a:endParaRPr lang="en-US" dirty="0"/>
          </a:p>
        </p:txBody>
      </p:sp>
    </p:spTree>
    <p:extLst>
      <p:ext uri="{BB962C8B-B14F-4D97-AF65-F5344CB8AC3E}">
        <p14:creationId xmlns:p14="http://schemas.microsoft.com/office/powerpoint/2010/main" val="207288414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3DB85EFB-2FEF-E314-3FAF-2DA104AD20A0}"/>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p:blipFill>
        <p:spPr>
          <a:xfrm>
            <a:off x="361694" y="472749"/>
            <a:ext cx="6781936" cy="9229189"/>
          </a:xfrm>
        </p:spPr>
      </p:pic>
      <p:sp>
        <p:nvSpPr>
          <p:cNvPr id="6" name="Slide Number Placeholder 5">
            <a:extLst>
              <a:ext uri="{FF2B5EF4-FFF2-40B4-BE49-F238E27FC236}">
                <a16:creationId xmlns:a16="http://schemas.microsoft.com/office/drawing/2014/main" id="{CE01D1FA-1B03-EFB5-A2A7-6316DA90DE4F}"/>
              </a:ext>
            </a:extLst>
          </p:cNvPr>
          <p:cNvSpPr>
            <a:spLocks noGrp="1"/>
          </p:cNvSpPr>
          <p:nvPr>
            <p:ph type="sldNum" sz="quarter" idx="4"/>
          </p:nvPr>
        </p:nvSpPr>
        <p:spPr/>
        <p:txBody>
          <a:bodyPr/>
          <a:lstStyle/>
          <a:p>
            <a:fld id="{CB2079F2-58AF-ED44-82D7-E04B2F6FD686}" type="slidenum">
              <a:rPr lang="en-US" smtClean="0"/>
              <a:pPr/>
              <a:t>115</a:t>
            </a:fld>
            <a:endParaRPr lang="en-US" dirty="0"/>
          </a:p>
        </p:txBody>
      </p:sp>
      <p:sp>
        <p:nvSpPr>
          <p:cNvPr id="7" name="Text Placeholder 17">
            <a:extLst>
              <a:ext uri="{FF2B5EF4-FFF2-40B4-BE49-F238E27FC236}">
                <a16:creationId xmlns:a16="http://schemas.microsoft.com/office/drawing/2014/main" id="{24704B68-53DB-A8E4-D5A0-E82E3105B114}"/>
              </a:ext>
            </a:extLst>
          </p:cNvPr>
          <p:cNvSpPr txBox="1">
            <a:spLocks/>
          </p:cNvSpPr>
          <p:nvPr/>
        </p:nvSpPr>
        <p:spPr>
          <a:xfrm>
            <a:off x="361694" y="1709984"/>
            <a:ext cx="3502031" cy="171901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0">
                <a:effectLst/>
                <a:latin typeface="Calibri" panose="020F0502020204030204" pitchFamily="34" charset="0"/>
                <a:ea typeface="Times New Roman" panose="02020603050405020304" pitchFamily="18" charset="0"/>
                <a:cs typeface="Calibri" panose="020F0502020204030204" pitchFamily="34" charset="0"/>
              </a:rPr>
              <a:t>To test your knowledge, finish this learning assessment as part of your overall grade for the course.</a:t>
            </a:r>
            <a:br>
              <a:rPr lang="en-US" b="0">
                <a:effectLst/>
                <a:latin typeface="Calibri" panose="020F0502020204030204" pitchFamily="34" charset="0"/>
                <a:ea typeface="Times New Roman" panose="02020603050405020304" pitchFamily="18" charset="0"/>
                <a:cs typeface="Calibri" panose="020F0502020204030204" pitchFamily="34" charset="0"/>
              </a:rPr>
            </a:br>
            <a:r>
              <a:rPr lang="en-US" b="0">
                <a:effectLst/>
                <a:latin typeface="Calibri" panose="020F0502020204030204" pitchFamily="34" charset="0"/>
                <a:ea typeface="Times New Roman" panose="02020603050405020304" pitchFamily="18" charset="0"/>
                <a:cs typeface="Calibri" panose="020F0502020204030204" pitchFamily="34" charset="0"/>
              </a:rPr>
              <a:t>Click </a:t>
            </a:r>
            <a:r>
              <a:rPr lang="en-US" b="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here</a:t>
            </a:r>
            <a:r>
              <a:rPr lang="en-US" b="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b="1">
              <a:solidFill>
                <a:srgbClr val="F79037"/>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grpSp>
        <p:nvGrpSpPr>
          <p:cNvPr id="8" name="object 15">
            <a:extLst>
              <a:ext uri="{FF2B5EF4-FFF2-40B4-BE49-F238E27FC236}">
                <a16:creationId xmlns:a16="http://schemas.microsoft.com/office/drawing/2014/main" id="{D46247F2-BDEC-4552-8118-6C45BDFAF419}"/>
              </a:ext>
            </a:extLst>
          </p:cNvPr>
          <p:cNvGrpSpPr/>
          <p:nvPr/>
        </p:nvGrpSpPr>
        <p:grpSpPr>
          <a:xfrm>
            <a:off x="678042" y="2784024"/>
            <a:ext cx="3047022" cy="1729173"/>
            <a:chOff x="485139" y="4586859"/>
            <a:chExt cx="3134043" cy="1778557"/>
          </a:xfrm>
        </p:grpSpPr>
        <p:pic>
          <p:nvPicPr>
            <p:cNvPr id="9" name="object 16">
              <a:extLst>
                <a:ext uri="{FF2B5EF4-FFF2-40B4-BE49-F238E27FC236}">
                  <a16:creationId xmlns:a16="http://schemas.microsoft.com/office/drawing/2014/main" id="{99EC066B-B267-881B-F669-0771E9C783C3}"/>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412C38A1-051E-5389-C271-19207DB840AA}"/>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45F29185-9F34-1F73-876A-BAAE2A284546}"/>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53282346-F39C-23BB-B450-0C7CE9181D9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2BD04ECB-267E-6338-E158-1C9902EB2073}"/>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E63A43CC-D9DA-6EF6-0E80-37EE844D381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56734" y="2869613"/>
            <a:ext cx="2319372" cy="1498655"/>
          </a:xfrm>
          <a:prstGeom prst="rect">
            <a:avLst/>
          </a:prstGeom>
        </p:spPr>
      </p:pic>
      <p:grpSp>
        <p:nvGrpSpPr>
          <p:cNvPr id="15" name="Group 14">
            <a:extLst>
              <a:ext uri="{FF2B5EF4-FFF2-40B4-BE49-F238E27FC236}">
                <a16:creationId xmlns:a16="http://schemas.microsoft.com/office/drawing/2014/main" id="{D5998BE7-28F4-0FE5-DE4F-81E7845129A2}"/>
              </a:ext>
            </a:extLst>
          </p:cNvPr>
          <p:cNvGrpSpPr/>
          <p:nvPr/>
        </p:nvGrpSpPr>
        <p:grpSpPr>
          <a:xfrm>
            <a:off x="416045" y="2780060"/>
            <a:ext cx="824852" cy="742396"/>
            <a:chOff x="7615126" y="6464727"/>
            <a:chExt cx="824852" cy="742396"/>
          </a:xfrm>
        </p:grpSpPr>
        <p:sp>
          <p:nvSpPr>
            <p:cNvPr id="16" name="Oval 15">
              <a:extLst>
                <a:ext uri="{FF2B5EF4-FFF2-40B4-BE49-F238E27FC236}">
                  <a16:creationId xmlns:a16="http://schemas.microsoft.com/office/drawing/2014/main" id="{505C6C44-38E7-9C91-1835-89BB43051ECA}"/>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3BF4B7E5-EC6F-2E39-CAF7-3A688372B894}"/>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138793220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F08A1FA4-61E9-B44C-83C4-A6CE732733C1}"/>
              </a:ext>
            </a:extLst>
          </p:cNvPr>
          <p:cNvSpPr>
            <a:spLocks noGrp="1"/>
          </p:cNvSpPr>
          <p:nvPr>
            <p:ph type="body" sz="quarter" idx="13"/>
          </p:nvPr>
        </p:nvSpPr>
        <p:spPr/>
        <p:txBody>
          <a:bodyPr/>
          <a:lstStyle/>
          <a:p>
            <a:r>
              <a:rPr lang="en-US" dirty="0">
                <a:solidFill>
                  <a:srgbClr val="8E2F91"/>
                </a:solidFill>
              </a:rPr>
              <a:t>01</a:t>
            </a:r>
          </a:p>
        </p:txBody>
      </p:sp>
      <p:sp>
        <p:nvSpPr>
          <p:cNvPr id="18" name="Text Placeholder 17">
            <a:extLst>
              <a:ext uri="{FF2B5EF4-FFF2-40B4-BE49-F238E27FC236}">
                <a16:creationId xmlns:a16="http://schemas.microsoft.com/office/drawing/2014/main" id="{3D13EB9D-DE55-5D4D-BEA7-6A984DDA5380}"/>
              </a:ext>
            </a:extLst>
          </p:cNvPr>
          <p:cNvSpPr>
            <a:spLocks noGrp="1"/>
          </p:cNvSpPr>
          <p:nvPr>
            <p:ph type="body" sz="quarter" idx="14"/>
          </p:nvPr>
        </p:nvSpPr>
        <p:spPr>
          <a:xfrm>
            <a:off x="3059265" y="3865694"/>
            <a:ext cx="4305362" cy="2077905"/>
          </a:xfrm>
        </p:spPr>
        <p:txBody>
          <a:bodyPr/>
          <a:lstStyle/>
          <a:p>
            <a:r>
              <a:rPr lang="en-US" sz="3600" dirty="0">
                <a:solidFill>
                  <a:srgbClr val="F79037"/>
                </a:solidFill>
              </a:rPr>
              <a:t>MODULE 6</a:t>
            </a:r>
          </a:p>
          <a:p>
            <a:pPr>
              <a:spcBef>
                <a:spcPts val="0"/>
              </a:spcBef>
            </a:pPr>
            <a:r>
              <a:rPr lang="en-US"/>
              <a:t>Financial Service Applications </a:t>
            </a:r>
            <a:endParaRPr lang="en-LB"/>
          </a:p>
        </p:txBody>
      </p:sp>
      <p:sp>
        <p:nvSpPr>
          <p:cNvPr id="2" name="Slide Number Placeholder 18">
            <a:extLst>
              <a:ext uri="{FF2B5EF4-FFF2-40B4-BE49-F238E27FC236}">
                <a16:creationId xmlns:a16="http://schemas.microsoft.com/office/drawing/2014/main" id="{D447D46A-2C5D-C312-FA75-55F08C7272A4}"/>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116</a:t>
            </a:fld>
            <a:endParaRPr lang="en-US" dirty="0"/>
          </a:p>
        </p:txBody>
      </p:sp>
      <p:grpSp>
        <p:nvGrpSpPr>
          <p:cNvPr id="5" name="Group 4">
            <a:extLst>
              <a:ext uri="{FF2B5EF4-FFF2-40B4-BE49-F238E27FC236}">
                <a16:creationId xmlns:a16="http://schemas.microsoft.com/office/drawing/2014/main" id="{A7187115-7FF7-15CA-4529-358E0E82805E}"/>
              </a:ext>
            </a:extLst>
          </p:cNvPr>
          <p:cNvGrpSpPr/>
          <p:nvPr/>
        </p:nvGrpSpPr>
        <p:grpSpPr>
          <a:xfrm>
            <a:off x="2358984" y="9840039"/>
            <a:ext cx="4502594" cy="461665"/>
            <a:chOff x="2358984" y="9840039"/>
            <a:chExt cx="4502594" cy="461665"/>
          </a:xfrm>
        </p:grpSpPr>
        <p:pic>
          <p:nvPicPr>
            <p:cNvPr id="6" name="Picture 5">
              <a:extLst>
                <a:ext uri="{FF2B5EF4-FFF2-40B4-BE49-F238E27FC236}">
                  <a16:creationId xmlns:a16="http://schemas.microsoft.com/office/drawing/2014/main" id="{4513ACB4-1FD0-3243-85B2-6309074DACC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2358984" y="9934832"/>
              <a:ext cx="1184829" cy="272079"/>
            </a:xfrm>
            <a:prstGeom prst="rect">
              <a:avLst/>
            </a:prstGeom>
            <a:ln>
              <a:noFill/>
            </a:ln>
            <a:extLst>
              <a:ext uri="{53640926-AAD7-44D8-BBD7-CCE9431645EC}">
                <a14:shadowObscured xmlns:a14="http://schemas.microsoft.com/office/drawing/2010/main"/>
              </a:ext>
            </a:extLst>
          </p:spPr>
        </p:pic>
        <p:sp>
          <p:nvSpPr>
            <p:cNvPr id="7" name="Rectangle 6">
              <a:extLst>
                <a:ext uri="{FF2B5EF4-FFF2-40B4-BE49-F238E27FC236}">
                  <a16:creationId xmlns:a16="http://schemas.microsoft.com/office/drawing/2014/main" id="{C2E0DBE5-E793-438F-2DEE-B9929318EDDB}"/>
                </a:ext>
              </a:extLst>
            </p:cNvPr>
            <p:cNvSpPr/>
            <p:nvPr/>
          </p:nvSpPr>
          <p:spPr>
            <a:xfrm>
              <a:off x="3973077" y="9840039"/>
              <a:ext cx="2888501" cy="46166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6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 </a:t>
              </a:r>
              <a:endParaRPr lang="en-US" sz="6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grpSp>
    </p:spTree>
    <p:extLst>
      <p:ext uri="{BB962C8B-B14F-4D97-AF65-F5344CB8AC3E}">
        <p14:creationId xmlns:p14="http://schemas.microsoft.com/office/powerpoint/2010/main" val="235537670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15050754-A385-B34A-A0CA-0D3B984F05A5}"/>
              </a:ext>
            </a:extLst>
          </p:cNvPr>
          <p:cNvSpPr>
            <a:spLocks noGrp="1"/>
          </p:cNvSpPr>
          <p:nvPr>
            <p:ph type="body" sz="quarter" idx="11"/>
          </p:nvPr>
        </p:nvSpPr>
        <p:spPr>
          <a:xfrm>
            <a:off x="1466451" y="4525106"/>
            <a:ext cx="648000" cy="348400"/>
          </a:xfrm>
        </p:spPr>
        <p:txBody>
          <a:bodyPr/>
          <a:lstStyle/>
          <a:p>
            <a:r>
              <a:rPr lang="en-US" dirty="0"/>
              <a:t>01</a:t>
            </a:r>
          </a:p>
        </p:txBody>
      </p:sp>
      <p:sp>
        <p:nvSpPr>
          <p:cNvPr id="27" name="Text Placeholder 26">
            <a:extLst>
              <a:ext uri="{FF2B5EF4-FFF2-40B4-BE49-F238E27FC236}">
                <a16:creationId xmlns:a16="http://schemas.microsoft.com/office/drawing/2014/main" id="{8AFD43CD-900B-364C-9180-A56DC4255D91}"/>
              </a:ext>
            </a:extLst>
          </p:cNvPr>
          <p:cNvSpPr>
            <a:spLocks noGrp="1"/>
          </p:cNvSpPr>
          <p:nvPr>
            <p:ph type="body" sz="quarter" idx="49"/>
          </p:nvPr>
        </p:nvSpPr>
        <p:spPr>
          <a:xfrm>
            <a:off x="2249417" y="4525106"/>
            <a:ext cx="3974396" cy="348400"/>
          </a:xfrm>
        </p:spPr>
        <p:txBody>
          <a:bodyPr/>
          <a:lstStyle/>
          <a:p>
            <a:r>
              <a:rPr lang="en-US"/>
              <a:t>Crypto Products &amp; Services</a:t>
            </a:r>
            <a:r>
              <a:rPr lang="en-LB"/>
              <a:t> </a:t>
            </a:r>
            <a:endParaRPr lang="en-US" dirty="0"/>
          </a:p>
        </p:txBody>
      </p:sp>
      <p:sp>
        <p:nvSpPr>
          <p:cNvPr id="18" name="Text Placeholder 17">
            <a:extLst>
              <a:ext uri="{FF2B5EF4-FFF2-40B4-BE49-F238E27FC236}">
                <a16:creationId xmlns:a16="http://schemas.microsoft.com/office/drawing/2014/main" id="{C702A4CC-CD69-FF4B-B8B5-45F76BCB4B0F}"/>
              </a:ext>
            </a:extLst>
          </p:cNvPr>
          <p:cNvSpPr>
            <a:spLocks noGrp="1"/>
          </p:cNvSpPr>
          <p:nvPr>
            <p:ph type="body" sz="quarter" idx="13"/>
          </p:nvPr>
        </p:nvSpPr>
        <p:spPr>
          <a:xfrm>
            <a:off x="1466451" y="5026769"/>
            <a:ext cx="648000" cy="348400"/>
          </a:xfrm>
        </p:spPr>
        <p:txBody>
          <a:bodyPr/>
          <a:lstStyle/>
          <a:p>
            <a:r>
              <a:rPr lang="en-US" dirty="0"/>
              <a:t>02</a:t>
            </a:r>
          </a:p>
        </p:txBody>
      </p:sp>
      <p:sp>
        <p:nvSpPr>
          <p:cNvPr id="19" name="Text Placeholder 18">
            <a:extLst>
              <a:ext uri="{FF2B5EF4-FFF2-40B4-BE49-F238E27FC236}">
                <a16:creationId xmlns:a16="http://schemas.microsoft.com/office/drawing/2014/main" id="{6FF67CFC-32FD-BE49-BCF4-8410339E3C05}"/>
              </a:ext>
            </a:extLst>
          </p:cNvPr>
          <p:cNvSpPr>
            <a:spLocks noGrp="1"/>
          </p:cNvSpPr>
          <p:nvPr>
            <p:ph type="body" sz="quarter" idx="14"/>
          </p:nvPr>
        </p:nvSpPr>
        <p:spPr>
          <a:xfrm>
            <a:off x="2249417" y="5026609"/>
            <a:ext cx="3544003" cy="349200"/>
          </a:xfrm>
        </p:spPr>
        <p:txBody>
          <a:bodyPr/>
          <a:lstStyle/>
          <a:p>
            <a:r>
              <a:rPr lang="en-US"/>
              <a:t>Tokenization of Assets</a:t>
            </a:r>
            <a:r>
              <a:rPr lang="en-LB"/>
              <a:t> </a:t>
            </a:r>
            <a:endParaRPr lang="en-US" dirty="0"/>
          </a:p>
        </p:txBody>
      </p:sp>
      <p:sp>
        <p:nvSpPr>
          <p:cNvPr id="20" name="Text Placeholder 19">
            <a:extLst>
              <a:ext uri="{FF2B5EF4-FFF2-40B4-BE49-F238E27FC236}">
                <a16:creationId xmlns:a16="http://schemas.microsoft.com/office/drawing/2014/main" id="{9042ED48-2259-6647-9817-0662BC56C43F}"/>
              </a:ext>
            </a:extLst>
          </p:cNvPr>
          <p:cNvSpPr>
            <a:spLocks noGrp="1"/>
          </p:cNvSpPr>
          <p:nvPr>
            <p:ph type="body" sz="quarter" idx="15"/>
          </p:nvPr>
        </p:nvSpPr>
        <p:spPr>
          <a:xfrm>
            <a:off x="1466451" y="5528432"/>
            <a:ext cx="648000" cy="348400"/>
          </a:xfrm>
        </p:spPr>
        <p:txBody>
          <a:bodyPr/>
          <a:lstStyle/>
          <a:p>
            <a:r>
              <a:rPr lang="en-US" dirty="0"/>
              <a:t>03</a:t>
            </a:r>
          </a:p>
        </p:txBody>
      </p:sp>
      <p:sp>
        <p:nvSpPr>
          <p:cNvPr id="22" name="Text Placeholder 21">
            <a:extLst>
              <a:ext uri="{FF2B5EF4-FFF2-40B4-BE49-F238E27FC236}">
                <a16:creationId xmlns:a16="http://schemas.microsoft.com/office/drawing/2014/main" id="{B9D4620C-2DF1-3748-AF08-789912CE2FA0}"/>
              </a:ext>
            </a:extLst>
          </p:cNvPr>
          <p:cNvSpPr>
            <a:spLocks noGrp="1"/>
          </p:cNvSpPr>
          <p:nvPr>
            <p:ph type="body" sz="quarter" idx="19"/>
          </p:nvPr>
        </p:nvSpPr>
        <p:spPr>
          <a:xfrm>
            <a:off x="2249417" y="5528912"/>
            <a:ext cx="3544003" cy="348400"/>
          </a:xfrm>
        </p:spPr>
        <p:txBody>
          <a:bodyPr/>
          <a:lstStyle/>
          <a:p>
            <a:r>
              <a:rPr lang="en-US" dirty="0"/>
              <a:t>Learning Assessment For Module 5</a:t>
            </a:r>
          </a:p>
        </p:txBody>
      </p:sp>
      <p:sp>
        <p:nvSpPr>
          <p:cNvPr id="2" name="Text Placeholder 18">
            <a:extLst>
              <a:ext uri="{FF2B5EF4-FFF2-40B4-BE49-F238E27FC236}">
                <a16:creationId xmlns:a16="http://schemas.microsoft.com/office/drawing/2014/main" id="{05C68F19-0B70-BC6F-3123-A0E1EAC01A11}"/>
              </a:ext>
            </a:extLst>
          </p:cNvPr>
          <p:cNvSpPr txBox="1">
            <a:spLocks/>
          </p:cNvSpPr>
          <p:nvPr/>
        </p:nvSpPr>
        <p:spPr>
          <a:xfrm>
            <a:off x="6401289" y="4550172"/>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119</a:t>
            </a:r>
          </a:p>
        </p:txBody>
      </p:sp>
      <p:cxnSp>
        <p:nvCxnSpPr>
          <p:cNvPr id="4" name="Straight Connector 3">
            <a:extLst>
              <a:ext uri="{FF2B5EF4-FFF2-40B4-BE49-F238E27FC236}">
                <a16:creationId xmlns:a16="http://schemas.microsoft.com/office/drawing/2014/main" id="{5395D201-739F-CCEB-8A21-7F390B67CA70}"/>
              </a:ext>
            </a:extLst>
          </p:cNvPr>
          <p:cNvCxnSpPr>
            <a:cxnSpLocks/>
          </p:cNvCxnSpPr>
          <p:nvPr/>
        </p:nvCxnSpPr>
        <p:spPr>
          <a:xfrm>
            <a:off x="4346532" y="4789655"/>
            <a:ext cx="2143914"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5" name="Text Placeholder 18">
            <a:extLst>
              <a:ext uri="{FF2B5EF4-FFF2-40B4-BE49-F238E27FC236}">
                <a16:creationId xmlns:a16="http://schemas.microsoft.com/office/drawing/2014/main" id="{0CE89D1F-FBA8-1D20-F324-68576FBEC2CA}"/>
              </a:ext>
            </a:extLst>
          </p:cNvPr>
          <p:cNvSpPr txBox="1">
            <a:spLocks/>
          </p:cNvSpPr>
          <p:nvPr/>
        </p:nvSpPr>
        <p:spPr>
          <a:xfrm>
            <a:off x="6401289" y="504912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127</a:t>
            </a:r>
          </a:p>
        </p:txBody>
      </p:sp>
      <p:cxnSp>
        <p:nvCxnSpPr>
          <p:cNvPr id="6" name="Straight Connector 5">
            <a:extLst>
              <a:ext uri="{FF2B5EF4-FFF2-40B4-BE49-F238E27FC236}">
                <a16:creationId xmlns:a16="http://schemas.microsoft.com/office/drawing/2014/main" id="{C81A195D-61F6-BDE0-C22C-B639E09606E2}"/>
              </a:ext>
            </a:extLst>
          </p:cNvPr>
          <p:cNvCxnSpPr>
            <a:cxnSpLocks/>
          </p:cNvCxnSpPr>
          <p:nvPr/>
        </p:nvCxnSpPr>
        <p:spPr>
          <a:xfrm>
            <a:off x="4015946" y="5266576"/>
            <a:ext cx="2474500"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3" name="Text Placeholder 18">
            <a:extLst>
              <a:ext uri="{FF2B5EF4-FFF2-40B4-BE49-F238E27FC236}">
                <a16:creationId xmlns:a16="http://schemas.microsoft.com/office/drawing/2014/main" id="{CF48956A-94E1-9F98-64C5-9BD68357E6A4}"/>
              </a:ext>
            </a:extLst>
          </p:cNvPr>
          <p:cNvSpPr txBox="1">
            <a:spLocks/>
          </p:cNvSpPr>
          <p:nvPr/>
        </p:nvSpPr>
        <p:spPr>
          <a:xfrm>
            <a:off x="6412175" y="554376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139</a:t>
            </a:r>
          </a:p>
        </p:txBody>
      </p:sp>
      <p:cxnSp>
        <p:nvCxnSpPr>
          <p:cNvPr id="7" name="Straight Connector 6">
            <a:extLst>
              <a:ext uri="{FF2B5EF4-FFF2-40B4-BE49-F238E27FC236}">
                <a16:creationId xmlns:a16="http://schemas.microsoft.com/office/drawing/2014/main" id="{BCD3465E-B094-5C97-CB42-2EE6B2D98CEC}"/>
              </a:ext>
            </a:extLst>
          </p:cNvPr>
          <p:cNvCxnSpPr>
            <a:cxnSpLocks/>
          </p:cNvCxnSpPr>
          <p:nvPr/>
        </p:nvCxnSpPr>
        <p:spPr>
          <a:xfrm>
            <a:off x="4919730" y="5761216"/>
            <a:ext cx="1581602"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15" name="Text Placeholder 25">
            <a:extLst>
              <a:ext uri="{FF2B5EF4-FFF2-40B4-BE49-F238E27FC236}">
                <a16:creationId xmlns:a16="http://schemas.microsoft.com/office/drawing/2014/main" id="{F87CB1D8-0D68-D6AC-22F6-38DF8C37DBC5}"/>
              </a:ext>
            </a:extLst>
          </p:cNvPr>
          <p:cNvSpPr txBox="1">
            <a:spLocks/>
          </p:cNvSpPr>
          <p:nvPr/>
        </p:nvSpPr>
        <p:spPr>
          <a:xfrm>
            <a:off x="755650" y="2966993"/>
            <a:ext cx="6404191" cy="971460"/>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7200" b="0" i="0" kern="1200">
                <a:solidFill>
                  <a:schemeClr val="bg1"/>
                </a:solidFill>
                <a:latin typeface="Calibri" panose="020F0502020204030204" pitchFamily="34" charset="0"/>
                <a:ea typeface="+mn-ea"/>
                <a:cs typeface="Calibri" panose="020F0502020204030204" pitchFamily="34" charset="0"/>
              </a:defRPr>
            </a:lvl1pPr>
            <a:lvl2pPr marL="377967"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2pPr>
            <a:lvl3pPr marL="755934"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3pPr>
            <a:lvl4pPr marL="1133901"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4pPr>
            <a:lvl5pPr marL="1511869"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6000" dirty="0"/>
              <a:t>contents module 6</a:t>
            </a:r>
          </a:p>
        </p:txBody>
      </p:sp>
    </p:spTree>
    <p:extLst>
      <p:ext uri="{BB962C8B-B14F-4D97-AF65-F5344CB8AC3E}">
        <p14:creationId xmlns:p14="http://schemas.microsoft.com/office/powerpoint/2010/main" val="219491708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E38A8262-ED03-574D-9429-78BE253D323C}"/>
              </a:ext>
            </a:extLst>
          </p:cNvPr>
          <p:cNvSpPr>
            <a:spLocks noGrp="1"/>
          </p:cNvSpPr>
          <p:nvPr>
            <p:ph type="body" sz="quarter" idx="30"/>
          </p:nvPr>
        </p:nvSpPr>
        <p:spPr>
          <a:xfrm>
            <a:off x="700479" y="3421625"/>
            <a:ext cx="2895713" cy="1752955"/>
          </a:xfrm>
        </p:spPr>
        <p:txBody>
          <a:bodyPr/>
          <a:lstStyle/>
          <a:p>
            <a:r>
              <a:rPr lang="en-US" dirty="0"/>
              <a:t>01| MODULE 6  Financial Service Applications </a:t>
            </a:r>
          </a:p>
        </p:txBody>
      </p:sp>
      <p:sp>
        <p:nvSpPr>
          <p:cNvPr id="19" name="Text Placeholder 18">
            <a:extLst>
              <a:ext uri="{FF2B5EF4-FFF2-40B4-BE49-F238E27FC236}">
                <a16:creationId xmlns:a16="http://schemas.microsoft.com/office/drawing/2014/main" id="{9BD126B6-CAE0-9848-BCF8-9184D07F01B1}"/>
              </a:ext>
            </a:extLst>
          </p:cNvPr>
          <p:cNvSpPr>
            <a:spLocks noGrp="1"/>
          </p:cNvSpPr>
          <p:nvPr>
            <p:ph type="body" sz="quarter" idx="42"/>
          </p:nvPr>
        </p:nvSpPr>
        <p:spPr>
          <a:xfrm>
            <a:off x="3843530" y="6330114"/>
            <a:ext cx="3019010" cy="3507069"/>
          </a:xfrm>
        </p:spPr>
        <p:txBody>
          <a:bodyPr/>
          <a:lstStyle/>
          <a:p>
            <a:r>
              <a:rPr lang="en-US" dirty="0"/>
              <a:t>After the first module, you should be able to:</a:t>
            </a:r>
          </a:p>
          <a:p>
            <a:r>
              <a:rPr lang="en-US" dirty="0"/>
              <a:t> </a:t>
            </a:r>
          </a:p>
          <a:p>
            <a:pPr marL="171450" indent="-171450">
              <a:buClr>
                <a:srgbClr val="DD1470"/>
              </a:buClr>
              <a:buSzPct val="120000"/>
              <a:buFont typeface="Wingdings" pitchFamily="2" charset="2"/>
              <a:buChar char="§"/>
            </a:pPr>
            <a:r>
              <a:rPr lang="en-US" dirty="0"/>
              <a:t>Explain the concept of borrowing, lending, and tokenizing, staking and flash loans.</a:t>
            </a:r>
          </a:p>
          <a:p>
            <a:pPr marL="171450" indent="-171450">
              <a:buClr>
                <a:srgbClr val="DD1470"/>
              </a:buClr>
              <a:buSzPct val="120000"/>
              <a:buFont typeface="Wingdings" pitchFamily="2" charset="2"/>
              <a:buChar char="§"/>
            </a:pPr>
            <a:r>
              <a:rPr lang="en-US" dirty="0"/>
              <a:t>Understand the differences between traditional lending and borrowing and decentralized lending and borrowing.</a:t>
            </a:r>
          </a:p>
          <a:p>
            <a:pPr marL="171450" indent="-171450">
              <a:buClr>
                <a:srgbClr val="DD1470"/>
              </a:buClr>
              <a:buSzPct val="120000"/>
              <a:buFont typeface="Wingdings" pitchFamily="2" charset="2"/>
              <a:buChar char="§"/>
            </a:pPr>
            <a:r>
              <a:rPr lang="en-US" dirty="0"/>
              <a:t>Understand the concept of tokenization and their real-life applications and their use in the crypto ecosystem.</a:t>
            </a:r>
          </a:p>
          <a:p>
            <a:pPr marL="171450" indent="-171450">
              <a:buClr>
                <a:srgbClr val="DD1470"/>
              </a:buClr>
              <a:buSzPct val="120000"/>
              <a:buFont typeface="Wingdings" pitchFamily="2" charset="2"/>
              <a:buChar char="§"/>
            </a:pPr>
            <a:r>
              <a:rPr lang="en-US" dirty="0"/>
              <a:t>Discuss the history of exchanges and understand their position in the crypto ecosystem.</a:t>
            </a:r>
          </a:p>
          <a:p>
            <a:pPr marL="171450" indent="-171450">
              <a:buClr>
                <a:srgbClr val="DD1470"/>
              </a:buClr>
              <a:buSzPct val="120000"/>
              <a:buFont typeface="Wingdings" pitchFamily="2" charset="2"/>
              <a:buChar char="§"/>
            </a:pPr>
            <a:r>
              <a:rPr lang="en-US" dirty="0"/>
              <a:t>Understand web3 and their real-life applications and their use and role in the crypto ecosystem.</a:t>
            </a:r>
          </a:p>
          <a:p>
            <a:pPr marL="171450" indent="-171450">
              <a:buClr>
                <a:srgbClr val="DD1470"/>
              </a:buClr>
              <a:buSzPct val="120000"/>
              <a:buFont typeface="Wingdings" pitchFamily="2" charset="2"/>
              <a:buChar char="§"/>
            </a:pPr>
            <a:r>
              <a:rPr lang="en-US" dirty="0"/>
              <a:t>Understand the potentials and risks in regards with web3 as compared to previous iterations of the internet.</a:t>
            </a:r>
          </a:p>
          <a:p>
            <a:pPr>
              <a:buClr>
                <a:srgbClr val="DD1470"/>
              </a:buClr>
              <a:buSzPct val="120000"/>
            </a:pPr>
            <a:endParaRPr lang="en-US" dirty="0"/>
          </a:p>
        </p:txBody>
      </p:sp>
      <p:sp>
        <p:nvSpPr>
          <p:cNvPr id="20" name="Text Placeholder 19">
            <a:extLst>
              <a:ext uri="{FF2B5EF4-FFF2-40B4-BE49-F238E27FC236}">
                <a16:creationId xmlns:a16="http://schemas.microsoft.com/office/drawing/2014/main" id="{74C730EC-639F-014A-96B0-EBA758122072}"/>
              </a:ext>
            </a:extLst>
          </p:cNvPr>
          <p:cNvSpPr>
            <a:spLocks noGrp="1"/>
          </p:cNvSpPr>
          <p:nvPr>
            <p:ph type="body" sz="quarter" idx="43"/>
          </p:nvPr>
        </p:nvSpPr>
        <p:spPr>
          <a:xfrm>
            <a:off x="635891" y="6330114"/>
            <a:ext cx="3019010" cy="1502233"/>
          </a:xfrm>
        </p:spPr>
        <p:txBody>
          <a:bodyPr/>
          <a:lstStyle/>
          <a:p>
            <a:pPr algn="just"/>
            <a:r>
              <a:rPr lang="en-US"/>
              <a:t>In this module, the topics of crypto products and services (i.e., lending and borrowing and crypto exchanges) will be covered. Moreover, the tokenization of assets such as real estate, NFTs and items in the Web3 space and their role for the crypto ecosystem will be covered.</a:t>
            </a:r>
          </a:p>
          <a:p>
            <a:endParaRPr lang="en-US" dirty="0"/>
          </a:p>
        </p:txBody>
      </p:sp>
      <p:pic>
        <p:nvPicPr>
          <p:cNvPr id="34" name="Picture Placeholder 33">
            <a:extLst>
              <a:ext uri="{FF2B5EF4-FFF2-40B4-BE49-F238E27FC236}">
                <a16:creationId xmlns:a16="http://schemas.microsoft.com/office/drawing/2014/main" id="{F4D3EF52-FDD6-A04A-B13D-6EC85A25845E}"/>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p:blipFill>
        <p:spPr>
          <a:xfrm>
            <a:off x="1" y="-11581"/>
            <a:ext cx="7559675" cy="2723566"/>
          </a:xfrm>
        </p:spPr>
      </p:pic>
      <p:sp>
        <p:nvSpPr>
          <p:cNvPr id="2" name="Slide Number Placeholder 18">
            <a:extLst>
              <a:ext uri="{FF2B5EF4-FFF2-40B4-BE49-F238E27FC236}">
                <a16:creationId xmlns:a16="http://schemas.microsoft.com/office/drawing/2014/main" id="{2FC28E8F-11EE-0200-1B1E-AC1395189D1E}"/>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118</a:t>
            </a:fld>
            <a:endParaRPr lang="en-US" dirty="0"/>
          </a:p>
        </p:txBody>
      </p:sp>
      <p:sp>
        <p:nvSpPr>
          <p:cNvPr id="3" name="Text Placeholder 19">
            <a:extLst>
              <a:ext uri="{FF2B5EF4-FFF2-40B4-BE49-F238E27FC236}">
                <a16:creationId xmlns:a16="http://schemas.microsoft.com/office/drawing/2014/main" id="{2590601F-6D1A-64B6-995C-5693B1A36503}"/>
              </a:ext>
            </a:extLst>
          </p:cNvPr>
          <p:cNvSpPr txBox="1">
            <a:spLocks/>
          </p:cNvSpPr>
          <p:nvPr/>
        </p:nvSpPr>
        <p:spPr>
          <a:xfrm>
            <a:off x="650923"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Chapter Overview</a:t>
            </a:r>
            <a:endParaRPr lang="en-LB" sz="1800">
              <a:solidFill>
                <a:srgbClr val="F9A835"/>
              </a:solidFill>
              <a:cs typeface="Poppins SemiBold" pitchFamily="2" charset="77"/>
            </a:endParaRPr>
          </a:p>
          <a:p>
            <a:endParaRPr lang="en-US" dirty="0">
              <a:solidFill>
                <a:srgbClr val="F9A835"/>
              </a:solidFill>
            </a:endParaRPr>
          </a:p>
        </p:txBody>
      </p:sp>
      <p:sp>
        <p:nvSpPr>
          <p:cNvPr id="4" name="Text Placeholder 19">
            <a:extLst>
              <a:ext uri="{FF2B5EF4-FFF2-40B4-BE49-F238E27FC236}">
                <a16:creationId xmlns:a16="http://schemas.microsoft.com/office/drawing/2014/main" id="{6123F66F-6962-80AF-2FCC-A6AB1FA8637C}"/>
              </a:ext>
            </a:extLst>
          </p:cNvPr>
          <p:cNvSpPr txBox="1">
            <a:spLocks/>
          </p:cNvSpPr>
          <p:nvPr/>
        </p:nvSpPr>
        <p:spPr>
          <a:xfrm>
            <a:off x="3786790"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Learning Objectives</a:t>
            </a:r>
          </a:p>
          <a:p>
            <a:endParaRPr lang="en-US" dirty="0">
              <a:solidFill>
                <a:srgbClr val="F9A835"/>
              </a:solidFill>
            </a:endParaRPr>
          </a:p>
        </p:txBody>
      </p:sp>
      <p:grpSp>
        <p:nvGrpSpPr>
          <p:cNvPr id="38" name="Group 37">
            <a:extLst>
              <a:ext uri="{FF2B5EF4-FFF2-40B4-BE49-F238E27FC236}">
                <a16:creationId xmlns:a16="http://schemas.microsoft.com/office/drawing/2014/main" id="{F9F49FF9-3185-96FB-7F86-488959F8D100}"/>
              </a:ext>
            </a:extLst>
          </p:cNvPr>
          <p:cNvGrpSpPr/>
          <p:nvPr/>
        </p:nvGrpSpPr>
        <p:grpSpPr>
          <a:xfrm>
            <a:off x="5728309" y="3160644"/>
            <a:ext cx="1999713" cy="1442633"/>
            <a:chOff x="8493673" y="3441653"/>
            <a:chExt cx="2590079" cy="1868535"/>
          </a:xfrm>
        </p:grpSpPr>
        <p:sp>
          <p:nvSpPr>
            <p:cNvPr id="23" name="Freeform 22">
              <a:extLst>
                <a:ext uri="{FF2B5EF4-FFF2-40B4-BE49-F238E27FC236}">
                  <a16:creationId xmlns:a16="http://schemas.microsoft.com/office/drawing/2014/main" id="{25B21279-771E-7DC4-D2D8-CEEEEFE67069}"/>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4" name="Freeform 23">
              <a:extLst>
                <a:ext uri="{FF2B5EF4-FFF2-40B4-BE49-F238E27FC236}">
                  <a16:creationId xmlns:a16="http://schemas.microsoft.com/office/drawing/2014/main" id="{87F5A1AD-35E7-383E-DD72-520E936755C2}"/>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5" name="Freeform 24">
              <a:extLst>
                <a:ext uri="{FF2B5EF4-FFF2-40B4-BE49-F238E27FC236}">
                  <a16:creationId xmlns:a16="http://schemas.microsoft.com/office/drawing/2014/main" id="{512FC530-FAC7-7580-D9FB-D405DB35C4BC}"/>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6" name="Freeform 25">
              <a:extLst>
                <a:ext uri="{FF2B5EF4-FFF2-40B4-BE49-F238E27FC236}">
                  <a16:creationId xmlns:a16="http://schemas.microsoft.com/office/drawing/2014/main" id="{619224B6-C743-2838-3949-4DF8334941F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7" name="Freeform 26">
              <a:extLst>
                <a:ext uri="{FF2B5EF4-FFF2-40B4-BE49-F238E27FC236}">
                  <a16:creationId xmlns:a16="http://schemas.microsoft.com/office/drawing/2014/main" id="{BA0725DD-FE4F-F9D1-D097-A80BC5671A20}"/>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8" name="Freeform 27">
              <a:extLst>
                <a:ext uri="{FF2B5EF4-FFF2-40B4-BE49-F238E27FC236}">
                  <a16:creationId xmlns:a16="http://schemas.microsoft.com/office/drawing/2014/main" id="{84CAD0F7-F18D-9FEF-0319-1F9E3BE160FE}"/>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9A2F618A-6DC5-8A51-F027-D49708BE5F46}"/>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0" name="Freeform 29">
              <a:extLst>
                <a:ext uri="{FF2B5EF4-FFF2-40B4-BE49-F238E27FC236}">
                  <a16:creationId xmlns:a16="http://schemas.microsoft.com/office/drawing/2014/main" id="{3CA01DCB-7CCD-75B2-A0BA-73011E382117}"/>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1" name="Freeform 30">
              <a:extLst>
                <a:ext uri="{FF2B5EF4-FFF2-40B4-BE49-F238E27FC236}">
                  <a16:creationId xmlns:a16="http://schemas.microsoft.com/office/drawing/2014/main" id="{38AB6F29-5E27-816B-2632-5C6DA2AF581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3" name="Freeform 32">
              <a:extLst>
                <a:ext uri="{FF2B5EF4-FFF2-40B4-BE49-F238E27FC236}">
                  <a16:creationId xmlns:a16="http://schemas.microsoft.com/office/drawing/2014/main" id="{4E5538D7-FBCD-7397-8BC3-3180E4963DD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5" name="Freeform 34">
              <a:extLst>
                <a:ext uri="{FF2B5EF4-FFF2-40B4-BE49-F238E27FC236}">
                  <a16:creationId xmlns:a16="http://schemas.microsoft.com/office/drawing/2014/main" id="{1B1D085C-9B60-772E-1AD5-ACEBFE19EEB9}"/>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5" name="Group 4">
            <a:extLst>
              <a:ext uri="{FF2B5EF4-FFF2-40B4-BE49-F238E27FC236}">
                <a16:creationId xmlns:a16="http://schemas.microsoft.com/office/drawing/2014/main" id="{20EE5072-6761-975F-54AF-9628C233F741}"/>
              </a:ext>
            </a:extLst>
          </p:cNvPr>
          <p:cNvGrpSpPr/>
          <p:nvPr/>
        </p:nvGrpSpPr>
        <p:grpSpPr>
          <a:xfrm flipH="1">
            <a:off x="-172078" y="9078092"/>
            <a:ext cx="1380420" cy="1309652"/>
            <a:chOff x="6346354" y="435340"/>
            <a:chExt cx="1380420" cy="1309652"/>
          </a:xfrm>
        </p:grpSpPr>
        <p:sp>
          <p:nvSpPr>
            <p:cNvPr id="6" name="Freeform 5">
              <a:extLst>
                <a:ext uri="{FF2B5EF4-FFF2-40B4-BE49-F238E27FC236}">
                  <a16:creationId xmlns:a16="http://schemas.microsoft.com/office/drawing/2014/main" id="{E0DE8D63-A89C-1015-8377-CD5888624649}"/>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66C87853-A794-F688-351B-9639E38A6F31}"/>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535D90BE-7F4A-61FD-DA95-CDC28E5C4CFA}"/>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B237210-8E31-4DCB-13A5-CE96550C3F4E}"/>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EF78B98C-5191-E781-458A-98DD5B2822C8}"/>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C2BE9743-D0B6-915F-5345-07A848D0C8F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245025454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96E73FB-EAA3-1C72-7110-2E084D55CF1B}"/>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36" name="Text Placeholder 17">
            <a:extLst>
              <a:ext uri="{FF2B5EF4-FFF2-40B4-BE49-F238E27FC236}">
                <a16:creationId xmlns:a16="http://schemas.microsoft.com/office/drawing/2014/main" id="{27C29596-3285-C552-D750-C3970372A13D}"/>
              </a:ext>
            </a:extLst>
          </p:cNvPr>
          <p:cNvSpPr>
            <a:spLocks noGrp="1"/>
          </p:cNvSpPr>
          <p:nvPr/>
        </p:nvSpPr>
        <p:spPr>
          <a:xfrm>
            <a:off x="978370" y="5611528"/>
            <a:ext cx="6143488" cy="4218365"/>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r>
              <a:rPr lang="en-US" dirty="0"/>
              <a:t>Crypto lending works by taking crypto from one user and providing it to another for a fee. The exact method of managing the loan changes from platform to platform. There are crypto lending services on centralized and decentralized platforms, however, the core principles remain the same. In crypto lending, borrowers also have the chance to stake their cryptocurrency as guarantees of loan repayment or as security. Thus, the investors could sell the crypto assets in case the borrower does not pay off the loan anymore. In this way, they can recover their losses. Lending and borrowing platforms do not usually have the chance to recover their losses since they ask borrowers to stake between 25-50% of the loan in crypto. Having a certain percentage staked makes sense if borrowers do not pay off their loans anymore. This way, the staked amount can be redeemed by the exchange in the case of an outfall.</a:t>
            </a:r>
          </a:p>
          <a:p>
            <a:endParaRPr lang="en-US" dirty="0"/>
          </a:p>
          <a:p>
            <a:r>
              <a:rPr lang="en-US" b="1" dirty="0">
                <a:solidFill>
                  <a:srgbClr val="F79037"/>
                </a:solidFill>
              </a:rPr>
              <a:t>Staking </a:t>
            </a:r>
          </a:p>
          <a:p>
            <a:r>
              <a:rPr lang="en-US" dirty="0"/>
              <a:t>If a cryptocurrency you own allows staking (e.g., Ethereum, Tezos, Cosmos, Solana, and Cardano) you can stake some of your holdings and earn a percentage-rate reward over time. The reason why cryptocurrencies earn rewards while staked is that the blockchain puts it to work. Cryptocurrencies that allow staking use the consensus mechanism PoS. If you stake your cryptocurrency, it becomes part of someone else’s share (or stake) in the network to increase the likeliness of validating the next block. While you can lend out all cryptocurrencies, staking is a concept exclusively for PoS-based cryptocurrencies. </a:t>
            </a:r>
          </a:p>
        </p:txBody>
      </p:sp>
      <p:sp>
        <p:nvSpPr>
          <p:cNvPr id="34" name="Text Placeholder 17">
            <a:extLst>
              <a:ext uri="{FF2B5EF4-FFF2-40B4-BE49-F238E27FC236}">
                <a16:creationId xmlns:a16="http://schemas.microsoft.com/office/drawing/2014/main" id="{3D99AF6C-4378-EA35-DB42-2B30A0589B0C}"/>
              </a:ext>
            </a:extLst>
          </p:cNvPr>
          <p:cNvSpPr>
            <a:spLocks noGrp="1"/>
          </p:cNvSpPr>
          <p:nvPr/>
        </p:nvSpPr>
        <p:spPr>
          <a:xfrm>
            <a:off x="968744" y="5729609"/>
            <a:ext cx="6143488" cy="341381"/>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Example for lending</a:t>
            </a:r>
            <a:endParaRPr lang="en-US" dirty="0"/>
          </a:p>
        </p:txBody>
      </p:sp>
      <p:sp>
        <p:nvSpPr>
          <p:cNvPr id="17" name="Text Placeholder 16">
            <a:extLst>
              <a:ext uri="{FF2B5EF4-FFF2-40B4-BE49-F238E27FC236}">
                <a16:creationId xmlns:a16="http://schemas.microsoft.com/office/drawing/2014/main" id="{428B317D-2D08-3045-B095-5358A7C7BCC0}"/>
              </a:ext>
            </a:extLst>
          </p:cNvPr>
          <p:cNvSpPr>
            <a:spLocks noGrp="1"/>
          </p:cNvSpPr>
          <p:nvPr>
            <p:ph type="body" sz="quarter" idx="30"/>
          </p:nvPr>
        </p:nvSpPr>
        <p:spPr>
          <a:xfrm>
            <a:off x="755650" y="660136"/>
            <a:ext cx="3971333" cy="1204857"/>
          </a:xfrm>
        </p:spPr>
        <p:txBody>
          <a:bodyPr/>
          <a:lstStyle/>
          <a:p>
            <a:r>
              <a:rPr lang="en-US" b="1">
                <a:solidFill>
                  <a:srgbClr val="F48043"/>
                </a:solidFill>
                <a:effectLst/>
                <a:ea typeface="Calibri" panose="020F0502020204030204" pitchFamily="34" charset="0"/>
                <a:cs typeface="Calibri" panose="020F0502020204030204" pitchFamily="34" charset="0"/>
              </a:rPr>
              <a:t>01|</a:t>
            </a:r>
            <a:r>
              <a:rPr lang="en-US" b="1">
                <a:solidFill>
                  <a:srgbClr val="8E2F91"/>
                </a:solidFill>
                <a:effectLst/>
                <a:ea typeface="Calibri" panose="020F0502020204030204" pitchFamily="34" charset="0"/>
                <a:cs typeface="Calibri" panose="020F0502020204030204" pitchFamily="34" charset="0"/>
              </a:rPr>
              <a:t> </a:t>
            </a:r>
            <a:r>
              <a:rPr lang="en-US" b="1">
                <a:solidFill>
                  <a:srgbClr val="8E2F91"/>
                </a:solidFill>
                <a:effectLst/>
                <a:latin typeface="Calibri" panose="020F0502020204030204" pitchFamily="34" charset="0"/>
                <a:ea typeface="Times New Roman" panose="02020603050405020304" pitchFamily="18" charset="0"/>
              </a:rPr>
              <a:t>CRYPTO PRODUCTS &amp; SERVICES</a:t>
            </a:r>
            <a:r>
              <a:rPr lang="en-LB">
                <a:effectLst/>
              </a:rPr>
              <a:t> </a:t>
            </a:r>
            <a:endParaRPr lang="en-US" dirty="0">
              <a:solidFill>
                <a:srgbClr val="8E2F91"/>
              </a:solidFill>
              <a:cs typeface="Calibri" panose="020F0502020204030204" pitchFamily="34" charset="0"/>
            </a:endParaRPr>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119</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1769134"/>
            <a:ext cx="6036131" cy="34700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spcBef>
                <a:spcPts val="1800"/>
              </a:spcBef>
              <a:spcAft>
                <a:spcPts val="600"/>
              </a:spcAft>
            </a:pPr>
            <a:r>
              <a:rPr lang="en-US" sz="1100">
                <a:solidFill>
                  <a:srgbClr val="000000"/>
                </a:solidFill>
                <a:effectLst/>
                <a:latin typeface="Calibri" panose="020F0502020204030204" pitchFamily="34" charset="0"/>
                <a:ea typeface="Times New Roman" panose="02020603050405020304" pitchFamily="18" charset="0"/>
              </a:rPr>
              <a:t>In the following section, you will learn about the concept of lending, borrowing and staking</a:t>
            </a:r>
            <a:r>
              <a:rPr lang="en-US" sz="1100" b="1">
                <a:solidFill>
                  <a:srgbClr val="8E2F91"/>
                </a:solidFill>
                <a:effectLst/>
                <a:latin typeface="Calibri" panose="020F0502020204030204" pitchFamily="34" charset="0"/>
                <a:ea typeface="Times New Roman" panose="02020603050405020304" pitchFamily="18" charset="0"/>
              </a:rPr>
              <a:t>.</a:t>
            </a:r>
            <a:endParaRPr lang="en-LB" sz="1100">
              <a:effectLst/>
              <a:latin typeface="Times New Roman" panose="02020603050405020304" pitchFamily="18" charset="0"/>
              <a:ea typeface="Times New Roman" panose="02020603050405020304" pitchFamily="18" charset="0"/>
            </a:endParaRPr>
          </a:p>
        </p:txBody>
      </p:sp>
      <p:sp>
        <p:nvSpPr>
          <p:cNvPr id="9" name="Text Placeholder 16">
            <a:extLst>
              <a:ext uri="{FF2B5EF4-FFF2-40B4-BE49-F238E27FC236}">
                <a16:creationId xmlns:a16="http://schemas.microsoft.com/office/drawing/2014/main" id="{3A356DCB-0FFA-1847-FB3A-D220A475A74A}"/>
              </a:ext>
            </a:extLst>
          </p:cNvPr>
          <p:cNvSpPr>
            <a:spLocks noGrp="1"/>
          </p:cNvSpPr>
          <p:nvPr/>
        </p:nvSpPr>
        <p:spPr>
          <a:xfrm>
            <a:off x="730684" y="2320347"/>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1.1 Lending &amp; Borrowing</a:t>
            </a:r>
            <a:endParaRPr lang="en-LB" sz="1800" b="0"/>
          </a:p>
          <a:p>
            <a:endParaRPr lang="en-US" sz="1800" b="0"/>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2950769"/>
            <a:ext cx="6036131" cy="283167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Crypto lending refers to a function in DeFi that allows investors to lend their cryptocurrencies to different borrowers. This way, lenders receive interest payments in exchange, also referred as crypto dividends. Many platforms that specialize in </a:t>
            </a:r>
            <a:r>
              <a:rPr lang="en-US"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2">
                  <a:extLst>
                    <a:ext uri="{A12FA001-AC4F-418D-AE19-62706E023703}">
                      <ahyp:hlinkClr xmlns:ahyp="http://schemas.microsoft.com/office/drawing/2018/hyperlinkcolor" val="tx"/>
                    </a:ext>
                  </a:extLst>
                </a:hlinkClick>
              </a:rPr>
              <a:t>lending crypto </a:t>
            </a:r>
            <a:r>
              <a:rPr lang="en-US" sz="1100">
                <a:effectLst/>
                <a:latin typeface="Calibri" panose="020F0502020204030204" pitchFamily="34" charset="0"/>
                <a:ea typeface="Times New Roman" panose="02020603050405020304" pitchFamily="18" charset="0"/>
                <a:cs typeface="Calibri" panose="020F0502020204030204" pitchFamily="34" charset="0"/>
              </a:rPr>
              <a:t>also accept stablecoins in addition to cryptocurrencies. Thus, cryptocurrencies go beyond being a payment method and can also act as an investment vehicle. When lending cryptocurrencies, it is important to note that one cannot access their cryptos while lending them out.</a:t>
            </a:r>
          </a:p>
        </p:txBody>
      </p:sp>
      <p:grpSp>
        <p:nvGrpSpPr>
          <p:cNvPr id="3" name="object 15">
            <a:extLst>
              <a:ext uri="{FF2B5EF4-FFF2-40B4-BE49-F238E27FC236}">
                <a16:creationId xmlns:a16="http://schemas.microsoft.com/office/drawing/2014/main" id="{D1E1729F-2DD6-6448-B541-C76BE2A3F877}"/>
              </a:ext>
            </a:extLst>
          </p:cNvPr>
          <p:cNvGrpSpPr/>
          <p:nvPr/>
        </p:nvGrpSpPr>
        <p:grpSpPr>
          <a:xfrm>
            <a:off x="4277272" y="3004233"/>
            <a:ext cx="3047022" cy="1729173"/>
            <a:chOff x="485139" y="4586859"/>
            <a:chExt cx="3134043" cy="1778557"/>
          </a:xfrm>
        </p:grpSpPr>
        <p:pic>
          <p:nvPicPr>
            <p:cNvPr id="5" name="object 16">
              <a:extLst>
                <a:ext uri="{FF2B5EF4-FFF2-40B4-BE49-F238E27FC236}">
                  <a16:creationId xmlns:a16="http://schemas.microsoft.com/office/drawing/2014/main" id="{BBE81426-A3A2-DC54-424C-5079CD47008E}"/>
                </a:ext>
              </a:extLst>
            </p:cNvPr>
            <p:cNvPicPr/>
            <p:nvPr/>
          </p:nvPicPr>
          <p:blipFill>
            <a:blip r:embed="rId3"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1" name="object 17">
              <a:extLst>
                <a:ext uri="{FF2B5EF4-FFF2-40B4-BE49-F238E27FC236}">
                  <a16:creationId xmlns:a16="http://schemas.microsoft.com/office/drawing/2014/main" id="{7D3A1823-8077-CA93-6BB1-68A83B0E0B0F}"/>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3" name="object 18">
              <a:extLst>
                <a:ext uri="{FF2B5EF4-FFF2-40B4-BE49-F238E27FC236}">
                  <a16:creationId xmlns:a16="http://schemas.microsoft.com/office/drawing/2014/main" id="{B425F8EB-2B3D-8E8A-9F8C-B9339CBE82C6}"/>
                </a:ext>
              </a:extLst>
            </p:cNvPr>
            <p:cNvPicPr/>
            <p:nvPr/>
          </p:nvPicPr>
          <p:blipFill>
            <a:blip r:embed="rId4"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5" name="object 19">
              <a:extLst>
                <a:ext uri="{FF2B5EF4-FFF2-40B4-BE49-F238E27FC236}">
                  <a16:creationId xmlns:a16="http://schemas.microsoft.com/office/drawing/2014/main" id="{239AF68C-1283-BA37-3A58-BFFDEF248CC8}"/>
                </a:ext>
              </a:extLst>
            </p:cNvPr>
            <p:cNvPicPr/>
            <p:nvPr/>
          </p:nvPicPr>
          <p:blipFill>
            <a:blip r:embed="rId5"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6" name="object 20">
              <a:extLst>
                <a:ext uri="{FF2B5EF4-FFF2-40B4-BE49-F238E27FC236}">
                  <a16:creationId xmlns:a16="http://schemas.microsoft.com/office/drawing/2014/main" id="{5EE7739C-C3A7-4624-E9ED-0F1B0B0004AF}"/>
                </a:ext>
              </a:extLst>
            </p:cNvPr>
            <p:cNvPicPr/>
            <p:nvPr/>
          </p:nvPicPr>
          <p:blipFill>
            <a:blip r:embed="rId6"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9" name="Picture 18">
            <a:extLst>
              <a:ext uri="{FF2B5EF4-FFF2-40B4-BE49-F238E27FC236}">
                <a16:creationId xmlns:a16="http://schemas.microsoft.com/office/drawing/2014/main" id="{F02FD7F3-D81B-3D02-B260-D95D37FBD89E}"/>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655964" y="3089822"/>
            <a:ext cx="2319372" cy="1498655"/>
          </a:xfrm>
          <a:prstGeom prst="rect">
            <a:avLst/>
          </a:prstGeom>
        </p:spPr>
      </p:pic>
      <p:grpSp>
        <p:nvGrpSpPr>
          <p:cNvPr id="20" name="Group 19">
            <a:extLst>
              <a:ext uri="{FF2B5EF4-FFF2-40B4-BE49-F238E27FC236}">
                <a16:creationId xmlns:a16="http://schemas.microsoft.com/office/drawing/2014/main" id="{8605A959-8B06-D7A2-A0EE-FA1A47D08A68}"/>
              </a:ext>
            </a:extLst>
          </p:cNvPr>
          <p:cNvGrpSpPr/>
          <p:nvPr/>
        </p:nvGrpSpPr>
        <p:grpSpPr>
          <a:xfrm>
            <a:off x="4015275" y="3408937"/>
            <a:ext cx="824852" cy="742396"/>
            <a:chOff x="7615126" y="6464727"/>
            <a:chExt cx="824852" cy="742396"/>
          </a:xfrm>
        </p:grpSpPr>
        <p:sp>
          <p:nvSpPr>
            <p:cNvPr id="21" name="Oval 20">
              <a:extLst>
                <a:ext uri="{FF2B5EF4-FFF2-40B4-BE49-F238E27FC236}">
                  <a16:creationId xmlns:a16="http://schemas.microsoft.com/office/drawing/2014/main" id="{0DC7DE8F-768F-E122-F3D8-10BBDDE0B805}"/>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 Placeholder 1">
              <a:extLst>
                <a:ext uri="{FF2B5EF4-FFF2-40B4-BE49-F238E27FC236}">
                  <a16:creationId xmlns:a16="http://schemas.microsoft.com/office/drawing/2014/main" id="{F102F08B-F33F-D0BE-CCC0-FA8448E0A685}"/>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
        <p:nvSpPr>
          <p:cNvPr id="25" name="Text Placeholder 17">
            <a:extLst>
              <a:ext uri="{FF2B5EF4-FFF2-40B4-BE49-F238E27FC236}">
                <a16:creationId xmlns:a16="http://schemas.microsoft.com/office/drawing/2014/main" id="{0C6AF86A-EF1F-E436-A10A-07E042C1A035}"/>
              </a:ext>
            </a:extLst>
          </p:cNvPr>
          <p:cNvSpPr txBox="1">
            <a:spLocks/>
          </p:cNvSpPr>
          <p:nvPr/>
        </p:nvSpPr>
        <p:spPr>
          <a:xfrm>
            <a:off x="1425569" y="6043542"/>
            <a:ext cx="2154529" cy="56647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t>The lender owns 5 bitcoins and want to receive a steady passive income with them by depositing them into a crypto lending platform wallet. </a:t>
            </a:r>
          </a:p>
        </p:txBody>
      </p:sp>
      <p:sp>
        <p:nvSpPr>
          <p:cNvPr id="30" name="TextBox 29">
            <a:extLst>
              <a:ext uri="{FF2B5EF4-FFF2-40B4-BE49-F238E27FC236}">
                <a16:creationId xmlns:a16="http://schemas.microsoft.com/office/drawing/2014/main" id="{28FE899D-C6E1-18F8-0A61-C3511FA5EFC5}"/>
              </a:ext>
            </a:extLst>
          </p:cNvPr>
          <p:cNvSpPr txBox="1"/>
          <p:nvPr/>
        </p:nvSpPr>
        <p:spPr>
          <a:xfrm>
            <a:off x="861409" y="5945871"/>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31" name="Text Placeholder 17">
            <a:extLst>
              <a:ext uri="{FF2B5EF4-FFF2-40B4-BE49-F238E27FC236}">
                <a16:creationId xmlns:a16="http://schemas.microsoft.com/office/drawing/2014/main" id="{A062D48A-A00C-D6CC-59CA-7DB76E69ED7C}"/>
              </a:ext>
            </a:extLst>
          </p:cNvPr>
          <p:cNvSpPr txBox="1">
            <a:spLocks/>
          </p:cNvSpPr>
          <p:nvPr/>
        </p:nvSpPr>
        <p:spPr>
          <a:xfrm>
            <a:off x="1437444" y="7023690"/>
            <a:ext cx="2154529" cy="8550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t>Each month or week, the lender will receive interest (interest rates differ strongly based on the cryptocurrency and exchange).</a:t>
            </a:r>
          </a:p>
        </p:txBody>
      </p:sp>
      <p:sp>
        <p:nvSpPr>
          <p:cNvPr id="32" name="TextBox 31">
            <a:extLst>
              <a:ext uri="{FF2B5EF4-FFF2-40B4-BE49-F238E27FC236}">
                <a16:creationId xmlns:a16="http://schemas.microsoft.com/office/drawing/2014/main" id="{28BB95FC-5110-355D-1320-CCDA1185B0F3}"/>
              </a:ext>
            </a:extLst>
          </p:cNvPr>
          <p:cNvSpPr txBox="1"/>
          <p:nvPr/>
        </p:nvSpPr>
        <p:spPr>
          <a:xfrm>
            <a:off x="873284" y="6860271"/>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Tree>
    <p:extLst>
      <p:ext uri="{BB962C8B-B14F-4D97-AF65-F5344CB8AC3E}">
        <p14:creationId xmlns:p14="http://schemas.microsoft.com/office/powerpoint/2010/main" val="23528514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9FED0288-FE45-C34D-80A8-732D306C1FFF}"/>
              </a:ext>
            </a:extLst>
          </p:cNvPr>
          <p:cNvSpPr>
            <a:spLocks noGrp="1"/>
          </p:cNvSpPr>
          <p:nvPr>
            <p:ph type="body" sz="quarter" idx="30"/>
          </p:nvPr>
        </p:nvSpPr>
        <p:spPr/>
        <p:txBody>
          <a:bodyPr/>
          <a:lstStyle/>
          <a:p>
            <a:r>
              <a:rPr lang="en-US" sz="1800" b="0" dirty="0"/>
              <a:t>1.7 Benefits of Blockchain Technology as Compared to Traditional Database Systems</a:t>
            </a:r>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2083443"/>
            <a:ext cx="2693750" cy="7074930"/>
          </a:xfrm>
        </p:spPr>
        <p:txBody>
          <a:bodyPr/>
          <a:lstStyle/>
          <a:p>
            <a:pPr algn="just"/>
            <a:r>
              <a:rPr lang="en-US" dirty="0"/>
              <a:t>Traditional database technologies present several challenges for recording financial transactions. For instance, consider the sale of a property. Once the money is exchanged, ownership of the property is transferred to the buyer. Individually, both the buyer and the seller can record the monetary transactions, but neither source can be trusted with the complete elimination of doubt. The seller could claim they have not received the money even though they have, and the buyer could equally argue that they have paid the money even if they have not.</a:t>
            </a:r>
          </a:p>
          <a:p>
            <a:pPr algn="just"/>
            <a:r>
              <a:rPr lang="en-US" dirty="0"/>
              <a:t> </a:t>
            </a:r>
          </a:p>
          <a:p>
            <a:pPr algn="just"/>
            <a:r>
              <a:rPr lang="en-US" dirty="0"/>
              <a:t>To avoid potential legal issues, a trusted third party has to supervise and validate transactions. The presence of this central authority not only complicates the transaction but also creates a potential single point of failure and adds vulnerability. If the central database was compromised, both parties could suffer as a consequence. Blockchain could mitigate such issues by creating one ledger each for the buyer and the seller. All transactions must be approved by both parties and are automatically updated in both of their ledgers in real-time. Any corruption in historical transactions will corrupt the entire ledger. These properties of blockchain technology have led to its use in various sectors, including the creation of digital currency like Bitcoin and other use cases which are subject to the next chapter.</a:t>
            </a: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12</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58"/>
          <a:stretch/>
        </p:blipFill>
        <p:spPr>
          <a:xfrm>
            <a:off x="4003827" y="773113"/>
            <a:ext cx="3555848" cy="99187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43051952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120</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569170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fontAlgn="base"/>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How do crypto loans work?</a:t>
            </a:r>
            <a:endParaRPr lang="en-LB"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r>
              <a:rPr lang="en-US" sz="1100">
                <a:solidFill>
                  <a:srgbClr val="1E2329"/>
                </a:solidFill>
                <a:effectLst/>
                <a:latin typeface="Calibri" panose="020F0502020204030204" pitchFamily="34" charset="0"/>
                <a:ea typeface="Times New Roman" panose="02020603050405020304" pitchFamily="18" charset="0"/>
                <a:cs typeface="Calibri" panose="020F0502020204030204" pitchFamily="34" charset="0"/>
              </a:rPr>
              <a:t>Crypto lending usually involves three parties:</a:t>
            </a:r>
            <a:r>
              <a:rPr lang="en-LB" sz="1100">
                <a:effectLst/>
                <a:latin typeface="Calibri" panose="020F0502020204030204" pitchFamily="34" charset="0"/>
                <a:cs typeface="Calibri" panose="020F0502020204030204" pitchFamily="34" charset="0"/>
              </a:rPr>
              <a:t> </a:t>
            </a:r>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96" name="Text Placeholder 17">
            <a:extLst>
              <a:ext uri="{FF2B5EF4-FFF2-40B4-BE49-F238E27FC236}">
                <a16:creationId xmlns:a16="http://schemas.microsoft.com/office/drawing/2014/main" id="{657EE6D4-48F7-8344-5DE1-79DAE98A3633}"/>
              </a:ext>
            </a:extLst>
          </p:cNvPr>
          <p:cNvSpPr txBox="1">
            <a:spLocks/>
          </p:cNvSpPr>
          <p:nvPr/>
        </p:nvSpPr>
        <p:spPr>
          <a:xfrm>
            <a:off x="1483047" y="1568455"/>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effectLst/>
                <a:latin typeface="Calibri" panose="020F0502020204030204" pitchFamily="34" charset="0"/>
                <a:ea typeface="Times New Roman" panose="02020603050405020304" pitchFamily="18" charset="0"/>
              </a:rPr>
              <a:t>the lender, </a:t>
            </a:r>
            <a:endParaRPr lang="en-US" b="1">
              <a:solidFill>
                <a:srgbClr val="F79037"/>
              </a:solidFill>
            </a:endParaRPr>
          </a:p>
        </p:txBody>
      </p:sp>
      <p:sp>
        <p:nvSpPr>
          <p:cNvPr id="97" name="TextBox 96">
            <a:extLst>
              <a:ext uri="{FF2B5EF4-FFF2-40B4-BE49-F238E27FC236}">
                <a16:creationId xmlns:a16="http://schemas.microsoft.com/office/drawing/2014/main" id="{301D485A-B325-BA7E-7344-D8D8E940B82B}"/>
              </a:ext>
            </a:extLst>
          </p:cNvPr>
          <p:cNvSpPr txBox="1"/>
          <p:nvPr/>
        </p:nvSpPr>
        <p:spPr>
          <a:xfrm>
            <a:off x="865097" y="118326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5" name="Text Placeholder 17">
            <a:extLst>
              <a:ext uri="{FF2B5EF4-FFF2-40B4-BE49-F238E27FC236}">
                <a16:creationId xmlns:a16="http://schemas.microsoft.com/office/drawing/2014/main" id="{BAB49149-89E8-BF13-C6E6-85767BC77D35}"/>
              </a:ext>
            </a:extLst>
          </p:cNvPr>
          <p:cNvSpPr txBox="1">
            <a:spLocks/>
          </p:cNvSpPr>
          <p:nvPr/>
        </p:nvSpPr>
        <p:spPr>
          <a:xfrm>
            <a:off x="3757998" y="1954831"/>
            <a:ext cx="3037702" cy="528188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cs typeface="+mn-cs"/>
              </a:rPr>
              <a:t>In most cases, the loan taker must provide collateral before being eligible for borrowing any crypto. An exception to this is flash loans which can be used without collateral. Lenders can then add their cryptocurrencies to a so-called pool that manages the whole process of lending for them and essentially forwards the lender their cut of the interest. Lending through centralized financial Fi platforms, as opposed to borrowing, works a little differently. Rather than lend all your money to just one individual, centralized exchanges use liquidity pools to lend your money out to multiple users at the same time. As a result, you are not informed whom your crypto is forwarded to, but the platform gives you a bond that underwrites your loans, making it a safe undertaking. Once such a loan expires, the bonds can be returned to recover the funds as well as any accrued interest.</a:t>
            </a:r>
          </a:p>
          <a:p>
            <a:pPr algn="just"/>
            <a:endParaRPr lang="en-US">
              <a:solidFill>
                <a:srgbClr val="000000"/>
              </a:solidFill>
              <a:cs typeface="+mn-cs"/>
            </a:endParaRPr>
          </a:p>
          <a:p>
            <a:pPr algn="just"/>
            <a:r>
              <a:rPr lang="en-US" b="1">
                <a:solidFill>
                  <a:srgbClr val="F79037"/>
                </a:solidFill>
                <a:cs typeface="+mn-cs"/>
              </a:rPr>
              <a:t>Crypto lending rates</a:t>
            </a:r>
          </a:p>
          <a:p>
            <a:pPr algn="just"/>
            <a:r>
              <a:rPr lang="en-US">
                <a:solidFill>
                  <a:srgbClr val="000000"/>
                </a:solidFill>
                <a:cs typeface="+mn-cs"/>
              </a:rPr>
              <a:t>As mentioned, each platform has different rates for crypto lending. While there is a certain ROI for every crypto lending platform, there are also different risks depending on the platform of choice. Similar to investment strategies, crypto lenders tend to use several different platforms to spread the risks and diversify their investments.</a:t>
            </a:r>
          </a:p>
          <a:p>
            <a:pPr algn="just"/>
            <a:endParaRPr lang="en-US">
              <a:solidFill>
                <a:srgbClr val="000000"/>
              </a:solidFill>
              <a:cs typeface="+mn-cs"/>
            </a:endParaRPr>
          </a:p>
          <a:p>
            <a:pPr algn="just"/>
            <a:r>
              <a:rPr lang="en-US">
                <a:solidFill>
                  <a:srgbClr val="000000"/>
                </a:solidFill>
                <a:cs typeface="+mn-cs"/>
              </a:rPr>
              <a:t>When it comes to crypto lending, there is a yearly yield that can be expected</a:t>
            </a:r>
          </a:p>
          <a:p>
            <a:pPr algn="just"/>
            <a:r>
              <a:rPr lang="en-US">
                <a:solidFill>
                  <a:srgbClr val="000000"/>
                </a:solidFill>
                <a:cs typeface="+mn-cs"/>
              </a:rPr>
              <a:t> </a:t>
            </a:r>
          </a:p>
        </p:txBody>
      </p:sp>
      <p:sp>
        <p:nvSpPr>
          <p:cNvPr id="6" name="Text Placeholder 17">
            <a:extLst>
              <a:ext uri="{FF2B5EF4-FFF2-40B4-BE49-F238E27FC236}">
                <a16:creationId xmlns:a16="http://schemas.microsoft.com/office/drawing/2014/main" id="{2112DA09-19C0-700A-83E0-0E1CCDDE9BD5}"/>
              </a:ext>
            </a:extLst>
          </p:cNvPr>
          <p:cNvSpPr txBox="1">
            <a:spLocks/>
          </p:cNvSpPr>
          <p:nvPr/>
        </p:nvSpPr>
        <p:spPr>
          <a:xfrm>
            <a:off x="1519853" y="3490537"/>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effectLst/>
                <a:latin typeface="Calibri" panose="020F0502020204030204" pitchFamily="34" charset="0"/>
                <a:ea typeface="Times New Roman" panose="02020603050405020304" pitchFamily="18" charset="0"/>
              </a:rPr>
              <a:t>and a DeFi platform or crypto exchange. </a:t>
            </a:r>
            <a:endParaRPr lang="en-US" b="1">
              <a:solidFill>
                <a:srgbClr val="F79037"/>
              </a:solidFill>
            </a:endParaRPr>
          </a:p>
        </p:txBody>
      </p:sp>
      <p:sp>
        <p:nvSpPr>
          <p:cNvPr id="9" name="TextBox 8">
            <a:extLst>
              <a:ext uri="{FF2B5EF4-FFF2-40B4-BE49-F238E27FC236}">
                <a16:creationId xmlns:a16="http://schemas.microsoft.com/office/drawing/2014/main" id="{C1254384-426E-886F-CB4B-D607E541ABC8}"/>
              </a:ext>
            </a:extLst>
          </p:cNvPr>
          <p:cNvSpPr txBox="1"/>
          <p:nvPr/>
        </p:nvSpPr>
        <p:spPr>
          <a:xfrm>
            <a:off x="901903" y="3082080"/>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pic>
        <p:nvPicPr>
          <p:cNvPr id="21" name="Picture 20">
            <a:extLst>
              <a:ext uri="{FF2B5EF4-FFF2-40B4-BE49-F238E27FC236}">
                <a16:creationId xmlns:a16="http://schemas.microsoft.com/office/drawing/2014/main" id="{B06D8371-3894-C29A-F34D-E37C0948A8F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258"/>
          <a:stretch/>
        </p:blipFill>
        <p:spPr>
          <a:xfrm>
            <a:off x="0" y="4417181"/>
            <a:ext cx="3555848" cy="6274632"/>
          </a:xfrm>
          <a:prstGeom prst="rect">
            <a:avLst/>
          </a:prstGeom>
        </p:spPr>
      </p:pic>
      <p:grpSp>
        <p:nvGrpSpPr>
          <p:cNvPr id="36" name="Group 35">
            <a:extLst>
              <a:ext uri="{FF2B5EF4-FFF2-40B4-BE49-F238E27FC236}">
                <a16:creationId xmlns:a16="http://schemas.microsoft.com/office/drawing/2014/main" id="{F5A94214-DE1A-915A-2CF8-F20FEC95B08F}"/>
              </a:ext>
            </a:extLst>
          </p:cNvPr>
          <p:cNvGrpSpPr/>
          <p:nvPr/>
        </p:nvGrpSpPr>
        <p:grpSpPr>
          <a:xfrm>
            <a:off x="-215664" y="8606190"/>
            <a:ext cx="2590078" cy="2250924"/>
            <a:chOff x="-220413" y="5470274"/>
            <a:chExt cx="2590078" cy="2250924"/>
          </a:xfrm>
        </p:grpSpPr>
        <p:sp>
          <p:nvSpPr>
            <p:cNvPr id="37" name="Freeform 36">
              <a:extLst>
                <a:ext uri="{FF2B5EF4-FFF2-40B4-BE49-F238E27FC236}">
                  <a16:creationId xmlns:a16="http://schemas.microsoft.com/office/drawing/2014/main" id="{BBEAC2A0-6572-26E9-0657-03C2B5F2FADC}"/>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5092C4C4-E4C1-0627-38BC-063A05F0F74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03A01EC7-933F-799D-36D2-491D06912DB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C7A66AE7-F0B2-D3B7-24D4-9A2733571FE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C68AFC2D-0E1F-297C-7F2F-EB7A1AEF49C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9B562B7B-56E5-925F-8CFE-628F8055B55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FA1FE5CE-D6B6-D89E-FA35-155E662469F9}"/>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EAB42EFF-5358-88F1-F8C3-069ED49BEB70}"/>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315521AC-3318-A6BD-EEBF-C15B081FA978}"/>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CBEF1387-45E5-37C5-9512-4CA6970E2A8C}"/>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CF989444-AC04-7414-7FAB-977BC4C25BD2}"/>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355EF17-2CEE-8399-3C08-BA4DF1FF7E76}"/>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4F95809F-525F-8976-F5BF-405CC3484187}"/>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606AD562-E07D-4B6B-20A8-F26CB66AE60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36583026-E0BC-B5B7-67FE-3A857063F914}"/>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EB6B102A-8FCA-ED14-E1BF-9CB32AFC90C1}"/>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F78A3DA3-551B-0BE3-766A-104FFDDCBB9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D1DE67DD-D9EE-4E91-EB58-AC430246012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7" name="Text Placeholder 17">
            <a:extLst>
              <a:ext uri="{FF2B5EF4-FFF2-40B4-BE49-F238E27FC236}">
                <a16:creationId xmlns:a16="http://schemas.microsoft.com/office/drawing/2014/main" id="{9FE7D42F-0347-3E29-C6F0-78EB2A7EBA82}"/>
              </a:ext>
            </a:extLst>
          </p:cNvPr>
          <p:cNvSpPr txBox="1">
            <a:spLocks/>
          </p:cNvSpPr>
          <p:nvPr/>
        </p:nvSpPr>
        <p:spPr>
          <a:xfrm>
            <a:off x="1519853" y="2541908"/>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effectLst/>
                <a:latin typeface="Calibri" panose="020F0502020204030204" pitchFamily="34" charset="0"/>
                <a:ea typeface="Times New Roman" panose="02020603050405020304" pitchFamily="18" charset="0"/>
              </a:rPr>
              <a:t>the borrower, </a:t>
            </a:r>
            <a:endParaRPr lang="en-US" b="1">
              <a:solidFill>
                <a:srgbClr val="F79037"/>
              </a:solidFill>
            </a:endParaRPr>
          </a:p>
        </p:txBody>
      </p:sp>
      <p:sp>
        <p:nvSpPr>
          <p:cNvPr id="8" name="TextBox 7">
            <a:extLst>
              <a:ext uri="{FF2B5EF4-FFF2-40B4-BE49-F238E27FC236}">
                <a16:creationId xmlns:a16="http://schemas.microsoft.com/office/drawing/2014/main" id="{4EC27F71-5DDF-C2C5-B711-09C77D49AD6E}"/>
              </a:ext>
            </a:extLst>
          </p:cNvPr>
          <p:cNvSpPr txBox="1"/>
          <p:nvPr/>
        </p:nvSpPr>
        <p:spPr>
          <a:xfrm>
            <a:off x="901903" y="2133451"/>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2" name="Text Placeholder 17">
            <a:extLst>
              <a:ext uri="{FF2B5EF4-FFF2-40B4-BE49-F238E27FC236}">
                <a16:creationId xmlns:a16="http://schemas.microsoft.com/office/drawing/2014/main" id="{B5B16444-D34F-82E3-A7A2-48BF248B59DA}"/>
              </a:ext>
            </a:extLst>
          </p:cNvPr>
          <p:cNvSpPr txBox="1">
            <a:spLocks/>
          </p:cNvSpPr>
          <p:nvPr/>
        </p:nvSpPr>
        <p:spPr>
          <a:xfrm>
            <a:off x="4265865" y="9785656"/>
            <a:ext cx="2046414" cy="52388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ctr"/>
            <a:r>
              <a:rPr lang="en-US">
                <a:solidFill>
                  <a:srgbClr val="F79037"/>
                </a:solidFill>
                <a:cs typeface="+mn-cs"/>
              </a:rPr>
              <a:t>For stablecoins, it ranges from 10% to 18%. </a:t>
            </a:r>
          </a:p>
          <a:p>
            <a:pPr algn="ctr"/>
            <a:r>
              <a:rPr lang="en-US">
                <a:solidFill>
                  <a:srgbClr val="F79037"/>
                </a:solidFill>
                <a:cs typeface="+mn-cs"/>
              </a:rPr>
              <a:t> </a:t>
            </a:r>
          </a:p>
        </p:txBody>
      </p:sp>
      <p:grpSp>
        <p:nvGrpSpPr>
          <p:cNvPr id="57" name="Group 56">
            <a:extLst>
              <a:ext uri="{FF2B5EF4-FFF2-40B4-BE49-F238E27FC236}">
                <a16:creationId xmlns:a16="http://schemas.microsoft.com/office/drawing/2014/main" id="{DEA2B5A0-EF48-91EC-29F5-E49596BA851B}"/>
              </a:ext>
            </a:extLst>
          </p:cNvPr>
          <p:cNvGrpSpPr/>
          <p:nvPr/>
        </p:nvGrpSpPr>
        <p:grpSpPr>
          <a:xfrm>
            <a:off x="4752076" y="7236712"/>
            <a:ext cx="863766" cy="744700"/>
            <a:chOff x="4417506" y="446113"/>
            <a:chExt cx="1094363" cy="943510"/>
          </a:xfrm>
          <a:solidFill>
            <a:srgbClr val="F79037"/>
          </a:solidFill>
        </p:grpSpPr>
        <p:sp>
          <p:nvSpPr>
            <p:cNvPr id="58" name="Freeform 57">
              <a:extLst>
                <a:ext uri="{FF2B5EF4-FFF2-40B4-BE49-F238E27FC236}">
                  <a16:creationId xmlns:a16="http://schemas.microsoft.com/office/drawing/2014/main" id="{3F52DD45-A7DB-9603-6764-9CB288671844}"/>
                </a:ext>
              </a:extLst>
            </p:cNvPr>
            <p:cNvSpPr/>
            <p:nvPr/>
          </p:nvSpPr>
          <p:spPr>
            <a:xfrm>
              <a:off x="5163539" y="720390"/>
              <a:ext cx="348330" cy="663748"/>
            </a:xfrm>
            <a:custGeom>
              <a:avLst/>
              <a:gdLst>
                <a:gd name="connsiteX0" fmla="*/ 296219 w 348330"/>
                <a:gd name="connsiteY0" fmla="*/ 0 h 663748"/>
                <a:gd name="connsiteX1" fmla="*/ 52112 w 348330"/>
                <a:gd name="connsiteY1" fmla="*/ 0 h 663748"/>
                <a:gd name="connsiteX2" fmla="*/ 0 w 348330"/>
                <a:gd name="connsiteY2" fmla="*/ 52112 h 663748"/>
                <a:gd name="connsiteX3" fmla="*/ 0 w 348330"/>
                <a:gd name="connsiteY3" fmla="*/ 54855 h 663748"/>
                <a:gd name="connsiteX4" fmla="*/ 16456 w 348330"/>
                <a:gd name="connsiteY4" fmla="*/ 93254 h 663748"/>
                <a:gd name="connsiteX5" fmla="*/ 0 w 348330"/>
                <a:gd name="connsiteY5" fmla="*/ 131652 h 663748"/>
                <a:gd name="connsiteX6" fmla="*/ 0 w 348330"/>
                <a:gd name="connsiteY6" fmla="*/ 134395 h 663748"/>
                <a:gd name="connsiteX7" fmla="*/ 16456 w 348330"/>
                <a:gd name="connsiteY7" fmla="*/ 172794 h 663748"/>
                <a:gd name="connsiteX8" fmla="*/ 0 w 348330"/>
                <a:gd name="connsiteY8" fmla="*/ 211193 h 663748"/>
                <a:gd name="connsiteX9" fmla="*/ 0 w 348330"/>
                <a:gd name="connsiteY9" fmla="*/ 213935 h 663748"/>
                <a:gd name="connsiteX10" fmla="*/ 16456 w 348330"/>
                <a:gd name="connsiteY10" fmla="*/ 252334 h 663748"/>
                <a:gd name="connsiteX11" fmla="*/ 0 w 348330"/>
                <a:gd name="connsiteY11" fmla="*/ 290733 h 663748"/>
                <a:gd name="connsiteX12" fmla="*/ 0 w 348330"/>
                <a:gd name="connsiteY12" fmla="*/ 293475 h 663748"/>
                <a:gd name="connsiteX13" fmla="*/ 16456 w 348330"/>
                <a:gd name="connsiteY13" fmla="*/ 331874 h 663748"/>
                <a:gd name="connsiteX14" fmla="*/ 0 w 348330"/>
                <a:gd name="connsiteY14" fmla="*/ 370273 h 663748"/>
                <a:gd name="connsiteX15" fmla="*/ 0 w 348330"/>
                <a:gd name="connsiteY15" fmla="*/ 373016 h 663748"/>
                <a:gd name="connsiteX16" fmla="*/ 16456 w 348330"/>
                <a:gd name="connsiteY16" fmla="*/ 411414 h 663748"/>
                <a:gd name="connsiteX17" fmla="*/ 0 w 348330"/>
                <a:gd name="connsiteY17" fmla="*/ 449813 h 663748"/>
                <a:gd name="connsiteX18" fmla="*/ 0 w 348330"/>
                <a:gd name="connsiteY18" fmla="*/ 452556 h 663748"/>
                <a:gd name="connsiteX19" fmla="*/ 16456 w 348330"/>
                <a:gd name="connsiteY19" fmla="*/ 490954 h 663748"/>
                <a:gd name="connsiteX20" fmla="*/ 0 w 348330"/>
                <a:gd name="connsiteY20" fmla="*/ 529353 h 663748"/>
                <a:gd name="connsiteX21" fmla="*/ 0 w 348330"/>
                <a:gd name="connsiteY21" fmla="*/ 532096 h 663748"/>
                <a:gd name="connsiteX22" fmla="*/ 16456 w 348330"/>
                <a:gd name="connsiteY22" fmla="*/ 570494 h 663748"/>
                <a:gd name="connsiteX23" fmla="*/ 0 w 348330"/>
                <a:gd name="connsiteY23" fmla="*/ 608893 h 663748"/>
                <a:gd name="connsiteX24" fmla="*/ 0 w 348330"/>
                <a:gd name="connsiteY24" fmla="*/ 611636 h 663748"/>
                <a:gd name="connsiteX25" fmla="*/ 52112 w 348330"/>
                <a:gd name="connsiteY25" fmla="*/ 663748 h 663748"/>
                <a:gd name="connsiteX26" fmla="*/ 296219 w 348330"/>
                <a:gd name="connsiteY26" fmla="*/ 663748 h 663748"/>
                <a:gd name="connsiteX27" fmla="*/ 348331 w 348330"/>
                <a:gd name="connsiteY27" fmla="*/ 611636 h 663748"/>
                <a:gd name="connsiteX28" fmla="*/ 348331 w 348330"/>
                <a:gd name="connsiteY28" fmla="*/ 608893 h 663748"/>
                <a:gd name="connsiteX29" fmla="*/ 331874 w 348330"/>
                <a:gd name="connsiteY29" fmla="*/ 570494 h 663748"/>
                <a:gd name="connsiteX30" fmla="*/ 348331 w 348330"/>
                <a:gd name="connsiteY30" fmla="*/ 532096 h 663748"/>
                <a:gd name="connsiteX31" fmla="*/ 348331 w 348330"/>
                <a:gd name="connsiteY31" fmla="*/ 529353 h 663748"/>
                <a:gd name="connsiteX32" fmla="*/ 331874 w 348330"/>
                <a:gd name="connsiteY32" fmla="*/ 490954 h 663748"/>
                <a:gd name="connsiteX33" fmla="*/ 348331 w 348330"/>
                <a:gd name="connsiteY33" fmla="*/ 452556 h 663748"/>
                <a:gd name="connsiteX34" fmla="*/ 348331 w 348330"/>
                <a:gd name="connsiteY34" fmla="*/ 449813 h 663748"/>
                <a:gd name="connsiteX35" fmla="*/ 331874 w 348330"/>
                <a:gd name="connsiteY35" fmla="*/ 411414 h 663748"/>
                <a:gd name="connsiteX36" fmla="*/ 348331 w 348330"/>
                <a:gd name="connsiteY36" fmla="*/ 373016 h 663748"/>
                <a:gd name="connsiteX37" fmla="*/ 348331 w 348330"/>
                <a:gd name="connsiteY37" fmla="*/ 370273 h 663748"/>
                <a:gd name="connsiteX38" fmla="*/ 331874 w 348330"/>
                <a:gd name="connsiteY38" fmla="*/ 331874 h 663748"/>
                <a:gd name="connsiteX39" fmla="*/ 348331 w 348330"/>
                <a:gd name="connsiteY39" fmla="*/ 293475 h 663748"/>
                <a:gd name="connsiteX40" fmla="*/ 348331 w 348330"/>
                <a:gd name="connsiteY40" fmla="*/ 290733 h 663748"/>
                <a:gd name="connsiteX41" fmla="*/ 331874 w 348330"/>
                <a:gd name="connsiteY41" fmla="*/ 252334 h 663748"/>
                <a:gd name="connsiteX42" fmla="*/ 348331 w 348330"/>
                <a:gd name="connsiteY42" fmla="*/ 213935 h 663748"/>
                <a:gd name="connsiteX43" fmla="*/ 348331 w 348330"/>
                <a:gd name="connsiteY43" fmla="*/ 211193 h 663748"/>
                <a:gd name="connsiteX44" fmla="*/ 331874 w 348330"/>
                <a:gd name="connsiteY44" fmla="*/ 172794 h 663748"/>
                <a:gd name="connsiteX45" fmla="*/ 348331 w 348330"/>
                <a:gd name="connsiteY45" fmla="*/ 134395 h 663748"/>
                <a:gd name="connsiteX46" fmla="*/ 348331 w 348330"/>
                <a:gd name="connsiteY46" fmla="*/ 131652 h 663748"/>
                <a:gd name="connsiteX47" fmla="*/ 331874 w 348330"/>
                <a:gd name="connsiteY47" fmla="*/ 93254 h 663748"/>
                <a:gd name="connsiteX48" fmla="*/ 348331 w 348330"/>
                <a:gd name="connsiteY48" fmla="*/ 54855 h 663748"/>
                <a:gd name="connsiteX49" fmla="*/ 348331 w 348330"/>
                <a:gd name="connsiteY49" fmla="*/ 52112 h 663748"/>
                <a:gd name="connsiteX50" fmla="*/ 296219 w 348330"/>
                <a:gd name="connsiteY50" fmla="*/ 0 h 663748"/>
                <a:gd name="connsiteX51" fmla="*/ 296219 w 348330"/>
                <a:gd name="connsiteY51" fmla="*/ 0 h 663748"/>
                <a:gd name="connsiteX52" fmla="*/ 320903 w 348330"/>
                <a:gd name="connsiteY52" fmla="*/ 619864 h 663748"/>
                <a:gd name="connsiteX53" fmla="*/ 296219 w 348330"/>
                <a:gd name="connsiteY53" fmla="*/ 644549 h 663748"/>
                <a:gd name="connsiteX54" fmla="*/ 52112 w 348330"/>
                <a:gd name="connsiteY54" fmla="*/ 644549 h 663748"/>
                <a:gd name="connsiteX55" fmla="*/ 27428 w 348330"/>
                <a:gd name="connsiteY55" fmla="*/ 619864 h 663748"/>
                <a:gd name="connsiteX56" fmla="*/ 27428 w 348330"/>
                <a:gd name="connsiteY56" fmla="*/ 617122 h 663748"/>
                <a:gd name="connsiteX57" fmla="*/ 52112 w 348330"/>
                <a:gd name="connsiteY57" fmla="*/ 592437 h 663748"/>
                <a:gd name="connsiteX58" fmla="*/ 296219 w 348330"/>
                <a:gd name="connsiteY58" fmla="*/ 592437 h 663748"/>
                <a:gd name="connsiteX59" fmla="*/ 320903 w 348330"/>
                <a:gd name="connsiteY59" fmla="*/ 617122 h 663748"/>
                <a:gd name="connsiteX60" fmla="*/ 320903 w 348330"/>
                <a:gd name="connsiteY60" fmla="*/ 619864 h 663748"/>
                <a:gd name="connsiteX61" fmla="*/ 320903 w 348330"/>
                <a:gd name="connsiteY61" fmla="*/ 537581 h 663748"/>
                <a:gd name="connsiteX62" fmla="*/ 296219 w 348330"/>
                <a:gd name="connsiteY62" fmla="*/ 562266 h 663748"/>
                <a:gd name="connsiteX63" fmla="*/ 52112 w 348330"/>
                <a:gd name="connsiteY63" fmla="*/ 562266 h 663748"/>
                <a:gd name="connsiteX64" fmla="*/ 27428 w 348330"/>
                <a:gd name="connsiteY64" fmla="*/ 537581 h 663748"/>
                <a:gd name="connsiteX65" fmla="*/ 27428 w 348330"/>
                <a:gd name="connsiteY65" fmla="*/ 534839 h 663748"/>
                <a:gd name="connsiteX66" fmla="*/ 52112 w 348330"/>
                <a:gd name="connsiteY66" fmla="*/ 510154 h 663748"/>
                <a:gd name="connsiteX67" fmla="*/ 298961 w 348330"/>
                <a:gd name="connsiteY67" fmla="*/ 510154 h 663748"/>
                <a:gd name="connsiteX68" fmla="*/ 323646 w 348330"/>
                <a:gd name="connsiteY68" fmla="*/ 534839 h 663748"/>
                <a:gd name="connsiteX69" fmla="*/ 323646 w 348330"/>
                <a:gd name="connsiteY69" fmla="*/ 537581 h 663748"/>
                <a:gd name="connsiteX70" fmla="*/ 320903 w 348330"/>
                <a:gd name="connsiteY70" fmla="*/ 458041 h 663748"/>
                <a:gd name="connsiteX71" fmla="*/ 296219 w 348330"/>
                <a:gd name="connsiteY71" fmla="*/ 482726 h 663748"/>
                <a:gd name="connsiteX72" fmla="*/ 49369 w 348330"/>
                <a:gd name="connsiteY72" fmla="*/ 482726 h 663748"/>
                <a:gd name="connsiteX73" fmla="*/ 24685 w 348330"/>
                <a:gd name="connsiteY73" fmla="*/ 458041 h 663748"/>
                <a:gd name="connsiteX74" fmla="*/ 24685 w 348330"/>
                <a:gd name="connsiteY74" fmla="*/ 455298 h 663748"/>
                <a:gd name="connsiteX75" fmla="*/ 49369 w 348330"/>
                <a:gd name="connsiteY75" fmla="*/ 430614 h 663748"/>
                <a:gd name="connsiteX76" fmla="*/ 293476 w 348330"/>
                <a:gd name="connsiteY76" fmla="*/ 430614 h 663748"/>
                <a:gd name="connsiteX77" fmla="*/ 318160 w 348330"/>
                <a:gd name="connsiteY77" fmla="*/ 455298 h 663748"/>
                <a:gd name="connsiteX78" fmla="*/ 318160 w 348330"/>
                <a:gd name="connsiteY78" fmla="*/ 458041 h 663748"/>
                <a:gd name="connsiteX79" fmla="*/ 320903 w 348330"/>
                <a:gd name="connsiteY79" fmla="*/ 378501 h 663748"/>
                <a:gd name="connsiteX80" fmla="*/ 296219 w 348330"/>
                <a:gd name="connsiteY80" fmla="*/ 403186 h 663748"/>
                <a:gd name="connsiteX81" fmla="*/ 52112 w 348330"/>
                <a:gd name="connsiteY81" fmla="*/ 403186 h 663748"/>
                <a:gd name="connsiteX82" fmla="*/ 27428 w 348330"/>
                <a:gd name="connsiteY82" fmla="*/ 378501 h 663748"/>
                <a:gd name="connsiteX83" fmla="*/ 27428 w 348330"/>
                <a:gd name="connsiteY83" fmla="*/ 375758 h 663748"/>
                <a:gd name="connsiteX84" fmla="*/ 52112 w 348330"/>
                <a:gd name="connsiteY84" fmla="*/ 351073 h 663748"/>
                <a:gd name="connsiteX85" fmla="*/ 298961 w 348330"/>
                <a:gd name="connsiteY85" fmla="*/ 351073 h 663748"/>
                <a:gd name="connsiteX86" fmla="*/ 323646 w 348330"/>
                <a:gd name="connsiteY86" fmla="*/ 375758 h 663748"/>
                <a:gd name="connsiteX87" fmla="*/ 323646 w 348330"/>
                <a:gd name="connsiteY87" fmla="*/ 378501 h 663748"/>
                <a:gd name="connsiteX88" fmla="*/ 320903 w 348330"/>
                <a:gd name="connsiteY88" fmla="*/ 296218 h 663748"/>
                <a:gd name="connsiteX89" fmla="*/ 296219 w 348330"/>
                <a:gd name="connsiteY89" fmla="*/ 320903 h 663748"/>
                <a:gd name="connsiteX90" fmla="*/ 49369 w 348330"/>
                <a:gd name="connsiteY90" fmla="*/ 320903 h 663748"/>
                <a:gd name="connsiteX91" fmla="*/ 24685 w 348330"/>
                <a:gd name="connsiteY91" fmla="*/ 296218 h 663748"/>
                <a:gd name="connsiteX92" fmla="*/ 24685 w 348330"/>
                <a:gd name="connsiteY92" fmla="*/ 293475 h 663748"/>
                <a:gd name="connsiteX93" fmla="*/ 49369 w 348330"/>
                <a:gd name="connsiteY93" fmla="*/ 268791 h 663748"/>
                <a:gd name="connsiteX94" fmla="*/ 296219 w 348330"/>
                <a:gd name="connsiteY94" fmla="*/ 268791 h 663748"/>
                <a:gd name="connsiteX95" fmla="*/ 320903 w 348330"/>
                <a:gd name="connsiteY95" fmla="*/ 293475 h 663748"/>
                <a:gd name="connsiteX96" fmla="*/ 320903 w 348330"/>
                <a:gd name="connsiteY96" fmla="*/ 296218 h 663748"/>
                <a:gd name="connsiteX97" fmla="*/ 320903 w 348330"/>
                <a:gd name="connsiteY97" fmla="*/ 216678 h 663748"/>
                <a:gd name="connsiteX98" fmla="*/ 296219 w 348330"/>
                <a:gd name="connsiteY98" fmla="*/ 241363 h 663748"/>
                <a:gd name="connsiteX99" fmla="*/ 49369 w 348330"/>
                <a:gd name="connsiteY99" fmla="*/ 241363 h 663748"/>
                <a:gd name="connsiteX100" fmla="*/ 24685 w 348330"/>
                <a:gd name="connsiteY100" fmla="*/ 216678 h 663748"/>
                <a:gd name="connsiteX101" fmla="*/ 24685 w 348330"/>
                <a:gd name="connsiteY101" fmla="*/ 213935 h 663748"/>
                <a:gd name="connsiteX102" fmla="*/ 49369 w 348330"/>
                <a:gd name="connsiteY102" fmla="*/ 189250 h 663748"/>
                <a:gd name="connsiteX103" fmla="*/ 296219 w 348330"/>
                <a:gd name="connsiteY103" fmla="*/ 189250 h 663748"/>
                <a:gd name="connsiteX104" fmla="*/ 320903 w 348330"/>
                <a:gd name="connsiteY104" fmla="*/ 213935 h 663748"/>
                <a:gd name="connsiteX105" fmla="*/ 320903 w 348330"/>
                <a:gd name="connsiteY105" fmla="*/ 216678 h 663748"/>
                <a:gd name="connsiteX106" fmla="*/ 320903 w 348330"/>
                <a:gd name="connsiteY106" fmla="*/ 137138 h 663748"/>
                <a:gd name="connsiteX107" fmla="*/ 296219 w 348330"/>
                <a:gd name="connsiteY107" fmla="*/ 161823 h 663748"/>
                <a:gd name="connsiteX108" fmla="*/ 49369 w 348330"/>
                <a:gd name="connsiteY108" fmla="*/ 161823 h 663748"/>
                <a:gd name="connsiteX109" fmla="*/ 24685 w 348330"/>
                <a:gd name="connsiteY109" fmla="*/ 137138 h 663748"/>
                <a:gd name="connsiteX110" fmla="*/ 24685 w 348330"/>
                <a:gd name="connsiteY110" fmla="*/ 134395 h 663748"/>
                <a:gd name="connsiteX111" fmla="*/ 49369 w 348330"/>
                <a:gd name="connsiteY111" fmla="*/ 109710 h 663748"/>
                <a:gd name="connsiteX112" fmla="*/ 293476 w 348330"/>
                <a:gd name="connsiteY112" fmla="*/ 109710 h 663748"/>
                <a:gd name="connsiteX113" fmla="*/ 318160 w 348330"/>
                <a:gd name="connsiteY113" fmla="*/ 134395 h 663748"/>
                <a:gd name="connsiteX114" fmla="*/ 318160 w 348330"/>
                <a:gd name="connsiteY114" fmla="*/ 137138 h 663748"/>
                <a:gd name="connsiteX115" fmla="*/ 320903 w 348330"/>
                <a:gd name="connsiteY115" fmla="*/ 54855 h 663748"/>
                <a:gd name="connsiteX116" fmla="*/ 296219 w 348330"/>
                <a:gd name="connsiteY116" fmla="*/ 79540 h 663748"/>
                <a:gd name="connsiteX117" fmla="*/ 52112 w 348330"/>
                <a:gd name="connsiteY117" fmla="*/ 79540 h 663748"/>
                <a:gd name="connsiteX118" fmla="*/ 27428 w 348330"/>
                <a:gd name="connsiteY118" fmla="*/ 54855 h 663748"/>
                <a:gd name="connsiteX119" fmla="*/ 27428 w 348330"/>
                <a:gd name="connsiteY119" fmla="*/ 52112 h 663748"/>
                <a:gd name="connsiteX120" fmla="*/ 52112 w 348330"/>
                <a:gd name="connsiteY120" fmla="*/ 27428 h 663748"/>
                <a:gd name="connsiteX121" fmla="*/ 296219 w 348330"/>
                <a:gd name="connsiteY121" fmla="*/ 27428 h 663748"/>
                <a:gd name="connsiteX122" fmla="*/ 320903 w 348330"/>
                <a:gd name="connsiteY122" fmla="*/ 52112 h 663748"/>
                <a:gd name="connsiteX123" fmla="*/ 320903 w 348330"/>
                <a:gd name="connsiteY123" fmla="*/ 54855 h 663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348330" h="663748">
                  <a:moveTo>
                    <a:pt x="296219" y="0"/>
                  </a:moveTo>
                  <a:lnTo>
                    <a:pt x="52112" y="0"/>
                  </a:lnTo>
                  <a:cubicBezTo>
                    <a:pt x="24685" y="0"/>
                    <a:pt x="0" y="21942"/>
                    <a:pt x="0" y="52112"/>
                  </a:cubicBezTo>
                  <a:lnTo>
                    <a:pt x="0" y="54855"/>
                  </a:lnTo>
                  <a:cubicBezTo>
                    <a:pt x="0" y="68569"/>
                    <a:pt x="5485" y="85026"/>
                    <a:pt x="16456" y="93254"/>
                  </a:cubicBezTo>
                  <a:cubicBezTo>
                    <a:pt x="5485" y="104225"/>
                    <a:pt x="0" y="117939"/>
                    <a:pt x="0" y="131652"/>
                  </a:cubicBezTo>
                  <a:lnTo>
                    <a:pt x="0" y="134395"/>
                  </a:lnTo>
                  <a:cubicBezTo>
                    <a:pt x="0" y="148109"/>
                    <a:pt x="5485" y="164566"/>
                    <a:pt x="16456" y="172794"/>
                  </a:cubicBezTo>
                  <a:cubicBezTo>
                    <a:pt x="5485" y="183765"/>
                    <a:pt x="0" y="197479"/>
                    <a:pt x="0" y="211193"/>
                  </a:cubicBezTo>
                  <a:lnTo>
                    <a:pt x="0" y="213935"/>
                  </a:lnTo>
                  <a:cubicBezTo>
                    <a:pt x="0" y="227649"/>
                    <a:pt x="5485" y="244106"/>
                    <a:pt x="16456" y="252334"/>
                  </a:cubicBezTo>
                  <a:cubicBezTo>
                    <a:pt x="5485" y="263305"/>
                    <a:pt x="0" y="277019"/>
                    <a:pt x="0" y="290733"/>
                  </a:cubicBezTo>
                  <a:lnTo>
                    <a:pt x="0" y="293475"/>
                  </a:lnTo>
                  <a:cubicBezTo>
                    <a:pt x="0" y="307189"/>
                    <a:pt x="5485" y="323646"/>
                    <a:pt x="16456" y="331874"/>
                  </a:cubicBezTo>
                  <a:cubicBezTo>
                    <a:pt x="5485" y="342845"/>
                    <a:pt x="0" y="356559"/>
                    <a:pt x="0" y="370273"/>
                  </a:cubicBezTo>
                  <a:lnTo>
                    <a:pt x="0" y="373016"/>
                  </a:lnTo>
                  <a:cubicBezTo>
                    <a:pt x="0" y="386729"/>
                    <a:pt x="5485" y="403186"/>
                    <a:pt x="16456" y="411414"/>
                  </a:cubicBezTo>
                  <a:cubicBezTo>
                    <a:pt x="5485" y="422385"/>
                    <a:pt x="0" y="436099"/>
                    <a:pt x="0" y="449813"/>
                  </a:cubicBezTo>
                  <a:lnTo>
                    <a:pt x="0" y="452556"/>
                  </a:lnTo>
                  <a:cubicBezTo>
                    <a:pt x="0" y="466270"/>
                    <a:pt x="5485" y="482726"/>
                    <a:pt x="16456" y="490954"/>
                  </a:cubicBezTo>
                  <a:cubicBezTo>
                    <a:pt x="5485" y="501925"/>
                    <a:pt x="0" y="515639"/>
                    <a:pt x="0" y="529353"/>
                  </a:cubicBezTo>
                  <a:lnTo>
                    <a:pt x="0" y="532096"/>
                  </a:lnTo>
                  <a:cubicBezTo>
                    <a:pt x="0" y="545810"/>
                    <a:pt x="5485" y="562266"/>
                    <a:pt x="16456" y="570494"/>
                  </a:cubicBezTo>
                  <a:cubicBezTo>
                    <a:pt x="5485" y="581466"/>
                    <a:pt x="0" y="595179"/>
                    <a:pt x="0" y="608893"/>
                  </a:cubicBezTo>
                  <a:lnTo>
                    <a:pt x="0" y="611636"/>
                  </a:lnTo>
                  <a:cubicBezTo>
                    <a:pt x="0" y="639063"/>
                    <a:pt x="21942" y="663748"/>
                    <a:pt x="52112" y="663748"/>
                  </a:cubicBezTo>
                  <a:lnTo>
                    <a:pt x="296219" y="663748"/>
                  </a:lnTo>
                  <a:cubicBezTo>
                    <a:pt x="323646" y="663748"/>
                    <a:pt x="348331" y="641806"/>
                    <a:pt x="348331" y="611636"/>
                  </a:cubicBezTo>
                  <a:lnTo>
                    <a:pt x="348331" y="608893"/>
                  </a:lnTo>
                  <a:cubicBezTo>
                    <a:pt x="348331" y="595179"/>
                    <a:pt x="342846" y="578723"/>
                    <a:pt x="331874" y="570494"/>
                  </a:cubicBezTo>
                  <a:cubicBezTo>
                    <a:pt x="342846" y="559523"/>
                    <a:pt x="348331" y="545810"/>
                    <a:pt x="348331" y="532096"/>
                  </a:cubicBezTo>
                  <a:lnTo>
                    <a:pt x="348331" y="529353"/>
                  </a:lnTo>
                  <a:cubicBezTo>
                    <a:pt x="348331" y="515639"/>
                    <a:pt x="342846" y="499183"/>
                    <a:pt x="331874" y="490954"/>
                  </a:cubicBezTo>
                  <a:cubicBezTo>
                    <a:pt x="342846" y="479983"/>
                    <a:pt x="348331" y="466270"/>
                    <a:pt x="348331" y="452556"/>
                  </a:cubicBezTo>
                  <a:lnTo>
                    <a:pt x="348331" y="449813"/>
                  </a:lnTo>
                  <a:cubicBezTo>
                    <a:pt x="348331" y="436099"/>
                    <a:pt x="342846" y="419643"/>
                    <a:pt x="331874" y="411414"/>
                  </a:cubicBezTo>
                  <a:cubicBezTo>
                    <a:pt x="342846" y="400443"/>
                    <a:pt x="348331" y="386729"/>
                    <a:pt x="348331" y="373016"/>
                  </a:cubicBezTo>
                  <a:lnTo>
                    <a:pt x="348331" y="370273"/>
                  </a:lnTo>
                  <a:cubicBezTo>
                    <a:pt x="348331" y="356559"/>
                    <a:pt x="342846" y="340102"/>
                    <a:pt x="331874" y="331874"/>
                  </a:cubicBezTo>
                  <a:cubicBezTo>
                    <a:pt x="342846" y="320903"/>
                    <a:pt x="348331" y="307189"/>
                    <a:pt x="348331" y="293475"/>
                  </a:cubicBezTo>
                  <a:lnTo>
                    <a:pt x="348331" y="290733"/>
                  </a:lnTo>
                  <a:cubicBezTo>
                    <a:pt x="348331" y="277019"/>
                    <a:pt x="342846" y="260562"/>
                    <a:pt x="331874" y="252334"/>
                  </a:cubicBezTo>
                  <a:cubicBezTo>
                    <a:pt x="342846" y="241363"/>
                    <a:pt x="348331" y="227649"/>
                    <a:pt x="348331" y="213935"/>
                  </a:cubicBezTo>
                  <a:lnTo>
                    <a:pt x="348331" y="211193"/>
                  </a:lnTo>
                  <a:cubicBezTo>
                    <a:pt x="348331" y="197479"/>
                    <a:pt x="342846" y="181022"/>
                    <a:pt x="331874" y="172794"/>
                  </a:cubicBezTo>
                  <a:cubicBezTo>
                    <a:pt x="342846" y="161823"/>
                    <a:pt x="348331" y="148109"/>
                    <a:pt x="348331" y="134395"/>
                  </a:cubicBezTo>
                  <a:lnTo>
                    <a:pt x="348331" y="131652"/>
                  </a:lnTo>
                  <a:cubicBezTo>
                    <a:pt x="348331" y="117939"/>
                    <a:pt x="342846" y="101482"/>
                    <a:pt x="331874" y="93254"/>
                  </a:cubicBezTo>
                  <a:cubicBezTo>
                    <a:pt x="342846" y="82283"/>
                    <a:pt x="348331" y="68569"/>
                    <a:pt x="348331" y="54855"/>
                  </a:cubicBezTo>
                  <a:lnTo>
                    <a:pt x="348331" y="52112"/>
                  </a:lnTo>
                  <a:cubicBezTo>
                    <a:pt x="348331" y="24685"/>
                    <a:pt x="323646" y="0"/>
                    <a:pt x="296219" y="0"/>
                  </a:cubicBezTo>
                  <a:lnTo>
                    <a:pt x="296219" y="0"/>
                  </a:lnTo>
                  <a:close/>
                  <a:moveTo>
                    <a:pt x="320903" y="619864"/>
                  </a:moveTo>
                  <a:cubicBezTo>
                    <a:pt x="320903" y="633578"/>
                    <a:pt x="309932" y="644549"/>
                    <a:pt x="296219" y="644549"/>
                  </a:cubicBezTo>
                  <a:lnTo>
                    <a:pt x="52112" y="644549"/>
                  </a:lnTo>
                  <a:cubicBezTo>
                    <a:pt x="38399" y="644549"/>
                    <a:pt x="27428" y="633578"/>
                    <a:pt x="27428" y="619864"/>
                  </a:cubicBezTo>
                  <a:lnTo>
                    <a:pt x="27428" y="617122"/>
                  </a:lnTo>
                  <a:cubicBezTo>
                    <a:pt x="27428" y="603408"/>
                    <a:pt x="38399" y="592437"/>
                    <a:pt x="52112" y="592437"/>
                  </a:cubicBezTo>
                  <a:lnTo>
                    <a:pt x="296219" y="592437"/>
                  </a:lnTo>
                  <a:cubicBezTo>
                    <a:pt x="309932" y="592437"/>
                    <a:pt x="320903" y="603408"/>
                    <a:pt x="320903" y="617122"/>
                  </a:cubicBezTo>
                  <a:lnTo>
                    <a:pt x="320903" y="619864"/>
                  </a:lnTo>
                  <a:close/>
                  <a:moveTo>
                    <a:pt x="320903" y="537581"/>
                  </a:moveTo>
                  <a:cubicBezTo>
                    <a:pt x="320903" y="551295"/>
                    <a:pt x="309932" y="562266"/>
                    <a:pt x="296219" y="562266"/>
                  </a:cubicBezTo>
                  <a:lnTo>
                    <a:pt x="52112" y="562266"/>
                  </a:lnTo>
                  <a:cubicBezTo>
                    <a:pt x="38399" y="562266"/>
                    <a:pt x="27428" y="551295"/>
                    <a:pt x="27428" y="537581"/>
                  </a:cubicBezTo>
                  <a:lnTo>
                    <a:pt x="27428" y="534839"/>
                  </a:lnTo>
                  <a:cubicBezTo>
                    <a:pt x="27428" y="521125"/>
                    <a:pt x="38399" y="510154"/>
                    <a:pt x="52112" y="510154"/>
                  </a:cubicBezTo>
                  <a:lnTo>
                    <a:pt x="298961" y="510154"/>
                  </a:lnTo>
                  <a:cubicBezTo>
                    <a:pt x="312675" y="510154"/>
                    <a:pt x="323646" y="521125"/>
                    <a:pt x="323646" y="534839"/>
                  </a:cubicBezTo>
                  <a:lnTo>
                    <a:pt x="323646" y="537581"/>
                  </a:lnTo>
                  <a:close/>
                  <a:moveTo>
                    <a:pt x="320903" y="458041"/>
                  </a:moveTo>
                  <a:cubicBezTo>
                    <a:pt x="320903" y="471755"/>
                    <a:pt x="309932" y="482726"/>
                    <a:pt x="296219" y="482726"/>
                  </a:cubicBezTo>
                  <a:lnTo>
                    <a:pt x="49369" y="482726"/>
                  </a:lnTo>
                  <a:cubicBezTo>
                    <a:pt x="35656" y="482726"/>
                    <a:pt x="24685" y="471755"/>
                    <a:pt x="24685" y="458041"/>
                  </a:cubicBezTo>
                  <a:lnTo>
                    <a:pt x="24685" y="455298"/>
                  </a:lnTo>
                  <a:cubicBezTo>
                    <a:pt x="24685" y="441585"/>
                    <a:pt x="35656" y="430614"/>
                    <a:pt x="49369" y="430614"/>
                  </a:cubicBezTo>
                  <a:lnTo>
                    <a:pt x="293476" y="430614"/>
                  </a:lnTo>
                  <a:cubicBezTo>
                    <a:pt x="307189" y="430614"/>
                    <a:pt x="318160" y="441585"/>
                    <a:pt x="318160" y="455298"/>
                  </a:cubicBezTo>
                  <a:lnTo>
                    <a:pt x="318160" y="458041"/>
                  </a:lnTo>
                  <a:close/>
                  <a:moveTo>
                    <a:pt x="320903" y="378501"/>
                  </a:moveTo>
                  <a:cubicBezTo>
                    <a:pt x="320903" y="392215"/>
                    <a:pt x="309932" y="403186"/>
                    <a:pt x="296219" y="403186"/>
                  </a:cubicBezTo>
                  <a:lnTo>
                    <a:pt x="52112" y="403186"/>
                  </a:lnTo>
                  <a:cubicBezTo>
                    <a:pt x="38399" y="403186"/>
                    <a:pt x="27428" y="392215"/>
                    <a:pt x="27428" y="378501"/>
                  </a:cubicBezTo>
                  <a:lnTo>
                    <a:pt x="27428" y="375758"/>
                  </a:lnTo>
                  <a:cubicBezTo>
                    <a:pt x="27428" y="362045"/>
                    <a:pt x="38399" y="351073"/>
                    <a:pt x="52112" y="351073"/>
                  </a:cubicBezTo>
                  <a:lnTo>
                    <a:pt x="298961" y="351073"/>
                  </a:lnTo>
                  <a:cubicBezTo>
                    <a:pt x="312675" y="351073"/>
                    <a:pt x="323646" y="362045"/>
                    <a:pt x="323646" y="375758"/>
                  </a:cubicBezTo>
                  <a:lnTo>
                    <a:pt x="323646" y="378501"/>
                  </a:lnTo>
                  <a:close/>
                  <a:moveTo>
                    <a:pt x="320903" y="296218"/>
                  </a:moveTo>
                  <a:cubicBezTo>
                    <a:pt x="320903" y="309932"/>
                    <a:pt x="309932" y="320903"/>
                    <a:pt x="296219" y="320903"/>
                  </a:cubicBezTo>
                  <a:lnTo>
                    <a:pt x="49369" y="320903"/>
                  </a:lnTo>
                  <a:cubicBezTo>
                    <a:pt x="35656" y="320903"/>
                    <a:pt x="24685" y="309932"/>
                    <a:pt x="24685" y="296218"/>
                  </a:cubicBezTo>
                  <a:lnTo>
                    <a:pt x="24685" y="293475"/>
                  </a:lnTo>
                  <a:cubicBezTo>
                    <a:pt x="24685" y="279762"/>
                    <a:pt x="35656" y="268791"/>
                    <a:pt x="49369" y="268791"/>
                  </a:cubicBezTo>
                  <a:lnTo>
                    <a:pt x="296219" y="268791"/>
                  </a:lnTo>
                  <a:cubicBezTo>
                    <a:pt x="309932" y="268791"/>
                    <a:pt x="320903" y="279762"/>
                    <a:pt x="320903" y="293475"/>
                  </a:cubicBezTo>
                  <a:lnTo>
                    <a:pt x="320903" y="296218"/>
                  </a:lnTo>
                  <a:close/>
                  <a:moveTo>
                    <a:pt x="320903" y="216678"/>
                  </a:moveTo>
                  <a:cubicBezTo>
                    <a:pt x="320903" y="230392"/>
                    <a:pt x="309932" y="241363"/>
                    <a:pt x="296219" y="241363"/>
                  </a:cubicBezTo>
                  <a:lnTo>
                    <a:pt x="49369" y="241363"/>
                  </a:lnTo>
                  <a:cubicBezTo>
                    <a:pt x="35656" y="241363"/>
                    <a:pt x="24685" y="230392"/>
                    <a:pt x="24685" y="216678"/>
                  </a:cubicBezTo>
                  <a:lnTo>
                    <a:pt x="24685" y="213935"/>
                  </a:lnTo>
                  <a:cubicBezTo>
                    <a:pt x="24685" y="200222"/>
                    <a:pt x="35656" y="189250"/>
                    <a:pt x="49369" y="189250"/>
                  </a:cubicBezTo>
                  <a:lnTo>
                    <a:pt x="296219" y="189250"/>
                  </a:lnTo>
                  <a:cubicBezTo>
                    <a:pt x="309932" y="189250"/>
                    <a:pt x="320903" y="200222"/>
                    <a:pt x="320903" y="213935"/>
                  </a:cubicBezTo>
                  <a:lnTo>
                    <a:pt x="320903" y="216678"/>
                  </a:lnTo>
                  <a:close/>
                  <a:moveTo>
                    <a:pt x="320903" y="137138"/>
                  </a:moveTo>
                  <a:cubicBezTo>
                    <a:pt x="320903" y="150852"/>
                    <a:pt x="309932" y="161823"/>
                    <a:pt x="296219" y="161823"/>
                  </a:cubicBezTo>
                  <a:lnTo>
                    <a:pt x="49369" y="161823"/>
                  </a:lnTo>
                  <a:cubicBezTo>
                    <a:pt x="35656" y="161823"/>
                    <a:pt x="24685" y="150852"/>
                    <a:pt x="24685" y="137138"/>
                  </a:cubicBezTo>
                  <a:lnTo>
                    <a:pt x="24685" y="134395"/>
                  </a:lnTo>
                  <a:cubicBezTo>
                    <a:pt x="24685" y="120681"/>
                    <a:pt x="35656" y="109710"/>
                    <a:pt x="49369" y="109710"/>
                  </a:cubicBezTo>
                  <a:lnTo>
                    <a:pt x="293476" y="109710"/>
                  </a:lnTo>
                  <a:cubicBezTo>
                    <a:pt x="307189" y="109710"/>
                    <a:pt x="318160" y="120681"/>
                    <a:pt x="318160" y="134395"/>
                  </a:cubicBezTo>
                  <a:lnTo>
                    <a:pt x="318160" y="137138"/>
                  </a:lnTo>
                  <a:close/>
                  <a:moveTo>
                    <a:pt x="320903" y="54855"/>
                  </a:moveTo>
                  <a:cubicBezTo>
                    <a:pt x="320903" y="68569"/>
                    <a:pt x="309932" y="79540"/>
                    <a:pt x="296219" y="79540"/>
                  </a:cubicBezTo>
                  <a:lnTo>
                    <a:pt x="52112" y="79540"/>
                  </a:lnTo>
                  <a:cubicBezTo>
                    <a:pt x="38399" y="79540"/>
                    <a:pt x="27428" y="68569"/>
                    <a:pt x="27428" y="54855"/>
                  </a:cubicBezTo>
                  <a:lnTo>
                    <a:pt x="27428" y="52112"/>
                  </a:lnTo>
                  <a:cubicBezTo>
                    <a:pt x="27428" y="38399"/>
                    <a:pt x="38399" y="27428"/>
                    <a:pt x="52112" y="27428"/>
                  </a:cubicBezTo>
                  <a:lnTo>
                    <a:pt x="296219" y="27428"/>
                  </a:lnTo>
                  <a:cubicBezTo>
                    <a:pt x="309932" y="27428"/>
                    <a:pt x="320903" y="38399"/>
                    <a:pt x="320903" y="52112"/>
                  </a:cubicBezTo>
                  <a:lnTo>
                    <a:pt x="320903" y="54855"/>
                  </a:lnTo>
                  <a:close/>
                </a:path>
              </a:pathLst>
            </a:custGeom>
            <a:grpFill/>
            <a:ln w="27426" cap="flat">
              <a:noFill/>
              <a:prstDash val="solid"/>
              <a:miter/>
            </a:ln>
          </p:spPr>
          <p:txBody>
            <a:bodyPr rtlCol="0" anchor="ctr"/>
            <a:lstStyle/>
            <a:p>
              <a:endParaRPr lang="en-US"/>
            </a:p>
          </p:txBody>
        </p:sp>
        <p:grpSp>
          <p:nvGrpSpPr>
            <p:cNvPr id="59" name="Graphic 3">
              <a:extLst>
                <a:ext uri="{FF2B5EF4-FFF2-40B4-BE49-F238E27FC236}">
                  <a16:creationId xmlns:a16="http://schemas.microsoft.com/office/drawing/2014/main" id="{C4F25841-A8FB-11AD-43B4-0E3290C27770}"/>
                </a:ext>
              </a:extLst>
            </p:cNvPr>
            <p:cNvGrpSpPr/>
            <p:nvPr/>
          </p:nvGrpSpPr>
          <p:grpSpPr>
            <a:xfrm>
              <a:off x="4417506" y="446113"/>
              <a:ext cx="1023051" cy="943510"/>
              <a:chOff x="4417506" y="446113"/>
              <a:chExt cx="1023051" cy="943510"/>
            </a:xfrm>
            <a:grpFill/>
          </p:grpSpPr>
          <p:sp>
            <p:nvSpPr>
              <p:cNvPr id="61" name="Freeform 60">
                <a:extLst>
                  <a:ext uri="{FF2B5EF4-FFF2-40B4-BE49-F238E27FC236}">
                    <a16:creationId xmlns:a16="http://schemas.microsoft.com/office/drawing/2014/main" id="{E55B1A98-9A96-0641-2E77-1637FA9D0EDF}"/>
                  </a:ext>
                </a:extLst>
              </p:cNvPr>
              <p:cNvSpPr/>
              <p:nvPr/>
            </p:nvSpPr>
            <p:spPr>
              <a:xfrm>
                <a:off x="4516117" y="446113"/>
                <a:ext cx="924440" cy="455545"/>
              </a:xfrm>
              <a:custGeom>
                <a:avLst/>
                <a:gdLst>
                  <a:gd name="connsiteX0" fmla="*/ 411543 w 924440"/>
                  <a:gd name="connsiteY0" fmla="*/ 156337 h 455545"/>
                  <a:gd name="connsiteX1" fmla="*/ 392344 w 924440"/>
                  <a:gd name="connsiteY1" fmla="*/ 153595 h 455545"/>
                  <a:gd name="connsiteX2" fmla="*/ 5614 w 924440"/>
                  <a:gd name="connsiteY2" fmla="*/ 430614 h 455545"/>
                  <a:gd name="connsiteX3" fmla="*/ 22070 w 924440"/>
                  <a:gd name="connsiteY3" fmla="*/ 452556 h 455545"/>
                  <a:gd name="connsiteX4" fmla="*/ 397829 w 924440"/>
                  <a:gd name="connsiteY4" fmla="*/ 181022 h 455545"/>
                  <a:gd name="connsiteX5" fmla="*/ 523996 w 924440"/>
                  <a:gd name="connsiteY5" fmla="*/ 329131 h 455545"/>
                  <a:gd name="connsiteX6" fmla="*/ 543196 w 924440"/>
                  <a:gd name="connsiteY6" fmla="*/ 331874 h 455545"/>
                  <a:gd name="connsiteX7" fmla="*/ 853129 w 924440"/>
                  <a:gd name="connsiteY7" fmla="*/ 93254 h 455545"/>
                  <a:gd name="connsiteX8" fmla="*/ 894270 w 924440"/>
                  <a:gd name="connsiteY8" fmla="*/ 142624 h 455545"/>
                  <a:gd name="connsiteX9" fmla="*/ 916212 w 924440"/>
                  <a:gd name="connsiteY9" fmla="*/ 134395 h 455545"/>
                  <a:gd name="connsiteX10" fmla="*/ 924440 w 924440"/>
                  <a:gd name="connsiteY10" fmla="*/ 21942 h 455545"/>
                  <a:gd name="connsiteX11" fmla="*/ 913469 w 924440"/>
                  <a:gd name="connsiteY11" fmla="*/ 8228 h 455545"/>
                  <a:gd name="connsiteX12" fmla="*/ 801016 w 924440"/>
                  <a:gd name="connsiteY12" fmla="*/ 0 h 455545"/>
                  <a:gd name="connsiteX13" fmla="*/ 790045 w 924440"/>
                  <a:gd name="connsiteY13" fmla="*/ 21942 h 455545"/>
                  <a:gd name="connsiteX14" fmla="*/ 833929 w 924440"/>
                  <a:gd name="connsiteY14" fmla="*/ 74054 h 455545"/>
                  <a:gd name="connsiteX15" fmla="*/ 534968 w 924440"/>
                  <a:gd name="connsiteY15" fmla="*/ 304447 h 455545"/>
                  <a:gd name="connsiteX16" fmla="*/ 411543 w 924440"/>
                  <a:gd name="connsiteY16" fmla="*/ 156337 h 455545"/>
                  <a:gd name="connsiteX17" fmla="*/ 831186 w 924440"/>
                  <a:gd name="connsiteY17" fmla="*/ 30170 h 455545"/>
                  <a:gd name="connsiteX18" fmla="*/ 899756 w 924440"/>
                  <a:gd name="connsiteY18" fmla="*/ 35656 h 455545"/>
                  <a:gd name="connsiteX19" fmla="*/ 894270 w 924440"/>
                  <a:gd name="connsiteY19" fmla="*/ 104225 h 455545"/>
                  <a:gd name="connsiteX20" fmla="*/ 831186 w 924440"/>
                  <a:gd name="connsiteY20" fmla="*/ 30170 h 455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4440" h="455545">
                    <a:moveTo>
                      <a:pt x="411543" y="156337"/>
                    </a:moveTo>
                    <a:cubicBezTo>
                      <a:pt x="406057" y="150852"/>
                      <a:pt x="400572" y="150852"/>
                      <a:pt x="392344" y="153595"/>
                    </a:cubicBezTo>
                    <a:lnTo>
                      <a:pt x="5614" y="430614"/>
                    </a:lnTo>
                    <a:cubicBezTo>
                      <a:pt x="-8100" y="441585"/>
                      <a:pt x="5614" y="463527"/>
                      <a:pt x="22070" y="452556"/>
                    </a:cubicBezTo>
                    <a:lnTo>
                      <a:pt x="397829" y="181022"/>
                    </a:lnTo>
                    <a:lnTo>
                      <a:pt x="523996" y="329131"/>
                    </a:lnTo>
                    <a:cubicBezTo>
                      <a:pt x="529482" y="334617"/>
                      <a:pt x="537710" y="334617"/>
                      <a:pt x="543196" y="331874"/>
                    </a:cubicBezTo>
                    <a:lnTo>
                      <a:pt x="853129" y="93254"/>
                    </a:lnTo>
                    <a:lnTo>
                      <a:pt x="894270" y="142624"/>
                    </a:lnTo>
                    <a:cubicBezTo>
                      <a:pt x="902498" y="150852"/>
                      <a:pt x="916212" y="145366"/>
                      <a:pt x="916212" y="134395"/>
                    </a:cubicBezTo>
                    <a:lnTo>
                      <a:pt x="924440" y="21942"/>
                    </a:lnTo>
                    <a:cubicBezTo>
                      <a:pt x="924440" y="13714"/>
                      <a:pt x="918955" y="8228"/>
                      <a:pt x="913469" y="8228"/>
                    </a:cubicBezTo>
                    <a:lnTo>
                      <a:pt x="801016" y="0"/>
                    </a:lnTo>
                    <a:cubicBezTo>
                      <a:pt x="790045" y="0"/>
                      <a:pt x="781817" y="13714"/>
                      <a:pt x="790045" y="21942"/>
                    </a:cubicBezTo>
                    <a:lnTo>
                      <a:pt x="833929" y="74054"/>
                    </a:lnTo>
                    <a:lnTo>
                      <a:pt x="534968" y="304447"/>
                    </a:lnTo>
                    <a:lnTo>
                      <a:pt x="411543" y="156337"/>
                    </a:lnTo>
                    <a:close/>
                    <a:moveTo>
                      <a:pt x="831186" y="30170"/>
                    </a:moveTo>
                    <a:lnTo>
                      <a:pt x="899756" y="35656"/>
                    </a:lnTo>
                    <a:lnTo>
                      <a:pt x="894270" y="104225"/>
                    </a:lnTo>
                    <a:lnTo>
                      <a:pt x="831186" y="30170"/>
                    </a:lnTo>
                    <a:close/>
                  </a:path>
                </a:pathLst>
              </a:custGeom>
              <a:grpFill/>
              <a:ln w="27426"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F00681F9-60D0-9195-78EC-BA919FFB58A3}"/>
                  </a:ext>
                </a:extLst>
              </p:cNvPr>
              <p:cNvSpPr/>
              <p:nvPr/>
            </p:nvSpPr>
            <p:spPr>
              <a:xfrm>
                <a:off x="4417506" y="873984"/>
                <a:ext cx="721347" cy="515639"/>
              </a:xfrm>
              <a:custGeom>
                <a:avLst/>
                <a:gdLst>
                  <a:gd name="connsiteX0" fmla="*/ 57598 w 721347"/>
                  <a:gd name="connsiteY0" fmla="*/ 515639 h 515639"/>
                  <a:gd name="connsiteX1" fmla="*/ 301704 w 721347"/>
                  <a:gd name="connsiteY1" fmla="*/ 515639 h 515639"/>
                  <a:gd name="connsiteX2" fmla="*/ 353817 w 721347"/>
                  <a:gd name="connsiteY2" fmla="*/ 463527 h 515639"/>
                  <a:gd name="connsiteX3" fmla="*/ 353817 w 721347"/>
                  <a:gd name="connsiteY3" fmla="*/ 460784 h 515639"/>
                  <a:gd name="connsiteX4" fmla="*/ 337360 w 721347"/>
                  <a:gd name="connsiteY4" fmla="*/ 422385 h 515639"/>
                  <a:gd name="connsiteX5" fmla="*/ 348331 w 721347"/>
                  <a:gd name="connsiteY5" fmla="*/ 408672 h 515639"/>
                  <a:gd name="connsiteX6" fmla="*/ 381245 w 721347"/>
                  <a:gd name="connsiteY6" fmla="*/ 408672 h 515639"/>
                  <a:gd name="connsiteX7" fmla="*/ 392216 w 721347"/>
                  <a:gd name="connsiteY7" fmla="*/ 422385 h 515639"/>
                  <a:gd name="connsiteX8" fmla="*/ 373017 w 721347"/>
                  <a:gd name="connsiteY8" fmla="*/ 460784 h 515639"/>
                  <a:gd name="connsiteX9" fmla="*/ 373017 w 721347"/>
                  <a:gd name="connsiteY9" fmla="*/ 463527 h 515639"/>
                  <a:gd name="connsiteX10" fmla="*/ 425129 w 721347"/>
                  <a:gd name="connsiteY10" fmla="*/ 515639 h 515639"/>
                  <a:gd name="connsiteX11" fmla="*/ 669235 w 721347"/>
                  <a:gd name="connsiteY11" fmla="*/ 515639 h 515639"/>
                  <a:gd name="connsiteX12" fmla="*/ 721348 w 721347"/>
                  <a:gd name="connsiteY12" fmla="*/ 463527 h 515639"/>
                  <a:gd name="connsiteX13" fmla="*/ 721348 w 721347"/>
                  <a:gd name="connsiteY13" fmla="*/ 460784 h 515639"/>
                  <a:gd name="connsiteX14" fmla="*/ 702149 w 721347"/>
                  <a:gd name="connsiteY14" fmla="*/ 422385 h 515639"/>
                  <a:gd name="connsiteX15" fmla="*/ 721348 w 721347"/>
                  <a:gd name="connsiteY15" fmla="*/ 381244 h 515639"/>
                  <a:gd name="connsiteX16" fmla="*/ 702149 w 721347"/>
                  <a:gd name="connsiteY16" fmla="*/ 340103 h 515639"/>
                  <a:gd name="connsiteX17" fmla="*/ 721348 w 721347"/>
                  <a:gd name="connsiteY17" fmla="*/ 298961 h 515639"/>
                  <a:gd name="connsiteX18" fmla="*/ 702149 w 721347"/>
                  <a:gd name="connsiteY18" fmla="*/ 257820 h 515639"/>
                  <a:gd name="connsiteX19" fmla="*/ 721348 w 721347"/>
                  <a:gd name="connsiteY19" fmla="*/ 216678 h 515639"/>
                  <a:gd name="connsiteX20" fmla="*/ 702149 w 721347"/>
                  <a:gd name="connsiteY20" fmla="*/ 175537 h 515639"/>
                  <a:gd name="connsiteX21" fmla="*/ 721348 w 721347"/>
                  <a:gd name="connsiteY21" fmla="*/ 134395 h 515639"/>
                  <a:gd name="connsiteX22" fmla="*/ 704892 w 721347"/>
                  <a:gd name="connsiteY22" fmla="*/ 93254 h 515639"/>
                  <a:gd name="connsiteX23" fmla="*/ 721348 w 721347"/>
                  <a:gd name="connsiteY23" fmla="*/ 54855 h 515639"/>
                  <a:gd name="connsiteX24" fmla="*/ 721348 w 721347"/>
                  <a:gd name="connsiteY24" fmla="*/ 52113 h 515639"/>
                  <a:gd name="connsiteX25" fmla="*/ 669235 w 721347"/>
                  <a:gd name="connsiteY25" fmla="*/ 0 h 515639"/>
                  <a:gd name="connsiteX26" fmla="*/ 425129 w 721347"/>
                  <a:gd name="connsiteY26" fmla="*/ 0 h 515639"/>
                  <a:gd name="connsiteX27" fmla="*/ 373017 w 721347"/>
                  <a:gd name="connsiteY27" fmla="*/ 52113 h 515639"/>
                  <a:gd name="connsiteX28" fmla="*/ 373017 w 721347"/>
                  <a:gd name="connsiteY28" fmla="*/ 54855 h 515639"/>
                  <a:gd name="connsiteX29" fmla="*/ 389473 w 721347"/>
                  <a:gd name="connsiteY29" fmla="*/ 93254 h 515639"/>
                  <a:gd name="connsiteX30" fmla="*/ 378502 w 721347"/>
                  <a:gd name="connsiteY30" fmla="*/ 106968 h 515639"/>
                  <a:gd name="connsiteX31" fmla="*/ 266048 w 721347"/>
                  <a:gd name="connsiteY31" fmla="*/ 139881 h 515639"/>
                  <a:gd name="connsiteX32" fmla="*/ 211193 w 721347"/>
                  <a:gd name="connsiteY32" fmla="*/ 241363 h 515639"/>
                  <a:gd name="connsiteX33" fmla="*/ 54855 w 721347"/>
                  <a:gd name="connsiteY33" fmla="*/ 241363 h 515639"/>
                  <a:gd name="connsiteX34" fmla="*/ 5485 w 721347"/>
                  <a:gd name="connsiteY34" fmla="*/ 277019 h 515639"/>
                  <a:gd name="connsiteX35" fmla="*/ 19199 w 721347"/>
                  <a:gd name="connsiteY35" fmla="*/ 337360 h 515639"/>
                  <a:gd name="connsiteX36" fmla="*/ 0 w 721347"/>
                  <a:gd name="connsiteY36" fmla="*/ 375758 h 515639"/>
                  <a:gd name="connsiteX37" fmla="*/ 16457 w 721347"/>
                  <a:gd name="connsiteY37" fmla="*/ 416900 h 515639"/>
                  <a:gd name="connsiteX38" fmla="*/ 0 w 721347"/>
                  <a:gd name="connsiteY38" fmla="*/ 455298 h 515639"/>
                  <a:gd name="connsiteX39" fmla="*/ 0 w 721347"/>
                  <a:gd name="connsiteY39" fmla="*/ 458041 h 515639"/>
                  <a:gd name="connsiteX40" fmla="*/ 57598 w 721347"/>
                  <a:gd name="connsiteY40" fmla="*/ 515639 h 515639"/>
                  <a:gd name="connsiteX41" fmla="*/ 57598 w 721347"/>
                  <a:gd name="connsiteY41" fmla="*/ 515639 h 515639"/>
                  <a:gd name="connsiteX42" fmla="*/ 693920 w 721347"/>
                  <a:gd name="connsiteY42" fmla="*/ 466270 h 515639"/>
                  <a:gd name="connsiteX43" fmla="*/ 669235 w 721347"/>
                  <a:gd name="connsiteY43" fmla="*/ 490954 h 515639"/>
                  <a:gd name="connsiteX44" fmla="*/ 425129 w 721347"/>
                  <a:gd name="connsiteY44" fmla="*/ 490954 h 515639"/>
                  <a:gd name="connsiteX45" fmla="*/ 400444 w 721347"/>
                  <a:gd name="connsiteY45" fmla="*/ 466270 h 515639"/>
                  <a:gd name="connsiteX46" fmla="*/ 400444 w 721347"/>
                  <a:gd name="connsiteY46" fmla="*/ 463527 h 515639"/>
                  <a:gd name="connsiteX47" fmla="*/ 425129 w 721347"/>
                  <a:gd name="connsiteY47" fmla="*/ 438842 h 515639"/>
                  <a:gd name="connsiteX48" fmla="*/ 669235 w 721347"/>
                  <a:gd name="connsiteY48" fmla="*/ 438842 h 515639"/>
                  <a:gd name="connsiteX49" fmla="*/ 693920 w 721347"/>
                  <a:gd name="connsiteY49" fmla="*/ 463527 h 515639"/>
                  <a:gd name="connsiteX50" fmla="*/ 693920 w 721347"/>
                  <a:gd name="connsiteY50" fmla="*/ 466270 h 515639"/>
                  <a:gd name="connsiteX51" fmla="*/ 666492 w 721347"/>
                  <a:gd name="connsiteY51" fmla="*/ 408672 h 515639"/>
                  <a:gd name="connsiteX52" fmla="*/ 425129 w 721347"/>
                  <a:gd name="connsiteY52" fmla="*/ 408672 h 515639"/>
                  <a:gd name="connsiteX53" fmla="*/ 408672 w 721347"/>
                  <a:gd name="connsiteY53" fmla="*/ 403186 h 515639"/>
                  <a:gd name="connsiteX54" fmla="*/ 477241 w 721347"/>
                  <a:gd name="connsiteY54" fmla="*/ 356559 h 515639"/>
                  <a:gd name="connsiteX55" fmla="*/ 666492 w 721347"/>
                  <a:gd name="connsiteY55" fmla="*/ 356559 h 515639"/>
                  <a:gd name="connsiteX56" fmla="*/ 693920 w 721347"/>
                  <a:gd name="connsiteY56" fmla="*/ 383987 h 515639"/>
                  <a:gd name="connsiteX57" fmla="*/ 666492 w 721347"/>
                  <a:gd name="connsiteY57" fmla="*/ 408672 h 515639"/>
                  <a:gd name="connsiteX58" fmla="*/ 666492 w 721347"/>
                  <a:gd name="connsiteY58" fmla="*/ 408672 h 515639"/>
                  <a:gd name="connsiteX59" fmla="*/ 666492 w 721347"/>
                  <a:gd name="connsiteY59" fmla="*/ 329131 h 515639"/>
                  <a:gd name="connsiteX60" fmla="*/ 493698 w 721347"/>
                  <a:gd name="connsiteY60" fmla="*/ 329131 h 515639"/>
                  <a:gd name="connsiteX61" fmla="*/ 510155 w 721347"/>
                  <a:gd name="connsiteY61" fmla="*/ 274276 h 515639"/>
                  <a:gd name="connsiteX62" fmla="*/ 666492 w 721347"/>
                  <a:gd name="connsiteY62" fmla="*/ 274276 h 515639"/>
                  <a:gd name="connsiteX63" fmla="*/ 693920 w 721347"/>
                  <a:gd name="connsiteY63" fmla="*/ 301704 h 515639"/>
                  <a:gd name="connsiteX64" fmla="*/ 666492 w 721347"/>
                  <a:gd name="connsiteY64" fmla="*/ 329131 h 515639"/>
                  <a:gd name="connsiteX65" fmla="*/ 666492 w 721347"/>
                  <a:gd name="connsiteY65" fmla="*/ 329131 h 515639"/>
                  <a:gd name="connsiteX66" fmla="*/ 666492 w 721347"/>
                  <a:gd name="connsiteY66" fmla="*/ 246849 h 515639"/>
                  <a:gd name="connsiteX67" fmla="*/ 510155 w 721347"/>
                  <a:gd name="connsiteY67" fmla="*/ 246849 h 515639"/>
                  <a:gd name="connsiteX68" fmla="*/ 493698 w 721347"/>
                  <a:gd name="connsiteY68" fmla="*/ 191993 h 515639"/>
                  <a:gd name="connsiteX69" fmla="*/ 663750 w 721347"/>
                  <a:gd name="connsiteY69" fmla="*/ 191993 h 515639"/>
                  <a:gd name="connsiteX70" fmla="*/ 691178 w 721347"/>
                  <a:gd name="connsiteY70" fmla="*/ 219421 h 515639"/>
                  <a:gd name="connsiteX71" fmla="*/ 666492 w 721347"/>
                  <a:gd name="connsiteY71" fmla="*/ 246849 h 515639"/>
                  <a:gd name="connsiteX72" fmla="*/ 666492 w 721347"/>
                  <a:gd name="connsiteY72" fmla="*/ 246849 h 515639"/>
                  <a:gd name="connsiteX73" fmla="*/ 666492 w 721347"/>
                  <a:gd name="connsiteY73" fmla="*/ 167308 h 515639"/>
                  <a:gd name="connsiteX74" fmla="*/ 479984 w 721347"/>
                  <a:gd name="connsiteY74" fmla="*/ 167308 h 515639"/>
                  <a:gd name="connsiteX75" fmla="*/ 411415 w 721347"/>
                  <a:gd name="connsiteY75" fmla="*/ 117939 h 515639"/>
                  <a:gd name="connsiteX76" fmla="*/ 427872 w 721347"/>
                  <a:gd name="connsiteY76" fmla="*/ 112453 h 515639"/>
                  <a:gd name="connsiteX77" fmla="*/ 669235 w 721347"/>
                  <a:gd name="connsiteY77" fmla="*/ 112453 h 515639"/>
                  <a:gd name="connsiteX78" fmla="*/ 696663 w 721347"/>
                  <a:gd name="connsiteY78" fmla="*/ 139881 h 515639"/>
                  <a:gd name="connsiteX79" fmla="*/ 666492 w 721347"/>
                  <a:gd name="connsiteY79" fmla="*/ 167308 h 515639"/>
                  <a:gd name="connsiteX80" fmla="*/ 666492 w 721347"/>
                  <a:gd name="connsiteY80" fmla="*/ 167308 h 515639"/>
                  <a:gd name="connsiteX81" fmla="*/ 397701 w 721347"/>
                  <a:gd name="connsiteY81" fmla="*/ 57598 h 515639"/>
                  <a:gd name="connsiteX82" fmla="*/ 422386 w 721347"/>
                  <a:gd name="connsiteY82" fmla="*/ 32913 h 515639"/>
                  <a:gd name="connsiteX83" fmla="*/ 666492 w 721347"/>
                  <a:gd name="connsiteY83" fmla="*/ 32913 h 515639"/>
                  <a:gd name="connsiteX84" fmla="*/ 691178 w 721347"/>
                  <a:gd name="connsiteY84" fmla="*/ 57598 h 515639"/>
                  <a:gd name="connsiteX85" fmla="*/ 691178 w 721347"/>
                  <a:gd name="connsiteY85" fmla="*/ 60341 h 515639"/>
                  <a:gd name="connsiteX86" fmla="*/ 666492 w 721347"/>
                  <a:gd name="connsiteY86" fmla="*/ 85026 h 515639"/>
                  <a:gd name="connsiteX87" fmla="*/ 425129 w 721347"/>
                  <a:gd name="connsiteY87" fmla="*/ 85026 h 515639"/>
                  <a:gd name="connsiteX88" fmla="*/ 400444 w 721347"/>
                  <a:gd name="connsiteY88" fmla="*/ 60341 h 515639"/>
                  <a:gd name="connsiteX89" fmla="*/ 400444 w 721347"/>
                  <a:gd name="connsiteY89" fmla="*/ 57598 h 515639"/>
                  <a:gd name="connsiteX90" fmla="*/ 362045 w 721347"/>
                  <a:gd name="connsiteY90" fmla="*/ 139881 h 515639"/>
                  <a:gd name="connsiteX91" fmla="*/ 474499 w 721347"/>
                  <a:gd name="connsiteY91" fmla="*/ 216678 h 515639"/>
                  <a:gd name="connsiteX92" fmla="*/ 447071 w 721347"/>
                  <a:gd name="connsiteY92" fmla="*/ 351073 h 515639"/>
                  <a:gd name="connsiteX93" fmla="*/ 312675 w 721347"/>
                  <a:gd name="connsiteY93" fmla="*/ 378501 h 515639"/>
                  <a:gd name="connsiteX94" fmla="*/ 235878 w 721347"/>
                  <a:gd name="connsiteY94" fmla="*/ 266048 h 515639"/>
                  <a:gd name="connsiteX95" fmla="*/ 362045 w 721347"/>
                  <a:gd name="connsiteY95" fmla="*/ 139881 h 515639"/>
                  <a:gd name="connsiteX96" fmla="*/ 362045 w 721347"/>
                  <a:gd name="connsiteY96" fmla="*/ 139881 h 515639"/>
                  <a:gd name="connsiteX97" fmla="*/ 57598 w 721347"/>
                  <a:gd name="connsiteY97" fmla="*/ 274276 h 515639"/>
                  <a:gd name="connsiteX98" fmla="*/ 213936 w 721347"/>
                  <a:gd name="connsiteY98" fmla="*/ 274276 h 515639"/>
                  <a:gd name="connsiteX99" fmla="*/ 230392 w 721347"/>
                  <a:gd name="connsiteY99" fmla="*/ 329131 h 515639"/>
                  <a:gd name="connsiteX100" fmla="*/ 57598 w 721347"/>
                  <a:gd name="connsiteY100" fmla="*/ 329131 h 515639"/>
                  <a:gd name="connsiteX101" fmla="*/ 30171 w 721347"/>
                  <a:gd name="connsiteY101" fmla="*/ 301704 h 515639"/>
                  <a:gd name="connsiteX102" fmla="*/ 57598 w 721347"/>
                  <a:gd name="connsiteY102" fmla="*/ 274276 h 515639"/>
                  <a:gd name="connsiteX103" fmla="*/ 57598 w 721347"/>
                  <a:gd name="connsiteY103" fmla="*/ 274276 h 515639"/>
                  <a:gd name="connsiteX104" fmla="*/ 57598 w 721347"/>
                  <a:gd name="connsiteY104" fmla="*/ 356559 h 515639"/>
                  <a:gd name="connsiteX105" fmla="*/ 246849 w 721347"/>
                  <a:gd name="connsiteY105" fmla="*/ 356559 h 515639"/>
                  <a:gd name="connsiteX106" fmla="*/ 315418 w 721347"/>
                  <a:gd name="connsiteY106" fmla="*/ 403186 h 515639"/>
                  <a:gd name="connsiteX107" fmla="*/ 304447 w 721347"/>
                  <a:gd name="connsiteY107" fmla="*/ 408672 h 515639"/>
                  <a:gd name="connsiteX108" fmla="*/ 52112 w 721347"/>
                  <a:gd name="connsiteY108" fmla="*/ 408672 h 515639"/>
                  <a:gd name="connsiteX109" fmla="*/ 30171 w 721347"/>
                  <a:gd name="connsiteY109" fmla="*/ 378501 h 515639"/>
                  <a:gd name="connsiteX110" fmla="*/ 57598 w 721347"/>
                  <a:gd name="connsiteY110" fmla="*/ 356559 h 515639"/>
                  <a:gd name="connsiteX111" fmla="*/ 57598 w 721347"/>
                  <a:gd name="connsiteY111" fmla="*/ 356559 h 515639"/>
                  <a:gd name="connsiteX112" fmla="*/ 30171 w 721347"/>
                  <a:gd name="connsiteY112" fmla="*/ 460784 h 515639"/>
                  <a:gd name="connsiteX113" fmla="*/ 52112 w 721347"/>
                  <a:gd name="connsiteY113" fmla="*/ 436099 h 515639"/>
                  <a:gd name="connsiteX114" fmla="*/ 307190 w 721347"/>
                  <a:gd name="connsiteY114" fmla="*/ 436099 h 515639"/>
                  <a:gd name="connsiteX115" fmla="*/ 329132 w 721347"/>
                  <a:gd name="connsiteY115" fmla="*/ 460784 h 515639"/>
                  <a:gd name="connsiteX116" fmla="*/ 329132 w 721347"/>
                  <a:gd name="connsiteY116" fmla="*/ 463527 h 515639"/>
                  <a:gd name="connsiteX117" fmla="*/ 304447 w 721347"/>
                  <a:gd name="connsiteY117" fmla="*/ 488212 h 515639"/>
                  <a:gd name="connsiteX118" fmla="*/ 60341 w 721347"/>
                  <a:gd name="connsiteY118" fmla="*/ 488212 h 515639"/>
                  <a:gd name="connsiteX119" fmla="*/ 35656 w 721347"/>
                  <a:gd name="connsiteY119" fmla="*/ 463527 h 515639"/>
                  <a:gd name="connsiteX120" fmla="*/ 35656 w 721347"/>
                  <a:gd name="connsiteY120" fmla="*/ 460784 h 51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721347" h="515639">
                    <a:moveTo>
                      <a:pt x="57598" y="515639"/>
                    </a:moveTo>
                    <a:lnTo>
                      <a:pt x="301704" y="515639"/>
                    </a:lnTo>
                    <a:cubicBezTo>
                      <a:pt x="329132" y="515639"/>
                      <a:pt x="353817" y="493697"/>
                      <a:pt x="353817" y="463527"/>
                    </a:cubicBezTo>
                    <a:lnTo>
                      <a:pt x="353817" y="460784"/>
                    </a:lnTo>
                    <a:cubicBezTo>
                      <a:pt x="353817" y="447070"/>
                      <a:pt x="348331" y="430614"/>
                      <a:pt x="337360" y="422385"/>
                    </a:cubicBezTo>
                    <a:cubicBezTo>
                      <a:pt x="340103" y="419643"/>
                      <a:pt x="345589" y="414157"/>
                      <a:pt x="348331" y="408672"/>
                    </a:cubicBezTo>
                    <a:cubicBezTo>
                      <a:pt x="359303" y="408672"/>
                      <a:pt x="370274" y="408672"/>
                      <a:pt x="381245" y="408672"/>
                    </a:cubicBezTo>
                    <a:cubicBezTo>
                      <a:pt x="383987" y="414157"/>
                      <a:pt x="386730" y="419643"/>
                      <a:pt x="392216" y="422385"/>
                    </a:cubicBezTo>
                    <a:cubicBezTo>
                      <a:pt x="381245" y="433356"/>
                      <a:pt x="373017" y="447070"/>
                      <a:pt x="373017" y="460784"/>
                    </a:cubicBezTo>
                    <a:lnTo>
                      <a:pt x="373017" y="463527"/>
                    </a:lnTo>
                    <a:cubicBezTo>
                      <a:pt x="373017" y="490954"/>
                      <a:pt x="394958" y="515639"/>
                      <a:pt x="425129" y="515639"/>
                    </a:cubicBezTo>
                    <a:lnTo>
                      <a:pt x="669235" y="515639"/>
                    </a:lnTo>
                    <a:cubicBezTo>
                      <a:pt x="696663" y="515639"/>
                      <a:pt x="721348" y="493697"/>
                      <a:pt x="721348" y="463527"/>
                    </a:cubicBezTo>
                    <a:lnTo>
                      <a:pt x="721348" y="460784"/>
                    </a:lnTo>
                    <a:cubicBezTo>
                      <a:pt x="721348" y="444327"/>
                      <a:pt x="715862" y="430614"/>
                      <a:pt x="702149" y="422385"/>
                    </a:cubicBezTo>
                    <a:cubicBezTo>
                      <a:pt x="713120" y="411414"/>
                      <a:pt x="721348" y="397701"/>
                      <a:pt x="721348" y="381244"/>
                    </a:cubicBezTo>
                    <a:cubicBezTo>
                      <a:pt x="721348" y="364787"/>
                      <a:pt x="715862" y="351073"/>
                      <a:pt x="702149" y="340103"/>
                    </a:cubicBezTo>
                    <a:cubicBezTo>
                      <a:pt x="713120" y="329131"/>
                      <a:pt x="721348" y="315418"/>
                      <a:pt x="721348" y="298961"/>
                    </a:cubicBezTo>
                    <a:cubicBezTo>
                      <a:pt x="721348" y="282504"/>
                      <a:pt x="715862" y="268791"/>
                      <a:pt x="702149" y="257820"/>
                    </a:cubicBezTo>
                    <a:cubicBezTo>
                      <a:pt x="713120" y="246849"/>
                      <a:pt x="721348" y="233135"/>
                      <a:pt x="721348" y="216678"/>
                    </a:cubicBezTo>
                    <a:cubicBezTo>
                      <a:pt x="721348" y="200222"/>
                      <a:pt x="715862" y="186508"/>
                      <a:pt x="702149" y="175537"/>
                    </a:cubicBezTo>
                    <a:cubicBezTo>
                      <a:pt x="713120" y="164566"/>
                      <a:pt x="721348" y="150852"/>
                      <a:pt x="721348" y="134395"/>
                    </a:cubicBezTo>
                    <a:cubicBezTo>
                      <a:pt x="721348" y="117939"/>
                      <a:pt x="715862" y="104225"/>
                      <a:pt x="704892" y="93254"/>
                    </a:cubicBezTo>
                    <a:cubicBezTo>
                      <a:pt x="715862" y="82283"/>
                      <a:pt x="721348" y="68569"/>
                      <a:pt x="721348" y="54855"/>
                    </a:cubicBezTo>
                    <a:lnTo>
                      <a:pt x="721348" y="52113"/>
                    </a:lnTo>
                    <a:cubicBezTo>
                      <a:pt x="721348" y="24685"/>
                      <a:pt x="699406" y="0"/>
                      <a:pt x="669235" y="0"/>
                    </a:cubicBezTo>
                    <a:lnTo>
                      <a:pt x="425129" y="0"/>
                    </a:lnTo>
                    <a:cubicBezTo>
                      <a:pt x="397701" y="0"/>
                      <a:pt x="373017" y="21942"/>
                      <a:pt x="373017" y="52113"/>
                    </a:cubicBezTo>
                    <a:lnTo>
                      <a:pt x="373017" y="54855"/>
                    </a:lnTo>
                    <a:cubicBezTo>
                      <a:pt x="373017" y="68569"/>
                      <a:pt x="378502" y="85026"/>
                      <a:pt x="389473" y="93254"/>
                    </a:cubicBezTo>
                    <a:cubicBezTo>
                      <a:pt x="386730" y="95997"/>
                      <a:pt x="381245" y="101482"/>
                      <a:pt x="378502" y="106968"/>
                    </a:cubicBezTo>
                    <a:cubicBezTo>
                      <a:pt x="337360" y="101482"/>
                      <a:pt x="298961" y="115196"/>
                      <a:pt x="266048" y="139881"/>
                    </a:cubicBezTo>
                    <a:cubicBezTo>
                      <a:pt x="235878" y="164566"/>
                      <a:pt x="213936" y="202964"/>
                      <a:pt x="211193" y="241363"/>
                    </a:cubicBezTo>
                    <a:lnTo>
                      <a:pt x="54855" y="241363"/>
                    </a:lnTo>
                    <a:cubicBezTo>
                      <a:pt x="32913" y="241363"/>
                      <a:pt x="13714" y="255077"/>
                      <a:pt x="5485" y="277019"/>
                    </a:cubicBezTo>
                    <a:cubicBezTo>
                      <a:pt x="-2743" y="298961"/>
                      <a:pt x="2743" y="320903"/>
                      <a:pt x="19199" y="337360"/>
                    </a:cubicBezTo>
                    <a:cubicBezTo>
                      <a:pt x="8228" y="348331"/>
                      <a:pt x="0" y="362045"/>
                      <a:pt x="0" y="375758"/>
                    </a:cubicBezTo>
                    <a:cubicBezTo>
                      <a:pt x="0" y="392215"/>
                      <a:pt x="5485" y="405929"/>
                      <a:pt x="16457" y="416900"/>
                    </a:cubicBezTo>
                    <a:cubicBezTo>
                      <a:pt x="5485" y="427871"/>
                      <a:pt x="0" y="441585"/>
                      <a:pt x="0" y="455298"/>
                    </a:cubicBezTo>
                    <a:lnTo>
                      <a:pt x="0" y="458041"/>
                    </a:lnTo>
                    <a:cubicBezTo>
                      <a:pt x="5485" y="493697"/>
                      <a:pt x="27428" y="515639"/>
                      <a:pt x="57598" y="515639"/>
                    </a:cubicBezTo>
                    <a:lnTo>
                      <a:pt x="57598" y="515639"/>
                    </a:lnTo>
                    <a:close/>
                    <a:moveTo>
                      <a:pt x="693920" y="466270"/>
                    </a:moveTo>
                    <a:cubicBezTo>
                      <a:pt x="693920" y="479983"/>
                      <a:pt x="682949" y="490954"/>
                      <a:pt x="669235" y="490954"/>
                    </a:cubicBezTo>
                    <a:lnTo>
                      <a:pt x="425129" y="490954"/>
                    </a:lnTo>
                    <a:cubicBezTo>
                      <a:pt x="411415" y="490954"/>
                      <a:pt x="400444" y="479983"/>
                      <a:pt x="400444" y="466270"/>
                    </a:cubicBezTo>
                    <a:lnTo>
                      <a:pt x="400444" y="463527"/>
                    </a:lnTo>
                    <a:cubicBezTo>
                      <a:pt x="400444" y="449813"/>
                      <a:pt x="411415" y="438842"/>
                      <a:pt x="425129" y="438842"/>
                    </a:cubicBezTo>
                    <a:lnTo>
                      <a:pt x="669235" y="438842"/>
                    </a:lnTo>
                    <a:cubicBezTo>
                      <a:pt x="682949" y="438842"/>
                      <a:pt x="693920" y="449813"/>
                      <a:pt x="693920" y="463527"/>
                    </a:cubicBezTo>
                    <a:lnTo>
                      <a:pt x="693920" y="466270"/>
                    </a:lnTo>
                    <a:close/>
                    <a:moveTo>
                      <a:pt x="666492" y="408672"/>
                    </a:moveTo>
                    <a:lnTo>
                      <a:pt x="425129" y="408672"/>
                    </a:lnTo>
                    <a:cubicBezTo>
                      <a:pt x="419644" y="408672"/>
                      <a:pt x="411415" y="405929"/>
                      <a:pt x="408672" y="403186"/>
                    </a:cubicBezTo>
                    <a:cubicBezTo>
                      <a:pt x="436100" y="394958"/>
                      <a:pt x="460785" y="378501"/>
                      <a:pt x="477241" y="356559"/>
                    </a:cubicBezTo>
                    <a:lnTo>
                      <a:pt x="666492" y="356559"/>
                    </a:lnTo>
                    <a:cubicBezTo>
                      <a:pt x="680206" y="356559"/>
                      <a:pt x="693920" y="367530"/>
                      <a:pt x="693920" y="383987"/>
                    </a:cubicBezTo>
                    <a:cubicBezTo>
                      <a:pt x="693920" y="397701"/>
                      <a:pt x="682949" y="408672"/>
                      <a:pt x="666492" y="408672"/>
                    </a:cubicBezTo>
                    <a:lnTo>
                      <a:pt x="666492" y="408672"/>
                    </a:lnTo>
                    <a:close/>
                    <a:moveTo>
                      <a:pt x="666492" y="329131"/>
                    </a:moveTo>
                    <a:lnTo>
                      <a:pt x="493698" y="329131"/>
                    </a:lnTo>
                    <a:cubicBezTo>
                      <a:pt x="501927" y="312675"/>
                      <a:pt x="507412" y="293475"/>
                      <a:pt x="510155" y="274276"/>
                    </a:cubicBezTo>
                    <a:lnTo>
                      <a:pt x="666492" y="274276"/>
                    </a:lnTo>
                    <a:cubicBezTo>
                      <a:pt x="680206" y="274276"/>
                      <a:pt x="693920" y="285247"/>
                      <a:pt x="693920" y="301704"/>
                    </a:cubicBezTo>
                    <a:cubicBezTo>
                      <a:pt x="693920" y="315418"/>
                      <a:pt x="682949" y="329131"/>
                      <a:pt x="666492" y="329131"/>
                    </a:cubicBezTo>
                    <a:lnTo>
                      <a:pt x="666492" y="329131"/>
                    </a:lnTo>
                    <a:close/>
                    <a:moveTo>
                      <a:pt x="666492" y="246849"/>
                    </a:moveTo>
                    <a:lnTo>
                      <a:pt x="510155" y="246849"/>
                    </a:lnTo>
                    <a:cubicBezTo>
                      <a:pt x="507412" y="227649"/>
                      <a:pt x="504669" y="208450"/>
                      <a:pt x="493698" y="191993"/>
                    </a:cubicBezTo>
                    <a:lnTo>
                      <a:pt x="663750" y="191993"/>
                    </a:lnTo>
                    <a:cubicBezTo>
                      <a:pt x="677464" y="191993"/>
                      <a:pt x="691178" y="202964"/>
                      <a:pt x="691178" y="219421"/>
                    </a:cubicBezTo>
                    <a:cubicBezTo>
                      <a:pt x="693920" y="235878"/>
                      <a:pt x="682949" y="246849"/>
                      <a:pt x="666492" y="246849"/>
                    </a:cubicBezTo>
                    <a:lnTo>
                      <a:pt x="666492" y="246849"/>
                    </a:lnTo>
                    <a:close/>
                    <a:moveTo>
                      <a:pt x="666492" y="167308"/>
                    </a:moveTo>
                    <a:lnTo>
                      <a:pt x="479984" y="167308"/>
                    </a:lnTo>
                    <a:cubicBezTo>
                      <a:pt x="460785" y="145366"/>
                      <a:pt x="438843" y="128910"/>
                      <a:pt x="411415" y="117939"/>
                    </a:cubicBezTo>
                    <a:cubicBezTo>
                      <a:pt x="416901" y="115196"/>
                      <a:pt x="422386" y="112453"/>
                      <a:pt x="427872" y="112453"/>
                    </a:cubicBezTo>
                    <a:lnTo>
                      <a:pt x="669235" y="112453"/>
                    </a:lnTo>
                    <a:cubicBezTo>
                      <a:pt x="682949" y="112453"/>
                      <a:pt x="696663" y="123424"/>
                      <a:pt x="696663" y="139881"/>
                    </a:cubicBezTo>
                    <a:cubicBezTo>
                      <a:pt x="693920" y="156337"/>
                      <a:pt x="682949" y="167308"/>
                      <a:pt x="666492" y="167308"/>
                    </a:cubicBezTo>
                    <a:lnTo>
                      <a:pt x="666492" y="167308"/>
                    </a:lnTo>
                    <a:close/>
                    <a:moveTo>
                      <a:pt x="397701" y="57598"/>
                    </a:moveTo>
                    <a:cubicBezTo>
                      <a:pt x="397701" y="43884"/>
                      <a:pt x="408672" y="32913"/>
                      <a:pt x="422386" y="32913"/>
                    </a:cubicBezTo>
                    <a:lnTo>
                      <a:pt x="666492" y="32913"/>
                    </a:lnTo>
                    <a:cubicBezTo>
                      <a:pt x="680206" y="32913"/>
                      <a:pt x="691178" y="43884"/>
                      <a:pt x="691178" y="57598"/>
                    </a:cubicBezTo>
                    <a:lnTo>
                      <a:pt x="691178" y="60341"/>
                    </a:lnTo>
                    <a:cubicBezTo>
                      <a:pt x="691178" y="74054"/>
                      <a:pt x="680206" y="85026"/>
                      <a:pt x="666492" y="85026"/>
                    </a:cubicBezTo>
                    <a:lnTo>
                      <a:pt x="425129" y="85026"/>
                    </a:lnTo>
                    <a:cubicBezTo>
                      <a:pt x="411415" y="85026"/>
                      <a:pt x="400444" y="74054"/>
                      <a:pt x="400444" y="60341"/>
                    </a:cubicBezTo>
                    <a:lnTo>
                      <a:pt x="400444" y="57598"/>
                    </a:lnTo>
                    <a:close/>
                    <a:moveTo>
                      <a:pt x="362045" y="139881"/>
                    </a:moveTo>
                    <a:cubicBezTo>
                      <a:pt x="411415" y="139881"/>
                      <a:pt x="455300" y="170051"/>
                      <a:pt x="474499" y="216678"/>
                    </a:cubicBezTo>
                    <a:cubicBezTo>
                      <a:pt x="493698" y="263305"/>
                      <a:pt x="482727" y="315418"/>
                      <a:pt x="447071" y="351073"/>
                    </a:cubicBezTo>
                    <a:cubicBezTo>
                      <a:pt x="411415" y="386729"/>
                      <a:pt x="359303" y="397701"/>
                      <a:pt x="312675" y="378501"/>
                    </a:cubicBezTo>
                    <a:cubicBezTo>
                      <a:pt x="266048" y="359302"/>
                      <a:pt x="235878" y="315418"/>
                      <a:pt x="235878" y="266048"/>
                    </a:cubicBezTo>
                    <a:cubicBezTo>
                      <a:pt x="241364" y="194736"/>
                      <a:pt x="296219" y="139881"/>
                      <a:pt x="362045" y="139881"/>
                    </a:cubicBezTo>
                    <a:lnTo>
                      <a:pt x="362045" y="139881"/>
                    </a:lnTo>
                    <a:close/>
                    <a:moveTo>
                      <a:pt x="57598" y="274276"/>
                    </a:moveTo>
                    <a:lnTo>
                      <a:pt x="213936" y="274276"/>
                    </a:lnTo>
                    <a:cubicBezTo>
                      <a:pt x="216678" y="293475"/>
                      <a:pt x="222164" y="312675"/>
                      <a:pt x="230392" y="329131"/>
                    </a:cubicBezTo>
                    <a:lnTo>
                      <a:pt x="57598" y="329131"/>
                    </a:lnTo>
                    <a:cubicBezTo>
                      <a:pt x="43884" y="329131"/>
                      <a:pt x="30171" y="318160"/>
                      <a:pt x="30171" y="301704"/>
                    </a:cubicBezTo>
                    <a:cubicBezTo>
                      <a:pt x="32913" y="287990"/>
                      <a:pt x="43884" y="274276"/>
                      <a:pt x="57598" y="274276"/>
                    </a:cubicBezTo>
                    <a:lnTo>
                      <a:pt x="57598" y="274276"/>
                    </a:lnTo>
                    <a:close/>
                    <a:moveTo>
                      <a:pt x="57598" y="356559"/>
                    </a:moveTo>
                    <a:lnTo>
                      <a:pt x="246849" y="356559"/>
                    </a:lnTo>
                    <a:cubicBezTo>
                      <a:pt x="266048" y="378501"/>
                      <a:pt x="287991" y="394958"/>
                      <a:pt x="315418" y="403186"/>
                    </a:cubicBezTo>
                    <a:cubicBezTo>
                      <a:pt x="312675" y="405929"/>
                      <a:pt x="307190" y="408672"/>
                      <a:pt x="304447" y="408672"/>
                    </a:cubicBezTo>
                    <a:lnTo>
                      <a:pt x="52112" y="408672"/>
                    </a:lnTo>
                    <a:cubicBezTo>
                      <a:pt x="38399" y="405929"/>
                      <a:pt x="30171" y="392215"/>
                      <a:pt x="30171" y="378501"/>
                    </a:cubicBezTo>
                    <a:cubicBezTo>
                      <a:pt x="32913" y="364787"/>
                      <a:pt x="43884" y="356559"/>
                      <a:pt x="57598" y="356559"/>
                    </a:cubicBezTo>
                    <a:lnTo>
                      <a:pt x="57598" y="356559"/>
                    </a:lnTo>
                    <a:close/>
                    <a:moveTo>
                      <a:pt x="30171" y="460784"/>
                    </a:moveTo>
                    <a:cubicBezTo>
                      <a:pt x="30171" y="449813"/>
                      <a:pt x="38399" y="438842"/>
                      <a:pt x="52112" y="436099"/>
                    </a:cubicBezTo>
                    <a:lnTo>
                      <a:pt x="307190" y="436099"/>
                    </a:lnTo>
                    <a:cubicBezTo>
                      <a:pt x="318161" y="438842"/>
                      <a:pt x="329132" y="449813"/>
                      <a:pt x="329132" y="460784"/>
                    </a:cubicBezTo>
                    <a:lnTo>
                      <a:pt x="329132" y="463527"/>
                    </a:lnTo>
                    <a:cubicBezTo>
                      <a:pt x="329132" y="477241"/>
                      <a:pt x="318161" y="488212"/>
                      <a:pt x="304447" y="488212"/>
                    </a:cubicBezTo>
                    <a:lnTo>
                      <a:pt x="60341" y="488212"/>
                    </a:lnTo>
                    <a:cubicBezTo>
                      <a:pt x="46627" y="488212"/>
                      <a:pt x="35656" y="477241"/>
                      <a:pt x="35656" y="463527"/>
                    </a:cubicBezTo>
                    <a:lnTo>
                      <a:pt x="35656" y="460784"/>
                    </a:lnTo>
                    <a:close/>
                  </a:path>
                </a:pathLst>
              </a:custGeom>
              <a:grpFill/>
              <a:ln w="27426" cap="flat">
                <a:noFill/>
                <a:prstDash val="solid"/>
                <a:miter/>
              </a:ln>
            </p:spPr>
            <p:txBody>
              <a:bodyPr rtlCol="0" anchor="ctr"/>
              <a:lstStyle/>
              <a:p>
                <a:endParaRPr lang="en-US"/>
              </a:p>
            </p:txBody>
          </p:sp>
        </p:grpSp>
        <p:sp>
          <p:nvSpPr>
            <p:cNvPr id="60" name="Freeform 59">
              <a:extLst>
                <a:ext uri="{FF2B5EF4-FFF2-40B4-BE49-F238E27FC236}">
                  <a16:creationId xmlns:a16="http://schemas.microsoft.com/office/drawing/2014/main" id="{B73D47A9-BFCB-47A0-9E77-D56BF20A8CAB}"/>
                </a:ext>
              </a:extLst>
            </p:cNvPr>
            <p:cNvSpPr/>
            <p:nvPr/>
          </p:nvSpPr>
          <p:spPr>
            <a:xfrm>
              <a:off x="4697268" y="1044035"/>
              <a:ext cx="139881" cy="189250"/>
            </a:xfrm>
            <a:custGeom>
              <a:avLst/>
              <a:gdLst>
                <a:gd name="connsiteX0" fmla="*/ 0 w 139881"/>
                <a:gd name="connsiteY0" fmla="*/ 71312 h 189250"/>
                <a:gd name="connsiteX1" fmla="*/ 21942 w 139881"/>
                <a:gd name="connsiteY1" fmla="*/ 68569 h 189250"/>
                <a:gd name="connsiteX2" fmla="*/ 120682 w 139881"/>
                <a:gd name="connsiteY2" fmla="*/ 68569 h 189250"/>
                <a:gd name="connsiteX3" fmla="*/ 120682 w 139881"/>
                <a:gd name="connsiteY3" fmla="*/ 85026 h 189250"/>
                <a:gd name="connsiteX4" fmla="*/ 0 w 139881"/>
                <a:gd name="connsiteY4" fmla="*/ 85026 h 189250"/>
                <a:gd name="connsiteX5" fmla="*/ 0 w 139881"/>
                <a:gd name="connsiteY5" fmla="*/ 71312 h 189250"/>
                <a:gd name="connsiteX6" fmla="*/ 0 w 139881"/>
                <a:gd name="connsiteY6" fmla="*/ 104225 h 189250"/>
                <a:gd name="connsiteX7" fmla="*/ 21942 w 139881"/>
                <a:gd name="connsiteY7" fmla="*/ 101482 h 189250"/>
                <a:gd name="connsiteX8" fmla="*/ 109711 w 139881"/>
                <a:gd name="connsiteY8" fmla="*/ 101482 h 189250"/>
                <a:gd name="connsiteX9" fmla="*/ 109711 w 139881"/>
                <a:gd name="connsiteY9" fmla="*/ 117939 h 189250"/>
                <a:gd name="connsiteX10" fmla="*/ 2743 w 139881"/>
                <a:gd name="connsiteY10" fmla="*/ 117939 h 189250"/>
                <a:gd name="connsiteX11" fmla="*/ 2743 w 139881"/>
                <a:gd name="connsiteY11" fmla="*/ 104225 h 189250"/>
                <a:gd name="connsiteX12" fmla="*/ 16457 w 139881"/>
                <a:gd name="connsiteY12" fmla="*/ 95997 h 189250"/>
                <a:gd name="connsiteX13" fmla="*/ 93254 w 139881"/>
                <a:gd name="connsiteY13" fmla="*/ 0 h 189250"/>
                <a:gd name="connsiteX14" fmla="*/ 137138 w 139881"/>
                <a:gd name="connsiteY14" fmla="*/ 21942 h 189250"/>
                <a:gd name="connsiteX15" fmla="*/ 117939 w 139881"/>
                <a:gd name="connsiteY15" fmla="*/ 41141 h 189250"/>
                <a:gd name="connsiteX16" fmla="*/ 90511 w 139881"/>
                <a:gd name="connsiteY16" fmla="*/ 27428 h 189250"/>
                <a:gd name="connsiteX17" fmla="*/ 49370 w 139881"/>
                <a:gd name="connsiteY17" fmla="*/ 95997 h 189250"/>
                <a:gd name="connsiteX18" fmla="*/ 90511 w 139881"/>
                <a:gd name="connsiteY18" fmla="*/ 164566 h 189250"/>
                <a:gd name="connsiteX19" fmla="*/ 120682 w 139881"/>
                <a:gd name="connsiteY19" fmla="*/ 145366 h 189250"/>
                <a:gd name="connsiteX20" fmla="*/ 139881 w 139881"/>
                <a:gd name="connsiteY20" fmla="*/ 161823 h 189250"/>
                <a:gd name="connsiteX21" fmla="*/ 87768 w 139881"/>
                <a:gd name="connsiteY21" fmla="*/ 189251 h 189250"/>
                <a:gd name="connsiteX22" fmla="*/ 16457 w 139881"/>
                <a:gd name="connsiteY22" fmla="*/ 95997 h 18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9881" h="189250">
                  <a:moveTo>
                    <a:pt x="0" y="71312"/>
                  </a:moveTo>
                  <a:lnTo>
                    <a:pt x="21942" y="68569"/>
                  </a:lnTo>
                  <a:lnTo>
                    <a:pt x="120682" y="68569"/>
                  </a:lnTo>
                  <a:lnTo>
                    <a:pt x="120682" y="85026"/>
                  </a:lnTo>
                  <a:lnTo>
                    <a:pt x="0" y="85026"/>
                  </a:lnTo>
                  <a:lnTo>
                    <a:pt x="0" y="71312"/>
                  </a:lnTo>
                  <a:close/>
                  <a:moveTo>
                    <a:pt x="0" y="104225"/>
                  </a:moveTo>
                  <a:lnTo>
                    <a:pt x="21942" y="101482"/>
                  </a:lnTo>
                  <a:lnTo>
                    <a:pt x="109711" y="101482"/>
                  </a:lnTo>
                  <a:lnTo>
                    <a:pt x="109711" y="117939"/>
                  </a:lnTo>
                  <a:lnTo>
                    <a:pt x="2743" y="117939"/>
                  </a:lnTo>
                  <a:lnTo>
                    <a:pt x="2743" y="104225"/>
                  </a:lnTo>
                  <a:close/>
                  <a:moveTo>
                    <a:pt x="16457" y="95997"/>
                  </a:moveTo>
                  <a:cubicBezTo>
                    <a:pt x="16457" y="35656"/>
                    <a:pt x="46627" y="0"/>
                    <a:pt x="93254" y="0"/>
                  </a:cubicBezTo>
                  <a:cubicBezTo>
                    <a:pt x="109711" y="0"/>
                    <a:pt x="126167" y="8228"/>
                    <a:pt x="137138" y="21942"/>
                  </a:cubicBezTo>
                  <a:lnTo>
                    <a:pt x="117939" y="41141"/>
                  </a:lnTo>
                  <a:cubicBezTo>
                    <a:pt x="109711" y="32913"/>
                    <a:pt x="101482" y="27428"/>
                    <a:pt x="90511" y="27428"/>
                  </a:cubicBezTo>
                  <a:cubicBezTo>
                    <a:pt x="63084" y="27428"/>
                    <a:pt x="49370" y="54855"/>
                    <a:pt x="49370" y="95997"/>
                  </a:cubicBezTo>
                  <a:cubicBezTo>
                    <a:pt x="49370" y="139881"/>
                    <a:pt x="63084" y="164566"/>
                    <a:pt x="90511" y="164566"/>
                  </a:cubicBezTo>
                  <a:cubicBezTo>
                    <a:pt x="104225" y="164566"/>
                    <a:pt x="112454" y="159080"/>
                    <a:pt x="120682" y="145366"/>
                  </a:cubicBezTo>
                  <a:lnTo>
                    <a:pt x="139881" y="161823"/>
                  </a:lnTo>
                  <a:cubicBezTo>
                    <a:pt x="126167" y="178280"/>
                    <a:pt x="109711" y="189251"/>
                    <a:pt x="87768" y="189251"/>
                  </a:cubicBezTo>
                  <a:cubicBezTo>
                    <a:pt x="46627" y="189251"/>
                    <a:pt x="16457" y="156338"/>
                    <a:pt x="16457" y="95997"/>
                  </a:cubicBezTo>
                  <a:close/>
                </a:path>
              </a:pathLst>
            </a:custGeom>
            <a:solidFill>
              <a:srgbClr val="DD1470"/>
            </a:solidFill>
            <a:ln w="27426" cap="flat">
              <a:noFill/>
              <a:prstDash val="solid"/>
              <a:miter/>
            </a:ln>
          </p:spPr>
          <p:txBody>
            <a:bodyPr rtlCol="0" anchor="ctr"/>
            <a:lstStyle/>
            <a:p>
              <a:endParaRPr lang="en-US"/>
            </a:p>
          </p:txBody>
        </p:sp>
      </p:grpSp>
      <p:grpSp>
        <p:nvGrpSpPr>
          <p:cNvPr id="63" name="Group 62">
            <a:extLst>
              <a:ext uri="{FF2B5EF4-FFF2-40B4-BE49-F238E27FC236}">
                <a16:creationId xmlns:a16="http://schemas.microsoft.com/office/drawing/2014/main" id="{5550B76A-B32F-244D-FB5E-539FCE011C01}"/>
              </a:ext>
            </a:extLst>
          </p:cNvPr>
          <p:cNvGrpSpPr/>
          <p:nvPr/>
        </p:nvGrpSpPr>
        <p:grpSpPr>
          <a:xfrm>
            <a:off x="4743797" y="8772219"/>
            <a:ext cx="862706" cy="861601"/>
            <a:chOff x="6481412" y="352859"/>
            <a:chExt cx="1093019" cy="1091619"/>
          </a:xfrm>
          <a:solidFill>
            <a:srgbClr val="F79037"/>
          </a:solidFill>
        </p:grpSpPr>
        <p:sp>
          <p:nvSpPr>
            <p:cNvPr id="64" name="Freeform 63">
              <a:extLst>
                <a:ext uri="{FF2B5EF4-FFF2-40B4-BE49-F238E27FC236}">
                  <a16:creationId xmlns:a16="http://schemas.microsoft.com/office/drawing/2014/main" id="{B5023275-3D70-FFF9-74E6-FA4379849833}"/>
                </a:ext>
              </a:extLst>
            </p:cNvPr>
            <p:cNvSpPr/>
            <p:nvPr/>
          </p:nvSpPr>
          <p:spPr>
            <a:xfrm>
              <a:off x="6481412" y="352859"/>
              <a:ext cx="1093018" cy="1091619"/>
            </a:xfrm>
            <a:custGeom>
              <a:avLst/>
              <a:gdLst>
                <a:gd name="connsiteX0" fmla="*/ 1073819 w 1093018"/>
                <a:gd name="connsiteY0" fmla="*/ 655520 h 1091619"/>
                <a:gd name="connsiteX1" fmla="*/ 1054620 w 1093018"/>
                <a:gd name="connsiteY1" fmla="*/ 655520 h 1091619"/>
                <a:gd name="connsiteX2" fmla="*/ 1054620 w 1093018"/>
                <a:gd name="connsiteY2" fmla="*/ 600665 h 1091619"/>
                <a:gd name="connsiteX3" fmla="*/ 1035420 w 1093018"/>
                <a:gd name="connsiteY3" fmla="*/ 581466 h 1091619"/>
                <a:gd name="connsiteX4" fmla="*/ 1016221 w 1093018"/>
                <a:gd name="connsiteY4" fmla="*/ 581466 h 1091619"/>
                <a:gd name="connsiteX5" fmla="*/ 1016221 w 1093018"/>
                <a:gd name="connsiteY5" fmla="*/ 526610 h 1091619"/>
                <a:gd name="connsiteX6" fmla="*/ 997022 w 1093018"/>
                <a:gd name="connsiteY6" fmla="*/ 507411 h 1091619"/>
                <a:gd name="connsiteX7" fmla="*/ 377156 w 1093018"/>
                <a:gd name="connsiteY7" fmla="*/ 507411 h 1091619"/>
                <a:gd name="connsiteX8" fmla="*/ 379899 w 1093018"/>
                <a:gd name="connsiteY8" fmla="*/ 488212 h 1091619"/>
                <a:gd name="connsiteX9" fmla="*/ 366185 w 1093018"/>
                <a:gd name="connsiteY9" fmla="*/ 452556 h 1091619"/>
                <a:gd name="connsiteX10" fmla="*/ 379899 w 1093018"/>
                <a:gd name="connsiteY10" fmla="*/ 416900 h 1091619"/>
                <a:gd name="connsiteX11" fmla="*/ 325044 w 1093018"/>
                <a:gd name="connsiteY11" fmla="*/ 362045 h 1091619"/>
                <a:gd name="connsiteX12" fmla="*/ 311330 w 1093018"/>
                <a:gd name="connsiteY12" fmla="*/ 362045 h 1091619"/>
                <a:gd name="connsiteX13" fmla="*/ 388127 w 1093018"/>
                <a:gd name="connsiteY13" fmla="*/ 139881 h 1091619"/>
                <a:gd name="connsiteX14" fmla="*/ 198876 w 1093018"/>
                <a:gd name="connsiteY14" fmla="*/ 0 h 1091619"/>
                <a:gd name="connsiteX15" fmla="*/ 9625 w 1093018"/>
                <a:gd name="connsiteY15" fmla="*/ 139881 h 1091619"/>
                <a:gd name="connsiteX16" fmla="*/ 86423 w 1093018"/>
                <a:gd name="connsiteY16" fmla="*/ 362045 h 1091619"/>
                <a:gd name="connsiteX17" fmla="*/ 72709 w 1093018"/>
                <a:gd name="connsiteY17" fmla="*/ 362045 h 1091619"/>
                <a:gd name="connsiteX18" fmla="*/ 17853 w 1093018"/>
                <a:gd name="connsiteY18" fmla="*/ 416900 h 1091619"/>
                <a:gd name="connsiteX19" fmla="*/ 31567 w 1093018"/>
                <a:gd name="connsiteY19" fmla="*/ 452556 h 1091619"/>
                <a:gd name="connsiteX20" fmla="*/ 31567 w 1093018"/>
                <a:gd name="connsiteY20" fmla="*/ 523868 h 1091619"/>
                <a:gd name="connsiteX21" fmla="*/ 17853 w 1093018"/>
                <a:gd name="connsiteY21" fmla="*/ 559524 h 1091619"/>
                <a:gd name="connsiteX22" fmla="*/ 72709 w 1093018"/>
                <a:gd name="connsiteY22" fmla="*/ 614379 h 1091619"/>
                <a:gd name="connsiteX23" fmla="*/ 108365 w 1093018"/>
                <a:gd name="connsiteY23" fmla="*/ 614379 h 1091619"/>
                <a:gd name="connsiteX24" fmla="*/ 108365 w 1093018"/>
                <a:gd name="connsiteY24" fmla="*/ 995623 h 1091619"/>
                <a:gd name="connsiteX25" fmla="*/ 127564 w 1093018"/>
                <a:gd name="connsiteY25" fmla="*/ 1014822 h 1091619"/>
                <a:gd name="connsiteX26" fmla="*/ 182419 w 1093018"/>
                <a:gd name="connsiteY26" fmla="*/ 1014822 h 1091619"/>
                <a:gd name="connsiteX27" fmla="*/ 182419 w 1093018"/>
                <a:gd name="connsiteY27" fmla="*/ 1034021 h 1091619"/>
                <a:gd name="connsiteX28" fmla="*/ 201619 w 1093018"/>
                <a:gd name="connsiteY28" fmla="*/ 1053221 h 1091619"/>
                <a:gd name="connsiteX29" fmla="*/ 256474 w 1093018"/>
                <a:gd name="connsiteY29" fmla="*/ 1053221 h 1091619"/>
                <a:gd name="connsiteX30" fmla="*/ 256474 w 1093018"/>
                <a:gd name="connsiteY30" fmla="*/ 1072420 h 1091619"/>
                <a:gd name="connsiteX31" fmla="*/ 275673 w 1093018"/>
                <a:gd name="connsiteY31" fmla="*/ 1091619 h 1091619"/>
                <a:gd name="connsiteX32" fmla="*/ 1073819 w 1093018"/>
                <a:gd name="connsiteY32" fmla="*/ 1091619 h 1091619"/>
                <a:gd name="connsiteX33" fmla="*/ 1093019 w 1093018"/>
                <a:gd name="connsiteY33" fmla="*/ 1072420 h 1091619"/>
                <a:gd name="connsiteX34" fmla="*/ 1093019 w 1093018"/>
                <a:gd name="connsiteY34" fmla="*/ 674719 h 1091619"/>
                <a:gd name="connsiteX35" fmla="*/ 1073819 w 1093018"/>
                <a:gd name="connsiteY35" fmla="*/ 655520 h 1091619"/>
                <a:gd name="connsiteX36" fmla="*/ 1073819 w 1093018"/>
                <a:gd name="connsiteY36" fmla="*/ 655520 h 1091619"/>
                <a:gd name="connsiteX37" fmla="*/ 379899 w 1093018"/>
                <a:gd name="connsiteY37" fmla="*/ 545810 h 1091619"/>
                <a:gd name="connsiteX38" fmla="*/ 980565 w 1093018"/>
                <a:gd name="connsiteY38" fmla="*/ 545810 h 1091619"/>
                <a:gd name="connsiteX39" fmla="*/ 980565 w 1093018"/>
                <a:gd name="connsiteY39" fmla="*/ 581466 h 1091619"/>
                <a:gd name="connsiteX40" fmla="*/ 379899 w 1093018"/>
                <a:gd name="connsiteY40" fmla="*/ 581466 h 1091619"/>
                <a:gd name="connsiteX41" fmla="*/ 379899 w 1093018"/>
                <a:gd name="connsiteY41" fmla="*/ 545810 h 1091619"/>
                <a:gd name="connsiteX42" fmla="*/ 379899 w 1093018"/>
                <a:gd name="connsiteY42" fmla="*/ 545810 h 1091619"/>
                <a:gd name="connsiteX43" fmla="*/ 39796 w 1093018"/>
                <a:gd name="connsiteY43" fmla="*/ 202964 h 1091619"/>
                <a:gd name="connsiteX44" fmla="*/ 141278 w 1093018"/>
                <a:gd name="connsiteY44" fmla="*/ 52113 h 1091619"/>
                <a:gd name="connsiteX45" fmla="*/ 319558 w 1093018"/>
                <a:gd name="connsiteY45" fmla="*/ 87768 h 1091619"/>
                <a:gd name="connsiteX46" fmla="*/ 355214 w 1093018"/>
                <a:gd name="connsiteY46" fmla="*/ 266048 h 1091619"/>
                <a:gd name="connsiteX47" fmla="*/ 204362 w 1093018"/>
                <a:gd name="connsiteY47" fmla="*/ 367530 h 1091619"/>
                <a:gd name="connsiteX48" fmla="*/ 39796 w 1093018"/>
                <a:gd name="connsiteY48" fmla="*/ 202964 h 1091619"/>
                <a:gd name="connsiteX49" fmla="*/ 39796 w 1093018"/>
                <a:gd name="connsiteY49" fmla="*/ 202964 h 1091619"/>
                <a:gd name="connsiteX50" fmla="*/ 75452 w 1093018"/>
                <a:gd name="connsiteY50" fmla="*/ 400443 h 1091619"/>
                <a:gd name="connsiteX51" fmla="*/ 330529 w 1093018"/>
                <a:gd name="connsiteY51" fmla="*/ 400443 h 1091619"/>
                <a:gd name="connsiteX52" fmla="*/ 349728 w 1093018"/>
                <a:gd name="connsiteY52" fmla="*/ 419643 h 1091619"/>
                <a:gd name="connsiteX53" fmla="*/ 330529 w 1093018"/>
                <a:gd name="connsiteY53" fmla="*/ 438842 h 1091619"/>
                <a:gd name="connsiteX54" fmla="*/ 75452 w 1093018"/>
                <a:gd name="connsiteY54" fmla="*/ 438842 h 1091619"/>
                <a:gd name="connsiteX55" fmla="*/ 56252 w 1093018"/>
                <a:gd name="connsiteY55" fmla="*/ 419643 h 1091619"/>
                <a:gd name="connsiteX56" fmla="*/ 75452 w 1093018"/>
                <a:gd name="connsiteY56" fmla="*/ 400443 h 1091619"/>
                <a:gd name="connsiteX57" fmla="*/ 75452 w 1093018"/>
                <a:gd name="connsiteY57" fmla="*/ 400443 h 1091619"/>
                <a:gd name="connsiteX58" fmla="*/ 75452 w 1093018"/>
                <a:gd name="connsiteY58" fmla="*/ 474498 h 1091619"/>
                <a:gd name="connsiteX59" fmla="*/ 330529 w 1093018"/>
                <a:gd name="connsiteY59" fmla="*/ 474498 h 1091619"/>
                <a:gd name="connsiteX60" fmla="*/ 349728 w 1093018"/>
                <a:gd name="connsiteY60" fmla="*/ 493697 h 1091619"/>
                <a:gd name="connsiteX61" fmla="*/ 330529 w 1093018"/>
                <a:gd name="connsiteY61" fmla="*/ 512896 h 1091619"/>
                <a:gd name="connsiteX62" fmla="*/ 75452 w 1093018"/>
                <a:gd name="connsiteY62" fmla="*/ 512896 h 1091619"/>
                <a:gd name="connsiteX63" fmla="*/ 56252 w 1093018"/>
                <a:gd name="connsiteY63" fmla="*/ 493697 h 1091619"/>
                <a:gd name="connsiteX64" fmla="*/ 75452 w 1093018"/>
                <a:gd name="connsiteY64" fmla="*/ 474498 h 1091619"/>
                <a:gd name="connsiteX65" fmla="*/ 75452 w 1093018"/>
                <a:gd name="connsiteY65" fmla="*/ 474498 h 1091619"/>
                <a:gd name="connsiteX66" fmla="*/ 185162 w 1093018"/>
                <a:gd name="connsiteY66" fmla="*/ 981909 h 1091619"/>
                <a:gd name="connsiteX67" fmla="*/ 149507 w 1093018"/>
                <a:gd name="connsiteY67" fmla="*/ 981909 h 1091619"/>
                <a:gd name="connsiteX68" fmla="*/ 149507 w 1093018"/>
                <a:gd name="connsiteY68" fmla="*/ 619864 h 1091619"/>
                <a:gd name="connsiteX69" fmla="*/ 185162 w 1093018"/>
                <a:gd name="connsiteY69" fmla="*/ 619864 h 1091619"/>
                <a:gd name="connsiteX70" fmla="*/ 185162 w 1093018"/>
                <a:gd name="connsiteY70" fmla="*/ 981909 h 1091619"/>
                <a:gd name="connsiteX71" fmla="*/ 75452 w 1093018"/>
                <a:gd name="connsiteY71" fmla="*/ 584208 h 1091619"/>
                <a:gd name="connsiteX72" fmla="*/ 56252 w 1093018"/>
                <a:gd name="connsiteY72" fmla="*/ 565009 h 1091619"/>
                <a:gd name="connsiteX73" fmla="*/ 75452 w 1093018"/>
                <a:gd name="connsiteY73" fmla="*/ 545810 h 1091619"/>
                <a:gd name="connsiteX74" fmla="*/ 330529 w 1093018"/>
                <a:gd name="connsiteY74" fmla="*/ 545810 h 1091619"/>
                <a:gd name="connsiteX75" fmla="*/ 349728 w 1093018"/>
                <a:gd name="connsiteY75" fmla="*/ 565009 h 1091619"/>
                <a:gd name="connsiteX76" fmla="*/ 330529 w 1093018"/>
                <a:gd name="connsiteY76" fmla="*/ 584208 h 1091619"/>
                <a:gd name="connsiteX77" fmla="*/ 75452 w 1093018"/>
                <a:gd name="connsiteY77" fmla="*/ 584208 h 1091619"/>
                <a:gd name="connsiteX78" fmla="*/ 256474 w 1093018"/>
                <a:gd name="connsiteY78" fmla="*/ 674719 h 1091619"/>
                <a:gd name="connsiteX79" fmla="*/ 256474 w 1093018"/>
                <a:gd name="connsiteY79" fmla="*/ 1020307 h 1091619"/>
                <a:gd name="connsiteX80" fmla="*/ 220818 w 1093018"/>
                <a:gd name="connsiteY80" fmla="*/ 1020307 h 1091619"/>
                <a:gd name="connsiteX81" fmla="*/ 220818 w 1093018"/>
                <a:gd name="connsiteY81" fmla="*/ 619864 h 1091619"/>
                <a:gd name="connsiteX82" fmla="*/ 1018964 w 1093018"/>
                <a:gd name="connsiteY82" fmla="*/ 619864 h 1091619"/>
                <a:gd name="connsiteX83" fmla="*/ 1018964 w 1093018"/>
                <a:gd name="connsiteY83" fmla="*/ 655520 h 1091619"/>
                <a:gd name="connsiteX84" fmla="*/ 275673 w 1093018"/>
                <a:gd name="connsiteY84" fmla="*/ 655520 h 1091619"/>
                <a:gd name="connsiteX85" fmla="*/ 256474 w 1093018"/>
                <a:gd name="connsiteY85" fmla="*/ 674719 h 1091619"/>
                <a:gd name="connsiteX86" fmla="*/ 256474 w 1093018"/>
                <a:gd name="connsiteY86" fmla="*/ 674719 h 1091619"/>
                <a:gd name="connsiteX87" fmla="*/ 1054620 w 1093018"/>
                <a:gd name="connsiteY87" fmla="*/ 1055964 h 1091619"/>
                <a:gd name="connsiteX88" fmla="*/ 292130 w 1093018"/>
                <a:gd name="connsiteY88" fmla="*/ 1055964 h 1091619"/>
                <a:gd name="connsiteX89" fmla="*/ 292130 w 1093018"/>
                <a:gd name="connsiteY89" fmla="*/ 693919 h 1091619"/>
                <a:gd name="connsiteX90" fmla="*/ 1054620 w 1093018"/>
                <a:gd name="connsiteY90" fmla="*/ 693919 h 1091619"/>
                <a:gd name="connsiteX91" fmla="*/ 1054620 w 1093018"/>
                <a:gd name="connsiteY91" fmla="*/ 1055964 h 109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093018" h="1091619">
                  <a:moveTo>
                    <a:pt x="1073819" y="655520"/>
                  </a:moveTo>
                  <a:lnTo>
                    <a:pt x="1054620" y="655520"/>
                  </a:lnTo>
                  <a:lnTo>
                    <a:pt x="1054620" y="600665"/>
                  </a:lnTo>
                  <a:cubicBezTo>
                    <a:pt x="1054620" y="589694"/>
                    <a:pt x="1046391" y="581466"/>
                    <a:pt x="1035420" y="581466"/>
                  </a:cubicBezTo>
                  <a:lnTo>
                    <a:pt x="1016221" y="581466"/>
                  </a:lnTo>
                  <a:lnTo>
                    <a:pt x="1016221" y="526610"/>
                  </a:lnTo>
                  <a:cubicBezTo>
                    <a:pt x="1016221" y="515639"/>
                    <a:pt x="1007993" y="507411"/>
                    <a:pt x="997022" y="507411"/>
                  </a:cubicBezTo>
                  <a:lnTo>
                    <a:pt x="377156" y="507411"/>
                  </a:lnTo>
                  <a:cubicBezTo>
                    <a:pt x="379899" y="501925"/>
                    <a:pt x="379899" y="496440"/>
                    <a:pt x="379899" y="488212"/>
                  </a:cubicBezTo>
                  <a:cubicBezTo>
                    <a:pt x="379899" y="474498"/>
                    <a:pt x="374413" y="460784"/>
                    <a:pt x="366185" y="452556"/>
                  </a:cubicBezTo>
                  <a:cubicBezTo>
                    <a:pt x="374413" y="441585"/>
                    <a:pt x="379899" y="430614"/>
                    <a:pt x="379899" y="416900"/>
                  </a:cubicBezTo>
                  <a:cubicBezTo>
                    <a:pt x="379899" y="386729"/>
                    <a:pt x="355214" y="362045"/>
                    <a:pt x="325044" y="362045"/>
                  </a:cubicBezTo>
                  <a:lnTo>
                    <a:pt x="311330" y="362045"/>
                  </a:lnTo>
                  <a:cubicBezTo>
                    <a:pt x="382642" y="312675"/>
                    <a:pt x="412812" y="222164"/>
                    <a:pt x="388127" y="139881"/>
                  </a:cubicBezTo>
                  <a:cubicBezTo>
                    <a:pt x="360699" y="57598"/>
                    <a:pt x="283902" y="0"/>
                    <a:pt x="198876" y="0"/>
                  </a:cubicBezTo>
                  <a:cubicBezTo>
                    <a:pt x="111107" y="0"/>
                    <a:pt x="34310" y="57598"/>
                    <a:pt x="9625" y="139881"/>
                  </a:cubicBezTo>
                  <a:cubicBezTo>
                    <a:pt x="-17802" y="222164"/>
                    <a:pt x="15110" y="312675"/>
                    <a:pt x="86423" y="362045"/>
                  </a:cubicBezTo>
                  <a:lnTo>
                    <a:pt x="72709" y="362045"/>
                  </a:lnTo>
                  <a:cubicBezTo>
                    <a:pt x="42538" y="362045"/>
                    <a:pt x="17853" y="386729"/>
                    <a:pt x="17853" y="416900"/>
                  </a:cubicBezTo>
                  <a:cubicBezTo>
                    <a:pt x="17853" y="430614"/>
                    <a:pt x="23339" y="444327"/>
                    <a:pt x="31567" y="452556"/>
                  </a:cubicBezTo>
                  <a:cubicBezTo>
                    <a:pt x="12368" y="471755"/>
                    <a:pt x="12368" y="504668"/>
                    <a:pt x="31567" y="523868"/>
                  </a:cubicBezTo>
                  <a:cubicBezTo>
                    <a:pt x="23339" y="534839"/>
                    <a:pt x="17853" y="545810"/>
                    <a:pt x="17853" y="559524"/>
                  </a:cubicBezTo>
                  <a:cubicBezTo>
                    <a:pt x="17853" y="589694"/>
                    <a:pt x="42538" y="614379"/>
                    <a:pt x="72709" y="614379"/>
                  </a:cubicBezTo>
                  <a:lnTo>
                    <a:pt x="108365" y="614379"/>
                  </a:lnTo>
                  <a:lnTo>
                    <a:pt x="108365" y="995623"/>
                  </a:lnTo>
                  <a:cubicBezTo>
                    <a:pt x="108365" y="1006594"/>
                    <a:pt x="116593" y="1014822"/>
                    <a:pt x="127564" y="1014822"/>
                  </a:cubicBezTo>
                  <a:lnTo>
                    <a:pt x="182419" y="1014822"/>
                  </a:lnTo>
                  <a:lnTo>
                    <a:pt x="182419" y="1034021"/>
                  </a:lnTo>
                  <a:cubicBezTo>
                    <a:pt x="182419" y="1044992"/>
                    <a:pt x="190648" y="1053221"/>
                    <a:pt x="201619" y="1053221"/>
                  </a:cubicBezTo>
                  <a:lnTo>
                    <a:pt x="256474" y="1053221"/>
                  </a:lnTo>
                  <a:lnTo>
                    <a:pt x="256474" y="1072420"/>
                  </a:lnTo>
                  <a:cubicBezTo>
                    <a:pt x="256474" y="1083391"/>
                    <a:pt x="264702" y="1091619"/>
                    <a:pt x="275673" y="1091619"/>
                  </a:cubicBezTo>
                  <a:lnTo>
                    <a:pt x="1073819" y="1091619"/>
                  </a:lnTo>
                  <a:cubicBezTo>
                    <a:pt x="1084790" y="1091619"/>
                    <a:pt x="1093019" y="1083391"/>
                    <a:pt x="1093019" y="1072420"/>
                  </a:cubicBezTo>
                  <a:lnTo>
                    <a:pt x="1093019" y="674719"/>
                  </a:lnTo>
                  <a:cubicBezTo>
                    <a:pt x="1093019" y="663748"/>
                    <a:pt x="1084790" y="655520"/>
                    <a:pt x="1073819" y="655520"/>
                  </a:cubicBezTo>
                  <a:lnTo>
                    <a:pt x="1073819" y="655520"/>
                  </a:lnTo>
                  <a:close/>
                  <a:moveTo>
                    <a:pt x="379899" y="545810"/>
                  </a:moveTo>
                  <a:lnTo>
                    <a:pt x="980565" y="545810"/>
                  </a:lnTo>
                  <a:lnTo>
                    <a:pt x="980565" y="581466"/>
                  </a:lnTo>
                  <a:lnTo>
                    <a:pt x="379899" y="581466"/>
                  </a:lnTo>
                  <a:cubicBezTo>
                    <a:pt x="385384" y="570494"/>
                    <a:pt x="385384" y="559524"/>
                    <a:pt x="379899" y="545810"/>
                  </a:cubicBezTo>
                  <a:lnTo>
                    <a:pt x="379899" y="545810"/>
                  </a:lnTo>
                  <a:close/>
                  <a:moveTo>
                    <a:pt x="39796" y="202964"/>
                  </a:moveTo>
                  <a:cubicBezTo>
                    <a:pt x="39796" y="137138"/>
                    <a:pt x="80938" y="76797"/>
                    <a:pt x="141278" y="52113"/>
                  </a:cubicBezTo>
                  <a:cubicBezTo>
                    <a:pt x="201619" y="27428"/>
                    <a:pt x="272931" y="41141"/>
                    <a:pt x="319558" y="87768"/>
                  </a:cubicBezTo>
                  <a:cubicBezTo>
                    <a:pt x="366185" y="134395"/>
                    <a:pt x="379899" y="205707"/>
                    <a:pt x="355214" y="266048"/>
                  </a:cubicBezTo>
                  <a:cubicBezTo>
                    <a:pt x="330529" y="326389"/>
                    <a:pt x="270188" y="367530"/>
                    <a:pt x="204362" y="367530"/>
                  </a:cubicBezTo>
                  <a:cubicBezTo>
                    <a:pt x="113850" y="364787"/>
                    <a:pt x="39796" y="293475"/>
                    <a:pt x="39796" y="202964"/>
                  </a:cubicBezTo>
                  <a:lnTo>
                    <a:pt x="39796" y="202964"/>
                  </a:lnTo>
                  <a:close/>
                  <a:moveTo>
                    <a:pt x="75452" y="400443"/>
                  </a:moveTo>
                  <a:lnTo>
                    <a:pt x="330529" y="400443"/>
                  </a:lnTo>
                  <a:cubicBezTo>
                    <a:pt x="341500" y="400443"/>
                    <a:pt x="349728" y="408672"/>
                    <a:pt x="349728" y="419643"/>
                  </a:cubicBezTo>
                  <a:cubicBezTo>
                    <a:pt x="349728" y="430614"/>
                    <a:pt x="341500" y="438842"/>
                    <a:pt x="330529" y="438842"/>
                  </a:cubicBezTo>
                  <a:lnTo>
                    <a:pt x="75452" y="438842"/>
                  </a:lnTo>
                  <a:cubicBezTo>
                    <a:pt x="64481" y="438842"/>
                    <a:pt x="56252" y="430614"/>
                    <a:pt x="56252" y="419643"/>
                  </a:cubicBezTo>
                  <a:cubicBezTo>
                    <a:pt x="56252" y="408672"/>
                    <a:pt x="67224" y="400443"/>
                    <a:pt x="75452" y="400443"/>
                  </a:cubicBezTo>
                  <a:lnTo>
                    <a:pt x="75452" y="400443"/>
                  </a:lnTo>
                  <a:close/>
                  <a:moveTo>
                    <a:pt x="75452" y="474498"/>
                  </a:moveTo>
                  <a:lnTo>
                    <a:pt x="330529" y="474498"/>
                  </a:lnTo>
                  <a:cubicBezTo>
                    <a:pt x="341500" y="474498"/>
                    <a:pt x="349728" y="482726"/>
                    <a:pt x="349728" y="493697"/>
                  </a:cubicBezTo>
                  <a:cubicBezTo>
                    <a:pt x="349728" y="504668"/>
                    <a:pt x="341500" y="512896"/>
                    <a:pt x="330529" y="512896"/>
                  </a:cubicBezTo>
                  <a:lnTo>
                    <a:pt x="75452" y="512896"/>
                  </a:lnTo>
                  <a:cubicBezTo>
                    <a:pt x="64481" y="512896"/>
                    <a:pt x="56252" y="504668"/>
                    <a:pt x="56252" y="493697"/>
                  </a:cubicBezTo>
                  <a:cubicBezTo>
                    <a:pt x="56252" y="482726"/>
                    <a:pt x="67224" y="474498"/>
                    <a:pt x="75452" y="474498"/>
                  </a:cubicBezTo>
                  <a:lnTo>
                    <a:pt x="75452" y="474498"/>
                  </a:lnTo>
                  <a:close/>
                  <a:moveTo>
                    <a:pt x="185162" y="981909"/>
                  </a:moveTo>
                  <a:lnTo>
                    <a:pt x="149507" y="981909"/>
                  </a:lnTo>
                  <a:lnTo>
                    <a:pt x="149507" y="619864"/>
                  </a:lnTo>
                  <a:lnTo>
                    <a:pt x="185162" y="619864"/>
                  </a:lnTo>
                  <a:lnTo>
                    <a:pt x="185162" y="981909"/>
                  </a:lnTo>
                  <a:close/>
                  <a:moveTo>
                    <a:pt x="75452" y="584208"/>
                  </a:moveTo>
                  <a:cubicBezTo>
                    <a:pt x="64481" y="584208"/>
                    <a:pt x="56252" y="575980"/>
                    <a:pt x="56252" y="565009"/>
                  </a:cubicBezTo>
                  <a:cubicBezTo>
                    <a:pt x="56252" y="554038"/>
                    <a:pt x="64481" y="545810"/>
                    <a:pt x="75452" y="545810"/>
                  </a:cubicBezTo>
                  <a:lnTo>
                    <a:pt x="330529" y="545810"/>
                  </a:lnTo>
                  <a:cubicBezTo>
                    <a:pt x="341500" y="545810"/>
                    <a:pt x="349728" y="554038"/>
                    <a:pt x="349728" y="565009"/>
                  </a:cubicBezTo>
                  <a:cubicBezTo>
                    <a:pt x="349728" y="575980"/>
                    <a:pt x="341500" y="584208"/>
                    <a:pt x="330529" y="584208"/>
                  </a:cubicBezTo>
                  <a:lnTo>
                    <a:pt x="75452" y="584208"/>
                  </a:lnTo>
                  <a:close/>
                  <a:moveTo>
                    <a:pt x="256474" y="674719"/>
                  </a:moveTo>
                  <a:lnTo>
                    <a:pt x="256474" y="1020307"/>
                  </a:lnTo>
                  <a:lnTo>
                    <a:pt x="220818" y="1020307"/>
                  </a:lnTo>
                  <a:lnTo>
                    <a:pt x="220818" y="619864"/>
                  </a:lnTo>
                  <a:lnTo>
                    <a:pt x="1018964" y="619864"/>
                  </a:lnTo>
                  <a:lnTo>
                    <a:pt x="1018964" y="655520"/>
                  </a:lnTo>
                  <a:lnTo>
                    <a:pt x="275673" y="655520"/>
                  </a:lnTo>
                  <a:cubicBezTo>
                    <a:pt x="264702" y="655520"/>
                    <a:pt x="256474" y="663748"/>
                    <a:pt x="256474" y="674719"/>
                  </a:cubicBezTo>
                  <a:lnTo>
                    <a:pt x="256474" y="674719"/>
                  </a:lnTo>
                  <a:close/>
                  <a:moveTo>
                    <a:pt x="1054620" y="1055964"/>
                  </a:moveTo>
                  <a:lnTo>
                    <a:pt x="292130" y="1055964"/>
                  </a:lnTo>
                  <a:lnTo>
                    <a:pt x="292130" y="693919"/>
                  </a:lnTo>
                  <a:lnTo>
                    <a:pt x="1054620" y="693919"/>
                  </a:lnTo>
                  <a:lnTo>
                    <a:pt x="1054620" y="1055964"/>
                  </a:lnTo>
                  <a:close/>
                </a:path>
              </a:pathLst>
            </a:custGeom>
            <a:grpFill/>
            <a:ln w="27426"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957F3092-624C-6EDF-F5F8-CF760BDE7B9D}"/>
                </a:ext>
              </a:extLst>
            </p:cNvPr>
            <p:cNvSpPr/>
            <p:nvPr/>
          </p:nvSpPr>
          <p:spPr>
            <a:xfrm>
              <a:off x="6806456" y="1118090"/>
              <a:ext cx="112453" cy="112453"/>
            </a:xfrm>
            <a:custGeom>
              <a:avLst/>
              <a:gdLst>
                <a:gd name="connsiteX0" fmla="*/ 41142 w 112453"/>
                <a:gd name="connsiteY0" fmla="*/ 68569 h 112453"/>
                <a:gd name="connsiteX1" fmla="*/ 74054 w 112453"/>
                <a:gd name="connsiteY1" fmla="*/ 35656 h 112453"/>
                <a:gd name="connsiteX2" fmla="*/ 112454 w 112453"/>
                <a:gd name="connsiteY2" fmla="*/ 35656 h 112453"/>
                <a:gd name="connsiteX3" fmla="*/ 112454 w 112453"/>
                <a:gd name="connsiteY3" fmla="*/ 0 h 112453"/>
                <a:gd name="connsiteX4" fmla="*/ 57598 w 112453"/>
                <a:gd name="connsiteY4" fmla="*/ 0 h 112453"/>
                <a:gd name="connsiteX5" fmla="*/ 38399 w 112453"/>
                <a:gd name="connsiteY5" fmla="*/ 19199 h 112453"/>
                <a:gd name="connsiteX6" fmla="*/ 19199 w 112453"/>
                <a:gd name="connsiteY6" fmla="*/ 38399 h 112453"/>
                <a:gd name="connsiteX7" fmla="*/ 0 w 112453"/>
                <a:gd name="connsiteY7" fmla="*/ 57598 h 112453"/>
                <a:gd name="connsiteX8" fmla="*/ 0 w 112453"/>
                <a:gd name="connsiteY8" fmla="*/ 112453 h 112453"/>
                <a:gd name="connsiteX9" fmla="*/ 35656 w 112453"/>
                <a:gd name="connsiteY9" fmla="*/ 112453 h 112453"/>
                <a:gd name="connsiteX10" fmla="*/ 35656 w 112453"/>
                <a:gd name="connsiteY10" fmla="*/ 68569 h 112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453" h="112453">
                  <a:moveTo>
                    <a:pt x="41142" y="68569"/>
                  </a:moveTo>
                  <a:cubicBezTo>
                    <a:pt x="57598" y="63083"/>
                    <a:pt x="68569" y="52112"/>
                    <a:pt x="74054" y="35656"/>
                  </a:cubicBezTo>
                  <a:lnTo>
                    <a:pt x="112454" y="35656"/>
                  </a:lnTo>
                  <a:lnTo>
                    <a:pt x="112454" y="0"/>
                  </a:lnTo>
                  <a:lnTo>
                    <a:pt x="57598" y="0"/>
                  </a:lnTo>
                  <a:cubicBezTo>
                    <a:pt x="46627" y="0"/>
                    <a:pt x="38399" y="8228"/>
                    <a:pt x="38399" y="19199"/>
                  </a:cubicBezTo>
                  <a:cubicBezTo>
                    <a:pt x="38399" y="30170"/>
                    <a:pt x="30171" y="38399"/>
                    <a:pt x="19199" y="38399"/>
                  </a:cubicBezTo>
                  <a:cubicBezTo>
                    <a:pt x="8228" y="38399"/>
                    <a:pt x="0" y="46627"/>
                    <a:pt x="0" y="57598"/>
                  </a:cubicBezTo>
                  <a:lnTo>
                    <a:pt x="0" y="112453"/>
                  </a:lnTo>
                  <a:lnTo>
                    <a:pt x="35656" y="112453"/>
                  </a:lnTo>
                  <a:lnTo>
                    <a:pt x="35656" y="68569"/>
                  </a:lnTo>
                  <a:close/>
                </a:path>
              </a:pathLst>
            </a:custGeom>
            <a:grpFill/>
            <a:ln w="27426"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EC4C4655-1193-E1B8-30AE-3BCD12051314}"/>
                </a:ext>
              </a:extLst>
            </p:cNvPr>
            <p:cNvSpPr/>
            <p:nvPr/>
          </p:nvSpPr>
          <p:spPr>
            <a:xfrm>
              <a:off x="7387922" y="1112604"/>
              <a:ext cx="112453" cy="112453"/>
            </a:xfrm>
            <a:custGeom>
              <a:avLst/>
              <a:gdLst>
                <a:gd name="connsiteX0" fmla="*/ 76798 w 112453"/>
                <a:gd name="connsiteY0" fmla="*/ 74055 h 112453"/>
                <a:gd name="connsiteX1" fmla="*/ 76798 w 112453"/>
                <a:gd name="connsiteY1" fmla="*/ 112453 h 112453"/>
                <a:gd name="connsiteX2" fmla="*/ 112454 w 112453"/>
                <a:gd name="connsiteY2" fmla="*/ 112453 h 112453"/>
                <a:gd name="connsiteX3" fmla="*/ 112454 w 112453"/>
                <a:gd name="connsiteY3" fmla="*/ 57598 h 112453"/>
                <a:gd name="connsiteX4" fmla="*/ 93255 w 112453"/>
                <a:gd name="connsiteY4" fmla="*/ 38399 h 112453"/>
                <a:gd name="connsiteX5" fmla="*/ 74055 w 112453"/>
                <a:gd name="connsiteY5" fmla="*/ 19199 h 112453"/>
                <a:gd name="connsiteX6" fmla="*/ 54855 w 112453"/>
                <a:gd name="connsiteY6" fmla="*/ 0 h 112453"/>
                <a:gd name="connsiteX7" fmla="*/ 0 w 112453"/>
                <a:gd name="connsiteY7" fmla="*/ 0 h 112453"/>
                <a:gd name="connsiteX8" fmla="*/ 0 w 112453"/>
                <a:gd name="connsiteY8" fmla="*/ 35656 h 112453"/>
                <a:gd name="connsiteX9" fmla="*/ 38399 w 112453"/>
                <a:gd name="connsiteY9" fmla="*/ 35656 h 112453"/>
                <a:gd name="connsiteX10" fmla="*/ 76798 w 112453"/>
                <a:gd name="connsiteY10" fmla="*/ 74055 h 112453"/>
                <a:gd name="connsiteX11" fmla="*/ 76798 w 112453"/>
                <a:gd name="connsiteY11" fmla="*/ 74055 h 112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453" h="112453">
                  <a:moveTo>
                    <a:pt x="76798" y="74055"/>
                  </a:moveTo>
                  <a:lnTo>
                    <a:pt x="76798" y="112453"/>
                  </a:lnTo>
                  <a:lnTo>
                    <a:pt x="112454" y="112453"/>
                  </a:lnTo>
                  <a:lnTo>
                    <a:pt x="112454" y="57598"/>
                  </a:lnTo>
                  <a:cubicBezTo>
                    <a:pt x="112454" y="46627"/>
                    <a:pt x="104226" y="38399"/>
                    <a:pt x="93255" y="38399"/>
                  </a:cubicBezTo>
                  <a:cubicBezTo>
                    <a:pt x="82283" y="38399"/>
                    <a:pt x="74055" y="30170"/>
                    <a:pt x="74055" y="19199"/>
                  </a:cubicBezTo>
                  <a:cubicBezTo>
                    <a:pt x="74055" y="8228"/>
                    <a:pt x="65827" y="0"/>
                    <a:pt x="54855" y="0"/>
                  </a:cubicBezTo>
                  <a:lnTo>
                    <a:pt x="0" y="0"/>
                  </a:lnTo>
                  <a:lnTo>
                    <a:pt x="0" y="35656"/>
                  </a:lnTo>
                  <a:lnTo>
                    <a:pt x="38399" y="35656"/>
                  </a:lnTo>
                  <a:cubicBezTo>
                    <a:pt x="49370" y="57598"/>
                    <a:pt x="60341" y="68569"/>
                    <a:pt x="76798" y="74055"/>
                  </a:cubicBezTo>
                  <a:lnTo>
                    <a:pt x="76798" y="74055"/>
                  </a:lnTo>
                  <a:close/>
                </a:path>
              </a:pathLst>
            </a:custGeom>
            <a:grpFill/>
            <a:ln w="27426"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325DA902-3404-92FA-802E-B79AB290BCC5}"/>
                </a:ext>
              </a:extLst>
            </p:cNvPr>
            <p:cNvSpPr/>
            <p:nvPr/>
          </p:nvSpPr>
          <p:spPr>
            <a:xfrm>
              <a:off x="6814146" y="1266199"/>
              <a:ext cx="107505" cy="106967"/>
            </a:xfrm>
            <a:custGeom>
              <a:avLst/>
              <a:gdLst>
                <a:gd name="connsiteX0" fmla="*/ 14252 w 107505"/>
                <a:gd name="connsiteY0" fmla="*/ 68569 h 106967"/>
                <a:gd name="connsiteX1" fmla="*/ 33452 w 107505"/>
                <a:gd name="connsiteY1" fmla="*/ 87769 h 106967"/>
                <a:gd name="connsiteX2" fmla="*/ 52650 w 107505"/>
                <a:gd name="connsiteY2" fmla="*/ 106968 h 106967"/>
                <a:gd name="connsiteX3" fmla="*/ 107506 w 107505"/>
                <a:gd name="connsiteY3" fmla="*/ 106968 h 106967"/>
                <a:gd name="connsiteX4" fmla="*/ 107506 w 107505"/>
                <a:gd name="connsiteY4" fmla="*/ 71312 h 106967"/>
                <a:gd name="connsiteX5" fmla="*/ 69107 w 107505"/>
                <a:gd name="connsiteY5" fmla="*/ 71312 h 106967"/>
                <a:gd name="connsiteX6" fmla="*/ 36195 w 107505"/>
                <a:gd name="connsiteY6" fmla="*/ 38399 h 106967"/>
                <a:gd name="connsiteX7" fmla="*/ 36195 w 107505"/>
                <a:gd name="connsiteY7" fmla="*/ 0 h 106967"/>
                <a:gd name="connsiteX8" fmla="*/ 538 w 107505"/>
                <a:gd name="connsiteY8" fmla="*/ 0 h 106967"/>
                <a:gd name="connsiteX9" fmla="*/ 538 w 107505"/>
                <a:gd name="connsiteY9" fmla="*/ 54855 h 106967"/>
                <a:gd name="connsiteX10" fmla="*/ 14252 w 107505"/>
                <a:gd name="connsiteY10" fmla="*/ 68569 h 106967"/>
                <a:gd name="connsiteX11" fmla="*/ 14252 w 107505"/>
                <a:gd name="connsiteY11" fmla="*/ 68569 h 106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505" h="106967">
                  <a:moveTo>
                    <a:pt x="14252" y="68569"/>
                  </a:moveTo>
                  <a:cubicBezTo>
                    <a:pt x="25223" y="68569"/>
                    <a:pt x="33452" y="76797"/>
                    <a:pt x="33452" y="87769"/>
                  </a:cubicBezTo>
                  <a:cubicBezTo>
                    <a:pt x="33452" y="98740"/>
                    <a:pt x="41680" y="106968"/>
                    <a:pt x="52650" y="106968"/>
                  </a:cubicBezTo>
                  <a:lnTo>
                    <a:pt x="107506" y="106968"/>
                  </a:lnTo>
                  <a:lnTo>
                    <a:pt x="107506" y="71312"/>
                  </a:lnTo>
                  <a:lnTo>
                    <a:pt x="69107" y="71312"/>
                  </a:lnTo>
                  <a:cubicBezTo>
                    <a:pt x="63622" y="54855"/>
                    <a:pt x="52650" y="43884"/>
                    <a:pt x="36195" y="38399"/>
                  </a:cubicBezTo>
                  <a:lnTo>
                    <a:pt x="36195" y="0"/>
                  </a:lnTo>
                  <a:lnTo>
                    <a:pt x="538" y="0"/>
                  </a:lnTo>
                  <a:lnTo>
                    <a:pt x="538" y="54855"/>
                  </a:lnTo>
                  <a:cubicBezTo>
                    <a:pt x="-2205" y="60341"/>
                    <a:pt x="6024" y="68569"/>
                    <a:pt x="14252" y="68569"/>
                  </a:cubicBezTo>
                  <a:lnTo>
                    <a:pt x="14252" y="68569"/>
                  </a:lnTo>
                  <a:close/>
                </a:path>
              </a:pathLst>
            </a:custGeom>
            <a:grpFill/>
            <a:ln w="27426"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4C5037B7-66BE-70D6-0414-148A67B16A04}"/>
                </a:ext>
              </a:extLst>
            </p:cNvPr>
            <p:cNvSpPr/>
            <p:nvPr/>
          </p:nvSpPr>
          <p:spPr>
            <a:xfrm>
              <a:off x="7396151" y="1260714"/>
              <a:ext cx="106967" cy="107505"/>
            </a:xfrm>
            <a:custGeom>
              <a:avLst/>
              <a:gdLst>
                <a:gd name="connsiteX0" fmla="*/ 68569 w 106967"/>
                <a:gd name="connsiteY0" fmla="*/ 93254 h 107505"/>
                <a:gd name="connsiteX1" fmla="*/ 87768 w 106967"/>
                <a:gd name="connsiteY1" fmla="*/ 74054 h 107505"/>
                <a:gd name="connsiteX2" fmla="*/ 106968 w 106967"/>
                <a:gd name="connsiteY2" fmla="*/ 54855 h 107505"/>
                <a:gd name="connsiteX3" fmla="*/ 106968 w 106967"/>
                <a:gd name="connsiteY3" fmla="*/ 0 h 107505"/>
                <a:gd name="connsiteX4" fmla="*/ 71312 w 106967"/>
                <a:gd name="connsiteY4" fmla="*/ 0 h 107505"/>
                <a:gd name="connsiteX5" fmla="*/ 71312 w 106967"/>
                <a:gd name="connsiteY5" fmla="*/ 38399 h 107505"/>
                <a:gd name="connsiteX6" fmla="*/ 38399 w 106967"/>
                <a:gd name="connsiteY6" fmla="*/ 71312 h 107505"/>
                <a:gd name="connsiteX7" fmla="*/ 0 w 106967"/>
                <a:gd name="connsiteY7" fmla="*/ 71312 h 107505"/>
                <a:gd name="connsiteX8" fmla="*/ 0 w 106967"/>
                <a:gd name="connsiteY8" fmla="*/ 106968 h 107505"/>
                <a:gd name="connsiteX9" fmla="*/ 54855 w 106967"/>
                <a:gd name="connsiteY9" fmla="*/ 106968 h 107505"/>
                <a:gd name="connsiteX10" fmla="*/ 68569 w 106967"/>
                <a:gd name="connsiteY10" fmla="*/ 93254 h 107505"/>
                <a:gd name="connsiteX11" fmla="*/ 68569 w 106967"/>
                <a:gd name="connsiteY11" fmla="*/ 93254 h 107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7" h="107505">
                  <a:moveTo>
                    <a:pt x="68569" y="93254"/>
                  </a:moveTo>
                  <a:cubicBezTo>
                    <a:pt x="68569" y="82283"/>
                    <a:pt x="76797" y="74054"/>
                    <a:pt x="87768" y="74054"/>
                  </a:cubicBezTo>
                  <a:cubicBezTo>
                    <a:pt x="98740" y="74054"/>
                    <a:pt x="106968" y="65826"/>
                    <a:pt x="106968" y="54855"/>
                  </a:cubicBezTo>
                  <a:lnTo>
                    <a:pt x="106968" y="0"/>
                  </a:lnTo>
                  <a:lnTo>
                    <a:pt x="71312" y="0"/>
                  </a:lnTo>
                  <a:lnTo>
                    <a:pt x="71312" y="38399"/>
                  </a:lnTo>
                  <a:cubicBezTo>
                    <a:pt x="54855" y="43884"/>
                    <a:pt x="43884" y="54855"/>
                    <a:pt x="38399" y="71312"/>
                  </a:cubicBezTo>
                  <a:lnTo>
                    <a:pt x="0" y="71312"/>
                  </a:lnTo>
                  <a:lnTo>
                    <a:pt x="0" y="106968"/>
                  </a:lnTo>
                  <a:lnTo>
                    <a:pt x="54855" y="106968"/>
                  </a:lnTo>
                  <a:cubicBezTo>
                    <a:pt x="60340" y="109710"/>
                    <a:pt x="68569" y="101482"/>
                    <a:pt x="68569" y="93254"/>
                  </a:cubicBezTo>
                  <a:lnTo>
                    <a:pt x="68569" y="93254"/>
                  </a:lnTo>
                  <a:close/>
                </a:path>
              </a:pathLst>
            </a:custGeom>
            <a:grpFill/>
            <a:ln w="27426"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93C30250-CF61-A4B3-D202-2C160887F2C2}"/>
                </a:ext>
              </a:extLst>
            </p:cNvPr>
            <p:cNvSpPr/>
            <p:nvPr/>
          </p:nvSpPr>
          <p:spPr>
            <a:xfrm>
              <a:off x="7009421" y="1078369"/>
              <a:ext cx="290837" cy="292055"/>
            </a:xfrm>
            <a:custGeom>
              <a:avLst/>
              <a:gdLst>
                <a:gd name="connsiteX0" fmla="*/ 145366 w 290837"/>
                <a:gd name="connsiteY0" fmla="*/ 292055 h 292055"/>
                <a:gd name="connsiteX1" fmla="*/ 279763 w 290837"/>
                <a:gd name="connsiteY1" fmla="*/ 201544 h 292055"/>
                <a:gd name="connsiteX2" fmla="*/ 249592 w 290837"/>
                <a:gd name="connsiteY2" fmla="*/ 42464 h 292055"/>
                <a:gd name="connsiteX3" fmla="*/ 90511 w 290837"/>
                <a:gd name="connsiteY3" fmla="*/ 12294 h 292055"/>
                <a:gd name="connsiteX4" fmla="*/ 0 w 290837"/>
                <a:gd name="connsiteY4" fmla="*/ 146689 h 292055"/>
                <a:gd name="connsiteX5" fmla="*/ 145366 w 290837"/>
                <a:gd name="connsiteY5" fmla="*/ 292055 h 292055"/>
                <a:gd name="connsiteX6" fmla="*/ 145366 w 290837"/>
                <a:gd name="connsiteY6" fmla="*/ 292055 h 292055"/>
                <a:gd name="connsiteX7" fmla="*/ 145366 w 290837"/>
                <a:gd name="connsiteY7" fmla="*/ 39721 h 292055"/>
                <a:gd name="connsiteX8" fmla="*/ 246849 w 290837"/>
                <a:gd name="connsiteY8" fmla="*/ 105547 h 292055"/>
                <a:gd name="connsiteX9" fmla="*/ 222164 w 290837"/>
                <a:gd name="connsiteY9" fmla="*/ 223486 h 292055"/>
                <a:gd name="connsiteX10" fmla="*/ 104225 w 290837"/>
                <a:gd name="connsiteY10" fmla="*/ 248171 h 292055"/>
                <a:gd name="connsiteX11" fmla="*/ 38399 w 290837"/>
                <a:gd name="connsiteY11" fmla="*/ 146689 h 292055"/>
                <a:gd name="connsiteX12" fmla="*/ 145366 w 290837"/>
                <a:gd name="connsiteY12" fmla="*/ 39721 h 292055"/>
                <a:gd name="connsiteX13" fmla="*/ 145366 w 290837"/>
                <a:gd name="connsiteY13" fmla="*/ 39721 h 292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837" h="292055">
                  <a:moveTo>
                    <a:pt x="145366" y="292055"/>
                  </a:moveTo>
                  <a:cubicBezTo>
                    <a:pt x="202965" y="292055"/>
                    <a:pt x="257820" y="256399"/>
                    <a:pt x="279763" y="201544"/>
                  </a:cubicBezTo>
                  <a:cubicBezTo>
                    <a:pt x="301704" y="146689"/>
                    <a:pt x="290734" y="83605"/>
                    <a:pt x="249592" y="42464"/>
                  </a:cubicBezTo>
                  <a:cubicBezTo>
                    <a:pt x="208450" y="1323"/>
                    <a:pt x="145366" y="-12391"/>
                    <a:pt x="90511" y="12294"/>
                  </a:cubicBezTo>
                  <a:cubicBezTo>
                    <a:pt x="35656" y="34236"/>
                    <a:pt x="0" y="86348"/>
                    <a:pt x="0" y="146689"/>
                  </a:cubicBezTo>
                  <a:cubicBezTo>
                    <a:pt x="2743" y="228972"/>
                    <a:pt x="65826" y="292055"/>
                    <a:pt x="145366" y="292055"/>
                  </a:cubicBezTo>
                  <a:lnTo>
                    <a:pt x="145366" y="292055"/>
                  </a:lnTo>
                  <a:close/>
                  <a:moveTo>
                    <a:pt x="145366" y="39721"/>
                  </a:moveTo>
                  <a:cubicBezTo>
                    <a:pt x="189251" y="39721"/>
                    <a:pt x="230392" y="67149"/>
                    <a:pt x="246849" y="105547"/>
                  </a:cubicBezTo>
                  <a:cubicBezTo>
                    <a:pt x="263306" y="146689"/>
                    <a:pt x="255077" y="193316"/>
                    <a:pt x="222164" y="223486"/>
                  </a:cubicBezTo>
                  <a:cubicBezTo>
                    <a:pt x="191994" y="253657"/>
                    <a:pt x="145366" y="264628"/>
                    <a:pt x="104225" y="248171"/>
                  </a:cubicBezTo>
                  <a:cubicBezTo>
                    <a:pt x="63083" y="231715"/>
                    <a:pt x="38399" y="190573"/>
                    <a:pt x="38399" y="146689"/>
                  </a:cubicBezTo>
                  <a:cubicBezTo>
                    <a:pt x="38399" y="86348"/>
                    <a:pt x="87769" y="39721"/>
                    <a:pt x="145366" y="39721"/>
                  </a:cubicBezTo>
                  <a:lnTo>
                    <a:pt x="145366" y="39721"/>
                  </a:lnTo>
                  <a:close/>
                </a:path>
              </a:pathLst>
            </a:custGeom>
            <a:grpFill/>
            <a:ln w="27426"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A931F7BB-8DA8-57D1-5838-91FC21FF45A1}"/>
                </a:ext>
              </a:extLst>
            </p:cNvPr>
            <p:cNvSpPr/>
            <p:nvPr/>
          </p:nvSpPr>
          <p:spPr>
            <a:xfrm>
              <a:off x="6921652" y="355602"/>
              <a:ext cx="652779" cy="436099"/>
            </a:xfrm>
            <a:custGeom>
              <a:avLst/>
              <a:gdLst>
                <a:gd name="connsiteX0" fmla="*/ 597924 w 652779"/>
                <a:gd name="connsiteY0" fmla="*/ 0 h 436099"/>
                <a:gd name="connsiteX1" fmla="*/ 54855 w 652779"/>
                <a:gd name="connsiteY1" fmla="*/ 0 h 436099"/>
                <a:gd name="connsiteX2" fmla="*/ 0 w 652779"/>
                <a:gd name="connsiteY2" fmla="*/ 54855 h 436099"/>
                <a:gd name="connsiteX3" fmla="*/ 0 w 652779"/>
                <a:gd name="connsiteY3" fmla="*/ 381244 h 436099"/>
                <a:gd name="connsiteX4" fmla="*/ 54855 w 652779"/>
                <a:gd name="connsiteY4" fmla="*/ 436099 h 436099"/>
                <a:gd name="connsiteX5" fmla="*/ 597924 w 652779"/>
                <a:gd name="connsiteY5" fmla="*/ 436099 h 436099"/>
                <a:gd name="connsiteX6" fmla="*/ 652779 w 652779"/>
                <a:gd name="connsiteY6" fmla="*/ 381244 h 436099"/>
                <a:gd name="connsiteX7" fmla="*/ 652779 w 652779"/>
                <a:gd name="connsiteY7" fmla="*/ 54855 h 436099"/>
                <a:gd name="connsiteX8" fmla="*/ 597924 w 652779"/>
                <a:gd name="connsiteY8" fmla="*/ 0 h 436099"/>
                <a:gd name="connsiteX9" fmla="*/ 597924 w 652779"/>
                <a:gd name="connsiteY9" fmla="*/ 0 h 436099"/>
                <a:gd name="connsiteX10" fmla="*/ 52113 w 652779"/>
                <a:gd name="connsiteY10" fmla="*/ 35656 h 436099"/>
                <a:gd name="connsiteX11" fmla="*/ 595181 w 652779"/>
                <a:gd name="connsiteY11" fmla="*/ 35656 h 436099"/>
                <a:gd name="connsiteX12" fmla="*/ 614381 w 652779"/>
                <a:gd name="connsiteY12" fmla="*/ 54855 h 436099"/>
                <a:gd name="connsiteX13" fmla="*/ 614381 w 652779"/>
                <a:gd name="connsiteY13" fmla="*/ 109710 h 436099"/>
                <a:gd name="connsiteX14" fmla="*/ 32914 w 652779"/>
                <a:gd name="connsiteY14" fmla="*/ 109710 h 436099"/>
                <a:gd name="connsiteX15" fmla="*/ 32914 w 652779"/>
                <a:gd name="connsiteY15" fmla="*/ 54855 h 436099"/>
                <a:gd name="connsiteX16" fmla="*/ 52113 w 652779"/>
                <a:gd name="connsiteY16" fmla="*/ 35656 h 436099"/>
                <a:gd name="connsiteX17" fmla="*/ 52113 w 652779"/>
                <a:gd name="connsiteY17" fmla="*/ 35656 h 436099"/>
                <a:gd name="connsiteX18" fmla="*/ 614381 w 652779"/>
                <a:gd name="connsiteY18" fmla="*/ 145366 h 436099"/>
                <a:gd name="connsiteX19" fmla="*/ 614381 w 652779"/>
                <a:gd name="connsiteY19" fmla="*/ 181022 h 436099"/>
                <a:gd name="connsiteX20" fmla="*/ 32914 w 652779"/>
                <a:gd name="connsiteY20" fmla="*/ 181022 h 436099"/>
                <a:gd name="connsiteX21" fmla="*/ 32914 w 652779"/>
                <a:gd name="connsiteY21" fmla="*/ 145366 h 436099"/>
                <a:gd name="connsiteX22" fmla="*/ 614381 w 652779"/>
                <a:gd name="connsiteY22" fmla="*/ 145366 h 436099"/>
                <a:gd name="connsiteX23" fmla="*/ 597924 w 652779"/>
                <a:gd name="connsiteY23" fmla="*/ 397701 h 436099"/>
                <a:gd name="connsiteX24" fmla="*/ 54855 w 652779"/>
                <a:gd name="connsiteY24" fmla="*/ 397701 h 436099"/>
                <a:gd name="connsiteX25" fmla="*/ 35656 w 652779"/>
                <a:gd name="connsiteY25" fmla="*/ 378501 h 436099"/>
                <a:gd name="connsiteX26" fmla="*/ 35656 w 652779"/>
                <a:gd name="connsiteY26" fmla="*/ 213936 h 436099"/>
                <a:gd name="connsiteX27" fmla="*/ 617123 w 652779"/>
                <a:gd name="connsiteY27" fmla="*/ 213936 h 436099"/>
                <a:gd name="connsiteX28" fmla="*/ 617123 w 652779"/>
                <a:gd name="connsiteY28" fmla="*/ 378501 h 436099"/>
                <a:gd name="connsiteX29" fmla="*/ 597924 w 652779"/>
                <a:gd name="connsiteY29" fmla="*/ 397701 h 436099"/>
                <a:gd name="connsiteX30" fmla="*/ 597924 w 652779"/>
                <a:gd name="connsiteY30" fmla="*/ 397701 h 436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2779" h="436099">
                  <a:moveTo>
                    <a:pt x="597924" y="0"/>
                  </a:moveTo>
                  <a:lnTo>
                    <a:pt x="54855" y="0"/>
                  </a:lnTo>
                  <a:cubicBezTo>
                    <a:pt x="24686" y="0"/>
                    <a:pt x="0" y="24685"/>
                    <a:pt x="0" y="54855"/>
                  </a:cubicBezTo>
                  <a:lnTo>
                    <a:pt x="0" y="381244"/>
                  </a:lnTo>
                  <a:cubicBezTo>
                    <a:pt x="0" y="411414"/>
                    <a:pt x="24686" y="436099"/>
                    <a:pt x="54855" y="436099"/>
                  </a:cubicBezTo>
                  <a:lnTo>
                    <a:pt x="597924" y="436099"/>
                  </a:lnTo>
                  <a:cubicBezTo>
                    <a:pt x="628094" y="436099"/>
                    <a:pt x="652779" y="411414"/>
                    <a:pt x="652779" y="381244"/>
                  </a:cubicBezTo>
                  <a:lnTo>
                    <a:pt x="652779" y="54855"/>
                  </a:lnTo>
                  <a:cubicBezTo>
                    <a:pt x="652779" y="24685"/>
                    <a:pt x="628094" y="0"/>
                    <a:pt x="597924" y="0"/>
                  </a:cubicBezTo>
                  <a:lnTo>
                    <a:pt x="597924" y="0"/>
                  </a:lnTo>
                  <a:close/>
                  <a:moveTo>
                    <a:pt x="52113" y="35656"/>
                  </a:moveTo>
                  <a:lnTo>
                    <a:pt x="595181" y="35656"/>
                  </a:lnTo>
                  <a:cubicBezTo>
                    <a:pt x="606152" y="35656"/>
                    <a:pt x="614381" y="43884"/>
                    <a:pt x="614381" y="54855"/>
                  </a:cubicBezTo>
                  <a:lnTo>
                    <a:pt x="614381" y="109710"/>
                  </a:lnTo>
                  <a:lnTo>
                    <a:pt x="32914" y="109710"/>
                  </a:lnTo>
                  <a:lnTo>
                    <a:pt x="32914" y="54855"/>
                  </a:lnTo>
                  <a:cubicBezTo>
                    <a:pt x="35656" y="43884"/>
                    <a:pt x="43884" y="35656"/>
                    <a:pt x="52113" y="35656"/>
                  </a:cubicBezTo>
                  <a:lnTo>
                    <a:pt x="52113" y="35656"/>
                  </a:lnTo>
                  <a:close/>
                  <a:moveTo>
                    <a:pt x="614381" y="145366"/>
                  </a:moveTo>
                  <a:lnTo>
                    <a:pt x="614381" y="181022"/>
                  </a:lnTo>
                  <a:lnTo>
                    <a:pt x="32914" y="181022"/>
                  </a:lnTo>
                  <a:lnTo>
                    <a:pt x="32914" y="145366"/>
                  </a:lnTo>
                  <a:lnTo>
                    <a:pt x="614381" y="145366"/>
                  </a:lnTo>
                  <a:close/>
                  <a:moveTo>
                    <a:pt x="597924" y="397701"/>
                  </a:moveTo>
                  <a:lnTo>
                    <a:pt x="54855" y="397701"/>
                  </a:lnTo>
                  <a:cubicBezTo>
                    <a:pt x="43884" y="397701"/>
                    <a:pt x="35656" y="389472"/>
                    <a:pt x="35656" y="378501"/>
                  </a:cubicBezTo>
                  <a:lnTo>
                    <a:pt x="35656" y="213936"/>
                  </a:lnTo>
                  <a:lnTo>
                    <a:pt x="617123" y="213936"/>
                  </a:lnTo>
                  <a:lnTo>
                    <a:pt x="617123" y="378501"/>
                  </a:lnTo>
                  <a:cubicBezTo>
                    <a:pt x="614381" y="389472"/>
                    <a:pt x="606152" y="397701"/>
                    <a:pt x="597924" y="397701"/>
                  </a:cubicBezTo>
                  <a:lnTo>
                    <a:pt x="597924" y="397701"/>
                  </a:lnTo>
                  <a:close/>
                </a:path>
              </a:pathLst>
            </a:custGeom>
            <a:grpFill/>
            <a:ln w="27426"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69482AE8-322B-7CE1-D21E-DC23D1494BB4}"/>
                </a:ext>
              </a:extLst>
            </p:cNvPr>
            <p:cNvSpPr/>
            <p:nvPr/>
          </p:nvSpPr>
          <p:spPr>
            <a:xfrm>
              <a:off x="6584292" y="448856"/>
              <a:ext cx="170051" cy="233134"/>
            </a:xfrm>
            <a:custGeom>
              <a:avLst/>
              <a:gdLst>
                <a:gd name="connsiteX0" fmla="*/ 0 w 170051"/>
                <a:gd name="connsiteY0" fmla="*/ 87768 h 233134"/>
                <a:gd name="connsiteX1" fmla="*/ 24685 w 170051"/>
                <a:gd name="connsiteY1" fmla="*/ 85026 h 233134"/>
                <a:gd name="connsiteX2" fmla="*/ 145366 w 170051"/>
                <a:gd name="connsiteY2" fmla="*/ 85026 h 233134"/>
                <a:gd name="connsiteX3" fmla="*/ 145366 w 170051"/>
                <a:gd name="connsiteY3" fmla="*/ 106968 h 233134"/>
                <a:gd name="connsiteX4" fmla="*/ 0 w 170051"/>
                <a:gd name="connsiteY4" fmla="*/ 106968 h 233134"/>
                <a:gd name="connsiteX5" fmla="*/ 0 w 170051"/>
                <a:gd name="connsiteY5" fmla="*/ 87768 h 233134"/>
                <a:gd name="connsiteX6" fmla="*/ 0 w 170051"/>
                <a:gd name="connsiteY6" fmla="*/ 128910 h 233134"/>
                <a:gd name="connsiteX7" fmla="*/ 24685 w 170051"/>
                <a:gd name="connsiteY7" fmla="*/ 126167 h 233134"/>
                <a:gd name="connsiteX8" fmla="*/ 131653 w 170051"/>
                <a:gd name="connsiteY8" fmla="*/ 126167 h 233134"/>
                <a:gd name="connsiteX9" fmla="*/ 131653 w 170051"/>
                <a:gd name="connsiteY9" fmla="*/ 148109 h 233134"/>
                <a:gd name="connsiteX10" fmla="*/ 0 w 170051"/>
                <a:gd name="connsiteY10" fmla="*/ 148109 h 233134"/>
                <a:gd name="connsiteX11" fmla="*/ 0 w 170051"/>
                <a:gd name="connsiteY11" fmla="*/ 128910 h 233134"/>
                <a:gd name="connsiteX12" fmla="*/ 19200 w 170051"/>
                <a:gd name="connsiteY12" fmla="*/ 115196 h 233134"/>
                <a:gd name="connsiteX13" fmla="*/ 112454 w 170051"/>
                <a:gd name="connsiteY13" fmla="*/ 0 h 233134"/>
                <a:gd name="connsiteX14" fmla="*/ 167309 w 170051"/>
                <a:gd name="connsiteY14" fmla="*/ 27428 h 233134"/>
                <a:gd name="connsiteX15" fmla="*/ 145366 w 170051"/>
                <a:gd name="connsiteY15" fmla="*/ 49370 h 233134"/>
                <a:gd name="connsiteX16" fmla="*/ 112454 w 170051"/>
                <a:gd name="connsiteY16" fmla="*/ 32913 h 233134"/>
                <a:gd name="connsiteX17" fmla="*/ 63083 w 170051"/>
                <a:gd name="connsiteY17" fmla="*/ 115196 h 233134"/>
                <a:gd name="connsiteX18" fmla="*/ 112454 w 170051"/>
                <a:gd name="connsiteY18" fmla="*/ 200222 h 233134"/>
                <a:gd name="connsiteX19" fmla="*/ 148109 w 170051"/>
                <a:gd name="connsiteY19" fmla="*/ 178280 h 233134"/>
                <a:gd name="connsiteX20" fmla="*/ 170052 w 170051"/>
                <a:gd name="connsiteY20" fmla="*/ 200222 h 233134"/>
                <a:gd name="connsiteX21" fmla="*/ 106968 w 170051"/>
                <a:gd name="connsiteY21" fmla="*/ 233135 h 233134"/>
                <a:gd name="connsiteX22" fmla="*/ 19200 w 170051"/>
                <a:gd name="connsiteY22" fmla="*/ 115196 h 23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0051" h="233134">
                  <a:moveTo>
                    <a:pt x="0" y="87768"/>
                  </a:moveTo>
                  <a:lnTo>
                    <a:pt x="24685" y="85026"/>
                  </a:lnTo>
                  <a:lnTo>
                    <a:pt x="145366" y="85026"/>
                  </a:lnTo>
                  <a:lnTo>
                    <a:pt x="145366" y="106968"/>
                  </a:lnTo>
                  <a:lnTo>
                    <a:pt x="0" y="106968"/>
                  </a:lnTo>
                  <a:lnTo>
                    <a:pt x="0" y="87768"/>
                  </a:lnTo>
                  <a:close/>
                  <a:moveTo>
                    <a:pt x="0" y="128910"/>
                  </a:moveTo>
                  <a:lnTo>
                    <a:pt x="24685" y="126167"/>
                  </a:lnTo>
                  <a:lnTo>
                    <a:pt x="131653" y="126167"/>
                  </a:lnTo>
                  <a:lnTo>
                    <a:pt x="131653" y="148109"/>
                  </a:lnTo>
                  <a:lnTo>
                    <a:pt x="0" y="148109"/>
                  </a:lnTo>
                  <a:lnTo>
                    <a:pt x="0" y="128910"/>
                  </a:lnTo>
                  <a:close/>
                  <a:moveTo>
                    <a:pt x="19200" y="115196"/>
                  </a:moveTo>
                  <a:cubicBezTo>
                    <a:pt x="19200" y="41141"/>
                    <a:pt x="57598" y="0"/>
                    <a:pt x="112454" y="0"/>
                  </a:cubicBezTo>
                  <a:cubicBezTo>
                    <a:pt x="134395" y="0"/>
                    <a:pt x="153595" y="10971"/>
                    <a:pt x="167309" y="27428"/>
                  </a:cubicBezTo>
                  <a:lnTo>
                    <a:pt x="145366" y="49370"/>
                  </a:lnTo>
                  <a:cubicBezTo>
                    <a:pt x="137138" y="38399"/>
                    <a:pt x="126167" y="32913"/>
                    <a:pt x="112454" y="32913"/>
                  </a:cubicBezTo>
                  <a:cubicBezTo>
                    <a:pt x="79540" y="32913"/>
                    <a:pt x="63083" y="65826"/>
                    <a:pt x="63083" y="115196"/>
                  </a:cubicBezTo>
                  <a:cubicBezTo>
                    <a:pt x="63083" y="167308"/>
                    <a:pt x="82283" y="200222"/>
                    <a:pt x="112454" y="200222"/>
                  </a:cubicBezTo>
                  <a:cubicBezTo>
                    <a:pt x="128910" y="200222"/>
                    <a:pt x="139881" y="191993"/>
                    <a:pt x="148109" y="178280"/>
                  </a:cubicBezTo>
                  <a:lnTo>
                    <a:pt x="170052" y="200222"/>
                  </a:lnTo>
                  <a:cubicBezTo>
                    <a:pt x="153595" y="222164"/>
                    <a:pt x="134395" y="233135"/>
                    <a:pt x="106968" y="233135"/>
                  </a:cubicBezTo>
                  <a:cubicBezTo>
                    <a:pt x="57598" y="230392"/>
                    <a:pt x="19200" y="189251"/>
                    <a:pt x="19200" y="115196"/>
                  </a:cubicBezTo>
                  <a:close/>
                </a:path>
              </a:pathLst>
            </a:custGeom>
            <a:solidFill>
              <a:srgbClr val="DD1470"/>
            </a:solidFill>
            <a:ln w="27426" cap="flat">
              <a:noFill/>
              <a:prstDash val="solid"/>
              <a:miter/>
            </a:ln>
          </p:spPr>
          <p:txBody>
            <a:bodyPr rtlCol="0" anchor="ctr"/>
            <a:lstStyle/>
            <a:p>
              <a:endParaRPr lang="en-US"/>
            </a:p>
          </p:txBody>
        </p:sp>
      </p:grpSp>
      <p:sp>
        <p:nvSpPr>
          <p:cNvPr id="72" name="Text Placeholder 17">
            <a:extLst>
              <a:ext uri="{FF2B5EF4-FFF2-40B4-BE49-F238E27FC236}">
                <a16:creationId xmlns:a16="http://schemas.microsoft.com/office/drawing/2014/main" id="{699EDA2A-8951-7382-AB9C-ED576ED550A2}"/>
              </a:ext>
            </a:extLst>
          </p:cNvPr>
          <p:cNvSpPr txBox="1">
            <a:spLocks/>
          </p:cNvSpPr>
          <p:nvPr/>
        </p:nvSpPr>
        <p:spPr>
          <a:xfrm>
            <a:off x="4265865" y="8159496"/>
            <a:ext cx="2046414" cy="53152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ctr"/>
            <a:r>
              <a:rPr lang="en-US">
                <a:solidFill>
                  <a:srgbClr val="F79037"/>
                </a:solidFill>
                <a:cs typeface="+mn-cs"/>
              </a:rPr>
              <a:t>For crypto coins, it ranges from 3% to 8%,</a:t>
            </a:r>
          </a:p>
        </p:txBody>
      </p:sp>
    </p:spTree>
    <p:extLst>
      <p:ext uri="{BB962C8B-B14F-4D97-AF65-F5344CB8AC3E}">
        <p14:creationId xmlns:p14="http://schemas.microsoft.com/office/powerpoint/2010/main" val="65141895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A7F35BE-0B61-F88F-0E2B-8F11818E290C}"/>
              </a:ext>
            </a:extLst>
          </p:cNvPr>
          <p:cNvSpPr/>
          <p:nvPr/>
        </p:nvSpPr>
        <p:spPr>
          <a:xfrm flipV="1">
            <a:off x="-1" y="323002"/>
            <a:ext cx="7559675" cy="4817033"/>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Text Placeholder 1">
            <a:extLst>
              <a:ext uri="{FF2B5EF4-FFF2-40B4-BE49-F238E27FC236}">
                <a16:creationId xmlns:a16="http://schemas.microsoft.com/office/drawing/2014/main" id="{FD8DDDCD-6BDC-4DAB-EAA6-389F42F8D9D6}"/>
              </a:ext>
            </a:extLst>
          </p:cNvPr>
          <p:cNvSpPr>
            <a:spLocks noGrp="1"/>
          </p:cNvSpPr>
          <p:nvPr>
            <p:ph type="body" sz="quarter" idx="32"/>
          </p:nvPr>
        </p:nvSpPr>
        <p:spPr>
          <a:xfrm>
            <a:off x="773905" y="665163"/>
            <a:ext cx="6011864" cy="3661907"/>
          </a:xfrm>
        </p:spPr>
        <p:txBody>
          <a:bodyPr numCol="2"/>
          <a:lstStyle/>
          <a:p>
            <a:r>
              <a:rPr lang="en-GB" b="1">
                <a:solidFill>
                  <a:srgbClr val="F79037"/>
                </a:solidFill>
              </a:rPr>
              <a:t>Different types of crypto loans</a:t>
            </a:r>
          </a:p>
          <a:p>
            <a:r>
              <a:rPr lang="en-GB"/>
              <a:t>As mentioned, there are two types of crypto loans: flash loans and collateralized loans. We will focus on them in the next section.</a:t>
            </a:r>
          </a:p>
          <a:p>
            <a:r>
              <a:rPr lang="en-GB"/>
              <a:t> </a:t>
            </a:r>
          </a:p>
          <a:p>
            <a:r>
              <a:rPr lang="en-GB" b="1">
                <a:solidFill>
                  <a:srgbClr val="F79037"/>
                </a:solidFill>
              </a:rPr>
              <a:t>Flash loans</a:t>
            </a:r>
          </a:p>
          <a:p>
            <a:r>
              <a:rPr lang="en-GB"/>
              <a:t>Flash loans allow you to borrow crypto funds without the need for collateral. The name flash loan comes from the fact that the loan being granted, given, and repaid within a single block. If the loan amount cannot be returned including interest, the transaction is canceled before it can be validated in a block. From the outside, this looks like the loan never happened since it was never confirmed and added to the chain. A smart contract controls the whole process, making human intervention unnecessary.</a:t>
            </a:r>
          </a:p>
          <a:p>
            <a:br>
              <a:rPr lang="en-GB"/>
            </a:br>
            <a:r>
              <a:rPr lang="en-GB"/>
              <a:t>With loans in traditional finance, the lender usually wants some kind of collateral to make sure they receive their money back. Setting up the contract often takes weeks or longer to get approved, and the borrower pays back the loan, with interest, over a period of weeks, months, or years. Flash loans work diametrical to that. They occur in an instant because the funds are both borrowed and returned within seconds.</a:t>
            </a:r>
          </a:p>
          <a:p>
            <a:endParaRPr lang="en-GB"/>
          </a:p>
          <a:p>
            <a:r>
              <a:rPr lang="en-GB" b="1">
                <a:solidFill>
                  <a:srgbClr val="F79037"/>
                </a:solidFill>
              </a:rPr>
              <a:t>How does a flash loan work? </a:t>
            </a:r>
          </a:p>
          <a:p>
            <a:r>
              <a:rPr lang="en-GB"/>
              <a:t>To use a flash loan, the parties involved need to act fast. This requirement is where smart contracts come into play again. With smart contract logic, you can create a top-level transaction containing sub-transactions. If any sub-transactions fail, the top-level transaction will not go through.</a:t>
            </a:r>
          </a:p>
          <a:p>
            <a:r>
              <a:rPr lang="en-GB"/>
              <a:t> </a:t>
            </a:r>
          </a:p>
          <a:p>
            <a:r>
              <a:rPr lang="en-GB"/>
              <a:t>For the sake of the example, a token is trading for $1,00 (USD) in liquidity pool A and $1,10 in liquidity pool B. To take advantage of this (arbitrage), you currently do not have sufficient funds to purchase tokens from the first pool to sell in the second. A flash loan could help you to complete this arbitrage within one block. For example, imagine that for your primary transaction, you will take out a 2.000 USDC flash loan from a DeFi platform and repay it. </a:t>
            </a:r>
          </a:p>
          <a:p>
            <a:endParaRPr lang="en-GB"/>
          </a:p>
        </p:txBody>
      </p:sp>
      <p:sp>
        <p:nvSpPr>
          <p:cNvPr id="6" name="Slide Number Placeholder 5">
            <a:extLst>
              <a:ext uri="{FF2B5EF4-FFF2-40B4-BE49-F238E27FC236}">
                <a16:creationId xmlns:a16="http://schemas.microsoft.com/office/drawing/2014/main" id="{F5F2B4A9-9046-5D64-23B5-6D8F6755D5D8}"/>
              </a:ext>
            </a:extLst>
          </p:cNvPr>
          <p:cNvSpPr>
            <a:spLocks noGrp="1"/>
          </p:cNvSpPr>
          <p:nvPr>
            <p:ph type="sldNum" sz="quarter" idx="4"/>
          </p:nvPr>
        </p:nvSpPr>
        <p:spPr/>
        <p:txBody>
          <a:bodyPr/>
          <a:lstStyle/>
          <a:p>
            <a:fld id="{CB2079F2-58AF-ED44-82D7-E04B2F6FD686}" type="slidenum">
              <a:rPr lang="en-US" smtClean="0"/>
              <a:pPr/>
              <a:t>121</a:t>
            </a:fld>
            <a:endParaRPr lang="en-US" dirty="0"/>
          </a:p>
        </p:txBody>
      </p:sp>
      <p:sp>
        <p:nvSpPr>
          <p:cNvPr id="49" name="Text Placeholder 17">
            <a:extLst>
              <a:ext uri="{FF2B5EF4-FFF2-40B4-BE49-F238E27FC236}">
                <a16:creationId xmlns:a16="http://schemas.microsoft.com/office/drawing/2014/main" id="{6793AE86-D03A-2BB0-78F1-FEA564DDECE2}"/>
              </a:ext>
            </a:extLst>
          </p:cNvPr>
          <p:cNvSpPr txBox="1">
            <a:spLocks/>
          </p:cNvSpPr>
          <p:nvPr/>
        </p:nvSpPr>
        <p:spPr>
          <a:xfrm>
            <a:off x="755649" y="5551778"/>
            <a:ext cx="6011863" cy="35916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fontAlgn="base"/>
            <a:r>
              <a:rPr lang="en-US">
                <a:solidFill>
                  <a:srgbClr val="000000"/>
                </a:solidFill>
                <a:effectLst/>
                <a:latin typeface="Calibri" panose="020F0502020204030204" pitchFamily="34" charset="0"/>
                <a:ea typeface="Times New Roman" panose="02020603050405020304" pitchFamily="18" charset="0"/>
              </a:rPr>
              <a:t>We can then break this down into smaller sub-transactions:</a:t>
            </a:r>
            <a:endParaRPr lang="en-LB">
              <a:effectLst/>
              <a:latin typeface="Times New Roman" panose="02020603050405020304" pitchFamily="18" charset="0"/>
              <a:ea typeface="Times New Roman" panose="02020603050405020304" pitchFamily="18" charset="0"/>
            </a:endParaRPr>
          </a:p>
        </p:txBody>
      </p:sp>
      <p:sp>
        <p:nvSpPr>
          <p:cNvPr id="4" name="Text Placeholder 17">
            <a:extLst>
              <a:ext uri="{FF2B5EF4-FFF2-40B4-BE49-F238E27FC236}">
                <a16:creationId xmlns:a16="http://schemas.microsoft.com/office/drawing/2014/main" id="{CEBE1ED6-8933-808B-2493-214BCDBF7B54}"/>
              </a:ext>
            </a:extLst>
          </p:cNvPr>
          <p:cNvSpPr txBox="1">
            <a:spLocks/>
          </p:cNvSpPr>
          <p:nvPr/>
        </p:nvSpPr>
        <p:spPr>
          <a:xfrm>
            <a:off x="1483047" y="6444290"/>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The borrowed funds are transferred to your wallet.</a:t>
            </a:r>
          </a:p>
        </p:txBody>
      </p:sp>
      <p:sp>
        <p:nvSpPr>
          <p:cNvPr id="5" name="TextBox 4">
            <a:extLst>
              <a:ext uri="{FF2B5EF4-FFF2-40B4-BE49-F238E27FC236}">
                <a16:creationId xmlns:a16="http://schemas.microsoft.com/office/drawing/2014/main" id="{F99AB4A2-CFE0-B159-6522-04D354C1D7F9}"/>
              </a:ext>
            </a:extLst>
          </p:cNvPr>
          <p:cNvSpPr txBox="1"/>
          <p:nvPr/>
        </p:nvSpPr>
        <p:spPr>
          <a:xfrm>
            <a:off x="865097" y="6091755"/>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8" name="Text Placeholder 17">
            <a:extLst>
              <a:ext uri="{FF2B5EF4-FFF2-40B4-BE49-F238E27FC236}">
                <a16:creationId xmlns:a16="http://schemas.microsoft.com/office/drawing/2014/main" id="{BA2C9552-EE88-4187-5ADF-717DC280A578}"/>
              </a:ext>
            </a:extLst>
          </p:cNvPr>
          <p:cNvSpPr txBox="1">
            <a:spLocks/>
          </p:cNvSpPr>
          <p:nvPr/>
        </p:nvSpPr>
        <p:spPr>
          <a:xfrm>
            <a:off x="1504068" y="7389090"/>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You purchase $2.000 of crypto from liquidity pool A (2.000 tokens). </a:t>
            </a:r>
          </a:p>
        </p:txBody>
      </p:sp>
      <p:sp>
        <p:nvSpPr>
          <p:cNvPr id="9" name="TextBox 8">
            <a:extLst>
              <a:ext uri="{FF2B5EF4-FFF2-40B4-BE49-F238E27FC236}">
                <a16:creationId xmlns:a16="http://schemas.microsoft.com/office/drawing/2014/main" id="{0A6F2B8A-0C97-F988-990C-572DDB9853F5}"/>
              </a:ext>
            </a:extLst>
          </p:cNvPr>
          <p:cNvSpPr txBox="1"/>
          <p:nvPr/>
        </p:nvSpPr>
        <p:spPr>
          <a:xfrm>
            <a:off x="886118" y="712759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0" name="Text Placeholder 17">
            <a:extLst>
              <a:ext uri="{FF2B5EF4-FFF2-40B4-BE49-F238E27FC236}">
                <a16:creationId xmlns:a16="http://schemas.microsoft.com/office/drawing/2014/main" id="{0B3D395B-549E-0BC0-4C2E-224B5AC5B2E5}"/>
              </a:ext>
            </a:extLst>
          </p:cNvPr>
          <p:cNvSpPr txBox="1">
            <a:spLocks/>
          </p:cNvSpPr>
          <p:nvPr/>
        </p:nvSpPr>
        <p:spPr>
          <a:xfrm>
            <a:off x="4510290" y="6377690"/>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You sell the 2.000 tokens for $1,10, giving you $2.200 in revenue.</a:t>
            </a:r>
          </a:p>
        </p:txBody>
      </p:sp>
      <p:sp>
        <p:nvSpPr>
          <p:cNvPr id="11" name="TextBox 10">
            <a:extLst>
              <a:ext uri="{FF2B5EF4-FFF2-40B4-BE49-F238E27FC236}">
                <a16:creationId xmlns:a16="http://schemas.microsoft.com/office/drawing/2014/main" id="{C0923E6B-3E4E-95DF-2BB5-9BAE9C94AECB}"/>
              </a:ext>
            </a:extLst>
          </p:cNvPr>
          <p:cNvSpPr txBox="1"/>
          <p:nvPr/>
        </p:nvSpPr>
        <p:spPr>
          <a:xfrm>
            <a:off x="3892340" y="6091755"/>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12" name="Text Placeholder 17">
            <a:extLst>
              <a:ext uri="{FF2B5EF4-FFF2-40B4-BE49-F238E27FC236}">
                <a16:creationId xmlns:a16="http://schemas.microsoft.com/office/drawing/2014/main" id="{AB725140-3D0E-6B47-CB1B-3B584752CD2F}"/>
              </a:ext>
            </a:extLst>
          </p:cNvPr>
          <p:cNvSpPr txBox="1">
            <a:spLocks/>
          </p:cNvSpPr>
          <p:nvPr/>
        </p:nvSpPr>
        <p:spPr>
          <a:xfrm>
            <a:off x="4498910" y="7447097"/>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You transfer the loan plus borrowing fee into the flash loan smart contract.</a:t>
            </a:r>
          </a:p>
        </p:txBody>
      </p:sp>
      <p:sp>
        <p:nvSpPr>
          <p:cNvPr id="13" name="TextBox 12">
            <a:extLst>
              <a:ext uri="{FF2B5EF4-FFF2-40B4-BE49-F238E27FC236}">
                <a16:creationId xmlns:a16="http://schemas.microsoft.com/office/drawing/2014/main" id="{979507A4-43D0-780E-CC1A-B0A32A6C75EE}"/>
              </a:ext>
            </a:extLst>
          </p:cNvPr>
          <p:cNvSpPr txBox="1"/>
          <p:nvPr/>
        </p:nvSpPr>
        <p:spPr>
          <a:xfrm>
            <a:off x="3880960" y="712759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
        <p:nvSpPr>
          <p:cNvPr id="15" name="Text Placeholder 17">
            <a:extLst>
              <a:ext uri="{FF2B5EF4-FFF2-40B4-BE49-F238E27FC236}">
                <a16:creationId xmlns:a16="http://schemas.microsoft.com/office/drawing/2014/main" id="{277E7091-15E4-243C-CFDA-FF9545D8437D}"/>
              </a:ext>
            </a:extLst>
          </p:cNvPr>
          <p:cNvSpPr txBox="1">
            <a:spLocks/>
          </p:cNvSpPr>
          <p:nvPr/>
        </p:nvSpPr>
        <p:spPr>
          <a:xfrm>
            <a:off x="755649" y="8392949"/>
            <a:ext cx="6011863" cy="35916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fontAlgn="base"/>
            <a:r>
              <a:rPr lang="en-US">
                <a:solidFill>
                  <a:srgbClr val="000000"/>
                </a:solidFill>
                <a:effectLst/>
                <a:latin typeface="Calibri" panose="020F0502020204030204" pitchFamily="34" charset="0"/>
                <a:ea typeface="Times New Roman" panose="02020603050405020304" pitchFamily="18" charset="0"/>
              </a:rPr>
              <a:t>If one or more of these sub-transactions cannot execute, the lender would cancel the loan before it takes place. The most common use cases for flash loans include collateral swaps and price arbitrage. However, flash loan can only ever be used on the same chain, as moving funds to a different chain would break the one transaction rule. </a:t>
            </a:r>
          </a:p>
        </p:txBody>
      </p:sp>
      <p:sp>
        <p:nvSpPr>
          <p:cNvPr id="16" name="Rectangle 15">
            <a:extLst>
              <a:ext uri="{FF2B5EF4-FFF2-40B4-BE49-F238E27FC236}">
                <a16:creationId xmlns:a16="http://schemas.microsoft.com/office/drawing/2014/main" id="{31D9A469-EDF5-C417-17CE-704D9922E985}"/>
              </a:ext>
            </a:extLst>
          </p:cNvPr>
          <p:cNvSpPr/>
          <p:nvPr/>
        </p:nvSpPr>
        <p:spPr>
          <a:xfrm>
            <a:off x="7018372" y="8739006"/>
            <a:ext cx="541303" cy="1952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a:extLst>
              <a:ext uri="{FF2B5EF4-FFF2-40B4-BE49-F238E27FC236}">
                <a16:creationId xmlns:a16="http://schemas.microsoft.com/office/drawing/2014/main" id="{B76F7D5E-D3D8-6332-A020-927896FA0101}"/>
              </a:ext>
            </a:extLst>
          </p:cNvPr>
          <p:cNvGrpSpPr/>
          <p:nvPr/>
        </p:nvGrpSpPr>
        <p:grpSpPr>
          <a:xfrm flipH="1">
            <a:off x="6027754" y="9163937"/>
            <a:ext cx="1712396" cy="1673613"/>
            <a:chOff x="-220413" y="5797823"/>
            <a:chExt cx="1967946" cy="1923375"/>
          </a:xfrm>
        </p:grpSpPr>
        <p:sp>
          <p:nvSpPr>
            <p:cNvPr id="18" name="Freeform 17">
              <a:extLst>
                <a:ext uri="{FF2B5EF4-FFF2-40B4-BE49-F238E27FC236}">
                  <a16:creationId xmlns:a16="http://schemas.microsoft.com/office/drawing/2014/main" id="{99AC75C0-10D1-A2A4-6DD5-CF4ECC6BD564}"/>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1B472BFF-423A-DD9B-7932-21F1E9E5FB04}"/>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0CE51503-DAB8-0D48-2F40-9C3D24F7D7FB}"/>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90AFD2E4-884B-4AE7-EAEF-0CBF6F821C0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097F739B-A5B8-C585-30A6-0471A71EEDEC}"/>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D4EB8E36-F9A2-3532-19AD-0020BEC95E17}"/>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DE69A4E-65FC-4D4E-956E-5B3216AC9AE5}"/>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776268CC-BC1E-7C63-F8C4-AB02DFDB45D0}"/>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DA6A987D-AAE2-21AA-0857-B6E1AEA4CF2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B9A5F48C-E370-1856-0753-5E8197BCD10A}"/>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A27BC497-FE98-F976-E82F-32A3B75CE37D}"/>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884EC655-DA70-461E-818F-23FB7A5693F5}"/>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C5FA5E34-9D42-5716-18CF-A0ACB6252DC0}"/>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FDD2EEAC-17EC-0DBD-5B2C-B4273E459DA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94271509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248C136-3A70-3B33-C3EA-EACD67B0F611}"/>
              </a:ext>
            </a:extLst>
          </p:cNvPr>
          <p:cNvSpPr/>
          <p:nvPr/>
        </p:nvSpPr>
        <p:spPr>
          <a:xfrm flipV="1">
            <a:off x="511317" y="-1"/>
            <a:ext cx="3194309" cy="10171750"/>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773113"/>
            <a:ext cx="2693750" cy="8385260"/>
          </a:xfrm>
        </p:spPr>
        <p:txBody>
          <a:bodyPr/>
          <a:lstStyle/>
          <a:p>
            <a:pPr algn="just" fontAlgn="base"/>
            <a:r>
              <a:rPr lang="en-US" b="1">
                <a:solidFill>
                  <a:srgbClr val="F79037"/>
                </a:solidFill>
                <a:effectLst/>
                <a:ea typeface="Times New Roman" panose="02020603050405020304" pitchFamily="18" charset="0"/>
              </a:rPr>
              <a:t>Collateralized loans</a:t>
            </a:r>
            <a:endParaRPr lang="en-LB" b="1">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A collateralized loan gives a borrower more time to make use of their funds in return for providing collateral. This type of loan is the backbone of open lending protocols. Given that DeFi is a synonym for open, pseudo-anonymous finance, credit score and formal identity checks associated with the loan are not part of the equation. Like mortgages, most DeFi lending applications will require borrowers to collateralize their loan as an incentive to hold them accountable for repaying the debt. While there are parallels, the main difference between a traditional mortgage loan and a collateralized loan on MakerDAO or Compound is that it requires the borrower to over-collateralize the loan.</a:t>
            </a:r>
            <a:endParaRPr lang="en-LB">
              <a:effectLst/>
              <a:ea typeface="Times New Roman" panose="02020603050405020304" pitchFamily="18" charset="0"/>
            </a:endParaRPr>
          </a:p>
          <a:p>
            <a:pPr algn="just" fontAlgn="base"/>
            <a:r>
              <a:rPr lang="en-US">
                <a:effectLst/>
                <a:ea typeface="Times New Roman" panose="02020603050405020304" pitchFamily="18" charset="0"/>
              </a:rPr>
              <a:t> </a:t>
            </a:r>
            <a:endParaRPr lang="en-LB">
              <a:effectLst/>
              <a:ea typeface="Times New Roman" panose="02020603050405020304" pitchFamily="18" charset="0"/>
            </a:endParaRPr>
          </a:p>
          <a:p>
            <a:pPr algn="just" fontAlgn="base"/>
            <a:r>
              <a:rPr lang="en-US">
                <a:effectLst/>
                <a:ea typeface="Times New Roman" panose="02020603050405020304" pitchFamily="18" charset="0"/>
              </a:rPr>
              <a:t>MakerDAO is one example for a collateralized loan provider. Since cryptocurrencies are volatile, the loan-to-value ratio (LTV) reflects this volatility (the LTV is often only around 50%). This indicates that the loan will only be 50% the value of your collateral. This discrepancy is what provides wiggle room for collateral’s value in case it decreases. Once the collateral of the loanee falls below the loan's value or some other given value, the funds are automatically sold or transferred to the lender. It is necessary to top up the collateral if there is a change in price to avoid liquidation. If the LTF ratio becomes too high, there are fees to be paid. This monitoring is done by a smart contract. When the loan is repaid (plus interest) the loaner regains their collateral.</a:t>
            </a:r>
          </a:p>
          <a:p>
            <a:pPr algn="just" fontAlgn="base"/>
            <a:endParaRPr lang="en-US">
              <a:ea typeface="Times New Roman" panose="02020603050405020304" pitchFamily="18" charset="0"/>
            </a:endParaRPr>
          </a:p>
          <a:p>
            <a:pPr algn="just" fontAlgn="base"/>
            <a:r>
              <a:rPr lang="en-US">
                <a:solidFill>
                  <a:srgbClr val="F79037"/>
                </a:solidFill>
                <a:effectLst/>
                <a:ea typeface="Times New Roman" panose="02020603050405020304" pitchFamily="18" charset="0"/>
              </a:rPr>
              <a:t>Example </a:t>
            </a:r>
          </a:p>
          <a:p>
            <a:pPr algn="just" fontAlgn="base"/>
            <a:r>
              <a:rPr lang="en-US">
                <a:effectLst/>
                <a:ea typeface="Times New Roman" panose="02020603050405020304" pitchFamily="18" charset="0"/>
              </a:rPr>
              <a:t>A 50% LTV loan of $10.000 USDC will require you to deposit $20.000 (USD) of ether (ETH) as collateral. If the value drops below $20.000, you will need to add more funds. If it falls below $12.000 you will be liquidated, and the lender will receive their funds back.</a:t>
            </a:r>
          </a:p>
          <a:p>
            <a:pPr algn="just" fontAlgn="base"/>
            <a:r>
              <a:rPr lang="en-US">
                <a:effectLst/>
                <a:ea typeface="Times New Roman" panose="02020603050405020304" pitchFamily="18" charset="0"/>
              </a:rPr>
              <a:t> </a:t>
            </a:r>
          </a:p>
          <a:p>
            <a:pPr algn="just" fontAlgn="base"/>
            <a:r>
              <a:rPr lang="en-US">
                <a:effectLst/>
                <a:ea typeface="Times New Roman" panose="02020603050405020304" pitchFamily="18" charset="0"/>
              </a:rPr>
              <a:t>When someone takes out a loan, they will most likely receive newly minted stablecoins (such as DAI) or cryptocurrency someone has lent. Lenders will deposit their assets in a smart contract that may also lock up their funds for a specific time. Once the borrower receives the funds, they can utilize them for their purpose. </a:t>
            </a:r>
          </a:p>
          <a:p>
            <a:pPr algn="just" fontAlgn="base"/>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122</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773113"/>
            <a:ext cx="3555848" cy="99187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79274492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123</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569170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fontAlgn="base"/>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Advantages and disadvantages of crypto loans</a:t>
            </a:r>
            <a:endParaRPr lang="en-LB"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a:solidFill>
                  <a:srgbClr val="1E2329"/>
                </a:solidFill>
                <a:effectLst/>
                <a:latin typeface="Calibri" panose="020F0502020204030204" pitchFamily="34" charset="0"/>
                <a:ea typeface="Times New Roman" panose="02020603050405020304" pitchFamily="18" charset="0"/>
                <a:cs typeface="Calibri" panose="020F0502020204030204" pitchFamily="34" charset="0"/>
              </a:rPr>
              <a:t>Crypto loans have been commonly used tools in the DeFi space for years for various operations. In this section, you will look at the advantages and disadvantages of crypto loans:</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graphicFrame>
        <p:nvGraphicFramePr>
          <p:cNvPr id="10" name="Table 10">
            <a:extLst>
              <a:ext uri="{FF2B5EF4-FFF2-40B4-BE49-F238E27FC236}">
                <a16:creationId xmlns:a16="http://schemas.microsoft.com/office/drawing/2014/main" id="{E78188CB-D952-003D-EC01-281B2D342AEF}"/>
              </a:ext>
            </a:extLst>
          </p:cNvPr>
          <p:cNvGraphicFramePr>
            <a:graphicFrameLocks noGrp="1"/>
          </p:cNvGraphicFramePr>
          <p:nvPr>
            <p:extLst>
              <p:ext uri="{D42A27DB-BD31-4B8C-83A1-F6EECF244321}">
                <p14:modId xmlns:p14="http://schemas.microsoft.com/office/powerpoint/2010/main" val="2728304328"/>
              </p:ext>
            </p:extLst>
          </p:nvPr>
        </p:nvGraphicFramePr>
        <p:xfrm>
          <a:off x="761772" y="2265457"/>
          <a:ext cx="6011168" cy="7518400"/>
        </p:xfrm>
        <a:graphic>
          <a:graphicData uri="http://schemas.openxmlformats.org/drawingml/2006/table">
            <a:tbl>
              <a:tblPr firstRow="1" bandRow="1">
                <a:tableStyleId>{5C22544A-7EE6-4342-B048-85BDC9FD1C3A}</a:tableStyleId>
              </a:tblPr>
              <a:tblGrid>
                <a:gridCol w="1259946">
                  <a:extLst>
                    <a:ext uri="{9D8B030D-6E8A-4147-A177-3AD203B41FA5}">
                      <a16:colId xmlns:a16="http://schemas.microsoft.com/office/drawing/2014/main" val="3339202448"/>
                    </a:ext>
                  </a:extLst>
                </a:gridCol>
                <a:gridCol w="1763473">
                  <a:extLst>
                    <a:ext uri="{9D8B030D-6E8A-4147-A177-3AD203B41FA5}">
                      <a16:colId xmlns:a16="http://schemas.microsoft.com/office/drawing/2014/main" val="2328539397"/>
                    </a:ext>
                  </a:extLst>
                </a:gridCol>
                <a:gridCol w="1212111">
                  <a:extLst>
                    <a:ext uri="{9D8B030D-6E8A-4147-A177-3AD203B41FA5}">
                      <a16:colId xmlns:a16="http://schemas.microsoft.com/office/drawing/2014/main" val="3028193724"/>
                    </a:ext>
                  </a:extLst>
                </a:gridCol>
                <a:gridCol w="1775638">
                  <a:extLst>
                    <a:ext uri="{9D8B030D-6E8A-4147-A177-3AD203B41FA5}">
                      <a16:colId xmlns:a16="http://schemas.microsoft.com/office/drawing/2014/main" val="146109531"/>
                    </a:ext>
                  </a:extLst>
                </a:gridCol>
              </a:tblGrid>
              <a:tr h="370840">
                <a:tc gridSpan="2">
                  <a:txBody>
                    <a:bodyPr/>
                    <a:lstStyle/>
                    <a:p>
                      <a:pPr algn="ctr"/>
                      <a:r>
                        <a:rPr lang="en-GB" sz="1100" b="1" kern="1200">
                          <a:solidFill>
                            <a:schemeClr val="bg1"/>
                          </a:solidFill>
                          <a:latin typeface="Calibri" panose="020F0502020204030204" pitchFamily="34" charset="0"/>
                          <a:ea typeface="+mn-ea"/>
                          <a:cs typeface="Calibri" panose="020F0502020204030204" pitchFamily="34" charset="0"/>
                        </a:rPr>
                        <a:t>Advantages</a:t>
                      </a:r>
                    </a:p>
                  </a:txBody>
                  <a:tcPr anchor="ctr">
                    <a:solidFill>
                      <a:srgbClr val="8E2F91"/>
                    </a:solidFill>
                  </a:tcPr>
                </a:tc>
                <a:tc hMerge="1">
                  <a:txBody>
                    <a:bodyPr/>
                    <a:lstStyle/>
                    <a:p>
                      <a:endParaRPr lang="en-GB"/>
                    </a:p>
                  </a:txBody>
                  <a:tcPr>
                    <a:solidFill>
                      <a:srgbClr val="8E2F91"/>
                    </a:solidFill>
                  </a:tcPr>
                </a:tc>
                <a:tc gridSpan="2">
                  <a:txBody>
                    <a:bodyPr/>
                    <a:lstStyle/>
                    <a:p>
                      <a:pPr algn="ctr"/>
                      <a:r>
                        <a:rPr lang="en-GB" sz="1100" b="1" kern="1200">
                          <a:solidFill>
                            <a:schemeClr val="bg1"/>
                          </a:solidFill>
                          <a:latin typeface="Calibri" panose="020F0502020204030204" pitchFamily="34" charset="0"/>
                          <a:ea typeface="+mn-ea"/>
                          <a:cs typeface="Calibri" panose="020F0502020204030204" pitchFamily="34" charset="0"/>
                        </a:rPr>
                        <a:t>Disadvantages</a:t>
                      </a:r>
                    </a:p>
                  </a:txBody>
                  <a:tcPr anchor="ctr">
                    <a:solidFill>
                      <a:srgbClr val="DD1470"/>
                    </a:solidFill>
                  </a:tcPr>
                </a:tc>
                <a:tc hMerge="1">
                  <a:txBody>
                    <a:bodyPr/>
                    <a:lstStyle/>
                    <a:p>
                      <a:endParaRPr lang="en-GB"/>
                    </a:p>
                  </a:txBody>
                  <a:tcPr>
                    <a:solidFill>
                      <a:srgbClr val="8E2F91"/>
                    </a:solidFill>
                  </a:tcPr>
                </a:tc>
                <a:extLst>
                  <a:ext uri="{0D108BD9-81ED-4DB2-BD59-A6C34878D82A}">
                    <a16:rowId xmlns:a16="http://schemas.microsoft.com/office/drawing/2014/main" val="3177857137"/>
                  </a:ext>
                </a:extLst>
              </a:tr>
              <a:tr h="370840">
                <a:tc>
                  <a:txBody>
                    <a:bodyPr/>
                    <a:lstStyle/>
                    <a:p>
                      <a:pPr marL="0" marR="0" indent="0" algn="ctr" defTabSz="2073036" rtl="0" eaLnBrk="1" fontAlgn="auto" latinLnBrk="0" hangingPunct="1">
                        <a:lnSpc>
                          <a:spcPct val="100000"/>
                        </a:lnSpc>
                        <a:spcBef>
                          <a:spcPts val="0"/>
                        </a:spcBef>
                        <a:spcAft>
                          <a:spcPts val="0"/>
                        </a:spcAft>
                        <a:buClrTx/>
                        <a:buSzTx/>
                        <a:buFontTx/>
                        <a:buNone/>
                        <a:tabLst/>
                        <a:defRPr/>
                      </a:pPr>
                      <a:r>
                        <a:rPr lang="en-GB" sz="1100" b="1" kern="1200">
                          <a:solidFill>
                            <a:schemeClr val="bg1"/>
                          </a:solidFill>
                          <a:latin typeface="Calibri" panose="020F0502020204030204" pitchFamily="34" charset="0"/>
                          <a:ea typeface="+mn-ea"/>
                          <a:cs typeface="Calibri" panose="020F0502020204030204" pitchFamily="34" charset="0"/>
                        </a:rPr>
                        <a:t>Easily accessible capital </a:t>
                      </a:r>
                    </a:p>
                  </a:txBody>
                  <a:tcPr anchor="ctr">
                    <a:solidFill>
                      <a:srgbClr val="8E2F91"/>
                    </a:solidFill>
                  </a:tcPr>
                </a:tc>
                <a:tc>
                  <a:txBody>
                    <a:bodyPr/>
                    <a:lstStyle/>
                    <a:p>
                      <a:pPr algn="l"/>
                      <a:r>
                        <a:rPr lang="en-GB" sz="1100" b="0" kern="1200">
                          <a:solidFill>
                            <a:schemeClr val="bg1"/>
                          </a:solidFill>
                          <a:latin typeface="Calibri" panose="020F0502020204030204" pitchFamily="34" charset="0"/>
                          <a:ea typeface="+mn-ea"/>
                          <a:cs typeface="Calibri" panose="020F0502020204030204" pitchFamily="34" charset="0"/>
                        </a:rPr>
                        <a:t>Crypto loans are given to anyone who can provide collateral or return </a:t>
                      </a:r>
                    </a:p>
                    <a:p>
                      <a:pPr algn="l"/>
                      <a:r>
                        <a:rPr lang="en-GB" sz="1100" b="0" kern="1200">
                          <a:solidFill>
                            <a:schemeClr val="bg1"/>
                          </a:solidFill>
                          <a:latin typeface="Calibri" panose="020F0502020204030204" pitchFamily="34" charset="0"/>
                          <a:ea typeface="+mn-ea"/>
                          <a:cs typeface="Calibri" panose="020F0502020204030204" pitchFamily="34" charset="0"/>
                        </a:rPr>
                        <a:t>the funds in a flash loan. This quality makes them easier to acquire than a loan from a traditional financial institution, and there's no credit check needed.</a:t>
                      </a:r>
                    </a:p>
                  </a:txBody>
                  <a:tcPr anchor="ctr">
                    <a:solidFill>
                      <a:srgbClr val="F9A835"/>
                    </a:solidFill>
                  </a:tcPr>
                </a:tc>
                <a:tc>
                  <a:txBody>
                    <a:bodyPr/>
                    <a:lstStyle/>
                    <a:p>
                      <a:pPr marL="0" marR="0" indent="0" algn="ctr" defTabSz="2073036" rtl="0" eaLnBrk="1" fontAlgn="auto" latinLnBrk="0" hangingPunct="1">
                        <a:lnSpc>
                          <a:spcPct val="100000"/>
                        </a:lnSpc>
                        <a:spcBef>
                          <a:spcPts val="0"/>
                        </a:spcBef>
                        <a:spcAft>
                          <a:spcPts val="0"/>
                        </a:spcAft>
                        <a:buClrTx/>
                        <a:buSzTx/>
                        <a:buFontTx/>
                        <a:buNone/>
                        <a:tabLst/>
                        <a:defRPr/>
                      </a:pPr>
                      <a:r>
                        <a:rPr lang="en-GB" sz="1100" b="1" kern="1200">
                          <a:solidFill>
                            <a:schemeClr val="bg1"/>
                          </a:solidFill>
                          <a:latin typeface="Calibri" panose="020F0502020204030204" pitchFamily="34" charset="0"/>
                          <a:ea typeface="+mn-ea"/>
                          <a:cs typeface="Calibri" panose="020F0502020204030204" pitchFamily="34" charset="0"/>
                        </a:rPr>
                        <a:t>High risk of liquidation	 </a:t>
                      </a:r>
                    </a:p>
                  </a:txBody>
                  <a:tcPr anchor="ctr">
                    <a:solidFill>
                      <a:srgbClr val="DD1470"/>
                    </a:solidFill>
                  </a:tcPr>
                </a:tc>
                <a:tc>
                  <a:txBody>
                    <a:bodyPr/>
                    <a:lstStyle/>
                    <a:p>
                      <a:pPr algn="l"/>
                      <a:r>
                        <a:rPr lang="en-GB" sz="1100" b="0" kern="1200">
                          <a:solidFill>
                            <a:schemeClr val="bg1"/>
                          </a:solidFill>
                          <a:latin typeface="Calibri" panose="020F0502020204030204" pitchFamily="34" charset="0"/>
                          <a:ea typeface="+mn-ea"/>
                          <a:cs typeface="Calibri" panose="020F0502020204030204" pitchFamily="34" charset="0"/>
                        </a:rPr>
                        <a:t>Even with highly over-collateralized loans, crypto prices can drop </a:t>
                      </a:r>
                    </a:p>
                    <a:p>
                      <a:pPr algn="l"/>
                      <a:r>
                        <a:rPr lang="en-GB" sz="1100" b="0" kern="1200">
                          <a:solidFill>
                            <a:schemeClr val="bg1"/>
                          </a:solidFill>
                          <a:latin typeface="Calibri" panose="020F0502020204030204" pitchFamily="34" charset="0"/>
                          <a:ea typeface="+mn-ea"/>
                          <a:cs typeface="Calibri" panose="020F0502020204030204" pitchFamily="34" charset="0"/>
                        </a:rPr>
                        <a:t>suddenly and lead to liquidation.</a:t>
                      </a:r>
                    </a:p>
                  </a:txBody>
                  <a:tcPr anchor="ctr">
                    <a:solidFill>
                      <a:srgbClr val="F9A835"/>
                    </a:solidFill>
                  </a:tcPr>
                </a:tc>
                <a:extLst>
                  <a:ext uri="{0D108BD9-81ED-4DB2-BD59-A6C34878D82A}">
                    <a16:rowId xmlns:a16="http://schemas.microsoft.com/office/drawing/2014/main" val="1660789428"/>
                  </a:ext>
                </a:extLst>
              </a:tr>
              <a:tr h="370840">
                <a:tc>
                  <a:txBody>
                    <a:bodyPr/>
                    <a:lstStyle/>
                    <a:p>
                      <a:pPr marL="0" marR="0" indent="0" algn="ctr" defTabSz="2073036" rtl="0" eaLnBrk="1" fontAlgn="auto" latinLnBrk="0" hangingPunct="1">
                        <a:lnSpc>
                          <a:spcPct val="100000"/>
                        </a:lnSpc>
                        <a:spcBef>
                          <a:spcPts val="0"/>
                        </a:spcBef>
                        <a:spcAft>
                          <a:spcPts val="0"/>
                        </a:spcAft>
                        <a:buClrTx/>
                        <a:buSzTx/>
                        <a:buFontTx/>
                        <a:buNone/>
                        <a:tabLst/>
                        <a:defRPr/>
                      </a:pPr>
                      <a:r>
                        <a:rPr lang="en-GB" sz="1100" b="1" kern="1200">
                          <a:solidFill>
                            <a:schemeClr val="bg1"/>
                          </a:solidFill>
                          <a:latin typeface="Calibri" panose="020F0502020204030204" pitchFamily="34" charset="0"/>
                          <a:ea typeface="+mn-ea"/>
                          <a:cs typeface="Calibri" panose="020F0502020204030204" pitchFamily="34" charset="0"/>
                        </a:rPr>
                        <a:t>Smart contracts manage loans </a:t>
                      </a:r>
                    </a:p>
                  </a:txBody>
                  <a:tcPr anchor="ctr">
                    <a:solidFill>
                      <a:srgbClr val="8E2F91"/>
                    </a:solidFill>
                  </a:tcPr>
                </a:tc>
                <a:tc>
                  <a:txBody>
                    <a:bodyPr/>
                    <a:lstStyle/>
                    <a:p>
                      <a:pPr marL="0" marR="0" indent="0" algn="l" defTabSz="2073036" rtl="0" eaLnBrk="1" fontAlgn="auto" latinLnBrk="0" hangingPunct="1">
                        <a:lnSpc>
                          <a:spcPct val="100000"/>
                        </a:lnSpc>
                        <a:spcBef>
                          <a:spcPts val="0"/>
                        </a:spcBef>
                        <a:spcAft>
                          <a:spcPts val="0"/>
                        </a:spcAft>
                        <a:buClrTx/>
                        <a:buSzTx/>
                        <a:buFontTx/>
                        <a:buNone/>
                        <a:tabLst/>
                        <a:defRPr/>
                      </a:pPr>
                      <a:r>
                        <a:rPr lang="en-GB" sz="1100" b="0" kern="1200">
                          <a:solidFill>
                            <a:schemeClr val="bg1"/>
                          </a:solidFill>
                          <a:latin typeface="Calibri" panose="020F0502020204030204" pitchFamily="34" charset="0"/>
                          <a:ea typeface="+mn-ea"/>
                          <a:cs typeface="Calibri" panose="020F0502020204030204" pitchFamily="34" charset="0"/>
                        </a:rPr>
                        <a:t>A smart contract automates the whole process, making lending and borrowing more efficient and scalable. </a:t>
                      </a:r>
                    </a:p>
                  </a:txBody>
                  <a:tcPr anchor="ctr">
                    <a:solidFill>
                      <a:srgbClr val="F9A835"/>
                    </a:solidFill>
                  </a:tcPr>
                </a:tc>
                <a:tc>
                  <a:txBody>
                    <a:bodyPr/>
                    <a:lstStyle/>
                    <a:p>
                      <a:pPr marL="0" marR="0" indent="0" algn="ctr" defTabSz="2073036" rtl="0" eaLnBrk="1" fontAlgn="auto" latinLnBrk="0" hangingPunct="1">
                        <a:lnSpc>
                          <a:spcPct val="100000"/>
                        </a:lnSpc>
                        <a:spcBef>
                          <a:spcPts val="0"/>
                        </a:spcBef>
                        <a:spcAft>
                          <a:spcPts val="0"/>
                        </a:spcAft>
                        <a:buClrTx/>
                        <a:buSzTx/>
                        <a:buFontTx/>
                        <a:buNone/>
                        <a:tabLst/>
                        <a:defRPr/>
                      </a:pPr>
                      <a:r>
                        <a:rPr lang="en-GB" sz="1100" b="1" kern="1200">
                          <a:solidFill>
                            <a:schemeClr val="bg1"/>
                          </a:solidFill>
                          <a:latin typeface="Calibri" panose="020F0502020204030204" pitchFamily="34" charset="0"/>
                          <a:ea typeface="+mn-ea"/>
                          <a:cs typeface="Calibri" panose="020F0502020204030204" pitchFamily="34" charset="0"/>
                        </a:rPr>
                        <a:t>Smart contract attack risk </a:t>
                      </a:r>
                    </a:p>
                  </a:txBody>
                  <a:tcPr anchor="ctr">
                    <a:solidFill>
                      <a:srgbClr val="DD1470"/>
                    </a:solidFill>
                  </a:tcPr>
                </a:tc>
                <a:tc>
                  <a:txBody>
                    <a:bodyPr/>
                    <a:lstStyle/>
                    <a:p>
                      <a:pPr algn="l"/>
                      <a:r>
                        <a:rPr lang="en-GB" sz="1100" b="0" kern="1200">
                          <a:solidFill>
                            <a:schemeClr val="bg1"/>
                          </a:solidFill>
                          <a:latin typeface="Calibri" panose="020F0502020204030204" pitchFamily="34" charset="0"/>
                          <a:ea typeface="+mn-ea"/>
                          <a:cs typeface="Calibri" panose="020F0502020204030204" pitchFamily="34" charset="0"/>
                        </a:rPr>
                        <a:t>Poorly written code and back-door exploits can lead to the loss of the</a:t>
                      </a:r>
                    </a:p>
                    <a:p>
                      <a:pPr algn="l"/>
                      <a:r>
                        <a:rPr lang="en-GB" sz="1100" b="0" kern="1200">
                          <a:solidFill>
                            <a:schemeClr val="bg1"/>
                          </a:solidFill>
                          <a:latin typeface="Calibri" panose="020F0502020204030204" pitchFamily="34" charset="0"/>
                          <a:ea typeface="+mn-ea"/>
                          <a:cs typeface="Calibri" panose="020F0502020204030204" pitchFamily="34" charset="0"/>
                        </a:rPr>
                        <a:t>loaned funds or collateral. Smart contracts and projects can </a:t>
                      </a:r>
                    </a:p>
                    <a:p>
                      <a:pPr algn="l"/>
                      <a:r>
                        <a:rPr lang="en-GB" sz="1100" b="0" kern="1200">
                          <a:solidFill>
                            <a:schemeClr val="bg1"/>
                          </a:solidFill>
                          <a:latin typeface="Calibri" panose="020F0502020204030204" pitchFamily="34" charset="0"/>
                          <a:ea typeface="+mn-ea"/>
                          <a:cs typeface="Calibri" panose="020F0502020204030204" pitchFamily="34" charset="0"/>
                        </a:rPr>
                        <a:t>be the targets of scams and attacks which could result in partial or </a:t>
                      </a:r>
                    </a:p>
                    <a:p>
                      <a:pPr algn="l"/>
                      <a:r>
                        <a:rPr lang="en-GB" sz="1100" b="0" kern="1200">
                          <a:solidFill>
                            <a:schemeClr val="bg1"/>
                          </a:solidFill>
                          <a:latin typeface="Calibri" panose="020F0502020204030204" pitchFamily="34" charset="0"/>
                          <a:ea typeface="+mn-ea"/>
                          <a:cs typeface="Calibri" panose="020F0502020204030204" pitchFamily="34" charset="0"/>
                        </a:rPr>
                        <a:t>complete loss of coins as well as the freezing of accounts, making withdrawal impossible.</a:t>
                      </a:r>
                    </a:p>
                  </a:txBody>
                  <a:tcPr anchor="ctr">
                    <a:solidFill>
                      <a:srgbClr val="F9A835"/>
                    </a:solidFill>
                  </a:tcPr>
                </a:tc>
                <a:extLst>
                  <a:ext uri="{0D108BD9-81ED-4DB2-BD59-A6C34878D82A}">
                    <a16:rowId xmlns:a16="http://schemas.microsoft.com/office/drawing/2014/main" val="545940047"/>
                  </a:ext>
                </a:extLst>
              </a:tr>
              <a:tr h="370840">
                <a:tc>
                  <a:txBody>
                    <a:bodyPr/>
                    <a:lstStyle/>
                    <a:p>
                      <a:pPr marL="0" marR="0" indent="0" algn="ctr" defTabSz="2073036" rtl="0" eaLnBrk="1" fontAlgn="auto" latinLnBrk="0" hangingPunct="1">
                        <a:lnSpc>
                          <a:spcPct val="100000"/>
                        </a:lnSpc>
                        <a:spcBef>
                          <a:spcPts val="0"/>
                        </a:spcBef>
                        <a:spcAft>
                          <a:spcPts val="0"/>
                        </a:spcAft>
                        <a:buClrTx/>
                        <a:buSzTx/>
                        <a:buFontTx/>
                        <a:buNone/>
                        <a:tabLst/>
                        <a:defRPr/>
                      </a:pPr>
                      <a:r>
                        <a:rPr lang="en-GB" sz="1100" b="1" kern="1200">
                          <a:solidFill>
                            <a:schemeClr val="bg1"/>
                          </a:solidFill>
                          <a:latin typeface="Calibri" panose="020F0502020204030204" pitchFamily="34" charset="0"/>
                          <a:ea typeface="+mn-ea"/>
                          <a:cs typeface="Calibri" panose="020F0502020204030204" pitchFamily="34" charset="0"/>
                        </a:rPr>
                        <a:t>Passive investment through vaults </a:t>
                      </a:r>
                    </a:p>
                  </a:txBody>
                  <a:tcPr anchor="ctr">
                    <a:solidFill>
                      <a:srgbClr val="8E2F91"/>
                    </a:solidFill>
                  </a:tcPr>
                </a:tc>
                <a:tc>
                  <a:txBody>
                    <a:bodyPr/>
                    <a:lstStyle/>
                    <a:p>
                      <a:pPr algn="l"/>
                      <a:r>
                        <a:rPr lang="en-GB" sz="1100" b="0" kern="1200">
                          <a:solidFill>
                            <a:schemeClr val="bg1"/>
                          </a:solidFill>
                          <a:latin typeface="Calibri" panose="020F0502020204030204" pitchFamily="34" charset="0"/>
                          <a:ea typeface="+mn-ea"/>
                          <a:cs typeface="Calibri" panose="020F0502020204030204" pitchFamily="34" charset="0"/>
                        </a:rPr>
                        <a:t>Investors can place their crypto in a vault and earn annual percentage </a:t>
                      </a:r>
                    </a:p>
                    <a:p>
                      <a:pPr algn="l"/>
                      <a:r>
                        <a:rPr lang="en-GB" sz="1100" b="0" kern="1200">
                          <a:solidFill>
                            <a:schemeClr val="bg1"/>
                          </a:solidFill>
                          <a:latin typeface="Calibri" panose="020F0502020204030204" pitchFamily="34" charset="0"/>
                          <a:ea typeface="+mn-ea"/>
                          <a:cs typeface="Calibri" panose="020F0502020204030204" pitchFamily="34" charset="0"/>
                        </a:rPr>
                        <a:t>yield (APY) without managing the loan themselves.</a:t>
                      </a:r>
                    </a:p>
                  </a:txBody>
                  <a:tcPr anchor="ctr">
                    <a:solidFill>
                      <a:srgbClr val="F9A835"/>
                    </a:solidFill>
                  </a:tcPr>
                </a:tc>
                <a:tc>
                  <a:txBody>
                    <a:bodyPr/>
                    <a:lstStyle/>
                    <a:p>
                      <a:pPr marL="0" marR="0" indent="0" algn="ctr" defTabSz="2073036" rtl="0" eaLnBrk="1" fontAlgn="auto" latinLnBrk="0" hangingPunct="1">
                        <a:lnSpc>
                          <a:spcPct val="100000"/>
                        </a:lnSpc>
                        <a:spcBef>
                          <a:spcPts val="0"/>
                        </a:spcBef>
                        <a:spcAft>
                          <a:spcPts val="0"/>
                        </a:spcAft>
                        <a:buClrTx/>
                        <a:buSzTx/>
                        <a:buFontTx/>
                        <a:buNone/>
                        <a:tabLst/>
                        <a:defRPr/>
                      </a:pPr>
                      <a:r>
                        <a:rPr lang="en-GB" sz="1100" b="1" kern="1200">
                          <a:solidFill>
                            <a:schemeClr val="bg1"/>
                          </a:solidFill>
                          <a:latin typeface="Calibri" panose="020F0502020204030204" pitchFamily="34" charset="0"/>
                          <a:ea typeface="+mn-ea"/>
                          <a:cs typeface="Calibri" panose="020F0502020204030204" pitchFamily="34" charset="0"/>
                        </a:rPr>
                        <a:t>Risk through borrowing &amp; lending </a:t>
                      </a:r>
                    </a:p>
                  </a:txBody>
                  <a:tcPr anchor="ctr">
                    <a:solidFill>
                      <a:srgbClr val="DD1470"/>
                    </a:solidFill>
                  </a:tcPr>
                </a:tc>
                <a:tc>
                  <a:txBody>
                    <a:bodyPr/>
                    <a:lstStyle/>
                    <a:p>
                      <a:pPr algn="l"/>
                      <a:r>
                        <a:rPr lang="en-GB" sz="1100" b="0" kern="1200">
                          <a:solidFill>
                            <a:schemeClr val="bg1"/>
                          </a:solidFill>
                          <a:latin typeface="Calibri" panose="020F0502020204030204" pitchFamily="34" charset="0"/>
                          <a:ea typeface="+mn-ea"/>
                          <a:cs typeface="Calibri" panose="020F0502020204030204" pitchFamily="34" charset="0"/>
                        </a:rPr>
                        <a:t>The risks of lending and borrowing include the risks connected to </a:t>
                      </a:r>
                    </a:p>
                    <a:p>
                      <a:pPr algn="l"/>
                      <a:r>
                        <a:rPr lang="en-GB" sz="1100" b="0" kern="1200">
                          <a:solidFill>
                            <a:schemeClr val="bg1"/>
                          </a:solidFill>
                          <a:latin typeface="Calibri" panose="020F0502020204030204" pitchFamily="34" charset="0"/>
                          <a:ea typeface="+mn-ea"/>
                          <a:cs typeface="Calibri" panose="020F0502020204030204" pitchFamily="34" charset="0"/>
                        </a:rPr>
                        <a:t>handing over custody of crypto coins. What happens in which scenarios </a:t>
                      </a:r>
                    </a:p>
                    <a:p>
                      <a:pPr algn="l"/>
                      <a:r>
                        <a:rPr lang="en-GB" sz="1100" b="0" kern="1200">
                          <a:solidFill>
                            <a:schemeClr val="bg1"/>
                          </a:solidFill>
                          <a:latin typeface="Calibri" panose="020F0502020204030204" pitchFamily="34" charset="0"/>
                          <a:ea typeface="+mn-ea"/>
                          <a:cs typeface="Calibri" panose="020F0502020204030204" pitchFamily="34" charset="0"/>
                        </a:rPr>
                        <a:t>is usually part of the loan terms and conditions which should be studied </a:t>
                      </a:r>
                    </a:p>
                    <a:p>
                      <a:pPr algn="l"/>
                      <a:r>
                        <a:rPr lang="en-GB" sz="1100" b="0" kern="1200">
                          <a:solidFill>
                            <a:schemeClr val="bg1"/>
                          </a:solidFill>
                          <a:latin typeface="Calibri" panose="020F0502020204030204" pitchFamily="34" charset="0"/>
                          <a:ea typeface="+mn-ea"/>
                          <a:cs typeface="Calibri" panose="020F0502020204030204" pitchFamily="34" charset="0"/>
                        </a:rPr>
                        <a:t>in depth before loaning out crypto coins. Depending on the loan, the </a:t>
                      </a:r>
                    </a:p>
                    <a:p>
                      <a:pPr algn="l"/>
                      <a:r>
                        <a:rPr lang="en-GB" sz="1100" b="0" kern="1200">
                          <a:solidFill>
                            <a:schemeClr val="bg1"/>
                          </a:solidFill>
                          <a:latin typeface="Calibri" panose="020F0502020204030204" pitchFamily="34" charset="0"/>
                          <a:ea typeface="+mn-ea"/>
                          <a:cs typeface="Calibri" panose="020F0502020204030204" pitchFamily="34" charset="0"/>
                        </a:rPr>
                        <a:t>lock up period of the crypto coins can interfere with one’s ability to </a:t>
                      </a:r>
                    </a:p>
                    <a:p>
                      <a:pPr algn="l"/>
                      <a:r>
                        <a:rPr lang="en-GB" sz="1100" b="0" kern="1200">
                          <a:solidFill>
                            <a:schemeClr val="bg1"/>
                          </a:solidFill>
                          <a:latin typeface="Calibri" panose="020F0502020204030204" pitchFamily="34" charset="0"/>
                          <a:ea typeface="+mn-ea"/>
                          <a:cs typeface="Calibri" panose="020F0502020204030204" pitchFamily="34" charset="0"/>
                        </a:rPr>
                        <a:t>react to crypto market crashes and other market conditions.</a:t>
                      </a:r>
                    </a:p>
                  </a:txBody>
                  <a:tcPr anchor="ctr">
                    <a:solidFill>
                      <a:srgbClr val="F9A835"/>
                    </a:solidFill>
                  </a:tcPr>
                </a:tc>
                <a:extLst>
                  <a:ext uri="{0D108BD9-81ED-4DB2-BD59-A6C34878D82A}">
                    <a16:rowId xmlns:a16="http://schemas.microsoft.com/office/drawing/2014/main" val="223087693"/>
                  </a:ext>
                </a:extLst>
              </a:tr>
            </a:tbl>
          </a:graphicData>
        </a:graphic>
      </p:graphicFrame>
    </p:spTree>
    <p:extLst>
      <p:ext uri="{BB962C8B-B14F-4D97-AF65-F5344CB8AC3E}">
        <p14:creationId xmlns:p14="http://schemas.microsoft.com/office/powerpoint/2010/main" val="136716773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16F8899-15F3-86B5-FEC7-6080E67CAD45}"/>
              </a:ext>
            </a:extLst>
          </p:cNvPr>
          <p:cNvSpPr/>
          <p:nvPr/>
        </p:nvSpPr>
        <p:spPr>
          <a:xfrm flipV="1">
            <a:off x="-1" y="323003"/>
            <a:ext cx="7559675" cy="4817033"/>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7"/>
            <a:ext cx="6051578" cy="2590286"/>
          </a:xfrm>
        </p:spPr>
        <p:txBody>
          <a:bodyPr numCol="2"/>
          <a:lstStyle/>
          <a:p>
            <a:pPr algn="just"/>
            <a:r>
              <a:rPr lang="en-US" spc="-5">
                <a:effectLst/>
                <a:ea typeface="Times New Roman" panose="02020603050405020304" pitchFamily="18" charset="0"/>
              </a:rPr>
              <a:t>When Bitcoin was first launched in 2099, the only way to acquire bitcoin was by trading on forums or Internet Relay Chats, requiring a great deal of trust.</a:t>
            </a:r>
            <a:endParaRPr lang="en-LB">
              <a:effectLst/>
              <a:ea typeface="Times New Roman" panose="02020603050405020304" pitchFamily="18" charset="0"/>
            </a:endParaRPr>
          </a:p>
          <a:p>
            <a:pPr algn="just"/>
            <a:r>
              <a:rPr lang="en-US" spc="-5">
                <a:effectLst/>
                <a:ea typeface="Times New Roman" panose="02020603050405020304" pitchFamily="18" charset="0"/>
              </a:rPr>
              <a:t> </a:t>
            </a:r>
            <a:endParaRPr lang="en-LB">
              <a:effectLst/>
              <a:ea typeface="Times New Roman" panose="02020603050405020304" pitchFamily="18" charset="0"/>
            </a:endParaRPr>
          </a:p>
          <a:p>
            <a:pPr algn="just"/>
            <a:r>
              <a:rPr lang="en-US" spc="-5">
                <a:effectLst/>
                <a:ea typeface="Times New Roman" panose="02020603050405020304" pitchFamily="18" charset="0"/>
              </a:rPr>
              <a:t>In March 2010, the first cryptocurrency exchange called bitcoinmarket.com went live. A user of the Bitcointalk forum named “dwdollar” proposed to create the first real market for people to buy and sell bitcoins with each other. The need for a useful pricing system as a starting point arose which was supposed to be based on the energy requirement for mining. In 2010, Bitcoinmarket.com, started with a price at launch of around $0,003 per Bitcoin. Bitcoinmarket.com used PayPal to exchange fiat money to Bitcoin but was removed after increasing fraudulent trades in June 2011 when Bitcoins price hit $23,99. Bitcoinmarket.com was certainly an improvement from exchanging Bitcoin on forums but started to see competing exchanges gain popularity.</a:t>
            </a:r>
          </a:p>
          <a:p>
            <a:pPr algn="just"/>
            <a:endParaRPr lang="en-US" spc="-5">
              <a:effectLst/>
              <a:ea typeface="Times New Roman" panose="02020603050405020304" pitchFamily="18" charset="0"/>
            </a:endParaRPr>
          </a:p>
          <a:p>
            <a:pPr algn="just"/>
            <a:r>
              <a:rPr lang="en-US" b="1">
                <a:solidFill>
                  <a:srgbClr val="F79037"/>
                </a:solidFill>
                <a:effectLst/>
                <a:ea typeface="Times New Roman" panose="02020603050405020304" pitchFamily="18" charset="0"/>
              </a:rPr>
              <a:t>Mt. Gox &amp; Early Platforms</a:t>
            </a:r>
          </a:p>
          <a:p>
            <a:pPr algn="just"/>
            <a:r>
              <a:rPr lang="en-US">
                <a:effectLst/>
                <a:ea typeface="Times New Roman" panose="02020603050405020304" pitchFamily="18" charset="0"/>
              </a:rPr>
              <a:t>In 2010, Jed McCaleb developed Mt. Gox. The initial name of the exchange was mtgox.com which is a reference to the digital collectible card game “Magic: The Gathering Online eXchange”. Within the next three years, 70% of all bitcoin trades were being handled via the Mt. Gox platform. McCaleb started to use the site to exchange USD for Bitcoin. Soon after the successful initiation period, he sold Mt. Gox off to another active executive. Regarding Mt. Gox there are several different records of fraudulent business operations. Missing funds, hacks and legal disputes were just the tip of the iceberg. </a:t>
            </a:r>
          </a:p>
          <a:p>
            <a:pPr algn="just"/>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124</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latin typeface="Calibri" panose="020F0502020204030204" pitchFamily="34" charset="0"/>
                <a:ea typeface="Times New Roman" panose="02020603050405020304" pitchFamily="18" charset="0"/>
              </a:rPr>
              <a:t>1.2 </a:t>
            </a:r>
            <a:r>
              <a:rPr lang="en-US" sz="1800" b="0">
                <a:solidFill>
                  <a:srgbClr val="F79037"/>
                </a:solidFill>
                <a:effectLst/>
                <a:ea typeface="Times New Roman" panose="02020603050405020304" pitchFamily="18" charset="0"/>
                <a:cs typeface="Calibri" panose="020F0502020204030204" pitchFamily="34" charset="0"/>
              </a:rPr>
              <a:t>Exchanges</a:t>
            </a:r>
            <a:endParaRPr lang="en-LB" sz="1800" b="0">
              <a:solidFill>
                <a:srgbClr val="F79037"/>
              </a:solidFill>
              <a:effectLst/>
              <a:ea typeface="Times New Roman" panose="02020603050405020304" pitchFamily="18" charset="0"/>
              <a:cs typeface="Calibri" panose="020F0502020204030204" pitchFamily="34" charset="0"/>
            </a:endParaRPr>
          </a:p>
          <a:p>
            <a:pPr algn="just"/>
            <a:endParaRPr lang="en-US" sz="1800" b="0">
              <a:effectLst/>
              <a:latin typeface="Calibri" panose="020F0502020204030204" pitchFamily="34" charset="0"/>
              <a:ea typeface="Times New Roman" panose="02020603050405020304" pitchFamily="18" charset="0"/>
            </a:endParaRPr>
          </a:p>
          <a:p>
            <a:pPr algn="just"/>
            <a:endParaRPr lang="en-LB" sz="1800" b="0">
              <a:effectLst/>
              <a:latin typeface="Times New Roman" panose="02020603050405020304" pitchFamily="18" charset="0"/>
              <a:ea typeface="Times New Roman" panose="02020603050405020304" pitchFamily="18" charset="0"/>
            </a:endParaRPr>
          </a:p>
        </p:txBody>
      </p:sp>
      <p:sp>
        <p:nvSpPr>
          <p:cNvPr id="10" name="Text Placeholder 17">
            <a:extLst>
              <a:ext uri="{FF2B5EF4-FFF2-40B4-BE49-F238E27FC236}">
                <a16:creationId xmlns:a16="http://schemas.microsoft.com/office/drawing/2014/main" id="{6BA3FB0F-85E6-5A30-B5C4-5AF57893F8EC}"/>
              </a:ext>
            </a:extLst>
          </p:cNvPr>
          <p:cNvSpPr txBox="1">
            <a:spLocks/>
          </p:cNvSpPr>
          <p:nvPr/>
        </p:nvSpPr>
        <p:spPr>
          <a:xfrm>
            <a:off x="771149" y="5666510"/>
            <a:ext cx="6051578" cy="2286000"/>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rPr>
              <a:t>Examples for fraudulent business operations</a:t>
            </a:r>
          </a:p>
          <a:p>
            <a:r>
              <a:rPr lang="en-US">
                <a:solidFill>
                  <a:srgbClr val="000000"/>
                </a:solidFill>
              </a:rPr>
              <a:t>According to court documents dating back to the time that Mt. Gox was sold off, 80.000 bitcoins were already missing which was followed by the first of several hacks where a total of 2.650 BTC were stolen. Nonetheless, the site gained traction and become the world’s largest bitcoin exchange by 2013. Mt. Gox proved to have severe website coding issues and poor security measures which facilitated attacks. The US Department of Homeland Security accused them of acting as an unregistered money transmitter which resulted in over $5 million USD seized by the US government from the company’s bank accounts. In turn, this leaded to the suspension of USD withdrawals and long delays for customers of Mt. Gox. In 2024 the situation faltered. A few weeks later, Mt. Gox suspended all trading for customers, the website went offline, and it filed for bankruptcy protection. The reason was an ongoing hack for years which amounted to 844.408 Bitcoins stolen from the hot wallets of customers that could not be recuperated.</a:t>
            </a:r>
          </a:p>
        </p:txBody>
      </p:sp>
      <p:pic>
        <p:nvPicPr>
          <p:cNvPr id="11" name="Picture Placeholder 33">
            <a:extLst>
              <a:ext uri="{FF2B5EF4-FFF2-40B4-BE49-F238E27FC236}">
                <a16:creationId xmlns:a16="http://schemas.microsoft.com/office/drawing/2014/main" id="{B85B0041-2BA1-8C5B-120C-9FC10DE6F6E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8150087"/>
            <a:ext cx="7559675" cy="254172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Tree>
    <p:extLst>
      <p:ext uri="{BB962C8B-B14F-4D97-AF65-F5344CB8AC3E}">
        <p14:creationId xmlns:p14="http://schemas.microsoft.com/office/powerpoint/2010/main" val="240906797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F1B189F-5127-FFC8-C640-E02D55947170}"/>
              </a:ext>
            </a:extLst>
          </p:cNvPr>
          <p:cNvSpPr/>
          <p:nvPr/>
        </p:nvSpPr>
        <p:spPr>
          <a:xfrm flipV="1">
            <a:off x="740928" y="5792041"/>
            <a:ext cx="6832572" cy="4323526"/>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125</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4841" y="0"/>
            <a:ext cx="3568659" cy="5338311"/>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6333236"/>
            <a:ext cx="6143488" cy="3373125"/>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Current Developments</a:t>
            </a:r>
          </a:p>
          <a:p>
            <a:r>
              <a:rPr lang="en-US" dirty="0"/>
              <a:t>In 2018 and 2019, the rest of the crypto exchange market worldwide tried to catch up and regain market share. As a general trend, some exchanges such as Binance have given out their own their own utility token called BNB. It acts primarily as a discount token to pay for trading fees on the Binance exchange and to pay for goods and services. Similar loyalty-based incentives, so-called IEOs (Initial Exchange Offering), were introduced by projects to try and gain and retain customers. They have taken precedence over the ICO launches of prior years. Through IEOs, successful projects then received instant availability on a large exchange from day one, the exchange were able to determine the future exchange fees right away and also benefited from the IEO raise being denominated in their own exchange token. Crypto exchanges offer altcoins to their offering and some offer NFT capabilities or separate wallet apps. Exemplarily, Coinbase has added several altcoins to its 2017 offering, and other exchanges like Huobi and Bitfinex have followed since. Recent crisis related to crypto exchanges and the subsequent bankruptcy of FTX as one of the biggest crypto exchanges is taking a toll on the entire crypto exchange market and the consumer protection in these cases. As by the beginning of 2023, the liquidation of the Bahamas-based cryptocurrency exchange FTX is still ongoing. The collapse of FTX was caused by a liquidity crisis of the company's token (FTT) and unlawful use of customer funds in the background. The contagion effects within the crypto world and specifically amongst exchanges cannot be denied and have been observed in different bear markets and crisis.</a:t>
            </a:r>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3049154" cy="432352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rPr>
              <a:t>The Mt. Gox management claimed to have been unknowledgeable about the missing funds. Karpelès, McCaleb’s successor, was indeed charged with fraud and embezzlement however, the aftermath (such as lawsuits) of the hack is yet to come to an end. Users can expect a certain return of their lost funds in the form of USD, however, the lost profit on their bitcoins since purchase will not be reimbursed. </a:t>
            </a:r>
          </a:p>
          <a:p>
            <a:pPr algn="just"/>
            <a:r>
              <a:rPr lang="en-US" sz="1100">
                <a:solidFill>
                  <a:srgbClr val="000000"/>
                </a:solidFill>
                <a:latin typeface="Calibri" panose="020F0502020204030204" pitchFamily="34" charset="0"/>
              </a:rPr>
              <a:t> </a:t>
            </a:r>
          </a:p>
          <a:p>
            <a:pPr algn="just"/>
            <a:r>
              <a:rPr lang="en-US" sz="1100">
                <a:solidFill>
                  <a:srgbClr val="000000"/>
                </a:solidFill>
                <a:latin typeface="Calibri" panose="020F0502020204030204" pitchFamily="34" charset="0"/>
              </a:rPr>
              <a:t>The example of Mt. Gox highlights the risk landscape of centralized exchanges being reintroduced into a decentralized money vision perfectly. Mt. Gox is only the most notable example of crypto exchanges that later were sued for various reasons of business misconduct. Regulation only grew from negative examples such as Mt. Gox. Equivalent measures, laws and code of conduct that already exist for traditional finance had and still must be introduced for DeFi. Mt. Gox has served as a painful lesson that gives origin to the credo of Bitcoiners preaching “not your keys, not your coins”. The credo has also proven wise in more recent development around one of the biggest crypto exchanges worldwide, namely FTX, until they too filed for bankruptcy due to fraudulent business operations involving customer funds.</a:t>
            </a:r>
          </a:p>
          <a:p>
            <a:pPr algn="just"/>
            <a:endParaRPr lang="en-US" sz="1100">
              <a:solidFill>
                <a:srgbClr val="000000"/>
              </a:solidFill>
              <a:latin typeface="Calibri" panose="020F0502020204030204" pitchFamily="34" charset="0"/>
            </a:endParaRPr>
          </a:p>
        </p:txBody>
      </p:sp>
      <p:grpSp>
        <p:nvGrpSpPr>
          <p:cNvPr id="42" name="Group 41">
            <a:extLst>
              <a:ext uri="{FF2B5EF4-FFF2-40B4-BE49-F238E27FC236}">
                <a16:creationId xmlns:a16="http://schemas.microsoft.com/office/drawing/2014/main" id="{FA7479DA-60DD-A107-74CD-C68F23B6EA99}"/>
              </a:ext>
            </a:extLst>
          </p:cNvPr>
          <p:cNvGrpSpPr/>
          <p:nvPr/>
        </p:nvGrpSpPr>
        <p:grpSpPr>
          <a:xfrm flipV="1">
            <a:off x="6351212" y="3653040"/>
            <a:ext cx="1389318" cy="1309652"/>
            <a:chOff x="-1915504" y="2196046"/>
            <a:chExt cx="1389318" cy="1309652"/>
          </a:xfrm>
        </p:grpSpPr>
        <p:sp>
          <p:nvSpPr>
            <p:cNvPr id="41" name="Freeform 40">
              <a:extLst>
                <a:ext uri="{FF2B5EF4-FFF2-40B4-BE49-F238E27FC236}">
                  <a16:creationId xmlns:a16="http://schemas.microsoft.com/office/drawing/2014/main" id="{6FF2CD0B-5695-1935-9EBE-E25D0429D07D}"/>
                </a:ext>
              </a:extLst>
            </p:cNvPr>
            <p:cNvSpPr/>
            <p:nvPr/>
          </p:nvSpPr>
          <p:spPr>
            <a:xfrm rot="18938652">
              <a:off x="-869918" y="2202342"/>
              <a:ext cx="343732" cy="343866"/>
            </a:xfrm>
            <a:custGeom>
              <a:avLst/>
              <a:gdLst>
                <a:gd name="connsiteX0" fmla="*/ 343732 w 343732"/>
                <a:gd name="connsiteY0" fmla="*/ 0 h 343866"/>
                <a:gd name="connsiteX1" fmla="*/ 343732 w 343732"/>
                <a:gd name="connsiteY1" fmla="*/ 10025 h 343866"/>
                <a:gd name="connsiteX2" fmla="*/ 17315 w 343732"/>
                <a:gd name="connsiteY2" fmla="*/ 343866 h 343866"/>
                <a:gd name="connsiteX3" fmla="*/ 0 w 343732"/>
                <a:gd name="connsiteY3" fmla="*/ 343866 h 343866"/>
                <a:gd name="connsiteX4" fmla="*/ 0 w 343732"/>
                <a:gd name="connsiteY4" fmla="*/ 0 h 343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732" h="343866">
                  <a:moveTo>
                    <a:pt x="343732" y="0"/>
                  </a:moveTo>
                  <a:lnTo>
                    <a:pt x="343732" y="10025"/>
                  </a:lnTo>
                  <a:lnTo>
                    <a:pt x="17315" y="343866"/>
                  </a:lnTo>
                  <a:lnTo>
                    <a:pt x="0" y="343866"/>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35" name="Freeform 34">
              <a:extLst>
                <a:ext uri="{FF2B5EF4-FFF2-40B4-BE49-F238E27FC236}">
                  <a16:creationId xmlns:a16="http://schemas.microsoft.com/office/drawing/2014/main" id="{FF5762A8-CF9B-E833-94D9-74DF8CCBCE32}"/>
                </a:ext>
              </a:extLst>
            </p:cNvPr>
            <p:cNvSpPr/>
            <p:nvPr/>
          </p:nvSpPr>
          <p:spPr>
            <a:xfrm rot="18938652">
              <a:off x="-1851343" y="31618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EC88D7A5-FECE-F8AB-A0E3-4728698D2EB5}"/>
                </a:ext>
              </a:extLst>
            </p:cNvPr>
            <p:cNvSpPr/>
            <p:nvPr/>
          </p:nvSpPr>
          <p:spPr>
            <a:xfrm>
              <a:off x="-1915504" y="2604049"/>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B6BE5E42-26B2-FE89-2846-ADDA28FBEE1A}"/>
                </a:ext>
              </a:extLst>
            </p:cNvPr>
            <p:cNvSpPr/>
            <p:nvPr/>
          </p:nvSpPr>
          <p:spPr>
            <a:xfrm rot="18938166">
              <a:off x="-1361641" y="268157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9D86EC0A-992C-FE4E-E67E-0DE01BE94ABF}"/>
                </a:ext>
              </a:extLst>
            </p:cNvPr>
            <p:cNvSpPr/>
            <p:nvPr/>
          </p:nvSpPr>
          <p:spPr>
            <a:xfrm rot="18938652">
              <a:off x="-1115678" y="2442582"/>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A80B519D-5101-2C74-0014-BD8A90753C8F}"/>
                </a:ext>
              </a:extLst>
            </p:cNvPr>
            <p:cNvSpPr/>
            <p:nvPr/>
          </p:nvSpPr>
          <p:spPr>
            <a:xfrm rot="18938166">
              <a:off x="-1356944" y="2196046"/>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298007047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126</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647452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latin typeface="Calibri" panose="020F0502020204030204" pitchFamily="34" charset="0"/>
              </a:rPr>
              <a:t>Exchanges around the world</a:t>
            </a:r>
          </a:p>
          <a:p>
            <a:pPr algn="just"/>
            <a:r>
              <a:rPr lang="en-US" sz="1100">
                <a:solidFill>
                  <a:srgbClr val="000000"/>
                </a:solidFill>
                <a:latin typeface="Calibri" panose="020F0502020204030204" pitchFamily="34" charset="0"/>
              </a:rPr>
              <a:t>According to CoinMarketCap, there are more than 13.000 exchanges listed with a growth trend. Jurisdictions are beginning to regulate and establish specific rules for the operations of the exchanges. South Korea and Japan are rather progressive and most open to these platforms as long as they comply with certain rules focused on transparency and avoiding money laundering. Switzerland, Estonia, and Malta are the ones that provide the most facilities when it comes to establishing exchanges and other projects based on cryptocurrencies, because they have clear laws that must be complied with and that seek to protect users. The United States supports and controls the exchanges, although it does not have clear rules in favor or against it, and the position is quite ambiguous despite exchanges being allowed to operate.</a:t>
            </a:r>
          </a:p>
          <a:p>
            <a:pPr algn="just"/>
            <a:r>
              <a:rPr lang="en-US" sz="1100">
                <a:solidFill>
                  <a:srgbClr val="000000"/>
                </a:solidFill>
                <a:latin typeface="Calibri" panose="020F0502020204030204" pitchFamily="34" charset="0"/>
              </a:rPr>
              <a:t> </a:t>
            </a:r>
          </a:p>
          <a:p>
            <a:pPr algn="just"/>
            <a:r>
              <a:rPr lang="en-US" sz="1100" b="1">
                <a:solidFill>
                  <a:srgbClr val="F79037"/>
                </a:solidFill>
                <a:latin typeface="Calibri" panose="020F0502020204030204" pitchFamily="34" charset="0"/>
              </a:rPr>
              <a:t>Exchanges in Europe</a:t>
            </a:r>
          </a:p>
          <a:p>
            <a:pPr algn="just"/>
            <a:r>
              <a:rPr lang="en-US" sz="1100">
                <a:solidFill>
                  <a:srgbClr val="000000"/>
                </a:solidFill>
                <a:latin typeface="Calibri" panose="020F0502020204030204" pitchFamily="34" charset="0"/>
              </a:rPr>
              <a:t>Bitstamp is the first exchange developed and based in Europe and located in Luxembourg and was founded by Nejc Kodric in 2011. It is highly valued and operates globally. LocationBitcoins is the most reputed European crypto exchange today and one that moves the highest funds in their business operations on a European level. It was founded by brothers Nicholas and Jeremias Kangas in Helsinki, Finland in 2012. CEX.io is a UK based exchange bureau and was founded in 2013 by Oleksandr Lutskevych. CEX.io are known for adding new cryptocurrencies to their product portfolio frequently.</a:t>
            </a: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r>
              <a:rPr lang="en-US" sz="1100">
                <a:solidFill>
                  <a:srgbClr val="000000"/>
                </a:solidFill>
                <a:latin typeface="Calibri" panose="020F0502020204030204" pitchFamily="34" charset="0"/>
              </a:rPr>
              <a:t> </a:t>
            </a: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r>
              <a:rPr lang="en-US" sz="1100" b="1">
                <a:solidFill>
                  <a:srgbClr val="F79037"/>
                </a:solidFill>
                <a:latin typeface="Calibri" panose="020F0502020204030204" pitchFamily="34" charset="0"/>
              </a:rPr>
              <a:t>Exchanges in the United States</a:t>
            </a:r>
          </a:p>
          <a:p>
            <a:pPr algn="just"/>
            <a:r>
              <a:rPr lang="en-US" sz="1100">
                <a:solidFill>
                  <a:srgbClr val="000000"/>
                </a:solidFill>
                <a:latin typeface="Calibri" panose="020F0502020204030204" pitchFamily="34" charset="0"/>
              </a:rPr>
              <a:t>In the US, the crypto exchange Kraken, based in San Francisco, was the first US-American crypto exchange founded in 2011 by Jesse Powell. It has great prestige and as compared to other US exchanges, it moves the largest volumes of Bitcoin every day. Coinbase is also a San Francisco -based exchange founded in June 2012 by Brian Armstrong. The exchange Bittrex is based in Seattle and was founded in 2013. It offers option pairs with US dollars. Poloniex in Delaware, United States and founded by Tristan D'Agosta in January 2014, is one of the most demanding when it comes to adding cryptocurrencies and offers high-security measures to protect users.</a:t>
            </a:r>
          </a:p>
          <a:p>
            <a:pPr algn="just"/>
            <a:r>
              <a:rPr lang="en-US" sz="1100">
                <a:solidFill>
                  <a:srgbClr val="000000"/>
                </a:solidFill>
                <a:latin typeface="Calibri" panose="020F0502020204030204" pitchFamily="34" charset="0"/>
              </a:rPr>
              <a:t> </a:t>
            </a:r>
          </a:p>
          <a:p>
            <a:pPr algn="just"/>
            <a:r>
              <a:rPr lang="en-US" sz="1100" b="1">
                <a:solidFill>
                  <a:srgbClr val="F79037"/>
                </a:solidFill>
                <a:latin typeface="Calibri" panose="020F0502020204030204" pitchFamily="34" charset="0"/>
              </a:rPr>
              <a:t>Exchanges in Asia</a:t>
            </a:r>
          </a:p>
          <a:p>
            <a:pPr algn="just"/>
            <a:r>
              <a:rPr lang="en-US" sz="1100">
                <a:solidFill>
                  <a:srgbClr val="000000"/>
                </a:solidFill>
                <a:latin typeface="Calibri" panose="020F0502020204030204" pitchFamily="34" charset="0"/>
              </a:rPr>
              <a:t>In the Asian market, there is Bitfinex which is Hong Kong-based and was founded in 2012 by Raphael Nicolle and Giancarlo Devasini. It is characterized by being reliable and safe, benefitting from first mover advantage. It is the second largest in terms of volume of Bitcoin movements. Huobi is a Singapore-based exchange founded in 2013 by Leon Li and has the largest volume of Bitcoin and other cryptocurrencies in the market. Okex is an exchange house founded in 2013 by Star Xu based in Beijing, China. It is the third in volume of exchange of BTC and the first in Ethereum and EOS, among others. Binance was founded in 2017 by Chanpeng Zhao and is based in Shanghai, China. It is the one with the largest volume of Bitcoin today. </a:t>
            </a:r>
          </a:p>
          <a:p>
            <a:pPr algn="just"/>
            <a:br>
              <a:rPr lang="en-US" sz="1100">
                <a:solidFill>
                  <a:srgbClr val="000000"/>
                </a:solidFill>
                <a:latin typeface="Calibri" panose="020F0502020204030204" pitchFamily="34" charset="0"/>
              </a:rPr>
            </a:br>
            <a:r>
              <a:rPr lang="en-US" sz="1100">
                <a:solidFill>
                  <a:srgbClr val="000000"/>
                </a:solidFill>
                <a:latin typeface="Calibri" panose="020F0502020204030204" pitchFamily="34" charset="0"/>
              </a:rPr>
              <a:t> </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21" name="Picture 20">
            <a:extLst>
              <a:ext uri="{FF2B5EF4-FFF2-40B4-BE49-F238E27FC236}">
                <a16:creationId xmlns:a16="http://schemas.microsoft.com/office/drawing/2014/main" id="{B06D8371-3894-C29A-F34D-E37C0948A8FF}"/>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6644247"/>
            <a:ext cx="3555848" cy="4047565"/>
          </a:xfrm>
          <a:prstGeom prst="rect">
            <a:avLst/>
          </a:prstGeom>
        </p:spPr>
      </p:pic>
      <p:sp>
        <p:nvSpPr>
          <p:cNvPr id="7" name="Rectangle 6">
            <a:extLst>
              <a:ext uri="{FF2B5EF4-FFF2-40B4-BE49-F238E27FC236}">
                <a16:creationId xmlns:a16="http://schemas.microsoft.com/office/drawing/2014/main" id="{70F65561-DD3A-2DE3-BE44-D7062F66C4CD}"/>
              </a:ext>
            </a:extLst>
          </p:cNvPr>
          <p:cNvSpPr/>
          <p:nvPr/>
        </p:nvSpPr>
        <p:spPr>
          <a:xfrm>
            <a:off x="7018372" y="8739006"/>
            <a:ext cx="541303" cy="1952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Group 7">
            <a:extLst>
              <a:ext uri="{FF2B5EF4-FFF2-40B4-BE49-F238E27FC236}">
                <a16:creationId xmlns:a16="http://schemas.microsoft.com/office/drawing/2014/main" id="{E82854C3-B991-65D7-6ED4-2A00DE4FD13F}"/>
              </a:ext>
            </a:extLst>
          </p:cNvPr>
          <p:cNvGrpSpPr/>
          <p:nvPr/>
        </p:nvGrpSpPr>
        <p:grpSpPr>
          <a:xfrm flipH="1">
            <a:off x="6027754" y="9163937"/>
            <a:ext cx="1712396" cy="1673613"/>
            <a:chOff x="-220413" y="5797823"/>
            <a:chExt cx="1967946" cy="1923375"/>
          </a:xfrm>
        </p:grpSpPr>
        <p:sp>
          <p:nvSpPr>
            <p:cNvPr id="12" name="Freeform 11">
              <a:extLst>
                <a:ext uri="{FF2B5EF4-FFF2-40B4-BE49-F238E27FC236}">
                  <a16:creationId xmlns:a16="http://schemas.microsoft.com/office/drawing/2014/main" id="{3184DB8A-7A28-D64D-E7B9-EEB122954191}"/>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5B0820E7-5785-BCAD-1897-BAE43A5175F3}"/>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701CA10E-31C3-229C-4CA0-2CA35B790F1D}"/>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1759D386-7961-8538-06EE-173044763590}"/>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0A7B253B-B09A-B1A0-0515-EA11949AC29A}"/>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03135AAE-766A-A307-B3C9-2F018EFF3E9B}"/>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4E472B23-0EE2-DE8A-7EA0-E199853C99CC}"/>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3240E2CA-9B17-3836-ACBB-AA3CB49BE71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4B8106F7-8734-6AA4-A18E-6559531CB567}"/>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7AF51FF2-B286-0E3A-CC1E-91161CFD0885}"/>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84228F2F-77EE-A1A1-1209-0A0F95AEFA8B}"/>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4AFE2510-2269-8860-0D35-A5A9412E3AD9}"/>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5AF91C50-C096-57E0-34A3-06472EC3059F}"/>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7E4BAA12-05F0-896C-AA53-77837C9DD46D}"/>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10433959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02</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US"/>
              <a:t>TOKENIZATION OF ASSETS</a:t>
            </a:r>
            <a:r>
              <a:rPr lang="en-LB"/>
              <a:t> </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pPr/>
              <a:t>127</a:t>
            </a:fld>
            <a:endParaRPr lang="en-US" dirty="0"/>
          </a:p>
        </p:txBody>
      </p:sp>
    </p:spTree>
    <p:extLst>
      <p:ext uri="{BB962C8B-B14F-4D97-AF65-F5344CB8AC3E}">
        <p14:creationId xmlns:p14="http://schemas.microsoft.com/office/powerpoint/2010/main" val="398292138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128</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46532" y="2552650"/>
            <a:ext cx="6036131" cy="7944301"/>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Asset tokenization is a process that essentially converts an asset (such as real estate) into tokens that can be distributed, traded, transferred, fragmented, and stored on a distributed ledger technology. Specifically, tokenization is the process of transforming ownerships and rights of assets into a digital form. By tokenization, you can transform indivisible assets into token forms. Such a process is transforming the way how assets can be financed, allowing asset owners to place them on blockchain and distribute in a more technologically advanced and cost-effective way. Tokenization as a blockchain term can be defined as the process of issuing a token on blockchain that represents various real assets (i.e., real estate, company bonds, luxury items etc.).</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After the boom of unregulated Initial Coin Offerings (ICOs) in 2018, Security Token Offerings (STO) emerged as a new, more regulated way of raising liquidity for various projects by tokenizing them. This is one such example for tokenization. Tokenized assets can take shape in different forms though. They can be security tokens, platform tokens, utility tokens, fungible, or non-fungible tokens.</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b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Real estate is viewed as one of the main assets that can be tokenized. Traditionally, it was an illiquid asset that was accessible only to a small pool of wealthy individuals, while smaller investors could benefit only from investing in Real Estate Investment Trust (REIT) stocks. However, this is changing rapidly, and more investors will have access to single-asset real estate investments which they can trade as tokens within decentralized exchanges (DEXes).  Concretely, this would mean that someone can be 1/25 owner of a house without needing to own the funds to buy the entire house. Asset divisibility, faster and cheaper transactions, higher liquidity in rather illiquid markets and transparency are some of the benefits of tokenization.</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To learn more about tokenization, listen to the Generation Blockchain podcast episode on asset tokenization. </a:t>
            </a:r>
            <a:b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b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lang="en-US" sz="110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2">
                  <a:extLst>
                    <a:ext uri="{A12FA001-AC4F-418D-AE19-62706E023703}">
                      <ahyp:hlinkClr xmlns:ahyp="http://schemas.microsoft.com/office/drawing/2018/hyperlinkcolor" val="tx"/>
                    </a:ext>
                  </a:extLst>
                </a:hlinkClick>
              </a:rPr>
              <a:t>Click here to listen to the Generation Blockchain Podcast on Asset Tokenization</a:t>
            </a:r>
            <a:r>
              <a:rPr lang="en-US"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LB"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15445" y="1604845"/>
            <a:ext cx="3064394"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2.1 Tokenization of Real-Life Assets </a:t>
            </a:r>
          </a:p>
          <a:p>
            <a:pPr>
              <a:spcBef>
                <a:spcPts val="0"/>
              </a:spcBef>
            </a:pPr>
            <a:endParaRPr lang="en-US" sz="1800" b="0" dirty="0"/>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003827" y="5843588"/>
            <a:ext cx="3555848" cy="4848225"/>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flipH="1">
            <a:off x="5490027" y="8878957"/>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21" name="Text Placeholder 17">
            <a:extLst>
              <a:ext uri="{FF2B5EF4-FFF2-40B4-BE49-F238E27FC236}">
                <a16:creationId xmlns:a16="http://schemas.microsoft.com/office/drawing/2014/main" id="{CF621938-E87D-F3C9-48ED-E21569CF0713}"/>
              </a:ext>
            </a:extLst>
          </p:cNvPr>
          <p:cNvSpPr txBox="1">
            <a:spLocks/>
          </p:cNvSpPr>
          <p:nvPr/>
        </p:nvSpPr>
        <p:spPr>
          <a:xfrm>
            <a:off x="761772" y="690219"/>
            <a:ext cx="3018065" cy="727101"/>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In the next section, we will cover the process of tokenization of real-life assets, the concept of NFTs and web3.</a:t>
            </a:r>
            <a:r>
              <a:rPr lang="en-LB" sz="1100">
                <a:effectLst/>
                <a:latin typeface="Calibri" panose="020F0502020204030204" pitchFamily="34"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36" name="Group 35">
            <a:extLst>
              <a:ext uri="{FF2B5EF4-FFF2-40B4-BE49-F238E27FC236}">
                <a16:creationId xmlns:a16="http://schemas.microsoft.com/office/drawing/2014/main" id="{474CAFC9-8D26-7851-BF6E-05125D3B71E6}"/>
              </a:ext>
            </a:extLst>
          </p:cNvPr>
          <p:cNvGrpSpPr/>
          <p:nvPr/>
        </p:nvGrpSpPr>
        <p:grpSpPr>
          <a:xfrm>
            <a:off x="5308862" y="4046999"/>
            <a:ext cx="847095" cy="1129232"/>
            <a:chOff x="1778162" y="2675755"/>
            <a:chExt cx="4006677" cy="5341157"/>
          </a:xfrm>
        </p:grpSpPr>
        <p:sp>
          <p:nvSpPr>
            <p:cNvPr id="37" name="Freeform 36">
              <a:extLst>
                <a:ext uri="{FF2B5EF4-FFF2-40B4-BE49-F238E27FC236}">
                  <a16:creationId xmlns:a16="http://schemas.microsoft.com/office/drawing/2014/main" id="{E65390CE-3177-E069-659F-C46B402A985A}"/>
                </a:ext>
              </a:extLst>
            </p:cNvPr>
            <p:cNvSpPr/>
            <p:nvPr/>
          </p:nvSpPr>
          <p:spPr>
            <a:xfrm>
              <a:off x="1960374" y="2742012"/>
              <a:ext cx="3824465" cy="5208739"/>
            </a:xfrm>
            <a:custGeom>
              <a:avLst/>
              <a:gdLst>
                <a:gd name="connsiteX0" fmla="*/ 3502741 w 3824465"/>
                <a:gd name="connsiteY0" fmla="*/ 0 h 5208739"/>
                <a:gd name="connsiteX1" fmla="*/ 321820 w 3824465"/>
                <a:gd name="connsiteY1" fmla="*/ 0 h 5208739"/>
                <a:gd name="connsiteX2" fmla="*/ 0 w 3824465"/>
                <a:gd name="connsiteY2" fmla="*/ 322143 h 5208739"/>
                <a:gd name="connsiteX3" fmla="*/ 0 w 3824465"/>
                <a:gd name="connsiteY3" fmla="*/ 4886597 h 5208739"/>
                <a:gd name="connsiteX4" fmla="*/ 321820 w 3824465"/>
                <a:gd name="connsiteY4" fmla="*/ 5208740 h 5208739"/>
                <a:gd name="connsiteX5" fmla="*/ 3502741 w 3824465"/>
                <a:gd name="connsiteY5" fmla="*/ 5208740 h 5208739"/>
                <a:gd name="connsiteX6" fmla="*/ 3824466 w 3824465"/>
                <a:gd name="connsiteY6" fmla="*/ 4886597 h 5208739"/>
                <a:gd name="connsiteX7" fmla="*/ 3824466 w 3824465"/>
                <a:gd name="connsiteY7" fmla="*/ 322143 h 5208739"/>
                <a:gd name="connsiteX8" fmla="*/ 3502741 w 3824465"/>
                <a:gd name="connsiteY8" fmla="*/ 0 h 5208739"/>
                <a:gd name="connsiteX9" fmla="*/ 1912280 w 3824465"/>
                <a:gd name="connsiteY9" fmla="*/ 4665742 h 5208739"/>
                <a:gd name="connsiteX10" fmla="*/ 1112485 w 3824465"/>
                <a:gd name="connsiteY10" fmla="*/ 3865144 h 5208739"/>
                <a:gd name="connsiteX11" fmla="*/ 1912280 w 3824465"/>
                <a:gd name="connsiteY11" fmla="*/ 3064547 h 5208739"/>
                <a:gd name="connsiteX12" fmla="*/ 2712075 w 3824465"/>
                <a:gd name="connsiteY12" fmla="*/ 3865144 h 5208739"/>
                <a:gd name="connsiteX13" fmla="*/ 1912280 w 3824465"/>
                <a:gd name="connsiteY13" fmla="*/ 4665742 h 5208739"/>
                <a:gd name="connsiteX14" fmla="*/ 3272883 w 3824465"/>
                <a:gd name="connsiteY14" fmla="*/ 2475570 h 5208739"/>
                <a:gd name="connsiteX15" fmla="*/ 2969512 w 3824465"/>
                <a:gd name="connsiteY15" fmla="*/ 2779245 h 5208739"/>
                <a:gd name="connsiteX16" fmla="*/ 855048 w 3824465"/>
                <a:gd name="connsiteY16" fmla="*/ 2779245 h 5208739"/>
                <a:gd name="connsiteX17" fmla="*/ 551678 w 3824465"/>
                <a:gd name="connsiteY17" fmla="*/ 2475570 h 5208739"/>
                <a:gd name="connsiteX18" fmla="*/ 551678 w 3824465"/>
                <a:gd name="connsiteY18" fmla="*/ 777655 h 5208739"/>
                <a:gd name="connsiteX19" fmla="*/ 855048 w 3824465"/>
                <a:gd name="connsiteY19" fmla="*/ 473980 h 5208739"/>
                <a:gd name="connsiteX20" fmla="*/ 2969512 w 3824465"/>
                <a:gd name="connsiteY20" fmla="*/ 473980 h 5208739"/>
                <a:gd name="connsiteX21" fmla="*/ 3272883 w 3824465"/>
                <a:gd name="connsiteY21" fmla="*/ 777655 h 5208739"/>
                <a:gd name="connsiteX22" fmla="*/ 3272883 w 3824465"/>
                <a:gd name="connsiteY22" fmla="*/ 2475570 h 520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24465" h="5208739">
                  <a:moveTo>
                    <a:pt x="3502741" y="0"/>
                  </a:moveTo>
                  <a:lnTo>
                    <a:pt x="321820" y="0"/>
                  </a:lnTo>
                  <a:cubicBezTo>
                    <a:pt x="144077" y="0"/>
                    <a:pt x="0" y="144222"/>
                    <a:pt x="0" y="322143"/>
                  </a:cubicBezTo>
                  <a:lnTo>
                    <a:pt x="0" y="4886597"/>
                  </a:lnTo>
                  <a:cubicBezTo>
                    <a:pt x="0" y="5064518"/>
                    <a:pt x="144077" y="5208740"/>
                    <a:pt x="321820" y="5208740"/>
                  </a:cubicBezTo>
                  <a:lnTo>
                    <a:pt x="3502741" y="5208740"/>
                  </a:lnTo>
                  <a:cubicBezTo>
                    <a:pt x="3680483" y="5208740"/>
                    <a:pt x="3824466" y="5064518"/>
                    <a:pt x="3824466" y="4886597"/>
                  </a:cubicBezTo>
                  <a:lnTo>
                    <a:pt x="3824466" y="322143"/>
                  </a:lnTo>
                  <a:cubicBezTo>
                    <a:pt x="3824466" y="144222"/>
                    <a:pt x="3680388" y="0"/>
                    <a:pt x="3502741" y="0"/>
                  </a:cubicBezTo>
                  <a:close/>
                  <a:moveTo>
                    <a:pt x="1912280" y="4665742"/>
                  </a:moveTo>
                  <a:cubicBezTo>
                    <a:pt x="1470539" y="4665742"/>
                    <a:pt x="1112485" y="4307330"/>
                    <a:pt x="1112485" y="3865144"/>
                  </a:cubicBezTo>
                  <a:cubicBezTo>
                    <a:pt x="1112485" y="3422960"/>
                    <a:pt x="1470539" y="3064547"/>
                    <a:pt x="1912280" y="3064547"/>
                  </a:cubicBezTo>
                  <a:cubicBezTo>
                    <a:pt x="2354022" y="3064547"/>
                    <a:pt x="2712075" y="3422960"/>
                    <a:pt x="2712075" y="3865144"/>
                  </a:cubicBezTo>
                  <a:cubicBezTo>
                    <a:pt x="2712075" y="4307330"/>
                    <a:pt x="2354022" y="4665742"/>
                    <a:pt x="1912280" y="4665742"/>
                  </a:cubicBezTo>
                  <a:close/>
                  <a:moveTo>
                    <a:pt x="3272883" y="2475570"/>
                  </a:moveTo>
                  <a:cubicBezTo>
                    <a:pt x="3272883" y="2643305"/>
                    <a:pt x="3137079" y="2779245"/>
                    <a:pt x="2969512" y="2779245"/>
                  </a:cubicBezTo>
                  <a:lnTo>
                    <a:pt x="855048" y="2779245"/>
                  </a:lnTo>
                  <a:cubicBezTo>
                    <a:pt x="687481" y="2779245"/>
                    <a:pt x="551678" y="2643305"/>
                    <a:pt x="551678" y="2475570"/>
                  </a:cubicBezTo>
                  <a:lnTo>
                    <a:pt x="551678" y="777655"/>
                  </a:lnTo>
                  <a:cubicBezTo>
                    <a:pt x="551678" y="609920"/>
                    <a:pt x="687481" y="473980"/>
                    <a:pt x="855048" y="473980"/>
                  </a:cubicBezTo>
                  <a:lnTo>
                    <a:pt x="2969512" y="473980"/>
                  </a:lnTo>
                  <a:cubicBezTo>
                    <a:pt x="3137079" y="473980"/>
                    <a:pt x="3272883" y="609920"/>
                    <a:pt x="3272883" y="777655"/>
                  </a:cubicBezTo>
                  <a:lnTo>
                    <a:pt x="3272883" y="2475570"/>
                  </a:lnTo>
                  <a:close/>
                </a:path>
              </a:pathLst>
            </a:custGeom>
            <a:solidFill>
              <a:srgbClr val="C8326D"/>
            </a:solidFill>
            <a:ln w="9510" cap="flat">
              <a:noFill/>
              <a:prstDash val="solid"/>
              <a:miter/>
            </a:ln>
          </p:spPr>
          <p:txBody>
            <a:bodyPr rtlCol="0" anchor="ctr"/>
            <a:lstStyle/>
            <a:p>
              <a:endParaRPr lang="en-GB"/>
            </a:p>
          </p:txBody>
        </p:sp>
        <p:sp>
          <p:nvSpPr>
            <p:cNvPr id="38" name="Freeform 37">
              <a:extLst>
                <a:ext uri="{FF2B5EF4-FFF2-40B4-BE49-F238E27FC236}">
                  <a16:creationId xmlns:a16="http://schemas.microsoft.com/office/drawing/2014/main" id="{244FFF2E-4E72-5C67-0ABB-3F114A652D3D}"/>
                </a:ext>
              </a:extLst>
            </p:cNvPr>
            <p:cNvSpPr/>
            <p:nvPr/>
          </p:nvSpPr>
          <p:spPr>
            <a:xfrm>
              <a:off x="1778162" y="2675755"/>
              <a:ext cx="3956750" cy="5341157"/>
            </a:xfrm>
            <a:custGeom>
              <a:avLst/>
              <a:gdLst>
                <a:gd name="connsiteX0" fmla="*/ 3568836 w 3956750"/>
                <a:gd name="connsiteY0" fmla="*/ 5341157 h 5341157"/>
                <a:gd name="connsiteX1" fmla="*/ 387915 w 3956750"/>
                <a:gd name="connsiteY1" fmla="*/ 5341157 h 5341157"/>
                <a:gd name="connsiteX2" fmla="*/ 0 w 3956750"/>
                <a:gd name="connsiteY2" fmla="*/ 4952853 h 5341157"/>
                <a:gd name="connsiteX3" fmla="*/ 0 w 3956750"/>
                <a:gd name="connsiteY3" fmla="*/ 388304 h 5341157"/>
                <a:gd name="connsiteX4" fmla="*/ 387915 w 3956750"/>
                <a:gd name="connsiteY4" fmla="*/ 0 h 5341157"/>
                <a:gd name="connsiteX5" fmla="*/ 3568836 w 3956750"/>
                <a:gd name="connsiteY5" fmla="*/ 0 h 5341157"/>
                <a:gd name="connsiteX6" fmla="*/ 3956751 w 3956750"/>
                <a:gd name="connsiteY6" fmla="*/ 388304 h 5341157"/>
                <a:gd name="connsiteX7" fmla="*/ 3956751 w 3956750"/>
                <a:gd name="connsiteY7" fmla="*/ 4952758 h 5341157"/>
                <a:gd name="connsiteX8" fmla="*/ 3568836 w 3956750"/>
                <a:gd name="connsiteY8" fmla="*/ 5341062 h 5341157"/>
                <a:gd name="connsiteX9" fmla="*/ 387915 w 3956750"/>
                <a:gd name="connsiteY9" fmla="*/ 132513 h 5341157"/>
                <a:gd name="connsiteX10" fmla="*/ 132285 w 3956750"/>
                <a:gd name="connsiteY10" fmla="*/ 388399 h 5341157"/>
                <a:gd name="connsiteX11" fmla="*/ 132285 w 3956750"/>
                <a:gd name="connsiteY11" fmla="*/ 4952853 h 5341157"/>
                <a:gd name="connsiteX12" fmla="*/ 387915 w 3956750"/>
                <a:gd name="connsiteY12" fmla="*/ 5208740 h 5341157"/>
                <a:gd name="connsiteX13" fmla="*/ 3568836 w 3956750"/>
                <a:gd name="connsiteY13" fmla="*/ 5208740 h 5341157"/>
                <a:gd name="connsiteX14" fmla="*/ 3824466 w 3956750"/>
                <a:gd name="connsiteY14" fmla="*/ 4952853 h 5341157"/>
                <a:gd name="connsiteX15" fmla="*/ 3824466 w 3956750"/>
                <a:gd name="connsiteY15" fmla="*/ 388304 h 5341157"/>
                <a:gd name="connsiteX16" fmla="*/ 3568836 w 3956750"/>
                <a:gd name="connsiteY16" fmla="*/ 132418 h 5341157"/>
                <a:gd name="connsiteX17" fmla="*/ 387915 w 3956750"/>
                <a:gd name="connsiteY17" fmla="*/ 132418 h 5341157"/>
                <a:gd name="connsiteX18" fmla="*/ 1978375 w 3956750"/>
                <a:gd name="connsiteY18" fmla="*/ 4798255 h 5341157"/>
                <a:gd name="connsiteX19" fmla="*/ 1112390 w 3956750"/>
                <a:gd name="connsiteY19" fmla="*/ 3931401 h 5341157"/>
                <a:gd name="connsiteX20" fmla="*/ 1978375 w 3956750"/>
                <a:gd name="connsiteY20" fmla="*/ 3064547 h 5341157"/>
                <a:gd name="connsiteX21" fmla="*/ 2844360 w 3956750"/>
                <a:gd name="connsiteY21" fmla="*/ 3931401 h 5341157"/>
                <a:gd name="connsiteX22" fmla="*/ 1978375 w 3956750"/>
                <a:gd name="connsiteY22" fmla="*/ 4798255 h 5341157"/>
                <a:gd name="connsiteX23" fmla="*/ 1978375 w 3956750"/>
                <a:gd name="connsiteY23" fmla="*/ 3196964 h 5341157"/>
                <a:gd name="connsiteX24" fmla="*/ 1244675 w 3956750"/>
                <a:gd name="connsiteY24" fmla="*/ 3931401 h 5341157"/>
                <a:gd name="connsiteX25" fmla="*/ 1978375 w 3956750"/>
                <a:gd name="connsiteY25" fmla="*/ 4665838 h 5341157"/>
                <a:gd name="connsiteX26" fmla="*/ 2712076 w 3956750"/>
                <a:gd name="connsiteY26" fmla="*/ 3931401 h 5341157"/>
                <a:gd name="connsiteX27" fmla="*/ 1978375 w 3956750"/>
                <a:gd name="connsiteY27" fmla="*/ 3196964 h 5341157"/>
                <a:gd name="connsiteX28" fmla="*/ 3035607 w 3956750"/>
                <a:gd name="connsiteY28" fmla="*/ 2911662 h 5341157"/>
                <a:gd name="connsiteX29" fmla="*/ 921143 w 3956750"/>
                <a:gd name="connsiteY29" fmla="*/ 2911662 h 5341157"/>
                <a:gd name="connsiteX30" fmla="*/ 551583 w 3956750"/>
                <a:gd name="connsiteY30" fmla="*/ 2541731 h 5341157"/>
                <a:gd name="connsiteX31" fmla="*/ 551583 w 3956750"/>
                <a:gd name="connsiteY31" fmla="*/ 843912 h 5341157"/>
                <a:gd name="connsiteX32" fmla="*/ 921143 w 3956750"/>
                <a:gd name="connsiteY32" fmla="*/ 473980 h 5341157"/>
                <a:gd name="connsiteX33" fmla="*/ 3035607 w 3956750"/>
                <a:gd name="connsiteY33" fmla="*/ 473980 h 5341157"/>
                <a:gd name="connsiteX34" fmla="*/ 3405167 w 3956750"/>
                <a:gd name="connsiteY34" fmla="*/ 843912 h 5341157"/>
                <a:gd name="connsiteX35" fmla="*/ 3405167 w 3956750"/>
                <a:gd name="connsiteY35" fmla="*/ 2541826 h 5341157"/>
                <a:gd name="connsiteX36" fmla="*/ 3035607 w 3956750"/>
                <a:gd name="connsiteY36" fmla="*/ 2911758 h 5341157"/>
                <a:gd name="connsiteX37" fmla="*/ 921143 w 3956750"/>
                <a:gd name="connsiteY37" fmla="*/ 606398 h 5341157"/>
                <a:gd name="connsiteX38" fmla="*/ 683963 w 3956750"/>
                <a:gd name="connsiteY38" fmla="*/ 843912 h 5341157"/>
                <a:gd name="connsiteX39" fmla="*/ 683963 w 3956750"/>
                <a:gd name="connsiteY39" fmla="*/ 2541826 h 5341157"/>
                <a:gd name="connsiteX40" fmla="*/ 921143 w 3956750"/>
                <a:gd name="connsiteY40" fmla="*/ 2779340 h 5341157"/>
                <a:gd name="connsiteX41" fmla="*/ 3035607 w 3956750"/>
                <a:gd name="connsiteY41" fmla="*/ 2779340 h 5341157"/>
                <a:gd name="connsiteX42" fmla="*/ 3272788 w 3956750"/>
                <a:gd name="connsiteY42" fmla="*/ 2541826 h 5341157"/>
                <a:gd name="connsiteX43" fmla="*/ 3272788 w 3956750"/>
                <a:gd name="connsiteY43" fmla="*/ 843912 h 5341157"/>
                <a:gd name="connsiteX44" fmla="*/ 3035607 w 3956750"/>
                <a:gd name="connsiteY44" fmla="*/ 606398 h 5341157"/>
                <a:gd name="connsiteX45" fmla="*/ 921143 w 3956750"/>
                <a:gd name="connsiteY45" fmla="*/ 606398 h 534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6750" h="5341157">
                  <a:moveTo>
                    <a:pt x="3568836" y="5341157"/>
                  </a:moveTo>
                  <a:lnTo>
                    <a:pt x="387915" y="5341157"/>
                  </a:lnTo>
                  <a:cubicBezTo>
                    <a:pt x="174034" y="5341157"/>
                    <a:pt x="0" y="5166949"/>
                    <a:pt x="0" y="4952853"/>
                  </a:cubicBezTo>
                  <a:lnTo>
                    <a:pt x="0" y="388304"/>
                  </a:lnTo>
                  <a:cubicBezTo>
                    <a:pt x="0" y="174209"/>
                    <a:pt x="174034" y="0"/>
                    <a:pt x="387915" y="0"/>
                  </a:cubicBezTo>
                  <a:lnTo>
                    <a:pt x="3568836" y="0"/>
                  </a:lnTo>
                  <a:cubicBezTo>
                    <a:pt x="3782716" y="0"/>
                    <a:pt x="3956751" y="174209"/>
                    <a:pt x="3956751" y="388304"/>
                  </a:cubicBezTo>
                  <a:lnTo>
                    <a:pt x="3956751" y="4952758"/>
                  </a:lnTo>
                  <a:cubicBezTo>
                    <a:pt x="3956751" y="5166854"/>
                    <a:pt x="3782716" y="5341062"/>
                    <a:pt x="3568836" y="5341062"/>
                  </a:cubicBezTo>
                  <a:close/>
                  <a:moveTo>
                    <a:pt x="387915" y="132513"/>
                  </a:moveTo>
                  <a:cubicBezTo>
                    <a:pt x="246976" y="132513"/>
                    <a:pt x="132285" y="247319"/>
                    <a:pt x="132285" y="388399"/>
                  </a:cubicBezTo>
                  <a:lnTo>
                    <a:pt x="132285" y="4952853"/>
                  </a:lnTo>
                  <a:cubicBezTo>
                    <a:pt x="132285" y="5093933"/>
                    <a:pt x="246976" y="5208740"/>
                    <a:pt x="387915" y="5208740"/>
                  </a:cubicBezTo>
                  <a:lnTo>
                    <a:pt x="3568836" y="5208740"/>
                  </a:lnTo>
                  <a:cubicBezTo>
                    <a:pt x="3709774" y="5208740"/>
                    <a:pt x="3824466" y="5093933"/>
                    <a:pt x="3824466" y="4952853"/>
                  </a:cubicBezTo>
                  <a:lnTo>
                    <a:pt x="3824466" y="388304"/>
                  </a:lnTo>
                  <a:cubicBezTo>
                    <a:pt x="3824466" y="247224"/>
                    <a:pt x="3709774" y="132418"/>
                    <a:pt x="3568836" y="132418"/>
                  </a:cubicBezTo>
                  <a:lnTo>
                    <a:pt x="387915" y="132418"/>
                  </a:lnTo>
                  <a:close/>
                  <a:moveTo>
                    <a:pt x="1978375" y="4798255"/>
                  </a:moveTo>
                  <a:cubicBezTo>
                    <a:pt x="1500876" y="4798255"/>
                    <a:pt x="1112390" y="4409380"/>
                    <a:pt x="1112390" y="3931401"/>
                  </a:cubicBezTo>
                  <a:cubicBezTo>
                    <a:pt x="1112390" y="3453422"/>
                    <a:pt x="1500876" y="3064547"/>
                    <a:pt x="1978375" y="3064547"/>
                  </a:cubicBezTo>
                  <a:cubicBezTo>
                    <a:pt x="2455875" y="3064547"/>
                    <a:pt x="2844360" y="3453422"/>
                    <a:pt x="2844360" y="3931401"/>
                  </a:cubicBezTo>
                  <a:cubicBezTo>
                    <a:pt x="2844360" y="4409380"/>
                    <a:pt x="2455875" y="4798255"/>
                    <a:pt x="1978375" y="4798255"/>
                  </a:cubicBezTo>
                  <a:close/>
                  <a:moveTo>
                    <a:pt x="1978375" y="3196964"/>
                  </a:moveTo>
                  <a:cubicBezTo>
                    <a:pt x="1573818" y="3196964"/>
                    <a:pt x="1244675" y="3526438"/>
                    <a:pt x="1244675" y="3931401"/>
                  </a:cubicBezTo>
                  <a:cubicBezTo>
                    <a:pt x="1244675" y="4336364"/>
                    <a:pt x="1573818" y="4665838"/>
                    <a:pt x="1978375" y="4665838"/>
                  </a:cubicBezTo>
                  <a:cubicBezTo>
                    <a:pt x="2382933" y="4665838"/>
                    <a:pt x="2712076" y="4336364"/>
                    <a:pt x="2712076" y="3931401"/>
                  </a:cubicBezTo>
                  <a:cubicBezTo>
                    <a:pt x="2712076" y="3526438"/>
                    <a:pt x="2382933" y="3196964"/>
                    <a:pt x="1978375" y="3196964"/>
                  </a:cubicBezTo>
                  <a:close/>
                  <a:moveTo>
                    <a:pt x="3035607" y="2911662"/>
                  </a:moveTo>
                  <a:lnTo>
                    <a:pt x="921143" y="2911662"/>
                  </a:lnTo>
                  <a:cubicBezTo>
                    <a:pt x="717343" y="2911662"/>
                    <a:pt x="551583" y="2745736"/>
                    <a:pt x="551583" y="2541731"/>
                  </a:cubicBezTo>
                  <a:lnTo>
                    <a:pt x="551583" y="843912"/>
                  </a:lnTo>
                  <a:cubicBezTo>
                    <a:pt x="551583" y="639907"/>
                    <a:pt x="717343" y="473980"/>
                    <a:pt x="921143" y="473980"/>
                  </a:cubicBezTo>
                  <a:lnTo>
                    <a:pt x="3035607" y="473980"/>
                  </a:lnTo>
                  <a:cubicBezTo>
                    <a:pt x="3239407" y="473980"/>
                    <a:pt x="3405167" y="639907"/>
                    <a:pt x="3405167" y="843912"/>
                  </a:cubicBezTo>
                  <a:lnTo>
                    <a:pt x="3405167" y="2541826"/>
                  </a:lnTo>
                  <a:cubicBezTo>
                    <a:pt x="3405167" y="2745831"/>
                    <a:pt x="3239407" y="2911758"/>
                    <a:pt x="3035607" y="2911758"/>
                  </a:cubicBezTo>
                  <a:close/>
                  <a:moveTo>
                    <a:pt x="921143" y="606398"/>
                  </a:moveTo>
                  <a:cubicBezTo>
                    <a:pt x="790285" y="606398"/>
                    <a:pt x="683963" y="712922"/>
                    <a:pt x="683963" y="843912"/>
                  </a:cubicBezTo>
                  <a:lnTo>
                    <a:pt x="683963" y="2541826"/>
                  </a:lnTo>
                  <a:cubicBezTo>
                    <a:pt x="683963" y="2672816"/>
                    <a:pt x="790380" y="2779340"/>
                    <a:pt x="921143" y="2779340"/>
                  </a:cubicBezTo>
                  <a:lnTo>
                    <a:pt x="3035607" y="2779340"/>
                  </a:lnTo>
                  <a:cubicBezTo>
                    <a:pt x="3166466" y="2779340"/>
                    <a:pt x="3272788" y="2672816"/>
                    <a:pt x="3272788" y="2541826"/>
                  </a:cubicBezTo>
                  <a:lnTo>
                    <a:pt x="3272788" y="843912"/>
                  </a:lnTo>
                  <a:cubicBezTo>
                    <a:pt x="3272788" y="712922"/>
                    <a:pt x="3166370" y="606398"/>
                    <a:pt x="3035607" y="606398"/>
                  </a:cubicBezTo>
                  <a:lnTo>
                    <a:pt x="921143" y="606398"/>
                  </a:lnTo>
                  <a:close/>
                </a:path>
              </a:pathLst>
            </a:custGeom>
            <a:solidFill>
              <a:srgbClr val="E38046"/>
            </a:solidFill>
            <a:ln w="9510" cap="flat">
              <a:noFill/>
              <a:prstDash val="solid"/>
              <a:miter/>
            </a:ln>
          </p:spPr>
          <p:txBody>
            <a:bodyPr rtlCol="0" anchor="ctr"/>
            <a:lstStyle/>
            <a:p>
              <a:endParaRPr lang="en-GB"/>
            </a:p>
          </p:txBody>
        </p:sp>
        <p:sp>
          <p:nvSpPr>
            <p:cNvPr id="39" name="Freeform 38">
              <a:extLst>
                <a:ext uri="{FF2B5EF4-FFF2-40B4-BE49-F238E27FC236}">
                  <a16:creationId xmlns:a16="http://schemas.microsoft.com/office/drawing/2014/main" id="{10AF8003-90C3-8EBA-F6C4-0507C73FAF06}"/>
                </a:ext>
              </a:extLst>
            </p:cNvPr>
            <p:cNvSpPr/>
            <p:nvPr/>
          </p:nvSpPr>
          <p:spPr>
            <a:xfrm>
              <a:off x="3487307" y="6150692"/>
              <a:ext cx="726567" cy="925113"/>
            </a:xfrm>
            <a:custGeom>
              <a:avLst/>
              <a:gdLst>
                <a:gd name="connsiteX0" fmla="*/ 0 w 726567"/>
                <a:gd name="connsiteY0" fmla="*/ 0 h 925113"/>
                <a:gd name="connsiteX1" fmla="*/ 726568 w 726567"/>
                <a:gd name="connsiteY1" fmla="*/ 462557 h 925113"/>
                <a:gd name="connsiteX2" fmla="*/ 0 w 726567"/>
                <a:gd name="connsiteY2" fmla="*/ 925114 h 925113"/>
                <a:gd name="connsiteX3" fmla="*/ 0 w 726567"/>
                <a:gd name="connsiteY3" fmla="*/ 0 h 925113"/>
              </a:gdLst>
              <a:ahLst/>
              <a:cxnLst>
                <a:cxn ang="0">
                  <a:pos x="connsiteX0" y="connsiteY0"/>
                </a:cxn>
                <a:cxn ang="0">
                  <a:pos x="connsiteX1" y="connsiteY1"/>
                </a:cxn>
                <a:cxn ang="0">
                  <a:pos x="connsiteX2" y="connsiteY2"/>
                </a:cxn>
                <a:cxn ang="0">
                  <a:pos x="connsiteX3" y="connsiteY3"/>
                </a:cxn>
              </a:cxnLst>
              <a:rect l="l" t="t" r="r" b="b"/>
              <a:pathLst>
                <a:path w="726567" h="925113">
                  <a:moveTo>
                    <a:pt x="0" y="0"/>
                  </a:moveTo>
                  <a:lnTo>
                    <a:pt x="726568" y="462557"/>
                  </a:lnTo>
                  <a:lnTo>
                    <a:pt x="0" y="925114"/>
                  </a:lnTo>
                  <a:lnTo>
                    <a:pt x="0" y="0"/>
                  </a:lnTo>
                  <a:close/>
                </a:path>
              </a:pathLst>
            </a:custGeom>
            <a:solidFill>
              <a:srgbClr val="E38046"/>
            </a:solidFill>
            <a:ln w="9510" cap="flat">
              <a:noFill/>
              <a:prstDash val="solid"/>
              <a:miter/>
            </a:ln>
          </p:spPr>
          <p:txBody>
            <a:bodyPr rtlCol="0" anchor="ctr"/>
            <a:lstStyle/>
            <a:p>
              <a:endParaRPr lang="en-GB"/>
            </a:p>
          </p:txBody>
        </p:sp>
      </p:grpSp>
      <p:cxnSp>
        <p:nvCxnSpPr>
          <p:cNvPr id="40" name="Straight Connector 39">
            <a:extLst>
              <a:ext uri="{FF2B5EF4-FFF2-40B4-BE49-F238E27FC236}">
                <a16:creationId xmlns:a16="http://schemas.microsoft.com/office/drawing/2014/main" id="{80C2B760-5DFF-4F68-2589-7BF25FD789EF}"/>
              </a:ext>
            </a:extLst>
          </p:cNvPr>
          <p:cNvCxnSpPr>
            <a:cxnSpLocks/>
          </p:cNvCxnSpPr>
          <p:nvPr/>
        </p:nvCxnSpPr>
        <p:spPr>
          <a:xfrm>
            <a:off x="4004841" y="4711727"/>
            <a:ext cx="1152976"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3575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9FED0288-FE45-C34D-80A8-732D306C1FFF}"/>
              </a:ext>
            </a:extLst>
          </p:cNvPr>
          <p:cNvSpPr>
            <a:spLocks noGrp="1"/>
          </p:cNvSpPr>
          <p:nvPr>
            <p:ph type="body" sz="quarter" idx="30"/>
          </p:nvPr>
        </p:nvSpPr>
        <p:spPr/>
        <p:txBody>
          <a:bodyPr/>
          <a:lstStyle/>
          <a:p>
            <a:r>
              <a:rPr lang="en-US" sz="1800" b="0" dirty="0"/>
              <a:t>2.2 NFTs</a:t>
            </a:r>
            <a:endParaRPr lang="en-US" dirty="0"/>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1452336"/>
            <a:ext cx="2693750" cy="7706037"/>
          </a:xfrm>
        </p:spPr>
        <p:txBody>
          <a:bodyPr/>
          <a:lstStyle/>
          <a:p>
            <a:pPr algn="just">
              <a:spcBef>
                <a:spcPts val="200"/>
              </a:spcBef>
            </a:pPr>
            <a:r>
              <a:rPr lang="en-US"/>
              <a:t>Nonfungible tokens are a blockchain-based, programmable proof of ownership to an asset. This digital proof gives its holder the exclusive ability to use, sell and transfer the asset’s ownership rights, as dictated by their private key signature.</a:t>
            </a:r>
          </a:p>
          <a:p>
            <a:pPr algn="just">
              <a:spcBef>
                <a:spcPts val="200"/>
              </a:spcBef>
            </a:pPr>
            <a:br>
              <a:rPr lang="en-US"/>
            </a:br>
            <a:r>
              <a:rPr lang="en-US"/>
              <a:t>These rights could take different shapes. They can pertain to resale, physical redemption, contain digital functions, financial benefits, or other intangible rights. The NFT does not necessarily “contain” the asset purchased but rather is a programmable record of ownership with an inbuilt pointer to the asset location. For example, if you buy NFT art in the form of a picture, the picture itself is not stored on the blockchain but rather, the link leading to the NFT is stored on chain.</a:t>
            </a:r>
          </a:p>
          <a:p>
            <a:pPr algn="just">
              <a:spcBef>
                <a:spcPts val="200"/>
              </a:spcBef>
            </a:pPr>
            <a:br>
              <a:rPr lang="en-US"/>
            </a:br>
            <a:r>
              <a:rPr lang="en-US"/>
              <a:t>Fungibility refers to the interchangeability of the asset. Bitcoin, Ether (ETH) and fiat currencies are fungible since there is no difference between each unit. One 20€ bill is exactly the same in terms of its value and purchasing power as another 20€ bill despite the fact that they have different serial numbers. “Nonfungible” assets on the other hand are unique and cannot be interchanged seamlessly (e.g., houses or rare art). Nonfungible tokens represent unique assets on the blockchain.</a:t>
            </a:r>
          </a:p>
          <a:p>
            <a:pPr algn="just">
              <a:spcBef>
                <a:spcPts val="200"/>
              </a:spcBef>
            </a:pPr>
            <a:endParaRPr lang="en-US"/>
          </a:p>
          <a:p>
            <a:pPr algn="just">
              <a:spcBef>
                <a:spcPts val="200"/>
              </a:spcBef>
            </a:pPr>
            <a:r>
              <a:rPr lang="en-US"/>
              <a:t>Semi-fungibility is a relatively new term and refers to interchangeability between specific classes of assets. While football tickets can be interchangeable if they are for the same game and same booth or seating area. Note that these types of assets can change in fungibility over their lifetime. For instance, after the semi-fungible concert ticket is used, it becomes a unique, so-called clipped ticket” and is thereafter nonfungible.</a:t>
            </a:r>
          </a:p>
          <a:p>
            <a:pPr algn="just">
              <a:spcBef>
                <a:spcPts val="200"/>
              </a:spcBef>
            </a:pPr>
            <a:endParaRPr lang="en-US"/>
          </a:p>
          <a:p>
            <a:pPr algn="just"/>
            <a:endParaRPr lang="en-LB"/>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129</a:t>
            </a:fld>
            <a:endParaRPr lang="en-US" dirty="0"/>
          </a:p>
        </p:txBody>
      </p:sp>
      <p:sp>
        <p:nvSpPr>
          <p:cNvPr id="5" name="Text Placeholder 17">
            <a:extLst>
              <a:ext uri="{FF2B5EF4-FFF2-40B4-BE49-F238E27FC236}">
                <a16:creationId xmlns:a16="http://schemas.microsoft.com/office/drawing/2014/main" id="{0F99E17D-5F7B-9192-1ECA-B033ECDE530F}"/>
              </a:ext>
            </a:extLst>
          </p:cNvPr>
          <p:cNvSpPr txBox="1">
            <a:spLocks/>
          </p:cNvSpPr>
          <p:nvPr/>
        </p:nvSpPr>
        <p:spPr>
          <a:xfrm>
            <a:off x="4003827" y="1459225"/>
            <a:ext cx="2693750" cy="3733483"/>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ea typeface="Times New Roman" panose="02020603050405020304" pitchFamily="18" charset="0"/>
              </a:rPr>
              <a:t>Artist Beeple and his $69 million NFT</a:t>
            </a:r>
          </a:p>
          <a:p>
            <a:pPr algn="just"/>
            <a:r>
              <a:rPr lang="en-US">
                <a:solidFill>
                  <a:srgbClr val="000000"/>
                </a:solidFill>
                <a:effectLst/>
                <a:ea typeface="Times New Roman" panose="02020603050405020304" pitchFamily="18" charset="0"/>
              </a:rPr>
              <a:t>The biggest NFT media attention to date was given to the artist Beeple. His digital artwork was sold for $69 million US dollars at an auction at the Christie's auction house in March 2021.</a:t>
            </a:r>
          </a:p>
          <a:p>
            <a:pPr algn="just"/>
            <a:r>
              <a:rPr lang="en-US">
                <a:solidFill>
                  <a:srgbClr val="000000"/>
                </a:solidFill>
                <a:effectLst/>
                <a:ea typeface="Times New Roman" panose="02020603050405020304" pitchFamily="18" charset="0"/>
              </a:rPr>
              <a:t> </a:t>
            </a:r>
          </a:p>
          <a:p>
            <a:pPr algn="just"/>
            <a:r>
              <a:rPr lang="en-US">
                <a:solidFill>
                  <a:srgbClr val="000000"/>
                </a:solidFill>
                <a:effectLst/>
                <a:ea typeface="Times New Roman" panose="02020603050405020304" pitchFamily="18" charset="0"/>
              </a:rPr>
              <a:t>Behind the artist’s name Beeple is the US American Mike Winkelmann. The NFT artwork in question is called "EVERYDAYS: THE FIRST 5000 DAYS" and is a digital collage of a total of 5000 individual artworks created in just as many days. Accordingly, there are over 10 years of work behind the overall artwork, with the actual effort being the creation of a 319-megabyte JPEG file with a resolution of 21,069 x 21,069 pixels. But the entire story behind it is unique: the most expensive NFT work by a modern artist to date, the first NFT auction of its kind at Christie's, and thus the worldwide breakthrough on the art market.</a:t>
            </a:r>
          </a:p>
          <a:p>
            <a:pPr algn="just"/>
            <a:r>
              <a:rPr lang="en-US">
                <a:solidFill>
                  <a:srgbClr val="000000"/>
                </a:solidFill>
                <a:effectLst/>
                <a:ea typeface="Times New Roman" panose="02020603050405020304" pitchFamily="18" charset="0"/>
              </a:rPr>
              <a:t> </a:t>
            </a:r>
            <a:endParaRPr lang="en-LB">
              <a:solidFill>
                <a:srgbClr val="000000"/>
              </a:solidFill>
              <a:effectLst/>
              <a:ea typeface="Times New Roman" panose="02020603050405020304" pitchFamily="18" charset="0"/>
            </a:endParaRPr>
          </a:p>
          <a:p>
            <a:pPr algn="just"/>
            <a:endParaRPr lang="en-US" dirty="0">
              <a:solidFill>
                <a:schemeClr val="tx1"/>
              </a:solidFill>
            </a:endParaRPr>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5708073"/>
            <a:ext cx="3555848" cy="498374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3" name="Group 2">
            <a:extLst>
              <a:ext uri="{FF2B5EF4-FFF2-40B4-BE49-F238E27FC236}">
                <a16:creationId xmlns:a16="http://schemas.microsoft.com/office/drawing/2014/main" id="{6671F617-2254-23A6-7C89-DDF08835EDA4}"/>
              </a:ext>
            </a:extLst>
          </p:cNvPr>
          <p:cNvGrpSpPr/>
          <p:nvPr/>
        </p:nvGrpSpPr>
        <p:grpSpPr>
          <a:xfrm>
            <a:off x="6346354" y="174081"/>
            <a:ext cx="1380420" cy="1309652"/>
            <a:chOff x="6346354" y="435340"/>
            <a:chExt cx="1380420" cy="1309652"/>
          </a:xfrm>
        </p:grpSpPr>
        <p:sp>
          <p:nvSpPr>
            <p:cNvPr id="4" name="Freeform 3">
              <a:extLst>
                <a:ext uri="{FF2B5EF4-FFF2-40B4-BE49-F238E27FC236}">
                  <a16:creationId xmlns:a16="http://schemas.microsoft.com/office/drawing/2014/main" id="{87B261A9-E5A0-29C6-9F7C-87A0B19785C5}"/>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6" name="Freeform 5">
              <a:extLst>
                <a:ext uri="{FF2B5EF4-FFF2-40B4-BE49-F238E27FC236}">
                  <a16:creationId xmlns:a16="http://schemas.microsoft.com/office/drawing/2014/main" id="{5E508C86-ED7B-E4CB-7F2B-F9AFEFE5D705}"/>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8C6F6F84-6645-C2D0-ECBB-A4D72FE9664C}"/>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CF02FBB3-D975-9BE8-A950-2248CAB0C4ED}"/>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C58A000-08DA-26E1-5660-0B38C832F324}"/>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9DF54993-2FC6-8263-9A94-A43BE4D25D8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14671641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8AF3DDF-DAF0-D1F3-D1BC-714162E42872}"/>
              </a:ext>
            </a:extLst>
          </p:cNvPr>
          <p:cNvSpPr>
            <a:spLocks noGrp="1"/>
          </p:cNvSpPr>
          <p:nvPr>
            <p:ph type="body" sz="quarter" idx="13"/>
          </p:nvPr>
        </p:nvSpPr>
        <p:spPr/>
        <p:txBody>
          <a:bodyPr/>
          <a:lstStyle/>
          <a:p>
            <a:r>
              <a:rPr lang="en-GB"/>
              <a:t>02</a:t>
            </a:r>
          </a:p>
        </p:txBody>
      </p:sp>
      <p:sp>
        <p:nvSpPr>
          <p:cNvPr id="3" name="Text Placeholder 2">
            <a:extLst>
              <a:ext uri="{FF2B5EF4-FFF2-40B4-BE49-F238E27FC236}">
                <a16:creationId xmlns:a16="http://schemas.microsoft.com/office/drawing/2014/main" id="{3F907AE3-9FD6-0E58-8496-4DA4F1AE1F67}"/>
              </a:ext>
            </a:extLst>
          </p:cNvPr>
          <p:cNvSpPr>
            <a:spLocks noGrp="1"/>
          </p:cNvSpPr>
          <p:nvPr>
            <p:ph type="body" sz="quarter" idx="14"/>
          </p:nvPr>
        </p:nvSpPr>
        <p:spPr/>
        <p:txBody>
          <a:bodyPr/>
          <a:lstStyle/>
          <a:p>
            <a:r>
              <a:rPr lang="en-GB"/>
              <a:t>BLOCKCHAIN USAGE IN DIFFERENT INDUSTRIES </a:t>
            </a:r>
          </a:p>
        </p:txBody>
      </p:sp>
      <p:sp>
        <p:nvSpPr>
          <p:cNvPr id="4" name="Slide Number Placeholder 3">
            <a:extLst>
              <a:ext uri="{FF2B5EF4-FFF2-40B4-BE49-F238E27FC236}">
                <a16:creationId xmlns:a16="http://schemas.microsoft.com/office/drawing/2014/main" id="{8E81DCEE-9F6B-2C30-E424-E9CDEA0B7C8C}"/>
              </a:ext>
            </a:extLst>
          </p:cNvPr>
          <p:cNvSpPr>
            <a:spLocks noGrp="1"/>
          </p:cNvSpPr>
          <p:nvPr>
            <p:ph type="sldNum" sz="quarter" idx="4"/>
          </p:nvPr>
        </p:nvSpPr>
        <p:spPr/>
        <p:txBody>
          <a:bodyPr/>
          <a:lstStyle/>
          <a:p>
            <a:fld id="{CB2079F2-58AF-ED44-82D7-E04B2F6FD686}" type="slidenum">
              <a:rPr lang="en-US" smtClean="0"/>
              <a:pPr/>
              <a:t>13</a:t>
            </a:fld>
            <a:endParaRPr lang="en-US" dirty="0"/>
          </a:p>
        </p:txBody>
      </p:sp>
    </p:spTree>
    <p:extLst>
      <p:ext uri="{BB962C8B-B14F-4D97-AF65-F5344CB8AC3E}">
        <p14:creationId xmlns:p14="http://schemas.microsoft.com/office/powerpoint/2010/main" val="126164726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130</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3" y="7564609"/>
            <a:ext cx="6005740" cy="1827364"/>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effectLst/>
                <a:latin typeface="Calibri" panose="020F0502020204030204" pitchFamily="34" charset="0"/>
              </a:rPr>
              <a:t>Origin and development</a:t>
            </a:r>
          </a:p>
          <a:p>
            <a:pPr algn="just"/>
            <a:r>
              <a:rPr lang="en-US" sz="1100">
                <a:solidFill>
                  <a:srgbClr val="000000"/>
                </a:solidFill>
                <a:effectLst/>
                <a:latin typeface="Calibri" panose="020F0502020204030204" pitchFamily="34" charset="0"/>
              </a:rPr>
              <a:t>NFTs have become much more present in the media in recent months. For example, Jack Dorsey's $2.9 million NFT tweet or the sale of the Beeple NFT for $69 million make the headlines of non-crypto-specific magazines and media bringing NFTs closer to a much wider audience. Though NFTS seem to be a completely new phenomenon, the history of blockchain-based NFTs already dates several years back. The first NFT project was in 2012, namely the colored coins on the Bitcoin blockchain. The so-called colored coins are a concept designed to be layered on top of Bitcoin. Coins can be given additional information before being exchanged. "Coloring" in this context means giving coins specific attributes which turn them into tokens. These tokens can be used to represent anything. Due to lack of monetization of the concept on the Bitcoin blockchain, colored coins did not take flight until today. It was not until the Ethereum Blockchain that NFT gained momentum. In the summer of 2017, the first Ethereum-based NFTs appeared as CryptoPunks.</a:t>
            </a:r>
          </a:p>
        </p:txBody>
      </p:sp>
      <p:sp>
        <p:nvSpPr>
          <p:cNvPr id="6" name="Text Placeholder 17">
            <a:extLst>
              <a:ext uri="{FF2B5EF4-FFF2-40B4-BE49-F238E27FC236}">
                <a16:creationId xmlns:a16="http://schemas.microsoft.com/office/drawing/2014/main" id="{9AF8D89E-3BCE-8ACB-962D-48A4CEB5697E}"/>
              </a:ext>
            </a:extLst>
          </p:cNvPr>
          <p:cNvSpPr txBox="1">
            <a:spLocks/>
          </p:cNvSpPr>
          <p:nvPr/>
        </p:nvSpPr>
        <p:spPr>
          <a:xfrm>
            <a:off x="761772" y="6884905"/>
            <a:ext cx="6005741" cy="48264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a:solidFill>
                  <a:srgbClr val="F79037"/>
                </a:solidFill>
                <a:latin typeface="Calibri" panose="020F0502020204030204" pitchFamily="34" charset="0"/>
                <a:cs typeface="Calibri" panose="020F0502020204030204" pitchFamily="34" charset="0"/>
              </a:rPr>
              <a:t>Figure 15: NFT: „EVERYDAYS: THE FIRST 5000 DAYS“ (Source: Beeple)</a:t>
            </a:r>
          </a:p>
        </p:txBody>
      </p:sp>
      <p:sp>
        <p:nvSpPr>
          <p:cNvPr id="3" name="Rectangle 2">
            <a:extLst>
              <a:ext uri="{FF2B5EF4-FFF2-40B4-BE49-F238E27FC236}">
                <a16:creationId xmlns:a16="http://schemas.microsoft.com/office/drawing/2014/main" id="{9312B186-A60D-906C-0F30-147BA5B1FDAB}"/>
              </a:ext>
            </a:extLst>
          </p:cNvPr>
          <p:cNvSpPr/>
          <p:nvPr/>
        </p:nvSpPr>
        <p:spPr>
          <a:xfrm>
            <a:off x="5917324" y="0"/>
            <a:ext cx="1642351" cy="2249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A7A4F209-F32A-C6C5-2BA7-EA111D290339}"/>
              </a:ext>
            </a:extLst>
          </p:cNvPr>
          <p:cNvPicPr>
            <a:picLocks noChangeAspect="1"/>
          </p:cNvPicPr>
          <p:nvPr/>
        </p:nvPicPr>
        <p:blipFill>
          <a:blip r:embed="rId2"/>
          <a:srcRect/>
          <a:stretch/>
        </p:blipFill>
        <p:spPr>
          <a:xfrm>
            <a:off x="792161" y="687598"/>
            <a:ext cx="5975351" cy="5962219"/>
          </a:xfrm>
          <a:prstGeom prst="rect">
            <a:avLst/>
          </a:prstGeom>
        </p:spPr>
      </p:pic>
    </p:spTree>
    <p:extLst>
      <p:ext uri="{BB962C8B-B14F-4D97-AF65-F5344CB8AC3E}">
        <p14:creationId xmlns:p14="http://schemas.microsoft.com/office/powerpoint/2010/main" val="97450687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DA7EE4E-227C-960C-61A2-1804D7783498}"/>
              </a:ext>
            </a:extLst>
          </p:cNvPr>
          <p:cNvSpPr/>
          <p:nvPr/>
        </p:nvSpPr>
        <p:spPr>
          <a:xfrm>
            <a:off x="5917324" y="0"/>
            <a:ext cx="1642351" cy="2249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01AD5DB5-86C9-F499-762E-D68A67641B8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22408" y="6571464"/>
            <a:ext cx="4314858" cy="2525286"/>
          </a:xfrm>
          <a:prstGeom prst="rect">
            <a:avLst/>
          </a:prstGeom>
        </p:spPr>
      </p:pic>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131</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3" y="665164"/>
            <a:ext cx="6005740" cy="1303121"/>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CryptoPunks</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Crypto Punks are 10.000 unique digital 8-bit-style punks, all with unique features created by Larvalabs. Their digital property credentials are stored in the form of ERC20 tokens on the Ethereum blockchain. Each CryptoPunk is</a:t>
            </a: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distinguished by individual visual characteristics, so no two are alike. </a:t>
            </a:r>
            <a:r>
              <a:rPr lang="en-US" sz="1100">
                <a:solidFill>
                  <a:srgbClr val="14151A"/>
                </a:solidFill>
                <a:effectLst/>
                <a:latin typeface="Calibri" panose="020F0502020204030204" pitchFamily="34" charset="0"/>
                <a:ea typeface="Times New Roman" panose="02020603050405020304" pitchFamily="18" charset="0"/>
                <a:cs typeface="Calibri" panose="020F0502020204030204" pitchFamily="34" charset="0"/>
              </a:rPr>
              <a:t>The punks were initially available and distributed for free. All you had to do to get one was pay the associated Ethereum transaction fee.</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6" name="Text Placeholder 17">
            <a:extLst>
              <a:ext uri="{FF2B5EF4-FFF2-40B4-BE49-F238E27FC236}">
                <a16:creationId xmlns:a16="http://schemas.microsoft.com/office/drawing/2014/main" id="{9AF8D89E-3BCE-8ACB-962D-48A4CEB5697E}"/>
              </a:ext>
            </a:extLst>
          </p:cNvPr>
          <p:cNvSpPr txBox="1">
            <a:spLocks/>
          </p:cNvSpPr>
          <p:nvPr/>
        </p:nvSpPr>
        <p:spPr>
          <a:xfrm>
            <a:off x="755650" y="3976441"/>
            <a:ext cx="6005741" cy="48264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a:solidFill>
                  <a:srgbClr val="F79037"/>
                </a:solidFill>
                <a:latin typeface="Calibri" panose="020F0502020204030204" pitchFamily="34" charset="0"/>
                <a:cs typeface="Calibri" panose="020F0502020204030204" pitchFamily="34" charset="0"/>
              </a:rPr>
              <a:t>Figure 16: CryptoPunks by Larvalabs</a:t>
            </a:r>
            <a:endParaRPr lang="en-LB" sz="1100">
              <a:solidFill>
                <a:srgbClr val="F79037"/>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A7A4F209-F32A-C6C5-2BA7-EA111D29033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61772" y="2014823"/>
            <a:ext cx="6005741" cy="1729099"/>
          </a:xfrm>
          <a:prstGeom prst="rect">
            <a:avLst/>
          </a:prstGeom>
        </p:spPr>
      </p:pic>
      <p:sp>
        <p:nvSpPr>
          <p:cNvPr id="7" name="Text Placeholder 17">
            <a:extLst>
              <a:ext uri="{FF2B5EF4-FFF2-40B4-BE49-F238E27FC236}">
                <a16:creationId xmlns:a16="http://schemas.microsoft.com/office/drawing/2014/main" id="{9E2C8F62-B224-6795-3A0C-61C2A5D123DF}"/>
              </a:ext>
            </a:extLst>
          </p:cNvPr>
          <p:cNvSpPr txBox="1">
            <a:spLocks/>
          </p:cNvSpPr>
          <p:nvPr/>
        </p:nvSpPr>
        <p:spPr>
          <a:xfrm>
            <a:off x="777272" y="4415753"/>
            <a:ext cx="6005740" cy="2852951"/>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Because of their hard-cap supply and cult status among early adopters, they are already considered digital antiques. They are still tradable and interoperable with most NFT applications on Ethereum though they have been wrapped into ERC-721 tokens to make them tradable on NFT marketplaces. Technically, the wrapped CryptoPunks are a bit different from the others, but they can be unwrapped back into ERC20 standard once they are purchased from OpenSea, a leading NFT marketplace on Ethereum. </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CryptoKitties</a:t>
            </a:r>
          </a:p>
          <a:p>
            <a:pPr algn="just"/>
            <a:r>
              <a:rPr lang="en-US" sz="1100" dirty="0">
                <a:solidFill>
                  <a:schemeClr val="tx1"/>
                </a:solidFill>
                <a:latin typeface="Calibri" panose="020F0502020204030204" pitchFamily="34" charset="0"/>
                <a:cs typeface="Calibri" panose="020F0502020204030204" pitchFamily="34" charset="0"/>
              </a:rPr>
              <a:t>In 2017, CryptoKitties became the first mainstream application of NFTs that is also the most remembered NFT in history. CryptoKitties are digital representations of cartoon cats created by Dapper Labs for a blockchain computer game. Each of the cats is unique and thus exists only once on the blockchain. Players could own, breed, and trade kitties.</a:t>
            </a: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8" name="Text Placeholder 17">
            <a:extLst>
              <a:ext uri="{FF2B5EF4-FFF2-40B4-BE49-F238E27FC236}">
                <a16:creationId xmlns:a16="http://schemas.microsoft.com/office/drawing/2014/main" id="{7239B6AB-8D58-E0BF-5635-AF9D282BFAB1}"/>
              </a:ext>
            </a:extLst>
          </p:cNvPr>
          <p:cNvSpPr txBox="1">
            <a:spLocks/>
          </p:cNvSpPr>
          <p:nvPr/>
        </p:nvSpPr>
        <p:spPr>
          <a:xfrm>
            <a:off x="771148" y="9075383"/>
            <a:ext cx="6005741" cy="48264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a:solidFill>
                  <a:srgbClr val="F79037"/>
                </a:solidFill>
                <a:latin typeface="Calibri" panose="020F0502020204030204" pitchFamily="34" charset="0"/>
                <a:cs typeface="Calibri" panose="020F0502020204030204" pitchFamily="34" charset="0"/>
              </a:rPr>
              <a:t>Figure 17: Example of CryptoKitties (Source: CryptoKitties, 2022)</a:t>
            </a:r>
          </a:p>
        </p:txBody>
      </p:sp>
      <p:sp>
        <p:nvSpPr>
          <p:cNvPr id="11" name="Text Placeholder 17">
            <a:extLst>
              <a:ext uri="{FF2B5EF4-FFF2-40B4-BE49-F238E27FC236}">
                <a16:creationId xmlns:a16="http://schemas.microsoft.com/office/drawing/2014/main" id="{F5065BEC-0332-946E-4DBC-1D08AB4C1561}"/>
              </a:ext>
            </a:extLst>
          </p:cNvPr>
          <p:cNvSpPr txBox="1">
            <a:spLocks/>
          </p:cNvSpPr>
          <p:nvPr/>
        </p:nvSpPr>
        <p:spPr>
          <a:xfrm>
            <a:off x="777272" y="9468200"/>
            <a:ext cx="6005740" cy="73926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cs typeface="Calibri" panose="020F0502020204030204" pitchFamily="34" charset="0"/>
              </a:rPr>
              <a:t>The allure to the on-chain computer game is that new unique CryptoKitties could be bred by uniting different cats. These newly cats could breed cats could then be auctioned off or sold on the open market similar to how the private pet market works in real life.</a:t>
            </a:r>
            <a:endParaRPr lang="en-LB" sz="1100">
              <a:solidFill>
                <a:srgbClr val="000000"/>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0006954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Rectangle 68">
            <a:extLst>
              <a:ext uri="{FF2B5EF4-FFF2-40B4-BE49-F238E27FC236}">
                <a16:creationId xmlns:a16="http://schemas.microsoft.com/office/drawing/2014/main" id="{8FD07A68-CA41-36DB-2D71-BB0232C315DA}"/>
              </a:ext>
            </a:extLst>
          </p:cNvPr>
          <p:cNvSpPr/>
          <p:nvPr/>
        </p:nvSpPr>
        <p:spPr>
          <a:xfrm>
            <a:off x="5917324" y="8442599"/>
            <a:ext cx="1642351" cy="162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132</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89"/>
          <a:stretch/>
        </p:blipFill>
        <p:spPr>
          <a:xfrm flipH="1">
            <a:off x="-1" y="0"/>
            <a:ext cx="7559675" cy="5345113"/>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77405" y="3246766"/>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5908857"/>
            <a:ext cx="6005741" cy="430141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The CryptoKitties bubble</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The breeding activity attracted speculation and hype. At its peak in 2017, trading volume was around 5.000 ETH and sales of a single CryptoKittie reached amounts of $100.000. This sudden increase of traffic on Ethereum’s network caused the digestion of the network. Ethereum's network capacity at the time was not up to this demand. Trading and breeding CryptoKitties incurred high transaction fees and hours of waiting.</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The CryptoKitties bubble had formed from a mixture of hype, speculation, and viral story. The bubble burst soon after in mid-December 2017, when the demand and prices for CryptoKitties dropped drastically. The entire crypto bubble began to burst thereafter, and a several-year-long bear market was ushered in in the entire crypto market.</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b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To learn more about NFTs and their technical set-ups, watch this Generation Blockchain video. </a:t>
            </a:r>
            <a:r>
              <a:rPr lang="en-US" sz="110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Click here to watch the Generation Blockchain video on Smart Contracts &amp; NFTs</a:t>
            </a:r>
            <a:r>
              <a:rPr lang="en-US"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 </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8" name="object 15">
            <a:extLst>
              <a:ext uri="{FF2B5EF4-FFF2-40B4-BE49-F238E27FC236}">
                <a16:creationId xmlns:a16="http://schemas.microsoft.com/office/drawing/2014/main" id="{F4E4640C-FAC7-A2D8-3089-3E69BEA3D43A}"/>
              </a:ext>
            </a:extLst>
          </p:cNvPr>
          <p:cNvGrpSpPr/>
          <p:nvPr/>
        </p:nvGrpSpPr>
        <p:grpSpPr>
          <a:xfrm>
            <a:off x="4277272" y="6084318"/>
            <a:ext cx="3047022" cy="1729173"/>
            <a:chOff x="485139" y="4586859"/>
            <a:chExt cx="3134043" cy="1778557"/>
          </a:xfrm>
        </p:grpSpPr>
        <p:pic>
          <p:nvPicPr>
            <p:cNvPr id="9" name="object 16">
              <a:extLst>
                <a:ext uri="{FF2B5EF4-FFF2-40B4-BE49-F238E27FC236}">
                  <a16:creationId xmlns:a16="http://schemas.microsoft.com/office/drawing/2014/main" id="{AFF8549F-7A4D-E042-AD0E-AFAAF6CE9F7B}"/>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ACB8E576-FC44-6CD5-19CB-A7EC5F7A3D02}"/>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AA931953-EFA3-B010-AC39-68AA9A5E13F9}"/>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B88E89AF-1FB9-F6CF-8C90-7C596C2ED053}"/>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BAEAE532-F464-0705-918E-CFA3ACCB88E0}"/>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02B432E7-58A5-A385-8661-04506A5BA830}"/>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4655964" y="6169907"/>
            <a:ext cx="2319372" cy="1498655"/>
          </a:xfrm>
          <a:prstGeom prst="rect">
            <a:avLst/>
          </a:prstGeom>
        </p:spPr>
      </p:pic>
      <p:grpSp>
        <p:nvGrpSpPr>
          <p:cNvPr id="15" name="Group 14">
            <a:extLst>
              <a:ext uri="{FF2B5EF4-FFF2-40B4-BE49-F238E27FC236}">
                <a16:creationId xmlns:a16="http://schemas.microsoft.com/office/drawing/2014/main" id="{58B02D0C-CA1E-7E98-AA0C-35DB1A37FC69}"/>
              </a:ext>
            </a:extLst>
          </p:cNvPr>
          <p:cNvGrpSpPr/>
          <p:nvPr/>
        </p:nvGrpSpPr>
        <p:grpSpPr>
          <a:xfrm>
            <a:off x="4015275" y="6408811"/>
            <a:ext cx="824852" cy="742396"/>
            <a:chOff x="7615126" y="6464727"/>
            <a:chExt cx="824852" cy="742396"/>
          </a:xfrm>
        </p:grpSpPr>
        <p:sp>
          <p:nvSpPr>
            <p:cNvPr id="16" name="Oval 15">
              <a:extLst>
                <a:ext uri="{FF2B5EF4-FFF2-40B4-BE49-F238E27FC236}">
                  <a16:creationId xmlns:a16="http://schemas.microsoft.com/office/drawing/2014/main" id="{F544B84D-BDF2-4EB8-FEBD-EAD2FBA98BD7}"/>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133F85DB-4807-00AB-B9A6-AED450660EFC}"/>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grpSp>
        <p:nvGrpSpPr>
          <p:cNvPr id="3" name="Group 2">
            <a:extLst>
              <a:ext uri="{FF2B5EF4-FFF2-40B4-BE49-F238E27FC236}">
                <a16:creationId xmlns:a16="http://schemas.microsoft.com/office/drawing/2014/main" id="{AF9DCD1E-ECFB-A5DE-2861-92D492E2EF5D}"/>
              </a:ext>
            </a:extLst>
          </p:cNvPr>
          <p:cNvGrpSpPr/>
          <p:nvPr/>
        </p:nvGrpSpPr>
        <p:grpSpPr>
          <a:xfrm flipV="1">
            <a:off x="5719848" y="8310443"/>
            <a:ext cx="1999713" cy="1442633"/>
            <a:chOff x="8493673" y="3441653"/>
            <a:chExt cx="2590079" cy="1868535"/>
          </a:xfrm>
        </p:grpSpPr>
        <p:sp>
          <p:nvSpPr>
            <p:cNvPr id="5" name="Freeform 4">
              <a:extLst>
                <a:ext uri="{FF2B5EF4-FFF2-40B4-BE49-F238E27FC236}">
                  <a16:creationId xmlns:a16="http://schemas.microsoft.com/office/drawing/2014/main" id="{74F89946-6B8F-E43B-E715-BA70D5F6B265}"/>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 name="Freeform 5">
              <a:extLst>
                <a:ext uri="{FF2B5EF4-FFF2-40B4-BE49-F238E27FC236}">
                  <a16:creationId xmlns:a16="http://schemas.microsoft.com/office/drawing/2014/main" id="{91D7D26C-B4FF-FD1F-736E-96107AFD4396}"/>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7" name="Freeform 6">
              <a:extLst>
                <a:ext uri="{FF2B5EF4-FFF2-40B4-BE49-F238E27FC236}">
                  <a16:creationId xmlns:a16="http://schemas.microsoft.com/office/drawing/2014/main" id="{5511DF6D-FFE6-7AF5-E23B-58549841B963}"/>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1C4CCD41-96EF-C53F-6A12-52BCE46576E3}"/>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2" name="Freeform 61">
              <a:extLst>
                <a:ext uri="{FF2B5EF4-FFF2-40B4-BE49-F238E27FC236}">
                  <a16:creationId xmlns:a16="http://schemas.microsoft.com/office/drawing/2014/main" id="{7C5859DB-CFC5-5F93-BDF2-FFC34C1282E7}"/>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3" name="Freeform 62">
              <a:extLst>
                <a:ext uri="{FF2B5EF4-FFF2-40B4-BE49-F238E27FC236}">
                  <a16:creationId xmlns:a16="http://schemas.microsoft.com/office/drawing/2014/main" id="{8BACC255-3E94-5EC6-CEA6-F443A3F475A2}"/>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4" name="Freeform 63">
              <a:extLst>
                <a:ext uri="{FF2B5EF4-FFF2-40B4-BE49-F238E27FC236}">
                  <a16:creationId xmlns:a16="http://schemas.microsoft.com/office/drawing/2014/main" id="{18C6EE2C-5172-61CA-7B9F-65C317BD880D}"/>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5" name="Freeform 64">
              <a:extLst>
                <a:ext uri="{FF2B5EF4-FFF2-40B4-BE49-F238E27FC236}">
                  <a16:creationId xmlns:a16="http://schemas.microsoft.com/office/drawing/2014/main" id="{A7B4999D-833C-5AA7-000A-89CAF8F5A59B}"/>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 name="Freeform 65">
              <a:extLst>
                <a:ext uri="{FF2B5EF4-FFF2-40B4-BE49-F238E27FC236}">
                  <a16:creationId xmlns:a16="http://schemas.microsoft.com/office/drawing/2014/main" id="{38AEF792-CCC4-0E98-E784-7D2B83F9DB3C}"/>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7" name="Freeform 66">
              <a:extLst>
                <a:ext uri="{FF2B5EF4-FFF2-40B4-BE49-F238E27FC236}">
                  <a16:creationId xmlns:a16="http://schemas.microsoft.com/office/drawing/2014/main" id="{C13C0C0B-64C4-AAED-214B-B99A87B4B4DC}"/>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8" name="Freeform 67">
              <a:extLst>
                <a:ext uri="{FF2B5EF4-FFF2-40B4-BE49-F238E27FC236}">
                  <a16:creationId xmlns:a16="http://schemas.microsoft.com/office/drawing/2014/main" id="{CAAF5065-915C-DDB1-9455-BEF0F484DCD5}"/>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322914405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B9452D-7639-3E2F-6344-2FA4EAA8C486}"/>
              </a:ext>
            </a:extLst>
          </p:cNvPr>
          <p:cNvSpPr/>
          <p:nvPr/>
        </p:nvSpPr>
        <p:spPr>
          <a:xfrm flipV="1">
            <a:off x="-1" y="323001"/>
            <a:ext cx="7559675" cy="5977438"/>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6"/>
            <a:ext cx="6051578" cy="4482241"/>
          </a:xfrm>
        </p:spPr>
        <p:txBody>
          <a:bodyPr numCol="2"/>
          <a:lstStyle/>
          <a:p>
            <a:pPr algn="just"/>
            <a:r>
              <a:rPr lang="en-US">
                <a:effectLst/>
                <a:ea typeface="Times New Roman" panose="02020603050405020304" pitchFamily="18" charset="0"/>
              </a:rPr>
              <a:t>In this section, we will dive into the previous and current developmental phases of the internet (web 1.0 and web 2.0) and finally into the often-proclaimed next phase of the internet – called web 3.0.</a:t>
            </a:r>
          </a:p>
          <a:p>
            <a:pPr algn="just"/>
            <a:br>
              <a:rPr lang="en-US">
                <a:effectLst/>
                <a:ea typeface="Times New Roman" panose="02020603050405020304" pitchFamily="18" charset="0"/>
              </a:rPr>
            </a:br>
            <a:r>
              <a:rPr lang="en-US" b="1">
                <a:solidFill>
                  <a:srgbClr val="F79037"/>
                </a:solidFill>
                <a:effectLst/>
                <a:ea typeface="Times New Roman" panose="02020603050405020304" pitchFamily="18" charset="0"/>
              </a:rPr>
              <a:t>Web 1.0 – The internet of information</a:t>
            </a:r>
          </a:p>
          <a:p>
            <a:pPr algn="just"/>
            <a:r>
              <a:rPr lang="en-US">
                <a:effectLst/>
                <a:ea typeface="Times New Roman" panose="02020603050405020304" pitchFamily="18" charset="0"/>
              </a:rPr>
              <a:t>Though it is hard to imagine, the internet is only about 30 years old (as per 2023). Originally, the internet allowed to share research among academics and governments. Its main function was to act as a big library. In the 90s, the internet was also referred to as the “information web” since it allowed users to access research materials. It even enabled us to contact anyone through email. </a:t>
            </a:r>
          </a:p>
          <a:p>
            <a:pPr algn="just"/>
            <a:endParaRPr lang="en-US">
              <a:effectLst/>
              <a:ea typeface="Times New Roman" panose="02020603050405020304" pitchFamily="18" charset="0"/>
            </a:endParaRPr>
          </a:p>
          <a:p>
            <a:pPr algn="just"/>
            <a:r>
              <a:rPr lang="en-US">
                <a:effectLst/>
                <a:ea typeface="Times New Roman" panose="02020603050405020304" pitchFamily="18" charset="0"/>
              </a:rPr>
              <a:t>Web 1.0 allowed users to browse information and send emails but did not support publishing content for the average user. A group of developers acted as the gatekeepers to the information on the internet. The key offering of Web 1.0 was to share information and contact anyone throughout the world with an internet connection.</a:t>
            </a:r>
          </a:p>
          <a:p>
            <a:pPr algn="just"/>
            <a:endParaRPr lang="en-US">
              <a:ea typeface="Times New Roman" panose="02020603050405020304" pitchFamily="18" charset="0"/>
            </a:endParaRPr>
          </a:p>
          <a:p>
            <a:pPr algn="just"/>
            <a:r>
              <a:rPr lang="en-US" b="1">
                <a:solidFill>
                  <a:srgbClr val="F79037"/>
                </a:solidFill>
                <a:effectLst/>
                <a:ea typeface="Times New Roman" panose="02020603050405020304" pitchFamily="18" charset="0"/>
              </a:rPr>
              <a:t>Web 2.0 – The internet of interaction</a:t>
            </a:r>
          </a:p>
          <a:p>
            <a:pPr algn="just"/>
            <a:r>
              <a:rPr lang="en-US">
                <a:effectLst/>
                <a:ea typeface="Times New Roman" panose="02020603050405020304" pitchFamily="18" charset="0"/>
              </a:rPr>
              <a:t>In 2004, Facebook and YouTube revolutionized the web with the concept of user-generated content. From then on, everyone with an internet connection could actively publish their own web content. The internet became democratized with web 2.0. Web 2.0 enabled users to form communities around a central idea, and then mobilize themselves for a common cause. </a:t>
            </a:r>
          </a:p>
          <a:p>
            <a:pPr algn="just"/>
            <a:endParaRPr lang="en-US">
              <a:effectLst/>
              <a:ea typeface="Times New Roman" panose="02020603050405020304" pitchFamily="18" charset="0"/>
            </a:endParaRPr>
          </a:p>
          <a:p>
            <a:pPr algn="just"/>
            <a:r>
              <a:rPr lang="en-US">
                <a:effectLst/>
                <a:ea typeface="Times New Roman" panose="02020603050405020304" pitchFamily="18" charset="0"/>
              </a:rPr>
              <a:t>The Arab Spring movement is a good example of this scenario. Social media played a significant role in facilitating communication among the participants of this movement and allowed them to form a large community. Individuals created something big enough to challenge large power structures with web 2.0 as the tool.</a:t>
            </a:r>
          </a:p>
          <a:p>
            <a:pPr algn="just"/>
            <a:endParaRPr lang="en-US">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133</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latin typeface="Calibri" panose="020F0502020204030204" pitchFamily="34" charset="0"/>
                <a:ea typeface="Times New Roman" panose="02020603050405020304" pitchFamily="18" charset="0"/>
              </a:rPr>
              <a:t>2.3 </a:t>
            </a:r>
            <a:r>
              <a:rPr lang="en-US" sz="1800" b="0"/>
              <a:t>Web3</a:t>
            </a:r>
            <a:r>
              <a:rPr lang="en-LB" sz="1800" b="0"/>
              <a:t> </a:t>
            </a:r>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6557358"/>
            <a:ext cx="6051578" cy="3832155"/>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latin typeface="Calibri" panose="020F0502020204030204" pitchFamily="34" charset="0"/>
                <a:ea typeface="Times New Roman" panose="02020603050405020304" pitchFamily="18" charset="0"/>
              </a:rPr>
              <a:t>Problems with Web 2.0</a:t>
            </a:r>
          </a:p>
          <a:p>
            <a:pPr algn="just"/>
            <a:r>
              <a:rPr lang="en-US">
                <a:solidFill>
                  <a:srgbClr val="000000"/>
                </a:solidFill>
                <a:effectLst/>
                <a:latin typeface="Calibri" panose="020F0502020204030204" pitchFamily="34" charset="0"/>
                <a:ea typeface="Times New Roman" panose="02020603050405020304" pitchFamily="18" charset="0"/>
              </a:rPr>
              <a:t>The structure of web 2.0 is inherently centralized by hardware and software providers that often hold monopoles or have a few competitors of equal footing. Users only have a choice of which applications to use for social media, banking and dating within a narrow frame. These applications in turn rely on a handful of internet servers causing another layer of centralization.</a:t>
            </a:r>
          </a:p>
          <a:p>
            <a:pPr algn="just"/>
            <a:r>
              <a:rPr lang="en-US">
                <a:solidFill>
                  <a:srgbClr val="000000"/>
                </a:solidFill>
                <a:effectLst/>
                <a:latin typeface="Calibri" panose="020F0502020204030204" pitchFamily="34" charset="0"/>
                <a:ea typeface="Times New Roman" panose="02020603050405020304" pitchFamily="18" charset="0"/>
              </a:rPr>
              <a:t> </a:t>
            </a:r>
          </a:p>
          <a:p>
            <a:pPr algn="just"/>
            <a:r>
              <a:rPr lang="en-US" b="1">
                <a:solidFill>
                  <a:srgbClr val="F79037"/>
                </a:solidFill>
                <a:effectLst/>
                <a:latin typeface="Calibri" panose="020F0502020204030204" pitchFamily="34" charset="0"/>
                <a:ea typeface="Times New Roman" panose="02020603050405020304" pitchFamily="18" charset="0"/>
              </a:rPr>
              <a:t>Centralization &amp; monopolies</a:t>
            </a:r>
          </a:p>
          <a:p>
            <a:pPr algn="just"/>
            <a:r>
              <a:rPr lang="en-US">
                <a:solidFill>
                  <a:srgbClr val="000000"/>
                </a:solidFill>
                <a:effectLst/>
                <a:latin typeface="Calibri" panose="020F0502020204030204" pitchFamily="34" charset="0"/>
                <a:ea typeface="Times New Roman" panose="02020603050405020304" pitchFamily="18" charset="0"/>
              </a:rPr>
              <a:t>We can imagine the internet as a few huge suns (i.e., the servers) that have thousands of smaller planets orbiting around them (i.e., our day-to-day apps). The complete authority or control over the applications and data is centralized at one point (the server). The underlying problem with this architecture here is the lack of ownership of data and power to control and decision making. Our entire experience on Web 2.0 is reliant on central entities granting us access to their applications which can be cut off at any time. Pictures in a cloud, social media account access, banking access are just some examples to name. Essentially, if the control of a user’s content is defined by someone else, it is not really their content anymore. We know this to be true with posting picture on social media to which we lose the rights of ownership once they are uploaded on the platform and the control over what happens to it and where it is stored.</a:t>
            </a:r>
          </a:p>
          <a:p>
            <a:pPr algn="just"/>
            <a:endParaRPr lang="en-US">
              <a:solidFill>
                <a:srgbClr val="000000"/>
              </a:solidFill>
              <a:ea typeface="Times New Roman" panose="02020603050405020304" pitchFamily="18" charset="0"/>
            </a:endParaRPr>
          </a:p>
          <a:p>
            <a:pPr algn="just"/>
            <a:r>
              <a:rPr lang="en-US" b="1">
                <a:solidFill>
                  <a:srgbClr val="F79037"/>
                </a:solidFill>
                <a:effectLst/>
                <a:latin typeface="Calibri" panose="020F0502020204030204" pitchFamily="34" charset="0"/>
                <a:ea typeface="Times New Roman" panose="02020603050405020304" pitchFamily="18" charset="0"/>
              </a:rPr>
              <a:t>Data as a commodity</a:t>
            </a:r>
          </a:p>
          <a:p>
            <a:pPr algn="just"/>
            <a:r>
              <a:rPr lang="en-US">
                <a:solidFill>
                  <a:srgbClr val="000000"/>
                </a:solidFill>
                <a:effectLst/>
                <a:latin typeface="Calibri" panose="020F0502020204030204" pitchFamily="34" charset="0"/>
                <a:ea typeface="Times New Roman" panose="02020603050405020304" pitchFamily="18" charset="0"/>
              </a:rPr>
              <a:t>What is even more concerning is the fact that the content and personal data posted online can be monetized by companies to make money and influence democratic processes. The bottom line is that the current internet allows users to publish but owns and monetizes everything the users create. User data is a commodity in web2.0.</a:t>
            </a:r>
          </a:p>
          <a:p>
            <a:pPr algn="just"/>
            <a:endParaRPr lang="en-US">
              <a:solidFill>
                <a:srgbClr val="000000"/>
              </a:solidFill>
              <a:effectLst/>
              <a:latin typeface="Calibri" panose="020F0502020204030204" pitchFamily="34" charset="0"/>
              <a:ea typeface="Times New Roman" panose="02020603050405020304" pitchFamily="18" charset="0"/>
            </a:endParaRPr>
          </a:p>
        </p:txBody>
      </p:sp>
      <p:grpSp>
        <p:nvGrpSpPr>
          <p:cNvPr id="36" name="Group 35">
            <a:extLst>
              <a:ext uri="{FF2B5EF4-FFF2-40B4-BE49-F238E27FC236}">
                <a16:creationId xmlns:a16="http://schemas.microsoft.com/office/drawing/2014/main" id="{74D8F8B1-FDDB-EAED-A729-FB3CC2E2599C}"/>
              </a:ext>
            </a:extLst>
          </p:cNvPr>
          <p:cNvGrpSpPr/>
          <p:nvPr/>
        </p:nvGrpSpPr>
        <p:grpSpPr>
          <a:xfrm flipH="1">
            <a:off x="6020919" y="4766253"/>
            <a:ext cx="1712396" cy="1673613"/>
            <a:chOff x="-220413" y="5797823"/>
            <a:chExt cx="1967946" cy="1923375"/>
          </a:xfrm>
        </p:grpSpPr>
        <p:sp>
          <p:nvSpPr>
            <p:cNvPr id="37" name="Freeform 36">
              <a:extLst>
                <a:ext uri="{FF2B5EF4-FFF2-40B4-BE49-F238E27FC236}">
                  <a16:creationId xmlns:a16="http://schemas.microsoft.com/office/drawing/2014/main" id="{3448AFA3-2E39-5383-D7E9-13463E4D000F}"/>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0C7DA98-4853-8027-C4D8-8532712FB36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BD1D2899-F923-6314-912C-DF3664B329E5}"/>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6AC16EBB-317A-A2A7-4488-99D3E8007DEB}"/>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8CD87EC2-C415-6D6D-6D2B-79E07A51AB3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B2AD4577-31C5-1756-2AF2-B1FFC2BCFAD5}"/>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5F912859-E4C4-D589-119A-E1FE3DA2198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30073532-D32D-EDC9-EC8F-88898E904B1A}"/>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24F0F7F0-DA2E-9689-A9A1-962715384AA7}"/>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B58B3F23-B528-C124-E4F2-22302172A99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A3FB7E51-FA85-6AE2-1717-D0CBF4CB9B6D}"/>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81D7823E-C59D-DC68-4586-3B056BB9FE60}"/>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43A41077-31A7-3FFA-4B73-51CED0594F3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A5FC587E-68B2-DBF9-CDC6-34BC537AA473}"/>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425283425"/>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F1B189F-5127-FFC8-C640-E02D55947170}"/>
              </a:ext>
            </a:extLst>
          </p:cNvPr>
          <p:cNvSpPr/>
          <p:nvPr/>
        </p:nvSpPr>
        <p:spPr>
          <a:xfrm flipV="1">
            <a:off x="740928" y="5792041"/>
            <a:ext cx="6832572" cy="4323526"/>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134</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4840" y="-1"/>
            <a:ext cx="3568986" cy="5338800"/>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6333236"/>
            <a:ext cx="6143488" cy="3373125"/>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fontAlgn="base"/>
            <a:r>
              <a:rPr lang="en-US" b="1">
                <a:solidFill>
                  <a:srgbClr val="F79037"/>
                </a:solidFill>
                <a:effectLst/>
                <a:ea typeface="Times New Roman" panose="02020603050405020304" pitchFamily="18" charset="0"/>
              </a:rPr>
              <a:t>Value transfer</a:t>
            </a:r>
            <a:endParaRPr lang="en-LB">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Additionally, in web 2.0 users cannot autonomously transfer value without a third party involved. This is especially true for cross-border transactions. Despite advancements in digitalization and digitization of online banking, an intermediary or third-party provider is needed, nonetheless.</a:t>
            </a:r>
            <a:endParaRPr lang="en-LB">
              <a:effectLst/>
              <a:ea typeface="Times New Roman" panose="02020603050405020304" pitchFamily="18" charset="0"/>
            </a:endParaRPr>
          </a:p>
          <a:p>
            <a:pPr algn="just" fontAlgn="base"/>
            <a:br>
              <a:rPr lang="en-US">
                <a:effectLst/>
                <a:ea typeface="Times New Roman" panose="02020603050405020304" pitchFamily="18" charset="0"/>
              </a:rPr>
            </a:br>
            <a:r>
              <a:rPr lang="en-US">
                <a:effectLst/>
                <a:ea typeface="Times New Roman" panose="02020603050405020304" pitchFamily="18" charset="0"/>
              </a:rPr>
              <a:t>While web 2.0 allowed users to publish content, build communities, and social movements, it also concentrated the right and control of personal data in the hands of big digital entities. In web2.0 we are not the owners of any content we publish, and users also do not exert “self-sovereignty.”</a:t>
            </a:r>
          </a:p>
          <a:p>
            <a:pPr algn="just" fontAlgn="base"/>
            <a:endParaRPr lang="en-US">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Web 3.0 – Internet of Ownership</a:t>
            </a:r>
          </a:p>
          <a:p>
            <a:pPr algn="just" fontAlgn="base"/>
            <a:r>
              <a:rPr lang="en-US">
                <a:effectLst/>
                <a:ea typeface="Times New Roman" panose="02020603050405020304" pitchFamily="18" charset="0"/>
              </a:rPr>
              <a:t>Web 3.0 answers the questions:</a:t>
            </a:r>
          </a:p>
          <a:p>
            <a:pPr algn="just" fontAlgn="base"/>
            <a:endParaRPr lang="en-LB">
              <a:effectLst/>
              <a:ea typeface="Times New Roman" panose="02020603050405020304" pitchFamily="18" charset="0"/>
            </a:endParaRPr>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3049154" cy="432352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fontAlgn="base"/>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Honey pots and information silos</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When signing up for online banking, the user must trust that service with their personal data. Online banking is especially sensitive since it requires sharing personal information such as identity cards, addresses and the data of your finances. This big amount of personal information stored in central databases gives a huge incentive for hackers to target those storage servers that act as honey pots. Despite security efforts, centralized databases are vulnerable to digital crimes and security threats.</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marR="95250" algn="just" fontAlgn="base"/>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The role of the servers </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Inernet servers as the base layer are among the most powerful entities of the web2.0 infrastructure. Whether you use the internet for social media, dating, business, education or banking, there is only a handful of huge entities that gather our information and have absolute control over the collected data. This is a dangerous amount of power, no matter whose hands it is in, and which regulation is in place to avoid fraudulence.</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latin typeface="Calibri" panose="020F0502020204030204" pitchFamily="34" charset="0"/>
            </a:endParaRPr>
          </a:p>
        </p:txBody>
      </p:sp>
      <p:sp>
        <p:nvSpPr>
          <p:cNvPr id="5" name="TextBox 4">
            <a:extLst>
              <a:ext uri="{FF2B5EF4-FFF2-40B4-BE49-F238E27FC236}">
                <a16:creationId xmlns:a16="http://schemas.microsoft.com/office/drawing/2014/main" id="{6CC7FBFD-BBCB-D55A-CDFB-8C6C3D07841C}"/>
              </a:ext>
            </a:extLst>
          </p:cNvPr>
          <p:cNvSpPr txBox="1"/>
          <p:nvPr/>
        </p:nvSpPr>
        <p:spPr>
          <a:xfrm>
            <a:off x="4287516" y="767050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6" name="Text Placeholder 17">
            <a:extLst>
              <a:ext uri="{FF2B5EF4-FFF2-40B4-BE49-F238E27FC236}">
                <a16:creationId xmlns:a16="http://schemas.microsoft.com/office/drawing/2014/main" id="{7C1C97EC-1667-5DC1-BE4A-A23940A3348C}"/>
              </a:ext>
            </a:extLst>
          </p:cNvPr>
          <p:cNvSpPr txBox="1">
            <a:spLocks/>
          </p:cNvSpPr>
          <p:nvPr/>
        </p:nvSpPr>
        <p:spPr>
          <a:xfrm>
            <a:off x="4863551" y="8898792"/>
            <a:ext cx="2154529" cy="6676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effectLst/>
                <a:latin typeface="Calibri" panose="020F0502020204030204" pitchFamily="34" charset="0"/>
                <a:ea typeface="Times New Roman" panose="02020603050405020304" pitchFamily="18" charset="0"/>
              </a:rPr>
              <a:t>What if we could own our digital life and manage our assets autonomously?</a:t>
            </a:r>
            <a:r>
              <a:rPr lang="en-LB">
                <a:effectLst/>
              </a:rPr>
              <a:t> </a:t>
            </a:r>
            <a:endParaRPr lang="en-US"/>
          </a:p>
        </p:txBody>
      </p:sp>
      <p:sp>
        <p:nvSpPr>
          <p:cNvPr id="7" name="TextBox 6">
            <a:extLst>
              <a:ext uri="{FF2B5EF4-FFF2-40B4-BE49-F238E27FC236}">
                <a16:creationId xmlns:a16="http://schemas.microsoft.com/office/drawing/2014/main" id="{D26DA388-5206-986D-65C6-814EC8F1770F}"/>
              </a:ext>
            </a:extLst>
          </p:cNvPr>
          <p:cNvSpPr txBox="1"/>
          <p:nvPr/>
        </p:nvSpPr>
        <p:spPr>
          <a:xfrm>
            <a:off x="4299391" y="858490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8" name="Text Placeholder 17">
            <a:extLst>
              <a:ext uri="{FF2B5EF4-FFF2-40B4-BE49-F238E27FC236}">
                <a16:creationId xmlns:a16="http://schemas.microsoft.com/office/drawing/2014/main" id="{BEFF650A-BD20-1FB8-6F07-55873F2127A4}"/>
              </a:ext>
            </a:extLst>
          </p:cNvPr>
          <p:cNvSpPr txBox="1">
            <a:spLocks/>
          </p:cNvSpPr>
          <p:nvPr/>
        </p:nvSpPr>
        <p:spPr>
          <a:xfrm>
            <a:off x="4863551" y="7776049"/>
            <a:ext cx="2154529" cy="6676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a:r>
              <a:rPr lang="en-US">
                <a:effectLst/>
                <a:latin typeface="Calibri" panose="020F0502020204030204" pitchFamily="34" charset="0"/>
                <a:ea typeface="Times New Roman" panose="02020603050405020304" pitchFamily="18" charset="0"/>
              </a:rPr>
              <a:t>What if we could access all services without sharing any of your data, and without handing over the ownership of the content you create ?</a:t>
            </a:r>
            <a:r>
              <a:rPr lang="en-LB">
                <a:effectLst/>
              </a:rPr>
              <a:t> </a:t>
            </a:r>
            <a:endParaRPr lang="en-US"/>
          </a:p>
        </p:txBody>
      </p:sp>
      <p:grpSp>
        <p:nvGrpSpPr>
          <p:cNvPr id="9" name="Group 8">
            <a:extLst>
              <a:ext uri="{FF2B5EF4-FFF2-40B4-BE49-F238E27FC236}">
                <a16:creationId xmlns:a16="http://schemas.microsoft.com/office/drawing/2014/main" id="{2FE034F0-B548-41EB-C424-FD07CCA14833}"/>
              </a:ext>
            </a:extLst>
          </p:cNvPr>
          <p:cNvGrpSpPr/>
          <p:nvPr/>
        </p:nvGrpSpPr>
        <p:grpSpPr>
          <a:xfrm>
            <a:off x="5728309" y="5948812"/>
            <a:ext cx="1999713" cy="1442633"/>
            <a:chOff x="8493673" y="3441653"/>
            <a:chExt cx="2590079" cy="1868535"/>
          </a:xfrm>
        </p:grpSpPr>
        <p:sp>
          <p:nvSpPr>
            <p:cNvPr id="10" name="Freeform 9">
              <a:extLst>
                <a:ext uri="{FF2B5EF4-FFF2-40B4-BE49-F238E27FC236}">
                  <a16:creationId xmlns:a16="http://schemas.microsoft.com/office/drawing/2014/main" id="{0381A68E-35E6-286D-DC48-3D555728BC02}"/>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1" name="Freeform 10">
              <a:extLst>
                <a:ext uri="{FF2B5EF4-FFF2-40B4-BE49-F238E27FC236}">
                  <a16:creationId xmlns:a16="http://schemas.microsoft.com/office/drawing/2014/main" id="{39E16619-DFE7-5BA3-F77E-62E5962BD9E7}"/>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2" name="Freeform 11">
              <a:extLst>
                <a:ext uri="{FF2B5EF4-FFF2-40B4-BE49-F238E27FC236}">
                  <a16:creationId xmlns:a16="http://schemas.microsoft.com/office/drawing/2014/main" id="{D7938E1B-C1DF-3FC1-A5B2-3D168044F6C1}"/>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3" name="Freeform 12">
              <a:extLst>
                <a:ext uri="{FF2B5EF4-FFF2-40B4-BE49-F238E27FC236}">
                  <a16:creationId xmlns:a16="http://schemas.microsoft.com/office/drawing/2014/main" id="{B249FB2F-E139-FE30-F378-B0FE55090DEB}"/>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 name="Freeform 13">
              <a:extLst>
                <a:ext uri="{FF2B5EF4-FFF2-40B4-BE49-F238E27FC236}">
                  <a16:creationId xmlns:a16="http://schemas.microsoft.com/office/drawing/2014/main" id="{08E87405-5503-4514-642D-61512F463627}"/>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5" name="Freeform 14">
              <a:extLst>
                <a:ext uri="{FF2B5EF4-FFF2-40B4-BE49-F238E27FC236}">
                  <a16:creationId xmlns:a16="http://schemas.microsoft.com/office/drawing/2014/main" id="{4EA194E7-3911-9EBB-29FB-A4B8CD05C503}"/>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6" name="Freeform 15">
              <a:extLst>
                <a:ext uri="{FF2B5EF4-FFF2-40B4-BE49-F238E27FC236}">
                  <a16:creationId xmlns:a16="http://schemas.microsoft.com/office/drawing/2014/main" id="{621597A9-2541-20C8-F7BE-EC8C42A1113B}"/>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 name="Freeform 16">
              <a:extLst>
                <a:ext uri="{FF2B5EF4-FFF2-40B4-BE49-F238E27FC236}">
                  <a16:creationId xmlns:a16="http://schemas.microsoft.com/office/drawing/2014/main" id="{459C416A-886A-71C9-0ACD-40A64FD58239}"/>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8" name="Freeform 17">
              <a:extLst>
                <a:ext uri="{FF2B5EF4-FFF2-40B4-BE49-F238E27FC236}">
                  <a16:creationId xmlns:a16="http://schemas.microsoft.com/office/drawing/2014/main" id="{385B784E-3C20-E392-CD86-2F374429C67B}"/>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9" name="Freeform 18">
              <a:extLst>
                <a:ext uri="{FF2B5EF4-FFF2-40B4-BE49-F238E27FC236}">
                  <a16:creationId xmlns:a16="http://schemas.microsoft.com/office/drawing/2014/main" id="{BD4E62C2-ED75-4FA9-BAE0-6028640244D6}"/>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0" name="Freeform 19">
              <a:extLst>
                <a:ext uri="{FF2B5EF4-FFF2-40B4-BE49-F238E27FC236}">
                  <a16:creationId xmlns:a16="http://schemas.microsoft.com/office/drawing/2014/main" id="{E3BA0502-E921-E43C-05CA-5660BB38F1AB}"/>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403773890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135</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46532" y="665164"/>
            <a:ext cx="6036131" cy="9831788"/>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fontAlgn="base"/>
            <a:r>
              <a:rPr lang="en-US" sz="1100">
                <a:solidFill>
                  <a:srgbClr val="14151A"/>
                </a:solidFill>
                <a:effectLst/>
                <a:latin typeface="Calibri" panose="020F0502020204030204" pitchFamily="34" charset="0"/>
                <a:ea typeface="Times New Roman" panose="02020603050405020304" pitchFamily="18" charset="0"/>
                <a:cs typeface="Calibri" panose="020F0502020204030204" pitchFamily="34" charset="0"/>
              </a:rPr>
              <a:t>Web 3.0 (or also referred to as web3) is the proclaimed next generation of internet after web 2.0. The name was created by Gavin Wood, the co-founder of Ethereum and Polkadot's founder. It is also important to note that there is no uniform definition for the term web 3.0 yet. While web 2.0 focuses on user-created content hosted on centralized websites, web 3.0 will give users more control over their online data. </a:t>
            </a: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To do so, w</a:t>
            </a:r>
            <a:r>
              <a:rPr lang="en-US" sz="1100">
                <a:solidFill>
                  <a:srgbClr val="14151A"/>
                </a:solidFill>
                <a:effectLst/>
                <a:latin typeface="Calibri" panose="020F0502020204030204" pitchFamily="34" charset="0"/>
                <a:ea typeface="Times New Roman" panose="02020603050405020304" pitchFamily="18" charset="0"/>
                <a:cs typeface="Calibri" panose="020F0502020204030204" pitchFamily="34" charset="0"/>
              </a:rPr>
              <a:t>eb 3.0 makes use of machine learning, artificial intelligence (AI), and blockchain technology. Web 3.0 proponents aim to create open, connected, intelligent websites and web applications with the help of an improved machine-based understanding of data. The aspects of decentralization and digital economies also play an important role in web 3.0 which is where blockchain technology steps in. That being said, web 3.0 is still far from mass adoption.</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a:solidFill>
                  <a:srgbClr val="14151A"/>
                </a:solidFill>
                <a:effectLst/>
                <a:latin typeface="Calibri" panose="020F0502020204030204" pitchFamily="34" charset="0"/>
                <a:ea typeface="Times New Roman" panose="02020603050405020304" pitchFamily="18"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Security</a:t>
            </a:r>
            <a:endParaRPr lang="en-LB"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 blockchain is essentially an infinite digital storage space that is open to everyone. Blockchain does not compromise on security meaning that it is a safe locker for your digital assets. Blockchain-based assets allow the user to “own” their own data and safeguard it themselves. Blockchain also eliminates the current centralized infrastructure of the internet, data, and assets.</a:t>
            </a:r>
          </a:p>
          <a:p>
            <a:pPr algn="just" fontAlgn="base"/>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Autonomous value transfers</a:t>
            </a:r>
          </a:p>
          <a:p>
            <a:pPr algn="just" fontAlgn="base"/>
            <a:r>
              <a:rPr lang="en-US" sz="1100">
                <a:effectLst/>
                <a:latin typeface="Calibri" panose="020F0502020204030204" pitchFamily="34" charset="0"/>
                <a:ea typeface="Times New Roman" panose="02020603050405020304" pitchFamily="18" charset="0"/>
                <a:cs typeface="Calibri" panose="020F0502020204030204" pitchFamily="34" charset="0"/>
              </a:rPr>
              <a:t>Since blockchain is a digital ledger that keeps track of value and ownership as it is transferred, users can send and receive value digitally without an intermediary. This allows the next iteration of the web to break out of its current centralized structure and become a safer, fairer, and more efficient space, resulting in financial freedom for users. </a:t>
            </a:r>
          </a:p>
          <a:p>
            <a:pPr algn="just" fontAlgn="base"/>
            <a:r>
              <a:rPr lang="en-US" sz="1100">
                <a:effectLst/>
                <a:latin typeface="Calibri" panose="020F0502020204030204" pitchFamily="34" charset="0"/>
                <a:ea typeface="Times New Roman" panose="02020603050405020304" pitchFamily="18" charset="0"/>
                <a:cs typeface="Calibri" panose="020F0502020204030204" pitchFamily="34" charset="0"/>
              </a:rPr>
              <a:t> </a:t>
            </a:r>
          </a:p>
          <a:p>
            <a:pPr algn="just" fontAlgn="base"/>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The technical side of web 3.0</a:t>
            </a:r>
          </a:p>
          <a:p>
            <a:pPr algn="just" fontAlgn="base"/>
            <a:r>
              <a:rPr lang="en-US" sz="1100">
                <a:effectLst/>
                <a:latin typeface="Calibri" panose="020F0502020204030204" pitchFamily="34" charset="0"/>
                <a:ea typeface="Times New Roman" panose="02020603050405020304" pitchFamily="18" charset="0"/>
                <a:cs typeface="Calibri" panose="020F0502020204030204" pitchFamily="34" charset="0"/>
              </a:rPr>
              <a:t>Just like different programming stacks defined web1 and web2, there is a new software stack that defines web3 to make decentralized internet happen. Web3 is in many aspects an iteration of Web2 in terms of interactivity. The big difference between them is that at the core of the stack there is a blockchain protocol.</a:t>
            </a:r>
          </a:p>
          <a:p>
            <a:pPr algn="just" fontAlgn="base"/>
            <a:r>
              <a:rPr lang="en-US" sz="1100">
                <a:effectLst/>
                <a:latin typeface="Calibri" panose="020F0502020204030204" pitchFamily="34" charset="0"/>
                <a:ea typeface="Times New Roman" panose="02020603050405020304" pitchFamily="18" charset="0"/>
                <a:cs typeface="Calibri" panose="020F0502020204030204" pitchFamily="34" charset="0"/>
              </a:rPr>
              <a:t>On top of the blockchain protocol, there are four layers that bind blockchain to the end-user experience:</a:t>
            </a:r>
          </a:p>
          <a:p>
            <a:pPr algn="just" fontAlgn="base">
              <a:spcAft>
                <a:spcPts val="1650"/>
              </a:spcAft>
            </a:pPr>
            <a:endParaRPr lang="en-LB"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3" name="Text Placeholder 17">
            <a:extLst>
              <a:ext uri="{FF2B5EF4-FFF2-40B4-BE49-F238E27FC236}">
                <a16:creationId xmlns:a16="http://schemas.microsoft.com/office/drawing/2014/main" id="{23D05551-3067-025D-A424-EF245C3A749A}"/>
              </a:ext>
            </a:extLst>
          </p:cNvPr>
          <p:cNvSpPr txBox="1">
            <a:spLocks/>
          </p:cNvSpPr>
          <p:nvPr/>
        </p:nvSpPr>
        <p:spPr>
          <a:xfrm>
            <a:off x="4216440" y="4167687"/>
            <a:ext cx="2739551" cy="163640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dirty="0">
                <a:solidFill>
                  <a:srgbClr val="F79037"/>
                </a:solidFill>
              </a:rPr>
              <a:t>Smart contracts</a:t>
            </a:r>
            <a:br>
              <a:rPr lang="en-US" dirty="0">
                <a:solidFill>
                  <a:srgbClr val="000000"/>
                </a:solidFill>
              </a:rPr>
            </a:br>
            <a:r>
              <a:rPr lang="en-US" dirty="0">
                <a:solidFill>
                  <a:srgbClr val="000000"/>
                </a:solidFill>
              </a:rPr>
              <a:t>Smart contracts are embedded into each data block and tie in NFTs and cryptocurrencies into the web3 concept. While Ethereum is the leading platform for deploying smart contracts written in Solidity there are other blockchains, such as Cardano that use other programming languages such as Haskell.</a:t>
            </a:r>
          </a:p>
        </p:txBody>
      </p:sp>
      <p:sp>
        <p:nvSpPr>
          <p:cNvPr id="6" name="TextBox 5">
            <a:extLst>
              <a:ext uri="{FF2B5EF4-FFF2-40B4-BE49-F238E27FC236}">
                <a16:creationId xmlns:a16="http://schemas.microsoft.com/office/drawing/2014/main" id="{81ED5DD5-01A7-EC1A-CD92-89AFFE0EF997}"/>
              </a:ext>
            </a:extLst>
          </p:cNvPr>
          <p:cNvSpPr txBox="1"/>
          <p:nvPr/>
        </p:nvSpPr>
        <p:spPr>
          <a:xfrm>
            <a:off x="3642960" y="4378955"/>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10" name="Text Placeholder 17">
            <a:extLst>
              <a:ext uri="{FF2B5EF4-FFF2-40B4-BE49-F238E27FC236}">
                <a16:creationId xmlns:a16="http://schemas.microsoft.com/office/drawing/2014/main" id="{A89A98D2-38BF-517A-4886-54D45BD6B470}"/>
              </a:ext>
            </a:extLst>
          </p:cNvPr>
          <p:cNvSpPr txBox="1">
            <a:spLocks/>
          </p:cNvSpPr>
          <p:nvPr/>
        </p:nvSpPr>
        <p:spPr>
          <a:xfrm>
            <a:off x="4216440" y="5915464"/>
            <a:ext cx="2739551" cy="163640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Web3.0 libraries </a:t>
            </a:r>
          </a:p>
          <a:p>
            <a:r>
              <a:rPr lang="en-US">
                <a:solidFill>
                  <a:srgbClr val="101114"/>
                </a:solidFill>
                <a:effectLst/>
                <a:latin typeface="Calibri" panose="020F0502020204030204" pitchFamily="34" charset="0"/>
              </a:rPr>
              <a:t>Web3.0 libraries provide access to helper methods on how blockchains link to web3</a:t>
            </a:r>
          </a:p>
          <a:p>
            <a:r>
              <a:rPr lang="en-US">
                <a:solidFill>
                  <a:srgbClr val="101114"/>
                </a:solidFill>
                <a:effectLst/>
                <a:latin typeface="Calibri" panose="020F0502020204030204" pitchFamily="34" charset="0"/>
              </a:rPr>
              <a:t>provider dApp interfaces (e.g., ethers.js, web3.js, or web3.py). The web3.0 libraries</a:t>
            </a:r>
          </a:p>
          <a:p>
            <a:r>
              <a:rPr lang="en-US">
                <a:solidFill>
                  <a:srgbClr val="101114"/>
                </a:solidFill>
                <a:effectLst/>
                <a:latin typeface="Calibri" panose="020F0502020204030204" pitchFamily="34" charset="0"/>
              </a:rPr>
              <a:t>enable you to build frontends that can communicate with the blockchain (including</a:t>
            </a:r>
          </a:p>
          <a:p>
            <a:r>
              <a:rPr lang="en-US">
                <a:solidFill>
                  <a:srgbClr val="101114"/>
                </a:solidFill>
                <a:effectLst/>
                <a:latin typeface="Calibri" panose="020F0502020204030204" pitchFamily="34" charset="0"/>
              </a:rPr>
              <a:t>smart contracts deployed on the blockchain).</a:t>
            </a:r>
          </a:p>
        </p:txBody>
      </p:sp>
      <p:sp>
        <p:nvSpPr>
          <p:cNvPr id="11" name="TextBox 10">
            <a:extLst>
              <a:ext uri="{FF2B5EF4-FFF2-40B4-BE49-F238E27FC236}">
                <a16:creationId xmlns:a16="http://schemas.microsoft.com/office/drawing/2014/main" id="{128E3AD1-9E06-C25D-8E14-767298867AA8}"/>
              </a:ext>
            </a:extLst>
          </p:cNvPr>
          <p:cNvSpPr txBox="1"/>
          <p:nvPr/>
        </p:nvSpPr>
        <p:spPr>
          <a:xfrm>
            <a:off x="3642960" y="612673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3" name="Text Placeholder 17">
            <a:extLst>
              <a:ext uri="{FF2B5EF4-FFF2-40B4-BE49-F238E27FC236}">
                <a16:creationId xmlns:a16="http://schemas.microsoft.com/office/drawing/2014/main" id="{46E99571-F839-3E04-ECC9-5B39FF4756CF}"/>
              </a:ext>
            </a:extLst>
          </p:cNvPr>
          <p:cNvSpPr txBox="1">
            <a:spLocks/>
          </p:cNvSpPr>
          <p:nvPr/>
        </p:nvSpPr>
        <p:spPr>
          <a:xfrm>
            <a:off x="4216440" y="7501198"/>
            <a:ext cx="2739551" cy="130387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tabLst>
                <a:tab pos="457200" algn="l"/>
              </a:tabLst>
            </a:pPr>
            <a:r>
              <a:rPr lang="en-US" b="1">
                <a:solidFill>
                  <a:srgbClr val="F79037"/>
                </a:solidFill>
              </a:rPr>
              <a:t>Nodes </a:t>
            </a:r>
            <a:r>
              <a:rPr lang="en-LB" b="1">
                <a:solidFill>
                  <a:srgbClr val="F79037"/>
                </a:solidFill>
              </a:rPr>
              <a:t> </a:t>
            </a:r>
            <a:endParaRPr lang="en-LB">
              <a:solidFill>
                <a:srgbClr val="F79037"/>
              </a:solidFill>
            </a:endParaRPr>
          </a:p>
          <a:p>
            <a:pPr lvl="0" algn="l" rtl="0" fontAlgn="base">
              <a:spcBef>
                <a:spcPts val="200"/>
              </a:spcBef>
              <a:spcAft>
                <a:spcPts val="2400"/>
              </a:spcAft>
              <a:buSzPts val="1000"/>
              <a:tabLst>
                <a:tab pos="457200" algn="l"/>
              </a:tabLst>
            </a:pPr>
            <a:r>
              <a:rPr lang="en-US">
                <a:solidFill>
                  <a:srgbClr val="14151A"/>
                </a:solidFill>
                <a:effectLst/>
                <a:latin typeface="Calibri" panose="020F0502020204030204" pitchFamily="34" charset="0"/>
                <a:ea typeface="Times New Roman" panose="02020603050405020304" pitchFamily="18" charset="0"/>
                <a:cs typeface="Calibri" panose="020F0502020204030204" pitchFamily="34" charset="0"/>
              </a:rPr>
              <a:t>It is the role of nodes to link web3 libraries to smart contracts as blockchain’s decentralization cornerstones. Instead of relying on a centralized server, blockchain networks are dispersed across thousands of computer nodes worldwide.</a:t>
            </a:r>
            <a:endParaRPr lang="en-LB">
              <a:solidFill>
                <a:srgbClr val="1F3763"/>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6" name="TextBox 15">
            <a:extLst>
              <a:ext uri="{FF2B5EF4-FFF2-40B4-BE49-F238E27FC236}">
                <a16:creationId xmlns:a16="http://schemas.microsoft.com/office/drawing/2014/main" id="{5F6FD871-9542-8EE1-1DD3-1583CAEC95ED}"/>
              </a:ext>
            </a:extLst>
          </p:cNvPr>
          <p:cNvSpPr txBox="1"/>
          <p:nvPr/>
        </p:nvSpPr>
        <p:spPr>
          <a:xfrm>
            <a:off x="3642960" y="7712466"/>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17" name="Text Placeholder 17">
            <a:extLst>
              <a:ext uri="{FF2B5EF4-FFF2-40B4-BE49-F238E27FC236}">
                <a16:creationId xmlns:a16="http://schemas.microsoft.com/office/drawing/2014/main" id="{FD833ABD-27E5-9D90-466A-2FA65D8DD810}"/>
              </a:ext>
            </a:extLst>
          </p:cNvPr>
          <p:cNvSpPr txBox="1">
            <a:spLocks/>
          </p:cNvSpPr>
          <p:nvPr/>
        </p:nvSpPr>
        <p:spPr>
          <a:xfrm>
            <a:off x="4239589" y="8913309"/>
            <a:ext cx="2739551" cy="130387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tabLst>
                <a:tab pos="457200" algn="l"/>
              </a:tabLst>
            </a:pPr>
            <a:r>
              <a:rPr lang="en-US" b="1">
                <a:solidFill>
                  <a:srgbClr val="F79037"/>
                </a:solidFill>
              </a:rPr>
              <a:t>Wallets  </a:t>
            </a:r>
          </a:p>
          <a:p>
            <a:pPr algn="l">
              <a:tabLst>
                <a:tab pos="457200" algn="l"/>
              </a:tabLst>
            </a:pPr>
            <a:r>
              <a:rPr lang="en-US">
                <a:solidFill>
                  <a:srgbClr val="14151A"/>
                </a:solidFill>
                <a:effectLst/>
                <a:latin typeface="Calibri" panose="020F0502020204030204" pitchFamily="34" charset="0"/>
                <a:ea typeface="Times New Roman" panose="02020603050405020304" pitchFamily="18" charset="0"/>
              </a:rPr>
              <a:t>Wallets connect to blockchain networks and individual dApps on them. Wallets should not be seen as containers. Rather, crypto wallets like MetaMask unlock access to blockchains and their dApps, via the user’s private keys. </a:t>
            </a:r>
            <a:r>
              <a:rPr lang="en-LB">
                <a:effectLst/>
              </a:rPr>
              <a:t> </a:t>
            </a:r>
            <a:endParaRPr lang="en-LB">
              <a:solidFill>
                <a:srgbClr val="1F3763"/>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9" name="TextBox 18">
            <a:extLst>
              <a:ext uri="{FF2B5EF4-FFF2-40B4-BE49-F238E27FC236}">
                <a16:creationId xmlns:a16="http://schemas.microsoft.com/office/drawing/2014/main" id="{FC0BC37D-3228-9D3B-3F63-E9096CA6FD4A}"/>
              </a:ext>
            </a:extLst>
          </p:cNvPr>
          <p:cNvSpPr txBox="1"/>
          <p:nvPr/>
        </p:nvSpPr>
        <p:spPr>
          <a:xfrm>
            <a:off x="3666109" y="9124577"/>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pic>
        <p:nvPicPr>
          <p:cNvPr id="20" name="Picture 19">
            <a:extLst>
              <a:ext uri="{FF2B5EF4-FFF2-40B4-BE49-F238E27FC236}">
                <a16:creationId xmlns:a16="http://schemas.microsoft.com/office/drawing/2014/main" id="{DF98EAE3-1B87-235A-3586-F53A7ADA3DB6}"/>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4841" y="0"/>
            <a:ext cx="3568659" cy="3799071"/>
          </a:xfrm>
          <a:prstGeom prst="rect">
            <a:avLst/>
          </a:prstGeom>
        </p:spPr>
      </p:pic>
      <p:grpSp>
        <p:nvGrpSpPr>
          <p:cNvPr id="41" name="Group 40">
            <a:extLst>
              <a:ext uri="{FF2B5EF4-FFF2-40B4-BE49-F238E27FC236}">
                <a16:creationId xmlns:a16="http://schemas.microsoft.com/office/drawing/2014/main" id="{3B0BF7DB-DF03-8530-66BB-E60CB79AD2CB}"/>
              </a:ext>
            </a:extLst>
          </p:cNvPr>
          <p:cNvGrpSpPr/>
          <p:nvPr/>
        </p:nvGrpSpPr>
        <p:grpSpPr>
          <a:xfrm flipV="1">
            <a:off x="6351212" y="2113800"/>
            <a:ext cx="1389318" cy="1309652"/>
            <a:chOff x="-1915504" y="2196046"/>
            <a:chExt cx="1389318" cy="1309652"/>
          </a:xfrm>
        </p:grpSpPr>
        <p:sp>
          <p:nvSpPr>
            <p:cNvPr id="42" name="Freeform 41">
              <a:extLst>
                <a:ext uri="{FF2B5EF4-FFF2-40B4-BE49-F238E27FC236}">
                  <a16:creationId xmlns:a16="http://schemas.microsoft.com/office/drawing/2014/main" id="{5E942DDD-4C2F-BA64-23EB-C5AA4060BD82}"/>
                </a:ext>
              </a:extLst>
            </p:cNvPr>
            <p:cNvSpPr/>
            <p:nvPr/>
          </p:nvSpPr>
          <p:spPr>
            <a:xfrm rot="18938652">
              <a:off x="-869918" y="2202342"/>
              <a:ext cx="343732" cy="343866"/>
            </a:xfrm>
            <a:custGeom>
              <a:avLst/>
              <a:gdLst>
                <a:gd name="connsiteX0" fmla="*/ 343732 w 343732"/>
                <a:gd name="connsiteY0" fmla="*/ 0 h 343866"/>
                <a:gd name="connsiteX1" fmla="*/ 343732 w 343732"/>
                <a:gd name="connsiteY1" fmla="*/ 10025 h 343866"/>
                <a:gd name="connsiteX2" fmla="*/ 17315 w 343732"/>
                <a:gd name="connsiteY2" fmla="*/ 343866 h 343866"/>
                <a:gd name="connsiteX3" fmla="*/ 0 w 343732"/>
                <a:gd name="connsiteY3" fmla="*/ 343866 h 343866"/>
                <a:gd name="connsiteX4" fmla="*/ 0 w 343732"/>
                <a:gd name="connsiteY4" fmla="*/ 0 h 343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732" h="343866">
                  <a:moveTo>
                    <a:pt x="343732" y="0"/>
                  </a:moveTo>
                  <a:lnTo>
                    <a:pt x="343732" y="10025"/>
                  </a:lnTo>
                  <a:lnTo>
                    <a:pt x="17315" y="343866"/>
                  </a:lnTo>
                  <a:lnTo>
                    <a:pt x="0" y="343866"/>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43" name="Freeform 42">
              <a:extLst>
                <a:ext uri="{FF2B5EF4-FFF2-40B4-BE49-F238E27FC236}">
                  <a16:creationId xmlns:a16="http://schemas.microsoft.com/office/drawing/2014/main" id="{48C6291E-EE7B-0987-0784-F3FE2079F2A2}"/>
                </a:ext>
              </a:extLst>
            </p:cNvPr>
            <p:cNvSpPr/>
            <p:nvPr/>
          </p:nvSpPr>
          <p:spPr>
            <a:xfrm rot="18938652">
              <a:off x="-1851343" y="31618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BF41186A-BF8D-AAD7-88D9-979E151CFD9D}"/>
                </a:ext>
              </a:extLst>
            </p:cNvPr>
            <p:cNvSpPr/>
            <p:nvPr/>
          </p:nvSpPr>
          <p:spPr>
            <a:xfrm>
              <a:off x="-1915504" y="2604049"/>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41D71AEF-F4A8-0161-517B-6E2C71854A17}"/>
                </a:ext>
              </a:extLst>
            </p:cNvPr>
            <p:cNvSpPr/>
            <p:nvPr/>
          </p:nvSpPr>
          <p:spPr>
            <a:xfrm rot="18938166">
              <a:off x="-1361641" y="268157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7084B76-6D25-5C58-E392-5B0C429D92D9}"/>
                </a:ext>
              </a:extLst>
            </p:cNvPr>
            <p:cNvSpPr/>
            <p:nvPr/>
          </p:nvSpPr>
          <p:spPr>
            <a:xfrm rot="18938652">
              <a:off x="-1115678" y="2442582"/>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2708A283-5D04-C875-4F06-50CCFBE182AC}"/>
                </a:ext>
              </a:extLst>
            </p:cNvPr>
            <p:cNvSpPr/>
            <p:nvPr/>
          </p:nvSpPr>
          <p:spPr>
            <a:xfrm rot="18938166">
              <a:off x="-1356944" y="2196046"/>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8702205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4"/>
            <a:ext cx="2693750" cy="8493210"/>
          </a:xfrm>
        </p:spPr>
        <p:txBody>
          <a:bodyPr/>
          <a:lstStyle/>
          <a:p>
            <a:pPr algn="just" fontAlgn="base">
              <a:spcBef>
                <a:spcPts val="200"/>
              </a:spcBef>
            </a:pPr>
            <a:r>
              <a:rPr lang="en-US">
                <a:effectLst/>
                <a:ea typeface="Times New Roman" panose="02020603050405020304" pitchFamily="18" charset="0"/>
              </a:rPr>
              <a:t>With these four web3 layers in play, it is possible to replicate every web2 platform that exists today. They offer the same functionality but are improved in the sense of offering decentralized monetization, funds/data ownership, and censorship-resistant content. In web3.0, 3D visualization and interaction presentation are a big part of the user experience. The fields of UI and UX also work towards presenting information in more intuitive ways for web users. In connection with blockchain, AI can both present data to us and sort it, making it a versatile tool for Web 3.0. This also reduces the work needed for human development in the future.</a:t>
            </a:r>
            <a:endParaRPr lang="en-LB">
              <a:effectLst/>
              <a:ea typeface="Times New Roman" panose="02020603050405020304" pitchFamily="18" charset="0"/>
            </a:endParaRPr>
          </a:p>
          <a:p>
            <a:pPr algn="just" fontAlgn="base"/>
            <a:r>
              <a:rPr lang="en-US">
                <a:effectLst/>
                <a:ea typeface="Times New Roman" panose="02020603050405020304" pitchFamily="18" charset="0"/>
              </a:rPr>
              <a:t> </a:t>
            </a:r>
            <a:endParaRPr lang="en-LB">
              <a:effectLst/>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The edge of web3.0 over web1.0 and web2.0</a:t>
            </a:r>
            <a:endParaRPr lang="en-LB" b="1">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The combination of Web 3.0’s key features (in theory) can lead to many benefits and differ depending on the exact blockchain calibration:</a:t>
            </a:r>
            <a:endParaRPr lang="en-LB">
              <a:effectLst/>
              <a:ea typeface="Times New Roman" panose="02020603050405020304" pitchFamily="18" charset="0"/>
            </a:endParaRPr>
          </a:p>
          <a:p>
            <a:pPr algn="just">
              <a:spcBef>
                <a:spcPts val="200"/>
              </a:spcBef>
            </a:pPr>
            <a:endParaRPr lang="en-US"/>
          </a:p>
          <a:p>
            <a:pPr algn="just"/>
            <a:endParaRPr lang="en-LB"/>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136</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5708073"/>
            <a:ext cx="3555848" cy="498374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3" name="Group 2">
            <a:extLst>
              <a:ext uri="{FF2B5EF4-FFF2-40B4-BE49-F238E27FC236}">
                <a16:creationId xmlns:a16="http://schemas.microsoft.com/office/drawing/2014/main" id="{6671F617-2254-23A6-7C89-DDF08835EDA4}"/>
              </a:ext>
            </a:extLst>
          </p:cNvPr>
          <p:cNvGrpSpPr/>
          <p:nvPr/>
        </p:nvGrpSpPr>
        <p:grpSpPr>
          <a:xfrm>
            <a:off x="6346354" y="174081"/>
            <a:ext cx="1380420" cy="1309652"/>
            <a:chOff x="6346354" y="435340"/>
            <a:chExt cx="1380420" cy="1309652"/>
          </a:xfrm>
        </p:grpSpPr>
        <p:sp>
          <p:nvSpPr>
            <p:cNvPr id="4" name="Freeform 3">
              <a:extLst>
                <a:ext uri="{FF2B5EF4-FFF2-40B4-BE49-F238E27FC236}">
                  <a16:creationId xmlns:a16="http://schemas.microsoft.com/office/drawing/2014/main" id="{87B261A9-E5A0-29C6-9F7C-87A0B19785C5}"/>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6" name="Freeform 5">
              <a:extLst>
                <a:ext uri="{FF2B5EF4-FFF2-40B4-BE49-F238E27FC236}">
                  <a16:creationId xmlns:a16="http://schemas.microsoft.com/office/drawing/2014/main" id="{5E508C86-ED7B-E4CB-7F2B-F9AFEFE5D705}"/>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8C6F6F84-6645-C2D0-ECBB-A4D72FE9664C}"/>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CF02FBB3-D975-9BE8-A950-2248CAB0C4ED}"/>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C58A000-08DA-26E1-5660-0B38C832F324}"/>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9DF54993-2FC6-8263-9A94-A43BE4D25D8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14" name="Text Placeholder 17">
            <a:extLst>
              <a:ext uri="{FF2B5EF4-FFF2-40B4-BE49-F238E27FC236}">
                <a16:creationId xmlns:a16="http://schemas.microsoft.com/office/drawing/2014/main" id="{D1EE3E9B-D967-9DB5-E228-5CC32005732E}"/>
              </a:ext>
            </a:extLst>
          </p:cNvPr>
          <p:cNvSpPr txBox="1">
            <a:spLocks/>
          </p:cNvSpPr>
          <p:nvPr/>
        </p:nvSpPr>
        <p:spPr>
          <a:xfrm>
            <a:off x="4216440" y="2385384"/>
            <a:ext cx="2739551" cy="163640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dirty="0">
                <a:solidFill>
                  <a:srgbClr val="F79037"/>
                </a:solidFill>
              </a:rPr>
              <a:t>Increased browsing efficiency</a:t>
            </a:r>
            <a:endParaRPr lang="en-US" dirty="0">
              <a:solidFill>
                <a:schemeClr val="tx1"/>
              </a:solidFill>
            </a:endParaRPr>
          </a:p>
          <a:p>
            <a:pPr algn="l"/>
            <a:r>
              <a:rPr lang="en-US" dirty="0">
                <a:solidFill>
                  <a:schemeClr val="tx1"/>
                </a:solidFill>
              </a:rPr>
              <a:t>When using search engines, finding the best results have sometimes posed a challenge. However, they have become better at finding semantically relevant results based on search context and metadata over the years. This results in a more convenient web browsing experience that can help anyone find the exact information they need with ease.</a:t>
            </a:r>
          </a:p>
        </p:txBody>
      </p:sp>
      <p:sp>
        <p:nvSpPr>
          <p:cNvPr id="21" name="TextBox 20">
            <a:extLst>
              <a:ext uri="{FF2B5EF4-FFF2-40B4-BE49-F238E27FC236}">
                <a16:creationId xmlns:a16="http://schemas.microsoft.com/office/drawing/2014/main" id="{5AB5F322-0E2C-45B5-0D49-BF9E44F22B91}"/>
              </a:ext>
            </a:extLst>
          </p:cNvPr>
          <p:cNvSpPr txBox="1"/>
          <p:nvPr/>
        </p:nvSpPr>
        <p:spPr>
          <a:xfrm>
            <a:off x="3642960" y="2643146"/>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37" name="Text Placeholder 17">
            <a:extLst>
              <a:ext uri="{FF2B5EF4-FFF2-40B4-BE49-F238E27FC236}">
                <a16:creationId xmlns:a16="http://schemas.microsoft.com/office/drawing/2014/main" id="{02A049C0-F166-2079-8063-54BF2CEA81B1}"/>
              </a:ext>
            </a:extLst>
          </p:cNvPr>
          <p:cNvSpPr txBox="1">
            <a:spLocks/>
          </p:cNvSpPr>
          <p:nvPr/>
        </p:nvSpPr>
        <p:spPr>
          <a:xfrm>
            <a:off x="4216440" y="4474123"/>
            <a:ext cx="2739551" cy="82165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just" rtl="0" fontAlgn="base"/>
            <a:r>
              <a:rPr lang="en-US" b="1">
                <a:solidFill>
                  <a:srgbClr val="F79037"/>
                </a:solidFill>
              </a:rPr>
              <a:t>Improved advertising and marketing</a:t>
            </a:r>
            <a:r>
              <a:rPr lang="en-LB" b="1">
                <a:solidFill>
                  <a:srgbClr val="F79037"/>
                </a:solidFill>
              </a:rPr>
              <a:t> </a:t>
            </a:r>
          </a:p>
          <a:p>
            <a:pPr lvl="0" algn="just" rtl="0" fontAlgn="base"/>
            <a:r>
              <a:rPr lang="en-US">
                <a:solidFill>
                  <a:schemeClr val="tx1"/>
                </a:solidFill>
              </a:rPr>
              <a:t>Web 3.0 aims to improve advertising by leveraging smarter AI systems and targeting specific audiences based on consumer data.</a:t>
            </a:r>
            <a:endParaRPr lang="en-LB">
              <a:solidFill>
                <a:schemeClr val="tx1"/>
              </a:solidFill>
            </a:endParaRPr>
          </a:p>
        </p:txBody>
      </p:sp>
      <p:sp>
        <p:nvSpPr>
          <p:cNvPr id="38" name="TextBox 37">
            <a:extLst>
              <a:ext uri="{FF2B5EF4-FFF2-40B4-BE49-F238E27FC236}">
                <a16:creationId xmlns:a16="http://schemas.microsoft.com/office/drawing/2014/main" id="{F98B9463-EAD5-D9E1-465B-C434529C4B2D}"/>
              </a:ext>
            </a:extLst>
          </p:cNvPr>
          <p:cNvSpPr txBox="1"/>
          <p:nvPr/>
        </p:nvSpPr>
        <p:spPr>
          <a:xfrm>
            <a:off x="3642960" y="4282435"/>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
        <p:nvSpPr>
          <p:cNvPr id="43" name="Text Placeholder 17">
            <a:extLst>
              <a:ext uri="{FF2B5EF4-FFF2-40B4-BE49-F238E27FC236}">
                <a16:creationId xmlns:a16="http://schemas.microsoft.com/office/drawing/2014/main" id="{75E72316-33B2-988B-1896-75E2F626F714}"/>
              </a:ext>
            </a:extLst>
          </p:cNvPr>
          <p:cNvSpPr txBox="1">
            <a:spLocks/>
          </p:cNvSpPr>
          <p:nvPr/>
        </p:nvSpPr>
        <p:spPr>
          <a:xfrm>
            <a:off x="1425569" y="5051649"/>
            <a:ext cx="2154529" cy="56647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No central point of control</a:t>
            </a:r>
          </a:p>
          <a:p>
            <a:pPr algn="l"/>
            <a:r>
              <a:rPr lang="en-US"/>
              <a:t>Since intermediaries are removed from the web3.0 equation, users are controlling their user data. The lack of centralization reduces the risk of censorship by governments or corporations and cuts down the effectiveness of Denial-of-Service (DoS) attacks.</a:t>
            </a:r>
          </a:p>
        </p:txBody>
      </p:sp>
      <p:sp>
        <p:nvSpPr>
          <p:cNvPr id="44" name="TextBox 43">
            <a:extLst>
              <a:ext uri="{FF2B5EF4-FFF2-40B4-BE49-F238E27FC236}">
                <a16:creationId xmlns:a16="http://schemas.microsoft.com/office/drawing/2014/main" id="{997E757A-3FAD-1C5E-B78D-342B8C63AF17}"/>
              </a:ext>
            </a:extLst>
          </p:cNvPr>
          <p:cNvSpPr txBox="1"/>
          <p:nvPr/>
        </p:nvSpPr>
        <p:spPr>
          <a:xfrm>
            <a:off x="861409" y="527944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45" name="Text Placeholder 17">
            <a:extLst>
              <a:ext uri="{FF2B5EF4-FFF2-40B4-BE49-F238E27FC236}">
                <a16:creationId xmlns:a16="http://schemas.microsoft.com/office/drawing/2014/main" id="{8FAA6243-ABCA-1CA4-D2D6-A815BA9B9205}"/>
              </a:ext>
            </a:extLst>
          </p:cNvPr>
          <p:cNvSpPr txBox="1">
            <a:spLocks/>
          </p:cNvSpPr>
          <p:nvPr/>
        </p:nvSpPr>
        <p:spPr>
          <a:xfrm>
            <a:off x="1437444" y="6868708"/>
            <a:ext cx="2154529" cy="8550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Increased information </a:t>
            </a:r>
            <a:r>
              <a:rPr lang="en-US"/>
              <a:t>interconnectivity</a:t>
            </a:r>
          </a:p>
          <a:p>
            <a:pPr algn="l"/>
            <a:r>
              <a:rPr lang="en-US"/>
              <a:t>As more products become connected to the internet, larger data sets provide algorithms with more information to analyze. This can help them deliver more accurate information that accommodates the individual user's specific needs.</a:t>
            </a:r>
          </a:p>
        </p:txBody>
      </p:sp>
      <p:sp>
        <p:nvSpPr>
          <p:cNvPr id="46" name="TextBox 45">
            <a:extLst>
              <a:ext uri="{FF2B5EF4-FFF2-40B4-BE49-F238E27FC236}">
                <a16:creationId xmlns:a16="http://schemas.microsoft.com/office/drawing/2014/main" id="{02DD317B-1F07-2341-4869-2E55ACCF44DF}"/>
              </a:ext>
            </a:extLst>
          </p:cNvPr>
          <p:cNvSpPr txBox="1"/>
          <p:nvPr/>
        </p:nvSpPr>
        <p:spPr>
          <a:xfrm>
            <a:off x="873284" y="6705289"/>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Tree>
    <p:extLst>
      <p:ext uri="{BB962C8B-B14F-4D97-AF65-F5344CB8AC3E}">
        <p14:creationId xmlns:p14="http://schemas.microsoft.com/office/powerpoint/2010/main" val="1700686383"/>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137</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569170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latin typeface="Calibri" panose="020F0502020204030204" pitchFamily="34" charset="0"/>
              </a:rPr>
              <a:t>How does crypto fit into web3.0?</a:t>
            </a:r>
          </a:p>
          <a:p>
            <a:pPr algn="just"/>
            <a:r>
              <a:rPr lang="en-US" sz="1100">
                <a:latin typeface="Calibri" panose="020F0502020204030204" pitchFamily="34" charset="0"/>
              </a:rPr>
              <a:t>Blockchain and crypto play a crucial role in web3.0 since decentralized networks successfully create incentives for more responsible data ownership, governance, and content creation as compared to web2.0. Some of its most relevant aspects for Web 3.0 include the following:</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6" name="Text Placeholder 17">
            <a:extLst>
              <a:ext uri="{FF2B5EF4-FFF2-40B4-BE49-F238E27FC236}">
                <a16:creationId xmlns:a16="http://schemas.microsoft.com/office/drawing/2014/main" id="{E8B4F182-287D-DAF9-BDC5-80216F2FE6CA}"/>
              </a:ext>
            </a:extLst>
          </p:cNvPr>
          <p:cNvSpPr txBox="1">
            <a:spLocks/>
          </p:cNvSpPr>
          <p:nvPr/>
        </p:nvSpPr>
        <p:spPr>
          <a:xfrm>
            <a:off x="3771512" y="5968537"/>
            <a:ext cx="3024188" cy="405514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fontAlgn="base"/>
            <a:r>
              <a:rPr lang="en-US" b="1">
                <a:solidFill>
                  <a:srgbClr val="F79037"/>
                </a:solidFill>
                <a:effectLst/>
                <a:ea typeface="Times New Roman" panose="02020603050405020304" pitchFamily="18" charset="0"/>
              </a:rPr>
              <a:t>Web3.0 use cases</a:t>
            </a:r>
            <a:endParaRPr lang="en-LB" b="1">
              <a:solidFill>
                <a:srgbClr val="F79037"/>
              </a:solidFill>
              <a:effectLst/>
              <a:ea typeface="Times New Roman" panose="02020603050405020304" pitchFamily="18" charset="0"/>
            </a:endParaRPr>
          </a:p>
          <a:p>
            <a:pPr algn="just" fontAlgn="base"/>
            <a:r>
              <a:rPr lang="en-US">
                <a:solidFill>
                  <a:srgbClr val="14151A"/>
                </a:solidFill>
                <a:effectLst/>
                <a:ea typeface="Times New Roman" panose="02020603050405020304" pitchFamily="18" charset="0"/>
              </a:rPr>
              <a:t>Although web3.0 projects are still in development, we do have some examples that are already in use today:</a:t>
            </a:r>
            <a:endParaRPr lang="en-LB">
              <a:effectLst/>
              <a:ea typeface="Times New Roman" panose="02020603050405020304" pitchFamily="18" charset="0"/>
            </a:endParaRPr>
          </a:p>
          <a:p>
            <a:pPr algn="just" fontAlgn="base"/>
            <a:r>
              <a:rPr lang="en-US">
                <a:solidFill>
                  <a:srgbClr val="14151A"/>
                </a:solidFill>
                <a:effectLst/>
                <a:highlight>
                  <a:srgbClr val="FFFF00"/>
                </a:highlight>
                <a:ea typeface="Times New Roman" panose="02020603050405020304" pitchFamily="18" charset="0"/>
              </a:rPr>
              <a:t> </a:t>
            </a:r>
            <a:endParaRPr lang="en-LB">
              <a:effectLst/>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Decentralized autonomous organizations (DAOs)</a:t>
            </a:r>
            <a:endParaRPr lang="en-LB">
              <a:solidFill>
                <a:srgbClr val="F79037"/>
              </a:solidFill>
              <a:effectLst/>
              <a:ea typeface="Times New Roman" panose="02020603050405020304" pitchFamily="18" charset="0"/>
            </a:endParaRPr>
          </a:p>
          <a:p>
            <a:pPr algn="just" fontAlgn="base"/>
            <a:r>
              <a:rPr lang="en-US">
                <a:solidFill>
                  <a:srgbClr val="14151A"/>
                </a:solidFill>
                <a:effectLst/>
                <a:ea typeface="Times New Roman" panose="02020603050405020304" pitchFamily="18" charset="0"/>
              </a:rPr>
              <a:t>As well as owning your data in web 3.0, web3.0 users can own the platform as a collective, using tokens that act like shares in a company. DAOs coordinate decentralized ownership of a platform and make decisions about its future in a democratic way. DAOs are defined technically as agreed-upon smart contracts that automate decentralized decision-making over a pool of resources (i.e., tokens). Users with tokens vote on how resources get spent, and the code automatically performs the voting outcome. However, people wrongfully define many web3.0 communities as DAOs. These communities all have different levels of decentralization and automation by code.</a:t>
            </a:r>
            <a:endParaRPr lang="en-LB">
              <a:effectLst/>
              <a:ea typeface="Times New Roman" panose="02020603050405020304" pitchFamily="18" charset="0"/>
            </a:endParaRPr>
          </a:p>
        </p:txBody>
      </p:sp>
      <p:pic>
        <p:nvPicPr>
          <p:cNvPr id="21" name="Picture 20">
            <a:extLst>
              <a:ext uri="{FF2B5EF4-FFF2-40B4-BE49-F238E27FC236}">
                <a16:creationId xmlns:a16="http://schemas.microsoft.com/office/drawing/2014/main" id="{B06D8371-3894-C29A-F34D-E37C0948A8FF}"/>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5968537"/>
            <a:ext cx="3555848" cy="4723275"/>
          </a:xfrm>
          <a:prstGeom prst="rect">
            <a:avLst/>
          </a:prstGeom>
        </p:spPr>
      </p:pic>
      <p:grpSp>
        <p:nvGrpSpPr>
          <p:cNvPr id="36" name="Group 35">
            <a:extLst>
              <a:ext uri="{FF2B5EF4-FFF2-40B4-BE49-F238E27FC236}">
                <a16:creationId xmlns:a16="http://schemas.microsoft.com/office/drawing/2014/main" id="{F5A94214-DE1A-915A-2CF8-F20FEC95B08F}"/>
              </a:ext>
            </a:extLst>
          </p:cNvPr>
          <p:cNvGrpSpPr/>
          <p:nvPr/>
        </p:nvGrpSpPr>
        <p:grpSpPr>
          <a:xfrm>
            <a:off x="-215664" y="8606190"/>
            <a:ext cx="2590078" cy="2250924"/>
            <a:chOff x="-220413" y="5470274"/>
            <a:chExt cx="2590078" cy="2250924"/>
          </a:xfrm>
        </p:grpSpPr>
        <p:sp>
          <p:nvSpPr>
            <p:cNvPr id="37" name="Freeform 36">
              <a:extLst>
                <a:ext uri="{FF2B5EF4-FFF2-40B4-BE49-F238E27FC236}">
                  <a16:creationId xmlns:a16="http://schemas.microsoft.com/office/drawing/2014/main" id="{BBEAC2A0-6572-26E9-0657-03C2B5F2FADC}"/>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5092C4C4-E4C1-0627-38BC-063A05F0F74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03A01EC7-933F-799D-36D2-491D06912DB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C7A66AE7-F0B2-D3B7-24D4-9A2733571FE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C68AFC2D-0E1F-297C-7F2F-EB7A1AEF49C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9B562B7B-56E5-925F-8CFE-628F8055B55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FA1FE5CE-D6B6-D89E-FA35-155E662469F9}"/>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EAB42EFF-5358-88F1-F8C3-069ED49BEB70}"/>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315521AC-3318-A6BD-EEBF-C15B081FA978}"/>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CBEF1387-45E5-37C5-9512-4CA6970E2A8C}"/>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CF989444-AC04-7414-7FAB-977BC4C25BD2}"/>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355EF17-2CEE-8399-3C08-BA4DF1FF7E76}"/>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4F95809F-525F-8976-F5BF-405CC3484187}"/>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606AD562-E07D-4B6B-20A8-F26CB66AE60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36583026-E0BC-B5B7-67FE-3A857063F914}"/>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EB6B102A-8FCA-ED14-E1BF-9CB32AFC90C1}"/>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F78A3DA3-551B-0BE3-766A-104FFDDCBB9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D1DE67DD-D9EE-4E91-EB58-AC430246012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7" name="Text Placeholder 17">
            <a:extLst>
              <a:ext uri="{FF2B5EF4-FFF2-40B4-BE49-F238E27FC236}">
                <a16:creationId xmlns:a16="http://schemas.microsoft.com/office/drawing/2014/main" id="{4FA09644-291E-1A4D-1951-4EE35D7D6A31}"/>
              </a:ext>
            </a:extLst>
          </p:cNvPr>
          <p:cNvSpPr txBox="1">
            <a:spLocks/>
          </p:cNvSpPr>
          <p:nvPr/>
        </p:nvSpPr>
        <p:spPr>
          <a:xfrm>
            <a:off x="1020846" y="2327633"/>
            <a:ext cx="2739551" cy="163640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rtl="0" fontAlgn="base"/>
            <a:r>
              <a:rPr lang="en-US" b="1">
                <a:solidFill>
                  <a:srgbClr val="F79037"/>
                </a:solidFill>
                <a:effectLst/>
                <a:ea typeface="Times New Roman" panose="02020603050405020304" pitchFamily="18" charset="0"/>
              </a:rPr>
              <a:t>Digital wallets</a:t>
            </a:r>
            <a:endParaRPr lang="en-LB" b="1">
              <a:solidFill>
                <a:srgbClr val="F79037"/>
              </a:solidFill>
              <a:ea typeface="Times New Roman" panose="02020603050405020304" pitchFamily="18" charset="0"/>
            </a:endParaRPr>
          </a:p>
          <a:p>
            <a:pPr lvl="0" algn="l" rtl="0" fontAlgn="base"/>
            <a:r>
              <a:rPr lang="en-US">
                <a:solidFill>
                  <a:srgbClr val="14151A"/>
                </a:solidFill>
                <a:effectLst/>
                <a:ea typeface="Times New Roman" panose="02020603050405020304" pitchFamily="18" charset="0"/>
              </a:rPr>
              <a:t>Anyone can create a wallet that allows you to make transactions and acts as a digital identity. There is no need to store your details or create an account with a centralized service provider. The user has total control over their wallet, and often the same wallet can be used across multiple blockchains.</a:t>
            </a:r>
            <a:endParaRPr lang="en-LB">
              <a:effectLst/>
              <a:ea typeface="Times New Roman" panose="02020603050405020304" pitchFamily="18" charset="0"/>
            </a:endParaRPr>
          </a:p>
        </p:txBody>
      </p:sp>
      <p:sp>
        <p:nvSpPr>
          <p:cNvPr id="8" name="TextBox 7">
            <a:extLst>
              <a:ext uri="{FF2B5EF4-FFF2-40B4-BE49-F238E27FC236}">
                <a16:creationId xmlns:a16="http://schemas.microsoft.com/office/drawing/2014/main" id="{30E52113-D589-D3BF-DA11-F749870717B3}"/>
              </a:ext>
            </a:extLst>
          </p:cNvPr>
          <p:cNvSpPr txBox="1"/>
          <p:nvPr/>
        </p:nvSpPr>
        <p:spPr>
          <a:xfrm>
            <a:off x="447366" y="257437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12" name="Text Placeholder 17">
            <a:extLst>
              <a:ext uri="{FF2B5EF4-FFF2-40B4-BE49-F238E27FC236}">
                <a16:creationId xmlns:a16="http://schemas.microsoft.com/office/drawing/2014/main" id="{BD9C8463-D558-2F84-3F1A-77C1B11AC200}"/>
              </a:ext>
            </a:extLst>
          </p:cNvPr>
          <p:cNvSpPr txBox="1">
            <a:spLocks/>
          </p:cNvSpPr>
          <p:nvPr/>
        </p:nvSpPr>
        <p:spPr>
          <a:xfrm>
            <a:off x="1020846" y="4252685"/>
            <a:ext cx="2739551" cy="114408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rtl="0" fontAlgn="base"/>
            <a:r>
              <a:rPr lang="en-US" b="1">
                <a:solidFill>
                  <a:srgbClr val="F79037"/>
                </a:solidFill>
                <a:effectLst/>
                <a:latin typeface="Calibri" panose="020F0502020204030204" pitchFamily="34" charset="0"/>
                <a:ea typeface="Times New Roman" panose="02020603050405020304" pitchFamily="18" charset="0"/>
              </a:rPr>
              <a:t>Decentralization</a:t>
            </a:r>
            <a:br>
              <a:rPr lang="en-US">
                <a:solidFill>
                  <a:srgbClr val="14151A"/>
                </a:solidFill>
                <a:effectLst/>
                <a:latin typeface="Calibri" panose="020F0502020204030204" pitchFamily="34" charset="0"/>
                <a:ea typeface="Times New Roman" panose="02020603050405020304" pitchFamily="18" charset="0"/>
              </a:rPr>
            </a:br>
            <a:r>
              <a:rPr lang="en-US">
                <a:solidFill>
                  <a:srgbClr val="14151A"/>
                </a:solidFill>
                <a:effectLst/>
                <a:latin typeface="Calibri" panose="020F0502020204030204" pitchFamily="34" charset="0"/>
                <a:ea typeface="Times New Roman" panose="02020603050405020304" pitchFamily="18" charset="0"/>
              </a:rPr>
              <a:t>The transparent spread of information and power across a vast collection of people is simple with blockchain. This contrasts with web2.0 where large tech giants dominate huge areas of our online lives.</a:t>
            </a:r>
            <a:endParaRPr lang="en-LB">
              <a:effectLst/>
              <a:latin typeface="Times New Roman" panose="02020603050405020304" pitchFamily="18" charset="0"/>
              <a:ea typeface="Times New Roman" panose="02020603050405020304" pitchFamily="18" charset="0"/>
            </a:endParaRPr>
          </a:p>
        </p:txBody>
      </p:sp>
      <p:sp>
        <p:nvSpPr>
          <p:cNvPr id="14" name="TextBox 13">
            <a:extLst>
              <a:ext uri="{FF2B5EF4-FFF2-40B4-BE49-F238E27FC236}">
                <a16:creationId xmlns:a16="http://schemas.microsoft.com/office/drawing/2014/main" id="{684B65C8-5BAB-C48A-0033-5FBD1D50E414}"/>
              </a:ext>
            </a:extLst>
          </p:cNvPr>
          <p:cNvSpPr txBox="1"/>
          <p:nvPr/>
        </p:nvSpPr>
        <p:spPr>
          <a:xfrm>
            <a:off x="447366" y="4191423"/>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5" name="Text Placeholder 17">
            <a:extLst>
              <a:ext uri="{FF2B5EF4-FFF2-40B4-BE49-F238E27FC236}">
                <a16:creationId xmlns:a16="http://schemas.microsoft.com/office/drawing/2014/main" id="{0ABF7334-C0EB-742E-036A-DE824802D120}"/>
              </a:ext>
            </a:extLst>
          </p:cNvPr>
          <p:cNvSpPr txBox="1">
            <a:spLocks/>
          </p:cNvSpPr>
          <p:nvPr/>
        </p:nvSpPr>
        <p:spPr>
          <a:xfrm>
            <a:off x="4292856" y="2294583"/>
            <a:ext cx="2739551" cy="163640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rtl="0" fontAlgn="base"/>
            <a:r>
              <a:rPr lang="en-US" b="1">
                <a:solidFill>
                  <a:srgbClr val="F79037"/>
                </a:solidFill>
                <a:effectLst/>
                <a:ea typeface="Times New Roman" panose="02020603050405020304" pitchFamily="18" charset="0"/>
              </a:rPr>
              <a:t>Digital economies</a:t>
            </a:r>
          </a:p>
          <a:p>
            <a:pPr lvl="0" algn="l" rtl="0" fontAlgn="base"/>
            <a:r>
              <a:rPr lang="en-US">
                <a:solidFill>
                  <a:schemeClr val="tx1"/>
                </a:solidFill>
                <a:effectLst/>
                <a:ea typeface="Times New Roman" panose="02020603050405020304" pitchFamily="18" charset="0"/>
              </a:rPr>
              <a:t>The ability to own data on a blockchain and use decentralized transactions creates new digital economies. These allow us to easily value and trade online goods, services, and content without the need for banking or personal details. This openness helps improve access to financial services and empowers users to begin earning with their own data and content.</a:t>
            </a:r>
          </a:p>
        </p:txBody>
      </p:sp>
      <p:sp>
        <p:nvSpPr>
          <p:cNvPr id="18" name="TextBox 17">
            <a:extLst>
              <a:ext uri="{FF2B5EF4-FFF2-40B4-BE49-F238E27FC236}">
                <a16:creationId xmlns:a16="http://schemas.microsoft.com/office/drawing/2014/main" id="{72CD7CEB-65E5-68C7-B159-554E3DDC4E3F}"/>
              </a:ext>
            </a:extLst>
          </p:cNvPr>
          <p:cNvSpPr txBox="1"/>
          <p:nvPr/>
        </p:nvSpPr>
        <p:spPr>
          <a:xfrm>
            <a:off x="3719376" y="257437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20" name="Text Placeholder 17">
            <a:extLst>
              <a:ext uri="{FF2B5EF4-FFF2-40B4-BE49-F238E27FC236}">
                <a16:creationId xmlns:a16="http://schemas.microsoft.com/office/drawing/2014/main" id="{1D4FC15A-8ED0-1D10-E6B7-E3FD166766EF}"/>
              </a:ext>
            </a:extLst>
          </p:cNvPr>
          <p:cNvSpPr txBox="1">
            <a:spLocks/>
          </p:cNvSpPr>
          <p:nvPr/>
        </p:nvSpPr>
        <p:spPr>
          <a:xfrm>
            <a:off x="4292856" y="4131499"/>
            <a:ext cx="2739551" cy="114408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rtl="0" fontAlgn="base"/>
            <a:r>
              <a:rPr lang="en-US" b="1">
                <a:solidFill>
                  <a:srgbClr val="F79037"/>
                </a:solidFill>
                <a:effectLst/>
                <a:latin typeface="Calibri" panose="020F0502020204030204" pitchFamily="34" charset="0"/>
                <a:ea typeface="Times New Roman" panose="02020603050405020304" pitchFamily="18" charset="0"/>
              </a:rPr>
              <a:t>Interoperability </a:t>
            </a:r>
            <a:br>
              <a:rPr lang="en-US">
                <a:solidFill>
                  <a:schemeClr val="tx1"/>
                </a:solidFill>
                <a:effectLst/>
                <a:latin typeface="Calibri" panose="020F0502020204030204" pitchFamily="34" charset="0"/>
                <a:ea typeface="Times New Roman" panose="02020603050405020304" pitchFamily="18" charset="0"/>
              </a:rPr>
            </a:br>
            <a:r>
              <a:rPr lang="en-US">
                <a:solidFill>
                  <a:schemeClr val="tx1"/>
                </a:solidFill>
                <a:effectLst/>
                <a:latin typeface="Calibri" panose="020F0502020204030204" pitchFamily="34" charset="0"/>
                <a:ea typeface="Times New Roman" panose="02020603050405020304" pitchFamily="18" charset="0"/>
              </a:rPr>
              <a:t>On-chain dApps and data are increasingly becoming more compatible. Blockchains built using the Ethereum Virtual Machine can support each other's DApps, wallets, and tokens. This helps improve the ubiquity needed for a connected web3.0 experience.</a:t>
            </a:r>
          </a:p>
        </p:txBody>
      </p:sp>
      <p:sp>
        <p:nvSpPr>
          <p:cNvPr id="22" name="TextBox 21">
            <a:extLst>
              <a:ext uri="{FF2B5EF4-FFF2-40B4-BE49-F238E27FC236}">
                <a16:creationId xmlns:a16="http://schemas.microsoft.com/office/drawing/2014/main" id="{EC712CD6-6A3C-7538-D277-E1C9A4D0F53C}"/>
              </a:ext>
            </a:extLst>
          </p:cNvPr>
          <p:cNvSpPr txBox="1"/>
          <p:nvPr/>
        </p:nvSpPr>
        <p:spPr>
          <a:xfrm>
            <a:off x="3719376" y="4191423"/>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Tree>
    <p:extLst>
      <p:ext uri="{BB962C8B-B14F-4D97-AF65-F5344CB8AC3E}">
        <p14:creationId xmlns:p14="http://schemas.microsoft.com/office/powerpoint/2010/main" val="333479209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E5AF6FA-1133-F006-1BD0-9C01D815A700}"/>
              </a:ext>
            </a:extLst>
          </p:cNvPr>
          <p:cNvSpPr/>
          <p:nvPr/>
        </p:nvSpPr>
        <p:spPr>
          <a:xfrm flipV="1">
            <a:off x="-1" y="323002"/>
            <a:ext cx="7559675" cy="6128597"/>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665164"/>
            <a:ext cx="6051578" cy="3627436"/>
          </a:xfrm>
        </p:spPr>
        <p:txBody>
          <a:bodyPr numCol="2"/>
          <a:lstStyle/>
          <a:p>
            <a:pPr algn="just" fontAlgn="base">
              <a:spcBef>
                <a:spcPts val="200"/>
              </a:spcBef>
            </a:pPr>
            <a:r>
              <a:rPr lang="en-US" b="1">
                <a:solidFill>
                  <a:srgbClr val="F79037"/>
                </a:solidFill>
                <a:effectLst/>
                <a:ea typeface="Times New Roman" panose="02020603050405020304" pitchFamily="18" charset="0"/>
              </a:rPr>
              <a:t>Connected smart homes</a:t>
            </a:r>
            <a:endParaRPr lang="en-LB" b="1">
              <a:solidFill>
                <a:srgbClr val="F79037"/>
              </a:solidFill>
              <a:effectLst/>
              <a:ea typeface="Times New Roman" panose="02020603050405020304" pitchFamily="18" charset="0"/>
            </a:endParaRPr>
          </a:p>
          <a:p>
            <a:pPr algn="just" fontAlgn="base">
              <a:spcBef>
                <a:spcPts val="200"/>
              </a:spcBef>
            </a:pPr>
            <a:r>
              <a:rPr lang="en-US">
                <a:effectLst/>
                <a:ea typeface="Times New Roman" panose="02020603050405020304" pitchFamily="18" charset="0"/>
              </a:rPr>
              <a:t>One key feature of web3.0 is its ubiquity. This means that we can access our data and online services across multiple devices. Systems that control heating, air conditioning, and other utilities can now do so in a smart and connected manner.</a:t>
            </a:r>
            <a:endParaRPr lang="en-LB">
              <a:effectLst/>
              <a:ea typeface="Times New Roman" panose="02020603050405020304" pitchFamily="18" charset="0"/>
            </a:endParaRPr>
          </a:p>
          <a:p>
            <a:pPr algn="just" fontAlgn="base">
              <a:spcBef>
                <a:spcPts val="200"/>
              </a:spcBef>
            </a:pPr>
            <a:r>
              <a:rPr lang="en-US" b="1">
                <a:effectLst/>
                <a:ea typeface="Times New Roman" panose="02020603050405020304" pitchFamily="18" charset="0"/>
              </a:rPr>
              <a:t> </a:t>
            </a:r>
            <a:endParaRPr lang="en-LB" b="1">
              <a:effectLst/>
              <a:ea typeface="Times New Roman" panose="02020603050405020304" pitchFamily="18" charset="0"/>
            </a:endParaRPr>
          </a:p>
          <a:p>
            <a:pPr algn="just" fontAlgn="base">
              <a:spcBef>
                <a:spcPts val="200"/>
              </a:spcBef>
            </a:pPr>
            <a:r>
              <a:rPr lang="en-US" b="1">
                <a:solidFill>
                  <a:srgbClr val="F79037"/>
                </a:solidFill>
                <a:effectLst/>
                <a:ea typeface="Times New Roman" panose="02020603050405020304" pitchFamily="18" charset="0"/>
              </a:rPr>
              <a:t>Siri &amp; Alexa virtual assistants</a:t>
            </a:r>
            <a:endParaRPr lang="en-LB" b="1">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Both Apple’s Siri and Amazon’s Alexa offer virtual assistants that are interoperable with web3.0. AI and natural language processing help these assistants to get better at understanding human voice commands. The more people use Siri and Alexa, the more their AI improves its recommendations and interactions. This makes it a perfect example of a semantically intelligent web app for web3.0.</a:t>
            </a:r>
            <a:endParaRPr lang="en-LB">
              <a:effectLst/>
              <a:ea typeface="Times New Roman" panose="02020603050405020304" pitchFamily="18" charset="0"/>
            </a:endParaRPr>
          </a:p>
          <a:p>
            <a:r>
              <a:rPr lang="en-US">
                <a:effectLst/>
                <a:ea typeface="Times New Roman" panose="02020603050405020304" pitchFamily="18" charset="0"/>
              </a:rPr>
              <a:t> </a:t>
            </a:r>
            <a:endParaRPr lang="en-LB">
              <a:effectLst/>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Web3 limitations</a:t>
            </a:r>
            <a:endParaRPr lang="en-LB">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Despite the numerous benefits of web3.0 in its current form, there are certain limitations that the ecosystem must address for it to flourish:</a:t>
            </a:r>
            <a:endParaRPr lang="en-LB">
              <a:effectLst/>
              <a:ea typeface="Times New Roman" panose="02020603050405020304" pitchFamily="18" charset="0"/>
            </a:endParaRPr>
          </a:p>
          <a:p>
            <a:pPr algn="just" fontAlgn="base"/>
            <a:r>
              <a:rPr lang="en-US">
                <a:effectLst/>
                <a:highlight>
                  <a:srgbClr val="FFFF00"/>
                </a:highlight>
                <a:ea typeface="Times New Roman" panose="02020603050405020304" pitchFamily="18" charset="0"/>
              </a:rPr>
              <a:t> </a:t>
            </a:r>
            <a:endParaRPr lang="en-LB">
              <a:effectLst/>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Accessibility</a:t>
            </a:r>
            <a:endParaRPr lang="en-LB">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Web3.0 is less likely to be utilized in less-wealthy, developing nations due to the required high transaction fees. On Ethereum, these challenges are being solved through network upgrades and layer 2 scaling solutions. The technology is underway but is still in need of higher levels of adoption on layer 2 to make web3.0 accessible to everyone.</a:t>
            </a:r>
            <a:endParaRPr lang="en-LB">
              <a:effectLst/>
              <a:ea typeface="Times New Roman" panose="02020603050405020304" pitchFamily="18" charset="0"/>
            </a:endParaRPr>
          </a:p>
          <a:p>
            <a:pPr algn="just" fontAlgn="base"/>
            <a:r>
              <a:rPr lang="en-US">
                <a:effectLst/>
                <a:ea typeface="Times New Roman" panose="02020603050405020304" pitchFamily="18" charset="0"/>
              </a:rPr>
              <a:t> </a:t>
            </a:r>
            <a:endParaRPr lang="en-LB">
              <a:effectLst/>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User experience</a:t>
            </a:r>
            <a:endParaRPr lang="en-LB">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The technical barrier to entry to using web3.0 is currently quite high as users must comprehend security concerns, understand complex technical documentation, and navigate unintuitive user interfaces. Wallet providers are working to solve this, but more progress is needed.</a:t>
            </a:r>
            <a:endParaRPr lang="en-LB">
              <a:effectLst/>
              <a:ea typeface="Times New Roman" panose="02020603050405020304" pitchFamily="18" charset="0"/>
            </a:endParaRPr>
          </a:p>
          <a:p>
            <a:pPr algn="just" fontAlgn="base"/>
            <a:r>
              <a:rPr lang="en-US">
                <a:effectLst/>
                <a:highlight>
                  <a:srgbClr val="FFFF00"/>
                </a:highlight>
                <a:ea typeface="Times New Roman" panose="02020603050405020304" pitchFamily="18" charset="0"/>
              </a:rPr>
              <a:t> </a:t>
            </a:r>
            <a:endParaRPr lang="en-LB">
              <a:effectLst/>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Education</a:t>
            </a:r>
            <a:endParaRPr lang="en-LB">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Web3.0 introduces new paradigms that require learning different mental models than the ones used in web2.0. A similar education drive happened as web1.0 was gaining popularity in the late 1990s. Proponents of the internet used a slew of educational techniques to educate the public from simple metaphors (the information highway, browsers, surfing the web) to television broadcasts. Web3.0 is not inherently more difficult, but it is different. Educational initiatives informing web2.0 users of these web3.0 paradigms are vital for its success.</a:t>
            </a:r>
            <a:endParaRPr lang="en-LB">
              <a:effectLst/>
              <a:ea typeface="Times New Roman" panose="02020603050405020304" pitchFamily="18" charset="0"/>
            </a:endParaRPr>
          </a:p>
          <a:p>
            <a:pPr algn="just" fontAlgn="base"/>
            <a:r>
              <a:rPr lang="en-US">
                <a:effectLst/>
                <a:highlight>
                  <a:srgbClr val="FFFF00"/>
                </a:highlight>
                <a:ea typeface="Times New Roman" panose="02020603050405020304" pitchFamily="18" charset="0"/>
              </a:rPr>
              <a:t> </a:t>
            </a:r>
            <a:endParaRPr lang="en-LB">
              <a:effectLst/>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Centralized infrastructure</a:t>
            </a:r>
            <a:endParaRPr lang="en-LB">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The web3.0 ecosystem is young and quickly evolving. As a result, it currently depends mainly on centralized infrastructure (GitHub, Twitter, Discord, etc.). Many web3.0 companies are rushing to fill these gaps, but building high-quality, reliable infrastructure takes time.</a:t>
            </a:r>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138</a:t>
            </a:fld>
            <a:endParaRPr lang="en-US" dirty="0"/>
          </a:p>
        </p:txBody>
      </p:sp>
      <p:pic>
        <p:nvPicPr>
          <p:cNvPr id="16" name="Picture Placeholder 33">
            <a:extLst>
              <a:ext uri="{FF2B5EF4-FFF2-40B4-BE49-F238E27FC236}">
                <a16:creationId xmlns:a16="http://schemas.microsoft.com/office/drawing/2014/main" id="{6862FC80-1A35-56E0-BD5C-067F2501B70B}"/>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6706825"/>
            <a:ext cx="7559675" cy="3984988"/>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grpSp>
        <p:nvGrpSpPr>
          <p:cNvPr id="17" name="Group 16">
            <a:extLst>
              <a:ext uri="{FF2B5EF4-FFF2-40B4-BE49-F238E27FC236}">
                <a16:creationId xmlns:a16="http://schemas.microsoft.com/office/drawing/2014/main" id="{E98B0F0E-A86D-0528-18D0-172B441ED33F}"/>
              </a:ext>
            </a:extLst>
          </p:cNvPr>
          <p:cNvGrpSpPr/>
          <p:nvPr/>
        </p:nvGrpSpPr>
        <p:grpSpPr>
          <a:xfrm flipH="1">
            <a:off x="5485224" y="8880725"/>
            <a:ext cx="2253741" cy="1958628"/>
            <a:chOff x="-220413" y="5470274"/>
            <a:chExt cx="2590078" cy="2250924"/>
          </a:xfrm>
        </p:grpSpPr>
        <p:sp>
          <p:nvSpPr>
            <p:cNvPr id="19" name="Freeform 18">
              <a:extLst>
                <a:ext uri="{FF2B5EF4-FFF2-40B4-BE49-F238E27FC236}">
                  <a16:creationId xmlns:a16="http://schemas.microsoft.com/office/drawing/2014/main" id="{5281D582-6ADC-9FBB-9DDE-2BCA3DA05FA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F93E2F85-01BB-2794-4286-6DCF9D7E3B26}"/>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1BB7EF1B-D7B2-A9CC-82CA-391ACB860AFD}"/>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75E12E3E-6424-DAF8-F9DD-8BD601E896F1}"/>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78F0FB8-E68F-5A18-012E-C7D1EC2683B0}"/>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F033A758-67B6-09C3-24E9-22D230CCA89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12D8366-0577-4B81-7B4A-A06DE1B162A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249EDFB8-E403-79F7-8A11-6A4CDC545F64}"/>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CD050467-70BF-2C64-6AE6-67913ACFB1A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A1A085A8-17B9-4200-0743-945EE3A3A05C}"/>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D0BF0BB5-2420-82C4-F6D3-9CC833CA8D8F}"/>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84BE23-9668-B8DC-4B32-546192F0035D}"/>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79E1D16C-5C5B-B4AC-A8E9-FAD594E075FB}"/>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F68B864E-DC57-B541-48A8-69C39217FE5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C6A7496-24EB-28B7-4E01-956D888D95F5}"/>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F42881F0-B66D-5D2F-524C-FD340E3C2990}"/>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A4E82621-07AE-68FD-9B2D-EAF0D8C1C3F7}"/>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976629A-0F34-AD6F-C76F-A1A10BAD0FD4}"/>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0626428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03</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GB"/>
              <a:t>LEARNING ASSESSMENT FOR MODULE 6</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pPr/>
              <a:t>139</a:t>
            </a:fld>
            <a:endParaRPr lang="en-US" dirty="0"/>
          </a:p>
        </p:txBody>
      </p:sp>
    </p:spTree>
    <p:extLst>
      <p:ext uri="{BB962C8B-B14F-4D97-AF65-F5344CB8AC3E}">
        <p14:creationId xmlns:p14="http://schemas.microsoft.com/office/powerpoint/2010/main" val="25658919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14</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3" y="1644256"/>
            <a:ext cx="6005740" cy="6332126"/>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b="1" dirty="0">
                <a:solidFill>
                  <a:srgbClr val="F79037"/>
                </a:solidFill>
                <a:latin typeface="Calibri" panose="020F0502020204030204" pitchFamily="34" charset="0"/>
                <a:cs typeface="Calibri" panose="020F0502020204030204" pitchFamily="34" charset="0"/>
              </a:rPr>
              <a:t>International Payments</a:t>
            </a:r>
            <a:endParaRPr lang="en-US" sz="1100" dirty="0">
              <a:solidFill>
                <a:schemeClr val="tx1"/>
              </a:solidFill>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Blockchain can create secure, efficient, tamper-proof records of sensitive activity. This is beneficial in the context of international payments and money transfers where high transaction fees, various intermediaries, and long settlement times are still the norm. The commercial bank Banco Santander launched the world’s first blockchain-based money transfer service in 2018. The so-called “Santander One Pay FX” customers can make same-day or next-day international money transfers. By using blockchain, Santander was able to reduce the number of intermediaries typically required in these transactions and lower the costs of transfers through less manual work required, making the process more efficient.</a:t>
            </a:r>
          </a:p>
          <a:p>
            <a:pPr algn="just"/>
            <a:endParaRPr lang="en-US" sz="1100" dirty="0">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Capital Markets</a:t>
            </a:r>
          </a:p>
          <a:p>
            <a:pPr algn="just"/>
            <a:r>
              <a:rPr lang="en-US" sz="1100" dirty="0">
                <a:solidFill>
                  <a:schemeClr val="tx1"/>
                </a:solidFill>
                <a:latin typeface="Calibri" panose="020F0502020204030204" pitchFamily="34" charset="0"/>
                <a:cs typeface="Calibri" panose="020F0502020204030204" pitchFamily="34" charset="0"/>
              </a:rPr>
              <a:t>In capital markets, blockchain technology can contribute to faster clearing and settlement, the consolidation of audit trails and operational improvements (e.g., tokenizing stocks and less manual work, monitoring of richer data sets, market surveillance, fund portfolio management).</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Trade Finance</a:t>
            </a:r>
          </a:p>
          <a:p>
            <a:pPr algn="just"/>
            <a:r>
              <a:rPr lang="en-US" sz="1100" dirty="0">
                <a:solidFill>
                  <a:schemeClr val="tx1"/>
                </a:solidFill>
                <a:latin typeface="Calibri" panose="020F0502020204030204" pitchFamily="34" charset="0"/>
                <a:cs typeface="Calibri" panose="020F0502020204030204" pitchFamily="34" charset="0"/>
              </a:rPr>
              <a:t>Traditionally, the common methods of trade financing involve slow processes which interrupt business and hamper liquidity. This is due to the fact that cross-border trade involves lots of data (i.e., country of origin, product details, documentation of transactions). Blockchain technology can automate this data tracking and monitoring.</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Regulatory Compliance and Audit</a:t>
            </a:r>
          </a:p>
          <a:p>
            <a:pPr algn="just"/>
            <a:r>
              <a:rPr lang="en-US" sz="1100" dirty="0">
                <a:solidFill>
                  <a:schemeClr val="tx1"/>
                </a:solidFill>
                <a:latin typeface="Calibri" panose="020F0502020204030204" pitchFamily="34" charset="0"/>
                <a:cs typeface="Calibri" panose="020F0502020204030204" pitchFamily="34" charset="0"/>
              </a:rPr>
              <a:t>In accounting and auditing decreases the possibility of human error and the correctness of </a:t>
            </a:r>
          </a:p>
          <a:p>
            <a:pPr algn="just"/>
            <a:endParaRPr lang="en-US" sz="1100" dirty="0">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data. Account records cannot be changed once they are recorded on a chain.</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Money Laundering Protection</a:t>
            </a:r>
          </a:p>
          <a:p>
            <a:pPr algn="just"/>
            <a:r>
              <a:rPr lang="en-US" sz="1100" dirty="0">
                <a:solidFill>
                  <a:schemeClr val="tx1"/>
                </a:solidFill>
                <a:latin typeface="Calibri" panose="020F0502020204030204" pitchFamily="34" charset="0"/>
                <a:cs typeface="Calibri" panose="020F0502020204030204" pitchFamily="34" charset="0"/>
              </a:rPr>
              <a:t>Through the record-keeping on chain, supported by the “Know Your Customer (KYC),” process by which a business identifies and verifies the identities of its clients, coins, tokens and addresses that launder money or a suspected to do so can be blacklisted, leading to detection of fraudulent activities involving funds and business.</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Insurance</a:t>
            </a:r>
          </a:p>
          <a:p>
            <a:pPr algn="just"/>
            <a:r>
              <a:rPr lang="en-US" sz="1100" dirty="0">
                <a:solidFill>
                  <a:schemeClr val="tx1"/>
                </a:solidFill>
                <a:latin typeface="Calibri" panose="020F0502020204030204" pitchFamily="34" charset="0"/>
                <a:cs typeface="Calibri" panose="020F0502020204030204" pitchFamily="34" charset="0"/>
              </a:rPr>
              <a:t>Blockchain in connection with smart contracts in insurance schemes has various application use cases. Moving insurance claims onto a blockchain can lead to the reduction of common sources of fraud in the industry (i.e., by rejecting multiple claims on one incident). There is also the possibility for medical records (or rather only the relevant parts) to be cryptographically secured and distributed between insurance companies, doctors and the patient. Another example would be filing a death claim whereby the manual process of filing claims is replaced with an automated blockchain system.</a:t>
            </a:r>
          </a:p>
          <a:p>
            <a:pPr algn="just"/>
            <a:endParaRPr lang="en-US" sz="1100" dirty="0">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Peer-to-Peer Transactions</a:t>
            </a:r>
          </a:p>
          <a:p>
            <a:pPr algn="just"/>
            <a:r>
              <a:rPr lang="en-US" sz="1100" dirty="0">
                <a:solidFill>
                  <a:schemeClr val="tx1"/>
                </a:solidFill>
                <a:latin typeface="Calibri" panose="020F0502020204030204" pitchFamily="34" charset="0"/>
                <a:cs typeface="Calibri" panose="020F0502020204030204" pitchFamily="34" charset="0"/>
              </a:rPr>
              <a:t>P2P payment services such as PayPal, Swish or Venmo offer fast and cheap transactions with e-money in many parts of the world, though some services restrict transactions based on location. Transaction fees, the risk of hacks and bankruptcies and the need for an intermediary can be reduced or eliminated by introducing a blockchain-based system.</a:t>
            </a: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58820" y="769737"/>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spcBef>
                <a:spcPts val="0"/>
              </a:spcBef>
            </a:pPr>
            <a:r>
              <a:rPr lang="en-US" sz="1800" b="0"/>
              <a:t>2.1 Financial Market Use Cases </a:t>
            </a:r>
          </a:p>
          <a:p>
            <a:pPr>
              <a:spcBef>
                <a:spcPts val="0"/>
              </a:spcBef>
            </a:pPr>
            <a:r>
              <a:rPr lang="en-US" sz="1800" b="0"/>
              <a:t>for Blockchain Application</a:t>
            </a:r>
          </a:p>
          <a:p>
            <a:pPr>
              <a:spcBef>
                <a:spcPts val="0"/>
              </a:spcBef>
            </a:pPr>
            <a:endParaRPr lang="en-US" sz="1800" b="0" dirty="0"/>
          </a:p>
        </p:txBody>
      </p:sp>
      <p:sp>
        <p:nvSpPr>
          <p:cNvPr id="7" name="Text Placeholder 16">
            <a:extLst>
              <a:ext uri="{FF2B5EF4-FFF2-40B4-BE49-F238E27FC236}">
                <a16:creationId xmlns:a16="http://schemas.microsoft.com/office/drawing/2014/main" id="{511776A4-DFAE-2C58-FA28-69FA55C70266}"/>
              </a:ext>
            </a:extLst>
          </p:cNvPr>
          <p:cNvSpPr>
            <a:spLocks noGrp="1"/>
          </p:cNvSpPr>
          <p:nvPr/>
        </p:nvSpPr>
        <p:spPr>
          <a:xfrm>
            <a:off x="758819" y="8703915"/>
            <a:ext cx="3021019"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2.2 Industry Use Cases for Blockchain Application</a:t>
            </a:r>
            <a:endParaRPr lang="en-LB" sz="1800" b="0"/>
          </a:p>
          <a:p>
            <a:pPr>
              <a:spcBef>
                <a:spcPts val="0"/>
              </a:spcBef>
            </a:pPr>
            <a:endParaRPr lang="en-US" sz="1800" b="0" dirty="0"/>
          </a:p>
        </p:txBody>
      </p:sp>
      <p:sp>
        <p:nvSpPr>
          <p:cNvPr id="8" name="Text Placeholder 17">
            <a:extLst>
              <a:ext uri="{FF2B5EF4-FFF2-40B4-BE49-F238E27FC236}">
                <a16:creationId xmlns:a16="http://schemas.microsoft.com/office/drawing/2014/main" id="{ED6C91D8-1DBF-87C4-F30B-382EB3A9D1AC}"/>
              </a:ext>
            </a:extLst>
          </p:cNvPr>
          <p:cNvSpPr txBox="1">
            <a:spLocks/>
          </p:cNvSpPr>
          <p:nvPr/>
        </p:nvSpPr>
        <p:spPr>
          <a:xfrm>
            <a:off x="761773" y="9509759"/>
            <a:ext cx="3018065" cy="101287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latin typeface="Calibri" panose="020F0502020204030204" pitchFamily="34" charset="0"/>
                <a:cs typeface="Calibri" panose="020F0502020204030204" pitchFamily="34" charset="0"/>
              </a:rPr>
              <a:t>To learn about industry use cases for blockchain application in the mobility sector, read the excursion paper “</a:t>
            </a:r>
            <a:r>
              <a:rPr lang="en-US" sz="1100">
                <a:solidFill>
                  <a:srgbClr val="F7903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Analysis of Blockchain Technology in the Mobility Sector</a:t>
            </a:r>
            <a:r>
              <a:rPr lang="en-US" sz="1100">
                <a:latin typeface="Calibri" panose="020F0502020204030204" pitchFamily="34" charset="0"/>
                <a:cs typeface="Calibri" panose="020F0502020204030204" pitchFamily="34" charset="0"/>
              </a:rPr>
              <a:t>” by Prof. Dr. Philipp Sandner and Martin Gösele.</a:t>
            </a:r>
            <a:endParaRPr lang="en-LB" sz="110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grpSp>
        <p:nvGrpSpPr>
          <p:cNvPr id="12" name="object 15">
            <a:extLst>
              <a:ext uri="{FF2B5EF4-FFF2-40B4-BE49-F238E27FC236}">
                <a16:creationId xmlns:a16="http://schemas.microsoft.com/office/drawing/2014/main" id="{C453AE4E-C685-AA52-53DD-4BF23E129DAF}"/>
              </a:ext>
            </a:extLst>
          </p:cNvPr>
          <p:cNvGrpSpPr/>
          <p:nvPr/>
        </p:nvGrpSpPr>
        <p:grpSpPr>
          <a:xfrm>
            <a:off x="4095092" y="8487590"/>
            <a:ext cx="3047022" cy="1729173"/>
            <a:chOff x="485139" y="4586859"/>
            <a:chExt cx="3134043" cy="1778557"/>
          </a:xfrm>
        </p:grpSpPr>
        <p:pic>
          <p:nvPicPr>
            <p:cNvPr id="14" name="object 16">
              <a:extLst>
                <a:ext uri="{FF2B5EF4-FFF2-40B4-BE49-F238E27FC236}">
                  <a16:creationId xmlns:a16="http://schemas.microsoft.com/office/drawing/2014/main" id="{C618E0FF-2E9A-9B68-D898-8C5B85E26ECC}"/>
                </a:ext>
              </a:extLst>
            </p:cNvPr>
            <p:cNvPicPr/>
            <p:nvPr/>
          </p:nvPicPr>
          <p:blipFill>
            <a:blip r:embed="rId3"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5" name="object 17">
              <a:extLst>
                <a:ext uri="{FF2B5EF4-FFF2-40B4-BE49-F238E27FC236}">
                  <a16:creationId xmlns:a16="http://schemas.microsoft.com/office/drawing/2014/main" id="{7CF50BC3-87CB-CA7A-98E7-F89741431074}"/>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8" name="object 18">
              <a:extLst>
                <a:ext uri="{FF2B5EF4-FFF2-40B4-BE49-F238E27FC236}">
                  <a16:creationId xmlns:a16="http://schemas.microsoft.com/office/drawing/2014/main" id="{B33FAD55-D0F1-45AF-13A9-566A6A0BED0A}"/>
                </a:ext>
              </a:extLst>
            </p:cNvPr>
            <p:cNvPicPr/>
            <p:nvPr/>
          </p:nvPicPr>
          <p:blipFill>
            <a:blip r:embed="rId4"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22" name="object 19">
              <a:extLst>
                <a:ext uri="{FF2B5EF4-FFF2-40B4-BE49-F238E27FC236}">
                  <a16:creationId xmlns:a16="http://schemas.microsoft.com/office/drawing/2014/main" id="{6065BE22-CB60-CFCD-0D35-6F7EC36A3B89}"/>
                </a:ext>
              </a:extLst>
            </p:cNvPr>
            <p:cNvPicPr/>
            <p:nvPr/>
          </p:nvPicPr>
          <p:blipFill>
            <a:blip r:embed="rId5"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23" name="object 20">
              <a:extLst>
                <a:ext uri="{FF2B5EF4-FFF2-40B4-BE49-F238E27FC236}">
                  <a16:creationId xmlns:a16="http://schemas.microsoft.com/office/drawing/2014/main" id="{542E7490-BDE8-5140-1598-64FA37A04637}"/>
                </a:ext>
              </a:extLst>
            </p:cNvPr>
            <p:cNvPicPr/>
            <p:nvPr/>
          </p:nvPicPr>
          <p:blipFill>
            <a:blip r:embed="rId6"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24" name="Picture 23">
            <a:extLst>
              <a:ext uri="{FF2B5EF4-FFF2-40B4-BE49-F238E27FC236}">
                <a16:creationId xmlns:a16="http://schemas.microsoft.com/office/drawing/2014/main" id="{5749E6D5-7584-2E4D-F429-610774F447C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b="-118"/>
          <a:stretch/>
        </p:blipFill>
        <p:spPr>
          <a:xfrm>
            <a:off x="4473784" y="8573179"/>
            <a:ext cx="2319372" cy="1498655"/>
          </a:xfrm>
          <a:prstGeom prst="rect">
            <a:avLst/>
          </a:prstGeom>
        </p:spPr>
      </p:pic>
      <p:grpSp>
        <p:nvGrpSpPr>
          <p:cNvPr id="29" name="Group 28">
            <a:extLst>
              <a:ext uri="{FF2B5EF4-FFF2-40B4-BE49-F238E27FC236}">
                <a16:creationId xmlns:a16="http://schemas.microsoft.com/office/drawing/2014/main" id="{82335590-76F1-FB89-E57D-47BFA6E9EDDB}"/>
              </a:ext>
            </a:extLst>
          </p:cNvPr>
          <p:cNvGrpSpPr/>
          <p:nvPr/>
        </p:nvGrpSpPr>
        <p:grpSpPr>
          <a:xfrm>
            <a:off x="3833095" y="8483626"/>
            <a:ext cx="824852" cy="742396"/>
            <a:chOff x="7615126" y="6464727"/>
            <a:chExt cx="824852" cy="742396"/>
          </a:xfrm>
        </p:grpSpPr>
        <p:sp>
          <p:nvSpPr>
            <p:cNvPr id="28" name="Oval 27">
              <a:extLst>
                <a:ext uri="{FF2B5EF4-FFF2-40B4-BE49-F238E27FC236}">
                  <a16:creationId xmlns:a16="http://schemas.microsoft.com/office/drawing/2014/main" id="{7DA21FC1-633F-54DB-A940-CF9F5EBE91AD}"/>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 Placeholder 1">
              <a:extLst>
                <a:ext uri="{FF2B5EF4-FFF2-40B4-BE49-F238E27FC236}">
                  <a16:creationId xmlns:a16="http://schemas.microsoft.com/office/drawing/2014/main" id="{1826FD7A-C7B1-8767-5EF0-BD9DEB1FA0D2}"/>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951719951"/>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3DB85EFB-2FEF-E314-3FAF-2DA104AD20A0}"/>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p:blipFill>
        <p:spPr>
          <a:xfrm>
            <a:off x="361694" y="472749"/>
            <a:ext cx="6781936" cy="9229189"/>
          </a:xfrm>
        </p:spPr>
      </p:pic>
      <p:sp>
        <p:nvSpPr>
          <p:cNvPr id="6" name="Slide Number Placeholder 5">
            <a:extLst>
              <a:ext uri="{FF2B5EF4-FFF2-40B4-BE49-F238E27FC236}">
                <a16:creationId xmlns:a16="http://schemas.microsoft.com/office/drawing/2014/main" id="{CE01D1FA-1B03-EFB5-A2A7-6316DA90DE4F}"/>
              </a:ext>
            </a:extLst>
          </p:cNvPr>
          <p:cNvSpPr>
            <a:spLocks noGrp="1"/>
          </p:cNvSpPr>
          <p:nvPr>
            <p:ph type="sldNum" sz="quarter" idx="4"/>
          </p:nvPr>
        </p:nvSpPr>
        <p:spPr/>
        <p:txBody>
          <a:bodyPr/>
          <a:lstStyle/>
          <a:p>
            <a:fld id="{CB2079F2-58AF-ED44-82D7-E04B2F6FD686}" type="slidenum">
              <a:rPr lang="en-US" smtClean="0"/>
              <a:pPr/>
              <a:t>140</a:t>
            </a:fld>
            <a:endParaRPr lang="en-US" dirty="0"/>
          </a:p>
        </p:txBody>
      </p:sp>
      <p:sp>
        <p:nvSpPr>
          <p:cNvPr id="7" name="Text Placeholder 17">
            <a:extLst>
              <a:ext uri="{FF2B5EF4-FFF2-40B4-BE49-F238E27FC236}">
                <a16:creationId xmlns:a16="http://schemas.microsoft.com/office/drawing/2014/main" id="{24704B68-53DB-A8E4-D5A0-E82E3105B114}"/>
              </a:ext>
            </a:extLst>
          </p:cNvPr>
          <p:cNvSpPr txBox="1">
            <a:spLocks/>
          </p:cNvSpPr>
          <p:nvPr/>
        </p:nvSpPr>
        <p:spPr>
          <a:xfrm>
            <a:off x="361694" y="1709984"/>
            <a:ext cx="3502031" cy="171901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0">
                <a:effectLst/>
                <a:latin typeface="Calibri" panose="020F0502020204030204" pitchFamily="34" charset="0"/>
                <a:ea typeface="Times New Roman" panose="02020603050405020304" pitchFamily="18" charset="0"/>
                <a:cs typeface="Calibri" panose="020F0502020204030204" pitchFamily="34" charset="0"/>
              </a:rPr>
              <a:t>To test your knowledge, finish this learning assessment as part of your overall grade for the course.</a:t>
            </a:r>
            <a:br>
              <a:rPr lang="en-US" b="0">
                <a:effectLst/>
                <a:latin typeface="Calibri" panose="020F0502020204030204" pitchFamily="34" charset="0"/>
                <a:ea typeface="Times New Roman" panose="02020603050405020304" pitchFamily="18" charset="0"/>
                <a:cs typeface="Calibri" panose="020F0502020204030204" pitchFamily="34" charset="0"/>
              </a:rPr>
            </a:br>
            <a:r>
              <a:rPr lang="en-US" b="0">
                <a:effectLst/>
                <a:latin typeface="Calibri" panose="020F0502020204030204" pitchFamily="34" charset="0"/>
                <a:ea typeface="Times New Roman" panose="02020603050405020304" pitchFamily="18" charset="0"/>
                <a:cs typeface="Calibri" panose="020F0502020204030204" pitchFamily="34" charset="0"/>
              </a:rPr>
              <a:t>Click </a:t>
            </a:r>
            <a:r>
              <a:rPr lang="en-US" b="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here</a:t>
            </a:r>
            <a:r>
              <a:rPr lang="en-US" b="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b="1">
              <a:solidFill>
                <a:srgbClr val="F79037"/>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grpSp>
        <p:nvGrpSpPr>
          <p:cNvPr id="8" name="object 15">
            <a:extLst>
              <a:ext uri="{FF2B5EF4-FFF2-40B4-BE49-F238E27FC236}">
                <a16:creationId xmlns:a16="http://schemas.microsoft.com/office/drawing/2014/main" id="{D46247F2-BDEC-4552-8118-6C45BDFAF419}"/>
              </a:ext>
            </a:extLst>
          </p:cNvPr>
          <p:cNvGrpSpPr/>
          <p:nvPr/>
        </p:nvGrpSpPr>
        <p:grpSpPr>
          <a:xfrm>
            <a:off x="678042" y="2784024"/>
            <a:ext cx="3047022" cy="1729173"/>
            <a:chOff x="485139" y="4586859"/>
            <a:chExt cx="3134043" cy="1778557"/>
          </a:xfrm>
        </p:grpSpPr>
        <p:pic>
          <p:nvPicPr>
            <p:cNvPr id="9" name="object 16">
              <a:extLst>
                <a:ext uri="{FF2B5EF4-FFF2-40B4-BE49-F238E27FC236}">
                  <a16:creationId xmlns:a16="http://schemas.microsoft.com/office/drawing/2014/main" id="{99EC066B-B267-881B-F669-0771E9C783C3}"/>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412C38A1-051E-5389-C271-19207DB840AA}"/>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45F29185-9F34-1F73-876A-BAAE2A284546}"/>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53282346-F39C-23BB-B450-0C7CE9181D9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2BD04ECB-267E-6338-E158-1C9902EB2073}"/>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E63A43CC-D9DA-6EF6-0E80-37EE844D381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56734" y="2869613"/>
            <a:ext cx="2319372" cy="1498655"/>
          </a:xfrm>
          <a:prstGeom prst="rect">
            <a:avLst/>
          </a:prstGeom>
        </p:spPr>
      </p:pic>
      <p:grpSp>
        <p:nvGrpSpPr>
          <p:cNvPr id="15" name="Group 14">
            <a:extLst>
              <a:ext uri="{FF2B5EF4-FFF2-40B4-BE49-F238E27FC236}">
                <a16:creationId xmlns:a16="http://schemas.microsoft.com/office/drawing/2014/main" id="{D5998BE7-28F4-0FE5-DE4F-81E7845129A2}"/>
              </a:ext>
            </a:extLst>
          </p:cNvPr>
          <p:cNvGrpSpPr/>
          <p:nvPr/>
        </p:nvGrpSpPr>
        <p:grpSpPr>
          <a:xfrm>
            <a:off x="416045" y="2780060"/>
            <a:ext cx="824852" cy="742396"/>
            <a:chOff x="7615126" y="6464727"/>
            <a:chExt cx="824852" cy="742396"/>
          </a:xfrm>
        </p:grpSpPr>
        <p:sp>
          <p:nvSpPr>
            <p:cNvPr id="16" name="Oval 15">
              <a:extLst>
                <a:ext uri="{FF2B5EF4-FFF2-40B4-BE49-F238E27FC236}">
                  <a16:creationId xmlns:a16="http://schemas.microsoft.com/office/drawing/2014/main" id="{505C6C44-38E7-9C91-1835-89BB43051ECA}"/>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3BF4B7E5-EC6F-2E39-CAF7-3A688372B894}"/>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2542762035"/>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F08A1FA4-61E9-B44C-83C4-A6CE732733C1}"/>
              </a:ext>
            </a:extLst>
          </p:cNvPr>
          <p:cNvSpPr>
            <a:spLocks noGrp="1"/>
          </p:cNvSpPr>
          <p:nvPr>
            <p:ph type="body" sz="quarter" idx="13"/>
          </p:nvPr>
        </p:nvSpPr>
        <p:spPr/>
        <p:txBody>
          <a:bodyPr/>
          <a:lstStyle/>
          <a:p>
            <a:r>
              <a:rPr lang="en-US" dirty="0">
                <a:solidFill>
                  <a:srgbClr val="8E2F91"/>
                </a:solidFill>
              </a:rPr>
              <a:t>01</a:t>
            </a:r>
          </a:p>
        </p:txBody>
      </p:sp>
      <p:sp>
        <p:nvSpPr>
          <p:cNvPr id="18" name="Text Placeholder 17">
            <a:extLst>
              <a:ext uri="{FF2B5EF4-FFF2-40B4-BE49-F238E27FC236}">
                <a16:creationId xmlns:a16="http://schemas.microsoft.com/office/drawing/2014/main" id="{3D13EB9D-DE55-5D4D-BEA7-6A984DDA5380}"/>
              </a:ext>
            </a:extLst>
          </p:cNvPr>
          <p:cNvSpPr>
            <a:spLocks noGrp="1"/>
          </p:cNvSpPr>
          <p:nvPr>
            <p:ph type="body" sz="quarter" idx="14"/>
          </p:nvPr>
        </p:nvSpPr>
        <p:spPr>
          <a:xfrm>
            <a:off x="3059265" y="3865694"/>
            <a:ext cx="4305362" cy="2077905"/>
          </a:xfrm>
        </p:spPr>
        <p:txBody>
          <a:bodyPr/>
          <a:lstStyle/>
          <a:p>
            <a:r>
              <a:rPr lang="en-US" sz="3600" dirty="0">
                <a:solidFill>
                  <a:srgbClr val="F79037"/>
                </a:solidFill>
              </a:rPr>
              <a:t>MODULE 7</a:t>
            </a:r>
          </a:p>
          <a:p>
            <a:pPr>
              <a:spcBef>
                <a:spcPts val="0"/>
              </a:spcBef>
            </a:pPr>
            <a:r>
              <a:rPr lang="en-US"/>
              <a:t>Industry Applications</a:t>
            </a:r>
            <a:r>
              <a:rPr lang="en-LB"/>
              <a:t> </a:t>
            </a:r>
          </a:p>
        </p:txBody>
      </p:sp>
      <p:sp>
        <p:nvSpPr>
          <p:cNvPr id="2" name="Slide Number Placeholder 18">
            <a:extLst>
              <a:ext uri="{FF2B5EF4-FFF2-40B4-BE49-F238E27FC236}">
                <a16:creationId xmlns:a16="http://schemas.microsoft.com/office/drawing/2014/main" id="{D447D46A-2C5D-C312-FA75-55F08C7272A4}"/>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141</a:t>
            </a:fld>
            <a:endParaRPr lang="en-US" dirty="0"/>
          </a:p>
        </p:txBody>
      </p:sp>
      <p:grpSp>
        <p:nvGrpSpPr>
          <p:cNvPr id="5" name="Group 4">
            <a:extLst>
              <a:ext uri="{FF2B5EF4-FFF2-40B4-BE49-F238E27FC236}">
                <a16:creationId xmlns:a16="http://schemas.microsoft.com/office/drawing/2014/main" id="{886D6B5A-30DD-63DC-D9DA-2B6A025EE754}"/>
              </a:ext>
            </a:extLst>
          </p:cNvPr>
          <p:cNvGrpSpPr/>
          <p:nvPr/>
        </p:nvGrpSpPr>
        <p:grpSpPr>
          <a:xfrm>
            <a:off x="2358984" y="9840039"/>
            <a:ext cx="4502594" cy="461665"/>
            <a:chOff x="2358984" y="9840039"/>
            <a:chExt cx="4502594" cy="461665"/>
          </a:xfrm>
        </p:grpSpPr>
        <p:pic>
          <p:nvPicPr>
            <p:cNvPr id="6" name="Picture 5">
              <a:extLst>
                <a:ext uri="{FF2B5EF4-FFF2-40B4-BE49-F238E27FC236}">
                  <a16:creationId xmlns:a16="http://schemas.microsoft.com/office/drawing/2014/main" id="{2D152310-6069-11F1-C3AA-0267CF19468B}"/>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2358984" y="9934832"/>
              <a:ext cx="1184829" cy="272079"/>
            </a:xfrm>
            <a:prstGeom prst="rect">
              <a:avLst/>
            </a:prstGeom>
            <a:ln>
              <a:noFill/>
            </a:ln>
            <a:extLst>
              <a:ext uri="{53640926-AAD7-44D8-BBD7-CCE9431645EC}">
                <a14:shadowObscured xmlns:a14="http://schemas.microsoft.com/office/drawing/2010/main"/>
              </a:ext>
            </a:extLst>
          </p:spPr>
        </p:pic>
        <p:sp>
          <p:nvSpPr>
            <p:cNvPr id="7" name="Rectangle 6">
              <a:extLst>
                <a:ext uri="{FF2B5EF4-FFF2-40B4-BE49-F238E27FC236}">
                  <a16:creationId xmlns:a16="http://schemas.microsoft.com/office/drawing/2014/main" id="{8EB29F06-0A12-E19F-DA1A-8F8283E58746}"/>
                </a:ext>
              </a:extLst>
            </p:cNvPr>
            <p:cNvSpPr/>
            <p:nvPr/>
          </p:nvSpPr>
          <p:spPr>
            <a:xfrm>
              <a:off x="3973077" y="9840039"/>
              <a:ext cx="2888501" cy="46166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6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 </a:t>
              </a:r>
              <a:endParaRPr lang="en-US" sz="6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grpSp>
    </p:spTree>
    <p:extLst>
      <p:ext uri="{BB962C8B-B14F-4D97-AF65-F5344CB8AC3E}">
        <p14:creationId xmlns:p14="http://schemas.microsoft.com/office/powerpoint/2010/main" val="2488278036"/>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15050754-A385-B34A-A0CA-0D3B984F05A5}"/>
              </a:ext>
            </a:extLst>
          </p:cNvPr>
          <p:cNvSpPr>
            <a:spLocks noGrp="1"/>
          </p:cNvSpPr>
          <p:nvPr>
            <p:ph type="body" sz="quarter" idx="11"/>
          </p:nvPr>
        </p:nvSpPr>
        <p:spPr>
          <a:xfrm>
            <a:off x="1466451" y="4525106"/>
            <a:ext cx="648000" cy="348400"/>
          </a:xfrm>
        </p:spPr>
        <p:txBody>
          <a:bodyPr/>
          <a:lstStyle/>
          <a:p>
            <a:r>
              <a:rPr lang="en-US" dirty="0"/>
              <a:t>01</a:t>
            </a:r>
          </a:p>
        </p:txBody>
      </p:sp>
      <p:sp>
        <p:nvSpPr>
          <p:cNvPr id="27" name="Text Placeholder 26">
            <a:extLst>
              <a:ext uri="{FF2B5EF4-FFF2-40B4-BE49-F238E27FC236}">
                <a16:creationId xmlns:a16="http://schemas.microsoft.com/office/drawing/2014/main" id="{8AFD43CD-900B-364C-9180-A56DC4255D91}"/>
              </a:ext>
            </a:extLst>
          </p:cNvPr>
          <p:cNvSpPr>
            <a:spLocks noGrp="1"/>
          </p:cNvSpPr>
          <p:nvPr>
            <p:ph type="body" sz="quarter" idx="49"/>
          </p:nvPr>
        </p:nvSpPr>
        <p:spPr>
          <a:xfrm>
            <a:off x="2249417" y="4525106"/>
            <a:ext cx="3974396" cy="348400"/>
          </a:xfrm>
        </p:spPr>
        <p:txBody>
          <a:bodyPr/>
          <a:lstStyle/>
          <a:p>
            <a:r>
              <a:rPr lang="en-US"/>
              <a:t>Blockchain Technology and Other </a:t>
            </a:r>
          </a:p>
          <a:p>
            <a:pPr>
              <a:spcBef>
                <a:spcPts val="0"/>
              </a:spcBef>
            </a:pPr>
            <a:r>
              <a:rPr lang="en-US"/>
              <a:t>Technologies </a:t>
            </a:r>
            <a:endParaRPr lang="en-US" dirty="0"/>
          </a:p>
        </p:txBody>
      </p:sp>
      <p:sp>
        <p:nvSpPr>
          <p:cNvPr id="18" name="Text Placeholder 17">
            <a:extLst>
              <a:ext uri="{FF2B5EF4-FFF2-40B4-BE49-F238E27FC236}">
                <a16:creationId xmlns:a16="http://schemas.microsoft.com/office/drawing/2014/main" id="{C702A4CC-CD69-FF4B-B8B5-45F76BCB4B0F}"/>
              </a:ext>
            </a:extLst>
          </p:cNvPr>
          <p:cNvSpPr>
            <a:spLocks noGrp="1"/>
          </p:cNvSpPr>
          <p:nvPr>
            <p:ph type="body" sz="quarter" idx="13"/>
          </p:nvPr>
        </p:nvSpPr>
        <p:spPr>
          <a:xfrm>
            <a:off x="1466451" y="5026769"/>
            <a:ext cx="648000" cy="348400"/>
          </a:xfrm>
        </p:spPr>
        <p:txBody>
          <a:bodyPr/>
          <a:lstStyle/>
          <a:p>
            <a:r>
              <a:rPr lang="en-US" dirty="0"/>
              <a:t>02</a:t>
            </a:r>
          </a:p>
        </p:txBody>
      </p:sp>
      <p:sp>
        <p:nvSpPr>
          <p:cNvPr id="19" name="Text Placeholder 18">
            <a:extLst>
              <a:ext uri="{FF2B5EF4-FFF2-40B4-BE49-F238E27FC236}">
                <a16:creationId xmlns:a16="http://schemas.microsoft.com/office/drawing/2014/main" id="{6FF67CFC-32FD-BE49-BCF4-8410339E3C05}"/>
              </a:ext>
            </a:extLst>
          </p:cNvPr>
          <p:cNvSpPr>
            <a:spLocks noGrp="1"/>
          </p:cNvSpPr>
          <p:nvPr>
            <p:ph type="body" sz="quarter" idx="14"/>
          </p:nvPr>
        </p:nvSpPr>
        <p:spPr>
          <a:xfrm>
            <a:off x="2249417" y="5026609"/>
            <a:ext cx="3544003" cy="349200"/>
          </a:xfrm>
        </p:spPr>
        <p:txBody>
          <a:bodyPr/>
          <a:lstStyle/>
          <a:p>
            <a:pPr>
              <a:spcBef>
                <a:spcPts val="0"/>
              </a:spcBef>
            </a:pPr>
            <a:r>
              <a:rPr lang="en-US"/>
              <a:t>Blockchain Technology in </a:t>
            </a:r>
          </a:p>
          <a:p>
            <a:pPr>
              <a:spcBef>
                <a:spcPts val="0"/>
              </a:spcBef>
            </a:pPr>
            <a:r>
              <a:rPr lang="en-US"/>
              <a:t>the Energy Sector </a:t>
            </a:r>
            <a:endParaRPr lang="en-US" dirty="0"/>
          </a:p>
        </p:txBody>
      </p:sp>
      <p:sp>
        <p:nvSpPr>
          <p:cNvPr id="20" name="Text Placeholder 19">
            <a:extLst>
              <a:ext uri="{FF2B5EF4-FFF2-40B4-BE49-F238E27FC236}">
                <a16:creationId xmlns:a16="http://schemas.microsoft.com/office/drawing/2014/main" id="{9042ED48-2259-6647-9817-0662BC56C43F}"/>
              </a:ext>
            </a:extLst>
          </p:cNvPr>
          <p:cNvSpPr>
            <a:spLocks noGrp="1"/>
          </p:cNvSpPr>
          <p:nvPr>
            <p:ph type="body" sz="quarter" idx="15"/>
          </p:nvPr>
        </p:nvSpPr>
        <p:spPr>
          <a:xfrm>
            <a:off x="1466451" y="5528432"/>
            <a:ext cx="648000" cy="348400"/>
          </a:xfrm>
        </p:spPr>
        <p:txBody>
          <a:bodyPr/>
          <a:lstStyle/>
          <a:p>
            <a:r>
              <a:rPr lang="en-US" dirty="0"/>
              <a:t>03</a:t>
            </a:r>
          </a:p>
        </p:txBody>
      </p:sp>
      <p:sp>
        <p:nvSpPr>
          <p:cNvPr id="22" name="Text Placeholder 21">
            <a:extLst>
              <a:ext uri="{FF2B5EF4-FFF2-40B4-BE49-F238E27FC236}">
                <a16:creationId xmlns:a16="http://schemas.microsoft.com/office/drawing/2014/main" id="{B9D4620C-2DF1-3748-AF08-789912CE2FA0}"/>
              </a:ext>
            </a:extLst>
          </p:cNvPr>
          <p:cNvSpPr>
            <a:spLocks noGrp="1"/>
          </p:cNvSpPr>
          <p:nvPr>
            <p:ph type="body" sz="quarter" idx="19"/>
          </p:nvPr>
        </p:nvSpPr>
        <p:spPr>
          <a:xfrm>
            <a:off x="2249417" y="5541612"/>
            <a:ext cx="3544003" cy="348400"/>
          </a:xfrm>
        </p:spPr>
        <p:txBody>
          <a:bodyPr/>
          <a:lstStyle/>
          <a:p>
            <a:r>
              <a:rPr lang="en-US" dirty="0"/>
              <a:t>Learning Assessment For Module 6</a:t>
            </a:r>
          </a:p>
        </p:txBody>
      </p:sp>
      <p:sp>
        <p:nvSpPr>
          <p:cNvPr id="2" name="Text Placeholder 18">
            <a:extLst>
              <a:ext uri="{FF2B5EF4-FFF2-40B4-BE49-F238E27FC236}">
                <a16:creationId xmlns:a16="http://schemas.microsoft.com/office/drawing/2014/main" id="{05C68F19-0B70-BC6F-3123-A0E1EAC01A11}"/>
              </a:ext>
            </a:extLst>
          </p:cNvPr>
          <p:cNvSpPr txBox="1">
            <a:spLocks/>
          </p:cNvSpPr>
          <p:nvPr/>
        </p:nvSpPr>
        <p:spPr>
          <a:xfrm>
            <a:off x="6401289" y="4623324"/>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144</a:t>
            </a:r>
          </a:p>
        </p:txBody>
      </p:sp>
      <p:cxnSp>
        <p:nvCxnSpPr>
          <p:cNvPr id="4" name="Straight Connector 3">
            <a:extLst>
              <a:ext uri="{FF2B5EF4-FFF2-40B4-BE49-F238E27FC236}">
                <a16:creationId xmlns:a16="http://schemas.microsoft.com/office/drawing/2014/main" id="{5395D201-739F-CCEB-8A21-7F390B67CA70}"/>
              </a:ext>
            </a:extLst>
          </p:cNvPr>
          <p:cNvCxnSpPr>
            <a:cxnSpLocks/>
          </p:cNvCxnSpPr>
          <p:nvPr/>
        </p:nvCxnSpPr>
        <p:spPr>
          <a:xfrm>
            <a:off x="3348681" y="4862807"/>
            <a:ext cx="3141765"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5" name="Text Placeholder 18">
            <a:extLst>
              <a:ext uri="{FF2B5EF4-FFF2-40B4-BE49-F238E27FC236}">
                <a16:creationId xmlns:a16="http://schemas.microsoft.com/office/drawing/2014/main" id="{0CE89D1F-FBA8-1D20-F324-68576FBEC2CA}"/>
              </a:ext>
            </a:extLst>
          </p:cNvPr>
          <p:cNvSpPr txBox="1">
            <a:spLocks/>
          </p:cNvSpPr>
          <p:nvPr/>
        </p:nvSpPr>
        <p:spPr>
          <a:xfrm>
            <a:off x="6401289" y="516342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155</a:t>
            </a:r>
          </a:p>
        </p:txBody>
      </p:sp>
      <p:cxnSp>
        <p:nvCxnSpPr>
          <p:cNvPr id="6" name="Straight Connector 5">
            <a:extLst>
              <a:ext uri="{FF2B5EF4-FFF2-40B4-BE49-F238E27FC236}">
                <a16:creationId xmlns:a16="http://schemas.microsoft.com/office/drawing/2014/main" id="{C81A195D-61F6-BDE0-C22C-B639E09606E2}"/>
              </a:ext>
            </a:extLst>
          </p:cNvPr>
          <p:cNvCxnSpPr>
            <a:cxnSpLocks/>
          </p:cNvCxnSpPr>
          <p:nvPr/>
        </p:nvCxnSpPr>
        <p:spPr>
          <a:xfrm>
            <a:off x="3683000" y="5380876"/>
            <a:ext cx="2807446"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3" name="Text Placeholder 18">
            <a:extLst>
              <a:ext uri="{FF2B5EF4-FFF2-40B4-BE49-F238E27FC236}">
                <a16:creationId xmlns:a16="http://schemas.microsoft.com/office/drawing/2014/main" id="{CF48956A-94E1-9F98-64C5-9BD68357E6A4}"/>
              </a:ext>
            </a:extLst>
          </p:cNvPr>
          <p:cNvSpPr txBox="1">
            <a:spLocks/>
          </p:cNvSpPr>
          <p:nvPr/>
        </p:nvSpPr>
        <p:spPr>
          <a:xfrm>
            <a:off x="6412175" y="5595999"/>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165</a:t>
            </a:r>
          </a:p>
        </p:txBody>
      </p:sp>
      <p:cxnSp>
        <p:nvCxnSpPr>
          <p:cNvPr id="7" name="Straight Connector 6">
            <a:extLst>
              <a:ext uri="{FF2B5EF4-FFF2-40B4-BE49-F238E27FC236}">
                <a16:creationId xmlns:a16="http://schemas.microsoft.com/office/drawing/2014/main" id="{BCD3465E-B094-5C97-CB42-2EE6B2D98CEC}"/>
              </a:ext>
            </a:extLst>
          </p:cNvPr>
          <p:cNvCxnSpPr>
            <a:cxnSpLocks/>
          </p:cNvCxnSpPr>
          <p:nvPr/>
        </p:nvCxnSpPr>
        <p:spPr>
          <a:xfrm>
            <a:off x="4902200" y="5813448"/>
            <a:ext cx="1599132"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15" name="Text Placeholder 25">
            <a:extLst>
              <a:ext uri="{FF2B5EF4-FFF2-40B4-BE49-F238E27FC236}">
                <a16:creationId xmlns:a16="http://schemas.microsoft.com/office/drawing/2014/main" id="{F87CB1D8-0D68-D6AC-22F6-38DF8C37DBC5}"/>
              </a:ext>
            </a:extLst>
          </p:cNvPr>
          <p:cNvSpPr txBox="1">
            <a:spLocks/>
          </p:cNvSpPr>
          <p:nvPr/>
        </p:nvSpPr>
        <p:spPr>
          <a:xfrm>
            <a:off x="755650" y="2966993"/>
            <a:ext cx="6404191" cy="971460"/>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7200" b="0" i="0" kern="1200">
                <a:solidFill>
                  <a:schemeClr val="bg1"/>
                </a:solidFill>
                <a:latin typeface="Calibri" panose="020F0502020204030204" pitchFamily="34" charset="0"/>
                <a:ea typeface="+mn-ea"/>
                <a:cs typeface="Calibri" panose="020F0502020204030204" pitchFamily="34" charset="0"/>
              </a:defRPr>
            </a:lvl1pPr>
            <a:lvl2pPr marL="377967"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2pPr>
            <a:lvl3pPr marL="755934"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3pPr>
            <a:lvl4pPr marL="1133901"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4pPr>
            <a:lvl5pPr marL="1511869"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6000" dirty="0"/>
              <a:t>contents module 7</a:t>
            </a:r>
          </a:p>
        </p:txBody>
      </p:sp>
    </p:spTree>
    <p:extLst>
      <p:ext uri="{BB962C8B-B14F-4D97-AF65-F5344CB8AC3E}">
        <p14:creationId xmlns:p14="http://schemas.microsoft.com/office/powerpoint/2010/main" val="253583619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E38A8262-ED03-574D-9429-78BE253D323C}"/>
              </a:ext>
            </a:extLst>
          </p:cNvPr>
          <p:cNvSpPr>
            <a:spLocks noGrp="1"/>
          </p:cNvSpPr>
          <p:nvPr>
            <p:ph type="body" sz="quarter" idx="30"/>
          </p:nvPr>
        </p:nvSpPr>
        <p:spPr>
          <a:xfrm>
            <a:off x="700479" y="3421625"/>
            <a:ext cx="2895713" cy="1752955"/>
          </a:xfrm>
        </p:spPr>
        <p:txBody>
          <a:bodyPr/>
          <a:lstStyle/>
          <a:p>
            <a:r>
              <a:rPr lang="en-US" dirty="0"/>
              <a:t>01| MODULE 7</a:t>
            </a:r>
          </a:p>
          <a:p>
            <a:pPr>
              <a:spcBef>
                <a:spcPts val="0"/>
              </a:spcBef>
            </a:pPr>
            <a:r>
              <a:rPr lang="en-US"/>
              <a:t>Industry Applications</a:t>
            </a:r>
            <a:r>
              <a:rPr lang="en-LB"/>
              <a:t> </a:t>
            </a:r>
            <a:endParaRPr lang="en-US" dirty="0"/>
          </a:p>
        </p:txBody>
      </p:sp>
      <p:sp>
        <p:nvSpPr>
          <p:cNvPr id="19" name="Text Placeholder 18">
            <a:extLst>
              <a:ext uri="{FF2B5EF4-FFF2-40B4-BE49-F238E27FC236}">
                <a16:creationId xmlns:a16="http://schemas.microsoft.com/office/drawing/2014/main" id="{9BD126B6-CAE0-9848-BCF8-9184D07F01B1}"/>
              </a:ext>
            </a:extLst>
          </p:cNvPr>
          <p:cNvSpPr>
            <a:spLocks noGrp="1"/>
          </p:cNvSpPr>
          <p:nvPr>
            <p:ph type="body" sz="quarter" idx="42"/>
          </p:nvPr>
        </p:nvSpPr>
        <p:spPr>
          <a:xfrm>
            <a:off x="3843530" y="6330114"/>
            <a:ext cx="3019010" cy="3507069"/>
          </a:xfrm>
        </p:spPr>
        <p:txBody>
          <a:bodyPr/>
          <a:lstStyle/>
          <a:p>
            <a:r>
              <a:rPr lang="en-US" dirty="0"/>
              <a:t>After the first module, you should be able to:</a:t>
            </a:r>
          </a:p>
          <a:p>
            <a:r>
              <a:rPr lang="en-US" dirty="0"/>
              <a:t> </a:t>
            </a:r>
          </a:p>
          <a:p>
            <a:pPr marL="171450" indent="-171450">
              <a:buClr>
                <a:srgbClr val="DD1470"/>
              </a:buClr>
              <a:buSzPct val="120000"/>
              <a:buFont typeface="Wingdings" pitchFamily="2" charset="2"/>
              <a:buChar char="§"/>
            </a:pPr>
            <a:r>
              <a:rPr lang="en-US" dirty="0"/>
              <a:t>Explain how blockchain technology can be used in synergy with other technologies for data management (i.e., IoT, AI).</a:t>
            </a:r>
          </a:p>
          <a:p>
            <a:pPr marL="171450" indent="-171450">
              <a:buClr>
                <a:srgbClr val="DD1470"/>
              </a:buClr>
              <a:buSzPct val="120000"/>
              <a:buFont typeface="Wingdings" pitchFamily="2" charset="2"/>
              <a:buChar char="§"/>
            </a:pPr>
            <a:r>
              <a:rPr lang="en-US" dirty="0"/>
              <a:t>Understand how blockchain technology can enable resource responsibility through tokenization. </a:t>
            </a:r>
          </a:p>
          <a:p>
            <a:pPr marL="171450" indent="-171450">
              <a:buClr>
                <a:srgbClr val="DD1470"/>
              </a:buClr>
              <a:buSzPct val="120000"/>
              <a:buFont typeface="Wingdings" pitchFamily="2" charset="2"/>
              <a:buChar char="§"/>
            </a:pPr>
            <a:r>
              <a:rPr lang="en-US" dirty="0"/>
              <a:t>Argue concrete ways in which blockchain can improve the energy-sharing economy.</a:t>
            </a:r>
          </a:p>
          <a:p>
            <a:pPr marL="171450" indent="-171450">
              <a:buClr>
                <a:srgbClr val="DD1470"/>
              </a:buClr>
              <a:buSzPct val="120000"/>
              <a:buFont typeface="Wingdings" pitchFamily="2" charset="2"/>
              <a:buChar char="§"/>
            </a:pPr>
            <a:r>
              <a:rPr lang="en-US" dirty="0"/>
              <a:t>Explain exemplarily how the roles of stakeholders involved in the energy-sharing economy will change from a legal and task-distribution standpoint with blockchain-based systems.</a:t>
            </a:r>
          </a:p>
          <a:p>
            <a:pPr marL="171450" indent="-171450">
              <a:buClr>
                <a:srgbClr val="DD1470"/>
              </a:buClr>
              <a:buSzPct val="120000"/>
              <a:buFont typeface="Wingdings" pitchFamily="2" charset="2"/>
              <a:buChar char="§"/>
            </a:pPr>
            <a:r>
              <a:rPr lang="en-US" dirty="0"/>
              <a:t>Detect potential risks regarding the introduction of blockchain technology in industry applications.</a:t>
            </a:r>
          </a:p>
          <a:p>
            <a:pPr marL="171450" indent="-171450">
              <a:buClr>
                <a:srgbClr val="DD1470"/>
              </a:buClr>
              <a:buSzPct val="120000"/>
              <a:buFont typeface="Wingdings" pitchFamily="2" charset="2"/>
              <a:buChar char="§"/>
            </a:pPr>
            <a:r>
              <a:rPr lang="en-US" dirty="0"/>
              <a:t>Reiterate one specific use case for a blockchain industry application in the energy sector.</a:t>
            </a:r>
          </a:p>
          <a:p>
            <a:pPr marL="171450" indent="-171450">
              <a:buClr>
                <a:srgbClr val="DD1470"/>
              </a:buClr>
              <a:buSzPct val="120000"/>
              <a:buFont typeface="Wingdings" pitchFamily="2" charset="2"/>
              <a:buChar char="§"/>
            </a:pPr>
            <a:r>
              <a:rPr lang="en-US" dirty="0"/>
              <a:t>Gain a critical view of the Bitcoin energy consumption.</a:t>
            </a:r>
          </a:p>
          <a:p>
            <a:pPr>
              <a:buClr>
                <a:srgbClr val="DD1470"/>
              </a:buClr>
              <a:buSzPct val="120000"/>
            </a:pPr>
            <a:endParaRPr lang="en-US" dirty="0"/>
          </a:p>
        </p:txBody>
      </p:sp>
      <p:sp>
        <p:nvSpPr>
          <p:cNvPr id="20" name="Text Placeholder 19">
            <a:extLst>
              <a:ext uri="{FF2B5EF4-FFF2-40B4-BE49-F238E27FC236}">
                <a16:creationId xmlns:a16="http://schemas.microsoft.com/office/drawing/2014/main" id="{74C730EC-639F-014A-96B0-EBA758122072}"/>
              </a:ext>
            </a:extLst>
          </p:cNvPr>
          <p:cNvSpPr>
            <a:spLocks noGrp="1"/>
          </p:cNvSpPr>
          <p:nvPr>
            <p:ph type="body" sz="quarter" idx="43"/>
          </p:nvPr>
        </p:nvSpPr>
        <p:spPr>
          <a:xfrm>
            <a:off x="635891" y="6330114"/>
            <a:ext cx="3019010" cy="1502233"/>
          </a:xfrm>
        </p:spPr>
        <p:txBody>
          <a:bodyPr/>
          <a:lstStyle/>
          <a:p>
            <a:pPr algn="just"/>
            <a:r>
              <a:rPr lang="en-US"/>
              <a:t>In this module, blockchain technology in the context of manufacturing (i.e., supply chain management and resource responsibility) will be examined. Furthermore, blockchain technology in the energy sector (i.e., the energy-sharing economy and exemplary use cases) will be subject of this module.</a:t>
            </a:r>
          </a:p>
          <a:p>
            <a:endParaRPr lang="en-US" dirty="0"/>
          </a:p>
        </p:txBody>
      </p:sp>
      <p:pic>
        <p:nvPicPr>
          <p:cNvPr id="34" name="Picture Placeholder 33">
            <a:extLst>
              <a:ext uri="{FF2B5EF4-FFF2-40B4-BE49-F238E27FC236}">
                <a16:creationId xmlns:a16="http://schemas.microsoft.com/office/drawing/2014/main" id="{F4D3EF52-FDD6-A04A-B13D-6EC85A25845E}"/>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p:blipFill>
        <p:spPr>
          <a:xfrm>
            <a:off x="1" y="-11581"/>
            <a:ext cx="7559675" cy="2723566"/>
          </a:xfrm>
        </p:spPr>
      </p:pic>
      <p:sp>
        <p:nvSpPr>
          <p:cNvPr id="2" name="Slide Number Placeholder 18">
            <a:extLst>
              <a:ext uri="{FF2B5EF4-FFF2-40B4-BE49-F238E27FC236}">
                <a16:creationId xmlns:a16="http://schemas.microsoft.com/office/drawing/2014/main" id="{2FC28E8F-11EE-0200-1B1E-AC1395189D1E}"/>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143</a:t>
            </a:fld>
            <a:endParaRPr lang="en-US" dirty="0"/>
          </a:p>
        </p:txBody>
      </p:sp>
      <p:sp>
        <p:nvSpPr>
          <p:cNvPr id="3" name="Text Placeholder 19">
            <a:extLst>
              <a:ext uri="{FF2B5EF4-FFF2-40B4-BE49-F238E27FC236}">
                <a16:creationId xmlns:a16="http://schemas.microsoft.com/office/drawing/2014/main" id="{2590601F-6D1A-64B6-995C-5693B1A36503}"/>
              </a:ext>
            </a:extLst>
          </p:cNvPr>
          <p:cNvSpPr txBox="1">
            <a:spLocks/>
          </p:cNvSpPr>
          <p:nvPr/>
        </p:nvSpPr>
        <p:spPr>
          <a:xfrm>
            <a:off x="650923"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Chapter Overview</a:t>
            </a:r>
            <a:endParaRPr lang="en-LB" sz="1800">
              <a:solidFill>
                <a:srgbClr val="F9A835"/>
              </a:solidFill>
              <a:cs typeface="Poppins SemiBold" pitchFamily="2" charset="77"/>
            </a:endParaRPr>
          </a:p>
          <a:p>
            <a:endParaRPr lang="en-US" dirty="0">
              <a:solidFill>
                <a:srgbClr val="F9A835"/>
              </a:solidFill>
            </a:endParaRPr>
          </a:p>
        </p:txBody>
      </p:sp>
      <p:sp>
        <p:nvSpPr>
          <p:cNvPr id="4" name="Text Placeholder 19">
            <a:extLst>
              <a:ext uri="{FF2B5EF4-FFF2-40B4-BE49-F238E27FC236}">
                <a16:creationId xmlns:a16="http://schemas.microsoft.com/office/drawing/2014/main" id="{6123F66F-6962-80AF-2FCC-A6AB1FA8637C}"/>
              </a:ext>
            </a:extLst>
          </p:cNvPr>
          <p:cNvSpPr txBox="1">
            <a:spLocks/>
          </p:cNvSpPr>
          <p:nvPr/>
        </p:nvSpPr>
        <p:spPr>
          <a:xfrm>
            <a:off x="3786790"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Learning Objectives</a:t>
            </a:r>
          </a:p>
          <a:p>
            <a:endParaRPr lang="en-US" dirty="0">
              <a:solidFill>
                <a:srgbClr val="F9A835"/>
              </a:solidFill>
            </a:endParaRPr>
          </a:p>
        </p:txBody>
      </p:sp>
      <p:grpSp>
        <p:nvGrpSpPr>
          <p:cNvPr id="38" name="Group 37">
            <a:extLst>
              <a:ext uri="{FF2B5EF4-FFF2-40B4-BE49-F238E27FC236}">
                <a16:creationId xmlns:a16="http://schemas.microsoft.com/office/drawing/2014/main" id="{F9F49FF9-3185-96FB-7F86-488959F8D100}"/>
              </a:ext>
            </a:extLst>
          </p:cNvPr>
          <p:cNvGrpSpPr/>
          <p:nvPr/>
        </p:nvGrpSpPr>
        <p:grpSpPr>
          <a:xfrm>
            <a:off x="5728309" y="3160644"/>
            <a:ext cx="1999713" cy="1442633"/>
            <a:chOff x="8493673" y="3441653"/>
            <a:chExt cx="2590079" cy="1868535"/>
          </a:xfrm>
        </p:grpSpPr>
        <p:sp>
          <p:nvSpPr>
            <p:cNvPr id="23" name="Freeform 22">
              <a:extLst>
                <a:ext uri="{FF2B5EF4-FFF2-40B4-BE49-F238E27FC236}">
                  <a16:creationId xmlns:a16="http://schemas.microsoft.com/office/drawing/2014/main" id="{25B21279-771E-7DC4-D2D8-CEEEEFE67069}"/>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4" name="Freeform 23">
              <a:extLst>
                <a:ext uri="{FF2B5EF4-FFF2-40B4-BE49-F238E27FC236}">
                  <a16:creationId xmlns:a16="http://schemas.microsoft.com/office/drawing/2014/main" id="{87F5A1AD-35E7-383E-DD72-520E936755C2}"/>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5" name="Freeform 24">
              <a:extLst>
                <a:ext uri="{FF2B5EF4-FFF2-40B4-BE49-F238E27FC236}">
                  <a16:creationId xmlns:a16="http://schemas.microsoft.com/office/drawing/2014/main" id="{512FC530-FAC7-7580-D9FB-D405DB35C4BC}"/>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6" name="Freeform 25">
              <a:extLst>
                <a:ext uri="{FF2B5EF4-FFF2-40B4-BE49-F238E27FC236}">
                  <a16:creationId xmlns:a16="http://schemas.microsoft.com/office/drawing/2014/main" id="{619224B6-C743-2838-3949-4DF8334941F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7" name="Freeform 26">
              <a:extLst>
                <a:ext uri="{FF2B5EF4-FFF2-40B4-BE49-F238E27FC236}">
                  <a16:creationId xmlns:a16="http://schemas.microsoft.com/office/drawing/2014/main" id="{BA0725DD-FE4F-F9D1-D097-A80BC5671A20}"/>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8" name="Freeform 27">
              <a:extLst>
                <a:ext uri="{FF2B5EF4-FFF2-40B4-BE49-F238E27FC236}">
                  <a16:creationId xmlns:a16="http://schemas.microsoft.com/office/drawing/2014/main" id="{84CAD0F7-F18D-9FEF-0319-1F9E3BE160FE}"/>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9A2F618A-6DC5-8A51-F027-D49708BE5F46}"/>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0" name="Freeform 29">
              <a:extLst>
                <a:ext uri="{FF2B5EF4-FFF2-40B4-BE49-F238E27FC236}">
                  <a16:creationId xmlns:a16="http://schemas.microsoft.com/office/drawing/2014/main" id="{3CA01DCB-7CCD-75B2-A0BA-73011E382117}"/>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1" name="Freeform 30">
              <a:extLst>
                <a:ext uri="{FF2B5EF4-FFF2-40B4-BE49-F238E27FC236}">
                  <a16:creationId xmlns:a16="http://schemas.microsoft.com/office/drawing/2014/main" id="{38AB6F29-5E27-816B-2632-5C6DA2AF581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3" name="Freeform 32">
              <a:extLst>
                <a:ext uri="{FF2B5EF4-FFF2-40B4-BE49-F238E27FC236}">
                  <a16:creationId xmlns:a16="http://schemas.microsoft.com/office/drawing/2014/main" id="{4E5538D7-FBCD-7397-8BC3-3180E4963DD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5" name="Freeform 34">
              <a:extLst>
                <a:ext uri="{FF2B5EF4-FFF2-40B4-BE49-F238E27FC236}">
                  <a16:creationId xmlns:a16="http://schemas.microsoft.com/office/drawing/2014/main" id="{1B1D085C-9B60-772E-1AD5-ACEBFE19EEB9}"/>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5" name="Group 4">
            <a:extLst>
              <a:ext uri="{FF2B5EF4-FFF2-40B4-BE49-F238E27FC236}">
                <a16:creationId xmlns:a16="http://schemas.microsoft.com/office/drawing/2014/main" id="{20EE5072-6761-975F-54AF-9628C233F741}"/>
              </a:ext>
            </a:extLst>
          </p:cNvPr>
          <p:cNvGrpSpPr/>
          <p:nvPr/>
        </p:nvGrpSpPr>
        <p:grpSpPr>
          <a:xfrm flipH="1">
            <a:off x="-172078" y="9078092"/>
            <a:ext cx="1380420" cy="1309652"/>
            <a:chOff x="6346354" y="435340"/>
            <a:chExt cx="1380420" cy="1309652"/>
          </a:xfrm>
        </p:grpSpPr>
        <p:sp>
          <p:nvSpPr>
            <p:cNvPr id="6" name="Freeform 5">
              <a:extLst>
                <a:ext uri="{FF2B5EF4-FFF2-40B4-BE49-F238E27FC236}">
                  <a16:creationId xmlns:a16="http://schemas.microsoft.com/office/drawing/2014/main" id="{E0DE8D63-A89C-1015-8377-CD5888624649}"/>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66C87853-A794-F688-351B-9639E38A6F31}"/>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535D90BE-7F4A-61FD-DA95-CDC28E5C4CFA}"/>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B237210-8E31-4DCB-13A5-CE96550C3F4E}"/>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EF78B98C-5191-E781-458A-98DD5B2822C8}"/>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C2BE9743-D0B6-915F-5345-07A848D0C8F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3345141285"/>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96E73FB-EAA3-1C72-7110-2E084D55CF1B}"/>
              </a:ext>
            </a:extLst>
          </p:cNvPr>
          <p:cNvSpPr/>
          <p:nvPr/>
        </p:nvSpPr>
        <p:spPr>
          <a:xfrm flipV="1">
            <a:off x="740928" y="5368261"/>
            <a:ext cx="6832572" cy="5323551"/>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36" name="Text Placeholder 17">
            <a:extLst>
              <a:ext uri="{FF2B5EF4-FFF2-40B4-BE49-F238E27FC236}">
                <a16:creationId xmlns:a16="http://schemas.microsoft.com/office/drawing/2014/main" id="{27C29596-3285-C552-D750-C3970372A13D}"/>
              </a:ext>
            </a:extLst>
          </p:cNvPr>
          <p:cNvSpPr>
            <a:spLocks noGrp="1"/>
          </p:cNvSpPr>
          <p:nvPr/>
        </p:nvSpPr>
        <p:spPr>
          <a:xfrm>
            <a:off x="978370" y="5611528"/>
            <a:ext cx="6143488" cy="421836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effectLst/>
                <a:ea typeface="Times New Roman" panose="02020603050405020304" pitchFamily="18" charset="0"/>
              </a:rPr>
              <a:t>Currently, the interconnection between these innovations is mainly neglected. However, these innovations can and should be applied jointly and will converge in the future. A possible connection between these technologies could be that IoT collects and provides data, blockchain offers the infrastructure and sets up the rules of engagement while AI optimizes processes and rules. By design, blockchain, IoT and AI are complements and can exploit their full potential if applied combined. </a:t>
            </a:r>
          </a:p>
          <a:p>
            <a:pPr algn="just"/>
            <a:endParaRPr lang="en-LB">
              <a:ea typeface="Times New Roman" panose="02020603050405020304" pitchFamily="18" charset="0"/>
            </a:endParaRPr>
          </a:p>
          <a:p>
            <a:pPr algn="just"/>
            <a:r>
              <a:rPr lang="en-US">
                <a:effectLst/>
                <a:ea typeface="Times New Roman" panose="02020603050405020304" pitchFamily="18" charset="0"/>
              </a:rPr>
              <a:t>In the following, you will learn about the added value, which blockchain, IoT and AI can provide for companies. The convergence of these technologies can be particularly beneficial for data management, identity management and the automatisation of business processes.</a:t>
            </a:r>
            <a:endParaRPr lang="en-LB">
              <a:effectLst/>
              <a:ea typeface="Times New Roman" panose="02020603050405020304" pitchFamily="18" charset="0"/>
            </a:endParaRPr>
          </a:p>
        </p:txBody>
      </p:sp>
      <p:sp>
        <p:nvSpPr>
          <p:cNvPr id="17" name="Text Placeholder 16">
            <a:extLst>
              <a:ext uri="{FF2B5EF4-FFF2-40B4-BE49-F238E27FC236}">
                <a16:creationId xmlns:a16="http://schemas.microsoft.com/office/drawing/2014/main" id="{428B317D-2D08-3045-B095-5358A7C7BCC0}"/>
              </a:ext>
            </a:extLst>
          </p:cNvPr>
          <p:cNvSpPr>
            <a:spLocks noGrp="1"/>
          </p:cNvSpPr>
          <p:nvPr>
            <p:ph type="body" sz="quarter" idx="30"/>
          </p:nvPr>
        </p:nvSpPr>
        <p:spPr>
          <a:xfrm>
            <a:off x="755650" y="660136"/>
            <a:ext cx="3971333" cy="1204857"/>
          </a:xfrm>
        </p:spPr>
        <p:txBody>
          <a:bodyPr/>
          <a:lstStyle/>
          <a:p>
            <a:r>
              <a:rPr lang="en-US" b="1">
                <a:solidFill>
                  <a:srgbClr val="F48043"/>
                </a:solidFill>
                <a:effectLst/>
                <a:ea typeface="Calibri" panose="020F0502020204030204" pitchFamily="34" charset="0"/>
                <a:cs typeface="Calibri" panose="020F0502020204030204" pitchFamily="34" charset="0"/>
              </a:rPr>
              <a:t>01|</a:t>
            </a:r>
            <a:r>
              <a:rPr lang="en-US" b="1">
                <a:solidFill>
                  <a:srgbClr val="8E2F91"/>
                </a:solidFill>
                <a:effectLst/>
                <a:ea typeface="Calibri" panose="020F0502020204030204" pitchFamily="34" charset="0"/>
                <a:cs typeface="Calibri" panose="020F0502020204030204" pitchFamily="34" charset="0"/>
              </a:rPr>
              <a:t> </a:t>
            </a:r>
            <a:r>
              <a:rPr lang="en-US" b="1">
                <a:solidFill>
                  <a:srgbClr val="8E2F91"/>
                </a:solidFill>
                <a:effectLst/>
                <a:latin typeface="Calibri" panose="020F0502020204030204" pitchFamily="34" charset="0"/>
                <a:ea typeface="Times New Roman" panose="02020603050405020304" pitchFamily="18" charset="0"/>
              </a:rPr>
              <a:t>BLOCKCHAIN TECHNOLOGY AND OTHER TECHNOLOGIES </a:t>
            </a:r>
            <a:endParaRPr lang="en-US" dirty="0">
              <a:solidFill>
                <a:srgbClr val="8E2F91"/>
              </a:solidFill>
              <a:cs typeface="Calibri" panose="020F0502020204030204" pitchFamily="34" charset="0"/>
            </a:endParaRPr>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1706497"/>
            <a:ext cx="6036131" cy="966418"/>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spcAft>
                <a:spcPts val="1400"/>
              </a:spcAft>
            </a:pPr>
            <a:r>
              <a:rPr lang="en-US" sz="1100">
                <a:solidFill>
                  <a:srgbClr val="000000"/>
                </a:solidFill>
                <a:effectLst/>
                <a:latin typeface="Calibri" panose="020F0502020204030204" pitchFamily="34" charset="0"/>
                <a:ea typeface="Times New Roman" panose="02020603050405020304" pitchFamily="18" charset="0"/>
              </a:rPr>
              <a:t>Today, blockchain technology, internet of things (IoT), and artificial intelligence (AI) are remarkable innovations, which will improve business processes, bring new business models into existence, and disrupt whole industries:</a:t>
            </a:r>
            <a:endParaRPr lang="en-LB" sz="1100">
              <a:effectLst/>
              <a:latin typeface="Times New Roman" panose="02020603050405020304" pitchFamily="18" charset="0"/>
              <a:ea typeface="Times New Roman" panose="02020603050405020304" pitchFamily="18" charset="0"/>
            </a:endParaRPr>
          </a:p>
        </p:txBody>
      </p:sp>
      <p:sp>
        <p:nvSpPr>
          <p:cNvPr id="7" name="Text Placeholder 17">
            <a:extLst>
              <a:ext uri="{FF2B5EF4-FFF2-40B4-BE49-F238E27FC236}">
                <a16:creationId xmlns:a16="http://schemas.microsoft.com/office/drawing/2014/main" id="{6E2DD2E1-790F-ED39-0593-698DBB70761F}"/>
              </a:ext>
            </a:extLst>
          </p:cNvPr>
          <p:cNvSpPr txBox="1">
            <a:spLocks/>
          </p:cNvSpPr>
          <p:nvPr/>
        </p:nvSpPr>
        <p:spPr>
          <a:xfrm>
            <a:off x="992431" y="2866301"/>
            <a:ext cx="3129549" cy="64686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Blockchain, for example, can increase trust, transparency, security, and privacy of business processes by providing a shared, decentralized distributed ledger. Precisely, blockchain technology or, in general, distributed ledger technology can store all kinds of assets similar to a register. </a:t>
            </a:r>
          </a:p>
          <a:p>
            <a:pPr algn="l"/>
            <a:endParaRPr lang="en-US" b="1">
              <a:solidFill>
                <a:srgbClr val="F79037"/>
              </a:solidFill>
            </a:endParaRPr>
          </a:p>
        </p:txBody>
      </p:sp>
      <p:sp>
        <p:nvSpPr>
          <p:cNvPr id="8" name="TextBox 7">
            <a:extLst>
              <a:ext uri="{FF2B5EF4-FFF2-40B4-BE49-F238E27FC236}">
                <a16:creationId xmlns:a16="http://schemas.microsoft.com/office/drawing/2014/main" id="{36CAC714-DE94-6536-9E90-8562E13FE4B3}"/>
              </a:ext>
            </a:extLst>
          </p:cNvPr>
          <p:cNvSpPr txBox="1"/>
          <p:nvPr/>
        </p:nvSpPr>
        <p:spPr>
          <a:xfrm>
            <a:off x="428272" y="2893851"/>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cxnSp>
        <p:nvCxnSpPr>
          <p:cNvPr id="12" name="Straight Connector 11">
            <a:extLst>
              <a:ext uri="{FF2B5EF4-FFF2-40B4-BE49-F238E27FC236}">
                <a16:creationId xmlns:a16="http://schemas.microsoft.com/office/drawing/2014/main" id="{448B8598-4A6C-BD6A-A807-6EC732230848}"/>
              </a:ext>
            </a:extLst>
          </p:cNvPr>
          <p:cNvCxnSpPr>
            <a:cxnSpLocks/>
          </p:cNvCxnSpPr>
          <p:nvPr/>
        </p:nvCxnSpPr>
        <p:spPr>
          <a:xfrm>
            <a:off x="0" y="4050751"/>
            <a:ext cx="7559675"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557B103-9FFC-B9C2-FABF-9F9067623321}"/>
              </a:ext>
            </a:extLst>
          </p:cNvPr>
          <p:cNvSpPr txBox="1"/>
          <p:nvPr/>
        </p:nvSpPr>
        <p:spPr>
          <a:xfrm>
            <a:off x="4121980" y="2905575"/>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23" name="Text Placeholder 17">
            <a:extLst>
              <a:ext uri="{FF2B5EF4-FFF2-40B4-BE49-F238E27FC236}">
                <a16:creationId xmlns:a16="http://schemas.microsoft.com/office/drawing/2014/main" id="{71143E35-8A15-B733-0A3B-7253F2961530}"/>
              </a:ext>
            </a:extLst>
          </p:cNvPr>
          <p:cNvSpPr txBox="1">
            <a:spLocks/>
          </p:cNvSpPr>
          <p:nvPr/>
        </p:nvSpPr>
        <p:spPr>
          <a:xfrm>
            <a:off x="4738325" y="3146717"/>
            <a:ext cx="2495564" cy="64686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AI improves processes by detecting patterns and optimizing the outcomes of these processes.</a:t>
            </a:r>
          </a:p>
          <a:p>
            <a:pPr algn="l"/>
            <a:endParaRPr lang="en-US" b="1">
              <a:solidFill>
                <a:srgbClr val="F79037"/>
              </a:solidFill>
            </a:endParaRPr>
          </a:p>
        </p:txBody>
      </p:sp>
      <p:sp>
        <p:nvSpPr>
          <p:cNvPr id="14" name="TextBox 13">
            <a:extLst>
              <a:ext uri="{FF2B5EF4-FFF2-40B4-BE49-F238E27FC236}">
                <a16:creationId xmlns:a16="http://schemas.microsoft.com/office/drawing/2014/main" id="{1C50BA30-5F47-9281-4F97-46181F44F35B}"/>
              </a:ext>
            </a:extLst>
          </p:cNvPr>
          <p:cNvSpPr txBox="1"/>
          <p:nvPr/>
        </p:nvSpPr>
        <p:spPr>
          <a:xfrm>
            <a:off x="2023986" y="3934861"/>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24" name="Text Placeholder 17">
            <a:extLst>
              <a:ext uri="{FF2B5EF4-FFF2-40B4-BE49-F238E27FC236}">
                <a16:creationId xmlns:a16="http://schemas.microsoft.com/office/drawing/2014/main" id="{F74016CA-DAAD-DA14-3043-B2248E94CEC9}"/>
              </a:ext>
            </a:extLst>
          </p:cNvPr>
          <p:cNvSpPr txBox="1">
            <a:spLocks/>
          </p:cNvSpPr>
          <p:nvPr/>
        </p:nvSpPr>
        <p:spPr>
          <a:xfrm>
            <a:off x="2686464" y="4113622"/>
            <a:ext cx="2849225" cy="64686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IoT drives the automatization of industries and user-friendliness of business processes, which is essential for the German and the European industry.</a:t>
            </a:r>
          </a:p>
          <a:p>
            <a:pPr algn="l"/>
            <a:endParaRPr lang="en-US" b="1">
              <a:solidFill>
                <a:srgbClr val="F79037"/>
              </a:solidFill>
            </a:endParaRPr>
          </a:p>
        </p:txBody>
      </p:sp>
      <p:pic>
        <p:nvPicPr>
          <p:cNvPr id="28" name="Picture 27">
            <a:extLst>
              <a:ext uri="{FF2B5EF4-FFF2-40B4-BE49-F238E27FC236}">
                <a16:creationId xmlns:a16="http://schemas.microsoft.com/office/drawing/2014/main" id="{EA3D0D80-1CC2-A391-F305-83A00A59370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11805" y="7354296"/>
            <a:ext cx="3198541" cy="3214749"/>
          </a:xfrm>
          <a:prstGeom prst="rect">
            <a:avLst/>
          </a:prstGeom>
        </p:spPr>
      </p:pic>
      <p:sp>
        <p:nvSpPr>
          <p:cNvPr id="37" name="Text Placeholder 17">
            <a:extLst>
              <a:ext uri="{FF2B5EF4-FFF2-40B4-BE49-F238E27FC236}">
                <a16:creationId xmlns:a16="http://schemas.microsoft.com/office/drawing/2014/main" id="{77D434D6-D67B-CBDE-FB72-FF59BE25717C}"/>
              </a:ext>
            </a:extLst>
          </p:cNvPr>
          <p:cNvSpPr txBox="1">
            <a:spLocks/>
          </p:cNvSpPr>
          <p:nvPr/>
        </p:nvSpPr>
        <p:spPr>
          <a:xfrm>
            <a:off x="1096520" y="10314493"/>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rPr>
              <a:t>Figure 18: Convergence of technologies</a:t>
            </a:r>
            <a:endParaRPr lang="en-LB" sz="1100" i="1">
              <a:solidFill>
                <a:srgbClr val="F79037"/>
              </a:solidFill>
              <a:effectLst/>
              <a:latin typeface="Times New Roman" panose="02020603050405020304" pitchFamily="18" charset="0"/>
              <a:ea typeface="Times New Roman" panose="02020603050405020304" pitchFamily="18" charset="0"/>
            </a:endParaRPr>
          </a:p>
        </p:txBody>
      </p:sp>
      <p:sp>
        <p:nvSpPr>
          <p:cNvPr id="38" name="Text Placeholder 17">
            <a:extLst>
              <a:ext uri="{FF2B5EF4-FFF2-40B4-BE49-F238E27FC236}">
                <a16:creationId xmlns:a16="http://schemas.microsoft.com/office/drawing/2014/main" id="{2AF747EE-0DE2-0141-DF75-67F2EE8B2E62}"/>
              </a:ext>
            </a:extLst>
          </p:cNvPr>
          <p:cNvSpPr txBox="1">
            <a:spLocks/>
          </p:cNvSpPr>
          <p:nvPr/>
        </p:nvSpPr>
        <p:spPr>
          <a:xfrm>
            <a:off x="5473727" y="9691601"/>
            <a:ext cx="1168195" cy="441379"/>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AI</a:t>
            </a:r>
          </a:p>
          <a:p>
            <a:pPr algn="ct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optimizing</a:t>
            </a:r>
          </a:p>
        </p:txBody>
      </p:sp>
      <p:sp>
        <p:nvSpPr>
          <p:cNvPr id="39" name="Text Placeholder 17">
            <a:extLst>
              <a:ext uri="{FF2B5EF4-FFF2-40B4-BE49-F238E27FC236}">
                <a16:creationId xmlns:a16="http://schemas.microsoft.com/office/drawing/2014/main" id="{D597997A-534F-94B4-5023-77E7429DB077}"/>
              </a:ext>
            </a:extLst>
          </p:cNvPr>
          <p:cNvSpPr txBox="1">
            <a:spLocks/>
          </p:cNvSpPr>
          <p:nvPr/>
        </p:nvSpPr>
        <p:spPr>
          <a:xfrm>
            <a:off x="3621974" y="8916376"/>
            <a:ext cx="1021576"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Digitalization of industries</a:t>
            </a:r>
          </a:p>
        </p:txBody>
      </p:sp>
      <p:sp>
        <p:nvSpPr>
          <p:cNvPr id="40" name="Text Placeholder 17">
            <a:extLst>
              <a:ext uri="{FF2B5EF4-FFF2-40B4-BE49-F238E27FC236}">
                <a16:creationId xmlns:a16="http://schemas.microsoft.com/office/drawing/2014/main" id="{5EF2CCB5-1DF9-2F29-4E02-4C54888D130B}"/>
              </a:ext>
            </a:extLst>
          </p:cNvPr>
          <p:cNvSpPr txBox="1">
            <a:spLocks/>
          </p:cNvSpPr>
          <p:nvPr/>
        </p:nvSpPr>
        <p:spPr>
          <a:xfrm>
            <a:off x="1590496" y="9739102"/>
            <a:ext cx="1168195" cy="441379"/>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a:solidFill>
                  <a:srgbClr val="F79037"/>
                </a:solidFill>
                <a:latin typeface="Calibri" panose="020F0502020204030204" pitchFamily="34" charset="0"/>
                <a:ea typeface="Times New Roman" panose="02020603050405020304" pitchFamily="18" charset="0"/>
                <a:cs typeface="Calibri" panose="020F0502020204030204" pitchFamily="34" charset="0"/>
              </a:rPr>
              <a:t>IoT</a:t>
            </a:r>
            <a:endPar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ct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data</a:t>
            </a:r>
          </a:p>
        </p:txBody>
      </p:sp>
      <p:sp>
        <p:nvSpPr>
          <p:cNvPr id="41" name="Text Placeholder 17">
            <a:extLst>
              <a:ext uri="{FF2B5EF4-FFF2-40B4-BE49-F238E27FC236}">
                <a16:creationId xmlns:a16="http://schemas.microsoft.com/office/drawing/2014/main" id="{6A4D8142-E7E0-3202-4B0F-96B489669248}"/>
              </a:ext>
            </a:extLst>
          </p:cNvPr>
          <p:cNvSpPr txBox="1">
            <a:spLocks/>
          </p:cNvSpPr>
          <p:nvPr/>
        </p:nvSpPr>
        <p:spPr>
          <a:xfrm>
            <a:off x="2457395" y="7269036"/>
            <a:ext cx="3304447" cy="441379"/>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a:solidFill>
                  <a:srgbClr val="F79037"/>
                </a:solidFill>
                <a:latin typeface="Calibri" panose="020F0502020204030204" pitchFamily="34" charset="0"/>
                <a:ea typeface="Times New Roman" panose="02020603050405020304" pitchFamily="18" charset="0"/>
                <a:cs typeface="Calibri" panose="020F0502020204030204" pitchFamily="34" charset="0"/>
              </a:rPr>
              <a:t>Blockchain</a:t>
            </a:r>
            <a:endPar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ct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infrastructure and rules of engagement</a:t>
            </a:r>
          </a:p>
        </p:txBody>
      </p:sp>
      <p:cxnSp>
        <p:nvCxnSpPr>
          <p:cNvPr id="3" name="Straight Arrow Connector 2">
            <a:extLst>
              <a:ext uri="{FF2B5EF4-FFF2-40B4-BE49-F238E27FC236}">
                <a16:creationId xmlns:a16="http://schemas.microsoft.com/office/drawing/2014/main" id="{016A93DF-8720-53AE-0A79-51A8890A5974}"/>
              </a:ext>
            </a:extLst>
          </p:cNvPr>
          <p:cNvCxnSpPr>
            <a:cxnSpLocks/>
          </p:cNvCxnSpPr>
          <p:nvPr/>
        </p:nvCxnSpPr>
        <p:spPr>
          <a:xfrm>
            <a:off x="4121980" y="8410755"/>
            <a:ext cx="0" cy="218210"/>
          </a:xfrm>
          <a:prstGeom prst="straightConnector1">
            <a:avLst/>
          </a:prstGeom>
          <a:ln w="12700">
            <a:solidFill>
              <a:srgbClr val="F9A835"/>
            </a:solidFill>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01011A81-7175-F041-AA99-27275B03F173}"/>
              </a:ext>
            </a:extLst>
          </p:cNvPr>
          <p:cNvCxnSpPr>
            <a:cxnSpLocks/>
          </p:cNvCxnSpPr>
          <p:nvPr/>
        </p:nvCxnSpPr>
        <p:spPr>
          <a:xfrm flipH="1" flipV="1">
            <a:off x="4701284" y="9609341"/>
            <a:ext cx="226248" cy="103572"/>
          </a:xfrm>
          <a:prstGeom prst="straightConnector1">
            <a:avLst/>
          </a:prstGeom>
          <a:ln w="12700">
            <a:solidFill>
              <a:srgbClr val="F9A835"/>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31DC2991-4A83-9FC9-0BCD-E6396E8BCE12}"/>
              </a:ext>
            </a:extLst>
          </p:cNvPr>
          <p:cNvCxnSpPr>
            <a:cxnSpLocks/>
          </p:cNvCxnSpPr>
          <p:nvPr/>
        </p:nvCxnSpPr>
        <p:spPr>
          <a:xfrm flipV="1">
            <a:off x="3277005" y="9609341"/>
            <a:ext cx="226248" cy="103572"/>
          </a:xfrm>
          <a:prstGeom prst="straightConnector1">
            <a:avLst/>
          </a:prstGeom>
          <a:ln w="12700">
            <a:solidFill>
              <a:srgbClr val="F9A83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806817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9FED0288-FE45-C34D-80A8-732D306C1FFF}"/>
              </a:ext>
            </a:extLst>
          </p:cNvPr>
          <p:cNvSpPr>
            <a:spLocks noGrp="1"/>
          </p:cNvSpPr>
          <p:nvPr>
            <p:ph type="body" sz="quarter" idx="30"/>
          </p:nvPr>
        </p:nvSpPr>
        <p:spPr/>
        <p:txBody>
          <a:bodyPr/>
          <a:lstStyle/>
          <a:p>
            <a:r>
              <a:rPr lang="en-US" sz="1800" b="0" dirty="0"/>
              <a:t>1.1 Data management </a:t>
            </a:r>
            <a:endParaRPr lang="en-US" dirty="0"/>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1452336"/>
            <a:ext cx="2693750" cy="7706037"/>
          </a:xfrm>
        </p:spPr>
        <p:txBody>
          <a:bodyPr/>
          <a:lstStyle/>
          <a:p>
            <a:pPr algn="just"/>
            <a:r>
              <a:rPr lang="en-US" b="1">
                <a:solidFill>
                  <a:srgbClr val="F79037"/>
                </a:solidFill>
                <a:effectLst/>
                <a:ea typeface="Times New Roman" panose="02020603050405020304" pitchFamily="18" charset="0"/>
              </a:rPr>
              <a:t>Standardization of data</a:t>
            </a:r>
            <a:endParaRPr lang="en-LB" b="1">
              <a:solidFill>
                <a:srgbClr val="F79037"/>
              </a:solidFill>
              <a:effectLst/>
              <a:ea typeface="Times New Roman" panose="02020603050405020304" pitchFamily="18" charset="0"/>
            </a:endParaRPr>
          </a:p>
          <a:p>
            <a:pPr algn="just"/>
            <a:r>
              <a:rPr lang="en-US">
                <a:effectLst/>
                <a:ea typeface="Times New Roman" panose="02020603050405020304" pitchFamily="18" charset="0"/>
              </a:rPr>
              <a:t>IoT devices, such as sensors, machines, cars, or smart grids, collect a high amount of data. This data is often stored in a centralized database. Typically, these data lack standardization since different legacy systems for collecting and storing data are being used. Blockchain technology could support the standardization of data by setting up a harmonized digital platform for IoT data accessible for multiple parties. On blockchain systems, data is stored in one data format due to the use of hash functions. Therefore, data would be highly standardized. Moreover, the size of the stored data would be heavily reduced since hash functions transform the obtained data into a string of a specific length. Consequently, data management could be optimized by increased standardization of data.</a:t>
            </a:r>
          </a:p>
          <a:p>
            <a:pPr algn="just"/>
            <a:endParaRPr lang="en-US">
              <a:ea typeface="Times New Roman" panose="02020603050405020304" pitchFamily="18" charset="0"/>
            </a:endParaRPr>
          </a:p>
          <a:p>
            <a:pPr algn="just"/>
            <a:r>
              <a:rPr lang="en-US" b="1">
                <a:solidFill>
                  <a:srgbClr val="F79037"/>
                </a:solidFill>
                <a:effectLst/>
                <a:ea typeface="Times New Roman" panose="02020603050405020304" pitchFamily="18" charset="0"/>
              </a:rPr>
              <a:t>Data privacy and security</a:t>
            </a:r>
          </a:p>
          <a:p>
            <a:pPr algn="just"/>
            <a:r>
              <a:rPr lang="en-US">
                <a:effectLst/>
                <a:ea typeface="Times New Roman" panose="02020603050405020304" pitchFamily="18" charset="0"/>
              </a:rPr>
              <a:t>In blockchain systems, the underlying cryptography enables a high degree of privacy. On most blockchains, e.g., the blockchain used for Bitcoin or Ethereum, transactions are conducted pseudonymous. However, it is also possible to enable completely anonymous transactions which is for example the case with Monero or Zcash. The architecture of blockchain systems i.e., private/public key infrastructure also allows full encryption of stored and transmitted data such that, if desired, only the device itself can read and write its own data. </a:t>
            </a:r>
          </a:p>
          <a:p>
            <a:pPr algn="just"/>
            <a:endParaRPr lang="en-US">
              <a:ea typeface="Times New Roman" panose="02020603050405020304" pitchFamily="18" charset="0"/>
            </a:endParaRPr>
          </a:p>
          <a:p>
            <a:pPr algn="just"/>
            <a:r>
              <a:rPr lang="en-US">
                <a:effectLst/>
                <a:ea typeface="Times New Roman" panose="02020603050405020304" pitchFamily="18" charset="0"/>
              </a:rPr>
              <a:t>The privacy of data is especially beneficial in the context of IoT. In IoT, machines, and devices store a high amount of sensitive data. It is essential to ensure privacy and security of stored data. It is common practice to send IoT data directly from the machine to the respective database for collection purposes. </a:t>
            </a:r>
            <a:endParaRPr lang="en-LB"/>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145</a:t>
            </a:fld>
            <a:endParaRPr lang="en-US" dirty="0"/>
          </a:p>
        </p:txBody>
      </p:sp>
      <p:sp>
        <p:nvSpPr>
          <p:cNvPr id="5" name="Text Placeholder 17">
            <a:extLst>
              <a:ext uri="{FF2B5EF4-FFF2-40B4-BE49-F238E27FC236}">
                <a16:creationId xmlns:a16="http://schemas.microsoft.com/office/drawing/2014/main" id="{0F99E17D-5F7B-9192-1ECA-B033ECDE530F}"/>
              </a:ext>
            </a:extLst>
          </p:cNvPr>
          <p:cNvSpPr txBox="1">
            <a:spLocks/>
          </p:cNvSpPr>
          <p:nvPr/>
        </p:nvSpPr>
        <p:spPr>
          <a:xfrm>
            <a:off x="4003827" y="2110152"/>
            <a:ext cx="2693750" cy="2857471"/>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effectLst/>
                <a:ea typeface="Times New Roman" panose="02020603050405020304" pitchFamily="18" charset="0"/>
              </a:rPr>
              <a:t>However, there is a trade-off between a high level of privacy and control for illicit activities. In case transactions are anonymous, it is not possible to infer the name and the address of the transaction sender. This anonymity features illicit activities such as money laundering or terror financing. In this case, AI can be helpful and can increase security by detecting illicit activities. Certain research proposes to use AI, leveraging data analytics, to reduce the risk of illicit activities on the blockchain, which results from the anonymity of transactions. Note that AI technologies benefit from the high amount of provided IoT data as AI algorithms learn from data.</a:t>
            </a:r>
          </a:p>
          <a:p>
            <a:pPr algn="just"/>
            <a:endParaRPr lang="en-US" dirty="0">
              <a:solidFill>
                <a:schemeClr val="tx1"/>
              </a:solidFill>
            </a:endParaRPr>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5708073"/>
            <a:ext cx="3555848" cy="498374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3" name="Group 2">
            <a:extLst>
              <a:ext uri="{FF2B5EF4-FFF2-40B4-BE49-F238E27FC236}">
                <a16:creationId xmlns:a16="http://schemas.microsoft.com/office/drawing/2014/main" id="{6671F617-2254-23A6-7C89-DDF08835EDA4}"/>
              </a:ext>
            </a:extLst>
          </p:cNvPr>
          <p:cNvGrpSpPr/>
          <p:nvPr/>
        </p:nvGrpSpPr>
        <p:grpSpPr>
          <a:xfrm>
            <a:off x="6346354" y="174081"/>
            <a:ext cx="1380420" cy="1309652"/>
            <a:chOff x="6346354" y="435340"/>
            <a:chExt cx="1380420" cy="1309652"/>
          </a:xfrm>
        </p:grpSpPr>
        <p:sp>
          <p:nvSpPr>
            <p:cNvPr id="4" name="Freeform 3">
              <a:extLst>
                <a:ext uri="{FF2B5EF4-FFF2-40B4-BE49-F238E27FC236}">
                  <a16:creationId xmlns:a16="http://schemas.microsoft.com/office/drawing/2014/main" id="{87B261A9-E5A0-29C6-9F7C-87A0B19785C5}"/>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6" name="Freeform 5">
              <a:extLst>
                <a:ext uri="{FF2B5EF4-FFF2-40B4-BE49-F238E27FC236}">
                  <a16:creationId xmlns:a16="http://schemas.microsoft.com/office/drawing/2014/main" id="{5E508C86-ED7B-E4CB-7F2B-F9AFEFE5D705}"/>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8C6F6F84-6645-C2D0-ECBB-A4D72FE9664C}"/>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CF02FBB3-D975-9BE8-A950-2248CAB0C4ED}"/>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C58A000-08DA-26E1-5660-0B38C832F324}"/>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9DF54993-2FC6-8263-9A94-A43BE4D25D8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290451227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16F8899-15F3-86B5-FEC7-6080E67CAD45}"/>
              </a:ext>
            </a:extLst>
          </p:cNvPr>
          <p:cNvSpPr/>
          <p:nvPr/>
        </p:nvSpPr>
        <p:spPr>
          <a:xfrm flipV="1">
            <a:off x="-1" y="323000"/>
            <a:ext cx="7559675" cy="6921861"/>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665162"/>
            <a:ext cx="6051578" cy="5468351"/>
          </a:xfrm>
        </p:spPr>
        <p:txBody>
          <a:bodyPr numCol="2"/>
          <a:lstStyle/>
          <a:p>
            <a:pPr algn="just"/>
            <a:r>
              <a:rPr lang="en-US" b="1">
                <a:solidFill>
                  <a:srgbClr val="F79037"/>
                </a:solidFill>
                <a:effectLst/>
                <a:ea typeface="Times New Roman" panose="02020603050405020304" pitchFamily="18" charset="0"/>
              </a:rPr>
              <a:t>Scalability</a:t>
            </a:r>
            <a:endParaRPr lang="en-LB" b="1">
              <a:solidFill>
                <a:srgbClr val="F79037"/>
              </a:solidFill>
              <a:effectLst/>
              <a:ea typeface="Times New Roman" panose="02020603050405020304" pitchFamily="18" charset="0"/>
            </a:endParaRPr>
          </a:p>
          <a:p>
            <a:pPr algn="just"/>
            <a:r>
              <a:rPr lang="en-US">
                <a:effectLst/>
                <a:ea typeface="Times New Roman" panose="02020603050405020304" pitchFamily="18" charset="0"/>
              </a:rPr>
              <a:t>A key limitation of IoT is the management of the massive amount of collected data. To improve scalability, the use of blockchain technology and AI can be highly beneficial. Opponents of blockchain technology argue that blockchain systems are per se not scalable because consensus mechanisms such as proof-of-work are very energy consuming. However, there are alternative consensus mechanisms such as proof-of-stake or proof-of-authority, which are more energy efficient and are scalable. Of course, consensus mechanisms will be and must be further improved. To reach a higher level of scalability on a blockchain, AI can be helpful. In academia, there is a suggestion for the use of a performance optimization framework for blockchain-enabled IoT systems. This system could be based on machine learning in the form of a DRL-based algorithm to dynamically select/adjust the block producers, consensus algorithm, block size, and block interval to improve the performance.</a:t>
            </a:r>
          </a:p>
          <a:p>
            <a:pPr algn="just"/>
            <a:endParaRPr lang="en-US">
              <a:ea typeface="Times New Roman" panose="02020603050405020304" pitchFamily="18" charset="0"/>
            </a:endParaRPr>
          </a:p>
          <a:p>
            <a:pPr algn="just"/>
            <a:r>
              <a:rPr lang="en-US" b="1">
                <a:solidFill>
                  <a:srgbClr val="F79037"/>
                </a:solidFill>
                <a:effectLst/>
                <a:ea typeface="Times New Roman" panose="02020603050405020304" pitchFamily="18" charset="0"/>
              </a:rPr>
              <a:t>Authentication via a blockchain-based identity</a:t>
            </a:r>
          </a:p>
          <a:p>
            <a:pPr algn="just"/>
            <a:r>
              <a:rPr lang="en-US">
                <a:effectLst/>
                <a:ea typeface="Times New Roman" panose="02020603050405020304" pitchFamily="18" charset="0"/>
              </a:rPr>
              <a:t>Furthermore, blockchain technology can be applied for authentication purposes and is able to increase trust in network participants by managing the identity of IoT devices. In general, identity management typically refers to individuals and companies but can also refer to IoT devices and machines. Blockchain-based identities will make sure that transaction parties will receive a digital identity, which is based on their actual “real” physical identity: for</a:t>
            </a: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r>
              <a:rPr lang="en-US">
                <a:effectLst/>
                <a:ea typeface="Times New Roman" panose="02020603050405020304" pitchFamily="18" charset="0"/>
              </a:rPr>
              <a:t>individuals’ identity cards and for companies it would be commercial register entry. Based on such identities, transactions between individuals and companies (e.g., car sharing) but also between individuals and machines (e.g., passenger transport of an autonomous car) or between two machines (e.g., autonomous car pays for parking) can be conducted and processed in an efficient way with low transaction costs and a high transaction speed. </a:t>
            </a:r>
          </a:p>
          <a:p>
            <a:pPr algn="just"/>
            <a:endParaRPr lang="en-US">
              <a:effectLst/>
              <a:ea typeface="Times New Roman" panose="02020603050405020304" pitchFamily="18" charset="0"/>
            </a:endParaRPr>
          </a:p>
          <a:p>
            <a:pPr algn="just"/>
            <a:r>
              <a:rPr lang="en-US">
                <a:effectLst/>
                <a:ea typeface="Times New Roman" panose="02020603050405020304" pitchFamily="18" charset="0"/>
              </a:rPr>
              <a:t>IoT Analytics estimates that more than 20 billion devices will be connected to the internet by 2025. These devices will partly be connected to a payment network requiring a new payment infrastructure. Individuals, companies, and machines must be registered with their digital identities in order to participate in this new payment network. Blockchain technology is a perfect fit to provide a system for installing and managing digital identities in a secure and efficient manner. Therefore, identity management on the blockchain will be of major importance in the future. As with conventional centralized systems also the blockchain identity system has to comply with data protection laws. In fact, blockchain technology with its inherent access systems and encryption processes is even better than non-blockchain-based systems able to, first, protect data by design, second, organize the ownership of data and, third, facilitate the monetization of data. Blockchain also enables security of identity as the records are immutable and difficult to forge.</a:t>
            </a:r>
          </a:p>
          <a:p>
            <a:pPr algn="just"/>
            <a:endParaRPr lang="en-US">
              <a:effectLst/>
              <a:ea typeface="Times New Roman" panose="02020603050405020304" pitchFamily="18" charset="0"/>
            </a:endParaRPr>
          </a:p>
          <a:p>
            <a:pPr algn="just"/>
            <a:endParaRPr lang="en-LB">
              <a:effectLst/>
              <a:ea typeface="Times New Roman" panose="02020603050405020304" pitchFamily="18" charset="0"/>
            </a:endParaRPr>
          </a:p>
          <a:p>
            <a:pPr algn="just"/>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146</a:t>
            </a:fld>
            <a:endParaRPr lang="en-US" dirty="0"/>
          </a:p>
        </p:txBody>
      </p:sp>
      <p:sp>
        <p:nvSpPr>
          <p:cNvPr id="10" name="Text Placeholder 17">
            <a:extLst>
              <a:ext uri="{FF2B5EF4-FFF2-40B4-BE49-F238E27FC236}">
                <a16:creationId xmlns:a16="http://schemas.microsoft.com/office/drawing/2014/main" id="{6BA3FB0F-85E6-5A30-B5C4-5AF57893F8EC}"/>
              </a:ext>
            </a:extLst>
          </p:cNvPr>
          <p:cNvSpPr txBox="1">
            <a:spLocks/>
          </p:cNvSpPr>
          <p:nvPr/>
        </p:nvSpPr>
        <p:spPr>
          <a:xfrm>
            <a:off x="771149" y="7779434"/>
            <a:ext cx="6051578" cy="236763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rPr>
              <a:t>Automatization via smart contracts</a:t>
            </a:r>
          </a:p>
          <a:p>
            <a:r>
              <a:rPr lang="en-US">
                <a:solidFill>
                  <a:schemeClr val="tx1"/>
                </a:solidFill>
              </a:rPr>
              <a:t>Another field that highly benefits from applying blockchain, IoT and AI jointly is the automatization of business processes. Smart contracts have tremendous potential to yield efficiency gains in various sectors but are currently not heavily adopted in the industry. This is due to the fact that classical smart contracts require crypto assets. However, companies are typically reluctant to use crypto assets because of regulatory and economic limitations. The main drawback of crypto assets is their price fluctuations. If a smart contract is denominated in crypto assets, the receiving party is exposed to a high exchange rate risk due to the volatile price. Even if coins exert a high level of price stability (stablecoins), they might not be adopted by the majority of industrial companies due to several drawbacks: First, stablecoins are currently unregulated. Hence, risk-averse companies do not seek to use these assets. Second, the IT and accounting systems of companies are not denominated in crypto assets but in fiat currencies like the Euro or the US dollar. Converting stable coins into fiat currencies for accounting purposes is an operational burden as it costs both personnel and financial resources.</a:t>
            </a:r>
          </a:p>
        </p:txBody>
      </p:sp>
    </p:spTree>
    <p:extLst>
      <p:ext uri="{BB962C8B-B14F-4D97-AF65-F5344CB8AC3E}">
        <p14:creationId xmlns:p14="http://schemas.microsoft.com/office/powerpoint/2010/main" val="2516079959"/>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769F0690-8E99-2FBC-C692-3EC04DE70AC5}"/>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147</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0" y="0"/>
            <a:ext cx="7559675" cy="3105011"/>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3510867"/>
            <a:ext cx="6005741" cy="653884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spcBef>
                <a:spcPts val="200"/>
              </a:spcBef>
            </a:pPr>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The blockchain euro</a:t>
            </a:r>
            <a:endParaRPr lang="en-LB"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There is only one way how smart contracts can unfold their full potential. A blockchain-based fiat currency is necessary to “flow-through” the smart contract. Only </a:t>
            </a:r>
            <a:r>
              <a:rPr lang="en-US" sz="1100">
                <a:effectLst/>
                <a:latin typeface="Calibri" panose="020F0502020204030204" pitchFamily="34" charset="0"/>
                <a:ea typeface="Times New Roman" panose="02020603050405020304" pitchFamily="18" charset="0"/>
                <a:cs typeface="Calibri" panose="020F0502020204030204" pitchFamily="34" charset="0"/>
              </a:rPr>
              <a:t>a blockchain-based digital Euro</a:t>
            </a: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would enable Euro-denominated smart contracts, such that IoT devices can directly offer services on their own like pay-per-use, leasing, and factoring. Due to a digital blockchain-based Euro such new business models could become reality: fully automated devices making decisions on their own while leveraging AI and “economically surviving” by using blockchain for financial transactions while implementing a profit center logic on the device-level.</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spcBef>
                <a:spcPts val="1200"/>
              </a:spcBef>
              <a:spcAft>
                <a:spcPts val="1200"/>
              </a:spcAft>
            </a:pP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With such a digital blockchain-based currency, micropayments for IoT devices could be conducted easily and cost-effectively. All transactions denominated in the blockchain-based currency would be directly included in internal accounting and IT systems and would not have to be converted. A further advantage would be that such a blockchain-based Euro would comply with current regulation. First startups like CashOnLedger and Monerium have developed such currencies in 2019. They use e-money licenses for the tokenization of fiat currencies. In contrast to crypto assets, and stablecoins in particular, companies demanding such payment solutions do not have to fear regulatory uncertainty since all players act under existing regulation.</a:t>
            </a:r>
          </a:p>
          <a:p>
            <a:pPr algn="just">
              <a:spcBef>
                <a:spcPts val="1200"/>
              </a:spcBef>
              <a:spcAft>
                <a:spcPts val="1200"/>
              </a:spcAft>
            </a:pPr>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Central bank digital currencies</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As previously described, a blockchain-based Euro is currently issued by banks and e-money institutes. Also, the central bank could launch such a digital currency. In the literature, this is called “central bank digital currency” (CBDC). According to a recent study by the Bank for International Settlements more than 70 central banks worldwide analyze implications of CBDCs. However, only a hand full of central banks has introduced such a currency. Nevertheless, central banks are starting to engage with digital currencies e.g., the ECB announced the project “EUROchain”, which will be a CBDC prototype developed on the Corda DLT framework.</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An ECB-issued blockchain-based CBDC would enable the use of central bank money for smart contracts. </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Why is this necessary? What are the advantages of a digital Euro issued by a central bank compared to a digital Euro issued by e-money institutes? E-money counts as commercial bank money while money provided by the central bank is central bank money. Even if both kinds of money represent a digital version of the Euro, in the case of bankruptcy, commercial bank money could default, whereas central bank money is a claim to the central bank and cannot default. This difference gets highly relevant in case of financial turmoil when banks and e-money institutions potentially face bankruptcy.</a:t>
            </a:r>
          </a:p>
          <a:p>
            <a:pPr algn="just">
              <a:spcBef>
                <a:spcPts val="1200"/>
              </a:spcBef>
              <a:spcAft>
                <a:spcPts val="1200"/>
              </a:spcAft>
            </a:pP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spcAft>
                <a:spcPts val="1200"/>
              </a:spcAft>
            </a:pPr>
            <a:r>
              <a:rPr lang="en-US" sz="1100">
                <a:solidFill>
                  <a:srgbClr val="000000"/>
                </a:solidFill>
                <a:latin typeface="Calibri" panose="020F0502020204030204" pitchFamily="34" charset="0"/>
                <a:ea typeface="Times New Roman" panose="02020603050405020304" pitchFamily="18" charset="0"/>
              </a:rPr>
              <a:t> </a:t>
            </a:r>
          </a:p>
          <a:p>
            <a:pPr algn="just">
              <a:spcAft>
                <a:spcPts val="1200"/>
              </a:spcAft>
            </a:pPr>
            <a:endParaRPr lang="en-US" sz="1100">
              <a:solidFill>
                <a:srgbClr val="000000"/>
              </a:solidFill>
              <a:latin typeface="Calibri" panose="020F0502020204030204" pitchFamily="34" charset="0"/>
              <a:ea typeface="Times New Roman" panose="02020603050405020304" pitchFamily="18" charset="0"/>
            </a:endParaRPr>
          </a:p>
        </p:txBody>
      </p:sp>
      <p:grpSp>
        <p:nvGrpSpPr>
          <p:cNvPr id="3" name="Group 2">
            <a:extLst>
              <a:ext uri="{FF2B5EF4-FFF2-40B4-BE49-F238E27FC236}">
                <a16:creationId xmlns:a16="http://schemas.microsoft.com/office/drawing/2014/main" id="{3F2A5F81-3841-1EF0-494B-A120505C11F5}"/>
              </a:ext>
            </a:extLst>
          </p:cNvPr>
          <p:cNvGrpSpPr/>
          <p:nvPr/>
        </p:nvGrpSpPr>
        <p:grpSpPr>
          <a:xfrm flipH="1">
            <a:off x="6027754" y="9163937"/>
            <a:ext cx="1712396" cy="1673613"/>
            <a:chOff x="-220413" y="5797823"/>
            <a:chExt cx="1967946" cy="1923375"/>
          </a:xfrm>
        </p:grpSpPr>
        <p:sp>
          <p:nvSpPr>
            <p:cNvPr id="4" name="Freeform 3">
              <a:extLst>
                <a:ext uri="{FF2B5EF4-FFF2-40B4-BE49-F238E27FC236}">
                  <a16:creationId xmlns:a16="http://schemas.microsoft.com/office/drawing/2014/main" id="{CEA8CA05-F0C2-235F-3130-6295EC05007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 name="Freeform 4">
              <a:extLst>
                <a:ext uri="{FF2B5EF4-FFF2-40B4-BE49-F238E27FC236}">
                  <a16:creationId xmlns:a16="http://schemas.microsoft.com/office/drawing/2014/main" id="{3EE08884-E243-96B0-3F03-D3608E0E198F}"/>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F67418DC-6C4A-3BFD-E4D9-41430FC94B9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D6C623C3-69B9-0956-F13F-AC6D32B8064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DB8B202F-6BFF-3EB0-6526-A0948E6EEB97}"/>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46531FDD-2853-65BB-274E-156E13263ECC}"/>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26682B05-3DF6-7C6B-BBA9-BE53F274A78B}"/>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9EC8F6AA-8BD9-AC25-BBEB-3B0C1734C65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9F2DFF5C-2AC4-797C-F386-F63AD6A3D376}"/>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00591874-0138-3A0B-5EB3-E09D9AC63A7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7E873E2F-2892-A749-4510-412B2ACB2D5A}"/>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AD7981A-ADB1-10C4-CCE6-1BF716E7BFE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D7BB674E-2279-2399-D96E-1F6FF93DBC5F}"/>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658FAF08-E865-6062-39D3-0ACD093E387B}"/>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670352766"/>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148</a:t>
            </a:fld>
            <a:endParaRPr lang="en-US" dirty="0"/>
          </a:p>
        </p:txBody>
      </p:sp>
      <p:sp>
        <p:nvSpPr>
          <p:cNvPr id="3" name="Text Placeholder 17">
            <a:extLst>
              <a:ext uri="{FF2B5EF4-FFF2-40B4-BE49-F238E27FC236}">
                <a16:creationId xmlns:a16="http://schemas.microsoft.com/office/drawing/2014/main" id="{0545E945-BA42-3B5F-A357-0A4B9C4F85FC}"/>
              </a:ext>
            </a:extLst>
          </p:cNvPr>
          <p:cNvSpPr>
            <a:spLocks noGrp="1"/>
          </p:cNvSpPr>
          <p:nvPr>
            <p:ph type="body" sz="quarter" idx="32"/>
          </p:nvPr>
        </p:nvSpPr>
        <p:spPr>
          <a:xfrm>
            <a:off x="715877" y="665162"/>
            <a:ext cx="6051635" cy="3827305"/>
          </a:xfrm>
        </p:spPr>
        <p:txBody>
          <a:bodyPr numCol="2"/>
          <a:lstStyle/>
          <a:p>
            <a:pPr algn="just"/>
            <a:r>
              <a:rPr lang="en-US" b="1">
                <a:solidFill>
                  <a:srgbClr val="F79037"/>
                </a:solidFill>
                <a:effectLst/>
                <a:ea typeface="Times New Roman" panose="02020603050405020304" pitchFamily="18" charset="0"/>
              </a:rPr>
              <a:t>Monetization of IoT devices via tokenization</a:t>
            </a:r>
          </a:p>
          <a:p>
            <a:pPr algn="just"/>
            <a:r>
              <a:rPr lang="en-US">
                <a:effectLst/>
                <a:ea typeface="Times New Roman" panose="02020603050405020304" pitchFamily="18" charset="0"/>
              </a:rPr>
              <a:t>Besides improving data management, supporting the authentication of network participants, and facilitating the automatization of business processes, blockchain technology can unlock new business models for the monetization of IoT devices. Blockchain technology enables the dematerialization of assets (“tokenization”).</a:t>
            </a:r>
          </a:p>
          <a:p>
            <a:pPr algn="just"/>
            <a:endParaRPr lang="en-US">
              <a:effectLst/>
              <a:ea typeface="Times New Roman" panose="02020603050405020304" pitchFamily="18" charset="0"/>
            </a:endParaRPr>
          </a:p>
          <a:p>
            <a:pPr algn="just"/>
            <a:r>
              <a:rPr lang="en-US">
                <a:effectLst/>
                <a:ea typeface="Times New Roman" panose="02020603050405020304" pitchFamily="18" charset="0"/>
              </a:rPr>
              <a:t>An example: Think about a lamp (e.g., a streetlight), which has its own (blockchain-based) identity and operates with a blockchain-based Euro. The use of blockchain technology makes the lamp an autonomous entity, operating “on its own”. Via smart contracts, direct payments to the lamp are possible. If a respective payment is received the lamp will turn on. Such payments can be, provided by individuals, companies or even the public administration. As a consequence, pay-per-use payment schemes become feasible.</a:t>
            </a:r>
          </a:p>
          <a:p>
            <a:pPr algn="just"/>
            <a:endParaRPr lang="en-US">
              <a:effectLst/>
              <a:ea typeface="Times New Roman" panose="02020603050405020304" pitchFamily="18" charset="0"/>
            </a:endParaRPr>
          </a:p>
          <a:p>
            <a:pPr algn="just"/>
            <a:r>
              <a:rPr lang="en-US">
                <a:effectLst/>
                <a:ea typeface="Times New Roman" panose="02020603050405020304" pitchFamily="18" charset="0"/>
              </a:rPr>
              <a:t>These lamps can further be tokenized so that investors can invest into them in the form of digital assets. Investors would have an incentive to build and maintain the lamps on a full scale as investors receive a share of the lamp’s profits. By providing incentives for investors to invest into building and maintaining the lamps, a new wave of investments could be generated. Tokenization is not only beneficial in the case of lamps but also for all kinds of IoT devices, such as sensors, cars, machines, or cameras. The only requirement for tokenization is a connection to the internet and to a blockchain network.</a:t>
            </a:r>
          </a:p>
          <a:p>
            <a:pPr algn="just"/>
            <a:endParaRPr lang="en-US">
              <a:effectLst/>
              <a:ea typeface="Times New Roman" panose="02020603050405020304" pitchFamily="18" charset="0"/>
            </a:endParaRPr>
          </a:p>
          <a:p>
            <a:pPr algn="just"/>
            <a:endParaRPr lang="en-LB">
              <a:effectLst/>
              <a:ea typeface="Times New Roman" panose="02020603050405020304" pitchFamily="18" charset="0"/>
            </a:endParaRPr>
          </a:p>
          <a:p>
            <a:pPr algn="just"/>
            <a:r>
              <a:rPr lang="en-US" b="1">
                <a:effectLst/>
                <a:ea typeface="Times New Roman" panose="02020603050405020304" pitchFamily="18" charset="0"/>
              </a:rPr>
              <a:t> </a:t>
            </a:r>
            <a:endParaRPr lang="en-LB">
              <a:effectLst/>
              <a:ea typeface="Times New Roman" panose="02020603050405020304" pitchFamily="18" charset="0"/>
            </a:endParaRPr>
          </a:p>
        </p:txBody>
      </p:sp>
      <p:pic>
        <p:nvPicPr>
          <p:cNvPr id="5" name="Picture 4">
            <a:extLst>
              <a:ext uri="{FF2B5EF4-FFF2-40B4-BE49-F238E27FC236}">
                <a16:creationId xmlns:a16="http://schemas.microsoft.com/office/drawing/2014/main" id="{041F982C-AADE-4F76-43DD-44EC9A2EFF1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10" t="-2404" b="-2406"/>
          <a:stretch/>
        </p:blipFill>
        <p:spPr>
          <a:xfrm>
            <a:off x="478306" y="4676857"/>
            <a:ext cx="6603063" cy="2126316"/>
          </a:xfrm>
          <a:prstGeom prst="rect">
            <a:avLst/>
          </a:prstGeom>
        </p:spPr>
      </p:pic>
      <p:sp>
        <p:nvSpPr>
          <p:cNvPr id="6" name="Text Placeholder 17">
            <a:extLst>
              <a:ext uri="{FF2B5EF4-FFF2-40B4-BE49-F238E27FC236}">
                <a16:creationId xmlns:a16="http://schemas.microsoft.com/office/drawing/2014/main" id="{F71A782D-BBEB-E289-593A-BD6BE71B3930}"/>
              </a:ext>
            </a:extLst>
          </p:cNvPr>
          <p:cNvSpPr txBox="1">
            <a:spLocks/>
          </p:cNvSpPr>
          <p:nvPr/>
        </p:nvSpPr>
        <p:spPr>
          <a:xfrm>
            <a:off x="761772" y="6637540"/>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rPr>
              <a:t>Figure 19: Examples of convergence of Blockchain, IoT and AI</a:t>
            </a:r>
            <a:endParaRPr lang="en-LB" sz="1100" i="1">
              <a:solidFill>
                <a:srgbClr val="F79037"/>
              </a:solidFill>
              <a:effectLst/>
              <a:latin typeface="Times New Roman" panose="02020603050405020304" pitchFamily="18" charset="0"/>
              <a:ea typeface="Times New Roman" panose="02020603050405020304" pitchFamily="18" charset="0"/>
            </a:endParaRPr>
          </a:p>
        </p:txBody>
      </p:sp>
      <p:grpSp>
        <p:nvGrpSpPr>
          <p:cNvPr id="7" name="Group 6">
            <a:extLst>
              <a:ext uri="{FF2B5EF4-FFF2-40B4-BE49-F238E27FC236}">
                <a16:creationId xmlns:a16="http://schemas.microsoft.com/office/drawing/2014/main" id="{C90A905B-FABF-E92B-B4BE-E3DF3E0B8C0F}"/>
              </a:ext>
            </a:extLst>
          </p:cNvPr>
          <p:cNvGrpSpPr/>
          <p:nvPr/>
        </p:nvGrpSpPr>
        <p:grpSpPr>
          <a:xfrm flipH="1">
            <a:off x="6034987" y="3078134"/>
            <a:ext cx="1712396" cy="1673613"/>
            <a:chOff x="-220413" y="5797823"/>
            <a:chExt cx="1967946" cy="1923375"/>
          </a:xfrm>
        </p:grpSpPr>
        <p:sp>
          <p:nvSpPr>
            <p:cNvPr id="8" name="Freeform 7">
              <a:extLst>
                <a:ext uri="{FF2B5EF4-FFF2-40B4-BE49-F238E27FC236}">
                  <a16:creationId xmlns:a16="http://schemas.microsoft.com/office/drawing/2014/main" id="{0040D8E9-4552-62B1-AADA-9989DE2A12FB}"/>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9" name="Freeform 8">
              <a:extLst>
                <a:ext uri="{FF2B5EF4-FFF2-40B4-BE49-F238E27FC236}">
                  <a16:creationId xmlns:a16="http://schemas.microsoft.com/office/drawing/2014/main" id="{8096AC63-2E66-2093-DC38-898CC5E78731}"/>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0" name="Freeform 9">
              <a:extLst>
                <a:ext uri="{FF2B5EF4-FFF2-40B4-BE49-F238E27FC236}">
                  <a16:creationId xmlns:a16="http://schemas.microsoft.com/office/drawing/2014/main" id="{014E83CE-6FB5-E5DE-0596-9C78B511E049}"/>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1" name="Freeform 10">
              <a:extLst>
                <a:ext uri="{FF2B5EF4-FFF2-40B4-BE49-F238E27FC236}">
                  <a16:creationId xmlns:a16="http://schemas.microsoft.com/office/drawing/2014/main" id="{4FDACA2E-888E-F6AF-48CD-4062F590891C}"/>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6102317F-1D27-1CD6-421F-3BE301BE283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36C86822-EA0A-58A2-B40D-B6689D526A4C}"/>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9E570AA6-F3B7-FE4E-1C75-7FC8754D963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31565213-88FD-F8DE-AF2A-B6D88CA7C0E2}"/>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63E4F48E-D931-CA24-ED1C-ADF9370542D2}"/>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C2FBB3E8-30BA-B18F-682A-8E8AA241A815}"/>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D40537C3-154B-2860-9C58-16F911D298C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9655259-5C44-AACC-4364-48A4D886636F}"/>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6D442652-5972-3929-24A4-5F338A38889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88D4D68E-EA38-9247-30BE-E3C09C7083C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29" name="Text Placeholder 17">
            <a:extLst>
              <a:ext uri="{FF2B5EF4-FFF2-40B4-BE49-F238E27FC236}">
                <a16:creationId xmlns:a16="http://schemas.microsoft.com/office/drawing/2014/main" id="{D1E867CD-E623-5248-6E12-4B1738B2B367}"/>
              </a:ext>
            </a:extLst>
          </p:cNvPr>
          <p:cNvSpPr txBox="1">
            <a:spLocks/>
          </p:cNvSpPr>
          <p:nvPr/>
        </p:nvSpPr>
        <p:spPr>
          <a:xfrm>
            <a:off x="771149" y="7104184"/>
            <a:ext cx="6051578" cy="323556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rPr>
              <a:t>Conclusion</a:t>
            </a:r>
          </a:p>
          <a:p>
            <a:pPr algn="just"/>
            <a:r>
              <a:rPr lang="en-US">
                <a:solidFill>
                  <a:srgbClr val="000000"/>
                </a:solidFill>
                <a:effectLst/>
                <a:ea typeface="Times New Roman" panose="02020603050405020304" pitchFamily="18" charset="0"/>
              </a:rPr>
              <a:t>Blockchain, IoT and AI are innovations providing tremendous benefits for security, transparency, immutability, privacy, and the automatization of business processes. However, the impact of these innovations is even higher when blockchain, IoT and AI are combined. We argue that these innovations will converge in the future, driving the digitization of the industry. This convergence will increase the quality of data management by reaching a higher degree of standardization, privacy, and security of data. Further, new business models are enabled such that autonomous agents (e.g., sensors, cars, machines, trucks, cameras, and other IoT devices) can be set up as profit centers that autonomously send and receive money. We recommend executives to engage with these technologies in order to realize efficiency gains. Blockchain technology, combined with IoT and AI, will pave the way to a new age of digitization.</a:t>
            </a:r>
            <a:endParaRPr lang="en-LB">
              <a:effectLst/>
              <a:ea typeface="Times New Roman" panose="02020603050405020304" pitchFamily="18" charset="0"/>
            </a:endParaRPr>
          </a:p>
          <a:p>
            <a:pPr algn="just"/>
            <a:br>
              <a:rPr lang="en-US">
                <a:solidFill>
                  <a:srgbClr val="000000"/>
                </a:solidFill>
                <a:effectLst/>
                <a:ea typeface="Times New Roman" panose="02020603050405020304" pitchFamily="18" charset="0"/>
              </a:rPr>
            </a:br>
            <a:r>
              <a:rPr lang="en-US">
                <a:solidFill>
                  <a:srgbClr val="000000"/>
                </a:solidFill>
                <a:effectLst/>
                <a:ea typeface="Times New Roman" panose="02020603050405020304" pitchFamily="18" charset="0"/>
              </a:rPr>
              <a:t>To dive deeper into success factors for the use of blockchain technology in all fields of business, listen to this Generation Blockchain podcast episode. </a:t>
            </a:r>
            <a:endParaRPr lang="en-LB">
              <a:effectLst/>
              <a:ea typeface="Times New Roman" panose="02020603050405020304" pitchFamily="18" charset="0"/>
            </a:endParaRPr>
          </a:p>
          <a:p>
            <a:pPr algn="just"/>
            <a:br>
              <a:rPr lang="en-US">
                <a:solidFill>
                  <a:srgbClr val="000000"/>
                </a:solidFill>
                <a:effectLst/>
                <a:ea typeface="Times New Roman" panose="02020603050405020304" pitchFamily="18" charset="0"/>
              </a:rPr>
            </a:br>
            <a:r>
              <a:rPr lang="en-US" u="sng">
                <a:solidFill>
                  <a:srgbClr val="F79037"/>
                </a:solidFill>
                <a:effectLst/>
                <a:ea typeface="Times New Roman" panose="02020603050405020304" pitchFamily="18" charset="0"/>
                <a:hlinkClick r:id="rId3">
                  <a:extLst>
                    <a:ext uri="{A12FA001-AC4F-418D-AE19-62706E023703}">
                      <ahyp:hlinkClr xmlns:ahyp="http://schemas.microsoft.com/office/drawing/2018/hyperlinkcolor" val="tx"/>
                    </a:ext>
                  </a:extLst>
                </a:hlinkClick>
              </a:rPr>
              <a:t>Click here to listen to this Generation Blockchain Podcast episode on Success Factors for Blockchain Projects</a:t>
            </a:r>
            <a:r>
              <a:rPr lang="en-US">
                <a:solidFill>
                  <a:srgbClr val="F79037"/>
                </a:solidFill>
                <a:effectLst/>
                <a:ea typeface="Times New Roman" panose="02020603050405020304" pitchFamily="18" charset="0"/>
              </a:rPr>
              <a:t>.</a:t>
            </a:r>
            <a:endParaRPr lang="en-LB">
              <a:solidFill>
                <a:srgbClr val="F79037"/>
              </a:solidFill>
              <a:effectLst/>
              <a:ea typeface="Times New Roman" panose="02020603050405020304" pitchFamily="18" charset="0"/>
            </a:endParaRPr>
          </a:p>
        </p:txBody>
      </p:sp>
      <p:grpSp>
        <p:nvGrpSpPr>
          <p:cNvPr id="39" name="Group 38">
            <a:extLst>
              <a:ext uri="{FF2B5EF4-FFF2-40B4-BE49-F238E27FC236}">
                <a16:creationId xmlns:a16="http://schemas.microsoft.com/office/drawing/2014/main" id="{DAC1133D-4EB4-AEC9-84D9-9C868E979A1D}"/>
              </a:ext>
            </a:extLst>
          </p:cNvPr>
          <p:cNvGrpSpPr/>
          <p:nvPr/>
        </p:nvGrpSpPr>
        <p:grpSpPr>
          <a:xfrm>
            <a:off x="5423162" y="9373379"/>
            <a:ext cx="847095" cy="1129232"/>
            <a:chOff x="1778162" y="2675755"/>
            <a:chExt cx="4006677" cy="5341157"/>
          </a:xfrm>
        </p:grpSpPr>
        <p:sp>
          <p:nvSpPr>
            <p:cNvPr id="40" name="Freeform 39">
              <a:extLst>
                <a:ext uri="{FF2B5EF4-FFF2-40B4-BE49-F238E27FC236}">
                  <a16:creationId xmlns:a16="http://schemas.microsoft.com/office/drawing/2014/main" id="{FB35D3BD-9627-F7D8-920D-D3201388A69F}"/>
                </a:ext>
              </a:extLst>
            </p:cNvPr>
            <p:cNvSpPr/>
            <p:nvPr/>
          </p:nvSpPr>
          <p:spPr>
            <a:xfrm>
              <a:off x="1960374" y="2742012"/>
              <a:ext cx="3824465" cy="5208739"/>
            </a:xfrm>
            <a:custGeom>
              <a:avLst/>
              <a:gdLst>
                <a:gd name="connsiteX0" fmla="*/ 3502741 w 3824465"/>
                <a:gd name="connsiteY0" fmla="*/ 0 h 5208739"/>
                <a:gd name="connsiteX1" fmla="*/ 321820 w 3824465"/>
                <a:gd name="connsiteY1" fmla="*/ 0 h 5208739"/>
                <a:gd name="connsiteX2" fmla="*/ 0 w 3824465"/>
                <a:gd name="connsiteY2" fmla="*/ 322143 h 5208739"/>
                <a:gd name="connsiteX3" fmla="*/ 0 w 3824465"/>
                <a:gd name="connsiteY3" fmla="*/ 4886597 h 5208739"/>
                <a:gd name="connsiteX4" fmla="*/ 321820 w 3824465"/>
                <a:gd name="connsiteY4" fmla="*/ 5208740 h 5208739"/>
                <a:gd name="connsiteX5" fmla="*/ 3502741 w 3824465"/>
                <a:gd name="connsiteY5" fmla="*/ 5208740 h 5208739"/>
                <a:gd name="connsiteX6" fmla="*/ 3824466 w 3824465"/>
                <a:gd name="connsiteY6" fmla="*/ 4886597 h 5208739"/>
                <a:gd name="connsiteX7" fmla="*/ 3824466 w 3824465"/>
                <a:gd name="connsiteY7" fmla="*/ 322143 h 5208739"/>
                <a:gd name="connsiteX8" fmla="*/ 3502741 w 3824465"/>
                <a:gd name="connsiteY8" fmla="*/ 0 h 5208739"/>
                <a:gd name="connsiteX9" fmla="*/ 1912280 w 3824465"/>
                <a:gd name="connsiteY9" fmla="*/ 4665742 h 5208739"/>
                <a:gd name="connsiteX10" fmla="*/ 1112485 w 3824465"/>
                <a:gd name="connsiteY10" fmla="*/ 3865144 h 5208739"/>
                <a:gd name="connsiteX11" fmla="*/ 1912280 w 3824465"/>
                <a:gd name="connsiteY11" fmla="*/ 3064547 h 5208739"/>
                <a:gd name="connsiteX12" fmla="*/ 2712075 w 3824465"/>
                <a:gd name="connsiteY12" fmla="*/ 3865144 h 5208739"/>
                <a:gd name="connsiteX13" fmla="*/ 1912280 w 3824465"/>
                <a:gd name="connsiteY13" fmla="*/ 4665742 h 5208739"/>
                <a:gd name="connsiteX14" fmla="*/ 3272883 w 3824465"/>
                <a:gd name="connsiteY14" fmla="*/ 2475570 h 5208739"/>
                <a:gd name="connsiteX15" fmla="*/ 2969512 w 3824465"/>
                <a:gd name="connsiteY15" fmla="*/ 2779245 h 5208739"/>
                <a:gd name="connsiteX16" fmla="*/ 855048 w 3824465"/>
                <a:gd name="connsiteY16" fmla="*/ 2779245 h 5208739"/>
                <a:gd name="connsiteX17" fmla="*/ 551678 w 3824465"/>
                <a:gd name="connsiteY17" fmla="*/ 2475570 h 5208739"/>
                <a:gd name="connsiteX18" fmla="*/ 551678 w 3824465"/>
                <a:gd name="connsiteY18" fmla="*/ 777655 h 5208739"/>
                <a:gd name="connsiteX19" fmla="*/ 855048 w 3824465"/>
                <a:gd name="connsiteY19" fmla="*/ 473980 h 5208739"/>
                <a:gd name="connsiteX20" fmla="*/ 2969512 w 3824465"/>
                <a:gd name="connsiteY20" fmla="*/ 473980 h 5208739"/>
                <a:gd name="connsiteX21" fmla="*/ 3272883 w 3824465"/>
                <a:gd name="connsiteY21" fmla="*/ 777655 h 5208739"/>
                <a:gd name="connsiteX22" fmla="*/ 3272883 w 3824465"/>
                <a:gd name="connsiteY22" fmla="*/ 2475570 h 520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24465" h="5208739">
                  <a:moveTo>
                    <a:pt x="3502741" y="0"/>
                  </a:moveTo>
                  <a:lnTo>
                    <a:pt x="321820" y="0"/>
                  </a:lnTo>
                  <a:cubicBezTo>
                    <a:pt x="144077" y="0"/>
                    <a:pt x="0" y="144222"/>
                    <a:pt x="0" y="322143"/>
                  </a:cubicBezTo>
                  <a:lnTo>
                    <a:pt x="0" y="4886597"/>
                  </a:lnTo>
                  <a:cubicBezTo>
                    <a:pt x="0" y="5064518"/>
                    <a:pt x="144077" y="5208740"/>
                    <a:pt x="321820" y="5208740"/>
                  </a:cubicBezTo>
                  <a:lnTo>
                    <a:pt x="3502741" y="5208740"/>
                  </a:lnTo>
                  <a:cubicBezTo>
                    <a:pt x="3680483" y="5208740"/>
                    <a:pt x="3824466" y="5064518"/>
                    <a:pt x="3824466" y="4886597"/>
                  </a:cubicBezTo>
                  <a:lnTo>
                    <a:pt x="3824466" y="322143"/>
                  </a:lnTo>
                  <a:cubicBezTo>
                    <a:pt x="3824466" y="144222"/>
                    <a:pt x="3680388" y="0"/>
                    <a:pt x="3502741" y="0"/>
                  </a:cubicBezTo>
                  <a:close/>
                  <a:moveTo>
                    <a:pt x="1912280" y="4665742"/>
                  </a:moveTo>
                  <a:cubicBezTo>
                    <a:pt x="1470539" y="4665742"/>
                    <a:pt x="1112485" y="4307330"/>
                    <a:pt x="1112485" y="3865144"/>
                  </a:cubicBezTo>
                  <a:cubicBezTo>
                    <a:pt x="1112485" y="3422960"/>
                    <a:pt x="1470539" y="3064547"/>
                    <a:pt x="1912280" y="3064547"/>
                  </a:cubicBezTo>
                  <a:cubicBezTo>
                    <a:pt x="2354022" y="3064547"/>
                    <a:pt x="2712075" y="3422960"/>
                    <a:pt x="2712075" y="3865144"/>
                  </a:cubicBezTo>
                  <a:cubicBezTo>
                    <a:pt x="2712075" y="4307330"/>
                    <a:pt x="2354022" y="4665742"/>
                    <a:pt x="1912280" y="4665742"/>
                  </a:cubicBezTo>
                  <a:close/>
                  <a:moveTo>
                    <a:pt x="3272883" y="2475570"/>
                  </a:moveTo>
                  <a:cubicBezTo>
                    <a:pt x="3272883" y="2643305"/>
                    <a:pt x="3137079" y="2779245"/>
                    <a:pt x="2969512" y="2779245"/>
                  </a:cubicBezTo>
                  <a:lnTo>
                    <a:pt x="855048" y="2779245"/>
                  </a:lnTo>
                  <a:cubicBezTo>
                    <a:pt x="687481" y="2779245"/>
                    <a:pt x="551678" y="2643305"/>
                    <a:pt x="551678" y="2475570"/>
                  </a:cubicBezTo>
                  <a:lnTo>
                    <a:pt x="551678" y="777655"/>
                  </a:lnTo>
                  <a:cubicBezTo>
                    <a:pt x="551678" y="609920"/>
                    <a:pt x="687481" y="473980"/>
                    <a:pt x="855048" y="473980"/>
                  </a:cubicBezTo>
                  <a:lnTo>
                    <a:pt x="2969512" y="473980"/>
                  </a:lnTo>
                  <a:cubicBezTo>
                    <a:pt x="3137079" y="473980"/>
                    <a:pt x="3272883" y="609920"/>
                    <a:pt x="3272883" y="777655"/>
                  </a:cubicBezTo>
                  <a:lnTo>
                    <a:pt x="3272883" y="2475570"/>
                  </a:lnTo>
                  <a:close/>
                </a:path>
              </a:pathLst>
            </a:custGeom>
            <a:solidFill>
              <a:srgbClr val="C8326D"/>
            </a:solidFill>
            <a:ln w="9510" cap="flat">
              <a:noFill/>
              <a:prstDash val="solid"/>
              <a:miter/>
            </a:ln>
          </p:spPr>
          <p:txBody>
            <a:bodyPr rtlCol="0" anchor="ctr"/>
            <a:lstStyle/>
            <a:p>
              <a:endParaRPr lang="en-GB"/>
            </a:p>
          </p:txBody>
        </p:sp>
        <p:sp>
          <p:nvSpPr>
            <p:cNvPr id="41" name="Freeform 40">
              <a:extLst>
                <a:ext uri="{FF2B5EF4-FFF2-40B4-BE49-F238E27FC236}">
                  <a16:creationId xmlns:a16="http://schemas.microsoft.com/office/drawing/2014/main" id="{B5291B2C-6224-2E2D-E5EF-92B25867684C}"/>
                </a:ext>
              </a:extLst>
            </p:cNvPr>
            <p:cNvSpPr/>
            <p:nvPr/>
          </p:nvSpPr>
          <p:spPr>
            <a:xfrm>
              <a:off x="1778162" y="2675755"/>
              <a:ext cx="3956750" cy="5341157"/>
            </a:xfrm>
            <a:custGeom>
              <a:avLst/>
              <a:gdLst>
                <a:gd name="connsiteX0" fmla="*/ 3568836 w 3956750"/>
                <a:gd name="connsiteY0" fmla="*/ 5341157 h 5341157"/>
                <a:gd name="connsiteX1" fmla="*/ 387915 w 3956750"/>
                <a:gd name="connsiteY1" fmla="*/ 5341157 h 5341157"/>
                <a:gd name="connsiteX2" fmla="*/ 0 w 3956750"/>
                <a:gd name="connsiteY2" fmla="*/ 4952853 h 5341157"/>
                <a:gd name="connsiteX3" fmla="*/ 0 w 3956750"/>
                <a:gd name="connsiteY3" fmla="*/ 388304 h 5341157"/>
                <a:gd name="connsiteX4" fmla="*/ 387915 w 3956750"/>
                <a:gd name="connsiteY4" fmla="*/ 0 h 5341157"/>
                <a:gd name="connsiteX5" fmla="*/ 3568836 w 3956750"/>
                <a:gd name="connsiteY5" fmla="*/ 0 h 5341157"/>
                <a:gd name="connsiteX6" fmla="*/ 3956751 w 3956750"/>
                <a:gd name="connsiteY6" fmla="*/ 388304 h 5341157"/>
                <a:gd name="connsiteX7" fmla="*/ 3956751 w 3956750"/>
                <a:gd name="connsiteY7" fmla="*/ 4952758 h 5341157"/>
                <a:gd name="connsiteX8" fmla="*/ 3568836 w 3956750"/>
                <a:gd name="connsiteY8" fmla="*/ 5341062 h 5341157"/>
                <a:gd name="connsiteX9" fmla="*/ 387915 w 3956750"/>
                <a:gd name="connsiteY9" fmla="*/ 132513 h 5341157"/>
                <a:gd name="connsiteX10" fmla="*/ 132285 w 3956750"/>
                <a:gd name="connsiteY10" fmla="*/ 388399 h 5341157"/>
                <a:gd name="connsiteX11" fmla="*/ 132285 w 3956750"/>
                <a:gd name="connsiteY11" fmla="*/ 4952853 h 5341157"/>
                <a:gd name="connsiteX12" fmla="*/ 387915 w 3956750"/>
                <a:gd name="connsiteY12" fmla="*/ 5208740 h 5341157"/>
                <a:gd name="connsiteX13" fmla="*/ 3568836 w 3956750"/>
                <a:gd name="connsiteY13" fmla="*/ 5208740 h 5341157"/>
                <a:gd name="connsiteX14" fmla="*/ 3824466 w 3956750"/>
                <a:gd name="connsiteY14" fmla="*/ 4952853 h 5341157"/>
                <a:gd name="connsiteX15" fmla="*/ 3824466 w 3956750"/>
                <a:gd name="connsiteY15" fmla="*/ 388304 h 5341157"/>
                <a:gd name="connsiteX16" fmla="*/ 3568836 w 3956750"/>
                <a:gd name="connsiteY16" fmla="*/ 132418 h 5341157"/>
                <a:gd name="connsiteX17" fmla="*/ 387915 w 3956750"/>
                <a:gd name="connsiteY17" fmla="*/ 132418 h 5341157"/>
                <a:gd name="connsiteX18" fmla="*/ 1978375 w 3956750"/>
                <a:gd name="connsiteY18" fmla="*/ 4798255 h 5341157"/>
                <a:gd name="connsiteX19" fmla="*/ 1112390 w 3956750"/>
                <a:gd name="connsiteY19" fmla="*/ 3931401 h 5341157"/>
                <a:gd name="connsiteX20" fmla="*/ 1978375 w 3956750"/>
                <a:gd name="connsiteY20" fmla="*/ 3064547 h 5341157"/>
                <a:gd name="connsiteX21" fmla="*/ 2844360 w 3956750"/>
                <a:gd name="connsiteY21" fmla="*/ 3931401 h 5341157"/>
                <a:gd name="connsiteX22" fmla="*/ 1978375 w 3956750"/>
                <a:gd name="connsiteY22" fmla="*/ 4798255 h 5341157"/>
                <a:gd name="connsiteX23" fmla="*/ 1978375 w 3956750"/>
                <a:gd name="connsiteY23" fmla="*/ 3196964 h 5341157"/>
                <a:gd name="connsiteX24" fmla="*/ 1244675 w 3956750"/>
                <a:gd name="connsiteY24" fmla="*/ 3931401 h 5341157"/>
                <a:gd name="connsiteX25" fmla="*/ 1978375 w 3956750"/>
                <a:gd name="connsiteY25" fmla="*/ 4665838 h 5341157"/>
                <a:gd name="connsiteX26" fmla="*/ 2712076 w 3956750"/>
                <a:gd name="connsiteY26" fmla="*/ 3931401 h 5341157"/>
                <a:gd name="connsiteX27" fmla="*/ 1978375 w 3956750"/>
                <a:gd name="connsiteY27" fmla="*/ 3196964 h 5341157"/>
                <a:gd name="connsiteX28" fmla="*/ 3035607 w 3956750"/>
                <a:gd name="connsiteY28" fmla="*/ 2911662 h 5341157"/>
                <a:gd name="connsiteX29" fmla="*/ 921143 w 3956750"/>
                <a:gd name="connsiteY29" fmla="*/ 2911662 h 5341157"/>
                <a:gd name="connsiteX30" fmla="*/ 551583 w 3956750"/>
                <a:gd name="connsiteY30" fmla="*/ 2541731 h 5341157"/>
                <a:gd name="connsiteX31" fmla="*/ 551583 w 3956750"/>
                <a:gd name="connsiteY31" fmla="*/ 843912 h 5341157"/>
                <a:gd name="connsiteX32" fmla="*/ 921143 w 3956750"/>
                <a:gd name="connsiteY32" fmla="*/ 473980 h 5341157"/>
                <a:gd name="connsiteX33" fmla="*/ 3035607 w 3956750"/>
                <a:gd name="connsiteY33" fmla="*/ 473980 h 5341157"/>
                <a:gd name="connsiteX34" fmla="*/ 3405167 w 3956750"/>
                <a:gd name="connsiteY34" fmla="*/ 843912 h 5341157"/>
                <a:gd name="connsiteX35" fmla="*/ 3405167 w 3956750"/>
                <a:gd name="connsiteY35" fmla="*/ 2541826 h 5341157"/>
                <a:gd name="connsiteX36" fmla="*/ 3035607 w 3956750"/>
                <a:gd name="connsiteY36" fmla="*/ 2911758 h 5341157"/>
                <a:gd name="connsiteX37" fmla="*/ 921143 w 3956750"/>
                <a:gd name="connsiteY37" fmla="*/ 606398 h 5341157"/>
                <a:gd name="connsiteX38" fmla="*/ 683963 w 3956750"/>
                <a:gd name="connsiteY38" fmla="*/ 843912 h 5341157"/>
                <a:gd name="connsiteX39" fmla="*/ 683963 w 3956750"/>
                <a:gd name="connsiteY39" fmla="*/ 2541826 h 5341157"/>
                <a:gd name="connsiteX40" fmla="*/ 921143 w 3956750"/>
                <a:gd name="connsiteY40" fmla="*/ 2779340 h 5341157"/>
                <a:gd name="connsiteX41" fmla="*/ 3035607 w 3956750"/>
                <a:gd name="connsiteY41" fmla="*/ 2779340 h 5341157"/>
                <a:gd name="connsiteX42" fmla="*/ 3272788 w 3956750"/>
                <a:gd name="connsiteY42" fmla="*/ 2541826 h 5341157"/>
                <a:gd name="connsiteX43" fmla="*/ 3272788 w 3956750"/>
                <a:gd name="connsiteY43" fmla="*/ 843912 h 5341157"/>
                <a:gd name="connsiteX44" fmla="*/ 3035607 w 3956750"/>
                <a:gd name="connsiteY44" fmla="*/ 606398 h 5341157"/>
                <a:gd name="connsiteX45" fmla="*/ 921143 w 3956750"/>
                <a:gd name="connsiteY45" fmla="*/ 606398 h 534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6750" h="5341157">
                  <a:moveTo>
                    <a:pt x="3568836" y="5341157"/>
                  </a:moveTo>
                  <a:lnTo>
                    <a:pt x="387915" y="5341157"/>
                  </a:lnTo>
                  <a:cubicBezTo>
                    <a:pt x="174034" y="5341157"/>
                    <a:pt x="0" y="5166949"/>
                    <a:pt x="0" y="4952853"/>
                  </a:cubicBezTo>
                  <a:lnTo>
                    <a:pt x="0" y="388304"/>
                  </a:lnTo>
                  <a:cubicBezTo>
                    <a:pt x="0" y="174209"/>
                    <a:pt x="174034" y="0"/>
                    <a:pt x="387915" y="0"/>
                  </a:cubicBezTo>
                  <a:lnTo>
                    <a:pt x="3568836" y="0"/>
                  </a:lnTo>
                  <a:cubicBezTo>
                    <a:pt x="3782716" y="0"/>
                    <a:pt x="3956751" y="174209"/>
                    <a:pt x="3956751" y="388304"/>
                  </a:cubicBezTo>
                  <a:lnTo>
                    <a:pt x="3956751" y="4952758"/>
                  </a:lnTo>
                  <a:cubicBezTo>
                    <a:pt x="3956751" y="5166854"/>
                    <a:pt x="3782716" y="5341062"/>
                    <a:pt x="3568836" y="5341062"/>
                  </a:cubicBezTo>
                  <a:close/>
                  <a:moveTo>
                    <a:pt x="387915" y="132513"/>
                  </a:moveTo>
                  <a:cubicBezTo>
                    <a:pt x="246976" y="132513"/>
                    <a:pt x="132285" y="247319"/>
                    <a:pt x="132285" y="388399"/>
                  </a:cubicBezTo>
                  <a:lnTo>
                    <a:pt x="132285" y="4952853"/>
                  </a:lnTo>
                  <a:cubicBezTo>
                    <a:pt x="132285" y="5093933"/>
                    <a:pt x="246976" y="5208740"/>
                    <a:pt x="387915" y="5208740"/>
                  </a:cubicBezTo>
                  <a:lnTo>
                    <a:pt x="3568836" y="5208740"/>
                  </a:lnTo>
                  <a:cubicBezTo>
                    <a:pt x="3709774" y="5208740"/>
                    <a:pt x="3824466" y="5093933"/>
                    <a:pt x="3824466" y="4952853"/>
                  </a:cubicBezTo>
                  <a:lnTo>
                    <a:pt x="3824466" y="388304"/>
                  </a:lnTo>
                  <a:cubicBezTo>
                    <a:pt x="3824466" y="247224"/>
                    <a:pt x="3709774" y="132418"/>
                    <a:pt x="3568836" y="132418"/>
                  </a:cubicBezTo>
                  <a:lnTo>
                    <a:pt x="387915" y="132418"/>
                  </a:lnTo>
                  <a:close/>
                  <a:moveTo>
                    <a:pt x="1978375" y="4798255"/>
                  </a:moveTo>
                  <a:cubicBezTo>
                    <a:pt x="1500876" y="4798255"/>
                    <a:pt x="1112390" y="4409380"/>
                    <a:pt x="1112390" y="3931401"/>
                  </a:cubicBezTo>
                  <a:cubicBezTo>
                    <a:pt x="1112390" y="3453422"/>
                    <a:pt x="1500876" y="3064547"/>
                    <a:pt x="1978375" y="3064547"/>
                  </a:cubicBezTo>
                  <a:cubicBezTo>
                    <a:pt x="2455875" y="3064547"/>
                    <a:pt x="2844360" y="3453422"/>
                    <a:pt x="2844360" y="3931401"/>
                  </a:cubicBezTo>
                  <a:cubicBezTo>
                    <a:pt x="2844360" y="4409380"/>
                    <a:pt x="2455875" y="4798255"/>
                    <a:pt x="1978375" y="4798255"/>
                  </a:cubicBezTo>
                  <a:close/>
                  <a:moveTo>
                    <a:pt x="1978375" y="3196964"/>
                  </a:moveTo>
                  <a:cubicBezTo>
                    <a:pt x="1573818" y="3196964"/>
                    <a:pt x="1244675" y="3526438"/>
                    <a:pt x="1244675" y="3931401"/>
                  </a:cubicBezTo>
                  <a:cubicBezTo>
                    <a:pt x="1244675" y="4336364"/>
                    <a:pt x="1573818" y="4665838"/>
                    <a:pt x="1978375" y="4665838"/>
                  </a:cubicBezTo>
                  <a:cubicBezTo>
                    <a:pt x="2382933" y="4665838"/>
                    <a:pt x="2712076" y="4336364"/>
                    <a:pt x="2712076" y="3931401"/>
                  </a:cubicBezTo>
                  <a:cubicBezTo>
                    <a:pt x="2712076" y="3526438"/>
                    <a:pt x="2382933" y="3196964"/>
                    <a:pt x="1978375" y="3196964"/>
                  </a:cubicBezTo>
                  <a:close/>
                  <a:moveTo>
                    <a:pt x="3035607" y="2911662"/>
                  </a:moveTo>
                  <a:lnTo>
                    <a:pt x="921143" y="2911662"/>
                  </a:lnTo>
                  <a:cubicBezTo>
                    <a:pt x="717343" y="2911662"/>
                    <a:pt x="551583" y="2745736"/>
                    <a:pt x="551583" y="2541731"/>
                  </a:cubicBezTo>
                  <a:lnTo>
                    <a:pt x="551583" y="843912"/>
                  </a:lnTo>
                  <a:cubicBezTo>
                    <a:pt x="551583" y="639907"/>
                    <a:pt x="717343" y="473980"/>
                    <a:pt x="921143" y="473980"/>
                  </a:cubicBezTo>
                  <a:lnTo>
                    <a:pt x="3035607" y="473980"/>
                  </a:lnTo>
                  <a:cubicBezTo>
                    <a:pt x="3239407" y="473980"/>
                    <a:pt x="3405167" y="639907"/>
                    <a:pt x="3405167" y="843912"/>
                  </a:cubicBezTo>
                  <a:lnTo>
                    <a:pt x="3405167" y="2541826"/>
                  </a:lnTo>
                  <a:cubicBezTo>
                    <a:pt x="3405167" y="2745831"/>
                    <a:pt x="3239407" y="2911758"/>
                    <a:pt x="3035607" y="2911758"/>
                  </a:cubicBezTo>
                  <a:close/>
                  <a:moveTo>
                    <a:pt x="921143" y="606398"/>
                  </a:moveTo>
                  <a:cubicBezTo>
                    <a:pt x="790285" y="606398"/>
                    <a:pt x="683963" y="712922"/>
                    <a:pt x="683963" y="843912"/>
                  </a:cubicBezTo>
                  <a:lnTo>
                    <a:pt x="683963" y="2541826"/>
                  </a:lnTo>
                  <a:cubicBezTo>
                    <a:pt x="683963" y="2672816"/>
                    <a:pt x="790380" y="2779340"/>
                    <a:pt x="921143" y="2779340"/>
                  </a:cubicBezTo>
                  <a:lnTo>
                    <a:pt x="3035607" y="2779340"/>
                  </a:lnTo>
                  <a:cubicBezTo>
                    <a:pt x="3166466" y="2779340"/>
                    <a:pt x="3272788" y="2672816"/>
                    <a:pt x="3272788" y="2541826"/>
                  </a:cubicBezTo>
                  <a:lnTo>
                    <a:pt x="3272788" y="843912"/>
                  </a:lnTo>
                  <a:cubicBezTo>
                    <a:pt x="3272788" y="712922"/>
                    <a:pt x="3166370" y="606398"/>
                    <a:pt x="3035607" y="606398"/>
                  </a:cubicBezTo>
                  <a:lnTo>
                    <a:pt x="921143" y="606398"/>
                  </a:lnTo>
                  <a:close/>
                </a:path>
              </a:pathLst>
            </a:custGeom>
            <a:solidFill>
              <a:srgbClr val="E38046"/>
            </a:solidFill>
            <a:ln w="9510" cap="flat">
              <a:noFill/>
              <a:prstDash val="solid"/>
              <a:miter/>
            </a:ln>
          </p:spPr>
          <p:txBody>
            <a:bodyPr rtlCol="0" anchor="ctr"/>
            <a:lstStyle/>
            <a:p>
              <a:endParaRPr lang="en-GB"/>
            </a:p>
          </p:txBody>
        </p:sp>
        <p:sp>
          <p:nvSpPr>
            <p:cNvPr id="42" name="Freeform 41">
              <a:extLst>
                <a:ext uri="{FF2B5EF4-FFF2-40B4-BE49-F238E27FC236}">
                  <a16:creationId xmlns:a16="http://schemas.microsoft.com/office/drawing/2014/main" id="{0B7FC11F-8054-430E-B690-74FA3F633AFB}"/>
                </a:ext>
              </a:extLst>
            </p:cNvPr>
            <p:cNvSpPr/>
            <p:nvPr/>
          </p:nvSpPr>
          <p:spPr>
            <a:xfrm>
              <a:off x="3487307" y="6150692"/>
              <a:ext cx="726567" cy="925113"/>
            </a:xfrm>
            <a:custGeom>
              <a:avLst/>
              <a:gdLst>
                <a:gd name="connsiteX0" fmla="*/ 0 w 726567"/>
                <a:gd name="connsiteY0" fmla="*/ 0 h 925113"/>
                <a:gd name="connsiteX1" fmla="*/ 726568 w 726567"/>
                <a:gd name="connsiteY1" fmla="*/ 462557 h 925113"/>
                <a:gd name="connsiteX2" fmla="*/ 0 w 726567"/>
                <a:gd name="connsiteY2" fmla="*/ 925114 h 925113"/>
                <a:gd name="connsiteX3" fmla="*/ 0 w 726567"/>
                <a:gd name="connsiteY3" fmla="*/ 0 h 925113"/>
              </a:gdLst>
              <a:ahLst/>
              <a:cxnLst>
                <a:cxn ang="0">
                  <a:pos x="connsiteX0" y="connsiteY0"/>
                </a:cxn>
                <a:cxn ang="0">
                  <a:pos x="connsiteX1" y="connsiteY1"/>
                </a:cxn>
                <a:cxn ang="0">
                  <a:pos x="connsiteX2" y="connsiteY2"/>
                </a:cxn>
                <a:cxn ang="0">
                  <a:pos x="connsiteX3" y="connsiteY3"/>
                </a:cxn>
              </a:cxnLst>
              <a:rect l="l" t="t" r="r" b="b"/>
              <a:pathLst>
                <a:path w="726567" h="925113">
                  <a:moveTo>
                    <a:pt x="0" y="0"/>
                  </a:moveTo>
                  <a:lnTo>
                    <a:pt x="726568" y="462557"/>
                  </a:lnTo>
                  <a:lnTo>
                    <a:pt x="0" y="925114"/>
                  </a:lnTo>
                  <a:lnTo>
                    <a:pt x="0" y="0"/>
                  </a:lnTo>
                  <a:close/>
                </a:path>
              </a:pathLst>
            </a:custGeom>
            <a:solidFill>
              <a:srgbClr val="E38046"/>
            </a:solidFill>
            <a:ln w="9510" cap="flat">
              <a:noFill/>
              <a:prstDash val="solid"/>
              <a:miter/>
            </a:ln>
          </p:spPr>
          <p:txBody>
            <a:bodyPr rtlCol="0" anchor="ctr"/>
            <a:lstStyle/>
            <a:p>
              <a:endParaRPr lang="en-GB"/>
            </a:p>
          </p:txBody>
        </p:sp>
      </p:grpSp>
      <p:cxnSp>
        <p:nvCxnSpPr>
          <p:cNvPr id="43" name="Straight Connector 42">
            <a:extLst>
              <a:ext uri="{FF2B5EF4-FFF2-40B4-BE49-F238E27FC236}">
                <a16:creationId xmlns:a16="http://schemas.microsoft.com/office/drawing/2014/main" id="{F427F848-E6B0-7B27-5D70-83E5B3D91B62}"/>
              </a:ext>
            </a:extLst>
          </p:cNvPr>
          <p:cNvCxnSpPr>
            <a:cxnSpLocks/>
          </p:cNvCxnSpPr>
          <p:nvPr/>
        </p:nvCxnSpPr>
        <p:spPr>
          <a:xfrm>
            <a:off x="4119141" y="10038107"/>
            <a:ext cx="1152976"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4179696"/>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149</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3" y="1644256"/>
            <a:ext cx="6005740" cy="4502544"/>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Climate change is one the most pressing issues of our times</a:t>
            </a:r>
            <a:endParaRPr lang="en-LB"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Climate change is one of the most pressing issues of our times. Global warming has come to dominate the discussions in industrialized nations, and renewable energies and CO2 avoidance have come to the fore, as each report published by the Intergovernmental Panel on Climate Change (IPCC) demonstrates increasing urgency to act: ocean acidification, sea-level rise, and ecosystem extinction are at record levels. According to the International Energy Agency (IEA), carbon dioxide emissions have risen to their highest level ever, and according to NASA, 2022 is going to be the year with the hottest average temperature in the last 2000 years. The current trajectory is making the aim of the 2015 Paris Agreement to limit global warming to 1.5°C to avoid the worst impacts of climate change an increasingly ambitious target.</a:t>
            </a:r>
          </a:p>
          <a:p>
            <a:pPr algn="just"/>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The carbon cycle, part of a complex system</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Most carbon is stored in rocks such as limestone, with much of the rest being found in the ocean’s sediment, soil carbon, fossil carbon, plant biomass and atmosphere. As with everything else in nature, the carbon flow is a cycle: Carbon, mainly in the form of carbon dioxide and methane, cycles through the earth, the ocean, living organisms (plants, animals, micro-organisms), the atmosphere, through the land, the earth’s interior, and the ocean.</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Man-made climate change and its impact results from the interruption of the natural carbon cycle. Specifically, carbon is released back into the cycle quicker than it can be absorbed by the natural system, mainly due to the combustion of fossil fuels.</a:t>
            </a: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This is happening as — despite urgent efforts — our modern lives are still mainly powered by fossil fuels that constitute around 84.3% (2019) of global primary energy consumption. This includes the industrial production of goods such as cement and steel, transportation, energy use in buildings, as feedstock for petrochemical products, etc. Other energy sources like renewables (such as wind and solar) and other non-fossil fuels (such as nuclear) represent 5.0% and 10.7% of global energy respectively.</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At this stage it is clear to see that fueling our economy by burning huge amounts of fossil fuel is pushing the natural carbon cycle out of balance, as nearly ¾ of greenhouse gas emissions result from energy use, amplifying the greenhouse gas effect and resulting in a significant increase of global average temperatures.</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58821" y="769737"/>
            <a:ext cx="3872542"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1.2 Resource Responsibility</a:t>
            </a:r>
            <a:r>
              <a:rPr lang="en-LB" sz="1800" b="0"/>
              <a:t> </a:t>
            </a:r>
            <a:endParaRPr lang="en-US" sz="1800" b="0" dirty="0"/>
          </a:p>
        </p:txBody>
      </p:sp>
      <p:sp>
        <p:nvSpPr>
          <p:cNvPr id="3" name="Rectangle 2">
            <a:extLst>
              <a:ext uri="{FF2B5EF4-FFF2-40B4-BE49-F238E27FC236}">
                <a16:creationId xmlns:a16="http://schemas.microsoft.com/office/drawing/2014/main" id="{3F6773FB-B273-FC56-CD66-A6FDEC9F67F9}"/>
              </a:ext>
            </a:extLst>
          </p:cNvPr>
          <p:cNvSpPr/>
          <p:nvPr/>
        </p:nvSpPr>
        <p:spPr>
          <a:xfrm flipV="1">
            <a:off x="740928" y="7401547"/>
            <a:ext cx="6832572" cy="2714020"/>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7" name="Text Placeholder 17">
            <a:extLst>
              <a:ext uri="{FF2B5EF4-FFF2-40B4-BE49-F238E27FC236}">
                <a16:creationId xmlns:a16="http://schemas.microsoft.com/office/drawing/2014/main" id="{4B7B7AD4-B01E-EFF6-3D48-4EEF33592B06}"/>
              </a:ext>
            </a:extLst>
          </p:cNvPr>
          <p:cNvSpPr>
            <a:spLocks noGrp="1"/>
          </p:cNvSpPr>
          <p:nvPr/>
        </p:nvSpPr>
        <p:spPr>
          <a:xfrm>
            <a:off x="968744" y="7804597"/>
            <a:ext cx="6143488" cy="2053084"/>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fontAlgn="base"/>
            <a:r>
              <a:rPr lang="en-US" b="1">
                <a:solidFill>
                  <a:srgbClr val="F79037"/>
                </a:solidFill>
                <a:effectLst/>
                <a:ea typeface="Times New Roman" panose="02020603050405020304" pitchFamily="18" charset="0"/>
              </a:rPr>
              <a:t>The energy transition</a:t>
            </a:r>
          </a:p>
          <a:p>
            <a:pPr algn="just" fontAlgn="base"/>
            <a:r>
              <a:rPr lang="en-US">
                <a:effectLst/>
                <a:ea typeface="Times New Roman" panose="02020603050405020304" pitchFamily="18" charset="0"/>
              </a:rPr>
              <a:t>The energy transition refers to a shift in the energy sector towards net-zero carbon. To achieve this, the energy system will need to move away from fossil fuels toward renewables. The predictions of the potential of renewables as a primary energy source vary between 70% International Energy Agency (IEA) and 75% International Renewable Energy Agency (IRENA) by 2050. A push of clean technology is needed (i.e., energy efficiency, circular economy </a:t>
            </a:r>
          </a:p>
          <a:p>
            <a:pPr algn="just" fontAlgn="base"/>
            <a:endParaRPr lang="en-US">
              <a:ea typeface="Times New Roman" panose="02020603050405020304" pitchFamily="18" charset="0"/>
            </a:endParaRPr>
          </a:p>
          <a:p>
            <a:pPr algn="just" fontAlgn="base"/>
            <a:r>
              <a:rPr lang="en-US">
                <a:effectLst/>
                <a:ea typeface="Times New Roman" panose="02020603050405020304" pitchFamily="18" charset="0"/>
              </a:rPr>
              <a:t>approaches, green transportation, alternative energy carriers like green hydrogen, etc.). Such a massive transformation in the global energy system implies major shifts, also in geopolitical power structures, as an energy system powered by renewables will differ profoundly from the </a:t>
            </a:r>
          </a:p>
          <a:p>
            <a:pPr algn="just" fontAlgn="base"/>
            <a:r>
              <a:rPr lang="en-US">
                <a:effectLst/>
                <a:ea typeface="Times New Roman" panose="02020603050405020304" pitchFamily="18" charset="0"/>
              </a:rPr>
              <a:t>energy current one.</a:t>
            </a:r>
          </a:p>
          <a:p>
            <a:pPr algn="just" fontAlgn="base"/>
            <a:endParaRPr lang="en-LB">
              <a:effectLst/>
              <a:ea typeface="Times New Roman" panose="02020603050405020304" pitchFamily="18" charset="0"/>
            </a:endParaRPr>
          </a:p>
        </p:txBody>
      </p:sp>
    </p:spTree>
    <p:extLst>
      <p:ext uri="{BB962C8B-B14F-4D97-AF65-F5344CB8AC3E}">
        <p14:creationId xmlns:p14="http://schemas.microsoft.com/office/powerpoint/2010/main" val="18007993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06258D-8E82-4558-B16C-32B481BD506D}"/>
              </a:ext>
            </a:extLst>
          </p:cNvPr>
          <p:cNvSpPr>
            <a:spLocks noGrp="1"/>
          </p:cNvSpPr>
          <p:nvPr>
            <p:ph type="body" sz="quarter" idx="13"/>
          </p:nvPr>
        </p:nvSpPr>
        <p:spPr/>
        <p:txBody>
          <a:bodyPr/>
          <a:lstStyle/>
          <a:p>
            <a:r>
              <a:rPr lang="en-GB"/>
              <a:t>03</a:t>
            </a:r>
          </a:p>
        </p:txBody>
      </p:sp>
      <p:sp>
        <p:nvSpPr>
          <p:cNvPr id="3" name="Text Placeholder 2">
            <a:extLst>
              <a:ext uri="{FF2B5EF4-FFF2-40B4-BE49-F238E27FC236}">
                <a16:creationId xmlns:a16="http://schemas.microsoft.com/office/drawing/2014/main" id="{AB899E3E-6030-F94C-A6D9-8BE75E4AEB9A}"/>
              </a:ext>
            </a:extLst>
          </p:cNvPr>
          <p:cNvSpPr>
            <a:spLocks noGrp="1"/>
          </p:cNvSpPr>
          <p:nvPr>
            <p:ph type="body" sz="quarter" idx="14"/>
          </p:nvPr>
        </p:nvSpPr>
        <p:spPr/>
        <p:txBody>
          <a:bodyPr/>
          <a:lstStyle/>
          <a:p>
            <a:r>
              <a:rPr lang="en-GB"/>
              <a:t>WORKING MECHANISMS OF BLOCKCHAIN TRANSACTIONS </a:t>
            </a:r>
          </a:p>
        </p:txBody>
      </p:sp>
      <p:sp>
        <p:nvSpPr>
          <p:cNvPr id="4" name="Slide Number Placeholder 3">
            <a:extLst>
              <a:ext uri="{FF2B5EF4-FFF2-40B4-BE49-F238E27FC236}">
                <a16:creationId xmlns:a16="http://schemas.microsoft.com/office/drawing/2014/main" id="{86603A77-D5D7-CC60-2888-D7DCED60961E}"/>
              </a:ext>
            </a:extLst>
          </p:cNvPr>
          <p:cNvSpPr>
            <a:spLocks noGrp="1"/>
          </p:cNvSpPr>
          <p:nvPr>
            <p:ph type="sldNum" sz="quarter" idx="4"/>
          </p:nvPr>
        </p:nvSpPr>
        <p:spPr/>
        <p:txBody>
          <a:bodyPr/>
          <a:lstStyle/>
          <a:p>
            <a:fld id="{CB2079F2-58AF-ED44-82D7-E04B2F6FD686}" type="slidenum">
              <a:rPr lang="en-US" smtClean="0"/>
              <a:pPr/>
              <a:t>15</a:t>
            </a:fld>
            <a:endParaRPr lang="en-US" dirty="0"/>
          </a:p>
        </p:txBody>
      </p:sp>
    </p:spTree>
    <p:extLst>
      <p:ext uri="{BB962C8B-B14F-4D97-AF65-F5344CB8AC3E}">
        <p14:creationId xmlns:p14="http://schemas.microsoft.com/office/powerpoint/2010/main" val="1561846209"/>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A9AC722-129E-1D9A-5217-DCFAC3D2A32A}"/>
              </a:ext>
            </a:extLst>
          </p:cNvPr>
          <p:cNvSpPr/>
          <p:nvPr/>
        </p:nvSpPr>
        <p:spPr>
          <a:xfrm flipV="1">
            <a:off x="-1" y="4203928"/>
            <a:ext cx="7559675" cy="829991"/>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9" name="Triangle 28">
            <a:extLst>
              <a:ext uri="{FF2B5EF4-FFF2-40B4-BE49-F238E27FC236}">
                <a16:creationId xmlns:a16="http://schemas.microsoft.com/office/drawing/2014/main" id="{BF19318C-1089-B224-0CB7-78F15D3E8E95}"/>
              </a:ext>
            </a:extLst>
          </p:cNvPr>
          <p:cNvSpPr/>
          <p:nvPr/>
        </p:nvSpPr>
        <p:spPr>
          <a:xfrm>
            <a:off x="2125672" y="5579205"/>
            <a:ext cx="3308330" cy="2852009"/>
          </a:xfrm>
          <a:prstGeom prst="triangle">
            <a:avLst/>
          </a:prstGeom>
          <a:solidFill>
            <a:srgbClr val="DD147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40" name="Rectangle 39">
            <a:extLst>
              <a:ext uri="{FF2B5EF4-FFF2-40B4-BE49-F238E27FC236}">
                <a16:creationId xmlns:a16="http://schemas.microsoft.com/office/drawing/2014/main" id="{E9D81835-0556-9ADA-4905-E15632E293D3}"/>
              </a:ext>
            </a:extLst>
          </p:cNvPr>
          <p:cNvSpPr/>
          <p:nvPr/>
        </p:nvSpPr>
        <p:spPr>
          <a:xfrm>
            <a:off x="7018372" y="8739006"/>
            <a:ext cx="541303" cy="1952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150</a:t>
            </a:fld>
            <a:endParaRPr lang="en-US" dirty="0"/>
          </a:p>
        </p:txBody>
      </p:sp>
      <p:sp>
        <p:nvSpPr>
          <p:cNvPr id="6" name="Text Placeholder 17">
            <a:extLst>
              <a:ext uri="{FF2B5EF4-FFF2-40B4-BE49-F238E27FC236}">
                <a16:creationId xmlns:a16="http://schemas.microsoft.com/office/drawing/2014/main" id="{60CFDD7A-EBEC-0386-5D5F-2240F751CCEF}"/>
              </a:ext>
            </a:extLst>
          </p:cNvPr>
          <p:cNvSpPr txBox="1">
            <a:spLocks/>
          </p:cNvSpPr>
          <p:nvPr/>
        </p:nvSpPr>
        <p:spPr>
          <a:xfrm>
            <a:off x="730684" y="665163"/>
            <a:ext cx="6051578" cy="48124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rPr>
              <a:t>The trilemma</a:t>
            </a:r>
          </a:p>
          <a:p>
            <a:r>
              <a:rPr lang="en-US"/>
              <a:t>The war in the Ukraine made the vulnerability of the energy system and the challenge of balancing energy security, affordability, and environmental sustainability, also known as the energy trilemma, painfully apparent. Sustainability has the following facets:</a:t>
            </a:r>
          </a:p>
          <a:p>
            <a:r>
              <a:rPr lang="en-US"/>
              <a:t> </a:t>
            </a:r>
          </a:p>
        </p:txBody>
      </p:sp>
      <p:cxnSp>
        <p:nvCxnSpPr>
          <p:cNvPr id="10" name="Straight Connector 9">
            <a:extLst>
              <a:ext uri="{FF2B5EF4-FFF2-40B4-BE49-F238E27FC236}">
                <a16:creationId xmlns:a16="http://schemas.microsoft.com/office/drawing/2014/main" id="{1216FD1A-D590-AAF3-242A-9A4D2F372CC2}"/>
              </a:ext>
            </a:extLst>
          </p:cNvPr>
          <p:cNvCxnSpPr>
            <a:cxnSpLocks/>
          </p:cNvCxnSpPr>
          <p:nvPr/>
        </p:nvCxnSpPr>
        <p:spPr>
          <a:xfrm>
            <a:off x="0" y="2967440"/>
            <a:ext cx="7559675"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245412AF-216D-DF60-72B7-DC411545894C}"/>
              </a:ext>
            </a:extLst>
          </p:cNvPr>
          <p:cNvSpPr txBox="1"/>
          <p:nvPr/>
        </p:nvSpPr>
        <p:spPr>
          <a:xfrm>
            <a:off x="2876206" y="2973470"/>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5" name="Text Placeholder 17">
            <a:extLst>
              <a:ext uri="{FF2B5EF4-FFF2-40B4-BE49-F238E27FC236}">
                <a16:creationId xmlns:a16="http://schemas.microsoft.com/office/drawing/2014/main" id="{B7FC97A5-DABC-836D-14CF-183B91E3C531}"/>
              </a:ext>
            </a:extLst>
          </p:cNvPr>
          <p:cNvSpPr txBox="1">
            <a:spLocks/>
          </p:cNvSpPr>
          <p:nvPr/>
        </p:nvSpPr>
        <p:spPr>
          <a:xfrm>
            <a:off x="1307551" y="2032699"/>
            <a:ext cx="3130368" cy="63322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effectLst/>
                <a:latin typeface="Calibri" panose="020F0502020204030204" pitchFamily="34" charset="0"/>
                <a:ea typeface="Times New Roman" panose="02020603050405020304" pitchFamily="18" charset="0"/>
              </a:rPr>
              <a:t>Security</a:t>
            </a:r>
          </a:p>
          <a:p>
            <a:pPr algn="l"/>
            <a:r>
              <a:rPr lang="en-US">
                <a:effectLst/>
                <a:latin typeface="Calibri" panose="020F0502020204030204" pitchFamily="34" charset="0"/>
                <a:ea typeface="Times New Roman" panose="02020603050405020304" pitchFamily="18" charset="0"/>
              </a:rPr>
              <a:t>The ability to meet future demand and the resilience of the energy system </a:t>
            </a:r>
          </a:p>
          <a:p>
            <a:pPr algn="l"/>
            <a:r>
              <a:rPr lang="en-US">
                <a:effectLst/>
                <a:latin typeface="Calibri" panose="020F0502020204030204" pitchFamily="34" charset="0"/>
                <a:ea typeface="Times New Roman" panose="02020603050405020304" pitchFamily="18" charset="0"/>
              </a:rPr>
              <a:t>to bounce back from interruptions.</a:t>
            </a:r>
          </a:p>
          <a:p>
            <a:pPr algn="l"/>
            <a:r>
              <a:rPr lang="en-US">
                <a:effectLst/>
                <a:latin typeface="Calibri" panose="020F0502020204030204" pitchFamily="34" charset="0"/>
                <a:ea typeface="Times New Roman" panose="02020603050405020304" pitchFamily="18" charset="0"/>
              </a:rPr>
              <a:t>	</a:t>
            </a:r>
            <a:r>
              <a:rPr lang="en-LB">
                <a:effectLst/>
              </a:rPr>
              <a:t> </a:t>
            </a:r>
            <a:endParaRPr lang="en-US" dirty="0"/>
          </a:p>
        </p:txBody>
      </p:sp>
      <p:sp>
        <p:nvSpPr>
          <p:cNvPr id="8" name="TextBox 7">
            <a:extLst>
              <a:ext uri="{FF2B5EF4-FFF2-40B4-BE49-F238E27FC236}">
                <a16:creationId xmlns:a16="http://schemas.microsoft.com/office/drawing/2014/main" id="{F90A2E73-33EA-FCF0-4489-641A2DB71929}"/>
              </a:ext>
            </a:extLst>
          </p:cNvPr>
          <p:cNvSpPr txBox="1"/>
          <p:nvPr/>
        </p:nvSpPr>
        <p:spPr>
          <a:xfrm>
            <a:off x="743392" y="1871500"/>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14" name="TextBox 13">
            <a:extLst>
              <a:ext uri="{FF2B5EF4-FFF2-40B4-BE49-F238E27FC236}">
                <a16:creationId xmlns:a16="http://schemas.microsoft.com/office/drawing/2014/main" id="{42FB9030-48E5-308F-8F33-224B093E1A11}"/>
              </a:ext>
            </a:extLst>
          </p:cNvPr>
          <p:cNvSpPr txBox="1"/>
          <p:nvPr/>
        </p:nvSpPr>
        <p:spPr>
          <a:xfrm>
            <a:off x="4024723" y="1883224"/>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grpSp>
        <p:nvGrpSpPr>
          <p:cNvPr id="19" name="Group 18">
            <a:extLst>
              <a:ext uri="{FF2B5EF4-FFF2-40B4-BE49-F238E27FC236}">
                <a16:creationId xmlns:a16="http://schemas.microsoft.com/office/drawing/2014/main" id="{BFAE3901-1D83-9B9E-9402-4D81A8694AD5}"/>
              </a:ext>
            </a:extLst>
          </p:cNvPr>
          <p:cNvGrpSpPr/>
          <p:nvPr/>
        </p:nvGrpSpPr>
        <p:grpSpPr>
          <a:xfrm flipH="1">
            <a:off x="6027754" y="9163937"/>
            <a:ext cx="1712396" cy="1673613"/>
            <a:chOff x="-220413" y="5797823"/>
            <a:chExt cx="1967946" cy="1923375"/>
          </a:xfrm>
        </p:grpSpPr>
        <p:sp>
          <p:nvSpPr>
            <p:cNvPr id="20" name="Freeform 19">
              <a:extLst>
                <a:ext uri="{FF2B5EF4-FFF2-40B4-BE49-F238E27FC236}">
                  <a16:creationId xmlns:a16="http://schemas.microsoft.com/office/drawing/2014/main" id="{41A4429F-8487-03AA-A559-69A00C49A50C}"/>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9C7A66E5-FA67-4D8A-3BDB-B496DEEA01B2}"/>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BF0D8E51-BC5E-6ACB-6A9D-5B0418462DD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F88CD09F-65FA-4106-0893-2016847315C7}"/>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97F00E1B-E6E6-5F3C-A6A3-DB11C3A0101C}"/>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258D8700-C666-5E3D-D79C-56AA1C94C568}"/>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2118801B-55B8-2F7B-F211-4B58BB983AD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B842BD8B-2CCB-A811-5E76-4AD2AB569797}"/>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8C1BC60F-E3A1-3492-70CF-B4AA26C6AC8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97BFABB-5103-34B1-FFA7-12DCCB958D58}"/>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0EDB4C98-24C8-DB35-7CAB-F4161B13172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D9441297-57FE-A40B-41CB-C5929D83228B}"/>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B9E1EDB6-8C6F-CDA1-E508-F610621A9BC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2B5B6D9A-F76C-90FF-9FFF-D5200429DCE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7" name="Text Placeholder 17">
            <a:extLst>
              <a:ext uri="{FF2B5EF4-FFF2-40B4-BE49-F238E27FC236}">
                <a16:creationId xmlns:a16="http://schemas.microsoft.com/office/drawing/2014/main" id="{4E848AFB-B737-6311-E88B-F87F83DFFDB5}"/>
              </a:ext>
            </a:extLst>
          </p:cNvPr>
          <p:cNvSpPr txBox="1">
            <a:spLocks/>
          </p:cNvSpPr>
          <p:nvPr/>
        </p:nvSpPr>
        <p:spPr>
          <a:xfrm>
            <a:off x="4694694" y="2109973"/>
            <a:ext cx="1718453" cy="63322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effectLst/>
                <a:latin typeface="Calibri" panose="020F0502020204030204" pitchFamily="34" charset="0"/>
                <a:ea typeface="Times New Roman" panose="02020603050405020304" pitchFamily="18" charset="0"/>
              </a:rPr>
              <a:t>Sustainability</a:t>
            </a:r>
          </a:p>
          <a:p>
            <a:pPr algn="l"/>
            <a:r>
              <a:rPr lang="en-US">
                <a:effectLst/>
                <a:latin typeface="Calibri" panose="020F0502020204030204" pitchFamily="34" charset="0"/>
                <a:ea typeface="Times New Roman" panose="02020603050405020304" pitchFamily="18" charset="0"/>
              </a:rPr>
              <a:t>The transition towards a “clean” energy system.</a:t>
            </a:r>
            <a:r>
              <a:rPr lang="en-LB">
                <a:effectLst/>
              </a:rPr>
              <a:t> </a:t>
            </a:r>
            <a:endParaRPr lang="en-US" dirty="0"/>
          </a:p>
        </p:txBody>
      </p:sp>
      <p:sp>
        <p:nvSpPr>
          <p:cNvPr id="24" name="Text Placeholder 17">
            <a:extLst>
              <a:ext uri="{FF2B5EF4-FFF2-40B4-BE49-F238E27FC236}">
                <a16:creationId xmlns:a16="http://schemas.microsoft.com/office/drawing/2014/main" id="{3BBA4BAC-A6D8-603B-3E66-EC3A8CA4D5FD}"/>
              </a:ext>
            </a:extLst>
          </p:cNvPr>
          <p:cNvSpPr txBox="1">
            <a:spLocks/>
          </p:cNvSpPr>
          <p:nvPr/>
        </p:nvSpPr>
        <p:spPr>
          <a:xfrm>
            <a:off x="3496959" y="3178919"/>
            <a:ext cx="2163235" cy="63322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effectLst/>
                <a:latin typeface="Calibri" panose="020F0502020204030204" pitchFamily="34" charset="0"/>
                <a:ea typeface="Times New Roman" panose="02020603050405020304" pitchFamily="18" charset="0"/>
              </a:rPr>
              <a:t>Affordability </a:t>
            </a:r>
          </a:p>
          <a:p>
            <a:pPr algn="l"/>
            <a:r>
              <a:rPr lang="en-US">
                <a:effectLst/>
                <a:latin typeface="Calibri" panose="020F0502020204030204" pitchFamily="34" charset="0"/>
                <a:ea typeface="Times New Roman" panose="02020603050405020304" pitchFamily="18" charset="0"/>
              </a:rPr>
              <a:t>The ability to keep energy universally affordable.</a:t>
            </a:r>
            <a:r>
              <a:rPr lang="en-LB">
                <a:effectLst/>
              </a:rPr>
              <a:t> </a:t>
            </a:r>
            <a:endParaRPr lang="en-US" dirty="0"/>
          </a:p>
        </p:txBody>
      </p:sp>
      <p:sp>
        <p:nvSpPr>
          <p:cNvPr id="25" name="Text Placeholder 17">
            <a:extLst>
              <a:ext uri="{FF2B5EF4-FFF2-40B4-BE49-F238E27FC236}">
                <a16:creationId xmlns:a16="http://schemas.microsoft.com/office/drawing/2014/main" id="{92F03B3E-E73A-EE21-BC04-8EA40EA722D4}"/>
              </a:ext>
            </a:extLst>
          </p:cNvPr>
          <p:cNvSpPr txBox="1">
            <a:spLocks/>
          </p:cNvSpPr>
          <p:nvPr/>
        </p:nvSpPr>
        <p:spPr>
          <a:xfrm>
            <a:off x="1096520" y="8675915"/>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rPr>
              <a:t>Figure 20: The energy trilemma</a:t>
            </a:r>
            <a:endParaRPr lang="en-LB" sz="1100" i="1">
              <a:solidFill>
                <a:srgbClr val="F79037"/>
              </a:solidFill>
              <a:effectLst/>
              <a:latin typeface="Times New Roman" panose="02020603050405020304" pitchFamily="18" charset="0"/>
              <a:ea typeface="Times New Roman" panose="02020603050405020304" pitchFamily="18" charset="0"/>
            </a:endParaRPr>
          </a:p>
        </p:txBody>
      </p:sp>
      <p:sp>
        <p:nvSpPr>
          <p:cNvPr id="26" name="Text Placeholder 17">
            <a:extLst>
              <a:ext uri="{FF2B5EF4-FFF2-40B4-BE49-F238E27FC236}">
                <a16:creationId xmlns:a16="http://schemas.microsoft.com/office/drawing/2014/main" id="{E0EC820F-8B80-AF43-429D-99A652C5CA7B}"/>
              </a:ext>
            </a:extLst>
          </p:cNvPr>
          <p:cNvSpPr txBox="1">
            <a:spLocks/>
          </p:cNvSpPr>
          <p:nvPr/>
        </p:nvSpPr>
        <p:spPr>
          <a:xfrm>
            <a:off x="3195402" y="4732844"/>
            <a:ext cx="1168870"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Environmental</a:t>
            </a:r>
          </a:p>
          <a:p>
            <a:pPr algn="ctr"/>
            <a:r>
              <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Sustainability</a:t>
            </a:r>
          </a:p>
        </p:txBody>
      </p:sp>
      <p:sp>
        <p:nvSpPr>
          <p:cNvPr id="41" name="Text Placeholder 17">
            <a:extLst>
              <a:ext uri="{FF2B5EF4-FFF2-40B4-BE49-F238E27FC236}">
                <a16:creationId xmlns:a16="http://schemas.microsoft.com/office/drawing/2014/main" id="{FFAE6F31-917E-78BD-FAB8-A2BCFABA60BB}"/>
              </a:ext>
            </a:extLst>
          </p:cNvPr>
          <p:cNvSpPr txBox="1">
            <a:spLocks/>
          </p:cNvSpPr>
          <p:nvPr/>
        </p:nvSpPr>
        <p:spPr>
          <a:xfrm>
            <a:off x="3269049" y="6909372"/>
            <a:ext cx="1021576"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Energy Trilemma</a:t>
            </a:r>
          </a:p>
        </p:txBody>
      </p:sp>
      <p:sp>
        <p:nvSpPr>
          <p:cNvPr id="42" name="Text Placeholder 17">
            <a:extLst>
              <a:ext uri="{FF2B5EF4-FFF2-40B4-BE49-F238E27FC236}">
                <a16:creationId xmlns:a16="http://schemas.microsoft.com/office/drawing/2014/main" id="{C5467B4D-F941-10AA-5609-B9DB221CB410}"/>
              </a:ext>
            </a:extLst>
          </p:cNvPr>
          <p:cNvSpPr txBox="1">
            <a:spLocks/>
          </p:cNvSpPr>
          <p:nvPr/>
        </p:nvSpPr>
        <p:spPr>
          <a:xfrm>
            <a:off x="1092519" y="7939683"/>
            <a:ext cx="1021576"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Energy Security</a:t>
            </a:r>
          </a:p>
        </p:txBody>
      </p:sp>
      <p:sp>
        <p:nvSpPr>
          <p:cNvPr id="43" name="Text Placeholder 17">
            <a:extLst>
              <a:ext uri="{FF2B5EF4-FFF2-40B4-BE49-F238E27FC236}">
                <a16:creationId xmlns:a16="http://schemas.microsoft.com/office/drawing/2014/main" id="{DA87AB0B-DEA7-97A0-CDF7-DF3BB206F4AA}"/>
              </a:ext>
            </a:extLst>
          </p:cNvPr>
          <p:cNvSpPr txBox="1">
            <a:spLocks/>
          </p:cNvSpPr>
          <p:nvPr/>
        </p:nvSpPr>
        <p:spPr>
          <a:xfrm>
            <a:off x="5548611" y="7939683"/>
            <a:ext cx="1021576"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Energy Affordability</a:t>
            </a:r>
          </a:p>
        </p:txBody>
      </p:sp>
    </p:spTree>
    <p:extLst>
      <p:ext uri="{BB962C8B-B14F-4D97-AF65-F5344CB8AC3E}">
        <p14:creationId xmlns:p14="http://schemas.microsoft.com/office/powerpoint/2010/main" val="220394625"/>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F1B189F-5127-FFC8-C640-E02D55947170}"/>
              </a:ext>
            </a:extLst>
          </p:cNvPr>
          <p:cNvSpPr/>
          <p:nvPr/>
        </p:nvSpPr>
        <p:spPr>
          <a:xfrm flipV="1">
            <a:off x="740928" y="5792041"/>
            <a:ext cx="6832572" cy="4323526"/>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151</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4841" y="0"/>
            <a:ext cx="3568659" cy="5338311"/>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6333236"/>
            <a:ext cx="6143488" cy="3373125"/>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effectLst/>
                <a:ea typeface="Times New Roman" panose="02020603050405020304" pitchFamily="18" charset="0"/>
              </a:rPr>
              <a:t>The financing question — mobilizing investments</a:t>
            </a:r>
            <a:endParaRPr lang="en-LB" b="1">
              <a:solidFill>
                <a:srgbClr val="F79037"/>
              </a:solidFill>
              <a:effectLst/>
              <a:ea typeface="Times New Roman" panose="02020603050405020304" pitchFamily="18" charset="0"/>
            </a:endParaRPr>
          </a:p>
          <a:p>
            <a:pPr algn="just"/>
            <a:r>
              <a:rPr lang="en-US">
                <a:effectLst/>
                <a:ea typeface="Times New Roman" panose="02020603050405020304" pitchFamily="18" charset="0"/>
              </a:rPr>
              <a:t>One of the main questions in the energy transition remains who is financing this shift. Dynamically driving innovation requires the mobilization of a lot of capital. Not to forget that the rise of the fossil fuel industry was and still is highly subsidized by government spending. Governments still put several 100 billion USD into fossil fuels each year, whereas only a fraction of that is spent on renewables.</a:t>
            </a:r>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r>
              <a:rPr lang="en-US">
                <a:effectLst/>
                <a:ea typeface="Times New Roman" panose="02020603050405020304" pitchFamily="18" charset="0"/>
              </a:rPr>
              <a:t>According to McKinsey, “USD 9.2 billion capital spending on physical assets for energy and land-use systems will need to rise by USD 3.5 trillion per year for the next 30 years and USD 1 trillion will need to be reallocated from high to low emissions assets.” (McKinsey, 2022)</a:t>
            </a:r>
          </a:p>
          <a:p>
            <a:pPr algn="just"/>
            <a:endParaRPr lang="en-US">
              <a:ea typeface="Times New Roman" panose="02020603050405020304" pitchFamily="18" charset="0"/>
            </a:endParaRPr>
          </a:p>
          <a:p>
            <a:r>
              <a:rPr lang="en-US">
                <a:effectLst/>
                <a:ea typeface="Times New Roman" panose="02020603050405020304" pitchFamily="18" charset="0"/>
              </a:rPr>
              <a:t>To achieve the necessary mobilization of capital for the energy transition to occur it is necessary to focus not only on public funds, but to also tap into the trillions held by private actors. Thus, financial vehicles need to be created.</a:t>
            </a:r>
          </a:p>
          <a:p>
            <a:r>
              <a:rPr lang="en-US">
                <a:effectLst/>
                <a:ea typeface="Times New Roman" panose="02020603050405020304" pitchFamily="18" charset="0"/>
              </a:rPr>
              <a:t>Securitization that</a:t>
            </a:r>
            <a:endParaRPr lang="en-LB">
              <a:effectLst/>
              <a:ea typeface="Times New Roman" panose="02020603050405020304" pitchFamily="18" charset="0"/>
            </a:endParaRPr>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3049154" cy="432352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rPr>
              <a:t>With Russia covering a high percentage of the global energy supply, energy security and affordability are greatly challenged, especially in Europe. For example, Germany is already preparing to ration gas during the coming winter. Furthermore, investments in big oil firms and an increase of coal-based power plants have been increased, challenging the sustainability component. While national energy strategies were greatly disrupted by the war in the Ukraine, there is a clear hope that the situation has created a sense of urgency to improve energy security through cleaner alternatives. That means, diversifying in terms of energy source and type, and a decoupling from Russia. The EU, for example, with its REPowerEU plan, has the target to accelerate the green transition to reduce Russian dependencies through, e.g., increasing hydrogen targets for industry and transport, as well as through increased investments.</a:t>
            </a:r>
          </a:p>
          <a:p>
            <a:pPr algn="just"/>
            <a:r>
              <a:rPr lang="en-US" sz="1100">
                <a:solidFill>
                  <a:srgbClr val="000000"/>
                </a:solidFill>
                <a:latin typeface="Calibri" panose="020F0502020204030204" pitchFamily="34" charset="0"/>
              </a:rPr>
              <a:t> </a:t>
            </a:r>
          </a:p>
          <a:p>
            <a:pPr algn="just"/>
            <a:r>
              <a:rPr lang="en-US" sz="1100">
                <a:solidFill>
                  <a:srgbClr val="000000"/>
                </a:solidFill>
                <a:latin typeface="Calibri" panose="020F0502020204030204" pitchFamily="34" charset="0"/>
              </a:rPr>
              <a:t>The energy transition is complex and balancing the energy triangle will stay a challenging task, and energy strategies can be expected to continue being interrupted by unexpected events. Hence, the resilience for energy security and accessibility is critical for economic development and will be at the core of future strategies.</a:t>
            </a:r>
          </a:p>
          <a:p>
            <a:pPr algn="just"/>
            <a:endParaRPr lang="en-US" sz="1100">
              <a:solidFill>
                <a:srgbClr val="000000"/>
              </a:solidFill>
              <a:latin typeface="Calibri" panose="020F0502020204030204" pitchFamily="34" charset="0"/>
            </a:endParaRPr>
          </a:p>
        </p:txBody>
      </p:sp>
      <p:grpSp>
        <p:nvGrpSpPr>
          <p:cNvPr id="42" name="Group 41">
            <a:extLst>
              <a:ext uri="{FF2B5EF4-FFF2-40B4-BE49-F238E27FC236}">
                <a16:creationId xmlns:a16="http://schemas.microsoft.com/office/drawing/2014/main" id="{FA7479DA-60DD-A107-74CD-C68F23B6EA99}"/>
              </a:ext>
            </a:extLst>
          </p:cNvPr>
          <p:cNvGrpSpPr/>
          <p:nvPr/>
        </p:nvGrpSpPr>
        <p:grpSpPr>
          <a:xfrm flipV="1">
            <a:off x="6351212" y="3653040"/>
            <a:ext cx="1389318" cy="1309652"/>
            <a:chOff x="-1915504" y="2196046"/>
            <a:chExt cx="1389318" cy="1309652"/>
          </a:xfrm>
        </p:grpSpPr>
        <p:sp>
          <p:nvSpPr>
            <p:cNvPr id="41" name="Freeform 40">
              <a:extLst>
                <a:ext uri="{FF2B5EF4-FFF2-40B4-BE49-F238E27FC236}">
                  <a16:creationId xmlns:a16="http://schemas.microsoft.com/office/drawing/2014/main" id="{6FF2CD0B-5695-1935-9EBE-E25D0429D07D}"/>
                </a:ext>
              </a:extLst>
            </p:cNvPr>
            <p:cNvSpPr/>
            <p:nvPr/>
          </p:nvSpPr>
          <p:spPr>
            <a:xfrm rot="18938652">
              <a:off x="-869918" y="2202342"/>
              <a:ext cx="343732" cy="343866"/>
            </a:xfrm>
            <a:custGeom>
              <a:avLst/>
              <a:gdLst>
                <a:gd name="connsiteX0" fmla="*/ 343732 w 343732"/>
                <a:gd name="connsiteY0" fmla="*/ 0 h 343866"/>
                <a:gd name="connsiteX1" fmla="*/ 343732 w 343732"/>
                <a:gd name="connsiteY1" fmla="*/ 10025 h 343866"/>
                <a:gd name="connsiteX2" fmla="*/ 17315 w 343732"/>
                <a:gd name="connsiteY2" fmla="*/ 343866 h 343866"/>
                <a:gd name="connsiteX3" fmla="*/ 0 w 343732"/>
                <a:gd name="connsiteY3" fmla="*/ 343866 h 343866"/>
                <a:gd name="connsiteX4" fmla="*/ 0 w 343732"/>
                <a:gd name="connsiteY4" fmla="*/ 0 h 343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732" h="343866">
                  <a:moveTo>
                    <a:pt x="343732" y="0"/>
                  </a:moveTo>
                  <a:lnTo>
                    <a:pt x="343732" y="10025"/>
                  </a:lnTo>
                  <a:lnTo>
                    <a:pt x="17315" y="343866"/>
                  </a:lnTo>
                  <a:lnTo>
                    <a:pt x="0" y="343866"/>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35" name="Freeform 34">
              <a:extLst>
                <a:ext uri="{FF2B5EF4-FFF2-40B4-BE49-F238E27FC236}">
                  <a16:creationId xmlns:a16="http://schemas.microsoft.com/office/drawing/2014/main" id="{FF5762A8-CF9B-E833-94D9-74DF8CCBCE32}"/>
                </a:ext>
              </a:extLst>
            </p:cNvPr>
            <p:cNvSpPr/>
            <p:nvPr/>
          </p:nvSpPr>
          <p:spPr>
            <a:xfrm rot="18938652">
              <a:off x="-1851343" y="31618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EC88D7A5-FECE-F8AB-A0E3-4728698D2EB5}"/>
                </a:ext>
              </a:extLst>
            </p:cNvPr>
            <p:cNvSpPr/>
            <p:nvPr/>
          </p:nvSpPr>
          <p:spPr>
            <a:xfrm>
              <a:off x="-1915504" y="2604049"/>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B6BE5E42-26B2-FE89-2846-ADDA28FBEE1A}"/>
                </a:ext>
              </a:extLst>
            </p:cNvPr>
            <p:cNvSpPr/>
            <p:nvPr/>
          </p:nvSpPr>
          <p:spPr>
            <a:xfrm rot="18938166">
              <a:off x="-1361641" y="268157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9D86EC0A-992C-FE4E-E67E-0DE01BE94ABF}"/>
                </a:ext>
              </a:extLst>
            </p:cNvPr>
            <p:cNvSpPr/>
            <p:nvPr/>
          </p:nvSpPr>
          <p:spPr>
            <a:xfrm rot="18938652">
              <a:off x="-1115678" y="2442582"/>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A80B519D-5101-2C74-0014-BD8A90753C8F}"/>
                </a:ext>
              </a:extLst>
            </p:cNvPr>
            <p:cNvSpPr/>
            <p:nvPr/>
          </p:nvSpPr>
          <p:spPr>
            <a:xfrm rot="18938166">
              <a:off x="-1356944" y="2196046"/>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4" name="TextBox 3">
            <a:extLst>
              <a:ext uri="{FF2B5EF4-FFF2-40B4-BE49-F238E27FC236}">
                <a16:creationId xmlns:a16="http://schemas.microsoft.com/office/drawing/2014/main" id="{FD0B1B3C-1318-F109-A787-F88E6B6A2C57}"/>
              </a:ext>
            </a:extLst>
          </p:cNvPr>
          <p:cNvSpPr txBox="1"/>
          <p:nvPr/>
        </p:nvSpPr>
        <p:spPr>
          <a:xfrm>
            <a:off x="4287516" y="753285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5" name="Text Placeholder 17">
            <a:extLst>
              <a:ext uri="{FF2B5EF4-FFF2-40B4-BE49-F238E27FC236}">
                <a16:creationId xmlns:a16="http://schemas.microsoft.com/office/drawing/2014/main" id="{CFAE7307-FC37-E2FE-E9B6-2169AC7F3BE0}"/>
              </a:ext>
            </a:extLst>
          </p:cNvPr>
          <p:cNvSpPr txBox="1">
            <a:spLocks/>
          </p:cNvSpPr>
          <p:nvPr/>
        </p:nvSpPr>
        <p:spPr>
          <a:xfrm>
            <a:off x="4863551" y="8920197"/>
            <a:ext cx="2154529" cy="50861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effectLst/>
                <a:latin typeface="Calibri" panose="020F0502020204030204" pitchFamily="34" charset="0"/>
                <a:ea typeface="Times New Roman" panose="02020603050405020304" pitchFamily="18" charset="0"/>
              </a:rPr>
              <a:t>sends demand-side signals, </a:t>
            </a:r>
            <a:endParaRPr lang="en-US"/>
          </a:p>
        </p:txBody>
      </p:sp>
      <p:sp>
        <p:nvSpPr>
          <p:cNvPr id="6" name="TextBox 5">
            <a:extLst>
              <a:ext uri="{FF2B5EF4-FFF2-40B4-BE49-F238E27FC236}">
                <a16:creationId xmlns:a16="http://schemas.microsoft.com/office/drawing/2014/main" id="{D4BA7CFC-AAE0-DCFF-7966-1A674DFBC4DA}"/>
              </a:ext>
            </a:extLst>
          </p:cNvPr>
          <p:cNvSpPr txBox="1"/>
          <p:nvPr/>
        </p:nvSpPr>
        <p:spPr>
          <a:xfrm>
            <a:off x="4299391" y="844725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7" name="Text Placeholder 17">
            <a:extLst>
              <a:ext uri="{FF2B5EF4-FFF2-40B4-BE49-F238E27FC236}">
                <a16:creationId xmlns:a16="http://schemas.microsoft.com/office/drawing/2014/main" id="{0B1F5D31-D06E-51AE-4EE1-873E2361442B}"/>
              </a:ext>
            </a:extLst>
          </p:cNvPr>
          <p:cNvSpPr txBox="1">
            <a:spLocks/>
          </p:cNvSpPr>
          <p:nvPr/>
        </p:nvSpPr>
        <p:spPr>
          <a:xfrm>
            <a:off x="4863551" y="7638399"/>
            <a:ext cx="2154529" cy="6676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a:r>
              <a:rPr lang="en-US">
                <a:effectLst/>
                <a:latin typeface="Calibri" panose="020F0502020204030204" pitchFamily="34" charset="0"/>
                <a:ea typeface="Times New Roman" panose="02020603050405020304" pitchFamily="18" charset="0"/>
              </a:rPr>
              <a:t>split the high initial investment risks of those technologies’ developments while keeping capital sufficiently concentrated to push innovation, </a:t>
            </a:r>
            <a:endParaRPr lang="en-US"/>
          </a:p>
        </p:txBody>
      </p:sp>
    </p:spTree>
    <p:extLst>
      <p:ext uri="{BB962C8B-B14F-4D97-AF65-F5344CB8AC3E}">
        <p14:creationId xmlns:p14="http://schemas.microsoft.com/office/powerpoint/2010/main" val="531242181"/>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152</a:t>
            </a:fld>
            <a:endParaRPr lang="en-US" dirty="0"/>
          </a:p>
        </p:txBody>
      </p:sp>
      <p:sp>
        <p:nvSpPr>
          <p:cNvPr id="43" name="Text Placeholder 17">
            <a:extLst>
              <a:ext uri="{FF2B5EF4-FFF2-40B4-BE49-F238E27FC236}">
                <a16:creationId xmlns:a16="http://schemas.microsoft.com/office/drawing/2014/main" id="{75E72316-33B2-988B-1896-75E2F626F714}"/>
              </a:ext>
            </a:extLst>
          </p:cNvPr>
          <p:cNvSpPr txBox="1">
            <a:spLocks/>
          </p:cNvSpPr>
          <p:nvPr/>
        </p:nvSpPr>
        <p:spPr>
          <a:xfrm>
            <a:off x="1425569" y="1121086"/>
            <a:ext cx="2154529" cy="48573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effectLst/>
                <a:latin typeface="Calibri" panose="020F0502020204030204" pitchFamily="34" charset="0"/>
                <a:ea typeface="Times New Roman" panose="02020603050405020304" pitchFamily="18" charset="0"/>
              </a:rPr>
              <a:t>supports additional finance streams at various risk levels, and </a:t>
            </a:r>
            <a:endParaRPr lang="en-US"/>
          </a:p>
        </p:txBody>
      </p:sp>
      <p:sp>
        <p:nvSpPr>
          <p:cNvPr id="44" name="TextBox 43">
            <a:extLst>
              <a:ext uri="{FF2B5EF4-FFF2-40B4-BE49-F238E27FC236}">
                <a16:creationId xmlns:a16="http://schemas.microsoft.com/office/drawing/2014/main" id="{997E757A-3FAD-1C5E-B78D-342B8C63AF17}"/>
              </a:ext>
            </a:extLst>
          </p:cNvPr>
          <p:cNvSpPr txBox="1"/>
          <p:nvPr/>
        </p:nvSpPr>
        <p:spPr>
          <a:xfrm>
            <a:off x="861409" y="83026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sp>
        <p:nvSpPr>
          <p:cNvPr id="45" name="Text Placeholder 17">
            <a:extLst>
              <a:ext uri="{FF2B5EF4-FFF2-40B4-BE49-F238E27FC236}">
                <a16:creationId xmlns:a16="http://schemas.microsoft.com/office/drawing/2014/main" id="{8FAA6243-ABCA-1CA4-D2D6-A815BA9B9205}"/>
              </a:ext>
            </a:extLst>
          </p:cNvPr>
          <p:cNvSpPr txBox="1">
            <a:spLocks/>
          </p:cNvSpPr>
          <p:nvPr/>
        </p:nvSpPr>
        <p:spPr>
          <a:xfrm>
            <a:off x="1437444" y="1914558"/>
            <a:ext cx="2154529" cy="80134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effectLst/>
                <a:latin typeface="Calibri" panose="020F0502020204030204" pitchFamily="34" charset="0"/>
                <a:ea typeface="Times New Roman" panose="02020603050405020304" pitchFamily="18" charset="0"/>
              </a:rPr>
              <a:t>creates vehicles make real ESG efforts investable and create vehicles to re-pay for the green premium, may prove necessary.</a:t>
            </a:r>
            <a:r>
              <a:rPr lang="en-LB">
                <a:effectLst/>
              </a:rPr>
              <a:t> </a:t>
            </a:r>
            <a:endParaRPr lang="en-US"/>
          </a:p>
        </p:txBody>
      </p:sp>
      <p:sp>
        <p:nvSpPr>
          <p:cNvPr id="46" name="TextBox 45">
            <a:extLst>
              <a:ext uri="{FF2B5EF4-FFF2-40B4-BE49-F238E27FC236}">
                <a16:creationId xmlns:a16="http://schemas.microsoft.com/office/drawing/2014/main" id="{02DD317B-1F07-2341-4869-2E55ACCF44DF}"/>
              </a:ext>
            </a:extLst>
          </p:cNvPr>
          <p:cNvSpPr txBox="1"/>
          <p:nvPr/>
        </p:nvSpPr>
        <p:spPr>
          <a:xfrm>
            <a:off x="873284" y="1751139"/>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4</a:t>
            </a:r>
          </a:p>
        </p:txBody>
      </p:sp>
      <p:sp>
        <p:nvSpPr>
          <p:cNvPr id="13" name="Text Placeholder 17">
            <a:extLst>
              <a:ext uri="{FF2B5EF4-FFF2-40B4-BE49-F238E27FC236}">
                <a16:creationId xmlns:a16="http://schemas.microsoft.com/office/drawing/2014/main" id="{A9DAEEF0-4F3E-C3E6-D5F9-F419E7195A77}"/>
              </a:ext>
            </a:extLst>
          </p:cNvPr>
          <p:cNvSpPr txBox="1">
            <a:spLocks/>
          </p:cNvSpPr>
          <p:nvPr/>
        </p:nvSpPr>
        <p:spPr>
          <a:xfrm>
            <a:off x="715878" y="2879322"/>
            <a:ext cx="2693750" cy="6279051"/>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ea typeface="Times New Roman" panose="02020603050405020304" pitchFamily="18" charset="0"/>
              </a:rPr>
              <a:t>Such financial instruments are not just crucial to further advance the energy transition in developed countries, but also to facilitate global development and push the transition in developing countries where financial markets are not as mature, and the cost of capital remains high.</a:t>
            </a:r>
          </a:p>
          <a:p>
            <a:pPr algn="just"/>
            <a:r>
              <a:rPr lang="en-US">
                <a:ea typeface="Times New Roman" panose="02020603050405020304" pitchFamily="18" charset="0"/>
              </a:rPr>
              <a:t> </a:t>
            </a:r>
          </a:p>
          <a:p>
            <a:pPr algn="just"/>
            <a:r>
              <a:rPr lang="en-US" b="1">
                <a:solidFill>
                  <a:srgbClr val="F79037"/>
                </a:solidFill>
                <a:ea typeface="Times New Roman" panose="02020603050405020304" pitchFamily="18" charset="0"/>
              </a:rPr>
              <a:t>The positive aspects a crypto-assets-based infrastructure could bring</a:t>
            </a:r>
          </a:p>
          <a:p>
            <a:pPr algn="just"/>
            <a:r>
              <a:rPr lang="en-US">
                <a:ea typeface="Times New Roman" panose="02020603050405020304" pitchFamily="18" charset="0"/>
              </a:rPr>
              <a:t>In its 6th Assessment Report, the IPCC calculated a remaining carbon budget of around 400 Gt of CO2 that would still allow our world to comply with the 1.5 °C target. The current emission level is around 56 Gt CO2 per year and the average polluting country will run out of “emission budget” in around 8 to 9 years. This shows that a lot of capital will be necessary: Efficient capital allocation into green tech, ecosystem restoration and minimizing waste through circular economy approaches. These approaches, to just name a few, will be decisive for minimizing adverse climate change effects.</a:t>
            </a:r>
          </a:p>
          <a:p>
            <a:pPr algn="just"/>
            <a:r>
              <a:rPr lang="en-US">
                <a:ea typeface="Times New Roman" panose="02020603050405020304" pitchFamily="18" charset="0"/>
              </a:rPr>
              <a:t> </a:t>
            </a:r>
          </a:p>
          <a:p>
            <a:pPr algn="just"/>
            <a:r>
              <a:rPr lang="en-US">
                <a:ea typeface="Times New Roman" panose="02020603050405020304" pitchFamily="18" charset="0"/>
              </a:rPr>
              <a:t>Markets that provide full transparency in terms of impact and accurate measurement along the value chain, that are scalable to many market participants, could use the proven mechanisms of our economic system and help drive the system towards a net-zero economy. But externalities and stakeholders need to be adequately represented and accounted for.</a:t>
            </a:r>
          </a:p>
          <a:p>
            <a:pPr algn="just"/>
            <a:r>
              <a:rPr lang="en-US">
                <a:ea typeface="Times New Roman" panose="02020603050405020304" pitchFamily="18" charset="0"/>
              </a:rPr>
              <a:t> </a:t>
            </a:r>
          </a:p>
        </p:txBody>
      </p:sp>
      <p:pic>
        <p:nvPicPr>
          <p:cNvPr id="17" name="Picture 16">
            <a:extLst>
              <a:ext uri="{FF2B5EF4-FFF2-40B4-BE49-F238E27FC236}">
                <a16:creationId xmlns:a16="http://schemas.microsoft.com/office/drawing/2014/main" id="{98F3586B-C623-4925-5801-67E2EC59F6EF}"/>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773113"/>
            <a:ext cx="3555848" cy="9918700"/>
          </a:xfrm>
          <a:prstGeom prst="rect">
            <a:avLst/>
          </a:prstGeom>
        </p:spPr>
      </p:pic>
      <p:grpSp>
        <p:nvGrpSpPr>
          <p:cNvPr id="39" name="Group 38">
            <a:extLst>
              <a:ext uri="{FF2B5EF4-FFF2-40B4-BE49-F238E27FC236}">
                <a16:creationId xmlns:a16="http://schemas.microsoft.com/office/drawing/2014/main" id="{F7C57F36-D8EB-D64B-F81B-6C955573C996}"/>
              </a:ext>
            </a:extLst>
          </p:cNvPr>
          <p:cNvGrpSpPr/>
          <p:nvPr/>
        </p:nvGrpSpPr>
        <p:grpSpPr>
          <a:xfrm flipH="1">
            <a:off x="5193447" y="8599913"/>
            <a:ext cx="2590078" cy="2250924"/>
            <a:chOff x="-220413" y="5470274"/>
            <a:chExt cx="2590078" cy="2250924"/>
          </a:xfrm>
        </p:grpSpPr>
        <p:sp>
          <p:nvSpPr>
            <p:cNvPr id="40" name="Freeform 39">
              <a:extLst>
                <a:ext uri="{FF2B5EF4-FFF2-40B4-BE49-F238E27FC236}">
                  <a16:creationId xmlns:a16="http://schemas.microsoft.com/office/drawing/2014/main" id="{B3DD26AC-1D77-4C85-AB5F-2702A520135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C9DB638F-2419-D01A-E1EB-F4AD625AD2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82F95CE0-CD5D-48AC-947A-A32F778746AC}"/>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CCD55A76-1FF8-5833-3C0E-BC1EE5E0BA3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CE9905D1-D895-63A3-E0DC-081FAC75FF9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7C95D5BD-4EDD-6125-F05F-632DF701AA59}"/>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AA476871-B173-AA17-CBE3-EC2E1596E6A8}"/>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C94DF5EE-09F3-712A-0AC1-2EFCB3E4D741}"/>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6DA0E052-3FAB-0716-8F3E-7D0BB2B6572E}"/>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830FEB58-8267-72AA-AC90-946D7BD8DFED}"/>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E88BE38E-AAAF-120E-4300-C20137E4DE8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EBC13FC7-4209-B336-83F1-4B3BC2A8C9BC}"/>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6" name="Freeform 55">
              <a:extLst>
                <a:ext uri="{FF2B5EF4-FFF2-40B4-BE49-F238E27FC236}">
                  <a16:creationId xmlns:a16="http://schemas.microsoft.com/office/drawing/2014/main" id="{9715D06B-8F4E-E2DB-BE61-66A67072140D}"/>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7" name="Freeform 56">
              <a:extLst>
                <a:ext uri="{FF2B5EF4-FFF2-40B4-BE49-F238E27FC236}">
                  <a16:creationId xmlns:a16="http://schemas.microsoft.com/office/drawing/2014/main" id="{E0C6D282-DB68-AF02-5A2E-6B3964C44C3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8" name="Freeform 57">
              <a:extLst>
                <a:ext uri="{FF2B5EF4-FFF2-40B4-BE49-F238E27FC236}">
                  <a16:creationId xmlns:a16="http://schemas.microsoft.com/office/drawing/2014/main" id="{698A949E-AD61-2EDF-5314-7F6695EA93C9}"/>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9" name="Freeform 58">
              <a:extLst>
                <a:ext uri="{FF2B5EF4-FFF2-40B4-BE49-F238E27FC236}">
                  <a16:creationId xmlns:a16="http://schemas.microsoft.com/office/drawing/2014/main" id="{51691E2E-2EFF-754B-7836-3F21AF4E30E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0" name="Freeform 59">
              <a:extLst>
                <a:ext uri="{FF2B5EF4-FFF2-40B4-BE49-F238E27FC236}">
                  <a16:creationId xmlns:a16="http://schemas.microsoft.com/office/drawing/2014/main" id="{7D0D68EA-9CFD-133C-81C8-8FB38A0E0B4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1" name="Freeform 60">
              <a:extLst>
                <a:ext uri="{FF2B5EF4-FFF2-40B4-BE49-F238E27FC236}">
                  <a16:creationId xmlns:a16="http://schemas.microsoft.com/office/drawing/2014/main" id="{06A705F3-06D8-ED08-FE3E-C0C1DD1A085A}"/>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224297835"/>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769F0690-8E99-2FBC-C692-3EC04DE70AC5}"/>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153</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0" y="0"/>
            <a:ext cx="7559675" cy="3105011"/>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3510867"/>
            <a:ext cx="6005741" cy="653884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Smart contract platforms as trusted record-keeping tool for ESG criteria</a:t>
            </a:r>
            <a:endParaRPr lang="en-LB"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Smart contract platforms such as Ethereum, in combination with other technologies like IoT, AI, and machine learning, establish a great basis for data recording in a trusted and transparent way. Through smart contracts, real-time data can be gathered along the entire value chain and automated, through programming business logic and regulatory insights into the ledger, pre-and post-trade. Standardized processes and integration with measurement systems streamline and optimize this, allowing for a high automation rate reducing time and resources needed.</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Algorithms allow input data to be checked and verified instantaneously with the blockchain record serving as the ultimate truth in the long term. With this, verification and validation processes can be integrated using signing agreements, as well as proven and established methods from the ‘off-chain’ world to ensure data integrity. Once the right mechanisms for record-keeping are established, data can be stored and handled with minimal risk of error and across many individual parties, with reduced risk of manipulation. This could facilitate the transition from trust in traditional paper-based processes towards having real traceable data, along the entire value chain.</a:t>
            </a: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Tokenization and smart contracts as an efficient tool to incentivize and allocate capital for ESG efforts along the value chain</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The standardization and rules for accounting units’ alignment process is an ongoing and highly complex topic. This also includes the effort to integrate those into a system with the right incentive structures. The result is a structure that allocates capital for ‘true ESG’ efforts. The basis for such a system is data integrity and mutual benefit along the entire value chain. As discussed above, this has been highly challenging in the past decades. A DLT-based infrastructure can improve the situation, as data can be efficiently gathered in real-time pre- and post-trade, and mechanisms for verification can be integrated therein. In turn, this creates a highly trusted, and immutable audit trail. Token contracts provide a tool to create assets from data gathered along the entire value chain so that each participant in the system can monetize their actual ESG contribution without the need for intermediaries.</a:t>
            </a: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Future proof infrastructure for an evolving system</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Smart contract platforms such as Ethereum have the unique capability to cater to the above-described requirements in terms of flexibility within a dynamic system, promoting innovation by enabling collaboration. Such infrastructure provides the possibility of integrating participants in an evolving market efficiently into the system on a trusted partner level. This allows data sovereignty and adaptation to locally differing and evolving requirements and standards. Through standardization and publicly accessible code, a high level of efficiency can be achieved.</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spcBef>
                <a:spcPts val="1200"/>
              </a:spcBef>
              <a:spcAft>
                <a:spcPts val="1200"/>
              </a:spcAft>
            </a:pP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spcAft>
                <a:spcPts val="1200"/>
              </a:spcAft>
            </a:pPr>
            <a:r>
              <a:rPr lang="en-US" sz="1100">
                <a:solidFill>
                  <a:srgbClr val="000000"/>
                </a:solidFill>
                <a:latin typeface="Calibri" panose="020F0502020204030204" pitchFamily="34" charset="0"/>
                <a:ea typeface="Times New Roman" panose="02020603050405020304" pitchFamily="18" charset="0"/>
              </a:rPr>
              <a:t> </a:t>
            </a:r>
          </a:p>
          <a:p>
            <a:pPr algn="just">
              <a:spcAft>
                <a:spcPts val="1200"/>
              </a:spcAft>
            </a:pPr>
            <a:endParaRPr lang="en-US" sz="1100">
              <a:solidFill>
                <a:srgbClr val="000000"/>
              </a:solidFill>
              <a:latin typeface="Calibri" panose="020F0502020204030204" pitchFamily="34" charset="0"/>
              <a:ea typeface="Times New Roman" panose="02020603050405020304" pitchFamily="18" charset="0"/>
            </a:endParaRPr>
          </a:p>
        </p:txBody>
      </p:sp>
      <p:grpSp>
        <p:nvGrpSpPr>
          <p:cNvPr id="3" name="Group 2">
            <a:extLst>
              <a:ext uri="{FF2B5EF4-FFF2-40B4-BE49-F238E27FC236}">
                <a16:creationId xmlns:a16="http://schemas.microsoft.com/office/drawing/2014/main" id="{3F2A5F81-3841-1EF0-494B-A120505C11F5}"/>
              </a:ext>
            </a:extLst>
          </p:cNvPr>
          <p:cNvGrpSpPr/>
          <p:nvPr/>
        </p:nvGrpSpPr>
        <p:grpSpPr>
          <a:xfrm flipH="1">
            <a:off x="6027754" y="9163937"/>
            <a:ext cx="1712396" cy="1673613"/>
            <a:chOff x="-220413" y="5797823"/>
            <a:chExt cx="1967946" cy="1923375"/>
          </a:xfrm>
        </p:grpSpPr>
        <p:sp>
          <p:nvSpPr>
            <p:cNvPr id="4" name="Freeform 3">
              <a:extLst>
                <a:ext uri="{FF2B5EF4-FFF2-40B4-BE49-F238E27FC236}">
                  <a16:creationId xmlns:a16="http://schemas.microsoft.com/office/drawing/2014/main" id="{CEA8CA05-F0C2-235F-3130-6295EC05007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 name="Freeform 4">
              <a:extLst>
                <a:ext uri="{FF2B5EF4-FFF2-40B4-BE49-F238E27FC236}">
                  <a16:creationId xmlns:a16="http://schemas.microsoft.com/office/drawing/2014/main" id="{3EE08884-E243-96B0-3F03-D3608E0E198F}"/>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F67418DC-6C4A-3BFD-E4D9-41430FC94B9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D6C623C3-69B9-0956-F13F-AC6D32B8064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DB8B202F-6BFF-3EB0-6526-A0948E6EEB97}"/>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46531FDD-2853-65BB-274E-156E13263ECC}"/>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26682B05-3DF6-7C6B-BBA9-BE53F274A78B}"/>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9EC8F6AA-8BD9-AC25-BBEB-3B0C1734C65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9F2DFF5C-2AC4-797C-F386-F63AD6A3D376}"/>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00591874-0138-3A0B-5EB3-E09D9AC63A7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7E873E2F-2892-A749-4510-412B2ACB2D5A}"/>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AD7981A-ADB1-10C4-CCE6-1BF716E7BFE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D7BB674E-2279-2399-D96E-1F6FF93DBC5F}"/>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658FAF08-E865-6062-39D3-0ACD093E387B}"/>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91842469"/>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FF5331-F5E8-B674-BF2D-3DB24D24C879}"/>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43D6A832-1802-5250-7AA1-94C7B8AAA1E3}"/>
              </a:ext>
            </a:extLst>
          </p:cNvPr>
          <p:cNvSpPr/>
          <p:nvPr/>
        </p:nvSpPr>
        <p:spPr>
          <a:xfrm>
            <a:off x="5997039" y="0"/>
            <a:ext cx="1562636" cy="20544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0E6530DE-8FFE-9E29-A232-13767A24E369}"/>
              </a:ext>
            </a:extLst>
          </p:cNvPr>
          <p:cNvSpPr/>
          <p:nvPr/>
        </p:nvSpPr>
        <p:spPr>
          <a:xfrm flipV="1">
            <a:off x="-1" y="323001"/>
            <a:ext cx="7559675" cy="5880909"/>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154</a:t>
            </a:fld>
            <a:endParaRPr lang="en-US" dirty="0"/>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755650" y="665164"/>
            <a:ext cx="6042253" cy="4486466"/>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cs typeface="+mn-cs"/>
              </a:rPr>
              <a:t>Tokenization, an efficient tool to create financial instruments</a:t>
            </a:r>
          </a:p>
          <a:p>
            <a:r>
              <a:rPr lang="en-US">
                <a:cs typeface="+mn-cs"/>
              </a:rPr>
              <a:t>As described above, data gathered along the value chain is documented in an immutable and trustworthy way on a distributed ledger. This highly trusted data can in turn be securitized in a standardized and highly efficient manner. It also allows programming business logic and applying regulatory insights in tandem with governance rules directly on the ledger, by use of smart contracts. This can support many of the needed mechanics, making this entire transition process scalable and improving what in today’s infrastructure is a time-consuming and cost-intensive process.</a:t>
            </a:r>
          </a:p>
          <a:p>
            <a:r>
              <a:rPr lang="en-US">
                <a:cs typeface="+mn-cs"/>
              </a:rPr>
              <a:t> </a:t>
            </a:r>
          </a:p>
          <a:p>
            <a:r>
              <a:rPr lang="en-US">
                <a:cs typeface="+mn-cs"/>
              </a:rPr>
              <a:t>First benefit of tokenization: Split the high initial investment risks of those technologies’ developments, while keeping capital sufficiently concentrated to push innovation, and send demand side signals. Tokenization makes fractionalization of investments possible which may prove useful in the energy transition in many ways.</a:t>
            </a:r>
          </a:p>
          <a:p>
            <a:r>
              <a:rPr lang="en-US">
                <a:cs typeface="+mn-cs"/>
              </a:rPr>
              <a:t> </a:t>
            </a:r>
          </a:p>
          <a:p>
            <a:r>
              <a:rPr lang="en-US">
                <a:cs typeface="+mn-cs"/>
              </a:rPr>
              <a:t>One example of this would be a solar farm in the initial building phase. Investment and returns of those projects can be efficiently managed through smart contract platforms and their end-to-end integration — automated in combination with AIoT along the chain of custody. Once the project enters the production phase, returns can be allocated according to initial agreements. This would also have a positive effect on capital aggregation and avoidance of too fragmented developments.</a:t>
            </a:r>
          </a:p>
          <a:p>
            <a:endParaRPr lang="en-US">
              <a:cs typeface="+mn-cs"/>
            </a:endParaRPr>
          </a:p>
          <a:p>
            <a:r>
              <a:rPr lang="en-US">
                <a:cs typeface="+mn-cs"/>
              </a:rPr>
              <a:t>Efficient and automated processes pre- and post-trade generate massive gains in efficiencies and allow many investors to be included in a market that is otherwise accessible to institutional investors only due to its cost intensity. Hence, making more capital available while allowing retail investors a greater level of control over their portfolios.</a:t>
            </a:r>
          </a:p>
          <a:p>
            <a:r>
              <a:rPr lang="en-US">
                <a:cs typeface="+mn-cs"/>
              </a:rPr>
              <a:t> </a:t>
            </a:r>
          </a:p>
          <a:p>
            <a:r>
              <a:rPr lang="en-US">
                <a:cs typeface="+mn-cs"/>
              </a:rPr>
              <a:t>While supporting the initial project development phase, financial instruments may be created at various stages of the project. At a later stage, once the technology is ready and the project is operational, a fractionalized investment could be used as a refinancing tool for developers leading to capital being available for new projects while facilitating the same mechanics along the way.</a:t>
            </a:r>
          </a:p>
          <a:p>
            <a:r>
              <a:rPr lang="en-US">
                <a:cs typeface="+mn-cs"/>
              </a:rPr>
              <a:t> </a:t>
            </a:r>
          </a:p>
          <a:p>
            <a:r>
              <a:rPr lang="en-US">
                <a:cs typeface="+mn-cs"/>
              </a:rPr>
              <a:t>The second benefit of tokenization is the support of additional finance streams at various risk levels.</a:t>
            </a:r>
          </a:p>
          <a:p>
            <a:r>
              <a:rPr lang="en-US">
                <a:cs typeface="+mn-cs"/>
              </a:rPr>
              <a:t> </a:t>
            </a:r>
          </a:p>
          <a:p>
            <a:endParaRPr lang="en-US">
              <a:cs typeface="+mn-cs"/>
            </a:endParaRPr>
          </a:p>
        </p:txBody>
      </p:sp>
      <p:sp>
        <p:nvSpPr>
          <p:cNvPr id="17" name="Text Placeholder 17">
            <a:extLst>
              <a:ext uri="{FF2B5EF4-FFF2-40B4-BE49-F238E27FC236}">
                <a16:creationId xmlns:a16="http://schemas.microsoft.com/office/drawing/2014/main" id="{79DDAC6C-BF43-0D82-57A1-16CC6980DD8A}"/>
              </a:ext>
            </a:extLst>
          </p:cNvPr>
          <p:cNvSpPr txBox="1">
            <a:spLocks/>
          </p:cNvSpPr>
          <p:nvPr/>
        </p:nvSpPr>
        <p:spPr>
          <a:xfrm>
            <a:off x="778242" y="6537828"/>
            <a:ext cx="5989271" cy="3928887"/>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spcBef>
                <a:spcPts val="1200"/>
              </a:spcBef>
            </a:pPr>
            <a:r>
              <a:rPr lang="en-US" b="1" kern="0">
                <a:solidFill>
                  <a:srgbClr val="F79037"/>
                </a:solidFill>
                <a:effectLst/>
                <a:ea typeface="Times New Roman" panose="02020603050405020304" pitchFamily="18" charset="0"/>
              </a:rPr>
              <a:t>Conclusion</a:t>
            </a:r>
            <a:endParaRPr lang="en-LB" b="1" kern="0">
              <a:solidFill>
                <a:srgbClr val="F79037"/>
              </a:solidFill>
              <a:effectLst/>
              <a:ea typeface="Times New Roman" panose="02020603050405020304" pitchFamily="18" charset="0"/>
            </a:endParaRPr>
          </a:p>
          <a:p>
            <a:pPr algn="just"/>
            <a:r>
              <a:rPr lang="en-US">
                <a:solidFill>
                  <a:srgbClr val="000000"/>
                </a:solidFill>
                <a:effectLst/>
                <a:ea typeface="Times New Roman" panose="02020603050405020304" pitchFamily="18" charset="0"/>
              </a:rPr>
              <a:t>New possibilities around trust and transparency made possible through digitization and tokenization allows for new forms of decentralized documentation and securitization. This enables the realization of technological potential to transact and own assets in an unprecedentedly scalable manner, as many participants can be cost-efficiently integrated into the system.</a:t>
            </a:r>
            <a:endParaRPr lang="en-LB">
              <a:effectLst/>
              <a:ea typeface="Times New Roman" panose="02020603050405020304" pitchFamily="18" charset="0"/>
            </a:endParaRPr>
          </a:p>
          <a:p>
            <a:pPr algn="just"/>
            <a:r>
              <a:rPr lang="en-US">
                <a:solidFill>
                  <a:srgbClr val="000000"/>
                </a:solidFill>
                <a:effectLst/>
                <a:ea typeface="Times New Roman" panose="02020603050405020304" pitchFamily="18" charset="0"/>
              </a:rPr>
              <a:t> </a:t>
            </a:r>
            <a:endParaRPr lang="en-LB">
              <a:effectLst/>
              <a:ea typeface="Times New Roman" panose="02020603050405020304" pitchFamily="18" charset="0"/>
            </a:endParaRPr>
          </a:p>
          <a:p>
            <a:pPr algn="just"/>
            <a:r>
              <a:rPr lang="en-US">
                <a:solidFill>
                  <a:srgbClr val="000000"/>
                </a:solidFill>
                <a:effectLst/>
                <a:ea typeface="Times New Roman" panose="02020603050405020304" pitchFamily="18" charset="0"/>
              </a:rPr>
              <a:t>This can open new worlds in terms of efficient capital allocation through transparent markets, enabled through: (1) an accurate and transparent lifecycle “track &amp; trace”, (2) economic incentives to act sustainably for the many, and (3) a dynamic system that pushes innovation while allowing for collaboration in a trusted way within a growing system. This way, markets for all kinds of assets will be able to mobilize the vast amount of funds necessary for the energy transition at scale and speed.</a:t>
            </a:r>
          </a:p>
          <a:p>
            <a:pPr algn="just"/>
            <a:endParaRPr lang="en-US" i="1">
              <a:solidFill>
                <a:srgbClr val="F79037"/>
              </a:solidFill>
              <a:effectLst/>
              <a:ea typeface="Times New Roman" panose="02020603050405020304" pitchFamily="18" charset="0"/>
            </a:endParaRPr>
          </a:p>
          <a:p>
            <a:pPr algn="just"/>
            <a:r>
              <a:rPr lang="en-US" i="1">
                <a:solidFill>
                  <a:srgbClr val="8E2F91"/>
                </a:solidFill>
                <a:effectLst/>
                <a:ea typeface="Times New Roman" panose="02020603050405020304" pitchFamily="18" charset="0"/>
              </a:rPr>
              <a:t>The text stems from the academic article “Blockchain, IoT and AI – A perfect fit” published on March 25th, 2010 by Prof. Dr. Philipp Sandner, Dr. Jonas Gross and Ricarda Joas. The authors consented to the use of the text for the purpose of the Generation Blockchain project.</a:t>
            </a:r>
          </a:p>
          <a:p>
            <a:pPr algn="just"/>
            <a:endParaRPr lang="en-LB">
              <a:effectLst/>
              <a:ea typeface="Times New Roman" panose="02020603050405020304" pitchFamily="18" charset="0"/>
            </a:endParaRPr>
          </a:p>
        </p:txBody>
      </p:sp>
      <p:grpSp>
        <p:nvGrpSpPr>
          <p:cNvPr id="19" name="Group 18">
            <a:extLst>
              <a:ext uri="{FF2B5EF4-FFF2-40B4-BE49-F238E27FC236}">
                <a16:creationId xmlns:a16="http://schemas.microsoft.com/office/drawing/2014/main" id="{9ACBDDB3-EFED-84F0-1EFD-7A62A742D110}"/>
              </a:ext>
            </a:extLst>
          </p:cNvPr>
          <p:cNvGrpSpPr/>
          <p:nvPr/>
        </p:nvGrpSpPr>
        <p:grpSpPr>
          <a:xfrm flipH="1">
            <a:off x="5193447" y="8599913"/>
            <a:ext cx="2590078" cy="2250924"/>
            <a:chOff x="-220413" y="5470274"/>
            <a:chExt cx="2590078" cy="2250924"/>
          </a:xfrm>
        </p:grpSpPr>
        <p:sp>
          <p:nvSpPr>
            <p:cNvPr id="20" name="Freeform 19">
              <a:extLst>
                <a:ext uri="{FF2B5EF4-FFF2-40B4-BE49-F238E27FC236}">
                  <a16:creationId xmlns:a16="http://schemas.microsoft.com/office/drawing/2014/main" id="{7444F914-286D-110D-B022-32F0FAAF970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5DDFA523-A93B-222B-895F-BDD9FD72EAE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206532A-2563-D81D-8F2F-784EB978D0E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65AA50B4-EFBC-F05E-C00D-F00E7F717C6E}"/>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686CE78E-7365-2DBE-D110-E80AFC6FF7D3}"/>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31644F5-3ACB-E502-A573-0BFB4493EE21}"/>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5AFFFFEF-4304-A469-695B-DF6EBD7D58D8}"/>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89BA94DE-F935-CB07-CB9B-EE07BA18409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6701B079-E472-30C3-4CD2-7332FB19F755}"/>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3426B8AE-A54D-E59C-DDB6-4AB52E9D0943}"/>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6AF88E83-D6A9-C25A-E7EF-3CCDA6BDC555}"/>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462315CE-B776-07AB-2B41-625146AE14A2}"/>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85FC5AB-CFE2-C68E-2F53-1BF0F4670D8A}"/>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2533693-B1E8-E1E9-0990-EA8774287703}"/>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7A726FDA-8456-DE2C-04A0-498BB698C0D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2BB7313C-74E3-3303-6AC5-C9D1CF00DD11}"/>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06A6ADD2-3D5D-8260-F605-6993F5F0F33E}"/>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664E683A-99EA-9F97-0599-1F60E12D25B9}"/>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230278410"/>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02</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US"/>
              <a:t>BLOCKCHAIN TECHNOLOGY IN THE ENERGY SECTOR </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pPr/>
              <a:t>155</a:t>
            </a:fld>
            <a:endParaRPr lang="en-US" dirty="0"/>
          </a:p>
        </p:txBody>
      </p:sp>
    </p:spTree>
    <p:extLst>
      <p:ext uri="{BB962C8B-B14F-4D97-AF65-F5344CB8AC3E}">
        <p14:creationId xmlns:p14="http://schemas.microsoft.com/office/powerpoint/2010/main" val="3922533594"/>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156</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3" y="665163"/>
            <a:ext cx="6005740" cy="2739929"/>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The sharing economy is one of the fastest-growing segments in blockchain as well as in business. The sharing economy enables people to </a:t>
            </a:r>
            <a:r>
              <a:rPr lang="en-US" sz="1100" u="none" strike="noStrike">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2">
                  <a:extLst>
                    <a:ext uri="{A12FA001-AC4F-418D-AE19-62706E023703}">
                      <ahyp:hlinkClr xmlns:ahyp="http://schemas.microsoft.com/office/drawing/2018/hyperlinkcolor" val="tx"/>
                    </a:ext>
                  </a:extLst>
                </a:hlinkClick>
              </a:rPr>
              <a:t>rent out their own property</a:t>
            </a:r>
            <a:r>
              <a:rPr lang="en-US"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 </a:t>
            </a: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for use by others. Airbnb, for example, allows travelers to rent out part of an apartment or house instead of leaving it empty when on vacation. Uber and Lyft are a proxy for taxi cabs where the car of the owner is used to provide the service that normally a taxi would provide. The traditional sharing economy also has certain issues. There can be high fees for using the platform, bad working conditions and unfair revenue sharing that hurt individual users but benefit the underlying corporation. Some companies have abused their power, for </a:t>
            </a: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example, by receiving </a:t>
            </a:r>
            <a:r>
              <a:rPr lang="en-US" sz="1100" u="none" strike="noStrike">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2">
                  <a:extLst>
                    <a:ext uri="{A12FA001-AC4F-418D-AE19-62706E023703}">
                      <ahyp:hlinkClr xmlns:ahyp="http://schemas.microsoft.com/office/drawing/2018/hyperlinkcolor" val="tx"/>
                    </a:ext>
                  </a:extLst>
                </a:hlinkClick>
              </a:rPr>
              <a:t>access to private data</a:t>
            </a:r>
            <a:r>
              <a:rPr lang="en-US"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 </a:t>
            </a: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without customers’ consent. Sharing economy has also taken over in several blockchain related projects. One of the most promising use cases for blockchain in the sharing economy is the energy-sharing sector which the next section.</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58821" y="3551037"/>
            <a:ext cx="3872542"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2.1 Energy-Sharing Economy</a:t>
            </a:r>
            <a:r>
              <a:rPr lang="en-LB" sz="1800" b="0"/>
              <a:t> </a:t>
            </a:r>
            <a:endParaRPr lang="en-US" sz="1800" b="0" dirty="0"/>
          </a:p>
        </p:txBody>
      </p:sp>
      <p:pic>
        <p:nvPicPr>
          <p:cNvPr id="83" name="Picture Placeholder 33">
            <a:extLst>
              <a:ext uri="{FF2B5EF4-FFF2-40B4-BE49-F238E27FC236}">
                <a16:creationId xmlns:a16="http://schemas.microsoft.com/office/drawing/2014/main" id="{E4E75EE0-6F53-23C0-58D6-074F6FCB170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7968247"/>
            <a:ext cx="7559675" cy="272356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
        <p:nvSpPr>
          <p:cNvPr id="6" name="Text Placeholder 17">
            <a:extLst>
              <a:ext uri="{FF2B5EF4-FFF2-40B4-BE49-F238E27FC236}">
                <a16:creationId xmlns:a16="http://schemas.microsoft.com/office/drawing/2014/main" id="{2EE6CBF1-F0EA-93BF-EB15-4FE1274A087E}"/>
              </a:ext>
            </a:extLst>
          </p:cNvPr>
          <p:cNvSpPr txBox="1">
            <a:spLocks/>
          </p:cNvSpPr>
          <p:nvPr/>
        </p:nvSpPr>
        <p:spPr>
          <a:xfrm>
            <a:off x="761773" y="4183063"/>
            <a:ext cx="6005740" cy="668337"/>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ea typeface="Times New Roman" panose="02020603050405020304" pitchFamily="18" charset="0"/>
              </a:rPr>
              <a:t>Blockchain technologies could be applied to a variety of use cases related to the operations and business processes of energy companies. Some of the potential applications and affected parts of business (models) are:</a:t>
            </a:r>
            <a:endParaRPr lang="en-LB" sz="1100">
              <a:effectLst/>
              <a:latin typeface="Times New Roman" panose="02020603050405020304" pitchFamily="18" charset="0"/>
              <a:ea typeface="Times New Roman" panose="02020603050405020304" pitchFamily="18" charset="0"/>
            </a:endParaRPr>
          </a:p>
        </p:txBody>
      </p:sp>
      <p:sp>
        <p:nvSpPr>
          <p:cNvPr id="7" name="Text Placeholder 17">
            <a:extLst>
              <a:ext uri="{FF2B5EF4-FFF2-40B4-BE49-F238E27FC236}">
                <a16:creationId xmlns:a16="http://schemas.microsoft.com/office/drawing/2014/main" id="{E1ECA235-8E79-D305-6340-D4D4B71EB6F5}"/>
              </a:ext>
            </a:extLst>
          </p:cNvPr>
          <p:cNvSpPr txBox="1">
            <a:spLocks/>
          </p:cNvSpPr>
          <p:nvPr/>
        </p:nvSpPr>
        <p:spPr>
          <a:xfrm>
            <a:off x="2224884" y="5147588"/>
            <a:ext cx="4573019" cy="239621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Billing		 </a:t>
            </a:r>
            <a:r>
              <a:rPr lang="en-US">
                <a:solidFill>
                  <a:srgbClr val="000000"/>
                </a:solidFill>
                <a:cs typeface="+mn-cs"/>
              </a:rPr>
              <a:t>Blockchains, smart contracts and smart metering can execute </a:t>
            </a:r>
          </a:p>
          <a:p>
            <a:pPr algn="just"/>
            <a:r>
              <a:rPr lang="en-US">
                <a:solidFill>
                  <a:srgbClr val="000000"/>
                </a:solidFill>
                <a:cs typeface="+mn-cs"/>
              </a:rPr>
              <a:t>automated billing for consumers and distributed generators. Utility </a:t>
            </a:r>
          </a:p>
          <a:p>
            <a:pPr algn="just"/>
            <a:r>
              <a:rPr lang="en-US">
                <a:solidFill>
                  <a:srgbClr val="000000"/>
                </a:solidFill>
                <a:cs typeface="+mn-cs"/>
              </a:rPr>
              <a:t>companies might benefit from the potential for energy micro-</a:t>
            </a:r>
          </a:p>
          <a:p>
            <a:pPr algn="just"/>
            <a:r>
              <a:rPr lang="en-US">
                <a:solidFill>
                  <a:srgbClr val="000000"/>
                </a:solidFill>
                <a:cs typeface="+mn-cs"/>
              </a:rPr>
              <a:t>payments, pay-as-you-go solutions, or payment platforms for pre-paid </a:t>
            </a:r>
          </a:p>
          <a:p>
            <a:pPr algn="just"/>
            <a:r>
              <a:rPr lang="en-US">
                <a:solidFill>
                  <a:srgbClr val="000000"/>
                </a:solidFill>
                <a:cs typeface="+mn-cs"/>
              </a:rPr>
              <a:t>meters.</a:t>
            </a:r>
          </a:p>
          <a:p>
            <a:pPr algn="just"/>
            <a:endParaRPr lang="en-US">
              <a:solidFill>
                <a:srgbClr val="000000"/>
              </a:solidFill>
              <a:cs typeface="+mn-cs"/>
            </a:endParaRPr>
          </a:p>
          <a:p>
            <a:r>
              <a:rPr lang="en-US" b="1">
                <a:solidFill>
                  <a:srgbClr val="F79037"/>
                </a:solidFill>
                <a:cs typeface="+mn-cs"/>
              </a:rPr>
              <a:t>Sales &amp; Marketing	 </a:t>
            </a:r>
          </a:p>
          <a:p>
            <a:r>
              <a:rPr lang="en-US">
                <a:solidFill>
                  <a:srgbClr val="000000"/>
                </a:solidFill>
                <a:cs typeface="+mn-cs"/>
              </a:rPr>
              <a:t>Sales practices may change according to consumers' energy profile, </a:t>
            </a:r>
          </a:p>
          <a:p>
            <a:r>
              <a:rPr lang="en-US">
                <a:solidFill>
                  <a:srgbClr val="000000"/>
                </a:solidFill>
                <a:cs typeface="+mn-cs"/>
              </a:rPr>
              <a:t>individual preferences and environmental concerns. Blockchains, in </a:t>
            </a:r>
          </a:p>
          <a:p>
            <a:r>
              <a:rPr lang="en-US">
                <a:solidFill>
                  <a:srgbClr val="000000"/>
                </a:solidFill>
                <a:cs typeface="+mn-cs"/>
              </a:rPr>
              <a:t>combination with artificial intelligence (AI) techniques such as machine </a:t>
            </a:r>
          </a:p>
          <a:p>
            <a:r>
              <a:rPr lang="en-US">
                <a:solidFill>
                  <a:srgbClr val="000000"/>
                </a:solidFill>
                <a:cs typeface="+mn-cs"/>
              </a:rPr>
              <a:t>learning (ML), can identify consumer energy patterns and therefore </a:t>
            </a:r>
          </a:p>
          <a:p>
            <a:r>
              <a:rPr lang="en-US">
                <a:solidFill>
                  <a:srgbClr val="000000"/>
                </a:solidFill>
                <a:cs typeface="+mn-cs"/>
              </a:rPr>
              <a:t>enable tailored and value-added energy products provision.</a:t>
            </a:r>
          </a:p>
          <a:p>
            <a:endParaRPr lang="en-US">
              <a:solidFill>
                <a:srgbClr val="000000"/>
              </a:solidFill>
              <a:cs typeface="+mn-cs"/>
            </a:endParaRPr>
          </a:p>
          <a:p>
            <a:endParaRPr lang="en-US" dirty="0">
              <a:solidFill>
                <a:srgbClr val="000000"/>
              </a:solidFill>
            </a:endParaRPr>
          </a:p>
        </p:txBody>
      </p:sp>
      <p:grpSp>
        <p:nvGrpSpPr>
          <p:cNvPr id="16" name="Group 15">
            <a:extLst>
              <a:ext uri="{FF2B5EF4-FFF2-40B4-BE49-F238E27FC236}">
                <a16:creationId xmlns:a16="http://schemas.microsoft.com/office/drawing/2014/main" id="{E29C3363-919A-3DF8-F35B-3CC467AA1020}"/>
              </a:ext>
            </a:extLst>
          </p:cNvPr>
          <p:cNvGrpSpPr/>
          <p:nvPr/>
        </p:nvGrpSpPr>
        <p:grpSpPr>
          <a:xfrm>
            <a:off x="891072" y="6435970"/>
            <a:ext cx="997511" cy="996421"/>
            <a:chOff x="7257599" y="768348"/>
            <a:chExt cx="868457" cy="867509"/>
          </a:xfrm>
          <a:solidFill>
            <a:srgbClr val="F79037"/>
          </a:solidFill>
        </p:grpSpPr>
        <p:sp>
          <p:nvSpPr>
            <p:cNvPr id="17" name="Freeform 16">
              <a:extLst>
                <a:ext uri="{FF2B5EF4-FFF2-40B4-BE49-F238E27FC236}">
                  <a16:creationId xmlns:a16="http://schemas.microsoft.com/office/drawing/2014/main" id="{DF9AEDAA-8023-2C4E-03B8-67507F130877}"/>
                </a:ext>
              </a:extLst>
            </p:cNvPr>
            <p:cNvSpPr/>
            <p:nvPr/>
          </p:nvSpPr>
          <p:spPr>
            <a:xfrm>
              <a:off x="7672223" y="1282564"/>
              <a:ext cx="303614" cy="275513"/>
            </a:xfrm>
            <a:custGeom>
              <a:avLst/>
              <a:gdLst>
                <a:gd name="connsiteX0" fmla="*/ 5420 w 303614"/>
                <a:gd name="connsiteY0" fmla="*/ 194214 h 275513"/>
                <a:gd name="connsiteX1" fmla="*/ 8130 w 303614"/>
                <a:gd name="connsiteY1" fmla="*/ 193311 h 275513"/>
                <a:gd name="connsiteX2" fmla="*/ 18970 w 303614"/>
                <a:gd name="connsiteY2" fmla="*/ 193311 h 275513"/>
                <a:gd name="connsiteX3" fmla="*/ 79492 w 303614"/>
                <a:gd name="connsiteY3" fmla="*/ 229444 h 275513"/>
                <a:gd name="connsiteX4" fmla="*/ 93946 w 303614"/>
                <a:gd name="connsiteY4" fmla="*/ 229444 h 275513"/>
                <a:gd name="connsiteX5" fmla="*/ 101172 w 303614"/>
                <a:gd name="connsiteY5" fmla="*/ 216797 h 275513"/>
                <a:gd name="connsiteX6" fmla="*/ 101172 w 303614"/>
                <a:gd name="connsiteY6" fmla="*/ 14453 h 275513"/>
                <a:gd name="connsiteX7" fmla="*/ 115625 w 303614"/>
                <a:gd name="connsiteY7" fmla="*/ 0 h 275513"/>
                <a:gd name="connsiteX8" fmla="*/ 130079 w 303614"/>
                <a:gd name="connsiteY8" fmla="*/ 14453 h 275513"/>
                <a:gd name="connsiteX9" fmla="*/ 130079 w 303614"/>
                <a:gd name="connsiteY9" fmla="*/ 130982 h 275513"/>
                <a:gd name="connsiteX10" fmla="*/ 144531 w 303614"/>
                <a:gd name="connsiteY10" fmla="*/ 145435 h 275513"/>
                <a:gd name="connsiteX11" fmla="*/ 158985 w 303614"/>
                <a:gd name="connsiteY11" fmla="*/ 130982 h 275513"/>
                <a:gd name="connsiteX12" fmla="*/ 173438 w 303614"/>
                <a:gd name="connsiteY12" fmla="*/ 116529 h 275513"/>
                <a:gd name="connsiteX13" fmla="*/ 187891 w 303614"/>
                <a:gd name="connsiteY13" fmla="*/ 130982 h 275513"/>
                <a:gd name="connsiteX14" fmla="*/ 202344 w 303614"/>
                <a:gd name="connsiteY14" fmla="*/ 145435 h 275513"/>
                <a:gd name="connsiteX15" fmla="*/ 216797 w 303614"/>
                <a:gd name="connsiteY15" fmla="*/ 130982 h 275513"/>
                <a:gd name="connsiteX16" fmla="*/ 231251 w 303614"/>
                <a:gd name="connsiteY16" fmla="*/ 116529 h 275513"/>
                <a:gd name="connsiteX17" fmla="*/ 245704 w 303614"/>
                <a:gd name="connsiteY17" fmla="*/ 130982 h 275513"/>
                <a:gd name="connsiteX18" fmla="*/ 260156 w 303614"/>
                <a:gd name="connsiteY18" fmla="*/ 145435 h 275513"/>
                <a:gd name="connsiteX19" fmla="*/ 274610 w 303614"/>
                <a:gd name="connsiteY19" fmla="*/ 130982 h 275513"/>
                <a:gd name="connsiteX20" fmla="*/ 280030 w 303614"/>
                <a:gd name="connsiteY20" fmla="*/ 120142 h 275513"/>
                <a:gd name="connsiteX21" fmla="*/ 291773 w 303614"/>
                <a:gd name="connsiteY21" fmla="*/ 117432 h 275513"/>
                <a:gd name="connsiteX22" fmla="*/ 303516 w 303614"/>
                <a:gd name="connsiteY22" fmla="*/ 132788 h 275513"/>
                <a:gd name="connsiteX23" fmla="*/ 303516 w 303614"/>
                <a:gd name="connsiteY23" fmla="*/ 275513 h 275513"/>
                <a:gd name="connsiteX24" fmla="*/ 91236 w 303614"/>
                <a:gd name="connsiteY24" fmla="*/ 275513 h 275513"/>
                <a:gd name="connsiteX25" fmla="*/ 4517 w 303614"/>
                <a:gd name="connsiteY25" fmla="*/ 213184 h 275513"/>
                <a:gd name="connsiteX26" fmla="*/ 0 w 303614"/>
                <a:gd name="connsiteY26" fmla="*/ 203247 h 275513"/>
                <a:gd name="connsiteX27" fmla="*/ 5420 w 303614"/>
                <a:gd name="connsiteY27" fmla="*/ 194214 h 275513"/>
                <a:gd name="connsiteX28" fmla="*/ 5420 w 303614"/>
                <a:gd name="connsiteY28" fmla="*/ 194214 h 27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3614" h="275513">
                  <a:moveTo>
                    <a:pt x="5420" y="194214"/>
                  </a:moveTo>
                  <a:lnTo>
                    <a:pt x="8130" y="193311"/>
                  </a:lnTo>
                  <a:cubicBezTo>
                    <a:pt x="11743" y="191504"/>
                    <a:pt x="15357" y="191504"/>
                    <a:pt x="18970" y="193311"/>
                  </a:cubicBezTo>
                  <a:lnTo>
                    <a:pt x="79492" y="229444"/>
                  </a:lnTo>
                  <a:cubicBezTo>
                    <a:pt x="84009" y="232154"/>
                    <a:pt x="89429" y="232154"/>
                    <a:pt x="93946" y="229444"/>
                  </a:cubicBezTo>
                  <a:cubicBezTo>
                    <a:pt x="98462" y="226733"/>
                    <a:pt x="101172" y="222217"/>
                    <a:pt x="101172" y="216797"/>
                  </a:cubicBezTo>
                  <a:lnTo>
                    <a:pt x="101172" y="14453"/>
                  </a:lnTo>
                  <a:cubicBezTo>
                    <a:pt x="101172" y="6323"/>
                    <a:pt x="107495" y="0"/>
                    <a:pt x="115625" y="0"/>
                  </a:cubicBezTo>
                  <a:cubicBezTo>
                    <a:pt x="123755" y="0"/>
                    <a:pt x="130079" y="6323"/>
                    <a:pt x="130079" y="14453"/>
                  </a:cubicBezTo>
                  <a:lnTo>
                    <a:pt x="130079" y="130982"/>
                  </a:lnTo>
                  <a:cubicBezTo>
                    <a:pt x="130079" y="139112"/>
                    <a:pt x="136402" y="145435"/>
                    <a:pt x="144531" y="145435"/>
                  </a:cubicBezTo>
                  <a:cubicBezTo>
                    <a:pt x="152662" y="145435"/>
                    <a:pt x="158985" y="139112"/>
                    <a:pt x="158985" y="130982"/>
                  </a:cubicBezTo>
                  <a:cubicBezTo>
                    <a:pt x="158985" y="122852"/>
                    <a:pt x="165308" y="116529"/>
                    <a:pt x="173438" y="116529"/>
                  </a:cubicBezTo>
                  <a:cubicBezTo>
                    <a:pt x="181568" y="116529"/>
                    <a:pt x="187891" y="122852"/>
                    <a:pt x="187891" y="130982"/>
                  </a:cubicBezTo>
                  <a:cubicBezTo>
                    <a:pt x="187891" y="139112"/>
                    <a:pt x="194214" y="145435"/>
                    <a:pt x="202344" y="145435"/>
                  </a:cubicBezTo>
                  <a:cubicBezTo>
                    <a:pt x="210474" y="145435"/>
                    <a:pt x="216797" y="139112"/>
                    <a:pt x="216797" y="130982"/>
                  </a:cubicBezTo>
                  <a:cubicBezTo>
                    <a:pt x="216797" y="122852"/>
                    <a:pt x="223121" y="116529"/>
                    <a:pt x="231251" y="116529"/>
                  </a:cubicBezTo>
                  <a:cubicBezTo>
                    <a:pt x="239380" y="116529"/>
                    <a:pt x="245704" y="122852"/>
                    <a:pt x="245704" y="130982"/>
                  </a:cubicBezTo>
                  <a:cubicBezTo>
                    <a:pt x="245704" y="139112"/>
                    <a:pt x="252027" y="145435"/>
                    <a:pt x="260156" y="145435"/>
                  </a:cubicBezTo>
                  <a:cubicBezTo>
                    <a:pt x="268287" y="145435"/>
                    <a:pt x="274610" y="139112"/>
                    <a:pt x="274610" y="130982"/>
                  </a:cubicBezTo>
                  <a:cubicBezTo>
                    <a:pt x="274610" y="126465"/>
                    <a:pt x="276417" y="122852"/>
                    <a:pt x="280030" y="120142"/>
                  </a:cubicBezTo>
                  <a:cubicBezTo>
                    <a:pt x="283643" y="117432"/>
                    <a:pt x="287256" y="116529"/>
                    <a:pt x="291773" y="117432"/>
                  </a:cubicBezTo>
                  <a:cubicBezTo>
                    <a:pt x="299000" y="119239"/>
                    <a:pt x="304419" y="125562"/>
                    <a:pt x="303516" y="132788"/>
                  </a:cubicBezTo>
                  <a:lnTo>
                    <a:pt x="303516" y="275513"/>
                  </a:lnTo>
                  <a:lnTo>
                    <a:pt x="91236" y="275513"/>
                  </a:lnTo>
                  <a:lnTo>
                    <a:pt x="4517" y="213184"/>
                  </a:lnTo>
                  <a:cubicBezTo>
                    <a:pt x="1807" y="211377"/>
                    <a:pt x="0" y="206861"/>
                    <a:pt x="0" y="203247"/>
                  </a:cubicBezTo>
                  <a:cubicBezTo>
                    <a:pt x="0" y="199634"/>
                    <a:pt x="1807" y="196021"/>
                    <a:pt x="5420" y="194214"/>
                  </a:cubicBezTo>
                  <a:lnTo>
                    <a:pt x="5420" y="194214"/>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8" name="Graphic 2">
              <a:extLst>
                <a:ext uri="{FF2B5EF4-FFF2-40B4-BE49-F238E27FC236}">
                  <a16:creationId xmlns:a16="http://schemas.microsoft.com/office/drawing/2014/main" id="{7B9626FA-3A99-52AA-A752-280CEE4E9620}"/>
                </a:ext>
              </a:extLst>
            </p:cNvPr>
            <p:cNvGrpSpPr/>
            <p:nvPr/>
          </p:nvGrpSpPr>
          <p:grpSpPr>
            <a:xfrm>
              <a:off x="7257599" y="768348"/>
              <a:ext cx="868457" cy="867509"/>
              <a:chOff x="7257599" y="768348"/>
              <a:chExt cx="868457" cy="867509"/>
            </a:xfrm>
            <a:grpFill/>
          </p:grpSpPr>
          <p:sp>
            <p:nvSpPr>
              <p:cNvPr id="19" name="Freeform 18">
                <a:extLst>
                  <a:ext uri="{FF2B5EF4-FFF2-40B4-BE49-F238E27FC236}">
                    <a16:creationId xmlns:a16="http://schemas.microsoft.com/office/drawing/2014/main" id="{89600CB5-3C69-73E1-8B48-46304A73713D}"/>
                  </a:ext>
                </a:extLst>
              </p:cNvPr>
              <p:cNvSpPr/>
              <p:nvPr/>
            </p:nvSpPr>
            <p:spPr>
              <a:xfrm>
                <a:off x="7257599" y="768348"/>
                <a:ext cx="868457" cy="867509"/>
              </a:xfrm>
              <a:custGeom>
                <a:avLst/>
                <a:gdLst>
                  <a:gd name="connsiteX0" fmla="*/ 0 w 868457"/>
                  <a:gd name="connsiteY0" fmla="*/ 621711 h 867509"/>
                  <a:gd name="connsiteX1" fmla="*/ 61426 w 868457"/>
                  <a:gd name="connsiteY1" fmla="*/ 704816 h 867509"/>
                  <a:gd name="connsiteX2" fmla="*/ 158984 w 868457"/>
                  <a:gd name="connsiteY2" fmla="*/ 670490 h 867509"/>
                  <a:gd name="connsiteX3" fmla="*/ 350489 w 868457"/>
                  <a:gd name="connsiteY3" fmla="*/ 758113 h 867509"/>
                  <a:gd name="connsiteX4" fmla="*/ 347779 w 868457"/>
                  <a:gd name="connsiteY4" fmla="*/ 780696 h 867509"/>
                  <a:gd name="connsiteX5" fmla="*/ 395655 w 868457"/>
                  <a:gd name="connsiteY5" fmla="*/ 858381 h 867509"/>
                  <a:gd name="connsiteX6" fmla="*/ 485987 w 868457"/>
                  <a:gd name="connsiteY6" fmla="*/ 850251 h 867509"/>
                  <a:gd name="connsiteX7" fmla="*/ 468824 w 868457"/>
                  <a:gd name="connsiteY7" fmla="*/ 826765 h 867509"/>
                  <a:gd name="connsiteX8" fmla="*/ 434497 w 868457"/>
                  <a:gd name="connsiteY8" fmla="*/ 838508 h 867509"/>
                  <a:gd name="connsiteX9" fmla="*/ 386621 w 868457"/>
                  <a:gd name="connsiteY9" fmla="*/ 812312 h 867509"/>
                  <a:gd name="connsiteX10" fmla="*/ 382105 w 868457"/>
                  <a:gd name="connsiteY10" fmla="*/ 758113 h 867509"/>
                  <a:gd name="connsiteX11" fmla="*/ 383008 w 868457"/>
                  <a:gd name="connsiteY11" fmla="*/ 746370 h 867509"/>
                  <a:gd name="connsiteX12" fmla="*/ 374878 w 868457"/>
                  <a:gd name="connsiteY12" fmla="*/ 737336 h 867509"/>
                  <a:gd name="connsiteX13" fmla="*/ 171631 w 868457"/>
                  <a:gd name="connsiteY13" fmla="*/ 644294 h 867509"/>
                  <a:gd name="connsiteX14" fmla="*/ 170727 w 868457"/>
                  <a:gd name="connsiteY14" fmla="*/ 595515 h 867509"/>
                  <a:gd name="connsiteX15" fmla="*/ 282740 w 868457"/>
                  <a:gd name="connsiteY15" fmla="*/ 534089 h 867509"/>
                  <a:gd name="connsiteX16" fmla="*/ 269190 w 868457"/>
                  <a:gd name="connsiteY16" fmla="*/ 508796 h 867509"/>
                  <a:gd name="connsiteX17" fmla="*/ 158081 w 868457"/>
                  <a:gd name="connsiteY17" fmla="*/ 569318 h 867509"/>
                  <a:gd name="connsiteX18" fmla="*/ 102978 w 868457"/>
                  <a:gd name="connsiteY18" fmla="*/ 535896 h 867509"/>
                  <a:gd name="connsiteX19" fmla="*/ 102978 w 868457"/>
                  <a:gd name="connsiteY19" fmla="*/ 330842 h 867509"/>
                  <a:gd name="connsiteX20" fmla="*/ 149951 w 868457"/>
                  <a:gd name="connsiteY20" fmla="*/ 306452 h 867509"/>
                  <a:gd name="connsiteX21" fmla="*/ 270093 w 868457"/>
                  <a:gd name="connsiteY21" fmla="*/ 366974 h 867509"/>
                  <a:gd name="connsiteX22" fmla="*/ 282740 w 868457"/>
                  <a:gd name="connsiteY22" fmla="*/ 340778 h 867509"/>
                  <a:gd name="connsiteX23" fmla="*/ 166211 w 868457"/>
                  <a:gd name="connsiteY23" fmla="*/ 282966 h 867509"/>
                  <a:gd name="connsiteX24" fmla="*/ 171631 w 868457"/>
                  <a:gd name="connsiteY24" fmla="*/ 223346 h 867509"/>
                  <a:gd name="connsiteX25" fmla="*/ 363135 w 868457"/>
                  <a:gd name="connsiteY25" fmla="*/ 135724 h 867509"/>
                  <a:gd name="connsiteX26" fmla="*/ 420044 w 868457"/>
                  <a:gd name="connsiteY26" fmla="*/ 172760 h 867509"/>
                  <a:gd name="connsiteX27" fmla="*/ 420044 w 868457"/>
                  <a:gd name="connsiteY27" fmla="*/ 245929 h 867509"/>
                  <a:gd name="connsiteX28" fmla="*/ 448950 w 868457"/>
                  <a:gd name="connsiteY28" fmla="*/ 245929 h 867509"/>
                  <a:gd name="connsiteX29" fmla="*/ 448950 w 868457"/>
                  <a:gd name="connsiteY29" fmla="*/ 172760 h 867509"/>
                  <a:gd name="connsiteX30" fmla="*/ 505860 w 868457"/>
                  <a:gd name="connsiteY30" fmla="*/ 135724 h 867509"/>
                  <a:gd name="connsiteX31" fmla="*/ 697364 w 868457"/>
                  <a:gd name="connsiteY31" fmla="*/ 223346 h 867509"/>
                  <a:gd name="connsiteX32" fmla="*/ 698267 w 868457"/>
                  <a:gd name="connsiteY32" fmla="*/ 272126 h 867509"/>
                  <a:gd name="connsiteX33" fmla="*/ 586255 w 868457"/>
                  <a:gd name="connsiteY33" fmla="*/ 333551 h 867509"/>
                  <a:gd name="connsiteX34" fmla="*/ 599805 w 868457"/>
                  <a:gd name="connsiteY34" fmla="*/ 358844 h 867509"/>
                  <a:gd name="connsiteX35" fmla="*/ 710914 w 868457"/>
                  <a:gd name="connsiteY35" fmla="*/ 298322 h 867509"/>
                  <a:gd name="connsiteX36" fmla="*/ 766017 w 868457"/>
                  <a:gd name="connsiteY36" fmla="*/ 331745 h 867509"/>
                  <a:gd name="connsiteX37" fmla="*/ 766017 w 868457"/>
                  <a:gd name="connsiteY37" fmla="*/ 536799 h 867509"/>
                  <a:gd name="connsiteX38" fmla="*/ 710914 w 868457"/>
                  <a:gd name="connsiteY38" fmla="*/ 570222 h 867509"/>
                  <a:gd name="connsiteX39" fmla="*/ 734400 w 868457"/>
                  <a:gd name="connsiteY39" fmla="*/ 587385 h 867509"/>
                  <a:gd name="connsiteX40" fmla="*/ 808473 w 868457"/>
                  <a:gd name="connsiteY40" fmla="*/ 571125 h 867509"/>
                  <a:gd name="connsiteX41" fmla="*/ 835572 w 868457"/>
                  <a:gd name="connsiteY41" fmla="*/ 641584 h 867509"/>
                  <a:gd name="connsiteX42" fmla="*/ 769629 w 868457"/>
                  <a:gd name="connsiteY42" fmla="*/ 678620 h 867509"/>
                  <a:gd name="connsiteX43" fmla="*/ 764210 w 868457"/>
                  <a:gd name="connsiteY43" fmla="*/ 706623 h 867509"/>
                  <a:gd name="connsiteX44" fmla="*/ 781373 w 868457"/>
                  <a:gd name="connsiteY44" fmla="*/ 708430 h 867509"/>
                  <a:gd name="connsiteX45" fmla="*/ 867189 w 868457"/>
                  <a:gd name="connsiteY45" fmla="*/ 628938 h 867509"/>
                  <a:gd name="connsiteX46" fmla="*/ 795826 w 868457"/>
                  <a:gd name="connsiteY46" fmla="*/ 535896 h 867509"/>
                  <a:gd name="connsiteX47" fmla="*/ 795826 w 868457"/>
                  <a:gd name="connsiteY47" fmla="*/ 330842 h 867509"/>
                  <a:gd name="connsiteX48" fmla="*/ 868092 w 868457"/>
                  <a:gd name="connsiteY48" fmla="*/ 253156 h 867509"/>
                  <a:gd name="connsiteX49" fmla="*/ 811183 w 868457"/>
                  <a:gd name="connsiteY49" fmla="*/ 163727 h 867509"/>
                  <a:gd name="connsiteX50" fmla="*/ 710010 w 868457"/>
                  <a:gd name="connsiteY50" fmla="*/ 197150 h 867509"/>
                  <a:gd name="connsiteX51" fmla="*/ 518506 w 868457"/>
                  <a:gd name="connsiteY51" fmla="*/ 109528 h 867509"/>
                  <a:gd name="connsiteX52" fmla="*/ 485083 w 868457"/>
                  <a:gd name="connsiteY52" fmla="*/ 15582 h 867509"/>
                  <a:gd name="connsiteX53" fmla="*/ 385718 w 868457"/>
                  <a:gd name="connsiteY53" fmla="*/ 15582 h 867509"/>
                  <a:gd name="connsiteX54" fmla="*/ 352295 w 868457"/>
                  <a:gd name="connsiteY54" fmla="*/ 109528 h 867509"/>
                  <a:gd name="connsiteX55" fmla="*/ 160791 w 868457"/>
                  <a:gd name="connsiteY55" fmla="*/ 197150 h 867509"/>
                  <a:gd name="connsiteX56" fmla="*/ 59619 w 868457"/>
                  <a:gd name="connsiteY56" fmla="*/ 163727 h 867509"/>
                  <a:gd name="connsiteX57" fmla="*/ 2710 w 868457"/>
                  <a:gd name="connsiteY57" fmla="*/ 253156 h 867509"/>
                  <a:gd name="connsiteX58" fmla="*/ 74976 w 868457"/>
                  <a:gd name="connsiteY58" fmla="*/ 330842 h 867509"/>
                  <a:gd name="connsiteX59" fmla="*/ 74976 w 868457"/>
                  <a:gd name="connsiteY59" fmla="*/ 535896 h 867509"/>
                  <a:gd name="connsiteX60" fmla="*/ 0 w 868457"/>
                  <a:gd name="connsiteY60" fmla="*/ 621711 h 867509"/>
                  <a:gd name="connsiteX61" fmla="*/ 780469 w 868457"/>
                  <a:gd name="connsiteY61" fmla="*/ 188117 h 867509"/>
                  <a:gd name="connsiteX62" fmla="*/ 838282 w 868457"/>
                  <a:gd name="connsiteY62" fmla="*/ 245929 h 867509"/>
                  <a:gd name="connsiteX63" fmla="*/ 780469 w 868457"/>
                  <a:gd name="connsiteY63" fmla="*/ 303742 h 867509"/>
                  <a:gd name="connsiteX64" fmla="*/ 722657 w 868457"/>
                  <a:gd name="connsiteY64" fmla="*/ 245929 h 867509"/>
                  <a:gd name="connsiteX65" fmla="*/ 780469 w 868457"/>
                  <a:gd name="connsiteY65" fmla="*/ 188117 h 867509"/>
                  <a:gd name="connsiteX66" fmla="*/ 433594 w 868457"/>
                  <a:gd name="connsiteY66" fmla="*/ 29132 h 867509"/>
                  <a:gd name="connsiteX67" fmla="*/ 491407 w 868457"/>
                  <a:gd name="connsiteY67" fmla="*/ 86945 h 867509"/>
                  <a:gd name="connsiteX68" fmla="*/ 433594 w 868457"/>
                  <a:gd name="connsiteY68" fmla="*/ 144757 h 867509"/>
                  <a:gd name="connsiteX69" fmla="*/ 375782 w 868457"/>
                  <a:gd name="connsiteY69" fmla="*/ 86945 h 867509"/>
                  <a:gd name="connsiteX70" fmla="*/ 433594 w 868457"/>
                  <a:gd name="connsiteY70" fmla="*/ 29132 h 867509"/>
                  <a:gd name="connsiteX71" fmla="*/ 144531 w 868457"/>
                  <a:gd name="connsiteY71" fmla="*/ 621711 h 867509"/>
                  <a:gd name="connsiteX72" fmla="*/ 86719 w 868457"/>
                  <a:gd name="connsiteY72" fmla="*/ 679524 h 867509"/>
                  <a:gd name="connsiteX73" fmla="*/ 28906 w 868457"/>
                  <a:gd name="connsiteY73" fmla="*/ 621711 h 867509"/>
                  <a:gd name="connsiteX74" fmla="*/ 86719 w 868457"/>
                  <a:gd name="connsiteY74" fmla="*/ 563898 h 867509"/>
                  <a:gd name="connsiteX75" fmla="*/ 144531 w 868457"/>
                  <a:gd name="connsiteY75" fmla="*/ 621711 h 867509"/>
                  <a:gd name="connsiteX76" fmla="*/ 28906 w 868457"/>
                  <a:gd name="connsiteY76" fmla="*/ 245929 h 867509"/>
                  <a:gd name="connsiteX77" fmla="*/ 86719 w 868457"/>
                  <a:gd name="connsiteY77" fmla="*/ 188117 h 867509"/>
                  <a:gd name="connsiteX78" fmla="*/ 144531 w 868457"/>
                  <a:gd name="connsiteY78" fmla="*/ 245929 h 867509"/>
                  <a:gd name="connsiteX79" fmla="*/ 86719 w 868457"/>
                  <a:gd name="connsiteY79" fmla="*/ 303742 h 867509"/>
                  <a:gd name="connsiteX80" fmla="*/ 28906 w 868457"/>
                  <a:gd name="connsiteY80" fmla="*/ 245929 h 86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868457" h="867509">
                    <a:moveTo>
                      <a:pt x="0" y="621711"/>
                    </a:moveTo>
                    <a:cubicBezTo>
                      <a:pt x="0" y="659650"/>
                      <a:pt x="25293" y="693073"/>
                      <a:pt x="61426" y="704816"/>
                    </a:cubicBezTo>
                    <a:cubicBezTo>
                      <a:pt x="97559" y="716560"/>
                      <a:pt x="137304" y="702107"/>
                      <a:pt x="158984" y="670490"/>
                    </a:cubicBezTo>
                    <a:lnTo>
                      <a:pt x="350489" y="758113"/>
                    </a:lnTo>
                    <a:cubicBezTo>
                      <a:pt x="348682" y="765339"/>
                      <a:pt x="347779" y="772566"/>
                      <a:pt x="347779" y="780696"/>
                    </a:cubicBezTo>
                    <a:cubicBezTo>
                      <a:pt x="347779" y="813215"/>
                      <a:pt x="366748" y="843928"/>
                      <a:pt x="395655" y="858381"/>
                    </a:cubicBezTo>
                    <a:cubicBezTo>
                      <a:pt x="425464" y="872835"/>
                      <a:pt x="459790" y="870125"/>
                      <a:pt x="485987" y="850251"/>
                    </a:cubicBezTo>
                    <a:lnTo>
                      <a:pt x="468824" y="826765"/>
                    </a:lnTo>
                    <a:cubicBezTo>
                      <a:pt x="458887" y="833992"/>
                      <a:pt x="446240" y="838508"/>
                      <a:pt x="434497" y="838508"/>
                    </a:cubicBezTo>
                    <a:cubicBezTo>
                      <a:pt x="415528" y="838508"/>
                      <a:pt x="396558" y="828572"/>
                      <a:pt x="386621" y="812312"/>
                    </a:cubicBezTo>
                    <a:cubicBezTo>
                      <a:pt x="375782" y="796052"/>
                      <a:pt x="373975" y="775276"/>
                      <a:pt x="382105" y="758113"/>
                    </a:cubicBezTo>
                    <a:cubicBezTo>
                      <a:pt x="383912" y="754499"/>
                      <a:pt x="384815" y="749982"/>
                      <a:pt x="383008" y="746370"/>
                    </a:cubicBezTo>
                    <a:cubicBezTo>
                      <a:pt x="382105" y="742756"/>
                      <a:pt x="378491" y="739143"/>
                      <a:pt x="374878" y="737336"/>
                    </a:cubicBezTo>
                    <a:lnTo>
                      <a:pt x="171631" y="644294"/>
                    </a:lnTo>
                    <a:cubicBezTo>
                      <a:pt x="176148" y="628034"/>
                      <a:pt x="175244" y="611774"/>
                      <a:pt x="170727" y="595515"/>
                    </a:cubicBezTo>
                    <a:lnTo>
                      <a:pt x="282740" y="534089"/>
                    </a:lnTo>
                    <a:lnTo>
                      <a:pt x="269190" y="508796"/>
                    </a:lnTo>
                    <a:lnTo>
                      <a:pt x="158081" y="569318"/>
                    </a:lnTo>
                    <a:cubicBezTo>
                      <a:pt x="144531" y="551252"/>
                      <a:pt x="124658" y="539509"/>
                      <a:pt x="102978" y="535896"/>
                    </a:cubicBezTo>
                    <a:lnTo>
                      <a:pt x="102978" y="330842"/>
                    </a:lnTo>
                    <a:cubicBezTo>
                      <a:pt x="121045" y="328132"/>
                      <a:pt x="137304" y="319099"/>
                      <a:pt x="149951" y="306452"/>
                    </a:cubicBezTo>
                    <a:lnTo>
                      <a:pt x="270093" y="366974"/>
                    </a:lnTo>
                    <a:lnTo>
                      <a:pt x="282740" y="340778"/>
                    </a:lnTo>
                    <a:lnTo>
                      <a:pt x="166211" y="282966"/>
                    </a:lnTo>
                    <a:cubicBezTo>
                      <a:pt x="175244" y="263996"/>
                      <a:pt x="177051" y="243219"/>
                      <a:pt x="171631" y="223346"/>
                    </a:cubicBezTo>
                    <a:lnTo>
                      <a:pt x="363135" y="135724"/>
                    </a:lnTo>
                    <a:cubicBezTo>
                      <a:pt x="376685" y="155597"/>
                      <a:pt x="397461" y="168244"/>
                      <a:pt x="420044" y="172760"/>
                    </a:cubicBezTo>
                    <a:lnTo>
                      <a:pt x="420044" y="245929"/>
                    </a:lnTo>
                    <a:lnTo>
                      <a:pt x="448950" y="245929"/>
                    </a:lnTo>
                    <a:lnTo>
                      <a:pt x="448950" y="172760"/>
                    </a:lnTo>
                    <a:cubicBezTo>
                      <a:pt x="472437" y="169147"/>
                      <a:pt x="493213" y="155597"/>
                      <a:pt x="505860" y="135724"/>
                    </a:cubicBezTo>
                    <a:lnTo>
                      <a:pt x="697364" y="223346"/>
                    </a:lnTo>
                    <a:cubicBezTo>
                      <a:pt x="692847" y="239606"/>
                      <a:pt x="693751" y="255866"/>
                      <a:pt x="698267" y="272126"/>
                    </a:cubicBezTo>
                    <a:lnTo>
                      <a:pt x="586255" y="333551"/>
                    </a:lnTo>
                    <a:lnTo>
                      <a:pt x="599805" y="358844"/>
                    </a:lnTo>
                    <a:lnTo>
                      <a:pt x="710914" y="298322"/>
                    </a:lnTo>
                    <a:cubicBezTo>
                      <a:pt x="724463" y="316388"/>
                      <a:pt x="744337" y="328132"/>
                      <a:pt x="766017" y="331745"/>
                    </a:cubicBezTo>
                    <a:lnTo>
                      <a:pt x="766017" y="536799"/>
                    </a:lnTo>
                    <a:cubicBezTo>
                      <a:pt x="744337" y="540412"/>
                      <a:pt x="724463" y="552155"/>
                      <a:pt x="710914" y="570222"/>
                    </a:cubicBezTo>
                    <a:lnTo>
                      <a:pt x="734400" y="587385"/>
                    </a:lnTo>
                    <a:cubicBezTo>
                      <a:pt x="751563" y="564802"/>
                      <a:pt x="783179" y="557575"/>
                      <a:pt x="808473" y="571125"/>
                    </a:cubicBezTo>
                    <a:cubicBezTo>
                      <a:pt x="833766" y="584675"/>
                      <a:pt x="845509" y="614484"/>
                      <a:pt x="835572" y="641584"/>
                    </a:cubicBezTo>
                    <a:cubicBezTo>
                      <a:pt x="825636" y="668684"/>
                      <a:pt x="797633" y="684040"/>
                      <a:pt x="769629" y="678620"/>
                    </a:cubicBezTo>
                    <a:lnTo>
                      <a:pt x="764210" y="706623"/>
                    </a:lnTo>
                    <a:cubicBezTo>
                      <a:pt x="769629" y="707527"/>
                      <a:pt x="775953" y="708430"/>
                      <a:pt x="781373" y="708430"/>
                    </a:cubicBezTo>
                    <a:cubicBezTo>
                      <a:pt x="826539" y="708430"/>
                      <a:pt x="863575" y="674104"/>
                      <a:pt x="867189" y="628938"/>
                    </a:cubicBezTo>
                    <a:cubicBezTo>
                      <a:pt x="870802" y="583772"/>
                      <a:pt x="840089" y="544025"/>
                      <a:pt x="795826" y="535896"/>
                    </a:cubicBezTo>
                    <a:lnTo>
                      <a:pt x="795826" y="330842"/>
                    </a:lnTo>
                    <a:cubicBezTo>
                      <a:pt x="834669" y="324518"/>
                      <a:pt x="864478" y="291999"/>
                      <a:pt x="868092" y="253156"/>
                    </a:cubicBezTo>
                    <a:cubicBezTo>
                      <a:pt x="871705" y="213410"/>
                      <a:pt x="848219" y="177277"/>
                      <a:pt x="811183" y="163727"/>
                    </a:cubicBezTo>
                    <a:cubicBezTo>
                      <a:pt x="774146" y="150177"/>
                      <a:pt x="732594" y="163727"/>
                      <a:pt x="710010" y="197150"/>
                    </a:cubicBezTo>
                    <a:lnTo>
                      <a:pt x="518506" y="109528"/>
                    </a:lnTo>
                    <a:cubicBezTo>
                      <a:pt x="528443" y="74298"/>
                      <a:pt x="514893" y="37262"/>
                      <a:pt x="485083" y="15582"/>
                    </a:cubicBezTo>
                    <a:cubicBezTo>
                      <a:pt x="455274" y="-5194"/>
                      <a:pt x="415528" y="-5194"/>
                      <a:pt x="385718" y="15582"/>
                    </a:cubicBezTo>
                    <a:cubicBezTo>
                      <a:pt x="355908" y="36359"/>
                      <a:pt x="342359" y="74298"/>
                      <a:pt x="352295" y="109528"/>
                    </a:cubicBezTo>
                    <a:lnTo>
                      <a:pt x="160791" y="197150"/>
                    </a:lnTo>
                    <a:cubicBezTo>
                      <a:pt x="138208" y="164630"/>
                      <a:pt x="97559" y="151080"/>
                      <a:pt x="59619" y="163727"/>
                    </a:cubicBezTo>
                    <a:cubicBezTo>
                      <a:pt x="22583" y="177277"/>
                      <a:pt x="-904" y="213410"/>
                      <a:pt x="2710" y="253156"/>
                    </a:cubicBezTo>
                    <a:cubicBezTo>
                      <a:pt x="6323" y="292902"/>
                      <a:pt x="36133" y="324518"/>
                      <a:pt x="74976" y="330842"/>
                    </a:cubicBezTo>
                    <a:lnTo>
                      <a:pt x="74976" y="535896"/>
                    </a:lnTo>
                    <a:cubicBezTo>
                      <a:pt x="30713" y="543122"/>
                      <a:pt x="0" y="579255"/>
                      <a:pt x="0" y="621711"/>
                    </a:cubicBezTo>
                    <a:close/>
                    <a:moveTo>
                      <a:pt x="780469" y="188117"/>
                    </a:moveTo>
                    <a:cubicBezTo>
                      <a:pt x="812086" y="188117"/>
                      <a:pt x="838282" y="214313"/>
                      <a:pt x="838282" y="245929"/>
                    </a:cubicBezTo>
                    <a:cubicBezTo>
                      <a:pt x="838282" y="277545"/>
                      <a:pt x="812086" y="303742"/>
                      <a:pt x="780469" y="303742"/>
                    </a:cubicBezTo>
                    <a:cubicBezTo>
                      <a:pt x="748853" y="303742"/>
                      <a:pt x="722657" y="277545"/>
                      <a:pt x="722657" y="245929"/>
                    </a:cubicBezTo>
                    <a:cubicBezTo>
                      <a:pt x="722657" y="213410"/>
                      <a:pt x="748853" y="188117"/>
                      <a:pt x="780469" y="188117"/>
                    </a:cubicBezTo>
                    <a:close/>
                    <a:moveTo>
                      <a:pt x="433594" y="29132"/>
                    </a:moveTo>
                    <a:cubicBezTo>
                      <a:pt x="465211" y="29132"/>
                      <a:pt x="491407" y="55329"/>
                      <a:pt x="491407" y="86945"/>
                    </a:cubicBezTo>
                    <a:cubicBezTo>
                      <a:pt x="491407" y="118561"/>
                      <a:pt x="465211" y="144757"/>
                      <a:pt x="433594" y="144757"/>
                    </a:cubicBezTo>
                    <a:cubicBezTo>
                      <a:pt x="401978" y="144757"/>
                      <a:pt x="375782" y="118561"/>
                      <a:pt x="375782" y="86945"/>
                    </a:cubicBezTo>
                    <a:cubicBezTo>
                      <a:pt x="375782" y="55329"/>
                      <a:pt x="401978" y="29132"/>
                      <a:pt x="433594" y="29132"/>
                    </a:cubicBezTo>
                    <a:close/>
                    <a:moveTo>
                      <a:pt x="144531" y="621711"/>
                    </a:moveTo>
                    <a:cubicBezTo>
                      <a:pt x="144531" y="653328"/>
                      <a:pt x="118335" y="679524"/>
                      <a:pt x="86719" y="679524"/>
                    </a:cubicBezTo>
                    <a:cubicBezTo>
                      <a:pt x="55102" y="679524"/>
                      <a:pt x="28906" y="653328"/>
                      <a:pt x="28906" y="621711"/>
                    </a:cubicBezTo>
                    <a:cubicBezTo>
                      <a:pt x="28906" y="590095"/>
                      <a:pt x="55102" y="563898"/>
                      <a:pt x="86719" y="563898"/>
                    </a:cubicBezTo>
                    <a:cubicBezTo>
                      <a:pt x="118335" y="563898"/>
                      <a:pt x="144531" y="589191"/>
                      <a:pt x="144531" y="621711"/>
                    </a:cubicBezTo>
                    <a:close/>
                    <a:moveTo>
                      <a:pt x="28906" y="245929"/>
                    </a:moveTo>
                    <a:cubicBezTo>
                      <a:pt x="28906" y="214313"/>
                      <a:pt x="55102" y="188117"/>
                      <a:pt x="86719" y="188117"/>
                    </a:cubicBezTo>
                    <a:cubicBezTo>
                      <a:pt x="118335" y="188117"/>
                      <a:pt x="144531" y="214313"/>
                      <a:pt x="144531" y="245929"/>
                    </a:cubicBezTo>
                    <a:cubicBezTo>
                      <a:pt x="144531" y="277545"/>
                      <a:pt x="118335" y="303742"/>
                      <a:pt x="86719" y="303742"/>
                    </a:cubicBezTo>
                    <a:cubicBezTo>
                      <a:pt x="55102" y="303742"/>
                      <a:pt x="28906" y="277545"/>
                      <a:pt x="28906" y="24592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0" name="Freeform 19">
                <a:extLst>
                  <a:ext uri="{FF2B5EF4-FFF2-40B4-BE49-F238E27FC236}">
                    <a16:creationId xmlns:a16="http://schemas.microsoft.com/office/drawing/2014/main" id="{694759EA-1102-B5F7-D71A-629FDBC92C94}"/>
                  </a:ext>
                </a:extLst>
              </p:cNvPr>
              <p:cNvSpPr/>
              <p:nvPr/>
            </p:nvSpPr>
            <p:spPr>
              <a:xfrm>
                <a:off x="7618928" y="1129902"/>
                <a:ext cx="144531" cy="144531"/>
              </a:xfrm>
              <a:custGeom>
                <a:avLst/>
                <a:gdLst>
                  <a:gd name="connsiteX0" fmla="*/ 72266 w 144531"/>
                  <a:gd name="connsiteY0" fmla="*/ 0 h 144531"/>
                  <a:gd name="connsiteX1" fmla="*/ 0 w 144531"/>
                  <a:gd name="connsiteY1" fmla="*/ 72266 h 144531"/>
                  <a:gd name="connsiteX2" fmla="*/ 72266 w 144531"/>
                  <a:gd name="connsiteY2" fmla="*/ 144531 h 144531"/>
                  <a:gd name="connsiteX3" fmla="*/ 144531 w 144531"/>
                  <a:gd name="connsiteY3" fmla="*/ 72266 h 144531"/>
                  <a:gd name="connsiteX4" fmla="*/ 72266 w 144531"/>
                  <a:gd name="connsiteY4" fmla="*/ 0 h 144531"/>
                  <a:gd name="connsiteX5" fmla="*/ 72266 w 144531"/>
                  <a:gd name="connsiteY5" fmla="*/ 115626 h 144531"/>
                  <a:gd name="connsiteX6" fmla="*/ 28906 w 144531"/>
                  <a:gd name="connsiteY6" fmla="*/ 72266 h 144531"/>
                  <a:gd name="connsiteX7" fmla="*/ 72266 w 144531"/>
                  <a:gd name="connsiteY7" fmla="*/ 28906 h 144531"/>
                  <a:gd name="connsiteX8" fmla="*/ 115625 w 144531"/>
                  <a:gd name="connsiteY8" fmla="*/ 72266 h 144531"/>
                  <a:gd name="connsiteX9" fmla="*/ 72266 w 144531"/>
                  <a:gd name="connsiteY9" fmla="*/ 115626 h 14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531" h="144531">
                    <a:moveTo>
                      <a:pt x="72266" y="0"/>
                    </a:moveTo>
                    <a:cubicBezTo>
                      <a:pt x="32519" y="0"/>
                      <a:pt x="0" y="32520"/>
                      <a:pt x="0" y="72266"/>
                    </a:cubicBezTo>
                    <a:cubicBezTo>
                      <a:pt x="0" y="112012"/>
                      <a:pt x="32519" y="144531"/>
                      <a:pt x="72266" y="144531"/>
                    </a:cubicBezTo>
                    <a:cubicBezTo>
                      <a:pt x="112012" y="144531"/>
                      <a:pt x="144531" y="112012"/>
                      <a:pt x="144531" y="72266"/>
                    </a:cubicBezTo>
                    <a:cubicBezTo>
                      <a:pt x="144531" y="31616"/>
                      <a:pt x="112012" y="0"/>
                      <a:pt x="72266" y="0"/>
                    </a:cubicBezTo>
                    <a:close/>
                    <a:moveTo>
                      <a:pt x="72266" y="115626"/>
                    </a:moveTo>
                    <a:cubicBezTo>
                      <a:pt x="48779" y="115626"/>
                      <a:pt x="28906" y="96656"/>
                      <a:pt x="28906" y="72266"/>
                    </a:cubicBezTo>
                    <a:cubicBezTo>
                      <a:pt x="28906" y="48780"/>
                      <a:pt x="47876" y="28906"/>
                      <a:pt x="72266" y="28906"/>
                    </a:cubicBezTo>
                    <a:cubicBezTo>
                      <a:pt x="96655" y="28906"/>
                      <a:pt x="115625" y="47876"/>
                      <a:pt x="115625" y="72266"/>
                    </a:cubicBezTo>
                    <a:cubicBezTo>
                      <a:pt x="115625" y="95752"/>
                      <a:pt x="96655" y="115626"/>
                      <a:pt x="72266" y="11562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1" name="Freeform 20">
                <a:extLst>
                  <a:ext uri="{FF2B5EF4-FFF2-40B4-BE49-F238E27FC236}">
                    <a16:creationId xmlns:a16="http://schemas.microsoft.com/office/drawing/2014/main" id="{8A7C4D6E-015C-470C-AD4A-83BD7D8E2C98}"/>
                  </a:ext>
                </a:extLst>
              </p:cNvPr>
              <p:cNvSpPr/>
              <p:nvPr/>
            </p:nvSpPr>
            <p:spPr>
              <a:xfrm>
                <a:off x="7531306" y="1043183"/>
                <a:ext cx="317969" cy="317065"/>
              </a:xfrm>
              <a:custGeom>
                <a:avLst/>
                <a:gdLst>
                  <a:gd name="connsiteX0" fmla="*/ 27100 w 317969"/>
                  <a:gd name="connsiteY0" fmla="*/ 250220 h 317065"/>
                  <a:gd name="connsiteX1" fmla="*/ 67749 w 317969"/>
                  <a:gd name="connsiteY1" fmla="*/ 290870 h 317065"/>
                  <a:gd name="connsiteX2" fmla="*/ 88525 w 317969"/>
                  <a:gd name="connsiteY2" fmla="*/ 290870 h 317065"/>
                  <a:gd name="connsiteX3" fmla="*/ 103882 w 317969"/>
                  <a:gd name="connsiteY3" fmla="*/ 275513 h 317065"/>
                  <a:gd name="connsiteX4" fmla="*/ 116528 w 317969"/>
                  <a:gd name="connsiteY4" fmla="*/ 280933 h 317065"/>
                  <a:gd name="connsiteX5" fmla="*/ 116528 w 317969"/>
                  <a:gd name="connsiteY5" fmla="*/ 302613 h 317065"/>
                  <a:gd name="connsiteX6" fmla="*/ 130982 w 317969"/>
                  <a:gd name="connsiteY6" fmla="*/ 317066 h 317065"/>
                  <a:gd name="connsiteX7" fmla="*/ 174341 w 317969"/>
                  <a:gd name="connsiteY7" fmla="*/ 317066 h 317065"/>
                  <a:gd name="connsiteX8" fmla="*/ 174341 w 317969"/>
                  <a:gd name="connsiteY8" fmla="*/ 289063 h 317065"/>
                  <a:gd name="connsiteX9" fmla="*/ 145435 w 317969"/>
                  <a:gd name="connsiteY9" fmla="*/ 289063 h 317065"/>
                  <a:gd name="connsiteX10" fmla="*/ 145435 w 317969"/>
                  <a:gd name="connsiteY10" fmla="*/ 270996 h 317065"/>
                  <a:gd name="connsiteX11" fmla="*/ 134595 w 317969"/>
                  <a:gd name="connsiteY11" fmla="*/ 257447 h 317065"/>
                  <a:gd name="connsiteX12" fmla="*/ 108399 w 317969"/>
                  <a:gd name="connsiteY12" fmla="*/ 246607 h 317065"/>
                  <a:gd name="connsiteX13" fmla="*/ 91235 w 317969"/>
                  <a:gd name="connsiteY13" fmla="*/ 249317 h 317065"/>
                  <a:gd name="connsiteX14" fmla="*/ 78589 w 317969"/>
                  <a:gd name="connsiteY14" fmla="*/ 261963 h 317065"/>
                  <a:gd name="connsiteX15" fmla="*/ 57812 w 317969"/>
                  <a:gd name="connsiteY15" fmla="*/ 241187 h 317065"/>
                  <a:gd name="connsiteX16" fmla="*/ 70459 w 317969"/>
                  <a:gd name="connsiteY16" fmla="*/ 228540 h 317065"/>
                  <a:gd name="connsiteX17" fmla="*/ 73169 w 317969"/>
                  <a:gd name="connsiteY17" fmla="*/ 211377 h 317065"/>
                  <a:gd name="connsiteX18" fmla="*/ 62329 w 317969"/>
                  <a:gd name="connsiteY18" fmla="*/ 185181 h 317065"/>
                  <a:gd name="connsiteX19" fmla="*/ 48779 w 317969"/>
                  <a:gd name="connsiteY19" fmla="*/ 174341 h 317065"/>
                  <a:gd name="connsiteX20" fmla="*/ 30713 w 317969"/>
                  <a:gd name="connsiteY20" fmla="*/ 174341 h 317065"/>
                  <a:gd name="connsiteX21" fmla="*/ 30713 w 317969"/>
                  <a:gd name="connsiteY21" fmla="*/ 144531 h 317065"/>
                  <a:gd name="connsiteX22" fmla="*/ 48779 w 317969"/>
                  <a:gd name="connsiteY22" fmla="*/ 144531 h 317065"/>
                  <a:gd name="connsiteX23" fmla="*/ 62329 w 317969"/>
                  <a:gd name="connsiteY23" fmla="*/ 133691 h 317065"/>
                  <a:gd name="connsiteX24" fmla="*/ 73169 w 317969"/>
                  <a:gd name="connsiteY24" fmla="*/ 107495 h 317065"/>
                  <a:gd name="connsiteX25" fmla="*/ 70459 w 317969"/>
                  <a:gd name="connsiteY25" fmla="*/ 90332 h 317065"/>
                  <a:gd name="connsiteX26" fmla="*/ 57812 w 317969"/>
                  <a:gd name="connsiteY26" fmla="*/ 77685 h 317065"/>
                  <a:gd name="connsiteX27" fmla="*/ 78589 w 317969"/>
                  <a:gd name="connsiteY27" fmla="*/ 56909 h 317065"/>
                  <a:gd name="connsiteX28" fmla="*/ 91235 w 317969"/>
                  <a:gd name="connsiteY28" fmla="*/ 69556 h 317065"/>
                  <a:gd name="connsiteX29" fmla="*/ 108399 w 317969"/>
                  <a:gd name="connsiteY29" fmla="*/ 72266 h 317065"/>
                  <a:gd name="connsiteX30" fmla="*/ 134595 w 317969"/>
                  <a:gd name="connsiteY30" fmla="*/ 61426 h 317065"/>
                  <a:gd name="connsiteX31" fmla="*/ 145435 w 317969"/>
                  <a:gd name="connsiteY31" fmla="*/ 47876 h 317065"/>
                  <a:gd name="connsiteX32" fmla="*/ 145435 w 317969"/>
                  <a:gd name="connsiteY32" fmla="*/ 29809 h 317065"/>
                  <a:gd name="connsiteX33" fmla="*/ 174341 w 317969"/>
                  <a:gd name="connsiteY33" fmla="*/ 29809 h 317065"/>
                  <a:gd name="connsiteX34" fmla="*/ 174341 w 317969"/>
                  <a:gd name="connsiteY34" fmla="*/ 47876 h 317065"/>
                  <a:gd name="connsiteX35" fmla="*/ 185181 w 317969"/>
                  <a:gd name="connsiteY35" fmla="*/ 61426 h 317065"/>
                  <a:gd name="connsiteX36" fmla="*/ 211377 w 317969"/>
                  <a:gd name="connsiteY36" fmla="*/ 72266 h 317065"/>
                  <a:gd name="connsiteX37" fmla="*/ 228540 w 317969"/>
                  <a:gd name="connsiteY37" fmla="*/ 69556 h 317065"/>
                  <a:gd name="connsiteX38" fmla="*/ 241187 w 317969"/>
                  <a:gd name="connsiteY38" fmla="*/ 56909 h 317065"/>
                  <a:gd name="connsiteX39" fmla="*/ 261963 w 317969"/>
                  <a:gd name="connsiteY39" fmla="*/ 77685 h 317065"/>
                  <a:gd name="connsiteX40" fmla="*/ 249317 w 317969"/>
                  <a:gd name="connsiteY40" fmla="*/ 90332 h 317065"/>
                  <a:gd name="connsiteX41" fmla="*/ 246607 w 317969"/>
                  <a:gd name="connsiteY41" fmla="*/ 107495 h 317065"/>
                  <a:gd name="connsiteX42" fmla="*/ 257447 w 317969"/>
                  <a:gd name="connsiteY42" fmla="*/ 133691 h 317065"/>
                  <a:gd name="connsiteX43" fmla="*/ 270996 w 317969"/>
                  <a:gd name="connsiteY43" fmla="*/ 144531 h 317065"/>
                  <a:gd name="connsiteX44" fmla="*/ 289063 w 317969"/>
                  <a:gd name="connsiteY44" fmla="*/ 144531 h 317065"/>
                  <a:gd name="connsiteX45" fmla="*/ 289063 w 317969"/>
                  <a:gd name="connsiteY45" fmla="*/ 187891 h 317065"/>
                  <a:gd name="connsiteX46" fmla="*/ 317969 w 317969"/>
                  <a:gd name="connsiteY46" fmla="*/ 187891 h 317065"/>
                  <a:gd name="connsiteX47" fmla="*/ 317969 w 317969"/>
                  <a:gd name="connsiteY47" fmla="*/ 130079 h 317065"/>
                  <a:gd name="connsiteX48" fmla="*/ 303516 w 317969"/>
                  <a:gd name="connsiteY48" fmla="*/ 115625 h 317065"/>
                  <a:gd name="connsiteX49" fmla="*/ 281836 w 317969"/>
                  <a:gd name="connsiteY49" fmla="*/ 115625 h 317065"/>
                  <a:gd name="connsiteX50" fmla="*/ 276416 w 317969"/>
                  <a:gd name="connsiteY50" fmla="*/ 102979 h 317065"/>
                  <a:gd name="connsiteX51" fmla="*/ 291773 w 317969"/>
                  <a:gd name="connsiteY51" fmla="*/ 87622 h 317065"/>
                  <a:gd name="connsiteX52" fmla="*/ 291773 w 317969"/>
                  <a:gd name="connsiteY52" fmla="*/ 66846 h 317065"/>
                  <a:gd name="connsiteX53" fmla="*/ 251123 w 317969"/>
                  <a:gd name="connsiteY53" fmla="*/ 26197 h 317065"/>
                  <a:gd name="connsiteX54" fmla="*/ 230347 w 317969"/>
                  <a:gd name="connsiteY54" fmla="*/ 26197 h 317065"/>
                  <a:gd name="connsiteX55" fmla="*/ 214990 w 317969"/>
                  <a:gd name="connsiteY55" fmla="*/ 41553 h 317065"/>
                  <a:gd name="connsiteX56" fmla="*/ 202344 w 317969"/>
                  <a:gd name="connsiteY56" fmla="*/ 36133 h 317065"/>
                  <a:gd name="connsiteX57" fmla="*/ 202344 w 317969"/>
                  <a:gd name="connsiteY57" fmla="*/ 14453 h 317065"/>
                  <a:gd name="connsiteX58" fmla="*/ 187891 w 317969"/>
                  <a:gd name="connsiteY58" fmla="*/ 0 h 317065"/>
                  <a:gd name="connsiteX59" fmla="*/ 130078 w 317969"/>
                  <a:gd name="connsiteY59" fmla="*/ 0 h 317065"/>
                  <a:gd name="connsiteX60" fmla="*/ 115625 w 317969"/>
                  <a:gd name="connsiteY60" fmla="*/ 14453 h 317065"/>
                  <a:gd name="connsiteX61" fmla="*/ 115625 w 317969"/>
                  <a:gd name="connsiteY61" fmla="*/ 36133 h 317065"/>
                  <a:gd name="connsiteX62" fmla="*/ 102978 w 317969"/>
                  <a:gd name="connsiteY62" fmla="*/ 41553 h 317065"/>
                  <a:gd name="connsiteX63" fmla="*/ 87622 w 317969"/>
                  <a:gd name="connsiteY63" fmla="*/ 26197 h 317065"/>
                  <a:gd name="connsiteX64" fmla="*/ 66845 w 317969"/>
                  <a:gd name="connsiteY64" fmla="*/ 26197 h 317065"/>
                  <a:gd name="connsiteX65" fmla="*/ 26196 w 317969"/>
                  <a:gd name="connsiteY65" fmla="*/ 66846 h 317065"/>
                  <a:gd name="connsiteX66" fmla="*/ 26196 w 317969"/>
                  <a:gd name="connsiteY66" fmla="*/ 87622 h 317065"/>
                  <a:gd name="connsiteX67" fmla="*/ 41553 w 317969"/>
                  <a:gd name="connsiteY67" fmla="*/ 102979 h 317065"/>
                  <a:gd name="connsiteX68" fmla="*/ 36133 w 317969"/>
                  <a:gd name="connsiteY68" fmla="*/ 115625 h 317065"/>
                  <a:gd name="connsiteX69" fmla="*/ 14453 w 317969"/>
                  <a:gd name="connsiteY69" fmla="*/ 115625 h 317065"/>
                  <a:gd name="connsiteX70" fmla="*/ 0 w 317969"/>
                  <a:gd name="connsiteY70" fmla="*/ 130079 h 317065"/>
                  <a:gd name="connsiteX71" fmla="*/ 0 w 317969"/>
                  <a:gd name="connsiteY71" fmla="*/ 187891 h 317065"/>
                  <a:gd name="connsiteX72" fmla="*/ 14453 w 317969"/>
                  <a:gd name="connsiteY72" fmla="*/ 202344 h 317065"/>
                  <a:gd name="connsiteX73" fmla="*/ 36133 w 317969"/>
                  <a:gd name="connsiteY73" fmla="*/ 202344 h 317065"/>
                  <a:gd name="connsiteX74" fmla="*/ 41553 w 317969"/>
                  <a:gd name="connsiteY74" fmla="*/ 214990 h 317065"/>
                  <a:gd name="connsiteX75" fmla="*/ 26196 w 317969"/>
                  <a:gd name="connsiteY75" fmla="*/ 230347 h 317065"/>
                  <a:gd name="connsiteX76" fmla="*/ 27100 w 317969"/>
                  <a:gd name="connsiteY76" fmla="*/ 250220 h 317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17969" h="317065">
                    <a:moveTo>
                      <a:pt x="27100" y="250220"/>
                    </a:moveTo>
                    <a:lnTo>
                      <a:pt x="67749" y="290870"/>
                    </a:lnTo>
                    <a:cubicBezTo>
                      <a:pt x="73169" y="296289"/>
                      <a:pt x="82202" y="296289"/>
                      <a:pt x="88525" y="290870"/>
                    </a:cubicBezTo>
                    <a:lnTo>
                      <a:pt x="103882" y="275513"/>
                    </a:lnTo>
                    <a:cubicBezTo>
                      <a:pt x="108399" y="277320"/>
                      <a:pt x="112012" y="279127"/>
                      <a:pt x="116528" y="280933"/>
                    </a:cubicBezTo>
                    <a:lnTo>
                      <a:pt x="116528" y="302613"/>
                    </a:lnTo>
                    <a:cubicBezTo>
                      <a:pt x="116528" y="310743"/>
                      <a:pt x="122852" y="317066"/>
                      <a:pt x="130982" y="317066"/>
                    </a:cubicBezTo>
                    <a:lnTo>
                      <a:pt x="174341" y="317066"/>
                    </a:lnTo>
                    <a:lnTo>
                      <a:pt x="174341" y="289063"/>
                    </a:lnTo>
                    <a:lnTo>
                      <a:pt x="145435" y="289063"/>
                    </a:lnTo>
                    <a:lnTo>
                      <a:pt x="145435" y="270996"/>
                    </a:lnTo>
                    <a:cubicBezTo>
                      <a:pt x="145435" y="264673"/>
                      <a:pt x="140918" y="258350"/>
                      <a:pt x="134595" y="257447"/>
                    </a:cubicBezTo>
                    <a:cubicBezTo>
                      <a:pt x="125561" y="254737"/>
                      <a:pt x="116528" y="251123"/>
                      <a:pt x="108399" y="246607"/>
                    </a:cubicBezTo>
                    <a:cubicBezTo>
                      <a:pt x="102978" y="242994"/>
                      <a:pt x="95752" y="243897"/>
                      <a:pt x="91235" y="249317"/>
                    </a:cubicBezTo>
                    <a:lnTo>
                      <a:pt x="78589" y="261963"/>
                    </a:lnTo>
                    <a:lnTo>
                      <a:pt x="57812" y="241187"/>
                    </a:lnTo>
                    <a:lnTo>
                      <a:pt x="70459" y="228540"/>
                    </a:lnTo>
                    <a:cubicBezTo>
                      <a:pt x="74976" y="224024"/>
                      <a:pt x="75879" y="216797"/>
                      <a:pt x="73169" y="211377"/>
                    </a:cubicBezTo>
                    <a:cubicBezTo>
                      <a:pt x="68652" y="203247"/>
                      <a:pt x="65039" y="194214"/>
                      <a:pt x="62329" y="185181"/>
                    </a:cubicBezTo>
                    <a:cubicBezTo>
                      <a:pt x="60523" y="178858"/>
                      <a:pt x="55102" y="174341"/>
                      <a:pt x="48779" y="174341"/>
                    </a:cubicBezTo>
                    <a:lnTo>
                      <a:pt x="30713" y="174341"/>
                    </a:lnTo>
                    <a:lnTo>
                      <a:pt x="30713" y="144531"/>
                    </a:lnTo>
                    <a:lnTo>
                      <a:pt x="48779" y="144531"/>
                    </a:lnTo>
                    <a:cubicBezTo>
                      <a:pt x="55102" y="144531"/>
                      <a:pt x="61426" y="140015"/>
                      <a:pt x="62329" y="133691"/>
                    </a:cubicBezTo>
                    <a:cubicBezTo>
                      <a:pt x="65039" y="124658"/>
                      <a:pt x="68652" y="115625"/>
                      <a:pt x="73169" y="107495"/>
                    </a:cubicBezTo>
                    <a:cubicBezTo>
                      <a:pt x="76782" y="102075"/>
                      <a:pt x="75879" y="94849"/>
                      <a:pt x="70459" y="90332"/>
                    </a:cubicBezTo>
                    <a:lnTo>
                      <a:pt x="57812" y="77685"/>
                    </a:lnTo>
                    <a:lnTo>
                      <a:pt x="78589" y="56909"/>
                    </a:lnTo>
                    <a:lnTo>
                      <a:pt x="91235" y="69556"/>
                    </a:lnTo>
                    <a:cubicBezTo>
                      <a:pt x="95752" y="74072"/>
                      <a:pt x="102978" y="74976"/>
                      <a:pt x="108399" y="72266"/>
                    </a:cubicBezTo>
                    <a:cubicBezTo>
                      <a:pt x="116528" y="67749"/>
                      <a:pt x="125561" y="64136"/>
                      <a:pt x="134595" y="61426"/>
                    </a:cubicBezTo>
                    <a:cubicBezTo>
                      <a:pt x="140918" y="59619"/>
                      <a:pt x="145435" y="54199"/>
                      <a:pt x="145435" y="47876"/>
                    </a:cubicBezTo>
                    <a:lnTo>
                      <a:pt x="145435" y="29809"/>
                    </a:lnTo>
                    <a:lnTo>
                      <a:pt x="174341" y="29809"/>
                    </a:lnTo>
                    <a:lnTo>
                      <a:pt x="174341" y="47876"/>
                    </a:lnTo>
                    <a:cubicBezTo>
                      <a:pt x="174341" y="54199"/>
                      <a:pt x="178858" y="60523"/>
                      <a:pt x="185181" y="61426"/>
                    </a:cubicBezTo>
                    <a:cubicBezTo>
                      <a:pt x="194214" y="64136"/>
                      <a:pt x="203247" y="67749"/>
                      <a:pt x="211377" y="72266"/>
                    </a:cubicBezTo>
                    <a:cubicBezTo>
                      <a:pt x="216797" y="75879"/>
                      <a:pt x="224024" y="74976"/>
                      <a:pt x="228540" y="69556"/>
                    </a:cubicBezTo>
                    <a:lnTo>
                      <a:pt x="241187" y="56909"/>
                    </a:lnTo>
                    <a:lnTo>
                      <a:pt x="261963" y="77685"/>
                    </a:lnTo>
                    <a:lnTo>
                      <a:pt x="249317" y="90332"/>
                    </a:lnTo>
                    <a:cubicBezTo>
                      <a:pt x="244800" y="94849"/>
                      <a:pt x="243897" y="102075"/>
                      <a:pt x="246607" y="107495"/>
                    </a:cubicBezTo>
                    <a:cubicBezTo>
                      <a:pt x="251123" y="115625"/>
                      <a:pt x="254737" y="124658"/>
                      <a:pt x="257447" y="133691"/>
                    </a:cubicBezTo>
                    <a:cubicBezTo>
                      <a:pt x="259253" y="140015"/>
                      <a:pt x="264673" y="144531"/>
                      <a:pt x="270996" y="144531"/>
                    </a:cubicBezTo>
                    <a:lnTo>
                      <a:pt x="289063" y="144531"/>
                    </a:lnTo>
                    <a:lnTo>
                      <a:pt x="289063" y="187891"/>
                    </a:lnTo>
                    <a:lnTo>
                      <a:pt x="317969" y="187891"/>
                    </a:lnTo>
                    <a:lnTo>
                      <a:pt x="317969" y="130079"/>
                    </a:lnTo>
                    <a:cubicBezTo>
                      <a:pt x="317969" y="121948"/>
                      <a:pt x="311646" y="115625"/>
                      <a:pt x="303516" y="115625"/>
                    </a:cubicBezTo>
                    <a:lnTo>
                      <a:pt x="281836" y="115625"/>
                    </a:lnTo>
                    <a:cubicBezTo>
                      <a:pt x="280030" y="111108"/>
                      <a:pt x="278223" y="107495"/>
                      <a:pt x="276416" y="102979"/>
                    </a:cubicBezTo>
                    <a:lnTo>
                      <a:pt x="291773" y="87622"/>
                    </a:lnTo>
                    <a:cubicBezTo>
                      <a:pt x="297192" y="82202"/>
                      <a:pt x="297192" y="73169"/>
                      <a:pt x="291773" y="66846"/>
                    </a:cubicBezTo>
                    <a:lnTo>
                      <a:pt x="251123" y="26197"/>
                    </a:lnTo>
                    <a:cubicBezTo>
                      <a:pt x="245704" y="20776"/>
                      <a:pt x="236670" y="20776"/>
                      <a:pt x="230347" y="26197"/>
                    </a:cubicBezTo>
                    <a:lnTo>
                      <a:pt x="214990" y="41553"/>
                    </a:lnTo>
                    <a:cubicBezTo>
                      <a:pt x="210474" y="39746"/>
                      <a:pt x="206860" y="37940"/>
                      <a:pt x="202344" y="36133"/>
                    </a:cubicBezTo>
                    <a:lnTo>
                      <a:pt x="202344" y="14453"/>
                    </a:lnTo>
                    <a:cubicBezTo>
                      <a:pt x="202344" y="6323"/>
                      <a:pt x="196021" y="0"/>
                      <a:pt x="187891" y="0"/>
                    </a:cubicBezTo>
                    <a:lnTo>
                      <a:pt x="130078" y="0"/>
                    </a:lnTo>
                    <a:cubicBezTo>
                      <a:pt x="121948" y="0"/>
                      <a:pt x="115625" y="6323"/>
                      <a:pt x="115625" y="14453"/>
                    </a:cubicBezTo>
                    <a:lnTo>
                      <a:pt x="115625" y="36133"/>
                    </a:lnTo>
                    <a:cubicBezTo>
                      <a:pt x="111108" y="37940"/>
                      <a:pt x="107495" y="39746"/>
                      <a:pt x="102978" y="41553"/>
                    </a:cubicBezTo>
                    <a:lnTo>
                      <a:pt x="87622" y="26197"/>
                    </a:lnTo>
                    <a:cubicBezTo>
                      <a:pt x="82202" y="20776"/>
                      <a:pt x="73169" y="20776"/>
                      <a:pt x="66845" y="26197"/>
                    </a:cubicBezTo>
                    <a:lnTo>
                      <a:pt x="26196" y="66846"/>
                    </a:lnTo>
                    <a:cubicBezTo>
                      <a:pt x="20776" y="72266"/>
                      <a:pt x="20776" y="81299"/>
                      <a:pt x="26196" y="87622"/>
                    </a:cubicBezTo>
                    <a:lnTo>
                      <a:pt x="41553" y="102979"/>
                    </a:lnTo>
                    <a:cubicBezTo>
                      <a:pt x="39746" y="107495"/>
                      <a:pt x="37940" y="111108"/>
                      <a:pt x="36133" y="115625"/>
                    </a:cubicBezTo>
                    <a:lnTo>
                      <a:pt x="14453" y="115625"/>
                    </a:lnTo>
                    <a:cubicBezTo>
                      <a:pt x="6323" y="115625"/>
                      <a:pt x="0" y="121948"/>
                      <a:pt x="0" y="130079"/>
                    </a:cubicBezTo>
                    <a:lnTo>
                      <a:pt x="0" y="187891"/>
                    </a:lnTo>
                    <a:cubicBezTo>
                      <a:pt x="0" y="196021"/>
                      <a:pt x="6323" y="202344"/>
                      <a:pt x="14453" y="202344"/>
                    </a:cubicBezTo>
                    <a:lnTo>
                      <a:pt x="36133" y="202344"/>
                    </a:lnTo>
                    <a:cubicBezTo>
                      <a:pt x="37940" y="206861"/>
                      <a:pt x="39746" y="210474"/>
                      <a:pt x="41553" y="214990"/>
                    </a:cubicBezTo>
                    <a:lnTo>
                      <a:pt x="26196" y="230347"/>
                    </a:lnTo>
                    <a:cubicBezTo>
                      <a:pt x="21679" y="235767"/>
                      <a:pt x="21679" y="244800"/>
                      <a:pt x="27100" y="25022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2" name="Freeform 21">
                <a:extLst>
                  <a:ext uri="{FF2B5EF4-FFF2-40B4-BE49-F238E27FC236}">
                    <a16:creationId xmlns:a16="http://schemas.microsoft.com/office/drawing/2014/main" id="{F55AEEDB-6A0B-063B-3AEF-5E00A3104F41}"/>
                  </a:ext>
                </a:extLst>
              </p:cNvPr>
              <p:cNvSpPr/>
              <p:nvPr/>
            </p:nvSpPr>
            <p:spPr>
              <a:xfrm>
                <a:off x="7843855" y="1268111"/>
                <a:ext cx="113818" cy="76782"/>
              </a:xfrm>
              <a:custGeom>
                <a:avLst/>
                <a:gdLst>
                  <a:gd name="connsiteX0" fmla="*/ 0 w 113818"/>
                  <a:gd name="connsiteY0" fmla="*/ 26196 h 76782"/>
                  <a:gd name="connsiteX1" fmla="*/ 12647 w 113818"/>
                  <a:gd name="connsiteY1" fmla="*/ 0 h 76782"/>
                  <a:gd name="connsiteX2" fmla="*/ 113819 w 113818"/>
                  <a:gd name="connsiteY2" fmla="*/ 50586 h 76782"/>
                  <a:gd name="connsiteX3" fmla="*/ 101172 w 113818"/>
                  <a:gd name="connsiteY3" fmla="*/ 76782 h 76782"/>
                  <a:gd name="connsiteX4" fmla="*/ 0 w 113818"/>
                  <a:gd name="connsiteY4" fmla="*/ 26196 h 76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818" h="76782">
                    <a:moveTo>
                      <a:pt x="0" y="26196"/>
                    </a:moveTo>
                    <a:lnTo>
                      <a:pt x="12647" y="0"/>
                    </a:lnTo>
                    <a:lnTo>
                      <a:pt x="113819" y="50586"/>
                    </a:lnTo>
                    <a:lnTo>
                      <a:pt x="101172" y="76782"/>
                    </a:lnTo>
                    <a:lnTo>
                      <a:pt x="0" y="26196"/>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3" name="Freeform 22">
                <a:extLst>
                  <a:ext uri="{FF2B5EF4-FFF2-40B4-BE49-F238E27FC236}">
                    <a16:creationId xmlns:a16="http://schemas.microsoft.com/office/drawing/2014/main" id="{32B487CF-EE5E-0AB4-2BF7-7B07A402B18A}"/>
                  </a:ext>
                </a:extLst>
              </p:cNvPr>
              <p:cNvSpPr/>
              <p:nvPr/>
            </p:nvSpPr>
            <p:spPr>
              <a:xfrm>
                <a:off x="7633296" y="1245528"/>
                <a:ext cx="361413" cy="332422"/>
              </a:xfrm>
              <a:custGeom>
                <a:avLst/>
                <a:gdLst>
                  <a:gd name="connsiteX0" fmla="*/ 17248 w 361413"/>
                  <a:gd name="connsiteY0" fmla="*/ 264673 h 332422"/>
                  <a:gd name="connsiteX1" fmla="*/ 107581 w 361413"/>
                  <a:gd name="connsiteY1" fmla="*/ 329712 h 332422"/>
                  <a:gd name="connsiteX2" fmla="*/ 115710 w 361413"/>
                  <a:gd name="connsiteY2" fmla="*/ 332422 h 332422"/>
                  <a:gd name="connsiteX3" fmla="*/ 346961 w 361413"/>
                  <a:gd name="connsiteY3" fmla="*/ 332422 h 332422"/>
                  <a:gd name="connsiteX4" fmla="*/ 361414 w 361413"/>
                  <a:gd name="connsiteY4" fmla="*/ 317969 h 332422"/>
                  <a:gd name="connsiteX5" fmla="*/ 361414 w 361413"/>
                  <a:gd name="connsiteY5" fmla="*/ 160791 h 332422"/>
                  <a:gd name="connsiteX6" fmla="*/ 325281 w 361413"/>
                  <a:gd name="connsiteY6" fmla="*/ 116528 h 332422"/>
                  <a:gd name="connsiteX7" fmla="*/ 290051 w 361413"/>
                  <a:gd name="connsiteY7" fmla="*/ 126465 h 332422"/>
                  <a:gd name="connsiteX8" fmla="*/ 289148 w 361413"/>
                  <a:gd name="connsiteY8" fmla="*/ 127368 h 332422"/>
                  <a:gd name="connsiteX9" fmla="*/ 231335 w 361413"/>
                  <a:gd name="connsiteY9" fmla="*/ 127368 h 332422"/>
                  <a:gd name="connsiteX10" fmla="*/ 187976 w 361413"/>
                  <a:gd name="connsiteY10" fmla="*/ 118335 h 332422"/>
                  <a:gd name="connsiteX11" fmla="*/ 187976 w 361413"/>
                  <a:gd name="connsiteY11" fmla="*/ 43359 h 332422"/>
                  <a:gd name="connsiteX12" fmla="*/ 144617 w 361413"/>
                  <a:gd name="connsiteY12" fmla="*/ 0 h 332422"/>
                  <a:gd name="connsiteX13" fmla="*/ 101257 w 361413"/>
                  <a:gd name="connsiteY13" fmla="*/ 43359 h 332422"/>
                  <a:gd name="connsiteX14" fmla="*/ 101257 w 361413"/>
                  <a:gd name="connsiteY14" fmla="*/ 220410 h 332422"/>
                  <a:gd name="connsiteX15" fmla="*/ 63318 w 361413"/>
                  <a:gd name="connsiteY15" fmla="*/ 197827 h 332422"/>
                  <a:gd name="connsiteX16" fmla="*/ 24475 w 361413"/>
                  <a:gd name="connsiteY16" fmla="*/ 196020 h 332422"/>
                  <a:gd name="connsiteX17" fmla="*/ 21765 w 361413"/>
                  <a:gd name="connsiteY17" fmla="*/ 196924 h 332422"/>
                  <a:gd name="connsiteX18" fmla="*/ 85 w 361413"/>
                  <a:gd name="connsiteY18" fmla="*/ 229443 h 332422"/>
                  <a:gd name="connsiteX19" fmla="*/ 17248 w 361413"/>
                  <a:gd name="connsiteY19" fmla="*/ 264673 h 332422"/>
                  <a:gd name="connsiteX20" fmla="*/ 17248 w 361413"/>
                  <a:gd name="connsiteY20" fmla="*/ 264673 h 332422"/>
                  <a:gd name="connsiteX21" fmla="*/ 35315 w 361413"/>
                  <a:gd name="connsiteY21" fmla="*/ 222217 h 332422"/>
                  <a:gd name="connsiteX22" fmla="*/ 38025 w 361413"/>
                  <a:gd name="connsiteY22" fmla="*/ 221314 h 332422"/>
                  <a:gd name="connsiteX23" fmla="*/ 48865 w 361413"/>
                  <a:gd name="connsiteY23" fmla="*/ 221314 h 332422"/>
                  <a:gd name="connsiteX24" fmla="*/ 109387 w 361413"/>
                  <a:gd name="connsiteY24" fmla="*/ 257447 h 332422"/>
                  <a:gd name="connsiteX25" fmla="*/ 123840 w 361413"/>
                  <a:gd name="connsiteY25" fmla="*/ 257447 h 332422"/>
                  <a:gd name="connsiteX26" fmla="*/ 131067 w 361413"/>
                  <a:gd name="connsiteY26" fmla="*/ 244800 h 332422"/>
                  <a:gd name="connsiteX27" fmla="*/ 131067 w 361413"/>
                  <a:gd name="connsiteY27" fmla="*/ 42456 h 332422"/>
                  <a:gd name="connsiteX28" fmla="*/ 145520 w 361413"/>
                  <a:gd name="connsiteY28" fmla="*/ 28003 h 332422"/>
                  <a:gd name="connsiteX29" fmla="*/ 159973 w 361413"/>
                  <a:gd name="connsiteY29" fmla="*/ 42456 h 332422"/>
                  <a:gd name="connsiteX30" fmla="*/ 159973 w 361413"/>
                  <a:gd name="connsiteY30" fmla="*/ 158984 h 332422"/>
                  <a:gd name="connsiteX31" fmla="*/ 174426 w 361413"/>
                  <a:gd name="connsiteY31" fmla="*/ 173437 h 332422"/>
                  <a:gd name="connsiteX32" fmla="*/ 188880 w 361413"/>
                  <a:gd name="connsiteY32" fmla="*/ 158984 h 332422"/>
                  <a:gd name="connsiteX33" fmla="*/ 203332 w 361413"/>
                  <a:gd name="connsiteY33" fmla="*/ 144531 h 332422"/>
                  <a:gd name="connsiteX34" fmla="*/ 217785 w 361413"/>
                  <a:gd name="connsiteY34" fmla="*/ 158984 h 332422"/>
                  <a:gd name="connsiteX35" fmla="*/ 232239 w 361413"/>
                  <a:gd name="connsiteY35" fmla="*/ 173437 h 332422"/>
                  <a:gd name="connsiteX36" fmla="*/ 246692 w 361413"/>
                  <a:gd name="connsiteY36" fmla="*/ 158984 h 332422"/>
                  <a:gd name="connsiteX37" fmla="*/ 261145 w 361413"/>
                  <a:gd name="connsiteY37" fmla="*/ 144531 h 332422"/>
                  <a:gd name="connsiteX38" fmla="*/ 275598 w 361413"/>
                  <a:gd name="connsiteY38" fmla="*/ 158984 h 332422"/>
                  <a:gd name="connsiteX39" fmla="*/ 290051 w 361413"/>
                  <a:gd name="connsiteY39" fmla="*/ 173437 h 332422"/>
                  <a:gd name="connsiteX40" fmla="*/ 304505 w 361413"/>
                  <a:gd name="connsiteY40" fmla="*/ 158984 h 332422"/>
                  <a:gd name="connsiteX41" fmla="*/ 309924 w 361413"/>
                  <a:gd name="connsiteY41" fmla="*/ 148144 h 332422"/>
                  <a:gd name="connsiteX42" fmla="*/ 321667 w 361413"/>
                  <a:gd name="connsiteY42" fmla="*/ 145435 h 332422"/>
                  <a:gd name="connsiteX43" fmla="*/ 333411 w 361413"/>
                  <a:gd name="connsiteY43" fmla="*/ 160791 h 332422"/>
                  <a:gd name="connsiteX44" fmla="*/ 333411 w 361413"/>
                  <a:gd name="connsiteY44" fmla="*/ 303516 h 332422"/>
                  <a:gd name="connsiteX45" fmla="*/ 121130 w 361413"/>
                  <a:gd name="connsiteY45" fmla="*/ 303516 h 332422"/>
                  <a:gd name="connsiteX46" fmla="*/ 34411 w 361413"/>
                  <a:gd name="connsiteY46" fmla="*/ 241186 h 332422"/>
                  <a:gd name="connsiteX47" fmla="*/ 29895 w 361413"/>
                  <a:gd name="connsiteY47" fmla="*/ 231250 h 332422"/>
                  <a:gd name="connsiteX48" fmla="*/ 35315 w 361413"/>
                  <a:gd name="connsiteY48" fmla="*/ 222217 h 332422"/>
                  <a:gd name="connsiteX49" fmla="*/ 35315 w 361413"/>
                  <a:gd name="connsiteY49" fmla="*/ 222217 h 33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61413" h="332422">
                    <a:moveTo>
                      <a:pt x="17248" y="264673"/>
                    </a:moveTo>
                    <a:lnTo>
                      <a:pt x="107581" y="329712"/>
                    </a:lnTo>
                    <a:cubicBezTo>
                      <a:pt x="110290" y="331519"/>
                      <a:pt x="113000" y="332422"/>
                      <a:pt x="115710" y="332422"/>
                    </a:cubicBezTo>
                    <a:lnTo>
                      <a:pt x="346961" y="332422"/>
                    </a:lnTo>
                    <a:cubicBezTo>
                      <a:pt x="355090" y="332422"/>
                      <a:pt x="361414" y="326099"/>
                      <a:pt x="361414" y="317969"/>
                    </a:cubicBezTo>
                    <a:lnTo>
                      <a:pt x="361414" y="160791"/>
                    </a:lnTo>
                    <a:cubicBezTo>
                      <a:pt x="361414" y="139111"/>
                      <a:pt x="346057" y="120142"/>
                      <a:pt x="325281" y="116528"/>
                    </a:cubicBezTo>
                    <a:cubicBezTo>
                      <a:pt x="312634" y="114721"/>
                      <a:pt x="299988" y="118335"/>
                      <a:pt x="290051" y="126465"/>
                    </a:cubicBezTo>
                    <a:cubicBezTo>
                      <a:pt x="290051" y="126465"/>
                      <a:pt x="289148" y="127368"/>
                      <a:pt x="289148" y="127368"/>
                    </a:cubicBezTo>
                    <a:cubicBezTo>
                      <a:pt x="272888" y="112915"/>
                      <a:pt x="247595" y="112915"/>
                      <a:pt x="231335" y="127368"/>
                    </a:cubicBezTo>
                    <a:cubicBezTo>
                      <a:pt x="219592" y="117432"/>
                      <a:pt x="203332" y="113818"/>
                      <a:pt x="187976" y="118335"/>
                    </a:cubicBezTo>
                    <a:lnTo>
                      <a:pt x="187976" y="43359"/>
                    </a:lnTo>
                    <a:cubicBezTo>
                      <a:pt x="187976" y="19873"/>
                      <a:pt x="169006" y="0"/>
                      <a:pt x="144617" y="0"/>
                    </a:cubicBezTo>
                    <a:cubicBezTo>
                      <a:pt x="121130" y="0"/>
                      <a:pt x="101257" y="18970"/>
                      <a:pt x="101257" y="43359"/>
                    </a:cubicBezTo>
                    <a:lnTo>
                      <a:pt x="101257" y="220410"/>
                    </a:lnTo>
                    <a:lnTo>
                      <a:pt x="63318" y="197827"/>
                    </a:lnTo>
                    <a:cubicBezTo>
                      <a:pt x="51575" y="190601"/>
                      <a:pt x="37121" y="190601"/>
                      <a:pt x="24475" y="196020"/>
                    </a:cubicBezTo>
                    <a:lnTo>
                      <a:pt x="21765" y="196924"/>
                    </a:lnTo>
                    <a:cubicBezTo>
                      <a:pt x="9118" y="203247"/>
                      <a:pt x="988" y="215894"/>
                      <a:pt x="85" y="229443"/>
                    </a:cubicBezTo>
                    <a:cubicBezTo>
                      <a:pt x="-818" y="242993"/>
                      <a:pt x="5505" y="256543"/>
                      <a:pt x="17248" y="264673"/>
                    </a:cubicBezTo>
                    <a:lnTo>
                      <a:pt x="17248" y="264673"/>
                    </a:lnTo>
                    <a:close/>
                    <a:moveTo>
                      <a:pt x="35315" y="222217"/>
                    </a:moveTo>
                    <a:lnTo>
                      <a:pt x="38025" y="221314"/>
                    </a:lnTo>
                    <a:cubicBezTo>
                      <a:pt x="41638" y="219507"/>
                      <a:pt x="45251" y="219507"/>
                      <a:pt x="48865" y="221314"/>
                    </a:cubicBezTo>
                    <a:lnTo>
                      <a:pt x="109387" y="257447"/>
                    </a:lnTo>
                    <a:cubicBezTo>
                      <a:pt x="113903" y="260156"/>
                      <a:pt x="119324" y="260156"/>
                      <a:pt x="123840" y="257447"/>
                    </a:cubicBezTo>
                    <a:cubicBezTo>
                      <a:pt x="128357" y="254736"/>
                      <a:pt x="131067" y="250220"/>
                      <a:pt x="131067" y="244800"/>
                    </a:cubicBezTo>
                    <a:lnTo>
                      <a:pt x="131067" y="42456"/>
                    </a:lnTo>
                    <a:cubicBezTo>
                      <a:pt x="131067" y="34326"/>
                      <a:pt x="137390" y="28003"/>
                      <a:pt x="145520" y="28003"/>
                    </a:cubicBezTo>
                    <a:cubicBezTo>
                      <a:pt x="153650" y="28003"/>
                      <a:pt x="159973" y="34326"/>
                      <a:pt x="159973" y="42456"/>
                    </a:cubicBezTo>
                    <a:lnTo>
                      <a:pt x="159973" y="158984"/>
                    </a:lnTo>
                    <a:cubicBezTo>
                      <a:pt x="159973" y="167114"/>
                      <a:pt x="166296" y="173437"/>
                      <a:pt x="174426" y="173437"/>
                    </a:cubicBezTo>
                    <a:cubicBezTo>
                      <a:pt x="182556" y="173437"/>
                      <a:pt x="188880" y="167114"/>
                      <a:pt x="188880" y="158984"/>
                    </a:cubicBezTo>
                    <a:cubicBezTo>
                      <a:pt x="188880" y="150854"/>
                      <a:pt x="195202" y="144531"/>
                      <a:pt x="203332" y="144531"/>
                    </a:cubicBezTo>
                    <a:cubicBezTo>
                      <a:pt x="211463" y="144531"/>
                      <a:pt x="217785" y="150854"/>
                      <a:pt x="217785" y="158984"/>
                    </a:cubicBezTo>
                    <a:cubicBezTo>
                      <a:pt x="217785" y="167114"/>
                      <a:pt x="224109" y="173437"/>
                      <a:pt x="232239" y="173437"/>
                    </a:cubicBezTo>
                    <a:cubicBezTo>
                      <a:pt x="240368" y="173437"/>
                      <a:pt x="246692" y="167114"/>
                      <a:pt x="246692" y="158984"/>
                    </a:cubicBezTo>
                    <a:cubicBezTo>
                      <a:pt x="246692" y="150854"/>
                      <a:pt x="253015" y="144531"/>
                      <a:pt x="261145" y="144531"/>
                    </a:cubicBezTo>
                    <a:cubicBezTo>
                      <a:pt x="269275" y="144531"/>
                      <a:pt x="275598" y="150854"/>
                      <a:pt x="275598" y="158984"/>
                    </a:cubicBezTo>
                    <a:cubicBezTo>
                      <a:pt x="275598" y="167114"/>
                      <a:pt x="281922" y="173437"/>
                      <a:pt x="290051" y="173437"/>
                    </a:cubicBezTo>
                    <a:cubicBezTo>
                      <a:pt x="298181" y="173437"/>
                      <a:pt x="304505" y="167114"/>
                      <a:pt x="304505" y="158984"/>
                    </a:cubicBezTo>
                    <a:cubicBezTo>
                      <a:pt x="304505" y="154468"/>
                      <a:pt x="306311" y="150854"/>
                      <a:pt x="309924" y="148144"/>
                    </a:cubicBezTo>
                    <a:cubicBezTo>
                      <a:pt x="313538" y="145435"/>
                      <a:pt x="317151" y="144531"/>
                      <a:pt x="321667" y="145435"/>
                    </a:cubicBezTo>
                    <a:cubicBezTo>
                      <a:pt x="328894" y="147241"/>
                      <a:pt x="334314" y="153565"/>
                      <a:pt x="333411" y="160791"/>
                    </a:cubicBezTo>
                    <a:lnTo>
                      <a:pt x="333411" y="303516"/>
                    </a:lnTo>
                    <a:lnTo>
                      <a:pt x="121130" y="303516"/>
                    </a:lnTo>
                    <a:lnTo>
                      <a:pt x="34411" y="241186"/>
                    </a:lnTo>
                    <a:cubicBezTo>
                      <a:pt x="31701" y="239380"/>
                      <a:pt x="29895" y="234864"/>
                      <a:pt x="29895" y="231250"/>
                    </a:cubicBezTo>
                    <a:cubicBezTo>
                      <a:pt x="29895" y="227637"/>
                      <a:pt x="31701" y="224024"/>
                      <a:pt x="35315" y="222217"/>
                    </a:cubicBezTo>
                    <a:lnTo>
                      <a:pt x="35315" y="22221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24" name="Group 23">
            <a:extLst>
              <a:ext uri="{FF2B5EF4-FFF2-40B4-BE49-F238E27FC236}">
                <a16:creationId xmlns:a16="http://schemas.microsoft.com/office/drawing/2014/main" id="{042CD0E8-35F2-48EA-B837-671190D45F77}"/>
              </a:ext>
            </a:extLst>
          </p:cNvPr>
          <p:cNvGrpSpPr/>
          <p:nvPr/>
        </p:nvGrpSpPr>
        <p:grpSpPr>
          <a:xfrm>
            <a:off x="816958" y="5234897"/>
            <a:ext cx="1044934" cy="1049340"/>
            <a:chOff x="4152442" y="5302687"/>
            <a:chExt cx="1090895" cy="1095495"/>
          </a:xfrm>
          <a:solidFill>
            <a:srgbClr val="F79037"/>
          </a:solidFill>
        </p:grpSpPr>
        <p:sp>
          <p:nvSpPr>
            <p:cNvPr id="25" name="Freeform 24">
              <a:extLst>
                <a:ext uri="{FF2B5EF4-FFF2-40B4-BE49-F238E27FC236}">
                  <a16:creationId xmlns:a16="http://schemas.microsoft.com/office/drawing/2014/main" id="{86E2A10D-5CFE-4493-CB64-4256A17BC564}"/>
                </a:ext>
              </a:extLst>
            </p:cNvPr>
            <p:cNvSpPr/>
            <p:nvPr/>
          </p:nvSpPr>
          <p:spPr>
            <a:xfrm>
              <a:off x="4152442" y="5302687"/>
              <a:ext cx="1090895" cy="1095495"/>
            </a:xfrm>
            <a:custGeom>
              <a:avLst/>
              <a:gdLst>
                <a:gd name="connsiteX0" fmla="*/ 974655 w 1090895"/>
                <a:gd name="connsiteY0" fmla="*/ 1095495 h 1095495"/>
                <a:gd name="connsiteX1" fmla="*/ 635156 w 1090895"/>
                <a:gd name="connsiteY1" fmla="*/ 1095495 h 1095495"/>
                <a:gd name="connsiteX2" fmla="*/ 630306 w 1090895"/>
                <a:gd name="connsiteY2" fmla="*/ 1093783 h 1095495"/>
                <a:gd name="connsiteX3" fmla="*/ 519326 w 1090895"/>
                <a:gd name="connsiteY3" fmla="*/ 981922 h 1095495"/>
                <a:gd name="connsiteX4" fmla="*/ 516759 w 1090895"/>
                <a:gd name="connsiteY4" fmla="*/ 950247 h 1095495"/>
                <a:gd name="connsiteX5" fmla="*/ 498500 w 1090895"/>
                <a:gd name="connsiteY5" fmla="*/ 950247 h 1095495"/>
                <a:gd name="connsiteX6" fmla="*/ 480812 w 1090895"/>
                <a:gd name="connsiteY6" fmla="*/ 989627 h 1095495"/>
                <a:gd name="connsiteX7" fmla="*/ 488800 w 1090895"/>
                <a:gd name="connsiteY7" fmla="*/ 1055545 h 1095495"/>
                <a:gd name="connsiteX8" fmla="*/ 428318 w 1090895"/>
                <a:gd name="connsiteY8" fmla="*/ 1087220 h 1095495"/>
                <a:gd name="connsiteX9" fmla="*/ 157289 w 1090895"/>
                <a:gd name="connsiteY9" fmla="*/ 1086934 h 1095495"/>
                <a:gd name="connsiteX10" fmla="*/ 124195 w 1090895"/>
                <a:gd name="connsiteY10" fmla="*/ 1085222 h 1095495"/>
                <a:gd name="connsiteX11" fmla="*/ 378 w 1090895"/>
                <a:gd name="connsiteY11" fmla="*/ 954528 h 1095495"/>
                <a:gd name="connsiteX12" fmla="*/ 105366 w 1090895"/>
                <a:gd name="connsiteY12" fmla="*/ 799863 h 1095495"/>
                <a:gd name="connsiteX13" fmla="*/ 130472 w 1090895"/>
                <a:gd name="connsiteY13" fmla="*/ 794156 h 1095495"/>
                <a:gd name="connsiteX14" fmla="*/ 145877 w 1090895"/>
                <a:gd name="connsiteY14" fmla="*/ 742505 h 1095495"/>
                <a:gd name="connsiteX15" fmla="*/ 142169 w 1090895"/>
                <a:gd name="connsiteY15" fmla="*/ 737940 h 1095495"/>
                <a:gd name="connsiteX16" fmla="*/ 135322 w 1090895"/>
                <a:gd name="connsiteY16" fmla="*/ 676587 h 1095495"/>
                <a:gd name="connsiteX17" fmla="*/ 188386 w 1090895"/>
                <a:gd name="connsiteY17" fmla="*/ 643771 h 1095495"/>
                <a:gd name="connsiteX18" fmla="*/ 208357 w 1090895"/>
                <a:gd name="connsiteY18" fmla="*/ 643771 h 1095495"/>
                <a:gd name="connsiteX19" fmla="*/ 208357 w 1090895"/>
                <a:gd name="connsiteY19" fmla="*/ 628647 h 1095495"/>
                <a:gd name="connsiteX20" fmla="*/ 208357 w 1090895"/>
                <a:gd name="connsiteY20" fmla="*/ 112146 h 1095495"/>
                <a:gd name="connsiteX21" fmla="*/ 208927 w 1090895"/>
                <a:gd name="connsiteY21" fmla="*/ 93027 h 1095495"/>
                <a:gd name="connsiteX22" fmla="*/ 275686 w 1090895"/>
                <a:gd name="connsiteY22" fmla="*/ 5993 h 1095495"/>
                <a:gd name="connsiteX23" fmla="*/ 294801 w 1090895"/>
                <a:gd name="connsiteY23" fmla="*/ 0 h 1095495"/>
                <a:gd name="connsiteX24" fmla="*/ 694211 w 1090895"/>
                <a:gd name="connsiteY24" fmla="*/ 0 h 1095495"/>
                <a:gd name="connsiteX25" fmla="*/ 756691 w 1090895"/>
                <a:gd name="connsiteY25" fmla="*/ 34243 h 1095495"/>
                <a:gd name="connsiteX26" fmla="*/ 846558 w 1090895"/>
                <a:gd name="connsiteY26" fmla="*/ 128697 h 1095495"/>
                <a:gd name="connsiteX27" fmla="*/ 878225 w 1090895"/>
                <a:gd name="connsiteY27" fmla="*/ 208883 h 1095495"/>
                <a:gd name="connsiteX28" fmla="*/ 878225 w 1090895"/>
                <a:gd name="connsiteY28" fmla="*/ 345856 h 1095495"/>
                <a:gd name="connsiteX29" fmla="*/ 878225 w 1090895"/>
                <a:gd name="connsiteY29" fmla="*/ 357555 h 1095495"/>
                <a:gd name="connsiteX30" fmla="*/ 943843 w 1090895"/>
                <a:gd name="connsiteY30" fmla="*/ 357841 h 1095495"/>
                <a:gd name="connsiteX31" fmla="*/ 991487 w 1090895"/>
                <a:gd name="connsiteY31" fmla="*/ 362692 h 1095495"/>
                <a:gd name="connsiteX32" fmla="*/ 1090769 w 1090895"/>
                <a:gd name="connsiteY32" fmla="*/ 495955 h 1095495"/>
                <a:gd name="connsiteX33" fmla="*/ 1090769 w 1090895"/>
                <a:gd name="connsiteY33" fmla="*/ 957096 h 1095495"/>
                <a:gd name="connsiteX34" fmla="*/ 1090484 w 1090895"/>
                <a:gd name="connsiteY34" fmla="*/ 969937 h 1095495"/>
                <a:gd name="connsiteX35" fmla="*/ 1027719 w 1090895"/>
                <a:gd name="connsiteY35" fmla="*/ 1074664 h 1095495"/>
                <a:gd name="connsiteX36" fmla="*/ 974655 w 1090895"/>
                <a:gd name="connsiteY36" fmla="*/ 1095495 h 1095495"/>
                <a:gd name="connsiteX37" fmla="*/ 700488 w 1090895"/>
                <a:gd name="connsiteY37" fmla="*/ 33958 h 1095495"/>
                <a:gd name="connsiteX38" fmla="*/ 687079 w 1090895"/>
                <a:gd name="connsiteY38" fmla="*/ 33958 h 1095495"/>
                <a:gd name="connsiteX39" fmla="*/ 317624 w 1090895"/>
                <a:gd name="connsiteY39" fmla="*/ 33387 h 1095495"/>
                <a:gd name="connsiteX40" fmla="*/ 242877 w 1090895"/>
                <a:gd name="connsiteY40" fmla="*/ 108722 h 1095495"/>
                <a:gd name="connsiteX41" fmla="*/ 243448 w 1090895"/>
                <a:gd name="connsiteY41" fmla="*/ 629788 h 1095495"/>
                <a:gd name="connsiteX42" fmla="*/ 243448 w 1090895"/>
                <a:gd name="connsiteY42" fmla="*/ 643486 h 1095495"/>
                <a:gd name="connsiteX43" fmla="*/ 257142 w 1090895"/>
                <a:gd name="connsiteY43" fmla="*/ 643486 h 1095495"/>
                <a:gd name="connsiteX44" fmla="*/ 437447 w 1090895"/>
                <a:gd name="connsiteY44" fmla="*/ 643486 h 1095495"/>
                <a:gd name="connsiteX45" fmla="*/ 493365 w 1090895"/>
                <a:gd name="connsiteY45" fmla="*/ 715682 h 1095495"/>
                <a:gd name="connsiteX46" fmla="*/ 480241 w 1090895"/>
                <a:gd name="connsiteY46" fmla="*/ 743647 h 1095495"/>
                <a:gd name="connsiteX47" fmla="*/ 479671 w 1090895"/>
                <a:gd name="connsiteY47" fmla="*/ 823833 h 1095495"/>
                <a:gd name="connsiteX48" fmla="*/ 479385 w 1090895"/>
                <a:gd name="connsiteY48" fmla="*/ 905731 h 1095495"/>
                <a:gd name="connsiteX49" fmla="*/ 517044 w 1090895"/>
                <a:gd name="connsiteY49" fmla="*/ 915433 h 1095495"/>
                <a:gd name="connsiteX50" fmla="*/ 517044 w 1090895"/>
                <a:gd name="connsiteY50" fmla="*/ 901165 h 1095495"/>
                <a:gd name="connsiteX51" fmla="*/ 517329 w 1090895"/>
                <a:gd name="connsiteY51" fmla="*/ 496811 h 1095495"/>
                <a:gd name="connsiteX52" fmla="*/ 521038 w 1090895"/>
                <a:gd name="connsiteY52" fmla="*/ 460856 h 1095495"/>
                <a:gd name="connsiteX53" fmla="*/ 654270 w 1090895"/>
                <a:gd name="connsiteY53" fmla="*/ 357555 h 1095495"/>
                <a:gd name="connsiteX54" fmla="*/ 830296 w 1090895"/>
                <a:gd name="connsiteY54" fmla="*/ 357555 h 1095495"/>
                <a:gd name="connsiteX55" fmla="*/ 842279 w 1090895"/>
                <a:gd name="connsiteY55" fmla="*/ 357555 h 1095495"/>
                <a:gd name="connsiteX56" fmla="*/ 842279 w 1090895"/>
                <a:gd name="connsiteY56" fmla="*/ 186054 h 1095495"/>
                <a:gd name="connsiteX57" fmla="*/ 829155 w 1090895"/>
                <a:gd name="connsiteY57" fmla="*/ 186054 h 1095495"/>
                <a:gd name="connsiteX58" fmla="*/ 725593 w 1090895"/>
                <a:gd name="connsiteY58" fmla="*/ 186054 h 1095495"/>
                <a:gd name="connsiteX59" fmla="*/ 700202 w 1090895"/>
                <a:gd name="connsiteY59" fmla="*/ 160087 h 1095495"/>
                <a:gd name="connsiteX60" fmla="*/ 700202 w 1090895"/>
                <a:gd name="connsiteY60" fmla="*/ 47655 h 1095495"/>
                <a:gd name="connsiteX61" fmla="*/ 700488 w 1090895"/>
                <a:gd name="connsiteY61" fmla="*/ 33958 h 1095495"/>
                <a:gd name="connsiteX62" fmla="*/ 1058531 w 1090895"/>
                <a:gd name="connsiteY62" fmla="*/ 727381 h 1095495"/>
                <a:gd name="connsiteX63" fmla="*/ 1058531 w 1090895"/>
                <a:gd name="connsiteY63" fmla="*/ 499664 h 1095495"/>
                <a:gd name="connsiteX64" fmla="*/ 1056819 w 1090895"/>
                <a:gd name="connsiteY64" fmla="*/ 473126 h 1095495"/>
                <a:gd name="connsiteX65" fmla="*/ 952402 w 1090895"/>
                <a:gd name="connsiteY65" fmla="*/ 390372 h 1095495"/>
                <a:gd name="connsiteX66" fmla="*/ 656838 w 1090895"/>
                <a:gd name="connsiteY66" fmla="*/ 390372 h 1095495"/>
                <a:gd name="connsiteX67" fmla="*/ 549853 w 1090895"/>
                <a:gd name="connsiteY67" fmla="*/ 497952 h 1095495"/>
                <a:gd name="connsiteX68" fmla="*/ 549853 w 1090895"/>
                <a:gd name="connsiteY68" fmla="*/ 956810 h 1095495"/>
                <a:gd name="connsiteX69" fmla="*/ 550994 w 1090895"/>
                <a:gd name="connsiteY69" fmla="*/ 975929 h 1095495"/>
                <a:gd name="connsiteX70" fmla="*/ 654555 w 1090895"/>
                <a:gd name="connsiteY70" fmla="*/ 1063535 h 1095495"/>
                <a:gd name="connsiteX71" fmla="*/ 950119 w 1090895"/>
                <a:gd name="connsiteY71" fmla="*/ 1063820 h 1095495"/>
                <a:gd name="connsiteX72" fmla="*/ 1059101 w 1090895"/>
                <a:gd name="connsiteY72" fmla="*/ 954242 h 1095495"/>
                <a:gd name="connsiteX73" fmla="*/ 1058531 w 1090895"/>
                <a:gd name="connsiteY73" fmla="*/ 727381 h 1095495"/>
                <a:gd name="connsiteX74" fmla="*/ 204363 w 1090895"/>
                <a:gd name="connsiteY74" fmla="*/ 1054689 h 1095495"/>
                <a:gd name="connsiteX75" fmla="*/ 318765 w 1090895"/>
                <a:gd name="connsiteY75" fmla="*/ 939689 h 1095495"/>
                <a:gd name="connsiteX76" fmla="*/ 205218 w 1090895"/>
                <a:gd name="connsiteY76" fmla="*/ 825830 h 1095495"/>
                <a:gd name="connsiteX77" fmla="*/ 90816 w 1090895"/>
                <a:gd name="connsiteY77" fmla="*/ 939689 h 1095495"/>
                <a:gd name="connsiteX78" fmla="*/ 204363 w 1090895"/>
                <a:gd name="connsiteY78" fmla="*/ 1054689 h 1095495"/>
                <a:gd name="connsiteX79" fmla="*/ 311918 w 1090895"/>
                <a:gd name="connsiteY79" fmla="*/ 725099 h 1095495"/>
                <a:gd name="connsiteX80" fmla="*/ 434594 w 1090895"/>
                <a:gd name="connsiteY80" fmla="*/ 725099 h 1095495"/>
                <a:gd name="connsiteX81" fmla="*/ 461412 w 1090895"/>
                <a:gd name="connsiteY81" fmla="*/ 700843 h 1095495"/>
                <a:gd name="connsiteX82" fmla="*/ 434880 w 1090895"/>
                <a:gd name="connsiteY82" fmla="*/ 677729 h 1095495"/>
                <a:gd name="connsiteX83" fmla="*/ 190668 w 1090895"/>
                <a:gd name="connsiteY83" fmla="*/ 677729 h 1095495"/>
                <a:gd name="connsiteX84" fmla="*/ 180113 w 1090895"/>
                <a:gd name="connsiteY84" fmla="*/ 679156 h 1095495"/>
                <a:gd name="connsiteX85" fmla="*/ 164992 w 1090895"/>
                <a:gd name="connsiteY85" fmla="*/ 705409 h 1095495"/>
                <a:gd name="connsiteX86" fmla="*/ 189527 w 1090895"/>
                <a:gd name="connsiteY86" fmla="*/ 724813 h 1095495"/>
                <a:gd name="connsiteX87" fmla="*/ 311918 w 1090895"/>
                <a:gd name="connsiteY87" fmla="*/ 725099 h 1095495"/>
                <a:gd name="connsiteX88" fmla="*/ 313345 w 1090895"/>
                <a:gd name="connsiteY88" fmla="*/ 759627 h 1095495"/>
                <a:gd name="connsiteX89" fmla="*/ 190668 w 1090895"/>
                <a:gd name="connsiteY89" fmla="*/ 759627 h 1095495"/>
                <a:gd name="connsiteX90" fmla="*/ 164707 w 1090895"/>
                <a:gd name="connsiteY90" fmla="*/ 778746 h 1095495"/>
                <a:gd name="connsiteX91" fmla="*/ 177260 w 1090895"/>
                <a:gd name="connsiteY91" fmla="*/ 793870 h 1095495"/>
                <a:gd name="connsiteX92" fmla="*/ 263133 w 1090895"/>
                <a:gd name="connsiteY92" fmla="*/ 806141 h 1095495"/>
                <a:gd name="connsiteX93" fmla="*/ 268268 w 1090895"/>
                <a:gd name="connsiteY93" fmla="*/ 806711 h 1095495"/>
                <a:gd name="connsiteX94" fmla="*/ 438018 w 1090895"/>
                <a:gd name="connsiteY94" fmla="*/ 806426 h 1095495"/>
                <a:gd name="connsiteX95" fmla="*/ 460556 w 1090895"/>
                <a:gd name="connsiteY95" fmla="*/ 786165 h 1095495"/>
                <a:gd name="connsiteX96" fmla="*/ 434880 w 1090895"/>
                <a:gd name="connsiteY96" fmla="*/ 759342 h 1095495"/>
                <a:gd name="connsiteX97" fmla="*/ 313345 w 1090895"/>
                <a:gd name="connsiteY97" fmla="*/ 759627 h 1095495"/>
                <a:gd name="connsiteX98" fmla="*/ 302503 w 1090895"/>
                <a:gd name="connsiteY98" fmla="*/ 1052406 h 1095495"/>
                <a:gd name="connsiteX99" fmla="*/ 324756 w 1090895"/>
                <a:gd name="connsiteY99" fmla="*/ 1052406 h 1095495"/>
                <a:gd name="connsiteX100" fmla="*/ 435735 w 1090895"/>
                <a:gd name="connsiteY100" fmla="*/ 1052406 h 1095495"/>
                <a:gd name="connsiteX101" fmla="*/ 461412 w 1090895"/>
                <a:gd name="connsiteY101" fmla="*/ 1028150 h 1095495"/>
                <a:gd name="connsiteX102" fmla="*/ 436021 w 1090895"/>
                <a:gd name="connsiteY102" fmla="*/ 1005036 h 1095495"/>
                <a:gd name="connsiteX103" fmla="*/ 343300 w 1090895"/>
                <a:gd name="connsiteY103" fmla="*/ 1005036 h 1095495"/>
                <a:gd name="connsiteX104" fmla="*/ 334456 w 1090895"/>
                <a:gd name="connsiteY104" fmla="*/ 1008746 h 1095495"/>
                <a:gd name="connsiteX105" fmla="*/ 302503 w 1090895"/>
                <a:gd name="connsiteY105" fmla="*/ 1052406 h 1095495"/>
                <a:gd name="connsiteX106" fmla="*/ 315056 w 1090895"/>
                <a:gd name="connsiteY106" fmla="*/ 841240 h 1095495"/>
                <a:gd name="connsiteX107" fmla="*/ 339877 w 1090895"/>
                <a:gd name="connsiteY107" fmla="*/ 883758 h 1095495"/>
                <a:gd name="connsiteX108" fmla="*/ 349006 w 1090895"/>
                <a:gd name="connsiteY108" fmla="*/ 888324 h 1095495"/>
                <a:gd name="connsiteX109" fmla="*/ 435165 w 1090895"/>
                <a:gd name="connsiteY109" fmla="*/ 888324 h 1095495"/>
                <a:gd name="connsiteX110" fmla="*/ 461127 w 1090895"/>
                <a:gd name="connsiteY110" fmla="*/ 864925 h 1095495"/>
                <a:gd name="connsiteX111" fmla="*/ 434880 w 1090895"/>
                <a:gd name="connsiteY111" fmla="*/ 841240 h 1095495"/>
                <a:gd name="connsiteX112" fmla="*/ 388947 w 1090895"/>
                <a:gd name="connsiteY112" fmla="*/ 841240 h 1095495"/>
                <a:gd name="connsiteX113" fmla="*/ 315056 w 1090895"/>
                <a:gd name="connsiteY113" fmla="*/ 841240 h 1095495"/>
                <a:gd name="connsiteX114" fmla="*/ 349006 w 1090895"/>
                <a:gd name="connsiteY114" fmla="*/ 969937 h 1095495"/>
                <a:gd name="connsiteX115" fmla="*/ 440871 w 1090895"/>
                <a:gd name="connsiteY115" fmla="*/ 969652 h 1095495"/>
                <a:gd name="connsiteX116" fmla="*/ 460841 w 1090895"/>
                <a:gd name="connsiteY116" fmla="*/ 949391 h 1095495"/>
                <a:gd name="connsiteX117" fmla="*/ 434594 w 1090895"/>
                <a:gd name="connsiteY117" fmla="*/ 923138 h 1095495"/>
                <a:gd name="connsiteX118" fmla="*/ 362130 w 1090895"/>
                <a:gd name="connsiteY118" fmla="*/ 923138 h 1095495"/>
                <a:gd name="connsiteX119" fmla="*/ 351289 w 1090895"/>
                <a:gd name="connsiteY119" fmla="*/ 923709 h 1095495"/>
                <a:gd name="connsiteX120" fmla="*/ 349006 w 1090895"/>
                <a:gd name="connsiteY120" fmla="*/ 969937 h 1095495"/>
                <a:gd name="connsiteX121" fmla="*/ 735579 w 1090895"/>
                <a:gd name="connsiteY121" fmla="*/ 61352 h 1095495"/>
                <a:gd name="connsiteX122" fmla="*/ 735579 w 1090895"/>
                <a:gd name="connsiteY122" fmla="*/ 150670 h 1095495"/>
                <a:gd name="connsiteX123" fmla="*/ 820026 w 1090895"/>
                <a:gd name="connsiteY123" fmla="*/ 150670 h 1095495"/>
                <a:gd name="connsiteX124" fmla="*/ 735579 w 1090895"/>
                <a:gd name="connsiteY124" fmla="*/ 61352 h 1095495"/>
                <a:gd name="connsiteX125" fmla="*/ 34898 w 1090895"/>
                <a:gd name="connsiteY125" fmla="*/ 959664 h 1095495"/>
                <a:gd name="connsiteX126" fmla="*/ 64854 w 1090895"/>
                <a:gd name="connsiteY126" fmla="*/ 985346 h 1095495"/>
                <a:gd name="connsiteX127" fmla="*/ 59434 w 1090895"/>
                <a:gd name="connsiteY127" fmla="*/ 959664 h 1095495"/>
                <a:gd name="connsiteX128" fmla="*/ 34898 w 1090895"/>
                <a:gd name="connsiteY128" fmla="*/ 959664 h 1095495"/>
                <a:gd name="connsiteX129" fmla="*/ 62286 w 1090895"/>
                <a:gd name="connsiteY129" fmla="*/ 902021 h 1095495"/>
                <a:gd name="connsiteX130" fmla="*/ 34328 w 1090895"/>
                <a:gd name="connsiteY130" fmla="*/ 925992 h 1095495"/>
                <a:gd name="connsiteX131" fmla="*/ 62286 w 1090895"/>
                <a:gd name="connsiteY131" fmla="*/ 902021 h 1095495"/>
                <a:gd name="connsiteX132" fmla="*/ 99375 w 1090895"/>
                <a:gd name="connsiteY132" fmla="*/ 837245 h 1095495"/>
                <a:gd name="connsiteX133" fmla="*/ 97663 w 1090895"/>
                <a:gd name="connsiteY133" fmla="*/ 834962 h 1095495"/>
                <a:gd name="connsiteX134" fmla="*/ 57722 w 1090895"/>
                <a:gd name="connsiteY134" fmla="*/ 865495 h 1095495"/>
                <a:gd name="connsiteX135" fmla="*/ 60004 w 1090895"/>
                <a:gd name="connsiteY135" fmla="*/ 870061 h 1095495"/>
                <a:gd name="connsiteX136" fmla="*/ 78833 w 1090895"/>
                <a:gd name="connsiteY136" fmla="*/ 864925 h 1095495"/>
                <a:gd name="connsiteX137" fmla="*/ 99375 w 1090895"/>
                <a:gd name="connsiteY137" fmla="*/ 837245 h 1095495"/>
                <a:gd name="connsiteX138" fmla="*/ 97663 w 1090895"/>
                <a:gd name="connsiteY138" fmla="*/ 1045272 h 1095495"/>
                <a:gd name="connsiteX139" fmla="*/ 99660 w 1090895"/>
                <a:gd name="connsiteY139" fmla="*/ 1042989 h 1095495"/>
                <a:gd name="connsiteX140" fmla="*/ 86536 w 1090895"/>
                <a:gd name="connsiteY140" fmla="*/ 1026438 h 1095495"/>
                <a:gd name="connsiteX141" fmla="*/ 62286 w 1090895"/>
                <a:gd name="connsiteY141" fmla="*/ 1020446 h 1095495"/>
                <a:gd name="connsiteX142" fmla="*/ 97663 w 1090895"/>
                <a:gd name="connsiteY142" fmla="*/ 1045272 h 1095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090895" h="1095495">
                  <a:moveTo>
                    <a:pt x="974655" y="1095495"/>
                  </a:moveTo>
                  <a:cubicBezTo>
                    <a:pt x="861393" y="1095495"/>
                    <a:pt x="748132" y="1095495"/>
                    <a:pt x="635156" y="1095495"/>
                  </a:cubicBezTo>
                  <a:cubicBezTo>
                    <a:pt x="633444" y="1094924"/>
                    <a:pt x="632017" y="1094068"/>
                    <a:pt x="630306" y="1093783"/>
                  </a:cubicBezTo>
                  <a:cubicBezTo>
                    <a:pt x="571535" y="1083225"/>
                    <a:pt x="529026" y="1040706"/>
                    <a:pt x="519326" y="981922"/>
                  </a:cubicBezTo>
                  <a:cubicBezTo>
                    <a:pt x="517615" y="971649"/>
                    <a:pt x="517615" y="960805"/>
                    <a:pt x="516759" y="950247"/>
                  </a:cubicBezTo>
                  <a:cubicBezTo>
                    <a:pt x="509626" y="950247"/>
                    <a:pt x="503350" y="950247"/>
                    <a:pt x="498500" y="950247"/>
                  </a:cubicBezTo>
                  <a:cubicBezTo>
                    <a:pt x="492509" y="963659"/>
                    <a:pt x="487088" y="975929"/>
                    <a:pt x="480812" y="989627"/>
                  </a:cubicBezTo>
                  <a:cubicBezTo>
                    <a:pt x="496503" y="1008746"/>
                    <a:pt x="501353" y="1031289"/>
                    <a:pt x="488800" y="1055545"/>
                  </a:cubicBezTo>
                  <a:cubicBezTo>
                    <a:pt x="476247" y="1079800"/>
                    <a:pt x="454565" y="1087220"/>
                    <a:pt x="428318" y="1087220"/>
                  </a:cubicBezTo>
                  <a:cubicBezTo>
                    <a:pt x="337880" y="1086649"/>
                    <a:pt x="247442" y="1087220"/>
                    <a:pt x="157289" y="1086934"/>
                  </a:cubicBezTo>
                  <a:cubicBezTo>
                    <a:pt x="146163" y="1086934"/>
                    <a:pt x="135322" y="1086649"/>
                    <a:pt x="124195" y="1085222"/>
                  </a:cubicBezTo>
                  <a:cubicBezTo>
                    <a:pt x="58007" y="1075805"/>
                    <a:pt x="4657" y="1019304"/>
                    <a:pt x="378" y="954528"/>
                  </a:cubicBezTo>
                  <a:cubicBezTo>
                    <a:pt x="-4472" y="881190"/>
                    <a:pt x="37751" y="818982"/>
                    <a:pt x="105366" y="799863"/>
                  </a:cubicBezTo>
                  <a:cubicBezTo>
                    <a:pt x="113354" y="797580"/>
                    <a:pt x="121627" y="796153"/>
                    <a:pt x="130472" y="794156"/>
                  </a:cubicBezTo>
                  <a:cubicBezTo>
                    <a:pt x="127333" y="774180"/>
                    <a:pt x="133039" y="757059"/>
                    <a:pt x="145877" y="742505"/>
                  </a:cubicBezTo>
                  <a:cubicBezTo>
                    <a:pt x="144451" y="740508"/>
                    <a:pt x="143310" y="739366"/>
                    <a:pt x="142169" y="737940"/>
                  </a:cubicBezTo>
                  <a:cubicBezTo>
                    <a:pt x="127904" y="718821"/>
                    <a:pt x="125051" y="697989"/>
                    <a:pt x="135322" y="676587"/>
                  </a:cubicBezTo>
                  <a:cubicBezTo>
                    <a:pt x="145877" y="654900"/>
                    <a:pt x="164136" y="643771"/>
                    <a:pt x="188386" y="643771"/>
                  </a:cubicBezTo>
                  <a:cubicBezTo>
                    <a:pt x="194663" y="643771"/>
                    <a:pt x="200939" y="643771"/>
                    <a:pt x="208357" y="643771"/>
                  </a:cubicBezTo>
                  <a:cubicBezTo>
                    <a:pt x="208357" y="637778"/>
                    <a:pt x="208357" y="633213"/>
                    <a:pt x="208357" y="628647"/>
                  </a:cubicBezTo>
                  <a:cubicBezTo>
                    <a:pt x="208357" y="456575"/>
                    <a:pt x="208357" y="284218"/>
                    <a:pt x="208357" y="112146"/>
                  </a:cubicBezTo>
                  <a:cubicBezTo>
                    <a:pt x="208357" y="105868"/>
                    <a:pt x="208357" y="99305"/>
                    <a:pt x="208927" y="93027"/>
                  </a:cubicBezTo>
                  <a:cubicBezTo>
                    <a:pt x="213207" y="50223"/>
                    <a:pt x="236030" y="21402"/>
                    <a:pt x="275686" y="5993"/>
                  </a:cubicBezTo>
                  <a:cubicBezTo>
                    <a:pt x="281962" y="3710"/>
                    <a:pt x="288524" y="1998"/>
                    <a:pt x="294801" y="0"/>
                  </a:cubicBezTo>
                  <a:cubicBezTo>
                    <a:pt x="428033" y="0"/>
                    <a:pt x="560979" y="0"/>
                    <a:pt x="694211" y="0"/>
                  </a:cubicBezTo>
                  <a:cubicBezTo>
                    <a:pt x="718176" y="5422"/>
                    <a:pt x="739573" y="15695"/>
                    <a:pt x="756691" y="34243"/>
                  </a:cubicBezTo>
                  <a:cubicBezTo>
                    <a:pt x="786646" y="65918"/>
                    <a:pt x="816602" y="97593"/>
                    <a:pt x="846558" y="128697"/>
                  </a:cubicBezTo>
                  <a:cubicBezTo>
                    <a:pt x="868240" y="151241"/>
                    <a:pt x="878511" y="177494"/>
                    <a:pt x="878225" y="208883"/>
                  </a:cubicBezTo>
                  <a:cubicBezTo>
                    <a:pt x="877940" y="254541"/>
                    <a:pt x="878225" y="300198"/>
                    <a:pt x="878225" y="345856"/>
                  </a:cubicBezTo>
                  <a:cubicBezTo>
                    <a:pt x="878225" y="349565"/>
                    <a:pt x="878225" y="353275"/>
                    <a:pt x="878225" y="357555"/>
                  </a:cubicBezTo>
                  <a:cubicBezTo>
                    <a:pt x="901334" y="357555"/>
                    <a:pt x="922446" y="356985"/>
                    <a:pt x="943843" y="357841"/>
                  </a:cubicBezTo>
                  <a:cubicBezTo>
                    <a:pt x="959819" y="358412"/>
                    <a:pt x="976081" y="358697"/>
                    <a:pt x="991487" y="362692"/>
                  </a:cubicBezTo>
                  <a:cubicBezTo>
                    <a:pt x="1051684" y="378101"/>
                    <a:pt x="1090484" y="431178"/>
                    <a:pt x="1090769" y="495955"/>
                  </a:cubicBezTo>
                  <a:cubicBezTo>
                    <a:pt x="1091054" y="649764"/>
                    <a:pt x="1090769" y="803287"/>
                    <a:pt x="1090769" y="957096"/>
                  </a:cubicBezTo>
                  <a:cubicBezTo>
                    <a:pt x="1090769" y="961376"/>
                    <a:pt x="1090769" y="965657"/>
                    <a:pt x="1090484" y="969937"/>
                  </a:cubicBezTo>
                  <a:cubicBezTo>
                    <a:pt x="1087060" y="1015309"/>
                    <a:pt x="1066234" y="1050979"/>
                    <a:pt x="1027719" y="1074664"/>
                  </a:cubicBezTo>
                  <a:cubicBezTo>
                    <a:pt x="1011457" y="1084081"/>
                    <a:pt x="992343" y="1088647"/>
                    <a:pt x="974655" y="1095495"/>
                  </a:cubicBezTo>
                  <a:close/>
                  <a:moveTo>
                    <a:pt x="700488" y="33958"/>
                  </a:moveTo>
                  <a:cubicBezTo>
                    <a:pt x="694782" y="33958"/>
                    <a:pt x="690788" y="33958"/>
                    <a:pt x="687079" y="33958"/>
                  </a:cubicBezTo>
                  <a:cubicBezTo>
                    <a:pt x="563832" y="33958"/>
                    <a:pt x="440871" y="34814"/>
                    <a:pt x="317624" y="33387"/>
                  </a:cubicBezTo>
                  <a:cubicBezTo>
                    <a:pt x="276827" y="33102"/>
                    <a:pt x="242592" y="60496"/>
                    <a:pt x="242877" y="108722"/>
                  </a:cubicBezTo>
                  <a:cubicBezTo>
                    <a:pt x="244018" y="282506"/>
                    <a:pt x="243448" y="456004"/>
                    <a:pt x="243448" y="629788"/>
                  </a:cubicBezTo>
                  <a:cubicBezTo>
                    <a:pt x="243448" y="634069"/>
                    <a:pt x="243448" y="638064"/>
                    <a:pt x="243448" y="643486"/>
                  </a:cubicBezTo>
                  <a:cubicBezTo>
                    <a:pt x="248868" y="643486"/>
                    <a:pt x="253148" y="643486"/>
                    <a:pt x="257142" y="643486"/>
                  </a:cubicBezTo>
                  <a:cubicBezTo>
                    <a:pt x="317339" y="643486"/>
                    <a:pt x="377536" y="643200"/>
                    <a:pt x="437447" y="643486"/>
                  </a:cubicBezTo>
                  <a:cubicBezTo>
                    <a:pt x="475677" y="643771"/>
                    <a:pt x="503065" y="678585"/>
                    <a:pt x="493365" y="715682"/>
                  </a:cubicBezTo>
                  <a:cubicBezTo>
                    <a:pt x="490797" y="725384"/>
                    <a:pt x="484806" y="734230"/>
                    <a:pt x="480241" y="743647"/>
                  </a:cubicBezTo>
                  <a:cubicBezTo>
                    <a:pt x="500782" y="770756"/>
                    <a:pt x="500782" y="792729"/>
                    <a:pt x="479671" y="823833"/>
                  </a:cubicBezTo>
                  <a:cubicBezTo>
                    <a:pt x="500782" y="855222"/>
                    <a:pt x="500782" y="874627"/>
                    <a:pt x="479385" y="905731"/>
                  </a:cubicBezTo>
                  <a:cubicBezTo>
                    <a:pt x="488515" y="922282"/>
                    <a:pt x="503635" y="912294"/>
                    <a:pt x="517044" y="915433"/>
                  </a:cubicBezTo>
                  <a:cubicBezTo>
                    <a:pt x="517044" y="909726"/>
                    <a:pt x="517044" y="905446"/>
                    <a:pt x="517044" y="901165"/>
                  </a:cubicBezTo>
                  <a:cubicBezTo>
                    <a:pt x="517044" y="766476"/>
                    <a:pt x="517044" y="631501"/>
                    <a:pt x="517329" y="496811"/>
                  </a:cubicBezTo>
                  <a:cubicBezTo>
                    <a:pt x="517329" y="484826"/>
                    <a:pt x="518185" y="472555"/>
                    <a:pt x="521038" y="460856"/>
                  </a:cubicBezTo>
                  <a:cubicBezTo>
                    <a:pt x="535588" y="398933"/>
                    <a:pt x="588938" y="357841"/>
                    <a:pt x="654270" y="357555"/>
                  </a:cubicBezTo>
                  <a:cubicBezTo>
                    <a:pt x="713041" y="357270"/>
                    <a:pt x="771811" y="357555"/>
                    <a:pt x="830296" y="357555"/>
                  </a:cubicBezTo>
                  <a:cubicBezTo>
                    <a:pt x="834290" y="357555"/>
                    <a:pt x="838570" y="357555"/>
                    <a:pt x="842279" y="357555"/>
                  </a:cubicBezTo>
                  <a:cubicBezTo>
                    <a:pt x="842279" y="299627"/>
                    <a:pt x="842279" y="243126"/>
                    <a:pt x="842279" y="186054"/>
                  </a:cubicBezTo>
                  <a:cubicBezTo>
                    <a:pt x="836858" y="186054"/>
                    <a:pt x="833149" y="186054"/>
                    <a:pt x="829155" y="186054"/>
                  </a:cubicBezTo>
                  <a:cubicBezTo>
                    <a:pt x="794634" y="186054"/>
                    <a:pt x="760114" y="186054"/>
                    <a:pt x="725593" y="186054"/>
                  </a:cubicBezTo>
                  <a:cubicBezTo>
                    <a:pt x="704482" y="186054"/>
                    <a:pt x="700202" y="181774"/>
                    <a:pt x="700202" y="160087"/>
                  </a:cubicBezTo>
                  <a:cubicBezTo>
                    <a:pt x="700202" y="122705"/>
                    <a:pt x="700202" y="85322"/>
                    <a:pt x="700202" y="47655"/>
                  </a:cubicBezTo>
                  <a:cubicBezTo>
                    <a:pt x="700488" y="43660"/>
                    <a:pt x="700488" y="39380"/>
                    <a:pt x="700488" y="33958"/>
                  </a:cubicBezTo>
                  <a:close/>
                  <a:moveTo>
                    <a:pt x="1058531" y="727381"/>
                  </a:moveTo>
                  <a:cubicBezTo>
                    <a:pt x="1058531" y="651476"/>
                    <a:pt x="1058531" y="575570"/>
                    <a:pt x="1058531" y="499664"/>
                  </a:cubicBezTo>
                  <a:cubicBezTo>
                    <a:pt x="1058531" y="490818"/>
                    <a:pt x="1058531" y="481687"/>
                    <a:pt x="1056819" y="473126"/>
                  </a:cubicBezTo>
                  <a:cubicBezTo>
                    <a:pt x="1046834" y="422617"/>
                    <a:pt x="1006037" y="390372"/>
                    <a:pt x="952402" y="390372"/>
                  </a:cubicBezTo>
                  <a:cubicBezTo>
                    <a:pt x="853975" y="390372"/>
                    <a:pt x="755264" y="390372"/>
                    <a:pt x="656838" y="390372"/>
                  </a:cubicBezTo>
                  <a:cubicBezTo>
                    <a:pt x="592932" y="390372"/>
                    <a:pt x="549853" y="433746"/>
                    <a:pt x="549853" y="497952"/>
                  </a:cubicBezTo>
                  <a:cubicBezTo>
                    <a:pt x="549853" y="650905"/>
                    <a:pt x="549853" y="803858"/>
                    <a:pt x="549853" y="956810"/>
                  </a:cubicBezTo>
                  <a:cubicBezTo>
                    <a:pt x="549853" y="963088"/>
                    <a:pt x="549853" y="969652"/>
                    <a:pt x="550994" y="975929"/>
                  </a:cubicBezTo>
                  <a:cubicBezTo>
                    <a:pt x="559838" y="1028721"/>
                    <a:pt x="600635" y="1063250"/>
                    <a:pt x="654555" y="1063535"/>
                  </a:cubicBezTo>
                  <a:cubicBezTo>
                    <a:pt x="752982" y="1063820"/>
                    <a:pt x="851693" y="1062679"/>
                    <a:pt x="950119" y="1063820"/>
                  </a:cubicBezTo>
                  <a:cubicBezTo>
                    <a:pt x="1012313" y="1064676"/>
                    <a:pt x="1060528" y="1017592"/>
                    <a:pt x="1059101" y="954242"/>
                  </a:cubicBezTo>
                  <a:cubicBezTo>
                    <a:pt x="1057390" y="878622"/>
                    <a:pt x="1058531" y="803002"/>
                    <a:pt x="1058531" y="727381"/>
                  </a:cubicBezTo>
                  <a:close/>
                  <a:moveTo>
                    <a:pt x="204363" y="1054689"/>
                  </a:moveTo>
                  <a:cubicBezTo>
                    <a:pt x="267983" y="1054689"/>
                    <a:pt x="318480" y="1003895"/>
                    <a:pt x="318765" y="939689"/>
                  </a:cubicBezTo>
                  <a:cubicBezTo>
                    <a:pt x="319050" y="877766"/>
                    <a:pt x="267127" y="825830"/>
                    <a:pt x="205218" y="825830"/>
                  </a:cubicBezTo>
                  <a:cubicBezTo>
                    <a:pt x="142454" y="825830"/>
                    <a:pt x="90530" y="877195"/>
                    <a:pt x="90816" y="939689"/>
                  </a:cubicBezTo>
                  <a:cubicBezTo>
                    <a:pt x="90530" y="1003039"/>
                    <a:pt x="141598" y="1054403"/>
                    <a:pt x="204363" y="1054689"/>
                  </a:cubicBezTo>
                  <a:close/>
                  <a:moveTo>
                    <a:pt x="311918" y="725099"/>
                  </a:moveTo>
                  <a:cubicBezTo>
                    <a:pt x="352715" y="725099"/>
                    <a:pt x="393797" y="725099"/>
                    <a:pt x="434594" y="725099"/>
                  </a:cubicBezTo>
                  <a:cubicBezTo>
                    <a:pt x="450856" y="725099"/>
                    <a:pt x="461697" y="715111"/>
                    <a:pt x="461412" y="700843"/>
                  </a:cubicBezTo>
                  <a:cubicBezTo>
                    <a:pt x="461127" y="687146"/>
                    <a:pt x="450571" y="677729"/>
                    <a:pt x="434880" y="677729"/>
                  </a:cubicBezTo>
                  <a:cubicBezTo>
                    <a:pt x="353571" y="677729"/>
                    <a:pt x="271977" y="677729"/>
                    <a:pt x="190668" y="677729"/>
                  </a:cubicBezTo>
                  <a:cubicBezTo>
                    <a:pt x="187245" y="677729"/>
                    <a:pt x="183536" y="678014"/>
                    <a:pt x="180113" y="679156"/>
                  </a:cubicBezTo>
                  <a:cubicBezTo>
                    <a:pt x="168986" y="682865"/>
                    <a:pt x="162995" y="693709"/>
                    <a:pt x="164992" y="705409"/>
                  </a:cubicBezTo>
                  <a:cubicBezTo>
                    <a:pt x="166989" y="716823"/>
                    <a:pt x="176118" y="724813"/>
                    <a:pt x="189527" y="724813"/>
                  </a:cubicBezTo>
                  <a:cubicBezTo>
                    <a:pt x="230039" y="725384"/>
                    <a:pt x="270836" y="725099"/>
                    <a:pt x="311918" y="725099"/>
                  </a:cubicBezTo>
                  <a:close/>
                  <a:moveTo>
                    <a:pt x="313345" y="759627"/>
                  </a:moveTo>
                  <a:cubicBezTo>
                    <a:pt x="272548" y="759627"/>
                    <a:pt x="231465" y="759627"/>
                    <a:pt x="190668" y="759627"/>
                  </a:cubicBezTo>
                  <a:cubicBezTo>
                    <a:pt x="176404" y="759627"/>
                    <a:pt x="166989" y="767046"/>
                    <a:pt x="164707" y="778746"/>
                  </a:cubicBezTo>
                  <a:cubicBezTo>
                    <a:pt x="162424" y="790731"/>
                    <a:pt x="165277" y="794156"/>
                    <a:pt x="177260" y="793870"/>
                  </a:cubicBezTo>
                  <a:cubicBezTo>
                    <a:pt x="206645" y="793299"/>
                    <a:pt x="235745" y="793585"/>
                    <a:pt x="263133" y="806141"/>
                  </a:cubicBezTo>
                  <a:cubicBezTo>
                    <a:pt x="264559" y="806711"/>
                    <a:pt x="266556" y="806711"/>
                    <a:pt x="268268" y="806711"/>
                  </a:cubicBezTo>
                  <a:cubicBezTo>
                    <a:pt x="324756" y="806711"/>
                    <a:pt x="381530" y="806711"/>
                    <a:pt x="438018" y="806426"/>
                  </a:cubicBezTo>
                  <a:cubicBezTo>
                    <a:pt x="450285" y="806426"/>
                    <a:pt x="458844" y="797865"/>
                    <a:pt x="460556" y="786165"/>
                  </a:cubicBezTo>
                  <a:cubicBezTo>
                    <a:pt x="462838" y="771327"/>
                    <a:pt x="451712" y="759342"/>
                    <a:pt x="434880" y="759342"/>
                  </a:cubicBezTo>
                  <a:cubicBezTo>
                    <a:pt x="394368" y="759342"/>
                    <a:pt x="353856" y="759627"/>
                    <a:pt x="313345" y="759627"/>
                  </a:cubicBezTo>
                  <a:close/>
                  <a:moveTo>
                    <a:pt x="302503" y="1052406"/>
                  </a:moveTo>
                  <a:cubicBezTo>
                    <a:pt x="309636" y="1052406"/>
                    <a:pt x="317053" y="1052406"/>
                    <a:pt x="324756" y="1052406"/>
                  </a:cubicBezTo>
                  <a:cubicBezTo>
                    <a:pt x="361844" y="1052406"/>
                    <a:pt x="398647" y="1052691"/>
                    <a:pt x="435735" y="1052406"/>
                  </a:cubicBezTo>
                  <a:cubicBezTo>
                    <a:pt x="450856" y="1052406"/>
                    <a:pt x="461697" y="1041848"/>
                    <a:pt x="461412" y="1028150"/>
                  </a:cubicBezTo>
                  <a:cubicBezTo>
                    <a:pt x="461127" y="1014738"/>
                    <a:pt x="451141" y="1005322"/>
                    <a:pt x="436021" y="1005036"/>
                  </a:cubicBezTo>
                  <a:cubicBezTo>
                    <a:pt x="405209" y="1004751"/>
                    <a:pt x="374112" y="1004751"/>
                    <a:pt x="343300" y="1005036"/>
                  </a:cubicBezTo>
                  <a:cubicBezTo>
                    <a:pt x="340162" y="1005036"/>
                    <a:pt x="336168" y="1006463"/>
                    <a:pt x="334456" y="1008746"/>
                  </a:cubicBezTo>
                  <a:cubicBezTo>
                    <a:pt x="323330" y="1023014"/>
                    <a:pt x="313345" y="1037282"/>
                    <a:pt x="302503" y="1052406"/>
                  </a:cubicBezTo>
                  <a:close/>
                  <a:moveTo>
                    <a:pt x="315056" y="841240"/>
                  </a:moveTo>
                  <a:cubicBezTo>
                    <a:pt x="323615" y="856364"/>
                    <a:pt x="331318" y="870346"/>
                    <a:pt x="339877" y="883758"/>
                  </a:cubicBezTo>
                  <a:cubicBezTo>
                    <a:pt x="341589" y="886327"/>
                    <a:pt x="345868" y="888324"/>
                    <a:pt x="349006" y="888324"/>
                  </a:cubicBezTo>
                  <a:cubicBezTo>
                    <a:pt x="377821" y="888609"/>
                    <a:pt x="406636" y="888609"/>
                    <a:pt x="435165" y="888324"/>
                  </a:cubicBezTo>
                  <a:cubicBezTo>
                    <a:pt x="450856" y="888324"/>
                    <a:pt x="461127" y="878622"/>
                    <a:pt x="461127" y="864925"/>
                  </a:cubicBezTo>
                  <a:cubicBezTo>
                    <a:pt x="461127" y="851513"/>
                    <a:pt x="450571" y="841525"/>
                    <a:pt x="434880" y="841240"/>
                  </a:cubicBezTo>
                  <a:cubicBezTo>
                    <a:pt x="419759" y="840954"/>
                    <a:pt x="404353" y="841240"/>
                    <a:pt x="388947" y="841240"/>
                  </a:cubicBezTo>
                  <a:cubicBezTo>
                    <a:pt x="364412" y="841240"/>
                    <a:pt x="339877" y="841240"/>
                    <a:pt x="315056" y="841240"/>
                  </a:cubicBezTo>
                  <a:close/>
                  <a:moveTo>
                    <a:pt x="349006" y="969937"/>
                  </a:moveTo>
                  <a:cubicBezTo>
                    <a:pt x="379818" y="969937"/>
                    <a:pt x="410344" y="970508"/>
                    <a:pt x="440871" y="969652"/>
                  </a:cubicBezTo>
                  <a:cubicBezTo>
                    <a:pt x="451997" y="969366"/>
                    <a:pt x="459415" y="960235"/>
                    <a:pt x="460841" y="949391"/>
                  </a:cubicBezTo>
                  <a:cubicBezTo>
                    <a:pt x="462838" y="934552"/>
                    <a:pt x="451997" y="923423"/>
                    <a:pt x="434594" y="923138"/>
                  </a:cubicBezTo>
                  <a:cubicBezTo>
                    <a:pt x="410344" y="922853"/>
                    <a:pt x="386380" y="923138"/>
                    <a:pt x="362130" y="923138"/>
                  </a:cubicBezTo>
                  <a:cubicBezTo>
                    <a:pt x="358421" y="923138"/>
                    <a:pt x="354712" y="923423"/>
                    <a:pt x="351289" y="923709"/>
                  </a:cubicBezTo>
                  <a:cubicBezTo>
                    <a:pt x="350433" y="939689"/>
                    <a:pt x="349862" y="954528"/>
                    <a:pt x="349006" y="969937"/>
                  </a:cubicBezTo>
                  <a:close/>
                  <a:moveTo>
                    <a:pt x="735579" y="61352"/>
                  </a:moveTo>
                  <a:cubicBezTo>
                    <a:pt x="735579" y="92456"/>
                    <a:pt x="735579" y="121563"/>
                    <a:pt x="735579" y="150670"/>
                  </a:cubicBezTo>
                  <a:cubicBezTo>
                    <a:pt x="763252" y="150670"/>
                    <a:pt x="790640" y="150670"/>
                    <a:pt x="820026" y="150670"/>
                  </a:cubicBezTo>
                  <a:cubicBezTo>
                    <a:pt x="791496" y="120707"/>
                    <a:pt x="764393" y="91886"/>
                    <a:pt x="735579" y="61352"/>
                  </a:cubicBezTo>
                  <a:close/>
                  <a:moveTo>
                    <a:pt x="34898" y="959664"/>
                  </a:moveTo>
                  <a:cubicBezTo>
                    <a:pt x="36039" y="985061"/>
                    <a:pt x="40889" y="988771"/>
                    <a:pt x="64854" y="985346"/>
                  </a:cubicBezTo>
                  <a:cubicBezTo>
                    <a:pt x="63142" y="976786"/>
                    <a:pt x="61145" y="968225"/>
                    <a:pt x="59434" y="959664"/>
                  </a:cubicBezTo>
                  <a:cubicBezTo>
                    <a:pt x="50875" y="959664"/>
                    <a:pt x="43172" y="959664"/>
                    <a:pt x="34898" y="959664"/>
                  </a:cubicBezTo>
                  <a:close/>
                  <a:moveTo>
                    <a:pt x="62286" y="902021"/>
                  </a:moveTo>
                  <a:cubicBezTo>
                    <a:pt x="37181" y="898597"/>
                    <a:pt x="31189" y="903734"/>
                    <a:pt x="34328" y="925992"/>
                  </a:cubicBezTo>
                  <a:cubicBezTo>
                    <a:pt x="65425" y="926848"/>
                    <a:pt x="57436" y="930843"/>
                    <a:pt x="62286" y="902021"/>
                  </a:cubicBezTo>
                  <a:close/>
                  <a:moveTo>
                    <a:pt x="99375" y="837245"/>
                  </a:moveTo>
                  <a:cubicBezTo>
                    <a:pt x="98804" y="836389"/>
                    <a:pt x="98233" y="835818"/>
                    <a:pt x="97663" y="834962"/>
                  </a:cubicBezTo>
                  <a:cubicBezTo>
                    <a:pt x="84254" y="845235"/>
                    <a:pt x="71131" y="855222"/>
                    <a:pt x="57722" y="865495"/>
                  </a:cubicBezTo>
                  <a:cubicBezTo>
                    <a:pt x="58578" y="866922"/>
                    <a:pt x="59148" y="868634"/>
                    <a:pt x="60004" y="870061"/>
                  </a:cubicBezTo>
                  <a:cubicBezTo>
                    <a:pt x="66281" y="868634"/>
                    <a:pt x="74839" y="868920"/>
                    <a:pt x="78833" y="864925"/>
                  </a:cubicBezTo>
                  <a:cubicBezTo>
                    <a:pt x="86822" y="856935"/>
                    <a:pt x="92813" y="846662"/>
                    <a:pt x="99375" y="837245"/>
                  </a:cubicBezTo>
                  <a:close/>
                  <a:moveTo>
                    <a:pt x="97663" y="1045272"/>
                  </a:moveTo>
                  <a:cubicBezTo>
                    <a:pt x="98233" y="1044416"/>
                    <a:pt x="99089" y="1043845"/>
                    <a:pt x="99660" y="1042989"/>
                  </a:cubicBezTo>
                  <a:cubicBezTo>
                    <a:pt x="95095" y="1037567"/>
                    <a:pt x="89960" y="1032431"/>
                    <a:pt x="86536" y="1026438"/>
                  </a:cubicBezTo>
                  <a:cubicBezTo>
                    <a:pt x="81116" y="1017021"/>
                    <a:pt x="73983" y="1017592"/>
                    <a:pt x="62286" y="1020446"/>
                  </a:cubicBezTo>
                  <a:cubicBezTo>
                    <a:pt x="75695" y="1029862"/>
                    <a:pt x="86822" y="1037567"/>
                    <a:pt x="97663" y="1045272"/>
                  </a:cubicBezTo>
                  <a:close/>
                </a:path>
              </a:pathLst>
            </a:custGeom>
            <a:grpFill/>
            <a:ln w="2851"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4D046375-C479-7E7C-CD74-5C3DD85AB8E4}"/>
                </a:ext>
              </a:extLst>
            </p:cNvPr>
            <p:cNvSpPr/>
            <p:nvPr/>
          </p:nvSpPr>
          <p:spPr>
            <a:xfrm>
              <a:off x="4600718" y="5602600"/>
              <a:ext cx="305846" cy="32713"/>
            </a:xfrm>
            <a:custGeom>
              <a:avLst/>
              <a:gdLst>
                <a:gd name="connsiteX0" fmla="*/ 153214 w 305846"/>
                <a:gd name="connsiteY0" fmla="*/ 285 h 32713"/>
                <a:gd name="connsiteX1" fmla="*/ 282452 w 305846"/>
                <a:gd name="connsiteY1" fmla="*/ 285 h 32713"/>
                <a:gd name="connsiteX2" fmla="*/ 295005 w 305846"/>
                <a:gd name="connsiteY2" fmla="*/ 1712 h 32713"/>
                <a:gd name="connsiteX3" fmla="*/ 305846 w 305846"/>
                <a:gd name="connsiteY3" fmla="*/ 16551 h 32713"/>
                <a:gd name="connsiteX4" fmla="*/ 295291 w 305846"/>
                <a:gd name="connsiteY4" fmla="*/ 31390 h 32713"/>
                <a:gd name="connsiteX5" fmla="*/ 283879 w 305846"/>
                <a:gd name="connsiteY5" fmla="*/ 32531 h 32713"/>
                <a:gd name="connsiteX6" fmla="*/ 23406 w 305846"/>
                <a:gd name="connsiteY6" fmla="*/ 32531 h 32713"/>
                <a:gd name="connsiteX7" fmla="*/ 13706 w 305846"/>
                <a:gd name="connsiteY7" fmla="*/ 31960 h 32713"/>
                <a:gd name="connsiteX8" fmla="*/ 12 w 305846"/>
                <a:gd name="connsiteY8" fmla="*/ 15695 h 32713"/>
                <a:gd name="connsiteX9" fmla="*/ 13706 w 305846"/>
                <a:gd name="connsiteY9" fmla="*/ 571 h 32713"/>
                <a:gd name="connsiteX10" fmla="*/ 25403 w 305846"/>
                <a:gd name="connsiteY10" fmla="*/ 0 h 32713"/>
                <a:gd name="connsiteX11" fmla="*/ 153214 w 305846"/>
                <a:gd name="connsiteY11" fmla="*/ 285 h 3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5846" h="32713">
                  <a:moveTo>
                    <a:pt x="153214" y="285"/>
                  </a:moveTo>
                  <a:cubicBezTo>
                    <a:pt x="196294" y="285"/>
                    <a:pt x="239373" y="285"/>
                    <a:pt x="282452" y="285"/>
                  </a:cubicBezTo>
                  <a:cubicBezTo>
                    <a:pt x="286732" y="285"/>
                    <a:pt x="292152" y="-571"/>
                    <a:pt x="295005" y="1712"/>
                  </a:cubicBezTo>
                  <a:cubicBezTo>
                    <a:pt x="299855" y="5422"/>
                    <a:pt x="305846" y="11414"/>
                    <a:pt x="305846" y="16551"/>
                  </a:cubicBezTo>
                  <a:cubicBezTo>
                    <a:pt x="305846" y="21687"/>
                    <a:pt x="299855" y="27395"/>
                    <a:pt x="295291" y="31390"/>
                  </a:cubicBezTo>
                  <a:cubicBezTo>
                    <a:pt x="293008" y="33387"/>
                    <a:pt x="287873" y="32531"/>
                    <a:pt x="283879" y="32531"/>
                  </a:cubicBezTo>
                  <a:cubicBezTo>
                    <a:pt x="197150" y="32531"/>
                    <a:pt x="110135" y="32531"/>
                    <a:pt x="23406" y="32531"/>
                  </a:cubicBezTo>
                  <a:cubicBezTo>
                    <a:pt x="20268" y="32531"/>
                    <a:pt x="16844" y="32531"/>
                    <a:pt x="13706" y="31960"/>
                  </a:cubicBezTo>
                  <a:cubicBezTo>
                    <a:pt x="4577" y="30533"/>
                    <a:pt x="-273" y="24541"/>
                    <a:pt x="12" y="15695"/>
                  </a:cubicBezTo>
                  <a:cubicBezTo>
                    <a:pt x="297" y="7419"/>
                    <a:pt x="5147" y="1712"/>
                    <a:pt x="13706" y="571"/>
                  </a:cubicBezTo>
                  <a:cubicBezTo>
                    <a:pt x="17415" y="0"/>
                    <a:pt x="21409" y="0"/>
                    <a:pt x="25403" y="0"/>
                  </a:cubicBezTo>
                  <a:cubicBezTo>
                    <a:pt x="67912" y="285"/>
                    <a:pt x="110420" y="285"/>
                    <a:pt x="153214" y="285"/>
                  </a:cubicBezTo>
                  <a:close/>
                </a:path>
              </a:pathLst>
            </a:custGeom>
            <a:grpFill/>
            <a:ln w="2851"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2D3315C5-5667-08E1-28B3-C5561644F1E2}"/>
                </a:ext>
              </a:extLst>
            </p:cNvPr>
            <p:cNvSpPr/>
            <p:nvPr/>
          </p:nvSpPr>
          <p:spPr>
            <a:xfrm>
              <a:off x="4485138" y="5522628"/>
              <a:ext cx="315849" cy="32388"/>
            </a:xfrm>
            <a:custGeom>
              <a:avLst/>
              <a:gdLst>
                <a:gd name="connsiteX0" fmla="*/ 158101 w 315849"/>
                <a:gd name="connsiteY0" fmla="*/ 32317 h 32388"/>
                <a:gd name="connsiteX1" fmla="*/ 18307 w 315849"/>
                <a:gd name="connsiteY1" fmla="*/ 32032 h 32388"/>
                <a:gd name="connsiteX2" fmla="*/ 1760 w 315849"/>
                <a:gd name="connsiteY2" fmla="*/ 23471 h 32388"/>
                <a:gd name="connsiteX3" fmla="*/ 2331 w 315849"/>
                <a:gd name="connsiteY3" fmla="*/ 8061 h 32388"/>
                <a:gd name="connsiteX4" fmla="*/ 20589 w 315849"/>
                <a:gd name="connsiteY4" fmla="*/ 357 h 32388"/>
                <a:gd name="connsiteX5" fmla="*/ 195474 w 315849"/>
                <a:gd name="connsiteY5" fmla="*/ 71 h 32388"/>
                <a:gd name="connsiteX6" fmla="*/ 297895 w 315849"/>
                <a:gd name="connsiteY6" fmla="*/ 71 h 32388"/>
                <a:gd name="connsiteX7" fmla="*/ 315012 w 315849"/>
                <a:gd name="connsiteY7" fmla="*/ 9774 h 32388"/>
                <a:gd name="connsiteX8" fmla="*/ 313300 w 315849"/>
                <a:gd name="connsiteY8" fmla="*/ 25468 h 32388"/>
                <a:gd name="connsiteX9" fmla="*/ 296753 w 315849"/>
                <a:gd name="connsiteY9" fmla="*/ 32032 h 32388"/>
                <a:gd name="connsiteX10" fmla="*/ 158101 w 315849"/>
                <a:gd name="connsiteY10" fmla="*/ 32317 h 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5849" h="32388">
                  <a:moveTo>
                    <a:pt x="158101" y="32317"/>
                  </a:moveTo>
                  <a:cubicBezTo>
                    <a:pt x="111598" y="32317"/>
                    <a:pt x="65095" y="32602"/>
                    <a:pt x="18307" y="32032"/>
                  </a:cubicBezTo>
                  <a:cubicBezTo>
                    <a:pt x="12601" y="32032"/>
                    <a:pt x="5469" y="28037"/>
                    <a:pt x="1760" y="23471"/>
                  </a:cubicBezTo>
                  <a:cubicBezTo>
                    <a:pt x="-808" y="20332"/>
                    <a:pt x="-522" y="10915"/>
                    <a:pt x="2331" y="8061"/>
                  </a:cubicBezTo>
                  <a:cubicBezTo>
                    <a:pt x="6895" y="3781"/>
                    <a:pt x="14313" y="642"/>
                    <a:pt x="20589" y="357"/>
                  </a:cubicBezTo>
                  <a:cubicBezTo>
                    <a:pt x="78789" y="-214"/>
                    <a:pt x="137274" y="71"/>
                    <a:pt x="195474" y="71"/>
                  </a:cubicBezTo>
                  <a:cubicBezTo>
                    <a:pt x="229710" y="71"/>
                    <a:pt x="263659" y="71"/>
                    <a:pt x="297895" y="71"/>
                  </a:cubicBezTo>
                  <a:cubicBezTo>
                    <a:pt x="305598" y="71"/>
                    <a:pt x="312730" y="2069"/>
                    <a:pt x="315012" y="9774"/>
                  </a:cubicBezTo>
                  <a:cubicBezTo>
                    <a:pt x="316439" y="14625"/>
                    <a:pt x="316153" y="22329"/>
                    <a:pt x="313300" y="25468"/>
                  </a:cubicBezTo>
                  <a:cubicBezTo>
                    <a:pt x="309592" y="29463"/>
                    <a:pt x="302459" y="32032"/>
                    <a:pt x="296753" y="32032"/>
                  </a:cubicBezTo>
                  <a:cubicBezTo>
                    <a:pt x="250536" y="32602"/>
                    <a:pt x="204318" y="32317"/>
                    <a:pt x="158101" y="32317"/>
                  </a:cubicBezTo>
                  <a:close/>
                </a:path>
              </a:pathLst>
            </a:custGeom>
            <a:grpFill/>
            <a:ln w="2851"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D86F891D-ACDF-2DDD-C3E6-A41E8C1BFD59}"/>
                </a:ext>
              </a:extLst>
            </p:cNvPr>
            <p:cNvSpPr/>
            <p:nvPr/>
          </p:nvSpPr>
          <p:spPr>
            <a:xfrm>
              <a:off x="4484330" y="5602743"/>
              <a:ext cx="83305" cy="32515"/>
            </a:xfrm>
            <a:custGeom>
              <a:avLst/>
              <a:gdLst>
                <a:gd name="connsiteX0" fmla="*/ 41368 w 83305"/>
                <a:gd name="connsiteY0" fmla="*/ 32388 h 32515"/>
                <a:gd name="connsiteX1" fmla="*/ 16832 w 83305"/>
                <a:gd name="connsiteY1" fmla="*/ 32388 h 32515"/>
                <a:gd name="connsiteX2" fmla="*/ 0 w 83305"/>
                <a:gd name="connsiteY2" fmla="*/ 16408 h 32515"/>
                <a:gd name="connsiteX3" fmla="*/ 16547 w 83305"/>
                <a:gd name="connsiteY3" fmla="*/ 428 h 32515"/>
                <a:gd name="connsiteX4" fmla="*/ 66759 w 83305"/>
                <a:gd name="connsiteY4" fmla="*/ 428 h 32515"/>
                <a:gd name="connsiteX5" fmla="*/ 83306 w 83305"/>
                <a:gd name="connsiteY5" fmla="*/ 16123 h 32515"/>
                <a:gd name="connsiteX6" fmla="*/ 65903 w 83305"/>
                <a:gd name="connsiteY6" fmla="*/ 32388 h 32515"/>
                <a:gd name="connsiteX7" fmla="*/ 63906 w 83305"/>
                <a:gd name="connsiteY7" fmla="*/ 32388 h 32515"/>
                <a:gd name="connsiteX8" fmla="*/ 41368 w 83305"/>
                <a:gd name="connsiteY8" fmla="*/ 32388 h 32515"/>
                <a:gd name="connsiteX9" fmla="*/ 41368 w 83305"/>
                <a:gd name="connsiteY9" fmla="*/ 32388 h 32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305" h="32515">
                  <a:moveTo>
                    <a:pt x="41368" y="32388"/>
                  </a:moveTo>
                  <a:cubicBezTo>
                    <a:pt x="33094" y="32388"/>
                    <a:pt x="25106" y="32674"/>
                    <a:pt x="16832" y="32388"/>
                  </a:cubicBezTo>
                  <a:cubicBezTo>
                    <a:pt x="6847" y="31818"/>
                    <a:pt x="285" y="25254"/>
                    <a:pt x="0" y="16408"/>
                  </a:cubicBezTo>
                  <a:cubicBezTo>
                    <a:pt x="0" y="7847"/>
                    <a:pt x="6562" y="713"/>
                    <a:pt x="16547" y="428"/>
                  </a:cubicBezTo>
                  <a:cubicBezTo>
                    <a:pt x="33379" y="-143"/>
                    <a:pt x="49926" y="-143"/>
                    <a:pt x="66759" y="428"/>
                  </a:cubicBezTo>
                  <a:cubicBezTo>
                    <a:pt x="77315" y="713"/>
                    <a:pt x="83306" y="6991"/>
                    <a:pt x="83306" y="16123"/>
                  </a:cubicBezTo>
                  <a:cubicBezTo>
                    <a:pt x="83306" y="25825"/>
                    <a:pt x="77029" y="31532"/>
                    <a:pt x="65903" y="32388"/>
                  </a:cubicBezTo>
                  <a:cubicBezTo>
                    <a:pt x="65332" y="32388"/>
                    <a:pt x="64476" y="32388"/>
                    <a:pt x="63906" y="32388"/>
                  </a:cubicBezTo>
                  <a:cubicBezTo>
                    <a:pt x="56488" y="32388"/>
                    <a:pt x="48785" y="32388"/>
                    <a:pt x="41368" y="32388"/>
                  </a:cubicBezTo>
                  <a:cubicBezTo>
                    <a:pt x="41368" y="32388"/>
                    <a:pt x="41368" y="32388"/>
                    <a:pt x="41368" y="32388"/>
                  </a:cubicBezTo>
                  <a:close/>
                </a:path>
              </a:pathLst>
            </a:custGeom>
            <a:grpFill/>
            <a:ln w="2851"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99C24F3F-CB95-9DF6-873C-911839C3E548}"/>
                </a:ext>
              </a:extLst>
            </p:cNvPr>
            <p:cNvSpPr/>
            <p:nvPr/>
          </p:nvSpPr>
          <p:spPr>
            <a:xfrm>
              <a:off x="4834636" y="5522730"/>
              <a:ext cx="72224" cy="32401"/>
            </a:xfrm>
            <a:custGeom>
              <a:avLst/>
              <a:gdLst>
                <a:gd name="connsiteX0" fmla="*/ 35411 w 72224"/>
                <a:gd name="connsiteY0" fmla="*/ 32215 h 32401"/>
                <a:gd name="connsiteX1" fmla="*/ 15155 w 72224"/>
                <a:gd name="connsiteY1" fmla="*/ 32215 h 32401"/>
                <a:gd name="connsiteX2" fmla="*/ 35 w 72224"/>
                <a:gd name="connsiteY2" fmla="*/ 15950 h 32401"/>
                <a:gd name="connsiteX3" fmla="*/ 14585 w 72224"/>
                <a:gd name="connsiteY3" fmla="*/ 540 h 32401"/>
                <a:gd name="connsiteX4" fmla="*/ 58234 w 72224"/>
                <a:gd name="connsiteY4" fmla="*/ 540 h 32401"/>
                <a:gd name="connsiteX5" fmla="*/ 72214 w 72224"/>
                <a:gd name="connsiteY5" fmla="*/ 16520 h 32401"/>
                <a:gd name="connsiteX6" fmla="*/ 57664 w 72224"/>
                <a:gd name="connsiteY6" fmla="*/ 31930 h 32401"/>
                <a:gd name="connsiteX7" fmla="*/ 35411 w 72224"/>
                <a:gd name="connsiteY7" fmla="*/ 32215 h 32401"/>
                <a:gd name="connsiteX8" fmla="*/ 35411 w 72224"/>
                <a:gd name="connsiteY8" fmla="*/ 32215 h 32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24" h="32401">
                  <a:moveTo>
                    <a:pt x="35411" y="32215"/>
                  </a:moveTo>
                  <a:cubicBezTo>
                    <a:pt x="28564" y="32215"/>
                    <a:pt x="22002" y="32501"/>
                    <a:pt x="15155" y="32215"/>
                  </a:cubicBezTo>
                  <a:cubicBezTo>
                    <a:pt x="6026" y="31645"/>
                    <a:pt x="-536" y="24511"/>
                    <a:pt x="35" y="15950"/>
                  </a:cubicBezTo>
                  <a:cubicBezTo>
                    <a:pt x="605" y="6818"/>
                    <a:pt x="5740" y="826"/>
                    <a:pt x="14585" y="540"/>
                  </a:cubicBezTo>
                  <a:cubicBezTo>
                    <a:pt x="29134" y="-30"/>
                    <a:pt x="43684" y="-316"/>
                    <a:pt x="58234" y="540"/>
                  </a:cubicBezTo>
                  <a:cubicBezTo>
                    <a:pt x="67078" y="1111"/>
                    <a:pt x="72499" y="7389"/>
                    <a:pt x="72214" y="16520"/>
                  </a:cubicBezTo>
                  <a:cubicBezTo>
                    <a:pt x="71928" y="25652"/>
                    <a:pt x="66793" y="31359"/>
                    <a:pt x="57664" y="31930"/>
                  </a:cubicBezTo>
                  <a:cubicBezTo>
                    <a:pt x="50246" y="32786"/>
                    <a:pt x="42829" y="32215"/>
                    <a:pt x="35411" y="32215"/>
                  </a:cubicBezTo>
                  <a:cubicBezTo>
                    <a:pt x="35411" y="32215"/>
                    <a:pt x="35411" y="32215"/>
                    <a:pt x="35411" y="32215"/>
                  </a:cubicBezTo>
                  <a:close/>
                </a:path>
              </a:pathLst>
            </a:custGeom>
            <a:grpFill/>
            <a:ln w="2851"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78E9EED0-EB52-A44D-C3D2-FBD9878E757A}"/>
                </a:ext>
              </a:extLst>
            </p:cNvPr>
            <p:cNvSpPr/>
            <p:nvPr/>
          </p:nvSpPr>
          <p:spPr>
            <a:xfrm>
              <a:off x="4750668" y="5729014"/>
              <a:ext cx="411931" cy="167560"/>
            </a:xfrm>
            <a:custGeom>
              <a:avLst/>
              <a:gdLst>
                <a:gd name="connsiteX0" fmla="*/ 206109 w 411931"/>
                <a:gd name="connsiteY0" fmla="*/ 285 h 167560"/>
                <a:gd name="connsiteX1" fmla="*/ 351323 w 411931"/>
                <a:gd name="connsiteY1" fmla="*/ 285 h 167560"/>
                <a:gd name="connsiteX2" fmla="*/ 411805 w 411931"/>
                <a:gd name="connsiteY2" fmla="*/ 61352 h 167560"/>
                <a:gd name="connsiteX3" fmla="*/ 411805 w 411931"/>
                <a:gd name="connsiteY3" fmla="*/ 110434 h 167560"/>
                <a:gd name="connsiteX4" fmla="*/ 353605 w 411931"/>
                <a:gd name="connsiteY4" fmla="*/ 167506 h 167560"/>
                <a:gd name="connsiteX5" fmla="*/ 188135 w 411931"/>
                <a:gd name="connsiteY5" fmla="*/ 167506 h 167560"/>
                <a:gd name="connsiteX6" fmla="*/ 175867 w 411931"/>
                <a:gd name="connsiteY6" fmla="*/ 165508 h 167560"/>
                <a:gd name="connsiteX7" fmla="*/ 167023 w 411931"/>
                <a:gd name="connsiteY7" fmla="*/ 149528 h 167560"/>
                <a:gd name="connsiteX8" fmla="*/ 179291 w 411931"/>
                <a:gd name="connsiteY8" fmla="*/ 135831 h 167560"/>
                <a:gd name="connsiteX9" fmla="*/ 190703 w 411931"/>
                <a:gd name="connsiteY9" fmla="*/ 135260 h 167560"/>
                <a:gd name="connsiteX10" fmla="*/ 349896 w 411931"/>
                <a:gd name="connsiteY10" fmla="*/ 135260 h 167560"/>
                <a:gd name="connsiteX11" fmla="*/ 379567 w 411931"/>
                <a:gd name="connsiteY11" fmla="*/ 105012 h 167560"/>
                <a:gd name="connsiteX12" fmla="*/ 379567 w 411931"/>
                <a:gd name="connsiteY12" fmla="*/ 56787 h 167560"/>
                <a:gd name="connsiteX13" fmla="*/ 355032 w 411931"/>
                <a:gd name="connsiteY13" fmla="*/ 32246 h 167560"/>
                <a:gd name="connsiteX14" fmla="*/ 57185 w 411931"/>
                <a:gd name="connsiteY14" fmla="*/ 32246 h 167560"/>
                <a:gd name="connsiteX15" fmla="*/ 32365 w 411931"/>
                <a:gd name="connsiteY15" fmla="*/ 57357 h 167560"/>
                <a:gd name="connsiteX16" fmla="*/ 32365 w 411931"/>
                <a:gd name="connsiteY16" fmla="*/ 110719 h 167560"/>
                <a:gd name="connsiteX17" fmla="*/ 56044 w 411931"/>
                <a:gd name="connsiteY17" fmla="*/ 134975 h 167560"/>
                <a:gd name="connsiteX18" fmla="*/ 108253 w 411931"/>
                <a:gd name="connsiteY18" fmla="*/ 134975 h 167560"/>
                <a:gd name="connsiteX19" fmla="*/ 128224 w 411931"/>
                <a:gd name="connsiteY19" fmla="*/ 150670 h 167560"/>
                <a:gd name="connsiteX20" fmla="*/ 108824 w 411931"/>
                <a:gd name="connsiteY20" fmla="*/ 167221 h 167560"/>
                <a:gd name="connsiteX21" fmla="*/ 54333 w 411931"/>
                <a:gd name="connsiteY21" fmla="*/ 167221 h 167560"/>
                <a:gd name="connsiteX22" fmla="*/ 127 w 411931"/>
                <a:gd name="connsiteY22" fmla="*/ 111861 h 167560"/>
                <a:gd name="connsiteX23" fmla="*/ 127 w 411931"/>
                <a:gd name="connsiteY23" fmla="*/ 58499 h 167560"/>
                <a:gd name="connsiteX24" fmla="*/ 58612 w 411931"/>
                <a:gd name="connsiteY24" fmla="*/ 0 h 167560"/>
                <a:gd name="connsiteX25" fmla="*/ 206109 w 411931"/>
                <a:gd name="connsiteY25" fmla="*/ 285 h 16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11931" h="167560">
                  <a:moveTo>
                    <a:pt x="206109" y="285"/>
                  </a:moveTo>
                  <a:cubicBezTo>
                    <a:pt x="254608" y="285"/>
                    <a:pt x="302823" y="285"/>
                    <a:pt x="351323" y="285"/>
                  </a:cubicBezTo>
                  <a:cubicBezTo>
                    <a:pt x="390408" y="285"/>
                    <a:pt x="411805" y="21973"/>
                    <a:pt x="411805" y="61352"/>
                  </a:cubicBezTo>
                  <a:cubicBezTo>
                    <a:pt x="411805" y="77618"/>
                    <a:pt x="412090" y="94169"/>
                    <a:pt x="411805" y="110434"/>
                  </a:cubicBezTo>
                  <a:cubicBezTo>
                    <a:pt x="411234" y="145533"/>
                    <a:pt x="388696" y="167506"/>
                    <a:pt x="353605" y="167506"/>
                  </a:cubicBezTo>
                  <a:cubicBezTo>
                    <a:pt x="298544" y="167506"/>
                    <a:pt x="243197" y="167506"/>
                    <a:pt x="188135" y="167506"/>
                  </a:cubicBezTo>
                  <a:cubicBezTo>
                    <a:pt x="183856" y="167506"/>
                    <a:pt x="178150" y="168077"/>
                    <a:pt x="175867" y="165508"/>
                  </a:cubicBezTo>
                  <a:cubicBezTo>
                    <a:pt x="171588" y="161228"/>
                    <a:pt x="166453" y="154665"/>
                    <a:pt x="167023" y="149528"/>
                  </a:cubicBezTo>
                  <a:cubicBezTo>
                    <a:pt x="167594" y="144392"/>
                    <a:pt x="174156" y="139541"/>
                    <a:pt x="179291" y="135831"/>
                  </a:cubicBezTo>
                  <a:cubicBezTo>
                    <a:pt x="181859" y="133834"/>
                    <a:pt x="186994" y="135260"/>
                    <a:pt x="190703" y="135260"/>
                  </a:cubicBezTo>
                  <a:cubicBezTo>
                    <a:pt x="243767" y="135260"/>
                    <a:pt x="296832" y="135260"/>
                    <a:pt x="349896" y="135260"/>
                  </a:cubicBezTo>
                  <a:cubicBezTo>
                    <a:pt x="372720" y="135260"/>
                    <a:pt x="379567" y="128126"/>
                    <a:pt x="379567" y="105012"/>
                  </a:cubicBezTo>
                  <a:cubicBezTo>
                    <a:pt x="379567" y="89032"/>
                    <a:pt x="379852" y="72767"/>
                    <a:pt x="379567" y="56787"/>
                  </a:cubicBezTo>
                  <a:cubicBezTo>
                    <a:pt x="379282" y="40236"/>
                    <a:pt x="371579" y="32246"/>
                    <a:pt x="355032" y="32246"/>
                  </a:cubicBezTo>
                  <a:cubicBezTo>
                    <a:pt x="255750" y="31960"/>
                    <a:pt x="156468" y="31960"/>
                    <a:pt x="57185" y="32246"/>
                  </a:cubicBezTo>
                  <a:cubicBezTo>
                    <a:pt x="40068" y="32246"/>
                    <a:pt x="32650" y="40236"/>
                    <a:pt x="32365" y="57357"/>
                  </a:cubicBezTo>
                  <a:cubicBezTo>
                    <a:pt x="32365" y="75050"/>
                    <a:pt x="32080" y="93027"/>
                    <a:pt x="32365" y="110719"/>
                  </a:cubicBezTo>
                  <a:cubicBezTo>
                    <a:pt x="32650" y="126129"/>
                    <a:pt x="40638" y="134404"/>
                    <a:pt x="56044" y="134975"/>
                  </a:cubicBezTo>
                  <a:cubicBezTo>
                    <a:pt x="73447" y="135260"/>
                    <a:pt x="90850" y="134975"/>
                    <a:pt x="108253" y="134975"/>
                  </a:cubicBezTo>
                  <a:cubicBezTo>
                    <a:pt x="120806" y="134975"/>
                    <a:pt x="128224" y="140968"/>
                    <a:pt x="128224" y="150670"/>
                  </a:cubicBezTo>
                  <a:cubicBezTo>
                    <a:pt x="128224" y="160657"/>
                    <a:pt x="121091" y="166935"/>
                    <a:pt x="108824" y="167221"/>
                  </a:cubicBezTo>
                  <a:cubicBezTo>
                    <a:pt x="90565" y="167506"/>
                    <a:pt x="72591" y="167506"/>
                    <a:pt x="54333" y="167221"/>
                  </a:cubicBezTo>
                  <a:cubicBezTo>
                    <a:pt x="22665" y="166650"/>
                    <a:pt x="412" y="143821"/>
                    <a:pt x="127" y="111861"/>
                  </a:cubicBezTo>
                  <a:cubicBezTo>
                    <a:pt x="-159" y="94169"/>
                    <a:pt x="127" y="76191"/>
                    <a:pt x="127" y="58499"/>
                  </a:cubicBezTo>
                  <a:cubicBezTo>
                    <a:pt x="127" y="21687"/>
                    <a:pt x="21809" y="0"/>
                    <a:pt x="58612" y="0"/>
                  </a:cubicBezTo>
                  <a:cubicBezTo>
                    <a:pt x="107682" y="285"/>
                    <a:pt x="156753" y="285"/>
                    <a:pt x="206109" y="285"/>
                  </a:cubicBezTo>
                  <a:close/>
                </a:path>
              </a:pathLst>
            </a:custGeom>
            <a:grpFill/>
            <a:ln w="2851"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935720A6-6E5C-82FA-0D96-CCAC8B07230A}"/>
                </a:ext>
              </a:extLst>
            </p:cNvPr>
            <p:cNvSpPr/>
            <p:nvPr/>
          </p:nvSpPr>
          <p:spPr>
            <a:xfrm>
              <a:off x="5041294" y="6069448"/>
              <a:ext cx="122676" cy="260089"/>
            </a:xfrm>
            <a:custGeom>
              <a:avLst/>
              <a:gdLst>
                <a:gd name="connsiteX0" fmla="*/ 122605 w 122676"/>
                <a:gd name="connsiteY0" fmla="*/ 128697 h 260089"/>
                <a:gd name="connsiteX1" fmla="*/ 122605 w 122676"/>
                <a:gd name="connsiteY1" fmla="*/ 210025 h 260089"/>
                <a:gd name="connsiteX2" fmla="*/ 72678 w 122676"/>
                <a:gd name="connsiteY2" fmla="*/ 259963 h 260089"/>
                <a:gd name="connsiteX3" fmla="*/ 47002 w 122676"/>
                <a:gd name="connsiteY3" fmla="*/ 259963 h 260089"/>
                <a:gd name="connsiteX4" fmla="*/ 214 w 122676"/>
                <a:gd name="connsiteY4" fmla="*/ 213164 h 260089"/>
                <a:gd name="connsiteX5" fmla="*/ 214 w 122676"/>
                <a:gd name="connsiteY5" fmla="*/ 43089 h 260089"/>
                <a:gd name="connsiteX6" fmla="*/ 38443 w 122676"/>
                <a:gd name="connsiteY6" fmla="*/ 856 h 260089"/>
                <a:gd name="connsiteX7" fmla="*/ 84376 w 122676"/>
                <a:gd name="connsiteY7" fmla="*/ 856 h 260089"/>
                <a:gd name="connsiteX8" fmla="*/ 122320 w 122676"/>
                <a:gd name="connsiteY8" fmla="*/ 42233 h 260089"/>
                <a:gd name="connsiteX9" fmla="*/ 122605 w 122676"/>
                <a:gd name="connsiteY9" fmla="*/ 128697 h 260089"/>
                <a:gd name="connsiteX10" fmla="*/ 122605 w 122676"/>
                <a:gd name="connsiteY10" fmla="*/ 128697 h 260089"/>
                <a:gd name="connsiteX11" fmla="*/ 90367 w 122676"/>
                <a:gd name="connsiteY11" fmla="*/ 44231 h 260089"/>
                <a:gd name="connsiteX12" fmla="*/ 78670 w 122676"/>
                <a:gd name="connsiteY12" fmla="*/ 32246 h 260089"/>
                <a:gd name="connsiteX13" fmla="*/ 47858 w 122676"/>
                <a:gd name="connsiteY13" fmla="*/ 32246 h 260089"/>
                <a:gd name="connsiteX14" fmla="*/ 32452 w 122676"/>
                <a:gd name="connsiteY14" fmla="*/ 48226 h 260089"/>
                <a:gd name="connsiteX15" fmla="*/ 32452 w 122676"/>
                <a:gd name="connsiteY15" fmla="*/ 127270 h 260089"/>
                <a:gd name="connsiteX16" fmla="*/ 32452 w 122676"/>
                <a:gd name="connsiteY16" fmla="*/ 209454 h 260089"/>
                <a:gd name="connsiteX17" fmla="*/ 49570 w 122676"/>
                <a:gd name="connsiteY17" fmla="*/ 227431 h 260089"/>
                <a:gd name="connsiteX18" fmla="*/ 75246 w 122676"/>
                <a:gd name="connsiteY18" fmla="*/ 227431 h 260089"/>
                <a:gd name="connsiteX19" fmla="*/ 90367 w 122676"/>
                <a:gd name="connsiteY19" fmla="*/ 212022 h 260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2676" h="260089">
                  <a:moveTo>
                    <a:pt x="122605" y="128697"/>
                  </a:moveTo>
                  <a:cubicBezTo>
                    <a:pt x="122605" y="155806"/>
                    <a:pt x="122605" y="182915"/>
                    <a:pt x="122605" y="210025"/>
                  </a:cubicBezTo>
                  <a:cubicBezTo>
                    <a:pt x="122320" y="241129"/>
                    <a:pt x="103490" y="259963"/>
                    <a:pt x="72678" y="259963"/>
                  </a:cubicBezTo>
                  <a:cubicBezTo>
                    <a:pt x="64120" y="259963"/>
                    <a:pt x="55561" y="260248"/>
                    <a:pt x="47002" y="259963"/>
                  </a:cubicBezTo>
                  <a:cubicBezTo>
                    <a:pt x="20185" y="259392"/>
                    <a:pt x="499" y="239702"/>
                    <a:pt x="214" y="213164"/>
                  </a:cubicBezTo>
                  <a:cubicBezTo>
                    <a:pt x="-71" y="156377"/>
                    <a:pt x="-71" y="99876"/>
                    <a:pt x="214" y="43089"/>
                  </a:cubicBezTo>
                  <a:cubicBezTo>
                    <a:pt x="214" y="19975"/>
                    <a:pt x="15905" y="2568"/>
                    <a:pt x="38443" y="856"/>
                  </a:cubicBezTo>
                  <a:cubicBezTo>
                    <a:pt x="53564" y="-285"/>
                    <a:pt x="68970" y="-285"/>
                    <a:pt x="84376" y="856"/>
                  </a:cubicBezTo>
                  <a:cubicBezTo>
                    <a:pt x="106914" y="2854"/>
                    <a:pt x="122034" y="19404"/>
                    <a:pt x="122320" y="42233"/>
                  </a:cubicBezTo>
                  <a:cubicBezTo>
                    <a:pt x="122890" y="70769"/>
                    <a:pt x="122605" y="99590"/>
                    <a:pt x="122605" y="128697"/>
                  </a:cubicBezTo>
                  <a:cubicBezTo>
                    <a:pt x="122605" y="128697"/>
                    <a:pt x="122605" y="128697"/>
                    <a:pt x="122605" y="128697"/>
                  </a:cubicBezTo>
                  <a:close/>
                  <a:moveTo>
                    <a:pt x="90367" y="44231"/>
                  </a:moveTo>
                  <a:cubicBezTo>
                    <a:pt x="90367" y="36241"/>
                    <a:pt x="86373" y="32531"/>
                    <a:pt x="78670" y="32246"/>
                  </a:cubicBezTo>
                  <a:cubicBezTo>
                    <a:pt x="68399" y="32246"/>
                    <a:pt x="58129" y="32246"/>
                    <a:pt x="47858" y="32246"/>
                  </a:cubicBezTo>
                  <a:cubicBezTo>
                    <a:pt x="34734" y="32246"/>
                    <a:pt x="32452" y="34814"/>
                    <a:pt x="32452" y="48226"/>
                  </a:cubicBezTo>
                  <a:cubicBezTo>
                    <a:pt x="32452" y="74479"/>
                    <a:pt x="32452" y="101017"/>
                    <a:pt x="32452" y="127270"/>
                  </a:cubicBezTo>
                  <a:cubicBezTo>
                    <a:pt x="32452" y="154665"/>
                    <a:pt x="32452" y="182059"/>
                    <a:pt x="32452" y="209454"/>
                  </a:cubicBezTo>
                  <a:cubicBezTo>
                    <a:pt x="32452" y="222010"/>
                    <a:pt x="37302" y="227146"/>
                    <a:pt x="49570" y="227431"/>
                  </a:cubicBezTo>
                  <a:cubicBezTo>
                    <a:pt x="58129" y="227717"/>
                    <a:pt x="66687" y="227717"/>
                    <a:pt x="75246" y="227431"/>
                  </a:cubicBezTo>
                  <a:cubicBezTo>
                    <a:pt x="84946" y="227146"/>
                    <a:pt x="90367" y="222010"/>
                    <a:pt x="90367" y="212022"/>
                  </a:cubicBezTo>
                </a:path>
              </a:pathLst>
            </a:custGeom>
            <a:grpFill/>
            <a:ln w="2851"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A553DE55-44CA-07FA-E4F8-6D0E61EEB1AE}"/>
                </a:ext>
              </a:extLst>
            </p:cNvPr>
            <p:cNvSpPr/>
            <p:nvPr/>
          </p:nvSpPr>
          <p:spPr>
            <a:xfrm>
              <a:off x="4895311" y="6068877"/>
              <a:ext cx="122731" cy="123774"/>
            </a:xfrm>
            <a:custGeom>
              <a:avLst/>
              <a:gdLst>
                <a:gd name="connsiteX0" fmla="*/ 127 w 122731"/>
                <a:gd name="connsiteY0" fmla="*/ 62208 h 123774"/>
                <a:gd name="connsiteX1" fmla="*/ 127 w 122731"/>
                <a:gd name="connsiteY1" fmla="*/ 34529 h 123774"/>
                <a:gd name="connsiteX2" fmla="*/ 32080 w 122731"/>
                <a:gd name="connsiteY2" fmla="*/ 856 h 123774"/>
                <a:gd name="connsiteX3" fmla="*/ 89709 w 122731"/>
                <a:gd name="connsiteY3" fmla="*/ 856 h 123774"/>
                <a:gd name="connsiteX4" fmla="*/ 122518 w 122731"/>
                <a:gd name="connsiteY4" fmla="*/ 35955 h 123774"/>
                <a:gd name="connsiteX5" fmla="*/ 122518 w 122731"/>
                <a:gd name="connsiteY5" fmla="*/ 88461 h 123774"/>
                <a:gd name="connsiteX6" fmla="*/ 87427 w 122731"/>
                <a:gd name="connsiteY6" fmla="*/ 123561 h 123774"/>
                <a:gd name="connsiteX7" fmla="*/ 35218 w 122731"/>
                <a:gd name="connsiteY7" fmla="*/ 123561 h 123774"/>
                <a:gd name="connsiteX8" fmla="*/ 412 w 122731"/>
                <a:gd name="connsiteY8" fmla="*/ 89318 h 123774"/>
                <a:gd name="connsiteX9" fmla="*/ 127 w 122731"/>
                <a:gd name="connsiteY9" fmla="*/ 62208 h 123774"/>
                <a:gd name="connsiteX10" fmla="*/ 32365 w 122731"/>
                <a:gd name="connsiteY10" fmla="*/ 33102 h 123774"/>
                <a:gd name="connsiteX11" fmla="*/ 32650 w 122731"/>
                <a:gd name="connsiteY11" fmla="*/ 85322 h 123774"/>
                <a:gd name="connsiteX12" fmla="*/ 38071 w 122731"/>
                <a:gd name="connsiteY12" fmla="*/ 90744 h 123774"/>
                <a:gd name="connsiteX13" fmla="*/ 84003 w 122731"/>
                <a:gd name="connsiteY13" fmla="*/ 90744 h 123774"/>
                <a:gd name="connsiteX14" fmla="*/ 89994 w 122731"/>
                <a:gd name="connsiteY14" fmla="*/ 84752 h 123774"/>
                <a:gd name="connsiteX15" fmla="*/ 89994 w 122731"/>
                <a:gd name="connsiteY15" fmla="*/ 39950 h 123774"/>
                <a:gd name="connsiteX16" fmla="*/ 84288 w 122731"/>
                <a:gd name="connsiteY16" fmla="*/ 33387 h 123774"/>
                <a:gd name="connsiteX17" fmla="*/ 32365 w 122731"/>
                <a:gd name="connsiteY17" fmla="*/ 33102 h 1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731" h="123774">
                  <a:moveTo>
                    <a:pt x="127" y="62208"/>
                  </a:moveTo>
                  <a:cubicBezTo>
                    <a:pt x="127" y="53077"/>
                    <a:pt x="-159" y="43660"/>
                    <a:pt x="127" y="34529"/>
                  </a:cubicBezTo>
                  <a:cubicBezTo>
                    <a:pt x="983" y="15409"/>
                    <a:pt x="12965" y="1998"/>
                    <a:pt x="32080" y="856"/>
                  </a:cubicBezTo>
                  <a:cubicBezTo>
                    <a:pt x="51194" y="-285"/>
                    <a:pt x="70594" y="-285"/>
                    <a:pt x="89709" y="856"/>
                  </a:cubicBezTo>
                  <a:cubicBezTo>
                    <a:pt x="109965" y="1998"/>
                    <a:pt x="122232" y="15695"/>
                    <a:pt x="122518" y="35955"/>
                  </a:cubicBezTo>
                  <a:cubicBezTo>
                    <a:pt x="122803" y="53362"/>
                    <a:pt x="122803" y="71055"/>
                    <a:pt x="122518" y="88461"/>
                  </a:cubicBezTo>
                  <a:cubicBezTo>
                    <a:pt x="122232" y="109293"/>
                    <a:pt x="107968" y="122990"/>
                    <a:pt x="87427" y="123561"/>
                  </a:cubicBezTo>
                  <a:cubicBezTo>
                    <a:pt x="70024" y="123846"/>
                    <a:pt x="52621" y="123846"/>
                    <a:pt x="35218" y="123561"/>
                  </a:cubicBezTo>
                  <a:cubicBezTo>
                    <a:pt x="14677" y="123275"/>
                    <a:pt x="1268" y="109863"/>
                    <a:pt x="412" y="89318"/>
                  </a:cubicBezTo>
                  <a:cubicBezTo>
                    <a:pt x="-159" y="80186"/>
                    <a:pt x="127" y="71340"/>
                    <a:pt x="127" y="62208"/>
                  </a:cubicBezTo>
                  <a:close/>
                  <a:moveTo>
                    <a:pt x="32365" y="33102"/>
                  </a:moveTo>
                  <a:cubicBezTo>
                    <a:pt x="32365" y="51365"/>
                    <a:pt x="32080" y="68486"/>
                    <a:pt x="32650" y="85322"/>
                  </a:cubicBezTo>
                  <a:cubicBezTo>
                    <a:pt x="32650" y="87320"/>
                    <a:pt x="36074" y="90744"/>
                    <a:pt x="38071" y="90744"/>
                  </a:cubicBezTo>
                  <a:cubicBezTo>
                    <a:pt x="53477" y="91315"/>
                    <a:pt x="68597" y="91315"/>
                    <a:pt x="84003" y="90744"/>
                  </a:cubicBezTo>
                  <a:cubicBezTo>
                    <a:pt x="86285" y="90744"/>
                    <a:pt x="89994" y="86749"/>
                    <a:pt x="89994" y="84752"/>
                  </a:cubicBezTo>
                  <a:cubicBezTo>
                    <a:pt x="90565" y="69913"/>
                    <a:pt x="90565" y="54789"/>
                    <a:pt x="89994" y="39950"/>
                  </a:cubicBezTo>
                  <a:cubicBezTo>
                    <a:pt x="89994" y="37667"/>
                    <a:pt x="86285" y="33387"/>
                    <a:pt x="84288" y="33387"/>
                  </a:cubicBezTo>
                  <a:cubicBezTo>
                    <a:pt x="67456" y="32816"/>
                    <a:pt x="50624" y="33102"/>
                    <a:pt x="32365" y="33102"/>
                  </a:cubicBezTo>
                  <a:close/>
                </a:path>
              </a:pathLst>
            </a:custGeom>
            <a:grpFill/>
            <a:ln w="2851"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BB4CF6D8-E8EF-0F6F-2EBC-90B7160FC17D}"/>
                </a:ext>
              </a:extLst>
            </p:cNvPr>
            <p:cNvSpPr/>
            <p:nvPr/>
          </p:nvSpPr>
          <p:spPr>
            <a:xfrm>
              <a:off x="4895271" y="6206421"/>
              <a:ext cx="123270" cy="123703"/>
            </a:xfrm>
            <a:custGeom>
              <a:avLst/>
              <a:gdLst>
                <a:gd name="connsiteX0" fmla="*/ 452 w 123270"/>
                <a:gd name="connsiteY0" fmla="*/ 61923 h 123703"/>
                <a:gd name="connsiteX1" fmla="*/ 737 w 123270"/>
                <a:gd name="connsiteY1" fmla="*/ 31104 h 123703"/>
                <a:gd name="connsiteX2" fmla="*/ 30978 w 123270"/>
                <a:gd name="connsiteY2" fmla="*/ 856 h 123703"/>
                <a:gd name="connsiteX3" fmla="*/ 91746 w 123270"/>
                <a:gd name="connsiteY3" fmla="*/ 856 h 123703"/>
                <a:gd name="connsiteX4" fmla="*/ 122843 w 123270"/>
                <a:gd name="connsiteY4" fmla="*/ 33958 h 123703"/>
                <a:gd name="connsiteX5" fmla="*/ 122843 w 123270"/>
                <a:gd name="connsiteY5" fmla="*/ 89603 h 123703"/>
                <a:gd name="connsiteX6" fmla="*/ 89464 w 123270"/>
                <a:gd name="connsiteY6" fmla="*/ 123275 h 123703"/>
                <a:gd name="connsiteX7" fmla="*/ 34117 w 123270"/>
                <a:gd name="connsiteY7" fmla="*/ 123275 h 123703"/>
                <a:gd name="connsiteX8" fmla="*/ 452 w 123270"/>
                <a:gd name="connsiteY8" fmla="*/ 90174 h 123703"/>
                <a:gd name="connsiteX9" fmla="*/ 452 w 123270"/>
                <a:gd name="connsiteY9" fmla="*/ 61923 h 123703"/>
                <a:gd name="connsiteX10" fmla="*/ 452 w 123270"/>
                <a:gd name="connsiteY10" fmla="*/ 61923 h 123703"/>
                <a:gd name="connsiteX11" fmla="*/ 32405 w 123270"/>
                <a:gd name="connsiteY11" fmla="*/ 33102 h 123703"/>
                <a:gd name="connsiteX12" fmla="*/ 32690 w 123270"/>
                <a:gd name="connsiteY12" fmla="*/ 83610 h 123703"/>
                <a:gd name="connsiteX13" fmla="*/ 38967 w 123270"/>
                <a:gd name="connsiteY13" fmla="*/ 90459 h 123703"/>
                <a:gd name="connsiteX14" fmla="*/ 83758 w 123270"/>
                <a:gd name="connsiteY14" fmla="*/ 90459 h 123703"/>
                <a:gd name="connsiteX15" fmla="*/ 90034 w 123270"/>
                <a:gd name="connsiteY15" fmla="*/ 85608 h 123703"/>
                <a:gd name="connsiteX16" fmla="*/ 90319 w 123270"/>
                <a:gd name="connsiteY16" fmla="*/ 33102 h 123703"/>
                <a:gd name="connsiteX17" fmla="*/ 32405 w 123270"/>
                <a:gd name="connsiteY17" fmla="*/ 33102 h 12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3270" h="123703">
                  <a:moveTo>
                    <a:pt x="452" y="61923"/>
                  </a:moveTo>
                  <a:cubicBezTo>
                    <a:pt x="452" y="51650"/>
                    <a:pt x="-119" y="41377"/>
                    <a:pt x="737" y="31104"/>
                  </a:cubicBezTo>
                  <a:cubicBezTo>
                    <a:pt x="2164" y="13983"/>
                    <a:pt x="13861" y="1712"/>
                    <a:pt x="30978" y="856"/>
                  </a:cubicBezTo>
                  <a:cubicBezTo>
                    <a:pt x="51234" y="-285"/>
                    <a:pt x="71490" y="-285"/>
                    <a:pt x="91746" y="856"/>
                  </a:cubicBezTo>
                  <a:cubicBezTo>
                    <a:pt x="109719" y="1712"/>
                    <a:pt x="122272" y="15695"/>
                    <a:pt x="122843" y="33958"/>
                  </a:cubicBezTo>
                  <a:cubicBezTo>
                    <a:pt x="123413" y="52506"/>
                    <a:pt x="123413" y="71055"/>
                    <a:pt x="122843" y="89603"/>
                  </a:cubicBezTo>
                  <a:cubicBezTo>
                    <a:pt x="122272" y="108722"/>
                    <a:pt x="108578" y="122705"/>
                    <a:pt x="89464" y="123275"/>
                  </a:cubicBezTo>
                  <a:cubicBezTo>
                    <a:pt x="70920" y="123846"/>
                    <a:pt x="52661" y="123846"/>
                    <a:pt x="34117" y="123275"/>
                  </a:cubicBezTo>
                  <a:cubicBezTo>
                    <a:pt x="15002" y="122705"/>
                    <a:pt x="1593" y="109293"/>
                    <a:pt x="452" y="90174"/>
                  </a:cubicBezTo>
                  <a:cubicBezTo>
                    <a:pt x="-404" y="80471"/>
                    <a:pt x="167" y="71340"/>
                    <a:pt x="452" y="61923"/>
                  </a:cubicBezTo>
                  <a:cubicBezTo>
                    <a:pt x="167" y="61923"/>
                    <a:pt x="167" y="61923"/>
                    <a:pt x="452" y="61923"/>
                  </a:cubicBezTo>
                  <a:close/>
                  <a:moveTo>
                    <a:pt x="32405" y="33102"/>
                  </a:moveTo>
                  <a:cubicBezTo>
                    <a:pt x="32405" y="50794"/>
                    <a:pt x="32120" y="67060"/>
                    <a:pt x="32690" y="83610"/>
                  </a:cubicBezTo>
                  <a:cubicBezTo>
                    <a:pt x="32690" y="86179"/>
                    <a:pt x="36684" y="90459"/>
                    <a:pt x="38967" y="90459"/>
                  </a:cubicBezTo>
                  <a:cubicBezTo>
                    <a:pt x="53802" y="91030"/>
                    <a:pt x="68922" y="91030"/>
                    <a:pt x="83758" y="90459"/>
                  </a:cubicBezTo>
                  <a:cubicBezTo>
                    <a:pt x="86040" y="90459"/>
                    <a:pt x="89749" y="87320"/>
                    <a:pt x="90034" y="85608"/>
                  </a:cubicBezTo>
                  <a:cubicBezTo>
                    <a:pt x="90605" y="68201"/>
                    <a:pt x="90319" y="50794"/>
                    <a:pt x="90319" y="33102"/>
                  </a:cubicBezTo>
                  <a:cubicBezTo>
                    <a:pt x="70349" y="33102"/>
                    <a:pt x="52090" y="33102"/>
                    <a:pt x="32405" y="33102"/>
                  </a:cubicBezTo>
                  <a:close/>
                </a:path>
              </a:pathLst>
            </a:custGeom>
            <a:grpFill/>
            <a:ln w="2851"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B05EABEF-ECA9-05CD-B9DD-A852E67B414B}"/>
                </a:ext>
              </a:extLst>
            </p:cNvPr>
            <p:cNvSpPr/>
            <p:nvPr/>
          </p:nvSpPr>
          <p:spPr>
            <a:xfrm>
              <a:off x="4750581" y="6068949"/>
              <a:ext cx="122446" cy="123846"/>
            </a:xfrm>
            <a:custGeom>
              <a:avLst/>
              <a:gdLst>
                <a:gd name="connsiteX0" fmla="*/ 122320 w 122446"/>
                <a:gd name="connsiteY0" fmla="*/ 62137 h 123846"/>
                <a:gd name="connsiteX1" fmla="*/ 122320 w 122446"/>
                <a:gd name="connsiteY1" fmla="*/ 88961 h 123846"/>
                <a:gd name="connsiteX2" fmla="*/ 89796 w 122446"/>
                <a:gd name="connsiteY2" fmla="*/ 123204 h 123846"/>
                <a:gd name="connsiteX3" fmla="*/ 32167 w 122446"/>
                <a:gd name="connsiteY3" fmla="*/ 123204 h 123846"/>
                <a:gd name="connsiteX4" fmla="*/ 214 w 122446"/>
                <a:gd name="connsiteY4" fmla="*/ 89817 h 123846"/>
                <a:gd name="connsiteX5" fmla="*/ 214 w 122446"/>
                <a:gd name="connsiteY5" fmla="*/ 34172 h 123846"/>
                <a:gd name="connsiteX6" fmla="*/ 29884 w 122446"/>
                <a:gd name="connsiteY6" fmla="*/ 1070 h 123846"/>
                <a:gd name="connsiteX7" fmla="*/ 91508 w 122446"/>
                <a:gd name="connsiteY7" fmla="*/ 1070 h 123846"/>
                <a:gd name="connsiteX8" fmla="*/ 122034 w 122446"/>
                <a:gd name="connsiteY8" fmla="*/ 34457 h 123846"/>
                <a:gd name="connsiteX9" fmla="*/ 122320 w 122446"/>
                <a:gd name="connsiteY9" fmla="*/ 62137 h 123846"/>
                <a:gd name="connsiteX10" fmla="*/ 33023 w 122446"/>
                <a:gd name="connsiteY10" fmla="*/ 90388 h 123846"/>
                <a:gd name="connsiteX11" fmla="*/ 89511 w 122446"/>
                <a:gd name="connsiteY11" fmla="*/ 90388 h 123846"/>
                <a:gd name="connsiteX12" fmla="*/ 89511 w 122446"/>
                <a:gd name="connsiteY12" fmla="*/ 33886 h 123846"/>
                <a:gd name="connsiteX13" fmla="*/ 33023 w 122446"/>
                <a:gd name="connsiteY13" fmla="*/ 33886 h 123846"/>
                <a:gd name="connsiteX14" fmla="*/ 33023 w 122446"/>
                <a:gd name="connsiteY14" fmla="*/ 90388 h 123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2446" h="123846">
                  <a:moveTo>
                    <a:pt x="122320" y="62137"/>
                  </a:moveTo>
                  <a:cubicBezTo>
                    <a:pt x="122320" y="70983"/>
                    <a:pt x="122605" y="79829"/>
                    <a:pt x="122320" y="88961"/>
                  </a:cubicBezTo>
                  <a:cubicBezTo>
                    <a:pt x="122034" y="108080"/>
                    <a:pt x="108625" y="122348"/>
                    <a:pt x="89796" y="123204"/>
                  </a:cubicBezTo>
                  <a:cubicBezTo>
                    <a:pt x="70681" y="124060"/>
                    <a:pt x="51567" y="124060"/>
                    <a:pt x="32167" y="123204"/>
                  </a:cubicBezTo>
                  <a:cubicBezTo>
                    <a:pt x="13623" y="122348"/>
                    <a:pt x="499" y="108365"/>
                    <a:pt x="214" y="89817"/>
                  </a:cubicBezTo>
                  <a:cubicBezTo>
                    <a:pt x="-71" y="71269"/>
                    <a:pt x="-71" y="52720"/>
                    <a:pt x="214" y="34172"/>
                  </a:cubicBezTo>
                  <a:cubicBezTo>
                    <a:pt x="499" y="16194"/>
                    <a:pt x="12196" y="2212"/>
                    <a:pt x="29884" y="1070"/>
                  </a:cubicBezTo>
                  <a:cubicBezTo>
                    <a:pt x="50426" y="-357"/>
                    <a:pt x="70967" y="-357"/>
                    <a:pt x="91508" y="1070"/>
                  </a:cubicBezTo>
                  <a:cubicBezTo>
                    <a:pt x="109767" y="2212"/>
                    <a:pt x="121749" y="16194"/>
                    <a:pt x="122034" y="34457"/>
                  </a:cubicBezTo>
                  <a:cubicBezTo>
                    <a:pt x="122605" y="43874"/>
                    <a:pt x="122320" y="53006"/>
                    <a:pt x="122320" y="62137"/>
                  </a:cubicBezTo>
                  <a:close/>
                  <a:moveTo>
                    <a:pt x="33023" y="90388"/>
                  </a:moveTo>
                  <a:cubicBezTo>
                    <a:pt x="52137" y="90388"/>
                    <a:pt x="70681" y="90388"/>
                    <a:pt x="89511" y="90388"/>
                  </a:cubicBezTo>
                  <a:cubicBezTo>
                    <a:pt x="89511" y="70983"/>
                    <a:pt x="89511" y="52435"/>
                    <a:pt x="89511" y="33886"/>
                  </a:cubicBezTo>
                  <a:cubicBezTo>
                    <a:pt x="70111" y="33886"/>
                    <a:pt x="51567" y="33886"/>
                    <a:pt x="33023" y="33886"/>
                  </a:cubicBezTo>
                  <a:cubicBezTo>
                    <a:pt x="33023" y="53291"/>
                    <a:pt x="33023" y="71554"/>
                    <a:pt x="33023" y="90388"/>
                  </a:cubicBezTo>
                  <a:close/>
                </a:path>
              </a:pathLst>
            </a:custGeom>
            <a:grpFill/>
            <a:ln w="2851"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586D9E8A-0CE6-DCDA-48BB-524145ADDA80}"/>
                </a:ext>
              </a:extLst>
            </p:cNvPr>
            <p:cNvSpPr/>
            <p:nvPr/>
          </p:nvSpPr>
          <p:spPr>
            <a:xfrm>
              <a:off x="4750509" y="6206421"/>
              <a:ext cx="122319" cy="123417"/>
            </a:xfrm>
            <a:custGeom>
              <a:avLst/>
              <a:gdLst>
                <a:gd name="connsiteX0" fmla="*/ 285 w 122319"/>
                <a:gd name="connsiteY0" fmla="*/ 61352 h 123417"/>
                <a:gd name="connsiteX1" fmla="*/ 285 w 122319"/>
                <a:gd name="connsiteY1" fmla="*/ 33672 h 123417"/>
                <a:gd name="connsiteX2" fmla="*/ 30241 w 122319"/>
                <a:gd name="connsiteY2" fmla="*/ 856 h 123417"/>
                <a:gd name="connsiteX3" fmla="*/ 91864 w 122319"/>
                <a:gd name="connsiteY3" fmla="*/ 856 h 123417"/>
                <a:gd name="connsiteX4" fmla="*/ 122106 w 122319"/>
                <a:gd name="connsiteY4" fmla="*/ 33387 h 123417"/>
                <a:gd name="connsiteX5" fmla="*/ 122106 w 122319"/>
                <a:gd name="connsiteY5" fmla="*/ 89032 h 123417"/>
                <a:gd name="connsiteX6" fmla="*/ 89297 w 122319"/>
                <a:gd name="connsiteY6" fmla="*/ 122990 h 123417"/>
                <a:gd name="connsiteX7" fmla="*/ 32809 w 122319"/>
                <a:gd name="connsiteY7" fmla="*/ 122990 h 123417"/>
                <a:gd name="connsiteX8" fmla="*/ 0 w 122319"/>
                <a:gd name="connsiteY8" fmla="*/ 89318 h 123417"/>
                <a:gd name="connsiteX9" fmla="*/ 285 w 122319"/>
                <a:gd name="connsiteY9" fmla="*/ 61352 h 123417"/>
                <a:gd name="connsiteX10" fmla="*/ 33094 w 122319"/>
                <a:gd name="connsiteY10" fmla="*/ 33102 h 123417"/>
                <a:gd name="connsiteX11" fmla="*/ 33094 w 122319"/>
                <a:gd name="connsiteY11" fmla="*/ 90744 h 123417"/>
                <a:gd name="connsiteX12" fmla="*/ 84447 w 122319"/>
                <a:gd name="connsiteY12" fmla="*/ 90459 h 123417"/>
                <a:gd name="connsiteX13" fmla="*/ 89867 w 122319"/>
                <a:gd name="connsiteY13" fmla="*/ 84752 h 123417"/>
                <a:gd name="connsiteX14" fmla="*/ 90153 w 122319"/>
                <a:gd name="connsiteY14" fmla="*/ 33387 h 123417"/>
                <a:gd name="connsiteX15" fmla="*/ 33094 w 122319"/>
                <a:gd name="connsiteY15" fmla="*/ 33102 h 123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2319" h="123417">
                  <a:moveTo>
                    <a:pt x="285" y="61352"/>
                  </a:moveTo>
                  <a:cubicBezTo>
                    <a:pt x="285" y="52221"/>
                    <a:pt x="0" y="42804"/>
                    <a:pt x="285" y="33672"/>
                  </a:cubicBezTo>
                  <a:cubicBezTo>
                    <a:pt x="856" y="15695"/>
                    <a:pt x="12553" y="1997"/>
                    <a:pt x="30241" y="856"/>
                  </a:cubicBezTo>
                  <a:cubicBezTo>
                    <a:pt x="50782" y="-285"/>
                    <a:pt x="71323" y="-285"/>
                    <a:pt x="91864" y="856"/>
                  </a:cubicBezTo>
                  <a:cubicBezTo>
                    <a:pt x="109553" y="1712"/>
                    <a:pt x="121535" y="15695"/>
                    <a:pt x="122106" y="33387"/>
                  </a:cubicBezTo>
                  <a:cubicBezTo>
                    <a:pt x="122391" y="51935"/>
                    <a:pt x="122391" y="70484"/>
                    <a:pt x="122106" y="89032"/>
                  </a:cubicBezTo>
                  <a:cubicBezTo>
                    <a:pt x="121820" y="107866"/>
                    <a:pt x="108126" y="122134"/>
                    <a:pt x="89297" y="122990"/>
                  </a:cubicBezTo>
                  <a:cubicBezTo>
                    <a:pt x="70467" y="123561"/>
                    <a:pt x="51638" y="123561"/>
                    <a:pt x="32809" y="122990"/>
                  </a:cubicBezTo>
                  <a:cubicBezTo>
                    <a:pt x="13979" y="122419"/>
                    <a:pt x="571" y="108151"/>
                    <a:pt x="0" y="89318"/>
                  </a:cubicBezTo>
                  <a:cubicBezTo>
                    <a:pt x="0" y="79901"/>
                    <a:pt x="285" y="70484"/>
                    <a:pt x="285" y="61352"/>
                  </a:cubicBezTo>
                  <a:close/>
                  <a:moveTo>
                    <a:pt x="33094" y="33102"/>
                  </a:moveTo>
                  <a:cubicBezTo>
                    <a:pt x="33094" y="52506"/>
                    <a:pt x="33094" y="71055"/>
                    <a:pt x="33094" y="90744"/>
                  </a:cubicBezTo>
                  <a:cubicBezTo>
                    <a:pt x="50497" y="90744"/>
                    <a:pt x="67614" y="91030"/>
                    <a:pt x="84447" y="90459"/>
                  </a:cubicBezTo>
                  <a:cubicBezTo>
                    <a:pt x="86444" y="90459"/>
                    <a:pt x="89867" y="86749"/>
                    <a:pt x="89867" y="84752"/>
                  </a:cubicBezTo>
                  <a:cubicBezTo>
                    <a:pt x="90438" y="67630"/>
                    <a:pt x="90153" y="50794"/>
                    <a:pt x="90153" y="33387"/>
                  </a:cubicBezTo>
                  <a:cubicBezTo>
                    <a:pt x="70753" y="33102"/>
                    <a:pt x="52494" y="33102"/>
                    <a:pt x="33094" y="33102"/>
                  </a:cubicBezTo>
                  <a:close/>
                </a:path>
              </a:pathLst>
            </a:custGeom>
            <a:grpFill/>
            <a:ln w="2851"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EEEB3107-6259-65D9-0A04-0F3B45FCA956}"/>
                </a:ext>
              </a:extLst>
            </p:cNvPr>
            <p:cNvSpPr/>
            <p:nvPr/>
          </p:nvSpPr>
          <p:spPr>
            <a:xfrm>
              <a:off x="4895082" y="5925012"/>
              <a:ext cx="123175" cy="123002"/>
            </a:xfrm>
            <a:custGeom>
              <a:avLst/>
              <a:gdLst>
                <a:gd name="connsiteX0" fmla="*/ 60839 w 123175"/>
                <a:gd name="connsiteY0" fmla="*/ 122749 h 123002"/>
                <a:gd name="connsiteX1" fmla="*/ 32024 w 123175"/>
                <a:gd name="connsiteY1" fmla="*/ 122749 h 123002"/>
                <a:gd name="connsiteX2" fmla="*/ 642 w 123175"/>
                <a:gd name="connsiteY2" fmla="*/ 92215 h 123002"/>
                <a:gd name="connsiteX3" fmla="*/ 642 w 123175"/>
                <a:gd name="connsiteY3" fmla="*/ 31148 h 123002"/>
                <a:gd name="connsiteX4" fmla="*/ 33165 w 123175"/>
                <a:gd name="connsiteY4" fmla="*/ 330 h 123002"/>
                <a:gd name="connsiteX5" fmla="*/ 88798 w 123175"/>
                <a:gd name="connsiteY5" fmla="*/ 330 h 123002"/>
                <a:gd name="connsiteX6" fmla="*/ 122747 w 123175"/>
                <a:gd name="connsiteY6" fmla="*/ 33431 h 123002"/>
                <a:gd name="connsiteX7" fmla="*/ 122747 w 123175"/>
                <a:gd name="connsiteY7" fmla="*/ 90218 h 123002"/>
                <a:gd name="connsiteX8" fmla="*/ 89939 w 123175"/>
                <a:gd name="connsiteY8" fmla="*/ 122749 h 123002"/>
                <a:gd name="connsiteX9" fmla="*/ 60839 w 123175"/>
                <a:gd name="connsiteY9" fmla="*/ 122749 h 123002"/>
                <a:gd name="connsiteX10" fmla="*/ 60839 w 123175"/>
                <a:gd name="connsiteY10" fmla="*/ 122749 h 123002"/>
                <a:gd name="connsiteX11" fmla="*/ 33165 w 123175"/>
                <a:gd name="connsiteY11" fmla="*/ 89647 h 123002"/>
                <a:gd name="connsiteX12" fmla="*/ 89939 w 123175"/>
                <a:gd name="connsiteY12" fmla="*/ 89647 h 123002"/>
                <a:gd name="connsiteX13" fmla="*/ 89939 w 123175"/>
                <a:gd name="connsiteY13" fmla="*/ 33431 h 123002"/>
                <a:gd name="connsiteX14" fmla="*/ 33165 w 123175"/>
                <a:gd name="connsiteY14" fmla="*/ 33431 h 123002"/>
                <a:gd name="connsiteX15" fmla="*/ 33165 w 123175"/>
                <a:gd name="connsiteY15" fmla="*/ 89647 h 123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175" h="123002">
                  <a:moveTo>
                    <a:pt x="60839" y="122749"/>
                  </a:moveTo>
                  <a:cubicBezTo>
                    <a:pt x="51139" y="122749"/>
                    <a:pt x="41724" y="123319"/>
                    <a:pt x="32024" y="122749"/>
                  </a:cubicBezTo>
                  <a:cubicBezTo>
                    <a:pt x="14621" y="121893"/>
                    <a:pt x="1498" y="109622"/>
                    <a:pt x="642" y="92215"/>
                  </a:cubicBezTo>
                  <a:cubicBezTo>
                    <a:pt x="-214" y="71955"/>
                    <a:pt x="-214" y="51409"/>
                    <a:pt x="642" y="31148"/>
                  </a:cubicBezTo>
                  <a:cubicBezTo>
                    <a:pt x="1498" y="13741"/>
                    <a:pt x="15477" y="900"/>
                    <a:pt x="33165" y="330"/>
                  </a:cubicBezTo>
                  <a:cubicBezTo>
                    <a:pt x="51709" y="-241"/>
                    <a:pt x="70253" y="44"/>
                    <a:pt x="88798" y="330"/>
                  </a:cubicBezTo>
                  <a:cubicBezTo>
                    <a:pt x="107627" y="615"/>
                    <a:pt x="121892" y="14312"/>
                    <a:pt x="122747" y="33431"/>
                  </a:cubicBezTo>
                  <a:cubicBezTo>
                    <a:pt x="123318" y="52265"/>
                    <a:pt x="123318" y="71384"/>
                    <a:pt x="122747" y="90218"/>
                  </a:cubicBezTo>
                  <a:cubicBezTo>
                    <a:pt x="122177" y="109052"/>
                    <a:pt x="108768" y="121893"/>
                    <a:pt x="89939" y="122749"/>
                  </a:cubicBezTo>
                  <a:cubicBezTo>
                    <a:pt x="79953" y="123034"/>
                    <a:pt x="70539" y="122749"/>
                    <a:pt x="60839" y="122749"/>
                  </a:cubicBezTo>
                  <a:cubicBezTo>
                    <a:pt x="60839" y="122749"/>
                    <a:pt x="60839" y="122749"/>
                    <a:pt x="60839" y="122749"/>
                  </a:cubicBezTo>
                  <a:close/>
                  <a:moveTo>
                    <a:pt x="33165" y="89647"/>
                  </a:moveTo>
                  <a:cubicBezTo>
                    <a:pt x="53136" y="89647"/>
                    <a:pt x="71680" y="89647"/>
                    <a:pt x="89939" y="89647"/>
                  </a:cubicBezTo>
                  <a:cubicBezTo>
                    <a:pt x="89939" y="70243"/>
                    <a:pt x="89939" y="51980"/>
                    <a:pt x="89939" y="33431"/>
                  </a:cubicBezTo>
                  <a:cubicBezTo>
                    <a:pt x="70539" y="33431"/>
                    <a:pt x="51995" y="33431"/>
                    <a:pt x="33165" y="33431"/>
                  </a:cubicBezTo>
                  <a:cubicBezTo>
                    <a:pt x="33165" y="52265"/>
                    <a:pt x="33165" y="70813"/>
                    <a:pt x="33165" y="89647"/>
                  </a:cubicBezTo>
                  <a:close/>
                </a:path>
              </a:pathLst>
            </a:custGeom>
            <a:grpFill/>
            <a:ln w="2851"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5ED1F971-88C8-34F8-76A6-201D7462F2EB}"/>
                </a:ext>
              </a:extLst>
            </p:cNvPr>
            <p:cNvSpPr/>
            <p:nvPr/>
          </p:nvSpPr>
          <p:spPr>
            <a:xfrm>
              <a:off x="5041366" y="5924914"/>
              <a:ext cx="122660" cy="122989"/>
            </a:xfrm>
            <a:custGeom>
              <a:avLst/>
              <a:gdLst>
                <a:gd name="connsiteX0" fmla="*/ 122533 w 122660"/>
                <a:gd name="connsiteY0" fmla="*/ 61210 h 122989"/>
                <a:gd name="connsiteX1" fmla="*/ 122533 w 122660"/>
                <a:gd name="connsiteY1" fmla="*/ 90031 h 122989"/>
                <a:gd name="connsiteX2" fmla="*/ 90866 w 122660"/>
                <a:gd name="connsiteY2" fmla="*/ 122562 h 122989"/>
                <a:gd name="connsiteX3" fmla="*/ 32095 w 122660"/>
                <a:gd name="connsiteY3" fmla="*/ 122562 h 122989"/>
                <a:gd name="connsiteX4" fmla="*/ 428 w 122660"/>
                <a:gd name="connsiteY4" fmla="*/ 90031 h 122989"/>
                <a:gd name="connsiteX5" fmla="*/ 428 w 122660"/>
                <a:gd name="connsiteY5" fmla="*/ 33244 h 122989"/>
                <a:gd name="connsiteX6" fmla="*/ 33237 w 122660"/>
                <a:gd name="connsiteY6" fmla="*/ 428 h 122989"/>
                <a:gd name="connsiteX7" fmla="*/ 89725 w 122660"/>
                <a:gd name="connsiteY7" fmla="*/ 428 h 122989"/>
                <a:gd name="connsiteX8" fmla="*/ 122248 w 122660"/>
                <a:gd name="connsiteY8" fmla="*/ 33530 h 122989"/>
                <a:gd name="connsiteX9" fmla="*/ 122533 w 122660"/>
                <a:gd name="connsiteY9" fmla="*/ 61210 h 122989"/>
                <a:gd name="connsiteX10" fmla="*/ 90010 w 122660"/>
                <a:gd name="connsiteY10" fmla="*/ 33530 h 122989"/>
                <a:gd name="connsiteX11" fmla="*/ 33237 w 122660"/>
                <a:gd name="connsiteY11" fmla="*/ 33530 h 122989"/>
                <a:gd name="connsiteX12" fmla="*/ 33237 w 122660"/>
                <a:gd name="connsiteY12" fmla="*/ 90031 h 122989"/>
                <a:gd name="connsiteX13" fmla="*/ 90010 w 122660"/>
                <a:gd name="connsiteY13" fmla="*/ 90031 h 122989"/>
                <a:gd name="connsiteX14" fmla="*/ 90010 w 122660"/>
                <a:gd name="connsiteY14" fmla="*/ 33530 h 122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2660" h="122989">
                  <a:moveTo>
                    <a:pt x="122533" y="61210"/>
                  </a:moveTo>
                  <a:cubicBezTo>
                    <a:pt x="122533" y="70912"/>
                    <a:pt x="122819" y="80614"/>
                    <a:pt x="122533" y="90031"/>
                  </a:cubicBezTo>
                  <a:cubicBezTo>
                    <a:pt x="121678" y="108294"/>
                    <a:pt x="108839" y="121991"/>
                    <a:pt x="90866" y="122562"/>
                  </a:cubicBezTo>
                  <a:cubicBezTo>
                    <a:pt x="71181" y="123133"/>
                    <a:pt x="51781" y="123133"/>
                    <a:pt x="32095" y="122562"/>
                  </a:cubicBezTo>
                  <a:cubicBezTo>
                    <a:pt x="14407" y="121991"/>
                    <a:pt x="999" y="108009"/>
                    <a:pt x="428" y="90031"/>
                  </a:cubicBezTo>
                  <a:cubicBezTo>
                    <a:pt x="-143" y="71197"/>
                    <a:pt x="-143" y="52078"/>
                    <a:pt x="428" y="33244"/>
                  </a:cubicBezTo>
                  <a:cubicBezTo>
                    <a:pt x="999" y="14981"/>
                    <a:pt x="14978" y="999"/>
                    <a:pt x="33237" y="428"/>
                  </a:cubicBezTo>
                  <a:cubicBezTo>
                    <a:pt x="52066" y="-143"/>
                    <a:pt x="70895" y="-143"/>
                    <a:pt x="89725" y="428"/>
                  </a:cubicBezTo>
                  <a:cubicBezTo>
                    <a:pt x="107984" y="999"/>
                    <a:pt x="121392" y="14696"/>
                    <a:pt x="122248" y="33530"/>
                  </a:cubicBezTo>
                  <a:cubicBezTo>
                    <a:pt x="122819" y="42661"/>
                    <a:pt x="122533" y="52078"/>
                    <a:pt x="122533" y="61210"/>
                  </a:cubicBezTo>
                  <a:close/>
                  <a:moveTo>
                    <a:pt x="90010" y="33530"/>
                  </a:moveTo>
                  <a:cubicBezTo>
                    <a:pt x="70325" y="33530"/>
                    <a:pt x="51781" y="33530"/>
                    <a:pt x="33237" y="33530"/>
                  </a:cubicBezTo>
                  <a:cubicBezTo>
                    <a:pt x="33237" y="52934"/>
                    <a:pt x="33237" y="71197"/>
                    <a:pt x="33237" y="90031"/>
                  </a:cubicBezTo>
                  <a:cubicBezTo>
                    <a:pt x="52351" y="90031"/>
                    <a:pt x="71181" y="90031"/>
                    <a:pt x="90010" y="90031"/>
                  </a:cubicBezTo>
                  <a:cubicBezTo>
                    <a:pt x="90010" y="70627"/>
                    <a:pt x="90010" y="52363"/>
                    <a:pt x="90010" y="33530"/>
                  </a:cubicBezTo>
                  <a:close/>
                </a:path>
              </a:pathLst>
            </a:custGeom>
            <a:grpFill/>
            <a:ln w="2851"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7CB4F020-682E-3713-8E1A-2C73D41F5835}"/>
                </a:ext>
              </a:extLst>
            </p:cNvPr>
            <p:cNvSpPr/>
            <p:nvPr/>
          </p:nvSpPr>
          <p:spPr>
            <a:xfrm>
              <a:off x="4750581" y="5924628"/>
              <a:ext cx="122446" cy="122989"/>
            </a:xfrm>
            <a:custGeom>
              <a:avLst/>
              <a:gdLst>
                <a:gd name="connsiteX0" fmla="*/ 122320 w 122446"/>
                <a:gd name="connsiteY0" fmla="*/ 62351 h 122989"/>
                <a:gd name="connsiteX1" fmla="*/ 122320 w 122446"/>
                <a:gd name="connsiteY1" fmla="*/ 90031 h 122989"/>
                <a:gd name="connsiteX2" fmla="*/ 90652 w 122446"/>
                <a:gd name="connsiteY2" fmla="*/ 122562 h 122989"/>
                <a:gd name="connsiteX3" fmla="*/ 31881 w 122446"/>
                <a:gd name="connsiteY3" fmla="*/ 122562 h 122989"/>
                <a:gd name="connsiteX4" fmla="*/ 214 w 122446"/>
                <a:gd name="connsiteY4" fmla="*/ 90031 h 122989"/>
                <a:gd name="connsiteX5" fmla="*/ 214 w 122446"/>
                <a:gd name="connsiteY5" fmla="*/ 33244 h 122989"/>
                <a:gd name="connsiteX6" fmla="*/ 32737 w 122446"/>
                <a:gd name="connsiteY6" fmla="*/ 428 h 122989"/>
                <a:gd name="connsiteX7" fmla="*/ 89225 w 122446"/>
                <a:gd name="connsiteY7" fmla="*/ 428 h 122989"/>
                <a:gd name="connsiteX8" fmla="*/ 122034 w 122446"/>
                <a:gd name="connsiteY8" fmla="*/ 34386 h 122989"/>
                <a:gd name="connsiteX9" fmla="*/ 122320 w 122446"/>
                <a:gd name="connsiteY9" fmla="*/ 62351 h 122989"/>
                <a:gd name="connsiteX10" fmla="*/ 89796 w 122446"/>
                <a:gd name="connsiteY10" fmla="*/ 33530 h 122989"/>
                <a:gd name="connsiteX11" fmla="*/ 33308 w 122446"/>
                <a:gd name="connsiteY11" fmla="*/ 33530 h 122989"/>
                <a:gd name="connsiteX12" fmla="*/ 33308 w 122446"/>
                <a:gd name="connsiteY12" fmla="*/ 90316 h 122989"/>
                <a:gd name="connsiteX13" fmla="*/ 89796 w 122446"/>
                <a:gd name="connsiteY13" fmla="*/ 90316 h 122989"/>
                <a:gd name="connsiteX14" fmla="*/ 89796 w 122446"/>
                <a:gd name="connsiteY14" fmla="*/ 33530 h 122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2446" h="122989">
                  <a:moveTo>
                    <a:pt x="122320" y="62351"/>
                  </a:moveTo>
                  <a:cubicBezTo>
                    <a:pt x="122320" y="71483"/>
                    <a:pt x="122605" y="80899"/>
                    <a:pt x="122320" y="90031"/>
                  </a:cubicBezTo>
                  <a:cubicBezTo>
                    <a:pt x="121749" y="108009"/>
                    <a:pt x="108625" y="121991"/>
                    <a:pt x="90652" y="122562"/>
                  </a:cubicBezTo>
                  <a:cubicBezTo>
                    <a:pt x="70967" y="123133"/>
                    <a:pt x="51567" y="123133"/>
                    <a:pt x="31881" y="122562"/>
                  </a:cubicBezTo>
                  <a:cubicBezTo>
                    <a:pt x="13908" y="121991"/>
                    <a:pt x="499" y="108294"/>
                    <a:pt x="214" y="90031"/>
                  </a:cubicBezTo>
                  <a:cubicBezTo>
                    <a:pt x="-71" y="71197"/>
                    <a:pt x="-71" y="52078"/>
                    <a:pt x="214" y="33244"/>
                  </a:cubicBezTo>
                  <a:cubicBezTo>
                    <a:pt x="499" y="14981"/>
                    <a:pt x="14479" y="713"/>
                    <a:pt x="32737" y="428"/>
                  </a:cubicBezTo>
                  <a:cubicBezTo>
                    <a:pt x="51567" y="-143"/>
                    <a:pt x="70396" y="-143"/>
                    <a:pt x="89225" y="428"/>
                  </a:cubicBezTo>
                  <a:cubicBezTo>
                    <a:pt x="108055" y="999"/>
                    <a:pt x="121749" y="15267"/>
                    <a:pt x="122034" y="34386"/>
                  </a:cubicBezTo>
                  <a:cubicBezTo>
                    <a:pt x="122605" y="43803"/>
                    <a:pt x="122320" y="53220"/>
                    <a:pt x="122320" y="62351"/>
                  </a:cubicBezTo>
                  <a:close/>
                  <a:moveTo>
                    <a:pt x="89796" y="33530"/>
                  </a:moveTo>
                  <a:cubicBezTo>
                    <a:pt x="70396" y="33530"/>
                    <a:pt x="51852" y="33530"/>
                    <a:pt x="33308" y="33530"/>
                  </a:cubicBezTo>
                  <a:cubicBezTo>
                    <a:pt x="33308" y="52934"/>
                    <a:pt x="33308" y="71768"/>
                    <a:pt x="33308" y="90316"/>
                  </a:cubicBezTo>
                  <a:cubicBezTo>
                    <a:pt x="52423" y="90316"/>
                    <a:pt x="70967" y="90316"/>
                    <a:pt x="89796" y="90316"/>
                  </a:cubicBezTo>
                  <a:cubicBezTo>
                    <a:pt x="89796" y="71197"/>
                    <a:pt x="89796" y="52934"/>
                    <a:pt x="89796" y="33530"/>
                  </a:cubicBezTo>
                  <a:close/>
                </a:path>
              </a:pathLst>
            </a:custGeom>
            <a:grpFill/>
            <a:ln w="2851"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5D0C4352-3FD6-B33C-9726-DED90418E319}"/>
                </a:ext>
              </a:extLst>
            </p:cNvPr>
            <p:cNvSpPr/>
            <p:nvPr/>
          </p:nvSpPr>
          <p:spPr>
            <a:xfrm>
              <a:off x="4304596" y="6179597"/>
              <a:ext cx="105273" cy="137828"/>
            </a:xfrm>
            <a:custGeom>
              <a:avLst/>
              <a:gdLst>
                <a:gd name="connsiteX0" fmla="*/ 38515 w 105273"/>
                <a:gd name="connsiteY0" fmla="*/ 86179 h 137828"/>
                <a:gd name="connsiteX1" fmla="*/ 59626 w 105273"/>
                <a:gd name="connsiteY1" fmla="*/ 119280 h 137828"/>
                <a:gd name="connsiteX2" fmla="*/ 71894 w 105273"/>
                <a:gd name="connsiteY2" fmla="*/ 116141 h 137828"/>
                <a:gd name="connsiteX3" fmla="*/ 82735 w 105273"/>
                <a:gd name="connsiteY3" fmla="*/ 101017 h 137828"/>
                <a:gd name="connsiteX4" fmla="*/ 88441 w 105273"/>
                <a:gd name="connsiteY4" fmla="*/ 91315 h 137828"/>
                <a:gd name="connsiteX5" fmla="*/ 93576 w 105273"/>
                <a:gd name="connsiteY5" fmla="*/ 89317 h 137828"/>
                <a:gd name="connsiteX6" fmla="*/ 102135 w 105273"/>
                <a:gd name="connsiteY6" fmla="*/ 92456 h 137828"/>
                <a:gd name="connsiteX7" fmla="*/ 105273 w 105273"/>
                <a:gd name="connsiteY7" fmla="*/ 101303 h 137828"/>
                <a:gd name="connsiteX8" fmla="*/ 92150 w 105273"/>
                <a:gd name="connsiteY8" fmla="*/ 126414 h 137828"/>
                <a:gd name="connsiteX9" fmla="*/ 60197 w 105273"/>
                <a:gd name="connsiteY9" fmla="*/ 137829 h 137828"/>
                <a:gd name="connsiteX10" fmla="*/ 29385 w 105273"/>
                <a:gd name="connsiteY10" fmla="*/ 124987 h 137828"/>
                <a:gd name="connsiteX11" fmla="*/ 13694 w 105273"/>
                <a:gd name="connsiteY11" fmla="*/ 86179 h 137828"/>
                <a:gd name="connsiteX12" fmla="*/ 1997 w 105273"/>
                <a:gd name="connsiteY12" fmla="*/ 86179 h 137828"/>
                <a:gd name="connsiteX13" fmla="*/ 285 w 105273"/>
                <a:gd name="connsiteY13" fmla="*/ 83896 h 137828"/>
                <a:gd name="connsiteX14" fmla="*/ 1997 w 105273"/>
                <a:gd name="connsiteY14" fmla="*/ 78188 h 137828"/>
                <a:gd name="connsiteX15" fmla="*/ 4850 w 105273"/>
                <a:gd name="connsiteY15" fmla="*/ 74764 h 137828"/>
                <a:gd name="connsiteX16" fmla="*/ 12838 w 105273"/>
                <a:gd name="connsiteY16" fmla="*/ 74764 h 137828"/>
                <a:gd name="connsiteX17" fmla="*/ 12838 w 105273"/>
                <a:gd name="connsiteY17" fmla="*/ 71340 h 137828"/>
                <a:gd name="connsiteX18" fmla="*/ 13123 w 105273"/>
                <a:gd name="connsiteY18" fmla="*/ 59640 h 137828"/>
                <a:gd name="connsiteX19" fmla="*/ 1712 w 105273"/>
                <a:gd name="connsiteY19" fmla="*/ 59640 h 137828"/>
                <a:gd name="connsiteX20" fmla="*/ 0 w 105273"/>
                <a:gd name="connsiteY20" fmla="*/ 57357 h 137828"/>
                <a:gd name="connsiteX21" fmla="*/ 1712 w 105273"/>
                <a:gd name="connsiteY21" fmla="*/ 51365 h 137828"/>
                <a:gd name="connsiteX22" fmla="*/ 4565 w 105273"/>
                <a:gd name="connsiteY22" fmla="*/ 47940 h 137828"/>
                <a:gd name="connsiteX23" fmla="*/ 13694 w 105273"/>
                <a:gd name="connsiteY23" fmla="*/ 47940 h 137828"/>
                <a:gd name="connsiteX24" fmla="*/ 59056 w 105273"/>
                <a:gd name="connsiteY24" fmla="*/ 0 h 137828"/>
                <a:gd name="connsiteX25" fmla="*/ 88726 w 105273"/>
                <a:gd name="connsiteY25" fmla="*/ 8846 h 137828"/>
                <a:gd name="connsiteX26" fmla="*/ 101279 w 105273"/>
                <a:gd name="connsiteY26" fmla="*/ 31104 h 137828"/>
                <a:gd name="connsiteX27" fmla="*/ 98426 w 105273"/>
                <a:gd name="connsiteY27" fmla="*/ 38809 h 137828"/>
                <a:gd name="connsiteX28" fmla="*/ 91294 w 105273"/>
                <a:gd name="connsiteY28" fmla="*/ 41948 h 137828"/>
                <a:gd name="connsiteX29" fmla="*/ 84447 w 105273"/>
                <a:gd name="connsiteY29" fmla="*/ 39665 h 137828"/>
                <a:gd name="connsiteX30" fmla="*/ 80167 w 105273"/>
                <a:gd name="connsiteY30" fmla="*/ 32246 h 137828"/>
                <a:gd name="connsiteX31" fmla="*/ 73891 w 105273"/>
                <a:gd name="connsiteY31" fmla="*/ 22258 h 137828"/>
                <a:gd name="connsiteX32" fmla="*/ 61338 w 105273"/>
                <a:gd name="connsiteY32" fmla="*/ 18834 h 137828"/>
                <a:gd name="connsiteX33" fmla="*/ 45647 w 105273"/>
                <a:gd name="connsiteY33" fmla="*/ 25968 h 137828"/>
                <a:gd name="connsiteX34" fmla="*/ 38515 w 105273"/>
                <a:gd name="connsiteY34" fmla="*/ 48226 h 137828"/>
                <a:gd name="connsiteX35" fmla="*/ 68185 w 105273"/>
                <a:gd name="connsiteY35" fmla="*/ 48226 h 137828"/>
                <a:gd name="connsiteX36" fmla="*/ 69897 w 105273"/>
                <a:gd name="connsiteY36" fmla="*/ 50509 h 137828"/>
                <a:gd name="connsiteX37" fmla="*/ 68185 w 105273"/>
                <a:gd name="connsiteY37" fmla="*/ 56501 h 137828"/>
                <a:gd name="connsiteX38" fmla="*/ 65332 w 105273"/>
                <a:gd name="connsiteY38" fmla="*/ 59925 h 137828"/>
                <a:gd name="connsiteX39" fmla="*/ 37944 w 105273"/>
                <a:gd name="connsiteY39" fmla="*/ 59925 h 137828"/>
                <a:gd name="connsiteX40" fmla="*/ 37659 w 105273"/>
                <a:gd name="connsiteY40" fmla="*/ 69057 h 137828"/>
                <a:gd name="connsiteX41" fmla="*/ 37944 w 105273"/>
                <a:gd name="connsiteY41" fmla="*/ 75050 h 137828"/>
                <a:gd name="connsiteX42" fmla="*/ 68185 w 105273"/>
                <a:gd name="connsiteY42" fmla="*/ 75050 h 137828"/>
                <a:gd name="connsiteX43" fmla="*/ 69897 w 105273"/>
                <a:gd name="connsiteY43" fmla="*/ 77332 h 137828"/>
                <a:gd name="connsiteX44" fmla="*/ 68185 w 105273"/>
                <a:gd name="connsiteY44" fmla="*/ 83325 h 137828"/>
                <a:gd name="connsiteX45" fmla="*/ 65332 w 105273"/>
                <a:gd name="connsiteY45" fmla="*/ 86749 h 137828"/>
                <a:gd name="connsiteX46" fmla="*/ 38515 w 105273"/>
                <a:gd name="connsiteY46" fmla="*/ 86749 h 137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5273" h="137828">
                  <a:moveTo>
                    <a:pt x="38515" y="86179"/>
                  </a:moveTo>
                  <a:cubicBezTo>
                    <a:pt x="40797" y="108151"/>
                    <a:pt x="47644" y="119280"/>
                    <a:pt x="59626" y="119280"/>
                  </a:cubicBezTo>
                  <a:cubicBezTo>
                    <a:pt x="64191" y="119280"/>
                    <a:pt x="68185" y="118139"/>
                    <a:pt x="71894" y="116141"/>
                  </a:cubicBezTo>
                  <a:cubicBezTo>
                    <a:pt x="75603" y="113858"/>
                    <a:pt x="79312" y="109007"/>
                    <a:pt x="82735" y="101017"/>
                  </a:cubicBezTo>
                  <a:cubicBezTo>
                    <a:pt x="85017" y="95881"/>
                    <a:pt x="86729" y="92742"/>
                    <a:pt x="88441" y="91315"/>
                  </a:cubicBezTo>
                  <a:cubicBezTo>
                    <a:pt x="90153" y="90174"/>
                    <a:pt x="91864" y="89317"/>
                    <a:pt x="93576" y="89317"/>
                  </a:cubicBezTo>
                  <a:cubicBezTo>
                    <a:pt x="97285" y="89317"/>
                    <a:pt x="100138" y="90459"/>
                    <a:pt x="102135" y="92456"/>
                  </a:cubicBezTo>
                  <a:cubicBezTo>
                    <a:pt x="104132" y="94454"/>
                    <a:pt x="105273" y="97593"/>
                    <a:pt x="105273" y="101303"/>
                  </a:cubicBezTo>
                  <a:cubicBezTo>
                    <a:pt x="105273" y="110434"/>
                    <a:pt x="100994" y="118709"/>
                    <a:pt x="92150" y="126414"/>
                  </a:cubicBezTo>
                  <a:cubicBezTo>
                    <a:pt x="83306" y="134119"/>
                    <a:pt x="72750" y="137829"/>
                    <a:pt x="60197" y="137829"/>
                  </a:cubicBezTo>
                  <a:cubicBezTo>
                    <a:pt x="48500" y="137829"/>
                    <a:pt x="38229" y="133548"/>
                    <a:pt x="29385" y="124987"/>
                  </a:cubicBezTo>
                  <a:cubicBezTo>
                    <a:pt x="20541" y="116427"/>
                    <a:pt x="15406" y="103585"/>
                    <a:pt x="13694" y="86179"/>
                  </a:cubicBezTo>
                  <a:lnTo>
                    <a:pt x="1997" y="86179"/>
                  </a:lnTo>
                  <a:cubicBezTo>
                    <a:pt x="856" y="86179"/>
                    <a:pt x="285" y="85322"/>
                    <a:pt x="285" y="83896"/>
                  </a:cubicBezTo>
                  <a:cubicBezTo>
                    <a:pt x="285" y="82469"/>
                    <a:pt x="856" y="80471"/>
                    <a:pt x="1997" y="78188"/>
                  </a:cubicBezTo>
                  <a:cubicBezTo>
                    <a:pt x="3138" y="75906"/>
                    <a:pt x="4279" y="74764"/>
                    <a:pt x="4850" y="74764"/>
                  </a:cubicBezTo>
                  <a:lnTo>
                    <a:pt x="12838" y="74764"/>
                  </a:lnTo>
                  <a:lnTo>
                    <a:pt x="12838" y="71340"/>
                  </a:lnTo>
                  <a:cubicBezTo>
                    <a:pt x="12838" y="68772"/>
                    <a:pt x="12838" y="64777"/>
                    <a:pt x="13123" y="59640"/>
                  </a:cubicBezTo>
                  <a:lnTo>
                    <a:pt x="1712" y="59640"/>
                  </a:lnTo>
                  <a:cubicBezTo>
                    <a:pt x="571" y="59640"/>
                    <a:pt x="0" y="58784"/>
                    <a:pt x="0" y="57357"/>
                  </a:cubicBezTo>
                  <a:cubicBezTo>
                    <a:pt x="0" y="55645"/>
                    <a:pt x="571" y="53933"/>
                    <a:pt x="1712" y="51365"/>
                  </a:cubicBezTo>
                  <a:cubicBezTo>
                    <a:pt x="2853" y="49082"/>
                    <a:pt x="3994" y="47940"/>
                    <a:pt x="4565" y="47940"/>
                  </a:cubicBezTo>
                  <a:lnTo>
                    <a:pt x="13694" y="47940"/>
                  </a:lnTo>
                  <a:cubicBezTo>
                    <a:pt x="17688" y="15980"/>
                    <a:pt x="32809" y="0"/>
                    <a:pt x="59056" y="0"/>
                  </a:cubicBezTo>
                  <a:cubicBezTo>
                    <a:pt x="70467" y="0"/>
                    <a:pt x="80453" y="2854"/>
                    <a:pt x="88726" y="8846"/>
                  </a:cubicBezTo>
                  <a:cubicBezTo>
                    <a:pt x="97000" y="14839"/>
                    <a:pt x="101279" y="22258"/>
                    <a:pt x="101279" y="31104"/>
                  </a:cubicBezTo>
                  <a:cubicBezTo>
                    <a:pt x="101279" y="34243"/>
                    <a:pt x="100423" y="36526"/>
                    <a:pt x="98426" y="38809"/>
                  </a:cubicBezTo>
                  <a:cubicBezTo>
                    <a:pt x="96429" y="40806"/>
                    <a:pt x="94147" y="41948"/>
                    <a:pt x="91294" y="41948"/>
                  </a:cubicBezTo>
                  <a:cubicBezTo>
                    <a:pt x="88156" y="41948"/>
                    <a:pt x="85873" y="41092"/>
                    <a:pt x="84447" y="39665"/>
                  </a:cubicBezTo>
                  <a:cubicBezTo>
                    <a:pt x="83020" y="37953"/>
                    <a:pt x="81594" y="35670"/>
                    <a:pt x="80167" y="32246"/>
                  </a:cubicBezTo>
                  <a:cubicBezTo>
                    <a:pt x="78456" y="27965"/>
                    <a:pt x="76173" y="24541"/>
                    <a:pt x="73891" y="22258"/>
                  </a:cubicBezTo>
                  <a:cubicBezTo>
                    <a:pt x="71323" y="19975"/>
                    <a:pt x="67329" y="18834"/>
                    <a:pt x="61338" y="18834"/>
                  </a:cubicBezTo>
                  <a:cubicBezTo>
                    <a:pt x="54491" y="18834"/>
                    <a:pt x="49356" y="21117"/>
                    <a:pt x="45647" y="25968"/>
                  </a:cubicBezTo>
                  <a:cubicBezTo>
                    <a:pt x="41938" y="30819"/>
                    <a:pt x="39656" y="37953"/>
                    <a:pt x="38515" y="48226"/>
                  </a:cubicBezTo>
                  <a:lnTo>
                    <a:pt x="68185" y="48226"/>
                  </a:lnTo>
                  <a:cubicBezTo>
                    <a:pt x="69326" y="48226"/>
                    <a:pt x="69897" y="49082"/>
                    <a:pt x="69897" y="50509"/>
                  </a:cubicBezTo>
                  <a:cubicBezTo>
                    <a:pt x="69897" y="52221"/>
                    <a:pt x="69326" y="54218"/>
                    <a:pt x="68185" y="56501"/>
                  </a:cubicBezTo>
                  <a:cubicBezTo>
                    <a:pt x="67044" y="58784"/>
                    <a:pt x="66188" y="59925"/>
                    <a:pt x="65332" y="59925"/>
                  </a:cubicBezTo>
                  <a:lnTo>
                    <a:pt x="37944" y="59925"/>
                  </a:lnTo>
                  <a:lnTo>
                    <a:pt x="37659" y="69057"/>
                  </a:lnTo>
                  <a:cubicBezTo>
                    <a:pt x="37659" y="71911"/>
                    <a:pt x="37659" y="73908"/>
                    <a:pt x="37944" y="75050"/>
                  </a:cubicBezTo>
                  <a:lnTo>
                    <a:pt x="68185" y="75050"/>
                  </a:lnTo>
                  <a:cubicBezTo>
                    <a:pt x="69326" y="75050"/>
                    <a:pt x="69897" y="75906"/>
                    <a:pt x="69897" y="77332"/>
                  </a:cubicBezTo>
                  <a:cubicBezTo>
                    <a:pt x="69897" y="79045"/>
                    <a:pt x="69326" y="81042"/>
                    <a:pt x="68185" y="83325"/>
                  </a:cubicBezTo>
                  <a:cubicBezTo>
                    <a:pt x="67044" y="85608"/>
                    <a:pt x="66188" y="86749"/>
                    <a:pt x="65332" y="86749"/>
                  </a:cubicBezTo>
                  <a:lnTo>
                    <a:pt x="38515" y="86749"/>
                  </a:lnTo>
                  <a:close/>
                </a:path>
              </a:pathLst>
            </a:custGeom>
            <a:solidFill>
              <a:srgbClr val="DD1470"/>
            </a:solidFill>
            <a:ln w="2851"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1C84AA4B-4A0D-45C1-30AE-D9BF3A50D0B7}"/>
                </a:ext>
              </a:extLst>
            </p:cNvPr>
            <p:cNvSpPr/>
            <p:nvPr/>
          </p:nvSpPr>
          <p:spPr>
            <a:xfrm>
              <a:off x="4468639" y="5724449"/>
              <a:ext cx="113832" cy="149528"/>
            </a:xfrm>
            <a:custGeom>
              <a:avLst/>
              <a:gdLst>
                <a:gd name="connsiteX0" fmla="*/ 41082 w 113832"/>
                <a:gd name="connsiteY0" fmla="*/ 93027 h 149528"/>
                <a:gd name="connsiteX1" fmla="*/ 63906 w 113832"/>
                <a:gd name="connsiteY1" fmla="*/ 128982 h 149528"/>
                <a:gd name="connsiteX2" fmla="*/ 77315 w 113832"/>
                <a:gd name="connsiteY2" fmla="*/ 125558 h 149528"/>
                <a:gd name="connsiteX3" fmla="*/ 89012 w 113832"/>
                <a:gd name="connsiteY3" fmla="*/ 109293 h 149528"/>
                <a:gd name="connsiteX4" fmla="*/ 95288 w 113832"/>
                <a:gd name="connsiteY4" fmla="*/ 98734 h 149528"/>
                <a:gd name="connsiteX5" fmla="*/ 100994 w 113832"/>
                <a:gd name="connsiteY5" fmla="*/ 96737 h 149528"/>
                <a:gd name="connsiteX6" fmla="*/ 110409 w 113832"/>
                <a:gd name="connsiteY6" fmla="*/ 100161 h 149528"/>
                <a:gd name="connsiteX7" fmla="*/ 113832 w 113832"/>
                <a:gd name="connsiteY7" fmla="*/ 109863 h 149528"/>
                <a:gd name="connsiteX8" fmla="*/ 99567 w 113832"/>
                <a:gd name="connsiteY8" fmla="*/ 136973 h 149528"/>
                <a:gd name="connsiteX9" fmla="*/ 64762 w 113832"/>
                <a:gd name="connsiteY9" fmla="*/ 149528 h 149528"/>
                <a:gd name="connsiteX10" fmla="*/ 31382 w 113832"/>
                <a:gd name="connsiteY10" fmla="*/ 135546 h 149528"/>
                <a:gd name="connsiteX11" fmla="*/ 14265 w 113832"/>
                <a:gd name="connsiteY11" fmla="*/ 93313 h 149528"/>
                <a:gd name="connsiteX12" fmla="*/ 1712 w 113832"/>
                <a:gd name="connsiteY12" fmla="*/ 93313 h 149528"/>
                <a:gd name="connsiteX13" fmla="*/ 0 w 113832"/>
                <a:gd name="connsiteY13" fmla="*/ 90744 h 149528"/>
                <a:gd name="connsiteX14" fmla="*/ 1997 w 113832"/>
                <a:gd name="connsiteY14" fmla="*/ 84466 h 149528"/>
                <a:gd name="connsiteX15" fmla="*/ 5135 w 113832"/>
                <a:gd name="connsiteY15" fmla="*/ 80757 h 149528"/>
                <a:gd name="connsiteX16" fmla="*/ 13694 w 113832"/>
                <a:gd name="connsiteY16" fmla="*/ 80757 h 149528"/>
                <a:gd name="connsiteX17" fmla="*/ 13694 w 113832"/>
                <a:gd name="connsiteY17" fmla="*/ 77047 h 149528"/>
                <a:gd name="connsiteX18" fmla="*/ 13979 w 113832"/>
                <a:gd name="connsiteY18" fmla="*/ 64491 h 149528"/>
                <a:gd name="connsiteX19" fmla="*/ 1712 w 113832"/>
                <a:gd name="connsiteY19" fmla="*/ 64491 h 149528"/>
                <a:gd name="connsiteX20" fmla="*/ 0 w 113832"/>
                <a:gd name="connsiteY20" fmla="*/ 61923 h 149528"/>
                <a:gd name="connsiteX21" fmla="*/ 1997 w 113832"/>
                <a:gd name="connsiteY21" fmla="*/ 55645 h 149528"/>
                <a:gd name="connsiteX22" fmla="*/ 5135 w 113832"/>
                <a:gd name="connsiteY22" fmla="*/ 51935 h 149528"/>
                <a:gd name="connsiteX23" fmla="*/ 15121 w 113832"/>
                <a:gd name="connsiteY23" fmla="*/ 51935 h 149528"/>
                <a:gd name="connsiteX24" fmla="*/ 64191 w 113832"/>
                <a:gd name="connsiteY24" fmla="*/ 0 h 149528"/>
                <a:gd name="connsiteX25" fmla="*/ 96429 w 113832"/>
                <a:gd name="connsiteY25" fmla="*/ 9702 h 149528"/>
                <a:gd name="connsiteX26" fmla="*/ 110123 w 113832"/>
                <a:gd name="connsiteY26" fmla="*/ 33672 h 149528"/>
                <a:gd name="connsiteX27" fmla="*/ 106985 w 113832"/>
                <a:gd name="connsiteY27" fmla="*/ 41948 h 149528"/>
                <a:gd name="connsiteX28" fmla="*/ 99282 w 113832"/>
                <a:gd name="connsiteY28" fmla="*/ 45372 h 149528"/>
                <a:gd name="connsiteX29" fmla="*/ 91864 w 113832"/>
                <a:gd name="connsiteY29" fmla="*/ 42804 h 149528"/>
                <a:gd name="connsiteX30" fmla="*/ 87300 w 113832"/>
                <a:gd name="connsiteY30" fmla="*/ 34814 h 149528"/>
                <a:gd name="connsiteX31" fmla="*/ 80453 w 113832"/>
                <a:gd name="connsiteY31" fmla="*/ 23970 h 149528"/>
                <a:gd name="connsiteX32" fmla="*/ 66759 w 113832"/>
                <a:gd name="connsiteY32" fmla="*/ 20261 h 149528"/>
                <a:gd name="connsiteX33" fmla="*/ 49926 w 113832"/>
                <a:gd name="connsiteY33" fmla="*/ 27965 h 149528"/>
                <a:gd name="connsiteX34" fmla="*/ 42223 w 113832"/>
                <a:gd name="connsiteY34" fmla="*/ 51935 h 149528"/>
                <a:gd name="connsiteX35" fmla="*/ 73320 w 113832"/>
                <a:gd name="connsiteY35" fmla="*/ 51935 h 149528"/>
                <a:gd name="connsiteX36" fmla="*/ 75318 w 113832"/>
                <a:gd name="connsiteY36" fmla="*/ 54504 h 149528"/>
                <a:gd name="connsiteX37" fmla="*/ 73606 w 113832"/>
                <a:gd name="connsiteY37" fmla="*/ 61067 h 149528"/>
                <a:gd name="connsiteX38" fmla="*/ 70467 w 113832"/>
                <a:gd name="connsiteY38" fmla="*/ 64777 h 149528"/>
                <a:gd name="connsiteX39" fmla="*/ 40512 w 113832"/>
                <a:gd name="connsiteY39" fmla="*/ 64777 h 149528"/>
                <a:gd name="connsiteX40" fmla="*/ 40226 w 113832"/>
                <a:gd name="connsiteY40" fmla="*/ 74479 h 149528"/>
                <a:gd name="connsiteX41" fmla="*/ 40512 w 113832"/>
                <a:gd name="connsiteY41" fmla="*/ 81042 h 149528"/>
                <a:gd name="connsiteX42" fmla="*/ 73320 w 113832"/>
                <a:gd name="connsiteY42" fmla="*/ 81042 h 149528"/>
                <a:gd name="connsiteX43" fmla="*/ 75318 w 113832"/>
                <a:gd name="connsiteY43" fmla="*/ 83610 h 149528"/>
                <a:gd name="connsiteX44" fmla="*/ 73606 w 113832"/>
                <a:gd name="connsiteY44" fmla="*/ 90174 h 149528"/>
                <a:gd name="connsiteX45" fmla="*/ 70467 w 113832"/>
                <a:gd name="connsiteY45" fmla="*/ 93883 h 149528"/>
                <a:gd name="connsiteX46" fmla="*/ 41082 w 113832"/>
                <a:gd name="connsiteY46" fmla="*/ 93883 h 14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13832" h="149528">
                  <a:moveTo>
                    <a:pt x="41082" y="93027"/>
                  </a:moveTo>
                  <a:cubicBezTo>
                    <a:pt x="43365" y="116997"/>
                    <a:pt x="51068" y="128982"/>
                    <a:pt x="63906" y="128982"/>
                  </a:cubicBezTo>
                  <a:cubicBezTo>
                    <a:pt x="68756" y="128982"/>
                    <a:pt x="73320" y="127841"/>
                    <a:pt x="77315" y="125558"/>
                  </a:cubicBezTo>
                  <a:cubicBezTo>
                    <a:pt x="81309" y="123275"/>
                    <a:pt x="85303" y="117853"/>
                    <a:pt x="89012" y="109293"/>
                  </a:cubicBezTo>
                  <a:cubicBezTo>
                    <a:pt x="91294" y="103586"/>
                    <a:pt x="93576" y="100161"/>
                    <a:pt x="95288" y="98734"/>
                  </a:cubicBezTo>
                  <a:cubicBezTo>
                    <a:pt x="97000" y="97308"/>
                    <a:pt x="98997" y="96737"/>
                    <a:pt x="100994" y="96737"/>
                  </a:cubicBezTo>
                  <a:cubicBezTo>
                    <a:pt x="104988" y="96737"/>
                    <a:pt x="108126" y="97878"/>
                    <a:pt x="110409" y="100161"/>
                  </a:cubicBezTo>
                  <a:cubicBezTo>
                    <a:pt x="112691" y="102444"/>
                    <a:pt x="113832" y="105583"/>
                    <a:pt x="113832" y="109863"/>
                  </a:cubicBezTo>
                  <a:cubicBezTo>
                    <a:pt x="113832" y="119566"/>
                    <a:pt x="108982" y="128697"/>
                    <a:pt x="99567" y="136973"/>
                  </a:cubicBezTo>
                  <a:cubicBezTo>
                    <a:pt x="89867" y="145248"/>
                    <a:pt x="78456" y="149528"/>
                    <a:pt x="64762" y="149528"/>
                  </a:cubicBezTo>
                  <a:cubicBezTo>
                    <a:pt x="51923" y="149528"/>
                    <a:pt x="40797" y="144963"/>
                    <a:pt x="31382" y="135546"/>
                  </a:cubicBezTo>
                  <a:cubicBezTo>
                    <a:pt x="21968" y="126129"/>
                    <a:pt x="16262" y="112146"/>
                    <a:pt x="14265" y="93313"/>
                  </a:cubicBezTo>
                  <a:lnTo>
                    <a:pt x="1712" y="93313"/>
                  </a:lnTo>
                  <a:cubicBezTo>
                    <a:pt x="571" y="93313"/>
                    <a:pt x="0" y="92457"/>
                    <a:pt x="0" y="90744"/>
                  </a:cubicBezTo>
                  <a:cubicBezTo>
                    <a:pt x="0" y="89032"/>
                    <a:pt x="571" y="87035"/>
                    <a:pt x="1997" y="84466"/>
                  </a:cubicBezTo>
                  <a:cubicBezTo>
                    <a:pt x="3138" y="81898"/>
                    <a:pt x="4279" y="80757"/>
                    <a:pt x="5135" y="80757"/>
                  </a:cubicBezTo>
                  <a:lnTo>
                    <a:pt x="13694" y="80757"/>
                  </a:lnTo>
                  <a:lnTo>
                    <a:pt x="13694" y="77047"/>
                  </a:lnTo>
                  <a:cubicBezTo>
                    <a:pt x="13694" y="74193"/>
                    <a:pt x="13694" y="69913"/>
                    <a:pt x="13979" y="64491"/>
                  </a:cubicBezTo>
                  <a:lnTo>
                    <a:pt x="1712" y="64491"/>
                  </a:lnTo>
                  <a:cubicBezTo>
                    <a:pt x="571" y="64491"/>
                    <a:pt x="0" y="63635"/>
                    <a:pt x="0" y="61923"/>
                  </a:cubicBezTo>
                  <a:cubicBezTo>
                    <a:pt x="0" y="60211"/>
                    <a:pt x="571" y="57928"/>
                    <a:pt x="1997" y="55645"/>
                  </a:cubicBezTo>
                  <a:cubicBezTo>
                    <a:pt x="3138" y="53077"/>
                    <a:pt x="4279" y="51935"/>
                    <a:pt x="5135" y="51935"/>
                  </a:cubicBezTo>
                  <a:lnTo>
                    <a:pt x="15121" y="51935"/>
                  </a:lnTo>
                  <a:cubicBezTo>
                    <a:pt x="19400" y="17407"/>
                    <a:pt x="35662" y="0"/>
                    <a:pt x="64191" y="0"/>
                  </a:cubicBezTo>
                  <a:cubicBezTo>
                    <a:pt x="76744" y="0"/>
                    <a:pt x="87585" y="3139"/>
                    <a:pt x="96429" y="9702"/>
                  </a:cubicBezTo>
                  <a:cubicBezTo>
                    <a:pt x="105559" y="16265"/>
                    <a:pt x="110123" y="24256"/>
                    <a:pt x="110123" y="33672"/>
                  </a:cubicBezTo>
                  <a:cubicBezTo>
                    <a:pt x="110123" y="36811"/>
                    <a:pt x="108982" y="39665"/>
                    <a:pt x="106985" y="41948"/>
                  </a:cubicBezTo>
                  <a:cubicBezTo>
                    <a:pt x="104988" y="44231"/>
                    <a:pt x="102135" y="45372"/>
                    <a:pt x="99282" y="45372"/>
                  </a:cubicBezTo>
                  <a:cubicBezTo>
                    <a:pt x="95859" y="45372"/>
                    <a:pt x="93291" y="44516"/>
                    <a:pt x="91864" y="42804"/>
                  </a:cubicBezTo>
                  <a:cubicBezTo>
                    <a:pt x="90438" y="41092"/>
                    <a:pt x="88726" y="38524"/>
                    <a:pt x="87300" y="34814"/>
                  </a:cubicBezTo>
                  <a:cubicBezTo>
                    <a:pt x="85303" y="29963"/>
                    <a:pt x="83020" y="26538"/>
                    <a:pt x="80453" y="23970"/>
                  </a:cubicBezTo>
                  <a:cubicBezTo>
                    <a:pt x="77885" y="21402"/>
                    <a:pt x="73320" y="20261"/>
                    <a:pt x="66759" y="20261"/>
                  </a:cubicBezTo>
                  <a:cubicBezTo>
                    <a:pt x="59341" y="20261"/>
                    <a:pt x="53921" y="22829"/>
                    <a:pt x="49926" y="27965"/>
                  </a:cubicBezTo>
                  <a:cubicBezTo>
                    <a:pt x="45932" y="33102"/>
                    <a:pt x="43365" y="41092"/>
                    <a:pt x="42223" y="51935"/>
                  </a:cubicBezTo>
                  <a:lnTo>
                    <a:pt x="73320" y="51935"/>
                  </a:lnTo>
                  <a:cubicBezTo>
                    <a:pt x="74747" y="51935"/>
                    <a:pt x="75318" y="52792"/>
                    <a:pt x="75318" y="54504"/>
                  </a:cubicBezTo>
                  <a:cubicBezTo>
                    <a:pt x="75318" y="56501"/>
                    <a:pt x="74747" y="58499"/>
                    <a:pt x="73606" y="61067"/>
                  </a:cubicBezTo>
                  <a:cubicBezTo>
                    <a:pt x="72465" y="63635"/>
                    <a:pt x="71323" y="64777"/>
                    <a:pt x="70467" y="64777"/>
                  </a:cubicBezTo>
                  <a:lnTo>
                    <a:pt x="40512" y="64777"/>
                  </a:lnTo>
                  <a:lnTo>
                    <a:pt x="40226" y="74479"/>
                  </a:lnTo>
                  <a:cubicBezTo>
                    <a:pt x="40226" y="77332"/>
                    <a:pt x="40226" y="79615"/>
                    <a:pt x="40512" y="81042"/>
                  </a:cubicBezTo>
                  <a:lnTo>
                    <a:pt x="73320" y="81042"/>
                  </a:lnTo>
                  <a:cubicBezTo>
                    <a:pt x="74747" y="81042"/>
                    <a:pt x="75318" y="81898"/>
                    <a:pt x="75318" y="83610"/>
                  </a:cubicBezTo>
                  <a:cubicBezTo>
                    <a:pt x="75318" y="85608"/>
                    <a:pt x="74747" y="87605"/>
                    <a:pt x="73606" y="90174"/>
                  </a:cubicBezTo>
                  <a:cubicBezTo>
                    <a:pt x="72465" y="92742"/>
                    <a:pt x="71323" y="93883"/>
                    <a:pt x="70467" y="93883"/>
                  </a:cubicBezTo>
                  <a:lnTo>
                    <a:pt x="41082" y="93883"/>
                  </a:lnTo>
                  <a:close/>
                </a:path>
              </a:pathLst>
            </a:custGeom>
            <a:solidFill>
              <a:srgbClr val="DD1470"/>
            </a:solidFill>
            <a:ln w="2851" cap="flat">
              <a:noFill/>
              <a:prstDash val="solid"/>
              <a:miter/>
            </a:ln>
          </p:spPr>
          <p:txBody>
            <a:bodyPr rtlCol="0" anchor="ctr"/>
            <a:lstStyle/>
            <a:p>
              <a:endParaRPr lang="en-US"/>
            </a:p>
          </p:txBody>
        </p:sp>
      </p:grpSp>
    </p:spTree>
    <p:extLst>
      <p:ext uri="{BB962C8B-B14F-4D97-AF65-F5344CB8AC3E}">
        <p14:creationId xmlns:p14="http://schemas.microsoft.com/office/powerpoint/2010/main" val="3720268388"/>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7DC9380-EEB4-9716-A699-122C24092167}"/>
              </a:ext>
            </a:extLst>
          </p:cNvPr>
          <p:cNvSpPr/>
          <p:nvPr/>
        </p:nvSpPr>
        <p:spPr>
          <a:xfrm>
            <a:off x="5169402" y="0"/>
            <a:ext cx="2390273" cy="24319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157</a:t>
            </a:fld>
            <a:endParaRPr lang="en-US" dirty="0"/>
          </a:p>
        </p:txBody>
      </p:sp>
      <p:sp>
        <p:nvSpPr>
          <p:cNvPr id="7" name="Text Placeholder 17">
            <a:extLst>
              <a:ext uri="{FF2B5EF4-FFF2-40B4-BE49-F238E27FC236}">
                <a16:creationId xmlns:a16="http://schemas.microsoft.com/office/drawing/2014/main" id="{9D27028C-3602-A559-FF2A-47A8FC912314}"/>
              </a:ext>
            </a:extLst>
          </p:cNvPr>
          <p:cNvSpPr txBox="1">
            <a:spLocks/>
          </p:cNvSpPr>
          <p:nvPr/>
        </p:nvSpPr>
        <p:spPr>
          <a:xfrm>
            <a:off x="2224884" y="676171"/>
            <a:ext cx="4573019" cy="970561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Trading and markets	 </a:t>
            </a:r>
          </a:p>
          <a:p>
            <a:pPr algn="just"/>
            <a:r>
              <a:rPr lang="en-US">
                <a:solidFill>
                  <a:srgbClr val="000000"/>
                </a:solidFill>
                <a:cs typeface="+mn-cs"/>
              </a:rPr>
              <a:t>Blockchain-enabled distributed trading platforms might disrupt market </a:t>
            </a:r>
          </a:p>
          <a:p>
            <a:pPr algn="just"/>
            <a:r>
              <a:rPr lang="en-US">
                <a:solidFill>
                  <a:srgbClr val="000000"/>
                </a:solidFill>
                <a:cs typeface="+mn-cs"/>
              </a:rPr>
              <a:t>operations such as wholesale market management commodity trading </a:t>
            </a:r>
          </a:p>
          <a:p>
            <a:pPr algn="just"/>
            <a:r>
              <a:rPr lang="en-US">
                <a:solidFill>
                  <a:srgbClr val="000000"/>
                </a:solidFill>
                <a:cs typeface="+mn-cs"/>
              </a:rPr>
              <a:t>transactions and risk management. Blockchain systems are currently </a:t>
            </a:r>
          </a:p>
          <a:p>
            <a:pPr algn="just"/>
            <a:r>
              <a:rPr lang="en-US">
                <a:solidFill>
                  <a:srgbClr val="000000"/>
                </a:solidFill>
                <a:cs typeface="+mn-cs"/>
              </a:rPr>
              <a:t>being developed also for green certificate trading.</a:t>
            </a:r>
          </a:p>
          <a:p>
            <a:pPr algn="just"/>
            <a:r>
              <a:rPr lang="en-US">
                <a:solidFill>
                  <a:srgbClr val="000000"/>
                </a:solidFill>
                <a:cs typeface="+mn-cs"/>
              </a:rPr>
              <a:t> </a:t>
            </a:r>
          </a:p>
          <a:p>
            <a:pPr algn="just"/>
            <a:r>
              <a:rPr lang="en-US" b="1">
                <a:solidFill>
                  <a:srgbClr val="F79037"/>
                </a:solidFill>
                <a:cs typeface="+mn-cs"/>
              </a:rPr>
              <a:t>Automation </a:t>
            </a:r>
          </a:p>
          <a:p>
            <a:pPr algn="just"/>
            <a:r>
              <a:rPr lang="en-US">
                <a:solidFill>
                  <a:srgbClr val="000000"/>
                </a:solidFill>
                <a:cs typeface="+mn-cs"/>
              </a:rPr>
              <a:t>Blockchains could improve control of decentralized energy systems </a:t>
            </a:r>
          </a:p>
          <a:p>
            <a:pPr algn="just"/>
            <a:r>
              <a:rPr lang="en-US">
                <a:solidFill>
                  <a:srgbClr val="000000"/>
                </a:solidFill>
                <a:cs typeface="+mn-cs"/>
              </a:rPr>
              <a:t>and microgrids. Adoption of local energy marketplaces enabled by localized P2P energy trading or distributed platforms can significantly increase energy self-production and self-consumption, also known as behind the meter activities, which can potentially affect revenues and tariffs.</a:t>
            </a:r>
          </a:p>
          <a:p>
            <a:pPr algn="just"/>
            <a:r>
              <a:rPr lang="en-US">
                <a:solidFill>
                  <a:srgbClr val="000000"/>
                </a:solidFill>
                <a:cs typeface="+mn-cs"/>
              </a:rPr>
              <a:t> </a:t>
            </a:r>
          </a:p>
          <a:p>
            <a:pPr algn="just"/>
            <a:r>
              <a:rPr lang="en-US" b="1">
                <a:solidFill>
                  <a:srgbClr val="F79037"/>
                </a:solidFill>
                <a:cs typeface="+mn-cs"/>
              </a:rPr>
              <a:t>Smart grid applications 	 </a:t>
            </a:r>
          </a:p>
          <a:p>
            <a:pPr algn="just"/>
            <a:r>
              <a:rPr lang="en-US">
                <a:solidFill>
                  <a:srgbClr val="000000"/>
                </a:solidFill>
                <a:cs typeface="+mn-cs"/>
              </a:rPr>
              <a:t>Blockchains can potentially be used for communication of smart  </a:t>
            </a:r>
          </a:p>
          <a:p>
            <a:pPr algn="just"/>
            <a:r>
              <a:rPr lang="en-US">
                <a:solidFill>
                  <a:srgbClr val="000000"/>
                </a:solidFill>
                <a:cs typeface="+mn-cs"/>
              </a:rPr>
              <a:t>devices, data transmission or storage. Intelligent devices in the smart grid include smart meters, advanced sensors, network monitoring equipment, control, and energy management systems, but also smart home energy controllers and building monitoring systems. In addition to providing secure data transfer, smart grid applications can further benefit from data standardization enabled by blockchain technology.</a:t>
            </a:r>
          </a:p>
          <a:p>
            <a:pPr algn="just"/>
            <a:endParaRPr lang="en-US">
              <a:solidFill>
                <a:srgbClr val="000000"/>
              </a:solidFill>
              <a:cs typeface="+mn-cs"/>
            </a:endParaRPr>
          </a:p>
          <a:p>
            <a:pPr algn="just"/>
            <a:r>
              <a:rPr lang="en-US" b="1">
                <a:solidFill>
                  <a:srgbClr val="F79037"/>
                </a:solidFill>
                <a:cs typeface="+mn-cs"/>
              </a:rPr>
              <a:t>Grid management</a:t>
            </a:r>
          </a:p>
          <a:p>
            <a:pPr algn="just"/>
            <a:r>
              <a:rPr lang="en-US">
                <a:solidFill>
                  <a:srgbClr val="000000"/>
                </a:solidFill>
                <a:cs typeface="+mn-cs"/>
              </a:rPr>
              <a:t>Blockchains could assist in network management of decentralized </a:t>
            </a:r>
          </a:p>
          <a:p>
            <a:pPr algn="just"/>
            <a:r>
              <a:rPr lang="en-US">
                <a:solidFill>
                  <a:srgbClr val="000000"/>
                </a:solidFill>
                <a:cs typeface="+mn-cs"/>
              </a:rPr>
              <a:t>networks, flexibility services or asset management. Blockchains could achieve integrated flexibility trading platforms and optimize flexible resources, which might otherwise lead to expensive network upgrades. As a result, blockchains might also affect revenues and tariffs for network use.</a:t>
            </a:r>
          </a:p>
          <a:p>
            <a:pPr algn="just"/>
            <a:r>
              <a:rPr lang="en-US">
                <a:solidFill>
                  <a:srgbClr val="000000"/>
                </a:solidFill>
                <a:cs typeface="+mn-cs"/>
              </a:rPr>
              <a:t> </a:t>
            </a:r>
          </a:p>
          <a:p>
            <a:r>
              <a:rPr lang="en-US" b="1">
                <a:solidFill>
                  <a:srgbClr val="F79037"/>
                </a:solidFill>
                <a:cs typeface="+mn-cs"/>
              </a:rPr>
              <a:t>Security &amp; identity management 	 </a:t>
            </a:r>
          </a:p>
          <a:p>
            <a:pPr algn="just"/>
            <a:r>
              <a:rPr lang="en-US">
                <a:solidFill>
                  <a:srgbClr val="000000"/>
                </a:solidFill>
                <a:cs typeface="+mn-cs"/>
              </a:rPr>
              <a:t>Protection of transactions and security can benefit from cryptographic techniques. Blockchain could safeguard privacy, data confidentiality, and identity management.</a:t>
            </a:r>
            <a:endParaRPr lang="en-LB">
              <a:solidFill>
                <a:srgbClr val="000000"/>
              </a:solidFill>
              <a:cs typeface="+mn-cs"/>
            </a:endParaRPr>
          </a:p>
          <a:p>
            <a:pPr algn="just"/>
            <a:endParaRPr lang="en-LB">
              <a:solidFill>
                <a:srgbClr val="000000"/>
              </a:solidFill>
              <a:cs typeface="+mn-cs"/>
            </a:endParaRPr>
          </a:p>
          <a:p>
            <a:pPr algn="just"/>
            <a:r>
              <a:rPr lang="en-US" b="1">
                <a:solidFill>
                  <a:srgbClr val="F79037"/>
                </a:solidFill>
                <a:cs typeface="+mn-cs"/>
              </a:rPr>
              <a:t>Sharing of resources	</a:t>
            </a:r>
          </a:p>
          <a:p>
            <a:pPr algn="just"/>
            <a:r>
              <a:rPr lang="en-US">
                <a:solidFill>
                  <a:srgbClr val="000000"/>
                </a:solidFill>
                <a:cs typeface="+mn-cs"/>
              </a:rPr>
              <a:t>Blockchains could offer charging solutions for sharing resources between multiple users, such as sharing EV charging infrastructure, data, or common centralized community storage.</a:t>
            </a:r>
          </a:p>
          <a:p>
            <a:pPr algn="just"/>
            <a:endParaRPr lang="en-US">
              <a:solidFill>
                <a:srgbClr val="000000"/>
              </a:solidFill>
              <a:cs typeface="+mn-cs"/>
            </a:endParaRPr>
          </a:p>
          <a:p>
            <a:pPr algn="just"/>
            <a:r>
              <a:rPr lang="en-US" b="1">
                <a:solidFill>
                  <a:srgbClr val="F79037"/>
                </a:solidFill>
                <a:cs typeface="+mn-cs"/>
              </a:rPr>
              <a:t>Competition</a:t>
            </a:r>
            <a:r>
              <a:rPr lang="en-US">
                <a:solidFill>
                  <a:srgbClr val="000000"/>
                </a:solidFill>
                <a:cs typeface="+mn-cs"/>
              </a:rPr>
              <a:t>	</a:t>
            </a:r>
          </a:p>
          <a:p>
            <a:pPr algn="just"/>
            <a:r>
              <a:rPr lang="en-US">
                <a:solidFill>
                  <a:srgbClr val="000000"/>
                </a:solidFill>
                <a:cs typeface="+mn-cs"/>
              </a:rPr>
              <a:t>Smart contracts could potentially simplify and speed up switching of </a:t>
            </a:r>
          </a:p>
          <a:p>
            <a:pPr algn="just"/>
            <a:r>
              <a:rPr lang="en-US">
                <a:solidFill>
                  <a:srgbClr val="000000"/>
                </a:solidFill>
                <a:cs typeface="+mn-cs"/>
              </a:rPr>
              <a:t>energy suppliers. Enhanced mobility in the market could increase competition and potentially reduce energy tariffs.</a:t>
            </a:r>
          </a:p>
          <a:p>
            <a:pPr algn="just"/>
            <a:endParaRPr lang="en-US">
              <a:solidFill>
                <a:srgbClr val="000000"/>
              </a:solidFill>
              <a:cs typeface="+mn-cs"/>
            </a:endParaRPr>
          </a:p>
          <a:p>
            <a:pPr algn="just"/>
            <a:r>
              <a:rPr lang="en-US" b="1">
                <a:solidFill>
                  <a:srgbClr val="F79037"/>
                </a:solidFill>
                <a:cs typeface="+mn-cs"/>
              </a:rPr>
              <a:t>Transparency </a:t>
            </a:r>
            <a:r>
              <a:rPr lang="en-US">
                <a:solidFill>
                  <a:srgbClr val="000000"/>
                </a:solidFill>
                <a:cs typeface="+mn-cs"/>
              </a:rPr>
              <a:t>	</a:t>
            </a:r>
          </a:p>
          <a:p>
            <a:pPr algn="just"/>
            <a:r>
              <a:rPr lang="en-US">
                <a:solidFill>
                  <a:srgbClr val="000000"/>
                </a:solidFill>
                <a:cs typeface="+mn-cs"/>
              </a:rPr>
              <a:t>Immutable records and transparent processes can significantly </a:t>
            </a:r>
          </a:p>
          <a:p>
            <a:pPr algn="just"/>
            <a:r>
              <a:rPr lang="en-US">
                <a:solidFill>
                  <a:srgbClr val="000000"/>
                </a:solidFill>
                <a:cs typeface="+mn-cs"/>
              </a:rPr>
              <a:t>improve auditing and regulatory compliance. Blockchains can enable </a:t>
            </a:r>
          </a:p>
          <a:p>
            <a:pPr algn="just"/>
            <a:r>
              <a:rPr lang="en-US">
                <a:solidFill>
                  <a:srgbClr val="000000"/>
                </a:solidFill>
                <a:cs typeface="+mn-cs"/>
              </a:rPr>
              <a:t>and potentially disrupt established business models and traditional </a:t>
            </a:r>
          </a:p>
          <a:p>
            <a:pPr algn="just"/>
            <a:r>
              <a:rPr lang="en-US">
                <a:solidFill>
                  <a:srgbClr val="000000"/>
                </a:solidFill>
                <a:cs typeface="+mn-cs"/>
              </a:rPr>
              <a:t>roles of energy utility companies.</a:t>
            </a:r>
          </a:p>
          <a:p>
            <a:pPr algn="just"/>
            <a:endParaRPr lang="en-US">
              <a:solidFill>
                <a:srgbClr val="000000"/>
              </a:solidFill>
              <a:cs typeface="+mn-cs"/>
            </a:endParaRPr>
          </a:p>
          <a:p>
            <a:pPr algn="just"/>
            <a:endParaRPr lang="en-US">
              <a:solidFill>
                <a:srgbClr val="000000"/>
              </a:solidFill>
              <a:cs typeface="+mn-cs"/>
            </a:endParaRPr>
          </a:p>
          <a:p>
            <a:pPr algn="just"/>
            <a:endParaRPr lang="en-LB">
              <a:solidFill>
                <a:srgbClr val="000000"/>
              </a:solidFill>
              <a:cs typeface="+mn-cs"/>
            </a:endParaRPr>
          </a:p>
          <a:p>
            <a:endParaRPr lang="en-LB">
              <a:solidFill>
                <a:srgbClr val="000000"/>
              </a:solidFill>
              <a:cs typeface="+mn-cs"/>
            </a:endParaRPr>
          </a:p>
          <a:p>
            <a:r>
              <a:rPr lang="en-US" dirty="0">
                <a:solidFill>
                  <a:srgbClr val="000000"/>
                </a:solidFill>
                <a:cs typeface="+mn-cs"/>
              </a:rPr>
              <a:t> </a:t>
            </a:r>
          </a:p>
          <a:p>
            <a:endParaRPr lang="en-US" dirty="0">
              <a:solidFill>
                <a:srgbClr val="000000"/>
              </a:solidFill>
            </a:endParaRPr>
          </a:p>
        </p:txBody>
      </p:sp>
      <p:grpSp>
        <p:nvGrpSpPr>
          <p:cNvPr id="92" name="Group 91">
            <a:extLst>
              <a:ext uri="{FF2B5EF4-FFF2-40B4-BE49-F238E27FC236}">
                <a16:creationId xmlns:a16="http://schemas.microsoft.com/office/drawing/2014/main" id="{87000BDF-0F94-D6D5-B7EC-17AD3B9AD2A7}"/>
              </a:ext>
            </a:extLst>
          </p:cNvPr>
          <p:cNvGrpSpPr/>
          <p:nvPr/>
        </p:nvGrpSpPr>
        <p:grpSpPr>
          <a:xfrm>
            <a:off x="1076931" y="6053615"/>
            <a:ext cx="819403" cy="829022"/>
            <a:chOff x="7190753" y="5365577"/>
            <a:chExt cx="745522" cy="754273"/>
          </a:xfrm>
          <a:solidFill>
            <a:srgbClr val="F79037"/>
          </a:solidFill>
        </p:grpSpPr>
        <p:grpSp>
          <p:nvGrpSpPr>
            <p:cNvPr id="93" name="Graphic 2">
              <a:extLst>
                <a:ext uri="{FF2B5EF4-FFF2-40B4-BE49-F238E27FC236}">
                  <a16:creationId xmlns:a16="http://schemas.microsoft.com/office/drawing/2014/main" id="{CAA46BD3-BE5A-8478-0007-6ABC3D78F298}"/>
                </a:ext>
              </a:extLst>
            </p:cNvPr>
            <p:cNvGrpSpPr/>
            <p:nvPr/>
          </p:nvGrpSpPr>
          <p:grpSpPr>
            <a:xfrm>
              <a:off x="7353351" y="5647412"/>
              <a:ext cx="420044" cy="75879"/>
              <a:chOff x="7353351" y="5647412"/>
              <a:chExt cx="420044" cy="75879"/>
            </a:xfrm>
            <a:grpFill/>
          </p:grpSpPr>
          <p:sp>
            <p:nvSpPr>
              <p:cNvPr id="106" name="Freeform 105">
                <a:extLst>
                  <a:ext uri="{FF2B5EF4-FFF2-40B4-BE49-F238E27FC236}">
                    <a16:creationId xmlns:a16="http://schemas.microsoft.com/office/drawing/2014/main" id="{5752F3BB-627E-5FDB-971D-0C140567B6D9}"/>
                  </a:ext>
                </a:extLst>
              </p:cNvPr>
              <p:cNvSpPr/>
              <p:nvPr/>
            </p:nvSpPr>
            <p:spPr>
              <a:xfrm>
                <a:off x="7353351" y="5649220"/>
                <a:ext cx="131884" cy="74071"/>
              </a:xfrm>
              <a:custGeom>
                <a:avLst/>
                <a:gdLst>
                  <a:gd name="connsiteX0" fmla="*/ 123755 w 131884"/>
                  <a:gd name="connsiteY0" fmla="*/ 23486 h 74071"/>
                  <a:gd name="connsiteX1" fmla="*/ 60523 w 131884"/>
                  <a:gd name="connsiteY1" fmla="*/ 74072 h 74071"/>
                  <a:gd name="connsiteX2" fmla="*/ 0 w 131884"/>
                  <a:gd name="connsiteY2" fmla="*/ 74072 h 74071"/>
                  <a:gd name="connsiteX3" fmla="*/ 0 w 131884"/>
                  <a:gd name="connsiteY3" fmla="*/ 63233 h 74071"/>
                  <a:gd name="connsiteX4" fmla="*/ 31616 w 131884"/>
                  <a:gd name="connsiteY4" fmla="*/ 27100 h 74071"/>
                  <a:gd name="connsiteX5" fmla="*/ 68652 w 131884"/>
                  <a:gd name="connsiteY5" fmla="*/ 18970 h 74071"/>
                  <a:gd name="connsiteX6" fmla="*/ 80396 w 131884"/>
                  <a:gd name="connsiteY6" fmla="*/ 5420 h 74071"/>
                  <a:gd name="connsiteX7" fmla="*/ 80396 w 131884"/>
                  <a:gd name="connsiteY7" fmla="*/ 0 h 74071"/>
                  <a:gd name="connsiteX8" fmla="*/ 89429 w 131884"/>
                  <a:gd name="connsiteY8" fmla="*/ 0 h 74071"/>
                  <a:gd name="connsiteX9" fmla="*/ 98462 w 131884"/>
                  <a:gd name="connsiteY9" fmla="*/ 0 h 74071"/>
                  <a:gd name="connsiteX10" fmla="*/ 98462 w 131884"/>
                  <a:gd name="connsiteY10" fmla="*/ 2709 h 74071"/>
                  <a:gd name="connsiteX11" fmla="*/ 103882 w 131884"/>
                  <a:gd name="connsiteY11" fmla="*/ 13550 h 74071"/>
                  <a:gd name="connsiteX12" fmla="*/ 109302 w 131884"/>
                  <a:gd name="connsiteY12" fmla="*/ 16259 h 74071"/>
                  <a:gd name="connsiteX13" fmla="*/ 131885 w 131884"/>
                  <a:gd name="connsiteY13" fmla="*/ 21680 h 74071"/>
                  <a:gd name="connsiteX14" fmla="*/ 123755 w 131884"/>
                  <a:gd name="connsiteY14" fmla="*/ 23486 h 7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1884" h="74071">
                    <a:moveTo>
                      <a:pt x="123755" y="23486"/>
                    </a:moveTo>
                    <a:cubicBezTo>
                      <a:pt x="94849" y="28906"/>
                      <a:pt x="72266" y="48780"/>
                      <a:pt x="60523" y="74072"/>
                    </a:cubicBezTo>
                    <a:lnTo>
                      <a:pt x="0" y="74072"/>
                    </a:lnTo>
                    <a:lnTo>
                      <a:pt x="0" y="63233"/>
                    </a:lnTo>
                    <a:cubicBezTo>
                      <a:pt x="0" y="46069"/>
                      <a:pt x="11743" y="29809"/>
                      <a:pt x="31616" y="27100"/>
                    </a:cubicBezTo>
                    <a:lnTo>
                      <a:pt x="68652" y="18970"/>
                    </a:lnTo>
                    <a:cubicBezTo>
                      <a:pt x="74072" y="16259"/>
                      <a:pt x="80396" y="10839"/>
                      <a:pt x="80396" y="5420"/>
                    </a:cubicBezTo>
                    <a:lnTo>
                      <a:pt x="80396" y="0"/>
                    </a:lnTo>
                    <a:cubicBezTo>
                      <a:pt x="83106" y="0"/>
                      <a:pt x="85816" y="0"/>
                      <a:pt x="89429" y="0"/>
                    </a:cubicBezTo>
                    <a:cubicBezTo>
                      <a:pt x="93042" y="0"/>
                      <a:pt x="94849" y="0"/>
                      <a:pt x="98462" y="0"/>
                    </a:cubicBezTo>
                    <a:lnTo>
                      <a:pt x="98462" y="2709"/>
                    </a:lnTo>
                    <a:cubicBezTo>
                      <a:pt x="98462" y="8130"/>
                      <a:pt x="101172" y="10839"/>
                      <a:pt x="103882" y="13550"/>
                    </a:cubicBezTo>
                    <a:cubicBezTo>
                      <a:pt x="106592" y="13550"/>
                      <a:pt x="106592" y="16259"/>
                      <a:pt x="109302" y="16259"/>
                    </a:cubicBezTo>
                    <a:lnTo>
                      <a:pt x="131885" y="21680"/>
                    </a:lnTo>
                    <a:lnTo>
                      <a:pt x="123755" y="23486"/>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7" name="Freeform 106">
                <a:extLst>
                  <a:ext uri="{FF2B5EF4-FFF2-40B4-BE49-F238E27FC236}">
                    <a16:creationId xmlns:a16="http://schemas.microsoft.com/office/drawing/2014/main" id="{61666EBD-F90A-6D1A-A5B1-2B271271F6D4}"/>
                  </a:ext>
                </a:extLst>
              </p:cNvPr>
              <p:cNvSpPr/>
              <p:nvPr/>
            </p:nvSpPr>
            <p:spPr>
              <a:xfrm>
                <a:off x="7640607" y="5647412"/>
                <a:ext cx="132788" cy="75879"/>
              </a:xfrm>
              <a:custGeom>
                <a:avLst/>
                <a:gdLst>
                  <a:gd name="connsiteX0" fmla="*/ 132788 w 132788"/>
                  <a:gd name="connsiteY0" fmla="*/ 75879 h 75879"/>
                  <a:gd name="connsiteX1" fmla="*/ 72266 w 132788"/>
                  <a:gd name="connsiteY1" fmla="*/ 75879 h 75879"/>
                  <a:gd name="connsiteX2" fmla="*/ 9033 w 132788"/>
                  <a:gd name="connsiteY2" fmla="*/ 27100 h 75879"/>
                  <a:gd name="connsiteX3" fmla="*/ 0 w 132788"/>
                  <a:gd name="connsiteY3" fmla="*/ 24390 h 75879"/>
                  <a:gd name="connsiteX4" fmla="*/ 22583 w 132788"/>
                  <a:gd name="connsiteY4" fmla="*/ 18971 h 75879"/>
                  <a:gd name="connsiteX5" fmla="*/ 28003 w 132788"/>
                  <a:gd name="connsiteY5" fmla="*/ 16260 h 75879"/>
                  <a:gd name="connsiteX6" fmla="*/ 33423 w 132788"/>
                  <a:gd name="connsiteY6" fmla="*/ 5421 h 75879"/>
                  <a:gd name="connsiteX7" fmla="*/ 33423 w 132788"/>
                  <a:gd name="connsiteY7" fmla="*/ 0 h 75879"/>
                  <a:gd name="connsiteX8" fmla="*/ 42456 w 132788"/>
                  <a:gd name="connsiteY8" fmla="*/ 0 h 75879"/>
                  <a:gd name="connsiteX9" fmla="*/ 51489 w 132788"/>
                  <a:gd name="connsiteY9" fmla="*/ 0 h 75879"/>
                  <a:gd name="connsiteX10" fmla="*/ 51489 w 132788"/>
                  <a:gd name="connsiteY10" fmla="*/ 5421 h 75879"/>
                  <a:gd name="connsiteX11" fmla="*/ 63233 w 132788"/>
                  <a:gd name="connsiteY11" fmla="*/ 18971 h 75879"/>
                  <a:gd name="connsiteX12" fmla="*/ 100269 w 132788"/>
                  <a:gd name="connsiteY12" fmla="*/ 27100 h 75879"/>
                  <a:gd name="connsiteX13" fmla="*/ 131885 w 132788"/>
                  <a:gd name="connsiteY13" fmla="*/ 62329 h 75879"/>
                  <a:gd name="connsiteX14" fmla="*/ 131885 w 132788"/>
                  <a:gd name="connsiteY14" fmla="*/ 75879 h 75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788" h="75879">
                    <a:moveTo>
                      <a:pt x="132788" y="75879"/>
                    </a:moveTo>
                    <a:lnTo>
                      <a:pt x="72266" y="75879"/>
                    </a:lnTo>
                    <a:cubicBezTo>
                      <a:pt x="60523" y="51490"/>
                      <a:pt x="37940" y="32520"/>
                      <a:pt x="9033" y="27100"/>
                    </a:cubicBezTo>
                    <a:lnTo>
                      <a:pt x="0" y="24390"/>
                    </a:lnTo>
                    <a:lnTo>
                      <a:pt x="22583" y="18971"/>
                    </a:lnTo>
                    <a:cubicBezTo>
                      <a:pt x="25293" y="18971"/>
                      <a:pt x="25293" y="18971"/>
                      <a:pt x="28003" y="16260"/>
                    </a:cubicBezTo>
                    <a:cubicBezTo>
                      <a:pt x="33423" y="13550"/>
                      <a:pt x="33423" y="8130"/>
                      <a:pt x="33423" y="5421"/>
                    </a:cubicBezTo>
                    <a:lnTo>
                      <a:pt x="33423" y="0"/>
                    </a:lnTo>
                    <a:cubicBezTo>
                      <a:pt x="36133" y="0"/>
                      <a:pt x="38843" y="0"/>
                      <a:pt x="42456" y="0"/>
                    </a:cubicBezTo>
                    <a:cubicBezTo>
                      <a:pt x="45166" y="0"/>
                      <a:pt x="47876" y="0"/>
                      <a:pt x="51489" y="0"/>
                    </a:cubicBezTo>
                    <a:lnTo>
                      <a:pt x="51489" y="5421"/>
                    </a:lnTo>
                    <a:cubicBezTo>
                      <a:pt x="51489" y="10841"/>
                      <a:pt x="56909" y="16260"/>
                      <a:pt x="63233" y="18971"/>
                    </a:cubicBezTo>
                    <a:lnTo>
                      <a:pt x="100269" y="27100"/>
                    </a:lnTo>
                    <a:cubicBezTo>
                      <a:pt x="117432" y="29810"/>
                      <a:pt x="131885" y="46070"/>
                      <a:pt x="131885" y="62329"/>
                    </a:cubicBezTo>
                    <a:lnTo>
                      <a:pt x="131885" y="75879"/>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94" name="Graphic 2">
              <a:extLst>
                <a:ext uri="{FF2B5EF4-FFF2-40B4-BE49-F238E27FC236}">
                  <a16:creationId xmlns:a16="http://schemas.microsoft.com/office/drawing/2014/main" id="{FE33DE73-8600-3DDA-64B5-1C50762B3147}"/>
                </a:ext>
              </a:extLst>
            </p:cNvPr>
            <p:cNvGrpSpPr/>
            <p:nvPr/>
          </p:nvGrpSpPr>
          <p:grpSpPr>
            <a:xfrm>
              <a:off x="7190753" y="5365577"/>
              <a:ext cx="745522" cy="754273"/>
              <a:chOff x="7190753" y="5365577"/>
              <a:chExt cx="745522" cy="754273"/>
            </a:xfrm>
            <a:grpFill/>
          </p:grpSpPr>
          <p:sp>
            <p:nvSpPr>
              <p:cNvPr id="95" name="Freeform 94">
                <a:extLst>
                  <a:ext uri="{FF2B5EF4-FFF2-40B4-BE49-F238E27FC236}">
                    <a16:creationId xmlns:a16="http://schemas.microsoft.com/office/drawing/2014/main" id="{E08F58F0-A740-8CB7-172F-14083DCACDC4}"/>
                  </a:ext>
                </a:extLst>
              </p:cNvPr>
              <p:cNvSpPr/>
              <p:nvPr/>
            </p:nvSpPr>
            <p:spPr>
              <a:xfrm>
                <a:off x="7304327" y="6055729"/>
                <a:ext cx="49268" cy="63218"/>
              </a:xfrm>
              <a:custGeom>
                <a:avLst/>
                <a:gdLst>
                  <a:gd name="connsiteX0" fmla="*/ 46314 w 49268"/>
                  <a:gd name="connsiteY0" fmla="*/ 38828 h 63218"/>
                  <a:gd name="connsiteX1" fmla="*/ 24634 w 49268"/>
                  <a:gd name="connsiteY1" fmla="*/ 6309 h 63218"/>
                  <a:gd name="connsiteX2" fmla="*/ 5664 w 49268"/>
                  <a:gd name="connsiteY2" fmla="*/ 3599 h 63218"/>
                  <a:gd name="connsiteX3" fmla="*/ 2955 w 49268"/>
                  <a:gd name="connsiteY3" fmla="*/ 24375 h 63218"/>
                  <a:gd name="connsiteX4" fmla="*/ 24634 w 49268"/>
                  <a:gd name="connsiteY4" fmla="*/ 56894 h 63218"/>
                  <a:gd name="connsiteX5" fmla="*/ 35474 w 49268"/>
                  <a:gd name="connsiteY5" fmla="*/ 63218 h 63218"/>
                  <a:gd name="connsiteX6" fmla="*/ 43604 w 49268"/>
                  <a:gd name="connsiteY6" fmla="*/ 60508 h 63218"/>
                  <a:gd name="connsiteX7" fmla="*/ 46314 w 49268"/>
                  <a:gd name="connsiteY7" fmla="*/ 38828 h 63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268" h="63218">
                    <a:moveTo>
                      <a:pt x="46314" y="38828"/>
                    </a:moveTo>
                    <a:lnTo>
                      <a:pt x="24634" y="6309"/>
                    </a:lnTo>
                    <a:cubicBezTo>
                      <a:pt x="19214" y="-14"/>
                      <a:pt x="11084" y="-2725"/>
                      <a:pt x="5664" y="3599"/>
                    </a:cubicBezTo>
                    <a:cubicBezTo>
                      <a:pt x="244" y="9922"/>
                      <a:pt x="-2466" y="18052"/>
                      <a:pt x="2955" y="24375"/>
                    </a:cubicBezTo>
                    <a:lnTo>
                      <a:pt x="24634" y="56894"/>
                    </a:lnTo>
                    <a:cubicBezTo>
                      <a:pt x="27344" y="59605"/>
                      <a:pt x="32764" y="63218"/>
                      <a:pt x="35474" y="63218"/>
                    </a:cubicBezTo>
                    <a:cubicBezTo>
                      <a:pt x="38184" y="63218"/>
                      <a:pt x="40894" y="63218"/>
                      <a:pt x="43604" y="60508"/>
                    </a:cubicBezTo>
                    <a:cubicBezTo>
                      <a:pt x="49024" y="53282"/>
                      <a:pt x="51734" y="44249"/>
                      <a:pt x="46314" y="38828"/>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8" name="Freeform 97">
                <a:extLst>
                  <a:ext uri="{FF2B5EF4-FFF2-40B4-BE49-F238E27FC236}">
                    <a16:creationId xmlns:a16="http://schemas.microsoft.com/office/drawing/2014/main" id="{05D9072F-52F5-D72A-564C-27878E077DE8}"/>
                  </a:ext>
                </a:extLst>
              </p:cNvPr>
              <p:cNvSpPr/>
              <p:nvPr/>
            </p:nvSpPr>
            <p:spPr>
              <a:xfrm>
                <a:off x="7190753" y="5591308"/>
                <a:ext cx="332214" cy="524928"/>
              </a:xfrm>
              <a:custGeom>
                <a:avLst/>
                <a:gdLst>
                  <a:gd name="connsiteX0" fmla="*/ 331519 w 332214"/>
                  <a:gd name="connsiteY0" fmla="*/ 506862 h 524928"/>
                  <a:gd name="connsiteX1" fmla="*/ 308032 w 332214"/>
                  <a:gd name="connsiteY1" fmla="*/ 392141 h 524928"/>
                  <a:gd name="connsiteX2" fmla="*/ 214990 w 332214"/>
                  <a:gd name="connsiteY2" fmla="*/ 257546 h 524928"/>
                  <a:gd name="connsiteX3" fmla="*/ 162598 w 332214"/>
                  <a:gd name="connsiteY3" fmla="*/ 223219 h 524928"/>
                  <a:gd name="connsiteX4" fmla="*/ 95752 w 332214"/>
                  <a:gd name="connsiteY4" fmla="*/ 228640 h 524928"/>
                  <a:gd name="connsiteX5" fmla="*/ 95752 w 332214"/>
                  <a:gd name="connsiteY5" fmla="*/ 49782 h 524928"/>
                  <a:gd name="connsiteX6" fmla="*/ 57813 w 332214"/>
                  <a:gd name="connsiteY6" fmla="*/ 1002 h 524928"/>
                  <a:gd name="connsiteX7" fmla="*/ 17163 w 332214"/>
                  <a:gd name="connsiteY7" fmla="*/ 10035 h 524928"/>
                  <a:gd name="connsiteX8" fmla="*/ 0 w 332214"/>
                  <a:gd name="connsiteY8" fmla="*/ 47071 h 524928"/>
                  <a:gd name="connsiteX9" fmla="*/ 0 w 332214"/>
                  <a:gd name="connsiteY9" fmla="*/ 273806 h 524928"/>
                  <a:gd name="connsiteX10" fmla="*/ 26197 w 332214"/>
                  <a:gd name="connsiteY10" fmla="*/ 356911 h 524928"/>
                  <a:gd name="connsiteX11" fmla="*/ 52393 w 332214"/>
                  <a:gd name="connsiteY11" fmla="*/ 393947 h 524928"/>
                  <a:gd name="connsiteX12" fmla="*/ 64136 w 332214"/>
                  <a:gd name="connsiteY12" fmla="*/ 399367 h 524928"/>
                  <a:gd name="connsiteX13" fmla="*/ 73169 w 332214"/>
                  <a:gd name="connsiteY13" fmla="*/ 396658 h 524928"/>
                  <a:gd name="connsiteX14" fmla="*/ 75879 w 332214"/>
                  <a:gd name="connsiteY14" fmla="*/ 376784 h 524928"/>
                  <a:gd name="connsiteX15" fmla="*/ 49683 w 332214"/>
                  <a:gd name="connsiteY15" fmla="*/ 339748 h 524928"/>
                  <a:gd name="connsiteX16" fmla="*/ 28906 w 332214"/>
                  <a:gd name="connsiteY16" fmla="*/ 273806 h 524928"/>
                  <a:gd name="connsiteX17" fmla="*/ 28906 w 332214"/>
                  <a:gd name="connsiteY17" fmla="*/ 47071 h 524928"/>
                  <a:gd name="connsiteX18" fmla="*/ 37940 w 332214"/>
                  <a:gd name="connsiteY18" fmla="*/ 32619 h 524928"/>
                  <a:gd name="connsiteX19" fmla="*/ 55102 w 332214"/>
                  <a:gd name="connsiteY19" fmla="*/ 29909 h 524928"/>
                  <a:gd name="connsiteX20" fmla="*/ 69556 w 332214"/>
                  <a:gd name="connsiteY20" fmla="*/ 49782 h 524928"/>
                  <a:gd name="connsiteX21" fmla="*/ 69556 w 332214"/>
                  <a:gd name="connsiteY21" fmla="*/ 230446 h 524928"/>
                  <a:gd name="connsiteX22" fmla="*/ 95752 w 332214"/>
                  <a:gd name="connsiteY22" fmla="*/ 299098 h 524928"/>
                  <a:gd name="connsiteX23" fmla="*/ 98462 w 332214"/>
                  <a:gd name="connsiteY23" fmla="*/ 301809 h 524928"/>
                  <a:gd name="connsiteX24" fmla="*/ 130079 w 332214"/>
                  <a:gd name="connsiteY24" fmla="*/ 336134 h 524928"/>
                  <a:gd name="connsiteX25" fmla="*/ 144531 w 332214"/>
                  <a:gd name="connsiteY25" fmla="*/ 353298 h 524928"/>
                  <a:gd name="connsiteX26" fmla="*/ 168018 w 332214"/>
                  <a:gd name="connsiteY26" fmla="*/ 375881 h 524928"/>
                  <a:gd name="connsiteX27" fmla="*/ 188794 w 332214"/>
                  <a:gd name="connsiteY27" fmla="*/ 375881 h 524928"/>
                  <a:gd name="connsiteX28" fmla="*/ 188794 w 332214"/>
                  <a:gd name="connsiteY28" fmla="*/ 356008 h 524928"/>
                  <a:gd name="connsiteX29" fmla="*/ 150855 w 332214"/>
                  <a:gd name="connsiteY29" fmla="*/ 315359 h 524928"/>
                  <a:gd name="connsiteX30" fmla="*/ 115625 w 332214"/>
                  <a:gd name="connsiteY30" fmla="*/ 281032 h 524928"/>
                  <a:gd name="connsiteX31" fmla="*/ 115625 w 332214"/>
                  <a:gd name="connsiteY31" fmla="*/ 249416 h 524928"/>
                  <a:gd name="connsiteX32" fmla="*/ 144531 w 332214"/>
                  <a:gd name="connsiteY32" fmla="*/ 246706 h 524928"/>
                  <a:gd name="connsiteX33" fmla="*/ 196924 w 332214"/>
                  <a:gd name="connsiteY33" fmla="*/ 281032 h 524928"/>
                  <a:gd name="connsiteX34" fmla="*/ 278223 w 332214"/>
                  <a:gd name="connsiteY34" fmla="*/ 398464 h 524928"/>
                  <a:gd name="connsiteX35" fmla="*/ 301710 w 332214"/>
                  <a:gd name="connsiteY35" fmla="*/ 513186 h 524928"/>
                  <a:gd name="connsiteX36" fmla="*/ 316163 w 332214"/>
                  <a:gd name="connsiteY36" fmla="*/ 524929 h 524928"/>
                  <a:gd name="connsiteX37" fmla="*/ 318872 w 332214"/>
                  <a:gd name="connsiteY37" fmla="*/ 524929 h 524928"/>
                  <a:gd name="connsiteX38" fmla="*/ 331519 w 332214"/>
                  <a:gd name="connsiteY38" fmla="*/ 506862 h 524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32214" h="524928">
                    <a:moveTo>
                      <a:pt x="331519" y="506862"/>
                    </a:moveTo>
                    <a:lnTo>
                      <a:pt x="308032" y="392141"/>
                    </a:lnTo>
                    <a:cubicBezTo>
                      <a:pt x="296289" y="337942"/>
                      <a:pt x="264673" y="289162"/>
                      <a:pt x="214990" y="257546"/>
                    </a:cubicBezTo>
                    <a:lnTo>
                      <a:pt x="162598" y="223219"/>
                    </a:lnTo>
                    <a:cubicBezTo>
                      <a:pt x="141822" y="208766"/>
                      <a:pt x="112915" y="211477"/>
                      <a:pt x="95752" y="228640"/>
                    </a:cubicBezTo>
                    <a:lnTo>
                      <a:pt x="95752" y="49782"/>
                    </a:lnTo>
                    <a:cubicBezTo>
                      <a:pt x="95752" y="27199"/>
                      <a:pt x="78589" y="6422"/>
                      <a:pt x="57813" y="1002"/>
                    </a:cubicBezTo>
                    <a:cubicBezTo>
                      <a:pt x="43359" y="-1707"/>
                      <a:pt x="28906" y="1002"/>
                      <a:pt x="17163" y="10035"/>
                    </a:cubicBezTo>
                    <a:cubicBezTo>
                      <a:pt x="5420" y="19069"/>
                      <a:pt x="0" y="32619"/>
                      <a:pt x="0" y="47071"/>
                    </a:cubicBezTo>
                    <a:lnTo>
                      <a:pt x="0" y="273806"/>
                    </a:lnTo>
                    <a:cubicBezTo>
                      <a:pt x="0" y="302712"/>
                      <a:pt x="9033" y="331618"/>
                      <a:pt x="26197" y="356911"/>
                    </a:cubicBezTo>
                    <a:lnTo>
                      <a:pt x="52393" y="393947"/>
                    </a:lnTo>
                    <a:cubicBezTo>
                      <a:pt x="55102" y="396658"/>
                      <a:pt x="61426" y="399367"/>
                      <a:pt x="64136" y="399367"/>
                    </a:cubicBezTo>
                    <a:cubicBezTo>
                      <a:pt x="66846" y="399367"/>
                      <a:pt x="69556" y="399367"/>
                      <a:pt x="73169" y="396658"/>
                    </a:cubicBezTo>
                    <a:cubicBezTo>
                      <a:pt x="78589" y="391238"/>
                      <a:pt x="82202" y="382205"/>
                      <a:pt x="75879" y="376784"/>
                    </a:cubicBezTo>
                    <a:lnTo>
                      <a:pt x="49683" y="339748"/>
                    </a:lnTo>
                    <a:cubicBezTo>
                      <a:pt x="35230" y="319875"/>
                      <a:pt x="28906" y="296389"/>
                      <a:pt x="28906" y="273806"/>
                    </a:cubicBezTo>
                    <a:lnTo>
                      <a:pt x="28906" y="47071"/>
                    </a:lnTo>
                    <a:cubicBezTo>
                      <a:pt x="28906" y="41652"/>
                      <a:pt x="31616" y="35329"/>
                      <a:pt x="37940" y="32619"/>
                    </a:cubicBezTo>
                    <a:cubicBezTo>
                      <a:pt x="43359" y="29909"/>
                      <a:pt x="49683" y="27199"/>
                      <a:pt x="55102" y="29909"/>
                    </a:cubicBezTo>
                    <a:cubicBezTo>
                      <a:pt x="64136" y="32619"/>
                      <a:pt x="69556" y="38942"/>
                      <a:pt x="69556" y="49782"/>
                    </a:cubicBezTo>
                    <a:lnTo>
                      <a:pt x="69556" y="230446"/>
                    </a:lnTo>
                    <a:cubicBezTo>
                      <a:pt x="69556" y="256643"/>
                      <a:pt x="78589" y="279226"/>
                      <a:pt x="95752" y="299098"/>
                    </a:cubicBezTo>
                    <a:lnTo>
                      <a:pt x="98462" y="301809"/>
                    </a:lnTo>
                    <a:cubicBezTo>
                      <a:pt x="107495" y="313551"/>
                      <a:pt x="119239" y="324392"/>
                      <a:pt x="130079" y="336134"/>
                    </a:cubicBezTo>
                    <a:lnTo>
                      <a:pt x="144531" y="353298"/>
                    </a:lnTo>
                    <a:cubicBezTo>
                      <a:pt x="158984" y="367751"/>
                      <a:pt x="168018" y="375881"/>
                      <a:pt x="168018" y="375881"/>
                    </a:cubicBezTo>
                    <a:cubicBezTo>
                      <a:pt x="173438" y="381300"/>
                      <a:pt x="182471" y="381300"/>
                      <a:pt x="188794" y="375881"/>
                    </a:cubicBezTo>
                    <a:cubicBezTo>
                      <a:pt x="194214" y="370461"/>
                      <a:pt x="194214" y="361428"/>
                      <a:pt x="188794" y="356008"/>
                    </a:cubicBezTo>
                    <a:cubicBezTo>
                      <a:pt x="188794" y="356008"/>
                      <a:pt x="171631" y="338845"/>
                      <a:pt x="150855" y="315359"/>
                    </a:cubicBezTo>
                    <a:lnTo>
                      <a:pt x="115625" y="281032"/>
                    </a:lnTo>
                    <a:cubicBezTo>
                      <a:pt x="106592" y="271999"/>
                      <a:pt x="106592" y="258449"/>
                      <a:pt x="115625" y="249416"/>
                    </a:cubicBezTo>
                    <a:cubicBezTo>
                      <a:pt x="124658" y="240382"/>
                      <a:pt x="136401" y="240382"/>
                      <a:pt x="144531" y="246706"/>
                    </a:cubicBezTo>
                    <a:lnTo>
                      <a:pt x="196924" y="281032"/>
                    </a:lnTo>
                    <a:cubicBezTo>
                      <a:pt x="237573" y="309939"/>
                      <a:pt x="266480" y="349684"/>
                      <a:pt x="278223" y="398464"/>
                    </a:cubicBezTo>
                    <a:lnTo>
                      <a:pt x="301710" y="513186"/>
                    </a:lnTo>
                    <a:cubicBezTo>
                      <a:pt x="304419" y="518606"/>
                      <a:pt x="310743" y="524929"/>
                      <a:pt x="316163" y="524929"/>
                    </a:cubicBezTo>
                    <a:lnTo>
                      <a:pt x="318872" y="524929"/>
                    </a:lnTo>
                    <a:cubicBezTo>
                      <a:pt x="328809" y="521315"/>
                      <a:pt x="334229" y="512282"/>
                      <a:pt x="331519" y="506862"/>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9" name="Freeform 98">
                <a:extLst>
                  <a:ext uri="{FF2B5EF4-FFF2-40B4-BE49-F238E27FC236}">
                    <a16:creationId xmlns:a16="http://schemas.microsoft.com/office/drawing/2014/main" id="{902B62D6-470E-480C-1455-BD8DF5C1D32E}"/>
                  </a:ext>
                </a:extLst>
              </p:cNvPr>
              <p:cNvSpPr/>
              <p:nvPr/>
            </p:nvSpPr>
            <p:spPr>
              <a:xfrm>
                <a:off x="7272067" y="6011466"/>
                <a:ext cx="31338" cy="31602"/>
              </a:xfrm>
              <a:custGeom>
                <a:avLst/>
                <a:gdLst>
                  <a:gd name="connsiteX0" fmla="*/ 27988 w 31338"/>
                  <a:gd name="connsiteY0" fmla="*/ 6309 h 31602"/>
                  <a:gd name="connsiteX1" fmla="*/ 27988 w 31338"/>
                  <a:gd name="connsiteY1" fmla="*/ 6309 h 31602"/>
                  <a:gd name="connsiteX2" fmla="*/ 6309 w 31338"/>
                  <a:gd name="connsiteY2" fmla="*/ 3599 h 31602"/>
                  <a:gd name="connsiteX3" fmla="*/ 3599 w 31338"/>
                  <a:gd name="connsiteY3" fmla="*/ 25279 h 31602"/>
                  <a:gd name="connsiteX4" fmla="*/ 16245 w 31338"/>
                  <a:gd name="connsiteY4" fmla="*/ 31602 h 31602"/>
                  <a:gd name="connsiteX5" fmla="*/ 25278 w 31338"/>
                  <a:gd name="connsiteY5" fmla="*/ 28892 h 31602"/>
                  <a:gd name="connsiteX6" fmla="*/ 27988 w 31338"/>
                  <a:gd name="connsiteY6" fmla="*/ 6309 h 31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38" h="31602">
                    <a:moveTo>
                      <a:pt x="27988" y="6309"/>
                    </a:moveTo>
                    <a:lnTo>
                      <a:pt x="27988" y="6309"/>
                    </a:lnTo>
                    <a:cubicBezTo>
                      <a:pt x="21666" y="-14"/>
                      <a:pt x="12632" y="-2725"/>
                      <a:pt x="6309" y="3599"/>
                    </a:cubicBezTo>
                    <a:cubicBezTo>
                      <a:pt x="-14" y="9922"/>
                      <a:pt x="-2724" y="18955"/>
                      <a:pt x="3599" y="25279"/>
                    </a:cubicBezTo>
                    <a:cubicBezTo>
                      <a:pt x="6309" y="27989"/>
                      <a:pt x="12632" y="31602"/>
                      <a:pt x="16245" y="31602"/>
                    </a:cubicBezTo>
                    <a:cubicBezTo>
                      <a:pt x="18955" y="31602"/>
                      <a:pt x="22569" y="31602"/>
                      <a:pt x="25278" y="28892"/>
                    </a:cubicBezTo>
                    <a:cubicBezTo>
                      <a:pt x="30699" y="22569"/>
                      <a:pt x="34312" y="12633"/>
                      <a:pt x="27988" y="630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0" name="Freeform 99">
                <a:extLst>
                  <a:ext uri="{FF2B5EF4-FFF2-40B4-BE49-F238E27FC236}">
                    <a16:creationId xmlns:a16="http://schemas.microsoft.com/office/drawing/2014/main" id="{FB34EBEA-BDC4-8E67-43AC-B26857DEBA66}"/>
                  </a:ext>
                </a:extLst>
              </p:cNvPr>
              <p:cNvSpPr/>
              <p:nvPr/>
            </p:nvSpPr>
            <p:spPr>
              <a:xfrm>
                <a:off x="7610098" y="5598136"/>
                <a:ext cx="326177" cy="521713"/>
              </a:xfrm>
              <a:custGeom>
                <a:avLst/>
                <a:gdLst>
                  <a:gd name="connsiteX0" fmla="*/ 308732 w 326177"/>
                  <a:gd name="connsiteY0" fmla="*/ 9531 h 521713"/>
                  <a:gd name="connsiteX1" fmla="*/ 268987 w 326177"/>
                  <a:gd name="connsiteY1" fmla="*/ 1401 h 521713"/>
                  <a:gd name="connsiteX2" fmla="*/ 231950 w 326177"/>
                  <a:gd name="connsiteY2" fmla="*/ 50180 h 521713"/>
                  <a:gd name="connsiteX3" fmla="*/ 231950 w 326177"/>
                  <a:gd name="connsiteY3" fmla="*/ 227231 h 521713"/>
                  <a:gd name="connsiteX4" fmla="*/ 166008 w 326177"/>
                  <a:gd name="connsiteY4" fmla="*/ 221811 h 521713"/>
                  <a:gd name="connsiteX5" fmla="*/ 114518 w 326177"/>
                  <a:gd name="connsiteY5" fmla="*/ 256137 h 521713"/>
                  <a:gd name="connsiteX6" fmla="*/ 23283 w 326177"/>
                  <a:gd name="connsiteY6" fmla="*/ 390732 h 521713"/>
                  <a:gd name="connsiteX7" fmla="*/ 700 w 326177"/>
                  <a:gd name="connsiteY7" fmla="*/ 504550 h 521713"/>
                  <a:gd name="connsiteX8" fmla="*/ 12443 w 326177"/>
                  <a:gd name="connsiteY8" fmla="*/ 521714 h 521713"/>
                  <a:gd name="connsiteX9" fmla="*/ 15153 w 326177"/>
                  <a:gd name="connsiteY9" fmla="*/ 521714 h 521713"/>
                  <a:gd name="connsiteX10" fmla="*/ 29606 w 326177"/>
                  <a:gd name="connsiteY10" fmla="*/ 509970 h 521713"/>
                  <a:gd name="connsiteX11" fmla="*/ 52189 w 326177"/>
                  <a:gd name="connsiteY11" fmla="*/ 396152 h 521713"/>
                  <a:gd name="connsiteX12" fmla="*/ 131682 w 326177"/>
                  <a:gd name="connsiteY12" fmla="*/ 278720 h 521713"/>
                  <a:gd name="connsiteX13" fmla="*/ 183171 w 326177"/>
                  <a:gd name="connsiteY13" fmla="*/ 244394 h 521713"/>
                  <a:gd name="connsiteX14" fmla="*/ 212077 w 326177"/>
                  <a:gd name="connsiteY14" fmla="*/ 247104 h 521713"/>
                  <a:gd name="connsiteX15" fmla="*/ 212077 w 326177"/>
                  <a:gd name="connsiteY15" fmla="*/ 278720 h 521713"/>
                  <a:gd name="connsiteX16" fmla="*/ 140715 w 326177"/>
                  <a:gd name="connsiteY16" fmla="*/ 352793 h 521713"/>
                  <a:gd name="connsiteX17" fmla="*/ 140715 w 326177"/>
                  <a:gd name="connsiteY17" fmla="*/ 372666 h 521713"/>
                  <a:gd name="connsiteX18" fmla="*/ 160588 w 326177"/>
                  <a:gd name="connsiteY18" fmla="*/ 372666 h 521713"/>
                  <a:gd name="connsiteX19" fmla="*/ 229240 w 326177"/>
                  <a:gd name="connsiteY19" fmla="*/ 298594 h 521713"/>
                  <a:gd name="connsiteX20" fmla="*/ 231950 w 326177"/>
                  <a:gd name="connsiteY20" fmla="*/ 295883 h 521713"/>
                  <a:gd name="connsiteX21" fmla="*/ 257243 w 326177"/>
                  <a:gd name="connsiteY21" fmla="*/ 227231 h 521713"/>
                  <a:gd name="connsiteX22" fmla="*/ 257243 w 326177"/>
                  <a:gd name="connsiteY22" fmla="*/ 47470 h 521713"/>
                  <a:gd name="connsiteX23" fmla="*/ 271696 w 326177"/>
                  <a:gd name="connsiteY23" fmla="*/ 27597 h 521713"/>
                  <a:gd name="connsiteX24" fmla="*/ 288860 w 326177"/>
                  <a:gd name="connsiteY24" fmla="*/ 30307 h 521713"/>
                  <a:gd name="connsiteX25" fmla="*/ 296989 w 326177"/>
                  <a:gd name="connsiteY25" fmla="*/ 44759 h 521713"/>
                  <a:gd name="connsiteX26" fmla="*/ 296989 w 326177"/>
                  <a:gd name="connsiteY26" fmla="*/ 270590 h 521713"/>
                  <a:gd name="connsiteX27" fmla="*/ 277116 w 326177"/>
                  <a:gd name="connsiteY27" fmla="*/ 336533 h 521713"/>
                  <a:gd name="connsiteX28" fmla="*/ 166008 w 326177"/>
                  <a:gd name="connsiteY28" fmla="*/ 491001 h 521713"/>
                  <a:gd name="connsiteX29" fmla="*/ 168718 w 326177"/>
                  <a:gd name="connsiteY29" fmla="*/ 510874 h 521713"/>
                  <a:gd name="connsiteX30" fmla="*/ 176848 w 326177"/>
                  <a:gd name="connsiteY30" fmla="*/ 513584 h 521713"/>
                  <a:gd name="connsiteX31" fmla="*/ 188591 w 326177"/>
                  <a:gd name="connsiteY31" fmla="*/ 508164 h 521713"/>
                  <a:gd name="connsiteX32" fmla="*/ 299699 w 326177"/>
                  <a:gd name="connsiteY32" fmla="*/ 353696 h 521713"/>
                  <a:gd name="connsiteX33" fmla="*/ 324993 w 326177"/>
                  <a:gd name="connsiteY33" fmla="*/ 270590 h 521713"/>
                  <a:gd name="connsiteX34" fmla="*/ 324993 w 326177"/>
                  <a:gd name="connsiteY34" fmla="*/ 44759 h 521713"/>
                  <a:gd name="connsiteX35" fmla="*/ 308732 w 326177"/>
                  <a:gd name="connsiteY35" fmla="*/ 9531 h 521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26177" h="521713">
                    <a:moveTo>
                      <a:pt x="308732" y="9531"/>
                    </a:moveTo>
                    <a:cubicBezTo>
                      <a:pt x="296989" y="1401"/>
                      <a:pt x="283439" y="-2213"/>
                      <a:pt x="268987" y="1401"/>
                    </a:cubicBezTo>
                    <a:cubicBezTo>
                      <a:pt x="246404" y="6820"/>
                      <a:pt x="231950" y="26693"/>
                      <a:pt x="231950" y="50180"/>
                    </a:cubicBezTo>
                    <a:lnTo>
                      <a:pt x="231950" y="227231"/>
                    </a:lnTo>
                    <a:cubicBezTo>
                      <a:pt x="214787" y="210068"/>
                      <a:pt x="186784" y="207357"/>
                      <a:pt x="166008" y="221811"/>
                    </a:cubicBezTo>
                    <a:lnTo>
                      <a:pt x="114518" y="256137"/>
                    </a:lnTo>
                    <a:cubicBezTo>
                      <a:pt x="69352" y="287753"/>
                      <a:pt x="35026" y="335630"/>
                      <a:pt x="23283" y="390732"/>
                    </a:cubicBezTo>
                    <a:lnTo>
                      <a:pt x="700" y="504550"/>
                    </a:lnTo>
                    <a:cubicBezTo>
                      <a:pt x="-2010" y="512680"/>
                      <a:pt x="3410" y="519003"/>
                      <a:pt x="12443" y="521714"/>
                    </a:cubicBezTo>
                    <a:lnTo>
                      <a:pt x="15153" y="521714"/>
                    </a:lnTo>
                    <a:cubicBezTo>
                      <a:pt x="20573" y="521714"/>
                      <a:pt x="26897" y="516294"/>
                      <a:pt x="29606" y="509970"/>
                    </a:cubicBezTo>
                    <a:lnTo>
                      <a:pt x="52189" y="396152"/>
                    </a:lnTo>
                    <a:cubicBezTo>
                      <a:pt x="63932" y="347372"/>
                      <a:pt x="89225" y="307627"/>
                      <a:pt x="131682" y="278720"/>
                    </a:cubicBezTo>
                    <a:lnTo>
                      <a:pt x="183171" y="244394"/>
                    </a:lnTo>
                    <a:cubicBezTo>
                      <a:pt x="191301" y="238974"/>
                      <a:pt x="205754" y="238974"/>
                      <a:pt x="212077" y="247104"/>
                    </a:cubicBezTo>
                    <a:cubicBezTo>
                      <a:pt x="220207" y="255234"/>
                      <a:pt x="220207" y="269687"/>
                      <a:pt x="212077" y="278720"/>
                    </a:cubicBezTo>
                    <a:lnTo>
                      <a:pt x="140715" y="352793"/>
                    </a:lnTo>
                    <a:cubicBezTo>
                      <a:pt x="135295" y="358213"/>
                      <a:pt x="135295" y="367246"/>
                      <a:pt x="140715" y="372666"/>
                    </a:cubicBezTo>
                    <a:cubicBezTo>
                      <a:pt x="146135" y="378085"/>
                      <a:pt x="155168" y="378085"/>
                      <a:pt x="160588" y="372666"/>
                    </a:cubicBezTo>
                    <a:cubicBezTo>
                      <a:pt x="160588" y="372666"/>
                      <a:pt x="220207" y="309433"/>
                      <a:pt x="229240" y="298594"/>
                    </a:cubicBezTo>
                    <a:lnTo>
                      <a:pt x="231950" y="295883"/>
                    </a:lnTo>
                    <a:cubicBezTo>
                      <a:pt x="249113" y="276011"/>
                      <a:pt x="257243" y="253428"/>
                      <a:pt x="257243" y="227231"/>
                    </a:cubicBezTo>
                    <a:lnTo>
                      <a:pt x="257243" y="47470"/>
                    </a:lnTo>
                    <a:cubicBezTo>
                      <a:pt x="257243" y="39340"/>
                      <a:pt x="262663" y="30307"/>
                      <a:pt x="271696" y="27597"/>
                    </a:cubicBezTo>
                    <a:cubicBezTo>
                      <a:pt x="277116" y="27597"/>
                      <a:pt x="283439" y="27597"/>
                      <a:pt x="288860" y="30307"/>
                    </a:cubicBezTo>
                    <a:cubicBezTo>
                      <a:pt x="294279" y="33017"/>
                      <a:pt x="296989" y="38437"/>
                      <a:pt x="296989" y="44759"/>
                    </a:cubicBezTo>
                    <a:lnTo>
                      <a:pt x="296989" y="270590"/>
                    </a:lnTo>
                    <a:cubicBezTo>
                      <a:pt x="296989" y="293173"/>
                      <a:pt x="288860" y="316660"/>
                      <a:pt x="277116" y="336533"/>
                    </a:cubicBezTo>
                    <a:lnTo>
                      <a:pt x="166008" y="491001"/>
                    </a:lnTo>
                    <a:cubicBezTo>
                      <a:pt x="160588" y="496420"/>
                      <a:pt x="163298" y="505453"/>
                      <a:pt x="168718" y="510874"/>
                    </a:cubicBezTo>
                    <a:cubicBezTo>
                      <a:pt x="171428" y="513584"/>
                      <a:pt x="174138" y="513584"/>
                      <a:pt x="176848" y="513584"/>
                    </a:cubicBezTo>
                    <a:cubicBezTo>
                      <a:pt x="182267" y="513584"/>
                      <a:pt x="184978" y="510874"/>
                      <a:pt x="188591" y="508164"/>
                    </a:cubicBezTo>
                    <a:lnTo>
                      <a:pt x="299699" y="353696"/>
                    </a:lnTo>
                    <a:cubicBezTo>
                      <a:pt x="316862" y="331113"/>
                      <a:pt x="324993" y="302206"/>
                      <a:pt x="324993" y="270590"/>
                    </a:cubicBezTo>
                    <a:lnTo>
                      <a:pt x="324993" y="44759"/>
                    </a:lnTo>
                    <a:cubicBezTo>
                      <a:pt x="329509" y="32114"/>
                      <a:pt x="320476" y="17660"/>
                      <a:pt x="308732" y="9531"/>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1" name="Freeform 100">
                <a:extLst>
                  <a:ext uri="{FF2B5EF4-FFF2-40B4-BE49-F238E27FC236}">
                    <a16:creationId xmlns:a16="http://schemas.microsoft.com/office/drawing/2014/main" id="{4D9E60A2-3E71-A0E6-E302-09E1ECDA6013}"/>
                  </a:ext>
                </a:extLst>
              </p:cNvPr>
              <p:cNvSpPr/>
              <p:nvPr/>
            </p:nvSpPr>
            <p:spPr>
              <a:xfrm>
                <a:off x="7328058" y="5441456"/>
                <a:ext cx="477856" cy="383008"/>
              </a:xfrm>
              <a:custGeom>
                <a:avLst/>
                <a:gdLst>
                  <a:gd name="connsiteX0" fmla="*/ 448047 w 477856"/>
                  <a:gd name="connsiteY0" fmla="*/ 284546 h 383008"/>
                  <a:gd name="connsiteX1" fmla="*/ 387525 w 477856"/>
                  <a:gd name="connsiteY1" fmla="*/ 284546 h 383008"/>
                  <a:gd name="connsiteX2" fmla="*/ 324292 w 477856"/>
                  <a:gd name="connsiteY2" fmla="*/ 233056 h 383008"/>
                  <a:gd name="connsiteX3" fmla="*/ 315259 w 477856"/>
                  <a:gd name="connsiteY3" fmla="*/ 230347 h 383008"/>
                  <a:gd name="connsiteX4" fmla="*/ 337842 w 477856"/>
                  <a:gd name="connsiteY4" fmla="*/ 224927 h 383008"/>
                  <a:gd name="connsiteX5" fmla="*/ 343262 w 477856"/>
                  <a:gd name="connsiteY5" fmla="*/ 222217 h 383008"/>
                  <a:gd name="connsiteX6" fmla="*/ 348682 w 477856"/>
                  <a:gd name="connsiteY6" fmla="*/ 210473 h 383008"/>
                  <a:gd name="connsiteX7" fmla="*/ 348682 w 477856"/>
                  <a:gd name="connsiteY7" fmla="*/ 205054 h 383008"/>
                  <a:gd name="connsiteX8" fmla="*/ 357715 w 477856"/>
                  <a:gd name="connsiteY8" fmla="*/ 205054 h 383008"/>
                  <a:gd name="connsiteX9" fmla="*/ 366748 w 477856"/>
                  <a:gd name="connsiteY9" fmla="*/ 205054 h 383008"/>
                  <a:gd name="connsiteX10" fmla="*/ 366748 w 477856"/>
                  <a:gd name="connsiteY10" fmla="*/ 210473 h 383008"/>
                  <a:gd name="connsiteX11" fmla="*/ 378491 w 477856"/>
                  <a:gd name="connsiteY11" fmla="*/ 224927 h 383008"/>
                  <a:gd name="connsiteX12" fmla="*/ 415528 w 477856"/>
                  <a:gd name="connsiteY12" fmla="*/ 233056 h 383008"/>
                  <a:gd name="connsiteX13" fmla="*/ 447144 w 477856"/>
                  <a:gd name="connsiteY13" fmla="*/ 270093 h 383008"/>
                  <a:gd name="connsiteX14" fmla="*/ 447144 w 477856"/>
                  <a:gd name="connsiteY14" fmla="*/ 284546 h 383008"/>
                  <a:gd name="connsiteX15" fmla="*/ 284546 w 477856"/>
                  <a:gd name="connsiteY15" fmla="*/ 207764 h 383008"/>
                  <a:gd name="connsiteX16" fmla="*/ 284546 w 477856"/>
                  <a:gd name="connsiteY16" fmla="*/ 207764 h 383008"/>
                  <a:gd name="connsiteX17" fmla="*/ 310742 w 477856"/>
                  <a:gd name="connsiteY17" fmla="*/ 182471 h 383008"/>
                  <a:gd name="connsiteX18" fmla="*/ 322486 w 477856"/>
                  <a:gd name="connsiteY18" fmla="*/ 194214 h 383008"/>
                  <a:gd name="connsiteX19" fmla="*/ 322486 w 477856"/>
                  <a:gd name="connsiteY19" fmla="*/ 199634 h 383008"/>
                  <a:gd name="connsiteX20" fmla="*/ 296289 w 477856"/>
                  <a:gd name="connsiteY20" fmla="*/ 205054 h 383008"/>
                  <a:gd name="connsiteX21" fmla="*/ 284546 w 477856"/>
                  <a:gd name="connsiteY21" fmla="*/ 207764 h 383008"/>
                  <a:gd name="connsiteX22" fmla="*/ 238477 w 477856"/>
                  <a:gd name="connsiteY22" fmla="*/ 193311 h 383008"/>
                  <a:gd name="connsiteX23" fmla="*/ 180664 w 477856"/>
                  <a:gd name="connsiteY23" fmla="*/ 136401 h 383008"/>
                  <a:gd name="connsiteX24" fmla="*/ 180664 w 477856"/>
                  <a:gd name="connsiteY24" fmla="*/ 121948 h 383008"/>
                  <a:gd name="connsiteX25" fmla="*/ 200537 w 477856"/>
                  <a:gd name="connsiteY25" fmla="*/ 121948 h 383008"/>
                  <a:gd name="connsiteX26" fmla="*/ 263770 w 477856"/>
                  <a:gd name="connsiteY26" fmla="*/ 99365 h 383008"/>
                  <a:gd name="connsiteX27" fmla="*/ 295386 w 477856"/>
                  <a:gd name="connsiteY27" fmla="*/ 116529 h 383008"/>
                  <a:gd name="connsiteX28" fmla="*/ 295386 w 477856"/>
                  <a:gd name="connsiteY28" fmla="*/ 139112 h 383008"/>
                  <a:gd name="connsiteX29" fmla="*/ 238477 w 477856"/>
                  <a:gd name="connsiteY29" fmla="*/ 193311 h 383008"/>
                  <a:gd name="connsiteX30" fmla="*/ 255640 w 477856"/>
                  <a:gd name="connsiteY30" fmla="*/ 230347 h 383008"/>
                  <a:gd name="connsiteX31" fmla="*/ 238477 w 477856"/>
                  <a:gd name="connsiteY31" fmla="*/ 270093 h 383008"/>
                  <a:gd name="connsiteX32" fmla="*/ 221314 w 477856"/>
                  <a:gd name="connsiteY32" fmla="*/ 230347 h 383008"/>
                  <a:gd name="connsiteX33" fmla="*/ 221314 w 477856"/>
                  <a:gd name="connsiteY33" fmla="*/ 218603 h 383008"/>
                  <a:gd name="connsiteX34" fmla="*/ 238477 w 477856"/>
                  <a:gd name="connsiteY34" fmla="*/ 221314 h 383008"/>
                  <a:gd name="connsiteX35" fmla="*/ 255640 w 477856"/>
                  <a:gd name="connsiteY35" fmla="*/ 218603 h 383008"/>
                  <a:gd name="connsiteX36" fmla="*/ 255640 w 477856"/>
                  <a:gd name="connsiteY36" fmla="*/ 230347 h 383008"/>
                  <a:gd name="connsiteX37" fmla="*/ 193310 w 477856"/>
                  <a:gd name="connsiteY37" fmla="*/ 207764 h 383008"/>
                  <a:gd name="connsiteX38" fmla="*/ 181567 w 477856"/>
                  <a:gd name="connsiteY38" fmla="*/ 205054 h 383008"/>
                  <a:gd name="connsiteX39" fmla="*/ 155371 w 477856"/>
                  <a:gd name="connsiteY39" fmla="*/ 199634 h 383008"/>
                  <a:gd name="connsiteX40" fmla="*/ 155371 w 477856"/>
                  <a:gd name="connsiteY40" fmla="*/ 194214 h 383008"/>
                  <a:gd name="connsiteX41" fmla="*/ 167114 w 477856"/>
                  <a:gd name="connsiteY41" fmla="*/ 182471 h 383008"/>
                  <a:gd name="connsiteX42" fmla="*/ 193310 w 477856"/>
                  <a:gd name="connsiteY42" fmla="*/ 207764 h 383008"/>
                  <a:gd name="connsiteX43" fmla="*/ 149951 w 477856"/>
                  <a:gd name="connsiteY43" fmla="*/ 230347 h 383008"/>
                  <a:gd name="connsiteX44" fmla="*/ 86719 w 477856"/>
                  <a:gd name="connsiteY44" fmla="*/ 281836 h 383008"/>
                  <a:gd name="connsiteX45" fmla="*/ 26196 w 477856"/>
                  <a:gd name="connsiteY45" fmla="*/ 281836 h 383008"/>
                  <a:gd name="connsiteX46" fmla="*/ 26196 w 477856"/>
                  <a:gd name="connsiteY46" fmla="*/ 270093 h 383008"/>
                  <a:gd name="connsiteX47" fmla="*/ 57812 w 477856"/>
                  <a:gd name="connsiteY47" fmla="*/ 233056 h 383008"/>
                  <a:gd name="connsiteX48" fmla="*/ 94849 w 477856"/>
                  <a:gd name="connsiteY48" fmla="*/ 224927 h 383008"/>
                  <a:gd name="connsiteX49" fmla="*/ 106592 w 477856"/>
                  <a:gd name="connsiteY49" fmla="*/ 210473 h 383008"/>
                  <a:gd name="connsiteX50" fmla="*/ 106592 w 477856"/>
                  <a:gd name="connsiteY50" fmla="*/ 205054 h 383008"/>
                  <a:gd name="connsiteX51" fmla="*/ 115625 w 477856"/>
                  <a:gd name="connsiteY51" fmla="*/ 205054 h 383008"/>
                  <a:gd name="connsiteX52" fmla="*/ 124658 w 477856"/>
                  <a:gd name="connsiteY52" fmla="*/ 205054 h 383008"/>
                  <a:gd name="connsiteX53" fmla="*/ 124658 w 477856"/>
                  <a:gd name="connsiteY53" fmla="*/ 207764 h 383008"/>
                  <a:gd name="connsiteX54" fmla="*/ 130078 w 477856"/>
                  <a:gd name="connsiteY54" fmla="*/ 219506 h 383008"/>
                  <a:gd name="connsiteX55" fmla="*/ 135498 w 477856"/>
                  <a:gd name="connsiteY55" fmla="*/ 222217 h 383008"/>
                  <a:gd name="connsiteX56" fmla="*/ 158081 w 477856"/>
                  <a:gd name="connsiteY56" fmla="*/ 227637 h 383008"/>
                  <a:gd name="connsiteX57" fmla="*/ 149951 w 477856"/>
                  <a:gd name="connsiteY57" fmla="*/ 230347 h 383008"/>
                  <a:gd name="connsiteX58" fmla="*/ 81299 w 477856"/>
                  <a:gd name="connsiteY58" fmla="*/ 133691 h 383008"/>
                  <a:gd name="connsiteX59" fmla="*/ 101172 w 477856"/>
                  <a:gd name="connsiteY59" fmla="*/ 133691 h 383008"/>
                  <a:gd name="connsiteX60" fmla="*/ 152661 w 477856"/>
                  <a:gd name="connsiteY60" fmla="*/ 121948 h 383008"/>
                  <a:gd name="connsiteX61" fmla="*/ 152661 w 477856"/>
                  <a:gd name="connsiteY61" fmla="*/ 139112 h 383008"/>
                  <a:gd name="connsiteX62" fmla="*/ 115625 w 477856"/>
                  <a:gd name="connsiteY62" fmla="*/ 176148 h 383008"/>
                  <a:gd name="connsiteX63" fmla="*/ 78589 w 477856"/>
                  <a:gd name="connsiteY63" fmla="*/ 139112 h 383008"/>
                  <a:gd name="connsiteX64" fmla="*/ 78589 w 477856"/>
                  <a:gd name="connsiteY64" fmla="*/ 133691 h 383008"/>
                  <a:gd name="connsiteX65" fmla="*/ 81299 w 477856"/>
                  <a:gd name="connsiteY65" fmla="*/ 133691 h 383008"/>
                  <a:gd name="connsiteX66" fmla="*/ 115625 w 477856"/>
                  <a:gd name="connsiteY66" fmla="*/ 70458 h 383008"/>
                  <a:gd name="connsiteX67" fmla="*/ 149951 w 477856"/>
                  <a:gd name="connsiteY67" fmla="*/ 93041 h 383008"/>
                  <a:gd name="connsiteX68" fmla="*/ 101172 w 477856"/>
                  <a:gd name="connsiteY68" fmla="*/ 104785 h 383008"/>
                  <a:gd name="connsiteX69" fmla="*/ 81299 w 477856"/>
                  <a:gd name="connsiteY69" fmla="*/ 104785 h 383008"/>
                  <a:gd name="connsiteX70" fmla="*/ 115625 w 477856"/>
                  <a:gd name="connsiteY70" fmla="*/ 70458 h 383008"/>
                  <a:gd name="connsiteX71" fmla="*/ 181567 w 477856"/>
                  <a:gd name="connsiteY71" fmla="*/ 87622 h 383008"/>
                  <a:gd name="connsiteX72" fmla="*/ 181567 w 477856"/>
                  <a:gd name="connsiteY72" fmla="*/ 87622 h 383008"/>
                  <a:gd name="connsiteX73" fmla="*/ 239380 w 477856"/>
                  <a:gd name="connsiteY73" fmla="*/ 30713 h 383008"/>
                  <a:gd name="connsiteX74" fmla="*/ 293579 w 477856"/>
                  <a:gd name="connsiteY74" fmla="*/ 79492 h 383008"/>
                  <a:gd name="connsiteX75" fmla="*/ 267383 w 477856"/>
                  <a:gd name="connsiteY75" fmla="*/ 65039 h 383008"/>
                  <a:gd name="connsiteX76" fmla="*/ 247510 w 477856"/>
                  <a:gd name="connsiteY76" fmla="*/ 67749 h 383008"/>
                  <a:gd name="connsiteX77" fmla="*/ 198731 w 477856"/>
                  <a:gd name="connsiteY77" fmla="*/ 90332 h 383008"/>
                  <a:gd name="connsiteX78" fmla="*/ 181567 w 477856"/>
                  <a:gd name="connsiteY78" fmla="*/ 87622 h 383008"/>
                  <a:gd name="connsiteX79" fmla="*/ 325196 w 477856"/>
                  <a:gd name="connsiteY79" fmla="*/ 139112 h 383008"/>
                  <a:gd name="connsiteX80" fmla="*/ 325196 w 477856"/>
                  <a:gd name="connsiteY80" fmla="*/ 139112 h 383008"/>
                  <a:gd name="connsiteX81" fmla="*/ 325196 w 477856"/>
                  <a:gd name="connsiteY81" fmla="*/ 124658 h 383008"/>
                  <a:gd name="connsiteX82" fmla="*/ 376685 w 477856"/>
                  <a:gd name="connsiteY82" fmla="*/ 136401 h 383008"/>
                  <a:gd name="connsiteX83" fmla="*/ 396558 w 477856"/>
                  <a:gd name="connsiteY83" fmla="*/ 136401 h 383008"/>
                  <a:gd name="connsiteX84" fmla="*/ 396558 w 477856"/>
                  <a:gd name="connsiteY84" fmla="*/ 141821 h 383008"/>
                  <a:gd name="connsiteX85" fmla="*/ 359522 w 477856"/>
                  <a:gd name="connsiteY85" fmla="*/ 178857 h 383008"/>
                  <a:gd name="connsiteX86" fmla="*/ 325196 w 477856"/>
                  <a:gd name="connsiteY86" fmla="*/ 139112 h 383008"/>
                  <a:gd name="connsiteX87" fmla="*/ 359522 w 477856"/>
                  <a:gd name="connsiteY87" fmla="*/ 70458 h 383008"/>
                  <a:gd name="connsiteX88" fmla="*/ 396558 w 477856"/>
                  <a:gd name="connsiteY88" fmla="*/ 104785 h 383008"/>
                  <a:gd name="connsiteX89" fmla="*/ 376685 w 477856"/>
                  <a:gd name="connsiteY89" fmla="*/ 104785 h 383008"/>
                  <a:gd name="connsiteX90" fmla="*/ 327906 w 477856"/>
                  <a:gd name="connsiteY90" fmla="*/ 93041 h 383008"/>
                  <a:gd name="connsiteX91" fmla="*/ 359522 w 477856"/>
                  <a:gd name="connsiteY91" fmla="*/ 70458 h 383008"/>
                  <a:gd name="connsiteX92" fmla="*/ 425464 w 477856"/>
                  <a:gd name="connsiteY92" fmla="*/ 205054 h 383008"/>
                  <a:gd name="connsiteX93" fmla="*/ 399268 w 477856"/>
                  <a:gd name="connsiteY93" fmla="*/ 199634 h 383008"/>
                  <a:gd name="connsiteX94" fmla="*/ 399268 w 477856"/>
                  <a:gd name="connsiteY94" fmla="*/ 194214 h 383008"/>
                  <a:gd name="connsiteX95" fmla="*/ 428174 w 477856"/>
                  <a:gd name="connsiteY95" fmla="*/ 140015 h 383008"/>
                  <a:gd name="connsiteX96" fmla="*/ 428174 w 477856"/>
                  <a:gd name="connsiteY96" fmla="*/ 105688 h 383008"/>
                  <a:gd name="connsiteX97" fmla="*/ 362232 w 477856"/>
                  <a:gd name="connsiteY97" fmla="*/ 39746 h 383008"/>
                  <a:gd name="connsiteX98" fmla="*/ 318872 w 477856"/>
                  <a:gd name="connsiteY98" fmla="*/ 54199 h 383008"/>
                  <a:gd name="connsiteX99" fmla="*/ 238477 w 477856"/>
                  <a:gd name="connsiteY99" fmla="*/ 0 h 383008"/>
                  <a:gd name="connsiteX100" fmla="*/ 158081 w 477856"/>
                  <a:gd name="connsiteY100" fmla="*/ 54199 h 383008"/>
                  <a:gd name="connsiteX101" fmla="*/ 114722 w 477856"/>
                  <a:gd name="connsiteY101" fmla="*/ 37036 h 383008"/>
                  <a:gd name="connsiteX102" fmla="*/ 48779 w 477856"/>
                  <a:gd name="connsiteY102" fmla="*/ 102979 h 383008"/>
                  <a:gd name="connsiteX103" fmla="*/ 48779 w 477856"/>
                  <a:gd name="connsiteY103" fmla="*/ 105688 h 383008"/>
                  <a:gd name="connsiteX104" fmla="*/ 48779 w 477856"/>
                  <a:gd name="connsiteY104" fmla="*/ 137304 h 383008"/>
                  <a:gd name="connsiteX105" fmla="*/ 77685 w 477856"/>
                  <a:gd name="connsiteY105" fmla="*/ 191504 h 383008"/>
                  <a:gd name="connsiteX106" fmla="*/ 77685 w 477856"/>
                  <a:gd name="connsiteY106" fmla="*/ 196923 h 383008"/>
                  <a:gd name="connsiteX107" fmla="*/ 51489 w 477856"/>
                  <a:gd name="connsiteY107" fmla="*/ 202344 h 383008"/>
                  <a:gd name="connsiteX108" fmla="*/ 0 w 477856"/>
                  <a:gd name="connsiteY108" fmla="*/ 268286 h 383008"/>
                  <a:gd name="connsiteX109" fmla="*/ 0 w 477856"/>
                  <a:gd name="connsiteY109" fmla="*/ 297193 h 383008"/>
                  <a:gd name="connsiteX110" fmla="*/ 14453 w 477856"/>
                  <a:gd name="connsiteY110" fmla="*/ 311646 h 383008"/>
                  <a:gd name="connsiteX111" fmla="*/ 80395 w 477856"/>
                  <a:gd name="connsiteY111" fmla="*/ 311646 h 383008"/>
                  <a:gd name="connsiteX112" fmla="*/ 80395 w 477856"/>
                  <a:gd name="connsiteY112" fmla="*/ 317066 h 383008"/>
                  <a:gd name="connsiteX113" fmla="*/ 80395 w 477856"/>
                  <a:gd name="connsiteY113" fmla="*/ 368555 h 383008"/>
                  <a:gd name="connsiteX114" fmla="*/ 94849 w 477856"/>
                  <a:gd name="connsiteY114" fmla="*/ 383009 h 383008"/>
                  <a:gd name="connsiteX115" fmla="*/ 184277 w 477856"/>
                  <a:gd name="connsiteY115" fmla="*/ 383009 h 383008"/>
                  <a:gd name="connsiteX116" fmla="*/ 198731 w 477856"/>
                  <a:gd name="connsiteY116" fmla="*/ 368555 h 383008"/>
                  <a:gd name="connsiteX117" fmla="*/ 184277 w 477856"/>
                  <a:gd name="connsiteY117" fmla="*/ 354102 h 383008"/>
                  <a:gd name="connsiteX118" fmla="*/ 169824 w 477856"/>
                  <a:gd name="connsiteY118" fmla="*/ 354102 h 383008"/>
                  <a:gd name="connsiteX119" fmla="*/ 169824 w 477856"/>
                  <a:gd name="connsiteY119" fmla="*/ 322485 h 383008"/>
                  <a:gd name="connsiteX120" fmla="*/ 155371 w 477856"/>
                  <a:gd name="connsiteY120" fmla="*/ 308032 h 383008"/>
                  <a:gd name="connsiteX121" fmla="*/ 140918 w 477856"/>
                  <a:gd name="connsiteY121" fmla="*/ 322485 h 383008"/>
                  <a:gd name="connsiteX122" fmla="*/ 140918 w 477856"/>
                  <a:gd name="connsiteY122" fmla="*/ 354102 h 383008"/>
                  <a:gd name="connsiteX123" fmla="*/ 112012 w 477856"/>
                  <a:gd name="connsiteY123" fmla="*/ 354102 h 383008"/>
                  <a:gd name="connsiteX124" fmla="*/ 112012 w 477856"/>
                  <a:gd name="connsiteY124" fmla="*/ 317066 h 383008"/>
                  <a:gd name="connsiteX125" fmla="*/ 158081 w 477856"/>
                  <a:gd name="connsiteY125" fmla="*/ 257447 h 383008"/>
                  <a:gd name="connsiteX126" fmla="*/ 197827 w 477856"/>
                  <a:gd name="connsiteY126" fmla="*/ 249317 h 383008"/>
                  <a:gd name="connsiteX127" fmla="*/ 224024 w 477856"/>
                  <a:gd name="connsiteY127" fmla="*/ 308936 h 383008"/>
                  <a:gd name="connsiteX128" fmla="*/ 238477 w 477856"/>
                  <a:gd name="connsiteY128" fmla="*/ 317066 h 383008"/>
                  <a:gd name="connsiteX129" fmla="*/ 252930 w 477856"/>
                  <a:gd name="connsiteY129" fmla="*/ 308936 h 383008"/>
                  <a:gd name="connsiteX130" fmla="*/ 279126 w 477856"/>
                  <a:gd name="connsiteY130" fmla="*/ 249317 h 383008"/>
                  <a:gd name="connsiteX131" fmla="*/ 319775 w 477856"/>
                  <a:gd name="connsiteY131" fmla="*/ 257447 h 383008"/>
                  <a:gd name="connsiteX132" fmla="*/ 365845 w 477856"/>
                  <a:gd name="connsiteY132" fmla="*/ 317066 h 383008"/>
                  <a:gd name="connsiteX133" fmla="*/ 365845 w 477856"/>
                  <a:gd name="connsiteY133" fmla="*/ 354102 h 383008"/>
                  <a:gd name="connsiteX134" fmla="*/ 336939 w 477856"/>
                  <a:gd name="connsiteY134" fmla="*/ 354102 h 383008"/>
                  <a:gd name="connsiteX135" fmla="*/ 336939 w 477856"/>
                  <a:gd name="connsiteY135" fmla="*/ 322485 h 383008"/>
                  <a:gd name="connsiteX136" fmla="*/ 322486 w 477856"/>
                  <a:gd name="connsiteY136" fmla="*/ 308032 h 383008"/>
                  <a:gd name="connsiteX137" fmla="*/ 308032 w 477856"/>
                  <a:gd name="connsiteY137" fmla="*/ 322485 h 383008"/>
                  <a:gd name="connsiteX138" fmla="*/ 308032 w 477856"/>
                  <a:gd name="connsiteY138" fmla="*/ 354102 h 383008"/>
                  <a:gd name="connsiteX139" fmla="*/ 290870 w 477856"/>
                  <a:gd name="connsiteY139" fmla="*/ 354102 h 383008"/>
                  <a:gd name="connsiteX140" fmla="*/ 276416 w 477856"/>
                  <a:gd name="connsiteY140" fmla="*/ 368555 h 383008"/>
                  <a:gd name="connsiteX141" fmla="*/ 290870 w 477856"/>
                  <a:gd name="connsiteY141" fmla="*/ 383009 h 383008"/>
                  <a:gd name="connsiteX142" fmla="*/ 380298 w 477856"/>
                  <a:gd name="connsiteY142" fmla="*/ 383009 h 383008"/>
                  <a:gd name="connsiteX143" fmla="*/ 394752 w 477856"/>
                  <a:gd name="connsiteY143" fmla="*/ 368555 h 383008"/>
                  <a:gd name="connsiteX144" fmla="*/ 394752 w 477856"/>
                  <a:gd name="connsiteY144" fmla="*/ 317066 h 383008"/>
                  <a:gd name="connsiteX145" fmla="*/ 394752 w 477856"/>
                  <a:gd name="connsiteY145" fmla="*/ 311646 h 383008"/>
                  <a:gd name="connsiteX146" fmla="*/ 463404 w 477856"/>
                  <a:gd name="connsiteY146" fmla="*/ 311646 h 383008"/>
                  <a:gd name="connsiteX147" fmla="*/ 477857 w 477856"/>
                  <a:gd name="connsiteY147" fmla="*/ 297193 h 383008"/>
                  <a:gd name="connsiteX148" fmla="*/ 477857 w 477856"/>
                  <a:gd name="connsiteY148" fmla="*/ 268286 h 383008"/>
                  <a:gd name="connsiteX149" fmla="*/ 425464 w 477856"/>
                  <a:gd name="connsiteY149" fmla="*/ 205054 h 383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477856" h="383008">
                    <a:moveTo>
                      <a:pt x="448047" y="284546"/>
                    </a:moveTo>
                    <a:lnTo>
                      <a:pt x="387525" y="284546"/>
                    </a:lnTo>
                    <a:cubicBezTo>
                      <a:pt x="375782" y="259253"/>
                      <a:pt x="353198" y="238477"/>
                      <a:pt x="324292" y="233056"/>
                    </a:cubicBezTo>
                    <a:lnTo>
                      <a:pt x="315259" y="230347"/>
                    </a:lnTo>
                    <a:lnTo>
                      <a:pt x="337842" y="224927"/>
                    </a:lnTo>
                    <a:cubicBezTo>
                      <a:pt x="340552" y="224927"/>
                      <a:pt x="340552" y="224927"/>
                      <a:pt x="343262" y="222217"/>
                    </a:cubicBezTo>
                    <a:cubicBezTo>
                      <a:pt x="348682" y="219506"/>
                      <a:pt x="348682" y="214087"/>
                      <a:pt x="348682" y="210473"/>
                    </a:cubicBezTo>
                    <a:lnTo>
                      <a:pt x="348682" y="205054"/>
                    </a:lnTo>
                    <a:cubicBezTo>
                      <a:pt x="351392" y="205054"/>
                      <a:pt x="354102" y="205054"/>
                      <a:pt x="357715" y="205054"/>
                    </a:cubicBezTo>
                    <a:cubicBezTo>
                      <a:pt x="361329" y="205054"/>
                      <a:pt x="363135" y="205054"/>
                      <a:pt x="366748" y="205054"/>
                    </a:cubicBezTo>
                    <a:lnTo>
                      <a:pt x="366748" y="210473"/>
                    </a:lnTo>
                    <a:cubicBezTo>
                      <a:pt x="366748" y="215894"/>
                      <a:pt x="372169" y="222217"/>
                      <a:pt x="378491" y="224927"/>
                    </a:cubicBezTo>
                    <a:lnTo>
                      <a:pt x="415528" y="233056"/>
                    </a:lnTo>
                    <a:cubicBezTo>
                      <a:pt x="432691" y="235767"/>
                      <a:pt x="447144" y="252930"/>
                      <a:pt x="447144" y="270093"/>
                    </a:cubicBezTo>
                    <a:lnTo>
                      <a:pt x="447144" y="284546"/>
                    </a:lnTo>
                    <a:close/>
                    <a:moveTo>
                      <a:pt x="284546" y="207764"/>
                    </a:moveTo>
                    <a:lnTo>
                      <a:pt x="284546" y="207764"/>
                    </a:lnTo>
                    <a:cubicBezTo>
                      <a:pt x="296289" y="199634"/>
                      <a:pt x="304419" y="190601"/>
                      <a:pt x="310742" y="182471"/>
                    </a:cubicBezTo>
                    <a:cubicBezTo>
                      <a:pt x="313453" y="187890"/>
                      <a:pt x="319775" y="190601"/>
                      <a:pt x="322486" y="194214"/>
                    </a:cubicBezTo>
                    <a:lnTo>
                      <a:pt x="322486" y="199634"/>
                    </a:lnTo>
                    <a:lnTo>
                      <a:pt x="296289" y="205054"/>
                    </a:lnTo>
                    <a:cubicBezTo>
                      <a:pt x="293579" y="205054"/>
                      <a:pt x="287256" y="207764"/>
                      <a:pt x="284546" y="207764"/>
                    </a:cubicBezTo>
                    <a:close/>
                    <a:moveTo>
                      <a:pt x="238477" y="193311"/>
                    </a:moveTo>
                    <a:cubicBezTo>
                      <a:pt x="206860" y="193311"/>
                      <a:pt x="180664" y="168018"/>
                      <a:pt x="180664" y="136401"/>
                    </a:cubicBezTo>
                    <a:lnTo>
                      <a:pt x="180664" y="121948"/>
                    </a:lnTo>
                    <a:lnTo>
                      <a:pt x="200537" y="121948"/>
                    </a:lnTo>
                    <a:cubicBezTo>
                      <a:pt x="223121" y="121948"/>
                      <a:pt x="246607" y="113818"/>
                      <a:pt x="263770" y="99365"/>
                    </a:cubicBezTo>
                    <a:lnTo>
                      <a:pt x="295386" y="116529"/>
                    </a:lnTo>
                    <a:lnTo>
                      <a:pt x="295386" y="139112"/>
                    </a:lnTo>
                    <a:cubicBezTo>
                      <a:pt x="293579" y="168018"/>
                      <a:pt x="270093" y="193311"/>
                      <a:pt x="238477" y="193311"/>
                    </a:cubicBezTo>
                    <a:close/>
                    <a:moveTo>
                      <a:pt x="255640" y="230347"/>
                    </a:moveTo>
                    <a:lnTo>
                      <a:pt x="238477" y="270093"/>
                    </a:lnTo>
                    <a:lnTo>
                      <a:pt x="221314" y="230347"/>
                    </a:lnTo>
                    <a:lnTo>
                      <a:pt x="221314" y="218603"/>
                    </a:lnTo>
                    <a:cubicBezTo>
                      <a:pt x="226733" y="218603"/>
                      <a:pt x="233057" y="221314"/>
                      <a:pt x="238477" y="221314"/>
                    </a:cubicBezTo>
                    <a:cubicBezTo>
                      <a:pt x="243897" y="221314"/>
                      <a:pt x="250220" y="221314"/>
                      <a:pt x="255640" y="218603"/>
                    </a:cubicBezTo>
                    <a:lnTo>
                      <a:pt x="255640" y="230347"/>
                    </a:lnTo>
                    <a:close/>
                    <a:moveTo>
                      <a:pt x="193310" y="207764"/>
                    </a:moveTo>
                    <a:cubicBezTo>
                      <a:pt x="190601" y="205054"/>
                      <a:pt x="184277" y="205054"/>
                      <a:pt x="181567" y="205054"/>
                    </a:cubicBezTo>
                    <a:lnTo>
                      <a:pt x="155371" y="199634"/>
                    </a:lnTo>
                    <a:lnTo>
                      <a:pt x="155371" y="194214"/>
                    </a:lnTo>
                    <a:cubicBezTo>
                      <a:pt x="160791" y="191504"/>
                      <a:pt x="164405" y="186084"/>
                      <a:pt x="167114" y="182471"/>
                    </a:cubicBezTo>
                    <a:cubicBezTo>
                      <a:pt x="172534" y="193311"/>
                      <a:pt x="181567" y="202344"/>
                      <a:pt x="193310" y="207764"/>
                    </a:cubicBezTo>
                    <a:close/>
                    <a:moveTo>
                      <a:pt x="149951" y="230347"/>
                    </a:moveTo>
                    <a:cubicBezTo>
                      <a:pt x="121045" y="235767"/>
                      <a:pt x="98462" y="255639"/>
                      <a:pt x="86719" y="281836"/>
                    </a:cubicBezTo>
                    <a:lnTo>
                      <a:pt x="26196" y="281836"/>
                    </a:lnTo>
                    <a:lnTo>
                      <a:pt x="26196" y="270093"/>
                    </a:lnTo>
                    <a:cubicBezTo>
                      <a:pt x="26196" y="252930"/>
                      <a:pt x="37940" y="235767"/>
                      <a:pt x="57812" y="233056"/>
                    </a:cubicBezTo>
                    <a:lnTo>
                      <a:pt x="94849" y="224927"/>
                    </a:lnTo>
                    <a:cubicBezTo>
                      <a:pt x="100268" y="222217"/>
                      <a:pt x="106592" y="216797"/>
                      <a:pt x="106592" y="210473"/>
                    </a:cubicBezTo>
                    <a:lnTo>
                      <a:pt x="106592" y="205054"/>
                    </a:lnTo>
                    <a:cubicBezTo>
                      <a:pt x="109302" y="205054"/>
                      <a:pt x="112012" y="205054"/>
                      <a:pt x="115625" y="205054"/>
                    </a:cubicBezTo>
                    <a:cubicBezTo>
                      <a:pt x="118335" y="205054"/>
                      <a:pt x="121045" y="205054"/>
                      <a:pt x="124658" y="205054"/>
                    </a:cubicBezTo>
                    <a:lnTo>
                      <a:pt x="124658" y="207764"/>
                    </a:lnTo>
                    <a:cubicBezTo>
                      <a:pt x="124658" y="213184"/>
                      <a:pt x="127368" y="215894"/>
                      <a:pt x="130078" y="219506"/>
                    </a:cubicBezTo>
                    <a:cubicBezTo>
                      <a:pt x="132788" y="219506"/>
                      <a:pt x="132788" y="222217"/>
                      <a:pt x="135498" y="222217"/>
                    </a:cubicBezTo>
                    <a:lnTo>
                      <a:pt x="158081" y="227637"/>
                    </a:lnTo>
                    <a:lnTo>
                      <a:pt x="149951" y="230347"/>
                    </a:lnTo>
                    <a:close/>
                    <a:moveTo>
                      <a:pt x="81299" y="133691"/>
                    </a:moveTo>
                    <a:lnTo>
                      <a:pt x="101172" y="133691"/>
                    </a:lnTo>
                    <a:cubicBezTo>
                      <a:pt x="118335" y="133691"/>
                      <a:pt x="135498" y="130982"/>
                      <a:pt x="152661" y="121948"/>
                    </a:cubicBezTo>
                    <a:lnTo>
                      <a:pt x="152661" y="139112"/>
                    </a:lnTo>
                    <a:cubicBezTo>
                      <a:pt x="152661" y="158984"/>
                      <a:pt x="135498" y="176148"/>
                      <a:pt x="115625" y="176148"/>
                    </a:cubicBezTo>
                    <a:cubicBezTo>
                      <a:pt x="95752" y="176148"/>
                      <a:pt x="78589" y="158984"/>
                      <a:pt x="78589" y="139112"/>
                    </a:cubicBezTo>
                    <a:lnTo>
                      <a:pt x="78589" y="133691"/>
                    </a:lnTo>
                    <a:lnTo>
                      <a:pt x="81299" y="133691"/>
                    </a:lnTo>
                    <a:close/>
                    <a:moveTo>
                      <a:pt x="115625" y="70458"/>
                    </a:moveTo>
                    <a:cubicBezTo>
                      <a:pt x="130078" y="70458"/>
                      <a:pt x="144531" y="78589"/>
                      <a:pt x="149951" y="93041"/>
                    </a:cubicBezTo>
                    <a:cubicBezTo>
                      <a:pt x="135498" y="101172"/>
                      <a:pt x="118335" y="104785"/>
                      <a:pt x="101172" y="104785"/>
                    </a:cubicBezTo>
                    <a:lnTo>
                      <a:pt x="81299" y="104785"/>
                    </a:lnTo>
                    <a:cubicBezTo>
                      <a:pt x="81299" y="84912"/>
                      <a:pt x="98462" y="70458"/>
                      <a:pt x="115625" y="70458"/>
                    </a:cubicBezTo>
                    <a:close/>
                    <a:moveTo>
                      <a:pt x="181567" y="87622"/>
                    </a:moveTo>
                    <a:lnTo>
                      <a:pt x="181567" y="87622"/>
                    </a:lnTo>
                    <a:cubicBezTo>
                      <a:pt x="181567" y="56005"/>
                      <a:pt x="207764" y="30713"/>
                      <a:pt x="239380" y="30713"/>
                    </a:cubicBezTo>
                    <a:cubicBezTo>
                      <a:pt x="268287" y="30713"/>
                      <a:pt x="290870" y="50586"/>
                      <a:pt x="293579" y="79492"/>
                    </a:cubicBezTo>
                    <a:lnTo>
                      <a:pt x="267383" y="65039"/>
                    </a:lnTo>
                    <a:cubicBezTo>
                      <a:pt x="261963" y="62329"/>
                      <a:pt x="252930" y="62329"/>
                      <a:pt x="247510" y="67749"/>
                    </a:cubicBezTo>
                    <a:cubicBezTo>
                      <a:pt x="235767" y="82202"/>
                      <a:pt x="218604" y="90332"/>
                      <a:pt x="198731" y="90332"/>
                    </a:cubicBezTo>
                    <a:lnTo>
                      <a:pt x="181567" y="87622"/>
                    </a:lnTo>
                    <a:close/>
                    <a:moveTo>
                      <a:pt x="325196" y="139112"/>
                    </a:moveTo>
                    <a:cubicBezTo>
                      <a:pt x="325196" y="136401"/>
                      <a:pt x="325196" y="136401"/>
                      <a:pt x="325196" y="139112"/>
                    </a:cubicBezTo>
                    <a:lnTo>
                      <a:pt x="325196" y="124658"/>
                    </a:lnTo>
                    <a:cubicBezTo>
                      <a:pt x="342359" y="130079"/>
                      <a:pt x="359522" y="136401"/>
                      <a:pt x="376685" y="136401"/>
                    </a:cubicBezTo>
                    <a:lnTo>
                      <a:pt x="396558" y="136401"/>
                    </a:lnTo>
                    <a:lnTo>
                      <a:pt x="396558" y="141821"/>
                    </a:lnTo>
                    <a:cubicBezTo>
                      <a:pt x="396558" y="161695"/>
                      <a:pt x="379395" y="178857"/>
                      <a:pt x="359522" y="178857"/>
                    </a:cubicBezTo>
                    <a:cubicBezTo>
                      <a:pt x="339649" y="178857"/>
                      <a:pt x="325196" y="158984"/>
                      <a:pt x="325196" y="139112"/>
                    </a:cubicBezTo>
                    <a:close/>
                    <a:moveTo>
                      <a:pt x="359522" y="70458"/>
                    </a:moveTo>
                    <a:cubicBezTo>
                      <a:pt x="379395" y="70458"/>
                      <a:pt x="393848" y="84912"/>
                      <a:pt x="396558" y="104785"/>
                    </a:cubicBezTo>
                    <a:lnTo>
                      <a:pt x="376685" y="104785"/>
                    </a:lnTo>
                    <a:cubicBezTo>
                      <a:pt x="359522" y="104785"/>
                      <a:pt x="342359" y="102075"/>
                      <a:pt x="327906" y="93041"/>
                    </a:cubicBezTo>
                    <a:cubicBezTo>
                      <a:pt x="333325" y="79492"/>
                      <a:pt x="345069" y="70458"/>
                      <a:pt x="359522" y="70458"/>
                    </a:cubicBezTo>
                    <a:close/>
                    <a:moveTo>
                      <a:pt x="425464" y="205054"/>
                    </a:moveTo>
                    <a:lnTo>
                      <a:pt x="399268" y="199634"/>
                    </a:lnTo>
                    <a:lnTo>
                      <a:pt x="399268" y="194214"/>
                    </a:lnTo>
                    <a:cubicBezTo>
                      <a:pt x="416431" y="182471"/>
                      <a:pt x="428174" y="162598"/>
                      <a:pt x="428174" y="140015"/>
                    </a:cubicBezTo>
                    <a:lnTo>
                      <a:pt x="428174" y="105688"/>
                    </a:lnTo>
                    <a:cubicBezTo>
                      <a:pt x="428174" y="68652"/>
                      <a:pt x="399268" y="39746"/>
                      <a:pt x="362232" y="39746"/>
                    </a:cubicBezTo>
                    <a:cubicBezTo>
                      <a:pt x="345069" y="39746"/>
                      <a:pt x="330615" y="45166"/>
                      <a:pt x="318872" y="54199"/>
                    </a:cubicBezTo>
                    <a:cubicBezTo>
                      <a:pt x="307129" y="22583"/>
                      <a:pt x="275513" y="0"/>
                      <a:pt x="238477" y="0"/>
                    </a:cubicBezTo>
                    <a:cubicBezTo>
                      <a:pt x="204150" y="0"/>
                      <a:pt x="172534" y="22583"/>
                      <a:pt x="158081" y="54199"/>
                    </a:cubicBezTo>
                    <a:cubicBezTo>
                      <a:pt x="146338" y="46069"/>
                      <a:pt x="131885" y="37036"/>
                      <a:pt x="114722" y="37036"/>
                    </a:cubicBezTo>
                    <a:cubicBezTo>
                      <a:pt x="77685" y="37036"/>
                      <a:pt x="48779" y="65942"/>
                      <a:pt x="48779" y="102979"/>
                    </a:cubicBezTo>
                    <a:lnTo>
                      <a:pt x="48779" y="105688"/>
                    </a:lnTo>
                    <a:lnTo>
                      <a:pt x="48779" y="137304"/>
                    </a:lnTo>
                    <a:cubicBezTo>
                      <a:pt x="48779" y="159887"/>
                      <a:pt x="60523" y="179761"/>
                      <a:pt x="77685" y="191504"/>
                    </a:cubicBezTo>
                    <a:lnTo>
                      <a:pt x="77685" y="196923"/>
                    </a:lnTo>
                    <a:lnTo>
                      <a:pt x="51489" y="202344"/>
                    </a:lnTo>
                    <a:cubicBezTo>
                      <a:pt x="19873" y="210473"/>
                      <a:pt x="0" y="236670"/>
                      <a:pt x="0" y="268286"/>
                    </a:cubicBezTo>
                    <a:lnTo>
                      <a:pt x="0" y="297193"/>
                    </a:lnTo>
                    <a:cubicBezTo>
                      <a:pt x="0" y="305322"/>
                      <a:pt x="5420" y="311646"/>
                      <a:pt x="14453" y="311646"/>
                    </a:cubicBezTo>
                    <a:lnTo>
                      <a:pt x="80395" y="311646"/>
                    </a:lnTo>
                    <a:cubicBezTo>
                      <a:pt x="80395" y="314355"/>
                      <a:pt x="80395" y="314355"/>
                      <a:pt x="80395" y="317066"/>
                    </a:cubicBezTo>
                    <a:lnTo>
                      <a:pt x="80395" y="368555"/>
                    </a:lnTo>
                    <a:cubicBezTo>
                      <a:pt x="80395" y="376685"/>
                      <a:pt x="85816" y="383009"/>
                      <a:pt x="94849" y="383009"/>
                    </a:cubicBezTo>
                    <a:lnTo>
                      <a:pt x="184277" y="383009"/>
                    </a:lnTo>
                    <a:cubicBezTo>
                      <a:pt x="193310" y="383009"/>
                      <a:pt x="198731" y="377588"/>
                      <a:pt x="198731" y="368555"/>
                    </a:cubicBezTo>
                    <a:cubicBezTo>
                      <a:pt x="198731" y="360425"/>
                      <a:pt x="193310" y="354102"/>
                      <a:pt x="184277" y="354102"/>
                    </a:cubicBezTo>
                    <a:lnTo>
                      <a:pt x="169824" y="354102"/>
                    </a:lnTo>
                    <a:lnTo>
                      <a:pt x="169824" y="322485"/>
                    </a:lnTo>
                    <a:cubicBezTo>
                      <a:pt x="169824" y="314355"/>
                      <a:pt x="164405" y="308032"/>
                      <a:pt x="155371" y="308032"/>
                    </a:cubicBezTo>
                    <a:cubicBezTo>
                      <a:pt x="146338" y="308032"/>
                      <a:pt x="140918" y="313452"/>
                      <a:pt x="140918" y="322485"/>
                    </a:cubicBezTo>
                    <a:lnTo>
                      <a:pt x="140918" y="354102"/>
                    </a:lnTo>
                    <a:lnTo>
                      <a:pt x="112012" y="354102"/>
                    </a:lnTo>
                    <a:lnTo>
                      <a:pt x="112012" y="317066"/>
                    </a:lnTo>
                    <a:cubicBezTo>
                      <a:pt x="112012" y="288160"/>
                      <a:pt x="131885" y="265577"/>
                      <a:pt x="158081" y="257447"/>
                    </a:cubicBezTo>
                    <a:lnTo>
                      <a:pt x="197827" y="249317"/>
                    </a:lnTo>
                    <a:lnTo>
                      <a:pt x="224024" y="308936"/>
                    </a:lnTo>
                    <a:cubicBezTo>
                      <a:pt x="226733" y="314355"/>
                      <a:pt x="233057" y="317066"/>
                      <a:pt x="238477" y="317066"/>
                    </a:cubicBezTo>
                    <a:cubicBezTo>
                      <a:pt x="243897" y="317066"/>
                      <a:pt x="250220" y="314355"/>
                      <a:pt x="252930" y="308936"/>
                    </a:cubicBezTo>
                    <a:lnTo>
                      <a:pt x="279126" y="249317"/>
                    </a:lnTo>
                    <a:lnTo>
                      <a:pt x="319775" y="257447"/>
                    </a:lnTo>
                    <a:cubicBezTo>
                      <a:pt x="348682" y="262866"/>
                      <a:pt x="365845" y="289063"/>
                      <a:pt x="365845" y="317066"/>
                    </a:cubicBezTo>
                    <a:lnTo>
                      <a:pt x="365845" y="354102"/>
                    </a:lnTo>
                    <a:lnTo>
                      <a:pt x="336939" y="354102"/>
                    </a:lnTo>
                    <a:lnTo>
                      <a:pt x="336939" y="322485"/>
                    </a:lnTo>
                    <a:cubicBezTo>
                      <a:pt x="336939" y="314355"/>
                      <a:pt x="331519" y="308032"/>
                      <a:pt x="322486" y="308032"/>
                    </a:cubicBezTo>
                    <a:cubicBezTo>
                      <a:pt x="313453" y="308032"/>
                      <a:pt x="308032" y="313452"/>
                      <a:pt x="308032" y="322485"/>
                    </a:cubicBezTo>
                    <a:lnTo>
                      <a:pt x="308032" y="354102"/>
                    </a:lnTo>
                    <a:lnTo>
                      <a:pt x="290870" y="354102"/>
                    </a:lnTo>
                    <a:cubicBezTo>
                      <a:pt x="281836" y="354102"/>
                      <a:pt x="276416" y="359521"/>
                      <a:pt x="276416" y="368555"/>
                    </a:cubicBezTo>
                    <a:cubicBezTo>
                      <a:pt x="276416" y="376685"/>
                      <a:pt x="281836" y="383009"/>
                      <a:pt x="290870" y="383009"/>
                    </a:cubicBezTo>
                    <a:lnTo>
                      <a:pt x="380298" y="383009"/>
                    </a:lnTo>
                    <a:cubicBezTo>
                      <a:pt x="389331" y="383009"/>
                      <a:pt x="394752" y="377588"/>
                      <a:pt x="394752" y="368555"/>
                    </a:cubicBezTo>
                    <a:lnTo>
                      <a:pt x="394752" y="317066"/>
                    </a:lnTo>
                    <a:cubicBezTo>
                      <a:pt x="394752" y="314355"/>
                      <a:pt x="394752" y="314355"/>
                      <a:pt x="394752" y="311646"/>
                    </a:cubicBezTo>
                    <a:lnTo>
                      <a:pt x="463404" y="311646"/>
                    </a:lnTo>
                    <a:cubicBezTo>
                      <a:pt x="472437" y="311646"/>
                      <a:pt x="477857" y="306226"/>
                      <a:pt x="477857" y="297193"/>
                    </a:cubicBezTo>
                    <a:lnTo>
                      <a:pt x="477857" y="268286"/>
                    </a:lnTo>
                    <a:cubicBezTo>
                      <a:pt x="476954" y="239380"/>
                      <a:pt x="454371" y="213184"/>
                      <a:pt x="425464" y="205054"/>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2" name="Freeform 101">
                <a:extLst>
                  <a:ext uri="{FF2B5EF4-FFF2-40B4-BE49-F238E27FC236}">
                    <a16:creationId xmlns:a16="http://schemas.microsoft.com/office/drawing/2014/main" id="{D2A2F747-0135-EB33-80D8-A25E247A92FC}"/>
                  </a:ext>
                </a:extLst>
              </p:cNvPr>
              <p:cNvSpPr/>
              <p:nvPr/>
            </p:nvSpPr>
            <p:spPr>
              <a:xfrm>
                <a:off x="7549372" y="5799171"/>
                <a:ext cx="30028" cy="30713"/>
              </a:xfrm>
              <a:custGeom>
                <a:avLst/>
                <a:gdLst>
                  <a:gd name="connsiteX0" fmla="*/ 26196 w 30028"/>
                  <a:gd name="connsiteY0" fmla="*/ 2710 h 30713"/>
                  <a:gd name="connsiteX1" fmla="*/ 14453 w 30028"/>
                  <a:gd name="connsiteY1" fmla="*/ 0 h 30713"/>
                  <a:gd name="connsiteX2" fmla="*/ 2710 w 30028"/>
                  <a:gd name="connsiteY2" fmla="*/ 2710 h 30713"/>
                  <a:gd name="connsiteX3" fmla="*/ 0 w 30028"/>
                  <a:gd name="connsiteY3" fmla="*/ 15356 h 30713"/>
                  <a:gd name="connsiteX4" fmla="*/ 2710 w 30028"/>
                  <a:gd name="connsiteY4" fmla="*/ 28003 h 30713"/>
                  <a:gd name="connsiteX5" fmla="*/ 14453 w 30028"/>
                  <a:gd name="connsiteY5" fmla="*/ 30713 h 30713"/>
                  <a:gd name="connsiteX6" fmla="*/ 26196 w 30028"/>
                  <a:gd name="connsiteY6" fmla="*/ 28003 h 30713"/>
                  <a:gd name="connsiteX7" fmla="*/ 28906 w 30028"/>
                  <a:gd name="connsiteY7" fmla="*/ 15356 h 30713"/>
                  <a:gd name="connsiteX8" fmla="*/ 26196 w 30028"/>
                  <a:gd name="connsiteY8" fmla="*/ 2710 h 30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028" h="30713">
                    <a:moveTo>
                      <a:pt x="26196" y="2710"/>
                    </a:moveTo>
                    <a:cubicBezTo>
                      <a:pt x="23486" y="0"/>
                      <a:pt x="19873" y="0"/>
                      <a:pt x="14453" y="0"/>
                    </a:cubicBezTo>
                    <a:cubicBezTo>
                      <a:pt x="11743" y="0"/>
                      <a:pt x="5420" y="2710"/>
                      <a:pt x="2710" y="2710"/>
                    </a:cubicBezTo>
                    <a:cubicBezTo>
                      <a:pt x="0" y="5420"/>
                      <a:pt x="0" y="9033"/>
                      <a:pt x="0" y="15356"/>
                    </a:cubicBezTo>
                    <a:cubicBezTo>
                      <a:pt x="0" y="18066"/>
                      <a:pt x="2710" y="24389"/>
                      <a:pt x="2710" y="28003"/>
                    </a:cubicBezTo>
                    <a:cubicBezTo>
                      <a:pt x="5420" y="30713"/>
                      <a:pt x="9033" y="30713"/>
                      <a:pt x="14453" y="30713"/>
                    </a:cubicBezTo>
                    <a:cubicBezTo>
                      <a:pt x="17163" y="30713"/>
                      <a:pt x="23486" y="28003"/>
                      <a:pt x="26196" y="28003"/>
                    </a:cubicBezTo>
                    <a:cubicBezTo>
                      <a:pt x="28906" y="25293"/>
                      <a:pt x="28906" y="21680"/>
                      <a:pt x="28906" y="15356"/>
                    </a:cubicBezTo>
                    <a:cubicBezTo>
                      <a:pt x="31616" y="9033"/>
                      <a:pt x="28906" y="5420"/>
                      <a:pt x="26196" y="271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3" name="Freeform 102">
                <a:extLst>
                  <a:ext uri="{FF2B5EF4-FFF2-40B4-BE49-F238E27FC236}">
                    <a16:creationId xmlns:a16="http://schemas.microsoft.com/office/drawing/2014/main" id="{FD8FA348-0605-76D7-802B-AD5C950654E7}"/>
                  </a:ext>
                </a:extLst>
              </p:cNvPr>
              <p:cNvSpPr/>
              <p:nvPr/>
            </p:nvSpPr>
            <p:spPr>
              <a:xfrm>
                <a:off x="7553889" y="5365577"/>
                <a:ext cx="25292" cy="49682"/>
              </a:xfrm>
              <a:custGeom>
                <a:avLst/>
                <a:gdLst>
                  <a:gd name="connsiteX0" fmla="*/ 12646 w 25292"/>
                  <a:gd name="connsiteY0" fmla="*/ 0 h 49682"/>
                  <a:gd name="connsiteX1" fmla="*/ 0 w 25292"/>
                  <a:gd name="connsiteY1" fmla="*/ 13550 h 49682"/>
                  <a:gd name="connsiteX2" fmla="*/ 0 w 25292"/>
                  <a:gd name="connsiteY2" fmla="*/ 36133 h 49682"/>
                  <a:gd name="connsiteX3" fmla="*/ 12646 w 25292"/>
                  <a:gd name="connsiteY3" fmla="*/ 49683 h 49682"/>
                  <a:gd name="connsiteX4" fmla="*/ 25293 w 25292"/>
                  <a:gd name="connsiteY4" fmla="*/ 36133 h 49682"/>
                  <a:gd name="connsiteX5" fmla="*/ 25293 w 25292"/>
                  <a:gd name="connsiteY5" fmla="*/ 13550 h 49682"/>
                  <a:gd name="connsiteX6" fmla="*/ 12646 w 25292"/>
                  <a:gd name="connsiteY6" fmla="*/ 0 h 4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92" h="49682">
                    <a:moveTo>
                      <a:pt x="12646" y="0"/>
                    </a:moveTo>
                    <a:cubicBezTo>
                      <a:pt x="5420" y="0"/>
                      <a:pt x="0" y="5420"/>
                      <a:pt x="0" y="13550"/>
                    </a:cubicBezTo>
                    <a:lnTo>
                      <a:pt x="0" y="36133"/>
                    </a:lnTo>
                    <a:cubicBezTo>
                      <a:pt x="0" y="44263"/>
                      <a:pt x="5420" y="49683"/>
                      <a:pt x="12646" y="49683"/>
                    </a:cubicBezTo>
                    <a:cubicBezTo>
                      <a:pt x="19873" y="49683"/>
                      <a:pt x="25293" y="44263"/>
                      <a:pt x="25293" y="36133"/>
                    </a:cubicBezTo>
                    <a:lnTo>
                      <a:pt x="25293" y="13550"/>
                    </a:lnTo>
                    <a:cubicBezTo>
                      <a:pt x="25293" y="5420"/>
                      <a:pt x="20776" y="0"/>
                      <a:pt x="12646" y="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4" name="Freeform 103">
                <a:extLst>
                  <a:ext uri="{FF2B5EF4-FFF2-40B4-BE49-F238E27FC236}">
                    <a16:creationId xmlns:a16="http://schemas.microsoft.com/office/drawing/2014/main" id="{91C9EF50-928C-A959-F751-A2607F714B12}"/>
                  </a:ext>
                </a:extLst>
              </p:cNvPr>
              <p:cNvSpPr/>
              <p:nvPr/>
            </p:nvSpPr>
            <p:spPr>
              <a:xfrm>
                <a:off x="7473945" y="5390644"/>
                <a:ext cx="43084" cy="43585"/>
              </a:xfrm>
              <a:custGeom>
                <a:avLst/>
                <a:gdLst>
                  <a:gd name="connsiteX0" fmla="*/ 38391 w 43084"/>
                  <a:gd name="connsiteY0" fmla="*/ 20099 h 43585"/>
                  <a:gd name="connsiteX1" fmla="*/ 23938 w 43084"/>
                  <a:gd name="connsiteY1" fmla="*/ 4743 h 43585"/>
                  <a:gd name="connsiteX2" fmla="*/ 4065 w 43084"/>
                  <a:gd name="connsiteY2" fmla="*/ 4743 h 43585"/>
                  <a:gd name="connsiteX3" fmla="*/ 4065 w 43084"/>
                  <a:gd name="connsiteY3" fmla="*/ 25519 h 43585"/>
                  <a:gd name="connsiteX4" fmla="*/ 18518 w 43084"/>
                  <a:gd name="connsiteY4" fmla="*/ 40875 h 43585"/>
                  <a:gd name="connsiteX5" fmla="*/ 30261 w 43084"/>
                  <a:gd name="connsiteY5" fmla="*/ 43585 h 43585"/>
                  <a:gd name="connsiteX6" fmla="*/ 42004 w 43084"/>
                  <a:gd name="connsiteY6" fmla="*/ 40875 h 43585"/>
                  <a:gd name="connsiteX7" fmla="*/ 38391 w 43084"/>
                  <a:gd name="connsiteY7" fmla="*/ 20099 h 43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084" h="43585">
                    <a:moveTo>
                      <a:pt x="38391" y="20099"/>
                    </a:moveTo>
                    <a:lnTo>
                      <a:pt x="23938" y="4743"/>
                    </a:lnTo>
                    <a:cubicBezTo>
                      <a:pt x="18518" y="-1581"/>
                      <a:pt x="9485" y="-1581"/>
                      <a:pt x="4065" y="4743"/>
                    </a:cubicBezTo>
                    <a:cubicBezTo>
                      <a:pt x="-1355" y="11066"/>
                      <a:pt x="-1355" y="20099"/>
                      <a:pt x="4065" y="25519"/>
                    </a:cubicBezTo>
                    <a:lnTo>
                      <a:pt x="18518" y="40875"/>
                    </a:lnTo>
                    <a:cubicBezTo>
                      <a:pt x="21228" y="43585"/>
                      <a:pt x="23938" y="43585"/>
                      <a:pt x="30261" y="43585"/>
                    </a:cubicBezTo>
                    <a:cubicBezTo>
                      <a:pt x="32971" y="43585"/>
                      <a:pt x="39295" y="40875"/>
                      <a:pt x="42004" y="40875"/>
                    </a:cubicBezTo>
                    <a:cubicBezTo>
                      <a:pt x="43811" y="34552"/>
                      <a:pt x="43811" y="25519"/>
                      <a:pt x="38391" y="2009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5" name="Freeform 104">
                <a:extLst>
                  <a:ext uri="{FF2B5EF4-FFF2-40B4-BE49-F238E27FC236}">
                    <a16:creationId xmlns:a16="http://schemas.microsoft.com/office/drawing/2014/main" id="{F4DAD8C6-8B51-B5F6-1D86-7D5D15997F2F}"/>
                  </a:ext>
                </a:extLst>
              </p:cNvPr>
              <p:cNvSpPr/>
              <p:nvPr/>
            </p:nvSpPr>
            <p:spPr>
              <a:xfrm>
                <a:off x="7617572" y="5390644"/>
                <a:ext cx="43724" cy="43585"/>
              </a:xfrm>
              <a:custGeom>
                <a:avLst/>
                <a:gdLst>
                  <a:gd name="connsiteX0" fmla="*/ 38391 w 43724"/>
                  <a:gd name="connsiteY0" fmla="*/ 4743 h 43585"/>
                  <a:gd name="connsiteX1" fmla="*/ 18518 w 43724"/>
                  <a:gd name="connsiteY1" fmla="*/ 4743 h 43585"/>
                  <a:gd name="connsiteX2" fmla="*/ 4065 w 43724"/>
                  <a:gd name="connsiteY2" fmla="*/ 20099 h 43585"/>
                  <a:gd name="connsiteX3" fmla="*/ 4065 w 43724"/>
                  <a:gd name="connsiteY3" fmla="*/ 40875 h 43585"/>
                  <a:gd name="connsiteX4" fmla="*/ 15808 w 43724"/>
                  <a:gd name="connsiteY4" fmla="*/ 43585 h 43585"/>
                  <a:gd name="connsiteX5" fmla="*/ 27551 w 43724"/>
                  <a:gd name="connsiteY5" fmla="*/ 40875 h 43585"/>
                  <a:gd name="connsiteX6" fmla="*/ 42005 w 43724"/>
                  <a:gd name="connsiteY6" fmla="*/ 25519 h 43585"/>
                  <a:gd name="connsiteX7" fmla="*/ 38391 w 43724"/>
                  <a:gd name="connsiteY7" fmla="*/ 4743 h 43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24" h="43585">
                    <a:moveTo>
                      <a:pt x="38391" y="4743"/>
                    </a:moveTo>
                    <a:cubicBezTo>
                      <a:pt x="32972" y="-1581"/>
                      <a:pt x="23938" y="-1581"/>
                      <a:pt x="18518" y="4743"/>
                    </a:cubicBezTo>
                    <a:lnTo>
                      <a:pt x="4065" y="20099"/>
                    </a:lnTo>
                    <a:cubicBezTo>
                      <a:pt x="-1355" y="26422"/>
                      <a:pt x="-1355" y="35456"/>
                      <a:pt x="4065" y="40875"/>
                    </a:cubicBezTo>
                    <a:cubicBezTo>
                      <a:pt x="6775" y="43585"/>
                      <a:pt x="9485" y="43585"/>
                      <a:pt x="15808" y="43585"/>
                    </a:cubicBezTo>
                    <a:cubicBezTo>
                      <a:pt x="18518" y="43585"/>
                      <a:pt x="24841" y="43585"/>
                      <a:pt x="27551" y="40875"/>
                    </a:cubicBezTo>
                    <a:lnTo>
                      <a:pt x="42005" y="25519"/>
                    </a:lnTo>
                    <a:cubicBezTo>
                      <a:pt x="44715" y="22809"/>
                      <a:pt x="44715" y="11066"/>
                      <a:pt x="38391" y="4743"/>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08" name="Group 107">
            <a:extLst>
              <a:ext uri="{FF2B5EF4-FFF2-40B4-BE49-F238E27FC236}">
                <a16:creationId xmlns:a16="http://schemas.microsoft.com/office/drawing/2014/main" id="{4D71D242-DEE0-981B-176B-E22C457B9515}"/>
              </a:ext>
            </a:extLst>
          </p:cNvPr>
          <p:cNvGrpSpPr/>
          <p:nvPr/>
        </p:nvGrpSpPr>
        <p:grpSpPr>
          <a:xfrm>
            <a:off x="1081541" y="2885684"/>
            <a:ext cx="810183" cy="935575"/>
            <a:chOff x="8823055" y="3850915"/>
            <a:chExt cx="751563" cy="867883"/>
          </a:xfrm>
          <a:solidFill>
            <a:srgbClr val="F79037"/>
          </a:solidFill>
        </p:grpSpPr>
        <p:sp>
          <p:nvSpPr>
            <p:cNvPr id="109" name="Freeform 108">
              <a:extLst>
                <a:ext uri="{FF2B5EF4-FFF2-40B4-BE49-F238E27FC236}">
                  <a16:creationId xmlns:a16="http://schemas.microsoft.com/office/drawing/2014/main" id="{5A092480-EA7A-1085-7B3B-7963ED1984BB}"/>
                </a:ext>
              </a:extLst>
            </p:cNvPr>
            <p:cNvSpPr/>
            <p:nvPr/>
          </p:nvSpPr>
          <p:spPr>
            <a:xfrm>
              <a:off x="9039852" y="3869676"/>
              <a:ext cx="346875" cy="361328"/>
            </a:xfrm>
            <a:custGeom>
              <a:avLst/>
              <a:gdLst>
                <a:gd name="connsiteX0" fmla="*/ 0 w 346875"/>
                <a:gd name="connsiteY0" fmla="*/ 173437 h 361328"/>
                <a:gd name="connsiteX1" fmla="*/ 173438 w 346875"/>
                <a:gd name="connsiteY1" fmla="*/ 0 h 361328"/>
                <a:gd name="connsiteX2" fmla="*/ 346875 w 346875"/>
                <a:gd name="connsiteY2" fmla="*/ 173437 h 361328"/>
                <a:gd name="connsiteX3" fmla="*/ 240283 w 346875"/>
                <a:gd name="connsiteY3" fmla="*/ 333325 h 361328"/>
                <a:gd name="connsiteX4" fmla="*/ 231250 w 346875"/>
                <a:gd name="connsiteY4" fmla="*/ 346875 h 361328"/>
                <a:gd name="connsiteX5" fmla="*/ 231250 w 346875"/>
                <a:gd name="connsiteY5" fmla="*/ 361329 h 361328"/>
                <a:gd name="connsiteX6" fmla="*/ 115625 w 346875"/>
                <a:gd name="connsiteY6" fmla="*/ 361329 h 361328"/>
                <a:gd name="connsiteX7" fmla="*/ 115625 w 346875"/>
                <a:gd name="connsiteY7" fmla="*/ 346875 h 361328"/>
                <a:gd name="connsiteX8" fmla="*/ 106592 w 346875"/>
                <a:gd name="connsiteY8" fmla="*/ 333325 h 361328"/>
                <a:gd name="connsiteX9" fmla="*/ 0 w 346875"/>
                <a:gd name="connsiteY9" fmla="*/ 173437 h 36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6875" h="361328">
                  <a:moveTo>
                    <a:pt x="0" y="173437"/>
                  </a:moveTo>
                  <a:cubicBezTo>
                    <a:pt x="0" y="77685"/>
                    <a:pt x="77685" y="0"/>
                    <a:pt x="173438" y="0"/>
                  </a:cubicBezTo>
                  <a:cubicBezTo>
                    <a:pt x="269190" y="0"/>
                    <a:pt x="346875" y="77685"/>
                    <a:pt x="346875" y="173437"/>
                  </a:cubicBezTo>
                  <a:cubicBezTo>
                    <a:pt x="346875" y="242993"/>
                    <a:pt x="304419" y="306226"/>
                    <a:pt x="240283" y="333325"/>
                  </a:cubicBezTo>
                  <a:cubicBezTo>
                    <a:pt x="234864" y="335132"/>
                    <a:pt x="231250" y="340552"/>
                    <a:pt x="231250" y="346875"/>
                  </a:cubicBezTo>
                  <a:lnTo>
                    <a:pt x="231250" y="361329"/>
                  </a:lnTo>
                  <a:lnTo>
                    <a:pt x="115625" y="361329"/>
                  </a:lnTo>
                  <a:lnTo>
                    <a:pt x="115625" y="346875"/>
                  </a:lnTo>
                  <a:cubicBezTo>
                    <a:pt x="115625" y="341455"/>
                    <a:pt x="112012" y="336035"/>
                    <a:pt x="106592" y="333325"/>
                  </a:cubicBezTo>
                  <a:cubicBezTo>
                    <a:pt x="42456" y="307129"/>
                    <a:pt x="0" y="243897"/>
                    <a:pt x="0" y="173437"/>
                  </a:cubicBez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10" name="Graphic 2">
              <a:extLst>
                <a:ext uri="{FF2B5EF4-FFF2-40B4-BE49-F238E27FC236}">
                  <a16:creationId xmlns:a16="http://schemas.microsoft.com/office/drawing/2014/main" id="{0EF313A7-B52E-9DAF-28D7-4FEBCDA566C0}"/>
                </a:ext>
              </a:extLst>
            </p:cNvPr>
            <p:cNvGrpSpPr/>
            <p:nvPr/>
          </p:nvGrpSpPr>
          <p:grpSpPr>
            <a:xfrm>
              <a:off x="8823055" y="3850915"/>
              <a:ext cx="751563" cy="867883"/>
              <a:chOff x="8823055" y="3850915"/>
              <a:chExt cx="751563" cy="867883"/>
            </a:xfrm>
            <a:grpFill/>
          </p:grpSpPr>
          <p:sp>
            <p:nvSpPr>
              <p:cNvPr id="111" name="Freeform 110">
                <a:extLst>
                  <a:ext uri="{FF2B5EF4-FFF2-40B4-BE49-F238E27FC236}">
                    <a16:creationId xmlns:a16="http://schemas.microsoft.com/office/drawing/2014/main" id="{FD6AC65B-99F3-4462-EA74-4B922A955D84}"/>
                  </a:ext>
                </a:extLst>
              </p:cNvPr>
              <p:cNvSpPr/>
              <p:nvPr/>
            </p:nvSpPr>
            <p:spPr>
              <a:xfrm>
                <a:off x="9444540" y="4039501"/>
                <a:ext cx="72265" cy="28906"/>
              </a:xfrm>
              <a:custGeom>
                <a:avLst/>
                <a:gdLst>
                  <a:gd name="connsiteX0" fmla="*/ 57813 w 72265"/>
                  <a:gd name="connsiteY0" fmla="*/ 28906 h 28906"/>
                  <a:gd name="connsiteX1" fmla="*/ 14453 w 72265"/>
                  <a:gd name="connsiteY1" fmla="*/ 28906 h 28906"/>
                  <a:gd name="connsiteX2" fmla="*/ 0 w 72265"/>
                  <a:gd name="connsiteY2" fmla="*/ 14453 h 28906"/>
                  <a:gd name="connsiteX3" fmla="*/ 14453 w 72265"/>
                  <a:gd name="connsiteY3" fmla="*/ 0 h 28906"/>
                  <a:gd name="connsiteX4" fmla="*/ 57813 w 72265"/>
                  <a:gd name="connsiteY4" fmla="*/ 0 h 28906"/>
                  <a:gd name="connsiteX5" fmla="*/ 72266 w 72265"/>
                  <a:gd name="connsiteY5" fmla="*/ 14453 h 28906"/>
                  <a:gd name="connsiteX6" fmla="*/ 57813 w 72265"/>
                  <a:gd name="connsiteY6" fmla="*/ 28906 h 28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265" h="28906">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2" name="Freeform 111">
                <a:extLst>
                  <a:ext uri="{FF2B5EF4-FFF2-40B4-BE49-F238E27FC236}">
                    <a16:creationId xmlns:a16="http://schemas.microsoft.com/office/drawing/2014/main" id="{A3BD0D09-F731-7C9A-3D9B-FA3B05B100D6}"/>
                  </a:ext>
                </a:extLst>
              </p:cNvPr>
              <p:cNvSpPr/>
              <p:nvPr/>
            </p:nvSpPr>
            <p:spPr>
              <a:xfrm>
                <a:off x="9413827" y="3902196"/>
                <a:ext cx="66846" cy="50585"/>
              </a:xfrm>
              <a:custGeom>
                <a:avLst/>
                <a:gdLst>
                  <a:gd name="connsiteX0" fmla="*/ 14453 w 66846"/>
                  <a:gd name="connsiteY0" fmla="*/ 50586 h 50585"/>
                  <a:gd name="connsiteX1" fmla="*/ 0 w 66846"/>
                  <a:gd name="connsiteY1" fmla="*/ 36133 h 50585"/>
                  <a:gd name="connsiteX2" fmla="*/ 7227 w 66846"/>
                  <a:gd name="connsiteY2" fmla="*/ 23486 h 50585"/>
                  <a:gd name="connsiteX3" fmla="*/ 45166 w 66846"/>
                  <a:gd name="connsiteY3" fmla="*/ 1807 h 50585"/>
                  <a:gd name="connsiteX4" fmla="*/ 65039 w 66846"/>
                  <a:gd name="connsiteY4" fmla="*/ 7226 h 50585"/>
                  <a:gd name="connsiteX5" fmla="*/ 59620 w 66846"/>
                  <a:gd name="connsiteY5" fmla="*/ 27100 h 50585"/>
                  <a:gd name="connsiteX6" fmla="*/ 21680 w 66846"/>
                  <a:gd name="connsiteY6" fmla="*/ 48780 h 50585"/>
                  <a:gd name="connsiteX7" fmla="*/ 14453 w 66846"/>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6" h="50585">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3" name="Freeform 112">
                <a:extLst>
                  <a:ext uri="{FF2B5EF4-FFF2-40B4-BE49-F238E27FC236}">
                    <a16:creationId xmlns:a16="http://schemas.microsoft.com/office/drawing/2014/main" id="{D902E75E-790E-7D14-7DEB-3609025F4297}"/>
                  </a:ext>
                </a:extLst>
              </p:cNvPr>
              <p:cNvSpPr/>
              <p:nvPr/>
            </p:nvSpPr>
            <p:spPr>
              <a:xfrm>
                <a:off x="8880867" y="4039501"/>
                <a:ext cx="72265" cy="28906"/>
              </a:xfrm>
              <a:custGeom>
                <a:avLst/>
                <a:gdLst>
                  <a:gd name="connsiteX0" fmla="*/ 57813 w 72265"/>
                  <a:gd name="connsiteY0" fmla="*/ 28906 h 28906"/>
                  <a:gd name="connsiteX1" fmla="*/ 14453 w 72265"/>
                  <a:gd name="connsiteY1" fmla="*/ 28906 h 28906"/>
                  <a:gd name="connsiteX2" fmla="*/ 0 w 72265"/>
                  <a:gd name="connsiteY2" fmla="*/ 14453 h 28906"/>
                  <a:gd name="connsiteX3" fmla="*/ 14453 w 72265"/>
                  <a:gd name="connsiteY3" fmla="*/ 0 h 28906"/>
                  <a:gd name="connsiteX4" fmla="*/ 57813 w 72265"/>
                  <a:gd name="connsiteY4" fmla="*/ 0 h 28906"/>
                  <a:gd name="connsiteX5" fmla="*/ 72266 w 72265"/>
                  <a:gd name="connsiteY5" fmla="*/ 14453 h 28906"/>
                  <a:gd name="connsiteX6" fmla="*/ 57813 w 72265"/>
                  <a:gd name="connsiteY6" fmla="*/ 28906 h 28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265" h="28906">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4" name="Freeform 113">
                <a:extLst>
                  <a:ext uri="{FF2B5EF4-FFF2-40B4-BE49-F238E27FC236}">
                    <a16:creationId xmlns:a16="http://schemas.microsoft.com/office/drawing/2014/main" id="{195CE66C-C020-1384-F38C-B1006D240585}"/>
                  </a:ext>
                </a:extLst>
              </p:cNvPr>
              <p:cNvSpPr/>
              <p:nvPr/>
            </p:nvSpPr>
            <p:spPr>
              <a:xfrm>
                <a:off x="8917904" y="3902196"/>
                <a:ext cx="66845" cy="50585"/>
              </a:xfrm>
              <a:custGeom>
                <a:avLst/>
                <a:gdLst>
                  <a:gd name="connsiteX0" fmla="*/ 52393 w 66845"/>
                  <a:gd name="connsiteY0" fmla="*/ 50586 h 50585"/>
                  <a:gd name="connsiteX1" fmla="*/ 45166 w 66845"/>
                  <a:gd name="connsiteY1" fmla="*/ 48780 h 50585"/>
                  <a:gd name="connsiteX2" fmla="*/ 7226 w 66845"/>
                  <a:gd name="connsiteY2" fmla="*/ 27100 h 50585"/>
                  <a:gd name="connsiteX3" fmla="*/ 1807 w 66845"/>
                  <a:gd name="connsiteY3" fmla="*/ 7226 h 50585"/>
                  <a:gd name="connsiteX4" fmla="*/ 21679 w 66845"/>
                  <a:gd name="connsiteY4" fmla="*/ 1807 h 50585"/>
                  <a:gd name="connsiteX5" fmla="*/ 59619 w 66845"/>
                  <a:gd name="connsiteY5" fmla="*/ 23486 h 50585"/>
                  <a:gd name="connsiteX6" fmla="*/ 65039 w 66845"/>
                  <a:gd name="connsiteY6" fmla="*/ 43359 h 50585"/>
                  <a:gd name="connsiteX7" fmla="*/ 52393 w 66845"/>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5" h="50585">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5" name="Freeform 114">
                <a:extLst>
                  <a:ext uri="{FF2B5EF4-FFF2-40B4-BE49-F238E27FC236}">
                    <a16:creationId xmlns:a16="http://schemas.microsoft.com/office/drawing/2014/main" id="{C6751AD0-755C-1CC4-FF97-272C91C4A0F8}"/>
                  </a:ext>
                </a:extLst>
              </p:cNvPr>
              <p:cNvSpPr/>
              <p:nvPr/>
            </p:nvSpPr>
            <p:spPr>
              <a:xfrm>
                <a:off x="8917904" y="4155126"/>
                <a:ext cx="66845" cy="50585"/>
              </a:xfrm>
              <a:custGeom>
                <a:avLst/>
                <a:gdLst>
                  <a:gd name="connsiteX0" fmla="*/ 14453 w 66845"/>
                  <a:gd name="connsiteY0" fmla="*/ 50586 h 50585"/>
                  <a:gd name="connsiteX1" fmla="*/ 0 w 66845"/>
                  <a:gd name="connsiteY1" fmla="*/ 36133 h 50585"/>
                  <a:gd name="connsiteX2" fmla="*/ 7226 w 66845"/>
                  <a:gd name="connsiteY2" fmla="*/ 23486 h 50585"/>
                  <a:gd name="connsiteX3" fmla="*/ 45166 w 66845"/>
                  <a:gd name="connsiteY3" fmla="*/ 1807 h 50585"/>
                  <a:gd name="connsiteX4" fmla="*/ 65039 w 66845"/>
                  <a:gd name="connsiteY4" fmla="*/ 7226 h 50585"/>
                  <a:gd name="connsiteX5" fmla="*/ 59619 w 66845"/>
                  <a:gd name="connsiteY5" fmla="*/ 27100 h 50585"/>
                  <a:gd name="connsiteX6" fmla="*/ 21679 w 66845"/>
                  <a:gd name="connsiteY6" fmla="*/ 48780 h 50585"/>
                  <a:gd name="connsiteX7" fmla="*/ 14453 w 66845"/>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5" h="50585">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6" name="Freeform 115">
                <a:extLst>
                  <a:ext uri="{FF2B5EF4-FFF2-40B4-BE49-F238E27FC236}">
                    <a16:creationId xmlns:a16="http://schemas.microsoft.com/office/drawing/2014/main" id="{383C9DAB-EF1C-71A4-827F-DA96E96CC5E8}"/>
                  </a:ext>
                </a:extLst>
              </p:cNvPr>
              <p:cNvSpPr/>
              <p:nvPr/>
            </p:nvSpPr>
            <p:spPr>
              <a:xfrm>
                <a:off x="9213290" y="3952782"/>
                <a:ext cx="130155" cy="202344"/>
              </a:xfrm>
              <a:custGeom>
                <a:avLst/>
                <a:gdLst>
                  <a:gd name="connsiteX0" fmla="*/ 43359 w 130155"/>
                  <a:gd name="connsiteY0" fmla="*/ 202344 h 202344"/>
                  <a:gd name="connsiteX1" fmla="*/ 0 w 130155"/>
                  <a:gd name="connsiteY1" fmla="*/ 158985 h 202344"/>
                  <a:gd name="connsiteX2" fmla="*/ 0 w 130155"/>
                  <a:gd name="connsiteY2" fmla="*/ 43360 h 202344"/>
                  <a:gd name="connsiteX3" fmla="*/ 43359 w 130155"/>
                  <a:gd name="connsiteY3" fmla="*/ 0 h 202344"/>
                  <a:gd name="connsiteX4" fmla="*/ 86719 w 130155"/>
                  <a:gd name="connsiteY4" fmla="*/ 43360 h 202344"/>
                  <a:gd name="connsiteX5" fmla="*/ 86719 w 130155"/>
                  <a:gd name="connsiteY5" fmla="*/ 45166 h 202344"/>
                  <a:gd name="connsiteX6" fmla="*/ 128271 w 130155"/>
                  <a:gd name="connsiteY6" fmla="*/ 115626 h 202344"/>
                  <a:gd name="connsiteX7" fmla="*/ 86719 w 130155"/>
                  <a:gd name="connsiteY7" fmla="*/ 157178 h 202344"/>
                  <a:gd name="connsiteX8" fmla="*/ 86719 w 130155"/>
                  <a:gd name="connsiteY8" fmla="*/ 158985 h 202344"/>
                  <a:gd name="connsiteX9" fmla="*/ 43359 w 130155"/>
                  <a:gd name="connsiteY9" fmla="*/ 202344 h 202344"/>
                  <a:gd name="connsiteX10" fmla="*/ 43359 w 130155"/>
                  <a:gd name="connsiteY10" fmla="*/ 28906 h 202344"/>
                  <a:gd name="connsiteX11" fmla="*/ 28906 w 130155"/>
                  <a:gd name="connsiteY11" fmla="*/ 43360 h 202344"/>
                  <a:gd name="connsiteX12" fmla="*/ 28906 w 130155"/>
                  <a:gd name="connsiteY12" fmla="*/ 158985 h 202344"/>
                  <a:gd name="connsiteX13" fmla="*/ 43359 w 130155"/>
                  <a:gd name="connsiteY13" fmla="*/ 173438 h 202344"/>
                  <a:gd name="connsiteX14" fmla="*/ 57812 w 130155"/>
                  <a:gd name="connsiteY14" fmla="*/ 158985 h 202344"/>
                  <a:gd name="connsiteX15" fmla="*/ 56005 w 130155"/>
                  <a:gd name="connsiteY15" fmla="*/ 151758 h 202344"/>
                  <a:gd name="connsiteX16" fmla="*/ 60522 w 130155"/>
                  <a:gd name="connsiteY16" fmla="*/ 131885 h 202344"/>
                  <a:gd name="connsiteX17" fmla="*/ 71362 w 130155"/>
                  <a:gd name="connsiteY17" fmla="*/ 130079 h 202344"/>
                  <a:gd name="connsiteX18" fmla="*/ 101172 w 130155"/>
                  <a:gd name="connsiteY18" fmla="*/ 101172 h 202344"/>
                  <a:gd name="connsiteX19" fmla="*/ 101172 w 130155"/>
                  <a:gd name="connsiteY19" fmla="*/ 101172 h 202344"/>
                  <a:gd name="connsiteX20" fmla="*/ 72266 w 130155"/>
                  <a:gd name="connsiteY20" fmla="*/ 72266 h 202344"/>
                  <a:gd name="connsiteX21" fmla="*/ 56909 w 130155"/>
                  <a:gd name="connsiteY21" fmla="*/ 66846 h 202344"/>
                  <a:gd name="connsiteX22" fmla="*/ 56005 w 130155"/>
                  <a:gd name="connsiteY22" fmla="*/ 50586 h 202344"/>
                  <a:gd name="connsiteX23" fmla="*/ 57812 w 130155"/>
                  <a:gd name="connsiteY23" fmla="*/ 43360 h 202344"/>
                  <a:gd name="connsiteX24" fmla="*/ 43359 w 130155"/>
                  <a:gd name="connsiteY24" fmla="*/ 28906 h 20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0155" h="202344">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7" name="Freeform 116">
                <a:extLst>
                  <a:ext uri="{FF2B5EF4-FFF2-40B4-BE49-F238E27FC236}">
                    <a16:creationId xmlns:a16="http://schemas.microsoft.com/office/drawing/2014/main" id="{B3B30996-6D8B-17CA-94A8-FB39B365C084}"/>
                  </a:ext>
                </a:extLst>
              </p:cNvPr>
              <p:cNvSpPr/>
              <p:nvPr/>
            </p:nvSpPr>
            <p:spPr>
              <a:xfrm>
                <a:off x="9054227" y="3952782"/>
                <a:ext cx="130156" cy="202344"/>
              </a:xfrm>
              <a:custGeom>
                <a:avLst/>
                <a:gdLst>
                  <a:gd name="connsiteX0" fmla="*/ 86797 w 130156"/>
                  <a:gd name="connsiteY0" fmla="*/ 202344 h 202344"/>
                  <a:gd name="connsiteX1" fmla="*/ 43437 w 130156"/>
                  <a:gd name="connsiteY1" fmla="*/ 158985 h 202344"/>
                  <a:gd name="connsiteX2" fmla="*/ 43437 w 130156"/>
                  <a:gd name="connsiteY2" fmla="*/ 157178 h 202344"/>
                  <a:gd name="connsiteX3" fmla="*/ 1885 w 130156"/>
                  <a:gd name="connsiteY3" fmla="*/ 86719 h 202344"/>
                  <a:gd name="connsiteX4" fmla="*/ 43437 w 130156"/>
                  <a:gd name="connsiteY4" fmla="*/ 45166 h 202344"/>
                  <a:gd name="connsiteX5" fmla="*/ 43437 w 130156"/>
                  <a:gd name="connsiteY5" fmla="*/ 43360 h 202344"/>
                  <a:gd name="connsiteX6" fmla="*/ 86797 w 130156"/>
                  <a:gd name="connsiteY6" fmla="*/ 0 h 202344"/>
                  <a:gd name="connsiteX7" fmla="*/ 130156 w 130156"/>
                  <a:gd name="connsiteY7" fmla="*/ 43360 h 202344"/>
                  <a:gd name="connsiteX8" fmla="*/ 130156 w 130156"/>
                  <a:gd name="connsiteY8" fmla="*/ 158985 h 202344"/>
                  <a:gd name="connsiteX9" fmla="*/ 86797 w 130156"/>
                  <a:gd name="connsiteY9" fmla="*/ 202344 h 202344"/>
                  <a:gd name="connsiteX10" fmla="*/ 61504 w 130156"/>
                  <a:gd name="connsiteY10" fmla="*/ 130079 h 202344"/>
                  <a:gd name="connsiteX11" fmla="*/ 73247 w 130156"/>
                  <a:gd name="connsiteY11" fmla="*/ 136402 h 202344"/>
                  <a:gd name="connsiteX12" fmla="*/ 74150 w 130156"/>
                  <a:gd name="connsiteY12" fmla="*/ 152662 h 202344"/>
                  <a:gd name="connsiteX13" fmla="*/ 72344 w 130156"/>
                  <a:gd name="connsiteY13" fmla="*/ 159888 h 202344"/>
                  <a:gd name="connsiteX14" fmla="*/ 86797 w 130156"/>
                  <a:gd name="connsiteY14" fmla="*/ 174341 h 202344"/>
                  <a:gd name="connsiteX15" fmla="*/ 101250 w 130156"/>
                  <a:gd name="connsiteY15" fmla="*/ 159888 h 202344"/>
                  <a:gd name="connsiteX16" fmla="*/ 101250 w 130156"/>
                  <a:gd name="connsiteY16" fmla="*/ 44263 h 202344"/>
                  <a:gd name="connsiteX17" fmla="*/ 86797 w 130156"/>
                  <a:gd name="connsiteY17" fmla="*/ 29810 h 202344"/>
                  <a:gd name="connsiteX18" fmla="*/ 72344 w 130156"/>
                  <a:gd name="connsiteY18" fmla="*/ 44263 h 202344"/>
                  <a:gd name="connsiteX19" fmla="*/ 74150 w 130156"/>
                  <a:gd name="connsiteY19" fmla="*/ 51489 h 202344"/>
                  <a:gd name="connsiteX20" fmla="*/ 69634 w 130156"/>
                  <a:gd name="connsiteY20" fmla="*/ 71363 h 202344"/>
                  <a:gd name="connsiteX21" fmla="*/ 58794 w 130156"/>
                  <a:gd name="connsiteY21" fmla="*/ 73169 h 202344"/>
                  <a:gd name="connsiteX22" fmla="*/ 28984 w 130156"/>
                  <a:gd name="connsiteY22" fmla="*/ 102076 h 202344"/>
                  <a:gd name="connsiteX23" fmla="*/ 28984 w 130156"/>
                  <a:gd name="connsiteY23" fmla="*/ 102076 h 202344"/>
                  <a:gd name="connsiteX24" fmla="*/ 57891 w 130156"/>
                  <a:gd name="connsiteY24" fmla="*/ 130982 h 202344"/>
                  <a:gd name="connsiteX25" fmla="*/ 61504 w 130156"/>
                  <a:gd name="connsiteY25" fmla="*/ 130079 h 20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0156" h="202344">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8" name="Freeform 117">
                <a:extLst>
                  <a:ext uri="{FF2B5EF4-FFF2-40B4-BE49-F238E27FC236}">
                    <a16:creationId xmlns:a16="http://schemas.microsoft.com/office/drawing/2014/main" id="{F1495A8C-9050-3247-B8C2-A0BAC9CAF1A8}"/>
                  </a:ext>
                </a:extLst>
              </p:cNvPr>
              <p:cNvSpPr/>
              <p:nvPr/>
            </p:nvSpPr>
            <p:spPr>
              <a:xfrm>
                <a:off x="9413426" y="4155126"/>
                <a:ext cx="67247" cy="50585"/>
              </a:xfrm>
              <a:custGeom>
                <a:avLst/>
                <a:gdLst>
                  <a:gd name="connsiteX0" fmla="*/ 7628 w 67247"/>
                  <a:gd name="connsiteY0" fmla="*/ 27100 h 50585"/>
                  <a:gd name="connsiteX1" fmla="*/ 45567 w 67247"/>
                  <a:gd name="connsiteY1" fmla="*/ 48780 h 50585"/>
                  <a:gd name="connsiteX2" fmla="*/ 65441 w 67247"/>
                  <a:gd name="connsiteY2" fmla="*/ 43359 h 50585"/>
                  <a:gd name="connsiteX3" fmla="*/ 60021 w 67247"/>
                  <a:gd name="connsiteY3" fmla="*/ 23486 h 50585"/>
                  <a:gd name="connsiteX4" fmla="*/ 22081 w 67247"/>
                  <a:gd name="connsiteY4" fmla="*/ 1807 h 50585"/>
                  <a:gd name="connsiteX5" fmla="*/ 2208 w 67247"/>
                  <a:gd name="connsiteY5" fmla="*/ 7226 h 50585"/>
                  <a:gd name="connsiteX6" fmla="*/ 7628 w 67247"/>
                  <a:gd name="connsiteY6" fmla="*/ 27100 h 50585"/>
                  <a:gd name="connsiteX7" fmla="*/ 7628 w 67247"/>
                  <a:gd name="connsiteY7" fmla="*/ 27100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247" h="50585">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9" name="Freeform 118">
                <a:extLst>
                  <a:ext uri="{FF2B5EF4-FFF2-40B4-BE49-F238E27FC236}">
                    <a16:creationId xmlns:a16="http://schemas.microsoft.com/office/drawing/2014/main" id="{1E0A72D5-6A56-78B0-2728-4E265B1FFAD7}"/>
                  </a:ext>
                </a:extLst>
              </p:cNvPr>
              <p:cNvSpPr/>
              <p:nvPr/>
            </p:nvSpPr>
            <p:spPr>
              <a:xfrm>
                <a:off x="8823055" y="3850915"/>
                <a:ext cx="751563" cy="867883"/>
              </a:xfrm>
              <a:custGeom>
                <a:avLst/>
                <a:gdLst>
                  <a:gd name="connsiteX0" fmla="*/ 653101 w 751563"/>
                  <a:gd name="connsiteY0" fmla="*/ 546301 h 867883"/>
                  <a:gd name="connsiteX1" fmla="*/ 519410 w 751563"/>
                  <a:gd name="connsiteY1" fmla="*/ 512878 h 867883"/>
                  <a:gd name="connsiteX2" fmla="*/ 520313 w 751563"/>
                  <a:gd name="connsiteY2" fmla="*/ 509265 h 867883"/>
                  <a:gd name="connsiteX3" fmla="*/ 509473 w 751563"/>
                  <a:gd name="connsiteY3" fmla="*/ 492101 h 867883"/>
                  <a:gd name="connsiteX4" fmla="*/ 462501 w 751563"/>
                  <a:gd name="connsiteY4" fmla="*/ 480358 h 867883"/>
                  <a:gd name="connsiteX5" fmla="*/ 462501 w 751563"/>
                  <a:gd name="connsiteY5" fmla="*/ 476745 h 867883"/>
                  <a:gd name="connsiteX6" fmla="*/ 476954 w 751563"/>
                  <a:gd name="connsiteY6" fmla="*/ 476745 h 867883"/>
                  <a:gd name="connsiteX7" fmla="*/ 491407 w 751563"/>
                  <a:gd name="connsiteY7" fmla="*/ 462292 h 867883"/>
                  <a:gd name="connsiteX8" fmla="*/ 491407 w 751563"/>
                  <a:gd name="connsiteY8" fmla="*/ 404479 h 867883"/>
                  <a:gd name="connsiteX9" fmla="*/ 476954 w 751563"/>
                  <a:gd name="connsiteY9" fmla="*/ 390026 h 867883"/>
                  <a:gd name="connsiteX10" fmla="*/ 462501 w 751563"/>
                  <a:gd name="connsiteY10" fmla="*/ 390026 h 867883"/>
                  <a:gd name="connsiteX11" fmla="*/ 462501 w 751563"/>
                  <a:gd name="connsiteY11" fmla="*/ 384606 h 867883"/>
                  <a:gd name="connsiteX12" fmla="*/ 558253 w 751563"/>
                  <a:gd name="connsiteY12" fmla="*/ 115416 h 867883"/>
                  <a:gd name="connsiteX13" fmla="*/ 289063 w 751563"/>
                  <a:gd name="connsiteY13" fmla="*/ 19664 h 867883"/>
                  <a:gd name="connsiteX14" fmla="*/ 193310 w 751563"/>
                  <a:gd name="connsiteY14" fmla="*/ 288854 h 867883"/>
                  <a:gd name="connsiteX15" fmla="*/ 289063 w 751563"/>
                  <a:gd name="connsiteY15" fmla="*/ 384606 h 867883"/>
                  <a:gd name="connsiteX16" fmla="*/ 289063 w 751563"/>
                  <a:gd name="connsiteY16" fmla="*/ 390026 h 867883"/>
                  <a:gd name="connsiteX17" fmla="*/ 274609 w 751563"/>
                  <a:gd name="connsiteY17" fmla="*/ 390026 h 867883"/>
                  <a:gd name="connsiteX18" fmla="*/ 260156 w 751563"/>
                  <a:gd name="connsiteY18" fmla="*/ 404479 h 867883"/>
                  <a:gd name="connsiteX19" fmla="*/ 260156 w 751563"/>
                  <a:gd name="connsiteY19" fmla="*/ 462292 h 867883"/>
                  <a:gd name="connsiteX20" fmla="*/ 274609 w 751563"/>
                  <a:gd name="connsiteY20" fmla="*/ 476745 h 867883"/>
                  <a:gd name="connsiteX21" fmla="*/ 289063 w 751563"/>
                  <a:gd name="connsiteY21" fmla="*/ 476745 h 867883"/>
                  <a:gd name="connsiteX22" fmla="*/ 289063 w 751563"/>
                  <a:gd name="connsiteY22" fmla="*/ 480358 h 867883"/>
                  <a:gd name="connsiteX23" fmla="*/ 242090 w 751563"/>
                  <a:gd name="connsiteY23" fmla="*/ 492101 h 867883"/>
                  <a:gd name="connsiteX24" fmla="*/ 231250 w 751563"/>
                  <a:gd name="connsiteY24" fmla="*/ 509265 h 867883"/>
                  <a:gd name="connsiteX25" fmla="*/ 232154 w 751563"/>
                  <a:gd name="connsiteY25" fmla="*/ 512878 h 867883"/>
                  <a:gd name="connsiteX26" fmla="*/ 98462 w 751563"/>
                  <a:gd name="connsiteY26" fmla="*/ 546301 h 867883"/>
                  <a:gd name="connsiteX27" fmla="*/ 0 w 751563"/>
                  <a:gd name="connsiteY27" fmla="*/ 672766 h 867883"/>
                  <a:gd name="connsiteX28" fmla="*/ 0 w 751563"/>
                  <a:gd name="connsiteY28" fmla="*/ 853430 h 867883"/>
                  <a:gd name="connsiteX29" fmla="*/ 14453 w 751563"/>
                  <a:gd name="connsiteY29" fmla="*/ 867883 h 867883"/>
                  <a:gd name="connsiteX30" fmla="*/ 737110 w 751563"/>
                  <a:gd name="connsiteY30" fmla="*/ 867883 h 867883"/>
                  <a:gd name="connsiteX31" fmla="*/ 751564 w 751563"/>
                  <a:gd name="connsiteY31" fmla="*/ 853430 h 867883"/>
                  <a:gd name="connsiteX32" fmla="*/ 751564 w 751563"/>
                  <a:gd name="connsiteY32" fmla="*/ 672766 h 867883"/>
                  <a:gd name="connsiteX33" fmla="*/ 653101 w 751563"/>
                  <a:gd name="connsiteY33" fmla="*/ 546301 h 867883"/>
                  <a:gd name="connsiteX34" fmla="*/ 488697 w 751563"/>
                  <a:gd name="connsiteY34" fmla="*/ 517394 h 867883"/>
                  <a:gd name="connsiteX35" fmla="*/ 475147 w 751563"/>
                  <a:gd name="connsiteY35" fmla="*/ 582433 h 867883"/>
                  <a:gd name="connsiteX36" fmla="*/ 401978 w 751563"/>
                  <a:gd name="connsiteY36" fmla="*/ 558044 h 867883"/>
                  <a:gd name="connsiteX37" fmla="*/ 451661 w 751563"/>
                  <a:gd name="connsiteY37" fmla="*/ 508361 h 867883"/>
                  <a:gd name="connsiteX38" fmla="*/ 488697 w 751563"/>
                  <a:gd name="connsiteY38" fmla="*/ 517394 h 867883"/>
                  <a:gd name="connsiteX39" fmla="*/ 375782 w 751563"/>
                  <a:gd name="connsiteY39" fmla="*/ 544494 h 867883"/>
                  <a:gd name="connsiteX40" fmla="*/ 317969 w 751563"/>
                  <a:gd name="connsiteY40" fmla="*/ 486682 h 867883"/>
                  <a:gd name="connsiteX41" fmla="*/ 317969 w 751563"/>
                  <a:gd name="connsiteY41" fmla="*/ 478551 h 867883"/>
                  <a:gd name="connsiteX42" fmla="*/ 433594 w 751563"/>
                  <a:gd name="connsiteY42" fmla="*/ 478551 h 867883"/>
                  <a:gd name="connsiteX43" fmla="*/ 433594 w 751563"/>
                  <a:gd name="connsiteY43" fmla="*/ 486682 h 867883"/>
                  <a:gd name="connsiteX44" fmla="*/ 375782 w 751563"/>
                  <a:gd name="connsiteY44" fmla="*/ 544494 h 867883"/>
                  <a:gd name="connsiteX45" fmla="*/ 395655 w 751563"/>
                  <a:gd name="connsiteY45" fmla="*/ 614953 h 867883"/>
                  <a:gd name="connsiteX46" fmla="*/ 376685 w 751563"/>
                  <a:gd name="connsiteY46" fmla="*/ 621276 h 867883"/>
                  <a:gd name="connsiteX47" fmla="*/ 356812 w 751563"/>
                  <a:gd name="connsiteY47" fmla="*/ 614953 h 867883"/>
                  <a:gd name="connsiteX48" fmla="*/ 359522 w 751563"/>
                  <a:gd name="connsiteY48" fmla="*/ 585143 h 867883"/>
                  <a:gd name="connsiteX49" fmla="*/ 375782 w 751563"/>
                  <a:gd name="connsiteY49" fmla="*/ 579724 h 867883"/>
                  <a:gd name="connsiteX50" fmla="*/ 392041 w 751563"/>
                  <a:gd name="connsiteY50" fmla="*/ 585143 h 867883"/>
                  <a:gd name="connsiteX51" fmla="*/ 395655 w 751563"/>
                  <a:gd name="connsiteY51" fmla="*/ 614953 h 867883"/>
                  <a:gd name="connsiteX52" fmla="*/ 202344 w 751563"/>
                  <a:gd name="connsiteY52" fmla="*/ 203038 h 867883"/>
                  <a:gd name="connsiteX53" fmla="*/ 375782 w 751563"/>
                  <a:gd name="connsiteY53" fmla="*/ 29601 h 867883"/>
                  <a:gd name="connsiteX54" fmla="*/ 549219 w 751563"/>
                  <a:gd name="connsiteY54" fmla="*/ 203038 h 867883"/>
                  <a:gd name="connsiteX55" fmla="*/ 442628 w 751563"/>
                  <a:gd name="connsiteY55" fmla="*/ 362926 h 867883"/>
                  <a:gd name="connsiteX56" fmla="*/ 433594 w 751563"/>
                  <a:gd name="connsiteY56" fmla="*/ 376476 h 867883"/>
                  <a:gd name="connsiteX57" fmla="*/ 433594 w 751563"/>
                  <a:gd name="connsiteY57" fmla="*/ 390929 h 867883"/>
                  <a:gd name="connsiteX58" fmla="*/ 317969 w 751563"/>
                  <a:gd name="connsiteY58" fmla="*/ 390929 h 867883"/>
                  <a:gd name="connsiteX59" fmla="*/ 317969 w 751563"/>
                  <a:gd name="connsiteY59" fmla="*/ 376476 h 867883"/>
                  <a:gd name="connsiteX60" fmla="*/ 308936 w 751563"/>
                  <a:gd name="connsiteY60" fmla="*/ 362926 h 867883"/>
                  <a:gd name="connsiteX61" fmla="*/ 202344 w 751563"/>
                  <a:gd name="connsiteY61" fmla="*/ 203038 h 867883"/>
                  <a:gd name="connsiteX62" fmla="*/ 289063 w 751563"/>
                  <a:gd name="connsiteY62" fmla="*/ 419836 h 867883"/>
                  <a:gd name="connsiteX63" fmla="*/ 462501 w 751563"/>
                  <a:gd name="connsiteY63" fmla="*/ 419836 h 867883"/>
                  <a:gd name="connsiteX64" fmla="*/ 462501 w 751563"/>
                  <a:gd name="connsiteY64" fmla="*/ 448742 h 867883"/>
                  <a:gd name="connsiteX65" fmla="*/ 289063 w 751563"/>
                  <a:gd name="connsiteY65" fmla="*/ 448742 h 867883"/>
                  <a:gd name="connsiteX66" fmla="*/ 289063 w 751563"/>
                  <a:gd name="connsiteY66" fmla="*/ 419836 h 867883"/>
                  <a:gd name="connsiteX67" fmla="*/ 298999 w 751563"/>
                  <a:gd name="connsiteY67" fmla="*/ 508361 h 867883"/>
                  <a:gd name="connsiteX68" fmla="*/ 348682 w 751563"/>
                  <a:gd name="connsiteY68" fmla="*/ 558044 h 867883"/>
                  <a:gd name="connsiteX69" fmla="*/ 275513 w 751563"/>
                  <a:gd name="connsiteY69" fmla="*/ 582433 h 867883"/>
                  <a:gd name="connsiteX70" fmla="*/ 261963 w 751563"/>
                  <a:gd name="connsiteY70" fmla="*/ 517394 h 867883"/>
                  <a:gd name="connsiteX71" fmla="*/ 298999 w 751563"/>
                  <a:gd name="connsiteY71" fmla="*/ 508361 h 867883"/>
                  <a:gd name="connsiteX72" fmla="*/ 173438 w 751563"/>
                  <a:gd name="connsiteY72" fmla="*/ 838977 h 867883"/>
                  <a:gd name="connsiteX73" fmla="*/ 173438 w 751563"/>
                  <a:gd name="connsiteY73" fmla="*/ 708898 h 867883"/>
                  <a:gd name="connsiteX74" fmla="*/ 158984 w 751563"/>
                  <a:gd name="connsiteY74" fmla="*/ 694445 h 867883"/>
                  <a:gd name="connsiteX75" fmla="*/ 144531 w 751563"/>
                  <a:gd name="connsiteY75" fmla="*/ 708898 h 867883"/>
                  <a:gd name="connsiteX76" fmla="*/ 144531 w 751563"/>
                  <a:gd name="connsiteY76" fmla="*/ 838977 h 867883"/>
                  <a:gd name="connsiteX77" fmla="*/ 28906 w 751563"/>
                  <a:gd name="connsiteY77" fmla="*/ 838977 h 867883"/>
                  <a:gd name="connsiteX78" fmla="*/ 28906 w 751563"/>
                  <a:gd name="connsiteY78" fmla="*/ 672766 h 867883"/>
                  <a:gd name="connsiteX79" fmla="*/ 105689 w 751563"/>
                  <a:gd name="connsiteY79" fmla="*/ 574304 h 867883"/>
                  <a:gd name="connsiteX80" fmla="*/ 225830 w 751563"/>
                  <a:gd name="connsiteY80" fmla="*/ 544494 h 867883"/>
                  <a:gd name="connsiteX81" fmla="*/ 176148 w 751563"/>
                  <a:gd name="connsiteY81" fmla="*/ 614050 h 867883"/>
                  <a:gd name="connsiteX82" fmla="*/ 177954 w 751563"/>
                  <a:gd name="connsiteY82" fmla="*/ 633020 h 867883"/>
                  <a:gd name="connsiteX83" fmla="*/ 225830 w 751563"/>
                  <a:gd name="connsiteY83" fmla="*/ 680896 h 867883"/>
                  <a:gd name="connsiteX84" fmla="*/ 206860 w 751563"/>
                  <a:gd name="connsiteY84" fmla="*/ 699865 h 867883"/>
                  <a:gd name="connsiteX85" fmla="*/ 203247 w 751563"/>
                  <a:gd name="connsiteY85" fmla="*/ 714319 h 867883"/>
                  <a:gd name="connsiteX86" fmla="*/ 241187 w 751563"/>
                  <a:gd name="connsiteY86" fmla="*/ 839880 h 867883"/>
                  <a:gd name="connsiteX87" fmla="*/ 173438 w 751563"/>
                  <a:gd name="connsiteY87" fmla="*/ 839880 h 867883"/>
                  <a:gd name="connsiteX88" fmla="*/ 270996 w 751563"/>
                  <a:gd name="connsiteY88" fmla="*/ 838977 h 867883"/>
                  <a:gd name="connsiteX89" fmla="*/ 233057 w 751563"/>
                  <a:gd name="connsiteY89" fmla="*/ 712512 h 867883"/>
                  <a:gd name="connsiteX90" fmla="*/ 255640 w 751563"/>
                  <a:gd name="connsiteY90" fmla="*/ 689929 h 867883"/>
                  <a:gd name="connsiteX91" fmla="*/ 255640 w 751563"/>
                  <a:gd name="connsiteY91" fmla="*/ 669153 h 867883"/>
                  <a:gd name="connsiteX92" fmla="*/ 206860 w 751563"/>
                  <a:gd name="connsiteY92" fmla="*/ 620373 h 867883"/>
                  <a:gd name="connsiteX93" fmla="*/ 243897 w 751563"/>
                  <a:gd name="connsiteY93" fmla="*/ 568884 h 867883"/>
                  <a:gd name="connsiteX94" fmla="*/ 299903 w 751563"/>
                  <a:gd name="connsiteY94" fmla="*/ 838977 h 867883"/>
                  <a:gd name="connsiteX95" fmla="*/ 270996 w 751563"/>
                  <a:gd name="connsiteY95" fmla="*/ 838977 h 867883"/>
                  <a:gd name="connsiteX96" fmla="*/ 313453 w 751563"/>
                  <a:gd name="connsiteY96" fmla="*/ 758581 h 867883"/>
                  <a:gd name="connsiteX97" fmla="*/ 282740 w 751563"/>
                  <a:gd name="connsiteY97" fmla="*/ 611340 h 867883"/>
                  <a:gd name="connsiteX98" fmla="*/ 329712 w 751563"/>
                  <a:gd name="connsiteY98" fmla="*/ 595983 h 867883"/>
                  <a:gd name="connsiteX99" fmla="*/ 313453 w 751563"/>
                  <a:gd name="connsiteY99" fmla="*/ 758581 h 867883"/>
                  <a:gd name="connsiteX100" fmla="*/ 334229 w 751563"/>
                  <a:gd name="connsiteY100" fmla="*/ 838977 h 867883"/>
                  <a:gd name="connsiteX101" fmla="*/ 353198 w 751563"/>
                  <a:gd name="connsiteY101" fmla="*/ 644763 h 867883"/>
                  <a:gd name="connsiteX102" fmla="*/ 371265 w 751563"/>
                  <a:gd name="connsiteY102" fmla="*/ 651086 h 867883"/>
                  <a:gd name="connsiteX103" fmla="*/ 375782 w 751563"/>
                  <a:gd name="connsiteY103" fmla="*/ 651989 h 867883"/>
                  <a:gd name="connsiteX104" fmla="*/ 380298 w 751563"/>
                  <a:gd name="connsiteY104" fmla="*/ 651086 h 867883"/>
                  <a:gd name="connsiteX105" fmla="*/ 398365 w 751563"/>
                  <a:gd name="connsiteY105" fmla="*/ 644763 h 867883"/>
                  <a:gd name="connsiteX106" fmla="*/ 417335 w 751563"/>
                  <a:gd name="connsiteY106" fmla="*/ 838977 h 867883"/>
                  <a:gd name="connsiteX107" fmla="*/ 334229 w 751563"/>
                  <a:gd name="connsiteY107" fmla="*/ 838977 h 867883"/>
                  <a:gd name="connsiteX108" fmla="*/ 422754 w 751563"/>
                  <a:gd name="connsiteY108" fmla="*/ 595080 h 867883"/>
                  <a:gd name="connsiteX109" fmla="*/ 469727 w 751563"/>
                  <a:gd name="connsiteY109" fmla="*/ 610437 h 867883"/>
                  <a:gd name="connsiteX110" fmla="*/ 439014 w 751563"/>
                  <a:gd name="connsiteY110" fmla="*/ 758581 h 867883"/>
                  <a:gd name="connsiteX111" fmla="*/ 422754 w 751563"/>
                  <a:gd name="connsiteY111" fmla="*/ 595080 h 867883"/>
                  <a:gd name="connsiteX112" fmla="*/ 451661 w 751563"/>
                  <a:gd name="connsiteY112" fmla="*/ 838977 h 867883"/>
                  <a:gd name="connsiteX113" fmla="*/ 507667 w 751563"/>
                  <a:gd name="connsiteY113" fmla="*/ 568884 h 867883"/>
                  <a:gd name="connsiteX114" fmla="*/ 544703 w 751563"/>
                  <a:gd name="connsiteY114" fmla="*/ 620373 h 867883"/>
                  <a:gd name="connsiteX115" fmla="*/ 495923 w 751563"/>
                  <a:gd name="connsiteY115" fmla="*/ 669153 h 867883"/>
                  <a:gd name="connsiteX116" fmla="*/ 495923 w 751563"/>
                  <a:gd name="connsiteY116" fmla="*/ 689929 h 867883"/>
                  <a:gd name="connsiteX117" fmla="*/ 518506 w 751563"/>
                  <a:gd name="connsiteY117" fmla="*/ 712512 h 867883"/>
                  <a:gd name="connsiteX118" fmla="*/ 480567 w 751563"/>
                  <a:gd name="connsiteY118" fmla="*/ 838977 h 867883"/>
                  <a:gd name="connsiteX119" fmla="*/ 451661 w 751563"/>
                  <a:gd name="connsiteY119" fmla="*/ 838977 h 867883"/>
                  <a:gd name="connsiteX120" fmla="*/ 722657 w 751563"/>
                  <a:gd name="connsiteY120" fmla="*/ 838977 h 867883"/>
                  <a:gd name="connsiteX121" fmla="*/ 607032 w 751563"/>
                  <a:gd name="connsiteY121" fmla="*/ 838977 h 867883"/>
                  <a:gd name="connsiteX122" fmla="*/ 607032 w 751563"/>
                  <a:gd name="connsiteY122" fmla="*/ 708898 h 867883"/>
                  <a:gd name="connsiteX123" fmla="*/ 592579 w 751563"/>
                  <a:gd name="connsiteY123" fmla="*/ 694445 h 867883"/>
                  <a:gd name="connsiteX124" fmla="*/ 578126 w 751563"/>
                  <a:gd name="connsiteY124" fmla="*/ 708898 h 867883"/>
                  <a:gd name="connsiteX125" fmla="*/ 578126 w 751563"/>
                  <a:gd name="connsiteY125" fmla="*/ 838977 h 867883"/>
                  <a:gd name="connsiteX126" fmla="*/ 510377 w 751563"/>
                  <a:gd name="connsiteY126" fmla="*/ 838977 h 867883"/>
                  <a:gd name="connsiteX127" fmla="*/ 548316 w 751563"/>
                  <a:gd name="connsiteY127" fmla="*/ 713415 h 867883"/>
                  <a:gd name="connsiteX128" fmla="*/ 544703 w 751563"/>
                  <a:gd name="connsiteY128" fmla="*/ 698962 h 867883"/>
                  <a:gd name="connsiteX129" fmla="*/ 525733 w 751563"/>
                  <a:gd name="connsiteY129" fmla="*/ 679992 h 867883"/>
                  <a:gd name="connsiteX130" fmla="*/ 573609 w 751563"/>
                  <a:gd name="connsiteY130" fmla="*/ 632116 h 867883"/>
                  <a:gd name="connsiteX131" fmla="*/ 575416 w 751563"/>
                  <a:gd name="connsiteY131" fmla="*/ 613147 h 867883"/>
                  <a:gd name="connsiteX132" fmla="*/ 525733 w 751563"/>
                  <a:gd name="connsiteY132" fmla="*/ 543591 h 867883"/>
                  <a:gd name="connsiteX133" fmla="*/ 645875 w 751563"/>
                  <a:gd name="connsiteY133" fmla="*/ 573400 h 867883"/>
                  <a:gd name="connsiteX134" fmla="*/ 722657 w 751563"/>
                  <a:gd name="connsiteY134" fmla="*/ 671862 h 867883"/>
                  <a:gd name="connsiteX135" fmla="*/ 722657 w 751563"/>
                  <a:gd name="connsiteY135" fmla="*/ 838977 h 86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751563" h="867883">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32" name="Group 131">
            <a:extLst>
              <a:ext uri="{FF2B5EF4-FFF2-40B4-BE49-F238E27FC236}">
                <a16:creationId xmlns:a16="http://schemas.microsoft.com/office/drawing/2014/main" id="{F3736364-295E-199D-DA19-66540997E75A}"/>
              </a:ext>
            </a:extLst>
          </p:cNvPr>
          <p:cNvGrpSpPr/>
          <p:nvPr/>
        </p:nvGrpSpPr>
        <p:grpSpPr>
          <a:xfrm>
            <a:off x="955240" y="563733"/>
            <a:ext cx="1062785" cy="1062785"/>
            <a:chOff x="3907180" y="2351193"/>
            <a:chExt cx="889771" cy="889771"/>
          </a:xfrm>
          <a:solidFill>
            <a:srgbClr val="F79037"/>
          </a:solidFill>
        </p:grpSpPr>
        <p:sp>
          <p:nvSpPr>
            <p:cNvPr id="133" name="Freeform 132">
              <a:extLst>
                <a:ext uri="{FF2B5EF4-FFF2-40B4-BE49-F238E27FC236}">
                  <a16:creationId xmlns:a16="http://schemas.microsoft.com/office/drawing/2014/main" id="{27B8229B-CF90-DAFA-EF66-0EB069A06F46}"/>
                </a:ext>
              </a:extLst>
            </p:cNvPr>
            <p:cNvSpPr/>
            <p:nvPr/>
          </p:nvSpPr>
          <p:spPr>
            <a:xfrm>
              <a:off x="4263992" y="2615866"/>
              <a:ext cx="177051" cy="177051"/>
            </a:xfrm>
            <a:custGeom>
              <a:avLst/>
              <a:gdLst>
                <a:gd name="connsiteX0" fmla="*/ 177051 w 177051"/>
                <a:gd name="connsiteY0" fmla="*/ 93043 h 177051"/>
                <a:gd name="connsiteX1" fmla="*/ 161694 w 177051"/>
                <a:gd name="connsiteY1" fmla="*/ 100269 h 177051"/>
                <a:gd name="connsiteX2" fmla="*/ 154468 w 177051"/>
                <a:gd name="connsiteY2" fmla="*/ 109302 h 177051"/>
                <a:gd name="connsiteX3" fmla="*/ 149951 w 177051"/>
                <a:gd name="connsiteY3" fmla="*/ 120142 h 177051"/>
                <a:gd name="connsiteX4" fmla="*/ 149048 w 177051"/>
                <a:gd name="connsiteY4" fmla="*/ 131885 h 177051"/>
                <a:gd name="connsiteX5" fmla="*/ 154468 w 177051"/>
                <a:gd name="connsiteY5" fmla="*/ 148145 h 177051"/>
                <a:gd name="connsiteX6" fmla="*/ 148145 w 177051"/>
                <a:gd name="connsiteY6" fmla="*/ 154468 h 177051"/>
                <a:gd name="connsiteX7" fmla="*/ 131885 w 177051"/>
                <a:gd name="connsiteY7" fmla="*/ 149048 h 177051"/>
                <a:gd name="connsiteX8" fmla="*/ 120142 w 177051"/>
                <a:gd name="connsiteY8" fmla="*/ 149952 h 177051"/>
                <a:gd name="connsiteX9" fmla="*/ 109302 w 177051"/>
                <a:gd name="connsiteY9" fmla="*/ 154468 h 177051"/>
                <a:gd name="connsiteX10" fmla="*/ 100269 w 177051"/>
                <a:gd name="connsiteY10" fmla="*/ 161695 h 177051"/>
                <a:gd name="connsiteX11" fmla="*/ 93042 w 177051"/>
                <a:gd name="connsiteY11" fmla="*/ 177051 h 177051"/>
                <a:gd name="connsiteX12" fmla="*/ 84009 w 177051"/>
                <a:gd name="connsiteY12" fmla="*/ 177051 h 177051"/>
                <a:gd name="connsiteX13" fmla="*/ 76782 w 177051"/>
                <a:gd name="connsiteY13" fmla="*/ 161695 h 177051"/>
                <a:gd name="connsiteX14" fmla="*/ 67749 w 177051"/>
                <a:gd name="connsiteY14" fmla="*/ 154468 h 177051"/>
                <a:gd name="connsiteX15" fmla="*/ 56909 w 177051"/>
                <a:gd name="connsiteY15" fmla="*/ 149952 h 177051"/>
                <a:gd name="connsiteX16" fmla="*/ 45166 w 177051"/>
                <a:gd name="connsiteY16" fmla="*/ 149048 h 177051"/>
                <a:gd name="connsiteX17" fmla="*/ 28906 w 177051"/>
                <a:gd name="connsiteY17" fmla="*/ 154468 h 177051"/>
                <a:gd name="connsiteX18" fmla="*/ 22583 w 177051"/>
                <a:gd name="connsiteY18" fmla="*/ 148145 h 177051"/>
                <a:gd name="connsiteX19" fmla="*/ 28003 w 177051"/>
                <a:gd name="connsiteY19" fmla="*/ 131885 h 177051"/>
                <a:gd name="connsiteX20" fmla="*/ 27100 w 177051"/>
                <a:gd name="connsiteY20" fmla="*/ 120142 h 177051"/>
                <a:gd name="connsiteX21" fmla="*/ 22583 w 177051"/>
                <a:gd name="connsiteY21" fmla="*/ 109302 h 177051"/>
                <a:gd name="connsiteX22" fmla="*/ 15356 w 177051"/>
                <a:gd name="connsiteY22" fmla="*/ 100269 h 177051"/>
                <a:gd name="connsiteX23" fmla="*/ 0 w 177051"/>
                <a:gd name="connsiteY23" fmla="*/ 93043 h 177051"/>
                <a:gd name="connsiteX24" fmla="*/ 0 w 177051"/>
                <a:gd name="connsiteY24" fmla="*/ 84009 h 177051"/>
                <a:gd name="connsiteX25" fmla="*/ 15356 w 177051"/>
                <a:gd name="connsiteY25" fmla="*/ 76782 h 177051"/>
                <a:gd name="connsiteX26" fmla="*/ 22583 w 177051"/>
                <a:gd name="connsiteY26" fmla="*/ 67749 h 177051"/>
                <a:gd name="connsiteX27" fmla="*/ 27100 w 177051"/>
                <a:gd name="connsiteY27" fmla="*/ 56910 h 177051"/>
                <a:gd name="connsiteX28" fmla="*/ 28003 w 177051"/>
                <a:gd name="connsiteY28" fmla="*/ 45166 h 177051"/>
                <a:gd name="connsiteX29" fmla="*/ 22583 w 177051"/>
                <a:gd name="connsiteY29" fmla="*/ 28906 h 177051"/>
                <a:gd name="connsiteX30" fmla="*/ 28906 w 177051"/>
                <a:gd name="connsiteY30" fmla="*/ 22583 h 177051"/>
                <a:gd name="connsiteX31" fmla="*/ 45166 w 177051"/>
                <a:gd name="connsiteY31" fmla="*/ 28003 h 177051"/>
                <a:gd name="connsiteX32" fmla="*/ 56909 w 177051"/>
                <a:gd name="connsiteY32" fmla="*/ 27100 h 177051"/>
                <a:gd name="connsiteX33" fmla="*/ 67749 w 177051"/>
                <a:gd name="connsiteY33" fmla="*/ 22583 h 177051"/>
                <a:gd name="connsiteX34" fmla="*/ 76782 w 177051"/>
                <a:gd name="connsiteY34" fmla="*/ 15357 h 177051"/>
                <a:gd name="connsiteX35" fmla="*/ 84009 w 177051"/>
                <a:gd name="connsiteY35" fmla="*/ 0 h 177051"/>
                <a:gd name="connsiteX36" fmla="*/ 93042 w 177051"/>
                <a:gd name="connsiteY36" fmla="*/ 0 h 177051"/>
                <a:gd name="connsiteX37" fmla="*/ 100269 w 177051"/>
                <a:gd name="connsiteY37" fmla="*/ 15357 h 177051"/>
                <a:gd name="connsiteX38" fmla="*/ 109302 w 177051"/>
                <a:gd name="connsiteY38" fmla="*/ 22583 h 177051"/>
                <a:gd name="connsiteX39" fmla="*/ 120142 w 177051"/>
                <a:gd name="connsiteY39" fmla="*/ 27100 h 177051"/>
                <a:gd name="connsiteX40" fmla="*/ 131885 w 177051"/>
                <a:gd name="connsiteY40" fmla="*/ 28003 h 177051"/>
                <a:gd name="connsiteX41" fmla="*/ 148145 w 177051"/>
                <a:gd name="connsiteY41" fmla="*/ 22583 h 177051"/>
                <a:gd name="connsiteX42" fmla="*/ 154468 w 177051"/>
                <a:gd name="connsiteY42" fmla="*/ 28906 h 177051"/>
                <a:gd name="connsiteX43" fmla="*/ 149048 w 177051"/>
                <a:gd name="connsiteY43" fmla="*/ 45166 h 177051"/>
                <a:gd name="connsiteX44" fmla="*/ 149951 w 177051"/>
                <a:gd name="connsiteY44" fmla="*/ 56910 h 177051"/>
                <a:gd name="connsiteX45" fmla="*/ 154468 w 177051"/>
                <a:gd name="connsiteY45" fmla="*/ 67749 h 177051"/>
                <a:gd name="connsiteX46" fmla="*/ 161694 w 177051"/>
                <a:gd name="connsiteY46" fmla="*/ 76782 h 177051"/>
                <a:gd name="connsiteX47" fmla="*/ 177051 w 177051"/>
                <a:gd name="connsiteY47" fmla="*/ 84009 h 177051"/>
                <a:gd name="connsiteX48" fmla="*/ 177051 w 177051"/>
                <a:gd name="connsiteY48" fmla="*/ 93043 h 177051"/>
                <a:gd name="connsiteX49" fmla="*/ 177051 w 177051"/>
                <a:gd name="connsiteY49" fmla="*/ 93043 h 17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7051" h="177051">
                  <a:moveTo>
                    <a:pt x="177051" y="93043"/>
                  </a:moveTo>
                  <a:lnTo>
                    <a:pt x="161694" y="100269"/>
                  </a:lnTo>
                  <a:cubicBezTo>
                    <a:pt x="158081" y="102076"/>
                    <a:pt x="155371" y="105689"/>
                    <a:pt x="154468" y="109302"/>
                  </a:cubicBezTo>
                  <a:cubicBezTo>
                    <a:pt x="153565" y="112915"/>
                    <a:pt x="151758" y="116529"/>
                    <a:pt x="149951" y="120142"/>
                  </a:cubicBezTo>
                  <a:cubicBezTo>
                    <a:pt x="148145" y="123755"/>
                    <a:pt x="148145" y="127369"/>
                    <a:pt x="149048" y="131885"/>
                  </a:cubicBezTo>
                  <a:lnTo>
                    <a:pt x="154468" y="148145"/>
                  </a:lnTo>
                  <a:cubicBezTo>
                    <a:pt x="152661" y="149952"/>
                    <a:pt x="149951" y="152662"/>
                    <a:pt x="148145" y="154468"/>
                  </a:cubicBezTo>
                  <a:lnTo>
                    <a:pt x="131885" y="149048"/>
                  </a:lnTo>
                  <a:cubicBezTo>
                    <a:pt x="128272" y="148145"/>
                    <a:pt x="123755" y="148145"/>
                    <a:pt x="120142" y="149952"/>
                  </a:cubicBezTo>
                  <a:cubicBezTo>
                    <a:pt x="116528" y="151758"/>
                    <a:pt x="112915" y="153565"/>
                    <a:pt x="109302" y="154468"/>
                  </a:cubicBezTo>
                  <a:cubicBezTo>
                    <a:pt x="105689" y="155371"/>
                    <a:pt x="102075" y="158081"/>
                    <a:pt x="100269" y="161695"/>
                  </a:cubicBezTo>
                  <a:lnTo>
                    <a:pt x="93042" y="177051"/>
                  </a:lnTo>
                  <a:lnTo>
                    <a:pt x="84009" y="177051"/>
                  </a:lnTo>
                  <a:lnTo>
                    <a:pt x="76782" y="161695"/>
                  </a:lnTo>
                  <a:cubicBezTo>
                    <a:pt x="74976" y="158081"/>
                    <a:pt x="71362" y="155371"/>
                    <a:pt x="67749" y="154468"/>
                  </a:cubicBezTo>
                  <a:cubicBezTo>
                    <a:pt x="64136" y="153565"/>
                    <a:pt x="60523" y="151758"/>
                    <a:pt x="56909" y="149952"/>
                  </a:cubicBezTo>
                  <a:cubicBezTo>
                    <a:pt x="53296" y="148145"/>
                    <a:pt x="49683" y="148145"/>
                    <a:pt x="45166" y="149048"/>
                  </a:cubicBezTo>
                  <a:lnTo>
                    <a:pt x="28906" y="154468"/>
                  </a:lnTo>
                  <a:cubicBezTo>
                    <a:pt x="27100" y="152662"/>
                    <a:pt x="24390" y="149952"/>
                    <a:pt x="22583" y="148145"/>
                  </a:cubicBezTo>
                  <a:lnTo>
                    <a:pt x="28003" y="131885"/>
                  </a:lnTo>
                  <a:cubicBezTo>
                    <a:pt x="28906" y="128272"/>
                    <a:pt x="28906" y="123755"/>
                    <a:pt x="27100" y="120142"/>
                  </a:cubicBezTo>
                  <a:cubicBezTo>
                    <a:pt x="25293" y="116529"/>
                    <a:pt x="23486" y="112915"/>
                    <a:pt x="22583" y="109302"/>
                  </a:cubicBezTo>
                  <a:cubicBezTo>
                    <a:pt x="21680" y="105689"/>
                    <a:pt x="18970" y="102076"/>
                    <a:pt x="15356" y="100269"/>
                  </a:cubicBezTo>
                  <a:lnTo>
                    <a:pt x="0" y="93043"/>
                  </a:lnTo>
                  <a:lnTo>
                    <a:pt x="0" y="84009"/>
                  </a:lnTo>
                  <a:lnTo>
                    <a:pt x="15356" y="76782"/>
                  </a:lnTo>
                  <a:cubicBezTo>
                    <a:pt x="18970" y="74976"/>
                    <a:pt x="21680" y="71363"/>
                    <a:pt x="22583" y="67749"/>
                  </a:cubicBezTo>
                  <a:cubicBezTo>
                    <a:pt x="23486" y="64136"/>
                    <a:pt x="25293" y="60523"/>
                    <a:pt x="27100" y="56910"/>
                  </a:cubicBezTo>
                  <a:cubicBezTo>
                    <a:pt x="28906" y="53296"/>
                    <a:pt x="28906" y="49683"/>
                    <a:pt x="28003" y="45166"/>
                  </a:cubicBezTo>
                  <a:lnTo>
                    <a:pt x="22583" y="28906"/>
                  </a:lnTo>
                  <a:cubicBezTo>
                    <a:pt x="24390" y="27100"/>
                    <a:pt x="27100" y="24390"/>
                    <a:pt x="28906" y="22583"/>
                  </a:cubicBezTo>
                  <a:lnTo>
                    <a:pt x="45166" y="28003"/>
                  </a:lnTo>
                  <a:cubicBezTo>
                    <a:pt x="48779" y="28906"/>
                    <a:pt x="53296" y="28906"/>
                    <a:pt x="56909" y="27100"/>
                  </a:cubicBezTo>
                  <a:cubicBezTo>
                    <a:pt x="60523" y="25293"/>
                    <a:pt x="64136" y="23487"/>
                    <a:pt x="67749" y="22583"/>
                  </a:cubicBezTo>
                  <a:cubicBezTo>
                    <a:pt x="71362" y="21680"/>
                    <a:pt x="74976" y="18970"/>
                    <a:pt x="76782" y="15357"/>
                  </a:cubicBezTo>
                  <a:lnTo>
                    <a:pt x="84009" y="0"/>
                  </a:lnTo>
                  <a:lnTo>
                    <a:pt x="93042" y="0"/>
                  </a:lnTo>
                  <a:lnTo>
                    <a:pt x="100269" y="15357"/>
                  </a:lnTo>
                  <a:cubicBezTo>
                    <a:pt x="102075" y="18970"/>
                    <a:pt x="105689" y="21680"/>
                    <a:pt x="109302" y="22583"/>
                  </a:cubicBezTo>
                  <a:cubicBezTo>
                    <a:pt x="112915" y="23487"/>
                    <a:pt x="116528" y="25293"/>
                    <a:pt x="120142" y="27100"/>
                  </a:cubicBezTo>
                  <a:cubicBezTo>
                    <a:pt x="123755" y="28906"/>
                    <a:pt x="127368" y="28906"/>
                    <a:pt x="131885" y="28003"/>
                  </a:cubicBezTo>
                  <a:lnTo>
                    <a:pt x="148145" y="22583"/>
                  </a:lnTo>
                  <a:cubicBezTo>
                    <a:pt x="149951" y="24390"/>
                    <a:pt x="152661" y="27100"/>
                    <a:pt x="154468" y="28906"/>
                  </a:cubicBezTo>
                  <a:lnTo>
                    <a:pt x="149048" y="45166"/>
                  </a:lnTo>
                  <a:cubicBezTo>
                    <a:pt x="148145" y="48780"/>
                    <a:pt x="148145" y="53296"/>
                    <a:pt x="149951" y="56910"/>
                  </a:cubicBezTo>
                  <a:cubicBezTo>
                    <a:pt x="151758" y="60523"/>
                    <a:pt x="153565" y="64136"/>
                    <a:pt x="154468" y="67749"/>
                  </a:cubicBezTo>
                  <a:cubicBezTo>
                    <a:pt x="155371" y="71363"/>
                    <a:pt x="158081" y="74976"/>
                    <a:pt x="161694" y="76782"/>
                  </a:cubicBezTo>
                  <a:lnTo>
                    <a:pt x="177051" y="84009"/>
                  </a:lnTo>
                  <a:lnTo>
                    <a:pt x="177051" y="93043"/>
                  </a:lnTo>
                  <a:lnTo>
                    <a:pt x="177051" y="93043"/>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34" name="Graphic 2">
              <a:extLst>
                <a:ext uri="{FF2B5EF4-FFF2-40B4-BE49-F238E27FC236}">
                  <a16:creationId xmlns:a16="http://schemas.microsoft.com/office/drawing/2014/main" id="{6F3DA8E9-DA6B-8915-1047-D0DDB7A8B8CF}"/>
                </a:ext>
              </a:extLst>
            </p:cNvPr>
            <p:cNvGrpSpPr/>
            <p:nvPr/>
          </p:nvGrpSpPr>
          <p:grpSpPr>
            <a:xfrm>
              <a:off x="3907180" y="2351193"/>
              <a:ext cx="889771" cy="889771"/>
              <a:chOff x="3907180" y="2351193"/>
              <a:chExt cx="889771" cy="889771"/>
            </a:xfrm>
            <a:grpFill/>
          </p:grpSpPr>
          <p:grpSp>
            <p:nvGrpSpPr>
              <p:cNvPr id="135" name="Graphic 2">
                <a:extLst>
                  <a:ext uri="{FF2B5EF4-FFF2-40B4-BE49-F238E27FC236}">
                    <a16:creationId xmlns:a16="http://schemas.microsoft.com/office/drawing/2014/main" id="{6F2DDB1F-5490-62E6-43DB-676F65D71C39}"/>
                  </a:ext>
                </a:extLst>
              </p:cNvPr>
              <p:cNvGrpSpPr/>
              <p:nvPr/>
            </p:nvGrpSpPr>
            <p:grpSpPr>
              <a:xfrm>
                <a:off x="3907180" y="2351193"/>
                <a:ext cx="889771" cy="889771"/>
                <a:chOff x="3907180" y="2351193"/>
                <a:chExt cx="889771" cy="889771"/>
              </a:xfrm>
              <a:grpFill/>
            </p:grpSpPr>
            <p:sp>
              <p:nvSpPr>
                <p:cNvPr id="137" name="Freeform 136">
                  <a:extLst>
                    <a:ext uri="{FF2B5EF4-FFF2-40B4-BE49-F238E27FC236}">
                      <a16:creationId xmlns:a16="http://schemas.microsoft.com/office/drawing/2014/main" id="{71DE501A-B66D-6091-55F0-4F5C31B1E677}"/>
                    </a:ext>
                  </a:extLst>
                </p:cNvPr>
                <p:cNvSpPr/>
                <p:nvPr/>
              </p:nvSpPr>
              <p:spPr>
                <a:xfrm>
                  <a:off x="4263088" y="2943656"/>
                  <a:ext cx="160962" cy="294598"/>
                </a:xfrm>
                <a:custGeom>
                  <a:avLst/>
                  <a:gdLst>
                    <a:gd name="connsiteX0" fmla="*/ 130982 w 160962"/>
                    <a:gd name="connsiteY0" fmla="*/ 66059 h 294598"/>
                    <a:gd name="connsiteX1" fmla="*/ 130982 w 160962"/>
                    <a:gd name="connsiteY1" fmla="*/ 36249 h 294598"/>
                    <a:gd name="connsiteX2" fmla="*/ 94849 w 160962"/>
                    <a:gd name="connsiteY2" fmla="*/ 1923 h 294598"/>
                    <a:gd name="connsiteX3" fmla="*/ 48779 w 160962"/>
                    <a:gd name="connsiteY3" fmla="*/ 10956 h 294598"/>
                    <a:gd name="connsiteX4" fmla="*/ 29810 w 160962"/>
                    <a:gd name="connsiteY4" fmla="*/ 49799 h 294598"/>
                    <a:gd name="connsiteX5" fmla="*/ 32520 w 160962"/>
                    <a:gd name="connsiteY5" fmla="*/ 65155 h 294598"/>
                    <a:gd name="connsiteX6" fmla="*/ 0 w 160962"/>
                    <a:gd name="connsiteY6" fmla="*/ 106708 h 294598"/>
                    <a:gd name="connsiteX7" fmla="*/ 0 w 160962"/>
                    <a:gd name="connsiteY7" fmla="*/ 191620 h 294598"/>
                    <a:gd name="connsiteX8" fmla="*/ 14453 w 160962"/>
                    <a:gd name="connsiteY8" fmla="*/ 206074 h 294598"/>
                    <a:gd name="connsiteX9" fmla="*/ 14453 w 160962"/>
                    <a:gd name="connsiteY9" fmla="*/ 206074 h 294598"/>
                    <a:gd name="connsiteX10" fmla="*/ 28906 w 160962"/>
                    <a:gd name="connsiteY10" fmla="*/ 206074 h 294598"/>
                    <a:gd name="connsiteX11" fmla="*/ 28906 w 160962"/>
                    <a:gd name="connsiteY11" fmla="*/ 280146 h 294598"/>
                    <a:gd name="connsiteX12" fmla="*/ 43359 w 160962"/>
                    <a:gd name="connsiteY12" fmla="*/ 294599 h 294598"/>
                    <a:gd name="connsiteX13" fmla="*/ 43359 w 160962"/>
                    <a:gd name="connsiteY13" fmla="*/ 294599 h 294598"/>
                    <a:gd name="connsiteX14" fmla="*/ 117432 w 160962"/>
                    <a:gd name="connsiteY14" fmla="*/ 294599 h 294598"/>
                    <a:gd name="connsiteX15" fmla="*/ 131885 w 160962"/>
                    <a:gd name="connsiteY15" fmla="*/ 280146 h 294598"/>
                    <a:gd name="connsiteX16" fmla="*/ 131885 w 160962"/>
                    <a:gd name="connsiteY16" fmla="*/ 280146 h 294598"/>
                    <a:gd name="connsiteX17" fmla="*/ 131885 w 160962"/>
                    <a:gd name="connsiteY17" fmla="*/ 206074 h 294598"/>
                    <a:gd name="connsiteX18" fmla="*/ 146338 w 160962"/>
                    <a:gd name="connsiteY18" fmla="*/ 206074 h 294598"/>
                    <a:gd name="connsiteX19" fmla="*/ 160791 w 160962"/>
                    <a:gd name="connsiteY19" fmla="*/ 191620 h 294598"/>
                    <a:gd name="connsiteX20" fmla="*/ 160791 w 160962"/>
                    <a:gd name="connsiteY20" fmla="*/ 191620 h 294598"/>
                    <a:gd name="connsiteX21" fmla="*/ 160791 w 160962"/>
                    <a:gd name="connsiteY21" fmla="*/ 106708 h 294598"/>
                    <a:gd name="connsiteX22" fmla="*/ 130982 w 160962"/>
                    <a:gd name="connsiteY22" fmla="*/ 66059 h 294598"/>
                    <a:gd name="connsiteX23" fmla="*/ 133692 w 160962"/>
                    <a:gd name="connsiteY23" fmla="*/ 178070 h 294598"/>
                    <a:gd name="connsiteX24" fmla="*/ 119239 w 160962"/>
                    <a:gd name="connsiteY24" fmla="*/ 178070 h 294598"/>
                    <a:gd name="connsiteX25" fmla="*/ 104785 w 160962"/>
                    <a:gd name="connsiteY25" fmla="*/ 192524 h 294598"/>
                    <a:gd name="connsiteX26" fmla="*/ 104785 w 160962"/>
                    <a:gd name="connsiteY26" fmla="*/ 192524 h 294598"/>
                    <a:gd name="connsiteX27" fmla="*/ 104785 w 160962"/>
                    <a:gd name="connsiteY27" fmla="*/ 266596 h 294598"/>
                    <a:gd name="connsiteX28" fmla="*/ 59619 w 160962"/>
                    <a:gd name="connsiteY28" fmla="*/ 266596 h 294598"/>
                    <a:gd name="connsiteX29" fmla="*/ 59619 w 160962"/>
                    <a:gd name="connsiteY29" fmla="*/ 192524 h 294598"/>
                    <a:gd name="connsiteX30" fmla="*/ 45166 w 160962"/>
                    <a:gd name="connsiteY30" fmla="*/ 178070 h 294598"/>
                    <a:gd name="connsiteX31" fmla="*/ 45166 w 160962"/>
                    <a:gd name="connsiteY31" fmla="*/ 178070 h 294598"/>
                    <a:gd name="connsiteX32" fmla="*/ 30713 w 160962"/>
                    <a:gd name="connsiteY32" fmla="*/ 178070 h 294598"/>
                    <a:gd name="connsiteX33" fmla="*/ 30713 w 160962"/>
                    <a:gd name="connsiteY33" fmla="*/ 107611 h 294598"/>
                    <a:gd name="connsiteX34" fmla="*/ 45166 w 160962"/>
                    <a:gd name="connsiteY34" fmla="*/ 94061 h 294598"/>
                    <a:gd name="connsiteX35" fmla="*/ 60523 w 160962"/>
                    <a:gd name="connsiteY35" fmla="*/ 94061 h 294598"/>
                    <a:gd name="connsiteX36" fmla="*/ 74976 w 160962"/>
                    <a:gd name="connsiteY36" fmla="*/ 79608 h 294598"/>
                    <a:gd name="connsiteX37" fmla="*/ 68652 w 160962"/>
                    <a:gd name="connsiteY37" fmla="*/ 67865 h 294598"/>
                    <a:gd name="connsiteX38" fmla="*/ 63233 w 160962"/>
                    <a:gd name="connsiteY38" fmla="*/ 40766 h 294598"/>
                    <a:gd name="connsiteX39" fmla="*/ 67749 w 160962"/>
                    <a:gd name="connsiteY39" fmla="*/ 36249 h 294598"/>
                    <a:gd name="connsiteX40" fmla="*/ 88526 w 160962"/>
                    <a:gd name="connsiteY40" fmla="*/ 32636 h 294598"/>
                    <a:gd name="connsiteX41" fmla="*/ 103882 w 160962"/>
                    <a:gd name="connsiteY41" fmla="*/ 46185 h 294598"/>
                    <a:gd name="connsiteX42" fmla="*/ 95752 w 160962"/>
                    <a:gd name="connsiteY42" fmla="*/ 68769 h 294598"/>
                    <a:gd name="connsiteX43" fmla="*/ 92139 w 160962"/>
                    <a:gd name="connsiteY43" fmla="*/ 89545 h 294598"/>
                    <a:gd name="connsiteX44" fmla="*/ 103882 w 160962"/>
                    <a:gd name="connsiteY44" fmla="*/ 95868 h 294598"/>
                    <a:gd name="connsiteX45" fmla="*/ 119239 w 160962"/>
                    <a:gd name="connsiteY45" fmla="*/ 95868 h 294598"/>
                    <a:gd name="connsiteX46" fmla="*/ 133692 w 160962"/>
                    <a:gd name="connsiteY46" fmla="*/ 109418 h 294598"/>
                    <a:gd name="connsiteX47" fmla="*/ 133692 w 160962"/>
                    <a:gd name="connsiteY47" fmla="*/ 178070 h 294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0962" h="294598">
                      <a:moveTo>
                        <a:pt x="130982" y="66059"/>
                      </a:moveTo>
                      <a:cubicBezTo>
                        <a:pt x="133692" y="56122"/>
                        <a:pt x="134595" y="46185"/>
                        <a:pt x="130982" y="36249"/>
                      </a:cubicBezTo>
                      <a:cubicBezTo>
                        <a:pt x="125562" y="19086"/>
                        <a:pt x="112012" y="6439"/>
                        <a:pt x="94849" y="1923"/>
                      </a:cubicBezTo>
                      <a:cubicBezTo>
                        <a:pt x="78589" y="-2594"/>
                        <a:pt x="61426" y="1019"/>
                        <a:pt x="48779" y="10956"/>
                      </a:cubicBezTo>
                      <a:cubicBezTo>
                        <a:pt x="36133" y="19989"/>
                        <a:pt x="29810" y="34442"/>
                        <a:pt x="29810" y="49799"/>
                      </a:cubicBezTo>
                      <a:cubicBezTo>
                        <a:pt x="29810" y="55219"/>
                        <a:pt x="30713" y="59735"/>
                        <a:pt x="32520" y="65155"/>
                      </a:cubicBezTo>
                      <a:cubicBezTo>
                        <a:pt x="13550" y="70575"/>
                        <a:pt x="903" y="86835"/>
                        <a:pt x="0" y="106708"/>
                      </a:cubicBezTo>
                      <a:lnTo>
                        <a:pt x="0" y="191620"/>
                      </a:lnTo>
                      <a:cubicBezTo>
                        <a:pt x="0" y="199750"/>
                        <a:pt x="6323" y="206074"/>
                        <a:pt x="14453" y="206074"/>
                      </a:cubicBezTo>
                      <a:cubicBezTo>
                        <a:pt x="14453" y="206074"/>
                        <a:pt x="14453" y="206074"/>
                        <a:pt x="14453" y="206074"/>
                      </a:cubicBezTo>
                      <a:lnTo>
                        <a:pt x="28906" y="206074"/>
                      </a:lnTo>
                      <a:lnTo>
                        <a:pt x="28906" y="280146"/>
                      </a:lnTo>
                      <a:cubicBezTo>
                        <a:pt x="28906" y="288276"/>
                        <a:pt x="35230" y="294599"/>
                        <a:pt x="43359" y="294599"/>
                      </a:cubicBezTo>
                      <a:cubicBezTo>
                        <a:pt x="43359" y="294599"/>
                        <a:pt x="43359" y="294599"/>
                        <a:pt x="43359" y="294599"/>
                      </a:cubicBezTo>
                      <a:lnTo>
                        <a:pt x="117432" y="294599"/>
                      </a:lnTo>
                      <a:cubicBezTo>
                        <a:pt x="125562" y="294599"/>
                        <a:pt x="131885" y="288276"/>
                        <a:pt x="131885" y="280146"/>
                      </a:cubicBezTo>
                      <a:cubicBezTo>
                        <a:pt x="131885" y="280146"/>
                        <a:pt x="131885" y="280146"/>
                        <a:pt x="131885" y="280146"/>
                      </a:cubicBezTo>
                      <a:lnTo>
                        <a:pt x="131885" y="206074"/>
                      </a:lnTo>
                      <a:lnTo>
                        <a:pt x="146338" y="206074"/>
                      </a:lnTo>
                      <a:cubicBezTo>
                        <a:pt x="154468" y="206074"/>
                        <a:pt x="160791" y="199750"/>
                        <a:pt x="160791" y="191620"/>
                      </a:cubicBezTo>
                      <a:cubicBezTo>
                        <a:pt x="160791" y="191620"/>
                        <a:pt x="160791" y="191620"/>
                        <a:pt x="160791" y="191620"/>
                      </a:cubicBezTo>
                      <a:lnTo>
                        <a:pt x="160791" y="106708"/>
                      </a:lnTo>
                      <a:cubicBezTo>
                        <a:pt x="162598" y="88642"/>
                        <a:pt x="149951" y="71478"/>
                        <a:pt x="130982" y="66059"/>
                      </a:cubicBezTo>
                      <a:close/>
                      <a:moveTo>
                        <a:pt x="133692" y="178070"/>
                      </a:moveTo>
                      <a:lnTo>
                        <a:pt x="119239" y="178070"/>
                      </a:lnTo>
                      <a:cubicBezTo>
                        <a:pt x="111109" y="178070"/>
                        <a:pt x="104785" y="184394"/>
                        <a:pt x="104785" y="192524"/>
                      </a:cubicBezTo>
                      <a:cubicBezTo>
                        <a:pt x="104785" y="192524"/>
                        <a:pt x="104785" y="192524"/>
                        <a:pt x="104785" y="192524"/>
                      </a:cubicBezTo>
                      <a:lnTo>
                        <a:pt x="104785" y="266596"/>
                      </a:lnTo>
                      <a:lnTo>
                        <a:pt x="59619" y="266596"/>
                      </a:lnTo>
                      <a:lnTo>
                        <a:pt x="59619" y="192524"/>
                      </a:lnTo>
                      <a:cubicBezTo>
                        <a:pt x="59619" y="184394"/>
                        <a:pt x="53296" y="178070"/>
                        <a:pt x="45166" y="178070"/>
                      </a:cubicBezTo>
                      <a:cubicBezTo>
                        <a:pt x="45166" y="178070"/>
                        <a:pt x="45166" y="178070"/>
                        <a:pt x="45166" y="178070"/>
                      </a:cubicBezTo>
                      <a:lnTo>
                        <a:pt x="30713" y="178070"/>
                      </a:lnTo>
                      <a:lnTo>
                        <a:pt x="30713" y="107611"/>
                      </a:lnTo>
                      <a:cubicBezTo>
                        <a:pt x="30713" y="99482"/>
                        <a:pt x="37940" y="94061"/>
                        <a:pt x="45166" y="94061"/>
                      </a:cubicBezTo>
                      <a:lnTo>
                        <a:pt x="60523" y="94061"/>
                      </a:lnTo>
                      <a:cubicBezTo>
                        <a:pt x="68652" y="94061"/>
                        <a:pt x="74976" y="87738"/>
                        <a:pt x="74976" y="79608"/>
                      </a:cubicBezTo>
                      <a:cubicBezTo>
                        <a:pt x="74976" y="75092"/>
                        <a:pt x="72266" y="70575"/>
                        <a:pt x="68652" y="67865"/>
                      </a:cubicBezTo>
                      <a:cubicBezTo>
                        <a:pt x="59619" y="61542"/>
                        <a:pt x="56909" y="49799"/>
                        <a:pt x="63233" y="40766"/>
                      </a:cubicBezTo>
                      <a:cubicBezTo>
                        <a:pt x="64136" y="38959"/>
                        <a:pt x="65942" y="37152"/>
                        <a:pt x="67749" y="36249"/>
                      </a:cubicBezTo>
                      <a:cubicBezTo>
                        <a:pt x="74072" y="31733"/>
                        <a:pt x="81299" y="29926"/>
                        <a:pt x="88526" y="32636"/>
                      </a:cubicBezTo>
                      <a:cubicBezTo>
                        <a:pt x="95752" y="34442"/>
                        <a:pt x="101172" y="39862"/>
                        <a:pt x="103882" y="46185"/>
                      </a:cubicBezTo>
                      <a:cubicBezTo>
                        <a:pt x="106592" y="54316"/>
                        <a:pt x="102979" y="63349"/>
                        <a:pt x="95752" y="68769"/>
                      </a:cubicBezTo>
                      <a:cubicBezTo>
                        <a:pt x="89429" y="73285"/>
                        <a:pt x="87622" y="83221"/>
                        <a:pt x="92139" y="89545"/>
                      </a:cubicBezTo>
                      <a:cubicBezTo>
                        <a:pt x="94849" y="93158"/>
                        <a:pt x="99365" y="95868"/>
                        <a:pt x="103882" y="95868"/>
                      </a:cubicBezTo>
                      <a:lnTo>
                        <a:pt x="119239" y="95868"/>
                      </a:lnTo>
                      <a:cubicBezTo>
                        <a:pt x="127368" y="95868"/>
                        <a:pt x="133692" y="101288"/>
                        <a:pt x="133692" y="109418"/>
                      </a:cubicBezTo>
                      <a:lnTo>
                        <a:pt x="133692" y="178070"/>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38" name="Freeform 137">
                  <a:extLst>
                    <a:ext uri="{FF2B5EF4-FFF2-40B4-BE49-F238E27FC236}">
                      <a16:creationId xmlns:a16="http://schemas.microsoft.com/office/drawing/2014/main" id="{81633C20-E74C-4CCD-932E-00649B2E3980}"/>
                    </a:ext>
                  </a:extLst>
                </p:cNvPr>
                <p:cNvSpPr/>
                <p:nvPr/>
              </p:nvSpPr>
              <p:spPr>
                <a:xfrm>
                  <a:off x="3907180" y="3003330"/>
                  <a:ext cx="267383" cy="237634"/>
                </a:xfrm>
                <a:custGeom>
                  <a:avLst/>
                  <a:gdLst>
                    <a:gd name="connsiteX0" fmla="*/ 267383 w 267383"/>
                    <a:gd name="connsiteY0" fmla="*/ 14514 h 237634"/>
                    <a:gd name="connsiteX1" fmla="*/ 252930 w 267383"/>
                    <a:gd name="connsiteY1" fmla="*/ 61 h 237634"/>
                    <a:gd name="connsiteX2" fmla="*/ 149951 w 267383"/>
                    <a:gd name="connsiteY2" fmla="*/ 29871 h 237634"/>
                    <a:gd name="connsiteX3" fmla="*/ 133692 w 267383"/>
                    <a:gd name="connsiteY3" fmla="*/ 51551 h 237634"/>
                    <a:gd name="connsiteX4" fmla="*/ 117432 w 267383"/>
                    <a:gd name="connsiteY4" fmla="*/ 29871 h 237634"/>
                    <a:gd name="connsiteX5" fmla="*/ 14453 w 267383"/>
                    <a:gd name="connsiteY5" fmla="*/ 61 h 237634"/>
                    <a:gd name="connsiteX6" fmla="*/ 0 w 267383"/>
                    <a:gd name="connsiteY6" fmla="*/ 14514 h 237634"/>
                    <a:gd name="connsiteX7" fmla="*/ 30713 w 267383"/>
                    <a:gd name="connsiteY7" fmla="*/ 118396 h 237634"/>
                    <a:gd name="connsiteX8" fmla="*/ 118335 w 267383"/>
                    <a:gd name="connsiteY8" fmla="*/ 148206 h 237634"/>
                    <a:gd name="connsiteX9" fmla="*/ 118335 w 267383"/>
                    <a:gd name="connsiteY9" fmla="*/ 237635 h 237634"/>
                    <a:gd name="connsiteX10" fmla="*/ 148145 w 267383"/>
                    <a:gd name="connsiteY10" fmla="*/ 237635 h 237634"/>
                    <a:gd name="connsiteX11" fmla="*/ 148145 w 267383"/>
                    <a:gd name="connsiteY11" fmla="*/ 148206 h 237634"/>
                    <a:gd name="connsiteX12" fmla="*/ 235767 w 267383"/>
                    <a:gd name="connsiteY12" fmla="*/ 118396 h 237634"/>
                    <a:gd name="connsiteX13" fmla="*/ 267383 w 267383"/>
                    <a:gd name="connsiteY13" fmla="*/ 14514 h 237634"/>
                    <a:gd name="connsiteX14" fmla="*/ 51489 w 267383"/>
                    <a:gd name="connsiteY14" fmla="*/ 97620 h 237634"/>
                    <a:gd name="connsiteX15" fmla="*/ 29810 w 267383"/>
                    <a:gd name="connsiteY15" fmla="*/ 29871 h 237634"/>
                    <a:gd name="connsiteX16" fmla="*/ 96655 w 267383"/>
                    <a:gd name="connsiteY16" fmla="*/ 50647 h 237634"/>
                    <a:gd name="connsiteX17" fmla="*/ 96655 w 267383"/>
                    <a:gd name="connsiteY17" fmla="*/ 50647 h 237634"/>
                    <a:gd name="connsiteX18" fmla="*/ 118335 w 267383"/>
                    <a:gd name="connsiteY18" fmla="*/ 118396 h 237634"/>
                    <a:gd name="connsiteX19" fmla="*/ 51489 w 267383"/>
                    <a:gd name="connsiteY19" fmla="*/ 97620 h 237634"/>
                    <a:gd name="connsiteX20" fmla="*/ 149048 w 267383"/>
                    <a:gd name="connsiteY20" fmla="*/ 118396 h 237634"/>
                    <a:gd name="connsiteX21" fmla="*/ 170728 w 267383"/>
                    <a:gd name="connsiteY21" fmla="*/ 50647 h 237634"/>
                    <a:gd name="connsiteX22" fmla="*/ 170728 w 267383"/>
                    <a:gd name="connsiteY22" fmla="*/ 50647 h 237634"/>
                    <a:gd name="connsiteX23" fmla="*/ 237574 w 267383"/>
                    <a:gd name="connsiteY23" fmla="*/ 29871 h 237634"/>
                    <a:gd name="connsiteX24" fmla="*/ 215894 w 267383"/>
                    <a:gd name="connsiteY24" fmla="*/ 97620 h 237634"/>
                    <a:gd name="connsiteX25" fmla="*/ 149048 w 267383"/>
                    <a:gd name="connsiteY25" fmla="*/ 118396 h 23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7383" h="237634">
                      <a:moveTo>
                        <a:pt x="267383" y="14514"/>
                      </a:moveTo>
                      <a:cubicBezTo>
                        <a:pt x="267383" y="6385"/>
                        <a:pt x="261060" y="61"/>
                        <a:pt x="252930" y="61"/>
                      </a:cubicBezTo>
                      <a:cubicBezTo>
                        <a:pt x="204151" y="-842"/>
                        <a:pt x="171631" y="8191"/>
                        <a:pt x="149951" y="29871"/>
                      </a:cubicBezTo>
                      <a:cubicBezTo>
                        <a:pt x="143628" y="36194"/>
                        <a:pt x="138208" y="43421"/>
                        <a:pt x="133692" y="51551"/>
                      </a:cubicBezTo>
                      <a:cubicBezTo>
                        <a:pt x="129175" y="43421"/>
                        <a:pt x="124658" y="36194"/>
                        <a:pt x="117432" y="29871"/>
                      </a:cubicBezTo>
                      <a:cubicBezTo>
                        <a:pt x="95752" y="9095"/>
                        <a:pt x="63233" y="-842"/>
                        <a:pt x="14453" y="61"/>
                      </a:cubicBezTo>
                      <a:cubicBezTo>
                        <a:pt x="6323" y="61"/>
                        <a:pt x="0" y="6385"/>
                        <a:pt x="0" y="14514"/>
                      </a:cubicBezTo>
                      <a:cubicBezTo>
                        <a:pt x="0" y="65101"/>
                        <a:pt x="9033" y="96717"/>
                        <a:pt x="30713" y="118396"/>
                      </a:cubicBezTo>
                      <a:cubicBezTo>
                        <a:pt x="49683" y="137366"/>
                        <a:pt x="77686" y="146400"/>
                        <a:pt x="118335" y="148206"/>
                      </a:cubicBezTo>
                      <a:lnTo>
                        <a:pt x="118335" y="237635"/>
                      </a:lnTo>
                      <a:lnTo>
                        <a:pt x="148145" y="237635"/>
                      </a:lnTo>
                      <a:lnTo>
                        <a:pt x="148145" y="148206"/>
                      </a:lnTo>
                      <a:cubicBezTo>
                        <a:pt x="188794" y="147303"/>
                        <a:pt x="216797" y="137366"/>
                        <a:pt x="235767" y="118396"/>
                      </a:cubicBezTo>
                      <a:cubicBezTo>
                        <a:pt x="258350" y="97620"/>
                        <a:pt x="267383" y="65101"/>
                        <a:pt x="267383" y="14514"/>
                      </a:cubicBezTo>
                      <a:close/>
                      <a:moveTo>
                        <a:pt x="51489" y="97620"/>
                      </a:moveTo>
                      <a:cubicBezTo>
                        <a:pt x="37939" y="84070"/>
                        <a:pt x="30713" y="62391"/>
                        <a:pt x="29810" y="29871"/>
                      </a:cubicBezTo>
                      <a:cubicBezTo>
                        <a:pt x="61426" y="30774"/>
                        <a:pt x="83106" y="38001"/>
                        <a:pt x="96655" y="50647"/>
                      </a:cubicBezTo>
                      <a:lnTo>
                        <a:pt x="96655" y="50647"/>
                      </a:lnTo>
                      <a:cubicBezTo>
                        <a:pt x="110205" y="64197"/>
                        <a:pt x="117432" y="85877"/>
                        <a:pt x="118335" y="118396"/>
                      </a:cubicBezTo>
                      <a:cubicBezTo>
                        <a:pt x="86719" y="117493"/>
                        <a:pt x="65039" y="111170"/>
                        <a:pt x="51489" y="97620"/>
                      </a:cubicBezTo>
                      <a:close/>
                      <a:moveTo>
                        <a:pt x="149048" y="118396"/>
                      </a:moveTo>
                      <a:cubicBezTo>
                        <a:pt x="149951" y="85877"/>
                        <a:pt x="157178" y="64197"/>
                        <a:pt x="170728" y="50647"/>
                      </a:cubicBezTo>
                      <a:lnTo>
                        <a:pt x="170728" y="50647"/>
                      </a:lnTo>
                      <a:cubicBezTo>
                        <a:pt x="184278" y="37097"/>
                        <a:pt x="205957" y="30774"/>
                        <a:pt x="237574" y="29871"/>
                      </a:cubicBezTo>
                      <a:cubicBezTo>
                        <a:pt x="236670" y="62391"/>
                        <a:pt x="229444" y="84070"/>
                        <a:pt x="215894" y="97620"/>
                      </a:cubicBezTo>
                      <a:cubicBezTo>
                        <a:pt x="202344" y="111170"/>
                        <a:pt x="180664" y="117493"/>
                        <a:pt x="149048" y="11839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39" name="Freeform 138">
                  <a:extLst>
                    <a:ext uri="{FF2B5EF4-FFF2-40B4-BE49-F238E27FC236}">
                      <a16:creationId xmlns:a16="http://schemas.microsoft.com/office/drawing/2014/main" id="{87CFFDBD-90C5-2886-A5B1-6A7AD908DA52}"/>
                    </a:ext>
                  </a:extLst>
                </p:cNvPr>
                <p:cNvSpPr/>
                <p:nvPr/>
              </p:nvSpPr>
              <p:spPr>
                <a:xfrm>
                  <a:off x="4308254" y="2662839"/>
                  <a:ext cx="88525" cy="88525"/>
                </a:xfrm>
                <a:custGeom>
                  <a:avLst/>
                  <a:gdLst>
                    <a:gd name="connsiteX0" fmla="*/ 44263 w 88525"/>
                    <a:gd name="connsiteY0" fmla="*/ 0 h 88525"/>
                    <a:gd name="connsiteX1" fmla="*/ 0 w 88525"/>
                    <a:gd name="connsiteY1" fmla="*/ 44263 h 88525"/>
                    <a:gd name="connsiteX2" fmla="*/ 44263 w 88525"/>
                    <a:gd name="connsiteY2" fmla="*/ 88525 h 88525"/>
                    <a:gd name="connsiteX3" fmla="*/ 88526 w 88525"/>
                    <a:gd name="connsiteY3" fmla="*/ 44263 h 88525"/>
                    <a:gd name="connsiteX4" fmla="*/ 44263 w 88525"/>
                    <a:gd name="connsiteY4" fmla="*/ 0 h 88525"/>
                    <a:gd name="connsiteX5" fmla="*/ 44263 w 88525"/>
                    <a:gd name="connsiteY5" fmla="*/ 58716 h 88525"/>
                    <a:gd name="connsiteX6" fmla="*/ 29810 w 88525"/>
                    <a:gd name="connsiteY6" fmla="*/ 44263 h 88525"/>
                    <a:gd name="connsiteX7" fmla="*/ 44263 w 88525"/>
                    <a:gd name="connsiteY7" fmla="*/ 29809 h 88525"/>
                    <a:gd name="connsiteX8" fmla="*/ 58716 w 88525"/>
                    <a:gd name="connsiteY8" fmla="*/ 44263 h 88525"/>
                    <a:gd name="connsiteX9" fmla="*/ 44263 w 88525"/>
                    <a:gd name="connsiteY9" fmla="*/ 58716 h 8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525" h="88525">
                      <a:moveTo>
                        <a:pt x="44263" y="0"/>
                      </a:moveTo>
                      <a:cubicBezTo>
                        <a:pt x="19873" y="0"/>
                        <a:pt x="0" y="19873"/>
                        <a:pt x="0" y="44263"/>
                      </a:cubicBezTo>
                      <a:cubicBezTo>
                        <a:pt x="0" y="68653"/>
                        <a:pt x="19873" y="88525"/>
                        <a:pt x="44263" y="88525"/>
                      </a:cubicBezTo>
                      <a:cubicBezTo>
                        <a:pt x="68652" y="88525"/>
                        <a:pt x="88526" y="68653"/>
                        <a:pt x="88526" y="44263"/>
                      </a:cubicBezTo>
                      <a:cubicBezTo>
                        <a:pt x="88526" y="19873"/>
                        <a:pt x="68652" y="0"/>
                        <a:pt x="44263" y="0"/>
                      </a:cubicBezTo>
                      <a:close/>
                      <a:moveTo>
                        <a:pt x="44263" y="58716"/>
                      </a:moveTo>
                      <a:cubicBezTo>
                        <a:pt x="36133" y="58716"/>
                        <a:pt x="29810" y="52393"/>
                        <a:pt x="29810" y="44263"/>
                      </a:cubicBezTo>
                      <a:cubicBezTo>
                        <a:pt x="29810" y="36133"/>
                        <a:pt x="36133" y="29809"/>
                        <a:pt x="44263" y="29809"/>
                      </a:cubicBezTo>
                      <a:cubicBezTo>
                        <a:pt x="52393" y="29809"/>
                        <a:pt x="58716" y="36133"/>
                        <a:pt x="58716" y="44263"/>
                      </a:cubicBezTo>
                      <a:cubicBezTo>
                        <a:pt x="58716" y="52393"/>
                        <a:pt x="52393" y="58716"/>
                        <a:pt x="44263" y="5871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0" name="Freeform 139">
                  <a:extLst>
                    <a:ext uri="{FF2B5EF4-FFF2-40B4-BE49-F238E27FC236}">
                      <a16:creationId xmlns:a16="http://schemas.microsoft.com/office/drawing/2014/main" id="{CE481B4E-6180-3808-CF15-728C55271D6B}"/>
                    </a:ext>
                  </a:extLst>
                </p:cNvPr>
                <p:cNvSpPr/>
                <p:nvPr/>
              </p:nvSpPr>
              <p:spPr>
                <a:xfrm>
                  <a:off x="4232375" y="2588766"/>
                  <a:ext cx="238476" cy="237573"/>
                </a:xfrm>
                <a:custGeom>
                  <a:avLst/>
                  <a:gdLst>
                    <a:gd name="connsiteX0" fmla="*/ 230347 w 238476"/>
                    <a:gd name="connsiteY0" fmla="*/ 91236 h 237573"/>
                    <a:gd name="connsiteX1" fmla="*/ 212281 w 238476"/>
                    <a:gd name="connsiteY1" fmla="*/ 82203 h 237573"/>
                    <a:gd name="connsiteX2" fmla="*/ 210474 w 238476"/>
                    <a:gd name="connsiteY2" fmla="*/ 78589 h 237573"/>
                    <a:gd name="connsiteX3" fmla="*/ 216797 w 238476"/>
                    <a:gd name="connsiteY3" fmla="*/ 60523 h 237573"/>
                    <a:gd name="connsiteX4" fmla="*/ 214087 w 238476"/>
                    <a:gd name="connsiteY4" fmla="*/ 46973 h 237573"/>
                    <a:gd name="connsiteX5" fmla="*/ 191504 w 238476"/>
                    <a:gd name="connsiteY5" fmla="*/ 24390 h 237573"/>
                    <a:gd name="connsiteX6" fmla="*/ 177954 w 238476"/>
                    <a:gd name="connsiteY6" fmla="*/ 21680 h 237573"/>
                    <a:gd name="connsiteX7" fmla="*/ 159888 w 238476"/>
                    <a:gd name="connsiteY7" fmla="*/ 28003 h 237573"/>
                    <a:gd name="connsiteX8" fmla="*/ 156275 w 238476"/>
                    <a:gd name="connsiteY8" fmla="*/ 26197 h 237573"/>
                    <a:gd name="connsiteX9" fmla="*/ 147241 w 238476"/>
                    <a:gd name="connsiteY9" fmla="*/ 8130 h 237573"/>
                    <a:gd name="connsiteX10" fmla="*/ 133692 w 238476"/>
                    <a:gd name="connsiteY10" fmla="*/ 0 h 237573"/>
                    <a:gd name="connsiteX11" fmla="*/ 105689 w 238476"/>
                    <a:gd name="connsiteY11" fmla="*/ 0 h 237573"/>
                    <a:gd name="connsiteX12" fmla="*/ 92139 w 238476"/>
                    <a:gd name="connsiteY12" fmla="*/ 8130 h 237573"/>
                    <a:gd name="connsiteX13" fmla="*/ 83106 w 238476"/>
                    <a:gd name="connsiteY13" fmla="*/ 26197 h 237573"/>
                    <a:gd name="connsiteX14" fmla="*/ 79492 w 238476"/>
                    <a:gd name="connsiteY14" fmla="*/ 28003 h 237573"/>
                    <a:gd name="connsiteX15" fmla="*/ 61426 w 238476"/>
                    <a:gd name="connsiteY15" fmla="*/ 21680 h 237573"/>
                    <a:gd name="connsiteX16" fmla="*/ 47876 w 238476"/>
                    <a:gd name="connsiteY16" fmla="*/ 24390 h 237573"/>
                    <a:gd name="connsiteX17" fmla="*/ 25293 w 238476"/>
                    <a:gd name="connsiteY17" fmla="*/ 46973 h 237573"/>
                    <a:gd name="connsiteX18" fmla="*/ 22583 w 238476"/>
                    <a:gd name="connsiteY18" fmla="*/ 60523 h 237573"/>
                    <a:gd name="connsiteX19" fmla="*/ 28003 w 238476"/>
                    <a:gd name="connsiteY19" fmla="*/ 78589 h 237573"/>
                    <a:gd name="connsiteX20" fmla="*/ 26196 w 238476"/>
                    <a:gd name="connsiteY20" fmla="*/ 82203 h 237573"/>
                    <a:gd name="connsiteX21" fmla="*/ 8130 w 238476"/>
                    <a:gd name="connsiteY21" fmla="*/ 91236 h 237573"/>
                    <a:gd name="connsiteX22" fmla="*/ 0 w 238476"/>
                    <a:gd name="connsiteY22" fmla="*/ 104786 h 237573"/>
                    <a:gd name="connsiteX23" fmla="*/ 0 w 238476"/>
                    <a:gd name="connsiteY23" fmla="*/ 132788 h 237573"/>
                    <a:gd name="connsiteX24" fmla="*/ 8130 w 238476"/>
                    <a:gd name="connsiteY24" fmla="*/ 146338 h 237573"/>
                    <a:gd name="connsiteX25" fmla="*/ 26196 w 238476"/>
                    <a:gd name="connsiteY25" fmla="*/ 155371 h 237573"/>
                    <a:gd name="connsiteX26" fmla="*/ 28003 w 238476"/>
                    <a:gd name="connsiteY26" fmla="*/ 158985 h 237573"/>
                    <a:gd name="connsiteX27" fmla="*/ 21680 w 238476"/>
                    <a:gd name="connsiteY27" fmla="*/ 177051 h 237573"/>
                    <a:gd name="connsiteX28" fmla="*/ 24390 w 238476"/>
                    <a:gd name="connsiteY28" fmla="*/ 190601 h 237573"/>
                    <a:gd name="connsiteX29" fmla="*/ 46973 w 238476"/>
                    <a:gd name="connsiteY29" fmla="*/ 213184 h 237573"/>
                    <a:gd name="connsiteX30" fmla="*/ 60523 w 238476"/>
                    <a:gd name="connsiteY30" fmla="*/ 215894 h 237573"/>
                    <a:gd name="connsiteX31" fmla="*/ 78589 w 238476"/>
                    <a:gd name="connsiteY31" fmla="*/ 209571 h 237573"/>
                    <a:gd name="connsiteX32" fmla="*/ 82202 w 238476"/>
                    <a:gd name="connsiteY32" fmla="*/ 211377 h 237573"/>
                    <a:gd name="connsiteX33" fmla="*/ 91236 w 238476"/>
                    <a:gd name="connsiteY33" fmla="*/ 229444 h 237573"/>
                    <a:gd name="connsiteX34" fmla="*/ 104785 w 238476"/>
                    <a:gd name="connsiteY34" fmla="*/ 237574 h 237573"/>
                    <a:gd name="connsiteX35" fmla="*/ 132788 w 238476"/>
                    <a:gd name="connsiteY35" fmla="*/ 237574 h 237573"/>
                    <a:gd name="connsiteX36" fmla="*/ 146338 w 238476"/>
                    <a:gd name="connsiteY36" fmla="*/ 229444 h 237573"/>
                    <a:gd name="connsiteX37" fmla="*/ 155371 w 238476"/>
                    <a:gd name="connsiteY37" fmla="*/ 211377 h 237573"/>
                    <a:gd name="connsiteX38" fmla="*/ 158985 w 238476"/>
                    <a:gd name="connsiteY38" fmla="*/ 209571 h 237573"/>
                    <a:gd name="connsiteX39" fmla="*/ 177051 w 238476"/>
                    <a:gd name="connsiteY39" fmla="*/ 215894 h 237573"/>
                    <a:gd name="connsiteX40" fmla="*/ 190601 w 238476"/>
                    <a:gd name="connsiteY40" fmla="*/ 213184 h 237573"/>
                    <a:gd name="connsiteX41" fmla="*/ 213184 w 238476"/>
                    <a:gd name="connsiteY41" fmla="*/ 190601 h 237573"/>
                    <a:gd name="connsiteX42" fmla="*/ 215894 w 238476"/>
                    <a:gd name="connsiteY42" fmla="*/ 177051 h 237573"/>
                    <a:gd name="connsiteX43" fmla="*/ 210474 w 238476"/>
                    <a:gd name="connsiteY43" fmla="*/ 158985 h 237573"/>
                    <a:gd name="connsiteX44" fmla="*/ 212281 w 238476"/>
                    <a:gd name="connsiteY44" fmla="*/ 155371 h 237573"/>
                    <a:gd name="connsiteX45" fmla="*/ 230347 w 238476"/>
                    <a:gd name="connsiteY45" fmla="*/ 146338 h 237573"/>
                    <a:gd name="connsiteX46" fmla="*/ 238477 w 238476"/>
                    <a:gd name="connsiteY46" fmla="*/ 132788 h 237573"/>
                    <a:gd name="connsiteX47" fmla="*/ 238477 w 238476"/>
                    <a:gd name="connsiteY47" fmla="*/ 104786 h 237573"/>
                    <a:gd name="connsiteX48" fmla="*/ 230347 w 238476"/>
                    <a:gd name="connsiteY48" fmla="*/ 91236 h 237573"/>
                    <a:gd name="connsiteX49" fmla="*/ 208667 w 238476"/>
                    <a:gd name="connsiteY49" fmla="*/ 122852 h 237573"/>
                    <a:gd name="connsiteX50" fmla="*/ 193311 w 238476"/>
                    <a:gd name="connsiteY50" fmla="*/ 130079 h 237573"/>
                    <a:gd name="connsiteX51" fmla="*/ 186084 w 238476"/>
                    <a:gd name="connsiteY51" fmla="*/ 139112 h 237573"/>
                    <a:gd name="connsiteX52" fmla="*/ 181568 w 238476"/>
                    <a:gd name="connsiteY52" fmla="*/ 149952 h 237573"/>
                    <a:gd name="connsiteX53" fmla="*/ 180664 w 238476"/>
                    <a:gd name="connsiteY53" fmla="*/ 161695 h 237573"/>
                    <a:gd name="connsiteX54" fmla="*/ 186084 w 238476"/>
                    <a:gd name="connsiteY54" fmla="*/ 177954 h 237573"/>
                    <a:gd name="connsiteX55" fmla="*/ 179761 w 238476"/>
                    <a:gd name="connsiteY55" fmla="*/ 184278 h 237573"/>
                    <a:gd name="connsiteX56" fmla="*/ 163501 w 238476"/>
                    <a:gd name="connsiteY56" fmla="*/ 178858 h 237573"/>
                    <a:gd name="connsiteX57" fmla="*/ 151758 w 238476"/>
                    <a:gd name="connsiteY57" fmla="*/ 179761 h 237573"/>
                    <a:gd name="connsiteX58" fmla="*/ 140918 w 238476"/>
                    <a:gd name="connsiteY58" fmla="*/ 184278 h 237573"/>
                    <a:gd name="connsiteX59" fmla="*/ 131885 w 238476"/>
                    <a:gd name="connsiteY59" fmla="*/ 191504 h 237573"/>
                    <a:gd name="connsiteX60" fmla="*/ 124658 w 238476"/>
                    <a:gd name="connsiteY60" fmla="*/ 206861 h 237573"/>
                    <a:gd name="connsiteX61" fmla="*/ 115625 w 238476"/>
                    <a:gd name="connsiteY61" fmla="*/ 206861 h 237573"/>
                    <a:gd name="connsiteX62" fmla="*/ 108399 w 238476"/>
                    <a:gd name="connsiteY62" fmla="*/ 191504 h 237573"/>
                    <a:gd name="connsiteX63" fmla="*/ 99365 w 238476"/>
                    <a:gd name="connsiteY63" fmla="*/ 184278 h 237573"/>
                    <a:gd name="connsiteX64" fmla="*/ 88526 w 238476"/>
                    <a:gd name="connsiteY64" fmla="*/ 179761 h 237573"/>
                    <a:gd name="connsiteX65" fmla="*/ 76782 w 238476"/>
                    <a:gd name="connsiteY65" fmla="*/ 178858 h 237573"/>
                    <a:gd name="connsiteX66" fmla="*/ 60523 w 238476"/>
                    <a:gd name="connsiteY66" fmla="*/ 184278 h 237573"/>
                    <a:gd name="connsiteX67" fmla="*/ 54199 w 238476"/>
                    <a:gd name="connsiteY67" fmla="*/ 177954 h 237573"/>
                    <a:gd name="connsiteX68" fmla="*/ 59619 w 238476"/>
                    <a:gd name="connsiteY68" fmla="*/ 161695 h 237573"/>
                    <a:gd name="connsiteX69" fmla="*/ 58716 w 238476"/>
                    <a:gd name="connsiteY69" fmla="*/ 149952 h 237573"/>
                    <a:gd name="connsiteX70" fmla="*/ 54199 w 238476"/>
                    <a:gd name="connsiteY70" fmla="*/ 139112 h 237573"/>
                    <a:gd name="connsiteX71" fmla="*/ 46973 w 238476"/>
                    <a:gd name="connsiteY71" fmla="*/ 130079 h 237573"/>
                    <a:gd name="connsiteX72" fmla="*/ 31616 w 238476"/>
                    <a:gd name="connsiteY72" fmla="*/ 122852 h 237573"/>
                    <a:gd name="connsiteX73" fmla="*/ 31616 w 238476"/>
                    <a:gd name="connsiteY73" fmla="*/ 113819 h 237573"/>
                    <a:gd name="connsiteX74" fmla="*/ 46973 w 238476"/>
                    <a:gd name="connsiteY74" fmla="*/ 106592 h 237573"/>
                    <a:gd name="connsiteX75" fmla="*/ 54199 w 238476"/>
                    <a:gd name="connsiteY75" fmla="*/ 97559 h 237573"/>
                    <a:gd name="connsiteX76" fmla="*/ 58716 w 238476"/>
                    <a:gd name="connsiteY76" fmla="*/ 86719 h 237573"/>
                    <a:gd name="connsiteX77" fmla="*/ 59619 w 238476"/>
                    <a:gd name="connsiteY77" fmla="*/ 74976 h 237573"/>
                    <a:gd name="connsiteX78" fmla="*/ 54199 w 238476"/>
                    <a:gd name="connsiteY78" fmla="*/ 58716 h 237573"/>
                    <a:gd name="connsiteX79" fmla="*/ 60523 w 238476"/>
                    <a:gd name="connsiteY79" fmla="*/ 52393 h 237573"/>
                    <a:gd name="connsiteX80" fmla="*/ 76782 w 238476"/>
                    <a:gd name="connsiteY80" fmla="*/ 57813 h 237573"/>
                    <a:gd name="connsiteX81" fmla="*/ 88526 w 238476"/>
                    <a:gd name="connsiteY81" fmla="*/ 56910 h 237573"/>
                    <a:gd name="connsiteX82" fmla="*/ 99365 w 238476"/>
                    <a:gd name="connsiteY82" fmla="*/ 52393 h 237573"/>
                    <a:gd name="connsiteX83" fmla="*/ 108399 w 238476"/>
                    <a:gd name="connsiteY83" fmla="*/ 45166 h 237573"/>
                    <a:gd name="connsiteX84" fmla="*/ 115625 w 238476"/>
                    <a:gd name="connsiteY84" fmla="*/ 29810 h 237573"/>
                    <a:gd name="connsiteX85" fmla="*/ 124658 w 238476"/>
                    <a:gd name="connsiteY85" fmla="*/ 29810 h 237573"/>
                    <a:gd name="connsiteX86" fmla="*/ 131885 w 238476"/>
                    <a:gd name="connsiteY86" fmla="*/ 45166 h 237573"/>
                    <a:gd name="connsiteX87" fmla="*/ 140918 w 238476"/>
                    <a:gd name="connsiteY87" fmla="*/ 52393 h 237573"/>
                    <a:gd name="connsiteX88" fmla="*/ 151758 w 238476"/>
                    <a:gd name="connsiteY88" fmla="*/ 56910 h 237573"/>
                    <a:gd name="connsiteX89" fmla="*/ 163501 w 238476"/>
                    <a:gd name="connsiteY89" fmla="*/ 57813 h 237573"/>
                    <a:gd name="connsiteX90" fmla="*/ 179761 w 238476"/>
                    <a:gd name="connsiteY90" fmla="*/ 52393 h 237573"/>
                    <a:gd name="connsiteX91" fmla="*/ 186084 w 238476"/>
                    <a:gd name="connsiteY91" fmla="*/ 58716 h 237573"/>
                    <a:gd name="connsiteX92" fmla="*/ 180664 w 238476"/>
                    <a:gd name="connsiteY92" fmla="*/ 74976 h 237573"/>
                    <a:gd name="connsiteX93" fmla="*/ 181568 w 238476"/>
                    <a:gd name="connsiteY93" fmla="*/ 86719 h 237573"/>
                    <a:gd name="connsiteX94" fmla="*/ 186084 w 238476"/>
                    <a:gd name="connsiteY94" fmla="*/ 97559 h 237573"/>
                    <a:gd name="connsiteX95" fmla="*/ 193311 w 238476"/>
                    <a:gd name="connsiteY95" fmla="*/ 106592 h 237573"/>
                    <a:gd name="connsiteX96" fmla="*/ 208667 w 238476"/>
                    <a:gd name="connsiteY96" fmla="*/ 113819 h 237573"/>
                    <a:gd name="connsiteX97" fmla="*/ 208667 w 238476"/>
                    <a:gd name="connsiteY97" fmla="*/ 122852 h 237573"/>
                    <a:gd name="connsiteX98" fmla="*/ 208667 w 238476"/>
                    <a:gd name="connsiteY98" fmla="*/ 122852 h 237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238476" h="237573">
                      <a:moveTo>
                        <a:pt x="230347" y="91236"/>
                      </a:moveTo>
                      <a:lnTo>
                        <a:pt x="212281" y="82203"/>
                      </a:lnTo>
                      <a:cubicBezTo>
                        <a:pt x="211377" y="81299"/>
                        <a:pt x="211377" y="79493"/>
                        <a:pt x="210474" y="78589"/>
                      </a:cubicBezTo>
                      <a:lnTo>
                        <a:pt x="216797" y="60523"/>
                      </a:lnTo>
                      <a:cubicBezTo>
                        <a:pt x="218604" y="56006"/>
                        <a:pt x="217701" y="50586"/>
                        <a:pt x="214087" y="46973"/>
                      </a:cubicBezTo>
                      <a:cubicBezTo>
                        <a:pt x="207764" y="38843"/>
                        <a:pt x="199634" y="30713"/>
                        <a:pt x="191504" y="24390"/>
                      </a:cubicBezTo>
                      <a:cubicBezTo>
                        <a:pt x="187891" y="21680"/>
                        <a:pt x="182471" y="20777"/>
                        <a:pt x="177954" y="21680"/>
                      </a:cubicBezTo>
                      <a:lnTo>
                        <a:pt x="159888" y="28003"/>
                      </a:lnTo>
                      <a:cubicBezTo>
                        <a:pt x="158985" y="27100"/>
                        <a:pt x="157178" y="27100"/>
                        <a:pt x="156275" y="26197"/>
                      </a:cubicBezTo>
                      <a:lnTo>
                        <a:pt x="147241" y="8130"/>
                      </a:lnTo>
                      <a:cubicBezTo>
                        <a:pt x="144531" y="2710"/>
                        <a:pt x="140015" y="0"/>
                        <a:pt x="133692" y="0"/>
                      </a:cubicBezTo>
                      <a:lnTo>
                        <a:pt x="105689" y="0"/>
                      </a:lnTo>
                      <a:cubicBezTo>
                        <a:pt x="100269" y="0"/>
                        <a:pt x="94849" y="3614"/>
                        <a:pt x="92139" y="8130"/>
                      </a:cubicBezTo>
                      <a:lnTo>
                        <a:pt x="83106" y="26197"/>
                      </a:lnTo>
                      <a:cubicBezTo>
                        <a:pt x="82202" y="27100"/>
                        <a:pt x="80396" y="27100"/>
                        <a:pt x="79492" y="28003"/>
                      </a:cubicBezTo>
                      <a:lnTo>
                        <a:pt x="61426" y="21680"/>
                      </a:lnTo>
                      <a:cubicBezTo>
                        <a:pt x="56909" y="19873"/>
                        <a:pt x="51489" y="20777"/>
                        <a:pt x="47876" y="24390"/>
                      </a:cubicBezTo>
                      <a:cubicBezTo>
                        <a:pt x="39746" y="30713"/>
                        <a:pt x="31616" y="38843"/>
                        <a:pt x="25293" y="46973"/>
                      </a:cubicBezTo>
                      <a:cubicBezTo>
                        <a:pt x="22583" y="50586"/>
                        <a:pt x="21680" y="56006"/>
                        <a:pt x="22583" y="60523"/>
                      </a:cubicBezTo>
                      <a:lnTo>
                        <a:pt x="28003" y="78589"/>
                      </a:lnTo>
                      <a:cubicBezTo>
                        <a:pt x="27100" y="79493"/>
                        <a:pt x="27100" y="81299"/>
                        <a:pt x="26196" y="82203"/>
                      </a:cubicBezTo>
                      <a:lnTo>
                        <a:pt x="8130" y="91236"/>
                      </a:lnTo>
                      <a:cubicBezTo>
                        <a:pt x="2710" y="93946"/>
                        <a:pt x="0" y="98462"/>
                        <a:pt x="0" y="104786"/>
                      </a:cubicBezTo>
                      <a:lnTo>
                        <a:pt x="0" y="132788"/>
                      </a:lnTo>
                      <a:cubicBezTo>
                        <a:pt x="0" y="138209"/>
                        <a:pt x="3613" y="143628"/>
                        <a:pt x="8130" y="146338"/>
                      </a:cubicBezTo>
                      <a:lnTo>
                        <a:pt x="26196" y="155371"/>
                      </a:lnTo>
                      <a:cubicBezTo>
                        <a:pt x="27100" y="156275"/>
                        <a:pt x="27100" y="158081"/>
                        <a:pt x="28003" y="158985"/>
                      </a:cubicBezTo>
                      <a:lnTo>
                        <a:pt x="21680" y="177051"/>
                      </a:lnTo>
                      <a:cubicBezTo>
                        <a:pt x="19873" y="181568"/>
                        <a:pt x="20776" y="186988"/>
                        <a:pt x="24390" y="190601"/>
                      </a:cubicBezTo>
                      <a:cubicBezTo>
                        <a:pt x="30713" y="198731"/>
                        <a:pt x="38843" y="206861"/>
                        <a:pt x="46973" y="213184"/>
                      </a:cubicBezTo>
                      <a:cubicBezTo>
                        <a:pt x="50586" y="215894"/>
                        <a:pt x="56006" y="216797"/>
                        <a:pt x="60523" y="215894"/>
                      </a:cubicBezTo>
                      <a:lnTo>
                        <a:pt x="78589" y="209571"/>
                      </a:lnTo>
                      <a:cubicBezTo>
                        <a:pt x="79492" y="210474"/>
                        <a:pt x="81299" y="210474"/>
                        <a:pt x="82202" y="211377"/>
                      </a:cubicBezTo>
                      <a:lnTo>
                        <a:pt x="91236" y="229444"/>
                      </a:lnTo>
                      <a:cubicBezTo>
                        <a:pt x="93945" y="234864"/>
                        <a:pt x="98462" y="237574"/>
                        <a:pt x="104785" y="237574"/>
                      </a:cubicBezTo>
                      <a:lnTo>
                        <a:pt x="132788" y="237574"/>
                      </a:lnTo>
                      <a:cubicBezTo>
                        <a:pt x="138208" y="237574"/>
                        <a:pt x="143628" y="233960"/>
                        <a:pt x="146338" y="229444"/>
                      </a:cubicBezTo>
                      <a:lnTo>
                        <a:pt x="155371" y="211377"/>
                      </a:lnTo>
                      <a:cubicBezTo>
                        <a:pt x="156275" y="210474"/>
                        <a:pt x="158081" y="210474"/>
                        <a:pt x="158985" y="209571"/>
                      </a:cubicBezTo>
                      <a:lnTo>
                        <a:pt x="177051" y="215894"/>
                      </a:lnTo>
                      <a:cubicBezTo>
                        <a:pt x="181568" y="217701"/>
                        <a:pt x="186988" y="216797"/>
                        <a:pt x="190601" y="213184"/>
                      </a:cubicBezTo>
                      <a:cubicBezTo>
                        <a:pt x="198731" y="206861"/>
                        <a:pt x="206861" y="198731"/>
                        <a:pt x="213184" y="190601"/>
                      </a:cubicBezTo>
                      <a:cubicBezTo>
                        <a:pt x="215894" y="186988"/>
                        <a:pt x="216797" y="181568"/>
                        <a:pt x="215894" y="177051"/>
                      </a:cubicBezTo>
                      <a:lnTo>
                        <a:pt x="210474" y="158985"/>
                      </a:lnTo>
                      <a:cubicBezTo>
                        <a:pt x="211377" y="158081"/>
                        <a:pt x="211377" y="156275"/>
                        <a:pt x="212281" y="155371"/>
                      </a:cubicBezTo>
                      <a:lnTo>
                        <a:pt x="230347" y="146338"/>
                      </a:lnTo>
                      <a:cubicBezTo>
                        <a:pt x="235767" y="143628"/>
                        <a:pt x="238477" y="139112"/>
                        <a:pt x="238477" y="132788"/>
                      </a:cubicBezTo>
                      <a:lnTo>
                        <a:pt x="238477" y="104786"/>
                      </a:lnTo>
                      <a:cubicBezTo>
                        <a:pt x="238477" y="98462"/>
                        <a:pt x="234864" y="93043"/>
                        <a:pt x="230347" y="91236"/>
                      </a:cubicBezTo>
                      <a:close/>
                      <a:moveTo>
                        <a:pt x="208667" y="122852"/>
                      </a:moveTo>
                      <a:lnTo>
                        <a:pt x="193311" y="130079"/>
                      </a:lnTo>
                      <a:cubicBezTo>
                        <a:pt x="189698" y="131885"/>
                        <a:pt x="186988" y="135498"/>
                        <a:pt x="186084" y="139112"/>
                      </a:cubicBezTo>
                      <a:cubicBezTo>
                        <a:pt x="185181" y="142725"/>
                        <a:pt x="183374" y="146338"/>
                        <a:pt x="181568" y="149952"/>
                      </a:cubicBezTo>
                      <a:cubicBezTo>
                        <a:pt x="179761" y="153565"/>
                        <a:pt x="179761" y="157178"/>
                        <a:pt x="180664" y="161695"/>
                      </a:cubicBezTo>
                      <a:lnTo>
                        <a:pt x="186084" y="177954"/>
                      </a:lnTo>
                      <a:cubicBezTo>
                        <a:pt x="184278" y="179761"/>
                        <a:pt x="181568" y="182471"/>
                        <a:pt x="179761" y="184278"/>
                      </a:cubicBezTo>
                      <a:lnTo>
                        <a:pt x="163501" y="178858"/>
                      </a:lnTo>
                      <a:cubicBezTo>
                        <a:pt x="159888" y="177954"/>
                        <a:pt x="155371" y="177954"/>
                        <a:pt x="151758" y="179761"/>
                      </a:cubicBezTo>
                      <a:cubicBezTo>
                        <a:pt x="148145" y="181568"/>
                        <a:pt x="144531" y="183375"/>
                        <a:pt x="140918" y="184278"/>
                      </a:cubicBezTo>
                      <a:cubicBezTo>
                        <a:pt x="137305" y="185181"/>
                        <a:pt x="133692" y="187891"/>
                        <a:pt x="131885" y="191504"/>
                      </a:cubicBezTo>
                      <a:lnTo>
                        <a:pt x="124658" y="206861"/>
                      </a:lnTo>
                      <a:lnTo>
                        <a:pt x="115625" y="206861"/>
                      </a:lnTo>
                      <a:lnTo>
                        <a:pt x="108399" y="191504"/>
                      </a:lnTo>
                      <a:cubicBezTo>
                        <a:pt x="106592" y="187891"/>
                        <a:pt x="102979" y="185181"/>
                        <a:pt x="99365" y="184278"/>
                      </a:cubicBezTo>
                      <a:cubicBezTo>
                        <a:pt x="95752" y="183375"/>
                        <a:pt x="92139" y="181568"/>
                        <a:pt x="88526" y="179761"/>
                      </a:cubicBezTo>
                      <a:cubicBezTo>
                        <a:pt x="84912" y="177954"/>
                        <a:pt x="81299" y="177954"/>
                        <a:pt x="76782" y="178858"/>
                      </a:cubicBezTo>
                      <a:lnTo>
                        <a:pt x="60523" y="184278"/>
                      </a:lnTo>
                      <a:cubicBezTo>
                        <a:pt x="58716" y="182471"/>
                        <a:pt x="56006" y="179761"/>
                        <a:pt x="54199" y="177954"/>
                      </a:cubicBezTo>
                      <a:lnTo>
                        <a:pt x="59619" y="161695"/>
                      </a:lnTo>
                      <a:cubicBezTo>
                        <a:pt x="60523" y="158081"/>
                        <a:pt x="60523" y="153565"/>
                        <a:pt x="58716" y="149952"/>
                      </a:cubicBezTo>
                      <a:cubicBezTo>
                        <a:pt x="56909" y="146338"/>
                        <a:pt x="55103" y="142725"/>
                        <a:pt x="54199" y="139112"/>
                      </a:cubicBezTo>
                      <a:cubicBezTo>
                        <a:pt x="53296" y="135498"/>
                        <a:pt x="50586" y="131885"/>
                        <a:pt x="46973" y="130079"/>
                      </a:cubicBezTo>
                      <a:lnTo>
                        <a:pt x="31616" y="122852"/>
                      </a:lnTo>
                      <a:lnTo>
                        <a:pt x="31616" y="113819"/>
                      </a:lnTo>
                      <a:lnTo>
                        <a:pt x="46973" y="106592"/>
                      </a:lnTo>
                      <a:cubicBezTo>
                        <a:pt x="50586" y="104786"/>
                        <a:pt x="53296" y="101172"/>
                        <a:pt x="54199" y="97559"/>
                      </a:cubicBezTo>
                      <a:cubicBezTo>
                        <a:pt x="55103" y="93946"/>
                        <a:pt x="56909" y="90332"/>
                        <a:pt x="58716" y="86719"/>
                      </a:cubicBezTo>
                      <a:cubicBezTo>
                        <a:pt x="60523" y="83106"/>
                        <a:pt x="60523" y="79493"/>
                        <a:pt x="59619" y="74976"/>
                      </a:cubicBezTo>
                      <a:lnTo>
                        <a:pt x="54199" y="58716"/>
                      </a:lnTo>
                      <a:cubicBezTo>
                        <a:pt x="56006" y="56910"/>
                        <a:pt x="58716" y="54199"/>
                        <a:pt x="60523" y="52393"/>
                      </a:cubicBezTo>
                      <a:lnTo>
                        <a:pt x="76782" y="57813"/>
                      </a:lnTo>
                      <a:cubicBezTo>
                        <a:pt x="80396" y="58716"/>
                        <a:pt x="84912" y="58716"/>
                        <a:pt x="88526" y="56910"/>
                      </a:cubicBezTo>
                      <a:cubicBezTo>
                        <a:pt x="92139" y="55103"/>
                        <a:pt x="95752" y="53296"/>
                        <a:pt x="99365" y="52393"/>
                      </a:cubicBezTo>
                      <a:cubicBezTo>
                        <a:pt x="102979" y="51489"/>
                        <a:pt x="106592" y="48780"/>
                        <a:pt x="108399" y="45166"/>
                      </a:cubicBezTo>
                      <a:lnTo>
                        <a:pt x="115625" y="29810"/>
                      </a:lnTo>
                      <a:lnTo>
                        <a:pt x="124658" y="29810"/>
                      </a:lnTo>
                      <a:lnTo>
                        <a:pt x="131885" y="45166"/>
                      </a:lnTo>
                      <a:cubicBezTo>
                        <a:pt x="133692" y="48780"/>
                        <a:pt x="137305" y="51489"/>
                        <a:pt x="140918" y="52393"/>
                      </a:cubicBezTo>
                      <a:cubicBezTo>
                        <a:pt x="144531" y="53296"/>
                        <a:pt x="148145" y="55103"/>
                        <a:pt x="151758" y="56910"/>
                      </a:cubicBezTo>
                      <a:cubicBezTo>
                        <a:pt x="155371" y="58716"/>
                        <a:pt x="158985" y="58716"/>
                        <a:pt x="163501" y="57813"/>
                      </a:cubicBezTo>
                      <a:lnTo>
                        <a:pt x="179761" y="52393"/>
                      </a:lnTo>
                      <a:cubicBezTo>
                        <a:pt x="181568" y="54199"/>
                        <a:pt x="184278" y="56910"/>
                        <a:pt x="186084" y="58716"/>
                      </a:cubicBezTo>
                      <a:lnTo>
                        <a:pt x="180664" y="74976"/>
                      </a:lnTo>
                      <a:cubicBezTo>
                        <a:pt x="179761" y="78589"/>
                        <a:pt x="179761" y="83106"/>
                        <a:pt x="181568" y="86719"/>
                      </a:cubicBezTo>
                      <a:cubicBezTo>
                        <a:pt x="183374" y="90332"/>
                        <a:pt x="185181" y="93946"/>
                        <a:pt x="186084" y="97559"/>
                      </a:cubicBezTo>
                      <a:cubicBezTo>
                        <a:pt x="186988" y="101172"/>
                        <a:pt x="189698" y="104786"/>
                        <a:pt x="193311" y="106592"/>
                      </a:cubicBezTo>
                      <a:lnTo>
                        <a:pt x="208667" y="113819"/>
                      </a:lnTo>
                      <a:lnTo>
                        <a:pt x="208667" y="122852"/>
                      </a:lnTo>
                      <a:lnTo>
                        <a:pt x="208667" y="122852"/>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1" name="Freeform 140">
                  <a:extLst>
                    <a:ext uri="{FF2B5EF4-FFF2-40B4-BE49-F238E27FC236}">
                      <a16:creationId xmlns:a16="http://schemas.microsoft.com/office/drawing/2014/main" id="{4872254C-0EE9-F585-A27F-99DC05FDB36C}"/>
                    </a:ext>
                  </a:extLst>
                </p:cNvPr>
                <p:cNvSpPr/>
                <p:nvPr/>
              </p:nvSpPr>
              <p:spPr>
                <a:xfrm>
                  <a:off x="4026418" y="2855246"/>
                  <a:ext cx="667554" cy="88525"/>
                </a:xfrm>
                <a:custGeom>
                  <a:avLst/>
                  <a:gdLst>
                    <a:gd name="connsiteX0" fmla="*/ 652198 w 667554"/>
                    <a:gd name="connsiteY0" fmla="*/ 14453 h 88525"/>
                    <a:gd name="connsiteX1" fmla="*/ 652198 w 667554"/>
                    <a:gd name="connsiteY1" fmla="*/ 14453 h 88525"/>
                    <a:gd name="connsiteX2" fmla="*/ 340552 w 667554"/>
                    <a:gd name="connsiteY2" fmla="*/ 14453 h 88525"/>
                    <a:gd name="connsiteX3" fmla="*/ 340552 w 667554"/>
                    <a:gd name="connsiteY3" fmla="*/ 0 h 88525"/>
                    <a:gd name="connsiteX4" fmla="*/ 310743 w 667554"/>
                    <a:gd name="connsiteY4" fmla="*/ 0 h 88525"/>
                    <a:gd name="connsiteX5" fmla="*/ 310743 w 667554"/>
                    <a:gd name="connsiteY5" fmla="*/ 14453 h 88525"/>
                    <a:gd name="connsiteX6" fmla="*/ 14453 w 667554"/>
                    <a:gd name="connsiteY6" fmla="*/ 14453 h 88525"/>
                    <a:gd name="connsiteX7" fmla="*/ 0 w 667554"/>
                    <a:gd name="connsiteY7" fmla="*/ 28906 h 88525"/>
                    <a:gd name="connsiteX8" fmla="*/ 0 w 667554"/>
                    <a:gd name="connsiteY8" fmla="*/ 28906 h 88525"/>
                    <a:gd name="connsiteX9" fmla="*/ 0 w 667554"/>
                    <a:gd name="connsiteY9" fmla="*/ 88526 h 88525"/>
                    <a:gd name="connsiteX10" fmla="*/ 29810 w 667554"/>
                    <a:gd name="connsiteY10" fmla="*/ 88526 h 88525"/>
                    <a:gd name="connsiteX11" fmla="*/ 29810 w 667554"/>
                    <a:gd name="connsiteY11" fmla="*/ 44263 h 88525"/>
                    <a:gd name="connsiteX12" fmla="*/ 311646 w 667554"/>
                    <a:gd name="connsiteY12" fmla="*/ 44263 h 88525"/>
                    <a:gd name="connsiteX13" fmla="*/ 311646 w 667554"/>
                    <a:gd name="connsiteY13" fmla="*/ 58716 h 88525"/>
                    <a:gd name="connsiteX14" fmla="*/ 341456 w 667554"/>
                    <a:gd name="connsiteY14" fmla="*/ 58716 h 88525"/>
                    <a:gd name="connsiteX15" fmla="*/ 341456 w 667554"/>
                    <a:gd name="connsiteY15" fmla="*/ 44263 h 88525"/>
                    <a:gd name="connsiteX16" fmla="*/ 637745 w 667554"/>
                    <a:gd name="connsiteY16" fmla="*/ 44263 h 88525"/>
                    <a:gd name="connsiteX17" fmla="*/ 637745 w 667554"/>
                    <a:gd name="connsiteY17" fmla="*/ 58716 h 88525"/>
                    <a:gd name="connsiteX18" fmla="*/ 667555 w 667554"/>
                    <a:gd name="connsiteY18" fmla="*/ 58716 h 88525"/>
                    <a:gd name="connsiteX19" fmla="*/ 667555 w 667554"/>
                    <a:gd name="connsiteY19" fmla="*/ 28906 h 88525"/>
                    <a:gd name="connsiteX20" fmla="*/ 652198 w 667554"/>
                    <a:gd name="connsiteY20" fmla="*/ 14453 h 8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7554" h="88525">
                      <a:moveTo>
                        <a:pt x="652198" y="14453"/>
                      </a:moveTo>
                      <a:cubicBezTo>
                        <a:pt x="652198" y="14453"/>
                        <a:pt x="652198" y="14453"/>
                        <a:pt x="652198" y="14453"/>
                      </a:cubicBezTo>
                      <a:lnTo>
                        <a:pt x="340552" y="14453"/>
                      </a:lnTo>
                      <a:lnTo>
                        <a:pt x="340552" y="0"/>
                      </a:lnTo>
                      <a:lnTo>
                        <a:pt x="310743" y="0"/>
                      </a:lnTo>
                      <a:lnTo>
                        <a:pt x="310743" y="14453"/>
                      </a:lnTo>
                      <a:lnTo>
                        <a:pt x="14453" y="14453"/>
                      </a:lnTo>
                      <a:cubicBezTo>
                        <a:pt x="6323" y="14453"/>
                        <a:pt x="0" y="20777"/>
                        <a:pt x="0" y="28906"/>
                      </a:cubicBezTo>
                      <a:cubicBezTo>
                        <a:pt x="0" y="28906"/>
                        <a:pt x="0" y="28906"/>
                        <a:pt x="0" y="28906"/>
                      </a:cubicBezTo>
                      <a:lnTo>
                        <a:pt x="0" y="88526"/>
                      </a:lnTo>
                      <a:lnTo>
                        <a:pt x="29810" y="88526"/>
                      </a:lnTo>
                      <a:lnTo>
                        <a:pt x="29810" y="44263"/>
                      </a:lnTo>
                      <a:lnTo>
                        <a:pt x="311646" y="44263"/>
                      </a:lnTo>
                      <a:lnTo>
                        <a:pt x="311646" y="58716"/>
                      </a:lnTo>
                      <a:lnTo>
                        <a:pt x="341456" y="58716"/>
                      </a:lnTo>
                      <a:lnTo>
                        <a:pt x="341456" y="44263"/>
                      </a:lnTo>
                      <a:lnTo>
                        <a:pt x="637745" y="44263"/>
                      </a:lnTo>
                      <a:lnTo>
                        <a:pt x="637745" y="58716"/>
                      </a:lnTo>
                      <a:lnTo>
                        <a:pt x="667555" y="58716"/>
                      </a:lnTo>
                      <a:lnTo>
                        <a:pt x="667555" y="28906"/>
                      </a:lnTo>
                      <a:cubicBezTo>
                        <a:pt x="666651" y="21680"/>
                        <a:pt x="660328" y="14453"/>
                        <a:pt x="652198" y="14453"/>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2" name="Freeform 141">
                  <a:extLst>
                    <a:ext uri="{FF2B5EF4-FFF2-40B4-BE49-F238E27FC236}">
                      <a16:creationId xmlns:a16="http://schemas.microsoft.com/office/drawing/2014/main" id="{386BD0BD-1954-D7A3-8287-32F35F705397}"/>
                    </a:ext>
                  </a:extLst>
                </p:cNvPr>
                <p:cNvSpPr/>
                <p:nvPr/>
              </p:nvSpPr>
              <p:spPr>
                <a:xfrm>
                  <a:off x="4338064" y="2351193"/>
                  <a:ext cx="192407" cy="206860"/>
                </a:xfrm>
                <a:custGeom>
                  <a:avLst/>
                  <a:gdLst>
                    <a:gd name="connsiteX0" fmla="*/ 177051 w 192407"/>
                    <a:gd name="connsiteY0" fmla="*/ 14453 h 206860"/>
                    <a:gd name="connsiteX1" fmla="*/ 177051 w 192407"/>
                    <a:gd name="connsiteY1" fmla="*/ 14453 h 206860"/>
                    <a:gd name="connsiteX2" fmla="*/ 132788 w 192407"/>
                    <a:gd name="connsiteY2" fmla="*/ 14453 h 206860"/>
                    <a:gd name="connsiteX3" fmla="*/ 118335 w 192407"/>
                    <a:gd name="connsiteY3" fmla="*/ 0 h 206860"/>
                    <a:gd name="connsiteX4" fmla="*/ 118335 w 192407"/>
                    <a:gd name="connsiteY4" fmla="*/ 0 h 206860"/>
                    <a:gd name="connsiteX5" fmla="*/ 14453 w 192407"/>
                    <a:gd name="connsiteY5" fmla="*/ 0 h 206860"/>
                    <a:gd name="connsiteX6" fmla="*/ 0 w 192407"/>
                    <a:gd name="connsiteY6" fmla="*/ 14453 h 206860"/>
                    <a:gd name="connsiteX7" fmla="*/ 0 w 192407"/>
                    <a:gd name="connsiteY7" fmla="*/ 14453 h 206860"/>
                    <a:gd name="connsiteX8" fmla="*/ 0 w 192407"/>
                    <a:gd name="connsiteY8" fmla="*/ 206861 h 206860"/>
                    <a:gd name="connsiteX9" fmla="*/ 29810 w 192407"/>
                    <a:gd name="connsiteY9" fmla="*/ 206861 h 206860"/>
                    <a:gd name="connsiteX10" fmla="*/ 29810 w 192407"/>
                    <a:gd name="connsiteY10" fmla="*/ 118335 h 206860"/>
                    <a:gd name="connsiteX11" fmla="*/ 103882 w 192407"/>
                    <a:gd name="connsiteY11" fmla="*/ 118335 h 206860"/>
                    <a:gd name="connsiteX12" fmla="*/ 118335 w 192407"/>
                    <a:gd name="connsiteY12" fmla="*/ 132788 h 206860"/>
                    <a:gd name="connsiteX13" fmla="*/ 118335 w 192407"/>
                    <a:gd name="connsiteY13" fmla="*/ 132788 h 206860"/>
                    <a:gd name="connsiteX14" fmla="*/ 177954 w 192407"/>
                    <a:gd name="connsiteY14" fmla="*/ 132788 h 206860"/>
                    <a:gd name="connsiteX15" fmla="*/ 192408 w 192407"/>
                    <a:gd name="connsiteY15" fmla="*/ 118335 h 206860"/>
                    <a:gd name="connsiteX16" fmla="*/ 192408 w 192407"/>
                    <a:gd name="connsiteY16" fmla="*/ 118335 h 206860"/>
                    <a:gd name="connsiteX17" fmla="*/ 192408 w 192407"/>
                    <a:gd name="connsiteY17" fmla="*/ 29809 h 206860"/>
                    <a:gd name="connsiteX18" fmla="*/ 177051 w 192407"/>
                    <a:gd name="connsiteY18" fmla="*/ 14453 h 206860"/>
                    <a:gd name="connsiteX19" fmla="*/ 102979 w 192407"/>
                    <a:gd name="connsiteY19" fmla="*/ 89429 h 206860"/>
                    <a:gd name="connsiteX20" fmla="*/ 28906 w 192407"/>
                    <a:gd name="connsiteY20" fmla="*/ 89429 h 206860"/>
                    <a:gd name="connsiteX21" fmla="*/ 28906 w 192407"/>
                    <a:gd name="connsiteY21" fmla="*/ 29809 h 206860"/>
                    <a:gd name="connsiteX22" fmla="*/ 102979 w 192407"/>
                    <a:gd name="connsiteY22" fmla="*/ 29809 h 206860"/>
                    <a:gd name="connsiteX23" fmla="*/ 102979 w 192407"/>
                    <a:gd name="connsiteY23" fmla="*/ 89429 h 206860"/>
                    <a:gd name="connsiteX24" fmla="*/ 162598 w 192407"/>
                    <a:gd name="connsiteY24" fmla="*/ 103882 h 206860"/>
                    <a:gd name="connsiteX25" fmla="*/ 132788 w 192407"/>
                    <a:gd name="connsiteY25" fmla="*/ 103882 h 206860"/>
                    <a:gd name="connsiteX26" fmla="*/ 132788 w 192407"/>
                    <a:gd name="connsiteY26" fmla="*/ 44263 h 206860"/>
                    <a:gd name="connsiteX27" fmla="*/ 162598 w 192407"/>
                    <a:gd name="connsiteY27" fmla="*/ 44263 h 206860"/>
                    <a:gd name="connsiteX28" fmla="*/ 162598 w 192407"/>
                    <a:gd name="connsiteY28" fmla="*/ 103882 h 20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92407" h="206860">
                      <a:moveTo>
                        <a:pt x="177051" y="14453"/>
                      </a:moveTo>
                      <a:cubicBezTo>
                        <a:pt x="177051" y="14453"/>
                        <a:pt x="177051" y="14453"/>
                        <a:pt x="177051" y="14453"/>
                      </a:cubicBezTo>
                      <a:lnTo>
                        <a:pt x="132788" y="14453"/>
                      </a:lnTo>
                      <a:cubicBezTo>
                        <a:pt x="132788" y="6323"/>
                        <a:pt x="126465" y="0"/>
                        <a:pt x="118335" y="0"/>
                      </a:cubicBezTo>
                      <a:cubicBezTo>
                        <a:pt x="118335" y="0"/>
                        <a:pt x="118335" y="0"/>
                        <a:pt x="118335" y="0"/>
                      </a:cubicBezTo>
                      <a:lnTo>
                        <a:pt x="14453" y="0"/>
                      </a:lnTo>
                      <a:cubicBezTo>
                        <a:pt x="6323" y="0"/>
                        <a:pt x="0" y="6323"/>
                        <a:pt x="0" y="14453"/>
                      </a:cubicBezTo>
                      <a:cubicBezTo>
                        <a:pt x="0" y="14453"/>
                        <a:pt x="0" y="14453"/>
                        <a:pt x="0" y="14453"/>
                      </a:cubicBezTo>
                      <a:lnTo>
                        <a:pt x="0" y="206861"/>
                      </a:lnTo>
                      <a:lnTo>
                        <a:pt x="29810" y="206861"/>
                      </a:lnTo>
                      <a:lnTo>
                        <a:pt x="29810" y="118335"/>
                      </a:lnTo>
                      <a:lnTo>
                        <a:pt x="103882" y="118335"/>
                      </a:lnTo>
                      <a:cubicBezTo>
                        <a:pt x="103882" y="126465"/>
                        <a:pt x="110205" y="132788"/>
                        <a:pt x="118335" y="132788"/>
                      </a:cubicBezTo>
                      <a:cubicBezTo>
                        <a:pt x="118335" y="132788"/>
                        <a:pt x="118335" y="132788"/>
                        <a:pt x="118335" y="132788"/>
                      </a:cubicBezTo>
                      <a:lnTo>
                        <a:pt x="177954" y="132788"/>
                      </a:lnTo>
                      <a:cubicBezTo>
                        <a:pt x="186084" y="132788"/>
                        <a:pt x="192408" y="126465"/>
                        <a:pt x="192408" y="118335"/>
                      </a:cubicBezTo>
                      <a:cubicBezTo>
                        <a:pt x="192408" y="118335"/>
                        <a:pt x="192408" y="118335"/>
                        <a:pt x="192408" y="118335"/>
                      </a:cubicBezTo>
                      <a:lnTo>
                        <a:pt x="192408" y="29809"/>
                      </a:lnTo>
                      <a:cubicBezTo>
                        <a:pt x="192408" y="21680"/>
                        <a:pt x="185181" y="14453"/>
                        <a:pt x="177051" y="14453"/>
                      </a:cubicBezTo>
                      <a:close/>
                      <a:moveTo>
                        <a:pt x="102979" y="89429"/>
                      </a:moveTo>
                      <a:lnTo>
                        <a:pt x="28906" y="89429"/>
                      </a:lnTo>
                      <a:lnTo>
                        <a:pt x="28906" y="29809"/>
                      </a:lnTo>
                      <a:lnTo>
                        <a:pt x="102979" y="29809"/>
                      </a:lnTo>
                      <a:lnTo>
                        <a:pt x="102979" y="89429"/>
                      </a:lnTo>
                      <a:close/>
                      <a:moveTo>
                        <a:pt x="162598" y="103882"/>
                      </a:moveTo>
                      <a:lnTo>
                        <a:pt x="132788" y="103882"/>
                      </a:lnTo>
                      <a:lnTo>
                        <a:pt x="132788" y="44263"/>
                      </a:lnTo>
                      <a:lnTo>
                        <a:pt x="162598" y="44263"/>
                      </a:lnTo>
                      <a:lnTo>
                        <a:pt x="162598" y="103882"/>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3" name="Freeform 142">
                  <a:extLst>
                    <a:ext uri="{FF2B5EF4-FFF2-40B4-BE49-F238E27FC236}">
                      <a16:creationId xmlns:a16="http://schemas.microsoft.com/office/drawing/2014/main" id="{5F6C87A3-55BA-AE3D-472E-08CB61B7E696}"/>
                    </a:ext>
                  </a:extLst>
                </p:cNvPr>
                <p:cNvSpPr/>
                <p:nvPr/>
              </p:nvSpPr>
              <p:spPr>
                <a:xfrm>
                  <a:off x="4026418" y="2973581"/>
                  <a:ext cx="29809" cy="29809"/>
                </a:xfrm>
                <a:custGeom>
                  <a:avLst/>
                  <a:gdLst>
                    <a:gd name="connsiteX0" fmla="*/ 0 w 29809"/>
                    <a:gd name="connsiteY0" fmla="*/ 0 h 29809"/>
                    <a:gd name="connsiteX1" fmla="*/ 29810 w 29809"/>
                    <a:gd name="connsiteY1" fmla="*/ 0 h 29809"/>
                    <a:gd name="connsiteX2" fmla="*/ 29810 w 29809"/>
                    <a:gd name="connsiteY2" fmla="*/ 29810 h 29809"/>
                    <a:gd name="connsiteX3" fmla="*/ 0 w 29809"/>
                    <a:gd name="connsiteY3" fmla="*/ 29810 h 29809"/>
                  </a:gdLst>
                  <a:ahLst/>
                  <a:cxnLst>
                    <a:cxn ang="0">
                      <a:pos x="connsiteX0" y="connsiteY0"/>
                    </a:cxn>
                    <a:cxn ang="0">
                      <a:pos x="connsiteX1" y="connsiteY1"/>
                    </a:cxn>
                    <a:cxn ang="0">
                      <a:pos x="connsiteX2" y="connsiteY2"/>
                    </a:cxn>
                    <a:cxn ang="0">
                      <a:pos x="connsiteX3" y="connsiteY3"/>
                    </a:cxn>
                  </a:cxnLst>
                  <a:rect l="l" t="t" r="r" b="b"/>
                  <a:pathLst>
                    <a:path w="29809" h="29809">
                      <a:moveTo>
                        <a:pt x="0" y="0"/>
                      </a:moveTo>
                      <a:lnTo>
                        <a:pt x="29810" y="0"/>
                      </a:lnTo>
                      <a:lnTo>
                        <a:pt x="29810" y="29810"/>
                      </a:lnTo>
                      <a:lnTo>
                        <a:pt x="0" y="29810"/>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4" name="Freeform 143">
                  <a:extLst>
                    <a:ext uri="{FF2B5EF4-FFF2-40B4-BE49-F238E27FC236}">
                      <a16:creationId xmlns:a16="http://schemas.microsoft.com/office/drawing/2014/main" id="{C4D86860-E20D-003F-35AF-D3E99EC204EB}"/>
                    </a:ext>
                  </a:extLst>
                </p:cNvPr>
                <p:cNvSpPr/>
                <p:nvPr/>
              </p:nvSpPr>
              <p:spPr>
                <a:xfrm>
                  <a:off x="4663260" y="2943772"/>
                  <a:ext cx="29809" cy="29809"/>
                </a:xfrm>
                <a:custGeom>
                  <a:avLst/>
                  <a:gdLst>
                    <a:gd name="connsiteX0" fmla="*/ 0 w 29809"/>
                    <a:gd name="connsiteY0" fmla="*/ 0 h 29809"/>
                    <a:gd name="connsiteX1" fmla="*/ 29810 w 29809"/>
                    <a:gd name="connsiteY1" fmla="*/ 0 h 29809"/>
                    <a:gd name="connsiteX2" fmla="*/ 29810 w 29809"/>
                    <a:gd name="connsiteY2" fmla="*/ 29810 h 29809"/>
                    <a:gd name="connsiteX3" fmla="*/ 0 w 29809"/>
                    <a:gd name="connsiteY3" fmla="*/ 29810 h 29809"/>
                  </a:gdLst>
                  <a:ahLst/>
                  <a:cxnLst>
                    <a:cxn ang="0">
                      <a:pos x="connsiteX0" y="connsiteY0"/>
                    </a:cxn>
                    <a:cxn ang="0">
                      <a:pos x="connsiteX1" y="connsiteY1"/>
                    </a:cxn>
                    <a:cxn ang="0">
                      <a:pos x="connsiteX2" y="connsiteY2"/>
                    </a:cxn>
                    <a:cxn ang="0">
                      <a:pos x="connsiteX3" y="connsiteY3"/>
                    </a:cxn>
                  </a:cxnLst>
                  <a:rect l="l" t="t" r="r" b="b"/>
                  <a:pathLst>
                    <a:path w="29809" h="29809">
                      <a:moveTo>
                        <a:pt x="0" y="0"/>
                      </a:moveTo>
                      <a:lnTo>
                        <a:pt x="29810" y="0"/>
                      </a:lnTo>
                      <a:lnTo>
                        <a:pt x="29810" y="29810"/>
                      </a:lnTo>
                      <a:lnTo>
                        <a:pt x="0" y="29810"/>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5" name="Freeform 144">
                  <a:extLst>
                    <a:ext uri="{FF2B5EF4-FFF2-40B4-BE49-F238E27FC236}">
                      <a16:creationId xmlns:a16="http://schemas.microsoft.com/office/drawing/2014/main" id="{99D0E01C-CE87-5BCB-160E-89A13CAB6A77}"/>
                    </a:ext>
                  </a:extLst>
                </p:cNvPr>
                <p:cNvSpPr/>
                <p:nvPr/>
              </p:nvSpPr>
              <p:spPr>
                <a:xfrm>
                  <a:off x="4560281" y="3003391"/>
                  <a:ext cx="236670" cy="236670"/>
                </a:xfrm>
                <a:custGeom>
                  <a:avLst/>
                  <a:gdLst>
                    <a:gd name="connsiteX0" fmla="*/ 118335 w 236670"/>
                    <a:gd name="connsiteY0" fmla="*/ 0 h 236670"/>
                    <a:gd name="connsiteX1" fmla="*/ 0 w 236670"/>
                    <a:gd name="connsiteY1" fmla="*/ 118335 h 236670"/>
                    <a:gd name="connsiteX2" fmla="*/ 118335 w 236670"/>
                    <a:gd name="connsiteY2" fmla="*/ 236670 h 236670"/>
                    <a:gd name="connsiteX3" fmla="*/ 236670 w 236670"/>
                    <a:gd name="connsiteY3" fmla="*/ 118335 h 236670"/>
                    <a:gd name="connsiteX4" fmla="*/ 118335 w 236670"/>
                    <a:gd name="connsiteY4" fmla="*/ 0 h 236670"/>
                    <a:gd name="connsiteX5" fmla="*/ 132788 w 236670"/>
                    <a:gd name="connsiteY5" fmla="*/ 205957 h 236670"/>
                    <a:gd name="connsiteX6" fmla="*/ 132788 w 236670"/>
                    <a:gd name="connsiteY6" fmla="*/ 176148 h 236670"/>
                    <a:gd name="connsiteX7" fmla="*/ 102979 w 236670"/>
                    <a:gd name="connsiteY7" fmla="*/ 176148 h 236670"/>
                    <a:gd name="connsiteX8" fmla="*/ 102979 w 236670"/>
                    <a:gd name="connsiteY8" fmla="*/ 176148 h 236670"/>
                    <a:gd name="connsiteX9" fmla="*/ 102979 w 236670"/>
                    <a:gd name="connsiteY9" fmla="*/ 205957 h 236670"/>
                    <a:gd name="connsiteX10" fmla="*/ 28906 w 236670"/>
                    <a:gd name="connsiteY10" fmla="*/ 118335 h 236670"/>
                    <a:gd name="connsiteX11" fmla="*/ 102979 w 236670"/>
                    <a:gd name="connsiteY11" fmla="*/ 30713 h 236670"/>
                    <a:gd name="connsiteX12" fmla="*/ 102979 w 236670"/>
                    <a:gd name="connsiteY12" fmla="*/ 47876 h 236670"/>
                    <a:gd name="connsiteX13" fmla="*/ 102979 w 236670"/>
                    <a:gd name="connsiteY13" fmla="*/ 47876 h 236670"/>
                    <a:gd name="connsiteX14" fmla="*/ 127368 w 236670"/>
                    <a:gd name="connsiteY14" fmla="*/ 47876 h 236670"/>
                    <a:gd name="connsiteX15" fmla="*/ 132788 w 236670"/>
                    <a:gd name="connsiteY15" fmla="*/ 50586 h 236670"/>
                    <a:gd name="connsiteX16" fmla="*/ 132788 w 236670"/>
                    <a:gd name="connsiteY16" fmla="*/ 30713 h 236670"/>
                    <a:gd name="connsiteX17" fmla="*/ 205957 w 236670"/>
                    <a:gd name="connsiteY17" fmla="*/ 132788 h 236670"/>
                    <a:gd name="connsiteX18" fmla="*/ 132788 w 236670"/>
                    <a:gd name="connsiteY18" fmla="*/ 205957 h 23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6670" h="236670">
                      <a:moveTo>
                        <a:pt x="118335" y="0"/>
                      </a:moveTo>
                      <a:cubicBezTo>
                        <a:pt x="53296" y="0"/>
                        <a:pt x="0" y="53296"/>
                        <a:pt x="0" y="118335"/>
                      </a:cubicBezTo>
                      <a:cubicBezTo>
                        <a:pt x="0" y="183374"/>
                        <a:pt x="53296" y="236670"/>
                        <a:pt x="118335" y="236670"/>
                      </a:cubicBezTo>
                      <a:cubicBezTo>
                        <a:pt x="183374" y="236670"/>
                        <a:pt x="236670" y="183374"/>
                        <a:pt x="236670" y="118335"/>
                      </a:cubicBezTo>
                      <a:cubicBezTo>
                        <a:pt x="236670" y="53296"/>
                        <a:pt x="183374" y="0"/>
                        <a:pt x="118335" y="0"/>
                      </a:cubicBezTo>
                      <a:close/>
                      <a:moveTo>
                        <a:pt x="132788" y="205957"/>
                      </a:moveTo>
                      <a:lnTo>
                        <a:pt x="132788" y="176148"/>
                      </a:lnTo>
                      <a:cubicBezTo>
                        <a:pt x="122852" y="178858"/>
                        <a:pt x="113818" y="177954"/>
                        <a:pt x="102979" y="176148"/>
                      </a:cubicBezTo>
                      <a:cubicBezTo>
                        <a:pt x="102979" y="176148"/>
                        <a:pt x="102979" y="176148"/>
                        <a:pt x="102979" y="176148"/>
                      </a:cubicBezTo>
                      <a:lnTo>
                        <a:pt x="102979" y="205957"/>
                      </a:lnTo>
                      <a:cubicBezTo>
                        <a:pt x="60523" y="198731"/>
                        <a:pt x="28906" y="161695"/>
                        <a:pt x="28906" y="118335"/>
                      </a:cubicBezTo>
                      <a:cubicBezTo>
                        <a:pt x="28906" y="74976"/>
                        <a:pt x="60523" y="37940"/>
                        <a:pt x="102979" y="30713"/>
                      </a:cubicBezTo>
                      <a:lnTo>
                        <a:pt x="102979" y="47876"/>
                      </a:lnTo>
                      <a:cubicBezTo>
                        <a:pt x="102979" y="47876"/>
                        <a:pt x="102979" y="47876"/>
                        <a:pt x="102979" y="47876"/>
                      </a:cubicBezTo>
                      <a:cubicBezTo>
                        <a:pt x="111109" y="46069"/>
                        <a:pt x="119238" y="46069"/>
                        <a:pt x="127368" y="47876"/>
                      </a:cubicBezTo>
                      <a:cubicBezTo>
                        <a:pt x="129175" y="48780"/>
                        <a:pt x="130981" y="49683"/>
                        <a:pt x="132788" y="50586"/>
                      </a:cubicBezTo>
                      <a:lnTo>
                        <a:pt x="132788" y="30713"/>
                      </a:lnTo>
                      <a:cubicBezTo>
                        <a:pt x="181568" y="38843"/>
                        <a:pt x="214087" y="84912"/>
                        <a:pt x="205957" y="132788"/>
                      </a:cubicBezTo>
                      <a:cubicBezTo>
                        <a:pt x="199634" y="170728"/>
                        <a:pt x="169824" y="199634"/>
                        <a:pt x="132788" y="205957"/>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sp>
            <p:nvSpPr>
              <p:cNvPr id="136" name="Freeform 135">
                <a:extLst>
                  <a:ext uri="{FF2B5EF4-FFF2-40B4-BE49-F238E27FC236}">
                    <a16:creationId xmlns:a16="http://schemas.microsoft.com/office/drawing/2014/main" id="{4CCF0A86-35A4-B5EF-6861-90AE9DE86534}"/>
                  </a:ext>
                </a:extLst>
              </p:cNvPr>
              <p:cNvSpPr/>
              <p:nvPr/>
            </p:nvSpPr>
            <p:spPr>
              <a:xfrm>
                <a:off x="4606351" y="3049460"/>
                <a:ext cx="111108" cy="144531"/>
              </a:xfrm>
              <a:custGeom>
                <a:avLst/>
                <a:gdLst>
                  <a:gd name="connsiteX0" fmla="*/ 111109 w 111108"/>
                  <a:gd name="connsiteY0" fmla="*/ 136402 h 144531"/>
                  <a:gd name="connsiteX1" fmla="*/ 77686 w 111108"/>
                  <a:gd name="connsiteY1" fmla="*/ 144531 h 144531"/>
                  <a:gd name="connsiteX2" fmla="*/ 25293 w 111108"/>
                  <a:gd name="connsiteY2" fmla="*/ 120142 h 144531"/>
                  <a:gd name="connsiteX3" fmla="*/ 13550 w 111108"/>
                  <a:gd name="connsiteY3" fmla="*/ 92139 h 144531"/>
                  <a:gd name="connsiteX4" fmla="*/ 0 w 111108"/>
                  <a:gd name="connsiteY4" fmla="*/ 92139 h 144531"/>
                  <a:gd name="connsiteX5" fmla="*/ 0 w 111108"/>
                  <a:gd name="connsiteY5" fmla="*/ 76782 h 144531"/>
                  <a:gd name="connsiteX6" fmla="*/ 11743 w 111108"/>
                  <a:gd name="connsiteY6" fmla="*/ 76782 h 144531"/>
                  <a:gd name="connsiteX7" fmla="*/ 11743 w 111108"/>
                  <a:gd name="connsiteY7" fmla="*/ 73169 h 144531"/>
                  <a:gd name="connsiteX8" fmla="*/ 11743 w 111108"/>
                  <a:gd name="connsiteY8" fmla="*/ 66846 h 144531"/>
                  <a:gd name="connsiteX9" fmla="*/ 0 w 111108"/>
                  <a:gd name="connsiteY9" fmla="*/ 66846 h 144531"/>
                  <a:gd name="connsiteX10" fmla="*/ 0 w 111108"/>
                  <a:gd name="connsiteY10" fmla="*/ 51489 h 144531"/>
                  <a:gd name="connsiteX11" fmla="*/ 14453 w 111108"/>
                  <a:gd name="connsiteY11" fmla="*/ 51489 h 144531"/>
                  <a:gd name="connsiteX12" fmla="*/ 28906 w 111108"/>
                  <a:gd name="connsiteY12" fmla="*/ 21680 h 144531"/>
                  <a:gd name="connsiteX13" fmla="*/ 78589 w 111108"/>
                  <a:gd name="connsiteY13" fmla="*/ 0 h 144531"/>
                  <a:gd name="connsiteX14" fmla="*/ 111109 w 111108"/>
                  <a:gd name="connsiteY14" fmla="*/ 6323 h 144531"/>
                  <a:gd name="connsiteX15" fmla="*/ 104785 w 111108"/>
                  <a:gd name="connsiteY15" fmla="*/ 30713 h 144531"/>
                  <a:gd name="connsiteX16" fmla="*/ 81299 w 111108"/>
                  <a:gd name="connsiteY16" fmla="*/ 25293 h 144531"/>
                  <a:gd name="connsiteX17" fmla="*/ 55103 w 111108"/>
                  <a:gd name="connsiteY17" fmla="*/ 37037 h 144531"/>
                  <a:gd name="connsiteX18" fmla="*/ 47876 w 111108"/>
                  <a:gd name="connsiteY18" fmla="*/ 50586 h 144531"/>
                  <a:gd name="connsiteX19" fmla="*/ 101172 w 111108"/>
                  <a:gd name="connsiteY19" fmla="*/ 50586 h 144531"/>
                  <a:gd name="connsiteX20" fmla="*/ 101172 w 111108"/>
                  <a:gd name="connsiteY20" fmla="*/ 65943 h 144531"/>
                  <a:gd name="connsiteX21" fmla="*/ 44263 w 111108"/>
                  <a:gd name="connsiteY21" fmla="*/ 65943 h 144531"/>
                  <a:gd name="connsiteX22" fmla="*/ 44263 w 111108"/>
                  <a:gd name="connsiteY22" fmla="*/ 72266 h 144531"/>
                  <a:gd name="connsiteX23" fmla="*/ 44263 w 111108"/>
                  <a:gd name="connsiteY23" fmla="*/ 75879 h 144531"/>
                  <a:gd name="connsiteX24" fmla="*/ 101172 w 111108"/>
                  <a:gd name="connsiteY24" fmla="*/ 75879 h 144531"/>
                  <a:gd name="connsiteX25" fmla="*/ 101172 w 111108"/>
                  <a:gd name="connsiteY25" fmla="*/ 91236 h 144531"/>
                  <a:gd name="connsiteX26" fmla="*/ 46973 w 111108"/>
                  <a:gd name="connsiteY26" fmla="*/ 91236 h 144531"/>
                  <a:gd name="connsiteX27" fmla="*/ 54199 w 111108"/>
                  <a:gd name="connsiteY27" fmla="*/ 106592 h 144531"/>
                  <a:gd name="connsiteX28" fmla="*/ 82202 w 111108"/>
                  <a:gd name="connsiteY28" fmla="*/ 117432 h 144531"/>
                  <a:gd name="connsiteX29" fmla="*/ 106592 w 111108"/>
                  <a:gd name="connsiteY29" fmla="*/ 112012 h 144531"/>
                  <a:gd name="connsiteX30" fmla="*/ 111109 w 111108"/>
                  <a:gd name="connsiteY30" fmla="*/ 136402 h 14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11108" h="144531">
                    <a:moveTo>
                      <a:pt x="111109" y="136402"/>
                    </a:moveTo>
                    <a:cubicBezTo>
                      <a:pt x="103882" y="140918"/>
                      <a:pt x="91236" y="144531"/>
                      <a:pt x="77686" y="144531"/>
                    </a:cubicBezTo>
                    <a:cubicBezTo>
                      <a:pt x="56909" y="144531"/>
                      <a:pt x="37036" y="135498"/>
                      <a:pt x="25293" y="120142"/>
                    </a:cubicBezTo>
                    <a:cubicBezTo>
                      <a:pt x="19873" y="112915"/>
                      <a:pt x="15357" y="103882"/>
                      <a:pt x="13550" y="92139"/>
                    </a:cubicBezTo>
                    <a:lnTo>
                      <a:pt x="0" y="92139"/>
                    </a:lnTo>
                    <a:lnTo>
                      <a:pt x="0" y="76782"/>
                    </a:lnTo>
                    <a:lnTo>
                      <a:pt x="11743" y="76782"/>
                    </a:lnTo>
                    <a:cubicBezTo>
                      <a:pt x="11743" y="75879"/>
                      <a:pt x="11743" y="74072"/>
                      <a:pt x="11743" y="73169"/>
                    </a:cubicBezTo>
                    <a:cubicBezTo>
                      <a:pt x="11743" y="71363"/>
                      <a:pt x="11743" y="68653"/>
                      <a:pt x="11743" y="66846"/>
                    </a:cubicBezTo>
                    <a:lnTo>
                      <a:pt x="0" y="66846"/>
                    </a:lnTo>
                    <a:lnTo>
                      <a:pt x="0" y="51489"/>
                    </a:lnTo>
                    <a:lnTo>
                      <a:pt x="14453" y="51489"/>
                    </a:lnTo>
                    <a:cubicBezTo>
                      <a:pt x="17163" y="39746"/>
                      <a:pt x="22583" y="29810"/>
                      <a:pt x="28906" y="21680"/>
                    </a:cubicBezTo>
                    <a:cubicBezTo>
                      <a:pt x="41553" y="8130"/>
                      <a:pt x="58716" y="0"/>
                      <a:pt x="78589" y="0"/>
                    </a:cubicBezTo>
                    <a:cubicBezTo>
                      <a:pt x="92139" y="0"/>
                      <a:pt x="102979" y="2710"/>
                      <a:pt x="111109" y="6323"/>
                    </a:cubicBezTo>
                    <a:lnTo>
                      <a:pt x="104785" y="30713"/>
                    </a:lnTo>
                    <a:cubicBezTo>
                      <a:pt x="99365" y="28003"/>
                      <a:pt x="90332" y="25293"/>
                      <a:pt x="81299" y="25293"/>
                    </a:cubicBezTo>
                    <a:cubicBezTo>
                      <a:pt x="71362" y="25293"/>
                      <a:pt x="61426" y="28906"/>
                      <a:pt x="55103" y="37037"/>
                    </a:cubicBezTo>
                    <a:cubicBezTo>
                      <a:pt x="52393" y="40649"/>
                      <a:pt x="49683" y="45166"/>
                      <a:pt x="47876" y="50586"/>
                    </a:cubicBezTo>
                    <a:lnTo>
                      <a:pt x="101172" y="50586"/>
                    </a:lnTo>
                    <a:lnTo>
                      <a:pt x="101172" y="65943"/>
                    </a:lnTo>
                    <a:lnTo>
                      <a:pt x="44263" y="65943"/>
                    </a:lnTo>
                    <a:cubicBezTo>
                      <a:pt x="44263" y="67749"/>
                      <a:pt x="44263" y="70460"/>
                      <a:pt x="44263" y="72266"/>
                    </a:cubicBezTo>
                    <a:cubicBezTo>
                      <a:pt x="44263" y="73169"/>
                      <a:pt x="44263" y="74072"/>
                      <a:pt x="44263" y="75879"/>
                    </a:cubicBezTo>
                    <a:lnTo>
                      <a:pt x="101172" y="75879"/>
                    </a:lnTo>
                    <a:lnTo>
                      <a:pt x="101172" y="91236"/>
                    </a:lnTo>
                    <a:lnTo>
                      <a:pt x="46973" y="91236"/>
                    </a:lnTo>
                    <a:cubicBezTo>
                      <a:pt x="48779" y="97559"/>
                      <a:pt x="50586" y="102979"/>
                      <a:pt x="54199" y="106592"/>
                    </a:cubicBezTo>
                    <a:cubicBezTo>
                      <a:pt x="61426" y="114722"/>
                      <a:pt x="71362" y="117432"/>
                      <a:pt x="82202" y="117432"/>
                    </a:cubicBezTo>
                    <a:cubicBezTo>
                      <a:pt x="92139" y="117432"/>
                      <a:pt x="102075" y="113819"/>
                      <a:pt x="106592" y="112012"/>
                    </a:cubicBezTo>
                    <a:lnTo>
                      <a:pt x="111109" y="136402"/>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46" name="Group 145">
            <a:extLst>
              <a:ext uri="{FF2B5EF4-FFF2-40B4-BE49-F238E27FC236}">
                <a16:creationId xmlns:a16="http://schemas.microsoft.com/office/drawing/2014/main" id="{85352D1B-2404-F5ED-69D9-8D7E3B1DE7B1}"/>
              </a:ext>
            </a:extLst>
          </p:cNvPr>
          <p:cNvGrpSpPr/>
          <p:nvPr/>
        </p:nvGrpSpPr>
        <p:grpSpPr>
          <a:xfrm>
            <a:off x="1016748" y="1738544"/>
            <a:ext cx="939768" cy="935405"/>
            <a:chOff x="3917171" y="3851610"/>
            <a:chExt cx="870324" cy="866284"/>
          </a:xfrm>
          <a:solidFill>
            <a:srgbClr val="F79037"/>
          </a:solidFill>
        </p:grpSpPr>
        <p:sp>
          <p:nvSpPr>
            <p:cNvPr id="147" name="Freeform 146">
              <a:extLst>
                <a:ext uri="{FF2B5EF4-FFF2-40B4-BE49-F238E27FC236}">
                  <a16:creationId xmlns:a16="http://schemas.microsoft.com/office/drawing/2014/main" id="{773DFC34-7F21-C88C-8D6E-48B9D17DCAA8}"/>
                </a:ext>
              </a:extLst>
            </p:cNvPr>
            <p:cNvSpPr/>
            <p:nvPr/>
          </p:nvSpPr>
          <p:spPr>
            <a:xfrm>
              <a:off x="4277058" y="4133446"/>
              <a:ext cx="172115" cy="288159"/>
            </a:xfrm>
            <a:custGeom>
              <a:avLst/>
              <a:gdLst>
                <a:gd name="connsiteX0" fmla="*/ 49263 w 172115"/>
                <a:gd name="connsiteY0" fmla="*/ 165308 h 288159"/>
                <a:gd name="connsiteX1" fmla="*/ 8614 w 172115"/>
                <a:gd name="connsiteY1" fmla="*/ 49683 h 288159"/>
                <a:gd name="connsiteX2" fmla="*/ 86300 w 172115"/>
                <a:gd name="connsiteY2" fmla="*/ 0 h 288159"/>
                <a:gd name="connsiteX3" fmla="*/ 93526 w 172115"/>
                <a:gd name="connsiteY3" fmla="*/ 0 h 288159"/>
                <a:gd name="connsiteX4" fmla="*/ 115206 w 172115"/>
                <a:gd name="connsiteY4" fmla="*/ 78589 h 288159"/>
                <a:gd name="connsiteX5" fmla="*/ 172115 w 172115"/>
                <a:gd name="connsiteY5" fmla="*/ 78589 h 288159"/>
                <a:gd name="connsiteX6" fmla="*/ 172115 w 172115"/>
                <a:gd name="connsiteY6" fmla="*/ 85816 h 288159"/>
                <a:gd name="connsiteX7" fmla="*/ 122432 w 172115"/>
                <a:gd name="connsiteY7" fmla="*/ 164405 h 288159"/>
                <a:gd name="connsiteX8" fmla="*/ 114303 w 172115"/>
                <a:gd name="connsiteY8" fmla="*/ 177051 h 288159"/>
                <a:gd name="connsiteX9" fmla="*/ 114303 w 172115"/>
                <a:gd name="connsiteY9" fmla="*/ 288160 h 288159"/>
                <a:gd name="connsiteX10" fmla="*/ 56490 w 172115"/>
                <a:gd name="connsiteY10" fmla="*/ 288160 h 288159"/>
                <a:gd name="connsiteX11" fmla="*/ 56490 w 172115"/>
                <a:gd name="connsiteY11" fmla="*/ 177051 h 288159"/>
                <a:gd name="connsiteX12" fmla="*/ 49263 w 172115"/>
                <a:gd name="connsiteY12" fmla="*/ 165308 h 28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115" h="288159">
                  <a:moveTo>
                    <a:pt x="49263" y="165308"/>
                  </a:moveTo>
                  <a:cubicBezTo>
                    <a:pt x="5904" y="144531"/>
                    <a:pt x="-12162" y="93043"/>
                    <a:pt x="8614" y="49683"/>
                  </a:cubicBezTo>
                  <a:cubicBezTo>
                    <a:pt x="23067" y="19873"/>
                    <a:pt x="52877" y="0"/>
                    <a:pt x="86300" y="0"/>
                  </a:cubicBezTo>
                  <a:cubicBezTo>
                    <a:pt x="89010" y="0"/>
                    <a:pt x="91720" y="0"/>
                    <a:pt x="93526" y="0"/>
                  </a:cubicBezTo>
                  <a:cubicBezTo>
                    <a:pt x="78170" y="28003"/>
                    <a:pt x="87203" y="63233"/>
                    <a:pt x="115206" y="78589"/>
                  </a:cubicBezTo>
                  <a:cubicBezTo>
                    <a:pt x="133272" y="88526"/>
                    <a:pt x="154952" y="88526"/>
                    <a:pt x="172115" y="78589"/>
                  </a:cubicBezTo>
                  <a:cubicBezTo>
                    <a:pt x="172115" y="81299"/>
                    <a:pt x="172115" y="84009"/>
                    <a:pt x="172115" y="85816"/>
                  </a:cubicBezTo>
                  <a:cubicBezTo>
                    <a:pt x="172115" y="119239"/>
                    <a:pt x="153145" y="149952"/>
                    <a:pt x="122432" y="164405"/>
                  </a:cubicBezTo>
                  <a:cubicBezTo>
                    <a:pt x="117012" y="167114"/>
                    <a:pt x="114303" y="171631"/>
                    <a:pt x="114303" y="177051"/>
                  </a:cubicBezTo>
                  <a:lnTo>
                    <a:pt x="114303" y="288160"/>
                  </a:lnTo>
                  <a:lnTo>
                    <a:pt x="56490" y="288160"/>
                  </a:lnTo>
                  <a:lnTo>
                    <a:pt x="56490" y="177051"/>
                  </a:lnTo>
                  <a:cubicBezTo>
                    <a:pt x="57393" y="172535"/>
                    <a:pt x="54683" y="167114"/>
                    <a:pt x="49263" y="165308"/>
                  </a:cubicBez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48" name="Graphic 2">
              <a:extLst>
                <a:ext uri="{FF2B5EF4-FFF2-40B4-BE49-F238E27FC236}">
                  <a16:creationId xmlns:a16="http://schemas.microsoft.com/office/drawing/2014/main" id="{6B933442-D10B-40B4-7B31-5024562E44BC}"/>
                </a:ext>
              </a:extLst>
            </p:cNvPr>
            <p:cNvGrpSpPr/>
            <p:nvPr/>
          </p:nvGrpSpPr>
          <p:grpSpPr>
            <a:xfrm>
              <a:off x="3917171" y="3851610"/>
              <a:ext cx="870324" cy="866284"/>
              <a:chOff x="3917171" y="3851610"/>
              <a:chExt cx="870324" cy="866284"/>
            </a:xfrm>
            <a:grpFill/>
          </p:grpSpPr>
          <p:sp>
            <p:nvSpPr>
              <p:cNvPr id="149" name="Freeform 148">
                <a:extLst>
                  <a:ext uri="{FF2B5EF4-FFF2-40B4-BE49-F238E27FC236}">
                    <a16:creationId xmlns:a16="http://schemas.microsoft.com/office/drawing/2014/main" id="{C0508062-7307-7626-FEC6-B48D9D716445}"/>
                  </a:ext>
                </a:extLst>
              </p:cNvPr>
              <p:cNvSpPr/>
              <p:nvPr/>
            </p:nvSpPr>
            <p:spPr>
              <a:xfrm>
                <a:off x="4425802" y="3860759"/>
                <a:ext cx="46741" cy="84796"/>
              </a:xfrm>
              <a:custGeom>
                <a:avLst/>
                <a:gdLst>
                  <a:gd name="connsiteX0" fmla="*/ 10724 w 46741"/>
                  <a:gd name="connsiteY0" fmla="*/ 83893 h 84796"/>
                  <a:gd name="connsiteX1" fmla="*/ 15241 w 46741"/>
                  <a:gd name="connsiteY1" fmla="*/ 84797 h 84796"/>
                  <a:gd name="connsiteX2" fmla="*/ 28791 w 46741"/>
                  <a:gd name="connsiteY2" fmla="*/ 74860 h 84796"/>
                  <a:gd name="connsiteX3" fmla="*/ 45954 w 46741"/>
                  <a:gd name="connsiteY3" fmla="*/ 18854 h 84796"/>
                  <a:gd name="connsiteX4" fmla="*/ 36017 w 46741"/>
                  <a:gd name="connsiteY4" fmla="*/ 788 h 84796"/>
                  <a:gd name="connsiteX5" fmla="*/ 17951 w 46741"/>
                  <a:gd name="connsiteY5" fmla="*/ 10724 h 84796"/>
                  <a:gd name="connsiteX6" fmla="*/ 17951 w 46741"/>
                  <a:gd name="connsiteY6" fmla="*/ 10724 h 84796"/>
                  <a:gd name="connsiteX7" fmla="*/ 788 w 46741"/>
                  <a:gd name="connsiteY7" fmla="*/ 66730 h 84796"/>
                  <a:gd name="connsiteX8" fmla="*/ 10724 w 46741"/>
                  <a:gd name="connsiteY8" fmla="*/ 83893 h 84796"/>
                  <a:gd name="connsiteX9" fmla="*/ 10724 w 46741"/>
                  <a:gd name="connsiteY9" fmla="*/ 83893 h 8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741" h="84796">
                    <a:moveTo>
                      <a:pt x="10724" y="83893"/>
                    </a:moveTo>
                    <a:cubicBezTo>
                      <a:pt x="11628" y="83893"/>
                      <a:pt x="13434" y="84797"/>
                      <a:pt x="15241" y="84797"/>
                    </a:cubicBezTo>
                    <a:cubicBezTo>
                      <a:pt x="21564" y="84797"/>
                      <a:pt x="26984" y="80280"/>
                      <a:pt x="28791" y="74860"/>
                    </a:cubicBezTo>
                    <a:lnTo>
                      <a:pt x="45954" y="18854"/>
                    </a:lnTo>
                    <a:cubicBezTo>
                      <a:pt x="48664" y="11628"/>
                      <a:pt x="44147" y="3498"/>
                      <a:pt x="36017" y="788"/>
                    </a:cubicBezTo>
                    <a:cubicBezTo>
                      <a:pt x="27888" y="-1922"/>
                      <a:pt x="20661" y="2595"/>
                      <a:pt x="17951" y="10724"/>
                    </a:cubicBezTo>
                    <a:lnTo>
                      <a:pt x="17951" y="10724"/>
                    </a:lnTo>
                    <a:lnTo>
                      <a:pt x="788" y="66730"/>
                    </a:lnTo>
                    <a:cubicBezTo>
                      <a:pt x="-1922" y="73957"/>
                      <a:pt x="2594" y="82087"/>
                      <a:pt x="10724" y="83893"/>
                    </a:cubicBezTo>
                    <a:cubicBezTo>
                      <a:pt x="10724" y="83893"/>
                      <a:pt x="10724" y="83893"/>
                      <a:pt x="10724" y="83893"/>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0" name="Freeform 149">
                <a:extLst>
                  <a:ext uri="{FF2B5EF4-FFF2-40B4-BE49-F238E27FC236}">
                    <a16:creationId xmlns:a16="http://schemas.microsoft.com/office/drawing/2014/main" id="{6D6EFD31-5E8E-55A1-11A3-A1A847E8B7A9}"/>
                  </a:ext>
                </a:extLst>
              </p:cNvPr>
              <p:cNvSpPr/>
              <p:nvPr/>
            </p:nvSpPr>
            <p:spPr>
              <a:xfrm>
                <a:off x="4523747" y="3889338"/>
                <a:ext cx="57122" cy="80418"/>
              </a:xfrm>
              <a:custGeom>
                <a:avLst/>
                <a:gdLst>
                  <a:gd name="connsiteX0" fmla="*/ 7628 w 57122"/>
                  <a:gd name="connsiteY0" fmla="*/ 78800 h 80418"/>
                  <a:gd name="connsiteX1" fmla="*/ 27501 w 57122"/>
                  <a:gd name="connsiteY1" fmla="*/ 73381 h 80418"/>
                  <a:gd name="connsiteX2" fmla="*/ 55504 w 57122"/>
                  <a:gd name="connsiteY2" fmla="*/ 21891 h 80418"/>
                  <a:gd name="connsiteX3" fmla="*/ 50084 w 57122"/>
                  <a:gd name="connsiteY3" fmla="*/ 2018 h 80418"/>
                  <a:gd name="connsiteX4" fmla="*/ 30211 w 57122"/>
                  <a:gd name="connsiteY4" fmla="*/ 7438 h 80418"/>
                  <a:gd name="connsiteX5" fmla="*/ 2208 w 57122"/>
                  <a:gd name="connsiteY5" fmla="*/ 58927 h 80418"/>
                  <a:gd name="connsiteX6" fmla="*/ 7628 w 57122"/>
                  <a:gd name="connsiteY6" fmla="*/ 78800 h 80418"/>
                  <a:gd name="connsiteX7" fmla="*/ 7628 w 57122"/>
                  <a:gd name="connsiteY7" fmla="*/ 78800 h 80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122" h="80418">
                    <a:moveTo>
                      <a:pt x="7628" y="78800"/>
                    </a:moveTo>
                    <a:cubicBezTo>
                      <a:pt x="14855" y="82414"/>
                      <a:pt x="22985" y="79704"/>
                      <a:pt x="27501" y="73381"/>
                    </a:cubicBezTo>
                    <a:lnTo>
                      <a:pt x="55504" y="21891"/>
                    </a:lnTo>
                    <a:cubicBezTo>
                      <a:pt x="59117" y="14665"/>
                      <a:pt x="56407" y="6535"/>
                      <a:pt x="50084" y="2018"/>
                    </a:cubicBezTo>
                    <a:cubicBezTo>
                      <a:pt x="43761" y="-2499"/>
                      <a:pt x="34728" y="1115"/>
                      <a:pt x="30211" y="7438"/>
                    </a:cubicBezTo>
                    <a:lnTo>
                      <a:pt x="2208" y="58927"/>
                    </a:lnTo>
                    <a:cubicBezTo>
                      <a:pt x="-2308" y="66154"/>
                      <a:pt x="401" y="75187"/>
                      <a:pt x="7628" y="78800"/>
                    </a:cubicBezTo>
                    <a:cubicBezTo>
                      <a:pt x="7628" y="78800"/>
                      <a:pt x="7628" y="78800"/>
                      <a:pt x="7628" y="7880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1" name="Freeform 150">
                <a:extLst>
                  <a:ext uri="{FF2B5EF4-FFF2-40B4-BE49-F238E27FC236}">
                    <a16:creationId xmlns:a16="http://schemas.microsoft.com/office/drawing/2014/main" id="{8FE2E00A-24B2-CE80-E6A3-A6410D2C2DA6}"/>
                  </a:ext>
                </a:extLst>
              </p:cNvPr>
              <p:cNvSpPr/>
              <p:nvPr/>
            </p:nvSpPr>
            <p:spPr>
              <a:xfrm>
                <a:off x="4624471" y="3940190"/>
                <a:ext cx="67640" cy="74921"/>
              </a:xfrm>
              <a:custGeom>
                <a:avLst/>
                <a:gdLst>
                  <a:gd name="connsiteX0" fmla="*/ 15302 w 67640"/>
                  <a:gd name="connsiteY0" fmla="*/ 74921 h 74921"/>
                  <a:gd name="connsiteX1" fmla="*/ 26142 w 67640"/>
                  <a:gd name="connsiteY1" fmla="*/ 69502 h 74921"/>
                  <a:gd name="connsiteX2" fmla="*/ 64081 w 67640"/>
                  <a:gd name="connsiteY2" fmla="*/ 24336 h 74921"/>
                  <a:gd name="connsiteX3" fmla="*/ 62275 w 67640"/>
                  <a:gd name="connsiteY3" fmla="*/ 3559 h 74921"/>
                  <a:gd name="connsiteX4" fmla="*/ 41498 w 67640"/>
                  <a:gd name="connsiteY4" fmla="*/ 5365 h 74921"/>
                  <a:gd name="connsiteX5" fmla="*/ 41498 w 67640"/>
                  <a:gd name="connsiteY5" fmla="*/ 5365 h 74921"/>
                  <a:gd name="connsiteX6" fmla="*/ 3559 w 67640"/>
                  <a:gd name="connsiteY6" fmla="*/ 50532 h 74921"/>
                  <a:gd name="connsiteX7" fmla="*/ 5365 w 67640"/>
                  <a:gd name="connsiteY7" fmla="*/ 71308 h 74921"/>
                  <a:gd name="connsiteX8" fmla="*/ 15302 w 67640"/>
                  <a:gd name="connsiteY8" fmla="*/ 74921 h 74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40" h="74921">
                    <a:moveTo>
                      <a:pt x="15302" y="74921"/>
                    </a:moveTo>
                    <a:cubicBezTo>
                      <a:pt x="19819" y="74921"/>
                      <a:pt x="23432" y="73115"/>
                      <a:pt x="26142" y="69502"/>
                    </a:cubicBezTo>
                    <a:lnTo>
                      <a:pt x="64081" y="24336"/>
                    </a:lnTo>
                    <a:cubicBezTo>
                      <a:pt x="69501" y="18012"/>
                      <a:pt x="68598" y="8979"/>
                      <a:pt x="62275" y="3559"/>
                    </a:cubicBezTo>
                    <a:cubicBezTo>
                      <a:pt x="55952" y="-1861"/>
                      <a:pt x="46918" y="-958"/>
                      <a:pt x="41498" y="5365"/>
                    </a:cubicBezTo>
                    <a:cubicBezTo>
                      <a:pt x="41498" y="5365"/>
                      <a:pt x="41498" y="5365"/>
                      <a:pt x="41498" y="5365"/>
                    </a:cubicBezTo>
                    <a:lnTo>
                      <a:pt x="3559" y="50532"/>
                    </a:lnTo>
                    <a:cubicBezTo>
                      <a:pt x="-1861" y="56855"/>
                      <a:pt x="-958" y="65888"/>
                      <a:pt x="5365" y="71308"/>
                    </a:cubicBezTo>
                    <a:cubicBezTo>
                      <a:pt x="8979" y="74018"/>
                      <a:pt x="11689" y="74921"/>
                      <a:pt x="15302" y="74921"/>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2" name="Freeform 151">
                <a:extLst>
                  <a:ext uri="{FF2B5EF4-FFF2-40B4-BE49-F238E27FC236}">
                    <a16:creationId xmlns:a16="http://schemas.microsoft.com/office/drawing/2014/main" id="{5266D3B3-7AB2-441E-219D-9B80EE2A5EA6}"/>
                  </a:ext>
                </a:extLst>
              </p:cNvPr>
              <p:cNvSpPr/>
              <p:nvPr/>
            </p:nvSpPr>
            <p:spPr>
              <a:xfrm>
                <a:off x="4713900" y="4020349"/>
                <a:ext cx="73594" cy="67027"/>
              </a:xfrm>
              <a:custGeom>
                <a:avLst/>
                <a:gdLst>
                  <a:gd name="connsiteX0" fmla="*/ 14399 w 73594"/>
                  <a:gd name="connsiteY0" fmla="*/ 67028 h 67027"/>
                  <a:gd name="connsiteX1" fmla="*/ 23432 w 73594"/>
                  <a:gd name="connsiteY1" fmla="*/ 63414 h 67027"/>
                  <a:gd name="connsiteX2" fmla="*/ 68598 w 73594"/>
                  <a:gd name="connsiteY2" fmla="*/ 25475 h 67027"/>
                  <a:gd name="connsiteX3" fmla="*/ 70405 w 73594"/>
                  <a:gd name="connsiteY3" fmla="*/ 4698 h 67027"/>
                  <a:gd name="connsiteX4" fmla="*/ 50531 w 73594"/>
                  <a:gd name="connsiteY4" fmla="*/ 2892 h 67027"/>
                  <a:gd name="connsiteX5" fmla="*/ 5365 w 73594"/>
                  <a:gd name="connsiteY5" fmla="*/ 40831 h 67027"/>
                  <a:gd name="connsiteX6" fmla="*/ 3559 w 73594"/>
                  <a:gd name="connsiteY6" fmla="*/ 61608 h 67027"/>
                  <a:gd name="connsiteX7" fmla="*/ 14399 w 73594"/>
                  <a:gd name="connsiteY7" fmla="*/ 67028 h 67027"/>
                  <a:gd name="connsiteX8" fmla="*/ 14399 w 73594"/>
                  <a:gd name="connsiteY8" fmla="*/ 67028 h 6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594" h="67027">
                    <a:moveTo>
                      <a:pt x="14399" y="67028"/>
                    </a:moveTo>
                    <a:cubicBezTo>
                      <a:pt x="18012" y="67028"/>
                      <a:pt x="20722" y="66124"/>
                      <a:pt x="23432" y="63414"/>
                    </a:cubicBezTo>
                    <a:lnTo>
                      <a:pt x="68598" y="25475"/>
                    </a:lnTo>
                    <a:cubicBezTo>
                      <a:pt x="74921" y="20055"/>
                      <a:pt x="74921" y="11022"/>
                      <a:pt x="70405" y="4698"/>
                    </a:cubicBezTo>
                    <a:cubicBezTo>
                      <a:pt x="64985" y="-722"/>
                      <a:pt x="56855" y="-1625"/>
                      <a:pt x="50531" y="2892"/>
                    </a:cubicBezTo>
                    <a:lnTo>
                      <a:pt x="5365" y="40831"/>
                    </a:lnTo>
                    <a:cubicBezTo>
                      <a:pt x="-958" y="46251"/>
                      <a:pt x="-1861" y="55285"/>
                      <a:pt x="3559" y="61608"/>
                    </a:cubicBezTo>
                    <a:cubicBezTo>
                      <a:pt x="5365" y="65221"/>
                      <a:pt x="9882" y="67028"/>
                      <a:pt x="14399" y="67028"/>
                    </a:cubicBezTo>
                    <a:lnTo>
                      <a:pt x="14399" y="67028"/>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3" name="Freeform 152">
                <a:extLst>
                  <a:ext uri="{FF2B5EF4-FFF2-40B4-BE49-F238E27FC236}">
                    <a16:creationId xmlns:a16="http://schemas.microsoft.com/office/drawing/2014/main" id="{B60268EC-3C83-37D3-9C7C-06DB858BB44C}"/>
                  </a:ext>
                </a:extLst>
              </p:cNvPr>
              <p:cNvSpPr/>
              <p:nvPr/>
            </p:nvSpPr>
            <p:spPr>
              <a:xfrm>
                <a:off x="4011485" y="3940558"/>
                <a:ext cx="67271" cy="74498"/>
              </a:xfrm>
              <a:custGeom>
                <a:avLst/>
                <a:gdLst>
                  <a:gd name="connsiteX0" fmla="*/ 41130 w 67271"/>
                  <a:gd name="connsiteY0" fmla="*/ 69133 h 74498"/>
                  <a:gd name="connsiteX1" fmla="*/ 61906 w 67271"/>
                  <a:gd name="connsiteY1" fmla="*/ 70939 h 74498"/>
                  <a:gd name="connsiteX2" fmla="*/ 63713 w 67271"/>
                  <a:gd name="connsiteY2" fmla="*/ 50163 h 74498"/>
                  <a:gd name="connsiteX3" fmla="*/ 63713 w 67271"/>
                  <a:gd name="connsiteY3" fmla="*/ 50163 h 74498"/>
                  <a:gd name="connsiteX4" fmla="*/ 25773 w 67271"/>
                  <a:gd name="connsiteY4" fmla="*/ 4997 h 74498"/>
                  <a:gd name="connsiteX5" fmla="*/ 4997 w 67271"/>
                  <a:gd name="connsiteY5" fmla="*/ 3190 h 74498"/>
                  <a:gd name="connsiteX6" fmla="*/ 3190 w 67271"/>
                  <a:gd name="connsiteY6" fmla="*/ 23063 h 74498"/>
                  <a:gd name="connsiteX7" fmla="*/ 41130 w 67271"/>
                  <a:gd name="connsiteY7" fmla="*/ 69133 h 74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271" h="74498">
                    <a:moveTo>
                      <a:pt x="41130" y="69133"/>
                    </a:moveTo>
                    <a:cubicBezTo>
                      <a:pt x="46549" y="75456"/>
                      <a:pt x="55583" y="76359"/>
                      <a:pt x="61906" y="70939"/>
                    </a:cubicBezTo>
                    <a:cubicBezTo>
                      <a:pt x="68229" y="65519"/>
                      <a:pt x="69132" y="56486"/>
                      <a:pt x="63713" y="50163"/>
                    </a:cubicBezTo>
                    <a:cubicBezTo>
                      <a:pt x="63713" y="50163"/>
                      <a:pt x="63713" y="50163"/>
                      <a:pt x="63713" y="50163"/>
                    </a:cubicBezTo>
                    <a:lnTo>
                      <a:pt x="25773" y="4997"/>
                    </a:lnTo>
                    <a:cubicBezTo>
                      <a:pt x="20353" y="-1327"/>
                      <a:pt x="11320" y="-1327"/>
                      <a:pt x="4997" y="3190"/>
                    </a:cubicBezTo>
                    <a:cubicBezTo>
                      <a:pt x="-1327" y="8610"/>
                      <a:pt x="-1327" y="17643"/>
                      <a:pt x="3190" y="23063"/>
                    </a:cubicBezTo>
                    <a:lnTo>
                      <a:pt x="41130" y="69133"/>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4" name="Freeform 153">
                <a:extLst>
                  <a:ext uri="{FF2B5EF4-FFF2-40B4-BE49-F238E27FC236}">
                    <a16:creationId xmlns:a16="http://schemas.microsoft.com/office/drawing/2014/main" id="{018116BE-E2C5-170B-D61F-F973C6813318}"/>
                  </a:ext>
                </a:extLst>
              </p:cNvPr>
              <p:cNvSpPr/>
              <p:nvPr/>
            </p:nvSpPr>
            <p:spPr>
              <a:xfrm>
                <a:off x="4121769" y="3889148"/>
                <a:ext cx="57712" cy="81198"/>
              </a:xfrm>
              <a:custGeom>
                <a:avLst/>
                <a:gdLst>
                  <a:gd name="connsiteX0" fmla="*/ 30211 w 57712"/>
                  <a:gd name="connsiteY0" fmla="*/ 73571 h 81198"/>
                  <a:gd name="connsiteX1" fmla="*/ 50084 w 57712"/>
                  <a:gd name="connsiteY1" fmla="*/ 78990 h 81198"/>
                  <a:gd name="connsiteX2" fmla="*/ 55504 w 57712"/>
                  <a:gd name="connsiteY2" fmla="*/ 59117 h 81198"/>
                  <a:gd name="connsiteX3" fmla="*/ 27501 w 57712"/>
                  <a:gd name="connsiteY3" fmla="*/ 7628 h 81198"/>
                  <a:gd name="connsiteX4" fmla="*/ 7628 w 57712"/>
                  <a:gd name="connsiteY4" fmla="*/ 2208 h 81198"/>
                  <a:gd name="connsiteX5" fmla="*/ 2208 w 57712"/>
                  <a:gd name="connsiteY5" fmla="*/ 22081 h 81198"/>
                  <a:gd name="connsiteX6" fmla="*/ 30211 w 57712"/>
                  <a:gd name="connsiteY6" fmla="*/ 73571 h 8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712" h="81198">
                    <a:moveTo>
                      <a:pt x="30211" y="73571"/>
                    </a:moveTo>
                    <a:cubicBezTo>
                      <a:pt x="33824" y="80797"/>
                      <a:pt x="42858" y="83507"/>
                      <a:pt x="50084" y="78990"/>
                    </a:cubicBezTo>
                    <a:cubicBezTo>
                      <a:pt x="57311" y="74474"/>
                      <a:pt x="60021" y="66344"/>
                      <a:pt x="55504" y="59117"/>
                    </a:cubicBezTo>
                    <a:lnTo>
                      <a:pt x="27501" y="7628"/>
                    </a:lnTo>
                    <a:cubicBezTo>
                      <a:pt x="23888" y="401"/>
                      <a:pt x="14855" y="-2308"/>
                      <a:pt x="7628" y="2208"/>
                    </a:cubicBezTo>
                    <a:cubicBezTo>
                      <a:pt x="401" y="6725"/>
                      <a:pt x="-2308" y="14855"/>
                      <a:pt x="2208" y="22081"/>
                    </a:cubicBezTo>
                    <a:lnTo>
                      <a:pt x="30211" y="73571"/>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5" name="Freeform 154">
                <a:extLst>
                  <a:ext uri="{FF2B5EF4-FFF2-40B4-BE49-F238E27FC236}">
                    <a16:creationId xmlns:a16="http://schemas.microsoft.com/office/drawing/2014/main" id="{DE3B54D4-E194-71E3-B037-A0D433234BE8}"/>
                  </a:ext>
                </a:extLst>
              </p:cNvPr>
              <p:cNvSpPr/>
              <p:nvPr/>
            </p:nvSpPr>
            <p:spPr>
              <a:xfrm>
                <a:off x="3917171" y="4023295"/>
                <a:ext cx="73060" cy="64026"/>
              </a:xfrm>
              <a:custGeom>
                <a:avLst/>
                <a:gdLst>
                  <a:gd name="connsiteX0" fmla="*/ 48725 w 73060"/>
                  <a:gd name="connsiteY0" fmla="*/ 60468 h 64026"/>
                  <a:gd name="connsiteX1" fmla="*/ 69501 w 73060"/>
                  <a:gd name="connsiteY1" fmla="*/ 58662 h 64026"/>
                  <a:gd name="connsiteX2" fmla="*/ 67695 w 73060"/>
                  <a:gd name="connsiteY2" fmla="*/ 37885 h 64026"/>
                  <a:gd name="connsiteX3" fmla="*/ 66791 w 73060"/>
                  <a:gd name="connsiteY3" fmla="*/ 36982 h 64026"/>
                  <a:gd name="connsiteX4" fmla="*/ 24335 w 73060"/>
                  <a:gd name="connsiteY4" fmla="*/ 3559 h 64026"/>
                  <a:gd name="connsiteX5" fmla="*/ 3559 w 73060"/>
                  <a:gd name="connsiteY5" fmla="*/ 5365 h 64026"/>
                  <a:gd name="connsiteX6" fmla="*/ 5365 w 73060"/>
                  <a:gd name="connsiteY6" fmla="*/ 26142 h 64026"/>
                  <a:gd name="connsiteX7" fmla="*/ 6269 w 73060"/>
                  <a:gd name="connsiteY7" fmla="*/ 27045 h 64026"/>
                  <a:gd name="connsiteX8" fmla="*/ 48725 w 73060"/>
                  <a:gd name="connsiteY8" fmla="*/ 60468 h 64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060" h="64026">
                    <a:moveTo>
                      <a:pt x="48725" y="60468"/>
                    </a:moveTo>
                    <a:cubicBezTo>
                      <a:pt x="55048" y="65888"/>
                      <a:pt x="64081" y="64984"/>
                      <a:pt x="69501" y="58662"/>
                    </a:cubicBezTo>
                    <a:cubicBezTo>
                      <a:pt x="74921" y="52338"/>
                      <a:pt x="74018" y="43305"/>
                      <a:pt x="67695" y="37885"/>
                    </a:cubicBezTo>
                    <a:cubicBezTo>
                      <a:pt x="67695" y="37885"/>
                      <a:pt x="66791" y="37885"/>
                      <a:pt x="66791" y="36982"/>
                    </a:cubicBezTo>
                    <a:lnTo>
                      <a:pt x="24335" y="3559"/>
                    </a:lnTo>
                    <a:cubicBezTo>
                      <a:pt x="18012" y="-1861"/>
                      <a:pt x="8979" y="-958"/>
                      <a:pt x="3559" y="5365"/>
                    </a:cubicBezTo>
                    <a:cubicBezTo>
                      <a:pt x="-1861" y="11689"/>
                      <a:pt x="-958" y="20722"/>
                      <a:pt x="5365" y="26142"/>
                    </a:cubicBezTo>
                    <a:cubicBezTo>
                      <a:pt x="5365" y="26142"/>
                      <a:pt x="6269" y="26142"/>
                      <a:pt x="6269" y="27045"/>
                    </a:cubicBezTo>
                    <a:lnTo>
                      <a:pt x="48725" y="60468"/>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6" name="Freeform 155">
                <a:extLst>
                  <a:ext uri="{FF2B5EF4-FFF2-40B4-BE49-F238E27FC236}">
                    <a16:creationId xmlns:a16="http://schemas.microsoft.com/office/drawing/2014/main" id="{3E6F7618-86B5-4A02-A16E-2E5FBD81E0CE}"/>
                  </a:ext>
                </a:extLst>
              </p:cNvPr>
              <p:cNvSpPr/>
              <p:nvPr/>
            </p:nvSpPr>
            <p:spPr>
              <a:xfrm>
                <a:off x="4231016" y="3860245"/>
                <a:ext cx="46020" cy="85310"/>
              </a:xfrm>
              <a:custGeom>
                <a:avLst/>
                <a:gdLst>
                  <a:gd name="connsiteX0" fmla="*/ 17619 w 46020"/>
                  <a:gd name="connsiteY0" fmla="*/ 75374 h 85310"/>
                  <a:gd name="connsiteX1" fmla="*/ 31169 w 46020"/>
                  <a:gd name="connsiteY1" fmla="*/ 85310 h 85310"/>
                  <a:gd name="connsiteX2" fmla="*/ 35686 w 46020"/>
                  <a:gd name="connsiteY2" fmla="*/ 84407 h 85310"/>
                  <a:gd name="connsiteX3" fmla="*/ 45622 w 46020"/>
                  <a:gd name="connsiteY3" fmla="*/ 66341 h 85310"/>
                  <a:gd name="connsiteX4" fmla="*/ 45622 w 46020"/>
                  <a:gd name="connsiteY4" fmla="*/ 66341 h 85310"/>
                  <a:gd name="connsiteX5" fmla="*/ 28459 w 46020"/>
                  <a:gd name="connsiteY5" fmla="*/ 10335 h 85310"/>
                  <a:gd name="connsiteX6" fmla="*/ 10393 w 46020"/>
                  <a:gd name="connsiteY6" fmla="*/ 398 h 85310"/>
                  <a:gd name="connsiteX7" fmla="*/ 456 w 46020"/>
                  <a:gd name="connsiteY7" fmla="*/ 18465 h 85310"/>
                  <a:gd name="connsiteX8" fmla="*/ 17619 w 46020"/>
                  <a:gd name="connsiteY8" fmla="*/ 75374 h 8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020" h="85310">
                    <a:moveTo>
                      <a:pt x="17619" y="75374"/>
                    </a:moveTo>
                    <a:cubicBezTo>
                      <a:pt x="19426" y="81697"/>
                      <a:pt x="24846" y="85310"/>
                      <a:pt x="31169" y="85310"/>
                    </a:cubicBezTo>
                    <a:cubicBezTo>
                      <a:pt x="32976" y="85310"/>
                      <a:pt x="33879" y="85310"/>
                      <a:pt x="35686" y="84407"/>
                    </a:cubicBezTo>
                    <a:cubicBezTo>
                      <a:pt x="42912" y="81697"/>
                      <a:pt x="47429" y="74470"/>
                      <a:pt x="45622" y="66341"/>
                    </a:cubicBezTo>
                    <a:cubicBezTo>
                      <a:pt x="45622" y="66341"/>
                      <a:pt x="45622" y="66341"/>
                      <a:pt x="45622" y="66341"/>
                    </a:cubicBezTo>
                    <a:lnTo>
                      <a:pt x="28459" y="10335"/>
                    </a:lnTo>
                    <a:cubicBezTo>
                      <a:pt x="25749" y="3108"/>
                      <a:pt x="18522" y="-1408"/>
                      <a:pt x="10393" y="398"/>
                    </a:cubicBezTo>
                    <a:cubicBezTo>
                      <a:pt x="2263" y="2205"/>
                      <a:pt x="-1351" y="10335"/>
                      <a:pt x="456" y="18465"/>
                    </a:cubicBezTo>
                    <a:lnTo>
                      <a:pt x="17619" y="75374"/>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7" name="Freeform 156">
                <a:extLst>
                  <a:ext uri="{FF2B5EF4-FFF2-40B4-BE49-F238E27FC236}">
                    <a16:creationId xmlns:a16="http://schemas.microsoft.com/office/drawing/2014/main" id="{C7DC1AB4-814D-6609-41AE-0CCA856B6A4F}"/>
                  </a:ext>
                </a:extLst>
              </p:cNvPr>
              <p:cNvSpPr/>
              <p:nvPr/>
            </p:nvSpPr>
            <p:spPr>
              <a:xfrm>
                <a:off x="4337161" y="3851610"/>
                <a:ext cx="28906" cy="86718"/>
              </a:xfrm>
              <a:custGeom>
                <a:avLst/>
                <a:gdLst>
                  <a:gd name="connsiteX0" fmla="*/ 14453 w 28906"/>
                  <a:gd name="connsiteY0" fmla="*/ 86719 h 86718"/>
                  <a:gd name="connsiteX1" fmla="*/ 28906 w 28906"/>
                  <a:gd name="connsiteY1" fmla="*/ 72266 h 86718"/>
                  <a:gd name="connsiteX2" fmla="*/ 28906 w 28906"/>
                  <a:gd name="connsiteY2" fmla="*/ 14453 h 86718"/>
                  <a:gd name="connsiteX3" fmla="*/ 14453 w 28906"/>
                  <a:gd name="connsiteY3" fmla="*/ 0 h 86718"/>
                  <a:gd name="connsiteX4" fmla="*/ 0 w 28906"/>
                  <a:gd name="connsiteY4" fmla="*/ 14453 h 86718"/>
                  <a:gd name="connsiteX5" fmla="*/ 0 w 28906"/>
                  <a:gd name="connsiteY5" fmla="*/ 72266 h 86718"/>
                  <a:gd name="connsiteX6" fmla="*/ 14453 w 28906"/>
                  <a:gd name="connsiteY6" fmla="*/ 86719 h 86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06" h="86718">
                    <a:moveTo>
                      <a:pt x="14453" y="86719"/>
                    </a:moveTo>
                    <a:cubicBezTo>
                      <a:pt x="22583" y="86719"/>
                      <a:pt x="28906" y="80395"/>
                      <a:pt x="28906" y="72266"/>
                    </a:cubicBezTo>
                    <a:lnTo>
                      <a:pt x="28906" y="14453"/>
                    </a:lnTo>
                    <a:cubicBezTo>
                      <a:pt x="28906" y="6323"/>
                      <a:pt x="22583" y="0"/>
                      <a:pt x="14453" y="0"/>
                    </a:cubicBezTo>
                    <a:cubicBezTo>
                      <a:pt x="6323" y="0"/>
                      <a:pt x="0" y="6323"/>
                      <a:pt x="0" y="14453"/>
                    </a:cubicBezTo>
                    <a:lnTo>
                      <a:pt x="0" y="72266"/>
                    </a:lnTo>
                    <a:cubicBezTo>
                      <a:pt x="0" y="80395"/>
                      <a:pt x="6323" y="86719"/>
                      <a:pt x="14453" y="8671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8" name="Freeform 157">
                <a:extLst>
                  <a:ext uri="{FF2B5EF4-FFF2-40B4-BE49-F238E27FC236}">
                    <a16:creationId xmlns:a16="http://schemas.microsoft.com/office/drawing/2014/main" id="{87997E47-60D1-AB01-2AA7-23C63D21D8B0}"/>
                  </a:ext>
                </a:extLst>
              </p:cNvPr>
              <p:cNvSpPr/>
              <p:nvPr/>
            </p:nvSpPr>
            <p:spPr>
              <a:xfrm>
                <a:off x="3918020" y="4108040"/>
                <a:ext cx="245314" cy="306853"/>
              </a:xfrm>
              <a:custGeom>
                <a:avLst/>
                <a:gdLst>
                  <a:gd name="connsiteX0" fmla="*/ 236670 w 245314"/>
                  <a:gd name="connsiteY0" fmla="*/ 279239 h 306853"/>
                  <a:gd name="connsiteX1" fmla="*/ 32520 w 245314"/>
                  <a:gd name="connsiteY1" fmla="*/ 119351 h 306853"/>
                  <a:gd name="connsiteX2" fmla="*/ 126465 w 245314"/>
                  <a:gd name="connsiteY2" fmla="*/ 25406 h 306853"/>
                  <a:gd name="connsiteX3" fmla="*/ 129175 w 245314"/>
                  <a:gd name="connsiteY3" fmla="*/ 5533 h 306853"/>
                  <a:gd name="connsiteX4" fmla="*/ 109302 w 245314"/>
                  <a:gd name="connsiteY4" fmla="*/ 2823 h 306853"/>
                  <a:gd name="connsiteX5" fmla="*/ 2710 w 245314"/>
                  <a:gd name="connsiteY5" fmla="*/ 110318 h 306853"/>
                  <a:gd name="connsiteX6" fmla="*/ 2710 w 245314"/>
                  <a:gd name="connsiteY6" fmla="*/ 128385 h 306853"/>
                  <a:gd name="connsiteX7" fmla="*/ 224927 w 245314"/>
                  <a:gd name="connsiteY7" fmla="*/ 305435 h 306853"/>
                  <a:gd name="connsiteX8" fmla="*/ 243897 w 245314"/>
                  <a:gd name="connsiteY8" fmla="*/ 298209 h 306853"/>
                  <a:gd name="connsiteX9" fmla="*/ 236670 w 245314"/>
                  <a:gd name="connsiteY9" fmla="*/ 279239 h 306853"/>
                  <a:gd name="connsiteX10" fmla="*/ 236670 w 245314"/>
                  <a:gd name="connsiteY10" fmla="*/ 279239 h 306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5314" h="306853">
                    <a:moveTo>
                      <a:pt x="236670" y="279239"/>
                    </a:moveTo>
                    <a:cubicBezTo>
                      <a:pt x="157178" y="243107"/>
                      <a:pt x="86719" y="188004"/>
                      <a:pt x="32520" y="119351"/>
                    </a:cubicBezTo>
                    <a:cubicBezTo>
                      <a:pt x="60522" y="85025"/>
                      <a:pt x="92139" y="53409"/>
                      <a:pt x="126465" y="25406"/>
                    </a:cubicBezTo>
                    <a:cubicBezTo>
                      <a:pt x="132788" y="20889"/>
                      <a:pt x="133692" y="10953"/>
                      <a:pt x="129175" y="5533"/>
                    </a:cubicBezTo>
                    <a:cubicBezTo>
                      <a:pt x="124658" y="-790"/>
                      <a:pt x="114722" y="-1694"/>
                      <a:pt x="109302" y="2823"/>
                    </a:cubicBezTo>
                    <a:cubicBezTo>
                      <a:pt x="69556" y="34439"/>
                      <a:pt x="34326" y="70572"/>
                      <a:pt x="2710" y="110318"/>
                    </a:cubicBezTo>
                    <a:cubicBezTo>
                      <a:pt x="-903" y="115738"/>
                      <a:pt x="-903" y="122965"/>
                      <a:pt x="2710" y="128385"/>
                    </a:cubicBezTo>
                    <a:cubicBezTo>
                      <a:pt x="61426" y="205167"/>
                      <a:pt x="137305" y="265690"/>
                      <a:pt x="224927" y="305435"/>
                    </a:cubicBezTo>
                    <a:cubicBezTo>
                      <a:pt x="232154" y="309049"/>
                      <a:pt x="241187" y="305435"/>
                      <a:pt x="243897" y="298209"/>
                    </a:cubicBezTo>
                    <a:cubicBezTo>
                      <a:pt x="247510" y="290983"/>
                      <a:pt x="243897" y="282852"/>
                      <a:pt x="236670" y="279239"/>
                    </a:cubicBezTo>
                    <a:lnTo>
                      <a:pt x="236670" y="279239"/>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9" name="Freeform 158">
                <a:extLst>
                  <a:ext uri="{FF2B5EF4-FFF2-40B4-BE49-F238E27FC236}">
                    <a16:creationId xmlns:a16="http://schemas.microsoft.com/office/drawing/2014/main" id="{8C9477F5-59B6-BDA0-F915-F37BA6759559}"/>
                  </a:ext>
                </a:extLst>
              </p:cNvPr>
              <p:cNvSpPr/>
              <p:nvPr/>
            </p:nvSpPr>
            <p:spPr>
              <a:xfrm>
                <a:off x="4064825" y="3996141"/>
                <a:ext cx="719480" cy="721753"/>
              </a:xfrm>
              <a:custGeom>
                <a:avLst/>
                <a:gdLst>
                  <a:gd name="connsiteX0" fmla="*/ 716770 w 719480"/>
                  <a:gd name="connsiteY0" fmla="*/ 240283 h 721753"/>
                  <a:gd name="connsiteX1" fmla="*/ 716770 w 719480"/>
                  <a:gd name="connsiteY1" fmla="*/ 222217 h 721753"/>
                  <a:gd name="connsiteX2" fmla="*/ 285886 w 719480"/>
                  <a:gd name="connsiteY2" fmla="*/ 0 h 721753"/>
                  <a:gd name="connsiteX3" fmla="*/ 6759 w 719480"/>
                  <a:gd name="connsiteY3" fmla="*/ 83105 h 721753"/>
                  <a:gd name="connsiteX4" fmla="*/ 2243 w 719480"/>
                  <a:gd name="connsiteY4" fmla="*/ 102978 h 721753"/>
                  <a:gd name="connsiteX5" fmla="*/ 22116 w 719480"/>
                  <a:gd name="connsiteY5" fmla="*/ 107495 h 721753"/>
                  <a:gd name="connsiteX6" fmla="*/ 22116 w 719480"/>
                  <a:gd name="connsiteY6" fmla="*/ 107495 h 721753"/>
                  <a:gd name="connsiteX7" fmla="*/ 139548 w 719480"/>
                  <a:gd name="connsiteY7" fmla="*/ 52393 h 721753"/>
                  <a:gd name="connsiteX8" fmla="*/ 106125 w 719480"/>
                  <a:gd name="connsiteY8" fmla="*/ 376685 h 721753"/>
                  <a:gd name="connsiteX9" fmla="*/ 141354 w 719480"/>
                  <a:gd name="connsiteY9" fmla="*/ 411011 h 721753"/>
                  <a:gd name="connsiteX10" fmla="*/ 141354 w 719480"/>
                  <a:gd name="connsiteY10" fmla="*/ 432691 h 721753"/>
                  <a:gd name="connsiteX11" fmla="*/ 97995 w 719480"/>
                  <a:gd name="connsiteY11" fmla="*/ 476050 h 721753"/>
                  <a:gd name="connsiteX12" fmla="*/ 141354 w 719480"/>
                  <a:gd name="connsiteY12" fmla="*/ 519410 h 721753"/>
                  <a:gd name="connsiteX13" fmla="*/ 430417 w 719480"/>
                  <a:gd name="connsiteY13" fmla="*/ 519410 h 721753"/>
                  <a:gd name="connsiteX14" fmla="*/ 444870 w 719480"/>
                  <a:gd name="connsiteY14" fmla="*/ 533863 h 721753"/>
                  <a:gd name="connsiteX15" fmla="*/ 430417 w 719480"/>
                  <a:gd name="connsiteY15" fmla="*/ 548316 h 721753"/>
                  <a:gd name="connsiteX16" fmla="*/ 141354 w 719480"/>
                  <a:gd name="connsiteY16" fmla="*/ 548316 h 721753"/>
                  <a:gd name="connsiteX17" fmla="*/ 126901 w 719480"/>
                  <a:gd name="connsiteY17" fmla="*/ 562769 h 721753"/>
                  <a:gd name="connsiteX18" fmla="*/ 141354 w 719480"/>
                  <a:gd name="connsiteY18" fmla="*/ 577222 h 721753"/>
                  <a:gd name="connsiteX19" fmla="*/ 285886 w 719480"/>
                  <a:gd name="connsiteY19" fmla="*/ 721754 h 721753"/>
                  <a:gd name="connsiteX20" fmla="*/ 430417 w 719480"/>
                  <a:gd name="connsiteY20" fmla="*/ 577222 h 721753"/>
                  <a:gd name="connsiteX21" fmla="*/ 473777 w 719480"/>
                  <a:gd name="connsiteY21" fmla="*/ 533863 h 721753"/>
                  <a:gd name="connsiteX22" fmla="*/ 462937 w 719480"/>
                  <a:gd name="connsiteY22" fmla="*/ 504956 h 721753"/>
                  <a:gd name="connsiteX23" fmla="*/ 460227 w 719480"/>
                  <a:gd name="connsiteY23" fmla="*/ 443531 h 721753"/>
                  <a:gd name="connsiteX24" fmla="*/ 431321 w 719480"/>
                  <a:gd name="connsiteY24" fmla="*/ 432691 h 721753"/>
                  <a:gd name="connsiteX25" fmla="*/ 431321 w 719480"/>
                  <a:gd name="connsiteY25" fmla="*/ 411011 h 721753"/>
                  <a:gd name="connsiteX26" fmla="*/ 518039 w 719480"/>
                  <a:gd name="connsiteY26" fmla="*/ 230347 h 721753"/>
                  <a:gd name="connsiteX27" fmla="*/ 512620 w 719480"/>
                  <a:gd name="connsiteY27" fmla="*/ 180664 h 721753"/>
                  <a:gd name="connsiteX28" fmla="*/ 495456 w 719480"/>
                  <a:gd name="connsiteY28" fmla="*/ 169824 h 721753"/>
                  <a:gd name="connsiteX29" fmla="*/ 484617 w 719480"/>
                  <a:gd name="connsiteY29" fmla="*/ 186987 h 721753"/>
                  <a:gd name="connsiteX30" fmla="*/ 484617 w 719480"/>
                  <a:gd name="connsiteY30" fmla="*/ 186987 h 721753"/>
                  <a:gd name="connsiteX31" fmla="*/ 489133 w 719480"/>
                  <a:gd name="connsiteY31" fmla="*/ 230347 h 721753"/>
                  <a:gd name="connsiteX32" fmla="*/ 407834 w 719480"/>
                  <a:gd name="connsiteY32" fmla="*/ 392041 h 721753"/>
                  <a:gd name="connsiteX33" fmla="*/ 402414 w 719480"/>
                  <a:gd name="connsiteY33" fmla="*/ 403784 h 721753"/>
                  <a:gd name="connsiteX34" fmla="*/ 402414 w 719480"/>
                  <a:gd name="connsiteY34" fmla="*/ 432691 h 721753"/>
                  <a:gd name="connsiteX35" fmla="*/ 344602 w 719480"/>
                  <a:gd name="connsiteY35" fmla="*/ 432691 h 721753"/>
                  <a:gd name="connsiteX36" fmla="*/ 344602 w 719480"/>
                  <a:gd name="connsiteY36" fmla="*/ 330615 h 721753"/>
                  <a:gd name="connsiteX37" fmla="*/ 395188 w 719480"/>
                  <a:gd name="connsiteY37" fmla="*/ 190601 h 721753"/>
                  <a:gd name="connsiteX38" fmla="*/ 383444 w 719480"/>
                  <a:gd name="connsiteY38" fmla="*/ 181567 h 721753"/>
                  <a:gd name="connsiteX39" fmla="*/ 369895 w 719480"/>
                  <a:gd name="connsiteY39" fmla="*/ 188794 h 721753"/>
                  <a:gd name="connsiteX40" fmla="*/ 345505 w 719480"/>
                  <a:gd name="connsiteY40" fmla="*/ 202344 h 721753"/>
                  <a:gd name="connsiteX41" fmla="*/ 316599 w 719480"/>
                  <a:gd name="connsiteY41" fmla="*/ 173437 h 721753"/>
                  <a:gd name="connsiteX42" fmla="*/ 330149 w 719480"/>
                  <a:gd name="connsiteY42" fmla="*/ 149048 h 721753"/>
                  <a:gd name="connsiteX43" fmla="*/ 334665 w 719480"/>
                  <a:gd name="connsiteY43" fmla="*/ 129175 h 721753"/>
                  <a:gd name="connsiteX44" fmla="*/ 327439 w 719480"/>
                  <a:gd name="connsiteY44" fmla="*/ 122852 h 721753"/>
                  <a:gd name="connsiteX45" fmla="*/ 179294 w 719480"/>
                  <a:gd name="connsiteY45" fmla="*/ 190601 h 721753"/>
                  <a:gd name="connsiteX46" fmla="*/ 172067 w 719480"/>
                  <a:gd name="connsiteY46" fmla="*/ 231250 h 721753"/>
                  <a:gd name="connsiteX47" fmla="*/ 229880 w 719480"/>
                  <a:gd name="connsiteY47" fmla="*/ 331519 h 721753"/>
                  <a:gd name="connsiteX48" fmla="*/ 229880 w 719480"/>
                  <a:gd name="connsiteY48" fmla="*/ 433594 h 721753"/>
                  <a:gd name="connsiteX49" fmla="*/ 172067 w 719480"/>
                  <a:gd name="connsiteY49" fmla="*/ 433594 h 721753"/>
                  <a:gd name="connsiteX50" fmla="*/ 172067 w 719480"/>
                  <a:gd name="connsiteY50" fmla="*/ 404688 h 721753"/>
                  <a:gd name="connsiteX51" fmla="*/ 166647 w 719480"/>
                  <a:gd name="connsiteY51" fmla="*/ 392945 h 721753"/>
                  <a:gd name="connsiteX52" fmla="*/ 126901 w 719480"/>
                  <a:gd name="connsiteY52" fmla="*/ 110205 h 721753"/>
                  <a:gd name="connsiteX53" fmla="*/ 409641 w 719480"/>
                  <a:gd name="connsiteY53" fmla="*/ 70459 h 721753"/>
                  <a:gd name="connsiteX54" fmla="*/ 467453 w 719480"/>
                  <a:gd name="connsiteY54" fmla="*/ 138208 h 721753"/>
                  <a:gd name="connsiteX55" fmla="*/ 487326 w 719480"/>
                  <a:gd name="connsiteY55" fmla="*/ 144531 h 721753"/>
                  <a:gd name="connsiteX56" fmla="*/ 493650 w 719480"/>
                  <a:gd name="connsiteY56" fmla="*/ 124658 h 721753"/>
                  <a:gd name="connsiteX57" fmla="*/ 434934 w 719480"/>
                  <a:gd name="connsiteY57" fmla="*/ 53296 h 721753"/>
                  <a:gd name="connsiteX58" fmla="*/ 688767 w 719480"/>
                  <a:gd name="connsiteY58" fmla="*/ 232153 h 721753"/>
                  <a:gd name="connsiteX59" fmla="*/ 484617 w 719480"/>
                  <a:gd name="connsiteY59" fmla="*/ 392041 h 721753"/>
                  <a:gd name="connsiteX60" fmla="*/ 477390 w 719480"/>
                  <a:gd name="connsiteY60" fmla="*/ 411011 h 721753"/>
                  <a:gd name="connsiteX61" fmla="*/ 496360 w 719480"/>
                  <a:gd name="connsiteY61" fmla="*/ 418238 h 721753"/>
                  <a:gd name="connsiteX62" fmla="*/ 716770 w 719480"/>
                  <a:gd name="connsiteY62" fmla="*/ 240283 h 721753"/>
                  <a:gd name="connsiteX63" fmla="*/ 286789 w 719480"/>
                  <a:gd name="connsiteY63" fmla="*/ 693751 h 721753"/>
                  <a:gd name="connsiteX64" fmla="*/ 171164 w 719480"/>
                  <a:gd name="connsiteY64" fmla="*/ 578126 h 721753"/>
                  <a:gd name="connsiteX65" fmla="*/ 402414 w 719480"/>
                  <a:gd name="connsiteY65" fmla="*/ 578126 h 721753"/>
                  <a:gd name="connsiteX66" fmla="*/ 286789 w 719480"/>
                  <a:gd name="connsiteY66" fmla="*/ 693751 h 721753"/>
                  <a:gd name="connsiteX67" fmla="*/ 445774 w 719480"/>
                  <a:gd name="connsiteY67" fmla="*/ 476954 h 721753"/>
                  <a:gd name="connsiteX68" fmla="*/ 431321 w 719480"/>
                  <a:gd name="connsiteY68" fmla="*/ 491407 h 721753"/>
                  <a:gd name="connsiteX69" fmla="*/ 142258 w 719480"/>
                  <a:gd name="connsiteY69" fmla="*/ 491407 h 721753"/>
                  <a:gd name="connsiteX70" fmla="*/ 127805 w 719480"/>
                  <a:gd name="connsiteY70" fmla="*/ 476954 h 721753"/>
                  <a:gd name="connsiteX71" fmla="*/ 142258 w 719480"/>
                  <a:gd name="connsiteY71" fmla="*/ 462500 h 721753"/>
                  <a:gd name="connsiteX72" fmla="*/ 431321 w 719480"/>
                  <a:gd name="connsiteY72" fmla="*/ 462500 h 721753"/>
                  <a:gd name="connsiteX73" fmla="*/ 445774 w 719480"/>
                  <a:gd name="connsiteY73" fmla="*/ 476954 h 721753"/>
                  <a:gd name="connsiteX74" fmla="*/ 249753 w 719480"/>
                  <a:gd name="connsiteY74" fmla="*/ 309839 h 721753"/>
                  <a:gd name="connsiteX75" fmla="*/ 209104 w 719480"/>
                  <a:gd name="connsiteY75" fmla="*/ 194214 h 721753"/>
                  <a:gd name="connsiteX76" fmla="*/ 286789 w 719480"/>
                  <a:gd name="connsiteY76" fmla="*/ 144531 h 721753"/>
                  <a:gd name="connsiteX77" fmla="*/ 294016 w 719480"/>
                  <a:gd name="connsiteY77" fmla="*/ 144531 h 721753"/>
                  <a:gd name="connsiteX78" fmla="*/ 315695 w 719480"/>
                  <a:gd name="connsiteY78" fmla="*/ 223120 h 721753"/>
                  <a:gd name="connsiteX79" fmla="*/ 372605 w 719480"/>
                  <a:gd name="connsiteY79" fmla="*/ 223120 h 721753"/>
                  <a:gd name="connsiteX80" fmla="*/ 372605 w 719480"/>
                  <a:gd name="connsiteY80" fmla="*/ 230347 h 721753"/>
                  <a:gd name="connsiteX81" fmla="*/ 322922 w 719480"/>
                  <a:gd name="connsiteY81" fmla="*/ 308936 h 721753"/>
                  <a:gd name="connsiteX82" fmla="*/ 314792 w 719480"/>
                  <a:gd name="connsiteY82" fmla="*/ 321582 h 721753"/>
                  <a:gd name="connsiteX83" fmla="*/ 314792 w 719480"/>
                  <a:gd name="connsiteY83" fmla="*/ 432691 h 721753"/>
                  <a:gd name="connsiteX84" fmla="*/ 257883 w 719480"/>
                  <a:gd name="connsiteY84" fmla="*/ 432691 h 721753"/>
                  <a:gd name="connsiteX85" fmla="*/ 257883 w 719480"/>
                  <a:gd name="connsiteY85" fmla="*/ 321582 h 721753"/>
                  <a:gd name="connsiteX86" fmla="*/ 249753 w 719480"/>
                  <a:gd name="connsiteY86" fmla="*/ 309839 h 721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719480" h="721753">
                    <a:moveTo>
                      <a:pt x="716770" y="240283"/>
                    </a:moveTo>
                    <a:cubicBezTo>
                      <a:pt x="720384" y="234864"/>
                      <a:pt x="720384" y="227637"/>
                      <a:pt x="716770" y="222217"/>
                    </a:cubicBezTo>
                    <a:cubicBezTo>
                      <a:pt x="607468" y="81299"/>
                      <a:pt x="450290" y="0"/>
                      <a:pt x="285886" y="0"/>
                    </a:cubicBezTo>
                    <a:cubicBezTo>
                      <a:pt x="186520" y="0"/>
                      <a:pt x="89865" y="28906"/>
                      <a:pt x="6759" y="83105"/>
                    </a:cubicBezTo>
                    <a:cubicBezTo>
                      <a:pt x="436" y="87622"/>
                      <a:pt x="-2274" y="96655"/>
                      <a:pt x="2243" y="102978"/>
                    </a:cubicBezTo>
                    <a:cubicBezTo>
                      <a:pt x="6759" y="109302"/>
                      <a:pt x="15793" y="112012"/>
                      <a:pt x="22116" y="107495"/>
                    </a:cubicBezTo>
                    <a:lnTo>
                      <a:pt x="22116" y="107495"/>
                    </a:lnTo>
                    <a:cubicBezTo>
                      <a:pt x="59152" y="84009"/>
                      <a:pt x="97995" y="65942"/>
                      <a:pt x="139548" y="52393"/>
                    </a:cubicBezTo>
                    <a:cubicBezTo>
                      <a:pt x="41086" y="132788"/>
                      <a:pt x="25729" y="278223"/>
                      <a:pt x="106125" y="376685"/>
                    </a:cubicBezTo>
                    <a:cubicBezTo>
                      <a:pt x="116965" y="389331"/>
                      <a:pt x="128708" y="401074"/>
                      <a:pt x="141354" y="411011"/>
                    </a:cubicBezTo>
                    <a:lnTo>
                      <a:pt x="141354" y="432691"/>
                    </a:lnTo>
                    <a:cubicBezTo>
                      <a:pt x="116965" y="432691"/>
                      <a:pt x="97995" y="451661"/>
                      <a:pt x="97995" y="476050"/>
                    </a:cubicBezTo>
                    <a:cubicBezTo>
                      <a:pt x="97995" y="500440"/>
                      <a:pt x="116965" y="519410"/>
                      <a:pt x="141354" y="519410"/>
                    </a:cubicBezTo>
                    <a:lnTo>
                      <a:pt x="430417" y="519410"/>
                    </a:lnTo>
                    <a:cubicBezTo>
                      <a:pt x="438547" y="519410"/>
                      <a:pt x="444870" y="525733"/>
                      <a:pt x="444870" y="533863"/>
                    </a:cubicBezTo>
                    <a:cubicBezTo>
                      <a:pt x="444870" y="541993"/>
                      <a:pt x="438547" y="548316"/>
                      <a:pt x="430417" y="548316"/>
                    </a:cubicBezTo>
                    <a:lnTo>
                      <a:pt x="141354" y="548316"/>
                    </a:lnTo>
                    <a:cubicBezTo>
                      <a:pt x="133224" y="548316"/>
                      <a:pt x="126901" y="554639"/>
                      <a:pt x="126901" y="562769"/>
                    </a:cubicBezTo>
                    <a:cubicBezTo>
                      <a:pt x="126901" y="570899"/>
                      <a:pt x="133224" y="577222"/>
                      <a:pt x="141354" y="577222"/>
                    </a:cubicBezTo>
                    <a:cubicBezTo>
                      <a:pt x="141354" y="656714"/>
                      <a:pt x="206394" y="721754"/>
                      <a:pt x="285886" y="721754"/>
                    </a:cubicBezTo>
                    <a:cubicBezTo>
                      <a:pt x="365378" y="721754"/>
                      <a:pt x="430417" y="656714"/>
                      <a:pt x="430417" y="577222"/>
                    </a:cubicBezTo>
                    <a:cubicBezTo>
                      <a:pt x="453904" y="577222"/>
                      <a:pt x="473777" y="558253"/>
                      <a:pt x="473777" y="533863"/>
                    </a:cubicBezTo>
                    <a:cubicBezTo>
                      <a:pt x="473777" y="523023"/>
                      <a:pt x="470163" y="512183"/>
                      <a:pt x="462937" y="504956"/>
                    </a:cubicBezTo>
                    <a:cubicBezTo>
                      <a:pt x="479197" y="486890"/>
                      <a:pt x="477390" y="459790"/>
                      <a:pt x="460227" y="443531"/>
                    </a:cubicBezTo>
                    <a:cubicBezTo>
                      <a:pt x="452097" y="436304"/>
                      <a:pt x="442160" y="431788"/>
                      <a:pt x="431321" y="432691"/>
                    </a:cubicBezTo>
                    <a:lnTo>
                      <a:pt x="431321" y="411011"/>
                    </a:lnTo>
                    <a:cubicBezTo>
                      <a:pt x="486423" y="367651"/>
                      <a:pt x="518039" y="300806"/>
                      <a:pt x="518039" y="230347"/>
                    </a:cubicBezTo>
                    <a:cubicBezTo>
                      <a:pt x="518039" y="214087"/>
                      <a:pt x="516233" y="196924"/>
                      <a:pt x="512620" y="180664"/>
                    </a:cubicBezTo>
                    <a:cubicBezTo>
                      <a:pt x="510813" y="172534"/>
                      <a:pt x="503586" y="168018"/>
                      <a:pt x="495456" y="169824"/>
                    </a:cubicBezTo>
                    <a:cubicBezTo>
                      <a:pt x="487326" y="171631"/>
                      <a:pt x="482810" y="178858"/>
                      <a:pt x="484617" y="186987"/>
                    </a:cubicBezTo>
                    <a:cubicBezTo>
                      <a:pt x="484617" y="186987"/>
                      <a:pt x="484617" y="186987"/>
                      <a:pt x="484617" y="186987"/>
                    </a:cubicBezTo>
                    <a:cubicBezTo>
                      <a:pt x="487326" y="201441"/>
                      <a:pt x="489133" y="215894"/>
                      <a:pt x="489133" y="230347"/>
                    </a:cubicBezTo>
                    <a:cubicBezTo>
                      <a:pt x="489133" y="293579"/>
                      <a:pt x="459324" y="354102"/>
                      <a:pt x="407834" y="392041"/>
                    </a:cubicBezTo>
                    <a:cubicBezTo>
                      <a:pt x="404221" y="394751"/>
                      <a:pt x="402414" y="399268"/>
                      <a:pt x="402414" y="403784"/>
                    </a:cubicBezTo>
                    <a:lnTo>
                      <a:pt x="402414" y="432691"/>
                    </a:lnTo>
                    <a:lnTo>
                      <a:pt x="344602" y="432691"/>
                    </a:lnTo>
                    <a:lnTo>
                      <a:pt x="344602" y="330615"/>
                    </a:lnTo>
                    <a:cubicBezTo>
                      <a:pt x="393381" y="302613"/>
                      <a:pt x="415061" y="242993"/>
                      <a:pt x="395188" y="190601"/>
                    </a:cubicBezTo>
                    <a:cubicBezTo>
                      <a:pt x="393381" y="185181"/>
                      <a:pt x="388864" y="181567"/>
                      <a:pt x="383444" y="181567"/>
                    </a:cubicBezTo>
                    <a:cubicBezTo>
                      <a:pt x="378025" y="180664"/>
                      <a:pt x="372605" y="183374"/>
                      <a:pt x="369895" y="188794"/>
                    </a:cubicBezTo>
                    <a:cubicBezTo>
                      <a:pt x="364475" y="197827"/>
                      <a:pt x="355442" y="202344"/>
                      <a:pt x="345505" y="202344"/>
                    </a:cubicBezTo>
                    <a:cubicBezTo>
                      <a:pt x="329245" y="202344"/>
                      <a:pt x="316599" y="189698"/>
                      <a:pt x="316599" y="173437"/>
                    </a:cubicBezTo>
                    <a:cubicBezTo>
                      <a:pt x="316599" y="163501"/>
                      <a:pt x="322019" y="154468"/>
                      <a:pt x="330149" y="149048"/>
                    </a:cubicBezTo>
                    <a:cubicBezTo>
                      <a:pt x="337375" y="144531"/>
                      <a:pt x="339182" y="136401"/>
                      <a:pt x="334665" y="129175"/>
                    </a:cubicBezTo>
                    <a:cubicBezTo>
                      <a:pt x="332859" y="126465"/>
                      <a:pt x="330149" y="124658"/>
                      <a:pt x="327439" y="122852"/>
                    </a:cubicBezTo>
                    <a:cubicBezTo>
                      <a:pt x="267819" y="100268"/>
                      <a:pt x="200974" y="130982"/>
                      <a:pt x="179294" y="190601"/>
                    </a:cubicBezTo>
                    <a:cubicBezTo>
                      <a:pt x="174777" y="203247"/>
                      <a:pt x="172067" y="217700"/>
                      <a:pt x="172067" y="231250"/>
                    </a:cubicBezTo>
                    <a:cubicBezTo>
                      <a:pt x="172067" y="272803"/>
                      <a:pt x="194650" y="310742"/>
                      <a:pt x="229880" y="331519"/>
                    </a:cubicBezTo>
                    <a:lnTo>
                      <a:pt x="229880" y="433594"/>
                    </a:lnTo>
                    <a:lnTo>
                      <a:pt x="172067" y="433594"/>
                    </a:lnTo>
                    <a:lnTo>
                      <a:pt x="172067" y="404688"/>
                    </a:lnTo>
                    <a:cubicBezTo>
                      <a:pt x="172067" y="400171"/>
                      <a:pt x="170261" y="395655"/>
                      <a:pt x="166647" y="392945"/>
                    </a:cubicBezTo>
                    <a:cubicBezTo>
                      <a:pt x="77219" y="326099"/>
                      <a:pt x="59152" y="198731"/>
                      <a:pt x="126901" y="110205"/>
                    </a:cubicBezTo>
                    <a:cubicBezTo>
                      <a:pt x="193747" y="20776"/>
                      <a:pt x="321115" y="2710"/>
                      <a:pt x="409641" y="70459"/>
                    </a:cubicBezTo>
                    <a:cubicBezTo>
                      <a:pt x="434031" y="88525"/>
                      <a:pt x="453000" y="112012"/>
                      <a:pt x="467453" y="138208"/>
                    </a:cubicBezTo>
                    <a:cubicBezTo>
                      <a:pt x="471067" y="145435"/>
                      <a:pt x="480100" y="148144"/>
                      <a:pt x="487326" y="144531"/>
                    </a:cubicBezTo>
                    <a:cubicBezTo>
                      <a:pt x="494553" y="140918"/>
                      <a:pt x="497263" y="131885"/>
                      <a:pt x="493650" y="124658"/>
                    </a:cubicBezTo>
                    <a:cubicBezTo>
                      <a:pt x="479197" y="97559"/>
                      <a:pt x="459324" y="73169"/>
                      <a:pt x="434934" y="53296"/>
                    </a:cubicBezTo>
                    <a:cubicBezTo>
                      <a:pt x="535203" y="86719"/>
                      <a:pt x="623728" y="149048"/>
                      <a:pt x="688767" y="232153"/>
                    </a:cubicBezTo>
                    <a:cubicBezTo>
                      <a:pt x="634568" y="300806"/>
                      <a:pt x="564109" y="355908"/>
                      <a:pt x="484617" y="392041"/>
                    </a:cubicBezTo>
                    <a:cubicBezTo>
                      <a:pt x="477390" y="395655"/>
                      <a:pt x="473777" y="403784"/>
                      <a:pt x="477390" y="411011"/>
                    </a:cubicBezTo>
                    <a:cubicBezTo>
                      <a:pt x="481003" y="418238"/>
                      <a:pt x="489133" y="421851"/>
                      <a:pt x="496360" y="418238"/>
                    </a:cubicBezTo>
                    <a:cubicBezTo>
                      <a:pt x="582175" y="377588"/>
                      <a:pt x="658958" y="317066"/>
                      <a:pt x="716770" y="240283"/>
                    </a:cubicBezTo>
                    <a:close/>
                    <a:moveTo>
                      <a:pt x="286789" y="693751"/>
                    </a:moveTo>
                    <a:cubicBezTo>
                      <a:pt x="222653" y="693751"/>
                      <a:pt x="171164" y="642261"/>
                      <a:pt x="171164" y="578126"/>
                    </a:cubicBezTo>
                    <a:lnTo>
                      <a:pt x="402414" y="578126"/>
                    </a:lnTo>
                    <a:cubicBezTo>
                      <a:pt x="402414" y="642261"/>
                      <a:pt x="350022" y="693751"/>
                      <a:pt x="286789" y="693751"/>
                    </a:cubicBezTo>
                    <a:close/>
                    <a:moveTo>
                      <a:pt x="445774" y="476954"/>
                    </a:moveTo>
                    <a:cubicBezTo>
                      <a:pt x="445774" y="485083"/>
                      <a:pt x="439451" y="491407"/>
                      <a:pt x="431321" y="491407"/>
                    </a:cubicBezTo>
                    <a:lnTo>
                      <a:pt x="142258" y="491407"/>
                    </a:lnTo>
                    <a:cubicBezTo>
                      <a:pt x="134128" y="491407"/>
                      <a:pt x="127805" y="485083"/>
                      <a:pt x="127805" y="476954"/>
                    </a:cubicBezTo>
                    <a:cubicBezTo>
                      <a:pt x="127805" y="468824"/>
                      <a:pt x="134128" y="462500"/>
                      <a:pt x="142258" y="462500"/>
                    </a:cubicBezTo>
                    <a:lnTo>
                      <a:pt x="431321" y="462500"/>
                    </a:lnTo>
                    <a:cubicBezTo>
                      <a:pt x="439451" y="462500"/>
                      <a:pt x="445774" y="468824"/>
                      <a:pt x="445774" y="476954"/>
                    </a:cubicBezTo>
                    <a:close/>
                    <a:moveTo>
                      <a:pt x="249753" y="309839"/>
                    </a:moveTo>
                    <a:cubicBezTo>
                      <a:pt x="206394" y="289063"/>
                      <a:pt x="188327" y="237573"/>
                      <a:pt x="209104" y="194214"/>
                    </a:cubicBezTo>
                    <a:cubicBezTo>
                      <a:pt x="223557" y="164404"/>
                      <a:pt x="253366" y="144531"/>
                      <a:pt x="286789" y="144531"/>
                    </a:cubicBezTo>
                    <a:cubicBezTo>
                      <a:pt x="289499" y="144531"/>
                      <a:pt x="292209" y="144531"/>
                      <a:pt x="294016" y="144531"/>
                    </a:cubicBezTo>
                    <a:cubicBezTo>
                      <a:pt x="278659" y="172534"/>
                      <a:pt x="287692" y="207764"/>
                      <a:pt x="315695" y="223120"/>
                    </a:cubicBezTo>
                    <a:cubicBezTo>
                      <a:pt x="333762" y="233057"/>
                      <a:pt x="355442" y="233057"/>
                      <a:pt x="372605" y="223120"/>
                    </a:cubicBezTo>
                    <a:cubicBezTo>
                      <a:pt x="372605" y="225830"/>
                      <a:pt x="372605" y="228540"/>
                      <a:pt x="372605" y="230347"/>
                    </a:cubicBezTo>
                    <a:cubicBezTo>
                      <a:pt x="372605" y="263769"/>
                      <a:pt x="353635" y="294483"/>
                      <a:pt x="322922" y="308936"/>
                    </a:cubicBezTo>
                    <a:cubicBezTo>
                      <a:pt x="317502" y="311646"/>
                      <a:pt x="314792" y="316163"/>
                      <a:pt x="314792" y="321582"/>
                    </a:cubicBezTo>
                    <a:lnTo>
                      <a:pt x="314792" y="432691"/>
                    </a:lnTo>
                    <a:lnTo>
                      <a:pt x="257883" y="432691"/>
                    </a:lnTo>
                    <a:lnTo>
                      <a:pt x="257883" y="321582"/>
                    </a:lnTo>
                    <a:cubicBezTo>
                      <a:pt x="257883" y="317066"/>
                      <a:pt x="254270" y="311646"/>
                      <a:pt x="249753" y="30983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0" name="Freeform 159">
                <a:extLst>
                  <a:ext uri="{FF2B5EF4-FFF2-40B4-BE49-F238E27FC236}">
                    <a16:creationId xmlns:a16="http://schemas.microsoft.com/office/drawing/2014/main" id="{05F584FD-DDB9-60BE-AA82-3FD701A34404}"/>
                  </a:ext>
                </a:extLst>
              </p:cNvPr>
              <p:cNvSpPr/>
              <p:nvPr/>
            </p:nvSpPr>
            <p:spPr>
              <a:xfrm>
                <a:off x="4624471" y="4418950"/>
                <a:ext cx="67640" cy="74866"/>
              </a:xfrm>
              <a:custGeom>
                <a:avLst/>
                <a:gdLst>
                  <a:gd name="connsiteX0" fmla="*/ 26142 w 67640"/>
                  <a:gd name="connsiteY0" fmla="*/ 5365 h 74866"/>
                  <a:gd name="connsiteX1" fmla="*/ 5365 w 67640"/>
                  <a:gd name="connsiteY1" fmla="*/ 3559 h 74866"/>
                  <a:gd name="connsiteX2" fmla="*/ 3559 w 67640"/>
                  <a:gd name="connsiteY2" fmla="*/ 24336 h 74866"/>
                  <a:gd name="connsiteX3" fmla="*/ 41498 w 67640"/>
                  <a:gd name="connsiteY3" fmla="*/ 69502 h 74866"/>
                  <a:gd name="connsiteX4" fmla="*/ 62275 w 67640"/>
                  <a:gd name="connsiteY4" fmla="*/ 71308 h 74866"/>
                  <a:gd name="connsiteX5" fmla="*/ 64081 w 67640"/>
                  <a:gd name="connsiteY5" fmla="*/ 50532 h 74866"/>
                  <a:gd name="connsiteX6" fmla="*/ 26142 w 67640"/>
                  <a:gd name="connsiteY6" fmla="*/ 5365 h 74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640" h="74866">
                    <a:moveTo>
                      <a:pt x="26142" y="5365"/>
                    </a:moveTo>
                    <a:cubicBezTo>
                      <a:pt x="20722" y="-958"/>
                      <a:pt x="11689" y="-1861"/>
                      <a:pt x="5365" y="3559"/>
                    </a:cubicBezTo>
                    <a:cubicBezTo>
                      <a:pt x="-958" y="8979"/>
                      <a:pt x="-1861" y="18012"/>
                      <a:pt x="3559" y="24336"/>
                    </a:cubicBezTo>
                    <a:lnTo>
                      <a:pt x="41498" y="69502"/>
                    </a:lnTo>
                    <a:cubicBezTo>
                      <a:pt x="46918" y="75824"/>
                      <a:pt x="55952" y="76728"/>
                      <a:pt x="62275" y="71308"/>
                    </a:cubicBezTo>
                    <a:cubicBezTo>
                      <a:pt x="68598" y="65888"/>
                      <a:pt x="69501" y="56855"/>
                      <a:pt x="64081" y="50532"/>
                    </a:cubicBezTo>
                    <a:lnTo>
                      <a:pt x="26142" y="5365"/>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1" name="Freeform 160">
                <a:extLst>
                  <a:ext uri="{FF2B5EF4-FFF2-40B4-BE49-F238E27FC236}">
                    <a16:creationId xmlns:a16="http://schemas.microsoft.com/office/drawing/2014/main" id="{28712FCE-00D9-0463-D857-E36DE4F1D49B}"/>
                  </a:ext>
                </a:extLst>
              </p:cNvPr>
              <p:cNvSpPr/>
              <p:nvPr/>
            </p:nvSpPr>
            <p:spPr>
              <a:xfrm>
                <a:off x="4712914" y="4346602"/>
                <a:ext cx="73378" cy="67436"/>
              </a:xfrm>
              <a:custGeom>
                <a:avLst/>
                <a:gdLst>
                  <a:gd name="connsiteX0" fmla="*/ 24418 w 73378"/>
                  <a:gd name="connsiteY0" fmla="*/ 3641 h 67436"/>
                  <a:gd name="connsiteX1" fmla="*/ 3641 w 73378"/>
                  <a:gd name="connsiteY1" fmla="*/ 4545 h 67436"/>
                  <a:gd name="connsiteX2" fmla="*/ 4545 w 73378"/>
                  <a:gd name="connsiteY2" fmla="*/ 25321 h 67436"/>
                  <a:gd name="connsiteX3" fmla="*/ 5448 w 73378"/>
                  <a:gd name="connsiteY3" fmla="*/ 26224 h 67436"/>
                  <a:gd name="connsiteX4" fmla="*/ 50614 w 73378"/>
                  <a:gd name="connsiteY4" fmla="*/ 64164 h 67436"/>
                  <a:gd name="connsiteX5" fmla="*/ 70487 w 73378"/>
                  <a:gd name="connsiteY5" fmla="*/ 62357 h 67436"/>
                  <a:gd name="connsiteX6" fmla="*/ 68680 w 73378"/>
                  <a:gd name="connsiteY6" fmla="*/ 42485 h 67436"/>
                  <a:gd name="connsiteX7" fmla="*/ 24418 w 73378"/>
                  <a:gd name="connsiteY7" fmla="*/ 3641 h 67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378" h="67436">
                    <a:moveTo>
                      <a:pt x="24418" y="3641"/>
                    </a:moveTo>
                    <a:cubicBezTo>
                      <a:pt x="18095" y="-1778"/>
                      <a:pt x="9061" y="-875"/>
                      <a:pt x="3641" y="4545"/>
                    </a:cubicBezTo>
                    <a:cubicBezTo>
                      <a:pt x="-1779" y="10868"/>
                      <a:pt x="-875" y="19901"/>
                      <a:pt x="4545" y="25321"/>
                    </a:cubicBezTo>
                    <a:cubicBezTo>
                      <a:pt x="4545" y="25321"/>
                      <a:pt x="5448" y="25321"/>
                      <a:pt x="5448" y="26224"/>
                    </a:cubicBezTo>
                    <a:lnTo>
                      <a:pt x="50614" y="64164"/>
                    </a:lnTo>
                    <a:cubicBezTo>
                      <a:pt x="56937" y="69584"/>
                      <a:pt x="65971" y="67777"/>
                      <a:pt x="70487" y="62357"/>
                    </a:cubicBezTo>
                    <a:cubicBezTo>
                      <a:pt x="75004" y="56034"/>
                      <a:pt x="74100" y="47904"/>
                      <a:pt x="68680" y="42485"/>
                    </a:cubicBezTo>
                    <a:lnTo>
                      <a:pt x="24418" y="3641"/>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2" name="Freeform 161">
                <a:extLst>
                  <a:ext uri="{FF2B5EF4-FFF2-40B4-BE49-F238E27FC236}">
                    <a16:creationId xmlns:a16="http://schemas.microsoft.com/office/drawing/2014/main" id="{15D7EEFB-E06E-DF29-96DE-61D3E41C9AD0}"/>
                  </a:ext>
                </a:extLst>
              </p:cNvPr>
              <p:cNvSpPr/>
              <p:nvPr/>
            </p:nvSpPr>
            <p:spPr>
              <a:xfrm>
                <a:off x="4011116" y="4418950"/>
                <a:ext cx="67640" cy="74866"/>
              </a:xfrm>
              <a:custGeom>
                <a:avLst/>
                <a:gdLst>
                  <a:gd name="connsiteX0" fmla="*/ 41498 w 67640"/>
                  <a:gd name="connsiteY0" fmla="*/ 5365 h 74866"/>
                  <a:gd name="connsiteX1" fmla="*/ 3559 w 67640"/>
                  <a:gd name="connsiteY1" fmla="*/ 50532 h 74866"/>
                  <a:gd name="connsiteX2" fmla="*/ 5366 w 67640"/>
                  <a:gd name="connsiteY2" fmla="*/ 71308 h 74866"/>
                  <a:gd name="connsiteX3" fmla="*/ 26142 w 67640"/>
                  <a:gd name="connsiteY3" fmla="*/ 69502 h 74866"/>
                  <a:gd name="connsiteX4" fmla="*/ 64081 w 67640"/>
                  <a:gd name="connsiteY4" fmla="*/ 24336 h 74866"/>
                  <a:gd name="connsiteX5" fmla="*/ 62275 w 67640"/>
                  <a:gd name="connsiteY5" fmla="*/ 3559 h 74866"/>
                  <a:gd name="connsiteX6" fmla="*/ 41498 w 67640"/>
                  <a:gd name="connsiteY6" fmla="*/ 5365 h 74866"/>
                  <a:gd name="connsiteX7" fmla="*/ 41498 w 67640"/>
                  <a:gd name="connsiteY7" fmla="*/ 5365 h 74866"/>
                  <a:gd name="connsiteX8" fmla="*/ 41498 w 67640"/>
                  <a:gd name="connsiteY8" fmla="*/ 5365 h 74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40" h="74866">
                    <a:moveTo>
                      <a:pt x="41498" y="5365"/>
                    </a:moveTo>
                    <a:lnTo>
                      <a:pt x="3559" y="50532"/>
                    </a:lnTo>
                    <a:cubicBezTo>
                      <a:pt x="-1861" y="56855"/>
                      <a:pt x="-958" y="65888"/>
                      <a:pt x="5366" y="71308"/>
                    </a:cubicBezTo>
                    <a:cubicBezTo>
                      <a:pt x="11689" y="76728"/>
                      <a:pt x="20722" y="75824"/>
                      <a:pt x="26142" y="69502"/>
                    </a:cubicBezTo>
                    <a:lnTo>
                      <a:pt x="64081" y="24336"/>
                    </a:lnTo>
                    <a:cubicBezTo>
                      <a:pt x="69501" y="18012"/>
                      <a:pt x="68598" y="8979"/>
                      <a:pt x="62275" y="3559"/>
                    </a:cubicBezTo>
                    <a:cubicBezTo>
                      <a:pt x="55951" y="-1861"/>
                      <a:pt x="46918" y="-958"/>
                      <a:pt x="41498" y="5365"/>
                    </a:cubicBezTo>
                    <a:cubicBezTo>
                      <a:pt x="41498" y="5365"/>
                      <a:pt x="41498" y="5365"/>
                      <a:pt x="41498" y="5365"/>
                    </a:cubicBezTo>
                    <a:lnTo>
                      <a:pt x="41498" y="5365"/>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3" name="Freeform 162">
                <a:extLst>
                  <a:ext uri="{FF2B5EF4-FFF2-40B4-BE49-F238E27FC236}">
                    <a16:creationId xmlns:a16="http://schemas.microsoft.com/office/drawing/2014/main" id="{12DEC6C7-C7D0-1B0D-DCC2-544FDE677BC3}"/>
                  </a:ext>
                </a:extLst>
              </p:cNvPr>
              <p:cNvSpPr/>
              <p:nvPr/>
            </p:nvSpPr>
            <p:spPr>
              <a:xfrm>
                <a:off x="3917317" y="4347034"/>
                <a:ext cx="71863" cy="62627"/>
              </a:xfrm>
              <a:custGeom>
                <a:avLst/>
                <a:gdLst>
                  <a:gd name="connsiteX0" fmla="*/ 48578 w 71863"/>
                  <a:gd name="connsiteY0" fmla="*/ 3209 h 62627"/>
                  <a:gd name="connsiteX1" fmla="*/ 6122 w 71863"/>
                  <a:gd name="connsiteY1" fmla="*/ 36632 h 62627"/>
                  <a:gd name="connsiteX2" fmla="*/ 2509 w 71863"/>
                  <a:gd name="connsiteY2" fmla="*/ 56505 h 62627"/>
                  <a:gd name="connsiteX3" fmla="*/ 22382 w 71863"/>
                  <a:gd name="connsiteY3" fmla="*/ 60119 h 62627"/>
                  <a:gd name="connsiteX4" fmla="*/ 23285 w 71863"/>
                  <a:gd name="connsiteY4" fmla="*/ 59215 h 62627"/>
                  <a:gd name="connsiteX5" fmla="*/ 65741 w 71863"/>
                  <a:gd name="connsiteY5" fmla="*/ 25792 h 62627"/>
                  <a:gd name="connsiteX6" fmla="*/ 69355 w 71863"/>
                  <a:gd name="connsiteY6" fmla="*/ 5919 h 62627"/>
                  <a:gd name="connsiteX7" fmla="*/ 48578 w 71863"/>
                  <a:gd name="connsiteY7" fmla="*/ 3209 h 62627"/>
                  <a:gd name="connsiteX8" fmla="*/ 48578 w 71863"/>
                  <a:gd name="connsiteY8" fmla="*/ 3209 h 62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863" h="62627">
                    <a:moveTo>
                      <a:pt x="48578" y="3209"/>
                    </a:moveTo>
                    <a:lnTo>
                      <a:pt x="6122" y="36632"/>
                    </a:lnTo>
                    <a:cubicBezTo>
                      <a:pt x="-201" y="41149"/>
                      <a:pt x="-2008" y="50182"/>
                      <a:pt x="2509" y="56505"/>
                    </a:cubicBezTo>
                    <a:cubicBezTo>
                      <a:pt x="7026" y="62829"/>
                      <a:pt x="16059" y="64635"/>
                      <a:pt x="22382" y="60119"/>
                    </a:cubicBezTo>
                    <a:cubicBezTo>
                      <a:pt x="22382" y="60119"/>
                      <a:pt x="23285" y="60119"/>
                      <a:pt x="23285" y="59215"/>
                    </a:cubicBezTo>
                    <a:lnTo>
                      <a:pt x="65741" y="25792"/>
                    </a:lnTo>
                    <a:cubicBezTo>
                      <a:pt x="72065" y="21275"/>
                      <a:pt x="73871" y="12242"/>
                      <a:pt x="69355" y="5919"/>
                    </a:cubicBezTo>
                    <a:cubicBezTo>
                      <a:pt x="64838" y="-404"/>
                      <a:pt x="55805" y="-2211"/>
                      <a:pt x="48578" y="3209"/>
                    </a:cubicBezTo>
                    <a:cubicBezTo>
                      <a:pt x="49482" y="3209"/>
                      <a:pt x="49482" y="3209"/>
                      <a:pt x="48578" y="320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64" name="Group 163">
            <a:extLst>
              <a:ext uri="{FF2B5EF4-FFF2-40B4-BE49-F238E27FC236}">
                <a16:creationId xmlns:a16="http://schemas.microsoft.com/office/drawing/2014/main" id="{33C0C08F-7A99-4D40-2D01-AE517218A2D2}"/>
              </a:ext>
            </a:extLst>
          </p:cNvPr>
          <p:cNvGrpSpPr/>
          <p:nvPr/>
        </p:nvGrpSpPr>
        <p:grpSpPr>
          <a:xfrm>
            <a:off x="1024965" y="5022049"/>
            <a:ext cx="923335" cy="922429"/>
            <a:chOff x="10376768" y="2334933"/>
            <a:chExt cx="920484" cy="919581"/>
          </a:xfrm>
          <a:solidFill>
            <a:srgbClr val="F79037"/>
          </a:solidFill>
        </p:grpSpPr>
        <p:sp>
          <p:nvSpPr>
            <p:cNvPr id="165" name="Freeform 164">
              <a:extLst>
                <a:ext uri="{FF2B5EF4-FFF2-40B4-BE49-F238E27FC236}">
                  <a16:creationId xmlns:a16="http://schemas.microsoft.com/office/drawing/2014/main" id="{E076E7D5-9222-391B-83E6-E891932999D7}"/>
                </a:ext>
              </a:extLst>
            </p:cNvPr>
            <p:cNvSpPr/>
            <p:nvPr/>
          </p:nvSpPr>
          <p:spPr>
            <a:xfrm>
              <a:off x="11105749" y="2358419"/>
              <a:ext cx="171631" cy="171631"/>
            </a:xfrm>
            <a:custGeom>
              <a:avLst/>
              <a:gdLst>
                <a:gd name="connsiteX0" fmla="*/ 81299 w 171631"/>
                <a:gd name="connsiteY0" fmla="*/ 0 h 171631"/>
                <a:gd name="connsiteX1" fmla="*/ 171631 w 171631"/>
                <a:gd name="connsiteY1" fmla="*/ 90332 h 171631"/>
                <a:gd name="connsiteX2" fmla="*/ 145435 w 171631"/>
                <a:gd name="connsiteY2" fmla="*/ 153565 h 171631"/>
                <a:gd name="connsiteX3" fmla="*/ 127368 w 171631"/>
                <a:gd name="connsiteY3" fmla="*/ 171631 h 171631"/>
                <a:gd name="connsiteX4" fmla="*/ 0 w 171631"/>
                <a:gd name="connsiteY4" fmla="*/ 44263 h 171631"/>
                <a:gd name="connsiteX5" fmla="*/ 18066 w 171631"/>
                <a:gd name="connsiteY5" fmla="*/ 26197 h 171631"/>
                <a:gd name="connsiteX6" fmla="*/ 81299 w 171631"/>
                <a:gd name="connsiteY6" fmla="*/ 0 h 171631"/>
                <a:gd name="connsiteX7" fmla="*/ 81299 w 171631"/>
                <a:gd name="connsiteY7" fmla="*/ 0 h 171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631" h="171631">
                  <a:moveTo>
                    <a:pt x="81299" y="0"/>
                  </a:moveTo>
                  <a:cubicBezTo>
                    <a:pt x="130982" y="0"/>
                    <a:pt x="171631" y="40649"/>
                    <a:pt x="171631" y="90332"/>
                  </a:cubicBezTo>
                  <a:cubicBezTo>
                    <a:pt x="171631" y="114722"/>
                    <a:pt x="162598" y="137305"/>
                    <a:pt x="145435" y="153565"/>
                  </a:cubicBezTo>
                  <a:lnTo>
                    <a:pt x="127368" y="171631"/>
                  </a:lnTo>
                  <a:lnTo>
                    <a:pt x="0" y="44263"/>
                  </a:lnTo>
                  <a:lnTo>
                    <a:pt x="18066" y="26197"/>
                  </a:lnTo>
                  <a:cubicBezTo>
                    <a:pt x="35229" y="9033"/>
                    <a:pt x="57812" y="0"/>
                    <a:pt x="81299" y="0"/>
                  </a:cubicBezTo>
                  <a:lnTo>
                    <a:pt x="81299" y="0"/>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6" name="Freeform 165">
              <a:extLst>
                <a:ext uri="{FF2B5EF4-FFF2-40B4-BE49-F238E27FC236}">
                  <a16:creationId xmlns:a16="http://schemas.microsoft.com/office/drawing/2014/main" id="{6DD9F5F2-3A28-3CE5-F637-2C675884F942}"/>
                </a:ext>
              </a:extLst>
            </p:cNvPr>
            <p:cNvSpPr/>
            <p:nvPr/>
          </p:nvSpPr>
          <p:spPr>
            <a:xfrm>
              <a:off x="10773326" y="2554440"/>
              <a:ext cx="311645" cy="486890"/>
            </a:xfrm>
            <a:custGeom>
              <a:avLst/>
              <a:gdLst>
                <a:gd name="connsiteX0" fmla="*/ 311646 w 311645"/>
                <a:gd name="connsiteY0" fmla="*/ 233960 h 486890"/>
                <a:gd name="connsiteX1" fmla="*/ 231251 w 311645"/>
                <a:gd name="connsiteY1" fmla="*/ 389332 h 486890"/>
                <a:gd name="connsiteX2" fmla="*/ 157178 w 311645"/>
                <a:gd name="connsiteY2" fmla="*/ 486890 h 486890"/>
                <a:gd name="connsiteX3" fmla="*/ 148145 w 311645"/>
                <a:gd name="connsiteY3" fmla="*/ 485987 h 486890"/>
                <a:gd name="connsiteX4" fmla="*/ 88526 w 311645"/>
                <a:gd name="connsiteY4" fmla="*/ 485987 h 486890"/>
                <a:gd name="connsiteX5" fmla="*/ 88526 w 311645"/>
                <a:gd name="connsiteY5" fmla="*/ 411915 h 486890"/>
                <a:gd name="connsiteX6" fmla="*/ 44263 w 311645"/>
                <a:gd name="connsiteY6" fmla="*/ 367652 h 486890"/>
                <a:gd name="connsiteX7" fmla="*/ 14453 w 311645"/>
                <a:gd name="connsiteY7" fmla="*/ 367652 h 486890"/>
                <a:gd name="connsiteX8" fmla="*/ 0 w 311645"/>
                <a:gd name="connsiteY8" fmla="*/ 353199 h 486890"/>
                <a:gd name="connsiteX9" fmla="*/ 14453 w 311645"/>
                <a:gd name="connsiteY9" fmla="*/ 338746 h 486890"/>
                <a:gd name="connsiteX10" fmla="*/ 162598 w 311645"/>
                <a:gd name="connsiteY10" fmla="*/ 338746 h 486890"/>
                <a:gd name="connsiteX11" fmla="*/ 206861 w 311645"/>
                <a:gd name="connsiteY11" fmla="*/ 294483 h 486890"/>
                <a:gd name="connsiteX12" fmla="*/ 162598 w 311645"/>
                <a:gd name="connsiteY12" fmla="*/ 250220 h 486890"/>
                <a:gd name="connsiteX13" fmla="*/ 44263 w 311645"/>
                <a:gd name="connsiteY13" fmla="*/ 250220 h 486890"/>
                <a:gd name="connsiteX14" fmla="*/ 29810 w 311645"/>
                <a:gd name="connsiteY14" fmla="*/ 235767 h 486890"/>
                <a:gd name="connsiteX15" fmla="*/ 29810 w 311645"/>
                <a:gd name="connsiteY15" fmla="*/ 191504 h 486890"/>
                <a:gd name="connsiteX16" fmla="*/ 103882 w 311645"/>
                <a:gd name="connsiteY16" fmla="*/ 191504 h 486890"/>
                <a:gd name="connsiteX17" fmla="*/ 177954 w 311645"/>
                <a:gd name="connsiteY17" fmla="*/ 117432 h 486890"/>
                <a:gd name="connsiteX18" fmla="*/ 103882 w 311645"/>
                <a:gd name="connsiteY18" fmla="*/ 43359 h 486890"/>
                <a:gd name="connsiteX19" fmla="*/ 102979 w 311645"/>
                <a:gd name="connsiteY19" fmla="*/ 43359 h 486890"/>
                <a:gd name="connsiteX20" fmla="*/ 103882 w 311645"/>
                <a:gd name="connsiteY20" fmla="*/ 28003 h 486890"/>
                <a:gd name="connsiteX21" fmla="*/ 100269 w 311645"/>
                <a:gd name="connsiteY21" fmla="*/ 0 h 486890"/>
                <a:gd name="connsiteX22" fmla="*/ 311646 w 311645"/>
                <a:gd name="connsiteY22" fmla="*/ 233960 h 486890"/>
                <a:gd name="connsiteX23" fmla="*/ 311646 w 311645"/>
                <a:gd name="connsiteY23" fmla="*/ 233960 h 486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1645" h="486890">
                  <a:moveTo>
                    <a:pt x="311646" y="233960"/>
                  </a:moveTo>
                  <a:cubicBezTo>
                    <a:pt x="311646" y="310743"/>
                    <a:pt x="272803" y="348682"/>
                    <a:pt x="231251" y="389332"/>
                  </a:cubicBezTo>
                  <a:cubicBezTo>
                    <a:pt x="203247" y="417335"/>
                    <a:pt x="173438" y="445337"/>
                    <a:pt x="157178" y="486890"/>
                  </a:cubicBezTo>
                  <a:cubicBezTo>
                    <a:pt x="154468" y="485987"/>
                    <a:pt x="151758" y="485987"/>
                    <a:pt x="148145" y="485987"/>
                  </a:cubicBezTo>
                  <a:lnTo>
                    <a:pt x="88526" y="485987"/>
                  </a:lnTo>
                  <a:lnTo>
                    <a:pt x="88526" y="411915"/>
                  </a:lnTo>
                  <a:cubicBezTo>
                    <a:pt x="88526" y="387525"/>
                    <a:pt x="68653" y="367652"/>
                    <a:pt x="44263" y="367652"/>
                  </a:cubicBezTo>
                  <a:lnTo>
                    <a:pt x="14453" y="367652"/>
                  </a:lnTo>
                  <a:cubicBezTo>
                    <a:pt x="6323" y="367652"/>
                    <a:pt x="0" y="361329"/>
                    <a:pt x="0" y="353199"/>
                  </a:cubicBezTo>
                  <a:cubicBezTo>
                    <a:pt x="0" y="345069"/>
                    <a:pt x="6323" y="338746"/>
                    <a:pt x="14453" y="338746"/>
                  </a:cubicBezTo>
                  <a:lnTo>
                    <a:pt x="162598" y="338746"/>
                  </a:lnTo>
                  <a:cubicBezTo>
                    <a:pt x="186988" y="338746"/>
                    <a:pt x="206861" y="318872"/>
                    <a:pt x="206861" y="294483"/>
                  </a:cubicBezTo>
                  <a:cubicBezTo>
                    <a:pt x="206861" y="270093"/>
                    <a:pt x="186988" y="250220"/>
                    <a:pt x="162598" y="250220"/>
                  </a:cubicBezTo>
                  <a:lnTo>
                    <a:pt x="44263" y="250220"/>
                  </a:lnTo>
                  <a:cubicBezTo>
                    <a:pt x="36133" y="250220"/>
                    <a:pt x="29810" y="243897"/>
                    <a:pt x="29810" y="235767"/>
                  </a:cubicBezTo>
                  <a:lnTo>
                    <a:pt x="29810" y="191504"/>
                  </a:lnTo>
                  <a:lnTo>
                    <a:pt x="103882" y="191504"/>
                  </a:lnTo>
                  <a:cubicBezTo>
                    <a:pt x="144531" y="191504"/>
                    <a:pt x="177954" y="158081"/>
                    <a:pt x="177954" y="117432"/>
                  </a:cubicBezTo>
                  <a:cubicBezTo>
                    <a:pt x="177954" y="76782"/>
                    <a:pt x="144531" y="43359"/>
                    <a:pt x="103882" y="43359"/>
                  </a:cubicBezTo>
                  <a:cubicBezTo>
                    <a:pt x="103882" y="43359"/>
                    <a:pt x="102979" y="43359"/>
                    <a:pt x="102979" y="43359"/>
                  </a:cubicBezTo>
                  <a:cubicBezTo>
                    <a:pt x="103882" y="38843"/>
                    <a:pt x="103882" y="33423"/>
                    <a:pt x="103882" y="28003"/>
                  </a:cubicBezTo>
                  <a:cubicBezTo>
                    <a:pt x="103882" y="18066"/>
                    <a:pt x="102979" y="9033"/>
                    <a:pt x="100269" y="0"/>
                  </a:cubicBezTo>
                  <a:cubicBezTo>
                    <a:pt x="218604" y="11743"/>
                    <a:pt x="311646" y="112915"/>
                    <a:pt x="311646" y="233960"/>
                  </a:cubicBezTo>
                  <a:lnTo>
                    <a:pt x="311646" y="233960"/>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67" name="Graphic 2">
              <a:extLst>
                <a:ext uri="{FF2B5EF4-FFF2-40B4-BE49-F238E27FC236}">
                  <a16:creationId xmlns:a16="http://schemas.microsoft.com/office/drawing/2014/main" id="{778A4933-37E8-FB70-28C0-DB1CEA431902}"/>
                </a:ext>
              </a:extLst>
            </p:cNvPr>
            <p:cNvGrpSpPr/>
            <p:nvPr/>
          </p:nvGrpSpPr>
          <p:grpSpPr>
            <a:xfrm>
              <a:off x="10376768" y="2334933"/>
              <a:ext cx="920484" cy="919581"/>
              <a:chOff x="10376768" y="2334933"/>
              <a:chExt cx="920484" cy="919581"/>
            </a:xfrm>
            <a:grpFill/>
          </p:grpSpPr>
          <p:sp>
            <p:nvSpPr>
              <p:cNvPr id="168" name="Freeform 167">
                <a:extLst>
                  <a:ext uri="{FF2B5EF4-FFF2-40B4-BE49-F238E27FC236}">
                    <a16:creationId xmlns:a16="http://schemas.microsoft.com/office/drawing/2014/main" id="{42B3379A-EA3C-08E9-FA00-27A23B89A17F}"/>
                  </a:ext>
                </a:extLst>
              </p:cNvPr>
              <p:cNvSpPr/>
              <p:nvPr/>
            </p:nvSpPr>
            <p:spPr>
              <a:xfrm>
                <a:off x="11043419" y="2944675"/>
                <a:ext cx="88525" cy="88525"/>
              </a:xfrm>
              <a:custGeom>
                <a:avLst/>
                <a:gdLst>
                  <a:gd name="connsiteX0" fmla="*/ 44263 w 88525"/>
                  <a:gd name="connsiteY0" fmla="*/ 88525 h 88525"/>
                  <a:gd name="connsiteX1" fmla="*/ 88525 w 88525"/>
                  <a:gd name="connsiteY1" fmla="*/ 44263 h 88525"/>
                  <a:gd name="connsiteX2" fmla="*/ 44263 w 88525"/>
                  <a:gd name="connsiteY2" fmla="*/ 0 h 88525"/>
                  <a:gd name="connsiteX3" fmla="*/ 0 w 88525"/>
                  <a:gd name="connsiteY3" fmla="*/ 44263 h 88525"/>
                  <a:gd name="connsiteX4" fmla="*/ 44263 w 88525"/>
                  <a:gd name="connsiteY4" fmla="*/ 88525 h 88525"/>
                  <a:gd name="connsiteX5" fmla="*/ 44263 w 88525"/>
                  <a:gd name="connsiteY5" fmla="*/ 28906 h 88525"/>
                  <a:gd name="connsiteX6" fmla="*/ 58716 w 88525"/>
                  <a:gd name="connsiteY6" fmla="*/ 43359 h 88525"/>
                  <a:gd name="connsiteX7" fmla="*/ 44263 w 88525"/>
                  <a:gd name="connsiteY7" fmla="*/ 57813 h 88525"/>
                  <a:gd name="connsiteX8" fmla="*/ 29809 w 88525"/>
                  <a:gd name="connsiteY8" fmla="*/ 43359 h 88525"/>
                  <a:gd name="connsiteX9" fmla="*/ 44263 w 88525"/>
                  <a:gd name="connsiteY9" fmla="*/ 28906 h 8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525" h="88525">
                    <a:moveTo>
                      <a:pt x="44263" y="88525"/>
                    </a:moveTo>
                    <a:cubicBezTo>
                      <a:pt x="68652" y="88525"/>
                      <a:pt x="88525" y="68652"/>
                      <a:pt x="88525" y="44263"/>
                    </a:cubicBezTo>
                    <a:cubicBezTo>
                      <a:pt x="88525" y="19873"/>
                      <a:pt x="68652" y="0"/>
                      <a:pt x="44263" y="0"/>
                    </a:cubicBezTo>
                    <a:cubicBezTo>
                      <a:pt x="19873" y="0"/>
                      <a:pt x="0" y="19873"/>
                      <a:pt x="0" y="44263"/>
                    </a:cubicBezTo>
                    <a:cubicBezTo>
                      <a:pt x="0" y="68652"/>
                      <a:pt x="19873" y="88525"/>
                      <a:pt x="44263" y="88525"/>
                    </a:cubicBezTo>
                    <a:close/>
                    <a:moveTo>
                      <a:pt x="44263" y="28906"/>
                    </a:moveTo>
                    <a:cubicBezTo>
                      <a:pt x="52393" y="28906"/>
                      <a:pt x="58716" y="35230"/>
                      <a:pt x="58716" y="43359"/>
                    </a:cubicBezTo>
                    <a:cubicBezTo>
                      <a:pt x="58716" y="51489"/>
                      <a:pt x="52393" y="57813"/>
                      <a:pt x="44263" y="57813"/>
                    </a:cubicBezTo>
                    <a:cubicBezTo>
                      <a:pt x="36133" y="57813"/>
                      <a:pt x="29809" y="51489"/>
                      <a:pt x="29809" y="43359"/>
                    </a:cubicBezTo>
                    <a:cubicBezTo>
                      <a:pt x="29809" y="35230"/>
                      <a:pt x="36133" y="28906"/>
                      <a:pt x="4426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9" name="Freeform 168">
                <a:extLst>
                  <a:ext uri="{FF2B5EF4-FFF2-40B4-BE49-F238E27FC236}">
                    <a16:creationId xmlns:a16="http://schemas.microsoft.com/office/drawing/2014/main" id="{1E60B013-93D2-5D55-EC2E-5B3541BFE6D1}"/>
                  </a:ext>
                </a:extLst>
              </p:cNvPr>
              <p:cNvSpPr/>
              <p:nvPr/>
            </p:nvSpPr>
            <p:spPr>
              <a:xfrm>
                <a:off x="10376768" y="2334933"/>
                <a:ext cx="920484" cy="919581"/>
              </a:xfrm>
              <a:custGeom>
                <a:avLst/>
                <a:gdLst>
                  <a:gd name="connsiteX0" fmla="*/ 861768 w 920484"/>
                  <a:gd name="connsiteY0" fmla="*/ 590772 h 919581"/>
                  <a:gd name="connsiteX1" fmla="*/ 868092 w 920484"/>
                  <a:gd name="connsiteY1" fmla="*/ 559156 h 919581"/>
                  <a:gd name="connsiteX2" fmla="*/ 889772 w 920484"/>
                  <a:gd name="connsiteY2" fmla="*/ 537476 h 919581"/>
                  <a:gd name="connsiteX3" fmla="*/ 826539 w 920484"/>
                  <a:gd name="connsiteY3" fmla="*/ 474244 h 919581"/>
                  <a:gd name="connsiteX4" fmla="*/ 804859 w 920484"/>
                  <a:gd name="connsiteY4" fmla="*/ 495924 h 919581"/>
                  <a:gd name="connsiteX5" fmla="*/ 773243 w 920484"/>
                  <a:gd name="connsiteY5" fmla="*/ 501343 h 919581"/>
                  <a:gd name="connsiteX6" fmla="*/ 756080 w 920484"/>
                  <a:gd name="connsiteY6" fmla="*/ 475147 h 919581"/>
                  <a:gd name="connsiteX7" fmla="*/ 756080 w 920484"/>
                  <a:gd name="connsiteY7" fmla="*/ 444434 h 919581"/>
                  <a:gd name="connsiteX8" fmla="*/ 725367 w 920484"/>
                  <a:gd name="connsiteY8" fmla="*/ 444434 h 919581"/>
                  <a:gd name="connsiteX9" fmla="*/ 711817 w 920484"/>
                  <a:gd name="connsiteY9" fmla="*/ 375782 h 919581"/>
                  <a:gd name="connsiteX10" fmla="*/ 883448 w 920484"/>
                  <a:gd name="connsiteY10" fmla="*/ 204150 h 919581"/>
                  <a:gd name="connsiteX11" fmla="*/ 918678 w 920484"/>
                  <a:gd name="connsiteY11" fmla="*/ 119239 h 919581"/>
                  <a:gd name="connsiteX12" fmla="*/ 799440 w 920484"/>
                  <a:gd name="connsiteY12" fmla="*/ 0 h 919581"/>
                  <a:gd name="connsiteX13" fmla="*/ 714527 w 920484"/>
                  <a:gd name="connsiteY13" fmla="*/ 35230 h 919581"/>
                  <a:gd name="connsiteX14" fmla="*/ 542896 w 920484"/>
                  <a:gd name="connsiteY14" fmla="*/ 206861 h 919581"/>
                  <a:gd name="connsiteX15" fmla="*/ 473340 w 920484"/>
                  <a:gd name="connsiteY15" fmla="*/ 194214 h 919581"/>
                  <a:gd name="connsiteX16" fmla="*/ 370362 w 920484"/>
                  <a:gd name="connsiteY16" fmla="*/ 134595 h 919581"/>
                  <a:gd name="connsiteX17" fmla="*/ 337842 w 920484"/>
                  <a:gd name="connsiteY17" fmla="*/ 139112 h 919581"/>
                  <a:gd name="connsiteX18" fmla="*/ 207764 w 920484"/>
                  <a:gd name="connsiteY18" fmla="*/ 60523 h 919581"/>
                  <a:gd name="connsiteX19" fmla="*/ 59619 w 920484"/>
                  <a:gd name="connsiteY19" fmla="*/ 208667 h 919581"/>
                  <a:gd name="connsiteX20" fmla="*/ 63233 w 920484"/>
                  <a:gd name="connsiteY20" fmla="*/ 242090 h 919581"/>
                  <a:gd name="connsiteX21" fmla="*/ 0 w 920484"/>
                  <a:gd name="connsiteY21" fmla="*/ 327002 h 919581"/>
                  <a:gd name="connsiteX22" fmla="*/ 88525 w 920484"/>
                  <a:gd name="connsiteY22" fmla="*/ 415528 h 919581"/>
                  <a:gd name="connsiteX23" fmla="*/ 196021 w 920484"/>
                  <a:gd name="connsiteY23" fmla="*/ 415528 h 919581"/>
                  <a:gd name="connsiteX24" fmla="*/ 192407 w 920484"/>
                  <a:gd name="connsiteY24" fmla="*/ 459791 h 919581"/>
                  <a:gd name="connsiteX25" fmla="*/ 207764 w 920484"/>
                  <a:gd name="connsiteY25" fmla="*/ 541993 h 919581"/>
                  <a:gd name="connsiteX26" fmla="*/ 75879 w 920484"/>
                  <a:gd name="connsiteY26" fmla="*/ 673878 h 919581"/>
                  <a:gd name="connsiteX27" fmla="*/ 2710 w 920484"/>
                  <a:gd name="connsiteY27" fmla="*/ 865382 h 919581"/>
                  <a:gd name="connsiteX28" fmla="*/ 0 w 920484"/>
                  <a:gd name="connsiteY28" fmla="*/ 879835 h 919581"/>
                  <a:gd name="connsiteX29" fmla="*/ 39746 w 920484"/>
                  <a:gd name="connsiteY29" fmla="*/ 919581 h 919581"/>
                  <a:gd name="connsiteX30" fmla="*/ 54199 w 920484"/>
                  <a:gd name="connsiteY30" fmla="*/ 916871 h 919581"/>
                  <a:gd name="connsiteX31" fmla="*/ 245704 w 920484"/>
                  <a:gd name="connsiteY31" fmla="*/ 843702 h 919581"/>
                  <a:gd name="connsiteX32" fmla="*/ 342359 w 920484"/>
                  <a:gd name="connsiteY32" fmla="*/ 747047 h 919581"/>
                  <a:gd name="connsiteX33" fmla="*/ 341455 w 920484"/>
                  <a:gd name="connsiteY33" fmla="*/ 756983 h 919581"/>
                  <a:gd name="connsiteX34" fmla="*/ 353198 w 920484"/>
                  <a:gd name="connsiteY34" fmla="*/ 786793 h 919581"/>
                  <a:gd name="connsiteX35" fmla="*/ 341455 w 920484"/>
                  <a:gd name="connsiteY35" fmla="*/ 816603 h 919581"/>
                  <a:gd name="connsiteX36" fmla="*/ 374878 w 920484"/>
                  <a:gd name="connsiteY36" fmla="*/ 859059 h 919581"/>
                  <a:gd name="connsiteX37" fmla="*/ 460694 w 920484"/>
                  <a:gd name="connsiteY37" fmla="*/ 919581 h 919581"/>
                  <a:gd name="connsiteX38" fmla="*/ 546510 w 920484"/>
                  <a:gd name="connsiteY38" fmla="*/ 859059 h 919581"/>
                  <a:gd name="connsiteX39" fmla="*/ 579933 w 920484"/>
                  <a:gd name="connsiteY39" fmla="*/ 816603 h 919581"/>
                  <a:gd name="connsiteX40" fmla="*/ 579933 w 920484"/>
                  <a:gd name="connsiteY40" fmla="*/ 812989 h 919581"/>
                  <a:gd name="connsiteX41" fmla="*/ 597999 w 920484"/>
                  <a:gd name="connsiteY41" fmla="*/ 831056 h 919581"/>
                  <a:gd name="connsiteX42" fmla="*/ 619678 w 920484"/>
                  <a:gd name="connsiteY42" fmla="*/ 809376 h 919581"/>
                  <a:gd name="connsiteX43" fmla="*/ 651295 w 920484"/>
                  <a:gd name="connsiteY43" fmla="*/ 803956 h 919581"/>
                  <a:gd name="connsiteX44" fmla="*/ 668458 w 920484"/>
                  <a:gd name="connsiteY44" fmla="*/ 830153 h 919581"/>
                  <a:gd name="connsiteX45" fmla="*/ 668458 w 920484"/>
                  <a:gd name="connsiteY45" fmla="*/ 860865 h 919581"/>
                  <a:gd name="connsiteX46" fmla="*/ 756983 w 920484"/>
                  <a:gd name="connsiteY46" fmla="*/ 860865 h 919581"/>
                  <a:gd name="connsiteX47" fmla="*/ 756983 w 920484"/>
                  <a:gd name="connsiteY47" fmla="*/ 831056 h 919581"/>
                  <a:gd name="connsiteX48" fmla="*/ 775050 w 920484"/>
                  <a:gd name="connsiteY48" fmla="*/ 804859 h 919581"/>
                  <a:gd name="connsiteX49" fmla="*/ 805763 w 920484"/>
                  <a:gd name="connsiteY49" fmla="*/ 811183 h 919581"/>
                  <a:gd name="connsiteX50" fmla="*/ 827442 w 920484"/>
                  <a:gd name="connsiteY50" fmla="*/ 832863 h 919581"/>
                  <a:gd name="connsiteX51" fmla="*/ 890675 w 920484"/>
                  <a:gd name="connsiteY51" fmla="*/ 769630 h 919581"/>
                  <a:gd name="connsiteX52" fmla="*/ 868995 w 920484"/>
                  <a:gd name="connsiteY52" fmla="*/ 747950 h 919581"/>
                  <a:gd name="connsiteX53" fmla="*/ 863575 w 920484"/>
                  <a:gd name="connsiteY53" fmla="*/ 716334 h 919581"/>
                  <a:gd name="connsiteX54" fmla="*/ 889772 w 920484"/>
                  <a:gd name="connsiteY54" fmla="*/ 699171 h 919581"/>
                  <a:gd name="connsiteX55" fmla="*/ 920484 w 920484"/>
                  <a:gd name="connsiteY55" fmla="*/ 699171 h 919581"/>
                  <a:gd name="connsiteX56" fmla="*/ 920484 w 920484"/>
                  <a:gd name="connsiteY56" fmla="*/ 610645 h 919581"/>
                  <a:gd name="connsiteX57" fmla="*/ 889772 w 920484"/>
                  <a:gd name="connsiteY57" fmla="*/ 610645 h 919581"/>
                  <a:gd name="connsiteX58" fmla="*/ 861768 w 920484"/>
                  <a:gd name="connsiteY58" fmla="*/ 590772 h 919581"/>
                  <a:gd name="connsiteX59" fmla="*/ 861768 w 920484"/>
                  <a:gd name="connsiteY59" fmla="*/ 590772 h 919581"/>
                  <a:gd name="connsiteX60" fmla="*/ 639552 w 920484"/>
                  <a:gd name="connsiteY60" fmla="*/ 635035 h 919581"/>
                  <a:gd name="connsiteX61" fmla="*/ 685621 w 920484"/>
                  <a:gd name="connsiteY61" fmla="*/ 584449 h 919581"/>
                  <a:gd name="connsiteX62" fmla="*/ 710914 w 920484"/>
                  <a:gd name="connsiteY62" fmla="*/ 579933 h 919581"/>
                  <a:gd name="connsiteX63" fmla="*/ 784986 w 920484"/>
                  <a:gd name="connsiteY63" fmla="*/ 654005 h 919581"/>
                  <a:gd name="connsiteX64" fmla="*/ 710914 w 920484"/>
                  <a:gd name="connsiteY64" fmla="*/ 728077 h 919581"/>
                  <a:gd name="connsiteX65" fmla="*/ 636842 w 920484"/>
                  <a:gd name="connsiteY65" fmla="*/ 654005 h 919581"/>
                  <a:gd name="connsiteX66" fmla="*/ 639552 w 920484"/>
                  <a:gd name="connsiteY66" fmla="*/ 635035 h 919581"/>
                  <a:gd name="connsiteX67" fmla="*/ 639552 w 920484"/>
                  <a:gd name="connsiteY67" fmla="*/ 635035 h 919581"/>
                  <a:gd name="connsiteX68" fmla="*/ 657618 w 920484"/>
                  <a:gd name="connsiteY68" fmla="*/ 283643 h 919581"/>
                  <a:gd name="connsiteX69" fmla="*/ 726270 w 920484"/>
                  <a:gd name="connsiteY69" fmla="*/ 214990 h 919581"/>
                  <a:gd name="connsiteX70" fmla="*/ 779566 w 920484"/>
                  <a:gd name="connsiteY70" fmla="*/ 268287 h 919581"/>
                  <a:gd name="connsiteX71" fmla="*/ 700074 w 920484"/>
                  <a:gd name="connsiteY71" fmla="*/ 347779 h 919581"/>
                  <a:gd name="connsiteX72" fmla="*/ 657618 w 920484"/>
                  <a:gd name="connsiteY72" fmla="*/ 283643 h 919581"/>
                  <a:gd name="connsiteX73" fmla="*/ 672975 w 920484"/>
                  <a:gd name="connsiteY73" fmla="*/ 120142 h 919581"/>
                  <a:gd name="connsiteX74" fmla="*/ 696461 w 920484"/>
                  <a:gd name="connsiteY74" fmla="*/ 96656 h 919581"/>
                  <a:gd name="connsiteX75" fmla="*/ 823829 w 920484"/>
                  <a:gd name="connsiteY75" fmla="*/ 224024 h 919581"/>
                  <a:gd name="connsiteX76" fmla="*/ 800343 w 920484"/>
                  <a:gd name="connsiteY76" fmla="*/ 247510 h 919581"/>
                  <a:gd name="connsiteX77" fmla="*/ 672975 w 920484"/>
                  <a:gd name="connsiteY77" fmla="*/ 120142 h 919581"/>
                  <a:gd name="connsiteX78" fmla="*/ 799440 w 920484"/>
                  <a:gd name="connsiteY78" fmla="*/ 30713 h 919581"/>
                  <a:gd name="connsiteX79" fmla="*/ 889772 w 920484"/>
                  <a:gd name="connsiteY79" fmla="*/ 121045 h 919581"/>
                  <a:gd name="connsiteX80" fmla="*/ 863575 w 920484"/>
                  <a:gd name="connsiteY80" fmla="*/ 184278 h 919581"/>
                  <a:gd name="connsiteX81" fmla="*/ 845509 w 920484"/>
                  <a:gd name="connsiteY81" fmla="*/ 202344 h 919581"/>
                  <a:gd name="connsiteX82" fmla="*/ 718141 w 920484"/>
                  <a:gd name="connsiteY82" fmla="*/ 74976 h 919581"/>
                  <a:gd name="connsiteX83" fmla="*/ 736207 w 920484"/>
                  <a:gd name="connsiteY83" fmla="*/ 56909 h 919581"/>
                  <a:gd name="connsiteX84" fmla="*/ 799440 w 920484"/>
                  <a:gd name="connsiteY84" fmla="*/ 30713 h 919581"/>
                  <a:gd name="connsiteX85" fmla="*/ 799440 w 920484"/>
                  <a:gd name="connsiteY85" fmla="*/ 30713 h 919581"/>
                  <a:gd name="connsiteX86" fmla="*/ 652198 w 920484"/>
                  <a:gd name="connsiteY86" fmla="*/ 140918 h 919581"/>
                  <a:gd name="connsiteX87" fmla="*/ 705494 w 920484"/>
                  <a:gd name="connsiteY87" fmla="*/ 194214 h 919581"/>
                  <a:gd name="connsiteX88" fmla="*/ 636842 w 920484"/>
                  <a:gd name="connsiteY88" fmla="*/ 262866 h 919581"/>
                  <a:gd name="connsiteX89" fmla="*/ 572706 w 920484"/>
                  <a:gd name="connsiteY89" fmla="*/ 220411 h 919581"/>
                  <a:gd name="connsiteX90" fmla="*/ 652198 w 920484"/>
                  <a:gd name="connsiteY90" fmla="*/ 140918 h 919581"/>
                  <a:gd name="connsiteX91" fmla="*/ 696461 w 920484"/>
                  <a:gd name="connsiteY91" fmla="*/ 460694 h 919581"/>
                  <a:gd name="connsiteX92" fmla="*/ 616065 w 920484"/>
                  <a:gd name="connsiteY92" fmla="*/ 616065 h 919581"/>
                  <a:gd name="connsiteX93" fmla="*/ 541993 w 920484"/>
                  <a:gd name="connsiteY93" fmla="*/ 713624 h 919581"/>
                  <a:gd name="connsiteX94" fmla="*/ 532960 w 920484"/>
                  <a:gd name="connsiteY94" fmla="*/ 712721 h 919581"/>
                  <a:gd name="connsiteX95" fmla="*/ 473340 w 920484"/>
                  <a:gd name="connsiteY95" fmla="*/ 712721 h 919581"/>
                  <a:gd name="connsiteX96" fmla="*/ 473340 w 920484"/>
                  <a:gd name="connsiteY96" fmla="*/ 638648 h 919581"/>
                  <a:gd name="connsiteX97" fmla="*/ 429078 w 920484"/>
                  <a:gd name="connsiteY97" fmla="*/ 594385 h 919581"/>
                  <a:gd name="connsiteX98" fmla="*/ 399268 w 920484"/>
                  <a:gd name="connsiteY98" fmla="*/ 594385 h 919581"/>
                  <a:gd name="connsiteX99" fmla="*/ 384815 w 920484"/>
                  <a:gd name="connsiteY99" fmla="*/ 579933 h 919581"/>
                  <a:gd name="connsiteX100" fmla="*/ 399268 w 920484"/>
                  <a:gd name="connsiteY100" fmla="*/ 565479 h 919581"/>
                  <a:gd name="connsiteX101" fmla="*/ 547413 w 920484"/>
                  <a:gd name="connsiteY101" fmla="*/ 565479 h 919581"/>
                  <a:gd name="connsiteX102" fmla="*/ 591676 w 920484"/>
                  <a:gd name="connsiteY102" fmla="*/ 521217 h 919581"/>
                  <a:gd name="connsiteX103" fmla="*/ 547413 w 920484"/>
                  <a:gd name="connsiteY103" fmla="*/ 476954 h 919581"/>
                  <a:gd name="connsiteX104" fmla="*/ 429078 w 920484"/>
                  <a:gd name="connsiteY104" fmla="*/ 476954 h 919581"/>
                  <a:gd name="connsiteX105" fmla="*/ 414624 w 920484"/>
                  <a:gd name="connsiteY105" fmla="*/ 462501 h 919581"/>
                  <a:gd name="connsiteX106" fmla="*/ 414624 w 920484"/>
                  <a:gd name="connsiteY106" fmla="*/ 418238 h 919581"/>
                  <a:gd name="connsiteX107" fmla="*/ 488697 w 920484"/>
                  <a:gd name="connsiteY107" fmla="*/ 418238 h 919581"/>
                  <a:gd name="connsiteX108" fmla="*/ 562769 w 920484"/>
                  <a:gd name="connsiteY108" fmla="*/ 344165 h 919581"/>
                  <a:gd name="connsiteX109" fmla="*/ 488697 w 920484"/>
                  <a:gd name="connsiteY109" fmla="*/ 270093 h 919581"/>
                  <a:gd name="connsiteX110" fmla="*/ 487794 w 920484"/>
                  <a:gd name="connsiteY110" fmla="*/ 270093 h 919581"/>
                  <a:gd name="connsiteX111" fmla="*/ 488697 w 920484"/>
                  <a:gd name="connsiteY111" fmla="*/ 254737 h 919581"/>
                  <a:gd name="connsiteX112" fmla="*/ 485084 w 920484"/>
                  <a:gd name="connsiteY112" fmla="*/ 226733 h 919581"/>
                  <a:gd name="connsiteX113" fmla="*/ 696461 w 920484"/>
                  <a:gd name="connsiteY113" fmla="*/ 460694 h 919581"/>
                  <a:gd name="connsiteX114" fmla="*/ 696461 w 920484"/>
                  <a:gd name="connsiteY114" fmla="*/ 460694 h 919581"/>
                  <a:gd name="connsiteX115" fmla="*/ 370362 w 920484"/>
                  <a:gd name="connsiteY115" fmla="*/ 756983 h 919581"/>
                  <a:gd name="connsiteX116" fmla="*/ 384815 w 920484"/>
                  <a:gd name="connsiteY116" fmla="*/ 742530 h 919581"/>
                  <a:gd name="connsiteX117" fmla="*/ 532960 w 920484"/>
                  <a:gd name="connsiteY117" fmla="*/ 742530 h 919581"/>
                  <a:gd name="connsiteX118" fmla="*/ 547413 w 920484"/>
                  <a:gd name="connsiteY118" fmla="*/ 756983 h 919581"/>
                  <a:gd name="connsiteX119" fmla="*/ 532960 w 920484"/>
                  <a:gd name="connsiteY119" fmla="*/ 771437 h 919581"/>
                  <a:gd name="connsiteX120" fmla="*/ 384815 w 920484"/>
                  <a:gd name="connsiteY120" fmla="*/ 771437 h 919581"/>
                  <a:gd name="connsiteX121" fmla="*/ 370362 w 920484"/>
                  <a:gd name="connsiteY121" fmla="*/ 756983 h 919581"/>
                  <a:gd name="connsiteX122" fmla="*/ 184277 w 920484"/>
                  <a:gd name="connsiteY122" fmla="*/ 756983 h 919581"/>
                  <a:gd name="connsiteX123" fmla="*/ 293579 w 920484"/>
                  <a:gd name="connsiteY123" fmla="*/ 647682 h 919581"/>
                  <a:gd name="connsiteX124" fmla="*/ 341455 w 920484"/>
                  <a:gd name="connsiteY124" fmla="*/ 706398 h 919581"/>
                  <a:gd name="connsiteX125" fmla="*/ 237573 w 920484"/>
                  <a:gd name="connsiteY125" fmla="*/ 810279 h 919581"/>
                  <a:gd name="connsiteX126" fmla="*/ 184277 w 920484"/>
                  <a:gd name="connsiteY126" fmla="*/ 756983 h 919581"/>
                  <a:gd name="connsiteX127" fmla="*/ 29809 w 920484"/>
                  <a:gd name="connsiteY127" fmla="*/ 327906 h 919581"/>
                  <a:gd name="connsiteX128" fmla="*/ 89428 w 920484"/>
                  <a:gd name="connsiteY128" fmla="*/ 268287 h 919581"/>
                  <a:gd name="connsiteX129" fmla="*/ 149048 w 920484"/>
                  <a:gd name="connsiteY129" fmla="*/ 327906 h 919581"/>
                  <a:gd name="connsiteX130" fmla="*/ 178858 w 920484"/>
                  <a:gd name="connsiteY130" fmla="*/ 327906 h 919581"/>
                  <a:gd name="connsiteX131" fmla="*/ 93945 w 920484"/>
                  <a:gd name="connsiteY131" fmla="*/ 239380 h 919581"/>
                  <a:gd name="connsiteX132" fmla="*/ 90332 w 920484"/>
                  <a:gd name="connsiteY132" fmla="*/ 209571 h 919581"/>
                  <a:gd name="connsiteX133" fmla="*/ 208667 w 920484"/>
                  <a:gd name="connsiteY133" fmla="*/ 91235 h 919581"/>
                  <a:gd name="connsiteX134" fmla="*/ 311646 w 920484"/>
                  <a:gd name="connsiteY134" fmla="*/ 151758 h 919581"/>
                  <a:gd name="connsiteX135" fmla="*/ 253833 w 920484"/>
                  <a:gd name="connsiteY135" fmla="*/ 241187 h 919581"/>
                  <a:gd name="connsiteX136" fmla="*/ 208667 w 920484"/>
                  <a:gd name="connsiteY136" fmla="*/ 298999 h 919581"/>
                  <a:gd name="connsiteX137" fmla="*/ 238477 w 920484"/>
                  <a:gd name="connsiteY137" fmla="*/ 298999 h 919581"/>
                  <a:gd name="connsiteX138" fmla="*/ 268287 w 920484"/>
                  <a:gd name="connsiteY138" fmla="*/ 269190 h 919581"/>
                  <a:gd name="connsiteX139" fmla="*/ 298096 w 920484"/>
                  <a:gd name="connsiteY139" fmla="*/ 298999 h 919581"/>
                  <a:gd name="connsiteX140" fmla="*/ 327906 w 920484"/>
                  <a:gd name="connsiteY140" fmla="*/ 298999 h 919581"/>
                  <a:gd name="connsiteX141" fmla="*/ 284546 w 920484"/>
                  <a:gd name="connsiteY141" fmla="*/ 242090 h 919581"/>
                  <a:gd name="connsiteX142" fmla="*/ 372169 w 920484"/>
                  <a:gd name="connsiteY142" fmla="*/ 165308 h 919581"/>
                  <a:gd name="connsiteX143" fmla="*/ 460694 w 920484"/>
                  <a:gd name="connsiteY143" fmla="*/ 253833 h 919581"/>
                  <a:gd name="connsiteX144" fmla="*/ 457080 w 920484"/>
                  <a:gd name="connsiteY144" fmla="*/ 276416 h 919581"/>
                  <a:gd name="connsiteX145" fmla="*/ 415528 w 920484"/>
                  <a:gd name="connsiteY145" fmla="*/ 342359 h 919581"/>
                  <a:gd name="connsiteX146" fmla="*/ 445337 w 920484"/>
                  <a:gd name="connsiteY146" fmla="*/ 342359 h 919581"/>
                  <a:gd name="connsiteX147" fmla="*/ 489600 w 920484"/>
                  <a:gd name="connsiteY147" fmla="*/ 298096 h 919581"/>
                  <a:gd name="connsiteX148" fmla="*/ 533863 w 920484"/>
                  <a:gd name="connsiteY148" fmla="*/ 342359 h 919581"/>
                  <a:gd name="connsiteX149" fmla="*/ 489600 w 920484"/>
                  <a:gd name="connsiteY149" fmla="*/ 386621 h 919581"/>
                  <a:gd name="connsiteX150" fmla="*/ 88525 w 920484"/>
                  <a:gd name="connsiteY150" fmla="*/ 386621 h 919581"/>
                  <a:gd name="connsiteX151" fmla="*/ 29809 w 920484"/>
                  <a:gd name="connsiteY151" fmla="*/ 327906 h 919581"/>
                  <a:gd name="connsiteX152" fmla="*/ 384815 w 920484"/>
                  <a:gd name="connsiteY152" fmla="*/ 416431 h 919581"/>
                  <a:gd name="connsiteX153" fmla="*/ 384815 w 920484"/>
                  <a:gd name="connsiteY153" fmla="*/ 460694 h 919581"/>
                  <a:gd name="connsiteX154" fmla="*/ 429078 w 920484"/>
                  <a:gd name="connsiteY154" fmla="*/ 504957 h 919581"/>
                  <a:gd name="connsiteX155" fmla="*/ 547413 w 920484"/>
                  <a:gd name="connsiteY155" fmla="*/ 504957 h 919581"/>
                  <a:gd name="connsiteX156" fmla="*/ 561866 w 920484"/>
                  <a:gd name="connsiteY156" fmla="*/ 519410 h 919581"/>
                  <a:gd name="connsiteX157" fmla="*/ 547413 w 920484"/>
                  <a:gd name="connsiteY157" fmla="*/ 533863 h 919581"/>
                  <a:gd name="connsiteX158" fmla="*/ 399268 w 920484"/>
                  <a:gd name="connsiteY158" fmla="*/ 533863 h 919581"/>
                  <a:gd name="connsiteX159" fmla="*/ 355005 w 920484"/>
                  <a:gd name="connsiteY159" fmla="*/ 578126 h 919581"/>
                  <a:gd name="connsiteX160" fmla="*/ 399268 w 920484"/>
                  <a:gd name="connsiteY160" fmla="*/ 622389 h 919581"/>
                  <a:gd name="connsiteX161" fmla="*/ 429078 w 920484"/>
                  <a:gd name="connsiteY161" fmla="*/ 622389 h 919581"/>
                  <a:gd name="connsiteX162" fmla="*/ 443531 w 920484"/>
                  <a:gd name="connsiteY162" fmla="*/ 636842 h 919581"/>
                  <a:gd name="connsiteX163" fmla="*/ 443531 w 920484"/>
                  <a:gd name="connsiteY163" fmla="*/ 710914 h 919581"/>
                  <a:gd name="connsiteX164" fmla="*/ 383912 w 920484"/>
                  <a:gd name="connsiteY164" fmla="*/ 710914 h 919581"/>
                  <a:gd name="connsiteX165" fmla="*/ 374878 w 920484"/>
                  <a:gd name="connsiteY165" fmla="*/ 711817 h 919581"/>
                  <a:gd name="connsiteX166" fmla="*/ 300806 w 920484"/>
                  <a:gd name="connsiteY166" fmla="*/ 614259 h 919581"/>
                  <a:gd name="connsiteX167" fmla="*/ 220410 w 920484"/>
                  <a:gd name="connsiteY167" fmla="*/ 458887 h 919581"/>
                  <a:gd name="connsiteX168" fmla="*/ 224927 w 920484"/>
                  <a:gd name="connsiteY168" fmla="*/ 414625 h 919581"/>
                  <a:gd name="connsiteX169" fmla="*/ 384815 w 920484"/>
                  <a:gd name="connsiteY169" fmla="*/ 414625 h 919581"/>
                  <a:gd name="connsiteX170" fmla="*/ 271900 w 920484"/>
                  <a:gd name="connsiteY170" fmla="*/ 627808 h 919581"/>
                  <a:gd name="connsiteX171" fmla="*/ 163501 w 920484"/>
                  <a:gd name="connsiteY171" fmla="*/ 736207 h 919581"/>
                  <a:gd name="connsiteX172" fmla="*/ 110205 w 920484"/>
                  <a:gd name="connsiteY172" fmla="*/ 682911 h 919581"/>
                  <a:gd name="connsiteX173" fmla="*/ 223121 w 920484"/>
                  <a:gd name="connsiteY173" fmla="*/ 569996 h 919581"/>
                  <a:gd name="connsiteX174" fmla="*/ 271900 w 920484"/>
                  <a:gd name="connsiteY174" fmla="*/ 627808 h 919581"/>
                  <a:gd name="connsiteX175" fmla="*/ 271900 w 920484"/>
                  <a:gd name="connsiteY175" fmla="*/ 627808 h 919581"/>
                  <a:gd name="connsiteX176" fmla="*/ 94849 w 920484"/>
                  <a:gd name="connsiteY176" fmla="*/ 710010 h 919581"/>
                  <a:gd name="connsiteX177" fmla="*/ 210474 w 920484"/>
                  <a:gd name="connsiteY177" fmla="*/ 825636 h 919581"/>
                  <a:gd name="connsiteX178" fmla="*/ 112012 w 920484"/>
                  <a:gd name="connsiteY178" fmla="*/ 863575 h 919581"/>
                  <a:gd name="connsiteX179" fmla="*/ 56909 w 920484"/>
                  <a:gd name="connsiteY179" fmla="*/ 808473 h 919581"/>
                  <a:gd name="connsiteX180" fmla="*/ 94849 w 920484"/>
                  <a:gd name="connsiteY180" fmla="*/ 710010 h 919581"/>
                  <a:gd name="connsiteX181" fmla="*/ 43359 w 920484"/>
                  <a:gd name="connsiteY181" fmla="*/ 889772 h 919581"/>
                  <a:gd name="connsiteX182" fmla="*/ 29809 w 920484"/>
                  <a:gd name="connsiteY182" fmla="*/ 879835 h 919581"/>
                  <a:gd name="connsiteX183" fmla="*/ 30713 w 920484"/>
                  <a:gd name="connsiteY183" fmla="*/ 876222 h 919581"/>
                  <a:gd name="connsiteX184" fmla="*/ 45166 w 920484"/>
                  <a:gd name="connsiteY184" fmla="*/ 837379 h 919581"/>
                  <a:gd name="connsiteX185" fmla="*/ 82202 w 920484"/>
                  <a:gd name="connsiteY185" fmla="*/ 874415 h 919581"/>
                  <a:gd name="connsiteX186" fmla="*/ 43359 w 920484"/>
                  <a:gd name="connsiteY186" fmla="*/ 889772 h 919581"/>
                  <a:gd name="connsiteX187" fmla="*/ 458887 w 920484"/>
                  <a:gd name="connsiteY187" fmla="*/ 890675 h 919581"/>
                  <a:gd name="connsiteX188" fmla="*/ 406495 w 920484"/>
                  <a:gd name="connsiteY188" fmla="*/ 860865 h 919581"/>
                  <a:gd name="connsiteX189" fmla="*/ 511280 w 920484"/>
                  <a:gd name="connsiteY189" fmla="*/ 860865 h 919581"/>
                  <a:gd name="connsiteX190" fmla="*/ 458887 w 920484"/>
                  <a:gd name="connsiteY190" fmla="*/ 890675 h 919581"/>
                  <a:gd name="connsiteX191" fmla="*/ 458887 w 920484"/>
                  <a:gd name="connsiteY191" fmla="*/ 890675 h 919581"/>
                  <a:gd name="connsiteX192" fmla="*/ 533863 w 920484"/>
                  <a:gd name="connsiteY192" fmla="*/ 831056 h 919581"/>
                  <a:gd name="connsiteX193" fmla="*/ 385718 w 920484"/>
                  <a:gd name="connsiteY193" fmla="*/ 831056 h 919581"/>
                  <a:gd name="connsiteX194" fmla="*/ 371265 w 920484"/>
                  <a:gd name="connsiteY194" fmla="*/ 816603 h 919581"/>
                  <a:gd name="connsiteX195" fmla="*/ 385718 w 920484"/>
                  <a:gd name="connsiteY195" fmla="*/ 802149 h 919581"/>
                  <a:gd name="connsiteX196" fmla="*/ 533863 w 920484"/>
                  <a:gd name="connsiteY196" fmla="*/ 802149 h 919581"/>
                  <a:gd name="connsiteX197" fmla="*/ 548316 w 920484"/>
                  <a:gd name="connsiteY197" fmla="*/ 816603 h 919581"/>
                  <a:gd name="connsiteX198" fmla="*/ 533863 w 920484"/>
                  <a:gd name="connsiteY198" fmla="*/ 831056 h 919581"/>
                  <a:gd name="connsiteX199" fmla="*/ 888868 w 920484"/>
                  <a:gd name="connsiteY199" fmla="*/ 668458 h 919581"/>
                  <a:gd name="connsiteX200" fmla="*/ 888868 w 920484"/>
                  <a:gd name="connsiteY200" fmla="*/ 668458 h 919581"/>
                  <a:gd name="connsiteX201" fmla="*/ 834669 w 920484"/>
                  <a:gd name="connsiteY201" fmla="*/ 704591 h 919581"/>
                  <a:gd name="connsiteX202" fmla="*/ 847315 w 920484"/>
                  <a:gd name="connsiteY202" fmla="*/ 767823 h 919581"/>
                  <a:gd name="connsiteX203" fmla="*/ 848219 w 920484"/>
                  <a:gd name="connsiteY203" fmla="*/ 768726 h 919581"/>
                  <a:gd name="connsiteX204" fmla="*/ 827442 w 920484"/>
                  <a:gd name="connsiteY204" fmla="*/ 789503 h 919581"/>
                  <a:gd name="connsiteX205" fmla="*/ 826539 w 920484"/>
                  <a:gd name="connsiteY205" fmla="*/ 788600 h 919581"/>
                  <a:gd name="connsiteX206" fmla="*/ 762403 w 920484"/>
                  <a:gd name="connsiteY206" fmla="*/ 775953 h 919581"/>
                  <a:gd name="connsiteX207" fmla="*/ 726270 w 920484"/>
                  <a:gd name="connsiteY207" fmla="*/ 829249 h 919581"/>
                  <a:gd name="connsiteX208" fmla="*/ 726270 w 920484"/>
                  <a:gd name="connsiteY208" fmla="*/ 830153 h 919581"/>
                  <a:gd name="connsiteX209" fmla="*/ 696461 w 920484"/>
                  <a:gd name="connsiteY209" fmla="*/ 830153 h 919581"/>
                  <a:gd name="connsiteX210" fmla="*/ 696461 w 920484"/>
                  <a:gd name="connsiteY210" fmla="*/ 831056 h 919581"/>
                  <a:gd name="connsiteX211" fmla="*/ 660328 w 920484"/>
                  <a:gd name="connsiteY211" fmla="*/ 776856 h 919581"/>
                  <a:gd name="connsiteX212" fmla="*/ 597095 w 920484"/>
                  <a:gd name="connsiteY212" fmla="*/ 789503 h 919581"/>
                  <a:gd name="connsiteX213" fmla="*/ 596192 w 920484"/>
                  <a:gd name="connsiteY213" fmla="*/ 790406 h 919581"/>
                  <a:gd name="connsiteX214" fmla="*/ 576319 w 920484"/>
                  <a:gd name="connsiteY214" fmla="*/ 770533 h 919581"/>
                  <a:gd name="connsiteX215" fmla="*/ 578126 w 920484"/>
                  <a:gd name="connsiteY215" fmla="*/ 757887 h 919581"/>
                  <a:gd name="connsiteX216" fmla="*/ 568189 w 920484"/>
                  <a:gd name="connsiteY216" fmla="*/ 729884 h 919581"/>
                  <a:gd name="connsiteX217" fmla="*/ 608838 w 920484"/>
                  <a:gd name="connsiteY217" fmla="*/ 666651 h 919581"/>
                  <a:gd name="connsiteX218" fmla="*/ 711817 w 920484"/>
                  <a:gd name="connsiteY218" fmla="*/ 757887 h 919581"/>
                  <a:gd name="connsiteX219" fmla="*/ 815699 w 920484"/>
                  <a:gd name="connsiteY219" fmla="*/ 654005 h 919581"/>
                  <a:gd name="connsiteX220" fmla="*/ 711817 w 920484"/>
                  <a:gd name="connsiteY220" fmla="*/ 550123 h 919581"/>
                  <a:gd name="connsiteX221" fmla="*/ 707301 w 920484"/>
                  <a:gd name="connsiteY221" fmla="*/ 550123 h 919581"/>
                  <a:gd name="connsiteX222" fmla="*/ 726270 w 920484"/>
                  <a:gd name="connsiteY222" fmla="*/ 476051 h 919581"/>
                  <a:gd name="connsiteX223" fmla="*/ 727174 w 920484"/>
                  <a:gd name="connsiteY223" fmla="*/ 476051 h 919581"/>
                  <a:gd name="connsiteX224" fmla="*/ 727174 w 920484"/>
                  <a:gd name="connsiteY224" fmla="*/ 476954 h 919581"/>
                  <a:gd name="connsiteX225" fmla="*/ 763307 w 920484"/>
                  <a:gd name="connsiteY225" fmla="*/ 531153 h 919581"/>
                  <a:gd name="connsiteX226" fmla="*/ 826539 w 920484"/>
                  <a:gd name="connsiteY226" fmla="*/ 518507 h 919581"/>
                  <a:gd name="connsiteX227" fmla="*/ 827442 w 920484"/>
                  <a:gd name="connsiteY227" fmla="*/ 517603 h 919581"/>
                  <a:gd name="connsiteX228" fmla="*/ 848219 w 920484"/>
                  <a:gd name="connsiteY228" fmla="*/ 538379 h 919581"/>
                  <a:gd name="connsiteX229" fmla="*/ 847315 w 920484"/>
                  <a:gd name="connsiteY229" fmla="*/ 539283 h 919581"/>
                  <a:gd name="connsiteX230" fmla="*/ 834669 w 920484"/>
                  <a:gd name="connsiteY230" fmla="*/ 603419 h 919581"/>
                  <a:gd name="connsiteX231" fmla="*/ 887965 w 920484"/>
                  <a:gd name="connsiteY231" fmla="*/ 639552 h 919581"/>
                  <a:gd name="connsiteX232" fmla="*/ 888868 w 920484"/>
                  <a:gd name="connsiteY232" fmla="*/ 639552 h 919581"/>
                  <a:gd name="connsiteX233" fmla="*/ 888868 w 920484"/>
                  <a:gd name="connsiteY233" fmla="*/ 668458 h 91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920484" h="919581">
                    <a:moveTo>
                      <a:pt x="861768" y="590772"/>
                    </a:moveTo>
                    <a:cubicBezTo>
                      <a:pt x="857252" y="579933"/>
                      <a:pt x="859962" y="568189"/>
                      <a:pt x="868092" y="559156"/>
                    </a:cubicBezTo>
                    <a:lnTo>
                      <a:pt x="889772" y="537476"/>
                    </a:lnTo>
                    <a:lnTo>
                      <a:pt x="826539" y="474244"/>
                    </a:lnTo>
                    <a:lnTo>
                      <a:pt x="804859" y="495924"/>
                    </a:lnTo>
                    <a:cubicBezTo>
                      <a:pt x="796730" y="504053"/>
                      <a:pt x="784083" y="506763"/>
                      <a:pt x="773243" y="501343"/>
                    </a:cubicBezTo>
                    <a:cubicBezTo>
                      <a:pt x="762403" y="496827"/>
                      <a:pt x="756080" y="486890"/>
                      <a:pt x="756080" y="475147"/>
                    </a:cubicBezTo>
                    <a:lnTo>
                      <a:pt x="756080" y="444434"/>
                    </a:lnTo>
                    <a:lnTo>
                      <a:pt x="725367" y="444434"/>
                    </a:lnTo>
                    <a:cubicBezTo>
                      <a:pt x="724464" y="420948"/>
                      <a:pt x="719947" y="397461"/>
                      <a:pt x="711817" y="375782"/>
                    </a:cubicBezTo>
                    <a:lnTo>
                      <a:pt x="883448" y="204150"/>
                    </a:lnTo>
                    <a:cubicBezTo>
                      <a:pt x="906031" y="181567"/>
                      <a:pt x="918678" y="151758"/>
                      <a:pt x="918678" y="119239"/>
                    </a:cubicBezTo>
                    <a:cubicBezTo>
                      <a:pt x="918678" y="53296"/>
                      <a:pt x="865382" y="0"/>
                      <a:pt x="799440" y="0"/>
                    </a:cubicBezTo>
                    <a:cubicBezTo>
                      <a:pt x="767823" y="0"/>
                      <a:pt x="737110" y="12647"/>
                      <a:pt x="714527" y="35230"/>
                    </a:cubicBezTo>
                    <a:lnTo>
                      <a:pt x="542896" y="206861"/>
                    </a:lnTo>
                    <a:cubicBezTo>
                      <a:pt x="520313" y="199634"/>
                      <a:pt x="496827" y="195117"/>
                      <a:pt x="473340" y="194214"/>
                    </a:cubicBezTo>
                    <a:cubicBezTo>
                      <a:pt x="452564" y="158081"/>
                      <a:pt x="414624" y="134595"/>
                      <a:pt x="370362" y="134595"/>
                    </a:cubicBezTo>
                    <a:cubicBezTo>
                      <a:pt x="359522" y="134595"/>
                      <a:pt x="347779" y="136401"/>
                      <a:pt x="337842" y="139112"/>
                    </a:cubicBezTo>
                    <a:cubicBezTo>
                      <a:pt x="312549" y="91235"/>
                      <a:pt x="262866" y="60523"/>
                      <a:pt x="207764" y="60523"/>
                    </a:cubicBezTo>
                    <a:cubicBezTo>
                      <a:pt x="126465" y="60523"/>
                      <a:pt x="59619" y="127368"/>
                      <a:pt x="59619" y="208667"/>
                    </a:cubicBezTo>
                    <a:cubicBezTo>
                      <a:pt x="59619" y="220411"/>
                      <a:pt x="61426" y="231250"/>
                      <a:pt x="63233" y="242090"/>
                    </a:cubicBezTo>
                    <a:cubicBezTo>
                      <a:pt x="27100" y="252930"/>
                      <a:pt x="0" y="287256"/>
                      <a:pt x="0" y="327002"/>
                    </a:cubicBezTo>
                    <a:cubicBezTo>
                      <a:pt x="0" y="375782"/>
                      <a:pt x="39746" y="415528"/>
                      <a:pt x="88525" y="415528"/>
                    </a:cubicBezTo>
                    <a:lnTo>
                      <a:pt x="196021" y="415528"/>
                    </a:lnTo>
                    <a:cubicBezTo>
                      <a:pt x="193310" y="429981"/>
                      <a:pt x="192407" y="445337"/>
                      <a:pt x="192407" y="459791"/>
                    </a:cubicBezTo>
                    <a:cubicBezTo>
                      <a:pt x="192407" y="492310"/>
                      <a:pt x="198731" y="518507"/>
                      <a:pt x="207764" y="541993"/>
                    </a:cubicBezTo>
                    <a:lnTo>
                      <a:pt x="75879" y="673878"/>
                    </a:lnTo>
                    <a:lnTo>
                      <a:pt x="2710" y="865382"/>
                    </a:lnTo>
                    <a:cubicBezTo>
                      <a:pt x="903" y="869898"/>
                      <a:pt x="0" y="874415"/>
                      <a:pt x="0" y="879835"/>
                    </a:cubicBezTo>
                    <a:cubicBezTo>
                      <a:pt x="0" y="901515"/>
                      <a:pt x="18066" y="919581"/>
                      <a:pt x="39746" y="919581"/>
                    </a:cubicBezTo>
                    <a:cubicBezTo>
                      <a:pt x="44262" y="919581"/>
                      <a:pt x="49683" y="918678"/>
                      <a:pt x="54199" y="916871"/>
                    </a:cubicBezTo>
                    <a:lnTo>
                      <a:pt x="245704" y="843702"/>
                    </a:lnTo>
                    <a:lnTo>
                      <a:pt x="342359" y="747047"/>
                    </a:lnTo>
                    <a:cubicBezTo>
                      <a:pt x="341455" y="750660"/>
                      <a:pt x="341455" y="753370"/>
                      <a:pt x="341455" y="756983"/>
                    </a:cubicBezTo>
                    <a:cubicBezTo>
                      <a:pt x="341455" y="768726"/>
                      <a:pt x="345972" y="778663"/>
                      <a:pt x="353198" y="786793"/>
                    </a:cubicBezTo>
                    <a:cubicBezTo>
                      <a:pt x="345972" y="794923"/>
                      <a:pt x="341455" y="804859"/>
                      <a:pt x="341455" y="816603"/>
                    </a:cubicBezTo>
                    <a:cubicBezTo>
                      <a:pt x="341455" y="837379"/>
                      <a:pt x="355908" y="854542"/>
                      <a:pt x="374878" y="859059"/>
                    </a:cubicBezTo>
                    <a:cubicBezTo>
                      <a:pt x="387525" y="895191"/>
                      <a:pt x="420948" y="919581"/>
                      <a:pt x="460694" y="919581"/>
                    </a:cubicBezTo>
                    <a:cubicBezTo>
                      <a:pt x="500440" y="919581"/>
                      <a:pt x="533863" y="895191"/>
                      <a:pt x="546510" y="859059"/>
                    </a:cubicBezTo>
                    <a:cubicBezTo>
                      <a:pt x="565479" y="853639"/>
                      <a:pt x="579933" y="836475"/>
                      <a:pt x="579933" y="816603"/>
                    </a:cubicBezTo>
                    <a:cubicBezTo>
                      <a:pt x="579933" y="815699"/>
                      <a:pt x="579933" y="814796"/>
                      <a:pt x="579933" y="812989"/>
                    </a:cubicBezTo>
                    <a:lnTo>
                      <a:pt x="597999" y="831056"/>
                    </a:lnTo>
                    <a:lnTo>
                      <a:pt x="619678" y="809376"/>
                    </a:lnTo>
                    <a:cubicBezTo>
                      <a:pt x="627808" y="801246"/>
                      <a:pt x="640455" y="798536"/>
                      <a:pt x="651295" y="803956"/>
                    </a:cubicBezTo>
                    <a:cubicBezTo>
                      <a:pt x="662135" y="808473"/>
                      <a:pt x="668458" y="818409"/>
                      <a:pt x="668458" y="830153"/>
                    </a:cubicBezTo>
                    <a:lnTo>
                      <a:pt x="668458" y="860865"/>
                    </a:lnTo>
                    <a:lnTo>
                      <a:pt x="756983" y="860865"/>
                    </a:lnTo>
                    <a:lnTo>
                      <a:pt x="756983" y="831056"/>
                    </a:lnTo>
                    <a:cubicBezTo>
                      <a:pt x="756983" y="819313"/>
                      <a:pt x="764210" y="809376"/>
                      <a:pt x="775050" y="804859"/>
                    </a:cubicBezTo>
                    <a:cubicBezTo>
                      <a:pt x="785890" y="800343"/>
                      <a:pt x="797633" y="803053"/>
                      <a:pt x="805763" y="811183"/>
                    </a:cubicBezTo>
                    <a:lnTo>
                      <a:pt x="827442" y="832863"/>
                    </a:lnTo>
                    <a:lnTo>
                      <a:pt x="890675" y="769630"/>
                    </a:lnTo>
                    <a:lnTo>
                      <a:pt x="868995" y="747950"/>
                    </a:lnTo>
                    <a:cubicBezTo>
                      <a:pt x="860865" y="739821"/>
                      <a:pt x="858155" y="727174"/>
                      <a:pt x="863575" y="716334"/>
                    </a:cubicBezTo>
                    <a:cubicBezTo>
                      <a:pt x="868092" y="705494"/>
                      <a:pt x="878029" y="699171"/>
                      <a:pt x="889772" y="699171"/>
                    </a:cubicBezTo>
                    <a:lnTo>
                      <a:pt x="920484" y="699171"/>
                    </a:lnTo>
                    <a:lnTo>
                      <a:pt x="920484" y="610645"/>
                    </a:lnTo>
                    <a:lnTo>
                      <a:pt x="889772" y="610645"/>
                    </a:lnTo>
                    <a:cubicBezTo>
                      <a:pt x="877125" y="608839"/>
                      <a:pt x="866285" y="602516"/>
                      <a:pt x="861768" y="590772"/>
                    </a:cubicBezTo>
                    <a:lnTo>
                      <a:pt x="861768" y="590772"/>
                    </a:lnTo>
                    <a:close/>
                    <a:moveTo>
                      <a:pt x="639552" y="635035"/>
                    </a:moveTo>
                    <a:cubicBezTo>
                      <a:pt x="655811" y="619678"/>
                      <a:pt x="672071" y="603419"/>
                      <a:pt x="685621" y="584449"/>
                    </a:cubicBezTo>
                    <a:cubicBezTo>
                      <a:pt x="693751" y="581739"/>
                      <a:pt x="701881" y="579933"/>
                      <a:pt x="710914" y="579933"/>
                    </a:cubicBezTo>
                    <a:cubicBezTo>
                      <a:pt x="751564" y="579933"/>
                      <a:pt x="784986" y="613356"/>
                      <a:pt x="784986" y="654005"/>
                    </a:cubicBezTo>
                    <a:cubicBezTo>
                      <a:pt x="784986" y="694654"/>
                      <a:pt x="751564" y="728077"/>
                      <a:pt x="710914" y="728077"/>
                    </a:cubicBezTo>
                    <a:cubicBezTo>
                      <a:pt x="670265" y="728077"/>
                      <a:pt x="636842" y="694654"/>
                      <a:pt x="636842" y="654005"/>
                    </a:cubicBezTo>
                    <a:cubicBezTo>
                      <a:pt x="636842" y="646778"/>
                      <a:pt x="637745" y="640455"/>
                      <a:pt x="639552" y="635035"/>
                    </a:cubicBezTo>
                    <a:lnTo>
                      <a:pt x="639552" y="635035"/>
                    </a:lnTo>
                    <a:close/>
                    <a:moveTo>
                      <a:pt x="657618" y="283643"/>
                    </a:moveTo>
                    <a:lnTo>
                      <a:pt x="726270" y="214990"/>
                    </a:lnTo>
                    <a:lnTo>
                      <a:pt x="779566" y="268287"/>
                    </a:lnTo>
                    <a:lnTo>
                      <a:pt x="700074" y="347779"/>
                    </a:lnTo>
                    <a:cubicBezTo>
                      <a:pt x="689234" y="324293"/>
                      <a:pt x="674781" y="302613"/>
                      <a:pt x="657618" y="283643"/>
                    </a:cubicBezTo>
                    <a:close/>
                    <a:moveTo>
                      <a:pt x="672975" y="120142"/>
                    </a:moveTo>
                    <a:lnTo>
                      <a:pt x="696461" y="96656"/>
                    </a:lnTo>
                    <a:lnTo>
                      <a:pt x="823829" y="224024"/>
                    </a:lnTo>
                    <a:lnTo>
                      <a:pt x="800343" y="247510"/>
                    </a:lnTo>
                    <a:lnTo>
                      <a:pt x="672975" y="120142"/>
                    </a:lnTo>
                    <a:close/>
                    <a:moveTo>
                      <a:pt x="799440" y="30713"/>
                    </a:moveTo>
                    <a:cubicBezTo>
                      <a:pt x="849122" y="30713"/>
                      <a:pt x="889772" y="71363"/>
                      <a:pt x="889772" y="121045"/>
                    </a:cubicBezTo>
                    <a:cubicBezTo>
                      <a:pt x="889772" y="145435"/>
                      <a:pt x="880738" y="168018"/>
                      <a:pt x="863575" y="184278"/>
                    </a:cubicBezTo>
                    <a:lnTo>
                      <a:pt x="845509" y="202344"/>
                    </a:lnTo>
                    <a:lnTo>
                      <a:pt x="718141" y="74976"/>
                    </a:lnTo>
                    <a:lnTo>
                      <a:pt x="736207" y="56909"/>
                    </a:lnTo>
                    <a:cubicBezTo>
                      <a:pt x="752467" y="40649"/>
                      <a:pt x="775050" y="30713"/>
                      <a:pt x="799440" y="30713"/>
                    </a:cubicBezTo>
                    <a:lnTo>
                      <a:pt x="799440" y="30713"/>
                    </a:lnTo>
                    <a:close/>
                    <a:moveTo>
                      <a:pt x="652198" y="140918"/>
                    </a:moveTo>
                    <a:lnTo>
                      <a:pt x="705494" y="194214"/>
                    </a:lnTo>
                    <a:lnTo>
                      <a:pt x="636842" y="262866"/>
                    </a:lnTo>
                    <a:cubicBezTo>
                      <a:pt x="617872" y="245704"/>
                      <a:pt x="596192" y="231250"/>
                      <a:pt x="572706" y="220411"/>
                    </a:cubicBezTo>
                    <a:lnTo>
                      <a:pt x="652198" y="140918"/>
                    </a:lnTo>
                    <a:close/>
                    <a:moveTo>
                      <a:pt x="696461" y="460694"/>
                    </a:moveTo>
                    <a:cubicBezTo>
                      <a:pt x="696461" y="537476"/>
                      <a:pt x="657618" y="575416"/>
                      <a:pt x="616065" y="616065"/>
                    </a:cubicBezTo>
                    <a:cubicBezTo>
                      <a:pt x="588062" y="644068"/>
                      <a:pt x="558253" y="672071"/>
                      <a:pt x="541993" y="713624"/>
                    </a:cubicBezTo>
                    <a:cubicBezTo>
                      <a:pt x="539283" y="712721"/>
                      <a:pt x="536573" y="712721"/>
                      <a:pt x="532960" y="712721"/>
                    </a:cubicBezTo>
                    <a:lnTo>
                      <a:pt x="473340" y="712721"/>
                    </a:lnTo>
                    <a:lnTo>
                      <a:pt x="473340" y="638648"/>
                    </a:lnTo>
                    <a:cubicBezTo>
                      <a:pt x="473340" y="614259"/>
                      <a:pt x="453467" y="594385"/>
                      <a:pt x="429078" y="594385"/>
                    </a:cubicBezTo>
                    <a:lnTo>
                      <a:pt x="399268" y="594385"/>
                    </a:lnTo>
                    <a:cubicBezTo>
                      <a:pt x="391138" y="594385"/>
                      <a:pt x="384815" y="588062"/>
                      <a:pt x="384815" y="579933"/>
                    </a:cubicBezTo>
                    <a:cubicBezTo>
                      <a:pt x="384815" y="571802"/>
                      <a:pt x="391138" y="565479"/>
                      <a:pt x="399268" y="565479"/>
                    </a:cubicBezTo>
                    <a:lnTo>
                      <a:pt x="547413" y="565479"/>
                    </a:lnTo>
                    <a:cubicBezTo>
                      <a:pt x="571802" y="565479"/>
                      <a:pt x="591676" y="545606"/>
                      <a:pt x="591676" y="521217"/>
                    </a:cubicBezTo>
                    <a:cubicBezTo>
                      <a:pt x="591676" y="496827"/>
                      <a:pt x="571802" y="476954"/>
                      <a:pt x="547413" y="476954"/>
                    </a:cubicBezTo>
                    <a:lnTo>
                      <a:pt x="429078" y="476954"/>
                    </a:lnTo>
                    <a:cubicBezTo>
                      <a:pt x="420948" y="476954"/>
                      <a:pt x="414624" y="470630"/>
                      <a:pt x="414624" y="462501"/>
                    </a:cubicBezTo>
                    <a:lnTo>
                      <a:pt x="414624" y="418238"/>
                    </a:lnTo>
                    <a:lnTo>
                      <a:pt x="488697" y="418238"/>
                    </a:lnTo>
                    <a:cubicBezTo>
                      <a:pt x="529346" y="418238"/>
                      <a:pt x="562769" y="384815"/>
                      <a:pt x="562769" y="344165"/>
                    </a:cubicBezTo>
                    <a:cubicBezTo>
                      <a:pt x="562769" y="303516"/>
                      <a:pt x="529346" y="270093"/>
                      <a:pt x="488697" y="270093"/>
                    </a:cubicBezTo>
                    <a:cubicBezTo>
                      <a:pt x="488697" y="270093"/>
                      <a:pt x="487794" y="270093"/>
                      <a:pt x="487794" y="270093"/>
                    </a:cubicBezTo>
                    <a:cubicBezTo>
                      <a:pt x="488697" y="265577"/>
                      <a:pt x="488697" y="260156"/>
                      <a:pt x="488697" y="254737"/>
                    </a:cubicBezTo>
                    <a:cubicBezTo>
                      <a:pt x="488697" y="244800"/>
                      <a:pt x="487794" y="235767"/>
                      <a:pt x="485084" y="226733"/>
                    </a:cubicBezTo>
                    <a:cubicBezTo>
                      <a:pt x="603419" y="238477"/>
                      <a:pt x="696461" y="339649"/>
                      <a:pt x="696461" y="460694"/>
                    </a:cubicBezTo>
                    <a:lnTo>
                      <a:pt x="696461" y="460694"/>
                    </a:lnTo>
                    <a:close/>
                    <a:moveTo>
                      <a:pt x="370362" y="756983"/>
                    </a:moveTo>
                    <a:cubicBezTo>
                      <a:pt x="370362" y="748854"/>
                      <a:pt x="376685" y="742530"/>
                      <a:pt x="384815" y="742530"/>
                    </a:cubicBezTo>
                    <a:lnTo>
                      <a:pt x="532960" y="742530"/>
                    </a:lnTo>
                    <a:cubicBezTo>
                      <a:pt x="541089" y="742530"/>
                      <a:pt x="547413" y="748854"/>
                      <a:pt x="547413" y="756983"/>
                    </a:cubicBezTo>
                    <a:cubicBezTo>
                      <a:pt x="547413" y="765113"/>
                      <a:pt x="541089" y="771437"/>
                      <a:pt x="532960" y="771437"/>
                    </a:cubicBezTo>
                    <a:lnTo>
                      <a:pt x="384815" y="771437"/>
                    </a:lnTo>
                    <a:cubicBezTo>
                      <a:pt x="376685" y="772340"/>
                      <a:pt x="370362" y="766017"/>
                      <a:pt x="370362" y="756983"/>
                    </a:cubicBezTo>
                    <a:close/>
                    <a:moveTo>
                      <a:pt x="184277" y="756983"/>
                    </a:moveTo>
                    <a:lnTo>
                      <a:pt x="293579" y="647682"/>
                    </a:lnTo>
                    <a:cubicBezTo>
                      <a:pt x="311646" y="665748"/>
                      <a:pt x="328809" y="683814"/>
                      <a:pt x="341455" y="706398"/>
                    </a:cubicBezTo>
                    <a:lnTo>
                      <a:pt x="237573" y="810279"/>
                    </a:lnTo>
                    <a:lnTo>
                      <a:pt x="184277" y="756983"/>
                    </a:lnTo>
                    <a:close/>
                    <a:moveTo>
                      <a:pt x="29809" y="327906"/>
                    </a:moveTo>
                    <a:cubicBezTo>
                      <a:pt x="29809" y="295386"/>
                      <a:pt x="56006" y="268287"/>
                      <a:pt x="89428" y="268287"/>
                    </a:cubicBezTo>
                    <a:cubicBezTo>
                      <a:pt x="121948" y="268287"/>
                      <a:pt x="149048" y="294483"/>
                      <a:pt x="149048" y="327906"/>
                    </a:cubicBezTo>
                    <a:lnTo>
                      <a:pt x="178858" y="327906"/>
                    </a:lnTo>
                    <a:cubicBezTo>
                      <a:pt x="178858" y="280030"/>
                      <a:pt x="140918" y="241187"/>
                      <a:pt x="93945" y="239380"/>
                    </a:cubicBezTo>
                    <a:cubicBezTo>
                      <a:pt x="91235" y="229444"/>
                      <a:pt x="90332" y="219507"/>
                      <a:pt x="90332" y="209571"/>
                    </a:cubicBezTo>
                    <a:cubicBezTo>
                      <a:pt x="90332" y="144531"/>
                      <a:pt x="143628" y="91235"/>
                      <a:pt x="208667" y="91235"/>
                    </a:cubicBezTo>
                    <a:cubicBezTo>
                      <a:pt x="252026" y="91235"/>
                      <a:pt x="290870" y="114722"/>
                      <a:pt x="311646" y="151758"/>
                    </a:cubicBezTo>
                    <a:cubicBezTo>
                      <a:pt x="280030" y="170728"/>
                      <a:pt x="257447" y="203247"/>
                      <a:pt x="253833" y="241187"/>
                    </a:cubicBezTo>
                    <a:cubicBezTo>
                      <a:pt x="227637" y="247510"/>
                      <a:pt x="208667" y="270996"/>
                      <a:pt x="208667" y="298999"/>
                    </a:cubicBezTo>
                    <a:lnTo>
                      <a:pt x="238477" y="298999"/>
                    </a:lnTo>
                    <a:cubicBezTo>
                      <a:pt x="238477" y="282740"/>
                      <a:pt x="252026" y="269190"/>
                      <a:pt x="268287" y="269190"/>
                    </a:cubicBezTo>
                    <a:cubicBezTo>
                      <a:pt x="284546" y="269190"/>
                      <a:pt x="298096" y="282740"/>
                      <a:pt x="298096" y="298999"/>
                    </a:cubicBezTo>
                    <a:lnTo>
                      <a:pt x="327906" y="298999"/>
                    </a:lnTo>
                    <a:cubicBezTo>
                      <a:pt x="327906" y="271900"/>
                      <a:pt x="309839" y="249317"/>
                      <a:pt x="284546" y="242090"/>
                    </a:cubicBezTo>
                    <a:cubicBezTo>
                      <a:pt x="290870" y="198731"/>
                      <a:pt x="327906" y="165308"/>
                      <a:pt x="372169" y="165308"/>
                    </a:cubicBezTo>
                    <a:cubicBezTo>
                      <a:pt x="420948" y="165308"/>
                      <a:pt x="460694" y="205054"/>
                      <a:pt x="460694" y="253833"/>
                    </a:cubicBezTo>
                    <a:cubicBezTo>
                      <a:pt x="460694" y="261963"/>
                      <a:pt x="459790" y="269190"/>
                      <a:pt x="457080" y="276416"/>
                    </a:cubicBezTo>
                    <a:cubicBezTo>
                      <a:pt x="432691" y="288160"/>
                      <a:pt x="415528" y="313453"/>
                      <a:pt x="415528" y="342359"/>
                    </a:cubicBezTo>
                    <a:lnTo>
                      <a:pt x="445337" y="342359"/>
                    </a:lnTo>
                    <a:cubicBezTo>
                      <a:pt x="445337" y="317969"/>
                      <a:pt x="465211" y="298096"/>
                      <a:pt x="489600" y="298096"/>
                    </a:cubicBezTo>
                    <a:cubicBezTo>
                      <a:pt x="513990" y="298096"/>
                      <a:pt x="533863" y="317969"/>
                      <a:pt x="533863" y="342359"/>
                    </a:cubicBezTo>
                    <a:cubicBezTo>
                      <a:pt x="533863" y="366748"/>
                      <a:pt x="513990" y="386621"/>
                      <a:pt x="489600" y="386621"/>
                    </a:cubicBezTo>
                    <a:lnTo>
                      <a:pt x="88525" y="386621"/>
                    </a:lnTo>
                    <a:cubicBezTo>
                      <a:pt x="56006" y="386621"/>
                      <a:pt x="29809" y="360425"/>
                      <a:pt x="29809" y="327906"/>
                    </a:cubicBezTo>
                    <a:close/>
                    <a:moveTo>
                      <a:pt x="384815" y="416431"/>
                    </a:moveTo>
                    <a:lnTo>
                      <a:pt x="384815" y="460694"/>
                    </a:lnTo>
                    <a:cubicBezTo>
                      <a:pt x="384815" y="485084"/>
                      <a:pt x="404688" y="504957"/>
                      <a:pt x="429078" y="504957"/>
                    </a:cubicBezTo>
                    <a:lnTo>
                      <a:pt x="547413" y="504957"/>
                    </a:lnTo>
                    <a:cubicBezTo>
                      <a:pt x="555543" y="504957"/>
                      <a:pt x="561866" y="511280"/>
                      <a:pt x="561866" y="519410"/>
                    </a:cubicBezTo>
                    <a:cubicBezTo>
                      <a:pt x="561866" y="527540"/>
                      <a:pt x="555543" y="533863"/>
                      <a:pt x="547413" y="533863"/>
                    </a:cubicBezTo>
                    <a:lnTo>
                      <a:pt x="399268" y="533863"/>
                    </a:lnTo>
                    <a:cubicBezTo>
                      <a:pt x="374878" y="533863"/>
                      <a:pt x="355005" y="553736"/>
                      <a:pt x="355005" y="578126"/>
                    </a:cubicBezTo>
                    <a:cubicBezTo>
                      <a:pt x="355005" y="602516"/>
                      <a:pt x="374878" y="622389"/>
                      <a:pt x="399268" y="622389"/>
                    </a:cubicBezTo>
                    <a:lnTo>
                      <a:pt x="429078" y="622389"/>
                    </a:lnTo>
                    <a:cubicBezTo>
                      <a:pt x="437207" y="622389"/>
                      <a:pt x="443531" y="628712"/>
                      <a:pt x="443531" y="636842"/>
                    </a:cubicBezTo>
                    <a:lnTo>
                      <a:pt x="443531" y="710914"/>
                    </a:lnTo>
                    <a:lnTo>
                      <a:pt x="383912" y="710914"/>
                    </a:lnTo>
                    <a:cubicBezTo>
                      <a:pt x="381202" y="710914"/>
                      <a:pt x="377588" y="710914"/>
                      <a:pt x="374878" y="711817"/>
                    </a:cubicBezTo>
                    <a:cubicBezTo>
                      <a:pt x="357715" y="670265"/>
                      <a:pt x="328809" y="641358"/>
                      <a:pt x="300806" y="614259"/>
                    </a:cubicBezTo>
                    <a:cubicBezTo>
                      <a:pt x="259253" y="574512"/>
                      <a:pt x="220410" y="536573"/>
                      <a:pt x="220410" y="458887"/>
                    </a:cubicBezTo>
                    <a:cubicBezTo>
                      <a:pt x="220410" y="443531"/>
                      <a:pt x="222217" y="429078"/>
                      <a:pt x="224927" y="414625"/>
                    </a:cubicBezTo>
                    <a:lnTo>
                      <a:pt x="384815" y="414625"/>
                    </a:lnTo>
                    <a:close/>
                    <a:moveTo>
                      <a:pt x="271900" y="627808"/>
                    </a:moveTo>
                    <a:lnTo>
                      <a:pt x="163501" y="736207"/>
                    </a:lnTo>
                    <a:lnTo>
                      <a:pt x="110205" y="682911"/>
                    </a:lnTo>
                    <a:lnTo>
                      <a:pt x="223121" y="569996"/>
                    </a:lnTo>
                    <a:cubicBezTo>
                      <a:pt x="236670" y="591676"/>
                      <a:pt x="253833" y="610645"/>
                      <a:pt x="271900" y="627808"/>
                    </a:cubicBezTo>
                    <a:lnTo>
                      <a:pt x="271900" y="627808"/>
                    </a:lnTo>
                    <a:close/>
                    <a:moveTo>
                      <a:pt x="94849" y="710010"/>
                    </a:moveTo>
                    <a:lnTo>
                      <a:pt x="210474" y="825636"/>
                    </a:lnTo>
                    <a:lnTo>
                      <a:pt x="112012" y="863575"/>
                    </a:lnTo>
                    <a:lnTo>
                      <a:pt x="56909" y="808473"/>
                    </a:lnTo>
                    <a:lnTo>
                      <a:pt x="94849" y="710010"/>
                    </a:lnTo>
                    <a:close/>
                    <a:moveTo>
                      <a:pt x="43359" y="889772"/>
                    </a:moveTo>
                    <a:cubicBezTo>
                      <a:pt x="37036" y="892482"/>
                      <a:pt x="29809" y="887062"/>
                      <a:pt x="29809" y="879835"/>
                    </a:cubicBezTo>
                    <a:cubicBezTo>
                      <a:pt x="29809" y="878932"/>
                      <a:pt x="29809" y="877125"/>
                      <a:pt x="30713" y="876222"/>
                    </a:cubicBezTo>
                    <a:lnTo>
                      <a:pt x="45166" y="837379"/>
                    </a:lnTo>
                    <a:lnTo>
                      <a:pt x="82202" y="874415"/>
                    </a:lnTo>
                    <a:lnTo>
                      <a:pt x="43359" y="889772"/>
                    </a:lnTo>
                    <a:close/>
                    <a:moveTo>
                      <a:pt x="458887" y="890675"/>
                    </a:moveTo>
                    <a:cubicBezTo>
                      <a:pt x="437207" y="890675"/>
                      <a:pt x="417335" y="878932"/>
                      <a:pt x="406495" y="860865"/>
                    </a:cubicBezTo>
                    <a:lnTo>
                      <a:pt x="511280" y="860865"/>
                    </a:lnTo>
                    <a:cubicBezTo>
                      <a:pt x="500440" y="878932"/>
                      <a:pt x="481470" y="890675"/>
                      <a:pt x="458887" y="890675"/>
                    </a:cubicBezTo>
                    <a:lnTo>
                      <a:pt x="458887" y="890675"/>
                    </a:lnTo>
                    <a:close/>
                    <a:moveTo>
                      <a:pt x="533863" y="831056"/>
                    </a:moveTo>
                    <a:lnTo>
                      <a:pt x="385718" y="831056"/>
                    </a:lnTo>
                    <a:cubicBezTo>
                      <a:pt x="377588" y="831056"/>
                      <a:pt x="371265" y="824732"/>
                      <a:pt x="371265" y="816603"/>
                    </a:cubicBezTo>
                    <a:cubicBezTo>
                      <a:pt x="371265" y="808473"/>
                      <a:pt x="377588" y="802149"/>
                      <a:pt x="385718" y="802149"/>
                    </a:cubicBezTo>
                    <a:lnTo>
                      <a:pt x="533863" y="802149"/>
                    </a:lnTo>
                    <a:cubicBezTo>
                      <a:pt x="541993" y="802149"/>
                      <a:pt x="548316" y="808473"/>
                      <a:pt x="548316" y="816603"/>
                    </a:cubicBezTo>
                    <a:cubicBezTo>
                      <a:pt x="548316" y="824732"/>
                      <a:pt x="541993" y="831056"/>
                      <a:pt x="533863" y="831056"/>
                    </a:cubicBezTo>
                    <a:close/>
                    <a:moveTo>
                      <a:pt x="888868" y="668458"/>
                    </a:moveTo>
                    <a:lnTo>
                      <a:pt x="888868" y="668458"/>
                    </a:lnTo>
                    <a:cubicBezTo>
                      <a:pt x="864479" y="668458"/>
                      <a:pt x="843702" y="682911"/>
                      <a:pt x="834669" y="704591"/>
                    </a:cubicBezTo>
                    <a:cubicBezTo>
                      <a:pt x="825636" y="726271"/>
                      <a:pt x="830152" y="751564"/>
                      <a:pt x="847315" y="767823"/>
                    </a:cubicBezTo>
                    <a:lnTo>
                      <a:pt x="848219" y="768726"/>
                    </a:lnTo>
                    <a:lnTo>
                      <a:pt x="827442" y="789503"/>
                    </a:lnTo>
                    <a:lnTo>
                      <a:pt x="826539" y="788600"/>
                    </a:lnTo>
                    <a:cubicBezTo>
                      <a:pt x="809376" y="771437"/>
                      <a:pt x="784986" y="766920"/>
                      <a:pt x="762403" y="775953"/>
                    </a:cubicBezTo>
                    <a:cubicBezTo>
                      <a:pt x="740724" y="784987"/>
                      <a:pt x="726270" y="805763"/>
                      <a:pt x="726270" y="829249"/>
                    </a:cubicBezTo>
                    <a:lnTo>
                      <a:pt x="726270" y="830153"/>
                    </a:lnTo>
                    <a:lnTo>
                      <a:pt x="696461" y="830153"/>
                    </a:lnTo>
                    <a:lnTo>
                      <a:pt x="696461" y="831056"/>
                    </a:lnTo>
                    <a:cubicBezTo>
                      <a:pt x="696461" y="807570"/>
                      <a:pt x="682008" y="786793"/>
                      <a:pt x="660328" y="776856"/>
                    </a:cubicBezTo>
                    <a:cubicBezTo>
                      <a:pt x="638648" y="767823"/>
                      <a:pt x="613355" y="772340"/>
                      <a:pt x="597095" y="789503"/>
                    </a:cubicBezTo>
                    <a:lnTo>
                      <a:pt x="596192" y="790406"/>
                    </a:lnTo>
                    <a:lnTo>
                      <a:pt x="576319" y="770533"/>
                    </a:lnTo>
                    <a:cubicBezTo>
                      <a:pt x="577222" y="766920"/>
                      <a:pt x="578126" y="762404"/>
                      <a:pt x="578126" y="757887"/>
                    </a:cubicBezTo>
                    <a:cubicBezTo>
                      <a:pt x="578126" y="747047"/>
                      <a:pt x="574512" y="738014"/>
                      <a:pt x="568189" y="729884"/>
                    </a:cubicBezTo>
                    <a:cubicBezTo>
                      <a:pt x="577222" y="704591"/>
                      <a:pt x="591676" y="684718"/>
                      <a:pt x="608838" y="666651"/>
                    </a:cubicBezTo>
                    <a:cubicBezTo>
                      <a:pt x="615162" y="718141"/>
                      <a:pt x="658521" y="757887"/>
                      <a:pt x="711817" y="757887"/>
                    </a:cubicBezTo>
                    <a:cubicBezTo>
                      <a:pt x="768726" y="757887"/>
                      <a:pt x="815699" y="710914"/>
                      <a:pt x="815699" y="654005"/>
                    </a:cubicBezTo>
                    <a:cubicBezTo>
                      <a:pt x="815699" y="597095"/>
                      <a:pt x="768726" y="550123"/>
                      <a:pt x="711817" y="550123"/>
                    </a:cubicBezTo>
                    <a:cubicBezTo>
                      <a:pt x="710010" y="550123"/>
                      <a:pt x="709107" y="550123"/>
                      <a:pt x="707301" y="550123"/>
                    </a:cubicBezTo>
                    <a:cubicBezTo>
                      <a:pt x="717237" y="529346"/>
                      <a:pt x="724464" y="504957"/>
                      <a:pt x="726270" y="476051"/>
                    </a:cubicBezTo>
                    <a:lnTo>
                      <a:pt x="727174" y="476051"/>
                    </a:lnTo>
                    <a:lnTo>
                      <a:pt x="727174" y="476954"/>
                    </a:lnTo>
                    <a:cubicBezTo>
                      <a:pt x="727174" y="500440"/>
                      <a:pt x="741627" y="521217"/>
                      <a:pt x="763307" y="531153"/>
                    </a:cubicBezTo>
                    <a:cubicBezTo>
                      <a:pt x="784986" y="540186"/>
                      <a:pt x="810279" y="535670"/>
                      <a:pt x="826539" y="518507"/>
                    </a:cubicBezTo>
                    <a:lnTo>
                      <a:pt x="827442" y="517603"/>
                    </a:lnTo>
                    <a:lnTo>
                      <a:pt x="848219" y="538379"/>
                    </a:lnTo>
                    <a:lnTo>
                      <a:pt x="847315" y="539283"/>
                    </a:lnTo>
                    <a:cubicBezTo>
                      <a:pt x="831056" y="555543"/>
                      <a:pt x="825636" y="580836"/>
                      <a:pt x="834669" y="603419"/>
                    </a:cubicBezTo>
                    <a:cubicBezTo>
                      <a:pt x="843702" y="625099"/>
                      <a:pt x="864479" y="639552"/>
                      <a:pt x="887965" y="639552"/>
                    </a:cubicBezTo>
                    <a:lnTo>
                      <a:pt x="888868" y="639552"/>
                    </a:lnTo>
                    <a:lnTo>
                      <a:pt x="888868" y="668458"/>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3" name="Graphic 3">
            <a:extLst>
              <a:ext uri="{FF2B5EF4-FFF2-40B4-BE49-F238E27FC236}">
                <a16:creationId xmlns:a16="http://schemas.microsoft.com/office/drawing/2014/main" id="{28B3F01E-D3D9-05D0-2332-F6A3B30B812D}"/>
              </a:ext>
            </a:extLst>
          </p:cNvPr>
          <p:cNvGrpSpPr/>
          <p:nvPr/>
        </p:nvGrpSpPr>
        <p:grpSpPr>
          <a:xfrm>
            <a:off x="1037220" y="8230073"/>
            <a:ext cx="898824" cy="919301"/>
            <a:chOff x="6488295" y="5309031"/>
            <a:chExt cx="1083393" cy="1108075"/>
          </a:xfrm>
          <a:solidFill>
            <a:srgbClr val="F79037"/>
          </a:solidFill>
        </p:grpSpPr>
        <p:sp>
          <p:nvSpPr>
            <p:cNvPr id="5" name="Freeform 4">
              <a:extLst>
                <a:ext uri="{FF2B5EF4-FFF2-40B4-BE49-F238E27FC236}">
                  <a16:creationId xmlns:a16="http://schemas.microsoft.com/office/drawing/2014/main" id="{38DDB236-F724-8382-D2E9-6A56A3175C34}"/>
                </a:ext>
              </a:extLst>
            </p:cNvPr>
            <p:cNvSpPr/>
            <p:nvPr/>
          </p:nvSpPr>
          <p:spPr>
            <a:xfrm>
              <a:off x="7127359" y="5377600"/>
              <a:ext cx="397701" cy="323645"/>
            </a:xfrm>
            <a:custGeom>
              <a:avLst/>
              <a:gdLst>
                <a:gd name="connsiteX0" fmla="*/ 8229 w 397701"/>
                <a:gd name="connsiteY0" fmla="*/ 0 h 323645"/>
                <a:gd name="connsiteX1" fmla="*/ 0 w 397701"/>
                <a:gd name="connsiteY1" fmla="*/ 8228 h 323645"/>
                <a:gd name="connsiteX2" fmla="*/ 0 w 397701"/>
                <a:gd name="connsiteY2" fmla="*/ 271533 h 323645"/>
                <a:gd name="connsiteX3" fmla="*/ 8229 w 397701"/>
                <a:gd name="connsiteY3" fmla="*/ 279761 h 323645"/>
                <a:gd name="connsiteX4" fmla="*/ 60341 w 397701"/>
                <a:gd name="connsiteY4" fmla="*/ 279761 h 323645"/>
                <a:gd name="connsiteX5" fmla="*/ 82283 w 397701"/>
                <a:gd name="connsiteY5" fmla="*/ 298961 h 323645"/>
                <a:gd name="connsiteX6" fmla="*/ 87769 w 397701"/>
                <a:gd name="connsiteY6" fmla="*/ 323646 h 323645"/>
                <a:gd name="connsiteX7" fmla="*/ 139881 w 397701"/>
                <a:gd name="connsiteY7" fmla="*/ 285247 h 323645"/>
                <a:gd name="connsiteX8" fmla="*/ 153595 w 397701"/>
                <a:gd name="connsiteY8" fmla="*/ 279761 h 323645"/>
                <a:gd name="connsiteX9" fmla="*/ 389473 w 397701"/>
                <a:gd name="connsiteY9" fmla="*/ 279761 h 323645"/>
                <a:gd name="connsiteX10" fmla="*/ 397701 w 397701"/>
                <a:gd name="connsiteY10" fmla="*/ 271533 h 323645"/>
                <a:gd name="connsiteX11" fmla="*/ 397701 w 397701"/>
                <a:gd name="connsiteY11" fmla="*/ 8228 h 323645"/>
                <a:gd name="connsiteX12" fmla="*/ 389473 w 397701"/>
                <a:gd name="connsiteY12" fmla="*/ 0 h 323645"/>
                <a:gd name="connsiteX13" fmla="*/ 8229 w 397701"/>
                <a:gd name="connsiteY13" fmla="*/ 0 h 32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7701" h="323645">
                  <a:moveTo>
                    <a:pt x="8229" y="0"/>
                  </a:moveTo>
                  <a:cubicBezTo>
                    <a:pt x="2743" y="0"/>
                    <a:pt x="0" y="2743"/>
                    <a:pt x="0" y="8228"/>
                  </a:cubicBezTo>
                  <a:lnTo>
                    <a:pt x="0" y="271533"/>
                  </a:lnTo>
                  <a:cubicBezTo>
                    <a:pt x="0" y="277019"/>
                    <a:pt x="2743" y="279761"/>
                    <a:pt x="8229" y="279761"/>
                  </a:cubicBezTo>
                  <a:lnTo>
                    <a:pt x="60341" y="279761"/>
                  </a:lnTo>
                  <a:cubicBezTo>
                    <a:pt x="71312" y="279761"/>
                    <a:pt x="79541" y="287990"/>
                    <a:pt x="82283" y="298961"/>
                  </a:cubicBezTo>
                  <a:lnTo>
                    <a:pt x="87769" y="323646"/>
                  </a:lnTo>
                  <a:lnTo>
                    <a:pt x="139881" y="285247"/>
                  </a:lnTo>
                  <a:cubicBezTo>
                    <a:pt x="142624" y="282504"/>
                    <a:pt x="148110" y="279761"/>
                    <a:pt x="153595" y="279761"/>
                  </a:cubicBezTo>
                  <a:lnTo>
                    <a:pt x="389473" y="279761"/>
                  </a:lnTo>
                  <a:cubicBezTo>
                    <a:pt x="394959" y="279761"/>
                    <a:pt x="397701" y="277019"/>
                    <a:pt x="397701" y="271533"/>
                  </a:cubicBezTo>
                  <a:lnTo>
                    <a:pt x="397701" y="8228"/>
                  </a:lnTo>
                  <a:cubicBezTo>
                    <a:pt x="397701" y="2743"/>
                    <a:pt x="394959" y="0"/>
                    <a:pt x="389473" y="0"/>
                  </a:cubicBezTo>
                  <a:lnTo>
                    <a:pt x="8229" y="0"/>
                  </a:lnTo>
                  <a:close/>
                </a:path>
              </a:pathLst>
            </a:custGeom>
            <a:solidFill>
              <a:srgbClr val="DD1470"/>
            </a:solidFill>
            <a:ln w="27426" cap="flat">
              <a:noFill/>
              <a:prstDash val="solid"/>
              <a:miter/>
            </a:ln>
          </p:spPr>
          <p:txBody>
            <a:bodyPr rtlCol="0" anchor="ctr"/>
            <a:lstStyle/>
            <a:p>
              <a:endParaRPr lang="en-US"/>
            </a:p>
          </p:txBody>
        </p:sp>
        <p:grpSp>
          <p:nvGrpSpPr>
            <p:cNvPr id="6" name="Graphic 3">
              <a:extLst>
                <a:ext uri="{FF2B5EF4-FFF2-40B4-BE49-F238E27FC236}">
                  <a16:creationId xmlns:a16="http://schemas.microsoft.com/office/drawing/2014/main" id="{F2E86BBB-86DE-6861-5D6A-19911462A22C}"/>
                </a:ext>
              </a:extLst>
            </p:cNvPr>
            <p:cNvGrpSpPr/>
            <p:nvPr/>
          </p:nvGrpSpPr>
          <p:grpSpPr>
            <a:xfrm>
              <a:off x="6488295" y="5309031"/>
              <a:ext cx="1083393" cy="1108075"/>
              <a:chOff x="6488295" y="5309031"/>
              <a:chExt cx="1083393" cy="1108075"/>
            </a:xfrm>
            <a:grpFill/>
          </p:grpSpPr>
          <p:sp>
            <p:nvSpPr>
              <p:cNvPr id="8" name="Freeform 7">
                <a:extLst>
                  <a:ext uri="{FF2B5EF4-FFF2-40B4-BE49-F238E27FC236}">
                    <a16:creationId xmlns:a16="http://schemas.microsoft.com/office/drawing/2014/main" id="{1CCD3153-7BCE-9B84-3D03-31B0B6A99316}"/>
                  </a:ext>
                </a:extLst>
              </p:cNvPr>
              <p:cNvSpPr/>
              <p:nvPr/>
            </p:nvSpPr>
            <p:spPr>
              <a:xfrm>
                <a:off x="6488295" y="5309031"/>
                <a:ext cx="647293" cy="1108075"/>
              </a:xfrm>
              <a:custGeom>
                <a:avLst/>
                <a:gdLst>
                  <a:gd name="connsiteX0" fmla="*/ 619866 w 647293"/>
                  <a:gd name="connsiteY0" fmla="*/ 573237 h 1108075"/>
                  <a:gd name="connsiteX1" fmla="*/ 551296 w 647293"/>
                  <a:gd name="connsiteY1" fmla="*/ 573237 h 1108075"/>
                  <a:gd name="connsiteX2" fmla="*/ 551296 w 647293"/>
                  <a:gd name="connsiteY2" fmla="*/ 425128 h 1108075"/>
                  <a:gd name="connsiteX3" fmla="*/ 438843 w 647293"/>
                  <a:gd name="connsiteY3" fmla="*/ 312675 h 1108075"/>
                  <a:gd name="connsiteX4" fmla="*/ 436100 w 647293"/>
                  <a:gd name="connsiteY4" fmla="*/ 312675 h 1108075"/>
                  <a:gd name="connsiteX5" fmla="*/ 499184 w 647293"/>
                  <a:gd name="connsiteY5" fmla="*/ 178280 h 1108075"/>
                  <a:gd name="connsiteX6" fmla="*/ 320904 w 647293"/>
                  <a:gd name="connsiteY6" fmla="*/ 0 h 1108075"/>
                  <a:gd name="connsiteX7" fmla="*/ 142624 w 647293"/>
                  <a:gd name="connsiteY7" fmla="*/ 178280 h 1108075"/>
                  <a:gd name="connsiteX8" fmla="*/ 205708 w 647293"/>
                  <a:gd name="connsiteY8" fmla="*/ 312675 h 1108075"/>
                  <a:gd name="connsiteX9" fmla="*/ 202965 w 647293"/>
                  <a:gd name="connsiteY9" fmla="*/ 312675 h 1108075"/>
                  <a:gd name="connsiteX10" fmla="*/ 90511 w 647293"/>
                  <a:gd name="connsiteY10" fmla="*/ 425128 h 1108075"/>
                  <a:gd name="connsiteX11" fmla="*/ 90511 w 647293"/>
                  <a:gd name="connsiteY11" fmla="*/ 573237 h 1108075"/>
                  <a:gd name="connsiteX12" fmla="*/ 21942 w 647293"/>
                  <a:gd name="connsiteY12" fmla="*/ 573237 h 1108075"/>
                  <a:gd name="connsiteX13" fmla="*/ 0 w 647293"/>
                  <a:gd name="connsiteY13" fmla="*/ 595179 h 1108075"/>
                  <a:gd name="connsiteX14" fmla="*/ 0 w 647293"/>
                  <a:gd name="connsiteY14" fmla="*/ 737803 h 1108075"/>
                  <a:gd name="connsiteX15" fmla="*/ 21942 w 647293"/>
                  <a:gd name="connsiteY15" fmla="*/ 759745 h 1108075"/>
                  <a:gd name="connsiteX16" fmla="*/ 57598 w 647293"/>
                  <a:gd name="connsiteY16" fmla="*/ 759745 h 1108075"/>
                  <a:gd name="connsiteX17" fmla="*/ 57598 w 647293"/>
                  <a:gd name="connsiteY17" fmla="*/ 1086134 h 1108075"/>
                  <a:gd name="connsiteX18" fmla="*/ 79540 w 647293"/>
                  <a:gd name="connsiteY18" fmla="*/ 1108076 h 1108075"/>
                  <a:gd name="connsiteX19" fmla="*/ 567753 w 647293"/>
                  <a:gd name="connsiteY19" fmla="*/ 1108076 h 1108075"/>
                  <a:gd name="connsiteX20" fmla="*/ 589695 w 647293"/>
                  <a:gd name="connsiteY20" fmla="*/ 1086134 h 1108075"/>
                  <a:gd name="connsiteX21" fmla="*/ 589695 w 647293"/>
                  <a:gd name="connsiteY21" fmla="*/ 759745 h 1108075"/>
                  <a:gd name="connsiteX22" fmla="*/ 625351 w 647293"/>
                  <a:gd name="connsiteY22" fmla="*/ 759745 h 1108075"/>
                  <a:gd name="connsiteX23" fmla="*/ 647293 w 647293"/>
                  <a:gd name="connsiteY23" fmla="*/ 737803 h 1108075"/>
                  <a:gd name="connsiteX24" fmla="*/ 647293 w 647293"/>
                  <a:gd name="connsiteY24" fmla="*/ 595179 h 1108075"/>
                  <a:gd name="connsiteX25" fmla="*/ 619866 w 647293"/>
                  <a:gd name="connsiteY25" fmla="*/ 573237 h 1108075"/>
                  <a:gd name="connsiteX26" fmla="*/ 619866 w 647293"/>
                  <a:gd name="connsiteY26" fmla="*/ 573237 h 1108075"/>
                  <a:gd name="connsiteX27" fmla="*/ 183766 w 647293"/>
                  <a:gd name="connsiteY27" fmla="*/ 178280 h 1108075"/>
                  <a:gd name="connsiteX28" fmla="*/ 318161 w 647293"/>
                  <a:gd name="connsiteY28" fmla="*/ 43884 h 1108075"/>
                  <a:gd name="connsiteX29" fmla="*/ 452557 w 647293"/>
                  <a:gd name="connsiteY29" fmla="*/ 178280 h 1108075"/>
                  <a:gd name="connsiteX30" fmla="*/ 318161 w 647293"/>
                  <a:gd name="connsiteY30" fmla="*/ 312675 h 1108075"/>
                  <a:gd name="connsiteX31" fmla="*/ 183766 w 647293"/>
                  <a:gd name="connsiteY31" fmla="*/ 178280 h 1108075"/>
                  <a:gd name="connsiteX32" fmla="*/ 183766 w 647293"/>
                  <a:gd name="connsiteY32" fmla="*/ 178280 h 1108075"/>
                  <a:gd name="connsiteX33" fmla="*/ 131653 w 647293"/>
                  <a:gd name="connsiteY33" fmla="*/ 425128 h 1108075"/>
                  <a:gd name="connsiteX34" fmla="*/ 200222 w 647293"/>
                  <a:gd name="connsiteY34" fmla="*/ 356559 h 1108075"/>
                  <a:gd name="connsiteX35" fmla="*/ 438843 w 647293"/>
                  <a:gd name="connsiteY35" fmla="*/ 356559 h 1108075"/>
                  <a:gd name="connsiteX36" fmla="*/ 507412 w 647293"/>
                  <a:gd name="connsiteY36" fmla="*/ 425128 h 1108075"/>
                  <a:gd name="connsiteX37" fmla="*/ 507412 w 647293"/>
                  <a:gd name="connsiteY37" fmla="*/ 573237 h 1108075"/>
                  <a:gd name="connsiteX38" fmla="*/ 131653 w 647293"/>
                  <a:gd name="connsiteY38" fmla="*/ 573237 h 1108075"/>
                  <a:gd name="connsiteX39" fmla="*/ 131653 w 647293"/>
                  <a:gd name="connsiteY39" fmla="*/ 425128 h 1108075"/>
                  <a:gd name="connsiteX40" fmla="*/ 597923 w 647293"/>
                  <a:gd name="connsiteY40" fmla="*/ 715861 h 1108075"/>
                  <a:gd name="connsiteX41" fmla="*/ 425129 w 647293"/>
                  <a:gd name="connsiteY41" fmla="*/ 715861 h 1108075"/>
                  <a:gd name="connsiteX42" fmla="*/ 403187 w 647293"/>
                  <a:gd name="connsiteY42" fmla="*/ 737803 h 1108075"/>
                  <a:gd name="connsiteX43" fmla="*/ 425129 w 647293"/>
                  <a:gd name="connsiteY43" fmla="*/ 759745 h 1108075"/>
                  <a:gd name="connsiteX44" fmla="*/ 540326 w 647293"/>
                  <a:gd name="connsiteY44" fmla="*/ 759745 h 1108075"/>
                  <a:gd name="connsiteX45" fmla="*/ 540326 w 647293"/>
                  <a:gd name="connsiteY45" fmla="*/ 1064191 h 1108075"/>
                  <a:gd name="connsiteX46" fmla="*/ 95997 w 647293"/>
                  <a:gd name="connsiteY46" fmla="*/ 1064191 h 1108075"/>
                  <a:gd name="connsiteX47" fmla="*/ 95997 w 647293"/>
                  <a:gd name="connsiteY47" fmla="*/ 759745 h 1108075"/>
                  <a:gd name="connsiteX48" fmla="*/ 230392 w 647293"/>
                  <a:gd name="connsiteY48" fmla="*/ 759745 h 1108075"/>
                  <a:gd name="connsiteX49" fmla="*/ 252335 w 647293"/>
                  <a:gd name="connsiteY49" fmla="*/ 737803 h 1108075"/>
                  <a:gd name="connsiteX50" fmla="*/ 230392 w 647293"/>
                  <a:gd name="connsiteY50" fmla="*/ 715861 h 1108075"/>
                  <a:gd name="connsiteX51" fmla="*/ 41142 w 647293"/>
                  <a:gd name="connsiteY51" fmla="*/ 715861 h 1108075"/>
                  <a:gd name="connsiteX52" fmla="*/ 41142 w 647293"/>
                  <a:gd name="connsiteY52" fmla="*/ 617122 h 1108075"/>
                  <a:gd name="connsiteX53" fmla="*/ 597923 w 647293"/>
                  <a:gd name="connsiteY53" fmla="*/ 617122 h 1108075"/>
                  <a:gd name="connsiteX54" fmla="*/ 597923 w 647293"/>
                  <a:gd name="connsiteY54" fmla="*/ 715861 h 1108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47293" h="1108075">
                    <a:moveTo>
                      <a:pt x="619866" y="573237"/>
                    </a:moveTo>
                    <a:lnTo>
                      <a:pt x="551296" y="573237"/>
                    </a:lnTo>
                    <a:lnTo>
                      <a:pt x="551296" y="425128"/>
                    </a:lnTo>
                    <a:cubicBezTo>
                      <a:pt x="551296" y="364787"/>
                      <a:pt x="501926" y="312675"/>
                      <a:pt x="438843" y="312675"/>
                    </a:cubicBezTo>
                    <a:lnTo>
                      <a:pt x="436100" y="312675"/>
                    </a:lnTo>
                    <a:cubicBezTo>
                      <a:pt x="474498" y="279761"/>
                      <a:pt x="499184" y="230392"/>
                      <a:pt x="499184" y="178280"/>
                    </a:cubicBezTo>
                    <a:cubicBezTo>
                      <a:pt x="499184" y="79540"/>
                      <a:pt x="419643" y="0"/>
                      <a:pt x="320904" y="0"/>
                    </a:cubicBezTo>
                    <a:cubicBezTo>
                      <a:pt x="222164" y="0"/>
                      <a:pt x="142624" y="79540"/>
                      <a:pt x="142624" y="178280"/>
                    </a:cubicBezTo>
                    <a:cubicBezTo>
                      <a:pt x="142624" y="233135"/>
                      <a:pt x="167309" y="279761"/>
                      <a:pt x="205708" y="312675"/>
                    </a:cubicBezTo>
                    <a:lnTo>
                      <a:pt x="202965" y="312675"/>
                    </a:lnTo>
                    <a:cubicBezTo>
                      <a:pt x="142624" y="312675"/>
                      <a:pt x="90511" y="362044"/>
                      <a:pt x="90511" y="425128"/>
                    </a:cubicBezTo>
                    <a:lnTo>
                      <a:pt x="90511" y="573237"/>
                    </a:lnTo>
                    <a:lnTo>
                      <a:pt x="21942" y="573237"/>
                    </a:lnTo>
                    <a:cubicBezTo>
                      <a:pt x="10971" y="573237"/>
                      <a:pt x="0" y="584208"/>
                      <a:pt x="0" y="595179"/>
                    </a:cubicBezTo>
                    <a:lnTo>
                      <a:pt x="0" y="737803"/>
                    </a:lnTo>
                    <a:cubicBezTo>
                      <a:pt x="0" y="748774"/>
                      <a:pt x="10971" y="759745"/>
                      <a:pt x="21942" y="759745"/>
                    </a:cubicBezTo>
                    <a:lnTo>
                      <a:pt x="57598" y="759745"/>
                    </a:lnTo>
                    <a:lnTo>
                      <a:pt x="57598" y="1086134"/>
                    </a:lnTo>
                    <a:cubicBezTo>
                      <a:pt x="57598" y="1097105"/>
                      <a:pt x="68569" y="1108076"/>
                      <a:pt x="79540" y="1108076"/>
                    </a:cubicBezTo>
                    <a:lnTo>
                      <a:pt x="567753" y="1108076"/>
                    </a:lnTo>
                    <a:cubicBezTo>
                      <a:pt x="578724" y="1108076"/>
                      <a:pt x="589695" y="1097105"/>
                      <a:pt x="589695" y="1086134"/>
                    </a:cubicBezTo>
                    <a:lnTo>
                      <a:pt x="589695" y="759745"/>
                    </a:lnTo>
                    <a:lnTo>
                      <a:pt x="625351" y="759745"/>
                    </a:lnTo>
                    <a:cubicBezTo>
                      <a:pt x="636322" y="759745"/>
                      <a:pt x="647293" y="748774"/>
                      <a:pt x="647293" y="737803"/>
                    </a:cubicBezTo>
                    <a:lnTo>
                      <a:pt x="647293" y="595179"/>
                    </a:lnTo>
                    <a:cubicBezTo>
                      <a:pt x="641807" y="584208"/>
                      <a:pt x="630837" y="573237"/>
                      <a:pt x="619866" y="573237"/>
                    </a:cubicBezTo>
                    <a:lnTo>
                      <a:pt x="619866" y="573237"/>
                    </a:lnTo>
                    <a:close/>
                    <a:moveTo>
                      <a:pt x="183766" y="178280"/>
                    </a:moveTo>
                    <a:cubicBezTo>
                      <a:pt x="183766" y="104225"/>
                      <a:pt x="244106" y="43884"/>
                      <a:pt x="318161" y="43884"/>
                    </a:cubicBezTo>
                    <a:cubicBezTo>
                      <a:pt x="392215" y="43884"/>
                      <a:pt x="452557" y="104225"/>
                      <a:pt x="452557" y="178280"/>
                    </a:cubicBezTo>
                    <a:cubicBezTo>
                      <a:pt x="452557" y="252334"/>
                      <a:pt x="392215" y="312675"/>
                      <a:pt x="318161" y="312675"/>
                    </a:cubicBezTo>
                    <a:cubicBezTo>
                      <a:pt x="244106" y="312675"/>
                      <a:pt x="183766" y="252334"/>
                      <a:pt x="183766" y="178280"/>
                    </a:cubicBezTo>
                    <a:lnTo>
                      <a:pt x="183766" y="178280"/>
                    </a:lnTo>
                    <a:close/>
                    <a:moveTo>
                      <a:pt x="131653" y="425128"/>
                    </a:moveTo>
                    <a:cubicBezTo>
                      <a:pt x="131653" y="386730"/>
                      <a:pt x="161823" y="356559"/>
                      <a:pt x="200222" y="356559"/>
                    </a:cubicBezTo>
                    <a:lnTo>
                      <a:pt x="438843" y="356559"/>
                    </a:lnTo>
                    <a:cubicBezTo>
                      <a:pt x="477241" y="356559"/>
                      <a:pt x="507412" y="386730"/>
                      <a:pt x="507412" y="425128"/>
                    </a:cubicBezTo>
                    <a:lnTo>
                      <a:pt x="507412" y="573237"/>
                    </a:lnTo>
                    <a:lnTo>
                      <a:pt x="131653" y="573237"/>
                    </a:lnTo>
                    <a:lnTo>
                      <a:pt x="131653" y="425128"/>
                    </a:lnTo>
                    <a:close/>
                    <a:moveTo>
                      <a:pt x="597923" y="715861"/>
                    </a:moveTo>
                    <a:lnTo>
                      <a:pt x="425129" y="715861"/>
                    </a:lnTo>
                    <a:cubicBezTo>
                      <a:pt x="414158" y="715861"/>
                      <a:pt x="403187" y="726832"/>
                      <a:pt x="403187" y="737803"/>
                    </a:cubicBezTo>
                    <a:cubicBezTo>
                      <a:pt x="403187" y="748774"/>
                      <a:pt x="414158" y="759745"/>
                      <a:pt x="425129" y="759745"/>
                    </a:cubicBezTo>
                    <a:lnTo>
                      <a:pt x="540326" y="759745"/>
                    </a:lnTo>
                    <a:lnTo>
                      <a:pt x="540326" y="1064191"/>
                    </a:lnTo>
                    <a:lnTo>
                      <a:pt x="95997" y="1064191"/>
                    </a:lnTo>
                    <a:lnTo>
                      <a:pt x="95997" y="759745"/>
                    </a:lnTo>
                    <a:lnTo>
                      <a:pt x="230392" y="759745"/>
                    </a:lnTo>
                    <a:cubicBezTo>
                      <a:pt x="241363" y="759745"/>
                      <a:pt x="252335" y="748774"/>
                      <a:pt x="252335" y="737803"/>
                    </a:cubicBezTo>
                    <a:cubicBezTo>
                      <a:pt x="252335" y="726832"/>
                      <a:pt x="241363" y="715861"/>
                      <a:pt x="230392" y="715861"/>
                    </a:cubicBezTo>
                    <a:lnTo>
                      <a:pt x="41142" y="715861"/>
                    </a:lnTo>
                    <a:lnTo>
                      <a:pt x="41142" y="617122"/>
                    </a:lnTo>
                    <a:lnTo>
                      <a:pt x="597923" y="617122"/>
                    </a:lnTo>
                    <a:lnTo>
                      <a:pt x="597923" y="715861"/>
                    </a:lnTo>
                    <a:close/>
                  </a:path>
                </a:pathLst>
              </a:custGeom>
              <a:grpFill/>
              <a:ln w="27426"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F70FDE9E-8E14-D1B9-BC24-82DE9123AC88}"/>
                  </a:ext>
                </a:extLst>
              </p:cNvPr>
              <p:cNvSpPr/>
              <p:nvPr/>
            </p:nvSpPr>
            <p:spPr>
              <a:xfrm>
                <a:off x="6797152" y="6025833"/>
                <a:ext cx="42217" cy="42942"/>
              </a:xfrm>
              <a:custGeom>
                <a:avLst/>
                <a:gdLst>
                  <a:gd name="connsiteX0" fmla="*/ 20275 w 42217"/>
                  <a:gd name="connsiteY0" fmla="*/ 42943 h 42942"/>
                  <a:gd name="connsiteX1" fmla="*/ 1076 w 42217"/>
                  <a:gd name="connsiteY1" fmla="*/ 29229 h 42942"/>
                  <a:gd name="connsiteX2" fmla="*/ 6562 w 42217"/>
                  <a:gd name="connsiteY2" fmla="*/ 4544 h 42942"/>
                  <a:gd name="connsiteX3" fmla="*/ 31246 w 42217"/>
                  <a:gd name="connsiteY3" fmla="*/ 1801 h 42942"/>
                  <a:gd name="connsiteX4" fmla="*/ 42217 w 42217"/>
                  <a:gd name="connsiteY4" fmla="*/ 23744 h 42942"/>
                  <a:gd name="connsiteX5" fmla="*/ 20275 w 42217"/>
                  <a:gd name="connsiteY5" fmla="*/ 42943 h 42942"/>
                  <a:gd name="connsiteX6" fmla="*/ 20275 w 42217"/>
                  <a:gd name="connsiteY6" fmla="*/ 42943 h 4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17" h="42942">
                    <a:moveTo>
                      <a:pt x="20275" y="42943"/>
                    </a:moveTo>
                    <a:cubicBezTo>
                      <a:pt x="12047" y="42943"/>
                      <a:pt x="3819" y="37458"/>
                      <a:pt x="1076" y="29229"/>
                    </a:cubicBezTo>
                    <a:cubicBezTo>
                      <a:pt x="-1666" y="21001"/>
                      <a:pt x="1076" y="10030"/>
                      <a:pt x="6562" y="4544"/>
                    </a:cubicBezTo>
                    <a:cubicBezTo>
                      <a:pt x="14790" y="-941"/>
                      <a:pt x="23018" y="-941"/>
                      <a:pt x="31246" y="1801"/>
                    </a:cubicBezTo>
                    <a:cubicBezTo>
                      <a:pt x="39475" y="7287"/>
                      <a:pt x="42217" y="15515"/>
                      <a:pt x="42217" y="23744"/>
                    </a:cubicBezTo>
                    <a:cubicBezTo>
                      <a:pt x="39475" y="34715"/>
                      <a:pt x="28503" y="42943"/>
                      <a:pt x="20275" y="42943"/>
                    </a:cubicBezTo>
                    <a:lnTo>
                      <a:pt x="20275" y="42943"/>
                    </a:lnTo>
                    <a:close/>
                  </a:path>
                </a:pathLst>
              </a:custGeom>
              <a:grpFill/>
              <a:ln w="27426"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17CE3AD-EEC1-E00F-3C65-509900849E83}"/>
                  </a:ext>
                </a:extLst>
              </p:cNvPr>
              <p:cNvSpPr/>
              <p:nvPr/>
            </p:nvSpPr>
            <p:spPr>
              <a:xfrm>
                <a:off x="7184958" y="5479081"/>
                <a:ext cx="287990" cy="43884"/>
              </a:xfrm>
              <a:custGeom>
                <a:avLst/>
                <a:gdLst>
                  <a:gd name="connsiteX0" fmla="*/ 266049 w 287990"/>
                  <a:gd name="connsiteY0" fmla="*/ 43884 h 43884"/>
                  <a:gd name="connsiteX1" fmla="*/ 21943 w 287990"/>
                  <a:gd name="connsiteY1" fmla="*/ 43884 h 43884"/>
                  <a:gd name="connsiteX2" fmla="*/ 0 w 287990"/>
                  <a:gd name="connsiteY2" fmla="*/ 21943 h 43884"/>
                  <a:gd name="connsiteX3" fmla="*/ 21943 w 287990"/>
                  <a:gd name="connsiteY3" fmla="*/ 0 h 43884"/>
                  <a:gd name="connsiteX4" fmla="*/ 266049 w 287990"/>
                  <a:gd name="connsiteY4" fmla="*/ 0 h 43884"/>
                  <a:gd name="connsiteX5" fmla="*/ 287991 w 287990"/>
                  <a:gd name="connsiteY5" fmla="*/ 21943 h 43884"/>
                  <a:gd name="connsiteX6" fmla="*/ 266049 w 287990"/>
                  <a:gd name="connsiteY6" fmla="*/ 43884 h 43884"/>
                  <a:gd name="connsiteX7" fmla="*/ 266049 w 287990"/>
                  <a:gd name="connsiteY7" fmla="*/ 43884 h 43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90" h="43884">
                    <a:moveTo>
                      <a:pt x="266049" y="43884"/>
                    </a:moveTo>
                    <a:lnTo>
                      <a:pt x="21943" y="43884"/>
                    </a:lnTo>
                    <a:cubicBezTo>
                      <a:pt x="10971" y="43884"/>
                      <a:pt x="0" y="32913"/>
                      <a:pt x="0" y="21943"/>
                    </a:cubicBezTo>
                    <a:cubicBezTo>
                      <a:pt x="0" y="10972"/>
                      <a:pt x="10971" y="0"/>
                      <a:pt x="21943" y="0"/>
                    </a:cubicBezTo>
                    <a:lnTo>
                      <a:pt x="266049" y="0"/>
                    </a:lnTo>
                    <a:cubicBezTo>
                      <a:pt x="277020" y="0"/>
                      <a:pt x="287991" y="10972"/>
                      <a:pt x="287991" y="21943"/>
                    </a:cubicBezTo>
                    <a:cubicBezTo>
                      <a:pt x="287991" y="32913"/>
                      <a:pt x="279763" y="43884"/>
                      <a:pt x="266049" y="43884"/>
                    </a:cubicBezTo>
                    <a:lnTo>
                      <a:pt x="266049" y="43884"/>
                    </a:lnTo>
                    <a:close/>
                  </a:path>
                </a:pathLst>
              </a:custGeom>
              <a:grpFill/>
              <a:ln w="27426"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F6DD8980-4936-02C5-32E5-1B144FE28FB7}"/>
                  </a:ext>
                </a:extLst>
              </p:cNvPr>
              <p:cNvSpPr/>
              <p:nvPr/>
            </p:nvSpPr>
            <p:spPr>
              <a:xfrm>
                <a:off x="7184958" y="5569593"/>
                <a:ext cx="287990" cy="43884"/>
              </a:xfrm>
              <a:custGeom>
                <a:avLst/>
                <a:gdLst>
                  <a:gd name="connsiteX0" fmla="*/ 266049 w 287990"/>
                  <a:gd name="connsiteY0" fmla="*/ 43884 h 43884"/>
                  <a:gd name="connsiteX1" fmla="*/ 21943 w 287990"/>
                  <a:gd name="connsiteY1" fmla="*/ 43884 h 43884"/>
                  <a:gd name="connsiteX2" fmla="*/ 0 w 287990"/>
                  <a:gd name="connsiteY2" fmla="*/ 21942 h 43884"/>
                  <a:gd name="connsiteX3" fmla="*/ 21943 w 287990"/>
                  <a:gd name="connsiteY3" fmla="*/ 0 h 43884"/>
                  <a:gd name="connsiteX4" fmla="*/ 266049 w 287990"/>
                  <a:gd name="connsiteY4" fmla="*/ 0 h 43884"/>
                  <a:gd name="connsiteX5" fmla="*/ 287991 w 287990"/>
                  <a:gd name="connsiteY5" fmla="*/ 21942 h 43884"/>
                  <a:gd name="connsiteX6" fmla="*/ 266049 w 287990"/>
                  <a:gd name="connsiteY6" fmla="*/ 43884 h 43884"/>
                  <a:gd name="connsiteX7" fmla="*/ 266049 w 287990"/>
                  <a:gd name="connsiteY7" fmla="*/ 43884 h 43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90" h="43884">
                    <a:moveTo>
                      <a:pt x="266049" y="43884"/>
                    </a:moveTo>
                    <a:lnTo>
                      <a:pt x="21943" y="43884"/>
                    </a:lnTo>
                    <a:cubicBezTo>
                      <a:pt x="10971" y="43884"/>
                      <a:pt x="0" y="32913"/>
                      <a:pt x="0" y="21942"/>
                    </a:cubicBezTo>
                    <a:cubicBezTo>
                      <a:pt x="0" y="10971"/>
                      <a:pt x="10971" y="0"/>
                      <a:pt x="21943" y="0"/>
                    </a:cubicBezTo>
                    <a:lnTo>
                      <a:pt x="266049" y="0"/>
                    </a:lnTo>
                    <a:cubicBezTo>
                      <a:pt x="277020" y="0"/>
                      <a:pt x="287991" y="10971"/>
                      <a:pt x="287991" y="21942"/>
                    </a:cubicBezTo>
                    <a:cubicBezTo>
                      <a:pt x="287991" y="35656"/>
                      <a:pt x="279763" y="43884"/>
                      <a:pt x="266049" y="43884"/>
                    </a:cubicBezTo>
                    <a:lnTo>
                      <a:pt x="266049" y="43884"/>
                    </a:lnTo>
                    <a:close/>
                  </a:path>
                </a:pathLst>
              </a:custGeom>
              <a:grpFill/>
              <a:ln w="27426"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50402E42-521F-74C4-1658-FC43DD762BE4}"/>
                  </a:ext>
                </a:extLst>
              </p:cNvPr>
              <p:cNvSpPr/>
              <p:nvPr/>
            </p:nvSpPr>
            <p:spPr>
              <a:xfrm>
                <a:off x="7088961" y="5363886"/>
                <a:ext cx="482727" cy="427871"/>
              </a:xfrm>
              <a:custGeom>
                <a:avLst/>
                <a:gdLst>
                  <a:gd name="connsiteX0" fmla="*/ 115197 w 482727"/>
                  <a:gd name="connsiteY0" fmla="*/ 427871 h 427871"/>
                  <a:gd name="connsiteX1" fmla="*/ 106968 w 482727"/>
                  <a:gd name="connsiteY1" fmla="*/ 425128 h 427871"/>
                  <a:gd name="connsiteX2" fmla="*/ 93254 w 482727"/>
                  <a:gd name="connsiteY2" fmla="*/ 408671 h 427871"/>
                  <a:gd name="connsiteX3" fmla="*/ 85026 w 482727"/>
                  <a:gd name="connsiteY3" fmla="*/ 367530 h 427871"/>
                  <a:gd name="connsiteX4" fmla="*/ 52112 w 482727"/>
                  <a:gd name="connsiteY4" fmla="*/ 367530 h 427871"/>
                  <a:gd name="connsiteX5" fmla="*/ 0 w 482727"/>
                  <a:gd name="connsiteY5" fmla="*/ 315418 h 427871"/>
                  <a:gd name="connsiteX6" fmla="*/ 0 w 482727"/>
                  <a:gd name="connsiteY6" fmla="*/ 52112 h 427871"/>
                  <a:gd name="connsiteX7" fmla="*/ 52112 w 482727"/>
                  <a:gd name="connsiteY7" fmla="*/ 0 h 427871"/>
                  <a:gd name="connsiteX8" fmla="*/ 430615 w 482727"/>
                  <a:gd name="connsiteY8" fmla="*/ 0 h 427871"/>
                  <a:gd name="connsiteX9" fmla="*/ 482727 w 482727"/>
                  <a:gd name="connsiteY9" fmla="*/ 52112 h 427871"/>
                  <a:gd name="connsiteX10" fmla="*/ 482727 w 482727"/>
                  <a:gd name="connsiteY10" fmla="*/ 315418 h 427871"/>
                  <a:gd name="connsiteX11" fmla="*/ 430615 w 482727"/>
                  <a:gd name="connsiteY11" fmla="*/ 367530 h 427871"/>
                  <a:gd name="connsiteX12" fmla="*/ 202965 w 482727"/>
                  <a:gd name="connsiteY12" fmla="*/ 367530 h 427871"/>
                  <a:gd name="connsiteX13" fmla="*/ 126167 w 482727"/>
                  <a:gd name="connsiteY13" fmla="*/ 422385 h 427871"/>
                  <a:gd name="connsiteX14" fmla="*/ 115197 w 482727"/>
                  <a:gd name="connsiteY14" fmla="*/ 427871 h 427871"/>
                  <a:gd name="connsiteX15" fmla="*/ 115197 w 482727"/>
                  <a:gd name="connsiteY15" fmla="*/ 427871 h 427871"/>
                  <a:gd name="connsiteX16" fmla="*/ 52112 w 482727"/>
                  <a:gd name="connsiteY16" fmla="*/ 43884 h 427871"/>
                  <a:gd name="connsiteX17" fmla="*/ 43884 w 482727"/>
                  <a:gd name="connsiteY17" fmla="*/ 52112 h 427871"/>
                  <a:gd name="connsiteX18" fmla="*/ 43884 w 482727"/>
                  <a:gd name="connsiteY18" fmla="*/ 315418 h 427871"/>
                  <a:gd name="connsiteX19" fmla="*/ 52112 w 482727"/>
                  <a:gd name="connsiteY19" fmla="*/ 323646 h 427871"/>
                  <a:gd name="connsiteX20" fmla="*/ 104226 w 482727"/>
                  <a:gd name="connsiteY20" fmla="*/ 323646 h 427871"/>
                  <a:gd name="connsiteX21" fmla="*/ 126167 w 482727"/>
                  <a:gd name="connsiteY21" fmla="*/ 342845 h 427871"/>
                  <a:gd name="connsiteX22" fmla="*/ 131653 w 482727"/>
                  <a:gd name="connsiteY22" fmla="*/ 367530 h 427871"/>
                  <a:gd name="connsiteX23" fmla="*/ 183766 w 482727"/>
                  <a:gd name="connsiteY23" fmla="*/ 329131 h 427871"/>
                  <a:gd name="connsiteX24" fmla="*/ 197480 w 482727"/>
                  <a:gd name="connsiteY24" fmla="*/ 323646 h 427871"/>
                  <a:gd name="connsiteX25" fmla="*/ 433358 w 482727"/>
                  <a:gd name="connsiteY25" fmla="*/ 323646 h 427871"/>
                  <a:gd name="connsiteX26" fmla="*/ 441586 w 482727"/>
                  <a:gd name="connsiteY26" fmla="*/ 315418 h 427871"/>
                  <a:gd name="connsiteX27" fmla="*/ 441586 w 482727"/>
                  <a:gd name="connsiteY27" fmla="*/ 52112 h 427871"/>
                  <a:gd name="connsiteX28" fmla="*/ 433358 w 482727"/>
                  <a:gd name="connsiteY28" fmla="*/ 43884 h 427871"/>
                  <a:gd name="connsiteX29" fmla="*/ 52112 w 482727"/>
                  <a:gd name="connsiteY29" fmla="*/ 43884 h 427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82727" h="427871">
                    <a:moveTo>
                      <a:pt x="115197" y="427871"/>
                    </a:moveTo>
                    <a:cubicBezTo>
                      <a:pt x="112454" y="427871"/>
                      <a:pt x="109711" y="427871"/>
                      <a:pt x="106968" y="425128"/>
                    </a:cubicBezTo>
                    <a:cubicBezTo>
                      <a:pt x="98740" y="422385"/>
                      <a:pt x="95997" y="416899"/>
                      <a:pt x="93254" y="408671"/>
                    </a:cubicBezTo>
                    <a:lnTo>
                      <a:pt x="85026" y="367530"/>
                    </a:lnTo>
                    <a:lnTo>
                      <a:pt x="52112" y="367530"/>
                    </a:lnTo>
                    <a:cubicBezTo>
                      <a:pt x="24685" y="367530"/>
                      <a:pt x="0" y="342845"/>
                      <a:pt x="0" y="315418"/>
                    </a:cubicBezTo>
                    <a:lnTo>
                      <a:pt x="0" y="52112"/>
                    </a:lnTo>
                    <a:cubicBezTo>
                      <a:pt x="0" y="24685"/>
                      <a:pt x="24685" y="0"/>
                      <a:pt x="52112" y="0"/>
                    </a:cubicBezTo>
                    <a:lnTo>
                      <a:pt x="430615" y="0"/>
                    </a:lnTo>
                    <a:cubicBezTo>
                      <a:pt x="458042" y="0"/>
                      <a:pt x="482727" y="24685"/>
                      <a:pt x="482727" y="52112"/>
                    </a:cubicBezTo>
                    <a:lnTo>
                      <a:pt x="482727" y="315418"/>
                    </a:lnTo>
                    <a:cubicBezTo>
                      <a:pt x="482727" y="342845"/>
                      <a:pt x="458042" y="367530"/>
                      <a:pt x="430615" y="367530"/>
                    </a:cubicBezTo>
                    <a:lnTo>
                      <a:pt x="202965" y="367530"/>
                    </a:lnTo>
                    <a:lnTo>
                      <a:pt x="126167" y="422385"/>
                    </a:lnTo>
                    <a:cubicBezTo>
                      <a:pt x="123425" y="425128"/>
                      <a:pt x="120682" y="427871"/>
                      <a:pt x="115197" y="427871"/>
                    </a:cubicBezTo>
                    <a:lnTo>
                      <a:pt x="115197" y="427871"/>
                    </a:lnTo>
                    <a:close/>
                    <a:moveTo>
                      <a:pt x="52112" y="43884"/>
                    </a:moveTo>
                    <a:cubicBezTo>
                      <a:pt x="46627" y="43884"/>
                      <a:pt x="43884" y="46626"/>
                      <a:pt x="43884" y="52112"/>
                    </a:cubicBezTo>
                    <a:lnTo>
                      <a:pt x="43884" y="315418"/>
                    </a:lnTo>
                    <a:cubicBezTo>
                      <a:pt x="43884" y="320903"/>
                      <a:pt x="46627" y="323646"/>
                      <a:pt x="52112" y="323646"/>
                    </a:cubicBezTo>
                    <a:lnTo>
                      <a:pt x="104226" y="323646"/>
                    </a:lnTo>
                    <a:cubicBezTo>
                      <a:pt x="115197" y="323646"/>
                      <a:pt x="123425" y="331874"/>
                      <a:pt x="126167" y="342845"/>
                    </a:cubicBezTo>
                    <a:lnTo>
                      <a:pt x="131653" y="367530"/>
                    </a:lnTo>
                    <a:lnTo>
                      <a:pt x="183766" y="329131"/>
                    </a:lnTo>
                    <a:cubicBezTo>
                      <a:pt x="186509" y="326389"/>
                      <a:pt x="191994" y="323646"/>
                      <a:pt x="197480" y="323646"/>
                    </a:cubicBezTo>
                    <a:lnTo>
                      <a:pt x="433358" y="323646"/>
                    </a:lnTo>
                    <a:cubicBezTo>
                      <a:pt x="438843" y="323646"/>
                      <a:pt x="441586" y="320903"/>
                      <a:pt x="441586" y="315418"/>
                    </a:cubicBezTo>
                    <a:lnTo>
                      <a:pt x="441586" y="52112"/>
                    </a:lnTo>
                    <a:cubicBezTo>
                      <a:pt x="441586" y="46626"/>
                      <a:pt x="438843" y="43884"/>
                      <a:pt x="433358" y="43884"/>
                    </a:cubicBezTo>
                    <a:lnTo>
                      <a:pt x="52112" y="43884"/>
                    </a:lnTo>
                    <a:close/>
                  </a:path>
                </a:pathLst>
              </a:custGeom>
              <a:grpFill/>
              <a:ln w="27426" cap="flat">
                <a:noFill/>
                <a:prstDash val="solid"/>
                <a:miter/>
              </a:ln>
            </p:spPr>
            <p:txBody>
              <a:bodyPr rtlCol="0" anchor="ctr"/>
              <a:lstStyle/>
              <a:p>
                <a:endParaRPr lang="en-US"/>
              </a:p>
            </p:txBody>
          </p:sp>
        </p:grpSp>
      </p:grpSp>
      <p:grpSp>
        <p:nvGrpSpPr>
          <p:cNvPr id="13" name="Group 12">
            <a:extLst>
              <a:ext uri="{FF2B5EF4-FFF2-40B4-BE49-F238E27FC236}">
                <a16:creationId xmlns:a16="http://schemas.microsoft.com/office/drawing/2014/main" id="{24EF5299-E8FB-2C41-6997-99A881939582}"/>
              </a:ext>
            </a:extLst>
          </p:cNvPr>
          <p:cNvGrpSpPr/>
          <p:nvPr/>
        </p:nvGrpSpPr>
        <p:grpSpPr>
          <a:xfrm>
            <a:off x="1039305" y="7021620"/>
            <a:ext cx="894654" cy="1042239"/>
            <a:chOff x="5622699" y="3609816"/>
            <a:chExt cx="2108225" cy="2456003"/>
          </a:xfrm>
          <a:solidFill>
            <a:srgbClr val="F79037"/>
          </a:solidFill>
        </p:grpSpPr>
        <p:sp>
          <p:nvSpPr>
            <p:cNvPr id="14" name="Freeform 13">
              <a:extLst>
                <a:ext uri="{FF2B5EF4-FFF2-40B4-BE49-F238E27FC236}">
                  <a16:creationId xmlns:a16="http://schemas.microsoft.com/office/drawing/2014/main" id="{755DB091-C17F-7979-4B62-5424F266E6F8}"/>
                </a:ext>
              </a:extLst>
            </p:cNvPr>
            <p:cNvSpPr/>
            <p:nvPr/>
          </p:nvSpPr>
          <p:spPr>
            <a:xfrm>
              <a:off x="6128012" y="4309323"/>
              <a:ext cx="639554" cy="687300"/>
            </a:xfrm>
            <a:custGeom>
              <a:avLst/>
              <a:gdLst>
                <a:gd name="connsiteX0" fmla="*/ 727 w 689985"/>
                <a:gd name="connsiteY0" fmla="*/ 741497 h 741496"/>
                <a:gd name="connsiteX1" fmla="*/ 2357 w 689985"/>
                <a:gd name="connsiteY1" fmla="*/ 325293 h 741496"/>
                <a:gd name="connsiteX2" fmla="*/ 34944 w 689985"/>
                <a:gd name="connsiteY2" fmla="*/ 196604 h 741496"/>
                <a:gd name="connsiteX3" fmla="*/ 385255 w 689985"/>
                <a:gd name="connsiteY3" fmla="*/ 2755 h 741496"/>
                <a:gd name="connsiteX4" fmla="*/ 685057 w 689985"/>
                <a:gd name="connsiteY4" fmla="*/ 298415 h 741496"/>
                <a:gd name="connsiteX5" fmla="*/ 689945 w 689985"/>
                <a:gd name="connsiteY5" fmla="*/ 463756 h 741496"/>
                <a:gd name="connsiteX6" fmla="*/ 669578 w 689985"/>
                <a:gd name="connsiteY6" fmla="*/ 484933 h 741496"/>
                <a:gd name="connsiteX7" fmla="*/ 167736 w 689985"/>
                <a:gd name="connsiteY7" fmla="*/ 677153 h 741496"/>
                <a:gd name="connsiteX8" fmla="*/ 727 w 689985"/>
                <a:gd name="connsiteY8" fmla="*/ 741497 h 741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9985" h="741496">
                  <a:moveTo>
                    <a:pt x="727" y="741497"/>
                  </a:moveTo>
                  <a:cubicBezTo>
                    <a:pt x="727" y="599776"/>
                    <a:pt x="-1717" y="462127"/>
                    <a:pt x="2357" y="325293"/>
                  </a:cubicBezTo>
                  <a:cubicBezTo>
                    <a:pt x="3986" y="282125"/>
                    <a:pt x="17021" y="236513"/>
                    <a:pt x="34944" y="196604"/>
                  </a:cubicBezTo>
                  <a:cubicBezTo>
                    <a:pt x="100932" y="54882"/>
                    <a:pt x="244316" y="-15163"/>
                    <a:pt x="385255" y="2755"/>
                  </a:cubicBezTo>
                  <a:cubicBezTo>
                    <a:pt x="560411" y="23932"/>
                    <a:pt x="672022" y="163209"/>
                    <a:pt x="685057" y="298415"/>
                  </a:cubicBezTo>
                  <a:cubicBezTo>
                    <a:pt x="690759" y="352985"/>
                    <a:pt x="688315" y="408371"/>
                    <a:pt x="689945" y="463756"/>
                  </a:cubicBezTo>
                  <a:cubicBezTo>
                    <a:pt x="690759" y="480046"/>
                    <a:pt x="679354" y="481675"/>
                    <a:pt x="669578" y="484933"/>
                  </a:cubicBezTo>
                  <a:cubicBezTo>
                    <a:pt x="502569" y="549278"/>
                    <a:pt x="334745" y="613622"/>
                    <a:pt x="167736" y="677153"/>
                  </a:cubicBezTo>
                  <a:cubicBezTo>
                    <a:pt x="113153" y="698329"/>
                    <a:pt x="57755" y="719506"/>
                    <a:pt x="727" y="741497"/>
                  </a:cubicBezTo>
                  <a:close/>
                </a:path>
              </a:pathLst>
            </a:custGeom>
            <a:solidFill>
              <a:srgbClr val="DD1470"/>
            </a:solidFill>
            <a:ln w="8132"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 name="Freeform 14">
              <a:extLst>
                <a:ext uri="{FF2B5EF4-FFF2-40B4-BE49-F238E27FC236}">
                  <a16:creationId xmlns:a16="http://schemas.microsoft.com/office/drawing/2014/main" id="{2FF394E3-3B00-2B28-2212-C1AFC964BC36}"/>
                </a:ext>
              </a:extLst>
            </p:cNvPr>
            <p:cNvSpPr/>
            <p:nvPr/>
          </p:nvSpPr>
          <p:spPr>
            <a:xfrm>
              <a:off x="6583169" y="4628719"/>
              <a:ext cx="689710" cy="735807"/>
            </a:xfrm>
            <a:custGeom>
              <a:avLst/>
              <a:gdLst>
                <a:gd name="connsiteX0" fmla="*/ 689348 w 689710"/>
                <a:gd name="connsiteY0" fmla="*/ 204 h 735807"/>
                <a:gd name="connsiteX1" fmla="*/ 689348 w 689710"/>
                <a:gd name="connsiteY1" fmla="*/ 41743 h 735807"/>
                <a:gd name="connsiteX2" fmla="*/ 689348 w 689710"/>
                <a:gd name="connsiteY2" fmla="*/ 387086 h 735807"/>
                <a:gd name="connsiteX3" fmla="*/ 420504 w 689710"/>
                <a:gd name="connsiteY3" fmla="*/ 726728 h 735807"/>
                <a:gd name="connsiteX4" fmla="*/ 1760 w 689710"/>
                <a:gd name="connsiteY4" fmla="*/ 414779 h 735807"/>
                <a:gd name="connsiteX5" fmla="*/ 130 w 689710"/>
                <a:gd name="connsiteY5" fmla="*/ 277945 h 735807"/>
                <a:gd name="connsiteX6" fmla="*/ 13165 w 689710"/>
                <a:gd name="connsiteY6" fmla="*/ 256768 h 735807"/>
                <a:gd name="connsiteX7" fmla="*/ 680386 w 689710"/>
                <a:gd name="connsiteY7" fmla="*/ 1018 h 735807"/>
                <a:gd name="connsiteX8" fmla="*/ 689348 w 689710"/>
                <a:gd name="connsiteY8" fmla="*/ 204 h 735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9710" h="735807">
                  <a:moveTo>
                    <a:pt x="689348" y="204"/>
                  </a:moveTo>
                  <a:cubicBezTo>
                    <a:pt x="689348" y="14050"/>
                    <a:pt x="689348" y="27896"/>
                    <a:pt x="689348" y="41743"/>
                  </a:cubicBezTo>
                  <a:cubicBezTo>
                    <a:pt x="689348" y="156586"/>
                    <a:pt x="690163" y="271428"/>
                    <a:pt x="689348" y="387086"/>
                  </a:cubicBezTo>
                  <a:cubicBezTo>
                    <a:pt x="688533" y="554871"/>
                    <a:pt x="583440" y="686818"/>
                    <a:pt x="420504" y="726728"/>
                  </a:cubicBezTo>
                  <a:cubicBezTo>
                    <a:pt x="219279" y="775597"/>
                    <a:pt x="11536" y="620844"/>
                    <a:pt x="1760" y="414779"/>
                  </a:cubicBezTo>
                  <a:cubicBezTo>
                    <a:pt x="-684" y="369167"/>
                    <a:pt x="130" y="323556"/>
                    <a:pt x="130" y="277945"/>
                  </a:cubicBezTo>
                  <a:cubicBezTo>
                    <a:pt x="130" y="270614"/>
                    <a:pt x="6648" y="259211"/>
                    <a:pt x="13165" y="256768"/>
                  </a:cubicBezTo>
                  <a:cubicBezTo>
                    <a:pt x="235572" y="171246"/>
                    <a:pt x="457979" y="85725"/>
                    <a:pt x="680386" y="1018"/>
                  </a:cubicBezTo>
                  <a:cubicBezTo>
                    <a:pt x="682016" y="-611"/>
                    <a:pt x="683645" y="204"/>
                    <a:pt x="689348" y="204"/>
                  </a:cubicBezTo>
                  <a:close/>
                </a:path>
              </a:pathLst>
            </a:custGeom>
            <a:solidFill>
              <a:srgbClr val="DD1470"/>
            </a:solidFill>
            <a:ln w="8132"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69C2DF9C-DE3A-9576-1603-250B0EC557A9}"/>
                </a:ext>
              </a:extLst>
            </p:cNvPr>
            <p:cNvSpPr/>
            <p:nvPr/>
          </p:nvSpPr>
          <p:spPr>
            <a:xfrm>
              <a:off x="5622699" y="3609816"/>
              <a:ext cx="2108225" cy="2456003"/>
            </a:xfrm>
            <a:custGeom>
              <a:avLst/>
              <a:gdLst>
                <a:gd name="connsiteX0" fmla="*/ 799986 w 2108225"/>
                <a:gd name="connsiteY0" fmla="*/ 1629 h 2456003"/>
                <a:gd name="connsiteX1" fmla="*/ 923817 w 2108225"/>
                <a:gd name="connsiteY1" fmla="*/ 48055 h 2456003"/>
                <a:gd name="connsiteX2" fmla="*/ 962922 w 2108225"/>
                <a:gd name="connsiteY2" fmla="*/ 588876 h 2456003"/>
                <a:gd name="connsiteX3" fmla="*/ 948257 w 2108225"/>
                <a:gd name="connsiteY3" fmla="*/ 601907 h 2456003"/>
                <a:gd name="connsiteX4" fmla="*/ 1202437 w 2108225"/>
                <a:gd name="connsiteY4" fmla="*/ 1099561 h 2456003"/>
                <a:gd name="connsiteX5" fmla="*/ 1235024 w 2108225"/>
                <a:gd name="connsiteY5" fmla="*/ 1088972 h 2456003"/>
                <a:gd name="connsiteX6" fmla="*/ 2023632 w 2108225"/>
                <a:gd name="connsiteY6" fmla="*/ 786797 h 2456003"/>
                <a:gd name="connsiteX7" fmla="*/ 2055405 w 2108225"/>
                <a:gd name="connsiteY7" fmla="*/ 778652 h 2456003"/>
                <a:gd name="connsiteX8" fmla="*/ 2105915 w 2108225"/>
                <a:gd name="connsiteY8" fmla="*/ 813675 h 2456003"/>
                <a:gd name="connsiteX9" fmla="*/ 2084733 w 2108225"/>
                <a:gd name="connsiteY9" fmla="*/ 869875 h 2456003"/>
                <a:gd name="connsiteX10" fmla="*/ 2018744 w 2108225"/>
                <a:gd name="connsiteY10" fmla="*/ 897567 h 2456003"/>
                <a:gd name="connsiteX11" fmla="*/ 1726275 w 2108225"/>
                <a:gd name="connsiteY11" fmla="*/ 1009152 h 2456003"/>
                <a:gd name="connsiteX12" fmla="*/ 1704279 w 2108225"/>
                <a:gd name="connsiteY12" fmla="*/ 1042546 h 2456003"/>
                <a:gd name="connsiteX13" fmla="*/ 1704279 w 2108225"/>
                <a:gd name="connsiteY13" fmla="*/ 1440831 h 2456003"/>
                <a:gd name="connsiteX14" fmla="*/ 1551119 w 2108225"/>
                <a:gd name="connsiteY14" fmla="*/ 1786175 h 2456003"/>
                <a:gd name="connsiteX15" fmla="*/ 1450914 w 2108225"/>
                <a:gd name="connsiteY15" fmla="*/ 1858665 h 2456003"/>
                <a:gd name="connsiteX16" fmla="*/ 1583706 w 2108225"/>
                <a:gd name="connsiteY16" fmla="*/ 2168171 h 2456003"/>
                <a:gd name="connsiteX17" fmla="*/ 1464763 w 2108225"/>
                <a:gd name="connsiteY17" fmla="*/ 2382381 h 2456003"/>
                <a:gd name="connsiteX18" fmla="*/ 1016690 w 2108225"/>
                <a:gd name="connsiteY18" fmla="*/ 2354689 h 2456003"/>
                <a:gd name="connsiteX19" fmla="*/ 1064756 w 2108225"/>
                <a:gd name="connsiteY19" fmla="*/ 1854592 h 2456003"/>
                <a:gd name="connsiteX20" fmla="*/ 857828 w 2108225"/>
                <a:gd name="connsiteY20" fmla="*/ 1651784 h 2456003"/>
                <a:gd name="connsiteX21" fmla="*/ 810577 w 2108225"/>
                <a:gd name="connsiteY21" fmla="*/ 1361012 h 2456003"/>
                <a:gd name="connsiteX22" fmla="*/ 783692 w 2108225"/>
                <a:gd name="connsiteY22" fmla="*/ 1370785 h 2456003"/>
                <a:gd name="connsiteX23" fmla="*/ 87143 w 2108225"/>
                <a:gd name="connsiteY23" fmla="*/ 1637124 h 2456003"/>
                <a:gd name="connsiteX24" fmla="*/ 57814 w 2108225"/>
                <a:gd name="connsiteY24" fmla="*/ 1646083 h 2456003"/>
                <a:gd name="connsiteX25" fmla="*/ 3231 w 2108225"/>
                <a:gd name="connsiteY25" fmla="*/ 1614318 h 2456003"/>
                <a:gd name="connsiteX26" fmla="*/ 24412 w 2108225"/>
                <a:gd name="connsiteY26" fmla="*/ 1554046 h 2456003"/>
                <a:gd name="connsiteX27" fmla="*/ 78996 w 2108225"/>
                <a:gd name="connsiteY27" fmla="*/ 1530425 h 2456003"/>
                <a:gd name="connsiteX28" fmla="*/ 286739 w 2108225"/>
                <a:gd name="connsiteY28" fmla="*/ 1451420 h 2456003"/>
                <a:gd name="connsiteX29" fmla="*/ 310364 w 2108225"/>
                <a:gd name="connsiteY29" fmla="*/ 1417211 h 2456003"/>
                <a:gd name="connsiteX30" fmla="*/ 311179 w 2108225"/>
                <a:gd name="connsiteY30" fmla="*/ 987975 h 2456003"/>
                <a:gd name="connsiteX31" fmla="*/ 540918 w 2108225"/>
                <a:gd name="connsiteY31" fmla="*/ 614125 h 2456003"/>
                <a:gd name="connsiteX32" fmla="*/ 564544 w 2108225"/>
                <a:gd name="connsiteY32" fmla="*/ 601093 h 2456003"/>
                <a:gd name="connsiteX33" fmla="*/ 522995 w 2108225"/>
                <a:gd name="connsiteY33" fmla="*/ 562812 h 2456003"/>
                <a:gd name="connsiteX34" fmla="*/ 442342 w 2108225"/>
                <a:gd name="connsiteY34" fmla="*/ 231315 h 2456003"/>
                <a:gd name="connsiteX35" fmla="*/ 703039 w 2108225"/>
                <a:gd name="connsiteY35" fmla="*/ 4887 h 2456003"/>
                <a:gd name="connsiteX36" fmla="*/ 713630 w 2108225"/>
                <a:gd name="connsiteY36" fmla="*/ 0 h 2456003"/>
                <a:gd name="connsiteX37" fmla="*/ 799986 w 2108225"/>
                <a:gd name="connsiteY37" fmla="*/ 1629 h 2456003"/>
                <a:gd name="connsiteX38" fmla="*/ 413014 w 2108225"/>
                <a:gd name="connsiteY38" fmla="*/ 1404179 h 2456003"/>
                <a:gd name="connsiteX39" fmla="*/ 580023 w 2108225"/>
                <a:gd name="connsiteY39" fmla="*/ 1339835 h 2456003"/>
                <a:gd name="connsiteX40" fmla="*/ 1081865 w 2108225"/>
                <a:gd name="connsiteY40" fmla="*/ 1147615 h 2456003"/>
                <a:gd name="connsiteX41" fmla="*/ 1102232 w 2108225"/>
                <a:gd name="connsiteY41" fmla="*/ 1126439 h 2456003"/>
                <a:gd name="connsiteX42" fmla="*/ 1097343 w 2108225"/>
                <a:gd name="connsiteY42" fmla="*/ 961097 h 2456003"/>
                <a:gd name="connsiteX43" fmla="*/ 797542 w 2108225"/>
                <a:gd name="connsiteY43" fmla="*/ 665438 h 2456003"/>
                <a:gd name="connsiteX44" fmla="*/ 447230 w 2108225"/>
                <a:gd name="connsiteY44" fmla="*/ 859286 h 2456003"/>
                <a:gd name="connsiteX45" fmla="*/ 414643 w 2108225"/>
                <a:gd name="connsiteY45" fmla="*/ 987975 h 2456003"/>
                <a:gd name="connsiteX46" fmla="*/ 413014 w 2108225"/>
                <a:gd name="connsiteY46" fmla="*/ 1404179 h 2456003"/>
                <a:gd name="connsiteX47" fmla="*/ 1601629 w 2108225"/>
                <a:gd name="connsiteY47" fmla="*/ 1062094 h 2456003"/>
                <a:gd name="connsiteX48" fmla="*/ 1592668 w 2108225"/>
                <a:gd name="connsiteY48" fmla="*/ 1062094 h 2456003"/>
                <a:gd name="connsiteX49" fmla="*/ 925446 w 2108225"/>
                <a:gd name="connsiteY49" fmla="*/ 1317844 h 2456003"/>
                <a:gd name="connsiteX50" fmla="*/ 912411 w 2108225"/>
                <a:gd name="connsiteY50" fmla="*/ 1339020 h 2456003"/>
                <a:gd name="connsiteX51" fmla="*/ 914041 w 2108225"/>
                <a:gd name="connsiteY51" fmla="*/ 1475855 h 2456003"/>
                <a:gd name="connsiteX52" fmla="*/ 1332785 w 2108225"/>
                <a:gd name="connsiteY52" fmla="*/ 1787804 h 2456003"/>
                <a:gd name="connsiteX53" fmla="*/ 1601629 w 2108225"/>
                <a:gd name="connsiteY53" fmla="*/ 1448162 h 2456003"/>
                <a:gd name="connsiteX54" fmla="*/ 1601629 w 2108225"/>
                <a:gd name="connsiteY54" fmla="*/ 1102818 h 2456003"/>
                <a:gd name="connsiteX55" fmla="*/ 1601629 w 2108225"/>
                <a:gd name="connsiteY55" fmla="*/ 1062094 h 2456003"/>
                <a:gd name="connsiteX56" fmla="*/ 756808 w 2108225"/>
                <a:gd name="connsiteY56" fmla="*/ 559554 h 2456003"/>
                <a:gd name="connsiteX57" fmla="*/ 984918 w 2108225"/>
                <a:gd name="connsiteY57" fmla="*/ 333126 h 2456003"/>
                <a:gd name="connsiteX58" fmla="*/ 756808 w 2108225"/>
                <a:gd name="connsiteY58" fmla="*/ 104255 h 2456003"/>
                <a:gd name="connsiteX59" fmla="*/ 530328 w 2108225"/>
                <a:gd name="connsiteY59" fmla="*/ 332312 h 2456003"/>
                <a:gd name="connsiteX60" fmla="*/ 756808 w 2108225"/>
                <a:gd name="connsiteY60" fmla="*/ 559554 h 2456003"/>
                <a:gd name="connsiteX61" fmla="*/ 1257020 w 2108225"/>
                <a:gd name="connsiteY61" fmla="*/ 1900204 h 2456003"/>
                <a:gd name="connsiteX62" fmla="*/ 1030540 w 2108225"/>
                <a:gd name="connsiteY62" fmla="*/ 2127446 h 2456003"/>
                <a:gd name="connsiteX63" fmla="*/ 1257835 w 2108225"/>
                <a:gd name="connsiteY63" fmla="*/ 2354689 h 2456003"/>
                <a:gd name="connsiteX64" fmla="*/ 1485945 w 2108225"/>
                <a:gd name="connsiteY64" fmla="*/ 2125817 h 2456003"/>
                <a:gd name="connsiteX65" fmla="*/ 1257020 w 2108225"/>
                <a:gd name="connsiteY65" fmla="*/ 1900204 h 2456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108225" h="2456003">
                  <a:moveTo>
                    <a:pt x="799986" y="1629"/>
                  </a:moveTo>
                  <a:cubicBezTo>
                    <a:pt x="841535" y="17104"/>
                    <a:pt x="886342" y="26064"/>
                    <a:pt x="923817" y="48055"/>
                  </a:cubicBezTo>
                  <a:cubicBezTo>
                    <a:pt x="1125042" y="166156"/>
                    <a:pt x="1143780" y="441453"/>
                    <a:pt x="962922" y="588876"/>
                  </a:cubicBezTo>
                  <a:cubicBezTo>
                    <a:pt x="958848" y="592134"/>
                    <a:pt x="954775" y="596206"/>
                    <a:pt x="948257" y="601907"/>
                  </a:cubicBezTo>
                  <a:cubicBezTo>
                    <a:pt x="1147853" y="708606"/>
                    <a:pt x="1221174" y="879648"/>
                    <a:pt x="1202437" y="1099561"/>
                  </a:cubicBezTo>
                  <a:cubicBezTo>
                    <a:pt x="1216287" y="1094673"/>
                    <a:pt x="1225248" y="1092230"/>
                    <a:pt x="1235024" y="1088972"/>
                  </a:cubicBezTo>
                  <a:cubicBezTo>
                    <a:pt x="1498165" y="987975"/>
                    <a:pt x="1760491" y="887793"/>
                    <a:pt x="2023632" y="786797"/>
                  </a:cubicBezTo>
                  <a:cubicBezTo>
                    <a:pt x="2034223" y="782724"/>
                    <a:pt x="2044814" y="779466"/>
                    <a:pt x="2055405" y="778652"/>
                  </a:cubicBezTo>
                  <a:cubicBezTo>
                    <a:pt x="2079030" y="777023"/>
                    <a:pt x="2098583" y="790869"/>
                    <a:pt x="2105915" y="813675"/>
                  </a:cubicBezTo>
                  <a:cubicBezTo>
                    <a:pt x="2112432" y="834852"/>
                    <a:pt x="2105100" y="858471"/>
                    <a:pt x="2084733" y="869875"/>
                  </a:cubicBezTo>
                  <a:cubicBezTo>
                    <a:pt x="2063552" y="881278"/>
                    <a:pt x="2041555" y="889422"/>
                    <a:pt x="2018744" y="897567"/>
                  </a:cubicBezTo>
                  <a:cubicBezTo>
                    <a:pt x="1920983" y="935034"/>
                    <a:pt x="1824036" y="972500"/>
                    <a:pt x="1726275" y="1009152"/>
                  </a:cubicBezTo>
                  <a:cubicBezTo>
                    <a:pt x="1709167" y="1015668"/>
                    <a:pt x="1704279" y="1024627"/>
                    <a:pt x="1704279" y="1042546"/>
                  </a:cubicBezTo>
                  <a:cubicBezTo>
                    <a:pt x="1705093" y="1175308"/>
                    <a:pt x="1705093" y="1308070"/>
                    <a:pt x="1704279" y="1440831"/>
                  </a:cubicBezTo>
                  <a:cubicBezTo>
                    <a:pt x="1703464" y="1578480"/>
                    <a:pt x="1655398" y="1694952"/>
                    <a:pt x="1551119" y="1786175"/>
                  </a:cubicBezTo>
                  <a:cubicBezTo>
                    <a:pt x="1520976" y="1813053"/>
                    <a:pt x="1485130" y="1833415"/>
                    <a:pt x="1450914" y="1858665"/>
                  </a:cubicBezTo>
                  <a:cubicBezTo>
                    <a:pt x="1550304" y="1936041"/>
                    <a:pt x="1597556" y="2040296"/>
                    <a:pt x="1583706" y="2168171"/>
                  </a:cubicBezTo>
                  <a:cubicBezTo>
                    <a:pt x="1573930" y="2255321"/>
                    <a:pt x="1532381" y="2326996"/>
                    <a:pt x="1464763" y="2382381"/>
                  </a:cubicBezTo>
                  <a:cubicBezTo>
                    <a:pt x="1331971" y="2491523"/>
                    <a:pt x="1134004" y="2476862"/>
                    <a:pt x="1016690" y="2354689"/>
                  </a:cubicBezTo>
                  <a:cubicBezTo>
                    <a:pt x="901006" y="2233330"/>
                    <a:pt x="877380" y="1999571"/>
                    <a:pt x="1064756" y="1854592"/>
                  </a:cubicBezTo>
                  <a:cubicBezTo>
                    <a:pt x="974327" y="1808981"/>
                    <a:pt x="904265" y="1742192"/>
                    <a:pt x="857828" y="1651784"/>
                  </a:cubicBezTo>
                  <a:cubicBezTo>
                    <a:pt x="811391" y="1561376"/>
                    <a:pt x="804059" y="1464452"/>
                    <a:pt x="810577" y="1361012"/>
                  </a:cubicBezTo>
                  <a:cubicBezTo>
                    <a:pt x="799171" y="1365084"/>
                    <a:pt x="791024" y="1368342"/>
                    <a:pt x="783692" y="1370785"/>
                  </a:cubicBezTo>
                  <a:cubicBezTo>
                    <a:pt x="551509" y="1459565"/>
                    <a:pt x="319326" y="1548344"/>
                    <a:pt x="87143" y="1637124"/>
                  </a:cubicBezTo>
                  <a:cubicBezTo>
                    <a:pt x="77366" y="1641196"/>
                    <a:pt x="67590" y="1644454"/>
                    <a:pt x="57814" y="1646083"/>
                  </a:cubicBezTo>
                  <a:cubicBezTo>
                    <a:pt x="32559" y="1650155"/>
                    <a:pt x="11378" y="1637938"/>
                    <a:pt x="3231" y="1614318"/>
                  </a:cubicBezTo>
                  <a:cubicBezTo>
                    <a:pt x="-4916" y="1591512"/>
                    <a:pt x="2416" y="1567077"/>
                    <a:pt x="24412" y="1554046"/>
                  </a:cubicBezTo>
                  <a:cubicBezTo>
                    <a:pt x="41521" y="1544272"/>
                    <a:pt x="60258" y="1537756"/>
                    <a:pt x="78996" y="1530425"/>
                  </a:cubicBezTo>
                  <a:cubicBezTo>
                    <a:pt x="148244" y="1503547"/>
                    <a:pt x="217491" y="1476669"/>
                    <a:pt x="286739" y="1451420"/>
                  </a:cubicBezTo>
                  <a:cubicBezTo>
                    <a:pt x="303847" y="1444904"/>
                    <a:pt x="311179" y="1437574"/>
                    <a:pt x="310364" y="1417211"/>
                  </a:cubicBezTo>
                  <a:cubicBezTo>
                    <a:pt x="309550" y="1273861"/>
                    <a:pt x="307106" y="1131325"/>
                    <a:pt x="311179" y="987975"/>
                  </a:cubicBezTo>
                  <a:cubicBezTo>
                    <a:pt x="316882" y="821819"/>
                    <a:pt x="398350" y="698017"/>
                    <a:pt x="540918" y="614125"/>
                  </a:cubicBezTo>
                  <a:cubicBezTo>
                    <a:pt x="548251" y="610052"/>
                    <a:pt x="555583" y="605980"/>
                    <a:pt x="564544" y="601093"/>
                  </a:cubicBezTo>
                  <a:cubicBezTo>
                    <a:pt x="549880" y="587247"/>
                    <a:pt x="535216" y="575844"/>
                    <a:pt x="522995" y="562812"/>
                  </a:cubicBezTo>
                  <a:cubicBezTo>
                    <a:pt x="433381" y="467517"/>
                    <a:pt x="402423" y="355932"/>
                    <a:pt x="442342" y="231315"/>
                  </a:cubicBezTo>
                  <a:cubicBezTo>
                    <a:pt x="482262" y="105884"/>
                    <a:pt x="571876" y="29321"/>
                    <a:pt x="703039" y="4887"/>
                  </a:cubicBezTo>
                  <a:cubicBezTo>
                    <a:pt x="706298" y="4072"/>
                    <a:pt x="710371" y="1629"/>
                    <a:pt x="713630" y="0"/>
                  </a:cubicBezTo>
                  <a:cubicBezTo>
                    <a:pt x="742144" y="1629"/>
                    <a:pt x="771472" y="1629"/>
                    <a:pt x="799986" y="1629"/>
                  </a:cubicBezTo>
                  <a:close/>
                  <a:moveTo>
                    <a:pt x="413014" y="1404179"/>
                  </a:moveTo>
                  <a:cubicBezTo>
                    <a:pt x="470856" y="1382189"/>
                    <a:pt x="525439" y="1361012"/>
                    <a:pt x="580023" y="1339835"/>
                  </a:cubicBezTo>
                  <a:cubicBezTo>
                    <a:pt x="747032" y="1275490"/>
                    <a:pt x="914856" y="1211960"/>
                    <a:pt x="1081865" y="1147615"/>
                  </a:cubicBezTo>
                  <a:cubicBezTo>
                    <a:pt x="1091641" y="1143543"/>
                    <a:pt x="1103046" y="1141914"/>
                    <a:pt x="1102232" y="1126439"/>
                  </a:cubicBezTo>
                  <a:cubicBezTo>
                    <a:pt x="1099787" y="1071054"/>
                    <a:pt x="1102232" y="1015668"/>
                    <a:pt x="1097343" y="961097"/>
                  </a:cubicBezTo>
                  <a:cubicBezTo>
                    <a:pt x="1083494" y="825078"/>
                    <a:pt x="972698" y="686614"/>
                    <a:pt x="797542" y="665438"/>
                  </a:cubicBezTo>
                  <a:cubicBezTo>
                    <a:pt x="656603" y="648333"/>
                    <a:pt x="513219" y="717565"/>
                    <a:pt x="447230" y="859286"/>
                  </a:cubicBezTo>
                  <a:cubicBezTo>
                    <a:pt x="428493" y="899196"/>
                    <a:pt x="415458" y="944808"/>
                    <a:pt x="414643" y="987975"/>
                  </a:cubicBezTo>
                  <a:cubicBezTo>
                    <a:pt x="410570" y="1125624"/>
                    <a:pt x="413014" y="1262458"/>
                    <a:pt x="413014" y="1404179"/>
                  </a:cubicBezTo>
                  <a:close/>
                  <a:moveTo>
                    <a:pt x="1601629" y="1062094"/>
                  </a:moveTo>
                  <a:cubicBezTo>
                    <a:pt x="1595926" y="1062094"/>
                    <a:pt x="1594297" y="1061280"/>
                    <a:pt x="1592668" y="1062094"/>
                  </a:cubicBezTo>
                  <a:cubicBezTo>
                    <a:pt x="1370261" y="1146801"/>
                    <a:pt x="1147853" y="1232322"/>
                    <a:pt x="925446" y="1317844"/>
                  </a:cubicBezTo>
                  <a:cubicBezTo>
                    <a:pt x="918929" y="1320287"/>
                    <a:pt x="912411" y="1331690"/>
                    <a:pt x="912411" y="1339020"/>
                  </a:cubicBezTo>
                  <a:cubicBezTo>
                    <a:pt x="911597" y="1384632"/>
                    <a:pt x="911597" y="1430243"/>
                    <a:pt x="914041" y="1475855"/>
                  </a:cubicBezTo>
                  <a:cubicBezTo>
                    <a:pt x="923002" y="1681920"/>
                    <a:pt x="1131560" y="1837488"/>
                    <a:pt x="1332785" y="1787804"/>
                  </a:cubicBezTo>
                  <a:cubicBezTo>
                    <a:pt x="1495721" y="1747894"/>
                    <a:pt x="1600814" y="1615947"/>
                    <a:pt x="1601629" y="1448162"/>
                  </a:cubicBezTo>
                  <a:cubicBezTo>
                    <a:pt x="1602444" y="1333319"/>
                    <a:pt x="1601629" y="1218476"/>
                    <a:pt x="1601629" y="1102818"/>
                  </a:cubicBezTo>
                  <a:cubicBezTo>
                    <a:pt x="1601629" y="1089787"/>
                    <a:pt x="1601629" y="1076755"/>
                    <a:pt x="1601629" y="1062094"/>
                  </a:cubicBezTo>
                  <a:close/>
                  <a:moveTo>
                    <a:pt x="756808" y="559554"/>
                  </a:moveTo>
                  <a:cubicBezTo>
                    <a:pt x="882268" y="559554"/>
                    <a:pt x="983289" y="459372"/>
                    <a:pt x="984918" y="333126"/>
                  </a:cubicBezTo>
                  <a:cubicBezTo>
                    <a:pt x="986547" y="209324"/>
                    <a:pt x="880639" y="103440"/>
                    <a:pt x="756808" y="104255"/>
                  </a:cubicBezTo>
                  <a:cubicBezTo>
                    <a:pt x="631348" y="105069"/>
                    <a:pt x="530328" y="206880"/>
                    <a:pt x="530328" y="332312"/>
                  </a:cubicBezTo>
                  <a:cubicBezTo>
                    <a:pt x="530328" y="457743"/>
                    <a:pt x="631348" y="558739"/>
                    <a:pt x="756808" y="559554"/>
                  </a:cubicBezTo>
                  <a:close/>
                  <a:moveTo>
                    <a:pt x="1257020" y="1900204"/>
                  </a:moveTo>
                  <a:cubicBezTo>
                    <a:pt x="1131560" y="1901018"/>
                    <a:pt x="1029725" y="2002829"/>
                    <a:pt x="1030540" y="2127446"/>
                  </a:cubicBezTo>
                  <a:cubicBezTo>
                    <a:pt x="1030540" y="2252063"/>
                    <a:pt x="1133189" y="2356318"/>
                    <a:pt x="1257835" y="2354689"/>
                  </a:cubicBezTo>
                  <a:cubicBezTo>
                    <a:pt x="1388183" y="2353059"/>
                    <a:pt x="1485130" y="2253692"/>
                    <a:pt x="1485945" y="2125817"/>
                  </a:cubicBezTo>
                  <a:cubicBezTo>
                    <a:pt x="1485945" y="2000386"/>
                    <a:pt x="1380851" y="1899389"/>
                    <a:pt x="1257020" y="1900204"/>
                  </a:cubicBezTo>
                  <a:close/>
                </a:path>
              </a:pathLst>
            </a:custGeom>
            <a:grpFill/>
            <a:ln w="8132"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4" name="Group 3">
            <a:extLst>
              <a:ext uri="{FF2B5EF4-FFF2-40B4-BE49-F238E27FC236}">
                <a16:creationId xmlns:a16="http://schemas.microsoft.com/office/drawing/2014/main" id="{97B0DCE5-80E1-2EE5-4F88-36D68A3B845A}"/>
              </a:ext>
            </a:extLst>
          </p:cNvPr>
          <p:cNvGrpSpPr/>
          <p:nvPr/>
        </p:nvGrpSpPr>
        <p:grpSpPr>
          <a:xfrm>
            <a:off x="997013" y="3989024"/>
            <a:ext cx="923646" cy="923888"/>
            <a:chOff x="10376768" y="3823816"/>
            <a:chExt cx="923646" cy="923888"/>
          </a:xfrm>
          <a:solidFill>
            <a:srgbClr val="F79037"/>
          </a:solidFill>
        </p:grpSpPr>
        <p:sp>
          <p:nvSpPr>
            <p:cNvPr id="18" name="Freeform 17">
              <a:extLst>
                <a:ext uri="{FF2B5EF4-FFF2-40B4-BE49-F238E27FC236}">
                  <a16:creationId xmlns:a16="http://schemas.microsoft.com/office/drawing/2014/main" id="{C6619722-34ED-1638-A0BD-E5B50576187C}"/>
                </a:ext>
              </a:extLst>
            </p:cNvPr>
            <p:cNvSpPr/>
            <p:nvPr/>
          </p:nvSpPr>
          <p:spPr>
            <a:xfrm>
              <a:off x="10872691" y="3846190"/>
              <a:ext cx="417334" cy="527539"/>
            </a:xfrm>
            <a:custGeom>
              <a:avLst/>
              <a:gdLst>
                <a:gd name="connsiteX0" fmla="*/ 386622 w 417334"/>
                <a:gd name="connsiteY0" fmla="*/ 407398 h 527539"/>
                <a:gd name="connsiteX1" fmla="*/ 341456 w 417334"/>
                <a:gd name="connsiteY1" fmla="*/ 388428 h 527539"/>
                <a:gd name="connsiteX2" fmla="*/ 316163 w 417334"/>
                <a:gd name="connsiteY2" fmla="*/ 394752 h 527539"/>
                <a:gd name="connsiteX3" fmla="*/ 280030 w 417334"/>
                <a:gd name="connsiteY3" fmla="*/ 430884 h 527539"/>
                <a:gd name="connsiteX4" fmla="*/ 273707 w 417334"/>
                <a:gd name="connsiteY4" fmla="*/ 456177 h 527539"/>
                <a:gd name="connsiteX5" fmla="*/ 292676 w 417334"/>
                <a:gd name="connsiteY5" fmla="*/ 500440 h 527539"/>
                <a:gd name="connsiteX6" fmla="*/ 227637 w 417334"/>
                <a:gd name="connsiteY6" fmla="*/ 527540 h 527539"/>
                <a:gd name="connsiteX7" fmla="*/ 245704 w 417334"/>
                <a:gd name="connsiteY7" fmla="*/ 431788 h 527539"/>
                <a:gd name="connsiteX8" fmla="*/ 242994 w 417334"/>
                <a:gd name="connsiteY8" fmla="*/ 395655 h 527539"/>
                <a:gd name="connsiteX9" fmla="*/ 302613 w 417334"/>
                <a:gd name="connsiteY9" fmla="*/ 314356 h 527539"/>
                <a:gd name="connsiteX10" fmla="*/ 298096 w 417334"/>
                <a:gd name="connsiteY10" fmla="*/ 203247 h 527539"/>
                <a:gd name="connsiteX11" fmla="*/ 200537 w 417334"/>
                <a:gd name="connsiteY11" fmla="*/ 112012 h 527539"/>
                <a:gd name="connsiteX12" fmla="*/ 183375 w 417334"/>
                <a:gd name="connsiteY12" fmla="*/ 120142 h 527539"/>
                <a:gd name="connsiteX13" fmla="*/ 191504 w 417334"/>
                <a:gd name="connsiteY13" fmla="*/ 137305 h 527539"/>
                <a:gd name="connsiteX14" fmla="*/ 272803 w 417334"/>
                <a:gd name="connsiteY14" fmla="*/ 213184 h 527539"/>
                <a:gd name="connsiteX15" fmla="*/ 236670 w 417334"/>
                <a:gd name="connsiteY15" fmla="*/ 365845 h 527539"/>
                <a:gd name="connsiteX16" fmla="*/ 229444 w 417334"/>
                <a:gd name="connsiteY16" fmla="*/ 342359 h 527539"/>
                <a:gd name="connsiteX17" fmla="*/ 252027 w 417334"/>
                <a:gd name="connsiteY17" fmla="*/ 222217 h 527539"/>
                <a:gd name="connsiteX18" fmla="*/ 105689 w 417334"/>
                <a:gd name="connsiteY18" fmla="*/ 161695 h 527539"/>
                <a:gd name="connsiteX19" fmla="*/ 70460 w 417334"/>
                <a:gd name="connsiteY19" fmla="*/ 185181 h 527539"/>
                <a:gd name="connsiteX20" fmla="*/ 46973 w 417334"/>
                <a:gd name="connsiteY20" fmla="*/ 177954 h 527539"/>
                <a:gd name="connsiteX21" fmla="*/ 97559 w 417334"/>
                <a:gd name="connsiteY21" fmla="*/ 141822 h 527539"/>
                <a:gd name="connsiteX22" fmla="*/ 134595 w 417334"/>
                <a:gd name="connsiteY22" fmla="*/ 132788 h 527539"/>
                <a:gd name="connsiteX23" fmla="*/ 146338 w 417334"/>
                <a:gd name="connsiteY23" fmla="*/ 118335 h 527539"/>
                <a:gd name="connsiteX24" fmla="*/ 131885 w 417334"/>
                <a:gd name="connsiteY24" fmla="*/ 106592 h 527539"/>
                <a:gd name="connsiteX25" fmla="*/ 87622 w 417334"/>
                <a:gd name="connsiteY25" fmla="*/ 118335 h 527539"/>
                <a:gd name="connsiteX26" fmla="*/ 28003 w 417334"/>
                <a:gd name="connsiteY26" fmla="*/ 160791 h 527539"/>
                <a:gd name="connsiteX27" fmla="*/ 28003 w 417334"/>
                <a:gd name="connsiteY27" fmla="*/ 145435 h 527539"/>
                <a:gd name="connsiteX28" fmla="*/ 0 w 417334"/>
                <a:gd name="connsiteY28" fmla="*/ 117432 h 527539"/>
                <a:gd name="connsiteX29" fmla="*/ 18970 w 417334"/>
                <a:gd name="connsiteY29" fmla="*/ 101172 h 527539"/>
                <a:gd name="connsiteX30" fmla="*/ 25293 w 417334"/>
                <a:gd name="connsiteY30" fmla="*/ 75879 h 527539"/>
                <a:gd name="connsiteX31" fmla="*/ 6323 w 417334"/>
                <a:gd name="connsiteY31" fmla="*/ 31616 h 527539"/>
                <a:gd name="connsiteX32" fmla="*/ 82203 w 417334"/>
                <a:gd name="connsiteY32" fmla="*/ 0 h 527539"/>
                <a:gd name="connsiteX33" fmla="*/ 101172 w 417334"/>
                <a:gd name="connsiteY33" fmla="*/ 45166 h 527539"/>
                <a:gd name="connsiteX34" fmla="*/ 123755 w 417334"/>
                <a:gd name="connsiteY34" fmla="*/ 58716 h 527539"/>
                <a:gd name="connsiteX35" fmla="*/ 174341 w 417334"/>
                <a:gd name="connsiteY35" fmla="*/ 58716 h 527539"/>
                <a:gd name="connsiteX36" fmla="*/ 196925 w 417334"/>
                <a:gd name="connsiteY36" fmla="*/ 45166 h 527539"/>
                <a:gd name="connsiteX37" fmla="*/ 215894 w 417334"/>
                <a:gd name="connsiteY37" fmla="*/ 0 h 527539"/>
                <a:gd name="connsiteX38" fmla="*/ 291773 w 417334"/>
                <a:gd name="connsiteY38" fmla="*/ 31616 h 527539"/>
                <a:gd name="connsiteX39" fmla="*/ 272803 w 417334"/>
                <a:gd name="connsiteY39" fmla="*/ 75879 h 527539"/>
                <a:gd name="connsiteX40" fmla="*/ 279127 w 417334"/>
                <a:gd name="connsiteY40" fmla="*/ 101172 h 527539"/>
                <a:gd name="connsiteX41" fmla="*/ 315259 w 417334"/>
                <a:gd name="connsiteY41" fmla="*/ 137305 h 527539"/>
                <a:gd name="connsiteX42" fmla="*/ 340552 w 417334"/>
                <a:gd name="connsiteY42" fmla="*/ 143628 h 527539"/>
                <a:gd name="connsiteX43" fmla="*/ 385718 w 417334"/>
                <a:gd name="connsiteY43" fmla="*/ 124658 h 527539"/>
                <a:gd name="connsiteX44" fmla="*/ 417335 w 417334"/>
                <a:gd name="connsiteY44" fmla="*/ 200537 h 527539"/>
                <a:gd name="connsiteX45" fmla="*/ 372169 w 417334"/>
                <a:gd name="connsiteY45" fmla="*/ 218604 h 527539"/>
                <a:gd name="connsiteX46" fmla="*/ 358619 w 417334"/>
                <a:gd name="connsiteY46" fmla="*/ 241187 h 527539"/>
                <a:gd name="connsiteX47" fmla="*/ 358619 w 417334"/>
                <a:gd name="connsiteY47" fmla="*/ 291773 h 527539"/>
                <a:gd name="connsiteX48" fmla="*/ 372169 w 417334"/>
                <a:gd name="connsiteY48" fmla="*/ 314356 h 527539"/>
                <a:gd name="connsiteX49" fmla="*/ 417335 w 417334"/>
                <a:gd name="connsiteY49" fmla="*/ 333326 h 527539"/>
                <a:gd name="connsiteX50" fmla="*/ 386622 w 417334"/>
                <a:gd name="connsiteY50" fmla="*/ 407398 h 527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17334" h="527539">
                  <a:moveTo>
                    <a:pt x="386622" y="407398"/>
                  </a:moveTo>
                  <a:lnTo>
                    <a:pt x="341456" y="388428"/>
                  </a:lnTo>
                  <a:cubicBezTo>
                    <a:pt x="332423" y="384815"/>
                    <a:pt x="322486" y="387525"/>
                    <a:pt x="316163" y="394752"/>
                  </a:cubicBezTo>
                  <a:cubicBezTo>
                    <a:pt x="305323" y="408301"/>
                    <a:pt x="293579" y="420044"/>
                    <a:pt x="280030" y="430884"/>
                  </a:cubicBezTo>
                  <a:cubicBezTo>
                    <a:pt x="272803" y="437208"/>
                    <a:pt x="269190" y="447144"/>
                    <a:pt x="273707" y="456177"/>
                  </a:cubicBezTo>
                  <a:lnTo>
                    <a:pt x="292676" y="500440"/>
                  </a:lnTo>
                  <a:lnTo>
                    <a:pt x="227637" y="527540"/>
                  </a:lnTo>
                  <a:cubicBezTo>
                    <a:pt x="239380" y="497730"/>
                    <a:pt x="245704" y="465211"/>
                    <a:pt x="245704" y="431788"/>
                  </a:cubicBezTo>
                  <a:cubicBezTo>
                    <a:pt x="245704" y="419141"/>
                    <a:pt x="244800" y="407398"/>
                    <a:pt x="242994" y="395655"/>
                  </a:cubicBezTo>
                  <a:cubicBezTo>
                    <a:pt x="270996" y="375782"/>
                    <a:pt x="291773" y="346876"/>
                    <a:pt x="302613" y="314356"/>
                  </a:cubicBezTo>
                  <a:cubicBezTo>
                    <a:pt x="314356" y="278223"/>
                    <a:pt x="312550" y="238477"/>
                    <a:pt x="298096" y="203247"/>
                  </a:cubicBezTo>
                  <a:cubicBezTo>
                    <a:pt x="280030" y="159888"/>
                    <a:pt x="244800" y="127369"/>
                    <a:pt x="200537" y="112012"/>
                  </a:cubicBezTo>
                  <a:cubicBezTo>
                    <a:pt x="193311" y="109302"/>
                    <a:pt x="186085" y="113819"/>
                    <a:pt x="183375" y="120142"/>
                  </a:cubicBezTo>
                  <a:cubicBezTo>
                    <a:pt x="180664" y="127369"/>
                    <a:pt x="185181" y="134595"/>
                    <a:pt x="191504" y="137305"/>
                  </a:cubicBezTo>
                  <a:cubicBezTo>
                    <a:pt x="228541" y="149952"/>
                    <a:pt x="257447" y="177051"/>
                    <a:pt x="272803" y="213184"/>
                  </a:cubicBezTo>
                  <a:cubicBezTo>
                    <a:pt x="295386" y="267383"/>
                    <a:pt x="280030" y="327906"/>
                    <a:pt x="236670" y="365845"/>
                  </a:cubicBezTo>
                  <a:cubicBezTo>
                    <a:pt x="234864" y="357716"/>
                    <a:pt x="232154" y="349586"/>
                    <a:pt x="229444" y="342359"/>
                  </a:cubicBezTo>
                  <a:cubicBezTo>
                    <a:pt x="260157" y="310743"/>
                    <a:pt x="269190" y="263770"/>
                    <a:pt x="252027" y="222217"/>
                  </a:cubicBezTo>
                  <a:cubicBezTo>
                    <a:pt x="228541" y="165308"/>
                    <a:pt x="162598" y="138208"/>
                    <a:pt x="105689" y="161695"/>
                  </a:cubicBezTo>
                  <a:cubicBezTo>
                    <a:pt x="92139" y="167114"/>
                    <a:pt x="80396" y="175245"/>
                    <a:pt x="70460" y="185181"/>
                  </a:cubicBezTo>
                  <a:cubicBezTo>
                    <a:pt x="62329" y="182471"/>
                    <a:pt x="55103" y="179761"/>
                    <a:pt x="46973" y="177954"/>
                  </a:cubicBezTo>
                  <a:cubicBezTo>
                    <a:pt x="60523" y="162598"/>
                    <a:pt x="77686" y="149952"/>
                    <a:pt x="97559" y="141822"/>
                  </a:cubicBezTo>
                  <a:cubicBezTo>
                    <a:pt x="109302" y="137305"/>
                    <a:pt x="121948" y="133691"/>
                    <a:pt x="134595" y="132788"/>
                  </a:cubicBezTo>
                  <a:cubicBezTo>
                    <a:pt x="141822" y="131885"/>
                    <a:pt x="147242" y="125562"/>
                    <a:pt x="146338" y="118335"/>
                  </a:cubicBezTo>
                  <a:cubicBezTo>
                    <a:pt x="145435" y="111108"/>
                    <a:pt x="139112" y="105689"/>
                    <a:pt x="131885" y="106592"/>
                  </a:cubicBezTo>
                  <a:cubicBezTo>
                    <a:pt x="116529" y="108399"/>
                    <a:pt x="102076" y="112012"/>
                    <a:pt x="87622" y="118335"/>
                  </a:cubicBezTo>
                  <a:cubicBezTo>
                    <a:pt x="64136" y="128272"/>
                    <a:pt x="44263" y="142725"/>
                    <a:pt x="28003" y="160791"/>
                  </a:cubicBezTo>
                  <a:lnTo>
                    <a:pt x="28003" y="145435"/>
                  </a:lnTo>
                  <a:cubicBezTo>
                    <a:pt x="28003" y="130079"/>
                    <a:pt x="15357" y="117432"/>
                    <a:pt x="0" y="117432"/>
                  </a:cubicBezTo>
                  <a:cubicBezTo>
                    <a:pt x="6323" y="112012"/>
                    <a:pt x="11744" y="105689"/>
                    <a:pt x="18970" y="101172"/>
                  </a:cubicBezTo>
                  <a:cubicBezTo>
                    <a:pt x="26197" y="94849"/>
                    <a:pt x="29810" y="84912"/>
                    <a:pt x="25293" y="75879"/>
                  </a:cubicBezTo>
                  <a:lnTo>
                    <a:pt x="6323" y="31616"/>
                  </a:lnTo>
                  <a:lnTo>
                    <a:pt x="82203" y="0"/>
                  </a:lnTo>
                  <a:lnTo>
                    <a:pt x="101172" y="45166"/>
                  </a:lnTo>
                  <a:cubicBezTo>
                    <a:pt x="104786" y="54199"/>
                    <a:pt x="113819" y="59620"/>
                    <a:pt x="123755" y="58716"/>
                  </a:cubicBezTo>
                  <a:cubicBezTo>
                    <a:pt x="140918" y="56909"/>
                    <a:pt x="158081" y="56909"/>
                    <a:pt x="174341" y="58716"/>
                  </a:cubicBezTo>
                  <a:cubicBezTo>
                    <a:pt x="184278" y="59620"/>
                    <a:pt x="193311" y="54199"/>
                    <a:pt x="196925" y="45166"/>
                  </a:cubicBezTo>
                  <a:lnTo>
                    <a:pt x="215894" y="0"/>
                  </a:lnTo>
                  <a:lnTo>
                    <a:pt x="291773" y="31616"/>
                  </a:lnTo>
                  <a:lnTo>
                    <a:pt x="272803" y="75879"/>
                  </a:lnTo>
                  <a:cubicBezTo>
                    <a:pt x="269190" y="84912"/>
                    <a:pt x="271900" y="95752"/>
                    <a:pt x="279127" y="101172"/>
                  </a:cubicBezTo>
                  <a:cubicBezTo>
                    <a:pt x="292676" y="112012"/>
                    <a:pt x="304419" y="123755"/>
                    <a:pt x="315259" y="137305"/>
                  </a:cubicBezTo>
                  <a:cubicBezTo>
                    <a:pt x="321583" y="144531"/>
                    <a:pt x="331519" y="147241"/>
                    <a:pt x="340552" y="143628"/>
                  </a:cubicBezTo>
                  <a:lnTo>
                    <a:pt x="385718" y="124658"/>
                  </a:lnTo>
                  <a:lnTo>
                    <a:pt x="417335" y="200537"/>
                  </a:lnTo>
                  <a:lnTo>
                    <a:pt x="372169" y="218604"/>
                  </a:lnTo>
                  <a:cubicBezTo>
                    <a:pt x="363135" y="222217"/>
                    <a:pt x="357716" y="231251"/>
                    <a:pt x="358619" y="241187"/>
                  </a:cubicBezTo>
                  <a:cubicBezTo>
                    <a:pt x="360425" y="257447"/>
                    <a:pt x="360425" y="274610"/>
                    <a:pt x="358619" y="291773"/>
                  </a:cubicBezTo>
                  <a:cubicBezTo>
                    <a:pt x="357716" y="301710"/>
                    <a:pt x="363135" y="310743"/>
                    <a:pt x="372169" y="314356"/>
                  </a:cubicBezTo>
                  <a:lnTo>
                    <a:pt x="417335" y="333326"/>
                  </a:lnTo>
                  <a:lnTo>
                    <a:pt x="386622" y="407398"/>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9" name="Graphic 2">
              <a:extLst>
                <a:ext uri="{FF2B5EF4-FFF2-40B4-BE49-F238E27FC236}">
                  <a16:creationId xmlns:a16="http://schemas.microsoft.com/office/drawing/2014/main" id="{12E097D5-D1AC-2A16-AE2F-62CEEF2497CF}"/>
                </a:ext>
              </a:extLst>
            </p:cNvPr>
            <p:cNvGrpSpPr/>
            <p:nvPr/>
          </p:nvGrpSpPr>
          <p:grpSpPr>
            <a:xfrm>
              <a:off x="10376768" y="3823816"/>
              <a:ext cx="923646" cy="923888"/>
              <a:chOff x="10376768" y="3823816"/>
              <a:chExt cx="923646" cy="923888"/>
            </a:xfrm>
            <a:grpFill/>
          </p:grpSpPr>
          <p:sp>
            <p:nvSpPr>
              <p:cNvPr id="20" name="Freeform 19">
                <a:extLst>
                  <a:ext uri="{FF2B5EF4-FFF2-40B4-BE49-F238E27FC236}">
                    <a16:creationId xmlns:a16="http://schemas.microsoft.com/office/drawing/2014/main" id="{52968110-A06F-54EF-CE9A-A215CF7BFFB2}"/>
                  </a:ext>
                </a:extLst>
              </p:cNvPr>
              <p:cNvSpPr/>
              <p:nvPr/>
            </p:nvSpPr>
            <p:spPr>
              <a:xfrm>
                <a:off x="10376768" y="3823816"/>
                <a:ext cx="923646" cy="923888"/>
              </a:xfrm>
              <a:custGeom>
                <a:avLst/>
                <a:gdLst>
                  <a:gd name="connsiteX0" fmla="*/ 908741 w 923646"/>
                  <a:gd name="connsiteY0" fmla="*/ 338536 h 923888"/>
                  <a:gd name="connsiteX1" fmla="*/ 862672 w 923646"/>
                  <a:gd name="connsiteY1" fmla="*/ 319567 h 923888"/>
                  <a:gd name="connsiteX2" fmla="*/ 862672 w 923646"/>
                  <a:gd name="connsiteY2" fmla="*/ 270787 h 923888"/>
                  <a:gd name="connsiteX3" fmla="*/ 908741 w 923646"/>
                  <a:gd name="connsiteY3" fmla="*/ 251818 h 923888"/>
                  <a:gd name="connsiteX4" fmla="*/ 920484 w 923646"/>
                  <a:gd name="connsiteY4" fmla="*/ 240074 h 923888"/>
                  <a:gd name="connsiteX5" fmla="*/ 920484 w 923646"/>
                  <a:gd name="connsiteY5" fmla="*/ 223814 h 923888"/>
                  <a:gd name="connsiteX6" fmla="*/ 885255 w 923646"/>
                  <a:gd name="connsiteY6" fmla="*/ 137999 h 923888"/>
                  <a:gd name="connsiteX7" fmla="*/ 873512 w 923646"/>
                  <a:gd name="connsiteY7" fmla="*/ 126256 h 923888"/>
                  <a:gd name="connsiteX8" fmla="*/ 857252 w 923646"/>
                  <a:gd name="connsiteY8" fmla="*/ 126256 h 923888"/>
                  <a:gd name="connsiteX9" fmla="*/ 811183 w 923646"/>
                  <a:gd name="connsiteY9" fmla="*/ 145226 h 923888"/>
                  <a:gd name="connsiteX10" fmla="*/ 776856 w 923646"/>
                  <a:gd name="connsiteY10" fmla="*/ 110899 h 923888"/>
                  <a:gd name="connsiteX11" fmla="*/ 795826 w 923646"/>
                  <a:gd name="connsiteY11" fmla="*/ 64830 h 923888"/>
                  <a:gd name="connsiteX12" fmla="*/ 795826 w 923646"/>
                  <a:gd name="connsiteY12" fmla="*/ 48570 h 923888"/>
                  <a:gd name="connsiteX13" fmla="*/ 784083 w 923646"/>
                  <a:gd name="connsiteY13" fmla="*/ 36827 h 923888"/>
                  <a:gd name="connsiteX14" fmla="*/ 698267 w 923646"/>
                  <a:gd name="connsiteY14" fmla="*/ 1597 h 923888"/>
                  <a:gd name="connsiteX15" fmla="*/ 669361 w 923646"/>
                  <a:gd name="connsiteY15" fmla="*/ 13340 h 923888"/>
                  <a:gd name="connsiteX16" fmla="*/ 650391 w 923646"/>
                  <a:gd name="connsiteY16" fmla="*/ 59410 h 923888"/>
                  <a:gd name="connsiteX17" fmla="*/ 601612 w 923646"/>
                  <a:gd name="connsiteY17" fmla="*/ 59410 h 923888"/>
                  <a:gd name="connsiteX18" fmla="*/ 582642 w 923646"/>
                  <a:gd name="connsiteY18" fmla="*/ 13340 h 923888"/>
                  <a:gd name="connsiteX19" fmla="*/ 554639 w 923646"/>
                  <a:gd name="connsiteY19" fmla="*/ 1597 h 923888"/>
                  <a:gd name="connsiteX20" fmla="*/ 468824 w 923646"/>
                  <a:gd name="connsiteY20" fmla="*/ 36827 h 923888"/>
                  <a:gd name="connsiteX21" fmla="*/ 457080 w 923646"/>
                  <a:gd name="connsiteY21" fmla="*/ 48570 h 923888"/>
                  <a:gd name="connsiteX22" fmla="*/ 457080 w 923646"/>
                  <a:gd name="connsiteY22" fmla="*/ 64830 h 923888"/>
                  <a:gd name="connsiteX23" fmla="*/ 476051 w 923646"/>
                  <a:gd name="connsiteY23" fmla="*/ 110899 h 923888"/>
                  <a:gd name="connsiteX24" fmla="*/ 441724 w 923646"/>
                  <a:gd name="connsiteY24" fmla="*/ 145226 h 923888"/>
                  <a:gd name="connsiteX25" fmla="*/ 395655 w 923646"/>
                  <a:gd name="connsiteY25" fmla="*/ 126256 h 923888"/>
                  <a:gd name="connsiteX26" fmla="*/ 379395 w 923646"/>
                  <a:gd name="connsiteY26" fmla="*/ 126256 h 923888"/>
                  <a:gd name="connsiteX27" fmla="*/ 367652 w 923646"/>
                  <a:gd name="connsiteY27" fmla="*/ 137999 h 923888"/>
                  <a:gd name="connsiteX28" fmla="*/ 325196 w 923646"/>
                  <a:gd name="connsiteY28" fmla="*/ 239171 h 923888"/>
                  <a:gd name="connsiteX29" fmla="*/ 277320 w 923646"/>
                  <a:gd name="connsiteY29" fmla="*/ 276207 h 923888"/>
                  <a:gd name="connsiteX30" fmla="*/ 206860 w 923646"/>
                  <a:gd name="connsiteY30" fmla="*/ 403575 h 923888"/>
                  <a:gd name="connsiteX31" fmla="*/ 186084 w 923646"/>
                  <a:gd name="connsiteY31" fmla="*/ 413512 h 923888"/>
                  <a:gd name="connsiteX32" fmla="*/ 150855 w 923646"/>
                  <a:gd name="connsiteY32" fmla="*/ 378283 h 923888"/>
                  <a:gd name="connsiteX33" fmla="*/ 135498 w 923646"/>
                  <a:gd name="connsiteY33" fmla="*/ 371959 h 923888"/>
                  <a:gd name="connsiteX34" fmla="*/ 120142 w 923646"/>
                  <a:gd name="connsiteY34" fmla="*/ 378283 h 923888"/>
                  <a:gd name="connsiteX35" fmla="*/ 55102 w 923646"/>
                  <a:gd name="connsiteY35" fmla="*/ 444225 h 923888"/>
                  <a:gd name="connsiteX36" fmla="*/ 55102 w 923646"/>
                  <a:gd name="connsiteY36" fmla="*/ 474938 h 923888"/>
                  <a:gd name="connsiteX37" fmla="*/ 90332 w 923646"/>
                  <a:gd name="connsiteY37" fmla="*/ 510167 h 923888"/>
                  <a:gd name="connsiteX38" fmla="*/ 71362 w 923646"/>
                  <a:gd name="connsiteY38" fmla="*/ 555333 h 923888"/>
                  <a:gd name="connsiteX39" fmla="*/ 21679 w 923646"/>
                  <a:gd name="connsiteY39" fmla="*/ 555333 h 923888"/>
                  <a:gd name="connsiteX40" fmla="*/ 0 w 923646"/>
                  <a:gd name="connsiteY40" fmla="*/ 577013 h 923888"/>
                  <a:gd name="connsiteX41" fmla="*/ 0 w 923646"/>
                  <a:gd name="connsiteY41" fmla="*/ 670055 h 923888"/>
                  <a:gd name="connsiteX42" fmla="*/ 21679 w 923646"/>
                  <a:gd name="connsiteY42" fmla="*/ 691735 h 923888"/>
                  <a:gd name="connsiteX43" fmla="*/ 71362 w 923646"/>
                  <a:gd name="connsiteY43" fmla="*/ 691735 h 923888"/>
                  <a:gd name="connsiteX44" fmla="*/ 90332 w 923646"/>
                  <a:gd name="connsiteY44" fmla="*/ 736901 h 923888"/>
                  <a:gd name="connsiteX45" fmla="*/ 55102 w 923646"/>
                  <a:gd name="connsiteY45" fmla="*/ 772131 h 923888"/>
                  <a:gd name="connsiteX46" fmla="*/ 55102 w 923646"/>
                  <a:gd name="connsiteY46" fmla="*/ 802844 h 923888"/>
                  <a:gd name="connsiteX47" fmla="*/ 120142 w 923646"/>
                  <a:gd name="connsiteY47" fmla="*/ 868786 h 923888"/>
                  <a:gd name="connsiteX48" fmla="*/ 135498 w 923646"/>
                  <a:gd name="connsiteY48" fmla="*/ 875109 h 923888"/>
                  <a:gd name="connsiteX49" fmla="*/ 150855 w 923646"/>
                  <a:gd name="connsiteY49" fmla="*/ 868786 h 923888"/>
                  <a:gd name="connsiteX50" fmla="*/ 186084 w 923646"/>
                  <a:gd name="connsiteY50" fmla="*/ 833556 h 923888"/>
                  <a:gd name="connsiteX51" fmla="*/ 231250 w 923646"/>
                  <a:gd name="connsiteY51" fmla="*/ 852526 h 923888"/>
                  <a:gd name="connsiteX52" fmla="*/ 231250 w 923646"/>
                  <a:gd name="connsiteY52" fmla="*/ 902209 h 923888"/>
                  <a:gd name="connsiteX53" fmla="*/ 252930 w 923646"/>
                  <a:gd name="connsiteY53" fmla="*/ 923888 h 923888"/>
                  <a:gd name="connsiteX54" fmla="*/ 345069 w 923646"/>
                  <a:gd name="connsiteY54" fmla="*/ 923888 h 923888"/>
                  <a:gd name="connsiteX55" fmla="*/ 366748 w 923646"/>
                  <a:gd name="connsiteY55" fmla="*/ 902209 h 923888"/>
                  <a:gd name="connsiteX56" fmla="*/ 366748 w 923646"/>
                  <a:gd name="connsiteY56" fmla="*/ 852526 h 923888"/>
                  <a:gd name="connsiteX57" fmla="*/ 411914 w 923646"/>
                  <a:gd name="connsiteY57" fmla="*/ 833556 h 923888"/>
                  <a:gd name="connsiteX58" fmla="*/ 447144 w 923646"/>
                  <a:gd name="connsiteY58" fmla="*/ 868786 h 923888"/>
                  <a:gd name="connsiteX59" fmla="*/ 462501 w 923646"/>
                  <a:gd name="connsiteY59" fmla="*/ 875109 h 923888"/>
                  <a:gd name="connsiteX60" fmla="*/ 477857 w 923646"/>
                  <a:gd name="connsiteY60" fmla="*/ 868786 h 923888"/>
                  <a:gd name="connsiteX61" fmla="*/ 542896 w 923646"/>
                  <a:gd name="connsiteY61" fmla="*/ 802844 h 923888"/>
                  <a:gd name="connsiteX62" fmla="*/ 542896 w 923646"/>
                  <a:gd name="connsiteY62" fmla="*/ 772131 h 923888"/>
                  <a:gd name="connsiteX63" fmla="*/ 507667 w 923646"/>
                  <a:gd name="connsiteY63" fmla="*/ 736901 h 923888"/>
                  <a:gd name="connsiteX64" fmla="*/ 517603 w 923646"/>
                  <a:gd name="connsiteY64" fmla="*/ 717028 h 923888"/>
                  <a:gd name="connsiteX65" fmla="*/ 600709 w 923646"/>
                  <a:gd name="connsiteY65" fmla="*/ 683605 h 923888"/>
                  <a:gd name="connsiteX66" fmla="*/ 605225 w 923646"/>
                  <a:gd name="connsiteY66" fmla="*/ 664636 h 923888"/>
                  <a:gd name="connsiteX67" fmla="*/ 586255 w 923646"/>
                  <a:gd name="connsiteY67" fmla="*/ 660119 h 923888"/>
                  <a:gd name="connsiteX68" fmla="*/ 461597 w 923646"/>
                  <a:gd name="connsiteY68" fmla="*/ 695348 h 923888"/>
                  <a:gd name="connsiteX69" fmla="*/ 227637 w 923646"/>
                  <a:gd name="connsiteY69" fmla="*/ 460485 h 923888"/>
                  <a:gd name="connsiteX70" fmla="*/ 297192 w 923646"/>
                  <a:gd name="connsiteY70" fmla="*/ 295177 h 923888"/>
                  <a:gd name="connsiteX71" fmla="*/ 462501 w 923646"/>
                  <a:gd name="connsiteY71" fmla="*/ 227428 h 923888"/>
                  <a:gd name="connsiteX72" fmla="*/ 463404 w 923646"/>
                  <a:gd name="connsiteY72" fmla="*/ 227428 h 923888"/>
                  <a:gd name="connsiteX73" fmla="*/ 697364 w 923646"/>
                  <a:gd name="connsiteY73" fmla="*/ 462291 h 923888"/>
                  <a:gd name="connsiteX74" fmla="*/ 633228 w 923646"/>
                  <a:gd name="connsiteY74" fmla="*/ 622179 h 923888"/>
                  <a:gd name="connsiteX75" fmla="*/ 634132 w 923646"/>
                  <a:gd name="connsiteY75" fmla="*/ 641149 h 923888"/>
                  <a:gd name="connsiteX76" fmla="*/ 653101 w 923646"/>
                  <a:gd name="connsiteY76" fmla="*/ 640246 h 923888"/>
                  <a:gd name="connsiteX77" fmla="*/ 688331 w 923646"/>
                  <a:gd name="connsiteY77" fmla="*/ 593273 h 923888"/>
                  <a:gd name="connsiteX78" fmla="*/ 785890 w 923646"/>
                  <a:gd name="connsiteY78" fmla="*/ 553527 h 923888"/>
                  <a:gd name="connsiteX79" fmla="*/ 797633 w 923646"/>
                  <a:gd name="connsiteY79" fmla="*/ 541784 h 923888"/>
                  <a:gd name="connsiteX80" fmla="*/ 797633 w 923646"/>
                  <a:gd name="connsiteY80" fmla="*/ 525524 h 923888"/>
                  <a:gd name="connsiteX81" fmla="*/ 778663 w 923646"/>
                  <a:gd name="connsiteY81" fmla="*/ 479455 h 923888"/>
                  <a:gd name="connsiteX82" fmla="*/ 812989 w 923646"/>
                  <a:gd name="connsiteY82" fmla="*/ 445128 h 923888"/>
                  <a:gd name="connsiteX83" fmla="*/ 859059 w 923646"/>
                  <a:gd name="connsiteY83" fmla="*/ 464098 h 923888"/>
                  <a:gd name="connsiteX84" fmla="*/ 875318 w 923646"/>
                  <a:gd name="connsiteY84" fmla="*/ 464098 h 923888"/>
                  <a:gd name="connsiteX85" fmla="*/ 887062 w 923646"/>
                  <a:gd name="connsiteY85" fmla="*/ 452355 h 923888"/>
                  <a:gd name="connsiteX86" fmla="*/ 922291 w 923646"/>
                  <a:gd name="connsiteY86" fmla="*/ 366539 h 923888"/>
                  <a:gd name="connsiteX87" fmla="*/ 922291 w 923646"/>
                  <a:gd name="connsiteY87" fmla="*/ 350279 h 923888"/>
                  <a:gd name="connsiteX88" fmla="*/ 908741 w 923646"/>
                  <a:gd name="connsiteY88" fmla="*/ 338536 h 923888"/>
                  <a:gd name="connsiteX89" fmla="*/ 908741 w 923646"/>
                  <a:gd name="connsiteY89" fmla="*/ 338536 h 923888"/>
                  <a:gd name="connsiteX90" fmla="*/ 404688 w 923646"/>
                  <a:gd name="connsiteY90" fmla="*/ 717028 h 923888"/>
                  <a:gd name="connsiteX91" fmla="*/ 295386 w 923646"/>
                  <a:gd name="connsiteY91" fmla="*/ 767614 h 923888"/>
                  <a:gd name="connsiteX92" fmla="*/ 151758 w 923646"/>
                  <a:gd name="connsiteY92" fmla="*/ 623986 h 923888"/>
                  <a:gd name="connsiteX93" fmla="*/ 202344 w 923646"/>
                  <a:gd name="connsiteY93" fmla="*/ 514684 h 923888"/>
                  <a:gd name="connsiteX94" fmla="*/ 208667 w 923646"/>
                  <a:gd name="connsiteY94" fmla="*/ 539074 h 923888"/>
                  <a:gd name="connsiteX95" fmla="*/ 174341 w 923646"/>
                  <a:gd name="connsiteY95" fmla="*/ 623986 h 923888"/>
                  <a:gd name="connsiteX96" fmla="*/ 295386 w 923646"/>
                  <a:gd name="connsiteY96" fmla="*/ 745935 h 923888"/>
                  <a:gd name="connsiteX97" fmla="*/ 380298 w 923646"/>
                  <a:gd name="connsiteY97" fmla="*/ 711608 h 923888"/>
                  <a:gd name="connsiteX98" fmla="*/ 404688 w 923646"/>
                  <a:gd name="connsiteY98" fmla="*/ 717028 h 923888"/>
                  <a:gd name="connsiteX99" fmla="*/ 404688 w 923646"/>
                  <a:gd name="connsiteY99" fmla="*/ 717028 h 923888"/>
                  <a:gd name="connsiteX100" fmla="*/ 459790 w 923646"/>
                  <a:gd name="connsiteY100" fmla="*/ 723351 h 923888"/>
                  <a:gd name="connsiteX101" fmla="*/ 482373 w 923646"/>
                  <a:gd name="connsiteY101" fmla="*/ 722448 h 923888"/>
                  <a:gd name="connsiteX102" fmla="*/ 479663 w 923646"/>
                  <a:gd name="connsiteY102" fmla="*/ 727868 h 923888"/>
                  <a:gd name="connsiteX103" fmla="*/ 483277 w 923646"/>
                  <a:gd name="connsiteY103" fmla="*/ 754064 h 923888"/>
                  <a:gd name="connsiteX104" fmla="*/ 517603 w 923646"/>
                  <a:gd name="connsiteY104" fmla="*/ 788390 h 923888"/>
                  <a:gd name="connsiteX105" fmla="*/ 459790 w 923646"/>
                  <a:gd name="connsiteY105" fmla="*/ 846203 h 923888"/>
                  <a:gd name="connsiteX106" fmla="*/ 425464 w 923646"/>
                  <a:gd name="connsiteY106" fmla="*/ 811877 h 923888"/>
                  <a:gd name="connsiteX107" fmla="*/ 399268 w 923646"/>
                  <a:gd name="connsiteY107" fmla="*/ 808263 h 923888"/>
                  <a:gd name="connsiteX108" fmla="*/ 352295 w 923646"/>
                  <a:gd name="connsiteY108" fmla="*/ 827233 h 923888"/>
                  <a:gd name="connsiteX109" fmla="*/ 336036 w 923646"/>
                  <a:gd name="connsiteY109" fmla="*/ 848010 h 923888"/>
                  <a:gd name="connsiteX110" fmla="*/ 336036 w 923646"/>
                  <a:gd name="connsiteY110" fmla="*/ 896789 h 923888"/>
                  <a:gd name="connsiteX111" fmla="*/ 254737 w 923646"/>
                  <a:gd name="connsiteY111" fmla="*/ 896789 h 923888"/>
                  <a:gd name="connsiteX112" fmla="*/ 254737 w 923646"/>
                  <a:gd name="connsiteY112" fmla="*/ 848010 h 923888"/>
                  <a:gd name="connsiteX113" fmla="*/ 238477 w 923646"/>
                  <a:gd name="connsiteY113" fmla="*/ 827233 h 923888"/>
                  <a:gd name="connsiteX114" fmla="*/ 191504 w 923646"/>
                  <a:gd name="connsiteY114" fmla="*/ 808263 h 923888"/>
                  <a:gd name="connsiteX115" fmla="*/ 165308 w 923646"/>
                  <a:gd name="connsiteY115" fmla="*/ 811877 h 923888"/>
                  <a:gd name="connsiteX116" fmla="*/ 130982 w 923646"/>
                  <a:gd name="connsiteY116" fmla="*/ 846203 h 923888"/>
                  <a:gd name="connsiteX117" fmla="*/ 73169 w 923646"/>
                  <a:gd name="connsiteY117" fmla="*/ 788390 h 923888"/>
                  <a:gd name="connsiteX118" fmla="*/ 107495 w 923646"/>
                  <a:gd name="connsiteY118" fmla="*/ 754064 h 923888"/>
                  <a:gd name="connsiteX119" fmla="*/ 111108 w 923646"/>
                  <a:gd name="connsiteY119" fmla="*/ 727868 h 923888"/>
                  <a:gd name="connsiteX120" fmla="*/ 92139 w 923646"/>
                  <a:gd name="connsiteY120" fmla="*/ 680895 h 923888"/>
                  <a:gd name="connsiteX121" fmla="*/ 71362 w 923646"/>
                  <a:gd name="connsiteY121" fmla="*/ 664636 h 923888"/>
                  <a:gd name="connsiteX122" fmla="*/ 22583 w 923646"/>
                  <a:gd name="connsiteY122" fmla="*/ 664636 h 923888"/>
                  <a:gd name="connsiteX123" fmla="*/ 22583 w 923646"/>
                  <a:gd name="connsiteY123" fmla="*/ 582433 h 923888"/>
                  <a:gd name="connsiteX124" fmla="*/ 71362 w 923646"/>
                  <a:gd name="connsiteY124" fmla="*/ 582433 h 923888"/>
                  <a:gd name="connsiteX125" fmla="*/ 92139 w 923646"/>
                  <a:gd name="connsiteY125" fmla="*/ 566173 h 923888"/>
                  <a:gd name="connsiteX126" fmla="*/ 111108 w 923646"/>
                  <a:gd name="connsiteY126" fmla="*/ 519200 h 923888"/>
                  <a:gd name="connsiteX127" fmla="*/ 107495 w 923646"/>
                  <a:gd name="connsiteY127" fmla="*/ 493005 h 923888"/>
                  <a:gd name="connsiteX128" fmla="*/ 73169 w 923646"/>
                  <a:gd name="connsiteY128" fmla="*/ 458678 h 923888"/>
                  <a:gd name="connsiteX129" fmla="*/ 130982 w 923646"/>
                  <a:gd name="connsiteY129" fmla="*/ 400866 h 923888"/>
                  <a:gd name="connsiteX130" fmla="*/ 165308 w 923646"/>
                  <a:gd name="connsiteY130" fmla="*/ 435192 h 923888"/>
                  <a:gd name="connsiteX131" fmla="*/ 191504 w 923646"/>
                  <a:gd name="connsiteY131" fmla="*/ 438805 h 923888"/>
                  <a:gd name="connsiteX132" fmla="*/ 197827 w 923646"/>
                  <a:gd name="connsiteY132" fmla="*/ 435192 h 923888"/>
                  <a:gd name="connsiteX133" fmla="*/ 196924 w 923646"/>
                  <a:gd name="connsiteY133" fmla="*/ 459581 h 923888"/>
                  <a:gd name="connsiteX134" fmla="*/ 197827 w 923646"/>
                  <a:gd name="connsiteY134" fmla="*/ 482165 h 923888"/>
                  <a:gd name="connsiteX135" fmla="*/ 124658 w 923646"/>
                  <a:gd name="connsiteY135" fmla="*/ 622179 h 923888"/>
                  <a:gd name="connsiteX136" fmla="*/ 295386 w 923646"/>
                  <a:gd name="connsiteY136" fmla="*/ 792907 h 923888"/>
                  <a:gd name="connsiteX137" fmla="*/ 434497 w 923646"/>
                  <a:gd name="connsiteY137" fmla="*/ 719738 h 923888"/>
                  <a:gd name="connsiteX138" fmla="*/ 459790 w 923646"/>
                  <a:gd name="connsiteY138" fmla="*/ 723351 h 923888"/>
                  <a:gd name="connsiteX139" fmla="*/ 459790 w 923646"/>
                  <a:gd name="connsiteY139" fmla="*/ 723351 h 923888"/>
                  <a:gd name="connsiteX140" fmla="*/ 459790 w 923646"/>
                  <a:gd name="connsiteY140" fmla="*/ 723351 h 923888"/>
                  <a:gd name="connsiteX141" fmla="*/ 352295 w 923646"/>
                  <a:gd name="connsiteY141" fmla="*/ 699865 h 923888"/>
                  <a:gd name="connsiteX142" fmla="*/ 296289 w 923646"/>
                  <a:gd name="connsiteY142" fmla="*/ 717931 h 923888"/>
                  <a:gd name="connsiteX143" fmla="*/ 202344 w 923646"/>
                  <a:gd name="connsiteY143" fmla="*/ 623082 h 923888"/>
                  <a:gd name="connsiteX144" fmla="*/ 221314 w 923646"/>
                  <a:gd name="connsiteY144" fmla="*/ 567076 h 923888"/>
                  <a:gd name="connsiteX145" fmla="*/ 352295 w 923646"/>
                  <a:gd name="connsiteY145" fmla="*/ 699865 h 923888"/>
                  <a:gd name="connsiteX146" fmla="*/ 387525 w 923646"/>
                  <a:gd name="connsiteY146" fmla="*/ 153355 h 923888"/>
                  <a:gd name="connsiteX147" fmla="*/ 406495 w 923646"/>
                  <a:gd name="connsiteY147" fmla="*/ 160582 h 923888"/>
                  <a:gd name="connsiteX148" fmla="*/ 402881 w 923646"/>
                  <a:gd name="connsiteY148" fmla="*/ 173228 h 923888"/>
                  <a:gd name="connsiteX149" fmla="*/ 402881 w 923646"/>
                  <a:gd name="connsiteY149" fmla="*/ 205748 h 923888"/>
                  <a:gd name="connsiteX150" fmla="*/ 359522 w 923646"/>
                  <a:gd name="connsiteY150" fmla="*/ 219298 h 923888"/>
                  <a:gd name="connsiteX151" fmla="*/ 387525 w 923646"/>
                  <a:gd name="connsiteY151" fmla="*/ 153355 h 923888"/>
                  <a:gd name="connsiteX152" fmla="*/ 458887 w 923646"/>
                  <a:gd name="connsiteY152" fmla="*/ 200328 h 923888"/>
                  <a:gd name="connsiteX153" fmla="*/ 429981 w 923646"/>
                  <a:gd name="connsiteY153" fmla="*/ 202135 h 923888"/>
                  <a:gd name="connsiteX154" fmla="*/ 429981 w 923646"/>
                  <a:gd name="connsiteY154" fmla="*/ 173228 h 923888"/>
                  <a:gd name="connsiteX155" fmla="*/ 430884 w 923646"/>
                  <a:gd name="connsiteY155" fmla="*/ 172325 h 923888"/>
                  <a:gd name="connsiteX156" fmla="*/ 475147 w 923646"/>
                  <a:gd name="connsiteY156" fmla="*/ 172325 h 923888"/>
                  <a:gd name="connsiteX157" fmla="*/ 476051 w 923646"/>
                  <a:gd name="connsiteY157" fmla="*/ 173228 h 923888"/>
                  <a:gd name="connsiteX158" fmla="*/ 476051 w 923646"/>
                  <a:gd name="connsiteY158" fmla="*/ 200328 h 923888"/>
                  <a:gd name="connsiteX159" fmla="*/ 458887 w 923646"/>
                  <a:gd name="connsiteY159" fmla="*/ 200328 h 923888"/>
                  <a:gd name="connsiteX160" fmla="*/ 458887 w 923646"/>
                  <a:gd name="connsiteY160" fmla="*/ 200328 h 923888"/>
                  <a:gd name="connsiteX161" fmla="*/ 574512 w 923646"/>
                  <a:gd name="connsiteY161" fmla="*/ 226525 h 923888"/>
                  <a:gd name="connsiteX162" fmla="*/ 592579 w 923646"/>
                  <a:gd name="connsiteY162" fmla="*/ 216588 h 923888"/>
                  <a:gd name="connsiteX163" fmla="*/ 703687 w 923646"/>
                  <a:gd name="connsiteY163" fmla="*/ 262658 h 923888"/>
                  <a:gd name="connsiteX164" fmla="*/ 693751 w 923646"/>
                  <a:gd name="connsiteY164" fmla="*/ 344860 h 923888"/>
                  <a:gd name="connsiteX165" fmla="*/ 574512 w 923646"/>
                  <a:gd name="connsiteY165" fmla="*/ 226525 h 923888"/>
                  <a:gd name="connsiteX166" fmla="*/ 574512 w 923646"/>
                  <a:gd name="connsiteY166" fmla="*/ 226525 h 923888"/>
                  <a:gd name="connsiteX167" fmla="*/ 861768 w 923646"/>
                  <a:gd name="connsiteY167" fmla="*/ 436998 h 923888"/>
                  <a:gd name="connsiteX168" fmla="*/ 816602 w 923646"/>
                  <a:gd name="connsiteY168" fmla="*/ 418028 h 923888"/>
                  <a:gd name="connsiteX169" fmla="*/ 791309 w 923646"/>
                  <a:gd name="connsiteY169" fmla="*/ 424352 h 923888"/>
                  <a:gd name="connsiteX170" fmla="*/ 755177 w 923646"/>
                  <a:gd name="connsiteY170" fmla="*/ 460485 h 923888"/>
                  <a:gd name="connsiteX171" fmla="*/ 748853 w 923646"/>
                  <a:gd name="connsiteY171" fmla="*/ 485777 h 923888"/>
                  <a:gd name="connsiteX172" fmla="*/ 767823 w 923646"/>
                  <a:gd name="connsiteY172" fmla="*/ 530040 h 923888"/>
                  <a:gd name="connsiteX173" fmla="*/ 702784 w 923646"/>
                  <a:gd name="connsiteY173" fmla="*/ 557140 h 923888"/>
                  <a:gd name="connsiteX174" fmla="*/ 720850 w 923646"/>
                  <a:gd name="connsiteY174" fmla="*/ 461388 h 923888"/>
                  <a:gd name="connsiteX175" fmla="*/ 718141 w 923646"/>
                  <a:gd name="connsiteY175" fmla="*/ 425255 h 923888"/>
                  <a:gd name="connsiteX176" fmla="*/ 777760 w 923646"/>
                  <a:gd name="connsiteY176" fmla="*/ 343956 h 923888"/>
                  <a:gd name="connsiteX177" fmla="*/ 773243 w 923646"/>
                  <a:gd name="connsiteY177" fmla="*/ 232847 h 923888"/>
                  <a:gd name="connsiteX178" fmla="*/ 675684 w 923646"/>
                  <a:gd name="connsiteY178" fmla="*/ 141612 h 923888"/>
                  <a:gd name="connsiteX179" fmla="*/ 658521 w 923646"/>
                  <a:gd name="connsiteY179" fmla="*/ 149742 h 923888"/>
                  <a:gd name="connsiteX180" fmla="*/ 666651 w 923646"/>
                  <a:gd name="connsiteY180" fmla="*/ 166905 h 923888"/>
                  <a:gd name="connsiteX181" fmla="*/ 747950 w 923646"/>
                  <a:gd name="connsiteY181" fmla="*/ 242784 h 923888"/>
                  <a:gd name="connsiteX182" fmla="*/ 711817 w 923646"/>
                  <a:gd name="connsiteY182" fmla="*/ 395445 h 923888"/>
                  <a:gd name="connsiteX183" fmla="*/ 704591 w 923646"/>
                  <a:gd name="connsiteY183" fmla="*/ 371959 h 923888"/>
                  <a:gd name="connsiteX184" fmla="*/ 727174 w 923646"/>
                  <a:gd name="connsiteY184" fmla="*/ 251818 h 923888"/>
                  <a:gd name="connsiteX185" fmla="*/ 580836 w 923646"/>
                  <a:gd name="connsiteY185" fmla="*/ 191295 h 923888"/>
                  <a:gd name="connsiteX186" fmla="*/ 545606 w 923646"/>
                  <a:gd name="connsiteY186" fmla="*/ 214781 h 923888"/>
                  <a:gd name="connsiteX187" fmla="*/ 522120 w 923646"/>
                  <a:gd name="connsiteY187" fmla="*/ 207555 h 923888"/>
                  <a:gd name="connsiteX188" fmla="*/ 572706 w 923646"/>
                  <a:gd name="connsiteY188" fmla="*/ 171422 h 923888"/>
                  <a:gd name="connsiteX189" fmla="*/ 609742 w 923646"/>
                  <a:gd name="connsiteY189" fmla="*/ 162389 h 923888"/>
                  <a:gd name="connsiteX190" fmla="*/ 621485 w 923646"/>
                  <a:gd name="connsiteY190" fmla="*/ 147936 h 923888"/>
                  <a:gd name="connsiteX191" fmla="*/ 607032 w 923646"/>
                  <a:gd name="connsiteY191" fmla="*/ 136193 h 923888"/>
                  <a:gd name="connsiteX192" fmla="*/ 562769 w 923646"/>
                  <a:gd name="connsiteY192" fmla="*/ 147936 h 923888"/>
                  <a:gd name="connsiteX193" fmla="*/ 503150 w 923646"/>
                  <a:gd name="connsiteY193" fmla="*/ 190392 h 923888"/>
                  <a:gd name="connsiteX194" fmla="*/ 503150 w 923646"/>
                  <a:gd name="connsiteY194" fmla="*/ 173228 h 923888"/>
                  <a:gd name="connsiteX195" fmla="*/ 475147 w 923646"/>
                  <a:gd name="connsiteY195" fmla="*/ 145226 h 923888"/>
                  <a:gd name="connsiteX196" fmla="*/ 494117 w 923646"/>
                  <a:gd name="connsiteY196" fmla="*/ 128966 h 923888"/>
                  <a:gd name="connsiteX197" fmla="*/ 500440 w 923646"/>
                  <a:gd name="connsiteY197" fmla="*/ 103673 h 923888"/>
                  <a:gd name="connsiteX198" fmla="*/ 481470 w 923646"/>
                  <a:gd name="connsiteY198" fmla="*/ 59410 h 923888"/>
                  <a:gd name="connsiteX199" fmla="*/ 557349 w 923646"/>
                  <a:gd name="connsiteY199" fmla="*/ 27794 h 923888"/>
                  <a:gd name="connsiteX200" fmla="*/ 576319 w 923646"/>
                  <a:gd name="connsiteY200" fmla="*/ 72960 h 923888"/>
                  <a:gd name="connsiteX201" fmla="*/ 598902 w 923646"/>
                  <a:gd name="connsiteY201" fmla="*/ 86510 h 923888"/>
                  <a:gd name="connsiteX202" fmla="*/ 649488 w 923646"/>
                  <a:gd name="connsiteY202" fmla="*/ 86510 h 923888"/>
                  <a:gd name="connsiteX203" fmla="*/ 672071 w 923646"/>
                  <a:gd name="connsiteY203" fmla="*/ 72960 h 923888"/>
                  <a:gd name="connsiteX204" fmla="*/ 691041 w 923646"/>
                  <a:gd name="connsiteY204" fmla="*/ 27794 h 923888"/>
                  <a:gd name="connsiteX205" fmla="*/ 766920 w 923646"/>
                  <a:gd name="connsiteY205" fmla="*/ 59410 h 923888"/>
                  <a:gd name="connsiteX206" fmla="*/ 747950 w 923646"/>
                  <a:gd name="connsiteY206" fmla="*/ 103673 h 923888"/>
                  <a:gd name="connsiteX207" fmla="*/ 754273 w 923646"/>
                  <a:gd name="connsiteY207" fmla="*/ 128966 h 923888"/>
                  <a:gd name="connsiteX208" fmla="*/ 790406 w 923646"/>
                  <a:gd name="connsiteY208" fmla="*/ 165098 h 923888"/>
                  <a:gd name="connsiteX209" fmla="*/ 815699 w 923646"/>
                  <a:gd name="connsiteY209" fmla="*/ 171422 h 923888"/>
                  <a:gd name="connsiteX210" fmla="*/ 860865 w 923646"/>
                  <a:gd name="connsiteY210" fmla="*/ 152452 h 923888"/>
                  <a:gd name="connsiteX211" fmla="*/ 892482 w 923646"/>
                  <a:gd name="connsiteY211" fmla="*/ 228331 h 923888"/>
                  <a:gd name="connsiteX212" fmla="*/ 847315 w 923646"/>
                  <a:gd name="connsiteY212" fmla="*/ 246397 h 923888"/>
                  <a:gd name="connsiteX213" fmla="*/ 833766 w 923646"/>
                  <a:gd name="connsiteY213" fmla="*/ 268980 h 923888"/>
                  <a:gd name="connsiteX214" fmla="*/ 833766 w 923646"/>
                  <a:gd name="connsiteY214" fmla="*/ 319567 h 923888"/>
                  <a:gd name="connsiteX215" fmla="*/ 847315 w 923646"/>
                  <a:gd name="connsiteY215" fmla="*/ 342150 h 923888"/>
                  <a:gd name="connsiteX216" fmla="*/ 892482 w 923646"/>
                  <a:gd name="connsiteY216" fmla="*/ 361119 h 923888"/>
                  <a:gd name="connsiteX217" fmla="*/ 861768 w 923646"/>
                  <a:gd name="connsiteY217" fmla="*/ 436998 h 9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Lst>
                <a:rect l="l" t="t" r="r" b="b"/>
                <a:pathLst>
                  <a:path w="923646" h="923888">
                    <a:moveTo>
                      <a:pt x="908741" y="338536"/>
                    </a:moveTo>
                    <a:lnTo>
                      <a:pt x="862672" y="319567"/>
                    </a:lnTo>
                    <a:cubicBezTo>
                      <a:pt x="864479" y="303307"/>
                      <a:pt x="864479" y="287047"/>
                      <a:pt x="862672" y="270787"/>
                    </a:cubicBezTo>
                    <a:lnTo>
                      <a:pt x="908741" y="251818"/>
                    </a:lnTo>
                    <a:cubicBezTo>
                      <a:pt x="914161" y="250011"/>
                      <a:pt x="918678" y="245494"/>
                      <a:pt x="920484" y="240074"/>
                    </a:cubicBezTo>
                    <a:cubicBezTo>
                      <a:pt x="922291" y="234654"/>
                      <a:pt x="922291" y="229235"/>
                      <a:pt x="920484" y="223814"/>
                    </a:cubicBezTo>
                    <a:lnTo>
                      <a:pt x="885255" y="137999"/>
                    </a:lnTo>
                    <a:cubicBezTo>
                      <a:pt x="883448" y="132579"/>
                      <a:pt x="878932" y="128062"/>
                      <a:pt x="873512" y="126256"/>
                    </a:cubicBezTo>
                    <a:cubicBezTo>
                      <a:pt x="868092" y="124449"/>
                      <a:pt x="861768" y="124449"/>
                      <a:pt x="857252" y="126256"/>
                    </a:cubicBezTo>
                    <a:lnTo>
                      <a:pt x="811183" y="145226"/>
                    </a:lnTo>
                    <a:cubicBezTo>
                      <a:pt x="801246" y="132579"/>
                      <a:pt x="789503" y="120836"/>
                      <a:pt x="776856" y="110899"/>
                    </a:cubicBezTo>
                    <a:lnTo>
                      <a:pt x="795826" y="64830"/>
                    </a:lnTo>
                    <a:cubicBezTo>
                      <a:pt x="797633" y="59410"/>
                      <a:pt x="797633" y="53990"/>
                      <a:pt x="795826" y="48570"/>
                    </a:cubicBezTo>
                    <a:cubicBezTo>
                      <a:pt x="794019" y="43150"/>
                      <a:pt x="789503" y="38633"/>
                      <a:pt x="784083" y="36827"/>
                    </a:cubicBezTo>
                    <a:lnTo>
                      <a:pt x="698267" y="1597"/>
                    </a:lnTo>
                    <a:cubicBezTo>
                      <a:pt x="687427" y="-2919"/>
                      <a:pt x="674781" y="2500"/>
                      <a:pt x="669361" y="13340"/>
                    </a:cubicBezTo>
                    <a:lnTo>
                      <a:pt x="650391" y="59410"/>
                    </a:lnTo>
                    <a:cubicBezTo>
                      <a:pt x="634132" y="57603"/>
                      <a:pt x="617872" y="57603"/>
                      <a:pt x="601612" y="59410"/>
                    </a:cubicBezTo>
                    <a:lnTo>
                      <a:pt x="582642" y="13340"/>
                    </a:lnTo>
                    <a:cubicBezTo>
                      <a:pt x="578126" y="2500"/>
                      <a:pt x="565479" y="-2919"/>
                      <a:pt x="554639" y="1597"/>
                    </a:cubicBezTo>
                    <a:lnTo>
                      <a:pt x="468824" y="36827"/>
                    </a:lnTo>
                    <a:cubicBezTo>
                      <a:pt x="463404" y="38633"/>
                      <a:pt x="458887" y="43150"/>
                      <a:pt x="457080" y="48570"/>
                    </a:cubicBezTo>
                    <a:cubicBezTo>
                      <a:pt x="455274" y="53990"/>
                      <a:pt x="455274" y="59410"/>
                      <a:pt x="457080" y="64830"/>
                    </a:cubicBezTo>
                    <a:lnTo>
                      <a:pt x="476051" y="110899"/>
                    </a:lnTo>
                    <a:cubicBezTo>
                      <a:pt x="463404" y="120836"/>
                      <a:pt x="451661" y="132579"/>
                      <a:pt x="441724" y="145226"/>
                    </a:cubicBezTo>
                    <a:lnTo>
                      <a:pt x="395655" y="126256"/>
                    </a:lnTo>
                    <a:cubicBezTo>
                      <a:pt x="390235" y="124449"/>
                      <a:pt x="383912" y="124449"/>
                      <a:pt x="379395" y="126256"/>
                    </a:cubicBezTo>
                    <a:cubicBezTo>
                      <a:pt x="373975" y="128062"/>
                      <a:pt x="369458" y="132579"/>
                      <a:pt x="367652" y="137999"/>
                    </a:cubicBezTo>
                    <a:lnTo>
                      <a:pt x="325196" y="239171"/>
                    </a:lnTo>
                    <a:cubicBezTo>
                      <a:pt x="308032" y="250011"/>
                      <a:pt x="291773" y="261754"/>
                      <a:pt x="277320" y="276207"/>
                    </a:cubicBezTo>
                    <a:cubicBezTo>
                      <a:pt x="241187" y="311437"/>
                      <a:pt x="217700" y="355700"/>
                      <a:pt x="206860" y="403575"/>
                    </a:cubicBezTo>
                    <a:cubicBezTo>
                      <a:pt x="199634" y="406285"/>
                      <a:pt x="192407" y="409899"/>
                      <a:pt x="186084" y="413512"/>
                    </a:cubicBezTo>
                    <a:lnTo>
                      <a:pt x="150855" y="378283"/>
                    </a:lnTo>
                    <a:cubicBezTo>
                      <a:pt x="146338" y="373766"/>
                      <a:pt x="140918" y="371959"/>
                      <a:pt x="135498" y="371959"/>
                    </a:cubicBezTo>
                    <a:cubicBezTo>
                      <a:pt x="130078" y="371959"/>
                      <a:pt x="124658" y="374669"/>
                      <a:pt x="120142" y="378283"/>
                    </a:cubicBezTo>
                    <a:lnTo>
                      <a:pt x="55102" y="444225"/>
                    </a:lnTo>
                    <a:cubicBezTo>
                      <a:pt x="46973" y="452355"/>
                      <a:pt x="46973" y="466808"/>
                      <a:pt x="55102" y="474938"/>
                    </a:cubicBezTo>
                    <a:lnTo>
                      <a:pt x="90332" y="510167"/>
                    </a:lnTo>
                    <a:cubicBezTo>
                      <a:pt x="82202" y="524621"/>
                      <a:pt x="75879" y="539977"/>
                      <a:pt x="71362" y="555333"/>
                    </a:cubicBezTo>
                    <a:lnTo>
                      <a:pt x="21679" y="555333"/>
                    </a:lnTo>
                    <a:cubicBezTo>
                      <a:pt x="9936" y="555333"/>
                      <a:pt x="0" y="565270"/>
                      <a:pt x="0" y="577013"/>
                    </a:cubicBezTo>
                    <a:lnTo>
                      <a:pt x="0" y="670055"/>
                    </a:lnTo>
                    <a:cubicBezTo>
                      <a:pt x="0" y="681798"/>
                      <a:pt x="9936" y="691735"/>
                      <a:pt x="21679" y="691735"/>
                    </a:cubicBezTo>
                    <a:lnTo>
                      <a:pt x="71362" y="691735"/>
                    </a:lnTo>
                    <a:cubicBezTo>
                      <a:pt x="75879" y="707091"/>
                      <a:pt x="82202" y="722448"/>
                      <a:pt x="90332" y="736901"/>
                    </a:cubicBezTo>
                    <a:lnTo>
                      <a:pt x="55102" y="772131"/>
                    </a:lnTo>
                    <a:cubicBezTo>
                      <a:pt x="46973" y="780261"/>
                      <a:pt x="46973" y="794714"/>
                      <a:pt x="55102" y="802844"/>
                    </a:cubicBezTo>
                    <a:lnTo>
                      <a:pt x="120142" y="868786"/>
                    </a:lnTo>
                    <a:cubicBezTo>
                      <a:pt x="124658" y="873303"/>
                      <a:pt x="130078" y="875109"/>
                      <a:pt x="135498" y="875109"/>
                    </a:cubicBezTo>
                    <a:cubicBezTo>
                      <a:pt x="140918" y="875109"/>
                      <a:pt x="146338" y="872400"/>
                      <a:pt x="150855" y="868786"/>
                    </a:cubicBezTo>
                    <a:lnTo>
                      <a:pt x="186084" y="833556"/>
                    </a:lnTo>
                    <a:cubicBezTo>
                      <a:pt x="200537" y="841686"/>
                      <a:pt x="215894" y="848010"/>
                      <a:pt x="231250" y="852526"/>
                    </a:cubicBezTo>
                    <a:lnTo>
                      <a:pt x="231250" y="902209"/>
                    </a:lnTo>
                    <a:cubicBezTo>
                      <a:pt x="231250" y="913952"/>
                      <a:pt x="241187" y="923888"/>
                      <a:pt x="252930" y="923888"/>
                    </a:cubicBezTo>
                    <a:lnTo>
                      <a:pt x="345069" y="923888"/>
                    </a:lnTo>
                    <a:cubicBezTo>
                      <a:pt x="356812" y="923888"/>
                      <a:pt x="366748" y="913952"/>
                      <a:pt x="366748" y="902209"/>
                    </a:cubicBezTo>
                    <a:lnTo>
                      <a:pt x="366748" y="852526"/>
                    </a:lnTo>
                    <a:cubicBezTo>
                      <a:pt x="382105" y="848010"/>
                      <a:pt x="397461" y="841686"/>
                      <a:pt x="411914" y="833556"/>
                    </a:cubicBezTo>
                    <a:lnTo>
                      <a:pt x="447144" y="868786"/>
                    </a:lnTo>
                    <a:cubicBezTo>
                      <a:pt x="451661" y="873303"/>
                      <a:pt x="457080" y="875109"/>
                      <a:pt x="462501" y="875109"/>
                    </a:cubicBezTo>
                    <a:cubicBezTo>
                      <a:pt x="467920" y="875109"/>
                      <a:pt x="473340" y="872400"/>
                      <a:pt x="477857" y="868786"/>
                    </a:cubicBezTo>
                    <a:lnTo>
                      <a:pt x="542896" y="802844"/>
                    </a:lnTo>
                    <a:cubicBezTo>
                      <a:pt x="551026" y="794714"/>
                      <a:pt x="551026" y="780261"/>
                      <a:pt x="542896" y="772131"/>
                    </a:cubicBezTo>
                    <a:lnTo>
                      <a:pt x="507667" y="736901"/>
                    </a:lnTo>
                    <a:cubicBezTo>
                      <a:pt x="511280" y="730578"/>
                      <a:pt x="513990" y="723351"/>
                      <a:pt x="517603" y="717028"/>
                    </a:cubicBezTo>
                    <a:cubicBezTo>
                      <a:pt x="547413" y="710705"/>
                      <a:pt x="575416" y="698962"/>
                      <a:pt x="600709" y="683605"/>
                    </a:cubicBezTo>
                    <a:cubicBezTo>
                      <a:pt x="607032" y="679992"/>
                      <a:pt x="608838" y="670958"/>
                      <a:pt x="605225" y="664636"/>
                    </a:cubicBezTo>
                    <a:cubicBezTo>
                      <a:pt x="601612" y="658312"/>
                      <a:pt x="592579" y="656505"/>
                      <a:pt x="586255" y="660119"/>
                    </a:cubicBezTo>
                    <a:cubicBezTo>
                      <a:pt x="549219" y="683605"/>
                      <a:pt x="505860" y="696252"/>
                      <a:pt x="461597" y="695348"/>
                    </a:cubicBezTo>
                    <a:cubicBezTo>
                      <a:pt x="332422" y="695348"/>
                      <a:pt x="227637" y="589659"/>
                      <a:pt x="227637" y="460485"/>
                    </a:cubicBezTo>
                    <a:cubicBezTo>
                      <a:pt x="227637" y="398156"/>
                      <a:pt x="252026" y="339440"/>
                      <a:pt x="297192" y="295177"/>
                    </a:cubicBezTo>
                    <a:cubicBezTo>
                      <a:pt x="341455" y="250914"/>
                      <a:pt x="400171" y="227428"/>
                      <a:pt x="462501" y="227428"/>
                    </a:cubicBezTo>
                    <a:cubicBezTo>
                      <a:pt x="462501" y="227428"/>
                      <a:pt x="463404" y="227428"/>
                      <a:pt x="463404" y="227428"/>
                    </a:cubicBezTo>
                    <a:cubicBezTo>
                      <a:pt x="592579" y="227428"/>
                      <a:pt x="697364" y="333116"/>
                      <a:pt x="697364" y="462291"/>
                    </a:cubicBezTo>
                    <a:cubicBezTo>
                      <a:pt x="697364" y="521910"/>
                      <a:pt x="674781" y="578820"/>
                      <a:pt x="633228" y="622179"/>
                    </a:cubicBezTo>
                    <a:cubicBezTo>
                      <a:pt x="627808" y="627599"/>
                      <a:pt x="628712" y="636632"/>
                      <a:pt x="634132" y="641149"/>
                    </a:cubicBezTo>
                    <a:cubicBezTo>
                      <a:pt x="639552" y="646569"/>
                      <a:pt x="648585" y="645666"/>
                      <a:pt x="653101" y="640246"/>
                    </a:cubicBezTo>
                    <a:cubicBezTo>
                      <a:pt x="666651" y="625792"/>
                      <a:pt x="678394" y="610436"/>
                      <a:pt x="688331" y="593273"/>
                    </a:cubicBezTo>
                    <a:lnTo>
                      <a:pt x="785890" y="553527"/>
                    </a:lnTo>
                    <a:cubicBezTo>
                      <a:pt x="791309" y="551720"/>
                      <a:pt x="795826" y="547204"/>
                      <a:pt x="797633" y="541784"/>
                    </a:cubicBezTo>
                    <a:cubicBezTo>
                      <a:pt x="799440" y="536364"/>
                      <a:pt x="799440" y="530040"/>
                      <a:pt x="797633" y="525524"/>
                    </a:cubicBezTo>
                    <a:lnTo>
                      <a:pt x="778663" y="479455"/>
                    </a:lnTo>
                    <a:cubicBezTo>
                      <a:pt x="791309" y="469518"/>
                      <a:pt x="803052" y="457775"/>
                      <a:pt x="812989" y="445128"/>
                    </a:cubicBezTo>
                    <a:lnTo>
                      <a:pt x="859059" y="464098"/>
                    </a:lnTo>
                    <a:cubicBezTo>
                      <a:pt x="864479" y="465905"/>
                      <a:pt x="869898" y="465905"/>
                      <a:pt x="875318" y="464098"/>
                    </a:cubicBezTo>
                    <a:cubicBezTo>
                      <a:pt x="880738" y="462291"/>
                      <a:pt x="885255" y="457775"/>
                      <a:pt x="887062" y="452355"/>
                    </a:cubicBezTo>
                    <a:lnTo>
                      <a:pt x="922291" y="366539"/>
                    </a:lnTo>
                    <a:cubicBezTo>
                      <a:pt x="924098" y="361119"/>
                      <a:pt x="924098" y="354796"/>
                      <a:pt x="922291" y="350279"/>
                    </a:cubicBezTo>
                    <a:cubicBezTo>
                      <a:pt x="917774" y="344860"/>
                      <a:pt x="914161" y="340343"/>
                      <a:pt x="908741" y="338536"/>
                    </a:cubicBezTo>
                    <a:lnTo>
                      <a:pt x="908741" y="338536"/>
                    </a:lnTo>
                    <a:close/>
                    <a:moveTo>
                      <a:pt x="404688" y="717028"/>
                    </a:moveTo>
                    <a:cubicBezTo>
                      <a:pt x="377588" y="748644"/>
                      <a:pt x="337842" y="767614"/>
                      <a:pt x="295386" y="767614"/>
                    </a:cubicBezTo>
                    <a:cubicBezTo>
                      <a:pt x="215894" y="767614"/>
                      <a:pt x="151758" y="702575"/>
                      <a:pt x="151758" y="623986"/>
                    </a:cubicBezTo>
                    <a:cubicBezTo>
                      <a:pt x="151758" y="581530"/>
                      <a:pt x="170727" y="541784"/>
                      <a:pt x="202344" y="514684"/>
                    </a:cubicBezTo>
                    <a:cubicBezTo>
                      <a:pt x="204150" y="522814"/>
                      <a:pt x="205957" y="530944"/>
                      <a:pt x="208667" y="539074"/>
                    </a:cubicBezTo>
                    <a:cubicBezTo>
                      <a:pt x="186084" y="561657"/>
                      <a:pt x="174341" y="592370"/>
                      <a:pt x="174341" y="623986"/>
                    </a:cubicBezTo>
                    <a:cubicBezTo>
                      <a:pt x="174341" y="690832"/>
                      <a:pt x="228540" y="745935"/>
                      <a:pt x="295386" y="745935"/>
                    </a:cubicBezTo>
                    <a:cubicBezTo>
                      <a:pt x="327002" y="745935"/>
                      <a:pt x="357715" y="733288"/>
                      <a:pt x="380298" y="711608"/>
                    </a:cubicBezTo>
                    <a:cubicBezTo>
                      <a:pt x="388428" y="713415"/>
                      <a:pt x="396558" y="715221"/>
                      <a:pt x="404688" y="717028"/>
                    </a:cubicBezTo>
                    <a:lnTo>
                      <a:pt x="404688" y="717028"/>
                    </a:lnTo>
                    <a:close/>
                    <a:moveTo>
                      <a:pt x="459790" y="723351"/>
                    </a:moveTo>
                    <a:cubicBezTo>
                      <a:pt x="467920" y="723351"/>
                      <a:pt x="475147" y="723351"/>
                      <a:pt x="482373" y="722448"/>
                    </a:cubicBezTo>
                    <a:cubicBezTo>
                      <a:pt x="481470" y="724255"/>
                      <a:pt x="480567" y="726061"/>
                      <a:pt x="479663" y="727868"/>
                    </a:cubicBezTo>
                    <a:cubicBezTo>
                      <a:pt x="475147" y="735998"/>
                      <a:pt x="476051" y="746838"/>
                      <a:pt x="483277" y="754064"/>
                    </a:cubicBezTo>
                    <a:lnTo>
                      <a:pt x="517603" y="788390"/>
                    </a:lnTo>
                    <a:lnTo>
                      <a:pt x="459790" y="846203"/>
                    </a:lnTo>
                    <a:lnTo>
                      <a:pt x="425464" y="811877"/>
                    </a:lnTo>
                    <a:cubicBezTo>
                      <a:pt x="418238" y="804650"/>
                      <a:pt x="407398" y="803747"/>
                      <a:pt x="399268" y="808263"/>
                    </a:cubicBezTo>
                    <a:cubicBezTo>
                      <a:pt x="384815" y="816393"/>
                      <a:pt x="368555" y="822717"/>
                      <a:pt x="352295" y="827233"/>
                    </a:cubicBezTo>
                    <a:cubicBezTo>
                      <a:pt x="343262" y="829943"/>
                      <a:pt x="336036" y="838073"/>
                      <a:pt x="336036" y="848010"/>
                    </a:cubicBezTo>
                    <a:lnTo>
                      <a:pt x="336036" y="896789"/>
                    </a:lnTo>
                    <a:lnTo>
                      <a:pt x="254737" y="896789"/>
                    </a:lnTo>
                    <a:lnTo>
                      <a:pt x="254737" y="848010"/>
                    </a:lnTo>
                    <a:cubicBezTo>
                      <a:pt x="254737" y="838073"/>
                      <a:pt x="248413" y="829943"/>
                      <a:pt x="238477" y="827233"/>
                    </a:cubicBezTo>
                    <a:cubicBezTo>
                      <a:pt x="222217" y="822717"/>
                      <a:pt x="206860" y="816393"/>
                      <a:pt x="191504" y="808263"/>
                    </a:cubicBezTo>
                    <a:cubicBezTo>
                      <a:pt x="183374" y="803747"/>
                      <a:pt x="172534" y="804650"/>
                      <a:pt x="165308" y="811877"/>
                    </a:cubicBezTo>
                    <a:lnTo>
                      <a:pt x="130982" y="846203"/>
                    </a:lnTo>
                    <a:lnTo>
                      <a:pt x="73169" y="788390"/>
                    </a:lnTo>
                    <a:lnTo>
                      <a:pt x="107495" y="754064"/>
                    </a:lnTo>
                    <a:cubicBezTo>
                      <a:pt x="114722" y="746838"/>
                      <a:pt x="115625" y="736901"/>
                      <a:pt x="111108" y="727868"/>
                    </a:cubicBezTo>
                    <a:cubicBezTo>
                      <a:pt x="102978" y="713415"/>
                      <a:pt x="96656" y="697155"/>
                      <a:pt x="92139" y="680895"/>
                    </a:cubicBezTo>
                    <a:cubicBezTo>
                      <a:pt x="89428" y="671862"/>
                      <a:pt x="81299" y="664636"/>
                      <a:pt x="71362" y="664636"/>
                    </a:cubicBezTo>
                    <a:lnTo>
                      <a:pt x="22583" y="664636"/>
                    </a:lnTo>
                    <a:lnTo>
                      <a:pt x="22583" y="582433"/>
                    </a:lnTo>
                    <a:lnTo>
                      <a:pt x="71362" y="582433"/>
                    </a:lnTo>
                    <a:cubicBezTo>
                      <a:pt x="81299" y="582433"/>
                      <a:pt x="89428" y="576110"/>
                      <a:pt x="92139" y="566173"/>
                    </a:cubicBezTo>
                    <a:cubicBezTo>
                      <a:pt x="96656" y="549914"/>
                      <a:pt x="102978" y="534557"/>
                      <a:pt x="111108" y="519200"/>
                    </a:cubicBezTo>
                    <a:cubicBezTo>
                      <a:pt x="115625" y="511071"/>
                      <a:pt x="114722" y="500231"/>
                      <a:pt x="107495" y="493005"/>
                    </a:cubicBezTo>
                    <a:lnTo>
                      <a:pt x="73169" y="458678"/>
                    </a:lnTo>
                    <a:lnTo>
                      <a:pt x="130982" y="400866"/>
                    </a:lnTo>
                    <a:lnTo>
                      <a:pt x="165308" y="435192"/>
                    </a:lnTo>
                    <a:cubicBezTo>
                      <a:pt x="172534" y="442418"/>
                      <a:pt x="183374" y="443322"/>
                      <a:pt x="191504" y="438805"/>
                    </a:cubicBezTo>
                    <a:cubicBezTo>
                      <a:pt x="193310" y="437902"/>
                      <a:pt x="196021" y="436095"/>
                      <a:pt x="197827" y="435192"/>
                    </a:cubicBezTo>
                    <a:cubicBezTo>
                      <a:pt x="196924" y="443322"/>
                      <a:pt x="196924" y="451451"/>
                      <a:pt x="196924" y="459581"/>
                    </a:cubicBezTo>
                    <a:cubicBezTo>
                      <a:pt x="196924" y="466808"/>
                      <a:pt x="196924" y="474938"/>
                      <a:pt x="197827" y="482165"/>
                    </a:cubicBezTo>
                    <a:cubicBezTo>
                      <a:pt x="151758" y="514684"/>
                      <a:pt x="124658" y="566173"/>
                      <a:pt x="124658" y="622179"/>
                    </a:cubicBezTo>
                    <a:cubicBezTo>
                      <a:pt x="124658" y="716124"/>
                      <a:pt x="201441" y="792907"/>
                      <a:pt x="295386" y="792907"/>
                    </a:cubicBezTo>
                    <a:cubicBezTo>
                      <a:pt x="351392" y="792907"/>
                      <a:pt x="402881" y="765807"/>
                      <a:pt x="434497" y="719738"/>
                    </a:cubicBezTo>
                    <a:cubicBezTo>
                      <a:pt x="443531" y="722448"/>
                      <a:pt x="450757" y="723351"/>
                      <a:pt x="459790" y="723351"/>
                    </a:cubicBezTo>
                    <a:cubicBezTo>
                      <a:pt x="458887" y="723351"/>
                      <a:pt x="458887" y="723351"/>
                      <a:pt x="459790" y="723351"/>
                    </a:cubicBezTo>
                    <a:lnTo>
                      <a:pt x="459790" y="723351"/>
                    </a:lnTo>
                    <a:close/>
                    <a:moveTo>
                      <a:pt x="352295" y="699865"/>
                    </a:moveTo>
                    <a:cubicBezTo>
                      <a:pt x="336036" y="711608"/>
                      <a:pt x="316163" y="717931"/>
                      <a:pt x="296289" y="717931"/>
                    </a:cubicBezTo>
                    <a:cubicBezTo>
                      <a:pt x="243897" y="717931"/>
                      <a:pt x="202344" y="675475"/>
                      <a:pt x="202344" y="623082"/>
                    </a:cubicBezTo>
                    <a:cubicBezTo>
                      <a:pt x="202344" y="602306"/>
                      <a:pt x="208667" y="582433"/>
                      <a:pt x="221314" y="567076"/>
                    </a:cubicBezTo>
                    <a:cubicBezTo>
                      <a:pt x="246607" y="625792"/>
                      <a:pt x="293579" y="673669"/>
                      <a:pt x="352295" y="699865"/>
                    </a:cubicBezTo>
                    <a:close/>
                    <a:moveTo>
                      <a:pt x="387525" y="153355"/>
                    </a:moveTo>
                    <a:lnTo>
                      <a:pt x="406495" y="160582"/>
                    </a:lnTo>
                    <a:cubicBezTo>
                      <a:pt x="404688" y="164195"/>
                      <a:pt x="402881" y="168712"/>
                      <a:pt x="402881" y="173228"/>
                    </a:cubicBezTo>
                    <a:lnTo>
                      <a:pt x="402881" y="205748"/>
                    </a:lnTo>
                    <a:cubicBezTo>
                      <a:pt x="388428" y="209361"/>
                      <a:pt x="373975" y="213878"/>
                      <a:pt x="359522" y="219298"/>
                    </a:cubicBezTo>
                    <a:lnTo>
                      <a:pt x="387525" y="153355"/>
                    </a:lnTo>
                    <a:close/>
                    <a:moveTo>
                      <a:pt x="458887" y="200328"/>
                    </a:moveTo>
                    <a:cubicBezTo>
                      <a:pt x="448951" y="200328"/>
                      <a:pt x="439014" y="201231"/>
                      <a:pt x="429981" y="202135"/>
                    </a:cubicBezTo>
                    <a:lnTo>
                      <a:pt x="429981" y="173228"/>
                    </a:lnTo>
                    <a:cubicBezTo>
                      <a:pt x="429981" y="172325"/>
                      <a:pt x="429981" y="172325"/>
                      <a:pt x="430884" y="172325"/>
                    </a:cubicBezTo>
                    <a:lnTo>
                      <a:pt x="475147" y="172325"/>
                    </a:lnTo>
                    <a:cubicBezTo>
                      <a:pt x="476051" y="172325"/>
                      <a:pt x="476051" y="172325"/>
                      <a:pt x="476051" y="173228"/>
                    </a:cubicBezTo>
                    <a:lnTo>
                      <a:pt x="476051" y="200328"/>
                    </a:lnTo>
                    <a:cubicBezTo>
                      <a:pt x="470630" y="200328"/>
                      <a:pt x="465211" y="200328"/>
                      <a:pt x="458887" y="200328"/>
                    </a:cubicBezTo>
                    <a:cubicBezTo>
                      <a:pt x="459790" y="200328"/>
                      <a:pt x="459790" y="200328"/>
                      <a:pt x="458887" y="200328"/>
                    </a:cubicBezTo>
                    <a:close/>
                    <a:moveTo>
                      <a:pt x="574512" y="226525"/>
                    </a:moveTo>
                    <a:cubicBezTo>
                      <a:pt x="579933" y="222911"/>
                      <a:pt x="586255" y="219298"/>
                      <a:pt x="592579" y="216588"/>
                    </a:cubicBezTo>
                    <a:cubicBezTo>
                      <a:pt x="635938" y="198521"/>
                      <a:pt x="685621" y="219298"/>
                      <a:pt x="703687" y="262658"/>
                    </a:cubicBezTo>
                    <a:cubicBezTo>
                      <a:pt x="715431" y="290660"/>
                      <a:pt x="710914" y="321373"/>
                      <a:pt x="693751" y="344860"/>
                    </a:cubicBezTo>
                    <a:cubicBezTo>
                      <a:pt x="667554" y="293370"/>
                      <a:pt x="626002" y="251818"/>
                      <a:pt x="574512" y="226525"/>
                    </a:cubicBezTo>
                    <a:lnTo>
                      <a:pt x="574512" y="226525"/>
                    </a:lnTo>
                    <a:close/>
                    <a:moveTo>
                      <a:pt x="861768" y="436998"/>
                    </a:moveTo>
                    <a:lnTo>
                      <a:pt x="816602" y="418028"/>
                    </a:lnTo>
                    <a:cubicBezTo>
                      <a:pt x="807569" y="414415"/>
                      <a:pt x="797633" y="417125"/>
                      <a:pt x="791309" y="424352"/>
                    </a:cubicBezTo>
                    <a:cubicBezTo>
                      <a:pt x="780469" y="437902"/>
                      <a:pt x="768726" y="449645"/>
                      <a:pt x="755177" y="460485"/>
                    </a:cubicBezTo>
                    <a:cubicBezTo>
                      <a:pt x="747950" y="466808"/>
                      <a:pt x="744337" y="476744"/>
                      <a:pt x="748853" y="485777"/>
                    </a:cubicBezTo>
                    <a:lnTo>
                      <a:pt x="767823" y="530040"/>
                    </a:lnTo>
                    <a:lnTo>
                      <a:pt x="702784" y="557140"/>
                    </a:lnTo>
                    <a:cubicBezTo>
                      <a:pt x="714527" y="527331"/>
                      <a:pt x="720850" y="494811"/>
                      <a:pt x="720850" y="461388"/>
                    </a:cubicBezTo>
                    <a:cubicBezTo>
                      <a:pt x="720850" y="448742"/>
                      <a:pt x="719947" y="436998"/>
                      <a:pt x="718141" y="425255"/>
                    </a:cubicBezTo>
                    <a:cubicBezTo>
                      <a:pt x="746143" y="405382"/>
                      <a:pt x="766920" y="376476"/>
                      <a:pt x="777760" y="343956"/>
                    </a:cubicBezTo>
                    <a:cubicBezTo>
                      <a:pt x="789503" y="307824"/>
                      <a:pt x="787696" y="268077"/>
                      <a:pt x="773243" y="232847"/>
                    </a:cubicBezTo>
                    <a:cubicBezTo>
                      <a:pt x="755177" y="189488"/>
                      <a:pt x="719947" y="156969"/>
                      <a:pt x="675684" y="141612"/>
                    </a:cubicBezTo>
                    <a:cubicBezTo>
                      <a:pt x="668458" y="138902"/>
                      <a:pt x="661231" y="143419"/>
                      <a:pt x="658521" y="149742"/>
                    </a:cubicBezTo>
                    <a:cubicBezTo>
                      <a:pt x="655811" y="156969"/>
                      <a:pt x="660328" y="164195"/>
                      <a:pt x="666651" y="166905"/>
                    </a:cubicBezTo>
                    <a:cubicBezTo>
                      <a:pt x="703687" y="179552"/>
                      <a:pt x="732594" y="206651"/>
                      <a:pt x="747950" y="242784"/>
                    </a:cubicBezTo>
                    <a:cubicBezTo>
                      <a:pt x="770533" y="296984"/>
                      <a:pt x="755177" y="357506"/>
                      <a:pt x="711817" y="395445"/>
                    </a:cubicBezTo>
                    <a:cubicBezTo>
                      <a:pt x="710010" y="387316"/>
                      <a:pt x="707301" y="379186"/>
                      <a:pt x="704591" y="371959"/>
                    </a:cubicBezTo>
                    <a:cubicBezTo>
                      <a:pt x="735303" y="340343"/>
                      <a:pt x="744337" y="293370"/>
                      <a:pt x="727174" y="251818"/>
                    </a:cubicBezTo>
                    <a:cubicBezTo>
                      <a:pt x="703687" y="194908"/>
                      <a:pt x="637745" y="167809"/>
                      <a:pt x="580836" y="191295"/>
                    </a:cubicBezTo>
                    <a:cubicBezTo>
                      <a:pt x="567286" y="196715"/>
                      <a:pt x="555543" y="204845"/>
                      <a:pt x="545606" y="214781"/>
                    </a:cubicBezTo>
                    <a:cubicBezTo>
                      <a:pt x="537476" y="212071"/>
                      <a:pt x="530250" y="209361"/>
                      <a:pt x="522120" y="207555"/>
                    </a:cubicBezTo>
                    <a:cubicBezTo>
                      <a:pt x="535670" y="192198"/>
                      <a:pt x="552833" y="179552"/>
                      <a:pt x="572706" y="171422"/>
                    </a:cubicBezTo>
                    <a:cubicBezTo>
                      <a:pt x="584449" y="166905"/>
                      <a:pt x="597095" y="163292"/>
                      <a:pt x="609742" y="162389"/>
                    </a:cubicBezTo>
                    <a:cubicBezTo>
                      <a:pt x="616968" y="161485"/>
                      <a:pt x="622388" y="155162"/>
                      <a:pt x="621485" y="147936"/>
                    </a:cubicBezTo>
                    <a:cubicBezTo>
                      <a:pt x="620582" y="140709"/>
                      <a:pt x="614259" y="135289"/>
                      <a:pt x="607032" y="136193"/>
                    </a:cubicBezTo>
                    <a:cubicBezTo>
                      <a:pt x="591676" y="137999"/>
                      <a:pt x="577222" y="141612"/>
                      <a:pt x="562769" y="147936"/>
                    </a:cubicBezTo>
                    <a:cubicBezTo>
                      <a:pt x="539283" y="157872"/>
                      <a:pt x="519410" y="172325"/>
                      <a:pt x="503150" y="190392"/>
                    </a:cubicBezTo>
                    <a:lnTo>
                      <a:pt x="503150" y="173228"/>
                    </a:lnTo>
                    <a:cubicBezTo>
                      <a:pt x="503150" y="157872"/>
                      <a:pt x="490503" y="145226"/>
                      <a:pt x="475147" y="145226"/>
                    </a:cubicBezTo>
                    <a:cubicBezTo>
                      <a:pt x="481470" y="139805"/>
                      <a:pt x="486890" y="133482"/>
                      <a:pt x="494117" y="128966"/>
                    </a:cubicBezTo>
                    <a:cubicBezTo>
                      <a:pt x="501343" y="122643"/>
                      <a:pt x="504956" y="112706"/>
                      <a:pt x="500440" y="103673"/>
                    </a:cubicBezTo>
                    <a:lnTo>
                      <a:pt x="481470" y="59410"/>
                    </a:lnTo>
                    <a:lnTo>
                      <a:pt x="557349" y="27794"/>
                    </a:lnTo>
                    <a:lnTo>
                      <a:pt x="576319" y="72960"/>
                    </a:lnTo>
                    <a:cubicBezTo>
                      <a:pt x="579933" y="81993"/>
                      <a:pt x="588966" y="87413"/>
                      <a:pt x="598902" y="86510"/>
                    </a:cubicBezTo>
                    <a:cubicBezTo>
                      <a:pt x="616065" y="84703"/>
                      <a:pt x="633228" y="84703"/>
                      <a:pt x="649488" y="86510"/>
                    </a:cubicBezTo>
                    <a:cubicBezTo>
                      <a:pt x="659425" y="87413"/>
                      <a:pt x="668458" y="81993"/>
                      <a:pt x="672071" y="72960"/>
                    </a:cubicBezTo>
                    <a:lnTo>
                      <a:pt x="691041" y="27794"/>
                    </a:lnTo>
                    <a:lnTo>
                      <a:pt x="766920" y="59410"/>
                    </a:lnTo>
                    <a:lnTo>
                      <a:pt x="747950" y="103673"/>
                    </a:lnTo>
                    <a:cubicBezTo>
                      <a:pt x="744337" y="112706"/>
                      <a:pt x="747047" y="123546"/>
                      <a:pt x="754273" y="128966"/>
                    </a:cubicBezTo>
                    <a:cubicBezTo>
                      <a:pt x="767823" y="139805"/>
                      <a:pt x="779566" y="151549"/>
                      <a:pt x="790406" y="165098"/>
                    </a:cubicBezTo>
                    <a:cubicBezTo>
                      <a:pt x="796730" y="172325"/>
                      <a:pt x="806666" y="175035"/>
                      <a:pt x="815699" y="171422"/>
                    </a:cubicBezTo>
                    <a:lnTo>
                      <a:pt x="860865" y="152452"/>
                    </a:lnTo>
                    <a:lnTo>
                      <a:pt x="892482" y="228331"/>
                    </a:lnTo>
                    <a:lnTo>
                      <a:pt x="847315" y="246397"/>
                    </a:lnTo>
                    <a:cubicBezTo>
                      <a:pt x="838282" y="250011"/>
                      <a:pt x="832863" y="259044"/>
                      <a:pt x="833766" y="268980"/>
                    </a:cubicBezTo>
                    <a:cubicBezTo>
                      <a:pt x="835572" y="285241"/>
                      <a:pt x="835572" y="302403"/>
                      <a:pt x="833766" y="319567"/>
                    </a:cubicBezTo>
                    <a:cubicBezTo>
                      <a:pt x="832863" y="329503"/>
                      <a:pt x="838282" y="338536"/>
                      <a:pt x="847315" y="342150"/>
                    </a:cubicBezTo>
                    <a:lnTo>
                      <a:pt x="892482" y="361119"/>
                    </a:lnTo>
                    <a:lnTo>
                      <a:pt x="861768" y="436998"/>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1" name="Freeform 20">
                <a:extLst>
                  <a:ext uri="{FF2B5EF4-FFF2-40B4-BE49-F238E27FC236}">
                    <a16:creationId xmlns:a16="http://schemas.microsoft.com/office/drawing/2014/main" id="{9AAE2834-00E8-D347-7628-D410E9DADBE3}"/>
                  </a:ext>
                </a:extLst>
              </p:cNvPr>
              <p:cNvSpPr/>
              <p:nvPr/>
            </p:nvSpPr>
            <p:spPr>
              <a:xfrm>
                <a:off x="10632408" y="4081957"/>
                <a:ext cx="406494" cy="406494"/>
              </a:xfrm>
              <a:custGeom>
                <a:avLst/>
                <a:gdLst>
                  <a:gd name="connsiteX0" fmla="*/ 203247 w 406494"/>
                  <a:gd name="connsiteY0" fmla="*/ 0 h 406494"/>
                  <a:gd name="connsiteX1" fmla="*/ 0 w 406494"/>
                  <a:gd name="connsiteY1" fmla="*/ 203247 h 406494"/>
                  <a:gd name="connsiteX2" fmla="*/ 203247 w 406494"/>
                  <a:gd name="connsiteY2" fmla="*/ 406495 h 406494"/>
                  <a:gd name="connsiteX3" fmla="*/ 406495 w 406494"/>
                  <a:gd name="connsiteY3" fmla="*/ 203247 h 406494"/>
                  <a:gd name="connsiteX4" fmla="*/ 203247 w 406494"/>
                  <a:gd name="connsiteY4" fmla="*/ 0 h 406494"/>
                  <a:gd name="connsiteX5" fmla="*/ 303516 w 406494"/>
                  <a:gd name="connsiteY5" fmla="*/ 348682 h 406494"/>
                  <a:gd name="connsiteX6" fmla="*/ 290870 w 406494"/>
                  <a:gd name="connsiteY6" fmla="*/ 326099 h 406494"/>
                  <a:gd name="connsiteX7" fmla="*/ 272803 w 406494"/>
                  <a:gd name="connsiteY7" fmla="*/ 321582 h 406494"/>
                  <a:gd name="connsiteX8" fmla="*/ 268287 w 406494"/>
                  <a:gd name="connsiteY8" fmla="*/ 339649 h 406494"/>
                  <a:gd name="connsiteX9" fmla="*/ 280933 w 406494"/>
                  <a:gd name="connsiteY9" fmla="*/ 362232 h 406494"/>
                  <a:gd name="connsiteX10" fmla="*/ 218604 w 406494"/>
                  <a:gd name="connsiteY10" fmla="*/ 379395 h 406494"/>
                  <a:gd name="connsiteX11" fmla="*/ 218604 w 406494"/>
                  <a:gd name="connsiteY11" fmla="*/ 353198 h 406494"/>
                  <a:gd name="connsiteX12" fmla="*/ 205054 w 406494"/>
                  <a:gd name="connsiteY12" fmla="*/ 339649 h 406494"/>
                  <a:gd name="connsiteX13" fmla="*/ 191504 w 406494"/>
                  <a:gd name="connsiteY13" fmla="*/ 353198 h 406494"/>
                  <a:gd name="connsiteX14" fmla="*/ 191504 w 406494"/>
                  <a:gd name="connsiteY14" fmla="*/ 379395 h 406494"/>
                  <a:gd name="connsiteX15" fmla="*/ 129175 w 406494"/>
                  <a:gd name="connsiteY15" fmla="*/ 362232 h 406494"/>
                  <a:gd name="connsiteX16" fmla="*/ 141822 w 406494"/>
                  <a:gd name="connsiteY16" fmla="*/ 339649 h 406494"/>
                  <a:gd name="connsiteX17" fmla="*/ 137305 w 406494"/>
                  <a:gd name="connsiteY17" fmla="*/ 321582 h 406494"/>
                  <a:gd name="connsiteX18" fmla="*/ 119239 w 406494"/>
                  <a:gd name="connsiteY18" fmla="*/ 326099 h 406494"/>
                  <a:gd name="connsiteX19" fmla="*/ 103882 w 406494"/>
                  <a:gd name="connsiteY19" fmla="*/ 348682 h 406494"/>
                  <a:gd name="connsiteX20" fmla="*/ 57813 w 406494"/>
                  <a:gd name="connsiteY20" fmla="*/ 302613 h 406494"/>
                  <a:gd name="connsiteX21" fmla="*/ 80396 w 406494"/>
                  <a:gd name="connsiteY21" fmla="*/ 289966 h 406494"/>
                  <a:gd name="connsiteX22" fmla="*/ 84912 w 406494"/>
                  <a:gd name="connsiteY22" fmla="*/ 271900 h 406494"/>
                  <a:gd name="connsiteX23" fmla="*/ 66846 w 406494"/>
                  <a:gd name="connsiteY23" fmla="*/ 267383 h 406494"/>
                  <a:gd name="connsiteX24" fmla="*/ 44263 w 406494"/>
                  <a:gd name="connsiteY24" fmla="*/ 280030 h 406494"/>
                  <a:gd name="connsiteX25" fmla="*/ 27100 w 406494"/>
                  <a:gd name="connsiteY25" fmla="*/ 217700 h 406494"/>
                  <a:gd name="connsiteX26" fmla="*/ 53296 w 406494"/>
                  <a:gd name="connsiteY26" fmla="*/ 217700 h 406494"/>
                  <a:gd name="connsiteX27" fmla="*/ 66846 w 406494"/>
                  <a:gd name="connsiteY27" fmla="*/ 204150 h 406494"/>
                  <a:gd name="connsiteX28" fmla="*/ 53296 w 406494"/>
                  <a:gd name="connsiteY28" fmla="*/ 190601 h 406494"/>
                  <a:gd name="connsiteX29" fmla="*/ 27100 w 406494"/>
                  <a:gd name="connsiteY29" fmla="*/ 190601 h 406494"/>
                  <a:gd name="connsiteX30" fmla="*/ 44263 w 406494"/>
                  <a:gd name="connsiteY30" fmla="*/ 128271 h 406494"/>
                  <a:gd name="connsiteX31" fmla="*/ 66846 w 406494"/>
                  <a:gd name="connsiteY31" fmla="*/ 140918 h 406494"/>
                  <a:gd name="connsiteX32" fmla="*/ 73169 w 406494"/>
                  <a:gd name="connsiteY32" fmla="*/ 142725 h 406494"/>
                  <a:gd name="connsiteX33" fmla="*/ 84912 w 406494"/>
                  <a:gd name="connsiteY33" fmla="*/ 135498 h 406494"/>
                  <a:gd name="connsiteX34" fmla="*/ 80396 w 406494"/>
                  <a:gd name="connsiteY34" fmla="*/ 117432 h 406494"/>
                  <a:gd name="connsiteX35" fmla="*/ 57813 w 406494"/>
                  <a:gd name="connsiteY35" fmla="*/ 104785 h 406494"/>
                  <a:gd name="connsiteX36" fmla="*/ 103882 w 406494"/>
                  <a:gd name="connsiteY36" fmla="*/ 58716 h 406494"/>
                  <a:gd name="connsiteX37" fmla="*/ 116529 w 406494"/>
                  <a:gd name="connsiteY37" fmla="*/ 81299 h 406494"/>
                  <a:gd name="connsiteX38" fmla="*/ 128272 w 406494"/>
                  <a:gd name="connsiteY38" fmla="*/ 88525 h 406494"/>
                  <a:gd name="connsiteX39" fmla="*/ 134595 w 406494"/>
                  <a:gd name="connsiteY39" fmla="*/ 86719 h 406494"/>
                  <a:gd name="connsiteX40" fmla="*/ 139112 w 406494"/>
                  <a:gd name="connsiteY40" fmla="*/ 68652 h 406494"/>
                  <a:gd name="connsiteX41" fmla="*/ 126465 w 406494"/>
                  <a:gd name="connsiteY41" fmla="*/ 46069 h 406494"/>
                  <a:gd name="connsiteX42" fmla="*/ 188794 w 406494"/>
                  <a:gd name="connsiteY42" fmla="*/ 28906 h 406494"/>
                  <a:gd name="connsiteX43" fmla="*/ 188794 w 406494"/>
                  <a:gd name="connsiteY43" fmla="*/ 55102 h 406494"/>
                  <a:gd name="connsiteX44" fmla="*/ 202344 w 406494"/>
                  <a:gd name="connsiteY44" fmla="*/ 68652 h 406494"/>
                  <a:gd name="connsiteX45" fmla="*/ 215894 w 406494"/>
                  <a:gd name="connsiteY45" fmla="*/ 55102 h 406494"/>
                  <a:gd name="connsiteX46" fmla="*/ 215894 w 406494"/>
                  <a:gd name="connsiteY46" fmla="*/ 28906 h 406494"/>
                  <a:gd name="connsiteX47" fmla="*/ 278223 w 406494"/>
                  <a:gd name="connsiteY47" fmla="*/ 46069 h 406494"/>
                  <a:gd name="connsiteX48" fmla="*/ 265577 w 406494"/>
                  <a:gd name="connsiteY48" fmla="*/ 68652 h 406494"/>
                  <a:gd name="connsiteX49" fmla="*/ 270093 w 406494"/>
                  <a:gd name="connsiteY49" fmla="*/ 86719 h 406494"/>
                  <a:gd name="connsiteX50" fmla="*/ 276416 w 406494"/>
                  <a:gd name="connsiteY50" fmla="*/ 88525 h 406494"/>
                  <a:gd name="connsiteX51" fmla="*/ 288160 w 406494"/>
                  <a:gd name="connsiteY51" fmla="*/ 81299 h 406494"/>
                  <a:gd name="connsiteX52" fmla="*/ 300806 w 406494"/>
                  <a:gd name="connsiteY52" fmla="*/ 58716 h 406494"/>
                  <a:gd name="connsiteX53" fmla="*/ 346876 w 406494"/>
                  <a:gd name="connsiteY53" fmla="*/ 104785 h 406494"/>
                  <a:gd name="connsiteX54" fmla="*/ 324293 w 406494"/>
                  <a:gd name="connsiteY54" fmla="*/ 117432 h 406494"/>
                  <a:gd name="connsiteX55" fmla="*/ 319776 w 406494"/>
                  <a:gd name="connsiteY55" fmla="*/ 135498 h 406494"/>
                  <a:gd name="connsiteX56" fmla="*/ 331519 w 406494"/>
                  <a:gd name="connsiteY56" fmla="*/ 142725 h 406494"/>
                  <a:gd name="connsiteX57" fmla="*/ 337842 w 406494"/>
                  <a:gd name="connsiteY57" fmla="*/ 140918 h 406494"/>
                  <a:gd name="connsiteX58" fmla="*/ 360425 w 406494"/>
                  <a:gd name="connsiteY58" fmla="*/ 128271 h 406494"/>
                  <a:gd name="connsiteX59" fmla="*/ 377588 w 406494"/>
                  <a:gd name="connsiteY59" fmla="*/ 190601 h 406494"/>
                  <a:gd name="connsiteX60" fmla="*/ 351392 w 406494"/>
                  <a:gd name="connsiteY60" fmla="*/ 190601 h 406494"/>
                  <a:gd name="connsiteX61" fmla="*/ 337842 w 406494"/>
                  <a:gd name="connsiteY61" fmla="*/ 204150 h 406494"/>
                  <a:gd name="connsiteX62" fmla="*/ 351392 w 406494"/>
                  <a:gd name="connsiteY62" fmla="*/ 217700 h 406494"/>
                  <a:gd name="connsiteX63" fmla="*/ 377588 w 406494"/>
                  <a:gd name="connsiteY63" fmla="*/ 217700 h 406494"/>
                  <a:gd name="connsiteX64" fmla="*/ 360425 w 406494"/>
                  <a:gd name="connsiteY64" fmla="*/ 280030 h 406494"/>
                  <a:gd name="connsiteX65" fmla="*/ 337842 w 406494"/>
                  <a:gd name="connsiteY65" fmla="*/ 267383 h 406494"/>
                  <a:gd name="connsiteX66" fmla="*/ 319776 w 406494"/>
                  <a:gd name="connsiteY66" fmla="*/ 271900 h 406494"/>
                  <a:gd name="connsiteX67" fmla="*/ 324293 w 406494"/>
                  <a:gd name="connsiteY67" fmla="*/ 289966 h 406494"/>
                  <a:gd name="connsiteX68" fmla="*/ 346876 w 406494"/>
                  <a:gd name="connsiteY68" fmla="*/ 302613 h 406494"/>
                  <a:gd name="connsiteX69" fmla="*/ 303516 w 406494"/>
                  <a:gd name="connsiteY69" fmla="*/ 348682 h 406494"/>
                  <a:gd name="connsiteX70" fmla="*/ 303516 w 406494"/>
                  <a:gd name="connsiteY70" fmla="*/ 348682 h 40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06494" h="406494">
                    <a:moveTo>
                      <a:pt x="203247" y="0"/>
                    </a:moveTo>
                    <a:cubicBezTo>
                      <a:pt x="91235" y="0"/>
                      <a:pt x="0" y="91235"/>
                      <a:pt x="0" y="203247"/>
                    </a:cubicBezTo>
                    <a:cubicBezTo>
                      <a:pt x="0" y="315259"/>
                      <a:pt x="91235" y="406495"/>
                      <a:pt x="203247" y="406495"/>
                    </a:cubicBezTo>
                    <a:cubicBezTo>
                      <a:pt x="315259" y="406495"/>
                      <a:pt x="406495" y="315259"/>
                      <a:pt x="406495" y="203247"/>
                    </a:cubicBezTo>
                    <a:cubicBezTo>
                      <a:pt x="406495" y="91235"/>
                      <a:pt x="316163" y="0"/>
                      <a:pt x="203247" y="0"/>
                    </a:cubicBezTo>
                    <a:close/>
                    <a:moveTo>
                      <a:pt x="303516" y="348682"/>
                    </a:moveTo>
                    <a:lnTo>
                      <a:pt x="290870" y="326099"/>
                    </a:lnTo>
                    <a:cubicBezTo>
                      <a:pt x="287256" y="319775"/>
                      <a:pt x="279127" y="317066"/>
                      <a:pt x="272803" y="321582"/>
                    </a:cubicBezTo>
                    <a:cubicBezTo>
                      <a:pt x="266480" y="325196"/>
                      <a:pt x="263770" y="333325"/>
                      <a:pt x="268287" y="339649"/>
                    </a:cubicBezTo>
                    <a:lnTo>
                      <a:pt x="280933" y="362232"/>
                    </a:lnTo>
                    <a:cubicBezTo>
                      <a:pt x="261963" y="371265"/>
                      <a:pt x="240283" y="377588"/>
                      <a:pt x="218604" y="379395"/>
                    </a:cubicBezTo>
                    <a:lnTo>
                      <a:pt x="218604" y="353198"/>
                    </a:lnTo>
                    <a:cubicBezTo>
                      <a:pt x="218604" y="345972"/>
                      <a:pt x="212281" y="339649"/>
                      <a:pt x="205054" y="339649"/>
                    </a:cubicBezTo>
                    <a:cubicBezTo>
                      <a:pt x="197828" y="339649"/>
                      <a:pt x="191504" y="345972"/>
                      <a:pt x="191504" y="353198"/>
                    </a:cubicBezTo>
                    <a:lnTo>
                      <a:pt x="191504" y="379395"/>
                    </a:lnTo>
                    <a:cubicBezTo>
                      <a:pt x="168921" y="377588"/>
                      <a:pt x="148145" y="372168"/>
                      <a:pt x="129175" y="362232"/>
                    </a:cubicBezTo>
                    <a:lnTo>
                      <a:pt x="141822" y="339649"/>
                    </a:lnTo>
                    <a:cubicBezTo>
                      <a:pt x="145435" y="333325"/>
                      <a:pt x="143628" y="325196"/>
                      <a:pt x="137305" y="321582"/>
                    </a:cubicBezTo>
                    <a:cubicBezTo>
                      <a:pt x="130982" y="317969"/>
                      <a:pt x="122852" y="319775"/>
                      <a:pt x="119239" y="326099"/>
                    </a:cubicBezTo>
                    <a:lnTo>
                      <a:pt x="103882" y="348682"/>
                    </a:lnTo>
                    <a:cubicBezTo>
                      <a:pt x="85816" y="336035"/>
                      <a:pt x="70459" y="320679"/>
                      <a:pt x="57813" y="302613"/>
                    </a:cubicBezTo>
                    <a:lnTo>
                      <a:pt x="80396" y="289966"/>
                    </a:lnTo>
                    <a:cubicBezTo>
                      <a:pt x="86719" y="286352"/>
                      <a:pt x="89429" y="278223"/>
                      <a:pt x="84912" y="271900"/>
                    </a:cubicBezTo>
                    <a:cubicBezTo>
                      <a:pt x="81299" y="265576"/>
                      <a:pt x="73169" y="262866"/>
                      <a:pt x="66846" y="267383"/>
                    </a:cubicBezTo>
                    <a:lnTo>
                      <a:pt x="44263" y="280030"/>
                    </a:lnTo>
                    <a:cubicBezTo>
                      <a:pt x="35230" y="261060"/>
                      <a:pt x="28906" y="239380"/>
                      <a:pt x="27100" y="217700"/>
                    </a:cubicBezTo>
                    <a:lnTo>
                      <a:pt x="53296" y="217700"/>
                    </a:lnTo>
                    <a:cubicBezTo>
                      <a:pt x="60523" y="217700"/>
                      <a:pt x="66846" y="211377"/>
                      <a:pt x="66846" y="204150"/>
                    </a:cubicBezTo>
                    <a:cubicBezTo>
                      <a:pt x="66846" y="196924"/>
                      <a:pt x="60523" y="190601"/>
                      <a:pt x="53296" y="190601"/>
                    </a:cubicBezTo>
                    <a:lnTo>
                      <a:pt x="27100" y="190601"/>
                    </a:lnTo>
                    <a:cubicBezTo>
                      <a:pt x="28906" y="168018"/>
                      <a:pt x="34326" y="147241"/>
                      <a:pt x="44263" y="128271"/>
                    </a:cubicBezTo>
                    <a:lnTo>
                      <a:pt x="66846" y="140918"/>
                    </a:lnTo>
                    <a:cubicBezTo>
                      <a:pt x="68652" y="141821"/>
                      <a:pt x="71363" y="142725"/>
                      <a:pt x="73169" y="142725"/>
                    </a:cubicBezTo>
                    <a:cubicBezTo>
                      <a:pt x="77685" y="142725"/>
                      <a:pt x="82202" y="140015"/>
                      <a:pt x="84912" y="135498"/>
                    </a:cubicBezTo>
                    <a:cubicBezTo>
                      <a:pt x="88525" y="129175"/>
                      <a:pt x="86719" y="121045"/>
                      <a:pt x="80396" y="117432"/>
                    </a:cubicBezTo>
                    <a:lnTo>
                      <a:pt x="57813" y="104785"/>
                    </a:lnTo>
                    <a:cubicBezTo>
                      <a:pt x="70459" y="86719"/>
                      <a:pt x="85816" y="71362"/>
                      <a:pt x="103882" y="58716"/>
                    </a:cubicBezTo>
                    <a:lnTo>
                      <a:pt x="116529" y="81299"/>
                    </a:lnTo>
                    <a:cubicBezTo>
                      <a:pt x="119239" y="85816"/>
                      <a:pt x="123755" y="88525"/>
                      <a:pt x="128272" y="88525"/>
                    </a:cubicBezTo>
                    <a:cubicBezTo>
                      <a:pt x="130982" y="88525"/>
                      <a:pt x="132788" y="87622"/>
                      <a:pt x="134595" y="86719"/>
                    </a:cubicBezTo>
                    <a:cubicBezTo>
                      <a:pt x="140918" y="83105"/>
                      <a:pt x="143628" y="74976"/>
                      <a:pt x="139112" y="68652"/>
                    </a:cubicBezTo>
                    <a:lnTo>
                      <a:pt x="126465" y="46069"/>
                    </a:lnTo>
                    <a:cubicBezTo>
                      <a:pt x="145435" y="37036"/>
                      <a:pt x="167114" y="30713"/>
                      <a:pt x="188794" y="28906"/>
                    </a:cubicBezTo>
                    <a:lnTo>
                      <a:pt x="188794" y="55102"/>
                    </a:lnTo>
                    <a:cubicBezTo>
                      <a:pt x="188794" y="62329"/>
                      <a:pt x="195117" y="68652"/>
                      <a:pt x="202344" y="68652"/>
                    </a:cubicBezTo>
                    <a:cubicBezTo>
                      <a:pt x="209571" y="68652"/>
                      <a:pt x="215894" y="62329"/>
                      <a:pt x="215894" y="55102"/>
                    </a:cubicBezTo>
                    <a:lnTo>
                      <a:pt x="215894" y="28906"/>
                    </a:lnTo>
                    <a:cubicBezTo>
                      <a:pt x="238477" y="30713"/>
                      <a:pt x="259253" y="36133"/>
                      <a:pt x="278223" y="46069"/>
                    </a:cubicBezTo>
                    <a:lnTo>
                      <a:pt x="265577" y="68652"/>
                    </a:lnTo>
                    <a:cubicBezTo>
                      <a:pt x="261963" y="74976"/>
                      <a:pt x="263770" y="83105"/>
                      <a:pt x="270093" y="86719"/>
                    </a:cubicBezTo>
                    <a:cubicBezTo>
                      <a:pt x="271900" y="87622"/>
                      <a:pt x="274610" y="88525"/>
                      <a:pt x="276416" y="88525"/>
                    </a:cubicBezTo>
                    <a:cubicBezTo>
                      <a:pt x="280933" y="88525"/>
                      <a:pt x="285449" y="85816"/>
                      <a:pt x="288160" y="81299"/>
                    </a:cubicBezTo>
                    <a:lnTo>
                      <a:pt x="300806" y="58716"/>
                    </a:lnTo>
                    <a:cubicBezTo>
                      <a:pt x="318872" y="71362"/>
                      <a:pt x="334229" y="86719"/>
                      <a:pt x="346876" y="104785"/>
                    </a:cubicBezTo>
                    <a:lnTo>
                      <a:pt x="324293" y="117432"/>
                    </a:lnTo>
                    <a:cubicBezTo>
                      <a:pt x="317969" y="121045"/>
                      <a:pt x="315259" y="129175"/>
                      <a:pt x="319776" y="135498"/>
                    </a:cubicBezTo>
                    <a:cubicBezTo>
                      <a:pt x="322486" y="140015"/>
                      <a:pt x="327002" y="142725"/>
                      <a:pt x="331519" y="142725"/>
                    </a:cubicBezTo>
                    <a:cubicBezTo>
                      <a:pt x="334229" y="142725"/>
                      <a:pt x="336036" y="141821"/>
                      <a:pt x="337842" y="140918"/>
                    </a:cubicBezTo>
                    <a:lnTo>
                      <a:pt x="360425" y="128271"/>
                    </a:lnTo>
                    <a:cubicBezTo>
                      <a:pt x="369459" y="147241"/>
                      <a:pt x="375782" y="168921"/>
                      <a:pt x="377588" y="190601"/>
                    </a:cubicBezTo>
                    <a:lnTo>
                      <a:pt x="351392" y="190601"/>
                    </a:lnTo>
                    <a:cubicBezTo>
                      <a:pt x="344165" y="190601"/>
                      <a:pt x="337842" y="196924"/>
                      <a:pt x="337842" y="204150"/>
                    </a:cubicBezTo>
                    <a:cubicBezTo>
                      <a:pt x="337842" y="211377"/>
                      <a:pt x="344165" y="217700"/>
                      <a:pt x="351392" y="217700"/>
                    </a:cubicBezTo>
                    <a:lnTo>
                      <a:pt x="377588" y="217700"/>
                    </a:lnTo>
                    <a:cubicBezTo>
                      <a:pt x="375782" y="240283"/>
                      <a:pt x="370362" y="261060"/>
                      <a:pt x="360425" y="280030"/>
                    </a:cubicBezTo>
                    <a:lnTo>
                      <a:pt x="337842" y="267383"/>
                    </a:lnTo>
                    <a:cubicBezTo>
                      <a:pt x="331519" y="263769"/>
                      <a:pt x="323389" y="265576"/>
                      <a:pt x="319776" y="271900"/>
                    </a:cubicBezTo>
                    <a:cubicBezTo>
                      <a:pt x="316163" y="278223"/>
                      <a:pt x="317969" y="286352"/>
                      <a:pt x="324293" y="289966"/>
                    </a:cubicBezTo>
                    <a:lnTo>
                      <a:pt x="346876" y="302613"/>
                    </a:lnTo>
                    <a:cubicBezTo>
                      <a:pt x="336939" y="320679"/>
                      <a:pt x="320679" y="336035"/>
                      <a:pt x="303516" y="348682"/>
                    </a:cubicBezTo>
                    <a:lnTo>
                      <a:pt x="303516" y="348682"/>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2" name="Freeform 21">
                <a:extLst>
                  <a:ext uri="{FF2B5EF4-FFF2-40B4-BE49-F238E27FC236}">
                    <a16:creationId xmlns:a16="http://schemas.microsoft.com/office/drawing/2014/main" id="{7EE72E1A-BB48-4E38-78E3-D895821BCE61}"/>
                  </a:ext>
                </a:extLst>
              </p:cNvPr>
              <p:cNvSpPr/>
              <p:nvPr/>
            </p:nvSpPr>
            <p:spPr>
              <a:xfrm>
                <a:off x="10799522" y="4177709"/>
                <a:ext cx="88977" cy="159888"/>
              </a:xfrm>
              <a:custGeom>
                <a:avLst/>
                <a:gdLst>
                  <a:gd name="connsiteX0" fmla="*/ 69556 w 88977"/>
                  <a:gd name="connsiteY0" fmla="*/ 121948 h 159888"/>
                  <a:gd name="connsiteX1" fmla="*/ 72266 w 88977"/>
                  <a:gd name="connsiteY1" fmla="*/ 108399 h 159888"/>
                  <a:gd name="connsiteX2" fmla="*/ 49683 w 88977"/>
                  <a:gd name="connsiteY2" fmla="*/ 74976 h 159888"/>
                  <a:gd name="connsiteX3" fmla="*/ 49683 w 88977"/>
                  <a:gd name="connsiteY3" fmla="*/ 13550 h 159888"/>
                  <a:gd name="connsiteX4" fmla="*/ 36133 w 88977"/>
                  <a:gd name="connsiteY4" fmla="*/ 0 h 159888"/>
                  <a:gd name="connsiteX5" fmla="*/ 22583 w 88977"/>
                  <a:gd name="connsiteY5" fmla="*/ 13550 h 159888"/>
                  <a:gd name="connsiteX6" fmla="*/ 22583 w 88977"/>
                  <a:gd name="connsiteY6" fmla="*/ 74976 h 159888"/>
                  <a:gd name="connsiteX7" fmla="*/ 0 w 88977"/>
                  <a:gd name="connsiteY7" fmla="*/ 108399 h 159888"/>
                  <a:gd name="connsiteX8" fmla="*/ 36133 w 88977"/>
                  <a:gd name="connsiteY8" fmla="*/ 144531 h 159888"/>
                  <a:gd name="connsiteX9" fmla="*/ 50586 w 88977"/>
                  <a:gd name="connsiteY9" fmla="*/ 141822 h 159888"/>
                  <a:gd name="connsiteX10" fmla="*/ 65039 w 88977"/>
                  <a:gd name="connsiteY10" fmla="*/ 156275 h 159888"/>
                  <a:gd name="connsiteX11" fmla="*/ 74976 w 88977"/>
                  <a:gd name="connsiteY11" fmla="*/ 159888 h 159888"/>
                  <a:gd name="connsiteX12" fmla="*/ 84912 w 88977"/>
                  <a:gd name="connsiteY12" fmla="*/ 156275 h 159888"/>
                  <a:gd name="connsiteX13" fmla="*/ 84912 w 88977"/>
                  <a:gd name="connsiteY13" fmla="*/ 137305 h 159888"/>
                  <a:gd name="connsiteX14" fmla="*/ 69556 w 88977"/>
                  <a:gd name="connsiteY14" fmla="*/ 121948 h 159888"/>
                  <a:gd name="connsiteX15" fmla="*/ 27100 w 88977"/>
                  <a:gd name="connsiteY15" fmla="*/ 107495 h 159888"/>
                  <a:gd name="connsiteX16" fmla="*/ 36133 w 88977"/>
                  <a:gd name="connsiteY16" fmla="*/ 98462 h 159888"/>
                  <a:gd name="connsiteX17" fmla="*/ 45166 w 88977"/>
                  <a:gd name="connsiteY17" fmla="*/ 107495 h 159888"/>
                  <a:gd name="connsiteX18" fmla="*/ 36133 w 88977"/>
                  <a:gd name="connsiteY18" fmla="*/ 116529 h 159888"/>
                  <a:gd name="connsiteX19" fmla="*/ 27100 w 88977"/>
                  <a:gd name="connsiteY19" fmla="*/ 107495 h 159888"/>
                  <a:gd name="connsiteX20" fmla="*/ 27100 w 88977"/>
                  <a:gd name="connsiteY20" fmla="*/ 107495 h 15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8977" h="159888">
                    <a:moveTo>
                      <a:pt x="69556" y="121948"/>
                    </a:moveTo>
                    <a:cubicBezTo>
                      <a:pt x="71363" y="117432"/>
                      <a:pt x="72266" y="112915"/>
                      <a:pt x="72266" y="108399"/>
                    </a:cubicBezTo>
                    <a:cubicBezTo>
                      <a:pt x="72266" y="93042"/>
                      <a:pt x="63233" y="80396"/>
                      <a:pt x="49683" y="74976"/>
                    </a:cubicBezTo>
                    <a:lnTo>
                      <a:pt x="49683" y="13550"/>
                    </a:lnTo>
                    <a:cubicBezTo>
                      <a:pt x="49683" y="6323"/>
                      <a:pt x="43359" y="0"/>
                      <a:pt x="36133" y="0"/>
                    </a:cubicBezTo>
                    <a:cubicBezTo>
                      <a:pt x="28906" y="0"/>
                      <a:pt x="22583" y="6323"/>
                      <a:pt x="22583" y="13550"/>
                    </a:cubicBezTo>
                    <a:lnTo>
                      <a:pt x="22583" y="74976"/>
                    </a:lnTo>
                    <a:cubicBezTo>
                      <a:pt x="9033" y="80396"/>
                      <a:pt x="0" y="93042"/>
                      <a:pt x="0" y="108399"/>
                    </a:cubicBezTo>
                    <a:cubicBezTo>
                      <a:pt x="0" y="128272"/>
                      <a:pt x="16260" y="144531"/>
                      <a:pt x="36133" y="144531"/>
                    </a:cubicBezTo>
                    <a:cubicBezTo>
                      <a:pt x="41553" y="144531"/>
                      <a:pt x="46069" y="143628"/>
                      <a:pt x="50586" y="141822"/>
                    </a:cubicBezTo>
                    <a:lnTo>
                      <a:pt x="65039" y="156275"/>
                    </a:lnTo>
                    <a:cubicBezTo>
                      <a:pt x="67749" y="158984"/>
                      <a:pt x="71363" y="159888"/>
                      <a:pt x="74976" y="159888"/>
                    </a:cubicBezTo>
                    <a:cubicBezTo>
                      <a:pt x="78589" y="159888"/>
                      <a:pt x="82202" y="158984"/>
                      <a:pt x="84912" y="156275"/>
                    </a:cubicBezTo>
                    <a:cubicBezTo>
                      <a:pt x="90332" y="150855"/>
                      <a:pt x="90332" y="142725"/>
                      <a:pt x="84912" y="137305"/>
                    </a:cubicBezTo>
                    <a:lnTo>
                      <a:pt x="69556" y="121948"/>
                    </a:lnTo>
                    <a:close/>
                    <a:moveTo>
                      <a:pt x="27100" y="107495"/>
                    </a:moveTo>
                    <a:cubicBezTo>
                      <a:pt x="27100" y="102075"/>
                      <a:pt x="30713" y="98462"/>
                      <a:pt x="36133" y="98462"/>
                    </a:cubicBezTo>
                    <a:cubicBezTo>
                      <a:pt x="41553" y="98462"/>
                      <a:pt x="45166" y="102075"/>
                      <a:pt x="45166" y="107495"/>
                    </a:cubicBezTo>
                    <a:cubicBezTo>
                      <a:pt x="45166" y="112915"/>
                      <a:pt x="41553" y="116529"/>
                      <a:pt x="36133" y="116529"/>
                    </a:cubicBezTo>
                    <a:cubicBezTo>
                      <a:pt x="30713" y="116529"/>
                      <a:pt x="27100" y="112915"/>
                      <a:pt x="27100" y="107495"/>
                    </a:cubicBezTo>
                    <a:lnTo>
                      <a:pt x="27100" y="107495"/>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spTree>
    <p:extLst>
      <p:ext uri="{BB962C8B-B14F-4D97-AF65-F5344CB8AC3E}">
        <p14:creationId xmlns:p14="http://schemas.microsoft.com/office/powerpoint/2010/main" val="1548561824"/>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4"/>
            <a:ext cx="2693750" cy="1092607"/>
          </a:xfrm>
        </p:spPr>
        <p:txBody>
          <a:bodyPr/>
          <a:lstStyle/>
          <a:p>
            <a:pPr algn="just"/>
            <a:r>
              <a:rPr lang="en-US">
                <a:effectLst/>
                <a:ea typeface="Times New Roman" panose="02020603050405020304" pitchFamily="18" charset="0"/>
              </a:rPr>
              <a:t>Blockchain use cases can thus be distributed into the following eight larger groups according to their purpose and field of activity: </a:t>
            </a:r>
            <a:endParaRPr lang="en-LB">
              <a:effectLst/>
              <a:ea typeface="Times New Roman" panose="02020603050405020304" pitchFamily="18" charset="0"/>
            </a:endParaRPr>
          </a:p>
          <a:p>
            <a:pPr algn="just">
              <a:spcBef>
                <a:spcPts val="200"/>
              </a:spcBef>
            </a:pPr>
            <a:endParaRPr lang="en-US"/>
          </a:p>
          <a:p>
            <a:pPr algn="just"/>
            <a:endParaRPr lang="en-LB"/>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158</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4203032"/>
            <a:ext cx="3555848" cy="6488781"/>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3" name="Group 2">
            <a:extLst>
              <a:ext uri="{FF2B5EF4-FFF2-40B4-BE49-F238E27FC236}">
                <a16:creationId xmlns:a16="http://schemas.microsoft.com/office/drawing/2014/main" id="{6671F617-2254-23A6-7C89-DDF08835EDA4}"/>
              </a:ext>
            </a:extLst>
          </p:cNvPr>
          <p:cNvGrpSpPr/>
          <p:nvPr/>
        </p:nvGrpSpPr>
        <p:grpSpPr>
          <a:xfrm>
            <a:off x="6346354" y="174081"/>
            <a:ext cx="1380420" cy="1309652"/>
            <a:chOff x="6346354" y="435340"/>
            <a:chExt cx="1380420" cy="1309652"/>
          </a:xfrm>
        </p:grpSpPr>
        <p:sp>
          <p:nvSpPr>
            <p:cNvPr id="4" name="Freeform 3">
              <a:extLst>
                <a:ext uri="{FF2B5EF4-FFF2-40B4-BE49-F238E27FC236}">
                  <a16:creationId xmlns:a16="http://schemas.microsoft.com/office/drawing/2014/main" id="{87B261A9-E5A0-29C6-9F7C-87A0B19785C5}"/>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6" name="Freeform 5">
              <a:extLst>
                <a:ext uri="{FF2B5EF4-FFF2-40B4-BE49-F238E27FC236}">
                  <a16:creationId xmlns:a16="http://schemas.microsoft.com/office/drawing/2014/main" id="{5E508C86-ED7B-E4CB-7F2B-F9AFEFE5D705}"/>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8C6F6F84-6645-C2D0-ECBB-A4D72FE9664C}"/>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CF02FBB3-D975-9BE8-A950-2248CAB0C4ED}"/>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C58A000-08DA-26E1-5660-0B38C832F324}"/>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9DF54993-2FC6-8263-9A94-A43BE4D25D8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43" name="Text Placeholder 17">
            <a:extLst>
              <a:ext uri="{FF2B5EF4-FFF2-40B4-BE49-F238E27FC236}">
                <a16:creationId xmlns:a16="http://schemas.microsoft.com/office/drawing/2014/main" id="{75E72316-33B2-988B-1896-75E2F626F714}"/>
              </a:ext>
            </a:extLst>
          </p:cNvPr>
          <p:cNvSpPr txBox="1">
            <a:spLocks/>
          </p:cNvSpPr>
          <p:nvPr/>
        </p:nvSpPr>
        <p:spPr>
          <a:xfrm>
            <a:off x="1425569" y="1929046"/>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metering/billing and security </a:t>
            </a:r>
          </a:p>
        </p:txBody>
      </p:sp>
      <p:sp>
        <p:nvSpPr>
          <p:cNvPr id="44" name="TextBox 43">
            <a:extLst>
              <a:ext uri="{FF2B5EF4-FFF2-40B4-BE49-F238E27FC236}">
                <a16:creationId xmlns:a16="http://schemas.microsoft.com/office/drawing/2014/main" id="{997E757A-3FAD-1C5E-B78D-342B8C63AF17}"/>
              </a:ext>
            </a:extLst>
          </p:cNvPr>
          <p:cNvSpPr txBox="1"/>
          <p:nvPr/>
        </p:nvSpPr>
        <p:spPr>
          <a:xfrm>
            <a:off x="861409" y="1669971"/>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5" name="Text Placeholder 17">
            <a:extLst>
              <a:ext uri="{FF2B5EF4-FFF2-40B4-BE49-F238E27FC236}">
                <a16:creationId xmlns:a16="http://schemas.microsoft.com/office/drawing/2014/main" id="{FD678BA8-A271-347F-B030-6FB833BE7F59}"/>
              </a:ext>
            </a:extLst>
          </p:cNvPr>
          <p:cNvSpPr txBox="1">
            <a:spLocks/>
          </p:cNvSpPr>
          <p:nvPr/>
        </p:nvSpPr>
        <p:spPr>
          <a:xfrm>
            <a:off x="1425569" y="2859488"/>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cryptocurrencies, tokens, and investment </a:t>
            </a:r>
          </a:p>
        </p:txBody>
      </p:sp>
      <p:sp>
        <p:nvSpPr>
          <p:cNvPr id="12" name="TextBox 11">
            <a:extLst>
              <a:ext uri="{FF2B5EF4-FFF2-40B4-BE49-F238E27FC236}">
                <a16:creationId xmlns:a16="http://schemas.microsoft.com/office/drawing/2014/main" id="{EBFF3C60-B962-B86E-78D8-E6AC9DB9218B}"/>
              </a:ext>
            </a:extLst>
          </p:cNvPr>
          <p:cNvSpPr txBox="1"/>
          <p:nvPr/>
        </p:nvSpPr>
        <p:spPr>
          <a:xfrm>
            <a:off x="861409" y="2600413"/>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13" name="Text Placeholder 17">
            <a:extLst>
              <a:ext uri="{FF2B5EF4-FFF2-40B4-BE49-F238E27FC236}">
                <a16:creationId xmlns:a16="http://schemas.microsoft.com/office/drawing/2014/main" id="{4C22F3C9-38F4-406D-8B54-7F216892F447}"/>
              </a:ext>
            </a:extLst>
          </p:cNvPr>
          <p:cNvSpPr txBox="1">
            <a:spLocks/>
          </p:cNvSpPr>
          <p:nvPr/>
        </p:nvSpPr>
        <p:spPr>
          <a:xfrm>
            <a:off x="1425569" y="3789930"/>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latin typeface="Calibri" panose="020F0502020204030204" pitchFamily="34" charset="0"/>
                <a:ea typeface="Times New Roman" panose="02020603050405020304" pitchFamily="18" charset="0"/>
              </a:rPr>
              <a:t>decentralized energy trading </a:t>
            </a:r>
            <a:endParaRPr lang="en-LB" b="1">
              <a:solidFill>
                <a:srgbClr val="F79037"/>
              </a:solidFill>
              <a:effectLst/>
              <a:latin typeface="Times New Roman" panose="02020603050405020304" pitchFamily="18" charset="0"/>
              <a:ea typeface="Times New Roman" panose="02020603050405020304" pitchFamily="18" charset="0"/>
            </a:endParaRPr>
          </a:p>
        </p:txBody>
      </p:sp>
      <p:sp>
        <p:nvSpPr>
          <p:cNvPr id="17" name="TextBox 16">
            <a:extLst>
              <a:ext uri="{FF2B5EF4-FFF2-40B4-BE49-F238E27FC236}">
                <a16:creationId xmlns:a16="http://schemas.microsoft.com/office/drawing/2014/main" id="{CFB1F510-C4ED-B989-E26F-E09EE2C0B688}"/>
              </a:ext>
            </a:extLst>
          </p:cNvPr>
          <p:cNvSpPr txBox="1"/>
          <p:nvPr/>
        </p:nvSpPr>
        <p:spPr>
          <a:xfrm>
            <a:off x="861409" y="3530855"/>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sp>
        <p:nvSpPr>
          <p:cNvPr id="39" name="Text Placeholder 17">
            <a:extLst>
              <a:ext uri="{FF2B5EF4-FFF2-40B4-BE49-F238E27FC236}">
                <a16:creationId xmlns:a16="http://schemas.microsoft.com/office/drawing/2014/main" id="{EB436656-F017-D551-5424-C77842FEF5CA}"/>
              </a:ext>
            </a:extLst>
          </p:cNvPr>
          <p:cNvSpPr txBox="1">
            <a:spLocks/>
          </p:cNvSpPr>
          <p:nvPr/>
        </p:nvSpPr>
        <p:spPr>
          <a:xfrm>
            <a:off x="1425569" y="4720373"/>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latin typeface="Calibri" panose="020F0502020204030204" pitchFamily="34" charset="0"/>
                <a:ea typeface="Times New Roman" panose="02020603050405020304" pitchFamily="18" charset="0"/>
              </a:rPr>
              <a:t>green certificates and carbon trading </a:t>
            </a:r>
          </a:p>
        </p:txBody>
      </p:sp>
      <p:sp>
        <p:nvSpPr>
          <p:cNvPr id="40" name="TextBox 39">
            <a:extLst>
              <a:ext uri="{FF2B5EF4-FFF2-40B4-BE49-F238E27FC236}">
                <a16:creationId xmlns:a16="http://schemas.microsoft.com/office/drawing/2014/main" id="{0B231068-5863-BD3B-6E04-9C1B83D60854}"/>
              </a:ext>
            </a:extLst>
          </p:cNvPr>
          <p:cNvSpPr txBox="1"/>
          <p:nvPr/>
        </p:nvSpPr>
        <p:spPr>
          <a:xfrm>
            <a:off x="861409" y="446129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4</a:t>
            </a:r>
          </a:p>
        </p:txBody>
      </p:sp>
      <p:sp>
        <p:nvSpPr>
          <p:cNvPr id="41" name="Text Placeholder 17">
            <a:extLst>
              <a:ext uri="{FF2B5EF4-FFF2-40B4-BE49-F238E27FC236}">
                <a16:creationId xmlns:a16="http://schemas.microsoft.com/office/drawing/2014/main" id="{4D3B5F72-EEE5-5DF0-ABD8-97ACD1A4E7A8}"/>
              </a:ext>
            </a:extLst>
          </p:cNvPr>
          <p:cNvSpPr txBox="1">
            <a:spLocks/>
          </p:cNvSpPr>
          <p:nvPr/>
        </p:nvSpPr>
        <p:spPr>
          <a:xfrm>
            <a:off x="1441611" y="5602689"/>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effectLst/>
                <a:latin typeface="Calibri" panose="020F0502020204030204" pitchFamily="34" charset="0"/>
                <a:ea typeface="Times New Roman" panose="02020603050405020304" pitchFamily="18" charset="0"/>
              </a:rPr>
              <a:t>grid management</a:t>
            </a:r>
            <a:r>
              <a:rPr lang="en-LB" b="1">
                <a:solidFill>
                  <a:srgbClr val="F79037"/>
                </a:solidFill>
                <a:effectLst/>
              </a:rPr>
              <a:t> </a:t>
            </a:r>
            <a:endParaRPr lang="en-US" b="1">
              <a:solidFill>
                <a:srgbClr val="F79037"/>
              </a:solidFill>
            </a:endParaRPr>
          </a:p>
        </p:txBody>
      </p:sp>
      <p:sp>
        <p:nvSpPr>
          <p:cNvPr id="42" name="TextBox 41">
            <a:extLst>
              <a:ext uri="{FF2B5EF4-FFF2-40B4-BE49-F238E27FC236}">
                <a16:creationId xmlns:a16="http://schemas.microsoft.com/office/drawing/2014/main" id="{FB0E30BD-7A9C-D97C-61DB-C6346A7BBF86}"/>
              </a:ext>
            </a:extLst>
          </p:cNvPr>
          <p:cNvSpPr txBox="1"/>
          <p:nvPr/>
        </p:nvSpPr>
        <p:spPr>
          <a:xfrm>
            <a:off x="877451" y="5343614"/>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5</a:t>
            </a:r>
          </a:p>
        </p:txBody>
      </p:sp>
      <p:sp>
        <p:nvSpPr>
          <p:cNvPr id="47" name="Text Placeholder 17">
            <a:extLst>
              <a:ext uri="{FF2B5EF4-FFF2-40B4-BE49-F238E27FC236}">
                <a16:creationId xmlns:a16="http://schemas.microsoft.com/office/drawing/2014/main" id="{90843585-AC77-768F-2E63-E5E25B08B0E4}"/>
              </a:ext>
            </a:extLst>
          </p:cNvPr>
          <p:cNvSpPr txBox="1">
            <a:spLocks/>
          </p:cNvSpPr>
          <p:nvPr/>
        </p:nvSpPr>
        <p:spPr>
          <a:xfrm>
            <a:off x="1441611" y="6533131"/>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IoT, smart devices, automation, and asset management</a:t>
            </a:r>
          </a:p>
        </p:txBody>
      </p:sp>
      <p:sp>
        <p:nvSpPr>
          <p:cNvPr id="48" name="TextBox 47">
            <a:extLst>
              <a:ext uri="{FF2B5EF4-FFF2-40B4-BE49-F238E27FC236}">
                <a16:creationId xmlns:a16="http://schemas.microsoft.com/office/drawing/2014/main" id="{39A0F98F-FF6C-F338-C44F-433BAD3E62C0}"/>
              </a:ext>
            </a:extLst>
          </p:cNvPr>
          <p:cNvSpPr txBox="1"/>
          <p:nvPr/>
        </p:nvSpPr>
        <p:spPr>
          <a:xfrm>
            <a:off x="877451" y="6274056"/>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6</a:t>
            </a:r>
          </a:p>
        </p:txBody>
      </p:sp>
      <p:sp>
        <p:nvSpPr>
          <p:cNvPr id="49" name="Text Placeholder 17">
            <a:extLst>
              <a:ext uri="{FF2B5EF4-FFF2-40B4-BE49-F238E27FC236}">
                <a16:creationId xmlns:a16="http://schemas.microsoft.com/office/drawing/2014/main" id="{0903E398-8EA9-9BCB-B5B8-9372E469C909}"/>
              </a:ext>
            </a:extLst>
          </p:cNvPr>
          <p:cNvSpPr txBox="1">
            <a:spLocks/>
          </p:cNvSpPr>
          <p:nvPr/>
        </p:nvSpPr>
        <p:spPr>
          <a:xfrm>
            <a:off x="1441611" y="7463573"/>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latin typeface="Calibri" panose="020F0502020204030204" pitchFamily="34" charset="0"/>
                <a:ea typeface="Times New Roman" panose="02020603050405020304" pitchFamily="18" charset="0"/>
              </a:rPr>
              <a:t>electric e-mobility</a:t>
            </a:r>
            <a:r>
              <a:rPr lang="en-LB" b="1">
                <a:solidFill>
                  <a:srgbClr val="F79037"/>
                </a:solidFill>
                <a:effectLst/>
              </a:rPr>
              <a:t> </a:t>
            </a:r>
            <a:endParaRPr lang="en-LB" b="1">
              <a:solidFill>
                <a:srgbClr val="F79037"/>
              </a:solidFill>
              <a:effectLst/>
              <a:latin typeface="Times New Roman" panose="02020603050405020304" pitchFamily="18" charset="0"/>
              <a:ea typeface="Times New Roman" panose="02020603050405020304" pitchFamily="18" charset="0"/>
            </a:endParaRPr>
          </a:p>
        </p:txBody>
      </p:sp>
      <p:sp>
        <p:nvSpPr>
          <p:cNvPr id="50" name="TextBox 49">
            <a:extLst>
              <a:ext uri="{FF2B5EF4-FFF2-40B4-BE49-F238E27FC236}">
                <a16:creationId xmlns:a16="http://schemas.microsoft.com/office/drawing/2014/main" id="{A7132AA4-B08F-B349-0BD5-2E799FD2225C}"/>
              </a:ext>
            </a:extLst>
          </p:cNvPr>
          <p:cNvSpPr txBox="1"/>
          <p:nvPr/>
        </p:nvSpPr>
        <p:spPr>
          <a:xfrm>
            <a:off x="877451" y="720449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7</a:t>
            </a:r>
          </a:p>
        </p:txBody>
      </p:sp>
      <p:sp>
        <p:nvSpPr>
          <p:cNvPr id="51" name="Text Placeholder 17">
            <a:extLst>
              <a:ext uri="{FF2B5EF4-FFF2-40B4-BE49-F238E27FC236}">
                <a16:creationId xmlns:a16="http://schemas.microsoft.com/office/drawing/2014/main" id="{06A0A1FD-B4DA-1015-1BC0-CB04C7226344}"/>
              </a:ext>
            </a:extLst>
          </p:cNvPr>
          <p:cNvSpPr txBox="1">
            <a:spLocks/>
          </p:cNvSpPr>
          <p:nvPr/>
        </p:nvSpPr>
        <p:spPr>
          <a:xfrm>
            <a:off x="1441611" y="8394016"/>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latin typeface="Calibri" panose="020F0502020204030204" pitchFamily="34" charset="0"/>
                <a:ea typeface="Times New Roman" panose="02020603050405020304" pitchFamily="18" charset="0"/>
              </a:rPr>
              <a:t>and general-purpose initiatives and consortia</a:t>
            </a:r>
          </a:p>
        </p:txBody>
      </p:sp>
      <p:sp>
        <p:nvSpPr>
          <p:cNvPr id="52" name="TextBox 51">
            <a:extLst>
              <a:ext uri="{FF2B5EF4-FFF2-40B4-BE49-F238E27FC236}">
                <a16:creationId xmlns:a16="http://schemas.microsoft.com/office/drawing/2014/main" id="{12455215-10C9-9ECB-1117-A0B05D8C993E}"/>
              </a:ext>
            </a:extLst>
          </p:cNvPr>
          <p:cNvSpPr txBox="1"/>
          <p:nvPr/>
        </p:nvSpPr>
        <p:spPr>
          <a:xfrm>
            <a:off x="877451" y="8134941"/>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8</a:t>
            </a:r>
          </a:p>
        </p:txBody>
      </p:sp>
      <p:sp>
        <p:nvSpPr>
          <p:cNvPr id="53" name="Text Placeholder 17">
            <a:extLst>
              <a:ext uri="{FF2B5EF4-FFF2-40B4-BE49-F238E27FC236}">
                <a16:creationId xmlns:a16="http://schemas.microsoft.com/office/drawing/2014/main" id="{55E3DFAD-F7EE-E29B-B345-4BCB561BE476}"/>
              </a:ext>
            </a:extLst>
          </p:cNvPr>
          <p:cNvSpPr txBox="1">
            <a:spLocks/>
          </p:cNvSpPr>
          <p:nvPr/>
        </p:nvSpPr>
        <p:spPr>
          <a:xfrm>
            <a:off x="4003827" y="2110152"/>
            <a:ext cx="2693750" cy="2857471"/>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effectLst/>
                <a:ea typeface="Times New Roman" panose="02020603050405020304" pitchFamily="18" charset="0"/>
              </a:rPr>
              <a:t>The most popular category is decentralized energy trading (including wholesale, retail, and peer-to-peer) energy trading initiatives. The second most popular category is cryptocurrencies, tokens, and investment accounting. The third most popular use case is IoT, smart devices, automation and asset management, and metering, billing, security, and accounting.</a:t>
            </a:r>
            <a:endParaRPr lang="en-LB">
              <a:effectLst/>
              <a:ea typeface="Times New Roman" panose="02020603050405020304" pitchFamily="18" charset="0"/>
            </a:endParaRPr>
          </a:p>
          <a:p>
            <a:pPr algn="just"/>
            <a:r>
              <a:rPr lang="en-US">
                <a:solidFill>
                  <a:srgbClr val="000000"/>
                </a:solidFill>
                <a:effectLst/>
                <a:ea typeface="Times New Roman" panose="02020603050405020304" pitchFamily="18" charset="0"/>
              </a:rPr>
              <a:t> </a:t>
            </a:r>
            <a:endParaRPr lang="en-LB">
              <a:effectLst/>
              <a:ea typeface="Times New Roman" panose="02020603050405020304" pitchFamily="18" charset="0"/>
            </a:endParaRPr>
          </a:p>
          <a:p>
            <a:pPr algn="just"/>
            <a:endParaRPr lang="en-US" dirty="0">
              <a:solidFill>
                <a:schemeClr val="tx1"/>
              </a:solidFill>
            </a:endParaRPr>
          </a:p>
        </p:txBody>
      </p:sp>
    </p:spTree>
    <p:extLst>
      <p:ext uri="{BB962C8B-B14F-4D97-AF65-F5344CB8AC3E}">
        <p14:creationId xmlns:p14="http://schemas.microsoft.com/office/powerpoint/2010/main" val="3638717286"/>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E7049C9F-DD73-D128-833D-3D0C01CFE581}"/>
              </a:ext>
            </a:extLst>
          </p:cNvPr>
          <p:cNvSpPr/>
          <p:nvPr/>
        </p:nvSpPr>
        <p:spPr>
          <a:xfrm>
            <a:off x="6118752" y="0"/>
            <a:ext cx="1440923" cy="2676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C1DBBD43-8893-7BE6-7222-04174364F3B7}"/>
              </a:ext>
            </a:extLst>
          </p:cNvPr>
          <p:cNvSpPr>
            <a:spLocks noGrp="1"/>
          </p:cNvSpPr>
          <p:nvPr>
            <p:ph type="sldNum" sz="quarter" idx="4"/>
          </p:nvPr>
        </p:nvSpPr>
        <p:spPr/>
        <p:txBody>
          <a:bodyPr/>
          <a:lstStyle/>
          <a:p>
            <a:fld id="{CB2079F2-58AF-ED44-82D7-E04B2F6FD686}" type="slidenum">
              <a:rPr lang="en-US" smtClean="0"/>
              <a:pPr/>
              <a:t>159</a:t>
            </a:fld>
            <a:endParaRPr lang="en-US" dirty="0"/>
          </a:p>
        </p:txBody>
      </p:sp>
      <p:sp>
        <p:nvSpPr>
          <p:cNvPr id="3" name="Text Placeholder 17">
            <a:extLst>
              <a:ext uri="{FF2B5EF4-FFF2-40B4-BE49-F238E27FC236}">
                <a16:creationId xmlns:a16="http://schemas.microsoft.com/office/drawing/2014/main" id="{DD1418B4-4615-A324-1342-706EA82449DC}"/>
              </a:ext>
            </a:extLst>
          </p:cNvPr>
          <p:cNvSpPr txBox="1">
            <a:spLocks/>
          </p:cNvSpPr>
          <p:nvPr/>
        </p:nvSpPr>
        <p:spPr>
          <a:xfrm>
            <a:off x="787763" y="665163"/>
            <a:ext cx="5979749" cy="9377196"/>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Regulation of the blockchain energy sharing sector</a:t>
            </a:r>
          </a:p>
          <a:p>
            <a:pPr algn="just"/>
            <a:r>
              <a:rPr lang="en-US">
                <a:solidFill>
                  <a:srgbClr val="000000"/>
                </a:solidFill>
                <a:cs typeface="+mn-cs"/>
              </a:rPr>
              <a:t>If a decentralized transaction model were to be implemented based on blockchain technology, it would cause a transformation of current market roles. These changes would also be reflected in regulation. All energy consumers would have to manage their own energy balances and meter operators would no longer need to collect data themselves since all transaction data would be recorded automatically on the blockchain.</a:t>
            </a:r>
          </a:p>
          <a:p>
            <a:pPr algn="just"/>
            <a:r>
              <a:rPr lang="en-US">
                <a:solidFill>
                  <a:srgbClr val="000000"/>
                </a:solidFill>
                <a:cs typeface="+mn-cs"/>
              </a:rPr>
              <a:t> </a:t>
            </a:r>
          </a:p>
          <a:p>
            <a:pPr algn="just"/>
            <a:r>
              <a:rPr lang="en-US">
                <a:solidFill>
                  <a:srgbClr val="000000"/>
                </a:solidFill>
                <a:cs typeface="+mn-cs"/>
              </a:rPr>
              <a:t>As of present, the regulatory unbundling provisions require energy companies to separate their network activities (regulated business) from the supply of energy to customers (competitive activity). Customers have the right to freely choose their energy supplier (i.e., electricity or gas supplier) in a liberalized energy market. In order to ensure that customers can smoothly transfer between suppliers, so-called balancing groups were introduced. This made it possible for each customer to be assigned to a supplier in a simple way. Another significant area of regulation is the so-called clearing process, which is run to reconcile planned consumption against customers’ actual consumption as recorded by their meters. The difference between these is referred to as balancing energy and the costs incurred in relation to this are charged to each electricity supplier according to causation. </a:t>
            </a:r>
          </a:p>
          <a:p>
            <a:pPr algn="just"/>
            <a:r>
              <a:rPr lang="en-US">
                <a:solidFill>
                  <a:srgbClr val="000000"/>
                </a:solidFill>
                <a:cs typeface="+mn-cs"/>
              </a:rPr>
              <a:t> </a:t>
            </a:r>
          </a:p>
          <a:p>
            <a:pPr algn="just"/>
            <a:r>
              <a:rPr lang="en-US">
                <a:solidFill>
                  <a:srgbClr val="000000"/>
                </a:solidFill>
                <a:cs typeface="+mn-cs"/>
              </a:rPr>
              <a:t>A key prerequisite for the regulatory regime to function is that each customer is accounted for as part of a balancing group. This is done by clearly assigning customers to balancing groups and their suppliers to the responsible balancing group managers (which may or may not be the same entity). The meter operators obtain readings of the verified meter data relevant for billing and transportation charging purposes and pass them on to the other players involved: </a:t>
            </a:r>
            <a:endParaRPr lang="ru-RU">
              <a:solidFill>
                <a:srgbClr val="000000"/>
              </a:solidFill>
              <a:cs typeface="+mn-cs"/>
            </a:endParaRPr>
          </a:p>
          <a:p>
            <a:pPr algn="just"/>
            <a:endParaRPr lang="ru-RU">
              <a:solidFill>
                <a:srgbClr val="000000"/>
              </a:solidFill>
              <a:cs typeface="+mn-cs"/>
            </a:endParaRPr>
          </a:p>
          <a:p>
            <a:pPr marL="171450" indent="-171450" algn="just">
              <a:buClr>
                <a:srgbClr val="DD1470"/>
              </a:buClr>
              <a:buSzPct val="120000"/>
              <a:buFont typeface="Wingdings" pitchFamily="2" charset="2"/>
              <a:buChar char="§"/>
            </a:pPr>
            <a:r>
              <a:rPr lang="en-US">
                <a:solidFill>
                  <a:srgbClr val="000000"/>
                </a:solidFill>
                <a:cs typeface="+mn-cs"/>
              </a:rPr>
              <a:t>to the relevant electricity supplier for billing purposes</a:t>
            </a:r>
          </a:p>
          <a:p>
            <a:pPr marL="171450" indent="-171450" algn="just">
              <a:buClr>
                <a:srgbClr val="DD1470"/>
              </a:buClr>
              <a:buSzPct val="120000"/>
              <a:buFont typeface="Wingdings" pitchFamily="2" charset="2"/>
              <a:buChar char="§"/>
            </a:pPr>
            <a:r>
              <a:rPr lang="en-US">
                <a:solidFill>
                  <a:srgbClr val="000000"/>
                </a:solidFill>
                <a:cs typeface="+mn-cs"/>
              </a:rPr>
              <a:t>to the relevant transmission system operator (TSO) for clearing and settlement purposes. The TSO collects all data for each balancing group and aggregates it to determine the balancing energy costs to be allocated to the balancing group.</a:t>
            </a:r>
          </a:p>
          <a:p>
            <a:pPr marL="171450" indent="-171450" algn="just">
              <a:buClr>
                <a:srgbClr val="DD1470"/>
              </a:buClr>
              <a:buSzPct val="120000"/>
              <a:buFont typeface="Wingdings" pitchFamily="2" charset="2"/>
              <a:buChar char="§"/>
            </a:pPr>
            <a:r>
              <a:rPr lang="en-US">
                <a:solidFill>
                  <a:srgbClr val="000000"/>
                </a:solidFill>
                <a:cs typeface="+mn-cs"/>
              </a:rPr>
              <a:t>to the relevant distribution system operator (DSO)</a:t>
            </a: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en-US">
              <a:solidFill>
                <a:srgbClr val="000000"/>
              </a:solidFill>
              <a:cs typeface="+mn-cs"/>
            </a:endParaRPr>
          </a:p>
          <a:p>
            <a:pPr marL="171450" indent="-171450" algn="just">
              <a:buClr>
                <a:srgbClr val="DD1470"/>
              </a:buClr>
              <a:buSzPct val="120000"/>
              <a:buFont typeface="Wingdings" pitchFamily="2" charset="2"/>
              <a:buChar char="§"/>
            </a:pPr>
            <a:r>
              <a:rPr lang="en-US">
                <a:solidFill>
                  <a:srgbClr val="000000"/>
                </a:solidFill>
                <a:cs typeface="+mn-cs"/>
              </a:rPr>
              <a:t>to the relevant balancing group manager, who in turn charges the balancing energy (cost-generating) it has been allocated to the suppliers using its balancing group. </a:t>
            </a:r>
          </a:p>
          <a:p>
            <a:pPr algn="just"/>
            <a:r>
              <a:rPr lang="en-US">
                <a:solidFill>
                  <a:srgbClr val="000000"/>
                </a:solidFill>
                <a:cs typeface="+mn-cs"/>
              </a:rPr>
              <a:t> </a:t>
            </a:r>
          </a:p>
          <a:p>
            <a:pPr algn="just"/>
            <a:r>
              <a:rPr lang="en-US">
                <a:solidFill>
                  <a:srgbClr val="000000"/>
                </a:solidFill>
                <a:cs typeface="+mn-cs"/>
              </a:rPr>
              <a:t>This shows that the delivery of electricity entails complex settlement processes across the entire electricity market and that the corresponding meter readings are required for various purposes.</a:t>
            </a:r>
          </a:p>
          <a:p>
            <a:pPr algn="just"/>
            <a:endParaRPr lang="ru-RU">
              <a:solidFill>
                <a:srgbClr val="000000"/>
              </a:solidFill>
              <a:cs typeface="+mn-cs"/>
            </a:endParaRPr>
          </a:p>
          <a:p>
            <a:pPr algn="just"/>
            <a:r>
              <a:rPr lang="en-US" b="1">
                <a:solidFill>
                  <a:srgbClr val="F79037"/>
                </a:solidFill>
                <a:cs typeface="+mn-cs"/>
              </a:rPr>
              <a:t>Role transformations through blockchain</a:t>
            </a:r>
          </a:p>
          <a:p>
            <a:pPr algn="just"/>
            <a:r>
              <a:rPr lang="en-US">
                <a:solidFill>
                  <a:srgbClr val="000000"/>
                </a:solidFill>
                <a:cs typeface="+mn-cs"/>
              </a:rPr>
              <a:t>One major benefit of a blockchain-based transaction model is that all electricity delivered to the networks can be clearly attributed to individual customers in small time units (near real-time). Thus, electricity produced and consumed can be settled very precisely at variable prices. Interestingly, the physical electricity would continue to flow to the end user directly from the closest generator as is the case today. A simplified clearing process through blockchain would lead to less balancing energy being charged to market participants. </a:t>
            </a:r>
          </a:p>
          <a:p>
            <a:pPr algn="just"/>
            <a:endParaRPr lang="en-US">
              <a:solidFill>
                <a:srgbClr val="000000"/>
              </a:solidFill>
              <a:cs typeface="+mn-cs"/>
            </a:endParaRPr>
          </a:p>
        </p:txBody>
      </p:sp>
      <p:grpSp>
        <p:nvGrpSpPr>
          <p:cNvPr id="38" name="Group 37">
            <a:extLst>
              <a:ext uri="{FF2B5EF4-FFF2-40B4-BE49-F238E27FC236}">
                <a16:creationId xmlns:a16="http://schemas.microsoft.com/office/drawing/2014/main" id="{1815C867-53AF-96BE-AC0D-E52D2EA3B885}"/>
              </a:ext>
            </a:extLst>
          </p:cNvPr>
          <p:cNvGrpSpPr/>
          <p:nvPr/>
        </p:nvGrpSpPr>
        <p:grpSpPr>
          <a:xfrm>
            <a:off x="5728309" y="966084"/>
            <a:ext cx="1999713" cy="1442633"/>
            <a:chOff x="8493673" y="3441653"/>
            <a:chExt cx="2590079" cy="1868535"/>
          </a:xfrm>
        </p:grpSpPr>
        <p:sp>
          <p:nvSpPr>
            <p:cNvPr id="40" name="Freeform 39">
              <a:extLst>
                <a:ext uri="{FF2B5EF4-FFF2-40B4-BE49-F238E27FC236}">
                  <a16:creationId xmlns:a16="http://schemas.microsoft.com/office/drawing/2014/main" id="{F3CDAB88-D88F-0297-63C4-FA17C5C53EF0}"/>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2" name="Freeform 41">
              <a:extLst>
                <a:ext uri="{FF2B5EF4-FFF2-40B4-BE49-F238E27FC236}">
                  <a16:creationId xmlns:a16="http://schemas.microsoft.com/office/drawing/2014/main" id="{F52E67C9-3DFE-AC9F-4B84-760E2C49EAB6}"/>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4" name="Freeform 43">
              <a:extLst>
                <a:ext uri="{FF2B5EF4-FFF2-40B4-BE49-F238E27FC236}">
                  <a16:creationId xmlns:a16="http://schemas.microsoft.com/office/drawing/2014/main" id="{A3DC871E-095A-F071-A3BA-445C31740AE8}"/>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 name="Freeform 45">
              <a:extLst>
                <a:ext uri="{FF2B5EF4-FFF2-40B4-BE49-F238E27FC236}">
                  <a16:creationId xmlns:a16="http://schemas.microsoft.com/office/drawing/2014/main" id="{D69B24D4-53D8-EFDD-9CFB-DCF131976C96}"/>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8" name="Freeform 47">
              <a:extLst>
                <a:ext uri="{FF2B5EF4-FFF2-40B4-BE49-F238E27FC236}">
                  <a16:creationId xmlns:a16="http://schemas.microsoft.com/office/drawing/2014/main" id="{89B60E51-DC16-664A-AF27-E234D7FFEFD5}"/>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 name="Freeform 48">
              <a:extLst>
                <a:ext uri="{FF2B5EF4-FFF2-40B4-BE49-F238E27FC236}">
                  <a16:creationId xmlns:a16="http://schemas.microsoft.com/office/drawing/2014/main" id="{D2D4E979-CF8C-9B20-0926-C77EE13C75AC}"/>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0" name="Freeform 49">
              <a:extLst>
                <a:ext uri="{FF2B5EF4-FFF2-40B4-BE49-F238E27FC236}">
                  <a16:creationId xmlns:a16="http://schemas.microsoft.com/office/drawing/2014/main" id="{3C28364E-E835-26C3-5B59-0F0E10838BD0}"/>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 name="Freeform 51">
              <a:extLst>
                <a:ext uri="{FF2B5EF4-FFF2-40B4-BE49-F238E27FC236}">
                  <a16:creationId xmlns:a16="http://schemas.microsoft.com/office/drawing/2014/main" id="{9A6C08A0-921B-9A52-DD71-36E8FB238CF0}"/>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3" name="Freeform 52">
              <a:extLst>
                <a:ext uri="{FF2B5EF4-FFF2-40B4-BE49-F238E27FC236}">
                  <a16:creationId xmlns:a16="http://schemas.microsoft.com/office/drawing/2014/main" id="{11782FA7-A375-E4EF-85B2-B295685E6FE5}"/>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4" name="Freeform 53">
              <a:extLst>
                <a:ext uri="{FF2B5EF4-FFF2-40B4-BE49-F238E27FC236}">
                  <a16:creationId xmlns:a16="http://schemas.microsoft.com/office/drawing/2014/main" id="{3896EFA2-C45A-AF52-F664-CF0B16D2557D}"/>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5" name="Freeform 54">
              <a:extLst>
                <a:ext uri="{FF2B5EF4-FFF2-40B4-BE49-F238E27FC236}">
                  <a16:creationId xmlns:a16="http://schemas.microsoft.com/office/drawing/2014/main" id="{91DEB572-BCD4-6AF1-C18C-C8D1BFE4BF24}"/>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6" name="Rectangle 5">
            <a:extLst>
              <a:ext uri="{FF2B5EF4-FFF2-40B4-BE49-F238E27FC236}">
                <a16:creationId xmlns:a16="http://schemas.microsoft.com/office/drawing/2014/main" id="{718CEB5E-B60D-35B4-7B52-F0636F044C09}"/>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744D6B02-0BCE-4DE2-A2F1-D9115C7AB2BB}"/>
              </a:ext>
            </a:extLst>
          </p:cNvPr>
          <p:cNvGrpSpPr/>
          <p:nvPr/>
        </p:nvGrpSpPr>
        <p:grpSpPr>
          <a:xfrm flipH="1">
            <a:off x="6027754" y="9163937"/>
            <a:ext cx="1712396" cy="1673613"/>
            <a:chOff x="-220413" y="5797823"/>
            <a:chExt cx="1967946" cy="1923375"/>
          </a:xfrm>
        </p:grpSpPr>
        <p:sp>
          <p:nvSpPr>
            <p:cNvPr id="8" name="Freeform 7">
              <a:extLst>
                <a:ext uri="{FF2B5EF4-FFF2-40B4-BE49-F238E27FC236}">
                  <a16:creationId xmlns:a16="http://schemas.microsoft.com/office/drawing/2014/main" id="{B6F22D41-C7F5-A788-EADD-8872B01BD22B}"/>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9" name="Freeform 8">
              <a:extLst>
                <a:ext uri="{FF2B5EF4-FFF2-40B4-BE49-F238E27FC236}">
                  <a16:creationId xmlns:a16="http://schemas.microsoft.com/office/drawing/2014/main" id="{128FECEE-5D1C-FF6F-2243-B8665D936945}"/>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1" name="Freeform 10">
              <a:extLst>
                <a:ext uri="{FF2B5EF4-FFF2-40B4-BE49-F238E27FC236}">
                  <a16:creationId xmlns:a16="http://schemas.microsoft.com/office/drawing/2014/main" id="{ADCFA8F0-57B5-5E77-9B63-43F8EC4712F6}"/>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E17A55D9-61C8-D301-AF7D-723AF34A0076}"/>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B79FD0B8-4E20-225B-45C3-E2FCA804A0C8}"/>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CECCB856-7BE1-DB78-13C0-DB468185AD9B}"/>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45E940F6-5FF8-AFA9-A990-CE182F224FB3}"/>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D1A9F1B3-2E62-A0F1-167E-54F7732CA3FE}"/>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103407B3-AC95-7708-F2C7-65D9D20F1EE2}"/>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87F91145-2D4D-0707-13A1-F38818A81CEC}"/>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39BC52C6-7F22-4199-CC87-24F2F00EBF97}"/>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297CF9-5E8D-7CF3-26C7-37DD715409C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5152001B-592D-BA5F-4BDD-6722266BE4A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ED4ACB59-9FC6-5B12-9095-D1AFBF79505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40138428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7"/>
            <a:ext cx="3099328" cy="472214"/>
          </a:xfrm>
        </p:spPr>
        <p:txBody>
          <a:bodyPr numCol="1"/>
          <a:lstStyle/>
          <a:p>
            <a:r>
              <a:rPr lang="en-US" dirty="0"/>
              <a:t>Blockchain mechanisms are complex, the following gives a brief overview of transaction processing on blockchains. Start by watching this blockchain demo. </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16</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3.1 How does a Transaction on Blockchain Work?</a:t>
            </a:r>
          </a:p>
        </p:txBody>
      </p:sp>
      <p:sp>
        <p:nvSpPr>
          <p:cNvPr id="14" name="Text Placeholder 17">
            <a:extLst>
              <a:ext uri="{FF2B5EF4-FFF2-40B4-BE49-F238E27FC236}">
                <a16:creationId xmlns:a16="http://schemas.microsoft.com/office/drawing/2014/main" id="{C640252E-F411-1E6B-61D9-4ED59D707609}"/>
              </a:ext>
            </a:extLst>
          </p:cNvPr>
          <p:cNvSpPr txBox="1">
            <a:spLocks/>
          </p:cNvSpPr>
          <p:nvPr/>
        </p:nvSpPr>
        <p:spPr>
          <a:xfrm>
            <a:off x="761772" y="8078903"/>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3: Sample Bitcoin transaction (Source: </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2">
                  <a:extLst>
                    <a:ext uri="{A12FA001-AC4F-418D-AE19-62706E023703}">
                      <ahyp:hlinkClr xmlns:ahyp="http://schemas.microsoft.com/office/drawing/2018/hyperlinkcolor" val="tx"/>
                    </a:ext>
                  </a:extLst>
                </a:hlinkClick>
              </a:rPr>
              <a:t>Mempool Space</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 accessed on 27.10.2022)</a:t>
            </a:r>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54048" y="1904316"/>
            <a:ext cx="6051578" cy="166120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br>
              <a:rPr lang="en-US"/>
            </a:br>
            <a:br>
              <a:rPr lang="en-US"/>
            </a:br>
            <a:r>
              <a:rPr lang="en-US">
                <a:solidFill>
                  <a:srgbClr val="F79037"/>
                </a:solidFill>
                <a:hlinkClick r:id="rId3">
                  <a:extLst>
                    <a:ext uri="{A12FA001-AC4F-418D-AE19-62706E023703}">
                      <ahyp:hlinkClr xmlns:ahyp="http://schemas.microsoft.com/office/drawing/2018/hyperlinkcolor" val="tx"/>
                    </a:ext>
                  </a:extLst>
                </a:hlinkClick>
              </a:rPr>
              <a:t>Start by watching this blockchain demo</a:t>
            </a:r>
            <a:r>
              <a:rPr lang="en-US">
                <a:solidFill>
                  <a:srgbClr val="F79037"/>
                </a:solidFill>
              </a:rPr>
              <a:t>.</a:t>
            </a:r>
            <a:endParaRPr lang="en-LB">
              <a:solidFill>
                <a:srgbClr val="F79037"/>
              </a:solidFill>
            </a:endParaRPr>
          </a:p>
          <a:p>
            <a:r>
              <a:rPr lang="en-US"/>
              <a:t> </a:t>
            </a:r>
            <a:endParaRPr lang="en-LB"/>
          </a:p>
          <a:p>
            <a:r>
              <a:rPr lang="en-US"/>
              <a:t>You can also try out the blockchain demo tool yourself. To do so, click </a:t>
            </a:r>
            <a:r>
              <a:rPr lang="en-US">
                <a:solidFill>
                  <a:srgbClr val="F79037"/>
                </a:solidFill>
                <a:hlinkClick r:id="rId4">
                  <a:extLst>
                    <a:ext uri="{A12FA001-AC4F-418D-AE19-62706E023703}">
                      <ahyp:hlinkClr xmlns:ahyp="http://schemas.microsoft.com/office/drawing/2018/hyperlinkcolor" val="tx"/>
                    </a:ext>
                  </a:extLst>
                </a:hlinkClick>
              </a:rPr>
              <a:t>here</a:t>
            </a:r>
            <a:r>
              <a:rPr lang="en-US">
                <a:solidFill>
                  <a:srgbClr val="F79037"/>
                </a:solidFill>
              </a:rPr>
              <a:t>.</a:t>
            </a:r>
            <a:endParaRPr lang="en-LB">
              <a:solidFill>
                <a:srgbClr val="F79037"/>
              </a:solidFill>
            </a:endParaRPr>
          </a:p>
        </p:txBody>
      </p:sp>
      <p:grpSp>
        <p:nvGrpSpPr>
          <p:cNvPr id="4" name="object 15">
            <a:extLst>
              <a:ext uri="{FF2B5EF4-FFF2-40B4-BE49-F238E27FC236}">
                <a16:creationId xmlns:a16="http://schemas.microsoft.com/office/drawing/2014/main" id="{3CFBA926-83D2-DC77-1CAE-0F599CAB7912}"/>
              </a:ext>
            </a:extLst>
          </p:cNvPr>
          <p:cNvGrpSpPr/>
          <p:nvPr/>
        </p:nvGrpSpPr>
        <p:grpSpPr>
          <a:xfrm>
            <a:off x="616165" y="3509479"/>
            <a:ext cx="3047022" cy="1729173"/>
            <a:chOff x="485139" y="4586859"/>
            <a:chExt cx="3134043" cy="1778557"/>
          </a:xfrm>
        </p:grpSpPr>
        <p:pic>
          <p:nvPicPr>
            <p:cNvPr id="5" name="object 16">
              <a:extLst>
                <a:ext uri="{FF2B5EF4-FFF2-40B4-BE49-F238E27FC236}">
                  <a16:creationId xmlns:a16="http://schemas.microsoft.com/office/drawing/2014/main" id="{DC5B5B39-2F04-E97A-0BFF-EC84857BDD4D}"/>
                </a:ext>
              </a:extLst>
            </p:cNvPr>
            <p:cNvPicPr/>
            <p:nvPr/>
          </p:nvPicPr>
          <p:blipFill>
            <a:blip r:embed="rId5"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6" name="object 17">
              <a:extLst>
                <a:ext uri="{FF2B5EF4-FFF2-40B4-BE49-F238E27FC236}">
                  <a16:creationId xmlns:a16="http://schemas.microsoft.com/office/drawing/2014/main" id="{79C83F4D-711D-4976-BB11-9782D66688F2}"/>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7" name="object 18">
              <a:extLst>
                <a:ext uri="{FF2B5EF4-FFF2-40B4-BE49-F238E27FC236}">
                  <a16:creationId xmlns:a16="http://schemas.microsoft.com/office/drawing/2014/main" id="{4C78ED7D-5EC5-AC31-4348-F52BE8A9D718}"/>
                </a:ext>
              </a:extLst>
            </p:cNvPr>
            <p:cNvPicPr/>
            <p:nvPr/>
          </p:nvPicPr>
          <p:blipFill>
            <a:blip r:embed="rId6"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8" name="object 19">
              <a:extLst>
                <a:ext uri="{FF2B5EF4-FFF2-40B4-BE49-F238E27FC236}">
                  <a16:creationId xmlns:a16="http://schemas.microsoft.com/office/drawing/2014/main" id="{98193B79-8517-0DD5-81D3-B2CEDC57DA94}"/>
                </a:ext>
              </a:extLst>
            </p:cNvPr>
            <p:cNvPicPr/>
            <p:nvPr/>
          </p:nvPicPr>
          <p:blipFill>
            <a:blip r:embed="rId7"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9" name="object 20">
              <a:extLst>
                <a:ext uri="{FF2B5EF4-FFF2-40B4-BE49-F238E27FC236}">
                  <a16:creationId xmlns:a16="http://schemas.microsoft.com/office/drawing/2014/main" id="{BC1BA607-6D2D-79FB-9B46-2BCF58EC33CF}"/>
                </a:ext>
              </a:extLst>
            </p:cNvPr>
            <p:cNvPicPr/>
            <p:nvPr/>
          </p:nvPicPr>
          <p:blipFill>
            <a:blip r:embed="rId8"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6" name="Picture 15">
            <a:extLst>
              <a:ext uri="{FF2B5EF4-FFF2-40B4-BE49-F238E27FC236}">
                <a16:creationId xmlns:a16="http://schemas.microsoft.com/office/drawing/2014/main" id="{D98D0A63-D9DE-4EE3-9F6D-E2EACE7FD864}"/>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994857" y="3595068"/>
            <a:ext cx="2319372" cy="1498655"/>
          </a:xfrm>
          <a:prstGeom prst="rect">
            <a:avLst/>
          </a:prstGeom>
        </p:spPr>
      </p:pic>
      <p:grpSp>
        <p:nvGrpSpPr>
          <p:cNvPr id="17" name="Group 16">
            <a:extLst>
              <a:ext uri="{FF2B5EF4-FFF2-40B4-BE49-F238E27FC236}">
                <a16:creationId xmlns:a16="http://schemas.microsoft.com/office/drawing/2014/main" id="{1B1805C2-0AFA-FE1A-94B4-208793E3EB33}"/>
              </a:ext>
            </a:extLst>
          </p:cNvPr>
          <p:cNvGrpSpPr/>
          <p:nvPr/>
        </p:nvGrpSpPr>
        <p:grpSpPr>
          <a:xfrm>
            <a:off x="354168" y="3505515"/>
            <a:ext cx="824852" cy="742396"/>
            <a:chOff x="7615126" y="6464727"/>
            <a:chExt cx="824852" cy="742396"/>
          </a:xfrm>
        </p:grpSpPr>
        <p:sp>
          <p:nvSpPr>
            <p:cNvPr id="19" name="Oval 18">
              <a:extLst>
                <a:ext uri="{FF2B5EF4-FFF2-40B4-BE49-F238E27FC236}">
                  <a16:creationId xmlns:a16="http://schemas.microsoft.com/office/drawing/2014/main" id="{C9983A7D-7CB9-3CF5-2F2B-E665E56F2CE8}"/>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 Placeholder 1">
              <a:extLst>
                <a:ext uri="{FF2B5EF4-FFF2-40B4-BE49-F238E27FC236}">
                  <a16:creationId xmlns:a16="http://schemas.microsoft.com/office/drawing/2014/main" id="{CAC7E1E9-D953-4E14-C2B5-C8E2AE175BE8}"/>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grpSp>
        <p:nvGrpSpPr>
          <p:cNvPr id="21" name="object 15">
            <a:extLst>
              <a:ext uri="{FF2B5EF4-FFF2-40B4-BE49-F238E27FC236}">
                <a16:creationId xmlns:a16="http://schemas.microsoft.com/office/drawing/2014/main" id="{FD25E1AB-5176-3215-25E9-454CC717D517}"/>
              </a:ext>
            </a:extLst>
          </p:cNvPr>
          <p:cNvGrpSpPr/>
          <p:nvPr/>
        </p:nvGrpSpPr>
        <p:grpSpPr>
          <a:xfrm>
            <a:off x="3830012" y="3509479"/>
            <a:ext cx="3047022" cy="1729173"/>
            <a:chOff x="485139" y="4586859"/>
            <a:chExt cx="3134043" cy="1778557"/>
          </a:xfrm>
        </p:grpSpPr>
        <p:pic>
          <p:nvPicPr>
            <p:cNvPr id="22" name="object 16">
              <a:extLst>
                <a:ext uri="{FF2B5EF4-FFF2-40B4-BE49-F238E27FC236}">
                  <a16:creationId xmlns:a16="http://schemas.microsoft.com/office/drawing/2014/main" id="{AD95E9CE-DF26-EAFB-6487-72EC63233B7B}"/>
                </a:ext>
              </a:extLst>
            </p:cNvPr>
            <p:cNvPicPr/>
            <p:nvPr/>
          </p:nvPicPr>
          <p:blipFill>
            <a:blip r:embed="rId5"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23" name="object 17">
              <a:extLst>
                <a:ext uri="{FF2B5EF4-FFF2-40B4-BE49-F238E27FC236}">
                  <a16:creationId xmlns:a16="http://schemas.microsoft.com/office/drawing/2014/main" id="{F7FBF582-73D4-B57D-CE83-3C3FED98C3E7}"/>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30" name="object 18">
              <a:extLst>
                <a:ext uri="{FF2B5EF4-FFF2-40B4-BE49-F238E27FC236}">
                  <a16:creationId xmlns:a16="http://schemas.microsoft.com/office/drawing/2014/main" id="{00325C2A-7BEC-D620-9F9D-8B58AF438150}"/>
                </a:ext>
              </a:extLst>
            </p:cNvPr>
            <p:cNvPicPr/>
            <p:nvPr/>
          </p:nvPicPr>
          <p:blipFill>
            <a:blip r:embed="rId6"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31" name="object 19">
              <a:extLst>
                <a:ext uri="{FF2B5EF4-FFF2-40B4-BE49-F238E27FC236}">
                  <a16:creationId xmlns:a16="http://schemas.microsoft.com/office/drawing/2014/main" id="{D20EFDCF-CC38-FD6C-23BF-7E39072B5AF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32" name="object 20">
              <a:extLst>
                <a:ext uri="{FF2B5EF4-FFF2-40B4-BE49-F238E27FC236}">
                  <a16:creationId xmlns:a16="http://schemas.microsoft.com/office/drawing/2014/main" id="{160BC33E-2374-DBF0-C276-52ADAAFC5429}"/>
                </a:ext>
              </a:extLst>
            </p:cNvPr>
            <p:cNvPicPr/>
            <p:nvPr/>
          </p:nvPicPr>
          <p:blipFill>
            <a:blip r:embed="rId8"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33" name="Picture 32">
            <a:extLst>
              <a:ext uri="{FF2B5EF4-FFF2-40B4-BE49-F238E27FC236}">
                <a16:creationId xmlns:a16="http://schemas.microsoft.com/office/drawing/2014/main" id="{58EC80E3-3415-18C4-1FB8-E8164F02CC25}"/>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4208704" y="3595068"/>
            <a:ext cx="2319372" cy="1498655"/>
          </a:xfrm>
          <a:prstGeom prst="rect">
            <a:avLst/>
          </a:prstGeom>
        </p:spPr>
      </p:pic>
      <p:grpSp>
        <p:nvGrpSpPr>
          <p:cNvPr id="34" name="Group 33">
            <a:extLst>
              <a:ext uri="{FF2B5EF4-FFF2-40B4-BE49-F238E27FC236}">
                <a16:creationId xmlns:a16="http://schemas.microsoft.com/office/drawing/2014/main" id="{5527FC63-DA29-FD07-3A50-744B692C62B3}"/>
              </a:ext>
            </a:extLst>
          </p:cNvPr>
          <p:cNvGrpSpPr/>
          <p:nvPr/>
        </p:nvGrpSpPr>
        <p:grpSpPr>
          <a:xfrm>
            <a:off x="3568015" y="3505515"/>
            <a:ext cx="824852" cy="742396"/>
            <a:chOff x="7615126" y="6464727"/>
            <a:chExt cx="824852" cy="742396"/>
          </a:xfrm>
        </p:grpSpPr>
        <p:sp>
          <p:nvSpPr>
            <p:cNvPr id="35" name="Oval 34">
              <a:extLst>
                <a:ext uri="{FF2B5EF4-FFF2-40B4-BE49-F238E27FC236}">
                  <a16:creationId xmlns:a16="http://schemas.microsoft.com/office/drawing/2014/main" id="{8F687FD7-CA95-BF09-BDDD-8A78978FC67C}"/>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Text Placeholder 1">
              <a:extLst>
                <a:ext uri="{FF2B5EF4-FFF2-40B4-BE49-F238E27FC236}">
                  <a16:creationId xmlns:a16="http://schemas.microsoft.com/office/drawing/2014/main" id="{13807CCD-A126-AFD3-79DD-B6E789CC601F}"/>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
        <p:nvSpPr>
          <p:cNvPr id="38" name="Text Placeholder 17">
            <a:extLst>
              <a:ext uri="{FF2B5EF4-FFF2-40B4-BE49-F238E27FC236}">
                <a16:creationId xmlns:a16="http://schemas.microsoft.com/office/drawing/2014/main" id="{2ACC1A0E-0EAF-26C1-65AE-9D03882D3288}"/>
              </a:ext>
            </a:extLst>
          </p:cNvPr>
          <p:cNvSpPr txBox="1">
            <a:spLocks/>
          </p:cNvSpPr>
          <p:nvPr/>
        </p:nvSpPr>
        <p:spPr>
          <a:xfrm>
            <a:off x="761773" y="5677352"/>
            <a:ext cx="6005740" cy="101287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latin typeface="Calibri" panose="020F0502020204030204" pitchFamily="34" charset="0"/>
                <a:cs typeface="Calibri" panose="020F0502020204030204" pitchFamily="34" charset="0"/>
              </a:rPr>
              <a:t>Record the Transaction</a:t>
            </a:r>
          </a:p>
          <a:p>
            <a:pPr algn="just"/>
            <a:r>
              <a:rPr lang="en-US" sz="1100">
                <a:latin typeface="Calibri" panose="020F0502020204030204" pitchFamily="34" charset="0"/>
                <a:cs typeface="Calibri" panose="020F0502020204030204" pitchFamily="34" charset="0"/>
              </a:rPr>
              <a:t>A blockchain transaction shows the movement of physical or digital assets from one party to another in the blockchain network. It is recorded in a data block and includes details such as (e.g., Who was involved in the transaction? When did the transaction occur? How much of the asset was exchanged?).</a:t>
            </a:r>
          </a:p>
          <a:p>
            <a:pPr algn="just"/>
            <a:endParaRPr lang="en-US" sz="1100" dirty="0">
              <a:solidFill>
                <a:schemeClr val="tx1"/>
              </a:solidFill>
              <a:latin typeface="Calibri" panose="020F0502020204030204" pitchFamily="34" charset="0"/>
              <a:cs typeface="Calibri" panose="020F0502020204030204" pitchFamily="34" charset="0"/>
            </a:endParaRPr>
          </a:p>
        </p:txBody>
      </p:sp>
      <p:pic>
        <p:nvPicPr>
          <p:cNvPr id="40" name="Picture 39">
            <a:extLst>
              <a:ext uri="{FF2B5EF4-FFF2-40B4-BE49-F238E27FC236}">
                <a16:creationId xmlns:a16="http://schemas.microsoft.com/office/drawing/2014/main" id="{AC228881-BC0E-BC1C-CC29-104CF61370F2}"/>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71487" y="6770499"/>
            <a:ext cx="6616700" cy="1193800"/>
          </a:xfrm>
          <a:prstGeom prst="rect">
            <a:avLst/>
          </a:prstGeom>
        </p:spPr>
      </p:pic>
      <p:sp>
        <p:nvSpPr>
          <p:cNvPr id="41" name="Text Placeholder 17">
            <a:extLst>
              <a:ext uri="{FF2B5EF4-FFF2-40B4-BE49-F238E27FC236}">
                <a16:creationId xmlns:a16="http://schemas.microsoft.com/office/drawing/2014/main" id="{F920FFC0-84F1-9B66-A2C1-41AB8A9ECAC1}"/>
              </a:ext>
            </a:extLst>
          </p:cNvPr>
          <p:cNvSpPr txBox="1">
            <a:spLocks/>
          </p:cNvSpPr>
          <p:nvPr/>
        </p:nvSpPr>
        <p:spPr>
          <a:xfrm>
            <a:off x="761773" y="8706302"/>
            <a:ext cx="6005740" cy="1012875"/>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latin typeface="Calibri" panose="020F0502020204030204" pitchFamily="34" charset="0"/>
                <a:cs typeface="Calibri" panose="020F0502020204030204" pitchFamily="34" charset="0"/>
              </a:rPr>
              <a:t>As indicated in the figure, the transaction ID is the unique identifier used to track the transaction, all transactions are traceable through block explorer websites. The input address indicates who the sending address(es) of the funds is/ are, the output address is the funds receiving addresses. In this case, there is one external receiving address and the input address receives the unspent Bitcoin back via the input address. The transaction information lists details about the transaction such as the amount of fees paid to the miner, the total amount of Bitcoin input. The difference between the total amount of Bitcoin input and output determines the transaction fee.</a:t>
            </a:r>
          </a:p>
          <a:p>
            <a:pPr algn="just"/>
            <a:endParaRPr lang="en-US" sz="1100" dirty="0">
              <a:solidFill>
                <a:schemeClr val="tx1"/>
              </a:solidFill>
              <a:latin typeface="Calibri" panose="020F0502020204030204" pitchFamily="34" charset="0"/>
              <a:cs typeface="Calibri" panose="020F0502020204030204" pitchFamily="34" charset="0"/>
            </a:endParaRPr>
          </a:p>
        </p:txBody>
      </p:sp>
      <p:grpSp>
        <p:nvGrpSpPr>
          <p:cNvPr id="42" name="Group 41">
            <a:extLst>
              <a:ext uri="{FF2B5EF4-FFF2-40B4-BE49-F238E27FC236}">
                <a16:creationId xmlns:a16="http://schemas.microsoft.com/office/drawing/2014/main" id="{1A7E3F2B-8B83-0830-D8CD-DCF16BCCA2C4}"/>
              </a:ext>
            </a:extLst>
          </p:cNvPr>
          <p:cNvGrpSpPr/>
          <p:nvPr/>
        </p:nvGrpSpPr>
        <p:grpSpPr>
          <a:xfrm>
            <a:off x="5728309" y="1205218"/>
            <a:ext cx="1999713" cy="1442633"/>
            <a:chOff x="8493673" y="3441653"/>
            <a:chExt cx="2590079" cy="1868535"/>
          </a:xfrm>
        </p:grpSpPr>
        <p:sp>
          <p:nvSpPr>
            <p:cNvPr id="43" name="Freeform 42">
              <a:extLst>
                <a:ext uri="{FF2B5EF4-FFF2-40B4-BE49-F238E27FC236}">
                  <a16:creationId xmlns:a16="http://schemas.microsoft.com/office/drawing/2014/main" id="{DF125FE5-528C-CE87-7900-71F48D45E62B}"/>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4" name="Freeform 43">
              <a:extLst>
                <a:ext uri="{FF2B5EF4-FFF2-40B4-BE49-F238E27FC236}">
                  <a16:creationId xmlns:a16="http://schemas.microsoft.com/office/drawing/2014/main" id="{834A327E-4ED5-B7D5-E103-E3A6C6D7027C}"/>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5" name="Freeform 44">
              <a:extLst>
                <a:ext uri="{FF2B5EF4-FFF2-40B4-BE49-F238E27FC236}">
                  <a16:creationId xmlns:a16="http://schemas.microsoft.com/office/drawing/2014/main" id="{83961E85-E579-D79C-5ADB-C88844330D89}"/>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 name="Freeform 45">
              <a:extLst>
                <a:ext uri="{FF2B5EF4-FFF2-40B4-BE49-F238E27FC236}">
                  <a16:creationId xmlns:a16="http://schemas.microsoft.com/office/drawing/2014/main" id="{6E6C654F-F2AD-E616-5ECF-13AC0DABBDFE}"/>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 name="Freeform 46">
              <a:extLst>
                <a:ext uri="{FF2B5EF4-FFF2-40B4-BE49-F238E27FC236}">
                  <a16:creationId xmlns:a16="http://schemas.microsoft.com/office/drawing/2014/main" id="{C12566BD-5E2A-B0C4-BBD0-DE86D9E65452}"/>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8" name="Freeform 47">
              <a:extLst>
                <a:ext uri="{FF2B5EF4-FFF2-40B4-BE49-F238E27FC236}">
                  <a16:creationId xmlns:a16="http://schemas.microsoft.com/office/drawing/2014/main" id="{58CCBBF0-35E9-615F-CDF0-DDF221C20E79}"/>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 name="Freeform 48">
              <a:extLst>
                <a:ext uri="{FF2B5EF4-FFF2-40B4-BE49-F238E27FC236}">
                  <a16:creationId xmlns:a16="http://schemas.microsoft.com/office/drawing/2014/main" id="{227B1AB3-BC36-3EAB-CAED-7AA6546D72A9}"/>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0" name="Freeform 49">
              <a:extLst>
                <a:ext uri="{FF2B5EF4-FFF2-40B4-BE49-F238E27FC236}">
                  <a16:creationId xmlns:a16="http://schemas.microsoft.com/office/drawing/2014/main" id="{B79E1129-4260-001A-A290-099E86B9C5D2}"/>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 name="Freeform 50">
              <a:extLst>
                <a:ext uri="{FF2B5EF4-FFF2-40B4-BE49-F238E27FC236}">
                  <a16:creationId xmlns:a16="http://schemas.microsoft.com/office/drawing/2014/main" id="{725A76D3-751E-1622-3036-E561456F13C5}"/>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 name="Freeform 51">
              <a:extLst>
                <a:ext uri="{FF2B5EF4-FFF2-40B4-BE49-F238E27FC236}">
                  <a16:creationId xmlns:a16="http://schemas.microsoft.com/office/drawing/2014/main" id="{F971ED02-FF87-7EE0-D00E-1041733B2D0F}"/>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3" name="Freeform 52">
              <a:extLst>
                <a:ext uri="{FF2B5EF4-FFF2-40B4-BE49-F238E27FC236}">
                  <a16:creationId xmlns:a16="http://schemas.microsoft.com/office/drawing/2014/main" id="{1E4754EC-B9F4-DBB8-EAD3-6EB0965F3D96}"/>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1211584235"/>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10"/>
          </p:nvPr>
        </p:nvSpPr>
        <p:spPr/>
        <p:txBody>
          <a:bodyPr/>
          <a:lstStyle/>
          <a:p>
            <a:fld id="{CB2079F2-58AF-ED44-82D7-E04B2F6FD686}" type="slidenum">
              <a:rPr lang="en-US" smtClean="0"/>
              <a:pPr/>
              <a:t>160</a:t>
            </a:fld>
            <a:endParaRPr lang="en-US" dirty="0"/>
          </a:p>
        </p:txBody>
      </p:sp>
      <p:sp>
        <p:nvSpPr>
          <p:cNvPr id="11" name="Text Placeholder 17">
            <a:extLst>
              <a:ext uri="{FF2B5EF4-FFF2-40B4-BE49-F238E27FC236}">
                <a16:creationId xmlns:a16="http://schemas.microsoft.com/office/drawing/2014/main" id="{0D1F3D77-A4F3-5729-BD15-187A798EF318}"/>
              </a:ext>
            </a:extLst>
          </p:cNvPr>
          <p:cNvSpPr txBox="1">
            <a:spLocks/>
          </p:cNvSpPr>
          <p:nvPr/>
        </p:nvSpPr>
        <p:spPr>
          <a:xfrm>
            <a:off x="519092" y="5946039"/>
            <a:ext cx="6521490" cy="55273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21: Figure 12: Transformation of market structures on introduction of decentralized transaction model </a:t>
            </a:r>
            <a:b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b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(source: PwC study “Blockchain – An opportunity for energy producers and consumers?”)</a:t>
            </a:r>
          </a:p>
        </p:txBody>
      </p:sp>
      <p:sp>
        <p:nvSpPr>
          <p:cNvPr id="7" name="Text Placeholder 17">
            <a:extLst>
              <a:ext uri="{FF2B5EF4-FFF2-40B4-BE49-F238E27FC236}">
                <a16:creationId xmlns:a16="http://schemas.microsoft.com/office/drawing/2014/main" id="{8288BA84-2CA8-A0E2-CBF7-BB4768E182EF}"/>
              </a:ext>
            </a:extLst>
          </p:cNvPr>
          <p:cNvSpPr txBox="1">
            <a:spLocks/>
          </p:cNvSpPr>
          <p:nvPr/>
        </p:nvSpPr>
        <p:spPr>
          <a:xfrm>
            <a:off x="1427598" y="1889716"/>
            <a:ext cx="1608566" cy="320718"/>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dirty="0">
                <a:solidFill>
                  <a:srgbClr val="F79037"/>
                </a:solidFill>
                <a:latin typeface="Calibri" panose="020F0502020204030204" pitchFamily="34" charset="0"/>
                <a:cs typeface="Calibri" panose="020F0502020204030204" pitchFamily="34" charset="0"/>
              </a:rPr>
              <a:t>Traditional processes</a:t>
            </a:r>
          </a:p>
        </p:txBody>
      </p:sp>
      <p:pic>
        <p:nvPicPr>
          <p:cNvPr id="12" name="Picture 11">
            <a:extLst>
              <a:ext uri="{FF2B5EF4-FFF2-40B4-BE49-F238E27FC236}">
                <a16:creationId xmlns:a16="http://schemas.microsoft.com/office/drawing/2014/main" id="{5848312F-3666-E807-983D-B72F88EBEA8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76413" y="2159646"/>
            <a:ext cx="7006849" cy="3661128"/>
          </a:xfrm>
          <a:prstGeom prst="rect">
            <a:avLst/>
          </a:prstGeom>
        </p:spPr>
      </p:pic>
      <p:sp>
        <p:nvSpPr>
          <p:cNvPr id="18" name="Rectangle 17">
            <a:extLst>
              <a:ext uri="{FF2B5EF4-FFF2-40B4-BE49-F238E27FC236}">
                <a16:creationId xmlns:a16="http://schemas.microsoft.com/office/drawing/2014/main" id="{2982DA61-7FBA-DCC8-85EE-700FAA72111D}"/>
              </a:ext>
            </a:extLst>
          </p:cNvPr>
          <p:cNvSpPr/>
          <p:nvPr/>
        </p:nvSpPr>
        <p:spPr>
          <a:xfrm flipV="1">
            <a:off x="740928" y="7315199"/>
            <a:ext cx="6832572" cy="2777217"/>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2" name="Text Placeholder 17">
            <a:extLst>
              <a:ext uri="{FF2B5EF4-FFF2-40B4-BE49-F238E27FC236}">
                <a16:creationId xmlns:a16="http://schemas.microsoft.com/office/drawing/2014/main" id="{333EB6C0-7C84-163A-654F-6922DE77D4AD}"/>
              </a:ext>
            </a:extLst>
          </p:cNvPr>
          <p:cNvSpPr>
            <a:spLocks noGrp="1"/>
          </p:cNvSpPr>
          <p:nvPr/>
        </p:nvSpPr>
        <p:spPr>
          <a:xfrm>
            <a:off x="968744" y="7705284"/>
            <a:ext cx="6143488" cy="2387132"/>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ea typeface="Times New Roman" panose="02020603050405020304" pitchFamily="18" charset="0"/>
              </a:rPr>
              <a:t>Energy consumers</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Energy consumers would have to become balancing group managers and to comply with the provision of security and risk management requirements of this market role. For example, energy consumers would have to submit their own demand forecasts to the relevant network operator.</a:t>
            </a:r>
            <a:endParaRPr lang="en-LB">
              <a:effectLst/>
              <a:ea typeface="Times New Roman" panose="02020603050405020304" pitchFamily="18" charset="0"/>
            </a:endParaRPr>
          </a:p>
          <a:p>
            <a:pPr algn="just"/>
            <a:r>
              <a:rPr lang="en-US">
                <a:effectLst/>
                <a:ea typeface="Times New Roman" panose="02020603050405020304" pitchFamily="18" charset="0"/>
              </a:rPr>
              <a:t> </a:t>
            </a: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LB">
              <a:effectLst/>
              <a:ea typeface="Times New Roman" panose="02020603050405020304" pitchFamily="18" charset="0"/>
            </a:endParaRPr>
          </a:p>
          <a:p>
            <a:pPr algn="just"/>
            <a:r>
              <a:rPr lang="en-US" b="1">
                <a:solidFill>
                  <a:srgbClr val="F79037"/>
                </a:solidFill>
                <a:effectLst/>
                <a:ea typeface="Times New Roman" panose="02020603050405020304" pitchFamily="18" charset="0"/>
              </a:rPr>
              <a:t>The role of meter operators</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Meter operators would no longer have to collect and record data themselves. The consumption and transaction data would be exchanged automatically and accurately. The transaction data necessary to determine network tariffs would be provided to meter operators (and thus also to network operators) by oracles. The responsibility of meter operators could be limited to providing reliable and tamperproof meters and oracles. </a:t>
            </a:r>
            <a:endParaRPr lang="en-LB">
              <a:effectLst/>
              <a:ea typeface="Times New Roman" panose="02020603050405020304" pitchFamily="18" charset="0"/>
            </a:endParaRPr>
          </a:p>
          <a:p>
            <a:endParaRPr lang="en-US" dirty="0"/>
          </a:p>
        </p:txBody>
      </p:sp>
      <p:sp>
        <p:nvSpPr>
          <p:cNvPr id="3" name="Text Placeholder 17">
            <a:extLst>
              <a:ext uri="{FF2B5EF4-FFF2-40B4-BE49-F238E27FC236}">
                <a16:creationId xmlns:a16="http://schemas.microsoft.com/office/drawing/2014/main" id="{8957080F-15D6-BA0C-F1FB-673F1A00BACF}"/>
              </a:ext>
            </a:extLst>
          </p:cNvPr>
          <p:cNvSpPr txBox="1">
            <a:spLocks/>
          </p:cNvSpPr>
          <p:nvPr/>
        </p:nvSpPr>
        <p:spPr>
          <a:xfrm>
            <a:off x="4259574" y="1889716"/>
            <a:ext cx="2629497" cy="320718"/>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dirty="0">
                <a:solidFill>
                  <a:srgbClr val="F79037"/>
                </a:solidFill>
                <a:latin typeface="Calibri" panose="020F0502020204030204" pitchFamily="34" charset="0"/>
                <a:cs typeface="Calibri" panose="020F0502020204030204" pitchFamily="34" charset="0"/>
              </a:rPr>
              <a:t>Processes in a blockchain-based system</a:t>
            </a:r>
          </a:p>
        </p:txBody>
      </p:sp>
      <p:sp>
        <p:nvSpPr>
          <p:cNvPr id="4" name="Text Placeholder 17">
            <a:extLst>
              <a:ext uri="{FF2B5EF4-FFF2-40B4-BE49-F238E27FC236}">
                <a16:creationId xmlns:a16="http://schemas.microsoft.com/office/drawing/2014/main" id="{0BAAA260-502B-91E0-455C-06541AC73685}"/>
              </a:ext>
            </a:extLst>
          </p:cNvPr>
          <p:cNvSpPr>
            <a:spLocks noGrp="1"/>
          </p:cNvSpPr>
          <p:nvPr/>
        </p:nvSpPr>
        <p:spPr>
          <a:xfrm>
            <a:off x="756473" y="6545959"/>
            <a:ext cx="6011040" cy="73658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As is shown, blockchain technology allows for direct contractual relationships between energy consumers and producers. Both energy consumers and energy producers could act as prosumers. This would result in the following changes: </a:t>
            </a:r>
          </a:p>
        </p:txBody>
      </p:sp>
      <p:grpSp>
        <p:nvGrpSpPr>
          <p:cNvPr id="5" name="Group 4">
            <a:extLst>
              <a:ext uri="{FF2B5EF4-FFF2-40B4-BE49-F238E27FC236}">
                <a16:creationId xmlns:a16="http://schemas.microsoft.com/office/drawing/2014/main" id="{02D6BC15-669A-E22B-D478-90A3737415FF}"/>
              </a:ext>
            </a:extLst>
          </p:cNvPr>
          <p:cNvGrpSpPr/>
          <p:nvPr/>
        </p:nvGrpSpPr>
        <p:grpSpPr>
          <a:xfrm>
            <a:off x="6346354" y="174081"/>
            <a:ext cx="1380420" cy="1309652"/>
            <a:chOff x="6346354" y="435340"/>
            <a:chExt cx="1380420" cy="1309652"/>
          </a:xfrm>
        </p:grpSpPr>
        <p:sp>
          <p:nvSpPr>
            <p:cNvPr id="6" name="Freeform 5">
              <a:extLst>
                <a:ext uri="{FF2B5EF4-FFF2-40B4-BE49-F238E27FC236}">
                  <a16:creationId xmlns:a16="http://schemas.microsoft.com/office/drawing/2014/main" id="{7D9C7917-A4ED-A1FF-449F-4473A24C042E}"/>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8" name="Freeform 7">
              <a:extLst>
                <a:ext uri="{FF2B5EF4-FFF2-40B4-BE49-F238E27FC236}">
                  <a16:creationId xmlns:a16="http://schemas.microsoft.com/office/drawing/2014/main" id="{FF0EEE81-29ED-7D49-5428-02FD11466DE7}"/>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1843284-3D40-B8F0-0399-081CDE0B57D3}"/>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E0BEBB2B-535F-CD91-E90F-6D01498D2E2A}"/>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17996961-64D6-44E3-3716-0B23A651B261}"/>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00658182-1F1B-E8D0-CB31-FD2664140E3B}"/>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64991209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FF5331-F5E8-B674-BF2D-3DB24D24C879}"/>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43D6A832-1802-5250-7AA1-94C7B8AAA1E3}"/>
              </a:ext>
            </a:extLst>
          </p:cNvPr>
          <p:cNvSpPr/>
          <p:nvPr/>
        </p:nvSpPr>
        <p:spPr>
          <a:xfrm>
            <a:off x="5997039" y="0"/>
            <a:ext cx="1562636" cy="20544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0E6530DE-8FFE-9E29-A232-13767A24E369}"/>
              </a:ext>
            </a:extLst>
          </p:cNvPr>
          <p:cNvSpPr/>
          <p:nvPr/>
        </p:nvSpPr>
        <p:spPr>
          <a:xfrm flipV="1">
            <a:off x="-1" y="323000"/>
            <a:ext cx="7559675" cy="4706199"/>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161</a:t>
            </a:fld>
            <a:endParaRPr lang="en-US" dirty="0"/>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755650" y="665164"/>
            <a:ext cx="6042253" cy="4191042"/>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ea typeface="Times New Roman" panose="02020603050405020304" pitchFamily="18" charset="0"/>
              </a:rPr>
              <a:t>Distribution system operators</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Distribution system operators would also receive the information on transactions they require to charge their network costs to customers from the blockchain. </a:t>
            </a:r>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r>
              <a:rPr lang="en-US" b="1">
                <a:solidFill>
                  <a:srgbClr val="F79037"/>
                </a:solidFill>
                <a:effectLst/>
                <a:ea typeface="Times New Roman" panose="02020603050405020304" pitchFamily="18" charset="0"/>
              </a:rPr>
              <a:t>Transmission system operators</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If the decentralized transaction model is fully implemented, transmission system operators would no longer require receiving data for clearing purposes, as all transactions would be executed in real-time and settled only on the basis of actual consumption.</a:t>
            </a:r>
            <a:endParaRPr lang="en-LB">
              <a:effectLst/>
              <a:ea typeface="Times New Roman" panose="02020603050405020304" pitchFamily="18" charset="0"/>
            </a:endParaRPr>
          </a:p>
          <a:p>
            <a:pPr algn="just"/>
            <a:r>
              <a:rPr lang="en-US">
                <a:solidFill>
                  <a:srgbClr val="000000"/>
                </a:solidFill>
                <a:effectLst/>
                <a:ea typeface="Times New Roman" panose="02020603050405020304" pitchFamily="18" charset="0"/>
              </a:rPr>
              <a:t> </a:t>
            </a:r>
            <a:endParaRPr lang="en-LB">
              <a:effectLst/>
              <a:ea typeface="Times New Roman" panose="02020603050405020304" pitchFamily="18" charset="0"/>
            </a:endParaRPr>
          </a:p>
          <a:p>
            <a:pPr algn="just"/>
            <a:r>
              <a:rPr lang="en-US" b="1">
                <a:solidFill>
                  <a:srgbClr val="F79037"/>
                </a:solidFill>
                <a:effectLst/>
                <a:ea typeface="Times New Roman" panose="02020603050405020304" pitchFamily="18" charset="0"/>
              </a:rPr>
              <a:t>Financial market regulation</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If financial transactions are no longer handled by energy companies or banks but by a peer-to-peer system, the responsibility for ensuring that financial transactions are properly settled also shifts. While it would not be possible to impose such an obligation on the energy consumers this could cause unbearable administrative overhead work. Instead, an actual responsible entity, e.g.,</a:t>
            </a: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r>
              <a:rPr lang="en-US">
                <a:effectLst/>
                <a:ea typeface="Times New Roman" panose="02020603050405020304" pitchFamily="18" charset="0"/>
              </a:rPr>
              <a:t>a platform operator, would be needed that would meet the requirements to be satisfied by a financial service provider of the respective</a:t>
            </a:r>
          </a:p>
          <a:p>
            <a:pPr algn="just"/>
            <a:r>
              <a:rPr lang="en-US">
                <a:effectLst/>
                <a:ea typeface="Times New Roman" panose="02020603050405020304" pitchFamily="18" charset="0"/>
              </a:rPr>
              <a:t>legislation. </a:t>
            </a:r>
          </a:p>
          <a:p>
            <a:pPr algn="just"/>
            <a:br>
              <a:rPr lang="en-US">
                <a:effectLst/>
                <a:ea typeface="Times New Roman" panose="02020603050405020304" pitchFamily="18" charset="0"/>
              </a:rPr>
            </a:br>
            <a:r>
              <a:rPr lang="en-US">
                <a:effectLst/>
                <a:ea typeface="Times New Roman" panose="02020603050405020304" pitchFamily="18" charset="0"/>
              </a:rPr>
              <a:t>Looking at the regulatory transformation of blockchain technology in the energy sector shows that blockchain business models and the overhaul of existing customer and provider relationships in the context of law are far more complex than one might think. The idealistic blockchain model without a responsible central authority is not a feasible option, as this would require clear and transparent liability rules and compliance with local regulations to ensure that such a platform can be operated properly and securely. Without such, the liability of the parties involved in the case of payment defaults, technical failures or intentional tampering would not be covered. As the energy supply business involves the use of critical infrastructure, the event of a complete or partial failure of the system must be prevented by emergency plans.</a:t>
            </a:r>
            <a:endParaRPr lang="en-LB">
              <a:effectLst/>
              <a:ea typeface="Times New Roman" panose="02020603050405020304" pitchFamily="18" charset="0"/>
            </a:endParaRPr>
          </a:p>
          <a:p>
            <a:pPr algn="just"/>
            <a:r>
              <a:rPr lang="en-US">
                <a:solidFill>
                  <a:srgbClr val="000000"/>
                </a:solidFill>
                <a:effectLst/>
                <a:ea typeface="Times New Roman" panose="02020603050405020304" pitchFamily="18" charset="0"/>
              </a:rPr>
              <a:t> </a:t>
            </a:r>
            <a:endParaRPr lang="en-LB">
              <a:effectLst/>
              <a:ea typeface="Times New Roman" panose="02020603050405020304" pitchFamily="18" charset="0"/>
            </a:endParaRPr>
          </a:p>
          <a:p>
            <a:r>
              <a:rPr lang="en-US">
                <a:cs typeface="+mn-cs"/>
              </a:rPr>
              <a:t> </a:t>
            </a:r>
          </a:p>
          <a:p>
            <a:endParaRPr lang="en-US">
              <a:cs typeface="+mn-cs"/>
            </a:endParaRPr>
          </a:p>
        </p:txBody>
      </p:sp>
      <p:sp>
        <p:nvSpPr>
          <p:cNvPr id="17" name="Text Placeholder 17">
            <a:extLst>
              <a:ext uri="{FF2B5EF4-FFF2-40B4-BE49-F238E27FC236}">
                <a16:creationId xmlns:a16="http://schemas.microsoft.com/office/drawing/2014/main" id="{79DDAC6C-BF43-0D82-57A1-16CC6980DD8A}"/>
              </a:ext>
            </a:extLst>
          </p:cNvPr>
          <p:cNvSpPr txBox="1">
            <a:spLocks/>
          </p:cNvSpPr>
          <p:nvPr/>
        </p:nvSpPr>
        <p:spPr>
          <a:xfrm>
            <a:off x="778242" y="5479684"/>
            <a:ext cx="5989271" cy="476424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ea typeface="Times New Roman" panose="02020603050405020304" pitchFamily="18" charset="0"/>
              </a:rPr>
              <a:t>Opportunities for blockchain technology in the energy sector</a:t>
            </a:r>
            <a:endParaRPr lang="en-LB">
              <a:solidFill>
                <a:srgbClr val="F79037"/>
              </a:solidFill>
              <a:effectLst/>
              <a:ea typeface="Times New Roman" panose="02020603050405020304" pitchFamily="18" charset="0"/>
            </a:endParaRPr>
          </a:p>
          <a:p>
            <a:pPr algn="just"/>
            <a:r>
              <a:rPr lang="en-US">
                <a:solidFill>
                  <a:srgbClr val="000000"/>
                </a:solidFill>
                <a:effectLst/>
                <a:ea typeface="Times New Roman" panose="02020603050405020304" pitchFamily="18" charset="0"/>
              </a:rPr>
              <a:t>Blockchain technology could lower energy bills for consumers since these systems operate on the assumption that all providers transact directly with their customers. One consequence of this would be that the intermediaries previously operating in the market, among them trading platforms, traders, banks, or energy companies, might no longer be needed or that their number and importance would be reduced. This could lead to a significant decrease in system costs. The reduced or eliminated types of system costs include the following:</a:t>
            </a:r>
            <a:endParaRPr lang="en-LB">
              <a:effectLst/>
              <a:ea typeface="Times New Roman" panose="02020603050405020304" pitchFamily="18" charset="0"/>
            </a:endParaRPr>
          </a:p>
          <a:p>
            <a:pPr algn="just"/>
            <a:r>
              <a:rPr lang="en-US">
                <a:solidFill>
                  <a:srgbClr val="000000"/>
                </a:solidFill>
                <a:effectLst/>
                <a:ea typeface="Times New Roman" panose="02020603050405020304" pitchFamily="18" charset="0"/>
              </a:rPr>
              <a:t> </a:t>
            </a:r>
            <a:endParaRPr lang="en-LB">
              <a:effectLst/>
              <a:ea typeface="Times New Roman" panose="02020603050405020304" pitchFamily="18" charset="0"/>
            </a:endParaRPr>
          </a:p>
          <a:p>
            <a:pPr marL="342900" lvl="0" indent="-342900" algn="just">
              <a:buClr>
                <a:srgbClr val="DD1470"/>
              </a:buClr>
              <a:buSzPct val="120000"/>
              <a:buFont typeface="Wingdings" pitchFamily="2" charset="2"/>
              <a:buChar char="§"/>
            </a:pPr>
            <a:r>
              <a:rPr lang="en-US">
                <a:solidFill>
                  <a:srgbClr val="000000"/>
                </a:solidFill>
                <a:effectLst/>
                <a:ea typeface="Times New Roman" panose="02020603050405020304" pitchFamily="18" charset="0"/>
              </a:rPr>
              <a:t>no or lower costs to account for the costs (including personnel and other operating costs, infrastructure etc.) and profit margins of the above companies that are currently active in the market but will have no or only a reduced role in the future system</a:t>
            </a:r>
            <a:endParaRPr lang="en-LB">
              <a:effectLst/>
              <a:ea typeface="Times New Roman" panose="02020603050405020304" pitchFamily="18" charset="0"/>
            </a:endParaRPr>
          </a:p>
          <a:p>
            <a:pPr marL="342900" lvl="0" indent="-342900" algn="just">
              <a:buClr>
                <a:srgbClr val="DD1470"/>
              </a:buClr>
              <a:buSzPct val="120000"/>
              <a:buFont typeface="Wingdings" pitchFamily="2" charset="2"/>
              <a:buChar char="§"/>
            </a:pPr>
            <a:r>
              <a:rPr lang="en-US">
                <a:solidFill>
                  <a:srgbClr val="000000"/>
                </a:solidFill>
                <a:effectLst/>
                <a:ea typeface="Times New Roman" panose="02020603050405020304" pitchFamily="18" charset="0"/>
              </a:rPr>
              <a:t>no or lower operating costs for meter reading, billing etc.</a:t>
            </a:r>
            <a:endParaRPr lang="en-LB">
              <a:effectLst/>
              <a:ea typeface="Times New Roman" panose="02020603050405020304" pitchFamily="18" charset="0"/>
            </a:endParaRPr>
          </a:p>
          <a:p>
            <a:pPr marL="342900" lvl="0" indent="-342900" algn="just">
              <a:buClr>
                <a:srgbClr val="DD1470"/>
              </a:buClr>
              <a:buSzPct val="120000"/>
              <a:buFont typeface="Wingdings" pitchFamily="2" charset="2"/>
              <a:buChar char="§"/>
            </a:pPr>
            <a:r>
              <a:rPr lang="en-US">
                <a:solidFill>
                  <a:srgbClr val="000000"/>
                </a:solidFill>
                <a:effectLst/>
                <a:ea typeface="Times New Roman" panose="02020603050405020304" pitchFamily="18" charset="0"/>
              </a:rPr>
              <a:t>no expenditure required for payment reminder and debt collection processes</a:t>
            </a:r>
            <a:endParaRPr lang="en-LB">
              <a:effectLst/>
              <a:ea typeface="Times New Roman" panose="02020603050405020304" pitchFamily="18" charset="0"/>
            </a:endParaRPr>
          </a:p>
          <a:p>
            <a:pPr marL="342900" lvl="0" indent="-342900" algn="just">
              <a:buClr>
                <a:srgbClr val="DD1470"/>
              </a:buClr>
              <a:buSzPct val="120000"/>
              <a:buFont typeface="Wingdings" pitchFamily="2" charset="2"/>
              <a:buChar char="§"/>
            </a:pPr>
            <a:r>
              <a:rPr lang="en-US">
                <a:solidFill>
                  <a:srgbClr val="000000"/>
                </a:solidFill>
                <a:effectLst/>
                <a:ea typeface="Times New Roman" panose="02020603050405020304" pitchFamily="18" charset="0"/>
              </a:rPr>
              <a:t>no costs for bank payments (especially direct debits for payments by customers) </a:t>
            </a:r>
            <a:endParaRPr lang="en-LB">
              <a:effectLst/>
              <a:ea typeface="Times New Roman" panose="02020603050405020304" pitchFamily="18" charset="0"/>
            </a:endParaRPr>
          </a:p>
          <a:p>
            <a:pPr marL="342900" lvl="0" indent="-342900" algn="just">
              <a:buClr>
                <a:srgbClr val="DD1470"/>
              </a:buClr>
              <a:buSzPct val="120000"/>
              <a:buFont typeface="Wingdings" pitchFamily="2" charset="2"/>
              <a:buChar char="§"/>
            </a:pPr>
            <a:r>
              <a:rPr lang="en-US">
                <a:solidFill>
                  <a:srgbClr val="000000"/>
                </a:solidFill>
                <a:effectLst/>
                <a:ea typeface="Times New Roman" panose="02020603050405020304" pitchFamily="18" charset="0"/>
              </a:rPr>
              <a:t>possibly lower transportation charges</a:t>
            </a:r>
            <a:endParaRPr lang="en-LB">
              <a:effectLst/>
              <a:ea typeface="Times New Roman" panose="02020603050405020304" pitchFamily="18" charset="0"/>
            </a:endParaRPr>
          </a:p>
          <a:p>
            <a:pPr marL="342900" lvl="0" indent="-342900" algn="just">
              <a:buClr>
                <a:srgbClr val="DD1470"/>
              </a:buClr>
              <a:buSzPct val="120000"/>
              <a:buFont typeface="Wingdings" pitchFamily="2" charset="2"/>
              <a:buChar char="§"/>
            </a:pPr>
            <a:r>
              <a:rPr lang="en-US">
                <a:solidFill>
                  <a:srgbClr val="000000"/>
                </a:solidFill>
                <a:effectLst/>
                <a:ea typeface="Times New Roman" panose="02020603050405020304" pitchFamily="18" charset="0"/>
              </a:rPr>
              <a:t>no certification costs for renewable electricity</a:t>
            </a:r>
            <a:endParaRPr lang="en-LB">
              <a:effectLst/>
              <a:ea typeface="Times New Roman" panose="02020603050405020304" pitchFamily="18" charset="0"/>
            </a:endParaRPr>
          </a:p>
          <a:p>
            <a:pPr algn="just"/>
            <a:br>
              <a:rPr lang="en-US">
                <a:solidFill>
                  <a:srgbClr val="000000"/>
                </a:solidFill>
                <a:effectLst/>
                <a:ea typeface="Times New Roman" panose="02020603050405020304" pitchFamily="18" charset="0"/>
              </a:rPr>
            </a:br>
            <a:r>
              <a:rPr lang="en-US">
                <a:solidFill>
                  <a:srgbClr val="000000"/>
                </a:solidFill>
                <a:effectLst/>
                <a:ea typeface="Times New Roman" panose="02020603050405020304" pitchFamily="18" charset="0"/>
              </a:rPr>
              <a:t>The above cost reductions would lower the energy bills of consumers, whether directly or indirectly. There are operating costs of blockchain systems, which include transaction fees for blockchain transactions. Here, the required computing power and related energy use also belong to the operating costs. As of today, the actual costs of blockchain applications cannot be projected.</a:t>
            </a:r>
            <a:endParaRPr lang="en-LB">
              <a:effectLst/>
              <a:ea typeface="Times New Roman" panose="02020603050405020304" pitchFamily="18" charset="0"/>
            </a:endParaRPr>
          </a:p>
        </p:txBody>
      </p:sp>
      <p:grpSp>
        <p:nvGrpSpPr>
          <p:cNvPr id="19" name="Group 18">
            <a:extLst>
              <a:ext uri="{FF2B5EF4-FFF2-40B4-BE49-F238E27FC236}">
                <a16:creationId xmlns:a16="http://schemas.microsoft.com/office/drawing/2014/main" id="{9ACBDDB3-EFED-84F0-1EFD-7A62A742D110}"/>
              </a:ext>
            </a:extLst>
          </p:cNvPr>
          <p:cNvGrpSpPr/>
          <p:nvPr/>
        </p:nvGrpSpPr>
        <p:grpSpPr>
          <a:xfrm flipH="1">
            <a:off x="5193447" y="8599913"/>
            <a:ext cx="2590078" cy="2250924"/>
            <a:chOff x="-220413" y="5470274"/>
            <a:chExt cx="2590078" cy="2250924"/>
          </a:xfrm>
        </p:grpSpPr>
        <p:sp>
          <p:nvSpPr>
            <p:cNvPr id="20" name="Freeform 19">
              <a:extLst>
                <a:ext uri="{FF2B5EF4-FFF2-40B4-BE49-F238E27FC236}">
                  <a16:creationId xmlns:a16="http://schemas.microsoft.com/office/drawing/2014/main" id="{7444F914-286D-110D-B022-32F0FAAF970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5DDFA523-A93B-222B-895F-BDD9FD72EAE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206532A-2563-D81D-8F2F-784EB978D0E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65AA50B4-EFBC-F05E-C00D-F00E7F717C6E}"/>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686CE78E-7365-2DBE-D110-E80AFC6FF7D3}"/>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31644F5-3ACB-E502-A573-0BFB4493EE21}"/>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5AFFFFEF-4304-A469-695B-DF6EBD7D58D8}"/>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89BA94DE-F935-CB07-CB9B-EE07BA18409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6701B079-E472-30C3-4CD2-7332FB19F755}"/>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3426B8AE-A54D-E59C-DDB6-4AB52E9D0943}"/>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6AF88E83-D6A9-C25A-E7EF-3CCDA6BDC555}"/>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462315CE-B776-07AB-2B41-625146AE14A2}"/>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85FC5AB-CFE2-C68E-2F53-1BF0F4670D8A}"/>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2533693-B1E8-E1E9-0990-EA8774287703}"/>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7A726FDA-8456-DE2C-04A0-498BB698C0D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2BB7313C-74E3-3303-6AC5-C9D1CF00DD11}"/>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06A6ADD2-3D5D-8260-F605-6993F5F0F33E}"/>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664E683A-99EA-9F97-0599-1F60E12D25B9}"/>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4148813122"/>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162</a:t>
            </a:fld>
            <a:endParaRPr lang="en-US" dirty="0"/>
          </a:p>
        </p:txBody>
      </p:sp>
      <p:sp>
        <p:nvSpPr>
          <p:cNvPr id="13" name="Text Placeholder 17">
            <a:extLst>
              <a:ext uri="{FF2B5EF4-FFF2-40B4-BE49-F238E27FC236}">
                <a16:creationId xmlns:a16="http://schemas.microsoft.com/office/drawing/2014/main" id="{A9DAEEF0-4F3E-C3E6-D5F9-F419E7195A77}"/>
              </a:ext>
            </a:extLst>
          </p:cNvPr>
          <p:cNvSpPr txBox="1">
            <a:spLocks/>
          </p:cNvSpPr>
          <p:nvPr/>
        </p:nvSpPr>
        <p:spPr>
          <a:xfrm>
            <a:off x="715878" y="665164"/>
            <a:ext cx="2693750" cy="8701258"/>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ea typeface="Times New Roman" panose="02020603050405020304" pitchFamily="18" charset="0"/>
              </a:rPr>
              <a:t>Set up of a blockchain as an operation cost factor</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What is definitive is that private blockchains usually involve lower transaction costs and usually operate on the basis of simplified verification processes leading to lowered costs. These cost considerations must also factor in the investment required to make the electricity networks flexible. Blockchains can only be used effectively if the power grid can cope with a larger number of individual energy producers and of managing greater flexibility, all of which is also essential to ensure supply security.</a:t>
            </a:r>
            <a:endParaRPr lang="en-LB">
              <a:effectLst/>
              <a:ea typeface="Times New Roman" panose="02020603050405020304" pitchFamily="18" charset="0"/>
            </a:endParaRPr>
          </a:p>
          <a:p>
            <a:pPr algn="just"/>
            <a:br>
              <a:rPr lang="en-US">
                <a:effectLst/>
                <a:ea typeface="Times New Roman" panose="02020603050405020304" pitchFamily="18" charset="0"/>
              </a:rPr>
            </a:br>
            <a:r>
              <a:rPr lang="en-US" b="1">
                <a:solidFill>
                  <a:srgbClr val="F79037"/>
                </a:solidFill>
                <a:effectLst/>
                <a:ea typeface="Times New Roman" panose="02020603050405020304" pitchFamily="18" charset="0"/>
              </a:rPr>
              <a:t>Network effects</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Another point to be considered is that maximum cost benefits can only be achieved via network effects in which as many providers and customers as possible agree to use blockchain applications that are based on common standards and rules. This would prevent the parallel emergence of incompatible applications and the need for bridges between different systems. </a:t>
            </a:r>
            <a:endParaRPr lang="en-LB">
              <a:effectLst/>
              <a:ea typeface="Times New Roman" panose="02020603050405020304" pitchFamily="18" charset="0"/>
            </a:endParaRPr>
          </a:p>
          <a:p>
            <a:pPr algn="just"/>
            <a:br>
              <a:rPr lang="en-US">
                <a:effectLst/>
                <a:ea typeface="Times New Roman" panose="02020603050405020304" pitchFamily="18" charset="0"/>
              </a:rPr>
            </a:br>
            <a:r>
              <a:rPr lang="en-US" b="1">
                <a:solidFill>
                  <a:srgbClr val="F79037"/>
                </a:solidFill>
                <a:effectLst/>
                <a:ea typeface="Times New Roman" panose="02020603050405020304" pitchFamily="18" charset="0"/>
              </a:rPr>
              <a:t>Energy consumer benefits</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Additionally, energy consumers would also have greater flexibility in choosing their supplier. In blockchain-based transaction systems customers almost constantly switch supplier, as they can find new transaction partners and contract with them within extremely short timeframes </a:t>
            </a:r>
          </a:p>
          <a:p>
            <a:pPr algn="just"/>
            <a:endParaRPr lang="en-US">
              <a:ea typeface="Times New Roman" panose="02020603050405020304" pitchFamily="18" charset="0"/>
            </a:endParaRPr>
          </a:p>
          <a:p>
            <a:pPr algn="just"/>
            <a:r>
              <a:rPr lang="en-US" b="1">
                <a:solidFill>
                  <a:srgbClr val="F79037"/>
                </a:solidFill>
                <a:effectLst/>
                <a:ea typeface="Times New Roman" panose="02020603050405020304" pitchFamily="18" charset="0"/>
              </a:rPr>
              <a:t>Transparency </a:t>
            </a:r>
          </a:p>
          <a:p>
            <a:pPr algn="just"/>
            <a:r>
              <a:rPr lang="en-US">
                <a:effectLst/>
                <a:ea typeface="Times New Roman" panose="02020603050405020304" pitchFamily="18" charset="0"/>
              </a:rPr>
              <a:t>The use of blockchain technology would ensure greater transparency for consumers, for example in tracking exactly where the electricity they purchase was produced. Direct transactions between energy providers and energy consumers would allow the parties to define the “contractual counterparty” (i.e., the wind or solar farm delivering the energy). The source of the electricity supplied could be tracked exactly as well as the exact percentage share of renewable energy. Each energy consumer could specify these aspects individually and to an unprecedented level of granularity.</a:t>
            </a:r>
            <a:endParaRPr lang="en-US">
              <a:ea typeface="Times New Roman" panose="02020603050405020304" pitchFamily="18" charset="0"/>
            </a:endParaRPr>
          </a:p>
        </p:txBody>
      </p:sp>
      <p:pic>
        <p:nvPicPr>
          <p:cNvPr id="17" name="Picture 16">
            <a:extLst>
              <a:ext uri="{FF2B5EF4-FFF2-40B4-BE49-F238E27FC236}">
                <a16:creationId xmlns:a16="http://schemas.microsoft.com/office/drawing/2014/main" id="{98F3586B-C623-4925-5801-67E2EC59F6EF}"/>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5345113"/>
            <a:ext cx="3555848" cy="5346700"/>
          </a:xfrm>
          <a:prstGeom prst="rect">
            <a:avLst/>
          </a:prstGeom>
        </p:spPr>
      </p:pic>
      <p:grpSp>
        <p:nvGrpSpPr>
          <p:cNvPr id="39" name="Group 38">
            <a:extLst>
              <a:ext uri="{FF2B5EF4-FFF2-40B4-BE49-F238E27FC236}">
                <a16:creationId xmlns:a16="http://schemas.microsoft.com/office/drawing/2014/main" id="{F7C57F36-D8EB-D64B-F81B-6C955573C996}"/>
              </a:ext>
            </a:extLst>
          </p:cNvPr>
          <p:cNvGrpSpPr/>
          <p:nvPr/>
        </p:nvGrpSpPr>
        <p:grpSpPr>
          <a:xfrm flipH="1">
            <a:off x="5193447" y="8599913"/>
            <a:ext cx="2590078" cy="2250924"/>
            <a:chOff x="-220413" y="5470274"/>
            <a:chExt cx="2590078" cy="2250924"/>
          </a:xfrm>
        </p:grpSpPr>
        <p:sp>
          <p:nvSpPr>
            <p:cNvPr id="40" name="Freeform 39">
              <a:extLst>
                <a:ext uri="{FF2B5EF4-FFF2-40B4-BE49-F238E27FC236}">
                  <a16:creationId xmlns:a16="http://schemas.microsoft.com/office/drawing/2014/main" id="{B3DD26AC-1D77-4C85-AB5F-2702A520135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C9DB638F-2419-D01A-E1EB-F4AD625AD2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82F95CE0-CD5D-48AC-947A-A32F778746AC}"/>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CCD55A76-1FF8-5833-3C0E-BC1EE5E0BA3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CE9905D1-D895-63A3-E0DC-081FAC75FF9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7C95D5BD-4EDD-6125-F05F-632DF701AA59}"/>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AA476871-B173-AA17-CBE3-EC2E1596E6A8}"/>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C94DF5EE-09F3-712A-0AC1-2EFCB3E4D741}"/>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6DA0E052-3FAB-0716-8F3E-7D0BB2B6572E}"/>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830FEB58-8267-72AA-AC90-946D7BD8DFED}"/>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E88BE38E-AAAF-120E-4300-C20137E4DE8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EBC13FC7-4209-B336-83F1-4B3BC2A8C9BC}"/>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6" name="Freeform 55">
              <a:extLst>
                <a:ext uri="{FF2B5EF4-FFF2-40B4-BE49-F238E27FC236}">
                  <a16:creationId xmlns:a16="http://schemas.microsoft.com/office/drawing/2014/main" id="{9715D06B-8F4E-E2DB-BE61-66A67072140D}"/>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7" name="Freeform 56">
              <a:extLst>
                <a:ext uri="{FF2B5EF4-FFF2-40B4-BE49-F238E27FC236}">
                  <a16:creationId xmlns:a16="http://schemas.microsoft.com/office/drawing/2014/main" id="{E0C6D282-DB68-AF02-5A2E-6B3964C44C3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8" name="Freeform 57">
              <a:extLst>
                <a:ext uri="{FF2B5EF4-FFF2-40B4-BE49-F238E27FC236}">
                  <a16:creationId xmlns:a16="http://schemas.microsoft.com/office/drawing/2014/main" id="{698A949E-AD61-2EDF-5314-7F6695EA93C9}"/>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9" name="Freeform 58">
              <a:extLst>
                <a:ext uri="{FF2B5EF4-FFF2-40B4-BE49-F238E27FC236}">
                  <a16:creationId xmlns:a16="http://schemas.microsoft.com/office/drawing/2014/main" id="{51691E2E-2EFF-754B-7836-3F21AF4E30E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0" name="Freeform 59">
              <a:extLst>
                <a:ext uri="{FF2B5EF4-FFF2-40B4-BE49-F238E27FC236}">
                  <a16:creationId xmlns:a16="http://schemas.microsoft.com/office/drawing/2014/main" id="{7D0D68EA-9CFD-133C-81C8-8FB38A0E0B4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1" name="Freeform 60">
              <a:extLst>
                <a:ext uri="{FF2B5EF4-FFF2-40B4-BE49-F238E27FC236}">
                  <a16:creationId xmlns:a16="http://schemas.microsoft.com/office/drawing/2014/main" id="{06A705F3-06D8-ED08-FE3E-C0C1DD1A085A}"/>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 name="Text Placeholder 17">
            <a:extLst>
              <a:ext uri="{FF2B5EF4-FFF2-40B4-BE49-F238E27FC236}">
                <a16:creationId xmlns:a16="http://schemas.microsoft.com/office/drawing/2014/main" id="{E2E608DA-157E-586F-7960-D4325C98B6B8}"/>
              </a:ext>
            </a:extLst>
          </p:cNvPr>
          <p:cNvSpPr txBox="1">
            <a:spLocks/>
          </p:cNvSpPr>
          <p:nvPr/>
        </p:nvSpPr>
        <p:spPr>
          <a:xfrm>
            <a:off x="3972593" y="1829909"/>
            <a:ext cx="2724984" cy="3326703"/>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chemeClr val="tx1"/>
                </a:solidFill>
                <a:effectLst/>
                <a:ea typeface="Times New Roman" panose="02020603050405020304" pitchFamily="18" charset="0"/>
              </a:rPr>
              <a:t>The transaction history stored on the blockchain (energy consumed and payments made) would also become transparent. The availability of a full transaction history and the possibility of conducting analyses on this basis would bring customers a yet unrivalled level of clarity. The monetization of such data which is owned by and at the disposal of commercial and large customers would be inhibited but at the same time probably reveal more details on which they could base their analyses. This level of transparency would clearly also cause new difficulties, as all transactions are publicly accessible. Though pseudonymous aliases can be used, it is theoretically possible to “decrypt” a certain number of aliases without authorization.</a:t>
            </a:r>
          </a:p>
          <a:p>
            <a:pPr algn="just"/>
            <a:endParaRPr lang="en-LB">
              <a:solidFill>
                <a:schemeClr val="tx1"/>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 </a:t>
            </a:r>
            <a:endParaRPr lang="en-LB">
              <a:solidFill>
                <a:schemeClr val="tx1"/>
              </a:solidFill>
              <a:effectLst/>
              <a:ea typeface="Times New Roman" panose="02020603050405020304" pitchFamily="18" charset="0"/>
            </a:endParaRPr>
          </a:p>
          <a:p>
            <a:pPr algn="just"/>
            <a:r>
              <a:rPr lang="en-US">
                <a:solidFill>
                  <a:schemeClr val="tx1"/>
                </a:solidFill>
                <a:ea typeface="Times New Roman" panose="02020603050405020304" pitchFamily="18" charset="0"/>
              </a:rPr>
              <a:t> </a:t>
            </a:r>
          </a:p>
        </p:txBody>
      </p:sp>
      <p:grpSp>
        <p:nvGrpSpPr>
          <p:cNvPr id="5" name="Group 4">
            <a:extLst>
              <a:ext uri="{FF2B5EF4-FFF2-40B4-BE49-F238E27FC236}">
                <a16:creationId xmlns:a16="http://schemas.microsoft.com/office/drawing/2014/main" id="{604953DA-DEF6-DCDE-0E6A-244EB062682C}"/>
              </a:ext>
            </a:extLst>
          </p:cNvPr>
          <p:cNvGrpSpPr/>
          <p:nvPr/>
        </p:nvGrpSpPr>
        <p:grpSpPr>
          <a:xfrm>
            <a:off x="6346354" y="174081"/>
            <a:ext cx="1380420" cy="1309652"/>
            <a:chOff x="6346354" y="435340"/>
            <a:chExt cx="1380420" cy="1309652"/>
          </a:xfrm>
        </p:grpSpPr>
        <p:sp>
          <p:nvSpPr>
            <p:cNvPr id="6" name="Freeform 5">
              <a:extLst>
                <a:ext uri="{FF2B5EF4-FFF2-40B4-BE49-F238E27FC236}">
                  <a16:creationId xmlns:a16="http://schemas.microsoft.com/office/drawing/2014/main" id="{41B60DA1-B59A-BD4A-94B8-F86C9CDB3737}"/>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45666F7C-9E34-5D61-4324-3E6D5DF3D814}"/>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D65D4F72-1727-39D8-D8A0-6220D2DDBE17}"/>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F902F8D-9713-CB75-A139-89DA899CC318}"/>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DB398C9D-66F2-154B-E4DF-2E85686D0388}"/>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ADBB7862-93FF-EC74-FB10-56F1A3395D17}"/>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3911363094"/>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769F0690-8E99-2FBC-C692-3EC04DE70AC5}"/>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163</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0" y="0"/>
            <a:ext cx="7559675" cy="3105011"/>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3510867"/>
            <a:ext cx="6005741" cy="653884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Local value creation and prosumers</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Blockchain technology could also boost to a current trend: the rise of the role of the prosumer that we have already looked into when talking about web 3.0. In the context of energy sharing, lower transaction costs and simplified billing processes could enable small providers or energy consumers to participate in the market not only as consumers but rather as providers. If consumers operate their own solar systems, they could more easily sell the produced electricity to their neighbors or feed it into the network. This would lead to improved viability of solar systems, small-scale wind turbines or customer-owned CHP plants. This in turn would increase the number of prosumers again. In the energy sharing economy, consumers also benefit from a more diverse product offering and lower prices.</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br>
              <a:rPr lang="en-US" sz="1100">
                <a:effectLst/>
                <a:latin typeface="Calibri" panose="020F0502020204030204" pitchFamily="34" charset="0"/>
                <a:ea typeface="Times New Roman" panose="02020603050405020304" pitchFamily="18" charset="0"/>
                <a:cs typeface="Calibri" panose="020F0502020204030204" pitchFamily="34" charset="0"/>
              </a:rPr>
            </a:br>
            <a:r>
              <a:rPr lang="en-US" sz="1100">
                <a:effectLst/>
                <a:latin typeface="Calibri" panose="020F0502020204030204" pitchFamily="34" charset="0"/>
                <a:ea typeface="Times New Roman" panose="02020603050405020304" pitchFamily="18" charset="0"/>
                <a:cs typeface="Calibri" panose="020F0502020204030204" pitchFamily="34" charset="0"/>
              </a:rPr>
              <a:t>In addition, blockchain models could facilitate the realization of community-funded energy projects. Simplified routes to market for distributed energy generators would further boost the growth of renewables. Indirectly this might also have a positive effect on the economic structures in the region of production. Distributed generation can provide economic stimulus through services, for example in the fields of maintenance or operations. Increased deployment of wind power could be a particular benefit in areas with little infrastructure and slow economic growth.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Risks in the energy sector</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Blockchain risks in the energy sector blockchain technology are still largely unexplored, which means that it comes with a range of uncertainties and risks since there is no long-term experience available. Many experts also suspect that blockchain technology might not be as scalable as needed for certain uses. Given the extremely fast rate of data growth, the sheer data volumes accumulating after several years of operating a blockchain place high demands in terms of security, speed, and costs. As a new technology operating on the basis of a completely new transaction model, it is to be expected that blockchain technology will at least to some extent be rejected by some energy players, among energy consumers, and in part by the general public. Blockchain technology is a rather clunky database system that requires many copies of the same data to be stored, communicated, and added to at all times. The anonymity underlying the blockchain concept also entails the risk of the system being used for the purpose of illegal activities (e.g., organized crime). A decentralized blockchain system without any superior authority might also turn out to entail drawbacks for consumers, as at least under the models discussed today there is no responsible entity that could intervene in a regulatory capacity, provide simple services, or revise previously executed transactions. What would happen when a user forgot their personal access details needed to access their own account? In this case, users are irrevocably locked out of their accounts and lose their settings, information and assets stored in them. </a:t>
            </a:r>
            <a:br>
              <a:rPr lang="en-US" sz="1100">
                <a:effectLst/>
                <a:latin typeface="Calibri" panose="020F0502020204030204" pitchFamily="34" charset="0"/>
                <a:ea typeface="Times New Roman" panose="02020603050405020304" pitchFamily="18" charset="0"/>
                <a:cs typeface="Calibri" panose="020F0502020204030204" pitchFamily="34" charset="0"/>
              </a:rPr>
            </a:br>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spcBef>
                <a:spcPts val="1200"/>
              </a:spcBef>
              <a:spcAft>
                <a:spcPts val="1200"/>
              </a:spcAft>
            </a:pP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spcAft>
                <a:spcPts val="1200"/>
              </a:spcAft>
            </a:pPr>
            <a:r>
              <a:rPr lang="en-US" sz="1100">
                <a:solidFill>
                  <a:srgbClr val="000000"/>
                </a:solidFill>
                <a:latin typeface="Calibri" panose="020F0502020204030204" pitchFamily="34" charset="0"/>
                <a:ea typeface="Times New Roman" panose="02020603050405020304" pitchFamily="18" charset="0"/>
              </a:rPr>
              <a:t> </a:t>
            </a:r>
          </a:p>
          <a:p>
            <a:pPr algn="just">
              <a:spcAft>
                <a:spcPts val="1200"/>
              </a:spcAft>
            </a:pPr>
            <a:endParaRPr lang="en-US" sz="1100">
              <a:solidFill>
                <a:srgbClr val="000000"/>
              </a:solidFill>
              <a:latin typeface="Calibri" panose="020F0502020204030204" pitchFamily="34" charset="0"/>
              <a:ea typeface="Times New Roman" panose="02020603050405020304" pitchFamily="18" charset="0"/>
            </a:endParaRPr>
          </a:p>
        </p:txBody>
      </p:sp>
      <p:grpSp>
        <p:nvGrpSpPr>
          <p:cNvPr id="3" name="Group 2">
            <a:extLst>
              <a:ext uri="{FF2B5EF4-FFF2-40B4-BE49-F238E27FC236}">
                <a16:creationId xmlns:a16="http://schemas.microsoft.com/office/drawing/2014/main" id="{3F2A5F81-3841-1EF0-494B-A120505C11F5}"/>
              </a:ext>
            </a:extLst>
          </p:cNvPr>
          <p:cNvGrpSpPr/>
          <p:nvPr/>
        </p:nvGrpSpPr>
        <p:grpSpPr>
          <a:xfrm flipH="1">
            <a:off x="6027754" y="9163937"/>
            <a:ext cx="1712396" cy="1673613"/>
            <a:chOff x="-220413" y="5797823"/>
            <a:chExt cx="1967946" cy="1923375"/>
          </a:xfrm>
        </p:grpSpPr>
        <p:sp>
          <p:nvSpPr>
            <p:cNvPr id="4" name="Freeform 3">
              <a:extLst>
                <a:ext uri="{FF2B5EF4-FFF2-40B4-BE49-F238E27FC236}">
                  <a16:creationId xmlns:a16="http://schemas.microsoft.com/office/drawing/2014/main" id="{CEA8CA05-F0C2-235F-3130-6295EC05007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 name="Freeform 4">
              <a:extLst>
                <a:ext uri="{FF2B5EF4-FFF2-40B4-BE49-F238E27FC236}">
                  <a16:creationId xmlns:a16="http://schemas.microsoft.com/office/drawing/2014/main" id="{3EE08884-E243-96B0-3F03-D3608E0E198F}"/>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F67418DC-6C4A-3BFD-E4D9-41430FC94B9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D6C623C3-69B9-0956-F13F-AC6D32B8064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DB8B202F-6BFF-3EB0-6526-A0948E6EEB97}"/>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46531FDD-2853-65BB-274E-156E13263ECC}"/>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26682B05-3DF6-7C6B-BBA9-BE53F274A78B}"/>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9EC8F6AA-8BD9-AC25-BBEB-3B0C1734C65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9F2DFF5C-2AC4-797C-F386-F63AD6A3D376}"/>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00591874-0138-3A0B-5EB3-E09D9AC63A7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7E873E2F-2892-A749-4510-412B2ACB2D5A}"/>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AD7981A-ADB1-10C4-CCE6-1BF716E7BFE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D7BB674E-2279-2399-D96E-1F6FF93DBC5F}"/>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658FAF08-E865-6062-39D3-0ACD093E387B}"/>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084733037"/>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A8D2FF2D-3119-9369-B895-AA6847DC2BFB}"/>
              </a:ext>
            </a:extLst>
          </p:cNvPr>
          <p:cNvSpPr/>
          <p:nvPr/>
        </p:nvSpPr>
        <p:spPr>
          <a:xfrm>
            <a:off x="5948282" y="8366055"/>
            <a:ext cx="1611393" cy="23257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06275E55-339D-EA3C-7DEC-CFDB9125D74D}"/>
              </a:ext>
            </a:extLst>
          </p:cNvPr>
          <p:cNvSpPr/>
          <p:nvPr/>
        </p:nvSpPr>
        <p:spPr>
          <a:xfrm flipV="1">
            <a:off x="-1" y="323001"/>
            <a:ext cx="7559675" cy="5768309"/>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665162"/>
            <a:ext cx="6051578" cy="5095053"/>
          </a:xfrm>
        </p:spPr>
        <p:txBody>
          <a:bodyPr numCol="2"/>
          <a:lstStyle/>
          <a:p>
            <a:pPr algn="just"/>
            <a:r>
              <a:rPr lang="en-US" b="1">
                <a:solidFill>
                  <a:srgbClr val="F79037"/>
                </a:solidFill>
                <a:effectLst/>
                <a:ea typeface="Times New Roman" panose="02020603050405020304" pitchFamily="18" charset="0"/>
              </a:rPr>
              <a:t>Security risks</a:t>
            </a:r>
            <a:endParaRPr lang="en-LB" b="1">
              <a:solidFill>
                <a:srgbClr val="F79037"/>
              </a:solidFill>
              <a:effectLst/>
              <a:ea typeface="Times New Roman" panose="02020603050405020304" pitchFamily="18" charset="0"/>
            </a:endParaRPr>
          </a:p>
          <a:p>
            <a:pPr algn="just"/>
            <a:r>
              <a:rPr lang="en-US">
                <a:effectLst/>
                <a:ea typeface="Times New Roman" panose="02020603050405020304" pitchFamily="18" charset="0"/>
              </a:rPr>
              <a:t>Non-cryptocurrency use cases of blockchain technology are more complex and require the direct participation of end users. They must be secure but user-friendly at the same time. Still, there will always be a risk of tampering (e.g., attacks by hackers) and technical faults (e.g., system failures). Just how realistic the hacking scenario is was proven by the attack on the application “DAO” (Decentralized Autonomous Organization).</a:t>
            </a:r>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r>
              <a:rPr lang="en-US" b="1">
                <a:solidFill>
                  <a:srgbClr val="F79037"/>
                </a:solidFill>
                <a:effectLst/>
                <a:ea typeface="Times New Roman" panose="02020603050405020304" pitchFamily="18" charset="0"/>
              </a:rPr>
              <a:t>Common problems specific to blockchain in the energy-sharing economy</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A technical challenge of P2P electricity trading systems from a grid's management perspective is that every node needs to respond to grid conditions, prices, local supply, and demand. This could result in the need for individual consumers to provide demand forecasts for use by the system operator, similar to current electricity market operations.</a:t>
            </a:r>
            <a:endParaRPr lang="en-LB">
              <a:effectLst/>
              <a:ea typeface="Times New Roman" panose="02020603050405020304" pitchFamily="18" charset="0"/>
            </a:endParaRPr>
          </a:p>
          <a:p>
            <a:pPr algn="just"/>
            <a:r>
              <a:rPr lang="en-US">
                <a:effectLst/>
                <a:ea typeface="Times New Roman" panose="02020603050405020304" pitchFamily="18" charset="0"/>
              </a:rPr>
              <a:t> </a:t>
            </a:r>
            <a:br>
              <a:rPr lang="en-US">
                <a:effectLst/>
                <a:ea typeface="Times New Roman" panose="02020603050405020304" pitchFamily="18" charset="0"/>
              </a:rPr>
            </a:br>
            <a:r>
              <a:rPr lang="en-US">
                <a:effectLst/>
                <a:ea typeface="Times New Roman" panose="02020603050405020304" pitchFamily="18" charset="0"/>
              </a:rPr>
              <a:t>Machine learning techniques can be used to predict future behavior of large sets of prosumers and electricity consumers, but it is argued that the aggregation of multiple blockchain users to comply with grid reliability requirements forms a technical challenge, as it might increase uncertainty and costs of balancing services. Here, the deployment of distributed storage systems and the adoption of electric vehicles could help to overcome these challenges. Another looming consequence is that if energy systems evolve to being more local and decentralized, the traditional roles in the energy system (i.e., energy retailers or grid operators) could be disrupted. Increasing energy self-sufficiency could bring reduced revenues, while at the same time costs related to the operation and maintenance of the power grid could increase, as grid asset utilization deteriorates. </a:t>
            </a:r>
          </a:p>
          <a:p>
            <a:pPr algn="just"/>
            <a:endParaRPr lang="en-US">
              <a:ea typeface="Times New Roman" panose="02020603050405020304" pitchFamily="18" charset="0"/>
            </a:endParaRPr>
          </a:p>
          <a:p>
            <a:r>
              <a:rPr lang="en-US">
                <a:effectLst/>
                <a:ea typeface="Times New Roman" panose="02020603050405020304" pitchFamily="18" charset="0"/>
              </a:rPr>
              <a:t>While blockchain technology can contribute to meet ESG goals and turn economies greener, Bitcoin certainly poses a threat to sustainability efforts. To learn more about Bitcoin’s energy consumption, watch this Generation Blockchain video. </a:t>
            </a:r>
          </a:p>
          <a:p>
            <a:endParaRPr lang="en-US">
              <a:ea typeface="Times New Roman" panose="02020603050405020304" pitchFamily="18" charset="0"/>
            </a:endParaRPr>
          </a:p>
          <a:p>
            <a:r>
              <a:rPr lang="en-US" u="sng">
                <a:solidFill>
                  <a:srgbClr val="F79037"/>
                </a:solidFill>
                <a:effectLst/>
                <a:latin typeface="Calibri" panose="020F0502020204030204" pitchFamily="34" charset="0"/>
                <a:ea typeface="Times New Roman" panose="02020603050405020304" pitchFamily="18" charset="0"/>
                <a:hlinkClick r:id="rId2">
                  <a:extLst>
                    <a:ext uri="{A12FA001-AC4F-418D-AE19-62706E023703}">
                      <ahyp:hlinkClr xmlns:ahyp="http://schemas.microsoft.com/office/drawing/2018/hyperlinkcolor" val="tx"/>
                    </a:ext>
                  </a:extLst>
                </a:hlinkClick>
              </a:rPr>
              <a:t>Click here to watch the Generation Blockchain video on Bitcoin Energy Consumption</a:t>
            </a:r>
            <a:r>
              <a:rPr lang="en-US">
                <a:solidFill>
                  <a:srgbClr val="F79037"/>
                </a:solidFill>
                <a:effectLst/>
                <a:latin typeface="Calibri" panose="020F0502020204030204" pitchFamily="34" charset="0"/>
                <a:ea typeface="Times New Roman" panose="02020603050405020304" pitchFamily="18" charset="0"/>
              </a:rPr>
              <a:t>. </a:t>
            </a:r>
            <a:endParaRPr lang="en-LB">
              <a:solidFill>
                <a:srgbClr val="F79037"/>
              </a:solidFill>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164</a:t>
            </a:fld>
            <a:endParaRPr lang="en-US" dirty="0"/>
          </a:p>
        </p:txBody>
      </p:sp>
      <p:grpSp>
        <p:nvGrpSpPr>
          <p:cNvPr id="6" name="object 15">
            <a:extLst>
              <a:ext uri="{FF2B5EF4-FFF2-40B4-BE49-F238E27FC236}">
                <a16:creationId xmlns:a16="http://schemas.microsoft.com/office/drawing/2014/main" id="{E3EF1C4F-A5EF-6F88-3439-8B67AB4B7FF9}"/>
              </a:ext>
            </a:extLst>
          </p:cNvPr>
          <p:cNvGrpSpPr/>
          <p:nvPr/>
        </p:nvGrpSpPr>
        <p:grpSpPr>
          <a:xfrm>
            <a:off x="4277272" y="5328603"/>
            <a:ext cx="3047022" cy="1729173"/>
            <a:chOff x="485139" y="4586859"/>
            <a:chExt cx="3134043" cy="1778557"/>
          </a:xfrm>
        </p:grpSpPr>
        <p:pic>
          <p:nvPicPr>
            <p:cNvPr id="7" name="object 16">
              <a:extLst>
                <a:ext uri="{FF2B5EF4-FFF2-40B4-BE49-F238E27FC236}">
                  <a16:creationId xmlns:a16="http://schemas.microsoft.com/office/drawing/2014/main" id="{D7D443FC-6271-624B-669E-546D4AADA195}"/>
                </a:ext>
              </a:extLst>
            </p:cNvPr>
            <p:cNvPicPr/>
            <p:nvPr/>
          </p:nvPicPr>
          <p:blipFill>
            <a:blip r:embed="rId3"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8" name="object 17">
              <a:extLst>
                <a:ext uri="{FF2B5EF4-FFF2-40B4-BE49-F238E27FC236}">
                  <a16:creationId xmlns:a16="http://schemas.microsoft.com/office/drawing/2014/main" id="{A20EA2D0-FD5F-AF0C-E5EC-8262F9FC7DD5}"/>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9" name="object 18">
              <a:extLst>
                <a:ext uri="{FF2B5EF4-FFF2-40B4-BE49-F238E27FC236}">
                  <a16:creationId xmlns:a16="http://schemas.microsoft.com/office/drawing/2014/main" id="{58D22C21-2084-6B84-AE9D-F8236730A027}"/>
                </a:ext>
              </a:extLst>
            </p:cNvPr>
            <p:cNvPicPr/>
            <p:nvPr/>
          </p:nvPicPr>
          <p:blipFill>
            <a:blip r:embed="rId4"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0" name="object 19">
              <a:extLst>
                <a:ext uri="{FF2B5EF4-FFF2-40B4-BE49-F238E27FC236}">
                  <a16:creationId xmlns:a16="http://schemas.microsoft.com/office/drawing/2014/main" id="{542A4D0E-EA54-0EF2-BB2E-B5A94034B59F}"/>
                </a:ext>
              </a:extLst>
            </p:cNvPr>
            <p:cNvPicPr/>
            <p:nvPr/>
          </p:nvPicPr>
          <p:blipFill>
            <a:blip r:embed="rId5"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1" name="object 20">
              <a:extLst>
                <a:ext uri="{FF2B5EF4-FFF2-40B4-BE49-F238E27FC236}">
                  <a16:creationId xmlns:a16="http://schemas.microsoft.com/office/drawing/2014/main" id="{A1E95799-2661-1EBB-7A51-9F3B40345FBB}"/>
                </a:ext>
              </a:extLst>
            </p:cNvPr>
            <p:cNvPicPr/>
            <p:nvPr/>
          </p:nvPicPr>
          <p:blipFill>
            <a:blip r:embed="rId6"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2" name="Picture 11">
            <a:extLst>
              <a:ext uri="{FF2B5EF4-FFF2-40B4-BE49-F238E27FC236}">
                <a16:creationId xmlns:a16="http://schemas.microsoft.com/office/drawing/2014/main" id="{0EBA7676-7293-90DA-DB7F-0A88C2DB6B22}"/>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655964" y="5414192"/>
            <a:ext cx="2319372" cy="1498655"/>
          </a:xfrm>
          <a:prstGeom prst="rect">
            <a:avLst/>
          </a:prstGeom>
        </p:spPr>
      </p:pic>
      <p:grpSp>
        <p:nvGrpSpPr>
          <p:cNvPr id="13" name="Group 12">
            <a:extLst>
              <a:ext uri="{FF2B5EF4-FFF2-40B4-BE49-F238E27FC236}">
                <a16:creationId xmlns:a16="http://schemas.microsoft.com/office/drawing/2014/main" id="{281D32E5-2941-E89C-9870-962B70391D5F}"/>
              </a:ext>
            </a:extLst>
          </p:cNvPr>
          <p:cNvGrpSpPr/>
          <p:nvPr/>
        </p:nvGrpSpPr>
        <p:grpSpPr>
          <a:xfrm>
            <a:off x="4809149" y="6742720"/>
            <a:ext cx="824852" cy="742396"/>
            <a:chOff x="7615126" y="6464727"/>
            <a:chExt cx="824852" cy="742396"/>
          </a:xfrm>
        </p:grpSpPr>
        <p:sp>
          <p:nvSpPr>
            <p:cNvPr id="16" name="Oval 15">
              <a:extLst>
                <a:ext uri="{FF2B5EF4-FFF2-40B4-BE49-F238E27FC236}">
                  <a16:creationId xmlns:a16="http://schemas.microsoft.com/office/drawing/2014/main" id="{77AF6249-3147-3F13-D529-17EDB2E351B2}"/>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D2658B9E-1D39-674E-50E9-9A0D34A4922F}"/>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pic>
        <p:nvPicPr>
          <p:cNvPr id="3" name="Picture 2">
            <a:extLst>
              <a:ext uri="{FF2B5EF4-FFF2-40B4-BE49-F238E27FC236}">
                <a16:creationId xmlns:a16="http://schemas.microsoft.com/office/drawing/2014/main" id="{3E69EE4D-92C5-AF21-EBC1-28886D78795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40" y="6433471"/>
            <a:ext cx="3555848" cy="4258342"/>
          </a:xfrm>
          <a:prstGeom prst="rect">
            <a:avLst/>
          </a:prstGeom>
        </p:spPr>
      </p:pic>
      <p:grpSp>
        <p:nvGrpSpPr>
          <p:cNvPr id="5" name="Group 4">
            <a:extLst>
              <a:ext uri="{FF2B5EF4-FFF2-40B4-BE49-F238E27FC236}">
                <a16:creationId xmlns:a16="http://schemas.microsoft.com/office/drawing/2014/main" id="{14D98F44-AADF-99B3-D3BE-1BD91EBF6478}"/>
              </a:ext>
            </a:extLst>
          </p:cNvPr>
          <p:cNvGrpSpPr/>
          <p:nvPr/>
        </p:nvGrpSpPr>
        <p:grpSpPr>
          <a:xfrm flipH="1">
            <a:off x="5177144" y="8618221"/>
            <a:ext cx="2590078" cy="2250924"/>
            <a:chOff x="-220413" y="5470274"/>
            <a:chExt cx="2590078" cy="2250924"/>
          </a:xfrm>
        </p:grpSpPr>
        <p:sp>
          <p:nvSpPr>
            <p:cNvPr id="14" name="Freeform 13">
              <a:extLst>
                <a:ext uri="{FF2B5EF4-FFF2-40B4-BE49-F238E27FC236}">
                  <a16:creationId xmlns:a16="http://schemas.microsoft.com/office/drawing/2014/main" id="{CB32F72F-528A-3F69-2197-35EDB58B5BD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1818F82D-7D3F-F672-E590-C48D9CFD3A04}"/>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93B5D96E-CD0F-0683-9DB4-1982E7E70BB7}"/>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F050F53F-9E14-7597-58D9-042077E11084}"/>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EEC481B-DBE2-839B-FE46-D6A55371EE96}"/>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A5E7E690-981A-1E5F-3F04-7531ECD6534D}"/>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305D444B-BE92-48BA-918A-543E55D2204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F08416C8-B931-9121-8C35-D36D25415C42}"/>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2F2192C6-3F3E-F92F-CD6E-74B3045ABCB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5A314585-23A4-C38C-4BDC-6F4B762EED2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D653697E-82DC-F3D4-F572-768AAE3750B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E8E004EF-67BE-F2EC-C151-070DD899B712}"/>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20BC4D7A-F158-3F09-FB83-8722DB4AFFC7}"/>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80F3C98E-A7B3-F974-85DE-B54A6C917B9E}"/>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F58A908E-336D-9D48-4B99-D38048957C6E}"/>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112AF1DD-5554-E6A2-AF3A-F9B3DB261DE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AE5FA7E1-EBB1-D213-E586-D5D36CC96A15}"/>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40E87072-7F5B-8990-738C-98FD5FDB66B3}"/>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094805822"/>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03</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GB"/>
              <a:t>LEARNING ASSESSMENT FOR MODULE 7</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pPr/>
              <a:t>165</a:t>
            </a:fld>
            <a:endParaRPr lang="en-US" dirty="0"/>
          </a:p>
        </p:txBody>
      </p:sp>
    </p:spTree>
    <p:extLst>
      <p:ext uri="{BB962C8B-B14F-4D97-AF65-F5344CB8AC3E}">
        <p14:creationId xmlns:p14="http://schemas.microsoft.com/office/powerpoint/2010/main" val="4290982147"/>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3DB85EFB-2FEF-E314-3FAF-2DA104AD20A0}"/>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p:blipFill>
        <p:spPr>
          <a:xfrm>
            <a:off x="361694" y="472749"/>
            <a:ext cx="6781936" cy="9229189"/>
          </a:xfrm>
        </p:spPr>
      </p:pic>
      <p:sp>
        <p:nvSpPr>
          <p:cNvPr id="6" name="Slide Number Placeholder 5">
            <a:extLst>
              <a:ext uri="{FF2B5EF4-FFF2-40B4-BE49-F238E27FC236}">
                <a16:creationId xmlns:a16="http://schemas.microsoft.com/office/drawing/2014/main" id="{CE01D1FA-1B03-EFB5-A2A7-6316DA90DE4F}"/>
              </a:ext>
            </a:extLst>
          </p:cNvPr>
          <p:cNvSpPr>
            <a:spLocks noGrp="1"/>
          </p:cNvSpPr>
          <p:nvPr>
            <p:ph type="sldNum" sz="quarter" idx="4"/>
          </p:nvPr>
        </p:nvSpPr>
        <p:spPr/>
        <p:txBody>
          <a:bodyPr/>
          <a:lstStyle/>
          <a:p>
            <a:fld id="{CB2079F2-58AF-ED44-82D7-E04B2F6FD686}" type="slidenum">
              <a:rPr lang="en-US" smtClean="0"/>
              <a:pPr/>
              <a:t>166</a:t>
            </a:fld>
            <a:endParaRPr lang="en-US" dirty="0"/>
          </a:p>
        </p:txBody>
      </p:sp>
      <p:sp>
        <p:nvSpPr>
          <p:cNvPr id="7" name="Text Placeholder 17">
            <a:extLst>
              <a:ext uri="{FF2B5EF4-FFF2-40B4-BE49-F238E27FC236}">
                <a16:creationId xmlns:a16="http://schemas.microsoft.com/office/drawing/2014/main" id="{24704B68-53DB-A8E4-D5A0-E82E3105B114}"/>
              </a:ext>
            </a:extLst>
          </p:cNvPr>
          <p:cNvSpPr txBox="1">
            <a:spLocks/>
          </p:cNvSpPr>
          <p:nvPr/>
        </p:nvSpPr>
        <p:spPr>
          <a:xfrm>
            <a:off x="361694" y="1709984"/>
            <a:ext cx="3502031" cy="171901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0">
                <a:effectLst/>
                <a:latin typeface="Calibri" panose="020F0502020204030204" pitchFamily="34" charset="0"/>
                <a:ea typeface="Times New Roman" panose="02020603050405020304" pitchFamily="18" charset="0"/>
                <a:cs typeface="Calibri" panose="020F0502020204030204" pitchFamily="34" charset="0"/>
              </a:rPr>
              <a:t>To test your knowledge, finish this learning assessment as part of your overall grade for the course.</a:t>
            </a:r>
            <a:br>
              <a:rPr lang="en-US" b="0">
                <a:effectLst/>
                <a:latin typeface="Calibri" panose="020F0502020204030204" pitchFamily="34" charset="0"/>
                <a:ea typeface="Times New Roman" panose="02020603050405020304" pitchFamily="18" charset="0"/>
                <a:cs typeface="Calibri" panose="020F0502020204030204" pitchFamily="34" charset="0"/>
              </a:rPr>
            </a:br>
            <a:r>
              <a:rPr lang="en-US" b="0">
                <a:effectLst/>
                <a:latin typeface="Calibri" panose="020F0502020204030204" pitchFamily="34" charset="0"/>
                <a:ea typeface="Times New Roman" panose="02020603050405020304" pitchFamily="18" charset="0"/>
                <a:cs typeface="Calibri" panose="020F0502020204030204" pitchFamily="34" charset="0"/>
              </a:rPr>
              <a:t>Click </a:t>
            </a:r>
            <a:r>
              <a:rPr lang="en-US" b="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here</a:t>
            </a:r>
            <a:r>
              <a:rPr lang="en-US" b="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b="1">
              <a:solidFill>
                <a:srgbClr val="F79037"/>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grpSp>
        <p:nvGrpSpPr>
          <p:cNvPr id="8" name="object 15">
            <a:extLst>
              <a:ext uri="{FF2B5EF4-FFF2-40B4-BE49-F238E27FC236}">
                <a16:creationId xmlns:a16="http://schemas.microsoft.com/office/drawing/2014/main" id="{D46247F2-BDEC-4552-8118-6C45BDFAF419}"/>
              </a:ext>
            </a:extLst>
          </p:cNvPr>
          <p:cNvGrpSpPr/>
          <p:nvPr/>
        </p:nvGrpSpPr>
        <p:grpSpPr>
          <a:xfrm>
            <a:off x="678042" y="2784024"/>
            <a:ext cx="3047022" cy="1729173"/>
            <a:chOff x="485139" y="4586859"/>
            <a:chExt cx="3134043" cy="1778557"/>
          </a:xfrm>
        </p:grpSpPr>
        <p:pic>
          <p:nvPicPr>
            <p:cNvPr id="9" name="object 16">
              <a:extLst>
                <a:ext uri="{FF2B5EF4-FFF2-40B4-BE49-F238E27FC236}">
                  <a16:creationId xmlns:a16="http://schemas.microsoft.com/office/drawing/2014/main" id="{99EC066B-B267-881B-F669-0771E9C783C3}"/>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412C38A1-051E-5389-C271-19207DB840AA}"/>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45F29185-9F34-1F73-876A-BAAE2A284546}"/>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53282346-F39C-23BB-B450-0C7CE9181D9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2BD04ECB-267E-6338-E158-1C9902EB2073}"/>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E63A43CC-D9DA-6EF6-0E80-37EE844D381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56734" y="2869613"/>
            <a:ext cx="2319372" cy="1498655"/>
          </a:xfrm>
          <a:prstGeom prst="rect">
            <a:avLst/>
          </a:prstGeom>
        </p:spPr>
      </p:pic>
      <p:grpSp>
        <p:nvGrpSpPr>
          <p:cNvPr id="15" name="Group 14">
            <a:extLst>
              <a:ext uri="{FF2B5EF4-FFF2-40B4-BE49-F238E27FC236}">
                <a16:creationId xmlns:a16="http://schemas.microsoft.com/office/drawing/2014/main" id="{D5998BE7-28F4-0FE5-DE4F-81E7845129A2}"/>
              </a:ext>
            </a:extLst>
          </p:cNvPr>
          <p:cNvGrpSpPr/>
          <p:nvPr/>
        </p:nvGrpSpPr>
        <p:grpSpPr>
          <a:xfrm>
            <a:off x="416045" y="2780060"/>
            <a:ext cx="824852" cy="742396"/>
            <a:chOff x="7615126" y="6464727"/>
            <a:chExt cx="824852" cy="742396"/>
          </a:xfrm>
        </p:grpSpPr>
        <p:sp>
          <p:nvSpPr>
            <p:cNvPr id="16" name="Oval 15">
              <a:extLst>
                <a:ext uri="{FF2B5EF4-FFF2-40B4-BE49-F238E27FC236}">
                  <a16:creationId xmlns:a16="http://schemas.microsoft.com/office/drawing/2014/main" id="{505C6C44-38E7-9C91-1835-89BB43051ECA}"/>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3BF4B7E5-EC6F-2E39-CAF7-3A688372B894}"/>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532761655"/>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805C8FCC-1A2D-B64B-A082-2905F3985134}"/>
              </a:ext>
            </a:extLst>
          </p:cNvPr>
          <p:cNvSpPr>
            <a:spLocks noGrp="1"/>
          </p:cNvSpPr>
          <p:nvPr>
            <p:ph type="body" sz="quarter" idx="44"/>
          </p:nvPr>
        </p:nvSpPr>
        <p:spPr>
          <a:xfrm>
            <a:off x="50800" y="8572954"/>
            <a:ext cx="3376103" cy="606265"/>
          </a:xfrm>
        </p:spPr>
        <p:txBody>
          <a:bodyPr/>
          <a:lstStyle/>
          <a:p>
            <a:r>
              <a:rPr lang="en-US" dirty="0" err="1"/>
              <a:t>www.</a:t>
            </a:r>
            <a:r>
              <a:rPr lang="en-US" b="1" dirty="0" err="1"/>
              <a:t>generationblockchain</a:t>
            </a:r>
            <a:r>
              <a:rPr lang="en-US" dirty="0" err="1"/>
              <a:t>.eu</a:t>
            </a:r>
            <a:endParaRPr lang="en-US" dirty="0"/>
          </a:p>
        </p:txBody>
      </p:sp>
      <p:sp>
        <p:nvSpPr>
          <p:cNvPr id="20" name="Text Placeholder 5">
            <a:extLst>
              <a:ext uri="{FF2B5EF4-FFF2-40B4-BE49-F238E27FC236}">
                <a16:creationId xmlns:a16="http://schemas.microsoft.com/office/drawing/2014/main" id="{56856879-AC8B-D94D-9AD0-D477C0BF1729}"/>
              </a:ext>
            </a:extLst>
          </p:cNvPr>
          <p:cNvSpPr txBox="1">
            <a:spLocks/>
          </p:cNvSpPr>
          <p:nvPr/>
        </p:nvSpPr>
        <p:spPr>
          <a:xfrm>
            <a:off x="3898856" y="7607754"/>
            <a:ext cx="3256950" cy="690592"/>
          </a:xfrm>
          <a:prstGeom prst="rect">
            <a:avLst/>
          </a:prstGeom>
        </p:spPr>
        <p:txBody>
          <a:bodyPr/>
          <a:lstStyle>
            <a:lvl1pPr marL="518260" indent="-518260" algn="l" defTabSz="2073036" rtl="0" eaLnBrk="1" latinLnBrk="0" hangingPunct="1">
              <a:lnSpc>
                <a:spcPct val="100000"/>
              </a:lnSpc>
              <a:spcBef>
                <a:spcPts val="2267"/>
              </a:spcBef>
              <a:buFont typeface="Arial" panose="020B0604020202020204" pitchFamily="34" charset="0"/>
              <a:buChar char="•"/>
              <a:defRPr sz="6349" kern="1200">
                <a:solidFill>
                  <a:srgbClr val="011E3B"/>
                </a:solidFill>
                <a:latin typeface="Poppins" pitchFamily="2" charset="77"/>
                <a:ea typeface="+mn-ea"/>
                <a:cs typeface="Poppins" pitchFamily="2" charset="77"/>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0" indent="0" algn="r">
              <a:buNone/>
            </a:pPr>
            <a:r>
              <a:rPr lang="en-US" sz="2000" b="1" dirty="0">
                <a:solidFill>
                  <a:srgbClr val="8E2F91"/>
                </a:solidFill>
                <a:latin typeface="Calibri" panose="020F0502020204030204" pitchFamily="34" charset="0"/>
                <a:cs typeface="Calibri" panose="020F0502020204030204" pitchFamily="34" charset="0"/>
              </a:rPr>
              <a:t>follow your journey</a:t>
            </a:r>
          </a:p>
        </p:txBody>
      </p:sp>
      <p:grpSp>
        <p:nvGrpSpPr>
          <p:cNvPr id="21" name="Graphic 3">
            <a:extLst>
              <a:ext uri="{FF2B5EF4-FFF2-40B4-BE49-F238E27FC236}">
                <a16:creationId xmlns:a16="http://schemas.microsoft.com/office/drawing/2014/main" id="{C6D09A12-4548-3447-85CF-95D44DA423BC}"/>
              </a:ext>
            </a:extLst>
          </p:cNvPr>
          <p:cNvGrpSpPr/>
          <p:nvPr/>
        </p:nvGrpSpPr>
        <p:grpSpPr>
          <a:xfrm>
            <a:off x="6362789" y="8174242"/>
            <a:ext cx="280634" cy="280634"/>
            <a:chOff x="1950027" y="2499889"/>
            <a:chExt cx="850463" cy="850463"/>
          </a:xfrm>
        </p:grpSpPr>
        <p:sp>
          <p:nvSpPr>
            <p:cNvPr id="22" name="Freeform 21">
              <a:extLst>
                <a:ext uri="{FF2B5EF4-FFF2-40B4-BE49-F238E27FC236}">
                  <a16:creationId xmlns:a16="http://schemas.microsoft.com/office/drawing/2014/main" id="{38CACCA6-11F0-204E-A437-FAE5748B7DAE}"/>
                </a:ext>
              </a:extLst>
            </p:cNvPr>
            <p:cNvSpPr/>
            <p:nvPr/>
          </p:nvSpPr>
          <p:spPr>
            <a:xfrm>
              <a:off x="1950027"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79037"/>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nvGrpSpPr>
            <p:cNvPr id="23" name="Graphic 3">
              <a:extLst>
                <a:ext uri="{FF2B5EF4-FFF2-40B4-BE49-F238E27FC236}">
                  <a16:creationId xmlns:a16="http://schemas.microsoft.com/office/drawing/2014/main" id="{2A7A522D-BD18-EB4E-BAD1-C39BE3CAC2E1}"/>
                </a:ext>
              </a:extLst>
            </p:cNvPr>
            <p:cNvGrpSpPr/>
            <p:nvPr/>
          </p:nvGrpSpPr>
          <p:grpSpPr>
            <a:xfrm>
              <a:off x="2107521" y="2657382"/>
              <a:ext cx="535476" cy="535477"/>
              <a:chOff x="2107521" y="2657382"/>
              <a:chExt cx="535476" cy="535477"/>
            </a:xfrm>
            <a:solidFill>
              <a:srgbClr val="FFFFFF"/>
            </a:solidFill>
          </p:grpSpPr>
          <p:sp>
            <p:nvSpPr>
              <p:cNvPr id="24" name="Freeform 23">
                <a:extLst>
                  <a:ext uri="{FF2B5EF4-FFF2-40B4-BE49-F238E27FC236}">
                    <a16:creationId xmlns:a16="http://schemas.microsoft.com/office/drawing/2014/main" id="{78AC42AE-7DA1-3249-8EDB-146B95050424}"/>
                  </a:ext>
                </a:extLst>
              </p:cNvPr>
              <p:cNvSpPr/>
              <p:nvPr/>
            </p:nvSpPr>
            <p:spPr>
              <a:xfrm>
                <a:off x="2107521" y="2657382"/>
                <a:ext cx="535476" cy="535477"/>
              </a:xfrm>
              <a:custGeom>
                <a:avLst/>
                <a:gdLst>
                  <a:gd name="connsiteX0" fmla="*/ 267739 w 535476"/>
                  <a:gd name="connsiteY0" fmla="*/ 48508 h 535477"/>
                  <a:gd name="connsiteX1" fmla="*/ 376094 w 535476"/>
                  <a:gd name="connsiteY1" fmla="*/ 49768 h 535477"/>
                  <a:gd name="connsiteX2" fmla="*/ 425862 w 535476"/>
                  <a:gd name="connsiteY2" fmla="*/ 59217 h 535477"/>
                  <a:gd name="connsiteX3" fmla="*/ 456730 w 535476"/>
                  <a:gd name="connsiteY3" fmla="*/ 79377 h 535477"/>
                  <a:gd name="connsiteX4" fmla="*/ 476890 w 535476"/>
                  <a:gd name="connsiteY4" fmla="*/ 110245 h 535477"/>
                  <a:gd name="connsiteX5" fmla="*/ 486339 w 535476"/>
                  <a:gd name="connsiteY5" fmla="*/ 160013 h 535477"/>
                  <a:gd name="connsiteX6" fmla="*/ 487599 w 535476"/>
                  <a:gd name="connsiteY6" fmla="*/ 268368 h 535477"/>
                  <a:gd name="connsiteX7" fmla="*/ 486339 w 535476"/>
                  <a:gd name="connsiteY7" fmla="*/ 376724 h 535477"/>
                  <a:gd name="connsiteX8" fmla="*/ 476890 w 535476"/>
                  <a:gd name="connsiteY8" fmla="*/ 426492 h 535477"/>
                  <a:gd name="connsiteX9" fmla="*/ 456730 w 535476"/>
                  <a:gd name="connsiteY9" fmla="*/ 457360 h 535477"/>
                  <a:gd name="connsiteX10" fmla="*/ 425862 w 535476"/>
                  <a:gd name="connsiteY10" fmla="*/ 477519 h 535477"/>
                  <a:gd name="connsiteX11" fmla="*/ 376094 w 535476"/>
                  <a:gd name="connsiteY11" fmla="*/ 486969 h 535477"/>
                  <a:gd name="connsiteX12" fmla="*/ 267739 w 535476"/>
                  <a:gd name="connsiteY12" fmla="*/ 488229 h 535477"/>
                  <a:gd name="connsiteX13" fmla="*/ 159383 w 535476"/>
                  <a:gd name="connsiteY13" fmla="*/ 486969 h 535477"/>
                  <a:gd name="connsiteX14" fmla="*/ 109615 w 535476"/>
                  <a:gd name="connsiteY14" fmla="*/ 477519 h 535477"/>
                  <a:gd name="connsiteX15" fmla="*/ 78747 w 535476"/>
                  <a:gd name="connsiteY15" fmla="*/ 457360 h 535477"/>
                  <a:gd name="connsiteX16" fmla="*/ 58587 w 535476"/>
                  <a:gd name="connsiteY16" fmla="*/ 426492 h 535477"/>
                  <a:gd name="connsiteX17" fmla="*/ 49138 w 535476"/>
                  <a:gd name="connsiteY17" fmla="*/ 376724 h 535477"/>
                  <a:gd name="connsiteX18" fmla="*/ 47878 w 535476"/>
                  <a:gd name="connsiteY18" fmla="*/ 268368 h 535477"/>
                  <a:gd name="connsiteX19" fmla="*/ 49138 w 535476"/>
                  <a:gd name="connsiteY19" fmla="*/ 160013 h 535477"/>
                  <a:gd name="connsiteX20" fmla="*/ 58587 w 535476"/>
                  <a:gd name="connsiteY20" fmla="*/ 110245 h 535477"/>
                  <a:gd name="connsiteX21" fmla="*/ 78747 w 535476"/>
                  <a:gd name="connsiteY21" fmla="*/ 79377 h 535477"/>
                  <a:gd name="connsiteX22" fmla="*/ 109615 w 535476"/>
                  <a:gd name="connsiteY22" fmla="*/ 59217 h 535477"/>
                  <a:gd name="connsiteX23" fmla="*/ 159383 w 535476"/>
                  <a:gd name="connsiteY23" fmla="*/ 49768 h 535477"/>
                  <a:gd name="connsiteX24" fmla="*/ 267739 w 535476"/>
                  <a:gd name="connsiteY24" fmla="*/ 48508 h 535477"/>
                  <a:gd name="connsiteX25" fmla="*/ 267739 w 535476"/>
                  <a:gd name="connsiteY25" fmla="*/ 0 h 535477"/>
                  <a:gd name="connsiteX26" fmla="*/ 157493 w 535476"/>
                  <a:gd name="connsiteY26" fmla="*/ 1890 h 535477"/>
                  <a:gd name="connsiteX27" fmla="*/ 92606 w 535476"/>
                  <a:gd name="connsiteY27" fmla="*/ 14489 h 535477"/>
                  <a:gd name="connsiteX28" fmla="*/ 45358 w 535476"/>
                  <a:gd name="connsiteY28" fmla="*/ 45358 h 535477"/>
                  <a:gd name="connsiteX29" fmla="*/ 14489 w 535476"/>
                  <a:gd name="connsiteY29" fmla="*/ 92606 h 535477"/>
                  <a:gd name="connsiteX30" fmla="*/ 1890 w 535476"/>
                  <a:gd name="connsiteY30" fmla="*/ 157493 h 535477"/>
                  <a:gd name="connsiteX31" fmla="*/ 0 w 535476"/>
                  <a:gd name="connsiteY31" fmla="*/ 267739 h 535477"/>
                  <a:gd name="connsiteX32" fmla="*/ 1890 w 535476"/>
                  <a:gd name="connsiteY32" fmla="*/ 377984 h 535477"/>
                  <a:gd name="connsiteX33" fmla="*/ 14489 w 535476"/>
                  <a:gd name="connsiteY33" fmla="*/ 442871 h 535477"/>
                  <a:gd name="connsiteX34" fmla="*/ 45358 w 535476"/>
                  <a:gd name="connsiteY34" fmla="*/ 490119 h 535477"/>
                  <a:gd name="connsiteX35" fmla="*/ 92606 w 535476"/>
                  <a:gd name="connsiteY35" fmla="*/ 520988 h 535477"/>
                  <a:gd name="connsiteX36" fmla="*/ 157493 w 535476"/>
                  <a:gd name="connsiteY36" fmla="*/ 533587 h 535477"/>
                  <a:gd name="connsiteX37" fmla="*/ 267739 w 535476"/>
                  <a:gd name="connsiteY37" fmla="*/ 535477 h 535477"/>
                  <a:gd name="connsiteX38" fmla="*/ 377984 w 535476"/>
                  <a:gd name="connsiteY38" fmla="*/ 533587 h 535477"/>
                  <a:gd name="connsiteX39" fmla="*/ 442871 w 535476"/>
                  <a:gd name="connsiteY39" fmla="*/ 520988 h 535477"/>
                  <a:gd name="connsiteX40" fmla="*/ 490119 w 535476"/>
                  <a:gd name="connsiteY40" fmla="*/ 490119 h 535477"/>
                  <a:gd name="connsiteX41" fmla="*/ 520988 w 535476"/>
                  <a:gd name="connsiteY41" fmla="*/ 442871 h 535477"/>
                  <a:gd name="connsiteX42" fmla="*/ 533587 w 535476"/>
                  <a:gd name="connsiteY42" fmla="*/ 377984 h 535477"/>
                  <a:gd name="connsiteX43" fmla="*/ 535477 w 535476"/>
                  <a:gd name="connsiteY43" fmla="*/ 267739 h 535477"/>
                  <a:gd name="connsiteX44" fmla="*/ 533587 w 535476"/>
                  <a:gd name="connsiteY44" fmla="*/ 157493 h 535477"/>
                  <a:gd name="connsiteX45" fmla="*/ 520988 w 535476"/>
                  <a:gd name="connsiteY45" fmla="*/ 92606 h 535477"/>
                  <a:gd name="connsiteX46" fmla="*/ 490119 w 535476"/>
                  <a:gd name="connsiteY46" fmla="*/ 45358 h 535477"/>
                  <a:gd name="connsiteX47" fmla="*/ 442871 w 535476"/>
                  <a:gd name="connsiteY47" fmla="*/ 14489 h 535477"/>
                  <a:gd name="connsiteX48" fmla="*/ 377984 w 535476"/>
                  <a:gd name="connsiteY48" fmla="*/ 1890 h 535477"/>
                  <a:gd name="connsiteX49" fmla="*/ 267739 w 535476"/>
                  <a:gd name="connsiteY49" fmla="*/ 0 h 535477"/>
                  <a:gd name="connsiteX50" fmla="*/ 267739 w 535476"/>
                  <a:gd name="connsiteY50" fmla="*/ 0 h 53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5476" h="535477">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5" name="Freeform 24">
                <a:extLst>
                  <a:ext uri="{FF2B5EF4-FFF2-40B4-BE49-F238E27FC236}">
                    <a16:creationId xmlns:a16="http://schemas.microsoft.com/office/drawing/2014/main" id="{86203AAC-D362-BB4D-B227-D4F41D3FDD13}"/>
                  </a:ext>
                </a:extLst>
              </p:cNvPr>
              <p:cNvSpPr/>
              <p:nvPr/>
            </p:nvSpPr>
            <p:spPr>
              <a:xfrm>
                <a:off x="2237925" y="2787786"/>
                <a:ext cx="274668" cy="274668"/>
              </a:xfrm>
              <a:custGeom>
                <a:avLst/>
                <a:gdLst>
                  <a:gd name="connsiteX0" fmla="*/ 137334 w 274668"/>
                  <a:gd name="connsiteY0" fmla="*/ 0 h 274668"/>
                  <a:gd name="connsiteX1" fmla="*/ 0 w 274668"/>
                  <a:gd name="connsiteY1" fmla="*/ 137334 h 274668"/>
                  <a:gd name="connsiteX2" fmla="*/ 137334 w 274668"/>
                  <a:gd name="connsiteY2" fmla="*/ 274668 h 274668"/>
                  <a:gd name="connsiteX3" fmla="*/ 274668 w 274668"/>
                  <a:gd name="connsiteY3" fmla="*/ 137334 h 274668"/>
                  <a:gd name="connsiteX4" fmla="*/ 137334 w 274668"/>
                  <a:gd name="connsiteY4" fmla="*/ 0 h 274668"/>
                  <a:gd name="connsiteX5" fmla="*/ 137334 w 274668"/>
                  <a:gd name="connsiteY5" fmla="*/ 226790 h 274668"/>
                  <a:gd name="connsiteX6" fmla="*/ 47878 w 274668"/>
                  <a:gd name="connsiteY6" fmla="*/ 137334 h 274668"/>
                  <a:gd name="connsiteX7" fmla="*/ 137334 w 274668"/>
                  <a:gd name="connsiteY7" fmla="*/ 47878 h 274668"/>
                  <a:gd name="connsiteX8" fmla="*/ 226790 w 274668"/>
                  <a:gd name="connsiteY8" fmla="*/ 137334 h 274668"/>
                  <a:gd name="connsiteX9" fmla="*/ 137334 w 274668"/>
                  <a:gd name="connsiteY9" fmla="*/ 226790 h 27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4668" h="274668">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6" name="Freeform 25">
                <a:extLst>
                  <a:ext uri="{FF2B5EF4-FFF2-40B4-BE49-F238E27FC236}">
                    <a16:creationId xmlns:a16="http://schemas.microsoft.com/office/drawing/2014/main" id="{8DD02DD4-1F5E-8645-9E82-2CAB0FE3A5CE}"/>
                  </a:ext>
                </a:extLst>
              </p:cNvPr>
              <p:cNvSpPr/>
              <p:nvPr/>
            </p:nvSpPr>
            <p:spPr>
              <a:xfrm>
                <a:off x="2486134" y="2749988"/>
                <a:ext cx="64257" cy="64257"/>
              </a:xfrm>
              <a:custGeom>
                <a:avLst/>
                <a:gdLst>
                  <a:gd name="connsiteX0" fmla="*/ 64257 w 64257"/>
                  <a:gd name="connsiteY0" fmla="*/ 32129 h 64257"/>
                  <a:gd name="connsiteX1" fmla="*/ 32129 w 64257"/>
                  <a:gd name="connsiteY1" fmla="*/ 64257 h 64257"/>
                  <a:gd name="connsiteX2" fmla="*/ 0 w 64257"/>
                  <a:gd name="connsiteY2" fmla="*/ 32129 h 64257"/>
                  <a:gd name="connsiteX3" fmla="*/ 32129 w 64257"/>
                  <a:gd name="connsiteY3" fmla="*/ 0 h 64257"/>
                  <a:gd name="connsiteX4" fmla="*/ 64257 w 64257"/>
                  <a:gd name="connsiteY4" fmla="*/ 32129 h 64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57" h="64257">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grpSp>
        <p:nvGrpSpPr>
          <p:cNvPr id="27" name="Graphic 3">
            <a:extLst>
              <a:ext uri="{FF2B5EF4-FFF2-40B4-BE49-F238E27FC236}">
                <a16:creationId xmlns:a16="http://schemas.microsoft.com/office/drawing/2014/main" id="{BE7835DF-DFED-8244-8CD9-C7087C0562EF}"/>
              </a:ext>
            </a:extLst>
          </p:cNvPr>
          <p:cNvGrpSpPr/>
          <p:nvPr/>
        </p:nvGrpSpPr>
        <p:grpSpPr>
          <a:xfrm>
            <a:off x="5670558" y="8174242"/>
            <a:ext cx="280634" cy="280634"/>
            <a:chOff x="-147782" y="2499889"/>
            <a:chExt cx="850463" cy="850463"/>
          </a:xfrm>
        </p:grpSpPr>
        <p:sp>
          <p:nvSpPr>
            <p:cNvPr id="28" name="Freeform 27">
              <a:extLst>
                <a:ext uri="{FF2B5EF4-FFF2-40B4-BE49-F238E27FC236}">
                  <a16:creationId xmlns:a16="http://schemas.microsoft.com/office/drawing/2014/main" id="{1378A072-7A7E-B74F-BFBE-5B0712726E6F}"/>
                </a:ext>
              </a:extLst>
            </p:cNvPr>
            <p:cNvSpPr/>
            <p:nvPr/>
          </p:nvSpPr>
          <p:spPr>
            <a:xfrm>
              <a:off x="-147782"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79037"/>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9" name="Freeform 28">
              <a:extLst>
                <a:ext uri="{FF2B5EF4-FFF2-40B4-BE49-F238E27FC236}">
                  <a16:creationId xmlns:a16="http://schemas.microsoft.com/office/drawing/2014/main" id="{0C36C953-F785-4C4D-890F-E8FA0F0B5D8C}"/>
                </a:ext>
              </a:extLst>
            </p:cNvPr>
            <p:cNvSpPr/>
            <p:nvPr/>
          </p:nvSpPr>
          <p:spPr>
            <a:xfrm>
              <a:off x="18530" y="2722899"/>
              <a:ext cx="549966" cy="447280"/>
            </a:xfrm>
            <a:custGeom>
              <a:avLst/>
              <a:gdLst>
                <a:gd name="connsiteX0" fmla="*/ 173243 w 549966"/>
                <a:gd name="connsiteY0" fmla="*/ 447281 h 447280"/>
                <a:gd name="connsiteX1" fmla="*/ 494529 w 549966"/>
                <a:gd name="connsiteY1" fmla="*/ 125995 h 447280"/>
                <a:gd name="connsiteX2" fmla="*/ 493899 w 549966"/>
                <a:gd name="connsiteY2" fmla="*/ 111505 h 447280"/>
                <a:gd name="connsiteX3" fmla="*/ 549966 w 549966"/>
                <a:gd name="connsiteY3" fmla="*/ 52918 h 447280"/>
                <a:gd name="connsiteX4" fmla="*/ 485079 w 549966"/>
                <a:gd name="connsiteY4" fmla="*/ 70557 h 447280"/>
                <a:gd name="connsiteX5" fmla="*/ 534847 w 549966"/>
                <a:gd name="connsiteY5" fmla="*/ 8190 h 447280"/>
                <a:gd name="connsiteX6" fmla="*/ 463030 w 549966"/>
                <a:gd name="connsiteY6" fmla="*/ 35908 h 447280"/>
                <a:gd name="connsiteX7" fmla="*/ 380504 w 549966"/>
                <a:gd name="connsiteY7" fmla="*/ 0 h 447280"/>
                <a:gd name="connsiteX8" fmla="*/ 267739 w 549966"/>
                <a:gd name="connsiteY8" fmla="*/ 112765 h 447280"/>
                <a:gd name="connsiteX9" fmla="*/ 270888 w 549966"/>
                <a:gd name="connsiteY9" fmla="*/ 138594 h 447280"/>
                <a:gd name="connsiteX10" fmla="*/ 38428 w 549966"/>
                <a:gd name="connsiteY10" fmla="*/ 20789 h 447280"/>
                <a:gd name="connsiteX11" fmla="*/ 23309 w 549966"/>
                <a:gd name="connsiteY11" fmla="*/ 77487 h 447280"/>
                <a:gd name="connsiteX12" fmla="*/ 73707 w 549966"/>
                <a:gd name="connsiteY12" fmla="*/ 171353 h 447280"/>
                <a:gd name="connsiteX13" fmla="*/ 22679 w 549966"/>
                <a:gd name="connsiteY13" fmla="*/ 157493 h 447280"/>
                <a:gd name="connsiteX14" fmla="*/ 22679 w 549966"/>
                <a:gd name="connsiteY14" fmla="*/ 158753 h 447280"/>
                <a:gd name="connsiteX15" fmla="*/ 113395 w 549966"/>
                <a:gd name="connsiteY15" fmla="*/ 269628 h 447280"/>
                <a:gd name="connsiteX16" fmla="*/ 83786 w 549966"/>
                <a:gd name="connsiteY16" fmla="*/ 273408 h 447280"/>
                <a:gd name="connsiteX17" fmla="*/ 62367 w 549966"/>
                <a:gd name="connsiteY17" fmla="*/ 271518 h 447280"/>
                <a:gd name="connsiteX18" fmla="*/ 167573 w 549966"/>
                <a:gd name="connsiteY18" fmla="*/ 349635 h 447280"/>
                <a:gd name="connsiteX19" fmla="*/ 27089 w 549966"/>
                <a:gd name="connsiteY19" fmla="*/ 398143 h 447280"/>
                <a:gd name="connsiteX20" fmla="*/ 0 w 549966"/>
                <a:gd name="connsiteY20" fmla="*/ 396883 h 447280"/>
                <a:gd name="connsiteX21" fmla="*/ 173243 w 549966"/>
                <a:gd name="connsiteY21" fmla="*/ 447281 h 44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9966" h="447280">
                  <a:moveTo>
                    <a:pt x="173243" y="447281"/>
                  </a:moveTo>
                  <a:cubicBezTo>
                    <a:pt x="381134" y="447281"/>
                    <a:pt x="494529" y="275298"/>
                    <a:pt x="494529" y="125995"/>
                  </a:cubicBezTo>
                  <a:cubicBezTo>
                    <a:pt x="494529" y="120955"/>
                    <a:pt x="494529" y="116545"/>
                    <a:pt x="493899" y="111505"/>
                  </a:cubicBezTo>
                  <a:cubicBezTo>
                    <a:pt x="515948" y="95756"/>
                    <a:pt x="534847" y="75597"/>
                    <a:pt x="549966" y="52918"/>
                  </a:cubicBezTo>
                  <a:cubicBezTo>
                    <a:pt x="529807" y="61737"/>
                    <a:pt x="507758" y="68037"/>
                    <a:pt x="485079" y="70557"/>
                  </a:cubicBezTo>
                  <a:cubicBezTo>
                    <a:pt x="508388" y="56698"/>
                    <a:pt x="526027" y="34649"/>
                    <a:pt x="534847" y="8190"/>
                  </a:cubicBezTo>
                  <a:cubicBezTo>
                    <a:pt x="512798" y="21419"/>
                    <a:pt x="488859" y="30239"/>
                    <a:pt x="463030" y="35908"/>
                  </a:cubicBezTo>
                  <a:cubicBezTo>
                    <a:pt x="442241" y="13859"/>
                    <a:pt x="413262" y="0"/>
                    <a:pt x="380504" y="0"/>
                  </a:cubicBezTo>
                  <a:cubicBezTo>
                    <a:pt x="318136" y="0"/>
                    <a:pt x="267739" y="50398"/>
                    <a:pt x="267739" y="112765"/>
                  </a:cubicBezTo>
                  <a:cubicBezTo>
                    <a:pt x="267739" y="121585"/>
                    <a:pt x="268998" y="130404"/>
                    <a:pt x="270888" y="138594"/>
                  </a:cubicBezTo>
                  <a:cubicBezTo>
                    <a:pt x="177022" y="134184"/>
                    <a:pt x="93866" y="88826"/>
                    <a:pt x="38428" y="20789"/>
                  </a:cubicBezTo>
                  <a:cubicBezTo>
                    <a:pt x="28979" y="37168"/>
                    <a:pt x="23309" y="56698"/>
                    <a:pt x="23309" y="77487"/>
                  </a:cubicBezTo>
                  <a:cubicBezTo>
                    <a:pt x="23309" y="116545"/>
                    <a:pt x="43468" y="151194"/>
                    <a:pt x="73707" y="171353"/>
                  </a:cubicBezTo>
                  <a:cubicBezTo>
                    <a:pt x="55438" y="170723"/>
                    <a:pt x="37798" y="165683"/>
                    <a:pt x="22679" y="157493"/>
                  </a:cubicBezTo>
                  <a:cubicBezTo>
                    <a:pt x="22679" y="158123"/>
                    <a:pt x="22679" y="158123"/>
                    <a:pt x="22679" y="158753"/>
                  </a:cubicBezTo>
                  <a:cubicBezTo>
                    <a:pt x="22679" y="213561"/>
                    <a:pt x="61737" y="258919"/>
                    <a:pt x="113395" y="269628"/>
                  </a:cubicBezTo>
                  <a:cubicBezTo>
                    <a:pt x="103946" y="272148"/>
                    <a:pt x="93866" y="273408"/>
                    <a:pt x="83786" y="273408"/>
                  </a:cubicBezTo>
                  <a:cubicBezTo>
                    <a:pt x="76227" y="273408"/>
                    <a:pt x="69297" y="272778"/>
                    <a:pt x="62367" y="271518"/>
                  </a:cubicBezTo>
                  <a:cubicBezTo>
                    <a:pt x="76857" y="316246"/>
                    <a:pt x="118435" y="349005"/>
                    <a:pt x="167573" y="349635"/>
                  </a:cubicBezTo>
                  <a:cubicBezTo>
                    <a:pt x="129144" y="379874"/>
                    <a:pt x="80006" y="398143"/>
                    <a:pt x="27089" y="398143"/>
                  </a:cubicBezTo>
                  <a:cubicBezTo>
                    <a:pt x="18269" y="398143"/>
                    <a:pt x="8820" y="397513"/>
                    <a:pt x="0" y="396883"/>
                  </a:cubicBezTo>
                  <a:cubicBezTo>
                    <a:pt x="50398" y="428382"/>
                    <a:pt x="109615" y="447281"/>
                    <a:pt x="173243" y="447281"/>
                  </a:cubicBezTo>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30" name="Graphic 3">
            <a:extLst>
              <a:ext uri="{FF2B5EF4-FFF2-40B4-BE49-F238E27FC236}">
                <a16:creationId xmlns:a16="http://schemas.microsoft.com/office/drawing/2014/main" id="{81B4460C-6090-1F44-9B50-0D9F74AB028B}"/>
              </a:ext>
            </a:extLst>
          </p:cNvPr>
          <p:cNvGrpSpPr/>
          <p:nvPr/>
        </p:nvGrpSpPr>
        <p:grpSpPr>
          <a:xfrm>
            <a:off x="6708697" y="8174242"/>
            <a:ext cx="280634" cy="280634"/>
            <a:chOff x="2998302" y="2499889"/>
            <a:chExt cx="850463" cy="850463"/>
          </a:xfrm>
        </p:grpSpPr>
        <p:sp>
          <p:nvSpPr>
            <p:cNvPr id="31" name="Freeform 30">
              <a:extLst>
                <a:ext uri="{FF2B5EF4-FFF2-40B4-BE49-F238E27FC236}">
                  <a16:creationId xmlns:a16="http://schemas.microsoft.com/office/drawing/2014/main" id="{F88597AE-724D-8C4F-B92A-D337F152F564}"/>
                </a:ext>
              </a:extLst>
            </p:cNvPr>
            <p:cNvSpPr/>
            <p:nvPr/>
          </p:nvSpPr>
          <p:spPr>
            <a:xfrm>
              <a:off x="2998302" y="2499889"/>
              <a:ext cx="850463" cy="850463"/>
            </a:xfrm>
            <a:custGeom>
              <a:avLst/>
              <a:gdLst>
                <a:gd name="connsiteX0" fmla="*/ 850463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3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3" y="425232"/>
                  </a:moveTo>
                  <a:cubicBezTo>
                    <a:pt x="850463" y="660081"/>
                    <a:pt x="660081" y="850464"/>
                    <a:pt x="425232" y="850464"/>
                  </a:cubicBezTo>
                  <a:cubicBezTo>
                    <a:pt x="190382" y="850464"/>
                    <a:pt x="0" y="660081"/>
                    <a:pt x="0" y="425232"/>
                  </a:cubicBezTo>
                  <a:cubicBezTo>
                    <a:pt x="0" y="190383"/>
                    <a:pt x="190382" y="0"/>
                    <a:pt x="425232" y="0"/>
                  </a:cubicBezTo>
                  <a:cubicBezTo>
                    <a:pt x="660081" y="0"/>
                    <a:pt x="850463" y="190383"/>
                    <a:pt x="850463" y="425232"/>
                  </a:cubicBezTo>
                  <a:close/>
                </a:path>
              </a:pathLst>
            </a:custGeom>
            <a:solidFill>
              <a:srgbClr val="F9A835"/>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9AF7FF91-1D53-724C-A605-071810409F66}"/>
                </a:ext>
              </a:extLst>
            </p:cNvPr>
            <p:cNvSpPr/>
            <p:nvPr/>
          </p:nvSpPr>
          <p:spPr>
            <a:xfrm>
              <a:off x="3139416" y="2726679"/>
              <a:ext cx="568235" cy="398142"/>
            </a:xfrm>
            <a:custGeom>
              <a:avLst/>
              <a:gdLst>
                <a:gd name="connsiteX0" fmla="*/ 556266 w 568235"/>
                <a:gd name="connsiteY0" fmla="*/ 62367 h 398142"/>
                <a:gd name="connsiteX1" fmla="*/ 505868 w 568235"/>
                <a:gd name="connsiteY1" fmla="*/ 11969 h 398142"/>
                <a:gd name="connsiteX2" fmla="*/ 284118 w 568235"/>
                <a:gd name="connsiteY2" fmla="*/ 0 h 398142"/>
                <a:gd name="connsiteX3" fmla="*/ 62367 w 568235"/>
                <a:gd name="connsiteY3" fmla="*/ 11969 h 398142"/>
                <a:gd name="connsiteX4" fmla="*/ 11970 w 568235"/>
                <a:gd name="connsiteY4" fmla="*/ 62367 h 398142"/>
                <a:gd name="connsiteX5" fmla="*/ 0 w 568235"/>
                <a:gd name="connsiteY5" fmla="*/ 199071 h 398142"/>
                <a:gd name="connsiteX6" fmla="*/ 11970 w 568235"/>
                <a:gd name="connsiteY6" fmla="*/ 335776 h 398142"/>
                <a:gd name="connsiteX7" fmla="*/ 62367 w 568235"/>
                <a:gd name="connsiteY7" fmla="*/ 386173 h 398142"/>
                <a:gd name="connsiteX8" fmla="*/ 284118 w 568235"/>
                <a:gd name="connsiteY8" fmla="*/ 398143 h 398142"/>
                <a:gd name="connsiteX9" fmla="*/ 505868 w 568235"/>
                <a:gd name="connsiteY9" fmla="*/ 386173 h 398142"/>
                <a:gd name="connsiteX10" fmla="*/ 556266 w 568235"/>
                <a:gd name="connsiteY10" fmla="*/ 335776 h 398142"/>
                <a:gd name="connsiteX11" fmla="*/ 568236 w 568235"/>
                <a:gd name="connsiteY11" fmla="*/ 199071 h 398142"/>
                <a:gd name="connsiteX12" fmla="*/ 556266 w 568235"/>
                <a:gd name="connsiteY12" fmla="*/ 62367 h 398142"/>
                <a:gd name="connsiteX13" fmla="*/ 227420 w 568235"/>
                <a:gd name="connsiteY13" fmla="*/ 283488 h 398142"/>
                <a:gd name="connsiteX14" fmla="*/ 227420 w 568235"/>
                <a:gd name="connsiteY14" fmla="*/ 113395 h 398142"/>
                <a:gd name="connsiteX15" fmla="*/ 374834 w 568235"/>
                <a:gd name="connsiteY15" fmla="*/ 198441 h 398142"/>
                <a:gd name="connsiteX16" fmla="*/ 227420 w 568235"/>
                <a:gd name="connsiteY16" fmla="*/ 283488 h 39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8235" h="398142">
                  <a:moveTo>
                    <a:pt x="556266" y="62367"/>
                  </a:moveTo>
                  <a:cubicBezTo>
                    <a:pt x="549966" y="37798"/>
                    <a:pt x="530437" y="18899"/>
                    <a:pt x="505868" y="11969"/>
                  </a:cubicBezTo>
                  <a:cubicBezTo>
                    <a:pt x="461770" y="0"/>
                    <a:pt x="284118" y="0"/>
                    <a:pt x="284118" y="0"/>
                  </a:cubicBezTo>
                  <a:cubicBezTo>
                    <a:pt x="284118" y="0"/>
                    <a:pt x="107095" y="0"/>
                    <a:pt x="62367" y="11969"/>
                  </a:cubicBezTo>
                  <a:cubicBezTo>
                    <a:pt x="37798" y="18269"/>
                    <a:pt x="18899" y="37798"/>
                    <a:pt x="11970" y="62367"/>
                  </a:cubicBezTo>
                  <a:cubicBezTo>
                    <a:pt x="0" y="106465"/>
                    <a:pt x="0" y="199071"/>
                    <a:pt x="0" y="199071"/>
                  </a:cubicBezTo>
                  <a:cubicBezTo>
                    <a:pt x="0" y="199071"/>
                    <a:pt x="0" y="291048"/>
                    <a:pt x="11970" y="335776"/>
                  </a:cubicBezTo>
                  <a:cubicBezTo>
                    <a:pt x="18269" y="360345"/>
                    <a:pt x="37798" y="379244"/>
                    <a:pt x="62367" y="386173"/>
                  </a:cubicBezTo>
                  <a:cubicBezTo>
                    <a:pt x="106466" y="398143"/>
                    <a:pt x="284118" y="398143"/>
                    <a:pt x="284118" y="398143"/>
                  </a:cubicBezTo>
                  <a:cubicBezTo>
                    <a:pt x="284118" y="398143"/>
                    <a:pt x="461140" y="398143"/>
                    <a:pt x="505868" y="386173"/>
                  </a:cubicBezTo>
                  <a:cubicBezTo>
                    <a:pt x="530437" y="379874"/>
                    <a:pt x="549336" y="360345"/>
                    <a:pt x="556266" y="335776"/>
                  </a:cubicBezTo>
                  <a:cubicBezTo>
                    <a:pt x="568236" y="291677"/>
                    <a:pt x="568236" y="199071"/>
                    <a:pt x="568236" y="199071"/>
                  </a:cubicBezTo>
                  <a:cubicBezTo>
                    <a:pt x="568236" y="199071"/>
                    <a:pt x="567605" y="106465"/>
                    <a:pt x="556266" y="62367"/>
                  </a:cubicBezTo>
                  <a:close/>
                  <a:moveTo>
                    <a:pt x="227420" y="283488"/>
                  </a:moveTo>
                  <a:lnTo>
                    <a:pt x="227420" y="113395"/>
                  </a:lnTo>
                  <a:lnTo>
                    <a:pt x="374834" y="198441"/>
                  </a:lnTo>
                  <a:lnTo>
                    <a:pt x="227420" y="283488"/>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33" name="Graphic 3">
            <a:extLst>
              <a:ext uri="{FF2B5EF4-FFF2-40B4-BE49-F238E27FC236}">
                <a16:creationId xmlns:a16="http://schemas.microsoft.com/office/drawing/2014/main" id="{CC0C4738-31A8-1048-8B2A-C1F3629783CD}"/>
              </a:ext>
            </a:extLst>
          </p:cNvPr>
          <p:cNvGrpSpPr/>
          <p:nvPr/>
        </p:nvGrpSpPr>
        <p:grpSpPr>
          <a:xfrm>
            <a:off x="5324651" y="8174242"/>
            <a:ext cx="280634" cy="280842"/>
            <a:chOff x="-1196056" y="2499889"/>
            <a:chExt cx="850463" cy="851093"/>
          </a:xfrm>
        </p:grpSpPr>
        <p:sp>
          <p:nvSpPr>
            <p:cNvPr id="34" name="Freeform 33">
              <a:extLst>
                <a:ext uri="{FF2B5EF4-FFF2-40B4-BE49-F238E27FC236}">
                  <a16:creationId xmlns:a16="http://schemas.microsoft.com/office/drawing/2014/main" id="{D1688DC0-1FDE-C84A-9482-77AF495EFA4D}"/>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79037"/>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5" name="Freeform 34">
              <a:extLst>
                <a:ext uri="{FF2B5EF4-FFF2-40B4-BE49-F238E27FC236}">
                  <a16:creationId xmlns:a16="http://schemas.microsoft.com/office/drawing/2014/main" id="{A7C867F7-F966-6846-8132-A07C70BCD06E}"/>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36" name="Group 35">
            <a:extLst>
              <a:ext uri="{FF2B5EF4-FFF2-40B4-BE49-F238E27FC236}">
                <a16:creationId xmlns:a16="http://schemas.microsoft.com/office/drawing/2014/main" id="{E43F157E-33D9-1242-B0F5-F515541C0611}"/>
              </a:ext>
            </a:extLst>
          </p:cNvPr>
          <p:cNvGrpSpPr/>
          <p:nvPr/>
        </p:nvGrpSpPr>
        <p:grpSpPr>
          <a:xfrm>
            <a:off x="6016674" y="8174242"/>
            <a:ext cx="280634" cy="280634"/>
            <a:chOff x="5339337" y="8702010"/>
            <a:chExt cx="280634" cy="280634"/>
          </a:xfrm>
          <a:solidFill>
            <a:srgbClr val="12B4CB"/>
          </a:solidFill>
        </p:grpSpPr>
        <p:sp>
          <p:nvSpPr>
            <p:cNvPr id="37" name="Freeform 36">
              <a:extLst>
                <a:ext uri="{FF2B5EF4-FFF2-40B4-BE49-F238E27FC236}">
                  <a16:creationId xmlns:a16="http://schemas.microsoft.com/office/drawing/2014/main" id="{0437E211-96DA-DF48-96A8-ABC13C91AB31}"/>
                </a:ext>
              </a:extLst>
            </p:cNvPr>
            <p:cNvSpPr/>
            <p:nvPr/>
          </p:nvSpPr>
          <p:spPr>
            <a:xfrm>
              <a:off x="5339337" y="8702010"/>
              <a:ext cx="280634" cy="280634"/>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79037"/>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pic>
          <p:nvPicPr>
            <p:cNvPr id="38" name="Graphic 37" descr="World with solid fill">
              <a:extLst>
                <a:ext uri="{FF2B5EF4-FFF2-40B4-BE49-F238E27FC236}">
                  <a16:creationId xmlns:a16="http://schemas.microsoft.com/office/drawing/2014/main" id="{A4BCC515-8484-9244-B1E3-69038853FE57}"/>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357877" y="8715750"/>
              <a:ext cx="246077" cy="246077"/>
            </a:xfrm>
            <a:prstGeom prst="rect">
              <a:avLst/>
            </a:prstGeom>
          </p:spPr>
        </p:pic>
      </p:grpSp>
      <p:grpSp>
        <p:nvGrpSpPr>
          <p:cNvPr id="39" name="Group 38">
            <a:extLst>
              <a:ext uri="{FF2B5EF4-FFF2-40B4-BE49-F238E27FC236}">
                <a16:creationId xmlns:a16="http://schemas.microsoft.com/office/drawing/2014/main" id="{BBDF820D-1D3B-C048-8374-C7B066444E67}"/>
              </a:ext>
            </a:extLst>
          </p:cNvPr>
          <p:cNvGrpSpPr/>
          <p:nvPr/>
        </p:nvGrpSpPr>
        <p:grpSpPr>
          <a:xfrm>
            <a:off x="2704034" y="3178656"/>
            <a:ext cx="4705438" cy="2867812"/>
            <a:chOff x="1950804" y="3053151"/>
            <a:chExt cx="5608871" cy="3418425"/>
          </a:xfrm>
        </p:grpSpPr>
        <p:pic>
          <p:nvPicPr>
            <p:cNvPr id="40" name="Picture 39">
              <a:extLst>
                <a:ext uri="{FF2B5EF4-FFF2-40B4-BE49-F238E27FC236}">
                  <a16:creationId xmlns:a16="http://schemas.microsoft.com/office/drawing/2014/main" id="{9F8F125C-7C44-424A-B903-29477776DB5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950804" y="3053151"/>
              <a:ext cx="5608871" cy="3418425"/>
            </a:xfrm>
            <a:prstGeom prst="rect">
              <a:avLst/>
            </a:prstGeom>
          </p:spPr>
        </p:pic>
        <p:sp>
          <p:nvSpPr>
            <p:cNvPr id="41" name="Rectangle 40">
              <a:extLst>
                <a:ext uri="{FF2B5EF4-FFF2-40B4-BE49-F238E27FC236}">
                  <a16:creationId xmlns:a16="http://schemas.microsoft.com/office/drawing/2014/main" id="{E5E9A08E-785C-EB43-8924-ACE2F42A1FBC}"/>
                </a:ext>
              </a:extLst>
            </p:cNvPr>
            <p:cNvSpPr/>
            <p:nvPr/>
          </p:nvSpPr>
          <p:spPr>
            <a:xfrm>
              <a:off x="2801073" y="3350555"/>
              <a:ext cx="3981692" cy="25232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pic>
        <p:nvPicPr>
          <p:cNvPr id="7" name="Picture 6">
            <a:extLst>
              <a:ext uri="{FF2B5EF4-FFF2-40B4-BE49-F238E27FC236}">
                <a16:creationId xmlns:a16="http://schemas.microsoft.com/office/drawing/2014/main" id="{7F97E01B-C0D3-38ED-1321-3D661FB2634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b="-71"/>
          <a:stretch/>
        </p:blipFill>
        <p:spPr>
          <a:xfrm>
            <a:off x="3410207" y="3427794"/>
            <a:ext cx="3340352" cy="2116851"/>
          </a:xfrm>
          <a:prstGeom prst="rect">
            <a:avLst/>
          </a:prstGeom>
        </p:spPr>
      </p:pic>
    </p:spTree>
    <p:extLst>
      <p:ext uri="{BB962C8B-B14F-4D97-AF65-F5344CB8AC3E}">
        <p14:creationId xmlns:p14="http://schemas.microsoft.com/office/powerpoint/2010/main" val="35950396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17</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6512627"/>
            <a:ext cx="6832572" cy="4179185"/>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0" y="0"/>
            <a:ext cx="7559675" cy="3105011"/>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91067" y="6736311"/>
            <a:ext cx="6143488" cy="314328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Finding Consensus</a:t>
            </a:r>
          </a:p>
          <a:p>
            <a:r>
              <a:rPr lang="en-US" dirty="0"/>
              <a:t>Most participants on the distributed blockchain network must agree on the current state of the network and the validity of transactions via using consensus mechanisms. Consensus means that there is a general agreement on the current state of the network. Depending on the type of network, rules of agreement can vary but are typically established at the start of the network. Imagine a group of people going to the movies. If there is no disagreement about a proposed movie selection, a consensus is reached. If a consensus cannot be found, the group could split up and go separate ways. In terms of the blockchain, the process is formalized and reaching consensus means that at least 51% of the nodes in the network agree on the next global state of the network.</a:t>
            </a:r>
          </a:p>
          <a:p>
            <a:r>
              <a:rPr lang="en-US" b="1" dirty="0">
                <a:solidFill>
                  <a:srgbClr val="F79037"/>
                </a:solidFill>
              </a:rPr>
              <a:t> </a:t>
            </a:r>
          </a:p>
          <a:p>
            <a:r>
              <a:rPr lang="en-US" b="1" dirty="0">
                <a:solidFill>
                  <a:srgbClr val="F79037"/>
                </a:solidFill>
              </a:rPr>
              <a:t>Link the Blocks</a:t>
            </a:r>
          </a:p>
          <a:p>
            <a:r>
              <a:rPr lang="en-US" dirty="0"/>
              <a:t>Once consensus has been reached, transactions on the blockchain are written into blocks. A </a:t>
            </a:r>
          </a:p>
          <a:p>
            <a:endParaRPr lang="en-US" dirty="0"/>
          </a:p>
          <a:p>
            <a:r>
              <a:rPr lang="en-US" dirty="0"/>
              <a:t>cryptographic hash is also appended to each new block, as was shown in the video previously. The hash then creates the chain linking the blocks together. If the data in the block is edited, the hash value changes which shows tampering. Each additional block re-verifies the previous block.</a:t>
            </a:r>
          </a:p>
          <a:p>
            <a:r>
              <a:rPr lang="en-US" dirty="0"/>
              <a:t> </a:t>
            </a:r>
          </a:p>
          <a:p>
            <a:r>
              <a:rPr lang="en-US" b="1" dirty="0">
                <a:solidFill>
                  <a:srgbClr val="F79037"/>
                </a:solidFill>
              </a:rPr>
              <a:t>Share the Ledger</a:t>
            </a:r>
          </a:p>
          <a:p>
            <a:r>
              <a:rPr lang="en-US" dirty="0"/>
              <a:t>The system then broadcasts the newest copy of the central ledger to all participants in the network which updates the status of the stored copy of the blockchain for all participants. Mining requires significant computational resources and takes a long time due to the complexity of the software process. In exchange, miners earn a small amount of cryptocurrency. The miners act as modern clerks who record transactions and collect transaction fees. All participants across the network reach a consensus on who owns which coins and or tokens.</a:t>
            </a:r>
          </a:p>
          <a:p>
            <a:endParaRPr lang="en-US" dirty="0"/>
          </a:p>
        </p:txBody>
      </p:sp>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3390246"/>
            <a:ext cx="3018065" cy="2891233"/>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The block information gives information about the block size (1.12 MB in this example), the median miner’s fee that has to be paid to miners in order for your transaction to be included in the block, which miner/ mining farm mined the block and other key information. All transaction data (see Figure 3) is listed for each individual transaction in the block itself. The block information (see Figure 4) is so to speak only the summary of the transaction data within the block. Generally speaking, the Bitcoin block size is around 1MB, though there are proposals and discussions about enlarging the block size to achieve more scalability for Bitcoin as a transaction network. </a:t>
            </a:r>
            <a:endParaRPr lang="en-US" dirty="0">
              <a:solidFill>
                <a:schemeClr val="tx1"/>
              </a:solidFill>
            </a:endParaRPr>
          </a:p>
        </p:txBody>
      </p:sp>
      <p:pic>
        <p:nvPicPr>
          <p:cNvPr id="5" name="Picture 4">
            <a:extLst>
              <a:ext uri="{FF2B5EF4-FFF2-40B4-BE49-F238E27FC236}">
                <a16:creationId xmlns:a16="http://schemas.microsoft.com/office/drawing/2014/main" id="{BCE59126-47CA-2549-7BFA-F6CB7A1599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63550" y="3368508"/>
            <a:ext cx="2933700" cy="2552700"/>
          </a:xfrm>
          <a:prstGeom prst="rect">
            <a:avLst/>
          </a:prstGeom>
        </p:spPr>
      </p:pic>
      <p:sp>
        <p:nvSpPr>
          <p:cNvPr id="7" name="Text Placeholder 17">
            <a:extLst>
              <a:ext uri="{FF2B5EF4-FFF2-40B4-BE49-F238E27FC236}">
                <a16:creationId xmlns:a16="http://schemas.microsoft.com/office/drawing/2014/main" id="{7E5F6DDF-F345-D749-CDAC-136A91CFF324}"/>
              </a:ext>
            </a:extLst>
          </p:cNvPr>
          <p:cNvSpPr txBox="1">
            <a:spLocks/>
          </p:cNvSpPr>
          <p:nvPr/>
        </p:nvSpPr>
        <p:spPr>
          <a:xfrm>
            <a:off x="3963550" y="5966378"/>
            <a:ext cx="291737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4: Sample Bitcoin transactions (Source: </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4">
                  <a:extLst>
                    <a:ext uri="{A12FA001-AC4F-418D-AE19-62706E023703}">
                      <ahyp:hlinkClr xmlns:ahyp="http://schemas.microsoft.com/office/drawing/2018/hyperlinkcolor" val="tx"/>
                    </a:ext>
                  </a:extLst>
                </a:hlinkClick>
              </a:rPr>
              <a:t>Mempool Space</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 accessed on 30.11.2022)</a:t>
            </a:r>
          </a:p>
        </p:txBody>
      </p:sp>
    </p:spTree>
    <p:extLst>
      <p:ext uri="{BB962C8B-B14F-4D97-AF65-F5344CB8AC3E}">
        <p14:creationId xmlns:p14="http://schemas.microsoft.com/office/powerpoint/2010/main" val="3220441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18</a:t>
            </a:fld>
            <a:endParaRPr lang="en-US" dirty="0"/>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72032"/>
            <a:ext cx="3049153"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ea typeface="Times New Roman" panose="02020603050405020304" pitchFamily="18" charset="0"/>
                <a:cs typeface="Calibri" panose="020F0502020204030204" pitchFamily="34" charset="0"/>
              </a:rPr>
              <a:t>3.2 What Are the Benefits of Blockchain Technology?</a:t>
            </a:r>
            <a:endParaRPr lang="en-LB" sz="1800" b="0">
              <a:effectLst/>
              <a:ea typeface="Times New Roman" panose="02020603050405020304" pitchFamily="18" charset="0"/>
              <a:cs typeface="Calibri" panose="020F0502020204030204" pitchFamily="34" charset="0"/>
            </a:endParaRPr>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1650876"/>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spcAft>
                <a:spcPts val="1900"/>
              </a:spcAft>
            </a:pPr>
            <a:r>
              <a:rPr lang="en-US" sz="1100">
                <a:solidFill>
                  <a:srgbClr val="000000"/>
                </a:solidFill>
                <a:effectLst/>
                <a:latin typeface="Calibri" panose="020F0502020204030204" pitchFamily="34" charset="0"/>
                <a:ea typeface="Times New Roman" panose="02020603050405020304" pitchFamily="18" charset="0"/>
              </a:rPr>
              <a:t>Blockchain technology brings many benefits to asset transaction management:</a:t>
            </a:r>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2224884" y="2321209"/>
            <a:ext cx="4573019" cy="46274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Advanced Security</a:t>
            </a:r>
            <a:endParaRPr lang="en-LB" b="1">
              <a:solidFill>
                <a:srgbClr val="F79037"/>
              </a:solidFill>
              <a:cs typeface="+mn-cs"/>
            </a:endParaRPr>
          </a:p>
          <a:p>
            <a:pPr algn="just"/>
            <a:r>
              <a:rPr lang="en-US">
                <a:solidFill>
                  <a:srgbClr val="000000"/>
                </a:solidFill>
                <a:cs typeface="+mn-cs"/>
              </a:rPr>
              <a:t>Blockchain systems provide the high level of security and trust that modern digital transactions require. There is always a fear that someone will manipulate underlying software to generate fake money for themselves. But blockchain uses the three principles of cryptography, decentralization, and consensus to create a highly secure underlying software system that is nearly impossible to tamper with. There is no single point of failure, and a single user cannot change the transaction records.</a:t>
            </a:r>
          </a:p>
          <a:p>
            <a:pPr algn="just"/>
            <a:endParaRPr lang="en-US">
              <a:solidFill>
                <a:srgbClr val="000000"/>
              </a:solidFill>
              <a:cs typeface="+mn-cs"/>
            </a:endParaRPr>
          </a:p>
          <a:p>
            <a:r>
              <a:rPr lang="en-US" b="1">
                <a:solidFill>
                  <a:srgbClr val="F79037"/>
                </a:solidFill>
                <a:cs typeface="+mn-cs"/>
              </a:rPr>
              <a:t>Improved Efficiency</a:t>
            </a:r>
          </a:p>
          <a:p>
            <a:r>
              <a:rPr lang="en-US">
                <a:solidFill>
                  <a:srgbClr val="000000"/>
                </a:solidFill>
                <a:cs typeface="+mn-cs"/>
              </a:rPr>
              <a:t>Business-to-business transactions can take a lot of time and create operational bottlenecks, especially when compliance and third-party regulatory bodies are involved. Transparency and smart contracts in blockchain make such business transactions faster and more cost and time efficient.</a:t>
            </a:r>
          </a:p>
          <a:p>
            <a:r>
              <a:rPr lang="en-US">
                <a:solidFill>
                  <a:srgbClr val="000000"/>
                </a:solidFill>
                <a:cs typeface="+mn-cs"/>
              </a:rPr>
              <a:t> </a:t>
            </a:r>
          </a:p>
          <a:p>
            <a:r>
              <a:rPr lang="en-US" b="1">
                <a:solidFill>
                  <a:srgbClr val="F79037"/>
                </a:solidFill>
                <a:cs typeface="+mn-cs"/>
              </a:rPr>
              <a:t>Faster Auditing</a:t>
            </a:r>
          </a:p>
          <a:p>
            <a:r>
              <a:rPr lang="en-US">
                <a:solidFill>
                  <a:srgbClr val="000000"/>
                </a:solidFill>
                <a:cs typeface="+mn-cs"/>
              </a:rPr>
              <a:t>Enterprises must be able to securely generate, exchange, archive, and reconstruct e-transactions in an auditable manner. Blockchain records are chronologically immutable, which means that all records are always ordered by time. This data transparency makes audit processing faster.</a:t>
            </a:r>
          </a:p>
          <a:p>
            <a:endParaRPr lang="en-LB">
              <a:solidFill>
                <a:srgbClr val="000000"/>
              </a:solidFill>
              <a:cs typeface="+mn-cs"/>
            </a:endParaRPr>
          </a:p>
          <a:p>
            <a:r>
              <a:rPr lang="en-US" dirty="0">
                <a:solidFill>
                  <a:srgbClr val="000000"/>
                </a:solidFill>
              </a:rPr>
              <a:t> </a:t>
            </a:r>
          </a:p>
          <a:p>
            <a:endParaRPr lang="en-US" dirty="0">
              <a:solidFill>
                <a:srgbClr val="000000"/>
              </a:solidFill>
            </a:endParaRPr>
          </a:p>
        </p:txBody>
      </p:sp>
      <p:grpSp>
        <p:nvGrpSpPr>
          <p:cNvPr id="3" name="Group 2">
            <a:extLst>
              <a:ext uri="{FF2B5EF4-FFF2-40B4-BE49-F238E27FC236}">
                <a16:creationId xmlns:a16="http://schemas.microsoft.com/office/drawing/2014/main" id="{DC1D1309-4D42-BE45-E556-733F631035EC}"/>
              </a:ext>
            </a:extLst>
          </p:cNvPr>
          <p:cNvGrpSpPr/>
          <p:nvPr/>
        </p:nvGrpSpPr>
        <p:grpSpPr>
          <a:xfrm>
            <a:off x="725213" y="2172405"/>
            <a:ext cx="1244726" cy="1236623"/>
            <a:chOff x="6298198" y="4900718"/>
            <a:chExt cx="1449436" cy="1440000"/>
          </a:xfrm>
          <a:solidFill>
            <a:srgbClr val="F79037"/>
          </a:solidFill>
        </p:grpSpPr>
        <p:grpSp>
          <p:nvGrpSpPr>
            <p:cNvPr id="4" name="Graphic 2">
              <a:extLst>
                <a:ext uri="{FF2B5EF4-FFF2-40B4-BE49-F238E27FC236}">
                  <a16:creationId xmlns:a16="http://schemas.microsoft.com/office/drawing/2014/main" id="{9F2924A7-3156-2A84-27DA-A0D0804159F9}"/>
                </a:ext>
              </a:extLst>
            </p:cNvPr>
            <p:cNvGrpSpPr/>
            <p:nvPr/>
          </p:nvGrpSpPr>
          <p:grpSpPr>
            <a:xfrm>
              <a:off x="6348614" y="4990298"/>
              <a:ext cx="1399020" cy="1350420"/>
              <a:chOff x="4593193" y="3962101"/>
              <a:chExt cx="2123345" cy="2049583"/>
            </a:xfrm>
            <a:grpFill/>
          </p:grpSpPr>
          <p:sp>
            <p:nvSpPr>
              <p:cNvPr id="54" name="Freeform 53">
                <a:extLst>
                  <a:ext uri="{FF2B5EF4-FFF2-40B4-BE49-F238E27FC236}">
                    <a16:creationId xmlns:a16="http://schemas.microsoft.com/office/drawing/2014/main" id="{D5617769-3A3C-0AE4-DCC0-07229A0444F9}"/>
                  </a:ext>
                </a:extLst>
              </p:cNvPr>
              <p:cNvSpPr/>
              <p:nvPr/>
            </p:nvSpPr>
            <p:spPr>
              <a:xfrm>
                <a:off x="5245139" y="3962101"/>
                <a:ext cx="824211" cy="939590"/>
              </a:xfrm>
              <a:custGeom>
                <a:avLst/>
                <a:gdLst>
                  <a:gd name="connsiteX0" fmla="*/ 818501 w 824211"/>
                  <a:gd name="connsiteY0" fmla="*/ 700647 h 939590"/>
                  <a:gd name="connsiteX1" fmla="*/ 419720 w 824211"/>
                  <a:gd name="connsiteY1" fmla="*/ 939591 h 939590"/>
                  <a:gd name="connsiteX2" fmla="*/ 0 w 824211"/>
                  <a:gd name="connsiteY2" fmla="*/ 704455 h 939590"/>
                  <a:gd name="connsiteX3" fmla="*/ 0 w 824211"/>
                  <a:gd name="connsiteY3" fmla="*/ 241799 h 939590"/>
                  <a:gd name="connsiteX4" fmla="*/ 414009 w 824211"/>
                  <a:gd name="connsiteY4" fmla="*/ 0 h 939590"/>
                  <a:gd name="connsiteX5" fmla="*/ 824212 w 824211"/>
                  <a:gd name="connsiteY5" fmla="*/ 244655 h 939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4211" h="939590">
                    <a:moveTo>
                      <a:pt x="818501" y="700647"/>
                    </a:moveTo>
                    <a:lnTo>
                      <a:pt x="419720" y="939591"/>
                    </a:lnTo>
                    <a:lnTo>
                      <a:pt x="0" y="704455"/>
                    </a:lnTo>
                    <a:lnTo>
                      <a:pt x="0" y="241799"/>
                    </a:lnTo>
                    <a:lnTo>
                      <a:pt x="414009" y="0"/>
                    </a:lnTo>
                    <a:lnTo>
                      <a:pt x="824212" y="244655"/>
                    </a:lnTo>
                    <a:close/>
                  </a:path>
                </a:pathLst>
              </a:custGeom>
              <a:solidFill>
                <a:srgbClr val="DD1470"/>
              </a:solidFill>
              <a:ln w="9514"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93BCA2A9-FD5D-7F45-C3D4-B7E1E711E344}"/>
                  </a:ext>
                </a:extLst>
              </p:cNvPr>
              <p:cNvSpPr/>
              <p:nvPr/>
            </p:nvSpPr>
            <p:spPr>
              <a:xfrm>
                <a:off x="5892326" y="5065430"/>
                <a:ext cx="824211" cy="938638"/>
              </a:xfrm>
              <a:custGeom>
                <a:avLst/>
                <a:gdLst>
                  <a:gd name="connsiteX0" fmla="*/ 818501 w 824211"/>
                  <a:gd name="connsiteY0" fmla="*/ 700647 h 938638"/>
                  <a:gd name="connsiteX1" fmla="*/ 419720 w 824211"/>
                  <a:gd name="connsiteY1" fmla="*/ 938639 h 938638"/>
                  <a:gd name="connsiteX2" fmla="*/ 0 w 824211"/>
                  <a:gd name="connsiteY2" fmla="*/ 703503 h 938638"/>
                  <a:gd name="connsiteX3" fmla="*/ 0 w 824211"/>
                  <a:gd name="connsiteY3" fmla="*/ 240848 h 938638"/>
                  <a:gd name="connsiteX4" fmla="*/ 414009 w 824211"/>
                  <a:gd name="connsiteY4" fmla="*/ 0 h 938638"/>
                  <a:gd name="connsiteX5" fmla="*/ 824212 w 824211"/>
                  <a:gd name="connsiteY5" fmla="*/ 244655 h 938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4211" h="938638">
                    <a:moveTo>
                      <a:pt x="818501" y="700647"/>
                    </a:moveTo>
                    <a:lnTo>
                      <a:pt x="419720" y="938639"/>
                    </a:lnTo>
                    <a:lnTo>
                      <a:pt x="0" y="703503"/>
                    </a:lnTo>
                    <a:lnTo>
                      <a:pt x="0" y="240848"/>
                    </a:lnTo>
                    <a:lnTo>
                      <a:pt x="414009" y="0"/>
                    </a:lnTo>
                    <a:lnTo>
                      <a:pt x="824212" y="244655"/>
                    </a:lnTo>
                    <a:close/>
                  </a:path>
                </a:pathLst>
              </a:custGeom>
              <a:solidFill>
                <a:srgbClr val="DD1470"/>
              </a:solidFill>
              <a:ln w="9514"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70A6B00E-8A00-2CD4-2218-EC294FE61709}"/>
                  </a:ext>
                </a:extLst>
              </p:cNvPr>
              <p:cNvSpPr/>
              <p:nvPr/>
            </p:nvSpPr>
            <p:spPr>
              <a:xfrm>
                <a:off x="4593193" y="5073046"/>
                <a:ext cx="824211" cy="938638"/>
              </a:xfrm>
              <a:custGeom>
                <a:avLst/>
                <a:gdLst>
                  <a:gd name="connsiteX0" fmla="*/ 817550 w 824211"/>
                  <a:gd name="connsiteY0" fmla="*/ 700647 h 938638"/>
                  <a:gd name="connsiteX1" fmla="*/ 419720 w 824211"/>
                  <a:gd name="connsiteY1" fmla="*/ 938639 h 938638"/>
                  <a:gd name="connsiteX2" fmla="*/ 0 w 824211"/>
                  <a:gd name="connsiteY2" fmla="*/ 703503 h 938638"/>
                  <a:gd name="connsiteX3" fmla="*/ 0 w 824211"/>
                  <a:gd name="connsiteY3" fmla="*/ 240847 h 938638"/>
                  <a:gd name="connsiteX4" fmla="*/ 413058 w 824211"/>
                  <a:gd name="connsiteY4" fmla="*/ 0 h 938638"/>
                  <a:gd name="connsiteX5" fmla="*/ 824212 w 824211"/>
                  <a:gd name="connsiteY5" fmla="*/ 244655 h 938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4211" h="938638">
                    <a:moveTo>
                      <a:pt x="817550" y="700647"/>
                    </a:moveTo>
                    <a:lnTo>
                      <a:pt x="419720" y="938639"/>
                    </a:lnTo>
                    <a:lnTo>
                      <a:pt x="0" y="703503"/>
                    </a:lnTo>
                    <a:lnTo>
                      <a:pt x="0" y="240847"/>
                    </a:lnTo>
                    <a:lnTo>
                      <a:pt x="413058" y="0"/>
                    </a:lnTo>
                    <a:lnTo>
                      <a:pt x="824212" y="244655"/>
                    </a:lnTo>
                    <a:close/>
                  </a:path>
                </a:pathLst>
              </a:custGeom>
              <a:solidFill>
                <a:srgbClr val="DD1470"/>
              </a:solidFill>
              <a:ln w="9514" cap="flat">
                <a:noFill/>
                <a:prstDash val="solid"/>
                <a:miter/>
              </a:ln>
            </p:spPr>
            <p:txBody>
              <a:bodyPr rtlCol="0" anchor="ctr"/>
              <a:lstStyle/>
              <a:p>
                <a:endParaRPr lang="en-US"/>
              </a:p>
            </p:txBody>
          </p:sp>
        </p:grpSp>
        <p:grpSp>
          <p:nvGrpSpPr>
            <p:cNvPr id="6" name="Graphic 2">
              <a:extLst>
                <a:ext uri="{FF2B5EF4-FFF2-40B4-BE49-F238E27FC236}">
                  <a16:creationId xmlns:a16="http://schemas.microsoft.com/office/drawing/2014/main" id="{45D02725-357B-3858-025D-7D588C7B951E}"/>
                </a:ext>
              </a:extLst>
            </p:cNvPr>
            <p:cNvGrpSpPr/>
            <p:nvPr/>
          </p:nvGrpSpPr>
          <p:grpSpPr>
            <a:xfrm>
              <a:off x="6298198" y="4900718"/>
              <a:ext cx="1439780" cy="1404262"/>
              <a:chOff x="4560834" y="3923992"/>
              <a:chExt cx="2185208" cy="2131302"/>
            </a:xfrm>
            <a:grpFill/>
          </p:grpSpPr>
          <p:sp>
            <p:nvSpPr>
              <p:cNvPr id="8" name="Freeform 7">
                <a:extLst>
                  <a:ext uri="{FF2B5EF4-FFF2-40B4-BE49-F238E27FC236}">
                    <a16:creationId xmlns:a16="http://schemas.microsoft.com/office/drawing/2014/main" id="{4E508414-118A-B3F9-F7DD-E5C2ADBC691E}"/>
                  </a:ext>
                </a:extLst>
              </p:cNvPr>
              <p:cNvSpPr/>
              <p:nvPr/>
            </p:nvSpPr>
            <p:spPr>
              <a:xfrm>
                <a:off x="5904699" y="5079709"/>
                <a:ext cx="841343" cy="975586"/>
              </a:xfrm>
              <a:custGeom>
                <a:avLst/>
                <a:gdLst>
                  <a:gd name="connsiteX0" fmla="*/ 429237 w 841343"/>
                  <a:gd name="connsiteY0" fmla="*/ 53310 h 975586"/>
                  <a:gd name="connsiteX1" fmla="*/ 459693 w 841343"/>
                  <a:gd name="connsiteY1" fmla="*/ 0 h 975586"/>
                  <a:gd name="connsiteX2" fmla="*/ 532026 w 841343"/>
                  <a:gd name="connsiteY2" fmla="*/ 40935 h 975586"/>
                  <a:gd name="connsiteX3" fmla="*/ 825164 w 841343"/>
                  <a:gd name="connsiteY3" fmla="*/ 209433 h 975586"/>
                  <a:gd name="connsiteX4" fmla="*/ 841343 w 841343"/>
                  <a:gd name="connsiteY4" fmla="*/ 237040 h 975586"/>
                  <a:gd name="connsiteX5" fmla="*/ 841343 w 841343"/>
                  <a:gd name="connsiteY5" fmla="*/ 710167 h 975586"/>
                  <a:gd name="connsiteX6" fmla="*/ 828971 w 841343"/>
                  <a:gd name="connsiteY6" fmla="*/ 731110 h 975586"/>
                  <a:gd name="connsiteX7" fmla="*/ 408299 w 841343"/>
                  <a:gd name="connsiteY7" fmla="*/ 972910 h 975586"/>
                  <a:gd name="connsiteX8" fmla="*/ 390216 w 841343"/>
                  <a:gd name="connsiteY8" fmla="*/ 973862 h 975586"/>
                  <a:gd name="connsiteX9" fmla="*/ 3807 w 841343"/>
                  <a:gd name="connsiteY9" fmla="*/ 751101 h 975586"/>
                  <a:gd name="connsiteX10" fmla="*/ 0 w 841343"/>
                  <a:gd name="connsiteY10" fmla="*/ 748246 h 975586"/>
                  <a:gd name="connsiteX11" fmla="*/ 30456 w 841343"/>
                  <a:gd name="connsiteY11" fmla="*/ 695888 h 975586"/>
                  <a:gd name="connsiteX12" fmla="*/ 156086 w 841343"/>
                  <a:gd name="connsiteY12" fmla="*/ 768237 h 975586"/>
                  <a:gd name="connsiteX13" fmla="*/ 387361 w 841343"/>
                  <a:gd name="connsiteY13" fmla="*/ 901512 h 975586"/>
                  <a:gd name="connsiteX14" fmla="*/ 409251 w 841343"/>
                  <a:gd name="connsiteY14" fmla="*/ 901512 h 975586"/>
                  <a:gd name="connsiteX15" fmla="*/ 767107 w 841343"/>
                  <a:gd name="connsiteY15" fmla="*/ 693983 h 975586"/>
                  <a:gd name="connsiteX16" fmla="*/ 774721 w 841343"/>
                  <a:gd name="connsiteY16" fmla="*/ 679704 h 975586"/>
                  <a:gd name="connsiteX17" fmla="*/ 774721 w 841343"/>
                  <a:gd name="connsiteY17" fmla="*/ 263695 h 975586"/>
                  <a:gd name="connsiteX18" fmla="*/ 763300 w 841343"/>
                  <a:gd name="connsiteY18" fmla="*/ 246559 h 975586"/>
                  <a:gd name="connsiteX19" fmla="*/ 436851 w 841343"/>
                  <a:gd name="connsiteY19" fmla="*/ 58070 h 975586"/>
                  <a:gd name="connsiteX20" fmla="*/ 429237 w 841343"/>
                  <a:gd name="connsiteY20" fmla="*/ 53310 h 975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41343" h="975586">
                    <a:moveTo>
                      <a:pt x="429237" y="53310"/>
                    </a:moveTo>
                    <a:cubicBezTo>
                      <a:pt x="439707" y="35223"/>
                      <a:pt x="449224" y="19039"/>
                      <a:pt x="459693" y="0"/>
                    </a:cubicBezTo>
                    <a:cubicBezTo>
                      <a:pt x="484439" y="14279"/>
                      <a:pt x="508232" y="27607"/>
                      <a:pt x="532026" y="40935"/>
                    </a:cubicBezTo>
                    <a:cubicBezTo>
                      <a:pt x="630056" y="97101"/>
                      <a:pt x="727134" y="153267"/>
                      <a:pt x="825164" y="209433"/>
                    </a:cubicBezTo>
                    <a:cubicBezTo>
                      <a:pt x="836585" y="216096"/>
                      <a:pt x="841343" y="222760"/>
                      <a:pt x="841343" y="237040"/>
                    </a:cubicBezTo>
                    <a:cubicBezTo>
                      <a:pt x="840392" y="395066"/>
                      <a:pt x="840392" y="553093"/>
                      <a:pt x="841343" y="710167"/>
                    </a:cubicBezTo>
                    <a:cubicBezTo>
                      <a:pt x="841343" y="720638"/>
                      <a:pt x="838488" y="726351"/>
                      <a:pt x="828971" y="731110"/>
                    </a:cubicBezTo>
                    <a:cubicBezTo>
                      <a:pt x="689064" y="812028"/>
                      <a:pt x="549157" y="892945"/>
                      <a:pt x="408299" y="972910"/>
                    </a:cubicBezTo>
                    <a:cubicBezTo>
                      <a:pt x="403540" y="975766"/>
                      <a:pt x="394975" y="976718"/>
                      <a:pt x="390216" y="973862"/>
                    </a:cubicBezTo>
                    <a:cubicBezTo>
                      <a:pt x="260778" y="899609"/>
                      <a:pt x="132293" y="825355"/>
                      <a:pt x="3807" y="751101"/>
                    </a:cubicBezTo>
                    <a:cubicBezTo>
                      <a:pt x="2855" y="751101"/>
                      <a:pt x="1904" y="750150"/>
                      <a:pt x="0" y="748246"/>
                    </a:cubicBezTo>
                    <a:cubicBezTo>
                      <a:pt x="9517" y="731110"/>
                      <a:pt x="19987" y="713975"/>
                      <a:pt x="30456" y="695888"/>
                    </a:cubicBezTo>
                    <a:cubicBezTo>
                      <a:pt x="73285" y="720638"/>
                      <a:pt x="115161" y="744438"/>
                      <a:pt x="156086" y="768237"/>
                    </a:cubicBezTo>
                    <a:cubicBezTo>
                      <a:pt x="233178" y="812979"/>
                      <a:pt x="310269" y="856770"/>
                      <a:pt x="387361" y="901512"/>
                    </a:cubicBezTo>
                    <a:cubicBezTo>
                      <a:pt x="395926" y="906272"/>
                      <a:pt x="401637" y="906272"/>
                      <a:pt x="409251" y="901512"/>
                    </a:cubicBezTo>
                    <a:cubicBezTo>
                      <a:pt x="528219" y="832019"/>
                      <a:pt x="648139" y="763477"/>
                      <a:pt x="767107" y="693983"/>
                    </a:cubicBezTo>
                    <a:cubicBezTo>
                      <a:pt x="770914" y="691128"/>
                      <a:pt x="774721" y="684464"/>
                      <a:pt x="774721" y="679704"/>
                    </a:cubicBezTo>
                    <a:cubicBezTo>
                      <a:pt x="774721" y="540717"/>
                      <a:pt x="774721" y="402682"/>
                      <a:pt x="774721" y="263695"/>
                    </a:cubicBezTo>
                    <a:cubicBezTo>
                      <a:pt x="774721" y="254175"/>
                      <a:pt x="769962" y="250367"/>
                      <a:pt x="763300" y="246559"/>
                    </a:cubicBezTo>
                    <a:cubicBezTo>
                      <a:pt x="654801" y="183730"/>
                      <a:pt x="546302" y="120900"/>
                      <a:pt x="436851" y="58070"/>
                    </a:cubicBezTo>
                    <a:cubicBezTo>
                      <a:pt x="435900" y="58070"/>
                      <a:pt x="433996" y="56166"/>
                      <a:pt x="429237" y="53310"/>
                    </a:cubicBezTo>
                    <a:close/>
                  </a:path>
                </a:pathLst>
              </a:custGeom>
              <a:grpFill/>
              <a:ln w="9514"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905D39B3-2FDE-BA00-61FF-05D0F121F915}"/>
                  </a:ext>
                </a:extLst>
              </p:cNvPr>
              <p:cNvSpPr/>
              <p:nvPr/>
            </p:nvSpPr>
            <p:spPr>
              <a:xfrm>
                <a:off x="5216586" y="5523088"/>
                <a:ext cx="889882" cy="237899"/>
              </a:xfrm>
              <a:custGeom>
                <a:avLst/>
                <a:gdLst>
                  <a:gd name="connsiteX0" fmla="*/ 889882 w 889882"/>
                  <a:gd name="connsiteY0" fmla="*/ 147793 h 237899"/>
                  <a:gd name="connsiteX1" fmla="*/ 871799 w 889882"/>
                  <a:gd name="connsiteY1" fmla="*/ 147793 h 237899"/>
                  <a:gd name="connsiteX2" fmla="*/ 769962 w 889882"/>
                  <a:gd name="connsiteY2" fmla="*/ 147793 h 237899"/>
                  <a:gd name="connsiteX3" fmla="*/ 751879 w 889882"/>
                  <a:gd name="connsiteY3" fmla="*/ 159216 h 237899"/>
                  <a:gd name="connsiteX4" fmla="*/ 640525 w 889882"/>
                  <a:gd name="connsiteY4" fmla="*/ 235374 h 237899"/>
                  <a:gd name="connsiteX5" fmla="*/ 574854 w 889882"/>
                  <a:gd name="connsiteY5" fmla="*/ 235374 h 237899"/>
                  <a:gd name="connsiteX6" fmla="*/ 465404 w 889882"/>
                  <a:gd name="connsiteY6" fmla="*/ 162072 h 237899"/>
                  <a:gd name="connsiteX7" fmla="*/ 446369 w 889882"/>
                  <a:gd name="connsiteY7" fmla="*/ 149697 h 237899"/>
                  <a:gd name="connsiteX8" fmla="*/ 427334 w 889882"/>
                  <a:gd name="connsiteY8" fmla="*/ 162072 h 237899"/>
                  <a:gd name="connsiteX9" fmla="*/ 317883 w 889882"/>
                  <a:gd name="connsiteY9" fmla="*/ 237278 h 237899"/>
                  <a:gd name="connsiteX10" fmla="*/ 238888 w 889882"/>
                  <a:gd name="connsiteY10" fmla="*/ 236325 h 237899"/>
                  <a:gd name="connsiteX11" fmla="*/ 139906 w 889882"/>
                  <a:gd name="connsiteY11" fmla="*/ 163024 h 237899"/>
                  <a:gd name="connsiteX12" fmla="*/ 120872 w 889882"/>
                  <a:gd name="connsiteY12" fmla="*/ 150649 h 237899"/>
                  <a:gd name="connsiteX13" fmla="*/ 13324 w 889882"/>
                  <a:gd name="connsiteY13" fmla="*/ 150649 h 237899"/>
                  <a:gd name="connsiteX14" fmla="*/ 0 w 889882"/>
                  <a:gd name="connsiteY14" fmla="*/ 137321 h 237899"/>
                  <a:gd name="connsiteX15" fmla="*/ 0 w 889882"/>
                  <a:gd name="connsiteY15" fmla="*/ 100194 h 237899"/>
                  <a:gd name="connsiteX16" fmla="*/ 12373 w 889882"/>
                  <a:gd name="connsiteY16" fmla="*/ 87819 h 237899"/>
                  <a:gd name="connsiteX17" fmla="*/ 119920 w 889882"/>
                  <a:gd name="connsiteY17" fmla="*/ 87819 h 237899"/>
                  <a:gd name="connsiteX18" fmla="*/ 139906 w 889882"/>
                  <a:gd name="connsiteY18" fmla="*/ 74491 h 237899"/>
                  <a:gd name="connsiteX19" fmla="*/ 241743 w 889882"/>
                  <a:gd name="connsiteY19" fmla="*/ 1190 h 237899"/>
                  <a:gd name="connsiteX20" fmla="*/ 315979 w 889882"/>
                  <a:gd name="connsiteY20" fmla="*/ 1190 h 237899"/>
                  <a:gd name="connsiteX21" fmla="*/ 427334 w 889882"/>
                  <a:gd name="connsiteY21" fmla="*/ 77347 h 237899"/>
                  <a:gd name="connsiteX22" fmla="*/ 444465 w 889882"/>
                  <a:gd name="connsiteY22" fmla="*/ 87819 h 237899"/>
                  <a:gd name="connsiteX23" fmla="*/ 463500 w 889882"/>
                  <a:gd name="connsiteY23" fmla="*/ 77347 h 237899"/>
                  <a:gd name="connsiteX24" fmla="*/ 578661 w 889882"/>
                  <a:gd name="connsiteY24" fmla="*/ 238 h 237899"/>
                  <a:gd name="connsiteX25" fmla="*/ 655753 w 889882"/>
                  <a:gd name="connsiteY25" fmla="*/ 1190 h 237899"/>
                  <a:gd name="connsiteX26" fmla="*/ 750927 w 889882"/>
                  <a:gd name="connsiteY26" fmla="*/ 73539 h 237899"/>
                  <a:gd name="connsiteX27" fmla="*/ 771866 w 889882"/>
                  <a:gd name="connsiteY27" fmla="*/ 87819 h 237899"/>
                  <a:gd name="connsiteX28" fmla="*/ 873703 w 889882"/>
                  <a:gd name="connsiteY28" fmla="*/ 86867 h 237899"/>
                  <a:gd name="connsiteX29" fmla="*/ 889882 w 889882"/>
                  <a:gd name="connsiteY29" fmla="*/ 86867 h 237899"/>
                  <a:gd name="connsiteX30" fmla="*/ 889882 w 889882"/>
                  <a:gd name="connsiteY30" fmla="*/ 147793 h 237899"/>
                  <a:gd name="connsiteX31" fmla="*/ 360712 w 889882"/>
                  <a:gd name="connsiteY31" fmla="*/ 87819 h 237899"/>
                  <a:gd name="connsiteX32" fmla="*/ 363567 w 889882"/>
                  <a:gd name="connsiteY32" fmla="*/ 82107 h 237899"/>
                  <a:gd name="connsiteX33" fmla="*/ 334063 w 889882"/>
                  <a:gd name="connsiteY33" fmla="*/ 65924 h 237899"/>
                  <a:gd name="connsiteX34" fmla="*/ 235081 w 889882"/>
                  <a:gd name="connsiteY34" fmla="*/ 65924 h 237899"/>
                  <a:gd name="connsiteX35" fmla="*/ 206529 w 889882"/>
                  <a:gd name="connsiteY35" fmla="*/ 87819 h 237899"/>
                  <a:gd name="connsiteX36" fmla="*/ 241743 w 889882"/>
                  <a:gd name="connsiteY36" fmla="*/ 87819 h 237899"/>
                  <a:gd name="connsiteX37" fmla="*/ 241743 w 889882"/>
                  <a:gd name="connsiteY37" fmla="*/ 149697 h 237899"/>
                  <a:gd name="connsiteX38" fmla="*/ 208432 w 889882"/>
                  <a:gd name="connsiteY38" fmla="*/ 151601 h 237899"/>
                  <a:gd name="connsiteX39" fmla="*/ 206529 w 889882"/>
                  <a:gd name="connsiteY39" fmla="*/ 157312 h 237899"/>
                  <a:gd name="connsiteX40" fmla="*/ 236985 w 889882"/>
                  <a:gd name="connsiteY40" fmla="*/ 173496 h 237899"/>
                  <a:gd name="connsiteX41" fmla="*/ 335014 w 889882"/>
                  <a:gd name="connsiteY41" fmla="*/ 173496 h 237899"/>
                  <a:gd name="connsiteX42" fmla="*/ 363567 w 889882"/>
                  <a:gd name="connsiteY42" fmla="*/ 157312 h 237899"/>
                  <a:gd name="connsiteX43" fmla="*/ 361663 w 889882"/>
                  <a:gd name="connsiteY43" fmla="*/ 151601 h 237899"/>
                  <a:gd name="connsiteX44" fmla="*/ 336918 w 889882"/>
                  <a:gd name="connsiteY44" fmla="*/ 151601 h 237899"/>
                  <a:gd name="connsiteX45" fmla="*/ 328352 w 889882"/>
                  <a:gd name="connsiteY45" fmla="*/ 145889 h 237899"/>
                  <a:gd name="connsiteX46" fmla="*/ 328352 w 889882"/>
                  <a:gd name="connsiteY46" fmla="*/ 89723 h 237899"/>
                  <a:gd name="connsiteX47" fmla="*/ 360712 w 889882"/>
                  <a:gd name="connsiteY47" fmla="*/ 87819 h 237899"/>
                  <a:gd name="connsiteX48" fmla="*/ 685257 w 889882"/>
                  <a:gd name="connsiteY48" fmla="*/ 86867 h 237899"/>
                  <a:gd name="connsiteX49" fmla="*/ 688112 w 889882"/>
                  <a:gd name="connsiteY49" fmla="*/ 81155 h 237899"/>
                  <a:gd name="connsiteX50" fmla="*/ 662415 w 889882"/>
                  <a:gd name="connsiteY50" fmla="*/ 65924 h 237899"/>
                  <a:gd name="connsiteX51" fmla="*/ 556771 w 889882"/>
                  <a:gd name="connsiteY51" fmla="*/ 65924 h 237899"/>
                  <a:gd name="connsiteX52" fmla="*/ 531074 w 889882"/>
                  <a:gd name="connsiteY52" fmla="*/ 82107 h 237899"/>
                  <a:gd name="connsiteX53" fmla="*/ 532978 w 889882"/>
                  <a:gd name="connsiteY53" fmla="*/ 87819 h 237899"/>
                  <a:gd name="connsiteX54" fmla="*/ 567241 w 889882"/>
                  <a:gd name="connsiteY54" fmla="*/ 87819 h 237899"/>
                  <a:gd name="connsiteX55" fmla="*/ 567241 w 889882"/>
                  <a:gd name="connsiteY55" fmla="*/ 142081 h 237899"/>
                  <a:gd name="connsiteX56" fmla="*/ 558675 w 889882"/>
                  <a:gd name="connsiteY56" fmla="*/ 149697 h 237899"/>
                  <a:gd name="connsiteX57" fmla="*/ 531074 w 889882"/>
                  <a:gd name="connsiteY57" fmla="*/ 149697 h 237899"/>
                  <a:gd name="connsiteX58" fmla="*/ 565337 w 889882"/>
                  <a:gd name="connsiteY58" fmla="*/ 172544 h 237899"/>
                  <a:gd name="connsiteX59" fmla="*/ 654801 w 889882"/>
                  <a:gd name="connsiteY59" fmla="*/ 172544 h 237899"/>
                  <a:gd name="connsiteX60" fmla="*/ 689064 w 889882"/>
                  <a:gd name="connsiteY60" fmla="*/ 148744 h 237899"/>
                  <a:gd name="connsiteX61" fmla="*/ 661463 w 889882"/>
                  <a:gd name="connsiteY61" fmla="*/ 148744 h 237899"/>
                  <a:gd name="connsiteX62" fmla="*/ 651946 w 889882"/>
                  <a:gd name="connsiteY62" fmla="*/ 143033 h 237899"/>
                  <a:gd name="connsiteX63" fmla="*/ 651946 w 889882"/>
                  <a:gd name="connsiteY63" fmla="*/ 86867 h 237899"/>
                  <a:gd name="connsiteX64" fmla="*/ 685257 w 889882"/>
                  <a:gd name="connsiteY64" fmla="*/ 86867 h 237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889882" h="237899">
                    <a:moveTo>
                      <a:pt x="889882" y="147793"/>
                    </a:moveTo>
                    <a:cubicBezTo>
                      <a:pt x="883220" y="147793"/>
                      <a:pt x="877510" y="147793"/>
                      <a:pt x="871799" y="147793"/>
                    </a:cubicBezTo>
                    <a:cubicBezTo>
                      <a:pt x="837536" y="147793"/>
                      <a:pt x="804225" y="147793"/>
                      <a:pt x="769962" y="147793"/>
                    </a:cubicBezTo>
                    <a:cubicBezTo>
                      <a:pt x="761397" y="147793"/>
                      <a:pt x="755686" y="149697"/>
                      <a:pt x="751879" y="159216"/>
                    </a:cubicBezTo>
                    <a:cubicBezTo>
                      <a:pt x="732844" y="206815"/>
                      <a:pt x="691919" y="234421"/>
                      <a:pt x="640525" y="235374"/>
                    </a:cubicBezTo>
                    <a:cubicBezTo>
                      <a:pt x="618635" y="235374"/>
                      <a:pt x="596745" y="235374"/>
                      <a:pt x="574854" y="235374"/>
                    </a:cubicBezTo>
                    <a:cubicBezTo>
                      <a:pt x="526315" y="235374"/>
                      <a:pt x="483487" y="206815"/>
                      <a:pt x="465404" y="162072"/>
                    </a:cubicBezTo>
                    <a:cubicBezTo>
                      <a:pt x="461597" y="152553"/>
                      <a:pt x="456838" y="148744"/>
                      <a:pt x="446369" y="149697"/>
                    </a:cubicBezTo>
                    <a:cubicBezTo>
                      <a:pt x="436851" y="149697"/>
                      <a:pt x="432093" y="151601"/>
                      <a:pt x="427334" y="162072"/>
                    </a:cubicBezTo>
                    <a:cubicBezTo>
                      <a:pt x="406395" y="209671"/>
                      <a:pt x="370229" y="236325"/>
                      <a:pt x="317883" y="237278"/>
                    </a:cubicBezTo>
                    <a:cubicBezTo>
                      <a:pt x="291234" y="237278"/>
                      <a:pt x="265537" y="239181"/>
                      <a:pt x="238888" y="236325"/>
                    </a:cubicBezTo>
                    <a:cubicBezTo>
                      <a:pt x="191301" y="232518"/>
                      <a:pt x="158941" y="205862"/>
                      <a:pt x="139906" y="163024"/>
                    </a:cubicBezTo>
                    <a:cubicBezTo>
                      <a:pt x="136100" y="153504"/>
                      <a:pt x="131341" y="150649"/>
                      <a:pt x="120872" y="150649"/>
                    </a:cubicBezTo>
                    <a:cubicBezTo>
                      <a:pt x="84705" y="151601"/>
                      <a:pt x="49491" y="150649"/>
                      <a:pt x="13324" y="150649"/>
                    </a:cubicBezTo>
                    <a:cubicBezTo>
                      <a:pt x="3807" y="150649"/>
                      <a:pt x="0" y="147793"/>
                      <a:pt x="0" y="137321"/>
                    </a:cubicBezTo>
                    <a:cubicBezTo>
                      <a:pt x="952" y="124945"/>
                      <a:pt x="0" y="112570"/>
                      <a:pt x="0" y="100194"/>
                    </a:cubicBezTo>
                    <a:cubicBezTo>
                      <a:pt x="0" y="90675"/>
                      <a:pt x="2855" y="87819"/>
                      <a:pt x="12373" y="87819"/>
                    </a:cubicBezTo>
                    <a:cubicBezTo>
                      <a:pt x="48539" y="87819"/>
                      <a:pt x="83754" y="87819"/>
                      <a:pt x="119920" y="87819"/>
                    </a:cubicBezTo>
                    <a:cubicBezTo>
                      <a:pt x="130389" y="87819"/>
                      <a:pt x="136100" y="85915"/>
                      <a:pt x="139906" y="74491"/>
                    </a:cubicBezTo>
                    <a:cubicBezTo>
                      <a:pt x="154183" y="33557"/>
                      <a:pt x="197963" y="2142"/>
                      <a:pt x="241743" y="1190"/>
                    </a:cubicBezTo>
                    <a:cubicBezTo>
                      <a:pt x="266489" y="238"/>
                      <a:pt x="291234" y="238"/>
                      <a:pt x="315979" y="1190"/>
                    </a:cubicBezTo>
                    <a:cubicBezTo>
                      <a:pt x="370229" y="1190"/>
                      <a:pt x="406395" y="28797"/>
                      <a:pt x="427334" y="77347"/>
                    </a:cubicBezTo>
                    <a:cubicBezTo>
                      <a:pt x="431141" y="86867"/>
                      <a:pt x="435899" y="87819"/>
                      <a:pt x="444465" y="87819"/>
                    </a:cubicBezTo>
                    <a:cubicBezTo>
                      <a:pt x="453031" y="87819"/>
                      <a:pt x="459693" y="86867"/>
                      <a:pt x="463500" y="77347"/>
                    </a:cubicBezTo>
                    <a:cubicBezTo>
                      <a:pt x="484439" y="25941"/>
                      <a:pt x="523460" y="238"/>
                      <a:pt x="578661" y="238"/>
                    </a:cubicBezTo>
                    <a:cubicBezTo>
                      <a:pt x="604359" y="238"/>
                      <a:pt x="630056" y="-714"/>
                      <a:pt x="655753" y="1190"/>
                    </a:cubicBezTo>
                    <a:cubicBezTo>
                      <a:pt x="701437" y="5949"/>
                      <a:pt x="732844" y="31653"/>
                      <a:pt x="750927" y="73539"/>
                    </a:cubicBezTo>
                    <a:cubicBezTo>
                      <a:pt x="755686" y="84011"/>
                      <a:pt x="760445" y="87819"/>
                      <a:pt x="771866" y="87819"/>
                    </a:cubicBezTo>
                    <a:cubicBezTo>
                      <a:pt x="806129" y="86867"/>
                      <a:pt x="839440" y="87819"/>
                      <a:pt x="873703" y="86867"/>
                    </a:cubicBezTo>
                    <a:cubicBezTo>
                      <a:pt x="878461" y="86867"/>
                      <a:pt x="884172" y="86867"/>
                      <a:pt x="889882" y="86867"/>
                    </a:cubicBezTo>
                    <a:cubicBezTo>
                      <a:pt x="889882" y="107810"/>
                      <a:pt x="889882" y="125898"/>
                      <a:pt x="889882" y="147793"/>
                    </a:cubicBezTo>
                    <a:close/>
                    <a:moveTo>
                      <a:pt x="360712" y="87819"/>
                    </a:moveTo>
                    <a:cubicBezTo>
                      <a:pt x="361663" y="85915"/>
                      <a:pt x="362615" y="84011"/>
                      <a:pt x="363567" y="82107"/>
                    </a:cubicBezTo>
                    <a:cubicBezTo>
                      <a:pt x="354049" y="76395"/>
                      <a:pt x="344532" y="66876"/>
                      <a:pt x="334063" y="65924"/>
                    </a:cubicBezTo>
                    <a:cubicBezTo>
                      <a:pt x="300752" y="64020"/>
                      <a:pt x="268392" y="64020"/>
                      <a:pt x="235081" y="65924"/>
                    </a:cubicBezTo>
                    <a:cubicBezTo>
                      <a:pt x="223660" y="66876"/>
                      <a:pt x="214143" y="74491"/>
                      <a:pt x="206529" y="87819"/>
                    </a:cubicBezTo>
                    <a:cubicBezTo>
                      <a:pt x="219853" y="87819"/>
                      <a:pt x="230322" y="87819"/>
                      <a:pt x="241743" y="87819"/>
                    </a:cubicBezTo>
                    <a:cubicBezTo>
                      <a:pt x="241743" y="109714"/>
                      <a:pt x="241743" y="128753"/>
                      <a:pt x="241743" y="149697"/>
                    </a:cubicBezTo>
                    <a:cubicBezTo>
                      <a:pt x="230322" y="150649"/>
                      <a:pt x="218902" y="150649"/>
                      <a:pt x="208432" y="151601"/>
                    </a:cubicBezTo>
                    <a:cubicBezTo>
                      <a:pt x="207480" y="153504"/>
                      <a:pt x="207480" y="155408"/>
                      <a:pt x="206529" y="157312"/>
                    </a:cubicBezTo>
                    <a:cubicBezTo>
                      <a:pt x="216998" y="163024"/>
                      <a:pt x="226515" y="172544"/>
                      <a:pt x="236985" y="173496"/>
                    </a:cubicBezTo>
                    <a:cubicBezTo>
                      <a:pt x="269344" y="175400"/>
                      <a:pt x="302655" y="175400"/>
                      <a:pt x="335014" y="173496"/>
                    </a:cubicBezTo>
                    <a:cubicBezTo>
                      <a:pt x="344532" y="172544"/>
                      <a:pt x="354049" y="163024"/>
                      <a:pt x="363567" y="157312"/>
                    </a:cubicBezTo>
                    <a:cubicBezTo>
                      <a:pt x="362615" y="155408"/>
                      <a:pt x="362615" y="153504"/>
                      <a:pt x="361663" y="151601"/>
                    </a:cubicBezTo>
                    <a:cubicBezTo>
                      <a:pt x="353098" y="151601"/>
                      <a:pt x="344532" y="152553"/>
                      <a:pt x="336918" y="151601"/>
                    </a:cubicBezTo>
                    <a:cubicBezTo>
                      <a:pt x="334063" y="151601"/>
                      <a:pt x="328352" y="147793"/>
                      <a:pt x="328352" y="145889"/>
                    </a:cubicBezTo>
                    <a:cubicBezTo>
                      <a:pt x="327401" y="127802"/>
                      <a:pt x="328352" y="109714"/>
                      <a:pt x="328352" y="89723"/>
                    </a:cubicBezTo>
                    <a:cubicBezTo>
                      <a:pt x="339773" y="87819"/>
                      <a:pt x="350242" y="87819"/>
                      <a:pt x="360712" y="87819"/>
                    </a:cubicBezTo>
                    <a:close/>
                    <a:moveTo>
                      <a:pt x="685257" y="86867"/>
                    </a:moveTo>
                    <a:cubicBezTo>
                      <a:pt x="686209" y="84963"/>
                      <a:pt x="687160" y="83059"/>
                      <a:pt x="688112" y="81155"/>
                    </a:cubicBezTo>
                    <a:cubicBezTo>
                      <a:pt x="679547" y="75444"/>
                      <a:pt x="670981" y="65924"/>
                      <a:pt x="662415" y="65924"/>
                    </a:cubicBezTo>
                    <a:cubicBezTo>
                      <a:pt x="627200" y="64020"/>
                      <a:pt x="591986" y="64020"/>
                      <a:pt x="556771" y="65924"/>
                    </a:cubicBezTo>
                    <a:cubicBezTo>
                      <a:pt x="548206" y="65924"/>
                      <a:pt x="539640" y="76395"/>
                      <a:pt x="531074" y="82107"/>
                    </a:cubicBezTo>
                    <a:cubicBezTo>
                      <a:pt x="532026" y="84011"/>
                      <a:pt x="532978" y="85915"/>
                      <a:pt x="532978" y="87819"/>
                    </a:cubicBezTo>
                    <a:cubicBezTo>
                      <a:pt x="544398" y="87819"/>
                      <a:pt x="554868" y="87819"/>
                      <a:pt x="567241" y="87819"/>
                    </a:cubicBezTo>
                    <a:cubicBezTo>
                      <a:pt x="567241" y="107810"/>
                      <a:pt x="567241" y="124945"/>
                      <a:pt x="567241" y="142081"/>
                    </a:cubicBezTo>
                    <a:cubicBezTo>
                      <a:pt x="567241" y="144937"/>
                      <a:pt x="561530" y="149697"/>
                      <a:pt x="558675" y="149697"/>
                    </a:cubicBezTo>
                    <a:cubicBezTo>
                      <a:pt x="550109" y="150649"/>
                      <a:pt x="542495" y="149697"/>
                      <a:pt x="531074" y="149697"/>
                    </a:cubicBezTo>
                    <a:cubicBezTo>
                      <a:pt x="540592" y="164928"/>
                      <a:pt x="552013" y="172544"/>
                      <a:pt x="565337" y="172544"/>
                    </a:cubicBezTo>
                    <a:cubicBezTo>
                      <a:pt x="594841" y="173496"/>
                      <a:pt x="625297" y="173496"/>
                      <a:pt x="654801" y="172544"/>
                    </a:cubicBezTo>
                    <a:cubicBezTo>
                      <a:pt x="668125" y="171592"/>
                      <a:pt x="679547" y="163976"/>
                      <a:pt x="689064" y="148744"/>
                    </a:cubicBezTo>
                    <a:cubicBezTo>
                      <a:pt x="677643" y="148744"/>
                      <a:pt x="670029" y="149697"/>
                      <a:pt x="661463" y="148744"/>
                    </a:cubicBezTo>
                    <a:cubicBezTo>
                      <a:pt x="657656" y="148744"/>
                      <a:pt x="651946" y="144937"/>
                      <a:pt x="651946" y="143033"/>
                    </a:cubicBezTo>
                    <a:cubicBezTo>
                      <a:pt x="650994" y="124945"/>
                      <a:pt x="651946" y="106858"/>
                      <a:pt x="651946" y="86867"/>
                    </a:cubicBezTo>
                    <a:cubicBezTo>
                      <a:pt x="663367" y="86867"/>
                      <a:pt x="674788" y="86867"/>
                      <a:pt x="685257" y="86867"/>
                    </a:cubicBezTo>
                    <a:close/>
                  </a:path>
                </a:pathLst>
              </a:custGeom>
              <a:grpFill/>
              <a:ln w="9514"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8A0E0A70-B437-14A6-2BF0-E965212A984B}"/>
                  </a:ext>
                </a:extLst>
              </p:cNvPr>
              <p:cNvSpPr/>
              <p:nvPr/>
            </p:nvSpPr>
            <p:spPr>
              <a:xfrm>
                <a:off x="5832366" y="4535191"/>
                <a:ext cx="493004" cy="795009"/>
              </a:xfrm>
              <a:custGeom>
                <a:avLst/>
                <a:gdLst>
                  <a:gd name="connsiteX0" fmla="*/ 0 w 493004"/>
                  <a:gd name="connsiteY0" fmla="*/ 27601 h 795009"/>
                  <a:gd name="connsiteX1" fmla="*/ 41877 w 493004"/>
                  <a:gd name="connsiteY1" fmla="*/ 2850 h 795009"/>
                  <a:gd name="connsiteX2" fmla="*/ 58057 w 493004"/>
                  <a:gd name="connsiteY2" fmla="*/ 7610 h 795009"/>
                  <a:gd name="connsiteX3" fmla="*/ 110403 w 493004"/>
                  <a:gd name="connsiteY3" fmla="*/ 98998 h 795009"/>
                  <a:gd name="connsiteX4" fmla="*/ 131341 w 493004"/>
                  <a:gd name="connsiteY4" fmla="*/ 110422 h 795009"/>
                  <a:gd name="connsiteX5" fmla="*/ 255068 w 493004"/>
                  <a:gd name="connsiteY5" fmla="*/ 176108 h 795009"/>
                  <a:gd name="connsiteX6" fmla="*/ 292186 w 493004"/>
                  <a:gd name="connsiteY6" fmla="*/ 246553 h 795009"/>
                  <a:gd name="connsiteX7" fmla="*/ 273151 w 493004"/>
                  <a:gd name="connsiteY7" fmla="*/ 360789 h 795009"/>
                  <a:gd name="connsiteX8" fmla="*/ 269344 w 493004"/>
                  <a:gd name="connsiteY8" fmla="*/ 377924 h 795009"/>
                  <a:gd name="connsiteX9" fmla="*/ 289331 w 493004"/>
                  <a:gd name="connsiteY9" fmla="*/ 392204 h 795009"/>
                  <a:gd name="connsiteX10" fmla="*/ 397830 w 493004"/>
                  <a:gd name="connsiteY10" fmla="*/ 432187 h 795009"/>
                  <a:gd name="connsiteX11" fmla="*/ 459693 w 493004"/>
                  <a:gd name="connsiteY11" fmla="*/ 558798 h 795009"/>
                  <a:gd name="connsiteX12" fmla="*/ 434948 w 493004"/>
                  <a:gd name="connsiteY12" fmla="*/ 639715 h 795009"/>
                  <a:gd name="connsiteX13" fmla="*/ 433996 w 493004"/>
                  <a:gd name="connsiteY13" fmla="*/ 665418 h 795009"/>
                  <a:gd name="connsiteX14" fmla="*/ 493005 w 493004"/>
                  <a:gd name="connsiteY14" fmla="*/ 767279 h 795009"/>
                  <a:gd name="connsiteX15" fmla="*/ 443514 w 493004"/>
                  <a:gd name="connsiteY15" fmla="*/ 794886 h 795009"/>
                  <a:gd name="connsiteX16" fmla="*/ 433996 w 493004"/>
                  <a:gd name="connsiteY16" fmla="*/ 787270 h 795009"/>
                  <a:gd name="connsiteX17" fmla="*/ 379747 w 493004"/>
                  <a:gd name="connsiteY17" fmla="*/ 693025 h 795009"/>
                  <a:gd name="connsiteX18" fmla="*/ 358808 w 493004"/>
                  <a:gd name="connsiteY18" fmla="*/ 683506 h 795009"/>
                  <a:gd name="connsiteX19" fmla="*/ 247454 w 493004"/>
                  <a:gd name="connsiteY19" fmla="*/ 635907 h 795009"/>
                  <a:gd name="connsiteX20" fmla="*/ 200818 w 493004"/>
                  <a:gd name="connsiteY20" fmla="*/ 553086 h 795009"/>
                  <a:gd name="connsiteX21" fmla="*/ 216998 w 493004"/>
                  <a:gd name="connsiteY21" fmla="*/ 435042 h 795009"/>
                  <a:gd name="connsiteX22" fmla="*/ 218902 w 493004"/>
                  <a:gd name="connsiteY22" fmla="*/ 411243 h 795009"/>
                  <a:gd name="connsiteX23" fmla="*/ 197963 w 493004"/>
                  <a:gd name="connsiteY23" fmla="*/ 402676 h 795009"/>
                  <a:gd name="connsiteX24" fmla="*/ 78995 w 493004"/>
                  <a:gd name="connsiteY24" fmla="*/ 343654 h 795009"/>
                  <a:gd name="connsiteX25" fmla="*/ 37118 w 493004"/>
                  <a:gd name="connsiteY25" fmla="*/ 264641 h 795009"/>
                  <a:gd name="connsiteX26" fmla="*/ 57105 w 493004"/>
                  <a:gd name="connsiteY26" fmla="*/ 152309 h 795009"/>
                  <a:gd name="connsiteX27" fmla="*/ 58057 w 493004"/>
                  <a:gd name="connsiteY27" fmla="*/ 132317 h 795009"/>
                  <a:gd name="connsiteX28" fmla="*/ 4759 w 493004"/>
                  <a:gd name="connsiteY28" fmla="*/ 39976 h 795009"/>
                  <a:gd name="connsiteX29" fmla="*/ 0 w 493004"/>
                  <a:gd name="connsiteY29" fmla="*/ 27601 h 795009"/>
                  <a:gd name="connsiteX30" fmla="*/ 393071 w 493004"/>
                  <a:gd name="connsiteY30" fmla="*/ 590213 h 795009"/>
                  <a:gd name="connsiteX31" fmla="*/ 394975 w 493004"/>
                  <a:gd name="connsiteY31" fmla="*/ 546423 h 795009"/>
                  <a:gd name="connsiteX32" fmla="*/ 354050 w 493004"/>
                  <a:gd name="connsiteY32" fmla="*/ 475025 h 795009"/>
                  <a:gd name="connsiteX33" fmla="*/ 315028 w 493004"/>
                  <a:gd name="connsiteY33" fmla="*/ 455034 h 795009"/>
                  <a:gd name="connsiteX34" fmla="*/ 332160 w 493004"/>
                  <a:gd name="connsiteY34" fmla="*/ 487401 h 795009"/>
                  <a:gd name="connsiteX35" fmla="*/ 290282 w 493004"/>
                  <a:gd name="connsiteY35" fmla="*/ 512152 h 795009"/>
                  <a:gd name="connsiteX36" fmla="*/ 273151 w 493004"/>
                  <a:gd name="connsiteY36" fmla="*/ 506440 h 795009"/>
                  <a:gd name="connsiteX37" fmla="*/ 260779 w 493004"/>
                  <a:gd name="connsiteY37" fmla="*/ 486449 h 795009"/>
                  <a:gd name="connsiteX38" fmla="*/ 256971 w 493004"/>
                  <a:gd name="connsiteY38" fmla="*/ 495017 h 795009"/>
                  <a:gd name="connsiteX39" fmla="*/ 262682 w 493004"/>
                  <a:gd name="connsiteY39" fmla="*/ 535951 h 795009"/>
                  <a:gd name="connsiteX40" fmla="*/ 297897 w 493004"/>
                  <a:gd name="connsiteY40" fmla="*/ 597829 h 795009"/>
                  <a:gd name="connsiteX41" fmla="*/ 340725 w 493004"/>
                  <a:gd name="connsiteY41" fmla="*/ 622580 h 795009"/>
                  <a:gd name="connsiteX42" fmla="*/ 323594 w 493004"/>
                  <a:gd name="connsiteY42" fmla="*/ 590213 h 795009"/>
                  <a:gd name="connsiteX43" fmla="*/ 368326 w 493004"/>
                  <a:gd name="connsiteY43" fmla="*/ 564510 h 795009"/>
                  <a:gd name="connsiteX44" fmla="*/ 381650 w 493004"/>
                  <a:gd name="connsiteY44" fmla="*/ 569270 h 795009"/>
                  <a:gd name="connsiteX45" fmla="*/ 393071 w 493004"/>
                  <a:gd name="connsiteY45" fmla="*/ 590213 h 795009"/>
                  <a:gd name="connsiteX46" fmla="*/ 171314 w 493004"/>
                  <a:gd name="connsiteY46" fmla="*/ 205619 h 795009"/>
                  <a:gd name="connsiteX47" fmla="*/ 118017 w 493004"/>
                  <a:gd name="connsiteY47" fmla="*/ 236082 h 795009"/>
                  <a:gd name="connsiteX48" fmla="*/ 98982 w 493004"/>
                  <a:gd name="connsiteY48" fmla="*/ 204667 h 795009"/>
                  <a:gd name="connsiteX49" fmla="*/ 97078 w 493004"/>
                  <a:gd name="connsiteY49" fmla="*/ 249409 h 795009"/>
                  <a:gd name="connsiteX50" fmla="*/ 136100 w 493004"/>
                  <a:gd name="connsiteY50" fmla="*/ 316999 h 795009"/>
                  <a:gd name="connsiteX51" fmla="*/ 163700 w 493004"/>
                  <a:gd name="connsiteY51" fmla="*/ 338894 h 795009"/>
                  <a:gd name="connsiteX52" fmla="*/ 177025 w 493004"/>
                  <a:gd name="connsiteY52" fmla="*/ 339846 h 795009"/>
                  <a:gd name="connsiteX53" fmla="*/ 160845 w 493004"/>
                  <a:gd name="connsiteY53" fmla="*/ 308431 h 795009"/>
                  <a:gd name="connsiteX54" fmla="*/ 213191 w 493004"/>
                  <a:gd name="connsiteY54" fmla="*/ 278920 h 795009"/>
                  <a:gd name="connsiteX55" fmla="*/ 232226 w 493004"/>
                  <a:gd name="connsiteY55" fmla="*/ 309383 h 795009"/>
                  <a:gd name="connsiteX56" fmla="*/ 233178 w 493004"/>
                  <a:gd name="connsiteY56" fmla="*/ 261785 h 795009"/>
                  <a:gd name="connsiteX57" fmla="*/ 197012 w 493004"/>
                  <a:gd name="connsiteY57" fmla="*/ 198955 h 795009"/>
                  <a:gd name="connsiteX58" fmla="*/ 170363 w 493004"/>
                  <a:gd name="connsiteY58" fmla="*/ 176108 h 795009"/>
                  <a:gd name="connsiteX59" fmla="*/ 154183 w 493004"/>
                  <a:gd name="connsiteY59" fmla="*/ 173252 h 795009"/>
                  <a:gd name="connsiteX60" fmla="*/ 171314 w 493004"/>
                  <a:gd name="connsiteY60" fmla="*/ 205619 h 795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93004" h="795009">
                    <a:moveTo>
                      <a:pt x="0" y="27601"/>
                    </a:moveTo>
                    <a:cubicBezTo>
                      <a:pt x="14276" y="19033"/>
                      <a:pt x="28552" y="11417"/>
                      <a:pt x="41877" y="2850"/>
                    </a:cubicBezTo>
                    <a:cubicBezTo>
                      <a:pt x="49491" y="-1910"/>
                      <a:pt x="54250" y="-958"/>
                      <a:pt x="58057" y="7610"/>
                    </a:cubicBezTo>
                    <a:cubicBezTo>
                      <a:pt x="75188" y="38073"/>
                      <a:pt x="93271" y="68535"/>
                      <a:pt x="110403" y="98998"/>
                    </a:cubicBezTo>
                    <a:cubicBezTo>
                      <a:pt x="115161" y="107566"/>
                      <a:pt x="120872" y="111374"/>
                      <a:pt x="131341" y="110422"/>
                    </a:cubicBezTo>
                    <a:cubicBezTo>
                      <a:pt x="186542" y="104710"/>
                      <a:pt x="228419" y="126605"/>
                      <a:pt x="255068" y="176108"/>
                    </a:cubicBezTo>
                    <a:cubicBezTo>
                      <a:pt x="267441" y="199907"/>
                      <a:pt x="282669" y="221802"/>
                      <a:pt x="292186" y="246553"/>
                    </a:cubicBezTo>
                    <a:cubicBezTo>
                      <a:pt x="309317" y="287488"/>
                      <a:pt x="298848" y="325566"/>
                      <a:pt x="273151" y="360789"/>
                    </a:cubicBezTo>
                    <a:cubicBezTo>
                      <a:pt x="269344" y="366501"/>
                      <a:pt x="264586" y="371261"/>
                      <a:pt x="269344" y="377924"/>
                    </a:cubicBezTo>
                    <a:cubicBezTo>
                      <a:pt x="274103" y="384588"/>
                      <a:pt x="276006" y="393156"/>
                      <a:pt x="289331" y="392204"/>
                    </a:cubicBezTo>
                    <a:cubicBezTo>
                      <a:pt x="332160" y="386492"/>
                      <a:pt x="372133" y="396964"/>
                      <a:pt x="397830" y="432187"/>
                    </a:cubicBezTo>
                    <a:cubicBezTo>
                      <a:pt x="425431" y="470265"/>
                      <a:pt x="454935" y="508344"/>
                      <a:pt x="459693" y="558798"/>
                    </a:cubicBezTo>
                    <a:cubicBezTo>
                      <a:pt x="462549" y="589261"/>
                      <a:pt x="454935" y="616868"/>
                      <a:pt x="434948" y="639715"/>
                    </a:cubicBezTo>
                    <a:cubicBezTo>
                      <a:pt x="427334" y="648283"/>
                      <a:pt x="428286" y="655899"/>
                      <a:pt x="433996" y="665418"/>
                    </a:cubicBezTo>
                    <a:cubicBezTo>
                      <a:pt x="453983" y="698737"/>
                      <a:pt x="472066" y="732056"/>
                      <a:pt x="493005" y="767279"/>
                    </a:cubicBezTo>
                    <a:cubicBezTo>
                      <a:pt x="476825" y="776798"/>
                      <a:pt x="460645" y="786318"/>
                      <a:pt x="443514" y="794886"/>
                    </a:cubicBezTo>
                    <a:cubicBezTo>
                      <a:pt x="441610" y="795838"/>
                      <a:pt x="435900" y="791078"/>
                      <a:pt x="433996" y="787270"/>
                    </a:cubicBezTo>
                    <a:cubicBezTo>
                      <a:pt x="415913" y="755855"/>
                      <a:pt x="397830" y="724440"/>
                      <a:pt x="379747" y="693025"/>
                    </a:cubicBezTo>
                    <a:cubicBezTo>
                      <a:pt x="374988" y="683506"/>
                      <a:pt x="369278" y="681602"/>
                      <a:pt x="358808" y="683506"/>
                    </a:cubicBezTo>
                    <a:cubicBezTo>
                      <a:pt x="313125" y="689218"/>
                      <a:pt x="274103" y="673986"/>
                      <a:pt x="247454" y="635907"/>
                    </a:cubicBezTo>
                    <a:cubicBezTo>
                      <a:pt x="229371" y="610204"/>
                      <a:pt x="213191" y="581645"/>
                      <a:pt x="200818" y="553086"/>
                    </a:cubicBezTo>
                    <a:cubicBezTo>
                      <a:pt x="182735" y="511200"/>
                      <a:pt x="189398" y="471217"/>
                      <a:pt x="216998" y="435042"/>
                    </a:cubicBezTo>
                    <a:cubicBezTo>
                      <a:pt x="223660" y="426475"/>
                      <a:pt x="224612" y="420763"/>
                      <a:pt x="218902" y="411243"/>
                    </a:cubicBezTo>
                    <a:cubicBezTo>
                      <a:pt x="213191" y="401724"/>
                      <a:pt x="208433" y="401724"/>
                      <a:pt x="197963" y="402676"/>
                    </a:cubicBezTo>
                    <a:cubicBezTo>
                      <a:pt x="146569" y="407436"/>
                      <a:pt x="105644" y="389348"/>
                      <a:pt x="78995" y="343654"/>
                    </a:cubicBezTo>
                    <a:cubicBezTo>
                      <a:pt x="63767" y="317951"/>
                      <a:pt x="48539" y="292248"/>
                      <a:pt x="37118" y="264641"/>
                    </a:cubicBezTo>
                    <a:cubicBezTo>
                      <a:pt x="20939" y="223706"/>
                      <a:pt x="31408" y="185627"/>
                      <a:pt x="57105" y="152309"/>
                    </a:cubicBezTo>
                    <a:cubicBezTo>
                      <a:pt x="62815" y="144693"/>
                      <a:pt x="62815" y="139933"/>
                      <a:pt x="58057" y="132317"/>
                    </a:cubicBezTo>
                    <a:cubicBezTo>
                      <a:pt x="39973" y="101854"/>
                      <a:pt x="21890" y="70439"/>
                      <a:pt x="4759" y="39976"/>
                    </a:cubicBezTo>
                    <a:cubicBezTo>
                      <a:pt x="2855" y="36169"/>
                      <a:pt x="1904" y="32361"/>
                      <a:pt x="0" y="27601"/>
                    </a:cubicBezTo>
                    <a:close/>
                    <a:moveTo>
                      <a:pt x="393071" y="590213"/>
                    </a:moveTo>
                    <a:cubicBezTo>
                      <a:pt x="402589" y="574030"/>
                      <a:pt x="401637" y="558798"/>
                      <a:pt x="394975" y="546423"/>
                    </a:cubicBezTo>
                    <a:cubicBezTo>
                      <a:pt x="382602" y="521671"/>
                      <a:pt x="368326" y="497872"/>
                      <a:pt x="354050" y="475025"/>
                    </a:cubicBezTo>
                    <a:cubicBezTo>
                      <a:pt x="346436" y="462649"/>
                      <a:pt x="334063" y="454082"/>
                      <a:pt x="315028" y="455034"/>
                    </a:cubicBezTo>
                    <a:cubicBezTo>
                      <a:pt x="320738" y="466458"/>
                      <a:pt x="326449" y="476929"/>
                      <a:pt x="332160" y="487401"/>
                    </a:cubicBezTo>
                    <a:cubicBezTo>
                      <a:pt x="316932" y="495968"/>
                      <a:pt x="303607" y="503584"/>
                      <a:pt x="290282" y="512152"/>
                    </a:cubicBezTo>
                    <a:cubicBezTo>
                      <a:pt x="281717" y="517864"/>
                      <a:pt x="276958" y="515960"/>
                      <a:pt x="273151" y="506440"/>
                    </a:cubicBezTo>
                    <a:cubicBezTo>
                      <a:pt x="270296" y="499776"/>
                      <a:pt x="265537" y="494065"/>
                      <a:pt x="260779" y="486449"/>
                    </a:cubicBezTo>
                    <a:cubicBezTo>
                      <a:pt x="257923" y="491208"/>
                      <a:pt x="256020" y="493112"/>
                      <a:pt x="256971" y="495017"/>
                    </a:cubicBezTo>
                    <a:cubicBezTo>
                      <a:pt x="257923" y="509296"/>
                      <a:pt x="256971" y="524527"/>
                      <a:pt x="262682" y="535951"/>
                    </a:cubicBezTo>
                    <a:cubicBezTo>
                      <a:pt x="272199" y="557846"/>
                      <a:pt x="285524" y="577837"/>
                      <a:pt x="297897" y="597829"/>
                    </a:cubicBezTo>
                    <a:cubicBezTo>
                      <a:pt x="306462" y="612108"/>
                      <a:pt x="319787" y="621628"/>
                      <a:pt x="340725" y="622580"/>
                    </a:cubicBezTo>
                    <a:cubicBezTo>
                      <a:pt x="334063" y="610204"/>
                      <a:pt x="329304" y="600685"/>
                      <a:pt x="323594" y="590213"/>
                    </a:cubicBezTo>
                    <a:cubicBezTo>
                      <a:pt x="338822" y="581645"/>
                      <a:pt x="354050" y="573078"/>
                      <a:pt x="368326" y="564510"/>
                    </a:cubicBezTo>
                    <a:cubicBezTo>
                      <a:pt x="374988" y="560702"/>
                      <a:pt x="378795" y="562606"/>
                      <a:pt x="381650" y="569270"/>
                    </a:cubicBezTo>
                    <a:cubicBezTo>
                      <a:pt x="382602" y="575934"/>
                      <a:pt x="387361" y="582597"/>
                      <a:pt x="393071" y="590213"/>
                    </a:cubicBezTo>
                    <a:close/>
                    <a:moveTo>
                      <a:pt x="171314" y="205619"/>
                    </a:moveTo>
                    <a:cubicBezTo>
                      <a:pt x="153231" y="216090"/>
                      <a:pt x="136100" y="225610"/>
                      <a:pt x="118017" y="236082"/>
                    </a:cubicBezTo>
                    <a:cubicBezTo>
                      <a:pt x="111354" y="224658"/>
                      <a:pt x="105644" y="216090"/>
                      <a:pt x="98982" y="204667"/>
                    </a:cubicBezTo>
                    <a:cubicBezTo>
                      <a:pt x="89464" y="220850"/>
                      <a:pt x="89464" y="236082"/>
                      <a:pt x="97078" y="249409"/>
                    </a:cubicBezTo>
                    <a:cubicBezTo>
                      <a:pt x="108499" y="272256"/>
                      <a:pt x="121824" y="296055"/>
                      <a:pt x="136100" y="316999"/>
                    </a:cubicBezTo>
                    <a:cubicBezTo>
                      <a:pt x="142762" y="326518"/>
                      <a:pt x="154183" y="332230"/>
                      <a:pt x="163700" y="338894"/>
                    </a:cubicBezTo>
                    <a:cubicBezTo>
                      <a:pt x="166556" y="340798"/>
                      <a:pt x="171314" y="339846"/>
                      <a:pt x="177025" y="339846"/>
                    </a:cubicBezTo>
                    <a:cubicBezTo>
                      <a:pt x="170363" y="327470"/>
                      <a:pt x="165604" y="317951"/>
                      <a:pt x="160845" y="308431"/>
                    </a:cubicBezTo>
                    <a:cubicBezTo>
                      <a:pt x="178928" y="297959"/>
                      <a:pt x="196060" y="288440"/>
                      <a:pt x="213191" y="278920"/>
                    </a:cubicBezTo>
                    <a:cubicBezTo>
                      <a:pt x="219853" y="289392"/>
                      <a:pt x="225564" y="297959"/>
                      <a:pt x="232226" y="309383"/>
                    </a:cubicBezTo>
                    <a:cubicBezTo>
                      <a:pt x="241744" y="292248"/>
                      <a:pt x="240792" y="276064"/>
                      <a:pt x="233178" y="261785"/>
                    </a:cubicBezTo>
                    <a:cubicBezTo>
                      <a:pt x="221757" y="239889"/>
                      <a:pt x="210336" y="218946"/>
                      <a:pt x="197012" y="198955"/>
                    </a:cubicBezTo>
                    <a:cubicBezTo>
                      <a:pt x="190349" y="189435"/>
                      <a:pt x="179880" y="182771"/>
                      <a:pt x="170363" y="176108"/>
                    </a:cubicBezTo>
                    <a:cubicBezTo>
                      <a:pt x="166556" y="173252"/>
                      <a:pt x="161797" y="174204"/>
                      <a:pt x="154183" y="173252"/>
                    </a:cubicBezTo>
                    <a:cubicBezTo>
                      <a:pt x="159893" y="185627"/>
                      <a:pt x="164652" y="194195"/>
                      <a:pt x="171314" y="205619"/>
                    </a:cubicBezTo>
                    <a:close/>
                  </a:path>
                </a:pathLst>
              </a:custGeom>
              <a:grpFill/>
              <a:ln w="951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A70AC415-2C6D-0478-F503-352DB75D6282}"/>
                  </a:ext>
                </a:extLst>
              </p:cNvPr>
              <p:cNvSpPr/>
              <p:nvPr/>
            </p:nvSpPr>
            <p:spPr>
              <a:xfrm>
                <a:off x="4984281" y="4537095"/>
                <a:ext cx="490228" cy="794829"/>
              </a:xfrm>
              <a:custGeom>
                <a:avLst/>
                <a:gdLst>
                  <a:gd name="connsiteX0" fmla="*/ 490229 w 490228"/>
                  <a:gd name="connsiteY0" fmla="*/ 25697 h 794829"/>
                  <a:gd name="connsiteX1" fmla="*/ 451207 w 490228"/>
                  <a:gd name="connsiteY1" fmla="*/ 95190 h 794829"/>
                  <a:gd name="connsiteX2" fmla="*/ 429317 w 490228"/>
                  <a:gd name="connsiteY2" fmla="*/ 132317 h 794829"/>
                  <a:gd name="connsiteX3" fmla="*/ 431220 w 490228"/>
                  <a:gd name="connsiteY3" fmla="*/ 150405 h 794829"/>
                  <a:gd name="connsiteX4" fmla="*/ 439786 w 490228"/>
                  <a:gd name="connsiteY4" fmla="*/ 291296 h 794829"/>
                  <a:gd name="connsiteX5" fmla="*/ 411233 w 490228"/>
                  <a:gd name="connsiteY5" fmla="*/ 340798 h 794829"/>
                  <a:gd name="connsiteX6" fmla="*/ 287507 w 490228"/>
                  <a:gd name="connsiteY6" fmla="*/ 400772 h 794829"/>
                  <a:gd name="connsiteX7" fmla="*/ 270375 w 490228"/>
                  <a:gd name="connsiteY7" fmla="*/ 411243 h 794829"/>
                  <a:gd name="connsiteX8" fmla="*/ 270375 w 490228"/>
                  <a:gd name="connsiteY8" fmla="*/ 431235 h 794829"/>
                  <a:gd name="connsiteX9" fmla="*/ 282748 w 490228"/>
                  <a:gd name="connsiteY9" fmla="*/ 566414 h 794829"/>
                  <a:gd name="connsiteX10" fmla="*/ 250388 w 490228"/>
                  <a:gd name="connsiteY10" fmla="*/ 623532 h 794829"/>
                  <a:gd name="connsiteX11" fmla="*/ 125710 w 490228"/>
                  <a:gd name="connsiteY11" fmla="*/ 682554 h 794829"/>
                  <a:gd name="connsiteX12" fmla="*/ 111434 w 490228"/>
                  <a:gd name="connsiteY12" fmla="*/ 692073 h 794829"/>
                  <a:gd name="connsiteX13" fmla="*/ 58136 w 490228"/>
                  <a:gd name="connsiteY13" fmla="*/ 785366 h 794829"/>
                  <a:gd name="connsiteX14" fmla="*/ 37197 w 490228"/>
                  <a:gd name="connsiteY14" fmla="*/ 791078 h 794829"/>
                  <a:gd name="connsiteX15" fmla="*/ 9597 w 490228"/>
                  <a:gd name="connsiteY15" fmla="*/ 775846 h 794829"/>
                  <a:gd name="connsiteX16" fmla="*/ 3886 w 490228"/>
                  <a:gd name="connsiteY16" fmla="*/ 754903 h 794829"/>
                  <a:gd name="connsiteX17" fmla="*/ 58136 w 490228"/>
                  <a:gd name="connsiteY17" fmla="*/ 660658 h 794829"/>
                  <a:gd name="connsiteX18" fmla="*/ 58136 w 490228"/>
                  <a:gd name="connsiteY18" fmla="*/ 644475 h 794829"/>
                  <a:gd name="connsiteX19" fmla="*/ 46715 w 490228"/>
                  <a:gd name="connsiteY19" fmla="*/ 506440 h 794829"/>
                  <a:gd name="connsiteX20" fmla="*/ 81929 w 490228"/>
                  <a:gd name="connsiteY20" fmla="*/ 445514 h 794829"/>
                  <a:gd name="connsiteX21" fmla="*/ 198042 w 490228"/>
                  <a:gd name="connsiteY21" fmla="*/ 391252 h 794829"/>
                  <a:gd name="connsiteX22" fmla="*/ 218981 w 490228"/>
                  <a:gd name="connsiteY22" fmla="*/ 381732 h 794829"/>
                  <a:gd name="connsiteX23" fmla="*/ 217077 w 490228"/>
                  <a:gd name="connsiteY23" fmla="*/ 358885 h 794829"/>
                  <a:gd name="connsiteX24" fmla="*/ 207560 w 490228"/>
                  <a:gd name="connsiteY24" fmla="*/ 225610 h 794829"/>
                  <a:gd name="connsiteX25" fmla="*/ 236112 w 490228"/>
                  <a:gd name="connsiteY25" fmla="*/ 176108 h 794829"/>
                  <a:gd name="connsiteX26" fmla="*/ 356032 w 490228"/>
                  <a:gd name="connsiteY26" fmla="*/ 111374 h 794829"/>
                  <a:gd name="connsiteX27" fmla="*/ 383633 w 490228"/>
                  <a:gd name="connsiteY27" fmla="*/ 96142 h 794829"/>
                  <a:gd name="connsiteX28" fmla="*/ 433124 w 490228"/>
                  <a:gd name="connsiteY28" fmla="*/ 7610 h 794829"/>
                  <a:gd name="connsiteX29" fmla="*/ 449303 w 490228"/>
                  <a:gd name="connsiteY29" fmla="*/ 2850 h 794829"/>
                  <a:gd name="connsiteX30" fmla="*/ 490229 w 490228"/>
                  <a:gd name="connsiteY30" fmla="*/ 25697 h 794829"/>
                  <a:gd name="connsiteX31" fmla="*/ 173297 w 490228"/>
                  <a:gd name="connsiteY31" fmla="*/ 454082 h 794829"/>
                  <a:gd name="connsiteX32" fmla="*/ 135227 w 490228"/>
                  <a:gd name="connsiteY32" fmla="*/ 472169 h 794829"/>
                  <a:gd name="connsiteX33" fmla="*/ 93350 w 490228"/>
                  <a:gd name="connsiteY33" fmla="*/ 545471 h 794829"/>
                  <a:gd name="connsiteX34" fmla="*/ 95254 w 490228"/>
                  <a:gd name="connsiteY34" fmla="*/ 590213 h 794829"/>
                  <a:gd name="connsiteX35" fmla="*/ 114289 w 490228"/>
                  <a:gd name="connsiteY35" fmla="*/ 558798 h 794829"/>
                  <a:gd name="connsiteX36" fmla="*/ 167586 w 490228"/>
                  <a:gd name="connsiteY36" fmla="*/ 589261 h 794829"/>
                  <a:gd name="connsiteX37" fmla="*/ 159021 w 490228"/>
                  <a:gd name="connsiteY37" fmla="*/ 604492 h 794829"/>
                  <a:gd name="connsiteX38" fmla="*/ 151407 w 490228"/>
                  <a:gd name="connsiteY38" fmla="*/ 619724 h 794829"/>
                  <a:gd name="connsiteX39" fmla="*/ 192332 w 490228"/>
                  <a:gd name="connsiteY39" fmla="*/ 598781 h 794829"/>
                  <a:gd name="connsiteX40" fmla="*/ 230402 w 490228"/>
                  <a:gd name="connsiteY40" fmla="*/ 532143 h 794829"/>
                  <a:gd name="connsiteX41" fmla="*/ 229450 w 490228"/>
                  <a:gd name="connsiteY41" fmla="*/ 485497 h 794829"/>
                  <a:gd name="connsiteX42" fmla="*/ 214222 w 490228"/>
                  <a:gd name="connsiteY42" fmla="*/ 509296 h 794829"/>
                  <a:gd name="connsiteX43" fmla="*/ 203753 w 490228"/>
                  <a:gd name="connsiteY43" fmla="*/ 513104 h 794829"/>
                  <a:gd name="connsiteX44" fmla="*/ 158069 w 490228"/>
                  <a:gd name="connsiteY44" fmla="*/ 486449 h 794829"/>
                  <a:gd name="connsiteX45" fmla="*/ 173297 w 490228"/>
                  <a:gd name="connsiteY45" fmla="*/ 454082 h 794829"/>
                  <a:gd name="connsiteX46" fmla="*/ 317962 w 490228"/>
                  <a:gd name="connsiteY46" fmla="*/ 203715 h 794829"/>
                  <a:gd name="connsiteX47" fmla="*/ 335094 w 490228"/>
                  <a:gd name="connsiteY47" fmla="*/ 171348 h 794829"/>
                  <a:gd name="connsiteX48" fmla="*/ 291313 w 490228"/>
                  <a:gd name="connsiteY48" fmla="*/ 197051 h 794829"/>
                  <a:gd name="connsiteX49" fmla="*/ 258002 w 490228"/>
                  <a:gd name="connsiteY49" fmla="*/ 255121 h 794829"/>
                  <a:gd name="connsiteX50" fmla="*/ 256099 w 490228"/>
                  <a:gd name="connsiteY50" fmla="*/ 307479 h 794829"/>
                  <a:gd name="connsiteX51" fmla="*/ 269423 w 490228"/>
                  <a:gd name="connsiteY51" fmla="*/ 285584 h 794829"/>
                  <a:gd name="connsiteX52" fmla="*/ 283700 w 490228"/>
                  <a:gd name="connsiteY52" fmla="*/ 280824 h 794829"/>
                  <a:gd name="connsiteX53" fmla="*/ 319866 w 490228"/>
                  <a:gd name="connsiteY53" fmla="*/ 300815 h 794829"/>
                  <a:gd name="connsiteX54" fmla="*/ 323673 w 490228"/>
                  <a:gd name="connsiteY54" fmla="*/ 314143 h 794829"/>
                  <a:gd name="connsiteX55" fmla="*/ 310348 w 490228"/>
                  <a:gd name="connsiteY55" fmla="*/ 336990 h 794829"/>
                  <a:gd name="connsiteX56" fmla="*/ 352225 w 490228"/>
                  <a:gd name="connsiteY56" fmla="*/ 313191 h 794829"/>
                  <a:gd name="connsiteX57" fmla="*/ 388392 w 490228"/>
                  <a:gd name="connsiteY57" fmla="*/ 250361 h 794829"/>
                  <a:gd name="connsiteX58" fmla="*/ 389343 w 490228"/>
                  <a:gd name="connsiteY58" fmla="*/ 199907 h 794829"/>
                  <a:gd name="connsiteX59" fmla="*/ 368405 w 490228"/>
                  <a:gd name="connsiteY59" fmla="*/ 231322 h 794829"/>
                  <a:gd name="connsiteX60" fmla="*/ 317962 w 490228"/>
                  <a:gd name="connsiteY60" fmla="*/ 203715 h 794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90228" h="794829">
                    <a:moveTo>
                      <a:pt x="490229" y="25697"/>
                    </a:moveTo>
                    <a:cubicBezTo>
                      <a:pt x="476904" y="49496"/>
                      <a:pt x="463579" y="72343"/>
                      <a:pt x="451207" y="95190"/>
                    </a:cubicBezTo>
                    <a:cubicBezTo>
                      <a:pt x="444545" y="107566"/>
                      <a:pt x="436931" y="119942"/>
                      <a:pt x="429317" y="132317"/>
                    </a:cubicBezTo>
                    <a:cubicBezTo>
                      <a:pt x="425510" y="138981"/>
                      <a:pt x="426461" y="143741"/>
                      <a:pt x="431220" y="150405"/>
                    </a:cubicBezTo>
                    <a:cubicBezTo>
                      <a:pt x="466435" y="195147"/>
                      <a:pt x="467386" y="242745"/>
                      <a:pt x="439786" y="291296"/>
                    </a:cubicBezTo>
                    <a:cubicBezTo>
                      <a:pt x="430268" y="307479"/>
                      <a:pt x="420751" y="324614"/>
                      <a:pt x="411233" y="340798"/>
                    </a:cubicBezTo>
                    <a:cubicBezTo>
                      <a:pt x="384585" y="386492"/>
                      <a:pt x="338901" y="408387"/>
                      <a:pt x="287507" y="400772"/>
                    </a:cubicBezTo>
                    <a:cubicBezTo>
                      <a:pt x="277037" y="398868"/>
                      <a:pt x="274182" y="404580"/>
                      <a:pt x="270375" y="411243"/>
                    </a:cubicBezTo>
                    <a:cubicBezTo>
                      <a:pt x="265616" y="417907"/>
                      <a:pt x="264665" y="423619"/>
                      <a:pt x="270375" y="431235"/>
                    </a:cubicBezTo>
                    <a:cubicBezTo>
                      <a:pt x="303686" y="473121"/>
                      <a:pt x="306541" y="518815"/>
                      <a:pt x="282748" y="566414"/>
                    </a:cubicBezTo>
                    <a:cubicBezTo>
                      <a:pt x="272279" y="585453"/>
                      <a:pt x="260858" y="604492"/>
                      <a:pt x="250388" y="623532"/>
                    </a:cubicBezTo>
                    <a:cubicBezTo>
                      <a:pt x="228498" y="665418"/>
                      <a:pt x="173297" y="693026"/>
                      <a:pt x="125710" y="682554"/>
                    </a:cubicBezTo>
                    <a:cubicBezTo>
                      <a:pt x="121903" y="681602"/>
                      <a:pt x="113337" y="687314"/>
                      <a:pt x="111434" y="692073"/>
                    </a:cubicBezTo>
                    <a:cubicBezTo>
                      <a:pt x="93350" y="722536"/>
                      <a:pt x="75267" y="753951"/>
                      <a:pt x="58136" y="785366"/>
                    </a:cubicBezTo>
                    <a:cubicBezTo>
                      <a:pt x="52425" y="796790"/>
                      <a:pt x="46715" y="796790"/>
                      <a:pt x="37197" y="791078"/>
                    </a:cubicBezTo>
                    <a:cubicBezTo>
                      <a:pt x="28632" y="785366"/>
                      <a:pt x="19114" y="779654"/>
                      <a:pt x="9597" y="775846"/>
                    </a:cubicBezTo>
                    <a:cubicBezTo>
                      <a:pt x="-872" y="771087"/>
                      <a:pt x="-2776" y="765375"/>
                      <a:pt x="3886" y="754903"/>
                    </a:cubicBezTo>
                    <a:cubicBezTo>
                      <a:pt x="21969" y="723488"/>
                      <a:pt x="40053" y="692073"/>
                      <a:pt x="58136" y="660658"/>
                    </a:cubicBezTo>
                    <a:cubicBezTo>
                      <a:pt x="60039" y="656851"/>
                      <a:pt x="60039" y="648283"/>
                      <a:pt x="58136" y="644475"/>
                    </a:cubicBezTo>
                    <a:cubicBezTo>
                      <a:pt x="23873" y="600685"/>
                      <a:pt x="20066" y="554990"/>
                      <a:pt x="46715" y="506440"/>
                    </a:cubicBezTo>
                    <a:cubicBezTo>
                      <a:pt x="58136" y="486449"/>
                      <a:pt x="68605" y="465505"/>
                      <a:pt x="81929" y="445514"/>
                    </a:cubicBezTo>
                    <a:cubicBezTo>
                      <a:pt x="109530" y="403627"/>
                      <a:pt x="148552" y="386492"/>
                      <a:pt x="198042" y="391252"/>
                    </a:cubicBezTo>
                    <a:cubicBezTo>
                      <a:pt x="207560" y="392204"/>
                      <a:pt x="214222" y="391252"/>
                      <a:pt x="218981" y="381732"/>
                    </a:cubicBezTo>
                    <a:cubicBezTo>
                      <a:pt x="223740" y="373165"/>
                      <a:pt x="223740" y="366501"/>
                      <a:pt x="217077" y="358885"/>
                    </a:cubicBezTo>
                    <a:cubicBezTo>
                      <a:pt x="185670" y="318903"/>
                      <a:pt x="182814" y="268448"/>
                      <a:pt x="207560" y="225610"/>
                    </a:cubicBezTo>
                    <a:cubicBezTo>
                      <a:pt x="217077" y="209426"/>
                      <a:pt x="226595" y="192291"/>
                      <a:pt x="236112" y="176108"/>
                    </a:cubicBezTo>
                    <a:cubicBezTo>
                      <a:pt x="262761" y="129461"/>
                      <a:pt x="301783" y="105662"/>
                      <a:pt x="356032" y="111374"/>
                    </a:cubicBezTo>
                    <a:cubicBezTo>
                      <a:pt x="370309" y="112326"/>
                      <a:pt x="376971" y="107566"/>
                      <a:pt x="383633" y="96142"/>
                    </a:cubicBezTo>
                    <a:cubicBezTo>
                      <a:pt x="399813" y="66631"/>
                      <a:pt x="416944" y="37120"/>
                      <a:pt x="433124" y="7610"/>
                    </a:cubicBezTo>
                    <a:cubicBezTo>
                      <a:pt x="437883" y="-958"/>
                      <a:pt x="441689" y="-1910"/>
                      <a:pt x="449303" y="2850"/>
                    </a:cubicBezTo>
                    <a:cubicBezTo>
                      <a:pt x="460724" y="9513"/>
                      <a:pt x="474049" y="17129"/>
                      <a:pt x="490229" y="25697"/>
                    </a:cubicBezTo>
                    <a:close/>
                    <a:moveTo>
                      <a:pt x="173297" y="454082"/>
                    </a:moveTo>
                    <a:cubicBezTo>
                      <a:pt x="157117" y="453130"/>
                      <a:pt x="142841" y="458842"/>
                      <a:pt x="135227" y="472169"/>
                    </a:cubicBezTo>
                    <a:cubicBezTo>
                      <a:pt x="119999" y="495968"/>
                      <a:pt x="105723" y="519768"/>
                      <a:pt x="93350" y="545471"/>
                    </a:cubicBezTo>
                    <a:cubicBezTo>
                      <a:pt x="86688" y="558798"/>
                      <a:pt x="87640" y="573078"/>
                      <a:pt x="95254" y="590213"/>
                    </a:cubicBezTo>
                    <a:cubicBezTo>
                      <a:pt x="102868" y="578790"/>
                      <a:pt x="108578" y="569270"/>
                      <a:pt x="114289" y="558798"/>
                    </a:cubicBezTo>
                    <a:cubicBezTo>
                      <a:pt x="132372" y="569270"/>
                      <a:pt x="149503" y="578790"/>
                      <a:pt x="167586" y="589261"/>
                    </a:cubicBezTo>
                    <a:cubicBezTo>
                      <a:pt x="163780" y="594973"/>
                      <a:pt x="161876" y="599733"/>
                      <a:pt x="159021" y="604492"/>
                    </a:cubicBezTo>
                    <a:cubicBezTo>
                      <a:pt x="156166" y="609252"/>
                      <a:pt x="154262" y="614012"/>
                      <a:pt x="151407" y="619724"/>
                    </a:cubicBezTo>
                    <a:cubicBezTo>
                      <a:pt x="165683" y="622580"/>
                      <a:pt x="182814" y="614012"/>
                      <a:pt x="192332" y="598781"/>
                    </a:cubicBezTo>
                    <a:cubicBezTo>
                      <a:pt x="205656" y="576886"/>
                      <a:pt x="218981" y="554990"/>
                      <a:pt x="230402" y="532143"/>
                    </a:cubicBezTo>
                    <a:cubicBezTo>
                      <a:pt x="238016" y="517863"/>
                      <a:pt x="238967" y="502632"/>
                      <a:pt x="229450" y="485497"/>
                    </a:cubicBezTo>
                    <a:cubicBezTo>
                      <a:pt x="223740" y="494064"/>
                      <a:pt x="219932" y="502632"/>
                      <a:pt x="214222" y="509296"/>
                    </a:cubicBezTo>
                    <a:cubicBezTo>
                      <a:pt x="212319" y="512152"/>
                      <a:pt x="205656" y="514056"/>
                      <a:pt x="203753" y="513104"/>
                    </a:cubicBezTo>
                    <a:cubicBezTo>
                      <a:pt x="188525" y="505488"/>
                      <a:pt x="173297" y="495968"/>
                      <a:pt x="158069" y="486449"/>
                    </a:cubicBezTo>
                    <a:cubicBezTo>
                      <a:pt x="162828" y="474073"/>
                      <a:pt x="167586" y="464554"/>
                      <a:pt x="173297" y="454082"/>
                    </a:cubicBezTo>
                    <a:close/>
                    <a:moveTo>
                      <a:pt x="317962" y="203715"/>
                    </a:moveTo>
                    <a:cubicBezTo>
                      <a:pt x="323673" y="192291"/>
                      <a:pt x="329383" y="182771"/>
                      <a:pt x="335094" y="171348"/>
                    </a:cubicBezTo>
                    <a:cubicBezTo>
                      <a:pt x="313204" y="171348"/>
                      <a:pt x="300831" y="182771"/>
                      <a:pt x="291313" y="197051"/>
                    </a:cubicBezTo>
                    <a:cubicBezTo>
                      <a:pt x="279893" y="216090"/>
                      <a:pt x="268472" y="235130"/>
                      <a:pt x="258002" y="255121"/>
                    </a:cubicBezTo>
                    <a:cubicBezTo>
                      <a:pt x="249437" y="271304"/>
                      <a:pt x="245630" y="287488"/>
                      <a:pt x="256099" y="307479"/>
                    </a:cubicBezTo>
                    <a:cubicBezTo>
                      <a:pt x="260858" y="298911"/>
                      <a:pt x="265616" y="293200"/>
                      <a:pt x="269423" y="285584"/>
                    </a:cubicBezTo>
                    <a:cubicBezTo>
                      <a:pt x="273230" y="278920"/>
                      <a:pt x="276086" y="276064"/>
                      <a:pt x="283700" y="280824"/>
                    </a:cubicBezTo>
                    <a:cubicBezTo>
                      <a:pt x="295121" y="288440"/>
                      <a:pt x="307493" y="295103"/>
                      <a:pt x="319866" y="300815"/>
                    </a:cubicBezTo>
                    <a:cubicBezTo>
                      <a:pt x="326528" y="304623"/>
                      <a:pt x="327480" y="308431"/>
                      <a:pt x="323673" y="314143"/>
                    </a:cubicBezTo>
                    <a:cubicBezTo>
                      <a:pt x="319866" y="320807"/>
                      <a:pt x="316059" y="328422"/>
                      <a:pt x="310348" y="336990"/>
                    </a:cubicBezTo>
                    <a:cubicBezTo>
                      <a:pt x="330335" y="336038"/>
                      <a:pt x="343659" y="327470"/>
                      <a:pt x="352225" y="313191"/>
                    </a:cubicBezTo>
                    <a:cubicBezTo>
                      <a:pt x="364598" y="292248"/>
                      <a:pt x="376971" y="271304"/>
                      <a:pt x="388392" y="250361"/>
                    </a:cubicBezTo>
                    <a:cubicBezTo>
                      <a:pt x="396005" y="235130"/>
                      <a:pt x="397909" y="218946"/>
                      <a:pt x="389343" y="199907"/>
                    </a:cubicBezTo>
                    <a:cubicBezTo>
                      <a:pt x="381729" y="211330"/>
                      <a:pt x="375067" y="220850"/>
                      <a:pt x="368405" y="231322"/>
                    </a:cubicBezTo>
                    <a:cubicBezTo>
                      <a:pt x="352225" y="223706"/>
                      <a:pt x="336046" y="214186"/>
                      <a:pt x="317962" y="203715"/>
                    </a:cubicBezTo>
                    <a:close/>
                  </a:path>
                </a:pathLst>
              </a:custGeom>
              <a:grpFill/>
              <a:ln w="951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E7FD101E-2EA6-1A80-C665-25F53074DE62}"/>
                  </a:ext>
                </a:extLst>
              </p:cNvPr>
              <p:cNvSpPr/>
              <p:nvPr/>
            </p:nvSpPr>
            <p:spPr>
              <a:xfrm>
                <a:off x="4560834" y="5077805"/>
                <a:ext cx="845150" cy="977237"/>
              </a:xfrm>
              <a:custGeom>
                <a:avLst/>
                <a:gdLst>
                  <a:gd name="connsiteX0" fmla="*/ 380698 w 845150"/>
                  <a:gd name="connsiteY0" fmla="*/ 0 h 977237"/>
                  <a:gd name="connsiteX1" fmla="*/ 411154 w 845150"/>
                  <a:gd name="connsiteY1" fmla="*/ 52358 h 977237"/>
                  <a:gd name="connsiteX2" fmla="*/ 337870 w 845150"/>
                  <a:gd name="connsiteY2" fmla="*/ 95197 h 977237"/>
                  <a:gd name="connsiteX3" fmla="*/ 77091 w 845150"/>
                  <a:gd name="connsiteY3" fmla="*/ 244655 h 977237"/>
                  <a:gd name="connsiteX4" fmla="*/ 61863 w 845150"/>
                  <a:gd name="connsiteY4" fmla="*/ 271310 h 977237"/>
                  <a:gd name="connsiteX5" fmla="*/ 61863 w 845150"/>
                  <a:gd name="connsiteY5" fmla="*/ 672088 h 977237"/>
                  <a:gd name="connsiteX6" fmla="*/ 78043 w 845150"/>
                  <a:gd name="connsiteY6" fmla="*/ 699695 h 977237"/>
                  <a:gd name="connsiteX7" fmla="*/ 426382 w 845150"/>
                  <a:gd name="connsiteY7" fmla="*/ 900560 h 977237"/>
                  <a:gd name="connsiteX8" fmla="*/ 453031 w 845150"/>
                  <a:gd name="connsiteY8" fmla="*/ 900560 h 977237"/>
                  <a:gd name="connsiteX9" fmla="*/ 801370 w 845150"/>
                  <a:gd name="connsiteY9" fmla="*/ 698743 h 977237"/>
                  <a:gd name="connsiteX10" fmla="*/ 814694 w 845150"/>
                  <a:gd name="connsiteY10" fmla="*/ 693031 h 977237"/>
                  <a:gd name="connsiteX11" fmla="*/ 845150 w 845150"/>
                  <a:gd name="connsiteY11" fmla="*/ 744438 h 977237"/>
                  <a:gd name="connsiteX12" fmla="*/ 790901 w 845150"/>
                  <a:gd name="connsiteY12" fmla="*/ 776804 h 977237"/>
                  <a:gd name="connsiteX13" fmla="*/ 450176 w 845150"/>
                  <a:gd name="connsiteY13" fmla="*/ 973862 h 977237"/>
                  <a:gd name="connsiteX14" fmla="*/ 431141 w 845150"/>
                  <a:gd name="connsiteY14" fmla="*/ 974813 h 977237"/>
                  <a:gd name="connsiteX15" fmla="*/ 15228 w 845150"/>
                  <a:gd name="connsiteY15" fmla="*/ 734918 h 977237"/>
                  <a:gd name="connsiteX16" fmla="*/ 0 w 845150"/>
                  <a:gd name="connsiteY16" fmla="*/ 708263 h 977237"/>
                  <a:gd name="connsiteX17" fmla="*/ 0 w 845150"/>
                  <a:gd name="connsiteY17" fmla="*/ 235136 h 977237"/>
                  <a:gd name="connsiteX18" fmla="*/ 15228 w 845150"/>
                  <a:gd name="connsiteY18" fmla="*/ 210384 h 977237"/>
                  <a:gd name="connsiteX19" fmla="*/ 363567 w 845150"/>
                  <a:gd name="connsiteY19" fmla="*/ 9520 h 977237"/>
                  <a:gd name="connsiteX20" fmla="*/ 380698 w 845150"/>
                  <a:gd name="connsiteY20" fmla="*/ 0 h 977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45150" h="977237">
                    <a:moveTo>
                      <a:pt x="380698" y="0"/>
                    </a:moveTo>
                    <a:cubicBezTo>
                      <a:pt x="391167" y="18087"/>
                      <a:pt x="400685" y="34271"/>
                      <a:pt x="411154" y="52358"/>
                    </a:cubicBezTo>
                    <a:cubicBezTo>
                      <a:pt x="386409" y="66638"/>
                      <a:pt x="361663" y="80917"/>
                      <a:pt x="337870" y="95197"/>
                    </a:cubicBezTo>
                    <a:cubicBezTo>
                      <a:pt x="251261" y="145651"/>
                      <a:pt x="164652" y="195153"/>
                      <a:pt x="77091" y="244655"/>
                    </a:cubicBezTo>
                    <a:cubicBezTo>
                      <a:pt x="65670" y="251319"/>
                      <a:pt x="61863" y="258935"/>
                      <a:pt x="61863" y="271310"/>
                    </a:cubicBezTo>
                    <a:cubicBezTo>
                      <a:pt x="61863" y="404586"/>
                      <a:pt x="61863" y="537861"/>
                      <a:pt x="61863" y="672088"/>
                    </a:cubicBezTo>
                    <a:cubicBezTo>
                      <a:pt x="61863" y="685416"/>
                      <a:pt x="65670" y="693031"/>
                      <a:pt x="78043" y="699695"/>
                    </a:cubicBezTo>
                    <a:cubicBezTo>
                      <a:pt x="194156" y="766333"/>
                      <a:pt x="310269" y="833922"/>
                      <a:pt x="426382" y="900560"/>
                    </a:cubicBezTo>
                    <a:cubicBezTo>
                      <a:pt x="435899" y="906272"/>
                      <a:pt x="443513" y="906272"/>
                      <a:pt x="453031" y="900560"/>
                    </a:cubicBezTo>
                    <a:cubicBezTo>
                      <a:pt x="569144" y="832971"/>
                      <a:pt x="685257" y="766333"/>
                      <a:pt x="801370" y="698743"/>
                    </a:cubicBezTo>
                    <a:cubicBezTo>
                      <a:pt x="805177" y="696840"/>
                      <a:pt x="808984" y="694935"/>
                      <a:pt x="814694" y="693031"/>
                    </a:cubicBezTo>
                    <a:cubicBezTo>
                      <a:pt x="824212" y="710167"/>
                      <a:pt x="834681" y="726350"/>
                      <a:pt x="845150" y="744438"/>
                    </a:cubicBezTo>
                    <a:cubicBezTo>
                      <a:pt x="827067" y="755861"/>
                      <a:pt x="808984" y="766333"/>
                      <a:pt x="790901" y="776804"/>
                    </a:cubicBezTo>
                    <a:cubicBezTo>
                      <a:pt x="677643" y="842490"/>
                      <a:pt x="563433" y="908176"/>
                      <a:pt x="450176" y="973862"/>
                    </a:cubicBezTo>
                    <a:cubicBezTo>
                      <a:pt x="443513" y="977670"/>
                      <a:pt x="438755" y="978621"/>
                      <a:pt x="431141" y="974813"/>
                    </a:cubicBezTo>
                    <a:cubicBezTo>
                      <a:pt x="292186" y="894848"/>
                      <a:pt x="154183" y="813931"/>
                      <a:pt x="15228" y="734918"/>
                    </a:cubicBezTo>
                    <a:cubicBezTo>
                      <a:pt x="3807" y="728254"/>
                      <a:pt x="0" y="721590"/>
                      <a:pt x="0" y="708263"/>
                    </a:cubicBezTo>
                    <a:cubicBezTo>
                      <a:pt x="952" y="550236"/>
                      <a:pt x="952" y="393162"/>
                      <a:pt x="0" y="235136"/>
                    </a:cubicBezTo>
                    <a:cubicBezTo>
                      <a:pt x="0" y="221808"/>
                      <a:pt x="4759" y="216096"/>
                      <a:pt x="15228" y="210384"/>
                    </a:cubicBezTo>
                    <a:cubicBezTo>
                      <a:pt x="131341" y="143747"/>
                      <a:pt x="247454" y="76157"/>
                      <a:pt x="363567" y="9520"/>
                    </a:cubicBezTo>
                    <a:cubicBezTo>
                      <a:pt x="368325" y="6664"/>
                      <a:pt x="374036" y="3808"/>
                      <a:pt x="380698" y="0"/>
                    </a:cubicBezTo>
                    <a:close/>
                  </a:path>
                </a:pathLst>
              </a:custGeom>
              <a:grpFill/>
              <a:ln w="9514"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E5D6B8A1-0AD4-6782-3E50-D64A58E9F672}"/>
                  </a:ext>
                </a:extLst>
              </p:cNvPr>
              <p:cNvSpPr/>
              <p:nvPr/>
            </p:nvSpPr>
            <p:spPr>
              <a:xfrm>
                <a:off x="5212779" y="3923992"/>
                <a:ext cx="879413" cy="684850"/>
              </a:xfrm>
              <a:custGeom>
                <a:avLst/>
                <a:gdLst>
                  <a:gd name="connsiteX0" fmla="*/ 0 w 879413"/>
                  <a:gd name="connsiteY0" fmla="*/ 466493 h 684850"/>
                  <a:gd name="connsiteX1" fmla="*/ 0 w 879413"/>
                  <a:gd name="connsiteY1" fmla="*/ 264676 h 684850"/>
                  <a:gd name="connsiteX2" fmla="*/ 10469 w 879413"/>
                  <a:gd name="connsiteY2" fmla="*/ 244685 h 684850"/>
                  <a:gd name="connsiteX3" fmla="*/ 425430 w 879413"/>
                  <a:gd name="connsiteY3" fmla="*/ 4790 h 684850"/>
                  <a:gd name="connsiteX4" fmla="*/ 454934 w 879413"/>
                  <a:gd name="connsiteY4" fmla="*/ 3837 h 684850"/>
                  <a:gd name="connsiteX5" fmla="*/ 868944 w 879413"/>
                  <a:gd name="connsiteY5" fmla="*/ 242781 h 684850"/>
                  <a:gd name="connsiteX6" fmla="*/ 879413 w 879413"/>
                  <a:gd name="connsiteY6" fmla="*/ 261820 h 684850"/>
                  <a:gd name="connsiteX7" fmla="*/ 879413 w 879413"/>
                  <a:gd name="connsiteY7" fmla="*/ 669262 h 684850"/>
                  <a:gd name="connsiteX8" fmla="*/ 865137 w 879413"/>
                  <a:gd name="connsiteY8" fmla="*/ 683541 h 684850"/>
                  <a:gd name="connsiteX9" fmla="*/ 834681 w 879413"/>
                  <a:gd name="connsiteY9" fmla="*/ 683541 h 684850"/>
                  <a:gd name="connsiteX10" fmla="*/ 818501 w 879413"/>
                  <a:gd name="connsiteY10" fmla="*/ 666406 h 684850"/>
                  <a:gd name="connsiteX11" fmla="*/ 818501 w 879413"/>
                  <a:gd name="connsiteY11" fmla="*/ 460781 h 684850"/>
                  <a:gd name="connsiteX12" fmla="*/ 818501 w 879413"/>
                  <a:gd name="connsiteY12" fmla="*/ 300851 h 684850"/>
                  <a:gd name="connsiteX13" fmla="*/ 806129 w 879413"/>
                  <a:gd name="connsiteY13" fmla="*/ 278004 h 684850"/>
                  <a:gd name="connsiteX14" fmla="*/ 450176 w 879413"/>
                  <a:gd name="connsiteY14" fmla="*/ 72379 h 684850"/>
                  <a:gd name="connsiteX15" fmla="*/ 431141 w 879413"/>
                  <a:gd name="connsiteY15" fmla="*/ 72379 h 684850"/>
                  <a:gd name="connsiteX16" fmla="*/ 75188 w 879413"/>
                  <a:gd name="connsiteY16" fmla="*/ 278004 h 684850"/>
                  <a:gd name="connsiteX17" fmla="*/ 62815 w 879413"/>
                  <a:gd name="connsiteY17" fmla="*/ 300851 h 684850"/>
                  <a:gd name="connsiteX18" fmla="*/ 63767 w 879413"/>
                  <a:gd name="connsiteY18" fmla="*/ 667358 h 684850"/>
                  <a:gd name="connsiteX19" fmla="*/ 46635 w 879413"/>
                  <a:gd name="connsiteY19" fmla="*/ 684493 h 684850"/>
                  <a:gd name="connsiteX20" fmla="*/ 15228 w 879413"/>
                  <a:gd name="connsiteY20" fmla="*/ 684493 h 684850"/>
                  <a:gd name="connsiteX21" fmla="*/ 952 w 879413"/>
                  <a:gd name="connsiteY21" fmla="*/ 670214 h 684850"/>
                  <a:gd name="connsiteX22" fmla="*/ 0 w 879413"/>
                  <a:gd name="connsiteY22" fmla="*/ 466493 h 68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79413" h="684850">
                    <a:moveTo>
                      <a:pt x="0" y="466493"/>
                    </a:moveTo>
                    <a:cubicBezTo>
                      <a:pt x="0" y="398904"/>
                      <a:pt x="0" y="332266"/>
                      <a:pt x="0" y="264676"/>
                    </a:cubicBezTo>
                    <a:cubicBezTo>
                      <a:pt x="0" y="256109"/>
                      <a:pt x="1903" y="250397"/>
                      <a:pt x="10469" y="244685"/>
                    </a:cubicBezTo>
                    <a:cubicBezTo>
                      <a:pt x="148472" y="164720"/>
                      <a:pt x="287427" y="84755"/>
                      <a:pt x="425430" y="4790"/>
                    </a:cubicBezTo>
                    <a:cubicBezTo>
                      <a:pt x="435899" y="-922"/>
                      <a:pt x="443513" y="-1874"/>
                      <a:pt x="454934" y="3837"/>
                    </a:cubicBezTo>
                    <a:cubicBezTo>
                      <a:pt x="592938" y="83803"/>
                      <a:pt x="730941" y="163768"/>
                      <a:pt x="868944" y="242781"/>
                    </a:cubicBezTo>
                    <a:cubicBezTo>
                      <a:pt x="877510" y="247541"/>
                      <a:pt x="879413" y="253253"/>
                      <a:pt x="879413" y="261820"/>
                    </a:cubicBezTo>
                    <a:cubicBezTo>
                      <a:pt x="879413" y="397952"/>
                      <a:pt x="879413" y="533131"/>
                      <a:pt x="879413" y="669262"/>
                    </a:cubicBezTo>
                    <a:cubicBezTo>
                      <a:pt x="879413" y="680686"/>
                      <a:pt x="876558" y="684493"/>
                      <a:pt x="865137" y="683541"/>
                    </a:cubicBezTo>
                    <a:cubicBezTo>
                      <a:pt x="855619" y="682590"/>
                      <a:pt x="845150" y="682590"/>
                      <a:pt x="834681" y="683541"/>
                    </a:cubicBezTo>
                    <a:cubicBezTo>
                      <a:pt x="820405" y="685446"/>
                      <a:pt x="818501" y="678782"/>
                      <a:pt x="818501" y="666406"/>
                    </a:cubicBezTo>
                    <a:cubicBezTo>
                      <a:pt x="818501" y="597864"/>
                      <a:pt x="818501" y="529323"/>
                      <a:pt x="818501" y="460781"/>
                    </a:cubicBezTo>
                    <a:cubicBezTo>
                      <a:pt x="818501" y="407471"/>
                      <a:pt x="818501" y="354161"/>
                      <a:pt x="818501" y="300851"/>
                    </a:cubicBezTo>
                    <a:cubicBezTo>
                      <a:pt x="818501" y="290379"/>
                      <a:pt x="815646" y="283716"/>
                      <a:pt x="806129" y="278004"/>
                    </a:cubicBezTo>
                    <a:cubicBezTo>
                      <a:pt x="687160" y="209462"/>
                      <a:pt x="569144" y="140921"/>
                      <a:pt x="450176" y="72379"/>
                    </a:cubicBezTo>
                    <a:cubicBezTo>
                      <a:pt x="443513" y="68571"/>
                      <a:pt x="437803" y="67619"/>
                      <a:pt x="431141" y="72379"/>
                    </a:cubicBezTo>
                    <a:cubicBezTo>
                      <a:pt x="312173" y="140921"/>
                      <a:pt x="194156" y="209462"/>
                      <a:pt x="75188" y="278004"/>
                    </a:cubicBezTo>
                    <a:cubicBezTo>
                      <a:pt x="65670" y="283716"/>
                      <a:pt x="62815" y="290379"/>
                      <a:pt x="62815" y="300851"/>
                    </a:cubicBezTo>
                    <a:cubicBezTo>
                      <a:pt x="62815" y="422703"/>
                      <a:pt x="62815" y="544555"/>
                      <a:pt x="63767" y="667358"/>
                    </a:cubicBezTo>
                    <a:cubicBezTo>
                      <a:pt x="63767" y="680686"/>
                      <a:pt x="60912" y="686398"/>
                      <a:pt x="46635" y="684493"/>
                    </a:cubicBezTo>
                    <a:cubicBezTo>
                      <a:pt x="36166" y="683541"/>
                      <a:pt x="25697" y="683541"/>
                      <a:pt x="15228" y="684493"/>
                    </a:cubicBezTo>
                    <a:cubicBezTo>
                      <a:pt x="3807" y="685446"/>
                      <a:pt x="952" y="680686"/>
                      <a:pt x="952" y="670214"/>
                    </a:cubicBezTo>
                    <a:cubicBezTo>
                      <a:pt x="0" y="602624"/>
                      <a:pt x="0" y="535035"/>
                      <a:pt x="0" y="466493"/>
                    </a:cubicBezTo>
                    <a:close/>
                  </a:path>
                </a:pathLst>
              </a:custGeom>
              <a:grpFill/>
              <a:ln w="9514"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6FABED13-F8C7-412B-3BD8-B07DD992C03B}"/>
                  </a:ext>
                </a:extLst>
              </p:cNvPr>
              <p:cNvSpPr/>
              <p:nvPr/>
            </p:nvSpPr>
            <p:spPr>
              <a:xfrm>
                <a:off x="5315568" y="4216276"/>
                <a:ext cx="671086" cy="585577"/>
              </a:xfrm>
              <a:custGeom>
                <a:avLst/>
                <a:gdLst>
                  <a:gd name="connsiteX0" fmla="*/ 0 w 671086"/>
                  <a:gd name="connsiteY0" fmla="*/ 53310 h 585577"/>
                  <a:gd name="connsiteX1" fmla="*/ 22842 w 671086"/>
                  <a:gd name="connsiteY1" fmla="*/ 13327 h 585577"/>
                  <a:gd name="connsiteX2" fmla="*/ 44732 w 671086"/>
                  <a:gd name="connsiteY2" fmla="*/ 7616 h 585577"/>
                  <a:gd name="connsiteX3" fmla="*/ 275055 w 671086"/>
                  <a:gd name="connsiteY3" fmla="*/ 140891 h 585577"/>
                  <a:gd name="connsiteX4" fmla="*/ 325497 w 671086"/>
                  <a:gd name="connsiteY4" fmla="*/ 170402 h 585577"/>
                  <a:gd name="connsiteX5" fmla="*/ 349291 w 671086"/>
                  <a:gd name="connsiteY5" fmla="*/ 170402 h 585577"/>
                  <a:gd name="connsiteX6" fmla="*/ 627200 w 671086"/>
                  <a:gd name="connsiteY6" fmla="*/ 9520 h 585577"/>
                  <a:gd name="connsiteX7" fmla="*/ 644332 w 671086"/>
                  <a:gd name="connsiteY7" fmla="*/ 0 h 585577"/>
                  <a:gd name="connsiteX8" fmla="*/ 670981 w 671086"/>
                  <a:gd name="connsiteY8" fmla="*/ 47598 h 585577"/>
                  <a:gd name="connsiteX9" fmla="*/ 662415 w 671086"/>
                  <a:gd name="connsiteY9" fmla="*/ 59974 h 585577"/>
                  <a:gd name="connsiteX10" fmla="*/ 557723 w 671086"/>
                  <a:gd name="connsiteY10" fmla="*/ 120900 h 585577"/>
                  <a:gd name="connsiteX11" fmla="*/ 380698 w 671086"/>
                  <a:gd name="connsiteY11" fmla="*/ 222760 h 585577"/>
                  <a:gd name="connsiteX12" fmla="*/ 368326 w 671086"/>
                  <a:gd name="connsiteY12" fmla="*/ 245607 h 585577"/>
                  <a:gd name="connsiteX13" fmla="*/ 369277 w 671086"/>
                  <a:gd name="connsiteY13" fmla="*/ 567372 h 585577"/>
                  <a:gd name="connsiteX14" fmla="*/ 352146 w 671086"/>
                  <a:gd name="connsiteY14" fmla="*/ 585459 h 585577"/>
                  <a:gd name="connsiteX15" fmla="*/ 323594 w 671086"/>
                  <a:gd name="connsiteY15" fmla="*/ 585459 h 585577"/>
                  <a:gd name="connsiteX16" fmla="*/ 307414 w 671086"/>
                  <a:gd name="connsiteY16" fmla="*/ 569276 h 585577"/>
                  <a:gd name="connsiteX17" fmla="*/ 308366 w 671086"/>
                  <a:gd name="connsiteY17" fmla="*/ 252271 h 585577"/>
                  <a:gd name="connsiteX18" fmla="*/ 289331 w 671086"/>
                  <a:gd name="connsiteY18" fmla="*/ 219904 h 585577"/>
                  <a:gd name="connsiteX19" fmla="*/ 15228 w 671086"/>
                  <a:gd name="connsiteY19" fmla="*/ 61878 h 585577"/>
                  <a:gd name="connsiteX20" fmla="*/ 0 w 671086"/>
                  <a:gd name="connsiteY20" fmla="*/ 53310 h 58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71086" h="585577">
                    <a:moveTo>
                      <a:pt x="0" y="53310"/>
                    </a:moveTo>
                    <a:cubicBezTo>
                      <a:pt x="8566" y="39030"/>
                      <a:pt x="16180" y="26655"/>
                      <a:pt x="22842" y="13327"/>
                    </a:cubicBezTo>
                    <a:cubicBezTo>
                      <a:pt x="28552" y="952"/>
                      <a:pt x="35215" y="1904"/>
                      <a:pt x="44732" y="7616"/>
                    </a:cubicBezTo>
                    <a:cubicBezTo>
                      <a:pt x="121823" y="52358"/>
                      <a:pt x="198915" y="97100"/>
                      <a:pt x="275055" y="140891"/>
                    </a:cubicBezTo>
                    <a:cubicBezTo>
                      <a:pt x="292186" y="150411"/>
                      <a:pt x="309317" y="159930"/>
                      <a:pt x="325497" y="170402"/>
                    </a:cubicBezTo>
                    <a:cubicBezTo>
                      <a:pt x="334063" y="175162"/>
                      <a:pt x="340725" y="175162"/>
                      <a:pt x="349291" y="170402"/>
                    </a:cubicBezTo>
                    <a:cubicBezTo>
                      <a:pt x="441610" y="117092"/>
                      <a:pt x="533930" y="62830"/>
                      <a:pt x="627200" y="9520"/>
                    </a:cubicBezTo>
                    <a:cubicBezTo>
                      <a:pt x="632911" y="6664"/>
                      <a:pt x="637670" y="3808"/>
                      <a:pt x="644332" y="0"/>
                    </a:cubicBezTo>
                    <a:cubicBezTo>
                      <a:pt x="653850" y="16183"/>
                      <a:pt x="663367" y="31415"/>
                      <a:pt x="670981" y="47598"/>
                    </a:cubicBezTo>
                    <a:cubicBezTo>
                      <a:pt x="671933" y="49502"/>
                      <a:pt x="666222" y="58070"/>
                      <a:pt x="662415" y="59974"/>
                    </a:cubicBezTo>
                    <a:cubicBezTo>
                      <a:pt x="627200" y="80917"/>
                      <a:pt x="592938" y="99956"/>
                      <a:pt x="557723" y="120900"/>
                    </a:cubicBezTo>
                    <a:cubicBezTo>
                      <a:pt x="498715" y="155170"/>
                      <a:pt x="439707" y="189441"/>
                      <a:pt x="380698" y="222760"/>
                    </a:cubicBezTo>
                    <a:cubicBezTo>
                      <a:pt x="371181" y="228472"/>
                      <a:pt x="368326" y="235136"/>
                      <a:pt x="368326" y="245607"/>
                    </a:cubicBezTo>
                    <a:cubicBezTo>
                      <a:pt x="368326" y="353179"/>
                      <a:pt x="368326" y="459800"/>
                      <a:pt x="369277" y="567372"/>
                    </a:cubicBezTo>
                    <a:cubicBezTo>
                      <a:pt x="369277" y="580700"/>
                      <a:pt x="366422" y="586411"/>
                      <a:pt x="352146" y="585459"/>
                    </a:cubicBezTo>
                    <a:cubicBezTo>
                      <a:pt x="342629" y="584507"/>
                      <a:pt x="333111" y="584507"/>
                      <a:pt x="323594" y="585459"/>
                    </a:cubicBezTo>
                    <a:cubicBezTo>
                      <a:pt x="310269" y="586411"/>
                      <a:pt x="307414" y="581651"/>
                      <a:pt x="307414" y="569276"/>
                    </a:cubicBezTo>
                    <a:cubicBezTo>
                      <a:pt x="307414" y="463607"/>
                      <a:pt x="307414" y="357939"/>
                      <a:pt x="308366" y="252271"/>
                    </a:cubicBezTo>
                    <a:cubicBezTo>
                      <a:pt x="308366" y="236088"/>
                      <a:pt x="303607" y="227520"/>
                      <a:pt x="289331" y="219904"/>
                    </a:cubicBezTo>
                    <a:cubicBezTo>
                      <a:pt x="197963" y="167546"/>
                      <a:pt x="106596" y="115188"/>
                      <a:pt x="15228" y="61878"/>
                    </a:cubicBezTo>
                    <a:cubicBezTo>
                      <a:pt x="9517" y="59022"/>
                      <a:pt x="4759" y="56166"/>
                      <a:pt x="0" y="53310"/>
                    </a:cubicBezTo>
                    <a:close/>
                  </a:path>
                </a:pathLst>
              </a:custGeom>
              <a:grpFill/>
              <a:ln w="9514"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4F1BFA6E-6F15-9A53-7D9A-76486EC41FED}"/>
                  </a:ext>
                </a:extLst>
              </p:cNvPr>
              <p:cNvSpPr/>
              <p:nvPr/>
            </p:nvSpPr>
            <p:spPr>
              <a:xfrm>
                <a:off x="4665526" y="5336740"/>
                <a:ext cx="670972" cy="584625"/>
              </a:xfrm>
              <a:custGeom>
                <a:avLst/>
                <a:gdLst>
                  <a:gd name="connsiteX0" fmla="*/ 642428 w 670972"/>
                  <a:gd name="connsiteY0" fmla="*/ 1904 h 584625"/>
                  <a:gd name="connsiteX1" fmla="*/ 669077 w 670972"/>
                  <a:gd name="connsiteY1" fmla="*/ 46646 h 584625"/>
                  <a:gd name="connsiteX2" fmla="*/ 661463 w 670972"/>
                  <a:gd name="connsiteY2" fmla="*/ 60926 h 584625"/>
                  <a:gd name="connsiteX3" fmla="*/ 481583 w 670972"/>
                  <a:gd name="connsiteY3" fmla="*/ 164690 h 584625"/>
                  <a:gd name="connsiteX4" fmla="*/ 380698 w 670972"/>
                  <a:gd name="connsiteY4" fmla="*/ 222760 h 584625"/>
                  <a:gd name="connsiteX5" fmla="*/ 367374 w 670972"/>
                  <a:gd name="connsiteY5" fmla="*/ 244655 h 584625"/>
                  <a:gd name="connsiteX6" fmla="*/ 368325 w 670972"/>
                  <a:gd name="connsiteY6" fmla="*/ 566420 h 584625"/>
                  <a:gd name="connsiteX7" fmla="*/ 351194 w 670972"/>
                  <a:gd name="connsiteY7" fmla="*/ 584507 h 584625"/>
                  <a:gd name="connsiteX8" fmla="*/ 319786 w 670972"/>
                  <a:gd name="connsiteY8" fmla="*/ 584507 h 584625"/>
                  <a:gd name="connsiteX9" fmla="*/ 305510 w 670972"/>
                  <a:gd name="connsiteY9" fmla="*/ 569276 h 584625"/>
                  <a:gd name="connsiteX10" fmla="*/ 306462 w 670972"/>
                  <a:gd name="connsiteY10" fmla="*/ 246559 h 584625"/>
                  <a:gd name="connsiteX11" fmla="*/ 292186 w 670972"/>
                  <a:gd name="connsiteY11" fmla="*/ 221808 h 584625"/>
                  <a:gd name="connsiteX12" fmla="*/ 9517 w 670972"/>
                  <a:gd name="connsiteY12" fmla="*/ 59022 h 584625"/>
                  <a:gd name="connsiteX13" fmla="*/ 0 w 670972"/>
                  <a:gd name="connsiteY13" fmla="*/ 53310 h 584625"/>
                  <a:gd name="connsiteX14" fmla="*/ 30456 w 670972"/>
                  <a:gd name="connsiteY14" fmla="*/ 0 h 584625"/>
                  <a:gd name="connsiteX15" fmla="*/ 91367 w 670972"/>
                  <a:gd name="connsiteY15" fmla="*/ 35223 h 584625"/>
                  <a:gd name="connsiteX16" fmla="*/ 326449 w 670972"/>
                  <a:gd name="connsiteY16" fmla="*/ 170402 h 584625"/>
                  <a:gd name="connsiteX17" fmla="*/ 348339 w 670972"/>
                  <a:gd name="connsiteY17" fmla="*/ 170402 h 584625"/>
                  <a:gd name="connsiteX18" fmla="*/ 627200 w 670972"/>
                  <a:gd name="connsiteY18" fmla="*/ 9520 h 584625"/>
                  <a:gd name="connsiteX19" fmla="*/ 642428 w 670972"/>
                  <a:gd name="connsiteY19" fmla="*/ 1904 h 58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0972" h="584625">
                    <a:moveTo>
                      <a:pt x="642428" y="1904"/>
                    </a:moveTo>
                    <a:cubicBezTo>
                      <a:pt x="651946" y="17136"/>
                      <a:pt x="659560" y="32367"/>
                      <a:pt x="669077" y="46646"/>
                    </a:cubicBezTo>
                    <a:cubicBezTo>
                      <a:pt x="674788" y="56166"/>
                      <a:pt x="666222" y="58070"/>
                      <a:pt x="661463" y="60926"/>
                    </a:cubicBezTo>
                    <a:cubicBezTo>
                      <a:pt x="601503" y="96149"/>
                      <a:pt x="541543" y="130420"/>
                      <a:pt x="481583" y="164690"/>
                    </a:cubicBezTo>
                    <a:cubicBezTo>
                      <a:pt x="448272" y="183730"/>
                      <a:pt x="414009" y="204673"/>
                      <a:pt x="380698" y="222760"/>
                    </a:cubicBezTo>
                    <a:cubicBezTo>
                      <a:pt x="371181" y="228472"/>
                      <a:pt x="367374" y="234184"/>
                      <a:pt x="367374" y="244655"/>
                    </a:cubicBezTo>
                    <a:cubicBezTo>
                      <a:pt x="367374" y="352228"/>
                      <a:pt x="367374" y="458848"/>
                      <a:pt x="368325" y="566420"/>
                    </a:cubicBezTo>
                    <a:cubicBezTo>
                      <a:pt x="368325" y="579748"/>
                      <a:pt x="365470" y="585460"/>
                      <a:pt x="351194" y="584507"/>
                    </a:cubicBezTo>
                    <a:cubicBezTo>
                      <a:pt x="340725" y="583556"/>
                      <a:pt x="330256" y="583556"/>
                      <a:pt x="319786" y="584507"/>
                    </a:cubicBezTo>
                    <a:cubicBezTo>
                      <a:pt x="308366" y="585460"/>
                      <a:pt x="305510" y="580700"/>
                      <a:pt x="305510" y="569276"/>
                    </a:cubicBezTo>
                    <a:cubicBezTo>
                      <a:pt x="305510" y="461704"/>
                      <a:pt x="305510" y="354131"/>
                      <a:pt x="306462" y="246559"/>
                    </a:cubicBezTo>
                    <a:cubicBezTo>
                      <a:pt x="306462" y="234184"/>
                      <a:pt x="302655" y="227520"/>
                      <a:pt x="292186" y="221808"/>
                    </a:cubicBezTo>
                    <a:cubicBezTo>
                      <a:pt x="197963" y="167546"/>
                      <a:pt x="103740" y="113284"/>
                      <a:pt x="9517" y="59022"/>
                    </a:cubicBezTo>
                    <a:cubicBezTo>
                      <a:pt x="6662" y="57118"/>
                      <a:pt x="3807" y="55214"/>
                      <a:pt x="0" y="53310"/>
                    </a:cubicBezTo>
                    <a:cubicBezTo>
                      <a:pt x="10469" y="36175"/>
                      <a:pt x="19986" y="19039"/>
                      <a:pt x="30456" y="0"/>
                    </a:cubicBezTo>
                    <a:cubicBezTo>
                      <a:pt x="51394" y="12376"/>
                      <a:pt x="71381" y="23799"/>
                      <a:pt x="91367" y="35223"/>
                    </a:cubicBezTo>
                    <a:cubicBezTo>
                      <a:pt x="169411" y="79965"/>
                      <a:pt x="248405" y="125660"/>
                      <a:pt x="326449" y="170402"/>
                    </a:cubicBezTo>
                    <a:cubicBezTo>
                      <a:pt x="334063" y="175162"/>
                      <a:pt x="339773" y="175162"/>
                      <a:pt x="348339" y="170402"/>
                    </a:cubicBezTo>
                    <a:cubicBezTo>
                      <a:pt x="441610" y="116140"/>
                      <a:pt x="533929" y="62830"/>
                      <a:pt x="627200" y="9520"/>
                    </a:cubicBezTo>
                    <a:cubicBezTo>
                      <a:pt x="630056" y="7616"/>
                      <a:pt x="635766" y="4760"/>
                      <a:pt x="642428" y="1904"/>
                    </a:cubicBezTo>
                    <a:close/>
                  </a:path>
                </a:pathLst>
              </a:custGeom>
              <a:grpFill/>
              <a:ln w="9514"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76255829-69EA-E1DC-08D7-676E6A8AA621}"/>
                  </a:ext>
                </a:extLst>
              </p:cNvPr>
              <p:cNvSpPr/>
              <p:nvPr/>
            </p:nvSpPr>
            <p:spPr>
              <a:xfrm>
                <a:off x="5966205" y="5339596"/>
                <a:ext cx="670534" cy="584745"/>
              </a:xfrm>
              <a:custGeom>
                <a:avLst/>
                <a:gdLst>
                  <a:gd name="connsiteX0" fmla="*/ 29861 w 670534"/>
                  <a:gd name="connsiteY0" fmla="*/ 952 h 584745"/>
                  <a:gd name="connsiteX1" fmla="*/ 145974 w 670534"/>
                  <a:gd name="connsiteY1" fmla="*/ 67589 h 584745"/>
                  <a:gd name="connsiteX2" fmla="*/ 328709 w 670534"/>
                  <a:gd name="connsiteY2" fmla="*/ 172306 h 584745"/>
                  <a:gd name="connsiteX3" fmla="*/ 346792 w 670534"/>
                  <a:gd name="connsiteY3" fmla="*/ 171354 h 584745"/>
                  <a:gd name="connsiteX4" fmla="*/ 633268 w 670534"/>
                  <a:gd name="connsiteY4" fmla="*/ 5712 h 584745"/>
                  <a:gd name="connsiteX5" fmla="*/ 643737 w 670534"/>
                  <a:gd name="connsiteY5" fmla="*/ 0 h 584745"/>
                  <a:gd name="connsiteX6" fmla="*/ 670386 w 670534"/>
                  <a:gd name="connsiteY6" fmla="*/ 46646 h 584745"/>
                  <a:gd name="connsiteX7" fmla="*/ 664676 w 670534"/>
                  <a:gd name="connsiteY7" fmla="*/ 58070 h 584745"/>
                  <a:gd name="connsiteX8" fmla="*/ 470519 w 670534"/>
                  <a:gd name="connsiteY8" fmla="*/ 170402 h 584745"/>
                  <a:gd name="connsiteX9" fmla="*/ 376296 w 670534"/>
                  <a:gd name="connsiteY9" fmla="*/ 224664 h 584745"/>
                  <a:gd name="connsiteX10" fmla="*/ 366779 w 670534"/>
                  <a:gd name="connsiteY10" fmla="*/ 244655 h 584745"/>
                  <a:gd name="connsiteX11" fmla="*/ 366779 w 670534"/>
                  <a:gd name="connsiteY11" fmla="*/ 566420 h 584745"/>
                  <a:gd name="connsiteX12" fmla="*/ 366779 w 670534"/>
                  <a:gd name="connsiteY12" fmla="*/ 584507 h 584745"/>
                  <a:gd name="connsiteX13" fmla="*/ 312530 w 670534"/>
                  <a:gd name="connsiteY13" fmla="*/ 583555 h 584745"/>
                  <a:gd name="connsiteX14" fmla="*/ 304916 w 670534"/>
                  <a:gd name="connsiteY14" fmla="*/ 573084 h 584745"/>
                  <a:gd name="connsiteX15" fmla="*/ 303964 w 670534"/>
                  <a:gd name="connsiteY15" fmla="*/ 522629 h 584745"/>
                  <a:gd name="connsiteX16" fmla="*/ 303964 w 670534"/>
                  <a:gd name="connsiteY16" fmla="*/ 243703 h 584745"/>
                  <a:gd name="connsiteX17" fmla="*/ 289688 w 670534"/>
                  <a:gd name="connsiteY17" fmla="*/ 219904 h 584745"/>
                  <a:gd name="connsiteX18" fmla="*/ 8922 w 670534"/>
                  <a:gd name="connsiteY18" fmla="*/ 58070 h 584745"/>
                  <a:gd name="connsiteX19" fmla="*/ 3212 w 670534"/>
                  <a:gd name="connsiteY19" fmla="*/ 39030 h 584745"/>
                  <a:gd name="connsiteX20" fmla="*/ 29861 w 670534"/>
                  <a:gd name="connsiteY20" fmla="*/ 952 h 584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70534" h="584745">
                    <a:moveTo>
                      <a:pt x="29861" y="952"/>
                    </a:moveTo>
                    <a:cubicBezTo>
                      <a:pt x="69834" y="23799"/>
                      <a:pt x="107904" y="45694"/>
                      <a:pt x="145974" y="67589"/>
                    </a:cubicBezTo>
                    <a:cubicBezTo>
                      <a:pt x="206886" y="102812"/>
                      <a:pt x="267797" y="138035"/>
                      <a:pt x="328709" y="172306"/>
                    </a:cubicBezTo>
                    <a:cubicBezTo>
                      <a:pt x="333468" y="175161"/>
                      <a:pt x="342034" y="174210"/>
                      <a:pt x="346792" y="171354"/>
                    </a:cubicBezTo>
                    <a:cubicBezTo>
                      <a:pt x="442919" y="116140"/>
                      <a:pt x="538093" y="60926"/>
                      <a:pt x="633268" y="5712"/>
                    </a:cubicBezTo>
                    <a:cubicBezTo>
                      <a:pt x="636123" y="3808"/>
                      <a:pt x="638978" y="2856"/>
                      <a:pt x="643737" y="0"/>
                    </a:cubicBezTo>
                    <a:cubicBezTo>
                      <a:pt x="653255" y="16183"/>
                      <a:pt x="662772" y="31415"/>
                      <a:pt x="670386" y="46646"/>
                    </a:cubicBezTo>
                    <a:cubicBezTo>
                      <a:pt x="671338" y="48550"/>
                      <a:pt x="667531" y="56166"/>
                      <a:pt x="664676" y="58070"/>
                    </a:cubicBezTo>
                    <a:cubicBezTo>
                      <a:pt x="599957" y="96148"/>
                      <a:pt x="535238" y="133275"/>
                      <a:pt x="470519" y="170402"/>
                    </a:cubicBezTo>
                    <a:cubicBezTo>
                      <a:pt x="439112" y="188489"/>
                      <a:pt x="407704" y="206577"/>
                      <a:pt x="376296" y="224664"/>
                    </a:cubicBezTo>
                    <a:cubicBezTo>
                      <a:pt x="367731" y="229424"/>
                      <a:pt x="366779" y="236088"/>
                      <a:pt x="366779" y="244655"/>
                    </a:cubicBezTo>
                    <a:cubicBezTo>
                      <a:pt x="366779" y="352228"/>
                      <a:pt x="366779" y="458848"/>
                      <a:pt x="366779" y="566420"/>
                    </a:cubicBezTo>
                    <a:cubicBezTo>
                      <a:pt x="366779" y="572132"/>
                      <a:pt x="366779" y="577844"/>
                      <a:pt x="366779" y="584507"/>
                    </a:cubicBezTo>
                    <a:cubicBezTo>
                      <a:pt x="347744" y="584507"/>
                      <a:pt x="330613" y="585459"/>
                      <a:pt x="312530" y="583555"/>
                    </a:cubicBezTo>
                    <a:cubicBezTo>
                      <a:pt x="309674" y="583555"/>
                      <a:pt x="304916" y="576891"/>
                      <a:pt x="304916" y="573084"/>
                    </a:cubicBezTo>
                    <a:cubicBezTo>
                      <a:pt x="303964" y="556900"/>
                      <a:pt x="303964" y="539765"/>
                      <a:pt x="303964" y="522629"/>
                    </a:cubicBezTo>
                    <a:cubicBezTo>
                      <a:pt x="303964" y="429337"/>
                      <a:pt x="303964" y="336996"/>
                      <a:pt x="303964" y="243703"/>
                    </a:cubicBezTo>
                    <a:cubicBezTo>
                      <a:pt x="303964" y="232279"/>
                      <a:pt x="300157" y="226568"/>
                      <a:pt x="289688" y="219904"/>
                    </a:cubicBezTo>
                    <a:cubicBezTo>
                      <a:pt x="196417" y="166594"/>
                      <a:pt x="103146" y="112332"/>
                      <a:pt x="8922" y="58070"/>
                    </a:cubicBezTo>
                    <a:cubicBezTo>
                      <a:pt x="-595" y="52358"/>
                      <a:pt x="-2498" y="48550"/>
                      <a:pt x="3212" y="39030"/>
                    </a:cubicBezTo>
                    <a:cubicBezTo>
                      <a:pt x="14633" y="28559"/>
                      <a:pt x="21295" y="15231"/>
                      <a:pt x="29861" y="952"/>
                    </a:cubicBezTo>
                    <a:close/>
                  </a:path>
                </a:pathLst>
              </a:custGeom>
              <a:grpFill/>
              <a:ln w="9514"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D3DFC07F-AF01-4229-4DDA-CE491D55AED1}"/>
                  </a:ext>
                </a:extLst>
              </p:cNvPr>
              <p:cNvSpPr/>
              <p:nvPr/>
            </p:nvSpPr>
            <p:spPr>
              <a:xfrm>
                <a:off x="5477365" y="4781744"/>
                <a:ext cx="350242" cy="153103"/>
              </a:xfrm>
              <a:custGeom>
                <a:avLst/>
                <a:gdLst>
                  <a:gd name="connsiteX0" fmla="*/ 0 w 350242"/>
                  <a:gd name="connsiteY0" fmla="*/ 53310 h 153103"/>
                  <a:gd name="connsiteX1" fmla="*/ 31407 w 350242"/>
                  <a:gd name="connsiteY1" fmla="*/ 0 h 153103"/>
                  <a:gd name="connsiteX2" fmla="*/ 118968 w 350242"/>
                  <a:gd name="connsiteY2" fmla="*/ 50454 h 153103"/>
                  <a:gd name="connsiteX3" fmla="*/ 165604 w 350242"/>
                  <a:gd name="connsiteY3" fmla="*/ 78061 h 153103"/>
                  <a:gd name="connsiteX4" fmla="*/ 186542 w 350242"/>
                  <a:gd name="connsiteY4" fmla="*/ 78061 h 153103"/>
                  <a:gd name="connsiteX5" fmla="*/ 306462 w 350242"/>
                  <a:gd name="connsiteY5" fmla="*/ 8568 h 153103"/>
                  <a:gd name="connsiteX6" fmla="*/ 320738 w 350242"/>
                  <a:gd name="connsiteY6" fmla="*/ 952 h 153103"/>
                  <a:gd name="connsiteX7" fmla="*/ 350242 w 350242"/>
                  <a:gd name="connsiteY7" fmla="*/ 52358 h 153103"/>
                  <a:gd name="connsiteX8" fmla="*/ 341677 w 350242"/>
                  <a:gd name="connsiteY8" fmla="*/ 59974 h 153103"/>
                  <a:gd name="connsiteX9" fmla="*/ 184639 w 350242"/>
                  <a:gd name="connsiteY9" fmla="*/ 150411 h 153103"/>
                  <a:gd name="connsiteX10" fmla="*/ 170362 w 350242"/>
                  <a:gd name="connsiteY10" fmla="*/ 152315 h 153103"/>
                  <a:gd name="connsiteX11" fmla="*/ 0 w 350242"/>
                  <a:gd name="connsiteY11" fmla="*/ 53310 h 153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242" h="153103">
                    <a:moveTo>
                      <a:pt x="0" y="53310"/>
                    </a:moveTo>
                    <a:cubicBezTo>
                      <a:pt x="10469" y="35223"/>
                      <a:pt x="20939" y="18087"/>
                      <a:pt x="31407" y="0"/>
                    </a:cubicBezTo>
                    <a:cubicBezTo>
                      <a:pt x="60912" y="17135"/>
                      <a:pt x="90416" y="33319"/>
                      <a:pt x="118968" y="50454"/>
                    </a:cubicBezTo>
                    <a:cubicBezTo>
                      <a:pt x="134196" y="59022"/>
                      <a:pt x="150376" y="68541"/>
                      <a:pt x="165604" y="78061"/>
                    </a:cubicBezTo>
                    <a:cubicBezTo>
                      <a:pt x="173218" y="82821"/>
                      <a:pt x="178928" y="82821"/>
                      <a:pt x="186542" y="78061"/>
                    </a:cubicBezTo>
                    <a:cubicBezTo>
                      <a:pt x="226515" y="54262"/>
                      <a:pt x="266489" y="31415"/>
                      <a:pt x="306462" y="8568"/>
                    </a:cubicBezTo>
                    <a:cubicBezTo>
                      <a:pt x="310269" y="6664"/>
                      <a:pt x="315028" y="3808"/>
                      <a:pt x="320738" y="952"/>
                    </a:cubicBezTo>
                    <a:cubicBezTo>
                      <a:pt x="330256" y="18087"/>
                      <a:pt x="340725" y="34271"/>
                      <a:pt x="350242" y="52358"/>
                    </a:cubicBezTo>
                    <a:cubicBezTo>
                      <a:pt x="347387" y="55214"/>
                      <a:pt x="345484" y="58070"/>
                      <a:pt x="341677" y="59974"/>
                    </a:cubicBezTo>
                    <a:cubicBezTo>
                      <a:pt x="289331" y="90437"/>
                      <a:pt x="236985" y="119948"/>
                      <a:pt x="184639" y="150411"/>
                    </a:cubicBezTo>
                    <a:cubicBezTo>
                      <a:pt x="180832" y="152315"/>
                      <a:pt x="174169" y="154218"/>
                      <a:pt x="170362" y="152315"/>
                    </a:cubicBezTo>
                    <a:cubicBezTo>
                      <a:pt x="114210" y="118996"/>
                      <a:pt x="58057" y="86629"/>
                      <a:pt x="0" y="53310"/>
                    </a:cubicBezTo>
                    <a:close/>
                  </a:path>
                </a:pathLst>
              </a:custGeom>
              <a:grpFill/>
              <a:ln w="9514"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4DBD5F72-0E0C-F65C-AADF-C97A71B4745E}"/>
                  </a:ext>
                </a:extLst>
              </p:cNvPr>
              <p:cNvSpPr/>
              <p:nvPr/>
            </p:nvSpPr>
            <p:spPr>
              <a:xfrm>
                <a:off x="5238476" y="5198705"/>
                <a:ext cx="200289" cy="277974"/>
              </a:xfrm>
              <a:custGeom>
                <a:avLst/>
                <a:gdLst>
                  <a:gd name="connsiteX0" fmla="*/ 198915 w 200289"/>
                  <a:gd name="connsiteY0" fmla="*/ 277974 h 277974"/>
                  <a:gd name="connsiteX1" fmla="*/ 139907 w 200289"/>
                  <a:gd name="connsiteY1" fmla="*/ 277974 h 277974"/>
                  <a:gd name="connsiteX2" fmla="*/ 139907 w 200289"/>
                  <a:gd name="connsiteY2" fmla="*/ 216096 h 277974"/>
                  <a:gd name="connsiteX3" fmla="*/ 139907 w 200289"/>
                  <a:gd name="connsiteY3" fmla="*/ 147555 h 277974"/>
                  <a:gd name="connsiteX4" fmla="*/ 129437 w 200289"/>
                  <a:gd name="connsiteY4" fmla="*/ 128515 h 277974"/>
                  <a:gd name="connsiteX5" fmla="*/ 13324 w 200289"/>
                  <a:gd name="connsiteY5" fmla="*/ 61878 h 277974"/>
                  <a:gd name="connsiteX6" fmla="*/ 0 w 200289"/>
                  <a:gd name="connsiteY6" fmla="*/ 53310 h 277974"/>
                  <a:gd name="connsiteX7" fmla="*/ 30456 w 200289"/>
                  <a:gd name="connsiteY7" fmla="*/ 0 h 277974"/>
                  <a:gd name="connsiteX8" fmla="*/ 149424 w 200289"/>
                  <a:gd name="connsiteY8" fmla="*/ 68542 h 277974"/>
                  <a:gd name="connsiteX9" fmla="*/ 190349 w 200289"/>
                  <a:gd name="connsiteY9" fmla="*/ 92341 h 277974"/>
                  <a:gd name="connsiteX10" fmla="*/ 199867 w 200289"/>
                  <a:gd name="connsiteY10" fmla="*/ 105668 h 277974"/>
                  <a:gd name="connsiteX11" fmla="*/ 199867 w 200289"/>
                  <a:gd name="connsiteY11" fmla="*/ 273214 h 277974"/>
                  <a:gd name="connsiteX12" fmla="*/ 198915 w 200289"/>
                  <a:gd name="connsiteY12" fmla="*/ 277974 h 277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289" h="277974">
                    <a:moveTo>
                      <a:pt x="198915" y="277974"/>
                    </a:moveTo>
                    <a:cubicBezTo>
                      <a:pt x="179880" y="277974"/>
                      <a:pt x="160845" y="277974"/>
                      <a:pt x="139907" y="277974"/>
                    </a:cubicBezTo>
                    <a:cubicBezTo>
                      <a:pt x="139907" y="257031"/>
                      <a:pt x="139907" y="236088"/>
                      <a:pt x="139907" y="216096"/>
                    </a:cubicBezTo>
                    <a:cubicBezTo>
                      <a:pt x="139907" y="193249"/>
                      <a:pt x="139907" y="170402"/>
                      <a:pt x="139907" y="147555"/>
                    </a:cubicBezTo>
                    <a:cubicBezTo>
                      <a:pt x="139907" y="138987"/>
                      <a:pt x="138003" y="133275"/>
                      <a:pt x="129437" y="128515"/>
                    </a:cubicBezTo>
                    <a:cubicBezTo>
                      <a:pt x="90416" y="106620"/>
                      <a:pt x="52346" y="83773"/>
                      <a:pt x="13324" y="61878"/>
                    </a:cubicBezTo>
                    <a:cubicBezTo>
                      <a:pt x="9517" y="59974"/>
                      <a:pt x="5711" y="57118"/>
                      <a:pt x="0" y="53310"/>
                    </a:cubicBezTo>
                    <a:cubicBezTo>
                      <a:pt x="10469" y="35223"/>
                      <a:pt x="19987" y="18087"/>
                      <a:pt x="30456" y="0"/>
                    </a:cubicBezTo>
                    <a:cubicBezTo>
                      <a:pt x="71381" y="23799"/>
                      <a:pt x="110403" y="45695"/>
                      <a:pt x="149424" y="68542"/>
                    </a:cubicBezTo>
                    <a:cubicBezTo>
                      <a:pt x="162749" y="76157"/>
                      <a:pt x="177025" y="83773"/>
                      <a:pt x="190349" y="92341"/>
                    </a:cubicBezTo>
                    <a:cubicBezTo>
                      <a:pt x="195108" y="95197"/>
                      <a:pt x="199867" y="100908"/>
                      <a:pt x="199867" y="105668"/>
                    </a:cubicBezTo>
                    <a:cubicBezTo>
                      <a:pt x="200818" y="160882"/>
                      <a:pt x="199867" y="217049"/>
                      <a:pt x="199867" y="273214"/>
                    </a:cubicBezTo>
                    <a:cubicBezTo>
                      <a:pt x="200818" y="274167"/>
                      <a:pt x="199867" y="275118"/>
                      <a:pt x="198915" y="277974"/>
                    </a:cubicBezTo>
                    <a:close/>
                  </a:path>
                </a:pathLst>
              </a:custGeom>
              <a:grpFill/>
              <a:ln w="9514"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2B730E35-18DE-8C42-98C3-6381836CE575}"/>
                  </a:ext>
                </a:extLst>
              </p:cNvPr>
              <p:cNvSpPr/>
              <p:nvPr/>
            </p:nvSpPr>
            <p:spPr>
              <a:xfrm>
                <a:off x="5863060" y="5202513"/>
                <a:ext cx="201401" cy="267502"/>
              </a:xfrm>
              <a:custGeom>
                <a:avLst/>
                <a:gdLst>
                  <a:gd name="connsiteX0" fmla="*/ 61626 w 201401"/>
                  <a:gd name="connsiteY0" fmla="*/ 267503 h 267502"/>
                  <a:gd name="connsiteX1" fmla="*/ 7376 w 201401"/>
                  <a:gd name="connsiteY1" fmla="*/ 267503 h 267502"/>
                  <a:gd name="connsiteX2" fmla="*/ 714 w 201401"/>
                  <a:gd name="connsiteY2" fmla="*/ 257983 h 267502"/>
                  <a:gd name="connsiteX3" fmla="*/ 714 w 201401"/>
                  <a:gd name="connsiteY3" fmla="*/ 106620 h 267502"/>
                  <a:gd name="connsiteX4" fmla="*/ 7376 w 201401"/>
                  <a:gd name="connsiteY4" fmla="*/ 94245 h 267502"/>
                  <a:gd name="connsiteX5" fmla="*/ 169173 w 201401"/>
                  <a:gd name="connsiteY5" fmla="*/ 952 h 267502"/>
                  <a:gd name="connsiteX6" fmla="*/ 173931 w 201401"/>
                  <a:gd name="connsiteY6" fmla="*/ 0 h 267502"/>
                  <a:gd name="connsiteX7" fmla="*/ 199629 w 201401"/>
                  <a:gd name="connsiteY7" fmla="*/ 43791 h 267502"/>
                  <a:gd name="connsiteX8" fmla="*/ 192966 w 201401"/>
                  <a:gd name="connsiteY8" fmla="*/ 58070 h 267502"/>
                  <a:gd name="connsiteX9" fmla="*/ 73998 w 201401"/>
                  <a:gd name="connsiteY9" fmla="*/ 126612 h 267502"/>
                  <a:gd name="connsiteX10" fmla="*/ 60674 w 201401"/>
                  <a:gd name="connsiteY10" fmla="*/ 148507 h 267502"/>
                  <a:gd name="connsiteX11" fmla="*/ 60674 w 201401"/>
                  <a:gd name="connsiteY11" fmla="*/ 251319 h 267502"/>
                  <a:gd name="connsiteX12" fmla="*/ 61626 w 201401"/>
                  <a:gd name="connsiteY12" fmla="*/ 267503 h 267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1401" h="267502">
                    <a:moveTo>
                      <a:pt x="61626" y="267503"/>
                    </a:moveTo>
                    <a:cubicBezTo>
                      <a:pt x="42591" y="267503"/>
                      <a:pt x="25459" y="267503"/>
                      <a:pt x="7376" y="267503"/>
                    </a:cubicBezTo>
                    <a:cubicBezTo>
                      <a:pt x="4521" y="267503"/>
                      <a:pt x="714" y="260839"/>
                      <a:pt x="714" y="257983"/>
                    </a:cubicBezTo>
                    <a:cubicBezTo>
                      <a:pt x="-238" y="207529"/>
                      <a:pt x="-238" y="157074"/>
                      <a:pt x="714" y="106620"/>
                    </a:cubicBezTo>
                    <a:cubicBezTo>
                      <a:pt x="714" y="102813"/>
                      <a:pt x="3569" y="96149"/>
                      <a:pt x="7376" y="94245"/>
                    </a:cubicBezTo>
                    <a:cubicBezTo>
                      <a:pt x="60674" y="62830"/>
                      <a:pt x="114923" y="31415"/>
                      <a:pt x="169173" y="952"/>
                    </a:cubicBezTo>
                    <a:cubicBezTo>
                      <a:pt x="170125" y="0"/>
                      <a:pt x="172028" y="952"/>
                      <a:pt x="173931" y="0"/>
                    </a:cubicBezTo>
                    <a:cubicBezTo>
                      <a:pt x="182497" y="14279"/>
                      <a:pt x="191063" y="29511"/>
                      <a:pt x="199629" y="43791"/>
                    </a:cubicBezTo>
                    <a:cubicBezTo>
                      <a:pt x="204387" y="52358"/>
                      <a:pt x="198677" y="54262"/>
                      <a:pt x="192966" y="58070"/>
                    </a:cubicBezTo>
                    <a:cubicBezTo>
                      <a:pt x="152993" y="80917"/>
                      <a:pt x="113972" y="103765"/>
                      <a:pt x="73998" y="126612"/>
                    </a:cubicBezTo>
                    <a:cubicBezTo>
                      <a:pt x="64481" y="132324"/>
                      <a:pt x="60674" y="138035"/>
                      <a:pt x="60674" y="148507"/>
                    </a:cubicBezTo>
                    <a:cubicBezTo>
                      <a:pt x="61626" y="182778"/>
                      <a:pt x="60674" y="217049"/>
                      <a:pt x="60674" y="251319"/>
                    </a:cubicBezTo>
                    <a:cubicBezTo>
                      <a:pt x="61626" y="255127"/>
                      <a:pt x="61626" y="259887"/>
                      <a:pt x="61626" y="267503"/>
                    </a:cubicBezTo>
                    <a:close/>
                  </a:path>
                </a:pathLst>
              </a:custGeom>
              <a:grpFill/>
              <a:ln w="9514"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31808787-F0DB-B5E7-7D7E-CA09865174D8}"/>
                  </a:ext>
                </a:extLst>
              </p:cNvPr>
              <p:cNvSpPr/>
              <p:nvPr/>
            </p:nvSpPr>
            <p:spPr>
              <a:xfrm>
                <a:off x="4666477" y="5678496"/>
                <a:ext cx="263633" cy="197057"/>
              </a:xfrm>
              <a:custGeom>
                <a:avLst/>
                <a:gdLst>
                  <a:gd name="connsiteX0" fmla="*/ 263634 w 263633"/>
                  <a:gd name="connsiteY0" fmla="*/ 144699 h 197057"/>
                  <a:gd name="connsiteX1" fmla="*/ 233178 w 263633"/>
                  <a:gd name="connsiteY1" fmla="*/ 197057 h 197057"/>
                  <a:gd name="connsiteX2" fmla="*/ 138955 w 263633"/>
                  <a:gd name="connsiteY2" fmla="*/ 143747 h 197057"/>
                  <a:gd name="connsiteX3" fmla="*/ 10469 w 263633"/>
                  <a:gd name="connsiteY3" fmla="*/ 69493 h 197057"/>
                  <a:gd name="connsiteX4" fmla="*/ 0 w 263633"/>
                  <a:gd name="connsiteY4" fmla="*/ 51406 h 197057"/>
                  <a:gd name="connsiteX5" fmla="*/ 0 w 263633"/>
                  <a:gd name="connsiteY5" fmla="*/ 0 h 197057"/>
                  <a:gd name="connsiteX6" fmla="*/ 59960 w 263633"/>
                  <a:gd name="connsiteY6" fmla="*/ 0 h 197057"/>
                  <a:gd name="connsiteX7" fmla="*/ 61863 w 263633"/>
                  <a:gd name="connsiteY7" fmla="*/ 1904 h 197057"/>
                  <a:gd name="connsiteX8" fmla="*/ 87561 w 263633"/>
                  <a:gd name="connsiteY8" fmla="*/ 42838 h 197057"/>
                  <a:gd name="connsiteX9" fmla="*/ 245551 w 263633"/>
                  <a:gd name="connsiteY9" fmla="*/ 133275 h 197057"/>
                  <a:gd name="connsiteX10" fmla="*/ 263634 w 263633"/>
                  <a:gd name="connsiteY10" fmla="*/ 144699 h 19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3633" h="197057">
                    <a:moveTo>
                      <a:pt x="263634" y="144699"/>
                    </a:moveTo>
                    <a:cubicBezTo>
                      <a:pt x="253164" y="162787"/>
                      <a:pt x="243647" y="179922"/>
                      <a:pt x="233178" y="197057"/>
                    </a:cubicBezTo>
                    <a:cubicBezTo>
                      <a:pt x="200818" y="178970"/>
                      <a:pt x="169411" y="160883"/>
                      <a:pt x="138955" y="143747"/>
                    </a:cubicBezTo>
                    <a:cubicBezTo>
                      <a:pt x="96126" y="118996"/>
                      <a:pt x="53298" y="94245"/>
                      <a:pt x="10469" y="69493"/>
                    </a:cubicBezTo>
                    <a:cubicBezTo>
                      <a:pt x="2855" y="64734"/>
                      <a:pt x="0" y="59974"/>
                      <a:pt x="0" y="51406"/>
                    </a:cubicBezTo>
                    <a:cubicBezTo>
                      <a:pt x="952" y="35223"/>
                      <a:pt x="0" y="18088"/>
                      <a:pt x="0" y="0"/>
                    </a:cubicBezTo>
                    <a:cubicBezTo>
                      <a:pt x="20939" y="0"/>
                      <a:pt x="40925" y="0"/>
                      <a:pt x="59960" y="0"/>
                    </a:cubicBezTo>
                    <a:cubicBezTo>
                      <a:pt x="60912" y="952"/>
                      <a:pt x="61863" y="1904"/>
                      <a:pt x="61863" y="1904"/>
                    </a:cubicBezTo>
                    <a:cubicBezTo>
                      <a:pt x="58057" y="23799"/>
                      <a:pt x="70429" y="33319"/>
                      <a:pt x="87561" y="42838"/>
                    </a:cubicBezTo>
                    <a:cubicBezTo>
                      <a:pt x="140859" y="72350"/>
                      <a:pt x="193205" y="102812"/>
                      <a:pt x="245551" y="133275"/>
                    </a:cubicBezTo>
                    <a:cubicBezTo>
                      <a:pt x="252213" y="137083"/>
                      <a:pt x="256971" y="140891"/>
                      <a:pt x="263634" y="144699"/>
                    </a:cubicBezTo>
                    <a:close/>
                  </a:path>
                </a:pathLst>
              </a:custGeom>
              <a:grpFill/>
              <a:ln w="9514"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A03A7D98-83E6-B47B-0211-1232C87C8A0A}"/>
                  </a:ext>
                </a:extLst>
              </p:cNvPr>
              <p:cNvSpPr/>
              <p:nvPr/>
            </p:nvSpPr>
            <p:spPr>
              <a:xfrm>
                <a:off x="6396751" y="5691824"/>
                <a:ext cx="240791" cy="174209"/>
              </a:xfrm>
              <a:custGeom>
                <a:avLst/>
                <a:gdLst>
                  <a:gd name="connsiteX0" fmla="*/ 30456 w 240791"/>
                  <a:gd name="connsiteY0" fmla="*/ 174210 h 174209"/>
                  <a:gd name="connsiteX1" fmla="*/ 0 w 240791"/>
                  <a:gd name="connsiteY1" fmla="*/ 120900 h 174209"/>
                  <a:gd name="connsiteX2" fmla="*/ 76140 w 240791"/>
                  <a:gd name="connsiteY2" fmla="*/ 76157 h 174209"/>
                  <a:gd name="connsiteX3" fmla="*/ 168459 w 240791"/>
                  <a:gd name="connsiteY3" fmla="*/ 22847 h 174209"/>
                  <a:gd name="connsiteX4" fmla="*/ 183687 w 240791"/>
                  <a:gd name="connsiteY4" fmla="*/ 0 h 174209"/>
                  <a:gd name="connsiteX5" fmla="*/ 240792 w 240791"/>
                  <a:gd name="connsiteY5" fmla="*/ 0 h 174209"/>
                  <a:gd name="connsiteX6" fmla="*/ 240792 w 240791"/>
                  <a:gd name="connsiteY6" fmla="*/ 48550 h 174209"/>
                  <a:gd name="connsiteX7" fmla="*/ 233178 w 240791"/>
                  <a:gd name="connsiteY7" fmla="*/ 57118 h 174209"/>
                  <a:gd name="connsiteX8" fmla="*/ 30456 w 240791"/>
                  <a:gd name="connsiteY8" fmla="*/ 174210 h 17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0791" h="174209">
                    <a:moveTo>
                      <a:pt x="30456" y="174210"/>
                    </a:moveTo>
                    <a:cubicBezTo>
                      <a:pt x="19987" y="156122"/>
                      <a:pt x="10469" y="139939"/>
                      <a:pt x="0" y="120900"/>
                    </a:cubicBezTo>
                    <a:cubicBezTo>
                      <a:pt x="25697" y="105668"/>
                      <a:pt x="51394" y="91389"/>
                      <a:pt x="76140" y="76157"/>
                    </a:cubicBezTo>
                    <a:cubicBezTo>
                      <a:pt x="106595" y="58070"/>
                      <a:pt x="138003" y="40934"/>
                      <a:pt x="168459" y="22847"/>
                    </a:cubicBezTo>
                    <a:cubicBezTo>
                      <a:pt x="175121" y="19039"/>
                      <a:pt x="177025" y="9520"/>
                      <a:pt x="183687" y="0"/>
                    </a:cubicBezTo>
                    <a:cubicBezTo>
                      <a:pt x="199867" y="0"/>
                      <a:pt x="218902" y="0"/>
                      <a:pt x="240792" y="0"/>
                    </a:cubicBezTo>
                    <a:cubicBezTo>
                      <a:pt x="240792" y="16184"/>
                      <a:pt x="240792" y="32367"/>
                      <a:pt x="240792" y="48550"/>
                    </a:cubicBezTo>
                    <a:cubicBezTo>
                      <a:pt x="240792" y="51406"/>
                      <a:pt x="236985" y="55214"/>
                      <a:pt x="233178" y="57118"/>
                    </a:cubicBezTo>
                    <a:cubicBezTo>
                      <a:pt x="165604" y="96148"/>
                      <a:pt x="98982" y="134227"/>
                      <a:pt x="30456" y="174210"/>
                    </a:cubicBezTo>
                    <a:close/>
                  </a:path>
                </a:pathLst>
              </a:custGeom>
              <a:grpFill/>
              <a:ln w="9514"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5C97612-E2B1-B137-4603-38182B3EC1A0}"/>
                  </a:ext>
                </a:extLst>
              </p:cNvPr>
              <p:cNvSpPr/>
              <p:nvPr/>
            </p:nvSpPr>
            <p:spPr>
              <a:xfrm>
                <a:off x="5605850" y="4046452"/>
                <a:ext cx="256019" cy="171727"/>
              </a:xfrm>
              <a:custGeom>
                <a:avLst/>
                <a:gdLst>
                  <a:gd name="connsiteX0" fmla="*/ 31407 w 256019"/>
                  <a:gd name="connsiteY0" fmla="*/ 79387 h 171727"/>
                  <a:gd name="connsiteX1" fmla="*/ 0 w 256019"/>
                  <a:gd name="connsiteY1" fmla="*/ 25125 h 171727"/>
                  <a:gd name="connsiteX2" fmla="*/ 43780 w 256019"/>
                  <a:gd name="connsiteY2" fmla="*/ 373 h 171727"/>
                  <a:gd name="connsiteX3" fmla="*/ 54250 w 256019"/>
                  <a:gd name="connsiteY3" fmla="*/ 2278 h 171727"/>
                  <a:gd name="connsiteX4" fmla="*/ 252213 w 256019"/>
                  <a:gd name="connsiteY4" fmla="*/ 116514 h 171727"/>
                  <a:gd name="connsiteX5" fmla="*/ 256020 w 256019"/>
                  <a:gd name="connsiteY5" fmla="*/ 120321 h 171727"/>
                  <a:gd name="connsiteX6" fmla="*/ 226515 w 256019"/>
                  <a:gd name="connsiteY6" fmla="*/ 171727 h 171727"/>
                  <a:gd name="connsiteX7" fmla="*/ 66622 w 256019"/>
                  <a:gd name="connsiteY7" fmla="*/ 79387 h 171727"/>
                  <a:gd name="connsiteX8" fmla="*/ 31407 w 256019"/>
                  <a:gd name="connsiteY8" fmla="*/ 79387 h 17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019" h="171727">
                    <a:moveTo>
                      <a:pt x="31407" y="79387"/>
                    </a:moveTo>
                    <a:cubicBezTo>
                      <a:pt x="20939" y="61299"/>
                      <a:pt x="11421" y="44164"/>
                      <a:pt x="0" y="25125"/>
                    </a:cubicBezTo>
                    <a:cubicBezTo>
                      <a:pt x="15228" y="16557"/>
                      <a:pt x="29504" y="7989"/>
                      <a:pt x="43780" y="373"/>
                    </a:cubicBezTo>
                    <a:cubicBezTo>
                      <a:pt x="46635" y="-579"/>
                      <a:pt x="51394" y="373"/>
                      <a:pt x="54250" y="2278"/>
                    </a:cubicBezTo>
                    <a:cubicBezTo>
                      <a:pt x="119920" y="40356"/>
                      <a:pt x="185590" y="78435"/>
                      <a:pt x="252213" y="116514"/>
                    </a:cubicBezTo>
                    <a:cubicBezTo>
                      <a:pt x="253164" y="117466"/>
                      <a:pt x="254116" y="118417"/>
                      <a:pt x="256020" y="120321"/>
                    </a:cubicBezTo>
                    <a:cubicBezTo>
                      <a:pt x="246502" y="137457"/>
                      <a:pt x="236033" y="154592"/>
                      <a:pt x="226515" y="171727"/>
                    </a:cubicBezTo>
                    <a:cubicBezTo>
                      <a:pt x="172266" y="140313"/>
                      <a:pt x="119920" y="110802"/>
                      <a:pt x="66622" y="79387"/>
                    </a:cubicBezTo>
                    <a:cubicBezTo>
                      <a:pt x="55201" y="73675"/>
                      <a:pt x="44732" y="65107"/>
                      <a:pt x="31407" y="79387"/>
                    </a:cubicBezTo>
                    <a:close/>
                  </a:path>
                </a:pathLst>
              </a:custGeom>
              <a:grpFill/>
              <a:ln w="9514"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B4584167-0D98-4CC6-B4E4-A8ADCBD46838}"/>
                  </a:ext>
                </a:extLst>
              </p:cNvPr>
              <p:cNvSpPr/>
              <p:nvPr/>
            </p:nvSpPr>
            <p:spPr>
              <a:xfrm>
                <a:off x="6574728" y="5478583"/>
                <a:ext cx="60911" cy="59022"/>
              </a:xfrm>
              <a:custGeom>
                <a:avLst/>
                <a:gdLst>
                  <a:gd name="connsiteX0" fmla="*/ 60912 w 60911"/>
                  <a:gd name="connsiteY0" fmla="*/ 59022 h 59022"/>
                  <a:gd name="connsiteX1" fmla="*/ 0 w 60911"/>
                  <a:gd name="connsiteY1" fmla="*/ 59022 h 59022"/>
                  <a:gd name="connsiteX2" fmla="*/ 0 w 60911"/>
                  <a:gd name="connsiteY2" fmla="*/ 0 h 59022"/>
                  <a:gd name="connsiteX3" fmla="*/ 60912 w 60911"/>
                  <a:gd name="connsiteY3" fmla="*/ 0 h 59022"/>
                  <a:gd name="connsiteX4" fmla="*/ 60912 w 60911"/>
                  <a:gd name="connsiteY4" fmla="*/ 59022 h 59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11" h="59022">
                    <a:moveTo>
                      <a:pt x="60912" y="59022"/>
                    </a:moveTo>
                    <a:cubicBezTo>
                      <a:pt x="40925" y="59022"/>
                      <a:pt x="20939" y="59022"/>
                      <a:pt x="0" y="59022"/>
                    </a:cubicBezTo>
                    <a:cubicBezTo>
                      <a:pt x="0" y="39983"/>
                      <a:pt x="0" y="20943"/>
                      <a:pt x="0" y="0"/>
                    </a:cubicBezTo>
                    <a:cubicBezTo>
                      <a:pt x="19987" y="0"/>
                      <a:pt x="39973" y="0"/>
                      <a:pt x="60912" y="0"/>
                    </a:cubicBezTo>
                    <a:cubicBezTo>
                      <a:pt x="60912" y="19992"/>
                      <a:pt x="60912" y="39031"/>
                      <a:pt x="60912" y="59022"/>
                    </a:cubicBezTo>
                    <a:close/>
                  </a:path>
                </a:pathLst>
              </a:custGeom>
              <a:grpFill/>
              <a:ln w="9514"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480E9306-D284-65B4-5B00-81AE396F5E73}"/>
                  </a:ext>
                </a:extLst>
              </p:cNvPr>
              <p:cNvSpPr/>
              <p:nvPr/>
            </p:nvSpPr>
            <p:spPr>
              <a:xfrm>
                <a:off x="5421212" y="4148686"/>
                <a:ext cx="84705" cy="82058"/>
              </a:xfrm>
              <a:custGeom>
                <a:avLst/>
                <a:gdLst>
                  <a:gd name="connsiteX0" fmla="*/ 0 w 84705"/>
                  <a:gd name="connsiteY0" fmla="*/ 30463 h 82058"/>
                  <a:gd name="connsiteX1" fmla="*/ 53298 w 84705"/>
                  <a:gd name="connsiteY1" fmla="*/ 0 h 82058"/>
                  <a:gd name="connsiteX2" fmla="*/ 84705 w 84705"/>
                  <a:gd name="connsiteY2" fmla="*/ 53310 h 82058"/>
                  <a:gd name="connsiteX3" fmla="*/ 35214 w 84705"/>
                  <a:gd name="connsiteY3" fmla="*/ 81869 h 82058"/>
                  <a:gd name="connsiteX4" fmla="*/ 27601 w 84705"/>
                  <a:gd name="connsiteY4" fmla="*/ 78061 h 82058"/>
                  <a:gd name="connsiteX5" fmla="*/ 0 w 84705"/>
                  <a:gd name="connsiteY5" fmla="*/ 30463 h 82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705" h="82058">
                    <a:moveTo>
                      <a:pt x="0" y="30463"/>
                    </a:moveTo>
                    <a:cubicBezTo>
                      <a:pt x="17131" y="19991"/>
                      <a:pt x="34263" y="10472"/>
                      <a:pt x="53298" y="0"/>
                    </a:cubicBezTo>
                    <a:cubicBezTo>
                      <a:pt x="63767" y="17135"/>
                      <a:pt x="73284" y="34271"/>
                      <a:pt x="84705" y="53310"/>
                    </a:cubicBezTo>
                    <a:cubicBezTo>
                      <a:pt x="67574" y="62830"/>
                      <a:pt x="51394" y="72350"/>
                      <a:pt x="35214" y="81869"/>
                    </a:cubicBezTo>
                    <a:cubicBezTo>
                      <a:pt x="33311" y="82821"/>
                      <a:pt x="28552" y="79965"/>
                      <a:pt x="27601" y="78061"/>
                    </a:cubicBezTo>
                    <a:cubicBezTo>
                      <a:pt x="18083" y="61878"/>
                      <a:pt x="9517" y="46646"/>
                      <a:pt x="0" y="30463"/>
                    </a:cubicBezTo>
                    <a:close/>
                  </a:path>
                </a:pathLst>
              </a:custGeom>
              <a:grpFill/>
              <a:ln w="9514"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35BD344-9C22-8B18-82F7-EF5367D00814}"/>
                  </a:ext>
                </a:extLst>
              </p:cNvPr>
              <p:cNvSpPr/>
              <p:nvPr/>
            </p:nvSpPr>
            <p:spPr>
              <a:xfrm>
                <a:off x="5514695" y="4094424"/>
                <a:ext cx="82590" cy="80212"/>
              </a:xfrm>
              <a:custGeom>
                <a:avLst/>
                <a:gdLst>
                  <a:gd name="connsiteX0" fmla="*/ 52134 w 82590"/>
                  <a:gd name="connsiteY0" fmla="*/ 0 h 80212"/>
                  <a:gd name="connsiteX1" fmla="*/ 82590 w 82590"/>
                  <a:gd name="connsiteY1" fmla="*/ 53310 h 80212"/>
                  <a:gd name="connsiteX2" fmla="*/ 35955 w 82590"/>
                  <a:gd name="connsiteY2" fmla="*/ 79965 h 80212"/>
                  <a:gd name="connsiteX3" fmla="*/ 24534 w 82590"/>
                  <a:gd name="connsiteY3" fmla="*/ 76157 h 80212"/>
                  <a:gd name="connsiteX4" fmla="*/ 2643 w 82590"/>
                  <a:gd name="connsiteY4" fmla="*/ 39031 h 80212"/>
                  <a:gd name="connsiteX5" fmla="*/ 6450 w 82590"/>
                  <a:gd name="connsiteY5" fmla="*/ 25703 h 80212"/>
                  <a:gd name="connsiteX6" fmla="*/ 52134 w 82590"/>
                  <a:gd name="connsiteY6" fmla="*/ 0 h 80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590" h="80212">
                    <a:moveTo>
                      <a:pt x="52134" y="0"/>
                    </a:moveTo>
                    <a:cubicBezTo>
                      <a:pt x="62603" y="18087"/>
                      <a:pt x="72121" y="35223"/>
                      <a:pt x="82590" y="53310"/>
                    </a:cubicBezTo>
                    <a:cubicBezTo>
                      <a:pt x="66410" y="62830"/>
                      <a:pt x="52134" y="72350"/>
                      <a:pt x="35955" y="79965"/>
                    </a:cubicBezTo>
                    <a:cubicBezTo>
                      <a:pt x="33099" y="80917"/>
                      <a:pt x="26437" y="79013"/>
                      <a:pt x="24534" y="76157"/>
                    </a:cubicBezTo>
                    <a:cubicBezTo>
                      <a:pt x="16920" y="64734"/>
                      <a:pt x="10257" y="51406"/>
                      <a:pt x="2643" y="39031"/>
                    </a:cubicBezTo>
                    <a:cubicBezTo>
                      <a:pt x="-2115" y="32367"/>
                      <a:pt x="-212" y="28559"/>
                      <a:pt x="6450" y="25703"/>
                    </a:cubicBezTo>
                    <a:cubicBezTo>
                      <a:pt x="21678" y="18087"/>
                      <a:pt x="35955" y="9520"/>
                      <a:pt x="52134" y="0"/>
                    </a:cubicBezTo>
                    <a:close/>
                  </a:path>
                </a:pathLst>
              </a:custGeom>
              <a:grpFill/>
              <a:ln w="9514"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018B2DE-47C0-0711-BF3C-285D52EB3B5A}"/>
                  </a:ext>
                </a:extLst>
              </p:cNvPr>
              <p:cNvSpPr/>
              <p:nvPr/>
            </p:nvSpPr>
            <p:spPr>
              <a:xfrm>
                <a:off x="6573776" y="5585203"/>
                <a:ext cx="62814" cy="59735"/>
              </a:xfrm>
              <a:custGeom>
                <a:avLst/>
                <a:gdLst>
                  <a:gd name="connsiteX0" fmla="*/ 0 w 62814"/>
                  <a:gd name="connsiteY0" fmla="*/ 0 h 59735"/>
                  <a:gd name="connsiteX1" fmla="*/ 62815 w 62814"/>
                  <a:gd name="connsiteY1" fmla="*/ 0 h 59735"/>
                  <a:gd name="connsiteX2" fmla="*/ 62815 w 62814"/>
                  <a:gd name="connsiteY2" fmla="*/ 51406 h 59735"/>
                  <a:gd name="connsiteX3" fmla="*/ 54249 w 62814"/>
                  <a:gd name="connsiteY3" fmla="*/ 59022 h 59735"/>
                  <a:gd name="connsiteX4" fmla="*/ 10469 w 62814"/>
                  <a:gd name="connsiteY4" fmla="*/ 59022 h 59735"/>
                  <a:gd name="connsiteX5" fmla="*/ 952 w 62814"/>
                  <a:gd name="connsiteY5" fmla="*/ 50454 h 59735"/>
                  <a:gd name="connsiteX6" fmla="*/ 0 w 62814"/>
                  <a:gd name="connsiteY6" fmla="*/ 0 h 59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814" h="59735">
                    <a:moveTo>
                      <a:pt x="0" y="0"/>
                    </a:moveTo>
                    <a:cubicBezTo>
                      <a:pt x="21890" y="0"/>
                      <a:pt x="40925" y="0"/>
                      <a:pt x="62815" y="0"/>
                    </a:cubicBezTo>
                    <a:cubicBezTo>
                      <a:pt x="62815" y="18088"/>
                      <a:pt x="62815" y="35223"/>
                      <a:pt x="62815" y="51406"/>
                    </a:cubicBezTo>
                    <a:cubicBezTo>
                      <a:pt x="62815" y="54262"/>
                      <a:pt x="57105" y="59022"/>
                      <a:pt x="54249" y="59022"/>
                    </a:cubicBezTo>
                    <a:cubicBezTo>
                      <a:pt x="39973" y="59974"/>
                      <a:pt x="24745" y="59974"/>
                      <a:pt x="10469" y="59022"/>
                    </a:cubicBezTo>
                    <a:cubicBezTo>
                      <a:pt x="7614" y="59022"/>
                      <a:pt x="1903" y="53310"/>
                      <a:pt x="952" y="50454"/>
                    </a:cubicBezTo>
                    <a:cubicBezTo>
                      <a:pt x="0" y="35223"/>
                      <a:pt x="0" y="18088"/>
                      <a:pt x="0" y="0"/>
                    </a:cubicBezTo>
                    <a:close/>
                  </a:path>
                </a:pathLst>
              </a:custGeom>
              <a:grpFill/>
              <a:ln w="9514"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10689CBC-9B24-5469-BB65-54377D40F0B5}"/>
                  </a:ext>
                </a:extLst>
              </p:cNvPr>
              <p:cNvSpPr/>
              <p:nvPr/>
            </p:nvSpPr>
            <p:spPr>
              <a:xfrm>
                <a:off x="4667006" y="5465256"/>
                <a:ext cx="61334" cy="59974"/>
              </a:xfrm>
              <a:custGeom>
                <a:avLst/>
                <a:gdLst>
                  <a:gd name="connsiteX0" fmla="*/ 423 w 61334"/>
                  <a:gd name="connsiteY0" fmla="*/ 0 h 59974"/>
                  <a:gd name="connsiteX1" fmla="*/ 61335 w 61334"/>
                  <a:gd name="connsiteY1" fmla="*/ 0 h 59974"/>
                  <a:gd name="connsiteX2" fmla="*/ 61335 w 61334"/>
                  <a:gd name="connsiteY2" fmla="*/ 59974 h 59974"/>
                  <a:gd name="connsiteX3" fmla="*/ 7085 w 61334"/>
                  <a:gd name="connsiteY3" fmla="*/ 59974 h 59974"/>
                  <a:gd name="connsiteX4" fmla="*/ 423 w 61334"/>
                  <a:gd name="connsiteY4" fmla="*/ 53310 h 59974"/>
                  <a:gd name="connsiteX5" fmla="*/ 423 w 61334"/>
                  <a:gd name="connsiteY5" fmla="*/ 0 h 59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334" h="59974">
                    <a:moveTo>
                      <a:pt x="423" y="0"/>
                    </a:moveTo>
                    <a:cubicBezTo>
                      <a:pt x="21362" y="0"/>
                      <a:pt x="41348" y="0"/>
                      <a:pt x="61335" y="0"/>
                    </a:cubicBezTo>
                    <a:cubicBezTo>
                      <a:pt x="61335" y="19040"/>
                      <a:pt x="61335" y="39031"/>
                      <a:pt x="61335" y="59974"/>
                    </a:cubicBezTo>
                    <a:cubicBezTo>
                      <a:pt x="43252" y="59974"/>
                      <a:pt x="25168" y="59974"/>
                      <a:pt x="7085" y="59974"/>
                    </a:cubicBezTo>
                    <a:cubicBezTo>
                      <a:pt x="4230" y="59974"/>
                      <a:pt x="423" y="56166"/>
                      <a:pt x="423" y="53310"/>
                    </a:cubicBezTo>
                    <a:cubicBezTo>
                      <a:pt x="-529" y="35223"/>
                      <a:pt x="423" y="18087"/>
                      <a:pt x="423" y="0"/>
                    </a:cubicBezTo>
                    <a:close/>
                  </a:path>
                </a:pathLst>
              </a:custGeom>
              <a:grpFill/>
              <a:ln w="9514"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2E0BEB1-11E7-BA99-E675-61AE416597E7}"/>
                  </a:ext>
                </a:extLst>
              </p:cNvPr>
              <p:cNvSpPr/>
              <p:nvPr/>
            </p:nvSpPr>
            <p:spPr>
              <a:xfrm>
                <a:off x="4666715" y="5571453"/>
                <a:ext cx="61625" cy="60820"/>
              </a:xfrm>
              <a:custGeom>
                <a:avLst/>
                <a:gdLst>
                  <a:gd name="connsiteX0" fmla="*/ 61626 w 61625"/>
                  <a:gd name="connsiteY0" fmla="*/ 60397 h 60820"/>
                  <a:gd name="connsiteX1" fmla="*/ 9280 w 61625"/>
                  <a:gd name="connsiteY1" fmla="*/ 60397 h 60820"/>
                  <a:gd name="connsiteX2" fmla="*/ 714 w 61625"/>
                  <a:gd name="connsiteY2" fmla="*/ 51829 h 60820"/>
                  <a:gd name="connsiteX3" fmla="*/ 714 w 61625"/>
                  <a:gd name="connsiteY3" fmla="*/ 8991 h 60820"/>
                  <a:gd name="connsiteX4" fmla="*/ 7376 w 61625"/>
                  <a:gd name="connsiteY4" fmla="*/ 423 h 60820"/>
                  <a:gd name="connsiteX5" fmla="*/ 61626 w 61625"/>
                  <a:gd name="connsiteY5" fmla="*/ 423 h 60820"/>
                  <a:gd name="connsiteX6" fmla="*/ 61626 w 61625"/>
                  <a:gd name="connsiteY6" fmla="*/ 60397 h 6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625" h="60820">
                    <a:moveTo>
                      <a:pt x="61626" y="60397"/>
                    </a:moveTo>
                    <a:cubicBezTo>
                      <a:pt x="43542" y="60397"/>
                      <a:pt x="26411" y="61349"/>
                      <a:pt x="9280" y="60397"/>
                    </a:cubicBezTo>
                    <a:cubicBezTo>
                      <a:pt x="6424" y="60397"/>
                      <a:pt x="714" y="54685"/>
                      <a:pt x="714" y="51829"/>
                    </a:cubicBezTo>
                    <a:cubicBezTo>
                      <a:pt x="-238" y="37550"/>
                      <a:pt x="-238" y="23270"/>
                      <a:pt x="714" y="8991"/>
                    </a:cubicBezTo>
                    <a:cubicBezTo>
                      <a:pt x="714" y="6135"/>
                      <a:pt x="5473" y="1375"/>
                      <a:pt x="7376" y="423"/>
                    </a:cubicBezTo>
                    <a:cubicBezTo>
                      <a:pt x="25459" y="-529"/>
                      <a:pt x="43542" y="423"/>
                      <a:pt x="61626" y="423"/>
                    </a:cubicBezTo>
                    <a:cubicBezTo>
                      <a:pt x="61626" y="20415"/>
                      <a:pt x="61626" y="39454"/>
                      <a:pt x="61626" y="60397"/>
                    </a:cubicBezTo>
                    <a:close/>
                  </a:path>
                </a:pathLst>
              </a:custGeom>
              <a:grpFill/>
              <a:ln w="9514" cap="flat">
                <a:noFill/>
                <a:prstDash val="solid"/>
                <a:miter/>
              </a:ln>
            </p:spPr>
            <p:txBody>
              <a:bodyPr rtlCol="0" anchor="ctr"/>
              <a:lstStyle/>
              <a:p>
                <a:endParaRPr lang="en-US"/>
              </a:p>
            </p:txBody>
          </p:sp>
        </p:grpSp>
      </p:grpSp>
      <p:grpSp>
        <p:nvGrpSpPr>
          <p:cNvPr id="57" name="Group 56">
            <a:extLst>
              <a:ext uri="{FF2B5EF4-FFF2-40B4-BE49-F238E27FC236}">
                <a16:creationId xmlns:a16="http://schemas.microsoft.com/office/drawing/2014/main" id="{E4BC877C-BD7E-6AB7-7E00-83C758743AA1}"/>
              </a:ext>
            </a:extLst>
          </p:cNvPr>
          <p:cNvGrpSpPr/>
          <p:nvPr/>
        </p:nvGrpSpPr>
        <p:grpSpPr>
          <a:xfrm rot="10800000">
            <a:off x="948775" y="3747414"/>
            <a:ext cx="1073645" cy="867598"/>
            <a:chOff x="2183461" y="3309567"/>
            <a:chExt cx="1315031" cy="1062659"/>
          </a:xfrm>
          <a:solidFill>
            <a:srgbClr val="F79037"/>
          </a:solidFill>
        </p:grpSpPr>
        <p:sp>
          <p:nvSpPr>
            <p:cNvPr id="58" name="Freeform 57">
              <a:extLst>
                <a:ext uri="{FF2B5EF4-FFF2-40B4-BE49-F238E27FC236}">
                  <a16:creationId xmlns:a16="http://schemas.microsoft.com/office/drawing/2014/main" id="{6540CF8E-4530-5E5D-19EF-391314BA701E}"/>
                </a:ext>
              </a:extLst>
            </p:cNvPr>
            <p:cNvSpPr/>
            <p:nvPr/>
          </p:nvSpPr>
          <p:spPr>
            <a:xfrm>
              <a:off x="2611644" y="3377920"/>
              <a:ext cx="603886" cy="896703"/>
            </a:xfrm>
            <a:custGeom>
              <a:avLst/>
              <a:gdLst>
                <a:gd name="connsiteX0" fmla="*/ 377263 w 758141"/>
                <a:gd name="connsiteY0" fmla="*/ 1125755 h 1125755"/>
                <a:gd name="connsiteX1" fmla="*/ 366538 w 758141"/>
                <a:gd name="connsiteY1" fmla="*/ 1120394 h 1125755"/>
                <a:gd name="connsiteX2" fmla="*/ 3210 w 758141"/>
                <a:gd name="connsiteY2" fmla="*/ 678133 h 1125755"/>
                <a:gd name="connsiteX3" fmla="*/ 1868 w 758141"/>
                <a:gd name="connsiteY3" fmla="*/ 663391 h 1125755"/>
                <a:gd name="connsiteX4" fmla="*/ 15275 w 758141"/>
                <a:gd name="connsiteY4" fmla="*/ 655350 h 1125755"/>
                <a:gd name="connsiteX5" fmla="*/ 145324 w 758141"/>
                <a:gd name="connsiteY5" fmla="*/ 655350 h 1125755"/>
                <a:gd name="connsiteX6" fmla="*/ 145324 w 758141"/>
                <a:gd name="connsiteY6" fmla="*/ 14742 h 1125755"/>
                <a:gd name="connsiteX7" fmla="*/ 160071 w 758141"/>
                <a:gd name="connsiteY7" fmla="*/ 0 h 1125755"/>
                <a:gd name="connsiteX8" fmla="*/ 598478 w 758141"/>
                <a:gd name="connsiteY8" fmla="*/ 0 h 1125755"/>
                <a:gd name="connsiteX9" fmla="*/ 613227 w 758141"/>
                <a:gd name="connsiteY9" fmla="*/ 14742 h 1125755"/>
                <a:gd name="connsiteX10" fmla="*/ 613227 w 758141"/>
                <a:gd name="connsiteY10" fmla="*/ 655350 h 1125755"/>
                <a:gd name="connsiteX11" fmla="*/ 743273 w 758141"/>
                <a:gd name="connsiteY11" fmla="*/ 655350 h 1125755"/>
                <a:gd name="connsiteX12" fmla="*/ 756680 w 758141"/>
                <a:gd name="connsiteY12" fmla="*/ 663391 h 1125755"/>
                <a:gd name="connsiteX13" fmla="*/ 755340 w 758141"/>
                <a:gd name="connsiteY13" fmla="*/ 678133 h 1125755"/>
                <a:gd name="connsiteX14" fmla="*/ 392012 w 758141"/>
                <a:gd name="connsiteY14" fmla="*/ 1120394 h 1125755"/>
                <a:gd name="connsiteX15" fmla="*/ 377263 w 758141"/>
                <a:gd name="connsiteY15" fmla="*/ 1125755 h 112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58141" h="1125755">
                  <a:moveTo>
                    <a:pt x="377263" y="1125755"/>
                  </a:moveTo>
                  <a:cubicBezTo>
                    <a:pt x="373242" y="1125755"/>
                    <a:pt x="369219" y="1124414"/>
                    <a:pt x="366538" y="1120394"/>
                  </a:cubicBezTo>
                  <a:lnTo>
                    <a:pt x="3210" y="678133"/>
                  </a:lnTo>
                  <a:cubicBezTo>
                    <a:pt x="-813" y="674113"/>
                    <a:pt x="-813" y="667412"/>
                    <a:pt x="1868" y="663391"/>
                  </a:cubicBezTo>
                  <a:cubicBezTo>
                    <a:pt x="4551" y="658030"/>
                    <a:pt x="9914" y="655350"/>
                    <a:pt x="15275" y="655350"/>
                  </a:cubicBezTo>
                  <a:lnTo>
                    <a:pt x="145324" y="655350"/>
                  </a:lnTo>
                  <a:lnTo>
                    <a:pt x="145324" y="14742"/>
                  </a:lnTo>
                  <a:cubicBezTo>
                    <a:pt x="145324" y="6701"/>
                    <a:pt x="152027" y="0"/>
                    <a:pt x="160071" y="0"/>
                  </a:cubicBezTo>
                  <a:lnTo>
                    <a:pt x="598478" y="0"/>
                  </a:lnTo>
                  <a:cubicBezTo>
                    <a:pt x="606523" y="0"/>
                    <a:pt x="613227" y="6701"/>
                    <a:pt x="613227" y="14742"/>
                  </a:cubicBezTo>
                  <a:lnTo>
                    <a:pt x="613227" y="655350"/>
                  </a:lnTo>
                  <a:lnTo>
                    <a:pt x="743273" y="655350"/>
                  </a:lnTo>
                  <a:cubicBezTo>
                    <a:pt x="748637" y="655350"/>
                    <a:pt x="754000" y="659371"/>
                    <a:pt x="756680" y="663391"/>
                  </a:cubicBezTo>
                  <a:cubicBezTo>
                    <a:pt x="759361" y="667412"/>
                    <a:pt x="758021" y="674113"/>
                    <a:pt x="755340" y="678133"/>
                  </a:cubicBezTo>
                  <a:lnTo>
                    <a:pt x="392012" y="1120394"/>
                  </a:lnTo>
                  <a:cubicBezTo>
                    <a:pt x="385308" y="1123075"/>
                    <a:pt x="381286" y="1125755"/>
                    <a:pt x="377263" y="1125755"/>
                  </a:cubicBezTo>
                  <a:close/>
                </a:path>
              </a:pathLst>
            </a:custGeom>
            <a:solidFill>
              <a:srgbClr val="DD1470"/>
            </a:solidFill>
            <a:ln w="13404" cap="flat">
              <a:noFill/>
              <a:prstDash val="solid"/>
              <a:miter/>
            </a:ln>
          </p:spPr>
          <p:txBody>
            <a:bodyPr rtlCol="0" anchor="ctr"/>
            <a:lstStyle/>
            <a:p>
              <a:endParaRPr lang="en-US"/>
            </a:p>
          </p:txBody>
        </p:sp>
        <p:grpSp>
          <p:nvGrpSpPr>
            <p:cNvPr id="59" name="Graphic 8">
              <a:extLst>
                <a:ext uri="{FF2B5EF4-FFF2-40B4-BE49-F238E27FC236}">
                  <a16:creationId xmlns:a16="http://schemas.microsoft.com/office/drawing/2014/main" id="{D428B59D-0065-46CB-4A9B-316B58777DE4}"/>
                </a:ext>
              </a:extLst>
            </p:cNvPr>
            <p:cNvGrpSpPr/>
            <p:nvPr/>
          </p:nvGrpSpPr>
          <p:grpSpPr>
            <a:xfrm>
              <a:off x="2183461" y="3309567"/>
              <a:ext cx="1315031" cy="1062659"/>
              <a:chOff x="6363120" y="2593423"/>
              <a:chExt cx="700697" cy="566224"/>
            </a:xfrm>
            <a:grpFill/>
          </p:grpSpPr>
          <p:grpSp>
            <p:nvGrpSpPr>
              <p:cNvPr id="60" name="Graphic 8">
                <a:extLst>
                  <a:ext uri="{FF2B5EF4-FFF2-40B4-BE49-F238E27FC236}">
                    <a16:creationId xmlns:a16="http://schemas.microsoft.com/office/drawing/2014/main" id="{E48E5791-2977-07B6-DF92-18E224402848}"/>
                  </a:ext>
                </a:extLst>
              </p:cNvPr>
              <p:cNvGrpSpPr/>
              <p:nvPr/>
            </p:nvGrpSpPr>
            <p:grpSpPr>
              <a:xfrm>
                <a:off x="6520715" y="2593423"/>
                <a:ext cx="379810" cy="566224"/>
                <a:chOff x="6520715" y="2593423"/>
                <a:chExt cx="379810" cy="566224"/>
              </a:xfrm>
              <a:grpFill/>
            </p:grpSpPr>
            <p:sp>
              <p:nvSpPr>
                <p:cNvPr id="67" name="Freeform 66">
                  <a:extLst>
                    <a:ext uri="{FF2B5EF4-FFF2-40B4-BE49-F238E27FC236}">
                      <a16:creationId xmlns:a16="http://schemas.microsoft.com/office/drawing/2014/main" id="{FD4E920A-60DB-5E37-78E2-B12B4BA35836}"/>
                    </a:ext>
                  </a:extLst>
                </p:cNvPr>
                <p:cNvSpPr/>
                <p:nvPr/>
              </p:nvSpPr>
              <p:spPr>
                <a:xfrm>
                  <a:off x="6520715" y="2593423"/>
                  <a:ext cx="379810" cy="566224"/>
                </a:xfrm>
                <a:custGeom>
                  <a:avLst/>
                  <a:gdLst>
                    <a:gd name="connsiteX0" fmla="*/ 189270 w 379810"/>
                    <a:gd name="connsiteY0" fmla="*/ 566224 h 566224"/>
                    <a:gd name="connsiteX1" fmla="*/ 183762 w 379810"/>
                    <a:gd name="connsiteY1" fmla="*/ 563683 h 566224"/>
                    <a:gd name="connsiteX2" fmla="*/ 1586 w 379810"/>
                    <a:gd name="connsiteY2" fmla="*/ 341344 h 566224"/>
                    <a:gd name="connsiteX3" fmla="*/ 739 w 379810"/>
                    <a:gd name="connsiteY3" fmla="*/ 333721 h 566224"/>
                    <a:gd name="connsiteX4" fmla="*/ 7517 w 379810"/>
                    <a:gd name="connsiteY4" fmla="*/ 329486 h 566224"/>
                    <a:gd name="connsiteX5" fmla="*/ 72762 w 379810"/>
                    <a:gd name="connsiteY5" fmla="*/ 329486 h 566224"/>
                    <a:gd name="connsiteX6" fmla="*/ 72762 w 379810"/>
                    <a:gd name="connsiteY6" fmla="*/ 7200 h 566224"/>
                    <a:gd name="connsiteX7" fmla="*/ 79964 w 379810"/>
                    <a:gd name="connsiteY7" fmla="*/ 0 h 566224"/>
                    <a:gd name="connsiteX8" fmla="*/ 299846 w 379810"/>
                    <a:gd name="connsiteY8" fmla="*/ 0 h 566224"/>
                    <a:gd name="connsiteX9" fmla="*/ 307049 w 379810"/>
                    <a:gd name="connsiteY9" fmla="*/ 7200 h 566224"/>
                    <a:gd name="connsiteX10" fmla="*/ 307049 w 379810"/>
                    <a:gd name="connsiteY10" fmla="*/ 329486 h 566224"/>
                    <a:gd name="connsiteX11" fmla="*/ 372293 w 379810"/>
                    <a:gd name="connsiteY11" fmla="*/ 329486 h 566224"/>
                    <a:gd name="connsiteX12" fmla="*/ 379072 w 379810"/>
                    <a:gd name="connsiteY12" fmla="*/ 333721 h 566224"/>
                    <a:gd name="connsiteX13" fmla="*/ 378224 w 379810"/>
                    <a:gd name="connsiteY13" fmla="*/ 341344 h 566224"/>
                    <a:gd name="connsiteX14" fmla="*/ 196048 w 379810"/>
                    <a:gd name="connsiteY14" fmla="*/ 563683 h 566224"/>
                    <a:gd name="connsiteX15" fmla="*/ 189270 w 379810"/>
                    <a:gd name="connsiteY15" fmla="*/ 566224 h 566224"/>
                    <a:gd name="connsiteX16" fmla="*/ 22346 w 379810"/>
                    <a:gd name="connsiteY16" fmla="*/ 343885 h 566224"/>
                    <a:gd name="connsiteX17" fmla="*/ 189270 w 379810"/>
                    <a:gd name="connsiteY17" fmla="*/ 547167 h 566224"/>
                    <a:gd name="connsiteX18" fmla="*/ 356194 w 379810"/>
                    <a:gd name="connsiteY18" fmla="*/ 343885 h 566224"/>
                    <a:gd name="connsiteX19" fmla="*/ 299423 w 379810"/>
                    <a:gd name="connsiteY19" fmla="*/ 343885 h 566224"/>
                    <a:gd name="connsiteX20" fmla="*/ 292221 w 379810"/>
                    <a:gd name="connsiteY20" fmla="*/ 336685 h 566224"/>
                    <a:gd name="connsiteX21" fmla="*/ 292221 w 379810"/>
                    <a:gd name="connsiteY21" fmla="*/ 14399 h 566224"/>
                    <a:gd name="connsiteX22" fmla="*/ 87167 w 379810"/>
                    <a:gd name="connsiteY22" fmla="*/ 14399 h 566224"/>
                    <a:gd name="connsiteX23" fmla="*/ 87167 w 379810"/>
                    <a:gd name="connsiteY23" fmla="*/ 336685 h 566224"/>
                    <a:gd name="connsiteX24" fmla="*/ 79964 w 379810"/>
                    <a:gd name="connsiteY24" fmla="*/ 343885 h 566224"/>
                    <a:gd name="connsiteX25" fmla="*/ 22346 w 379810"/>
                    <a:gd name="connsiteY25" fmla="*/ 343885 h 566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79810" h="566224">
                      <a:moveTo>
                        <a:pt x="189270" y="566224"/>
                      </a:moveTo>
                      <a:cubicBezTo>
                        <a:pt x="187151" y="566224"/>
                        <a:pt x="185033" y="565377"/>
                        <a:pt x="183762" y="563683"/>
                      </a:cubicBezTo>
                      <a:lnTo>
                        <a:pt x="1586" y="341344"/>
                      </a:lnTo>
                      <a:cubicBezTo>
                        <a:pt x="-108" y="339226"/>
                        <a:pt x="-532" y="336262"/>
                        <a:pt x="739" y="333721"/>
                      </a:cubicBezTo>
                      <a:cubicBezTo>
                        <a:pt x="2010" y="331180"/>
                        <a:pt x="4552" y="329486"/>
                        <a:pt x="7517" y="329486"/>
                      </a:cubicBezTo>
                      <a:lnTo>
                        <a:pt x="72762" y="329486"/>
                      </a:lnTo>
                      <a:lnTo>
                        <a:pt x="72762" y="7200"/>
                      </a:lnTo>
                      <a:cubicBezTo>
                        <a:pt x="72762" y="2965"/>
                        <a:pt x="76151" y="0"/>
                        <a:pt x="79964" y="0"/>
                      </a:cubicBezTo>
                      <a:lnTo>
                        <a:pt x="299846" y="0"/>
                      </a:lnTo>
                      <a:cubicBezTo>
                        <a:pt x="304083" y="0"/>
                        <a:pt x="307049" y="3388"/>
                        <a:pt x="307049" y="7200"/>
                      </a:cubicBezTo>
                      <a:lnTo>
                        <a:pt x="307049" y="329486"/>
                      </a:lnTo>
                      <a:lnTo>
                        <a:pt x="372293" y="329486"/>
                      </a:lnTo>
                      <a:cubicBezTo>
                        <a:pt x="375259" y="329486"/>
                        <a:pt x="377801" y="331180"/>
                        <a:pt x="379072" y="333721"/>
                      </a:cubicBezTo>
                      <a:cubicBezTo>
                        <a:pt x="380343" y="336262"/>
                        <a:pt x="379919" y="339226"/>
                        <a:pt x="378224" y="341344"/>
                      </a:cubicBezTo>
                      <a:lnTo>
                        <a:pt x="196048" y="563683"/>
                      </a:lnTo>
                      <a:cubicBezTo>
                        <a:pt x="193506" y="564954"/>
                        <a:pt x="191388" y="566224"/>
                        <a:pt x="189270" y="566224"/>
                      </a:cubicBezTo>
                      <a:close/>
                      <a:moveTo>
                        <a:pt x="22346" y="343885"/>
                      </a:moveTo>
                      <a:lnTo>
                        <a:pt x="189270" y="547167"/>
                      </a:lnTo>
                      <a:lnTo>
                        <a:pt x="356194" y="343885"/>
                      </a:lnTo>
                      <a:lnTo>
                        <a:pt x="299423" y="343885"/>
                      </a:lnTo>
                      <a:cubicBezTo>
                        <a:pt x="295610" y="343885"/>
                        <a:pt x="292221" y="340497"/>
                        <a:pt x="292221" y="336685"/>
                      </a:cubicBezTo>
                      <a:lnTo>
                        <a:pt x="292221" y="14399"/>
                      </a:lnTo>
                      <a:lnTo>
                        <a:pt x="87167" y="14399"/>
                      </a:lnTo>
                      <a:lnTo>
                        <a:pt x="87167" y="336685"/>
                      </a:lnTo>
                      <a:cubicBezTo>
                        <a:pt x="87167" y="340920"/>
                        <a:pt x="83777" y="343885"/>
                        <a:pt x="79964" y="343885"/>
                      </a:cubicBezTo>
                      <a:lnTo>
                        <a:pt x="22346" y="343885"/>
                      </a:lnTo>
                      <a:close/>
                    </a:path>
                  </a:pathLst>
                </a:custGeom>
                <a:grpFill/>
                <a:ln w="4233"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070A21B2-41E9-85BC-787C-9B34D207CFFE}"/>
                    </a:ext>
                  </a:extLst>
                </p:cNvPr>
                <p:cNvSpPr/>
                <p:nvPr/>
              </p:nvSpPr>
              <p:spPr>
                <a:xfrm>
                  <a:off x="6597399" y="2629844"/>
                  <a:ext cx="225596" cy="472206"/>
                </a:xfrm>
                <a:custGeom>
                  <a:avLst/>
                  <a:gdLst>
                    <a:gd name="connsiteX0" fmla="*/ 112586 w 225596"/>
                    <a:gd name="connsiteY0" fmla="*/ 472207 h 472206"/>
                    <a:gd name="connsiteX1" fmla="*/ 107079 w 225596"/>
                    <a:gd name="connsiteY1" fmla="*/ 469666 h 472206"/>
                    <a:gd name="connsiteX2" fmla="*/ 90980 w 225596"/>
                    <a:gd name="connsiteY2" fmla="*/ 449761 h 472206"/>
                    <a:gd name="connsiteX3" fmla="*/ 91827 w 225596"/>
                    <a:gd name="connsiteY3" fmla="*/ 439597 h 472206"/>
                    <a:gd name="connsiteX4" fmla="*/ 102418 w 225596"/>
                    <a:gd name="connsiteY4" fmla="*/ 440867 h 472206"/>
                    <a:gd name="connsiteX5" fmla="*/ 113010 w 225596"/>
                    <a:gd name="connsiteY5" fmla="*/ 453573 h 472206"/>
                    <a:gd name="connsiteX6" fmla="*/ 123602 w 225596"/>
                    <a:gd name="connsiteY6" fmla="*/ 440444 h 472206"/>
                    <a:gd name="connsiteX7" fmla="*/ 133770 w 225596"/>
                    <a:gd name="connsiteY7" fmla="*/ 439597 h 472206"/>
                    <a:gd name="connsiteX8" fmla="*/ 134617 w 225596"/>
                    <a:gd name="connsiteY8" fmla="*/ 449761 h 472206"/>
                    <a:gd name="connsiteX9" fmla="*/ 118518 w 225596"/>
                    <a:gd name="connsiteY9" fmla="*/ 469666 h 472206"/>
                    <a:gd name="connsiteX10" fmla="*/ 117247 w 225596"/>
                    <a:gd name="connsiteY10" fmla="*/ 470936 h 472206"/>
                    <a:gd name="connsiteX11" fmla="*/ 112586 w 225596"/>
                    <a:gd name="connsiteY11" fmla="*/ 472207 h 472206"/>
                    <a:gd name="connsiteX12" fmla="*/ 80388 w 225596"/>
                    <a:gd name="connsiteY12" fmla="*/ 432821 h 472206"/>
                    <a:gd name="connsiteX13" fmla="*/ 74457 w 225596"/>
                    <a:gd name="connsiteY13" fmla="*/ 430280 h 472206"/>
                    <a:gd name="connsiteX14" fmla="*/ 58358 w 225596"/>
                    <a:gd name="connsiteY14" fmla="*/ 410375 h 472206"/>
                    <a:gd name="connsiteX15" fmla="*/ 59628 w 225596"/>
                    <a:gd name="connsiteY15" fmla="*/ 400211 h 472206"/>
                    <a:gd name="connsiteX16" fmla="*/ 69796 w 225596"/>
                    <a:gd name="connsiteY16" fmla="*/ 401058 h 472206"/>
                    <a:gd name="connsiteX17" fmla="*/ 85896 w 225596"/>
                    <a:gd name="connsiteY17" fmla="*/ 420963 h 472206"/>
                    <a:gd name="connsiteX18" fmla="*/ 85048 w 225596"/>
                    <a:gd name="connsiteY18" fmla="*/ 431127 h 472206"/>
                    <a:gd name="connsiteX19" fmla="*/ 80388 w 225596"/>
                    <a:gd name="connsiteY19" fmla="*/ 432821 h 472206"/>
                    <a:gd name="connsiteX20" fmla="*/ 145209 w 225596"/>
                    <a:gd name="connsiteY20" fmla="*/ 432397 h 472206"/>
                    <a:gd name="connsiteX21" fmla="*/ 140548 w 225596"/>
                    <a:gd name="connsiteY21" fmla="*/ 430703 h 472206"/>
                    <a:gd name="connsiteX22" fmla="*/ 139701 w 225596"/>
                    <a:gd name="connsiteY22" fmla="*/ 420539 h 472206"/>
                    <a:gd name="connsiteX23" fmla="*/ 155801 w 225596"/>
                    <a:gd name="connsiteY23" fmla="*/ 400635 h 472206"/>
                    <a:gd name="connsiteX24" fmla="*/ 165968 w 225596"/>
                    <a:gd name="connsiteY24" fmla="*/ 399788 h 472206"/>
                    <a:gd name="connsiteX25" fmla="*/ 167239 w 225596"/>
                    <a:gd name="connsiteY25" fmla="*/ 409952 h 472206"/>
                    <a:gd name="connsiteX26" fmla="*/ 151140 w 225596"/>
                    <a:gd name="connsiteY26" fmla="*/ 429856 h 472206"/>
                    <a:gd name="connsiteX27" fmla="*/ 145209 w 225596"/>
                    <a:gd name="connsiteY27" fmla="*/ 432397 h 472206"/>
                    <a:gd name="connsiteX28" fmla="*/ 47766 w 225596"/>
                    <a:gd name="connsiteY28" fmla="*/ 393011 h 472206"/>
                    <a:gd name="connsiteX29" fmla="*/ 42258 w 225596"/>
                    <a:gd name="connsiteY29" fmla="*/ 390470 h 472206"/>
                    <a:gd name="connsiteX30" fmla="*/ 26159 w 225596"/>
                    <a:gd name="connsiteY30" fmla="*/ 370566 h 472206"/>
                    <a:gd name="connsiteX31" fmla="*/ 27006 w 225596"/>
                    <a:gd name="connsiteY31" fmla="*/ 360402 h 472206"/>
                    <a:gd name="connsiteX32" fmla="*/ 37174 w 225596"/>
                    <a:gd name="connsiteY32" fmla="*/ 361249 h 472206"/>
                    <a:gd name="connsiteX33" fmla="*/ 53273 w 225596"/>
                    <a:gd name="connsiteY33" fmla="*/ 381153 h 472206"/>
                    <a:gd name="connsiteX34" fmla="*/ 52426 w 225596"/>
                    <a:gd name="connsiteY34" fmla="*/ 391317 h 472206"/>
                    <a:gd name="connsiteX35" fmla="*/ 47766 w 225596"/>
                    <a:gd name="connsiteY35" fmla="*/ 393011 h 472206"/>
                    <a:gd name="connsiteX36" fmla="*/ 177831 w 225596"/>
                    <a:gd name="connsiteY36" fmla="*/ 393011 h 472206"/>
                    <a:gd name="connsiteX37" fmla="*/ 173171 w 225596"/>
                    <a:gd name="connsiteY37" fmla="*/ 391317 h 472206"/>
                    <a:gd name="connsiteX38" fmla="*/ 172323 w 225596"/>
                    <a:gd name="connsiteY38" fmla="*/ 381153 h 472206"/>
                    <a:gd name="connsiteX39" fmla="*/ 188423 w 225596"/>
                    <a:gd name="connsiteY39" fmla="*/ 361249 h 472206"/>
                    <a:gd name="connsiteX40" fmla="*/ 198591 w 225596"/>
                    <a:gd name="connsiteY40" fmla="*/ 360402 h 472206"/>
                    <a:gd name="connsiteX41" fmla="*/ 199438 w 225596"/>
                    <a:gd name="connsiteY41" fmla="*/ 370989 h 472206"/>
                    <a:gd name="connsiteX42" fmla="*/ 183339 w 225596"/>
                    <a:gd name="connsiteY42" fmla="*/ 390894 h 472206"/>
                    <a:gd name="connsiteX43" fmla="*/ 177831 w 225596"/>
                    <a:gd name="connsiteY43" fmla="*/ 393011 h 472206"/>
                    <a:gd name="connsiteX44" fmla="*/ 15144 w 225596"/>
                    <a:gd name="connsiteY44" fmla="*/ 353626 h 472206"/>
                    <a:gd name="connsiteX45" fmla="*/ 9636 w 225596"/>
                    <a:gd name="connsiteY45" fmla="*/ 351085 h 472206"/>
                    <a:gd name="connsiteX46" fmla="*/ 1586 w 225596"/>
                    <a:gd name="connsiteY46" fmla="*/ 341344 h 472206"/>
                    <a:gd name="connsiteX47" fmla="*/ 739 w 225596"/>
                    <a:gd name="connsiteY47" fmla="*/ 333721 h 472206"/>
                    <a:gd name="connsiteX48" fmla="*/ 7518 w 225596"/>
                    <a:gd name="connsiteY48" fmla="*/ 329486 h 472206"/>
                    <a:gd name="connsiteX49" fmla="*/ 20228 w 225596"/>
                    <a:gd name="connsiteY49" fmla="*/ 329486 h 472206"/>
                    <a:gd name="connsiteX50" fmla="*/ 27430 w 225596"/>
                    <a:gd name="connsiteY50" fmla="*/ 336685 h 472206"/>
                    <a:gd name="connsiteX51" fmla="*/ 22346 w 225596"/>
                    <a:gd name="connsiteY51" fmla="*/ 343885 h 472206"/>
                    <a:gd name="connsiteX52" fmla="*/ 20228 w 225596"/>
                    <a:gd name="connsiteY52" fmla="*/ 352355 h 472206"/>
                    <a:gd name="connsiteX53" fmla="*/ 15144 w 225596"/>
                    <a:gd name="connsiteY53" fmla="*/ 353626 h 472206"/>
                    <a:gd name="connsiteX54" fmla="*/ 210029 w 225596"/>
                    <a:gd name="connsiteY54" fmla="*/ 353626 h 472206"/>
                    <a:gd name="connsiteX55" fmla="*/ 205369 w 225596"/>
                    <a:gd name="connsiteY55" fmla="*/ 351932 h 472206"/>
                    <a:gd name="connsiteX56" fmla="*/ 203251 w 225596"/>
                    <a:gd name="connsiteY56" fmla="*/ 343885 h 472206"/>
                    <a:gd name="connsiteX57" fmla="*/ 197743 w 225596"/>
                    <a:gd name="connsiteY57" fmla="*/ 336685 h 472206"/>
                    <a:gd name="connsiteX58" fmla="*/ 204946 w 225596"/>
                    <a:gd name="connsiteY58" fmla="*/ 329486 h 472206"/>
                    <a:gd name="connsiteX59" fmla="*/ 218079 w 225596"/>
                    <a:gd name="connsiteY59" fmla="*/ 329486 h 472206"/>
                    <a:gd name="connsiteX60" fmla="*/ 224858 w 225596"/>
                    <a:gd name="connsiteY60" fmla="*/ 333721 h 472206"/>
                    <a:gd name="connsiteX61" fmla="*/ 224011 w 225596"/>
                    <a:gd name="connsiteY61" fmla="*/ 341344 h 472206"/>
                    <a:gd name="connsiteX62" fmla="*/ 215961 w 225596"/>
                    <a:gd name="connsiteY62" fmla="*/ 351085 h 472206"/>
                    <a:gd name="connsiteX63" fmla="*/ 210029 w 225596"/>
                    <a:gd name="connsiteY63" fmla="*/ 353626 h 472206"/>
                    <a:gd name="connsiteX64" fmla="*/ 38869 w 225596"/>
                    <a:gd name="connsiteY64" fmla="*/ 337532 h 472206"/>
                    <a:gd name="connsiteX65" fmla="*/ 31667 w 225596"/>
                    <a:gd name="connsiteY65" fmla="*/ 330333 h 472206"/>
                    <a:gd name="connsiteX66" fmla="*/ 31667 w 225596"/>
                    <a:gd name="connsiteY66" fmla="*/ 304923 h 472206"/>
                    <a:gd name="connsiteX67" fmla="*/ 38869 w 225596"/>
                    <a:gd name="connsiteY67" fmla="*/ 297723 h 472206"/>
                    <a:gd name="connsiteX68" fmla="*/ 46495 w 225596"/>
                    <a:gd name="connsiteY68" fmla="*/ 304923 h 472206"/>
                    <a:gd name="connsiteX69" fmla="*/ 46495 w 225596"/>
                    <a:gd name="connsiteY69" fmla="*/ 330333 h 472206"/>
                    <a:gd name="connsiteX70" fmla="*/ 38869 w 225596"/>
                    <a:gd name="connsiteY70" fmla="*/ 337532 h 472206"/>
                    <a:gd name="connsiteX71" fmla="*/ 186304 w 225596"/>
                    <a:gd name="connsiteY71" fmla="*/ 337109 h 472206"/>
                    <a:gd name="connsiteX72" fmla="*/ 179102 w 225596"/>
                    <a:gd name="connsiteY72" fmla="*/ 329909 h 472206"/>
                    <a:gd name="connsiteX73" fmla="*/ 179102 w 225596"/>
                    <a:gd name="connsiteY73" fmla="*/ 304076 h 472206"/>
                    <a:gd name="connsiteX74" fmla="*/ 186304 w 225596"/>
                    <a:gd name="connsiteY74" fmla="*/ 296876 h 472206"/>
                    <a:gd name="connsiteX75" fmla="*/ 193506 w 225596"/>
                    <a:gd name="connsiteY75" fmla="*/ 304076 h 472206"/>
                    <a:gd name="connsiteX76" fmla="*/ 193506 w 225596"/>
                    <a:gd name="connsiteY76" fmla="*/ 329909 h 472206"/>
                    <a:gd name="connsiteX77" fmla="*/ 186304 w 225596"/>
                    <a:gd name="connsiteY77" fmla="*/ 337109 h 472206"/>
                    <a:gd name="connsiteX78" fmla="*/ 38869 w 225596"/>
                    <a:gd name="connsiteY78" fmla="*/ 286289 h 472206"/>
                    <a:gd name="connsiteX79" fmla="*/ 31667 w 225596"/>
                    <a:gd name="connsiteY79" fmla="*/ 279089 h 472206"/>
                    <a:gd name="connsiteX80" fmla="*/ 31667 w 225596"/>
                    <a:gd name="connsiteY80" fmla="*/ 253679 h 472206"/>
                    <a:gd name="connsiteX81" fmla="*/ 38869 w 225596"/>
                    <a:gd name="connsiteY81" fmla="*/ 246479 h 472206"/>
                    <a:gd name="connsiteX82" fmla="*/ 46495 w 225596"/>
                    <a:gd name="connsiteY82" fmla="*/ 253679 h 472206"/>
                    <a:gd name="connsiteX83" fmla="*/ 46495 w 225596"/>
                    <a:gd name="connsiteY83" fmla="*/ 279089 h 472206"/>
                    <a:gd name="connsiteX84" fmla="*/ 38869 w 225596"/>
                    <a:gd name="connsiteY84" fmla="*/ 286289 h 472206"/>
                    <a:gd name="connsiteX85" fmla="*/ 186304 w 225596"/>
                    <a:gd name="connsiteY85" fmla="*/ 285865 h 472206"/>
                    <a:gd name="connsiteX86" fmla="*/ 179102 w 225596"/>
                    <a:gd name="connsiteY86" fmla="*/ 278665 h 472206"/>
                    <a:gd name="connsiteX87" fmla="*/ 179102 w 225596"/>
                    <a:gd name="connsiteY87" fmla="*/ 253255 h 472206"/>
                    <a:gd name="connsiteX88" fmla="*/ 186304 w 225596"/>
                    <a:gd name="connsiteY88" fmla="*/ 246056 h 472206"/>
                    <a:gd name="connsiteX89" fmla="*/ 193506 w 225596"/>
                    <a:gd name="connsiteY89" fmla="*/ 253255 h 472206"/>
                    <a:gd name="connsiteX90" fmla="*/ 193506 w 225596"/>
                    <a:gd name="connsiteY90" fmla="*/ 278665 h 472206"/>
                    <a:gd name="connsiteX91" fmla="*/ 186304 w 225596"/>
                    <a:gd name="connsiteY91" fmla="*/ 285865 h 472206"/>
                    <a:gd name="connsiteX92" fmla="*/ 38869 w 225596"/>
                    <a:gd name="connsiteY92" fmla="*/ 235045 h 472206"/>
                    <a:gd name="connsiteX93" fmla="*/ 31667 w 225596"/>
                    <a:gd name="connsiteY93" fmla="*/ 227845 h 472206"/>
                    <a:gd name="connsiteX94" fmla="*/ 31667 w 225596"/>
                    <a:gd name="connsiteY94" fmla="*/ 202011 h 472206"/>
                    <a:gd name="connsiteX95" fmla="*/ 38869 w 225596"/>
                    <a:gd name="connsiteY95" fmla="*/ 194812 h 472206"/>
                    <a:gd name="connsiteX96" fmla="*/ 46495 w 225596"/>
                    <a:gd name="connsiteY96" fmla="*/ 202011 h 472206"/>
                    <a:gd name="connsiteX97" fmla="*/ 46495 w 225596"/>
                    <a:gd name="connsiteY97" fmla="*/ 227845 h 472206"/>
                    <a:gd name="connsiteX98" fmla="*/ 38869 w 225596"/>
                    <a:gd name="connsiteY98" fmla="*/ 235045 h 472206"/>
                    <a:gd name="connsiteX99" fmla="*/ 186304 w 225596"/>
                    <a:gd name="connsiteY99" fmla="*/ 234621 h 472206"/>
                    <a:gd name="connsiteX100" fmla="*/ 179102 w 225596"/>
                    <a:gd name="connsiteY100" fmla="*/ 227422 h 472206"/>
                    <a:gd name="connsiteX101" fmla="*/ 179102 w 225596"/>
                    <a:gd name="connsiteY101" fmla="*/ 202011 h 472206"/>
                    <a:gd name="connsiteX102" fmla="*/ 186304 w 225596"/>
                    <a:gd name="connsiteY102" fmla="*/ 194812 h 472206"/>
                    <a:gd name="connsiteX103" fmla="*/ 193506 w 225596"/>
                    <a:gd name="connsiteY103" fmla="*/ 202011 h 472206"/>
                    <a:gd name="connsiteX104" fmla="*/ 193506 w 225596"/>
                    <a:gd name="connsiteY104" fmla="*/ 227422 h 472206"/>
                    <a:gd name="connsiteX105" fmla="*/ 186304 w 225596"/>
                    <a:gd name="connsiteY105" fmla="*/ 234621 h 472206"/>
                    <a:gd name="connsiteX106" fmla="*/ 38869 w 225596"/>
                    <a:gd name="connsiteY106" fmla="*/ 183801 h 472206"/>
                    <a:gd name="connsiteX107" fmla="*/ 31667 w 225596"/>
                    <a:gd name="connsiteY107" fmla="*/ 176601 h 472206"/>
                    <a:gd name="connsiteX108" fmla="*/ 31667 w 225596"/>
                    <a:gd name="connsiteY108" fmla="*/ 151191 h 472206"/>
                    <a:gd name="connsiteX109" fmla="*/ 38869 w 225596"/>
                    <a:gd name="connsiteY109" fmla="*/ 143991 h 472206"/>
                    <a:gd name="connsiteX110" fmla="*/ 46495 w 225596"/>
                    <a:gd name="connsiteY110" fmla="*/ 151191 h 472206"/>
                    <a:gd name="connsiteX111" fmla="*/ 46495 w 225596"/>
                    <a:gd name="connsiteY111" fmla="*/ 176601 h 472206"/>
                    <a:gd name="connsiteX112" fmla="*/ 38869 w 225596"/>
                    <a:gd name="connsiteY112" fmla="*/ 183801 h 472206"/>
                    <a:gd name="connsiteX113" fmla="*/ 186304 w 225596"/>
                    <a:gd name="connsiteY113" fmla="*/ 183377 h 472206"/>
                    <a:gd name="connsiteX114" fmla="*/ 179102 w 225596"/>
                    <a:gd name="connsiteY114" fmla="*/ 176178 h 472206"/>
                    <a:gd name="connsiteX115" fmla="*/ 179102 w 225596"/>
                    <a:gd name="connsiteY115" fmla="*/ 150767 h 472206"/>
                    <a:gd name="connsiteX116" fmla="*/ 186304 w 225596"/>
                    <a:gd name="connsiteY116" fmla="*/ 143568 h 472206"/>
                    <a:gd name="connsiteX117" fmla="*/ 193506 w 225596"/>
                    <a:gd name="connsiteY117" fmla="*/ 150767 h 472206"/>
                    <a:gd name="connsiteX118" fmla="*/ 193506 w 225596"/>
                    <a:gd name="connsiteY118" fmla="*/ 176178 h 472206"/>
                    <a:gd name="connsiteX119" fmla="*/ 186304 w 225596"/>
                    <a:gd name="connsiteY119" fmla="*/ 183377 h 472206"/>
                    <a:gd name="connsiteX120" fmla="*/ 38869 w 225596"/>
                    <a:gd name="connsiteY120" fmla="*/ 132557 h 472206"/>
                    <a:gd name="connsiteX121" fmla="*/ 31667 w 225596"/>
                    <a:gd name="connsiteY121" fmla="*/ 125357 h 472206"/>
                    <a:gd name="connsiteX122" fmla="*/ 31667 w 225596"/>
                    <a:gd name="connsiteY122" fmla="*/ 99947 h 472206"/>
                    <a:gd name="connsiteX123" fmla="*/ 38869 w 225596"/>
                    <a:gd name="connsiteY123" fmla="*/ 92324 h 472206"/>
                    <a:gd name="connsiteX124" fmla="*/ 46495 w 225596"/>
                    <a:gd name="connsiteY124" fmla="*/ 99947 h 472206"/>
                    <a:gd name="connsiteX125" fmla="*/ 46495 w 225596"/>
                    <a:gd name="connsiteY125" fmla="*/ 125357 h 472206"/>
                    <a:gd name="connsiteX126" fmla="*/ 38869 w 225596"/>
                    <a:gd name="connsiteY126" fmla="*/ 132557 h 472206"/>
                    <a:gd name="connsiteX127" fmla="*/ 186304 w 225596"/>
                    <a:gd name="connsiteY127" fmla="*/ 132557 h 472206"/>
                    <a:gd name="connsiteX128" fmla="*/ 179102 w 225596"/>
                    <a:gd name="connsiteY128" fmla="*/ 125357 h 472206"/>
                    <a:gd name="connsiteX129" fmla="*/ 179102 w 225596"/>
                    <a:gd name="connsiteY129" fmla="*/ 99947 h 472206"/>
                    <a:gd name="connsiteX130" fmla="*/ 186304 w 225596"/>
                    <a:gd name="connsiteY130" fmla="*/ 92747 h 472206"/>
                    <a:gd name="connsiteX131" fmla="*/ 193506 w 225596"/>
                    <a:gd name="connsiteY131" fmla="*/ 99947 h 472206"/>
                    <a:gd name="connsiteX132" fmla="*/ 193506 w 225596"/>
                    <a:gd name="connsiteY132" fmla="*/ 125357 h 472206"/>
                    <a:gd name="connsiteX133" fmla="*/ 186304 w 225596"/>
                    <a:gd name="connsiteY133" fmla="*/ 132557 h 472206"/>
                    <a:gd name="connsiteX134" fmla="*/ 38869 w 225596"/>
                    <a:gd name="connsiteY134" fmla="*/ 81736 h 472206"/>
                    <a:gd name="connsiteX135" fmla="*/ 31667 w 225596"/>
                    <a:gd name="connsiteY135" fmla="*/ 74113 h 472206"/>
                    <a:gd name="connsiteX136" fmla="*/ 31667 w 225596"/>
                    <a:gd name="connsiteY136" fmla="*/ 48703 h 472206"/>
                    <a:gd name="connsiteX137" fmla="*/ 38869 w 225596"/>
                    <a:gd name="connsiteY137" fmla="*/ 41503 h 472206"/>
                    <a:gd name="connsiteX138" fmla="*/ 46495 w 225596"/>
                    <a:gd name="connsiteY138" fmla="*/ 48703 h 472206"/>
                    <a:gd name="connsiteX139" fmla="*/ 46495 w 225596"/>
                    <a:gd name="connsiteY139" fmla="*/ 74113 h 472206"/>
                    <a:gd name="connsiteX140" fmla="*/ 38869 w 225596"/>
                    <a:gd name="connsiteY140" fmla="*/ 81736 h 472206"/>
                    <a:gd name="connsiteX141" fmla="*/ 186304 w 225596"/>
                    <a:gd name="connsiteY141" fmla="*/ 81313 h 472206"/>
                    <a:gd name="connsiteX142" fmla="*/ 179102 w 225596"/>
                    <a:gd name="connsiteY142" fmla="*/ 74113 h 472206"/>
                    <a:gd name="connsiteX143" fmla="*/ 179102 w 225596"/>
                    <a:gd name="connsiteY143" fmla="*/ 48703 h 472206"/>
                    <a:gd name="connsiteX144" fmla="*/ 186304 w 225596"/>
                    <a:gd name="connsiteY144" fmla="*/ 41503 h 472206"/>
                    <a:gd name="connsiteX145" fmla="*/ 193506 w 225596"/>
                    <a:gd name="connsiteY145" fmla="*/ 48703 h 472206"/>
                    <a:gd name="connsiteX146" fmla="*/ 193506 w 225596"/>
                    <a:gd name="connsiteY146" fmla="*/ 74113 h 472206"/>
                    <a:gd name="connsiteX147" fmla="*/ 186304 w 225596"/>
                    <a:gd name="connsiteY147" fmla="*/ 81313 h 472206"/>
                    <a:gd name="connsiteX148" fmla="*/ 38869 w 225596"/>
                    <a:gd name="connsiteY148" fmla="*/ 30492 h 472206"/>
                    <a:gd name="connsiteX149" fmla="*/ 31667 w 225596"/>
                    <a:gd name="connsiteY149" fmla="*/ 23293 h 472206"/>
                    <a:gd name="connsiteX150" fmla="*/ 31667 w 225596"/>
                    <a:gd name="connsiteY150" fmla="*/ 7200 h 472206"/>
                    <a:gd name="connsiteX151" fmla="*/ 38869 w 225596"/>
                    <a:gd name="connsiteY151" fmla="*/ 0 h 472206"/>
                    <a:gd name="connsiteX152" fmla="*/ 48190 w 225596"/>
                    <a:gd name="connsiteY152" fmla="*/ 0 h 472206"/>
                    <a:gd name="connsiteX153" fmla="*/ 55392 w 225596"/>
                    <a:gd name="connsiteY153" fmla="*/ 7200 h 472206"/>
                    <a:gd name="connsiteX154" fmla="*/ 48190 w 225596"/>
                    <a:gd name="connsiteY154" fmla="*/ 14399 h 472206"/>
                    <a:gd name="connsiteX155" fmla="*/ 46071 w 225596"/>
                    <a:gd name="connsiteY155" fmla="*/ 14399 h 472206"/>
                    <a:gd name="connsiteX156" fmla="*/ 46071 w 225596"/>
                    <a:gd name="connsiteY156" fmla="*/ 23293 h 472206"/>
                    <a:gd name="connsiteX157" fmla="*/ 38869 w 225596"/>
                    <a:gd name="connsiteY157" fmla="*/ 30492 h 472206"/>
                    <a:gd name="connsiteX158" fmla="*/ 186304 w 225596"/>
                    <a:gd name="connsiteY158" fmla="*/ 30069 h 472206"/>
                    <a:gd name="connsiteX159" fmla="*/ 179102 w 225596"/>
                    <a:gd name="connsiteY159" fmla="*/ 22869 h 472206"/>
                    <a:gd name="connsiteX160" fmla="*/ 179102 w 225596"/>
                    <a:gd name="connsiteY160" fmla="*/ 14399 h 472206"/>
                    <a:gd name="connsiteX161" fmla="*/ 176560 w 225596"/>
                    <a:gd name="connsiteY161" fmla="*/ 14399 h 472206"/>
                    <a:gd name="connsiteX162" fmla="*/ 169358 w 225596"/>
                    <a:gd name="connsiteY162" fmla="*/ 7200 h 472206"/>
                    <a:gd name="connsiteX163" fmla="*/ 176560 w 225596"/>
                    <a:gd name="connsiteY163" fmla="*/ 0 h 472206"/>
                    <a:gd name="connsiteX164" fmla="*/ 186304 w 225596"/>
                    <a:gd name="connsiteY164" fmla="*/ 0 h 472206"/>
                    <a:gd name="connsiteX165" fmla="*/ 193506 w 225596"/>
                    <a:gd name="connsiteY165" fmla="*/ 7200 h 472206"/>
                    <a:gd name="connsiteX166" fmla="*/ 193506 w 225596"/>
                    <a:gd name="connsiteY166" fmla="*/ 22869 h 472206"/>
                    <a:gd name="connsiteX167" fmla="*/ 186304 w 225596"/>
                    <a:gd name="connsiteY167" fmla="*/ 30069 h 472206"/>
                    <a:gd name="connsiteX168" fmla="*/ 150716 w 225596"/>
                    <a:gd name="connsiteY168" fmla="*/ 14399 h 472206"/>
                    <a:gd name="connsiteX169" fmla="*/ 125296 w 225596"/>
                    <a:gd name="connsiteY169" fmla="*/ 14399 h 472206"/>
                    <a:gd name="connsiteX170" fmla="*/ 118094 w 225596"/>
                    <a:gd name="connsiteY170" fmla="*/ 7200 h 472206"/>
                    <a:gd name="connsiteX171" fmla="*/ 125296 w 225596"/>
                    <a:gd name="connsiteY171" fmla="*/ 0 h 472206"/>
                    <a:gd name="connsiteX172" fmla="*/ 150716 w 225596"/>
                    <a:gd name="connsiteY172" fmla="*/ 0 h 472206"/>
                    <a:gd name="connsiteX173" fmla="*/ 157919 w 225596"/>
                    <a:gd name="connsiteY173" fmla="*/ 7200 h 472206"/>
                    <a:gd name="connsiteX174" fmla="*/ 150716 w 225596"/>
                    <a:gd name="connsiteY174" fmla="*/ 14399 h 472206"/>
                    <a:gd name="connsiteX175" fmla="*/ 99877 w 225596"/>
                    <a:gd name="connsiteY175" fmla="*/ 14399 h 472206"/>
                    <a:gd name="connsiteX176" fmla="*/ 74457 w 225596"/>
                    <a:gd name="connsiteY176" fmla="*/ 14399 h 472206"/>
                    <a:gd name="connsiteX177" fmla="*/ 66831 w 225596"/>
                    <a:gd name="connsiteY177" fmla="*/ 7200 h 472206"/>
                    <a:gd name="connsiteX178" fmla="*/ 74457 w 225596"/>
                    <a:gd name="connsiteY178" fmla="*/ 0 h 472206"/>
                    <a:gd name="connsiteX179" fmla="*/ 99877 w 225596"/>
                    <a:gd name="connsiteY179" fmla="*/ 0 h 472206"/>
                    <a:gd name="connsiteX180" fmla="*/ 107079 w 225596"/>
                    <a:gd name="connsiteY180" fmla="*/ 7200 h 472206"/>
                    <a:gd name="connsiteX181" fmla="*/ 99877 w 225596"/>
                    <a:gd name="connsiteY181" fmla="*/ 14399 h 472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225596" h="472206">
                      <a:moveTo>
                        <a:pt x="112586" y="472207"/>
                      </a:moveTo>
                      <a:cubicBezTo>
                        <a:pt x="110468" y="472207"/>
                        <a:pt x="108350" y="471360"/>
                        <a:pt x="107079" y="469666"/>
                      </a:cubicBezTo>
                      <a:lnTo>
                        <a:pt x="90980" y="449761"/>
                      </a:lnTo>
                      <a:cubicBezTo>
                        <a:pt x="88438" y="446796"/>
                        <a:pt x="88861" y="442138"/>
                        <a:pt x="91827" y="439597"/>
                      </a:cubicBezTo>
                      <a:cubicBezTo>
                        <a:pt x="95216" y="437056"/>
                        <a:pt x="99453" y="437479"/>
                        <a:pt x="102418" y="440867"/>
                      </a:cubicBezTo>
                      <a:lnTo>
                        <a:pt x="113010" y="453573"/>
                      </a:lnTo>
                      <a:lnTo>
                        <a:pt x="123602" y="440444"/>
                      </a:lnTo>
                      <a:cubicBezTo>
                        <a:pt x="126144" y="437056"/>
                        <a:pt x="130804" y="436632"/>
                        <a:pt x="133770" y="439597"/>
                      </a:cubicBezTo>
                      <a:cubicBezTo>
                        <a:pt x="136736" y="442138"/>
                        <a:pt x="137159" y="446796"/>
                        <a:pt x="134617" y="449761"/>
                      </a:cubicBezTo>
                      <a:lnTo>
                        <a:pt x="118518" y="469666"/>
                      </a:lnTo>
                      <a:cubicBezTo>
                        <a:pt x="118094" y="470089"/>
                        <a:pt x="117671" y="470513"/>
                        <a:pt x="117247" y="470936"/>
                      </a:cubicBezTo>
                      <a:cubicBezTo>
                        <a:pt x="115976" y="471783"/>
                        <a:pt x="114281" y="472207"/>
                        <a:pt x="112586" y="472207"/>
                      </a:cubicBezTo>
                      <a:close/>
                      <a:moveTo>
                        <a:pt x="80388" y="432821"/>
                      </a:moveTo>
                      <a:cubicBezTo>
                        <a:pt x="78270" y="432821"/>
                        <a:pt x="76151" y="431974"/>
                        <a:pt x="74457" y="430280"/>
                      </a:cubicBezTo>
                      <a:lnTo>
                        <a:pt x="58358" y="410375"/>
                      </a:lnTo>
                      <a:cubicBezTo>
                        <a:pt x="55815" y="407411"/>
                        <a:pt x="56239" y="402752"/>
                        <a:pt x="59628" y="400211"/>
                      </a:cubicBezTo>
                      <a:cubicBezTo>
                        <a:pt x="62594" y="397670"/>
                        <a:pt x="67255" y="398093"/>
                        <a:pt x="69796" y="401058"/>
                      </a:cubicBezTo>
                      <a:lnTo>
                        <a:pt x="85896" y="420963"/>
                      </a:lnTo>
                      <a:cubicBezTo>
                        <a:pt x="88438" y="423927"/>
                        <a:pt x="88014" y="428586"/>
                        <a:pt x="85048" y="431127"/>
                      </a:cubicBezTo>
                      <a:cubicBezTo>
                        <a:pt x="83353" y="432397"/>
                        <a:pt x="81659" y="432821"/>
                        <a:pt x="80388" y="432821"/>
                      </a:cubicBezTo>
                      <a:close/>
                      <a:moveTo>
                        <a:pt x="145209" y="432397"/>
                      </a:moveTo>
                      <a:cubicBezTo>
                        <a:pt x="143514" y="432397"/>
                        <a:pt x="141819" y="431974"/>
                        <a:pt x="140548" y="430703"/>
                      </a:cubicBezTo>
                      <a:cubicBezTo>
                        <a:pt x="137583" y="428162"/>
                        <a:pt x="137159" y="423504"/>
                        <a:pt x="139701" y="420539"/>
                      </a:cubicBezTo>
                      <a:lnTo>
                        <a:pt x="155801" y="400635"/>
                      </a:lnTo>
                      <a:cubicBezTo>
                        <a:pt x="158343" y="397670"/>
                        <a:pt x="163003" y="397246"/>
                        <a:pt x="165968" y="399788"/>
                      </a:cubicBezTo>
                      <a:cubicBezTo>
                        <a:pt x="169358" y="402328"/>
                        <a:pt x="169781" y="406987"/>
                        <a:pt x="167239" y="409952"/>
                      </a:cubicBezTo>
                      <a:lnTo>
                        <a:pt x="151140" y="429856"/>
                      </a:lnTo>
                      <a:cubicBezTo>
                        <a:pt x="149446" y="431550"/>
                        <a:pt x="147327" y="432397"/>
                        <a:pt x="145209" y="432397"/>
                      </a:cubicBezTo>
                      <a:close/>
                      <a:moveTo>
                        <a:pt x="47766" y="393011"/>
                      </a:moveTo>
                      <a:cubicBezTo>
                        <a:pt x="45648" y="393011"/>
                        <a:pt x="43529" y="392165"/>
                        <a:pt x="42258" y="390470"/>
                      </a:cubicBezTo>
                      <a:lnTo>
                        <a:pt x="26159" y="370566"/>
                      </a:lnTo>
                      <a:cubicBezTo>
                        <a:pt x="23617" y="367601"/>
                        <a:pt x="24040" y="362943"/>
                        <a:pt x="27006" y="360402"/>
                      </a:cubicBezTo>
                      <a:cubicBezTo>
                        <a:pt x="29972" y="357861"/>
                        <a:pt x="34632" y="358284"/>
                        <a:pt x="37174" y="361249"/>
                      </a:cubicBezTo>
                      <a:lnTo>
                        <a:pt x="53273" y="381153"/>
                      </a:lnTo>
                      <a:cubicBezTo>
                        <a:pt x="55815" y="384118"/>
                        <a:pt x="55392" y="388776"/>
                        <a:pt x="52426" y="391317"/>
                      </a:cubicBezTo>
                      <a:cubicBezTo>
                        <a:pt x="51155" y="392588"/>
                        <a:pt x="49460" y="393011"/>
                        <a:pt x="47766" y="393011"/>
                      </a:cubicBezTo>
                      <a:close/>
                      <a:moveTo>
                        <a:pt x="177831" y="393011"/>
                      </a:moveTo>
                      <a:cubicBezTo>
                        <a:pt x="176136" y="393011"/>
                        <a:pt x="174441" y="392588"/>
                        <a:pt x="173171" y="391317"/>
                      </a:cubicBezTo>
                      <a:cubicBezTo>
                        <a:pt x="169781" y="388776"/>
                        <a:pt x="169358" y="384118"/>
                        <a:pt x="172323" y="381153"/>
                      </a:cubicBezTo>
                      <a:lnTo>
                        <a:pt x="188423" y="361249"/>
                      </a:lnTo>
                      <a:cubicBezTo>
                        <a:pt x="190965" y="358284"/>
                        <a:pt x="195625" y="357861"/>
                        <a:pt x="198591" y="360402"/>
                      </a:cubicBezTo>
                      <a:cubicBezTo>
                        <a:pt x="201980" y="362943"/>
                        <a:pt x="202404" y="367601"/>
                        <a:pt x="199438" y="370989"/>
                      </a:cubicBezTo>
                      <a:lnTo>
                        <a:pt x="183339" y="390894"/>
                      </a:lnTo>
                      <a:cubicBezTo>
                        <a:pt x="182068" y="392165"/>
                        <a:pt x="179949" y="393011"/>
                        <a:pt x="177831" y="393011"/>
                      </a:cubicBezTo>
                      <a:close/>
                      <a:moveTo>
                        <a:pt x="15144" y="353626"/>
                      </a:moveTo>
                      <a:cubicBezTo>
                        <a:pt x="13025" y="353626"/>
                        <a:pt x="10907" y="352779"/>
                        <a:pt x="9636" y="351085"/>
                      </a:cubicBezTo>
                      <a:lnTo>
                        <a:pt x="1586" y="341344"/>
                      </a:lnTo>
                      <a:cubicBezTo>
                        <a:pt x="-108" y="339227"/>
                        <a:pt x="-532" y="336262"/>
                        <a:pt x="739" y="333721"/>
                      </a:cubicBezTo>
                      <a:cubicBezTo>
                        <a:pt x="2010" y="331180"/>
                        <a:pt x="4552" y="329486"/>
                        <a:pt x="7518" y="329486"/>
                      </a:cubicBezTo>
                      <a:lnTo>
                        <a:pt x="20228" y="329486"/>
                      </a:lnTo>
                      <a:cubicBezTo>
                        <a:pt x="24464" y="329486"/>
                        <a:pt x="27430" y="332874"/>
                        <a:pt x="27430" y="336685"/>
                      </a:cubicBezTo>
                      <a:cubicBezTo>
                        <a:pt x="27430" y="340073"/>
                        <a:pt x="25312" y="342615"/>
                        <a:pt x="22346" y="343885"/>
                      </a:cubicBezTo>
                      <a:cubicBezTo>
                        <a:pt x="23617" y="346850"/>
                        <a:pt x="22770" y="350238"/>
                        <a:pt x="20228" y="352355"/>
                      </a:cubicBezTo>
                      <a:cubicBezTo>
                        <a:pt x="18533" y="353202"/>
                        <a:pt x="16838" y="353626"/>
                        <a:pt x="15144" y="353626"/>
                      </a:cubicBezTo>
                      <a:close/>
                      <a:moveTo>
                        <a:pt x="210029" y="353626"/>
                      </a:moveTo>
                      <a:cubicBezTo>
                        <a:pt x="208335" y="353626"/>
                        <a:pt x="206640" y="353202"/>
                        <a:pt x="205369" y="351932"/>
                      </a:cubicBezTo>
                      <a:cubicBezTo>
                        <a:pt x="202827" y="349814"/>
                        <a:pt x="201980" y="346426"/>
                        <a:pt x="203251" y="343885"/>
                      </a:cubicBezTo>
                      <a:cubicBezTo>
                        <a:pt x="200285" y="343038"/>
                        <a:pt x="197743" y="340073"/>
                        <a:pt x="197743" y="336685"/>
                      </a:cubicBezTo>
                      <a:cubicBezTo>
                        <a:pt x="197743" y="332450"/>
                        <a:pt x="201133" y="329486"/>
                        <a:pt x="204946" y="329486"/>
                      </a:cubicBezTo>
                      <a:lnTo>
                        <a:pt x="218079" y="329486"/>
                      </a:lnTo>
                      <a:cubicBezTo>
                        <a:pt x="221045" y="329486"/>
                        <a:pt x="223587" y="331180"/>
                        <a:pt x="224858" y="333721"/>
                      </a:cubicBezTo>
                      <a:cubicBezTo>
                        <a:pt x="226129" y="336262"/>
                        <a:pt x="225705" y="339227"/>
                        <a:pt x="224011" y="341344"/>
                      </a:cubicBezTo>
                      <a:lnTo>
                        <a:pt x="215961" y="351085"/>
                      </a:lnTo>
                      <a:cubicBezTo>
                        <a:pt x="214266" y="352355"/>
                        <a:pt x="212148" y="353626"/>
                        <a:pt x="210029" y="353626"/>
                      </a:cubicBezTo>
                      <a:close/>
                      <a:moveTo>
                        <a:pt x="38869" y="337532"/>
                      </a:moveTo>
                      <a:cubicBezTo>
                        <a:pt x="35056" y="337532"/>
                        <a:pt x="31667" y="334145"/>
                        <a:pt x="31667" y="330333"/>
                      </a:cubicBezTo>
                      <a:lnTo>
                        <a:pt x="31667" y="304923"/>
                      </a:lnTo>
                      <a:cubicBezTo>
                        <a:pt x="31667" y="300688"/>
                        <a:pt x="35056" y="297723"/>
                        <a:pt x="38869" y="297723"/>
                      </a:cubicBezTo>
                      <a:cubicBezTo>
                        <a:pt x="43105" y="297723"/>
                        <a:pt x="46495" y="301111"/>
                        <a:pt x="46495" y="304923"/>
                      </a:cubicBezTo>
                      <a:lnTo>
                        <a:pt x="46495" y="330333"/>
                      </a:lnTo>
                      <a:cubicBezTo>
                        <a:pt x="46495" y="334145"/>
                        <a:pt x="43105" y="337532"/>
                        <a:pt x="38869" y="337532"/>
                      </a:cubicBezTo>
                      <a:close/>
                      <a:moveTo>
                        <a:pt x="186304" y="337109"/>
                      </a:moveTo>
                      <a:cubicBezTo>
                        <a:pt x="182068" y="337109"/>
                        <a:pt x="179102" y="333721"/>
                        <a:pt x="179102" y="329909"/>
                      </a:cubicBezTo>
                      <a:lnTo>
                        <a:pt x="179102" y="304076"/>
                      </a:lnTo>
                      <a:cubicBezTo>
                        <a:pt x="179102" y="300264"/>
                        <a:pt x="182491" y="296876"/>
                        <a:pt x="186304" y="296876"/>
                      </a:cubicBezTo>
                      <a:cubicBezTo>
                        <a:pt x="190541" y="296876"/>
                        <a:pt x="193506" y="300264"/>
                        <a:pt x="193506" y="304076"/>
                      </a:cubicBezTo>
                      <a:lnTo>
                        <a:pt x="193506" y="329909"/>
                      </a:lnTo>
                      <a:cubicBezTo>
                        <a:pt x="193506" y="333721"/>
                        <a:pt x="190117" y="337109"/>
                        <a:pt x="186304" y="337109"/>
                      </a:cubicBezTo>
                      <a:close/>
                      <a:moveTo>
                        <a:pt x="38869" y="286289"/>
                      </a:moveTo>
                      <a:cubicBezTo>
                        <a:pt x="35056" y="286289"/>
                        <a:pt x="31667" y="282900"/>
                        <a:pt x="31667" y="279089"/>
                      </a:cubicBezTo>
                      <a:lnTo>
                        <a:pt x="31667" y="253679"/>
                      </a:lnTo>
                      <a:cubicBezTo>
                        <a:pt x="31667" y="249444"/>
                        <a:pt x="35056" y="246479"/>
                        <a:pt x="38869" y="246479"/>
                      </a:cubicBezTo>
                      <a:cubicBezTo>
                        <a:pt x="43105" y="246479"/>
                        <a:pt x="46495" y="249867"/>
                        <a:pt x="46495" y="253679"/>
                      </a:cubicBezTo>
                      <a:lnTo>
                        <a:pt x="46495" y="279089"/>
                      </a:lnTo>
                      <a:cubicBezTo>
                        <a:pt x="46495" y="282900"/>
                        <a:pt x="43105" y="286289"/>
                        <a:pt x="38869" y="286289"/>
                      </a:cubicBezTo>
                      <a:close/>
                      <a:moveTo>
                        <a:pt x="186304" y="285865"/>
                      </a:moveTo>
                      <a:cubicBezTo>
                        <a:pt x="182068" y="285865"/>
                        <a:pt x="179102" y="282477"/>
                        <a:pt x="179102" y="278665"/>
                      </a:cubicBezTo>
                      <a:lnTo>
                        <a:pt x="179102" y="253255"/>
                      </a:lnTo>
                      <a:cubicBezTo>
                        <a:pt x="179102" y="249020"/>
                        <a:pt x="182491" y="246056"/>
                        <a:pt x="186304" y="246056"/>
                      </a:cubicBezTo>
                      <a:cubicBezTo>
                        <a:pt x="190541" y="246056"/>
                        <a:pt x="193506" y="249444"/>
                        <a:pt x="193506" y="253255"/>
                      </a:cubicBezTo>
                      <a:lnTo>
                        <a:pt x="193506" y="278665"/>
                      </a:lnTo>
                      <a:cubicBezTo>
                        <a:pt x="193506" y="282477"/>
                        <a:pt x="190117" y="285865"/>
                        <a:pt x="186304" y="285865"/>
                      </a:cubicBezTo>
                      <a:close/>
                      <a:moveTo>
                        <a:pt x="38869" y="235045"/>
                      </a:moveTo>
                      <a:cubicBezTo>
                        <a:pt x="35056" y="235045"/>
                        <a:pt x="31667" y="231657"/>
                        <a:pt x="31667" y="227845"/>
                      </a:cubicBezTo>
                      <a:lnTo>
                        <a:pt x="31667" y="202011"/>
                      </a:lnTo>
                      <a:cubicBezTo>
                        <a:pt x="31667" y="197776"/>
                        <a:pt x="35056" y="194812"/>
                        <a:pt x="38869" y="194812"/>
                      </a:cubicBezTo>
                      <a:cubicBezTo>
                        <a:pt x="43105" y="194812"/>
                        <a:pt x="46495" y="198200"/>
                        <a:pt x="46495" y="202011"/>
                      </a:cubicBezTo>
                      <a:lnTo>
                        <a:pt x="46495" y="227845"/>
                      </a:lnTo>
                      <a:cubicBezTo>
                        <a:pt x="46495" y="231657"/>
                        <a:pt x="43105" y="235045"/>
                        <a:pt x="38869" y="235045"/>
                      </a:cubicBezTo>
                      <a:close/>
                      <a:moveTo>
                        <a:pt x="186304" y="234621"/>
                      </a:moveTo>
                      <a:cubicBezTo>
                        <a:pt x="182068" y="234621"/>
                        <a:pt x="179102" y="231233"/>
                        <a:pt x="179102" y="227422"/>
                      </a:cubicBezTo>
                      <a:lnTo>
                        <a:pt x="179102" y="202011"/>
                      </a:lnTo>
                      <a:cubicBezTo>
                        <a:pt x="179102" y="197776"/>
                        <a:pt x="182491" y="194812"/>
                        <a:pt x="186304" y="194812"/>
                      </a:cubicBezTo>
                      <a:cubicBezTo>
                        <a:pt x="190541" y="194812"/>
                        <a:pt x="193506" y="198200"/>
                        <a:pt x="193506" y="202011"/>
                      </a:cubicBezTo>
                      <a:lnTo>
                        <a:pt x="193506" y="227422"/>
                      </a:lnTo>
                      <a:cubicBezTo>
                        <a:pt x="193506" y="231657"/>
                        <a:pt x="190117" y="234621"/>
                        <a:pt x="186304" y="234621"/>
                      </a:cubicBezTo>
                      <a:close/>
                      <a:moveTo>
                        <a:pt x="38869" y="183801"/>
                      </a:moveTo>
                      <a:cubicBezTo>
                        <a:pt x="35056" y="183801"/>
                        <a:pt x="31667" y="180413"/>
                        <a:pt x="31667" y="176601"/>
                      </a:cubicBezTo>
                      <a:lnTo>
                        <a:pt x="31667" y="151191"/>
                      </a:lnTo>
                      <a:cubicBezTo>
                        <a:pt x="31667" y="146956"/>
                        <a:pt x="35056" y="143991"/>
                        <a:pt x="38869" y="143991"/>
                      </a:cubicBezTo>
                      <a:cubicBezTo>
                        <a:pt x="43105" y="143991"/>
                        <a:pt x="46495" y="147379"/>
                        <a:pt x="46495" y="151191"/>
                      </a:cubicBezTo>
                      <a:lnTo>
                        <a:pt x="46495" y="176601"/>
                      </a:lnTo>
                      <a:cubicBezTo>
                        <a:pt x="46495" y="180413"/>
                        <a:pt x="43105" y="183801"/>
                        <a:pt x="38869" y="183801"/>
                      </a:cubicBezTo>
                      <a:close/>
                      <a:moveTo>
                        <a:pt x="186304" y="183377"/>
                      </a:moveTo>
                      <a:cubicBezTo>
                        <a:pt x="182068" y="183377"/>
                        <a:pt x="179102" y="179989"/>
                        <a:pt x="179102" y="176178"/>
                      </a:cubicBezTo>
                      <a:lnTo>
                        <a:pt x="179102" y="150767"/>
                      </a:lnTo>
                      <a:cubicBezTo>
                        <a:pt x="179102" y="146532"/>
                        <a:pt x="182491" y="143568"/>
                        <a:pt x="186304" y="143568"/>
                      </a:cubicBezTo>
                      <a:cubicBezTo>
                        <a:pt x="190541" y="143568"/>
                        <a:pt x="193506" y="146956"/>
                        <a:pt x="193506" y="150767"/>
                      </a:cubicBezTo>
                      <a:lnTo>
                        <a:pt x="193506" y="176178"/>
                      </a:lnTo>
                      <a:cubicBezTo>
                        <a:pt x="193506" y="180413"/>
                        <a:pt x="190117" y="183377"/>
                        <a:pt x="186304" y="183377"/>
                      </a:cubicBezTo>
                      <a:close/>
                      <a:moveTo>
                        <a:pt x="38869" y="132557"/>
                      </a:moveTo>
                      <a:cubicBezTo>
                        <a:pt x="35056" y="132557"/>
                        <a:pt x="31667" y="129169"/>
                        <a:pt x="31667" y="125357"/>
                      </a:cubicBezTo>
                      <a:lnTo>
                        <a:pt x="31667" y="99947"/>
                      </a:lnTo>
                      <a:cubicBezTo>
                        <a:pt x="31667" y="95712"/>
                        <a:pt x="35056" y="92324"/>
                        <a:pt x="38869" y="92324"/>
                      </a:cubicBezTo>
                      <a:cubicBezTo>
                        <a:pt x="43105" y="92324"/>
                        <a:pt x="46495" y="95712"/>
                        <a:pt x="46495" y="99947"/>
                      </a:cubicBezTo>
                      <a:lnTo>
                        <a:pt x="46495" y="125357"/>
                      </a:lnTo>
                      <a:cubicBezTo>
                        <a:pt x="46495" y="129169"/>
                        <a:pt x="43105" y="132557"/>
                        <a:pt x="38869" y="132557"/>
                      </a:cubicBezTo>
                      <a:close/>
                      <a:moveTo>
                        <a:pt x="186304" y="132557"/>
                      </a:moveTo>
                      <a:cubicBezTo>
                        <a:pt x="182068" y="132557"/>
                        <a:pt x="179102" y="129169"/>
                        <a:pt x="179102" y="125357"/>
                      </a:cubicBezTo>
                      <a:lnTo>
                        <a:pt x="179102" y="99947"/>
                      </a:lnTo>
                      <a:cubicBezTo>
                        <a:pt x="179102" y="95712"/>
                        <a:pt x="182491" y="92747"/>
                        <a:pt x="186304" y="92747"/>
                      </a:cubicBezTo>
                      <a:cubicBezTo>
                        <a:pt x="190541" y="92747"/>
                        <a:pt x="193506" y="96135"/>
                        <a:pt x="193506" y="99947"/>
                      </a:cubicBezTo>
                      <a:lnTo>
                        <a:pt x="193506" y="125357"/>
                      </a:lnTo>
                      <a:cubicBezTo>
                        <a:pt x="193506" y="129169"/>
                        <a:pt x="190117" y="132557"/>
                        <a:pt x="186304" y="132557"/>
                      </a:cubicBezTo>
                      <a:close/>
                      <a:moveTo>
                        <a:pt x="38869" y="81736"/>
                      </a:moveTo>
                      <a:cubicBezTo>
                        <a:pt x="35056" y="81736"/>
                        <a:pt x="31667" y="78348"/>
                        <a:pt x="31667" y="74113"/>
                      </a:cubicBezTo>
                      <a:lnTo>
                        <a:pt x="31667" y="48703"/>
                      </a:lnTo>
                      <a:cubicBezTo>
                        <a:pt x="31667" y="44892"/>
                        <a:pt x="35056" y="41503"/>
                        <a:pt x="38869" y="41503"/>
                      </a:cubicBezTo>
                      <a:cubicBezTo>
                        <a:pt x="43105" y="41503"/>
                        <a:pt x="46495" y="44892"/>
                        <a:pt x="46495" y="48703"/>
                      </a:cubicBezTo>
                      <a:lnTo>
                        <a:pt x="46495" y="74113"/>
                      </a:lnTo>
                      <a:cubicBezTo>
                        <a:pt x="46495" y="78348"/>
                        <a:pt x="43105" y="81736"/>
                        <a:pt x="38869" y="81736"/>
                      </a:cubicBezTo>
                      <a:close/>
                      <a:moveTo>
                        <a:pt x="186304" y="81313"/>
                      </a:moveTo>
                      <a:cubicBezTo>
                        <a:pt x="182068" y="81313"/>
                        <a:pt x="179102" y="77925"/>
                        <a:pt x="179102" y="74113"/>
                      </a:cubicBezTo>
                      <a:lnTo>
                        <a:pt x="179102" y="48703"/>
                      </a:lnTo>
                      <a:cubicBezTo>
                        <a:pt x="179102" y="44468"/>
                        <a:pt x="182491" y="41503"/>
                        <a:pt x="186304" y="41503"/>
                      </a:cubicBezTo>
                      <a:cubicBezTo>
                        <a:pt x="190541" y="41503"/>
                        <a:pt x="193506" y="44892"/>
                        <a:pt x="193506" y="48703"/>
                      </a:cubicBezTo>
                      <a:lnTo>
                        <a:pt x="193506" y="74113"/>
                      </a:lnTo>
                      <a:cubicBezTo>
                        <a:pt x="193506" y="77925"/>
                        <a:pt x="190117" y="81313"/>
                        <a:pt x="186304" y="81313"/>
                      </a:cubicBezTo>
                      <a:close/>
                      <a:moveTo>
                        <a:pt x="38869" y="30492"/>
                      </a:moveTo>
                      <a:cubicBezTo>
                        <a:pt x="35056" y="30492"/>
                        <a:pt x="31667" y="27104"/>
                        <a:pt x="31667" y="23293"/>
                      </a:cubicBezTo>
                      <a:lnTo>
                        <a:pt x="31667" y="7200"/>
                      </a:lnTo>
                      <a:cubicBezTo>
                        <a:pt x="31667" y="2965"/>
                        <a:pt x="35056" y="0"/>
                        <a:pt x="38869" y="0"/>
                      </a:cubicBezTo>
                      <a:lnTo>
                        <a:pt x="48190" y="0"/>
                      </a:lnTo>
                      <a:cubicBezTo>
                        <a:pt x="52426" y="0"/>
                        <a:pt x="55392" y="3388"/>
                        <a:pt x="55392" y="7200"/>
                      </a:cubicBezTo>
                      <a:cubicBezTo>
                        <a:pt x="55392" y="11435"/>
                        <a:pt x="52003" y="14399"/>
                        <a:pt x="48190" y="14399"/>
                      </a:cubicBezTo>
                      <a:lnTo>
                        <a:pt x="46071" y="14399"/>
                      </a:lnTo>
                      <a:lnTo>
                        <a:pt x="46071" y="23293"/>
                      </a:lnTo>
                      <a:cubicBezTo>
                        <a:pt x="46495" y="27104"/>
                        <a:pt x="43105" y="30492"/>
                        <a:pt x="38869" y="30492"/>
                      </a:cubicBezTo>
                      <a:close/>
                      <a:moveTo>
                        <a:pt x="186304" y="30069"/>
                      </a:moveTo>
                      <a:cubicBezTo>
                        <a:pt x="182068" y="30069"/>
                        <a:pt x="179102" y="26681"/>
                        <a:pt x="179102" y="22869"/>
                      </a:cubicBezTo>
                      <a:lnTo>
                        <a:pt x="179102" y="14399"/>
                      </a:lnTo>
                      <a:lnTo>
                        <a:pt x="176560" y="14399"/>
                      </a:lnTo>
                      <a:cubicBezTo>
                        <a:pt x="172323" y="14399"/>
                        <a:pt x="169358" y="11011"/>
                        <a:pt x="169358" y="7200"/>
                      </a:cubicBezTo>
                      <a:cubicBezTo>
                        <a:pt x="169358" y="2965"/>
                        <a:pt x="172747" y="0"/>
                        <a:pt x="176560" y="0"/>
                      </a:cubicBezTo>
                      <a:lnTo>
                        <a:pt x="186304" y="0"/>
                      </a:lnTo>
                      <a:cubicBezTo>
                        <a:pt x="190541" y="0"/>
                        <a:pt x="193506" y="3388"/>
                        <a:pt x="193506" y="7200"/>
                      </a:cubicBezTo>
                      <a:lnTo>
                        <a:pt x="193506" y="22869"/>
                      </a:lnTo>
                      <a:cubicBezTo>
                        <a:pt x="193506" y="26681"/>
                        <a:pt x="190117" y="30069"/>
                        <a:pt x="186304" y="30069"/>
                      </a:cubicBezTo>
                      <a:close/>
                      <a:moveTo>
                        <a:pt x="150716" y="14399"/>
                      </a:moveTo>
                      <a:lnTo>
                        <a:pt x="125296" y="14399"/>
                      </a:lnTo>
                      <a:cubicBezTo>
                        <a:pt x="121060" y="14399"/>
                        <a:pt x="118094" y="11011"/>
                        <a:pt x="118094" y="7200"/>
                      </a:cubicBezTo>
                      <a:cubicBezTo>
                        <a:pt x="118094" y="2965"/>
                        <a:pt x="121483" y="0"/>
                        <a:pt x="125296" y="0"/>
                      </a:cubicBezTo>
                      <a:lnTo>
                        <a:pt x="150716" y="0"/>
                      </a:lnTo>
                      <a:cubicBezTo>
                        <a:pt x="154953" y="0"/>
                        <a:pt x="157919" y="3388"/>
                        <a:pt x="157919" y="7200"/>
                      </a:cubicBezTo>
                      <a:cubicBezTo>
                        <a:pt x="158343" y="11011"/>
                        <a:pt x="154953" y="14399"/>
                        <a:pt x="150716" y="14399"/>
                      </a:cubicBezTo>
                      <a:close/>
                      <a:moveTo>
                        <a:pt x="99877" y="14399"/>
                      </a:moveTo>
                      <a:lnTo>
                        <a:pt x="74457" y="14399"/>
                      </a:lnTo>
                      <a:cubicBezTo>
                        <a:pt x="70220" y="14399"/>
                        <a:pt x="66831" y="11011"/>
                        <a:pt x="66831" y="7200"/>
                      </a:cubicBezTo>
                      <a:cubicBezTo>
                        <a:pt x="66831" y="2965"/>
                        <a:pt x="70220" y="0"/>
                        <a:pt x="74457" y="0"/>
                      </a:cubicBezTo>
                      <a:lnTo>
                        <a:pt x="99877" y="0"/>
                      </a:lnTo>
                      <a:cubicBezTo>
                        <a:pt x="104113" y="0"/>
                        <a:pt x="107079" y="3388"/>
                        <a:pt x="107079" y="7200"/>
                      </a:cubicBezTo>
                      <a:cubicBezTo>
                        <a:pt x="107079" y="11011"/>
                        <a:pt x="103690" y="14399"/>
                        <a:pt x="99877" y="14399"/>
                      </a:cubicBezTo>
                      <a:close/>
                    </a:path>
                  </a:pathLst>
                </a:custGeom>
                <a:grpFill/>
                <a:ln w="4233" cap="flat">
                  <a:noFill/>
                  <a:prstDash val="solid"/>
                  <a:miter/>
                </a:ln>
              </p:spPr>
              <p:txBody>
                <a:bodyPr rtlCol="0" anchor="ctr"/>
                <a:lstStyle/>
                <a:p>
                  <a:endParaRPr lang="en-US"/>
                </a:p>
              </p:txBody>
            </p:sp>
          </p:grpSp>
          <p:grpSp>
            <p:nvGrpSpPr>
              <p:cNvPr id="61" name="Graphic 8">
                <a:extLst>
                  <a:ext uri="{FF2B5EF4-FFF2-40B4-BE49-F238E27FC236}">
                    <a16:creationId xmlns:a16="http://schemas.microsoft.com/office/drawing/2014/main" id="{DC267ADF-5CD6-2D32-D7AA-EA016A490FD0}"/>
                  </a:ext>
                </a:extLst>
              </p:cNvPr>
              <p:cNvGrpSpPr/>
              <p:nvPr/>
            </p:nvGrpSpPr>
            <p:grpSpPr>
              <a:xfrm>
                <a:off x="6962626" y="2623492"/>
                <a:ext cx="101190" cy="345155"/>
                <a:chOff x="6962626" y="2623492"/>
                <a:chExt cx="101190" cy="345155"/>
              </a:xfrm>
              <a:grpFill/>
            </p:grpSpPr>
            <p:sp>
              <p:nvSpPr>
                <p:cNvPr id="65" name="Freeform 64">
                  <a:extLst>
                    <a:ext uri="{FF2B5EF4-FFF2-40B4-BE49-F238E27FC236}">
                      <a16:creationId xmlns:a16="http://schemas.microsoft.com/office/drawing/2014/main" id="{2B9EB4C1-F947-542E-5506-CF348AD25135}"/>
                    </a:ext>
                  </a:extLst>
                </p:cNvPr>
                <p:cNvSpPr/>
                <p:nvPr/>
              </p:nvSpPr>
              <p:spPr>
                <a:xfrm>
                  <a:off x="6962626" y="2884910"/>
                  <a:ext cx="101190" cy="83737"/>
                </a:xfrm>
                <a:custGeom>
                  <a:avLst/>
                  <a:gdLst>
                    <a:gd name="connsiteX0" fmla="*/ 50703 w 101190"/>
                    <a:gd name="connsiteY0" fmla="*/ 83738 h 83737"/>
                    <a:gd name="connsiteX1" fmla="*/ 44349 w 101190"/>
                    <a:gd name="connsiteY1" fmla="*/ 80350 h 83737"/>
                    <a:gd name="connsiteX2" fmla="*/ 1135 w 101190"/>
                    <a:gd name="connsiteY2" fmla="*/ 11319 h 83737"/>
                    <a:gd name="connsiteX3" fmla="*/ 3677 w 101190"/>
                    <a:gd name="connsiteY3" fmla="*/ 1154 h 83737"/>
                    <a:gd name="connsiteX4" fmla="*/ 13845 w 101190"/>
                    <a:gd name="connsiteY4" fmla="*/ 3272 h 83737"/>
                    <a:gd name="connsiteX5" fmla="*/ 50703 w 101190"/>
                    <a:gd name="connsiteY5" fmla="*/ 62139 h 83737"/>
                    <a:gd name="connsiteX6" fmla="*/ 87563 w 101190"/>
                    <a:gd name="connsiteY6" fmla="*/ 3272 h 83737"/>
                    <a:gd name="connsiteX7" fmla="*/ 97731 w 101190"/>
                    <a:gd name="connsiteY7" fmla="*/ 1154 h 83737"/>
                    <a:gd name="connsiteX8" fmla="*/ 99849 w 101190"/>
                    <a:gd name="connsiteY8" fmla="*/ 11319 h 83737"/>
                    <a:gd name="connsiteX9" fmla="*/ 56635 w 101190"/>
                    <a:gd name="connsiteY9" fmla="*/ 80350 h 83737"/>
                    <a:gd name="connsiteX10" fmla="*/ 50703 w 101190"/>
                    <a:gd name="connsiteY10" fmla="*/ 83738 h 83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1190" h="83737">
                      <a:moveTo>
                        <a:pt x="50703" y="83738"/>
                      </a:moveTo>
                      <a:cubicBezTo>
                        <a:pt x="48162" y="83738"/>
                        <a:pt x="45620" y="82467"/>
                        <a:pt x="44349" y="80350"/>
                      </a:cubicBezTo>
                      <a:lnTo>
                        <a:pt x="1135" y="11319"/>
                      </a:lnTo>
                      <a:cubicBezTo>
                        <a:pt x="-983" y="7931"/>
                        <a:pt x="-136" y="3272"/>
                        <a:pt x="3677" y="1154"/>
                      </a:cubicBezTo>
                      <a:cubicBezTo>
                        <a:pt x="7066" y="-963"/>
                        <a:pt x="11727" y="-116"/>
                        <a:pt x="13845" y="3272"/>
                      </a:cubicBezTo>
                      <a:lnTo>
                        <a:pt x="50703" y="62139"/>
                      </a:lnTo>
                      <a:lnTo>
                        <a:pt x="87563" y="3272"/>
                      </a:lnTo>
                      <a:cubicBezTo>
                        <a:pt x="89681" y="-116"/>
                        <a:pt x="94341" y="-963"/>
                        <a:pt x="97731" y="1154"/>
                      </a:cubicBezTo>
                      <a:cubicBezTo>
                        <a:pt x="101120" y="3272"/>
                        <a:pt x="102391" y="7931"/>
                        <a:pt x="99849" y="11319"/>
                      </a:cubicBezTo>
                      <a:lnTo>
                        <a:pt x="56635" y="80350"/>
                      </a:lnTo>
                      <a:cubicBezTo>
                        <a:pt x="55364" y="82467"/>
                        <a:pt x="53246" y="83738"/>
                        <a:pt x="50703" y="83738"/>
                      </a:cubicBezTo>
                      <a:close/>
                    </a:path>
                  </a:pathLst>
                </a:custGeom>
                <a:grpFill/>
                <a:ln w="4233"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97A50695-7E7B-E57D-E227-4B1ABC59057C}"/>
                    </a:ext>
                  </a:extLst>
                </p:cNvPr>
                <p:cNvSpPr/>
                <p:nvPr/>
              </p:nvSpPr>
              <p:spPr>
                <a:xfrm>
                  <a:off x="7006127" y="2623492"/>
                  <a:ext cx="14404" cy="345155"/>
                </a:xfrm>
                <a:custGeom>
                  <a:avLst/>
                  <a:gdLst>
                    <a:gd name="connsiteX0" fmla="*/ 7202 w 14404"/>
                    <a:gd name="connsiteY0" fmla="*/ 345155 h 345155"/>
                    <a:gd name="connsiteX1" fmla="*/ 0 w 14404"/>
                    <a:gd name="connsiteY1" fmla="*/ 337532 h 345155"/>
                    <a:gd name="connsiteX2" fmla="*/ 0 w 14404"/>
                    <a:gd name="connsiteY2" fmla="*/ 313393 h 345155"/>
                    <a:gd name="connsiteX3" fmla="*/ 7202 w 14404"/>
                    <a:gd name="connsiteY3" fmla="*/ 306193 h 345155"/>
                    <a:gd name="connsiteX4" fmla="*/ 14405 w 14404"/>
                    <a:gd name="connsiteY4" fmla="*/ 313393 h 345155"/>
                    <a:gd name="connsiteX5" fmla="*/ 14405 w 14404"/>
                    <a:gd name="connsiteY5" fmla="*/ 337532 h 345155"/>
                    <a:gd name="connsiteX6" fmla="*/ 7202 w 14404"/>
                    <a:gd name="connsiteY6" fmla="*/ 345155 h 345155"/>
                    <a:gd name="connsiteX7" fmla="*/ 7202 w 14404"/>
                    <a:gd name="connsiteY7" fmla="*/ 295606 h 345155"/>
                    <a:gd name="connsiteX8" fmla="*/ 0 w 14404"/>
                    <a:gd name="connsiteY8" fmla="*/ 288406 h 345155"/>
                    <a:gd name="connsiteX9" fmla="*/ 0 w 14404"/>
                    <a:gd name="connsiteY9" fmla="*/ 262996 h 345155"/>
                    <a:gd name="connsiteX10" fmla="*/ 7202 w 14404"/>
                    <a:gd name="connsiteY10" fmla="*/ 255373 h 345155"/>
                    <a:gd name="connsiteX11" fmla="*/ 14405 w 14404"/>
                    <a:gd name="connsiteY11" fmla="*/ 262996 h 345155"/>
                    <a:gd name="connsiteX12" fmla="*/ 14405 w 14404"/>
                    <a:gd name="connsiteY12" fmla="*/ 288406 h 345155"/>
                    <a:gd name="connsiteX13" fmla="*/ 7202 w 14404"/>
                    <a:gd name="connsiteY13" fmla="*/ 295606 h 345155"/>
                    <a:gd name="connsiteX14" fmla="*/ 7202 w 14404"/>
                    <a:gd name="connsiteY14" fmla="*/ 244362 h 345155"/>
                    <a:gd name="connsiteX15" fmla="*/ 0 w 14404"/>
                    <a:gd name="connsiteY15" fmla="*/ 237162 h 345155"/>
                    <a:gd name="connsiteX16" fmla="*/ 0 w 14404"/>
                    <a:gd name="connsiteY16" fmla="*/ 211752 h 345155"/>
                    <a:gd name="connsiteX17" fmla="*/ 7202 w 14404"/>
                    <a:gd name="connsiteY17" fmla="*/ 204552 h 345155"/>
                    <a:gd name="connsiteX18" fmla="*/ 14405 w 14404"/>
                    <a:gd name="connsiteY18" fmla="*/ 211752 h 345155"/>
                    <a:gd name="connsiteX19" fmla="*/ 14405 w 14404"/>
                    <a:gd name="connsiteY19" fmla="*/ 237162 h 345155"/>
                    <a:gd name="connsiteX20" fmla="*/ 7202 w 14404"/>
                    <a:gd name="connsiteY20" fmla="*/ 244362 h 345155"/>
                    <a:gd name="connsiteX21" fmla="*/ 7202 w 14404"/>
                    <a:gd name="connsiteY21" fmla="*/ 193118 h 345155"/>
                    <a:gd name="connsiteX22" fmla="*/ 0 w 14404"/>
                    <a:gd name="connsiteY22" fmla="*/ 185918 h 345155"/>
                    <a:gd name="connsiteX23" fmla="*/ 0 w 14404"/>
                    <a:gd name="connsiteY23" fmla="*/ 160508 h 345155"/>
                    <a:gd name="connsiteX24" fmla="*/ 7202 w 14404"/>
                    <a:gd name="connsiteY24" fmla="*/ 153308 h 345155"/>
                    <a:gd name="connsiteX25" fmla="*/ 14405 w 14404"/>
                    <a:gd name="connsiteY25" fmla="*/ 160508 h 345155"/>
                    <a:gd name="connsiteX26" fmla="*/ 14405 w 14404"/>
                    <a:gd name="connsiteY26" fmla="*/ 185918 h 345155"/>
                    <a:gd name="connsiteX27" fmla="*/ 7202 w 14404"/>
                    <a:gd name="connsiteY27" fmla="*/ 193118 h 345155"/>
                    <a:gd name="connsiteX28" fmla="*/ 7202 w 14404"/>
                    <a:gd name="connsiteY28" fmla="*/ 141874 h 345155"/>
                    <a:gd name="connsiteX29" fmla="*/ 0 w 14404"/>
                    <a:gd name="connsiteY29" fmla="*/ 134674 h 345155"/>
                    <a:gd name="connsiteX30" fmla="*/ 0 w 14404"/>
                    <a:gd name="connsiteY30" fmla="*/ 109264 h 345155"/>
                    <a:gd name="connsiteX31" fmla="*/ 7202 w 14404"/>
                    <a:gd name="connsiteY31" fmla="*/ 102065 h 345155"/>
                    <a:gd name="connsiteX32" fmla="*/ 14405 w 14404"/>
                    <a:gd name="connsiteY32" fmla="*/ 109264 h 345155"/>
                    <a:gd name="connsiteX33" fmla="*/ 14405 w 14404"/>
                    <a:gd name="connsiteY33" fmla="*/ 134674 h 345155"/>
                    <a:gd name="connsiteX34" fmla="*/ 7202 w 14404"/>
                    <a:gd name="connsiteY34" fmla="*/ 141874 h 345155"/>
                    <a:gd name="connsiteX35" fmla="*/ 7202 w 14404"/>
                    <a:gd name="connsiteY35" fmla="*/ 91053 h 345155"/>
                    <a:gd name="connsiteX36" fmla="*/ 0 w 14404"/>
                    <a:gd name="connsiteY36" fmla="*/ 83854 h 345155"/>
                    <a:gd name="connsiteX37" fmla="*/ 0 w 14404"/>
                    <a:gd name="connsiteY37" fmla="*/ 58443 h 345155"/>
                    <a:gd name="connsiteX38" fmla="*/ 7202 w 14404"/>
                    <a:gd name="connsiteY38" fmla="*/ 51244 h 345155"/>
                    <a:gd name="connsiteX39" fmla="*/ 14405 w 14404"/>
                    <a:gd name="connsiteY39" fmla="*/ 58443 h 345155"/>
                    <a:gd name="connsiteX40" fmla="*/ 14405 w 14404"/>
                    <a:gd name="connsiteY40" fmla="*/ 83854 h 345155"/>
                    <a:gd name="connsiteX41" fmla="*/ 7202 w 14404"/>
                    <a:gd name="connsiteY41" fmla="*/ 91053 h 345155"/>
                    <a:gd name="connsiteX42" fmla="*/ 7202 w 14404"/>
                    <a:gd name="connsiteY42" fmla="*/ 39809 h 345155"/>
                    <a:gd name="connsiteX43" fmla="*/ 0 w 14404"/>
                    <a:gd name="connsiteY43" fmla="*/ 32610 h 345155"/>
                    <a:gd name="connsiteX44" fmla="*/ 0 w 14404"/>
                    <a:gd name="connsiteY44" fmla="*/ 7200 h 345155"/>
                    <a:gd name="connsiteX45" fmla="*/ 7202 w 14404"/>
                    <a:gd name="connsiteY45" fmla="*/ 0 h 345155"/>
                    <a:gd name="connsiteX46" fmla="*/ 14405 w 14404"/>
                    <a:gd name="connsiteY46" fmla="*/ 7200 h 345155"/>
                    <a:gd name="connsiteX47" fmla="*/ 14405 w 14404"/>
                    <a:gd name="connsiteY47" fmla="*/ 32610 h 345155"/>
                    <a:gd name="connsiteX48" fmla="*/ 7202 w 14404"/>
                    <a:gd name="connsiteY48" fmla="*/ 39809 h 345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404" h="345155">
                      <a:moveTo>
                        <a:pt x="7202" y="345155"/>
                      </a:moveTo>
                      <a:cubicBezTo>
                        <a:pt x="2965" y="345155"/>
                        <a:pt x="0" y="341768"/>
                        <a:pt x="0" y="337532"/>
                      </a:cubicBezTo>
                      <a:lnTo>
                        <a:pt x="0" y="313393"/>
                      </a:lnTo>
                      <a:cubicBezTo>
                        <a:pt x="0" y="309581"/>
                        <a:pt x="3390" y="306193"/>
                        <a:pt x="7202" y="306193"/>
                      </a:cubicBezTo>
                      <a:cubicBezTo>
                        <a:pt x="11439" y="306193"/>
                        <a:pt x="14405" y="309581"/>
                        <a:pt x="14405" y="313393"/>
                      </a:cubicBezTo>
                      <a:lnTo>
                        <a:pt x="14405" y="337532"/>
                      </a:lnTo>
                      <a:cubicBezTo>
                        <a:pt x="14405" y="341768"/>
                        <a:pt x="11015" y="345155"/>
                        <a:pt x="7202" y="345155"/>
                      </a:cubicBezTo>
                      <a:close/>
                      <a:moveTo>
                        <a:pt x="7202" y="295606"/>
                      </a:moveTo>
                      <a:cubicBezTo>
                        <a:pt x="2965" y="295606"/>
                        <a:pt x="0" y="292218"/>
                        <a:pt x="0" y="288406"/>
                      </a:cubicBezTo>
                      <a:lnTo>
                        <a:pt x="0" y="262996"/>
                      </a:lnTo>
                      <a:cubicBezTo>
                        <a:pt x="0" y="258761"/>
                        <a:pt x="3390" y="255373"/>
                        <a:pt x="7202" y="255373"/>
                      </a:cubicBezTo>
                      <a:cubicBezTo>
                        <a:pt x="11439" y="255373"/>
                        <a:pt x="14405" y="258761"/>
                        <a:pt x="14405" y="262996"/>
                      </a:cubicBezTo>
                      <a:lnTo>
                        <a:pt x="14405" y="288406"/>
                      </a:lnTo>
                      <a:cubicBezTo>
                        <a:pt x="14405" y="292218"/>
                        <a:pt x="11015" y="295606"/>
                        <a:pt x="7202" y="295606"/>
                      </a:cubicBezTo>
                      <a:close/>
                      <a:moveTo>
                        <a:pt x="7202" y="244362"/>
                      </a:moveTo>
                      <a:cubicBezTo>
                        <a:pt x="2965" y="244362"/>
                        <a:pt x="0" y="240974"/>
                        <a:pt x="0" y="237162"/>
                      </a:cubicBezTo>
                      <a:lnTo>
                        <a:pt x="0" y="211752"/>
                      </a:lnTo>
                      <a:cubicBezTo>
                        <a:pt x="0" y="207517"/>
                        <a:pt x="3390" y="204552"/>
                        <a:pt x="7202" y="204552"/>
                      </a:cubicBezTo>
                      <a:cubicBezTo>
                        <a:pt x="11439" y="204552"/>
                        <a:pt x="14405" y="207940"/>
                        <a:pt x="14405" y="211752"/>
                      </a:cubicBezTo>
                      <a:lnTo>
                        <a:pt x="14405" y="237162"/>
                      </a:lnTo>
                      <a:cubicBezTo>
                        <a:pt x="14405" y="240974"/>
                        <a:pt x="11015" y="244362"/>
                        <a:pt x="7202" y="244362"/>
                      </a:cubicBezTo>
                      <a:close/>
                      <a:moveTo>
                        <a:pt x="7202" y="193118"/>
                      </a:moveTo>
                      <a:cubicBezTo>
                        <a:pt x="2965" y="193118"/>
                        <a:pt x="0" y="189730"/>
                        <a:pt x="0" y="185918"/>
                      </a:cubicBezTo>
                      <a:lnTo>
                        <a:pt x="0" y="160508"/>
                      </a:lnTo>
                      <a:cubicBezTo>
                        <a:pt x="0" y="156696"/>
                        <a:pt x="3390" y="153308"/>
                        <a:pt x="7202" y="153308"/>
                      </a:cubicBezTo>
                      <a:cubicBezTo>
                        <a:pt x="11439" y="153308"/>
                        <a:pt x="14405" y="156696"/>
                        <a:pt x="14405" y="160508"/>
                      </a:cubicBezTo>
                      <a:lnTo>
                        <a:pt x="14405" y="185918"/>
                      </a:lnTo>
                      <a:cubicBezTo>
                        <a:pt x="14405" y="189730"/>
                        <a:pt x="11015" y="193118"/>
                        <a:pt x="7202" y="193118"/>
                      </a:cubicBezTo>
                      <a:close/>
                      <a:moveTo>
                        <a:pt x="7202" y="141874"/>
                      </a:moveTo>
                      <a:cubicBezTo>
                        <a:pt x="2965" y="141874"/>
                        <a:pt x="0" y="138486"/>
                        <a:pt x="0" y="134674"/>
                      </a:cubicBezTo>
                      <a:lnTo>
                        <a:pt x="0" y="109264"/>
                      </a:lnTo>
                      <a:cubicBezTo>
                        <a:pt x="0" y="105029"/>
                        <a:pt x="3390" y="102065"/>
                        <a:pt x="7202" y="102065"/>
                      </a:cubicBezTo>
                      <a:cubicBezTo>
                        <a:pt x="11439" y="102065"/>
                        <a:pt x="14405" y="105453"/>
                        <a:pt x="14405" y="109264"/>
                      </a:cubicBezTo>
                      <a:lnTo>
                        <a:pt x="14405" y="134674"/>
                      </a:lnTo>
                      <a:cubicBezTo>
                        <a:pt x="14405" y="138909"/>
                        <a:pt x="11015" y="141874"/>
                        <a:pt x="7202" y="141874"/>
                      </a:cubicBezTo>
                      <a:close/>
                      <a:moveTo>
                        <a:pt x="7202" y="91053"/>
                      </a:moveTo>
                      <a:cubicBezTo>
                        <a:pt x="2965" y="91053"/>
                        <a:pt x="0" y="87665"/>
                        <a:pt x="0" y="83854"/>
                      </a:cubicBezTo>
                      <a:lnTo>
                        <a:pt x="0" y="58443"/>
                      </a:lnTo>
                      <a:cubicBezTo>
                        <a:pt x="0" y="54208"/>
                        <a:pt x="3390" y="51244"/>
                        <a:pt x="7202" y="51244"/>
                      </a:cubicBezTo>
                      <a:cubicBezTo>
                        <a:pt x="11439" y="51244"/>
                        <a:pt x="14405" y="54632"/>
                        <a:pt x="14405" y="58443"/>
                      </a:cubicBezTo>
                      <a:lnTo>
                        <a:pt x="14405" y="83854"/>
                      </a:lnTo>
                      <a:cubicBezTo>
                        <a:pt x="14405" y="87665"/>
                        <a:pt x="11015" y="91053"/>
                        <a:pt x="7202" y="91053"/>
                      </a:cubicBezTo>
                      <a:close/>
                      <a:moveTo>
                        <a:pt x="7202" y="39809"/>
                      </a:moveTo>
                      <a:cubicBezTo>
                        <a:pt x="2965" y="39809"/>
                        <a:pt x="0" y="36421"/>
                        <a:pt x="0" y="32610"/>
                      </a:cubicBezTo>
                      <a:lnTo>
                        <a:pt x="0" y="7200"/>
                      </a:lnTo>
                      <a:cubicBezTo>
                        <a:pt x="0" y="3388"/>
                        <a:pt x="3390" y="0"/>
                        <a:pt x="7202" y="0"/>
                      </a:cubicBezTo>
                      <a:cubicBezTo>
                        <a:pt x="11439" y="0"/>
                        <a:pt x="14405" y="3388"/>
                        <a:pt x="14405" y="7200"/>
                      </a:cubicBezTo>
                      <a:lnTo>
                        <a:pt x="14405" y="32610"/>
                      </a:lnTo>
                      <a:cubicBezTo>
                        <a:pt x="14405" y="36421"/>
                        <a:pt x="11015" y="39809"/>
                        <a:pt x="7202" y="39809"/>
                      </a:cubicBezTo>
                      <a:close/>
                    </a:path>
                  </a:pathLst>
                </a:custGeom>
                <a:grpFill/>
                <a:ln w="4233" cap="flat">
                  <a:noFill/>
                  <a:prstDash val="solid"/>
                  <a:miter/>
                </a:ln>
              </p:spPr>
              <p:txBody>
                <a:bodyPr rtlCol="0" anchor="ctr"/>
                <a:lstStyle/>
                <a:p>
                  <a:endParaRPr lang="en-US"/>
                </a:p>
              </p:txBody>
            </p:sp>
          </p:grpSp>
          <p:grpSp>
            <p:nvGrpSpPr>
              <p:cNvPr id="62" name="Graphic 8">
                <a:extLst>
                  <a:ext uri="{FF2B5EF4-FFF2-40B4-BE49-F238E27FC236}">
                    <a16:creationId xmlns:a16="http://schemas.microsoft.com/office/drawing/2014/main" id="{ECA8BE29-0B60-45F0-5022-E32619281E72}"/>
                  </a:ext>
                </a:extLst>
              </p:cNvPr>
              <p:cNvGrpSpPr/>
              <p:nvPr/>
            </p:nvGrpSpPr>
            <p:grpSpPr>
              <a:xfrm>
                <a:off x="6363120" y="2623492"/>
                <a:ext cx="100904" cy="345155"/>
                <a:chOff x="6363120" y="2623492"/>
                <a:chExt cx="100904" cy="345155"/>
              </a:xfrm>
              <a:grpFill/>
            </p:grpSpPr>
            <p:sp>
              <p:nvSpPr>
                <p:cNvPr id="63" name="Freeform 62">
                  <a:extLst>
                    <a:ext uri="{FF2B5EF4-FFF2-40B4-BE49-F238E27FC236}">
                      <a16:creationId xmlns:a16="http://schemas.microsoft.com/office/drawing/2014/main" id="{0A5C6A54-6D13-8E68-4CB5-323D6874D813}"/>
                    </a:ext>
                  </a:extLst>
                </p:cNvPr>
                <p:cNvSpPr/>
                <p:nvPr/>
              </p:nvSpPr>
              <p:spPr>
                <a:xfrm>
                  <a:off x="6363120" y="2884910"/>
                  <a:ext cx="100904" cy="83737"/>
                </a:xfrm>
                <a:custGeom>
                  <a:avLst/>
                  <a:gdLst>
                    <a:gd name="connsiteX0" fmla="*/ 50724 w 100904"/>
                    <a:gd name="connsiteY0" fmla="*/ 83738 h 83737"/>
                    <a:gd name="connsiteX1" fmla="*/ 44369 w 100904"/>
                    <a:gd name="connsiteY1" fmla="*/ 80350 h 83737"/>
                    <a:gd name="connsiteX2" fmla="*/ 1155 w 100904"/>
                    <a:gd name="connsiteY2" fmla="*/ 11319 h 83737"/>
                    <a:gd name="connsiteX3" fmla="*/ 3273 w 100904"/>
                    <a:gd name="connsiteY3" fmla="*/ 1154 h 83737"/>
                    <a:gd name="connsiteX4" fmla="*/ 13441 w 100904"/>
                    <a:gd name="connsiteY4" fmla="*/ 3272 h 83737"/>
                    <a:gd name="connsiteX5" fmla="*/ 50300 w 100904"/>
                    <a:gd name="connsiteY5" fmla="*/ 62139 h 83737"/>
                    <a:gd name="connsiteX6" fmla="*/ 87159 w 100904"/>
                    <a:gd name="connsiteY6" fmla="*/ 3272 h 83737"/>
                    <a:gd name="connsiteX7" fmla="*/ 97327 w 100904"/>
                    <a:gd name="connsiteY7" fmla="*/ 1154 h 83737"/>
                    <a:gd name="connsiteX8" fmla="*/ 99869 w 100904"/>
                    <a:gd name="connsiteY8" fmla="*/ 11319 h 83737"/>
                    <a:gd name="connsiteX9" fmla="*/ 56655 w 100904"/>
                    <a:gd name="connsiteY9" fmla="*/ 80350 h 83737"/>
                    <a:gd name="connsiteX10" fmla="*/ 50724 w 100904"/>
                    <a:gd name="connsiteY10" fmla="*/ 83738 h 83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904" h="83737">
                      <a:moveTo>
                        <a:pt x="50724" y="83738"/>
                      </a:moveTo>
                      <a:cubicBezTo>
                        <a:pt x="48182" y="83738"/>
                        <a:pt x="45640" y="82467"/>
                        <a:pt x="44369" y="80350"/>
                      </a:cubicBezTo>
                      <a:lnTo>
                        <a:pt x="1155" y="11319"/>
                      </a:lnTo>
                      <a:cubicBezTo>
                        <a:pt x="-963" y="7931"/>
                        <a:pt x="-116" y="3272"/>
                        <a:pt x="3273" y="1154"/>
                      </a:cubicBezTo>
                      <a:cubicBezTo>
                        <a:pt x="6663" y="-963"/>
                        <a:pt x="11323" y="-116"/>
                        <a:pt x="13441" y="3272"/>
                      </a:cubicBezTo>
                      <a:lnTo>
                        <a:pt x="50300" y="62139"/>
                      </a:lnTo>
                      <a:lnTo>
                        <a:pt x="87159" y="3272"/>
                      </a:lnTo>
                      <a:cubicBezTo>
                        <a:pt x="89277" y="-116"/>
                        <a:pt x="93938" y="-963"/>
                        <a:pt x="97327" y="1154"/>
                      </a:cubicBezTo>
                      <a:cubicBezTo>
                        <a:pt x="100716" y="3272"/>
                        <a:pt x="101987" y="7931"/>
                        <a:pt x="99869" y="11319"/>
                      </a:cubicBezTo>
                      <a:lnTo>
                        <a:pt x="56655" y="80350"/>
                      </a:lnTo>
                      <a:cubicBezTo>
                        <a:pt x="55384" y="82467"/>
                        <a:pt x="53266" y="83738"/>
                        <a:pt x="50724" y="83738"/>
                      </a:cubicBezTo>
                      <a:close/>
                    </a:path>
                  </a:pathLst>
                </a:custGeom>
                <a:grpFill/>
                <a:ln w="4233"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D1E4C24C-9B69-370E-D717-97230ABBCBCF}"/>
                    </a:ext>
                  </a:extLst>
                </p:cNvPr>
                <p:cNvSpPr/>
                <p:nvPr/>
              </p:nvSpPr>
              <p:spPr>
                <a:xfrm>
                  <a:off x="6406641" y="2623492"/>
                  <a:ext cx="14404" cy="345155"/>
                </a:xfrm>
                <a:custGeom>
                  <a:avLst/>
                  <a:gdLst>
                    <a:gd name="connsiteX0" fmla="*/ 7202 w 14404"/>
                    <a:gd name="connsiteY0" fmla="*/ 345155 h 345155"/>
                    <a:gd name="connsiteX1" fmla="*/ 0 w 14404"/>
                    <a:gd name="connsiteY1" fmla="*/ 337532 h 345155"/>
                    <a:gd name="connsiteX2" fmla="*/ 0 w 14404"/>
                    <a:gd name="connsiteY2" fmla="*/ 313393 h 345155"/>
                    <a:gd name="connsiteX3" fmla="*/ 7202 w 14404"/>
                    <a:gd name="connsiteY3" fmla="*/ 306193 h 345155"/>
                    <a:gd name="connsiteX4" fmla="*/ 14405 w 14404"/>
                    <a:gd name="connsiteY4" fmla="*/ 313393 h 345155"/>
                    <a:gd name="connsiteX5" fmla="*/ 14405 w 14404"/>
                    <a:gd name="connsiteY5" fmla="*/ 337532 h 345155"/>
                    <a:gd name="connsiteX6" fmla="*/ 7202 w 14404"/>
                    <a:gd name="connsiteY6" fmla="*/ 345155 h 345155"/>
                    <a:gd name="connsiteX7" fmla="*/ 7202 w 14404"/>
                    <a:gd name="connsiteY7" fmla="*/ 295606 h 345155"/>
                    <a:gd name="connsiteX8" fmla="*/ 0 w 14404"/>
                    <a:gd name="connsiteY8" fmla="*/ 288406 h 345155"/>
                    <a:gd name="connsiteX9" fmla="*/ 0 w 14404"/>
                    <a:gd name="connsiteY9" fmla="*/ 262996 h 345155"/>
                    <a:gd name="connsiteX10" fmla="*/ 7202 w 14404"/>
                    <a:gd name="connsiteY10" fmla="*/ 255373 h 345155"/>
                    <a:gd name="connsiteX11" fmla="*/ 14405 w 14404"/>
                    <a:gd name="connsiteY11" fmla="*/ 262996 h 345155"/>
                    <a:gd name="connsiteX12" fmla="*/ 14405 w 14404"/>
                    <a:gd name="connsiteY12" fmla="*/ 288406 h 345155"/>
                    <a:gd name="connsiteX13" fmla="*/ 7202 w 14404"/>
                    <a:gd name="connsiteY13" fmla="*/ 295606 h 345155"/>
                    <a:gd name="connsiteX14" fmla="*/ 7202 w 14404"/>
                    <a:gd name="connsiteY14" fmla="*/ 244362 h 345155"/>
                    <a:gd name="connsiteX15" fmla="*/ 0 w 14404"/>
                    <a:gd name="connsiteY15" fmla="*/ 237162 h 345155"/>
                    <a:gd name="connsiteX16" fmla="*/ 0 w 14404"/>
                    <a:gd name="connsiteY16" fmla="*/ 211752 h 345155"/>
                    <a:gd name="connsiteX17" fmla="*/ 7202 w 14404"/>
                    <a:gd name="connsiteY17" fmla="*/ 204552 h 345155"/>
                    <a:gd name="connsiteX18" fmla="*/ 14405 w 14404"/>
                    <a:gd name="connsiteY18" fmla="*/ 211752 h 345155"/>
                    <a:gd name="connsiteX19" fmla="*/ 14405 w 14404"/>
                    <a:gd name="connsiteY19" fmla="*/ 237162 h 345155"/>
                    <a:gd name="connsiteX20" fmla="*/ 7202 w 14404"/>
                    <a:gd name="connsiteY20" fmla="*/ 244362 h 345155"/>
                    <a:gd name="connsiteX21" fmla="*/ 7202 w 14404"/>
                    <a:gd name="connsiteY21" fmla="*/ 193118 h 345155"/>
                    <a:gd name="connsiteX22" fmla="*/ 0 w 14404"/>
                    <a:gd name="connsiteY22" fmla="*/ 185918 h 345155"/>
                    <a:gd name="connsiteX23" fmla="*/ 0 w 14404"/>
                    <a:gd name="connsiteY23" fmla="*/ 160508 h 345155"/>
                    <a:gd name="connsiteX24" fmla="*/ 7202 w 14404"/>
                    <a:gd name="connsiteY24" fmla="*/ 153308 h 345155"/>
                    <a:gd name="connsiteX25" fmla="*/ 14405 w 14404"/>
                    <a:gd name="connsiteY25" fmla="*/ 160508 h 345155"/>
                    <a:gd name="connsiteX26" fmla="*/ 14405 w 14404"/>
                    <a:gd name="connsiteY26" fmla="*/ 185918 h 345155"/>
                    <a:gd name="connsiteX27" fmla="*/ 7202 w 14404"/>
                    <a:gd name="connsiteY27" fmla="*/ 193118 h 345155"/>
                    <a:gd name="connsiteX28" fmla="*/ 7202 w 14404"/>
                    <a:gd name="connsiteY28" fmla="*/ 141874 h 345155"/>
                    <a:gd name="connsiteX29" fmla="*/ 0 w 14404"/>
                    <a:gd name="connsiteY29" fmla="*/ 134674 h 345155"/>
                    <a:gd name="connsiteX30" fmla="*/ 0 w 14404"/>
                    <a:gd name="connsiteY30" fmla="*/ 109264 h 345155"/>
                    <a:gd name="connsiteX31" fmla="*/ 7202 w 14404"/>
                    <a:gd name="connsiteY31" fmla="*/ 102065 h 345155"/>
                    <a:gd name="connsiteX32" fmla="*/ 14405 w 14404"/>
                    <a:gd name="connsiteY32" fmla="*/ 109264 h 345155"/>
                    <a:gd name="connsiteX33" fmla="*/ 14405 w 14404"/>
                    <a:gd name="connsiteY33" fmla="*/ 134674 h 345155"/>
                    <a:gd name="connsiteX34" fmla="*/ 7202 w 14404"/>
                    <a:gd name="connsiteY34" fmla="*/ 141874 h 345155"/>
                    <a:gd name="connsiteX35" fmla="*/ 7202 w 14404"/>
                    <a:gd name="connsiteY35" fmla="*/ 91053 h 345155"/>
                    <a:gd name="connsiteX36" fmla="*/ 0 w 14404"/>
                    <a:gd name="connsiteY36" fmla="*/ 83854 h 345155"/>
                    <a:gd name="connsiteX37" fmla="*/ 0 w 14404"/>
                    <a:gd name="connsiteY37" fmla="*/ 58443 h 345155"/>
                    <a:gd name="connsiteX38" fmla="*/ 7202 w 14404"/>
                    <a:gd name="connsiteY38" fmla="*/ 51244 h 345155"/>
                    <a:gd name="connsiteX39" fmla="*/ 14405 w 14404"/>
                    <a:gd name="connsiteY39" fmla="*/ 58443 h 345155"/>
                    <a:gd name="connsiteX40" fmla="*/ 14405 w 14404"/>
                    <a:gd name="connsiteY40" fmla="*/ 83854 h 345155"/>
                    <a:gd name="connsiteX41" fmla="*/ 7202 w 14404"/>
                    <a:gd name="connsiteY41" fmla="*/ 91053 h 345155"/>
                    <a:gd name="connsiteX42" fmla="*/ 7202 w 14404"/>
                    <a:gd name="connsiteY42" fmla="*/ 39809 h 345155"/>
                    <a:gd name="connsiteX43" fmla="*/ 0 w 14404"/>
                    <a:gd name="connsiteY43" fmla="*/ 32610 h 345155"/>
                    <a:gd name="connsiteX44" fmla="*/ 0 w 14404"/>
                    <a:gd name="connsiteY44" fmla="*/ 7200 h 345155"/>
                    <a:gd name="connsiteX45" fmla="*/ 7202 w 14404"/>
                    <a:gd name="connsiteY45" fmla="*/ 0 h 345155"/>
                    <a:gd name="connsiteX46" fmla="*/ 14405 w 14404"/>
                    <a:gd name="connsiteY46" fmla="*/ 7200 h 345155"/>
                    <a:gd name="connsiteX47" fmla="*/ 14405 w 14404"/>
                    <a:gd name="connsiteY47" fmla="*/ 32610 h 345155"/>
                    <a:gd name="connsiteX48" fmla="*/ 7202 w 14404"/>
                    <a:gd name="connsiteY48" fmla="*/ 39809 h 345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404" h="345155">
                      <a:moveTo>
                        <a:pt x="7202" y="345155"/>
                      </a:moveTo>
                      <a:cubicBezTo>
                        <a:pt x="2965" y="345155"/>
                        <a:pt x="0" y="341768"/>
                        <a:pt x="0" y="337532"/>
                      </a:cubicBezTo>
                      <a:lnTo>
                        <a:pt x="0" y="313393"/>
                      </a:lnTo>
                      <a:cubicBezTo>
                        <a:pt x="0" y="309581"/>
                        <a:pt x="3390" y="306193"/>
                        <a:pt x="7202" y="306193"/>
                      </a:cubicBezTo>
                      <a:cubicBezTo>
                        <a:pt x="11439" y="306193"/>
                        <a:pt x="14405" y="309581"/>
                        <a:pt x="14405" y="313393"/>
                      </a:cubicBezTo>
                      <a:lnTo>
                        <a:pt x="14405" y="337532"/>
                      </a:lnTo>
                      <a:cubicBezTo>
                        <a:pt x="14405" y="341768"/>
                        <a:pt x="11015" y="345155"/>
                        <a:pt x="7202" y="345155"/>
                      </a:cubicBezTo>
                      <a:close/>
                      <a:moveTo>
                        <a:pt x="7202" y="295606"/>
                      </a:moveTo>
                      <a:cubicBezTo>
                        <a:pt x="2965" y="295606"/>
                        <a:pt x="0" y="292218"/>
                        <a:pt x="0" y="288406"/>
                      </a:cubicBezTo>
                      <a:lnTo>
                        <a:pt x="0" y="262996"/>
                      </a:lnTo>
                      <a:cubicBezTo>
                        <a:pt x="0" y="258761"/>
                        <a:pt x="3390" y="255373"/>
                        <a:pt x="7202" y="255373"/>
                      </a:cubicBezTo>
                      <a:cubicBezTo>
                        <a:pt x="11439" y="255373"/>
                        <a:pt x="14405" y="258761"/>
                        <a:pt x="14405" y="262996"/>
                      </a:cubicBezTo>
                      <a:lnTo>
                        <a:pt x="14405" y="288406"/>
                      </a:lnTo>
                      <a:cubicBezTo>
                        <a:pt x="14405" y="292218"/>
                        <a:pt x="11015" y="295606"/>
                        <a:pt x="7202" y="295606"/>
                      </a:cubicBezTo>
                      <a:close/>
                      <a:moveTo>
                        <a:pt x="7202" y="244362"/>
                      </a:moveTo>
                      <a:cubicBezTo>
                        <a:pt x="2965" y="244362"/>
                        <a:pt x="0" y="240974"/>
                        <a:pt x="0" y="237162"/>
                      </a:cubicBezTo>
                      <a:lnTo>
                        <a:pt x="0" y="211752"/>
                      </a:lnTo>
                      <a:cubicBezTo>
                        <a:pt x="0" y="207517"/>
                        <a:pt x="3390" y="204552"/>
                        <a:pt x="7202" y="204552"/>
                      </a:cubicBezTo>
                      <a:cubicBezTo>
                        <a:pt x="11439" y="204552"/>
                        <a:pt x="14405" y="207940"/>
                        <a:pt x="14405" y="211752"/>
                      </a:cubicBezTo>
                      <a:lnTo>
                        <a:pt x="14405" y="237162"/>
                      </a:lnTo>
                      <a:cubicBezTo>
                        <a:pt x="14405" y="240974"/>
                        <a:pt x="11015" y="244362"/>
                        <a:pt x="7202" y="244362"/>
                      </a:cubicBezTo>
                      <a:close/>
                      <a:moveTo>
                        <a:pt x="7202" y="193118"/>
                      </a:moveTo>
                      <a:cubicBezTo>
                        <a:pt x="2965" y="193118"/>
                        <a:pt x="0" y="189730"/>
                        <a:pt x="0" y="185918"/>
                      </a:cubicBezTo>
                      <a:lnTo>
                        <a:pt x="0" y="160508"/>
                      </a:lnTo>
                      <a:cubicBezTo>
                        <a:pt x="0" y="156696"/>
                        <a:pt x="3390" y="153308"/>
                        <a:pt x="7202" y="153308"/>
                      </a:cubicBezTo>
                      <a:cubicBezTo>
                        <a:pt x="11439" y="153308"/>
                        <a:pt x="14405" y="156696"/>
                        <a:pt x="14405" y="160508"/>
                      </a:cubicBezTo>
                      <a:lnTo>
                        <a:pt x="14405" y="185918"/>
                      </a:lnTo>
                      <a:cubicBezTo>
                        <a:pt x="14405" y="189730"/>
                        <a:pt x="11015" y="193118"/>
                        <a:pt x="7202" y="193118"/>
                      </a:cubicBezTo>
                      <a:close/>
                      <a:moveTo>
                        <a:pt x="7202" y="141874"/>
                      </a:moveTo>
                      <a:cubicBezTo>
                        <a:pt x="2965" y="141874"/>
                        <a:pt x="0" y="138486"/>
                        <a:pt x="0" y="134674"/>
                      </a:cubicBezTo>
                      <a:lnTo>
                        <a:pt x="0" y="109264"/>
                      </a:lnTo>
                      <a:cubicBezTo>
                        <a:pt x="0" y="105029"/>
                        <a:pt x="3390" y="102065"/>
                        <a:pt x="7202" y="102065"/>
                      </a:cubicBezTo>
                      <a:cubicBezTo>
                        <a:pt x="11439" y="102065"/>
                        <a:pt x="14405" y="105453"/>
                        <a:pt x="14405" y="109264"/>
                      </a:cubicBezTo>
                      <a:lnTo>
                        <a:pt x="14405" y="134674"/>
                      </a:lnTo>
                      <a:cubicBezTo>
                        <a:pt x="14405" y="138909"/>
                        <a:pt x="11015" y="141874"/>
                        <a:pt x="7202" y="141874"/>
                      </a:cubicBezTo>
                      <a:close/>
                      <a:moveTo>
                        <a:pt x="7202" y="91053"/>
                      </a:moveTo>
                      <a:cubicBezTo>
                        <a:pt x="2965" y="91053"/>
                        <a:pt x="0" y="87665"/>
                        <a:pt x="0" y="83854"/>
                      </a:cubicBezTo>
                      <a:lnTo>
                        <a:pt x="0" y="58443"/>
                      </a:lnTo>
                      <a:cubicBezTo>
                        <a:pt x="0" y="54208"/>
                        <a:pt x="3390" y="51244"/>
                        <a:pt x="7202" y="51244"/>
                      </a:cubicBezTo>
                      <a:cubicBezTo>
                        <a:pt x="11439" y="51244"/>
                        <a:pt x="14405" y="54632"/>
                        <a:pt x="14405" y="58443"/>
                      </a:cubicBezTo>
                      <a:lnTo>
                        <a:pt x="14405" y="83854"/>
                      </a:lnTo>
                      <a:cubicBezTo>
                        <a:pt x="14405" y="87665"/>
                        <a:pt x="11015" y="91053"/>
                        <a:pt x="7202" y="91053"/>
                      </a:cubicBezTo>
                      <a:close/>
                      <a:moveTo>
                        <a:pt x="7202" y="39809"/>
                      </a:moveTo>
                      <a:cubicBezTo>
                        <a:pt x="2965" y="39809"/>
                        <a:pt x="0" y="36421"/>
                        <a:pt x="0" y="32610"/>
                      </a:cubicBezTo>
                      <a:lnTo>
                        <a:pt x="0" y="7200"/>
                      </a:lnTo>
                      <a:cubicBezTo>
                        <a:pt x="0" y="3388"/>
                        <a:pt x="3390" y="0"/>
                        <a:pt x="7202" y="0"/>
                      </a:cubicBezTo>
                      <a:cubicBezTo>
                        <a:pt x="11439" y="0"/>
                        <a:pt x="14405" y="3388"/>
                        <a:pt x="14405" y="7200"/>
                      </a:cubicBezTo>
                      <a:lnTo>
                        <a:pt x="14405" y="32610"/>
                      </a:lnTo>
                      <a:cubicBezTo>
                        <a:pt x="14405" y="36421"/>
                        <a:pt x="11015" y="39809"/>
                        <a:pt x="7202" y="39809"/>
                      </a:cubicBezTo>
                      <a:close/>
                    </a:path>
                  </a:pathLst>
                </a:custGeom>
                <a:grpFill/>
                <a:ln w="4233" cap="flat">
                  <a:noFill/>
                  <a:prstDash val="solid"/>
                  <a:miter/>
                </a:ln>
              </p:spPr>
              <p:txBody>
                <a:bodyPr rtlCol="0" anchor="ctr"/>
                <a:lstStyle/>
                <a:p>
                  <a:endParaRPr lang="en-US"/>
                </a:p>
              </p:txBody>
            </p:sp>
          </p:grpSp>
        </p:grpSp>
      </p:grpSp>
      <p:grpSp>
        <p:nvGrpSpPr>
          <p:cNvPr id="69" name="Group 68">
            <a:extLst>
              <a:ext uri="{FF2B5EF4-FFF2-40B4-BE49-F238E27FC236}">
                <a16:creationId xmlns:a16="http://schemas.microsoft.com/office/drawing/2014/main" id="{72C860B9-E289-5306-ED5F-C4AC31BC67DA}"/>
              </a:ext>
            </a:extLst>
          </p:cNvPr>
          <p:cNvGrpSpPr/>
          <p:nvPr/>
        </p:nvGrpSpPr>
        <p:grpSpPr>
          <a:xfrm>
            <a:off x="948749" y="4963605"/>
            <a:ext cx="1053970" cy="1073304"/>
            <a:chOff x="5834687" y="3140849"/>
            <a:chExt cx="1290933" cy="1314614"/>
          </a:xfrm>
          <a:solidFill>
            <a:srgbClr val="F79037"/>
          </a:solidFill>
        </p:grpSpPr>
        <p:sp>
          <p:nvSpPr>
            <p:cNvPr id="70" name="Freeform 69">
              <a:extLst>
                <a:ext uri="{FF2B5EF4-FFF2-40B4-BE49-F238E27FC236}">
                  <a16:creationId xmlns:a16="http://schemas.microsoft.com/office/drawing/2014/main" id="{1C38BD77-A35B-17B2-EFC5-63BC0AC2B140}"/>
                </a:ext>
              </a:extLst>
            </p:cNvPr>
            <p:cNvSpPr/>
            <p:nvPr/>
          </p:nvSpPr>
          <p:spPr>
            <a:xfrm>
              <a:off x="5916513" y="3217290"/>
              <a:ext cx="1132441" cy="1001179"/>
            </a:xfrm>
            <a:custGeom>
              <a:avLst/>
              <a:gdLst>
                <a:gd name="connsiteX0" fmla="*/ 652593 w 1305183"/>
                <a:gd name="connsiteY0" fmla="*/ 0 h 1153898"/>
                <a:gd name="connsiteX1" fmla="*/ 548018 w 1305183"/>
                <a:gd name="connsiteY1" fmla="*/ 67009 h 1153898"/>
                <a:gd name="connsiteX2" fmla="*/ 21124 w 1305183"/>
                <a:gd name="connsiteY2" fmla="*/ 974314 h 1153898"/>
                <a:gd name="connsiteX3" fmla="*/ 14420 w 1305183"/>
                <a:gd name="connsiteY3" fmla="*/ 1097611 h 1153898"/>
                <a:gd name="connsiteX4" fmla="*/ 125699 w 1305183"/>
                <a:gd name="connsiteY4" fmla="*/ 1153899 h 1153898"/>
                <a:gd name="connsiteX5" fmla="*/ 1179485 w 1305183"/>
                <a:gd name="connsiteY5" fmla="*/ 1153899 h 1153898"/>
                <a:gd name="connsiteX6" fmla="*/ 1290763 w 1305183"/>
                <a:gd name="connsiteY6" fmla="*/ 1097611 h 1153898"/>
                <a:gd name="connsiteX7" fmla="*/ 1284060 w 1305183"/>
                <a:gd name="connsiteY7" fmla="*/ 974314 h 1153898"/>
                <a:gd name="connsiteX8" fmla="*/ 757166 w 1305183"/>
                <a:gd name="connsiteY8" fmla="*/ 67009 h 1153898"/>
                <a:gd name="connsiteX9" fmla="*/ 652593 w 1305183"/>
                <a:gd name="connsiteY9" fmla="*/ 0 h 115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5183" h="1153898">
                  <a:moveTo>
                    <a:pt x="652593" y="0"/>
                  </a:moveTo>
                  <a:cubicBezTo>
                    <a:pt x="611030" y="0"/>
                    <a:pt x="573491" y="25463"/>
                    <a:pt x="548018" y="67009"/>
                  </a:cubicBezTo>
                  <a:lnTo>
                    <a:pt x="21124" y="974314"/>
                  </a:lnTo>
                  <a:cubicBezTo>
                    <a:pt x="-4348" y="1017200"/>
                    <a:pt x="-7031" y="1061426"/>
                    <a:pt x="14420" y="1097611"/>
                  </a:cubicBezTo>
                  <a:cubicBezTo>
                    <a:pt x="35873" y="1133796"/>
                    <a:pt x="76093" y="1153899"/>
                    <a:pt x="125699" y="1153899"/>
                  </a:cubicBezTo>
                  <a:lnTo>
                    <a:pt x="1179485" y="1153899"/>
                  </a:lnTo>
                  <a:cubicBezTo>
                    <a:pt x="1229092" y="1153899"/>
                    <a:pt x="1269312" y="1133796"/>
                    <a:pt x="1290763" y="1097611"/>
                  </a:cubicBezTo>
                  <a:cubicBezTo>
                    <a:pt x="1312214" y="1061426"/>
                    <a:pt x="1309533" y="1017200"/>
                    <a:pt x="1284060" y="974314"/>
                  </a:cubicBezTo>
                  <a:lnTo>
                    <a:pt x="757166" y="67009"/>
                  </a:lnTo>
                  <a:cubicBezTo>
                    <a:pt x="731692" y="25463"/>
                    <a:pt x="694154" y="0"/>
                    <a:pt x="652593" y="0"/>
                  </a:cubicBezTo>
                  <a:close/>
                </a:path>
              </a:pathLst>
            </a:custGeom>
            <a:solidFill>
              <a:srgbClr val="DD1470"/>
            </a:solidFill>
            <a:ln w="13404" cap="flat">
              <a:noFill/>
              <a:prstDash val="solid"/>
              <a:miter/>
            </a:ln>
          </p:spPr>
          <p:txBody>
            <a:bodyPr rtlCol="0" anchor="ctr"/>
            <a:lstStyle/>
            <a:p>
              <a:endParaRPr lang="en-US"/>
            </a:p>
          </p:txBody>
        </p:sp>
        <p:grpSp>
          <p:nvGrpSpPr>
            <p:cNvPr id="71" name="Graphic 8">
              <a:extLst>
                <a:ext uri="{FF2B5EF4-FFF2-40B4-BE49-F238E27FC236}">
                  <a16:creationId xmlns:a16="http://schemas.microsoft.com/office/drawing/2014/main" id="{CAF8B0DC-6A52-360A-57C0-F8993B20E03B}"/>
                </a:ext>
              </a:extLst>
            </p:cNvPr>
            <p:cNvGrpSpPr/>
            <p:nvPr/>
          </p:nvGrpSpPr>
          <p:grpSpPr>
            <a:xfrm>
              <a:off x="5834687" y="3140849"/>
              <a:ext cx="1290933" cy="1314614"/>
              <a:chOff x="5197376" y="5607922"/>
              <a:chExt cx="687857" cy="700475"/>
            </a:xfrm>
            <a:grpFill/>
          </p:grpSpPr>
          <p:grpSp>
            <p:nvGrpSpPr>
              <p:cNvPr id="72" name="Graphic 8">
                <a:extLst>
                  <a:ext uri="{FF2B5EF4-FFF2-40B4-BE49-F238E27FC236}">
                    <a16:creationId xmlns:a16="http://schemas.microsoft.com/office/drawing/2014/main" id="{CEDDEF19-B078-D7AF-56DD-4BDBCFCC6C25}"/>
                  </a:ext>
                </a:extLst>
              </p:cNvPr>
              <p:cNvGrpSpPr/>
              <p:nvPr/>
            </p:nvGrpSpPr>
            <p:grpSpPr>
              <a:xfrm>
                <a:off x="5234593" y="5645191"/>
                <a:ext cx="612999" cy="540390"/>
                <a:chOff x="5234593" y="5645191"/>
                <a:chExt cx="612999" cy="540390"/>
              </a:xfrm>
              <a:grpFill/>
            </p:grpSpPr>
            <p:grpSp>
              <p:nvGrpSpPr>
                <p:cNvPr id="76" name="Graphic 8">
                  <a:extLst>
                    <a:ext uri="{FF2B5EF4-FFF2-40B4-BE49-F238E27FC236}">
                      <a16:creationId xmlns:a16="http://schemas.microsoft.com/office/drawing/2014/main" id="{60904E76-E175-EF77-1A8C-E5471FAFE901}"/>
                    </a:ext>
                  </a:extLst>
                </p:cNvPr>
                <p:cNvGrpSpPr/>
                <p:nvPr/>
              </p:nvGrpSpPr>
              <p:grpSpPr>
                <a:xfrm>
                  <a:off x="5234593" y="5645191"/>
                  <a:ext cx="612999" cy="540390"/>
                  <a:chOff x="5234593" y="5645191"/>
                  <a:chExt cx="612999" cy="540390"/>
                </a:xfrm>
                <a:grpFill/>
              </p:grpSpPr>
              <p:sp>
                <p:nvSpPr>
                  <p:cNvPr id="80" name="Freeform 79">
                    <a:extLst>
                      <a:ext uri="{FF2B5EF4-FFF2-40B4-BE49-F238E27FC236}">
                        <a16:creationId xmlns:a16="http://schemas.microsoft.com/office/drawing/2014/main" id="{BA936599-89B0-BAF7-7B0E-B57BBF79C999}"/>
                      </a:ext>
                    </a:extLst>
                  </p:cNvPr>
                  <p:cNvSpPr/>
                  <p:nvPr/>
                </p:nvSpPr>
                <p:spPr>
                  <a:xfrm>
                    <a:off x="5471424" y="5645191"/>
                    <a:ext cx="140186" cy="96558"/>
                  </a:xfrm>
                  <a:custGeom>
                    <a:avLst/>
                    <a:gdLst>
                      <a:gd name="connsiteX0" fmla="*/ 132795 w 140186"/>
                      <a:gd name="connsiteY0" fmla="*/ 96559 h 96558"/>
                      <a:gd name="connsiteX1" fmla="*/ 126440 w 140186"/>
                      <a:gd name="connsiteY1" fmla="*/ 92747 h 96558"/>
                      <a:gd name="connsiteX2" fmla="*/ 90429 w 140186"/>
                      <a:gd name="connsiteY2" fmla="*/ 30492 h 96558"/>
                      <a:gd name="connsiteX3" fmla="*/ 70093 w 140186"/>
                      <a:gd name="connsiteY3" fmla="*/ 14823 h 96558"/>
                      <a:gd name="connsiteX4" fmla="*/ 49757 w 140186"/>
                      <a:gd name="connsiteY4" fmla="*/ 30492 h 96558"/>
                      <a:gd name="connsiteX5" fmla="*/ 13746 w 140186"/>
                      <a:gd name="connsiteY5" fmla="*/ 92747 h 96558"/>
                      <a:gd name="connsiteX6" fmla="*/ 3578 w 140186"/>
                      <a:gd name="connsiteY6" fmla="*/ 95288 h 96558"/>
                      <a:gd name="connsiteX7" fmla="*/ 1036 w 140186"/>
                      <a:gd name="connsiteY7" fmla="*/ 85124 h 96558"/>
                      <a:gd name="connsiteX8" fmla="*/ 37047 w 140186"/>
                      <a:gd name="connsiteY8" fmla="*/ 22869 h 96558"/>
                      <a:gd name="connsiteX9" fmla="*/ 70093 w 140186"/>
                      <a:gd name="connsiteY9" fmla="*/ 0 h 96558"/>
                      <a:gd name="connsiteX10" fmla="*/ 103139 w 140186"/>
                      <a:gd name="connsiteY10" fmla="*/ 22869 h 96558"/>
                      <a:gd name="connsiteX11" fmla="*/ 139150 w 140186"/>
                      <a:gd name="connsiteY11" fmla="*/ 85124 h 96558"/>
                      <a:gd name="connsiteX12" fmla="*/ 136608 w 140186"/>
                      <a:gd name="connsiteY12" fmla="*/ 95288 h 96558"/>
                      <a:gd name="connsiteX13" fmla="*/ 132795 w 140186"/>
                      <a:gd name="connsiteY13" fmla="*/ 96559 h 96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0186" h="96558">
                        <a:moveTo>
                          <a:pt x="132795" y="96559"/>
                        </a:moveTo>
                        <a:cubicBezTo>
                          <a:pt x="130253" y="96559"/>
                          <a:pt x="127712" y="95288"/>
                          <a:pt x="126440" y="92747"/>
                        </a:cubicBezTo>
                        <a:lnTo>
                          <a:pt x="90429" y="30492"/>
                        </a:lnTo>
                        <a:cubicBezTo>
                          <a:pt x="84497" y="20328"/>
                          <a:pt x="77295" y="14823"/>
                          <a:pt x="70093" y="14823"/>
                        </a:cubicBezTo>
                        <a:cubicBezTo>
                          <a:pt x="62891" y="14823"/>
                          <a:pt x="55265" y="20328"/>
                          <a:pt x="49757" y="30492"/>
                        </a:cubicBezTo>
                        <a:lnTo>
                          <a:pt x="13746" y="92747"/>
                        </a:lnTo>
                        <a:cubicBezTo>
                          <a:pt x="11627" y="96135"/>
                          <a:pt x="7391" y="97406"/>
                          <a:pt x="3578" y="95288"/>
                        </a:cubicBezTo>
                        <a:cubicBezTo>
                          <a:pt x="188" y="93171"/>
                          <a:pt x="-1083" y="88936"/>
                          <a:pt x="1036" y="85124"/>
                        </a:cubicBezTo>
                        <a:lnTo>
                          <a:pt x="37047" y="22869"/>
                        </a:lnTo>
                        <a:cubicBezTo>
                          <a:pt x="45520" y="8046"/>
                          <a:pt x="57383" y="0"/>
                          <a:pt x="70093" y="0"/>
                        </a:cubicBezTo>
                        <a:cubicBezTo>
                          <a:pt x="82803" y="0"/>
                          <a:pt x="94666" y="8046"/>
                          <a:pt x="103139" y="22869"/>
                        </a:cubicBezTo>
                        <a:lnTo>
                          <a:pt x="139150" y="85124"/>
                        </a:lnTo>
                        <a:cubicBezTo>
                          <a:pt x="141269" y="88512"/>
                          <a:pt x="139998" y="93171"/>
                          <a:pt x="136608" y="95288"/>
                        </a:cubicBezTo>
                        <a:cubicBezTo>
                          <a:pt x="135337" y="96135"/>
                          <a:pt x="134067" y="96559"/>
                          <a:pt x="132795" y="96559"/>
                        </a:cubicBezTo>
                        <a:close/>
                      </a:path>
                    </a:pathLst>
                  </a:custGeom>
                  <a:grpFill/>
                  <a:ln w="4233"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8B303D9D-DEA7-8CAF-111C-36EFB44F92EB}"/>
                      </a:ext>
                    </a:extLst>
                  </p:cNvPr>
                  <p:cNvSpPr/>
                  <p:nvPr/>
                </p:nvSpPr>
                <p:spPr>
                  <a:xfrm>
                    <a:off x="5727506" y="6062577"/>
                    <a:ext cx="120087" cy="123004"/>
                  </a:xfrm>
                  <a:custGeom>
                    <a:avLst/>
                    <a:gdLst>
                      <a:gd name="connsiteX0" fmla="*/ 79649 w 120087"/>
                      <a:gd name="connsiteY0" fmla="*/ 123004 h 123004"/>
                      <a:gd name="connsiteX1" fmla="*/ 7203 w 120087"/>
                      <a:gd name="connsiteY1" fmla="*/ 123004 h 123004"/>
                      <a:gd name="connsiteX2" fmla="*/ 0 w 120087"/>
                      <a:gd name="connsiteY2" fmla="*/ 115805 h 123004"/>
                      <a:gd name="connsiteX3" fmla="*/ 7203 w 120087"/>
                      <a:gd name="connsiteY3" fmla="*/ 108605 h 123004"/>
                      <a:gd name="connsiteX4" fmla="*/ 79649 w 120087"/>
                      <a:gd name="connsiteY4" fmla="*/ 108605 h 123004"/>
                      <a:gd name="connsiteX5" fmla="*/ 103374 w 120087"/>
                      <a:gd name="connsiteY5" fmla="*/ 98441 h 123004"/>
                      <a:gd name="connsiteX6" fmla="*/ 99985 w 120087"/>
                      <a:gd name="connsiteY6" fmla="*/ 73031 h 123004"/>
                      <a:gd name="connsiteX7" fmla="*/ 63974 w 120087"/>
                      <a:gd name="connsiteY7" fmla="*/ 11199 h 123004"/>
                      <a:gd name="connsiteX8" fmla="*/ 66516 w 120087"/>
                      <a:gd name="connsiteY8" fmla="*/ 1035 h 123004"/>
                      <a:gd name="connsiteX9" fmla="*/ 76684 w 120087"/>
                      <a:gd name="connsiteY9" fmla="*/ 3576 h 123004"/>
                      <a:gd name="connsiteX10" fmla="*/ 112695 w 120087"/>
                      <a:gd name="connsiteY10" fmla="*/ 65408 h 123004"/>
                      <a:gd name="connsiteX11" fmla="*/ 116084 w 120087"/>
                      <a:gd name="connsiteY11" fmla="*/ 105641 h 123004"/>
                      <a:gd name="connsiteX12" fmla="*/ 79649 w 120087"/>
                      <a:gd name="connsiteY12" fmla="*/ 123004 h 123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087" h="123004">
                        <a:moveTo>
                          <a:pt x="79649" y="123004"/>
                        </a:moveTo>
                        <a:lnTo>
                          <a:pt x="7203" y="123004"/>
                        </a:lnTo>
                        <a:cubicBezTo>
                          <a:pt x="3390" y="123004"/>
                          <a:pt x="0" y="119616"/>
                          <a:pt x="0" y="115805"/>
                        </a:cubicBezTo>
                        <a:cubicBezTo>
                          <a:pt x="0" y="111570"/>
                          <a:pt x="3390" y="108605"/>
                          <a:pt x="7203" y="108605"/>
                        </a:cubicBezTo>
                        <a:lnTo>
                          <a:pt x="79649" y="108605"/>
                        </a:lnTo>
                        <a:cubicBezTo>
                          <a:pt x="91088" y="108605"/>
                          <a:pt x="99561" y="105217"/>
                          <a:pt x="103374" y="98441"/>
                        </a:cubicBezTo>
                        <a:cubicBezTo>
                          <a:pt x="107187" y="92088"/>
                          <a:pt x="105916" y="83195"/>
                          <a:pt x="99985" y="73031"/>
                        </a:cubicBezTo>
                        <a:lnTo>
                          <a:pt x="63974" y="11199"/>
                        </a:lnTo>
                        <a:cubicBezTo>
                          <a:pt x="61856" y="7811"/>
                          <a:pt x="63126" y="3153"/>
                          <a:pt x="66516" y="1035"/>
                        </a:cubicBezTo>
                        <a:cubicBezTo>
                          <a:pt x="69905" y="-1082"/>
                          <a:pt x="74565" y="188"/>
                          <a:pt x="76684" y="3576"/>
                        </a:cubicBezTo>
                        <a:lnTo>
                          <a:pt x="112695" y="65408"/>
                        </a:lnTo>
                        <a:cubicBezTo>
                          <a:pt x="121169" y="80231"/>
                          <a:pt x="122439" y="94206"/>
                          <a:pt x="116084" y="105641"/>
                        </a:cubicBezTo>
                        <a:cubicBezTo>
                          <a:pt x="109729" y="117075"/>
                          <a:pt x="97019" y="123004"/>
                          <a:pt x="79649" y="123004"/>
                        </a:cubicBezTo>
                        <a:close/>
                      </a:path>
                    </a:pathLst>
                  </a:custGeom>
                  <a:grpFill/>
                  <a:ln w="4233"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783F8B98-5814-9B4B-8CBF-9E32870BB6B0}"/>
                      </a:ext>
                    </a:extLst>
                  </p:cNvPr>
                  <p:cNvSpPr/>
                  <p:nvPr/>
                </p:nvSpPr>
                <p:spPr>
                  <a:xfrm>
                    <a:off x="5234593" y="6062577"/>
                    <a:ext cx="120123" cy="123004"/>
                  </a:xfrm>
                  <a:custGeom>
                    <a:avLst/>
                    <a:gdLst>
                      <a:gd name="connsiteX0" fmla="*/ 112885 w 120123"/>
                      <a:gd name="connsiteY0" fmla="*/ 123004 h 123004"/>
                      <a:gd name="connsiteX1" fmla="*/ 40438 w 120123"/>
                      <a:gd name="connsiteY1" fmla="*/ 123004 h 123004"/>
                      <a:gd name="connsiteX2" fmla="*/ 4003 w 120123"/>
                      <a:gd name="connsiteY2" fmla="*/ 105641 h 123004"/>
                      <a:gd name="connsiteX3" fmla="*/ 7392 w 120123"/>
                      <a:gd name="connsiteY3" fmla="*/ 65408 h 123004"/>
                      <a:gd name="connsiteX4" fmla="*/ 43404 w 120123"/>
                      <a:gd name="connsiteY4" fmla="*/ 3576 h 123004"/>
                      <a:gd name="connsiteX5" fmla="*/ 53572 w 120123"/>
                      <a:gd name="connsiteY5" fmla="*/ 1035 h 123004"/>
                      <a:gd name="connsiteX6" fmla="*/ 56114 w 120123"/>
                      <a:gd name="connsiteY6" fmla="*/ 11199 h 123004"/>
                      <a:gd name="connsiteX7" fmla="*/ 20102 w 120123"/>
                      <a:gd name="connsiteY7" fmla="*/ 73031 h 123004"/>
                      <a:gd name="connsiteX8" fmla="*/ 16713 w 120123"/>
                      <a:gd name="connsiteY8" fmla="*/ 98441 h 123004"/>
                      <a:gd name="connsiteX9" fmla="*/ 40438 w 120123"/>
                      <a:gd name="connsiteY9" fmla="*/ 108605 h 123004"/>
                      <a:gd name="connsiteX10" fmla="*/ 112885 w 120123"/>
                      <a:gd name="connsiteY10" fmla="*/ 108605 h 123004"/>
                      <a:gd name="connsiteX11" fmla="*/ 120087 w 120123"/>
                      <a:gd name="connsiteY11" fmla="*/ 115805 h 123004"/>
                      <a:gd name="connsiteX12" fmla="*/ 112885 w 120123"/>
                      <a:gd name="connsiteY12" fmla="*/ 123004 h 123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123" h="123004">
                        <a:moveTo>
                          <a:pt x="112885" y="123004"/>
                        </a:moveTo>
                        <a:lnTo>
                          <a:pt x="40438" y="123004"/>
                        </a:lnTo>
                        <a:cubicBezTo>
                          <a:pt x="23492" y="123004"/>
                          <a:pt x="10358" y="116652"/>
                          <a:pt x="4003" y="105641"/>
                        </a:cubicBezTo>
                        <a:cubicBezTo>
                          <a:pt x="-2352" y="94629"/>
                          <a:pt x="-1081" y="80231"/>
                          <a:pt x="7392" y="65408"/>
                        </a:cubicBezTo>
                        <a:lnTo>
                          <a:pt x="43404" y="3576"/>
                        </a:lnTo>
                        <a:cubicBezTo>
                          <a:pt x="45522" y="188"/>
                          <a:pt x="49759" y="-1082"/>
                          <a:pt x="53572" y="1035"/>
                        </a:cubicBezTo>
                        <a:cubicBezTo>
                          <a:pt x="56961" y="3153"/>
                          <a:pt x="58232" y="7388"/>
                          <a:pt x="56114" y="11199"/>
                        </a:cubicBezTo>
                        <a:lnTo>
                          <a:pt x="20102" y="73031"/>
                        </a:lnTo>
                        <a:cubicBezTo>
                          <a:pt x="14171" y="83195"/>
                          <a:pt x="13324" y="92088"/>
                          <a:pt x="16713" y="98441"/>
                        </a:cubicBezTo>
                        <a:cubicBezTo>
                          <a:pt x="20526" y="104794"/>
                          <a:pt x="28576" y="108605"/>
                          <a:pt x="40438" y="108605"/>
                        </a:cubicBezTo>
                        <a:lnTo>
                          <a:pt x="112885" y="108605"/>
                        </a:lnTo>
                        <a:cubicBezTo>
                          <a:pt x="116698" y="108605"/>
                          <a:pt x="120087" y="111993"/>
                          <a:pt x="120087" y="115805"/>
                        </a:cubicBezTo>
                        <a:cubicBezTo>
                          <a:pt x="120511" y="119616"/>
                          <a:pt x="117122" y="123004"/>
                          <a:pt x="112885" y="123004"/>
                        </a:cubicBezTo>
                        <a:close/>
                      </a:path>
                    </a:pathLst>
                  </a:custGeom>
                  <a:grpFill/>
                  <a:ln w="4233" cap="flat">
                    <a:noFill/>
                    <a:prstDash val="solid"/>
                    <a:miter/>
                  </a:ln>
                </p:spPr>
                <p:txBody>
                  <a:bodyPr rtlCol="0" anchor="ctr"/>
                  <a:lstStyle/>
                  <a:p>
                    <a:endParaRPr lang="en-US"/>
                  </a:p>
                </p:txBody>
              </p:sp>
            </p:grpSp>
            <p:sp>
              <p:nvSpPr>
                <p:cNvPr id="77" name="Freeform 76">
                  <a:extLst>
                    <a:ext uri="{FF2B5EF4-FFF2-40B4-BE49-F238E27FC236}">
                      <a16:creationId xmlns:a16="http://schemas.microsoft.com/office/drawing/2014/main" id="{BCD436DC-0A2F-0C5A-035D-EAFF0F0ED077}"/>
                    </a:ext>
                  </a:extLst>
                </p:cNvPr>
                <p:cNvSpPr/>
                <p:nvPr/>
              </p:nvSpPr>
              <p:spPr>
                <a:xfrm>
                  <a:off x="5596405" y="5727162"/>
                  <a:ext cx="208395" cy="348308"/>
                </a:xfrm>
                <a:custGeom>
                  <a:avLst/>
                  <a:gdLst>
                    <a:gd name="connsiteX0" fmla="*/ 201005 w 208395"/>
                    <a:gd name="connsiteY0" fmla="*/ 348308 h 348308"/>
                    <a:gd name="connsiteX1" fmla="*/ 194650 w 208395"/>
                    <a:gd name="connsiteY1" fmla="*/ 344497 h 348308"/>
                    <a:gd name="connsiteX2" fmla="*/ 173044 w 208395"/>
                    <a:gd name="connsiteY2" fmla="*/ 307228 h 348308"/>
                    <a:gd name="connsiteX3" fmla="*/ 175585 w 208395"/>
                    <a:gd name="connsiteY3" fmla="*/ 297064 h 348308"/>
                    <a:gd name="connsiteX4" fmla="*/ 185753 w 208395"/>
                    <a:gd name="connsiteY4" fmla="*/ 299605 h 348308"/>
                    <a:gd name="connsiteX5" fmla="*/ 207360 w 208395"/>
                    <a:gd name="connsiteY5" fmla="*/ 336450 h 348308"/>
                    <a:gd name="connsiteX6" fmla="*/ 204818 w 208395"/>
                    <a:gd name="connsiteY6" fmla="*/ 346614 h 348308"/>
                    <a:gd name="connsiteX7" fmla="*/ 201005 w 208395"/>
                    <a:gd name="connsiteY7" fmla="*/ 348308 h 348308"/>
                    <a:gd name="connsiteX8" fmla="*/ 157792 w 208395"/>
                    <a:gd name="connsiteY8" fmla="*/ 274195 h 348308"/>
                    <a:gd name="connsiteX9" fmla="*/ 151437 w 208395"/>
                    <a:gd name="connsiteY9" fmla="*/ 270384 h 348308"/>
                    <a:gd name="connsiteX10" fmla="*/ 129830 w 208395"/>
                    <a:gd name="connsiteY10" fmla="*/ 233115 h 348308"/>
                    <a:gd name="connsiteX11" fmla="*/ 132372 w 208395"/>
                    <a:gd name="connsiteY11" fmla="*/ 222951 h 348308"/>
                    <a:gd name="connsiteX12" fmla="*/ 142540 w 208395"/>
                    <a:gd name="connsiteY12" fmla="*/ 225492 h 348308"/>
                    <a:gd name="connsiteX13" fmla="*/ 164147 w 208395"/>
                    <a:gd name="connsiteY13" fmla="*/ 262760 h 348308"/>
                    <a:gd name="connsiteX14" fmla="*/ 161605 w 208395"/>
                    <a:gd name="connsiteY14" fmla="*/ 272924 h 348308"/>
                    <a:gd name="connsiteX15" fmla="*/ 157792 w 208395"/>
                    <a:gd name="connsiteY15" fmla="*/ 274195 h 348308"/>
                    <a:gd name="connsiteX16" fmla="*/ 115002 w 208395"/>
                    <a:gd name="connsiteY16" fmla="*/ 200082 h 348308"/>
                    <a:gd name="connsiteX17" fmla="*/ 108647 w 208395"/>
                    <a:gd name="connsiteY17" fmla="*/ 196270 h 348308"/>
                    <a:gd name="connsiteX18" fmla="*/ 87040 w 208395"/>
                    <a:gd name="connsiteY18" fmla="*/ 159002 h 348308"/>
                    <a:gd name="connsiteX19" fmla="*/ 89582 w 208395"/>
                    <a:gd name="connsiteY19" fmla="*/ 148838 h 348308"/>
                    <a:gd name="connsiteX20" fmla="*/ 99750 w 208395"/>
                    <a:gd name="connsiteY20" fmla="*/ 151379 h 348308"/>
                    <a:gd name="connsiteX21" fmla="*/ 121357 w 208395"/>
                    <a:gd name="connsiteY21" fmla="*/ 188647 h 348308"/>
                    <a:gd name="connsiteX22" fmla="*/ 118815 w 208395"/>
                    <a:gd name="connsiteY22" fmla="*/ 198811 h 348308"/>
                    <a:gd name="connsiteX23" fmla="*/ 115002 w 208395"/>
                    <a:gd name="connsiteY23" fmla="*/ 200082 h 348308"/>
                    <a:gd name="connsiteX24" fmla="*/ 72212 w 208395"/>
                    <a:gd name="connsiteY24" fmla="*/ 125969 h 348308"/>
                    <a:gd name="connsiteX25" fmla="*/ 65857 w 208395"/>
                    <a:gd name="connsiteY25" fmla="*/ 122157 h 348308"/>
                    <a:gd name="connsiteX26" fmla="*/ 44249 w 208395"/>
                    <a:gd name="connsiteY26" fmla="*/ 84889 h 348308"/>
                    <a:gd name="connsiteX27" fmla="*/ 46792 w 208395"/>
                    <a:gd name="connsiteY27" fmla="*/ 74725 h 348308"/>
                    <a:gd name="connsiteX28" fmla="*/ 56959 w 208395"/>
                    <a:gd name="connsiteY28" fmla="*/ 77266 h 348308"/>
                    <a:gd name="connsiteX29" fmla="*/ 78567 w 208395"/>
                    <a:gd name="connsiteY29" fmla="*/ 114534 h 348308"/>
                    <a:gd name="connsiteX30" fmla="*/ 76024 w 208395"/>
                    <a:gd name="connsiteY30" fmla="*/ 124698 h 348308"/>
                    <a:gd name="connsiteX31" fmla="*/ 72212 w 208395"/>
                    <a:gd name="connsiteY31" fmla="*/ 125969 h 348308"/>
                    <a:gd name="connsiteX32" fmla="*/ 28997 w 208395"/>
                    <a:gd name="connsiteY32" fmla="*/ 51856 h 348308"/>
                    <a:gd name="connsiteX33" fmla="*/ 22642 w 208395"/>
                    <a:gd name="connsiteY33" fmla="*/ 48044 h 348308"/>
                    <a:gd name="connsiteX34" fmla="*/ 1036 w 208395"/>
                    <a:gd name="connsiteY34" fmla="*/ 11199 h 348308"/>
                    <a:gd name="connsiteX35" fmla="*/ 3577 w 208395"/>
                    <a:gd name="connsiteY35" fmla="*/ 1035 h 348308"/>
                    <a:gd name="connsiteX36" fmla="*/ 13746 w 208395"/>
                    <a:gd name="connsiteY36" fmla="*/ 3576 h 348308"/>
                    <a:gd name="connsiteX37" fmla="*/ 35352 w 208395"/>
                    <a:gd name="connsiteY37" fmla="*/ 40845 h 348308"/>
                    <a:gd name="connsiteX38" fmla="*/ 32810 w 208395"/>
                    <a:gd name="connsiteY38" fmla="*/ 51008 h 348308"/>
                    <a:gd name="connsiteX39" fmla="*/ 28997 w 208395"/>
                    <a:gd name="connsiteY39" fmla="*/ 51856 h 34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08395" h="348308">
                      <a:moveTo>
                        <a:pt x="201005" y="348308"/>
                      </a:moveTo>
                      <a:cubicBezTo>
                        <a:pt x="198463" y="348308"/>
                        <a:pt x="195922" y="347038"/>
                        <a:pt x="194650" y="344497"/>
                      </a:cubicBezTo>
                      <a:lnTo>
                        <a:pt x="173044" y="307228"/>
                      </a:lnTo>
                      <a:cubicBezTo>
                        <a:pt x="170925" y="303840"/>
                        <a:pt x="172196" y="299182"/>
                        <a:pt x="175585" y="297064"/>
                      </a:cubicBezTo>
                      <a:cubicBezTo>
                        <a:pt x="178975" y="294947"/>
                        <a:pt x="183635" y="296217"/>
                        <a:pt x="185753" y="299605"/>
                      </a:cubicBezTo>
                      <a:lnTo>
                        <a:pt x="207360" y="336450"/>
                      </a:lnTo>
                      <a:cubicBezTo>
                        <a:pt x="209479" y="339838"/>
                        <a:pt x="208208" y="344497"/>
                        <a:pt x="204818" y="346614"/>
                      </a:cubicBezTo>
                      <a:cubicBezTo>
                        <a:pt x="203124" y="347885"/>
                        <a:pt x="202277" y="348308"/>
                        <a:pt x="201005" y="348308"/>
                      </a:cubicBezTo>
                      <a:close/>
                      <a:moveTo>
                        <a:pt x="157792" y="274195"/>
                      </a:moveTo>
                      <a:cubicBezTo>
                        <a:pt x="155250" y="274195"/>
                        <a:pt x="152708" y="272924"/>
                        <a:pt x="151437" y="270384"/>
                      </a:cubicBezTo>
                      <a:lnTo>
                        <a:pt x="129830" y="233115"/>
                      </a:lnTo>
                      <a:cubicBezTo>
                        <a:pt x="127712" y="229727"/>
                        <a:pt x="128982" y="225069"/>
                        <a:pt x="132372" y="222951"/>
                      </a:cubicBezTo>
                      <a:cubicBezTo>
                        <a:pt x="135761" y="220834"/>
                        <a:pt x="140422" y="222104"/>
                        <a:pt x="142540" y="225492"/>
                      </a:cubicBezTo>
                      <a:lnTo>
                        <a:pt x="164147" y="262760"/>
                      </a:lnTo>
                      <a:cubicBezTo>
                        <a:pt x="166265" y="266149"/>
                        <a:pt x="164994" y="270807"/>
                        <a:pt x="161605" y="272924"/>
                      </a:cubicBezTo>
                      <a:cubicBezTo>
                        <a:pt x="160334" y="273772"/>
                        <a:pt x="159063" y="274195"/>
                        <a:pt x="157792" y="274195"/>
                      </a:cubicBezTo>
                      <a:close/>
                      <a:moveTo>
                        <a:pt x="115002" y="200082"/>
                      </a:moveTo>
                      <a:cubicBezTo>
                        <a:pt x="112460" y="200082"/>
                        <a:pt x="109917" y="198811"/>
                        <a:pt x="108647" y="196270"/>
                      </a:cubicBezTo>
                      <a:lnTo>
                        <a:pt x="87040" y="159002"/>
                      </a:lnTo>
                      <a:cubicBezTo>
                        <a:pt x="84921" y="155614"/>
                        <a:pt x="86192" y="150956"/>
                        <a:pt x="89582" y="148838"/>
                      </a:cubicBezTo>
                      <a:cubicBezTo>
                        <a:pt x="92971" y="146721"/>
                        <a:pt x="97631" y="147991"/>
                        <a:pt x="99750" y="151379"/>
                      </a:cubicBezTo>
                      <a:lnTo>
                        <a:pt x="121357" y="188647"/>
                      </a:lnTo>
                      <a:cubicBezTo>
                        <a:pt x="123475" y="192035"/>
                        <a:pt x="122204" y="196694"/>
                        <a:pt x="118815" y="198811"/>
                      </a:cubicBezTo>
                      <a:cubicBezTo>
                        <a:pt x="117543" y="199659"/>
                        <a:pt x="116272" y="200082"/>
                        <a:pt x="115002" y="200082"/>
                      </a:cubicBezTo>
                      <a:close/>
                      <a:moveTo>
                        <a:pt x="72212" y="125969"/>
                      </a:moveTo>
                      <a:cubicBezTo>
                        <a:pt x="69669" y="125969"/>
                        <a:pt x="67127" y="124698"/>
                        <a:pt x="65857" y="122157"/>
                      </a:cubicBezTo>
                      <a:lnTo>
                        <a:pt x="44249" y="84889"/>
                      </a:lnTo>
                      <a:cubicBezTo>
                        <a:pt x="42131" y="81501"/>
                        <a:pt x="43402" y="76843"/>
                        <a:pt x="46792" y="74725"/>
                      </a:cubicBezTo>
                      <a:cubicBezTo>
                        <a:pt x="50181" y="72608"/>
                        <a:pt x="54841" y="73878"/>
                        <a:pt x="56959" y="77266"/>
                      </a:cubicBezTo>
                      <a:lnTo>
                        <a:pt x="78567" y="114534"/>
                      </a:lnTo>
                      <a:cubicBezTo>
                        <a:pt x="80685" y="117922"/>
                        <a:pt x="79414" y="122581"/>
                        <a:pt x="76024" y="124698"/>
                      </a:cubicBezTo>
                      <a:cubicBezTo>
                        <a:pt x="74753" y="125545"/>
                        <a:pt x="73482" y="125969"/>
                        <a:pt x="72212" y="125969"/>
                      </a:cubicBezTo>
                      <a:close/>
                      <a:moveTo>
                        <a:pt x="28997" y="51856"/>
                      </a:moveTo>
                      <a:cubicBezTo>
                        <a:pt x="26455" y="51856"/>
                        <a:pt x="23914" y="50585"/>
                        <a:pt x="22642" y="48044"/>
                      </a:cubicBezTo>
                      <a:lnTo>
                        <a:pt x="1036" y="11199"/>
                      </a:lnTo>
                      <a:cubicBezTo>
                        <a:pt x="-1083" y="7811"/>
                        <a:pt x="188" y="3153"/>
                        <a:pt x="3577" y="1035"/>
                      </a:cubicBezTo>
                      <a:cubicBezTo>
                        <a:pt x="6967" y="-1082"/>
                        <a:pt x="11627" y="188"/>
                        <a:pt x="13746" y="3576"/>
                      </a:cubicBezTo>
                      <a:lnTo>
                        <a:pt x="35352" y="40845"/>
                      </a:lnTo>
                      <a:cubicBezTo>
                        <a:pt x="37471" y="44232"/>
                        <a:pt x="36200" y="48891"/>
                        <a:pt x="32810" y="51008"/>
                      </a:cubicBezTo>
                      <a:cubicBezTo>
                        <a:pt x="31539" y="51432"/>
                        <a:pt x="30269" y="51856"/>
                        <a:pt x="28997" y="51856"/>
                      </a:cubicBezTo>
                      <a:close/>
                    </a:path>
                  </a:pathLst>
                </a:custGeom>
                <a:grpFill/>
                <a:ln w="4233"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AE8D5CC5-EE55-1FF3-2F2C-A619CD2D9FC4}"/>
                    </a:ext>
                  </a:extLst>
                </p:cNvPr>
                <p:cNvSpPr/>
                <p:nvPr/>
              </p:nvSpPr>
              <p:spPr>
                <a:xfrm>
                  <a:off x="5277809" y="5727162"/>
                  <a:ext cx="207972" cy="348308"/>
                </a:xfrm>
                <a:custGeom>
                  <a:avLst/>
                  <a:gdLst>
                    <a:gd name="connsiteX0" fmla="*/ 7391 w 207972"/>
                    <a:gd name="connsiteY0" fmla="*/ 348308 h 348308"/>
                    <a:gd name="connsiteX1" fmla="*/ 3578 w 207972"/>
                    <a:gd name="connsiteY1" fmla="*/ 347461 h 348308"/>
                    <a:gd name="connsiteX2" fmla="*/ 1036 w 207972"/>
                    <a:gd name="connsiteY2" fmla="*/ 337297 h 348308"/>
                    <a:gd name="connsiteX3" fmla="*/ 22643 w 207972"/>
                    <a:gd name="connsiteY3" fmla="*/ 300029 h 348308"/>
                    <a:gd name="connsiteX4" fmla="*/ 32811 w 207972"/>
                    <a:gd name="connsiteY4" fmla="*/ 297488 h 348308"/>
                    <a:gd name="connsiteX5" fmla="*/ 35353 w 207972"/>
                    <a:gd name="connsiteY5" fmla="*/ 307652 h 348308"/>
                    <a:gd name="connsiteX6" fmla="*/ 13746 w 207972"/>
                    <a:gd name="connsiteY6" fmla="*/ 344920 h 348308"/>
                    <a:gd name="connsiteX7" fmla="*/ 7391 w 207972"/>
                    <a:gd name="connsiteY7" fmla="*/ 348308 h 348308"/>
                    <a:gd name="connsiteX8" fmla="*/ 50181 w 207972"/>
                    <a:gd name="connsiteY8" fmla="*/ 274195 h 348308"/>
                    <a:gd name="connsiteX9" fmla="*/ 46368 w 207972"/>
                    <a:gd name="connsiteY9" fmla="*/ 273348 h 348308"/>
                    <a:gd name="connsiteX10" fmla="*/ 43826 w 207972"/>
                    <a:gd name="connsiteY10" fmla="*/ 263184 h 348308"/>
                    <a:gd name="connsiteX11" fmla="*/ 65433 w 207972"/>
                    <a:gd name="connsiteY11" fmla="*/ 225916 h 348308"/>
                    <a:gd name="connsiteX12" fmla="*/ 75601 w 207972"/>
                    <a:gd name="connsiteY12" fmla="*/ 223375 h 348308"/>
                    <a:gd name="connsiteX13" fmla="*/ 78143 w 207972"/>
                    <a:gd name="connsiteY13" fmla="*/ 233539 h 348308"/>
                    <a:gd name="connsiteX14" fmla="*/ 56536 w 207972"/>
                    <a:gd name="connsiteY14" fmla="*/ 270807 h 348308"/>
                    <a:gd name="connsiteX15" fmla="*/ 50181 w 207972"/>
                    <a:gd name="connsiteY15" fmla="*/ 274195 h 348308"/>
                    <a:gd name="connsiteX16" fmla="*/ 92971 w 207972"/>
                    <a:gd name="connsiteY16" fmla="*/ 200082 h 348308"/>
                    <a:gd name="connsiteX17" fmla="*/ 89158 w 207972"/>
                    <a:gd name="connsiteY17" fmla="*/ 199235 h 348308"/>
                    <a:gd name="connsiteX18" fmla="*/ 86616 w 207972"/>
                    <a:gd name="connsiteY18" fmla="*/ 189071 h 348308"/>
                    <a:gd name="connsiteX19" fmla="*/ 108223 w 207972"/>
                    <a:gd name="connsiteY19" fmla="*/ 151803 h 348308"/>
                    <a:gd name="connsiteX20" fmla="*/ 118391 w 207972"/>
                    <a:gd name="connsiteY20" fmla="*/ 149262 h 348308"/>
                    <a:gd name="connsiteX21" fmla="*/ 120933 w 207972"/>
                    <a:gd name="connsiteY21" fmla="*/ 159426 h 348308"/>
                    <a:gd name="connsiteX22" fmla="*/ 99326 w 207972"/>
                    <a:gd name="connsiteY22" fmla="*/ 196694 h 348308"/>
                    <a:gd name="connsiteX23" fmla="*/ 92971 w 207972"/>
                    <a:gd name="connsiteY23" fmla="*/ 200082 h 348308"/>
                    <a:gd name="connsiteX24" fmla="*/ 136185 w 207972"/>
                    <a:gd name="connsiteY24" fmla="*/ 125969 h 348308"/>
                    <a:gd name="connsiteX25" fmla="*/ 132372 w 207972"/>
                    <a:gd name="connsiteY25" fmla="*/ 125122 h 348308"/>
                    <a:gd name="connsiteX26" fmla="*/ 129830 w 207972"/>
                    <a:gd name="connsiteY26" fmla="*/ 114958 h 348308"/>
                    <a:gd name="connsiteX27" fmla="*/ 151437 w 207972"/>
                    <a:gd name="connsiteY27" fmla="*/ 77689 h 348308"/>
                    <a:gd name="connsiteX28" fmla="*/ 161605 w 207972"/>
                    <a:gd name="connsiteY28" fmla="*/ 75148 h 348308"/>
                    <a:gd name="connsiteX29" fmla="*/ 164147 w 207972"/>
                    <a:gd name="connsiteY29" fmla="*/ 85313 h 348308"/>
                    <a:gd name="connsiteX30" fmla="*/ 142540 w 207972"/>
                    <a:gd name="connsiteY30" fmla="*/ 122581 h 348308"/>
                    <a:gd name="connsiteX31" fmla="*/ 136185 w 207972"/>
                    <a:gd name="connsiteY31" fmla="*/ 125969 h 348308"/>
                    <a:gd name="connsiteX32" fmla="*/ 178975 w 207972"/>
                    <a:gd name="connsiteY32" fmla="*/ 51856 h 348308"/>
                    <a:gd name="connsiteX33" fmla="*/ 175162 w 207972"/>
                    <a:gd name="connsiteY33" fmla="*/ 51008 h 348308"/>
                    <a:gd name="connsiteX34" fmla="*/ 172620 w 207972"/>
                    <a:gd name="connsiteY34" fmla="*/ 40845 h 348308"/>
                    <a:gd name="connsiteX35" fmla="*/ 194227 w 207972"/>
                    <a:gd name="connsiteY35" fmla="*/ 3576 h 348308"/>
                    <a:gd name="connsiteX36" fmla="*/ 204395 w 207972"/>
                    <a:gd name="connsiteY36" fmla="*/ 1035 h 348308"/>
                    <a:gd name="connsiteX37" fmla="*/ 206937 w 207972"/>
                    <a:gd name="connsiteY37" fmla="*/ 11199 h 348308"/>
                    <a:gd name="connsiteX38" fmla="*/ 185330 w 207972"/>
                    <a:gd name="connsiteY38" fmla="*/ 48044 h 348308"/>
                    <a:gd name="connsiteX39" fmla="*/ 178975 w 207972"/>
                    <a:gd name="connsiteY39" fmla="*/ 51856 h 34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07972" h="348308">
                      <a:moveTo>
                        <a:pt x="7391" y="348308"/>
                      </a:moveTo>
                      <a:cubicBezTo>
                        <a:pt x="6120" y="348308"/>
                        <a:pt x="4849" y="347885"/>
                        <a:pt x="3578" y="347461"/>
                      </a:cubicBezTo>
                      <a:cubicBezTo>
                        <a:pt x="188" y="345343"/>
                        <a:pt x="-1083" y="341108"/>
                        <a:pt x="1036" y="337297"/>
                      </a:cubicBezTo>
                      <a:lnTo>
                        <a:pt x="22643" y="300029"/>
                      </a:lnTo>
                      <a:cubicBezTo>
                        <a:pt x="24761" y="296641"/>
                        <a:pt x="28998" y="295370"/>
                        <a:pt x="32811" y="297488"/>
                      </a:cubicBezTo>
                      <a:cubicBezTo>
                        <a:pt x="36200" y="299605"/>
                        <a:pt x="37471" y="304264"/>
                        <a:pt x="35353" y="307652"/>
                      </a:cubicBezTo>
                      <a:lnTo>
                        <a:pt x="13746" y="344920"/>
                      </a:lnTo>
                      <a:cubicBezTo>
                        <a:pt x="12051" y="347038"/>
                        <a:pt x="9933" y="348308"/>
                        <a:pt x="7391" y="348308"/>
                      </a:cubicBezTo>
                      <a:close/>
                      <a:moveTo>
                        <a:pt x="50181" y="274195"/>
                      </a:moveTo>
                      <a:cubicBezTo>
                        <a:pt x="48910" y="274195"/>
                        <a:pt x="47639" y="273772"/>
                        <a:pt x="46368" y="273348"/>
                      </a:cubicBezTo>
                      <a:cubicBezTo>
                        <a:pt x="42979" y="271230"/>
                        <a:pt x="41708" y="266995"/>
                        <a:pt x="43826" y="263184"/>
                      </a:cubicBezTo>
                      <a:lnTo>
                        <a:pt x="65433" y="225916"/>
                      </a:lnTo>
                      <a:cubicBezTo>
                        <a:pt x="67551" y="222527"/>
                        <a:pt x="71788" y="221257"/>
                        <a:pt x="75601" y="223375"/>
                      </a:cubicBezTo>
                      <a:cubicBezTo>
                        <a:pt x="78990" y="225492"/>
                        <a:pt x="80261" y="229727"/>
                        <a:pt x="78143" y="233539"/>
                      </a:cubicBezTo>
                      <a:lnTo>
                        <a:pt x="56536" y="270807"/>
                      </a:lnTo>
                      <a:cubicBezTo>
                        <a:pt x="55265" y="272924"/>
                        <a:pt x="52723" y="274195"/>
                        <a:pt x="50181" y="274195"/>
                      </a:cubicBezTo>
                      <a:close/>
                      <a:moveTo>
                        <a:pt x="92971" y="200082"/>
                      </a:moveTo>
                      <a:cubicBezTo>
                        <a:pt x="91700" y="200082"/>
                        <a:pt x="90429" y="199659"/>
                        <a:pt x="89158" y="199235"/>
                      </a:cubicBezTo>
                      <a:cubicBezTo>
                        <a:pt x="85769" y="197117"/>
                        <a:pt x="84498" y="192882"/>
                        <a:pt x="86616" y="189071"/>
                      </a:cubicBezTo>
                      <a:lnTo>
                        <a:pt x="108223" y="151803"/>
                      </a:lnTo>
                      <a:cubicBezTo>
                        <a:pt x="110341" y="148414"/>
                        <a:pt x="114578" y="147144"/>
                        <a:pt x="118391" y="149262"/>
                      </a:cubicBezTo>
                      <a:cubicBezTo>
                        <a:pt x="121780" y="151379"/>
                        <a:pt x="123051" y="155614"/>
                        <a:pt x="120933" y="159426"/>
                      </a:cubicBezTo>
                      <a:lnTo>
                        <a:pt x="99326" y="196694"/>
                      </a:lnTo>
                      <a:cubicBezTo>
                        <a:pt x="98055" y="198811"/>
                        <a:pt x="95513" y="200082"/>
                        <a:pt x="92971" y="200082"/>
                      </a:cubicBezTo>
                      <a:close/>
                      <a:moveTo>
                        <a:pt x="136185" y="125969"/>
                      </a:moveTo>
                      <a:cubicBezTo>
                        <a:pt x="134914" y="125969"/>
                        <a:pt x="133643" y="125545"/>
                        <a:pt x="132372" y="125122"/>
                      </a:cubicBezTo>
                      <a:cubicBezTo>
                        <a:pt x="128983" y="123004"/>
                        <a:pt x="127712" y="118769"/>
                        <a:pt x="129830" y="114958"/>
                      </a:cubicBezTo>
                      <a:lnTo>
                        <a:pt x="151437" y="77689"/>
                      </a:lnTo>
                      <a:cubicBezTo>
                        <a:pt x="153555" y="74301"/>
                        <a:pt x="157792" y="73031"/>
                        <a:pt x="161605" y="75148"/>
                      </a:cubicBezTo>
                      <a:cubicBezTo>
                        <a:pt x="164994" y="77266"/>
                        <a:pt x="166265" y="81501"/>
                        <a:pt x="164147" y="85313"/>
                      </a:cubicBezTo>
                      <a:lnTo>
                        <a:pt x="142540" y="122581"/>
                      </a:lnTo>
                      <a:cubicBezTo>
                        <a:pt x="140845" y="124698"/>
                        <a:pt x="138727" y="125969"/>
                        <a:pt x="136185" y="125969"/>
                      </a:cubicBezTo>
                      <a:close/>
                      <a:moveTo>
                        <a:pt x="178975" y="51856"/>
                      </a:moveTo>
                      <a:cubicBezTo>
                        <a:pt x="177704" y="51856"/>
                        <a:pt x="176433" y="51432"/>
                        <a:pt x="175162" y="51008"/>
                      </a:cubicBezTo>
                      <a:cubicBezTo>
                        <a:pt x="171773" y="48891"/>
                        <a:pt x="170502" y="44232"/>
                        <a:pt x="172620" y="40845"/>
                      </a:cubicBezTo>
                      <a:lnTo>
                        <a:pt x="194227" y="3576"/>
                      </a:lnTo>
                      <a:cubicBezTo>
                        <a:pt x="196345" y="188"/>
                        <a:pt x="200582" y="-1082"/>
                        <a:pt x="204395" y="1035"/>
                      </a:cubicBezTo>
                      <a:cubicBezTo>
                        <a:pt x="207784" y="3153"/>
                        <a:pt x="209055" y="7388"/>
                        <a:pt x="206937" y="11199"/>
                      </a:cubicBezTo>
                      <a:lnTo>
                        <a:pt x="185330" y="48044"/>
                      </a:lnTo>
                      <a:cubicBezTo>
                        <a:pt x="184059" y="50585"/>
                        <a:pt x="181517" y="51856"/>
                        <a:pt x="178975" y="51856"/>
                      </a:cubicBezTo>
                      <a:close/>
                    </a:path>
                  </a:pathLst>
                </a:custGeom>
                <a:grpFill/>
                <a:ln w="4233"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2873288-C413-70C5-B513-E64DB1E79EA9}"/>
                    </a:ext>
                  </a:extLst>
                </p:cNvPr>
                <p:cNvSpPr/>
                <p:nvPr/>
              </p:nvSpPr>
              <p:spPr>
                <a:xfrm>
                  <a:off x="5340276" y="6171182"/>
                  <a:ext cx="400363" cy="14399"/>
                </a:xfrm>
                <a:custGeom>
                  <a:avLst/>
                  <a:gdLst>
                    <a:gd name="connsiteX0" fmla="*/ 393161 w 400363"/>
                    <a:gd name="connsiteY0" fmla="*/ 14399 h 14399"/>
                    <a:gd name="connsiteX1" fmla="*/ 350371 w 400363"/>
                    <a:gd name="connsiteY1" fmla="*/ 14399 h 14399"/>
                    <a:gd name="connsiteX2" fmla="*/ 343169 w 400363"/>
                    <a:gd name="connsiteY2" fmla="*/ 7199 h 14399"/>
                    <a:gd name="connsiteX3" fmla="*/ 350371 w 400363"/>
                    <a:gd name="connsiteY3" fmla="*/ 0 h 14399"/>
                    <a:gd name="connsiteX4" fmla="*/ 393161 w 400363"/>
                    <a:gd name="connsiteY4" fmla="*/ 0 h 14399"/>
                    <a:gd name="connsiteX5" fmla="*/ 400364 w 400363"/>
                    <a:gd name="connsiteY5" fmla="*/ 7199 h 14399"/>
                    <a:gd name="connsiteX6" fmla="*/ 393161 w 400363"/>
                    <a:gd name="connsiteY6" fmla="*/ 14399 h 14399"/>
                    <a:gd name="connsiteX7" fmla="*/ 307157 w 400363"/>
                    <a:gd name="connsiteY7" fmla="*/ 14399 h 14399"/>
                    <a:gd name="connsiteX8" fmla="*/ 264367 w 400363"/>
                    <a:gd name="connsiteY8" fmla="*/ 14399 h 14399"/>
                    <a:gd name="connsiteX9" fmla="*/ 257165 w 400363"/>
                    <a:gd name="connsiteY9" fmla="*/ 7199 h 14399"/>
                    <a:gd name="connsiteX10" fmla="*/ 264367 w 400363"/>
                    <a:gd name="connsiteY10" fmla="*/ 0 h 14399"/>
                    <a:gd name="connsiteX11" fmla="*/ 307157 w 400363"/>
                    <a:gd name="connsiteY11" fmla="*/ 0 h 14399"/>
                    <a:gd name="connsiteX12" fmla="*/ 314360 w 400363"/>
                    <a:gd name="connsiteY12" fmla="*/ 7199 h 14399"/>
                    <a:gd name="connsiteX13" fmla="*/ 307157 w 400363"/>
                    <a:gd name="connsiteY13" fmla="*/ 14399 h 14399"/>
                    <a:gd name="connsiteX14" fmla="*/ 221577 w 400363"/>
                    <a:gd name="connsiteY14" fmla="*/ 14399 h 14399"/>
                    <a:gd name="connsiteX15" fmla="*/ 178787 w 400363"/>
                    <a:gd name="connsiteY15" fmla="*/ 14399 h 14399"/>
                    <a:gd name="connsiteX16" fmla="*/ 171584 w 400363"/>
                    <a:gd name="connsiteY16" fmla="*/ 7199 h 14399"/>
                    <a:gd name="connsiteX17" fmla="*/ 178787 w 400363"/>
                    <a:gd name="connsiteY17" fmla="*/ 0 h 14399"/>
                    <a:gd name="connsiteX18" fmla="*/ 221577 w 400363"/>
                    <a:gd name="connsiteY18" fmla="*/ 0 h 14399"/>
                    <a:gd name="connsiteX19" fmla="*/ 228779 w 400363"/>
                    <a:gd name="connsiteY19" fmla="*/ 7199 h 14399"/>
                    <a:gd name="connsiteX20" fmla="*/ 221577 w 400363"/>
                    <a:gd name="connsiteY20" fmla="*/ 14399 h 14399"/>
                    <a:gd name="connsiteX21" fmla="*/ 135997 w 400363"/>
                    <a:gd name="connsiteY21" fmla="*/ 14399 h 14399"/>
                    <a:gd name="connsiteX22" fmla="*/ 93206 w 400363"/>
                    <a:gd name="connsiteY22" fmla="*/ 14399 h 14399"/>
                    <a:gd name="connsiteX23" fmla="*/ 86004 w 400363"/>
                    <a:gd name="connsiteY23" fmla="*/ 7199 h 14399"/>
                    <a:gd name="connsiteX24" fmla="*/ 93206 w 400363"/>
                    <a:gd name="connsiteY24" fmla="*/ 0 h 14399"/>
                    <a:gd name="connsiteX25" fmla="*/ 135997 w 400363"/>
                    <a:gd name="connsiteY25" fmla="*/ 0 h 14399"/>
                    <a:gd name="connsiteX26" fmla="*/ 143199 w 400363"/>
                    <a:gd name="connsiteY26" fmla="*/ 7199 h 14399"/>
                    <a:gd name="connsiteX27" fmla="*/ 135997 w 400363"/>
                    <a:gd name="connsiteY27" fmla="*/ 14399 h 14399"/>
                    <a:gd name="connsiteX28" fmla="*/ 49992 w 400363"/>
                    <a:gd name="connsiteY28" fmla="*/ 14399 h 14399"/>
                    <a:gd name="connsiteX29" fmla="*/ 7202 w 400363"/>
                    <a:gd name="connsiteY29" fmla="*/ 14399 h 14399"/>
                    <a:gd name="connsiteX30" fmla="*/ 0 w 400363"/>
                    <a:gd name="connsiteY30" fmla="*/ 7199 h 14399"/>
                    <a:gd name="connsiteX31" fmla="*/ 7202 w 400363"/>
                    <a:gd name="connsiteY31" fmla="*/ 0 h 14399"/>
                    <a:gd name="connsiteX32" fmla="*/ 49992 w 400363"/>
                    <a:gd name="connsiteY32" fmla="*/ 0 h 14399"/>
                    <a:gd name="connsiteX33" fmla="*/ 57195 w 400363"/>
                    <a:gd name="connsiteY33" fmla="*/ 7199 h 14399"/>
                    <a:gd name="connsiteX34" fmla="*/ 49992 w 400363"/>
                    <a:gd name="connsiteY34" fmla="*/ 14399 h 14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0363" h="14399">
                      <a:moveTo>
                        <a:pt x="393161" y="14399"/>
                      </a:moveTo>
                      <a:lnTo>
                        <a:pt x="350371" y="14399"/>
                      </a:lnTo>
                      <a:cubicBezTo>
                        <a:pt x="346134" y="14399"/>
                        <a:pt x="343169" y="11011"/>
                        <a:pt x="343169" y="7199"/>
                      </a:cubicBezTo>
                      <a:cubicBezTo>
                        <a:pt x="343169" y="2964"/>
                        <a:pt x="346558" y="0"/>
                        <a:pt x="350371" y="0"/>
                      </a:cubicBezTo>
                      <a:lnTo>
                        <a:pt x="393161" y="0"/>
                      </a:lnTo>
                      <a:cubicBezTo>
                        <a:pt x="397398" y="0"/>
                        <a:pt x="400364" y="3388"/>
                        <a:pt x="400364" y="7199"/>
                      </a:cubicBezTo>
                      <a:cubicBezTo>
                        <a:pt x="400364" y="11011"/>
                        <a:pt x="396974" y="14399"/>
                        <a:pt x="393161" y="14399"/>
                      </a:cubicBezTo>
                      <a:close/>
                      <a:moveTo>
                        <a:pt x="307157" y="14399"/>
                      </a:moveTo>
                      <a:lnTo>
                        <a:pt x="264367" y="14399"/>
                      </a:lnTo>
                      <a:cubicBezTo>
                        <a:pt x="260130" y="14399"/>
                        <a:pt x="257165" y="11011"/>
                        <a:pt x="257165" y="7199"/>
                      </a:cubicBezTo>
                      <a:cubicBezTo>
                        <a:pt x="257165" y="2964"/>
                        <a:pt x="260554" y="0"/>
                        <a:pt x="264367" y="0"/>
                      </a:cubicBezTo>
                      <a:lnTo>
                        <a:pt x="307157" y="0"/>
                      </a:lnTo>
                      <a:cubicBezTo>
                        <a:pt x="311394" y="0"/>
                        <a:pt x="314360" y="3388"/>
                        <a:pt x="314360" y="7199"/>
                      </a:cubicBezTo>
                      <a:cubicBezTo>
                        <a:pt x="314783" y="11011"/>
                        <a:pt x="311394" y="14399"/>
                        <a:pt x="307157" y="14399"/>
                      </a:cubicBezTo>
                      <a:close/>
                      <a:moveTo>
                        <a:pt x="221577" y="14399"/>
                      </a:moveTo>
                      <a:lnTo>
                        <a:pt x="178787" y="14399"/>
                      </a:lnTo>
                      <a:cubicBezTo>
                        <a:pt x="174550" y="14399"/>
                        <a:pt x="171584" y="11011"/>
                        <a:pt x="171584" y="7199"/>
                      </a:cubicBezTo>
                      <a:cubicBezTo>
                        <a:pt x="171584" y="2964"/>
                        <a:pt x="174974" y="0"/>
                        <a:pt x="178787" y="0"/>
                      </a:cubicBezTo>
                      <a:lnTo>
                        <a:pt x="221577" y="0"/>
                      </a:lnTo>
                      <a:cubicBezTo>
                        <a:pt x="225813" y="0"/>
                        <a:pt x="228779" y="3388"/>
                        <a:pt x="228779" y="7199"/>
                      </a:cubicBezTo>
                      <a:cubicBezTo>
                        <a:pt x="228779" y="11011"/>
                        <a:pt x="225813" y="14399"/>
                        <a:pt x="221577" y="14399"/>
                      </a:cubicBezTo>
                      <a:close/>
                      <a:moveTo>
                        <a:pt x="135997" y="14399"/>
                      </a:moveTo>
                      <a:lnTo>
                        <a:pt x="93206" y="14399"/>
                      </a:lnTo>
                      <a:cubicBezTo>
                        <a:pt x="88970" y="14399"/>
                        <a:pt x="86004" y="11011"/>
                        <a:pt x="86004" y="7199"/>
                      </a:cubicBezTo>
                      <a:cubicBezTo>
                        <a:pt x="86004" y="2964"/>
                        <a:pt x="89393" y="0"/>
                        <a:pt x="93206" y="0"/>
                      </a:cubicBezTo>
                      <a:lnTo>
                        <a:pt x="135997" y="0"/>
                      </a:lnTo>
                      <a:cubicBezTo>
                        <a:pt x="140233" y="0"/>
                        <a:pt x="143199" y="3388"/>
                        <a:pt x="143199" y="7199"/>
                      </a:cubicBezTo>
                      <a:cubicBezTo>
                        <a:pt x="143199" y="11011"/>
                        <a:pt x="139809" y="14399"/>
                        <a:pt x="135997" y="14399"/>
                      </a:cubicBezTo>
                      <a:close/>
                      <a:moveTo>
                        <a:pt x="49992" y="14399"/>
                      </a:moveTo>
                      <a:lnTo>
                        <a:pt x="7202" y="14399"/>
                      </a:lnTo>
                      <a:cubicBezTo>
                        <a:pt x="2966" y="14399"/>
                        <a:pt x="0" y="11011"/>
                        <a:pt x="0" y="7199"/>
                      </a:cubicBezTo>
                      <a:cubicBezTo>
                        <a:pt x="0" y="2964"/>
                        <a:pt x="3389" y="0"/>
                        <a:pt x="7202" y="0"/>
                      </a:cubicBezTo>
                      <a:lnTo>
                        <a:pt x="49992" y="0"/>
                      </a:lnTo>
                      <a:cubicBezTo>
                        <a:pt x="54229" y="0"/>
                        <a:pt x="57195" y="3388"/>
                        <a:pt x="57195" y="7199"/>
                      </a:cubicBezTo>
                      <a:cubicBezTo>
                        <a:pt x="57619" y="11011"/>
                        <a:pt x="54229" y="14399"/>
                        <a:pt x="49992" y="14399"/>
                      </a:cubicBezTo>
                      <a:close/>
                    </a:path>
                  </a:pathLst>
                </a:custGeom>
                <a:grpFill/>
                <a:ln w="4233" cap="flat">
                  <a:noFill/>
                  <a:prstDash val="solid"/>
                  <a:miter/>
                </a:ln>
              </p:spPr>
              <p:txBody>
                <a:bodyPr rtlCol="0" anchor="ctr"/>
                <a:lstStyle/>
                <a:p>
                  <a:endParaRPr lang="en-US"/>
                </a:p>
              </p:txBody>
            </p:sp>
          </p:grpSp>
          <p:sp>
            <p:nvSpPr>
              <p:cNvPr id="73" name="Freeform 72">
                <a:extLst>
                  <a:ext uri="{FF2B5EF4-FFF2-40B4-BE49-F238E27FC236}">
                    <a16:creationId xmlns:a16="http://schemas.microsoft.com/office/drawing/2014/main" id="{88589C90-04EB-3AD6-A868-D3F77A96FB7D}"/>
                  </a:ext>
                </a:extLst>
              </p:cNvPr>
              <p:cNvSpPr/>
              <p:nvPr/>
            </p:nvSpPr>
            <p:spPr>
              <a:xfrm>
                <a:off x="5197376" y="5607922"/>
                <a:ext cx="687857" cy="614927"/>
              </a:xfrm>
              <a:custGeom>
                <a:avLst/>
                <a:gdLst>
                  <a:gd name="connsiteX0" fmla="*/ 609779 w 687857"/>
                  <a:gd name="connsiteY0" fmla="*/ 614927 h 614927"/>
                  <a:gd name="connsiteX1" fmla="*/ 77655 w 687857"/>
                  <a:gd name="connsiteY1" fmla="*/ 614927 h 614927"/>
                  <a:gd name="connsiteX2" fmla="*/ 9022 w 687857"/>
                  <a:gd name="connsiteY2" fmla="*/ 578929 h 614927"/>
                  <a:gd name="connsiteX3" fmla="*/ 12411 w 687857"/>
                  <a:gd name="connsiteY3" fmla="*/ 501428 h 614927"/>
                  <a:gd name="connsiteX4" fmla="*/ 278473 w 687857"/>
                  <a:gd name="connsiteY4" fmla="*/ 41504 h 614927"/>
                  <a:gd name="connsiteX5" fmla="*/ 344141 w 687857"/>
                  <a:gd name="connsiteY5" fmla="*/ 0 h 614927"/>
                  <a:gd name="connsiteX6" fmla="*/ 409385 w 687857"/>
                  <a:gd name="connsiteY6" fmla="*/ 41504 h 614927"/>
                  <a:gd name="connsiteX7" fmla="*/ 675447 w 687857"/>
                  <a:gd name="connsiteY7" fmla="*/ 501428 h 614927"/>
                  <a:gd name="connsiteX8" fmla="*/ 678836 w 687857"/>
                  <a:gd name="connsiteY8" fmla="*/ 578929 h 614927"/>
                  <a:gd name="connsiteX9" fmla="*/ 609779 w 687857"/>
                  <a:gd name="connsiteY9" fmla="*/ 614927 h 614927"/>
                  <a:gd name="connsiteX10" fmla="*/ 343717 w 687857"/>
                  <a:gd name="connsiteY10" fmla="*/ 14823 h 614927"/>
                  <a:gd name="connsiteX11" fmla="*/ 290759 w 687857"/>
                  <a:gd name="connsiteY11" fmla="*/ 49126 h 614927"/>
                  <a:gd name="connsiteX12" fmla="*/ 24697 w 687857"/>
                  <a:gd name="connsiteY12" fmla="*/ 509051 h 614927"/>
                  <a:gd name="connsiteX13" fmla="*/ 21308 w 687857"/>
                  <a:gd name="connsiteY13" fmla="*/ 571730 h 614927"/>
                  <a:gd name="connsiteX14" fmla="*/ 77232 w 687857"/>
                  <a:gd name="connsiteY14" fmla="*/ 600105 h 614927"/>
                  <a:gd name="connsiteX15" fmla="*/ 609779 w 687857"/>
                  <a:gd name="connsiteY15" fmla="*/ 600105 h 614927"/>
                  <a:gd name="connsiteX16" fmla="*/ 665702 w 687857"/>
                  <a:gd name="connsiteY16" fmla="*/ 571730 h 614927"/>
                  <a:gd name="connsiteX17" fmla="*/ 662313 w 687857"/>
                  <a:gd name="connsiteY17" fmla="*/ 509051 h 614927"/>
                  <a:gd name="connsiteX18" fmla="*/ 396251 w 687857"/>
                  <a:gd name="connsiteY18" fmla="*/ 49126 h 614927"/>
                  <a:gd name="connsiteX19" fmla="*/ 343717 w 687857"/>
                  <a:gd name="connsiteY19" fmla="*/ 14823 h 61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7857" h="614927">
                    <a:moveTo>
                      <a:pt x="609779" y="614927"/>
                    </a:moveTo>
                    <a:lnTo>
                      <a:pt x="77655" y="614927"/>
                    </a:lnTo>
                    <a:cubicBezTo>
                      <a:pt x="47152" y="614927"/>
                      <a:pt x="22155" y="601799"/>
                      <a:pt x="9022" y="578929"/>
                    </a:cubicBezTo>
                    <a:cubicBezTo>
                      <a:pt x="-4112" y="556061"/>
                      <a:pt x="-2841" y="527685"/>
                      <a:pt x="12411" y="501428"/>
                    </a:cubicBezTo>
                    <a:lnTo>
                      <a:pt x="278473" y="41504"/>
                    </a:lnTo>
                    <a:cubicBezTo>
                      <a:pt x="293725" y="15246"/>
                      <a:pt x="317450" y="0"/>
                      <a:pt x="344141" y="0"/>
                    </a:cubicBezTo>
                    <a:cubicBezTo>
                      <a:pt x="370408" y="0"/>
                      <a:pt x="394557" y="15246"/>
                      <a:pt x="409385" y="41504"/>
                    </a:cubicBezTo>
                    <a:lnTo>
                      <a:pt x="675447" y="501428"/>
                    </a:lnTo>
                    <a:cubicBezTo>
                      <a:pt x="690699" y="527685"/>
                      <a:pt x="691970" y="556061"/>
                      <a:pt x="678836" y="578929"/>
                    </a:cubicBezTo>
                    <a:cubicBezTo>
                      <a:pt x="665279" y="601799"/>
                      <a:pt x="640282" y="614927"/>
                      <a:pt x="609779" y="614927"/>
                    </a:cubicBezTo>
                    <a:close/>
                    <a:moveTo>
                      <a:pt x="343717" y="14823"/>
                    </a:moveTo>
                    <a:cubicBezTo>
                      <a:pt x="322534" y="14823"/>
                      <a:pt x="303469" y="27528"/>
                      <a:pt x="290759" y="49126"/>
                    </a:cubicBezTo>
                    <a:lnTo>
                      <a:pt x="24697" y="509051"/>
                    </a:lnTo>
                    <a:cubicBezTo>
                      <a:pt x="11987" y="530650"/>
                      <a:pt x="10716" y="553519"/>
                      <a:pt x="21308" y="571730"/>
                    </a:cubicBezTo>
                    <a:cubicBezTo>
                      <a:pt x="31899" y="589941"/>
                      <a:pt x="52236" y="600105"/>
                      <a:pt x="77232" y="600105"/>
                    </a:cubicBezTo>
                    <a:lnTo>
                      <a:pt x="609779" y="600105"/>
                    </a:lnTo>
                    <a:cubicBezTo>
                      <a:pt x="634775" y="600105"/>
                      <a:pt x="655111" y="589941"/>
                      <a:pt x="665702" y="571730"/>
                    </a:cubicBezTo>
                    <a:cubicBezTo>
                      <a:pt x="676294" y="553519"/>
                      <a:pt x="675023" y="530650"/>
                      <a:pt x="662313" y="509051"/>
                    </a:cubicBezTo>
                    <a:lnTo>
                      <a:pt x="396251" y="49126"/>
                    </a:lnTo>
                    <a:cubicBezTo>
                      <a:pt x="383965" y="27528"/>
                      <a:pt x="364900" y="14823"/>
                      <a:pt x="343717" y="14823"/>
                    </a:cubicBezTo>
                    <a:close/>
                  </a:path>
                </a:pathLst>
              </a:custGeom>
              <a:grpFill/>
              <a:ln w="4233" cap="flat">
                <a:noFill/>
                <a:prstDash val="solid"/>
                <a:miter/>
              </a:ln>
            </p:spPr>
            <p:txBody>
              <a:bodyPr rtlCol="0" anchor="ctr"/>
              <a:lstStyle/>
              <a:p>
                <a:endParaRPr lang="en-US" dirty="0"/>
              </a:p>
            </p:txBody>
          </p:sp>
          <p:sp>
            <p:nvSpPr>
              <p:cNvPr id="74" name="Freeform 73">
                <a:extLst>
                  <a:ext uri="{FF2B5EF4-FFF2-40B4-BE49-F238E27FC236}">
                    <a16:creationId xmlns:a16="http://schemas.microsoft.com/office/drawing/2014/main" id="{C2591A70-13CE-A560-C205-B15188E04228}"/>
                  </a:ext>
                </a:extLst>
              </p:cNvPr>
              <p:cNvSpPr/>
              <p:nvPr/>
            </p:nvSpPr>
            <p:spPr>
              <a:xfrm>
                <a:off x="5514402" y="5806969"/>
                <a:ext cx="53381" cy="308734"/>
              </a:xfrm>
              <a:custGeom>
                <a:avLst/>
                <a:gdLst>
                  <a:gd name="connsiteX0" fmla="*/ 26267 w 53381"/>
                  <a:gd name="connsiteY0" fmla="*/ 308734 h 308734"/>
                  <a:gd name="connsiteX1" fmla="*/ 0 w 53381"/>
                  <a:gd name="connsiteY1" fmla="*/ 280783 h 308734"/>
                  <a:gd name="connsiteX2" fmla="*/ 26691 w 53381"/>
                  <a:gd name="connsiteY2" fmla="*/ 252831 h 308734"/>
                  <a:gd name="connsiteX3" fmla="*/ 53382 w 53381"/>
                  <a:gd name="connsiteY3" fmla="*/ 280783 h 308734"/>
                  <a:gd name="connsiteX4" fmla="*/ 26691 w 53381"/>
                  <a:gd name="connsiteY4" fmla="*/ 308734 h 308734"/>
                  <a:gd name="connsiteX5" fmla="*/ 26267 w 53381"/>
                  <a:gd name="connsiteY5" fmla="*/ 308734 h 308734"/>
                  <a:gd name="connsiteX6" fmla="*/ 11439 w 53381"/>
                  <a:gd name="connsiteY6" fmla="*/ 216410 h 308734"/>
                  <a:gd name="connsiteX7" fmla="*/ 5084 w 53381"/>
                  <a:gd name="connsiteY7" fmla="*/ 0 h 308734"/>
                  <a:gd name="connsiteX8" fmla="*/ 48298 w 53381"/>
                  <a:gd name="connsiteY8" fmla="*/ 0 h 308734"/>
                  <a:gd name="connsiteX9" fmla="*/ 41943 w 53381"/>
                  <a:gd name="connsiteY9" fmla="*/ 216410 h 308734"/>
                  <a:gd name="connsiteX10" fmla="*/ 11439 w 53381"/>
                  <a:gd name="connsiteY10" fmla="*/ 216410 h 3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81" h="308734">
                    <a:moveTo>
                      <a:pt x="26267" y="308734"/>
                    </a:moveTo>
                    <a:cubicBezTo>
                      <a:pt x="11015" y="308734"/>
                      <a:pt x="0" y="296453"/>
                      <a:pt x="0" y="280783"/>
                    </a:cubicBezTo>
                    <a:cubicBezTo>
                      <a:pt x="0" y="264690"/>
                      <a:pt x="11439" y="252831"/>
                      <a:pt x="26691" y="252831"/>
                    </a:cubicBezTo>
                    <a:cubicBezTo>
                      <a:pt x="42790" y="252831"/>
                      <a:pt x="53382" y="264690"/>
                      <a:pt x="53382" y="280783"/>
                    </a:cubicBezTo>
                    <a:cubicBezTo>
                      <a:pt x="53382" y="296453"/>
                      <a:pt x="43214" y="308734"/>
                      <a:pt x="26691" y="308734"/>
                    </a:cubicBezTo>
                    <a:lnTo>
                      <a:pt x="26267" y="308734"/>
                    </a:lnTo>
                    <a:close/>
                    <a:moveTo>
                      <a:pt x="11439" y="216410"/>
                    </a:moveTo>
                    <a:lnTo>
                      <a:pt x="5084" y="0"/>
                    </a:lnTo>
                    <a:lnTo>
                      <a:pt x="48298" y="0"/>
                    </a:lnTo>
                    <a:lnTo>
                      <a:pt x="41943" y="216410"/>
                    </a:lnTo>
                    <a:lnTo>
                      <a:pt x="11439" y="216410"/>
                    </a:lnTo>
                    <a:close/>
                  </a:path>
                </a:pathLst>
              </a:custGeom>
              <a:grpFill/>
              <a:ln w="4233"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5176B65F-72C8-ACC1-B769-E301C7E27EC5}"/>
                  </a:ext>
                </a:extLst>
              </p:cNvPr>
              <p:cNvSpPr/>
              <p:nvPr/>
            </p:nvSpPr>
            <p:spPr>
              <a:xfrm>
                <a:off x="5503811" y="6208451"/>
                <a:ext cx="74600" cy="99946"/>
              </a:xfrm>
              <a:custGeom>
                <a:avLst/>
                <a:gdLst>
                  <a:gd name="connsiteX0" fmla="*/ 67363 w 74600"/>
                  <a:gd name="connsiteY0" fmla="*/ 99947 h 99946"/>
                  <a:gd name="connsiteX1" fmla="*/ 7202 w 74600"/>
                  <a:gd name="connsiteY1" fmla="*/ 99947 h 99946"/>
                  <a:gd name="connsiteX2" fmla="*/ 0 w 74600"/>
                  <a:gd name="connsiteY2" fmla="*/ 92747 h 99946"/>
                  <a:gd name="connsiteX3" fmla="*/ 0 w 74600"/>
                  <a:gd name="connsiteY3" fmla="*/ 7199 h 99946"/>
                  <a:gd name="connsiteX4" fmla="*/ 7202 w 74600"/>
                  <a:gd name="connsiteY4" fmla="*/ 0 h 99946"/>
                  <a:gd name="connsiteX5" fmla="*/ 67363 w 74600"/>
                  <a:gd name="connsiteY5" fmla="*/ 0 h 99946"/>
                  <a:gd name="connsiteX6" fmla="*/ 74565 w 74600"/>
                  <a:gd name="connsiteY6" fmla="*/ 7199 h 99946"/>
                  <a:gd name="connsiteX7" fmla="*/ 74565 w 74600"/>
                  <a:gd name="connsiteY7" fmla="*/ 92747 h 99946"/>
                  <a:gd name="connsiteX8" fmla="*/ 67363 w 74600"/>
                  <a:gd name="connsiteY8" fmla="*/ 99947 h 99946"/>
                  <a:gd name="connsiteX9" fmla="*/ 14404 w 74600"/>
                  <a:gd name="connsiteY9" fmla="*/ 85124 h 99946"/>
                  <a:gd name="connsiteX10" fmla="*/ 60160 w 74600"/>
                  <a:gd name="connsiteY10" fmla="*/ 85124 h 99946"/>
                  <a:gd name="connsiteX11" fmla="*/ 60160 w 74600"/>
                  <a:gd name="connsiteY11" fmla="*/ 14399 h 99946"/>
                  <a:gd name="connsiteX12" fmla="*/ 14404 w 74600"/>
                  <a:gd name="connsiteY12" fmla="*/ 14399 h 99946"/>
                  <a:gd name="connsiteX13" fmla="*/ 14404 w 74600"/>
                  <a:gd name="connsiteY13" fmla="*/ 85124 h 9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600" h="99946">
                    <a:moveTo>
                      <a:pt x="67363" y="99947"/>
                    </a:moveTo>
                    <a:lnTo>
                      <a:pt x="7202" y="99947"/>
                    </a:lnTo>
                    <a:cubicBezTo>
                      <a:pt x="2965" y="99947"/>
                      <a:pt x="0" y="96559"/>
                      <a:pt x="0" y="92747"/>
                    </a:cubicBezTo>
                    <a:lnTo>
                      <a:pt x="0" y="7199"/>
                    </a:lnTo>
                    <a:cubicBezTo>
                      <a:pt x="0" y="3388"/>
                      <a:pt x="3389" y="0"/>
                      <a:pt x="7202" y="0"/>
                    </a:cubicBezTo>
                    <a:lnTo>
                      <a:pt x="67363" y="0"/>
                    </a:lnTo>
                    <a:cubicBezTo>
                      <a:pt x="71600" y="0"/>
                      <a:pt x="74565" y="3388"/>
                      <a:pt x="74565" y="7199"/>
                    </a:cubicBezTo>
                    <a:lnTo>
                      <a:pt x="74565" y="92747"/>
                    </a:lnTo>
                    <a:cubicBezTo>
                      <a:pt x="74989" y="96559"/>
                      <a:pt x="71600" y="99947"/>
                      <a:pt x="67363" y="99947"/>
                    </a:cubicBezTo>
                    <a:close/>
                    <a:moveTo>
                      <a:pt x="14404" y="85124"/>
                    </a:moveTo>
                    <a:lnTo>
                      <a:pt x="60160" y="85124"/>
                    </a:lnTo>
                    <a:lnTo>
                      <a:pt x="60160" y="14399"/>
                    </a:lnTo>
                    <a:lnTo>
                      <a:pt x="14404" y="14399"/>
                    </a:lnTo>
                    <a:lnTo>
                      <a:pt x="14404" y="85124"/>
                    </a:lnTo>
                    <a:close/>
                  </a:path>
                </a:pathLst>
              </a:custGeom>
              <a:grpFill/>
              <a:ln w="4233" cap="flat">
                <a:noFill/>
                <a:prstDash val="solid"/>
                <a:miter/>
              </a:ln>
            </p:spPr>
            <p:txBody>
              <a:bodyPr rtlCol="0" anchor="ctr"/>
              <a:lstStyle/>
              <a:p>
                <a:endParaRPr lang="en-US"/>
              </a:p>
            </p:txBody>
          </p:sp>
        </p:grpSp>
      </p:grpSp>
      <p:sp>
        <p:nvSpPr>
          <p:cNvPr id="12" name="Text Placeholder 16">
            <a:extLst>
              <a:ext uri="{FF2B5EF4-FFF2-40B4-BE49-F238E27FC236}">
                <a16:creationId xmlns:a16="http://schemas.microsoft.com/office/drawing/2014/main" id="{F297D0C9-C9AD-D821-8F9A-DDEBC0E6B6CC}"/>
              </a:ext>
            </a:extLst>
          </p:cNvPr>
          <p:cNvSpPr>
            <a:spLocks noGrp="1"/>
          </p:cNvSpPr>
          <p:nvPr/>
        </p:nvSpPr>
        <p:spPr>
          <a:xfrm>
            <a:off x="760180" y="6612393"/>
            <a:ext cx="3098107" cy="1151636"/>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spcBef>
                <a:spcPts val="0"/>
              </a:spcBef>
            </a:pPr>
            <a:r>
              <a:rPr lang="en-US" sz="1800" b="0">
                <a:effectLst/>
                <a:ea typeface="Times New Roman" panose="02020603050405020304" pitchFamily="18" charset="0"/>
                <a:cs typeface="Calibri" panose="020F0502020204030204" pitchFamily="34" charset="0"/>
              </a:rPr>
              <a:t>3.3 What is the Difference </a:t>
            </a:r>
          </a:p>
          <a:p>
            <a:pPr>
              <a:spcBef>
                <a:spcPts val="0"/>
              </a:spcBef>
            </a:pPr>
            <a:r>
              <a:rPr lang="en-US" sz="1800" b="0">
                <a:effectLst/>
                <a:ea typeface="Times New Roman" panose="02020603050405020304" pitchFamily="18" charset="0"/>
                <a:cs typeface="Calibri" panose="020F0502020204030204" pitchFamily="34" charset="0"/>
              </a:rPr>
              <a:t>Between Bitcoin and Blockchain?</a:t>
            </a:r>
          </a:p>
          <a:p>
            <a:pPr>
              <a:spcBef>
                <a:spcPts val="0"/>
              </a:spcBef>
            </a:pPr>
            <a:endParaRPr lang="en-US" sz="1800" b="0" dirty="0"/>
          </a:p>
        </p:txBody>
      </p:sp>
      <p:sp>
        <p:nvSpPr>
          <p:cNvPr id="14" name="Text Placeholder 17">
            <a:extLst>
              <a:ext uri="{FF2B5EF4-FFF2-40B4-BE49-F238E27FC236}">
                <a16:creationId xmlns:a16="http://schemas.microsoft.com/office/drawing/2014/main" id="{1FA75C7C-CEC1-74D6-EDBB-B819D33FF2D2}"/>
              </a:ext>
            </a:extLst>
          </p:cNvPr>
          <p:cNvSpPr txBox="1">
            <a:spLocks/>
          </p:cNvSpPr>
          <p:nvPr/>
        </p:nvSpPr>
        <p:spPr>
          <a:xfrm>
            <a:off x="791269" y="7911492"/>
            <a:ext cx="2988570" cy="2633558"/>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spcAft>
                <a:spcPts val="1900"/>
              </a:spcAft>
            </a:pPr>
            <a:r>
              <a:rPr lang="en-US" sz="1100">
                <a:solidFill>
                  <a:srgbClr val="000000"/>
                </a:solidFill>
                <a:effectLst/>
                <a:latin typeface="Calibri" panose="020F0502020204030204" pitchFamily="34" charset="0"/>
                <a:ea typeface="Times New Roman" panose="02020603050405020304" pitchFamily="18" charset="0"/>
              </a:rPr>
              <a:t>Bitcoin and blockchain might be used interchangeably, but they are two different things. Since Bitcoin was an early application of blockchain technology, people inadvertently began using Bitcoin to mean blockchain, creating this misnomer. As was shown in a previous chapter, blockchain technology has many use cases outside of Bitcoin. Bitcoin is a digital currency that operates without any centralized control and uses blockchain technology as the underlying infrastructure.</a:t>
            </a:r>
          </a:p>
        </p:txBody>
      </p:sp>
      <p:pic>
        <p:nvPicPr>
          <p:cNvPr id="15" name="Picture 14">
            <a:extLst>
              <a:ext uri="{FF2B5EF4-FFF2-40B4-BE49-F238E27FC236}">
                <a16:creationId xmlns:a16="http://schemas.microsoft.com/office/drawing/2014/main" id="{A6079070-340A-0E01-9809-9088A324D91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6312309"/>
            <a:ext cx="3555848" cy="4379503"/>
          </a:xfrm>
          <a:prstGeom prst="rect">
            <a:avLst/>
          </a:prstGeom>
        </p:spPr>
      </p:pic>
    </p:spTree>
    <p:extLst>
      <p:ext uri="{BB962C8B-B14F-4D97-AF65-F5344CB8AC3E}">
        <p14:creationId xmlns:p14="http://schemas.microsoft.com/office/powerpoint/2010/main" val="40364565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04</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GB"/>
              <a:t>THE HISTORY OF MONEY </a:t>
            </a:r>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pPr/>
              <a:t>19</a:t>
            </a:fld>
            <a:endParaRPr lang="en-US" dirty="0"/>
          </a:p>
        </p:txBody>
      </p:sp>
    </p:spTree>
    <p:extLst>
      <p:ext uri="{BB962C8B-B14F-4D97-AF65-F5344CB8AC3E}">
        <p14:creationId xmlns:p14="http://schemas.microsoft.com/office/powerpoint/2010/main" val="9374351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15050754-A385-B34A-A0CA-0D3B984F05A5}"/>
              </a:ext>
            </a:extLst>
          </p:cNvPr>
          <p:cNvSpPr>
            <a:spLocks noGrp="1"/>
          </p:cNvSpPr>
          <p:nvPr>
            <p:ph type="body" sz="quarter" idx="11"/>
          </p:nvPr>
        </p:nvSpPr>
        <p:spPr>
          <a:xfrm>
            <a:off x="1451937" y="4525106"/>
            <a:ext cx="648000" cy="348400"/>
          </a:xfrm>
        </p:spPr>
        <p:txBody>
          <a:bodyPr/>
          <a:lstStyle/>
          <a:p>
            <a:r>
              <a:rPr lang="en-US" dirty="0">
                <a:solidFill>
                  <a:srgbClr val="8E2F91"/>
                </a:solidFill>
              </a:rPr>
              <a:t>01</a:t>
            </a:r>
          </a:p>
        </p:txBody>
      </p:sp>
      <p:sp>
        <p:nvSpPr>
          <p:cNvPr id="27" name="Text Placeholder 26">
            <a:extLst>
              <a:ext uri="{FF2B5EF4-FFF2-40B4-BE49-F238E27FC236}">
                <a16:creationId xmlns:a16="http://schemas.microsoft.com/office/drawing/2014/main" id="{8AFD43CD-900B-364C-9180-A56DC4255D91}"/>
              </a:ext>
            </a:extLst>
          </p:cNvPr>
          <p:cNvSpPr>
            <a:spLocks noGrp="1"/>
          </p:cNvSpPr>
          <p:nvPr>
            <p:ph type="body" sz="quarter" idx="49"/>
          </p:nvPr>
        </p:nvSpPr>
        <p:spPr>
          <a:xfrm>
            <a:off x="2234903" y="4525106"/>
            <a:ext cx="3974396" cy="348400"/>
          </a:xfrm>
        </p:spPr>
        <p:txBody>
          <a:bodyPr/>
          <a:lstStyle/>
          <a:p>
            <a:r>
              <a:rPr lang="en-US" b="1" dirty="0"/>
              <a:t>MODULE 1 </a:t>
            </a:r>
            <a:r>
              <a:rPr lang="en-US" dirty="0"/>
              <a:t>Introduction to Blockchain Technology &amp; Cryptocurrency Curriculum</a:t>
            </a:r>
          </a:p>
        </p:txBody>
      </p:sp>
      <p:sp>
        <p:nvSpPr>
          <p:cNvPr id="18" name="Text Placeholder 17">
            <a:extLst>
              <a:ext uri="{FF2B5EF4-FFF2-40B4-BE49-F238E27FC236}">
                <a16:creationId xmlns:a16="http://schemas.microsoft.com/office/drawing/2014/main" id="{C702A4CC-CD69-FF4B-B8B5-45F76BCB4B0F}"/>
              </a:ext>
            </a:extLst>
          </p:cNvPr>
          <p:cNvSpPr>
            <a:spLocks noGrp="1"/>
          </p:cNvSpPr>
          <p:nvPr>
            <p:ph type="body" sz="quarter" idx="13"/>
          </p:nvPr>
        </p:nvSpPr>
        <p:spPr>
          <a:xfrm>
            <a:off x="1451937" y="5030245"/>
            <a:ext cx="648000" cy="348400"/>
          </a:xfrm>
        </p:spPr>
        <p:txBody>
          <a:bodyPr/>
          <a:lstStyle/>
          <a:p>
            <a:r>
              <a:rPr lang="en-US" dirty="0">
                <a:solidFill>
                  <a:srgbClr val="8E2F91"/>
                </a:solidFill>
              </a:rPr>
              <a:t>02</a:t>
            </a:r>
          </a:p>
        </p:txBody>
      </p:sp>
      <p:sp>
        <p:nvSpPr>
          <p:cNvPr id="19" name="Text Placeholder 18">
            <a:extLst>
              <a:ext uri="{FF2B5EF4-FFF2-40B4-BE49-F238E27FC236}">
                <a16:creationId xmlns:a16="http://schemas.microsoft.com/office/drawing/2014/main" id="{6FF67CFC-32FD-BE49-BCF4-8410339E3C05}"/>
              </a:ext>
            </a:extLst>
          </p:cNvPr>
          <p:cNvSpPr>
            <a:spLocks noGrp="1"/>
          </p:cNvSpPr>
          <p:nvPr>
            <p:ph type="body" sz="quarter" idx="14"/>
          </p:nvPr>
        </p:nvSpPr>
        <p:spPr>
          <a:xfrm>
            <a:off x="2234903" y="5026609"/>
            <a:ext cx="3544003" cy="349200"/>
          </a:xfrm>
        </p:spPr>
        <p:txBody>
          <a:bodyPr/>
          <a:lstStyle/>
          <a:p>
            <a:r>
              <a:rPr lang="en-US" b="1" dirty="0"/>
              <a:t>MODULE 2 </a:t>
            </a:r>
            <a:r>
              <a:rPr lang="en-US" dirty="0"/>
              <a:t>Trust in Business</a:t>
            </a:r>
          </a:p>
        </p:txBody>
      </p:sp>
      <p:sp>
        <p:nvSpPr>
          <p:cNvPr id="20" name="Text Placeholder 19">
            <a:extLst>
              <a:ext uri="{FF2B5EF4-FFF2-40B4-BE49-F238E27FC236}">
                <a16:creationId xmlns:a16="http://schemas.microsoft.com/office/drawing/2014/main" id="{9042ED48-2259-6647-9817-0662BC56C43F}"/>
              </a:ext>
            </a:extLst>
          </p:cNvPr>
          <p:cNvSpPr>
            <a:spLocks noGrp="1"/>
          </p:cNvSpPr>
          <p:nvPr>
            <p:ph type="body" sz="quarter" idx="15"/>
          </p:nvPr>
        </p:nvSpPr>
        <p:spPr>
          <a:xfrm>
            <a:off x="1451937" y="5535384"/>
            <a:ext cx="648000" cy="348400"/>
          </a:xfrm>
        </p:spPr>
        <p:txBody>
          <a:bodyPr/>
          <a:lstStyle/>
          <a:p>
            <a:r>
              <a:rPr lang="en-US" dirty="0">
                <a:solidFill>
                  <a:srgbClr val="8E2F91"/>
                </a:solidFill>
              </a:rPr>
              <a:t>03</a:t>
            </a:r>
          </a:p>
        </p:txBody>
      </p:sp>
      <p:sp>
        <p:nvSpPr>
          <p:cNvPr id="22" name="Text Placeholder 21">
            <a:extLst>
              <a:ext uri="{FF2B5EF4-FFF2-40B4-BE49-F238E27FC236}">
                <a16:creationId xmlns:a16="http://schemas.microsoft.com/office/drawing/2014/main" id="{B9D4620C-2DF1-3748-AF08-789912CE2FA0}"/>
              </a:ext>
            </a:extLst>
          </p:cNvPr>
          <p:cNvSpPr>
            <a:spLocks noGrp="1"/>
          </p:cNvSpPr>
          <p:nvPr>
            <p:ph type="body" sz="quarter" idx="19"/>
          </p:nvPr>
        </p:nvSpPr>
        <p:spPr>
          <a:xfrm>
            <a:off x="2234903" y="5533115"/>
            <a:ext cx="3544003" cy="348400"/>
          </a:xfrm>
        </p:spPr>
        <p:txBody>
          <a:bodyPr/>
          <a:lstStyle/>
          <a:p>
            <a:r>
              <a:rPr lang="en-US" b="1" dirty="0"/>
              <a:t>MODULE 3 </a:t>
            </a:r>
            <a:r>
              <a:rPr lang="en-US" dirty="0"/>
              <a:t>Cryptocurrencies</a:t>
            </a:r>
          </a:p>
        </p:txBody>
      </p:sp>
      <p:sp>
        <p:nvSpPr>
          <p:cNvPr id="21" name="Text Placeholder 20">
            <a:extLst>
              <a:ext uri="{FF2B5EF4-FFF2-40B4-BE49-F238E27FC236}">
                <a16:creationId xmlns:a16="http://schemas.microsoft.com/office/drawing/2014/main" id="{94C574ED-534B-454E-A03F-5462C2E1720B}"/>
              </a:ext>
            </a:extLst>
          </p:cNvPr>
          <p:cNvSpPr>
            <a:spLocks noGrp="1"/>
          </p:cNvSpPr>
          <p:nvPr>
            <p:ph type="body" sz="quarter" idx="17"/>
          </p:nvPr>
        </p:nvSpPr>
        <p:spPr>
          <a:xfrm>
            <a:off x="1451937" y="6040523"/>
            <a:ext cx="648000" cy="348400"/>
          </a:xfrm>
        </p:spPr>
        <p:txBody>
          <a:bodyPr/>
          <a:lstStyle/>
          <a:p>
            <a:r>
              <a:rPr lang="en-US" dirty="0">
                <a:solidFill>
                  <a:srgbClr val="8E2F91"/>
                </a:solidFill>
              </a:rPr>
              <a:t>04</a:t>
            </a:r>
          </a:p>
        </p:txBody>
      </p:sp>
      <p:sp>
        <p:nvSpPr>
          <p:cNvPr id="23" name="Text Placeholder 22">
            <a:extLst>
              <a:ext uri="{FF2B5EF4-FFF2-40B4-BE49-F238E27FC236}">
                <a16:creationId xmlns:a16="http://schemas.microsoft.com/office/drawing/2014/main" id="{3D041218-DE1A-9A4A-8340-38A286157EB5}"/>
              </a:ext>
            </a:extLst>
          </p:cNvPr>
          <p:cNvSpPr>
            <a:spLocks noGrp="1"/>
          </p:cNvSpPr>
          <p:nvPr>
            <p:ph type="body" sz="quarter" idx="20"/>
          </p:nvPr>
        </p:nvSpPr>
        <p:spPr>
          <a:xfrm>
            <a:off x="2234903" y="6038821"/>
            <a:ext cx="3544003" cy="348400"/>
          </a:xfrm>
        </p:spPr>
        <p:txBody>
          <a:bodyPr/>
          <a:lstStyle/>
          <a:p>
            <a:r>
              <a:rPr lang="en-US" b="1" dirty="0"/>
              <a:t>MODULE 4 </a:t>
            </a:r>
            <a:r>
              <a:rPr lang="en-US" dirty="0"/>
              <a:t>Regulation &amp; Policy</a:t>
            </a:r>
          </a:p>
        </p:txBody>
      </p:sp>
      <p:sp>
        <p:nvSpPr>
          <p:cNvPr id="24" name="Text Placeholder 23">
            <a:extLst>
              <a:ext uri="{FF2B5EF4-FFF2-40B4-BE49-F238E27FC236}">
                <a16:creationId xmlns:a16="http://schemas.microsoft.com/office/drawing/2014/main" id="{8630F413-1112-9143-8D1B-ED534D26F4ED}"/>
              </a:ext>
            </a:extLst>
          </p:cNvPr>
          <p:cNvSpPr>
            <a:spLocks noGrp="1"/>
          </p:cNvSpPr>
          <p:nvPr>
            <p:ph type="body" sz="quarter" idx="21"/>
          </p:nvPr>
        </p:nvSpPr>
        <p:spPr>
          <a:xfrm>
            <a:off x="1451937" y="7050800"/>
            <a:ext cx="648000" cy="348400"/>
          </a:xfrm>
        </p:spPr>
        <p:txBody>
          <a:bodyPr/>
          <a:lstStyle/>
          <a:p>
            <a:r>
              <a:rPr lang="en-US" dirty="0">
                <a:solidFill>
                  <a:srgbClr val="8E2F91"/>
                </a:solidFill>
              </a:rPr>
              <a:t>06</a:t>
            </a:r>
          </a:p>
        </p:txBody>
      </p:sp>
      <p:sp>
        <p:nvSpPr>
          <p:cNvPr id="25" name="Text Placeholder 24">
            <a:extLst>
              <a:ext uri="{FF2B5EF4-FFF2-40B4-BE49-F238E27FC236}">
                <a16:creationId xmlns:a16="http://schemas.microsoft.com/office/drawing/2014/main" id="{BB782CB8-0C49-BB4B-B107-6874500A87E2}"/>
              </a:ext>
            </a:extLst>
          </p:cNvPr>
          <p:cNvSpPr>
            <a:spLocks noGrp="1"/>
          </p:cNvSpPr>
          <p:nvPr>
            <p:ph type="body" sz="quarter" idx="22"/>
          </p:nvPr>
        </p:nvSpPr>
        <p:spPr>
          <a:xfrm>
            <a:off x="2234903" y="7050233"/>
            <a:ext cx="3544003" cy="348400"/>
          </a:xfrm>
        </p:spPr>
        <p:txBody>
          <a:bodyPr/>
          <a:lstStyle/>
          <a:p>
            <a:r>
              <a:rPr lang="en-US" b="1" dirty="0"/>
              <a:t>MODULE 6 </a:t>
            </a:r>
            <a:r>
              <a:rPr lang="en-US" dirty="0"/>
              <a:t>Financial Service Applications</a:t>
            </a:r>
          </a:p>
        </p:txBody>
      </p:sp>
      <p:sp>
        <p:nvSpPr>
          <p:cNvPr id="28" name="Text Placeholder 27">
            <a:extLst>
              <a:ext uri="{FF2B5EF4-FFF2-40B4-BE49-F238E27FC236}">
                <a16:creationId xmlns:a16="http://schemas.microsoft.com/office/drawing/2014/main" id="{6C5D0AA1-E66D-B441-919D-E2D89E021A42}"/>
              </a:ext>
            </a:extLst>
          </p:cNvPr>
          <p:cNvSpPr>
            <a:spLocks noGrp="1"/>
          </p:cNvSpPr>
          <p:nvPr>
            <p:ph type="body" sz="quarter" idx="51"/>
          </p:nvPr>
        </p:nvSpPr>
        <p:spPr>
          <a:xfrm>
            <a:off x="1451937" y="7555937"/>
            <a:ext cx="648000" cy="348400"/>
          </a:xfrm>
        </p:spPr>
        <p:txBody>
          <a:bodyPr/>
          <a:lstStyle/>
          <a:p>
            <a:r>
              <a:rPr lang="en-US" dirty="0">
                <a:solidFill>
                  <a:srgbClr val="8E2F91"/>
                </a:solidFill>
              </a:rPr>
              <a:t>07</a:t>
            </a:r>
          </a:p>
        </p:txBody>
      </p:sp>
      <p:sp>
        <p:nvSpPr>
          <p:cNvPr id="29" name="Text Placeholder 28">
            <a:extLst>
              <a:ext uri="{FF2B5EF4-FFF2-40B4-BE49-F238E27FC236}">
                <a16:creationId xmlns:a16="http://schemas.microsoft.com/office/drawing/2014/main" id="{81DCD9ED-1EBF-2740-93BB-AC4128BCBFDA}"/>
              </a:ext>
            </a:extLst>
          </p:cNvPr>
          <p:cNvSpPr>
            <a:spLocks noGrp="1"/>
          </p:cNvSpPr>
          <p:nvPr>
            <p:ph type="body" sz="quarter" idx="52"/>
          </p:nvPr>
        </p:nvSpPr>
        <p:spPr>
          <a:xfrm>
            <a:off x="2234903" y="7555937"/>
            <a:ext cx="3544003" cy="348400"/>
          </a:xfrm>
        </p:spPr>
        <p:txBody>
          <a:bodyPr/>
          <a:lstStyle/>
          <a:p>
            <a:r>
              <a:rPr lang="en-US" b="1" dirty="0"/>
              <a:t>MODULE 7 </a:t>
            </a:r>
            <a:r>
              <a:rPr lang="en-US" dirty="0"/>
              <a:t>Industry Applications</a:t>
            </a:r>
          </a:p>
        </p:txBody>
      </p:sp>
      <p:sp>
        <p:nvSpPr>
          <p:cNvPr id="26" name="Text Placeholder 25">
            <a:extLst>
              <a:ext uri="{FF2B5EF4-FFF2-40B4-BE49-F238E27FC236}">
                <a16:creationId xmlns:a16="http://schemas.microsoft.com/office/drawing/2014/main" id="{19E80E33-87D8-354A-826D-3D8145490D2E}"/>
              </a:ext>
            </a:extLst>
          </p:cNvPr>
          <p:cNvSpPr>
            <a:spLocks noGrp="1"/>
          </p:cNvSpPr>
          <p:nvPr>
            <p:ph type="body" sz="quarter" idx="47"/>
          </p:nvPr>
        </p:nvSpPr>
        <p:spPr>
          <a:xfrm>
            <a:off x="2492238" y="2833642"/>
            <a:ext cx="4667603" cy="1410987"/>
          </a:xfrm>
        </p:spPr>
        <p:txBody>
          <a:bodyPr/>
          <a:lstStyle/>
          <a:p>
            <a:r>
              <a:rPr lang="en-US" dirty="0"/>
              <a:t>contents</a:t>
            </a:r>
          </a:p>
        </p:txBody>
      </p:sp>
      <p:sp>
        <p:nvSpPr>
          <p:cNvPr id="2" name="Text Placeholder 18">
            <a:extLst>
              <a:ext uri="{FF2B5EF4-FFF2-40B4-BE49-F238E27FC236}">
                <a16:creationId xmlns:a16="http://schemas.microsoft.com/office/drawing/2014/main" id="{05C68F19-0B70-BC6F-3123-A0E1EAC01A11}"/>
              </a:ext>
            </a:extLst>
          </p:cNvPr>
          <p:cNvSpPr txBox="1">
            <a:spLocks/>
          </p:cNvSpPr>
          <p:nvPr/>
        </p:nvSpPr>
        <p:spPr>
          <a:xfrm>
            <a:off x="6415576" y="4646096"/>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04</a:t>
            </a:r>
          </a:p>
        </p:txBody>
      </p:sp>
      <p:cxnSp>
        <p:nvCxnSpPr>
          <p:cNvPr id="4" name="Straight Connector 3">
            <a:extLst>
              <a:ext uri="{FF2B5EF4-FFF2-40B4-BE49-F238E27FC236}">
                <a16:creationId xmlns:a16="http://schemas.microsoft.com/office/drawing/2014/main" id="{5395D201-739F-CCEB-8A21-7F390B67CA70}"/>
              </a:ext>
            </a:extLst>
          </p:cNvPr>
          <p:cNvCxnSpPr/>
          <p:nvPr/>
        </p:nvCxnSpPr>
        <p:spPr>
          <a:xfrm>
            <a:off x="4374775" y="4863545"/>
            <a:ext cx="2115671" cy="0"/>
          </a:xfrm>
          <a:prstGeom prst="line">
            <a:avLst/>
          </a:prstGeom>
          <a:ln w="12700">
            <a:solidFill>
              <a:srgbClr val="8E2F91"/>
            </a:solidFill>
            <a:prstDash val="sysDash"/>
          </a:ln>
        </p:spPr>
        <p:style>
          <a:lnRef idx="1">
            <a:schemeClr val="accent1"/>
          </a:lnRef>
          <a:fillRef idx="0">
            <a:schemeClr val="accent1"/>
          </a:fillRef>
          <a:effectRef idx="0">
            <a:schemeClr val="accent1"/>
          </a:effectRef>
          <a:fontRef idx="minor">
            <a:schemeClr val="tx1"/>
          </a:fontRef>
        </p:style>
      </p:cxnSp>
      <p:sp>
        <p:nvSpPr>
          <p:cNvPr id="5" name="Text Placeholder 18">
            <a:extLst>
              <a:ext uri="{FF2B5EF4-FFF2-40B4-BE49-F238E27FC236}">
                <a16:creationId xmlns:a16="http://schemas.microsoft.com/office/drawing/2014/main" id="{0CE89D1F-FBA8-1D20-F324-68576FBEC2CA}"/>
              </a:ext>
            </a:extLst>
          </p:cNvPr>
          <p:cNvSpPr txBox="1">
            <a:spLocks/>
          </p:cNvSpPr>
          <p:nvPr/>
        </p:nvSpPr>
        <p:spPr>
          <a:xfrm>
            <a:off x="6415576" y="5037253"/>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35</a:t>
            </a:r>
          </a:p>
        </p:txBody>
      </p:sp>
      <p:cxnSp>
        <p:nvCxnSpPr>
          <p:cNvPr id="6" name="Straight Connector 5">
            <a:extLst>
              <a:ext uri="{FF2B5EF4-FFF2-40B4-BE49-F238E27FC236}">
                <a16:creationId xmlns:a16="http://schemas.microsoft.com/office/drawing/2014/main" id="{C81A195D-61F6-BDE0-C22C-B639E09606E2}"/>
              </a:ext>
            </a:extLst>
          </p:cNvPr>
          <p:cNvCxnSpPr>
            <a:cxnSpLocks/>
          </p:cNvCxnSpPr>
          <p:nvPr/>
        </p:nvCxnSpPr>
        <p:spPr>
          <a:xfrm>
            <a:off x="4460240" y="5264862"/>
            <a:ext cx="2030206" cy="0"/>
          </a:xfrm>
          <a:prstGeom prst="line">
            <a:avLst/>
          </a:prstGeom>
          <a:ln w="12700">
            <a:solidFill>
              <a:srgbClr val="8E2F91"/>
            </a:solidFill>
            <a:prstDash val="sysDash"/>
          </a:ln>
        </p:spPr>
        <p:style>
          <a:lnRef idx="1">
            <a:schemeClr val="accent1"/>
          </a:lnRef>
          <a:fillRef idx="0">
            <a:schemeClr val="accent1"/>
          </a:fillRef>
          <a:effectRef idx="0">
            <a:schemeClr val="accent1"/>
          </a:effectRef>
          <a:fontRef idx="minor">
            <a:schemeClr val="tx1"/>
          </a:fontRef>
        </p:style>
      </p:cxnSp>
      <p:sp>
        <p:nvSpPr>
          <p:cNvPr id="3" name="Text Placeholder 18">
            <a:extLst>
              <a:ext uri="{FF2B5EF4-FFF2-40B4-BE49-F238E27FC236}">
                <a16:creationId xmlns:a16="http://schemas.microsoft.com/office/drawing/2014/main" id="{CF48956A-94E1-9F98-64C5-9BD68357E6A4}"/>
              </a:ext>
            </a:extLst>
          </p:cNvPr>
          <p:cNvSpPr txBox="1">
            <a:spLocks/>
          </p:cNvSpPr>
          <p:nvPr/>
        </p:nvSpPr>
        <p:spPr>
          <a:xfrm>
            <a:off x="6415576" y="5546285"/>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58</a:t>
            </a:r>
          </a:p>
        </p:txBody>
      </p:sp>
      <p:cxnSp>
        <p:nvCxnSpPr>
          <p:cNvPr id="7" name="Straight Connector 6">
            <a:extLst>
              <a:ext uri="{FF2B5EF4-FFF2-40B4-BE49-F238E27FC236}">
                <a16:creationId xmlns:a16="http://schemas.microsoft.com/office/drawing/2014/main" id="{BCD3465E-B094-5C97-CB42-2EE6B2D98CEC}"/>
              </a:ext>
            </a:extLst>
          </p:cNvPr>
          <p:cNvCxnSpPr>
            <a:cxnSpLocks/>
          </p:cNvCxnSpPr>
          <p:nvPr/>
        </p:nvCxnSpPr>
        <p:spPr>
          <a:xfrm>
            <a:off x="4460240" y="5771354"/>
            <a:ext cx="2041092" cy="0"/>
          </a:xfrm>
          <a:prstGeom prst="line">
            <a:avLst/>
          </a:prstGeom>
          <a:ln w="12700">
            <a:solidFill>
              <a:srgbClr val="8E2F91"/>
            </a:solidFill>
            <a:prstDash val="sysDash"/>
          </a:ln>
        </p:spPr>
        <p:style>
          <a:lnRef idx="1">
            <a:schemeClr val="accent1"/>
          </a:lnRef>
          <a:fillRef idx="0">
            <a:schemeClr val="accent1"/>
          </a:fillRef>
          <a:effectRef idx="0">
            <a:schemeClr val="accent1"/>
          </a:effectRef>
          <a:fontRef idx="minor">
            <a:schemeClr val="tx1"/>
          </a:fontRef>
        </p:style>
      </p:cxnSp>
      <p:sp>
        <p:nvSpPr>
          <p:cNvPr id="8" name="Text Placeholder 18">
            <a:extLst>
              <a:ext uri="{FF2B5EF4-FFF2-40B4-BE49-F238E27FC236}">
                <a16:creationId xmlns:a16="http://schemas.microsoft.com/office/drawing/2014/main" id="{64CEFC5F-65C0-8182-2AF5-24BBE25CE24F}"/>
              </a:ext>
            </a:extLst>
          </p:cNvPr>
          <p:cNvSpPr txBox="1">
            <a:spLocks/>
          </p:cNvSpPr>
          <p:nvPr/>
        </p:nvSpPr>
        <p:spPr>
          <a:xfrm>
            <a:off x="6415576" y="605531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86</a:t>
            </a:r>
          </a:p>
        </p:txBody>
      </p:sp>
      <p:cxnSp>
        <p:nvCxnSpPr>
          <p:cNvPr id="9" name="Straight Connector 8">
            <a:extLst>
              <a:ext uri="{FF2B5EF4-FFF2-40B4-BE49-F238E27FC236}">
                <a16:creationId xmlns:a16="http://schemas.microsoft.com/office/drawing/2014/main" id="{40664BD2-C35D-B2F5-FA61-A2EEA26F0862}"/>
              </a:ext>
            </a:extLst>
          </p:cNvPr>
          <p:cNvCxnSpPr>
            <a:cxnSpLocks/>
          </p:cNvCxnSpPr>
          <p:nvPr/>
        </p:nvCxnSpPr>
        <p:spPr>
          <a:xfrm>
            <a:off x="4653280" y="6277846"/>
            <a:ext cx="1848052" cy="0"/>
          </a:xfrm>
          <a:prstGeom prst="line">
            <a:avLst/>
          </a:prstGeom>
          <a:ln w="12700">
            <a:solidFill>
              <a:srgbClr val="8E2F91"/>
            </a:solidFill>
            <a:prstDash val="sysDash"/>
          </a:ln>
        </p:spPr>
        <p:style>
          <a:lnRef idx="1">
            <a:schemeClr val="accent1"/>
          </a:lnRef>
          <a:fillRef idx="0">
            <a:schemeClr val="accent1"/>
          </a:fillRef>
          <a:effectRef idx="0">
            <a:schemeClr val="accent1"/>
          </a:effectRef>
          <a:fontRef idx="minor">
            <a:schemeClr val="tx1"/>
          </a:fontRef>
        </p:style>
      </p:cxnSp>
      <p:sp>
        <p:nvSpPr>
          <p:cNvPr id="12" name="Text Placeholder 18">
            <a:extLst>
              <a:ext uri="{FF2B5EF4-FFF2-40B4-BE49-F238E27FC236}">
                <a16:creationId xmlns:a16="http://schemas.microsoft.com/office/drawing/2014/main" id="{45D9BA4B-793F-E331-0EAB-DD563B2940E2}"/>
              </a:ext>
            </a:extLst>
          </p:cNvPr>
          <p:cNvSpPr txBox="1">
            <a:spLocks/>
          </p:cNvSpPr>
          <p:nvPr/>
        </p:nvSpPr>
        <p:spPr>
          <a:xfrm>
            <a:off x="6415576" y="7086863"/>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116</a:t>
            </a:r>
          </a:p>
        </p:txBody>
      </p:sp>
      <p:cxnSp>
        <p:nvCxnSpPr>
          <p:cNvPr id="13" name="Straight Connector 12">
            <a:extLst>
              <a:ext uri="{FF2B5EF4-FFF2-40B4-BE49-F238E27FC236}">
                <a16:creationId xmlns:a16="http://schemas.microsoft.com/office/drawing/2014/main" id="{46E69304-22B8-8C48-EBDA-AE9222EFFE50}"/>
              </a:ext>
            </a:extLst>
          </p:cNvPr>
          <p:cNvCxnSpPr>
            <a:cxnSpLocks/>
          </p:cNvCxnSpPr>
          <p:nvPr/>
        </p:nvCxnSpPr>
        <p:spPr>
          <a:xfrm>
            <a:off x="5351489" y="7306852"/>
            <a:ext cx="1153244" cy="0"/>
          </a:xfrm>
          <a:prstGeom prst="line">
            <a:avLst/>
          </a:prstGeom>
          <a:ln w="12700">
            <a:solidFill>
              <a:srgbClr val="8E2F91"/>
            </a:solidFill>
            <a:prstDash val="sysDash"/>
          </a:ln>
        </p:spPr>
        <p:style>
          <a:lnRef idx="1">
            <a:schemeClr val="accent1"/>
          </a:lnRef>
          <a:fillRef idx="0">
            <a:schemeClr val="accent1"/>
          </a:fillRef>
          <a:effectRef idx="0">
            <a:schemeClr val="accent1"/>
          </a:effectRef>
          <a:fontRef idx="minor">
            <a:schemeClr val="tx1"/>
          </a:fontRef>
        </p:style>
      </p:cxnSp>
      <p:sp>
        <p:nvSpPr>
          <p:cNvPr id="33" name="Text Placeholder 18">
            <a:extLst>
              <a:ext uri="{FF2B5EF4-FFF2-40B4-BE49-F238E27FC236}">
                <a16:creationId xmlns:a16="http://schemas.microsoft.com/office/drawing/2014/main" id="{56EB370A-CC63-E472-5DC7-A15D1F296A2F}"/>
              </a:ext>
            </a:extLst>
          </p:cNvPr>
          <p:cNvSpPr txBox="1">
            <a:spLocks/>
          </p:cNvSpPr>
          <p:nvPr/>
        </p:nvSpPr>
        <p:spPr>
          <a:xfrm>
            <a:off x="6415576" y="7552353"/>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141</a:t>
            </a:r>
          </a:p>
        </p:txBody>
      </p:sp>
      <p:cxnSp>
        <p:nvCxnSpPr>
          <p:cNvPr id="34" name="Straight Connector 33">
            <a:extLst>
              <a:ext uri="{FF2B5EF4-FFF2-40B4-BE49-F238E27FC236}">
                <a16:creationId xmlns:a16="http://schemas.microsoft.com/office/drawing/2014/main" id="{255E7D98-B954-5178-E85E-4334330B2140}"/>
              </a:ext>
            </a:extLst>
          </p:cNvPr>
          <p:cNvCxnSpPr>
            <a:cxnSpLocks/>
          </p:cNvCxnSpPr>
          <p:nvPr/>
        </p:nvCxnSpPr>
        <p:spPr>
          <a:xfrm>
            <a:off x="4796852" y="7769802"/>
            <a:ext cx="1707881" cy="0"/>
          </a:xfrm>
          <a:prstGeom prst="line">
            <a:avLst/>
          </a:prstGeom>
          <a:ln w="12700">
            <a:solidFill>
              <a:srgbClr val="8E2F91"/>
            </a:solidFill>
            <a:prstDash val="sysDash"/>
          </a:ln>
        </p:spPr>
        <p:style>
          <a:lnRef idx="1">
            <a:schemeClr val="accent1"/>
          </a:lnRef>
          <a:fillRef idx="0">
            <a:schemeClr val="accent1"/>
          </a:fillRef>
          <a:effectRef idx="0">
            <a:schemeClr val="accent1"/>
          </a:effectRef>
          <a:fontRef idx="minor">
            <a:schemeClr val="tx1"/>
          </a:fontRef>
        </p:style>
      </p:cxnSp>
      <p:sp>
        <p:nvSpPr>
          <p:cNvPr id="11" name="Text Placeholder 23">
            <a:extLst>
              <a:ext uri="{FF2B5EF4-FFF2-40B4-BE49-F238E27FC236}">
                <a16:creationId xmlns:a16="http://schemas.microsoft.com/office/drawing/2014/main" id="{92F4A629-B827-C438-31C1-ABA719206D45}"/>
              </a:ext>
            </a:extLst>
          </p:cNvPr>
          <p:cNvSpPr txBox="1">
            <a:spLocks/>
          </p:cNvSpPr>
          <p:nvPr/>
        </p:nvSpPr>
        <p:spPr>
          <a:xfrm>
            <a:off x="1451937" y="6545662"/>
            <a:ext cx="648000" cy="348400"/>
          </a:xfrm>
          <a:prstGeom prst="rect">
            <a:avLst/>
          </a:prstGeom>
        </p:spPr>
        <p:txBody>
          <a:bodyPr anchor="ctr">
            <a:noAutofit/>
          </a:bodyPr>
          <a:lstStyle>
            <a:lvl1pPr marL="0" indent="0" algn="ctr" defTabSz="2073036" rtl="0" eaLnBrk="1" latinLnBrk="0" hangingPunct="1">
              <a:lnSpc>
                <a:spcPct val="100000"/>
              </a:lnSpc>
              <a:spcBef>
                <a:spcPts val="2267"/>
              </a:spcBef>
              <a:buFont typeface="Arial" panose="020B0604020202020204" pitchFamily="34" charset="0"/>
              <a:buNone/>
              <a:defRPr sz="2000" b="1" i="0" kern="120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solidFill>
                  <a:srgbClr val="8E2F91"/>
                </a:solidFill>
              </a:rPr>
              <a:t>05</a:t>
            </a:r>
          </a:p>
        </p:txBody>
      </p:sp>
      <p:sp>
        <p:nvSpPr>
          <p:cNvPr id="14" name="Text Placeholder 24">
            <a:extLst>
              <a:ext uri="{FF2B5EF4-FFF2-40B4-BE49-F238E27FC236}">
                <a16:creationId xmlns:a16="http://schemas.microsoft.com/office/drawing/2014/main" id="{EF8D30B2-8B8A-BC65-7978-E1409F31EAF2}"/>
              </a:ext>
            </a:extLst>
          </p:cNvPr>
          <p:cNvSpPr txBox="1">
            <a:spLocks/>
          </p:cNvSpPr>
          <p:nvPr/>
        </p:nvSpPr>
        <p:spPr>
          <a:xfrm>
            <a:off x="2234903" y="6544527"/>
            <a:ext cx="3544003" cy="348400"/>
          </a:xfrm>
          <a:prstGeom prst="rect">
            <a:avLst/>
          </a:prstGeom>
        </p:spPr>
        <p:txBody>
          <a:bodyPr anchor="ctr">
            <a:noAutofit/>
          </a:bodyPr>
          <a:lstStyle>
            <a:lvl1pPr marL="0" indent="0" algn="l" defTabSz="2073036" rtl="0" eaLnBrk="1" latinLnBrk="0" hangingPunct="1">
              <a:lnSpc>
                <a:spcPct val="100000"/>
              </a:lnSpc>
              <a:spcBef>
                <a:spcPts val="2267"/>
              </a:spcBef>
              <a:buFont typeface="Arial" panose="020B0604020202020204" pitchFamily="34" charset="0"/>
              <a:buNone/>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t>MODULE 5 </a:t>
            </a:r>
            <a:r>
              <a:rPr lang="en-US" dirty="0"/>
              <a:t>Fundamentals of Coding &amp; Programming</a:t>
            </a:r>
          </a:p>
        </p:txBody>
      </p:sp>
      <p:sp>
        <p:nvSpPr>
          <p:cNvPr id="15" name="Text Placeholder 18">
            <a:extLst>
              <a:ext uri="{FF2B5EF4-FFF2-40B4-BE49-F238E27FC236}">
                <a16:creationId xmlns:a16="http://schemas.microsoft.com/office/drawing/2014/main" id="{A13F7D42-574E-0FDD-1331-985403915FE2}"/>
              </a:ext>
            </a:extLst>
          </p:cNvPr>
          <p:cNvSpPr txBox="1">
            <a:spLocks/>
          </p:cNvSpPr>
          <p:nvPr/>
        </p:nvSpPr>
        <p:spPr>
          <a:xfrm>
            <a:off x="6415576" y="6665948"/>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110</a:t>
            </a:r>
          </a:p>
        </p:txBody>
      </p:sp>
      <p:cxnSp>
        <p:nvCxnSpPr>
          <p:cNvPr id="16" name="Straight Connector 15">
            <a:extLst>
              <a:ext uri="{FF2B5EF4-FFF2-40B4-BE49-F238E27FC236}">
                <a16:creationId xmlns:a16="http://schemas.microsoft.com/office/drawing/2014/main" id="{2CFB572B-FC1A-E831-A1C8-C0F5F043C09E}"/>
              </a:ext>
            </a:extLst>
          </p:cNvPr>
          <p:cNvCxnSpPr>
            <a:cxnSpLocks/>
          </p:cNvCxnSpPr>
          <p:nvPr/>
        </p:nvCxnSpPr>
        <p:spPr>
          <a:xfrm>
            <a:off x="3454400" y="6885937"/>
            <a:ext cx="3035819" cy="0"/>
          </a:xfrm>
          <a:prstGeom prst="line">
            <a:avLst/>
          </a:prstGeom>
          <a:ln w="12700">
            <a:solidFill>
              <a:srgbClr val="8E2F9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95835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20</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1443045"/>
            <a:ext cx="6036131" cy="876442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Money itself is as old as civilization, even in the most primitive societies, useful and valuable objects were used as means of payment. Natural or commodity money are generic terms for these early forms of money. In the course of history, a wide variety of things were used as money. These include food, farm animals, weapons, jewelry, clothing and also the shells of snails. Thus, the most widespread means of payment in terms of space and time is the cowrie snail, which is often mistakenly called 'cowrie shell'. Cowries, the most successful means of payment in world history to date, were used in large parts of Africa and Asia. Findings in China even suggest that the cowrie shell was used as money there as early as the 2nd millennium BC. Usually, these types of money were bartered, meaning that you would need to exchange one good that you owned with a different good that you desired, making interchangeability a rough estimation game.</a:t>
            </a:r>
          </a:p>
          <a:p>
            <a:pPr algn="just"/>
            <a:r>
              <a:rPr lang="en-US" sz="1100" dirty="0">
                <a:solidFill>
                  <a:schemeClr val="tx1"/>
                </a:solidFill>
                <a:latin typeface="Calibri" panose="020F0502020204030204" pitchFamily="34" charset="0"/>
                <a:cs typeface="Calibri" panose="020F0502020204030204" pitchFamily="34" charset="0"/>
              </a:rPr>
              <a:t> </a:t>
            </a:r>
          </a:p>
          <a:p>
            <a:pPr algn="just"/>
            <a:r>
              <a:rPr lang="en-US" sz="1100" dirty="0">
                <a:solidFill>
                  <a:schemeClr val="tx1"/>
                </a:solidFill>
                <a:latin typeface="Calibri" panose="020F0502020204030204" pitchFamily="34" charset="0"/>
                <a:cs typeface="Calibri" panose="020F0502020204030204" pitchFamily="34" charset="0"/>
              </a:rPr>
              <a:t>This money in kind or commodity money was replaced with increasing trade by coins, which had exclusively money function. The first coins were struck in the kingdom of Lycia in the 7th century BC. These were shapeless lumps of electrons, a naturally occurring gold-silver alloy. Coinage made trade much easier, and so the new cultural technique of payment spread from Asia Minor to Europe in antiquity. Slowly, coins were also minted in Greece and Rome. Ancient rulers began to stamp their portraits on the coins, which were thus not only a means of payment but also image carriers. With the end of the Roman Empire in the 5th century AD, the ancient era of coinage also ended, and in late antiquity and the early Middle Ages, the circulation of coins throughout Europe declined sharply. It was not until the High Middle Ages, in the 12th century, that the transition from a natural to a monetary economy took place again in Italy, and with it, coins reappeared. However, there was no longer a uniform coinage system as in the Roman Empire. Thus, in the Holy Roman Empire of the German Nation, which was characterized by small states, many different currencies circulated. In the late Middle Ages, the Rhenish florin finally prevailed as a kind of reserve.</a:t>
            </a:r>
          </a:p>
          <a:p>
            <a:pPr algn="just"/>
            <a:br>
              <a:rPr lang="en-US" sz="1100" dirty="0">
                <a:solidFill>
                  <a:schemeClr val="tx1"/>
                </a:solidFill>
                <a:latin typeface="Calibri" panose="020F0502020204030204" pitchFamily="34" charset="0"/>
                <a:cs typeface="Calibri" panose="020F0502020204030204" pitchFamily="34" charset="0"/>
              </a:rPr>
            </a:br>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Paper money as we know it today did not become established until relatively late. Yet paper money has appeared as a means of payment throughout history, for example in China in the 10th century AD. In Europe, it was introduced much later. It was not until the Bank of England in Great Britain adopted it that it succeeded in creating lasting public confidence in paper money. In 1833, the English government declared banknotes to be legal tender and thus became a pioneer. Due to the rapidly growing economy in the age of industrialization, the supply of money was of essential importance. This led to a gradual move away from precious metal currencies. Coinage became small change.</a:t>
            </a: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9712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t>4.1 History of Money</a:t>
            </a:r>
            <a:endParaRPr lang="en-LB" sz="1800" b="0"/>
          </a:p>
          <a:p>
            <a:pPr>
              <a:spcBef>
                <a:spcPts val="0"/>
              </a:spcBef>
            </a:pPr>
            <a:endParaRPr lang="en-US" sz="1800" b="0" dirty="0"/>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5534901"/>
            <a:ext cx="3555848" cy="5156912"/>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flipH="1">
            <a:off x="5490027" y="8878957"/>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3288618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773113"/>
            <a:ext cx="6051578" cy="283792"/>
          </a:xfrm>
        </p:spPr>
        <p:txBody>
          <a:bodyPr numCol="1"/>
          <a:lstStyle/>
          <a:p>
            <a:r>
              <a:rPr lang="en-US" dirty="0"/>
              <a:t>Money, regardless of its shape or form, is often defined in terms of three functions or services:</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21</a:t>
            </a:fld>
            <a:endParaRPr lang="en-US" dirty="0"/>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4925619"/>
            <a:ext cx="6051578" cy="207282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solidFill>
                  <a:srgbClr val="000000"/>
                </a:solidFill>
              </a:rPr>
              <a:t>Money can be any good that is widely used and accepted in transactions involving the transfer of goods and services from one person to another. In today’s world there are two traditional forms of money, fiat money and commercial bank money. Fiat money, in the form of notes and coins, receives its value because the government declares fiat money to be legal tender, which requires all merchants and traders within the country to accept it as a means of settling debt. By definition, fiat money has an intrinsic value, which is significantly lower. Its value is derived through supply and demand forces. This is the form of currency with which we are most familiar. </a:t>
            </a:r>
          </a:p>
          <a:p>
            <a:endParaRPr lang="en-US" dirty="0">
              <a:solidFill>
                <a:srgbClr val="000000"/>
              </a:solidFill>
            </a:endParaRPr>
          </a:p>
          <a:p>
            <a:r>
              <a:rPr lang="en-US" dirty="0">
                <a:solidFill>
                  <a:srgbClr val="000000"/>
                </a:solidFill>
              </a:rPr>
              <a:t>An additional form of money is commercial bank money which can be described as claims against financial institutions that can be used to purchase goods or services. What all these types of money have in common are the basic characteristics of money:</a:t>
            </a:r>
          </a:p>
          <a:p>
            <a:endParaRPr lang="en-US" dirty="0">
              <a:solidFill>
                <a:srgbClr val="000000"/>
              </a:solidFill>
            </a:endParaRPr>
          </a:p>
        </p:txBody>
      </p:sp>
      <p:sp>
        <p:nvSpPr>
          <p:cNvPr id="24" name="Text Placeholder 17">
            <a:extLst>
              <a:ext uri="{FF2B5EF4-FFF2-40B4-BE49-F238E27FC236}">
                <a16:creationId xmlns:a16="http://schemas.microsoft.com/office/drawing/2014/main" id="{9FB453C0-0766-C27C-51E1-313B61B01E92}"/>
              </a:ext>
            </a:extLst>
          </p:cNvPr>
          <p:cNvSpPr txBox="1">
            <a:spLocks/>
          </p:cNvSpPr>
          <p:nvPr/>
        </p:nvSpPr>
        <p:spPr>
          <a:xfrm>
            <a:off x="992432" y="7645239"/>
            <a:ext cx="1047383" cy="26535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Durability</a:t>
            </a:r>
            <a:r>
              <a:rPr lang="en-LB">
                <a:effectLst/>
              </a:rPr>
              <a:t> </a:t>
            </a:r>
            <a:endParaRPr lang="en-US" dirty="0">
              <a:solidFill>
                <a:srgbClr val="000000"/>
              </a:solidFill>
            </a:endParaRPr>
          </a:p>
        </p:txBody>
      </p:sp>
      <p:sp>
        <p:nvSpPr>
          <p:cNvPr id="26" name="TextBox 25">
            <a:extLst>
              <a:ext uri="{FF2B5EF4-FFF2-40B4-BE49-F238E27FC236}">
                <a16:creationId xmlns:a16="http://schemas.microsoft.com/office/drawing/2014/main" id="{AC22CA96-DE0C-9C95-3255-57D0F071A36D}"/>
              </a:ext>
            </a:extLst>
          </p:cNvPr>
          <p:cNvSpPr txBox="1"/>
          <p:nvPr/>
        </p:nvSpPr>
        <p:spPr>
          <a:xfrm>
            <a:off x="428272" y="721434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4" name="Text Placeholder 17">
            <a:extLst>
              <a:ext uri="{FF2B5EF4-FFF2-40B4-BE49-F238E27FC236}">
                <a16:creationId xmlns:a16="http://schemas.microsoft.com/office/drawing/2014/main" id="{D2754FCA-FF86-238D-1749-E58AD706A4BE}"/>
              </a:ext>
            </a:extLst>
          </p:cNvPr>
          <p:cNvSpPr txBox="1">
            <a:spLocks/>
          </p:cNvSpPr>
          <p:nvPr/>
        </p:nvSpPr>
        <p:spPr>
          <a:xfrm>
            <a:off x="1005879" y="1301770"/>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Store of value: </a:t>
            </a:r>
          </a:p>
          <a:p>
            <a:pPr algn="l"/>
            <a:r>
              <a:rPr lang="en-US"/>
              <a:t>value is upheld or increased over a long period of time.</a:t>
            </a:r>
            <a:r>
              <a:rPr lang="en-LB"/>
              <a:t> </a:t>
            </a:r>
          </a:p>
          <a:p>
            <a:pPr algn="l"/>
            <a:endParaRPr lang="en-US" dirty="0"/>
          </a:p>
        </p:txBody>
      </p:sp>
      <p:sp>
        <p:nvSpPr>
          <p:cNvPr id="6" name="Text Placeholder 17">
            <a:extLst>
              <a:ext uri="{FF2B5EF4-FFF2-40B4-BE49-F238E27FC236}">
                <a16:creationId xmlns:a16="http://schemas.microsoft.com/office/drawing/2014/main" id="{FBDCDDB9-DFE7-B835-A19E-D97BF3C79F23}"/>
              </a:ext>
            </a:extLst>
          </p:cNvPr>
          <p:cNvSpPr txBox="1">
            <a:spLocks/>
          </p:cNvSpPr>
          <p:nvPr/>
        </p:nvSpPr>
        <p:spPr>
          <a:xfrm>
            <a:off x="1005879" y="2229617"/>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Unit of account: </a:t>
            </a:r>
          </a:p>
          <a:p>
            <a:pPr algn="l"/>
            <a:r>
              <a:rPr lang="en-US"/>
              <a:t>providing a common measure of the value of goods and services being exchanged and has to be fungible, divisible and countable. </a:t>
            </a:r>
            <a:endParaRPr lang="en-US" dirty="0"/>
          </a:p>
        </p:txBody>
      </p:sp>
      <p:sp>
        <p:nvSpPr>
          <p:cNvPr id="7" name="TextBox 6">
            <a:extLst>
              <a:ext uri="{FF2B5EF4-FFF2-40B4-BE49-F238E27FC236}">
                <a16:creationId xmlns:a16="http://schemas.microsoft.com/office/drawing/2014/main" id="{7BFB4372-F404-04F5-3F64-8973AA680173}"/>
              </a:ext>
            </a:extLst>
          </p:cNvPr>
          <p:cNvSpPr txBox="1"/>
          <p:nvPr/>
        </p:nvSpPr>
        <p:spPr>
          <a:xfrm>
            <a:off x="450035" y="1065415"/>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8" name="TextBox 7">
            <a:extLst>
              <a:ext uri="{FF2B5EF4-FFF2-40B4-BE49-F238E27FC236}">
                <a16:creationId xmlns:a16="http://schemas.microsoft.com/office/drawing/2014/main" id="{53CBAA30-98D4-175D-5B66-8C194C377D9C}"/>
              </a:ext>
            </a:extLst>
          </p:cNvPr>
          <p:cNvSpPr txBox="1"/>
          <p:nvPr/>
        </p:nvSpPr>
        <p:spPr>
          <a:xfrm>
            <a:off x="450035" y="2074583"/>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9" name="TextBox 8">
            <a:extLst>
              <a:ext uri="{FF2B5EF4-FFF2-40B4-BE49-F238E27FC236}">
                <a16:creationId xmlns:a16="http://schemas.microsoft.com/office/drawing/2014/main" id="{5ADF7230-6E5B-52EE-6313-B9EC72DD335F}"/>
              </a:ext>
            </a:extLst>
          </p:cNvPr>
          <p:cNvSpPr txBox="1"/>
          <p:nvPr/>
        </p:nvSpPr>
        <p:spPr>
          <a:xfrm>
            <a:off x="450035" y="3083750"/>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sp>
        <p:nvSpPr>
          <p:cNvPr id="16" name="Text Placeholder 17">
            <a:extLst>
              <a:ext uri="{FF2B5EF4-FFF2-40B4-BE49-F238E27FC236}">
                <a16:creationId xmlns:a16="http://schemas.microsoft.com/office/drawing/2014/main" id="{8343F65E-40CA-32B8-DC05-CE7363860642}"/>
              </a:ext>
            </a:extLst>
          </p:cNvPr>
          <p:cNvSpPr txBox="1">
            <a:spLocks/>
          </p:cNvSpPr>
          <p:nvPr/>
        </p:nvSpPr>
        <p:spPr>
          <a:xfrm>
            <a:off x="1005879" y="3278487"/>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Medium of exchange: </a:t>
            </a:r>
          </a:p>
          <a:p>
            <a:pPr algn="l"/>
            <a:r>
              <a:rPr lang="en-US"/>
              <a:t>is an intermediary instrument or system used to facilitate trade of goods between parties. </a:t>
            </a:r>
            <a:endParaRPr lang="en-US" dirty="0"/>
          </a:p>
        </p:txBody>
      </p:sp>
      <p:cxnSp>
        <p:nvCxnSpPr>
          <p:cNvPr id="21" name="Straight Connector 20">
            <a:extLst>
              <a:ext uri="{FF2B5EF4-FFF2-40B4-BE49-F238E27FC236}">
                <a16:creationId xmlns:a16="http://schemas.microsoft.com/office/drawing/2014/main" id="{9922FF04-3AB4-3B53-771A-670BE093A12C}"/>
              </a:ext>
            </a:extLst>
          </p:cNvPr>
          <p:cNvCxnSpPr>
            <a:cxnSpLocks/>
          </p:cNvCxnSpPr>
          <p:nvPr/>
        </p:nvCxnSpPr>
        <p:spPr>
          <a:xfrm>
            <a:off x="0" y="8310282"/>
            <a:ext cx="7559675"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
        <p:nvSpPr>
          <p:cNvPr id="22" name="Text Placeholder 17">
            <a:extLst>
              <a:ext uri="{FF2B5EF4-FFF2-40B4-BE49-F238E27FC236}">
                <a16:creationId xmlns:a16="http://schemas.microsoft.com/office/drawing/2014/main" id="{0C764CBB-102A-13FB-D295-E66B67549F56}"/>
              </a:ext>
            </a:extLst>
          </p:cNvPr>
          <p:cNvSpPr txBox="1">
            <a:spLocks/>
          </p:cNvSpPr>
          <p:nvPr/>
        </p:nvSpPr>
        <p:spPr>
          <a:xfrm>
            <a:off x="2059233" y="8747209"/>
            <a:ext cx="1047383" cy="26535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Portability </a:t>
            </a:r>
            <a:endParaRPr lang="en-US" dirty="0">
              <a:solidFill>
                <a:srgbClr val="000000"/>
              </a:solidFill>
            </a:endParaRPr>
          </a:p>
        </p:txBody>
      </p:sp>
      <p:sp>
        <p:nvSpPr>
          <p:cNvPr id="23" name="TextBox 22">
            <a:extLst>
              <a:ext uri="{FF2B5EF4-FFF2-40B4-BE49-F238E27FC236}">
                <a16:creationId xmlns:a16="http://schemas.microsoft.com/office/drawing/2014/main" id="{0F9AA829-2ECA-628E-E894-0028DD096C7C}"/>
              </a:ext>
            </a:extLst>
          </p:cNvPr>
          <p:cNvSpPr txBox="1"/>
          <p:nvPr/>
        </p:nvSpPr>
        <p:spPr>
          <a:xfrm>
            <a:off x="1495073" y="831631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30" name="Text Placeholder 17">
            <a:extLst>
              <a:ext uri="{FF2B5EF4-FFF2-40B4-BE49-F238E27FC236}">
                <a16:creationId xmlns:a16="http://schemas.microsoft.com/office/drawing/2014/main" id="{2E0E8AC3-9AE1-D2A7-B457-4304A8116B96}"/>
              </a:ext>
            </a:extLst>
          </p:cNvPr>
          <p:cNvSpPr txBox="1">
            <a:spLocks/>
          </p:cNvSpPr>
          <p:nvPr/>
        </p:nvSpPr>
        <p:spPr>
          <a:xfrm>
            <a:off x="3137757" y="7656963"/>
            <a:ext cx="1047383" cy="26535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Liquidity </a:t>
            </a:r>
            <a:endParaRPr lang="en-US" dirty="0">
              <a:solidFill>
                <a:srgbClr val="000000"/>
              </a:solidFill>
            </a:endParaRPr>
          </a:p>
        </p:txBody>
      </p:sp>
      <p:sp>
        <p:nvSpPr>
          <p:cNvPr id="31" name="TextBox 30">
            <a:extLst>
              <a:ext uri="{FF2B5EF4-FFF2-40B4-BE49-F238E27FC236}">
                <a16:creationId xmlns:a16="http://schemas.microsoft.com/office/drawing/2014/main" id="{5218DFA1-9F4A-42E0-D12E-83FFF4BEE7D8}"/>
              </a:ext>
            </a:extLst>
          </p:cNvPr>
          <p:cNvSpPr txBox="1"/>
          <p:nvPr/>
        </p:nvSpPr>
        <p:spPr>
          <a:xfrm>
            <a:off x="2573597" y="7226066"/>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32" name="Text Placeholder 17">
            <a:extLst>
              <a:ext uri="{FF2B5EF4-FFF2-40B4-BE49-F238E27FC236}">
                <a16:creationId xmlns:a16="http://schemas.microsoft.com/office/drawing/2014/main" id="{DD64B735-7127-048D-FD1A-31B23576E22F}"/>
              </a:ext>
            </a:extLst>
          </p:cNvPr>
          <p:cNvSpPr txBox="1">
            <a:spLocks/>
          </p:cNvSpPr>
          <p:nvPr/>
        </p:nvSpPr>
        <p:spPr>
          <a:xfrm>
            <a:off x="4028716" y="8730080"/>
            <a:ext cx="1311532" cy="27076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A unit of account </a:t>
            </a:r>
            <a:endParaRPr lang="en-US" dirty="0">
              <a:solidFill>
                <a:srgbClr val="000000"/>
              </a:solidFill>
            </a:endParaRPr>
          </a:p>
        </p:txBody>
      </p:sp>
      <p:sp>
        <p:nvSpPr>
          <p:cNvPr id="33" name="TextBox 32">
            <a:extLst>
              <a:ext uri="{FF2B5EF4-FFF2-40B4-BE49-F238E27FC236}">
                <a16:creationId xmlns:a16="http://schemas.microsoft.com/office/drawing/2014/main" id="{54420155-0969-DCC6-CD47-AC45DA5946A2}"/>
              </a:ext>
            </a:extLst>
          </p:cNvPr>
          <p:cNvSpPr txBox="1"/>
          <p:nvPr/>
        </p:nvSpPr>
        <p:spPr>
          <a:xfrm>
            <a:off x="3464556" y="830458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
        <p:nvSpPr>
          <p:cNvPr id="34" name="Text Placeholder 17">
            <a:extLst>
              <a:ext uri="{FF2B5EF4-FFF2-40B4-BE49-F238E27FC236}">
                <a16:creationId xmlns:a16="http://schemas.microsoft.com/office/drawing/2014/main" id="{84261466-5A71-8BFC-53A5-848FF2C9BABD}"/>
              </a:ext>
            </a:extLst>
          </p:cNvPr>
          <p:cNvSpPr txBox="1">
            <a:spLocks/>
          </p:cNvSpPr>
          <p:nvPr/>
        </p:nvSpPr>
        <p:spPr>
          <a:xfrm>
            <a:off x="5072070" y="7656964"/>
            <a:ext cx="1495173" cy="27708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Legal tender status </a:t>
            </a:r>
            <a:endParaRPr lang="en-US" dirty="0">
              <a:solidFill>
                <a:srgbClr val="000000"/>
              </a:solidFill>
            </a:endParaRPr>
          </a:p>
        </p:txBody>
      </p:sp>
      <p:sp>
        <p:nvSpPr>
          <p:cNvPr id="35" name="TextBox 34">
            <a:extLst>
              <a:ext uri="{FF2B5EF4-FFF2-40B4-BE49-F238E27FC236}">
                <a16:creationId xmlns:a16="http://schemas.microsoft.com/office/drawing/2014/main" id="{0AA9B4E6-E4C1-EA89-DBCE-B45E627BE77B}"/>
              </a:ext>
            </a:extLst>
          </p:cNvPr>
          <p:cNvSpPr txBox="1"/>
          <p:nvPr/>
        </p:nvSpPr>
        <p:spPr>
          <a:xfrm>
            <a:off x="4507910" y="723778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5</a:t>
            </a:r>
          </a:p>
        </p:txBody>
      </p:sp>
      <p:sp>
        <p:nvSpPr>
          <p:cNvPr id="36" name="Text Placeholder 17">
            <a:extLst>
              <a:ext uri="{FF2B5EF4-FFF2-40B4-BE49-F238E27FC236}">
                <a16:creationId xmlns:a16="http://schemas.microsoft.com/office/drawing/2014/main" id="{6023BF65-2E06-A5BE-9DFA-C04BC47AAE66}"/>
              </a:ext>
            </a:extLst>
          </p:cNvPr>
          <p:cNvSpPr txBox="1">
            <a:spLocks/>
          </p:cNvSpPr>
          <p:nvPr/>
        </p:nvSpPr>
        <p:spPr>
          <a:xfrm>
            <a:off x="5998192" y="8723763"/>
            <a:ext cx="1047383" cy="26535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Resistance to counterfeiting </a:t>
            </a:r>
            <a:endParaRPr lang="en-US" dirty="0">
              <a:solidFill>
                <a:srgbClr val="000000"/>
              </a:solidFill>
            </a:endParaRPr>
          </a:p>
        </p:txBody>
      </p:sp>
      <p:sp>
        <p:nvSpPr>
          <p:cNvPr id="37" name="TextBox 36">
            <a:extLst>
              <a:ext uri="{FF2B5EF4-FFF2-40B4-BE49-F238E27FC236}">
                <a16:creationId xmlns:a16="http://schemas.microsoft.com/office/drawing/2014/main" id="{D641DE04-21A2-6D3F-01A8-303780430B26}"/>
              </a:ext>
            </a:extLst>
          </p:cNvPr>
          <p:cNvSpPr txBox="1"/>
          <p:nvPr/>
        </p:nvSpPr>
        <p:spPr>
          <a:xfrm>
            <a:off x="5434032" y="8292866"/>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6</a:t>
            </a:r>
          </a:p>
        </p:txBody>
      </p:sp>
      <p:grpSp>
        <p:nvGrpSpPr>
          <p:cNvPr id="40" name="Group 39">
            <a:extLst>
              <a:ext uri="{FF2B5EF4-FFF2-40B4-BE49-F238E27FC236}">
                <a16:creationId xmlns:a16="http://schemas.microsoft.com/office/drawing/2014/main" id="{D76A6421-7F90-703A-1DB1-F0DC68D022B9}"/>
              </a:ext>
            </a:extLst>
          </p:cNvPr>
          <p:cNvGrpSpPr/>
          <p:nvPr/>
        </p:nvGrpSpPr>
        <p:grpSpPr>
          <a:xfrm flipH="1">
            <a:off x="5196257" y="2515600"/>
            <a:ext cx="2590078" cy="2250924"/>
            <a:chOff x="-220413" y="5470274"/>
            <a:chExt cx="2590078" cy="2250924"/>
          </a:xfrm>
        </p:grpSpPr>
        <p:sp>
          <p:nvSpPr>
            <p:cNvPr id="41" name="Freeform 40">
              <a:extLst>
                <a:ext uri="{FF2B5EF4-FFF2-40B4-BE49-F238E27FC236}">
                  <a16:creationId xmlns:a16="http://schemas.microsoft.com/office/drawing/2014/main" id="{4285C4DC-FB5E-605C-08C0-44638C7DBB71}"/>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33CE85D6-881E-38FC-7109-C7DFFD9E7C83}"/>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6D9C1C0A-C57C-2DAE-BDE5-F2FE4D3329C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5112FA03-02D1-9F34-C8B9-45E8663AC59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C1E4E147-8223-DEE0-BF7D-8DD45C43868B}"/>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FDE6BFB7-1CF6-33BB-CF00-DF846E422E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9AB1FD8D-2F84-B34A-5BAD-E0A3C9D5A00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3C14E39B-91CB-3A78-B012-E6380D86543D}"/>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1BF1524B-319C-09E2-CF8B-B9D24D9B58D2}"/>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EF65AD6B-7C38-EFD8-913F-9259E56D18A5}"/>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028EC28F-1B95-B6D2-952F-9AB407B2E0D9}"/>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939FB456-3562-011C-578A-053BC5BE6CF3}"/>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128572DB-0462-9DCE-5AE8-42DDE899B57B}"/>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FEF0ED05-F716-1313-641E-DC28B682E44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ED0389EC-F293-F7B9-46ED-ABECFCF46E1F}"/>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6" name="Freeform 55">
              <a:extLst>
                <a:ext uri="{FF2B5EF4-FFF2-40B4-BE49-F238E27FC236}">
                  <a16:creationId xmlns:a16="http://schemas.microsoft.com/office/drawing/2014/main" id="{4186DEC2-F83D-8EFD-5525-A2706E6CD476}"/>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7" name="Freeform 56">
              <a:extLst>
                <a:ext uri="{FF2B5EF4-FFF2-40B4-BE49-F238E27FC236}">
                  <a16:creationId xmlns:a16="http://schemas.microsoft.com/office/drawing/2014/main" id="{0CDA33A0-BE37-9089-DEC8-F37D485BDA4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8" name="Freeform 57">
              <a:extLst>
                <a:ext uri="{FF2B5EF4-FFF2-40B4-BE49-F238E27FC236}">
                  <a16:creationId xmlns:a16="http://schemas.microsoft.com/office/drawing/2014/main" id="{2532967E-F49D-970E-C996-1069B77C678D}"/>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7667728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22</a:t>
            </a:fld>
            <a:endParaRPr lang="en-US" dirty="0"/>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72032"/>
            <a:ext cx="3049153"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ea typeface="Times New Roman" panose="02020603050405020304" pitchFamily="18" charset="0"/>
                <a:cs typeface="Calibri" panose="020F0502020204030204" pitchFamily="34" charset="0"/>
              </a:rPr>
              <a:t>4.2 Introduction to Bitcoin &amp; the Bitcoin Blockchain</a:t>
            </a:r>
          </a:p>
          <a:p>
            <a:pPr>
              <a:spcBef>
                <a:spcPts val="0"/>
              </a:spcBef>
            </a:pPr>
            <a:endParaRPr lang="en-US" sz="1800" b="0" dirty="0"/>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755650" y="1865326"/>
            <a:ext cx="6042253" cy="190179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cs typeface="+mn-cs"/>
              </a:rPr>
              <a:t>Bitcoin</a:t>
            </a:r>
          </a:p>
          <a:p>
            <a:r>
              <a:rPr lang="en-US">
                <a:solidFill>
                  <a:srgbClr val="000000"/>
                </a:solidFill>
                <a:cs typeface="+mn-cs"/>
              </a:rPr>
              <a:t>To understand Bitcoin, it is crucial to read the Bitcoin whitepaper as Bitcoin is the most important crypto asset as measured by market capitalization. Note that you do not have to understand the technological parts in detail at this stage. Reading the white papers is supposed to provide a high-level overview of the intentions of Bitcoin and the mechanics of the technology.</a:t>
            </a:r>
          </a:p>
          <a:p>
            <a:pPr algn="l"/>
            <a:br>
              <a:rPr lang="en-US">
                <a:solidFill>
                  <a:srgbClr val="000000"/>
                </a:solidFill>
                <a:cs typeface="+mn-cs"/>
              </a:rPr>
            </a:br>
            <a:r>
              <a:rPr lang="en-US">
                <a:solidFill>
                  <a:srgbClr val="000000"/>
                </a:solidFill>
                <a:cs typeface="+mn-cs"/>
              </a:rPr>
              <a:t>Access the whitepaper </a:t>
            </a:r>
            <a:r>
              <a:rPr lang="en-US">
                <a:solidFill>
                  <a:srgbClr val="F79037"/>
                </a:solidFill>
                <a:cs typeface="+mn-cs"/>
                <a:hlinkClick r:id="rId2">
                  <a:extLst>
                    <a:ext uri="{A12FA001-AC4F-418D-AE19-62706E023703}">
                      <ahyp:hlinkClr xmlns:ahyp="http://schemas.microsoft.com/office/drawing/2018/hyperlinkcolor" val="tx"/>
                    </a:ext>
                  </a:extLst>
                </a:hlinkClick>
              </a:rPr>
              <a:t>here</a:t>
            </a:r>
            <a:r>
              <a:rPr lang="en-US">
                <a:solidFill>
                  <a:srgbClr val="000000"/>
                </a:solidFill>
                <a:cs typeface="+mn-cs"/>
              </a:rPr>
              <a:t>.</a:t>
            </a:r>
            <a:br>
              <a:rPr lang="en-US">
                <a:solidFill>
                  <a:srgbClr val="000000"/>
                </a:solidFill>
                <a:cs typeface="+mn-cs"/>
              </a:rPr>
            </a:br>
            <a:br>
              <a:rPr lang="en-US">
                <a:solidFill>
                  <a:srgbClr val="000000"/>
                </a:solidFill>
                <a:cs typeface="+mn-cs"/>
              </a:rPr>
            </a:br>
            <a:r>
              <a:rPr lang="en-US">
                <a:solidFill>
                  <a:srgbClr val="000000"/>
                </a:solidFill>
                <a:cs typeface="+mn-cs"/>
              </a:rPr>
              <a:t>After reading through it, test your understanding </a:t>
            </a:r>
          </a:p>
          <a:p>
            <a:pPr algn="l"/>
            <a:r>
              <a:rPr lang="en-US">
                <a:solidFill>
                  <a:srgbClr val="000000"/>
                </a:solidFill>
                <a:cs typeface="+mn-cs"/>
              </a:rPr>
              <a:t>with this </a:t>
            </a:r>
            <a:r>
              <a:rPr lang="en-US">
                <a:solidFill>
                  <a:srgbClr val="F79037"/>
                </a:solidFill>
                <a:cs typeface="+mn-cs"/>
                <a:hlinkClick r:id="rId3">
                  <a:extLst>
                    <a:ext uri="{A12FA001-AC4F-418D-AE19-62706E023703}">
                      <ahyp:hlinkClr xmlns:ahyp="http://schemas.microsoft.com/office/drawing/2018/hyperlinkcolor" val="tx"/>
                    </a:ext>
                  </a:extLst>
                </a:hlinkClick>
              </a:rPr>
              <a:t>quiz</a:t>
            </a:r>
            <a:r>
              <a:rPr lang="en-US">
                <a:solidFill>
                  <a:srgbClr val="000000"/>
                </a:solidFill>
                <a:cs typeface="+mn-cs"/>
              </a:rPr>
              <a:t>. </a:t>
            </a:r>
            <a:endParaRPr lang="en-US" dirty="0">
              <a:solidFill>
                <a:srgbClr val="000000"/>
              </a:solidFill>
            </a:endParaRPr>
          </a:p>
        </p:txBody>
      </p:sp>
      <p:grpSp>
        <p:nvGrpSpPr>
          <p:cNvPr id="102" name="object 15">
            <a:extLst>
              <a:ext uri="{FF2B5EF4-FFF2-40B4-BE49-F238E27FC236}">
                <a16:creationId xmlns:a16="http://schemas.microsoft.com/office/drawing/2014/main" id="{C1F5B402-56F6-457B-8820-E6A15EABC5F4}"/>
              </a:ext>
            </a:extLst>
          </p:cNvPr>
          <p:cNvGrpSpPr/>
          <p:nvPr/>
        </p:nvGrpSpPr>
        <p:grpSpPr>
          <a:xfrm>
            <a:off x="616165" y="3822990"/>
            <a:ext cx="3047022" cy="1729173"/>
            <a:chOff x="485139" y="4586859"/>
            <a:chExt cx="3134043" cy="1778557"/>
          </a:xfrm>
        </p:grpSpPr>
        <p:pic>
          <p:nvPicPr>
            <p:cNvPr id="103" name="object 16">
              <a:extLst>
                <a:ext uri="{FF2B5EF4-FFF2-40B4-BE49-F238E27FC236}">
                  <a16:creationId xmlns:a16="http://schemas.microsoft.com/office/drawing/2014/main" id="{5744B18D-A99D-C9A9-F029-61FACB65E6CB}"/>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4" name="object 17">
              <a:extLst>
                <a:ext uri="{FF2B5EF4-FFF2-40B4-BE49-F238E27FC236}">
                  <a16:creationId xmlns:a16="http://schemas.microsoft.com/office/drawing/2014/main" id="{7331B1A0-1C1A-0879-FD9C-A3A7DE4E2C6B}"/>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05" name="object 18">
              <a:extLst>
                <a:ext uri="{FF2B5EF4-FFF2-40B4-BE49-F238E27FC236}">
                  <a16:creationId xmlns:a16="http://schemas.microsoft.com/office/drawing/2014/main" id="{B2F7947C-0921-C436-766B-A396D5A81D4B}"/>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06" name="object 19">
              <a:extLst>
                <a:ext uri="{FF2B5EF4-FFF2-40B4-BE49-F238E27FC236}">
                  <a16:creationId xmlns:a16="http://schemas.microsoft.com/office/drawing/2014/main" id="{BD4ED52F-7091-8659-3EB6-28786389F2C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07" name="object 20">
              <a:extLst>
                <a:ext uri="{FF2B5EF4-FFF2-40B4-BE49-F238E27FC236}">
                  <a16:creationId xmlns:a16="http://schemas.microsoft.com/office/drawing/2014/main" id="{1D18523D-2FC8-AAC3-411E-F42BFA5A93FD}"/>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08" name="Picture 107">
            <a:extLst>
              <a:ext uri="{FF2B5EF4-FFF2-40B4-BE49-F238E27FC236}">
                <a16:creationId xmlns:a16="http://schemas.microsoft.com/office/drawing/2014/main" id="{D4C01974-6D3C-E818-C000-CBF2C23A0184}"/>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994857" y="3908579"/>
            <a:ext cx="2319372" cy="1498655"/>
          </a:xfrm>
          <a:prstGeom prst="rect">
            <a:avLst/>
          </a:prstGeom>
        </p:spPr>
      </p:pic>
      <p:grpSp>
        <p:nvGrpSpPr>
          <p:cNvPr id="109" name="Group 108">
            <a:extLst>
              <a:ext uri="{FF2B5EF4-FFF2-40B4-BE49-F238E27FC236}">
                <a16:creationId xmlns:a16="http://schemas.microsoft.com/office/drawing/2014/main" id="{B095E3E5-12B9-F639-5797-EBEF6D37E198}"/>
              </a:ext>
            </a:extLst>
          </p:cNvPr>
          <p:cNvGrpSpPr/>
          <p:nvPr/>
        </p:nvGrpSpPr>
        <p:grpSpPr>
          <a:xfrm>
            <a:off x="354168" y="3819026"/>
            <a:ext cx="824852" cy="742396"/>
            <a:chOff x="7615126" y="6464727"/>
            <a:chExt cx="824852" cy="742396"/>
          </a:xfrm>
        </p:grpSpPr>
        <p:sp>
          <p:nvSpPr>
            <p:cNvPr id="110" name="Oval 109">
              <a:extLst>
                <a:ext uri="{FF2B5EF4-FFF2-40B4-BE49-F238E27FC236}">
                  <a16:creationId xmlns:a16="http://schemas.microsoft.com/office/drawing/2014/main" id="{B7A1EFA6-FDC2-18AF-5915-E83E29E23D04}"/>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 name="Text Placeholder 1">
              <a:extLst>
                <a:ext uri="{FF2B5EF4-FFF2-40B4-BE49-F238E27FC236}">
                  <a16:creationId xmlns:a16="http://schemas.microsoft.com/office/drawing/2014/main" id="{D4A5EEA1-019C-5500-9381-C20C23EDA0E4}"/>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grpSp>
        <p:nvGrpSpPr>
          <p:cNvPr id="112" name="object 15">
            <a:extLst>
              <a:ext uri="{FF2B5EF4-FFF2-40B4-BE49-F238E27FC236}">
                <a16:creationId xmlns:a16="http://schemas.microsoft.com/office/drawing/2014/main" id="{12CCABBE-E14E-DBB7-0C9A-4CEB1409C427}"/>
              </a:ext>
            </a:extLst>
          </p:cNvPr>
          <p:cNvGrpSpPr/>
          <p:nvPr/>
        </p:nvGrpSpPr>
        <p:grpSpPr>
          <a:xfrm>
            <a:off x="3830012" y="3822990"/>
            <a:ext cx="3047022" cy="1729173"/>
            <a:chOff x="485139" y="4586859"/>
            <a:chExt cx="3134043" cy="1778557"/>
          </a:xfrm>
        </p:grpSpPr>
        <p:pic>
          <p:nvPicPr>
            <p:cNvPr id="113" name="object 16">
              <a:extLst>
                <a:ext uri="{FF2B5EF4-FFF2-40B4-BE49-F238E27FC236}">
                  <a16:creationId xmlns:a16="http://schemas.microsoft.com/office/drawing/2014/main" id="{E1EC243A-F7BB-1A3E-9351-09146B8F484E}"/>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14" name="object 17">
              <a:extLst>
                <a:ext uri="{FF2B5EF4-FFF2-40B4-BE49-F238E27FC236}">
                  <a16:creationId xmlns:a16="http://schemas.microsoft.com/office/drawing/2014/main" id="{56174230-1BEB-C620-F4BA-4DF7B6BA71FB}"/>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5" name="object 18">
              <a:extLst>
                <a:ext uri="{FF2B5EF4-FFF2-40B4-BE49-F238E27FC236}">
                  <a16:creationId xmlns:a16="http://schemas.microsoft.com/office/drawing/2014/main" id="{8BA4C2D6-4A2F-5120-7C05-FA12E1782A23}"/>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16" name="object 19">
              <a:extLst>
                <a:ext uri="{FF2B5EF4-FFF2-40B4-BE49-F238E27FC236}">
                  <a16:creationId xmlns:a16="http://schemas.microsoft.com/office/drawing/2014/main" id="{CAE8F34F-AED7-B8C1-C142-6ED4F8E50160}"/>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17" name="object 20">
              <a:extLst>
                <a:ext uri="{FF2B5EF4-FFF2-40B4-BE49-F238E27FC236}">
                  <a16:creationId xmlns:a16="http://schemas.microsoft.com/office/drawing/2014/main" id="{4A08D951-0819-F753-DFC4-08D0C65E8E92}"/>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18" name="Picture 117">
            <a:extLst>
              <a:ext uri="{FF2B5EF4-FFF2-40B4-BE49-F238E27FC236}">
                <a16:creationId xmlns:a16="http://schemas.microsoft.com/office/drawing/2014/main" id="{5AB4127A-8771-1F2B-C470-A04FD797B13D}"/>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4208704" y="3908579"/>
            <a:ext cx="2319372" cy="1498655"/>
          </a:xfrm>
          <a:prstGeom prst="rect">
            <a:avLst/>
          </a:prstGeom>
        </p:spPr>
      </p:pic>
      <p:grpSp>
        <p:nvGrpSpPr>
          <p:cNvPr id="119" name="Group 118">
            <a:extLst>
              <a:ext uri="{FF2B5EF4-FFF2-40B4-BE49-F238E27FC236}">
                <a16:creationId xmlns:a16="http://schemas.microsoft.com/office/drawing/2014/main" id="{71873FE6-5B2E-644F-4724-2B584D039B75}"/>
              </a:ext>
            </a:extLst>
          </p:cNvPr>
          <p:cNvGrpSpPr/>
          <p:nvPr/>
        </p:nvGrpSpPr>
        <p:grpSpPr>
          <a:xfrm>
            <a:off x="3568015" y="3819026"/>
            <a:ext cx="824852" cy="742396"/>
            <a:chOff x="7615126" y="6464727"/>
            <a:chExt cx="824852" cy="742396"/>
          </a:xfrm>
        </p:grpSpPr>
        <p:sp>
          <p:nvSpPr>
            <p:cNvPr id="120" name="Oval 119">
              <a:extLst>
                <a:ext uri="{FF2B5EF4-FFF2-40B4-BE49-F238E27FC236}">
                  <a16:creationId xmlns:a16="http://schemas.microsoft.com/office/drawing/2014/main" id="{20BCFDA4-9B93-C64D-970E-23B7892D1032}"/>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1" name="Text Placeholder 1">
              <a:extLst>
                <a:ext uri="{FF2B5EF4-FFF2-40B4-BE49-F238E27FC236}">
                  <a16:creationId xmlns:a16="http://schemas.microsoft.com/office/drawing/2014/main" id="{E2B35DF7-287C-971B-EF1C-9554567D184A}"/>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
        <p:nvSpPr>
          <p:cNvPr id="122" name="Text Placeholder 17">
            <a:extLst>
              <a:ext uri="{FF2B5EF4-FFF2-40B4-BE49-F238E27FC236}">
                <a16:creationId xmlns:a16="http://schemas.microsoft.com/office/drawing/2014/main" id="{3AA1151F-3E65-91D2-A9B8-0D4DC10C3453}"/>
              </a:ext>
            </a:extLst>
          </p:cNvPr>
          <p:cNvSpPr txBox="1">
            <a:spLocks/>
          </p:cNvSpPr>
          <p:nvPr/>
        </p:nvSpPr>
        <p:spPr>
          <a:xfrm>
            <a:off x="755651" y="5898776"/>
            <a:ext cx="3024188" cy="261769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cs typeface="+mn-cs"/>
              </a:rPr>
              <a:t>Bitcoin Wallets</a:t>
            </a:r>
          </a:p>
          <a:p>
            <a:pPr algn="l"/>
            <a:r>
              <a:rPr lang="en-US">
                <a:solidFill>
                  <a:srgbClr val="000000"/>
                </a:solidFill>
                <a:cs typeface="+mn-cs"/>
              </a:rPr>
              <a:t>What are Bitcoin wallets and which kinds of wallets are there? To get an overview of this topic, listen to the Generation Blockchain Podcast Episode “Bitcoin Wallets”. </a:t>
            </a:r>
          </a:p>
          <a:p>
            <a:pPr algn="l"/>
            <a:br>
              <a:rPr lang="en-US">
                <a:solidFill>
                  <a:srgbClr val="000000"/>
                </a:solidFill>
                <a:cs typeface="+mn-cs"/>
              </a:rPr>
            </a:br>
            <a:r>
              <a:rPr lang="en-US">
                <a:solidFill>
                  <a:srgbClr val="F79037"/>
                </a:solidFill>
                <a:cs typeface="+mn-cs"/>
                <a:hlinkClick r:id="rId10">
                  <a:extLst>
                    <a:ext uri="{A12FA001-AC4F-418D-AE19-62706E023703}">
                      <ahyp:hlinkClr xmlns:ahyp="http://schemas.microsoft.com/office/drawing/2018/hyperlinkcolor" val="tx"/>
                    </a:ext>
                  </a:extLst>
                </a:hlinkClick>
              </a:rPr>
              <a:t>Generation Blockchain Podcast Episode </a:t>
            </a:r>
          </a:p>
          <a:p>
            <a:pPr algn="l"/>
            <a:r>
              <a:rPr lang="en-US">
                <a:solidFill>
                  <a:srgbClr val="F79037"/>
                </a:solidFill>
                <a:cs typeface="+mn-cs"/>
                <a:hlinkClick r:id="rId10">
                  <a:extLst>
                    <a:ext uri="{A12FA001-AC4F-418D-AE19-62706E023703}">
                      <ahyp:hlinkClr xmlns:ahyp="http://schemas.microsoft.com/office/drawing/2018/hyperlinkcolor" val="tx"/>
                    </a:ext>
                  </a:extLst>
                </a:hlinkClick>
              </a:rPr>
              <a:t>“Bitcoin Wallets” </a:t>
            </a:r>
            <a:endParaRPr lang="en-US">
              <a:solidFill>
                <a:srgbClr val="F79037"/>
              </a:solidFill>
              <a:cs typeface="+mn-cs"/>
            </a:endParaRPr>
          </a:p>
          <a:p>
            <a:pPr algn="l"/>
            <a:br>
              <a:rPr lang="en-US">
                <a:solidFill>
                  <a:srgbClr val="000000"/>
                </a:solidFill>
                <a:cs typeface="+mn-cs"/>
              </a:rPr>
            </a:br>
            <a:r>
              <a:rPr lang="en-US">
                <a:solidFill>
                  <a:srgbClr val="000000"/>
                </a:solidFill>
                <a:cs typeface="+mn-cs"/>
              </a:rPr>
              <a:t>Example of a Bitcoin public key:</a:t>
            </a:r>
          </a:p>
          <a:p>
            <a:pPr algn="l"/>
            <a:r>
              <a:rPr lang="en-US">
                <a:solidFill>
                  <a:srgbClr val="000000"/>
                </a:solidFill>
                <a:cs typeface="+mn-cs"/>
              </a:rPr>
              <a:t>Bc1qxy2kgdygjrsqtzq2n0yrf2493p83kkfjhx0wlh</a:t>
            </a:r>
          </a:p>
          <a:p>
            <a:pPr algn="l"/>
            <a:endParaRPr lang="en-US">
              <a:solidFill>
                <a:srgbClr val="000000"/>
              </a:solidFill>
              <a:cs typeface="+mn-cs"/>
            </a:endParaRPr>
          </a:p>
          <a:p>
            <a:pPr algn="l"/>
            <a:r>
              <a:rPr lang="en-US">
                <a:solidFill>
                  <a:srgbClr val="F79037"/>
                </a:solidFill>
                <a:cs typeface="+mn-cs"/>
              </a:rPr>
              <a:t>DO NOT SEND BITCOIN TO THIS ADDRESS, BITCOINS SENT TO THIS ADDRESS WILL BE IRREVERSIBLY LOST! </a:t>
            </a:r>
          </a:p>
          <a:p>
            <a:pPr algn="l"/>
            <a:endParaRPr lang="en-LB">
              <a:solidFill>
                <a:srgbClr val="000000"/>
              </a:solidFill>
              <a:cs typeface="+mn-cs"/>
            </a:endParaRPr>
          </a:p>
          <a:p>
            <a:r>
              <a:rPr lang="en-US" dirty="0">
                <a:solidFill>
                  <a:srgbClr val="000000"/>
                </a:solidFill>
              </a:rPr>
              <a:t> </a:t>
            </a:r>
          </a:p>
          <a:p>
            <a:endParaRPr lang="en-US" dirty="0">
              <a:solidFill>
                <a:srgbClr val="000000"/>
              </a:solidFill>
            </a:endParaRPr>
          </a:p>
        </p:txBody>
      </p:sp>
      <p:sp>
        <p:nvSpPr>
          <p:cNvPr id="125" name="Freeform 124">
            <a:extLst>
              <a:ext uri="{FF2B5EF4-FFF2-40B4-BE49-F238E27FC236}">
                <a16:creationId xmlns:a16="http://schemas.microsoft.com/office/drawing/2014/main" id="{714AE4C9-B468-E760-2FD3-160BC54F4139}"/>
              </a:ext>
            </a:extLst>
          </p:cNvPr>
          <p:cNvSpPr/>
          <p:nvPr/>
        </p:nvSpPr>
        <p:spPr>
          <a:xfrm>
            <a:off x="714753" y="7979059"/>
            <a:ext cx="81793" cy="473058"/>
          </a:xfrm>
          <a:custGeom>
            <a:avLst/>
            <a:gdLst>
              <a:gd name="connsiteX0" fmla="*/ 26267 w 53381"/>
              <a:gd name="connsiteY0" fmla="*/ 308734 h 308734"/>
              <a:gd name="connsiteX1" fmla="*/ 0 w 53381"/>
              <a:gd name="connsiteY1" fmla="*/ 280783 h 308734"/>
              <a:gd name="connsiteX2" fmla="*/ 26691 w 53381"/>
              <a:gd name="connsiteY2" fmla="*/ 252831 h 308734"/>
              <a:gd name="connsiteX3" fmla="*/ 53382 w 53381"/>
              <a:gd name="connsiteY3" fmla="*/ 280783 h 308734"/>
              <a:gd name="connsiteX4" fmla="*/ 26691 w 53381"/>
              <a:gd name="connsiteY4" fmla="*/ 308734 h 308734"/>
              <a:gd name="connsiteX5" fmla="*/ 26267 w 53381"/>
              <a:gd name="connsiteY5" fmla="*/ 308734 h 308734"/>
              <a:gd name="connsiteX6" fmla="*/ 11439 w 53381"/>
              <a:gd name="connsiteY6" fmla="*/ 216410 h 308734"/>
              <a:gd name="connsiteX7" fmla="*/ 5084 w 53381"/>
              <a:gd name="connsiteY7" fmla="*/ 0 h 308734"/>
              <a:gd name="connsiteX8" fmla="*/ 48298 w 53381"/>
              <a:gd name="connsiteY8" fmla="*/ 0 h 308734"/>
              <a:gd name="connsiteX9" fmla="*/ 41943 w 53381"/>
              <a:gd name="connsiteY9" fmla="*/ 216410 h 308734"/>
              <a:gd name="connsiteX10" fmla="*/ 11439 w 53381"/>
              <a:gd name="connsiteY10" fmla="*/ 216410 h 3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81" h="308734">
                <a:moveTo>
                  <a:pt x="26267" y="308734"/>
                </a:moveTo>
                <a:cubicBezTo>
                  <a:pt x="11015" y="308734"/>
                  <a:pt x="0" y="296453"/>
                  <a:pt x="0" y="280783"/>
                </a:cubicBezTo>
                <a:cubicBezTo>
                  <a:pt x="0" y="264690"/>
                  <a:pt x="11439" y="252831"/>
                  <a:pt x="26691" y="252831"/>
                </a:cubicBezTo>
                <a:cubicBezTo>
                  <a:pt x="42790" y="252831"/>
                  <a:pt x="53382" y="264690"/>
                  <a:pt x="53382" y="280783"/>
                </a:cubicBezTo>
                <a:cubicBezTo>
                  <a:pt x="53382" y="296453"/>
                  <a:pt x="43214" y="308734"/>
                  <a:pt x="26691" y="308734"/>
                </a:cubicBezTo>
                <a:lnTo>
                  <a:pt x="26267" y="308734"/>
                </a:lnTo>
                <a:close/>
                <a:moveTo>
                  <a:pt x="11439" y="216410"/>
                </a:moveTo>
                <a:lnTo>
                  <a:pt x="5084" y="0"/>
                </a:lnTo>
                <a:lnTo>
                  <a:pt x="48298" y="0"/>
                </a:lnTo>
                <a:lnTo>
                  <a:pt x="41943" y="216410"/>
                </a:lnTo>
                <a:lnTo>
                  <a:pt x="11439" y="216410"/>
                </a:lnTo>
                <a:close/>
              </a:path>
            </a:pathLst>
          </a:custGeom>
          <a:solidFill>
            <a:srgbClr val="DD1470"/>
          </a:solidFill>
          <a:ln w="4233" cap="flat">
            <a:noFill/>
            <a:prstDash val="solid"/>
            <a:miter/>
          </a:ln>
        </p:spPr>
        <p:txBody>
          <a:bodyPr rtlCol="0" anchor="ctr"/>
          <a:lstStyle/>
          <a:p>
            <a:endParaRPr lang="en-US"/>
          </a:p>
        </p:txBody>
      </p:sp>
      <p:cxnSp>
        <p:nvCxnSpPr>
          <p:cNvPr id="126" name="Straight Connector 125">
            <a:extLst>
              <a:ext uri="{FF2B5EF4-FFF2-40B4-BE49-F238E27FC236}">
                <a16:creationId xmlns:a16="http://schemas.microsoft.com/office/drawing/2014/main" id="{3CED4199-8E41-4117-5DCC-DAE484C57EC8}"/>
              </a:ext>
            </a:extLst>
          </p:cNvPr>
          <p:cNvCxnSpPr>
            <a:cxnSpLocks/>
          </p:cNvCxnSpPr>
          <p:nvPr/>
        </p:nvCxnSpPr>
        <p:spPr>
          <a:xfrm>
            <a:off x="3422333" y="7032469"/>
            <a:ext cx="1570892"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grpSp>
        <p:nvGrpSpPr>
          <p:cNvPr id="142" name="Group 141">
            <a:extLst>
              <a:ext uri="{FF2B5EF4-FFF2-40B4-BE49-F238E27FC236}">
                <a16:creationId xmlns:a16="http://schemas.microsoft.com/office/drawing/2014/main" id="{4640AE1A-CC74-7F43-038B-720602A2CBC3}"/>
              </a:ext>
            </a:extLst>
          </p:cNvPr>
          <p:cNvGrpSpPr/>
          <p:nvPr/>
        </p:nvGrpSpPr>
        <p:grpSpPr>
          <a:xfrm>
            <a:off x="5143607" y="6368480"/>
            <a:ext cx="847095" cy="1129232"/>
            <a:chOff x="1778162" y="2675755"/>
            <a:chExt cx="4006677" cy="5341157"/>
          </a:xfrm>
        </p:grpSpPr>
        <p:sp>
          <p:nvSpPr>
            <p:cNvPr id="139" name="Freeform 138">
              <a:extLst>
                <a:ext uri="{FF2B5EF4-FFF2-40B4-BE49-F238E27FC236}">
                  <a16:creationId xmlns:a16="http://schemas.microsoft.com/office/drawing/2014/main" id="{88FB7C42-4599-EF25-B292-1945FE4B69CC}"/>
                </a:ext>
              </a:extLst>
            </p:cNvPr>
            <p:cNvSpPr/>
            <p:nvPr/>
          </p:nvSpPr>
          <p:spPr>
            <a:xfrm>
              <a:off x="1960374" y="2742012"/>
              <a:ext cx="3824465" cy="5208739"/>
            </a:xfrm>
            <a:custGeom>
              <a:avLst/>
              <a:gdLst>
                <a:gd name="connsiteX0" fmla="*/ 3502741 w 3824465"/>
                <a:gd name="connsiteY0" fmla="*/ 0 h 5208739"/>
                <a:gd name="connsiteX1" fmla="*/ 321820 w 3824465"/>
                <a:gd name="connsiteY1" fmla="*/ 0 h 5208739"/>
                <a:gd name="connsiteX2" fmla="*/ 0 w 3824465"/>
                <a:gd name="connsiteY2" fmla="*/ 322143 h 5208739"/>
                <a:gd name="connsiteX3" fmla="*/ 0 w 3824465"/>
                <a:gd name="connsiteY3" fmla="*/ 4886597 h 5208739"/>
                <a:gd name="connsiteX4" fmla="*/ 321820 w 3824465"/>
                <a:gd name="connsiteY4" fmla="*/ 5208740 h 5208739"/>
                <a:gd name="connsiteX5" fmla="*/ 3502741 w 3824465"/>
                <a:gd name="connsiteY5" fmla="*/ 5208740 h 5208739"/>
                <a:gd name="connsiteX6" fmla="*/ 3824466 w 3824465"/>
                <a:gd name="connsiteY6" fmla="*/ 4886597 h 5208739"/>
                <a:gd name="connsiteX7" fmla="*/ 3824466 w 3824465"/>
                <a:gd name="connsiteY7" fmla="*/ 322143 h 5208739"/>
                <a:gd name="connsiteX8" fmla="*/ 3502741 w 3824465"/>
                <a:gd name="connsiteY8" fmla="*/ 0 h 5208739"/>
                <a:gd name="connsiteX9" fmla="*/ 1912280 w 3824465"/>
                <a:gd name="connsiteY9" fmla="*/ 4665742 h 5208739"/>
                <a:gd name="connsiteX10" fmla="*/ 1112485 w 3824465"/>
                <a:gd name="connsiteY10" fmla="*/ 3865144 h 5208739"/>
                <a:gd name="connsiteX11" fmla="*/ 1912280 w 3824465"/>
                <a:gd name="connsiteY11" fmla="*/ 3064547 h 5208739"/>
                <a:gd name="connsiteX12" fmla="*/ 2712075 w 3824465"/>
                <a:gd name="connsiteY12" fmla="*/ 3865144 h 5208739"/>
                <a:gd name="connsiteX13" fmla="*/ 1912280 w 3824465"/>
                <a:gd name="connsiteY13" fmla="*/ 4665742 h 5208739"/>
                <a:gd name="connsiteX14" fmla="*/ 3272883 w 3824465"/>
                <a:gd name="connsiteY14" fmla="*/ 2475570 h 5208739"/>
                <a:gd name="connsiteX15" fmla="*/ 2969512 w 3824465"/>
                <a:gd name="connsiteY15" fmla="*/ 2779245 h 5208739"/>
                <a:gd name="connsiteX16" fmla="*/ 855048 w 3824465"/>
                <a:gd name="connsiteY16" fmla="*/ 2779245 h 5208739"/>
                <a:gd name="connsiteX17" fmla="*/ 551678 w 3824465"/>
                <a:gd name="connsiteY17" fmla="*/ 2475570 h 5208739"/>
                <a:gd name="connsiteX18" fmla="*/ 551678 w 3824465"/>
                <a:gd name="connsiteY18" fmla="*/ 777655 h 5208739"/>
                <a:gd name="connsiteX19" fmla="*/ 855048 w 3824465"/>
                <a:gd name="connsiteY19" fmla="*/ 473980 h 5208739"/>
                <a:gd name="connsiteX20" fmla="*/ 2969512 w 3824465"/>
                <a:gd name="connsiteY20" fmla="*/ 473980 h 5208739"/>
                <a:gd name="connsiteX21" fmla="*/ 3272883 w 3824465"/>
                <a:gd name="connsiteY21" fmla="*/ 777655 h 5208739"/>
                <a:gd name="connsiteX22" fmla="*/ 3272883 w 3824465"/>
                <a:gd name="connsiteY22" fmla="*/ 2475570 h 520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24465" h="5208739">
                  <a:moveTo>
                    <a:pt x="3502741" y="0"/>
                  </a:moveTo>
                  <a:lnTo>
                    <a:pt x="321820" y="0"/>
                  </a:lnTo>
                  <a:cubicBezTo>
                    <a:pt x="144077" y="0"/>
                    <a:pt x="0" y="144222"/>
                    <a:pt x="0" y="322143"/>
                  </a:cubicBezTo>
                  <a:lnTo>
                    <a:pt x="0" y="4886597"/>
                  </a:lnTo>
                  <a:cubicBezTo>
                    <a:pt x="0" y="5064518"/>
                    <a:pt x="144077" y="5208740"/>
                    <a:pt x="321820" y="5208740"/>
                  </a:cubicBezTo>
                  <a:lnTo>
                    <a:pt x="3502741" y="5208740"/>
                  </a:lnTo>
                  <a:cubicBezTo>
                    <a:pt x="3680483" y="5208740"/>
                    <a:pt x="3824466" y="5064518"/>
                    <a:pt x="3824466" y="4886597"/>
                  </a:cubicBezTo>
                  <a:lnTo>
                    <a:pt x="3824466" y="322143"/>
                  </a:lnTo>
                  <a:cubicBezTo>
                    <a:pt x="3824466" y="144222"/>
                    <a:pt x="3680388" y="0"/>
                    <a:pt x="3502741" y="0"/>
                  </a:cubicBezTo>
                  <a:close/>
                  <a:moveTo>
                    <a:pt x="1912280" y="4665742"/>
                  </a:moveTo>
                  <a:cubicBezTo>
                    <a:pt x="1470539" y="4665742"/>
                    <a:pt x="1112485" y="4307330"/>
                    <a:pt x="1112485" y="3865144"/>
                  </a:cubicBezTo>
                  <a:cubicBezTo>
                    <a:pt x="1112485" y="3422960"/>
                    <a:pt x="1470539" y="3064547"/>
                    <a:pt x="1912280" y="3064547"/>
                  </a:cubicBezTo>
                  <a:cubicBezTo>
                    <a:pt x="2354022" y="3064547"/>
                    <a:pt x="2712075" y="3422960"/>
                    <a:pt x="2712075" y="3865144"/>
                  </a:cubicBezTo>
                  <a:cubicBezTo>
                    <a:pt x="2712075" y="4307330"/>
                    <a:pt x="2354022" y="4665742"/>
                    <a:pt x="1912280" y="4665742"/>
                  </a:cubicBezTo>
                  <a:close/>
                  <a:moveTo>
                    <a:pt x="3272883" y="2475570"/>
                  </a:moveTo>
                  <a:cubicBezTo>
                    <a:pt x="3272883" y="2643305"/>
                    <a:pt x="3137079" y="2779245"/>
                    <a:pt x="2969512" y="2779245"/>
                  </a:cubicBezTo>
                  <a:lnTo>
                    <a:pt x="855048" y="2779245"/>
                  </a:lnTo>
                  <a:cubicBezTo>
                    <a:pt x="687481" y="2779245"/>
                    <a:pt x="551678" y="2643305"/>
                    <a:pt x="551678" y="2475570"/>
                  </a:cubicBezTo>
                  <a:lnTo>
                    <a:pt x="551678" y="777655"/>
                  </a:lnTo>
                  <a:cubicBezTo>
                    <a:pt x="551678" y="609920"/>
                    <a:pt x="687481" y="473980"/>
                    <a:pt x="855048" y="473980"/>
                  </a:cubicBezTo>
                  <a:lnTo>
                    <a:pt x="2969512" y="473980"/>
                  </a:lnTo>
                  <a:cubicBezTo>
                    <a:pt x="3137079" y="473980"/>
                    <a:pt x="3272883" y="609920"/>
                    <a:pt x="3272883" y="777655"/>
                  </a:cubicBezTo>
                  <a:lnTo>
                    <a:pt x="3272883" y="2475570"/>
                  </a:lnTo>
                  <a:close/>
                </a:path>
              </a:pathLst>
            </a:custGeom>
            <a:solidFill>
              <a:srgbClr val="C8326D"/>
            </a:solidFill>
            <a:ln w="9510" cap="flat">
              <a:noFill/>
              <a:prstDash val="solid"/>
              <a:miter/>
            </a:ln>
          </p:spPr>
          <p:txBody>
            <a:bodyPr rtlCol="0" anchor="ctr"/>
            <a:lstStyle/>
            <a:p>
              <a:endParaRPr lang="en-GB"/>
            </a:p>
          </p:txBody>
        </p:sp>
        <p:sp>
          <p:nvSpPr>
            <p:cNvPr id="140" name="Freeform 139">
              <a:extLst>
                <a:ext uri="{FF2B5EF4-FFF2-40B4-BE49-F238E27FC236}">
                  <a16:creationId xmlns:a16="http://schemas.microsoft.com/office/drawing/2014/main" id="{3ED99699-AD8C-CE06-3867-0DF5F337CDBC}"/>
                </a:ext>
              </a:extLst>
            </p:cNvPr>
            <p:cNvSpPr/>
            <p:nvPr/>
          </p:nvSpPr>
          <p:spPr>
            <a:xfrm>
              <a:off x="1778162" y="2675755"/>
              <a:ext cx="3956750" cy="5341157"/>
            </a:xfrm>
            <a:custGeom>
              <a:avLst/>
              <a:gdLst>
                <a:gd name="connsiteX0" fmla="*/ 3568836 w 3956750"/>
                <a:gd name="connsiteY0" fmla="*/ 5341157 h 5341157"/>
                <a:gd name="connsiteX1" fmla="*/ 387915 w 3956750"/>
                <a:gd name="connsiteY1" fmla="*/ 5341157 h 5341157"/>
                <a:gd name="connsiteX2" fmla="*/ 0 w 3956750"/>
                <a:gd name="connsiteY2" fmla="*/ 4952853 h 5341157"/>
                <a:gd name="connsiteX3" fmla="*/ 0 w 3956750"/>
                <a:gd name="connsiteY3" fmla="*/ 388304 h 5341157"/>
                <a:gd name="connsiteX4" fmla="*/ 387915 w 3956750"/>
                <a:gd name="connsiteY4" fmla="*/ 0 h 5341157"/>
                <a:gd name="connsiteX5" fmla="*/ 3568836 w 3956750"/>
                <a:gd name="connsiteY5" fmla="*/ 0 h 5341157"/>
                <a:gd name="connsiteX6" fmla="*/ 3956751 w 3956750"/>
                <a:gd name="connsiteY6" fmla="*/ 388304 h 5341157"/>
                <a:gd name="connsiteX7" fmla="*/ 3956751 w 3956750"/>
                <a:gd name="connsiteY7" fmla="*/ 4952758 h 5341157"/>
                <a:gd name="connsiteX8" fmla="*/ 3568836 w 3956750"/>
                <a:gd name="connsiteY8" fmla="*/ 5341062 h 5341157"/>
                <a:gd name="connsiteX9" fmla="*/ 387915 w 3956750"/>
                <a:gd name="connsiteY9" fmla="*/ 132513 h 5341157"/>
                <a:gd name="connsiteX10" fmla="*/ 132285 w 3956750"/>
                <a:gd name="connsiteY10" fmla="*/ 388399 h 5341157"/>
                <a:gd name="connsiteX11" fmla="*/ 132285 w 3956750"/>
                <a:gd name="connsiteY11" fmla="*/ 4952853 h 5341157"/>
                <a:gd name="connsiteX12" fmla="*/ 387915 w 3956750"/>
                <a:gd name="connsiteY12" fmla="*/ 5208740 h 5341157"/>
                <a:gd name="connsiteX13" fmla="*/ 3568836 w 3956750"/>
                <a:gd name="connsiteY13" fmla="*/ 5208740 h 5341157"/>
                <a:gd name="connsiteX14" fmla="*/ 3824466 w 3956750"/>
                <a:gd name="connsiteY14" fmla="*/ 4952853 h 5341157"/>
                <a:gd name="connsiteX15" fmla="*/ 3824466 w 3956750"/>
                <a:gd name="connsiteY15" fmla="*/ 388304 h 5341157"/>
                <a:gd name="connsiteX16" fmla="*/ 3568836 w 3956750"/>
                <a:gd name="connsiteY16" fmla="*/ 132418 h 5341157"/>
                <a:gd name="connsiteX17" fmla="*/ 387915 w 3956750"/>
                <a:gd name="connsiteY17" fmla="*/ 132418 h 5341157"/>
                <a:gd name="connsiteX18" fmla="*/ 1978375 w 3956750"/>
                <a:gd name="connsiteY18" fmla="*/ 4798255 h 5341157"/>
                <a:gd name="connsiteX19" fmla="*/ 1112390 w 3956750"/>
                <a:gd name="connsiteY19" fmla="*/ 3931401 h 5341157"/>
                <a:gd name="connsiteX20" fmla="*/ 1978375 w 3956750"/>
                <a:gd name="connsiteY20" fmla="*/ 3064547 h 5341157"/>
                <a:gd name="connsiteX21" fmla="*/ 2844360 w 3956750"/>
                <a:gd name="connsiteY21" fmla="*/ 3931401 h 5341157"/>
                <a:gd name="connsiteX22" fmla="*/ 1978375 w 3956750"/>
                <a:gd name="connsiteY22" fmla="*/ 4798255 h 5341157"/>
                <a:gd name="connsiteX23" fmla="*/ 1978375 w 3956750"/>
                <a:gd name="connsiteY23" fmla="*/ 3196964 h 5341157"/>
                <a:gd name="connsiteX24" fmla="*/ 1244675 w 3956750"/>
                <a:gd name="connsiteY24" fmla="*/ 3931401 h 5341157"/>
                <a:gd name="connsiteX25" fmla="*/ 1978375 w 3956750"/>
                <a:gd name="connsiteY25" fmla="*/ 4665838 h 5341157"/>
                <a:gd name="connsiteX26" fmla="*/ 2712076 w 3956750"/>
                <a:gd name="connsiteY26" fmla="*/ 3931401 h 5341157"/>
                <a:gd name="connsiteX27" fmla="*/ 1978375 w 3956750"/>
                <a:gd name="connsiteY27" fmla="*/ 3196964 h 5341157"/>
                <a:gd name="connsiteX28" fmla="*/ 3035607 w 3956750"/>
                <a:gd name="connsiteY28" fmla="*/ 2911662 h 5341157"/>
                <a:gd name="connsiteX29" fmla="*/ 921143 w 3956750"/>
                <a:gd name="connsiteY29" fmla="*/ 2911662 h 5341157"/>
                <a:gd name="connsiteX30" fmla="*/ 551583 w 3956750"/>
                <a:gd name="connsiteY30" fmla="*/ 2541731 h 5341157"/>
                <a:gd name="connsiteX31" fmla="*/ 551583 w 3956750"/>
                <a:gd name="connsiteY31" fmla="*/ 843912 h 5341157"/>
                <a:gd name="connsiteX32" fmla="*/ 921143 w 3956750"/>
                <a:gd name="connsiteY32" fmla="*/ 473980 h 5341157"/>
                <a:gd name="connsiteX33" fmla="*/ 3035607 w 3956750"/>
                <a:gd name="connsiteY33" fmla="*/ 473980 h 5341157"/>
                <a:gd name="connsiteX34" fmla="*/ 3405167 w 3956750"/>
                <a:gd name="connsiteY34" fmla="*/ 843912 h 5341157"/>
                <a:gd name="connsiteX35" fmla="*/ 3405167 w 3956750"/>
                <a:gd name="connsiteY35" fmla="*/ 2541826 h 5341157"/>
                <a:gd name="connsiteX36" fmla="*/ 3035607 w 3956750"/>
                <a:gd name="connsiteY36" fmla="*/ 2911758 h 5341157"/>
                <a:gd name="connsiteX37" fmla="*/ 921143 w 3956750"/>
                <a:gd name="connsiteY37" fmla="*/ 606398 h 5341157"/>
                <a:gd name="connsiteX38" fmla="*/ 683963 w 3956750"/>
                <a:gd name="connsiteY38" fmla="*/ 843912 h 5341157"/>
                <a:gd name="connsiteX39" fmla="*/ 683963 w 3956750"/>
                <a:gd name="connsiteY39" fmla="*/ 2541826 h 5341157"/>
                <a:gd name="connsiteX40" fmla="*/ 921143 w 3956750"/>
                <a:gd name="connsiteY40" fmla="*/ 2779340 h 5341157"/>
                <a:gd name="connsiteX41" fmla="*/ 3035607 w 3956750"/>
                <a:gd name="connsiteY41" fmla="*/ 2779340 h 5341157"/>
                <a:gd name="connsiteX42" fmla="*/ 3272788 w 3956750"/>
                <a:gd name="connsiteY42" fmla="*/ 2541826 h 5341157"/>
                <a:gd name="connsiteX43" fmla="*/ 3272788 w 3956750"/>
                <a:gd name="connsiteY43" fmla="*/ 843912 h 5341157"/>
                <a:gd name="connsiteX44" fmla="*/ 3035607 w 3956750"/>
                <a:gd name="connsiteY44" fmla="*/ 606398 h 5341157"/>
                <a:gd name="connsiteX45" fmla="*/ 921143 w 3956750"/>
                <a:gd name="connsiteY45" fmla="*/ 606398 h 534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6750" h="5341157">
                  <a:moveTo>
                    <a:pt x="3568836" y="5341157"/>
                  </a:moveTo>
                  <a:lnTo>
                    <a:pt x="387915" y="5341157"/>
                  </a:lnTo>
                  <a:cubicBezTo>
                    <a:pt x="174034" y="5341157"/>
                    <a:pt x="0" y="5166949"/>
                    <a:pt x="0" y="4952853"/>
                  </a:cubicBezTo>
                  <a:lnTo>
                    <a:pt x="0" y="388304"/>
                  </a:lnTo>
                  <a:cubicBezTo>
                    <a:pt x="0" y="174209"/>
                    <a:pt x="174034" y="0"/>
                    <a:pt x="387915" y="0"/>
                  </a:cubicBezTo>
                  <a:lnTo>
                    <a:pt x="3568836" y="0"/>
                  </a:lnTo>
                  <a:cubicBezTo>
                    <a:pt x="3782716" y="0"/>
                    <a:pt x="3956751" y="174209"/>
                    <a:pt x="3956751" y="388304"/>
                  </a:cubicBezTo>
                  <a:lnTo>
                    <a:pt x="3956751" y="4952758"/>
                  </a:lnTo>
                  <a:cubicBezTo>
                    <a:pt x="3956751" y="5166854"/>
                    <a:pt x="3782716" y="5341062"/>
                    <a:pt x="3568836" y="5341062"/>
                  </a:cubicBezTo>
                  <a:close/>
                  <a:moveTo>
                    <a:pt x="387915" y="132513"/>
                  </a:moveTo>
                  <a:cubicBezTo>
                    <a:pt x="246976" y="132513"/>
                    <a:pt x="132285" y="247319"/>
                    <a:pt x="132285" y="388399"/>
                  </a:cubicBezTo>
                  <a:lnTo>
                    <a:pt x="132285" y="4952853"/>
                  </a:lnTo>
                  <a:cubicBezTo>
                    <a:pt x="132285" y="5093933"/>
                    <a:pt x="246976" y="5208740"/>
                    <a:pt x="387915" y="5208740"/>
                  </a:cubicBezTo>
                  <a:lnTo>
                    <a:pt x="3568836" y="5208740"/>
                  </a:lnTo>
                  <a:cubicBezTo>
                    <a:pt x="3709774" y="5208740"/>
                    <a:pt x="3824466" y="5093933"/>
                    <a:pt x="3824466" y="4952853"/>
                  </a:cubicBezTo>
                  <a:lnTo>
                    <a:pt x="3824466" y="388304"/>
                  </a:lnTo>
                  <a:cubicBezTo>
                    <a:pt x="3824466" y="247224"/>
                    <a:pt x="3709774" y="132418"/>
                    <a:pt x="3568836" y="132418"/>
                  </a:cubicBezTo>
                  <a:lnTo>
                    <a:pt x="387915" y="132418"/>
                  </a:lnTo>
                  <a:close/>
                  <a:moveTo>
                    <a:pt x="1978375" y="4798255"/>
                  </a:moveTo>
                  <a:cubicBezTo>
                    <a:pt x="1500876" y="4798255"/>
                    <a:pt x="1112390" y="4409380"/>
                    <a:pt x="1112390" y="3931401"/>
                  </a:cubicBezTo>
                  <a:cubicBezTo>
                    <a:pt x="1112390" y="3453422"/>
                    <a:pt x="1500876" y="3064547"/>
                    <a:pt x="1978375" y="3064547"/>
                  </a:cubicBezTo>
                  <a:cubicBezTo>
                    <a:pt x="2455875" y="3064547"/>
                    <a:pt x="2844360" y="3453422"/>
                    <a:pt x="2844360" y="3931401"/>
                  </a:cubicBezTo>
                  <a:cubicBezTo>
                    <a:pt x="2844360" y="4409380"/>
                    <a:pt x="2455875" y="4798255"/>
                    <a:pt x="1978375" y="4798255"/>
                  </a:cubicBezTo>
                  <a:close/>
                  <a:moveTo>
                    <a:pt x="1978375" y="3196964"/>
                  </a:moveTo>
                  <a:cubicBezTo>
                    <a:pt x="1573818" y="3196964"/>
                    <a:pt x="1244675" y="3526438"/>
                    <a:pt x="1244675" y="3931401"/>
                  </a:cubicBezTo>
                  <a:cubicBezTo>
                    <a:pt x="1244675" y="4336364"/>
                    <a:pt x="1573818" y="4665838"/>
                    <a:pt x="1978375" y="4665838"/>
                  </a:cubicBezTo>
                  <a:cubicBezTo>
                    <a:pt x="2382933" y="4665838"/>
                    <a:pt x="2712076" y="4336364"/>
                    <a:pt x="2712076" y="3931401"/>
                  </a:cubicBezTo>
                  <a:cubicBezTo>
                    <a:pt x="2712076" y="3526438"/>
                    <a:pt x="2382933" y="3196964"/>
                    <a:pt x="1978375" y="3196964"/>
                  </a:cubicBezTo>
                  <a:close/>
                  <a:moveTo>
                    <a:pt x="3035607" y="2911662"/>
                  </a:moveTo>
                  <a:lnTo>
                    <a:pt x="921143" y="2911662"/>
                  </a:lnTo>
                  <a:cubicBezTo>
                    <a:pt x="717343" y="2911662"/>
                    <a:pt x="551583" y="2745736"/>
                    <a:pt x="551583" y="2541731"/>
                  </a:cubicBezTo>
                  <a:lnTo>
                    <a:pt x="551583" y="843912"/>
                  </a:lnTo>
                  <a:cubicBezTo>
                    <a:pt x="551583" y="639907"/>
                    <a:pt x="717343" y="473980"/>
                    <a:pt x="921143" y="473980"/>
                  </a:cubicBezTo>
                  <a:lnTo>
                    <a:pt x="3035607" y="473980"/>
                  </a:lnTo>
                  <a:cubicBezTo>
                    <a:pt x="3239407" y="473980"/>
                    <a:pt x="3405167" y="639907"/>
                    <a:pt x="3405167" y="843912"/>
                  </a:cubicBezTo>
                  <a:lnTo>
                    <a:pt x="3405167" y="2541826"/>
                  </a:lnTo>
                  <a:cubicBezTo>
                    <a:pt x="3405167" y="2745831"/>
                    <a:pt x="3239407" y="2911758"/>
                    <a:pt x="3035607" y="2911758"/>
                  </a:cubicBezTo>
                  <a:close/>
                  <a:moveTo>
                    <a:pt x="921143" y="606398"/>
                  </a:moveTo>
                  <a:cubicBezTo>
                    <a:pt x="790285" y="606398"/>
                    <a:pt x="683963" y="712922"/>
                    <a:pt x="683963" y="843912"/>
                  </a:cubicBezTo>
                  <a:lnTo>
                    <a:pt x="683963" y="2541826"/>
                  </a:lnTo>
                  <a:cubicBezTo>
                    <a:pt x="683963" y="2672816"/>
                    <a:pt x="790380" y="2779340"/>
                    <a:pt x="921143" y="2779340"/>
                  </a:cubicBezTo>
                  <a:lnTo>
                    <a:pt x="3035607" y="2779340"/>
                  </a:lnTo>
                  <a:cubicBezTo>
                    <a:pt x="3166466" y="2779340"/>
                    <a:pt x="3272788" y="2672816"/>
                    <a:pt x="3272788" y="2541826"/>
                  </a:cubicBezTo>
                  <a:lnTo>
                    <a:pt x="3272788" y="843912"/>
                  </a:lnTo>
                  <a:cubicBezTo>
                    <a:pt x="3272788" y="712922"/>
                    <a:pt x="3166370" y="606398"/>
                    <a:pt x="3035607" y="606398"/>
                  </a:cubicBezTo>
                  <a:lnTo>
                    <a:pt x="921143" y="606398"/>
                  </a:lnTo>
                  <a:close/>
                </a:path>
              </a:pathLst>
            </a:custGeom>
            <a:solidFill>
              <a:srgbClr val="E38046"/>
            </a:solidFill>
            <a:ln w="9510" cap="flat">
              <a:noFill/>
              <a:prstDash val="solid"/>
              <a:miter/>
            </a:ln>
          </p:spPr>
          <p:txBody>
            <a:bodyPr rtlCol="0" anchor="ctr"/>
            <a:lstStyle/>
            <a:p>
              <a:endParaRPr lang="en-GB"/>
            </a:p>
          </p:txBody>
        </p:sp>
        <p:sp>
          <p:nvSpPr>
            <p:cNvPr id="141" name="Freeform 140">
              <a:extLst>
                <a:ext uri="{FF2B5EF4-FFF2-40B4-BE49-F238E27FC236}">
                  <a16:creationId xmlns:a16="http://schemas.microsoft.com/office/drawing/2014/main" id="{B72571F2-916F-0270-E766-F8EC4B3053BA}"/>
                </a:ext>
              </a:extLst>
            </p:cNvPr>
            <p:cNvSpPr/>
            <p:nvPr/>
          </p:nvSpPr>
          <p:spPr>
            <a:xfrm>
              <a:off x="3487307" y="6150692"/>
              <a:ext cx="726567" cy="925113"/>
            </a:xfrm>
            <a:custGeom>
              <a:avLst/>
              <a:gdLst>
                <a:gd name="connsiteX0" fmla="*/ 0 w 726567"/>
                <a:gd name="connsiteY0" fmla="*/ 0 h 925113"/>
                <a:gd name="connsiteX1" fmla="*/ 726568 w 726567"/>
                <a:gd name="connsiteY1" fmla="*/ 462557 h 925113"/>
                <a:gd name="connsiteX2" fmla="*/ 0 w 726567"/>
                <a:gd name="connsiteY2" fmla="*/ 925114 h 925113"/>
                <a:gd name="connsiteX3" fmla="*/ 0 w 726567"/>
                <a:gd name="connsiteY3" fmla="*/ 0 h 925113"/>
              </a:gdLst>
              <a:ahLst/>
              <a:cxnLst>
                <a:cxn ang="0">
                  <a:pos x="connsiteX0" y="connsiteY0"/>
                </a:cxn>
                <a:cxn ang="0">
                  <a:pos x="connsiteX1" y="connsiteY1"/>
                </a:cxn>
                <a:cxn ang="0">
                  <a:pos x="connsiteX2" y="connsiteY2"/>
                </a:cxn>
                <a:cxn ang="0">
                  <a:pos x="connsiteX3" y="connsiteY3"/>
                </a:cxn>
              </a:cxnLst>
              <a:rect l="l" t="t" r="r" b="b"/>
              <a:pathLst>
                <a:path w="726567" h="925113">
                  <a:moveTo>
                    <a:pt x="0" y="0"/>
                  </a:moveTo>
                  <a:lnTo>
                    <a:pt x="726568" y="462557"/>
                  </a:lnTo>
                  <a:lnTo>
                    <a:pt x="0" y="925114"/>
                  </a:lnTo>
                  <a:lnTo>
                    <a:pt x="0" y="0"/>
                  </a:lnTo>
                  <a:close/>
                </a:path>
              </a:pathLst>
            </a:custGeom>
            <a:solidFill>
              <a:srgbClr val="E38046"/>
            </a:solidFill>
            <a:ln w="9510" cap="flat">
              <a:noFill/>
              <a:prstDash val="solid"/>
              <a:miter/>
            </a:ln>
          </p:spPr>
          <p:txBody>
            <a:bodyPr rtlCol="0" anchor="ctr"/>
            <a:lstStyle/>
            <a:p>
              <a:endParaRPr lang="en-GB"/>
            </a:p>
          </p:txBody>
        </p:sp>
      </p:grpSp>
      <p:sp>
        <p:nvSpPr>
          <p:cNvPr id="150" name="Text Placeholder 17">
            <a:extLst>
              <a:ext uri="{FF2B5EF4-FFF2-40B4-BE49-F238E27FC236}">
                <a16:creationId xmlns:a16="http://schemas.microsoft.com/office/drawing/2014/main" id="{F062FA56-5B47-692C-C1B8-CBE8F5748C8F}"/>
              </a:ext>
            </a:extLst>
          </p:cNvPr>
          <p:cNvSpPr txBox="1">
            <a:spLocks/>
          </p:cNvSpPr>
          <p:nvPr/>
        </p:nvSpPr>
        <p:spPr>
          <a:xfrm>
            <a:off x="755650" y="8623314"/>
            <a:ext cx="6042253" cy="190179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cs typeface="+mn-cs"/>
              </a:rPr>
              <a:t>Bitcoin Network</a:t>
            </a:r>
          </a:p>
          <a:p>
            <a:r>
              <a:rPr lang="en-US">
                <a:solidFill>
                  <a:srgbClr val="000000"/>
                </a:solidFill>
                <a:cs typeface="+mn-cs"/>
              </a:rPr>
              <a:t>A public ledger records all Bitcoin transactions, and servers around the world hold copies of this ledger. The servers are like banks. Although each bank knows only about the money its customers’ exchange, Bitcoin servers are aware of every single Bitcoin transaction in the world. Any computer can set up a node. This is like opening your own Bitcoin bank instead of a bank account. Note that setting up a node is not equivalent to being a miner.</a:t>
            </a:r>
          </a:p>
        </p:txBody>
      </p:sp>
    </p:spTree>
    <p:extLst>
      <p:ext uri="{BB962C8B-B14F-4D97-AF65-F5344CB8AC3E}">
        <p14:creationId xmlns:p14="http://schemas.microsoft.com/office/powerpoint/2010/main" val="30622093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248C136-3A70-3B33-C3EA-EACD67B0F611}"/>
              </a:ext>
            </a:extLst>
          </p:cNvPr>
          <p:cNvSpPr/>
          <p:nvPr/>
        </p:nvSpPr>
        <p:spPr>
          <a:xfrm flipV="1">
            <a:off x="511317" y="-1"/>
            <a:ext cx="3194309" cy="10171750"/>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773113"/>
            <a:ext cx="2693750" cy="8385260"/>
          </a:xfrm>
        </p:spPr>
        <p:txBody>
          <a:bodyPr/>
          <a:lstStyle/>
          <a:p>
            <a:pPr algn="just"/>
            <a:r>
              <a:rPr lang="en-US" b="1" dirty="0">
                <a:solidFill>
                  <a:srgbClr val="F79037"/>
                </a:solidFill>
              </a:rPr>
              <a:t>Bitcoin Mining</a:t>
            </a:r>
          </a:p>
          <a:p>
            <a:pPr algn="just"/>
            <a:r>
              <a:rPr lang="en-US" dirty="0"/>
              <a:t>Around the clock and without downtime, people transfer Bitcoins through the Bitcoin network. On the public Bitcoin network, members mine for cryptocurrency by solving complex mathematical crypto calculations to create new blocks. Bitcoin mining is the process of providing computing power for transaction processing, securing and synchronizing the current blockchain status for all users on the network. Mining is a type of decentralized Bitcoin data center with miners all over the world. This process is called mining which is reminiscent of gold mining. Unlike gold mining, there is a reward for useful services in Bitcoin mining. The payout of the respective Bitcoin shares is based on the computing capacity provided. In 2022, the block reward for miners is 6.25 BTC per new block. Miners compete with one another to solve the calculation for the next block the fastest. The block of the miner that manages to solve the cryptographic calculation first is eventually recorded in the next block in the blockchain. The blocks of the other miners are invalid and cannot be appended to the chain. The block time which defines the time it takes to mine a block for Bitcoin is 10 minutes on average. All miners start to solve the puzzle simultaneously. The time to solve the puzzle depends on the current rate of difficulty. If relatively more miners are trying to solve the puzzle at the same time, it will be solved faster on average for a short amount of time until the level of difficulty adjusts to the total number of miners, evening out the block time of 10 minutes. New Bitcoins are not mined based on demand, the total amount of Bitcoin is fixed since its inception (at 21 million) and cannot be inflated by monetary tools. Traditional fiat currency systems, governments or central banks print more money when there is a need. Rather, Bitcoin is mined itself or in the cloud (cloud mining). The system broadcasts each new transaction publicly to the network which means that the nodes in the network share transactions with other nodes. A new block acts like the definitive account book of Bitcoin. </a:t>
            </a: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23</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773113"/>
            <a:ext cx="3555848" cy="99187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9321650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06258D-8E82-4558-B16C-32B481BD506D}"/>
              </a:ext>
            </a:extLst>
          </p:cNvPr>
          <p:cNvSpPr>
            <a:spLocks noGrp="1"/>
          </p:cNvSpPr>
          <p:nvPr>
            <p:ph type="body" sz="quarter" idx="13"/>
          </p:nvPr>
        </p:nvSpPr>
        <p:spPr/>
        <p:txBody>
          <a:bodyPr/>
          <a:lstStyle/>
          <a:p>
            <a:r>
              <a:rPr lang="en-GB"/>
              <a:t>05</a:t>
            </a:r>
          </a:p>
        </p:txBody>
      </p:sp>
      <p:sp>
        <p:nvSpPr>
          <p:cNvPr id="3" name="Text Placeholder 2">
            <a:extLst>
              <a:ext uri="{FF2B5EF4-FFF2-40B4-BE49-F238E27FC236}">
                <a16:creationId xmlns:a16="http://schemas.microsoft.com/office/drawing/2014/main" id="{AB899E3E-6030-F94C-A6D9-8BE75E4AEB9A}"/>
              </a:ext>
            </a:extLst>
          </p:cNvPr>
          <p:cNvSpPr>
            <a:spLocks noGrp="1"/>
          </p:cNvSpPr>
          <p:nvPr>
            <p:ph type="body" sz="quarter" idx="14"/>
          </p:nvPr>
        </p:nvSpPr>
        <p:spPr/>
        <p:txBody>
          <a:bodyPr/>
          <a:lstStyle/>
          <a:p>
            <a:r>
              <a:rPr lang="en-US"/>
              <a:t>INFRASTRUCTURE OF BLOCKCHAIN TECHNOLOGY</a:t>
            </a:r>
            <a:endParaRPr lang="en-LB"/>
          </a:p>
        </p:txBody>
      </p:sp>
      <p:sp>
        <p:nvSpPr>
          <p:cNvPr id="4" name="Slide Number Placeholder 3">
            <a:extLst>
              <a:ext uri="{FF2B5EF4-FFF2-40B4-BE49-F238E27FC236}">
                <a16:creationId xmlns:a16="http://schemas.microsoft.com/office/drawing/2014/main" id="{86603A77-D5D7-CC60-2888-D7DCED60961E}"/>
              </a:ext>
            </a:extLst>
          </p:cNvPr>
          <p:cNvSpPr>
            <a:spLocks noGrp="1"/>
          </p:cNvSpPr>
          <p:nvPr>
            <p:ph type="sldNum" sz="quarter" idx="4"/>
          </p:nvPr>
        </p:nvSpPr>
        <p:spPr/>
        <p:txBody>
          <a:bodyPr/>
          <a:lstStyle/>
          <a:p>
            <a:fld id="{CB2079F2-58AF-ED44-82D7-E04B2F6FD686}" type="slidenum">
              <a:rPr lang="en-US" smtClean="0"/>
              <a:pPr/>
              <a:t>24</a:t>
            </a:fld>
            <a:endParaRPr lang="en-US" dirty="0"/>
          </a:p>
        </p:txBody>
      </p:sp>
    </p:spTree>
    <p:extLst>
      <p:ext uri="{BB962C8B-B14F-4D97-AF65-F5344CB8AC3E}">
        <p14:creationId xmlns:p14="http://schemas.microsoft.com/office/powerpoint/2010/main" val="4872795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25</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4841" y="0"/>
            <a:ext cx="3568659" cy="4988689"/>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685998"/>
            <a:ext cx="6143488" cy="423060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pPr algn="just"/>
            <a:r>
              <a:rPr lang="en-US">
                <a:effectLst/>
                <a:ea typeface="Times New Roman" panose="02020603050405020304" pitchFamily="18" charset="0"/>
              </a:rPr>
              <a:t>The nodes which are a network of computers, run a blockchain and form its core infrastructure. Nodes in the network are exchanging information on new incoming transactions and the formation of blocks. It is important to note that there exist different types of nodes. A full node is a node that maintains a full copy of the blockchain and has offline capabilities whereas a light node does not keep a copy of the blockchain and is more limited in its functionalities (i.e., it only downloads the block header instead of the complete block). Before a light node can be part of a blockchain network (i.e., to send or validate transactions), it needs to be connected to a full node. In this sense, the blockchain network is similar to the infrastructure supporting your phone.</a:t>
            </a:r>
          </a:p>
          <a:p>
            <a:pPr algn="just"/>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r>
              <a:rPr lang="en-US">
                <a:effectLst/>
                <a:ea typeface="Times New Roman" panose="02020603050405020304" pitchFamily="18" charset="0"/>
              </a:rPr>
              <a:t>Full nodes can be compared to the cell phone tower that your phone (i.e., the light node) is connecting to. All the antenna stations (i.e., full nodes) ­– are connected to each other and make up the communication network infrastructure. If you want to make a call with your phone, you need to connect to a cell phone tower first before you can interact with any other mobile phone. Similarly, in the distributed network of a blockchain, the full nodes are up and running most of the time and make up the distributed network. They also maintain a copy of the entire blockchain. You are likely to use a light node if you use a wallet on your phone or computer. In this case, you are going to connect to a full node first before you can interact with the blockchain. Participants of a network decide to run a full node if they want to contribute to the stability and security of the network, but to use cryptocurrencies it is not a necessity.</a:t>
            </a:r>
            <a:endParaRPr lang="en-LB">
              <a:effectLst/>
              <a:ea typeface="Times New Roman" panose="02020603050405020304" pitchFamily="18" charset="0"/>
            </a:endParaRPr>
          </a:p>
          <a:p>
            <a:endParaRPr lang="en-US" dirty="0"/>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2563853"/>
            <a:ext cx="3049154" cy="1797030"/>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The blockchain documents every transfer of money made within a certain network (e.g., the Bitcoin network). This ensures that no one can spend the same set of their money twice. Through this, blockchains managed to solve the so-called double spend problem in the digital world. Instead of sending out copies of one original item or asset, blockchains enable digital things to exist in only one location at a certain moment in time. Digital money and assets would not be operable if a copy of that money or asset could be sent twice.</a:t>
            </a:r>
          </a:p>
        </p:txBody>
      </p:sp>
      <p:sp>
        <p:nvSpPr>
          <p:cNvPr id="50" name="Text Placeholder 16">
            <a:extLst>
              <a:ext uri="{FF2B5EF4-FFF2-40B4-BE49-F238E27FC236}">
                <a16:creationId xmlns:a16="http://schemas.microsoft.com/office/drawing/2014/main" id="{DD696A88-DDBA-4B1F-C9A1-50B696893A95}"/>
              </a:ext>
            </a:extLst>
          </p:cNvPr>
          <p:cNvSpPr>
            <a:spLocks noGrp="1"/>
          </p:cNvSpPr>
          <p:nvPr/>
        </p:nvSpPr>
        <p:spPr>
          <a:xfrm>
            <a:off x="968744" y="5912049"/>
            <a:ext cx="2811094" cy="454027"/>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latin typeface="Calibri" panose="020F0502020204030204" pitchFamily="34" charset="0"/>
                <a:ea typeface="Times New Roman" panose="02020603050405020304" pitchFamily="18" charset="0"/>
              </a:rPr>
              <a:t>5.2 Nodes</a:t>
            </a:r>
            <a:endParaRPr lang="en-LB" sz="1800" b="0">
              <a:effectLst/>
              <a:latin typeface="Times New Roman" panose="02020603050405020304" pitchFamily="18" charset="0"/>
              <a:ea typeface="Times New Roman" panose="02020603050405020304" pitchFamily="18" charset="0"/>
            </a:endParaRPr>
          </a:p>
        </p:txBody>
      </p:sp>
      <p:sp>
        <p:nvSpPr>
          <p:cNvPr id="51" name="Text Placeholder 16">
            <a:extLst>
              <a:ext uri="{FF2B5EF4-FFF2-40B4-BE49-F238E27FC236}">
                <a16:creationId xmlns:a16="http://schemas.microsoft.com/office/drawing/2014/main" id="{F067E0D0-F0BC-C144-BF71-01F743D751A5}"/>
              </a:ext>
            </a:extLst>
          </p:cNvPr>
          <p:cNvSpPr>
            <a:spLocks noGrp="1"/>
          </p:cNvSpPr>
          <p:nvPr/>
        </p:nvSpPr>
        <p:spPr>
          <a:xfrm>
            <a:off x="730685" y="1955821"/>
            <a:ext cx="3049154" cy="405697"/>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latin typeface="Calibri" panose="020F0502020204030204" pitchFamily="34" charset="0"/>
                <a:ea typeface="Times New Roman" panose="02020603050405020304" pitchFamily="18" charset="0"/>
              </a:rPr>
              <a:t>5.1 Blockchain Technology</a:t>
            </a:r>
            <a:endParaRPr lang="en-LB" sz="1800" b="0">
              <a:effectLst/>
              <a:latin typeface="Times New Roman" panose="02020603050405020304" pitchFamily="18" charset="0"/>
              <a:ea typeface="Times New Roman" panose="02020603050405020304" pitchFamily="18" charset="0"/>
            </a:endParaRPr>
          </a:p>
        </p:txBody>
      </p:sp>
      <p:grpSp>
        <p:nvGrpSpPr>
          <p:cNvPr id="14" name="Group 13">
            <a:extLst>
              <a:ext uri="{FF2B5EF4-FFF2-40B4-BE49-F238E27FC236}">
                <a16:creationId xmlns:a16="http://schemas.microsoft.com/office/drawing/2014/main" id="{21FFEE46-EF71-375E-94A8-8E4B04814856}"/>
              </a:ext>
            </a:extLst>
          </p:cNvPr>
          <p:cNvGrpSpPr/>
          <p:nvPr/>
        </p:nvGrpSpPr>
        <p:grpSpPr>
          <a:xfrm>
            <a:off x="6346354" y="435340"/>
            <a:ext cx="1380420" cy="1309652"/>
            <a:chOff x="6346354" y="435340"/>
            <a:chExt cx="1380420" cy="1309652"/>
          </a:xfrm>
        </p:grpSpPr>
        <p:sp>
          <p:nvSpPr>
            <p:cNvPr id="13" name="Freeform 12">
              <a:extLst>
                <a:ext uri="{FF2B5EF4-FFF2-40B4-BE49-F238E27FC236}">
                  <a16:creationId xmlns:a16="http://schemas.microsoft.com/office/drawing/2014/main" id="{E6411E39-E802-05E4-6CEE-3D407B31779A}"/>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ED684C90-B970-D885-83A8-A93F2CBF9786}"/>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B9D1D953-B878-7CB2-670A-BD9D23F56681}"/>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128295FE-1651-C946-585C-1D047541CF45}"/>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3C6ACED-8F0A-16B1-64D9-71A0EC4EBC6C}"/>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29A61C2-8332-6FF3-8A25-D98CB5A9CB05}"/>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4" name="Text Placeholder 17">
            <a:extLst>
              <a:ext uri="{FF2B5EF4-FFF2-40B4-BE49-F238E27FC236}">
                <a16:creationId xmlns:a16="http://schemas.microsoft.com/office/drawing/2014/main" id="{E5B2C2CC-B7EA-A348-56F2-D6F7F89F7607}"/>
              </a:ext>
            </a:extLst>
          </p:cNvPr>
          <p:cNvSpPr txBox="1">
            <a:spLocks/>
          </p:cNvSpPr>
          <p:nvPr/>
        </p:nvSpPr>
        <p:spPr>
          <a:xfrm>
            <a:off x="750199" y="769601"/>
            <a:ext cx="3049154" cy="908583"/>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Your first touchpoint with the infrastructure of blockchain technology will be learning in-depth about the elements and participants of it (i.e., miners, nodes, hash functions, public-key cryptography, digital signatures and addresses).</a:t>
            </a:r>
          </a:p>
        </p:txBody>
      </p:sp>
    </p:spTree>
    <p:extLst>
      <p:ext uri="{BB962C8B-B14F-4D97-AF65-F5344CB8AC3E}">
        <p14:creationId xmlns:p14="http://schemas.microsoft.com/office/powerpoint/2010/main" val="15764749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26</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1443045"/>
            <a:ext cx="6036131" cy="876442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Every miner is a node in the blockchain network but you do not need to be a miner to run a node. Miners support the network by forwarding information and maintaining a copy of the blockchain, just like all the other nodes. As opposed to non-miner nodes, miners are responsible for creating new blocks in the chain of blocks. Each block in a blockchain is a collective decision on the history of a given point in time. To find a collective decision, the network finds a consensus on which transactions are included in the next block and in which sequence. Not all proposed blocks by miners are the same. One reason for that is that it takes differing amounts of time for new transactions to spread across the entire network, causing differing transaction pools of unverified transactions to gather.</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In Ethereum, miners are called validators since Ethereum switched from its Proof-of-Work to the Proof-of-Stake algorithm. A validator is essentially a voter for a new block. The more votes a block receives, the more likely it is that it will be chosen.</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br>
              <a:rPr lang="en-US" sz="1100">
                <a:effectLst/>
                <a:latin typeface="Calibri" panose="020F0502020204030204" pitchFamily="34" charset="0"/>
                <a:ea typeface="Times New Roman" panose="02020603050405020304" pitchFamily="18" charset="0"/>
                <a:cs typeface="Calibri" panose="020F0502020204030204" pitchFamily="34" charset="0"/>
              </a:rPr>
            </a:br>
            <a:r>
              <a:rPr lang="en-US" sz="1100">
                <a:effectLst/>
                <a:latin typeface="Calibri" panose="020F0502020204030204" pitchFamily="34" charset="0"/>
                <a:ea typeface="Times New Roman" panose="02020603050405020304" pitchFamily="18" charset="0"/>
                <a:cs typeface="Calibri" panose="020F0502020204030204" pitchFamily="34" charset="0"/>
              </a:rPr>
              <a:t>The reason why miners have an interest in acting honestly and in the interest of the network is because they are incentivized to behave according to the rules of the blockchain. If an invalid transaction is put into a block, this block has no chance of being the winning block given its faulty data entry. The miner solving the puzzle first is rewarded with the block rewards and/ or the transaction fee that anyone sending a transaction via the Bitcoin and Ethereum blockchain has to pay in order for the transaction to be included in one of the next blocks. The probabilistic chance to receive the block reward and the transaction fees creates the incentive for individuals to purchase and run the costly hardware needed to solve the cryptographic puzzle. The first miner to solve a block receives a reward in the currency that she is mining. The winning miner is allowed to send themselves a transaction with a few coins (depending on the blockchain and cryptocurrency) that did not exist before. </a:t>
            </a: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Miners receive the final batch of transaction data, which is then run through a cryptographic </a:t>
            </a: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algorithm. During this process, a hash, a string of numbers and letters that does not reveal any transaction data, is generated and used to verify validity. The hash ensures that the corresponding block has not been subject to changes. If even one number is off or out of place, the corresponding data generates a different hash. The hash of the previous block is integrated into the next block, so that if anything has been changed in the previous block, the generated hash will change. The hash value must also be below a target value set by the hash algorithm. If the generated hash value is too large, it is generated again until it is below the specified target value.</a:t>
            </a:r>
          </a:p>
          <a:p>
            <a:pPr algn="just"/>
            <a:endParaRPr lang="en-LB"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9712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t>5.3 Miners &amp; Validators</a:t>
            </a:r>
          </a:p>
          <a:p>
            <a:pPr>
              <a:spcBef>
                <a:spcPts val="0"/>
              </a:spcBef>
            </a:pPr>
            <a:endParaRPr lang="en-US" sz="1800" b="0" dirty="0"/>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5534901"/>
            <a:ext cx="3555848" cy="5156912"/>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flipH="1">
            <a:off x="5490027" y="8878957"/>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0655495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7"/>
            <a:ext cx="6051578" cy="472214"/>
          </a:xfrm>
        </p:spPr>
        <p:txBody>
          <a:bodyPr numCol="2"/>
          <a:lstStyle/>
          <a:p>
            <a:r>
              <a:rPr lang="en-US" dirty="0"/>
              <a:t>Data verification is an important component when building a data structure on a decentralized network. Only through verification, can participants distinguish between valid data and invalid information. In blockchain systems, hash functions are the mathematical one-way function used as a means to verify data in blockchains at different stages of a data verification (i.e., when creating an address, proving ownership, proving the integrity of the blockchain itself). </a:t>
            </a:r>
          </a:p>
          <a:p>
            <a:br>
              <a:rPr lang="en-US" dirty="0"/>
            </a:br>
            <a:r>
              <a:rPr lang="en-US" dirty="0"/>
              <a:t>All hash functions take inputs of variable length and produce an output of fixed length called the hash value. Has functions are irreversible one-way functions. You cannot translate your hash back into the data that you put in to receive the hash value as was shown in the blockchain demo video. Hash functions are pseudo-random (i.e., they produce seemingly random outputs from two similar inputs). The likelihood of a hash function producing the same output for two or more different inputs is highly unlikely. However, they are deterministic meaning that they always produce the same output from a specific input. In this sense, a hash value is similar to a fingerprint of data. One can verify the integrity of files and detect changes by comparing their hashes. The input can be any type of data (i.e., audio, video, picture) it is not restricted to numbers.</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27</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latin typeface="Calibri" panose="020F0502020204030204" pitchFamily="34" charset="0"/>
                <a:ea typeface="Times New Roman" panose="02020603050405020304" pitchFamily="18" charset="0"/>
              </a:rPr>
              <a:t>5.4 Hash Functions</a:t>
            </a:r>
            <a:endParaRPr lang="en-LB" sz="1800" b="0">
              <a:effectLst/>
              <a:latin typeface="Times New Roman" panose="02020603050405020304" pitchFamily="18" charset="0"/>
              <a:ea typeface="Times New Roman" panose="02020603050405020304" pitchFamily="18" charset="0"/>
            </a:endParaRPr>
          </a:p>
        </p:txBody>
      </p:sp>
      <p:sp>
        <p:nvSpPr>
          <p:cNvPr id="14" name="Text Placeholder 17">
            <a:extLst>
              <a:ext uri="{FF2B5EF4-FFF2-40B4-BE49-F238E27FC236}">
                <a16:creationId xmlns:a16="http://schemas.microsoft.com/office/drawing/2014/main" id="{C640252E-F411-1E6B-61D9-4ED59D707609}"/>
              </a:ext>
            </a:extLst>
          </p:cNvPr>
          <p:cNvSpPr txBox="1">
            <a:spLocks/>
          </p:cNvSpPr>
          <p:nvPr/>
        </p:nvSpPr>
        <p:spPr>
          <a:xfrm>
            <a:off x="731792" y="8319740"/>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5: Generic hash types (Source: </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2">
                  <a:extLst>
                    <a:ext uri="{A12FA001-AC4F-418D-AE19-62706E023703}">
                      <ahyp:hlinkClr xmlns:ahyp="http://schemas.microsoft.com/office/drawing/2018/hyperlinkcolor" val="tx"/>
                    </a:ext>
                  </a:extLst>
                </a:hlinkClick>
              </a:rPr>
              <a:t>Hashcat</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 accessed on 15.11.2022)</a:t>
            </a:r>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8761417"/>
            <a:ext cx="6051578" cy="47221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solidFill>
                  <a:srgbClr val="000000"/>
                </a:solidFill>
              </a:rPr>
              <a:t>As the figure shows, there are different hash functions that have different fixed-length outcomes and are used by different blockchains. One of the most commonly used hash functions is the so-called SHA256 (Secure Hash Algorithm 256 bit). The 256 stands for the fixed length of the hash value. There are many hash functions, most of which indicate their fixed length in their name.</a:t>
            </a:r>
          </a:p>
        </p:txBody>
      </p:sp>
      <p:pic>
        <p:nvPicPr>
          <p:cNvPr id="5" name="Picture 4">
            <a:extLst>
              <a:ext uri="{FF2B5EF4-FFF2-40B4-BE49-F238E27FC236}">
                <a16:creationId xmlns:a16="http://schemas.microsoft.com/office/drawing/2014/main" id="{E6989371-2F68-D83A-3486-96629E66327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1507" y="5115352"/>
            <a:ext cx="6616700" cy="2946400"/>
          </a:xfrm>
          <a:prstGeom prst="rect">
            <a:avLst/>
          </a:prstGeom>
        </p:spPr>
      </p:pic>
    </p:spTree>
    <p:extLst>
      <p:ext uri="{BB962C8B-B14F-4D97-AF65-F5344CB8AC3E}">
        <p14:creationId xmlns:p14="http://schemas.microsoft.com/office/powerpoint/2010/main" val="36561620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51FC5AF-83A9-BB58-29E3-7EF9B3AA9ECD}"/>
              </a:ext>
            </a:extLst>
          </p:cNvPr>
          <p:cNvSpPr/>
          <p:nvPr/>
        </p:nvSpPr>
        <p:spPr>
          <a:xfrm>
            <a:off x="6056243" y="0"/>
            <a:ext cx="1503432" cy="2809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28</a:t>
            </a:fld>
            <a:endParaRPr lang="en-US" dirty="0"/>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72032"/>
            <a:ext cx="4131811"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spcBef>
                <a:spcPts val="1100"/>
              </a:spcBef>
            </a:pPr>
            <a:r>
              <a:rPr lang="en-US" sz="1800" b="0"/>
              <a:t>5.5 Public-Key Cryptography</a:t>
            </a:r>
            <a:endParaRPr lang="en-LB" sz="1800" b="0"/>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1293067"/>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spcAft>
                <a:spcPts val="1900"/>
              </a:spcAft>
            </a:pPr>
            <a:r>
              <a:rPr lang="en-US" sz="1100">
                <a:solidFill>
                  <a:srgbClr val="000000"/>
                </a:solidFill>
                <a:effectLst/>
                <a:latin typeface="Calibri" panose="020F0502020204030204" pitchFamily="34" charset="0"/>
                <a:ea typeface="Times New Roman" panose="02020603050405020304" pitchFamily="18" charset="0"/>
              </a:rPr>
              <a:t>Public-Key Cryptography (also known as asymmetric cryptography) grants cryptocurrency holders access to their funds. It offers a way to prove ownership. In symmetric cryptography, you encrypt and decrypt a message with the same key from both ends. This works similarly to a padlock where you use the same key to open (decrypt) and close (encrypt) the padlock. Asymmetric encryption stems from the property of keys always coming in pairs and being used complementary. One of the keys encrypts something and the other one decrypts it. The keys are called public key and private key, also spending key or secret key. Your keys translate to your identity on the blockchain. You receive funds with your public key and send funds with your private key.</a:t>
            </a:r>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761772" y="2889917"/>
            <a:ext cx="6036131" cy="4058715"/>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Keys and Identity</a:t>
            </a:r>
          </a:p>
          <a:p>
            <a:r>
              <a:rPr lang="en-US" dirty="0">
                <a:solidFill>
                  <a:srgbClr val="000000"/>
                </a:solidFill>
              </a:rPr>
              <a:t>The idea in cryptocurrencies is that you are receiving funds with your public key and spending them with your private key. The keys are named public and private on purpose since you can share your public key with everyone. You need your private key to spend your funds. Whoever has access to your keys, can access your funds. A public key is similar to your address. You can give it to people that want to send you a letter or package. Your private key is like the key to your postbox. Only this key lets you access your mail and usually, only you have access to it. Your keys are needed for both, sending and receiving transactions. A transaction is on a technical level a message to all nodes in the network. The information in the message is then encrypted via the private keys which are called signing a transaction digitally. This process is not done manually instead, there are wallets that do these steps for the user. Wallets are able to generate and manage keys and encrypt and decrypt.</a:t>
            </a:r>
          </a:p>
          <a:p>
            <a:endParaRPr lang="en-US" dirty="0">
              <a:solidFill>
                <a:srgbClr val="000000"/>
              </a:solidFill>
            </a:endParaRPr>
          </a:p>
          <a:p>
            <a:r>
              <a:rPr lang="en-US" b="1" dirty="0">
                <a:solidFill>
                  <a:srgbClr val="F79037"/>
                </a:solidFill>
              </a:rPr>
              <a:t>Generating Keys and Addresses</a:t>
            </a:r>
          </a:p>
          <a:p>
            <a:r>
              <a:rPr lang="en-US" dirty="0">
                <a:solidFill>
                  <a:srgbClr val="000000"/>
                </a:solidFill>
              </a:rPr>
              <a:t>Funds or data which is sent to a public key can only be accessed by those in possession of the corresponding private key. The public key is derived from the private key via Elliptic Curve Cryptography (ECC). ECC is the most commonly </a:t>
            </a:r>
          </a:p>
          <a:p>
            <a:endParaRPr lang="en-US" dirty="0">
              <a:solidFill>
                <a:srgbClr val="000000"/>
              </a:solidFill>
            </a:endParaRPr>
          </a:p>
          <a:p>
            <a:endParaRPr lang="en-US" dirty="0">
              <a:solidFill>
                <a:srgbClr val="000000"/>
              </a:solidFill>
            </a:endParaRPr>
          </a:p>
          <a:p>
            <a:r>
              <a:rPr lang="en-US" dirty="0">
                <a:solidFill>
                  <a:srgbClr val="000000"/>
                </a:solidFill>
              </a:rPr>
              <a:t>used public-key cryptography scheme in cryptocurrencies, though there are other cryptographic schemes. Cryptography uses one-way functions, and multiplication on an elliptic curve is another one-way function of note. Thus, the derivation of a public key from a private key cannot be reversed.</a:t>
            </a:r>
          </a:p>
          <a:p>
            <a:r>
              <a:rPr lang="en-US" dirty="0">
                <a:solidFill>
                  <a:srgbClr val="000000"/>
                </a:solidFill>
              </a:rPr>
              <a:t> </a:t>
            </a:r>
          </a:p>
          <a:p>
            <a:r>
              <a:rPr lang="en-US" b="1" dirty="0">
                <a:solidFill>
                  <a:srgbClr val="F79037"/>
                </a:solidFill>
              </a:rPr>
              <a:t>Digital Signatures</a:t>
            </a:r>
          </a:p>
          <a:p>
            <a:r>
              <a:rPr lang="en-US" dirty="0">
                <a:solidFill>
                  <a:srgbClr val="000000"/>
                </a:solidFill>
              </a:rPr>
              <a:t>A transaction can only be validated if it has a valid digital signature. The private key associated with the address storing the funds has to sign a transaction. When a transaction is broadcast to the network, all full nodes and miners verify it based on the message, public key or address, and signature. A signature can only be valid or invalid at the end of the verification.</a:t>
            </a:r>
          </a:p>
          <a:p>
            <a:r>
              <a:rPr lang="en-US" dirty="0">
                <a:solidFill>
                  <a:srgbClr val="000000"/>
                </a:solidFill>
              </a:rPr>
              <a:t> </a:t>
            </a:r>
          </a:p>
          <a:p>
            <a:r>
              <a:rPr lang="en-US" b="1" dirty="0">
                <a:solidFill>
                  <a:srgbClr val="F79037"/>
                </a:solidFill>
              </a:rPr>
              <a:t>Peer-to-Peer Network</a:t>
            </a:r>
          </a:p>
          <a:p>
            <a:r>
              <a:rPr lang="en-US" dirty="0">
                <a:solidFill>
                  <a:srgbClr val="000000"/>
                </a:solidFill>
              </a:rPr>
              <a:t>In a P2P network all participants have the same role. Each of them acts as a client (i.e., requesting data) and as a server (i.e., providing data). The advantage of a P2P network is that if one machine becomes unavailable, the machines that are still connected to the network continue to provide services. This system architecture makes blockchain networks resilient to single-points-of-failure.</a:t>
            </a:r>
          </a:p>
          <a:p>
            <a:endParaRPr lang="en-US" dirty="0">
              <a:solidFill>
                <a:srgbClr val="000000"/>
              </a:solidFill>
            </a:endParaRPr>
          </a:p>
          <a:p>
            <a:endParaRPr lang="en-US" dirty="0">
              <a:solidFill>
                <a:srgbClr val="000000"/>
              </a:solidFill>
            </a:endParaRPr>
          </a:p>
        </p:txBody>
      </p:sp>
      <p:pic>
        <p:nvPicPr>
          <p:cNvPr id="41" name="Picture Placeholder 33">
            <a:extLst>
              <a:ext uri="{FF2B5EF4-FFF2-40B4-BE49-F238E27FC236}">
                <a16:creationId xmlns:a16="http://schemas.microsoft.com/office/drawing/2014/main" id="{F2E6605B-5B09-4DEA-B882-E7C1C75C940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8150087"/>
            <a:ext cx="7559675" cy="254172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Tree>
    <p:extLst>
      <p:ext uri="{BB962C8B-B14F-4D97-AF65-F5344CB8AC3E}">
        <p14:creationId xmlns:p14="http://schemas.microsoft.com/office/powerpoint/2010/main" val="14230892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9FED0288-FE45-C34D-80A8-732D306C1FFF}"/>
              </a:ext>
            </a:extLst>
          </p:cNvPr>
          <p:cNvSpPr>
            <a:spLocks noGrp="1"/>
          </p:cNvSpPr>
          <p:nvPr>
            <p:ph type="body" sz="quarter" idx="30"/>
          </p:nvPr>
        </p:nvSpPr>
        <p:spPr/>
        <p:txBody>
          <a:bodyPr/>
          <a:lstStyle/>
          <a:p>
            <a:r>
              <a:rPr lang="en-US" sz="1800" b="0" dirty="0"/>
              <a:t>5.6 Consensus Mechanisms</a:t>
            </a:r>
            <a:endParaRPr lang="en-US" dirty="0"/>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1452336"/>
            <a:ext cx="2693750" cy="7706037"/>
          </a:xfrm>
        </p:spPr>
        <p:txBody>
          <a:bodyPr/>
          <a:lstStyle/>
          <a:p>
            <a:pPr algn="just">
              <a:spcBef>
                <a:spcPts val="200"/>
              </a:spcBef>
            </a:pPr>
            <a:r>
              <a:rPr lang="en-US" b="1">
                <a:solidFill>
                  <a:srgbClr val="F79037"/>
                </a:solidFill>
              </a:rPr>
              <a:t>Mining &amp; Consensus</a:t>
            </a:r>
            <a:endParaRPr lang="en-LB" b="1">
              <a:solidFill>
                <a:srgbClr val="F79037"/>
              </a:solidFill>
            </a:endParaRPr>
          </a:p>
          <a:p>
            <a:pPr algn="just"/>
            <a:r>
              <a:rPr lang="en-US"/>
              <a:t>Every blockchain must choose a mechanism that ensures all participants agree on a single truth regarding the data. Think of it as a standardized way to get all the politicians in a parliament to agree on an opinion as quickly as possible. Since the politicians probably need to discuss it, all participants in a blockchain network also do so by communicating with each other through the network. The communication protocols are implemented in the software that is executed on all participating devices. However, communication is not about a political opinion, but about the data status of the blockchain, such as the transaction history of a currency like Bitcoin. To resolve this issue in blockchain networks, a consensus mechanism is used.</a:t>
            </a:r>
          </a:p>
          <a:p>
            <a:pPr algn="just"/>
            <a:endParaRPr lang="en-US"/>
          </a:p>
          <a:p>
            <a:pPr algn="just"/>
            <a:r>
              <a:rPr lang="en-US" b="1">
                <a:solidFill>
                  <a:srgbClr val="F79037"/>
                </a:solidFill>
              </a:rPr>
              <a:t>The Problem of the Byzantine Generals</a:t>
            </a:r>
          </a:p>
          <a:p>
            <a:pPr algn="just"/>
            <a:r>
              <a:rPr lang="en-US"/>
              <a:t>The various consensus mechanisms solve an ancient problem, referred to as the Byzantine generals’ problem. The initial dilemma is the following:</a:t>
            </a:r>
          </a:p>
          <a:p>
            <a:pPr algn="just"/>
            <a:endParaRPr lang="en-US"/>
          </a:p>
          <a:p>
            <a:pPr algn="just"/>
            <a:r>
              <a:rPr lang="en-US"/>
              <a:t>A queen is trapped in her castle with her 500 soldiers because the castle is besieged by five armies, each 100 strong. Each army has set up camp near the castle and is under the independent command of one general from each army. The generals must communicate with one another to find agreement on an attack strategy. However, their trust in one another is limited because they suspect that some of them are traitors. If the generals would send a message laying out the tactics and timing of the attack by a messenger from camp to camp, generals loyal to the queen could easily make changes to the message and thus pass false information to the next camp.</a:t>
            </a:r>
          </a:p>
          <a:p>
            <a:pPr algn="just"/>
            <a:endParaRPr lang="en-LB"/>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29</a:t>
            </a:fld>
            <a:endParaRPr lang="en-US" dirty="0"/>
          </a:p>
        </p:txBody>
      </p:sp>
      <p:sp>
        <p:nvSpPr>
          <p:cNvPr id="5" name="Text Placeholder 17">
            <a:extLst>
              <a:ext uri="{FF2B5EF4-FFF2-40B4-BE49-F238E27FC236}">
                <a16:creationId xmlns:a16="http://schemas.microsoft.com/office/drawing/2014/main" id="{0F99E17D-5F7B-9192-1ECA-B033ECDE530F}"/>
              </a:ext>
            </a:extLst>
          </p:cNvPr>
          <p:cNvSpPr txBox="1">
            <a:spLocks/>
          </p:cNvSpPr>
          <p:nvPr/>
        </p:nvSpPr>
        <p:spPr>
          <a:xfrm>
            <a:off x="4003827" y="1611630"/>
            <a:ext cx="2693750" cy="3733483"/>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effectLst/>
                <a:ea typeface="Times New Roman" panose="02020603050405020304" pitchFamily="18" charset="0"/>
              </a:rPr>
              <a:t>Consequently, the alteration of written messages is not a secure means of communication. The spread of misinformation could lead to the victory of the malicious generals given that different camps would not attack simultaneously or not at all. In the 21st century, the basic problem still remains: How can one be sure that a message is authentic and has not been subject to changes and malicious activity?</a:t>
            </a:r>
            <a:endParaRPr lang="en-LB">
              <a:solidFill>
                <a:srgbClr val="000000"/>
              </a:solidFill>
              <a:effectLst/>
              <a:ea typeface="Times New Roman" panose="02020603050405020304" pitchFamily="18" charset="0"/>
            </a:endParaRPr>
          </a:p>
          <a:p>
            <a:pPr algn="just"/>
            <a:endParaRPr lang="en-US">
              <a:solidFill>
                <a:srgbClr val="000000"/>
              </a:solidFill>
              <a:effectLst/>
              <a:ea typeface="Times New Roman" panose="02020603050405020304" pitchFamily="18" charset="0"/>
            </a:endParaRPr>
          </a:p>
          <a:p>
            <a:pPr algn="just"/>
            <a:r>
              <a:rPr lang="en-US">
                <a:solidFill>
                  <a:srgbClr val="000000"/>
                </a:solidFill>
                <a:effectLst/>
                <a:ea typeface="Times New Roman" panose="02020603050405020304" pitchFamily="18" charset="0"/>
              </a:rPr>
              <a:t>Authenticity refers to the certainty that counterparties did not forge calls and emails or pretend to be someone else. Tampering means the distortion, deletion, or viewing of the message by malicious parties.</a:t>
            </a:r>
          </a:p>
          <a:p>
            <a:pPr algn="just"/>
            <a:r>
              <a:rPr lang="en-US">
                <a:solidFill>
                  <a:srgbClr val="000000"/>
                </a:solidFill>
                <a:effectLst/>
                <a:ea typeface="Times New Roman" panose="02020603050405020304" pitchFamily="18" charset="0"/>
              </a:rPr>
              <a:t> </a:t>
            </a:r>
            <a:endParaRPr lang="en-LB">
              <a:solidFill>
                <a:srgbClr val="000000"/>
              </a:solidFill>
              <a:effectLst/>
              <a:ea typeface="Times New Roman" panose="02020603050405020304" pitchFamily="18" charset="0"/>
            </a:endParaRPr>
          </a:p>
          <a:p>
            <a:pPr algn="just"/>
            <a:endParaRPr lang="en-US" dirty="0">
              <a:solidFill>
                <a:schemeClr val="tx1"/>
              </a:solidFill>
            </a:endParaRPr>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5111646"/>
            <a:ext cx="3555848" cy="5580167"/>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3" name="Group 2">
            <a:extLst>
              <a:ext uri="{FF2B5EF4-FFF2-40B4-BE49-F238E27FC236}">
                <a16:creationId xmlns:a16="http://schemas.microsoft.com/office/drawing/2014/main" id="{6671F617-2254-23A6-7C89-DDF08835EDA4}"/>
              </a:ext>
            </a:extLst>
          </p:cNvPr>
          <p:cNvGrpSpPr/>
          <p:nvPr/>
        </p:nvGrpSpPr>
        <p:grpSpPr>
          <a:xfrm>
            <a:off x="6346354" y="174081"/>
            <a:ext cx="1380420" cy="1309652"/>
            <a:chOff x="6346354" y="435340"/>
            <a:chExt cx="1380420" cy="1309652"/>
          </a:xfrm>
        </p:grpSpPr>
        <p:sp>
          <p:nvSpPr>
            <p:cNvPr id="4" name="Freeform 3">
              <a:extLst>
                <a:ext uri="{FF2B5EF4-FFF2-40B4-BE49-F238E27FC236}">
                  <a16:creationId xmlns:a16="http://schemas.microsoft.com/office/drawing/2014/main" id="{87B261A9-E5A0-29C6-9F7C-87A0B19785C5}"/>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6" name="Freeform 5">
              <a:extLst>
                <a:ext uri="{FF2B5EF4-FFF2-40B4-BE49-F238E27FC236}">
                  <a16:creationId xmlns:a16="http://schemas.microsoft.com/office/drawing/2014/main" id="{5E508C86-ED7B-E4CB-7F2B-F9AFEFE5D705}"/>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8C6F6F84-6645-C2D0-ECBB-A4D72FE9664C}"/>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CF02FBB3-D975-9BE8-A950-2248CAB0C4ED}"/>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C58A000-08DA-26E1-5660-0B38C832F324}"/>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9DF54993-2FC6-8263-9A94-A43BE4D25D8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832950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3</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6512628"/>
            <a:ext cx="6832572" cy="3579789"/>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7559675" cy="3105011"/>
          </a:xfrm>
          <a:prstGeom prst="rect">
            <a:avLst/>
          </a:prstGeom>
        </p:spPr>
      </p:pic>
      <p:sp>
        <p:nvSpPr>
          <p:cNvPr id="28" name="Text Placeholder 16">
            <a:extLst>
              <a:ext uri="{FF2B5EF4-FFF2-40B4-BE49-F238E27FC236}">
                <a16:creationId xmlns:a16="http://schemas.microsoft.com/office/drawing/2014/main" id="{A38D377D-12BE-DC45-84C1-4F97A60561AB}"/>
              </a:ext>
            </a:extLst>
          </p:cNvPr>
          <p:cNvSpPr>
            <a:spLocks noGrp="1"/>
          </p:cNvSpPr>
          <p:nvPr/>
        </p:nvSpPr>
        <p:spPr>
          <a:xfrm>
            <a:off x="742427" y="3384973"/>
            <a:ext cx="6051577" cy="908583"/>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48043"/>
                </a:solidFill>
                <a:effectLst/>
                <a:latin typeface="Calibri" panose="020F0502020204030204" pitchFamily="34" charset="0"/>
                <a:ea typeface="Calibri" panose="020F0502020204030204" pitchFamily="34" charset="0"/>
                <a:cs typeface="Times New Roman" panose="02020603050405020304" pitchFamily="18" charset="0"/>
              </a:rPr>
              <a:t>01 | </a:t>
            </a:r>
            <a:r>
              <a:rPr lang="en-US" b="1">
                <a:solidFill>
                  <a:srgbClr val="8E2F91"/>
                </a:solidFill>
                <a:effectLst/>
                <a:latin typeface="Calibri" panose="020F0502020204030204" pitchFamily="34" charset="0"/>
                <a:ea typeface="Calibri" panose="020F0502020204030204" pitchFamily="34" charset="0"/>
                <a:cs typeface="Times New Roman" panose="02020603050405020304" pitchFamily="18" charset="0"/>
              </a:rPr>
              <a:t>INTRODUCTION TO THE COURSE</a:t>
            </a:r>
            <a:endParaRPr lang="en-LB" b="1">
              <a:solidFill>
                <a:srgbClr val="8E2F9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7705284"/>
            <a:ext cx="6143488" cy="2340761"/>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t>The ERASMUS+ project “Generation Blockchain” aims at contributing to the enhancement of digital learning and teaching in higher education institutions and the development of advanced student skills such that they are better prepared to contribute to the digital transformation of society. This project is a collaboration between University of Szczecin in Poland, Frankfurt School Blockchain Center in Germany, Momentum Educate+Innovate in Ireland, Amsterdam University of Applied Sciences in the Netherlands, European E-Learning Institute in Denmark and University of Porto in Portugal.</a:t>
            </a:r>
          </a:p>
          <a:p>
            <a:r>
              <a:rPr lang="en-US" dirty="0"/>
              <a:t>This course has been funded with support from the European Commission within the Erasmus+ programme. This course only reflects the views of the project partners, and the Commission and National Agency of the Erasmus+ programme cannot be held responsible for any use which may be made of the information contained therein.</a:t>
            </a:r>
          </a:p>
          <a:p>
            <a:endParaRPr lang="en-US" dirty="0"/>
          </a:p>
        </p:txBody>
      </p:sp>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4745708"/>
            <a:ext cx="6036131" cy="1797030"/>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dirty="0">
                <a:solidFill>
                  <a:schemeClr val="tx1"/>
                </a:solidFill>
                <a:latin typeface="Calibri" panose="020F0502020204030204" pitchFamily="34" charset="0"/>
                <a:cs typeface="Calibri" panose="020F0502020204030204" pitchFamily="34" charset="0"/>
              </a:rPr>
              <a:t>Before diving into the content, we highly recommend that you review the course syllabus. You can find the most important information related to the course in the syllabus, including:</a:t>
            </a:r>
          </a:p>
          <a:p>
            <a:endParaRPr lang="en-US" sz="1100" dirty="0">
              <a:solidFill>
                <a:schemeClr val="tx1"/>
              </a:solidFill>
              <a:latin typeface="Calibri" panose="020F0502020204030204" pitchFamily="34" charset="0"/>
              <a:cs typeface="Calibri" panose="020F0502020204030204" pitchFamily="34" charset="0"/>
            </a:endParaRPr>
          </a:p>
          <a:p>
            <a:pPr marL="171450" indent="-171450">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Course overview</a:t>
            </a:r>
          </a:p>
          <a:p>
            <a:pPr marL="171450" indent="-171450">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Course prerequisites and duration</a:t>
            </a:r>
          </a:p>
          <a:p>
            <a:pPr marL="171450" indent="-171450">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Course learning objectives and curriculum outline</a:t>
            </a:r>
          </a:p>
          <a:p>
            <a:pPr marL="171450" indent="-171450">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Course timing</a:t>
            </a:r>
          </a:p>
          <a:p>
            <a:pPr marL="171450" indent="-171450">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Grading and course completion</a:t>
            </a:r>
          </a:p>
          <a:p>
            <a:pPr marL="171450" indent="-171450">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Information about the ERASMUS+ project “Generation Blockchain”</a:t>
            </a:r>
          </a:p>
          <a:p>
            <a:endParaRPr lang="en-US" dirty="0">
              <a:solidFill>
                <a:schemeClr val="tx1"/>
              </a:solidFill>
            </a:endParaRPr>
          </a:p>
        </p:txBody>
      </p:sp>
      <p:sp>
        <p:nvSpPr>
          <p:cNvPr id="50" name="Text Placeholder 16">
            <a:extLst>
              <a:ext uri="{FF2B5EF4-FFF2-40B4-BE49-F238E27FC236}">
                <a16:creationId xmlns:a16="http://schemas.microsoft.com/office/drawing/2014/main" id="{DD696A88-DDBA-4B1F-C9A1-50B696893A95}"/>
              </a:ext>
            </a:extLst>
          </p:cNvPr>
          <p:cNvSpPr>
            <a:spLocks noGrp="1"/>
          </p:cNvSpPr>
          <p:nvPr/>
        </p:nvSpPr>
        <p:spPr>
          <a:xfrm>
            <a:off x="968744" y="6872748"/>
            <a:ext cx="5825260" cy="800580"/>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spcBef>
                <a:spcPts val="0"/>
              </a:spcBef>
            </a:pPr>
            <a:r>
              <a:rPr lang="en-US" sz="1800" b="0"/>
              <a:t>About the ERASMUS Project </a:t>
            </a:r>
          </a:p>
          <a:p>
            <a:pPr>
              <a:spcBef>
                <a:spcPts val="0"/>
              </a:spcBef>
            </a:pPr>
            <a:r>
              <a:rPr lang="en-US" sz="1800" b="0"/>
              <a:t>“Generation Blockchain”</a:t>
            </a:r>
            <a:r>
              <a:rPr lang="en-LB" sz="1800" b="0"/>
              <a:t> </a:t>
            </a:r>
            <a:endParaRPr lang="en-US" sz="1800" b="0" dirty="0"/>
          </a:p>
        </p:txBody>
      </p:sp>
      <p:sp>
        <p:nvSpPr>
          <p:cNvPr id="51" name="Text Placeholder 16">
            <a:extLst>
              <a:ext uri="{FF2B5EF4-FFF2-40B4-BE49-F238E27FC236}">
                <a16:creationId xmlns:a16="http://schemas.microsoft.com/office/drawing/2014/main" id="{F067E0D0-F0BC-C144-BF71-01F743D751A5}"/>
              </a:ext>
            </a:extLst>
          </p:cNvPr>
          <p:cNvSpPr>
            <a:spLocks noGrp="1"/>
          </p:cNvSpPr>
          <p:nvPr/>
        </p:nvSpPr>
        <p:spPr>
          <a:xfrm>
            <a:off x="730684" y="3929305"/>
            <a:ext cx="6051577" cy="908583"/>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spcBef>
                <a:spcPts val="0"/>
              </a:spcBef>
            </a:pPr>
            <a:r>
              <a:rPr lang="en-US" sz="1800" b="0" dirty="0"/>
              <a:t>Welcome to the Course </a:t>
            </a:r>
          </a:p>
          <a:p>
            <a:pPr>
              <a:spcBef>
                <a:spcPts val="0"/>
              </a:spcBef>
            </a:pPr>
            <a:r>
              <a:rPr lang="en-US" sz="1800" b="0" dirty="0"/>
              <a:t>Blockchain Technology &amp; Cryptocurrencies</a:t>
            </a:r>
          </a:p>
        </p:txBody>
      </p:sp>
    </p:spTree>
    <p:extLst>
      <p:ext uri="{BB962C8B-B14F-4D97-AF65-F5344CB8AC3E}">
        <p14:creationId xmlns:p14="http://schemas.microsoft.com/office/powerpoint/2010/main" val="40335431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773113"/>
            <a:ext cx="6051578" cy="283792"/>
          </a:xfrm>
        </p:spPr>
        <p:txBody>
          <a:bodyPr numCol="1"/>
          <a:lstStyle/>
          <a:p>
            <a:pPr algn="just">
              <a:spcAft>
                <a:spcPts val="1200"/>
              </a:spcAft>
            </a:pPr>
            <a:r>
              <a:rPr lang="en-US"/>
              <a:t>To solve the problem of Byzantine generals, consensus mechanisms are based on two concepts:</a:t>
            </a:r>
            <a:endParaRPr lang="en-LB"/>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30</a:t>
            </a:fld>
            <a:endParaRPr lang="en-US" dirty="0"/>
          </a:p>
        </p:txBody>
      </p:sp>
      <p:sp>
        <p:nvSpPr>
          <p:cNvPr id="4" name="Text Placeholder 17">
            <a:extLst>
              <a:ext uri="{FF2B5EF4-FFF2-40B4-BE49-F238E27FC236}">
                <a16:creationId xmlns:a16="http://schemas.microsoft.com/office/drawing/2014/main" id="{D2754FCA-FF86-238D-1749-E58AD706A4BE}"/>
              </a:ext>
            </a:extLst>
          </p:cNvPr>
          <p:cNvSpPr txBox="1">
            <a:spLocks/>
          </p:cNvSpPr>
          <p:nvPr/>
        </p:nvSpPr>
        <p:spPr>
          <a:xfrm>
            <a:off x="1005879" y="1301770"/>
            <a:ext cx="350203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t>All generals must first have skin in the game by contributing something to the network that they would not get back in case they behave against the rules. For example, imagine two businessmen who want to start a joint venture, but one of them refuses to invest time or capital. The other businessman who has skin in the game would question the loyalty of the other. This can be applied to decentralized networks.</a:t>
            </a:r>
          </a:p>
          <a:p>
            <a:endParaRPr lang="en-US" dirty="0"/>
          </a:p>
        </p:txBody>
      </p:sp>
      <p:sp>
        <p:nvSpPr>
          <p:cNvPr id="7" name="TextBox 6">
            <a:extLst>
              <a:ext uri="{FF2B5EF4-FFF2-40B4-BE49-F238E27FC236}">
                <a16:creationId xmlns:a16="http://schemas.microsoft.com/office/drawing/2014/main" id="{7BFB4372-F404-04F5-3F64-8973AA680173}"/>
              </a:ext>
            </a:extLst>
          </p:cNvPr>
          <p:cNvSpPr txBox="1"/>
          <p:nvPr/>
        </p:nvSpPr>
        <p:spPr>
          <a:xfrm>
            <a:off x="450035" y="1065415"/>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8" name="TextBox 7">
            <a:extLst>
              <a:ext uri="{FF2B5EF4-FFF2-40B4-BE49-F238E27FC236}">
                <a16:creationId xmlns:a16="http://schemas.microsoft.com/office/drawing/2014/main" id="{53CBAA30-98D4-175D-5B66-8C194C377D9C}"/>
              </a:ext>
            </a:extLst>
          </p:cNvPr>
          <p:cNvSpPr txBox="1"/>
          <p:nvPr/>
        </p:nvSpPr>
        <p:spPr>
          <a:xfrm>
            <a:off x="450035" y="273012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3" name="Text Placeholder 17">
            <a:extLst>
              <a:ext uri="{FF2B5EF4-FFF2-40B4-BE49-F238E27FC236}">
                <a16:creationId xmlns:a16="http://schemas.microsoft.com/office/drawing/2014/main" id="{26F3EA27-BA72-784E-B470-F47DB0DB6A04}"/>
              </a:ext>
            </a:extLst>
          </p:cNvPr>
          <p:cNvSpPr txBox="1">
            <a:spLocks/>
          </p:cNvSpPr>
          <p:nvPr/>
        </p:nvSpPr>
        <p:spPr>
          <a:xfrm>
            <a:off x="1005879" y="2999037"/>
            <a:ext cx="350203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1113" lvl="0" indent="-11113" rtl="0" fontAlgn="base">
              <a:spcAft>
                <a:spcPts val="1200"/>
              </a:spcAft>
              <a:tabLst>
                <a:tab pos="457200" algn="l"/>
              </a:tabLst>
            </a:pPr>
            <a:r>
              <a:rPr lang="en-US"/>
              <a:t>Secondly, the ledger has to be manipulation-free (referring to past and present transactions). A system is tamper-free if the nodes in the network immediately detect any change or deletion of previous transactions and data.  All user transactions are recorded, verified and stored on a blockchain.</a:t>
            </a:r>
            <a:endParaRPr lang="en-LB"/>
          </a:p>
          <a:p>
            <a:endParaRPr lang="en-US" dirty="0"/>
          </a:p>
        </p:txBody>
      </p:sp>
      <p:sp>
        <p:nvSpPr>
          <p:cNvPr id="5" name="Rectangle 4">
            <a:extLst>
              <a:ext uri="{FF2B5EF4-FFF2-40B4-BE49-F238E27FC236}">
                <a16:creationId xmlns:a16="http://schemas.microsoft.com/office/drawing/2014/main" id="{CE10BABD-4A23-3A58-4D5B-25B030BD7B3D}"/>
              </a:ext>
            </a:extLst>
          </p:cNvPr>
          <p:cNvSpPr/>
          <p:nvPr/>
        </p:nvSpPr>
        <p:spPr>
          <a:xfrm>
            <a:off x="0" y="4281055"/>
            <a:ext cx="7559675" cy="7758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0" name="Group 39">
            <a:extLst>
              <a:ext uri="{FF2B5EF4-FFF2-40B4-BE49-F238E27FC236}">
                <a16:creationId xmlns:a16="http://schemas.microsoft.com/office/drawing/2014/main" id="{D76A6421-7F90-703A-1DB1-F0DC68D022B9}"/>
              </a:ext>
            </a:extLst>
          </p:cNvPr>
          <p:cNvGrpSpPr/>
          <p:nvPr/>
        </p:nvGrpSpPr>
        <p:grpSpPr>
          <a:xfrm flipH="1">
            <a:off x="5196257" y="2183088"/>
            <a:ext cx="2590078" cy="2250924"/>
            <a:chOff x="-220413" y="5470274"/>
            <a:chExt cx="2590078" cy="2250924"/>
          </a:xfrm>
        </p:grpSpPr>
        <p:sp>
          <p:nvSpPr>
            <p:cNvPr id="41" name="Freeform 40">
              <a:extLst>
                <a:ext uri="{FF2B5EF4-FFF2-40B4-BE49-F238E27FC236}">
                  <a16:creationId xmlns:a16="http://schemas.microsoft.com/office/drawing/2014/main" id="{4285C4DC-FB5E-605C-08C0-44638C7DBB71}"/>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33CE85D6-881E-38FC-7109-C7DFFD9E7C83}"/>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6D9C1C0A-C57C-2DAE-BDE5-F2FE4D3329C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5112FA03-02D1-9F34-C8B9-45E8663AC59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C1E4E147-8223-DEE0-BF7D-8DD45C43868B}"/>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FDE6BFB7-1CF6-33BB-CF00-DF846E422E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9AB1FD8D-2F84-B34A-5BAD-E0A3C9D5A00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3C14E39B-91CB-3A78-B012-E6380D86543D}"/>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1BF1524B-319C-09E2-CF8B-B9D24D9B58D2}"/>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EF65AD6B-7C38-EFD8-913F-9259E56D18A5}"/>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028EC28F-1B95-B6D2-952F-9AB407B2E0D9}"/>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939FB456-3562-011C-578A-053BC5BE6CF3}"/>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128572DB-0462-9DCE-5AE8-42DDE899B57B}"/>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FEF0ED05-F716-1313-641E-DC28B682E44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ED0389EC-F293-F7B9-46ED-ABECFCF46E1F}"/>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6" name="Freeform 55">
              <a:extLst>
                <a:ext uri="{FF2B5EF4-FFF2-40B4-BE49-F238E27FC236}">
                  <a16:creationId xmlns:a16="http://schemas.microsoft.com/office/drawing/2014/main" id="{4186DEC2-F83D-8EFD-5525-A2706E6CD476}"/>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7" name="Freeform 56">
              <a:extLst>
                <a:ext uri="{FF2B5EF4-FFF2-40B4-BE49-F238E27FC236}">
                  <a16:creationId xmlns:a16="http://schemas.microsoft.com/office/drawing/2014/main" id="{0CDA33A0-BE37-9089-DEC8-F37D485BDA4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8" name="Freeform 57">
              <a:extLst>
                <a:ext uri="{FF2B5EF4-FFF2-40B4-BE49-F238E27FC236}">
                  <a16:creationId xmlns:a16="http://schemas.microsoft.com/office/drawing/2014/main" id="{2532967E-F49D-970E-C996-1069B77C678D}"/>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4589815"/>
            <a:ext cx="6051578" cy="5328886"/>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solidFill>
                  <a:srgbClr val="000000"/>
                </a:solidFill>
              </a:rPr>
              <a:t>In the case of the Byzantine generals, one solution could be to let generals pay a high sum up front as a token of their loyalty. Before a general can pass on a message, their identity would need to be proven by a cryptographically secured and unique signature. If one general is sabotaging the attack, the transaction history can give information on the identity of the individual giving the signature. The punishment for maliciousness is financial loss for the general since they are not reimbursed for the deposit made upfront. Reaching consensus in this way is called 'proof-of-stake'. All generals have invested a stake in maintaining the network upfront to participate. Another alternative would be for each general to solve a complex math problem before signing and sending a message is permitted. The general would need to pay a lot of money to workers solving the math problems for them. This method is referred to as Proof of work (PoW). Each general proves his loyalty to the network by consuming costly and time-consuming resources.</a:t>
            </a:r>
          </a:p>
          <a:p>
            <a:endParaRPr lang="en-US" dirty="0">
              <a:solidFill>
                <a:srgbClr val="000000"/>
              </a:solidFill>
            </a:endParaRPr>
          </a:p>
          <a:p>
            <a:r>
              <a:rPr lang="en-US" b="1" dirty="0">
                <a:solidFill>
                  <a:srgbClr val="F79037"/>
                </a:solidFill>
              </a:rPr>
              <a:t>Consensus in Distributed Systems</a:t>
            </a:r>
          </a:p>
          <a:p>
            <a:r>
              <a:rPr lang="en-US" dirty="0">
                <a:solidFill>
                  <a:srgbClr val="000000"/>
                </a:solidFill>
              </a:rPr>
              <a:t>The history of cryptocurrencies, the order in which transactions were validated is crucial to be kept track of. When a network participant creates a transaction, the transaction is broadcast to the entire network. Each node records the new transactions and adds them to its version of the ledger. The versions of the </a:t>
            </a:r>
          </a:p>
          <a:p>
            <a:endParaRPr lang="en-US" dirty="0">
              <a:solidFill>
                <a:srgbClr val="000000"/>
              </a:solidFill>
            </a:endParaRPr>
          </a:p>
          <a:p>
            <a:endParaRPr lang="en-US" dirty="0">
              <a:solidFill>
                <a:srgbClr val="000000"/>
              </a:solidFill>
            </a:endParaRPr>
          </a:p>
          <a:p>
            <a:endParaRPr lang="en-US" dirty="0">
              <a:solidFill>
                <a:srgbClr val="000000"/>
              </a:solidFill>
            </a:endParaRPr>
          </a:p>
          <a:p>
            <a:endParaRPr lang="en-US" dirty="0">
              <a:solidFill>
                <a:srgbClr val="000000"/>
              </a:solidFill>
            </a:endParaRPr>
          </a:p>
          <a:p>
            <a:r>
              <a:rPr lang="en-US" dirty="0">
                <a:solidFill>
                  <a:srgbClr val="000000"/>
                </a:solidFill>
              </a:rPr>
              <a:t>ledger differ slightly from one to the other. If a node is based in the EU and broadcasts a transaction, the nodes that are closest to it receive it earlier than a node based in the US. This results in slightly different versions of the same transaction history. Eventually, all network nodes need to agree on a given order and this is what the consensus mechanism of a blockchain achieves. There are many approaches to reach consensus in a distributed network, the two most prominent ones are the PoW and Proof of Stake (PoS) algorithms.</a:t>
            </a:r>
          </a:p>
          <a:p>
            <a:endParaRPr lang="en-US" dirty="0">
              <a:solidFill>
                <a:srgbClr val="000000"/>
              </a:solidFill>
            </a:endParaRPr>
          </a:p>
          <a:p>
            <a:r>
              <a:rPr lang="en-US" b="1" dirty="0">
                <a:solidFill>
                  <a:srgbClr val="F79037"/>
                </a:solidFill>
              </a:rPr>
              <a:t>Proof of Work</a:t>
            </a:r>
          </a:p>
          <a:p>
            <a:r>
              <a:rPr lang="en-US" dirty="0">
                <a:solidFill>
                  <a:srgbClr val="000000"/>
                </a:solidFill>
              </a:rPr>
              <a:t>The term "mining" is known from Bitcoin, for example. The Ethereum network used to run on PoW as a consensus mechanism transactions have to be packaged into blocks by means of mining and thus confirmed. PoW describes the condition that a participant in the network must have performed honest and provable work in order to confirm a number of transactions. The block reward which miners receive is intended to compensate for the electrical energy expended and the use of special hardware (e.g., ASIC miner or GPU), and beyond that to make a profit from the current block reward and the transaction fees approved in the transactions. PoW is the most widely used method in cryptocurrencies so far. The high stakes involved in mining also ensure that the coins generated through it have a real equivalent value in the form of fiat money.</a:t>
            </a:r>
          </a:p>
          <a:p>
            <a:r>
              <a:rPr lang="en-US" dirty="0">
                <a:solidFill>
                  <a:srgbClr val="000000"/>
                </a:solidFill>
              </a:rPr>
              <a:t> </a:t>
            </a:r>
          </a:p>
          <a:p>
            <a:endParaRPr lang="en-US" dirty="0">
              <a:solidFill>
                <a:srgbClr val="000000"/>
              </a:solidFill>
            </a:endParaRPr>
          </a:p>
          <a:p>
            <a:endParaRPr lang="en-US" dirty="0">
              <a:solidFill>
                <a:srgbClr val="000000"/>
              </a:solidFill>
            </a:endParaRPr>
          </a:p>
          <a:p>
            <a:endParaRPr lang="en-US" dirty="0">
              <a:solidFill>
                <a:srgbClr val="000000"/>
              </a:solidFill>
            </a:endParaRPr>
          </a:p>
        </p:txBody>
      </p:sp>
    </p:spTree>
    <p:extLst>
      <p:ext uri="{BB962C8B-B14F-4D97-AF65-F5344CB8AC3E}">
        <p14:creationId xmlns:p14="http://schemas.microsoft.com/office/powerpoint/2010/main" val="16899148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31</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0" y="0"/>
            <a:ext cx="7559675" cy="3105011"/>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3390247"/>
            <a:ext cx="6005741" cy="156681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spcAft>
                <a:spcPts val="1200"/>
              </a:spcAft>
            </a:pPr>
            <a:r>
              <a:rPr lang="en-US" sz="1100">
                <a:solidFill>
                  <a:srgbClr val="000000"/>
                </a:solidFill>
                <a:effectLst/>
                <a:latin typeface="Calibri" panose="020F0502020204030204" pitchFamily="34" charset="0"/>
                <a:ea typeface="Times New Roman" panose="02020603050405020304" pitchFamily="18" charset="0"/>
              </a:rPr>
              <a:t>As robust and proven as the process may be, it is also heavily criticized. The downside of PoW is the usage of electrical energy and the sometimes specially manufactured hardware is consumed at the expense of the environment. The comparison (based on ballpark number estimates) to frequently used services and industries (e.g., Netflix, YouTube) and Bitcoin and Ethereum energy consumption levels puts the energy usage of PoW and PoS into perspective.</a:t>
            </a:r>
            <a:endParaRPr lang="en-LB" sz="1100">
              <a:effectLst/>
              <a:latin typeface="Times New Roman" panose="02020603050405020304" pitchFamily="18" charset="0"/>
              <a:ea typeface="Times New Roman" panose="02020603050405020304" pitchFamily="18" charset="0"/>
            </a:endParaRPr>
          </a:p>
        </p:txBody>
      </p:sp>
      <p:sp>
        <p:nvSpPr>
          <p:cNvPr id="7" name="Text Placeholder 17">
            <a:extLst>
              <a:ext uri="{FF2B5EF4-FFF2-40B4-BE49-F238E27FC236}">
                <a16:creationId xmlns:a16="http://schemas.microsoft.com/office/drawing/2014/main" id="{7E5F6DDF-F345-D749-CDAC-136A91CFF324}"/>
              </a:ext>
            </a:extLst>
          </p:cNvPr>
          <p:cNvSpPr txBox="1">
            <a:spLocks/>
          </p:cNvSpPr>
          <p:nvPr/>
        </p:nvSpPr>
        <p:spPr>
          <a:xfrm>
            <a:off x="761772" y="7761707"/>
            <a:ext cx="6005741" cy="48264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6: Comparison of annualized energy consumption of services and industries </a:t>
            </a:r>
            <a:b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b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(Source: Ethereum's energy expenditure, </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Ethereum Foundation</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 2022)</a:t>
            </a:r>
          </a:p>
        </p:txBody>
      </p:sp>
      <p:pic>
        <p:nvPicPr>
          <p:cNvPr id="6" name="Picture 5">
            <a:extLst>
              <a:ext uri="{FF2B5EF4-FFF2-40B4-BE49-F238E27FC236}">
                <a16:creationId xmlns:a16="http://schemas.microsoft.com/office/drawing/2014/main" id="{95864A4D-2CB1-C1CA-B699-FAD3F4425822}"/>
              </a:ext>
            </a:extLst>
          </p:cNvPr>
          <p:cNvPicPr>
            <a:picLocks noChangeAspect="1"/>
          </p:cNvPicPr>
          <p:nvPr/>
        </p:nvPicPr>
        <p:blipFill>
          <a:blip r:embed="rId4"/>
          <a:stretch>
            <a:fillRect/>
          </a:stretch>
        </p:blipFill>
        <p:spPr>
          <a:xfrm>
            <a:off x="899153" y="4651295"/>
            <a:ext cx="5761368" cy="2933889"/>
          </a:xfrm>
          <a:prstGeom prst="rect">
            <a:avLst/>
          </a:prstGeom>
        </p:spPr>
      </p:pic>
      <p:sp>
        <p:nvSpPr>
          <p:cNvPr id="11" name="Rectangle 10">
            <a:extLst>
              <a:ext uri="{FF2B5EF4-FFF2-40B4-BE49-F238E27FC236}">
                <a16:creationId xmlns:a16="http://schemas.microsoft.com/office/drawing/2014/main" id="{B92B49B9-DA89-6759-FA6E-3BEDDF8A2572}"/>
              </a:ext>
            </a:extLst>
          </p:cNvPr>
          <p:cNvSpPr/>
          <p:nvPr/>
        </p:nvSpPr>
        <p:spPr>
          <a:xfrm flipV="1">
            <a:off x="740928" y="8424301"/>
            <a:ext cx="6832572" cy="1691266"/>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8" name="Text Placeholder 23">
            <a:extLst>
              <a:ext uri="{FF2B5EF4-FFF2-40B4-BE49-F238E27FC236}">
                <a16:creationId xmlns:a16="http://schemas.microsoft.com/office/drawing/2014/main" id="{B78CD311-F889-12D3-BBDA-43AC690B1A34}"/>
              </a:ext>
            </a:extLst>
          </p:cNvPr>
          <p:cNvSpPr txBox="1">
            <a:spLocks/>
          </p:cNvSpPr>
          <p:nvPr/>
        </p:nvSpPr>
        <p:spPr>
          <a:xfrm>
            <a:off x="6575171" y="9525908"/>
            <a:ext cx="785328" cy="1056987"/>
          </a:xfrm>
          <a:prstGeom prst="rect">
            <a:avLst/>
          </a:prstGeom>
        </p:spPr>
        <p:txBody>
          <a:bodyPr anchor="t">
            <a:normAutofit fontScale="77500" lnSpcReduction="20000"/>
          </a:bodyPr>
          <a:lstStyle>
            <a:lvl1pPr marL="0" indent="0" algn="r" defTabSz="2073036" rtl="0" eaLnBrk="1" latinLnBrk="0" hangingPunct="1">
              <a:lnSpc>
                <a:spcPct val="100000"/>
              </a:lnSpc>
              <a:spcBef>
                <a:spcPts val="2267"/>
              </a:spcBef>
              <a:buFont typeface="Arial" panose="020B0604020202020204" pitchFamily="34" charset="0"/>
              <a:buNone/>
              <a:defRPr sz="9600" b="1" i="0" kern="1200" baseline="0">
                <a:solidFill>
                  <a:srgbClr val="F9A835"/>
                </a:solidFill>
                <a:latin typeface="Times New Roman" charset="0"/>
                <a:ea typeface="Times New Roman" charset="0"/>
                <a:cs typeface="Times New Roman" charset="0"/>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t>”</a:t>
            </a:r>
          </a:p>
        </p:txBody>
      </p:sp>
      <p:sp>
        <p:nvSpPr>
          <p:cNvPr id="9" name="Text Placeholder 23">
            <a:extLst>
              <a:ext uri="{FF2B5EF4-FFF2-40B4-BE49-F238E27FC236}">
                <a16:creationId xmlns:a16="http://schemas.microsoft.com/office/drawing/2014/main" id="{55E6D986-A3F8-11A8-EC90-0F2451C9EB65}"/>
              </a:ext>
            </a:extLst>
          </p:cNvPr>
          <p:cNvSpPr txBox="1">
            <a:spLocks/>
          </p:cNvSpPr>
          <p:nvPr/>
        </p:nvSpPr>
        <p:spPr>
          <a:xfrm>
            <a:off x="1710813" y="8658212"/>
            <a:ext cx="5107933" cy="1237956"/>
          </a:xfrm>
          <a:prstGeom prst="rect">
            <a:avLst/>
          </a:prstGeom>
        </p:spPr>
        <p:txBody>
          <a:bodyPr anchor="ctr">
            <a:normAutofit fontScale="92500" lnSpcReduction="20000"/>
          </a:bodyPr>
          <a:lstStyle>
            <a:lvl1pPr marL="0" indent="0" algn="ctr" defTabSz="2073036" rtl="0" eaLnBrk="1" latinLnBrk="0" hangingPunct="1">
              <a:lnSpc>
                <a:spcPct val="100000"/>
              </a:lnSpc>
              <a:spcBef>
                <a:spcPts val="2267"/>
              </a:spcBef>
              <a:buFont typeface="Arial" panose="020B0604020202020204" pitchFamily="34" charset="0"/>
              <a:buNone/>
              <a:defRPr sz="1801" b="0" i="0" kern="1200" baseline="0">
                <a:solidFill>
                  <a:schemeClr val="bg1"/>
                </a:solidFill>
                <a:latin typeface="Calibri" panose="020F0502020204030204" pitchFamily="34" charset="0"/>
                <a:ea typeface="+mn-ea"/>
                <a:cs typeface="Calibri" panose="020F0502020204030204" pitchFamily="34" charset="0"/>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t>Estimates of YouTube's energy expenditure have also been broken down by channel and individual videos. Those estimates show YouTube used over 175 times more energy watching Gangnam Style in 2019 than Ethereum uses per year. </a:t>
            </a:r>
          </a:p>
        </p:txBody>
      </p:sp>
      <p:sp>
        <p:nvSpPr>
          <p:cNvPr id="10" name="Text Placeholder 23">
            <a:extLst>
              <a:ext uri="{FF2B5EF4-FFF2-40B4-BE49-F238E27FC236}">
                <a16:creationId xmlns:a16="http://schemas.microsoft.com/office/drawing/2014/main" id="{05239D99-E4E1-86A8-9E37-61F6FADFA4D4}"/>
              </a:ext>
            </a:extLst>
          </p:cNvPr>
          <p:cNvSpPr txBox="1">
            <a:spLocks/>
          </p:cNvSpPr>
          <p:nvPr/>
        </p:nvSpPr>
        <p:spPr>
          <a:xfrm>
            <a:off x="1061161" y="8381815"/>
            <a:ext cx="2003444" cy="936605"/>
          </a:xfrm>
          <a:prstGeom prst="rect">
            <a:avLst/>
          </a:prstGeom>
        </p:spPr>
        <p:txBody>
          <a:bodyPr anchor="t">
            <a:noAutofit/>
          </a:bodyPr>
          <a:lstStyle>
            <a:lvl1pPr marL="0" indent="0" algn="l" defTabSz="2073036" rtl="0" eaLnBrk="1" latinLnBrk="0" hangingPunct="1">
              <a:lnSpc>
                <a:spcPct val="100000"/>
              </a:lnSpc>
              <a:spcBef>
                <a:spcPts val="2267"/>
              </a:spcBef>
              <a:buFont typeface="Arial" panose="020B0604020202020204" pitchFamily="34" charset="0"/>
              <a:buNone/>
              <a:defRPr sz="9600" b="1" i="0" kern="1200" baseline="0">
                <a:solidFill>
                  <a:srgbClr val="F9A835"/>
                </a:solidFill>
                <a:latin typeface="Times New Roman" charset="0"/>
                <a:ea typeface="Times New Roman" charset="0"/>
                <a:cs typeface="Times New Roman" charset="0"/>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7400" dirty="0"/>
              <a:t>“</a:t>
            </a:r>
          </a:p>
        </p:txBody>
      </p:sp>
      <p:sp>
        <p:nvSpPr>
          <p:cNvPr id="12" name="Text Placeholder 17">
            <a:extLst>
              <a:ext uri="{FF2B5EF4-FFF2-40B4-BE49-F238E27FC236}">
                <a16:creationId xmlns:a16="http://schemas.microsoft.com/office/drawing/2014/main" id="{4F1F8B68-3E27-8807-E6AD-D273E15CEC5E}"/>
              </a:ext>
            </a:extLst>
          </p:cNvPr>
          <p:cNvSpPr txBox="1">
            <a:spLocks/>
          </p:cNvSpPr>
          <p:nvPr/>
        </p:nvSpPr>
        <p:spPr>
          <a:xfrm>
            <a:off x="1261908" y="9812873"/>
            <a:ext cx="6005741" cy="48264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Ethereum Foundation, 2022</a:t>
            </a:r>
            <a:r>
              <a:rPr lang="en-LB" sz="1100">
                <a:solidFill>
                  <a:srgbClr val="F79037"/>
                </a:solidFill>
                <a:effectLst/>
                <a:latin typeface="Calibri" panose="020F0502020204030204" pitchFamily="34" charset="0"/>
                <a:cs typeface="Calibri" panose="020F0502020204030204" pitchFamily="34" charset="0"/>
              </a:rPr>
              <a:t> </a:t>
            </a:r>
            <a:endPar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25094551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32</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8902076"/>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While the reduction of the carbon footprint of crypto (by use of renewable energy sources) is desirable, one must answer the following question for themselves:</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Are the functions that Bitcoin and other cryptocurrencies fulfill worth the energy expenditure that they incur?</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Another disadvantage is the division of the community of these projects. There are always two groups. Users, who have to raise the transaction fees and wait for the confirmations, and miners, who have their eye on profit and mostly want to make a political profit on the project for themselves. Suggestions on how to improve the project and its source code implementation usually trigger discussions in which both camps vigorously defend their own interests.</a:t>
            </a: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Proof of Stake</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As in a stock corporation, for example, in PoS all shareholders have the right to have a say in the consensus. This entitlement to validate a block of new transactions is deterministically (by pseudo-randomness) assigned each time. In this process, shareholders with more assets in their wallets have a slightly higher chance of being selected. On the one hand, they have a higher interest in the functionality of the network and should therefore contribute relatively more. On the other hand, with too heterogeneous a selection of shareholders comes the risk that block confirmations become centralized and empower parties holding large shares of the asset, resulting in an unfair redistribution of wealth. In most cases, in PoS-based blockchains, the corresponding tokens are already "pre-mined" (i.e., created) instead of being slowly flushed to the market through block discovery until the set maximum is reached, as in PoW. PoS blockchains thus, usually already have all shares in circulation and can only pay shareholders who win blocks with transaction fees. Energy consumption is limited to simple use by the participants and is not driven up by complex calculations as it is in PoW consensus mechanisms.</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220"/>
          <a:stretch/>
        </p:blipFill>
        <p:spPr>
          <a:xfrm>
            <a:off x="4003827" y="2259106"/>
            <a:ext cx="3555848" cy="8432707"/>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flipH="1">
            <a:off x="5490027" y="8878957"/>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5340536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06</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GB"/>
              <a:t>LEARNING ASSESSMENT FOR MODULE 1</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pPr/>
              <a:t>33</a:t>
            </a:fld>
            <a:endParaRPr lang="en-US" dirty="0"/>
          </a:p>
        </p:txBody>
      </p:sp>
    </p:spTree>
    <p:extLst>
      <p:ext uri="{BB962C8B-B14F-4D97-AF65-F5344CB8AC3E}">
        <p14:creationId xmlns:p14="http://schemas.microsoft.com/office/powerpoint/2010/main" val="40551898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3DB85EFB-2FEF-E314-3FAF-2DA104AD20A0}"/>
              </a:ext>
            </a:extLst>
          </p:cNvPr>
          <p:cNvPicPr>
            <a:picLocks noGrp="1" noChangeAspect="1"/>
          </p:cNvPicPr>
          <p:nvPr>
            <p:ph type="pic" sz="quarter" idx="41"/>
          </p:nvPr>
        </p:nvPicPr>
        <p:blipFill rotWithShape="1">
          <a:blip r:embed="rId2" cstate="screen">
            <a:extLst>
              <a:ext uri="{28A0092B-C50C-407E-A947-70E740481C1C}">
                <a14:useLocalDpi xmlns:a14="http://schemas.microsoft.com/office/drawing/2010/main"/>
              </a:ext>
            </a:extLst>
          </a:blip>
          <a:srcRect b="-162"/>
          <a:stretch/>
        </p:blipFill>
        <p:spPr>
          <a:xfrm>
            <a:off x="361694" y="472749"/>
            <a:ext cx="6781936" cy="9229189"/>
          </a:xfrm>
        </p:spPr>
      </p:pic>
      <p:sp>
        <p:nvSpPr>
          <p:cNvPr id="6" name="Slide Number Placeholder 5">
            <a:extLst>
              <a:ext uri="{FF2B5EF4-FFF2-40B4-BE49-F238E27FC236}">
                <a16:creationId xmlns:a16="http://schemas.microsoft.com/office/drawing/2014/main" id="{CE01D1FA-1B03-EFB5-A2A7-6316DA90DE4F}"/>
              </a:ext>
            </a:extLst>
          </p:cNvPr>
          <p:cNvSpPr>
            <a:spLocks noGrp="1"/>
          </p:cNvSpPr>
          <p:nvPr>
            <p:ph type="sldNum" sz="quarter" idx="4"/>
          </p:nvPr>
        </p:nvSpPr>
        <p:spPr/>
        <p:txBody>
          <a:bodyPr/>
          <a:lstStyle/>
          <a:p>
            <a:fld id="{CB2079F2-58AF-ED44-82D7-E04B2F6FD686}" type="slidenum">
              <a:rPr lang="en-US" smtClean="0"/>
              <a:pPr/>
              <a:t>34</a:t>
            </a:fld>
            <a:endParaRPr lang="en-US" dirty="0"/>
          </a:p>
        </p:txBody>
      </p:sp>
      <p:sp>
        <p:nvSpPr>
          <p:cNvPr id="7" name="Text Placeholder 17">
            <a:extLst>
              <a:ext uri="{FF2B5EF4-FFF2-40B4-BE49-F238E27FC236}">
                <a16:creationId xmlns:a16="http://schemas.microsoft.com/office/drawing/2014/main" id="{24704B68-53DB-A8E4-D5A0-E82E3105B114}"/>
              </a:ext>
            </a:extLst>
          </p:cNvPr>
          <p:cNvSpPr txBox="1">
            <a:spLocks/>
          </p:cNvSpPr>
          <p:nvPr/>
        </p:nvSpPr>
        <p:spPr>
          <a:xfrm>
            <a:off x="361694" y="1709984"/>
            <a:ext cx="3502031" cy="171901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0">
                <a:effectLst/>
                <a:latin typeface="Calibri" panose="020F0502020204030204" pitchFamily="34" charset="0"/>
                <a:ea typeface="Times New Roman" panose="02020603050405020304" pitchFamily="18" charset="0"/>
                <a:cs typeface="Calibri" panose="020F0502020204030204" pitchFamily="34" charset="0"/>
              </a:rPr>
              <a:t>To test your knowledge, finish this learning assessment as part of your overall grade for the course.</a:t>
            </a:r>
            <a:br>
              <a:rPr lang="en-US" b="0">
                <a:effectLst/>
                <a:latin typeface="Calibri" panose="020F0502020204030204" pitchFamily="34" charset="0"/>
                <a:ea typeface="Times New Roman" panose="02020603050405020304" pitchFamily="18" charset="0"/>
                <a:cs typeface="Calibri" panose="020F0502020204030204" pitchFamily="34" charset="0"/>
              </a:rPr>
            </a:br>
            <a:r>
              <a:rPr lang="en-US" b="0">
                <a:effectLst/>
                <a:latin typeface="Calibri" panose="020F0502020204030204" pitchFamily="34" charset="0"/>
                <a:ea typeface="Times New Roman" panose="02020603050405020304" pitchFamily="18" charset="0"/>
                <a:cs typeface="Calibri" panose="020F0502020204030204" pitchFamily="34" charset="0"/>
              </a:rPr>
              <a:t>Click </a:t>
            </a:r>
            <a:r>
              <a:rPr lang="en-US" b="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here</a:t>
            </a:r>
            <a:r>
              <a:rPr lang="en-US" b="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b="1">
              <a:solidFill>
                <a:srgbClr val="F79037"/>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grpSp>
        <p:nvGrpSpPr>
          <p:cNvPr id="8" name="object 15">
            <a:extLst>
              <a:ext uri="{FF2B5EF4-FFF2-40B4-BE49-F238E27FC236}">
                <a16:creationId xmlns:a16="http://schemas.microsoft.com/office/drawing/2014/main" id="{D46247F2-BDEC-4552-8118-6C45BDFAF419}"/>
              </a:ext>
            </a:extLst>
          </p:cNvPr>
          <p:cNvGrpSpPr/>
          <p:nvPr/>
        </p:nvGrpSpPr>
        <p:grpSpPr>
          <a:xfrm>
            <a:off x="678042" y="2784024"/>
            <a:ext cx="3047022" cy="1729173"/>
            <a:chOff x="485139" y="4586859"/>
            <a:chExt cx="3134043" cy="1778557"/>
          </a:xfrm>
        </p:grpSpPr>
        <p:pic>
          <p:nvPicPr>
            <p:cNvPr id="9" name="object 16">
              <a:extLst>
                <a:ext uri="{FF2B5EF4-FFF2-40B4-BE49-F238E27FC236}">
                  <a16:creationId xmlns:a16="http://schemas.microsoft.com/office/drawing/2014/main" id="{99EC066B-B267-881B-F669-0771E9C783C3}"/>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412C38A1-051E-5389-C271-19207DB840AA}"/>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45F29185-9F34-1F73-876A-BAAE2A284546}"/>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53282346-F39C-23BB-B450-0C7CE9181D9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2BD04ECB-267E-6338-E158-1C9902EB2073}"/>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E63A43CC-D9DA-6EF6-0E80-37EE844D381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56734" y="2869613"/>
            <a:ext cx="2319372" cy="1498655"/>
          </a:xfrm>
          <a:prstGeom prst="rect">
            <a:avLst/>
          </a:prstGeom>
        </p:spPr>
      </p:pic>
      <p:grpSp>
        <p:nvGrpSpPr>
          <p:cNvPr id="15" name="Group 14">
            <a:extLst>
              <a:ext uri="{FF2B5EF4-FFF2-40B4-BE49-F238E27FC236}">
                <a16:creationId xmlns:a16="http://schemas.microsoft.com/office/drawing/2014/main" id="{D5998BE7-28F4-0FE5-DE4F-81E7845129A2}"/>
              </a:ext>
            </a:extLst>
          </p:cNvPr>
          <p:cNvGrpSpPr/>
          <p:nvPr/>
        </p:nvGrpSpPr>
        <p:grpSpPr>
          <a:xfrm>
            <a:off x="416045" y="2780060"/>
            <a:ext cx="824852" cy="742396"/>
            <a:chOff x="7615126" y="6464727"/>
            <a:chExt cx="824852" cy="742396"/>
          </a:xfrm>
        </p:grpSpPr>
        <p:sp>
          <p:nvSpPr>
            <p:cNvPr id="16" name="Oval 15">
              <a:extLst>
                <a:ext uri="{FF2B5EF4-FFF2-40B4-BE49-F238E27FC236}">
                  <a16:creationId xmlns:a16="http://schemas.microsoft.com/office/drawing/2014/main" id="{505C6C44-38E7-9C91-1835-89BB43051ECA}"/>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3BF4B7E5-EC6F-2E39-CAF7-3A688372B894}"/>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7314372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F08A1FA4-61E9-B44C-83C4-A6CE732733C1}"/>
              </a:ext>
            </a:extLst>
          </p:cNvPr>
          <p:cNvSpPr>
            <a:spLocks noGrp="1"/>
          </p:cNvSpPr>
          <p:nvPr>
            <p:ph type="body" sz="quarter" idx="13"/>
          </p:nvPr>
        </p:nvSpPr>
        <p:spPr/>
        <p:txBody>
          <a:bodyPr/>
          <a:lstStyle/>
          <a:p>
            <a:r>
              <a:rPr lang="en-US" dirty="0">
                <a:solidFill>
                  <a:srgbClr val="8E2F91"/>
                </a:solidFill>
              </a:rPr>
              <a:t>01</a:t>
            </a:r>
          </a:p>
        </p:txBody>
      </p:sp>
      <p:sp>
        <p:nvSpPr>
          <p:cNvPr id="18" name="Text Placeholder 17">
            <a:extLst>
              <a:ext uri="{FF2B5EF4-FFF2-40B4-BE49-F238E27FC236}">
                <a16:creationId xmlns:a16="http://schemas.microsoft.com/office/drawing/2014/main" id="{3D13EB9D-DE55-5D4D-BEA7-6A984DDA5380}"/>
              </a:ext>
            </a:extLst>
          </p:cNvPr>
          <p:cNvSpPr>
            <a:spLocks noGrp="1"/>
          </p:cNvSpPr>
          <p:nvPr>
            <p:ph type="body" sz="quarter" idx="14"/>
          </p:nvPr>
        </p:nvSpPr>
        <p:spPr>
          <a:xfrm>
            <a:off x="3059265" y="3865694"/>
            <a:ext cx="4305362" cy="2077905"/>
          </a:xfrm>
        </p:spPr>
        <p:txBody>
          <a:bodyPr/>
          <a:lstStyle/>
          <a:p>
            <a:r>
              <a:rPr lang="en-US" sz="3600" dirty="0">
                <a:solidFill>
                  <a:srgbClr val="F79037"/>
                </a:solidFill>
              </a:rPr>
              <a:t>MODULE 2</a:t>
            </a:r>
          </a:p>
          <a:p>
            <a:pPr>
              <a:spcBef>
                <a:spcPts val="0"/>
              </a:spcBef>
            </a:pPr>
            <a:r>
              <a:rPr lang="en-US" dirty="0"/>
              <a:t>Trust in Business</a:t>
            </a:r>
          </a:p>
        </p:txBody>
      </p:sp>
      <p:sp>
        <p:nvSpPr>
          <p:cNvPr id="2" name="Slide Number Placeholder 18">
            <a:extLst>
              <a:ext uri="{FF2B5EF4-FFF2-40B4-BE49-F238E27FC236}">
                <a16:creationId xmlns:a16="http://schemas.microsoft.com/office/drawing/2014/main" id="{D447D46A-2C5D-C312-FA75-55F08C7272A4}"/>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35</a:t>
            </a:fld>
            <a:endParaRPr lang="en-US" dirty="0"/>
          </a:p>
        </p:txBody>
      </p:sp>
      <p:grpSp>
        <p:nvGrpSpPr>
          <p:cNvPr id="5" name="Group 4">
            <a:extLst>
              <a:ext uri="{FF2B5EF4-FFF2-40B4-BE49-F238E27FC236}">
                <a16:creationId xmlns:a16="http://schemas.microsoft.com/office/drawing/2014/main" id="{973EA5E6-F7B7-BDB6-5872-B831E678F478}"/>
              </a:ext>
            </a:extLst>
          </p:cNvPr>
          <p:cNvGrpSpPr/>
          <p:nvPr/>
        </p:nvGrpSpPr>
        <p:grpSpPr>
          <a:xfrm>
            <a:off x="2358984" y="9840039"/>
            <a:ext cx="4502594" cy="461665"/>
            <a:chOff x="2358984" y="9840039"/>
            <a:chExt cx="4502594" cy="461665"/>
          </a:xfrm>
        </p:grpSpPr>
        <p:pic>
          <p:nvPicPr>
            <p:cNvPr id="6" name="Picture 5">
              <a:extLst>
                <a:ext uri="{FF2B5EF4-FFF2-40B4-BE49-F238E27FC236}">
                  <a16:creationId xmlns:a16="http://schemas.microsoft.com/office/drawing/2014/main" id="{CF3F639D-498B-7C6F-F8CE-A335967144B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2358984" y="9934832"/>
              <a:ext cx="1184829" cy="272079"/>
            </a:xfrm>
            <a:prstGeom prst="rect">
              <a:avLst/>
            </a:prstGeom>
            <a:ln>
              <a:noFill/>
            </a:ln>
            <a:extLst>
              <a:ext uri="{53640926-AAD7-44D8-BBD7-CCE9431645EC}">
                <a14:shadowObscured xmlns:a14="http://schemas.microsoft.com/office/drawing/2010/main"/>
              </a:ext>
            </a:extLst>
          </p:spPr>
        </p:pic>
        <p:sp>
          <p:nvSpPr>
            <p:cNvPr id="7" name="Rectangle 6">
              <a:extLst>
                <a:ext uri="{FF2B5EF4-FFF2-40B4-BE49-F238E27FC236}">
                  <a16:creationId xmlns:a16="http://schemas.microsoft.com/office/drawing/2014/main" id="{4C91E6D4-8F04-2583-D394-BFF06EAF1F11}"/>
                </a:ext>
              </a:extLst>
            </p:cNvPr>
            <p:cNvSpPr/>
            <p:nvPr/>
          </p:nvSpPr>
          <p:spPr>
            <a:xfrm>
              <a:off x="3973077" y="9840039"/>
              <a:ext cx="2888501" cy="46166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6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 </a:t>
              </a:r>
              <a:endParaRPr lang="en-US" sz="6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grpSp>
    </p:spTree>
    <p:extLst>
      <p:ext uri="{BB962C8B-B14F-4D97-AF65-F5344CB8AC3E}">
        <p14:creationId xmlns:p14="http://schemas.microsoft.com/office/powerpoint/2010/main" val="29099045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15050754-A385-B34A-A0CA-0D3B984F05A5}"/>
              </a:ext>
            </a:extLst>
          </p:cNvPr>
          <p:cNvSpPr>
            <a:spLocks noGrp="1"/>
          </p:cNvSpPr>
          <p:nvPr>
            <p:ph type="body" sz="quarter" idx="11"/>
          </p:nvPr>
        </p:nvSpPr>
        <p:spPr>
          <a:xfrm>
            <a:off x="1466451" y="4525106"/>
            <a:ext cx="648000" cy="348400"/>
          </a:xfrm>
        </p:spPr>
        <p:txBody>
          <a:bodyPr/>
          <a:lstStyle/>
          <a:p>
            <a:r>
              <a:rPr lang="en-US" dirty="0"/>
              <a:t>01</a:t>
            </a:r>
          </a:p>
        </p:txBody>
      </p:sp>
      <p:sp>
        <p:nvSpPr>
          <p:cNvPr id="27" name="Text Placeholder 26">
            <a:extLst>
              <a:ext uri="{FF2B5EF4-FFF2-40B4-BE49-F238E27FC236}">
                <a16:creationId xmlns:a16="http://schemas.microsoft.com/office/drawing/2014/main" id="{8AFD43CD-900B-364C-9180-A56DC4255D91}"/>
              </a:ext>
            </a:extLst>
          </p:cNvPr>
          <p:cNvSpPr>
            <a:spLocks noGrp="1"/>
          </p:cNvSpPr>
          <p:nvPr>
            <p:ph type="body" sz="quarter" idx="49"/>
          </p:nvPr>
        </p:nvSpPr>
        <p:spPr>
          <a:xfrm>
            <a:off x="2249417" y="4525106"/>
            <a:ext cx="3974396" cy="348400"/>
          </a:xfrm>
        </p:spPr>
        <p:txBody>
          <a:bodyPr/>
          <a:lstStyle/>
          <a:p>
            <a:r>
              <a:rPr lang="en-US" dirty="0"/>
              <a:t>The Role &amp; Means For Trust In Business</a:t>
            </a:r>
          </a:p>
        </p:txBody>
      </p:sp>
      <p:sp>
        <p:nvSpPr>
          <p:cNvPr id="18" name="Text Placeholder 17">
            <a:extLst>
              <a:ext uri="{FF2B5EF4-FFF2-40B4-BE49-F238E27FC236}">
                <a16:creationId xmlns:a16="http://schemas.microsoft.com/office/drawing/2014/main" id="{C702A4CC-CD69-FF4B-B8B5-45F76BCB4B0F}"/>
              </a:ext>
            </a:extLst>
          </p:cNvPr>
          <p:cNvSpPr>
            <a:spLocks noGrp="1"/>
          </p:cNvSpPr>
          <p:nvPr>
            <p:ph type="body" sz="quarter" idx="13"/>
          </p:nvPr>
        </p:nvSpPr>
        <p:spPr>
          <a:xfrm>
            <a:off x="1466451" y="5026769"/>
            <a:ext cx="648000" cy="348400"/>
          </a:xfrm>
        </p:spPr>
        <p:txBody>
          <a:bodyPr/>
          <a:lstStyle/>
          <a:p>
            <a:r>
              <a:rPr lang="en-US" dirty="0"/>
              <a:t>02</a:t>
            </a:r>
          </a:p>
        </p:txBody>
      </p:sp>
      <p:sp>
        <p:nvSpPr>
          <p:cNvPr id="19" name="Text Placeholder 18">
            <a:extLst>
              <a:ext uri="{FF2B5EF4-FFF2-40B4-BE49-F238E27FC236}">
                <a16:creationId xmlns:a16="http://schemas.microsoft.com/office/drawing/2014/main" id="{6FF67CFC-32FD-BE49-BCF4-8410339E3C05}"/>
              </a:ext>
            </a:extLst>
          </p:cNvPr>
          <p:cNvSpPr>
            <a:spLocks noGrp="1"/>
          </p:cNvSpPr>
          <p:nvPr>
            <p:ph type="body" sz="quarter" idx="14"/>
          </p:nvPr>
        </p:nvSpPr>
        <p:spPr>
          <a:xfrm>
            <a:off x="2249417" y="5026609"/>
            <a:ext cx="3544003" cy="349200"/>
          </a:xfrm>
        </p:spPr>
        <p:txBody>
          <a:bodyPr/>
          <a:lstStyle/>
          <a:p>
            <a:r>
              <a:rPr lang="en-US" dirty="0"/>
              <a:t>Application Areas of Blockchain Technology </a:t>
            </a:r>
          </a:p>
        </p:txBody>
      </p:sp>
      <p:sp>
        <p:nvSpPr>
          <p:cNvPr id="20" name="Text Placeholder 19">
            <a:extLst>
              <a:ext uri="{FF2B5EF4-FFF2-40B4-BE49-F238E27FC236}">
                <a16:creationId xmlns:a16="http://schemas.microsoft.com/office/drawing/2014/main" id="{9042ED48-2259-6647-9817-0662BC56C43F}"/>
              </a:ext>
            </a:extLst>
          </p:cNvPr>
          <p:cNvSpPr>
            <a:spLocks noGrp="1"/>
          </p:cNvSpPr>
          <p:nvPr>
            <p:ph type="body" sz="quarter" idx="15"/>
          </p:nvPr>
        </p:nvSpPr>
        <p:spPr>
          <a:xfrm>
            <a:off x="1466451" y="5528432"/>
            <a:ext cx="648000" cy="348400"/>
          </a:xfrm>
        </p:spPr>
        <p:txBody>
          <a:bodyPr/>
          <a:lstStyle/>
          <a:p>
            <a:r>
              <a:rPr lang="en-US" dirty="0"/>
              <a:t>03</a:t>
            </a:r>
          </a:p>
        </p:txBody>
      </p:sp>
      <p:sp>
        <p:nvSpPr>
          <p:cNvPr id="22" name="Text Placeholder 21">
            <a:extLst>
              <a:ext uri="{FF2B5EF4-FFF2-40B4-BE49-F238E27FC236}">
                <a16:creationId xmlns:a16="http://schemas.microsoft.com/office/drawing/2014/main" id="{B9D4620C-2DF1-3748-AF08-789912CE2FA0}"/>
              </a:ext>
            </a:extLst>
          </p:cNvPr>
          <p:cNvSpPr>
            <a:spLocks noGrp="1"/>
          </p:cNvSpPr>
          <p:nvPr>
            <p:ph type="body" sz="quarter" idx="19"/>
          </p:nvPr>
        </p:nvSpPr>
        <p:spPr>
          <a:xfrm>
            <a:off x="2249417" y="5528912"/>
            <a:ext cx="3544003" cy="348400"/>
          </a:xfrm>
        </p:spPr>
        <p:txBody>
          <a:bodyPr/>
          <a:lstStyle/>
          <a:p>
            <a:r>
              <a:rPr lang="en-US" dirty="0"/>
              <a:t>Learning Assessment For Module 2</a:t>
            </a:r>
          </a:p>
        </p:txBody>
      </p:sp>
      <p:sp>
        <p:nvSpPr>
          <p:cNvPr id="2" name="Text Placeholder 18">
            <a:extLst>
              <a:ext uri="{FF2B5EF4-FFF2-40B4-BE49-F238E27FC236}">
                <a16:creationId xmlns:a16="http://schemas.microsoft.com/office/drawing/2014/main" id="{05C68F19-0B70-BC6F-3123-A0E1EAC01A11}"/>
              </a:ext>
            </a:extLst>
          </p:cNvPr>
          <p:cNvSpPr txBox="1">
            <a:spLocks/>
          </p:cNvSpPr>
          <p:nvPr/>
        </p:nvSpPr>
        <p:spPr>
          <a:xfrm>
            <a:off x="6401289" y="4526526"/>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38</a:t>
            </a:r>
          </a:p>
        </p:txBody>
      </p:sp>
      <p:cxnSp>
        <p:nvCxnSpPr>
          <p:cNvPr id="4" name="Straight Connector 3">
            <a:extLst>
              <a:ext uri="{FF2B5EF4-FFF2-40B4-BE49-F238E27FC236}">
                <a16:creationId xmlns:a16="http://schemas.microsoft.com/office/drawing/2014/main" id="{5395D201-739F-CCEB-8A21-7F390B67CA70}"/>
              </a:ext>
            </a:extLst>
          </p:cNvPr>
          <p:cNvCxnSpPr>
            <a:cxnSpLocks/>
          </p:cNvCxnSpPr>
          <p:nvPr/>
        </p:nvCxnSpPr>
        <p:spPr>
          <a:xfrm>
            <a:off x="5214026" y="4766009"/>
            <a:ext cx="1276420"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5" name="Text Placeholder 18">
            <a:extLst>
              <a:ext uri="{FF2B5EF4-FFF2-40B4-BE49-F238E27FC236}">
                <a16:creationId xmlns:a16="http://schemas.microsoft.com/office/drawing/2014/main" id="{0CE89D1F-FBA8-1D20-F324-68576FBEC2CA}"/>
              </a:ext>
            </a:extLst>
          </p:cNvPr>
          <p:cNvSpPr txBox="1">
            <a:spLocks/>
          </p:cNvSpPr>
          <p:nvPr/>
        </p:nvSpPr>
        <p:spPr>
          <a:xfrm>
            <a:off x="6401289" y="504912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50</a:t>
            </a:r>
          </a:p>
        </p:txBody>
      </p:sp>
      <p:cxnSp>
        <p:nvCxnSpPr>
          <p:cNvPr id="6" name="Straight Connector 5">
            <a:extLst>
              <a:ext uri="{FF2B5EF4-FFF2-40B4-BE49-F238E27FC236}">
                <a16:creationId xmlns:a16="http://schemas.microsoft.com/office/drawing/2014/main" id="{C81A195D-61F6-BDE0-C22C-B639E09606E2}"/>
              </a:ext>
            </a:extLst>
          </p:cNvPr>
          <p:cNvCxnSpPr>
            <a:cxnSpLocks/>
          </p:cNvCxnSpPr>
          <p:nvPr/>
        </p:nvCxnSpPr>
        <p:spPr>
          <a:xfrm>
            <a:off x="5524500" y="5266576"/>
            <a:ext cx="965946"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3" name="Text Placeholder 18">
            <a:extLst>
              <a:ext uri="{FF2B5EF4-FFF2-40B4-BE49-F238E27FC236}">
                <a16:creationId xmlns:a16="http://schemas.microsoft.com/office/drawing/2014/main" id="{CF48956A-94E1-9F98-64C5-9BD68357E6A4}"/>
              </a:ext>
            </a:extLst>
          </p:cNvPr>
          <p:cNvSpPr txBox="1">
            <a:spLocks/>
          </p:cNvSpPr>
          <p:nvPr/>
        </p:nvSpPr>
        <p:spPr>
          <a:xfrm>
            <a:off x="6412175" y="5560300"/>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56</a:t>
            </a:r>
          </a:p>
        </p:txBody>
      </p:sp>
      <p:cxnSp>
        <p:nvCxnSpPr>
          <p:cNvPr id="7" name="Straight Connector 6">
            <a:extLst>
              <a:ext uri="{FF2B5EF4-FFF2-40B4-BE49-F238E27FC236}">
                <a16:creationId xmlns:a16="http://schemas.microsoft.com/office/drawing/2014/main" id="{BCD3465E-B094-5C97-CB42-2EE6B2D98CEC}"/>
              </a:ext>
            </a:extLst>
          </p:cNvPr>
          <p:cNvCxnSpPr>
            <a:cxnSpLocks/>
          </p:cNvCxnSpPr>
          <p:nvPr/>
        </p:nvCxnSpPr>
        <p:spPr>
          <a:xfrm>
            <a:off x="4942703" y="5777749"/>
            <a:ext cx="1558629"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15" name="Text Placeholder 25">
            <a:extLst>
              <a:ext uri="{FF2B5EF4-FFF2-40B4-BE49-F238E27FC236}">
                <a16:creationId xmlns:a16="http://schemas.microsoft.com/office/drawing/2014/main" id="{F87CB1D8-0D68-D6AC-22F6-38DF8C37DBC5}"/>
              </a:ext>
            </a:extLst>
          </p:cNvPr>
          <p:cNvSpPr txBox="1">
            <a:spLocks/>
          </p:cNvSpPr>
          <p:nvPr/>
        </p:nvSpPr>
        <p:spPr>
          <a:xfrm>
            <a:off x="755650" y="2966993"/>
            <a:ext cx="6404191" cy="971460"/>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7200" b="0" i="0" kern="1200">
                <a:solidFill>
                  <a:schemeClr val="bg1"/>
                </a:solidFill>
                <a:latin typeface="Calibri" panose="020F0502020204030204" pitchFamily="34" charset="0"/>
                <a:ea typeface="+mn-ea"/>
                <a:cs typeface="Calibri" panose="020F0502020204030204" pitchFamily="34" charset="0"/>
              </a:defRPr>
            </a:lvl1pPr>
            <a:lvl2pPr marL="377967"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2pPr>
            <a:lvl3pPr marL="755934"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3pPr>
            <a:lvl4pPr marL="1133901"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4pPr>
            <a:lvl5pPr marL="1511869"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6000" dirty="0"/>
              <a:t>contents module 2</a:t>
            </a:r>
          </a:p>
        </p:txBody>
      </p:sp>
    </p:spTree>
    <p:extLst>
      <p:ext uri="{BB962C8B-B14F-4D97-AF65-F5344CB8AC3E}">
        <p14:creationId xmlns:p14="http://schemas.microsoft.com/office/powerpoint/2010/main" val="12956373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E38A8262-ED03-574D-9429-78BE253D323C}"/>
              </a:ext>
            </a:extLst>
          </p:cNvPr>
          <p:cNvSpPr>
            <a:spLocks noGrp="1"/>
          </p:cNvSpPr>
          <p:nvPr>
            <p:ph type="body" sz="quarter" idx="30"/>
          </p:nvPr>
        </p:nvSpPr>
        <p:spPr>
          <a:xfrm>
            <a:off x="700479" y="3421625"/>
            <a:ext cx="2895713" cy="1752955"/>
          </a:xfrm>
        </p:spPr>
        <p:txBody>
          <a:bodyPr/>
          <a:lstStyle/>
          <a:p>
            <a:pPr>
              <a:spcBef>
                <a:spcPts val="0"/>
              </a:spcBef>
            </a:pPr>
            <a:r>
              <a:rPr lang="en-US" dirty="0"/>
              <a:t>01| MODULE 2  </a:t>
            </a:r>
          </a:p>
          <a:p>
            <a:pPr>
              <a:spcBef>
                <a:spcPts val="0"/>
              </a:spcBef>
            </a:pPr>
            <a:r>
              <a:rPr lang="en-US" dirty="0"/>
              <a:t>Trust in Business</a:t>
            </a:r>
          </a:p>
          <a:p>
            <a:endParaRPr lang="en-US" dirty="0"/>
          </a:p>
        </p:txBody>
      </p:sp>
      <p:sp>
        <p:nvSpPr>
          <p:cNvPr id="19" name="Text Placeholder 18">
            <a:extLst>
              <a:ext uri="{FF2B5EF4-FFF2-40B4-BE49-F238E27FC236}">
                <a16:creationId xmlns:a16="http://schemas.microsoft.com/office/drawing/2014/main" id="{9BD126B6-CAE0-9848-BCF8-9184D07F01B1}"/>
              </a:ext>
            </a:extLst>
          </p:cNvPr>
          <p:cNvSpPr>
            <a:spLocks noGrp="1"/>
          </p:cNvSpPr>
          <p:nvPr>
            <p:ph type="body" sz="quarter" idx="42"/>
          </p:nvPr>
        </p:nvSpPr>
        <p:spPr>
          <a:xfrm>
            <a:off x="3843530" y="6330114"/>
            <a:ext cx="3019010" cy="3964592"/>
          </a:xfrm>
        </p:spPr>
        <p:txBody>
          <a:bodyPr/>
          <a:lstStyle/>
          <a:p>
            <a:r>
              <a:rPr lang="en-US" dirty="0"/>
              <a:t>After the second module, you should be able to: </a:t>
            </a:r>
          </a:p>
          <a:p>
            <a:r>
              <a:rPr lang="en-US" dirty="0"/>
              <a:t> </a:t>
            </a:r>
          </a:p>
          <a:p>
            <a:pPr marL="171450" indent="-171450">
              <a:buClr>
                <a:srgbClr val="DD1470"/>
              </a:buClr>
              <a:buSzPct val="120000"/>
              <a:buFont typeface="Wingdings" pitchFamily="2" charset="2"/>
              <a:buChar char="§"/>
            </a:pPr>
            <a:r>
              <a:rPr lang="en-US"/>
              <a:t>Argue the importance and prevalence of trust in business. </a:t>
            </a:r>
          </a:p>
          <a:p>
            <a:pPr marL="171450" indent="-171450">
              <a:buClr>
                <a:srgbClr val="DD1470"/>
              </a:buClr>
              <a:buSzPct val="120000"/>
              <a:buFont typeface="Wingdings" pitchFamily="2" charset="2"/>
              <a:buChar char="§"/>
            </a:pPr>
            <a:r>
              <a:rPr lang="en-US"/>
              <a:t>Understand the different dimensions of trust. </a:t>
            </a:r>
          </a:p>
          <a:p>
            <a:pPr marL="171450" indent="-171450">
              <a:buClr>
                <a:srgbClr val="DD1470"/>
              </a:buClr>
              <a:buSzPct val="120000"/>
              <a:buFont typeface="Wingdings" pitchFamily="2" charset="2"/>
              <a:buChar char="§"/>
            </a:pPr>
            <a:r>
              <a:rPr lang="en-US"/>
              <a:t>Explain how blockchain technology can enhance trust in certain business processes and fields. </a:t>
            </a:r>
          </a:p>
          <a:p>
            <a:pPr marL="171450" indent="-171450">
              <a:buClr>
                <a:srgbClr val="DD1470"/>
              </a:buClr>
              <a:buSzPct val="120000"/>
              <a:buFont typeface="Wingdings" pitchFamily="2" charset="2"/>
              <a:buChar char="§"/>
            </a:pPr>
            <a:r>
              <a:rPr lang="en-US"/>
              <a:t>Understand the prerequisites to place trust in cryptocurrencies and factors influencing this trust. </a:t>
            </a:r>
          </a:p>
          <a:p>
            <a:pPr marL="171450" indent="-171450">
              <a:buClr>
                <a:srgbClr val="DD1470"/>
              </a:buClr>
              <a:buSzPct val="120000"/>
              <a:buFont typeface="Wingdings" pitchFamily="2" charset="2"/>
              <a:buChar char="§"/>
            </a:pPr>
            <a:r>
              <a:rPr lang="en-US"/>
              <a:t>Explain which group(s) of people trust cryptocurrencies. </a:t>
            </a:r>
          </a:p>
          <a:p>
            <a:pPr marL="171450" indent="-171450">
              <a:buClr>
                <a:srgbClr val="DD1470"/>
              </a:buClr>
              <a:buSzPct val="120000"/>
              <a:buFont typeface="Wingdings" pitchFamily="2" charset="2"/>
              <a:buChar char="§"/>
            </a:pPr>
            <a:r>
              <a:rPr lang="en-US"/>
              <a:t>Reiterate various financial use cases for blockchain technology and their benefits and pitfalls. </a:t>
            </a:r>
          </a:p>
          <a:p>
            <a:pPr marL="171450" indent="-171450">
              <a:buClr>
                <a:srgbClr val="DD1470"/>
              </a:buClr>
              <a:buSzPct val="120000"/>
              <a:buFont typeface="Wingdings" pitchFamily="2" charset="2"/>
              <a:buChar char="§"/>
            </a:pPr>
            <a:r>
              <a:rPr lang="en-US"/>
              <a:t>Reiterate various industry use cases for blockchain technology and their benefits and pitfalls. </a:t>
            </a:r>
          </a:p>
          <a:p>
            <a:endParaRPr lang="en-US" dirty="0"/>
          </a:p>
        </p:txBody>
      </p:sp>
      <p:sp>
        <p:nvSpPr>
          <p:cNvPr id="20" name="Text Placeholder 19">
            <a:extLst>
              <a:ext uri="{FF2B5EF4-FFF2-40B4-BE49-F238E27FC236}">
                <a16:creationId xmlns:a16="http://schemas.microsoft.com/office/drawing/2014/main" id="{74C730EC-639F-014A-96B0-EBA758122072}"/>
              </a:ext>
            </a:extLst>
          </p:cNvPr>
          <p:cNvSpPr>
            <a:spLocks noGrp="1"/>
          </p:cNvSpPr>
          <p:nvPr>
            <p:ph type="body" sz="quarter" idx="43"/>
          </p:nvPr>
        </p:nvSpPr>
        <p:spPr>
          <a:xfrm>
            <a:off x="635891" y="6330114"/>
            <a:ext cx="3019010" cy="3507069"/>
          </a:xfrm>
        </p:spPr>
        <p:txBody>
          <a:bodyPr/>
          <a:lstStyle/>
          <a:p>
            <a:r>
              <a:rPr lang="en-US"/>
              <a:t>In this module, the role and means for trust in business (i.e., measurement &amp; processes for trust establishment) and how blockchain technology can redress the establishment thereof are discussed. Further, the module presents different application areas of blockchain technology such as financial and industrial use cases. </a:t>
            </a:r>
          </a:p>
          <a:p>
            <a:endParaRPr lang="en-US" dirty="0"/>
          </a:p>
        </p:txBody>
      </p:sp>
      <p:pic>
        <p:nvPicPr>
          <p:cNvPr id="34" name="Picture Placeholder 33">
            <a:extLst>
              <a:ext uri="{FF2B5EF4-FFF2-40B4-BE49-F238E27FC236}">
                <a16:creationId xmlns:a16="http://schemas.microsoft.com/office/drawing/2014/main" id="{F4D3EF52-FDD6-A04A-B13D-6EC85A25845E}"/>
              </a:ext>
            </a:extLst>
          </p:cNvPr>
          <p:cNvPicPr>
            <a:picLocks noGrp="1" noChangeAspect="1"/>
          </p:cNvPicPr>
          <p:nvPr>
            <p:ph type="pic" sz="quarter" idx="41"/>
          </p:nvPr>
        </p:nvPicPr>
        <p:blipFill rotWithShape="1">
          <a:blip r:embed="rId2" cstate="screen">
            <a:extLst>
              <a:ext uri="{28A0092B-C50C-407E-A947-70E740481C1C}">
                <a14:useLocalDpi xmlns:a14="http://schemas.microsoft.com/office/drawing/2010/main"/>
              </a:ext>
            </a:extLst>
          </a:blip>
          <a:srcRect l="-258"/>
          <a:stretch/>
        </p:blipFill>
        <p:spPr>
          <a:xfrm>
            <a:off x="1" y="-11581"/>
            <a:ext cx="7559675" cy="2723566"/>
          </a:xfrm>
        </p:spPr>
      </p:pic>
      <p:sp>
        <p:nvSpPr>
          <p:cNvPr id="2" name="Slide Number Placeholder 18">
            <a:extLst>
              <a:ext uri="{FF2B5EF4-FFF2-40B4-BE49-F238E27FC236}">
                <a16:creationId xmlns:a16="http://schemas.microsoft.com/office/drawing/2014/main" id="{2FC28E8F-11EE-0200-1B1E-AC1395189D1E}"/>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37</a:t>
            </a:fld>
            <a:endParaRPr lang="en-US" dirty="0"/>
          </a:p>
        </p:txBody>
      </p:sp>
      <p:sp>
        <p:nvSpPr>
          <p:cNvPr id="3" name="Text Placeholder 19">
            <a:extLst>
              <a:ext uri="{FF2B5EF4-FFF2-40B4-BE49-F238E27FC236}">
                <a16:creationId xmlns:a16="http://schemas.microsoft.com/office/drawing/2014/main" id="{2590601F-6D1A-64B6-995C-5693B1A36503}"/>
              </a:ext>
            </a:extLst>
          </p:cNvPr>
          <p:cNvSpPr txBox="1">
            <a:spLocks/>
          </p:cNvSpPr>
          <p:nvPr/>
        </p:nvSpPr>
        <p:spPr>
          <a:xfrm>
            <a:off x="650923"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Chapter Overview</a:t>
            </a:r>
            <a:endParaRPr lang="en-LB" sz="1800">
              <a:solidFill>
                <a:srgbClr val="F9A835"/>
              </a:solidFill>
              <a:cs typeface="Poppins SemiBold" pitchFamily="2" charset="77"/>
            </a:endParaRPr>
          </a:p>
          <a:p>
            <a:endParaRPr lang="en-US" dirty="0"/>
          </a:p>
        </p:txBody>
      </p:sp>
      <p:sp>
        <p:nvSpPr>
          <p:cNvPr id="4" name="Text Placeholder 19">
            <a:extLst>
              <a:ext uri="{FF2B5EF4-FFF2-40B4-BE49-F238E27FC236}">
                <a16:creationId xmlns:a16="http://schemas.microsoft.com/office/drawing/2014/main" id="{6123F66F-6962-80AF-2FCC-A6AB1FA8637C}"/>
              </a:ext>
            </a:extLst>
          </p:cNvPr>
          <p:cNvSpPr txBox="1">
            <a:spLocks/>
          </p:cNvSpPr>
          <p:nvPr/>
        </p:nvSpPr>
        <p:spPr>
          <a:xfrm>
            <a:off x="3786790"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Learning Objectives</a:t>
            </a:r>
          </a:p>
          <a:p>
            <a:endParaRPr lang="en-US" dirty="0"/>
          </a:p>
        </p:txBody>
      </p:sp>
      <p:grpSp>
        <p:nvGrpSpPr>
          <p:cNvPr id="38" name="Group 37">
            <a:extLst>
              <a:ext uri="{FF2B5EF4-FFF2-40B4-BE49-F238E27FC236}">
                <a16:creationId xmlns:a16="http://schemas.microsoft.com/office/drawing/2014/main" id="{F9F49FF9-3185-96FB-7F86-488959F8D100}"/>
              </a:ext>
            </a:extLst>
          </p:cNvPr>
          <p:cNvGrpSpPr/>
          <p:nvPr/>
        </p:nvGrpSpPr>
        <p:grpSpPr>
          <a:xfrm>
            <a:off x="5728309" y="3160644"/>
            <a:ext cx="1999713" cy="1442633"/>
            <a:chOff x="8493673" y="3441653"/>
            <a:chExt cx="2590079" cy="1868535"/>
          </a:xfrm>
        </p:grpSpPr>
        <p:sp>
          <p:nvSpPr>
            <p:cNvPr id="23" name="Freeform 22">
              <a:extLst>
                <a:ext uri="{FF2B5EF4-FFF2-40B4-BE49-F238E27FC236}">
                  <a16:creationId xmlns:a16="http://schemas.microsoft.com/office/drawing/2014/main" id="{25B21279-771E-7DC4-D2D8-CEEEEFE67069}"/>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4" name="Freeform 23">
              <a:extLst>
                <a:ext uri="{FF2B5EF4-FFF2-40B4-BE49-F238E27FC236}">
                  <a16:creationId xmlns:a16="http://schemas.microsoft.com/office/drawing/2014/main" id="{87F5A1AD-35E7-383E-DD72-520E936755C2}"/>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5" name="Freeform 24">
              <a:extLst>
                <a:ext uri="{FF2B5EF4-FFF2-40B4-BE49-F238E27FC236}">
                  <a16:creationId xmlns:a16="http://schemas.microsoft.com/office/drawing/2014/main" id="{512FC530-FAC7-7580-D9FB-D405DB35C4BC}"/>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6" name="Freeform 25">
              <a:extLst>
                <a:ext uri="{FF2B5EF4-FFF2-40B4-BE49-F238E27FC236}">
                  <a16:creationId xmlns:a16="http://schemas.microsoft.com/office/drawing/2014/main" id="{619224B6-C743-2838-3949-4DF8334941F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7" name="Freeform 26">
              <a:extLst>
                <a:ext uri="{FF2B5EF4-FFF2-40B4-BE49-F238E27FC236}">
                  <a16:creationId xmlns:a16="http://schemas.microsoft.com/office/drawing/2014/main" id="{BA0725DD-FE4F-F9D1-D097-A80BC5671A20}"/>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8" name="Freeform 27">
              <a:extLst>
                <a:ext uri="{FF2B5EF4-FFF2-40B4-BE49-F238E27FC236}">
                  <a16:creationId xmlns:a16="http://schemas.microsoft.com/office/drawing/2014/main" id="{84CAD0F7-F18D-9FEF-0319-1F9E3BE160FE}"/>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9A2F618A-6DC5-8A51-F027-D49708BE5F46}"/>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0" name="Freeform 29">
              <a:extLst>
                <a:ext uri="{FF2B5EF4-FFF2-40B4-BE49-F238E27FC236}">
                  <a16:creationId xmlns:a16="http://schemas.microsoft.com/office/drawing/2014/main" id="{3CA01DCB-7CCD-75B2-A0BA-73011E382117}"/>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1" name="Freeform 30">
              <a:extLst>
                <a:ext uri="{FF2B5EF4-FFF2-40B4-BE49-F238E27FC236}">
                  <a16:creationId xmlns:a16="http://schemas.microsoft.com/office/drawing/2014/main" id="{38AB6F29-5E27-816B-2632-5C6DA2AF581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3" name="Freeform 32">
              <a:extLst>
                <a:ext uri="{FF2B5EF4-FFF2-40B4-BE49-F238E27FC236}">
                  <a16:creationId xmlns:a16="http://schemas.microsoft.com/office/drawing/2014/main" id="{4E5538D7-FBCD-7397-8BC3-3180E4963DD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5" name="Freeform 34">
              <a:extLst>
                <a:ext uri="{FF2B5EF4-FFF2-40B4-BE49-F238E27FC236}">
                  <a16:creationId xmlns:a16="http://schemas.microsoft.com/office/drawing/2014/main" id="{1B1D085C-9B60-772E-1AD5-ACEBFE19EEB9}"/>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7" name="Group 6">
            <a:extLst>
              <a:ext uri="{FF2B5EF4-FFF2-40B4-BE49-F238E27FC236}">
                <a16:creationId xmlns:a16="http://schemas.microsoft.com/office/drawing/2014/main" id="{5CE6FCD4-4E53-46E0-E10A-DC85008A7564}"/>
              </a:ext>
            </a:extLst>
          </p:cNvPr>
          <p:cNvGrpSpPr/>
          <p:nvPr/>
        </p:nvGrpSpPr>
        <p:grpSpPr>
          <a:xfrm flipH="1">
            <a:off x="-172078" y="9078092"/>
            <a:ext cx="1380420" cy="1309652"/>
            <a:chOff x="6346354" y="435340"/>
            <a:chExt cx="1380420" cy="1309652"/>
          </a:xfrm>
        </p:grpSpPr>
        <p:sp>
          <p:nvSpPr>
            <p:cNvPr id="8" name="Freeform 7">
              <a:extLst>
                <a:ext uri="{FF2B5EF4-FFF2-40B4-BE49-F238E27FC236}">
                  <a16:creationId xmlns:a16="http://schemas.microsoft.com/office/drawing/2014/main" id="{7A0AD9BE-0BFF-6E1B-9B32-E3CD449B5B06}"/>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9" name="Freeform 8">
              <a:extLst>
                <a:ext uri="{FF2B5EF4-FFF2-40B4-BE49-F238E27FC236}">
                  <a16:creationId xmlns:a16="http://schemas.microsoft.com/office/drawing/2014/main" id="{5B42C04D-8F87-73B8-8C0D-63C8BB6417D3}"/>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B02FF541-2525-09E3-15F5-BA1CF03F0EFB}"/>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9CD0DDFB-2D45-DDF6-A79B-E467520884B3}"/>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35A96F6F-93E3-8717-5191-E038575FC1D1}"/>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50489B04-491E-F82A-EE3D-03B90AFA29B1}"/>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38877557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428B317D-2D08-3045-B095-5358A7C7BCC0}"/>
              </a:ext>
            </a:extLst>
          </p:cNvPr>
          <p:cNvSpPr>
            <a:spLocks noGrp="1"/>
          </p:cNvSpPr>
          <p:nvPr>
            <p:ph type="body" sz="quarter" idx="30"/>
          </p:nvPr>
        </p:nvSpPr>
        <p:spPr>
          <a:xfrm>
            <a:off x="755650" y="660136"/>
            <a:ext cx="3971333" cy="1204857"/>
          </a:xfrm>
        </p:spPr>
        <p:txBody>
          <a:bodyPr/>
          <a:lstStyle/>
          <a:p>
            <a:pPr>
              <a:spcBef>
                <a:spcPts val="0"/>
              </a:spcBef>
            </a:pPr>
            <a:r>
              <a:rPr lang="en-US" b="1">
                <a:solidFill>
                  <a:srgbClr val="F48043"/>
                </a:solidFill>
                <a:effectLst/>
                <a:ea typeface="Calibri" panose="020F0502020204030204" pitchFamily="34" charset="0"/>
                <a:cs typeface="Calibri" panose="020F0502020204030204" pitchFamily="34" charset="0"/>
              </a:rPr>
              <a:t>01|</a:t>
            </a:r>
            <a:r>
              <a:rPr lang="en-US" b="1">
                <a:solidFill>
                  <a:srgbClr val="8E2F91"/>
                </a:solidFill>
                <a:effectLst/>
                <a:ea typeface="Calibri" panose="020F0502020204030204" pitchFamily="34" charset="0"/>
                <a:cs typeface="Calibri" panose="020F0502020204030204" pitchFamily="34" charset="0"/>
              </a:rPr>
              <a:t> </a:t>
            </a:r>
            <a:r>
              <a:rPr lang="en-US">
                <a:solidFill>
                  <a:srgbClr val="8E2F91"/>
                </a:solidFill>
                <a:cs typeface="Calibri" panose="020F0502020204030204" pitchFamily="34" charset="0"/>
              </a:rPr>
              <a:t>THE ROLE &amp; MEANS FOR TRUST IN BUSINESS </a:t>
            </a:r>
          </a:p>
          <a:p>
            <a:endParaRPr lang="en-US" dirty="0"/>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38</a:t>
            </a:fld>
            <a:endParaRPr lang="en-US" dirty="0"/>
          </a:p>
        </p:txBody>
      </p:sp>
      <p:sp>
        <p:nvSpPr>
          <p:cNvPr id="9" name="Text Placeholder 16">
            <a:extLst>
              <a:ext uri="{FF2B5EF4-FFF2-40B4-BE49-F238E27FC236}">
                <a16:creationId xmlns:a16="http://schemas.microsoft.com/office/drawing/2014/main" id="{3A356DCB-0FFA-1847-FB3A-D220A475A74A}"/>
              </a:ext>
            </a:extLst>
          </p:cNvPr>
          <p:cNvSpPr>
            <a:spLocks noGrp="1"/>
          </p:cNvSpPr>
          <p:nvPr/>
        </p:nvSpPr>
        <p:spPr>
          <a:xfrm>
            <a:off x="730684" y="1667369"/>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1.1 Measurement &amp; Processes for Trust Establishment </a:t>
            </a:r>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2297791"/>
            <a:ext cx="6036131" cy="2584175"/>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cs typeface="Calibri" panose="020F0502020204030204" pitchFamily="34" charset="0"/>
              </a:rPr>
              <a:t>Trust occurs without exception in all business-related activities and scenarios. In fact, it is the foundation of all activities, deals, collaborations, and processes that involve more than one party. In a business context, trust is required with people from inside or outside of the organization. While it is hard to quantify the precise importance of trust, a lack of trust is arguably one of the biggest expenses in business. Trust is a particularly fragile concept, given that it may take years for a manager or an executive to develop the trust of their employees, but can be betrayed within a moment. Trust is the natural result of thousands of tiny actions, words, thoughts, and intentions. Without trust, transactions would not occur, influence could be destroyed, leaders can lose their teams and salespeople can lose sales.</a:t>
            </a:r>
          </a:p>
          <a:p>
            <a:pPr algn="just"/>
            <a:endParaRPr lang="en-US" sz="1100">
              <a:solidFill>
                <a:srgbClr val="000000"/>
              </a:solidFill>
              <a:latin typeface="Calibri" panose="020F0502020204030204" pitchFamily="34" charset="0"/>
              <a:cs typeface="Calibri" panose="020F0502020204030204" pitchFamily="34" charset="0"/>
            </a:endParaRPr>
          </a:p>
          <a:p>
            <a:pPr algn="just"/>
            <a:r>
              <a:rPr lang="en-US" sz="1100" b="1">
                <a:solidFill>
                  <a:srgbClr val="F79037"/>
                </a:solidFill>
                <a:latin typeface="Calibri" panose="020F0502020204030204" pitchFamily="34" charset="0"/>
                <a:cs typeface="Calibri" panose="020F0502020204030204" pitchFamily="34" charset="0"/>
              </a:rPr>
              <a:t>What is Trust? </a:t>
            </a:r>
          </a:p>
          <a:p>
            <a:pPr algn="just"/>
            <a:r>
              <a:rPr lang="en-US" sz="1100">
                <a:solidFill>
                  <a:srgbClr val="000000"/>
                </a:solidFill>
                <a:latin typeface="Calibri" panose="020F0502020204030204" pitchFamily="34" charset="0"/>
                <a:cs typeface="Calibri" panose="020F0502020204030204" pitchFamily="34" charset="0"/>
              </a:rPr>
              <a:t>Trust is a(n) (at least) two-party bilateral social construct that is built when perceived risk and consciousness of vulnerability are outweighed by the perceived benefit that both (or more) parties choose to see before going forward in acting on their intentions. It is a manifold concept made up of thousands of tiny actions, words, thoughts, and intentions. Despite the central role of trust in business today, it can remain unnamed and invisible. </a:t>
            </a:r>
          </a:p>
        </p:txBody>
      </p:sp>
      <p:sp>
        <p:nvSpPr>
          <p:cNvPr id="15" name="Rectangle 14">
            <a:extLst>
              <a:ext uri="{FF2B5EF4-FFF2-40B4-BE49-F238E27FC236}">
                <a16:creationId xmlns:a16="http://schemas.microsoft.com/office/drawing/2014/main" id="{66BBCF50-3BD3-B398-FA73-77176F91421A}"/>
              </a:ext>
            </a:extLst>
          </p:cNvPr>
          <p:cNvSpPr/>
          <p:nvPr/>
        </p:nvSpPr>
        <p:spPr>
          <a:xfrm flipV="1">
            <a:off x="0" y="5111160"/>
            <a:ext cx="7559675" cy="5004406"/>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72EAEB82-973E-D9B4-2C8F-9C58FDD5DEBD}"/>
              </a:ext>
            </a:extLst>
          </p:cNvPr>
          <p:cNvSpPr>
            <a:spLocks noGrp="1"/>
          </p:cNvSpPr>
          <p:nvPr>
            <p:ph type="body" sz="quarter" idx="32"/>
          </p:nvPr>
        </p:nvSpPr>
        <p:spPr>
          <a:xfrm>
            <a:off x="730684" y="5562086"/>
            <a:ext cx="6051578" cy="283792"/>
          </a:xfrm>
        </p:spPr>
        <p:txBody>
          <a:bodyPr numCol="1"/>
          <a:lstStyle/>
          <a:p>
            <a:r>
              <a:rPr lang="en-US">
                <a:solidFill>
                  <a:schemeClr val="bg1"/>
                </a:solidFill>
              </a:rPr>
              <a:t>The business strategist David Horsager identified the following eight pillars of trust: </a:t>
            </a:r>
          </a:p>
        </p:txBody>
      </p:sp>
      <p:sp>
        <p:nvSpPr>
          <p:cNvPr id="22" name="Text Placeholder 17">
            <a:extLst>
              <a:ext uri="{FF2B5EF4-FFF2-40B4-BE49-F238E27FC236}">
                <a16:creationId xmlns:a16="http://schemas.microsoft.com/office/drawing/2014/main" id="{42F2AE16-65D4-E39B-5FF5-3B8F536A8DC9}"/>
              </a:ext>
            </a:extLst>
          </p:cNvPr>
          <p:cNvSpPr txBox="1">
            <a:spLocks/>
          </p:cNvSpPr>
          <p:nvPr/>
        </p:nvSpPr>
        <p:spPr>
          <a:xfrm>
            <a:off x="1005879" y="6090743"/>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Clarity </a:t>
            </a:r>
          </a:p>
          <a:p>
            <a:pPr algn="l"/>
            <a:r>
              <a:rPr lang="en-US"/>
              <a:t>People trust the clear and mistrust the ambiguous</a:t>
            </a:r>
            <a:br>
              <a:rPr lang="en-US"/>
            </a:br>
            <a:endParaRPr lang="en-US"/>
          </a:p>
          <a:p>
            <a:pPr algn="l"/>
            <a:endParaRPr lang="en-US" dirty="0"/>
          </a:p>
        </p:txBody>
      </p:sp>
      <p:sp>
        <p:nvSpPr>
          <p:cNvPr id="23" name="Text Placeholder 17">
            <a:extLst>
              <a:ext uri="{FF2B5EF4-FFF2-40B4-BE49-F238E27FC236}">
                <a16:creationId xmlns:a16="http://schemas.microsoft.com/office/drawing/2014/main" id="{85656733-8254-707A-EDB5-10B47A641B18}"/>
              </a:ext>
            </a:extLst>
          </p:cNvPr>
          <p:cNvSpPr txBox="1">
            <a:spLocks/>
          </p:cNvSpPr>
          <p:nvPr/>
        </p:nvSpPr>
        <p:spPr>
          <a:xfrm>
            <a:off x="1005879" y="7085445"/>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Compassion </a:t>
            </a:r>
          </a:p>
          <a:p>
            <a:pPr algn="l"/>
            <a:r>
              <a:rPr lang="en-US"/>
              <a:t>People put faith in those who care beyond themselves</a:t>
            </a:r>
            <a:br>
              <a:rPr lang="en-US"/>
            </a:br>
            <a:endParaRPr lang="en-US"/>
          </a:p>
        </p:txBody>
      </p:sp>
      <p:sp>
        <p:nvSpPr>
          <p:cNvPr id="24" name="TextBox 23">
            <a:extLst>
              <a:ext uri="{FF2B5EF4-FFF2-40B4-BE49-F238E27FC236}">
                <a16:creationId xmlns:a16="http://schemas.microsoft.com/office/drawing/2014/main" id="{10D17DF5-F413-E80D-D173-76B19F1D9751}"/>
              </a:ext>
            </a:extLst>
          </p:cNvPr>
          <p:cNvSpPr txBox="1"/>
          <p:nvPr/>
        </p:nvSpPr>
        <p:spPr>
          <a:xfrm>
            <a:off x="450035" y="585438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25" name="TextBox 24">
            <a:extLst>
              <a:ext uri="{FF2B5EF4-FFF2-40B4-BE49-F238E27FC236}">
                <a16:creationId xmlns:a16="http://schemas.microsoft.com/office/drawing/2014/main" id="{70445D6D-ED2E-AEDE-33D9-A492C58D52DF}"/>
              </a:ext>
            </a:extLst>
          </p:cNvPr>
          <p:cNvSpPr txBox="1"/>
          <p:nvPr/>
        </p:nvSpPr>
        <p:spPr>
          <a:xfrm>
            <a:off x="450035" y="6862963"/>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26" name="TextBox 25">
            <a:extLst>
              <a:ext uri="{FF2B5EF4-FFF2-40B4-BE49-F238E27FC236}">
                <a16:creationId xmlns:a16="http://schemas.microsoft.com/office/drawing/2014/main" id="{C9368FDA-DE36-4BFB-F67B-A082552336B7}"/>
              </a:ext>
            </a:extLst>
          </p:cNvPr>
          <p:cNvSpPr txBox="1"/>
          <p:nvPr/>
        </p:nvSpPr>
        <p:spPr>
          <a:xfrm>
            <a:off x="450035" y="787153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sp>
        <p:nvSpPr>
          <p:cNvPr id="27" name="Text Placeholder 17">
            <a:extLst>
              <a:ext uri="{FF2B5EF4-FFF2-40B4-BE49-F238E27FC236}">
                <a16:creationId xmlns:a16="http://schemas.microsoft.com/office/drawing/2014/main" id="{210E1641-971A-43F3-87C3-9C7C1FEF77E1}"/>
              </a:ext>
            </a:extLst>
          </p:cNvPr>
          <p:cNvSpPr txBox="1">
            <a:spLocks/>
          </p:cNvSpPr>
          <p:nvPr/>
        </p:nvSpPr>
        <p:spPr>
          <a:xfrm>
            <a:off x="1005879" y="8080147"/>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Character </a:t>
            </a:r>
          </a:p>
          <a:p>
            <a:pPr algn="l"/>
            <a:r>
              <a:rPr lang="en-US"/>
              <a:t>People notice those who do what is right over what is easy</a:t>
            </a:r>
            <a:br>
              <a:rPr lang="en-US"/>
            </a:br>
            <a:endParaRPr lang="en-US"/>
          </a:p>
        </p:txBody>
      </p:sp>
      <p:sp>
        <p:nvSpPr>
          <p:cNvPr id="47" name="TextBox 46">
            <a:extLst>
              <a:ext uri="{FF2B5EF4-FFF2-40B4-BE49-F238E27FC236}">
                <a16:creationId xmlns:a16="http://schemas.microsoft.com/office/drawing/2014/main" id="{4B8632C7-8B81-C166-6509-BE2BCFFE7359}"/>
              </a:ext>
            </a:extLst>
          </p:cNvPr>
          <p:cNvSpPr txBox="1"/>
          <p:nvPr/>
        </p:nvSpPr>
        <p:spPr>
          <a:xfrm>
            <a:off x="450035" y="888011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4</a:t>
            </a:r>
          </a:p>
        </p:txBody>
      </p:sp>
      <p:sp>
        <p:nvSpPr>
          <p:cNvPr id="48" name="Text Placeholder 17">
            <a:extLst>
              <a:ext uri="{FF2B5EF4-FFF2-40B4-BE49-F238E27FC236}">
                <a16:creationId xmlns:a16="http://schemas.microsoft.com/office/drawing/2014/main" id="{ACC4318D-C7FB-26F5-5DA5-664366F4C8E0}"/>
              </a:ext>
            </a:extLst>
          </p:cNvPr>
          <p:cNvSpPr txBox="1">
            <a:spLocks/>
          </p:cNvSpPr>
          <p:nvPr/>
        </p:nvSpPr>
        <p:spPr>
          <a:xfrm>
            <a:off x="1005879" y="9074849"/>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Competency </a:t>
            </a:r>
          </a:p>
          <a:p>
            <a:r>
              <a:rPr lang="en-US"/>
              <a:t>People have confidence in those who stay fresh, relevant, and capable </a:t>
            </a:r>
          </a:p>
        </p:txBody>
      </p:sp>
      <p:sp>
        <p:nvSpPr>
          <p:cNvPr id="49" name="Text Placeholder 17">
            <a:extLst>
              <a:ext uri="{FF2B5EF4-FFF2-40B4-BE49-F238E27FC236}">
                <a16:creationId xmlns:a16="http://schemas.microsoft.com/office/drawing/2014/main" id="{C0714882-B1AC-7BDF-6F01-E0404745CC5A}"/>
              </a:ext>
            </a:extLst>
          </p:cNvPr>
          <p:cNvSpPr txBox="1">
            <a:spLocks/>
          </p:cNvSpPr>
          <p:nvPr/>
        </p:nvSpPr>
        <p:spPr>
          <a:xfrm>
            <a:off x="4316007" y="6090743"/>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Commitment </a:t>
            </a:r>
          </a:p>
          <a:p>
            <a:pPr algn="l"/>
            <a:r>
              <a:rPr lang="en-US"/>
              <a:t>People believe in those who stand through adversity</a:t>
            </a:r>
            <a:br>
              <a:rPr lang="en-US"/>
            </a:br>
            <a:endParaRPr lang="en-US"/>
          </a:p>
          <a:p>
            <a:pPr algn="l"/>
            <a:br>
              <a:rPr lang="en-US"/>
            </a:br>
            <a:endParaRPr lang="en-US"/>
          </a:p>
          <a:p>
            <a:pPr algn="l"/>
            <a:endParaRPr lang="en-US" dirty="0"/>
          </a:p>
        </p:txBody>
      </p:sp>
      <p:sp>
        <p:nvSpPr>
          <p:cNvPr id="50" name="Text Placeholder 17">
            <a:extLst>
              <a:ext uri="{FF2B5EF4-FFF2-40B4-BE49-F238E27FC236}">
                <a16:creationId xmlns:a16="http://schemas.microsoft.com/office/drawing/2014/main" id="{5E428BAE-5DE7-74D5-0F57-E9402CB9283B}"/>
              </a:ext>
            </a:extLst>
          </p:cNvPr>
          <p:cNvSpPr txBox="1">
            <a:spLocks/>
          </p:cNvSpPr>
          <p:nvPr/>
        </p:nvSpPr>
        <p:spPr>
          <a:xfrm>
            <a:off x="4316007" y="7085445"/>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Connection </a:t>
            </a:r>
          </a:p>
          <a:p>
            <a:pPr algn="l"/>
            <a:r>
              <a:rPr lang="en-US"/>
              <a:t>People want to follow, buy from, and be around friends</a:t>
            </a:r>
            <a:br>
              <a:rPr lang="en-US"/>
            </a:br>
            <a:endParaRPr lang="en-US"/>
          </a:p>
          <a:p>
            <a:pPr algn="l"/>
            <a:br>
              <a:rPr lang="en-US"/>
            </a:br>
            <a:endParaRPr lang="en-US"/>
          </a:p>
        </p:txBody>
      </p:sp>
      <p:sp>
        <p:nvSpPr>
          <p:cNvPr id="51" name="TextBox 50">
            <a:extLst>
              <a:ext uri="{FF2B5EF4-FFF2-40B4-BE49-F238E27FC236}">
                <a16:creationId xmlns:a16="http://schemas.microsoft.com/office/drawing/2014/main" id="{7F280C47-D6A8-6421-651C-9F9AACC8E1A6}"/>
              </a:ext>
            </a:extLst>
          </p:cNvPr>
          <p:cNvSpPr txBox="1"/>
          <p:nvPr/>
        </p:nvSpPr>
        <p:spPr>
          <a:xfrm>
            <a:off x="3760163" y="585438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5</a:t>
            </a:r>
          </a:p>
        </p:txBody>
      </p:sp>
      <p:sp>
        <p:nvSpPr>
          <p:cNvPr id="52" name="TextBox 51">
            <a:extLst>
              <a:ext uri="{FF2B5EF4-FFF2-40B4-BE49-F238E27FC236}">
                <a16:creationId xmlns:a16="http://schemas.microsoft.com/office/drawing/2014/main" id="{B735A97B-DE80-516A-3BDE-9BD5E7A57C88}"/>
              </a:ext>
            </a:extLst>
          </p:cNvPr>
          <p:cNvSpPr txBox="1"/>
          <p:nvPr/>
        </p:nvSpPr>
        <p:spPr>
          <a:xfrm>
            <a:off x="3760163" y="6862963"/>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6</a:t>
            </a:r>
          </a:p>
        </p:txBody>
      </p:sp>
      <p:sp>
        <p:nvSpPr>
          <p:cNvPr id="53" name="TextBox 52">
            <a:extLst>
              <a:ext uri="{FF2B5EF4-FFF2-40B4-BE49-F238E27FC236}">
                <a16:creationId xmlns:a16="http://schemas.microsoft.com/office/drawing/2014/main" id="{4C657867-1A06-1C9E-1BC5-8887E9F82CEF}"/>
              </a:ext>
            </a:extLst>
          </p:cNvPr>
          <p:cNvSpPr txBox="1"/>
          <p:nvPr/>
        </p:nvSpPr>
        <p:spPr>
          <a:xfrm>
            <a:off x="3760163" y="787153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7</a:t>
            </a:r>
          </a:p>
        </p:txBody>
      </p:sp>
      <p:sp>
        <p:nvSpPr>
          <p:cNvPr id="54" name="Text Placeholder 17">
            <a:extLst>
              <a:ext uri="{FF2B5EF4-FFF2-40B4-BE49-F238E27FC236}">
                <a16:creationId xmlns:a16="http://schemas.microsoft.com/office/drawing/2014/main" id="{64D6D67B-32CD-25E8-B550-CFCBE8300B73}"/>
              </a:ext>
            </a:extLst>
          </p:cNvPr>
          <p:cNvSpPr txBox="1">
            <a:spLocks/>
          </p:cNvSpPr>
          <p:nvPr/>
        </p:nvSpPr>
        <p:spPr>
          <a:xfrm>
            <a:off x="4316007" y="8080147"/>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Character </a:t>
            </a:r>
          </a:p>
          <a:p>
            <a:pPr algn="l"/>
            <a:r>
              <a:rPr lang="en-US"/>
              <a:t>People immediately respond </a:t>
            </a:r>
          </a:p>
          <a:p>
            <a:pPr algn="l"/>
            <a:r>
              <a:rPr lang="en-US"/>
              <a:t>to results </a:t>
            </a:r>
          </a:p>
          <a:p>
            <a:pPr algn="l"/>
            <a:br>
              <a:rPr lang="en-US"/>
            </a:br>
            <a:endParaRPr lang="en-US"/>
          </a:p>
        </p:txBody>
      </p:sp>
      <p:sp>
        <p:nvSpPr>
          <p:cNvPr id="55" name="TextBox 54">
            <a:extLst>
              <a:ext uri="{FF2B5EF4-FFF2-40B4-BE49-F238E27FC236}">
                <a16:creationId xmlns:a16="http://schemas.microsoft.com/office/drawing/2014/main" id="{DB476FA8-1D77-BFB2-330E-E19E34F768C9}"/>
              </a:ext>
            </a:extLst>
          </p:cNvPr>
          <p:cNvSpPr txBox="1"/>
          <p:nvPr/>
        </p:nvSpPr>
        <p:spPr>
          <a:xfrm>
            <a:off x="3760163" y="888011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8</a:t>
            </a:r>
          </a:p>
        </p:txBody>
      </p:sp>
      <p:sp>
        <p:nvSpPr>
          <p:cNvPr id="56" name="Text Placeholder 17">
            <a:extLst>
              <a:ext uri="{FF2B5EF4-FFF2-40B4-BE49-F238E27FC236}">
                <a16:creationId xmlns:a16="http://schemas.microsoft.com/office/drawing/2014/main" id="{E6C03604-8E2B-9037-0FF1-FEF3FE9DDBEE}"/>
              </a:ext>
            </a:extLst>
          </p:cNvPr>
          <p:cNvSpPr txBox="1">
            <a:spLocks/>
          </p:cNvSpPr>
          <p:nvPr/>
        </p:nvSpPr>
        <p:spPr>
          <a:xfrm>
            <a:off x="4316007" y="9074849"/>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Consistency  </a:t>
            </a:r>
          </a:p>
          <a:p>
            <a:r>
              <a:rPr lang="en-US"/>
              <a:t>People love to see the little things done consistently </a:t>
            </a:r>
          </a:p>
        </p:txBody>
      </p:sp>
    </p:spTree>
    <p:extLst>
      <p:ext uri="{BB962C8B-B14F-4D97-AF65-F5344CB8AC3E}">
        <p14:creationId xmlns:p14="http://schemas.microsoft.com/office/powerpoint/2010/main" val="27374885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773113"/>
            <a:ext cx="2693750" cy="8385260"/>
          </a:xfrm>
        </p:spPr>
        <p:txBody>
          <a:bodyPr/>
          <a:lstStyle/>
          <a:p>
            <a:pPr algn="just"/>
            <a:r>
              <a:rPr lang="en-US"/>
              <a:t>As per “PwC’s Trust in US Business Survey” from 2021, business executives, customers and employers show to think about the same four items when they think about trust: data protection, cybersecurity, treating employees well, ethical business practices and admitting mistakes. Notably, when it comes to points beyond these four elements, the divergences grow. Business leaders tend to take a broader stance on trust including elements of responsibility such as responsible usage of artificial intelligence (AI) and social impact (i.e., sustainable value chain management and ESG reporting). Employees, on the other hand, emphasize more on leadership accountability. This survey merely serves as a benchmark that gives an idea of how much the notion of trust differs depending on socio-economic, demographic, and personal definition. The only statement regarding trust in business that can be made with certainty is that it is a highly complex phenomenon that is yet to be fully understood. </a:t>
            </a:r>
          </a:p>
          <a:p>
            <a:pPr algn="just"/>
            <a:endParaRPr lang="en-US"/>
          </a:p>
          <a:p>
            <a:pPr algn="just"/>
            <a:r>
              <a:rPr lang="en-US"/>
              <a:t>According to the PwC study, established trust in companies pays off in several ways and through various stakeholders: Almost half (49%) of consumers have started or increased purchases from a company because they trust it, and 33% have paid a premium for trust. PwC finds that 44% of customers have stopped buying from a company due to a lack of trust. As for employees, PwC finds that 22% have left a company because of trust issues and 19% have chosen to work at one because they trusted it highly. In other words, one out of five of your employees do not leave for reasons of a higher-paid job or position but because of a lack of trust in the company. </a:t>
            </a:r>
          </a:p>
          <a:p>
            <a:pPr algn="just"/>
            <a:endParaRPr lang="en-US"/>
          </a:p>
          <a:p>
            <a:pPr algn="just"/>
            <a:endParaRPr lang="en-US"/>
          </a:p>
          <a:p>
            <a:pPr algn="just"/>
            <a:endParaRPr lang="en-US"/>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39</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245"/>
          <a:stretch/>
        </p:blipFill>
        <p:spPr>
          <a:xfrm>
            <a:off x="4003827" y="4294413"/>
            <a:ext cx="3555848" cy="6397399"/>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 name="Text Placeholder 17">
            <a:extLst>
              <a:ext uri="{FF2B5EF4-FFF2-40B4-BE49-F238E27FC236}">
                <a16:creationId xmlns:a16="http://schemas.microsoft.com/office/drawing/2014/main" id="{5953A1F9-F574-7310-7D86-72BB740FC140}"/>
              </a:ext>
            </a:extLst>
          </p:cNvPr>
          <p:cNvSpPr txBox="1">
            <a:spLocks/>
          </p:cNvSpPr>
          <p:nvPr/>
        </p:nvSpPr>
        <p:spPr>
          <a:xfrm>
            <a:off x="3992335" y="804113"/>
            <a:ext cx="2663432" cy="3403940"/>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cs typeface="+mn-cs"/>
              </a:rPr>
              <a:t>Next to the already mentioned points of data protection, cybersecurity, treating employees well, ethical business practices, and admitting mistakes, customers deemed data protection to be a determinant of trust placed in a company. Data protection is perceived as a necessity and considered the bare minimum for trust not to falter. In a break between theory and practice, business leaders’ actions on trust often do not match what they deem “extremely important”, and these actions often are not addressing consumer priorities. For consumers, the top trust driver is accountability, while only 56% of business leaders deem it to be “extremely important.” Only 46% say that their companies have implemented it.</a:t>
            </a:r>
          </a:p>
        </p:txBody>
      </p:sp>
    </p:spTree>
    <p:extLst>
      <p:ext uri="{BB962C8B-B14F-4D97-AF65-F5344CB8AC3E}">
        <p14:creationId xmlns:p14="http://schemas.microsoft.com/office/powerpoint/2010/main" val="926752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F08A1FA4-61E9-B44C-83C4-A6CE732733C1}"/>
              </a:ext>
            </a:extLst>
          </p:cNvPr>
          <p:cNvSpPr>
            <a:spLocks noGrp="1"/>
          </p:cNvSpPr>
          <p:nvPr>
            <p:ph type="body" sz="quarter" idx="13"/>
          </p:nvPr>
        </p:nvSpPr>
        <p:spPr/>
        <p:txBody>
          <a:bodyPr/>
          <a:lstStyle/>
          <a:p>
            <a:r>
              <a:rPr lang="en-US" dirty="0">
                <a:solidFill>
                  <a:srgbClr val="8E2F91"/>
                </a:solidFill>
              </a:rPr>
              <a:t>01</a:t>
            </a:r>
          </a:p>
        </p:txBody>
      </p:sp>
      <p:sp>
        <p:nvSpPr>
          <p:cNvPr id="18" name="Text Placeholder 17">
            <a:extLst>
              <a:ext uri="{FF2B5EF4-FFF2-40B4-BE49-F238E27FC236}">
                <a16:creationId xmlns:a16="http://schemas.microsoft.com/office/drawing/2014/main" id="{3D13EB9D-DE55-5D4D-BEA7-6A984DDA5380}"/>
              </a:ext>
            </a:extLst>
          </p:cNvPr>
          <p:cNvSpPr>
            <a:spLocks noGrp="1"/>
          </p:cNvSpPr>
          <p:nvPr>
            <p:ph type="body" sz="quarter" idx="14"/>
          </p:nvPr>
        </p:nvSpPr>
        <p:spPr>
          <a:xfrm>
            <a:off x="3059265" y="3865694"/>
            <a:ext cx="4305362" cy="2077905"/>
          </a:xfrm>
        </p:spPr>
        <p:txBody>
          <a:bodyPr/>
          <a:lstStyle/>
          <a:p>
            <a:r>
              <a:rPr lang="en-US" sz="3600" dirty="0">
                <a:solidFill>
                  <a:srgbClr val="F79037"/>
                </a:solidFill>
              </a:rPr>
              <a:t>MODULE 1</a:t>
            </a:r>
          </a:p>
          <a:p>
            <a:pPr>
              <a:spcBef>
                <a:spcPts val="0"/>
              </a:spcBef>
            </a:pPr>
            <a:r>
              <a:rPr lang="en-US" dirty="0"/>
              <a:t>Introduction to </a:t>
            </a:r>
          </a:p>
          <a:p>
            <a:pPr>
              <a:spcBef>
                <a:spcPts val="0"/>
              </a:spcBef>
            </a:pPr>
            <a:r>
              <a:rPr lang="en-US" dirty="0"/>
              <a:t>Blockchain Technology &amp; Cryptocurrency Curriculum </a:t>
            </a:r>
          </a:p>
        </p:txBody>
      </p:sp>
      <p:sp>
        <p:nvSpPr>
          <p:cNvPr id="2" name="Slide Number Placeholder 18">
            <a:extLst>
              <a:ext uri="{FF2B5EF4-FFF2-40B4-BE49-F238E27FC236}">
                <a16:creationId xmlns:a16="http://schemas.microsoft.com/office/drawing/2014/main" id="{D447D46A-2C5D-C312-FA75-55F08C7272A4}"/>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4</a:t>
            </a:fld>
            <a:endParaRPr lang="en-US" dirty="0"/>
          </a:p>
        </p:txBody>
      </p:sp>
      <p:grpSp>
        <p:nvGrpSpPr>
          <p:cNvPr id="5" name="Group 4">
            <a:extLst>
              <a:ext uri="{FF2B5EF4-FFF2-40B4-BE49-F238E27FC236}">
                <a16:creationId xmlns:a16="http://schemas.microsoft.com/office/drawing/2014/main" id="{D19B6368-3B22-F47A-5415-A9900F2A3E77}"/>
              </a:ext>
            </a:extLst>
          </p:cNvPr>
          <p:cNvGrpSpPr/>
          <p:nvPr/>
        </p:nvGrpSpPr>
        <p:grpSpPr>
          <a:xfrm>
            <a:off x="2358984" y="9840039"/>
            <a:ext cx="4502594" cy="461665"/>
            <a:chOff x="2358984" y="9840039"/>
            <a:chExt cx="4502594" cy="461665"/>
          </a:xfrm>
        </p:grpSpPr>
        <p:pic>
          <p:nvPicPr>
            <p:cNvPr id="6" name="Picture 5">
              <a:extLst>
                <a:ext uri="{FF2B5EF4-FFF2-40B4-BE49-F238E27FC236}">
                  <a16:creationId xmlns:a16="http://schemas.microsoft.com/office/drawing/2014/main" id="{C842BF64-9D43-E399-EBB9-CE4947286EB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2358984" y="9934832"/>
              <a:ext cx="1184829" cy="272079"/>
            </a:xfrm>
            <a:prstGeom prst="rect">
              <a:avLst/>
            </a:prstGeom>
            <a:ln>
              <a:noFill/>
            </a:ln>
            <a:extLst>
              <a:ext uri="{53640926-AAD7-44D8-BBD7-CCE9431645EC}">
                <a14:shadowObscured xmlns:a14="http://schemas.microsoft.com/office/drawing/2010/main"/>
              </a:ext>
            </a:extLst>
          </p:spPr>
        </p:pic>
        <p:sp>
          <p:nvSpPr>
            <p:cNvPr id="7" name="Rectangle 6">
              <a:extLst>
                <a:ext uri="{FF2B5EF4-FFF2-40B4-BE49-F238E27FC236}">
                  <a16:creationId xmlns:a16="http://schemas.microsoft.com/office/drawing/2014/main" id="{3ADD1F63-03AC-898A-5069-1CFADB1E64F8}"/>
                </a:ext>
              </a:extLst>
            </p:cNvPr>
            <p:cNvSpPr/>
            <p:nvPr/>
          </p:nvSpPr>
          <p:spPr>
            <a:xfrm>
              <a:off x="3973077" y="9840039"/>
              <a:ext cx="2888501" cy="46166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6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 </a:t>
              </a:r>
              <a:endParaRPr lang="en-US" sz="6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grpSp>
    </p:spTree>
    <p:extLst>
      <p:ext uri="{BB962C8B-B14F-4D97-AF65-F5344CB8AC3E}">
        <p14:creationId xmlns:p14="http://schemas.microsoft.com/office/powerpoint/2010/main" val="12296468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10"/>
          </p:nvPr>
        </p:nvSpPr>
        <p:spPr/>
        <p:txBody>
          <a:bodyPr/>
          <a:lstStyle/>
          <a:p>
            <a:fld id="{CB2079F2-58AF-ED44-82D7-E04B2F6FD686}" type="slidenum">
              <a:rPr lang="en-US" smtClean="0"/>
              <a:pPr/>
              <a:t>40</a:t>
            </a:fld>
            <a:endParaRPr lang="en-US" dirty="0"/>
          </a:p>
        </p:txBody>
      </p:sp>
      <p:sp>
        <p:nvSpPr>
          <p:cNvPr id="11" name="Text Placeholder 17">
            <a:extLst>
              <a:ext uri="{FF2B5EF4-FFF2-40B4-BE49-F238E27FC236}">
                <a16:creationId xmlns:a16="http://schemas.microsoft.com/office/drawing/2014/main" id="{0D1F3D77-A4F3-5729-BD15-187A798EF318}"/>
              </a:ext>
            </a:extLst>
          </p:cNvPr>
          <p:cNvSpPr txBox="1">
            <a:spLocks/>
          </p:cNvSpPr>
          <p:nvPr/>
        </p:nvSpPr>
        <p:spPr>
          <a:xfrm>
            <a:off x="761772" y="6729806"/>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7: What builds trust in business for consumers &amp; employees </a:t>
            </a:r>
          </a:p>
          <a:p>
            <a:pPr algn="ct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(Source: PwC’s Trust in US Business Survey, 2021) </a:t>
            </a:r>
          </a:p>
        </p:txBody>
      </p:sp>
      <p:sp>
        <p:nvSpPr>
          <p:cNvPr id="7" name="Text Placeholder 17">
            <a:extLst>
              <a:ext uri="{FF2B5EF4-FFF2-40B4-BE49-F238E27FC236}">
                <a16:creationId xmlns:a16="http://schemas.microsoft.com/office/drawing/2014/main" id="{8288BA84-2CA8-A0E2-CBF7-BB4768E182EF}"/>
              </a:ext>
            </a:extLst>
          </p:cNvPr>
          <p:cNvSpPr txBox="1">
            <a:spLocks/>
          </p:cNvSpPr>
          <p:nvPr/>
        </p:nvSpPr>
        <p:spPr>
          <a:xfrm>
            <a:off x="761772" y="700650"/>
            <a:ext cx="6036131" cy="55893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b="1" dirty="0">
                <a:solidFill>
                  <a:srgbClr val="F79037"/>
                </a:solidFill>
                <a:latin typeface="Calibri" panose="020F0502020204030204" pitchFamily="34" charset="0"/>
                <a:cs typeface="Calibri" panose="020F0502020204030204" pitchFamily="34" charset="0"/>
              </a:rPr>
              <a:t>What builds trust in business for consumers and employees</a:t>
            </a:r>
          </a:p>
        </p:txBody>
      </p:sp>
      <p:pic>
        <p:nvPicPr>
          <p:cNvPr id="12" name="Picture 11">
            <a:extLst>
              <a:ext uri="{FF2B5EF4-FFF2-40B4-BE49-F238E27FC236}">
                <a16:creationId xmlns:a16="http://schemas.microsoft.com/office/drawing/2014/main" id="{5848312F-3666-E807-983D-B72F88EBEA8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74942" y="1159096"/>
            <a:ext cx="4209790" cy="5307707"/>
          </a:xfrm>
          <a:prstGeom prst="rect">
            <a:avLst/>
          </a:prstGeom>
        </p:spPr>
      </p:pic>
      <p:sp>
        <p:nvSpPr>
          <p:cNvPr id="18" name="Rectangle 17">
            <a:extLst>
              <a:ext uri="{FF2B5EF4-FFF2-40B4-BE49-F238E27FC236}">
                <a16:creationId xmlns:a16="http://schemas.microsoft.com/office/drawing/2014/main" id="{2982DA61-7FBA-DCC8-85EE-700FAA72111D}"/>
              </a:ext>
            </a:extLst>
          </p:cNvPr>
          <p:cNvSpPr/>
          <p:nvPr/>
        </p:nvSpPr>
        <p:spPr>
          <a:xfrm flipV="1">
            <a:off x="740928" y="7315199"/>
            <a:ext cx="6832572" cy="2777217"/>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2" name="Text Placeholder 17">
            <a:extLst>
              <a:ext uri="{FF2B5EF4-FFF2-40B4-BE49-F238E27FC236}">
                <a16:creationId xmlns:a16="http://schemas.microsoft.com/office/drawing/2014/main" id="{333EB6C0-7C84-163A-654F-6922DE77D4AD}"/>
              </a:ext>
            </a:extLst>
          </p:cNvPr>
          <p:cNvSpPr>
            <a:spLocks noGrp="1"/>
          </p:cNvSpPr>
          <p:nvPr/>
        </p:nvSpPr>
        <p:spPr>
          <a:xfrm>
            <a:off x="968744" y="7705284"/>
            <a:ext cx="6143488" cy="1965161"/>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100" dirty="0">
                <a:latin typeface="Calibri" panose="020F0502020204030204" pitchFamily="34" charset="0"/>
                <a:cs typeface="Calibri" panose="020F0502020204030204" pitchFamily="34" charset="0"/>
              </a:rPr>
              <a:t>When it comes to environmental, social and governance (ESG), 45% of business leaders have implemented transparent ESG reporting — but only 19% of consumers list it among the top five drivers of trust. This disconnect between consumers and businesses may be more complex than it first appears. Consumers care deeply about ESG initiatives such as climate change. However, they may not fully understand what ESG reporting entails, or PwC alternatively supposes that customers may consider it as part of their top two trust drivers (i.e., accountability and clear communications). ESG skepticism may also be a problem. Only 24% of consumers say the main reason for ESG pledges is to do good. Far more (39%) say that the motive for companies lies in self-interest: to build trust with the consumers. </a:t>
            </a:r>
          </a:p>
          <a:p>
            <a:pPr algn="just"/>
            <a:endParaRPr lang="en-US" sz="1100" dirty="0">
              <a:latin typeface="Calibri" panose="020F0502020204030204" pitchFamily="34" charset="0"/>
              <a:cs typeface="Calibri" panose="020F0502020204030204" pitchFamily="34" charset="0"/>
            </a:endParaRPr>
          </a:p>
          <a:p>
            <a:pPr algn="just"/>
            <a:r>
              <a:rPr lang="en-US" sz="1100" dirty="0">
                <a:latin typeface="Calibri" panose="020F0502020204030204" pitchFamily="34" charset="0"/>
                <a:cs typeface="Calibri" panose="020F0502020204030204" pitchFamily="34" charset="0"/>
              </a:rPr>
              <a:t>In this next section, a narrower look will be taken at e-commerce trust. </a:t>
            </a:r>
          </a:p>
          <a:p>
            <a:endParaRPr lang="en-US" dirty="0"/>
          </a:p>
        </p:txBody>
      </p:sp>
    </p:spTree>
    <p:extLst>
      <p:ext uri="{BB962C8B-B14F-4D97-AF65-F5344CB8AC3E}">
        <p14:creationId xmlns:p14="http://schemas.microsoft.com/office/powerpoint/2010/main" val="28430809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51FC5AF-83A9-BB58-29E3-7EF9B3AA9ECD}"/>
              </a:ext>
            </a:extLst>
          </p:cNvPr>
          <p:cNvSpPr/>
          <p:nvPr/>
        </p:nvSpPr>
        <p:spPr>
          <a:xfrm>
            <a:off x="6056243" y="0"/>
            <a:ext cx="1503432" cy="2809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41</a:t>
            </a:fld>
            <a:endParaRPr lang="en-US" dirty="0"/>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761772" y="665163"/>
            <a:ext cx="6036131" cy="9542306"/>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Trust in E-Commerce </a:t>
            </a:r>
          </a:p>
          <a:p>
            <a:r>
              <a:rPr lang="en-US">
                <a:solidFill>
                  <a:srgbClr val="000000"/>
                </a:solidFill>
                <a:effectLst/>
                <a:latin typeface="Calibri" panose="020F0502020204030204" pitchFamily="34" charset="0"/>
              </a:rPr>
              <a:t>With the rise of e-commerce, the concept of consumer trust has been adopted, analyzed, and refined in its meaning and role in the online context. This is to say that different additional layers of complexity have been added to the already diffuse concept of trust in offline business contexts. This particular kind of trust is called online trust and refers to the attitude of the customer which has the confident expectation in an online situation that one’s vulnerabilities will not be exploited. E-tailing websites convey more and more humanistic qualities which mimic its retailing equivalent with actual human interaction to foster trust- building. Though there is no pertinent scholarly definition for consumer trust, the elements of confidence in a product or company, assurance for integrity, and reliability are often named in association. </a:t>
            </a:r>
          </a:p>
          <a:p>
            <a:endParaRPr lang="en-US">
              <a:solidFill>
                <a:srgbClr val="000000"/>
              </a:solidFill>
              <a:effectLst/>
              <a:latin typeface="Calibri" panose="020F0502020204030204" pitchFamily="34" charset="0"/>
            </a:endParaRPr>
          </a:p>
          <a:p>
            <a:r>
              <a:rPr lang="en-US">
                <a:solidFill>
                  <a:srgbClr val="000000"/>
                </a:solidFill>
                <a:effectLst/>
                <a:latin typeface="Calibri" panose="020F0502020204030204" pitchFamily="34" charset="0"/>
              </a:rPr>
              <a:t>In e-commerce, the importance of the website’s design and social cues that convey humanlike features as well as the assurance of transaction are builders for trust in businesses. Further, security, privacy protection, and knowledge-based familiarity of the website and its functions have been found to have a positive as well as significant impact on trust. </a:t>
            </a:r>
          </a:p>
          <a:p>
            <a:endParaRPr lang="en-US">
              <a:solidFill>
                <a:srgbClr val="000000"/>
              </a:solidFill>
            </a:endParaRPr>
          </a:p>
          <a:p>
            <a:r>
              <a:rPr lang="en-US">
                <a:solidFill>
                  <a:srgbClr val="000000"/>
                </a:solidFill>
                <a:effectLst/>
                <a:latin typeface="Calibri" panose="020F0502020204030204" pitchFamily="34" charset="0"/>
              </a:rPr>
              <a:t>Overshadowing all that an online vendor can regulate within his/ her sphere of influence is self-efficacy (i.e., initiation, effort, and persistence of the customer). Self-efficacy assesses how well someone can go through a course of action that is needed to deal with a prospective situation, regardless of the actual skill level of a person. It puts other antecedents for trust in the shade in terms of positive influence on transaction trust. Meaning that if a user cannot navigate well through e-commerce, their trust in the e-commerce shop or is impaired as a result even if the skills of the user play a large role in the impairment. With millennials, there is a relatively high perceived risk associated with online purchases as compared to younger generations. Possible incentives that are perceived benefits in the eyes of the customer entail time and cost savings and increased convenience </a:t>
            </a:r>
          </a:p>
          <a:p>
            <a:endParaRPr lang="en-US">
              <a:solidFill>
                <a:srgbClr val="000000"/>
              </a:solidFill>
              <a:effectLst/>
              <a:latin typeface="Calibri" panose="020F0502020204030204" pitchFamily="34" charset="0"/>
            </a:endParaRPr>
          </a:p>
          <a:p>
            <a:r>
              <a:rPr lang="en-US">
                <a:solidFill>
                  <a:srgbClr val="000000"/>
                </a:solidFill>
                <a:effectLst/>
                <a:latin typeface="Calibri" panose="020F0502020204030204" pitchFamily="34" charset="0"/>
              </a:rPr>
              <a:t>Concerning benefits, functional benefits rather than affective trust-based ones are found to influence purchase intention the heaviest in multiple studies. Especially the first two named elements can be connected to cryptocurrencies since their transaction time and cost is lower than with alternative payment service providers. For example, a retailer in the USA selling a product via PayPal costs 2.9% of the sum sent plus $0.30 per transaction within the country. Border crossing trades cost an additional 1.5% of the transaction settling sum. BitPay as a comparable payment service provider in the crypto sector charges only 1% of the sum, regardless of border crossing. This example can be seen as an incentive for the customer and the retailer because, for both sides, the transaction becomes cheaper and thus, more beneficial. The more prevalent the perceived benefit is in the mind of the customer, the more willing he/she is to share their sensitive data. Several studies show that even individuals that are highly concerned with their private data are by a vast majority willing to share their data nonetheless, if they value the product, trust the brand, are offered reward points or other financial incentives. These aspects can often be seen in loyalty point schemes and member rebates. As soon as it is established as initial trust, continuous consumer trust and perceived benefits can be seen as a mental shortcut. Together they serve as a mechanism to reduce transaction- specific uncertainty and influence payment behavior and choice of payment methods. Payment behavior can be broken down from manifold starting points. From country to age, occupation over gender, and financial education-specific segmentation, differences can be pointed out. </a:t>
            </a:r>
          </a:p>
          <a:p>
            <a:endParaRPr lang="en-US">
              <a:solidFill>
                <a:srgbClr val="000000"/>
              </a:solidFill>
              <a:effectLst/>
              <a:latin typeface="Calibri" panose="020F0502020204030204" pitchFamily="34" charset="0"/>
            </a:endParaRPr>
          </a:p>
          <a:p>
            <a:endParaRPr lang="en-US" dirty="0">
              <a:solidFill>
                <a:srgbClr val="000000"/>
              </a:solidFill>
            </a:endParaRPr>
          </a:p>
        </p:txBody>
      </p:sp>
      <p:pic>
        <p:nvPicPr>
          <p:cNvPr id="8" name="Picture 7">
            <a:extLst>
              <a:ext uri="{FF2B5EF4-FFF2-40B4-BE49-F238E27FC236}">
                <a16:creationId xmlns:a16="http://schemas.microsoft.com/office/drawing/2014/main" id="{9BE1FE37-B06C-10CE-E294-9C8ACCC5BE95}"/>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6617776"/>
            <a:ext cx="3555848" cy="4074037"/>
          </a:xfrm>
          <a:prstGeom prst="rect">
            <a:avLst/>
          </a:prstGeom>
        </p:spPr>
      </p:pic>
      <p:grpSp>
        <p:nvGrpSpPr>
          <p:cNvPr id="9" name="Group 8">
            <a:extLst>
              <a:ext uri="{FF2B5EF4-FFF2-40B4-BE49-F238E27FC236}">
                <a16:creationId xmlns:a16="http://schemas.microsoft.com/office/drawing/2014/main" id="{47B33E3B-7E7A-BBDF-BC17-0DA616D2301C}"/>
              </a:ext>
            </a:extLst>
          </p:cNvPr>
          <p:cNvGrpSpPr/>
          <p:nvPr/>
        </p:nvGrpSpPr>
        <p:grpSpPr>
          <a:xfrm flipH="1">
            <a:off x="5193447" y="8599913"/>
            <a:ext cx="2590078" cy="2250924"/>
            <a:chOff x="-220413" y="5470274"/>
            <a:chExt cx="2590078" cy="2250924"/>
          </a:xfrm>
        </p:grpSpPr>
        <p:sp>
          <p:nvSpPr>
            <p:cNvPr id="11" name="Freeform 10">
              <a:extLst>
                <a:ext uri="{FF2B5EF4-FFF2-40B4-BE49-F238E27FC236}">
                  <a16:creationId xmlns:a16="http://schemas.microsoft.com/office/drawing/2014/main" id="{CDA77106-D494-B7F6-B0E3-4FCEFDE300B8}"/>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ED2F8AEC-2CE7-08B3-C20E-680EC7B903CA}"/>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5EB51714-7D34-EF2E-BF03-F127E7FE225D}"/>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5E5B19B7-6EBB-DF48-B311-CA9699714544}"/>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2DFA4F92-5C11-FAD9-3536-6A366788DFEC}"/>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3003FF27-A764-D530-D423-A73F9A92DCE2}"/>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7C9DE64E-21CE-A7DC-B737-51EC572FFE56}"/>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F894EBA5-AE84-EA5D-BFC7-AC3FF93BA8F1}"/>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98893F96-5AAC-07FA-DFDB-648EC18CB14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5A8BCA37-69D2-D740-DB8A-49B6142F0AE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53F6A526-4599-DC88-44BF-5C31ED34F6B2}"/>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B796D838-AD2A-4E48-F7F8-28DEF60FAF02}"/>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4E663AA1-DDB5-1E4B-36AC-7C3757DD080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051D7297-54AC-3774-9D3A-7A82720A035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73E21D41-2138-4768-E9FC-947B3F866596}"/>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213C9E21-9AFE-C2D7-0671-8CCD77056993}"/>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97DC762-539A-BBB2-9AA2-89A29CB3BD69}"/>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15F560E4-9F80-D5D7-1977-FB25C260B28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9284625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3C467FC-13BC-0960-D8CF-E119D5F27002}"/>
              </a:ext>
            </a:extLst>
          </p:cNvPr>
          <p:cNvSpPr/>
          <p:nvPr/>
        </p:nvSpPr>
        <p:spPr>
          <a:xfrm>
            <a:off x="0" y="4308525"/>
            <a:ext cx="7559675" cy="1766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7"/>
            <a:ext cx="6051578" cy="2296035"/>
          </a:xfrm>
        </p:spPr>
        <p:txBody>
          <a:bodyPr numCol="2"/>
          <a:lstStyle/>
          <a:p>
            <a:r>
              <a:rPr lang="en-US"/>
              <a:t>First of all, it is important to note that blockchain technology is not a trustless technology but rather a confidence machine. The absence of a trusted authority in charge of managing and coordinating interactions over a blockchain-based network does not make it a “trustless technology”. In fact, while trust is less relevant when it comes to the standard operations of a blockchain-based system, it is nonetheless necessary to trust the actors securing and maintaining the underlying blockchain network, to guarantee a sufficient level of confidence in any of the blockchain-based applications operating on top of that network. Blockchain technology thus produces confidence (and not trust) in blockchain-based systems based on the user’s understanding of procedural and rule-based working, stemming from derived mathematical knowledge and cryptographic rules and mechanisms and long-standing account of its past performance. It increases confidence in the operations of a computational system which is dependent upon its underlying governance structure. To place confidence in the governing party or parties of the computational system, trust in a distributed web of actors is needed. </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42</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latin typeface="Calibri" panose="020F0502020204030204" pitchFamily="34" charset="0"/>
                <a:ea typeface="Times New Roman" panose="02020603050405020304" pitchFamily="18" charset="0"/>
              </a:rPr>
              <a:t>1.2 Blockchain Technology for Trust Establishment </a:t>
            </a:r>
          </a:p>
          <a:p>
            <a:pPr algn="just"/>
            <a:endParaRPr lang="en-LB" sz="1800" b="0">
              <a:effectLst/>
              <a:latin typeface="Times New Roman" panose="02020603050405020304" pitchFamily="18" charset="0"/>
              <a:ea typeface="Times New Roman" panose="02020603050405020304" pitchFamily="18" charset="0"/>
            </a:endParaRPr>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55650" y="4719714"/>
            <a:ext cx="6051578" cy="33273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rPr>
              <a:t>To place trust in a distributed web of actors the following questions need to be answered: </a:t>
            </a:r>
          </a:p>
        </p:txBody>
      </p:sp>
      <p:sp>
        <p:nvSpPr>
          <p:cNvPr id="6" name="Text Placeholder 17">
            <a:extLst>
              <a:ext uri="{FF2B5EF4-FFF2-40B4-BE49-F238E27FC236}">
                <a16:creationId xmlns:a16="http://schemas.microsoft.com/office/drawing/2014/main" id="{689AE82D-E0D5-A496-9E3A-93A32830C19C}"/>
              </a:ext>
            </a:extLst>
          </p:cNvPr>
          <p:cNvSpPr txBox="1">
            <a:spLocks/>
          </p:cNvSpPr>
          <p:nvPr/>
        </p:nvSpPr>
        <p:spPr>
          <a:xfrm>
            <a:off x="1178411" y="5490975"/>
            <a:ext cx="2339704" cy="27708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Is the system governed properly? </a:t>
            </a:r>
          </a:p>
        </p:txBody>
      </p:sp>
      <p:sp>
        <p:nvSpPr>
          <p:cNvPr id="7" name="TextBox 6">
            <a:extLst>
              <a:ext uri="{FF2B5EF4-FFF2-40B4-BE49-F238E27FC236}">
                <a16:creationId xmlns:a16="http://schemas.microsoft.com/office/drawing/2014/main" id="{D7478624-025C-2D43-75F5-547C625402DE}"/>
              </a:ext>
            </a:extLst>
          </p:cNvPr>
          <p:cNvSpPr txBox="1"/>
          <p:nvPr/>
        </p:nvSpPr>
        <p:spPr>
          <a:xfrm>
            <a:off x="614251" y="506007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8" name="Text Placeholder 17">
            <a:extLst>
              <a:ext uri="{FF2B5EF4-FFF2-40B4-BE49-F238E27FC236}">
                <a16:creationId xmlns:a16="http://schemas.microsoft.com/office/drawing/2014/main" id="{6F8C71D0-15C7-449B-C21D-E29B4583F296}"/>
              </a:ext>
            </a:extLst>
          </p:cNvPr>
          <p:cNvSpPr txBox="1">
            <a:spLocks/>
          </p:cNvSpPr>
          <p:nvPr/>
        </p:nvSpPr>
        <p:spPr>
          <a:xfrm>
            <a:off x="4253636" y="5316719"/>
            <a:ext cx="2511065" cy="33273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Can the various actors involved be expected to act in accordance with the blockchain system’s rules? </a:t>
            </a:r>
          </a:p>
        </p:txBody>
      </p:sp>
      <p:sp>
        <p:nvSpPr>
          <p:cNvPr id="9" name="TextBox 8">
            <a:extLst>
              <a:ext uri="{FF2B5EF4-FFF2-40B4-BE49-F238E27FC236}">
                <a16:creationId xmlns:a16="http://schemas.microsoft.com/office/drawing/2014/main" id="{0D47CCF4-E6F5-09C0-2E38-20ED31999535}"/>
              </a:ext>
            </a:extLst>
          </p:cNvPr>
          <p:cNvSpPr txBox="1"/>
          <p:nvPr/>
        </p:nvSpPr>
        <p:spPr>
          <a:xfrm>
            <a:off x="3689476" y="507180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0" name="Text Placeholder 17">
            <a:extLst>
              <a:ext uri="{FF2B5EF4-FFF2-40B4-BE49-F238E27FC236}">
                <a16:creationId xmlns:a16="http://schemas.microsoft.com/office/drawing/2014/main" id="{6BA3FB0F-85E6-5A30-B5C4-5AF57893F8EC}"/>
              </a:ext>
            </a:extLst>
          </p:cNvPr>
          <p:cNvSpPr txBox="1">
            <a:spLocks/>
          </p:cNvSpPr>
          <p:nvPr/>
        </p:nvSpPr>
        <p:spPr>
          <a:xfrm>
            <a:off x="771149" y="6362534"/>
            <a:ext cx="6051578" cy="35771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rPr>
              <a:t>The web of actors includes miners and mining-pools, responsible for processing and validating transactions, large commercial operators, such as cryptocurrency exchanges or custodian wallet providers, who can leverage their market power to unilaterally impose their decisions onto their user-base, as well as core developers and social media influencers, whose voice can contribute to shifting the selling point. Regulators and policy makers also have a role to play in the governance of blockchain-based systems, to the extent that they can introduce legal restrictions and constraints to influence the decisions taken by any of these actors. </a:t>
            </a:r>
          </a:p>
        </p:txBody>
      </p:sp>
      <p:pic>
        <p:nvPicPr>
          <p:cNvPr id="11" name="Picture Placeholder 33">
            <a:extLst>
              <a:ext uri="{FF2B5EF4-FFF2-40B4-BE49-F238E27FC236}">
                <a16:creationId xmlns:a16="http://schemas.microsoft.com/office/drawing/2014/main" id="{B85B0041-2BA1-8C5B-120C-9FC10DE6F6E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8150087"/>
            <a:ext cx="7559675" cy="254172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Tree>
    <p:extLst>
      <p:ext uri="{BB962C8B-B14F-4D97-AF65-F5344CB8AC3E}">
        <p14:creationId xmlns:p14="http://schemas.microsoft.com/office/powerpoint/2010/main" val="10399412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43</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569170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cs typeface="Calibri" panose="020F0502020204030204" pitchFamily="34" charset="0"/>
              </a:rPr>
              <a:t>The governance of most blockchain-based systems has been constructed in such a way as to distribute trust over many actors, with different interests and preferences, so that no single actor has the capacity to unilaterally affect or influence the operations of the overall network. Problems emerge, however, when standard governance practices are threatened in the case of an emergency that calls for decision-making beyond the scope of ordinary procedure (e.g., as in the case of TheDAO attack on the Ethereum network). </a:t>
            </a:r>
          </a:p>
          <a:p>
            <a:pPr algn="just"/>
            <a:endParaRPr lang="en-US" sz="1100">
              <a:solidFill>
                <a:srgbClr val="000000"/>
              </a:solidFill>
              <a:latin typeface="Calibri" panose="020F0502020204030204" pitchFamily="34" charset="0"/>
              <a:cs typeface="Calibri" panose="020F0502020204030204" pitchFamily="34" charset="0"/>
            </a:endParaRPr>
          </a:p>
          <a:p>
            <a:pPr algn="just"/>
            <a:r>
              <a:rPr lang="en-US" sz="1100">
                <a:solidFill>
                  <a:srgbClr val="000000"/>
                </a:solidFill>
                <a:latin typeface="Calibri" panose="020F0502020204030204" pitchFamily="34" charset="0"/>
                <a:cs typeface="Calibri" panose="020F0502020204030204" pitchFamily="34" charset="0"/>
              </a:rPr>
              <a:t>Although it is possible to enhance confidence in the proper operations of blockchain-based systems through the introduction of a series of technological guarantees related to on-chain governance, the robustness of the underlying governance system requires a whole different set of constraints that extend beyond the scope of a purely codified protocol and code-driven rules. Hence, in order to ensure a proper level of confidence in such blockchain-based systems, it may be necessary to introduce a series of procedural and substantive constraints related to off-chain governance, addressing both situations of normalcy and states of exception.</a:t>
            </a:r>
          </a:p>
          <a:p>
            <a:pPr algn="just"/>
            <a:r>
              <a:rPr lang="en-US" sz="1100">
                <a:solidFill>
                  <a:srgbClr val="000000"/>
                </a:solidFill>
                <a:latin typeface="Calibri" panose="020F0502020204030204" pitchFamily="34" charset="0"/>
                <a:cs typeface="Calibri" panose="020F0502020204030204" pitchFamily="34" charset="0"/>
              </a:rPr>
              <a:t> </a:t>
            </a:r>
          </a:p>
          <a:p>
            <a:pPr algn="just"/>
            <a:r>
              <a:rPr lang="en-US" sz="1100">
                <a:solidFill>
                  <a:srgbClr val="000000"/>
                </a:solidFill>
                <a:latin typeface="Calibri" panose="020F0502020204030204" pitchFamily="34" charset="0"/>
                <a:cs typeface="Calibri" panose="020F0502020204030204" pitchFamily="34" charset="0"/>
              </a:rPr>
              <a:t>If we take another look at David Horsager’s eight pillars of trust, the following theoretical statements for blockchain technology can be derived:</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2259106"/>
            <a:ext cx="3555848" cy="8432707"/>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flipH="1">
            <a:off x="5490027" y="8878957"/>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 name="Text Placeholder 17">
            <a:extLst>
              <a:ext uri="{FF2B5EF4-FFF2-40B4-BE49-F238E27FC236}">
                <a16:creationId xmlns:a16="http://schemas.microsoft.com/office/drawing/2014/main" id="{AFE01A14-C0A0-55A1-89EA-A2629AB96983}"/>
              </a:ext>
            </a:extLst>
          </p:cNvPr>
          <p:cNvSpPr txBox="1">
            <a:spLocks/>
          </p:cNvSpPr>
          <p:nvPr/>
        </p:nvSpPr>
        <p:spPr>
          <a:xfrm>
            <a:off x="755650" y="8292457"/>
            <a:ext cx="3024188" cy="94232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cs typeface="+mn-cs"/>
              </a:rPr>
              <a:t>Data inserted into a blockchain is clear, transparent, and immutable. It is clear where data is coming from and how and under which parameters it was inserted into the blockchain system and keeps the same record of a ledger no matter which user looks at it. </a:t>
            </a:r>
          </a:p>
        </p:txBody>
      </p:sp>
      <p:grpSp>
        <p:nvGrpSpPr>
          <p:cNvPr id="75" name="Group 74">
            <a:extLst>
              <a:ext uri="{FF2B5EF4-FFF2-40B4-BE49-F238E27FC236}">
                <a16:creationId xmlns:a16="http://schemas.microsoft.com/office/drawing/2014/main" id="{B35B7041-0CC0-375D-6354-479FC1DC97B0}"/>
              </a:ext>
            </a:extLst>
          </p:cNvPr>
          <p:cNvGrpSpPr/>
          <p:nvPr/>
        </p:nvGrpSpPr>
        <p:grpSpPr>
          <a:xfrm>
            <a:off x="1831579" y="6524634"/>
            <a:ext cx="1262935" cy="1263287"/>
            <a:chOff x="2761050" y="361221"/>
            <a:chExt cx="1086135" cy="1086438"/>
          </a:xfrm>
          <a:solidFill>
            <a:srgbClr val="F79037"/>
          </a:solidFill>
        </p:grpSpPr>
        <p:grpSp>
          <p:nvGrpSpPr>
            <p:cNvPr id="76" name="Group 75">
              <a:extLst>
                <a:ext uri="{FF2B5EF4-FFF2-40B4-BE49-F238E27FC236}">
                  <a16:creationId xmlns:a16="http://schemas.microsoft.com/office/drawing/2014/main" id="{3A2C840A-AE16-ECF1-0C08-936132FF7508}"/>
                </a:ext>
              </a:extLst>
            </p:cNvPr>
            <p:cNvGrpSpPr/>
            <p:nvPr/>
          </p:nvGrpSpPr>
          <p:grpSpPr>
            <a:xfrm>
              <a:off x="2761050" y="361221"/>
              <a:ext cx="1086135" cy="1086438"/>
              <a:chOff x="2761050" y="361221"/>
              <a:chExt cx="1086135" cy="1086438"/>
            </a:xfrm>
            <a:grpFill/>
          </p:grpSpPr>
          <p:sp>
            <p:nvSpPr>
              <p:cNvPr id="82" name="Freeform 81">
                <a:extLst>
                  <a:ext uri="{FF2B5EF4-FFF2-40B4-BE49-F238E27FC236}">
                    <a16:creationId xmlns:a16="http://schemas.microsoft.com/office/drawing/2014/main" id="{8E6EFFFC-A1EC-51CE-C1ED-8E8BF91D510F}"/>
                  </a:ext>
                </a:extLst>
              </p:cNvPr>
              <p:cNvSpPr/>
              <p:nvPr/>
            </p:nvSpPr>
            <p:spPr>
              <a:xfrm>
                <a:off x="2761050" y="1196287"/>
                <a:ext cx="714272" cy="251088"/>
              </a:xfrm>
              <a:custGeom>
                <a:avLst/>
                <a:gdLst>
                  <a:gd name="connsiteX0" fmla="*/ 566 w 714272"/>
                  <a:gd name="connsiteY0" fmla="*/ 155339 h 251088"/>
                  <a:gd name="connsiteX1" fmla="*/ 27755 w 714272"/>
                  <a:gd name="connsiteY1" fmla="*/ 155339 h 251088"/>
                  <a:gd name="connsiteX2" fmla="*/ 27755 w 714272"/>
                  <a:gd name="connsiteY2" fmla="*/ 51091 h 251088"/>
                  <a:gd name="connsiteX3" fmla="*/ 86948 w 714272"/>
                  <a:gd name="connsiteY3" fmla="*/ 43443 h 251088"/>
                  <a:gd name="connsiteX4" fmla="*/ 350622 w 714272"/>
                  <a:gd name="connsiteY4" fmla="*/ 9732 h 251088"/>
                  <a:gd name="connsiteX5" fmla="*/ 425108 w 714272"/>
                  <a:gd name="connsiteY5" fmla="*/ 667 h 251088"/>
                  <a:gd name="connsiteX6" fmla="*/ 539245 w 714272"/>
                  <a:gd name="connsiteY6" fmla="*/ 55341 h 251088"/>
                  <a:gd name="connsiteX7" fmla="*/ 542927 w 714272"/>
                  <a:gd name="connsiteY7" fmla="*/ 60440 h 251088"/>
                  <a:gd name="connsiteX8" fmla="*/ 546892 w 714272"/>
                  <a:gd name="connsiteY8" fmla="*/ 55341 h 251088"/>
                  <a:gd name="connsiteX9" fmla="*/ 669524 w 714272"/>
                  <a:gd name="connsiteY9" fmla="*/ 1234 h 251088"/>
                  <a:gd name="connsiteX10" fmla="*/ 714273 w 714272"/>
                  <a:gd name="connsiteY10" fmla="*/ 7183 h 251088"/>
                  <a:gd name="connsiteX11" fmla="*/ 710024 w 714272"/>
                  <a:gd name="connsiteY11" fmla="*/ 38627 h 251088"/>
                  <a:gd name="connsiteX12" fmla="*/ 668392 w 714272"/>
                  <a:gd name="connsiteY12" fmla="*/ 33245 h 251088"/>
                  <a:gd name="connsiteX13" fmla="*/ 561336 w 714272"/>
                  <a:gd name="connsiteY13" fmla="*/ 102932 h 251088"/>
                  <a:gd name="connsiteX14" fmla="*/ 557937 w 714272"/>
                  <a:gd name="connsiteY14" fmla="*/ 155623 h 251088"/>
                  <a:gd name="connsiteX15" fmla="*/ 626475 w 714272"/>
                  <a:gd name="connsiteY15" fmla="*/ 155623 h 251088"/>
                  <a:gd name="connsiteX16" fmla="*/ 692748 w 714272"/>
                  <a:gd name="connsiteY16" fmla="*/ 155623 h 251088"/>
                  <a:gd name="connsiteX17" fmla="*/ 692748 w 714272"/>
                  <a:gd name="connsiteY17" fmla="*/ 187350 h 251088"/>
                  <a:gd name="connsiteX18" fmla="*/ 32570 w 714272"/>
                  <a:gd name="connsiteY18" fmla="*/ 187350 h 251088"/>
                  <a:gd name="connsiteX19" fmla="*/ 32570 w 714272"/>
                  <a:gd name="connsiteY19" fmla="*/ 218795 h 251088"/>
                  <a:gd name="connsiteX20" fmla="*/ 125182 w 714272"/>
                  <a:gd name="connsiteY20" fmla="*/ 218795 h 251088"/>
                  <a:gd name="connsiteX21" fmla="*/ 125182 w 714272"/>
                  <a:gd name="connsiteY21" fmla="*/ 251089 h 251088"/>
                  <a:gd name="connsiteX22" fmla="*/ 0 w 714272"/>
                  <a:gd name="connsiteY22" fmla="*/ 251089 h 251088"/>
                  <a:gd name="connsiteX23" fmla="*/ 566 w 714272"/>
                  <a:gd name="connsiteY23" fmla="*/ 155339 h 251088"/>
                  <a:gd name="connsiteX24" fmla="*/ 60325 w 714272"/>
                  <a:gd name="connsiteY24" fmla="*/ 154773 h 251088"/>
                  <a:gd name="connsiteX25" fmla="*/ 527066 w 714272"/>
                  <a:gd name="connsiteY25" fmla="*/ 154773 h 251088"/>
                  <a:gd name="connsiteX26" fmla="*/ 527066 w 714272"/>
                  <a:gd name="connsiteY26" fmla="*/ 125878 h 251088"/>
                  <a:gd name="connsiteX27" fmla="*/ 418594 w 714272"/>
                  <a:gd name="connsiteY27" fmla="*/ 32961 h 251088"/>
                  <a:gd name="connsiteX28" fmla="*/ 157185 w 714272"/>
                  <a:gd name="connsiteY28" fmla="*/ 66672 h 251088"/>
                  <a:gd name="connsiteX29" fmla="*/ 60325 w 714272"/>
                  <a:gd name="connsiteY29" fmla="*/ 79136 h 251088"/>
                  <a:gd name="connsiteX30" fmla="*/ 60325 w 714272"/>
                  <a:gd name="connsiteY30" fmla="*/ 154773 h 251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14272" h="251088">
                    <a:moveTo>
                      <a:pt x="566" y="155339"/>
                    </a:moveTo>
                    <a:cubicBezTo>
                      <a:pt x="9346" y="155339"/>
                      <a:pt x="18126" y="155339"/>
                      <a:pt x="27755" y="155339"/>
                    </a:cubicBezTo>
                    <a:cubicBezTo>
                      <a:pt x="27755" y="120496"/>
                      <a:pt x="27755" y="86218"/>
                      <a:pt x="27755" y="51091"/>
                    </a:cubicBezTo>
                    <a:cubicBezTo>
                      <a:pt x="48147" y="48542"/>
                      <a:pt x="67406" y="45992"/>
                      <a:pt x="86948" y="43443"/>
                    </a:cubicBezTo>
                    <a:cubicBezTo>
                      <a:pt x="174745" y="32111"/>
                      <a:pt x="262542" y="20780"/>
                      <a:pt x="350622" y="9732"/>
                    </a:cubicBezTo>
                    <a:cubicBezTo>
                      <a:pt x="375545" y="6616"/>
                      <a:pt x="400185" y="2933"/>
                      <a:pt x="425108" y="667"/>
                    </a:cubicBezTo>
                    <a:cubicBezTo>
                      <a:pt x="473538" y="-3299"/>
                      <a:pt x="511773" y="15398"/>
                      <a:pt x="539245" y="55341"/>
                    </a:cubicBezTo>
                    <a:cubicBezTo>
                      <a:pt x="540094" y="56757"/>
                      <a:pt x="541227" y="58173"/>
                      <a:pt x="542927" y="60440"/>
                    </a:cubicBezTo>
                    <a:cubicBezTo>
                      <a:pt x="544626" y="58457"/>
                      <a:pt x="545759" y="57040"/>
                      <a:pt x="546892" y="55341"/>
                    </a:cubicBezTo>
                    <a:cubicBezTo>
                      <a:pt x="576913" y="12282"/>
                      <a:pt x="617979" y="-4999"/>
                      <a:pt x="669524" y="1234"/>
                    </a:cubicBezTo>
                    <a:cubicBezTo>
                      <a:pt x="684252" y="2933"/>
                      <a:pt x="698696" y="5200"/>
                      <a:pt x="714273" y="7183"/>
                    </a:cubicBezTo>
                    <a:cubicBezTo>
                      <a:pt x="712857" y="17947"/>
                      <a:pt x="711440" y="27862"/>
                      <a:pt x="710024" y="38627"/>
                    </a:cubicBezTo>
                    <a:cubicBezTo>
                      <a:pt x="695580" y="36644"/>
                      <a:pt x="681986" y="35228"/>
                      <a:pt x="668392" y="33245"/>
                    </a:cubicBezTo>
                    <a:cubicBezTo>
                      <a:pt x="615996" y="25313"/>
                      <a:pt x="571248" y="53641"/>
                      <a:pt x="561336" y="102932"/>
                    </a:cubicBezTo>
                    <a:cubicBezTo>
                      <a:pt x="557937" y="119646"/>
                      <a:pt x="559070" y="137209"/>
                      <a:pt x="557937" y="155623"/>
                    </a:cubicBezTo>
                    <a:cubicBezTo>
                      <a:pt x="582010" y="155623"/>
                      <a:pt x="604101" y="155623"/>
                      <a:pt x="626475" y="155623"/>
                    </a:cubicBezTo>
                    <a:cubicBezTo>
                      <a:pt x="648283" y="155623"/>
                      <a:pt x="670091" y="155623"/>
                      <a:pt x="692748" y="155623"/>
                    </a:cubicBezTo>
                    <a:cubicBezTo>
                      <a:pt x="692748" y="166104"/>
                      <a:pt x="692748" y="176302"/>
                      <a:pt x="692748" y="187350"/>
                    </a:cubicBezTo>
                    <a:cubicBezTo>
                      <a:pt x="472689" y="187350"/>
                      <a:pt x="252913" y="187350"/>
                      <a:pt x="32570" y="187350"/>
                    </a:cubicBezTo>
                    <a:cubicBezTo>
                      <a:pt x="32570" y="198115"/>
                      <a:pt x="32570" y="208030"/>
                      <a:pt x="32570" y="218795"/>
                    </a:cubicBezTo>
                    <a:cubicBezTo>
                      <a:pt x="62591" y="218795"/>
                      <a:pt x="92612" y="218795"/>
                      <a:pt x="125182" y="218795"/>
                    </a:cubicBezTo>
                    <a:cubicBezTo>
                      <a:pt x="125182" y="230409"/>
                      <a:pt x="125182" y="240607"/>
                      <a:pt x="125182" y="251089"/>
                    </a:cubicBezTo>
                    <a:cubicBezTo>
                      <a:pt x="83549" y="251089"/>
                      <a:pt x="41916" y="251089"/>
                      <a:pt x="0" y="251089"/>
                    </a:cubicBezTo>
                    <a:cubicBezTo>
                      <a:pt x="566" y="218795"/>
                      <a:pt x="566" y="187067"/>
                      <a:pt x="566" y="155339"/>
                    </a:cubicBezTo>
                    <a:close/>
                    <a:moveTo>
                      <a:pt x="60325" y="154773"/>
                    </a:moveTo>
                    <a:cubicBezTo>
                      <a:pt x="216094" y="154773"/>
                      <a:pt x="371014" y="154773"/>
                      <a:pt x="527066" y="154773"/>
                    </a:cubicBezTo>
                    <a:cubicBezTo>
                      <a:pt x="527066" y="144858"/>
                      <a:pt x="527066" y="135510"/>
                      <a:pt x="527066" y="125878"/>
                    </a:cubicBezTo>
                    <a:cubicBezTo>
                      <a:pt x="526217" y="63839"/>
                      <a:pt x="480052" y="24746"/>
                      <a:pt x="418594" y="32961"/>
                    </a:cubicBezTo>
                    <a:cubicBezTo>
                      <a:pt x="331364" y="44576"/>
                      <a:pt x="244133" y="55341"/>
                      <a:pt x="157185" y="66672"/>
                    </a:cubicBezTo>
                    <a:cubicBezTo>
                      <a:pt x="124899" y="70921"/>
                      <a:pt x="92895" y="74887"/>
                      <a:pt x="60325" y="79136"/>
                    </a:cubicBezTo>
                    <a:cubicBezTo>
                      <a:pt x="60325" y="104348"/>
                      <a:pt x="60325" y="128994"/>
                      <a:pt x="60325" y="154773"/>
                    </a:cubicBezTo>
                    <a:close/>
                  </a:path>
                </a:pathLst>
              </a:custGeom>
              <a:grpFill/>
              <a:ln w="2828"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id="{12E6515A-2789-3BEB-C626-D1C4590CC58B}"/>
                  </a:ext>
                </a:extLst>
              </p:cNvPr>
              <p:cNvSpPr/>
              <p:nvPr/>
            </p:nvSpPr>
            <p:spPr>
              <a:xfrm>
                <a:off x="2918518" y="1207719"/>
                <a:ext cx="928667" cy="239940"/>
              </a:xfrm>
              <a:custGeom>
                <a:avLst/>
                <a:gdLst>
                  <a:gd name="connsiteX0" fmla="*/ 0 w 928667"/>
                  <a:gd name="connsiteY0" fmla="*/ 239374 h 239940"/>
                  <a:gd name="connsiteX1" fmla="*/ 0 w 928667"/>
                  <a:gd name="connsiteY1" fmla="*/ 207929 h 239940"/>
                  <a:gd name="connsiteX2" fmla="*/ 896098 w 928667"/>
                  <a:gd name="connsiteY2" fmla="*/ 207929 h 239940"/>
                  <a:gd name="connsiteX3" fmla="*/ 896098 w 928667"/>
                  <a:gd name="connsiteY3" fmla="*/ 175918 h 239940"/>
                  <a:gd name="connsiteX4" fmla="*/ 569266 w 928667"/>
                  <a:gd name="connsiteY4" fmla="*/ 175918 h 239940"/>
                  <a:gd name="connsiteX5" fmla="*/ 569266 w 928667"/>
                  <a:gd name="connsiteY5" fmla="*/ 144474 h 239940"/>
                  <a:gd name="connsiteX6" fmla="*/ 868626 w 928667"/>
                  <a:gd name="connsiteY6" fmla="*/ 144474 h 239940"/>
                  <a:gd name="connsiteX7" fmla="*/ 868626 w 928667"/>
                  <a:gd name="connsiteY7" fmla="*/ 67705 h 239940"/>
                  <a:gd name="connsiteX8" fmla="*/ 585126 w 928667"/>
                  <a:gd name="connsiteY8" fmla="*/ 31444 h 239940"/>
                  <a:gd name="connsiteX9" fmla="*/ 589091 w 928667"/>
                  <a:gd name="connsiteY9" fmla="*/ 0 h 239940"/>
                  <a:gd name="connsiteX10" fmla="*/ 901196 w 928667"/>
                  <a:gd name="connsiteY10" fmla="*/ 39943 h 239940"/>
                  <a:gd name="connsiteX11" fmla="*/ 901196 w 928667"/>
                  <a:gd name="connsiteY11" fmla="*/ 144191 h 239940"/>
                  <a:gd name="connsiteX12" fmla="*/ 928668 w 928667"/>
                  <a:gd name="connsiteY12" fmla="*/ 144191 h 239940"/>
                  <a:gd name="connsiteX13" fmla="*/ 928668 w 928667"/>
                  <a:gd name="connsiteY13" fmla="*/ 239940 h 239940"/>
                  <a:gd name="connsiteX14" fmla="*/ 0 w 928667"/>
                  <a:gd name="connsiteY14" fmla="*/ 239374 h 239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8667" h="239940">
                    <a:moveTo>
                      <a:pt x="0" y="239374"/>
                    </a:moveTo>
                    <a:cubicBezTo>
                      <a:pt x="0" y="229176"/>
                      <a:pt x="0" y="218977"/>
                      <a:pt x="0" y="207929"/>
                    </a:cubicBezTo>
                    <a:cubicBezTo>
                      <a:pt x="298510" y="207929"/>
                      <a:pt x="597021" y="207929"/>
                      <a:pt x="896098" y="207929"/>
                    </a:cubicBezTo>
                    <a:cubicBezTo>
                      <a:pt x="896098" y="196881"/>
                      <a:pt x="896098" y="186966"/>
                      <a:pt x="896098" y="175918"/>
                    </a:cubicBezTo>
                    <a:cubicBezTo>
                      <a:pt x="787059" y="175918"/>
                      <a:pt x="678587" y="175918"/>
                      <a:pt x="569266" y="175918"/>
                    </a:cubicBezTo>
                    <a:cubicBezTo>
                      <a:pt x="569266" y="165154"/>
                      <a:pt x="569266" y="155522"/>
                      <a:pt x="569266" y="144474"/>
                    </a:cubicBezTo>
                    <a:cubicBezTo>
                      <a:pt x="668675" y="144474"/>
                      <a:pt x="768367" y="144474"/>
                      <a:pt x="868626" y="144474"/>
                    </a:cubicBezTo>
                    <a:cubicBezTo>
                      <a:pt x="868626" y="118412"/>
                      <a:pt x="868626" y="93766"/>
                      <a:pt x="868626" y="67705"/>
                    </a:cubicBezTo>
                    <a:cubicBezTo>
                      <a:pt x="774598" y="55523"/>
                      <a:pt x="680287" y="43626"/>
                      <a:pt x="585126" y="31444"/>
                    </a:cubicBezTo>
                    <a:cubicBezTo>
                      <a:pt x="586542" y="20680"/>
                      <a:pt x="587675" y="10765"/>
                      <a:pt x="589091" y="0"/>
                    </a:cubicBezTo>
                    <a:cubicBezTo>
                      <a:pt x="693598" y="13314"/>
                      <a:pt x="796972" y="26629"/>
                      <a:pt x="901196" y="39943"/>
                    </a:cubicBezTo>
                    <a:cubicBezTo>
                      <a:pt x="901196" y="75070"/>
                      <a:pt x="901196" y="109347"/>
                      <a:pt x="901196" y="144191"/>
                    </a:cubicBezTo>
                    <a:cubicBezTo>
                      <a:pt x="910542" y="144191"/>
                      <a:pt x="918755" y="144191"/>
                      <a:pt x="928668" y="144191"/>
                    </a:cubicBezTo>
                    <a:cubicBezTo>
                      <a:pt x="928668" y="176768"/>
                      <a:pt x="928668" y="208213"/>
                      <a:pt x="928668" y="239940"/>
                    </a:cubicBezTo>
                    <a:cubicBezTo>
                      <a:pt x="619112" y="239374"/>
                      <a:pt x="309556" y="239374"/>
                      <a:pt x="0" y="239374"/>
                    </a:cubicBezTo>
                    <a:close/>
                  </a:path>
                </a:pathLst>
              </a:custGeom>
              <a:grpFill/>
              <a:ln w="2828"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id="{9880302C-6608-52BF-11AE-C02A727C2B29}"/>
                  </a:ext>
                </a:extLst>
              </p:cNvPr>
              <p:cNvSpPr/>
              <p:nvPr/>
            </p:nvSpPr>
            <p:spPr>
              <a:xfrm>
                <a:off x="2894412" y="361221"/>
                <a:ext cx="832114" cy="818242"/>
              </a:xfrm>
              <a:custGeom>
                <a:avLst/>
                <a:gdLst>
                  <a:gd name="connsiteX0" fmla="*/ 550606 w 832114"/>
                  <a:gd name="connsiteY0" fmla="*/ 139143 h 818242"/>
                  <a:gd name="connsiteX1" fmla="*/ 651715 w 832114"/>
                  <a:gd name="connsiteY1" fmla="*/ 132627 h 818242"/>
                  <a:gd name="connsiteX2" fmla="*/ 710907 w 832114"/>
                  <a:gd name="connsiteY2" fmla="*/ 142259 h 818242"/>
                  <a:gd name="connsiteX3" fmla="*/ 781711 w 832114"/>
                  <a:gd name="connsiteY3" fmla="*/ 270869 h 818242"/>
                  <a:gd name="connsiteX4" fmla="*/ 716571 w 832114"/>
                  <a:gd name="connsiteY4" fmla="*/ 388431 h 818242"/>
                  <a:gd name="connsiteX5" fmla="*/ 704110 w 832114"/>
                  <a:gd name="connsiteY5" fmla="*/ 403162 h 818242"/>
                  <a:gd name="connsiteX6" fmla="*/ 740645 w 832114"/>
                  <a:gd name="connsiteY6" fmla="*/ 458402 h 818242"/>
                  <a:gd name="connsiteX7" fmla="*/ 750557 w 832114"/>
                  <a:gd name="connsiteY7" fmla="*/ 461235 h 818242"/>
                  <a:gd name="connsiteX8" fmla="*/ 831557 w 832114"/>
                  <a:gd name="connsiteY8" fmla="*/ 533188 h 818242"/>
                  <a:gd name="connsiteX9" fmla="*/ 770666 w 832114"/>
                  <a:gd name="connsiteY9" fmla="*/ 618456 h 818242"/>
                  <a:gd name="connsiteX10" fmla="*/ 755089 w 832114"/>
                  <a:gd name="connsiteY10" fmla="*/ 620439 h 818242"/>
                  <a:gd name="connsiteX11" fmla="*/ 722519 w 832114"/>
                  <a:gd name="connsiteY11" fmla="*/ 630921 h 818242"/>
                  <a:gd name="connsiteX12" fmla="*/ 608099 w 832114"/>
                  <a:gd name="connsiteY12" fmla="*/ 654433 h 818242"/>
                  <a:gd name="connsiteX13" fmla="*/ 561652 w 832114"/>
                  <a:gd name="connsiteY13" fmla="*/ 650467 h 818242"/>
                  <a:gd name="connsiteX14" fmla="*/ 550040 w 832114"/>
                  <a:gd name="connsiteY14" fmla="*/ 681345 h 818242"/>
                  <a:gd name="connsiteX15" fmla="*/ 497645 w 832114"/>
                  <a:gd name="connsiteY15" fmla="*/ 771712 h 818242"/>
                  <a:gd name="connsiteX16" fmla="*/ 322050 w 832114"/>
                  <a:gd name="connsiteY16" fmla="*/ 770862 h 818242"/>
                  <a:gd name="connsiteX17" fmla="*/ 263425 w 832114"/>
                  <a:gd name="connsiteY17" fmla="*/ 661515 h 818242"/>
                  <a:gd name="connsiteX18" fmla="*/ 246998 w 832114"/>
                  <a:gd name="connsiteY18" fmla="*/ 651317 h 818242"/>
                  <a:gd name="connsiteX19" fmla="*/ 139659 w 832114"/>
                  <a:gd name="connsiteY19" fmla="*/ 648484 h 818242"/>
                  <a:gd name="connsiteX20" fmla="*/ 128047 w 832114"/>
                  <a:gd name="connsiteY20" fmla="*/ 653017 h 818242"/>
                  <a:gd name="connsiteX21" fmla="*/ 44215 w 832114"/>
                  <a:gd name="connsiteY21" fmla="*/ 661232 h 818242"/>
                  <a:gd name="connsiteX22" fmla="*/ 33 w 832114"/>
                  <a:gd name="connsiteY22" fmla="*/ 588712 h 818242"/>
                  <a:gd name="connsiteX23" fmla="*/ 49596 w 832114"/>
                  <a:gd name="connsiteY23" fmla="*/ 516191 h 818242"/>
                  <a:gd name="connsiteX24" fmla="*/ 58942 w 832114"/>
                  <a:gd name="connsiteY24" fmla="*/ 507976 h 818242"/>
                  <a:gd name="connsiteX25" fmla="*/ 112753 w 832114"/>
                  <a:gd name="connsiteY25" fmla="*/ 410244 h 818242"/>
                  <a:gd name="connsiteX26" fmla="*/ 117002 w 832114"/>
                  <a:gd name="connsiteY26" fmla="*/ 404578 h 818242"/>
                  <a:gd name="connsiteX27" fmla="*/ 91229 w 832114"/>
                  <a:gd name="connsiteY27" fmla="*/ 372567 h 818242"/>
                  <a:gd name="connsiteX28" fmla="*/ 36851 w 832114"/>
                  <a:gd name="connsiteY28" fmla="*/ 262370 h 818242"/>
                  <a:gd name="connsiteX29" fmla="*/ 107655 w 832114"/>
                  <a:gd name="connsiteY29" fmla="*/ 142542 h 818242"/>
                  <a:gd name="connsiteX30" fmla="*/ 190355 w 832114"/>
                  <a:gd name="connsiteY30" fmla="*/ 132061 h 818242"/>
                  <a:gd name="connsiteX31" fmla="*/ 202816 w 832114"/>
                  <a:gd name="connsiteY31" fmla="*/ 132061 h 818242"/>
                  <a:gd name="connsiteX32" fmla="*/ 204516 w 832114"/>
                  <a:gd name="connsiteY32" fmla="*/ 115347 h 818242"/>
                  <a:gd name="connsiteX33" fmla="*/ 309023 w 832114"/>
                  <a:gd name="connsiteY33" fmla="*/ 49342 h 818242"/>
                  <a:gd name="connsiteX34" fmla="*/ 324883 w 832114"/>
                  <a:gd name="connsiteY34" fmla="*/ 44810 h 818242"/>
                  <a:gd name="connsiteX35" fmla="*/ 389456 w 832114"/>
                  <a:gd name="connsiteY35" fmla="*/ 2600 h 818242"/>
                  <a:gd name="connsiteX36" fmla="*/ 483484 w 832114"/>
                  <a:gd name="connsiteY36" fmla="*/ 31495 h 818242"/>
                  <a:gd name="connsiteX37" fmla="*/ 546641 w 832114"/>
                  <a:gd name="connsiteY37" fmla="*/ 127245 h 818242"/>
                  <a:gd name="connsiteX38" fmla="*/ 550606 w 832114"/>
                  <a:gd name="connsiteY38" fmla="*/ 139143 h 818242"/>
                  <a:gd name="connsiteX39" fmla="*/ 564767 w 832114"/>
                  <a:gd name="connsiteY39" fmla="*/ 406844 h 818242"/>
                  <a:gd name="connsiteX40" fmla="*/ 559386 w 832114"/>
                  <a:gd name="connsiteY40" fmla="*/ 322143 h 818242"/>
                  <a:gd name="connsiteX41" fmla="*/ 552306 w 832114"/>
                  <a:gd name="connsiteY41" fmla="*/ 308262 h 818242"/>
                  <a:gd name="connsiteX42" fmla="*/ 416928 w 832114"/>
                  <a:gd name="connsiteY42" fmla="*/ 227810 h 818242"/>
                  <a:gd name="connsiteX43" fmla="*/ 402484 w 832114"/>
                  <a:gd name="connsiteY43" fmla="*/ 228093 h 818242"/>
                  <a:gd name="connsiteX44" fmla="*/ 268806 w 832114"/>
                  <a:gd name="connsiteY44" fmla="*/ 307412 h 818242"/>
                  <a:gd name="connsiteX45" fmla="*/ 260592 w 832114"/>
                  <a:gd name="connsiteY45" fmla="*/ 320727 h 818242"/>
                  <a:gd name="connsiteX46" fmla="*/ 258893 w 832114"/>
                  <a:gd name="connsiteY46" fmla="*/ 478232 h 818242"/>
                  <a:gd name="connsiteX47" fmla="*/ 265974 w 832114"/>
                  <a:gd name="connsiteY47" fmla="*/ 489846 h 818242"/>
                  <a:gd name="connsiteX48" fmla="*/ 403334 w 832114"/>
                  <a:gd name="connsiteY48" fmla="*/ 566899 h 818242"/>
                  <a:gd name="connsiteX49" fmla="*/ 416078 w 832114"/>
                  <a:gd name="connsiteY49" fmla="*/ 567182 h 818242"/>
                  <a:gd name="connsiteX50" fmla="*/ 554288 w 832114"/>
                  <a:gd name="connsiteY50" fmla="*/ 489563 h 818242"/>
                  <a:gd name="connsiteX51" fmla="*/ 560802 w 832114"/>
                  <a:gd name="connsiteY51" fmla="*/ 477665 h 818242"/>
                  <a:gd name="connsiteX52" fmla="*/ 564767 w 832114"/>
                  <a:gd name="connsiteY52" fmla="*/ 406844 h 818242"/>
                  <a:gd name="connsiteX53" fmla="*/ 291180 w 832114"/>
                  <a:gd name="connsiteY53" fmla="*/ 646501 h 818242"/>
                  <a:gd name="connsiteX54" fmla="*/ 304208 w 832114"/>
                  <a:gd name="connsiteY54" fmla="*/ 679645 h 818242"/>
                  <a:gd name="connsiteX55" fmla="*/ 365383 w 832114"/>
                  <a:gd name="connsiteY55" fmla="*/ 768596 h 818242"/>
                  <a:gd name="connsiteX56" fmla="*/ 454313 w 832114"/>
                  <a:gd name="connsiteY56" fmla="*/ 768879 h 818242"/>
                  <a:gd name="connsiteX57" fmla="*/ 474138 w 832114"/>
                  <a:gd name="connsiteY57" fmla="*/ 749899 h 818242"/>
                  <a:gd name="connsiteX58" fmla="*/ 524834 w 832114"/>
                  <a:gd name="connsiteY58" fmla="*/ 657549 h 818242"/>
                  <a:gd name="connsiteX59" fmla="*/ 528799 w 832114"/>
                  <a:gd name="connsiteY59" fmla="*/ 645935 h 818242"/>
                  <a:gd name="connsiteX60" fmla="*/ 414662 w 832114"/>
                  <a:gd name="connsiteY60" fmla="*/ 606842 h 818242"/>
                  <a:gd name="connsiteX61" fmla="*/ 405599 w 832114"/>
                  <a:gd name="connsiteY61" fmla="*/ 606842 h 818242"/>
                  <a:gd name="connsiteX62" fmla="*/ 291180 w 832114"/>
                  <a:gd name="connsiteY62" fmla="*/ 646501 h 818242"/>
                  <a:gd name="connsiteX63" fmla="*/ 682585 w 832114"/>
                  <a:gd name="connsiteY63" fmla="*/ 377666 h 818242"/>
                  <a:gd name="connsiteX64" fmla="*/ 749991 w 832114"/>
                  <a:gd name="connsiteY64" fmla="*/ 266336 h 818242"/>
                  <a:gd name="connsiteX65" fmla="*/ 694481 w 832114"/>
                  <a:gd name="connsiteY65" fmla="*/ 170020 h 818242"/>
                  <a:gd name="connsiteX66" fmla="*/ 564201 w 832114"/>
                  <a:gd name="connsiteY66" fmla="*/ 172003 h 818242"/>
                  <a:gd name="connsiteX67" fmla="*/ 583460 w 832114"/>
                  <a:gd name="connsiteY67" fmla="*/ 262370 h 818242"/>
                  <a:gd name="connsiteX68" fmla="*/ 613481 w 832114"/>
                  <a:gd name="connsiteY68" fmla="*/ 315344 h 818242"/>
                  <a:gd name="connsiteX69" fmla="*/ 682585 w 832114"/>
                  <a:gd name="connsiteY69" fmla="*/ 377666 h 818242"/>
                  <a:gd name="connsiteX70" fmla="*/ 135977 w 832114"/>
                  <a:gd name="connsiteY70" fmla="*/ 377383 h 818242"/>
                  <a:gd name="connsiteX71" fmla="*/ 227173 w 832114"/>
                  <a:gd name="connsiteY71" fmla="*/ 298064 h 818242"/>
                  <a:gd name="connsiteX72" fmla="*/ 231704 w 832114"/>
                  <a:gd name="connsiteY72" fmla="*/ 290415 h 818242"/>
                  <a:gd name="connsiteX73" fmla="*/ 248414 w 832114"/>
                  <a:gd name="connsiteY73" fmla="*/ 204298 h 818242"/>
                  <a:gd name="connsiteX74" fmla="*/ 244166 w 832114"/>
                  <a:gd name="connsiteY74" fmla="*/ 194666 h 818242"/>
                  <a:gd name="connsiteX75" fmla="*/ 217544 w 832114"/>
                  <a:gd name="connsiteY75" fmla="*/ 170870 h 818242"/>
                  <a:gd name="connsiteX76" fmla="*/ 210180 w 832114"/>
                  <a:gd name="connsiteY76" fmla="*/ 165771 h 818242"/>
                  <a:gd name="connsiteX77" fmla="*/ 113037 w 832114"/>
                  <a:gd name="connsiteY77" fmla="*/ 174270 h 818242"/>
                  <a:gd name="connsiteX78" fmla="*/ 67722 w 832114"/>
                  <a:gd name="connsiteY78" fmla="*/ 256705 h 818242"/>
                  <a:gd name="connsiteX79" fmla="*/ 135977 w 832114"/>
                  <a:gd name="connsiteY79" fmla="*/ 377383 h 818242"/>
                  <a:gd name="connsiteX80" fmla="*/ 351222 w 832114"/>
                  <a:gd name="connsiteY80" fmla="*/ 165205 h 818242"/>
                  <a:gd name="connsiteX81" fmla="*/ 401918 w 832114"/>
                  <a:gd name="connsiteY81" fmla="*/ 185601 h 818242"/>
                  <a:gd name="connsiteX82" fmla="*/ 417494 w 832114"/>
                  <a:gd name="connsiteY82" fmla="*/ 185601 h 818242"/>
                  <a:gd name="connsiteX83" fmla="*/ 491697 w 832114"/>
                  <a:gd name="connsiteY83" fmla="*/ 157839 h 818242"/>
                  <a:gd name="connsiteX84" fmla="*/ 520019 w 832114"/>
                  <a:gd name="connsiteY84" fmla="*/ 149057 h 818242"/>
                  <a:gd name="connsiteX85" fmla="*/ 463092 w 832114"/>
                  <a:gd name="connsiteY85" fmla="*/ 56991 h 818242"/>
                  <a:gd name="connsiteX86" fmla="*/ 346407 w 832114"/>
                  <a:gd name="connsiteY86" fmla="*/ 67472 h 818242"/>
                  <a:gd name="connsiteX87" fmla="*/ 345841 w 832114"/>
                  <a:gd name="connsiteY87" fmla="*/ 76254 h 818242"/>
                  <a:gd name="connsiteX88" fmla="*/ 351222 w 832114"/>
                  <a:gd name="connsiteY88" fmla="*/ 165205 h 818242"/>
                  <a:gd name="connsiteX89" fmla="*/ 153537 w 832114"/>
                  <a:gd name="connsiteY89" fmla="*/ 618456 h 818242"/>
                  <a:gd name="connsiteX90" fmla="*/ 248981 w 832114"/>
                  <a:gd name="connsiteY90" fmla="*/ 618456 h 818242"/>
                  <a:gd name="connsiteX91" fmla="*/ 247564 w 832114"/>
                  <a:gd name="connsiteY91" fmla="*/ 610524 h 818242"/>
                  <a:gd name="connsiteX92" fmla="*/ 229722 w 832114"/>
                  <a:gd name="connsiteY92" fmla="*/ 511659 h 818242"/>
                  <a:gd name="connsiteX93" fmla="*/ 222075 w 832114"/>
                  <a:gd name="connsiteY93" fmla="*/ 498061 h 818242"/>
                  <a:gd name="connsiteX94" fmla="*/ 144757 w 832114"/>
                  <a:gd name="connsiteY94" fmla="*/ 432340 h 818242"/>
                  <a:gd name="connsiteX95" fmla="*/ 138809 w 832114"/>
                  <a:gd name="connsiteY95" fmla="*/ 427524 h 818242"/>
                  <a:gd name="connsiteX96" fmla="*/ 91512 w 832114"/>
                  <a:gd name="connsiteY96" fmla="*/ 509959 h 818242"/>
                  <a:gd name="connsiteX97" fmla="*/ 153537 w 832114"/>
                  <a:gd name="connsiteY97" fmla="*/ 618456 h 818242"/>
                  <a:gd name="connsiteX98" fmla="*/ 704393 w 832114"/>
                  <a:gd name="connsiteY98" fmla="*/ 604859 h 818242"/>
                  <a:gd name="connsiteX99" fmla="*/ 672673 w 832114"/>
                  <a:gd name="connsiteY99" fmla="*/ 535171 h 818242"/>
                  <a:gd name="connsiteX100" fmla="*/ 711757 w 832114"/>
                  <a:gd name="connsiteY100" fmla="*/ 471149 h 818242"/>
                  <a:gd name="connsiteX101" fmla="*/ 682302 w 832114"/>
                  <a:gd name="connsiteY101" fmla="*/ 428374 h 818242"/>
                  <a:gd name="connsiteX102" fmla="*/ 595071 w 832114"/>
                  <a:gd name="connsiteY102" fmla="*/ 500044 h 818242"/>
                  <a:gd name="connsiteX103" fmla="*/ 589974 w 832114"/>
                  <a:gd name="connsiteY103" fmla="*/ 510809 h 818242"/>
                  <a:gd name="connsiteX104" fmla="*/ 581760 w 832114"/>
                  <a:gd name="connsiteY104" fmla="*/ 565199 h 818242"/>
                  <a:gd name="connsiteX105" fmla="*/ 570715 w 832114"/>
                  <a:gd name="connsiteY105" fmla="*/ 618740 h 818242"/>
                  <a:gd name="connsiteX106" fmla="*/ 704393 w 832114"/>
                  <a:gd name="connsiteY106" fmla="*/ 604859 h 818242"/>
                  <a:gd name="connsiteX107" fmla="*/ 704393 w 832114"/>
                  <a:gd name="connsiteY107" fmla="*/ 540554 h 818242"/>
                  <a:gd name="connsiteX108" fmla="*/ 751690 w 832114"/>
                  <a:gd name="connsiteY108" fmla="*/ 588712 h 818242"/>
                  <a:gd name="connsiteX109" fmla="*/ 799837 w 832114"/>
                  <a:gd name="connsiteY109" fmla="*/ 541404 h 818242"/>
                  <a:gd name="connsiteX110" fmla="*/ 752257 w 832114"/>
                  <a:gd name="connsiteY110" fmla="*/ 493246 h 818242"/>
                  <a:gd name="connsiteX111" fmla="*/ 704393 w 832114"/>
                  <a:gd name="connsiteY111" fmla="*/ 540554 h 818242"/>
                  <a:gd name="connsiteX112" fmla="*/ 126064 w 832114"/>
                  <a:gd name="connsiteY112" fmla="*/ 590411 h 818242"/>
                  <a:gd name="connsiteX113" fmla="*/ 79051 w 832114"/>
                  <a:gd name="connsiteY113" fmla="*/ 542253 h 818242"/>
                  <a:gd name="connsiteX114" fmla="*/ 30620 w 832114"/>
                  <a:gd name="connsiteY114" fmla="*/ 589278 h 818242"/>
                  <a:gd name="connsiteX115" fmla="*/ 77918 w 832114"/>
                  <a:gd name="connsiteY115" fmla="*/ 637720 h 818242"/>
                  <a:gd name="connsiteX116" fmla="*/ 126064 w 832114"/>
                  <a:gd name="connsiteY116" fmla="*/ 590411 h 818242"/>
                  <a:gd name="connsiteX117" fmla="*/ 329981 w 832114"/>
                  <a:gd name="connsiteY117" fmla="*/ 124129 h 818242"/>
                  <a:gd name="connsiteX118" fmla="*/ 282117 w 832114"/>
                  <a:gd name="connsiteY118" fmla="*/ 76537 h 818242"/>
                  <a:gd name="connsiteX119" fmla="*/ 234537 w 832114"/>
                  <a:gd name="connsiteY119" fmla="*/ 124695 h 818242"/>
                  <a:gd name="connsiteX120" fmla="*/ 282683 w 832114"/>
                  <a:gd name="connsiteY120" fmla="*/ 172003 h 818242"/>
                  <a:gd name="connsiteX121" fmla="*/ 329981 w 832114"/>
                  <a:gd name="connsiteY121" fmla="*/ 124129 h 818242"/>
                  <a:gd name="connsiteX122" fmla="*/ 280418 w 832114"/>
                  <a:gd name="connsiteY122" fmla="*/ 614490 h 818242"/>
                  <a:gd name="connsiteX123" fmla="*/ 368498 w 832114"/>
                  <a:gd name="connsiteY123" fmla="*/ 587862 h 818242"/>
                  <a:gd name="connsiteX124" fmla="*/ 262858 w 832114"/>
                  <a:gd name="connsiteY124" fmla="*/ 528373 h 818242"/>
                  <a:gd name="connsiteX125" fmla="*/ 280418 w 832114"/>
                  <a:gd name="connsiteY125" fmla="*/ 614490 h 818242"/>
                  <a:gd name="connsiteX126" fmla="*/ 556837 w 832114"/>
                  <a:gd name="connsiteY126" fmla="*/ 528089 h 818242"/>
                  <a:gd name="connsiteX127" fmla="*/ 451197 w 832114"/>
                  <a:gd name="connsiteY127" fmla="*/ 587862 h 818242"/>
                  <a:gd name="connsiteX128" fmla="*/ 539561 w 832114"/>
                  <a:gd name="connsiteY128" fmla="*/ 613924 h 818242"/>
                  <a:gd name="connsiteX129" fmla="*/ 556837 w 832114"/>
                  <a:gd name="connsiteY129" fmla="*/ 528089 h 818242"/>
                  <a:gd name="connsiteX130" fmla="*/ 531914 w 832114"/>
                  <a:gd name="connsiteY130" fmla="*/ 178519 h 818242"/>
                  <a:gd name="connsiteX131" fmla="*/ 448932 w 832114"/>
                  <a:gd name="connsiteY131" fmla="*/ 206564 h 818242"/>
                  <a:gd name="connsiteX132" fmla="*/ 553439 w 832114"/>
                  <a:gd name="connsiteY132" fmla="*/ 268319 h 818242"/>
                  <a:gd name="connsiteX133" fmla="*/ 531914 w 832114"/>
                  <a:gd name="connsiteY133" fmla="*/ 178519 h 818242"/>
                  <a:gd name="connsiteX134" fmla="*/ 594788 w 832114"/>
                  <a:gd name="connsiteY134" fmla="*/ 339423 h 818242"/>
                  <a:gd name="connsiteX135" fmla="*/ 594788 w 832114"/>
                  <a:gd name="connsiteY135" fmla="*/ 461518 h 818242"/>
                  <a:gd name="connsiteX136" fmla="*/ 661344 w 832114"/>
                  <a:gd name="connsiteY136" fmla="*/ 402595 h 818242"/>
                  <a:gd name="connsiteX137" fmla="*/ 594788 w 832114"/>
                  <a:gd name="connsiteY137" fmla="*/ 339423 h 818242"/>
                  <a:gd name="connsiteX138" fmla="*/ 224907 w 832114"/>
                  <a:gd name="connsiteY138" fmla="*/ 339706 h 818242"/>
                  <a:gd name="connsiteX139" fmla="*/ 158351 w 832114"/>
                  <a:gd name="connsiteY139" fmla="*/ 402879 h 818242"/>
                  <a:gd name="connsiteX140" fmla="*/ 224907 w 832114"/>
                  <a:gd name="connsiteY140" fmla="*/ 461518 h 818242"/>
                  <a:gd name="connsiteX141" fmla="*/ 224907 w 832114"/>
                  <a:gd name="connsiteY141" fmla="*/ 339706 h 818242"/>
                  <a:gd name="connsiteX142" fmla="*/ 369914 w 832114"/>
                  <a:gd name="connsiteY142" fmla="*/ 207130 h 818242"/>
                  <a:gd name="connsiteX143" fmla="*/ 306474 w 832114"/>
                  <a:gd name="connsiteY143" fmla="*/ 200048 h 818242"/>
                  <a:gd name="connsiteX144" fmla="*/ 300526 w 832114"/>
                  <a:gd name="connsiteY144" fmla="*/ 201748 h 818242"/>
                  <a:gd name="connsiteX145" fmla="*/ 275886 w 832114"/>
                  <a:gd name="connsiteY145" fmla="*/ 227243 h 818242"/>
                  <a:gd name="connsiteX146" fmla="*/ 274470 w 832114"/>
                  <a:gd name="connsiteY146" fmla="*/ 233476 h 818242"/>
                  <a:gd name="connsiteX147" fmla="*/ 267673 w 832114"/>
                  <a:gd name="connsiteY147" fmla="*/ 267469 h 818242"/>
                  <a:gd name="connsiteX148" fmla="*/ 369914 w 832114"/>
                  <a:gd name="connsiteY148" fmla="*/ 207130 h 818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832114" h="818242">
                    <a:moveTo>
                      <a:pt x="550606" y="139143"/>
                    </a:moveTo>
                    <a:cubicBezTo>
                      <a:pt x="585725" y="136593"/>
                      <a:pt x="618578" y="132627"/>
                      <a:pt x="651715" y="132627"/>
                    </a:cubicBezTo>
                    <a:cubicBezTo>
                      <a:pt x="671540" y="132627"/>
                      <a:pt x="691932" y="136310"/>
                      <a:pt x="710907" y="142259"/>
                    </a:cubicBezTo>
                    <a:cubicBezTo>
                      <a:pt x="770666" y="160955"/>
                      <a:pt x="797005" y="209963"/>
                      <a:pt x="781711" y="270869"/>
                    </a:cubicBezTo>
                    <a:cubicBezTo>
                      <a:pt x="770383" y="315911"/>
                      <a:pt x="745176" y="353021"/>
                      <a:pt x="716571" y="388431"/>
                    </a:cubicBezTo>
                    <a:cubicBezTo>
                      <a:pt x="712323" y="393530"/>
                      <a:pt x="707792" y="398629"/>
                      <a:pt x="704110" y="403162"/>
                    </a:cubicBezTo>
                    <a:cubicBezTo>
                      <a:pt x="716571" y="422142"/>
                      <a:pt x="728183" y="440555"/>
                      <a:pt x="740645" y="458402"/>
                    </a:cubicBezTo>
                    <a:cubicBezTo>
                      <a:pt x="742061" y="460668"/>
                      <a:pt x="747159" y="461235"/>
                      <a:pt x="750557" y="461235"/>
                    </a:cubicBezTo>
                    <a:cubicBezTo>
                      <a:pt x="792757" y="461235"/>
                      <a:pt x="826176" y="490979"/>
                      <a:pt x="831557" y="533188"/>
                    </a:cubicBezTo>
                    <a:cubicBezTo>
                      <a:pt x="836372" y="571432"/>
                      <a:pt x="809467" y="608825"/>
                      <a:pt x="770666" y="618456"/>
                    </a:cubicBezTo>
                    <a:cubicBezTo>
                      <a:pt x="765568" y="619590"/>
                      <a:pt x="759904" y="621289"/>
                      <a:pt x="755089" y="620439"/>
                    </a:cubicBezTo>
                    <a:cubicBezTo>
                      <a:pt x="742061" y="617890"/>
                      <a:pt x="732998" y="624405"/>
                      <a:pt x="722519" y="630921"/>
                    </a:cubicBezTo>
                    <a:cubicBezTo>
                      <a:pt x="687683" y="653017"/>
                      <a:pt x="648316" y="656133"/>
                      <a:pt x="608099" y="654433"/>
                    </a:cubicBezTo>
                    <a:cubicBezTo>
                      <a:pt x="593089" y="653867"/>
                      <a:pt x="577795" y="651884"/>
                      <a:pt x="561652" y="650467"/>
                    </a:cubicBezTo>
                    <a:cubicBezTo>
                      <a:pt x="557970" y="660382"/>
                      <a:pt x="554005" y="671147"/>
                      <a:pt x="550040" y="681345"/>
                    </a:cubicBezTo>
                    <a:cubicBezTo>
                      <a:pt x="537012" y="713923"/>
                      <a:pt x="520869" y="744800"/>
                      <a:pt x="497645" y="771712"/>
                    </a:cubicBezTo>
                    <a:cubicBezTo>
                      <a:pt x="444117" y="834034"/>
                      <a:pt x="374729" y="833751"/>
                      <a:pt x="322050" y="770862"/>
                    </a:cubicBezTo>
                    <a:cubicBezTo>
                      <a:pt x="294862" y="738568"/>
                      <a:pt x="276736" y="701175"/>
                      <a:pt x="263425" y="661515"/>
                    </a:cubicBezTo>
                    <a:cubicBezTo>
                      <a:pt x="260309" y="652167"/>
                      <a:pt x="256344" y="649901"/>
                      <a:pt x="246998" y="651317"/>
                    </a:cubicBezTo>
                    <a:cubicBezTo>
                      <a:pt x="211029" y="656699"/>
                      <a:pt x="175344" y="656699"/>
                      <a:pt x="139659" y="648484"/>
                    </a:cubicBezTo>
                    <a:cubicBezTo>
                      <a:pt x="136260" y="647634"/>
                      <a:pt x="131162" y="650467"/>
                      <a:pt x="128047" y="653017"/>
                    </a:cubicBezTo>
                    <a:cubicBezTo>
                      <a:pt x="101708" y="671997"/>
                      <a:pt x="73103" y="675679"/>
                      <a:pt x="44215" y="661232"/>
                    </a:cubicBezTo>
                    <a:cubicBezTo>
                      <a:pt x="14760" y="646785"/>
                      <a:pt x="-817" y="621572"/>
                      <a:pt x="33" y="588712"/>
                    </a:cubicBezTo>
                    <a:cubicBezTo>
                      <a:pt x="599" y="554435"/>
                      <a:pt x="18442" y="530356"/>
                      <a:pt x="49596" y="516191"/>
                    </a:cubicBezTo>
                    <a:cubicBezTo>
                      <a:pt x="53278" y="514492"/>
                      <a:pt x="58092" y="511376"/>
                      <a:pt x="58942" y="507976"/>
                    </a:cubicBezTo>
                    <a:cubicBezTo>
                      <a:pt x="70271" y="471716"/>
                      <a:pt x="89813" y="439988"/>
                      <a:pt x="112753" y="410244"/>
                    </a:cubicBezTo>
                    <a:cubicBezTo>
                      <a:pt x="114169" y="408544"/>
                      <a:pt x="115302" y="406844"/>
                      <a:pt x="117002" y="404578"/>
                    </a:cubicBezTo>
                    <a:cubicBezTo>
                      <a:pt x="108505" y="393813"/>
                      <a:pt x="99442" y="383615"/>
                      <a:pt x="91229" y="372567"/>
                    </a:cubicBezTo>
                    <a:cubicBezTo>
                      <a:pt x="66023" y="339423"/>
                      <a:pt x="44781" y="304296"/>
                      <a:pt x="36851" y="262370"/>
                    </a:cubicBezTo>
                    <a:cubicBezTo>
                      <a:pt x="26372" y="205714"/>
                      <a:pt x="52711" y="160955"/>
                      <a:pt x="107655" y="142542"/>
                    </a:cubicBezTo>
                    <a:cubicBezTo>
                      <a:pt x="134561" y="133477"/>
                      <a:pt x="162033" y="131494"/>
                      <a:pt x="190355" y="132061"/>
                    </a:cubicBezTo>
                    <a:cubicBezTo>
                      <a:pt x="194320" y="132061"/>
                      <a:pt x="198001" y="132061"/>
                      <a:pt x="202816" y="132061"/>
                    </a:cubicBezTo>
                    <a:cubicBezTo>
                      <a:pt x="203383" y="126395"/>
                      <a:pt x="203666" y="121013"/>
                      <a:pt x="204516" y="115347"/>
                    </a:cubicBezTo>
                    <a:cubicBezTo>
                      <a:pt x="211313" y="64356"/>
                      <a:pt x="260592" y="32912"/>
                      <a:pt x="309023" y="49342"/>
                    </a:cubicBezTo>
                    <a:cubicBezTo>
                      <a:pt x="316386" y="51892"/>
                      <a:pt x="320068" y="50475"/>
                      <a:pt x="324883" y="44810"/>
                    </a:cubicBezTo>
                    <a:cubicBezTo>
                      <a:pt x="342442" y="24697"/>
                      <a:pt x="363117" y="8833"/>
                      <a:pt x="389456" y="2600"/>
                    </a:cubicBezTo>
                    <a:cubicBezTo>
                      <a:pt x="426274" y="-5898"/>
                      <a:pt x="456862" y="7133"/>
                      <a:pt x="483484" y="31495"/>
                    </a:cubicBezTo>
                    <a:cubicBezTo>
                      <a:pt x="512372" y="58124"/>
                      <a:pt x="531064" y="91551"/>
                      <a:pt x="546641" y="127245"/>
                    </a:cubicBezTo>
                    <a:cubicBezTo>
                      <a:pt x="547774" y="131777"/>
                      <a:pt x="549474" y="136310"/>
                      <a:pt x="550606" y="139143"/>
                    </a:cubicBezTo>
                    <a:close/>
                    <a:moveTo>
                      <a:pt x="564767" y="406844"/>
                    </a:moveTo>
                    <a:cubicBezTo>
                      <a:pt x="563068" y="379933"/>
                      <a:pt x="561652" y="351038"/>
                      <a:pt x="559386" y="322143"/>
                    </a:cubicBezTo>
                    <a:cubicBezTo>
                      <a:pt x="559103" y="317327"/>
                      <a:pt x="555988" y="311095"/>
                      <a:pt x="552306" y="308262"/>
                    </a:cubicBezTo>
                    <a:cubicBezTo>
                      <a:pt x="509823" y="277101"/>
                      <a:pt x="464508" y="250473"/>
                      <a:pt x="416928" y="227810"/>
                    </a:cubicBezTo>
                    <a:cubicBezTo>
                      <a:pt x="412963" y="225827"/>
                      <a:pt x="406449" y="226110"/>
                      <a:pt x="402484" y="228093"/>
                    </a:cubicBezTo>
                    <a:cubicBezTo>
                      <a:pt x="355470" y="250189"/>
                      <a:pt x="310722" y="276535"/>
                      <a:pt x="268806" y="307412"/>
                    </a:cubicBezTo>
                    <a:cubicBezTo>
                      <a:pt x="264841" y="310245"/>
                      <a:pt x="261159" y="315911"/>
                      <a:pt x="260592" y="320727"/>
                    </a:cubicBezTo>
                    <a:cubicBezTo>
                      <a:pt x="255211" y="373134"/>
                      <a:pt x="254078" y="425824"/>
                      <a:pt x="258893" y="478232"/>
                    </a:cubicBezTo>
                    <a:cubicBezTo>
                      <a:pt x="259176" y="482198"/>
                      <a:pt x="262575" y="487297"/>
                      <a:pt x="265974" y="489846"/>
                    </a:cubicBezTo>
                    <a:cubicBezTo>
                      <a:pt x="309306" y="519874"/>
                      <a:pt x="355187" y="545653"/>
                      <a:pt x="403334" y="566899"/>
                    </a:cubicBezTo>
                    <a:cubicBezTo>
                      <a:pt x="407016" y="568599"/>
                      <a:pt x="412397" y="568599"/>
                      <a:pt x="416078" y="567182"/>
                    </a:cubicBezTo>
                    <a:cubicBezTo>
                      <a:pt x="464792" y="545936"/>
                      <a:pt x="510673" y="519874"/>
                      <a:pt x="554288" y="489563"/>
                    </a:cubicBezTo>
                    <a:cubicBezTo>
                      <a:pt x="557687" y="487297"/>
                      <a:pt x="560519" y="481914"/>
                      <a:pt x="560802" y="477665"/>
                    </a:cubicBezTo>
                    <a:cubicBezTo>
                      <a:pt x="562502" y="455002"/>
                      <a:pt x="563351" y="432057"/>
                      <a:pt x="564767" y="406844"/>
                    </a:cubicBezTo>
                    <a:close/>
                    <a:moveTo>
                      <a:pt x="291180" y="646501"/>
                    </a:moveTo>
                    <a:cubicBezTo>
                      <a:pt x="295145" y="656983"/>
                      <a:pt x="299110" y="668597"/>
                      <a:pt x="304208" y="679645"/>
                    </a:cubicBezTo>
                    <a:cubicBezTo>
                      <a:pt x="318935" y="713073"/>
                      <a:pt x="336211" y="745084"/>
                      <a:pt x="365383" y="768596"/>
                    </a:cubicBezTo>
                    <a:cubicBezTo>
                      <a:pt x="394271" y="791825"/>
                      <a:pt x="425141" y="792108"/>
                      <a:pt x="454313" y="768879"/>
                    </a:cubicBezTo>
                    <a:cubicBezTo>
                      <a:pt x="461393" y="763214"/>
                      <a:pt x="468190" y="756698"/>
                      <a:pt x="474138" y="749899"/>
                    </a:cubicBezTo>
                    <a:cubicBezTo>
                      <a:pt x="497645" y="722704"/>
                      <a:pt x="512372" y="690977"/>
                      <a:pt x="524834" y="657549"/>
                    </a:cubicBezTo>
                    <a:cubicBezTo>
                      <a:pt x="526533" y="653017"/>
                      <a:pt x="527949" y="648484"/>
                      <a:pt x="528799" y="645935"/>
                    </a:cubicBezTo>
                    <a:cubicBezTo>
                      <a:pt x="489998" y="632620"/>
                      <a:pt x="452330" y="619590"/>
                      <a:pt x="414662" y="606842"/>
                    </a:cubicBezTo>
                    <a:cubicBezTo>
                      <a:pt x="411830" y="605992"/>
                      <a:pt x="408432" y="605992"/>
                      <a:pt x="405599" y="606842"/>
                    </a:cubicBezTo>
                    <a:cubicBezTo>
                      <a:pt x="367648" y="619873"/>
                      <a:pt x="330264" y="632904"/>
                      <a:pt x="291180" y="646501"/>
                    </a:cubicBezTo>
                    <a:close/>
                    <a:moveTo>
                      <a:pt x="682585" y="377666"/>
                    </a:moveTo>
                    <a:cubicBezTo>
                      <a:pt x="708925" y="353587"/>
                      <a:pt x="740645" y="301463"/>
                      <a:pt x="749991" y="266336"/>
                    </a:cubicBezTo>
                    <a:cubicBezTo>
                      <a:pt x="763302" y="217045"/>
                      <a:pt x="743760" y="182768"/>
                      <a:pt x="694481" y="170020"/>
                    </a:cubicBezTo>
                    <a:cubicBezTo>
                      <a:pt x="650582" y="158406"/>
                      <a:pt x="606967" y="163788"/>
                      <a:pt x="564201" y="172003"/>
                    </a:cubicBezTo>
                    <a:cubicBezTo>
                      <a:pt x="570998" y="202598"/>
                      <a:pt x="579495" y="232342"/>
                      <a:pt x="583460" y="262370"/>
                    </a:cubicBezTo>
                    <a:cubicBezTo>
                      <a:pt x="586575" y="285033"/>
                      <a:pt x="594788" y="301180"/>
                      <a:pt x="613481" y="315344"/>
                    </a:cubicBezTo>
                    <a:cubicBezTo>
                      <a:pt x="637837" y="334324"/>
                      <a:pt x="659362" y="356703"/>
                      <a:pt x="682585" y="377666"/>
                    </a:cubicBezTo>
                    <a:close/>
                    <a:moveTo>
                      <a:pt x="135977" y="377383"/>
                    </a:moveTo>
                    <a:cubicBezTo>
                      <a:pt x="167131" y="350471"/>
                      <a:pt x="197152" y="324409"/>
                      <a:pt x="227173" y="298064"/>
                    </a:cubicBezTo>
                    <a:cubicBezTo>
                      <a:pt x="229439" y="296081"/>
                      <a:pt x="231138" y="292965"/>
                      <a:pt x="231704" y="290415"/>
                    </a:cubicBezTo>
                    <a:cubicBezTo>
                      <a:pt x="237369" y="261804"/>
                      <a:pt x="243316" y="232909"/>
                      <a:pt x="248414" y="204298"/>
                    </a:cubicBezTo>
                    <a:cubicBezTo>
                      <a:pt x="248981" y="201465"/>
                      <a:pt x="246715" y="196932"/>
                      <a:pt x="244166" y="194666"/>
                    </a:cubicBezTo>
                    <a:cubicBezTo>
                      <a:pt x="235669" y="186451"/>
                      <a:pt x="226606" y="178519"/>
                      <a:pt x="217544" y="170870"/>
                    </a:cubicBezTo>
                    <a:cubicBezTo>
                      <a:pt x="215278" y="168887"/>
                      <a:pt x="213012" y="166054"/>
                      <a:pt x="210180" y="165771"/>
                    </a:cubicBezTo>
                    <a:cubicBezTo>
                      <a:pt x="177327" y="162088"/>
                      <a:pt x="144474" y="162655"/>
                      <a:pt x="113037" y="174270"/>
                    </a:cubicBezTo>
                    <a:cubicBezTo>
                      <a:pt x="75652" y="188434"/>
                      <a:pt x="59792" y="217329"/>
                      <a:pt x="67722" y="256705"/>
                    </a:cubicBezTo>
                    <a:cubicBezTo>
                      <a:pt x="77634" y="304579"/>
                      <a:pt x="106239" y="342256"/>
                      <a:pt x="135977" y="377383"/>
                    </a:cubicBezTo>
                    <a:close/>
                    <a:moveTo>
                      <a:pt x="351222" y="165205"/>
                    </a:moveTo>
                    <a:cubicBezTo>
                      <a:pt x="368781" y="172287"/>
                      <a:pt x="385208" y="179369"/>
                      <a:pt x="401918" y="185601"/>
                    </a:cubicBezTo>
                    <a:cubicBezTo>
                      <a:pt x="406732" y="187301"/>
                      <a:pt x="412963" y="187301"/>
                      <a:pt x="417494" y="185601"/>
                    </a:cubicBezTo>
                    <a:cubicBezTo>
                      <a:pt x="442418" y="176819"/>
                      <a:pt x="467057" y="166904"/>
                      <a:pt x="491697" y="157839"/>
                    </a:cubicBezTo>
                    <a:cubicBezTo>
                      <a:pt x="500760" y="154440"/>
                      <a:pt x="510106" y="152174"/>
                      <a:pt x="520019" y="149057"/>
                    </a:cubicBezTo>
                    <a:cubicBezTo>
                      <a:pt x="505858" y="114214"/>
                      <a:pt x="489715" y="82203"/>
                      <a:pt x="463092" y="56991"/>
                    </a:cubicBezTo>
                    <a:cubicBezTo>
                      <a:pt x="421460" y="17331"/>
                      <a:pt x="380960" y="27529"/>
                      <a:pt x="346407" y="67472"/>
                    </a:cubicBezTo>
                    <a:cubicBezTo>
                      <a:pt x="344708" y="69172"/>
                      <a:pt x="344708" y="74271"/>
                      <a:pt x="345841" y="76254"/>
                    </a:cubicBezTo>
                    <a:cubicBezTo>
                      <a:pt x="365949" y="104582"/>
                      <a:pt x="366799" y="134044"/>
                      <a:pt x="351222" y="165205"/>
                    </a:cubicBezTo>
                    <a:close/>
                    <a:moveTo>
                      <a:pt x="153537" y="618456"/>
                    </a:moveTo>
                    <a:cubicBezTo>
                      <a:pt x="185823" y="624972"/>
                      <a:pt x="216977" y="623555"/>
                      <a:pt x="248981" y="618456"/>
                    </a:cubicBezTo>
                    <a:cubicBezTo>
                      <a:pt x="248414" y="615340"/>
                      <a:pt x="247848" y="612791"/>
                      <a:pt x="247564" y="610524"/>
                    </a:cubicBezTo>
                    <a:cubicBezTo>
                      <a:pt x="241617" y="577664"/>
                      <a:pt x="235953" y="544520"/>
                      <a:pt x="229722" y="511659"/>
                    </a:cubicBezTo>
                    <a:cubicBezTo>
                      <a:pt x="228872" y="506843"/>
                      <a:pt x="225757" y="501177"/>
                      <a:pt x="222075" y="498061"/>
                    </a:cubicBezTo>
                    <a:cubicBezTo>
                      <a:pt x="196585" y="475965"/>
                      <a:pt x="170530" y="454153"/>
                      <a:pt x="144757" y="432340"/>
                    </a:cubicBezTo>
                    <a:cubicBezTo>
                      <a:pt x="143057" y="430923"/>
                      <a:pt x="141075" y="429507"/>
                      <a:pt x="138809" y="427524"/>
                    </a:cubicBezTo>
                    <a:cubicBezTo>
                      <a:pt x="118984" y="453303"/>
                      <a:pt x="101425" y="479365"/>
                      <a:pt x="91512" y="509959"/>
                    </a:cubicBezTo>
                    <a:cubicBezTo>
                      <a:pt x="144757" y="523557"/>
                      <a:pt x="168264" y="569449"/>
                      <a:pt x="153537" y="618456"/>
                    </a:cubicBezTo>
                    <a:close/>
                    <a:moveTo>
                      <a:pt x="704393" y="604859"/>
                    </a:moveTo>
                    <a:cubicBezTo>
                      <a:pt x="681736" y="585312"/>
                      <a:pt x="670973" y="562933"/>
                      <a:pt x="672673" y="535171"/>
                    </a:cubicBezTo>
                    <a:cubicBezTo>
                      <a:pt x="674372" y="507410"/>
                      <a:pt x="688816" y="487297"/>
                      <a:pt x="711757" y="471149"/>
                    </a:cubicBezTo>
                    <a:cubicBezTo>
                      <a:pt x="701278" y="456136"/>
                      <a:pt x="691365" y="441688"/>
                      <a:pt x="682302" y="428374"/>
                    </a:cubicBezTo>
                    <a:cubicBezTo>
                      <a:pt x="652281" y="453019"/>
                      <a:pt x="623676" y="476249"/>
                      <a:pt x="595071" y="500044"/>
                    </a:cubicBezTo>
                    <a:cubicBezTo>
                      <a:pt x="592239" y="502311"/>
                      <a:pt x="590823" y="507126"/>
                      <a:pt x="589974" y="510809"/>
                    </a:cubicBezTo>
                    <a:cubicBezTo>
                      <a:pt x="586858" y="528939"/>
                      <a:pt x="584876" y="547069"/>
                      <a:pt x="581760" y="565199"/>
                    </a:cubicBezTo>
                    <a:cubicBezTo>
                      <a:pt x="578645" y="582763"/>
                      <a:pt x="574680" y="600326"/>
                      <a:pt x="570715" y="618740"/>
                    </a:cubicBezTo>
                    <a:cubicBezTo>
                      <a:pt x="616313" y="624122"/>
                      <a:pt x="660495" y="626955"/>
                      <a:pt x="704393" y="604859"/>
                    </a:cubicBezTo>
                    <a:close/>
                    <a:moveTo>
                      <a:pt x="704393" y="540554"/>
                    </a:moveTo>
                    <a:cubicBezTo>
                      <a:pt x="704393" y="567182"/>
                      <a:pt x="725068" y="588428"/>
                      <a:pt x="751690" y="588712"/>
                    </a:cubicBezTo>
                    <a:cubicBezTo>
                      <a:pt x="777746" y="588995"/>
                      <a:pt x="799554" y="567466"/>
                      <a:pt x="799837" y="541404"/>
                    </a:cubicBezTo>
                    <a:cubicBezTo>
                      <a:pt x="800120" y="515342"/>
                      <a:pt x="778596" y="493529"/>
                      <a:pt x="752257" y="493246"/>
                    </a:cubicBezTo>
                    <a:cubicBezTo>
                      <a:pt x="725918" y="492679"/>
                      <a:pt x="704393" y="513925"/>
                      <a:pt x="704393" y="540554"/>
                    </a:cubicBezTo>
                    <a:close/>
                    <a:moveTo>
                      <a:pt x="126064" y="590411"/>
                    </a:moveTo>
                    <a:cubicBezTo>
                      <a:pt x="126348" y="563783"/>
                      <a:pt x="105673" y="542537"/>
                      <a:pt x="79051" y="542253"/>
                    </a:cubicBezTo>
                    <a:cubicBezTo>
                      <a:pt x="52711" y="541970"/>
                      <a:pt x="30904" y="562933"/>
                      <a:pt x="30620" y="589278"/>
                    </a:cubicBezTo>
                    <a:cubicBezTo>
                      <a:pt x="30337" y="615340"/>
                      <a:pt x="51578" y="637153"/>
                      <a:pt x="77918" y="637720"/>
                    </a:cubicBezTo>
                    <a:cubicBezTo>
                      <a:pt x="104257" y="638003"/>
                      <a:pt x="125781" y="616757"/>
                      <a:pt x="126064" y="590411"/>
                    </a:cubicBezTo>
                    <a:close/>
                    <a:moveTo>
                      <a:pt x="329981" y="124129"/>
                    </a:moveTo>
                    <a:cubicBezTo>
                      <a:pt x="329697" y="97783"/>
                      <a:pt x="308456" y="76537"/>
                      <a:pt x="282117" y="76537"/>
                    </a:cubicBezTo>
                    <a:cubicBezTo>
                      <a:pt x="256061" y="76820"/>
                      <a:pt x="234253" y="98633"/>
                      <a:pt x="234537" y="124695"/>
                    </a:cubicBezTo>
                    <a:cubicBezTo>
                      <a:pt x="234820" y="151040"/>
                      <a:pt x="256344" y="172003"/>
                      <a:pt x="282683" y="172003"/>
                    </a:cubicBezTo>
                    <a:cubicBezTo>
                      <a:pt x="309306" y="172003"/>
                      <a:pt x="330264" y="150757"/>
                      <a:pt x="329981" y="124129"/>
                    </a:cubicBezTo>
                    <a:close/>
                    <a:moveTo>
                      <a:pt x="280418" y="614490"/>
                    </a:moveTo>
                    <a:cubicBezTo>
                      <a:pt x="310439" y="605425"/>
                      <a:pt x="338760" y="596927"/>
                      <a:pt x="368498" y="587862"/>
                    </a:cubicBezTo>
                    <a:cubicBezTo>
                      <a:pt x="332246" y="567466"/>
                      <a:pt x="298543" y="548486"/>
                      <a:pt x="262858" y="528373"/>
                    </a:cubicBezTo>
                    <a:cubicBezTo>
                      <a:pt x="269089" y="557551"/>
                      <a:pt x="274470" y="585029"/>
                      <a:pt x="280418" y="614490"/>
                    </a:cubicBezTo>
                    <a:close/>
                    <a:moveTo>
                      <a:pt x="556837" y="528089"/>
                    </a:moveTo>
                    <a:cubicBezTo>
                      <a:pt x="520869" y="548486"/>
                      <a:pt x="487166" y="567466"/>
                      <a:pt x="451197" y="587862"/>
                    </a:cubicBezTo>
                    <a:cubicBezTo>
                      <a:pt x="481218" y="596927"/>
                      <a:pt x="509540" y="605142"/>
                      <a:pt x="539561" y="613924"/>
                    </a:cubicBezTo>
                    <a:cubicBezTo>
                      <a:pt x="545225" y="584746"/>
                      <a:pt x="550890" y="557267"/>
                      <a:pt x="556837" y="528089"/>
                    </a:cubicBezTo>
                    <a:close/>
                    <a:moveTo>
                      <a:pt x="531914" y="178519"/>
                    </a:moveTo>
                    <a:cubicBezTo>
                      <a:pt x="503309" y="188150"/>
                      <a:pt x="476970" y="197215"/>
                      <a:pt x="448932" y="206564"/>
                    </a:cubicBezTo>
                    <a:cubicBezTo>
                      <a:pt x="484617" y="227527"/>
                      <a:pt x="517753" y="247073"/>
                      <a:pt x="553439" y="268319"/>
                    </a:cubicBezTo>
                    <a:cubicBezTo>
                      <a:pt x="546075" y="237442"/>
                      <a:pt x="539278" y="209113"/>
                      <a:pt x="531914" y="178519"/>
                    </a:cubicBezTo>
                    <a:close/>
                    <a:moveTo>
                      <a:pt x="594788" y="339423"/>
                    </a:moveTo>
                    <a:cubicBezTo>
                      <a:pt x="594788" y="381349"/>
                      <a:pt x="594788" y="419592"/>
                      <a:pt x="594788" y="461518"/>
                    </a:cubicBezTo>
                    <a:cubicBezTo>
                      <a:pt x="618012" y="440838"/>
                      <a:pt x="639253" y="422142"/>
                      <a:pt x="661344" y="402595"/>
                    </a:cubicBezTo>
                    <a:cubicBezTo>
                      <a:pt x="638687" y="381066"/>
                      <a:pt x="617729" y="360953"/>
                      <a:pt x="594788" y="339423"/>
                    </a:cubicBezTo>
                    <a:close/>
                    <a:moveTo>
                      <a:pt x="224907" y="339706"/>
                    </a:moveTo>
                    <a:cubicBezTo>
                      <a:pt x="201967" y="361236"/>
                      <a:pt x="180725" y="381349"/>
                      <a:pt x="158351" y="402879"/>
                    </a:cubicBezTo>
                    <a:cubicBezTo>
                      <a:pt x="181008" y="422991"/>
                      <a:pt x="201967" y="441405"/>
                      <a:pt x="224907" y="461518"/>
                    </a:cubicBezTo>
                    <a:cubicBezTo>
                      <a:pt x="224907" y="419875"/>
                      <a:pt x="224907" y="381349"/>
                      <a:pt x="224907" y="339706"/>
                    </a:cubicBezTo>
                    <a:close/>
                    <a:moveTo>
                      <a:pt x="369914" y="207130"/>
                    </a:moveTo>
                    <a:cubicBezTo>
                      <a:pt x="348673" y="200048"/>
                      <a:pt x="329414" y="184468"/>
                      <a:pt x="306474" y="200048"/>
                    </a:cubicBezTo>
                    <a:cubicBezTo>
                      <a:pt x="304774" y="201181"/>
                      <a:pt x="302509" y="201748"/>
                      <a:pt x="300526" y="201748"/>
                    </a:cubicBezTo>
                    <a:cubicBezTo>
                      <a:pt x="281550" y="200048"/>
                      <a:pt x="277302" y="212229"/>
                      <a:pt x="275886" y="227243"/>
                    </a:cubicBezTo>
                    <a:cubicBezTo>
                      <a:pt x="275603" y="229226"/>
                      <a:pt x="274753" y="231209"/>
                      <a:pt x="274470" y="233476"/>
                    </a:cubicBezTo>
                    <a:cubicBezTo>
                      <a:pt x="272204" y="244524"/>
                      <a:pt x="270222" y="255572"/>
                      <a:pt x="267673" y="267469"/>
                    </a:cubicBezTo>
                    <a:cubicBezTo>
                      <a:pt x="302509" y="246790"/>
                      <a:pt x="335645" y="227243"/>
                      <a:pt x="369914" y="207130"/>
                    </a:cubicBezTo>
                    <a:close/>
                  </a:path>
                </a:pathLst>
              </a:custGeom>
              <a:grpFill/>
              <a:ln w="2828"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F853B898-E2BA-6A6C-CC26-0E85214F5C6B}"/>
                  </a:ext>
                </a:extLst>
              </p:cNvPr>
              <p:cNvSpPr/>
              <p:nvPr/>
            </p:nvSpPr>
            <p:spPr>
              <a:xfrm>
                <a:off x="3727102" y="510561"/>
                <a:ext cx="30304" cy="30594"/>
              </a:xfrm>
              <a:custGeom>
                <a:avLst/>
                <a:gdLst>
                  <a:gd name="connsiteX0" fmla="*/ 30304 w 30304"/>
                  <a:gd name="connsiteY0" fmla="*/ 30595 h 30594"/>
                  <a:gd name="connsiteX1" fmla="*/ 0 w 30304"/>
                  <a:gd name="connsiteY1" fmla="*/ 30595 h 30594"/>
                  <a:gd name="connsiteX2" fmla="*/ 0 w 30304"/>
                  <a:gd name="connsiteY2" fmla="*/ 0 h 30594"/>
                  <a:gd name="connsiteX3" fmla="*/ 30304 w 30304"/>
                  <a:gd name="connsiteY3" fmla="*/ 0 h 30594"/>
                  <a:gd name="connsiteX4" fmla="*/ 30304 w 30304"/>
                  <a:gd name="connsiteY4" fmla="*/ 30595 h 3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04" h="30594">
                    <a:moveTo>
                      <a:pt x="30304" y="30595"/>
                    </a:moveTo>
                    <a:cubicBezTo>
                      <a:pt x="20108" y="30595"/>
                      <a:pt x="10479" y="30595"/>
                      <a:pt x="0" y="30595"/>
                    </a:cubicBezTo>
                    <a:cubicBezTo>
                      <a:pt x="0" y="20680"/>
                      <a:pt x="0" y="10765"/>
                      <a:pt x="0" y="0"/>
                    </a:cubicBezTo>
                    <a:cubicBezTo>
                      <a:pt x="9913" y="0"/>
                      <a:pt x="19825" y="0"/>
                      <a:pt x="30304" y="0"/>
                    </a:cubicBezTo>
                    <a:cubicBezTo>
                      <a:pt x="30304" y="9915"/>
                      <a:pt x="30304" y="19830"/>
                      <a:pt x="30304" y="30595"/>
                    </a:cubicBezTo>
                    <a:close/>
                  </a:path>
                </a:pathLst>
              </a:custGeom>
              <a:grpFill/>
              <a:ln w="2828"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id="{498889DD-9F2E-F51A-BC4F-A5089C4E4EF3}"/>
                  </a:ext>
                </a:extLst>
              </p:cNvPr>
              <p:cNvSpPr/>
              <p:nvPr/>
            </p:nvSpPr>
            <p:spPr>
              <a:xfrm>
                <a:off x="3779780" y="457588"/>
                <a:ext cx="30587" cy="30594"/>
              </a:xfrm>
              <a:custGeom>
                <a:avLst/>
                <a:gdLst>
                  <a:gd name="connsiteX0" fmla="*/ 30587 w 30587"/>
                  <a:gd name="connsiteY0" fmla="*/ 30595 h 30594"/>
                  <a:gd name="connsiteX1" fmla="*/ 0 w 30587"/>
                  <a:gd name="connsiteY1" fmla="*/ 30595 h 30594"/>
                  <a:gd name="connsiteX2" fmla="*/ 0 w 30587"/>
                  <a:gd name="connsiteY2" fmla="*/ 0 h 30594"/>
                  <a:gd name="connsiteX3" fmla="*/ 30587 w 30587"/>
                  <a:gd name="connsiteY3" fmla="*/ 0 h 30594"/>
                  <a:gd name="connsiteX4" fmla="*/ 30587 w 30587"/>
                  <a:gd name="connsiteY4" fmla="*/ 30595 h 3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7" h="30594">
                    <a:moveTo>
                      <a:pt x="30587" y="30595"/>
                    </a:moveTo>
                    <a:cubicBezTo>
                      <a:pt x="20392" y="30595"/>
                      <a:pt x="10762" y="30595"/>
                      <a:pt x="0" y="30595"/>
                    </a:cubicBezTo>
                    <a:cubicBezTo>
                      <a:pt x="0" y="20680"/>
                      <a:pt x="0" y="10765"/>
                      <a:pt x="0" y="0"/>
                    </a:cubicBezTo>
                    <a:cubicBezTo>
                      <a:pt x="9913" y="0"/>
                      <a:pt x="19825" y="0"/>
                      <a:pt x="30587" y="0"/>
                    </a:cubicBezTo>
                    <a:cubicBezTo>
                      <a:pt x="30587" y="9915"/>
                      <a:pt x="30587" y="19546"/>
                      <a:pt x="30587" y="30595"/>
                    </a:cubicBezTo>
                    <a:close/>
                  </a:path>
                </a:pathLst>
              </a:custGeom>
              <a:grpFill/>
              <a:ln w="2828"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2D3C08B3-E0C0-3450-35F5-1AB9F91598BD}"/>
                  </a:ext>
                </a:extLst>
              </p:cNvPr>
              <p:cNvSpPr/>
              <p:nvPr/>
            </p:nvSpPr>
            <p:spPr>
              <a:xfrm>
                <a:off x="2866406" y="1052197"/>
                <a:ext cx="30020" cy="30877"/>
              </a:xfrm>
              <a:custGeom>
                <a:avLst/>
                <a:gdLst>
                  <a:gd name="connsiteX0" fmla="*/ 0 w 30020"/>
                  <a:gd name="connsiteY0" fmla="*/ 0 h 30877"/>
                  <a:gd name="connsiteX1" fmla="*/ 30021 w 30020"/>
                  <a:gd name="connsiteY1" fmla="*/ 0 h 30877"/>
                  <a:gd name="connsiteX2" fmla="*/ 30021 w 30020"/>
                  <a:gd name="connsiteY2" fmla="*/ 30878 h 30877"/>
                  <a:gd name="connsiteX3" fmla="*/ 0 w 30020"/>
                  <a:gd name="connsiteY3" fmla="*/ 30878 h 30877"/>
                  <a:gd name="connsiteX4" fmla="*/ 0 w 30020"/>
                  <a:gd name="connsiteY4" fmla="*/ 0 h 308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20" h="30877">
                    <a:moveTo>
                      <a:pt x="0" y="0"/>
                    </a:moveTo>
                    <a:cubicBezTo>
                      <a:pt x="10196" y="0"/>
                      <a:pt x="19825" y="0"/>
                      <a:pt x="30021" y="0"/>
                    </a:cubicBezTo>
                    <a:cubicBezTo>
                      <a:pt x="30021" y="10198"/>
                      <a:pt x="30021" y="20113"/>
                      <a:pt x="30021" y="30878"/>
                    </a:cubicBezTo>
                    <a:cubicBezTo>
                      <a:pt x="20108" y="30878"/>
                      <a:pt x="10196" y="30878"/>
                      <a:pt x="0" y="30878"/>
                    </a:cubicBezTo>
                    <a:cubicBezTo>
                      <a:pt x="0" y="20396"/>
                      <a:pt x="0" y="10481"/>
                      <a:pt x="0" y="0"/>
                    </a:cubicBezTo>
                    <a:close/>
                  </a:path>
                </a:pathLst>
              </a:custGeom>
              <a:grpFill/>
              <a:ln w="2828"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id="{2688AF57-F167-6B29-D83C-CBA3130F2920}"/>
                  </a:ext>
                </a:extLst>
              </p:cNvPr>
              <p:cNvSpPr/>
              <p:nvPr/>
            </p:nvSpPr>
            <p:spPr>
              <a:xfrm>
                <a:off x="2813162" y="1105738"/>
                <a:ext cx="30304" cy="30594"/>
              </a:xfrm>
              <a:custGeom>
                <a:avLst/>
                <a:gdLst>
                  <a:gd name="connsiteX0" fmla="*/ 0 w 30304"/>
                  <a:gd name="connsiteY0" fmla="*/ 0 h 30594"/>
                  <a:gd name="connsiteX1" fmla="*/ 30304 w 30304"/>
                  <a:gd name="connsiteY1" fmla="*/ 0 h 30594"/>
                  <a:gd name="connsiteX2" fmla="*/ 30304 w 30304"/>
                  <a:gd name="connsiteY2" fmla="*/ 30595 h 30594"/>
                  <a:gd name="connsiteX3" fmla="*/ 0 w 30304"/>
                  <a:gd name="connsiteY3" fmla="*/ 30595 h 30594"/>
                  <a:gd name="connsiteX4" fmla="*/ 0 w 30304"/>
                  <a:gd name="connsiteY4" fmla="*/ 0 h 3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04" h="30594">
                    <a:moveTo>
                      <a:pt x="0" y="0"/>
                    </a:moveTo>
                    <a:cubicBezTo>
                      <a:pt x="10196" y="0"/>
                      <a:pt x="19825" y="0"/>
                      <a:pt x="30304" y="0"/>
                    </a:cubicBezTo>
                    <a:cubicBezTo>
                      <a:pt x="30304" y="9915"/>
                      <a:pt x="30304" y="19830"/>
                      <a:pt x="30304" y="30595"/>
                    </a:cubicBezTo>
                    <a:cubicBezTo>
                      <a:pt x="20392" y="30595"/>
                      <a:pt x="10479" y="30595"/>
                      <a:pt x="0" y="30595"/>
                    </a:cubicBezTo>
                    <a:cubicBezTo>
                      <a:pt x="0" y="20396"/>
                      <a:pt x="0" y="10481"/>
                      <a:pt x="0" y="0"/>
                    </a:cubicBezTo>
                    <a:close/>
                  </a:path>
                </a:pathLst>
              </a:custGeom>
              <a:grpFill/>
              <a:ln w="2828" cap="flat">
                <a:noFill/>
                <a:prstDash val="solid"/>
                <a:miter/>
              </a:ln>
            </p:spPr>
            <p:txBody>
              <a:bodyPr rtlCol="0" anchor="ctr"/>
              <a:lstStyle/>
              <a:p>
                <a:endParaRPr lang="en-US"/>
              </a:p>
            </p:txBody>
          </p:sp>
          <p:sp>
            <p:nvSpPr>
              <p:cNvPr id="89" name="Freeform 88">
                <a:extLst>
                  <a:ext uri="{FF2B5EF4-FFF2-40B4-BE49-F238E27FC236}">
                    <a16:creationId xmlns:a16="http://schemas.microsoft.com/office/drawing/2014/main" id="{13457EFE-BA72-9359-1E6C-92D78E043ECD}"/>
                  </a:ext>
                </a:extLst>
              </p:cNvPr>
              <p:cNvSpPr/>
              <p:nvPr/>
            </p:nvSpPr>
            <p:spPr>
              <a:xfrm>
                <a:off x="2919085" y="1105738"/>
                <a:ext cx="30587" cy="30594"/>
              </a:xfrm>
              <a:custGeom>
                <a:avLst/>
                <a:gdLst>
                  <a:gd name="connsiteX0" fmla="*/ 0 w 30587"/>
                  <a:gd name="connsiteY0" fmla="*/ 30595 h 30594"/>
                  <a:gd name="connsiteX1" fmla="*/ 0 w 30587"/>
                  <a:gd name="connsiteY1" fmla="*/ 0 h 30594"/>
                  <a:gd name="connsiteX2" fmla="*/ 30587 w 30587"/>
                  <a:gd name="connsiteY2" fmla="*/ 0 h 30594"/>
                  <a:gd name="connsiteX3" fmla="*/ 30587 w 30587"/>
                  <a:gd name="connsiteY3" fmla="*/ 30595 h 30594"/>
                  <a:gd name="connsiteX4" fmla="*/ 0 w 30587"/>
                  <a:gd name="connsiteY4" fmla="*/ 30595 h 3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7" h="30594">
                    <a:moveTo>
                      <a:pt x="0" y="30595"/>
                    </a:moveTo>
                    <a:cubicBezTo>
                      <a:pt x="0" y="20113"/>
                      <a:pt x="0" y="10198"/>
                      <a:pt x="0" y="0"/>
                    </a:cubicBezTo>
                    <a:cubicBezTo>
                      <a:pt x="10196" y="0"/>
                      <a:pt x="20108" y="0"/>
                      <a:pt x="30587" y="0"/>
                    </a:cubicBezTo>
                    <a:cubicBezTo>
                      <a:pt x="30587" y="9915"/>
                      <a:pt x="30587" y="20113"/>
                      <a:pt x="30587" y="30595"/>
                    </a:cubicBezTo>
                    <a:cubicBezTo>
                      <a:pt x="20675" y="30595"/>
                      <a:pt x="11045" y="30595"/>
                      <a:pt x="0" y="30595"/>
                    </a:cubicBezTo>
                    <a:close/>
                  </a:path>
                </a:pathLst>
              </a:custGeom>
              <a:grpFill/>
              <a:ln w="2828" cap="flat">
                <a:noFill/>
                <a:prstDash val="solid"/>
                <a:miter/>
              </a:ln>
            </p:spPr>
            <p:txBody>
              <a:bodyPr rtlCol="0" anchor="ctr"/>
              <a:lstStyle/>
              <a:p>
                <a:endParaRPr lang="en-US"/>
              </a:p>
            </p:txBody>
          </p:sp>
          <p:sp>
            <p:nvSpPr>
              <p:cNvPr id="90" name="Freeform 89">
                <a:extLst>
                  <a:ext uri="{FF2B5EF4-FFF2-40B4-BE49-F238E27FC236}">
                    <a16:creationId xmlns:a16="http://schemas.microsoft.com/office/drawing/2014/main" id="{0E31B642-F039-C9F0-3B50-827D013D074B}"/>
                  </a:ext>
                </a:extLst>
              </p:cNvPr>
              <p:cNvSpPr/>
              <p:nvPr/>
            </p:nvSpPr>
            <p:spPr>
              <a:xfrm>
                <a:off x="2866123" y="1158711"/>
                <a:ext cx="30587" cy="30594"/>
              </a:xfrm>
              <a:custGeom>
                <a:avLst/>
                <a:gdLst>
                  <a:gd name="connsiteX0" fmla="*/ 0 w 30587"/>
                  <a:gd name="connsiteY0" fmla="*/ 0 h 30594"/>
                  <a:gd name="connsiteX1" fmla="*/ 30587 w 30587"/>
                  <a:gd name="connsiteY1" fmla="*/ 0 h 30594"/>
                  <a:gd name="connsiteX2" fmla="*/ 30587 w 30587"/>
                  <a:gd name="connsiteY2" fmla="*/ 30594 h 30594"/>
                  <a:gd name="connsiteX3" fmla="*/ 0 w 30587"/>
                  <a:gd name="connsiteY3" fmla="*/ 30594 h 30594"/>
                  <a:gd name="connsiteX4" fmla="*/ 0 w 30587"/>
                  <a:gd name="connsiteY4" fmla="*/ 0 h 3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7" h="30594">
                    <a:moveTo>
                      <a:pt x="0" y="0"/>
                    </a:moveTo>
                    <a:cubicBezTo>
                      <a:pt x="10479" y="0"/>
                      <a:pt x="20392" y="0"/>
                      <a:pt x="30587" y="0"/>
                    </a:cubicBezTo>
                    <a:cubicBezTo>
                      <a:pt x="30587" y="10198"/>
                      <a:pt x="30587" y="20113"/>
                      <a:pt x="30587" y="30594"/>
                    </a:cubicBezTo>
                    <a:cubicBezTo>
                      <a:pt x="20392" y="30594"/>
                      <a:pt x="10479" y="30594"/>
                      <a:pt x="0" y="30594"/>
                    </a:cubicBezTo>
                    <a:cubicBezTo>
                      <a:pt x="0" y="20680"/>
                      <a:pt x="0" y="10765"/>
                      <a:pt x="0" y="0"/>
                    </a:cubicBezTo>
                    <a:close/>
                  </a:path>
                </a:pathLst>
              </a:custGeom>
              <a:grpFill/>
              <a:ln w="2828" cap="flat">
                <a:noFill/>
                <a:prstDash val="solid"/>
                <a:miter/>
              </a:ln>
            </p:spPr>
            <p:txBody>
              <a:bodyPr rtlCol="0" anchor="ctr"/>
              <a:lstStyle/>
              <a:p>
                <a:endParaRPr lang="en-US"/>
              </a:p>
            </p:txBody>
          </p:sp>
          <p:sp>
            <p:nvSpPr>
              <p:cNvPr id="91" name="Freeform 90">
                <a:extLst>
                  <a:ext uri="{FF2B5EF4-FFF2-40B4-BE49-F238E27FC236}">
                    <a16:creationId xmlns:a16="http://schemas.microsoft.com/office/drawing/2014/main" id="{112E10DB-C378-2167-C262-9BE2D1B4F3AF}"/>
                  </a:ext>
                </a:extLst>
              </p:cNvPr>
              <p:cNvSpPr/>
              <p:nvPr/>
            </p:nvSpPr>
            <p:spPr>
              <a:xfrm>
                <a:off x="3673574" y="457588"/>
                <a:ext cx="30587" cy="30594"/>
              </a:xfrm>
              <a:custGeom>
                <a:avLst/>
                <a:gdLst>
                  <a:gd name="connsiteX0" fmla="*/ 0 w 30587"/>
                  <a:gd name="connsiteY0" fmla="*/ 30595 h 30594"/>
                  <a:gd name="connsiteX1" fmla="*/ 0 w 30587"/>
                  <a:gd name="connsiteY1" fmla="*/ 0 h 30594"/>
                  <a:gd name="connsiteX2" fmla="*/ 30587 w 30587"/>
                  <a:gd name="connsiteY2" fmla="*/ 0 h 30594"/>
                  <a:gd name="connsiteX3" fmla="*/ 30587 w 30587"/>
                  <a:gd name="connsiteY3" fmla="*/ 30595 h 30594"/>
                  <a:gd name="connsiteX4" fmla="*/ 0 w 30587"/>
                  <a:gd name="connsiteY4" fmla="*/ 30595 h 3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7" h="30594">
                    <a:moveTo>
                      <a:pt x="0" y="30595"/>
                    </a:moveTo>
                    <a:cubicBezTo>
                      <a:pt x="0" y="20113"/>
                      <a:pt x="0" y="10481"/>
                      <a:pt x="0" y="0"/>
                    </a:cubicBezTo>
                    <a:cubicBezTo>
                      <a:pt x="10196" y="0"/>
                      <a:pt x="20108" y="0"/>
                      <a:pt x="30587" y="0"/>
                    </a:cubicBezTo>
                    <a:cubicBezTo>
                      <a:pt x="30587" y="10198"/>
                      <a:pt x="30587" y="20113"/>
                      <a:pt x="30587" y="30595"/>
                    </a:cubicBezTo>
                    <a:cubicBezTo>
                      <a:pt x="20392" y="30595"/>
                      <a:pt x="10762" y="30595"/>
                      <a:pt x="0" y="30595"/>
                    </a:cubicBezTo>
                    <a:close/>
                  </a:path>
                </a:pathLst>
              </a:custGeom>
              <a:grpFill/>
              <a:ln w="2828" cap="flat">
                <a:noFill/>
                <a:prstDash val="solid"/>
                <a:miter/>
              </a:ln>
            </p:spPr>
            <p:txBody>
              <a:bodyPr rtlCol="0" anchor="ctr"/>
              <a:lstStyle/>
              <a:p>
                <a:endParaRPr lang="en-US"/>
              </a:p>
            </p:txBody>
          </p:sp>
          <p:sp>
            <p:nvSpPr>
              <p:cNvPr id="92" name="Freeform 91">
                <a:extLst>
                  <a:ext uri="{FF2B5EF4-FFF2-40B4-BE49-F238E27FC236}">
                    <a16:creationId xmlns:a16="http://schemas.microsoft.com/office/drawing/2014/main" id="{A2D579FA-F82F-8C94-0F4A-288D3B3C4A5D}"/>
                  </a:ext>
                </a:extLst>
              </p:cNvPr>
              <p:cNvSpPr/>
              <p:nvPr/>
            </p:nvSpPr>
            <p:spPr>
              <a:xfrm>
                <a:off x="3726819" y="404614"/>
                <a:ext cx="30587" cy="30594"/>
              </a:xfrm>
              <a:custGeom>
                <a:avLst/>
                <a:gdLst>
                  <a:gd name="connsiteX0" fmla="*/ 30587 w 30587"/>
                  <a:gd name="connsiteY0" fmla="*/ 0 h 30594"/>
                  <a:gd name="connsiteX1" fmla="*/ 30587 w 30587"/>
                  <a:gd name="connsiteY1" fmla="*/ 30595 h 30594"/>
                  <a:gd name="connsiteX2" fmla="*/ 0 w 30587"/>
                  <a:gd name="connsiteY2" fmla="*/ 30595 h 30594"/>
                  <a:gd name="connsiteX3" fmla="*/ 0 w 30587"/>
                  <a:gd name="connsiteY3" fmla="*/ 0 h 30594"/>
                  <a:gd name="connsiteX4" fmla="*/ 30587 w 30587"/>
                  <a:gd name="connsiteY4" fmla="*/ 0 h 3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7" h="30594">
                    <a:moveTo>
                      <a:pt x="30587" y="0"/>
                    </a:moveTo>
                    <a:cubicBezTo>
                      <a:pt x="30587" y="10481"/>
                      <a:pt x="30587" y="20396"/>
                      <a:pt x="30587" y="30595"/>
                    </a:cubicBezTo>
                    <a:cubicBezTo>
                      <a:pt x="20392" y="30595"/>
                      <a:pt x="10762" y="30595"/>
                      <a:pt x="0" y="30595"/>
                    </a:cubicBezTo>
                    <a:cubicBezTo>
                      <a:pt x="0" y="20680"/>
                      <a:pt x="0" y="10765"/>
                      <a:pt x="0" y="0"/>
                    </a:cubicBezTo>
                    <a:cubicBezTo>
                      <a:pt x="9913" y="0"/>
                      <a:pt x="19825" y="0"/>
                      <a:pt x="30587" y="0"/>
                    </a:cubicBezTo>
                    <a:close/>
                  </a:path>
                </a:pathLst>
              </a:custGeom>
              <a:grpFill/>
              <a:ln w="2828" cap="flat">
                <a:noFill/>
                <a:prstDash val="solid"/>
                <a:miter/>
              </a:ln>
            </p:spPr>
            <p:txBody>
              <a:bodyPr rtlCol="0" anchor="ctr"/>
              <a:lstStyle/>
              <a:p>
                <a:endParaRPr lang="en-US"/>
              </a:p>
            </p:txBody>
          </p:sp>
          <p:sp>
            <p:nvSpPr>
              <p:cNvPr id="93" name="Freeform 92">
                <a:extLst>
                  <a:ext uri="{FF2B5EF4-FFF2-40B4-BE49-F238E27FC236}">
                    <a16:creationId xmlns:a16="http://schemas.microsoft.com/office/drawing/2014/main" id="{3C8F0476-3A58-C6E4-05C4-A5BE3D7D525F}"/>
                  </a:ext>
                </a:extLst>
              </p:cNvPr>
              <p:cNvSpPr/>
              <p:nvPr/>
            </p:nvSpPr>
            <p:spPr>
              <a:xfrm>
                <a:off x="3152455" y="1288171"/>
                <a:ext cx="30020" cy="30877"/>
              </a:xfrm>
              <a:custGeom>
                <a:avLst/>
                <a:gdLst>
                  <a:gd name="connsiteX0" fmla="*/ 0 w 30020"/>
                  <a:gd name="connsiteY0" fmla="*/ 0 h 30877"/>
                  <a:gd name="connsiteX1" fmla="*/ 30021 w 30020"/>
                  <a:gd name="connsiteY1" fmla="*/ 0 h 30877"/>
                  <a:gd name="connsiteX2" fmla="*/ 30021 w 30020"/>
                  <a:gd name="connsiteY2" fmla="*/ 30878 h 30877"/>
                  <a:gd name="connsiteX3" fmla="*/ 0 w 30020"/>
                  <a:gd name="connsiteY3" fmla="*/ 30878 h 30877"/>
                  <a:gd name="connsiteX4" fmla="*/ 0 w 30020"/>
                  <a:gd name="connsiteY4" fmla="*/ 0 h 308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20" h="30877">
                    <a:moveTo>
                      <a:pt x="0" y="0"/>
                    </a:moveTo>
                    <a:cubicBezTo>
                      <a:pt x="10479" y="0"/>
                      <a:pt x="19825" y="0"/>
                      <a:pt x="30021" y="0"/>
                    </a:cubicBezTo>
                    <a:cubicBezTo>
                      <a:pt x="30021" y="10198"/>
                      <a:pt x="30021" y="20113"/>
                      <a:pt x="30021" y="30878"/>
                    </a:cubicBezTo>
                    <a:cubicBezTo>
                      <a:pt x="20108" y="30878"/>
                      <a:pt x="10196" y="30878"/>
                      <a:pt x="0" y="30878"/>
                    </a:cubicBezTo>
                    <a:cubicBezTo>
                      <a:pt x="0" y="20396"/>
                      <a:pt x="0" y="10198"/>
                      <a:pt x="0" y="0"/>
                    </a:cubicBezTo>
                    <a:close/>
                  </a:path>
                </a:pathLst>
              </a:custGeom>
              <a:grpFill/>
              <a:ln w="2828" cap="flat">
                <a:noFill/>
                <a:prstDash val="solid"/>
                <a:miter/>
              </a:ln>
            </p:spPr>
            <p:txBody>
              <a:bodyPr rtlCol="0" anchor="ctr"/>
              <a:lstStyle/>
              <a:p>
                <a:endParaRPr lang="en-US"/>
              </a:p>
            </p:txBody>
          </p:sp>
          <p:sp>
            <p:nvSpPr>
              <p:cNvPr id="94" name="Freeform 93">
                <a:extLst>
                  <a:ext uri="{FF2B5EF4-FFF2-40B4-BE49-F238E27FC236}">
                    <a16:creationId xmlns:a16="http://schemas.microsoft.com/office/drawing/2014/main" id="{99C4BE55-F0C3-B533-0DA2-2229E8637A1A}"/>
                  </a:ext>
                </a:extLst>
              </p:cNvPr>
              <p:cNvSpPr/>
              <p:nvPr/>
            </p:nvSpPr>
            <p:spPr>
              <a:xfrm>
                <a:off x="3215896" y="1288738"/>
                <a:ext cx="30587" cy="30311"/>
              </a:xfrm>
              <a:custGeom>
                <a:avLst/>
                <a:gdLst>
                  <a:gd name="connsiteX0" fmla="*/ 30587 w 30587"/>
                  <a:gd name="connsiteY0" fmla="*/ 0 h 30311"/>
                  <a:gd name="connsiteX1" fmla="*/ 30587 w 30587"/>
                  <a:gd name="connsiteY1" fmla="*/ 30311 h 30311"/>
                  <a:gd name="connsiteX2" fmla="*/ 0 w 30587"/>
                  <a:gd name="connsiteY2" fmla="*/ 30311 h 30311"/>
                  <a:gd name="connsiteX3" fmla="*/ 0 w 30587"/>
                  <a:gd name="connsiteY3" fmla="*/ 0 h 30311"/>
                  <a:gd name="connsiteX4" fmla="*/ 30587 w 30587"/>
                  <a:gd name="connsiteY4" fmla="*/ 0 h 30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7" h="30311">
                    <a:moveTo>
                      <a:pt x="30587" y="0"/>
                    </a:moveTo>
                    <a:cubicBezTo>
                      <a:pt x="30587" y="10481"/>
                      <a:pt x="30587" y="20113"/>
                      <a:pt x="30587" y="30311"/>
                    </a:cubicBezTo>
                    <a:cubicBezTo>
                      <a:pt x="20392" y="30311"/>
                      <a:pt x="10762" y="30311"/>
                      <a:pt x="0" y="30311"/>
                    </a:cubicBezTo>
                    <a:cubicBezTo>
                      <a:pt x="0" y="20680"/>
                      <a:pt x="0" y="10765"/>
                      <a:pt x="0" y="0"/>
                    </a:cubicBezTo>
                    <a:cubicBezTo>
                      <a:pt x="9913" y="0"/>
                      <a:pt x="19825" y="0"/>
                      <a:pt x="30587" y="0"/>
                    </a:cubicBezTo>
                    <a:close/>
                  </a:path>
                </a:pathLst>
              </a:custGeom>
              <a:grpFill/>
              <a:ln w="2828"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92697454-2620-2EF4-1CB2-1CE7F3C37A3F}"/>
                  </a:ext>
                </a:extLst>
              </p:cNvPr>
              <p:cNvSpPr/>
              <p:nvPr/>
            </p:nvSpPr>
            <p:spPr>
              <a:xfrm>
                <a:off x="3224669" y="690446"/>
                <a:ext cx="159176" cy="159206"/>
              </a:xfrm>
              <a:custGeom>
                <a:avLst/>
                <a:gdLst>
                  <a:gd name="connsiteX0" fmla="*/ 80157 w 159176"/>
                  <a:gd name="connsiteY0" fmla="*/ 159205 h 159206"/>
                  <a:gd name="connsiteX1" fmla="*/ 7 w 159176"/>
                  <a:gd name="connsiteY1" fmla="*/ 80452 h 159206"/>
                  <a:gd name="connsiteX2" fmla="*/ 79590 w 159176"/>
                  <a:gd name="connsiteY2" fmla="*/ 0 h 159206"/>
                  <a:gd name="connsiteX3" fmla="*/ 159174 w 159176"/>
                  <a:gd name="connsiteY3" fmla="*/ 79602 h 159206"/>
                  <a:gd name="connsiteX4" fmla="*/ 80157 w 159176"/>
                  <a:gd name="connsiteY4" fmla="*/ 159205 h 159206"/>
                  <a:gd name="connsiteX5" fmla="*/ 80157 w 159176"/>
                  <a:gd name="connsiteY5" fmla="*/ 127477 h 159206"/>
                  <a:gd name="connsiteX6" fmla="*/ 127454 w 159176"/>
                  <a:gd name="connsiteY6" fmla="*/ 79602 h 159206"/>
                  <a:gd name="connsiteX7" fmla="*/ 79307 w 159176"/>
                  <a:gd name="connsiteY7" fmla="*/ 32011 h 159206"/>
                  <a:gd name="connsiteX8" fmla="*/ 32010 w 159176"/>
                  <a:gd name="connsiteY8" fmla="*/ 80169 h 159206"/>
                  <a:gd name="connsiteX9" fmla="*/ 80157 w 159176"/>
                  <a:gd name="connsiteY9" fmla="*/ 127477 h 159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6" h="159206">
                    <a:moveTo>
                      <a:pt x="80157" y="159205"/>
                    </a:moveTo>
                    <a:cubicBezTo>
                      <a:pt x="36258" y="159488"/>
                      <a:pt x="573" y="124361"/>
                      <a:pt x="7" y="80452"/>
                    </a:cubicBezTo>
                    <a:cubicBezTo>
                      <a:pt x="-560" y="36543"/>
                      <a:pt x="35692" y="0"/>
                      <a:pt x="79590" y="0"/>
                    </a:cubicBezTo>
                    <a:cubicBezTo>
                      <a:pt x="123206" y="0"/>
                      <a:pt x="158891" y="35694"/>
                      <a:pt x="159174" y="79602"/>
                    </a:cubicBezTo>
                    <a:cubicBezTo>
                      <a:pt x="159458" y="123228"/>
                      <a:pt x="124055" y="158921"/>
                      <a:pt x="80157" y="159205"/>
                    </a:cubicBezTo>
                    <a:close/>
                    <a:moveTo>
                      <a:pt x="80157" y="127477"/>
                    </a:moveTo>
                    <a:cubicBezTo>
                      <a:pt x="106496" y="127194"/>
                      <a:pt x="127737" y="105664"/>
                      <a:pt x="127454" y="79602"/>
                    </a:cubicBezTo>
                    <a:cubicBezTo>
                      <a:pt x="127171" y="53257"/>
                      <a:pt x="105363" y="31728"/>
                      <a:pt x="79307" y="32011"/>
                    </a:cubicBezTo>
                    <a:cubicBezTo>
                      <a:pt x="53251" y="32294"/>
                      <a:pt x="31727" y="54107"/>
                      <a:pt x="32010" y="80169"/>
                    </a:cubicBezTo>
                    <a:cubicBezTo>
                      <a:pt x="32293" y="106797"/>
                      <a:pt x="53534" y="127760"/>
                      <a:pt x="80157" y="127477"/>
                    </a:cubicBezTo>
                    <a:close/>
                  </a:path>
                </a:pathLst>
              </a:custGeom>
              <a:grpFill/>
              <a:ln w="2828" cap="flat">
                <a:noFill/>
                <a:prstDash val="solid"/>
                <a:miter/>
              </a:ln>
            </p:spPr>
            <p:txBody>
              <a:bodyPr rtlCol="0" anchor="ctr"/>
              <a:lstStyle/>
              <a:p>
                <a:endParaRPr lang="en-US"/>
              </a:p>
            </p:txBody>
          </p:sp>
        </p:grpSp>
        <p:grpSp>
          <p:nvGrpSpPr>
            <p:cNvPr id="77" name="Graphic 2">
              <a:extLst>
                <a:ext uri="{FF2B5EF4-FFF2-40B4-BE49-F238E27FC236}">
                  <a16:creationId xmlns:a16="http://schemas.microsoft.com/office/drawing/2014/main" id="{74C01D18-BA48-84B6-E478-7B0D17A9DC25}"/>
                </a:ext>
              </a:extLst>
            </p:cNvPr>
            <p:cNvGrpSpPr/>
            <p:nvPr/>
          </p:nvGrpSpPr>
          <p:grpSpPr>
            <a:xfrm>
              <a:off x="2925030" y="437755"/>
              <a:ext cx="769222" cy="561187"/>
              <a:chOff x="2925030" y="437755"/>
              <a:chExt cx="769222" cy="561187"/>
            </a:xfrm>
            <a:grpFill/>
          </p:grpSpPr>
          <p:sp>
            <p:nvSpPr>
              <p:cNvPr id="78" name="Freeform 77">
                <a:extLst>
                  <a:ext uri="{FF2B5EF4-FFF2-40B4-BE49-F238E27FC236}">
                    <a16:creationId xmlns:a16="http://schemas.microsoft.com/office/drawing/2014/main" id="{6019B47D-6EE3-4494-45BB-B27DBEA52B76}"/>
                  </a:ext>
                </a:extLst>
              </p:cNvPr>
              <p:cNvSpPr/>
              <p:nvPr/>
            </p:nvSpPr>
            <p:spPr>
              <a:xfrm>
                <a:off x="3598802" y="854463"/>
                <a:ext cx="95449" cy="95471"/>
              </a:xfrm>
              <a:custGeom>
                <a:avLst/>
                <a:gdLst>
                  <a:gd name="connsiteX0" fmla="*/ 3 w 95449"/>
                  <a:gd name="connsiteY0" fmla="*/ 47311 h 95471"/>
                  <a:gd name="connsiteX1" fmla="*/ 47866 w 95449"/>
                  <a:gd name="connsiteY1" fmla="*/ 3 h 95471"/>
                  <a:gd name="connsiteX2" fmla="*/ 95447 w 95449"/>
                  <a:gd name="connsiteY2" fmla="*/ 48161 h 95471"/>
                  <a:gd name="connsiteX3" fmla="*/ 47300 w 95449"/>
                  <a:gd name="connsiteY3" fmla="*/ 95469 h 95471"/>
                  <a:gd name="connsiteX4" fmla="*/ 3 w 95449"/>
                  <a:gd name="connsiteY4" fmla="*/ 47311 h 95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49" h="95471">
                    <a:moveTo>
                      <a:pt x="3" y="47311"/>
                    </a:moveTo>
                    <a:cubicBezTo>
                      <a:pt x="3" y="20966"/>
                      <a:pt x="21527" y="-280"/>
                      <a:pt x="47866" y="3"/>
                    </a:cubicBezTo>
                    <a:cubicBezTo>
                      <a:pt x="74206" y="286"/>
                      <a:pt x="95730" y="22099"/>
                      <a:pt x="95447" y="48161"/>
                    </a:cubicBezTo>
                    <a:cubicBezTo>
                      <a:pt x="95164" y="74223"/>
                      <a:pt x="73356" y="95752"/>
                      <a:pt x="47300" y="95469"/>
                    </a:cubicBezTo>
                    <a:cubicBezTo>
                      <a:pt x="20678" y="95186"/>
                      <a:pt x="-280" y="73940"/>
                      <a:pt x="3" y="47311"/>
                    </a:cubicBezTo>
                    <a:close/>
                  </a:path>
                </a:pathLst>
              </a:custGeom>
              <a:solidFill>
                <a:srgbClr val="DD1470"/>
              </a:solidFill>
              <a:ln w="2828"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4B4B93A3-F1B2-EE76-6C51-37CAEC178013}"/>
                  </a:ext>
                </a:extLst>
              </p:cNvPr>
              <p:cNvSpPr/>
              <p:nvPr/>
            </p:nvSpPr>
            <p:spPr>
              <a:xfrm>
                <a:off x="2925030" y="903471"/>
                <a:ext cx="95449" cy="95471"/>
              </a:xfrm>
              <a:custGeom>
                <a:avLst/>
                <a:gdLst>
                  <a:gd name="connsiteX0" fmla="*/ 95447 w 95449"/>
                  <a:gd name="connsiteY0" fmla="*/ 48161 h 95471"/>
                  <a:gd name="connsiteX1" fmla="*/ 47300 w 95449"/>
                  <a:gd name="connsiteY1" fmla="*/ 95469 h 95471"/>
                  <a:gd name="connsiteX2" fmla="*/ 3 w 95449"/>
                  <a:gd name="connsiteY2" fmla="*/ 47028 h 95471"/>
                  <a:gd name="connsiteX3" fmla="*/ 48433 w 95449"/>
                  <a:gd name="connsiteY3" fmla="*/ 3 h 95471"/>
                  <a:gd name="connsiteX4" fmla="*/ 95447 w 95449"/>
                  <a:gd name="connsiteY4" fmla="*/ 48161 h 95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49" h="95471">
                    <a:moveTo>
                      <a:pt x="95447" y="48161"/>
                    </a:moveTo>
                    <a:cubicBezTo>
                      <a:pt x="95164" y="74506"/>
                      <a:pt x="73356" y="95752"/>
                      <a:pt x="47300" y="95469"/>
                    </a:cubicBezTo>
                    <a:cubicBezTo>
                      <a:pt x="20961" y="94902"/>
                      <a:pt x="-280" y="73090"/>
                      <a:pt x="3" y="47028"/>
                    </a:cubicBezTo>
                    <a:cubicBezTo>
                      <a:pt x="286" y="20683"/>
                      <a:pt x="22094" y="-280"/>
                      <a:pt x="48433" y="3"/>
                    </a:cubicBezTo>
                    <a:cubicBezTo>
                      <a:pt x="75055" y="286"/>
                      <a:pt x="95730" y="21249"/>
                      <a:pt x="95447" y="48161"/>
                    </a:cubicBezTo>
                    <a:close/>
                  </a:path>
                </a:pathLst>
              </a:custGeom>
              <a:solidFill>
                <a:srgbClr val="DD1470"/>
              </a:solidFill>
              <a:ln w="2828"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9D445AA8-D1AF-35D0-FA2E-8C72F22D1280}"/>
                  </a:ext>
                </a:extLst>
              </p:cNvPr>
              <p:cNvSpPr/>
              <p:nvPr/>
            </p:nvSpPr>
            <p:spPr>
              <a:xfrm>
                <a:off x="3128946" y="437755"/>
                <a:ext cx="95449" cy="95468"/>
              </a:xfrm>
              <a:custGeom>
                <a:avLst/>
                <a:gdLst>
                  <a:gd name="connsiteX0" fmla="*/ 95447 w 95449"/>
                  <a:gd name="connsiteY0" fmla="*/ 47594 h 95468"/>
                  <a:gd name="connsiteX1" fmla="*/ 48150 w 95449"/>
                  <a:gd name="connsiteY1" fmla="*/ 95469 h 95468"/>
                  <a:gd name="connsiteX2" fmla="*/ 3 w 95449"/>
                  <a:gd name="connsiteY2" fmla="*/ 48161 h 95468"/>
                  <a:gd name="connsiteX3" fmla="*/ 47583 w 95449"/>
                  <a:gd name="connsiteY3" fmla="*/ 3 h 95468"/>
                  <a:gd name="connsiteX4" fmla="*/ 95447 w 95449"/>
                  <a:gd name="connsiteY4" fmla="*/ 47594 h 9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49" h="95468">
                    <a:moveTo>
                      <a:pt x="95447" y="47594"/>
                    </a:moveTo>
                    <a:cubicBezTo>
                      <a:pt x="95730" y="74223"/>
                      <a:pt x="74772" y="95469"/>
                      <a:pt x="48150" y="95469"/>
                    </a:cubicBezTo>
                    <a:cubicBezTo>
                      <a:pt x="21810" y="95469"/>
                      <a:pt x="286" y="74506"/>
                      <a:pt x="3" y="48161"/>
                    </a:cubicBezTo>
                    <a:cubicBezTo>
                      <a:pt x="-281" y="22099"/>
                      <a:pt x="21527" y="286"/>
                      <a:pt x="47583" y="3"/>
                    </a:cubicBezTo>
                    <a:cubicBezTo>
                      <a:pt x="73922" y="-280"/>
                      <a:pt x="95447" y="20966"/>
                      <a:pt x="95447" y="47594"/>
                    </a:cubicBezTo>
                    <a:close/>
                  </a:path>
                </a:pathLst>
              </a:custGeom>
              <a:solidFill>
                <a:srgbClr val="DD1470"/>
              </a:solidFill>
              <a:ln w="2828"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CF4FE540-E21C-3442-2AE7-D1F006500918}"/>
                  </a:ext>
                </a:extLst>
              </p:cNvPr>
              <p:cNvSpPr/>
              <p:nvPr/>
            </p:nvSpPr>
            <p:spPr>
              <a:xfrm>
                <a:off x="3256676" y="722454"/>
                <a:ext cx="95449" cy="95471"/>
              </a:xfrm>
              <a:custGeom>
                <a:avLst/>
                <a:gdLst>
                  <a:gd name="connsiteX0" fmla="*/ 48150 w 95449"/>
                  <a:gd name="connsiteY0" fmla="*/ 95469 h 95471"/>
                  <a:gd name="connsiteX1" fmla="*/ 3 w 95449"/>
                  <a:gd name="connsiteY1" fmla="*/ 48161 h 95471"/>
                  <a:gd name="connsiteX2" fmla="*/ 47300 w 95449"/>
                  <a:gd name="connsiteY2" fmla="*/ 3 h 95471"/>
                  <a:gd name="connsiteX3" fmla="*/ 95447 w 95449"/>
                  <a:gd name="connsiteY3" fmla="*/ 47594 h 95471"/>
                  <a:gd name="connsiteX4" fmla="*/ 48150 w 95449"/>
                  <a:gd name="connsiteY4" fmla="*/ 95469 h 95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49" h="95471">
                    <a:moveTo>
                      <a:pt x="48150" y="95469"/>
                    </a:moveTo>
                    <a:cubicBezTo>
                      <a:pt x="21810" y="95752"/>
                      <a:pt x="286" y="74789"/>
                      <a:pt x="3" y="48161"/>
                    </a:cubicBezTo>
                    <a:cubicBezTo>
                      <a:pt x="-280" y="22099"/>
                      <a:pt x="21244" y="286"/>
                      <a:pt x="47300" y="3"/>
                    </a:cubicBezTo>
                    <a:cubicBezTo>
                      <a:pt x="73356" y="-281"/>
                      <a:pt x="95164" y="21249"/>
                      <a:pt x="95447" y="47594"/>
                    </a:cubicBezTo>
                    <a:cubicBezTo>
                      <a:pt x="95730" y="73656"/>
                      <a:pt x="74489" y="95186"/>
                      <a:pt x="48150" y="95469"/>
                    </a:cubicBezTo>
                    <a:close/>
                  </a:path>
                </a:pathLst>
              </a:custGeom>
              <a:solidFill>
                <a:srgbClr val="DD1470"/>
              </a:solidFill>
              <a:ln w="2828" cap="flat">
                <a:noFill/>
                <a:prstDash val="solid"/>
                <a:miter/>
              </a:ln>
            </p:spPr>
            <p:txBody>
              <a:bodyPr rtlCol="0" anchor="ctr"/>
              <a:lstStyle/>
              <a:p>
                <a:endParaRPr lang="en-US"/>
              </a:p>
            </p:txBody>
          </p:sp>
        </p:grpSp>
      </p:grpSp>
      <p:sp>
        <p:nvSpPr>
          <p:cNvPr id="96" name="Text Placeholder 17">
            <a:extLst>
              <a:ext uri="{FF2B5EF4-FFF2-40B4-BE49-F238E27FC236}">
                <a16:creationId xmlns:a16="http://schemas.microsoft.com/office/drawing/2014/main" id="{657EE6D4-48F7-8344-5DE1-79DAE98A3633}"/>
              </a:ext>
            </a:extLst>
          </p:cNvPr>
          <p:cNvSpPr txBox="1">
            <a:spLocks/>
          </p:cNvSpPr>
          <p:nvPr/>
        </p:nvSpPr>
        <p:spPr>
          <a:xfrm>
            <a:off x="778419" y="7615011"/>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Clarity</a:t>
            </a:r>
          </a:p>
          <a:p>
            <a:pPr algn="l"/>
            <a:r>
              <a:rPr lang="en-US" b="1">
                <a:solidFill>
                  <a:srgbClr val="000000"/>
                </a:solidFill>
              </a:rPr>
              <a:t>People trust the clear and mistrust the ambiguous</a:t>
            </a:r>
            <a:endParaRPr lang="en-US" b="1" dirty="0"/>
          </a:p>
        </p:txBody>
      </p:sp>
      <p:sp>
        <p:nvSpPr>
          <p:cNvPr id="97" name="TextBox 96">
            <a:extLst>
              <a:ext uri="{FF2B5EF4-FFF2-40B4-BE49-F238E27FC236}">
                <a16:creationId xmlns:a16="http://schemas.microsoft.com/office/drawing/2014/main" id="{301D485A-B325-BA7E-7344-D8D8E940B82B}"/>
              </a:ext>
            </a:extLst>
          </p:cNvPr>
          <p:cNvSpPr txBox="1"/>
          <p:nvPr/>
        </p:nvSpPr>
        <p:spPr>
          <a:xfrm>
            <a:off x="865097" y="6655503"/>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Tree>
    <p:extLst>
      <p:ext uri="{BB962C8B-B14F-4D97-AF65-F5344CB8AC3E}">
        <p14:creationId xmlns:p14="http://schemas.microsoft.com/office/powerpoint/2010/main" val="50940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44</a:t>
            </a:fld>
            <a:endParaRPr lang="en-US" dirty="0"/>
          </a:p>
        </p:txBody>
      </p:sp>
      <p:sp>
        <p:nvSpPr>
          <p:cNvPr id="12" name="Text Placeholder 17">
            <a:extLst>
              <a:ext uri="{FF2B5EF4-FFF2-40B4-BE49-F238E27FC236}">
                <a16:creationId xmlns:a16="http://schemas.microsoft.com/office/drawing/2014/main" id="{945EB6F3-EF55-BAE1-4CAB-E3E80CE89020}"/>
              </a:ext>
            </a:extLst>
          </p:cNvPr>
          <p:cNvSpPr txBox="1">
            <a:spLocks/>
          </p:cNvSpPr>
          <p:nvPr/>
        </p:nvSpPr>
        <p:spPr>
          <a:xfrm>
            <a:off x="704848" y="2490807"/>
            <a:ext cx="2693750"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cs typeface="+mn-cs"/>
              </a:rPr>
              <a:t>Blockchain as a neutral technology cannot assert compassion unless programmed to do so (i.e., act according to rules and code) </a:t>
            </a:r>
          </a:p>
        </p:txBody>
      </p:sp>
      <p:sp>
        <p:nvSpPr>
          <p:cNvPr id="61" name="Text Placeholder 17">
            <a:extLst>
              <a:ext uri="{FF2B5EF4-FFF2-40B4-BE49-F238E27FC236}">
                <a16:creationId xmlns:a16="http://schemas.microsoft.com/office/drawing/2014/main" id="{841D6573-63DA-A497-25C0-4017928F1F48}"/>
              </a:ext>
            </a:extLst>
          </p:cNvPr>
          <p:cNvSpPr txBox="1">
            <a:spLocks/>
          </p:cNvSpPr>
          <p:nvPr/>
        </p:nvSpPr>
        <p:spPr>
          <a:xfrm>
            <a:off x="704849" y="1802810"/>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Compassion </a:t>
            </a:r>
          </a:p>
          <a:p>
            <a:r>
              <a:rPr lang="en-US" b="1">
                <a:cs typeface="+mn-cs"/>
              </a:rPr>
              <a:t>People put faith in those who care beyond themselves </a:t>
            </a:r>
          </a:p>
          <a:p>
            <a:pPr algn="l"/>
            <a:endParaRPr lang="en-US" dirty="0"/>
          </a:p>
        </p:txBody>
      </p:sp>
      <p:sp>
        <p:nvSpPr>
          <p:cNvPr id="62" name="TextBox 61">
            <a:extLst>
              <a:ext uri="{FF2B5EF4-FFF2-40B4-BE49-F238E27FC236}">
                <a16:creationId xmlns:a16="http://schemas.microsoft.com/office/drawing/2014/main" id="{F6EA51CC-7F14-E289-F838-4C188A8BA6CD}"/>
              </a:ext>
            </a:extLst>
          </p:cNvPr>
          <p:cNvSpPr txBox="1"/>
          <p:nvPr/>
        </p:nvSpPr>
        <p:spPr>
          <a:xfrm>
            <a:off x="791527" y="82228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grpSp>
        <p:nvGrpSpPr>
          <p:cNvPr id="63" name="Graphic 2">
            <a:extLst>
              <a:ext uri="{FF2B5EF4-FFF2-40B4-BE49-F238E27FC236}">
                <a16:creationId xmlns:a16="http://schemas.microsoft.com/office/drawing/2014/main" id="{0CA6141A-C1F2-07D8-847B-E87246C4794C}"/>
              </a:ext>
            </a:extLst>
          </p:cNvPr>
          <p:cNvGrpSpPr/>
          <p:nvPr/>
        </p:nvGrpSpPr>
        <p:grpSpPr>
          <a:xfrm>
            <a:off x="2111966" y="799361"/>
            <a:ext cx="960910" cy="1063699"/>
            <a:chOff x="8494429" y="535425"/>
            <a:chExt cx="960910" cy="1063699"/>
          </a:xfrm>
          <a:solidFill>
            <a:schemeClr val="bg1"/>
          </a:solidFill>
        </p:grpSpPr>
        <p:sp>
          <p:nvSpPr>
            <p:cNvPr id="64" name="Freeform 63">
              <a:extLst>
                <a:ext uri="{FF2B5EF4-FFF2-40B4-BE49-F238E27FC236}">
                  <a16:creationId xmlns:a16="http://schemas.microsoft.com/office/drawing/2014/main" id="{BC8BD5F7-E987-8F52-695A-016BC61764FE}"/>
                </a:ext>
              </a:extLst>
            </p:cNvPr>
            <p:cNvSpPr/>
            <p:nvPr/>
          </p:nvSpPr>
          <p:spPr>
            <a:xfrm>
              <a:off x="8784517" y="1235977"/>
              <a:ext cx="380238" cy="363147"/>
            </a:xfrm>
            <a:custGeom>
              <a:avLst/>
              <a:gdLst>
                <a:gd name="connsiteX0" fmla="*/ 79845 w 380238"/>
                <a:gd name="connsiteY0" fmla="*/ 363148 h 363147"/>
                <a:gd name="connsiteX1" fmla="*/ 65419 w 380238"/>
                <a:gd name="connsiteY1" fmla="*/ 333463 h 363147"/>
                <a:gd name="connsiteX2" fmla="*/ 79013 w 380238"/>
                <a:gd name="connsiteY2" fmla="*/ 243301 h 363147"/>
                <a:gd name="connsiteX3" fmla="*/ 74297 w 380238"/>
                <a:gd name="connsiteY3" fmla="*/ 227765 h 363147"/>
                <a:gd name="connsiteX4" fmla="*/ 9657 w 380238"/>
                <a:gd name="connsiteY4" fmla="*/ 162015 h 363147"/>
                <a:gd name="connsiteX5" fmla="*/ 1057 w 380238"/>
                <a:gd name="connsiteY5" fmla="*/ 137047 h 363147"/>
                <a:gd name="connsiteX6" fmla="*/ 22696 w 380238"/>
                <a:gd name="connsiteY6" fmla="*/ 122067 h 363147"/>
                <a:gd name="connsiteX7" fmla="*/ 114523 w 380238"/>
                <a:gd name="connsiteY7" fmla="*/ 106253 h 363147"/>
                <a:gd name="connsiteX8" fmla="*/ 125897 w 380238"/>
                <a:gd name="connsiteY8" fmla="*/ 97930 h 363147"/>
                <a:gd name="connsiteX9" fmla="*/ 169453 w 380238"/>
                <a:gd name="connsiteY9" fmla="*/ 15536 h 363147"/>
                <a:gd name="connsiteX10" fmla="*/ 190815 w 380238"/>
                <a:gd name="connsiteY10" fmla="*/ 0 h 363147"/>
                <a:gd name="connsiteX11" fmla="*/ 211067 w 380238"/>
                <a:gd name="connsiteY11" fmla="*/ 15258 h 363147"/>
                <a:gd name="connsiteX12" fmla="*/ 254622 w 380238"/>
                <a:gd name="connsiteY12" fmla="*/ 97653 h 363147"/>
                <a:gd name="connsiteX13" fmla="*/ 265719 w 380238"/>
                <a:gd name="connsiteY13" fmla="*/ 105976 h 363147"/>
                <a:gd name="connsiteX14" fmla="*/ 358656 w 380238"/>
                <a:gd name="connsiteY14" fmla="*/ 122067 h 363147"/>
                <a:gd name="connsiteX15" fmla="*/ 379186 w 380238"/>
                <a:gd name="connsiteY15" fmla="*/ 136770 h 363147"/>
                <a:gd name="connsiteX16" fmla="*/ 371418 w 380238"/>
                <a:gd name="connsiteY16" fmla="*/ 160906 h 363147"/>
                <a:gd name="connsiteX17" fmla="*/ 305391 w 380238"/>
                <a:gd name="connsiteY17" fmla="*/ 228597 h 363147"/>
                <a:gd name="connsiteX18" fmla="*/ 300952 w 380238"/>
                <a:gd name="connsiteY18" fmla="*/ 241081 h 363147"/>
                <a:gd name="connsiteX19" fmla="*/ 314268 w 380238"/>
                <a:gd name="connsiteY19" fmla="*/ 331244 h 363147"/>
                <a:gd name="connsiteX20" fmla="*/ 300120 w 380238"/>
                <a:gd name="connsiteY20" fmla="*/ 362870 h 363147"/>
                <a:gd name="connsiteX21" fmla="*/ 287636 w 380238"/>
                <a:gd name="connsiteY21" fmla="*/ 362870 h 363147"/>
                <a:gd name="connsiteX22" fmla="*/ 215505 w 380238"/>
                <a:gd name="connsiteY22" fmla="*/ 325418 h 363147"/>
                <a:gd name="connsiteX23" fmla="*/ 164459 w 380238"/>
                <a:gd name="connsiteY23" fmla="*/ 325418 h 363147"/>
                <a:gd name="connsiteX24" fmla="*/ 92329 w 380238"/>
                <a:gd name="connsiteY24" fmla="*/ 362870 h 363147"/>
                <a:gd name="connsiteX25" fmla="*/ 79845 w 380238"/>
                <a:gd name="connsiteY25" fmla="*/ 363148 h 363147"/>
                <a:gd name="connsiteX26" fmla="*/ 315933 w 380238"/>
                <a:gd name="connsiteY26" fmla="*/ 157854 h 363147"/>
                <a:gd name="connsiteX27" fmla="*/ 307610 w 380238"/>
                <a:gd name="connsiteY27" fmla="*/ 155635 h 363147"/>
                <a:gd name="connsiteX28" fmla="*/ 246299 w 380238"/>
                <a:gd name="connsiteY28" fmla="*/ 145370 h 363147"/>
                <a:gd name="connsiteX29" fmla="*/ 223273 w 380238"/>
                <a:gd name="connsiteY29" fmla="*/ 128724 h 363147"/>
                <a:gd name="connsiteX30" fmla="*/ 194976 w 380238"/>
                <a:gd name="connsiteY30" fmla="*/ 74627 h 363147"/>
                <a:gd name="connsiteX31" fmla="*/ 189705 w 380238"/>
                <a:gd name="connsiteY31" fmla="*/ 66304 h 363147"/>
                <a:gd name="connsiteX32" fmla="*/ 156414 w 380238"/>
                <a:gd name="connsiteY32" fmla="*/ 130112 h 363147"/>
                <a:gd name="connsiteX33" fmla="*/ 134775 w 380238"/>
                <a:gd name="connsiteY33" fmla="*/ 145370 h 363147"/>
                <a:gd name="connsiteX34" fmla="*/ 121459 w 380238"/>
                <a:gd name="connsiteY34" fmla="*/ 147589 h 363147"/>
                <a:gd name="connsiteX35" fmla="*/ 63755 w 380238"/>
                <a:gd name="connsiteY35" fmla="*/ 157577 h 363147"/>
                <a:gd name="connsiteX36" fmla="*/ 114523 w 380238"/>
                <a:gd name="connsiteY36" fmla="*/ 209177 h 363147"/>
                <a:gd name="connsiteX37" fmla="*/ 122568 w 380238"/>
                <a:gd name="connsiteY37" fmla="*/ 234423 h 363147"/>
                <a:gd name="connsiteX38" fmla="*/ 112304 w 380238"/>
                <a:gd name="connsiteY38" fmla="*/ 305998 h 363147"/>
                <a:gd name="connsiteX39" fmla="*/ 170285 w 380238"/>
                <a:gd name="connsiteY39" fmla="*/ 277146 h 363147"/>
                <a:gd name="connsiteX40" fmla="*/ 211067 w 380238"/>
                <a:gd name="connsiteY40" fmla="*/ 277146 h 363147"/>
                <a:gd name="connsiteX41" fmla="*/ 269048 w 380238"/>
                <a:gd name="connsiteY41" fmla="*/ 305998 h 363147"/>
                <a:gd name="connsiteX42" fmla="*/ 259616 w 380238"/>
                <a:gd name="connsiteY42" fmla="*/ 244688 h 363147"/>
                <a:gd name="connsiteX43" fmla="*/ 272932 w 380238"/>
                <a:gd name="connsiteY43" fmla="*/ 202242 h 363147"/>
                <a:gd name="connsiteX44" fmla="*/ 315933 w 380238"/>
                <a:gd name="connsiteY44" fmla="*/ 157854 h 363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80238" h="363147">
                  <a:moveTo>
                    <a:pt x="79845" y="363148"/>
                  </a:moveTo>
                  <a:cubicBezTo>
                    <a:pt x="66529" y="357322"/>
                    <a:pt x="63200" y="347057"/>
                    <a:pt x="65419" y="333463"/>
                  </a:cubicBezTo>
                  <a:cubicBezTo>
                    <a:pt x="70135" y="303502"/>
                    <a:pt x="74297" y="273263"/>
                    <a:pt x="79013" y="243301"/>
                  </a:cubicBezTo>
                  <a:cubicBezTo>
                    <a:pt x="80122" y="236920"/>
                    <a:pt x="79013" y="232481"/>
                    <a:pt x="74297" y="227765"/>
                  </a:cubicBezTo>
                  <a:cubicBezTo>
                    <a:pt x="52380" y="206126"/>
                    <a:pt x="31296" y="183932"/>
                    <a:pt x="9657" y="162015"/>
                  </a:cubicBezTo>
                  <a:cubicBezTo>
                    <a:pt x="2721" y="155080"/>
                    <a:pt x="-2272" y="147312"/>
                    <a:pt x="1057" y="137047"/>
                  </a:cubicBezTo>
                  <a:cubicBezTo>
                    <a:pt x="4386" y="126783"/>
                    <a:pt x="12709" y="123731"/>
                    <a:pt x="22696" y="122067"/>
                  </a:cubicBezTo>
                  <a:cubicBezTo>
                    <a:pt x="53490" y="117073"/>
                    <a:pt x="84006" y="111802"/>
                    <a:pt x="114523" y="106253"/>
                  </a:cubicBezTo>
                  <a:cubicBezTo>
                    <a:pt x="118684" y="105421"/>
                    <a:pt x="123678" y="101537"/>
                    <a:pt x="125897" y="97930"/>
                  </a:cubicBezTo>
                  <a:cubicBezTo>
                    <a:pt x="140878" y="70743"/>
                    <a:pt x="155027" y="43001"/>
                    <a:pt x="169453" y="15536"/>
                  </a:cubicBezTo>
                  <a:cubicBezTo>
                    <a:pt x="174169" y="6658"/>
                    <a:pt x="179718" y="0"/>
                    <a:pt x="190815" y="0"/>
                  </a:cubicBezTo>
                  <a:cubicBezTo>
                    <a:pt x="201080" y="277"/>
                    <a:pt x="206628" y="6658"/>
                    <a:pt x="211067" y="15258"/>
                  </a:cubicBezTo>
                  <a:cubicBezTo>
                    <a:pt x="225493" y="43001"/>
                    <a:pt x="239641" y="70465"/>
                    <a:pt x="254622" y="97653"/>
                  </a:cubicBezTo>
                  <a:cubicBezTo>
                    <a:pt x="256564" y="101537"/>
                    <a:pt x="261558" y="105143"/>
                    <a:pt x="265719" y="105976"/>
                  </a:cubicBezTo>
                  <a:cubicBezTo>
                    <a:pt x="296513" y="111802"/>
                    <a:pt x="327585" y="117073"/>
                    <a:pt x="358656" y="122067"/>
                  </a:cubicBezTo>
                  <a:cubicBezTo>
                    <a:pt x="368089" y="123731"/>
                    <a:pt x="376134" y="127060"/>
                    <a:pt x="379186" y="136770"/>
                  </a:cubicBezTo>
                  <a:cubicBezTo>
                    <a:pt x="382237" y="146480"/>
                    <a:pt x="378353" y="153970"/>
                    <a:pt x="371418" y="160906"/>
                  </a:cubicBezTo>
                  <a:cubicBezTo>
                    <a:pt x="349224" y="183377"/>
                    <a:pt x="327307" y="205571"/>
                    <a:pt x="305391" y="228597"/>
                  </a:cubicBezTo>
                  <a:cubicBezTo>
                    <a:pt x="302617" y="231649"/>
                    <a:pt x="300674" y="237197"/>
                    <a:pt x="300952" y="241081"/>
                  </a:cubicBezTo>
                  <a:cubicBezTo>
                    <a:pt x="304836" y="271320"/>
                    <a:pt x="309830" y="301282"/>
                    <a:pt x="314268" y="331244"/>
                  </a:cubicBezTo>
                  <a:cubicBezTo>
                    <a:pt x="317043" y="349276"/>
                    <a:pt x="314546" y="354548"/>
                    <a:pt x="300120" y="362870"/>
                  </a:cubicBezTo>
                  <a:cubicBezTo>
                    <a:pt x="295958" y="362870"/>
                    <a:pt x="291797" y="362870"/>
                    <a:pt x="287636" y="362870"/>
                  </a:cubicBezTo>
                  <a:cubicBezTo>
                    <a:pt x="263500" y="350664"/>
                    <a:pt x="238809" y="339289"/>
                    <a:pt x="215505" y="325418"/>
                  </a:cubicBezTo>
                  <a:cubicBezTo>
                    <a:pt x="197473" y="314599"/>
                    <a:pt x="182492" y="314876"/>
                    <a:pt x="164459" y="325418"/>
                  </a:cubicBezTo>
                  <a:cubicBezTo>
                    <a:pt x="141156" y="339289"/>
                    <a:pt x="116465" y="350386"/>
                    <a:pt x="92329" y="362870"/>
                  </a:cubicBezTo>
                  <a:cubicBezTo>
                    <a:pt x="88168" y="363148"/>
                    <a:pt x="84006" y="363148"/>
                    <a:pt x="79845" y="363148"/>
                  </a:cubicBezTo>
                  <a:close/>
                  <a:moveTo>
                    <a:pt x="315933" y="157854"/>
                  </a:moveTo>
                  <a:cubicBezTo>
                    <a:pt x="312049" y="156745"/>
                    <a:pt x="309830" y="155912"/>
                    <a:pt x="307610" y="155635"/>
                  </a:cubicBezTo>
                  <a:cubicBezTo>
                    <a:pt x="287081" y="152028"/>
                    <a:pt x="266829" y="148144"/>
                    <a:pt x="246299" y="145370"/>
                  </a:cubicBezTo>
                  <a:cubicBezTo>
                    <a:pt x="235202" y="143705"/>
                    <a:pt x="227990" y="138434"/>
                    <a:pt x="223273" y="128724"/>
                  </a:cubicBezTo>
                  <a:cubicBezTo>
                    <a:pt x="214118" y="110415"/>
                    <a:pt x="204408" y="92659"/>
                    <a:pt x="194976" y="74627"/>
                  </a:cubicBezTo>
                  <a:cubicBezTo>
                    <a:pt x="193589" y="72130"/>
                    <a:pt x="191924" y="69633"/>
                    <a:pt x="189705" y="66304"/>
                  </a:cubicBezTo>
                  <a:cubicBezTo>
                    <a:pt x="178053" y="88498"/>
                    <a:pt x="166956" y="109305"/>
                    <a:pt x="156414" y="130112"/>
                  </a:cubicBezTo>
                  <a:cubicBezTo>
                    <a:pt x="151698" y="139267"/>
                    <a:pt x="145040" y="144538"/>
                    <a:pt x="134775" y="145370"/>
                  </a:cubicBezTo>
                  <a:cubicBezTo>
                    <a:pt x="130336" y="145925"/>
                    <a:pt x="125897" y="146757"/>
                    <a:pt x="121459" y="147589"/>
                  </a:cubicBezTo>
                  <a:cubicBezTo>
                    <a:pt x="102871" y="150918"/>
                    <a:pt x="84284" y="153970"/>
                    <a:pt x="63755" y="157577"/>
                  </a:cubicBezTo>
                  <a:cubicBezTo>
                    <a:pt x="81510" y="175887"/>
                    <a:pt x="97878" y="192810"/>
                    <a:pt x="114523" y="209177"/>
                  </a:cubicBezTo>
                  <a:cubicBezTo>
                    <a:pt x="121736" y="216391"/>
                    <a:pt x="124233" y="224158"/>
                    <a:pt x="122568" y="234423"/>
                  </a:cubicBezTo>
                  <a:cubicBezTo>
                    <a:pt x="118684" y="257449"/>
                    <a:pt x="115910" y="280753"/>
                    <a:pt x="112304" y="305998"/>
                  </a:cubicBezTo>
                  <a:cubicBezTo>
                    <a:pt x="132833" y="296011"/>
                    <a:pt x="151975" y="287689"/>
                    <a:pt x="170285" y="277146"/>
                  </a:cubicBezTo>
                  <a:cubicBezTo>
                    <a:pt x="184434" y="269101"/>
                    <a:pt x="196640" y="269101"/>
                    <a:pt x="211067" y="277146"/>
                  </a:cubicBezTo>
                  <a:cubicBezTo>
                    <a:pt x="229099" y="287411"/>
                    <a:pt x="248519" y="295734"/>
                    <a:pt x="269048" y="305998"/>
                  </a:cubicBezTo>
                  <a:cubicBezTo>
                    <a:pt x="265719" y="284082"/>
                    <a:pt x="263777" y="264107"/>
                    <a:pt x="259616" y="244688"/>
                  </a:cubicBezTo>
                  <a:cubicBezTo>
                    <a:pt x="256009" y="227488"/>
                    <a:pt x="259339" y="214171"/>
                    <a:pt x="272932" y="202242"/>
                  </a:cubicBezTo>
                  <a:cubicBezTo>
                    <a:pt x="287636" y="188648"/>
                    <a:pt x="300952" y="173390"/>
                    <a:pt x="315933" y="157854"/>
                  </a:cubicBezTo>
                  <a:close/>
                </a:path>
              </a:pathLst>
            </a:custGeom>
            <a:solidFill>
              <a:srgbClr val="F79037"/>
            </a:solidFill>
            <a:ln w="2772"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10B97020-E3C1-2960-BC6C-E1753FED8851}"/>
                </a:ext>
              </a:extLst>
            </p:cNvPr>
            <p:cNvSpPr/>
            <p:nvPr/>
          </p:nvSpPr>
          <p:spPr>
            <a:xfrm>
              <a:off x="8643315" y="535425"/>
              <a:ext cx="662617" cy="662894"/>
            </a:xfrm>
            <a:custGeom>
              <a:avLst/>
              <a:gdLst>
                <a:gd name="connsiteX0" fmla="*/ 124504 w 662617"/>
                <a:gd name="connsiteY0" fmla="*/ 537149 h 662894"/>
                <a:gd name="connsiteX1" fmla="*/ 219383 w 662617"/>
                <a:gd name="connsiteY1" fmla="*/ 403154 h 662894"/>
                <a:gd name="connsiteX2" fmla="*/ 237970 w 662617"/>
                <a:gd name="connsiteY2" fmla="*/ 203408 h 662894"/>
                <a:gd name="connsiteX3" fmla="*/ 425509 w 662617"/>
                <a:gd name="connsiteY3" fmla="*/ 203963 h 662894"/>
                <a:gd name="connsiteX4" fmla="*/ 443264 w 662617"/>
                <a:gd name="connsiteY4" fmla="*/ 403154 h 662894"/>
                <a:gd name="connsiteX5" fmla="*/ 535646 w 662617"/>
                <a:gd name="connsiteY5" fmla="*/ 536872 h 662894"/>
                <a:gd name="connsiteX6" fmla="*/ 591408 w 662617"/>
                <a:gd name="connsiteY6" fmla="*/ 459748 h 662894"/>
                <a:gd name="connsiteX7" fmla="*/ 591963 w 662617"/>
                <a:gd name="connsiteY7" fmla="*/ 204518 h 662894"/>
                <a:gd name="connsiteX8" fmla="*/ 586970 w 662617"/>
                <a:gd name="connsiteY8" fmla="*/ 193144 h 662894"/>
                <a:gd name="connsiteX9" fmla="*/ 599731 w 662617"/>
                <a:gd name="connsiteY9" fmla="*/ 168730 h 662894"/>
                <a:gd name="connsiteX10" fmla="*/ 625532 w 662617"/>
                <a:gd name="connsiteY10" fmla="*/ 179827 h 662894"/>
                <a:gd name="connsiteX11" fmla="*/ 654384 w 662617"/>
                <a:gd name="connsiteY11" fmla="*/ 259448 h 662894"/>
                <a:gd name="connsiteX12" fmla="*/ 386947 w 662617"/>
                <a:gd name="connsiteY12" fmla="*/ 658106 h 662894"/>
                <a:gd name="connsiteX13" fmla="*/ 4934 w 662617"/>
                <a:gd name="connsiteY13" fmla="*/ 387895 h 662894"/>
                <a:gd name="connsiteX14" fmla="*/ 289294 w 662617"/>
                <a:gd name="connsiteY14" fmla="*/ 2831 h 662894"/>
                <a:gd name="connsiteX15" fmla="*/ 478774 w 662617"/>
                <a:gd name="connsiteY15" fmla="*/ 34735 h 662894"/>
                <a:gd name="connsiteX16" fmla="*/ 493200 w 662617"/>
                <a:gd name="connsiteY16" fmla="*/ 65251 h 662894"/>
                <a:gd name="connsiteX17" fmla="*/ 460187 w 662617"/>
                <a:gd name="connsiteY17" fmla="*/ 71909 h 662894"/>
                <a:gd name="connsiteX18" fmla="*/ 76787 w 662617"/>
                <a:gd name="connsiteY18" fmla="*/ 192034 h 662894"/>
                <a:gd name="connsiteX19" fmla="*/ 120620 w 662617"/>
                <a:gd name="connsiteY19" fmla="*/ 530491 h 662894"/>
                <a:gd name="connsiteX20" fmla="*/ 124504 w 662617"/>
                <a:gd name="connsiteY20" fmla="*/ 537149 h 662894"/>
                <a:gd name="connsiteX21" fmla="*/ 331185 w 662617"/>
                <a:gd name="connsiteY21" fmla="*/ 621209 h 662894"/>
                <a:gd name="connsiteX22" fmla="*/ 489871 w 662617"/>
                <a:gd name="connsiteY22" fmla="*/ 574047 h 662894"/>
                <a:gd name="connsiteX23" fmla="*/ 496807 w 662617"/>
                <a:gd name="connsiteY23" fmla="*/ 558788 h 662894"/>
                <a:gd name="connsiteX24" fmla="*/ 418018 w 662617"/>
                <a:gd name="connsiteY24" fmla="*/ 436444 h 662894"/>
                <a:gd name="connsiteX25" fmla="*/ 402205 w 662617"/>
                <a:gd name="connsiteY25" fmla="*/ 436444 h 662894"/>
                <a:gd name="connsiteX26" fmla="*/ 259887 w 662617"/>
                <a:gd name="connsiteY26" fmla="*/ 436444 h 662894"/>
                <a:gd name="connsiteX27" fmla="*/ 243241 w 662617"/>
                <a:gd name="connsiteY27" fmla="*/ 436999 h 662894"/>
                <a:gd name="connsiteX28" fmla="*/ 165285 w 662617"/>
                <a:gd name="connsiteY28" fmla="*/ 558788 h 662894"/>
                <a:gd name="connsiteX29" fmla="*/ 172221 w 662617"/>
                <a:gd name="connsiteY29" fmla="*/ 574047 h 662894"/>
                <a:gd name="connsiteX30" fmla="*/ 331185 w 662617"/>
                <a:gd name="connsiteY30" fmla="*/ 621209 h 662894"/>
                <a:gd name="connsiteX31" fmla="*/ 330352 w 662617"/>
                <a:gd name="connsiteY31" fmla="*/ 413973 h 662894"/>
                <a:gd name="connsiteX32" fmla="*/ 432999 w 662617"/>
                <a:gd name="connsiteY32" fmla="*/ 313546 h 662894"/>
                <a:gd name="connsiteX33" fmla="*/ 332017 w 662617"/>
                <a:gd name="connsiteY33" fmla="*/ 210067 h 662894"/>
                <a:gd name="connsiteX34" fmla="*/ 229370 w 662617"/>
                <a:gd name="connsiteY34" fmla="*/ 310772 h 662894"/>
                <a:gd name="connsiteX35" fmla="*/ 330352 w 662617"/>
                <a:gd name="connsiteY35" fmla="*/ 413973 h 66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2617" h="662894">
                  <a:moveTo>
                    <a:pt x="124504" y="537149"/>
                  </a:moveTo>
                  <a:cubicBezTo>
                    <a:pt x="140594" y="478890"/>
                    <a:pt x="171666" y="435057"/>
                    <a:pt x="219383" y="403154"/>
                  </a:cubicBezTo>
                  <a:cubicBezTo>
                    <a:pt x="165840" y="331856"/>
                    <a:pt x="186092" y="247241"/>
                    <a:pt x="237970" y="203408"/>
                  </a:cubicBezTo>
                  <a:cubicBezTo>
                    <a:pt x="292623" y="157079"/>
                    <a:pt x="371134" y="157356"/>
                    <a:pt x="425509" y="203963"/>
                  </a:cubicBezTo>
                  <a:cubicBezTo>
                    <a:pt x="476832" y="248073"/>
                    <a:pt x="496529" y="332133"/>
                    <a:pt x="443264" y="403154"/>
                  </a:cubicBezTo>
                  <a:cubicBezTo>
                    <a:pt x="491258" y="435057"/>
                    <a:pt x="522052" y="479445"/>
                    <a:pt x="535646" y="536872"/>
                  </a:cubicBezTo>
                  <a:cubicBezTo>
                    <a:pt x="559227" y="513568"/>
                    <a:pt x="577814" y="488323"/>
                    <a:pt x="591408" y="459748"/>
                  </a:cubicBezTo>
                  <a:cubicBezTo>
                    <a:pt x="631912" y="374856"/>
                    <a:pt x="631912" y="289687"/>
                    <a:pt x="591963" y="204518"/>
                  </a:cubicBezTo>
                  <a:cubicBezTo>
                    <a:pt x="590299" y="200634"/>
                    <a:pt x="588079" y="197028"/>
                    <a:pt x="586970" y="193144"/>
                  </a:cubicBezTo>
                  <a:cubicBezTo>
                    <a:pt x="584473" y="182879"/>
                    <a:pt x="590021" y="172337"/>
                    <a:pt x="599731" y="168730"/>
                  </a:cubicBezTo>
                  <a:cubicBezTo>
                    <a:pt x="609996" y="165124"/>
                    <a:pt x="621370" y="168730"/>
                    <a:pt x="625532" y="179827"/>
                  </a:cubicBezTo>
                  <a:cubicBezTo>
                    <a:pt x="636074" y="206183"/>
                    <a:pt x="648003" y="232260"/>
                    <a:pt x="654384" y="259448"/>
                  </a:cubicBezTo>
                  <a:cubicBezTo>
                    <a:pt x="696275" y="444212"/>
                    <a:pt x="573931" y="625925"/>
                    <a:pt x="386947" y="658106"/>
                  </a:cubicBezTo>
                  <a:cubicBezTo>
                    <a:pt x="207176" y="688900"/>
                    <a:pt x="36006" y="567943"/>
                    <a:pt x="4934" y="387895"/>
                  </a:cubicBezTo>
                  <a:cubicBezTo>
                    <a:pt x="-27247" y="201744"/>
                    <a:pt x="101478" y="27244"/>
                    <a:pt x="289294" y="2831"/>
                  </a:cubicBezTo>
                  <a:cubicBezTo>
                    <a:pt x="355598" y="-5769"/>
                    <a:pt x="418851" y="5328"/>
                    <a:pt x="478774" y="34735"/>
                  </a:cubicBezTo>
                  <a:cubicBezTo>
                    <a:pt x="494033" y="42225"/>
                    <a:pt x="499304" y="53322"/>
                    <a:pt x="493200" y="65251"/>
                  </a:cubicBezTo>
                  <a:cubicBezTo>
                    <a:pt x="487374" y="76903"/>
                    <a:pt x="475445" y="79400"/>
                    <a:pt x="460187" y="71909"/>
                  </a:cubicBezTo>
                  <a:cubicBezTo>
                    <a:pt x="318978" y="2831"/>
                    <a:pt x="152801" y="54986"/>
                    <a:pt x="76787" y="192034"/>
                  </a:cubicBezTo>
                  <a:cubicBezTo>
                    <a:pt x="16308" y="301339"/>
                    <a:pt x="34619" y="442825"/>
                    <a:pt x="120620" y="530491"/>
                  </a:cubicBezTo>
                  <a:cubicBezTo>
                    <a:pt x="122562" y="532433"/>
                    <a:pt x="123117" y="534930"/>
                    <a:pt x="124504" y="537149"/>
                  </a:cubicBezTo>
                  <a:close/>
                  <a:moveTo>
                    <a:pt x="331185" y="621209"/>
                  </a:moveTo>
                  <a:cubicBezTo>
                    <a:pt x="388611" y="620377"/>
                    <a:pt x="441599" y="605118"/>
                    <a:pt x="489871" y="574047"/>
                  </a:cubicBezTo>
                  <a:cubicBezTo>
                    <a:pt x="496252" y="570163"/>
                    <a:pt x="497917" y="565724"/>
                    <a:pt x="496807" y="558788"/>
                  </a:cubicBezTo>
                  <a:cubicBezTo>
                    <a:pt x="489039" y="506078"/>
                    <a:pt x="462684" y="465297"/>
                    <a:pt x="418018" y="436444"/>
                  </a:cubicBezTo>
                  <a:cubicBezTo>
                    <a:pt x="412193" y="432838"/>
                    <a:pt x="408309" y="433115"/>
                    <a:pt x="402205" y="436444"/>
                  </a:cubicBezTo>
                  <a:cubicBezTo>
                    <a:pt x="354766" y="462522"/>
                    <a:pt x="307049" y="462522"/>
                    <a:pt x="259887" y="436444"/>
                  </a:cubicBezTo>
                  <a:cubicBezTo>
                    <a:pt x="253228" y="432838"/>
                    <a:pt x="248790" y="433393"/>
                    <a:pt x="243241" y="436999"/>
                  </a:cubicBezTo>
                  <a:cubicBezTo>
                    <a:pt x="198853" y="465851"/>
                    <a:pt x="173053" y="506355"/>
                    <a:pt x="165285" y="558788"/>
                  </a:cubicBezTo>
                  <a:cubicBezTo>
                    <a:pt x="164175" y="565724"/>
                    <a:pt x="166118" y="570163"/>
                    <a:pt x="172221" y="574047"/>
                  </a:cubicBezTo>
                  <a:cubicBezTo>
                    <a:pt x="220770" y="605118"/>
                    <a:pt x="273758" y="620654"/>
                    <a:pt x="331185" y="621209"/>
                  </a:cubicBezTo>
                  <a:close/>
                  <a:moveTo>
                    <a:pt x="330352" y="413973"/>
                  </a:moveTo>
                  <a:cubicBezTo>
                    <a:pt x="386670" y="414528"/>
                    <a:pt x="432445" y="369585"/>
                    <a:pt x="432999" y="313546"/>
                  </a:cubicBezTo>
                  <a:cubicBezTo>
                    <a:pt x="433554" y="256951"/>
                    <a:pt x="388334" y="210621"/>
                    <a:pt x="332017" y="210067"/>
                  </a:cubicBezTo>
                  <a:cubicBezTo>
                    <a:pt x="275977" y="209512"/>
                    <a:pt x="229647" y="255009"/>
                    <a:pt x="229370" y="310772"/>
                  </a:cubicBezTo>
                  <a:cubicBezTo>
                    <a:pt x="228815" y="367921"/>
                    <a:pt x="273758" y="413696"/>
                    <a:pt x="330352" y="413973"/>
                  </a:cubicBezTo>
                  <a:close/>
                </a:path>
              </a:pathLst>
            </a:custGeom>
            <a:grpFill/>
            <a:ln w="2772"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1FBF4E5C-FE89-6020-FE3F-4E11FD24B5B4}"/>
                </a:ext>
              </a:extLst>
            </p:cNvPr>
            <p:cNvSpPr/>
            <p:nvPr/>
          </p:nvSpPr>
          <p:spPr>
            <a:xfrm>
              <a:off x="8494429" y="1115852"/>
              <a:ext cx="285445" cy="273545"/>
            </a:xfrm>
            <a:custGeom>
              <a:avLst/>
              <a:gdLst>
                <a:gd name="connsiteX0" fmla="*/ 214853 w 285445"/>
                <a:gd name="connsiteY0" fmla="*/ 273540 h 273545"/>
                <a:gd name="connsiteX1" fmla="*/ 204865 w 285445"/>
                <a:gd name="connsiteY1" fmla="*/ 269656 h 273545"/>
                <a:gd name="connsiteX2" fmla="*/ 149936 w 285445"/>
                <a:gd name="connsiteY2" fmla="*/ 242746 h 273545"/>
                <a:gd name="connsiteX3" fmla="*/ 134955 w 285445"/>
                <a:gd name="connsiteY3" fmla="*/ 242746 h 273545"/>
                <a:gd name="connsiteX4" fmla="*/ 79192 w 285445"/>
                <a:gd name="connsiteY4" fmla="*/ 269934 h 273545"/>
                <a:gd name="connsiteX5" fmla="*/ 54779 w 285445"/>
                <a:gd name="connsiteY5" fmla="*/ 269379 h 273545"/>
                <a:gd name="connsiteX6" fmla="*/ 47011 w 285445"/>
                <a:gd name="connsiteY6" fmla="*/ 246353 h 273545"/>
                <a:gd name="connsiteX7" fmla="*/ 56166 w 285445"/>
                <a:gd name="connsiteY7" fmla="*/ 184764 h 273545"/>
                <a:gd name="connsiteX8" fmla="*/ 51728 w 285445"/>
                <a:gd name="connsiteY8" fmla="*/ 171448 h 273545"/>
                <a:gd name="connsiteX9" fmla="*/ 7617 w 285445"/>
                <a:gd name="connsiteY9" fmla="*/ 125951 h 273545"/>
                <a:gd name="connsiteX10" fmla="*/ 1236 w 285445"/>
                <a:gd name="connsiteY10" fmla="*/ 102370 h 273545"/>
                <a:gd name="connsiteX11" fmla="*/ 20101 w 285445"/>
                <a:gd name="connsiteY11" fmla="*/ 88498 h 273545"/>
                <a:gd name="connsiteX12" fmla="*/ 82244 w 285445"/>
                <a:gd name="connsiteY12" fmla="*/ 77679 h 273545"/>
                <a:gd name="connsiteX13" fmla="*/ 93618 w 285445"/>
                <a:gd name="connsiteY13" fmla="*/ 69079 h 273545"/>
                <a:gd name="connsiteX14" fmla="*/ 122748 w 285445"/>
                <a:gd name="connsiteY14" fmla="*/ 14149 h 273545"/>
                <a:gd name="connsiteX15" fmla="*/ 142723 w 285445"/>
                <a:gd name="connsiteY15" fmla="*/ 0 h 273545"/>
                <a:gd name="connsiteX16" fmla="*/ 162697 w 285445"/>
                <a:gd name="connsiteY16" fmla="*/ 13871 h 273545"/>
                <a:gd name="connsiteX17" fmla="*/ 191827 w 285445"/>
                <a:gd name="connsiteY17" fmla="*/ 68801 h 273545"/>
                <a:gd name="connsiteX18" fmla="*/ 204033 w 285445"/>
                <a:gd name="connsiteY18" fmla="*/ 77401 h 273545"/>
                <a:gd name="connsiteX19" fmla="*/ 266176 w 285445"/>
                <a:gd name="connsiteY19" fmla="*/ 88221 h 273545"/>
                <a:gd name="connsiteX20" fmla="*/ 284486 w 285445"/>
                <a:gd name="connsiteY20" fmla="*/ 102924 h 273545"/>
                <a:gd name="connsiteX21" fmla="*/ 278383 w 285445"/>
                <a:gd name="connsiteY21" fmla="*/ 124841 h 273545"/>
                <a:gd name="connsiteX22" fmla="*/ 235382 w 285445"/>
                <a:gd name="connsiteY22" fmla="*/ 168396 h 273545"/>
                <a:gd name="connsiteX23" fmla="*/ 229279 w 285445"/>
                <a:gd name="connsiteY23" fmla="*/ 188648 h 273545"/>
                <a:gd name="connsiteX24" fmla="*/ 238156 w 285445"/>
                <a:gd name="connsiteY24" fmla="*/ 248017 h 273545"/>
                <a:gd name="connsiteX25" fmla="*/ 214853 w 285445"/>
                <a:gd name="connsiteY25" fmla="*/ 273540 h 273545"/>
                <a:gd name="connsiteX26" fmla="*/ 65321 w 285445"/>
                <a:gd name="connsiteY26" fmla="*/ 123176 h 273545"/>
                <a:gd name="connsiteX27" fmla="*/ 62824 w 285445"/>
                <a:gd name="connsiteY27" fmla="*/ 127060 h 273545"/>
                <a:gd name="connsiteX28" fmla="*/ 91122 w 285445"/>
                <a:gd name="connsiteY28" fmla="*/ 152861 h 273545"/>
                <a:gd name="connsiteX29" fmla="*/ 98890 w 285445"/>
                <a:gd name="connsiteY29" fmla="*/ 177274 h 273545"/>
                <a:gd name="connsiteX30" fmla="*/ 93064 w 285445"/>
                <a:gd name="connsiteY30" fmla="*/ 216945 h 273545"/>
                <a:gd name="connsiteX31" fmla="*/ 124412 w 285445"/>
                <a:gd name="connsiteY31" fmla="*/ 201410 h 273545"/>
                <a:gd name="connsiteX32" fmla="*/ 160478 w 285445"/>
                <a:gd name="connsiteY32" fmla="*/ 201687 h 273545"/>
                <a:gd name="connsiteX33" fmla="*/ 191272 w 285445"/>
                <a:gd name="connsiteY33" fmla="*/ 217223 h 273545"/>
                <a:gd name="connsiteX34" fmla="*/ 186001 w 285445"/>
                <a:gd name="connsiteY34" fmla="*/ 181435 h 273545"/>
                <a:gd name="connsiteX35" fmla="*/ 195433 w 285445"/>
                <a:gd name="connsiteY35" fmla="*/ 150641 h 273545"/>
                <a:gd name="connsiteX36" fmla="*/ 221788 w 285445"/>
                <a:gd name="connsiteY36" fmla="*/ 124008 h 273545"/>
                <a:gd name="connsiteX37" fmla="*/ 183781 w 285445"/>
                <a:gd name="connsiteY37" fmla="*/ 117628 h 273545"/>
                <a:gd name="connsiteX38" fmla="*/ 159923 w 285445"/>
                <a:gd name="connsiteY38" fmla="*/ 100150 h 273545"/>
                <a:gd name="connsiteX39" fmla="*/ 142168 w 285445"/>
                <a:gd name="connsiteY39" fmla="*/ 66304 h 273545"/>
                <a:gd name="connsiteX40" fmla="*/ 123025 w 285445"/>
                <a:gd name="connsiteY40" fmla="*/ 102647 h 273545"/>
                <a:gd name="connsiteX41" fmla="*/ 103883 w 285445"/>
                <a:gd name="connsiteY41" fmla="*/ 116795 h 273545"/>
                <a:gd name="connsiteX42" fmla="*/ 65321 w 285445"/>
                <a:gd name="connsiteY42" fmla="*/ 123176 h 273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85445" h="273545">
                  <a:moveTo>
                    <a:pt x="214853" y="273540"/>
                  </a:moveTo>
                  <a:cubicBezTo>
                    <a:pt x="212911" y="272985"/>
                    <a:pt x="208749" y="271598"/>
                    <a:pt x="204865" y="269656"/>
                  </a:cubicBezTo>
                  <a:cubicBezTo>
                    <a:pt x="186555" y="260779"/>
                    <a:pt x="168523" y="251346"/>
                    <a:pt x="149936" y="242746"/>
                  </a:cubicBezTo>
                  <a:cubicBezTo>
                    <a:pt x="145774" y="240804"/>
                    <a:pt x="139116" y="240804"/>
                    <a:pt x="134955" y="242746"/>
                  </a:cubicBezTo>
                  <a:cubicBezTo>
                    <a:pt x="116090" y="251346"/>
                    <a:pt x="97502" y="260779"/>
                    <a:pt x="79192" y="269934"/>
                  </a:cubicBezTo>
                  <a:cubicBezTo>
                    <a:pt x="70870" y="274095"/>
                    <a:pt x="62547" y="274927"/>
                    <a:pt x="54779" y="269379"/>
                  </a:cubicBezTo>
                  <a:cubicBezTo>
                    <a:pt x="46734" y="263553"/>
                    <a:pt x="45347" y="255507"/>
                    <a:pt x="47011" y="246353"/>
                  </a:cubicBezTo>
                  <a:cubicBezTo>
                    <a:pt x="50063" y="225823"/>
                    <a:pt x="53669" y="205294"/>
                    <a:pt x="56166" y="184764"/>
                  </a:cubicBezTo>
                  <a:cubicBezTo>
                    <a:pt x="56721" y="180326"/>
                    <a:pt x="54779" y="174500"/>
                    <a:pt x="51728" y="171448"/>
                  </a:cubicBezTo>
                  <a:cubicBezTo>
                    <a:pt x="37579" y="155912"/>
                    <a:pt x="22598" y="140932"/>
                    <a:pt x="7617" y="125951"/>
                  </a:cubicBezTo>
                  <a:cubicBezTo>
                    <a:pt x="959" y="119292"/>
                    <a:pt x="-1815" y="111524"/>
                    <a:pt x="1236" y="102370"/>
                  </a:cubicBezTo>
                  <a:cubicBezTo>
                    <a:pt x="4288" y="93492"/>
                    <a:pt x="11224" y="89885"/>
                    <a:pt x="20101" y="88498"/>
                  </a:cubicBezTo>
                  <a:cubicBezTo>
                    <a:pt x="40908" y="85169"/>
                    <a:pt x="61715" y="81840"/>
                    <a:pt x="82244" y="77679"/>
                  </a:cubicBezTo>
                  <a:cubicBezTo>
                    <a:pt x="86406" y="76846"/>
                    <a:pt x="91399" y="72963"/>
                    <a:pt x="93618" y="69079"/>
                  </a:cubicBezTo>
                  <a:cubicBezTo>
                    <a:pt x="103883" y="51046"/>
                    <a:pt x="113316" y="32736"/>
                    <a:pt x="122748" y="14149"/>
                  </a:cubicBezTo>
                  <a:cubicBezTo>
                    <a:pt x="126909" y="5548"/>
                    <a:pt x="133013" y="277"/>
                    <a:pt x="142723" y="0"/>
                  </a:cubicBezTo>
                  <a:cubicBezTo>
                    <a:pt x="152432" y="0"/>
                    <a:pt x="158536" y="5548"/>
                    <a:pt x="162697" y="13871"/>
                  </a:cubicBezTo>
                  <a:cubicBezTo>
                    <a:pt x="172129" y="32181"/>
                    <a:pt x="181562" y="50769"/>
                    <a:pt x="191827" y="68801"/>
                  </a:cubicBezTo>
                  <a:cubicBezTo>
                    <a:pt x="194046" y="72685"/>
                    <a:pt x="199594" y="76569"/>
                    <a:pt x="204033" y="77401"/>
                  </a:cubicBezTo>
                  <a:cubicBezTo>
                    <a:pt x="224563" y="81563"/>
                    <a:pt x="245647" y="84892"/>
                    <a:pt x="266176" y="88221"/>
                  </a:cubicBezTo>
                  <a:cubicBezTo>
                    <a:pt x="275054" y="89608"/>
                    <a:pt x="281712" y="94324"/>
                    <a:pt x="284486" y="102924"/>
                  </a:cubicBezTo>
                  <a:cubicBezTo>
                    <a:pt x="286983" y="111247"/>
                    <a:pt x="284486" y="118460"/>
                    <a:pt x="278383" y="124841"/>
                  </a:cubicBezTo>
                  <a:cubicBezTo>
                    <a:pt x="263957" y="139267"/>
                    <a:pt x="250086" y="154248"/>
                    <a:pt x="235382" y="168396"/>
                  </a:cubicBezTo>
                  <a:cubicBezTo>
                    <a:pt x="229001" y="174500"/>
                    <a:pt x="228169" y="180603"/>
                    <a:pt x="229279" y="188648"/>
                  </a:cubicBezTo>
                  <a:cubicBezTo>
                    <a:pt x="232608" y="208345"/>
                    <a:pt x="235382" y="228320"/>
                    <a:pt x="238156" y="248017"/>
                  </a:cubicBezTo>
                  <a:cubicBezTo>
                    <a:pt x="240098" y="262998"/>
                    <a:pt x="230943" y="273817"/>
                    <a:pt x="214853" y="273540"/>
                  </a:cubicBezTo>
                  <a:close/>
                  <a:moveTo>
                    <a:pt x="65321" y="123176"/>
                  </a:moveTo>
                  <a:cubicBezTo>
                    <a:pt x="64489" y="124563"/>
                    <a:pt x="63657" y="125673"/>
                    <a:pt x="62824" y="127060"/>
                  </a:cubicBezTo>
                  <a:cubicBezTo>
                    <a:pt x="72257" y="135660"/>
                    <a:pt x="81967" y="143983"/>
                    <a:pt x="91122" y="152861"/>
                  </a:cubicBezTo>
                  <a:cubicBezTo>
                    <a:pt x="98335" y="159519"/>
                    <a:pt x="100831" y="167287"/>
                    <a:pt x="98890" y="177274"/>
                  </a:cubicBezTo>
                  <a:cubicBezTo>
                    <a:pt x="96670" y="189758"/>
                    <a:pt x="95283" y="202242"/>
                    <a:pt x="93064" y="216945"/>
                  </a:cubicBezTo>
                  <a:cubicBezTo>
                    <a:pt x="104715" y="211120"/>
                    <a:pt x="114980" y="206958"/>
                    <a:pt x="124412" y="201410"/>
                  </a:cubicBezTo>
                  <a:cubicBezTo>
                    <a:pt x="136897" y="193919"/>
                    <a:pt x="148271" y="194474"/>
                    <a:pt x="160478" y="201687"/>
                  </a:cubicBezTo>
                  <a:cubicBezTo>
                    <a:pt x="169910" y="207236"/>
                    <a:pt x="179897" y="211397"/>
                    <a:pt x="191272" y="217223"/>
                  </a:cubicBezTo>
                  <a:cubicBezTo>
                    <a:pt x="189330" y="203907"/>
                    <a:pt x="188220" y="192532"/>
                    <a:pt x="186001" y="181435"/>
                  </a:cubicBezTo>
                  <a:cubicBezTo>
                    <a:pt x="183504" y="169229"/>
                    <a:pt x="185723" y="159241"/>
                    <a:pt x="195433" y="150641"/>
                  </a:cubicBezTo>
                  <a:cubicBezTo>
                    <a:pt x="204311" y="142873"/>
                    <a:pt x="212079" y="133718"/>
                    <a:pt x="221788" y="124008"/>
                  </a:cubicBezTo>
                  <a:cubicBezTo>
                    <a:pt x="207362" y="121512"/>
                    <a:pt x="195710" y="119292"/>
                    <a:pt x="183781" y="117628"/>
                  </a:cubicBezTo>
                  <a:cubicBezTo>
                    <a:pt x="172407" y="116241"/>
                    <a:pt x="164916" y="110692"/>
                    <a:pt x="159923" y="100150"/>
                  </a:cubicBezTo>
                  <a:cubicBezTo>
                    <a:pt x="154929" y="89053"/>
                    <a:pt x="148548" y="78511"/>
                    <a:pt x="142168" y="66304"/>
                  </a:cubicBezTo>
                  <a:cubicBezTo>
                    <a:pt x="135232" y="79621"/>
                    <a:pt x="128851" y="90995"/>
                    <a:pt x="123025" y="102647"/>
                  </a:cubicBezTo>
                  <a:cubicBezTo>
                    <a:pt x="118864" y="110692"/>
                    <a:pt x="113038" y="115408"/>
                    <a:pt x="103883" y="116795"/>
                  </a:cubicBezTo>
                  <a:cubicBezTo>
                    <a:pt x="91122" y="118460"/>
                    <a:pt x="78360" y="120957"/>
                    <a:pt x="65321" y="123176"/>
                  </a:cubicBezTo>
                  <a:close/>
                </a:path>
              </a:pathLst>
            </a:custGeom>
            <a:solidFill>
              <a:srgbClr val="F79037"/>
            </a:solidFill>
            <a:ln w="2772"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ADF515A0-825A-D143-EE71-CB04C8BF3CB2}"/>
                </a:ext>
              </a:extLst>
            </p:cNvPr>
            <p:cNvSpPr/>
            <p:nvPr/>
          </p:nvSpPr>
          <p:spPr>
            <a:xfrm>
              <a:off x="9169541" y="1116407"/>
              <a:ext cx="285798" cy="273551"/>
            </a:xfrm>
            <a:custGeom>
              <a:avLst/>
              <a:gdLst>
                <a:gd name="connsiteX0" fmla="*/ 46595 w 285798"/>
                <a:gd name="connsiteY0" fmla="*/ 250514 h 273551"/>
                <a:gd name="connsiteX1" fmla="*/ 55749 w 285798"/>
                <a:gd name="connsiteY1" fmla="*/ 189481 h 273551"/>
                <a:gd name="connsiteX2" fmla="*/ 49092 w 285798"/>
                <a:gd name="connsiteY2" fmla="*/ 167564 h 273551"/>
                <a:gd name="connsiteX3" fmla="*/ 8310 w 285798"/>
                <a:gd name="connsiteY3" fmla="*/ 126228 h 273551"/>
                <a:gd name="connsiteX4" fmla="*/ 1097 w 285798"/>
                <a:gd name="connsiteY4" fmla="*/ 102925 h 273551"/>
                <a:gd name="connsiteX5" fmla="*/ 21626 w 285798"/>
                <a:gd name="connsiteY5" fmla="*/ 87944 h 273551"/>
                <a:gd name="connsiteX6" fmla="*/ 82937 w 285798"/>
                <a:gd name="connsiteY6" fmla="*/ 77401 h 273551"/>
                <a:gd name="connsiteX7" fmla="*/ 93479 w 285798"/>
                <a:gd name="connsiteY7" fmla="*/ 69634 h 273551"/>
                <a:gd name="connsiteX8" fmla="*/ 122609 w 285798"/>
                <a:gd name="connsiteY8" fmla="*/ 14704 h 273551"/>
                <a:gd name="connsiteX9" fmla="*/ 143138 w 285798"/>
                <a:gd name="connsiteY9" fmla="*/ 0 h 273551"/>
                <a:gd name="connsiteX10" fmla="*/ 163667 w 285798"/>
                <a:gd name="connsiteY10" fmla="*/ 14981 h 273551"/>
                <a:gd name="connsiteX11" fmla="*/ 192242 w 285798"/>
                <a:gd name="connsiteY11" fmla="*/ 69079 h 273551"/>
                <a:gd name="connsiteX12" fmla="*/ 204726 w 285798"/>
                <a:gd name="connsiteY12" fmla="*/ 77679 h 273551"/>
                <a:gd name="connsiteX13" fmla="*/ 266869 w 285798"/>
                <a:gd name="connsiteY13" fmla="*/ 88498 h 273551"/>
                <a:gd name="connsiteX14" fmla="*/ 284624 w 285798"/>
                <a:gd name="connsiteY14" fmla="*/ 102370 h 273551"/>
                <a:gd name="connsiteX15" fmla="*/ 278798 w 285798"/>
                <a:gd name="connsiteY15" fmla="*/ 125118 h 273551"/>
                <a:gd name="connsiteX16" fmla="*/ 234133 w 285798"/>
                <a:gd name="connsiteY16" fmla="*/ 171448 h 273551"/>
                <a:gd name="connsiteX17" fmla="*/ 229972 w 285798"/>
                <a:gd name="connsiteY17" fmla="*/ 185042 h 273551"/>
                <a:gd name="connsiteX18" fmla="*/ 238849 w 285798"/>
                <a:gd name="connsiteY18" fmla="*/ 245520 h 273551"/>
                <a:gd name="connsiteX19" fmla="*/ 230804 w 285798"/>
                <a:gd name="connsiteY19" fmla="*/ 269656 h 273551"/>
                <a:gd name="connsiteX20" fmla="*/ 206391 w 285798"/>
                <a:gd name="connsiteY20" fmla="*/ 269934 h 273551"/>
                <a:gd name="connsiteX21" fmla="*/ 151738 w 285798"/>
                <a:gd name="connsiteY21" fmla="*/ 242746 h 273551"/>
                <a:gd name="connsiteX22" fmla="*/ 135370 w 285798"/>
                <a:gd name="connsiteY22" fmla="*/ 242469 h 273551"/>
                <a:gd name="connsiteX23" fmla="*/ 77943 w 285798"/>
                <a:gd name="connsiteY23" fmla="*/ 271043 h 273551"/>
                <a:gd name="connsiteX24" fmla="*/ 46595 w 285798"/>
                <a:gd name="connsiteY24" fmla="*/ 250514 h 273551"/>
                <a:gd name="connsiteX25" fmla="*/ 222759 w 285798"/>
                <a:gd name="connsiteY25" fmla="*/ 127060 h 273551"/>
                <a:gd name="connsiteX26" fmla="*/ 219707 w 285798"/>
                <a:gd name="connsiteY26" fmla="*/ 122622 h 273551"/>
                <a:gd name="connsiteX27" fmla="*/ 183087 w 285798"/>
                <a:gd name="connsiteY27" fmla="*/ 116518 h 273551"/>
                <a:gd name="connsiteX28" fmla="*/ 160893 w 285798"/>
                <a:gd name="connsiteY28" fmla="*/ 100150 h 273551"/>
                <a:gd name="connsiteX29" fmla="*/ 142583 w 285798"/>
                <a:gd name="connsiteY29" fmla="*/ 65472 h 273551"/>
                <a:gd name="connsiteX30" fmla="*/ 125938 w 285798"/>
                <a:gd name="connsiteY30" fmla="*/ 97376 h 273551"/>
                <a:gd name="connsiteX31" fmla="*/ 97363 w 285798"/>
                <a:gd name="connsiteY31" fmla="*/ 117628 h 273551"/>
                <a:gd name="connsiteX32" fmla="*/ 64905 w 285798"/>
                <a:gd name="connsiteY32" fmla="*/ 123176 h 273551"/>
                <a:gd name="connsiteX33" fmla="*/ 62408 w 285798"/>
                <a:gd name="connsiteY33" fmla="*/ 126783 h 273551"/>
                <a:gd name="connsiteX34" fmla="*/ 87376 w 285798"/>
                <a:gd name="connsiteY34" fmla="*/ 148144 h 273551"/>
                <a:gd name="connsiteX35" fmla="*/ 98473 w 285798"/>
                <a:gd name="connsiteY35" fmla="*/ 182268 h 273551"/>
                <a:gd name="connsiteX36" fmla="*/ 93479 w 285798"/>
                <a:gd name="connsiteY36" fmla="*/ 216391 h 273551"/>
                <a:gd name="connsiteX37" fmla="*/ 128435 w 285798"/>
                <a:gd name="connsiteY37" fmla="*/ 198913 h 273551"/>
                <a:gd name="connsiteX38" fmla="*/ 156732 w 285798"/>
                <a:gd name="connsiteY38" fmla="*/ 198913 h 273551"/>
                <a:gd name="connsiteX39" fmla="*/ 191410 w 285798"/>
                <a:gd name="connsiteY39" fmla="*/ 216113 h 273551"/>
                <a:gd name="connsiteX40" fmla="*/ 185584 w 285798"/>
                <a:gd name="connsiteY40" fmla="*/ 176442 h 273551"/>
                <a:gd name="connsiteX41" fmla="*/ 192797 w 285798"/>
                <a:gd name="connsiteY41" fmla="*/ 152861 h 273551"/>
                <a:gd name="connsiteX42" fmla="*/ 222759 w 285798"/>
                <a:gd name="connsiteY42" fmla="*/ 127060 h 27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85798" h="273551">
                  <a:moveTo>
                    <a:pt x="46595" y="250514"/>
                  </a:moveTo>
                  <a:cubicBezTo>
                    <a:pt x="49646" y="230540"/>
                    <a:pt x="52420" y="210010"/>
                    <a:pt x="55749" y="189481"/>
                  </a:cubicBezTo>
                  <a:cubicBezTo>
                    <a:pt x="57137" y="180603"/>
                    <a:pt x="56027" y="173945"/>
                    <a:pt x="49092" y="167564"/>
                  </a:cubicBezTo>
                  <a:cubicBezTo>
                    <a:pt x="34943" y="154525"/>
                    <a:pt x="21904" y="140099"/>
                    <a:pt x="8310" y="126228"/>
                  </a:cubicBezTo>
                  <a:cubicBezTo>
                    <a:pt x="1652" y="119570"/>
                    <a:pt x="-1955" y="112079"/>
                    <a:pt x="1097" y="102925"/>
                  </a:cubicBezTo>
                  <a:cubicBezTo>
                    <a:pt x="4149" y="93215"/>
                    <a:pt x="11917" y="89331"/>
                    <a:pt x="21626" y="87944"/>
                  </a:cubicBezTo>
                  <a:cubicBezTo>
                    <a:pt x="42156" y="84892"/>
                    <a:pt x="62685" y="81285"/>
                    <a:pt x="82937" y="77401"/>
                  </a:cubicBezTo>
                  <a:cubicBezTo>
                    <a:pt x="86821" y="76569"/>
                    <a:pt x="91537" y="73240"/>
                    <a:pt x="93479" y="69634"/>
                  </a:cubicBezTo>
                  <a:cubicBezTo>
                    <a:pt x="103744" y="51601"/>
                    <a:pt x="113176" y="33291"/>
                    <a:pt x="122609" y="14704"/>
                  </a:cubicBezTo>
                  <a:cubicBezTo>
                    <a:pt x="127048" y="6104"/>
                    <a:pt x="133151" y="0"/>
                    <a:pt x="143138" y="0"/>
                  </a:cubicBezTo>
                  <a:cubicBezTo>
                    <a:pt x="153403" y="0"/>
                    <a:pt x="159229" y="6381"/>
                    <a:pt x="163667" y="14981"/>
                  </a:cubicBezTo>
                  <a:cubicBezTo>
                    <a:pt x="172823" y="33014"/>
                    <a:pt x="182255" y="51323"/>
                    <a:pt x="192242" y="69079"/>
                  </a:cubicBezTo>
                  <a:cubicBezTo>
                    <a:pt x="194461" y="72963"/>
                    <a:pt x="200010" y="76847"/>
                    <a:pt x="204726" y="77679"/>
                  </a:cubicBezTo>
                  <a:cubicBezTo>
                    <a:pt x="225256" y="81840"/>
                    <a:pt x="246340" y="84892"/>
                    <a:pt x="266869" y="88498"/>
                  </a:cubicBezTo>
                  <a:cubicBezTo>
                    <a:pt x="275192" y="89885"/>
                    <a:pt x="281850" y="94047"/>
                    <a:pt x="284624" y="102370"/>
                  </a:cubicBezTo>
                  <a:cubicBezTo>
                    <a:pt x="287398" y="110970"/>
                    <a:pt x="285179" y="118460"/>
                    <a:pt x="278798" y="125118"/>
                  </a:cubicBezTo>
                  <a:cubicBezTo>
                    <a:pt x="263817" y="140377"/>
                    <a:pt x="248559" y="155635"/>
                    <a:pt x="234133" y="171448"/>
                  </a:cubicBezTo>
                  <a:cubicBezTo>
                    <a:pt x="231082" y="174777"/>
                    <a:pt x="229417" y="180603"/>
                    <a:pt x="229972" y="185042"/>
                  </a:cubicBezTo>
                  <a:cubicBezTo>
                    <a:pt x="232469" y="205294"/>
                    <a:pt x="235798" y="225268"/>
                    <a:pt x="238849" y="245520"/>
                  </a:cubicBezTo>
                  <a:cubicBezTo>
                    <a:pt x="240236" y="254953"/>
                    <a:pt x="239127" y="263553"/>
                    <a:pt x="230804" y="269656"/>
                  </a:cubicBezTo>
                  <a:cubicBezTo>
                    <a:pt x="222759" y="275482"/>
                    <a:pt x="214713" y="274095"/>
                    <a:pt x="206391" y="269934"/>
                  </a:cubicBezTo>
                  <a:cubicBezTo>
                    <a:pt x="188081" y="260779"/>
                    <a:pt x="169771" y="251901"/>
                    <a:pt x="151738" y="242746"/>
                  </a:cubicBezTo>
                  <a:cubicBezTo>
                    <a:pt x="145912" y="239694"/>
                    <a:pt x="141196" y="239417"/>
                    <a:pt x="135370" y="242469"/>
                  </a:cubicBezTo>
                  <a:cubicBezTo>
                    <a:pt x="116228" y="252178"/>
                    <a:pt x="97086" y="261888"/>
                    <a:pt x="77943" y="271043"/>
                  </a:cubicBezTo>
                  <a:cubicBezTo>
                    <a:pt x="61853" y="277979"/>
                    <a:pt x="45762" y="267437"/>
                    <a:pt x="46595" y="250514"/>
                  </a:cubicBezTo>
                  <a:close/>
                  <a:moveTo>
                    <a:pt x="222759" y="127060"/>
                  </a:moveTo>
                  <a:cubicBezTo>
                    <a:pt x="221649" y="125673"/>
                    <a:pt x="220817" y="124009"/>
                    <a:pt x="219707" y="122622"/>
                  </a:cubicBezTo>
                  <a:cubicBezTo>
                    <a:pt x="207501" y="120679"/>
                    <a:pt x="195294" y="118183"/>
                    <a:pt x="183087" y="116518"/>
                  </a:cubicBezTo>
                  <a:cubicBezTo>
                    <a:pt x="172545" y="115131"/>
                    <a:pt x="165610" y="109860"/>
                    <a:pt x="160893" y="100150"/>
                  </a:cubicBezTo>
                  <a:cubicBezTo>
                    <a:pt x="155345" y="88776"/>
                    <a:pt x="149242" y="77679"/>
                    <a:pt x="142583" y="65472"/>
                  </a:cubicBezTo>
                  <a:cubicBezTo>
                    <a:pt x="136480" y="77124"/>
                    <a:pt x="130654" y="86834"/>
                    <a:pt x="125938" y="97376"/>
                  </a:cubicBezTo>
                  <a:cubicBezTo>
                    <a:pt x="120389" y="110415"/>
                    <a:pt x="110957" y="116241"/>
                    <a:pt x="97363" y="117628"/>
                  </a:cubicBezTo>
                  <a:cubicBezTo>
                    <a:pt x="86544" y="118738"/>
                    <a:pt x="75724" y="121234"/>
                    <a:pt x="64905" y="123176"/>
                  </a:cubicBezTo>
                  <a:cubicBezTo>
                    <a:pt x="64072" y="124286"/>
                    <a:pt x="63240" y="125673"/>
                    <a:pt x="62408" y="126783"/>
                  </a:cubicBezTo>
                  <a:cubicBezTo>
                    <a:pt x="70730" y="133996"/>
                    <a:pt x="79053" y="141209"/>
                    <a:pt x="87376" y="148144"/>
                  </a:cubicBezTo>
                  <a:cubicBezTo>
                    <a:pt x="98473" y="157300"/>
                    <a:pt x="101524" y="168397"/>
                    <a:pt x="98473" y="182268"/>
                  </a:cubicBezTo>
                  <a:cubicBezTo>
                    <a:pt x="95976" y="192810"/>
                    <a:pt x="95421" y="203907"/>
                    <a:pt x="93479" y="216391"/>
                  </a:cubicBezTo>
                  <a:cubicBezTo>
                    <a:pt x="106241" y="210010"/>
                    <a:pt x="117615" y="205016"/>
                    <a:pt x="128435" y="198913"/>
                  </a:cubicBezTo>
                  <a:cubicBezTo>
                    <a:pt x="138145" y="193642"/>
                    <a:pt x="147299" y="193642"/>
                    <a:pt x="156732" y="198913"/>
                  </a:cubicBezTo>
                  <a:cubicBezTo>
                    <a:pt x="167551" y="204739"/>
                    <a:pt x="178648" y="209733"/>
                    <a:pt x="191410" y="216113"/>
                  </a:cubicBezTo>
                  <a:cubicBezTo>
                    <a:pt x="189468" y="201687"/>
                    <a:pt x="187803" y="188926"/>
                    <a:pt x="185584" y="176442"/>
                  </a:cubicBezTo>
                  <a:cubicBezTo>
                    <a:pt x="183919" y="167009"/>
                    <a:pt x="185861" y="159241"/>
                    <a:pt x="192797" y="152861"/>
                  </a:cubicBezTo>
                  <a:cubicBezTo>
                    <a:pt x="203062" y="143983"/>
                    <a:pt x="213049" y="135660"/>
                    <a:pt x="222759" y="127060"/>
                  </a:cubicBezTo>
                  <a:close/>
                </a:path>
              </a:pathLst>
            </a:custGeom>
            <a:solidFill>
              <a:srgbClr val="F79037"/>
            </a:solidFill>
            <a:ln w="2772"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EBBBD5AF-2E5B-0E31-E7DD-F6377796CBC3}"/>
                </a:ext>
              </a:extLst>
            </p:cNvPr>
            <p:cNvSpPr/>
            <p:nvPr/>
          </p:nvSpPr>
          <p:spPr>
            <a:xfrm>
              <a:off x="9173684" y="626754"/>
              <a:ext cx="41365" cy="41342"/>
            </a:xfrm>
            <a:custGeom>
              <a:avLst/>
              <a:gdLst>
                <a:gd name="connsiteX0" fmla="*/ 6 w 41365"/>
                <a:gd name="connsiteY0" fmla="*/ 19975 h 41342"/>
                <a:gd name="connsiteX1" fmla="*/ 20813 w 41365"/>
                <a:gd name="connsiteY1" fmla="*/ 0 h 41342"/>
                <a:gd name="connsiteX2" fmla="*/ 41342 w 41365"/>
                <a:gd name="connsiteY2" fmla="*/ 21362 h 41342"/>
                <a:gd name="connsiteX3" fmla="*/ 20258 w 41365"/>
                <a:gd name="connsiteY3" fmla="*/ 41336 h 41342"/>
                <a:gd name="connsiteX4" fmla="*/ 6 w 41365"/>
                <a:gd name="connsiteY4" fmla="*/ 19975 h 41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65" h="41342">
                  <a:moveTo>
                    <a:pt x="6" y="19975"/>
                  </a:moveTo>
                  <a:cubicBezTo>
                    <a:pt x="283" y="8600"/>
                    <a:pt x="9161" y="0"/>
                    <a:pt x="20813" y="0"/>
                  </a:cubicBezTo>
                  <a:cubicBezTo>
                    <a:pt x="32465" y="0"/>
                    <a:pt x="41897" y="9988"/>
                    <a:pt x="41342" y="21362"/>
                  </a:cubicBezTo>
                  <a:cubicBezTo>
                    <a:pt x="40788" y="32181"/>
                    <a:pt x="31355" y="41614"/>
                    <a:pt x="20258" y="41336"/>
                  </a:cubicBezTo>
                  <a:cubicBezTo>
                    <a:pt x="8884" y="41614"/>
                    <a:pt x="-271" y="31904"/>
                    <a:pt x="6" y="19975"/>
                  </a:cubicBezTo>
                  <a:close/>
                </a:path>
              </a:pathLst>
            </a:custGeom>
            <a:grpFill/>
            <a:ln w="2772" cap="flat">
              <a:noFill/>
              <a:prstDash val="solid"/>
              <a:miter/>
            </a:ln>
          </p:spPr>
          <p:txBody>
            <a:bodyPr rtlCol="0" anchor="ctr"/>
            <a:lstStyle/>
            <a:p>
              <a:endParaRPr lang="en-US"/>
            </a:p>
          </p:txBody>
        </p:sp>
      </p:grpSp>
      <p:sp>
        <p:nvSpPr>
          <p:cNvPr id="69" name="Text Placeholder 17">
            <a:extLst>
              <a:ext uri="{FF2B5EF4-FFF2-40B4-BE49-F238E27FC236}">
                <a16:creationId xmlns:a16="http://schemas.microsoft.com/office/drawing/2014/main" id="{ACB5AC74-8837-6E6E-9902-1BBEAD97EEE5}"/>
              </a:ext>
            </a:extLst>
          </p:cNvPr>
          <p:cNvSpPr txBox="1">
            <a:spLocks/>
          </p:cNvSpPr>
          <p:nvPr/>
        </p:nvSpPr>
        <p:spPr>
          <a:xfrm>
            <a:off x="766842" y="4815552"/>
            <a:ext cx="2693750"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cs typeface="+mn-cs"/>
              </a:rPr>
              <a:t>Consensus mechanisms incentivize miners, validators, nodes, developers, and participants in a network to do what is right over what is easy. Doing what is right over what is easy is thus not the easier way but the only way in a blockchain-based system </a:t>
            </a:r>
          </a:p>
        </p:txBody>
      </p:sp>
      <p:sp>
        <p:nvSpPr>
          <p:cNvPr id="70" name="Text Placeholder 17">
            <a:extLst>
              <a:ext uri="{FF2B5EF4-FFF2-40B4-BE49-F238E27FC236}">
                <a16:creationId xmlns:a16="http://schemas.microsoft.com/office/drawing/2014/main" id="{14484E11-B46F-CC5D-6326-6C34CD839CC5}"/>
              </a:ext>
            </a:extLst>
          </p:cNvPr>
          <p:cNvSpPr txBox="1">
            <a:spLocks/>
          </p:cNvSpPr>
          <p:nvPr/>
        </p:nvSpPr>
        <p:spPr>
          <a:xfrm>
            <a:off x="766843" y="4127555"/>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Character  </a:t>
            </a:r>
          </a:p>
          <a:p>
            <a:r>
              <a:rPr lang="en-US" b="1">
                <a:cs typeface="+mn-cs"/>
              </a:rPr>
              <a:t>People notice those who do what is right over what is easy </a:t>
            </a:r>
          </a:p>
          <a:p>
            <a:pPr algn="l"/>
            <a:endParaRPr lang="en-US" dirty="0"/>
          </a:p>
        </p:txBody>
      </p:sp>
      <p:sp>
        <p:nvSpPr>
          <p:cNvPr id="71" name="TextBox 70">
            <a:extLst>
              <a:ext uri="{FF2B5EF4-FFF2-40B4-BE49-F238E27FC236}">
                <a16:creationId xmlns:a16="http://schemas.microsoft.com/office/drawing/2014/main" id="{1EFA64BB-59A2-9D4A-7883-A54567613F2E}"/>
              </a:ext>
            </a:extLst>
          </p:cNvPr>
          <p:cNvSpPr txBox="1"/>
          <p:nvPr/>
        </p:nvSpPr>
        <p:spPr>
          <a:xfrm>
            <a:off x="853521" y="3147027"/>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sp>
        <p:nvSpPr>
          <p:cNvPr id="78" name="Text Placeholder 17">
            <a:extLst>
              <a:ext uri="{FF2B5EF4-FFF2-40B4-BE49-F238E27FC236}">
                <a16:creationId xmlns:a16="http://schemas.microsoft.com/office/drawing/2014/main" id="{D1F32F99-414F-6D19-C988-D1B156CBDEC9}"/>
              </a:ext>
            </a:extLst>
          </p:cNvPr>
          <p:cNvSpPr txBox="1">
            <a:spLocks/>
          </p:cNvSpPr>
          <p:nvPr/>
        </p:nvSpPr>
        <p:spPr>
          <a:xfrm>
            <a:off x="766842" y="7664311"/>
            <a:ext cx="2693750"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cs typeface="+mn-cs"/>
              </a:rPr>
              <a:t>In a sense blockchain technology is an iteration step of digitalization and digitization at the same time. While digitalization is referring to making processes such as sending money digital digitization means moving real-life objects onto a blockchain and making it thus digital, tradable, and divisible. blockchain systems can be seen as more relevant and capable than many other innovative technologies. </a:t>
            </a:r>
          </a:p>
        </p:txBody>
      </p:sp>
      <p:sp>
        <p:nvSpPr>
          <p:cNvPr id="79" name="Text Placeholder 17">
            <a:extLst>
              <a:ext uri="{FF2B5EF4-FFF2-40B4-BE49-F238E27FC236}">
                <a16:creationId xmlns:a16="http://schemas.microsoft.com/office/drawing/2014/main" id="{C7CB15F8-9B66-8135-C043-FCE77A8C6E87}"/>
              </a:ext>
            </a:extLst>
          </p:cNvPr>
          <p:cNvSpPr txBox="1">
            <a:spLocks/>
          </p:cNvSpPr>
          <p:nvPr/>
        </p:nvSpPr>
        <p:spPr>
          <a:xfrm>
            <a:off x="766843" y="6976314"/>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Competency </a:t>
            </a:r>
          </a:p>
          <a:p>
            <a:r>
              <a:rPr lang="en-US" b="1">
                <a:cs typeface="+mn-cs"/>
              </a:rPr>
              <a:t>People have confidence in those who stay fresh, relevant, and capable </a:t>
            </a:r>
          </a:p>
          <a:p>
            <a:pPr algn="l"/>
            <a:endParaRPr lang="en-US" dirty="0"/>
          </a:p>
        </p:txBody>
      </p:sp>
      <p:sp>
        <p:nvSpPr>
          <p:cNvPr id="80" name="TextBox 79">
            <a:extLst>
              <a:ext uri="{FF2B5EF4-FFF2-40B4-BE49-F238E27FC236}">
                <a16:creationId xmlns:a16="http://schemas.microsoft.com/office/drawing/2014/main" id="{57A6A657-D0DC-2276-CB3B-020CD0ED9CAA}"/>
              </a:ext>
            </a:extLst>
          </p:cNvPr>
          <p:cNvSpPr txBox="1"/>
          <p:nvPr/>
        </p:nvSpPr>
        <p:spPr>
          <a:xfrm>
            <a:off x="853521" y="5995786"/>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4</a:t>
            </a:r>
          </a:p>
        </p:txBody>
      </p:sp>
      <p:grpSp>
        <p:nvGrpSpPr>
          <p:cNvPr id="88" name="Group 87">
            <a:extLst>
              <a:ext uri="{FF2B5EF4-FFF2-40B4-BE49-F238E27FC236}">
                <a16:creationId xmlns:a16="http://schemas.microsoft.com/office/drawing/2014/main" id="{40D78072-5D6E-C56D-15D8-346F3B581A22}"/>
              </a:ext>
            </a:extLst>
          </p:cNvPr>
          <p:cNvGrpSpPr/>
          <p:nvPr/>
        </p:nvGrpSpPr>
        <p:grpSpPr>
          <a:xfrm>
            <a:off x="2064335" y="3178641"/>
            <a:ext cx="1008541" cy="1008269"/>
            <a:chOff x="4139757" y="2225976"/>
            <a:chExt cx="1008541" cy="1008269"/>
          </a:xfrm>
          <a:solidFill>
            <a:schemeClr val="bg1"/>
          </a:solidFill>
        </p:grpSpPr>
        <p:sp>
          <p:nvSpPr>
            <p:cNvPr id="89" name="Freeform 88">
              <a:extLst>
                <a:ext uri="{FF2B5EF4-FFF2-40B4-BE49-F238E27FC236}">
                  <a16:creationId xmlns:a16="http://schemas.microsoft.com/office/drawing/2014/main" id="{AF9CAB20-BB48-945F-5EBF-FFA7DCBA28E3}"/>
                </a:ext>
              </a:extLst>
            </p:cNvPr>
            <p:cNvSpPr/>
            <p:nvPr/>
          </p:nvSpPr>
          <p:spPr>
            <a:xfrm>
              <a:off x="4139757" y="2225976"/>
              <a:ext cx="1008541" cy="1008269"/>
            </a:xfrm>
            <a:custGeom>
              <a:avLst/>
              <a:gdLst>
                <a:gd name="connsiteX0" fmla="*/ 92873 w 1008541"/>
                <a:gd name="connsiteY0" fmla="*/ 366995 h 1008269"/>
                <a:gd name="connsiteX1" fmla="*/ 75493 w 1008541"/>
                <a:gd name="connsiteY1" fmla="*/ 202740 h 1008269"/>
                <a:gd name="connsiteX2" fmla="*/ 231097 w 1008541"/>
                <a:gd name="connsiteY2" fmla="*/ 185636 h 1008269"/>
                <a:gd name="connsiteX3" fmla="*/ 243317 w 1008541"/>
                <a:gd name="connsiteY3" fmla="*/ 357221 h 1008269"/>
                <a:gd name="connsiteX4" fmla="*/ 306591 w 1008541"/>
                <a:gd name="connsiteY4" fmla="*/ 343647 h 1008269"/>
                <a:gd name="connsiteX5" fmla="*/ 391589 w 1008541"/>
                <a:gd name="connsiteY5" fmla="*/ 279302 h 1008269"/>
                <a:gd name="connsiteX6" fmla="*/ 422275 w 1008541"/>
                <a:gd name="connsiteY6" fmla="*/ 259483 h 1008269"/>
                <a:gd name="connsiteX7" fmla="*/ 422275 w 1008541"/>
                <a:gd name="connsiteY7" fmla="*/ 241021 h 1008269"/>
                <a:gd name="connsiteX8" fmla="*/ 431508 w 1008541"/>
                <a:gd name="connsiteY8" fmla="*/ 228804 h 1008269"/>
                <a:gd name="connsiteX9" fmla="*/ 459207 w 1008541"/>
                <a:gd name="connsiteY9" fmla="*/ 222016 h 1008269"/>
                <a:gd name="connsiteX10" fmla="*/ 467082 w 1008541"/>
                <a:gd name="connsiteY10" fmla="*/ 214686 h 1008269"/>
                <a:gd name="connsiteX11" fmla="*/ 484462 w 1008541"/>
                <a:gd name="connsiteY11" fmla="*/ 172604 h 1008269"/>
                <a:gd name="connsiteX12" fmla="*/ 483919 w 1008541"/>
                <a:gd name="connsiteY12" fmla="*/ 160930 h 1008269"/>
                <a:gd name="connsiteX13" fmla="*/ 465453 w 1008541"/>
                <a:gd name="connsiteY13" fmla="*/ 130250 h 1008269"/>
                <a:gd name="connsiteX14" fmla="*/ 552895 w 1008541"/>
                <a:gd name="connsiteY14" fmla="*/ 42829 h 1008269"/>
                <a:gd name="connsiteX15" fmla="*/ 583853 w 1008541"/>
                <a:gd name="connsiteY15" fmla="*/ 61290 h 1008269"/>
                <a:gd name="connsiteX16" fmla="*/ 595530 w 1008541"/>
                <a:gd name="connsiteY16" fmla="*/ 61833 h 1008269"/>
                <a:gd name="connsiteX17" fmla="*/ 636535 w 1008541"/>
                <a:gd name="connsiteY17" fmla="*/ 44729 h 1008269"/>
                <a:gd name="connsiteX18" fmla="*/ 644953 w 1008541"/>
                <a:gd name="connsiteY18" fmla="*/ 35498 h 1008269"/>
                <a:gd name="connsiteX19" fmla="*/ 652557 w 1008541"/>
                <a:gd name="connsiteY19" fmla="*/ 5905 h 1008269"/>
                <a:gd name="connsiteX20" fmla="*/ 659889 w 1008541"/>
                <a:gd name="connsiteY20" fmla="*/ 204 h 1008269"/>
                <a:gd name="connsiteX21" fmla="*/ 770685 w 1008541"/>
                <a:gd name="connsiteY21" fmla="*/ 204 h 1008269"/>
                <a:gd name="connsiteX22" fmla="*/ 778289 w 1008541"/>
                <a:gd name="connsiteY22" fmla="*/ 6448 h 1008269"/>
                <a:gd name="connsiteX23" fmla="*/ 787794 w 1008541"/>
                <a:gd name="connsiteY23" fmla="*/ 40114 h 1008269"/>
                <a:gd name="connsiteX24" fmla="*/ 819295 w 1008541"/>
                <a:gd name="connsiteY24" fmla="*/ 54503 h 1008269"/>
                <a:gd name="connsiteX25" fmla="*/ 864373 w 1008541"/>
                <a:gd name="connsiteY25" fmla="*/ 50973 h 1008269"/>
                <a:gd name="connsiteX26" fmla="*/ 877137 w 1008541"/>
                <a:gd name="connsiteY26" fmla="*/ 43100 h 1008269"/>
                <a:gd name="connsiteX27" fmla="*/ 964850 w 1008541"/>
                <a:gd name="connsiteY27" fmla="*/ 131065 h 1008269"/>
                <a:gd name="connsiteX28" fmla="*/ 946656 w 1008541"/>
                <a:gd name="connsiteY28" fmla="*/ 161201 h 1008269"/>
                <a:gd name="connsiteX29" fmla="*/ 946113 w 1008541"/>
                <a:gd name="connsiteY29" fmla="*/ 172061 h 1008269"/>
                <a:gd name="connsiteX30" fmla="*/ 963764 w 1008541"/>
                <a:gd name="connsiteY30" fmla="*/ 214143 h 1008269"/>
                <a:gd name="connsiteX31" fmla="*/ 972454 w 1008541"/>
                <a:gd name="connsiteY31" fmla="*/ 222016 h 1008269"/>
                <a:gd name="connsiteX32" fmla="*/ 1001782 w 1008541"/>
                <a:gd name="connsiteY32" fmla="*/ 229618 h 1008269"/>
                <a:gd name="connsiteX33" fmla="*/ 1008300 w 1008541"/>
                <a:gd name="connsiteY33" fmla="*/ 237492 h 1008269"/>
                <a:gd name="connsiteX34" fmla="*/ 1008300 w 1008541"/>
                <a:gd name="connsiteY34" fmla="*/ 241564 h 1008269"/>
                <a:gd name="connsiteX35" fmla="*/ 1008300 w 1008541"/>
                <a:gd name="connsiteY35" fmla="*/ 997682 h 1008269"/>
                <a:gd name="connsiteX36" fmla="*/ 1008300 w 1008541"/>
                <a:gd name="connsiteY36" fmla="*/ 1008270 h 1008269"/>
                <a:gd name="connsiteX37" fmla="*/ 997166 w 1008541"/>
                <a:gd name="connsiteY37" fmla="*/ 1008270 h 1008269"/>
                <a:gd name="connsiteX38" fmla="*/ 70062 w 1008541"/>
                <a:gd name="connsiteY38" fmla="*/ 1008270 h 1008269"/>
                <a:gd name="connsiteX39" fmla="*/ 0 w 1008541"/>
                <a:gd name="connsiteY39" fmla="*/ 937681 h 1008269"/>
                <a:gd name="connsiteX40" fmla="*/ 0 w 1008541"/>
                <a:gd name="connsiteY40" fmla="*/ 510888 h 1008269"/>
                <a:gd name="connsiteX41" fmla="*/ 90158 w 1008541"/>
                <a:gd name="connsiteY41" fmla="*/ 369439 h 1008269"/>
                <a:gd name="connsiteX42" fmla="*/ 92873 w 1008541"/>
                <a:gd name="connsiteY42" fmla="*/ 366995 h 1008269"/>
                <a:gd name="connsiteX43" fmla="*/ 120844 w 1008541"/>
                <a:gd name="connsiteY43" fmla="*/ 974876 h 1008269"/>
                <a:gd name="connsiteX44" fmla="*/ 974898 w 1008541"/>
                <a:gd name="connsiteY44" fmla="*/ 974876 h 1008269"/>
                <a:gd name="connsiteX45" fmla="*/ 974898 w 1008541"/>
                <a:gd name="connsiteY45" fmla="*/ 362923 h 1008269"/>
                <a:gd name="connsiteX46" fmla="*/ 972454 w 1008541"/>
                <a:gd name="connsiteY46" fmla="*/ 361022 h 1008269"/>
                <a:gd name="connsiteX47" fmla="*/ 963221 w 1008541"/>
                <a:gd name="connsiteY47" fmla="*/ 371611 h 1008269"/>
                <a:gd name="connsiteX48" fmla="*/ 946113 w 1008541"/>
                <a:gd name="connsiteY48" fmla="*/ 412607 h 1008269"/>
                <a:gd name="connsiteX49" fmla="*/ 946656 w 1008541"/>
                <a:gd name="connsiteY49" fmla="*/ 424281 h 1008269"/>
                <a:gd name="connsiteX50" fmla="*/ 965122 w 1008541"/>
                <a:gd name="connsiteY50" fmla="*/ 454689 h 1008269"/>
                <a:gd name="connsiteX51" fmla="*/ 877408 w 1008541"/>
                <a:gd name="connsiteY51" fmla="*/ 542382 h 1008269"/>
                <a:gd name="connsiteX52" fmla="*/ 846994 w 1008541"/>
                <a:gd name="connsiteY52" fmla="*/ 523920 h 1008269"/>
                <a:gd name="connsiteX53" fmla="*/ 835316 w 1008541"/>
                <a:gd name="connsiteY53" fmla="*/ 523377 h 1008269"/>
                <a:gd name="connsiteX54" fmla="*/ 794311 w 1008541"/>
                <a:gd name="connsiteY54" fmla="*/ 540753 h 1008269"/>
                <a:gd name="connsiteX55" fmla="*/ 785893 w 1008541"/>
                <a:gd name="connsiteY55" fmla="*/ 549984 h 1008269"/>
                <a:gd name="connsiteX56" fmla="*/ 778289 w 1008541"/>
                <a:gd name="connsiteY56" fmla="*/ 579577 h 1008269"/>
                <a:gd name="connsiteX57" fmla="*/ 771229 w 1008541"/>
                <a:gd name="connsiteY57" fmla="*/ 585278 h 1008269"/>
                <a:gd name="connsiteX58" fmla="*/ 660432 w 1008541"/>
                <a:gd name="connsiteY58" fmla="*/ 585278 h 1008269"/>
                <a:gd name="connsiteX59" fmla="*/ 652829 w 1008541"/>
                <a:gd name="connsiteY59" fmla="*/ 579034 h 1008269"/>
                <a:gd name="connsiteX60" fmla="*/ 647126 w 1008541"/>
                <a:gd name="connsiteY60" fmla="*/ 557857 h 1008269"/>
                <a:gd name="connsiteX61" fmla="*/ 643324 w 1008541"/>
                <a:gd name="connsiteY61" fmla="*/ 559486 h 1008269"/>
                <a:gd name="connsiteX62" fmla="*/ 330759 w 1008541"/>
                <a:gd name="connsiteY62" fmla="*/ 777226 h 1008269"/>
                <a:gd name="connsiteX63" fmla="*/ 325600 w 1008541"/>
                <a:gd name="connsiteY63" fmla="*/ 787000 h 1008269"/>
                <a:gd name="connsiteX64" fmla="*/ 325328 w 1008541"/>
                <a:gd name="connsiteY64" fmla="*/ 815507 h 1008269"/>
                <a:gd name="connsiteX65" fmla="*/ 246847 w 1008541"/>
                <a:gd name="connsiteY65" fmla="*/ 876594 h 1008269"/>
                <a:gd name="connsiteX66" fmla="*/ 210730 w 1008541"/>
                <a:gd name="connsiteY66" fmla="*/ 860576 h 1008269"/>
                <a:gd name="connsiteX67" fmla="*/ 134422 w 1008541"/>
                <a:gd name="connsiteY67" fmla="*/ 914061 h 1008269"/>
                <a:gd name="connsiteX68" fmla="*/ 130348 w 1008541"/>
                <a:gd name="connsiteY68" fmla="*/ 924378 h 1008269"/>
                <a:gd name="connsiteX69" fmla="*/ 120844 w 1008541"/>
                <a:gd name="connsiteY69" fmla="*/ 974876 h 1008269"/>
                <a:gd name="connsiteX70" fmla="*/ 178958 w 1008541"/>
                <a:gd name="connsiteY70" fmla="*/ 438942 h 1008269"/>
                <a:gd name="connsiteX71" fmla="*/ 190363 w 1008541"/>
                <a:gd name="connsiteY71" fmla="*/ 438942 h 1008269"/>
                <a:gd name="connsiteX72" fmla="*/ 306319 w 1008541"/>
                <a:gd name="connsiteY72" fmla="*/ 438942 h 1008269"/>
                <a:gd name="connsiteX73" fmla="*/ 350583 w 1008541"/>
                <a:gd name="connsiteY73" fmla="*/ 426453 h 1008269"/>
                <a:gd name="connsiteX74" fmla="*/ 462194 w 1008541"/>
                <a:gd name="connsiteY74" fmla="*/ 340117 h 1008269"/>
                <a:gd name="connsiteX75" fmla="*/ 469798 w 1008541"/>
                <a:gd name="connsiteY75" fmla="*/ 311610 h 1008269"/>
                <a:gd name="connsiteX76" fmla="*/ 445629 w 1008541"/>
                <a:gd name="connsiteY76" fmla="*/ 292877 h 1008269"/>
                <a:gd name="connsiteX77" fmla="*/ 416300 w 1008541"/>
                <a:gd name="connsiteY77" fmla="*/ 301293 h 1008269"/>
                <a:gd name="connsiteX78" fmla="*/ 313923 w 1008541"/>
                <a:gd name="connsiteY78" fmla="*/ 378127 h 1008269"/>
                <a:gd name="connsiteX79" fmla="*/ 277262 w 1008541"/>
                <a:gd name="connsiteY79" fmla="*/ 390344 h 1008269"/>
                <a:gd name="connsiteX80" fmla="*/ 149358 w 1008541"/>
                <a:gd name="connsiteY80" fmla="*/ 390344 h 1008269"/>
                <a:gd name="connsiteX81" fmla="*/ 32316 w 1008541"/>
                <a:gd name="connsiteY81" fmla="*/ 507087 h 1008269"/>
                <a:gd name="connsiteX82" fmla="*/ 32316 w 1008541"/>
                <a:gd name="connsiteY82" fmla="*/ 631161 h 1008269"/>
                <a:gd name="connsiteX83" fmla="*/ 84455 w 1008541"/>
                <a:gd name="connsiteY83" fmla="*/ 683289 h 1008269"/>
                <a:gd name="connsiteX84" fmla="*/ 191178 w 1008541"/>
                <a:gd name="connsiteY84" fmla="*/ 683289 h 1008269"/>
                <a:gd name="connsiteX85" fmla="*/ 227567 w 1008541"/>
                <a:gd name="connsiteY85" fmla="*/ 719941 h 1008269"/>
                <a:gd name="connsiteX86" fmla="*/ 227567 w 1008541"/>
                <a:gd name="connsiteY86" fmla="*/ 813335 h 1008269"/>
                <a:gd name="connsiteX87" fmla="*/ 259611 w 1008541"/>
                <a:gd name="connsiteY87" fmla="*/ 845915 h 1008269"/>
                <a:gd name="connsiteX88" fmla="*/ 292198 w 1008541"/>
                <a:gd name="connsiteY88" fmla="*/ 813878 h 1008269"/>
                <a:gd name="connsiteX89" fmla="*/ 292198 w 1008541"/>
                <a:gd name="connsiteY89" fmla="*/ 665641 h 1008269"/>
                <a:gd name="connsiteX90" fmla="*/ 244675 w 1008541"/>
                <a:gd name="connsiteY90" fmla="*/ 618401 h 1008269"/>
                <a:gd name="connsiteX91" fmla="*/ 187648 w 1008541"/>
                <a:gd name="connsiteY91" fmla="*/ 618401 h 1008269"/>
                <a:gd name="connsiteX92" fmla="*/ 178958 w 1008541"/>
                <a:gd name="connsiteY92" fmla="*/ 617858 h 1008269"/>
                <a:gd name="connsiteX93" fmla="*/ 178958 w 1008541"/>
                <a:gd name="connsiteY93" fmla="*/ 438942 h 1008269"/>
                <a:gd name="connsiteX94" fmla="*/ 324785 w 1008541"/>
                <a:gd name="connsiteY94" fmla="*/ 740846 h 1008269"/>
                <a:gd name="connsiteX95" fmla="*/ 620513 w 1008541"/>
                <a:gd name="connsiteY95" fmla="*/ 535052 h 1008269"/>
                <a:gd name="connsiteX96" fmla="*/ 594715 w 1008541"/>
                <a:gd name="connsiteY96" fmla="*/ 523106 h 1008269"/>
                <a:gd name="connsiteX97" fmla="*/ 583853 w 1008541"/>
                <a:gd name="connsiteY97" fmla="*/ 523649 h 1008269"/>
                <a:gd name="connsiteX98" fmla="*/ 553710 w 1008541"/>
                <a:gd name="connsiteY98" fmla="*/ 542111 h 1008269"/>
                <a:gd name="connsiteX99" fmla="*/ 465724 w 1008541"/>
                <a:gd name="connsiteY99" fmla="*/ 454417 h 1008269"/>
                <a:gd name="connsiteX100" fmla="*/ 484190 w 1008541"/>
                <a:gd name="connsiteY100" fmla="*/ 424281 h 1008269"/>
                <a:gd name="connsiteX101" fmla="*/ 486363 w 1008541"/>
                <a:gd name="connsiteY101" fmla="*/ 416951 h 1008269"/>
                <a:gd name="connsiteX102" fmla="*/ 468168 w 1008541"/>
                <a:gd name="connsiteY102" fmla="*/ 377041 h 1008269"/>
                <a:gd name="connsiteX103" fmla="*/ 380998 w 1008541"/>
                <a:gd name="connsiteY103" fmla="*/ 444915 h 1008269"/>
                <a:gd name="connsiteX104" fmla="*/ 310935 w 1008541"/>
                <a:gd name="connsiteY104" fmla="*/ 471521 h 1008269"/>
                <a:gd name="connsiteX105" fmla="*/ 268301 w 1008541"/>
                <a:gd name="connsiteY105" fmla="*/ 471793 h 1008269"/>
                <a:gd name="connsiteX106" fmla="*/ 211545 w 1008541"/>
                <a:gd name="connsiteY106" fmla="*/ 471793 h 1008269"/>
                <a:gd name="connsiteX107" fmla="*/ 211545 w 1008541"/>
                <a:gd name="connsiteY107" fmla="*/ 585550 h 1008269"/>
                <a:gd name="connsiteX108" fmla="*/ 223222 w 1008541"/>
                <a:gd name="connsiteY108" fmla="*/ 585550 h 1008269"/>
                <a:gd name="connsiteX109" fmla="*/ 325057 w 1008541"/>
                <a:gd name="connsiteY109" fmla="*/ 687633 h 1008269"/>
                <a:gd name="connsiteX110" fmla="*/ 324785 w 1008541"/>
                <a:gd name="connsiteY110" fmla="*/ 740846 h 1008269"/>
                <a:gd name="connsiteX111" fmla="*/ 454590 w 1008541"/>
                <a:gd name="connsiteY111" fmla="*/ 257039 h 1008269"/>
                <a:gd name="connsiteX112" fmla="*/ 454590 w 1008541"/>
                <a:gd name="connsiteY112" fmla="*/ 259754 h 1008269"/>
                <a:gd name="connsiteX113" fmla="*/ 460293 w 1008541"/>
                <a:gd name="connsiteY113" fmla="*/ 262469 h 1008269"/>
                <a:gd name="connsiteX114" fmla="*/ 497768 w 1008541"/>
                <a:gd name="connsiteY114" fmla="*/ 345547 h 1008269"/>
                <a:gd name="connsiteX115" fmla="*/ 497225 w 1008541"/>
                <a:gd name="connsiteY115" fmla="*/ 355864 h 1008269"/>
                <a:gd name="connsiteX116" fmla="*/ 520036 w 1008541"/>
                <a:gd name="connsiteY116" fmla="*/ 408806 h 1008269"/>
                <a:gd name="connsiteX117" fmla="*/ 519221 w 1008541"/>
                <a:gd name="connsiteY117" fmla="*/ 429439 h 1008269"/>
                <a:gd name="connsiteX118" fmla="*/ 506458 w 1008541"/>
                <a:gd name="connsiteY118" fmla="*/ 449530 h 1008269"/>
                <a:gd name="connsiteX119" fmla="*/ 557511 w 1008541"/>
                <a:gd name="connsiteY119" fmla="*/ 500843 h 1008269"/>
                <a:gd name="connsiteX120" fmla="*/ 582766 w 1008541"/>
                <a:gd name="connsiteY120" fmla="*/ 485639 h 1008269"/>
                <a:gd name="connsiteX121" fmla="*/ 594172 w 1008541"/>
                <a:gd name="connsiteY121" fmla="*/ 485639 h 1008269"/>
                <a:gd name="connsiteX122" fmla="*/ 663419 w 1008541"/>
                <a:gd name="connsiteY122" fmla="*/ 514146 h 1008269"/>
                <a:gd name="connsiteX123" fmla="*/ 671566 w 1008541"/>
                <a:gd name="connsiteY123" fmla="*/ 522563 h 1008269"/>
                <a:gd name="connsiteX124" fmla="*/ 678898 w 1008541"/>
                <a:gd name="connsiteY124" fmla="*/ 552156 h 1008269"/>
                <a:gd name="connsiteX125" fmla="*/ 750862 w 1008541"/>
                <a:gd name="connsiteY125" fmla="*/ 552156 h 1008269"/>
                <a:gd name="connsiteX126" fmla="*/ 758194 w 1008541"/>
                <a:gd name="connsiteY126" fmla="*/ 522563 h 1008269"/>
                <a:gd name="connsiteX127" fmla="*/ 766340 w 1008541"/>
                <a:gd name="connsiteY127" fmla="*/ 514418 h 1008269"/>
                <a:gd name="connsiteX128" fmla="*/ 835588 w 1008541"/>
                <a:gd name="connsiteY128" fmla="*/ 485911 h 1008269"/>
                <a:gd name="connsiteX129" fmla="*/ 846994 w 1008541"/>
                <a:gd name="connsiteY129" fmla="*/ 485911 h 1008269"/>
                <a:gd name="connsiteX130" fmla="*/ 871434 w 1008541"/>
                <a:gd name="connsiteY130" fmla="*/ 500572 h 1008269"/>
                <a:gd name="connsiteX131" fmla="*/ 923302 w 1008541"/>
                <a:gd name="connsiteY131" fmla="*/ 449259 h 1008269"/>
                <a:gd name="connsiteX132" fmla="*/ 908638 w 1008541"/>
                <a:gd name="connsiteY132" fmla="*/ 425910 h 1008269"/>
                <a:gd name="connsiteX133" fmla="*/ 908094 w 1008541"/>
                <a:gd name="connsiteY133" fmla="*/ 412335 h 1008269"/>
                <a:gd name="connsiteX134" fmla="*/ 936880 w 1008541"/>
                <a:gd name="connsiteY134" fmla="*/ 344461 h 1008269"/>
                <a:gd name="connsiteX135" fmla="*/ 945841 w 1008541"/>
                <a:gd name="connsiteY135" fmla="*/ 335773 h 1008269"/>
                <a:gd name="connsiteX136" fmla="*/ 974626 w 1008541"/>
                <a:gd name="connsiteY136" fmla="*/ 328714 h 1008269"/>
                <a:gd name="connsiteX137" fmla="*/ 974626 w 1008541"/>
                <a:gd name="connsiteY137" fmla="*/ 256768 h 1008269"/>
                <a:gd name="connsiteX138" fmla="*/ 945570 w 1008541"/>
                <a:gd name="connsiteY138" fmla="*/ 249709 h 1008269"/>
                <a:gd name="connsiteX139" fmla="*/ 936880 w 1008541"/>
                <a:gd name="connsiteY139" fmla="*/ 241835 h 1008269"/>
                <a:gd name="connsiteX140" fmla="*/ 907823 w 1008541"/>
                <a:gd name="connsiteY140" fmla="*/ 171789 h 1008269"/>
                <a:gd name="connsiteX141" fmla="*/ 908366 w 1008541"/>
                <a:gd name="connsiteY141" fmla="*/ 160387 h 1008269"/>
                <a:gd name="connsiteX142" fmla="*/ 923030 w 1008541"/>
                <a:gd name="connsiteY142" fmla="*/ 135952 h 1008269"/>
                <a:gd name="connsiteX143" fmla="*/ 871706 w 1008541"/>
                <a:gd name="connsiteY143" fmla="*/ 84368 h 1008269"/>
                <a:gd name="connsiteX144" fmla="*/ 848623 w 1008541"/>
                <a:gd name="connsiteY144" fmla="*/ 98757 h 1008269"/>
                <a:gd name="connsiteX145" fmla="*/ 833959 w 1008541"/>
                <a:gd name="connsiteY145" fmla="*/ 99300 h 1008269"/>
                <a:gd name="connsiteX146" fmla="*/ 766884 w 1008541"/>
                <a:gd name="connsiteY146" fmla="*/ 71336 h 1008269"/>
                <a:gd name="connsiteX147" fmla="*/ 757379 w 1008541"/>
                <a:gd name="connsiteY147" fmla="*/ 61290 h 1008269"/>
                <a:gd name="connsiteX148" fmla="*/ 750590 w 1008541"/>
                <a:gd name="connsiteY148" fmla="*/ 32783 h 1008269"/>
                <a:gd name="connsiteX149" fmla="*/ 678627 w 1008541"/>
                <a:gd name="connsiteY149" fmla="*/ 32783 h 1008269"/>
                <a:gd name="connsiteX150" fmla="*/ 671566 w 1008541"/>
                <a:gd name="connsiteY150" fmla="*/ 61562 h 1008269"/>
                <a:gd name="connsiteX151" fmla="*/ 663148 w 1008541"/>
                <a:gd name="connsiteY151" fmla="*/ 70793 h 1008269"/>
                <a:gd name="connsiteX152" fmla="*/ 594172 w 1008541"/>
                <a:gd name="connsiteY152" fmla="*/ 99571 h 1008269"/>
                <a:gd name="connsiteX153" fmla="*/ 582766 w 1008541"/>
                <a:gd name="connsiteY153" fmla="*/ 99300 h 1008269"/>
                <a:gd name="connsiteX154" fmla="*/ 558598 w 1008541"/>
                <a:gd name="connsiteY154" fmla="*/ 84639 h 1008269"/>
                <a:gd name="connsiteX155" fmla="*/ 507001 w 1008541"/>
                <a:gd name="connsiteY155" fmla="*/ 136223 h 1008269"/>
                <a:gd name="connsiteX156" fmla="*/ 520851 w 1008541"/>
                <a:gd name="connsiteY156" fmla="*/ 158486 h 1008269"/>
                <a:gd name="connsiteX157" fmla="*/ 521394 w 1008541"/>
                <a:gd name="connsiteY157" fmla="*/ 173961 h 1008269"/>
                <a:gd name="connsiteX158" fmla="*/ 493966 w 1008541"/>
                <a:gd name="connsiteY158" fmla="*/ 240206 h 1008269"/>
                <a:gd name="connsiteX159" fmla="*/ 483376 w 1008541"/>
                <a:gd name="connsiteY159" fmla="*/ 250252 h 1008269"/>
                <a:gd name="connsiteX160" fmla="*/ 454590 w 1008541"/>
                <a:gd name="connsiteY160" fmla="*/ 257039 h 1008269"/>
                <a:gd name="connsiteX161" fmla="*/ 162936 w 1008541"/>
                <a:gd name="connsiteY161" fmla="*/ 195138 h 1008269"/>
                <a:gd name="connsiteX162" fmla="*/ 80925 w 1008541"/>
                <a:gd name="connsiteY162" fmla="*/ 276044 h 1008269"/>
                <a:gd name="connsiteX163" fmla="*/ 161035 w 1008541"/>
                <a:gd name="connsiteY163" fmla="*/ 357764 h 1008269"/>
                <a:gd name="connsiteX164" fmla="*/ 243589 w 1008541"/>
                <a:gd name="connsiteY164" fmla="*/ 277401 h 1008269"/>
                <a:gd name="connsiteX165" fmla="*/ 162936 w 1008541"/>
                <a:gd name="connsiteY165" fmla="*/ 195138 h 1008269"/>
                <a:gd name="connsiteX166" fmla="*/ 33402 w 1008541"/>
                <a:gd name="connsiteY166" fmla="*/ 699850 h 1008269"/>
                <a:gd name="connsiteX167" fmla="*/ 32316 w 1008541"/>
                <a:gd name="connsiteY167" fmla="*/ 702836 h 1008269"/>
                <a:gd name="connsiteX168" fmla="*/ 32587 w 1008541"/>
                <a:gd name="connsiteY168" fmla="*/ 944740 h 1008269"/>
                <a:gd name="connsiteX169" fmla="*/ 39105 w 1008541"/>
                <a:gd name="connsiteY169" fmla="*/ 962387 h 1008269"/>
                <a:gd name="connsiteX170" fmla="*/ 74950 w 1008541"/>
                <a:gd name="connsiteY170" fmla="*/ 974061 h 1008269"/>
                <a:gd name="connsiteX171" fmla="*/ 97218 w 1008541"/>
                <a:gd name="connsiteY171" fmla="*/ 941210 h 1008269"/>
                <a:gd name="connsiteX172" fmla="*/ 97218 w 1008541"/>
                <a:gd name="connsiteY172" fmla="*/ 722656 h 1008269"/>
                <a:gd name="connsiteX173" fmla="*/ 96404 w 1008541"/>
                <a:gd name="connsiteY173" fmla="*/ 715325 h 1008269"/>
                <a:gd name="connsiteX174" fmla="*/ 33402 w 1008541"/>
                <a:gd name="connsiteY174" fmla="*/ 699850 h 1008269"/>
                <a:gd name="connsiteX175" fmla="*/ 130077 w 1008541"/>
                <a:gd name="connsiteY175" fmla="*/ 876323 h 1008269"/>
                <a:gd name="connsiteX176" fmla="*/ 192264 w 1008541"/>
                <a:gd name="connsiteY176" fmla="*/ 832612 h 1008269"/>
                <a:gd name="connsiteX177" fmla="*/ 196066 w 1008541"/>
                <a:gd name="connsiteY177" fmla="*/ 825553 h 1008269"/>
                <a:gd name="connsiteX178" fmla="*/ 194708 w 1008541"/>
                <a:gd name="connsiteY178" fmla="*/ 772068 h 1008269"/>
                <a:gd name="connsiteX179" fmla="*/ 194708 w 1008541"/>
                <a:gd name="connsiteY179" fmla="*/ 716140 h 1008269"/>
                <a:gd name="connsiteX180" fmla="*/ 130077 w 1008541"/>
                <a:gd name="connsiteY180" fmla="*/ 716140 h 1008269"/>
                <a:gd name="connsiteX181" fmla="*/ 130077 w 1008541"/>
                <a:gd name="connsiteY181" fmla="*/ 876323 h 100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1008541" h="1008269">
                  <a:moveTo>
                    <a:pt x="92873" y="366995"/>
                  </a:moveTo>
                  <a:cubicBezTo>
                    <a:pt x="34488" y="317854"/>
                    <a:pt x="39105" y="245365"/>
                    <a:pt x="75493" y="202740"/>
                  </a:cubicBezTo>
                  <a:cubicBezTo>
                    <a:pt x="115141" y="156586"/>
                    <a:pt x="183031" y="149527"/>
                    <a:pt x="231097" y="185636"/>
                  </a:cubicBezTo>
                  <a:cubicBezTo>
                    <a:pt x="272646" y="216858"/>
                    <a:pt x="300616" y="291248"/>
                    <a:pt x="243317" y="357221"/>
                  </a:cubicBezTo>
                  <a:cubicBezTo>
                    <a:pt x="265857" y="357493"/>
                    <a:pt x="287038" y="360479"/>
                    <a:pt x="306591" y="343647"/>
                  </a:cubicBezTo>
                  <a:cubicBezTo>
                    <a:pt x="333475" y="320298"/>
                    <a:pt x="363075" y="300479"/>
                    <a:pt x="391589" y="279302"/>
                  </a:cubicBezTo>
                  <a:cubicBezTo>
                    <a:pt x="400822" y="272515"/>
                    <a:pt x="410869" y="266813"/>
                    <a:pt x="422275" y="259483"/>
                  </a:cubicBezTo>
                  <a:cubicBezTo>
                    <a:pt x="422275" y="254867"/>
                    <a:pt x="422546" y="247808"/>
                    <a:pt x="422275" y="241021"/>
                  </a:cubicBezTo>
                  <a:cubicBezTo>
                    <a:pt x="421732" y="233962"/>
                    <a:pt x="423089" y="229890"/>
                    <a:pt x="431508" y="228804"/>
                  </a:cubicBezTo>
                  <a:cubicBezTo>
                    <a:pt x="440741" y="227718"/>
                    <a:pt x="449974" y="225003"/>
                    <a:pt x="459207" y="222016"/>
                  </a:cubicBezTo>
                  <a:cubicBezTo>
                    <a:pt x="462466" y="220930"/>
                    <a:pt x="465724" y="217672"/>
                    <a:pt x="467082" y="214686"/>
                  </a:cubicBezTo>
                  <a:cubicBezTo>
                    <a:pt x="473328" y="200839"/>
                    <a:pt x="479302" y="186722"/>
                    <a:pt x="484462" y="172604"/>
                  </a:cubicBezTo>
                  <a:cubicBezTo>
                    <a:pt x="485820" y="169346"/>
                    <a:pt x="485548" y="164187"/>
                    <a:pt x="483919" y="160930"/>
                  </a:cubicBezTo>
                  <a:cubicBezTo>
                    <a:pt x="478216" y="150341"/>
                    <a:pt x="471427" y="140024"/>
                    <a:pt x="465453" y="130250"/>
                  </a:cubicBezTo>
                  <a:cubicBezTo>
                    <a:pt x="494510" y="100929"/>
                    <a:pt x="523295" y="72422"/>
                    <a:pt x="552895" y="42829"/>
                  </a:cubicBezTo>
                  <a:cubicBezTo>
                    <a:pt x="562399" y="48801"/>
                    <a:pt x="572719" y="55589"/>
                    <a:pt x="583853" y="61290"/>
                  </a:cubicBezTo>
                  <a:cubicBezTo>
                    <a:pt x="587111" y="62919"/>
                    <a:pt x="591999" y="63191"/>
                    <a:pt x="595530" y="61833"/>
                  </a:cubicBezTo>
                  <a:cubicBezTo>
                    <a:pt x="609379" y="56675"/>
                    <a:pt x="623229" y="50973"/>
                    <a:pt x="636535" y="44729"/>
                  </a:cubicBezTo>
                  <a:cubicBezTo>
                    <a:pt x="640065" y="43100"/>
                    <a:pt x="643867" y="39028"/>
                    <a:pt x="644953" y="35498"/>
                  </a:cubicBezTo>
                  <a:cubicBezTo>
                    <a:pt x="648212" y="25996"/>
                    <a:pt x="649570" y="15679"/>
                    <a:pt x="652557" y="5905"/>
                  </a:cubicBezTo>
                  <a:cubicBezTo>
                    <a:pt x="653372" y="3462"/>
                    <a:pt x="657174" y="204"/>
                    <a:pt x="659889" y="204"/>
                  </a:cubicBezTo>
                  <a:cubicBezTo>
                    <a:pt x="696821" y="-68"/>
                    <a:pt x="733753" y="-68"/>
                    <a:pt x="770685" y="204"/>
                  </a:cubicBezTo>
                  <a:cubicBezTo>
                    <a:pt x="773401" y="204"/>
                    <a:pt x="777474" y="3733"/>
                    <a:pt x="778289" y="6448"/>
                  </a:cubicBezTo>
                  <a:cubicBezTo>
                    <a:pt x="781819" y="17851"/>
                    <a:pt x="781005" y="31969"/>
                    <a:pt x="787794" y="40114"/>
                  </a:cubicBezTo>
                  <a:cubicBezTo>
                    <a:pt x="794583" y="47987"/>
                    <a:pt x="809518" y="48258"/>
                    <a:pt x="819295" y="54503"/>
                  </a:cubicBezTo>
                  <a:cubicBezTo>
                    <a:pt x="835860" y="65363"/>
                    <a:pt x="849981" y="63462"/>
                    <a:pt x="864373" y="50973"/>
                  </a:cubicBezTo>
                  <a:cubicBezTo>
                    <a:pt x="868447" y="47444"/>
                    <a:pt x="873606" y="45272"/>
                    <a:pt x="877137" y="43100"/>
                  </a:cubicBezTo>
                  <a:cubicBezTo>
                    <a:pt x="906465" y="72422"/>
                    <a:pt x="935250" y="101200"/>
                    <a:pt x="964850" y="131065"/>
                  </a:cubicBezTo>
                  <a:cubicBezTo>
                    <a:pt x="959419" y="139753"/>
                    <a:pt x="952630" y="150341"/>
                    <a:pt x="946656" y="161201"/>
                  </a:cubicBezTo>
                  <a:cubicBezTo>
                    <a:pt x="945027" y="164187"/>
                    <a:pt x="945027" y="168803"/>
                    <a:pt x="946113" y="172061"/>
                  </a:cubicBezTo>
                  <a:cubicBezTo>
                    <a:pt x="951544" y="186179"/>
                    <a:pt x="957247" y="200297"/>
                    <a:pt x="963764" y="214143"/>
                  </a:cubicBezTo>
                  <a:cubicBezTo>
                    <a:pt x="965393" y="217401"/>
                    <a:pt x="968924" y="220930"/>
                    <a:pt x="972454" y="222016"/>
                  </a:cubicBezTo>
                  <a:cubicBezTo>
                    <a:pt x="982230" y="225003"/>
                    <a:pt x="992278" y="226632"/>
                    <a:pt x="1001782" y="229618"/>
                  </a:cubicBezTo>
                  <a:cubicBezTo>
                    <a:pt x="1004498" y="230433"/>
                    <a:pt x="1006399" y="234505"/>
                    <a:pt x="1008300" y="237492"/>
                  </a:cubicBezTo>
                  <a:cubicBezTo>
                    <a:pt x="1008843" y="238306"/>
                    <a:pt x="1008300" y="240206"/>
                    <a:pt x="1008300" y="241564"/>
                  </a:cubicBezTo>
                  <a:cubicBezTo>
                    <a:pt x="1008300" y="493513"/>
                    <a:pt x="1008300" y="745733"/>
                    <a:pt x="1008300" y="997682"/>
                  </a:cubicBezTo>
                  <a:cubicBezTo>
                    <a:pt x="1008300" y="1000668"/>
                    <a:pt x="1008300" y="1003655"/>
                    <a:pt x="1008300" y="1008270"/>
                  </a:cubicBezTo>
                  <a:cubicBezTo>
                    <a:pt x="1004226" y="1008270"/>
                    <a:pt x="1000696" y="1008270"/>
                    <a:pt x="997166" y="1008270"/>
                  </a:cubicBezTo>
                  <a:cubicBezTo>
                    <a:pt x="688131" y="1008270"/>
                    <a:pt x="379097" y="1008270"/>
                    <a:pt x="70062" y="1008270"/>
                  </a:cubicBezTo>
                  <a:cubicBezTo>
                    <a:pt x="26884" y="1008270"/>
                    <a:pt x="0" y="981120"/>
                    <a:pt x="0" y="937681"/>
                  </a:cubicBezTo>
                  <a:cubicBezTo>
                    <a:pt x="0" y="795417"/>
                    <a:pt x="0" y="653153"/>
                    <a:pt x="0" y="510888"/>
                  </a:cubicBezTo>
                  <a:cubicBezTo>
                    <a:pt x="0" y="444643"/>
                    <a:pt x="29872" y="397131"/>
                    <a:pt x="90158" y="369439"/>
                  </a:cubicBezTo>
                  <a:cubicBezTo>
                    <a:pt x="90701" y="368896"/>
                    <a:pt x="91515" y="368081"/>
                    <a:pt x="92873" y="366995"/>
                  </a:cubicBezTo>
                  <a:close/>
                  <a:moveTo>
                    <a:pt x="120844" y="974876"/>
                  </a:moveTo>
                  <a:cubicBezTo>
                    <a:pt x="406524" y="974876"/>
                    <a:pt x="690847" y="974876"/>
                    <a:pt x="974898" y="974876"/>
                  </a:cubicBezTo>
                  <a:cubicBezTo>
                    <a:pt x="974898" y="770439"/>
                    <a:pt x="974898" y="566545"/>
                    <a:pt x="974898" y="362923"/>
                  </a:cubicBezTo>
                  <a:cubicBezTo>
                    <a:pt x="974083" y="362380"/>
                    <a:pt x="973269" y="361565"/>
                    <a:pt x="972454" y="361022"/>
                  </a:cubicBezTo>
                  <a:cubicBezTo>
                    <a:pt x="969467" y="364552"/>
                    <a:pt x="965122" y="367538"/>
                    <a:pt x="963221" y="371611"/>
                  </a:cubicBezTo>
                  <a:cubicBezTo>
                    <a:pt x="956975" y="385186"/>
                    <a:pt x="951272" y="398760"/>
                    <a:pt x="946113" y="412607"/>
                  </a:cubicBezTo>
                  <a:cubicBezTo>
                    <a:pt x="944755" y="416136"/>
                    <a:pt x="945027" y="421023"/>
                    <a:pt x="946656" y="424281"/>
                  </a:cubicBezTo>
                  <a:cubicBezTo>
                    <a:pt x="952359" y="434869"/>
                    <a:pt x="959148" y="445186"/>
                    <a:pt x="965122" y="454689"/>
                  </a:cubicBezTo>
                  <a:cubicBezTo>
                    <a:pt x="935793" y="484010"/>
                    <a:pt x="906737" y="513060"/>
                    <a:pt x="877408" y="542382"/>
                  </a:cubicBezTo>
                  <a:cubicBezTo>
                    <a:pt x="867904" y="536409"/>
                    <a:pt x="857856" y="529893"/>
                    <a:pt x="846994" y="523920"/>
                  </a:cubicBezTo>
                  <a:cubicBezTo>
                    <a:pt x="843735" y="522291"/>
                    <a:pt x="838847" y="522020"/>
                    <a:pt x="835316" y="523377"/>
                  </a:cubicBezTo>
                  <a:cubicBezTo>
                    <a:pt x="821467" y="528536"/>
                    <a:pt x="807617" y="534237"/>
                    <a:pt x="794311" y="540753"/>
                  </a:cubicBezTo>
                  <a:cubicBezTo>
                    <a:pt x="790781" y="542382"/>
                    <a:pt x="786979" y="546183"/>
                    <a:pt x="785893" y="549984"/>
                  </a:cubicBezTo>
                  <a:cubicBezTo>
                    <a:pt x="782634" y="559486"/>
                    <a:pt x="781276" y="569803"/>
                    <a:pt x="778289" y="579577"/>
                  </a:cubicBezTo>
                  <a:cubicBezTo>
                    <a:pt x="777474" y="582021"/>
                    <a:pt x="773673" y="585278"/>
                    <a:pt x="771229" y="585278"/>
                  </a:cubicBezTo>
                  <a:cubicBezTo>
                    <a:pt x="734296" y="585550"/>
                    <a:pt x="697364" y="585550"/>
                    <a:pt x="660432" y="585278"/>
                  </a:cubicBezTo>
                  <a:cubicBezTo>
                    <a:pt x="657717" y="585278"/>
                    <a:pt x="653643" y="581749"/>
                    <a:pt x="652829" y="579034"/>
                  </a:cubicBezTo>
                  <a:cubicBezTo>
                    <a:pt x="650113" y="572247"/>
                    <a:pt x="649027" y="564916"/>
                    <a:pt x="647126" y="557857"/>
                  </a:cubicBezTo>
                  <a:cubicBezTo>
                    <a:pt x="645225" y="558672"/>
                    <a:pt x="644139" y="558943"/>
                    <a:pt x="643324" y="559486"/>
                  </a:cubicBezTo>
                  <a:cubicBezTo>
                    <a:pt x="539045" y="631976"/>
                    <a:pt x="434767" y="704465"/>
                    <a:pt x="330759" y="777226"/>
                  </a:cubicBezTo>
                  <a:cubicBezTo>
                    <a:pt x="328044" y="779127"/>
                    <a:pt x="325871" y="783471"/>
                    <a:pt x="325600" y="787000"/>
                  </a:cubicBezTo>
                  <a:cubicBezTo>
                    <a:pt x="324785" y="796503"/>
                    <a:pt x="325600" y="806005"/>
                    <a:pt x="325328" y="815507"/>
                  </a:cubicBezTo>
                  <a:cubicBezTo>
                    <a:pt x="323970" y="855960"/>
                    <a:pt x="286224" y="886097"/>
                    <a:pt x="246847" y="876594"/>
                  </a:cubicBezTo>
                  <a:cubicBezTo>
                    <a:pt x="234627" y="873608"/>
                    <a:pt x="223765" y="866549"/>
                    <a:pt x="210730" y="860576"/>
                  </a:cubicBezTo>
                  <a:cubicBezTo>
                    <a:pt x="186561" y="877409"/>
                    <a:pt x="160220" y="895599"/>
                    <a:pt x="134422" y="914061"/>
                  </a:cubicBezTo>
                  <a:cubicBezTo>
                    <a:pt x="131978" y="915961"/>
                    <a:pt x="130348" y="920848"/>
                    <a:pt x="130348" y="924378"/>
                  </a:cubicBezTo>
                  <a:cubicBezTo>
                    <a:pt x="129805" y="941210"/>
                    <a:pt x="130620" y="958586"/>
                    <a:pt x="120844" y="974876"/>
                  </a:cubicBezTo>
                  <a:close/>
                  <a:moveTo>
                    <a:pt x="178958" y="438942"/>
                  </a:moveTo>
                  <a:cubicBezTo>
                    <a:pt x="183031" y="438942"/>
                    <a:pt x="186561" y="438942"/>
                    <a:pt x="190363" y="438942"/>
                  </a:cubicBezTo>
                  <a:cubicBezTo>
                    <a:pt x="228925" y="438942"/>
                    <a:pt x="267486" y="438942"/>
                    <a:pt x="306319" y="438942"/>
                  </a:cubicBezTo>
                  <a:cubicBezTo>
                    <a:pt x="322341" y="438942"/>
                    <a:pt x="337820" y="435955"/>
                    <a:pt x="350583" y="426453"/>
                  </a:cubicBezTo>
                  <a:cubicBezTo>
                    <a:pt x="388330" y="398217"/>
                    <a:pt x="425262" y="369167"/>
                    <a:pt x="462194" y="340117"/>
                  </a:cubicBezTo>
                  <a:cubicBezTo>
                    <a:pt x="471155" y="333058"/>
                    <a:pt x="473599" y="322741"/>
                    <a:pt x="469798" y="311610"/>
                  </a:cubicBezTo>
                  <a:cubicBezTo>
                    <a:pt x="465996" y="300207"/>
                    <a:pt x="457577" y="293963"/>
                    <a:pt x="445629" y="292877"/>
                  </a:cubicBezTo>
                  <a:cubicBezTo>
                    <a:pt x="434767" y="291519"/>
                    <a:pt x="425262" y="294506"/>
                    <a:pt x="416300" y="301293"/>
                  </a:cubicBezTo>
                  <a:cubicBezTo>
                    <a:pt x="382356" y="327085"/>
                    <a:pt x="348139" y="352335"/>
                    <a:pt x="313923" y="378127"/>
                  </a:cubicBezTo>
                  <a:cubicBezTo>
                    <a:pt x="303060" y="386543"/>
                    <a:pt x="291112" y="390344"/>
                    <a:pt x="277262" y="390344"/>
                  </a:cubicBezTo>
                  <a:cubicBezTo>
                    <a:pt x="234627" y="390073"/>
                    <a:pt x="191992" y="390073"/>
                    <a:pt x="149358" y="390344"/>
                  </a:cubicBezTo>
                  <a:cubicBezTo>
                    <a:pt x="82011" y="390616"/>
                    <a:pt x="32587" y="439756"/>
                    <a:pt x="32316" y="507087"/>
                  </a:cubicBezTo>
                  <a:cubicBezTo>
                    <a:pt x="32044" y="548355"/>
                    <a:pt x="32316" y="589622"/>
                    <a:pt x="32316" y="631161"/>
                  </a:cubicBezTo>
                  <a:cubicBezTo>
                    <a:pt x="32316" y="662926"/>
                    <a:pt x="52683" y="683289"/>
                    <a:pt x="84455" y="683289"/>
                  </a:cubicBezTo>
                  <a:cubicBezTo>
                    <a:pt x="120029" y="683289"/>
                    <a:pt x="155604" y="683289"/>
                    <a:pt x="191178" y="683289"/>
                  </a:cubicBezTo>
                  <a:cubicBezTo>
                    <a:pt x="214532" y="683289"/>
                    <a:pt x="227567" y="696321"/>
                    <a:pt x="227567" y="719941"/>
                  </a:cubicBezTo>
                  <a:cubicBezTo>
                    <a:pt x="227567" y="751163"/>
                    <a:pt x="227295" y="782385"/>
                    <a:pt x="227567" y="813335"/>
                  </a:cubicBezTo>
                  <a:cubicBezTo>
                    <a:pt x="227838" y="831797"/>
                    <a:pt x="241959" y="845644"/>
                    <a:pt x="259611" y="845915"/>
                  </a:cubicBezTo>
                  <a:cubicBezTo>
                    <a:pt x="277262" y="846187"/>
                    <a:pt x="292198" y="832069"/>
                    <a:pt x="292198" y="813878"/>
                  </a:cubicBezTo>
                  <a:cubicBezTo>
                    <a:pt x="292469" y="764466"/>
                    <a:pt x="292741" y="715054"/>
                    <a:pt x="292198" y="665641"/>
                  </a:cubicBezTo>
                  <a:cubicBezTo>
                    <a:pt x="291926" y="639578"/>
                    <a:pt x="270745" y="618944"/>
                    <a:pt x="244675" y="618401"/>
                  </a:cubicBezTo>
                  <a:cubicBezTo>
                    <a:pt x="225666" y="618130"/>
                    <a:pt x="206657" y="618401"/>
                    <a:pt x="187648" y="618401"/>
                  </a:cubicBezTo>
                  <a:cubicBezTo>
                    <a:pt x="184660" y="618401"/>
                    <a:pt x="181945" y="618130"/>
                    <a:pt x="178958" y="617858"/>
                  </a:cubicBezTo>
                  <a:cubicBezTo>
                    <a:pt x="178958" y="557586"/>
                    <a:pt x="178958" y="498943"/>
                    <a:pt x="178958" y="438942"/>
                  </a:cubicBezTo>
                  <a:close/>
                  <a:moveTo>
                    <a:pt x="324785" y="740846"/>
                  </a:moveTo>
                  <a:cubicBezTo>
                    <a:pt x="424176" y="671614"/>
                    <a:pt x="521665" y="603740"/>
                    <a:pt x="620513" y="535052"/>
                  </a:cubicBezTo>
                  <a:cubicBezTo>
                    <a:pt x="611009" y="530708"/>
                    <a:pt x="603133" y="526364"/>
                    <a:pt x="594715" y="523106"/>
                  </a:cubicBezTo>
                  <a:cubicBezTo>
                    <a:pt x="591456" y="522020"/>
                    <a:pt x="586840" y="522020"/>
                    <a:pt x="583853" y="523649"/>
                  </a:cubicBezTo>
                  <a:cubicBezTo>
                    <a:pt x="572990" y="529622"/>
                    <a:pt x="562399" y="536409"/>
                    <a:pt x="553710" y="542111"/>
                  </a:cubicBezTo>
                  <a:cubicBezTo>
                    <a:pt x="523838" y="512517"/>
                    <a:pt x="495053" y="483467"/>
                    <a:pt x="465724" y="454417"/>
                  </a:cubicBezTo>
                  <a:cubicBezTo>
                    <a:pt x="471699" y="444915"/>
                    <a:pt x="477944" y="434598"/>
                    <a:pt x="484190" y="424281"/>
                  </a:cubicBezTo>
                  <a:cubicBezTo>
                    <a:pt x="485548" y="422109"/>
                    <a:pt x="487177" y="418851"/>
                    <a:pt x="486363" y="416951"/>
                  </a:cubicBezTo>
                  <a:cubicBezTo>
                    <a:pt x="480660" y="403647"/>
                    <a:pt x="474414" y="390887"/>
                    <a:pt x="468168" y="377041"/>
                  </a:cubicBezTo>
                  <a:cubicBezTo>
                    <a:pt x="438568" y="400118"/>
                    <a:pt x="409783" y="422381"/>
                    <a:pt x="380998" y="444915"/>
                  </a:cubicBezTo>
                  <a:cubicBezTo>
                    <a:pt x="360359" y="461205"/>
                    <a:pt x="337277" y="470707"/>
                    <a:pt x="310935" y="471521"/>
                  </a:cubicBezTo>
                  <a:cubicBezTo>
                    <a:pt x="296814" y="472064"/>
                    <a:pt x="282422" y="471793"/>
                    <a:pt x="268301" y="471793"/>
                  </a:cubicBezTo>
                  <a:cubicBezTo>
                    <a:pt x="249563" y="471793"/>
                    <a:pt x="230554" y="471793"/>
                    <a:pt x="211545" y="471793"/>
                  </a:cubicBezTo>
                  <a:cubicBezTo>
                    <a:pt x="211545" y="510345"/>
                    <a:pt x="211545" y="547540"/>
                    <a:pt x="211545" y="585550"/>
                  </a:cubicBezTo>
                  <a:cubicBezTo>
                    <a:pt x="215890" y="585550"/>
                    <a:pt x="219691" y="585821"/>
                    <a:pt x="223222" y="585550"/>
                  </a:cubicBezTo>
                  <a:cubicBezTo>
                    <a:pt x="288668" y="579306"/>
                    <a:pt x="330759" y="620302"/>
                    <a:pt x="325057" y="687633"/>
                  </a:cubicBezTo>
                  <a:cubicBezTo>
                    <a:pt x="323699" y="704465"/>
                    <a:pt x="324785" y="721841"/>
                    <a:pt x="324785" y="740846"/>
                  </a:cubicBezTo>
                  <a:close/>
                  <a:moveTo>
                    <a:pt x="454590" y="257039"/>
                  </a:moveTo>
                  <a:cubicBezTo>
                    <a:pt x="454590" y="257854"/>
                    <a:pt x="454590" y="258940"/>
                    <a:pt x="454590" y="259754"/>
                  </a:cubicBezTo>
                  <a:cubicBezTo>
                    <a:pt x="456491" y="260569"/>
                    <a:pt x="458392" y="261655"/>
                    <a:pt x="460293" y="262469"/>
                  </a:cubicBezTo>
                  <a:cubicBezTo>
                    <a:pt x="497225" y="275501"/>
                    <a:pt x="512432" y="309438"/>
                    <a:pt x="497768" y="345547"/>
                  </a:cubicBezTo>
                  <a:cubicBezTo>
                    <a:pt x="496410" y="348534"/>
                    <a:pt x="495867" y="352878"/>
                    <a:pt x="497225" y="355864"/>
                  </a:cubicBezTo>
                  <a:cubicBezTo>
                    <a:pt x="504286" y="373783"/>
                    <a:pt x="511346" y="391702"/>
                    <a:pt x="520036" y="408806"/>
                  </a:cubicBezTo>
                  <a:cubicBezTo>
                    <a:pt x="524381" y="416951"/>
                    <a:pt x="524653" y="422381"/>
                    <a:pt x="519221" y="429439"/>
                  </a:cubicBezTo>
                  <a:cubicBezTo>
                    <a:pt x="514333" y="436227"/>
                    <a:pt x="510260" y="443557"/>
                    <a:pt x="506458" y="449530"/>
                  </a:cubicBezTo>
                  <a:cubicBezTo>
                    <a:pt x="523838" y="466906"/>
                    <a:pt x="540403" y="483739"/>
                    <a:pt x="557511" y="500843"/>
                  </a:cubicBezTo>
                  <a:cubicBezTo>
                    <a:pt x="565387" y="495956"/>
                    <a:pt x="573805" y="490255"/>
                    <a:pt x="582766" y="485639"/>
                  </a:cubicBezTo>
                  <a:cubicBezTo>
                    <a:pt x="585753" y="484010"/>
                    <a:pt x="591456" y="484010"/>
                    <a:pt x="594172" y="485639"/>
                  </a:cubicBezTo>
                  <a:cubicBezTo>
                    <a:pt x="615897" y="498400"/>
                    <a:pt x="638979" y="507902"/>
                    <a:pt x="663419" y="514146"/>
                  </a:cubicBezTo>
                  <a:cubicBezTo>
                    <a:pt x="666678" y="514961"/>
                    <a:pt x="670480" y="519033"/>
                    <a:pt x="671566" y="522563"/>
                  </a:cubicBezTo>
                  <a:cubicBezTo>
                    <a:pt x="674553" y="532065"/>
                    <a:pt x="676454" y="542111"/>
                    <a:pt x="678898" y="552156"/>
                  </a:cubicBezTo>
                  <a:cubicBezTo>
                    <a:pt x="703067" y="552156"/>
                    <a:pt x="726693" y="552156"/>
                    <a:pt x="750862" y="552156"/>
                  </a:cubicBezTo>
                  <a:cubicBezTo>
                    <a:pt x="753306" y="542111"/>
                    <a:pt x="754935" y="532065"/>
                    <a:pt x="758194" y="522563"/>
                  </a:cubicBezTo>
                  <a:cubicBezTo>
                    <a:pt x="759280" y="519305"/>
                    <a:pt x="763082" y="515232"/>
                    <a:pt x="766340" y="514418"/>
                  </a:cubicBezTo>
                  <a:cubicBezTo>
                    <a:pt x="790781" y="508173"/>
                    <a:pt x="813863" y="498671"/>
                    <a:pt x="835588" y="485911"/>
                  </a:cubicBezTo>
                  <a:cubicBezTo>
                    <a:pt x="838575" y="484282"/>
                    <a:pt x="844006" y="484282"/>
                    <a:pt x="846994" y="485911"/>
                  </a:cubicBezTo>
                  <a:cubicBezTo>
                    <a:pt x="855955" y="490526"/>
                    <a:pt x="864373" y="496228"/>
                    <a:pt x="871434" y="500572"/>
                  </a:cubicBezTo>
                  <a:cubicBezTo>
                    <a:pt x="889085" y="483196"/>
                    <a:pt x="905922" y="466363"/>
                    <a:pt x="923302" y="449259"/>
                  </a:cubicBezTo>
                  <a:cubicBezTo>
                    <a:pt x="918685" y="441928"/>
                    <a:pt x="914069" y="433783"/>
                    <a:pt x="908638" y="425910"/>
                  </a:cubicBezTo>
                  <a:cubicBezTo>
                    <a:pt x="905379" y="421295"/>
                    <a:pt x="905650" y="417494"/>
                    <a:pt x="908094" y="412335"/>
                  </a:cubicBezTo>
                  <a:cubicBezTo>
                    <a:pt x="918142" y="389801"/>
                    <a:pt x="926832" y="366995"/>
                    <a:pt x="936880" y="344461"/>
                  </a:cubicBezTo>
                  <a:cubicBezTo>
                    <a:pt x="938509" y="340932"/>
                    <a:pt x="942311" y="337131"/>
                    <a:pt x="945841" y="335773"/>
                  </a:cubicBezTo>
                  <a:cubicBezTo>
                    <a:pt x="955346" y="332515"/>
                    <a:pt x="965122" y="330886"/>
                    <a:pt x="974626" y="328714"/>
                  </a:cubicBezTo>
                  <a:cubicBezTo>
                    <a:pt x="974626" y="304008"/>
                    <a:pt x="974626" y="280388"/>
                    <a:pt x="974626" y="256768"/>
                  </a:cubicBezTo>
                  <a:cubicBezTo>
                    <a:pt x="964579" y="254324"/>
                    <a:pt x="954803" y="252695"/>
                    <a:pt x="945570" y="249709"/>
                  </a:cubicBezTo>
                  <a:cubicBezTo>
                    <a:pt x="942039" y="248623"/>
                    <a:pt x="937694" y="245093"/>
                    <a:pt x="936880" y="241835"/>
                  </a:cubicBezTo>
                  <a:cubicBezTo>
                    <a:pt x="930634" y="217129"/>
                    <a:pt x="920858" y="193781"/>
                    <a:pt x="907823" y="171789"/>
                  </a:cubicBezTo>
                  <a:cubicBezTo>
                    <a:pt x="906193" y="169074"/>
                    <a:pt x="906737" y="163373"/>
                    <a:pt x="908366" y="160387"/>
                  </a:cubicBezTo>
                  <a:cubicBezTo>
                    <a:pt x="912982" y="151427"/>
                    <a:pt x="918685" y="143011"/>
                    <a:pt x="923030" y="135952"/>
                  </a:cubicBezTo>
                  <a:cubicBezTo>
                    <a:pt x="905379" y="118305"/>
                    <a:pt x="888814" y="101743"/>
                    <a:pt x="871706" y="84368"/>
                  </a:cubicBezTo>
                  <a:cubicBezTo>
                    <a:pt x="864645" y="88711"/>
                    <a:pt x="856227" y="93327"/>
                    <a:pt x="848623" y="98757"/>
                  </a:cubicBezTo>
                  <a:cubicBezTo>
                    <a:pt x="843463" y="102286"/>
                    <a:pt x="839661" y="101743"/>
                    <a:pt x="833959" y="99300"/>
                  </a:cubicBezTo>
                  <a:cubicBezTo>
                    <a:pt x="811962" y="89526"/>
                    <a:pt x="789423" y="80024"/>
                    <a:pt x="766884" y="71336"/>
                  </a:cubicBezTo>
                  <a:cubicBezTo>
                    <a:pt x="761181" y="69164"/>
                    <a:pt x="758465" y="66992"/>
                    <a:pt x="757379" y="61290"/>
                  </a:cubicBezTo>
                  <a:cubicBezTo>
                    <a:pt x="755478" y="51788"/>
                    <a:pt x="753034" y="42286"/>
                    <a:pt x="750590" y="32783"/>
                  </a:cubicBezTo>
                  <a:cubicBezTo>
                    <a:pt x="726421" y="32783"/>
                    <a:pt x="702796" y="32783"/>
                    <a:pt x="678627" y="32783"/>
                  </a:cubicBezTo>
                  <a:cubicBezTo>
                    <a:pt x="676183" y="42557"/>
                    <a:pt x="674553" y="52331"/>
                    <a:pt x="671566" y="61562"/>
                  </a:cubicBezTo>
                  <a:cubicBezTo>
                    <a:pt x="670208" y="65091"/>
                    <a:pt x="666678" y="69707"/>
                    <a:pt x="663148" y="70793"/>
                  </a:cubicBezTo>
                  <a:cubicBezTo>
                    <a:pt x="638708" y="77037"/>
                    <a:pt x="615897" y="86811"/>
                    <a:pt x="594172" y="99571"/>
                  </a:cubicBezTo>
                  <a:cubicBezTo>
                    <a:pt x="591185" y="101200"/>
                    <a:pt x="585753" y="100929"/>
                    <a:pt x="582766" y="99300"/>
                  </a:cubicBezTo>
                  <a:cubicBezTo>
                    <a:pt x="573805" y="94684"/>
                    <a:pt x="565387" y="88983"/>
                    <a:pt x="558598" y="84639"/>
                  </a:cubicBezTo>
                  <a:cubicBezTo>
                    <a:pt x="540946" y="102286"/>
                    <a:pt x="524110" y="119119"/>
                    <a:pt x="507001" y="136223"/>
                  </a:cubicBezTo>
                  <a:cubicBezTo>
                    <a:pt x="511075" y="143011"/>
                    <a:pt x="515691" y="150884"/>
                    <a:pt x="520851" y="158486"/>
                  </a:cubicBezTo>
                  <a:cubicBezTo>
                    <a:pt x="524653" y="163916"/>
                    <a:pt x="524110" y="167988"/>
                    <a:pt x="521394" y="173961"/>
                  </a:cubicBezTo>
                  <a:cubicBezTo>
                    <a:pt x="511618" y="195681"/>
                    <a:pt x="502385" y="217944"/>
                    <a:pt x="493966" y="240206"/>
                  </a:cubicBezTo>
                  <a:cubicBezTo>
                    <a:pt x="491794" y="246179"/>
                    <a:pt x="489350" y="249166"/>
                    <a:pt x="483376" y="250252"/>
                  </a:cubicBezTo>
                  <a:cubicBezTo>
                    <a:pt x="473871" y="252152"/>
                    <a:pt x="464366" y="254596"/>
                    <a:pt x="454590" y="257039"/>
                  </a:cubicBezTo>
                  <a:close/>
                  <a:moveTo>
                    <a:pt x="162936" y="195138"/>
                  </a:moveTo>
                  <a:cubicBezTo>
                    <a:pt x="118128" y="194867"/>
                    <a:pt x="81196" y="231247"/>
                    <a:pt x="80925" y="276044"/>
                  </a:cubicBezTo>
                  <a:cubicBezTo>
                    <a:pt x="80653" y="320298"/>
                    <a:pt x="116771" y="357221"/>
                    <a:pt x="161035" y="357764"/>
                  </a:cubicBezTo>
                  <a:cubicBezTo>
                    <a:pt x="206114" y="358307"/>
                    <a:pt x="243046" y="322198"/>
                    <a:pt x="243589" y="277401"/>
                  </a:cubicBezTo>
                  <a:cubicBezTo>
                    <a:pt x="243860" y="232333"/>
                    <a:pt x="207743" y="195410"/>
                    <a:pt x="162936" y="195138"/>
                  </a:cubicBezTo>
                  <a:close/>
                  <a:moveTo>
                    <a:pt x="33402" y="699850"/>
                  </a:moveTo>
                  <a:cubicBezTo>
                    <a:pt x="32587" y="701750"/>
                    <a:pt x="32316" y="702293"/>
                    <a:pt x="32316" y="702836"/>
                  </a:cubicBezTo>
                  <a:cubicBezTo>
                    <a:pt x="32316" y="783471"/>
                    <a:pt x="32044" y="864105"/>
                    <a:pt x="32587" y="944740"/>
                  </a:cubicBezTo>
                  <a:cubicBezTo>
                    <a:pt x="32587" y="950713"/>
                    <a:pt x="35574" y="957229"/>
                    <a:pt x="39105" y="962387"/>
                  </a:cubicBezTo>
                  <a:cubicBezTo>
                    <a:pt x="47251" y="974333"/>
                    <a:pt x="61644" y="978405"/>
                    <a:pt x="74950" y="974061"/>
                  </a:cubicBezTo>
                  <a:cubicBezTo>
                    <a:pt x="89071" y="969446"/>
                    <a:pt x="97218" y="957500"/>
                    <a:pt x="97218" y="941210"/>
                  </a:cubicBezTo>
                  <a:cubicBezTo>
                    <a:pt x="97218" y="868449"/>
                    <a:pt x="97218" y="795417"/>
                    <a:pt x="97218" y="722656"/>
                  </a:cubicBezTo>
                  <a:cubicBezTo>
                    <a:pt x="97218" y="720484"/>
                    <a:pt x="96675" y="718312"/>
                    <a:pt x="96404" y="715325"/>
                  </a:cubicBezTo>
                  <a:cubicBezTo>
                    <a:pt x="73593" y="716954"/>
                    <a:pt x="52411" y="713696"/>
                    <a:pt x="33402" y="699850"/>
                  </a:cubicBezTo>
                  <a:close/>
                  <a:moveTo>
                    <a:pt x="130077" y="876323"/>
                  </a:moveTo>
                  <a:cubicBezTo>
                    <a:pt x="151802" y="861119"/>
                    <a:pt x="172169" y="847001"/>
                    <a:pt x="192264" y="832612"/>
                  </a:cubicBezTo>
                  <a:cubicBezTo>
                    <a:pt x="194165" y="831254"/>
                    <a:pt x="196066" y="827996"/>
                    <a:pt x="196066" y="825553"/>
                  </a:cubicBezTo>
                  <a:cubicBezTo>
                    <a:pt x="195794" y="807634"/>
                    <a:pt x="194980" y="789715"/>
                    <a:pt x="194708" y="772068"/>
                  </a:cubicBezTo>
                  <a:cubicBezTo>
                    <a:pt x="194436" y="753606"/>
                    <a:pt x="194708" y="735145"/>
                    <a:pt x="194708" y="716140"/>
                  </a:cubicBezTo>
                  <a:cubicBezTo>
                    <a:pt x="172440" y="716140"/>
                    <a:pt x="151530" y="716140"/>
                    <a:pt x="130077" y="716140"/>
                  </a:cubicBezTo>
                  <a:cubicBezTo>
                    <a:pt x="130077" y="769353"/>
                    <a:pt x="130077" y="821752"/>
                    <a:pt x="130077" y="876323"/>
                  </a:cubicBezTo>
                  <a:close/>
                </a:path>
              </a:pathLst>
            </a:custGeom>
            <a:grpFill/>
            <a:ln w="2705" cap="flat">
              <a:noFill/>
              <a:prstDash val="solid"/>
              <a:miter/>
            </a:ln>
          </p:spPr>
          <p:txBody>
            <a:bodyPr rtlCol="0" anchor="ctr"/>
            <a:lstStyle/>
            <a:p>
              <a:endParaRPr lang="en-US"/>
            </a:p>
          </p:txBody>
        </p:sp>
        <p:sp>
          <p:nvSpPr>
            <p:cNvPr id="90" name="Freeform 89">
              <a:extLst>
                <a:ext uri="{FF2B5EF4-FFF2-40B4-BE49-F238E27FC236}">
                  <a16:creationId xmlns:a16="http://schemas.microsoft.com/office/drawing/2014/main" id="{AEE6F52A-F09E-5E85-B16F-9A78E1AA2EC3}"/>
                </a:ext>
              </a:extLst>
            </p:cNvPr>
            <p:cNvSpPr/>
            <p:nvPr/>
          </p:nvSpPr>
          <p:spPr>
            <a:xfrm>
              <a:off x="4553341" y="2830531"/>
              <a:ext cx="240058" cy="180816"/>
            </a:xfrm>
            <a:custGeom>
              <a:avLst/>
              <a:gdLst>
                <a:gd name="connsiteX0" fmla="*/ 18738 w 240058"/>
                <a:gd name="connsiteY0" fmla="*/ 180817 h 180816"/>
                <a:gd name="connsiteX1" fmla="*/ 0 w 240058"/>
                <a:gd name="connsiteY1" fmla="*/ 154210 h 180816"/>
                <a:gd name="connsiteX2" fmla="*/ 221321 w 240058"/>
                <a:gd name="connsiteY2" fmla="*/ 0 h 180816"/>
                <a:gd name="connsiteX3" fmla="*/ 240058 w 240058"/>
                <a:gd name="connsiteY3" fmla="*/ 26607 h 180816"/>
                <a:gd name="connsiteX4" fmla="*/ 18738 w 240058"/>
                <a:gd name="connsiteY4" fmla="*/ 180817 h 180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058" h="180816">
                  <a:moveTo>
                    <a:pt x="18738" y="180817"/>
                  </a:moveTo>
                  <a:cubicBezTo>
                    <a:pt x="12492" y="171586"/>
                    <a:pt x="6517" y="163169"/>
                    <a:pt x="0" y="154210"/>
                  </a:cubicBezTo>
                  <a:cubicBezTo>
                    <a:pt x="73864" y="102897"/>
                    <a:pt x="146914" y="51856"/>
                    <a:pt x="221321" y="0"/>
                  </a:cubicBezTo>
                  <a:cubicBezTo>
                    <a:pt x="227567" y="8688"/>
                    <a:pt x="233269" y="17104"/>
                    <a:pt x="240058" y="26607"/>
                  </a:cubicBezTo>
                  <a:cubicBezTo>
                    <a:pt x="166194" y="78191"/>
                    <a:pt x="92873" y="129232"/>
                    <a:pt x="18738" y="180817"/>
                  </a:cubicBezTo>
                  <a:close/>
                </a:path>
              </a:pathLst>
            </a:custGeom>
            <a:grpFill/>
            <a:ln w="2705" cap="flat">
              <a:noFill/>
              <a:prstDash val="solid"/>
              <a:miter/>
            </a:ln>
          </p:spPr>
          <p:txBody>
            <a:bodyPr rtlCol="0" anchor="ctr"/>
            <a:lstStyle/>
            <a:p>
              <a:endParaRPr lang="en-US"/>
            </a:p>
          </p:txBody>
        </p:sp>
        <p:sp>
          <p:nvSpPr>
            <p:cNvPr id="91" name="Freeform 90">
              <a:extLst>
                <a:ext uri="{FF2B5EF4-FFF2-40B4-BE49-F238E27FC236}">
                  <a16:creationId xmlns:a16="http://schemas.microsoft.com/office/drawing/2014/main" id="{FF692F54-53F3-BE50-E47F-38A7B288B221}"/>
                </a:ext>
              </a:extLst>
            </p:cNvPr>
            <p:cNvSpPr/>
            <p:nvPr/>
          </p:nvSpPr>
          <p:spPr>
            <a:xfrm>
              <a:off x="5050838" y="3007003"/>
              <a:ext cx="31229" cy="31493"/>
            </a:xfrm>
            <a:custGeom>
              <a:avLst/>
              <a:gdLst>
                <a:gd name="connsiteX0" fmla="*/ 0 w 31229"/>
                <a:gd name="connsiteY0" fmla="*/ 0 h 31493"/>
                <a:gd name="connsiteX1" fmla="*/ 31229 w 31229"/>
                <a:gd name="connsiteY1" fmla="*/ 0 h 31493"/>
                <a:gd name="connsiteX2" fmla="*/ 31229 w 31229"/>
                <a:gd name="connsiteY2" fmla="*/ 31494 h 31493"/>
                <a:gd name="connsiteX3" fmla="*/ 0 w 31229"/>
                <a:gd name="connsiteY3" fmla="*/ 31494 h 31493"/>
                <a:gd name="connsiteX4" fmla="*/ 0 w 31229"/>
                <a:gd name="connsiteY4" fmla="*/ 0 h 3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9" h="31493">
                  <a:moveTo>
                    <a:pt x="0" y="0"/>
                  </a:moveTo>
                  <a:cubicBezTo>
                    <a:pt x="10319" y="0"/>
                    <a:pt x="20367" y="0"/>
                    <a:pt x="31229" y="0"/>
                  </a:cubicBezTo>
                  <a:cubicBezTo>
                    <a:pt x="31229" y="10317"/>
                    <a:pt x="31229" y="20362"/>
                    <a:pt x="31229" y="31494"/>
                  </a:cubicBezTo>
                  <a:cubicBezTo>
                    <a:pt x="21182" y="31494"/>
                    <a:pt x="10862" y="31494"/>
                    <a:pt x="0" y="31494"/>
                  </a:cubicBezTo>
                  <a:cubicBezTo>
                    <a:pt x="0" y="21177"/>
                    <a:pt x="0" y="11131"/>
                    <a:pt x="0" y="0"/>
                  </a:cubicBezTo>
                  <a:close/>
                </a:path>
              </a:pathLst>
            </a:custGeom>
            <a:grpFill/>
            <a:ln w="2705" cap="flat">
              <a:noFill/>
              <a:prstDash val="solid"/>
              <a:miter/>
            </a:ln>
          </p:spPr>
          <p:txBody>
            <a:bodyPr rtlCol="0" anchor="ctr"/>
            <a:lstStyle/>
            <a:p>
              <a:endParaRPr lang="en-US"/>
            </a:p>
          </p:txBody>
        </p:sp>
        <p:sp>
          <p:nvSpPr>
            <p:cNvPr id="92" name="Freeform 91">
              <a:extLst>
                <a:ext uri="{FF2B5EF4-FFF2-40B4-BE49-F238E27FC236}">
                  <a16:creationId xmlns:a16="http://schemas.microsoft.com/office/drawing/2014/main" id="{28EA877F-1656-1E29-579C-3A0D5BD06CD0}"/>
                </a:ext>
              </a:extLst>
            </p:cNvPr>
            <p:cNvSpPr/>
            <p:nvPr/>
          </p:nvSpPr>
          <p:spPr>
            <a:xfrm>
              <a:off x="5050567" y="3071891"/>
              <a:ext cx="31229" cy="31493"/>
            </a:xfrm>
            <a:custGeom>
              <a:avLst/>
              <a:gdLst>
                <a:gd name="connsiteX0" fmla="*/ 0 w 31229"/>
                <a:gd name="connsiteY0" fmla="*/ 0 h 31493"/>
                <a:gd name="connsiteX1" fmla="*/ 31229 w 31229"/>
                <a:gd name="connsiteY1" fmla="*/ 0 h 31493"/>
                <a:gd name="connsiteX2" fmla="*/ 31229 w 31229"/>
                <a:gd name="connsiteY2" fmla="*/ 31494 h 31493"/>
                <a:gd name="connsiteX3" fmla="*/ 0 w 31229"/>
                <a:gd name="connsiteY3" fmla="*/ 31494 h 31493"/>
                <a:gd name="connsiteX4" fmla="*/ 0 w 31229"/>
                <a:gd name="connsiteY4" fmla="*/ 0 h 3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9" h="31493">
                  <a:moveTo>
                    <a:pt x="0" y="0"/>
                  </a:moveTo>
                  <a:cubicBezTo>
                    <a:pt x="10591" y="0"/>
                    <a:pt x="20639" y="0"/>
                    <a:pt x="31229" y="0"/>
                  </a:cubicBezTo>
                  <a:cubicBezTo>
                    <a:pt x="31229" y="10317"/>
                    <a:pt x="31229" y="20634"/>
                    <a:pt x="31229" y="31494"/>
                  </a:cubicBezTo>
                  <a:cubicBezTo>
                    <a:pt x="20910" y="31494"/>
                    <a:pt x="10591" y="31494"/>
                    <a:pt x="0" y="31494"/>
                  </a:cubicBezTo>
                  <a:cubicBezTo>
                    <a:pt x="0" y="21177"/>
                    <a:pt x="0" y="11403"/>
                    <a:pt x="0" y="0"/>
                  </a:cubicBezTo>
                  <a:close/>
                </a:path>
              </a:pathLst>
            </a:custGeom>
            <a:grpFill/>
            <a:ln w="2705" cap="flat">
              <a:noFill/>
              <a:prstDash val="solid"/>
              <a:miter/>
            </a:ln>
          </p:spPr>
          <p:txBody>
            <a:bodyPr rtlCol="0" anchor="ctr"/>
            <a:lstStyle/>
            <a:p>
              <a:endParaRPr lang="en-US"/>
            </a:p>
          </p:txBody>
        </p:sp>
        <p:sp>
          <p:nvSpPr>
            <p:cNvPr id="93" name="Freeform 92">
              <a:extLst>
                <a:ext uri="{FF2B5EF4-FFF2-40B4-BE49-F238E27FC236}">
                  <a16:creationId xmlns:a16="http://schemas.microsoft.com/office/drawing/2014/main" id="{B6BF47FE-CA69-9A96-EF30-1C9DC9AD0A9E}"/>
                </a:ext>
              </a:extLst>
            </p:cNvPr>
            <p:cNvSpPr/>
            <p:nvPr/>
          </p:nvSpPr>
          <p:spPr>
            <a:xfrm>
              <a:off x="4302421" y="3137050"/>
              <a:ext cx="31229" cy="31493"/>
            </a:xfrm>
            <a:custGeom>
              <a:avLst/>
              <a:gdLst>
                <a:gd name="connsiteX0" fmla="*/ 0 w 31229"/>
                <a:gd name="connsiteY0" fmla="*/ 0 h 31493"/>
                <a:gd name="connsiteX1" fmla="*/ 31229 w 31229"/>
                <a:gd name="connsiteY1" fmla="*/ 0 h 31493"/>
                <a:gd name="connsiteX2" fmla="*/ 31229 w 31229"/>
                <a:gd name="connsiteY2" fmla="*/ 31494 h 31493"/>
                <a:gd name="connsiteX3" fmla="*/ 0 w 31229"/>
                <a:gd name="connsiteY3" fmla="*/ 31494 h 31493"/>
                <a:gd name="connsiteX4" fmla="*/ 0 w 31229"/>
                <a:gd name="connsiteY4" fmla="*/ 0 h 3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9" h="31493">
                  <a:moveTo>
                    <a:pt x="0" y="0"/>
                  </a:moveTo>
                  <a:cubicBezTo>
                    <a:pt x="10319" y="0"/>
                    <a:pt x="20367" y="0"/>
                    <a:pt x="31229" y="0"/>
                  </a:cubicBezTo>
                  <a:cubicBezTo>
                    <a:pt x="31229" y="10317"/>
                    <a:pt x="31229" y="20362"/>
                    <a:pt x="31229" y="31494"/>
                  </a:cubicBezTo>
                  <a:cubicBezTo>
                    <a:pt x="21182" y="31494"/>
                    <a:pt x="10862" y="31494"/>
                    <a:pt x="0" y="31494"/>
                  </a:cubicBezTo>
                  <a:cubicBezTo>
                    <a:pt x="0" y="21177"/>
                    <a:pt x="0" y="11403"/>
                    <a:pt x="0" y="0"/>
                  </a:cubicBezTo>
                  <a:close/>
                </a:path>
              </a:pathLst>
            </a:custGeom>
            <a:grpFill/>
            <a:ln w="2705" cap="flat">
              <a:noFill/>
              <a:prstDash val="solid"/>
              <a:miter/>
            </a:ln>
          </p:spPr>
          <p:txBody>
            <a:bodyPr rtlCol="0" anchor="ctr"/>
            <a:lstStyle/>
            <a:p>
              <a:endParaRPr lang="en-US"/>
            </a:p>
          </p:txBody>
        </p:sp>
        <p:sp>
          <p:nvSpPr>
            <p:cNvPr id="94" name="Freeform 93">
              <a:extLst>
                <a:ext uri="{FF2B5EF4-FFF2-40B4-BE49-F238E27FC236}">
                  <a16:creationId xmlns:a16="http://schemas.microsoft.com/office/drawing/2014/main" id="{1459759D-EF92-7E52-43E6-1E5962E62852}"/>
                </a:ext>
              </a:extLst>
            </p:cNvPr>
            <p:cNvSpPr/>
            <p:nvPr/>
          </p:nvSpPr>
          <p:spPr>
            <a:xfrm>
              <a:off x="4367323" y="3137321"/>
              <a:ext cx="31500" cy="31222"/>
            </a:xfrm>
            <a:custGeom>
              <a:avLst/>
              <a:gdLst>
                <a:gd name="connsiteX0" fmla="*/ 0 w 31500"/>
                <a:gd name="connsiteY0" fmla="*/ 31222 h 31222"/>
                <a:gd name="connsiteX1" fmla="*/ 0 w 31500"/>
                <a:gd name="connsiteY1" fmla="*/ 0 h 31222"/>
                <a:gd name="connsiteX2" fmla="*/ 31501 w 31500"/>
                <a:gd name="connsiteY2" fmla="*/ 0 h 31222"/>
                <a:gd name="connsiteX3" fmla="*/ 31501 w 31500"/>
                <a:gd name="connsiteY3" fmla="*/ 31222 h 31222"/>
                <a:gd name="connsiteX4" fmla="*/ 0 w 31500"/>
                <a:gd name="connsiteY4" fmla="*/ 31222 h 31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00" h="31222">
                  <a:moveTo>
                    <a:pt x="0" y="31222"/>
                  </a:moveTo>
                  <a:cubicBezTo>
                    <a:pt x="0" y="20634"/>
                    <a:pt x="0" y="10588"/>
                    <a:pt x="0" y="0"/>
                  </a:cubicBezTo>
                  <a:cubicBezTo>
                    <a:pt x="10319" y="0"/>
                    <a:pt x="20639" y="0"/>
                    <a:pt x="31501" y="0"/>
                  </a:cubicBezTo>
                  <a:cubicBezTo>
                    <a:pt x="31501" y="10317"/>
                    <a:pt x="31501" y="20634"/>
                    <a:pt x="31501" y="31222"/>
                  </a:cubicBezTo>
                  <a:cubicBezTo>
                    <a:pt x="21182" y="31222"/>
                    <a:pt x="11405" y="31222"/>
                    <a:pt x="0" y="31222"/>
                  </a:cubicBezTo>
                  <a:close/>
                </a:path>
              </a:pathLst>
            </a:custGeom>
            <a:grpFill/>
            <a:ln w="2705"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2A9D2169-6F23-33A3-E7CC-FD9C79AC17FA}"/>
                </a:ext>
              </a:extLst>
            </p:cNvPr>
            <p:cNvSpPr/>
            <p:nvPr/>
          </p:nvSpPr>
          <p:spPr>
            <a:xfrm>
              <a:off x="4432498" y="3137321"/>
              <a:ext cx="31500" cy="31222"/>
            </a:xfrm>
            <a:custGeom>
              <a:avLst/>
              <a:gdLst>
                <a:gd name="connsiteX0" fmla="*/ 0 w 31500"/>
                <a:gd name="connsiteY0" fmla="*/ 31222 h 31222"/>
                <a:gd name="connsiteX1" fmla="*/ 0 w 31500"/>
                <a:gd name="connsiteY1" fmla="*/ 0 h 31222"/>
                <a:gd name="connsiteX2" fmla="*/ 31501 w 31500"/>
                <a:gd name="connsiteY2" fmla="*/ 0 h 31222"/>
                <a:gd name="connsiteX3" fmla="*/ 31501 w 31500"/>
                <a:gd name="connsiteY3" fmla="*/ 31222 h 31222"/>
                <a:gd name="connsiteX4" fmla="*/ 0 w 31500"/>
                <a:gd name="connsiteY4" fmla="*/ 31222 h 31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00" h="31222">
                  <a:moveTo>
                    <a:pt x="0" y="31222"/>
                  </a:moveTo>
                  <a:cubicBezTo>
                    <a:pt x="0" y="20634"/>
                    <a:pt x="0" y="10588"/>
                    <a:pt x="0" y="0"/>
                  </a:cubicBezTo>
                  <a:cubicBezTo>
                    <a:pt x="10319" y="0"/>
                    <a:pt x="20639" y="0"/>
                    <a:pt x="31501" y="0"/>
                  </a:cubicBezTo>
                  <a:cubicBezTo>
                    <a:pt x="31501" y="10317"/>
                    <a:pt x="31501" y="20634"/>
                    <a:pt x="31501" y="31222"/>
                  </a:cubicBezTo>
                  <a:cubicBezTo>
                    <a:pt x="21182" y="31222"/>
                    <a:pt x="11134" y="31222"/>
                    <a:pt x="0" y="31222"/>
                  </a:cubicBezTo>
                  <a:close/>
                </a:path>
              </a:pathLst>
            </a:custGeom>
            <a:grpFill/>
            <a:ln w="2705" cap="flat">
              <a:noFill/>
              <a:prstDash val="solid"/>
              <a:miter/>
            </a:ln>
          </p:spPr>
          <p:txBody>
            <a:bodyPr rtlCol="0" anchor="ctr"/>
            <a:lstStyle/>
            <a:p>
              <a:endParaRPr lang="en-US"/>
            </a:p>
          </p:txBody>
        </p:sp>
        <p:sp>
          <p:nvSpPr>
            <p:cNvPr id="96" name="Freeform 95">
              <a:extLst>
                <a:ext uri="{FF2B5EF4-FFF2-40B4-BE49-F238E27FC236}">
                  <a16:creationId xmlns:a16="http://schemas.microsoft.com/office/drawing/2014/main" id="{FD462273-B0B4-BEC5-CD61-F5A11B4E50F4}"/>
                </a:ext>
              </a:extLst>
            </p:cNvPr>
            <p:cNvSpPr/>
            <p:nvPr/>
          </p:nvSpPr>
          <p:spPr>
            <a:xfrm>
              <a:off x="5050838" y="3137321"/>
              <a:ext cx="31500" cy="30950"/>
            </a:xfrm>
            <a:custGeom>
              <a:avLst/>
              <a:gdLst>
                <a:gd name="connsiteX0" fmla="*/ 31501 w 31500"/>
                <a:gd name="connsiteY0" fmla="*/ 0 h 30950"/>
                <a:gd name="connsiteX1" fmla="*/ 31501 w 31500"/>
                <a:gd name="connsiteY1" fmla="*/ 30951 h 30950"/>
                <a:gd name="connsiteX2" fmla="*/ 0 w 31500"/>
                <a:gd name="connsiteY2" fmla="*/ 30951 h 30950"/>
                <a:gd name="connsiteX3" fmla="*/ 0 w 31500"/>
                <a:gd name="connsiteY3" fmla="*/ 0 h 30950"/>
                <a:gd name="connsiteX4" fmla="*/ 31501 w 31500"/>
                <a:gd name="connsiteY4" fmla="*/ 0 h 30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00" h="30950">
                  <a:moveTo>
                    <a:pt x="31501" y="0"/>
                  </a:moveTo>
                  <a:cubicBezTo>
                    <a:pt x="31501" y="10317"/>
                    <a:pt x="31501" y="20362"/>
                    <a:pt x="31501" y="30951"/>
                  </a:cubicBezTo>
                  <a:cubicBezTo>
                    <a:pt x="20910" y="30951"/>
                    <a:pt x="10591" y="30951"/>
                    <a:pt x="0" y="30951"/>
                  </a:cubicBezTo>
                  <a:cubicBezTo>
                    <a:pt x="0" y="20634"/>
                    <a:pt x="0" y="10588"/>
                    <a:pt x="0" y="0"/>
                  </a:cubicBezTo>
                  <a:cubicBezTo>
                    <a:pt x="9776" y="0"/>
                    <a:pt x="20095" y="0"/>
                    <a:pt x="31501" y="0"/>
                  </a:cubicBezTo>
                  <a:close/>
                </a:path>
              </a:pathLst>
            </a:custGeom>
            <a:grpFill/>
            <a:ln w="2705"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id="{B1AB1DB1-5BA6-6B8E-2672-10021EB9F8CA}"/>
                </a:ext>
              </a:extLst>
            </p:cNvPr>
            <p:cNvSpPr/>
            <p:nvPr/>
          </p:nvSpPr>
          <p:spPr>
            <a:xfrm>
              <a:off x="4494413" y="3007546"/>
              <a:ext cx="45078" cy="45068"/>
            </a:xfrm>
            <a:custGeom>
              <a:avLst/>
              <a:gdLst>
                <a:gd name="connsiteX0" fmla="*/ 26613 w 45078"/>
                <a:gd name="connsiteY0" fmla="*/ 0 h 45068"/>
                <a:gd name="connsiteX1" fmla="*/ 45079 w 45078"/>
                <a:gd name="connsiteY1" fmla="*/ 26607 h 45068"/>
                <a:gd name="connsiteX2" fmla="*/ 18738 w 45078"/>
                <a:gd name="connsiteY2" fmla="*/ 45068 h 45068"/>
                <a:gd name="connsiteX3" fmla="*/ 0 w 45078"/>
                <a:gd name="connsiteY3" fmla="*/ 18462 h 45068"/>
                <a:gd name="connsiteX4" fmla="*/ 26613 w 45078"/>
                <a:gd name="connsiteY4" fmla="*/ 0 h 4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78" h="45068">
                  <a:moveTo>
                    <a:pt x="26613" y="0"/>
                  </a:moveTo>
                  <a:cubicBezTo>
                    <a:pt x="32859" y="9231"/>
                    <a:pt x="38833" y="17376"/>
                    <a:pt x="45079" y="26607"/>
                  </a:cubicBezTo>
                  <a:cubicBezTo>
                    <a:pt x="36389" y="32851"/>
                    <a:pt x="27971" y="38552"/>
                    <a:pt x="18738" y="45068"/>
                  </a:cubicBezTo>
                  <a:cubicBezTo>
                    <a:pt x="12220" y="35837"/>
                    <a:pt x="6517" y="27421"/>
                    <a:pt x="0" y="18462"/>
                  </a:cubicBezTo>
                  <a:cubicBezTo>
                    <a:pt x="8961" y="12217"/>
                    <a:pt x="17108" y="6516"/>
                    <a:pt x="26613" y="0"/>
                  </a:cubicBezTo>
                  <a:close/>
                </a:path>
              </a:pathLst>
            </a:custGeom>
            <a:grpFill/>
            <a:ln w="2705" cap="flat">
              <a:noFill/>
              <a:prstDash val="solid"/>
              <a:miter/>
            </a:ln>
          </p:spPr>
          <p:txBody>
            <a:bodyPr rtlCol="0" anchor="ctr"/>
            <a:lstStyle/>
            <a:p>
              <a:endParaRPr lang="en-US"/>
            </a:p>
          </p:txBody>
        </p:sp>
        <p:sp>
          <p:nvSpPr>
            <p:cNvPr id="98" name="Freeform 97">
              <a:extLst>
                <a:ext uri="{FF2B5EF4-FFF2-40B4-BE49-F238E27FC236}">
                  <a16:creationId xmlns:a16="http://schemas.microsoft.com/office/drawing/2014/main" id="{C35EE0FB-C4BF-6599-46F1-9782608A99EA}"/>
                </a:ext>
              </a:extLst>
            </p:cNvPr>
            <p:cNvSpPr/>
            <p:nvPr/>
          </p:nvSpPr>
          <p:spPr>
            <a:xfrm>
              <a:off x="4659792" y="2323375"/>
              <a:ext cx="390232" cy="390140"/>
            </a:xfrm>
            <a:custGeom>
              <a:avLst/>
              <a:gdLst>
                <a:gd name="connsiteX0" fmla="*/ 195523 w 390232"/>
                <a:gd name="connsiteY0" fmla="*/ 0 h 390140"/>
                <a:gd name="connsiteX1" fmla="*/ 390231 w 390232"/>
                <a:gd name="connsiteY1" fmla="*/ 195477 h 390140"/>
                <a:gd name="connsiteX2" fmla="*/ 194709 w 390232"/>
                <a:gd name="connsiteY2" fmla="*/ 390140 h 390140"/>
                <a:gd name="connsiteX3" fmla="*/ 1 w 390232"/>
                <a:gd name="connsiteY3" fmla="*/ 194663 h 390140"/>
                <a:gd name="connsiteX4" fmla="*/ 195523 w 390232"/>
                <a:gd name="connsiteY4" fmla="*/ 0 h 390140"/>
                <a:gd name="connsiteX5" fmla="*/ 194980 w 390232"/>
                <a:gd name="connsiteY5" fmla="*/ 32580 h 390140"/>
                <a:gd name="connsiteX6" fmla="*/ 32588 w 390232"/>
                <a:gd name="connsiteY6" fmla="*/ 194663 h 390140"/>
                <a:gd name="connsiteX7" fmla="*/ 195252 w 390232"/>
                <a:gd name="connsiteY7" fmla="*/ 357832 h 390140"/>
                <a:gd name="connsiteX8" fmla="*/ 357916 w 390232"/>
                <a:gd name="connsiteY8" fmla="*/ 195477 h 390140"/>
                <a:gd name="connsiteX9" fmla="*/ 194980 w 390232"/>
                <a:gd name="connsiteY9" fmla="*/ 32580 h 390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232" h="390140">
                  <a:moveTo>
                    <a:pt x="195523" y="0"/>
                  </a:moveTo>
                  <a:cubicBezTo>
                    <a:pt x="303061" y="271"/>
                    <a:pt x="390503" y="87965"/>
                    <a:pt x="390231" y="195477"/>
                  </a:cubicBezTo>
                  <a:cubicBezTo>
                    <a:pt x="389960" y="302990"/>
                    <a:pt x="302246" y="390412"/>
                    <a:pt x="194709" y="390140"/>
                  </a:cubicBezTo>
                  <a:cubicBezTo>
                    <a:pt x="87171" y="389869"/>
                    <a:pt x="-271" y="302176"/>
                    <a:pt x="1" y="194663"/>
                  </a:cubicBezTo>
                  <a:cubicBezTo>
                    <a:pt x="272" y="87422"/>
                    <a:pt x="87986" y="0"/>
                    <a:pt x="195523" y="0"/>
                  </a:cubicBezTo>
                  <a:close/>
                  <a:moveTo>
                    <a:pt x="194980" y="32580"/>
                  </a:moveTo>
                  <a:cubicBezTo>
                    <a:pt x="105637" y="32580"/>
                    <a:pt x="32588" y="105341"/>
                    <a:pt x="32588" y="194663"/>
                  </a:cubicBezTo>
                  <a:cubicBezTo>
                    <a:pt x="32316" y="284528"/>
                    <a:pt x="105637" y="357832"/>
                    <a:pt x="195252" y="357832"/>
                  </a:cubicBezTo>
                  <a:cubicBezTo>
                    <a:pt x="284595" y="357832"/>
                    <a:pt x="357644" y="284800"/>
                    <a:pt x="357916" y="195477"/>
                  </a:cubicBezTo>
                  <a:cubicBezTo>
                    <a:pt x="357916" y="105884"/>
                    <a:pt x="284866" y="32580"/>
                    <a:pt x="194980" y="32580"/>
                  </a:cubicBezTo>
                  <a:close/>
                </a:path>
              </a:pathLst>
            </a:custGeom>
            <a:grpFill/>
            <a:ln w="2705" cap="flat">
              <a:noFill/>
              <a:prstDash val="solid"/>
              <a:miter/>
            </a:ln>
          </p:spPr>
          <p:txBody>
            <a:bodyPr rtlCol="0" anchor="ctr"/>
            <a:lstStyle/>
            <a:p>
              <a:endParaRPr lang="en-US"/>
            </a:p>
          </p:txBody>
        </p:sp>
        <p:grpSp>
          <p:nvGrpSpPr>
            <p:cNvPr id="99" name="Graphic 2">
              <a:extLst>
                <a:ext uri="{FF2B5EF4-FFF2-40B4-BE49-F238E27FC236}">
                  <a16:creationId xmlns:a16="http://schemas.microsoft.com/office/drawing/2014/main" id="{755DF734-4988-CB81-CC9A-423E80CBA348}"/>
                </a:ext>
              </a:extLst>
            </p:cNvPr>
            <p:cNvGrpSpPr/>
            <p:nvPr/>
          </p:nvGrpSpPr>
          <p:grpSpPr>
            <a:xfrm>
              <a:off x="4594347" y="2258759"/>
              <a:ext cx="520036" cy="519372"/>
              <a:chOff x="4594347" y="2258759"/>
              <a:chExt cx="520036" cy="519372"/>
            </a:xfrm>
            <a:grpFill/>
          </p:grpSpPr>
          <p:sp>
            <p:nvSpPr>
              <p:cNvPr id="101" name="Freeform 100">
                <a:extLst>
                  <a:ext uri="{FF2B5EF4-FFF2-40B4-BE49-F238E27FC236}">
                    <a16:creationId xmlns:a16="http://schemas.microsoft.com/office/drawing/2014/main" id="{5597B41B-1D1F-0EED-8A89-93FF18B82745}"/>
                  </a:ext>
                </a:extLst>
              </p:cNvPr>
              <p:cNvSpPr/>
              <p:nvPr/>
            </p:nvSpPr>
            <p:spPr>
              <a:xfrm>
                <a:off x="4594347" y="2258759"/>
                <a:ext cx="520036" cy="519372"/>
              </a:xfrm>
              <a:custGeom>
                <a:avLst/>
                <a:gdLst>
                  <a:gd name="connsiteX0" fmla="*/ 0 w 520036"/>
                  <a:gd name="connsiteY0" fmla="*/ 224256 h 519372"/>
                  <a:gd name="connsiteX1" fmla="*/ 28785 w 520036"/>
                  <a:gd name="connsiteY1" fmla="*/ 217469 h 519372"/>
                  <a:gd name="connsiteX2" fmla="*/ 39376 w 520036"/>
                  <a:gd name="connsiteY2" fmla="*/ 207423 h 519372"/>
                  <a:gd name="connsiteX3" fmla="*/ 66804 w 520036"/>
                  <a:gd name="connsiteY3" fmla="*/ 141178 h 519372"/>
                  <a:gd name="connsiteX4" fmla="*/ 66260 w 520036"/>
                  <a:gd name="connsiteY4" fmla="*/ 125703 h 519372"/>
                  <a:gd name="connsiteX5" fmla="*/ 52411 w 520036"/>
                  <a:gd name="connsiteY5" fmla="*/ 103440 h 519372"/>
                  <a:gd name="connsiteX6" fmla="*/ 104007 w 520036"/>
                  <a:gd name="connsiteY6" fmla="*/ 51856 h 519372"/>
                  <a:gd name="connsiteX7" fmla="*/ 128176 w 520036"/>
                  <a:gd name="connsiteY7" fmla="*/ 66517 h 519372"/>
                  <a:gd name="connsiteX8" fmla="*/ 139581 w 520036"/>
                  <a:gd name="connsiteY8" fmla="*/ 66788 h 519372"/>
                  <a:gd name="connsiteX9" fmla="*/ 208558 w 520036"/>
                  <a:gd name="connsiteY9" fmla="*/ 38010 h 519372"/>
                  <a:gd name="connsiteX10" fmla="*/ 216976 w 520036"/>
                  <a:gd name="connsiteY10" fmla="*/ 28779 h 519372"/>
                  <a:gd name="connsiteX11" fmla="*/ 224036 w 520036"/>
                  <a:gd name="connsiteY11" fmla="*/ 0 h 519372"/>
                  <a:gd name="connsiteX12" fmla="*/ 296000 w 520036"/>
                  <a:gd name="connsiteY12" fmla="*/ 0 h 519372"/>
                  <a:gd name="connsiteX13" fmla="*/ 302789 w 520036"/>
                  <a:gd name="connsiteY13" fmla="*/ 28507 h 519372"/>
                  <a:gd name="connsiteX14" fmla="*/ 312293 w 520036"/>
                  <a:gd name="connsiteY14" fmla="*/ 38552 h 519372"/>
                  <a:gd name="connsiteX15" fmla="*/ 379368 w 520036"/>
                  <a:gd name="connsiteY15" fmla="*/ 66517 h 519372"/>
                  <a:gd name="connsiteX16" fmla="*/ 394033 w 520036"/>
                  <a:gd name="connsiteY16" fmla="*/ 65974 h 519372"/>
                  <a:gd name="connsiteX17" fmla="*/ 417115 w 520036"/>
                  <a:gd name="connsiteY17" fmla="*/ 51584 h 519372"/>
                  <a:gd name="connsiteX18" fmla="*/ 468440 w 520036"/>
                  <a:gd name="connsiteY18" fmla="*/ 103169 h 519372"/>
                  <a:gd name="connsiteX19" fmla="*/ 453776 w 520036"/>
                  <a:gd name="connsiteY19" fmla="*/ 127603 h 519372"/>
                  <a:gd name="connsiteX20" fmla="*/ 453233 w 520036"/>
                  <a:gd name="connsiteY20" fmla="*/ 139006 h 519372"/>
                  <a:gd name="connsiteX21" fmla="*/ 482289 w 520036"/>
                  <a:gd name="connsiteY21" fmla="*/ 209052 h 519372"/>
                  <a:gd name="connsiteX22" fmla="*/ 490979 w 520036"/>
                  <a:gd name="connsiteY22" fmla="*/ 216926 h 519372"/>
                  <a:gd name="connsiteX23" fmla="*/ 520036 w 520036"/>
                  <a:gd name="connsiteY23" fmla="*/ 223985 h 519372"/>
                  <a:gd name="connsiteX24" fmla="*/ 520036 w 520036"/>
                  <a:gd name="connsiteY24" fmla="*/ 295931 h 519372"/>
                  <a:gd name="connsiteX25" fmla="*/ 491251 w 520036"/>
                  <a:gd name="connsiteY25" fmla="*/ 302990 h 519372"/>
                  <a:gd name="connsiteX26" fmla="*/ 482289 w 520036"/>
                  <a:gd name="connsiteY26" fmla="*/ 311678 h 519372"/>
                  <a:gd name="connsiteX27" fmla="*/ 453504 w 520036"/>
                  <a:gd name="connsiteY27" fmla="*/ 379552 h 519372"/>
                  <a:gd name="connsiteX28" fmla="*/ 454047 w 520036"/>
                  <a:gd name="connsiteY28" fmla="*/ 393127 h 519372"/>
                  <a:gd name="connsiteX29" fmla="*/ 468711 w 520036"/>
                  <a:gd name="connsiteY29" fmla="*/ 416476 h 519372"/>
                  <a:gd name="connsiteX30" fmla="*/ 416844 w 520036"/>
                  <a:gd name="connsiteY30" fmla="*/ 467788 h 519372"/>
                  <a:gd name="connsiteX31" fmla="*/ 392403 w 520036"/>
                  <a:gd name="connsiteY31" fmla="*/ 453128 h 519372"/>
                  <a:gd name="connsiteX32" fmla="*/ 380998 w 520036"/>
                  <a:gd name="connsiteY32" fmla="*/ 453128 h 519372"/>
                  <a:gd name="connsiteX33" fmla="*/ 311750 w 520036"/>
                  <a:gd name="connsiteY33" fmla="*/ 481635 h 519372"/>
                  <a:gd name="connsiteX34" fmla="*/ 303603 w 520036"/>
                  <a:gd name="connsiteY34" fmla="*/ 489780 h 519372"/>
                  <a:gd name="connsiteX35" fmla="*/ 296271 w 520036"/>
                  <a:gd name="connsiteY35" fmla="*/ 519373 h 519372"/>
                  <a:gd name="connsiteX36" fmla="*/ 224308 w 520036"/>
                  <a:gd name="connsiteY36" fmla="*/ 519373 h 519372"/>
                  <a:gd name="connsiteX37" fmla="*/ 216976 w 520036"/>
                  <a:gd name="connsiteY37" fmla="*/ 489780 h 519372"/>
                  <a:gd name="connsiteX38" fmla="*/ 208829 w 520036"/>
                  <a:gd name="connsiteY38" fmla="*/ 481363 h 519372"/>
                  <a:gd name="connsiteX39" fmla="*/ 139581 w 520036"/>
                  <a:gd name="connsiteY39" fmla="*/ 452856 h 519372"/>
                  <a:gd name="connsiteX40" fmla="*/ 128176 w 520036"/>
                  <a:gd name="connsiteY40" fmla="*/ 452856 h 519372"/>
                  <a:gd name="connsiteX41" fmla="*/ 102921 w 520036"/>
                  <a:gd name="connsiteY41" fmla="*/ 468060 h 519372"/>
                  <a:gd name="connsiteX42" fmla="*/ 51868 w 520036"/>
                  <a:gd name="connsiteY42" fmla="*/ 416747 h 519372"/>
                  <a:gd name="connsiteX43" fmla="*/ 64631 w 520036"/>
                  <a:gd name="connsiteY43" fmla="*/ 396656 h 519372"/>
                  <a:gd name="connsiteX44" fmla="*/ 65446 w 520036"/>
                  <a:gd name="connsiteY44" fmla="*/ 376023 h 519372"/>
                  <a:gd name="connsiteX45" fmla="*/ 42635 w 520036"/>
                  <a:gd name="connsiteY45" fmla="*/ 323081 h 519372"/>
                  <a:gd name="connsiteX46" fmla="*/ 43178 w 520036"/>
                  <a:gd name="connsiteY46" fmla="*/ 312764 h 519372"/>
                  <a:gd name="connsiteX47" fmla="*/ 5703 w 520036"/>
                  <a:gd name="connsiteY47" fmla="*/ 229686 h 519372"/>
                  <a:gd name="connsiteX48" fmla="*/ 0 w 520036"/>
                  <a:gd name="connsiteY48" fmla="*/ 226971 h 519372"/>
                  <a:gd name="connsiteX49" fmla="*/ 0 w 520036"/>
                  <a:gd name="connsiteY49" fmla="*/ 224256 h 519372"/>
                  <a:gd name="connsiteX50" fmla="*/ 260969 w 520036"/>
                  <a:gd name="connsiteY50" fmla="*/ 64616 h 519372"/>
                  <a:gd name="connsiteX51" fmla="*/ 65446 w 520036"/>
                  <a:gd name="connsiteY51" fmla="*/ 259279 h 519372"/>
                  <a:gd name="connsiteX52" fmla="*/ 260154 w 520036"/>
                  <a:gd name="connsiteY52" fmla="*/ 454757 h 519372"/>
                  <a:gd name="connsiteX53" fmla="*/ 455677 w 520036"/>
                  <a:gd name="connsiteY53" fmla="*/ 260094 h 519372"/>
                  <a:gd name="connsiteX54" fmla="*/ 260969 w 520036"/>
                  <a:gd name="connsiteY54" fmla="*/ 64616 h 51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20036" h="519372">
                    <a:moveTo>
                      <a:pt x="0" y="224256"/>
                    </a:moveTo>
                    <a:cubicBezTo>
                      <a:pt x="9505" y="221813"/>
                      <a:pt x="19009" y="219369"/>
                      <a:pt x="28785" y="217469"/>
                    </a:cubicBezTo>
                    <a:cubicBezTo>
                      <a:pt x="34760" y="216383"/>
                      <a:pt x="37204" y="213396"/>
                      <a:pt x="39376" y="207423"/>
                    </a:cubicBezTo>
                    <a:cubicBezTo>
                      <a:pt x="47794" y="185161"/>
                      <a:pt x="57027" y="162898"/>
                      <a:pt x="66804" y="141178"/>
                    </a:cubicBezTo>
                    <a:cubicBezTo>
                      <a:pt x="69519" y="135205"/>
                      <a:pt x="70062" y="131133"/>
                      <a:pt x="66260" y="125703"/>
                    </a:cubicBezTo>
                    <a:cubicBezTo>
                      <a:pt x="61101" y="118372"/>
                      <a:pt x="56484" y="110228"/>
                      <a:pt x="52411" y="103440"/>
                    </a:cubicBezTo>
                    <a:cubicBezTo>
                      <a:pt x="69519" y="86336"/>
                      <a:pt x="86356" y="69503"/>
                      <a:pt x="104007" y="51856"/>
                    </a:cubicBezTo>
                    <a:cubicBezTo>
                      <a:pt x="110796" y="56200"/>
                      <a:pt x="119215" y="61901"/>
                      <a:pt x="128176" y="66517"/>
                    </a:cubicBezTo>
                    <a:cubicBezTo>
                      <a:pt x="131163" y="68146"/>
                      <a:pt x="136866" y="68417"/>
                      <a:pt x="139581" y="66788"/>
                    </a:cubicBezTo>
                    <a:cubicBezTo>
                      <a:pt x="161306" y="54028"/>
                      <a:pt x="184389" y="44525"/>
                      <a:pt x="208558" y="38010"/>
                    </a:cubicBezTo>
                    <a:cubicBezTo>
                      <a:pt x="212088" y="37195"/>
                      <a:pt x="215890" y="32580"/>
                      <a:pt x="216976" y="28779"/>
                    </a:cubicBezTo>
                    <a:cubicBezTo>
                      <a:pt x="219963" y="19548"/>
                      <a:pt x="221864" y="9774"/>
                      <a:pt x="224036" y="0"/>
                    </a:cubicBezTo>
                    <a:cubicBezTo>
                      <a:pt x="247934" y="0"/>
                      <a:pt x="271559" y="0"/>
                      <a:pt x="296000" y="0"/>
                    </a:cubicBezTo>
                    <a:cubicBezTo>
                      <a:pt x="298172" y="9502"/>
                      <a:pt x="300888" y="19005"/>
                      <a:pt x="302789" y="28507"/>
                    </a:cubicBezTo>
                    <a:cubicBezTo>
                      <a:pt x="303875" y="34209"/>
                      <a:pt x="306590" y="36381"/>
                      <a:pt x="312293" y="38552"/>
                    </a:cubicBezTo>
                    <a:cubicBezTo>
                      <a:pt x="334833" y="47240"/>
                      <a:pt x="357372" y="56471"/>
                      <a:pt x="379368" y="66517"/>
                    </a:cubicBezTo>
                    <a:cubicBezTo>
                      <a:pt x="385071" y="68960"/>
                      <a:pt x="388873" y="69775"/>
                      <a:pt x="394033" y="65974"/>
                    </a:cubicBezTo>
                    <a:cubicBezTo>
                      <a:pt x="401636" y="60544"/>
                      <a:pt x="410055" y="55928"/>
                      <a:pt x="417115" y="51584"/>
                    </a:cubicBezTo>
                    <a:cubicBezTo>
                      <a:pt x="434223" y="68689"/>
                      <a:pt x="450788" y="85521"/>
                      <a:pt x="468440" y="103169"/>
                    </a:cubicBezTo>
                    <a:cubicBezTo>
                      <a:pt x="464095" y="110228"/>
                      <a:pt x="458392" y="118644"/>
                      <a:pt x="453776" y="127603"/>
                    </a:cubicBezTo>
                    <a:cubicBezTo>
                      <a:pt x="452146" y="130861"/>
                      <a:pt x="451603" y="136291"/>
                      <a:pt x="453233" y="139006"/>
                    </a:cubicBezTo>
                    <a:cubicBezTo>
                      <a:pt x="466267" y="160997"/>
                      <a:pt x="476043" y="184346"/>
                      <a:pt x="482289" y="209052"/>
                    </a:cubicBezTo>
                    <a:cubicBezTo>
                      <a:pt x="483104" y="212310"/>
                      <a:pt x="487449" y="215840"/>
                      <a:pt x="490979" y="216926"/>
                    </a:cubicBezTo>
                    <a:cubicBezTo>
                      <a:pt x="500212" y="219912"/>
                      <a:pt x="509988" y="221541"/>
                      <a:pt x="520036" y="223985"/>
                    </a:cubicBezTo>
                    <a:cubicBezTo>
                      <a:pt x="520036" y="247605"/>
                      <a:pt x="520036" y="271225"/>
                      <a:pt x="520036" y="295931"/>
                    </a:cubicBezTo>
                    <a:cubicBezTo>
                      <a:pt x="510532" y="298103"/>
                      <a:pt x="500755" y="300004"/>
                      <a:pt x="491251" y="302990"/>
                    </a:cubicBezTo>
                    <a:cubicBezTo>
                      <a:pt x="487721" y="304076"/>
                      <a:pt x="483919" y="308148"/>
                      <a:pt x="482289" y="311678"/>
                    </a:cubicBezTo>
                    <a:cubicBezTo>
                      <a:pt x="472513" y="334212"/>
                      <a:pt x="463552" y="357289"/>
                      <a:pt x="453504" y="379552"/>
                    </a:cubicBezTo>
                    <a:cubicBezTo>
                      <a:pt x="451060" y="384982"/>
                      <a:pt x="450788" y="388511"/>
                      <a:pt x="454047" y="393127"/>
                    </a:cubicBezTo>
                    <a:cubicBezTo>
                      <a:pt x="459478" y="401000"/>
                      <a:pt x="464095" y="409145"/>
                      <a:pt x="468711" y="416476"/>
                    </a:cubicBezTo>
                    <a:cubicBezTo>
                      <a:pt x="451603" y="433580"/>
                      <a:pt x="434495" y="450413"/>
                      <a:pt x="416844" y="467788"/>
                    </a:cubicBezTo>
                    <a:cubicBezTo>
                      <a:pt x="409783" y="463444"/>
                      <a:pt x="401365" y="457471"/>
                      <a:pt x="392403" y="453128"/>
                    </a:cubicBezTo>
                    <a:cubicBezTo>
                      <a:pt x="389416" y="451499"/>
                      <a:pt x="383713" y="451499"/>
                      <a:pt x="380998" y="453128"/>
                    </a:cubicBezTo>
                    <a:cubicBezTo>
                      <a:pt x="359273" y="465888"/>
                      <a:pt x="336190" y="475390"/>
                      <a:pt x="311750" y="481635"/>
                    </a:cubicBezTo>
                    <a:cubicBezTo>
                      <a:pt x="308491" y="482449"/>
                      <a:pt x="304690" y="486522"/>
                      <a:pt x="303603" y="489780"/>
                    </a:cubicBezTo>
                    <a:cubicBezTo>
                      <a:pt x="300616" y="499282"/>
                      <a:pt x="298715" y="509327"/>
                      <a:pt x="296271" y="519373"/>
                    </a:cubicBezTo>
                    <a:cubicBezTo>
                      <a:pt x="272102" y="519373"/>
                      <a:pt x="248477" y="519373"/>
                      <a:pt x="224308" y="519373"/>
                    </a:cubicBezTo>
                    <a:cubicBezTo>
                      <a:pt x="221864" y="509327"/>
                      <a:pt x="220235" y="499282"/>
                      <a:pt x="216976" y="489780"/>
                    </a:cubicBezTo>
                    <a:cubicBezTo>
                      <a:pt x="215890" y="486522"/>
                      <a:pt x="212088" y="482449"/>
                      <a:pt x="208829" y="481363"/>
                    </a:cubicBezTo>
                    <a:cubicBezTo>
                      <a:pt x="184389" y="475119"/>
                      <a:pt x="161306" y="465616"/>
                      <a:pt x="139581" y="452856"/>
                    </a:cubicBezTo>
                    <a:cubicBezTo>
                      <a:pt x="136594" y="451227"/>
                      <a:pt x="131163" y="451227"/>
                      <a:pt x="128176" y="452856"/>
                    </a:cubicBezTo>
                    <a:cubicBezTo>
                      <a:pt x="119215" y="457471"/>
                      <a:pt x="110796" y="463173"/>
                      <a:pt x="102921" y="468060"/>
                    </a:cubicBezTo>
                    <a:cubicBezTo>
                      <a:pt x="85813" y="450956"/>
                      <a:pt x="69248" y="434123"/>
                      <a:pt x="51868" y="416747"/>
                    </a:cubicBezTo>
                    <a:cubicBezTo>
                      <a:pt x="55670" y="410774"/>
                      <a:pt x="59471" y="403172"/>
                      <a:pt x="64631" y="396656"/>
                    </a:cubicBezTo>
                    <a:cubicBezTo>
                      <a:pt x="69791" y="389597"/>
                      <a:pt x="69791" y="384167"/>
                      <a:pt x="65446" y="376023"/>
                    </a:cubicBezTo>
                    <a:cubicBezTo>
                      <a:pt x="56484" y="359190"/>
                      <a:pt x="49695" y="341000"/>
                      <a:pt x="42635" y="323081"/>
                    </a:cubicBezTo>
                    <a:cubicBezTo>
                      <a:pt x="41549" y="320094"/>
                      <a:pt x="41820" y="315750"/>
                      <a:pt x="43178" y="312764"/>
                    </a:cubicBezTo>
                    <a:cubicBezTo>
                      <a:pt x="57842" y="276926"/>
                      <a:pt x="42635" y="242718"/>
                      <a:pt x="5703" y="229686"/>
                    </a:cubicBezTo>
                    <a:cubicBezTo>
                      <a:pt x="3802" y="228872"/>
                      <a:pt x="1901" y="227786"/>
                      <a:pt x="0" y="226971"/>
                    </a:cubicBezTo>
                    <a:cubicBezTo>
                      <a:pt x="272" y="226157"/>
                      <a:pt x="272" y="225071"/>
                      <a:pt x="0" y="224256"/>
                    </a:cubicBezTo>
                    <a:close/>
                    <a:moveTo>
                      <a:pt x="260969" y="64616"/>
                    </a:moveTo>
                    <a:cubicBezTo>
                      <a:pt x="153431" y="64345"/>
                      <a:pt x="65446" y="151766"/>
                      <a:pt x="65446" y="259279"/>
                    </a:cubicBezTo>
                    <a:cubicBezTo>
                      <a:pt x="65174" y="366792"/>
                      <a:pt x="152616" y="454757"/>
                      <a:pt x="260154" y="454757"/>
                    </a:cubicBezTo>
                    <a:cubicBezTo>
                      <a:pt x="367691" y="455028"/>
                      <a:pt x="455677" y="367606"/>
                      <a:pt x="455677" y="260094"/>
                    </a:cubicBezTo>
                    <a:cubicBezTo>
                      <a:pt x="455948" y="152581"/>
                      <a:pt x="368506" y="64888"/>
                      <a:pt x="260969" y="64616"/>
                    </a:cubicBezTo>
                    <a:close/>
                  </a:path>
                </a:pathLst>
              </a:custGeom>
              <a:solidFill>
                <a:srgbClr val="F79037"/>
              </a:solidFill>
              <a:ln w="2705" cap="flat">
                <a:noFill/>
                <a:prstDash val="solid"/>
                <a:miter/>
              </a:ln>
            </p:spPr>
            <p:txBody>
              <a:bodyPr rtlCol="0" anchor="ctr"/>
              <a:lstStyle/>
              <a:p>
                <a:endParaRPr lang="en-US"/>
              </a:p>
            </p:txBody>
          </p:sp>
          <p:sp>
            <p:nvSpPr>
              <p:cNvPr id="102" name="Freeform 101">
                <a:extLst>
                  <a:ext uri="{FF2B5EF4-FFF2-40B4-BE49-F238E27FC236}">
                    <a16:creationId xmlns:a16="http://schemas.microsoft.com/office/drawing/2014/main" id="{E4DECE0A-C7F1-CA37-F5F1-E4A6D28D71B5}"/>
                  </a:ext>
                </a:extLst>
              </p:cNvPr>
              <p:cNvSpPr/>
              <p:nvPr/>
            </p:nvSpPr>
            <p:spPr>
              <a:xfrm>
                <a:off x="4692108" y="2355955"/>
                <a:ext cx="325329" cy="325252"/>
              </a:xfrm>
              <a:custGeom>
                <a:avLst/>
                <a:gdLst>
                  <a:gd name="connsiteX0" fmla="*/ 162665 w 325329"/>
                  <a:gd name="connsiteY0" fmla="*/ 0 h 325252"/>
                  <a:gd name="connsiteX1" fmla="*/ 325329 w 325329"/>
                  <a:gd name="connsiteY1" fmla="*/ 162898 h 325252"/>
                  <a:gd name="connsiteX2" fmla="*/ 162665 w 325329"/>
                  <a:gd name="connsiteY2" fmla="*/ 325253 h 325252"/>
                  <a:gd name="connsiteX3" fmla="*/ 1 w 325329"/>
                  <a:gd name="connsiteY3" fmla="*/ 162083 h 325252"/>
                  <a:gd name="connsiteX4" fmla="*/ 162665 w 325329"/>
                  <a:gd name="connsiteY4" fmla="*/ 0 h 325252"/>
                  <a:gd name="connsiteX5" fmla="*/ 260426 w 325329"/>
                  <a:gd name="connsiteY5" fmla="*/ 162626 h 325252"/>
                  <a:gd name="connsiteX6" fmla="*/ 162936 w 325329"/>
                  <a:gd name="connsiteY6" fmla="*/ 64888 h 325252"/>
                  <a:gd name="connsiteX7" fmla="*/ 65175 w 325329"/>
                  <a:gd name="connsiteY7" fmla="*/ 162355 h 325252"/>
                  <a:gd name="connsiteX8" fmla="*/ 162665 w 325329"/>
                  <a:gd name="connsiteY8" fmla="*/ 260094 h 325252"/>
                  <a:gd name="connsiteX9" fmla="*/ 260426 w 325329"/>
                  <a:gd name="connsiteY9" fmla="*/ 162626 h 32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329" h="325252">
                    <a:moveTo>
                      <a:pt x="162665" y="0"/>
                    </a:moveTo>
                    <a:cubicBezTo>
                      <a:pt x="252551" y="0"/>
                      <a:pt x="325600" y="73033"/>
                      <a:pt x="325329" y="162898"/>
                    </a:cubicBezTo>
                    <a:cubicBezTo>
                      <a:pt x="325057" y="252220"/>
                      <a:pt x="252008" y="324981"/>
                      <a:pt x="162665" y="325253"/>
                    </a:cubicBezTo>
                    <a:cubicBezTo>
                      <a:pt x="72779" y="325253"/>
                      <a:pt x="-271" y="251949"/>
                      <a:pt x="1" y="162083"/>
                    </a:cubicBezTo>
                    <a:cubicBezTo>
                      <a:pt x="272" y="73033"/>
                      <a:pt x="73322" y="0"/>
                      <a:pt x="162665" y="0"/>
                    </a:cubicBezTo>
                    <a:close/>
                    <a:moveTo>
                      <a:pt x="260426" y="162626"/>
                    </a:moveTo>
                    <a:cubicBezTo>
                      <a:pt x="260426" y="108870"/>
                      <a:pt x="216705" y="65159"/>
                      <a:pt x="162936" y="64888"/>
                    </a:cubicBezTo>
                    <a:cubicBezTo>
                      <a:pt x="109168" y="64888"/>
                      <a:pt x="65447" y="108599"/>
                      <a:pt x="65175" y="162355"/>
                    </a:cubicBezTo>
                    <a:cubicBezTo>
                      <a:pt x="65175" y="216111"/>
                      <a:pt x="109168" y="260094"/>
                      <a:pt x="162665" y="260094"/>
                    </a:cubicBezTo>
                    <a:cubicBezTo>
                      <a:pt x="216433" y="260365"/>
                      <a:pt x="260426" y="216383"/>
                      <a:pt x="260426" y="162626"/>
                    </a:cubicBezTo>
                    <a:close/>
                  </a:path>
                </a:pathLst>
              </a:custGeom>
              <a:solidFill>
                <a:srgbClr val="F79037"/>
              </a:solidFill>
              <a:ln w="2705" cap="flat">
                <a:noFill/>
                <a:prstDash val="solid"/>
                <a:miter/>
              </a:ln>
            </p:spPr>
            <p:txBody>
              <a:bodyPr rtlCol="0" anchor="ctr"/>
              <a:lstStyle/>
              <a:p>
                <a:endParaRPr lang="en-US"/>
              </a:p>
            </p:txBody>
          </p:sp>
        </p:grpSp>
        <p:sp>
          <p:nvSpPr>
            <p:cNvPr id="100" name="Freeform 99">
              <a:extLst>
                <a:ext uri="{FF2B5EF4-FFF2-40B4-BE49-F238E27FC236}">
                  <a16:creationId xmlns:a16="http://schemas.microsoft.com/office/drawing/2014/main" id="{F410D9D0-D11B-2945-66C5-58B62A984197}"/>
                </a:ext>
              </a:extLst>
            </p:cNvPr>
            <p:cNvSpPr/>
            <p:nvPr/>
          </p:nvSpPr>
          <p:spPr>
            <a:xfrm>
              <a:off x="4757283" y="2420842"/>
              <a:ext cx="195251" cy="195205"/>
            </a:xfrm>
            <a:custGeom>
              <a:avLst/>
              <a:gdLst>
                <a:gd name="connsiteX0" fmla="*/ 195251 w 195251"/>
                <a:gd name="connsiteY0" fmla="*/ 97739 h 195205"/>
                <a:gd name="connsiteX1" fmla="*/ 97490 w 195251"/>
                <a:gd name="connsiteY1" fmla="*/ 195206 h 195205"/>
                <a:gd name="connsiteX2" fmla="*/ 0 w 195251"/>
                <a:gd name="connsiteY2" fmla="*/ 97467 h 195205"/>
                <a:gd name="connsiteX3" fmla="*/ 97761 w 195251"/>
                <a:gd name="connsiteY3" fmla="*/ 0 h 195205"/>
                <a:gd name="connsiteX4" fmla="*/ 195251 w 195251"/>
                <a:gd name="connsiteY4" fmla="*/ 97739 h 195205"/>
                <a:gd name="connsiteX5" fmla="*/ 162664 w 195251"/>
                <a:gd name="connsiteY5" fmla="*/ 98010 h 195205"/>
                <a:gd name="connsiteX6" fmla="*/ 97490 w 195251"/>
                <a:gd name="connsiteY6" fmla="*/ 32851 h 195205"/>
                <a:gd name="connsiteX7" fmla="*/ 32587 w 195251"/>
                <a:gd name="connsiteY7" fmla="*/ 97196 h 195205"/>
                <a:gd name="connsiteX8" fmla="*/ 97218 w 195251"/>
                <a:gd name="connsiteY8" fmla="*/ 162898 h 195205"/>
                <a:gd name="connsiteX9" fmla="*/ 162664 w 195251"/>
                <a:gd name="connsiteY9" fmla="*/ 98010 h 195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251" h="195205">
                  <a:moveTo>
                    <a:pt x="195251" y="97739"/>
                  </a:moveTo>
                  <a:cubicBezTo>
                    <a:pt x="195251" y="151495"/>
                    <a:pt x="151259" y="195206"/>
                    <a:pt x="97490" y="195206"/>
                  </a:cubicBezTo>
                  <a:cubicBezTo>
                    <a:pt x="43993" y="195206"/>
                    <a:pt x="0" y="151224"/>
                    <a:pt x="0" y="97467"/>
                  </a:cubicBezTo>
                  <a:cubicBezTo>
                    <a:pt x="0" y="43711"/>
                    <a:pt x="43993" y="0"/>
                    <a:pt x="97761" y="0"/>
                  </a:cubicBezTo>
                  <a:cubicBezTo>
                    <a:pt x="151530" y="272"/>
                    <a:pt x="195251" y="44254"/>
                    <a:pt x="195251" y="97739"/>
                  </a:cubicBezTo>
                  <a:close/>
                  <a:moveTo>
                    <a:pt x="162664" y="98010"/>
                  </a:moveTo>
                  <a:cubicBezTo>
                    <a:pt x="162664" y="62173"/>
                    <a:pt x="133336" y="32851"/>
                    <a:pt x="97490" y="32851"/>
                  </a:cubicBezTo>
                  <a:cubicBezTo>
                    <a:pt x="61915" y="32851"/>
                    <a:pt x="32859" y="61901"/>
                    <a:pt x="32587" y="97196"/>
                  </a:cubicBezTo>
                  <a:cubicBezTo>
                    <a:pt x="32316" y="133033"/>
                    <a:pt x="61372" y="162626"/>
                    <a:pt x="97218" y="162898"/>
                  </a:cubicBezTo>
                  <a:cubicBezTo>
                    <a:pt x="133336" y="162898"/>
                    <a:pt x="162664" y="133848"/>
                    <a:pt x="162664" y="98010"/>
                  </a:cubicBezTo>
                  <a:close/>
                </a:path>
              </a:pathLst>
            </a:custGeom>
            <a:grpFill/>
            <a:ln w="2705" cap="flat">
              <a:noFill/>
              <a:prstDash val="solid"/>
              <a:miter/>
            </a:ln>
          </p:spPr>
          <p:txBody>
            <a:bodyPr rtlCol="0" anchor="ctr"/>
            <a:lstStyle/>
            <a:p>
              <a:endParaRPr lang="en-US"/>
            </a:p>
          </p:txBody>
        </p:sp>
      </p:grpSp>
      <p:grpSp>
        <p:nvGrpSpPr>
          <p:cNvPr id="103" name="Graphic 3">
            <a:extLst>
              <a:ext uri="{FF2B5EF4-FFF2-40B4-BE49-F238E27FC236}">
                <a16:creationId xmlns:a16="http://schemas.microsoft.com/office/drawing/2014/main" id="{DC142424-9810-5575-DA6B-6DCB851D43C2}"/>
              </a:ext>
            </a:extLst>
          </p:cNvPr>
          <p:cNvGrpSpPr/>
          <p:nvPr/>
        </p:nvGrpSpPr>
        <p:grpSpPr>
          <a:xfrm>
            <a:off x="1985385" y="5975739"/>
            <a:ext cx="1166440" cy="1151736"/>
            <a:chOff x="2298626" y="4663268"/>
            <a:chExt cx="815973" cy="805687"/>
          </a:xfrm>
          <a:solidFill>
            <a:schemeClr val="bg1"/>
          </a:solidFill>
        </p:grpSpPr>
        <p:sp>
          <p:nvSpPr>
            <p:cNvPr id="104" name="Freeform 103">
              <a:extLst>
                <a:ext uri="{FF2B5EF4-FFF2-40B4-BE49-F238E27FC236}">
                  <a16:creationId xmlns:a16="http://schemas.microsoft.com/office/drawing/2014/main" id="{4C3099C6-1209-0554-6471-557719010435}"/>
                </a:ext>
              </a:extLst>
            </p:cNvPr>
            <p:cNvSpPr/>
            <p:nvPr/>
          </p:nvSpPr>
          <p:spPr>
            <a:xfrm>
              <a:off x="2977461" y="4676296"/>
              <a:ext cx="63084" cy="65826"/>
            </a:xfrm>
            <a:custGeom>
              <a:avLst/>
              <a:gdLst>
                <a:gd name="connsiteX0" fmla="*/ 0 w 63084"/>
                <a:gd name="connsiteY0" fmla="*/ 0 h 65826"/>
                <a:gd name="connsiteX1" fmla="*/ 63084 w 63084"/>
                <a:gd name="connsiteY1" fmla="*/ 32913 h 65826"/>
                <a:gd name="connsiteX2" fmla="*/ 0 w 63084"/>
                <a:gd name="connsiteY2" fmla="*/ 65827 h 65826"/>
              </a:gdLst>
              <a:ahLst/>
              <a:cxnLst>
                <a:cxn ang="0">
                  <a:pos x="connsiteX0" y="connsiteY0"/>
                </a:cxn>
                <a:cxn ang="0">
                  <a:pos x="connsiteX1" y="connsiteY1"/>
                </a:cxn>
                <a:cxn ang="0">
                  <a:pos x="connsiteX2" y="connsiteY2"/>
                </a:cxn>
              </a:cxnLst>
              <a:rect l="l" t="t" r="r" b="b"/>
              <a:pathLst>
                <a:path w="63084" h="65826">
                  <a:moveTo>
                    <a:pt x="0" y="0"/>
                  </a:moveTo>
                  <a:lnTo>
                    <a:pt x="63084" y="32913"/>
                  </a:lnTo>
                  <a:lnTo>
                    <a:pt x="0" y="65827"/>
                  </a:lnTo>
                </a:path>
              </a:pathLst>
            </a:custGeom>
            <a:solidFill>
              <a:srgbClr val="F79037"/>
            </a:solidFill>
            <a:ln w="27426" cap="flat">
              <a:noFill/>
              <a:prstDash val="solid"/>
              <a:miter/>
            </a:ln>
          </p:spPr>
          <p:txBody>
            <a:bodyPr rtlCol="0" anchor="ctr"/>
            <a:lstStyle/>
            <a:p>
              <a:endParaRPr lang="en-US"/>
            </a:p>
          </p:txBody>
        </p:sp>
        <p:sp>
          <p:nvSpPr>
            <p:cNvPr id="105" name="Freeform 104">
              <a:extLst>
                <a:ext uri="{FF2B5EF4-FFF2-40B4-BE49-F238E27FC236}">
                  <a16:creationId xmlns:a16="http://schemas.microsoft.com/office/drawing/2014/main" id="{7EABC79B-020D-4F0E-2F82-88BE8AC503BB}"/>
                </a:ext>
              </a:extLst>
            </p:cNvPr>
            <p:cNvSpPr/>
            <p:nvPr/>
          </p:nvSpPr>
          <p:spPr>
            <a:xfrm>
              <a:off x="2298626" y="4663268"/>
              <a:ext cx="815973" cy="805687"/>
            </a:xfrm>
            <a:custGeom>
              <a:avLst/>
              <a:gdLst>
                <a:gd name="connsiteX0" fmla="*/ 687064 w 815973"/>
                <a:gd name="connsiteY0" fmla="*/ 388787 h 805687"/>
                <a:gd name="connsiteX1" fmla="*/ 687064 w 815973"/>
                <a:gd name="connsiteY1" fmla="*/ 295533 h 805687"/>
                <a:gd name="connsiteX2" fmla="*/ 687064 w 815973"/>
                <a:gd name="connsiteY2" fmla="*/ 240678 h 805687"/>
                <a:gd name="connsiteX3" fmla="*/ 687064 w 815973"/>
                <a:gd name="connsiteY3" fmla="*/ 128224 h 805687"/>
                <a:gd name="connsiteX4" fmla="*/ 788545 w 815973"/>
                <a:gd name="connsiteY4" fmla="*/ 78855 h 805687"/>
                <a:gd name="connsiteX5" fmla="*/ 796774 w 815973"/>
                <a:gd name="connsiteY5" fmla="*/ 67883 h 805687"/>
                <a:gd name="connsiteX6" fmla="*/ 788545 w 815973"/>
                <a:gd name="connsiteY6" fmla="*/ 56912 h 805687"/>
                <a:gd name="connsiteX7" fmla="*/ 681578 w 815973"/>
                <a:gd name="connsiteY7" fmla="*/ 2057 h 805687"/>
                <a:gd name="connsiteX8" fmla="*/ 667864 w 815973"/>
                <a:gd name="connsiteY8" fmla="*/ 2057 h 805687"/>
                <a:gd name="connsiteX9" fmla="*/ 662378 w 815973"/>
                <a:gd name="connsiteY9" fmla="*/ 13028 h 805687"/>
                <a:gd name="connsiteX10" fmla="*/ 662378 w 815973"/>
                <a:gd name="connsiteY10" fmla="*/ 119996 h 805687"/>
                <a:gd name="connsiteX11" fmla="*/ 662378 w 815973"/>
                <a:gd name="connsiteY11" fmla="*/ 226964 h 805687"/>
                <a:gd name="connsiteX12" fmla="*/ 560896 w 815973"/>
                <a:gd name="connsiteY12" fmla="*/ 226964 h 805687"/>
                <a:gd name="connsiteX13" fmla="*/ 582838 w 815973"/>
                <a:gd name="connsiteY13" fmla="*/ 172109 h 805687"/>
                <a:gd name="connsiteX14" fmla="*/ 503298 w 815973"/>
                <a:gd name="connsiteY14" fmla="*/ 92569 h 805687"/>
                <a:gd name="connsiteX15" fmla="*/ 423758 w 815973"/>
                <a:gd name="connsiteY15" fmla="*/ 172109 h 805687"/>
                <a:gd name="connsiteX16" fmla="*/ 451185 w 815973"/>
                <a:gd name="connsiteY16" fmla="*/ 232449 h 805687"/>
                <a:gd name="connsiteX17" fmla="*/ 335989 w 815973"/>
                <a:gd name="connsiteY17" fmla="*/ 336675 h 805687"/>
                <a:gd name="connsiteX18" fmla="*/ 261935 w 815973"/>
                <a:gd name="connsiteY18" fmla="*/ 375073 h 805687"/>
                <a:gd name="connsiteX19" fmla="*/ 223535 w 815973"/>
                <a:gd name="connsiteY19" fmla="*/ 369587 h 805687"/>
                <a:gd name="connsiteX20" fmla="*/ 250963 w 815973"/>
                <a:gd name="connsiteY20" fmla="*/ 309247 h 805687"/>
                <a:gd name="connsiteX21" fmla="*/ 171423 w 815973"/>
                <a:gd name="connsiteY21" fmla="*/ 229707 h 805687"/>
                <a:gd name="connsiteX22" fmla="*/ 91883 w 815973"/>
                <a:gd name="connsiteY22" fmla="*/ 309247 h 805687"/>
                <a:gd name="connsiteX23" fmla="*/ 119310 w 815973"/>
                <a:gd name="connsiteY23" fmla="*/ 369587 h 805687"/>
                <a:gd name="connsiteX24" fmla="*/ 119310 w 815973"/>
                <a:gd name="connsiteY24" fmla="*/ 369587 h 805687"/>
                <a:gd name="connsiteX25" fmla="*/ 78169 w 815973"/>
                <a:gd name="connsiteY25" fmla="*/ 479298 h 805687"/>
                <a:gd name="connsiteX26" fmla="*/ 83655 w 815973"/>
                <a:gd name="connsiteY26" fmla="*/ 539639 h 805687"/>
                <a:gd name="connsiteX27" fmla="*/ 91883 w 815973"/>
                <a:gd name="connsiteY27" fmla="*/ 547867 h 805687"/>
                <a:gd name="connsiteX28" fmla="*/ 56227 w 815973"/>
                <a:gd name="connsiteY28" fmla="*/ 608208 h 805687"/>
                <a:gd name="connsiteX29" fmla="*/ 4114 w 815973"/>
                <a:gd name="connsiteY29" fmla="*/ 660320 h 805687"/>
                <a:gd name="connsiteX30" fmla="*/ 4114 w 815973"/>
                <a:gd name="connsiteY30" fmla="*/ 679520 h 805687"/>
                <a:gd name="connsiteX31" fmla="*/ 45255 w 815973"/>
                <a:gd name="connsiteY31" fmla="*/ 720661 h 805687"/>
                <a:gd name="connsiteX32" fmla="*/ 53484 w 815973"/>
                <a:gd name="connsiteY32" fmla="*/ 723404 h 805687"/>
                <a:gd name="connsiteX33" fmla="*/ 61712 w 815973"/>
                <a:gd name="connsiteY33" fmla="*/ 720661 h 805687"/>
                <a:gd name="connsiteX34" fmla="*/ 130281 w 815973"/>
                <a:gd name="connsiteY34" fmla="*/ 652092 h 805687"/>
                <a:gd name="connsiteX35" fmla="*/ 133024 w 815973"/>
                <a:gd name="connsiteY35" fmla="*/ 649349 h 805687"/>
                <a:gd name="connsiteX36" fmla="*/ 185137 w 815973"/>
                <a:gd name="connsiteY36" fmla="*/ 572552 h 805687"/>
                <a:gd name="connsiteX37" fmla="*/ 204336 w 815973"/>
                <a:gd name="connsiteY37" fmla="*/ 575294 h 805687"/>
                <a:gd name="connsiteX38" fmla="*/ 204336 w 815973"/>
                <a:gd name="connsiteY38" fmla="*/ 630150 h 805687"/>
                <a:gd name="connsiteX39" fmla="*/ 190622 w 815973"/>
                <a:gd name="connsiteY39" fmla="*/ 630150 h 805687"/>
                <a:gd name="connsiteX40" fmla="*/ 176909 w 815973"/>
                <a:gd name="connsiteY40" fmla="*/ 643863 h 805687"/>
                <a:gd name="connsiteX41" fmla="*/ 176909 w 815973"/>
                <a:gd name="connsiteY41" fmla="*/ 739860 h 805687"/>
                <a:gd name="connsiteX42" fmla="*/ 12343 w 815973"/>
                <a:gd name="connsiteY42" fmla="*/ 778259 h 805687"/>
                <a:gd name="connsiteX43" fmla="*/ 1372 w 815973"/>
                <a:gd name="connsiteY43" fmla="*/ 791973 h 805687"/>
                <a:gd name="connsiteX44" fmla="*/ 1372 w 815973"/>
                <a:gd name="connsiteY44" fmla="*/ 805687 h 805687"/>
                <a:gd name="connsiteX45" fmla="*/ 28799 w 815973"/>
                <a:gd name="connsiteY45" fmla="*/ 805687 h 805687"/>
                <a:gd name="connsiteX46" fmla="*/ 28799 w 815973"/>
                <a:gd name="connsiteY46" fmla="*/ 802944 h 805687"/>
                <a:gd name="connsiteX47" fmla="*/ 193365 w 815973"/>
                <a:gd name="connsiteY47" fmla="*/ 764546 h 805687"/>
                <a:gd name="connsiteX48" fmla="*/ 204336 w 815973"/>
                <a:gd name="connsiteY48" fmla="*/ 750832 h 805687"/>
                <a:gd name="connsiteX49" fmla="*/ 204336 w 815973"/>
                <a:gd name="connsiteY49" fmla="*/ 657577 h 805687"/>
                <a:gd name="connsiteX50" fmla="*/ 218050 w 815973"/>
                <a:gd name="connsiteY50" fmla="*/ 657577 h 805687"/>
                <a:gd name="connsiteX51" fmla="*/ 286619 w 815973"/>
                <a:gd name="connsiteY51" fmla="*/ 657577 h 805687"/>
                <a:gd name="connsiteX52" fmla="*/ 407301 w 815973"/>
                <a:gd name="connsiteY52" fmla="*/ 657577 h 805687"/>
                <a:gd name="connsiteX53" fmla="*/ 418272 w 815973"/>
                <a:gd name="connsiteY53" fmla="*/ 652092 h 805687"/>
                <a:gd name="connsiteX54" fmla="*/ 536211 w 815973"/>
                <a:gd name="connsiteY54" fmla="*/ 523182 h 805687"/>
                <a:gd name="connsiteX55" fmla="*/ 558153 w 815973"/>
                <a:gd name="connsiteY55" fmla="*/ 523182 h 805687"/>
                <a:gd name="connsiteX56" fmla="*/ 626722 w 815973"/>
                <a:gd name="connsiteY56" fmla="*/ 523182 h 805687"/>
                <a:gd name="connsiteX57" fmla="*/ 815973 w 815973"/>
                <a:gd name="connsiteY57" fmla="*/ 523182 h 805687"/>
                <a:gd name="connsiteX58" fmla="*/ 815973 w 815973"/>
                <a:gd name="connsiteY58" fmla="*/ 495754 h 805687"/>
                <a:gd name="connsiteX59" fmla="*/ 640436 w 815973"/>
                <a:gd name="connsiteY59" fmla="*/ 495754 h 805687"/>
                <a:gd name="connsiteX60" fmla="*/ 640436 w 815973"/>
                <a:gd name="connsiteY60" fmla="*/ 397015 h 805687"/>
                <a:gd name="connsiteX61" fmla="*/ 607523 w 815973"/>
                <a:gd name="connsiteY61" fmla="*/ 355873 h 805687"/>
                <a:gd name="connsiteX62" fmla="*/ 563639 w 815973"/>
                <a:gd name="connsiteY62" fmla="*/ 347645 h 805687"/>
                <a:gd name="connsiteX63" fmla="*/ 571867 w 815973"/>
                <a:gd name="connsiteY63" fmla="*/ 303761 h 805687"/>
                <a:gd name="connsiteX64" fmla="*/ 681578 w 815973"/>
                <a:gd name="connsiteY64" fmla="*/ 303761 h 805687"/>
                <a:gd name="connsiteX65" fmla="*/ 681578 w 815973"/>
                <a:gd name="connsiteY65" fmla="*/ 383301 h 805687"/>
                <a:gd name="connsiteX66" fmla="*/ 687064 w 815973"/>
                <a:gd name="connsiteY66" fmla="*/ 383301 h 805687"/>
                <a:gd name="connsiteX67" fmla="*/ 687064 w 815973"/>
                <a:gd name="connsiteY67" fmla="*/ 98054 h 805687"/>
                <a:gd name="connsiteX68" fmla="*/ 687064 w 815973"/>
                <a:gd name="connsiteY68" fmla="*/ 32228 h 805687"/>
                <a:gd name="connsiteX69" fmla="*/ 750147 w 815973"/>
                <a:gd name="connsiteY69" fmla="*/ 65141 h 805687"/>
                <a:gd name="connsiteX70" fmla="*/ 687064 w 815973"/>
                <a:gd name="connsiteY70" fmla="*/ 98054 h 805687"/>
                <a:gd name="connsiteX71" fmla="*/ 500555 w 815973"/>
                <a:gd name="connsiteY71" fmla="*/ 119996 h 805687"/>
                <a:gd name="connsiteX72" fmla="*/ 555410 w 815973"/>
                <a:gd name="connsiteY72" fmla="*/ 174852 h 805687"/>
                <a:gd name="connsiteX73" fmla="*/ 500555 w 815973"/>
                <a:gd name="connsiteY73" fmla="*/ 229707 h 805687"/>
                <a:gd name="connsiteX74" fmla="*/ 445699 w 815973"/>
                <a:gd name="connsiteY74" fmla="*/ 174852 h 805687"/>
                <a:gd name="connsiteX75" fmla="*/ 500555 w 815973"/>
                <a:gd name="connsiteY75" fmla="*/ 119996 h 805687"/>
                <a:gd name="connsiteX76" fmla="*/ 426501 w 815973"/>
                <a:gd name="connsiteY76" fmla="*/ 287304 h 805687"/>
                <a:gd name="connsiteX77" fmla="*/ 407301 w 815973"/>
                <a:gd name="connsiteY77" fmla="*/ 339417 h 805687"/>
                <a:gd name="connsiteX78" fmla="*/ 368902 w 815973"/>
                <a:gd name="connsiteY78" fmla="*/ 366845 h 805687"/>
                <a:gd name="connsiteX79" fmla="*/ 355189 w 815973"/>
                <a:gd name="connsiteY79" fmla="*/ 347645 h 805687"/>
                <a:gd name="connsiteX80" fmla="*/ 426501 w 815973"/>
                <a:gd name="connsiteY80" fmla="*/ 287304 h 805687"/>
                <a:gd name="connsiteX81" fmla="*/ 440214 w 815973"/>
                <a:gd name="connsiteY81" fmla="*/ 429928 h 805687"/>
                <a:gd name="connsiteX82" fmla="*/ 462156 w 815973"/>
                <a:gd name="connsiteY82" fmla="*/ 435414 h 805687"/>
                <a:gd name="connsiteX83" fmla="*/ 478613 w 815973"/>
                <a:gd name="connsiteY83" fmla="*/ 438156 h 805687"/>
                <a:gd name="connsiteX84" fmla="*/ 434729 w 815973"/>
                <a:gd name="connsiteY84" fmla="*/ 501240 h 805687"/>
                <a:gd name="connsiteX85" fmla="*/ 377130 w 815973"/>
                <a:gd name="connsiteY85" fmla="*/ 558838 h 805687"/>
                <a:gd name="connsiteX86" fmla="*/ 355189 w 815973"/>
                <a:gd name="connsiteY86" fmla="*/ 536896 h 805687"/>
                <a:gd name="connsiteX87" fmla="*/ 399073 w 815973"/>
                <a:gd name="connsiteY87" fmla="*/ 493011 h 805687"/>
                <a:gd name="connsiteX88" fmla="*/ 401815 w 815973"/>
                <a:gd name="connsiteY88" fmla="*/ 490269 h 805687"/>
                <a:gd name="connsiteX89" fmla="*/ 440214 w 815973"/>
                <a:gd name="connsiteY89" fmla="*/ 429928 h 805687"/>
                <a:gd name="connsiteX90" fmla="*/ 163195 w 815973"/>
                <a:gd name="connsiteY90" fmla="*/ 254392 h 805687"/>
                <a:gd name="connsiteX91" fmla="*/ 218050 w 815973"/>
                <a:gd name="connsiteY91" fmla="*/ 309247 h 805687"/>
                <a:gd name="connsiteX92" fmla="*/ 163195 w 815973"/>
                <a:gd name="connsiteY92" fmla="*/ 364102 h 805687"/>
                <a:gd name="connsiteX93" fmla="*/ 108339 w 815973"/>
                <a:gd name="connsiteY93" fmla="*/ 309247 h 805687"/>
                <a:gd name="connsiteX94" fmla="*/ 163195 w 815973"/>
                <a:gd name="connsiteY94" fmla="*/ 254392 h 805687"/>
                <a:gd name="connsiteX95" fmla="*/ 100111 w 815973"/>
                <a:gd name="connsiteY95" fmla="*/ 635635 h 805687"/>
                <a:gd name="connsiteX96" fmla="*/ 42513 w 815973"/>
                <a:gd name="connsiteY96" fmla="*/ 693234 h 805687"/>
                <a:gd name="connsiteX97" fmla="*/ 20571 w 815973"/>
                <a:gd name="connsiteY97" fmla="*/ 671291 h 805687"/>
                <a:gd name="connsiteX98" fmla="*/ 64455 w 815973"/>
                <a:gd name="connsiteY98" fmla="*/ 627408 h 805687"/>
                <a:gd name="connsiteX99" fmla="*/ 67198 w 815973"/>
                <a:gd name="connsiteY99" fmla="*/ 624665 h 805687"/>
                <a:gd name="connsiteX100" fmla="*/ 102854 w 815973"/>
                <a:gd name="connsiteY100" fmla="*/ 564323 h 805687"/>
                <a:gd name="connsiteX101" fmla="*/ 124796 w 815973"/>
                <a:gd name="connsiteY101" fmla="*/ 569809 h 805687"/>
                <a:gd name="connsiteX102" fmla="*/ 141252 w 815973"/>
                <a:gd name="connsiteY102" fmla="*/ 572552 h 805687"/>
                <a:gd name="connsiteX103" fmla="*/ 100111 w 815973"/>
                <a:gd name="connsiteY103" fmla="*/ 635635 h 805687"/>
                <a:gd name="connsiteX104" fmla="*/ 218050 w 815973"/>
                <a:gd name="connsiteY104" fmla="*/ 630150 h 805687"/>
                <a:gd name="connsiteX105" fmla="*/ 218050 w 815973"/>
                <a:gd name="connsiteY105" fmla="*/ 561581 h 805687"/>
                <a:gd name="connsiteX106" fmla="*/ 207079 w 815973"/>
                <a:gd name="connsiteY106" fmla="*/ 547867 h 805687"/>
                <a:gd name="connsiteX107" fmla="*/ 130281 w 815973"/>
                <a:gd name="connsiteY107" fmla="*/ 539639 h 805687"/>
                <a:gd name="connsiteX108" fmla="*/ 100111 w 815973"/>
                <a:gd name="connsiteY108" fmla="*/ 520439 h 805687"/>
                <a:gd name="connsiteX109" fmla="*/ 97369 w 815973"/>
                <a:gd name="connsiteY109" fmla="*/ 484784 h 805687"/>
                <a:gd name="connsiteX110" fmla="*/ 135767 w 815973"/>
                <a:gd name="connsiteY110" fmla="*/ 386044 h 805687"/>
                <a:gd name="connsiteX111" fmla="*/ 179652 w 815973"/>
                <a:gd name="connsiteY111" fmla="*/ 386044 h 805687"/>
                <a:gd name="connsiteX112" fmla="*/ 259192 w 815973"/>
                <a:gd name="connsiteY112" fmla="*/ 399758 h 805687"/>
                <a:gd name="connsiteX113" fmla="*/ 267420 w 815973"/>
                <a:gd name="connsiteY113" fmla="*/ 399758 h 805687"/>
                <a:gd name="connsiteX114" fmla="*/ 338732 w 815973"/>
                <a:gd name="connsiteY114" fmla="*/ 364102 h 805687"/>
                <a:gd name="connsiteX115" fmla="*/ 349703 w 815973"/>
                <a:gd name="connsiteY115" fmla="*/ 383301 h 805687"/>
                <a:gd name="connsiteX116" fmla="*/ 270163 w 815973"/>
                <a:gd name="connsiteY116" fmla="*/ 427185 h 805687"/>
                <a:gd name="connsiteX117" fmla="*/ 207079 w 815973"/>
                <a:gd name="connsiteY117" fmla="*/ 427185 h 805687"/>
                <a:gd name="connsiteX118" fmla="*/ 193365 w 815973"/>
                <a:gd name="connsiteY118" fmla="*/ 438156 h 805687"/>
                <a:gd name="connsiteX119" fmla="*/ 179652 w 815973"/>
                <a:gd name="connsiteY119" fmla="*/ 493011 h 805687"/>
                <a:gd name="connsiteX120" fmla="*/ 182394 w 815973"/>
                <a:gd name="connsiteY120" fmla="*/ 503983 h 805687"/>
                <a:gd name="connsiteX121" fmla="*/ 190622 w 815973"/>
                <a:gd name="connsiteY121" fmla="*/ 509468 h 805687"/>
                <a:gd name="connsiteX122" fmla="*/ 248221 w 815973"/>
                <a:gd name="connsiteY122" fmla="*/ 520439 h 805687"/>
                <a:gd name="connsiteX123" fmla="*/ 259192 w 815973"/>
                <a:gd name="connsiteY123" fmla="*/ 534153 h 805687"/>
                <a:gd name="connsiteX124" fmla="*/ 259192 w 815973"/>
                <a:gd name="connsiteY124" fmla="*/ 632893 h 805687"/>
                <a:gd name="connsiteX125" fmla="*/ 218050 w 815973"/>
                <a:gd name="connsiteY125" fmla="*/ 632893 h 805687"/>
                <a:gd name="connsiteX126" fmla="*/ 514269 w 815973"/>
                <a:gd name="connsiteY126" fmla="*/ 495754 h 805687"/>
                <a:gd name="connsiteX127" fmla="*/ 503298 w 815973"/>
                <a:gd name="connsiteY127" fmla="*/ 501240 h 805687"/>
                <a:gd name="connsiteX128" fmla="*/ 385359 w 815973"/>
                <a:gd name="connsiteY128" fmla="*/ 630150 h 805687"/>
                <a:gd name="connsiteX129" fmla="*/ 283876 w 815973"/>
                <a:gd name="connsiteY129" fmla="*/ 630150 h 805687"/>
                <a:gd name="connsiteX130" fmla="*/ 283876 w 815973"/>
                <a:gd name="connsiteY130" fmla="*/ 531411 h 805687"/>
                <a:gd name="connsiteX131" fmla="*/ 250963 w 815973"/>
                <a:gd name="connsiteY131" fmla="*/ 490269 h 805687"/>
                <a:gd name="connsiteX132" fmla="*/ 207079 w 815973"/>
                <a:gd name="connsiteY132" fmla="*/ 482041 h 805687"/>
                <a:gd name="connsiteX133" fmla="*/ 215307 w 815973"/>
                <a:gd name="connsiteY133" fmla="*/ 451870 h 805687"/>
                <a:gd name="connsiteX134" fmla="*/ 272905 w 815973"/>
                <a:gd name="connsiteY134" fmla="*/ 451870 h 805687"/>
                <a:gd name="connsiteX135" fmla="*/ 278391 w 815973"/>
                <a:gd name="connsiteY135" fmla="*/ 449128 h 805687"/>
                <a:gd name="connsiteX136" fmla="*/ 371645 w 815973"/>
                <a:gd name="connsiteY136" fmla="*/ 394273 h 805687"/>
                <a:gd name="connsiteX137" fmla="*/ 371645 w 815973"/>
                <a:gd name="connsiteY137" fmla="*/ 394273 h 805687"/>
                <a:gd name="connsiteX138" fmla="*/ 371645 w 815973"/>
                <a:gd name="connsiteY138" fmla="*/ 394273 h 805687"/>
                <a:gd name="connsiteX139" fmla="*/ 399073 w 815973"/>
                <a:gd name="connsiteY139" fmla="*/ 372330 h 805687"/>
                <a:gd name="connsiteX140" fmla="*/ 407301 w 815973"/>
                <a:gd name="connsiteY140" fmla="*/ 397015 h 805687"/>
                <a:gd name="connsiteX141" fmla="*/ 415529 w 815973"/>
                <a:gd name="connsiteY141" fmla="*/ 405244 h 805687"/>
                <a:gd name="connsiteX142" fmla="*/ 379873 w 815973"/>
                <a:gd name="connsiteY142" fmla="*/ 465584 h 805687"/>
                <a:gd name="connsiteX143" fmla="*/ 327761 w 815973"/>
                <a:gd name="connsiteY143" fmla="*/ 517697 h 805687"/>
                <a:gd name="connsiteX144" fmla="*/ 327761 w 815973"/>
                <a:gd name="connsiteY144" fmla="*/ 536896 h 805687"/>
                <a:gd name="connsiteX145" fmla="*/ 368902 w 815973"/>
                <a:gd name="connsiteY145" fmla="*/ 578037 h 805687"/>
                <a:gd name="connsiteX146" fmla="*/ 377130 w 815973"/>
                <a:gd name="connsiteY146" fmla="*/ 580780 h 805687"/>
                <a:gd name="connsiteX147" fmla="*/ 385359 w 815973"/>
                <a:gd name="connsiteY147" fmla="*/ 578037 h 805687"/>
                <a:gd name="connsiteX148" fmla="*/ 453928 w 815973"/>
                <a:gd name="connsiteY148" fmla="*/ 509468 h 805687"/>
                <a:gd name="connsiteX149" fmla="*/ 456670 w 815973"/>
                <a:gd name="connsiteY149" fmla="*/ 506725 h 805687"/>
                <a:gd name="connsiteX150" fmla="*/ 508784 w 815973"/>
                <a:gd name="connsiteY150" fmla="*/ 429928 h 805687"/>
                <a:gd name="connsiteX151" fmla="*/ 527983 w 815973"/>
                <a:gd name="connsiteY151" fmla="*/ 432671 h 805687"/>
                <a:gd name="connsiteX152" fmla="*/ 527983 w 815973"/>
                <a:gd name="connsiteY152" fmla="*/ 487526 h 805687"/>
                <a:gd name="connsiteX153" fmla="*/ 514269 w 815973"/>
                <a:gd name="connsiteY153" fmla="*/ 487526 h 805687"/>
                <a:gd name="connsiteX154" fmla="*/ 538953 w 815973"/>
                <a:gd name="connsiteY154" fmla="*/ 281819 h 805687"/>
                <a:gd name="connsiteX155" fmla="*/ 525240 w 815973"/>
                <a:gd name="connsiteY155" fmla="*/ 292790 h 805687"/>
                <a:gd name="connsiteX156" fmla="*/ 511526 w 815973"/>
                <a:gd name="connsiteY156" fmla="*/ 361359 h 805687"/>
                <a:gd name="connsiteX157" fmla="*/ 514269 w 815973"/>
                <a:gd name="connsiteY157" fmla="*/ 372330 h 805687"/>
                <a:gd name="connsiteX158" fmla="*/ 522497 w 815973"/>
                <a:gd name="connsiteY158" fmla="*/ 377816 h 805687"/>
                <a:gd name="connsiteX159" fmla="*/ 580095 w 815973"/>
                <a:gd name="connsiteY159" fmla="*/ 388787 h 805687"/>
                <a:gd name="connsiteX160" fmla="*/ 591067 w 815973"/>
                <a:gd name="connsiteY160" fmla="*/ 402501 h 805687"/>
                <a:gd name="connsiteX161" fmla="*/ 591067 w 815973"/>
                <a:gd name="connsiteY161" fmla="*/ 501240 h 805687"/>
                <a:gd name="connsiteX162" fmla="*/ 549925 w 815973"/>
                <a:gd name="connsiteY162" fmla="*/ 501240 h 805687"/>
                <a:gd name="connsiteX163" fmla="*/ 549925 w 815973"/>
                <a:gd name="connsiteY163" fmla="*/ 432671 h 805687"/>
                <a:gd name="connsiteX164" fmla="*/ 538953 w 815973"/>
                <a:gd name="connsiteY164" fmla="*/ 418957 h 805687"/>
                <a:gd name="connsiteX165" fmla="*/ 462156 w 815973"/>
                <a:gd name="connsiteY165" fmla="*/ 410729 h 805687"/>
                <a:gd name="connsiteX166" fmla="*/ 431986 w 815973"/>
                <a:gd name="connsiteY166" fmla="*/ 391530 h 805687"/>
                <a:gd name="connsiteX167" fmla="*/ 429243 w 815973"/>
                <a:gd name="connsiteY167" fmla="*/ 355873 h 805687"/>
                <a:gd name="connsiteX168" fmla="*/ 467642 w 815973"/>
                <a:gd name="connsiteY168" fmla="*/ 257135 h 805687"/>
                <a:gd name="connsiteX169" fmla="*/ 659636 w 815973"/>
                <a:gd name="connsiteY169" fmla="*/ 257135 h 805687"/>
                <a:gd name="connsiteX170" fmla="*/ 659636 w 815973"/>
                <a:gd name="connsiteY170" fmla="*/ 284562 h 805687"/>
                <a:gd name="connsiteX171" fmla="*/ 538953 w 815973"/>
                <a:gd name="connsiteY171" fmla="*/ 284562 h 80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815973" h="805687">
                  <a:moveTo>
                    <a:pt x="687064" y="388787"/>
                  </a:moveTo>
                  <a:lnTo>
                    <a:pt x="687064" y="295533"/>
                  </a:lnTo>
                  <a:lnTo>
                    <a:pt x="687064" y="240678"/>
                  </a:lnTo>
                  <a:lnTo>
                    <a:pt x="687064" y="128224"/>
                  </a:lnTo>
                  <a:lnTo>
                    <a:pt x="788545" y="78855"/>
                  </a:lnTo>
                  <a:cubicBezTo>
                    <a:pt x="794031" y="76112"/>
                    <a:pt x="796774" y="70626"/>
                    <a:pt x="796774" y="67883"/>
                  </a:cubicBezTo>
                  <a:cubicBezTo>
                    <a:pt x="796774" y="65141"/>
                    <a:pt x="794031" y="56912"/>
                    <a:pt x="788545" y="56912"/>
                  </a:cubicBezTo>
                  <a:lnTo>
                    <a:pt x="681578" y="2057"/>
                  </a:lnTo>
                  <a:cubicBezTo>
                    <a:pt x="676092" y="-686"/>
                    <a:pt x="673350" y="-686"/>
                    <a:pt x="667864" y="2057"/>
                  </a:cubicBezTo>
                  <a:cubicBezTo>
                    <a:pt x="665121" y="4800"/>
                    <a:pt x="662378" y="7543"/>
                    <a:pt x="662378" y="13028"/>
                  </a:cubicBezTo>
                  <a:lnTo>
                    <a:pt x="662378" y="119996"/>
                  </a:lnTo>
                  <a:lnTo>
                    <a:pt x="662378" y="226964"/>
                  </a:lnTo>
                  <a:lnTo>
                    <a:pt x="560896" y="226964"/>
                  </a:lnTo>
                  <a:cubicBezTo>
                    <a:pt x="574610" y="213250"/>
                    <a:pt x="582838" y="194051"/>
                    <a:pt x="582838" y="172109"/>
                  </a:cubicBezTo>
                  <a:cubicBezTo>
                    <a:pt x="582838" y="128224"/>
                    <a:pt x="547182" y="92569"/>
                    <a:pt x="503298" y="92569"/>
                  </a:cubicBezTo>
                  <a:cubicBezTo>
                    <a:pt x="459413" y="92569"/>
                    <a:pt x="423758" y="128224"/>
                    <a:pt x="423758" y="172109"/>
                  </a:cubicBezTo>
                  <a:cubicBezTo>
                    <a:pt x="423758" y="196793"/>
                    <a:pt x="434729" y="218735"/>
                    <a:pt x="451185" y="232449"/>
                  </a:cubicBezTo>
                  <a:lnTo>
                    <a:pt x="335989" y="336675"/>
                  </a:lnTo>
                  <a:lnTo>
                    <a:pt x="261935" y="375073"/>
                  </a:lnTo>
                  <a:lnTo>
                    <a:pt x="223535" y="369587"/>
                  </a:lnTo>
                  <a:cubicBezTo>
                    <a:pt x="239992" y="355873"/>
                    <a:pt x="250963" y="333932"/>
                    <a:pt x="250963" y="309247"/>
                  </a:cubicBezTo>
                  <a:cubicBezTo>
                    <a:pt x="250963" y="265363"/>
                    <a:pt x="215307" y="229707"/>
                    <a:pt x="171423" y="229707"/>
                  </a:cubicBezTo>
                  <a:cubicBezTo>
                    <a:pt x="127538" y="229707"/>
                    <a:pt x="91883" y="265363"/>
                    <a:pt x="91883" y="309247"/>
                  </a:cubicBezTo>
                  <a:cubicBezTo>
                    <a:pt x="91883" y="333932"/>
                    <a:pt x="102854" y="355873"/>
                    <a:pt x="119310" y="369587"/>
                  </a:cubicBezTo>
                  <a:cubicBezTo>
                    <a:pt x="119310" y="369587"/>
                    <a:pt x="119310" y="369587"/>
                    <a:pt x="119310" y="369587"/>
                  </a:cubicBezTo>
                  <a:lnTo>
                    <a:pt x="78169" y="479298"/>
                  </a:lnTo>
                  <a:cubicBezTo>
                    <a:pt x="69941" y="498497"/>
                    <a:pt x="72683" y="520439"/>
                    <a:pt x="83655" y="539639"/>
                  </a:cubicBezTo>
                  <a:cubicBezTo>
                    <a:pt x="86397" y="542382"/>
                    <a:pt x="89140" y="545125"/>
                    <a:pt x="91883" y="547867"/>
                  </a:cubicBezTo>
                  <a:lnTo>
                    <a:pt x="56227" y="608208"/>
                  </a:lnTo>
                  <a:lnTo>
                    <a:pt x="4114" y="660320"/>
                  </a:lnTo>
                  <a:cubicBezTo>
                    <a:pt x="-1371" y="665806"/>
                    <a:pt x="-1371" y="674034"/>
                    <a:pt x="4114" y="679520"/>
                  </a:cubicBezTo>
                  <a:lnTo>
                    <a:pt x="45255" y="720661"/>
                  </a:lnTo>
                  <a:cubicBezTo>
                    <a:pt x="47998" y="723404"/>
                    <a:pt x="50741" y="723404"/>
                    <a:pt x="53484" y="723404"/>
                  </a:cubicBezTo>
                  <a:cubicBezTo>
                    <a:pt x="56227" y="723404"/>
                    <a:pt x="61712" y="723404"/>
                    <a:pt x="61712" y="720661"/>
                  </a:cubicBezTo>
                  <a:lnTo>
                    <a:pt x="130281" y="652092"/>
                  </a:lnTo>
                  <a:cubicBezTo>
                    <a:pt x="130281" y="652092"/>
                    <a:pt x="130281" y="652092"/>
                    <a:pt x="133024" y="649349"/>
                  </a:cubicBezTo>
                  <a:lnTo>
                    <a:pt x="185137" y="572552"/>
                  </a:lnTo>
                  <a:lnTo>
                    <a:pt x="204336" y="575294"/>
                  </a:lnTo>
                  <a:lnTo>
                    <a:pt x="204336" y="630150"/>
                  </a:lnTo>
                  <a:lnTo>
                    <a:pt x="190622" y="630150"/>
                  </a:lnTo>
                  <a:cubicBezTo>
                    <a:pt x="182394" y="630150"/>
                    <a:pt x="176909" y="635635"/>
                    <a:pt x="176909" y="643863"/>
                  </a:cubicBezTo>
                  <a:lnTo>
                    <a:pt x="176909" y="739860"/>
                  </a:lnTo>
                  <a:lnTo>
                    <a:pt x="12343" y="778259"/>
                  </a:lnTo>
                  <a:cubicBezTo>
                    <a:pt x="6857" y="781002"/>
                    <a:pt x="1372" y="783744"/>
                    <a:pt x="1372" y="791973"/>
                  </a:cubicBezTo>
                  <a:lnTo>
                    <a:pt x="1372" y="805687"/>
                  </a:lnTo>
                  <a:lnTo>
                    <a:pt x="28799" y="805687"/>
                  </a:lnTo>
                  <a:lnTo>
                    <a:pt x="28799" y="802944"/>
                  </a:lnTo>
                  <a:lnTo>
                    <a:pt x="193365" y="764546"/>
                  </a:lnTo>
                  <a:cubicBezTo>
                    <a:pt x="198850" y="761803"/>
                    <a:pt x="204336" y="759060"/>
                    <a:pt x="204336" y="750832"/>
                  </a:cubicBezTo>
                  <a:lnTo>
                    <a:pt x="204336" y="657577"/>
                  </a:lnTo>
                  <a:lnTo>
                    <a:pt x="218050" y="657577"/>
                  </a:lnTo>
                  <a:lnTo>
                    <a:pt x="286619" y="657577"/>
                  </a:lnTo>
                  <a:lnTo>
                    <a:pt x="407301" y="657577"/>
                  </a:lnTo>
                  <a:cubicBezTo>
                    <a:pt x="410044" y="657577"/>
                    <a:pt x="415529" y="654835"/>
                    <a:pt x="418272" y="652092"/>
                  </a:cubicBezTo>
                  <a:lnTo>
                    <a:pt x="536211" y="523182"/>
                  </a:lnTo>
                  <a:lnTo>
                    <a:pt x="558153" y="523182"/>
                  </a:lnTo>
                  <a:lnTo>
                    <a:pt x="626722" y="523182"/>
                  </a:lnTo>
                  <a:lnTo>
                    <a:pt x="815973" y="523182"/>
                  </a:lnTo>
                  <a:lnTo>
                    <a:pt x="815973" y="495754"/>
                  </a:lnTo>
                  <a:lnTo>
                    <a:pt x="640436" y="495754"/>
                  </a:lnTo>
                  <a:lnTo>
                    <a:pt x="640436" y="397015"/>
                  </a:lnTo>
                  <a:cubicBezTo>
                    <a:pt x="640436" y="377816"/>
                    <a:pt x="626722" y="361359"/>
                    <a:pt x="607523" y="355873"/>
                  </a:cubicBezTo>
                  <a:lnTo>
                    <a:pt x="563639" y="347645"/>
                  </a:lnTo>
                  <a:lnTo>
                    <a:pt x="571867" y="303761"/>
                  </a:lnTo>
                  <a:lnTo>
                    <a:pt x="681578" y="303761"/>
                  </a:lnTo>
                  <a:lnTo>
                    <a:pt x="681578" y="383301"/>
                  </a:lnTo>
                  <a:lnTo>
                    <a:pt x="687064" y="383301"/>
                  </a:lnTo>
                  <a:close/>
                  <a:moveTo>
                    <a:pt x="687064" y="98054"/>
                  </a:moveTo>
                  <a:lnTo>
                    <a:pt x="687064" y="32228"/>
                  </a:lnTo>
                  <a:lnTo>
                    <a:pt x="750147" y="65141"/>
                  </a:lnTo>
                  <a:lnTo>
                    <a:pt x="687064" y="98054"/>
                  </a:lnTo>
                  <a:close/>
                  <a:moveTo>
                    <a:pt x="500555" y="119996"/>
                  </a:moveTo>
                  <a:cubicBezTo>
                    <a:pt x="530725" y="119996"/>
                    <a:pt x="555410" y="144681"/>
                    <a:pt x="555410" y="174852"/>
                  </a:cubicBezTo>
                  <a:cubicBezTo>
                    <a:pt x="555410" y="205021"/>
                    <a:pt x="530725" y="229707"/>
                    <a:pt x="500555" y="229707"/>
                  </a:cubicBezTo>
                  <a:cubicBezTo>
                    <a:pt x="470384" y="229707"/>
                    <a:pt x="445699" y="205021"/>
                    <a:pt x="445699" y="174852"/>
                  </a:cubicBezTo>
                  <a:cubicBezTo>
                    <a:pt x="445699" y="141938"/>
                    <a:pt x="470384" y="119996"/>
                    <a:pt x="500555" y="119996"/>
                  </a:cubicBezTo>
                  <a:close/>
                  <a:moveTo>
                    <a:pt x="426501" y="287304"/>
                  </a:moveTo>
                  <a:lnTo>
                    <a:pt x="407301" y="339417"/>
                  </a:lnTo>
                  <a:lnTo>
                    <a:pt x="368902" y="366845"/>
                  </a:lnTo>
                  <a:lnTo>
                    <a:pt x="355189" y="347645"/>
                  </a:lnTo>
                  <a:lnTo>
                    <a:pt x="426501" y="287304"/>
                  </a:lnTo>
                  <a:close/>
                  <a:moveTo>
                    <a:pt x="440214" y="429928"/>
                  </a:moveTo>
                  <a:cubicBezTo>
                    <a:pt x="445699" y="432671"/>
                    <a:pt x="453928" y="435414"/>
                    <a:pt x="462156" y="435414"/>
                  </a:cubicBezTo>
                  <a:lnTo>
                    <a:pt x="478613" y="438156"/>
                  </a:lnTo>
                  <a:lnTo>
                    <a:pt x="434729" y="501240"/>
                  </a:lnTo>
                  <a:lnTo>
                    <a:pt x="377130" y="558838"/>
                  </a:lnTo>
                  <a:lnTo>
                    <a:pt x="355189" y="536896"/>
                  </a:lnTo>
                  <a:lnTo>
                    <a:pt x="399073" y="493011"/>
                  </a:lnTo>
                  <a:cubicBezTo>
                    <a:pt x="399073" y="493011"/>
                    <a:pt x="401815" y="490269"/>
                    <a:pt x="401815" y="490269"/>
                  </a:cubicBezTo>
                  <a:lnTo>
                    <a:pt x="440214" y="429928"/>
                  </a:lnTo>
                  <a:close/>
                  <a:moveTo>
                    <a:pt x="163195" y="254392"/>
                  </a:moveTo>
                  <a:cubicBezTo>
                    <a:pt x="193365" y="254392"/>
                    <a:pt x="218050" y="279076"/>
                    <a:pt x="218050" y="309247"/>
                  </a:cubicBezTo>
                  <a:cubicBezTo>
                    <a:pt x="218050" y="339417"/>
                    <a:pt x="193365" y="364102"/>
                    <a:pt x="163195" y="364102"/>
                  </a:cubicBezTo>
                  <a:cubicBezTo>
                    <a:pt x="133024" y="364102"/>
                    <a:pt x="108339" y="339417"/>
                    <a:pt x="108339" y="309247"/>
                  </a:cubicBezTo>
                  <a:cubicBezTo>
                    <a:pt x="108339" y="279076"/>
                    <a:pt x="133024" y="254392"/>
                    <a:pt x="163195" y="254392"/>
                  </a:cubicBezTo>
                  <a:close/>
                  <a:moveTo>
                    <a:pt x="100111" y="635635"/>
                  </a:moveTo>
                  <a:lnTo>
                    <a:pt x="42513" y="693234"/>
                  </a:lnTo>
                  <a:lnTo>
                    <a:pt x="20571" y="671291"/>
                  </a:lnTo>
                  <a:lnTo>
                    <a:pt x="64455" y="627408"/>
                  </a:lnTo>
                  <a:cubicBezTo>
                    <a:pt x="64455" y="627408"/>
                    <a:pt x="67198" y="624665"/>
                    <a:pt x="67198" y="624665"/>
                  </a:cubicBezTo>
                  <a:lnTo>
                    <a:pt x="102854" y="564323"/>
                  </a:lnTo>
                  <a:cubicBezTo>
                    <a:pt x="108339" y="567066"/>
                    <a:pt x="116567" y="569809"/>
                    <a:pt x="124796" y="569809"/>
                  </a:cubicBezTo>
                  <a:lnTo>
                    <a:pt x="141252" y="572552"/>
                  </a:lnTo>
                  <a:lnTo>
                    <a:pt x="100111" y="635635"/>
                  </a:lnTo>
                  <a:close/>
                  <a:moveTo>
                    <a:pt x="218050" y="630150"/>
                  </a:moveTo>
                  <a:lnTo>
                    <a:pt x="218050" y="561581"/>
                  </a:lnTo>
                  <a:cubicBezTo>
                    <a:pt x="218050" y="553353"/>
                    <a:pt x="212564" y="547867"/>
                    <a:pt x="207079" y="547867"/>
                  </a:cubicBezTo>
                  <a:lnTo>
                    <a:pt x="130281" y="539639"/>
                  </a:lnTo>
                  <a:cubicBezTo>
                    <a:pt x="116567" y="539639"/>
                    <a:pt x="105597" y="531411"/>
                    <a:pt x="100111" y="520439"/>
                  </a:cubicBezTo>
                  <a:cubicBezTo>
                    <a:pt x="94626" y="509468"/>
                    <a:pt x="91883" y="495754"/>
                    <a:pt x="97369" y="484784"/>
                  </a:cubicBezTo>
                  <a:lnTo>
                    <a:pt x="135767" y="386044"/>
                  </a:lnTo>
                  <a:lnTo>
                    <a:pt x="179652" y="386044"/>
                  </a:lnTo>
                  <a:lnTo>
                    <a:pt x="259192" y="399758"/>
                  </a:lnTo>
                  <a:cubicBezTo>
                    <a:pt x="261935" y="399758"/>
                    <a:pt x="264677" y="399758"/>
                    <a:pt x="267420" y="399758"/>
                  </a:cubicBezTo>
                  <a:lnTo>
                    <a:pt x="338732" y="364102"/>
                  </a:lnTo>
                  <a:lnTo>
                    <a:pt x="349703" y="383301"/>
                  </a:lnTo>
                  <a:lnTo>
                    <a:pt x="270163" y="427185"/>
                  </a:lnTo>
                  <a:lnTo>
                    <a:pt x="207079" y="427185"/>
                  </a:lnTo>
                  <a:cubicBezTo>
                    <a:pt x="201593" y="427185"/>
                    <a:pt x="196107" y="432671"/>
                    <a:pt x="193365" y="438156"/>
                  </a:cubicBezTo>
                  <a:lnTo>
                    <a:pt x="179652" y="493011"/>
                  </a:lnTo>
                  <a:cubicBezTo>
                    <a:pt x="179652" y="495754"/>
                    <a:pt x="179652" y="501240"/>
                    <a:pt x="182394" y="503983"/>
                  </a:cubicBezTo>
                  <a:cubicBezTo>
                    <a:pt x="185137" y="506725"/>
                    <a:pt x="187880" y="509468"/>
                    <a:pt x="190622" y="509468"/>
                  </a:cubicBezTo>
                  <a:lnTo>
                    <a:pt x="248221" y="520439"/>
                  </a:lnTo>
                  <a:cubicBezTo>
                    <a:pt x="253706" y="520439"/>
                    <a:pt x="259192" y="525925"/>
                    <a:pt x="259192" y="534153"/>
                  </a:cubicBezTo>
                  <a:lnTo>
                    <a:pt x="259192" y="632893"/>
                  </a:lnTo>
                  <a:lnTo>
                    <a:pt x="218050" y="632893"/>
                  </a:lnTo>
                  <a:close/>
                  <a:moveTo>
                    <a:pt x="514269" y="495754"/>
                  </a:moveTo>
                  <a:cubicBezTo>
                    <a:pt x="511526" y="495754"/>
                    <a:pt x="506041" y="498497"/>
                    <a:pt x="503298" y="501240"/>
                  </a:cubicBezTo>
                  <a:lnTo>
                    <a:pt x="385359" y="630150"/>
                  </a:lnTo>
                  <a:lnTo>
                    <a:pt x="283876" y="630150"/>
                  </a:lnTo>
                  <a:lnTo>
                    <a:pt x="283876" y="531411"/>
                  </a:lnTo>
                  <a:cubicBezTo>
                    <a:pt x="283876" y="512211"/>
                    <a:pt x="270163" y="495754"/>
                    <a:pt x="250963" y="490269"/>
                  </a:cubicBezTo>
                  <a:lnTo>
                    <a:pt x="207079" y="482041"/>
                  </a:lnTo>
                  <a:lnTo>
                    <a:pt x="215307" y="451870"/>
                  </a:lnTo>
                  <a:lnTo>
                    <a:pt x="272905" y="451870"/>
                  </a:lnTo>
                  <a:cubicBezTo>
                    <a:pt x="275648" y="451870"/>
                    <a:pt x="278391" y="451870"/>
                    <a:pt x="278391" y="449128"/>
                  </a:cubicBezTo>
                  <a:lnTo>
                    <a:pt x="371645" y="394273"/>
                  </a:lnTo>
                  <a:cubicBezTo>
                    <a:pt x="371645" y="394273"/>
                    <a:pt x="371645" y="394273"/>
                    <a:pt x="371645" y="394273"/>
                  </a:cubicBezTo>
                  <a:cubicBezTo>
                    <a:pt x="371645" y="394273"/>
                    <a:pt x="371645" y="394273"/>
                    <a:pt x="371645" y="394273"/>
                  </a:cubicBezTo>
                  <a:lnTo>
                    <a:pt x="399073" y="372330"/>
                  </a:lnTo>
                  <a:cubicBezTo>
                    <a:pt x="399073" y="380559"/>
                    <a:pt x="404558" y="388787"/>
                    <a:pt x="407301" y="397015"/>
                  </a:cubicBezTo>
                  <a:cubicBezTo>
                    <a:pt x="410044" y="399758"/>
                    <a:pt x="412787" y="402501"/>
                    <a:pt x="415529" y="405244"/>
                  </a:cubicBezTo>
                  <a:lnTo>
                    <a:pt x="379873" y="465584"/>
                  </a:lnTo>
                  <a:lnTo>
                    <a:pt x="327761" y="517697"/>
                  </a:lnTo>
                  <a:cubicBezTo>
                    <a:pt x="322275" y="523182"/>
                    <a:pt x="322275" y="531411"/>
                    <a:pt x="327761" y="536896"/>
                  </a:cubicBezTo>
                  <a:lnTo>
                    <a:pt x="368902" y="578037"/>
                  </a:lnTo>
                  <a:cubicBezTo>
                    <a:pt x="371645" y="580780"/>
                    <a:pt x="374387" y="580780"/>
                    <a:pt x="377130" y="580780"/>
                  </a:cubicBezTo>
                  <a:cubicBezTo>
                    <a:pt x="379873" y="580780"/>
                    <a:pt x="385359" y="580780"/>
                    <a:pt x="385359" y="578037"/>
                  </a:cubicBezTo>
                  <a:lnTo>
                    <a:pt x="453928" y="509468"/>
                  </a:lnTo>
                  <a:cubicBezTo>
                    <a:pt x="453928" y="509468"/>
                    <a:pt x="453928" y="509468"/>
                    <a:pt x="456670" y="506725"/>
                  </a:cubicBezTo>
                  <a:lnTo>
                    <a:pt x="508784" y="429928"/>
                  </a:lnTo>
                  <a:lnTo>
                    <a:pt x="527983" y="432671"/>
                  </a:lnTo>
                  <a:lnTo>
                    <a:pt x="527983" y="487526"/>
                  </a:lnTo>
                  <a:lnTo>
                    <a:pt x="514269" y="487526"/>
                  </a:lnTo>
                  <a:close/>
                  <a:moveTo>
                    <a:pt x="538953" y="281819"/>
                  </a:moveTo>
                  <a:cubicBezTo>
                    <a:pt x="533468" y="281819"/>
                    <a:pt x="527983" y="287304"/>
                    <a:pt x="525240" y="292790"/>
                  </a:cubicBezTo>
                  <a:lnTo>
                    <a:pt x="511526" y="361359"/>
                  </a:lnTo>
                  <a:cubicBezTo>
                    <a:pt x="511526" y="364102"/>
                    <a:pt x="511526" y="369587"/>
                    <a:pt x="514269" y="372330"/>
                  </a:cubicBezTo>
                  <a:cubicBezTo>
                    <a:pt x="517012" y="375073"/>
                    <a:pt x="519755" y="377816"/>
                    <a:pt x="522497" y="377816"/>
                  </a:cubicBezTo>
                  <a:lnTo>
                    <a:pt x="580095" y="388787"/>
                  </a:lnTo>
                  <a:cubicBezTo>
                    <a:pt x="585581" y="388787"/>
                    <a:pt x="591067" y="394273"/>
                    <a:pt x="591067" y="402501"/>
                  </a:cubicBezTo>
                  <a:lnTo>
                    <a:pt x="591067" y="501240"/>
                  </a:lnTo>
                  <a:lnTo>
                    <a:pt x="549925" y="501240"/>
                  </a:lnTo>
                  <a:lnTo>
                    <a:pt x="549925" y="432671"/>
                  </a:lnTo>
                  <a:cubicBezTo>
                    <a:pt x="549925" y="424442"/>
                    <a:pt x="544439" y="418957"/>
                    <a:pt x="538953" y="418957"/>
                  </a:cubicBezTo>
                  <a:lnTo>
                    <a:pt x="462156" y="410729"/>
                  </a:lnTo>
                  <a:cubicBezTo>
                    <a:pt x="448442" y="410729"/>
                    <a:pt x="437472" y="402501"/>
                    <a:pt x="431986" y="391530"/>
                  </a:cubicBezTo>
                  <a:cubicBezTo>
                    <a:pt x="426501" y="380559"/>
                    <a:pt x="423758" y="366845"/>
                    <a:pt x="429243" y="355873"/>
                  </a:cubicBezTo>
                  <a:lnTo>
                    <a:pt x="467642" y="257135"/>
                  </a:lnTo>
                  <a:lnTo>
                    <a:pt x="659636" y="257135"/>
                  </a:lnTo>
                  <a:lnTo>
                    <a:pt x="659636" y="284562"/>
                  </a:lnTo>
                  <a:lnTo>
                    <a:pt x="538953" y="284562"/>
                  </a:lnTo>
                  <a:close/>
                </a:path>
              </a:pathLst>
            </a:custGeom>
            <a:grpFill/>
            <a:ln w="27426" cap="flat">
              <a:noFill/>
              <a:prstDash val="solid"/>
              <a:miter/>
            </a:ln>
          </p:spPr>
          <p:txBody>
            <a:bodyPr rtlCol="0" anchor="ctr"/>
            <a:lstStyle/>
            <a:p>
              <a:endParaRPr lang="en-US"/>
            </a:p>
          </p:txBody>
        </p:sp>
      </p:grpSp>
      <p:sp>
        <p:nvSpPr>
          <p:cNvPr id="106" name="Text Placeholder 17">
            <a:extLst>
              <a:ext uri="{FF2B5EF4-FFF2-40B4-BE49-F238E27FC236}">
                <a16:creationId xmlns:a16="http://schemas.microsoft.com/office/drawing/2014/main" id="{69065ED6-0072-5B63-710B-E3870DAED2B0}"/>
              </a:ext>
            </a:extLst>
          </p:cNvPr>
          <p:cNvSpPr txBox="1">
            <a:spLocks/>
          </p:cNvSpPr>
          <p:nvPr/>
        </p:nvSpPr>
        <p:spPr>
          <a:xfrm>
            <a:off x="3992335" y="2469632"/>
            <a:ext cx="2663432" cy="94232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cs typeface="+mn-cs"/>
              </a:rPr>
              <a:t>Decentralized and censorship-resistant blockchain technology cannot be altered and is committed to a truthful display of reality as fed into the blockchain at a given point in time. Changes made throughout time in a blockchain can be tracked and pinned down. </a:t>
            </a:r>
          </a:p>
        </p:txBody>
      </p:sp>
      <p:sp>
        <p:nvSpPr>
          <p:cNvPr id="128" name="Text Placeholder 17">
            <a:extLst>
              <a:ext uri="{FF2B5EF4-FFF2-40B4-BE49-F238E27FC236}">
                <a16:creationId xmlns:a16="http://schemas.microsoft.com/office/drawing/2014/main" id="{FABB9337-CA22-8C60-36BE-E611E1E3AF9A}"/>
              </a:ext>
            </a:extLst>
          </p:cNvPr>
          <p:cNvSpPr txBox="1">
            <a:spLocks/>
          </p:cNvSpPr>
          <p:nvPr/>
        </p:nvSpPr>
        <p:spPr>
          <a:xfrm>
            <a:off x="4015104" y="1792186"/>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Commitment </a:t>
            </a:r>
          </a:p>
          <a:p>
            <a:pPr algn="l"/>
            <a:r>
              <a:rPr lang="en-US" b="1">
                <a:solidFill>
                  <a:srgbClr val="000000"/>
                </a:solidFill>
              </a:rPr>
              <a:t>People believe in those who stand through adversity </a:t>
            </a:r>
          </a:p>
        </p:txBody>
      </p:sp>
      <p:sp>
        <p:nvSpPr>
          <p:cNvPr id="129" name="TextBox 128">
            <a:extLst>
              <a:ext uri="{FF2B5EF4-FFF2-40B4-BE49-F238E27FC236}">
                <a16:creationId xmlns:a16="http://schemas.microsoft.com/office/drawing/2014/main" id="{5D766E9B-65A0-AF35-3C3B-675938FE925C}"/>
              </a:ext>
            </a:extLst>
          </p:cNvPr>
          <p:cNvSpPr txBox="1"/>
          <p:nvPr/>
        </p:nvSpPr>
        <p:spPr>
          <a:xfrm>
            <a:off x="4101782" y="83267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5</a:t>
            </a:r>
          </a:p>
        </p:txBody>
      </p:sp>
      <p:grpSp>
        <p:nvGrpSpPr>
          <p:cNvPr id="130" name="Group 129">
            <a:extLst>
              <a:ext uri="{FF2B5EF4-FFF2-40B4-BE49-F238E27FC236}">
                <a16:creationId xmlns:a16="http://schemas.microsoft.com/office/drawing/2014/main" id="{FECAD68A-4005-B1A8-6E3B-1449C3B0E34C}"/>
              </a:ext>
            </a:extLst>
          </p:cNvPr>
          <p:cNvGrpSpPr/>
          <p:nvPr/>
        </p:nvGrpSpPr>
        <p:grpSpPr>
          <a:xfrm>
            <a:off x="5274559" y="1013177"/>
            <a:ext cx="910779" cy="912108"/>
            <a:chOff x="5846399" y="5075944"/>
            <a:chExt cx="910779" cy="912108"/>
          </a:xfrm>
          <a:solidFill>
            <a:srgbClr val="F79037"/>
          </a:solidFill>
        </p:grpSpPr>
        <p:grpSp>
          <p:nvGrpSpPr>
            <p:cNvPr id="131" name="Graphic 2">
              <a:extLst>
                <a:ext uri="{FF2B5EF4-FFF2-40B4-BE49-F238E27FC236}">
                  <a16:creationId xmlns:a16="http://schemas.microsoft.com/office/drawing/2014/main" id="{889E8B5D-6EF7-3D4D-6028-A8A52F711C91}"/>
                </a:ext>
              </a:extLst>
            </p:cNvPr>
            <p:cNvGrpSpPr/>
            <p:nvPr userDrawn="1"/>
          </p:nvGrpSpPr>
          <p:grpSpPr>
            <a:xfrm>
              <a:off x="6118625" y="5123402"/>
              <a:ext cx="376897" cy="533617"/>
              <a:chOff x="2711364" y="4936062"/>
              <a:chExt cx="376897" cy="533617"/>
            </a:xfrm>
            <a:grpFill/>
          </p:grpSpPr>
          <p:sp>
            <p:nvSpPr>
              <p:cNvPr id="143" name="Freeform 142">
                <a:extLst>
                  <a:ext uri="{FF2B5EF4-FFF2-40B4-BE49-F238E27FC236}">
                    <a16:creationId xmlns:a16="http://schemas.microsoft.com/office/drawing/2014/main" id="{F895A0FE-5930-6A3C-1947-4D9B83BF914D}"/>
                  </a:ext>
                </a:extLst>
              </p:cNvPr>
              <p:cNvSpPr/>
              <p:nvPr/>
            </p:nvSpPr>
            <p:spPr>
              <a:xfrm>
                <a:off x="2711364" y="4936062"/>
                <a:ext cx="376897" cy="408053"/>
              </a:xfrm>
              <a:custGeom>
                <a:avLst/>
                <a:gdLst>
                  <a:gd name="connsiteX0" fmla="*/ 125501 w 376897"/>
                  <a:gd name="connsiteY0" fmla="*/ 282489 h 408053"/>
                  <a:gd name="connsiteX1" fmla="*/ 125501 w 376897"/>
                  <a:gd name="connsiteY1" fmla="*/ 407669 h 408053"/>
                  <a:gd name="connsiteX2" fmla="*/ 94415 w 376897"/>
                  <a:gd name="connsiteY2" fmla="*/ 407669 h 408053"/>
                  <a:gd name="connsiteX3" fmla="*/ 46827 w 376897"/>
                  <a:gd name="connsiteY3" fmla="*/ 310136 h 408053"/>
                  <a:gd name="connsiteX4" fmla="*/ 6 w 376897"/>
                  <a:gd name="connsiteY4" fmla="*/ 192252 h 408053"/>
                  <a:gd name="connsiteX5" fmla="*/ 166181 w 376897"/>
                  <a:gd name="connsiteY5" fmla="*/ 1410 h 408053"/>
                  <a:gd name="connsiteX6" fmla="*/ 366895 w 376897"/>
                  <a:gd name="connsiteY6" fmla="*/ 248314 h 408053"/>
                  <a:gd name="connsiteX7" fmla="*/ 335426 w 376897"/>
                  <a:gd name="connsiteY7" fmla="*/ 303225 h 408053"/>
                  <a:gd name="connsiteX8" fmla="*/ 320075 w 376897"/>
                  <a:gd name="connsiteY8" fmla="*/ 322424 h 408053"/>
                  <a:gd name="connsiteX9" fmla="*/ 282465 w 376897"/>
                  <a:gd name="connsiteY9" fmla="*/ 408053 h 408053"/>
                  <a:gd name="connsiteX10" fmla="*/ 251763 w 376897"/>
                  <a:gd name="connsiteY10" fmla="*/ 408053 h 408053"/>
                  <a:gd name="connsiteX11" fmla="*/ 251763 w 376897"/>
                  <a:gd name="connsiteY11" fmla="*/ 282873 h 408053"/>
                  <a:gd name="connsiteX12" fmla="*/ 267114 w 376897"/>
                  <a:gd name="connsiteY12" fmla="*/ 282873 h 408053"/>
                  <a:gd name="connsiteX13" fmla="*/ 313934 w 376897"/>
                  <a:gd name="connsiteY13" fmla="*/ 234875 h 408053"/>
                  <a:gd name="connsiteX14" fmla="*/ 267114 w 376897"/>
                  <a:gd name="connsiteY14" fmla="*/ 188796 h 408053"/>
                  <a:gd name="connsiteX15" fmla="*/ 219909 w 376897"/>
                  <a:gd name="connsiteY15" fmla="*/ 235259 h 408053"/>
                  <a:gd name="connsiteX16" fmla="*/ 219909 w 376897"/>
                  <a:gd name="connsiteY16" fmla="*/ 250618 h 408053"/>
                  <a:gd name="connsiteX17" fmla="*/ 156970 w 376897"/>
                  <a:gd name="connsiteY17" fmla="*/ 250618 h 408053"/>
                  <a:gd name="connsiteX18" fmla="*/ 156970 w 376897"/>
                  <a:gd name="connsiteY18" fmla="*/ 234491 h 408053"/>
                  <a:gd name="connsiteX19" fmla="*/ 109382 w 376897"/>
                  <a:gd name="connsiteY19" fmla="*/ 188412 h 408053"/>
                  <a:gd name="connsiteX20" fmla="*/ 62945 w 376897"/>
                  <a:gd name="connsiteY20" fmla="*/ 234875 h 408053"/>
                  <a:gd name="connsiteX21" fmla="*/ 108998 w 376897"/>
                  <a:gd name="connsiteY21" fmla="*/ 282489 h 408053"/>
                  <a:gd name="connsiteX22" fmla="*/ 125501 w 376897"/>
                  <a:gd name="connsiteY22" fmla="*/ 282489 h 40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6897" h="408053">
                    <a:moveTo>
                      <a:pt x="125501" y="282489"/>
                    </a:moveTo>
                    <a:cubicBezTo>
                      <a:pt x="125501" y="325112"/>
                      <a:pt x="125501" y="365815"/>
                      <a:pt x="125501" y="407669"/>
                    </a:cubicBezTo>
                    <a:cubicBezTo>
                      <a:pt x="115522" y="407669"/>
                      <a:pt x="105544" y="407669"/>
                      <a:pt x="94415" y="407669"/>
                    </a:cubicBezTo>
                    <a:cubicBezTo>
                      <a:pt x="94799" y="367735"/>
                      <a:pt x="71005" y="338552"/>
                      <a:pt x="46827" y="310136"/>
                    </a:cubicBezTo>
                    <a:cubicBezTo>
                      <a:pt x="18044" y="275962"/>
                      <a:pt x="774" y="237947"/>
                      <a:pt x="6" y="192252"/>
                    </a:cubicBezTo>
                    <a:cubicBezTo>
                      <a:pt x="-761" y="94335"/>
                      <a:pt x="69086" y="13314"/>
                      <a:pt x="166181" y="1410"/>
                    </a:cubicBezTo>
                    <a:cubicBezTo>
                      <a:pt x="302805" y="-15102"/>
                      <a:pt x="411029" y="116222"/>
                      <a:pt x="366895" y="248314"/>
                    </a:cubicBezTo>
                    <a:cubicBezTo>
                      <a:pt x="360371" y="267898"/>
                      <a:pt x="346555" y="285177"/>
                      <a:pt x="335426" y="303225"/>
                    </a:cubicBezTo>
                    <a:cubicBezTo>
                      <a:pt x="331204" y="310136"/>
                      <a:pt x="325447" y="316280"/>
                      <a:pt x="320075" y="322424"/>
                    </a:cubicBezTo>
                    <a:cubicBezTo>
                      <a:pt x="299734" y="347383"/>
                      <a:pt x="282849" y="373879"/>
                      <a:pt x="282465" y="408053"/>
                    </a:cubicBezTo>
                    <a:cubicBezTo>
                      <a:pt x="272103" y="408053"/>
                      <a:pt x="262125" y="408053"/>
                      <a:pt x="251763" y="408053"/>
                    </a:cubicBezTo>
                    <a:cubicBezTo>
                      <a:pt x="251763" y="366583"/>
                      <a:pt x="251763" y="325496"/>
                      <a:pt x="251763" y="282873"/>
                    </a:cubicBezTo>
                    <a:cubicBezTo>
                      <a:pt x="256752" y="282873"/>
                      <a:pt x="261741" y="282873"/>
                      <a:pt x="267114" y="282873"/>
                    </a:cubicBezTo>
                    <a:cubicBezTo>
                      <a:pt x="293978" y="282105"/>
                      <a:pt x="314318" y="260986"/>
                      <a:pt x="313934" y="234875"/>
                    </a:cubicBezTo>
                    <a:cubicBezTo>
                      <a:pt x="313551" y="209531"/>
                      <a:pt x="292443" y="188796"/>
                      <a:pt x="267114" y="188796"/>
                    </a:cubicBezTo>
                    <a:cubicBezTo>
                      <a:pt x="241401" y="188796"/>
                      <a:pt x="220677" y="209148"/>
                      <a:pt x="219909" y="235259"/>
                    </a:cubicBezTo>
                    <a:cubicBezTo>
                      <a:pt x="219909" y="240250"/>
                      <a:pt x="219909" y="245243"/>
                      <a:pt x="219909" y="250618"/>
                    </a:cubicBezTo>
                    <a:cubicBezTo>
                      <a:pt x="199186" y="250618"/>
                      <a:pt x="178845" y="250618"/>
                      <a:pt x="156970" y="250618"/>
                    </a:cubicBezTo>
                    <a:cubicBezTo>
                      <a:pt x="156970" y="245626"/>
                      <a:pt x="156970" y="240250"/>
                      <a:pt x="156970" y="234491"/>
                    </a:cubicBezTo>
                    <a:cubicBezTo>
                      <a:pt x="155819" y="208379"/>
                      <a:pt x="135095" y="188028"/>
                      <a:pt x="109382" y="188412"/>
                    </a:cubicBezTo>
                    <a:cubicBezTo>
                      <a:pt x="84053" y="188796"/>
                      <a:pt x="63329" y="209531"/>
                      <a:pt x="62945" y="234875"/>
                    </a:cubicBezTo>
                    <a:cubicBezTo>
                      <a:pt x="62562" y="260602"/>
                      <a:pt x="82902" y="281721"/>
                      <a:pt x="108998" y="282489"/>
                    </a:cubicBezTo>
                    <a:cubicBezTo>
                      <a:pt x="114371" y="282873"/>
                      <a:pt x="119360" y="282489"/>
                      <a:pt x="125501" y="282489"/>
                    </a:cubicBezTo>
                    <a:close/>
                  </a:path>
                </a:pathLst>
              </a:custGeom>
              <a:solidFill>
                <a:srgbClr val="DD1470"/>
              </a:solidFill>
              <a:ln w="3834" cap="flat">
                <a:noFill/>
                <a:prstDash val="solid"/>
                <a:miter/>
              </a:ln>
            </p:spPr>
            <p:txBody>
              <a:bodyPr rtlCol="0" anchor="ctr"/>
              <a:lstStyle/>
              <a:p>
                <a:endParaRPr lang="en-US"/>
              </a:p>
            </p:txBody>
          </p:sp>
          <p:sp>
            <p:nvSpPr>
              <p:cNvPr id="144" name="Freeform 143">
                <a:extLst>
                  <a:ext uri="{FF2B5EF4-FFF2-40B4-BE49-F238E27FC236}">
                    <a16:creationId xmlns:a16="http://schemas.microsoft.com/office/drawing/2014/main" id="{8C10CD13-AB70-1445-700C-FE4AEB62EF7F}"/>
                  </a:ext>
                </a:extLst>
              </p:cNvPr>
              <p:cNvSpPr/>
              <p:nvPr/>
            </p:nvSpPr>
            <p:spPr>
              <a:xfrm>
                <a:off x="2869101" y="5218935"/>
                <a:ext cx="61404" cy="124796"/>
              </a:xfrm>
              <a:custGeom>
                <a:avLst/>
                <a:gdLst>
                  <a:gd name="connsiteX0" fmla="*/ 0 w 61404"/>
                  <a:gd name="connsiteY0" fmla="*/ 0 h 124796"/>
                  <a:gd name="connsiteX1" fmla="*/ 61404 w 61404"/>
                  <a:gd name="connsiteY1" fmla="*/ 0 h 124796"/>
                  <a:gd name="connsiteX2" fmla="*/ 61404 w 61404"/>
                  <a:gd name="connsiteY2" fmla="*/ 124796 h 124796"/>
                  <a:gd name="connsiteX3" fmla="*/ 0 w 61404"/>
                  <a:gd name="connsiteY3" fmla="*/ 124796 h 124796"/>
                  <a:gd name="connsiteX4" fmla="*/ 0 w 61404"/>
                  <a:gd name="connsiteY4" fmla="*/ 0 h 1247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404" h="124796">
                    <a:moveTo>
                      <a:pt x="0" y="0"/>
                    </a:moveTo>
                    <a:cubicBezTo>
                      <a:pt x="20724" y="0"/>
                      <a:pt x="40680" y="0"/>
                      <a:pt x="61404" y="0"/>
                    </a:cubicBezTo>
                    <a:cubicBezTo>
                      <a:pt x="61404" y="41471"/>
                      <a:pt x="61404" y="82941"/>
                      <a:pt x="61404" y="124796"/>
                    </a:cubicBezTo>
                    <a:cubicBezTo>
                      <a:pt x="41448" y="124796"/>
                      <a:pt x="21108" y="124796"/>
                      <a:pt x="0" y="124796"/>
                    </a:cubicBezTo>
                    <a:cubicBezTo>
                      <a:pt x="0" y="83326"/>
                      <a:pt x="0" y="42239"/>
                      <a:pt x="0" y="0"/>
                    </a:cubicBezTo>
                    <a:close/>
                  </a:path>
                </a:pathLst>
              </a:custGeom>
              <a:solidFill>
                <a:srgbClr val="DD1470"/>
              </a:solidFill>
              <a:ln w="3834" cap="flat">
                <a:noFill/>
                <a:prstDash val="solid"/>
                <a:miter/>
              </a:ln>
            </p:spPr>
            <p:txBody>
              <a:bodyPr rtlCol="0" anchor="ctr"/>
              <a:lstStyle/>
              <a:p>
                <a:endParaRPr lang="en-US"/>
              </a:p>
            </p:txBody>
          </p:sp>
          <p:sp>
            <p:nvSpPr>
              <p:cNvPr id="145" name="Freeform 144">
                <a:extLst>
                  <a:ext uri="{FF2B5EF4-FFF2-40B4-BE49-F238E27FC236}">
                    <a16:creationId xmlns:a16="http://schemas.microsoft.com/office/drawing/2014/main" id="{9F79EC21-8F2B-573A-CEC5-97463827B035}"/>
                  </a:ext>
                </a:extLst>
              </p:cNvPr>
              <p:cNvSpPr/>
              <p:nvPr/>
            </p:nvSpPr>
            <p:spPr>
              <a:xfrm>
                <a:off x="2837632" y="5376370"/>
                <a:ext cx="124342" cy="30334"/>
              </a:xfrm>
              <a:custGeom>
                <a:avLst/>
                <a:gdLst>
                  <a:gd name="connsiteX0" fmla="*/ 0 w 124342"/>
                  <a:gd name="connsiteY0" fmla="*/ 0 h 30334"/>
                  <a:gd name="connsiteX1" fmla="*/ 124343 w 124342"/>
                  <a:gd name="connsiteY1" fmla="*/ 0 h 30334"/>
                  <a:gd name="connsiteX2" fmla="*/ 124343 w 124342"/>
                  <a:gd name="connsiteY2" fmla="*/ 30335 h 30334"/>
                  <a:gd name="connsiteX3" fmla="*/ 0 w 124342"/>
                  <a:gd name="connsiteY3" fmla="*/ 30335 h 30334"/>
                  <a:gd name="connsiteX4" fmla="*/ 0 w 124342"/>
                  <a:gd name="connsiteY4" fmla="*/ 0 h 30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342" h="30334">
                    <a:moveTo>
                      <a:pt x="0" y="0"/>
                    </a:moveTo>
                    <a:cubicBezTo>
                      <a:pt x="41448" y="0"/>
                      <a:pt x="82512" y="0"/>
                      <a:pt x="124343" y="0"/>
                    </a:cubicBezTo>
                    <a:cubicBezTo>
                      <a:pt x="124343" y="9984"/>
                      <a:pt x="124343" y="19967"/>
                      <a:pt x="124343" y="30335"/>
                    </a:cubicBezTo>
                    <a:cubicBezTo>
                      <a:pt x="83279" y="30335"/>
                      <a:pt x="41831" y="30335"/>
                      <a:pt x="0" y="30335"/>
                    </a:cubicBezTo>
                    <a:cubicBezTo>
                      <a:pt x="0" y="20351"/>
                      <a:pt x="0" y="10752"/>
                      <a:pt x="0" y="0"/>
                    </a:cubicBezTo>
                    <a:close/>
                  </a:path>
                </a:pathLst>
              </a:custGeom>
              <a:grpFill/>
              <a:ln w="3834" cap="flat">
                <a:noFill/>
                <a:prstDash val="solid"/>
                <a:miter/>
              </a:ln>
            </p:spPr>
            <p:txBody>
              <a:bodyPr rtlCol="0" anchor="ctr"/>
              <a:lstStyle/>
              <a:p>
                <a:endParaRPr lang="en-US"/>
              </a:p>
            </p:txBody>
          </p:sp>
          <p:sp>
            <p:nvSpPr>
              <p:cNvPr id="146" name="Freeform 145">
                <a:extLst>
                  <a:ext uri="{FF2B5EF4-FFF2-40B4-BE49-F238E27FC236}">
                    <a16:creationId xmlns:a16="http://schemas.microsoft.com/office/drawing/2014/main" id="{117D1438-82B2-78C4-1677-2AC871CA689D}"/>
                  </a:ext>
                </a:extLst>
              </p:cNvPr>
              <p:cNvSpPr/>
              <p:nvPr/>
            </p:nvSpPr>
            <p:spPr>
              <a:xfrm>
                <a:off x="2857588" y="5439344"/>
                <a:ext cx="84814" cy="30335"/>
              </a:xfrm>
              <a:custGeom>
                <a:avLst/>
                <a:gdLst>
                  <a:gd name="connsiteX0" fmla="*/ 84814 w 84814"/>
                  <a:gd name="connsiteY0" fmla="*/ 0 h 30335"/>
                  <a:gd name="connsiteX1" fmla="*/ 77523 w 84814"/>
                  <a:gd name="connsiteY1" fmla="*/ 30335 h 30335"/>
                  <a:gd name="connsiteX2" fmla="*/ 7676 w 84814"/>
                  <a:gd name="connsiteY2" fmla="*/ 30335 h 30335"/>
                  <a:gd name="connsiteX3" fmla="*/ 0 w 84814"/>
                  <a:gd name="connsiteY3" fmla="*/ 0 h 30335"/>
                  <a:gd name="connsiteX4" fmla="*/ 84814 w 84814"/>
                  <a:gd name="connsiteY4" fmla="*/ 0 h 30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814" h="30335">
                    <a:moveTo>
                      <a:pt x="84814" y="0"/>
                    </a:moveTo>
                    <a:cubicBezTo>
                      <a:pt x="82128" y="10368"/>
                      <a:pt x="79825" y="19967"/>
                      <a:pt x="77523" y="30335"/>
                    </a:cubicBezTo>
                    <a:cubicBezTo>
                      <a:pt x="54496" y="30335"/>
                      <a:pt x="31854" y="30335"/>
                      <a:pt x="7676" y="30335"/>
                    </a:cubicBezTo>
                    <a:cubicBezTo>
                      <a:pt x="5373" y="20735"/>
                      <a:pt x="2686" y="10752"/>
                      <a:pt x="0" y="0"/>
                    </a:cubicBezTo>
                    <a:cubicBezTo>
                      <a:pt x="28016" y="0"/>
                      <a:pt x="55647" y="0"/>
                      <a:pt x="84814" y="0"/>
                    </a:cubicBezTo>
                    <a:close/>
                  </a:path>
                </a:pathLst>
              </a:custGeom>
              <a:grpFill/>
              <a:ln w="3834" cap="flat">
                <a:noFill/>
                <a:prstDash val="solid"/>
                <a:miter/>
              </a:ln>
            </p:spPr>
            <p:txBody>
              <a:bodyPr rtlCol="0" anchor="ctr"/>
              <a:lstStyle/>
              <a:p>
                <a:endParaRPr lang="en-US"/>
              </a:p>
            </p:txBody>
          </p:sp>
          <p:sp>
            <p:nvSpPr>
              <p:cNvPr id="147" name="Freeform 146">
                <a:extLst>
                  <a:ext uri="{FF2B5EF4-FFF2-40B4-BE49-F238E27FC236}">
                    <a16:creationId xmlns:a16="http://schemas.microsoft.com/office/drawing/2014/main" id="{15D3F207-F004-931C-D8E3-17348E5A6B41}"/>
                  </a:ext>
                </a:extLst>
              </p:cNvPr>
              <p:cNvSpPr/>
              <p:nvPr/>
            </p:nvSpPr>
            <p:spPr>
              <a:xfrm>
                <a:off x="2805762" y="5155943"/>
                <a:ext cx="31444" cy="31291"/>
              </a:xfrm>
              <a:custGeom>
                <a:avLst/>
                <a:gdLst>
                  <a:gd name="connsiteX0" fmla="*/ 31103 w 31444"/>
                  <a:gd name="connsiteY0" fmla="*/ 31121 h 31291"/>
                  <a:gd name="connsiteX1" fmla="*/ 14217 w 31444"/>
                  <a:gd name="connsiteY1" fmla="*/ 31121 h 31291"/>
                  <a:gd name="connsiteX2" fmla="*/ 17 w 31444"/>
                  <a:gd name="connsiteY2" fmla="*/ 15378 h 31291"/>
                  <a:gd name="connsiteX3" fmla="*/ 14984 w 31444"/>
                  <a:gd name="connsiteY3" fmla="*/ 18 h 31291"/>
                  <a:gd name="connsiteX4" fmla="*/ 31103 w 31444"/>
                  <a:gd name="connsiteY4" fmla="*/ 13842 h 31291"/>
                  <a:gd name="connsiteX5" fmla="*/ 31103 w 31444"/>
                  <a:gd name="connsiteY5" fmla="*/ 31121 h 31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444" h="31291">
                    <a:moveTo>
                      <a:pt x="31103" y="31121"/>
                    </a:moveTo>
                    <a:cubicBezTo>
                      <a:pt x="24579" y="31121"/>
                      <a:pt x="19206" y="31505"/>
                      <a:pt x="14217" y="31121"/>
                    </a:cubicBezTo>
                    <a:cubicBezTo>
                      <a:pt x="5774" y="30353"/>
                      <a:pt x="-367" y="23442"/>
                      <a:pt x="17" y="15378"/>
                    </a:cubicBezTo>
                    <a:cubicBezTo>
                      <a:pt x="17" y="7314"/>
                      <a:pt x="6925" y="402"/>
                      <a:pt x="14984" y="18"/>
                    </a:cubicBezTo>
                    <a:cubicBezTo>
                      <a:pt x="23044" y="-366"/>
                      <a:pt x="30335" y="5394"/>
                      <a:pt x="31103" y="13842"/>
                    </a:cubicBezTo>
                    <a:cubicBezTo>
                      <a:pt x="31871" y="19218"/>
                      <a:pt x="31103" y="24977"/>
                      <a:pt x="31103" y="31121"/>
                    </a:cubicBezTo>
                    <a:close/>
                  </a:path>
                </a:pathLst>
              </a:custGeom>
              <a:grpFill/>
              <a:ln w="3834" cap="flat">
                <a:noFill/>
                <a:prstDash val="solid"/>
                <a:miter/>
              </a:ln>
            </p:spPr>
            <p:txBody>
              <a:bodyPr rtlCol="0" anchor="ctr"/>
              <a:lstStyle/>
              <a:p>
                <a:endParaRPr lang="en-US"/>
              </a:p>
            </p:txBody>
          </p:sp>
          <p:sp>
            <p:nvSpPr>
              <p:cNvPr id="148" name="Freeform 147">
                <a:extLst>
                  <a:ext uri="{FF2B5EF4-FFF2-40B4-BE49-F238E27FC236}">
                    <a16:creationId xmlns:a16="http://schemas.microsoft.com/office/drawing/2014/main" id="{52BEFFB1-AF2E-CD94-5F24-5649588A3867}"/>
                  </a:ext>
                </a:extLst>
              </p:cNvPr>
              <p:cNvSpPr/>
              <p:nvPr/>
            </p:nvSpPr>
            <p:spPr>
              <a:xfrm>
                <a:off x="2962572" y="5155944"/>
                <a:ext cx="31274" cy="31504"/>
              </a:xfrm>
              <a:custGeom>
                <a:avLst/>
                <a:gdLst>
                  <a:gd name="connsiteX0" fmla="*/ 171 w 31274"/>
                  <a:gd name="connsiteY0" fmla="*/ 31504 h 31504"/>
                  <a:gd name="connsiteX1" fmla="*/ 171 w 31274"/>
                  <a:gd name="connsiteY1" fmla="*/ 14225 h 31504"/>
                  <a:gd name="connsiteX2" fmla="*/ 15905 w 31274"/>
                  <a:gd name="connsiteY2" fmla="*/ 17 h 31504"/>
                  <a:gd name="connsiteX3" fmla="*/ 31256 w 31274"/>
                  <a:gd name="connsiteY3" fmla="*/ 14993 h 31504"/>
                  <a:gd name="connsiteX4" fmla="*/ 17440 w 31274"/>
                  <a:gd name="connsiteY4" fmla="*/ 31120 h 31504"/>
                  <a:gd name="connsiteX5" fmla="*/ 12451 w 31274"/>
                  <a:gd name="connsiteY5" fmla="*/ 31120 h 31504"/>
                  <a:gd name="connsiteX6" fmla="*/ 171 w 31274"/>
                  <a:gd name="connsiteY6" fmla="*/ 31504 h 31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74" h="31504">
                    <a:moveTo>
                      <a:pt x="171" y="31504"/>
                    </a:moveTo>
                    <a:cubicBezTo>
                      <a:pt x="171" y="24976"/>
                      <a:pt x="-213" y="19601"/>
                      <a:pt x="171" y="14225"/>
                    </a:cubicBezTo>
                    <a:cubicBezTo>
                      <a:pt x="938" y="5777"/>
                      <a:pt x="7846" y="-367"/>
                      <a:pt x="15905" y="17"/>
                    </a:cubicBezTo>
                    <a:cubicBezTo>
                      <a:pt x="23965" y="17"/>
                      <a:pt x="30873" y="6929"/>
                      <a:pt x="31256" y="14993"/>
                    </a:cubicBezTo>
                    <a:cubicBezTo>
                      <a:pt x="31640" y="23056"/>
                      <a:pt x="25883" y="29968"/>
                      <a:pt x="17440" y="31120"/>
                    </a:cubicBezTo>
                    <a:cubicBezTo>
                      <a:pt x="15905" y="31504"/>
                      <a:pt x="14370" y="31120"/>
                      <a:pt x="12451" y="31120"/>
                    </a:cubicBezTo>
                    <a:cubicBezTo>
                      <a:pt x="8997" y="31504"/>
                      <a:pt x="5160" y="31504"/>
                      <a:pt x="171" y="31504"/>
                    </a:cubicBezTo>
                    <a:close/>
                  </a:path>
                </a:pathLst>
              </a:custGeom>
              <a:grpFill/>
              <a:ln w="3834" cap="flat">
                <a:noFill/>
                <a:prstDash val="solid"/>
                <a:miter/>
              </a:ln>
            </p:spPr>
            <p:txBody>
              <a:bodyPr rtlCol="0" anchor="ctr"/>
              <a:lstStyle/>
              <a:p>
                <a:endParaRPr lang="en-US"/>
              </a:p>
            </p:txBody>
          </p:sp>
        </p:grpSp>
        <p:grpSp>
          <p:nvGrpSpPr>
            <p:cNvPr id="132" name="Graphic 2">
              <a:extLst>
                <a:ext uri="{FF2B5EF4-FFF2-40B4-BE49-F238E27FC236}">
                  <a16:creationId xmlns:a16="http://schemas.microsoft.com/office/drawing/2014/main" id="{97A2A5C2-BEA9-62CA-E310-203F5E88B49D}"/>
                </a:ext>
              </a:extLst>
            </p:cNvPr>
            <p:cNvGrpSpPr/>
            <p:nvPr userDrawn="1"/>
          </p:nvGrpSpPr>
          <p:grpSpPr>
            <a:xfrm>
              <a:off x="5846399" y="5075944"/>
              <a:ext cx="910779" cy="912108"/>
              <a:chOff x="2444246" y="4903928"/>
              <a:chExt cx="910779" cy="912108"/>
            </a:xfrm>
            <a:grpFill/>
          </p:grpSpPr>
          <p:sp>
            <p:nvSpPr>
              <p:cNvPr id="133" name="Freeform 132">
                <a:extLst>
                  <a:ext uri="{FF2B5EF4-FFF2-40B4-BE49-F238E27FC236}">
                    <a16:creationId xmlns:a16="http://schemas.microsoft.com/office/drawing/2014/main" id="{C54D9415-FCFF-A220-B478-9CE3F4AB84E6}"/>
                  </a:ext>
                </a:extLst>
              </p:cNvPr>
              <p:cNvSpPr/>
              <p:nvPr/>
            </p:nvSpPr>
            <p:spPr>
              <a:xfrm>
                <a:off x="2679955" y="4903928"/>
                <a:ext cx="440062" cy="597910"/>
              </a:xfrm>
              <a:custGeom>
                <a:avLst/>
                <a:gdLst>
                  <a:gd name="connsiteX0" fmla="*/ 314257 w 440062"/>
                  <a:gd name="connsiteY0" fmla="*/ 472826 h 597910"/>
                  <a:gd name="connsiteX1" fmla="*/ 314257 w 440062"/>
                  <a:gd name="connsiteY1" fmla="*/ 502777 h 597910"/>
                  <a:gd name="connsiteX2" fmla="*/ 301592 w 440062"/>
                  <a:gd name="connsiteY2" fmla="*/ 528504 h 597910"/>
                  <a:gd name="connsiteX3" fmla="*/ 293917 w 440062"/>
                  <a:gd name="connsiteY3" fmla="*/ 540024 h 597910"/>
                  <a:gd name="connsiteX4" fmla="*/ 285090 w 440062"/>
                  <a:gd name="connsiteY4" fmla="*/ 573047 h 597910"/>
                  <a:gd name="connsiteX5" fmla="*/ 253621 w 440062"/>
                  <a:gd name="connsiteY5" fmla="*/ 597622 h 597910"/>
                  <a:gd name="connsiteX6" fmla="*/ 186076 w 440062"/>
                  <a:gd name="connsiteY6" fmla="*/ 597622 h 597910"/>
                  <a:gd name="connsiteX7" fmla="*/ 154606 w 440062"/>
                  <a:gd name="connsiteY7" fmla="*/ 573431 h 597910"/>
                  <a:gd name="connsiteX8" fmla="*/ 149617 w 440062"/>
                  <a:gd name="connsiteY8" fmla="*/ 553463 h 597910"/>
                  <a:gd name="connsiteX9" fmla="*/ 134650 w 440062"/>
                  <a:gd name="connsiteY9" fmla="*/ 523896 h 597910"/>
                  <a:gd name="connsiteX10" fmla="*/ 126207 w 440062"/>
                  <a:gd name="connsiteY10" fmla="*/ 502009 h 597910"/>
                  <a:gd name="connsiteX11" fmla="*/ 125823 w 440062"/>
                  <a:gd name="connsiteY11" fmla="*/ 472826 h 597910"/>
                  <a:gd name="connsiteX12" fmla="*/ 94354 w 440062"/>
                  <a:gd name="connsiteY12" fmla="*/ 435195 h 597910"/>
                  <a:gd name="connsiteX13" fmla="*/ 70560 w 440062"/>
                  <a:gd name="connsiteY13" fmla="*/ 382205 h 597910"/>
                  <a:gd name="connsiteX14" fmla="*/ 45998 w 440062"/>
                  <a:gd name="connsiteY14" fmla="*/ 351486 h 597910"/>
                  <a:gd name="connsiteX15" fmla="*/ 104716 w 440062"/>
                  <a:gd name="connsiteY15" fmla="*/ 32775 h 597910"/>
                  <a:gd name="connsiteX16" fmla="*/ 437449 w 440062"/>
                  <a:gd name="connsiteY16" fmla="*/ 187523 h 597910"/>
                  <a:gd name="connsiteX17" fmla="*/ 387942 w 440062"/>
                  <a:gd name="connsiteY17" fmla="*/ 359165 h 597910"/>
                  <a:gd name="connsiteX18" fmla="*/ 358391 w 440062"/>
                  <a:gd name="connsiteY18" fmla="*/ 398332 h 597910"/>
                  <a:gd name="connsiteX19" fmla="*/ 345727 w 440062"/>
                  <a:gd name="connsiteY19" fmla="*/ 434811 h 597910"/>
                  <a:gd name="connsiteX20" fmla="*/ 314257 w 440062"/>
                  <a:gd name="connsiteY20" fmla="*/ 472826 h 597910"/>
                  <a:gd name="connsiteX21" fmla="*/ 156909 w 440062"/>
                  <a:gd name="connsiteY21" fmla="*/ 314623 h 597910"/>
                  <a:gd name="connsiteX22" fmla="*/ 140407 w 440062"/>
                  <a:gd name="connsiteY22" fmla="*/ 314623 h 597910"/>
                  <a:gd name="connsiteX23" fmla="*/ 94354 w 440062"/>
                  <a:gd name="connsiteY23" fmla="*/ 267008 h 597910"/>
                  <a:gd name="connsiteX24" fmla="*/ 140791 w 440062"/>
                  <a:gd name="connsiteY24" fmla="*/ 220546 h 597910"/>
                  <a:gd name="connsiteX25" fmla="*/ 188379 w 440062"/>
                  <a:gd name="connsiteY25" fmla="*/ 266624 h 597910"/>
                  <a:gd name="connsiteX26" fmla="*/ 188379 w 440062"/>
                  <a:gd name="connsiteY26" fmla="*/ 282752 h 597910"/>
                  <a:gd name="connsiteX27" fmla="*/ 251318 w 440062"/>
                  <a:gd name="connsiteY27" fmla="*/ 282752 h 597910"/>
                  <a:gd name="connsiteX28" fmla="*/ 251318 w 440062"/>
                  <a:gd name="connsiteY28" fmla="*/ 267392 h 597910"/>
                  <a:gd name="connsiteX29" fmla="*/ 298522 w 440062"/>
                  <a:gd name="connsiteY29" fmla="*/ 220930 h 597910"/>
                  <a:gd name="connsiteX30" fmla="*/ 345343 w 440062"/>
                  <a:gd name="connsiteY30" fmla="*/ 267008 h 597910"/>
                  <a:gd name="connsiteX31" fmla="*/ 298522 w 440062"/>
                  <a:gd name="connsiteY31" fmla="*/ 315007 h 597910"/>
                  <a:gd name="connsiteX32" fmla="*/ 283171 w 440062"/>
                  <a:gd name="connsiteY32" fmla="*/ 315007 h 597910"/>
                  <a:gd name="connsiteX33" fmla="*/ 283171 w 440062"/>
                  <a:gd name="connsiteY33" fmla="*/ 440187 h 597910"/>
                  <a:gd name="connsiteX34" fmla="*/ 313873 w 440062"/>
                  <a:gd name="connsiteY34" fmla="*/ 440187 h 597910"/>
                  <a:gd name="connsiteX35" fmla="*/ 351483 w 440062"/>
                  <a:gd name="connsiteY35" fmla="*/ 354558 h 597910"/>
                  <a:gd name="connsiteX36" fmla="*/ 366834 w 440062"/>
                  <a:gd name="connsiteY36" fmla="*/ 335358 h 597910"/>
                  <a:gd name="connsiteX37" fmla="*/ 398304 w 440062"/>
                  <a:gd name="connsiteY37" fmla="*/ 280448 h 597910"/>
                  <a:gd name="connsiteX38" fmla="*/ 197589 w 440062"/>
                  <a:gd name="connsiteY38" fmla="*/ 33543 h 597910"/>
                  <a:gd name="connsiteX39" fmla="*/ 31415 w 440062"/>
                  <a:gd name="connsiteY39" fmla="*/ 224385 h 597910"/>
                  <a:gd name="connsiteX40" fmla="*/ 78235 w 440062"/>
                  <a:gd name="connsiteY40" fmla="*/ 342270 h 597910"/>
                  <a:gd name="connsiteX41" fmla="*/ 125823 w 440062"/>
                  <a:gd name="connsiteY41" fmla="*/ 439803 h 597910"/>
                  <a:gd name="connsiteX42" fmla="*/ 156909 w 440062"/>
                  <a:gd name="connsiteY42" fmla="*/ 439803 h 597910"/>
                  <a:gd name="connsiteX43" fmla="*/ 156909 w 440062"/>
                  <a:gd name="connsiteY43" fmla="*/ 314623 h 597910"/>
                  <a:gd name="connsiteX44" fmla="*/ 189146 w 440062"/>
                  <a:gd name="connsiteY44" fmla="*/ 315007 h 597910"/>
                  <a:gd name="connsiteX45" fmla="*/ 189146 w 440062"/>
                  <a:gd name="connsiteY45" fmla="*/ 439803 h 597910"/>
                  <a:gd name="connsiteX46" fmla="*/ 250550 w 440062"/>
                  <a:gd name="connsiteY46" fmla="*/ 439803 h 597910"/>
                  <a:gd name="connsiteX47" fmla="*/ 250550 w 440062"/>
                  <a:gd name="connsiteY47" fmla="*/ 315007 h 597910"/>
                  <a:gd name="connsiteX48" fmla="*/ 189146 w 440062"/>
                  <a:gd name="connsiteY48" fmla="*/ 315007 h 597910"/>
                  <a:gd name="connsiteX49" fmla="*/ 157677 w 440062"/>
                  <a:gd name="connsiteY49" fmla="*/ 472442 h 597910"/>
                  <a:gd name="connsiteX50" fmla="*/ 157677 w 440062"/>
                  <a:gd name="connsiteY50" fmla="*/ 502777 h 597910"/>
                  <a:gd name="connsiteX51" fmla="*/ 282020 w 440062"/>
                  <a:gd name="connsiteY51" fmla="*/ 502777 h 597910"/>
                  <a:gd name="connsiteX52" fmla="*/ 282020 w 440062"/>
                  <a:gd name="connsiteY52" fmla="*/ 472442 h 597910"/>
                  <a:gd name="connsiteX53" fmla="*/ 157677 w 440062"/>
                  <a:gd name="connsiteY53" fmla="*/ 472442 h 597910"/>
                  <a:gd name="connsiteX54" fmla="*/ 262447 w 440062"/>
                  <a:gd name="connsiteY54" fmla="*/ 535416 h 597910"/>
                  <a:gd name="connsiteX55" fmla="*/ 177633 w 440062"/>
                  <a:gd name="connsiteY55" fmla="*/ 535416 h 597910"/>
                  <a:gd name="connsiteX56" fmla="*/ 185308 w 440062"/>
                  <a:gd name="connsiteY56" fmla="*/ 565751 h 597910"/>
                  <a:gd name="connsiteX57" fmla="*/ 255155 w 440062"/>
                  <a:gd name="connsiteY57" fmla="*/ 565751 h 597910"/>
                  <a:gd name="connsiteX58" fmla="*/ 262447 w 440062"/>
                  <a:gd name="connsiteY58" fmla="*/ 535416 h 597910"/>
                  <a:gd name="connsiteX59" fmla="*/ 156909 w 440062"/>
                  <a:gd name="connsiteY59" fmla="*/ 283136 h 597910"/>
                  <a:gd name="connsiteX60" fmla="*/ 156909 w 440062"/>
                  <a:gd name="connsiteY60" fmla="*/ 265856 h 597910"/>
                  <a:gd name="connsiteX61" fmla="*/ 140791 w 440062"/>
                  <a:gd name="connsiteY61" fmla="*/ 252033 h 597910"/>
                  <a:gd name="connsiteX62" fmla="*/ 125823 w 440062"/>
                  <a:gd name="connsiteY62" fmla="*/ 267392 h 597910"/>
                  <a:gd name="connsiteX63" fmla="*/ 140023 w 440062"/>
                  <a:gd name="connsiteY63" fmla="*/ 283136 h 597910"/>
                  <a:gd name="connsiteX64" fmla="*/ 156909 w 440062"/>
                  <a:gd name="connsiteY64" fmla="*/ 283136 h 597910"/>
                  <a:gd name="connsiteX65" fmla="*/ 282787 w 440062"/>
                  <a:gd name="connsiteY65" fmla="*/ 283520 h 597910"/>
                  <a:gd name="connsiteX66" fmla="*/ 295068 w 440062"/>
                  <a:gd name="connsiteY66" fmla="*/ 283520 h 597910"/>
                  <a:gd name="connsiteX67" fmla="*/ 300057 w 440062"/>
                  <a:gd name="connsiteY67" fmla="*/ 283520 h 597910"/>
                  <a:gd name="connsiteX68" fmla="*/ 313873 w 440062"/>
                  <a:gd name="connsiteY68" fmla="*/ 267392 h 597910"/>
                  <a:gd name="connsiteX69" fmla="*/ 298522 w 440062"/>
                  <a:gd name="connsiteY69" fmla="*/ 252417 h 597910"/>
                  <a:gd name="connsiteX70" fmla="*/ 282787 w 440062"/>
                  <a:gd name="connsiteY70" fmla="*/ 266624 h 597910"/>
                  <a:gd name="connsiteX71" fmla="*/ 282787 w 440062"/>
                  <a:gd name="connsiteY71" fmla="*/ 283520 h 59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440062" h="597910">
                    <a:moveTo>
                      <a:pt x="314257" y="472826"/>
                    </a:moveTo>
                    <a:cubicBezTo>
                      <a:pt x="314257" y="483194"/>
                      <a:pt x="314257" y="493177"/>
                      <a:pt x="314257" y="502777"/>
                    </a:cubicBezTo>
                    <a:cubicBezTo>
                      <a:pt x="314257" y="513145"/>
                      <a:pt x="309652" y="521592"/>
                      <a:pt x="301592" y="528504"/>
                    </a:cubicBezTo>
                    <a:cubicBezTo>
                      <a:pt x="298138" y="531576"/>
                      <a:pt x="295452" y="535800"/>
                      <a:pt x="293917" y="540024"/>
                    </a:cubicBezTo>
                    <a:cubicBezTo>
                      <a:pt x="290463" y="550775"/>
                      <a:pt x="288160" y="562295"/>
                      <a:pt x="285090" y="573047"/>
                    </a:cubicBezTo>
                    <a:cubicBezTo>
                      <a:pt x="280485" y="588790"/>
                      <a:pt x="269739" y="597238"/>
                      <a:pt x="253621" y="597622"/>
                    </a:cubicBezTo>
                    <a:cubicBezTo>
                      <a:pt x="230978" y="598006"/>
                      <a:pt x="208335" y="598006"/>
                      <a:pt x="186076" y="597622"/>
                    </a:cubicBezTo>
                    <a:cubicBezTo>
                      <a:pt x="169957" y="597622"/>
                      <a:pt x="159212" y="588790"/>
                      <a:pt x="154606" y="573431"/>
                    </a:cubicBezTo>
                    <a:cubicBezTo>
                      <a:pt x="152688" y="566903"/>
                      <a:pt x="151153" y="560375"/>
                      <a:pt x="149617" y="553463"/>
                    </a:cubicBezTo>
                    <a:cubicBezTo>
                      <a:pt x="146931" y="542328"/>
                      <a:pt x="144628" y="531960"/>
                      <a:pt x="134650" y="523896"/>
                    </a:cubicBezTo>
                    <a:cubicBezTo>
                      <a:pt x="129277" y="519673"/>
                      <a:pt x="127358" y="509689"/>
                      <a:pt x="126207" y="502009"/>
                    </a:cubicBezTo>
                    <a:cubicBezTo>
                      <a:pt x="124672" y="492409"/>
                      <a:pt x="125823" y="482426"/>
                      <a:pt x="125823" y="472826"/>
                    </a:cubicBezTo>
                    <a:cubicBezTo>
                      <a:pt x="102413" y="467066"/>
                      <a:pt x="95889" y="459002"/>
                      <a:pt x="94354" y="435195"/>
                    </a:cubicBezTo>
                    <a:cubicBezTo>
                      <a:pt x="93202" y="414460"/>
                      <a:pt x="82841" y="397948"/>
                      <a:pt x="70560" y="382205"/>
                    </a:cubicBezTo>
                    <a:cubicBezTo>
                      <a:pt x="62500" y="371837"/>
                      <a:pt x="54441" y="361469"/>
                      <a:pt x="45998" y="351486"/>
                    </a:cubicBezTo>
                    <a:cubicBezTo>
                      <a:pt x="-33059" y="256257"/>
                      <a:pt x="-8114" y="102661"/>
                      <a:pt x="104716" y="32775"/>
                    </a:cubicBezTo>
                    <a:cubicBezTo>
                      <a:pt x="238653" y="-49782"/>
                      <a:pt x="414806" y="31623"/>
                      <a:pt x="437449" y="187523"/>
                    </a:cubicBezTo>
                    <a:cubicBezTo>
                      <a:pt x="447043" y="252033"/>
                      <a:pt x="430157" y="309247"/>
                      <a:pt x="387942" y="359165"/>
                    </a:cubicBezTo>
                    <a:cubicBezTo>
                      <a:pt x="377580" y="371453"/>
                      <a:pt x="366834" y="384125"/>
                      <a:pt x="358391" y="398332"/>
                    </a:cubicBezTo>
                    <a:cubicBezTo>
                      <a:pt x="351867" y="409468"/>
                      <a:pt x="347645" y="422139"/>
                      <a:pt x="345727" y="434811"/>
                    </a:cubicBezTo>
                    <a:cubicBezTo>
                      <a:pt x="343040" y="459002"/>
                      <a:pt x="337667" y="467066"/>
                      <a:pt x="314257" y="472826"/>
                    </a:cubicBezTo>
                    <a:close/>
                    <a:moveTo>
                      <a:pt x="156909" y="314623"/>
                    </a:moveTo>
                    <a:cubicBezTo>
                      <a:pt x="150769" y="314623"/>
                      <a:pt x="145780" y="314623"/>
                      <a:pt x="140407" y="314623"/>
                    </a:cubicBezTo>
                    <a:cubicBezTo>
                      <a:pt x="114310" y="313855"/>
                      <a:pt x="93970" y="292736"/>
                      <a:pt x="94354" y="267008"/>
                    </a:cubicBezTo>
                    <a:cubicBezTo>
                      <a:pt x="94738" y="241665"/>
                      <a:pt x="115462" y="220930"/>
                      <a:pt x="140791" y="220546"/>
                    </a:cubicBezTo>
                    <a:cubicBezTo>
                      <a:pt x="166504" y="220162"/>
                      <a:pt x="187611" y="240513"/>
                      <a:pt x="188379" y="266624"/>
                    </a:cubicBezTo>
                    <a:cubicBezTo>
                      <a:pt x="188762" y="272000"/>
                      <a:pt x="188379" y="277376"/>
                      <a:pt x="188379" y="282752"/>
                    </a:cubicBezTo>
                    <a:cubicBezTo>
                      <a:pt x="210254" y="282752"/>
                      <a:pt x="230594" y="282752"/>
                      <a:pt x="251318" y="282752"/>
                    </a:cubicBezTo>
                    <a:cubicBezTo>
                      <a:pt x="251318" y="276992"/>
                      <a:pt x="251318" y="272000"/>
                      <a:pt x="251318" y="267392"/>
                    </a:cubicBezTo>
                    <a:cubicBezTo>
                      <a:pt x="252085" y="241281"/>
                      <a:pt x="272809" y="220930"/>
                      <a:pt x="298522" y="220930"/>
                    </a:cubicBezTo>
                    <a:cubicBezTo>
                      <a:pt x="323851" y="220930"/>
                      <a:pt x="344959" y="241665"/>
                      <a:pt x="345343" y="267008"/>
                    </a:cubicBezTo>
                    <a:cubicBezTo>
                      <a:pt x="345727" y="293119"/>
                      <a:pt x="325386" y="314239"/>
                      <a:pt x="298522" y="315007"/>
                    </a:cubicBezTo>
                    <a:cubicBezTo>
                      <a:pt x="293533" y="315007"/>
                      <a:pt x="288160" y="315007"/>
                      <a:pt x="283171" y="315007"/>
                    </a:cubicBezTo>
                    <a:cubicBezTo>
                      <a:pt x="283171" y="357629"/>
                      <a:pt x="283171" y="399100"/>
                      <a:pt x="283171" y="440187"/>
                    </a:cubicBezTo>
                    <a:cubicBezTo>
                      <a:pt x="293533" y="440187"/>
                      <a:pt x="303127" y="440187"/>
                      <a:pt x="313873" y="440187"/>
                    </a:cubicBezTo>
                    <a:cubicBezTo>
                      <a:pt x="313873" y="406012"/>
                      <a:pt x="330759" y="379517"/>
                      <a:pt x="351483" y="354558"/>
                    </a:cubicBezTo>
                    <a:cubicBezTo>
                      <a:pt x="356856" y="348414"/>
                      <a:pt x="362612" y="342270"/>
                      <a:pt x="366834" y="335358"/>
                    </a:cubicBezTo>
                    <a:cubicBezTo>
                      <a:pt x="377963" y="317311"/>
                      <a:pt x="391780" y="300031"/>
                      <a:pt x="398304" y="280448"/>
                    </a:cubicBezTo>
                    <a:cubicBezTo>
                      <a:pt x="442822" y="148356"/>
                      <a:pt x="334213" y="17032"/>
                      <a:pt x="197589" y="33543"/>
                    </a:cubicBezTo>
                    <a:cubicBezTo>
                      <a:pt x="100494" y="45447"/>
                      <a:pt x="30647" y="126468"/>
                      <a:pt x="31415" y="224385"/>
                    </a:cubicBezTo>
                    <a:cubicBezTo>
                      <a:pt x="31798" y="269696"/>
                      <a:pt x="49068" y="308095"/>
                      <a:pt x="78235" y="342270"/>
                    </a:cubicBezTo>
                    <a:cubicBezTo>
                      <a:pt x="102413" y="370685"/>
                      <a:pt x="126207" y="399868"/>
                      <a:pt x="125823" y="439803"/>
                    </a:cubicBezTo>
                    <a:cubicBezTo>
                      <a:pt x="136953" y="439803"/>
                      <a:pt x="146931" y="439803"/>
                      <a:pt x="156909" y="439803"/>
                    </a:cubicBezTo>
                    <a:cubicBezTo>
                      <a:pt x="156909" y="397948"/>
                      <a:pt x="156909" y="357246"/>
                      <a:pt x="156909" y="314623"/>
                    </a:cubicBezTo>
                    <a:close/>
                    <a:moveTo>
                      <a:pt x="189146" y="315007"/>
                    </a:moveTo>
                    <a:cubicBezTo>
                      <a:pt x="189146" y="357246"/>
                      <a:pt x="189146" y="398332"/>
                      <a:pt x="189146" y="439803"/>
                    </a:cubicBezTo>
                    <a:cubicBezTo>
                      <a:pt x="210254" y="439803"/>
                      <a:pt x="230594" y="439803"/>
                      <a:pt x="250550" y="439803"/>
                    </a:cubicBezTo>
                    <a:cubicBezTo>
                      <a:pt x="250550" y="397948"/>
                      <a:pt x="250550" y="356478"/>
                      <a:pt x="250550" y="315007"/>
                    </a:cubicBezTo>
                    <a:cubicBezTo>
                      <a:pt x="229826" y="315007"/>
                      <a:pt x="209870" y="315007"/>
                      <a:pt x="189146" y="315007"/>
                    </a:cubicBezTo>
                    <a:close/>
                    <a:moveTo>
                      <a:pt x="157677" y="472442"/>
                    </a:moveTo>
                    <a:cubicBezTo>
                      <a:pt x="157677" y="483194"/>
                      <a:pt x="157677" y="492793"/>
                      <a:pt x="157677" y="502777"/>
                    </a:cubicBezTo>
                    <a:cubicBezTo>
                      <a:pt x="199508" y="502777"/>
                      <a:pt x="240956" y="502777"/>
                      <a:pt x="282020" y="502777"/>
                    </a:cubicBezTo>
                    <a:cubicBezTo>
                      <a:pt x="282020" y="492409"/>
                      <a:pt x="282020" y="482426"/>
                      <a:pt x="282020" y="472442"/>
                    </a:cubicBezTo>
                    <a:cubicBezTo>
                      <a:pt x="240188" y="472442"/>
                      <a:pt x="199124" y="472442"/>
                      <a:pt x="157677" y="472442"/>
                    </a:cubicBezTo>
                    <a:close/>
                    <a:moveTo>
                      <a:pt x="262447" y="535416"/>
                    </a:moveTo>
                    <a:cubicBezTo>
                      <a:pt x="233280" y="535416"/>
                      <a:pt x="206032" y="535416"/>
                      <a:pt x="177633" y="535416"/>
                    </a:cubicBezTo>
                    <a:cubicBezTo>
                      <a:pt x="180319" y="546168"/>
                      <a:pt x="183006" y="556151"/>
                      <a:pt x="185308" y="565751"/>
                    </a:cubicBezTo>
                    <a:cubicBezTo>
                      <a:pt x="209486" y="565751"/>
                      <a:pt x="232129" y="565751"/>
                      <a:pt x="255155" y="565751"/>
                    </a:cubicBezTo>
                    <a:cubicBezTo>
                      <a:pt x="257458" y="555383"/>
                      <a:pt x="259761" y="545784"/>
                      <a:pt x="262447" y="535416"/>
                    </a:cubicBezTo>
                    <a:close/>
                    <a:moveTo>
                      <a:pt x="156909" y="283136"/>
                    </a:moveTo>
                    <a:cubicBezTo>
                      <a:pt x="156909" y="276608"/>
                      <a:pt x="157293" y="271232"/>
                      <a:pt x="156909" y="265856"/>
                    </a:cubicBezTo>
                    <a:cubicBezTo>
                      <a:pt x="156142" y="257409"/>
                      <a:pt x="148850" y="251649"/>
                      <a:pt x="140791" y="252033"/>
                    </a:cubicBezTo>
                    <a:cubicBezTo>
                      <a:pt x="132731" y="252417"/>
                      <a:pt x="126207" y="259329"/>
                      <a:pt x="125823" y="267392"/>
                    </a:cubicBezTo>
                    <a:cubicBezTo>
                      <a:pt x="125823" y="275456"/>
                      <a:pt x="131580" y="282368"/>
                      <a:pt x="140023" y="283136"/>
                    </a:cubicBezTo>
                    <a:cubicBezTo>
                      <a:pt x="145396" y="283520"/>
                      <a:pt x="150385" y="283136"/>
                      <a:pt x="156909" y="283136"/>
                    </a:cubicBezTo>
                    <a:close/>
                    <a:moveTo>
                      <a:pt x="282787" y="283520"/>
                    </a:moveTo>
                    <a:cubicBezTo>
                      <a:pt x="287393" y="283520"/>
                      <a:pt x="291230" y="283520"/>
                      <a:pt x="295068" y="283520"/>
                    </a:cubicBezTo>
                    <a:cubicBezTo>
                      <a:pt x="296603" y="283520"/>
                      <a:pt x="298522" y="283520"/>
                      <a:pt x="300057" y="283520"/>
                    </a:cubicBezTo>
                    <a:cubicBezTo>
                      <a:pt x="308500" y="282368"/>
                      <a:pt x="314257" y="275456"/>
                      <a:pt x="313873" y="267392"/>
                    </a:cubicBezTo>
                    <a:cubicBezTo>
                      <a:pt x="313489" y="259329"/>
                      <a:pt x="306581" y="252801"/>
                      <a:pt x="298522" y="252417"/>
                    </a:cubicBezTo>
                    <a:cubicBezTo>
                      <a:pt x="290463" y="252417"/>
                      <a:pt x="283555" y="258177"/>
                      <a:pt x="282787" y="266624"/>
                    </a:cubicBezTo>
                    <a:cubicBezTo>
                      <a:pt x="282404" y="271232"/>
                      <a:pt x="282787" y="276608"/>
                      <a:pt x="282787" y="283520"/>
                    </a:cubicBezTo>
                    <a:close/>
                  </a:path>
                </a:pathLst>
              </a:custGeom>
              <a:grpFill/>
              <a:ln w="3834" cap="flat">
                <a:noFill/>
                <a:prstDash val="solid"/>
                <a:miter/>
              </a:ln>
            </p:spPr>
            <p:txBody>
              <a:bodyPr rtlCol="0" anchor="ctr"/>
              <a:lstStyle/>
              <a:p>
                <a:endParaRPr lang="en-US"/>
              </a:p>
            </p:txBody>
          </p:sp>
          <p:sp>
            <p:nvSpPr>
              <p:cNvPr id="134" name="Freeform 133">
                <a:extLst>
                  <a:ext uri="{FF2B5EF4-FFF2-40B4-BE49-F238E27FC236}">
                    <a16:creationId xmlns:a16="http://schemas.microsoft.com/office/drawing/2014/main" id="{77CF72FE-F8CB-4DE7-BA7F-C3134E3E3A3C}"/>
                  </a:ext>
                </a:extLst>
              </p:cNvPr>
              <p:cNvSpPr/>
              <p:nvPr/>
            </p:nvSpPr>
            <p:spPr>
              <a:xfrm>
                <a:off x="2962679" y="5486092"/>
                <a:ext cx="314009" cy="329945"/>
              </a:xfrm>
              <a:custGeom>
                <a:avLst/>
                <a:gdLst>
                  <a:gd name="connsiteX0" fmla="*/ 98310 w 314009"/>
                  <a:gd name="connsiteY0" fmla="*/ 168286 h 329945"/>
                  <a:gd name="connsiteX1" fmla="*/ 90635 w 314009"/>
                  <a:gd name="connsiteY1" fmla="*/ 27362 h 329945"/>
                  <a:gd name="connsiteX2" fmla="*/ 222653 w 314009"/>
                  <a:gd name="connsiteY2" fmla="*/ 26210 h 329945"/>
                  <a:gd name="connsiteX3" fmla="*/ 218048 w 314009"/>
                  <a:gd name="connsiteY3" fmla="*/ 167134 h 329945"/>
                  <a:gd name="connsiteX4" fmla="*/ 262182 w 314009"/>
                  <a:gd name="connsiteY4" fmla="*/ 198237 h 329945"/>
                  <a:gd name="connsiteX5" fmla="*/ 313992 w 314009"/>
                  <a:gd name="connsiteY5" fmla="*/ 310746 h 329945"/>
                  <a:gd name="connsiteX6" fmla="*/ 295187 w 314009"/>
                  <a:gd name="connsiteY6" fmla="*/ 329945 h 329945"/>
                  <a:gd name="connsiteX7" fmla="*/ 19253 w 314009"/>
                  <a:gd name="connsiteY7" fmla="*/ 329945 h 329945"/>
                  <a:gd name="connsiteX8" fmla="*/ 64 w 314009"/>
                  <a:gd name="connsiteY8" fmla="*/ 309978 h 329945"/>
                  <a:gd name="connsiteX9" fmla="*/ 89483 w 314009"/>
                  <a:gd name="connsiteY9" fmla="*/ 172510 h 329945"/>
                  <a:gd name="connsiteX10" fmla="*/ 98310 w 314009"/>
                  <a:gd name="connsiteY10" fmla="*/ 168286 h 329945"/>
                  <a:gd name="connsiteX11" fmla="*/ 280220 w 314009"/>
                  <a:gd name="connsiteY11" fmla="*/ 297690 h 329945"/>
                  <a:gd name="connsiteX12" fmla="*/ 151655 w 314009"/>
                  <a:gd name="connsiteY12" fmla="*/ 188253 h 329945"/>
                  <a:gd name="connsiteX13" fmla="*/ 33836 w 314009"/>
                  <a:gd name="connsiteY13" fmla="*/ 297306 h 329945"/>
                  <a:gd name="connsiteX14" fmla="*/ 219583 w 314009"/>
                  <a:gd name="connsiteY14" fmla="*/ 297306 h 329945"/>
                  <a:gd name="connsiteX15" fmla="*/ 202313 w 314009"/>
                  <a:gd name="connsiteY15" fmla="*/ 270427 h 329945"/>
                  <a:gd name="connsiteX16" fmla="*/ 201929 w 314009"/>
                  <a:gd name="connsiteY16" fmla="*/ 246236 h 329945"/>
                  <a:gd name="connsiteX17" fmla="*/ 226107 w 314009"/>
                  <a:gd name="connsiteY17" fmla="*/ 250076 h 329945"/>
                  <a:gd name="connsiteX18" fmla="*/ 249901 w 314009"/>
                  <a:gd name="connsiteY18" fmla="*/ 297690 h 329945"/>
                  <a:gd name="connsiteX19" fmla="*/ 280220 w 314009"/>
                  <a:gd name="connsiteY19" fmla="*/ 297690 h 329945"/>
                  <a:gd name="connsiteX20" fmla="*/ 219967 w 314009"/>
                  <a:gd name="connsiteY20" fmla="*/ 93792 h 329945"/>
                  <a:gd name="connsiteX21" fmla="*/ 156644 w 314009"/>
                  <a:gd name="connsiteY21" fmla="*/ 31202 h 329945"/>
                  <a:gd name="connsiteX22" fmla="*/ 94089 w 314009"/>
                  <a:gd name="connsiteY22" fmla="*/ 93792 h 329945"/>
                  <a:gd name="connsiteX23" fmla="*/ 156644 w 314009"/>
                  <a:gd name="connsiteY23" fmla="*/ 157150 h 329945"/>
                  <a:gd name="connsiteX24" fmla="*/ 219967 w 314009"/>
                  <a:gd name="connsiteY24" fmla="*/ 93792 h 329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4009" h="329945">
                    <a:moveTo>
                      <a:pt x="98310" y="168286"/>
                    </a:moveTo>
                    <a:cubicBezTo>
                      <a:pt x="47268" y="122207"/>
                      <a:pt x="57630" y="59617"/>
                      <a:pt x="90635" y="27362"/>
                    </a:cubicBezTo>
                    <a:cubicBezTo>
                      <a:pt x="127093" y="-8733"/>
                      <a:pt x="185427" y="-9117"/>
                      <a:pt x="222653" y="26210"/>
                    </a:cubicBezTo>
                    <a:cubicBezTo>
                      <a:pt x="257193" y="59233"/>
                      <a:pt x="266787" y="122975"/>
                      <a:pt x="218048" y="167134"/>
                    </a:cubicBezTo>
                    <a:cubicBezTo>
                      <a:pt x="232631" y="177118"/>
                      <a:pt x="248750" y="186333"/>
                      <a:pt x="262182" y="198237"/>
                    </a:cubicBezTo>
                    <a:cubicBezTo>
                      <a:pt x="295954" y="227804"/>
                      <a:pt x="312457" y="265819"/>
                      <a:pt x="313992" y="310746"/>
                    </a:cubicBezTo>
                    <a:cubicBezTo>
                      <a:pt x="314376" y="324185"/>
                      <a:pt x="308619" y="329945"/>
                      <a:pt x="295187" y="329945"/>
                    </a:cubicBezTo>
                    <a:cubicBezTo>
                      <a:pt x="203081" y="329945"/>
                      <a:pt x="111359" y="329945"/>
                      <a:pt x="19253" y="329945"/>
                    </a:cubicBezTo>
                    <a:cubicBezTo>
                      <a:pt x="5437" y="329945"/>
                      <a:pt x="-704" y="324185"/>
                      <a:pt x="64" y="309978"/>
                    </a:cubicBezTo>
                    <a:cubicBezTo>
                      <a:pt x="3518" y="247003"/>
                      <a:pt x="33452" y="201309"/>
                      <a:pt x="89483" y="172510"/>
                    </a:cubicBezTo>
                    <a:cubicBezTo>
                      <a:pt x="92170" y="170974"/>
                      <a:pt x="94856" y="169822"/>
                      <a:pt x="98310" y="168286"/>
                    </a:cubicBezTo>
                    <a:close/>
                    <a:moveTo>
                      <a:pt x="280220" y="297690"/>
                    </a:moveTo>
                    <a:cubicBezTo>
                      <a:pt x="279068" y="253147"/>
                      <a:pt x="233399" y="185565"/>
                      <a:pt x="151655" y="188253"/>
                    </a:cubicBezTo>
                    <a:cubicBezTo>
                      <a:pt x="91402" y="190173"/>
                      <a:pt x="29231" y="247388"/>
                      <a:pt x="33836" y="297306"/>
                    </a:cubicBezTo>
                    <a:cubicBezTo>
                      <a:pt x="94856" y="297306"/>
                      <a:pt x="155493" y="297306"/>
                      <a:pt x="219583" y="297306"/>
                    </a:cubicBezTo>
                    <a:cubicBezTo>
                      <a:pt x="213059" y="286938"/>
                      <a:pt x="208070" y="278491"/>
                      <a:pt x="202313" y="270427"/>
                    </a:cubicBezTo>
                    <a:cubicBezTo>
                      <a:pt x="195405" y="260827"/>
                      <a:pt x="194638" y="252379"/>
                      <a:pt x="201929" y="246236"/>
                    </a:cubicBezTo>
                    <a:cubicBezTo>
                      <a:pt x="208838" y="240092"/>
                      <a:pt x="218048" y="241628"/>
                      <a:pt x="226107" y="250076"/>
                    </a:cubicBezTo>
                    <a:cubicBezTo>
                      <a:pt x="238772" y="263515"/>
                      <a:pt x="246064" y="279642"/>
                      <a:pt x="249901" y="297690"/>
                    </a:cubicBezTo>
                    <a:cubicBezTo>
                      <a:pt x="260263" y="297690"/>
                      <a:pt x="270242" y="297690"/>
                      <a:pt x="280220" y="297690"/>
                    </a:cubicBezTo>
                    <a:close/>
                    <a:moveTo>
                      <a:pt x="219967" y="93792"/>
                    </a:moveTo>
                    <a:cubicBezTo>
                      <a:pt x="219967" y="59233"/>
                      <a:pt x="191568" y="30818"/>
                      <a:pt x="156644" y="31202"/>
                    </a:cubicBezTo>
                    <a:cubicBezTo>
                      <a:pt x="122488" y="31202"/>
                      <a:pt x="94472" y="59617"/>
                      <a:pt x="94089" y="93792"/>
                    </a:cubicBezTo>
                    <a:cubicBezTo>
                      <a:pt x="94089" y="128735"/>
                      <a:pt x="122104" y="156766"/>
                      <a:pt x="156644" y="157150"/>
                    </a:cubicBezTo>
                    <a:cubicBezTo>
                      <a:pt x="191568" y="157150"/>
                      <a:pt x="219967" y="128735"/>
                      <a:pt x="219967" y="93792"/>
                    </a:cubicBezTo>
                    <a:close/>
                  </a:path>
                </a:pathLst>
              </a:custGeom>
              <a:grpFill/>
              <a:ln w="3834" cap="flat">
                <a:noFill/>
                <a:prstDash val="solid"/>
                <a:miter/>
              </a:ln>
            </p:spPr>
            <p:txBody>
              <a:bodyPr rtlCol="0" anchor="ctr"/>
              <a:lstStyle/>
              <a:p>
                <a:endParaRPr lang="en-US"/>
              </a:p>
            </p:txBody>
          </p:sp>
          <p:sp>
            <p:nvSpPr>
              <p:cNvPr id="135" name="Freeform 134">
                <a:extLst>
                  <a:ext uri="{FF2B5EF4-FFF2-40B4-BE49-F238E27FC236}">
                    <a16:creationId xmlns:a16="http://schemas.microsoft.com/office/drawing/2014/main" id="{A91590D5-5D87-91B1-A5B0-8F5F0D25CA87}"/>
                  </a:ext>
                </a:extLst>
              </p:cNvPr>
              <p:cNvSpPr/>
              <p:nvPr/>
            </p:nvSpPr>
            <p:spPr>
              <a:xfrm>
                <a:off x="2522873" y="5485743"/>
                <a:ext cx="314009" cy="329909"/>
              </a:xfrm>
              <a:custGeom>
                <a:avLst/>
                <a:gdLst>
                  <a:gd name="connsiteX0" fmla="*/ 98310 w 314009"/>
                  <a:gd name="connsiteY0" fmla="*/ 168634 h 329909"/>
                  <a:gd name="connsiteX1" fmla="*/ 89867 w 314009"/>
                  <a:gd name="connsiteY1" fmla="*/ 28095 h 329909"/>
                  <a:gd name="connsiteX2" fmla="*/ 221886 w 314009"/>
                  <a:gd name="connsiteY2" fmla="*/ 25791 h 329909"/>
                  <a:gd name="connsiteX3" fmla="*/ 216129 w 314009"/>
                  <a:gd name="connsiteY3" fmla="*/ 168634 h 329909"/>
                  <a:gd name="connsiteX4" fmla="*/ 277149 w 314009"/>
                  <a:gd name="connsiteY4" fmla="*/ 213561 h 329909"/>
                  <a:gd name="connsiteX5" fmla="*/ 313992 w 314009"/>
                  <a:gd name="connsiteY5" fmla="*/ 310710 h 329909"/>
                  <a:gd name="connsiteX6" fmla="*/ 295187 w 314009"/>
                  <a:gd name="connsiteY6" fmla="*/ 329909 h 329909"/>
                  <a:gd name="connsiteX7" fmla="*/ 19253 w 314009"/>
                  <a:gd name="connsiteY7" fmla="*/ 329909 h 329909"/>
                  <a:gd name="connsiteX8" fmla="*/ 64 w 314009"/>
                  <a:gd name="connsiteY8" fmla="*/ 309942 h 329909"/>
                  <a:gd name="connsiteX9" fmla="*/ 89867 w 314009"/>
                  <a:gd name="connsiteY9" fmla="*/ 172474 h 329909"/>
                  <a:gd name="connsiteX10" fmla="*/ 98310 w 314009"/>
                  <a:gd name="connsiteY10" fmla="*/ 168634 h 329909"/>
                  <a:gd name="connsiteX11" fmla="*/ 94472 w 314009"/>
                  <a:gd name="connsiteY11" fmla="*/ 298038 h 329909"/>
                  <a:gd name="connsiteX12" fmla="*/ 280987 w 314009"/>
                  <a:gd name="connsiteY12" fmla="*/ 298038 h 329909"/>
                  <a:gd name="connsiteX13" fmla="*/ 155876 w 314009"/>
                  <a:gd name="connsiteY13" fmla="*/ 188602 h 329909"/>
                  <a:gd name="connsiteX14" fmla="*/ 34220 w 314009"/>
                  <a:gd name="connsiteY14" fmla="*/ 298038 h 329909"/>
                  <a:gd name="connsiteX15" fmla="*/ 64154 w 314009"/>
                  <a:gd name="connsiteY15" fmla="*/ 298038 h 329909"/>
                  <a:gd name="connsiteX16" fmla="*/ 88716 w 314009"/>
                  <a:gd name="connsiteY16" fmla="*/ 250424 h 329909"/>
                  <a:gd name="connsiteX17" fmla="*/ 98310 w 314009"/>
                  <a:gd name="connsiteY17" fmla="*/ 243896 h 329909"/>
                  <a:gd name="connsiteX18" fmla="*/ 115580 w 314009"/>
                  <a:gd name="connsiteY18" fmla="*/ 250040 h 329909"/>
                  <a:gd name="connsiteX19" fmla="*/ 114429 w 314009"/>
                  <a:gd name="connsiteY19" fmla="*/ 269239 h 329909"/>
                  <a:gd name="connsiteX20" fmla="*/ 94472 w 314009"/>
                  <a:gd name="connsiteY20" fmla="*/ 298038 h 329909"/>
                  <a:gd name="connsiteX21" fmla="*/ 157412 w 314009"/>
                  <a:gd name="connsiteY21" fmla="*/ 31551 h 329909"/>
                  <a:gd name="connsiteX22" fmla="*/ 94472 w 314009"/>
                  <a:gd name="connsiteY22" fmla="*/ 94141 h 329909"/>
                  <a:gd name="connsiteX23" fmla="*/ 157412 w 314009"/>
                  <a:gd name="connsiteY23" fmla="*/ 157115 h 329909"/>
                  <a:gd name="connsiteX24" fmla="*/ 219967 w 314009"/>
                  <a:gd name="connsiteY24" fmla="*/ 94909 h 329909"/>
                  <a:gd name="connsiteX25" fmla="*/ 157412 w 314009"/>
                  <a:gd name="connsiteY25" fmla="*/ 31551 h 32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14009" h="329909">
                    <a:moveTo>
                      <a:pt x="98310" y="168634"/>
                    </a:moveTo>
                    <a:cubicBezTo>
                      <a:pt x="48036" y="123708"/>
                      <a:pt x="57246" y="61118"/>
                      <a:pt x="89867" y="28095"/>
                    </a:cubicBezTo>
                    <a:cubicBezTo>
                      <a:pt x="126326" y="-8384"/>
                      <a:pt x="184276" y="-9536"/>
                      <a:pt x="221886" y="25791"/>
                    </a:cubicBezTo>
                    <a:cubicBezTo>
                      <a:pt x="256426" y="58046"/>
                      <a:pt x="267171" y="122940"/>
                      <a:pt x="216129" y="168634"/>
                    </a:cubicBezTo>
                    <a:cubicBezTo>
                      <a:pt x="239923" y="179002"/>
                      <a:pt x="260647" y="193594"/>
                      <a:pt x="277149" y="213561"/>
                    </a:cubicBezTo>
                    <a:cubicBezTo>
                      <a:pt x="300560" y="241592"/>
                      <a:pt x="312840" y="274231"/>
                      <a:pt x="313992" y="310710"/>
                    </a:cubicBezTo>
                    <a:cubicBezTo>
                      <a:pt x="314375" y="323766"/>
                      <a:pt x="308619" y="329909"/>
                      <a:pt x="295187" y="329909"/>
                    </a:cubicBezTo>
                    <a:cubicBezTo>
                      <a:pt x="203081" y="329909"/>
                      <a:pt x="111359" y="329909"/>
                      <a:pt x="19253" y="329909"/>
                    </a:cubicBezTo>
                    <a:cubicBezTo>
                      <a:pt x="5437" y="329909"/>
                      <a:pt x="-704" y="324150"/>
                      <a:pt x="64" y="309942"/>
                    </a:cubicBezTo>
                    <a:cubicBezTo>
                      <a:pt x="3902" y="246968"/>
                      <a:pt x="33836" y="201273"/>
                      <a:pt x="89867" y="172474"/>
                    </a:cubicBezTo>
                    <a:cubicBezTo>
                      <a:pt x="92554" y="171322"/>
                      <a:pt x="95240" y="170170"/>
                      <a:pt x="98310" y="168634"/>
                    </a:cubicBezTo>
                    <a:close/>
                    <a:moveTo>
                      <a:pt x="94472" y="298038"/>
                    </a:moveTo>
                    <a:cubicBezTo>
                      <a:pt x="159330" y="298038"/>
                      <a:pt x="219967" y="298038"/>
                      <a:pt x="280987" y="298038"/>
                    </a:cubicBezTo>
                    <a:cubicBezTo>
                      <a:pt x="279068" y="251960"/>
                      <a:pt x="233783" y="187834"/>
                      <a:pt x="155876" y="188602"/>
                    </a:cubicBezTo>
                    <a:cubicBezTo>
                      <a:pt x="78738" y="189370"/>
                      <a:pt x="35371" y="254264"/>
                      <a:pt x="34220" y="298038"/>
                    </a:cubicBezTo>
                    <a:cubicBezTo>
                      <a:pt x="44198" y="298038"/>
                      <a:pt x="54176" y="298038"/>
                      <a:pt x="64154" y="298038"/>
                    </a:cubicBezTo>
                    <a:cubicBezTo>
                      <a:pt x="71446" y="273079"/>
                      <a:pt x="77203" y="261944"/>
                      <a:pt x="88716" y="250424"/>
                    </a:cubicBezTo>
                    <a:cubicBezTo>
                      <a:pt x="91402" y="247736"/>
                      <a:pt x="94472" y="245048"/>
                      <a:pt x="98310" y="243896"/>
                    </a:cubicBezTo>
                    <a:cubicBezTo>
                      <a:pt x="105218" y="241976"/>
                      <a:pt x="111359" y="243896"/>
                      <a:pt x="115580" y="250040"/>
                    </a:cubicBezTo>
                    <a:cubicBezTo>
                      <a:pt x="119801" y="256568"/>
                      <a:pt x="119034" y="262711"/>
                      <a:pt x="114429" y="269239"/>
                    </a:cubicBezTo>
                    <a:cubicBezTo>
                      <a:pt x="107137" y="278071"/>
                      <a:pt x="101764" y="287287"/>
                      <a:pt x="94472" y="298038"/>
                    </a:cubicBezTo>
                    <a:close/>
                    <a:moveTo>
                      <a:pt x="157412" y="31551"/>
                    </a:moveTo>
                    <a:cubicBezTo>
                      <a:pt x="122488" y="31551"/>
                      <a:pt x="94089" y="59582"/>
                      <a:pt x="94472" y="94141"/>
                    </a:cubicBezTo>
                    <a:cubicBezTo>
                      <a:pt x="94472" y="129084"/>
                      <a:pt x="122872" y="157115"/>
                      <a:pt x="157412" y="157115"/>
                    </a:cubicBezTo>
                    <a:cubicBezTo>
                      <a:pt x="191567" y="157115"/>
                      <a:pt x="219967" y="129084"/>
                      <a:pt x="219967" y="94909"/>
                    </a:cubicBezTo>
                    <a:cubicBezTo>
                      <a:pt x="220351" y="59966"/>
                      <a:pt x="192335" y="31551"/>
                      <a:pt x="157412" y="31551"/>
                    </a:cubicBezTo>
                    <a:close/>
                  </a:path>
                </a:pathLst>
              </a:custGeom>
              <a:grpFill/>
              <a:ln w="3834" cap="flat">
                <a:noFill/>
                <a:prstDash val="solid"/>
                <a:miter/>
              </a:ln>
            </p:spPr>
            <p:txBody>
              <a:bodyPr rtlCol="0" anchor="ctr"/>
              <a:lstStyle/>
              <a:p>
                <a:endParaRPr lang="en-US"/>
              </a:p>
            </p:txBody>
          </p:sp>
          <p:sp>
            <p:nvSpPr>
              <p:cNvPr id="136" name="Freeform 135">
                <a:extLst>
                  <a:ext uri="{FF2B5EF4-FFF2-40B4-BE49-F238E27FC236}">
                    <a16:creationId xmlns:a16="http://schemas.microsoft.com/office/drawing/2014/main" id="{3521C2BB-7533-7995-04FA-5E2D326697C0}"/>
                  </a:ext>
                </a:extLst>
              </p:cNvPr>
              <p:cNvSpPr/>
              <p:nvPr/>
            </p:nvSpPr>
            <p:spPr>
              <a:xfrm>
                <a:off x="2444246" y="5234238"/>
                <a:ext cx="219597" cy="220082"/>
              </a:xfrm>
              <a:custGeom>
                <a:avLst/>
                <a:gdLst>
                  <a:gd name="connsiteX0" fmla="*/ 157748 w 219597"/>
                  <a:gd name="connsiteY0" fmla="*/ 105269 h 220082"/>
                  <a:gd name="connsiteX1" fmla="*/ 214547 w 219597"/>
                  <a:gd name="connsiteY1" fmla="*/ 171700 h 220082"/>
                  <a:gd name="connsiteX2" fmla="*/ 219536 w 219597"/>
                  <a:gd name="connsiteY2" fmla="*/ 202419 h 220082"/>
                  <a:gd name="connsiteX3" fmla="*/ 203034 w 219597"/>
                  <a:gd name="connsiteY3" fmla="*/ 220082 h 220082"/>
                  <a:gd name="connsiteX4" fmla="*/ 16519 w 219597"/>
                  <a:gd name="connsiteY4" fmla="*/ 220082 h 220082"/>
                  <a:gd name="connsiteX5" fmla="*/ 17 w 219597"/>
                  <a:gd name="connsiteY5" fmla="*/ 202419 h 220082"/>
                  <a:gd name="connsiteX6" fmla="*/ 50675 w 219597"/>
                  <a:gd name="connsiteY6" fmla="*/ 112181 h 220082"/>
                  <a:gd name="connsiteX7" fmla="*/ 56432 w 219597"/>
                  <a:gd name="connsiteY7" fmla="*/ 108725 h 220082"/>
                  <a:gd name="connsiteX8" fmla="*/ 62188 w 219597"/>
                  <a:gd name="connsiteY8" fmla="*/ 105269 h 220082"/>
                  <a:gd name="connsiteX9" fmla="*/ 68329 w 219597"/>
                  <a:gd name="connsiteY9" fmla="*/ 15416 h 220082"/>
                  <a:gd name="connsiteX10" fmla="*/ 149689 w 219597"/>
                  <a:gd name="connsiteY10" fmla="*/ 14264 h 220082"/>
                  <a:gd name="connsiteX11" fmla="*/ 157748 w 219597"/>
                  <a:gd name="connsiteY11" fmla="*/ 105269 h 220082"/>
                  <a:gd name="connsiteX12" fmla="*/ 186148 w 219597"/>
                  <a:gd name="connsiteY12" fmla="*/ 188211 h 220082"/>
                  <a:gd name="connsiteX13" fmla="*/ 105939 w 219597"/>
                  <a:gd name="connsiteY13" fmla="*/ 126005 h 220082"/>
                  <a:gd name="connsiteX14" fmla="*/ 34557 w 219597"/>
                  <a:gd name="connsiteY14" fmla="*/ 188211 h 220082"/>
                  <a:gd name="connsiteX15" fmla="*/ 186148 w 219597"/>
                  <a:gd name="connsiteY15" fmla="*/ 188211 h 220082"/>
                  <a:gd name="connsiteX16" fmla="*/ 141630 w 219597"/>
                  <a:gd name="connsiteY16" fmla="*/ 63415 h 220082"/>
                  <a:gd name="connsiteX17" fmla="*/ 110928 w 219597"/>
                  <a:gd name="connsiteY17" fmla="*/ 31928 h 220082"/>
                  <a:gd name="connsiteX18" fmla="*/ 79075 w 219597"/>
                  <a:gd name="connsiteY18" fmla="*/ 63415 h 220082"/>
                  <a:gd name="connsiteX19" fmla="*/ 110544 w 219597"/>
                  <a:gd name="connsiteY19" fmla="*/ 94518 h 220082"/>
                  <a:gd name="connsiteX20" fmla="*/ 141630 w 219597"/>
                  <a:gd name="connsiteY20" fmla="*/ 63415 h 22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9597" h="220082">
                    <a:moveTo>
                      <a:pt x="157748" y="105269"/>
                    </a:moveTo>
                    <a:cubicBezTo>
                      <a:pt x="185764" y="119861"/>
                      <a:pt x="205720" y="141364"/>
                      <a:pt x="214547" y="171700"/>
                    </a:cubicBezTo>
                    <a:cubicBezTo>
                      <a:pt x="217617" y="181683"/>
                      <a:pt x="218769" y="192051"/>
                      <a:pt x="219536" y="202419"/>
                    </a:cubicBezTo>
                    <a:cubicBezTo>
                      <a:pt x="220304" y="213170"/>
                      <a:pt x="213779" y="219698"/>
                      <a:pt x="203034" y="220082"/>
                    </a:cubicBezTo>
                    <a:cubicBezTo>
                      <a:pt x="140862" y="220082"/>
                      <a:pt x="78691" y="220082"/>
                      <a:pt x="16519" y="220082"/>
                    </a:cubicBezTo>
                    <a:cubicBezTo>
                      <a:pt x="5774" y="220082"/>
                      <a:pt x="-367" y="213554"/>
                      <a:pt x="17" y="202419"/>
                    </a:cubicBezTo>
                    <a:cubicBezTo>
                      <a:pt x="1552" y="163636"/>
                      <a:pt x="18438" y="133685"/>
                      <a:pt x="50675" y="112181"/>
                    </a:cubicBezTo>
                    <a:cubicBezTo>
                      <a:pt x="52594" y="111029"/>
                      <a:pt x="54513" y="109877"/>
                      <a:pt x="56432" y="108725"/>
                    </a:cubicBezTo>
                    <a:cubicBezTo>
                      <a:pt x="58351" y="107573"/>
                      <a:pt x="60269" y="106422"/>
                      <a:pt x="62188" y="105269"/>
                    </a:cubicBezTo>
                    <a:cubicBezTo>
                      <a:pt x="40697" y="68791"/>
                      <a:pt x="43000" y="37688"/>
                      <a:pt x="68329" y="15416"/>
                    </a:cubicBezTo>
                    <a:cubicBezTo>
                      <a:pt x="91355" y="-4551"/>
                      <a:pt x="125895" y="-5319"/>
                      <a:pt x="149689" y="14264"/>
                    </a:cubicBezTo>
                    <a:cubicBezTo>
                      <a:pt x="176554" y="35768"/>
                      <a:pt x="179240" y="66871"/>
                      <a:pt x="157748" y="105269"/>
                    </a:cubicBezTo>
                    <a:close/>
                    <a:moveTo>
                      <a:pt x="186148" y="188211"/>
                    </a:moveTo>
                    <a:cubicBezTo>
                      <a:pt x="180391" y="151732"/>
                      <a:pt x="145084" y="124085"/>
                      <a:pt x="105939" y="126005"/>
                    </a:cubicBezTo>
                    <a:cubicBezTo>
                      <a:pt x="70631" y="127541"/>
                      <a:pt x="36092" y="157492"/>
                      <a:pt x="34557" y="188211"/>
                    </a:cubicBezTo>
                    <a:cubicBezTo>
                      <a:pt x="85215" y="188211"/>
                      <a:pt x="135490" y="188211"/>
                      <a:pt x="186148" y="188211"/>
                    </a:cubicBezTo>
                    <a:close/>
                    <a:moveTo>
                      <a:pt x="141630" y="63415"/>
                    </a:moveTo>
                    <a:cubicBezTo>
                      <a:pt x="141630" y="46135"/>
                      <a:pt x="127814" y="31928"/>
                      <a:pt x="110928" y="31928"/>
                    </a:cubicBezTo>
                    <a:cubicBezTo>
                      <a:pt x="93274" y="31544"/>
                      <a:pt x="79075" y="46135"/>
                      <a:pt x="79075" y="63415"/>
                    </a:cubicBezTo>
                    <a:cubicBezTo>
                      <a:pt x="79075" y="80310"/>
                      <a:pt x="93274" y="94518"/>
                      <a:pt x="110544" y="94518"/>
                    </a:cubicBezTo>
                    <a:cubicBezTo>
                      <a:pt x="127430" y="94518"/>
                      <a:pt x="141246" y="80310"/>
                      <a:pt x="141630" y="63415"/>
                    </a:cubicBezTo>
                    <a:close/>
                  </a:path>
                </a:pathLst>
              </a:custGeom>
              <a:grpFill/>
              <a:ln w="3834" cap="flat">
                <a:noFill/>
                <a:prstDash val="solid"/>
                <a:miter/>
              </a:ln>
            </p:spPr>
            <p:txBody>
              <a:bodyPr rtlCol="0" anchor="ctr"/>
              <a:lstStyle/>
              <a:p>
                <a:endParaRPr lang="en-US"/>
              </a:p>
            </p:txBody>
          </p:sp>
          <p:sp>
            <p:nvSpPr>
              <p:cNvPr id="137" name="Freeform 136">
                <a:extLst>
                  <a:ext uri="{FF2B5EF4-FFF2-40B4-BE49-F238E27FC236}">
                    <a16:creationId xmlns:a16="http://schemas.microsoft.com/office/drawing/2014/main" id="{98CC7320-8811-EB88-36DB-C9405DBCD841}"/>
                  </a:ext>
                </a:extLst>
              </p:cNvPr>
              <p:cNvSpPr/>
              <p:nvPr/>
            </p:nvSpPr>
            <p:spPr>
              <a:xfrm>
                <a:off x="3135377" y="5234295"/>
                <a:ext cx="219647" cy="220409"/>
              </a:xfrm>
              <a:custGeom>
                <a:avLst/>
                <a:gdLst>
                  <a:gd name="connsiteX0" fmla="*/ 62236 w 219647"/>
                  <a:gd name="connsiteY0" fmla="*/ 105213 h 220409"/>
                  <a:gd name="connsiteX1" fmla="*/ 69143 w 219647"/>
                  <a:gd name="connsiteY1" fmla="*/ 14975 h 220409"/>
                  <a:gd name="connsiteX2" fmla="*/ 150504 w 219647"/>
                  <a:gd name="connsiteY2" fmla="*/ 14975 h 220409"/>
                  <a:gd name="connsiteX3" fmla="*/ 157795 w 219647"/>
                  <a:gd name="connsiteY3" fmla="*/ 104829 h 220409"/>
                  <a:gd name="connsiteX4" fmla="*/ 181590 w 219647"/>
                  <a:gd name="connsiteY4" fmla="*/ 121724 h 220409"/>
                  <a:gd name="connsiteX5" fmla="*/ 219583 w 219647"/>
                  <a:gd name="connsiteY5" fmla="*/ 200826 h 220409"/>
                  <a:gd name="connsiteX6" fmla="*/ 201162 w 219647"/>
                  <a:gd name="connsiteY6" fmla="*/ 220409 h 220409"/>
                  <a:gd name="connsiteX7" fmla="*/ 18485 w 219647"/>
                  <a:gd name="connsiteY7" fmla="*/ 220409 h 220409"/>
                  <a:gd name="connsiteX8" fmla="*/ 64 w 219647"/>
                  <a:gd name="connsiteY8" fmla="*/ 200826 h 220409"/>
                  <a:gd name="connsiteX9" fmla="*/ 50722 w 219647"/>
                  <a:gd name="connsiteY9" fmla="*/ 112509 h 220409"/>
                  <a:gd name="connsiteX10" fmla="*/ 62236 w 219647"/>
                  <a:gd name="connsiteY10" fmla="*/ 105213 h 220409"/>
                  <a:gd name="connsiteX11" fmla="*/ 186195 w 219647"/>
                  <a:gd name="connsiteY11" fmla="*/ 188154 h 220409"/>
                  <a:gd name="connsiteX12" fmla="*/ 105986 w 219647"/>
                  <a:gd name="connsiteY12" fmla="*/ 125948 h 220409"/>
                  <a:gd name="connsiteX13" fmla="*/ 34604 w 219647"/>
                  <a:gd name="connsiteY13" fmla="*/ 188154 h 220409"/>
                  <a:gd name="connsiteX14" fmla="*/ 186195 w 219647"/>
                  <a:gd name="connsiteY14" fmla="*/ 188154 h 220409"/>
                  <a:gd name="connsiteX15" fmla="*/ 141293 w 219647"/>
                  <a:gd name="connsiteY15" fmla="*/ 62590 h 220409"/>
                  <a:gd name="connsiteX16" fmla="*/ 109824 w 219647"/>
                  <a:gd name="connsiteY16" fmla="*/ 31487 h 220409"/>
                  <a:gd name="connsiteX17" fmla="*/ 78738 w 219647"/>
                  <a:gd name="connsiteY17" fmla="*/ 63742 h 220409"/>
                  <a:gd name="connsiteX18" fmla="*/ 110591 w 219647"/>
                  <a:gd name="connsiteY18" fmla="*/ 94077 h 220409"/>
                  <a:gd name="connsiteX19" fmla="*/ 141293 w 219647"/>
                  <a:gd name="connsiteY19" fmla="*/ 62590 h 2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9647" h="220409">
                    <a:moveTo>
                      <a:pt x="62236" y="105213"/>
                    </a:moveTo>
                    <a:cubicBezTo>
                      <a:pt x="40744" y="67966"/>
                      <a:pt x="43431" y="36479"/>
                      <a:pt x="69143" y="14975"/>
                    </a:cubicBezTo>
                    <a:cubicBezTo>
                      <a:pt x="92554" y="-4992"/>
                      <a:pt x="126710" y="-4992"/>
                      <a:pt x="150504" y="14975"/>
                    </a:cubicBezTo>
                    <a:cubicBezTo>
                      <a:pt x="176600" y="36863"/>
                      <a:pt x="178903" y="68350"/>
                      <a:pt x="157795" y="104829"/>
                    </a:cubicBezTo>
                    <a:cubicBezTo>
                      <a:pt x="165855" y="110589"/>
                      <a:pt x="174298" y="115580"/>
                      <a:pt x="181590" y="121724"/>
                    </a:cubicBezTo>
                    <a:cubicBezTo>
                      <a:pt x="205767" y="142460"/>
                      <a:pt x="218048" y="168955"/>
                      <a:pt x="219583" y="200826"/>
                    </a:cubicBezTo>
                    <a:cubicBezTo>
                      <a:pt x="220351" y="214265"/>
                      <a:pt x="214210" y="220409"/>
                      <a:pt x="201162" y="220409"/>
                    </a:cubicBezTo>
                    <a:cubicBezTo>
                      <a:pt x="140142" y="220409"/>
                      <a:pt x="79505" y="220409"/>
                      <a:pt x="18485" y="220409"/>
                    </a:cubicBezTo>
                    <a:cubicBezTo>
                      <a:pt x="5437" y="220409"/>
                      <a:pt x="-704" y="214265"/>
                      <a:pt x="64" y="200826"/>
                    </a:cubicBezTo>
                    <a:cubicBezTo>
                      <a:pt x="1983" y="162811"/>
                      <a:pt x="18869" y="133628"/>
                      <a:pt x="50722" y="112509"/>
                    </a:cubicBezTo>
                    <a:cubicBezTo>
                      <a:pt x="54560" y="109437"/>
                      <a:pt x="58398" y="107517"/>
                      <a:pt x="62236" y="105213"/>
                    </a:cubicBezTo>
                    <a:close/>
                    <a:moveTo>
                      <a:pt x="186195" y="188154"/>
                    </a:moveTo>
                    <a:cubicBezTo>
                      <a:pt x="180822" y="151675"/>
                      <a:pt x="145515" y="124412"/>
                      <a:pt x="105986" y="125948"/>
                    </a:cubicBezTo>
                    <a:cubicBezTo>
                      <a:pt x="71062" y="127484"/>
                      <a:pt x="36523" y="157051"/>
                      <a:pt x="34604" y="188154"/>
                    </a:cubicBezTo>
                    <a:cubicBezTo>
                      <a:pt x="84878" y="188154"/>
                      <a:pt x="135537" y="188154"/>
                      <a:pt x="186195" y="188154"/>
                    </a:cubicBezTo>
                    <a:close/>
                    <a:moveTo>
                      <a:pt x="141293" y="62590"/>
                    </a:moveTo>
                    <a:cubicBezTo>
                      <a:pt x="140909" y="45311"/>
                      <a:pt x="126710" y="31487"/>
                      <a:pt x="109824" y="31487"/>
                    </a:cubicBezTo>
                    <a:cubicBezTo>
                      <a:pt x="92170" y="31487"/>
                      <a:pt x="78354" y="46079"/>
                      <a:pt x="78738" y="63742"/>
                    </a:cubicBezTo>
                    <a:cubicBezTo>
                      <a:pt x="79122" y="80638"/>
                      <a:pt x="93705" y="94461"/>
                      <a:pt x="110591" y="94077"/>
                    </a:cubicBezTo>
                    <a:cubicBezTo>
                      <a:pt x="127861" y="94077"/>
                      <a:pt x="141677" y="79870"/>
                      <a:pt x="141293" y="62590"/>
                    </a:cubicBezTo>
                    <a:close/>
                  </a:path>
                </a:pathLst>
              </a:custGeom>
              <a:grpFill/>
              <a:ln w="3834" cap="flat">
                <a:noFill/>
                <a:prstDash val="solid"/>
                <a:miter/>
              </a:ln>
            </p:spPr>
            <p:txBody>
              <a:bodyPr rtlCol="0" anchor="ctr"/>
              <a:lstStyle/>
              <a:p>
                <a:endParaRPr lang="en-US"/>
              </a:p>
            </p:txBody>
          </p:sp>
          <p:sp>
            <p:nvSpPr>
              <p:cNvPr id="138" name="Freeform 137">
                <a:extLst>
                  <a:ext uri="{FF2B5EF4-FFF2-40B4-BE49-F238E27FC236}">
                    <a16:creationId xmlns:a16="http://schemas.microsoft.com/office/drawing/2014/main" id="{A3AF2535-AFF6-1DD7-497C-9BD5405C809C}"/>
                  </a:ext>
                </a:extLst>
              </p:cNvPr>
              <p:cNvSpPr/>
              <p:nvPr/>
            </p:nvSpPr>
            <p:spPr>
              <a:xfrm>
                <a:off x="2837244" y="5533037"/>
                <a:ext cx="125498" cy="125948"/>
              </a:xfrm>
              <a:custGeom>
                <a:avLst/>
                <a:gdLst>
                  <a:gd name="connsiteX0" fmla="*/ 62559 w 125498"/>
                  <a:gd name="connsiteY0" fmla="*/ 0 h 125948"/>
                  <a:gd name="connsiteX1" fmla="*/ 125498 w 125498"/>
                  <a:gd name="connsiteY1" fmla="*/ 62974 h 125948"/>
                  <a:gd name="connsiteX2" fmla="*/ 62559 w 125498"/>
                  <a:gd name="connsiteY2" fmla="*/ 125948 h 125948"/>
                  <a:gd name="connsiteX3" fmla="*/ 4 w 125498"/>
                  <a:gd name="connsiteY3" fmla="*/ 63742 h 125948"/>
                  <a:gd name="connsiteX4" fmla="*/ 62559 w 125498"/>
                  <a:gd name="connsiteY4" fmla="*/ 0 h 125948"/>
                  <a:gd name="connsiteX5" fmla="*/ 62559 w 125498"/>
                  <a:gd name="connsiteY5" fmla="*/ 31487 h 125948"/>
                  <a:gd name="connsiteX6" fmla="*/ 31473 w 125498"/>
                  <a:gd name="connsiteY6" fmla="*/ 62974 h 125948"/>
                  <a:gd name="connsiteX7" fmla="*/ 63327 w 125498"/>
                  <a:gd name="connsiteY7" fmla="*/ 94461 h 125948"/>
                  <a:gd name="connsiteX8" fmla="*/ 94029 w 125498"/>
                  <a:gd name="connsiteY8" fmla="*/ 62590 h 125948"/>
                  <a:gd name="connsiteX9" fmla="*/ 62559 w 125498"/>
                  <a:gd name="connsiteY9" fmla="*/ 31487 h 12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498" h="125948">
                    <a:moveTo>
                      <a:pt x="62559" y="0"/>
                    </a:moveTo>
                    <a:cubicBezTo>
                      <a:pt x="97483" y="0"/>
                      <a:pt x="125498" y="28031"/>
                      <a:pt x="125498" y="62974"/>
                    </a:cubicBezTo>
                    <a:cubicBezTo>
                      <a:pt x="125498" y="97533"/>
                      <a:pt x="97099" y="125948"/>
                      <a:pt x="62559" y="125948"/>
                    </a:cubicBezTo>
                    <a:cubicBezTo>
                      <a:pt x="28403" y="125948"/>
                      <a:pt x="388" y="97917"/>
                      <a:pt x="4" y="63742"/>
                    </a:cubicBezTo>
                    <a:cubicBezTo>
                      <a:pt x="-380" y="28415"/>
                      <a:pt x="27636" y="0"/>
                      <a:pt x="62559" y="0"/>
                    </a:cubicBezTo>
                    <a:close/>
                    <a:moveTo>
                      <a:pt x="62559" y="31487"/>
                    </a:moveTo>
                    <a:cubicBezTo>
                      <a:pt x="45289" y="31487"/>
                      <a:pt x="31473" y="45695"/>
                      <a:pt x="31473" y="62974"/>
                    </a:cubicBezTo>
                    <a:cubicBezTo>
                      <a:pt x="31473" y="80638"/>
                      <a:pt x="46057" y="94845"/>
                      <a:pt x="63327" y="94461"/>
                    </a:cubicBezTo>
                    <a:cubicBezTo>
                      <a:pt x="80213" y="94077"/>
                      <a:pt x="94413" y="79870"/>
                      <a:pt x="94029" y="62590"/>
                    </a:cubicBezTo>
                    <a:cubicBezTo>
                      <a:pt x="93645" y="45311"/>
                      <a:pt x="79829" y="31487"/>
                      <a:pt x="62559" y="31487"/>
                    </a:cubicBezTo>
                    <a:close/>
                  </a:path>
                </a:pathLst>
              </a:custGeom>
              <a:grpFill/>
              <a:ln w="3834" cap="flat">
                <a:noFill/>
                <a:prstDash val="solid"/>
                <a:miter/>
              </a:ln>
            </p:spPr>
            <p:txBody>
              <a:bodyPr rtlCol="0" anchor="ctr"/>
              <a:lstStyle/>
              <a:p>
                <a:endParaRPr lang="en-US"/>
              </a:p>
            </p:txBody>
          </p:sp>
          <p:sp>
            <p:nvSpPr>
              <p:cNvPr id="139" name="Freeform 138">
                <a:extLst>
                  <a:ext uri="{FF2B5EF4-FFF2-40B4-BE49-F238E27FC236}">
                    <a16:creationId xmlns:a16="http://schemas.microsoft.com/office/drawing/2014/main" id="{66BB89E1-8AD1-12B4-8FAA-00F6E41418E7}"/>
                  </a:ext>
                </a:extLst>
              </p:cNvPr>
              <p:cNvSpPr/>
              <p:nvPr/>
            </p:nvSpPr>
            <p:spPr>
              <a:xfrm>
                <a:off x="2459992" y="5485801"/>
                <a:ext cx="94419" cy="94102"/>
              </a:xfrm>
              <a:custGeom>
                <a:avLst/>
                <a:gdLst>
                  <a:gd name="connsiteX0" fmla="*/ 94414 w 94419"/>
                  <a:gd name="connsiteY0" fmla="*/ 48388 h 94102"/>
                  <a:gd name="connsiteX1" fmla="*/ 46442 w 94419"/>
                  <a:gd name="connsiteY1" fmla="*/ 94082 h 94102"/>
                  <a:gd name="connsiteX2" fmla="*/ 5 w 94419"/>
                  <a:gd name="connsiteY2" fmla="*/ 45700 h 94102"/>
                  <a:gd name="connsiteX3" fmla="*/ 47977 w 94419"/>
                  <a:gd name="connsiteY3" fmla="*/ 5 h 94102"/>
                  <a:gd name="connsiteX4" fmla="*/ 94414 w 94419"/>
                  <a:gd name="connsiteY4" fmla="*/ 48388 h 94102"/>
                  <a:gd name="connsiteX5" fmla="*/ 62944 w 94419"/>
                  <a:gd name="connsiteY5" fmla="*/ 47236 h 94102"/>
                  <a:gd name="connsiteX6" fmla="*/ 47593 w 94419"/>
                  <a:gd name="connsiteY6" fmla="*/ 31492 h 94102"/>
                  <a:gd name="connsiteX7" fmla="*/ 31475 w 94419"/>
                  <a:gd name="connsiteY7" fmla="*/ 46468 h 94102"/>
                  <a:gd name="connsiteX8" fmla="*/ 47210 w 94419"/>
                  <a:gd name="connsiteY8" fmla="*/ 62979 h 94102"/>
                  <a:gd name="connsiteX9" fmla="*/ 62944 w 94419"/>
                  <a:gd name="connsiteY9" fmla="*/ 47236 h 9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419" h="94102">
                    <a:moveTo>
                      <a:pt x="94414" y="48388"/>
                    </a:moveTo>
                    <a:cubicBezTo>
                      <a:pt x="94030" y="73731"/>
                      <a:pt x="72155" y="94850"/>
                      <a:pt x="46442" y="94082"/>
                    </a:cubicBezTo>
                    <a:cubicBezTo>
                      <a:pt x="20345" y="93698"/>
                      <a:pt x="-378" y="71811"/>
                      <a:pt x="5" y="45700"/>
                    </a:cubicBezTo>
                    <a:cubicBezTo>
                      <a:pt x="773" y="19973"/>
                      <a:pt x="22264" y="-379"/>
                      <a:pt x="47977" y="5"/>
                    </a:cubicBezTo>
                    <a:cubicBezTo>
                      <a:pt x="74074" y="389"/>
                      <a:pt x="94798" y="22277"/>
                      <a:pt x="94414" y="48388"/>
                    </a:cubicBezTo>
                    <a:close/>
                    <a:moveTo>
                      <a:pt x="62944" y="47236"/>
                    </a:moveTo>
                    <a:cubicBezTo>
                      <a:pt x="62944" y="38788"/>
                      <a:pt x="56036" y="31492"/>
                      <a:pt x="47593" y="31492"/>
                    </a:cubicBezTo>
                    <a:cubicBezTo>
                      <a:pt x="39150" y="31108"/>
                      <a:pt x="31859" y="38020"/>
                      <a:pt x="31475" y="46468"/>
                    </a:cubicBezTo>
                    <a:cubicBezTo>
                      <a:pt x="31091" y="55300"/>
                      <a:pt x="38383" y="62979"/>
                      <a:pt x="47210" y="62979"/>
                    </a:cubicBezTo>
                    <a:cubicBezTo>
                      <a:pt x="55653" y="62595"/>
                      <a:pt x="62944" y="55684"/>
                      <a:pt x="62944" y="47236"/>
                    </a:cubicBezTo>
                    <a:close/>
                  </a:path>
                </a:pathLst>
              </a:custGeom>
              <a:grpFill/>
              <a:ln w="3834" cap="flat">
                <a:noFill/>
                <a:prstDash val="solid"/>
                <a:miter/>
              </a:ln>
            </p:spPr>
            <p:txBody>
              <a:bodyPr rtlCol="0" anchor="ctr"/>
              <a:lstStyle/>
              <a:p>
                <a:endParaRPr lang="en-US"/>
              </a:p>
            </p:txBody>
          </p:sp>
          <p:sp>
            <p:nvSpPr>
              <p:cNvPr id="140" name="Freeform 139">
                <a:extLst>
                  <a:ext uri="{FF2B5EF4-FFF2-40B4-BE49-F238E27FC236}">
                    <a16:creationId xmlns:a16="http://schemas.microsoft.com/office/drawing/2014/main" id="{0883EBC2-9E38-C65C-CAB6-3A54E94E2483}"/>
                  </a:ext>
                </a:extLst>
              </p:cNvPr>
              <p:cNvSpPr/>
              <p:nvPr/>
            </p:nvSpPr>
            <p:spPr>
              <a:xfrm>
                <a:off x="3245585" y="5485802"/>
                <a:ext cx="94408" cy="94087"/>
              </a:xfrm>
              <a:custGeom>
                <a:avLst/>
                <a:gdLst>
                  <a:gd name="connsiteX0" fmla="*/ 0 w 94408"/>
                  <a:gd name="connsiteY0" fmla="*/ 46852 h 94087"/>
                  <a:gd name="connsiteX1" fmla="*/ 47972 w 94408"/>
                  <a:gd name="connsiteY1" fmla="*/ 5 h 94087"/>
                  <a:gd name="connsiteX2" fmla="*/ 94409 w 94408"/>
                  <a:gd name="connsiteY2" fmla="*/ 47236 h 94087"/>
                  <a:gd name="connsiteX3" fmla="*/ 46437 w 94408"/>
                  <a:gd name="connsiteY3" fmla="*/ 94082 h 94087"/>
                  <a:gd name="connsiteX4" fmla="*/ 0 w 94408"/>
                  <a:gd name="connsiteY4" fmla="*/ 46852 h 94087"/>
                  <a:gd name="connsiteX5" fmla="*/ 46821 w 94408"/>
                  <a:gd name="connsiteY5" fmla="*/ 31492 h 94087"/>
                  <a:gd name="connsiteX6" fmla="*/ 31086 w 94408"/>
                  <a:gd name="connsiteY6" fmla="*/ 46852 h 94087"/>
                  <a:gd name="connsiteX7" fmla="*/ 46437 w 94408"/>
                  <a:gd name="connsiteY7" fmla="*/ 62595 h 94087"/>
                  <a:gd name="connsiteX8" fmla="*/ 62555 w 94408"/>
                  <a:gd name="connsiteY8" fmla="*/ 46468 h 94087"/>
                  <a:gd name="connsiteX9" fmla="*/ 46821 w 94408"/>
                  <a:gd name="connsiteY9" fmla="*/ 31492 h 9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408" h="94087">
                    <a:moveTo>
                      <a:pt x="0" y="46852"/>
                    </a:moveTo>
                    <a:cubicBezTo>
                      <a:pt x="0" y="20740"/>
                      <a:pt x="21491" y="-379"/>
                      <a:pt x="47972" y="5"/>
                    </a:cubicBezTo>
                    <a:cubicBezTo>
                      <a:pt x="73301" y="389"/>
                      <a:pt x="94409" y="21893"/>
                      <a:pt x="94409" y="47236"/>
                    </a:cubicBezTo>
                    <a:cubicBezTo>
                      <a:pt x="94025" y="73347"/>
                      <a:pt x="72533" y="94466"/>
                      <a:pt x="46437" y="94082"/>
                    </a:cubicBezTo>
                    <a:cubicBezTo>
                      <a:pt x="20724" y="93698"/>
                      <a:pt x="0" y="72579"/>
                      <a:pt x="0" y="46852"/>
                    </a:cubicBezTo>
                    <a:close/>
                    <a:moveTo>
                      <a:pt x="46821" y="31492"/>
                    </a:moveTo>
                    <a:cubicBezTo>
                      <a:pt x="38378" y="31492"/>
                      <a:pt x="31470" y="38404"/>
                      <a:pt x="31086" y="46852"/>
                    </a:cubicBezTo>
                    <a:cubicBezTo>
                      <a:pt x="31086" y="55299"/>
                      <a:pt x="37994" y="62595"/>
                      <a:pt x="46437" y="62595"/>
                    </a:cubicBezTo>
                    <a:cubicBezTo>
                      <a:pt x="55263" y="62979"/>
                      <a:pt x="62555" y="55299"/>
                      <a:pt x="62555" y="46468"/>
                    </a:cubicBezTo>
                    <a:cubicBezTo>
                      <a:pt x="62555" y="38404"/>
                      <a:pt x="55263" y="31492"/>
                      <a:pt x="46821" y="31492"/>
                    </a:cubicBezTo>
                    <a:close/>
                  </a:path>
                </a:pathLst>
              </a:custGeom>
              <a:grpFill/>
              <a:ln w="3834" cap="flat">
                <a:noFill/>
                <a:prstDash val="solid"/>
                <a:miter/>
              </a:ln>
            </p:spPr>
            <p:txBody>
              <a:bodyPr rtlCol="0" anchor="ctr"/>
              <a:lstStyle/>
              <a:p>
                <a:endParaRPr lang="en-US"/>
              </a:p>
            </p:txBody>
          </p:sp>
          <p:sp>
            <p:nvSpPr>
              <p:cNvPr id="141" name="Freeform 140">
                <a:extLst>
                  <a:ext uri="{FF2B5EF4-FFF2-40B4-BE49-F238E27FC236}">
                    <a16:creationId xmlns:a16="http://schemas.microsoft.com/office/drawing/2014/main" id="{57ED9B0D-EAB3-45C4-B42E-38354A210FDE}"/>
                  </a:ext>
                </a:extLst>
              </p:cNvPr>
              <p:cNvSpPr/>
              <p:nvPr/>
            </p:nvSpPr>
            <p:spPr>
              <a:xfrm>
                <a:off x="2523320" y="5014653"/>
                <a:ext cx="94030" cy="94077"/>
              </a:xfrm>
              <a:custGeom>
                <a:avLst/>
                <a:gdLst>
                  <a:gd name="connsiteX0" fmla="*/ 94025 w 94030"/>
                  <a:gd name="connsiteY0" fmla="*/ 46462 h 94077"/>
                  <a:gd name="connsiteX1" fmla="*/ 47204 w 94030"/>
                  <a:gd name="connsiteY1" fmla="*/ 94077 h 94077"/>
                  <a:gd name="connsiteX2" fmla="*/ 0 w 94030"/>
                  <a:gd name="connsiteY2" fmla="*/ 47615 h 94077"/>
                  <a:gd name="connsiteX3" fmla="*/ 46821 w 94030"/>
                  <a:gd name="connsiteY3" fmla="*/ 0 h 94077"/>
                  <a:gd name="connsiteX4" fmla="*/ 94025 w 94030"/>
                  <a:gd name="connsiteY4" fmla="*/ 46462 h 94077"/>
                  <a:gd name="connsiteX5" fmla="*/ 62555 w 94030"/>
                  <a:gd name="connsiteY5" fmla="*/ 47231 h 94077"/>
                  <a:gd name="connsiteX6" fmla="*/ 47588 w 94030"/>
                  <a:gd name="connsiteY6" fmla="*/ 31487 h 94077"/>
                  <a:gd name="connsiteX7" fmla="*/ 31470 w 94030"/>
                  <a:gd name="connsiteY7" fmla="*/ 47231 h 94077"/>
                  <a:gd name="connsiteX8" fmla="*/ 47204 w 94030"/>
                  <a:gd name="connsiteY8" fmla="*/ 62590 h 94077"/>
                  <a:gd name="connsiteX9" fmla="*/ 62555 w 94030"/>
                  <a:gd name="connsiteY9" fmla="*/ 47231 h 9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030" h="94077">
                    <a:moveTo>
                      <a:pt x="94025" y="46462"/>
                    </a:moveTo>
                    <a:cubicBezTo>
                      <a:pt x="94409" y="72574"/>
                      <a:pt x="73301" y="94077"/>
                      <a:pt x="47204" y="94077"/>
                    </a:cubicBezTo>
                    <a:cubicBezTo>
                      <a:pt x="21491" y="94077"/>
                      <a:pt x="384" y="72958"/>
                      <a:pt x="0" y="47615"/>
                    </a:cubicBezTo>
                    <a:cubicBezTo>
                      <a:pt x="0" y="21503"/>
                      <a:pt x="21108" y="0"/>
                      <a:pt x="46821" y="0"/>
                    </a:cubicBezTo>
                    <a:cubicBezTo>
                      <a:pt x="72534" y="0"/>
                      <a:pt x="93641" y="20735"/>
                      <a:pt x="94025" y="46462"/>
                    </a:cubicBezTo>
                    <a:close/>
                    <a:moveTo>
                      <a:pt x="62555" y="47231"/>
                    </a:moveTo>
                    <a:cubicBezTo>
                      <a:pt x="62555" y="38783"/>
                      <a:pt x="56031" y="31487"/>
                      <a:pt x="47588" y="31487"/>
                    </a:cubicBezTo>
                    <a:cubicBezTo>
                      <a:pt x="38761" y="31103"/>
                      <a:pt x="31470" y="38399"/>
                      <a:pt x="31470" y="47231"/>
                    </a:cubicBezTo>
                    <a:cubicBezTo>
                      <a:pt x="31470" y="55678"/>
                      <a:pt x="38761" y="62590"/>
                      <a:pt x="47204" y="62590"/>
                    </a:cubicBezTo>
                    <a:cubicBezTo>
                      <a:pt x="55264" y="62590"/>
                      <a:pt x="62172" y="55678"/>
                      <a:pt x="62555" y="47231"/>
                    </a:cubicBezTo>
                    <a:close/>
                  </a:path>
                </a:pathLst>
              </a:custGeom>
              <a:grpFill/>
              <a:ln w="3834" cap="flat">
                <a:noFill/>
                <a:prstDash val="solid"/>
                <a:miter/>
              </a:ln>
            </p:spPr>
            <p:txBody>
              <a:bodyPr rtlCol="0" anchor="ctr"/>
              <a:lstStyle/>
              <a:p>
                <a:endParaRPr lang="en-US"/>
              </a:p>
            </p:txBody>
          </p:sp>
          <p:sp>
            <p:nvSpPr>
              <p:cNvPr id="142" name="Freeform 141">
                <a:extLst>
                  <a:ext uri="{FF2B5EF4-FFF2-40B4-BE49-F238E27FC236}">
                    <a16:creationId xmlns:a16="http://schemas.microsoft.com/office/drawing/2014/main" id="{706F2CD2-5FDD-1DA5-D80B-8156D7A8CC3B}"/>
                  </a:ext>
                </a:extLst>
              </p:cNvPr>
              <p:cNvSpPr/>
              <p:nvPr/>
            </p:nvSpPr>
            <p:spPr>
              <a:xfrm>
                <a:off x="3182646" y="5014648"/>
                <a:ext cx="94030" cy="94466"/>
              </a:xfrm>
              <a:custGeom>
                <a:avLst/>
                <a:gdLst>
                  <a:gd name="connsiteX0" fmla="*/ 47204 w 94030"/>
                  <a:gd name="connsiteY0" fmla="*/ 5 h 94466"/>
                  <a:gd name="connsiteX1" fmla="*/ 94025 w 94030"/>
                  <a:gd name="connsiteY1" fmla="*/ 48004 h 94466"/>
                  <a:gd name="connsiteX2" fmla="*/ 46821 w 94030"/>
                  <a:gd name="connsiteY2" fmla="*/ 94466 h 94466"/>
                  <a:gd name="connsiteX3" fmla="*/ 0 w 94030"/>
                  <a:gd name="connsiteY3" fmla="*/ 47620 h 94466"/>
                  <a:gd name="connsiteX4" fmla="*/ 47204 w 94030"/>
                  <a:gd name="connsiteY4" fmla="*/ 5 h 94466"/>
                  <a:gd name="connsiteX5" fmla="*/ 62555 w 94030"/>
                  <a:gd name="connsiteY5" fmla="*/ 46852 h 94466"/>
                  <a:gd name="connsiteX6" fmla="*/ 47204 w 94030"/>
                  <a:gd name="connsiteY6" fmla="*/ 31492 h 94466"/>
                  <a:gd name="connsiteX7" fmla="*/ 31470 w 94030"/>
                  <a:gd name="connsiteY7" fmla="*/ 47620 h 94466"/>
                  <a:gd name="connsiteX8" fmla="*/ 47588 w 94030"/>
                  <a:gd name="connsiteY8" fmla="*/ 62595 h 94466"/>
                  <a:gd name="connsiteX9" fmla="*/ 62555 w 94030"/>
                  <a:gd name="connsiteY9" fmla="*/ 46852 h 94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030" h="94466">
                    <a:moveTo>
                      <a:pt x="47204" y="5"/>
                    </a:moveTo>
                    <a:cubicBezTo>
                      <a:pt x="73301" y="5"/>
                      <a:pt x="94409" y="21892"/>
                      <a:pt x="94025" y="48004"/>
                    </a:cubicBezTo>
                    <a:cubicBezTo>
                      <a:pt x="93641" y="73731"/>
                      <a:pt x="72534" y="94466"/>
                      <a:pt x="46821" y="94466"/>
                    </a:cubicBezTo>
                    <a:cubicBezTo>
                      <a:pt x="21108" y="94466"/>
                      <a:pt x="0" y="73347"/>
                      <a:pt x="0" y="47620"/>
                    </a:cubicBezTo>
                    <a:cubicBezTo>
                      <a:pt x="0" y="21124"/>
                      <a:pt x="21108" y="-379"/>
                      <a:pt x="47204" y="5"/>
                    </a:cubicBezTo>
                    <a:close/>
                    <a:moveTo>
                      <a:pt x="62555" y="46852"/>
                    </a:moveTo>
                    <a:cubicBezTo>
                      <a:pt x="62555" y="38404"/>
                      <a:pt x="55647" y="31492"/>
                      <a:pt x="47204" y="31492"/>
                    </a:cubicBezTo>
                    <a:cubicBezTo>
                      <a:pt x="38378" y="31492"/>
                      <a:pt x="31086" y="38788"/>
                      <a:pt x="31470" y="47620"/>
                    </a:cubicBezTo>
                    <a:cubicBezTo>
                      <a:pt x="31853" y="56067"/>
                      <a:pt x="39145" y="62979"/>
                      <a:pt x="47588" y="62595"/>
                    </a:cubicBezTo>
                    <a:cubicBezTo>
                      <a:pt x="56031" y="62211"/>
                      <a:pt x="62939" y="55299"/>
                      <a:pt x="62555" y="46852"/>
                    </a:cubicBezTo>
                    <a:close/>
                  </a:path>
                </a:pathLst>
              </a:custGeom>
              <a:grpFill/>
              <a:ln w="3834" cap="flat">
                <a:noFill/>
                <a:prstDash val="solid"/>
                <a:miter/>
              </a:ln>
            </p:spPr>
            <p:txBody>
              <a:bodyPr rtlCol="0" anchor="ctr"/>
              <a:lstStyle/>
              <a:p>
                <a:endParaRPr lang="en-US"/>
              </a:p>
            </p:txBody>
          </p:sp>
        </p:grpSp>
      </p:grpSp>
      <p:sp>
        <p:nvSpPr>
          <p:cNvPr id="149" name="Text Placeholder 17">
            <a:extLst>
              <a:ext uri="{FF2B5EF4-FFF2-40B4-BE49-F238E27FC236}">
                <a16:creationId xmlns:a16="http://schemas.microsoft.com/office/drawing/2014/main" id="{C6D69EC0-12FD-E12F-BCE0-578244FBCB91}"/>
              </a:ext>
            </a:extLst>
          </p:cNvPr>
          <p:cNvSpPr txBox="1">
            <a:spLocks/>
          </p:cNvSpPr>
          <p:nvPr/>
        </p:nvSpPr>
        <p:spPr>
          <a:xfrm>
            <a:off x="3993524" y="5551483"/>
            <a:ext cx="2662243" cy="191980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effectLst/>
                <a:latin typeface="Calibri" panose="020F0502020204030204" pitchFamily="34" charset="0"/>
              </a:rPr>
              <a:t>Though blockchain technology is a neutral technology and does not have the ability to build interpersonal connections with its users in the case of cryptocurrencies there is communities building around a network that can act as interpersonal relationships to one to follow by from and be around as well as learn from. Crypto communities often share the same vision and mission for a cryptocurrency project they also often collaborate on projects together giving a feeling of belonging. </a:t>
            </a:r>
          </a:p>
        </p:txBody>
      </p:sp>
      <p:sp>
        <p:nvSpPr>
          <p:cNvPr id="150" name="Text Placeholder 17">
            <a:extLst>
              <a:ext uri="{FF2B5EF4-FFF2-40B4-BE49-F238E27FC236}">
                <a16:creationId xmlns:a16="http://schemas.microsoft.com/office/drawing/2014/main" id="{6FAA1500-899C-B10D-6F8E-889082C25DA3}"/>
              </a:ext>
            </a:extLst>
          </p:cNvPr>
          <p:cNvSpPr txBox="1">
            <a:spLocks/>
          </p:cNvSpPr>
          <p:nvPr/>
        </p:nvSpPr>
        <p:spPr>
          <a:xfrm>
            <a:off x="4016293" y="4874037"/>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Connection </a:t>
            </a:r>
          </a:p>
          <a:p>
            <a:pPr algn="l"/>
            <a:r>
              <a:rPr lang="en-US" b="1">
                <a:solidFill>
                  <a:srgbClr val="000000"/>
                </a:solidFill>
              </a:rPr>
              <a:t>People want to follow, buy from, and be around friends </a:t>
            </a:r>
          </a:p>
        </p:txBody>
      </p:sp>
      <p:sp>
        <p:nvSpPr>
          <p:cNvPr id="151" name="TextBox 150">
            <a:extLst>
              <a:ext uri="{FF2B5EF4-FFF2-40B4-BE49-F238E27FC236}">
                <a16:creationId xmlns:a16="http://schemas.microsoft.com/office/drawing/2014/main" id="{7A4BB7B9-C1A2-2E9D-AB4A-C8C40EDC3BF7}"/>
              </a:ext>
            </a:extLst>
          </p:cNvPr>
          <p:cNvSpPr txBox="1"/>
          <p:nvPr/>
        </p:nvSpPr>
        <p:spPr>
          <a:xfrm>
            <a:off x="4102971" y="391452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6</a:t>
            </a:r>
          </a:p>
        </p:txBody>
      </p:sp>
      <p:grpSp>
        <p:nvGrpSpPr>
          <p:cNvPr id="152" name="Group 151">
            <a:extLst>
              <a:ext uri="{FF2B5EF4-FFF2-40B4-BE49-F238E27FC236}">
                <a16:creationId xmlns:a16="http://schemas.microsoft.com/office/drawing/2014/main" id="{27EBE06E-6B76-7587-4125-9E2497AE6B71}"/>
              </a:ext>
            </a:extLst>
          </p:cNvPr>
          <p:cNvGrpSpPr/>
          <p:nvPr/>
        </p:nvGrpSpPr>
        <p:grpSpPr>
          <a:xfrm>
            <a:off x="5301206" y="3791556"/>
            <a:ext cx="1173819" cy="1205454"/>
            <a:chOff x="1543527" y="1212272"/>
            <a:chExt cx="1366867" cy="1403705"/>
          </a:xfrm>
          <a:solidFill>
            <a:srgbClr val="F79037"/>
          </a:solidFill>
        </p:grpSpPr>
        <p:grpSp>
          <p:nvGrpSpPr>
            <p:cNvPr id="153" name="Graphic 2">
              <a:extLst>
                <a:ext uri="{FF2B5EF4-FFF2-40B4-BE49-F238E27FC236}">
                  <a16:creationId xmlns:a16="http://schemas.microsoft.com/office/drawing/2014/main" id="{E7DC5FD2-711C-1C00-F10C-4574B3A655F8}"/>
                </a:ext>
              </a:extLst>
            </p:cNvPr>
            <p:cNvGrpSpPr/>
            <p:nvPr/>
          </p:nvGrpSpPr>
          <p:grpSpPr>
            <a:xfrm>
              <a:off x="1546614" y="1232327"/>
              <a:ext cx="1294017" cy="1313936"/>
              <a:chOff x="4438058" y="1141151"/>
              <a:chExt cx="2215664" cy="2249770"/>
            </a:xfrm>
            <a:grpFill/>
          </p:grpSpPr>
          <p:sp>
            <p:nvSpPr>
              <p:cNvPr id="155" name="Freeform 154">
                <a:extLst>
                  <a:ext uri="{FF2B5EF4-FFF2-40B4-BE49-F238E27FC236}">
                    <a16:creationId xmlns:a16="http://schemas.microsoft.com/office/drawing/2014/main" id="{1342E8EF-1B21-8F8A-5F9F-8C7F15C664A7}"/>
                  </a:ext>
                </a:extLst>
              </p:cNvPr>
              <p:cNvSpPr/>
              <p:nvPr/>
            </p:nvSpPr>
            <p:spPr>
              <a:xfrm>
                <a:off x="5338410" y="2013663"/>
                <a:ext cx="415913" cy="230176"/>
              </a:xfrm>
              <a:custGeom>
                <a:avLst/>
                <a:gdLst>
                  <a:gd name="connsiteX0" fmla="*/ 415913 w 415913"/>
                  <a:gd name="connsiteY0" fmla="*/ 118758 h 230176"/>
                  <a:gd name="connsiteX1" fmla="*/ 349291 w 415913"/>
                  <a:gd name="connsiteY1" fmla="*/ 155885 h 230176"/>
                  <a:gd name="connsiteX2" fmla="*/ 217950 w 415913"/>
                  <a:gd name="connsiteY2" fmla="*/ 227282 h 230176"/>
                  <a:gd name="connsiteX3" fmla="*/ 199867 w 415913"/>
                  <a:gd name="connsiteY3" fmla="*/ 229186 h 230176"/>
                  <a:gd name="connsiteX4" fmla="*/ 4759 w 415913"/>
                  <a:gd name="connsiteY4" fmla="*/ 122566 h 230176"/>
                  <a:gd name="connsiteX5" fmla="*/ 0 w 415913"/>
                  <a:gd name="connsiteY5" fmla="*/ 118758 h 230176"/>
                  <a:gd name="connsiteX6" fmla="*/ 9517 w 415913"/>
                  <a:gd name="connsiteY6" fmla="*/ 111142 h 230176"/>
                  <a:gd name="connsiteX7" fmla="*/ 196060 w 415913"/>
                  <a:gd name="connsiteY7" fmla="*/ 3570 h 230176"/>
                  <a:gd name="connsiteX8" fmla="*/ 219853 w 415913"/>
                  <a:gd name="connsiteY8" fmla="*/ 3570 h 230176"/>
                  <a:gd name="connsiteX9" fmla="*/ 407347 w 415913"/>
                  <a:gd name="connsiteY9" fmla="*/ 111142 h 230176"/>
                  <a:gd name="connsiteX10" fmla="*/ 415913 w 415913"/>
                  <a:gd name="connsiteY10" fmla="*/ 118758 h 23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5913" h="230176">
                    <a:moveTo>
                      <a:pt x="415913" y="118758"/>
                    </a:moveTo>
                    <a:cubicBezTo>
                      <a:pt x="393071" y="131133"/>
                      <a:pt x="371181" y="143509"/>
                      <a:pt x="349291" y="155885"/>
                    </a:cubicBezTo>
                    <a:cubicBezTo>
                      <a:pt x="305510" y="179684"/>
                      <a:pt x="261730" y="203483"/>
                      <a:pt x="217950" y="227282"/>
                    </a:cubicBezTo>
                    <a:cubicBezTo>
                      <a:pt x="213191" y="230138"/>
                      <a:pt x="204625" y="231090"/>
                      <a:pt x="199867" y="229186"/>
                    </a:cubicBezTo>
                    <a:cubicBezTo>
                      <a:pt x="134196" y="193963"/>
                      <a:pt x="69478" y="158740"/>
                      <a:pt x="4759" y="122566"/>
                    </a:cubicBezTo>
                    <a:cubicBezTo>
                      <a:pt x="3807" y="121614"/>
                      <a:pt x="2855" y="120662"/>
                      <a:pt x="0" y="118758"/>
                    </a:cubicBezTo>
                    <a:cubicBezTo>
                      <a:pt x="3807" y="115902"/>
                      <a:pt x="6662" y="113046"/>
                      <a:pt x="9517" y="111142"/>
                    </a:cubicBezTo>
                    <a:cubicBezTo>
                      <a:pt x="71381" y="74967"/>
                      <a:pt x="134196" y="39745"/>
                      <a:pt x="196060" y="3570"/>
                    </a:cubicBezTo>
                    <a:cubicBezTo>
                      <a:pt x="204625" y="-1190"/>
                      <a:pt x="211288" y="-1190"/>
                      <a:pt x="219853" y="3570"/>
                    </a:cubicBezTo>
                    <a:cubicBezTo>
                      <a:pt x="282669" y="39745"/>
                      <a:pt x="345484" y="74967"/>
                      <a:pt x="407347" y="111142"/>
                    </a:cubicBezTo>
                    <a:cubicBezTo>
                      <a:pt x="410203" y="113046"/>
                      <a:pt x="412106" y="115902"/>
                      <a:pt x="415913" y="118758"/>
                    </a:cubicBezTo>
                    <a:close/>
                  </a:path>
                </a:pathLst>
              </a:custGeom>
              <a:solidFill>
                <a:srgbClr val="DD1470"/>
              </a:solidFill>
              <a:ln w="9514" cap="flat">
                <a:noFill/>
                <a:prstDash val="solid"/>
                <a:miter/>
              </a:ln>
            </p:spPr>
            <p:txBody>
              <a:bodyPr rtlCol="0" anchor="ctr"/>
              <a:lstStyle/>
              <a:p>
                <a:endParaRPr lang="en-US"/>
              </a:p>
            </p:txBody>
          </p:sp>
          <p:sp>
            <p:nvSpPr>
              <p:cNvPr id="156" name="Freeform 155">
                <a:extLst>
                  <a:ext uri="{FF2B5EF4-FFF2-40B4-BE49-F238E27FC236}">
                    <a16:creationId xmlns:a16="http://schemas.microsoft.com/office/drawing/2014/main" id="{D45D7564-4F3D-3FBB-FC76-F02E7C45FF3D}"/>
                  </a:ext>
                </a:extLst>
              </p:cNvPr>
              <p:cNvSpPr/>
              <p:nvPr/>
            </p:nvSpPr>
            <p:spPr>
              <a:xfrm>
                <a:off x="5337458" y="1141151"/>
                <a:ext cx="416864" cy="228783"/>
              </a:xfrm>
              <a:custGeom>
                <a:avLst/>
                <a:gdLst>
                  <a:gd name="connsiteX0" fmla="*/ 0 w 416864"/>
                  <a:gd name="connsiteY0" fmla="*/ 116413 h 228783"/>
                  <a:gd name="connsiteX1" fmla="*/ 40925 w 416864"/>
                  <a:gd name="connsiteY1" fmla="*/ 92614 h 228783"/>
                  <a:gd name="connsiteX2" fmla="*/ 195108 w 416864"/>
                  <a:gd name="connsiteY2" fmla="*/ 4081 h 228783"/>
                  <a:gd name="connsiteX3" fmla="*/ 219853 w 416864"/>
                  <a:gd name="connsiteY3" fmla="*/ 3129 h 228783"/>
                  <a:gd name="connsiteX4" fmla="*/ 407347 w 416864"/>
                  <a:gd name="connsiteY4" fmla="*/ 110702 h 228783"/>
                  <a:gd name="connsiteX5" fmla="*/ 416865 w 416864"/>
                  <a:gd name="connsiteY5" fmla="*/ 118317 h 228783"/>
                  <a:gd name="connsiteX6" fmla="*/ 338822 w 416864"/>
                  <a:gd name="connsiteY6" fmla="*/ 161156 h 228783"/>
                  <a:gd name="connsiteX7" fmla="*/ 218902 w 416864"/>
                  <a:gd name="connsiteY7" fmla="*/ 225890 h 228783"/>
                  <a:gd name="connsiteX8" fmla="*/ 200818 w 416864"/>
                  <a:gd name="connsiteY8" fmla="*/ 227793 h 228783"/>
                  <a:gd name="connsiteX9" fmla="*/ 4759 w 416864"/>
                  <a:gd name="connsiteY9" fmla="*/ 121173 h 228783"/>
                  <a:gd name="connsiteX10" fmla="*/ 0 w 416864"/>
                  <a:gd name="connsiteY10" fmla="*/ 116413 h 22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6864" h="228783">
                    <a:moveTo>
                      <a:pt x="0" y="116413"/>
                    </a:moveTo>
                    <a:cubicBezTo>
                      <a:pt x="14276" y="107846"/>
                      <a:pt x="27601" y="100230"/>
                      <a:pt x="40925" y="92614"/>
                    </a:cubicBezTo>
                    <a:cubicBezTo>
                      <a:pt x="92319" y="63103"/>
                      <a:pt x="143714" y="33592"/>
                      <a:pt x="195108" y="4081"/>
                    </a:cubicBezTo>
                    <a:cubicBezTo>
                      <a:pt x="203674" y="-679"/>
                      <a:pt x="211288" y="-1630"/>
                      <a:pt x="219853" y="3129"/>
                    </a:cubicBezTo>
                    <a:cubicBezTo>
                      <a:pt x="282669" y="39304"/>
                      <a:pt x="344532" y="75479"/>
                      <a:pt x="407347" y="110702"/>
                    </a:cubicBezTo>
                    <a:cubicBezTo>
                      <a:pt x="410203" y="112605"/>
                      <a:pt x="412106" y="114509"/>
                      <a:pt x="416865" y="118317"/>
                    </a:cubicBezTo>
                    <a:cubicBezTo>
                      <a:pt x="390216" y="132597"/>
                      <a:pt x="364519" y="146876"/>
                      <a:pt x="338822" y="161156"/>
                    </a:cubicBezTo>
                    <a:cubicBezTo>
                      <a:pt x="298848" y="183051"/>
                      <a:pt x="258875" y="204946"/>
                      <a:pt x="218902" y="225890"/>
                    </a:cubicBezTo>
                    <a:cubicBezTo>
                      <a:pt x="214143" y="228745"/>
                      <a:pt x="205577" y="229697"/>
                      <a:pt x="200818" y="227793"/>
                    </a:cubicBezTo>
                    <a:cubicBezTo>
                      <a:pt x="135148" y="192571"/>
                      <a:pt x="69478" y="156396"/>
                      <a:pt x="4759" y="121173"/>
                    </a:cubicBezTo>
                    <a:cubicBezTo>
                      <a:pt x="3807" y="121173"/>
                      <a:pt x="2855" y="120221"/>
                      <a:pt x="0" y="116413"/>
                    </a:cubicBezTo>
                    <a:close/>
                  </a:path>
                </a:pathLst>
              </a:custGeom>
              <a:solidFill>
                <a:srgbClr val="DD1470"/>
              </a:solidFill>
              <a:ln w="9514" cap="flat">
                <a:noFill/>
                <a:prstDash val="solid"/>
                <a:miter/>
              </a:ln>
            </p:spPr>
            <p:txBody>
              <a:bodyPr rtlCol="0" anchor="ctr"/>
              <a:lstStyle/>
              <a:p>
                <a:endParaRPr lang="en-US"/>
              </a:p>
            </p:txBody>
          </p:sp>
          <p:sp>
            <p:nvSpPr>
              <p:cNvPr id="157" name="Freeform 156">
                <a:extLst>
                  <a:ext uri="{FF2B5EF4-FFF2-40B4-BE49-F238E27FC236}">
                    <a16:creationId xmlns:a16="http://schemas.microsoft.com/office/drawing/2014/main" id="{C4DEFA1E-1820-812D-9A3A-1C801C7FB411}"/>
                  </a:ext>
                </a:extLst>
              </p:cNvPr>
              <p:cNvSpPr/>
              <p:nvPr/>
            </p:nvSpPr>
            <p:spPr>
              <a:xfrm>
                <a:off x="6198788" y="2510531"/>
                <a:ext cx="416864" cy="229482"/>
              </a:xfrm>
              <a:custGeom>
                <a:avLst/>
                <a:gdLst>
                  <a:gd name="connsiteX0" fmla="*/ 0 w 416864"/>
                  <a:gd name="connsiteY0" fmla="*/ 116912 h 229482"/>
                  <a:gd name="connsiteX1" fmla="*/ 107547 w 416864"/>
                  <a:gd name="connsiteY1" fmla="*/ 55035 h 229482"/>
                  <a:gd name="connsiteX2" fmla="*/ 198915 w 416864"/>
                  <a:gd name="connsiteY2" fmla="*/ 2676 h 229482"/>
                  <a:gd name="connsiteX3" fmla="*/ 216998 w 416864"/>
                  <a:gd name="connsiteY3" fmla="*/ 1724 h 229482"/>
                  <a:gd name="connsiteX4" fmla="*/ 412106 w 416864"/>
                  <a:gd name="connsiteY4" fmla="*/ 113104 h 229482"/>
                  <a:gd name="connsiteX5" fmla="*/ 416865 w 416864"/>
                  <a:gd name="connsiteY5" fmla="*/ 117864 h 229482"/>
                  <a:gd name="connsiteX6" fmla="*/ 404492 w 416864"/>
                  <a:gd name="connsiteY6" fmla="*/ 126432 h 229482"/>
                  <a:gd name="connsiteX7" fmla="*/ 219853 w 416864"/>
                  <a:gd name="connsiteY7" fmla="*/ 227340 h 229482"/>
                  <a:gd name="connsiteX8" fmla="*/ 198915 w 416864"/>
                  <a:gd name="connsiteY8" fmla="*/ 227340 h 229482"/>
                  <a:gd name="connsiteX9" fmla="*/ 14276 w 416864"/>
                  <a:gd name="connsiteY9" fmla="*/ 126432 h 229482"/>
                  <a:gd name="connsiteX10" fmla="*/ 0 w 416864"/>
                  <a:gd name="connsiteY10" fmla="*/ 116912 h 229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6864" h="229482">
                    <a:moveTo>
                      <a:pt x="0" y="116912"/>
                    </a:moveTo>
                    <a:cubicBezTo>
                      <a:pt x="38070" y="95017"/>
                      <a:pt x="73285" y="75026"/>
                      <a:pt x="107547" y="55035"/>
                    </a:cubicBezTo>
                    <a:cubicBezTo>
                      <a:pt x="138003" y="37899"/>
                      <a:pt x="168459" y="19812"/>
                      <a:pt x="198915" y="2676"/>
                    </a:cubicBezTo>
                    <a:cubicBezTo>
                      <a:pt x="203674" y="-180"/>
                      <a:pt x="212240" y="-1132"/>
                      <a:pt x="216998" y="1724"/>
                    </a:cubicBezTo>
                    <a:cubicBezTo>
                      <a:pt x="282669" y="38851"/>
                      <a:pt x="347387" y="75978"/>
                      <a:pt x="412106" y="113104"/>
                    </a:cubicBezTo>
                    <a:cubicBezTo>
                      <a:pt x="413058" y="114056"/>
                      <a:pt x="414009" y="115008"/>
                      <a:pt x="416865" y="117864"/>
                    </a:cubicBezTo>
                    <a:cubicBezTo>
                      <a:pt x="412106" y="120720"/>
                      <a:pt x="408299" y="123576"/>
                      <a:pt x="404492" y="126432"/>
                    </a:cubicBezTo>
                    <a:cubicBezTo>
                      <a:pt x="342629" y="159751"/>
                      <a:pt x="281717" y="194022"/>
                      <a:pt x="219853" y="227340"/>
                    </a:cubicBezTo>
                    <a:cubicBezTo>
                      <a:pt x="214143" y="230196"/>
                      <a:pt x="204625" y="230196"/>
                      <a:pt x="198915" y="227340"/>
                    </a:cubicBezTo>
                    <a:cubicBezTo>
                      <a:pt x="137052" y="194022"/>
                      <a:pt x="75188" y="160703"/>
                      <a:pt x="14276" y="126432"/>
                    </a:cubicBezTo>
                    <a:cubicBezTo>
                      <a:pt x="10469" y="123576"/>
                      <a:pt x="6662" y="120720"/>
                      <a:pt x="0" y="116912"/>
                    </a:cubicBezTo>
                    <a:close/>
                  </a:path>
                </a:pathLst>
              </a:custGeom>
              <a:solidFill>
                <a:srgbClr val="DD1470"/>
              </a:solidFill>
              <a:ln w="9514" cap="flat">
                <a:noFill/>
                <a:prstDash val="solid"/>
                <a:miter/>
              </a:ln>
            </p:spPr>
            <p:txBody>
              <a:bodyPr rtlCol="0" anchor="ctr"/>
              <a:lstStyle/>
              <a:p>
                <a:endParaRPr lang="en-US"/>
              </a:p>
            </p:txBody>
          </p:sp>
          <p:sp>
            <p:nvSpPr>
              <p:cNvPr id="158" name="Freeform 157">
                <a:extLst>
                  <a:ext uri="{FF2B5EF4-FFF2-40B4-BE49-F238E27FC236}">
                    <a16:creationId xmlns:a16="http://schemas.microsoft.com/office/drawing/2014/main" id="{E58DAB29-63F0-C61A-8F12-0638AAA2C2F5}"/>
                  </a:ext>
                </a:extLst>
              </p:cNvPr>
              <p:cNvSpPr/>
              <p:nvPr/>
            </p:nvSpPr>
            <p:spPr>
              <a:xfrm>
                <a:off x="4474225" y="1508407"/>
                <a:ext cx="417816" cy="230753"/>
              </a:xfrm>
              <a:custGeom>
                <a:avLst/>
                <a:gdLst>
                  <a:gd name="connsiteX0" fmla="*/ 0 w 417816"/>
                  <a:gd name="connsiteY0" fmla="*/ 118520 h 230753"/>
                  <a:gd name="connsiteX1" fmla="*/ 13324 w 417816"/>
                  <a:gd name="connsiteY1" fmla="*/ 109000 h 230753"/>
                  <a:gd name="connsiteX2" fmla="*/ 195108 w 417816"/>
                  <a:gd name="connsiteY2" fmla="*/ 4284 h 230753"/>
                  <a:gd name="connsiteX3" fmla="*/ 223660 w 417816"/>
                  <a:gd name="connsiteY3" fmla="*/ 4284 h 230753"/>
                  <a:gd name="connsiteX4" fmla="*/ 402588 w 417816"/>
                  <a:gd name="connsiteY4" fmla="*/ 107096 h 230753"/>
                  <a:gd name="connsiteX5" fmla="*/ 417816 w 417816"/>
                  <a:gd name="connsiteY5" fmla="*/ 118520 h 230753"/>
                  <a:gd name="connsiteX6" fmla="*/ 348339 w 417816"/>
                  <a:gd name="connsiteY6" fmla="*/ 156598 h 230753"/>
                  <a:gd name="connsiteX7" fmla="*/ 221757 w 417816"/>
                  <a:gd name="connsiteY7" fmla="*/ 226092 h 230753"/>
                  <a:gd name="connsiteX8" fmla="*/ 197963 w 417816"/>
                  <a:gd name="connsiteY8" fmla="*/ 227996 h 230753"/>
                  <a:gd name="connsiteX9" fmla="*/ 9517 w 417816"/>
                  <a:gd name="connsiteY9" fmla="*/ 125184 h 230753"/>
                  <a:gd name="connsiteX10" fmla="*/ 0 w 417816"/>
                  <a:gd name="connsiteY10" fmla="*/ 118520 h 23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7816" h="230753">
                    <a:moveTo>
                      <a:pt x="0" y="118520"/>
                    </a:moveTo>
                    <a:cubicBezTo>
                      <a:pt x="5710" y="114712"/>
                      <a:pt x="9517" y="111856"/>
                      <a:pt x="13324" y="109000"/>
                    </a:cubicBezTo>
                    <a:cubicBezTo>
                      <a:pt x="74236" y="73777"/>
                      <a:pt x="134196" y="39507"/>
                      <a:pt x="195108" y="4284"/>
                    </a:cubicBezTo>
                    <a:cubicBezTo>
                      <a:pt x="205577" y="-1428"/>
                      <a:pt x="213191" y="-1428"/>
                      <a:pt x="223660" y="4284"/>
                    </a:cubicBezTo>
                    <a:cubicBezTo>
                      <a:pt x="282668" y="39507"/>
                      <a:pt x="342629" y="72825"/>
                      <a:pt x="402588" y="107096"/>
                    </a:cubicBezTo>
                    <a:cubicBezTo>
                      <a:pt x="407347" y="109952"/>
                      <a:pt x="411154" y="113760"/>
                      <a:pt x="417816" y="118520"/>
                    </a:cubicBezTo>
                    <a:cubicBezTo>
                      <a:pt x="393071" y="131847"/>
                      <a:pt x="371181" y="144223"/>
                      <a:pt x="348339" y="156598"/>
                    </a:cubicBezTo>
                    <a:cubicBezTo>
                      <a:pt x="306462" y="179446"/>
                      <a:pt x="264585" y="202293"/>
                      <a:pt x="221757" y="226092"/>
                    </a:cubicBezTo>
                    <a:cubicBezTo>
                      <a:pt x="214143" y="230852"/>
                      <a:pt x="206529" y="232756"/>
                      <a:pt x="197963" y="227996"/>
                    </a:cubicBezTo>
                    <a:cubicBezTo>
                      <a:pt x="135148" y="193725"/>
                      <a:pt x="72333" y="159454"/>
                      <a:pt x="9517" y="125184"/>
                    </a:cubicBezTo>
                    <a:cubicBezTo>
                      <a:pt x="7614" y="123280"/>
                      <a:pt x="4759" y="121376"/>
                      <a:pt x="0" y="118520"/>
                    </a:cubicBezTo>
                    <a:close/>
                  </a:path>
                </a:pathLst>
              </a:custGeom>
              <a:solidFill>
                <a:srgbClr val="DD1470"/>
              </a:solidFill>
              <a:ln w="9514" cap="flat">
                <a:noFill/>
                <a:prstDash val="solid"/>
                <a:miter/>
              </a:ln>
            </p:spPr>
            <p:txBody>
              <a:bodyPr rtlCol="0" anchor="ctr"/>
              <a:lstStyle/>
              <a:p>
                <a:endParaRPr lang="en-US"/>
              </a:p>
            </p:txBody>
          </p:sp>
          <p:sp>
            <p:nvSpPr>
              <p:cNvPr id="159" name="Freeform 158">
                <a:extLst>
                  <a:ext uri="{FF2B5EF4-FFF2-40B4-BE49-F238E27FC236}">
                    <a16:creationId xmlns:a16="http://schemas.microsoft.com/office/drawing/2014/main" id="{C14D9B68-266C-48B5-446C-CBC531F28057}"/>
                  </a:ext>
                </a:extLst>
              </p:cNvPr>
              <p:cNvSpPr/>
              <p:nvPr/>
            </p:nvSpPr>
            <p:spPr>
              <a:xfrm>
                <a:off x="4473273" y="2509432"/>
                <a:ext cx="418768" cy="229852"/>
              </a:xfrm>
              <a:custGeom>
                <a:avLst/>
                <a:gdLst>
                  <a:gd name="connsiteX0" fmla="*/ 418768 w 418768"/>
                  <a:gd name="connsiteY0" fmla="*/ 118963 h 229852"/>
                  <a:gd name="connsiteX1" fmla="*/ 376891 w 418768"/>
                  <a:gd name="connsiteY1" fmla="*/ 142763 h 229852"/>
                  <a:gd name="connsiteX2" fmla="*/ 221757 w 418768"/>
                  <a:gd name="connsiteY2" fmla="*/ 226536 h 229852"/>
                  <a:gd name="connsiteX3" fmla="*/ 200818 w 418768"/>
                  <a:gd name="connsiteY3" fmla="*/ 228440 h 229852"/>
                  <a:gd name="connsiteX4" fmla="*/ 11421 w 418768"/>
                  <a:gd name="connsiteY4" fmla="*/ 125627 h 229852"/>
                  <a:gd name="connsiteX5" fmla="*/ 0 w 418768"/>
                  <a:gd name="connsiteY5" fmla="*/ 118012 h 229852"/>
                  <a:gd name="connsiteX6" fmla="*/ 48539 w 418768"/>
                  <a:gd name="connsiteY6" fmla="*/ 89453 h 229852"/>
                  <a:gd name="connsiteX7" fmla="*/ 197963 w 418768"/>
                  <a:gd name="connsiteY7" fmla="*/ 3776 h 229852"/>
                  <a:gd name="connsiteX8" fmla="*/ 218902 w 418768"/>
                  <a:gd name="connsiteY8" fmla="*/ 2824 h 229852"/>
                  <a:gd name="connsiteX9" fmla="*/ 409251 w 418768"/>
                  <a:gd name="connsiteY9" fmla="*/ 112300 h 229852"/>
                  <a:gd name="connsiteX10" fmla="*/ 418768 w 418768"/>
                  <a:gd name="connsiteY10" fmla="*/ 118963 h 229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8768" h="229852">
                    <a:moveTo>
                      <a:pt x="418768" y="118963"/>
                    </a:moveTo>
                    <a:cubicBezTo>
                      <a:pt x="404492" y="127531"/>
                      <a:pt x="391168" y="135147"/>
                      <a:pt x="376891" y="142763"/>
                    </a:cubicBezTo>
                    <a:cubicBezTo>
                      <a:pt x="325497" y="171322"/>
                      <a:pt x="274103" y="198929"/>
                      <a:pt x="221757" y="226536"/>
                    </a:cubicBezTo>
                    <a:cubicBezTo>
                      <a:pt x="216046" y="229392"/>
                      <a:pt x="206529" y="231296"/>
                      <a:pt x="200818" y="228440"/>
                    </a:cubicBezTo>
                    <a:cubicBezTo>
                      <a:pt x="138003" y="195121"/>
                      <a:pt x="75188" y="159898"/>
                      <a:pt x="11421" y="125627"/>
                    </a:cubicBezTo>
                    <a:cubicBezTo>
                      <a:pt x="8566" y="123723"/>
                      <a:pt x="5711" y="121819"/>
                      <a:pt x="0" y="118012"/>
                    </a:cubicBezTo>
                    <a:cubicBezTo>
                      <a:pt x="17131" y="107540"/>
                      <a:pt x="32359" y="98972"/>
                      <a:pt x="48539" y="89453"/>
                    </a:cubicBezTo>
                    <a:cubicBezTo>
                      <a:pt x="98030" y="60894"/>
                      <a:pt x="148472" y="32335"/>
                      <a:pt x="197963" y="3776"/>
                    </a:cubicBezTo>
                    <a:cubicBezTo>
                      <a:pt x="205577" y="-32"/>
                      <a:pt x="211288" y="-1936"/>
                      <a:pt x="218902" y="2824"/>
                    </a:cubicBezTo>
                    <a:cubicBezTo>
                      <a:pt x="282669" y="38998"/>
                      <a:pt x="345484" y="75173"/>
                      <a:pt x="409251" y="112300"/>
                    </a:cubicBezTo>
                    <a:cubicBezTo>
                      <a:pt x="412106" y="113252"/>
                      <a:pt x="414009" y="115156"/>
                      <a:pt x="418768" y="118963"/>
                    </a:cubicBezTo>
                    <a:close/>
                  </a:path>
                </a:pathLst>
              </a:custGeom>
              <a:solidFill>
                <a:srgbClr val="DD1470"/>
              </a:solidFill>
              <a:ln w="9514" cap="flat">
                <a:noFill/>
                <a:prstDash val="solid"/>
                <a:miter/>
              </a:ln>
            </p:spPr>
            <p:txBody>
              <a:bodyPr rtlCol="0" anchor="ctr"/>
              <a:lstStyle/>
              <a:p>
                <a:endParaRPr lang="en-US"/>
              </a:p>
            </p:txBody>
          </p:sp>
          <p:sp>
            <p:nvSpPr>
              <p:cNvPr id="160" name="Freeform 159">
                <a:extLst>
                  <a:ext uri="{FF2B5EF4-FFF2-40B4-BE49-F238E27FC236}">
                    <a16:creationId xmlns:a16="http://schemas.microsoft.com/office/drawing/2014/main" id="{D0A89000-2117-C6EC-AB0C-58DDBF8BB913}"/>
                  </a:ext>
                </a:extLst>
              </p:cNvPr>
              <p:cNvSpPr/>
              <p:nvPr/>
            </p:nvSpPr>
            <p:spPr>
              <a:xfrm>
                <a:off x="5337458" y="2899992"/>
                <a:ext cx="417816" cy="230465"/>
              </a:xfrm>
              <a:custGeom>
                <a:avLst/>
                <a:gdLst>
                  <a:gd name="connsiteX0" fmla="*/ 417817 w 417816"/>
                  <a:gd name="connsiteY0" fmla="*/ 119662 h 230465"/>
                  <a:gd name="connsiteX1" fmla="*/ 307414 w 417816"/>
                  <a:gd name="connsiteY1" fmla="*/ 179636 h 230465"/>
                  <a:gd name="connsiteX2" fmla="*/ 218902 w 417816"/>
                  <a:gd name="connsiteY2" fmla="*/ 228187 h 230465"/>
                  <a:gd name="connsiteX3" fmla="*/ 201770 w 417816"/>
                  <a:gd name="connsiteY3" fmla="*/ 229139 h 230465"/>
                  <a:gd name="connsiteX4" fmla="*/ 7614 w 417816"/>
                  <a:gd name="connsiteY4" fmla="*/ 123470 h 230465"/>
                  <a:gd name="connsiteX5" fmla="*/ 0 w 417816"/>
                  <a:gd name="connsiteY5" fmla="*/ 117758 h 230465"/>
                  <a:gd name="connsiteX6" fmla="*/ 39022 w 417816"/>
                  <a:gd name="connsiteY6" fmla="*/ 94911 h 230465"/>
                  <a:gd name="connsiteX7" fmla="*/ 196060 w 417816"/>
                  <a:gd name="connsiteY7" fmla="*/ 4474 h 230465"/>
                  <a:gd name="connsiteX8" fmla="*/ 220805 w 417816"/>
                  <a:gd name="connsiteY8" fmla="*/ 3523 h 230465"/>
                  <a:gd name="connsiteX9" fmla="*/ 410203 w 417816"/>
                  <a:gd name="connsiteY9" fmla="*/ 112047 h 230465"/>
                  <a:gd name="connsiteX10" fmla="*/ 417817 w 417816"/>
                  <a:gd name="connsiteY10" fmla="*/ 119662 h 23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7816" h="230465">
                    <a:moveTo>
                      <a:pt x="417817" y="119662"/>
                    </a:moveTo>
                    <a:cubicBezTo>
                      <a:pt x="379747" y="140606"/>
                      <a:pt x="343580" y="160597"/>
                      <a:pt x="307414" y="179636"/>
                    </a:cubicBezTo>
                    <a:cubicBezTo>
                      <a:pt x="277910" y="195820"/>
                      <a:pt x="248406" y="212003"/>
                      <a:pt x="218902" y="228187"/>
                    </a:cubicBezTo>
                    <a:cubicBezTo>
                      <a:pt x="214143" y="231043"/>
                      <a:pt x="206529" y="231043"/>
                      <a:pt x="201770" y="229139"/>
                    </a:cubicBezTo>
                    <a:cubicBezTo>
                      <a:pt x="137052" y="193916"/>
                      <a:pt x="72333" y="158693"/>
                      <a:pt x="7614" y="123470"/>
                    </a:cubicBezTo>
                    <a:cubicBezTo>
                      <a:pt x="5711" y="122518"/>
                      <a:pt x="3807" y="120614"/>
                      <a:pt x="0" y="117758"/>
                    </a:cubicBezTo>
                    <a:cubicBezTo>
                      <a:pt x="14276" y="110143"/>
                      <a:pt x="26649" y="102527"/>
                      <a:pt x="39022" y="94911"/>
                    </a:cubicBezTo>
                    <a:cubicBezTo>
                      <a:pt x="91368" y="64448"/>
                      <a:pt x="143714" y="34937"/>
                      <a:pt x="196060" y="4474"/>
                    </a:cubicBezTo>
                    <a:cubicBezTo>
                      <a:pt x="204625" y="-285"/>
                      <a:pt x="211288" y="-2189"/>
                      <a:pt x="220805" y="3523"/>
                    </a:cubicBezTo>
                    <a:cubicBezTo>
                      <a:pt x="283620" y="39697"/>
                      <a:pt x="346436" y="75872"/>
                      <a:pt x="410203" y="112047"/>
                    </a:cubicBezTo>
                    <a:cubicBezTo>
                      <a:pt x="411154" y="113951"/>
                      <a:pt x="413058" y="115855"/>
                      <a:pt x="417817" y="119662"/>
                    </a:cubicBezTo>
                    <a:close/>
                  </a:path>
                </a:pathLst>
              </a:custGeom>
              <a:solidFill>
                <a:srgbClr val="DD1470"/>
              </a:solidFill>
              <a:ln w="9514" cap="flat">
                <a:noFill/>
                <a:prstDash val="solid"/>
                <a:miter/>
              </a:ln>
            </p:spPr>
            <p:txBody>
              <a:bodyPr rtlCol="0" anchor="ctr"/>
              <a:lstStyle/>
              <a:p>
                <a:endParaRPr lang="en-US"/>
              </a:p>
            </p:txBody>
          </p:sp>
          <p:sp>
            <p:nvSpPr>
              <p:cNvPr id="161" name="Freeform 160">
                <a:extLst>
                  <a:ext uri="{FF2B5EF4-FFF2-40B4-BE49-F238E27FC236}">
                    <a16:creationId xmlns:a16="http://schemas.microsoft.com/office/drawing/2014/main" id="{21E81E11-27AD-0D87-B3BA-5DA18471D6C1}"/>
                  </a:ext>
                </a:extLst>
              </p:cNvPr>
              <p:cNvSpPr/>
              <p:nvPr/>
            </p:nvSpPr>
            <p:spPr>
              <a:xfrm>
                <a:off x="6201643" y="1508756"/>
                <a:ext cx="415912" cy="229371"/>
              </a:xfrm>
              <a:custGeom>
                <a:avLst/>
                <a:gdLst>
                  <a:gd name="connsiteX0" fmla="*/ 415913 w 415912"/>
                  <a:gd name="connsiteY0" fmla="*/ 119123 h 229371"/>
                  <a:gd name="connsiteX1" fmla="*/ 327401 w 415912"/>
                  <a:gd name="connsiteY1" fmla="*/ 168625 h 229371"/>
                  <a:gd name="connsiteX2" fmla="*/ 219853 w 415912"/>
                  <a:gd name="connsiteY2" fmla="*/ 226695 h 229371"/>
                  <a:gd name="connsiteX3" fmla="*/ 198915 w 415912"/>
                  <a:gd name="connsiteY3" fmla="*/ 227647 h 229371"/>
                  <a:gd name="connsiteX4" fmla="*/ 4759 w 415912"/>
                  <a:gd name="connsiteY4" fmla="*/ 121979 h 229371"/>
                  <a:gd name="connsiteX5" fmla="*/ 0 w 415912"/>
                  <a:gd name="connsiteY5" fmla="*/ 118171 h 229371"/>
                  <a:gd name="connsiteX6" fmla="*/ 12373 w 415912"/>
                  <a:gd name="connsiteY6" fmla="*/ 108651 h 229371"/>
                  <a:gd name="connsiteX7" fmla="*/ 195108 w 415912"/>
                  <a:gd name="connsiteY7" fmla="*/ 3935 h 229371"/>
                  <a:gd name="connsiteX8" fmla="*/ 219853 w 415912"/>
                  <a:gd name="connsiteY8" fmla="*/ 3935 h 229371"/>
                  <a:gd name="connsiteX9" fmla="*/ 402588 w 415912"/>
                  <a:gd name="connsiteY9" fmla="*/ 108651 h 229371"/>
                  <a:gd name="connsiteX10" fmla="*/ 415913 w 415912"/>
                  <a:gd name="connsiteY10" fmla="*/ 119123 h 229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5912" h="229371">
                    <a:moveTo>
                      <a:pt x="415913" y="119123"/>
                    </a:moveTo>
                    <a:cubicBezTo>
                      <a:pt x="384505" y="136258"/>
                      <a:pt x="355953" y="152442"/>
                      <a:pt x="327401" y="168625"/>
                    </a:cubicBezTo>
                    <a:cubicBezTo>
                      <a:pt x="291234" y="188616"/>
                      <a:pt x="256020" y="207656"/>
                      <a:pt x="219853" y="226695"/>
                    </a:cubicBezTo>
                    <a:cubicBezTo>
                      <a:pt x="214143" y="229551"/>
                      <a:pt x="204625" y="230503"/>
                      <a:pt x="198915" y="227647"/>
                    </a:cubicBezTo>
                    <a:cubicBezTo>
                      <a:pt x="134196" y="193376"/>
                      <a:pt x="69477" y="157202"/>
                      <a:pt x="4759" y="121979"/>
                    </a:cubicBezTo>
                    <a:cubicBezTo>
                      <a:pt x="3807" y="121027"/>
                      <a:pt x="2855" y="120075"/>
                      <a:pt x="0" y="118171"/>
                    </a:cubicBezTo>
                    <a:cubicBezTo>
                      <a:pt x="4759" y="114363"/>
                      <a:pt x="7614" y="111507"/>
                      <a:pt x="12373" y="108651"/>
                    </a:cubicBezTo>
                    <a:cubicBezTo>
                      <a:pt x="73284" y="73429"/>
                      <a:pt x="134196" y="39158"/>
                      <a:pt x="195108" y="3935"/>
                    </a:cubicBezTo>
                    <a:cubicBezTo>
                      <a:pt x="203674" y="-825"/>
                      <a:pt x="210336" y="-1777"/>
                      <a:pt x="219853" y="3935"/>
                    </a:cubicBezTo>
                    <a:cubicBezTo>
                      <a:pt x="280765" y="39158"/>
                      <a:pt x="341677" y="74380"/>
                      <a:pt x="402588" y="108651"/>
                    </a:cubicBezTo>
                    <a:cubicBezTo>
                      <a:pt x="406395" y="110555"/>
                      <a:pt x="410203" y="114363"/>
                      <a:pt x="415913" y="119123"/>
                    </a:cubicBezTo>
                    <a:close/>
                  </a:path>
                </a:pathLst>
              </a:custGeom>
              <a:solidFill>
                <a:srgbClr val="DD1470"/>
              </a:solidFill>
              <a:ln w="9514" cap="flat">
                <a:noFill/>
                <a:prstDash val="solid"/>
                <a:miter/>
              </a:ln>
            </p:spPr>
            <p:txBody>
              <a:bodyPr rtlCol="0" anchor="ctr"/>
              <a:lstStyle/>
              <a:p>
                <a:endParaRPr lang="en-US"/>
              </a:p>
            </p:txBody>
          </p:sp>
          <p:sp>
            <p:nvSpPr>
              <p:cNvPr id="162" name="Freeform 161">
                <a:extLst>
                  <a:ext uri="{FF2B5EF4-FFF2-40B4-BE49-F238E27FC236}">
                    <a16:creationId xmlns:a16="http://schemas.microsoft.com/office/drawing/2014/main" id="{32BE7B61-4BDC-1C6A-D95F-16D043D030F0}"/>
                  </a:ext>
                </a:extLst>
              </p:cNvPr>
              <p:cNvSpPr/>
              <p:nvPr/>
            </p:nvSpPr>
            <p:spPr>
              <a:xfrm>
                <a:off x="6164102" y="1682141"/>
                <a:ext cx="213085" cy="317004"/>
              </a:xfrm>
              <a:custGeom>
                <a:avLst/>
                <a:gdLst>
                  <a:gd name="connsiteX0" fmla="*/ 1375 w 213085"/>
                  <a:gd name="connsiteY0" fmla="*/ 0 h 317004"/>
                  <a:gd name="connsiteX1" fmla="*/ 31831 w 213085"/>
                  <a:gd name="connsiteY1" fmla="*/ 15231 h 317004"/>
                  <a:gd name="connsiteX2" fmla="*/ 203145 w 213085"/>
                  <a:gd name="connsiteY2" fmla="*/ 108524 h 317004"/>
                  <a:gd name="connsiteX3" fmla="*/ 212662 w 213085"/>
                  <a:gd name="connsiteY3" fmla="*/ 123756 h 317004"/>
                  <a:gd name="connsiteX4" fmla="*/ 212662 w 213085"/>
                  <a:gd name="connsiteY4" fmla="*/ 305581 h 317004"/>
                  <a:gd name="connsiteX5" fmla="*/ 210759 w 213085"/>
                  <a:gd name="connsiteY5" fmla="*/ 317005 h 317004"/>
                  <a:gd name="connsiteX6" fmla="*/ 140329 w 213085"/>
                  <a:gd name="connsiteY6" fmla="*/ 278926 h 317004"/>
                  <a:gd name="connsiteX7" fmla="*/ 10892 w 213085"/>
                  <a:gd name="connsiteY7" fmla="*/ 207529 h 317004"/>
                  <a:gd name="connsiteX8" fmla="*/ 423 w 213085"/>
                  <a:gd name="connsiteY8" fmla="*/ 192297 h 317004"/>
                  <a:gd name="connsiteX9" fmla="*/ 423 w 213085"/>
                  <a:gd name="connsiteY9" fmla="*/ 9520 h 317004"/>
                  <a:gd name="connsiteX10" fmla="*/ 1375 w 213085"/>
                  <a:gd name="connsiteY10" fmla="*/ 0 h 31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3085" h="317004">
                    <a:moveTo>
                      <a:pt x="1375" y="0"/>
                    </a:moveTo>
                    <a:cubicBezTo>
                      <a:pt x="12796" y="5712"/>
                      <a:pt x="22313" y="10472"/>
                      <a:pt x="31831" y="15231"/>
                    </a:cubicBezTo>
                    <a:cubicBezTo>
                      <a:pt x="88935" y="46646"/>
                      <a:pt x="146040" y="77109"/>
                      <a:pt x="203145" y="108524"/>
                    </a:cubicBezTo>
                    <a:cubicBezTo>
                      <a:pt x="207904" y="111380"/>
                      <a:pt x="212662" y="118044"/>
                      <a:pt x="212662" y="123756"/>
                    </a:cubicBezTo>
                    <a:cubicBezTo>
                      <a:pt x="213614" y="184681"/>
                      <a:pt x="212662" y="244655"/>
                      <a:pt x="212662" y="305581"/>
                    </a:cubicBezTo>
                    <a:cubicBezTo>
                      <a:pt x="212662" y="308437"/>
                      <a:pt x="211710" y="312245"/>
                      <a:pt x="210759" y="317005"/>
                    </a:cubicBezTo>
                    <a:cubicBezTo>
                      <a:pt x="186013" y="303677"/>
                      <a:pt x="163171" y="291302"/>
                      <a:pt x="140329" y="278926"/>
                    </a:cubicBezTo>
                    <a:cubicBezTo>
                      <a:pt x="96549" y="255127"/>
                      <a:pt x="53721" y="232280"/>
                      <a:pt x="10892" y="207529"/>
                    </a:cubicBezTo>
                    <a:cubicBezTo>
                      <a:pt x="6133" y="204673"/>
                      <a:pt x="1375" y="198009"/>
                      <a:pt x="423" y="192297"/>
                    </a:cubicBezTo>
                    <a:cubicBezTo>
                      <a:pt x="-529" y="131371"/>
                      <a:pt x="423" y="70446"/>
                      <a:pt x="423" y="9520"/>
                    </a:cubicBezTo>
                    <a:cubicBezTo>
                      <a:pt x="-529" y="7616"/>
                      <a:pt x="423" y="5712"/>
                      <a:pt x="1375" y="0"/>
                    </a:cubicBezTo>
                    <a:close/>
                  </a:path>
                </a:pathLst>
              </a:custGeom>
              <a:solidFill>
                <a:srgbClr val="DD1470"/>
              </a:solidFill>
              <a:ln w="9514" cap="flat">
                <a:noFill/>
                <a:prstDash val="solid"/>
                <a:miter/>
              </a:ln>
            </p:spPr>
            <p:txBody>
              <a:bodyPr rtlCol="0" anchor="ctr"/>
              <a:lstStyle/>
              <a:p>
                <a:endParaRPr lang="en-US"/>
              </a:p>
            </p:txBody>
          </p:sp>
          <p:sp>
            <p:nvSpPr>
              <p:cNvPr id="163" name="Freeform 162">
                <a:extLst>
                  <a:ext uri="{FF2B5EF4-FFF2-40B4-BE49-F238E27FC236}">
                    <a16:creationId xmlns:a16="http://schemas.microsoft.com/office/drawing/2014/main" id="{7BACC247-80FC-6589-A9B6-71DE55810631}"/>
                  </a:ext>
                </a:extLst>
              </p:cNvPr>
              <p:cNvSpPr/>
              <p:nvPr/>
            </p:nvSpPr>
            <p:spPr>
              <a:xfrm>
                <a:off x="6163574" y="2686341"/>
                <a:ext cx="213191" cy="314273"/>
              </a:xfrm>
              <a:custGeom>
                <a:avLst/>
                <a:gdLst>
                  <a:gd name="connsiteX0" fmla="*/ 212239 w 213191"/>
                  <a:gd name="connsiteY0" fmla="*/ 314274 h 314273"/>
                  <a:gd name="connsiteX1" fmla="*/ 171314 w 213191"/>
                  <a:gd name="connsiteY1" fmla="*/ 292378 h 314273"/>
                  <a:gd name="connsiteX2" fmla="*/ 12373 w 213191"/>
                  <a:gd name="connsiteY2" fmla="*/ 205749 h 314273"/>
                  <a:gd name="connsiteX3" fmla="*/ 0 w 213191"/>
                  <a:gd name="connsiteY3" fmla="*/ 184806 h 314273"/>
                  <a:gd name="connsiteX4" fmla="*/ 0 w 213191"/>
                  <a:gd name="connsiteY4" fmla="*/ 13452 h 314273"/>
                  <a:gd name="connsiteX5" fmla="*/ 15228 w 213191"/>
                  <a:gd name="connsiteY5" fmla="*/ 3932 h 314273"/>
                  <a:gd name="connsiteX6" fmla="*/ 198915 w 213191"/>
                  <a:gd name="connsiteY6" fmla="*/ 103889 h 314273"/>
                  <a:gd name="connsiteX7" fmla="*/ 213191 w 213191"/>
                  <a:gd name="connsiteY7" fmla="*/ 128640 h 314273"/>
                  <a:gd name="connsiteX8" fmla="*/ 213191 w 213191"/>
                  <a:gd name="connsiteY8" fmla="*/ 297138 h 314273"/>
                  <a:gd name="connsiteX9" fmla="*/ 212239 w 213191"/>
                  <a:gd name="connsiteY9" fmla="*/ 314274 h 31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191" h="314273">
                    <a:moveTo>
                      <a:pt x="212239" y="314274"/>
                    </a:moveTo>
                    <a:cubicBezTo>
                      <a:pt x="197011" y="306658"/>
                      <a:pt x="183687" y="299994"/>
                      <a:pt x="171314" y="292378"/>
                    </a:cubicBezTo>
                    <a:cubicBezTo>
                      <a:pt x="118016" y="263819"/>
                      <a:pt x="65670" y="234308"/>
                      <a:pt x="12373" y="205749"/>
                    </a:cubicBezTo>
                    <a:cubicBezTo>
                      <a:pt x="2855" y="200990"/>
                      <a:pt x="0" y="195278"/>
                      <a:pt x="0" y="184806"/>
                    </a:cubicBezTo>
                    <a:cubicBezTo>
                      <a:pt x="0" y="127688"/>
                      <a:pt x="0" y="70570"/>
                      <a:pt x="0" y="13452"/>
                    </a:cubicBezTo>
                    <a:cubicBezTo>
                      <a:pt x="0" y="-1779"/>
                      <a:pt x="1903" y="-2731"/>
                      <a:pt x="15228" y="3932"/>
                    </a:cubicBezTo>
                    <a:cubicBezTo>
                      <a:pt x="76140" y="37251"/>
                      <a:pt x="138003" y="70570"/>
                      <a:pt x="198915" y="103889"/>
                    </a:cubicBezTo>
                    <a:cubicBezTo>
                      <a:pt x="209384" y="109601"/>
                      <a:pt x="213191" y="116264"/>
                      <a:pt x="213191" y="128640"/>
                    </a:cubicBezTo>
                    <a:cubicBezTo>
                      <a:pt x="212239" y="184806"/>
                      <a:pt x="213191" y="240972"/>
                      <a:pt x="213191" y="297138"/>
                    </a:cubicBezTo>
                    <a:cubicBezTo>
                      <a:pt x="213191" y="300946"/>
                      <a:pt x="213191" y="306658"/>
                      <a:pt x="212239" y="314274"/>
                    </a:cubicBezTo>
                    <a:close/>
                  </a:path>
                </a:pathLst>
              </a:custGeom>
              <a:solidFill>
                <a:srgbClr val="DD1470"/>
              </a:solidFill>
              <a:ln w="9514" cap="flat">
                <a:noFill/>
                <a:prstDash val="solid"/>
                <a:miter/>
              </a:ln>
            </p:spPr>
            <p:txBody>
              <a:bodyPr rtlCol="0" anchor="ctr"/>
              <a:lstStyle/>
              <a:p>
                <a:endParaRPr lang="en-US"/>
              </a:p>
            </p:txBody>
          </p:sp>
          <p:sp>
            <p:nvSpPr>
              <p:cNvPr id="164" name="Freeform 163">
                <a:extLst>
                  <a:ext uri="{FF2B5EF4-FFF2-40B4-BE49-F238E27FC236}">
                    <a16:creationId xmlns:a16="http://schemas.microsoft.com/office/drawing/2014/main" id="{4D490379-E37A-688F-E492-0F636BF27B3C}"/>
                  </a:ext>
                </a:extLst>
              </p:cNvPr>
              <p:cNvSpPr/>
              <p:nvPr/>
            </p:nvSpPr>
            <p:spPr>
              <a:xfrm>
                <a:off x="4438296" y="2686289"/>
                <a:ext cx="212953" cy="313373"/>
              </a:xfrm>
              <a:custGeom>
                <a:avLst/>
                <a:gdLst>
                  <a:gd name="connsiteX0" fmla="*/ 211050 w 212953"/>
                  <a:gd name="connsiteY0" fmla="*/ 313373 h 313373"/>
                  <a:gd name="connsiteX1" fmla="*/ 155848 w 212953"/>
                  <a:gd name="connsiteY1" fmla="*/ 283863 h 313373"/>
                  <a:gd name="connsiteX2" fmla="*/ 11183 w 212953"/>
                  <a:gd name="connsiteY2" fmla="*/ 203897 h 313373"/>
                  <a:gd name="connsiteX3" fmla="*/ 714 w 212953"/>
                  <a:gd name="connsiteY3" fmla="*/ 186762 h 313373"/>
                  <a:gd name="connsiteX4" fmla="*/ 714 w 212953"/>
                  <a:gd name="connsiteY4" fmla="*/ 12552 h 313373"/>
                  <a:gd name="connsiteX5" fmla="*/ 14990 w 212953"/>
                  <a:gd name="connsiteY5" fmla="*/ 3984 h 313373"/>
                  <a:gd name="connsiteX6" fmla="*/ 201532 w 212953"/>
                  <a:gd name="connsiteY6" fmla="*/ 104893 h 313373"/>
                  <a:gd name="connsiteX7" fmla="*/ 212953 w 212953"/>
                  <a:gd name="connsiteY7" fmla="*/ 122028 h 313373"/>
                  <a:gd name="connsiteX8" fmla="*/ 212953 w 212953"/>
                  <a:gd name="connsiteY8" fmla="*/ 301950 h 313373"/>
                  <a:gd name="connsiteX9" fmla="*/ 211050 w 212953"/>
                  <a:gd name="connsiteY9" fmla="*/ 313373 h 313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953" h="313373">
                    <a:moveTo>
                      <a:pt x="211050" y="313373"/>
                    </a:moveTo>
                    <a:cubicBezTo>
                      <a:pt x="192015" y="302902"/>
                      <a:pt x="173932" y="293382"/>
                      <a:pt x="155848" y="283863"/>
                    </a:cubicBezTo>
                    <a:cubicBezTo>
                      <a:pt x="107309" y="257207"/>
                      <a:pt x="58770" y="231504"/>
                      <a:pt x="11183" y="203897"/>
                    </a:cubicBezTo>
                    <a:cubicBezTo>
                      <a:pt x="5472" y="201041"/>
                      <a:pt x="714" y="192474"/>
                      <a:pt x="714" y="186762"/>
                    </a:cubicBezTo>
                    <a:cubicBezTo>
                      <a:pt x="-238" y="128692"/>
                      <a:pt x="-238" y="70622"/>
                      <a:pt x="714" y="12552"/>
                    </a:cubicBezTo>
                    <a:cubicBezTo>
                      <a:pt x="714" y="-1727"/>
                      <a:pt x="2617" y="-2679"/>
                      <a:pt x="14990" y="3984"/>
                    </a:cubicBezTo>
                    <a:cubicBezTo>
                      <a:pt x="76853" y="37303"/>
                      <a:pt x="139669" y="71574"/>
                      <a:pt x="201532" y="104893"/>
                    </a:cubicBezTo>
                    <a:cubicBezTo>
                      <a:pt x="208195" y="108701"/>
                      <a:pt x="212953" y="112509"/>
                      <a:pt x="212953" y="122028"/>
                    </a:cubicBezTo>
                    <a:cubicBezTo>
                      <a:pt x="212953" y="182002"/>
                      <a:pt x="212953" y="241976"/>
                      <a:pt x="212953" y="301950"/>
                    </a:cubicBezTo>
                    <a:cubicBezTo>
                      <a:pt x="212953" y="304806"/>
                      <a:pt x="212001" y="308614"/>
                      <a:pt x="211050" y="313373"/>
                    </a:cubicBezTo>
                    <a:close/>
                  </a:path>
                </a:pathLst>
              </a:custGeom>
              <a:solidFill>
                <a:srgbClr val="DD1470"/>
              </a:solidFill>
              <a:ln w="9514" cap="flat">
                <a:noFill/>
                <a:prstDash val="solid"/>
                <a:miter/>
              </a:ln>
            </p:spPr>
            <p:txBody>
              <a:bodyPr rtlCol="0" anchor="ctr"/>
              <a:lstStyle/>
              <a:p>
                <a:endParaRPr lang="en-US"/>
              </a:p>
            </p:txBody>
          </p:sp>
          <p:sp>
            <p:nvSpPr>
              <p:cNvPr id="165" name="Freeform 164">
                <a:extLst>
                  <a:ext uri="{FF2B5EF4-FFF2-40B4-BE49-F238E27FC236}">
                    <a16:creationId xmlns:a16="http://schemas.microsoft.com/office/drawing/2014/main" id="{8A20E0E7-941C-E69A-746D-DA432BD0D4D4}"/>
                  </a:ext>
                </a:extLst>
              </p:cNvPr>
              <p:cNvSpPr/>
              <p:nvPr/>
            </p:nvSpPr>
            <p:spPr>
              <a:xfrm>
                <a:off x="5300340" y="1316586"/>
                <a:ext cx="212662" cy="315100"/>
              </a:xfrm>
              <a:custGeom>
                <a:avLst/>
                <a:gdLst>
                  <a:gd name="connsiteX0" fmla="*/ 212240 w 212662"/>
                  <a:gd name="connsiteY0" fmla="*/ 315101 h 315100"/>
                  <a:gd name="connsiteX1" fmla="*/ 160845 w 212662"/>
                  <a:gd name="connsiteY1" fmla="*/ 287494 h 315100"/>
                  <a:gd name="connsiteX2" fmla="*/ 15228 w 212662"/>
                  <a:gd name="connsiteY2" fmla="*/ 208481 h 315100"/>
                  <a:gd name="connsiteX3" fmla="*/ 0 w 212662"/>
                  <a:gd name="connsiteY3" fmla="*/ 182778 h 315100"/>
                  <a:gd name="connsiteX4" fmla="*/ 0 w 212662"/>
                  <a:gd name="connsiteY4" fmla="*/ 17135 h 315100"/>
                  <a:gd name="connsiteX5" fmla="*/ 952 w 212662"/>
                  <a:gd name="connsiteY5" fmla="*/ 0 h 315100"/>
                  <a:gd name="connsiteX6" fmla="*/ 15228 w 212662"/>
                  <a:gd name="connsiteY6" fmla="*/ 5712 h 315100"/>
                  <a:gd name="connsiteX7" fmla="*/ 198915 w 212662"/>
                  <a:gd name="connsiteY7" fmla="*/ 105668 h 315100"/>
                  <a:gd name="connsiteX8" fmla="*/ 212240 w 212662"/>
                  <a:gd name="connsiteY8" fmla="*/ 127564 h 315100"/>
                  <a:gd name="connsiteX9" fmla="*/ 212240 w 212662"/>
                  <a:gd name="connsiteY9" fmla="*/ 298917 h 315100"/>
                  <a:gd name="connsiteX10" fmla="*/ 212240 w 212662"/>
                  <a:gd name="connsiteY10" fmla="*/ 315101 h 31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662" h="315100">
                    <a:moveTo>
                      <a:pt x="212240" y="315101"/>
                    </a:moveTo>
                    <a:cubicBezTo>
                      <a:pt x="194156" y="305581"/>
                      <a:pt x="177025" y="296062"/>
                      <a:pt x="160845" y="287494"/>
                    </a:cubicBezTo>
                    <a:cubicBezTo>
                      <a:pt x="112306" y="260839"/>
                      <a:pt x="63767" y="234184"/>
                      <a:pt x="15228" y="208481"/>
                    </a:cubicBezTo>
                    <a:cubicBezTo>
                      <a:pt x="3807" y="202769"/>
                      <a:pt x="0" y="195153"/>
                      <a:pt x="0" y="182778"/>
                    </a:cubicBezTo>
                    <a:cubicBezTo>
                      <a:pt x="952" y="127564"/>
                      <a:pt x="0" y="72349"/>
                      <a:pt x="0" y="17135"/>
                    </a:cubicBezTo>
                    <a:cubicBezTo>
                      <a:pt x="0" y="12376"/>
                      <a:pt x="0" y="6664"/>
                      <a:pt x="952" y="0"/>
                    </a:cubicBezTo>
                    <a:cubicBezTo>
                      <a:pt x="6662" y="1904"/>
                      <a:pt x="11421" y="2856"/>
                      <a:pt x="15228" y="5712"/>
                    </a:cubicBezTo>
                    <a:cubicBezTo>
                      <a:pt x="76140" y="39031"/>
                      <a:pt x="138003" y="72349"/>
                      <a:pt x="198915" y="105668"/>
                    </a:cubicBezTo>
                    <a:cubicBezTo>
                      <a:pt x="208432" y="110428"/>
                      <a:pt x="212240" y="116140"/>
                      <a:pt x="212240" y="127564"/>
                    </a:cubicBezTo>
                    <a:cubicBezTo>
                      <a:pt x="211288" y="184682"/>
                      <a:pt x="212240" y="241799"/>
                      <a:pt x="212240" y="298917"/>
                    </a:cubicBezTo>
                    <a:cubicBezTo>
                      <a:pt x="213191" y="302725"/>
                      <a:pt x="212240" y="307485"/>
                      <a:pt x="212240" y="315101"/>
                    </a:cubicBezTo>
                    <a:close/>
                  </a:path>
                </a:pathLst>
              </a:custGeom>
              <a:solidFill>
                <a:srgbClr val="DD1470"/>
              </a:solidFill>
              <a:ln w="9514" cap="flat">
                <a:noFill/>
                <a:prstDash val="solid"/>
                <a:miter/>
              </a:ln>
            </p:spPr>
            <p:txBody>
              <a:bodyPr rtlCol="0" anchor="ctr"/>
              <a:lstStyle/>
              <a:p>
                <a:endParaRPr lang="en-US"/>
              </a:p>
            </p:txBody>
          </p:sp>
          <p:sp>
            <p:nvSpPr>
              <p:cNvPr id="166" name="Freeform 165">
                <a:extLst>
                  <a:ext uri="{FF2B5EF4-FFF2-40B4-BE49-F238E27FC236}">
                    <a16:creationId xmlns:a16="http://schemas.microsoft.com/office/drawing/2014/main" id="{761C946C-BF77-CCD7-C314-D9C538D4A515}"/>
                  </a:ext>
                </a:extLst>
              </p:cNvPr>
              <p:cNvSpPr/>
              <p:nvPr/>
            </p:nvSpPr>
            <p:spPr>
              <a:xfrm>
                <a:off x="5302096" y="2189539"/>
                <a:ext cx="212386" cy="316052"/>
              </a:xfrm>
              <a:custGeom>
                <a:avLst/>
                <a:gdLst>
                  <a:gd name="connsiteX0" fmla="*/ 1099 w 212386"/>
                  <a:gd name="connsiteY0" fmla="*/ 0 h 316052"/>
                  <a:gd name="connsiteX1" fmla="*/ 14423 w 212386"/>
                  <a:gd name="connsiteY1" fmla="*/ 4760 h 316052"/>
                  <a:gd name="connsiteX2" fmla="*/ 200014 w 212386"/>
                  <a:gd name="connsiteY2" fmla="*/ 105668 h 316052"/>
                  <a:gd name="connsiteX3" fmla="*/ 212386 w 212386"/>
                  <a:gd name="connsiteY3" fmla="*/ 122804 h 316052"/>
                  <a:gd name="connsiteX4" fmla="*/ 212386 w 212386"/>
                  <a:gd name="connsiteY4" fmla="*/ 304629 h 316052"/>
                  <a:gd name="connsiteX5" fmla="*/ 211435 w 212386"/>
                  <a:gd name="connsiteY5" fmla="*/ 316053 h 316052"/>
                  <a:gd name="connsiteX6" fmla="*/ 177172 w 212386"/>
                  <a:gd name="connsiteY6" fmla="*/ 297013 h 316052"/>
                  <a:gd name="connsiteX7" fmla="*/ 12520 w 212386"/>
                  <a:gd name="connsiteY7" fmla="*/ 206577 h 316052"/>
                  <a:gd name="connsiteX8" fmla="*/ 1099 w 212386"/>
                  <a:gd name="connsiteY8" fmla="*/ 191345 h 316052"/>
                  <a:gd name="connsiteX9" fmla="*/ 1099 w 212386"/>
                  <a:gd name="connsiteY9" fmla="*/ 9520 h 316052"/>
                  <a:gd name="connsiteX10" fmla="*/ 1099 w 212386"/>
                  <a:gd name="connsiteY10" fmla="*/ 0 h 316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386" h="316052">
                    <a:moveTo>
                      <a:pt x="1099" y="0"/>
                    </a:moveTo>
                    <a:cubicBezTo>
                      <a:pt x="5858" y="1904"/>
                      <a:pt x="10617" y="2856"/>
                      <a:pt x="14423" y="4760"/>
                    </a:cubicBezTo>
                    <a:cubicBezTo>
                      <a:pt x="76287" y="38079"/>
                      <a:pt x="138150" y="71397"/>
                      <a:pt x="200014" y="105668"/>
                    </a:cubicBezTo>
                    <a:cubicBezTo>
                      <a:pt x="206676" y="109476"/>
                      <a:pt x="212386" y="112332"/>
                      <a:pt x="212386" y="122804"/>
                    </a:cubicBezTo>
                    <a:cubicBezTo>
                      <a:pt x="211435" y="183730"/>
                      <a:pt x="212386" y="243703"/>
                      <a:pt x="212386" y="304629"/>
                    </a:cubicBezTo>
                    <a:cubicBezTo>
                      <a:pt x="212386" y="307485"/>
                      <a:pt x="211435" y="310341"/>
                      <a:pt x="211435" y="316053"/>
                    </a:cubicBezTo>
                    <a:cubicBezTo>
                      <a:pt x="199062" y="309389"/>
                      <a:pt x="187641" y="302725"/>
                      <a:pt x="177172" y="297013"/>
                    </a:cubicBezTo>
                    <a:cubicBezTo>
                      <a:pt x="121971" y="266551"/>
                      <a:pt x="66769" y="237040"/>
                      <a:pt x="12520" y="206577"/>
                    </a:cubicBezTo>
                    <a:cubicBezTo>
                      <a:pt x="7761" y="203721"/>
                      <a:pt x="1099" y="196105"/>
                      <a:pt x="1099" y="191345"/>
                    </a:cubicBezTo>
                    <a:cubicBezTo>
                      <a:pt x="147" y="130419"/>
                      <a:pt x="1099" y="70445"/>
                      <a:pt x="1099" y="9520"/>
                    </a:cubicBezTo>
                    <a:cubicBezTo>
                      <a:pt x="-805" y="5712"/>
                      <a:pt x="147" y="3808"/>
                      <a:pt x="1099" y="0"/>
                    </a:cubicBezTo>
                    <a:close/>
                  </a:path>
                </a:pathLst>
              </a:custGeom>
              <a:solidFill>
                <a:srgbClr val="DD1470"/>
              </a:solidFill>
              <a:ln w="9514" cap="flat">
                <a:noFill/>
                <a:prstDash val="solid"/>
                <a:miter/>
              </a:ln>
            </p:spPr>
            <p:txBody>
              <a:bodyPr rtlCol="0" anchor="ctr"/>
              <a:lstStyle/>
              <a:p>
                <a:endParaRPr lang="en-US"/>
              </a:p>
            </p:txBody>
          </p:sp>
          <p:sp>
            <p:nvSpPr>
              <p:cNvPr id="167" name="Freeform 166">
                <a:extLst>
                  <a:ext uri="{FF2B5EF4-FFF2-40B4-BE49-F238E27FC236}">
                    <a16:creationId xmlns:a16="http://schemas.microsoft.com/office/drawing/2014/main" id="{11DDF721-3ACB-0A70-EA46-CAC33C827123}"/>
                  </a:ext>
                </a:extLst>
              </p:cNvPr>
              <p:cNvSpPr/>
              <p:nvPr/>
            </p:nvSpPr>
            <p:spPr>
              <a:xfrm>
                <a:off x="4438058" y="1684165"/>
                <a:ext cx="212386" cy="314029"/>
              </a:xfrm>
              <a:custGeom>
                <a:avLst/>
                <a:gdLst>
                  <a:gd name="connsiteX0" fmla="*/ 211288 w 212386"/>
                  <a:gd name="connsiteY0" fmla="*/ 314029 h 314029"/>
                  <a:gd name="connsiteX1" fmla="*/ 126582 w 212386"/>
                  <a:gd name="connsiteY1" fmla="*/ 268335 h 314029"/>
                  <a:gd name="connsiteX2" fmla="*/ 12373 w 212386"/>
                  <a:gd name="connsiteY2" fmla="*/ 206457 h 314029"/>
                  <a:gd name="connsiteX3" fmla="*/ 0 w 212386"/>
                  <a:gd name="connsiteY3" fmla="*/ 186466 h 314029"/>
                  <a:gd name="connsiteX4" fmla="*/ 0 w 212386"/>
                  <a:gd name="connsiteY4" fmla="*/ 13208 h 314029"/>
                  <a:gd name="connsiteX5" fmla="*/ 14276 w 212386"/>
                  <a:gd name="connsiteY5" fmla="*/ 3688 h 314029"/>
                  <a:gd name="connsiteX6" fmla="*/ 201770 w 212386"/>
                  <a:gd name="connsiteY6" fmla="*/ 106500 h 314029"/>
                  <a:gd name="connsiteX7" fmla="*/ 211288 w 212386"/>
                  <a:gd name="connsiteY7" fmla="*/ 121732 h 314029"/>
                  <a:gd name="connsiteX8" fmla="*/ 211288 w 212386"/>
                  <a:gd name="connsiteY8" fmla="*/ 304509 h 314029"/>
                  <a:gd name="connsiteX9" fmla="*/ 211288 w 212386"/>
                  <a:gd name="connsiteY9" fmla="*/ 314029 h 314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386" h="314029">
                    <a:moveTo>
                      <a:pt x="211288" y="314029"/>
                    </a:moveTo>
                    <a:cubicBezTo>
                      <a:pt x="182735" y="298798"/>
                      <a:pt x="154183" y="283566"/>
                      <a:pt x="126582" y="268335"/>
                    </a:cubicBezTo>
                    <a:cubicBezTo>
                      <a:pt x="88512" y="247391"/>
                      <a:pt x="51394" y="226448"/>
                      <a:pt x="12373" y="206457"/>
                    </a:cubicBezTo>
                    <a:cubicBezTo>
                      <a:pt x="3807" y="201697"/>
                      <a:pt x="0" y="195985"/>
                      <a:pt x="0" y="186466"/>
                    </a:cubicBezTo>
                    <a:cubicBezTo>
                      <a:pt x="0" y="128396"/>
                      <a:pt x="0" y="71278"/>
                      <a:pt x="0" y="13208"/>
                    </a:cubicBezTo>
                    <a:cubicBezTo>
                      <a:pt x="0" y="-1072"/>
                      <a:pt x="1903" y="-2976"/>
                      <a:pt x="14276" y="3688"/>
                    </a:cubicBezTo>
                    <a:cubicBezTo>
                      <a:pt x="77091" y="37959"/>
                      <a:pt x="139907" y="71278"/>
                      <a:pt x="201770" y="106500"/>
                    </a:cubicBezTo>
                    <a:cubicBezTo>
                      <a:pt x="206529" y="109356"/>
                      <a:pt x="211288" y="116020"/>
                      <a:pt x="211288" y="121732"/>
                    </a:cubicBezTo>
                    <a:cubicBezTo>
                      <a:pt x="212239" y="182658"/>
                      <a:pt x="212239" y="243584"/>
                      <a:pt x="211288" y="304509"/>
                    </a:cubicBezTo>
                    <a:cubicBezTo>
                      <a:pt x="213191" y="307365"/>
                      <a:pt x="212239" y="310221"/>
                      <a:pt x="211288" y="314029"/>
                    </a:cubicBezTo>
                    <a:close/>
                  </a:path>
                </a:pathLst>
              </a:custGeom>
              <a:solidFill>
                <a:srgbClr val="DD1470"/>
              </a:solidFill>
              <a:ln w="9514" cap="flat">
                <a:noFill/>
                <a:prstDash val="solid"/>
                <a:miter/>
              </a:ln>
            </p:spPr>
            <p:txBody>
              <a:bodyPr rtlCol="0" anchor="ctr"/>
              <a:lstStyle/>
              <a:p>
                <a:endParaRPr lang="en-US"/>
              </a:p>
            </p:txBody>
          </p:sp>
          <p:sp>
            <p:nvSpPr>
              <p:cNvPr id="168" name="Freeform 167">
                <a:extLst>
                  <a:ext uri="{FF2B5EF4-FFF2-40B4-BE49-F238E27FC236}">
                    <a16:creationId xmlns:a16="http://schemas.microsoft.com/office/drawing/2014/main" id="{63D414BD-A063-EB15-9DF2-624483CA7726}"/>
                  </a:ext>
                </a:extLst>
              </p:cNvPr>
              <p:cNvSpPr/>
              <p:nvPr/>
            </p:nvSpPr>
            <p:spPr>
              <a:xfrm>
                <a:off x="5578250" y="1314682"/>
                <a:ext cx="212239" cy="315100"/>
              </a:xfrm>
              <a:custGeom>
                <a:avLst/>
                <a:gdLst>
                  <a:gd name="connsiteX0" fmla="*/ 952 w 212239"/>
                  <a:gd name="connsiteY0" fmla="*/ 315101 h 315100"/>
                  <a:gd name="connsiteX1" fmla="*/ 0 w 212239"/>
                  <a:gd name="connsiteY1" fmla="*/ 299869 h 315100"/>
                  <a:gd name="connsiteX2" fmla="*/ 0 w 212239"/>
                  <a:gd name="connsiteY2" fmla="*/ 126611 h 315100"/>
                  <a:gd name="connsiteX3" fmla="*/ 12373 w 212239"/>
                  <a:gd name="connsiteY3" fmla="*/ 106620 h 315100"/>
                  <a:gd name="connsiteX4" fmla="*/ 196060 w 212239"/>
                  <a:gd name="connsiteY4" fmla="*/ 6664 h 315100"/>
                  <a:gd name="connsiteX5" fmla="*/ 211287 w 212239"/>
                  <a:gd name="connsiteY5" fmla="*/ 0 h 315100"/>
                  <a:gd name="connsiteX6" fmla="*/ 212239 w 212239"/>
                  <a:gd name="connsiteY6" fmla="*/ 16183 h 315100"/>
                  <a:gd name="connsiteX7" fmla="*/ 212239 w 212239"/>
                  <a:gd name="connsiteY7" fmla="*/ 186585 h 315100"/>
                  <a:gd name="connsiteX8" fmla="*/ 200818 w 212239"/>
                  <a:gd name="connsiteY8" fmla="*/ 207529 h 315100"/>
                  <a:gd name="connsiteX9" fmla="*/ 9517 w 212239"/>
                  <a:gd name="connsiteY9" fmla="*/ 311293 h 315100"/>
                  <a:gd name="connsiteX10" fmla="*/ 952 w 212239"/>
                  <a:gd name="connsiteY10" fmla="*/ 315101 h 31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239" h="315100">
                    <a:moveTo>
                      <a:pt x="952" y="315101"/>
                    </a:moveTo>
                    <a:cubicBezTo>
                      <a:pt x="952" y="309389"/>
                      <a:pt x="0" y="304629"/>
                      <a:pt x="0" y="299869"/>
                    </a:cubicBezTo>
                    <a:cubicBezTo>
                      <a:pt x="0" y="241799"/>
                      <a:pt x="0" y="184682"/>
                      <a:pt x="0" y="126611"/>
                    </a:cubicBezTo>
                    <a:cubicBezTo>
                      <a:pt x="0" y="117092"/>
                      <a:pt x="3807" y="111380"/>
                      <a:pt x="12373" y="106620"/>
                    </a:cubicBezTo>
                    <a:cubicBezTo>
                      <a:pt x="74236" y="73301"/>
                      <a:pt x="135148" y="39983"/>
                      <a:pt x="196060" y="6664"/>
                    </a:cubicBezTo>
                    <a:cubicBezTo>
                      <a:pt x="200818" y="4760"/>
                      <a:pt x="205577" y="2856"/>
                      <a:pt x="211287" y="0"/>
                    </a:cubicBezTo>
                    <a:cubicBezTo>
                      <a:pt x="212239" y="6664"/>
                      <a:pt x="212239" y="11424"/>
                      <a:pt x="212239" y="16183"/>
                    </a:cubicBezTo>
                    <a:cubicBezTo>
                      <a:pt x="212239" y="73301"/>
                      <a:pt x="212239" y="129467"/>
                      <a:pt x="212239" y="186585"/>
                    </a:cubicBezTo>
                    <a:cubicBezTo>
                      <a:pt x="212239" y="196105"/>
                      <a:pt x="209384" y="202769"/>
                      <a:pt x="200818" y="207529"/>
                    </a:cubicBezTo>
                    <a:cubicBezTo>
                      <a:pt x="137051" y="241799"/>
                      <a:pt x="73284" y="277022"/>
                      <a:pt x="9517" y="311293"/>
                    </a:cubicBezTo>
                    <a:cubicBezTo>
                      <a:pt x="7614" y="313197"/>
                      <a:pt x="4759" y="314149"/>
                      <a:pt x="952" y="315101"/>
                    </a:cubicBezTo>
                    <a:close/>
                  </a:path>
                </a:pathLst>
              </a:custGeom>
              <a:solidFill>
                <a:srgbClr val="DD1470"/>
              </a:solidFill>
              <a:ln w="9514" cap="flat">
                <a:noFill/>
                <a:prstDash val="solid"/>
                <a:miter/>
              </a:ln>
            </p:spPr>
            <p:txBody>
              <a:bodyPr rtlCol="0" anchor="ctr"/>
              <a:lstStyle/>
              <a:p>
                <a:endParaRPr lang="en-US"/>
              </a:p>
            </p:txBody>
          </p:sp>
          <p:sp>
            <p:nvSpPr>
              <p:cNvPr id="169" name="Freeform 168">
                <a:extLst>
                  <a:ext uri="{FF2B5EF4-FFF2-40B4-BE49-F238E27FC236}">
                    <a16:creationId xmlns:a16="http://schemas.microsoft.com/office/drawing/2014/main" id="{0D86A0EB-4385-6CD6-91AB-8AE702FDC723}"/>
                  </a:ext>
                </a:extLst>
              </p:cNvPr>
              <p:cNvSpPr/>
              <p:nvPr/>
            </p:nvSpPr>
            <p:spPr>
              <a:xfrm>
                <a:off x="4715968" y="1682141"/>
                <a:ext cx="212239" cy="316052"/>
              </a:xfrm>
              <a:custGeom>
                <a:avLst/>
                <a:gdLst>
                  <a:gd name="connsiteX0" fmla="*/ 211288 w 212239"/>
                  <a:gd name="connsiteY0" fmla="*/ 0 h 316052"/>
                  <a:gd name="connsiteX1" fmla="*/ 212239 w 212239"/>
                  <a:gd name="connsiteY1" fmla="*/ 17135 h 316052"/>
                  <a:gd name="connsiteX2" fmla="*/ 212239 w 212239"/>
                  <a:gd name="connsiteY2" fmla="*/ 187537 h 316052"/>
                  <a:gd name="connsiteX3" fmla="*/ 199867 w 212239"/>
                  <a:gd name="connsiteY3" fmla="*/ 208481 h 316052"/>
                  <a:gd name="connsiteX4" fmla="*/ 19035 w 212239"/>
                  <a:gd name="connsiteY4" fmla="*/ 307485 h 316052"/>
                  <a:gd name="connsiteX5" fmla="*/ 952 w 212239"/>
                  <a:gd name="connsiteY5" fmla="*/ 316053 h 316052"/>
                  <a:gd name="connsiteX6" fmla="*/ 0 w 212239"/>
                  <a:gd name="connsiteY6" fmla="*/ 301773 h 316052"/>
                  <a:gd name="connsiteX7" fmla="*/ 0 w 212239"/>
                  <a:gd name="connsiteY7" fmla="*/ 125660 h 316052"/>
                  <a:gd name="connsiteX8" fmla="*/ 8566 w 212239"/>
                  <a:gd name="connsiteY8" fmla="*/ 108524 h 316052"/>
                  <a:gd name="connsiteX9" fmla="*/ 194156 w 212239"/>
                  <a:gd name="connsiteY9" fmla="*/ 7616 h 316052"/>
                  <a:gd name="connsiteX10" fmla="*/ 211288 w 212239"/>
                  <a:gd name="connsiteY10" fmla="*/ 0 h 316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239" h="316052">
                    <a:moveTo>
                      <a:pt x="211288" y="0"/>
                    </a:moveTo>
                    <a:cubicBezTo>
                      <a:pt x="211288" y="7616"/>
                      <a:pt x="212239" y="12376"/>
                      <a:pt x="212239" y="17135"/>
                    </a:cubicBezTo>
                    <a:cubicBezTo>
                      <a:pt x="212239" y="74253"/>
                      <a:pt x="212239" y="130419"/>
                      <a:pt x="212239" y="187537"/>
                    </a:cubicBezTo>
                    <a:cubicBezTo>
                      <a:pt x="212239" y="198009"/>
                      <a:pt x="209384" y="203721"/>
                      <a:pt x="199867" y="208481"/>
                    </a:cubicBezTo>
                    <a:cubicBezTo>
                      <a:pt x="138955" y="240848"/>
                      <a:pt x="78995" y="274166"/>
                      <a:pt x="19035" y="307485"/>
                    </a:cubicBezTo>
                    <a:cubicBezTo>
                      <a:pt x="13324" y="310341"/>
                      <a:pt x="8566" y="313197"/>
                      <a:pt x="952" y="316053"/>
                    </a:cubicBezTo>
                    <a:cubicBezTo>
                      <a:pt x="0" y="310341"/>
                      <a:pt x="0" y="305581"/>
                      <a:pt x="0" y="301773"/>
                    </a:cubicBezTo>
                    <a:cubicBezTo>
                      <a:pt x="0" y="242751"/>
                      <a:pt x="0" y="184681"/>
                      <a:pt x="0" y="125660"/>
                    </a:cubicBezTo>
                    <a:cubicBezTo>
                      <a:pt x="0" y="118044"/>
                      <a:pt x="952" y="112332"/>
                      <a:pt x="8566" y="108524"/>
                    </a:cubicBezTo>
                    <a:cubicBezTo>
                      <a:pt x="70429" y="75205"/>
                      <a:pt x="132293" y="40935"/>
                      <a:pt x="194156" y="7616"/>
                    </a:cubicBezTo>
                    <a:cubicBezTo>
                      <a:pt x="197963" y="5712"/>
                      <a:pt x="203674" y="3808"/>
                      <a:pt x="211288" y="0"/>
                    </a:cubicBezTo>
                    <a:close/>
                  </a:path>
                </a:pathLst>
              </a:custGeom>
              <a:solidFill>
                <a:srgbClr val="DD1470"/>
              </a:solidFill>
              <a:ln w="9514" cap="flat">
                <a:noFill/>
                <a:prstDash val="solid"/>
                <a:miter/>
              </a:ln>
            </p:spPr>
            <p:txBody>
              <a:bodyPr rtlCol="0" anchor="ctr"/>
              <a:lstStyle/>
              <a:p>
                <a:endParaRPr lang="en-US"/>
              </a:p>
            </p:txBody>
          </p:sp>
          <p:sp>
            <p:nvSpPr>
              <p:cNvPr id="170" name="Freeform 169">
                <a:extLst>
                  <a:ext uri="{FF2B5EF4-FFF2-40B4-BE49-F238E27FC236}">
                    <a16:creationId xmlns:a16="http://schemas.microsoft.com/office/drawing/2014/main" id="{FBEFB283-8674-D034-6425-17D5BEFC0375}"/>
                  </a:ext>
                </a:extLst>
              </p:cNvPr>
              <p:cNvSpPr/>
              <p:nvPr/>
            </p:nvSpPr>
            <p:spPr>
              <a:xfrm>
                <a:off x="6440532" y="1682141"/>
                <a:ext cx="211287" cy="317004"/>
              </a:xfrm>
              <a:custGeom>
                <a:avLst/>
                <a:gdLst>
                  <a:gd name="connsiteX0" fmla="*/ 952 w 211287"/>
                  <a:gd name="connsiteY0" fmla="*/ 317005 h 317004"/>
                  <a:gd name="connsiteX1" fmla="*/ 0 w 211287"/>
                  <a:gd name="connsiteY1" fmla="*/ 300821 h 317004"/>
                  <a:gd name="connsiteX2" fmla="*/ 0 w 211287"/>
                  <a:gd name="connsiteY2" fmla="*/ 127564 h 317004"/>
                  <a:gd name="connsiteX3" fmla="*/ 11421 w 211287"/>
                  <a:gd name="connsiteY3" fmla="*/ 107572 h 317004"/>
                  <a:gd name="connsiteX4" fmla="*/ 195108 w 211287"/>
                  <a:gd name="connsiteY4" fmla="*/ 7616 h 317004"/>
                  <a:gd name="connsiteX5" fmla="*/ 209384 w 211287"/>
                  <a:gd name="connsiteY5" fmla="*/ 0 h 317004"/>
                  <a:gd name="connsiteX6" fmla="*/ 211287 w 211287"/>
                  <a:gd name="connsiteY6" fmla="*/ 16183 h 317004"/>
                  <a:gd name="connsiteX7" fmla="*/ 211287 w 211287"/>
                  <a:gd name="connsiteY7" fmla="*/ 187537 h 317004"/>
                  <a:gd name="connsiteX8" fmla="*/ 202722 w 211287"/>
                  <a:gd name="connsiteY8" fmla="*/ 204673 h 317004"/>
                  <a:gd name="connsiteX9" fmla="*/ 952 w 211287"/>
                  <a:gd name="connsiteY9" fmla="*/ 317005 h 31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1287" h="317004">
                    <a:moveTo>
                      <a:pt x="952" y="317005"/>
                    </a:moveTo>
                    <a:cubicBezTo>
                      <a:pt x="0" y="309389"/>
                      <a:pt x="0" y="305581"/>
                      <a:pt x="0" y="300821"/>
                    </a:cubicBezTo>
                    <a:cubicBezTo>
                      <a:pt x="0" y="242751"/>
                      <a:pt x="0" y="185633"/>
                      <a:pt x="0" y="127564"/>
                    </a:cubicBezTo>
                    <a:cubicBezTo>
                      <a:pt x="0" y="118044"/>
                      <a:pt x="2855" y="112332"/>
                      <a:pt x="11421" y="107572"/>
                    </a:cubicBezTo>
                    <a:cubicBezTo>
                      <a:pt x="73284" y="74253"/>
                      <a:pt x="134196" y="40935"/>
                      <a:pt x="195108" y="7616"/>
                    </a:cubicBezTo>
                    <a:cubicBezTo>
                      <a:pt x="198915" y="5712"/>
                      <a:pt x="203674" y="3808"/>
                      <a:pt x="209384" y="0"/>
                    </a:cubicBezTo>
                    <a:cubicBezTo>
                      <a:pt x="210336" y="6664"/>
                      <a:pt x="211287" y="11424"/>
                      <a:pt x="211287" y="16183"/>
                    </a:cubicBezTo>
                    <a:cubicBezTo>
                      <a:pt x="211287" y="73301"/>
                      <a:pt x="211287" y="130419"/>
                      <a:pt x="211287" y="187537"/>
                    </a:cubicBezTo>
                    <a:cubicBezTo>
                      <a:pt x="211287" y="193249"/>
                      <a:pt x="207480" y="202769"/>
                      <a:pt x="202722" y="204673"/>
                    </a:cubicBezTo>
                    <a:cubicBezTo>
                      <a:pt x="138003" y="242751"/>
                      <a:pt x="71381" y="278926"/>
                      <a:pt x="952" y="317005"/>
                    </a:cubicBezTo>
                    <a:close/>
                  </a:path>
                </a:pathLst>
              </a:custGeom>
              <a:solidFill>
                <a:srgbClr val="DD1470"/>
              </a:solidFill>
              <a:ln w="9514" cap="flat">
                <a:noFill/>
                <a:prstDash val="solid"/>
                <a:miter/>
              </a:ln>
            </p:spPr>
            <p:txBody>
              <a:bodyPr rtlCol="0" anchor="ctr"/>
              <a:lstStyle/>
              <a:p>
                <a:endParaRPr lang="en-US"/>
              </a:p>
            </p:txBody>
          </p:sp>
          <p:sp>
            <p:nvSpPr>
              <p:cNvPr id="171" name="Freeform 170">
                <a:extLst>
                  <a:ext uri="{FF2B5EF4-FFF2-40B4-BE49-F238E27FC236}">
                    <a16:creationId xmlns:a16="http://schemas.microsoft.com/office/drawing/2014/main" id="{70E4B4C7-82BF-0A53-C230-FC205BB187E3}"/>
                  </a:ext>
                </a:extLst>
              </p:cNvPr>
              <p:cNvSpPr/>
              <p:nvPr/>
            </p:nvSpPr>
            <p:spPr>
              <a:xfrm>
                <a:off x="5578250" y="2189539"/>
                <a:ext cx="212239" cy="314148"/>
              </a:xfrm>
              <a:custGeom>
                <a:avLst/>
                <a:gdLst>
                  <a:gd name="connsiteX0" fmla="*/ 952 w 212239"/>
                  <a:gd name="connsiteY0" fmla="*/ 314149 h 314148"/>
                  <a:gd name="connsiteX1" fmla="*/ 0 w 212239"/>
                  <a:gd name="connsiteY1" fmla="*/ 299869 h 314148"/>
                  <a:gd name="connsiteX2" fmla="*/ 0 w 212239"/>
                  <a:gd name="connsiteY2" fmla="*/ 125660 h 314148"/>
                  <a:gd name="connsiteX3" fmla="*/ 10469 w 212239"/>
                  <a:gd name="connsiteY3" fmla="*/ 106620 h 314148"/>
                  <a:gd name="connsiteX4" fmla="*/ 197963 w 212239"/>
                  <a:gd name="connsiteY4" fmla="*/ 4760 h 314148"/>
                  <a:gd name="connsiteX5" fmla="*/ 211287 w 212239"/>
                  <a:gd name="connsiteY5" fmla="*/ 0 h 314148"/>
                  <a:gd name="connsiteX6" fmla="*/ 212239 w 212239"/>
                  <a:gd name="connsiteY6" fmla="*/ 14279 h 314148"/>
                  <a:gd name="connsiteX7" fmla="*/ 212239 w 212239"/>
                  <a:gd name="connsiteY7" fmla="*/ 187537 h 314148"/>
                  <a:gd name="connsiteX8" fmla="*/ 201770 w 212239"/>
                  <a:gd name="connsiteY8" fmla="*/ 205625 h 314148"/>
                  <a:gd name="connsiteX9" fmla="*/ 9517 w 212239"/>
                  <a:gd name="connsiteY9" fmla="*/ 310341 h 314148"/>
                  <a:gd name="connsiteX10" fmla="*/ 952 w 212239"/>
                  <a:gd name="connsiteY10" fmla="*/ 314149 h 314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239" h="314148">
                    <a:moveTo>
                      <a:pt x="952" y="314149"/>
                    </a:moveTo>
                    <a:cubicBezTo>
                      <a:pt x="952" y="308437"/>
                      <a:pt x="0" y="303677"/>
                      <a:pt x="0" y="299869"/>
                    </a:cubicBezTo>
                    <a:cubicBezTo>
                      <a:pt x="0" y="241799"/>
                      <a:pt x="0" y="183730"/>
                      <a:pt x="0" y="125660"/>
                    </a:cubicBezTo>
                    <a:cubicBezTo>
                      <a:pt x="0" y="116140"/>
                      <a:pt x="2855" y="111380"/>
                      <a:pt x="10469" y="106620"/>
                    </a:cubicBezTo>
                    <a:cubicBezTo>
                      <a:pt x="73284" y="72349"/>
                      <a:pt x="135148" y="38079"/>
                      <a:pt x="197963" y="4760"/>
                    </a:cubicBezTo>
                    <a:cubicBezTo>
                      <a:pt x="201770" y="2856"/>
                      <a:pt x="205577" y="1904"/>
                      <a:pt x="211287" y="0"/>
                    </a:cubicBezTo>
                    <a:cubicBezTo>
                      <a:pt x="212239" y="5712"/>
                      <a:pt x="212239" y="10472"/>
                      <a:pt x="212239" y="14279"/>
                    </a:cubicBezTo>
                    <a:cubicBezTo>
                      <a:pt x="212239" y="72349"/>
                      <a:pt x="212239" y="129467"/>
                      <a:pt x="212239" y="187537"/>
                    </a:cubicBezTo>
                    <a:cubicBezTo>
                      <a:pt x="212239" y="196105"/>
                      <a:pt x="210336" y="201817"/>
                      <a:pt x="201770" y="205625"/>
                    </a:cubicBezTo>
                    <a:cubicBezTo>
                      <a:pt x="137051" y="240848"/>
                      <a:pt x="73284" y="276070"/>
                      <a:pt x="9517" y="310341"/>
                    </a:cubicBezTo>
                    <a:cubicBezTo>
                      <a:pt x="7614" y="311293"/>
                      <a:pt x="5711" y="312245"/>
                      <a:pt x="952" y="314149"/>
                    </a:cubicBezTo>
                    <a:close/>
                  </a:path>
                </a:pathLst>
              </a:custGeom>
              <a:solidFill>
                <a:srgbClr val="DD1470"/>
              </a:solidFill>
              <a:ln w="9514" cap="flat">
                <a:noFill/>
                <a:prstDash val="solid"/>
                <a:miter/>
              </a:ln>
            </p:spPr>
            <p:txBody>
              <a:bodyPr rtlCol="0" anchor="ctr"/>
              <a:lstStyle/>
              <a:p>
                <a:endParaRPr lang="en-US"/>
              </a:p>
            </p:txBody>
          </p:sp>
          <p:sp>
            <p:nvSpPr>
              <p:cNvPr id="172" name="Freeform 171">
                <a:extLst>
                  <a:ext uri="{FF2B5EF4-FFF2-40B4-BE49-F238E27FC236}">
                    <a16:creationId xmlns:a16="http://schemas.microsoft.com/office/drawing/2014/main" id="{32BAF1EC-4C9A-5DA4-13E5-72EBF99D0911}"/>
                  </a:ext>
                </a:extLst>
              </p:cNvPr>
              <p:cNvSpPr/>
              <p:nvPr/>
            </p:nvSpPr>
            <p:spPr>
              <a:xfrm>
                <a:off x="4715016" y="2683610"/>
                <a:ext cx="212239" cy="315100"/>
              </a:xfrm>
              <a:custGeom>
                <a:avLst/>
                <a:gdLst>
                  <a:gd name="connsiteX0" fmla="*/ 952 w 212239"/>
                  <a:gd name="connsiteY0" fmla="*/ 315101 h 315100"/>
                  <a:gd name="connsiteX1" fmla="*/ 0 w 212239"/>
                  <a:gd name="connsiteY1" fmla="*/ 301773 h 315100"/>
                  <a:gd name="connsiteX2" fmla="*/ 0 w 212239"/>
                  <a:gd name="connsiteY2" fmla="*/ 127564 h 315100"/>
                  <a:gd name="connsiteX3" fmla="*/ 11421 w 212239"/>
                  <a:gd name="connsiteY3" fmla="*/ 107572 h 315100"/>
                  <a:gd name="connsiteX4" fmla="*/ 196060 w 212239"/>
                  <a:gd name="connsiteY4" fmla="*/ 6664 h 315100"/>
                  <a:gd name="connsiteX5" fmla="*/ 210336 w 212239"/>
                  <a:gd name="connsiteY5" fmla="*/ 0 h 315100"/>
                  <a:gd name="connsiteX6" fmla="*/ 212240 w 212239"/>
                  <a:gd name="connsiteY6" fmla="*/ 14279 h 315100"/>
                  <a:gd name="connsiteX7" fmla="*/ 212240 w 212239"/>
                  <a:gd name="connsiteY7" fmla="*/ 188489 h 315100"/>
                  <a:gd name="connsiteX8" fmla="*/ 202722 w 212239"/>
                  <a:gd name="connsiteY8" fmla="*/ 206577 h 315100"/>
                  <a:gd name="connsiteX9" fmla="*/ 10469 w 212239"/>
                  <a:gd name="connsiteY9" fmla="*/ 312245 h 315100"/>
                  <a:gd name="connsiteX10" fmla="*/ 952 w 212239"/>
                  <a:gd name="connsiteY10" fmla="*/ 315101 h 31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239" h="315100">
                    <a:moveTo>
                      <a:pt x="952" y="315101"/>
                    </a:moveTo>
                    <a:cubicBezTo>
                      <a:pt x="952" y="309389"/>
                      <a:pt x="0" y="305581"/>
                      <a:pt x="0" y="301773"/>
                    </a:cubicBezTo>
                    <a:cubicBezTo>
                      <a:pt x="0" y="243703"/>
                      <a:pt x="0" y="185633"/>
                      <a:pt x="0" y="127564"/>
                    </a:cubicBezTo>
                    <a:cubicBezTo>
                      <a:pt x="0" y="118044"/>
                      <a:pt x="2855" y="112332"/>
                      <a:pt x="11421" y="107572"/>
                    </a:cubicBezTo>
                    <a:cubicBezTo>
                      <a:pt x="73285" y="74253"/>
                      <a:pt x="135148" y="40935"/>
                      <a:pt x="196060" y="6664"/>
                    </a:cubicBezTo>
                    <a:cubicBezTo>
                      <a:pt x="199867" y="4760"/>
                      <a:pt x="204625" y="2856"/>
                      <a:pt x="210336" y="0"/>
                    </a:cubicBezTo>
                    <a:cubicBezTo>
                      <a:pt x="211288" y="5712"/>
                      <a:pt x="212240" y="10472"/>
                      <a:pt x="212240" y="14279"/>
                    </a:cubicBezTo>
                    <a:cubicBezTo>
                      <a:pt x="212240" y="72350"/>
                      <a:pt x="212240" y="130419"/>
                      <a:pt x="212240" y="188489"/>
                    </a:cubicBezTo>
                    <a:cubicBezTo>
                      <a:pt x="212240" y="194201"/>
                      <a:pt x="207481" y="203721"/>
                      <a:pt x="202722" y="206577"/>
                    </a:cubicBezTo>
                    <a:cubicBezTo>
                      <a:pt x="138955" y="241800"/>
                      <a:pt x="74236" y="277022"/>
                      <a:pt x="10469" y="312245"/>
                    </a:cubicBezTo>
                    <a:cubicBezTo>
                      <a:pt x="8566" y="313197"/>
                      <a:pt x="5711" y="314149"/>
                      <a:pt x="952" y="315101"/>
                    </a:cubicBezTo>
                    <a:close/>
                  </a:path>
                </a:pathLst>
              </a:custGeom>
              <a:solidFill>
                <a:srgbClr val="DD1470"/>
              </a:solidFill>
              <a:ln w="9514" cap="flat">
                <a:noFill/>
                <a:prstDash val="solid"/>
                <a:miter/>
              </a:ln>
            </p:spPr>
            <p:txBody>
              <a:bodyPr rtlCol="0" anchor="ctr"/>
              <a:lstStyle/>
              <a:p>
                <a:endParaRPr lang="en-US"/>
              </a:p>
            </p:txBody>
          </p:sp>
          <p:sp>
            <p:nvSpPr>
              <p:cNvPr id="173" name="Freeform 172">
                <a:extLst>
                  <a:ext uri="{FF2B5EF4-FFF2-40B4-BE49-F238E27FC236}">
                    <a16:creationId xmlns:a16="http://schemas.microsoft.com/office/drawing/2014/main" id="{7273A5C3-253C-7078-0ED6-DBBDFC341AB9}"/>
                  </a:ext>
                </a:extLst>
              </p:cNvPr>
              <p:cNvSpPr/>
              <p:nvPr/>
            </p:nvSpPr>
            <p:spPr>
              <a:xfrm>
                <a:off x="5301292" y="3075820"/>
                <a:ext cx="213191" cy="315100"/>
              </a:xfrm>
              <a:custGeom>
                <a:avLst/>
                <a:gdLst>
                  <a:gd name="connsiteX0" fmla="*/ 211288 w 213191"/>
                  <a:gd name="connsiteY0" fmla="*/ 315101 h 315100"/>
                  <a:gd name="connsiteX1" fmla="*/ 146569 w 213191"/>
                  <a:gd name="connsiteY1" fmla="*/ 279878 h 315100"/>
                  <a:gd name="connsiteX2" fmla="*/ 15228 w 213191"/>
                  <a:gd name="connsiteY2" fmla="*/ 208481 h 315100"/>
                  <a:gd name="connsiteX3" fmla="*/ 0 w 213191"/>
                  <a:gd name="connsiteY3" fmla="*/ 183730 h 315100"/>
                  <a:gd name="connsiteX4" fmla="*/ 0 w 213191"/>
                  <a:gd name="connsiteY4" fmla="*/ 16184 h 315100"/>
                  <a:gd name="connsiteX5" fmla="*/ 952 w 213191"/>
                  <a:gd name="connsiteY5" fmla="*/ 0 h 315100"/>
                  <a:gd name="connsiteX6" fmla="*/ 16180 w 213191"/>
                  <a:gd name="connsiteY6" fmla="*/ 4760 h 315100"/>
                  <a:gd name="connsiteX7" fmla="*/ 201770 w 213191"/>
                  <a:gd name="connsiteY7" fmla="*/ 105668 h 315100"/>
                  <a:gd name="connsiteX8" fmla="*/ 213191 w 213191"/>
                  <a:gd name="connsiteY8" fmla="*/ 122804 h 315100"/>
                  <a:gd name="connsiteX9" fmla="*/ 213191 w 213191"/>
                  <a:gd name="connsiteY9" fmla="*/ 302726 h 315100"/>
                  <a:gd name="connsiteX10" fmla="*/ 211288 w 213191"/>
                  <a:gd name="connsiteY10" fmla="*/ 315101 h 31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3191" h="315100">
                    <a:moveTo>
                      <a:pt x="211288" y="315101"/>
                    </a:moveTo>
                    <a:cubicBezTo>
                      <a:pt x="188446" y="302726"/>
                      <a:pt x="167507" y="291302"/>
                      <a:pt x="146569" y="279878"/>
                    </a:cubicBezTo>
                    <a:cubicBezTo>
                      <a:pt x="102788" y="256079"/>
                      <a:pt x="59008" y="232280"/>
                      <a:pt x="15228" y="208481"/>
                    </a:cubicBezTo>
                    <a:cubicBezTo>
                      <a:pt x="4759" y="202769"/>
                      <a:pt x="0" y="197057"/>
                      <a:pt x="0" y="183730"/>
                    </a:cubicBezTo>
                    <a:cubicBezTo>
                      <a:pt x="952" y="127563"/>
                      <a:pt x="0" y="72350"/>
                      <a:pt x="0" y="16184"/>
                    </a:cubicBezTo>
                    <a:cubicBezTo>
                      <a:pt x="0" y="11424"/>
                      <a:pt x="0" y="6664"/>
                      <a:pt x="952" y="0"/>
                    </a:cubicBezTo>
                    <a:cubicBezTo>
                      <a:pt x="6662" y="1904"/>
                      <a:pt x="11421" y="2856"/>
                      <a:pt x="16180" y="4760"/>
                    </a:cubicBezTo>
                    <a:cubicBezTo>
                      <a:pt x="78043" y="38079"/>
                      <a:pt x="139907" y="71397"/>
                      <a:pt x="201770" y="105668"/>
                    </a:cubicBezTo>
                    <a:cubicBezTo>
                      <a:pt x="208432" y="109476"/>
                      <a:pt x="213191" y="113284"/>
                      <a:pt x="213191" y="122804"/>
                    </a:cubicBezTo>
                    <a:cubicBezTo>
                      <a:pt x="212239" y="182778"/>
                      <a:pt x="213191" y="242751"/>
                      <a:pt x="213191" y="302726"/>
                    </a:cubicBezTo>
                    <a:cubicBezTo>
                      <a:pt x="212239" y="306533"/>
                      <a:pt x="211288" y="309389"/>
                      <a:pt x="211288" y="315101"/>
                    </a:cubicBezTo>
                    <a:close/>
                  </a:path>
                </a:pathLst>
              </a:custGeom>
              <a:solidFill>
                <a:srgbClr val="DD1470"/>
              </a:solidFill>
              <a:ln w="9514" cap="flat">
                <a:noFill/>
                <a:prstDash val="solid"/>
                <a:miter/>
              </a:ln>
            </p:spPr>
            <p:txBody>
              <a:bodyPr rtlCol="0" anchor="ctr"/>
              <a:lstStyle/>
              <a:p>
                <a:endParaRPr lang="en-US"/>
              </a:p>
            </p:txBody>
          </p:sp>
          <p:sp>
            <p:nvSpPr>
              <p:cNvPr id="174" name="Freeform 173">
                <a:extLst>
                  <a:ext uri="{FF2B5EF4-FFF2-40B4-BE49-F238E27FC236}">
                    <a16:creationId xmlns:a16="http://schemas.microsoft.com/office/drawing/2014/main" id="{7C51ABBD-4DD4-F32B-D7FB-FA72CA6CBBB8}"/>
                  </a:ext>
                </a:extLst>
              </p:cNvPr>
              <p:cNvSpPr/>
              <p:nvPr/>
            </p:nvSpPr>
            <p:spPr>
              <a:xfrm>
                <a:off x="5578250" y="3075820"/>
                <a:ext cx="212239" cy="314148"/>
              </a:xfrm>
              <a:custGeom>
                <a:avLst/>
                <a:gdLst>
                  <a:gd name="connsiteX0" fmla="*/ 211287 w 212239"/>
                  <a:gd name="connsiteY0" fmla="*/ 0 h 314148"/>
                  <a:gd name="connsiteX1" fmla="*/ 212239 w 212239"/>
                  <a:gd name="connsiteY1" fmla="*/ 14279 h 314148"/>
                  <a:gd name="connsiteX2" fmla="*/ 212239 w 212239"/>
                  <a:gd name="connsiteY2" fmla="*/ 187538 h 314148"/>
                  <a:gd name="connsiteX3" fmla="*/ 202722 w 212239"/>
                  <a:gd name="connsiteY3" fmla="*/ 205625 h 314148"/>
                  <a:gd name="connsiteX4" fmla="*/ 10469 w 212239"/>
                  <a:gd name="connsiteY4" fmla="*/ 311293 h 314148"/>
                  <a:gd name="connsiteX5" fmla="*/ 952 w 212239"/>
                  <a:gd name="connsiteY5" fmla="*/ 314149 h 314148"/>
                  <a:gd name="connsiteX6" fmla="*/ 0 w 212239"/>
                  <a:gd name="connsiteY6" fmla="*/ 298917 h 314148"/>
                  <a:gd name="connsiteX7" fmla="*/ 0 w 212239"/>
                  <a:gd name="connsiteY7" fmla="*/ 125660 h 314148"/>
                  <a:gd name="connsiteX8" fmla="*/ 11421 w 212239"/>
                  <a:gd name="connsiteY8" fmla="*/ 105668 h 314148"/>
                  <a:gd name="connsiteX9" fmla="*/ 197011 w 212239"/>
                  <a:gd name="connsiteY9" fmla="*/ 4760 h 314148"/>
                  <a:gd name="connsiteX10" fmla="*/ 211287 w 212239"/>
                  <a:gd name="connsiteY10" fmla="*/ 0 h 314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239" h="314148">
                    <a:moveTo>
                      <a:pt x="211287" y="0"/>
                    </a:moveTo>
                    <a:cubicBezTo>
                      <a:pt x="212239" y="6664"/>
                      <a:pt x="212239" y="10472"/>
                      <a:pt x="212239" y="14279"/>
                    </a:cubicBezTo>
                    <a:cubicBezTo>
                      <a:pt x="212239" y="72350"/>
                      <a:pt x="212239" y="129467"/>
                      <a:pt x="212239" y="187538"/>
                    </a:cubicBezTo>
                    <a:cubicBezTo>
                      <a:pt x="212239" y="193249"/>
                      <a:pt x="207480" y="202769"/>
                      <a:pt x="202722" y="205625"/>
                    </a:cubicBezTo>
                    <a:cubicBezTo>
                      <a:pt x="138955" y="240848"/>
                      <a:pt x="74236" y="276070"/>
                      <a:pt x="10469" y="311293"/>
                    </a:cubicBezTo>
                    <a:cubicBezTo>
                      <a:pt x="8566" y="312245"/>
                      <a:pt x="5711" y="313197"/>
                      <a:pt x="952" y="314149"/>
                    </a:cubicBezTo>
                    <a:cubicBezTo>
                      <a:pt x="952" y="308437"/>
                      <a:pt x="0" y="303677"/>
                      <a:pt x="0" y="298917"/>
                    </a:cubicBezTo>
                    <a:cubicBezTo>
                      <a:pt x="0" y="240848"/>
                      <a:pt x="0" y="183730"/>
                      <a:pt x="0" y="125660"/>
                    </a:cubicBezTo>
                    <a:cubicBezTo>
                      <a:pt x="0" y="116140"/>
                      <a:pt x="2855" y="110428"/>
                      <a:pt x="11421" y="105668"/>
                    </a:cubicBezTo>
                    <a:cubicBezTo>
                      <a:pt x="73284" y="72350"/>
                      <a:pt x="135148" y="39031"/>
                      <a:pt x="197011" y="4760"/>
                    </a:cubicBezTo>
                    <a:cubicBezTo>
                      <a:pt x="200818" y="2856"/>
                      <a:pt x="205577" y="1904"/>
                      <a:pt x="211287" y="0"/>
                    </a:cubicBezTo>
                    <a:close/>
                  </a:path>
                </a:pathLst>
              </a:custGeom>
              <a:solidFill>
                <a:srgbClr val="DD1470"/>
              </a:solidFill>
              <a:ln w="9514" cap="flat">
                <a:noFill/>
                <a:prstDash val="solid"/>
                <a:miter/>
              </a:ln>
            </p:spPr>
            <p:txBody>
              <a:bodyPr rtlCol="0" anchor="ctr"/>
              <a:lstStyle/>
              <a:p>
                <a:endParaRPr lang="en-US"/>
              </a:p>
            </p:txBody>
          </p:sp>
          <p:sp>
            <p:nvSpPr>
              <p:cNvPr id="175" name="Freeform 174">
                <a:extLst>
                  <a:ext uri="{FF2B5EF4-FFF2-40B4-BE49-F238E27FC236}">
                    <a16:creationId xmlns:a16="http://schemas.microsoft.com/office/drawing/2014/main" id="{6E1E3C87-AE5C-1B67-27B0-C733DF589D5B}"/>
                  </a:ext>
                </a:extLst>
              </p:cNvPr>
              <p:cNvSpPr/>
              <p:nvPr/>
            </p:nvSpPr>
            <p:spPr>
              <a:xfrm>
                <a:off x="6440532" y="2686874"/>
                <a:ext cx="213191" cy="311836"/>
              </a:xfrm>
              <a:custGeom>
                <a:avLst/>
                <a:gdLst>
                  <a:gd name="connsiteX0" fmla="*/ 0 w 213191"/>
                  <a:gd name="connsiteY0" fmla="*/ 311836 h 311836"/>
                  <a:gd name="connsiteX1" fmla="*/ 0 w 213191"/>
                  <a:gd name="connsiteY1" fmla="*/ 296605 h 311836"/>
                  <a:gd name="connsiteX2" fmla="*/ 0 w 213191"/>
                  <a:gd name="connsiteY2" fmla="*/ 125251 h 311836"/>
                  <a:gd name="connsiteX3" fmla="*/ 11421 w 213191"/>
                  <a:gd name="connsiteY3" fmla="*/ 105260 h 311836"/>
                  <a:gd name="connsiteX4" fmla="*/ 197963 w 213191"/>
                  <a:gd name="connsiteY4" fmla="*/ 4351 h 311836"/>
                  <a:gd name="connsiteX5" fmla="*/ 213191 w 213191"/>
                  <a:gd name="connsiteY5" fmla="*/ 13871 h 311836"/>
                  <a:gd name="connsiteX6" fmla="*/ 213191 w 213191"/>
                  <a:gd name="connsiteY6" fmla="*/ 187129 h 311836"/>
                  <a:gd name="connsiteX7" fmla="*/ 204625 w 213191"/>
                  <a:gd name="connsiteY7" fmla="*/ 204264 h 311836"/>
                  <a:gd name="connsiteX8" fmla="*/ 8566 w 213191"/>
                  <a:gd name="connsiteY8" fmla="*/ 311836 h 311836"/>
                  <a:gd name="connsiteX9" fmla="*/ 0 w 213191"/>
                  <a:gd name="connsiteY9" fmla="*/ 311836 h 311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191" h="311836">
                    <a:moveTo>
                      <a:pt x="0" y="311836"/>
                    </a:moveTo>
                    <a:cubicBezTo>
                      <a:pt x="0" y="306124"/>
                      <a:pt x="0" y="301365"/>
                      <a:pt x="0" y="296605"/>
                    </a:cubicBezTo>
                    <a:cubicBezTo>
                      <a:pt x="0" y="239487"/>
                      <a:pt x="0" y="182369"/>
                      <a:pt x="0" y="125251"/>
                    </a:cubicBezTo>
                    <a:cubicBezTo>
                      <a:pt x="0" y="115731"/>
                      <a:pt x="1903" y="110019"/>
                      <a:pt x="11421" y="105260"/>
                    </a:cubicBezTo>
                    <a:cubicBezTo>
                      <a:pt x="74236" y="71941"/>
                      <a:pt x="136100" y="37670"/>
                      <a:pt x="197963" y="4351"/>
                    </a:cubicBezTo>
                    <a:cubicBezTo>
                      <a:pt x="211287" y="-3265"/>
                      <a:pt x="213191" y="-1361"/>
                      <a:pt x="213191" y="13871"/>
                    </a:cubicBezTo>
                    <a:cubicBezTo>
                      <a:pt x="213191" y="71941"/>
                      <a:pt x="213191" y="129059"/>
                      <a:pt x="213191" y="187129"/>
                    </a:cubicBezTo>
                    <a:cubicBezTo>
                      <a:pt x="213191" y="192840"/>
                      <a:pt x="209384" y="201408"/>
                      <a:pt x="204625" y="204264"/>
                    </a:cubicBezTo>
                    <a:cubicBezTo>
                      <a:pt x="139906" y="240439"/>
                      <a:pt x="74236" y="275661"/>
                      <a:pt x="8566" y="311836"/>
                    </a:cubicBezTo>
                    <a:cubicBezTo>
                      <a:pt x="6662" y="310884"/>
                      <a:pt x="4759" y="310884"/>
                      <a:pt x="0" y="311836"/>
                    </a:cubicBezTo>
                    <a:close/>
                  </a:path>
                </a:pathLst>
              </a:custGeom>
              <a:solidFill>
                <a:srgbClr val="DD1470"/>
              </a:solidFill>
              <a:ln w="9514" cap="flat">
                <a:noFill/>
                <a:prstDash val="solid"/>
                <a:miter/>
              </a:ln>
            </p:spPr>
            <p:txBody>
              <a:bodyPr rtlCol="0" anchor="ctr"/>
              <a:lstStyle/>
              <a:p>
                <a:endParaRPr lang="en-US"/>
              </a:p>
            </p:txBody>
          </p:sp>
        </p:grpSp>
        <p:sp>
          <p:nvSpPr>
            <p:cNvPr id="154" name="Freeform 153">
              <a:extLst>
                <a:ext uri="{FF2B5EF4-FFF2-40B4-BE49-F238E27FC236}">
                  <a16:creationId xmlns:a16="http://schemas.microsoft.com/office/drawing/2014/main" id="{FD15F310-9E0E-89C2-A177-326E97151C16}"/>
                </a:ext>
              </a:extLst>
            </p:cNvPr>
            <p:cNvSpPr/>
            <p:nvPr/>
          </p:nvSpPr>
          <p:spPr>
            <a:xfrm>
              <a:off x="1543527" y="1212272"/>
              <a:ext cx="1366867" cy="1403705"/>
            </a:xfrm>
            <a:custGeom>
              <a:avLst/>
              <a:gdLst>
                <a:gd name="connsiteX0" fmla="*/ 1723612 w 2340401"/>
                <a:gd name="connsiteY0" fmla="*/ 621872 h 2403477"/>
                <a:gd name="connsiteX1" fmla="*/ 1725515 w 2340401"/>
                <a:gd name="connsiteY1" fmla="*/ 603785 h 2403477"/>
                <a:gd name="connsiteX2" fmla="*/ 1725515 w 2340401"/>
                <a:gd name="connsiteY2" fmla="*/ 555234 h 2403477"/>
                <a:gd name="connsiteX3" fmla="*/ 1743599 w 2340401"/>
                <a:gd name="connsiteY3" fmla="*/ 524772 h 2403477"/>
                <a:gd name="connsiteX4" fmla="*/ 2009136 w 2340401"/>
                <a:gd name="connsiteY4" fmla="*/ 372457 h 2403477"/>
                <a:gd name="connsiteX5" fmla="*/ 2059578 w 2340401"/>
                <a:gd name="connsiteY5" fmla="*/ 374361 h 2403477"/>
                <a:gd name="connsiteX6" fmla="*/ 2301321 w 2340401"/>
                <a:gd name="connsiteY6" fmla="*/ 512396 h 2403477"/>
                <a:gd name="connsiteX7" fmla="*/ 2340343 w 2340401"/>
                <a:gd name="connsiteY7" fmla="*/ 580938 h 2403477"/>
                <a:gd name="connsiteX8" fmla="*/ 2340343 w 2340401"/>
                <a:gd name="connsiteY8" fmla="*/ 820833 h 2403477"/>
                <a:gd name="connsiteX9" fmla="*/ 2314646 w 2340401"/>
                <a:gd name="connsiteY9" fmla="*/ 862720 h 2403477"/>
                <a:gd name="connsiteX10" fmla="*/ 2080517 w 2340401"/>
                <a:gd name="connsiteY10" fmla="*/ 990283 h 2403477"/>
                <a:gd name="connsiteX11" fmla="*/ 2064337 w 2340401"/>
                <a:gd name="connsiteY11" fmla="*/ 1016938 h 2403477"/>
                <a:gd name="connsiteX12" fmla="*/ 2064337 w 2340401"/>
                <a:gd name="connsiteY12" fmla="*/ 1361550 h 2403477"/>
                <a:gd name="connsiteX13" fmla="*/ 2079565 w 2340401"/>
                <a:gd name="connsiteY13" fmla="*/ 1388205 h 2403477"/>
                <a:gd name="connsiteX14" fmla="*/ 2313694 w 2340401"/>
                <a:gd name="connsiteY14" fmla="*/ 1521480 h 2403477"/>
                <a:gd name="connsiteX15" fmla="*/ 2340343 w 2340401"/>
                <a:gd name="connsiteY15" fmla="*/ 1566223 h 2403477"/>
                <a:gd name="connsiteX16" fmla="*/ 2340343 w 2340401"/>
                <a:gd name="connsiteY16" fmla="*/ 1823254 h 2403477"/>
                <a:gd name="connsiteX17" fmla="*/ 2316549 w 2340401"/>
                <a:gd name="connsiteY17" fmla="*/ 1863236 h 2403477"/>
                <a:gd name="connsiteX18" fmla="*/ 2057675 w 2340401"/>
                <a:gd name="connsiteY18" fmla="*/ 2005079 h 2403477"/>
                <a:gd name="connsiteX19" fmla="*/ 2008184 w 2340401"/>
                <a:gd name="connsiteY19" fmla="*/ 2005079 h 2403477"/>
                <a:gd name="connsiteX20" fmla="*/ 1799752 w 2340401"/>
                <a:gd name="connsiteY20" fmla="*/ 1890843 h 2403477"/>
                <a:gd name="connsiteX21" fmla="*/ 1766440 w 2340401"/>
                <a:gd name="connsiteY21" fmla="*/ 1891795 h 2403477"/>
                <a:gd name="connsiteX22" fmla="*/ 1489482 w 2340401"/>
                <a:gd name="connsiteY22" fmla="*/ 2076477 h 2403477"/>
                <a:gd name="connsiteX23" fmla="*/ 1476158 w 2340401"/>
                <a:gd name="connsiteY23" fmla="*/ 2102180 h 2403477"/>
                <a:gd name="connsiteX24" fmla="*/ 1476158 w 2340401"/>
                <a:gd name="connsiteY24" fmla="*/ 2215464 h 2403477"/>
                <a:gd name="connsiteX25" fmla="*/ 1453316 w 2340401"/>
                <a:gd name="connsiteY25" fmla="*/ 2254495 h 2403477"/>
                <a:gd name="connsiteX26" fmla="*/ 1193489 w 2340401"/>
                <a:gd name="connsiteY26" fmla="*/ 2396338 h 2403477"/>
                <a:gd name="connsiteX27" fmla="*/ 1143999 w 2340401"/>
                <a:gd name="connsiteY27" fmla="*/ 2396338 h 2403477"/>
                <a:gd name="connsiteX28" fmla="*/ 883220 w 2340401"/>
                <a:gd name="connsiteY28" fmla="*/ 2253543 h 2403477"/>
                <a:gd name="connsiteX29" fmla="*/ 862282 w 2340401"/>
                <a:gd name="connsiteY29" fmla="*/ 2217368 h 2403477"/>
                <a:gd name="connsiteX30" fmla="*/ 862282 w 2340401"/>
                <a:gd name="connsiteY30" fmla="*/ 2100276 h 2403477"/>
                <a:gd name="connsiteX31" fmla="*/ 849909 w 2340401"/>
                <a:gd name="connsiteY31" fmla="*/ 2076477 h 2403477"/>
                <a:gd name="connsiteX32" fmla="*/ 571999 w 2340401"/>
                <a:gd name="connsiteY32" fmla="*/ 1891795 h 2403477"/>
                <a:gd name="connsiteX33" fmla="*/ 540592 w 2340401"/>
                <a:gd name="connsiteY33" fmla="*/ 1889891 h 2403477"/>
                <a:gd name="connsiteX34" fmla="*/ 328352 w 2340401"/>
                <a:gd name="connsiteY34" fmla="*/ 2006031 h 2403477"/>
                <a:gd name="connsiteX35" fmla="*/ 285524 w 2340401"/>
                <a:gd name="connsiteY35" fmla="*/ 2006031 h 2403477"/>
                <a:gd name="connsiteX36" fmla="*/ 18083 w 2340401"/>
                <a:gd name="connsiteY36" fmla="*/ 1859428 h 2403477"/>
                <a:gd name="connsiteX37" fmla="*/ 0 w 2340401"/>
                <a:gd name="connsiteY37" fmla="*/ 1829917 h 2403477"/>
                <a:gd name="connsiteX38" fmla="*/ 0 w 2340401"/>
                <a:gd name="connsiteY38" fmla="*/ 1556703 h 2403477"/>
                <a:gd name="connsiteX39" fmla="*/ 21890 w 2340401"/>
                <a:gd name="connsiteY39" fmla="*/ 1523384 h 2403477"/>
                <a:gd name="connsiteX40" fmla="*/ 256020 w 2340401"/>
                <a:gd name="connsiteY40" fmla="*/ 1390109 h 2403477"/>
                <a:gd name="connsiteX41" fmla="*/ 275055 w 2340401"/>
                <a:gd name="connsiteY41" fmla="*/ 1357742 h 2403477"/>
                <a:gd name="connsiteX42" fmla="*/ 275055 w 2340401"/>
                <a:gd name="connsiteY42" fmla="*/ 1015986 h 2403477"/>
                <a:gd name="connsiteX43" fmla="*/ 258875 w 2340401"/>
                <a:gd name="connsiteY43" fmla="*/ 989331 h 2403477"/>
                <a:gd name="connsiteX44" fmla="*/ 23794 w 2340401"/>
                <a:gd name="connsiteY44" fmla="*/ 861768 h 2403477"/>
                <a:gd name="connsiteX45" fmla="*/ 0 w 2340401"/>
                <a:gd name="connsiteY45" fmla="*/ 821785 h 2403477"/>
                <a:gd name="connsiteX46" fmla="*/ 0 w 2340401"/>
                <a:gd name="connsiteY46" fmla="*/ 561898 h 2403477"/>
                <a:gd name="connsiteX47" fmla="*/ 23794 w 2340401"/>
                <a:gd name="connsiteY47" fmla="*/ 521916 h 2403477"/>
                <a:gd name="connsiteX48" fmla="*/ 287427 w 2340401"/>
                <a:gd name="connsiteY48" fmla="*/ 371505 h 2403477"/>
                <a:gd name="connsiteX49" fmla="*/ 329304 w 2340401"/>
                <a:gd name="connsiteY49" fmla="*/ 371505 h 2403477"/>
                <a:gd name="connsiteX50" fmla="*/ 594841 w 2340401"/>
                <a:gd name="connsiteY50" fmla="*/ 523820 h 2403477"/>
                <a:gd name="connsiteX51" fmla="*/ 614828 w 2340401"/>
                <a:gd name="connsiteY51" fmla="*/ 559042 h 2403477"/>
                <a:gd name="connsiteX52" fmla="*/ 614828 w 2340401"/>
                <a:gd name="connsiteY52" fmla="*/ 609497 h 2403477"/>
                <a:gd name="connsiteX53" fmla="*/ 627200 w 2340401"/>
                <a:gd name="connsiteY53" fmla="*/ 617112 h 2403477"/>
                <a:gd name="connsiteX54" fmla="*/ 853716 w 2340401"/>
                <a:gd name="connsiteY54" fmla="*/ 475269 h 2403477"/>
                <a:gd name="connsiteX55" fmla="*/ 863234 w 2340401"/>
                <a:gd name="connsiteY55" fmla="*/ 455278 h 2403477"/>
                <a:gd name="connsiteX56" fmla="*/ 862282 w 2340401"/>
                <a:gd name="connsiteY56" fmla="*/ 199199 h 2403477"/>
                <a:gd name="connsiteX57" fmla="*/ 888931 w 2340401"/>
                <a:gd name="connsiteY57" fmla="*/ 153505 h 2403477"/>
                <a:gd name="connsiteX58" fmla="*/ 1143999 w 2340401"/>
                <a:gd name="connsiteY58" fmla="*/ 7854 h 2403477"/>
                <a:gd name="connsiteX59" fmla="*/ 1196345 w 2340401"/>
                <a:gd name="connsiteY59" fmla="*/ 7854 h 2403477"/>
                <a:gd name="connsiteX60" fmla="*/ 1452364 w 2340401"/>
                <a:gd name="connsiteY60" fmla="*/ 154457 h 2403477"/>
                <a:gd name="connsiteX61" fmla="*/ 1477110 w 2340401"/>
                <a:gd name="connsiteY61" fmla="*/ 197295 h 2403477"/>
                <a:gd name="connsiteX62" fmla="*/ 1476158 w 2340401"/>
                <a:gd name="connsiteY62" fmla="*/ 453374 h 2403477"/>
                <a:gd name="connsiteX63" fmla="*/ 1490434 w 2340401"/>
                <a:gd name="connsiteY63" fmla="*/ 479077 h 2403477"/>
                <a:gd name="connsiteX64" fmla="*/ 1701722 w 2340401"/>
                <a:gd name="connsiteY64" fmla="*/ 611400 h 2403477"/>
                <a:gd name="connsiteX65" fmla="*/ 1723612 w 2340401"/>
                <a:gd name="connsiteY65" fmla="*/ 621872 h 2403477"/>
                <a:gd name="connsiteX66" fmla="*/ 2000570 w 2340401"/>
                <a:gd name="connsiteY66" fmla="*/ 1189244 h 2403477"/>
                <a:gd name="connsiteX67" fmla="*/ 2000570 w 2340401"/>
                <a:gd name="connsiteY67" fmla="*/ 1012178 h 2403477"/>
                <a:gd name="connsiteX68" fmla="*/ 1991052 w 2340401"/>
                <a:gd name="connsiteY68" fmla="*/ 994091 h 2403477"/>
                <a:gd name="connsiteX69" fmla="*/ 1790234 w 2340401"/>
                <a:gd name="connsiteY69" fmla="*/ 885567 h 2403477"/>
                <a:gd name="connsiteX70" fmla="*/ 1771199 w 2340401"/>
                <a:gd name="connsiteY70" fmla="*/ 886519 h 2403477"/>
                <a:gd name="connsiteX71" fmla="*/ 1486627 w 2340401"/>
                <a:gd name="connsiteY71" fmla="*/ 1071200 h 2403477"/>
                <a:gd name="connsiteX72" fmla="*/ 1477110 w 2340401"/>
                <a:gd name="connsiteY72" fmla="*/ 1089288 h 2403477"/>
                <a:gd name="connsiteX73" fmla="*/ 1477110 w 2340401"/>
                <a:gd name="connsiteY73" fmla="*/ 1306336 h 2403477"/>
                <a:gd name="connsiteX74" fmla="*/ 1485675 w 2340401"/>
                <a:gd name="connsiteY74" fmla="*/ 1324423 h 2403477"/>
                <a:gd name="connsiteX75" fmla="*/ 1749309 w 2340401"/>
                <a:gd name="connsiteY75" fmla="*/ 1510057 h 2403477"/>
                <a:gd name="connsiteX76" fmla="*/ 1769296 w 2340401"/>
                <a:gd name="connsiteY76" fmla="*/ 1511009 h 2403477"/>
                <a:gd name="connsiteX77" fmla="*/ 1987245 w 2340401"/>
                <a:gd name="connsiteY77" fmla="*/ 1387253 h 2403477"/>
                <a:gd name="connsiteX78" fmla="*/ 2000570 w 2340401"/>
                <a:gd name="connsiteY78" fmla="*/ 1364406 h 2403477"/>
                <a:gd name="connsiteX79" fmla="*/ 2000570 w 2340401"/>
                <a:gd name="connsiteY79" fmla="*/ 1189244 h 2403477"/>
                <a:gd name="connsiteX80" fmla="*/ 338822 w 2340401"/>
                <a:gd name="connsiteY80" fmla="*/ 1187340 h 2403477"/>
                <a:gd name="connsiteX81" fmla="*/ 338822 w 2340401"/>
                <a:gd name="connsiteY81" fmla="*/ 1366310 h 2403477"/>
                <a:gd name="connsiteX82" fmla="*/ 349291 w 2340401"/>
                <a:gd name="connsiteY82" fmla="*/ 1385349 h 2403477"/>
                <a:gd name="connsiteX83" fmla="*/ 568192 w 2340401"/>
                <a:gd name="connsiteY83" fmla="*/ 1510057 h 2403477"/>
                <a:gd name="connsiteX84" fmla="*/ 588179 w 2340401"/>
                <a:gd name="connsiteY84" fmla="*/ 1510057 h 2403477"/>
                <a:gd name="connsiteX85" fmla="*/ 851813 w 2340401"/>
                <a:gd name="connsiteY85" fmla="*/ 1324423 h 2403477"/>
                <a:gd name="connsiteX86" fmla="*/ 861330 w 2340401"/>
                <a:gd name="connsiteY86" fmla="*/ 1304432 h 2403477"/>
                <a:gd name="connsiteX87" fmla="*/ 862282 w 2340401"/>
                <a:gd name="connsiteY87" fmla="*/ 1090240 h 2403477"/>
                <a:gd name="connsiteX88" fmla="*/ 850861 w 2340401"/>
                <a:gd name="connsiteY88" fmla="*/ 1069296 h 2403477"/>
                <a:gd name="connsiteX89" fmla="*/ 571048 w 2340401"/>
                <a:gd name="connsiteY89" fmla="*/ 886519 h 2403477"/>
                <a:gd name="connsiteX90" fmla="*/ 545350 w 2340401"/>
                <a:gd name="connsiteY90" fmla="*/ 885567 h 2403477"/>
                <a:gd name="connsiteX91" fmla="*/ 350242 w 2340401"/>
                <a:gd name="connsiteY91" fmla="*/ 992187 h 2403477"/>
                <a:gd name="connsiteX92" fmla="*/ 338822 w 2340401"/>
                <a:gd name="connsiteY92" fmla="*/ 1012178 h 2403477"/>
                <a:gd name="connsiteX93" fmla="*/ 338822 w 2340401"/>
                <a:gd name="connsiteY93" fmla="*/ 1187340 h 2403477"/>
                <a:gd name="connsiteX94" fmla="*/ 1477110 w 2340401"/>
                <a:gd name="connsiteY94" fmla="*/ 2005079 h 2403477"/>
                <a:gd name="connsiteX95" fmla="*/ 1488531 w 2340401"/>
                <a:gd name="connsiteY95" fmla="*/ 2000319 h 2403477"/>
                <a:gd name="connsiteX96" fmla="*/ 1719805 w 2340401"/>
                <a:gd name="connsiteY96" fmla="*/ 1846101 h 2403477"/>
                <a:gd name="connsiteX97" fmla="*/ 1725515 w 2340401"/>
                <a:gd name="connsiteY97" fmla="*/ 1834677 h 2403477"/>
                <a:gd name="connsiteX98" fmla="*/ 1724564 w 2340401"/>
                <a:gd name="connsiteY98" fmla="*/ 1583358 h 2403477"/>
                <a:gd name="connsiteX99" fmla="*/ 1714094 w 2340401"/>
                <a:gd name="connsiteY99" fmla="*/ 1563367 h 2403477"/>
                <a:gd name="connsiteX100" fmla="*/ 1457123 w 2340401"/>
                <a:gd name="connsiteY100" fmla="*/ 1381541 h 2403477"/>
                <a:gd name="connsiteX101" fmla="*/ 1429522 w 2340401"/>
                <a:gd name="connsiteY101" fmla="*/ 1379637 h 2403477"/>
                <a:gd name="connsiteX102" fmla="*/ 1215380 w 2340401"/>
                <a:gd name="connsiteY102" fmla="*/ 1496729 h 2403477"/>
                <a:gd name="connsiteX103" fmla="*/ 1202055 w 2340401"/>
                <a:gd name="connsiteY103" fmla="*/ 1518624 h 2403477"/>
                <a:gd name="connsiteX104" fmla="*/ 1202055 w 2340401"/>
                <a:gd name="connsiteY104" fmla="*/ 1752808 h 2403477"/>
                <a:gd name="connsiteX105" fmla="*/ 1216331 w 2340401"/>
                <a:gd name="connsiteY105" fmla="*/ 1777559 h 2403477"/>
                <a:gd name="connsiteX106" fmla="*/ 1451412 w 2340401"/>
                <a:gd name="connsiteY106" fmla="*/ 1911787 h 2403477"/>
                <a:gd name="connsiteX107" fmla="*/ 1477110 w 2340401"/>
                <a:gd name="connsiteY107" fmla="*/ 1956529 h 2403477"/>
                <a:gd name="connsiteX108" fmla="*/ 1477110 w 2340401"/>
                <a:gd name="connsiteY108" fmla="*/ 2005079 h 2403477"/>
                <a:gd name="connsiteX109" fmla="*/ 862282 w 2340401"/>
                <a:gd name="connsiteY109" fmla="*/ 2006983 h 2403477"/>
                <a:gd name="connsiteX110" fmla="*/ 862282 w 2340401"/>
                <a:gd name="connsiteY110" fmla="*/ 1950817 h 2403477"/>
                <a:gd name="connsiteX111" fmla="*/ 884172 w 2340401"/>
                <a:gd name="connsiteY111" fmla="*/ 1914642 h 2403477"/>
                <a:gd name="connsiteX112" fmla="*/ 1126867 w 2340401"/>
                <a:gd name="connsiteY112" fmla="*/ 1776607 h 2403477"/>
                <a:gd name="connsiteX113" fmla="*/ 1137336 w 2340401"/>
                <a:gd name="connsiteY113" fmla="*/ 1758520 h 2403477"/>
                <a:gd name="connsiteX114" fmla="*/ 1137336 w 2340401"/>
                <a:gd name="connsiteY114" fmla="*/ 1516721 h 2403477"/>
                <a:gd name="connsiteX115" fmla="*/ 1126867 w 2340401"/>
                <a:gd name="connsiteY115" fmla="*/ 1498633 h 2403477"/>
                <a:gd name="connsiteX116" fmla="*/ 907014 w 2340401"/>
                <a:gd name="connsiteY116" fmla="*/ 1378685 h 2403477"/>
                <a:gd name="connsiteX117" fmla="*/ 885124 w 2340401"/>
                <a:gd name="connsiteY117" fmla="*/ 1380589 h 2403477"/>
                <a:gd name="connsiteX118" fmla="*/ 627200 w 2340401"/>
                <a:gd name="connsiteY118" fmla="*/ 1562415 h 2403477"/>
                <a:gd name="connsiteX119" fmla="*/ 613876 w 2340401"/>
                <a:gd name="connsiteY119" fmla="*/ 1588118 h 2403477"/>
                <a:gd name="connsiteX120" fmla="*/ 613876 w 2340401"/>
                <a:gd name="connsiteY120" fmla="*/ 1835629 h 2403477"/>
                <a:gd name="connsiteX121" fmla="*/ 623394 w 2340401"/>
                <a:gd name="connsiteY121" fmla="*/ 1849909 h 2403477"/>
                <a:gd name="connsiteX122" fmla="*/ 839440 w 2340401"/>
                <a:gd name="connsiteY122" fmla="*/ 1993656 h 2403477"/>
                <a:gd name="connsiteX123" fmla="*/ 862282 w 2340401"/>
                <a:gd name="connsiteY123" fmla="*/ 2006983 h 2403477"/>
                <a:gd name="connsiteX124" fmla="*/ 1137336 w 2340401"/>
                <a:gd name="connsiteY124" fmla="*/ 758003 h 2403477"/>
                <a:gd name="connsiteX125" fmla="*/ 1137336 w 2340401"/>
                <a:gd name="connsiteY125" fmla="*/ 644719 h 2403477"/>
                <a:gd name="connsiteX126" fmla="*/ 1124964 w 2340401"/>
                <a:gd name="connsiteY126" fmla="*/ 623776 h 2403477"/>
                <a:gd name="connsiteX127" fmla="*/ 928904 w 2340401"/>
                <a:gd name="connsiteY127" fmla="*/ 517156 h 2403477"/>
                <a:gd name="connsiteX128" fmla="*/ 905110 w 2340401"/>
                <a:gd name="connsiteY128" fmla="*/ 516204 h 2403477"/>
                <a:gd name="connsiteX129" fmla="*/ 626249 w 2340401"/>
                <a:gd name="connsiteY129" fmla="*/ 691366 h 2403477"/>
                <a:gd name="connsiteX130" fmla="*/ 614828 w 2340401"/>
                <a:gd name="connsiteY130" fmla="*/ 712309 h 2403477"/>
                <a:gd name="connsiteX131" fmla="*/ 614828 w 2340401"/>
                <a:gd name="connsiteY131" fmla="*/ 826545 h 2403477"/>
                <a:gd name="connsiteX132" fmla="*/ 625297 w 2340401"/>
                <a:gd name="connsiteY132" fmla="*/ 845584 h 2403477"/>
                <a:gd name="connsiteX133" fmla="*/ 886075 w 2340401"/>
                <a:gd name="connsiteY133" fmla="*/ 1015034 h 2403477"/>
                <a:gd name="connsiteX134" fmla="*/ 906062 w 2340401"/>
                <a:gd name="connsiteY134" fmla="*/ 1015034 h 2403477"/>
                <a:gd name="connsiteX135" fmla="*/ 1127819 w 2340401"/>
                <a:gd name="connsiteY135" fmla="*/ 888423 h 2403477"/>
                <a:gd name="connsiteX136" fmla="*/ 1138288 w 2340401"/>
                <a:gd name="connsiteY136" fmla="*/ 870335 h 2403477"/>
                <a:gd name="connsiteX137" fmla="*/ 1137336 w 2340401"/>
                <a:gd name="connsiteY137" fmla="*/ 758003 h 2403477"/>
                <a:gd name="connsiteX138" fmla="*/ 1202055 w 2340401"/>
                <a:gd name="connsiteY138" fmla="*/ 756099 h 2403477"/>
                <a:gd name="connsiteX139" fmla="*/ 1202055 w 2340401"/>
                <a:gd name="connsiteY139" fmla="*/ 870335 h 2403477"/>
                <a:gd name="connsiteX140" fmla="*/ 1210621 w 2340401"/>
                <a:gd name="connsiteY140" fmla="*/ 887471 h 2403477"/>
                <a:gd name="connsiteX141" fmla="*/ 1433329 w 2340401"/>
                <a:gd name="connsiteY141" fmla="*/ 1015034 h 2403477"/>
                <a:gd name="connsiteX142" fmla="*/ 1453316 w 2340401"/>
                <a:gd name="connsiteY142" fmla="*/ 1015034 h 2403477"/>
                <a:gd name="connsiteX143" fmla="*/ 1716950 w 2340401"/>
                <a:gd name="connsiteY143" fmla="*/ 843680 h 2403477"/>
                <a:gd name="connsiteX144" fmla="*/ 1724564 w 2340401"/>
                <a:gd name="connsiteY144" fmla="*/ 830353 h 2403477"/>
                <a:gd name="connsiteX145" fmla="*/ 1724564 w 2340401"/>
                <a:gd name="connsiteY145" fmla="*/ 708501 h 2403477"/>
                <a:gd name="connsiteX146" fmla="*/ 1715046 w 2340401"/>
                <a:gd name="connsiteY146" fmla="*/ 691366 h 2403477"/>
                <a:gd name="connsiteX147" fmla="*/ 1435233 w 2340401"/>
                <a:gd name="connsiteY147" fmla="*/ 515252 h 2403477"/>
                <a:gd name="connsiteX148" fmla="*/ 1413343 w 2340401"/>
                <a:gd name="connsiteY148" fmla="*/ 514300 h 2403477"/>
                <a:gd name="connsiteX149" fmla="*/ 1215380 w 2340401"/>
                <a:gd name="connsiteY149" fmla="*/ 621872 h 2403477"/>
                <a:gd name="connsiteX150" fmla="*/ 1202055 w 2340401"/>
                <a:gd name="connsiteY150" fmla="*/ 643767 h 2403477"/>
                <a:gd name="connsiteX151" fmla="*/ 1202055 w 2340401"/>
                <a:gd name="connsiteY151" fmla="*/ 756099 h 2403477"/>
                <a:gd name="connsiteX152" fmla="*/ 1378128 w 2340401"/>
                <a:gd name="connsiteY152" fmla="*/ 1059777 h 2403477"/>
                <a:gd name="connsiteX153" fmla="*/ 1368610 w 2340401"/>
                <a:gd name="connsiteY153" fmla="*/ 1052161 h 2403477"/>
                <a:gd name="connsiteX154" fmla="*/ 1181117 w 2340401"/>
                <a:gd name="connsiteY154" fmla="*/ 944589 h 2403477"/>
                <a:gd name="connsiteX155" fmla="*/ 1157323 w 2340401"/>
                <a:gd name="connsiteY155" fmla="*/ 944589 h 2403477"/>
                <a:gd name="connsiteX156" fmla="*/ 970781 w 2340401"/>
                <a:gd name="connsiteY156" fmla="*/ 1052161 h 2403477"/>
                <a:gd name="connsiteX157" fmla="*/ 961263 w 2340401"/>
                <a:gd name="connsiteY157" fmla="*/ 1059777 h 2403477"/>
                <a:gd name="connsiteX158" fmla="*/ 966022 w 2340401"/>
                <a:gd name="connsiteY158" fmla="*/ 1063585 h 2403477"/>
                <a:gd name="connsiteX159" fmla="*/ 1161130 w 2340401"/>
                <a:gd name="connsiteY159" fmla="*/ 1170205 h 2403477"/>
                <a:gd name="connsiteX160" fmla="*/ 1179213 w 2340401"/>
                <a:gd name="connsiteY160" fmla="*/ 1168301 h 2403477"/>
                <a:gd name="connsiteX161" fmla="*/ 1310554 w 2340401"/>
                <a:gd name="connsiteY161" fmla="*/ 1096903 h 2403477"/>
                <a:gd name="connsiteX162" fmla="*/ 1378128 w 2340401"/>
                <a:gd name="connsiteY162" fmla="*/ 1059777 h 2403477"/>
                <a:gd name="connsiteX163" fmla="*/ 961263 w 2340401"/>
                <a:gd name="connsiteY163" fmla="*/ 184919 h 2403477"/>
                <a:gd name="connsiteX164" fmla="*/ 965070 w 2340401"/>
                <a:gd name="connsiteY164" fmla="*/ 189679 h 2403477"/>
                <a:gd name="connsiteX165" fmla="*/ 1161130 w 2340401"/>
                <a:gd name="connsiteY165" fmla="*/ 296300 h 2403477"/>
                <a:gd name="connsiteX166" fmla="*/ 1179213 w 2340401"/>
                <a:gd name="connsiteY166" fmla="*/ 294396 h 2403477"/>
                <a:gd name="connsiteX167" fmla="*/ 1299133 w 2340401"/>
                <a:gd name="connsiteY167" fmla="*/ 229662 h 2403477"/>
                <a:gd name="connsiteX168" fmla="*/ 1377176 w 2340401"/>
                <a:gd name="connsiteY168" fmla="*/ 186823 h 2403477"/>
                <a:gd name="connsiteX169" fmla="*/ 1367659 w 2340401"/>
                <a:gd name="connsiteY169" fmla="*/ 179208 h 2403477"/>
                <a:gd name="connsiteX170" fmla="*/ 1180165 w 2340401"/>
                <a:gd name="connsiteY170" fmla="*/ 71635 h 2403477"/>
                <a:gd name="connsiteX171" fmla="*/ 1155419 w 2340401"/>
                <a:gd name="connsiteY171" fmla="*/ 72587 h 2403477"/>
                <a:gd name="connsiteX172" fmla="*/ 1001237 w 2340401"/>
                <a:gd name="connsiteY172" fmla="*/ 161120 h 2403477"/>
                <a:gd name="connsiteX173" fmla="*/ 961263 w 2340401"/>
                <a:gd name="connsiteY173" fmla="*/ 184919 h 2403477"/>
                <a:gd name="connsiteX174" fmla="*/ 1822593 w 2340401"/>
                <a:gd name="connsiteY174" fmla="*/ 1553847 h 2403477"/>
                <a:gd name="connsiteX175" fmla="*/ 1836870 w 2340401"/>
                <a:gd name="connsiteY175" fmla="*/ 1562415 h 2403477"/>
                <a:gd name="connsiteX176" fmla="*/ 2021508 w 2340401"/>
                <a:gd name="connsiteY176" fmla="*/ 1663323 h 2403477"/>
                <a:gd name="connsiteX177" fmla="*/ 2042447 w 2340401"/>
                <a:gd name="connsiteY177" fmla="*/ 1663323 h 2403477"/>
                <a:gd name="connsiteX178" fmla="*/ 2227085 w 2340401"/>
                <a:gd name="connsiteY178" fmla="*/ 1562415 h 2403477"/>
                <a:gd name="connsiteX179" fmla="*/ 2239458 w 2340401"/>
                <a:gd name="connsiteY179" fmla="*/ 1553847 h 2403477"/>
                <a:gd name="connsiteX180" fmla="*/ 2234699 w 2340401"/>
                <a:gd name="connsiteY180" fmla="*/ 1549087 h 2403477"/>
                <a:gd name="connsiteX181" fmla="*/ 2039591 w 2340401"/>
                <a:gd name="connsiteY181" fmla="*/ 1437707 h 2403477"/>
                <a:gd name="connsiteX182" fmla="*/ 2021508 w 2340401"/>
                <a:gd name="connsiteY182" fmla="*/ 1438659 h 2403477"/>
                <a:gd name="connsiteX183" fmla="*/ 1930141 w 2340401"/>
                <a:gd name="connsiteY183" fmla="*/ 1491017 h 2403477"/>
                <a:gd name="connsiteX184" fmla="*/ 1822593 w 2340401"/>
                <a:gd name="connsiteY184" fmla="*/ 1553847 h 2403477"/>
                <a:gd name="connsiteX185" fmla="*/ 98030 w 2340401"/>
                <a:gd name="connsiteY185" fmla="*/ 553331 h 2403477"/>
                <a:gd name="connsiteX186" fmla="*/ 107547 w 2340401"/>
                <a:gd name="connsiteY186" fmla="*/ 559042 h 2403477"/>
                <a:gd name="connsiteX187" fmla="*/ 295993 w 2340401"/>
                <a:gd name="connsiteY187" fmla="*/ 661855 h 2403477"/>
                <a:gd name="connsiteX188" fmla="*/ 319787 w 2340401"/>
                <a:gd name="connsiteY188" fmla="*/ 659951 h 2403477"/>
                <a:gd name="connsiteX189" fmla="*/ 446369 w 2340401"/>
                <a:gd name="connsiteY189" fmla="*/ 590457 h 2403477"/>
                <a:gd name="connsiteX190" fmla="*/ 515846 w 2340401"/>
                <a:gd name="connsiteY190" fmla="*/ 552379 h 2403477"/>
                <a:gd name="connsiteX191" fmla="*/ 500618 w 2340401"/>
                <a:gd name="connsiteY191" fmla="*/ 540955 h 2403477"/>
                <a:gd name="connsiteX192" fmla="*/ 321690 w 2340401"/>
                <a:gd name="connsiteY192" fmla="*/ 438143 h 2403477"/>
                <a:gd name="connsiteX193" fmla="*/ 293138 w 2340401"/>
                <a:gd name="connsiteY193" fmla="*/ 438143 h 2403477"/>
                <a:gd name="connsiteX194" fmla="*/ 111354 w 2340401"/>
                <a:gd name="connsiteY194" fmla="*/ 542859 h 2403477"/>
                <a:gd name="connsiteX195" fmla="*/ 98030 w 2340401"/>
                <a:gd name="connsiteY195" fmla="*/ 553331 h 2403477"/>
                <a:gd name="connsiteX196" fmla="*/ 515846 w 2340401"/>
                <a:gd name="connsiteY196" fmla="*/ 1554799 h 2403477"/>
                <a:gd name="connsiteX197" fmla="*/ 507280 w 2340401"/>
                <a:gd name="connsiteY197" fmla="*/ 1548135 h 2403477"/>
                <a:gd name="connsiteX198" fmla="*/ 316931 w 2340401"/>
                <a:gd name="connsiteY198" fmla="*/ 1438659 h 2403477"/>
                <a:gd name="connsiteX199" fmla="*/ 295993 w 2340401"/>
                <a:gd name="connsiteY199" fmla="*/ 1439611 h 2403477"/>
                <a:gd name="connsiteX200" fmla="*/ 146569 w 2340401"/>
                <a:gd name="connsiteY200" fmla="*/ 1525288 h 2403477"/>
                <a:gd name="connsiteX201" fmla="*/ 98030 w 2340401"/>
                <a:gd name="connsiteY201" fmla="*/ 1553847 h 2403477"/>
                <a:gd name="connsiteX202" fmla="*/ 109451 w 2340401"/>
                <a:gd name="connsiteY202" fmla="*/ 1561463 h 2403477"/>
                <a:gd name="connsiteX203" fmla="*/ 298848 w 2340401"/>
                <a:gd name="connsiteY203" fmla="*/ 1664275 h 2403477"/>
                <a:gd name="connsiteX204" fmla="*/ 319787 w 2340401"/>
                <a:gd name="connsiteY204" fmla="*/ 1662371 h 2403477"/>
                <a:gd name="connsiteX205" fmla="*/ 474921 w 2340401"/>
                <a:gd name="connsiteY205" fmla="*/ 1578598 h 2403477"/>
                <a:gd name="connsiteX206" fmla="*/ 515846 w 2340401"/>
                <a:gd name="connsiteY206" fmla="*/ 1554799 h 2403477"/>
                <a:gd name="connsiteX207" fmla="*/ 1378128 w 2340401"/>
                <a:gd name="connsiteY207" fmla="*/ 1946057 h 2403477"/>
                <a:gd name="connsiteX208" fmla="*/ 1369562 w 2340401"/>
                <a:gd name="connsiteY208" fmla="*/ 1938442 h 2403477"/>
                <a:gd name="connsiteX209" fmla="*/ 1180165 w 2340401"/>
                <a:gd name="connsiteY209" fmla="*/ 1829917 h 2403477"/>
                <a:gd name="connsiteX210" fmla="*/ 1155419 w 2340401"/>
                <a:gd name="connsiteY210" fmla="*/ 1830869 h 2403477"/>
                <a:gd name="connsiteX211" fmla="*/ 998381 w 2340401"/>
                <a:gd name="connsiteY211" fmla="*/ 1921306 h 2403477"/>
                <a:gd name="connsiteX212" fmla="*/ 959360 w 2340401"/>
                <a:gd name="connsiteY212" fmla="*/ 1944153 h 2403477"/>
                <a:gd name="connsiteX213" fmla="*/ 966974 w 2340401"/>
                <a:gd name="connsiteY213" fmla="*/ 1949865 h 2403477"/>
                <a:gd name="connsiteX214" fmla="*/ 1161130 w 2340401"/>
                <a:gd name="connsiteY214" fmla="*/ 2055534 h 2403477"/>
                <a:gd name="connsiteX215" fmla="*/ 1178261 w 2340401"/>
                <a:gd name="connsiteY215" fmla="*/ 2054582 h 2403477"/>
                <a:gd name="connsiteX216" fmla="*/ 1266774 w 2340401"/>
                <a:gd name="connsiteY216" fmla="*/ 2006031 h 2403477"/>
                <a:gd name="connsiteX217" fmla="*/ 1378128 w 2340401"/>
                <a:gd name="connsiteY217" fmla="*/ 1946057 h 2403477"/>
                <a:gd name="connsiteX218" fmla="*/ 2241362 w 2340401"/>
                <a:gd name="connsiteY218" fmla="*/ 554282 h 2403477"/>
                <a:gd name="connsiteX219" fmla="*/ 2227085 w 2340401"/>
                <a:gd name="connsiteY219" fmla="*/ 543811 h 2403477"/>
                <a:gd name="connsiteX220" fmla="*/ 2044350 w 2340401"/>
                <a:gd name="connsiteY220" fmla="*/ 439095 h 2403477"/>
                <a:gd name="connsiteX221" fmla="*/ 2019605 w 2340401"/>
                <a:gd name="connsiteY221" fmla="*/ 439095 h 2403477"/>
                <a:gd name="connsiteX222" fmla="*/ 1836870 w 2340401"/>
                <a:gd name="connsiteY222" fmla="*/ 543811 h 2403477"/>
                <a:gd name="connsiteX223" fmla="*/ 1824497 w 2340401"/>
                <a:gd name="connsiteY223" fmla="*/ 553331 h 2403477"/>
                <a:gd name="connsiteX224" fmla="*/ 1829256 w 2340401"/>
                <a:gd name="connsiteY224" fmla="*/ 557138 h 2403477"/>
                <a:gd name="connsiteX225" fmla="*/ 2023412 w 2340401"/>
                <a:gd name="connsiteY225" fmla="*/ 662807 h 2403477"/>
                <a:gd name="connsiteX226" fmla="*/ 2044350 w 2340401"/>
                <a:gd name="connsiteY226" fmla="*/ 661855 h 2403477"/>
                <a:gd name="connsiteX227" fmla="*/ 2151898 w 2340401"/>
                <a:gd name="connsiteY227" fmla="*/ 603785 h 2403477"/>
                <a:gd name="connsiteX228" fmla="*/ 2241362 w 2340401"/>
                <a:gd name="connsiteY228" fmla="*/ 554282 h 2403477"/>
                <a:gd name="connsiteX229" fmla="*/ 1789282 w 2340401"/>
                <a:gd name="connsiteY229" fmla="*/ 609497 h 2403477"/>
                <a:gd name="connsiteX230" fmla="*/ 1787379 w 2340401"/>
                <a:gd name="connsiteY230" fmla="*/ 619016 h 2403477"/>
                <a:gd name="connsiteX231" fmla="*/ 1787379 w 2340401"/>
                <a:gd name="connsiteY231" fmla="*/ 801794 h 2403477"/>
                <a:gd name="connsiteX232" fmla="*/ 1797848 w 2340401"/>
                <a:gd name="connsiteY232" fmla="*/ 817025 h 2403477"/>
                <a:gd name="connsiteX233" fmla="*/ 1927285 w 2340401"/>
                <a:gd name="connsiteY233" fmla="*/ 888423 h 2403477"/>
                <a:gd name="connsiteX234" fmla="*/ 1997715 w 2340401"/>
                <a:gd name="connsiteY234" fmla="*/ 926501 h 2403477"/>
                <a:gd name="connsiteX235" fmla="*/ 1999618 w 2340401"/>
                <a:gd name="connsiteY235" fmla="*/ 915078 h 2403477"/>
                <a:gd name="connsiteX236" fmla="*/ 1999618 w 2340401"/>
                <a:gd name="connsiteY236" fmla="*/ 733252 h 2403477"/>
                <a:gd name="connsiteX237" fmla="*/ 1990101 w 2340401"/>
                <a:gd name="connsiteY237" fmla="*/ 718021 h 2403477"/>
                <a:gd name="connsiteX238" fmla="*/ 1818786 w 2340401"/>
                <a:gd name="connsiteY238" fmla="*/ 624728 h 2403477"/>
                <a:gd name="connsiteX239" fmla="*/ 1789282 w 2340401"/>
                <a:gd name="connsiteY239" fmla="*/ 609497 h 2403477"/>
                <a:gd name="connsiteX240" fmla="*/ 1999618 w 2340401"/>
                <a:gd name="connsiteY240" fmla="*/ 1927018 h 2403477"/>
                <a:gd name="connsiteX241" fmla="*/ 2000570 w 2340401"/>
                <a:gd name="connsiteY241" fmla="*/ 1908931 h 2403477"/>
                <a:gd name="connsiteX242" fmla="*/ 2000570 w 2340401"/>
                <a:gd name="connsiteY242" fmla="*/ 1740433 h 2403477"/>
                <a:gd name="connsiteX243" fmla="*/ 1986294 w 2340401"/>
                <a:gd name="connsiteY243" fmla="*/ 1715681 h 2403477"/>
                <a:gd name="connsiteX244" fmla="*/ 1802607 w 2340401"/>
                <a:gd name="connsiteY244" fmla="*/ 1615725 h 2403477"/>
                <a:gd name="connsiteX245" fmla="*/ 1787379 w 2340401"/>
                <a:gd name="connsiteY245" fmla="*/ 1625245 h 2403477"/>
                <a:gd name="connsiteX246" fmla="*/ 1787379 w 2340401"/>
                <a:gd name="connsiteY246" fmla="*/ 1796599 h 2403477"/>
                <a:gd name="connsiteX247" fmla="*/ 1799752 w 2340401"/>
                <a:gd name="connsiteY247" fmla="*/ 1817542 h 2403477"/>
                <a:gd name="connsiteX248" fmla="*/ 1958693 w 2340401"/>
                <a:gd name="connsiteY248" fmla="*/ 1904171 h 2403477"/>
                <a:gd name="connsiteX249" fmla="*/ 1999618 w 2340401"/>
                <a:gd name="connsiteY249" fmla="*/ 1927018 h 2403477"/>
                <a:gd name="connsiteX250" fmla="*/ 273151 w 2340401"/>
                <a:gd name="connsiteY250" fmla="*/ 1927018 h 2403477"/>
                <a:gd name="connsiteX251" fmla="*/ 275055 w 2340401"/>
                <a:gd name="connsiteY251" fmla="*/ 1915594 h 2403477"/>
                <a:gd name="connsiteX252" fmla="*/ 275055 w 2340401"/>
                <a:gd name="connsiteY252" fmla="*/ 1735673 h 2403477"/>
                <a:gd name="connsiteX253" fmla="*/ 263634 w 2340401"/>
                <a:gd name="connsiteY253" fmla="*/ 1718537 h 2403477"/>
                <a:gd name="connsiteX254" fmla="*/ 77091 w 2340401"/>
                <a:gd name="connsiteY254" fmla="*/ 1617629 h 2403477"/>
                <a:gd name="connsiteX255" fmla="*/ 62815 w 2340401"/>
                <a:gd name="connsiteY255" fmla="*/ 1626197 h 2403477"/>
                <a:gd name="connsiteX256" fmla="*/ 62815 w 2340401"/>
                <a:gd name="connsiteY256" fmla="*/ 1800406 h 2403477"/>
                <a:gd name="connsiteX257" fmla="*/ 73284 w 2340401"/>
                <a:gd name="connsiteY257" fmla="*/ 1817542 h 2403477"/>
                <a:gd name="connsiteX258" fmla="*/ 217950 w 2340401"/>
                <a:gd name="connsiteY258" fmla="*/ 1897507 h 2403477"/>
                <a:gd name="connsiteX259" fmla="*/ 273151 w 2340401"/>
                <a:gd name="connsiteY259" fmla="*/ 1927018 h 2403477"/>
                <a:gd name="connsiteX260" fmla="*/ 1136385 w 2340401"/>
                <a:gd name="connsiteY260" fmla="*/ 558090 h 2403477"/>
                <a:gd name="connsiteX261" fmla="*/ 1137336 w 2340401"/>
                <a:gd name="connsiteY261" fmla="*/ 541907 h 2403477"/>
                <a:gd name="connsiteX262" fmla="*/ 1137336 w 2340401"/>
                <a:gd name="connsiteY262" fmla="*/ 370553 h 2403477"/>
                <a:gd name="connsiteX263" fmla="*/ 1124012 w 2340401"/>
                <a:gd name="connsiteY263" fmla="*/ 348658 h 2403477"/>
                <a:gd name="connsiteX264" fmla="*/ 940325 w 2340401"/>
                <a:gd name="connsiteY264" fmla="*/ 248701 h 2403477"/>
                <a:gd name="connsiteX265" fmla="*/ 926049 w 2340401"/>
                <a:gd name="connsiteY265" fmla="*/ 242989 h 2403477"/>
                <a:gd name="connsiteX266" fmla="*/ 925097 w 2340401"/>
                <a:gd name="connsiteY266" fmla="*/ 260125 h 2403477"/>
                <a:gd name="connsiteX267" fmla="*/ 925097 w 2340401"/>
                <a:gd name="connsiteY267" fmla="*/ 425767 h 2403477"/>
                <a:gd name="connsiteX268" fmla="*/ 940325 w 2340401"/>
                <a:gd name="connsiteY268" fmla="*/ 451470 h 2403477"/>
                <a:gd name="connsiteX269" fmla="*/ 1085942 w 2340401"/>
                <a:gd name="connsiteY269" fmla="*/ 530483 h 2403477"/>
                <a:gd name="connsiteX270" fmla="*/ 1136385 w 2340401"/>
                <a:gd name="connsiteY270" fmla="*/ 558090 h 2403477"/>
                <a:gd name="connsiteX271" fmla="*/ 927000 w 2340401"/>
                <a:gd name="connsiteY271" fmla="*/ 1115943 h 2403477"/>
                <a:gd name="connsiteX272" fmla="*/ 925097 w 2340401"/>
                <a:gd name="connsiteY272" fmla="*/ 1124510 h 2403477"/>
                <a:gd name="connsiteX273" fmla="*/ 925097 w 2340401"/>
                <a:gd name="connsiteY273" fmla="*/ 1306336 h 2403477"/>
                <a:gd name="connsiteX274" fmla="*/ 936518 w 2340401"/>
                <a:gd name="connsiteY274" fmla="*/ 1321567 h 2403477"/>
                <a:gd name="connsiteX275" fmla="*/ 1101170 w 2340401"/>
                <a:gd name="connsiteY275" fmla="*/ 1412004 h 2403477"/>
                <a:gd name="connsiteX276" fmla="*/ 1135433 w 2340401"/>
                <a:gd name="connsiteY276" fmla="*/ 1431044 h 2403477"/>
                <a:gd name="connsiteX277" fmla="*/ 1136385 w 2340401"/>
                <a:gd name="connsiteY277" fmla="*/ 1419620 h 2403477"/>
                <a:gd name="connsiteX278" fmla="*/ 1136385 w 2340401"/>
                <a:gd name="connsiteY278" fmla="*/ 1237794 h 2403477"/>
                <a:gd name="connsiteX279" fmla="*/ 1124012 w 2340401"/>
                <a:gd name="connsiteY279" fmla="*/ 1220659 h 2403477"/>
                <a:gd name="connsiteX280" fmla="*/ 938421 w 2340401"/>
                <a:gd name="connsiteY280" fmla="*/ 1119750 h 2403477"/>
                <a:gd name="connsiteX281" fmla="*/ 927000 w 2340401"/>
                <a:gd name="connsiteY281" fmla="*/ 1115943 h 2403477"/>
                <a:gd name="connsiteX282" fmla="*/ 273151 w 2340401"/>
                <a:gd name="connsiteY282" fmla="*/ 925549 h 2403477"/>
                <a:gd name="connsiteX283" fmla="*/ 275055 w 2340401"/>
                <a:gd name="connsiteY283" fmla="*/ 916030 h 2403477"/>
                <a:gd name="connsiteX284" fmla="*/ 275055 w 2340401"/>
                <a:gd name="connsiteY284" fmla="*/ 733252 h 2403477"/>
                <a:gd name="connsiteX285" fmla="*/ 265537 w 2340401"/>
                <a:gd name="connsiteY285" fmla="*/ 718021 h 2403477"/>
                <a:gd name="connsiteX286" fmla="*/ 78043 w 2340401"/>
                <a:gd name="connsiteY286" fmla="*/ 615208 h 2403477"/>
                <a:gd name="connsiteX287" fmla="*/ 63767 w 2340401"/>
                <a:gd name="connsiteY287" fmla="*/ 624728 h 2403477"/>
                <a:gd name="connsiteX288" fmla="*/ 63767 w 2340401"/>
                <a:gd name="connsiteY288" fmla="*/ 797986 h 2403477"/>
                <a:gd name="connsiteX289" fmla="*/ 76140 w 2340401"/>
                <a:gd name="connsiteY289" fmla="*/ 817977 h 2403477"/>
                <a:gd name="connsiteX290" fmla="*/ 190349 w 2340401"/>
                <a:gd name="connsiteY290" fmla="*/ 879855 h 2403477"/>
                <a:gd name="connsiteX291" fmla="*/ 273151 w 2340401"/>
                <a:gd name="connsiteY291" fmla="*/ 925549 h 2403477"/>
                <a:gd name="connsiteX292" fmla="*/ 1203007 w 2340401"/>
                <a:gd name="connsiteY292" fmla="*/ 557138 h 2403477"/>
                <a:gd name="connsiteX293" fmla="*/ 1212524 w 2340401"/>
                <a:gd name="connsiteY293" fmla="*/ 554282 h 2403477"/>
                <a:gd name="connsiteX294" fmla="*/ 1403825 w 2340401"/>
                <a:gd name="connsiteY294" fmla="*/ 450518 h 2403477"/>
                <a:gd name="connsiteX295" fmla="*/ 1415246 w 2340401"/>
                <a:gd name="connsiteY295" fmla="*/ 429575 h 2403477"/>
                <a:gd name="connsiteX296" fmla="*/ 1415246 w 2340401"/>
                <a:gd name="connsiteY296" fmla="*/ 259173 h 2403477"/>
                <a:gd name="connsiteX297" fmla="*/ 1414294 w 2340401"/>
                <a:gd name="connsiteY297" fmla="*/ 242989 h 2403477"/>
                <a:gd name="connsiteX298" fmla="*/ 1399066 w 2340401"/>
                <a:gd name="connsiteY298" fmla="*/ 249653 h 2403477"/>
                <a:gd name="connsiteX299" fmla="*/ 1215380 w 2340401"/>
                <a:gd name="connsiteY299" fmla="*/ 349610 h 2403477"/>
                <a:gd name="connsiteX300" fmla="*/ 1203007 w 2340401"/>
                <a:gd name="connsiteY300" fmla="*/ 369601 h 2403477"/>
                <a:gd name="connsiteX301" fmla="*/ 1203007 w 2340401"/>
                <a:gd name="connsiteY301" fmla="*/ 542859 h 2403477"/>
                <a:gd name="connsiteX302" fmla="*/ 1203007 w 2340401"/>
                <a:gd name="connsiteY302" fmla="*/ 557138 h 2403477"/>
                <a:gd name="connsiteX303" fmla="*/ 551061 w 2340401"/>
                <a:gd name="connsiteY303" fmla="*/ 609497 h 2403477"/>
                <a:gd name="connsiteX304" fmla="*/ 532978 w 2340401"/>
                <a:gd name="connsiteY304" fmla="*/ 617112 h 2403477"/>
                <a:gd name="connsiteX305" fmla="*/ 347387 w 2340401"/>
                <a:gd name="connsiteY305" fmla="*/ 718021 h 2403477"/>
                <a:gd name="connsiteX306" fmla="*/ 338822 w 2340401"/>
                <a:gd name="connsiteY306" fmla="*/ 735156 h 2403477"/>
                <a:gd name="connsiteX307" fmla="*/ 338822 w 2340401"/>
                <a:gd name="connsiteY307" fmla="*/ 911270 h 2403477"/>
                <a:gd name="connsiteX308" fmla="*/ 339773 w 2340401"/>
                <a:gd name="connsiteY308" fmla="*/ 925549 h 2403477"/>
                <a:gd name="connsiteX309" fmla="*/ 357857 w 2340401"/>
                <a:gd name="connsiteY309" fmla="*/ 916982 h 2403477"/>
                <a:gd name="connsiteX310" fmla="*/ 538688 w 2340401"/>
                <a:gd name="connsiteY310" fmla="*/ 817977 h 2403477"/>
                <a:gd name="connsiteX311" fmla="*/ 551061 w 2340401"/>
                <a:gd name="connsiteY311" fmla="*/ 797034 h 2403477"/>
                <a:gd name="connsiteX312" fmla="*/ 551061 w 2340401"/>
                <a:gd name="connsiteY312" fmla="*/ 626632 h 2403477"/>
                <a:gd name="connsiteX313" fmla="*/ 551061 w 2340401"/>
                <a:gd name="connsiteY313" fmla="*/ 609497 h 2403477"/>
                <a:gd name="connsiteX314" fmla="*/ 2065289 w 2340401"/>
                <a:gd name="connsiteY314" fmla="*/ 926501 h 2403477"/>
                <a:gd name="connsiteX315" fmla="*/ 2268010 w 2340401"/>
                <a:gd name="connsiteY315" fmla="*/ 815121 h 2403477"/>
                <a:gd name="connsiteX316" fmla="*/ 2276576 w 2340401"/>
                <a:gd name="connsiteY316" fmla="*/ 797986 h 2403477"/>
                <a:gd name="connsiteX317" fmla="*/ 2276576 w 2340401"/>
                <a:gd name="connsiteY317" fmla="*/ 626632 h 2403477"/>
                <a:gd name="connsiteX318" fmla="*/ 2274673 w 2340401"/>
                <a:gd name="connsiteY318" fmla="*/ 610448 h 2403477"/>
                <a:gd name="connsiteX319" fmla="*/ 2260397 w 2340401"/>
                <a:gd name="connsiteY319" fmla="*/ 618064 h 2403477"/>
                <a:gd name="connsiteX320" fmla="*/ 2076710 w 2340401"/>
                <a:gd name="connsiteY320" fmla="*/ 718021 h 2403477"/>
                <a:gd name="connsiteX321" fmla="*/ 2065289 w 2340401"/>
                <a:gd name="connsiteY321" fmla="*/ 738012 h 2403477"/>
                <a:gd name="connsiteX322" fmla="*/ 2065289 w 2340401"/>
                <a:gd name="connsiteY322" fmla="*/ 911270 h 2403477"/>
                <a:gd name="connsiteX323" fmla="*/ 2065289 w 2340401"/>
                <a:gd name="connsiteY323" fmla="*/ 926501 h 2403477"/>
                <a:gd name="connsiteX324" fmla="*/ 1203007 w 2340401"/>
                <a:gd name="connsiteY324" fmla="*/ 1430092 h 2403477"/>
                <a:gd name="connsiteX325" fmla="*/ 1211572 w 2340401"/>
                <a:gd name="connsiteY325" fmla="*/ 1426284 h 2403477"/>
                <a:gd name="connsiteX326" fmla="*/ 1403825 w 2340401"/>
                <a:gd name="connsiteY326" fmla="*/ 1321567 h 2403477"/>
                <a:gd name="connsiteX327" fmla="*/ 1414294 w 2340401"/>
                <a:gd name="connsiteY327" fmla="*/ 1303480 h 2403477"/>
                <a:gd name="connsiteX328" fmla="*/ 1414294 w 2340401"/>
                <a:gd name="connsiteY328" fmla="*/ 1130222 h 2403477"/>
                <a:gd name="connsiteX329" fmla="*/ 1413343 w 2340401"/>
                <a:gd name="connsiteY329" fmla="*/ 1115943 h 2403477"/>
                <a:gd name="connsiteX330" fmla="*/ 1400018 w 2340401"/>
                <a:gd name="connsiteY330" fmla="*/ 1120702 h 2403477"/>
                <a:gd name="connsiteX331" fmla="*/ 1212524 w 2340401"/>
                <a:gd name="connsiteY331" fmla="*/ 1222563 h 2403477"/>
                <a:gd name="connsiteX332" fmla="*/ 1202055 w 2340401"/>
                <a:gd name="connsiteY332" fmla="*/ 1241602 h 2403477"/>
                <a:gd name="connsiteX333" fmla="*/ 1202055 w 2340401"/>
                <a:gd name="connsiteY333" fmla="*/ 1415812 h 2403477"/>
                <a:gd name="connsiteX334" fmla="*/ 1203007 w 2340401"/>
                <a:gd name="connsiteY334" fmla="*/ 1430092 h 2403477"/>
                <a:gd name="connsiteX335" fmla="*/ 339773 w 2340401"/>
                <a:gd name="connsiteY335" fmla="*/ 1926066 h 2403477"/>
                <a:gd name="connsiteX336" fmla="*/ 349291 w 2340401"/>
                <a:gd name="connsiteY336" fmla="*/ 1923210 h 2403477"/>
                <a:gd name="connsiteX337" fmla="*/ 541543 w 2340401"/>
                <a:gd name="connsiteY337" fmla="*/ 1817542 h 2403477"/>
                <a:gd name="connsiteX338" fmla="*/ 551061 w 2340401"/>
                <a:gd name="connsiteY338" fmla="*/ 1799455 h 2403477"/>
                <a:gd name="connsiteX339" fmla="*/ 551061 w 2340401"/>
                <a:gd name="connsiteY339" fmla="*/ 1625245 h 2403477"/>
                <a:gd name="connsiteX340" fmla="*/ 549157 w 2340401"/>
                <a:gd name="connsiteY340" fmla="*/ 1610965 h 2403477"/>
                <a:gd name="connsiteX341" fmla="*/ 534881 w 2340401"/>
                <a:gd name="connsiteY341" fmla="*/ 1617629 h 2403477"/>
                <a:gd name="connsiteX342" fmla="*/ 350242 w 2340401"/>
                <a:gd name="connsiteY342" fmla="*/ 1718537 h 2403477"/>
                <a:gd name="connsiteX343" fmla="*/ 338822 w 2340401"/>
                <a:gd name="connsiteY343" fmla="*/ 1738529 h 2403477"/>
                <a:gd name="connsiteX344" fmla="*/ 338822 w 2340401"/>
                <a:gd name="connsiteY344" fmla="*/ 1912738 h 2403477"/>
                <a:gd name="connsiteX345" fmla="*/ 339773 w 2340401"/>
                <a:gd name="connsiteY345" fmla="*/ 1926066 h 2403477"/>
                <a:gd name="connsiteX346" fmla="*/ 1135433 w 2340401"/>
                <a:gd name="connsiteY346" fmla="*/ 2317324 h 2403477"/>
                <a:gd name="connsiteX347" fmla="*/ 1136385 w 2340401"/>
                <a:gd name="connsiteY347" fmla="*/ 2305901 h 2403477"/>
                <a:gd name="connsiteX348" fmla="*/ 1136385 w 2340401"/>
                <a:gd name="connsiteY348" fmla="*/ 2125979 h 2403477"/>
                <a:gd name="connsiteX349" fmla="*/ 1124964 w 2340401"/>
                <a:gd name="connsiteY349" fmla="*/ 2108844 h 2403477"/>
                <a:gd name="connsiteX350" fmla="*/ 939373 w 2340401"/>
                <a:gd name="connsiteY350" fmla="*/ 2007935 h 2403477"/>
                <a:gd name="connsiteX351" fmla="*/ 924145 w 2340401"/>
                <a:gd name="connsiteY351" fmla="*/ 2003175 h 2403477"/>
                <a:gd name="connsiteX352" fmla="*/ 923193 w 2340401"/>
                <a:gd name="connsiteY352" fmla="*/ 2019359 h 2403477"/>
                <a:gd name="connsiteX353" fmla="*/ 923193 w 2340401"/>
                <a:gd name="connsiteY353" fmla="*/ 2186905 h 2403477"/>
                <a:gd name="connsiteX354" fmla="*/ 938421 w 2340401"/>
                <a:gd name="connsiteY354" fmla="*/ 2211656 h 2403477"/>
                <a:gd name="connsiteX355" fmla="*/ 1069762 w 2340401"/>
                <a:gd name="connsiteY355" fmla="*/ 2283054 h 2403477"/>
                <a:gd name="connsiteX356" fmla="*/ 1135433 w 2340401"/>
                <a:gd name="connsiteY356" fmla="*/ 2317324 h 2403477"/>
                <a:gd name="connsiteX357" fmla="*/ 1413343 w 2340401"/>
                <a:gd name="connsiteY357" fmla="*/ 2002223 h 2403477"/>
                <a:gd name="connsiteX358" fmla="*/ 1399066 w 2340401"/>
                <a:gd name="connsiteY358" fmla="*/ 2007935 h 2403477"/>
                <a:gd name="connsiteX359" fmla="*/ 1213476 w 2340401"/>
                <a:gd name="connsiteY359" fmla="*/ 2108844 h 2403477"/>
                <a:gd name="connsiteX360" fmla="*/ 1202055 w 2340401"/>
                <a:gd name="connsiteY360" fmla="*/ 2128835 h 2403477"/>
                <a:gd name="connsiteX361" fmla="*/ 1202055 w 2340401"/>
                <a:gd name="connsiteY361" fmla="*/ 2302093 h 2403477"/>
                <a:gd name="connsiteX362" fmla="*/ 1203007 w 2340401"/>
                <a:gd name="connsiteY362" fmla="*/ 2317324 h 2403477"/>
                <a:gd name="connsiteX363" fmla="*/ 1212524 w 2340401"/>
                <a:gd name="connsiteY363" fmla="*/ 2314468 h 2403477"/>
                <a:gd name="connsiteX364" fmla="*/ 1404777 w 2340401"/>
                <a:gd name="connsiteY364" fmla="*/ 2208800 h 2403477"/>
                <a:gd name="connsiteX365" fmla="*/ 1414294 w 2340401"/>
                <a:gd name="connsiteY365" fmla="*/ 2190713 h 2403477"/>
                <a:gd name="connsiteX366" fmla="*/ 1414294 w 2340401"/>
                <a:gd name="connsiteY366" fmla="*/ 2017455 h 2403477"/>
                <a:gd name="connsiteX367" fmla="*/ 1413343 w 2340401"/>
                <a:gd name="connsiteY367" fmla="*/ 2002223 h 2403477"/>
                <a:gd name="connsiteX368" fmla="*/ 2064337 w 2340401"/>
                <a:gd name="connsiteY368" fmla="*/ 1925114 h 2403477"/>
                <a:gd name="connsiteX369" fmla="*/ 2071951 w 2340401"/>
                <a:gd name="connsiteY369" fmla="*/ 1924162 h 2403477"/>
                <a:gd name="connsiteX370" fmla="*/ 2268010 w 2340401"/>
                <a:gd name="connsiteY370" fmla="*/ 1816590 h 2403477"/>
                <a:gd name="connsiteX371" fmla="*/ 2276576 w 2340401"/>
                <a:gd name="connsiteY371" fmla="*/ 1799455 h 2403477"/>
                <a:gd name="connsiteX372" fmla="*/ 2276576 w 2340401"/>
                <a:gd name="connsiteY372" fmla="*/ 1626197 h 2403477"/>
                <a:gd name="connsiteX373" fmla="*/ 2261348 w 2340401"/>
                <a:gd name="connsiteY373" fmla="*/ 1616677 h 2403477"/>
                <a:gd name="connsiteX374" fmla="*/ 2074806 w 2340401"/>
                <a:gd name="connsiteY374" fmla="*/ 1717585 h 2403477"/>
                <a:gd name="connsiteX375" fmla="*/ 2063385 w 2340401"/>
                <a:gd name="connsiteY375" fmla="*/ 1737577 h 2403477"/>
                <a:gd name="connsiteX376" fmla="*/ 2063385 w 2340401"/>
                <a:gd name="connsiteY376" fmla="*/ 1908931 h 2403477"/>
                <a:gd name="connsiteX377" fmla="*/ 2064337 w 2340401"/>
                <a:gd name="connsiteY377" fmla="*/ 1925114 h 240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Lst>
              <a:rect l="l" t="t" r="r" b="b"/>
              <a:pathLst>
                <a:path w="2340401" h="2403477">
                  <a:moveTo>
                    <a:pt x="1723612" y="621872"/>
                  </a:moveTo>
                  <a:cubicBezTo>
                    <a:pt x="1724564" y="614256"/>
                    <a:pt x="1725515" y="609497"/>
                    <a:pt x="1725515" y="603785"/>
                  </a:cubicBezTo>
                  <a:cubicBezTo>
                    <a:pt x="1725515" y="587601"/>
                    <a:pt x="1726467" y="571418"/>
                    <a:pt x="1725515" y="555234"/>
                  </a:cubicBezTo>
                  <a:cubicBezTo>
                    <a:pt x="1725515" y="540955"/>
                    <a:pt x="1732177" y="531435"/>
                    <a:pt x="1743599" y="524772"/>
                  </a:cubicBezTo>
                  <a:cubicBezTo>
                    <a:pt x="1832111" y="474317"/>
                    <a:pt x="1921575" y="423863"/>
                    <a:pt x="2009136" y="372457"/>
                  </a:cubicBezTo>
                  <a:cubicBezTo>
                    <a:pt x="2027219" y="361985"/>
                    <a:pt x="2042447" y="363889"/>
                    <a:pt x="2059578" y="374361"/>
                  </a:cubicBezTo>
                  <a:cubicBezTo>
                    <a:pt x="2139525" y="421007"/>
                    <a:pt x="2219472" y="468605"/>
                    <a:pt x="2301321" y="512396"/>
                  </a:cubicBezTo>
                  <a:cubicBezTo>
                    <a:pt x="2330826" y="528579"/>
                    <a:pt x="2341295" y="547619"/>
                    <a:pt x="2340343" y="580938"/>
                  </a:cubicBezTo>
                  <a:cubicBezTo>
                    <a:pt x="2338440" y="660903"/>
                    <a:pt x="2339391" y="740868"/>
                    <a:pt x="2340343" y="820833"/>
                  </a:cubicBezTo>
                  <a:cubicBezTo>
                    <a:pt x="2340343" y="841776"/>
                    <a:pt x="2332729" y="853200"/>
                    <a:pt x="2314646" y="862720"/>
                  </a:cubicBezTo>
                  <a:cubicBezTo>
                    <a:pt x="2236603" y="904606"/>
                    <a:pt x="2158560" y="947445"/>
                    <a:pt x="2080517" y="990283"/>
                  </a:cubicBezTo>
                  <a:cubicBezTo>
                    <a:pt x="2069095" y="995995"/>
                    <a:pt x="2064337" y="1002659"/>
                    <a:pt x="2064337" y="1016938"/>
                  </a:cubicBezTo>
                  <a:cubicBezTo>
                    <a:pt x="2065289" y="1132126"/>
                    <a:pt x="2065289" y="1246362"/>
                    <a:pt x="2064337" y="1361550"/>
                  </a:cubicBezTo>
                  <a:cubicBezTo>
                    <a:pt x="2064337" y="1373926"/>
                    <a:pt x="2068144" y="1381541"/>
                    <a:pt x="2079565" y="1388205"/>
                  </a:cubicBezTo>
                  <a:cubicBezTo>
                    <a:pt x="2157608" y="1431995"/>
                    <a:pt x="2235651" y="1477690"/>
                    <a:pt x="2313694" y="1521480"/>
                  </a:cubicBezTo>
                  <a:cubicBezTo>
                    <a:pt x="2331777" y="1531952"/>
                    <a:pt x="2340343" y="1544328"/>
                    <a:pt x="2340343" y="1566223"/>
                  </a:cubicBezTo>
                  <a:cubicBezTo>
                    <a:pt x="2339391" y="1651900"/>
                    <a:pt x="2339391" y="1737577"/>
                    <a:pt x="2340343" y="1823254"/>
                  </a:cubicBezTo>
                  <a:cubicBezTo>
                    <a:pt x="2340343" y="1842293"/>
                    <a:pt x="2333681" y="1854669"/>
                    <a:pt x="2316549" y="1863236"/>
                  </a:cubicBezTo>
                  <a:cubicBezTo>
                    <a:pt x="2229941" y="1909883"/>
                    <a:pt x="2143332" y="1957481"/>
                    <a:pt x="2057675" y="2005079"/>
                  </a:cubicBezTo>
                  <a:cubicBezTo>
                    <a:pt x="2040543" y="2014599"/>
                    <a:pt x="2025315" y="2015551"/>
                    <a:pt x="2008184" y="2005079"/>
                  </a:cubicBezTo>
                  <a:cubicBezTo>
                    <a:pt x="1938706" y="1966049"/>
                    <a:pt x="1869229" y="1928922"/>
                    <a:pt x="1799752" y="1890843"/>
                  </a:cubicBezTo>
                  <a:cubicBezTo>
                    <a:pt x="1787379" y="1884180"/>
                    <a:pt x="1778813" y="1883228"/>
                    <a:pt x="1766440" y="1891795"/>
                  </a:cubicBezTo>
                  <a:cubicBezTo>
                    <a:pt x="1675073" y="1953673"/>
                    <a:pt x="1582753" y="2015551"/>
                    <a:pt x="1489482" y="2076477"/>
                  </a:cubicBezTo>
                  <a:cubicBezTo>
                    <a:pt x="1479013" y="2083141"/>
                    <a:pt x="1476158" y="2090756"/>
                    <a:pt x="1476158" y="2102180"/>
                  </a:cubicBezTo>
                  <a:cubicBezTo>
                    <a:pt x="1477110" y="2140259"/>
                    <a:pt x="1476158" y="2177385"/>
                    <a:pt x="1476158" y="2215464"/>
                  </a:cubicBezTo>
                  <a:cubicBezTo>
                    <a:pt x="1476158" y="2233551"/>
                    <a:pt x="1469496" y="2245927"/>
                    <a:pt x="1453316" y="2254495"/>
                  </a:cubicBezTo>
                  <a:cubicBezTo>
                    <a:pt x="1366707" y="2301141"/>
                    <a:pt x="1280098" y="2348739"/>
                    <a:pt x="1193489" y="2396338"/>
                  </a:cubicBezTo>
                  <a:cubicBezTo>
                    <a:pt x="1176358" y="2405857"/>
                    <a:pt x="1161130" y="2405857"/>
                    <a:pt x="1143999" y="2396338"/>
                  </a:cubicBezTo>
                  <a:cubicBezTo>
                    <a:pt x="1057390" y="2348739"/>
                    <a:pt x="969829" y="2301141"/>
                    <a:pt x="883220" y="2253543"/>
                  </a:cubicBezTo>
                  <a:cubicBezTo>
                    <a:pt x="868944" y="2245927"/>
                    <a:pt x="862282" y="2234503"/>
                    <a:pt x="862282" y="2217368"/>
                  </a:cubicBezTo>
                  <a:cubicBezTo>
                    <a:pt x="863234" y="2178337"/>
                    <a:pt x="862282" y="2139307"/>
                    <a:pt x="862282" y="2100276"/>
                  </a:cubicBezTo>
                  <a:cubicBezTo>
                    <a:pt x="862282" y="2089804"/>
                    <a:pt x="859426" y="2083141"/>
                    <a:pt x="849909" y="2076477"/>
                  </a:cubicBezTo>
                  <a:cubicBezTo>
                    <a:pt x="757590" y="2015551"/>
                    <a:pt x="664319" y="1953673"/>
                    <a:pt x="571999" y="1891795"/>
                  </a:cubicBezTo>
                  <a:cubicBezTo>
                    <a:pt x="560578" y="1884180"/>
                    <a:pt x="552964" y="1883228"/>
                    <a:pt x="540592" y="1889891"/>
                  </a:cubicBezTo>
                  <a:cubicBezTo>
                    <a:pt x="470162" y="1928922"/>
                    <a:pt x="398781" y="1967001"/>
                    <a:pt x="328352" y="2006031"/>
                  </a:cubicBezTo>
                  <a:cubicBezTo>
                    <a:pt x="313124" y="2014599"/>
                    <a:pt x="300752" y="2014599"/>
                    <a:pt x="285524" y="2006031"/>
                  </a:cubicBezTo>
                  <a:cubicBezTo>
                    <a:pt x="196060" y="1956529"/>
                    <a:pt x="107547" y="1908931"/>
                    <a:pt x="18083" y="1859428"/>
                  </a:cubicBezTo>
                  <a:cubicBezTo>
                    <a:pt x="5711" y="1852765"/>
                    <a:pt x="0" y="1843245"/>
                    <a:pt x="0" y="1829917"/>
                  </a:cubicBezTo>
                  <a:cubicBezTo>
                    <a:pt x="0" y="1738529"/>
                    <a:pt x="0" y="1648092"/>
                    <a:pt x="0" y="1556703"/>
                  </a:cubicBezTo>
                  <a:cubicBezTo>
                    <a:pt x="0" y="1540520"/>
                    <a:pt x="8566" y="1531000"/>
                    <a:pt x="21890" y="1523384"/>
                  </a:cubicBezTo>
                  <a:cubicBezTo>
                    <a:pt x="99933" y="1478642"/>
                    <a:pt x="177976" y="1433899"/>
                    <a:pt x="256020" y="1390109"/>
                  </a:cubicBezTo>
                  <a:cubicBezTo>
                    <a:pt x="269344" y="1382493"/>
                    <a:pt x="275055" y="1373926"/>
                    <a:pt x="275055" y="1357742"/>
                  </a:cubicBezTo>
                  <a:cubicBezTo>
                    <a:pt x="274103" y="1243506"/>
                    <a:pt x="274103" y="1130222"/>
                    <a:pt x="275055" y="1015986"/>
                  </a:cubicBezTo>
                  <a:cubicBezTo>
                    <a:pt x="275055" y="1002659"/>
                    <a:pt x="270296" y="995995"/>
                    <a:pt x="258875" y="989331"/>
                  </a:cubicBezTo>
                  <a:cubicBezTo>
                    <a:pt x="179880" y="947445"/>
                    <a:pt x="101837" y="903654"/>
                    <a:pt x="23794" y="861768"/>
                  </a:cubicBezTo>
                  <a:cubicBezTo>
                    <a:pt x="7614" y="853200"/>
                    <a:pt x="0" y="840824"/>
                    <a:pt x="0" y="821785"/>
                  </a:cubicBezTo>
                  <a:cubicBezTo>
                    <a:pt x="952" y="735156"/>
                    <a:pt x="952" y="648527"/>
                    <a:pt x="0" y="561898"/>
                  </a:cubicBezTo>
                  <a:cubicBezTo>
                    <a:pt x="0" y="542859"/>
                    <a:pt x="6662" y="531435"/>
                    <a:pt x="23794" y="521916"/>
                  </a:cubicBezTo>
                  <a:cubicBezTo>
                    <a:pt x="112306" y="472413"/>
                    <a:pt x="199867" y="421959"/>
                    <a:pt x="287427" y="371505"/>
                  </a:cubicBezTo>
                  <a:cubicBezTo>
                    <a:pt x="301704" y="362937"/>
                    <a:pt x="315028" y="362937"/>
                    <a:pt x="329304" y="371505"/>
                  </a:cubicBezTo>
                  <a:cubicBezTo>
                    <a:pt x="417816" y="422911"/>
                    <a:pt x="506329" y="473365"/>
                    <a:pt x="594841" y="523820"/>
                  </a:cubicBezTo>
                  <a:cubicBezTo>
                    <a:pt x="609117" y="531435"/>
                    <a:pt x="615780" y="542859"/>
                    <a:pt x="614828" y="559042"/>
                  </a:cubicBezTo>
                  <a:cubicBezTo>
                    <a:pt x="614828" y="576178"/>
                    <a:pt x="614828" y="592361"/>
                    <a:pt x="614828" y="609497"/>
                  </a:cubicBezTo>
                  <a:cubicBezTo>
                    <a:pt x="614828" y="619968"/>
                    <a:pt x="617683" y="622824"/>
                    <a:pt x="627200" y="617112"/>
                  </a:cubicBezTo>
                  <a:cubicBezTo>
                    <a:pt x="702388" y="569514"/>
                    <a:pt x="777577" y="522868"/>
                    <a:pt x="853716" y="475269"/>
                  </a:cubicBezTo>
                  <a:cubicBezTo>
                    <a:pt x="862282" y="470509"/>
                    <a:pt x="863234" y="463846"/>
                    <a:pt x="863234" y="455278"/>
                  </a:cubicBezTo>
                  <a:cubicBezTo>
                    <a:pt x="863234" y="369601"/>
                    <a:pt x="863234" y="284876"/>
                    <a:pt x="862282" y="199199"/>
                  </a:cubicBezTo>
                  <a:cubicBezTo>
                    <a:pt x="862282" y="177304"/>
                    <a:pt x="869896" y="163976"/>
                    <a:pt x="888931" y="153505"/>
                  </a:cubicBezTo>
                  <a:cubicBezTo>
                    <a:pt x="974588" y="105906"/>
                    <a:pt x="1059293" y="57356"/>
                    <a:pt x="1143999" y="7854"/>
                  </a:cubicBezTo>
                  <a:cubicBezTo>
                    <a:pt x="1163034" y="-2618"/>
                    <a:pt x="1178261" y="-2618"/>
                    <a:pt x="1196345" y="7854"/>
                  </a:cubicBezTo>
                  <a:cubicBezTo>
                    <a:pt x="1281050" y="57356"/>
                    <a:pt x="1366707" y="105906"/>
                    <a:pt x="1452364" y="154457"/>
                  </a:cubicBezTo>
                  <a:cubicBezTo>
                    <a:pt x="1469496" y="163976"/>
                    <a:pt x="1477110" y="177304"/>
                    <a:pt x="1477110" y="197295"/>
                  </a:cubicBezTo>
                  <a:cubicBezTo>
                    <a:pt x="1476158" y="282972"/>
                    <a:pt x="1477110" y="367697"/>
                    <a:pt x="1476158" y="453374"/>
                  </a:cubicBezTo>
                  <a:cubicBezTo>
                    <a:pt x="1476158" y="465750"/>
                    <a:pt x="1479965" y="472413"/>
                    <a:pt x="1490434" y="479077"/>
                  </a:cubicBezTo>
                  <a:cubicBezTo>
                    <a:pt x="1560863" y="522868"/>
                    <a:pt x="1631292" y="567610"/>
                    <a:pt x="1701722" y="611400"/>
                  </a:cubicBezTo>
                  <a:cubicBezTo>
                    <a:pt x="1708384" y="613304"/>
                    <a:pt x="1715046" y="616160"/>
                    <a:pt x="1723612" y="621872"/>
                  </a:cubicBezTo>
                  <a:close/>
                  <a:moveTo>
                    <a:pt x="2000570" y="1189244"/>
                  </a:moveTo>
                  <a:cubicBezTo>
                    <a:pt x="2000570" y="1130222"/>
                    <a:pt x="2000570" y="1071200"/>
                    <a:pt x="2000570" y="1012178"/>
                  </a:cubicBezTo>
                  <a:cubicBezTo>
                    <a:pt x="2000570" y="1003611"/>
                    <a:pt x="1998666" y="997899"/>
                    <a:pt x="1991052" y="994091"/>
                  </a:cubicBezTo>
                  <a:cubicBezTo>
                    <a:pt x="1924430" y="957916"/>
                    <a:pt x="1857808" y="921742"/>
                    <a:pt x="1790234" y="885567"/>
                  </a:cubicBezTo>
                  <a:cubicBezTo>
                    <a:pt x="1785475" y="882711"/>
                    <a:pt x="1775958" y="883663"/>
                    <a:pt x="1771199" y="886519"/>
                  </a:cubicBezTo>
                  <a:cubicBezTo>
                    <a:pt x="1676025" y="947445"/>
                    <a:pt x="1580850" y="1009322"/>
                    <a:pt x="1486627" y="1071200"/>
                  </a:cubicBezTo>
                  <a:cubicBezTo>
                    <a:pt x="1481868" y="1075008"/>
                    <a:pt x="1477110" y="1083576"/>
                    <a:pt x="1477110" y="1089288"/>
                  </a:cubicBezTo>
                  <a:cubicBezTo>
                    <a:pt x="1476158" y="1161637"/>
                    <a:pt x="1476158" y="1233986"/>
                    <a:pt x="1477110" y="1306336"/>
                  </a:cubicBezTo>
                  <a:cubicBezTo>
                    <a:pt x="1477110" y="1312048"/>
                    <a:pt x="1480917" y="1320615"/>
                    <a:pt x="1485675" y="1324423"/>
                  </a:cubicBezTo>
                  <a:cubicBezTo>
                    <a:pt x="1573236" y="1387253"/>
                    <a:pt x="1660797" y="1449131"/>
                    <a:pt x="1749309" y="1510057"/>
                  </a:cubicBezTo>
                  <a:cubicBezTo>
                    <a:pt x="1754068" y="1512913"/>
                    <a:pt x="1764537" y="1513865"/>
                    <a:pt x="1769296" y="1511009"/>
                  </a:cubicBezTo>
                  <a:cubicBezTo>
                    <a:pt x="1842580" y="1470074"/>
                    <a:pt x="1914913" y="1428188"/>
                    <a:pt x="1987245" y="1387253"/>
                  </a:cubicBezTo>
                  <a:cubicBezTo>
                    <a:pt x="1996763" y="1381541"/>
                    <a:pt x="2000570" y="1375830"/>
                    <a:pt x="2000570" y="1364406"/>
                  </a:cubicBezTo>
                  <a:cubicBezTo>
                    <a:pt x="2000570" y="1306336"/>
                    <a:pt x="2000570" y="1247314"/>
                    <a:pt x="2000570" y="1189244"/>
                  </a:cubicBezTo>
                  <a:close/>
                  <a:moveTo>
                    <a:pt x="338822" y="1187340"/>
                  </a:moveTo>
                  <a:cubicBezTo>
                    <a:pt x="338822" y="1247314"/>
                    <a:pt x="338822" y="1306336"/>
                    <a:pt x="338822" y="1366310"/>
                  </a:cubicBezTo>
                  <a:cubicBezTo>
                    <a:pt x="338822" y="1375830"/>
                    <a:pt x="340725" y="1380589"/>
                    <a:pt x="349291" y="1385349"/>
                  </a:cubicBezTo>
                  <a:cubicBezTo>
                    <a:pt x="422575" y="1427236"/>
                    <a:pt x="494908" y="1469122"/>
                    <a:pt x="568192" y="1510057"/>
                  </a:cubicBezTo>
                  <a:cubicBezTo>
                    <a:pt x="573903" y="1512913"/>
                    <a:pt x="583420" y="1513865"/>
                    <a:pt x="588179" y="1510057"/>
                  </a:cubicBezTo>
                  <a:cubicBezTo>
                    <a:pt x="676691" y="1449131"/>
                    <a:pt x="764252" y="1387253"/>
                    <a:pt x="851813" y="1324423"/>
                  </a:cubicBezTo>
                  <a:cubicBezTo>
                    <a:pt x="857523" y="1320615"/>
                    <a:pt x="861330" y="1311096"/>
                    <a:pt x="861330" y="1304432"/>
                  </a:cubicBezTo>
                  <a:cubicBezTo>
                    <a:pt x="862282" y="1233035"/>
                    <a:pt x="861330" y="1161637"/>
                    <a:pt x="862282" y="1090240"/>
                  </a:cubicBezTo>
                  <a:cubicBezTo>
                    <a:pt x="862282" y="1080720"/>
                    <a:pt x="859426" y="1075008"/>
                    <a:pt x="850861" y="1069296"/>
                  </a:cubicBezTo>
                  <a:cubicBezTo>
                    <a:pt x="757590" y="1008370"/>
                    <a:pt x="664319" y="948396"/>
                    <a:pt x="571048" y="886519"/>
                  </a:cubicBezTo>
                  <a:cubicBezTo>
                    <a:pt x="561530" y="880807"/>
                    <a:pt x="554868" y="879855"/>
                    <a:pt x="545350" y="885567"/>
                  </a:cubicBezTo>
                  <a:cubicBezTo>
                    <a:pt x="480632" y="921742"/>
                    <a:pt x="415913" y="956964"/>
                    <a:pt x="350242" y="992187"/>
                  </a:cubicBezTo>
                  <a:cubicBezTo>
                    <a:pt x="341677" y="996947"/>
                    <a:pt x="338822" y="1002659"/>
                    <a:pt x="338822" y="1012178"/>
                  </a:cubicBezTo>
                  <a:cubicBezTo>
                    <a:pt x="339773" y="1071200"/>
                    <a:pt x="338822" y="1129270"/>
                    <a:pt x="338822" y="1187340"/>
                  </a:cubicBezTo>
                  <a:close/>
                  <a:moveTo>
                    <a:pt x="1477110" y="2005079"/>
                  </a:moveTo>
                  <a:cubicBezTo>
                    <a:pt x="1482820" y="2002223"/>
                    <a:pt x="1486627" y="2002223"/>
                    <a:pt x="1488531" y="2000319"/>
                  </a:cubicBezTo>
                  <a:cubicBezTo>
                    <a:pt x="1565622" y="1948913"/>
                    <a:pt x="1642713" y="1897507"/>
                    <a:pt x="1719805" y="1846101"/>
                  </a:cubicBezTo>
                  <a:cubicBezTo>
                    <a:pt x="1722660" y="1844197"/>
                    <a:pt x="1725515" y="1838485"/>
                    <a:pt x="1725515" y="1834677"/>
                  </a:cubicBezTo>
                  <a:cubicBezTo>
                    <a:pt x="1725515" y="1750904"/>
                    <a:pt x="1725515" y="1667131"/>
                    <a:pt x="1724564" y="1583358"/>
                  </a:cubicBezTo>
                  <a:cubicBezTo>
                    <a:pt x="1724564" y="1576694"/>
                    <a:pt x="1719805" y="1568127"/>
                    <a:pt x="1714094" y="1563367"/>
                  </a:cubicBezTo>
                  <a:cubicBezTo>
                    <a:pt x="1628437" y="1502441"/>
                    <a:pt x="1542780" y="1442467"/>
                    <a:pt x="1457123" y="1381541"/>
                  </a:cubicBezTo>
                  <a:cubicBezTo>
                    <a:pt x="1447606" y="1374877"/>
                    <a:pt x="1439991" y="1373926"/>
                    <a:pt x="1429522" y="1379637"/>
                  </a:cubicBezTo>
                  <a:cubicBezTo>
                    <a:pt x="1358141" y="1418668"/>
                    <a:pt x="1286761" y="1457699"/>
                    <a:pt x="1215380" y="1496729"/>
                  </a:cubicBezTo>
                  <a:cubicBezTo>
                    <a:pt x="1205862" y="1501489"/>
                    <a:pt x="1202055" y="1507201"/>
                    <a:pt x="1202055" y="1518624"/>
                  </a:cubicBezTo>
                  <a:cubicBezTo>
                    <a:pt x="1203007" y="1596686"/>
                    <a:pt x="1203007" y="1674747"/>
                    <a:pt x="1202055" y="1752808"/>
                  </a:cubicBezTo>
                  <a:cubicBezTo>
                    <a:pt x="1202055" y="1765184"/>
                    <a:pt x="1205862" y="1771847"/>
                    <a:pt x="1216331" y="1777559"/>
                  </a:cubicBezTo>
                  <a:cubicBezTo>
                    <a:pt x="1295326" y="1822302"/>
                    <a:pt x="1373369" y="1867044"/>
                    <a:pt x="1451412" y="1911787"/>
                  </a:cubicBezTo>
                  <a:cubicBezTo>
                    <a:pt x="1469496" y="1922258"/>
                    <a:pt x="1479013" y="1935586"/>
                    <a:pt x="1477110" y="1956529"/>
                  </a:cubicBezTo>
                  <a:cubicBezTo>
                    <a:pt x="1476158" y="1972712"/>
                    <a:pt x="1477110" y="1987944"/>
                    <a:pt x="1477110" y="2005079"/>
                  </a:cubicBezTo>
                  <a:close/>
                  <a:moveTo>
                    <a:pt x="862282" y="2006983"/>
                  </a:moveTo>
                  <a:cubicBezTo>
                    <a:pt x="862282" y="1985088"/>
                    <a:pt x="862282" y="1967953"/>
                    <a:pt x="862282" y="1950817"/>
                  </a:cubicBezTo>
                  <a:cubicBezTo>
                    <a:pt x="861330" y="1933682"/>
                    <a:pt x="868944" y="1922258"/>
                    <a:pt x="884172" y="1914642"/>
                  </a:cubicBezTo>
                  <a:cubicBezTo>
                    <a:pt x="965070" y="1868948"/>
                    <a:pt x="1045969" y="1822302"/>
                    <a:pt x="1126867" y="1776607"/>
                  </a:cubicBezTo>
                  <a:cubicBezTo>
                    <a:pt x="1134481" y="1771847"/>
                    <a:pt x="1137336" y="1767088"/>
                    <a:pt x="1137336" y="1758520"/>
                  </a:cubicBezTo>
                  <a:cubicBezTo>
                    <a:pt x="1137336" y="1677603"/>
                    <a:pt x="1137336" y="1597638"/>
                    <a:pt x="1137336" y="1516721"/>
                  </a:cubicBezTo>
                  <a:cubicBezTo>
                    <a:pt x="1137336" y="1508153"/>
                    <a:pt x="1135433" y="1502441"/>
                    <a:pt x="1126867" y="1498633"/>
                  </a:cubicBezTo>
                  <a:cubicBezTo>
                    <a:pt x="1053583" y="1458651"/>
                    <a:pt x="980298" y="1418668"/>
                    <a:pt x="907014" y="1378685"/>
                  </a:cubicBezTo>
                  <a:cubicBezTo>
                    <a:pt x="898448" y="1373926"/>
                    <a:pt x="892738" y="1374877"/>
                    <a:pt x="885124" y="1380589"/>
                  </a:cubicBezTo>
                  <a:cubicBezTo>
                    <a:pt x="799467" y="1441515"/>
                    <a:pt x="713809" y="1502441"/>
                    <a:pt x="627200" y="1562415"/>
                  </a:cubicBezTo>
                  <a:cubicBezTo>
                    <a:pt x="617683" y="1569079"/>
                    <a:pt x="613876" y="1576694"/>
                    <a:pt x="613876" y="1588118"/>
                  </a:cubicBezTo>
                  <a:cubicBezTo>
                    <a:pt x="613876" y="1670939"/>
                    <a:pt x="613876" y="1752808"/>
                    <a:pt x="613876" y="1835629"/>
                  </a:cubicBezTo>
                  <a:cubicBezTo>
                    <a:pt x="613876" y="1840389"/>
                    <a:pt x="618635" y="1847053"/>
                    <a:pt x="623394" y="1849909"/>
                  </a:cubicBezTo>
                  <a:cubicBezTo>
                    <a:pt x="694774" y="1898459"/>
                    <a:pt x="767107" y="1946057"/>
                    <a:pt x="839440" y="1993656"/>
                  </a:cubicBezTo>
                  <a:cubicBezTo>
                    <a:pt x="845150" y="1997464"/>
                    <a:pt x="852764" y="2001271"/>
                    <a:pt x="862282" y="2006983"/>
                  </a:cubicBezTo>
                  <a:close/>
                  <a:moveTo>
                    <a:pt x="1137336" y="758003"/>
                  </a:moveTo>
                  <a:cubicBezTo>
                    <a:pt x="1137336" y="719925"/>
                    <a:pt x="1137336" y="682798"/>
                    <a:pt x="1137336" y="644719"/>
                  </a:cubicBezTo>
                  <a:cubicBezTo>
                    <a:pt x="1137336" y="634248"/>
                    <a:pt x="1133529" y="628536"/>
                    <a:pt x="1124964" y="623776"/>
                  </a:cubicBezTo>
                  <a:cubicBezTo>
                    <a:pt x="1059293" y="588553"/>
                    <a:pt x="993623" y="552379"/>
                    <a:pt x="928904" y="517156"/>
                  </a:cubicBezTo>
                  <a:cubicBezTo>
                    <a:pt x="920338" y="512396"/>
                    <a:pt x="913676" y="511444"/>
                    <a:pt x="905110" y="516204"/>
                  </a:cubicBezTo>
                  <a:cubicBezTo>
                    <a:pt x="811839" y="574274"/>
                    <a:pt x="719520" y="633296"/>
                    <a:pt x="626249" y="691366"/>
                  </a:cubicBezTo>
                  <a:cubicBezTo>
                    <a:pt x="617683" y="696125"/>
                    <a:pt x="614828" y="701837"/>
                    <a:pt x="614828" y="712309"/>
                  </a:cubicBezTo>
                  <a:cubicBezTo>
                    <a:pt x="614828" y="750388"/>
                    <a:pt x="615780" y="788466"/>
                    <a:pt x="614828" y="826545"/>
                  </a:cubicBezTo>
                  <a:cubicBezTo>
                    <a:pt x="614828" y="836065"/>
                    <a:pt x="617683" y="840824"/>
                    <a:pt x="625297" y="845584"/>
                  </a:cubicBezTo>
                  <a:cubicBezTo>
                    <a:pt x="711906" y="901750"/>
                    <a:pt x="799467" y="958868"/>
                    <a:pt x="886075" y="1015034"/>
                  </a:cubicBezTo>
                  <a:cubicBezTo>
                    <a:pt x="890834" y="1017890"/>
                    <a:pt x="901303" y="1017890"/>
                    <a:pt x="906062" y="1015034"/>
                  </a:cubicBezTo>
                  <a:cubicBezTo>
                    <a:pt x="980298" y="973148"/>
                    <a:pt x="1053583" y="931261"/>
                    <a:pt x="1127819" y="888423"/>
                  </a:cubicBezTo>
                  <a:cubicBezTo>
                    <a:pt x="1135433" y="883663"/>
                    <a:pt x="1138288" y="878903"/>
                    <a:pt x="1138288" y="870335"/>
                  </a:cubicBezTo>
                  <a:cubicBezTo>
                    <a:pt x="1137336" y="833209"/>
                    <a:pt x="1137336" y="796082"/>
                    <a:pt x="1137336" y="758003"/>
                  </a:cubicBezTo>
                  <a:close/>
                  <a:moveTo>
                    <a:pt x="1202055" y="756099"/>
                  </a:moveTo>
                  <a:cubicBezTo>
                    <a:pt x="1202055" y="794178"/>
                    <a:pt x="1202055" y="832257"/>
                    <a:pt x="1202055" y="870335"/>
                  </a:cubicBezTo>
                  <a:cubicBezTo>
                    <a:pt x="1202055" y="876047"/>
                    <a:pt x="1205862" y="884615"/>
                    <a:pt x="1210621" y="887471"/>
                  </a:cubicBezTo>
                  <a:cubicBezTo>
                    <a:pt x="1284857" y="930309"/>
                    <a:pt x="1359093" y="973148"/>
                    <a:pt x="1433329" y="1015034"/>
                  </a:cubicBezTo>
                  <a:cubicBezTo>
                    <a:pt x="1439040" y="1017890"/>
                    <a:pt x="1448557" y="1017890"/>
                    <a:pt x="1453316" y="1015034"/>
                  </a:cubicBezTo>
                  <a:cubicBezTo>
                    <a:pt x="1541828" y="958868"/>
                    <a:pt x="1629389" y="901750"/>
                    <a:pt x="1716950" y="843680"/>
                  </a:cubicBezTo>
                  <a:cubicBezTo>
                    <a:pt x="1720756" y="840824"/>
                    <a:pt x="1724564" y="835113"/>
                    <a:pt x="1724564" y="830353"/>
                  </a:cubicBezTo>
                  <a:cubicBezTo>
                    <a:pt x="1725515" y="789418"/>
                    <a:pt x="1725515" y="749436"/>
                    <a:pt x="1724564" y="708501"/>
                  </a:cubicBezTo>
                  <a:cubicBezTo>
                    <a:pt x="1724564" y="702789"/>
                    <a:pt x="1719805" y="695174"/>
                    <a:pt x="1715046" y="691366"/>
                  </a:cubicBezTo>
                  <a:cubicBezTo>
                    <a:pt x="1621775" y="632344"/>
                    <a:pt x="1528504" y="574274"/>
                    <a:pt x="1435233" y="515252"/>
                  </a:cubicBezTo>
                  <a:cubicBezTo>
                    <a:pt x="1427619" y="510492"/>
                    <a:pt x="1420956" y="510492"/>
                    <a:pt x="1413343" y="514300"/>
                  </a:cubicBezTo>
                  <a:cubicBezTo>
                    <a:pt x="1347672" y="550475"/>
                    <a:pt x="1282002" y="586649"/>
                    <a:pt x="1215380" y="621872"/>
                  </a:cubicBezTo>
                  <a:cubicBezTo>
                    <a:pt x="1205862" y="626632"/>
                    <a:pt x="1202055" y="633296"/>
                    <a:pt x="1202055" y="643767"/>
                  </a:cubicBezTo>
                  <a:cubicBezTo>
                    <a:pt x="1202055" y="682798"/>
                    <a:pt x="1202055" y="719925"/>
                    <a:pt x="1202055" y="756099"/>
                  </a:cubicBezTo>
                  <a:close/>
                  <a:moveTo>
                    <a:pt x="1378128" y="1059777"/>
                  </a:moveTo>
                  <a:cubicBezTo>
                    <a:pt x="1374321" y="1055969"/>
                    <a:pt x="1371466" y="1054065"/>
                    <a:pt x="1368610" y="1052161"/>
                  </a:cubicBezTo>
                  <a:cubicBezTo>
                    <a:pt x="1305795" y="1015986"/>
                    <a:pt x="1242980" y="980763"/>
                    <a:pt x="1181117" y="944589"/>
                  </a:cubicBezTo>
                  <a:cubicBezTo>
                    <a:pt x="1173503" y="939829"/>
                    <a:pt x="1165889" y="938877"/>
                    <a:pt x="1157323" y="944589"/>
                  </a:cubicBezTo>
                  <a:cubicBezTo>
                    <a:pt x="1095460" y="980763"/>
                    <a:pt x="1032644" y="1015986"/>
                    <a:pt x="970781" y="1052161"/>
                  </a:cubicBezTo>
                  <a:cubicBezTo>
                    <a:pt x="966974" y="1054065"/>
                    <a:pt x="964118" y="1056921"/>
                    <a:pt x="961263" y="1059777"/>
                  </a:cubicBezTo>
                  <a:cubicBezTo>
                    <a:pt x="964118" y="1061681"/>
                    <a:pt x="965070" y="1062632"/>
                    <a:pt x="966022" y="1063585"/>
                  </a:cubicBezTo>
                  <a:cubicBezTo>
                    <a:pt x="1030741" y="1098807"/>
                    <a:pt x="1095460" y="1134982"/>
                    <a:pt x="1161130" y="1170205"/>
                  </a:cubicBezTo>
                  <a:cubicBezTo>
                    <a:pt x="1165889" y="1173061"/>
                    <a:pt x="1174454" y="1171157"/>
                    <a:pt x="1179213" y="1168301"/>
                  </a:cubicBezTo>
                  <a:cubicBezTo>
                    <a:pt x="1222993" y="1144502"/>
                    <a:pt x="1266774" y="1120702"/>
                    <a:pt x="1310554" y="1096903"/>
                  </a:cubicBezTo>
                  <a:cubicBezTo>
                    <a:pt x="1333396" y="1084528"/>
                    <a:pt x="1355286" y="1072152"/>
                    <a:pt x="1378128" y="1059777"/>
                  </a:cubicBezTo>
                  <a:close/>
                  <a:moveTo>
                    <a:pt x="961263" y="184919"/>
                  </a:moveTo>
                  <a:cubicBezTo>
                    <a:pt x="964118" y="187775"/>
                    <a:pt x="964118" y="188727"/>
                    <a:pt x="965070" y="189679"/>
                  </a:cubicBezTo>
                  <a:cubicBezTo>
                    <a:pt x="1030741" y="225854"/>
                    <a:pt x="1095460" y="261077"/>
                    <a:pt x="1161130" y="296300"/>
                  </a:cubicBezTo>
                  <a:cubicBezTo>
                    <a:pt x="1165889" y="299155"/>
                    <a:pt x="1174454" y="297252"/>
                    <a:pt x="1179213" y="294396"/>
                  </a:cubicBezTo>
                  <a:cubicBezTo>
                    <a:pt x="1219187" y="273452"/>
                    <a:pt x="1259160" y="251557"/>
                    <a:pt x="1299133" y="229662"/>
                  </a:cubicBezTo>
                  <a:cubicBezTo>
                    <a:pt x="1324830" y="215382"/>
                    <a:pt x="1350527" y="201103"/>
                    <a:pt x="1377176" y="186823"/>
                  </a:cubicBezTo>
                  <a:cubicBezTo>
                    <a:pt x="1373369" y="183016"/>
                    <a:pt x="1370514" y="181112"/>
                    <a:pt x="1367659" y="179208"/>
                  </a:cubicBezTo>
                  <a:cubicBezTo>
                    <a:pt x="1304844" y="143033"/>
                    <a:pt x="1242028" y="107810"/>
                    <a:pt x="1180165" y="71635"/>
                  </a:cubicBezTo>
                  <a:cubicBezTo>
                    <a:pt x="1171599" y="66876"/>
                    <a:pt x="1163985" y="66876"/>
                    <a:pt x="1155419" y="72587"/>
                  </a:cubicBezTo>
                  <a:cubicBezTo>
                    <a:pt x="1104025" y="102098"/>
                    <a:pt x="1052631" y="131609"/>
                    <a:pt x="1001237" y="161120"/>
                  </a:cubicBezTo>
                  <a:cubicBezTo>
                    <a:pt x="988864" y="168736"/>
                    <a:pt x="975540" y="176352"/>
                    <a:pt x="961263" y="184919"/>
                  </a:cubicBezTo>
                  <a:close/>
                  <a:moveTo>
                    <a:pt x="1822593" y="1553847"/>
                  </a:moveTo>
                  <a:cubicBezTo>
                    <a:pt x="1829256" y="1557655"/>
                    <a:pt x="1833063" y="1560511"/>
                    <a:pt x="1836870" y="1562415"/>
                  </a:cubicBezTo>
                  <a:cubicBezTo>
                    <a:pt x="1898733" y="1595734"/>
                    <a:pt x="1959645" y="1630005"/>
                    <a:pt x="2021508" y="1663323"/>
                  </a:cubicBezTo>
                  <a:cubicBezTo>
                    <a:pt x="2027219" y="1666179"/>
                    <a:pt x="2036736" y="1666179"/>
                    <a:pt x="2042447" y="1663323"/>
                  </a:cubicBezTo>
                  <a:cubicBezTo>
                    <a:pt x="2104310" y="1630005"/>
                    <a:pt x="2166174" y="1596686"/>
                    <a:pt x="2227085" y="1562415"/>
                  </a:cubicBezTo>
                  <a:cubicBezTo>
                    <a:pt x="2230892" y="1560511"/>
                    <a:pt x="2234699" y="1556703"/>
                    <a:pt x="2239458" y="1553847"/>
                  </a:cubicBezTo>
                  <a:cubicBezTo>
                    <a:pt x="2236603" y="1550991"/>
                    <a:pt x="2235651" y="1550039"/>
                    <a:pt x="2234699" y="1549087"/>
                  </a:cubicBezTo>
                  <a:cubicBezTo>
                    <a:pt x="2169981" y="1511961"/>
                    <a:pt x="2105262" y="1473882"/>
                    <a:pt x="2039591" y="1437707"/>
                  </a:cubicBezTo>
                  <a:cubicBezTo>
                    <a:pt x="2034833" y="1434851"/>
                    <a:pt x="2026267" y="1436755"/>
                    <a:pt x="2021508" y="1438659"/>
                  </a:cubicBezTo>
                  <a:cubicBezTo>
                    <a:pt x="1991052" y="1455795"/>
                    <a:pt x="1960596" y="1472930"/>
                    <a:pt x="1930141" y="1491017"/>
                  </a:cubicBezTo>
                  <a:cubicBezTo>
                    <a:pt x="1895878" y="1511961"/>
                    <a:pt x="1860663" y="1531952"/>
                    <a:pt x="1822593" y="1553847"/>
                  </a:cubicBezTo>
                  <a:close/>
                  <a:moveTo>
                    <a:pt x="98030" y="553331"/>
                  </a:moveTo>
                  <a:cubicBezTo>
                    <a:pt x="102789" y="556186"/>
                    <a:pt x="104692" y="558090"/>
                    <a:pt x="107547" y="559042"/>
                  </a:cubicBezTo>
                  <a:cubicBezTo>
                    <a:pt x="170362" y="593313"/>
                    <a:pt x="233178" y="627584"/>
                    <a:pt x="295993" y="661855"/>
                  </a:cubicBezTo>
                  <a:cubicBezTo>
                    <a:pt x="304559" y="666615"/>
                    <a:pt x="312173" y="664711"/>
                    <a:pt x="319787" y="659951"/>
                  </a:cubicBezTo>
                  <a:cubicBezTo>
                    <a:pt x="361663" y="637104"/>
                    <a:pt x="403540" y="614256"/>
                    <a:pt x="446369" y="590457"/>
                  </a:cubicBezTo>
                  <a:cubicBezTo>
                    <a:pt x="468259" y="578082"/>
                    <a:pt x="491101" y="565706"/>
                    <a:pt x="515846" y="552379"/>
                  </a:cubicBezTo>
                  <a:cubicBezTo>
                    <a:pt x="509184" y="547619"/>
                    <a:pt x="505377" y="543811"/>
                    <a:pt x="500618" y="540955"/>
                  </a:cubicBezTo>
                  <a:cubicBezTo>
                    <a:pt x="440658" y="506684"/>
                    <a:pt x="380698" y="473365"/>
                    <a:pt x="321690" y="438143"/>
                  </a:cubicBezTo>
                  <a:cubicBezTo>
                    <a:pt x="311221" y="432431"/>
                    <a:pt x="303607" y="431479"/>
                    <a:pt x="293138" y="438143"/>
                  </a:cubicBezTo>
                  <a:cubicBezTo>
                    <a:pt x="233178" y="473365"/>
                    <a:pt x="172266" y="507636"/>
                    <a:pt x="111354" y="542859"/>
                  </a:cubicBezTo>
                  <a:cubicBezTo>
                    <a:pt x="107547" y="546667"/>
                    <a:pt x="103740" y="549523"/>
                    <a:pt x="98030" y="553331"/>
                  </a:cubicBezTo>
                  <a:close/>
                  <a:moveTo>
                    <a:pt x="515846" y="1554799"/>
                  </a:moveTo>
                  <a:cubicBezTo>
                    <a:pt x="512039" y="1550991"/>
                    <a:pt x="510136" y="1549087"/>
                    <a:pt x="507280" y="1548135"/>
                  </a:cubicBezTo>
                  <a:cubicBezTo>
                    <a:pt x="443514" y="1511961"/>
                    <a:pt x="380698" y="1475786"/>
                    <a:pt x="316931" y="1438659"/>
                  </a:cubicBezTo>
                  <a:cubicBezTo>
                    <a:pt x="309317" y="1433899"/>
                    <a:pt x="303607" y="1434851"/>
                    <a:pt x="295993" y="1439611"/>
                  </a:cubicBezTo>
                  <a:cubicBezTo>
                    <a:pt x="246502" y="1468170"/>
                    <a:pt x="196060" y="1496729"/>
                    <a:pt x="146569" y="1525288"/>
                  </a:cubicBezTo>
                  <a:cubicBezTo>
                    <a:pt x="130389" y="1533856"/>
                    <a:pt x="115161" y="1543376"/>
                    <a:pt x="98030" y="1553847"/>
                  </a:cubicBezTo>
                  <a:cubicBezTo>
                    <a:pt x="103740" y="1557655"/>
                    <a:pt x="106596" y="1559559"/>
                    <a:pt x="109451" y="1561463"/>
                  </a:cubicBezTo>
                  <a:cubicBezTo>
                    <a:pt x="172266" y="1595734"/>
                    <a:pt x="235081" y="1630005"/>
                    <a:pt x="298848" y="1664275"/>
                  </a:cubicBezTo>
                  <a:cubicBezTo>
                    <a:pt x="303607" y="1667131"/>
                    <a:pt x="314076" y="1666179"/>
                    <a:pt x="319787" y="1662371"/>
                  </a:cubicBezTo>
                  <a:cubicBezTo>
                    <a:pt x="372133" y="1634764"/>
                    <a:pt x="423527" y="1606205"/>
                    <a:pt x="474921" y="1578598"/>
                  </a:cubicBezTo>
                  <a:cubicBezTo>
                    <a:pt x="487294" y="1571935"/>
                    <a:pt x="500618" y="1563367"/>
                    <a:pt x="515846" y="1554799"/>
                  </a:cubicBezTo>
                  <a:close/>
                  <a:moveTo>
                    <a:pt x="1378128" y="1946057"/>
                  </a:moveTo>
                  <a:cubicBezTo>
                    <a:pt x="1374321" y="1942250"/>
                    <a:pt x="1372418" y="1940346"/>
                    <a:pt x="1369562" y="1938442"/>
                  </a:cubicBezTo>
                  <a:cubicBezTo>
                    <a:pt x="1306747" y="1902267"/>
                    <a:pt x="1242980" y="1866092"/>
                    <a:pt x="1180165" y="1829917"/>
                  </a:cubicBezTo>
                  <a:cubicBezTo>
                    <a:pt x="1170647" y="1824206"/>
                    <a:pt x="1163985" y="1826110"/>
                    <a:pt x="1155419" y="1830869"/>
                  </a:cubicBezTo>
                  <a:cubicBezTo>
                    <a:pt x="1103073" y="1861332"/>
                    <a:pt x="1050727" y="1890843"/>
                    <a:pt x="998381" y="1921306"/>
                  </a:cubicBezTo>
                  <a:cubicBezTo>
                    <a:pt x="986009" y="1928922"/>
                    <a:pt x="973636" y="1935586"/>
                    <a:pt x="959360" y="1944153"/>
                  </a:cubicBezTo>
                  <a:cubicBezTo>
                    <a:pt x="963167" y="1947009"/>
                    <a:pt x="965070" y="1948913"/>
                    <a:pt x="966974" y="1949865"/>
                  </a:cubicBezTo>
                  <a:cubicBezTo>
                    <a:pt x="1031692" y="1985088"/>
                    <a:pt x="1096411" y="2020311"/>
                    <a:pt x="1161130" y="2055534"/>
                  </a:cubicBezTo>
                  <a:cubicBezTo>
                    <a:pt x="1165889" y="2057437"/>
                    <a:pt x="1173503" y="2057437"/>
                    <a:pt x="1178261" y="2054582"/>
                  </a:cubicBezTo>
                  <a:cubicBezTo>
                    <a:pt x="1207765" y="2039350"/>
                    <a:pt x="1237270" y="2022215"/>
                    <a:pt x="1266774" y="2006031"/>
                  </a:cubicBezTo>
                  <a:cubicBezTo>
                    <a:pt x="1303892" y="1986992"/>
                    <a:pt x="1340058" y="1967001"/>
                    <a:pt x="1378128" y="1946057"/>
                  </a:cubicBezTo>
                  <a:close/>
                  <a:moveTo>
                    <a:pt x="2241362" y="554282"/>
                  </a:moveTo>
                  <a:cubicBezTo>
                    <a:pt x="2235651" y="549523"/>
                    <a:pt x="2231844" y="546667"/>
                    <a:pt x="2227085" y="543811"/>
                  </a:cubicBezTo>
                  <a:cubicBezTo>
                    <a:pt x="2166174" y="508588"/>
                    <a:pt x="2105262" y="474317"/>
                    <a:pt x="2044350" y="439095"/>
                  </a:cubicBezTo>
                  <a:cubicBezTo>
                    <a:pt x="2034833" y="433383"/>
                    <a:pt x="2028171" y="434335"/>
                    <a:pt x="2019605" y="439095"/>
                  </a:cubicBezTo>
                  <a:cubicBezTo>
                    <a:pt x="1958693" y="474317"/>
                    <a:pt x="1897781" y="508588"/>
                    <a:pt x="1836870" y="543811"/>
                  </a:cubicBezTo>
                  <a:cubicBezTo>
                    <a:pt x="1833063" y="546667"/>
                    <a:pt x="1829256" y="549523"/>
                    <a:pt x="1824497" y="553331"/>
                  </a:cubicBezTo>
                  <a:cubicBezTo>
                    <a:pt x="1827352" y="555234"/>
                    <a:pt x="1828304" y="556186"/>
                    <a:pt x="1829256" y="557138"/>
                  </a:cubicBezTo>
                  <a:cubicBezTo>
                    <a:pt x="1893974" y="592361"/>
                    <a:pt x="1958693" y="627584"/>
                    <a:pt x="2023412" y="662807"/>
                  </a:cubicBezTo>
                  <a:cubicBezTo>
                    <a:pt x="2029122" y="665663"/>
                    <a:pt x="2038640" y="664711"/>
                    <a:pt x="2044350" y="661855"/>
                  </a:cubicBezTo>
                  <a:cubicBezTo>
                    <a:pt x="2080517" y="642815"/>
                    <a:pt x="2116683" y="622824"/>
                    <a:pt x="2151898" y="603785"/>
                  </a:cubicBezTo>
                  <a:cubicBezTo>
                    <a:pt x="2181402" y="587601"/>
                    <a:pt x="2209954" y="571418"/>
                    <a:pt x="2241362" y="554282"/>
                  </a:cubicBezTo>
                  <a:close/>
                  <a:moveTo>
                    <a:pt x="1789282" y="609497"/>
                  </a:moveTo>
                  <a:cubicBezTo>
                    <a:pt x="1788330" y="615208"/>
                    <a:pt x="1787379" y="617112"/>
                    <a:pt x="1787379" y="619016"/>
                  </a:cubicBezTo>
                  <a:cubicBezTo>
                    <a:pt x="1787379" y="679942"/>
                    <a:pt x="1787379" y="740868"/>
                    <a:pt x="1787379" y="801794"/>
                  </a:cubicBezTo>
                  <a:cubicBezTo>
                    <a:pt x="1787379" y="806554"/>
                    <a:pt x="1793089" y="814169"/>
                    <a:pt x="1797848" y="817025"/>
                  </a:cubicBezTo>
                  <a:cubicBezTo>
                    <a:pt x="1840676" y="840824"/>
                    <a:pt x="1884457" y="864624"/>
                    <a:pt x="1927285" y="888423"/>
                  </a:cubicBezTo>
                  <a:cubicBezTo>
                    <a:pt x="1950127" y="900798"/>
                    <a:pt x="1973921" y="913174"/>
                    <a:pt x="1997715" y="926501"/>
                  </a:cubicBezTo>
                  <a:cubicBezTo>
                    <a:pt x="1998666" y="921742"/>
                    <a:pt x="1999618" y="917934"/>
                    <a:pt x="1999618" y="915078"/>
                  </a:cubicBezTo>
                  <a:cubicBezTo>
                    <a:pt x="1999618" y="854152"/>
                    <a:pt x="1999618" y="794178"/>
                    <a:pt x="1999618" y="733252"/>
                  </a:cubicBezTo>
                  <a:cubicBezTo>
                    <a:pt x="1999618" y="728492"/>
                    <a:pt x="1994859" y="720877"/>
                    <a:pt x="1990101" y="718021"/>
                  </a:cubicBezTo>
                  <a:cubicBezTo>
                    <a:pt x="1932996" y="686606"/>
                    <a:pt x="1875891" y="655191"/>
                    <a:pt x="1818786" y="624728"/>
                  </a:cubicBezTo>
                  <a:cubicBezTo>
                    <a:pt x="1810221" y="619016"/>
                    <a:pt x="1800703" y="614256"/>
                    <a:pt x="1789282" y="609497"/>
                  </a:cubicBezTo>
                  <a:close/>
                  <a:moveTo>
                    <a:pt x="1999618" y="1927018"/>
                  </a:moveTo>
                  <a:cubicBezTo>
                    <a:pt x="1999618" y="1919402"/>
                    <a:pt x="2000570" y="1914642"/>
                    <a:pt x="2000570" y="1908931"/>
                  </a:cubicBezTo>
                  <a:cubicBezTo>
                    <a:pt x="2000570" y="1852765"/>
                    <a:pt x="2000570" y="1796599"/>
                    <a:pt x="2000570" y="1740433"/>
                  </a:cubicBezTo>
                  <a:cubicBezTo>
                    <a:pt x="2000570" y="1728057"/>
                    <a:pt x="1996763" y="1721393"/>
                    <a:pt x="1986294" y="1715681"/>
                  </a:cubicBezTo>
                  <a:cubicBezTo>
                    <a:pt x="1924430" y="1682363"/>
                    <a:pt x="1863518" y="1649044"/>
                    <a:pt x="1802607" y="1615725"/>
                  </a:cubicBezTo>
                  <a:cubicBezTo>
                    <a:pt x="1790234" y="1609061"/>
                    <a:pt x="1787379" y="1610013"/>
                    <a:pt x="1787379" y="1625245"/>
                  </a:cubicBezTo>
                  <a:cubicBezTo>
                    <a:pt x="1787379" y="1682363"/>
                    <a:pt x="1787379" y="1739481"/>
                    <a:pt x="1787379" y="1796599"/>
                  </a:cubicBezTo>
                  <a:cubicBezTo>
                    <a:pt x="1787379" y="1807070"/>
                    <a:pt x="1791186" y="1812782"/>
                    <a:pt x="1799752" y="1817542"/>
                  </a:cubicBezTo>
                  <a:cubicBezTo>
                    <a:pt x="1853049" y="1846101"/>
                    <a:pt x="1905395" y="1875612"/>
                    <a:pt x="1958693" y="1904171"/>
                  </a:cubicBezTo>
                  <a:cubicBezTo>
                    <a:pt x="1971066" y="1912738"/>
                    <a:pt x="1984390" y="1919402"/>
                    <a:pt x="1999618" y="1927018"/>
                  </a:cubicBezTo>
                  <a:close/>
                  <a:moveTo>
                    <a:pt x="273151" y="1927018"/>
                  </a:moveTo>
                  <a:cubicBezTo>
                    <a:pt x="274103" y="1922258"/>
                    <a:pt x="275055" y="1918450"/>
                    <a:pt x="275055" y="1915594"/>
                  </a:cubicBezTo>
                  <a:cubicBezTo>
                    <a:pt x="275055" y="1855621"/>
                    <a:pt x="275055" y="1795647"/>
                    <a:pt x="275055" y="1735673"/>
                  </a:cubicBezTo>
                  <a:cubicBezTo>
                    <a:pt x="275055" y="1726153"/>
                    <a:pt x="270296" y="1722345"/>
                    <a:pt x="263634" y="1718537"/>
                  </a:cubicBezTo>
                  <a:cubicBezTo>
                    <a:pt x="201770" y="1685219"/>
                    <a:pt x="138955" y="1650948"/>
                    <a:pt x="77091" y="1617629"/>
                  </a:cubicBezTo>
                  <a:cubicBezTo>
                    <a:pt x="64719" y="1610965"/>
                    <a:pt x="62815" y="1611917"/>
                    <a:pt x="62815" y="1626197"/>
                  </a:cubicBezTo>
                  <a:cubicBezTo>
                    <a:pt x="62815" y="1684267"/>
                    <a:pt x="62815" y="1742337"/>
                    <a:pt x="62815" y="1800406"/>
                  </a:cubicBezTo>
                  <a:cubicBezTo>
                    <a:pt x="62815" y="1806118"/>
                    <a:pt x="67574" y="1814686"/>
                    <a:pt x="73284" y="1817542"/>
                  </a:cubicBezTo>
                  <a:cubicBezTo>
                    <a:pt x="120872" y="1844197"/>
                    <a:pt x="169411" y="1870852"/>
                    <a:pt x="217950" y="1897507"/>
                  </a:cubicBezTo>
                  <a:cubicBezTo>
                    <a:pt x="236033" y="1907027"/>
                    <a:pt x="253164" y="1916546"/>
                    <a:pt x="273151" y="1927018"/>
                  </a:cubicBezTo>
                  <a:close/>
                  <a:moveTo>
                    <a:pt x="1136385" y="558090"/>
                  </a:moveTo>
                  <a:cubicBezTo>
                    <a:pt x="1136385" y="550475"/>
                    <a:pt x="1137336" y="546667"/>
                    <a:pt x="1137336" y="541907"/>
                  </a:cubicBezTo>
                  <a:cubicBezTo>
                    <a:pt x="1137336" y="484789"/>
                    <a:pt x="1137336" y="427671"/>
                    <a:pt x="1137336" y="370553"/>
                  </a:cubicBezTo>
                  <a:cubicBezTo>
                    <a:pt x="1137336" y="359129"/>
                    <a:pt x="1133529" y="353418"/>
                    <a:pt x="1124012" y="348658"/>
                  </a:cubicBezTo>
                  <a:cubicBezTo>
                    <a:pt x="1062148" y="315339"/>
                    <a:pt x="1001237" y="282020"/>
                    <a:pt x="940325" y="248701"/>
                  </a:cubicBezTo>
                  <a:cubicBezTo>
                    <a:pt x="936518" y="246797"/>
                    <a:pt x="931759" y="245845"/>
                    <a:pt x="926049" y="242989"/>
                  </a:cubicBezTo>
                  <a:cubicBezTo>
                    <a:pt x="926049" y="249653"/>
                    <a:pt x="925097" y="255365"/>
                    <a:pt x="925097" y="260125"/>
                  </a:cubicBezTo>
                  <a:cubicBezTo>
                    <a:pt x="925097" y="315339"/>
                    <a:pt x="925097" y="370553"/>
                    <a:pt x="925097" y="425767"/>
                  </a:cubicBezTo>
                  <a:cubicBezTo>
                    <a:pt x="925097" y="439095"/>
                    <a:pt x="928904" y="445758"/>
                    <a:pt x="940325" y="451470"/>
                  </a:cubicBezTo>
                  <a:cubicBezTo>
                    <a:pt x="988864" y="477173"/>
                    <a:pt x="1037403" y="503828"/>
                    <a:pt x="1085942" y="530483"/>
                  </a:cubicBezTo>
                  <a:cubicBezTo>
                    <a:pt x="1101170" y="540003"/>
                    <a:pt x="1118301" y="548571"/>
                    <a:pt x="1136385" y="558090"/>
                  </a:cubicBezTo>
                  <a:close/>
                  <a:moveTo>
                    <a:pt x="927000" y="1115943"/>
                  </a:moveTo>
                  <a:cubicBezTo>
                    <a:pt x="926049" y="1119750"/>
                    <a:pt x="925097" y="1122606"/>
                    <a:pt x="925097" y="1124510"/>
                  </a:cubicBezTo>
                  <a:cubicBezTo>
                    <a:pt x="925097" y="1185436"/>
                    <a:pt x="925097" y="1245410"/>
                    <a:pt x="925097" y="1306336"/>
                  </a:cubicBezTo>
                  <a:cubicBezTo>
                    <a:pt x="925097" y="1312048"/>
                    <a:pt x="930807" y="1318712"/>
                    <a:pt x="936518" y="1321567"/>
                  </a:cubicBezTo>
                  <a:cubicBezTo>
                    <a:pt x="991719" y="1352030"/>
                    <a:pt x="1045969" y="1381541"/>
                    <a:pt x="1101170" y="1412004"/>
                  </a:cubicBezTo>
                  <a:cubicBezTo>
                    <a:pt x="1112591" y="1417716"/>
                    <a:pt x="1123060" y="1424380"/>
                    <a:pt x="1135433" y="1431044"/>
                  </a:cubicBezTo>
                  <a:cubicBezTo>
                    <a:pt x="1136385" y="1425332"/>
                    <a:pt x="1136385" y="1422476"/>
                    <a:pt x="1136385" y="1419620"/>
                  </a:cubicBezTo>
                  <a:cubicBezTo>
                    <a:pt x="1136385" y="1358694"/>
                    <a:pt x="1136385" y="1298720"/>
                    <a:pt x="1136385" y="1237794"/>
                  </a:cubicBezTo>
                  <a:cubicBezTo>
                    <a:pt x="1136385" y="1228275"/>
                    <a:pt x="1130674" y="1224467"/>
                    <a:pt x="1124012" y="1220659"/>
                  </a:cubicBezTo>
                  <a:cubicBezTo>
                    <a:pt x="1062148" y="1187340"/>
                    <a:pt x="1000285" y="1153069"/>
                    <a:pt x="938421" y="1119750"/>
                  </a:cubicBezTo>
                  <a:cubicBezTo>
                    <a:pt x="936518" y="1118799"/>
                    <a:pt x="931759" y="1117847"/>
                    <a:pt x="927000" y="1115943"/>
                  </a:cubicBezTo>
                  <a:close/>
                  <a:moveTo>
                    <a:pt x="273151" y="925549"/>
                  </a:moveTo>
                  <a:cubicBezTo>
                    <a:pt x="274103" y="920790"/>
                    <a:pt x="275055" y="918886"/>
                    <a:pt x="275055" y="916030"/>
                  </a:cubicBezTo>
                  <a:cubicBezTo>
                    <a:pt x="275055" y="855104"/>
                    <a:pt x="275055" y="794178"/>
                    <a:pt x="275055" y="733252"/>
                  </a:cubicBezTo>
                  <a:cubicBezTo>
                    <a:pt x="275055" y="728492"/>
                    <a:pt x="270296" y="720877"/>
                    <a:pt x="265537" y="718021"/>
                  </a:cubicBezTo>
                  <a:cubicBezTo>
                    <a:pt x="203674" y="683750"/>
                    <a:pt x="140858" y="649479"/>
                    <a:pt x="78043" y="615208"/>
                  </a:cubicBezTo>
                  <a:cubicBezTo>
                    <a:pt x="65670" y="608545"/>
                    <a:pt x="63767" y="609497"/>
                    <a:pt x="63767" y="624728"/>
                  </a:cubicBezTo>
                  <a:cubicBezTo>
                    <a:pt x="63767" y="682798"/>
                    <a:pt x="63767" y="739916"/>
                    <a:pt x="63767" y="797986"/>
                  </a:cubicBezTo>
                  <a:cubicBezTo>
                    <a:pt x="63767" y="807506"/>
                    <a:pt x="67574" y="813217"/>
                    <a:pt x="76140" y="817977"/>
                  </a:cubicBezTo>
                  <a:cubicBezTo>
                    <a:pt x="114210" y="837968"/>
                    <a:pt x="152279" y="859864"/>
                    <a:pt x="190349" y="879855"/>
                  </a:cubicBezTo>
                  <a:cubicBezTo>
                    <a:pt x="216046" y="894134"/>
                    <a:pt x="243647" y="909366"/>
                    <a:pt x="273151" y="925549"/>
                  </a:cubicBezTo>
                  <a:close/>
                  <a:moveTo>
                    <a:pt x="1203007" y="557138"/>
                  </a:moveTo>
                  <a:cubicBezTo>
                    <a:pt x="1206814" y="555234"/>
                    <a:pt x="1209669" y="555234"/>
                    <a:pt x="1212524" y="554282"/>
                  </a:cubicBezTo>
                  <a:cubicBezTo>
                    <a:pt x="1276291" y="520012"/>
                    <a:pt x="1340058" y="484789"/>
                    <a:pt x="1403825" y="450518"/>
                  </a:cubicBezTo>
                  <a:cubicBezTo>
                    <a:pt x="1412391" y="445758"/>
                    <a:pt x="1415246" y="439095"/>
                    <a:pt x="1415246" y="429575"/>
                  </a:cubicBezTo>
                  <a:cubicBezTo>
                    <a:pt x="1415246" y="372457"/>
                    <a:pt x="1415246" y="316291"/>
                    <a:pt x="1415246" y="259173"/>
                  </a:cubicBezTo>
                  <a:cubicBezTo>
                    <a:pt x="1415246" y="254413"/>
                    <a:pt x="1414294" y="249653"/>
                    <a:pt x="1414294" y="242989"/>
                  </a:cubicBezTo>
                  <a:cubicBezTo>
                    <a:pt x="1407632" y="245845"/>
                    <a:pt x="1402873" y="246797"/>
                    <a:pt x="1399066" y="249653"/>
                  </a:cubicBezTo>
                  <a:cubicBezTo>
                    <a:pt x="1338155" y="282972"/>
                    <a:pt x="1276291" y="316291"/>
                    <a:pt x="1215380" y="349610"/>
                  </a:cubicBezTo>
                  <a:cubicBezTo>
                    <a:pt x="1206814" y="354370"/>
                    <a:pt x="1203007" y="360081"/>
                    <a:pt x="1203007" y="369601"/>
                  </a:cubicBezTo>
                  <a:cubicBezTo>
                    <a:pt x="1203007" y="427671"/>
                    <a:pt x="1203007" y="484789"/>
                    <a:pt x="1203007" y="542859"/>
                  </a:cubicBezTo>
                  <a:cubicBezTo>
                    <a:pt x="1202055" y="546667"/>
                    <a:pt x="1203007" y="551427"/>
                    <a:pt x="1203007" y="557138"/>
                  </a:cubicBezTo>
                  <a:close/>
                  <a:moveTo>
                    <a:pt x="551061" y="609497"/>
                  </a:moveTo>
                  <a:cubicBezTo>
                    <a:pt x="543447" y="613304"/>
                    <a:pt x="538688" y="615208"/>
                    <a:pt x="532978" y="617112"/>
                  </a:cubicBezTo>
                  <a:cubicBezTo>
                    <a:pt x="471114" y="650431"/>
                    <a:pt x="409251" y="684702"/>
                    <a:pt x="347387" y="718021"/>
                  </a:cubicBezTo>
                  <a:cubicBezTo>
                    <a:pt x="339773" y="721829"/>
                    <a:pt x="338822" y="727540"/>
                    <a:pt x="338822" y="735156"/>
                  </a:cubicBezTo>
                  <a:cubicBezTo>
                    <a:pt x="338822" y="794178"/>
                    <a:pt x="338822" y="852248"/>
                    <a:pt x="338822" y="911270"/>
                  </a:cubicBezTo>
                  <a:cubicBezTo>
                    <a:pt x="338822" y="915078"/>
                    <a:pt x="339773" y="919837"/>
                    <a:pt x="339773" y="925549"/>
                  </a:cubicBezTo>
                  <a:cubicBezTo>
                    <a:pt x="346435" y="921742"/>
                    <a:pt x="352146" y="919837"/>
                    <a:pt x="357857" y="916982"/>
                  </a:cubicBezTo>
                  <a:cubicBezTo>
                    <a:pt x="417816" y="883663"/>
                    <a:pt x="478728" y="850344"/>
                    <a:pt x="538688" y="817977"/>
                  </a:cubicBezTo>
                  <a:cubicBezTo>
                    <a:pt x="548206" y="813217"/>
                    <a:pt x="551061" y="807506"/>
                    <a:pt x="551061" y="797034"/>
                  </a:cubicBezTo>
                  <a:cubicBezTo>
                    <a:pt x="551061" y="739916"/>
                    <a:pt x="551061" y="683750"/>
                    <a:pt x="551061" y="626632"/>
                  </a:cubicBezTo>
                  <a:cubicBezTo>
                    <a:pt x="552013" y="621872"/>
                    <a:pt x="551061" y="617112"/>
                    <a:pt x="551061" y="609497"/>
                  </a:cubicBezTo>
                  <a:close/>
                  <a:moveTo>
                    <a:pt x="2065289" y="926501"/>
                  </a:moveTo>
                  <a:cubicBezTo>
                    <a:pt x="2134766" y="888423"/>
                    <a:pt x="2201388" y="852248"/>
                    <a:pt x="2268010" y="815121"/>
                  </a:cubicBezTo>
                  <a:cubicBezTo>
                    <a:pt x="2272769" y="812265"/>
                    <a:pt x="2276576" y="803698"/>
                    <a:pt x="2276576" y="797986"/>
                  </a:cubicBezTo>
                  <a:cubicBezTo>
                    <a:pt x="2277528" y="740868"/>
                    <a:pt x="2276576" y="683750"/>
                    <a:pt x="2276576" y="626632"/>
                  </a:cubicBezTo>
                  <a:cubicBezTo>
                    <a:pt x="2276576" y="621872"/>
                    <a:pt x="2275624" y="617112"/>
                    <a:pt x="2274673" y="610448"/>
                  </a:cubicBezTo>
                  <a:cubicBezTo>
                    <a:pt x="2268010" y="613304"/>
                    <a:pt x="2264203" y="615208"/>
                    <a:pt x="2260397" y="618064"/>
                  </a:cubicBezTo>
                  <a:cubicBezTo>
                    <a:pt x="2199485" y="651383"/>
                    <a:pt x="2137621" y="684702"/>
                    <a:pt x="2076710" y="718021"/>
                  </a:cubicBezTo>
                  <a:cubicBezTo>
                    <a:pt x="2068144" y="722780"/>
                    <a:pt x="2065289" y="728492"/>
                    <a:pt x="2065289" y="738012"/>
                  </a:cubicBezTo>
                  <a:cubicBezTo>
                    <a:pt x="2065289" y="796082"/>
                    <a:pt x="2065289" y="853200"/>
                    <a:pt x="2065289" y="911270"/>
                  </a:cubicBezTo>
                  <a:cubicBezTo>
                    <a:pt x="2064337" y="914126"/>
                    <a:pt x="2065289" y="918886"/>
                    <a:pt x="2065289" y="926501"/>
                  </a:cubicBezTo>
                  <a:close/>
                  <a:moveTo>
                    <a:pt x="1203007" y="1430092"/>
                  </a:moveTo>
                  <a:cubicBezTo>
                    <a:pt x="1207765" y="1428188"/>
                    <a:pt x="1209669" y="1427236"/>
                    <a:pt x="1211572" y="1426284"/>
                  </a:cubicBezTo>
                  <a:cubicBezTo>
                    <a:pt x="1275339" y="1391061"/>
                    <a:pt x="1340058" y="1355838"/>
                    <a:pt x="1403825" y="1321567"/>
                  </a:cubicBezTo>
                  <a:cubicBezTo>
                    <a:pt x="1411439" y="1317760"/>
                    <a:pt x="1414294" y="1312048"/>
                    <a:pt x="1414294" y="1303480"/>
                  </a:cubicBezTo>
                  <a:cubicBezTo>
                    <a:pt x="1414294" y="1245410"/>
                    <a:pt x="1414294" y="1188292"/>
                    <a:pt x="1414294" y="1130222"/>
                  </a:cubicBezTo>
                  <a:cubicBezTo>
                    <a:pt x="1414294" y="1126414"/>
                    <a:pt x="1413343" y="1121655"/>
                    <a:pt x="1413343" y="1115943"/>
                  </a:cubicBezTo>
                  <a:cubicBezTo>
                    <a:pt x="1407632" y="1117847"/>
                    <a:pt x="1403825" y="1118799"/>
                    <a:pt x="1400018" y="1120702"/>
                  </a:cubicBezTo>
                  <a:cubicBezTo>
                    <a:pt x="1337203" y="1154973"/>
                    <a:pt x="1275339" y="1189244"/>
                    <a:pt x="1212524" y="1222563"/>
                  </a:cubicBezTo>
                  <a:cubicBezTo>
                    <a:pt x="1203959" y="1227323"/>
                    <a:pt x="1202055" y="1232083"/>
                    <a:pt x="1202055" y="1241602"/>
                  </a:cubicBezTo>
                  <a:cubicBezTo>
                    <a:pt x="1202055" y="1299672"/>
                    <a:pt x="1202055" y="1357742"/>
                    <a:pt x="1202055" y="1415812"/>
                  </a:cubicBezTo>
                  <a:cubicBezTo>
                    <a:pt x="1202055" y="1419620"/>
                    <a:pt x="1203007" y="1424380"/>
                    <a:pt x="1203007" y="1430092"/>
                  </a:cubicBezTo>
                  <a:close/>
                  <a:moveTo>
                    <a:pt x="339773" y="1926066"/>
                  </a:moveTo>
                  <a:cubicBezTo>
                    <a:pt x="343580" y="1924162"/>
                    <a:pt x="346435" y="1924162"/>
                    <a:pt x="349291" y="1923210"/>
                  </a:cubicBezTo>
                  <a:cubicBezTo>
                    <a:pt x="413058" y="1887987"/>
                    <a:pt x="477777" y="1853717"/>
                    <a:pt x="541543" y="1817542"/>
                  </a:cubicBezTo>
                  <a:cubicBezTo>
                    <a:pt x="546302" y="1814686"/>
                    <a:pt x="551061" y="1806118"/>
                    <a:pt x="551061" y="1799455"/>
                  </a:cubicBezTo>
                  <a:cubicBezTo>
                    <a:pt x="552013" y="1741385"/>
                    <a:pt x="551061" y="1683315"/>
                    <a:pt x="551061" y="1625245"/>
                  </a:cubicBezTo>
                  <a:cubicBezTo>
                    <a:pt x="551061" y="1621437"/>
                    <a:pt x="550109" y="1617629"/>
                    <a:pt x="549157" y="1610965"/>
                  </a:cubicBezTo>
                  <a:cubicBezTo>
                    <a:pt x="543447" y="1613821"/>
                    <a:pt x="538688" y="1615725"/>
                    <a:pt x="534881" y="1617629"/>
                  </a:cubicBezTo>
                  <a:cubicBezTo>
                    <a:pt x="473018" y="1650948"/>
                    <a:pt x="412106" y="1685219"/>
                    <a:pt x="350242" y="1718537"/>
                  </a:cubicBezTo>
                  <a:cubicBezTo>
                    <a:pt x="341677" y="1723297"/>
                    <a:pt x="338822" y="1729009"/>
                    <a:pt x="338822" y="1738529"/>
                  </a:cubicBezTo>
                  <a:cubicBezTo>
                    <a:pt x="338822" y="1796599"/>
                    <a:pt x="338822" y="1854669"/>
                    <a:pt x="338822" y="1912738"/>
                  </a:cubicBezTo>
                  <a:cubicBezTo>
                    <a:pt x="338822" y="1916546"/>
                    <a:pt x="339773" y="1920354"/>
                    <a:pt x="339773" y="1926066"/>
                  </a:cubicBezTo>
                  <a:close/>
                  <a:moveTo>
                    <a:pt x="1135433" y="2317324"/>
                  </a:moveTo>
                  <a:cubicBezTo>
                    <a:pt x="1136385" y="2311613"/>
                    <a:pt x="1136385" y="2308756"/>
                    <a:pt x="1136385" y="2305901"/>
                  </a:cubicBezTo>
                  <a:cubicBezTo>
                    <a:pt x="1136385" y="2245927"/>
                    <a:pt x="1136385" y="2185953"/>
                    <a:pt x="1136385" y="2125979"/>
                  </a:cubicBezTo>
                  <a:cubicBezTo>
                    <a:pt x="1136385" y="2116459"/>
                    <a:pt x="1131626" y="2112652"/>
                    <a:pt x="1124964" y="2108844"/>
                  </a:cubicBezTo>
                  <a:cubicBezTo>
                    <a:pt x="1063100" y="2075525"/>
                    <a:pt x="1001237" y="2041254"/>
                    <a:pt x="939373" y="2007935"/>
                  </a:cubicBezTo>
                  <a:cubicBezTo>
                    <a:pt x="935566" y="2006031"/>
                    <a:pt x="930807" y="2005079"/>
                    <a:pt x="924145" y="2003175"/>
                  </a:cubicBezTo>
                  <a:cubicBezTo>
                    <a:pt x="924145" y="2010791"/>
                    <a:pt x="923193" y="2014599"/>
                    <a:pt x="923193" y="2019359"/>
                  </a:cubicBezTo>
                  <a:cubicBezTo>
                    <a:pt x="923193" y="2075525"/>
                    <a:pt x="923193" y="2130739"/>
                    <a:pt x="923193" y="2186905"/>
                  </a:cubicBezTo>
                  <a:cubicBezTo>
                    <a:pt x="923193" y="2199280"/>
                    <a:pt x="927952" y="2205944"/>
                    <a:pt x="938421" y="2211656"/>
                  </a:cubicBezTo>
                  <a:cubicBezTo>
                    <a:pt x="982202" y="2235455"/>
                    <a:pt x="1025982" y="2259254"/>
                    <a:pt x="1069762" y="2283054"/>
                  </a:cubicBezTo>
                  <a:cubicBezTo>
                    <a:pt x="1091653" y="2294477"/>
                    <a:pt x="1113543" y="2304949"/>
                    <a:pt x="1135433" y="2317324"/>
                  </a:cubicBezTo>
                  <a:close/>
                  <a:moveTo>
                    <a:pt x="1413343" y="2002223"/>
                  </a:moveTo>
                  <a:cubicBezTo>
                    <a:pt x="1406680" y="2004127"/>
                    <a:pt x="1402873" y="2006031"/>
                    <a:pt x="1399066" y="2007935"/>
                  </a:cubicBezTo>
                  <a:cubicBezTo>
                    <a:pt x="1337203" y="2041254"/>
                    <a:pt x="1275339" y="2075525"/>
                    <a:pt x="1213476" y="2108844"/>
                  </a:cubicBezTo>
                  <a:cubicBezTo>
                    <a:pt x="1204910" y="2113603"/>
                    <a:pt x="1202055" y="2119315"/>
                    <a:pt x="1202055" y="2128835"/>
                  </a:cubicBezTo>
                  <a:cubicBezTo>
                    <a:pt x="1202055" y="2186905"/>
                    <a:pt x="1202055" y="2244023"/>
                    <a:pt x="1202055" y="2302093"/>
                  </a:cubicBezTo>
                  <a:cubicBezTo>
                    <a:pt x="1202055" y="2306853"/>
                    <a:pt x="1203007" y="2311613"/>
                    <a:pt x="1203007" y="2317324"/>
                  </a:cubicBezTo>
                  <a:cubicBezTo>
                    <a:pt x="1206814" y="2316372"/>
                    <a:pt x="1209669" y="2315420"/>
                    <a:pt x="1212524" y="2314468"/>
                  </a:cubicBezTo>
                  <a:cubicBezTo>
                    <a:pt x="1276291" y="2279246"/>
                    <a:pt x="1341010" y="2244975"/>
                    <a:pt x="1404777" y="2208800"/>
                  </a:cubicBezTo>
                  <a:cubicBezTo>
                    <a:pt x="1409536" y="2205944"/>
                    <a:pt x="1414294" y="2197377"/>
                    <a:pt x="1414294" y="2190713"/>
                  </a:cubicBezTo>
                  <a:cubicBezTo>
                    <a:pt x="1415246" y="2132643"/>
                    <a:pt x="1414294" y="2075525"/>
                    <a:pt x="1414294" y="2017455"/>
                  </a:cubicBezTo>
                  <a:cubicBezTo>
                    <a:pt x="1414294" y="2012695"/>
                    <a:pt x="1414294" y="2008887"/>
                    <a:pt x="1413343" y="2002223"/>
                  </a:cubicBezTo>
                  <a:close/>
                  <a:moveTo>
                    <a:pt x="2064337" y="1925114"/>
                  </a:moveTo>
                  <a:cubicBezTo>
                    <a:pt x="2069095" y="1924162"/>
                    <a:pt x="2070999" y="1924162"/>
                    <a:pt x="2071951" y="1924162"/>
                  </a:cubicBezTo>
                  <a:cubicBezTo>
                    <a:pt x="2137621" y="1888939"/>
                    <a:pt x="2203292" y="1852765"/>
                    <a:pt x="2268010" y="1816590"/>
                  </a:cubicBezTo>
                  <a:cubicBezTo>
                    <a:pt x="2272769" y="1813734"/>
                    <a:pt x="2276576" y="1805166"/>
                    <a:pt x="2276576" y="1799455"/>
                  </a:cubicBezTo>
                  <a:cubicBezTo>
                    <a:pt x="2277528" y="1741385"/>
                    <a:pt x="2276576" y="1684267"/>
                    <a:pt x="2276576" y="1626197"/>
                  </a:cubicBezTo>
                  <a:cubicBezTo>
                    <a:pt x="2276576" y="1610965"/>
                    <a:pt x="2274673" y="1610013"/>
                    <a:pt x="2261348" y="1616677"/>
                  </a:cubicBezTo>
                  <a:cubicBezTo>
                    <a:pt x="2199485" y="1649996"/>
                    <a:pt x="2137621" y="1684267"/>
                    <a:pt x="2074806" y="1717585"/>
                  </a:cubicBezTo>
                  <a:cubicBezTo>
                    <a:pt x="2065289" y="1722345"/>
                    <a:pt x="2063385" y="1729009"/>
                    <a:pt x="2063385" y="1737577"/>
                  </a:cubicBezTo>
                  <a:cubicBezTo>
                    <a:pt x="2063385" y="1794695"/>
                    <a:pt x="2063385" y="1851813"/>
                    <a:pt x="2063385" y="1908931"/>
                  </a:cubicBezTo>
                  <a:cubicBezTo>
                    <a:pt x="2064337" y="1914642"/>
                    <a:pt x="2064337" y="1919402"/>
                    <a:pt x="2064337" y="1925114"/>
                  </a:cubicBezTo>
                  <a:close/>
                </a:path>
              </a:pathLst>
            </a:custGeom>
            <a:grpFill/>
            <a:ln w="9514" cap="flat">
              <a:noFill/>
              <a:prstDash val="solid"/>
              <a:miter/>
            </a:ln>
          </p:spPr>
          <p:txBody>
            <a:bodyPr rtlCol="0" anchor="ctr"/>
            <a:lstStyle/>
            <a:p>
              <a:endParaRPr lang="en-US"/>
            </a:p>
          </p:txBody>
        </p:sp>
      </p:grpSp>
      <p:sp>
        <p:nvSpPr>
          <p:cNvPr id="176" name="Text Placeholder 17">
            <a:extLst>
              <a:ext uri="{FF2B5EF4-FFF2-40B4-BE49-F238E27FC236}">
                <a16:creationId xmlns:a16="http://schemas.microsoft.com/office/drawing/2014/main" id="{1DD2C5CB-4AEE-80A4-00E7-6AAF195F6232}"/>
              </a:ext>
            </a:extLst>
          </p:cNvPr>
          <p:cNvSpPr txBox="1">
            <a:spLocks/>
          </p:cNvSpPr>
          <p:nvPr/>
        </p:nvSpPr>
        <p:spPr>
          <a:xfrm>
            <a:off x="3872630" y="9321356"/>
            <a:ext cx="2783137" cy="7700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rPr>
              <a:t>In the case of cryptocurrencies and permissionless blockchain systems people can immediately participate and contribute to the network and the protocol. </a:t>
            </a:r>
          </a:p>
        </p:txBody>
      </p:sp>
      <p:sp>
        <p:nvSpPr>
          <p:cNvPr id="177" name="Text Placeholder 17">
            <a:extLst>
              <a:ext uri="{FF2B5EF4-FFF2-40B4-BE49-F238E27FC236}">
                <a16:creationId xmlns:a16="http://schemas.microsoft.com/office/drawing/2014/main" id="{623684EA-791F-E098-53CF-D20EFB2BB39D}"/>
              </a:ext>
            </a:extLst>
          </p:cNvPr>
          <p:cNvSpPr txBox="1">
            <a:spLocks/>
          </p:cNvSpPr>
          <p:nvPr/>
        </p:nvSpPr>
        <p:spPr>
          <a:xfrm>
            <a:off x="3895399" y="8794036"/>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Contribution </a:t>
            </a:r>
          </a:p>
          <a:p>
            <a:r>
              <a:rPr lang="en-US" b="1">
                <a:solidFill>
                  <a:srgbClr val="000000"/>
                </a:solidFill>
              </a:rPr>
              <a:t>People immediately respond to results </a:t>
            </a:r>
          </a:p>
        </p:txBody>
      </p:sp>
      <p:sp>
        <p:nvSpPr>
          <p:cNvPr id="178" name="TextBox 177">
            <a:extLst>
              <a:ext uri="{FF2B5EF4-FFF2-40B4-BE49-F238E27FC236}">
                <a16:creationId xmlns:a16="http://schemas.microsoft.com/office/drawing/2014/main" id="{CEA3E3F8-74CD-0B25-411D-273B26F01DD4}"/>
              </a:ext>
            </a:extLst>
          </p:cNvPr>
          <p:cNvSpPr txBox="1"/>
          <p:nvPr/>
        </p:nvSpPr>
        <p:spPr>
          <a:xfrm>
            <a:off x="3982077" y="783452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7</a:t>
            </a:r>
          </a:p>
        </p:txBody>
      </p:sp>
      <p:grpSp>
        <p:nvGrpSpPr>
          <p:cNvPr id="179" name="Group 178">
            <a:extLst>
              <a:ext uri="{FF2B5EF4-FFF2-40B4-BE49-F238E27FC236}">
                <a16:creationId xmlns:a16="http://schemas.microsoft.com/office/drawing/2014/main" id="{98BFDD7A-20B9-1D04-5188-22CE9FA85486}"/>
              </a:ext>
            </a:extLst>
          </p:cNvPr>
          <p:cNvGrpSpPr/>
          <p:nvPr/>
        </p:nvGrpSpPr>
        <p:grpSpPr>
          <a:xfrm>
            <a:off x="5453218" y="7875380"/>
            <a:ext cx="1018347" cy="1051755"/>
            <a:chOff x="8130434" y="5055580"/>
            <a:chExt cx="1018347" cy="1051755"/>
          </a:xfrm>
          <a:solidFill>
            <a:srgbClr val="F79037"/>
          </a:solidFill>
        </p:grpSpPr>
        <p:grpSp>
          <p:nvGrpSpPr>
            <p:cNvPr id="180" name="Graphic 2">
              <a:extLst>
                <a:ext uri="{FF2B5EF4-FFF2-40B4-BE49-F238E27FC236}">
                  <a16:creationId xmlns:a16="http://schemas.microsoft.com/office/drawing/2014/main" id="{419493C4-2024-5E63-F628-1BE5529F5834}"/>
                </a:ext>
              </a:extLst>
            </p:cNvPr>
            <p:cNvGrpSpPr/>
            <p:nvPr userDrawn="1"/>
          </p:nvGrpSpPr>
          <p:grpSpPr>
            <a:xfrm>
              <a:off x="8172121" y="5087188"/>
              <a:ext cx="955215" cy="342517"/>
              <a:chOff x="3752168" y="4966655"/>
              <a:chExt cx="955215" cy="342517"/>
            </a:xfrm>
            <a:grpFill/>
          </p:grpSpPr>
          <p:sp>
            <p:nvSpPr>
              <p:cNvPr id="192" name="Freeform 191">
                <a:extLst>
                  <a:ext uri="{FF2B5EF4-FFF2-40B4-BE49-F238E27FC236}">
                    <a16:creationId xmlns:a16="http://schemas.microsoft.com/office/drawing/2014/main" id="{3F70E416-964D-AE97-88C4-576F91433300}"/>
                  </a:ext>
                </a:extLst>
              </p:cNvPr>
              <p:cNvSpPr/>
              <p:nvPr/>
            </p:nvSpPr>
            <p:spPr>
              <a:xfrm>
                <a:off x="4032164" y="4966655"/>
                <a:ext cx="395447" cy="309494"/>
              </a:xfrm>
              <a:custGeom>
                <a:avLst/>
                <a:gdLst>
                  <a:gd name="connsiteX0" fmla="*/ 197803 w 395447"/>
                  <a:gd name="connsiteY0" fmla="*/ 309494 h 309494"/>
                  <a:gd name="connsiteX1" fmla="*/ 162880 w 395447"/>
                  <a:gd name="connsiteY1" fmla="*/ 256504 h 309494"/>
                  <a:gd name="connsiteX2" fmla="*/ 123735 w 395447"/>
                  <a:gd name="connsiteY2" fmla="*/ 235385 h 309494"/>
                  <a:gd name="connsiteX3" fmla="*/ 62331 w 395447"/>
                  <a:gd name="connsiteY3" fmla="*/ 235385 h 309494"/>
                  <a:gd name="connsiteX4" fmla="*/ 543 w 395447"/>
                  <a:gd name="connsiteY4" fmla="*/ 173947 h 309494"/>
                  <a:gd name="connsiteX5" fmla="*/ 159 w 395447"/>
                  <a:gd name="connsiteY5" fmla="*/ 63358 h 309494"/>
                  <a:gd name="connsiteX6" fmla="*/ 63866 w 395447"/>
                  <a:gd name="connsiteY6" fmla="*/ 0 h 309494"/>
                  <a:gd name="connsiteX7" fmla="*/ 331357 w 395447"/>
                  <a:gd name="connsiteY7" fmla="*/ 0 h 309494"/>
                  <a:gd name="connsiteX8" fmla="*/ 395447 w 395447"/>
                  <a:gd name="connsiteY8" fmla="*/ 64126 h 309494"/>
                  <a:gd name="connsiteX9" fmla="*/ 395064 w 395447"/>
                  <a:gd name="connsiteY9" fmla="*/ 175867 h 309494"/>
                  <a:gd name="connsiteX10" fmla="*/ 336346 w 395447"/>
                  <a:gd name="connsiteY10" fmla="*/ 235385 h 309494"/>
                  <a:gd name="connsiteX11" fmla="*/ 269569 w 395447"/>
                  <a:gd name="connsiteY11" fmla="*/ 235385 h 309494"/>
                  <a:gd name="connsiteX12" fmla="*/ 233878 w 395447"/>
                  <a:gd name="connsiteY12" fmla="*/ 254584 h 309494"/>
                  <a:gd name="connsiteX13" fmla="*/ 197803 w 395447"/>
                  <a:gd name="connsiteY13" fmla="*/ 309494 h 309494"/>
                  <a:gd name="connsiteX14" fmla="*/ 195117 w 395447"/>
                  <a:gd name="connsiteY14" fmla="*/ 74110 h 309494"/>
                  <a:gd name="connsiteX15" fmla="*/ 195117 w 395447"/>
                  <a:gd name="connsiteY15" fmla="*/ 73342 h 309494"/>
                  <a:gd name="connsiteX16" fmla="*/ 303725 w 395447"/>
                  <a:gd name="connsiteY16" fmla="*/ 73342 h 309494"/>
                  <a:gd name="connsiteX17" fmla="*/ 317541 w 395447"/>
                  <a:gd name="connsiteY17" fmla="*/ 63358 h 309494"/>
                  <a:gd name="connsiteX18" fmla="*/ 303341 w 395447"/>
                  <a:gd name="connsiteY18" fmla="*/ 52990 h 309494"/>
                  <a:gd name="connsiteX19" fmla="*/ 88427 w 395447"/>
                  <a:gd name="connsiteY19" fmla="*/ 53758 h 309494"/>
                  <a:gd name="connsiteX20" fmla="*/ 74611 w 395447"/>
                  <a:gd name="connsiteY20" fmla="*/ 63742 h 309494"/>
                  <a:gd name="connsiteX21" fmla="*/ 88811 w 395447"/>
                  <a:gd name="connsiteY21" fmla="*/ 74110 h 309494"/>
                  <a:gd name="connsiteX22" fmla="*/ 195117 w 395447"/>
                  <a:gd name="connsiteY22" fmla="*/ 74110 h 309494"/>
                  <a:gd name="connsiteX23" fmla="*/ 195884 w 395447"/>
                  <a:gd name="connsiteY23" fmla="*/ 182778 h 309494"/>
                  <a:gd name="connsiteX24" fmla="*/ 195884 w 395447"/>
                  <a:gd name="connsiteY24" fmla="*/ 181626 h 309494"/>
                  <a:gd name="connsiteX25" fmla="*/ 302190 w 395447"/>
                  <a:gd name="connsiteY25" fmla="*/ 181626 h 309494"/>
                  <a:gd name="connsiteX26" fmla="*/ 317925 w 395447"/>
                  <a:gd name="connsiteY26" fmla="*/ 171643 h 309494"/>
                  <a:gd name="connsiteX27" fmla="*/ 302190 w 395447"/>
                  <a:gd name="connsiteY27" fmla="*/ 161659 h 309494"/>
                  <a:gd name="connsiteX28" fmla="*/ 300271 w 395447"/>
                  <a:gd name="connsiteY28" fmla="*/ 161659 h 309494"/>
                  <a:gd name="connsiteX29" fmla="*/ 90346 w 395447"/>
                  <a:gd name="connsiteY29" fmla="*/ 162043 h 309494"/>
                  <a:gd name="connsiteX30" fmla="*/ 82287 w 395447"/>
                  <a:gd name="connsiteY30" fmla="*/ 162811 h 309494"/>
                  <a:gd name="connsiteX31" fmla="*/ 74995 w 395447"/>
                  <a:gd name="connsiteY31" fmla="*/ 172411 h 309494"/>
                  <a:gd name="connsiteX32" fmla="*/ 82287 w 395447"/>
                  <a:gd name="connsiteY32" fmla="*/ 182011 h 309494"/>
                  <a:gd name="connsiteX33" fmla="*/ 91114 w 395447"/>
                  <a:gd name="connsiteY33" fmla="*/ 182778 h 309494"/>
                  <a:gd name="connsiteX34" fmla="*/ 195884 w 395447"/>
                  <a:gd name="connsiteY34" fmla="*/ 182778 h 309494"/>
                  <a:gd name="connsiteX35" fmla="*/ 197036 w 395447"/>
                  <a:gd name="connsiteY35" fmla="*/ 107517 h 309494"/>
                  <a:gd name="connsiteX36" fmla="*/ 197036 w 395447"/>
                  <a:gd name="connsiteY36" fmla="*/ 108669 h 309494"/>
                  <a:gd name="connsiteX37" fmla="*/ 87276 w 395447"/>
                  <a:gd name="connsiteY37" fmla="*/ 108669 h 309494"/>
                  <a:gd name="connsiteX38" fmla="*/ 74611 w 395447"/>
                  <a:gd name="connsiteY38" fmla="*/ 118652 h 309494"/>
                  <a:gd name="connsiteX39" fmla="*/ 87276 w 395447"/>
                  <a:gd name="connsiteY39" fmla="*/ 128636 h 309494"/>
                  <a:gd name="connsiteX40" fmla="*/ 94568 w 395447"/>
                  <a:gd name="connsiteY40" fmla="*/ 128636 h 309494"/>
                  <a:gd name="connsiteX41" fmla="*/ 250381 w 395447"/>
                  <a:gd name="connsiteY41" fmla="*/ 127868 h 309494"/>
                  <a:gd name="connsiteX42" fmla="*/ 306795 w 395447"/>
                  <a:gd name="connsiteY42" fmla="*/ 127484 h 309494"/>
                  <a:gd name="connsiteX43" fmla="*/ 317541 w 395447"/>
                  <a:gd name="connsiteY43" fmla="*/ 120572 h 309494"/>
                  <a:gd name="connsiteX44" fmla="*/ 314854 w 395447"/>
                  <a:gd name="connsiteY44" fmla="*/ 110973 h 309494"/>
                  <a:gd name="connsiteX45" fmla="*/ 302574 w 395447"/>
                  <a:gd name="connsiteY45" fmla="*/ 107901 h 309494"/>
                  <a:gd name="connsiteX46" fmla="*/ 197036 w 395447"/>
                  <a:gd name="connsiteY46" fmla="*/ 107517 h 30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95447" h="309494">
                    <a:moveTo>
                      <a:pt x="197803" y="309494"/>
                    </a:moveTo>
                    <a:cubicBezTo>
                      <a:pt x="185522" y="290679"/>
                      <a:pt x="173626" y="274168"/>
                      <a:pt x="162880" y="256504"/>
                    </a:cubicBezTo>
                    <a:cubicBezTo>
                      <a:pt x="153669" y="241529"/>
                      <a:pt x="141388" y="235001"/>
                      <a:pt x="123735" y="235385"/>
                    </a:cubicBezTo>
                    <a:cubicBezTo>
                      <a:pt x="103394" y="236153"/>
                      <a:pt x="82671" y="235769"/>
                      <a:pt x="62331" y="235385"/>
                    </a:cubicBezTo>
                    <a:cubicBezTo>
                      <a:pt x="24721" y="235385"/>
                      <a:pt x="543" y="211577"/>
                      <a:pt x="543" y="173947"/>
                    </a:cubicBezTo>
                    <a:cubicBezTo>
                      <a:pt x="159" y="137084"/>
                      <a:pt x="-225" y="100221"/>
                      <a:pt x="159" y="63358"/>
                    </a:cubicBezTo>
                    <a:cubicBezTo>
                      <a:pt x="159" y="23039"/>
                      <a:pt x="23570" y="0"/>
                      <a:pt x="63866" y="0"/>
                    </a:cubicBezTo>
                    <a:cubicBezTo>
                      <a:pt x="152902" y="0"/>
                      <a:pt x="242321" y="0"/>
                      <a:pt x="331357" y="0"/>
                    </a:cubicBezTo>
                    <a:cubicBezTo>
                      <a:pt x="372037" y="0"/>
                      <a:pt x="395447" y="23423"/>
                      <a:pt x="395447" y="64126"/>
                    </a:cubicBezTo>
                    <a:cubicBezTo>
                      <a:pt x="395447" y="101373"/>
                      <a:pt x="395064" y="138620"/>
                      <a:pt x="395064" y="175867"/>
                    </a:cubicBezTo>
                    <a:cubicBezTo>
                      <a:pt x="395064" y="209658"/>
                      <a:pt x="370502" y="234617"/>
                      <a:pt x="336346" y="235385"/>
                    </a:cubicBezTo>
                    <a:cubicBezTo>
                      <a:pt x="314087" y="235769"/>
                      <a:pt x="291828" y="235769"/>
                      <a:pt x="269569" y="235385"/>
                    </a:cubicBezTo>
                    <a:cubicBezTo>
                      <a:pt x="253835" y="235001"/>
                      <a:pt x="242321" y="241145"/>
                      <a:pt x="233878" y="254584"/>
                    </a:cubicBezTo>
                    <a:cubicBezTo>
                      <a:pt x="222365" y="272632"/>
                      <a:pt x="210468" y="290295"/>
                      <a:pt x="197803" y="309494"/>
                    </a:cubicBezTo>
                    <a:close/>
                    <a:moveTo>
                      <a:pt x="195117" y="74110"/>
                    </a:moveTo>
                    <a:cubicBezTo>
                      <a:pt x="195117" y="73726"/>
                      <a:pt x="195117" y="73726"/>
                      <a:pt x="195117" y="73342"/>
                    </a:cubicBezTo>
                    <a:cubicBezTo>
                      <a:pt x="231192" y="73342"/>
                      <a:pt x="267650" y="73342"/>
                      <a:pt x="303725" y="73342"/>
                    </a:cubicBezTo>
                    <a:cubicBezTo>
                      <a:pt x="310633" y="73342"/>
                      <a:pt x="317541" y="72190"/>
                      <a:pt x="317541" y="63358"/>
                    </a:cubicBezTo>
                    <a:cubicBezTo>
                      <a:pt x="317541" y="54142"/>
                      <a:pt x="311017" y="52990"/>
                      <a:pt x="303341" y="52990"/>
                    </a:cubicBezTo>
                    <a:cubicBezTo>
                      <a:pt x="231575" y="53374"/>
                      <a:pt x="159810" y="53374"/>
                      <a:pt x="88427" y="53758"/>
                    </a:cubicBezTo>
                    <a:cubicBezTo>
                      <a:pt x="81520" y="53758"/>
                      <a:pt x="74995" y="54910"/>
                      <a:pt x="74611" y="63742"/>
                    </a:cubicBezTo>
                    <a:cubicBezTo>
                      <a:pt x="74228" y="73342"/>
                      <a:pt x="81136" y="74110"/>
                      <a:pt x="88811" y="74110"/>
                    </a:cubicBezTo>
                    <a:cubicBezTo>
                      <a:pt x="124118" y="74110"/>
                      <a:pt x="159426" y="74110"/>
                      <a:pt x="195117" y="74110"/>
                    </a:cubicBezTo>
                    <a:close/>
                    <a:moveTo>
                      <a:pt x="195884" y="182778"/>
                    </a:moveTo>
                    <a:cubicBezTo>
                      <a:pt x="195884" y="182394"/>
                      <a:pt x="195884" y="182011"/>
                      <a:pt x="195884" y="181626"/>
                    </a:cubicBezTo>
                    <a:cubicBezTo>
                      <a:pt x="231192" y="181626"/>
                      <a:pt x="266883" y="181626"/>
                      <a:pt x="302190" y="181626"/>
                    </a:cubicBezTo>
                    <a:cubicBezTo>
                      <a:pt x="309482" y="181626"/>
                      <a:pt x="317925" y="181626"/>
                      <a:pt x="317925" y="171643"/>
                    </a:cubicBezTo>
                    <a:cubicBezTo>
                      <a:pt x="317925" y="162043"/>
                      <a:pt x="309866" y="161275"/>
                      <a:pt x="302190" y="161659"/>
                    </a:cubicBezTo>
                    <a:cubicBezTo>
                      <a:pt x="301422" y="161659"/>
                      <a:pt x="300655" y="161659"/>
                      <a:pt x="300271" y="161659"/>
                    </a:cubicBezTo>
                    <a:cubicBezTo>
                      <a:pt x="230424" y="161659"/>
                      <a:pt x="160193" y="162043"/>
                      <a:pt x="90346" y="162043"/>
                    </a:cubicBezTo>
                    <a:cubicBezTo>
                      <a:pt x="87660" y="162043"/>
                      <a:pt x="84206" y="161275"/>
                      <a:pt x="82287" y="162811"/>
                    </a:cubicBezTo>
                    <a:cubicBezTo>
                      <a:pt x="79217" y="165115"/>
                      <a:pt x="74995" y="168955"/>
                      <a:pt x="74995" y="172411"/>
                    </a:cubicBezTo>
                    <a:cubicBezTo>
                      <a:pt x="74995" y="175867"/>
                      <a:pt x="78833" y="179706"/>
                      <a:pt x="82287" y="182011"/>
                    </a:cubicBezTo>
                    <a:cubicBezTo>
                      <a:pt x="84206" y="183546"/>
                      <a:pt x="88043" y="182778"/>
                      <a:pt x="91114" y="182778"/>
                    </a:cubicBezTo>
                    <a:cubicBezTo>
                      <a:pt x="126037" y="182778"/>
                      <a:pt x="160961" y="182778"/>
                      <a:pt x="195884" y="182778"/>
                    </a:cubicBezTo>
                    <a:close/>
                    <a:moveTo>
                      <a:pt x="197036" y="107517"/>
                    </a:moveTo>
                    <a:cubicBezTo>
                      <a:pt x="197036" y="107901"/>
                      <a:pt x="197036" y="108285"/>
                      <a:pt x="197036" y="108669"/>
                    </a:cubicBezTo>
                    <a:cubicBezTo>
                      <a:pt x="160577" y="108669"/>
                      <a:pt x="124118" y="108669"/>
                      <a:pt x="87276" y="108669"/>
                    </a:cubicBezTo>
                    <a:cubicBezTo>
                      <a:pt x="80368" y="108669"/>
                      <a:pt x="74611" y="110589"/>
                      <a:pt x="74611" y="118652"/>
                    </a:cubicBezTo>
                    <a:cubicBezTo>
                      <a:pt x="74611" y="126716"/>
                      <a:pt x="80368" y="128636"/>
                      <a:pt x="87276" y="128636"/>
                    </a:cubicBezTo>
                    <a:cubicBezTo>
                      <a:pt x="89579" y="128636"/>
                      <a:pt x="91881" y="128636"/>
                      <a:pt x="94568" y="128636"/>
                    </a:cubicBezTo>
                    <a:cubicBezTo>
                      <a:pt x="146378" y="128252"/>
                      <a:pt x="198187" y="128252"/>
                      <a:pt x="250381" y="127868"/>
                    </a:cubicBezTo>
                    <a:cubicBezTo>
                      <a:pt x="269186" y="127868"/>
                      <a:pt x="287990" y="128252"/>
                      <a:pt x="306795" y="127484"/>
                    </a:cubicBezTo>
                    <a:cubicBezTo>
                      <a:pt x="310633" y="127484"/>
                      <a:pt x="315239" y="123644"/>
                      <a:pt x="317541" y="120572"/>
                    </a:cubicBezTo>
                    <a:cubicBezTo>
                      <a:pt x="318692" y="118652"/>
                      <a:pt x="317157" y="112509"/>
                      <a:pt x="314854" y="110973"/>
                    </a:cubicBezTo>
                    <a:cubicBezTo>
                      <a:pt x="311785" y="108669"/>
                      <a:pt x="306795" y="107901"/>
                      <a:pt x="302574" y="107901"/>
                    </a:cubicBezTo>
                    <a:cubicBezTo>
                      <a:pt x="267267" y="107133"/>
                      <a:pt x="231959" y="107517"/>
                      <a:pt x="197036" y="107517"/>
                    </a:cubicBezTo>
                    <a:close/>
                  </a:path>
                </a:pathLst>
              </a:custGeom>
              <a:solidFill>
                <a:srgbClr val="DD1470"/>
              </a:solidFill>
              <a:ln w="3834" cap="flat">
                <a:noFill/>
                <a:prstDash val="solid"/>
                <a:miter/>
              </a:ln>
            </p:spPr>
            <p:txBody>
              <a:bodyPr rtlCol="0" anchor="ctr"/>
              <a:lstStyle/>
              <a:p>
                <a:endParaRPr lang="en-US"/>
              </a:p>
            </p:txBody>
          </p:sp>
          <p:sp>
            <p:nvSpPr>
              <p:cNvPr id="193" name="Freeform 192">
                <a:extLst>
                  <a:ext uri="{FF2B5EF4-FFF2-40B4-BE49-F238E27FC236}">
                    <a16:creationId xmlns:a16="http://schemas.microsoft.com/office/drawing/2014/main" id="{42C410DC-97C0-636C-2680-D2D43A9E2A1E}"/>
                  </a:ext>
                </a:extLst>
              </p:cNvPr>
              <p:cNvSpPr/>
              <p:nvPr/>
            </p:nvSpPr>
            <p:spPr>
              <a:xfrm>
                <a:off x="4424366" y="5090683"/>
                <a:ext cx="283018" cy="218489"/>
              </a:xfrm>
              <a:custGeom>
                <a:avLst/>
                <a:gdLst>
                  <a:gd name="connsiteX0" fmla="*/ 142173 w 283018"/>
                  <a:gd name="connsiteY0" fmla="*/ 218489 h 218489"/>
                  <a:gd name="connsiteX1" fmla="*/ 119146 w 283018"/>
                  <a:gd name="connsiteY1" fmla="*/ 183546 h 218489"/>
                  <a:gd name="connsiteX2" fmla="*/ 89595 w 283018"/>
                  <a:gd name="connsiteY2" fmla="*/ 167419 h 218489"/>
                  <a:gd name="connsiteX3" fmla="*/ 44310 w 283018"/>
                  <a:gd name="connsiteY3" fmla="*/ 167419 h 218489"/>
                  <a:gd name="connsiteX4" fmla="*/ 560 w 283018"/>
                  <a:gd name="connsiteY4" fmla="*/ 110973 h 218489"/>
                  <a:gd name="connsiteX5" fmla="*/ 4781 w 283018"/>
                  <a:gd name="connsiteY5" fmla="*/ 104445 h 218489"/>
                  <a:gd name="connsiteX6" fmla="*/ 22819 w 283018"/>
                  <a:gd name="connsiteY6" fmla="*/ 57598 h 218489"/>
                  <a:gd name="connsiteX7" fmla="*/ 22819 w 283018"/>
                  <a:gd name="connsiteY7" fmla="*/ 12672 h 218489"/>
                  <a:gd name="connsiteX8" fmla="*/ 32797 w 283018"/>
                  <a:gd name="connsiteY8" fmla="*/ 768 h 218489"/>
                  <a:gd name="connsiteX9" fmla="*/ 45078 w 283018"/>
                  <a:gd name="connsiteY9" fmla="*/ 0 h 218489"/>
                  <a:gd name="connsiteX10" fmla="*/ 237733 w 283018"/>
                  <a:gd name="connsiteY10" fmla="*/ 0 h 218489"/>
                  <a:gd name="connsiteX11" fmla="*/ 283018 w 283018"/>
                  <a:gd name="connsiteY11" fmla="*/ 44927 h 218489"/>
                  <a:gd name="connsiteX12" fmla="*/ 283018 w 283018"/>
                  <a:gd name="connsiteY12" fmla="*/ 124796 h 218489"/>
                  <a:gd name="connsiteX13" fmla="*/ 240803 w 283018"/>
                  <a:gd name="connsiteY13" fmla="*/ 167803 h 218489"/>
                  <a:gd name="connsiteX14" fmla="*/ 193599 w 283018"/>
                  <a:gd name="connsiteY14" fmla="*/ 167803 h 218489"/>
                  <a:gd name="connsiteX15" fmla="*/ 164432 w 283018"/>
                  <a:gd name="connsiteY15" fmla="*/ 183546 h 218489"/>
                  <a:gd name="connsiteX16" fmla="*/ 142173 w 283018"/>
                  <a:gd name="connsiteY16" fmla="*/ 218489 h 218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018" h="218489">
                    <a:moveTo>
                      <a:pt x="142173" y="218489"/>
                    </a:moveTo>
                    <a:cubicBezTo>
                      <a:pt x="133730" y="205818"/>
                      <a:pt x="126054" y="194682"/>
                      <a:pt x="119146" y="183546"/>
                    </a:cubicBezTo>
                    <a:cubicBezTo>
                      <a:pt x="112238" y="172411"/>
                      <a:pt x="103028" y="166651"/>
                      <a:pt x="89595" y="167419"/>
                    </a:cubicBezTo>
                    <a:cubicBezTo>
                      <a:pt x="74629" y="167803"/>
                      <a:pt x="59661" y="167803"/>
                      <a:pt x="44310" y="167419"/>
                    </a:cubicBezTo>
                    <a:cubicBezTo>
                      <a:pt x="9387" y="167035"/>
                      <a:pt x="-2894" y="142844"/>
                      <a:pt x="560" y="110973"/>
                    </a:cubicBezTo>
                    <a:cubicBezTo>
                      <a:pt x="944" y="108669"/>
                      <a:pt x="3246" y="106365"/>
                      <a:pt x="4781" y="104445"/>
                    </a:cubicBezTo>
                    <a:cubicBezTo>
                      <a:pt x="15911" y="90621"/>
                      <a:pt x="22819" y="75646"/>
                      <a:pt x="22819" y="57598"/>
                    </a:cubicBezTo>
                    <a:cubicBezTo>
                      <a:pt x="22819" y="42623"/>
                      <a:pt x="23586" y="27647"/>
                      <a:pt x="22819" y="12672"/>
                    </a:cubicBezTo>
                    <a:cubicBezTo>
                      <a:pt x="22435" y="4608"/>
                      <a:pt x="25505" y="1152"/>
                      <a:pt x="32797" y="768"/>
                    </a:cubicBezTo>
                    <a:cubicBezTo>
                      <a:pt x="37018" y="384"/>
                      <a:pt x="40856" y="0"/>
                      <a:pt x="45078" y="0"/>
                    </a:cubicBezTo>
                    <a:cubicBezTo>
                      <a:pt x="109168" y="0"/>
                      <a:pt x="173642" y="0"/>
                      <a:pt x="237733" y="0"/>
                    </a:cubicBezTo>
                    <a:cubicBezTo>
                      <a:pt x="266900" y="0"/>
                      <a:pt x="283018" y="15744"/>
                      <a:pt x="283018" y="44927"/>
                    </a:cubicBezTo>
                    <a:cubicBezTo>
                      <a:pt x="283018" y="71422"/>
                      <a:pt x="283018" y="98301"/>
                      <a:pt x="283018" y="124796"/>
                    </a:cubicBezTo>
                    <a:cubicBezTo>
                      <a:pt x="283018" y="150140"/>
                      <a:pt x="266516" y="167035"/>
                      <a:pt x="240803" y="167803"/>
                    </a:cubicBezTo>
                    <a:cubicBezTo>
                      <a:pt x="225068" y="168187"/>
                      <a:pt x="209334" y="168187"/>
                      <a:pt x="193599" y="167803"/>
                    </a:cubicBezTo>
                    <a:cubicBezTo>
                      <a:pt x="180550" y="167419"/>
                      <a:pt x="171340" y="172795"/>
                      <a:pt x="164432" y="183546"/>
                    </a:cubicBezTo>
                    <a:cubicBezTo>
                      <a:pt x="158291" y="194298"/>
                      <a:pt x="150616" y="205818"/>
                      <a:pt x="142173" y="218489"/>
                    </a:cubicBezTo>
                    <a:close/>
                  </a:path>
                </a:pathLst>
              </a:custGeom>
              <a:solidFill>
                <a:srgbClr val="DD1470"/>
              </a:solidFill>
              <a:ln w="3834" cap="flat">
                <a:noFill/>
                <a:prstDash val="solid"/>
                <a:miter/>
              </a:ln>
            </p:spPr>
            <p:txBody>
              <a:bodyPr rtlCol="0" anchor="ctr"/>
              <a:lstStyle/>
              <a:p>
                <a:endParaRPr lang="en-US"/>
              </a:p>
            </p:txBody>
          </p:sp>
          <p:sp>
            <p:nvSpPr>
              <p:cNvPr id="194" name="Freeform 193">
                <a:extLst>
                  <a:ext uri="{FF2B5EF4-FFF2-40B4-BE49-F238E27FC236}">
                    <a16:creationId xmlns:a16="http://schemas.microsoft.com/office/drawing/2014/main" id="{7EBA847E-EC08-7BC4-0FFC-1E3F14B8A379}"/>
                  </a:ext>
                </a:extLst>
              </p:cNvPr>
              <p:cNvSpPr/>
              <p:nvPr/>
            </p:nvSpPr>
            <p:spPr>
              <a:xfrm>
                <a:off x="3752168" y="5090011"/>
                <a:ext cx="283618" cy="218777"/>
              </a:xfrm>
              <a:custGeom>
                <a:avLst/>
                <a:gdLst>
                  <a:gd name="connsiteX0" fmla="*/ 141229 w 283618"/>
                  <a:gd name="connsiteY0" fmla="*/ 218777 h 218777"/>
                  <a:gd name="connsiteX1" fmla="*/ 117051 w 283618"/>
                  <a:gd name="connsiteY1" fmla="*/ 181915 h 218777"/>
                  <a:gd name="connsiteX2" fmla="*/ 90571 w 283618"/>
                  <a:gd name="connsiteY2" fmla="*/ 167707 h 218777"/>
                  <a:gd name="connsiteX3" fmla="*/ 42599 w 283618"/>
                  <a:gd name="connsiteY3" fmla="*/ 167707 h 218777"/>
                  <a:gd name="connsiteX4" fmla="*/ 0 w 283618"/>
                  <a:gd name="connsiteY4" fmla="*/ 124700 h 218777"/>
                  <a:gd name="connsiteX5" fmla="*/ 0 w 283618"/>
                  <a:gd name="connsiteY5" fmla="*/ 42527 h 218777"/>
                  <a:gd name="connsiteX6" fmla="*/ 40680 w 283618"/>
                  <a:gd name="connsiteY6" fmla="*/ 288 h 218777"/>
                  <a:gd name="connsiteX7" fmla="*/ 242546 w 283618"/>
                  <a:gd name="connsiteY7" fmla="*/ 288 h 218777"/>
                  <a:gd name="connsiteX8" fmla="*/ 259432 w 283618"/>
                  <a:gd name="connsiteY8" fmla="*/ 17183 h 218777"/>
                  <a:gd name="connsiteX9" fmla="*/ 262886 w 283618"/>
                  <a:gd name="connsiteY9" fmla="*/ 74014 h 218777"/>
                  <a:gd name="connsiteX10" fmla="*/ 275934 w 283618"/>
                  <a:gd name="connsiteY10" fmla="*/ 101277 h 218777"/>
                  <a:gd name="connsiteX11" fmla="*/ 252140 w 283618"/>
                  <a:gd name="connsiteY11" fmla="*/ 165403 h 218777"/>
                  <a:gd name="connsiteX12" fmla="*/ 205319 w 283618"/>
                  <a:gd name="connsiteY12" fmla="*/ 166939 h 218777"/>
                  <a:gd name="connsiteX13" fmla="*/ 158883 w 283618"/>
                  <a:gd name="connsiteY13" fmla="*/ 192282 h 218777"/>
                  <a:gd name="connsiteX14" fmla="*/ 141229 w 283618"/>
                  <a:gd name="connsiteY14" fmla="*/ 218777 h 21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3618" h="218777">
                    <a:moveTo>
                      <a:pt x="141229" y="218777"/>
                    </a:moveTo>
                    <a:cubicBezTo>
                      <a:pt x="132402" y="205338"/>
                      <a:pt x="124727" y="193818"/>
                      <a:pt x="117051" y="181915"/>
                    </a:cubicBezTo>
                    <a:cubicBezTo>
                      <a:pt x="110911" y="172315"/>
                      <a:pt x="102084" y="167323"/>
                      <a:pt x="90571" y="167707"/>
                    </a:cubicBezTo>
                    <a:cubicBezTo>
                      <a:pt x="74452" y="168091"/>
                      <a:pt x="58334" y="168091"/>
                      <a:pt x="42599" y="167707"/>
                    </a:cubicBezTo>
                    <a:cubicBezTo>
                      <a:pt x="16119" y="167323"/>
                      <a:pt x="0" y="150812"/>
                      <a:pt x="0" y="124700"/>
                    </a:cubicBezTo>
                    <a:cubicBezTo>
                      <a:pt x="0" y="97437"/>
                      <a:pt x="0" y="70174"/>
                      <a:pt x="0" y="42527"/>
                    </a:cubicBezTo>
                    <a:cubicBezTo>
                      <a:pt x="0" y="17951"/>
                      <a:pt x="16119" y="672"/>
                      <a:pt x="40680" y="288"/>
                    </a:cubicBezTo>
                    <a:cubicBezTo>
                      <a:pt x="107841" y="-96"/>
                      <a:pt x="175385" y="-96"/>
                      <a:pt x="242546" y="288"/>
                    </a:cubicBezTo>
                    <a:cubicBezTo>
                      <a:pt x="258281" y="288"/>
                      <a:pt x="259048" y="2208"/>
                      <a:pt x="259432" y="17183"/>
                    </a:cubicBezTo>
                    <a:cubicBezTo>
                      <a:pt x="260199" y="36383"/>
                      <a:pt x="260199" y="55582"/>
                      <a:pt x="262886" y="74014"/>
                    </a:cubicBezTo>
                    <a:cubicBezTo>
                      <a:pt x="264421" y="83614"/>
                      <a:pt x="270177" y="93213"/>
                      <a:pt x="275934" y="101277"/>
                    </a:cubicBezTo>
                    <a:cubicBezTo>
                      <a:pt x="292820" y="124700"/>
                      <a:pt x="280540" y="160027"/>
                      <a:pt x="252140" y="165403"/>
                    </a:cubicBezTo>
                    <a:cubicBezTo>
                      <a:pt x="236789" y="168091"/>
                      <a:pt x="220670" y="168475"/>
                      <a:pt x="205319" y="166939"/>
                    </a:cubicBezTo>
                    <a:cubicBezTo>
                      <a:pt x="183444" y="165019"/>
                      <a:pt x="168477" y="172699"/>
                      <a:pt x="158883" y="192282"/>
                    </a:cubicBezTo>
                    <a:cubicBezTo>
                      <a:pt x="153894" y="201498"/>
                      <a:pt x="147753" y="209178"/>
                      <a:pt x="141229" y="218777"/>
                    </a:cubicBezTo>
                    <a:close/>
                  </a:path>
                </a:pathLst>
              </a:custGeom>
              <a:solidFill>
                <a:srgbClr val="DD1470"/>
              </a:solidFill>
              <a:ln w="3834" cap="flat">
                <a:noFill/>
                <a:prstDash val="solid"/>
                <a:miter/>
              </a:ln>
            </p:spPr>
            <p:txBody>
              <a:bodyPr rtlCol="0" anchor="ctr"/>
              <a:lstStyle/>
              <a:p>
                <a:endParaRPr lang="en-US"/>
              </a:p>
            </p:txBody>
          </p:sp>
        </p:grpSp>
        <p:sp>
          <p:nvSpPr>
            <p:cNvPr id="181" name="Freeform 180">
              <a:extLst>
                <a:ext uri="{FF2B5EF4-FFF2-40B4-BE49-F238E27FC236}">
                  <a16:creationId xmlns:a16="http://schemas.microsoft.com/office/drawing/2014/main" id="{7F8191BB-1455-F301-3C95-6C608778A63A}"/>
                </a:ext>
              </a:extLst>
            </p:cNvPr>
            <p:cNvSpPr/>
            <p:nvPr userDrawn="1"/>
          </p:nvSpPr>
          <p:spPr>
            <a:xfrm>
              <a:off x="8130434" y="5423165"/>
              <a:ext cx="1018347" cy="684170"/>
            </a:xfrm>
            <a:custGeom>
              <a:avLst/>
              <a:gdLst>
                <a:gd name="connsiteX0" fmla="*/ 315587 w 1018347"/>
                <a:gd name="connsiteY0" fmla="*/ 683403 h 684170"/>
                <a:gd name="connsiteX1" fmla="*/ 287572 w 1018347"/>
                <a:gd name="connsiteY1" fmla="*/ 635405 h 684170"/>
                <a:gd name="connsiteX2" fmla="*/ 290258 w 1018347"/>
                <a:gd name="connsiteY2" fmla="*/ 590862 h 684170"/>
                <a:gd name="connsiteX3" fmla="*/ 277977 w 1018347"/>
                <a:gd name="connsiteY3" fmla="*/ 590862 h 684170"/>
                <a:gd name="connsiteX4" fmla="*/ 38886 w 1018347"/>
                <a:gd name="connsiteY4" fmla="*/ 590862 h 684170"/>
                <a:gd name="connsiteX5" fmla="*/ 124 w 1018347"/>
                <a:gd name="connsiteY5" fmla="*/ 550543 h 684170"/>
                <a:gd name="connsiteX6" fmla="*/ 6649 w 1018347"/>
                <a:gd name="connsiteY6" fmla="*/ 426515 h 684170"/>
                <a:gd name="connsiteX7" fmla="*/ 74960 w 1018347"/>
                <a:gd name="connsiteY7" fmla="*/ 345493 h 684170"/>
                <a:gd name="connsiteX8" fmla="*/ 125235 w 1018347"/>
                <a:gd name="connsiteY8" fmla="*/ 322454 h 684170"/>
                <a:gd name="connsiteX9" fmla="*/ 112187 w 1018347"/>
                <a:gd name="connsiteY9" fmla="*/ 321686 h 684170"/>
                <a:gd name="connsiteX10" fmla="*/ 51550 w 1018347"/>
                <a:gd name="connsiteY10" fmla="*/ 269848 h 684170"/>
                <a:gd name="connsiteX11" fmla="*/ 49247 w 1018347"/>
                <a:gd name="connsiteY11" fmla="*/ 188826 h 684170"/>
                <a:gd name="connsiteX12" fmla="*/ 53085 w 1018347"/>
                <a:gd name="connsiteY12" fmla="*/ 143132 h 684170"/>
                <a:gd name="connsiteX13" fmla="*/ 177428 w 1018347"/>
                <a:gd name="connsiteY13" fmla="*/ 53278 h 684170"/>
                <a:gd name="connsiteX14" fmla="*/ 286421 w 1018347"/>
                <a:gd name="connsiteY14" fmla="*/ 155419 h 684170"/>
                <a:gd name="connsiteX15" fmla="*/ 284885 w 1018347"/>
                <a:gd name="connsiteY15" fmla="*/ 277911 h 684170"/>
                <a:gd name="connsiteX16" fmla="*/ 280280 w 1018347"/>
                <a:gd name="connsiteY16" fmla="*/ 292503 h 684170"/>
                <a:gd name="connsiteX17" fmla="*/ 238832 w 1018347"/>
                <a:gd name="connsiteY17" fmla="*/ 321302 h 684170"/>
                <a:gd name="connsiteX18" fmla="*/ 216957 w 1018347"/>
                <a:gd name="connsiteY18" fmla="*/ 321302 h 684170"/>
                <a:gd name="connsiteX19" fmla="*/ 216190 w 1018347"/>
                <a:gd name="connsiteY19" fmla="*/ 324758 h 684170"/>
                <a:gd name="connsiteX20" fmla="*/ 251113 w 1018347"/>
                <a:gd name="connsiteY20" fmla="*/ 340118 h 684170"/>
                <a:gd name="connsiteX21" fmla="*/ 324798 w 1018347"/>
                <a:gd name="connsiteY21" fmla="*/ 385812 h 684170"/>
                <a:gd name="connsiteX22" fmla="*/ 398099 w 1018347"/>
                <a:gd name="connsiteY22" fmla="*/ 366997 h 684170"/>
                <a:gd name="connsiteX23" fmla="*/ 447222 w 1018347"/>
                <a:gd name="connsiteY23" fmla="*/ 346645 h 684170"/>
                <a:gd name="connsiteX24" fmla="*/ 448374 w 1018347"/>
                <a:gd name="connsiteY24" fmla="*/ 316694 h 684170"/>
                <a:gd name="connsiteX25" fmla="*/ 399634 w 1018347"/>
                <a:gd name="connsiteY25" fmla="*/ 247192 h 684170"/>
                <a:gd name="connsiteX26" fmla="*/ 392726 w 1018347"/>
                <a:gd name="connsiteY26" fmla="*/ 241433 h 684170"/>
                <a:gd name="connsiteX27" fmla="*/ 362792 w 1018347"/>
                <a:gd name="connsiteY27" fmla="*/ 157339 h 684170"/>
                <a:gd name="connsiteX28" fmla="*/ 365478 w 1018347"/>
                <a:gd name="connsiteY28" fmla="*/ 145820 h 684170"/>
                <a:gd name="connsiteX29" fmla="*/ 369700 w 1018347"/>
                <a:gd name="connsiteY29" fmla="*/ 85533 h 684170"/>
                <a:gd name="connsiteX30" fmla="*/ 475621 w 1018347"/>
                <a:gd name="connsiteY30" fmla="*/ 288 h 684170"/>
                <a:gd name="connsiteX31" fmla="*/ 507475 w 1018347"/>
                <a:gd name="connsiteY31" fmla="*/ 288 h 684170"/>
                <a:gd name="connsiteX32" fmla="*/ 553528 w 1018347"/>
                <a:gd name="connsiteY32" fmla="*/ 19487 h 684170"/>
                <a:gd name="connsiteX33" fmla="*/ 565809 w 1018347"/>
                <a:gd name="connsiteY33" fmla="*/ 22943 h 684170"/>
                <a:gd name="connsiteX34" fmla="*/ 652158 w 1018347"/>
                <a:gd name="connsiteY34" fmla="*/ 87069 h 684170"/>
                <a:gd name="connsiteX35" fmla="*/ 652542 w 1018347"/>
                <a:gd name="connsiteY35" fmla="*/ 150811 h 684170"/>
                <a:gd name="connsiteX36" fmla="*/ 656380 w 1018347"/>
                <a:gd name="connsiteY36" fmla="*/ 163867 h 684170"/>
                <a:gd name="connsiteX37" fmla="*/ 622224 w 1018347"/>
                <a:gd name="connsiteY37" fmla="*/ 241817 h 684170"/>
                <a:gd name="connsiteX38" fmla="*/ 613013 w 1018347"/>
                <a:gd name="connsiteY38" fmla="*/ 250264 h 684170"/>
                <a:gd name="connsiteX39" fmla="*/ 570414 w 1018347"/>
                <a:gd name="connsiteY39" fmla="*/ 313622 h 684170"/>
                <a:gd name="connsiteX40" fmla="*/ 573484 w 1018347"/>
                <a:gd name="connsiteY40" fmla="*/ 348949 h 684170"/>
                <a:gd name="connsiteX41" fmla="*/ 670196 w 1018347"/>
                <a:gd name="connsiteY41" fmla="*/ 380820 h 684170"/>
                <a:gd name="connsiteX42" fmla="*/ 704735 w 1018347"/>
                <a:gd name="connsiteY42" fmla="*/ 371605 h 684170"/>
                <a:gd name="connsiteX43" fmla="*/ 750021 w 1018347"/>
                <a:gd name="connsiteY43" fmla="*/ 345109 h 684170"/>
                <a:gd name="connsiteX44" fmla="*/ 793771 w 1018347"/>
                <a:gd name="connsiteY44" fmla="*/ 328598 h 684170"/>
                <a:gd name="connsiteX45" fmla="*/ 794539 w 1018347"/>
                <a:gd name="connsiteY45" fmla="*/ 311318 h 684170"/>
                <a:gd name="connsiteX46" fmla="*/ 755777 w 1018347"/>
                <a:gd name="connsiteY46" fmla="*/ 260248 h 684170"/>
                <a:gd name="connsiteX47" fmla="*/ 748102 w 1018347"/>
                <a:gd name="connsiteY47" fmla="*/ 253336 h 684170"/>
                <a:gd name="connsiteX48" fmla="*/ 725459 w 1018347"/>
                <a:gd name="connsiteY48" fmla="*/ 181146 h 684170"/>
                <a:gd name="connsiteX49" fmla="*/ 728913 w 1018347"/>
                <a:gd name="connsiteY49" fmla="*/ 170011 h 684170"/>
                <a:gd name="connsiteX50" fmla="*/ 732367 w 1018347"/>
                <a:gd name="connsiteY50" fmla="*/ 125084 h 684170"/>
                <a:gd name="connsiteX51" fmla="*/ 858629 w 1018347"/>
                <a:gd name="connsiteY51" fmla="*/ 40223 h 684170"/>
                <a:gd name="connsiteX52" fmla="*/ 959178 w 1018347"/>
                <a:gd name="connsiteY52" fmla="*/ 125084 h 684170"/>
                <a:gd name="connsiteX53" fmla="*/ 962632 w 1018347"/>
                <a:gd name="connsiteY53" fmla="*/ 170011 h 684170"/>
                <a:gd name="connsiteX54" fmla="*/ 966853 w 1018347"/>
                <a:gd name="connsiteY54" fmla="*/ 181530 h 684170"/>
                <a:gd name="connsiteX55" fmla="*/ 945746 w 1018347"/>
                <a:gd name="connsiteY55" fmla="*/ 252568 h 684170"/>
                <a:gd name="connsiteX56" fmla="*/ 936919 w 1018347"/>
                <a:gd name="connsiteY56" fmla="*/ 260248 h 684170"/>
                <a:gd name="connsiteX57" fmla="*/ 897390 w 1018347"/>
                <a:gd name="connsiteY57" fmla="*/ 312086 h 684170"/>
                <a:gd name="connsiteX58" fmla="*/ 891250 w 1018347"/>
                <a:gd name="connsiteY58" fmla="*/ 320918 h 684170"/>
                <a:gd name="connsiteX59" fmla="*/ 898542 w 1018347"/>
                <a:gd name="connsiteY59" fmla="*/ 328982 h 684170"/>
                <a:gd name="connsiteX60" fmla="*/ 940373 w 1018347"/>
                <a:gd name="connsiteY60" fmla="*/ 345109 h 684170"/>
                <a:gd name="connsiteX61" fmla="*/ 1011372 w 1018347"/>
                <a:gd name="connsiteY61" fmla="*/ 429587 h 684170"/>
                <a:gd name="connsiteX62" fmla="*/ 1018279 w 1018347"/>
                <a:gd name="connsiteY62" fmla="*/ 553615 h 684170"/>
                <a:gd name="connsiteX63" fmla="*/ 981053 w 1018347"/>
                <a:gd name="connsiteY63" fmla="*/ 591630 h 684170"/>
                <a:gd name="connsiteX64" fmla="*/ 741194 w 1018347"/>
                <a:gd name="connsiteY64" fmla="*/ 591630 h 684170"/>
                <a:gd name="connsiteX65" fmla="*/ 728146 w 1018347"/>
                <a:gd name="connsiteY65" fmla="*/ 591630 h 684170"/>
                <a:gd name="connsiteX66" fmla="*/ 730064 w 1018347"/>
                <a:gd name="connsiteY66" fmla="*/ 633101 h 684170"/>
                <a:gd name="connsiteX67" fmla="*/ 702817 w 1018347"/>
                <a:gd name="connsiteY67" fmla="*/ 684171 h 684170"/>
                <a:gd name="connsiteX68" fmla="*/ 315587 w 1018347"/>
                <a:gd name="connsiteY68" fmla="*/ 683403 h 684170"/>
                <a:gd name="connsiteX69" fmla="*/ 634504 w 1018347"/>
                <a:gd name="connsiteY69" fmla="*/ 663052 h 684170"/>
                <a:gd name="connsiteX70" fmla="*/ 688617 w 1018347"/>
                <a:gd name="connsiteY70" fmla="*/ 663052 h 684170"/>
                <a:gd name="connsiteX71" fmla="*/ 709724 w 1018347"/>
                <a:gd name="connsiteY71" fmla="*/ 640780 h 684170"/>
                <a:gd name="connsiteX72" fmla="*/ 705119 w 1018347"/>
                <a:gd name="connsiteY72" fmla="*/ 579726 h 684170"/>
                <a:gd name="connsiteX73" fmla="*/ 697060 w 1018347"/>
                <a:gd name="connsiteY73" fmla="*/ 437267 h 684170"/>
                <a:gd name="connsiteX74" fmla="*/ 667125 w 1018347"/>
                <a:gd name="connsiteY74" fmla="*/ 400020 h 684170"/>
                <a:gd name="connsiteX75" fmla="*/ 563506 w 1018347"/>
                <a:gd name="connsiteY75" fmla="*/ 365845 h 684170"/>
                <a:gd name="connsiteX76" fmla="*/ 560436 w 1018347"/>
                <a:gd name="connsiteY76" fmla="*/ 365845 h 684170"/>
                <a:gd name="connsiteX77" fmla="*/ 549690 w 1018347"/>
                <a:gd name="connsiteY77" fmla="*/ 395796 h 684170"/>
                <a:gd name="connsiteX78" fmla="*/ 529734 w 1018347"/>
                <a:gd name="connsiteY78" fmla="*/ 410003 h 684170"/>
                <a:gd name="connsiteX79" fmla="*/ 487519 w 1018347"/>
                <a:gd name="connsiteY79" fmla="*/ 410003 h 684170"/>
                <a:gd name="connsiteX80" fmla="*/ 466795 w 1018347"/>
                <a:gd name="connsiteY80" fmla="*/ 395028 h 684170"/>
                <a:gd name="connsiteX81" fmla="*/ 456817 w 1018347"/>
                <a:gd name="connsiteY81" fmla="*/ 367381 h 684170"/>
                <a:gd name="connsiteX82" fmla="*/ 386586 w 1018347"/>
                <a:gd name="connsiteY82" fmla="*/ 390804 h 684170"/>
                <a:gd name="connsiteX83" fmla="*/ 345906 w 1018347"/>
                <a:gd name="connsiteY83" fmla="*/ 401172 h 684170"/>
                <a:gd name="connsiteX84" fmla="*/ 319809 w 1018347"/>
                <a:gd name="connsiteY84" fmla="*/ 431891 h 684170"/>
                <a:gd name="connsiteX85" fmla="*/ 317506 w 1018347"/>
                <a:gd name="connsiteY85" fmla="*/ 476817 h 684170"/>
                <a:gd name="connsiteX86" fmla="*/ 311750 w 1018347"/>
                <a:gd name="connsiteY86" fmla="*/ 572047 h 684170"/>
                <a:gd name="connsiteX87" fmla="*/ 307528 w 1018347"/>
                <a:gd name="connsiteY87" fmla="*/ 643852 h 684170"/>
                <a:gd name="connsiteX88" fmla="*/ 319042 w 1018347"/>
                <a:gd name="connsiteY88" fmla="*/ 661900 h 684170"/>
                <a:gd name="connsiteX89" fmla="*/ 379294 w 1018347"/>
                <a:gd name="connsiteY89" fmla="*/ 662284 h 684170"/>
                <a:gd name="connsiteX90" fmla="*/ 379294 w 1018347"/>
                <a:gd name="connsiteY90" fmla="*/ 599694 h 684170"/>
                <a:gd name="connsiteX91" fmla="*/ 379294 w 1018347"/>
                <a:gd name="connsiteY91" fmla="*/ 526736 h 684170"/>
                <a:gd name="connsiteX92" fmla="*/ 388888 w 1018347"/>
                <a:gd name="connsiteY92" fmla="*/ 513680 h 684170"/>
                <a:gd name="connsiteX93" fmla="*/ 399634 w 1018347"/>
                <a:gd name="connsiteY93" fmla="*/ 526736 h 684170"/>
                <a:gd name="connsiteX94" fmla="*/ 399634 w 1018347"/>
                <a:gd name="connsiteY94" fmla="*/ 532880 h 684170"/>
                <a:gd name="connsiteX95" fmla="*/ 399634 w 1018347"/>
                <a:gd name="connsiteY95" fmla="*/ 650764 h 684170"/>
                <a:gd name="connsiteX96" fmla="*/ 399634 w 1018347"/>
                <a:gd name="connsiteY96" fmla="*/ 661900 h 684170"/>
                <a:gd name="connsiteX97" fmla="*/ 614932 w 1018347"/>
                <a:gd name="connsiteY97" fmla="*/ 661900 h 684170"/>
                <a:gd name="connsiteX98" fmla="*/ 614932 w 1018347"/>
                <a:gd name="connsiteY98" fmla="*/ 650380 h 684170"/>
                <a:gd name="connsiteX99" fmla="*/ 614932 w 1018347"/>
                <a:gd name="connsiteY99" fmla="*/ 531344 h 684170"/>
                <a:gd name="connsiteX100" fmla="*/ 615316 w 1018347"/>
                <a:gd name="connsiteY100" fmla="*/ 522128 h 684170"/>
                <a:gd name="connsiteX101" fmla="*/ 623759 w 1018347"/>
                <a:gd name="connsiteY101" fmla="*/ 514064 h 684170"/>
                <a:gd name="connsiteX102" fmla="*/ 633737 w 1018347"/>
                <a:gd name="connsiteY102" fmla="*/ 521744 h 684170"/>
                <a:gd name="connsiteX103" fmla="*/ 634504 w 1018347"/>
                <a:gd name="connsiteY103" fmla="*/ 531728 h 684170"/>
                <a:gd name="connsiteX104" fmla="*/ 634504 w 1018347"/>
                <a:gd name="connsiteY104" fmla="*/ 649612 h 684170"/>
                <a:gd name="connsiteX105" fmla="*/ 634504 w 1018347"/>
                <a:gd name="connsiteY105" fmla="*/ 663052 h 684170"/>
                <a:gd name="connsiteX106" fmla="*/ 130224 w 1018347"/>
                <a:gd name="connsiteY106" fmla="*/ 348949 h 684170"/>
                <a:gd name="connsiteX107" fmla="*/ 71507 w 1018347"/>
                <a:gd name="connsiteY107" fmla="*/ 367765 h 684170"/>
                <a:gd name="connsiteX108" fmla="*/ 28907 w 1018347"/>
                <a:gd name="connsiteY108" fmla="*/ 416531 h 684170"/>
                <a:gd name="connsiteX109" fmla="*/ 26605 w 1018347"/>
                <a:gd name="connsiteY109" fmla="*/ 439954 h 684170"/>
                <a:gd name="connsiteX110" fmla="*/ 20081 w 1018347"/>
                <a:gd name="connsiteY110" fmla="*/ 553615 h 684170"/>
                <a:gd name="connsiteX111" fmla="*/ 31210 w 1018347"/>
                <a:gd name="connsiteY111" fmla="*/ 570127 h 684170"/>
                <a:gd name="connsiteX112" fmla="*/ 69588 w 1018347"/>
                <a:gd name="connsiteY112" fmla="*/ 570511 h 684170"/>
                <a:gd name="connsiteX113" fmla="*/ 69588 w 1018347"/>
                <a:gd name="connsiteY113" fmla="*/ 558223 h 684170"/>
                <a:gd name="connsiteX114" fmla="*/ 69588 w 1018347"/>
                <a:gd name="connsiteY114" fmla="*/ 471057 h 684170"/>
                <a:gd name="connsiteX115" fmla="*/ 79949 w 1018347"/>
                <a:gd name="connsiteY115" fmla="*/ 455698 h 684170"/>
                <a:gd name="connsiteX116" fmla="*/ 89928 w 1018347"/>
                <a:gd name="connsiteY116" fmla="*/ 471442 h 684170"/>
                <a:gd name="connsiteX117" fmla="*/ 89928 w 1018347"/>
                <a:gd name="connsiteY117" fmla="*/ 555535 h 684170"/>
                <a:gd name="connsiteX118" fmla="*/ 89928 w 1018347"/>
                <a:gd name="connsiteY118" fmla="*/ 570127 h 684170"/>
                <a:gd name="connsiteX119" fmla="*/ 250729 w 1018347"/>
                <a:gd name="connsiteY119" fmla="*/ 570127 h 684170"/>
                <a:gd name="connsiteX120" fmla="*/ 250729 w 1018347"/>
                <a:gd name="connsiteY120" fmla="*/ 540175 h 684170"/>
                <a:gd name="connsiteX121" fmla="*/ 250729 w 1018347"/>
                <a:gd name="connsiteY121" fmla="*/ 467218 h 684170"/>
                <a:gd name="connsiteX122" fmla="*/ 260707 w 1018347"/>
                <a:gd name="connsiteY122" fmla="*/ 455698 h 684170"/>
                <a:gd name="connsiteX123" fmla="*/ 271070 w 1018347"/>
                <a:gd name="connsiteY123" fmla="*/ 467218 h 684170"/>
                <a:gd name="connsiteX124" fmla="*/ 271070 w 1018347"/>
                <a:gd name="connsiteY124" fmla="*/ 474513 h 684170"/>
                <a:gd name="connsiteX125" fmla="*/ 271070 w 1018347"/>
                <a:gd name="connsiteY125" fmla="*/ 559759 h 684170"/>
                <a:gd name="connsiteX126" fmla="*/ 271837 w 1018347"/>
                <a:gd name="connsiteY126" fmla="*/ 570511 h 684170"/>
                <a:gd name="connsiteX127" fmla="*/ 289491 w 1018347"/>
                <a:gd name="connsiteY127" fmla="*/ 570511 h 684170"/>
                <a:gd name="connsiteX128" fmla="*/ 290258 w 1018347"/>
                <a:gd name="connsiteY128" fmla="*/ 563983 h 684170"/>
                <a:gd name="connsiteX129" fmla="*/ 296782 w 1018347"/>
                <a:gd name="connsiteY129" fmla="*/ 449170 h 684170"/>
                <a:gd name="connsiteX130" fmla="*/ 302539 w 1018347"/>
                <a:gd name="connsiteY130" fmla="*/ 411923 h 684170"/>
                <a:gd name="connsiteX131" fmla="*/ 296782 w 1018347"/>
                <a:gd name="connsiteY131" fmla="*/ 384276 h 684170"/>
                <a:gd name="connsiteX132" fmla="*/ 278745 w 1018347"/>
                <a:gd name="connsiteY132" fmla="*/ 371220 h 684170"/>
                <a:gd name="connsiteX133" fmla="*/ 212352 w 1018347"/>
                <a:gd name="connsiteY133" fmla="*/ 348565 h 684170"/>
                <a:gd name="connsiteX134" fmla="*/ 181650 w 1018347"/>
                <a:gd name="connsiteY134" fmla="*/ 380436 h 684170"/>
                <a:gd name="connsiteX135" fmla="*/ 181650 w 1018347"/>
                <a:gd name="connsiteY135" fmla="*/ 411155 h 684170"/>
                <a:gd name="connsiteX136" fmla="*/ 171288 w 1018347"/>
                <a:gd name="connsiteY136" fmla="*/ 425363 h 684170"/>
                <a:gd name="connsiteX137" fmla="*/ 160926 w 1018347"/>
                <a:gd name="connsiteY137" fmla="*/ 410771 h 684170"/>
                <a:gd name="connsiteX138" fmla="*/ 160926 w 1018347"/>
                <a:gd name="connsiteY138" fmla="*/ 379668 h 684170"/>
                <a:gd name="connsiteX139" fmla="*/ 130224 w 1018347"/>
                <a:gd name="connsiteY139" fmla="*/ 348949 h 684170"/>
                <a:gd name="connsiteX140" fmla="*/ 885493 w 1018347"/>
                <a:gd name="connsiteY140" fmla="*/ 349333 h 684170"/>
                <a:gd name="connsiteX141" fmla="*/ 879737 w 1018347"/>
                <a:gd name="connsiteY141" fmla="*/ 366613 h 684170"/>
                <a:gd name="connsiteX142" fmla="*/ 859781 w 1018347"/>
                <a:gd name="connsiteY142" fmla="*/ 380820 h 684170"/>
                <a:gd name="connsiteX143" fmla="*/ 827927 w 1018347"/>
                <a:gd name="connsiteY143" fmla="*/ 380820 h 684170"/>
                <a:gd name="connsiteX144" fmla="*/ 809506 w 1018347"/>
                <a:gd name="connsiteY144" fmla="*/ 367381 h 684170"/>
                <a:gd name="connsiteX145" fmla="*/ 802982 w 1018347"/>
                <a:gd name="connsiteY145" fmla="*/ 349333 h 684170"/>
                <a:gd name="connsiteX146" fmla="*/ 748870 w 1018347"/>
                <a:gd name="connsiteY146" fmla="*/ 366229 h 684170"/>
                <a:gd name="connsiteX147" fmla="*/ 711643 w 1018347"/>
                <a:gd name="connsiteY147" fmla="*/ 393492 h 684170"/>
                <a:gd name="connsiteX148" fmla="*/ 710876 w 1018347"/>
                <a:gd name="connsiteY148" fmla="*/ 404244 h 684170"/>
                <a:gd name="connsiteX149" fmla="*/ 717400 w 1018347"/>
                <a:gd name="connsiteY149" fmla="*/ 427667 h 684170"/>
                <a:gd name="connsiteX150" fmla="*/ 722005 w 1018347"/>
                <a:gd name="connsiteY150" fmla="*/ 505232 h 684170"/>
                <a:gd name="connsiteX151" fmla="*/ 725459 w 1018347"/>
                <a:gd name="connsiteY151" fmla="*/ 567823 h 684170"/>
                <a:gd name="connsiteX152" fmla="*/ 741961 w 1018347"/>
                <a:gd name="connsiteY152" fmla="*/ 567823 h 684170"/>
                <a:gd name="connsiteX153" fmla="*/ 741961 w 1018347"/>
                <a:gd name="connsiteY153" fmla="*/ 554767 h 684170"/>
                <a:gd name="connsiteX154" fmla="*/ 741961 w 1018347"/>
                <a:gd name="connsiteY154" fmla="*/ 465682 h 684170"/>
                <a:gd name="connsiteX155" fmla="*/ 751939 w 1018347"/>
                <a:gd name="connsiteY155" fmla="*/ 453778 h 684170"/>
                <a:gd name="connsiteX156" fmla="*/ 763453 w 1018347"/>
                <a:gd name="connsiteY156" fmla="*/ 465298 h 684170"/>
                <a:gd name="connsiteX157" fmla="*/ 763453 w 1018347"/>
                <a:gd name="connsiteY157" fmla="*/ 472593 h 684170"/>
                <a:gd name="connsiteX158" fmla="*/ 763453 w 1018347"/>
                <a:gd name="connsiteY158" fmla="*/ 557839 h 684170"/>
                <a:gd name="connsiteX159" fmla="*/ 763837 w 1018347"/>
                <a:gd name="connsiteY159" fmla="*/ 568591 h 684170"/>
                <a:gd name="connsiteX160" fmla="*/ 922336 w 1018347"/>
                <a:gd name="connsiteY160" fmla="*/ 568591 h 684170"/>
                <a:gd name="connsiteX161" fmla="*/ 922336 w 1018347"/>
                <a:gd name="connsiteY161" fmla="*/ 556687 h 684170"/>
                <a:gd name="connsiteX162" fmla="*/ 922336 w 1018347"/>
                <a:gd name="connsiteY162" fmla="*/ 469522 h 684170"/>
                <a:gd name="connsiteX163" fmla="*/ 933082 w 1018347"/>
                <a:gd name="connsiteY163" fmla="*/ 454162 h 684170"/>
                <a:gd name="connsiteX164" fmla="*/ 943827 w 1018347"/>
                <a:gd name="connsiteY164" fmla="*/ 469137 h 684170"/>
                <a:gd name="connsiteX165" fmla="*/ 943827 w 1018347"/>
                <a:gd name="connsiteY165" fmla="*/ 557455 h 684170"/>
                <a:gd name="connsiteX166" fmla="*/ 943827 w 1018347"/>
                <a:gd name="connsiteY166" fmla="*/ 568591 h 684170"/>
                <a:gd name="connsiteX167" fmla="*/ 952270 w 1018347"/>
                <a:gd name="connsiteY167" fmla="*/ 569359 h 684170"/>
                <a:gd name="connsiteX168" fmla="*/ 982972 w 1018347"/>
                <a:gd name="connsiteY168" fmla="*/ 569359 h 684170"/>
                <a:gd name="connsiteX169" fmla="*/ 995253 w 1018347"/>
                <a:gd name="connsiteY169" fmla="*/ 554383 h 684170"/>
                <a:gd name="connsiteX170" fmla="*/ 987961 w 1018347"/>
                <a:gd name="connsiteY170" fmla="*/ 428435 h 684170"/>
                <a:gd name="connsiteX171" fmla="*/ 941141 w 1018347"/>
                <a:gd name="connsiteY171" fmla="*/ 366997 h 684170"/>
                <a:gd name="connsiteX172" fmla="*/ 885493 w 1018347"/>
                <a:gd name="connsiteY172" fmla="*/ 349333 h 684170"/>
                <a:gd name="connsiteX173" fmla="*/ 418055 w 1018347"/>
                <a:gd name="connsiteY173" fmla="*/ 151963 h 684170"/>
                <a:gd name="connsiteX174" fmla="*/ 418055 w 1018347"/>
                <a:gd name="connsiteY174" fmla="*/ 224921 h 684170"/>
                <a:gd name="connsiteX175" fmla="*/ 473319 w 1018347"/>
                <a:gd name="connsiteY175" fmla="*/ 306711 h 684170"/>
                <a:gd name="connsiteX176" fmla="*/ 595360 w 1018347"/>
                <a:gd name="connsiteY176" fmla="*/ 225689 h 684170"/>
                <a:gd name="connsiteX177" fmla="*/ 594976 w 1018347"/>
                <a:gd name="connsiteY177" fmla="*/ 159259 h 684170"/>
                <a:gd name="connsiteX178" fmla="*/ 594976 w 1018347"/>
                <a:gd name="connsiteY178" fmla="*/ 141212 h 684170"/>
                <a:gd name="connsiteX179" fmla="*/ 558901 w 1018347"/>
                <a:gd name="connsiteY179" fmla="*/ 132764 h 684170"/>
                <a:gd name="connsiteX180" fmla="*/ 525896 w 1018347"/>
                <a:gd name="connsiteY180" fmla="*/ 117020 h 684170"/>
                <a:gd name="connsiteX181" fmla="*/ 418055 w 1018347"/>
                <a:gd name="connsiteY181" fmla="*/ 151963 h 684170"/>
                <a:gd name="connsiteX182" fmla="*/ 387353 w 1018347"/>
                <a:gd name="connsiteY182" fmla="*/ 139676 h 684170"/>
                <a:gd name="connsiteX183" fmla="*/ 398483 w 1018347"/>
                <a:gd name="connsiteY183" fmla="*/ 133916 h 684170"/>
                <a:gd name="connsiteX184" fmla="*/ 419207 w 1018347"/>
                <a:gd name="connsiteY184" fmla="*/ 128156 h 684170"/>
                <a:gd name="connsiteX185" fmla="*/ 510545 w 1018347"/>
                <a:gd name="connsiteY185" fmla="*/ 98205 h 684170"/>
                <a:gd name="connsiteX186" fmla="*/ 538944 w 1018347"/>
                <a:gd name="connsiteY186" fmla="*/ 96285 h 684170"/>
                <a:gd name="connsiteX187" fmla="*/ 594976 w 1018347"/>
                <a:gd name="connsiteY187" fmla="*/ 117404 h 684170"/>
                <a:gd name="connsiteX188" fmla="*/ 617618 w 1018347"/>
                <a:gd name="connsiteY188" fmla="*/ 137372 h 684170"/>
                <a:gd name="connsiteX189" fmla="*/ 629516 w 1018347"/>
                <a:gd name="connsiteY189" fmla="*/ 139676 h 684170"/>
                <a:gd name="connsiteX190" fmla="*/ 629516 w 1018347"/>
                <a:gd name="connsiteY190" fmla="*/ 88221 h 684170"/>
                <a:gd name="connsiteX191" fmla="*/ 563122 w 1018347"/>
                <a:gd name="connsiteY191" fmla="*/ 45215 h 684170"/>
                <a:gd name="connsiteX192" fmla="*/ 543550 w 1018347"/>
                <a:gd name="connsiteY192" fmla="*/ 39839 h 684170"/>
                <a:gd name="connsiteX193" fmla="*/ 514383 w 1018347"/>
                <a:gd name="connsiteY193" fmla="*/ 21407 h 684170"/>
                <a:gd name="connsiteX194" fmla="*/ 477540 w 1018347"/>
                <a:gd name="connsiteY194" fmla="*/ 19871 h 684170"/>
                <a:gd name="connsiteX195" fmla="*/ 414985 w 1018347"/>
                <a:gd name="connsiteY195" fmla="*/ 45598 h 684170"/>
                <a:gd name="connsiteX196" fmla="*/ 387353 w 1018347"/>
                <a:gd name="connsiteY196" fmla="*/ 139676 h 684170"/>
                <a:gd name="connsiteX197" fmla="*/ 917347 w 1018347"/>
                <a:gd name="connsiteY197" fmla="*/ 217625 h 684170"/>
                <a:gd name="connsiteX198" fmla="*/ 917347 w 1018347"/>
                <a:gd name="connsiteY198" fmla="*/ 217625 h 684170"/>
                <a:gd name="connsiteX199" fmla="*/ 917347 w 1018347"/>
                <a:gd name="connsiteY199" fmla="*/ 191898 h 684170"/>
                <a:gd name="connsiteX200" fmla="*/ 911206 w 1018347"/>
                <a:gd name="connsiteY200" fmla="*/ 177306 h 684170"/>
                <a:gd name="connsiteX201" fmla="*/ 895088 w 1018347"/>
                <a:gd name="connsiteY201" fmla="*/ 147355 h 684170"/>
                <a:gd name="connsiteX202" fmla="*/ 885493 w 1018347"/>
                <a:gd name="connsiteY202" fmla="*/ 139292 h 684170"/>
                <a:gd name="connsiteX203" fmla="*/ 805284 w 1018347"/>
                <a:gd name="connsiteY203" fmla="*/ 139292 h 684170"/>
                <a:gd name="connsiteX204" fmla="*/ 795690 w 1018347"/>
                <a:gd name="connsiteY204" fmla="*/ 146203 h 684170"/>
                <a:gd name="connsiteX205" fmla="*/ 777653 w 1018347"/>
                <a:gd name="connsiteY205" fmla="*/ 178459 h 684170"/>
                <a:gd name="connsiteX206" fmla="*/ 773431 w 1018347"/>
                <a:gd name="connsiteY206" fmla="*/ 184602 h 684170"/>
                <a:gd name="connsiteX207" fmla="*/ 774966 w 1018347"/>
                <a:gd name="connsiteY207" fmla="*/ 251032 h 684170"/>
                <a:gd name="connsiteX208" fmla="*/ 842511 w 1018347"/>
                <a:gd name="connsiteY208" fmla="*/ 304791 h 684170"/>
                <a:gd name="connsiteX209" fmla="*/ 917731 w 1018347"/>
                <a:gd name="connsiteY209" fmla="*/ 236057 h 684170"/>
                <a:gd name="connsiteX210" fmla="*/ 917347 w 1018347"/>
                <a:gd name="connsiteY210" fmla="*/ 217625 h 684170"/>
                <a:gd name="connsiteX211" fmla="*/ 230773 w 1018347"/>
                <a:gd name="connsiteY211" fmla="*/ 299031 h 684170"/>
                <a:gd name="connsiteX212" fmla="*/ 260707 w 1018347"/>
                <a:gd name="connsiteY212" fmla="*/ 283287 h 684170"/>
                <a:gd name="connsiteX213" fmla="*/ 266848 w 1018347"/>
                <a:gd name="connsiteY213" fmla="*/ 252184 h 684170"/>
                <a:gd name="connsiteX214" fmla="*/ 266848 w 1018347"/>
                <a:gd name="connsiteY214" fmla="*/ 172315 h 684170"/>
                <a:gd name="connsiteX215" fmla="*/ 167834 w 1018347"/>
                <a:gd name="connsiteY215" fmla="*/ 74014 h 684170"/>
                <a:gd name="connsiteX216" fmla="*/ 68820 w 1018347"/>
                <a:gd name="connsiteY216" fmla="*/ 172699 h 684170"/>
                <a:gd name="connsiteX217" fmla="*/ 69204 w 1018347"/>
                <a:gd name="connsiteY217" fmla="*/ 250648 h 684170"/>
                <a:gd name="connsiteX218" fmla="*/ 75344 w 1018347"/>
                <a:gd name="connsiteY218" fmla="*/ 283671 h 684170"/>
                <a:gd name="connsiteX219" fmla="*/ 108733 w 1018347"/>
                <a:gd name="connsiteY219" fmla="*/ 299415 h 684170"/>
                <a:gd name="connsiteX220" fmla="*/ 91463 w 1018347"/>
                <a:gd name="connsiteY220" fmla="*/ 272152 h 684170"/>
                <a:gd name="connsiteX221" fmla="*/ 83787 w 1018347"/>
                <a:gd name="connsiteY221" fmla="*/ 194586 h 684170"/>
                <a:gd name="connsiteX222" fmla="*/ 100673 w 1018347"/>
                <a:gd name="connsiteY222" fmla="*/ 179610 h 684170"/>
                <a:gd name="connsiteX223" fmla="*/ 157472 w 1018347"/>
                <a:gd name="connsiteY223" fmla="*/ 153883 h 684170"/>
                <a:gd name="connsiteX224" fmla="*/ 185872 w 1018347"/>
                <a:gd name="connsiteY224" fmla="*/ 153115 h 684170"/>
                <a:gd name="connsiteX225" fmla="*/ 241519 w 1018347"/>
                <a:gd name="connsiteY225" fmla="*/ 179610 h 684170"/>
                <a:gd name="connsiteX226" fmla="*/ 258021 w 1018347"/>
                <a:gd name="connsiteY226" fmla="*/ 196122 h 684170"/>
                <a:gd name="connsiteX227" fmla="*/ 257254 w 1018347"/>
                <a:gd name="connsiteY227" fmla="*/ 248344 h 684170"/>
                <a:gd name="connsiteX228" fmla="*/ 230773 w 1018347"/>
                <a:gd name="connsiteY228" fmla="*/ 299031 h 684170"/>
                <a:gd name="connsiteX229" fmla="*/ 174358 w 1018347"/>
                <a:gd name="connsiteY229" fmla="*/ 172315 h 684170"/>
                <a:gd name="connsiteX230" fmla="*/ 129073 w 1018347"/>
                <a:gd name="connsiteY230" fmla="*/ 196506 h 684170"/>
                <a:gd name="connsiteX231" fmla="*/ 105662 w 1018347"/>
                <a:gd name="connsiteY231" fmla="*/ 203802 h 684170"/>
                <a:gd name="connsiteX232" fmla="*/ 104511 w 1018347"/>
                <a:gd name="connsiteY232" fmla="*/ 230681 h 684170"/>
                <a:gd name="connsiteX233" fmla="*/ 104511 w 1018347"/>
                <a:gd name="connsiteY233" fmla="*/ 231833 h 684170"/>
                <a:gd name="connsiteX234" fmla="*/ 151715 w 1018347"/>
                <a:gd name="connsiteY234" fmla="*/ 297111 h 684170"/>
                <a:gd name="connsiteX235" fmla="*/ 223865 w 1018347"/>
                <a:gd name="connsiteY235" fmla="*/ 273303 h 684170"/>
                <a:gd name="connsiteX236" fmla="*/ 236914 w 1018347"/>
                <a:gd name="connsiteY236" fmla="*/ 203418 h 684170"/>
                <a:gd name="connsiteX237" fmla="*/ 231541 w 1018347"/>
                <a:gd name="connsiteY237" fmla="*/ 198810 h 684170"/>
                <a:gd name="connsiteX238" fmla="*/ 174358 w 1018347"/>
                <a:gd name="connsiteY238" fmla="*/ 172315 h 684170"/>
                <a:gd name="connsiteX239" fmla="*/ 940373 w 1018347"/>
                <a:gd name="connsiteY239" fmla="*/ 168091 h 684170"/>
                <a:gd name="connsiteX240" fmla="*/ 898925 w 1018347"/>
                <a:gd name="connsiteY240" fmla="*/ 74014 h 684170"/>
                <a:gd name="connsiteX241" fmla="*/ 786096 w 1018347"/>
                <a:gd name="connsiteY241" fmla="*/ 79006 h 684170"/>
                <a:gd name="connsiteX242" fmla="*/ 751172 w 1018347"/>
                <a:gd name="connsiteY242" fmla="*/ 168091 h 684170"/>
                <a:gd name="connsiteX243" fmla="*/ 774966 w 1018347"/>
                <a:gd name="connsiteY243" fmla="*/ 141980 h 684170"/>
                <a:gd name="connsiteX244" fmla="*/ 807203 w 1018347"/>
                <a:gd name="connsiteY244" fmla="*/ 118172 h 684170"/>
                <a:gd name="connsiteX245" fmla="*/ 877434 w 1018347"/>
                <a:gd name="connsiteY245" fmla="*/ 119324 h 684170"/>
                <a:gd name="connsiteX246" fmla="*/ 916195 w 1018347"/>
                <a:gd name="connsiteY246" fmla="*/ 146587 h 684170"/>
                <a:gd name="connsiteX247" fmla="*/ 940373 w 1018347"/>
                <a:gd name="connsiteY247" fmla="*/ 168091 h 684170"/>
                <a:gd name="connsiteX248" fmla="*/ 542398 w 1018347"/>
                <a:gd name="connsiteY248" fmla="*/ 328214 h 684170"/>
                <a:gd name="connsiteX249" fmla="*/ 472552 w 1018347"/>
                <a:gd name="connsiteY249" fmla="*/ 329366 h 684170"/>
                <a:gd name="connsiteX250" fmla="*/ 486367 w 1018347"/>
                <a:gd name="connsiteY250" fmla="*/ 385812 h 684170"/>
                <a:gd name="connsiteX251" fmla="*/ 493275 w 1018347"/>
                <a:gd name="connsiteY251" fmla="*/ 388500 h 684170"/>
                <a:gd name="connsiteX252" fmla="*/ 522826 w 1018347"/>
                <a:gd name="connsiteY252" fmla="*/ 388500 h 684170"/>
                <a:gd name="connsiteX253" fmla="*/ 530501 w 1018347"/>
                <a:gd name="connsiteY253" fmla="*/ 385044 h 684170"/>
                <a:gd name="connsiteX254" fmla="*/ 542398 w 1018347"/>
                <a:gd name="connsiteY254" fmla="*/ 328214 h 684170"/>
                <a:gd name="connsiteX255" fmla="*/ 145575 w 1018347"/>
                <a:gd name="connsiteY255" fmla="*/ 320150 h 684170"/>
                <a:gd name="connsiteX256" fmla="*/ 150948 w 1018347"/>
                <a:gd name="connsiteY256" fmla="*/ 340886 h 684170"/>
                <a:gd name="connsiteX257" fmla="*/ 176661 w 1018347"/>
                <a:gd name="connsiteY257" fmla="*/ 358933 h 684170"/>
                <a:gd name="connsiteX258" fmla="*/ 186255 w 1018347"/>
                <a:gd name="connsiteY258" fmla="*/ 356245 h 684170"/>
                <a:gd name="connsiteX259" fmla="*/ 196234 w 1018347"/>
                <a:gd name="connsiteY259" fmla="*/ 320150 h 684170"/>
                <a:gd name="connsiteX260" fmla="*/ 145575 w 1018347"/>
                <a:gd name="connsiteY260" fmla="*/ 320150 h 684170"/>
                <a:gd name="connsiteX261" fmla="*/ 819100 w 1018347"/>
                <a:gd name="connsiteY261" fmla="*/ 324758 h 684170"/>
                <a:gd name="connsiteX262" fmla="*/ 827543 w 1018347"/>
                <a:gd name="connsiteY262" fmla="*/ 350101 h 684170"/>
                <a:gd name="connsiteX263" fmla="*/ 833300 w 1018347"/>
                <a:gd name="connsiteY263" fmla="*/ 358549 h 684170"/>
                <a:gd name="connsiteX264" fmla="*/ 858629 w 1018347"/>
                <a:gd name="connsiteY264" fmla="*/ 356629 h 684170"/>
                <a:gd name="connsiteX265" fmla="*/ 871294 w 1018347"/>
                <a:gd name="connsiteY265" fmla="*/ 324758 h 684170"/>
                <a:gd name="connsiteX266" fmla="*/ 819100 w 1018347"/>
                <a:gd name="connsiteY266" fmla="*/ 324758 h 684170"/>
                <a:gd name="connsiteX267" fmla="*/ 396180 w 1018347"/>
                <a:gd name="connsiteY267" fmla="*/ 220697 h 684170"/>
                <a:gd name="connsiteX268" fmla="*/ 396180 w 1018347"/>
                <a:gd name="connsiteY268" fmla="*/ 160411 h 684170"/>
                <a:gd name="connsiteX269" fmla="*/ 370467 w 1018347"/>
                <a:gd name="connsiteY269" fmla="*/ 190746 h 684170"/>
                <a:gd name="connsiteX270" fmla="*/ 396180 w 1018347"/>
                <a:gd name="connsiteY270" fmla="*/ 220697 h 684170"/>
                <a:gd name="connsiteX271" fmla="*/ 616851 w 1018347"/>
                <a:gd name="connsiteY271" fmla="*/ 220313 h 684170"/>
                <a:gd name="connsiteX272" fmla="*/ 643331 w 1018347"/>
                <a:gd name="connsiteY272" fmla="*/ 190362 h 684170"/>
                <a:gd name="connsiteX273" fmla="*/ 616851 w 1018347"/>
                <a:gd name="connsiteY273" fmla="*/ 161179 h 684170"/>
                <a:gd name="connsiteX274" fmla="*/ 616851 w 1018347"/>
                <a:gd name="connsiteY274" fmla="*/ 220313 h 684170"/>
                <a:gd name="connsiteX275" fmla="*/ 750405 w 1018347"/>
                <a:gd name="connsiteY275" fmla="*/ 191130 h 684170"/>
                <a:gd name="connsiteX276" fmla="*/ 731983 w 1018347"/>
                <a:gd name="connsiteY276" fmla="*/ 212249 h 684170"/>
                <a:gd name="connsiteX277" fmla="*/ 750405 w 1018347"/>
                <a:gd name="connsiteY277" fmla="*/ 230681 h 684170"/>
                <a:gd name="connsiteX278" fmla="*/ 750405 w 1018347"/>
                <a:gd name="connsiteY278" fmla="*/ 191130 h 684170"/>
                <a:gd name="connsiteX279" fmla="*/ 939606 w 1018347"/>
                <a:gd name="connsiteY279" fmla="*/ 231449 h 684170"/>
                <a:gd name="connsiteX280" fmla="*/ 957643 w 1018347"/>
                <a:gd name="connsiteY280" fmla="*/ 210713 h 684170"/>
                <a:gd name="connsiteX281" fmla="*/ 939606 w 1018347"/>
                <a:gd name="connsiteY281" fmla="*/ 191514 h 684170"/>
                <a:gd name="connsiteX282" fmla="*/ 939606 w 1018347"/>
                <a:gd name="connsiteY282" fmla="*/ 231449 h 684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Lst>
              <a:rect l="l" t="t" r="r" b="b"/>
              <a:pathLst>
                <a:path w="1018347" h="684170">
                  <a:moveTo>
                    <a:pt x="315587" y="683403"/>
                  </a:moveTo>
                  <a:cubicBezTo>
                    <a:pt x="291026" y="672267"/>
                    <a:pt x="285653" y="663052"/>
                    <a:pt x="287572" y="635405"/>
                  </a:cubicBezTo>
                  <a:cubicBezTo>
                    <a:pt x="288340" y="621197"/>
                    <a:pt x="289107" y="606605"/>
                    <a:pt x="290258" y="590862"/>
                  </a:cubicBezTo>
                  <a:cubicBezTo>
                    <a:pt x="285653" y="590862"/>
                    <a:pt x="281815" y="590862"/>
                    <a:pt x="277977" y="590862"/>
                  </a:cubicBezTo>
                  <a:cubicBezTo>
                    <a:pt x="198152" y="590862"/>
                    <a:pt x="118711" y="590862"/>
                    <a:pt x="38886" y="590862"/>
                  </a:cubicBezTo>
                  <a:cubicBezTo>
                    <a:pt x="11254" y="590862"/>
                    <a:pt x="-1411" y="578190"/>
                    <a:pt x="124" y="550543"/>
                  </a:cubicBezTo>
                  <a:cubicBezTo>
                    <a:pt x="2043" y="509072"/>
                    <a:pt x="3962" y="467986"/>
                    <a:pt x="6649" y="426515"/>
                  </a:cubicBezTo>
                  <a:cubicBezTo>
                    <a:pt x="9335" y="386196"/>
                    <a:pt x="35432" y="355093"/>
                    <a:pt x="74960" y="345493"/>
                  </a:cubicBezTo>
                  <a:cubicBezTo>
                    <a:pt x="92998" y="341269"/>
                    <a:pt x="109884" y="335126"/>
                    <a:pt x="125235" y="322454"/>
                  </a:cubicBezTo>
                  <a:cubicBezTo>
                    <a:pt x="121013" y="322070"/>
                    <a:pt x="116408" y="321302"/>
                    <a:pt x="112187" y="321686"/>
                  </a:cubicBezTo>
                  <a:cubicBezTo>
                    <a:pt x="79566" y="323606"/>
                    <a:pt x="58842" y="318998"/>
                    <a:pt x="51550" y="269848"/>
                  </a:cubicBezTo>
                  <a:cubicBezTo>
                    <a:pt x="47713" y="243352"/>
                    <a:pt x="49247" y="216089"/>
                    <a:pt x="49247" y="188826"/>
                  </a:cubicBezTo>
                  <a:cubicBezTo>
                    <a:pt x="49247" y="173467"/>
                    <a:pt x="49631" y="157723"/>
                    <a:pt x="53085" y="143132"/>
                  </a:cubicBezTo>
                  <a:cubicBezTo>
                    <a:pt x="66901" y="86301"/>
                    <a:pt x="117943" y="50206"/>
                    <a:pt x="177428" y="53278"/>
                  </a:cubicBezTo>
                  <a:cubicBezTo>
                    <a:pt x="231924" y="56350"/>
                    <a:pt x="280280" y="99357"/>
                    <a:pt x="286421" y="155419"/>
                  </a:cubicBezTo>
                  <a:cubicBezTo>
                    <a:pt x="291026" y="196122"/>
                    <a:pt x="291794" y="237209"/>
                    <a:pt x="284885" y="277911"/>
                  </a:cubicBezTo>
                  <a:cubicBezTo>
                    <a:pt x="284118" y="282903"/>
                    <a:pt x="282199" y="287895"/>
                    <a:pt x="280280" y="292503"/>
                  </a:cubicBezTo>
                  <a:cubicBezTo>
                    <a:pt x="272605" y="312470"/>
                    <a:pt x="260324" y="320918"/>
                    <a:pt x="238832" y="321302"/>
                  </a:cubicBezTo>
                  <a:cubicBezTo>
                    <a:pt x="231541" y="321302"/>
                    <a:pt x="224249" y="321302"/>
                    <a:pt x="216957" y="321302"/>
                  </a:cubicBezTo>
                  <a:cubicBezTo>
                    <a:pt x="216573" y="322454"/>
                    <a:pt x="216573" y="323606"/>
                    <a:pt x="216190" y="324758"/>
                  </a:cubicBezTo>
                  <a:cubicBezTo>
                    <a:pt x="227703" y="330134"/>
                    <a:pt x="238832" y="337430"/>
                    <a:pt x="251113" y="340118"/>
                  </a:cubicBezTo>
                  <a:cubicBezTo>
                    <a:pt x="281431" y="347029"/>
                    <a:pt x="308296" y="358165"/>
                    <a:pt x="324798" y="385812"/>
                  </a:cubicBezTo>
                  <a:cubicBezTo>
                    <a:pt x="350127" y="379284"/>
                    <a:pt x="374305" y="374293"/>
                    <a:pt x="398099" y="366997"/>
                  </a:cubicBezTo>
                  <a:cubicBezTo>
                    <a:pt x="414985" y="361621"/>
                    <a:pt x="431104" y="353941"/>
                    <a:pt x="447222" y="346645"/>
                  </a:cubicBezTo>
                  <a:cubicBezTo>
                    <a:pt x="454130" y="343574"/>
                    <a:pt x="454898" y="321302"/>
                    <a:pt x="448374" y="316694"/>
                  </a:cubicBezTo>
                  <a:cubicBezTo>
                    <a:pt x="423044" y="299799"/>
                    <a:pt x="406542" y="276759"/>
                    <a:pt x="399634" y="247192"/>
                  </a:cubicBezTo>
                  <a:cubicBezTo>
                    <a:pt x="399251" y="244888"/>
                    <a:pt x="395413" y="241817"/>
                    <a:pt x="392726" y="241433"/>
                  </a:cubicBezTo>
                  <a:cubicBezTo>
                    <a:pt x="354349" y="234521"/>
                    <a:pt x="337079" y="187674"/>
                    <a:pt x="362792" y="157339"/>
                  </a:cubicBezTo>
                  <a:cubicBezTo>
                    <a:pt x="365095" y="154651"/>
                    <a:pt x="365095" y="149659"/>
                    <a:pt x="365478" y="145820"/>
                  </a:cubicBezTo>
                  <a:cubicBezTo>
                    <a:pt x="367013" y="125852"/>
                    <a:pt x="365478" y="105117"/>
                    <a:pt x="369700" y="85533"/>
                  </a:cubicBezTo>
                  <a:cubicBezTo>
                    <a:pt x="380446" y="35999"/>
                    <a:pt x="424963" y="1440"/>
                    <a:pt x="475621" y="288"/>
                  </a:cubicBezTo>
                  <a:cubicBezTo>
                    <a:pt x="486367" y="-96"/>
                    <a:pt x="496729" y="-96"/>
                    <a:pt x="507475" y="288"/>
                  </a:cubicBezTo>
                  <a:cubicBezTo>
                    <a:pt x="525512" y="672"/>
                    <a:pt x="540863" y="6816"/>
                    <a:pt x="553528" y="19487"/>
                  </a:cubicBezTo>
                  <a:cubicBezTo>
                    <a:pt x="557366" y="23327"/>
                    <a:pt x="560052" y="24479"/>
                    <a:pt x="565809" y="22943"/>
                  </a:cubicBezTo>
                  <a:cubicBezTo>
                    <a:pt x="609559" y="10272"/>
                    <a:pt x="651391" y="41375"/>
                    <a:pt x="652158" y="87069"/>
                  </a:cubicBezTo>
                  <a:cubicBezTo>
                    <a:pt x="652542" y="108189"/>
                    <a:pt x="652158" y="129308"/>
                    <a:pt x="652542" y="150811"/>
                  </a:cubicBezTo>
                  <a:cubicBezTo>
                    <a:pt x="652542" y="155419"/>
                    <a:pt x="654077" y="160027"/>
                    <a:pt x="656380" y="163867"/>
                  </a:cubicBezTo>
                  <a:cubicBezTo>
                    <a:pt x="675569" y="195738"/>
                    <a:pt x="658682" y="234905"/>
                    <a:pt x="622224" y="241817"/>
                  </a:cubicBezTo>
                  <a:cubicBezTo>
                    <a:pt x="616851" y="242969"/>
                    <a:pt x="614165" y="244504"/>
                    <a:pt x="613013" y="250264"/>
                  </a:cubicBezTo>
                  <a:cubicBezTo>
                    <a:pt x="606873" y="276376"/>
                    <a:pt x="592289" y="297495"/>
                    <a:pt x="570414" y="313622"/>
                  </a:cubicBezTo>
                  <a:cubicBezTo>
                    <a:pt x="559668" y="321302"/>
                    <a:pt x="561971" y="342421"/>
                    <a:pt x="573484" y="348949"/>
                  </a:cubicBezTo>
                  <a:cubicBezTo>
                    <a:pt x="603802" y="366229"/>
                    <a:pt x="637575" y="371220"/>
                    <a:pt x="670196" y="380820"/>
                  </a:cubicBezTo>
                  <a:cubicBezTo>
                    <a:pt x="684395" y="385044"/>
                    <a:pt x="694757" y="386580"/>
                    <a:pt x="704735" y="371605"/>
                  </a:cubicBezTo>
                  <a:cubicBezTo>
                    <a:pt x="714713" y="356629"/>
                    <a:pt x="732367" y="350485"/>
                    <a:pt x="750021" y="345109"/>
                  </a:cubicBezTo>
                  <a:cubicBezTo>
                    <a:pt x="764988" y="340886"/>
                    <a:pt x="779572" y="334742"/>
                    <a:pt x="793771" y="328598"/>
                  </a:cubicBezTo>
                  <a:cubicBezTo>
                    <a:pt x="802982" y="324758"/>
                    <a:pt x="802982" y="316694"/>
                    <a:pt x="794539" y="311318"/>
                  </a:cubicBezTo>
                  <a:cubicBezTo>
                    <a:pt x="775734" y="298647"/>
                    <a:pt x="762685" y="281751"/>
                    <a:pt x="755777" y="260248"/>
                  </a:cubicBezTo>
                  <a:cubicBezTo>
                    <a:pt x="754626" y="257176"/>
                    <a:pt x="751172" y="253720"/>
                    <a:pt x="748102" y="253336"/>
                  </a:cubicBezTo>
                  <a:cubicBezTo>
                    <a:pt x="710876" y="244888"/>
                    <a:pt x="701665" y="203034"/>
                    <a:pt x="725459" y="181146"/>
                  </a:cubicBezTo>
                  <a:cubicBezTo>
                    <a:pt x="727762" y="178842"/>
                    <a:pt x="728529" y="173851"/>
                    <a:pt x="728913" y="170011"/>
                  </a:cubicBezTo>
                  <a:cubicBezTo>
                    <a:pt x="730064" y="155035"/>
                    <a:pt x="728913" y="139676"/>
                    <a:pt x="732367" y="125084"/>
                  </a:cubicBezTo>
                  <a:cubicBezTo>
                    <a:pt x="745415" y="70174"/>
                    <a:pt x="802214" y="32543"/>
                    <a:pt x="858629" y="40223"/>
                  </a:cubicBezTo>
                  <a:cubicBezTo>
                    <a:pt x="910055" y="47135"/>
                    <a:pt x="948433" y="79006"/>
                    <a:pt x="959178" y="125084"/>
                  </a:cubicBezTo>
                  <a:cubicBezTo>
                    <a:pt x="962632" y="139676"/>
                    <a:pt x="961481" y="155035"/>
                    <a:pt x="962632" y="170011"/>
                  </a:cubicBezTo>
                  <a:cubicBezTo>
                    <a:pt x="963016" y="174235"/>
                    <a:pt x="964167" y="178842"/>
                    <a:pt x="966853" y="181530"/>
                  </a:cubicBezTo>
                  <a:cubicBezTo>
                    <a:pt x="989880" y="207258"/>
                    <a:pt x="979135" y="243352"/>
                    <a:pt x="945746" y="252568"/>
                  </a:cubicBezTo>
                  <a:cubicBezTo>
                    <a:pt x="942292" y="253720"/>
                    <a:pt x="937687" y="256792"/>
                    <a:pt x="936919" y="260248"/>
                  </a:cubicBezTo>
                  <a:cubicBezTo>
                    <a:pt x="930395" y="282903"/>
                    <a:pt x="916579" y="299415"/>
                    <a:pt x="897390" y="312086"/>
                  </a:cubicBezTo>
                  <a:cubicBezTo>
                    <a:pt x="894320" y="314006"/>
                    <a:pt x="891250" y="318230"/>
                    <a:pt x="891250" y="320918"/>
                  </a:cubicBezTo>
                  <a:cubicBezTo>
                    <a:pt x="891250" y="323990"/>
                    <a:pt x="895088" y="327830"/>
                    <a:pt x="898542" y="328982"/>
                  </a:cubicBezTo>
                  <a:cubicBezTo>
                    <a:pt x="912358" y="334742"/>
                    <a:pt x="926173" y="340886"/>
                    <a:pt x="940373" y="345109"/>
                  </a:cubicBezTo>
                  <a:cubicBezTo>
                    <a:pt x="983740" y="357397"/>
                    <a:pt x="1008301" y="384660"/>
                    <a:pt x="1011372" y="429587"/>
                  </a:cubicBezTo>
                  <a:cubicBezTo>
                    <a:pt x="1014442" y="470674"/>
                    <a:pt x="1016361" y="512144"/>
                    <a:pt x="1018279" y="553615"/>
                  </a:cubicBezTo>
                  <a:cubicBezTo>
                    <a:pt x="1019431" y="578574"/>
                    <a:pt x="1005999" y="591630"/>
                    <a:pt x="981053" y="591630"/>
                  </a:cubicBezTo>
                  <a:cubicBezTo>
                    <a:pt x="901228" y="591630"/>
                    <a:pt x="821019" y="591630"/>
                    <a:pt x="741194" y="591630"/>
                  </a:cubicBezTo>
                  <a:cubicBezTo>
                    <a:pt x="736973" y="591630"/>
                    <a:pt x="733135" y="591630"/>
                    <a:pt x="728146" y="591630"/>
                  </a:cubicBezTo>
                  <a:cubicBezTo>
                    <a:pt x="728913" y="606221"/>
                    <a:pt x="728529" y="619661"/>
                    <a:pt x="730064" y="633101"/>
                  </a:cubicBezTo>
                  <a:cubicBezTo>
                    <a:pt x="732751" y="656908"/>
                    <a:pt x="725843" y="674571"/>
                    <a:pt x="702817" y="684171"/>
                  </a:cubicBezTo>
                  <a:cubicBezTo>
                    <a:pt x="572717" y="683403"/>
                    <a:pt x="444152" y="683403"/>
                    <a:pt x="315587" y="683403"/>
                  </a:cubicBezTo>
                  <a:close/>
                  <a:moveTo>
                    <a:pt x="634504" y="663052"/>
                  </a:moveTo>
                  <a:cubicBezTo>
                    <a:pt x="653309" y="663052"/>
                    <a:pt x="670963" y="663052"/>
                    <a:pt x="688617" y="663052"/>
                  </a:cubicBezTo>
                  <a:cubicBezTo>
                    <a:pt x="703968" y="663052"/>
                    <a:pt x="710492" y="656524"/>
                    <a:pt x="709724" y="640780"/>
                  </a:cubicBezTo>
                  <a:cubicBezTo>
                    <a:pt x="708573" y="620429"/>
                    <a:pt x="706271" y="600078"/>
                    <a:pt x="705119" y="579726"/>
                  </a:cubicBezTo>
                  <a:cubicBezTo>
                    <a:pt x="702049" y="532112"/>
                    <a:pt x="699362" y="484881"/>
                    <a:pt x="697060" y="437267"/>
                  </a:cubicBezTo>
                  <a:cubicBezTo>
                    <a:pt x="695908" y="414611"/>
                    <a:pt x="689001" y="405779"/>
                    <a:pt x="667125" y="400020"/>
                  </a:cubicBezTo>
                  <a:cubicBezTo>
                    <a:pt x="631818" y="391188"/>
                    <a:pt x="595743" y="385044"/>
                    <a:pt x="563506" y="365845"/>
                  </a:cubicBezTo>
                  <a:cubicBezTo>
                    <a:pt x="562739" y="365461"/>
                    <a:pt x="561587" y="365845"/>
                    <a:pt x="560436" y="365845"/>
                  </a:cubicBezTo>
                  <a:cubicBezTo>
                    <a:pt x="556982" y="375828"/>
                    <a:pt x="553144" y="385812"/>
                    <a:pt x="549690" y="395796"/>
                  </a:cubicBezTo>
                  <a:cubicBezTo>
                    <a:pt x="546620" y="405779"/>
                    <a:pt x="539712" y="410003"/>
                    <a:pt x="529734" y="410003"/>
                  </a:cubicBezTo>
                  <a:cubicBezTo>
                    <a:pt x="515534" y="410003"/>
                    <a:pt x="501718" y="410003"/>
                    <a:pt x="487519" y="410003"/>
                  </a:cubicBezTo>
                  <a:cubicBezTo>
                    <a:pt x="477157" y="410003"/>
                    <a:pt x="470249" y="405396"/>
                    <a:pt x="466795" y="395028"/>
                  </a:cubicBezTo>
                  <a:cubicBezTo>
                    <a:pt x="463725" y="385044"/>
                    <a:pt x="459887" y="375445"/>
                    <a:pt x="456817" y="367381"/>
                  </a:cubicBezTo>
                  <a:cubicBezTo>
                    <a:pt x="432639" y="375445"/>
                    <a:pt x="409612" y="383508"/>
                    <a:pt x="386586" y="390804"/>
                  </a:cubicBezTo>
                  <a:cubicBezTo>
                    <a:pt x="373154" y="395028"/>
                    <a:pt x="359338" y="397716"/>
                    <a:pt x="345906" y="401172"/>
                  </a:cubicBezTo>
                  <a:cubicBezTo>
                    <a:pt x="328636" y="405779"/>
                    <a:pt x="320960" y="414611"/>
                    <a:pt x="319809" y="431891"/>
                  </a:cubicBezTo>
                  <a:cubicBezTo>
                    <a:pt x="318658" y="446866"/>
                    <a:pt x="318274" y="461842"/>
                    <a:pt x="317506" y="476817"/>
                  </a:cubicBezTo>
                  <a:cubicBezTo>
                    <a:pt x="315587" y="508688"/>
                    <a:pt x="313669" y="540175"/>
                    <a:pt x="311750" y="572047"/>
                  </a:cubicBezTo>
                  <a:cubicBezTo>
                    <a:pt x="310215" y="595854"/>
                    <a:pt x="308679" y="619661"/>
                    <a:pt x="307528" y="643852"/>
                  </a:cubicBezTo>
                  <a:cubicBezTo>
                    <a:pt x="307145" y="652684"/>
                    <a:pt x="310215" y="661132"/>
                    <a:pt x="319042" y="661900"/>
                  </a:cubicBezTo>
                  <a:cubicBezTo>
                    <a:pt x="338998" y="663436"/>
                    <a:pt x="358954" y="662284"/>
                    <a:pt x="379294" y="662284"/>
                  </a:cubicBezTo>
                  <a:cubicBezTo>
                    <a:pt x="379294" y="640780"/>
                    <a:pt x="379294" y="620045"/>
                    <a:pt x="379294" y="599694"/>
                  </a:cubicBezTo>
                  <a:cubicBezTo>
                    <a:pt x="379294" y="575502"/>
                    <a:pt x="379294" y="550927"/>
                    <a:pt x="379294" y="526736"/>
                  </a:cubicBezTo>
                  <a:cubicBezTo>
                    <a:pt x="379294" y="519824"/>
                    <a:pt x="381597" y="514064"/>
                    <a:pt x="388888" y="513680"/>
                  </a:cubicBezTo>
                  <a:cubicBezTo>
                    <a:pt x="396948" y="513296"/>
                    <a:pt x="399634" y="519440"/>
                    <a:pt x="399634" y="526736"/>
                  </a:cubicBezTo>
                  <a:cubicBezTo>
                    <a:pt x="399634" y="528656"/>
                    <a:pt x="399634" y="530960"/>
                    <a:pt x="399634" y="532880"/>
                  </a:cubicBezTo>
                  <a:cubicBezTo>
                    <a:pt x="399634" y="572047"/>
                    <a:pt x="399634" y="611597"/>
                    <a:pt x="399634" y="650764"/>
                  </a:cubicBezTo>
                  <a:cubicBezTo>
                    <a:pt x="399634" y="654220"/>
                    <a:pt x="399634" y="658060"/>
                    <a:pt x="399634" y="661900"/>
                  </a:cubicBezTo>
                  <a:cubicBezTo>
                    <a:pt x="471784" y="661900"/>
                    <a:pt x="542782" y="661900"/>
                    <a:pt x="614932" y="661900"/>
                  </a:cubicBezTo>
                  <a:cubicBezTo>
                    <a:pt x="614932" y="657676"/>
                    <a:pt x="614932" y="653836"/>
                    <a:pt x="614932" y="650380"/>
                  </a:cubicBezTo>
                  <a:cubicBezTo>
                    <a:pt x="614932" y="610829"/>
                    <a:pt x="614932" y="570894"/>
                    <a:pt x="614932" y="531344"/>
                  </a:cubicBezTo>
                  <a:cubicBezTo>
                    <a:pt x="614932" y="528272"/>
                    <a:pt x="614165" y="524432"/>
                    <a:pt x="615316" y="522128"/>
                  </a:cubicBezTo>
                  <a:cubicBezTo>
                    <a:pt x="617235" y="518672"/>
                    <a:pt x="621072" y="513680"/>
                    <a:pt x="623759" y="514064"/>
                  </a:cubicBezTo>
                  <a:cubicBezTo>
                    <a:pt x="627213" y="514448"/>
                    <a:pt x="631434" y="518288"/>
                    <a:pt x="633737" y="521744"/>
                  </a:cubicBezTo>
                  <a:cubicBezTo>
                    <a:pt x="635272" y="524048"/>
                    <a:pt x="634504" y="528272"/>
                    <a:pt x="634504" y="531728"/>
                  </a:cubicBezTo>
                  <a:cubicBezTo>
                    <a:pt x="634504" y="570894"/>
                    <a:pt x="634504" y="610445"/>
                    <a:pt x="634504" y="649612"/>
                  </a:cubicBezTo>
                  <a:cubicBezTo>
                    <a:pt x="634504" y="653836"/>
                    <a:pt x="634504" y="657676"/>
                    <a:pt x="634504" y="663052"/>
                  </a:cubicBezTo>
                  <a:close/>
                  <a:moveTo>
                    <a:pt x="130224" y="348949"/>
                  </a:moveTo>
                  <a:cubicBezTo>
                    <a:pt x="110268" y="355093"/>
                    <a:pt x="90695" y="360853"/>
                    <a:pt x="71507" y="367765"/>
                  </a:cubicBezTo>
                  <a:cubicBezTo>
                    <a:pt x="48480" y="375828"/>
                    <a:pt x="34280" y="392724"/>
                    <a:pt x="28907" y="416531"/>
                  </a:cubicBezTo>
                  <a:cubicBezTo>
                    <a:pt x="26989" y="424211"/>
                    <a:pt x="26989" y="432275"/>
                    <a:pt x="26605" y="439954"/>
                  </a:cubicBezTo>
                  <a:cubicBezTo>
                    <a:pt x="24302" y="477969"/>
                    <a:pt x="22383" y="515600"/>
                    <a:pt x="20081" y="553615"/>
                  </a:cubicBezTo>
                  <a:cubicBezTo>
                    <a:pt x="19697" y="562447"/>
                    <a:pt x="22000" y="569359"/>
                    <a:pt x="31210" y="570127"/>
                  </a:cubicBezTo>
                  <a:cubicBezTo>
                    <a:pt x="43491" y="570894"/>
                    <a:pt x="56156" y="570511"/>
                    <a:pt x="69588" y="570511"/>
                  </a:cubicBezTo>
                  <a:cubicBezTo>
                    <a:pt x="69588" y="565519"/>
                    <a:pt x="69588" y="562063"/>
                    <a:pt x="69588" y="558223"/>
                  </a:cubicBezTo>
                  <a:cubicBezTo>
                    <a:pt x="69588" y="529040"/>
                    <a:pt x="69588" y="500241"/>
                    <a:pt x="69588" y="471057"/>
                  </a:cubicBezTo>
                  <a:cubicBezTo>
                    <a:pt x="69588" y="463378"/>
                    <a:pt x="69971" y="455698"/>
                    <a:pt x="79949" y="455698"/>
                  </a:cubicBezTo>
                  <a:cubicBezTo>
                    <a:pt x="90311" y="455698"/>
                    <a:pt x="89928" y="463762"/>
                    <a:pt x="89928" y="471442"/>
                  </a:cubicBezTo>
                  <a:cubicBezTo>
                    <a:pt x="89928" y="499473"/>
                    <a:pt x="89928" y="527504"/>
                    <a:pt x="89928" y="555535"/>
                  </a:cubicBezTo>
                  <a:cubicBezTo>
                    <a:pt x="89928" y="560143"/>
                    <a:pt x="89928" y="564751"/>
                    <a:pt x="89928" y="570127"/>
                  </a:cubicBezTo>
                  <a:cubicBezTo>
                    <a:pt x="144040" y="570127"/>
                    <a:pt x="196617" y="570127"/>
                    <a:pt x="250729" y="570127"/>
                  </a:cubicBezTo>
                  <a:cubicBezTo>
                    <a:pt x="250729" y="559759"/>
                    <a:pt x="250729" y="549775"/>
                    <a:pt x="250729" y="540175"/>
                  </a:cubicBezTo>
                  <a:cubicBezTo>
                    <a:pt x="250729" y="515984"/>
                    <a:pt x="250729" y="491793"/>
                    <a:pt x="250729" y="467218"/>
                  </a:cubicBezTo>
                  <a:cubicBezTo>
                    <a:pt x="250729" y="460690"/>
                    <a:pt x="253416" y="455698"/>
                    <a:pt x="260707" y="455698"/>
                  </a:cubicBezTo>
                  <a:cubicBezTo>
                    <a:pt x="267999" y="455698"/>
                    <a:pt x="270686" y="460306"/>
                    <a:pt x="271070" y="467218"/>
                  </a:cubicBezTo>
                  <a:cubicBezTo>
                    <a:pt x="271070" y="469522"/>
                    <a:pt x="271070" y="471825"/>
                    <a:pt x="271070" y="474513"/>
                  </a:cubicBezTo>
                  <a:cubicBezTo>
                    <a:pt x="271070" y="502929"/>
                    <a:pt x="271070" y="531344"/>
                    <a:pt x="271070" y="559759"/>
                  </a:cubicBezTo>
                  <a:cubicBezTo>
                    <a:pt x="271070" y="563215"/>
                    <a:pt x="271453" y="567055"/>
                    <a:pt x="271837" y="570511"/>
                  </a:cubicBezTo>
                  <a:cubicBezTo>
                    <a:pt x="278361" y="570511"/>
                    <a:pt x="283734" y="570511"/>
                    <a:pt x="289491" y="570511"/>
                  </a:cubicBezTo>
                  <a:cubicBezTo>
                    <a:pt x="289875" y="568207"/>
                    <a:pt x="290258" y="566287"/>
                    <a:pt x="290258" y="563983"/>
                  </a:cubicBezTo>
                  <a:cubicBezTo>
                    <a:pt x="292561" y="525584"/>
                    <a:pt x="294096" y="487569"/>
                    <a:pt x="296782" y="449170"/>
                  </a:cubicBezTo>
                  <a:cubicBezTo>
                    <a:pt x="297550" y="436498"/>
                    <a:pt x="298701" y="423827"/>
                    <a:pt x="302539" y="411923"/>
                  </a:cubicBezTo>
                  <a:cubicBezTo>
                    <a:pt x="307145" y="396948"/>
                    <a:pt x="308296" y="395412"/>
                    <a:pt x="296782" y="384276"/>
                  </a:cubicBezTo>
                  <a:cubicBezTo>
                    <a:pt x="291409" y="379284"/>
                    <a:pt x="285269" y="373908"/>
                    <a:pt x="278745" y="371220"/>
                  </a:cubicBezTo>
                  <a:cubicBezTo>
                    <a:pt x="256870" y="363157"/>
                    <a:pt x="234611" y="356245"/>
                    <a:pt x="212352" y="348565"/>
                  </a:cubicBezTo>
                  <a:cubicBezTo>
                    <a:pt x="205060" y="361237"/>
                    <a:pt x="208130" y="384276"/>
                    <a:pt x="181650" y="380436"/>
                  </a:cubicBezTo>
                  <a:cubicBezTo>
                    <a:pt x="181650" y="391572"/>
                    <a:pt x="181650" y="401556"/>
                    <a:pt x="181650" y="411155"/>
                  </a:cubicBezTo>
                  <a:cubicBezTo>
                    <a:pt x="181650" y="418835"/>
                    <a:pt x="180499" y="425363"/>
                    <a:pt x="171288" y="425363"/>
                  </a:cubicBezTo>
                  <a:cubicBezTo>
                    <a:pt x="161694" y="425363"/>
                    <a:pt x="160926" y="418451"/>
                    <a:pt x="160926" y="410771"/>
                  </a:cubicBezTo>
                  <a:cubicBezTo>
                    <a:pt x="160926" y="400788"/>
                    <a:pt x="160926" y="390420"/>
                    <a:pt x="160926" y="379668"/>
                  </a:cubicBezTo>
                  <a:cubicBezTo>
                    <a:pt x="134062" y="384276"/>
                    <a:pt x="137516" y="360469"/>
                    <a:pt x="130224" y="348949"/>
                  </a:cubicBezTo>
                  <a:close/>
                  <a:moveTo>
                    <a:pt x="885493" y="349333"/>
                  </a:moveTo>
                  <a:cubicBezTo>
                    <a:pt x="883958" y="354325"/>
                    <a:pt x="881656" y="360469"/>
                    <a:pt x="879737" y="366613"/>
                  </a:cubicBezTo>
                  <a:cubicBezTo>
                    <a:pt x="876666" y="376596"/>
                    <a:pt x="870142" y="380820"/>
                    <a:pt x="859781" y="380820"/>
                  </a:cubicBezTo>
                  <a:cubicBezTo>
                    <a:pt x="849035" y="380436"/>
                    <a:pt x="838673" y="380820"/>
                    <a:pt x="827927" y="380820"/>
                  </a:cubicBezTo>
                  <a:cubicBezTo>
                    <a:pt x="818333" y="380820"/>
                    <a:pt x="812576" y="376596"/>
                    <a:pt x="809506" y="367381"/>
                  </a:cubicBezTo>
                  <a:cubicBezTo>
                    <a:pt x="807203" y="360853"/>
                    <a:pt x="804901" y="354325"/>
                    <a:pt x="802982" y="349333"/>
                  </a:cubicBezTo>
                  <a:cubicBezTo>
                    <a:pt x="783793" y="355477"/>
                    <a:pt x="766523" y="360853"/>
                    <a:pt x="748870" y="366229"/>
                  </a:cubicBezTo>
                  <a:cubicBezTo>
                    <a:pt x="733135" y="370837"/>
                    <a:pt x="720854" y="380436"/>
                    <a:pt x="711643" y="393492"/>
                  </a:cubicBezTo>
                  <a:cubicBezTo>
                    <a:pt x="709724" y="396180"/>
                    <a:pt x="710108" y="400788"/>
                    <a:pt x="710876" y="404244"/>
                  </a:cubicBezTo>
                  <a:cubicBezTo>
                    <a:pt x="712795" y="412307"/>
                    <a:pt x="716632" y="419603"/>
                    <a:pt x="717400" y="427667"/>
                  </a:cubicBezTo>
                  <a:cubicBezTo>
                    <a:pt x="719319" y="453394"/>
                    <a:pt x="720470" y="479505"/>
                    <a:pt x="722005" y="505232"/>
                  </a:cubicBezTo>
                  <a:cubicBezTo>
                    <a:pt x="723156" y="526352"/>
                    <a:pt x="724308" y="547087"/>
                    <a:pt x="725459" y="567823"/>
                  </a:cubicBezTo>
                  <a:cubicBezTo>
                    <a:pt x="731600" y="567823"/>
                    <a:pt x="736588" y="567823"/>
                    <a:pt x="741961" y="567823"/>
                  </a:cubicBezTo>
                  <a:cubicBezTo>
                    <a:pt x="741961" y="562831"/>
                    <a:pt x="741961" y="558991"/>
                    <a:pt x="741961" y="554767"/>
                  </a:cubicBezTo>
                  <a:cubicBezTo>
                    <a:pt x="741961" y="525200"/>
                    <a:pt x="741961" y="495249"/>
                    <a:pt x="741961" y="465682"/>
                  </a:cubicBezTo>
                  <a:cubicBezTo>
                    <a:pt x="741961" y="459154"/>
                    <a:pt x="744648" y="454162"/>
                    <a:pt x="751939" y="453778"/>
                  </a:cubicBezTo>
                  <a:cubicBezTo>
                    <a:pt x="759231" y="453394"/>
                    <a:pt x="763069" y="458002"/>
                    <a:pt x="763453" y="465298"/>
                  </a:cubicBezTo>
                  <a:cubicBezTo>
                    <a:pt x="763453" y="467602"/>
                    <a:pt x="763453" y="469906"/>
                    <a:pt x="763453" y="472593"/>
                  </a:cubicBezTo>
                  <a:cubicBezTo>
                    <a:pt x="763453" y="501009"/>
                    <a:pt x="763453" y="529424"/>
                    <a:pt x="763453" y="557839"/>
                  </a:cubicBezTo>
                  <a:cubicBezTo>
                    <a:pt x="763453" y="561295"/>
                    <a:pt x="763837" y="565135"/>
                    <a:pt x="763837" y="568591"/>
                  </a:cubicBezTo>
                  <a:cubicBezTo>
                    <a:pt x="817181" y="568591"/>
                    <a:pt x="869375" y="568591"/>
                    <a:pt x="922336" y="568591"/>
                  </a:cubicBezTo>
                  <a:cubicBezTo>
                    <a:pt x="922336" y="563983"/>
                    <a:pt x="922336" y="560527"/>
                    <a:pt x="922336" y="556687"/>
                  </a:cubicBezTo>
                  <a:cubicBezTo>
                    <a:pt x="922336" y="527504"/>
                    <a:pt x="922336" y="498705"/>
                    <a:pt x="922336" y="469522"/>
                  </a:cubicBezTo>
                  <a:cubicBezTo>
                    <a:pt x="922336" y="461458"/>
                    <a:pt x="923487" y="454546"/>
                    <a:pt x="933082" y="454162"/>
                  </a:cubicBezTo>
                  <a:cubicBezTo>
                    <a:pt x="943060" y="453778"/>
                    <a:pt x="943827" y="461458"/>
                    <a:pt x="943827" y="469137"/>
                  </a:cubicBezTo>
                  <a:cubicBezTo>
                    <a:pt x="943827" y="498705"/>
                    <a:pt x="943827" y="527888"/>
                    <a:pt x="943827" y="557455"/>
                  </a:cubicBezTo>
                  <a:cubicBezTo>
                    <a:pt x="943827" y="560911"/>
                    <a:pt x="943827" y="564751"/>
                    <a:pt x="943827" y="568591"/>
                  </a:cubicBezTo>
                  <a:cubicBezTo>
                    <a:pt x="947665" y="568974"/>
                    <a:pt x="949968" y="569359"/>
                    <a:pt x="952270" y="569359"/>
                  </a:cubicBezTo>
                  <a:cubicBezTo>
                    <a:pt x="962632" y="569359"/>
                    <a:pt x="972610" y="569742"/>
                    <a:pt x="982972" y="569359"/>
                  </a:cubicBezTo>
                  <a:cubicBezTo>
                    <a:pt x="992183" y="568974"/>
                    <a:pt x="996021" y="563983"/>
                    <a:pt x="995253" y="554383"/>
                  </a:cubicBezTo>
                  <a:cubicBezTo>
                    <a:pt x="992950" y="512528"/>
                    <a:pt x="990264" y="470674"/>
                    <a:pt x="987961" y="428435"/>
                  </a:cubicBezTo>
                  <a:cubicBezTo>
                    <a:pt x="986426" y="400788"/>
                    <a:pt x="967238" y="375445"/>
                    <a:pt x="941141" y="366997"/>
                  </a:cubicBezTo>
                  <a:cubicBezTo>
                    <a:pt x="923487" y="361237"/>
                    <a:pt x="905066" y="355477"/>
                    <a:pt x="885493" y="349333"/>
                  </a:cubicBezTo>
                  <a:close/>
                  <a:moveTo>
                    <a:pt x="418055" y="151963"/>
                  </a:moveTo>
                  <a:cubicBezTo>
                    <a:pt x="418055" y="176539"/>
                    <a:pt x="418055" y="200730"/>
                    <a:pt x="418055" y="224921"/>
                  </a:cubicBezTo>
                  <a:cubicBezTo>
                    <a:pt x="418439" y="262552"/>
                    <a:pt x="439163" y="292887"/>
                    <a:pt x="473319" y="306711"/>
                  </a:cubicBezTo>
                  <a:cubicBezTo>
                    <a:pt x="531653" y="330518"/>
                    <a:pt x="594976" y="287895"/>
                    <a:pt x="595360" y="225689"/>
                  </a:cubicBezTo>
                  <a:cubicBezTo>
                    <a:pt x="595360" y="203418"/>
                    <a:pt x="595360" y="181146"/>
                    <a:pt x="594976" y="159259"/>
                  </a:cubicBezTo>
                  <a:cubicBezTo>
                    <a:pt x="594976" y="152731"/>
                    <a:pt x="594976" y="146587"/>
                    <a:pt x="594976" y="141212"/>
                  </a:cubicBezTo>
                  <a:cubicBezTo>
                    <a:pt x="581927" y="138140"/>
                    <a:pt x="570030" y="136604"/>
                    <a:pt x="558901" y="132764"/>
                  </a:cubicBezTo>
                  <a:cubicBezTo>
                    <a:pt x="547388" y="128540"/>
                    <a:pt x="537025" y="122396"/>
                    <a:pt x="525896" y="117020"/>
                  </a:cubicBezTo>
                  <a:cubicBezTo>
                    <a:pt x="487135" y="148891"/>
                    <a:pt x="484448" y="149659"/>
                    <a:pt x="418055" y="151963"/>
                  </a:cubicBezTo>
                  <a:close/>
                  <a:moveTo>
                    <a:pt x="387353" y="139676"/>
                  </a:moveTo>
                  <a:cubicBezTo>
                    <a:pt x="391959" y="137372"/>
                    <a:pt x="395797" y="136604"/>
                    <a:pt x="398483" y="133916"/>
                  </a:cubicBezTo>
                  <a:cubicBezTo>
                    <a:pt x="404239" y="127772"/>
                    <a:pt x="411531" y="126620"/>
                    <a:pt x="419207" y="128156"/>
                  </a:cubicBezTo>
                  <a:cubicBezTo>
                    <a:pt x="454898" y="134684"/>
                    <a:pt x="485600" y="125852"/>
                    <a:pt x="510545" y="98205"/>
                  </a:cubicBezTo>
                  <a:cubicBezTo>
                    <a:pt x="519756" y="87837"/>
                    <a:pt x="528583" y="87453"/>
                    <a:pt x="538944" y="96285"/>
                  </a:cubicBezTo>
                  <a:cubicBezTo>
                    <a:pt x="555447" y="109725"/>
                    <a:pt x="574252" y="115868"/>
                    <a:pt x="594976" y="117404"/>
                  </a:cubicBezTo>
                  <a:cubicBezTo>
                    <a:pt x="611478" y="118556"/>
                    <a:pt x="614548" y="120860"/>
                    <a:pt x="617618" y="137372"/>
                  </a:cubicBezTo>
                  <a:cubicBezTo>
                    <a:pt x="621072" y="138140"/>
                    <a:pt x="624526" y="138908"/>
                    <a:pt x="629516" y="139676"/>
                  </a:cubicBezTo>
                  <a:cubicBezTo>
                    <a:pt x="629516" y="122012"/>
                    <a:pt x="629516" y="105117"/>
                    <a:pt x="629516" y="88221"/>
                  </a:cubicBezTo>
                  <a:cubicBezTo>
                    <a:pt x="629131" y="51358"/>
                    <a:pt x="596511" y="30239"/>
                    <a:pt x="563122" y="45215"/>
                  </a:cubicBezTo>
                  <a:cubicBezTo>
                    <a:pt x="554295" y="49054"/>
                    <a:pt x="548923" y="47903"/>
                    <a:pt x="543550" y="39839"/>
                  </a:cubicBezTo>
                  <a:cubicBezTo>
                    <a:pt x="536642" y="29855"/>
                    <a:pt x="527047" y="22559"/>
                    <a:pt x="514383" y="21407"/>
                  </a:cubicBezTo>
                  <a:cubicBezTo>
                    <a:pt x="502102" y="20255"/>
                    <a:pt x="489821" y="19487"/>
                    <a:pt x="477540" y="19871"/>
                  </a:cubicBezTo>
                  <a:cubicBezTo>
                    <a:pt x="453746" y="21023"/>
                    <a:pt x="432639" y="29087"/>
                    <a:pt x="414985" y="45598"/>
                  </a:cubicBezTo>
                  <a:cubicBezTo>
                    <a:pt x="388505" y="70942"/>
                    <a:pt x="383132" y="102429"/>
                    <a:pt x="387353" y="139676"/>
                  </a:cubicBezTo>
                  <a:close/>
                  <a:moveTo>
                    <a:pt x="917347" y="217625"/>
                  </a:moveTo>
                  <a:cubicBezTo>
                    <a:pt x="917347" y="217625"/>
                    <a:pt x="917347" y="217625"/>
                    <a:pt x="917347" y="217625"/>
                  </a:cubicBezTo>
                  <a:cubicBezTo>
                    <a:pt x="917731" y="209178"/>
                    <a:pt x="918498" y="200346"/>
                    <a:pt x="917347" y="191898"/>
                  </a:cubicBezTo>
                  <a:cubicBezTo>
                    <a:pt x="916579" y="186906"/>
                    <a:pt x="914660" y="180762"/>
                    <a:pt x="911206" y="177306"/>
                  </a:cubicBezTo>
                  <a:cubicBezTo>
                    <a:pt x="903147" y="168475"/>
                    <a:pt x="896239" y="159259"/>
                    <a:pt x="895088" y="147355"/>
                  </a:cubicBezTo>
                  <a:cubicBezTo>
                    <a:pt x="894320" y="140828"/>
                    <a:pt x="892017" y="138140"/>
                    <a:pt x="885493" y="139292"/>
                  </a:cubicBezTo>
                  <a:cubicBezTo>
                    <a:pt x="858629" y="144667"/>
                    <a:pt x="831765" y="144667"/>
                    <a:pt x="805284" y="139292"/>
                  </a:cubicBezTo>
                  <a:cubicBezTo>
                    <a:pt x="799911" y="138140"/>
                    <a:pt x="796074" y="139292"/>
                    <a:pt x="795690" y="146203"/>
                  </a:cubicBezTo>
                  <a:cubicBezTo>
                    <a:pt x="794539" y="159643"/>
                    <a:pt x="787631" y="169627"/>
                    <a:pt x="777653" y="178459"/>
                  </a:cubicBezTo>
                  <a:cubicBezTo>
                    <a:pt x="775734" y="179994"/>
                    <a:pt x="773431" y="182682"/>
                    <a:pt x="773431" y="184602"/>
                  </a:cubicBezTo>
                  <a:cubicBezTo>
                    <a:pt x="773431" y="206874"/>
                    <a:pt x="771512" y="229529"/>
                    <a:pt x="774966" y="251032"/>
                  </a:cubicBezTo>
                  <a:cubicBezTo>
                    <a:pt x="780339" y="282519"/>
                    <a:pt x="807971" y="303255"/>
                    <a:pt x="842511" y="304791"/>
                  </a:cubicBezTo>
                  <a:cubicBezTo>
                    <a:pt x="885110" y="306711"/>
                    <a:pt x="920033" y="274456"/>
                    <a:pt x="917731" y="236057"/>
                  </a:cubicBezTo>
                  <a:cubicBezTo>
                    <a:pt x="916963" y="229913"/>
                    <a:pt x="917347" y="223769"/>
                    <a:pt x="917347" y="217625"/>
                  </a:cubicBezTo>
                  <a:close/>
                  <a:moveTo>
                    <a:pt x="230773" y="299031"/>
                  </a:moveTo>
                  <a:cubicBezTo>
                    <a:pt x="249578" y="301719"/>
                    <a:pt x="255719" y="298647"/>
                    <a:pt x="260707" y="283287"/>
                  </a:cubicBezTo>
                  <a:cubicBezTo>
                    <a:pt x="263778" y="273303"/>
                    <a:pt x="266464" y="262552"/>
                    <a:pt x="266848" y="252184"/>
                  </a:cubicBezTo>
                  <a:cubicBezTo>
                    <a:pt x="267616" y="225689"/>
                    <a:pt x="267232" y="198810"/>
                    <a:pt x="266848" y="172315"/>
                  </a:cubicBezTo>
                  <a:cubicBezTo>
                    <a:pt x="266080" y="118172"/>
                    <a:pt x="220795" y="73630"/>
                    <a:pt x="167834" y="74014"/>
                  </a:cubicBezTo>
                  <a:cubicBezTo>
                    <a:pt x="114489" y="74398"/>
                    <a:pt x="69588" y="118556"/>
                    <a:pt x="68820" y="172699"/>
                  </a:cubicBezTo>
                  <a:cubicBezTo>
                    <a:pt x="68436" y="198810"/>
                    <a:pt x="68053" y="224537"/>
                    <a:pt x="69204" y="250648"/>
                  </a:cubicBezTo>
                  <a:cubicBezTo>
                    <a:pt x="69588" y="261784"/>
                    <a:pt x="71890" y="272920"/>
                    <a:pt x="75344" y="283671"/>
                  </a:cubicBezTo>
                  <a:cubicBezTo>
                    <a:pt x="80717" y="300183"/>
                    <a:pt x="91079" y="304407"/>
                    <a:pt x="108733" y="299415"/>
                  </a:cubicBezTo>
                  <a:cubicBezTo>
                    <a:pt x="102976" y="290199"/>
                    <a:pt x="96452" y="281751"/>
                    <a:pt x="91463" y="272152"/>
                  </a:cubicBezTo>
                  <a:cubicBezTo>
                    <a:pt x="79182" y="247576"/>
                    <a:pt x="82636" y="220697"/>
                    <a:pt x="83787" y="194586"/>
                  </a:cubicBezTo>
                  <a:cubicBezTo>
                    <a:pt x="84171" y="185754"/>
                    <a:pt x="91079" y="179610"/>
                    <a:pt x="100673" y="179610"/>
                  </a:cubicBezTo>
                  <a:cubicBezTo>
                    <a:pt x="123316" y="179226"/>
                    <a:pt x="142121" y="171163"/>
                    <a:pt x="157472" y="153883"/>
                  </a:cubicBezTo>
                  <a:cubicBezTo>
                    <a:pt x="165148" y="145435"/>
                    <a:pt x="178196" y="144667"/>
                    <a:pt x="185872" y="153115"/>
                  </a:cubicBezTo>
                  <a:cubicBezTo>
                    <a:pt x="200839" y="170011"/>
                    <a:pt x="218876" y="178459"/>
                    <a:pt x="241519" y="179610"/>
                  </a:cubicBezTo>
                  <a:cubicBezTo>
                    <a:pt x="251113" y="179994"/>
                    <a:pt x="258021" y="186138"/>
                    <a:pt x="258021" y="196122"/>
                  </a:cubicBezTo>
                  <a:cubicBezTo>
                    <a:pt x="258405" y="213401"/>
                    <a:pt x="258405" y="231065"/>
                    <a:pt x="257254" y="248344"/>
                  </a:cubicBezTo>
                  <a:cubicBezTo>
                    <a:pt x="255335" y="267544"/>
                    <a:pt x="244973" y="283671"/>
                    <a:pt x="230773" y="299031"/>
                  </a:cubicBezTo>
                  <a:close/>
                  <a:moveTo>
                    <a:pt x="174358" y="172315"/>
                  </a:moveTo>
                  <a:cubicBezTo>
                    <a:pt x="158240" y="181146"/>
                    <a:pt x="144040" y="189594"/>
                    <a:pt x="129073" y="196506"/>
                  </a:cubicBezTo>
                  <a:cubicBezTo>
                    <a:pt x="121397" y="199962"/>
                    <a:pt x="109117" y="198810"/>
                    <a:pt x="105662" y="203802"/>
                  </a:cubicBezTo>
                  <a:cubicBezTo>
                    <a:pt x="101441" y="210713"/>
                    <a:pt x="104511" y="221465"/>
                    <a:pt x="104511" y="230681"/>
                  </a:cubicBezTo>
                  <a:cubicBezTo>
                    <a:pt x="104511" y="231065"/>
                    <a:pt x="104511" y="231449"/>
                    <a:pt x="104511" y="231833"/>
                  </a:cubicBezTo>
                  <a:cubicBezTo>
                    <a:pt x="106046" y="263320"/>
                    <a:pt x="124084" y="288279"/>
                    <a:pt x="151715" y="297111"/>
                  </a:cubicBezTo>
                  <a:cubicBezTo>
                    <a:pt x="177812" y="305559"/>
                    <a:pt x="206212" y="295959"/>
                    <a:pt x="223865" y="273303"/>
                  </a:cubicBezTo>
                  <a:cubicBezTo>
                    <a:pt x="239984" y="252184"/>
                    <a:pt x="237297" y="227609"/>
                    <a:pt x="236914" y="203418"/>
                  </a:cubicBezTo>
                  <a:cubicBezTo>
                    <a:pt x="236914" y="201882"/>
                    <a:pt x="233459" y="199194"/>
                    <a:pt x="231541" y="198810"/>
                  </a:cubicBezTo>
                  <a:cubicBezTo>
                    <a:pt x="207363" y="198042"/>
                    <a:pt x="188558" y="187290"/>
                    <a:pt x="174358" y="172315"/>
                  </a:cubicBezTo>
                  <a:close/>
                  <a:moveTo>
                    <a:pt x="940373" y="168091"/>
                  </a:moveTo>
                  <a:cubicBezTo>
                    <a:pt x="947281" y="128156"/>
                    <a:pt x="931930" y="93981"/>
                    <a:pt x="898925" y="74014"/>
                  </a:cubicBezTo>
                  <a:cubicBezTo>
                    <a:pt x="864386" y="52894"/>
                    <a:pt x="818716" y="54814"/>
                    <a:pt x="786096" y="79006"/>
                  </a:cubicBezTo>
                  <a:cubicBezTo>
                    <a:pt x="757696" y="99741"/>
                    <a:pt x="743113" y="137372"/>
                    <a:pt x="751172" y="168091"/>
                  </a:cubicBezTo>
                  <a:cubicBezTo>
                    <a:pt x="764221" y="166555"/>
                    <a:pt x="773431" y="156187"/>
                    <a:pt x="774966" y="141980"/>
                  </a:cubicBezTo>
                  <a:cubicBezTo>
                    <a:pt x="776885" y="125084"/>
                    <a:pt x="790701" y="114332"/>
                    <a:pt x="807203" y="118172"/>
                  </a:cubicBezTo>
                  <a:cubicBezTo>
                    <a:pt x="830613" y="123164"/>
                    <a:pt x="854024" y="123164"/>
                    <a:pt x="877434" y="119324"/>
                  </a:cubicBezTo>
                  <a:cubicBezTo>
                    <a:pt x="902763" y="115484"/>
                    <a:pt x="911974" y="121628"/>
                    <a:pt x="916195" y="146587"/>
                  </a:cubicBezTo>
                  <a:cubicBezTo>
                    <a:pt x="918114" y="157339"/>
                    <a:pt x="928476" y="166939"/>
                    <a:pt x="940373" y="168091"/>
                  </a:cubicBezTo>
                  <a:close/>
                  <a:moveTo>
                    <a:pt x="542398" y="328214"/>
                  </a:moveTo>
                  <a:cubicBezTo>
                    <a:pt x="518988" y="336278"/>
                    <a:pt x="495962" y="335510"/>
                    <a:pt x="472552" y="329366"/>
                  </a:cubicBezTo>
                  <a:cubicBezTo>
                    <a:pt x="470249" y="351253"/>
                    <a:pt x="480994" y="368149"/>
                    <a:pt x="486367" y="385812"/>
                  </a:cubicBezTo>
                  <a:cubicBezTo>
                    <a:pt x="486751" y="387348"/>
                    <a:pt x="490972" y="388500"/>
                    <a:pt x="493275" y="388500"/>
                  </a:cubicBezTo>
                  <a:cubicBezTo>
                    <a:pt x="503254" y="388884"/>
                    <a:pt x="513232" y="388884"/>
                    <a:pt x="522826" y="388500"/>
                  </a:cubicBezTo>
                  <a:cubicBezTo>
                    <a:pt x="525512" y="388500"/>
                    <a:pt x="529734" y="386964"/>
                    <a:pt x="530501" y="385044"/>
                  </a:cubicBezTo>
                  <a:cubicBezTo>
                    <a:pt x="535874" y="366613"/>
                    <a:pt x="547388" y="349717"/>
                    <a:pt x="542398" y="328214"/>
                  </a:cubicBezTo>
                  <a:close/>
                  <a:moveTo>
                    <a:pt x="145575" y="320150"/>
                  </a:moveTo>
                  <a:cubicBezTo>
                    <a:pt x="147494" y="327446"/>
                    <a:pt x="149029" y="334358"/>
                    <a:pt x="150948" y="340886"/>
                  </a:cubicBezTo>
                  <a:cubicBezTo>
                    <a:pt x="157088" y="359317"/>
                    <a:pt x="157088" y="359317"/>
                    <a:pt x="176661" y="358933"/>
                  </a:cubicBezTo>
                  <a:cubicBezTo>
                    <a:pt x="180115" y="358933"/>
                    <a:pt x="185872" y="358165"/>
                    <a:pt x="186255" y="356245"/>
                  </a:cubicBezTo>
                  <a:cubicBezTo>
                    <a:pt x="190477" y="343957"/>
                    <a:pt x="197768" y="332438"/>
                    <a:pt x="196234" y="320150"/>
                  </a:cubicBezTo>
                  <a:cubicBezTo>
                    <a:pt x="179731" y="320150"/>
                    <a:pt x="163996" y="320150"/>
                    <a:pt x="145575" y="320150"/>
                  </a:cubicBezTo>
                  <a:close/>
                  <a:moveTo>
                    <a:pt x="819100" y="324758"/>
                  </a:moveTo>
                  <a:cubicBezTo>
                    <a:pt x="821787" y="333206"/>
                    <a:pt x="824473" y="341654"/>
                    <a:pt x="827543" y="350101"/>
                  </a:cubicBezTo>
                  <a:cubicBezTo>
                    <a:pt x="828694" y="353173"/>
                    <a:pt x="830997" y="358165"/>
                    <a:pt x="833300" y="358549"/>
                  </a:cubicBezTo>
                  <a:cubicBezTo>
                    <a:pt x="842127" y="358933"/>
                    <a:pt x="854791" y="361237"/>
                    <a:pt x="858629" y="356629"/>
                  </a:cubicBezTo>
                  <a:cubicBezTo>
                    <a:pt x="865537" y="348565"/>
                    <a:pt x="867072" y="335510"/>
                    <a:pt x="871294" y="324758"/>
                  </a:cubicBezTo>
                  <a:cubicBezTo>
                    <a:pt x="852489" y="324758"/>
                    <a:pt x="836754" y="324758"/>
                    <a:pt x="819100" y="324758"/>
                  </a:cubicBezTo>
                  <a:close/>
                  <a:moveTo>
                    <a:pt x="396180" y="220697"/>
                  </a:moveTo>
                  <a:cubicBezTo>
                    <a:pt x="396180" y="200346"/>
                    <a:pt x="396180" y="180379"/>
                    <a:pt x="396180" y="160411"/>
                  </a:cubicBezTo>
                  <a:cubicBezTo>
                    <a:pt x="378910" y="165019"/>
                    <a:pt x="370083" y="175003"/>
                    <a:pt x="370467" y="190746"/>
                  </a:cubicBezTo>
                  <a:cubicBezTo>
                    <a:pt x="370467" y="206106"/>
                    <a:pt x="379678" y="217241"/>
                    <a:pt x="396180" y="220697"/>
                  </a:cubicBezTo>
                  <a:close/>
                  <a:moveTo>
                    <a:pt x="616851" y="220313"/>
                  </a:moveTo>
                  <a:cubicBezTo>
                    <a:pt x="632586" y="218009"/>
                    <a:pt x="643715" y="205722"/>
                    <a:pt x="643331" y="190362"/>
                  </a:cubicBezTo>
                  <a:cubicBezTo>
                    <a:pt x="643331" y="174619"/>
                    <a:pt x="632586" y="162715"/>
                    <a:pt x="616851" y="161179"/>
                  </a:cubicBezTo>
                  <a:cubicBezTo>
                    <a:pt x="616851" y="180762"/>
                    <a:pt x="616851" y="200730"/>
                    <a:pt x="616851" y="220313"/>
                  </a:cubicBezTo>
                  <a:close/>
                  <a:moveTo>
                    <a:pt x="750405" y="191130"/>
                  </a:moveTo>
                  <a:cubicBezTo>
                    <a:pt x="737740" y="192282"/>
                    <a:pt x="731216" y="199962"/>
                    <a:pt x="731983" y="212249"/>
                  </a:cubicBezTo>
                  <a:cubicBezTo>
                    <a:pt x="732367" y="223385"/>
                    <a:pt x="739659" y="230297"/>
                    <a:pt x="750405" y="230681"/>
                  </a:cubicBezTo>
                  <a:cubicBezTo>
                    <a:pt x="750405" y="217625"/>
                    <a:pt x="750405" y="204186"/>
                    <a:pt x="750405" y="191130"/>
                  </a:cubicBezTo>
                  <a:close/>
                  <a:moveTo>
                    <a:pt x="939606" y="231449"/>
                  </a:moveTo>
                  <a:cubicBezTo>
                    <a:pt x="951887" y="229145"/>
                    <a:pt x="958027" y="221849"/>
                    <a:pt x="957643" y="210713"/>
                  </a:cubicBezTo>
                  <a:cubicBezTo>
                    <a:pt x="957643" y="199578"/>
                    <a:pt x="951502" y="193050"/>
                    <a:pt x="939606" y="191514"/>
                  </a:cubicBezTo>
                  <a:cubicBezTo>
                    <a:pt x="939606" y="204570"/>
                    <a:pt x="939606" y="218009"/>
                    <a:pt x="939606" y="231449"/>
                  </a:cubicBezTo>
                  <a:close/>
                </a:path>
              </a:pathLst>
            </a:custGeom>
            <a:grpFill/>
            <a:ln w="3834" cap="flat">
              <a:noFill/>
              <a:prstDash val="solid"/>
              <a:miter/>
            </a:ln>
          </p:spPr>
          <p:txBody>
            <a:bodyPr rtlCol="0" anchor="ctr"/>
            <a:lstStyle/>
            <a:p>
              <a:endParaRPr lang="en-US"/>
            </a:p>
          </p:txBody>
        </p:sp>
        <p:sp>
          <p:nvSpPr>
            <p:cNvPr id="182" name="Freeform 181">
              <a:extLst>
                <a:ext uri="{FF2B5EF4-FFF2-40B4-BE49-F238E27FC236}">
                  <a16:creationId xmlns:a16="http://schemas.microsoft.com/office/drawing/2014/main" id="{ABC6E3F5-F97D-877D-41B4-9756603EF031}"/>
                </a:ext>
              </a:extLst>
            </p:cNvPr>
            <p:cNvSpPr/>
            <p:nvPr userDrawn="1"/>
          </p:nvSpPr>
          <p:spPr>
            <a:xfrm>
              <a:off x="8141304" y="5055580"/>
              <a:ext cx="996567" cy="387648"/>
            </a:xfrm>
            <a:custGeom>
              <a:avLst/>
              <a:gdLst>
                <a:gd name="connsiteX0" fmla="*/ 714973 w 996567"/>
                <a:gd name="connsiteY0" fmla="*/ 124041 h 387648"/>
                <a:gd name="connsiteX1" fmla="*/ 929503 w 996567"/>
                <a:gd name="connsiteY1" fmla="*/ 124041 h 387648"/>
                <a:gd name="connsiteX2" fmla="*/ 972102 w 996567"/>
                <a:gd name="connsiteY2" fmla="*/ 136328 h 387648"/>
                <a:gd name="connsiteX3" fmla="*/ 996280 w 996567"/>
                <a:gd name="connsiteY3" fmla="*/ 182791 h 387648"/>
                <a:gd name="connsiteX4" fmla="*/ 996280 w 996567"/>
                <a:gd name="connsiteY4" fmla="*/ 273028 h 387648"/>
                <a:gd name="connsiteX5" fmla="*/ 939481 w 996567"/>
                <a:gd name="connsiteY5" fmla="*/ 330626 h 387648"/>
                <a:gd name="connsiteX6" fmla="*/ 889207 w 996567"/>
                <a:gd name="connsiteY6" fmla="*/ 331394 h 387648"/>
                <a:gd name="connsiteX7" fmla="*/ 875007 w 996567"/>
                <a:gd name="connsiteY7" fmla="*/ 339074 h 387648"/>
                <a:gd name="connsiteX8" fmla="*/ 849294 w 996567"/>
                <a:gd name="connsiteY8" fmla="*/ 377089 h 387648"/>
                <a:gd name="connsiteX9" fmla="*/ 820128 w 996567"/>
                <a:gd name="connsiteY9" fmla="*/ 377089 h 387648"/>
                <a:gd name="connsiteX10" fmla="*/ 794414 w 996567"/>
                <a:gd name="connsiteY10" fmla="*/ 339074 h 387648"/>
                <a:gd name="connsiteX11" fmla="*/ 780599 w 996567"/>
                <a:gd name="connsiteY11" fmla="*/ 331394 h 387648"/>
                <a:gd name="connsiteX12" fmla="*/ 743756 w 996567"/>
                <a:gd name="connsiteY12" fmla="*/ 331010 h 387648"/>
                <a:gd name="connsiteX13" fmla="*/ 671606 w 996567"/>
                <a:gd name="connsiteY13" fmla="*/ 269188 h 387648"/>
                <a:gd name="connsiteX14" fmla="*/ 572208 w 996567"/>
                <a:gd name="connsiteY14" fmla="*/ 275716 h 387648"/>
                <a:gd name="connsiteX15" fmla="*/ 549566 w 996567"/>
                <a:gd name="connsiteY15" fmla="*/ 288004 h 387648"/>
                <a:gd name="connsiteX16" fmla="*/ 515410 w 996567"/>
                <a:gd name="connsiteY16" fmla="*/ 340226 h 387648"/>
                <a:gd name="connsiteX17" fmla="*/ 481638 w 996567"/>
                <a:gd name="connsiteY17" fmla="*/ 340610 h 387648"/>
                <a:gd name="connsiteX18" fmla="*/ 447866 w 996567"/>
                <a:gd name="connsiteY18" fmla="*/ 289156 h 387648"/>
                <a:gd name="connsiteX19" fmla="*/ 422536 w 996567"/>
                <a:gd name="connsiteY19" fmla="*/ 275716 h 387648"/>
                <a:gd name="connsiteX20" fmla="*/ 380321 w 996567"/>
                <a:gd name="connsiteY20" fmla="*/ 275716 h 387648"/>
                <a:gd name="connsiteX21" fmla="*/ 324674 w 996567"/>
                <a:gd name="connsiteY21" fmla="*/ 271876 h 387648"/>
                <a:gd name="connsiteX22" fmla="*/ 322755 w 996567"/>
                <a:gd name="connsiteY22" fmla="*/ 284164 h 387648"/>
                <a:gd name="connsiteX23" fmla="*/ 263654 w 996567"/>
                <a:gd name="connsiteY23" fmla="*/ 331778 h 387648"/>
                <a:gd name="connsiteX24" fmla="*/ 217601 w 996567"/>
                <a:gd name="connsiteY24" fmla="*/ 331778 h 387648"/>
                <a:gd name="connsiteX25" fmla="*/ 201482 w 996567"/>
                <a:gd name="connsiteY25" fmla="*/ 340226 h 387648"/>
                <a:gd name="connsiteX26" fmla="*/ 176537 w 996567"/>
                <a:gd name="connsiteY26" fmla="*/ 377857 h 387648"/>
                <a:gd name="connsiteX27" fmla="*/ 147370 w 996567"/>
                <a:gd name="connsiteY27" fmla="*/ 377857 h 387648"/>
                <a:gd name="connsiteX28" fmla="*/ 123192 w 996567"/>
                <a:gd name="connsiteY28" fmla="*/ 340994 h 387648"/>
                <a:gd name="connsiteX29" fmla="*/ 106690 w 996567"/>
                <a:gd name="connsiteY29" fmla="*/ 331778 h 387648"/>
                <a:gd name="connsiteX30" fmla="*/ 62556 w 996567"/>
                <a:gd name="connsiteY30" fmla="*/ 331778 h 387648"/>
                <a:gd name="connsiteX31" fmla="*/ 0 w 996567"/>
                <a:gd name="connsiteY31" fmla="*/ 268804 h 387648"/>
                <a:gd name="connsiteX32" fmla="*/ 0 w 996567"/>
                <a:gd name="connsiteY32" fmla="*/ 186631 h 387648"/>
                <a:gd name="connsiteX33" fmla="*/ 61020 w 996567"/>
                <a:gd name="connsiteY33" fmla="*/ 124809 h 387648"/>
                <a:gd name="connsiteX34" fmla="*/ 276318 w 996567"/>
                <a:gd name="connsiteY34" fmla="*/ 125577 h 387648"/>
                <a:gd name="connsiteX35" fmla="*/ 280539 w 996567"/>
                <a:gd name="connsiteY35" fmla="*/ 124809 h 387648"/>
                <a:gd name="connsiteX36" fmla="*/ 280539 w 996567"/>
                <a:gd name="connsiteY36" fmla="*/ 85258 h 387648"/>
                <a:gd name="connsiteX37" fmla="*/ 365738 w 996567"/>
                <a:gd name="connsiteY37" fmla="*/ 12 h 387648"/>
                <a:gd name="connsiteX38" fmla="*/ 632461 w 996567"/>
                <a:gd name="connsiteY38" fmla="*/ 396 h 387648"/>
                <a:gd name="connsiteX39" fmla="*/ 716124 w 996567"/>
                <a:gd name="connsiteY39" fmla="*/ 84490 h 387648"/>
                <a:gd name="connsiteX40" fmla="*/ 714973 w 996567"/>
                <a:gd name="connsiteY40" fmla="*/ 124041 h 387648"/>
                <a:gd name="connsiteX41" fmla="*/ 497372 w 996567"/>
                <a:gd name="connsiteY41" fmla="*/ 329858 h 387648"/>
                <a:gd name="connsiteX42" fmla="*/ 533064 w 996567"/>
                <a:gd name="connsiteY42" fmla="*/ 275332 h 387648"/>
                <a:gd name="connsiteX43" fmla="*/ 568755 w 996567"/>
                <a:gd name="connsiteY43" fmla="*/ 256133 h 387648"/>
                <a:gd name="connsiteX44" fmla="*/ 635531 w 996567"/>
                <a:gd name="connsiteY44" fmla="*/ 256133 h 387648"/>
                <a:gd name="connsiteX45" fmla="*/ 694249 w 996567"/>
                <a:gd name="connsiteY45" fmla="*/ 196614 h 387648"/>
                <a:gd name="connsiteX46" fmla="*/ 694633 w 996567"/>
                <a:gd name="connsiteY46" fmla="*/ 84874 h 387648"/>
                <a:gd name="connsiteX47" fmla="*/ 630543 w 996567"/>
                <a:gd name="connsiteY47" fmla="*/ 20748 h 387648"/>
                <a:gd name="connsiteX48" fmla="*/ 363051 w 996567"/>
                <a:gd name="connsiteY48" fmla="*/ 20748 h 387648"/>
                <a:gd name="connsiteX49" fmla="*/ 299345 w 996567"/>
                <a:gd name="connsiteY49" fmla="*/ 84106 h 387648"/>
                <a:gd name="connsiteX50" fmla="*/ 299728 w 996567"/>
                <a:gd name="connsiteY50" fmla="*/ 194695 h 387648"/>
                <a:gd name="connsiteX51" fmla="*/ 361516 w 996567"/>
                <a:gd name="connsiteY51" fmla="*/ 256133 h 387648"/>
                <a:gd name="connsiteX52" fmla="*/ 422920 w 996567"/>
                <a:gd name="connsiteY52" fmla="*/ 256133 h 387648"/>
                <a:gd name="connsiteX53" fmla="*/ 462065 w 996567"/>
                <a:gd name="connsiteY53" fmla="*/ 277252 h 387648"/>
                <a:gd name="connsiteX54" fmla="*/ 497372 w 996567"/>
                <a:gd name="connsiteY54" fmla="*/ 329858 h 387648"/>
                <a:gd name="connsiteX55" fmla="*/ 833943 w 996567"/>
                <a:gd name="connsiteY55" fmla="*/ 362881 h 387648"/>
                <a:gd name="connsiteX56" fmla="*/ 857354 w 996567"/>
                <a:gd name="connsiteY56" fmla="*/ 327554 h 387648"/>
                <a:gd name="connsiteX57" fmla="*/ 886520 w 996567"/>
                <a:gd name="connsiteY57" fmla="*/ 311811 h 387648"/>
                <a:gd name="connsiteX58" fmla="*/ 933725 w 996567"/>
                <a:gd name="connsiteY58" fmla="*/ 311811 h 387648"/>
                <a:gd name="connsiteX59" fmla="*/ 975940 w 996567"/>
                <a:gd name="connsiteY59" fmla="*/ 268804 h 387648"/>
                <a:gd name="connsiteX60" fmla="*/ 975940 w 996567"/>
                <a:gd name="connsiteY60" fmla="*/ 188935 h 387648"/>
                <a:gd name="connsiteX61" fmla="*/ 930654 w 996567"/>
                <a:gd name="connsiteY61" fmla="*/ 144008 h 387648"/>
                <a:gd name="connsiteX62" fmla="*/ 738000 w 996567"/>
                <a:gd name="connsiteY62" fmla="*/ 144008 h 387648"/>
                <a:gd name="connsiteX63" fmla="*/ 725718 w 996567"/>
                <a:gd name="connsiteY63" fmla="*/ 144776 h 387648"/>
                <a:gd name="connsiteX64" fmla="*/ 715740 w 996567"/>
                <a:gd name="connsiteY64" fmla="*/ 156680 h 387648"/>
                <a:gd name="connsiteX65" fmla="*/ 715740 w 996567"/>
                <a:gd name="connsiteY65" fmla="*/ 201606 h 387648"/>
                <a:gd name="connsiteX66" fmla="*/ 697703 w 996567"/>
                <a:gd name="connsiteY66" fmla="*/ 248453 h 387648"/>
                <a:gd name="connsiteX67" fmla="*/ 693482 w 996567"/>
                <a:gd name="connsiteY67" fmla="*/ 254980 h 387648"/>
                <a:gd name="connsiteX68" fmla="*/ 737232 w 996567"/>
                <a:gd name="connsiteY68" fmla="*/ 311427 h 387648"/>
                <a:gd name="connsiteX69" fmla="*/ 782517 w 996567"/>
                <a:gd name="connsiteY69" fmla="*/ 311427 h 387648"/>
                <a:gd name="connsiteX70" fmla="*/ 812068 w 996567"/>
                <a:gd name="connsiteY70" fmla="*/ 327554 h 387648"/>
                <a:gd name="connsiteX71" fmla="*/ 833943 w 996567"/>
                <a:gd name="connsiteY71" fmla="*/ 362881 h 387648"/>
                <a:gd name="connsiteX72" fmla="*/ 160802 w 996567"/>
                <a:gd name="connsiteY72" fmla="*/ 362497 h 387648"/>
                <a:gd name="connsiteX73" fmla="*/ 177688 w 996567"/>
                <a:gd name="connsiteY73" fmla="*/ 336386 h 387648"/>
                <a:gd name="connsiteX74" fmla="*/ 224125 w 996567"/>
                <a:gd name="connsiteY74" fmla="*/ 311043 h 387648"/>
                <a:gd name="connsiteX75" fmla="*/ 270945 w 996567"/>
                <a:gd name="connsiteY75" fmla="*/ 309507 h 387648"/>
                <a:gd name="connsiteX76" fmla="*/ 294739 w 996567"/>
                <a:gd name="connsiteY76" fmla="*/ 245381 h 387648"/>
                <a:gd name="connsiteX77" fmla="*/ 281691 w 996567"/>
                <a:gd name="connsiteY77" fmla="*/ 218118 h 387648"/>
                <a:gd name="connsiteX78" fmla="*/ 278237 w 996567"/>
                <a:gd name="connsiteY78" fmla="*/ 161287 h 387648"/>
                <a:gd name="connsiteX79" fmla="*/ 261351 w 996567"/>
                <a:gd name="connsiteY79" fmla="*/ 144392 h 387648"/>
                <a:gd name="connsiteX80" fmla="*/ 59485 w 996567"/>
                <a:gd name="connsiteY80" fmla="*/ 144392 h 387648"/>
                <a:gd name="connsiteX81" fmla="*/ 18805 w 996567"/>
                <a:gd name="connsiteY81" fmla="*/ 186631 h 387648"/>
                <a:gd name="connsiteX82" fmla="*/ 18805 w 996567"/>
                <a:gd name="connsiteY82" fmla="*/ 268804 h 387648"/>
                <a:gd name="connsiteX83" fmla="*/ 61404 w 996567"/>
                <a:gd name="connsiteY83" fmla="*/ 311811 h 387648"/>
                <a:gd name="connsiteX84" fmla="*/ 109376 w 996567"/>
                <a:gd name="connsiteY84" fmla="*/ 311811 h 387648"/>
                <a:gd name="connsiteX85" fmla="*/ 135856 w 996567"/>
                <a:gd name="connsiteY85" fmla="*/ 326018 h 387648"/>
                <a:gd name="connsiteX86" fmla="*/ 160802 w 996567"/>
                <a:gd name="connsiteY86" fmla="*/ 362497 h 38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996567" h="387648">
                  <a:moveTo>
                    <a:pt x="714973" y="124041"/>
                  </a:moveTo>
                  <a:cubicBezTo>
                    <a:pt x="787122" y="124041"/>
                    <a:pt x="858121" y="124041"/>
                    <a:pt x="929503" y="124041"/>
                  </a:cubicBezTo>
                  <a:cubicBezTo>
                    <a:pt x="944854" y="124041"/>
                    <a:pt x="959438" y="126729"/>
                    <a:pt x="972102" y="136328"/>
                  </a:cubicBezTo>
                  <a:cubicBezTo>
                    <a:pt x="987453" y="148232"/>
                    <a:pt x="995896" y="163591"/>
                    <a:pt x="996280" y="182791"/>
                  </a:cubicBezTo>
                  <a:cubicBezTo>
                    <a:pt x="996664" y="212742"/>
                    <a:pt x="996664" y="243077"/>
                    <a:pt x="996280" y="273028"/>
                  </a:cubicBezTo>
                  <a:cubicBezTo>
                    <a:pt x="995896" y="304515"/>
                    <a:pt x="970951" y="329474"/>
                    <a:pt x="939481" y="330626"/>
                  </a:cubicBezTo>
                  <a:cubicBezTo>
                    <a:pt x="922595" y="331394"/>
                    <a:pt x="906093" y="330242"/>
                    <a:pt x="889207" y="331394"/>
                  </a:cubicBezTo>
                  <a:cubicBezTo>
                    <a:pt x="884218" y="331778"/>
                    <a:pt x="878077" y="334850"/>
                    <a:pt x="875007" y="339074"/>
                  </a:cubicBezTo>
                  <a:cubicBezTo>
                    <a:pt x="865796" y="351362"/>
                    <a:pt x="857737" y="364417"/>
                    <a:pt x="849294" y="377089"/>
                  </a:cubicBezTo>
                  <a:cubicBezTo>
                    <a:pt x="840467" y="390144"/>
                    <a:pt x="828954" y="390144"/>
                    <a:pt x="820128" y="377089"/>
                  </a:cubicBezTo>
                  <a:cubicBezTo>
                    <a:pt x="811301" y="364417"/>
                    <a:pt x="803625" y="350978"/>
                    <a:pt x="794414" y="339074"/>
                  </a:cubicBezTo>
                  <a:cubicBezTo>
                    <a:pt x="791344" y="335234"/>
                    <a:pt x="785588" y="331778"/>
                    <a:pt x="780599" y="331394"/>
                  </a:cubicBezTo>
                  <a:cubicBezTo>
                    <a:pt x="768318" y="330242"/>
                    <a:pt x="756037" y="330242"/>
                    <a:pt x="743756" y="331010"/>
                  </a:cubicBezTo>
                  <a:cubicBezTo>
                    <a:pt x="703844" y="334082"/>
                    <a:pt x="673909" y="310275"/>
                    <a:pt x="671606" y="269188"/>
                  </a:cubicBezTo>
                  <a:cubicBezTo>
                    <a:pt x="638985" y="280708"/>
                    <a:pt x="605214" y="274564"/>
                    <a:pt x="572208" y="275716"/>
                  </a:cubicBezTo>
                  <a:cubicBezTo>
                    <a:pt x="561847" y="276100"/>
                    <a:pt x="554939" y="279172"/>
                    <a:pt x="549566" y="288004"/>
                  </a:cubicBezTo>
                  <a:cubicBezTo>
                    <a:pt x="538820" y="305667"/>
                    <a:pt x="526923" y="322946"/>
                    <a:pt x="515410" y="340226"/>
                  </a:cubicBezTo>
                  <a:cubicBezTo>
                    <a:pt x="505048" y="355970"/>
                    <a:pt x="492000" y="355970"/>
                    <a:pt x="481638" y="340610"/>
                  </a:cubicBezTo>
                  <a:cubicBezTo>
                    <a:pt x="470124" y="323714"/>
                    <a:pt x="458611" y="306819"/>
                    <a:pt x="447866" y="289156"/>
                  </a:cubicBezTo>
                  <a:cubicBezTo>
                    <a:pt x="441725" y="279172"/>
                    <a:pt x="434049" y="275332"/>
                    <a:pt x="422536" y="275716"/>
                  </a:cubicBezTo>
                  <a:cubicBezTo>
                    <a:pt x="408720" y="276484"/>
                    <a:pt x="394521" y="276484"/>
                    <a:pt x="380321" y="275716"/>
                  </a:cubicBezTo>
                  <a:cubicBezTo>
                    <a:pt x="361900" y="274948"/>
                    <a:pt x="343862" y="273412"/>
                    <a:pt x="324674" y="271876"/>
                  </a:cubicBezTo>
                  <a:cubicBezTo>
                    <a:pt x="324290" y="274180"/>
                    <a:pt x="323906" y="279172"/>
                    <a:pt x="322755" y="284164"/>
                  </a:cubicBezTo>
                  <a:cubicBezTo>
                    <a:pt x="316231" y="312195"/>
                    <a:pt x="292821" y="331010"/>
                    <a:pt x="263654" y="331778"/>
                  </a:cubicBezTo>
                  <a:cubicBezTo>
                    <a:pt x="248303" y="332162"/>
                    <a:pt x="232952" y="332162"/>
                    <a:pt x="217601" y="331778"/>
                  </a:cubicBezTo>
                  <a:cubicBezTo>
                    <a:pt x="210309" y="331394"/>
                    <a:pt x="205320" y="333698"/>
                    <a:pt x="201482" y="340226"/>
                  </a:cubicBezTo>
                  <a:cubicBezTo>
                    <a:pt x="193423" y="352897"/>
                    <a:pt x="184980" y="365569"/>
                    <a:pt x="176537" y="377857"/>
                  </a:cubicBezTo>
                  <a:cubicBezTo>
                    <a:pt x="167710" y="390912"/>
                    <a:pt x="156196" y="390912"/>
                    <a:pt x="147370" y="377857"/>
                  </a:cubicBezTo>
                  <a:cubicBezTo>
                    <a:pt x="138927" y="365569"/>
                    <a:pt x="130867" y="353666"/>
                    <a:pt x="123192" y="340994"/>
                  </a:cubicBezTo>
                  <a:cubicBezTo>
                    <a:pt x="119354" y="334466"/>
                    <a:pt x="114365" y="331394"/>
                    <a:pt x="106690" y="331778"/>
                  </a:cubicBezTo>
                  <a:cubicBezTo>
                    <a:pt x="92106" y="332546"/>
                    <a:pt x="77139" y="332162"/>
                    <a:pt x="62556" y="331778"/>
                  </a:cubicBezTo>
                  <a:cubicBezTo>
                    <a:pt x="25713" y="331394"/>
                    <a:pt x="384" y="305283"/>
                    <a:pt x="0" y="268804"/>
                  </a:cubicBezTo>
                  <a:cubicBezTo>
                    <a:pt x="0" y="241541"/>
                    <a:pt x="0" y="213894"/>
                    <a:pt x="0" y="186631"/>
                  </a:cubicBezTo>
                  <a:cubicBezTo>
                    <a:pt x="0" y="150536"/>
                    <a:pt x="24945" y="124809"/>
                    <a:pt x="61020" y="124809"/>
                  </a:cubicBezTo>
                  <a:cubicBezTo>
                    <a:pt x="132786" y="124809"/>
                    <a:pt x="204552" y="125192"/>
                    <a:pt x="276318" y="125577"/>
                  </a:cubicBezTo>
                  <a:cubicBezTo>
                    <a:pt x="277470" y="125577"/>
                    <a:pt x="278237" y="125192"/>
                    <a:pt x="280539" y="124809"/>
                  </a:cubicBezTo>
                  <a:cubicBezTo>
                    <a:pt x="280539" y="111753"/>
                    <a:pt x="281307" y="98313"/>
                    <a:pt x="280539" y="85258"/>
                  </a:cubicBezTo>
                  <a:cubicBezTo>
                    <a:pt x="277853" y="34187"/>
                    <a:pt x="318533" y="-756"/>
                    <a:pt x="365738" y="12"/>
                  </a:cubicBezTo>
                  <a:cubicBezTo>
                    <a:pt x="454773" y="1548"/>
                    <a:pt x="543425" y="396"/>
                    <a:pt x="632461" y="396"/>
                  </a:cubicBezTo>
                  <a:cubicBezTo>
                    <a:pt x="683887" y="396"/>
                    <a:pt x="716124" y="32651"/>
                    <a:pt x="716124" y="84490"/>
                  </a:cubicBezTo>
                  <a:cubicBezTo>
                    <a:pt x="714973" y="97929"/>
                    <a:pt x="714973" y="111369"/>
                    <a:pt x="714973" y="124041"/>
                  </a:cubicBezTo>
                  <a:close/>
                  <a:moveTo>
                    <a:pt x="497372" y="329858"/>
                  </a:moveTo>
                  <a:cubicBezTo>
                    <a:pt x="510037" y="310659"/>
                    <a:pt x="521934" y="293379"/>
                    <a:pt x="533064" y="275332"/>
                  </a:cubicBezTo>
                  <a:cubicBezTo>
                    <a:pt x="541506" y="261892"/>
                    <a:pt x="553020" y="255749"/>
                    <a:pt x="568755" y="256133"/>
                  </a:cubicBezTo>
                  <a:cubicBezTo>
                    <a:pt x="591014" y="256517"/>
                    <a:pt x="613273" y="256517"/>
                    <a:pt x="635531" y="256133"/>
                  </a:cubicBezTo>
                  <a:cubicBezTo>
                    <a:pt x="669687" y="255749"/>
                    <a:pt x="693865" y="230405"/>
                    <a:pt x="694249" y="196614"/>
                  </a:cubicBezTo>
                  <a:cubicBezTo>
                    <a:pt x="694249" y="159368"/>
                    <a:pt x="694633" y="122121"/>
                    <a:pt x="694633" y="84874"/>
                  </a:cubicBezTo>
                  <a:cubicBezTo>
                    <a:pt x="694633" y="43787"/>
                    <a:pt x="671606" y="20748"/>
                    <a:pt x="630543" y="20748"/>
                  </a:cubicBezTo>
                  <a:cubicBezTo>
                    <a:pt x="541506" y="20748"/>
                    <a:pt x="452087" y="20748"/>
                    <a:pt x="363051" y="20748"/>
                  </a:cubicBezTo>
                  <a:cubicBezTo>
                    <a:pt x="322755" y="20748"/>
                    <a:pt x="299345" y="43787"/>
                    <a:pt x="299345" y="84106"/>
                  </a:cubicBezTo>
                  <a:cubicBezTo>
                    <a:pt x="299345" y="120969"/>
                    <a:pt x="299728" y="157831"/>
                    <a:pt x="299728" y="194695"/>
                  </a:cubicBezTo>
                  <a:cubicBezTo>
                    <a:pt x="300112" y="231941"/>
                    <a:pt x="323906" y="255749"/>
                    <a:pt x="361516" y="256133"/>
                  </a:cubicBezTo>
                  <a:cubicBezTo>
                    <a:pt x="381856" y="256133"/>
                    <a:pt x="402580" y="256517"/>
                    <a:pt x="422920" y="256133"/>
                  </a:cubicBezTo>
                  <a:cubicBezTo>
                    <a:pt x="440574" y="255365"/>
                    <a:pt x="452855" y="262276"/>
                    <a:pt x="462065" y="277252"/>
                  </a:cubicBezTo>
                  <a:cubicBezTo>
                    <a:pt x="473578" y="294147"/>
                    <a:pt x="485092" y="311043"/>
                    <a:pt x="497372" y="329858"/>
                  </a:cubicBezTo>
                  <a:close/>
                  <a:moveTo>
                    <a:pt x="833943" y="362881"/>
                  </a:moveTo>
                  <a:cubicBezTo>
                    <a:pt x="842386" y="350210"/>
                    <a:pt x="850062" y="338690"/>
                    <a:pt x="857354" y="327554"/>
                  </a:cubicBezTo>
                  <a:cubicBezTo>
                    <a:pt x="864262" y="316803"/>
                    <a:pt x="873472" y="311427"/>
                    <a:pt x="886520" y="311811"/>
                  </a:cubicBezTo>
                  <a:cubicBezTo>
                    <a:pt x="902255" y="312195"/>
                    <a:pt x="917990" y="312195"/>
                    <a:pt x="933725" y="311811"/>
                  </a:cubicBezTo>
                  <a:cubicBezTo>
                    <a:pt x="959054" y="311427"/>
                    <a:pt x="975556" y="294531"/>
                    <a:pt x="975940" y="268804"/>
                  </a:cubicBezTo>
                  <a:cubicBezTo>
                    <a:pt x="975940" y="242309"/>
                    <a:pt x="975940" y="215430"/>
                    <a:pt x="975940" y="188935"/>
                  </a:cubicBezTo>
                  <a:cubicBezTo>
                    <a:pt x="975940" y="160136"/>
                    <a:pt x="959821" y="144392"/>
                    <a:pt x="930654" y="144008"/>
                  </a:cubicBezTo>
                  <a:cubicBezTo>
                    <a:pt x="866564" y="144008"/>
                    <a:pt x="802090" y="144008"/>
                    <a:pt x="738000" y="144008"/>
                  </a:cubicBezTo>
                  <a:cubicBezTo>
                    <a:pt x="733778" y="144008"/>
                    <a:pt x="729940" y="144776"/>
                    <a:pt x="725718" y="144776"/>
                  </a:cubicBezTo>
                  <a:cubicBezTo>
                    <a:pt x="718427" y="145160"/>
                    <a:pt x="715357" y="149000"/>
                    <a:pt x="715740" y="156680"/>
                  </a:cubicBezTo>
                  <a:cubicBezTo>
                    <a:pt x="716124" y="171655"/>
                    <a:pt x="715740" y="186631"/>
                    <a:pt x="715740" y="201606"/>
                  </a:cubicBezTo>
                  <a:cubicBezTo>
                    <a:pt x="715357" y="219270"/>
                    <a:pt x="708449" y="234629"/>
                    <a:pt x="697703" y="248453"/>
                  </a:cubicBezTo>
                  <a:cubicBezTo>
                    <a:pt x="696168" y="250373"/>
                    <a:pt x="693482" y="252677"/>
                    <a:pt x="693482" y="254980"/>
                  </a:cubicBezTo>
                  <a:cubicBezTo>
                    <a:pt x="689644" y="286468"/>
                    <a:pt x="702308" y="311043"/>
                    <a:pt x="737232" y="311427"/>
                  </a:cubicBezTo>
                  <a:cubicBezTo>
                    <a:pt x="752199" y="311427"/>
                    <a:pt x="767166" y="311811"/>
                    <a:pt x="782517" y="311427"/>
                  </a:cubicBezTo>
                  <a:cubicBezTo>
                    <a:pt x="795950" y="311043"/>
                    <a:pt x="805160" y="316419"/>
                    <a:pt x="812068" y="327554"/>
                  </a:cubicBezTo>
                  <a:cubicBezTo>
                    <a:pt x="817824" y="339074"/>
                    <a:pt x="825500" y="350210"/>
                    <a:pt x="833943" y="362881"/>
                  </a:cubicBezTo>
                  <a:close/>
                  <a:moveTo>
                    <a:pt x="160802" y="362497"/>
                  </a:moveTo>
                  <a:cubicBezTo>
                    <a:pt x="167326" y="352897"/>
                    <a:pt x="173466" y="345218"/>
                    <a:pt x="177688" y="336386"/>
                  </a:cubicBezTo>
                  <a:cubicBezTo>
                    <a:pt x="187666" y="316803"/>
                    <a:pt x="202250" y="309123"/>
                    <a:pt x="224125" y="311043"/>
                  </a:cubicBezTo>
                  <a:cubicBezTo>
                    <a:pt x="239476" y="312195"/>
                    <a:pt x="255594" y="312195"/>
                    <a:pt x="270945" y="309507"/>
                  </a:cubicBezTo>
                  <a:cubicBezTo>
                    <a:pt x="299728" y="304131"/>
                    <a:pt x="311626" y="268804"/>
                    <a:pt x="294739" y="245381"/>
                  </a:cubicBezTo>
                  <a:cubicBezTo>
                    <a:pt x="288983" y="237317"/>
                    <a:pt x="283226" y="227717"/>
                    <a:pt x="281691" y="218118"/>
                  </a:cubicBezTo>
                  <a:cubicBezTo>
                    <a:pt x="279005" y="199302"/>
                    <a:pt x="279005" y="180103"/>
                    <a:pt x="278237" y="161287"/>
                  </a:cubicBezTo>
                  <a:cubicBezTo>
                    <a:pt x="277853" y="146312"/>
                    <a:pt x="276702" y="144392"/>
                    <a:pt x="261351" y="144392"/>
                  </a:cubicBezTo>
                  <a:cubicBezTo>
                    <a:pt x="194190" y="144008"/>
                    <a:pt x="126646" y="144008"/>
                    <a:pt x="59485" y="144392"/>
                  </a:cubicBezTo>
                  <a:cubicBezTo>
                    <a:pt x="34924" y="144392"/>
                    <a:pt x="18805" y="162056"/>
                    <a:pt x="18805" y="186631"/>
                  </a:cubicBezTo>
                  <a:cubicBezTo>
                    <a:pt x="18805" y="213894"/>
                    <a:pt x="18805" y="241157"/>
                    <a:pt x="18805" y="268804"/>
                  </a:cubicBezTo>
                  <a:cubicBezTo>
                    <a:pt x="18805" y="295299"/>
                    <a:pt x="34924" y="311811"/>
                    <a:pt x="61404" y="311811"/>
                  </a:cubicBezTo>
                  <a:cubicBezTo>
                    <a:pt x="77523" y="311811"/>
                    <a:pt x="93641" y="312195"/>
                    <a:pt x="109376" y="311811"/>
                  </a:cubicBezTo>
                  <a:cubicBezTo>
                    <a:pt x="121273" y="311427"/>
                    <a:pt x="129716" y="316419"/>
                    <a:pt x="135856" y="326018"/>
                  </a:cubicBezTo>
                  <a:cubicBezTo>
                    <a:pt x="144300" y="337538"/>
                    <a:pt x="151975" y="349058"/>
                    <a:pt x="160802" y="362497"/>
                  </a:cubicBezTo>
                  <a:close/>
                </a:path>
              </a:pathLst>
            </a:custGeom>
            <a:grpFill/>
            <a:ln w="3834" cap="flat">
              <a:noFill/>
              <a:prstDash val="solid"/>
              <a:miter/>
            </a:ln>
          </p:spPr>
          <p:txBody>
            <a:bodyPr rtlCol="0" anchor="ctr"/>
            <a:lstStyle/>
            <a:p>
              <a:endParaRPr lang="en-US"/>
            </a:p>
          </p:txBody>
        </p:sp>
        <p:sp>
          <p:nvSpPr>
            <p:cNvPr id="183" name="Freeform 182">
              <a:extLst>
                <a:ext uri="{FF2B5EF4-FFF2-40B4-BE49-F238E27FC236}">
                  <a16:creationId xmlns:a16="http://schemas.microsoft.com/office/drawing/2014/main" id="{0CB74275-4DA3-D228-F7D1-8FAD2DEFCC8D}"/>
                </a:ext>
              </a:extLst>
            </p:cNvPr>
            <p:cNvSpPr/>
            <p:nvPr userDrawn="1"/>
          </p:nvSpPr>
          <p:spPr>
            <a:xfrm>
              <a:off x="8628698" y="5920718"/>
              <a:ext cx="24178" cy="18453"/>
            </a:xfrm>
            <a:custGeom>
              <a:avLst/>
              <a:gdLst>
                <a:gd name="connsiteX0" fmla="*/ 24178 w 24178"/>
                <a:gd name="connsiteY0" fmla="*/ 9600 h 18453"/>
                <a:gd name="connsiteX1" fmla="*/ 9594 w 24178"/>
                <a:gd name="connsiteY1" fmla="*/ 18431 h 18453"/>
                <a:gd name="connsiteX2" fmla="*/ 0 w 24178"/>
                <a:gd name="connsiteY2" fmla="*/ 8832 h 18453"/>
                <a:gd name="connsiteX3" fmla="*/ 9978 w 24178"/>
                <a:gd name="connsiteY3" fmla="*/ 0 h 18453"/>
                <a:gd name="connsiteX4" fmla="*/ 24178 w 24178"/>
                <a:gd name="connsiteY4" fmla="*/ 9600 h 18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78" h="18453">
                  <a:moveTo>
                    <a:pt x="24178" y="9600"/>
                  </a:moveTo>
                  <a:cubicBezTo>
                    <a:pt x="17270" y="14208"/>
                    <a:pt x="13048" y="18816"/>
                    <a:pt x="9594" y="18431"/>
                  </a:cubicBezTo>
                  <a:cubicBezTo>
                    <a:pt x="6140" y="18047"/>
                    <a:pt x="3070" y="12288"/>
                    <a:pt x="0" y="8832"/>
                  </a:cubicBezTo>
                  <a:cubicBezTo>
                    <a:pt x="3454" y="5760"/>
                    <a:pt x="6524" y="384"/>
                    <a:pt x="9978" y="0"/>
                  </a:cubicBezTo>
                  <a:cubicBezTo>
                    <a:pt x="13816" y="0"/>
                    <a:pt x="17654" y="4992"/>
                    <a:pt x="24178" y="9600"/>
                  </a:cubicBezTo>
                  <a:close/>
                </a:path>
              </a:pathLst>
            </a:custGeom>
            <a:grpFill/>
            <a:ln w="3834" cap="flat">
              <a:noFill/>
              <a:prstDash val="solid"/>
              <a:miter/>
            </a:ln>
          </p:spPr>
          <p:txBody>
            <a:bodyPr rtlCol="0" anchor="ctr"/>
            <a:lstStyle/>
            <a:p>
              <a:endParaRPr lang="en-US"/>
            </a:p>
          </p:txBody>
        </p:sp>
        <p:sp>
          <p:nvSpPr>
            <p:cNvPr id="184" name="Freeform 183">
              <a:extLst>
                <a:ext uri="{FF2B5EF4-FFF2-40B4-BE49-F238E27FC236}">
                  <a16:creationId xmlns:a16="http://schemas.microsoft.com/office/drawing/2014/main" id="{3BA0FEC1-8F22-4CD4-C551-973E618A5716}"/>
                </a:ext>
              </a:extLst>
            </p:cNvPr>
            <p:cNvSpPr/>
            <p:nvPr userDrawn="1"/>
          </p:nvSpPr>
          <p:spPr>
            <a:xfrm>
              <a:off x="8629445" y="5866191"/>
              <a:ext cx="18521" cy="19967"/>
            </a:xfrm>
            <a:custGeom>
              <a:avLst/>
              <a:gdLst>
                <a:gd name="connsiteX0" fmla="*/ 11534 w 18521"/>
                <a:gd name="connsiteY0" fmla="*/ 384 h 19967"/>
                <a:gd name="connsiteX1" fmla="*/ 18442 w 18521"/>
                <a:gd name="connsiteY1" fmla="*/ 11136 h 19967"/>
                <a:gd name="connsiteX2" fmla="*/ 8848 w 18521"/>
                <a:gd name="connsiteY2" fmla="*/ 19967 h 19967"/>
                <a:gd name="connsiteX3" fmla="*/ 21 w 18521"/>
                <a:gd name="connsiteY3" fmla="*/ 10752 h 19967"/>
                <a:gd name="connsiteX4" fmla="*/ 6929 w 18521"/>
                <a:gd name="connsiteY4" fmla="*/ 0 h 19967"/>
                <a:gd name="connsiteX5" fmla="*/ 11534 w 18521"/>
                <a:gd name="connsiteY5" fmla="*/ 384 h 19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21" h="19967">
                  <a:moveTo>
                    <a:pt x="11534" y="384"/>
                  </a:moveTo>
                  <a:cubicBezTo>
                    <a:pt x="14220" y="4224"/>
                    <a:pt x="19210" y="8064"/>
                    <a:pt x="18442" y="11136"/>
                  </a:cubicBezTo>
                  <a:cubicBezTo>
                    <a:pt x="17675" y="14592"/>
                    <a:pt x="12302" y="19967"/>
                    <a:pt x="8848" y="19967"/>
                  </a:cubicBezTo>
                  <a:cubicBezTo>
                    <a:pt x="5778" y="19967"/>
                    <a:pt x="405" y="14208"/>
                    <a:pt x="21" y="10752"/>
                  </a:cubicBezTo>
                  <a:cubicBezTo>
                    <a:pt x="-363" y="7680"/>
                    <a:pt x="4626" y="3840"/>
                    <a:pt x="6929" y="0"/>
                  </a:cubicBezTo>
                  <a:cubicBezTo>
                    <a:pt x="8464" y="0"/>
                    <a:pt x="9999" y="384"/>
                    <a:pt x="11534" y="384"/>
                  </a:cubicBezTo>
                  <a:close/>
                </a:path>
              </a:pathLst>
            </a:custGeom>
            <a:grpFill/>
            <a:ln w="3834" cap="flat">
              <a:noFill/>
              <a:prstDash val="solid"/>
              <a:miter/>
            </a:ln>
          </p:spPr>
          <p:txBody>
            <a:bodyPr rtlCol="0" anchor="ctr"/>
            <a:lstStyle/>
            <a:p>
              <a:endParaRPr lang="en-US"/>
            </a:p>
          </p:txBody>
        </p:sp>
        <p:sp>
          <p:nvSpPr>
            <p:cNvPr id="185" name="Freeform 184">
              <a:extLst>
                <a:ext uri="{FF2B5EF4-FFF2-40B4-BE49-F238E27FC236}">
                  <a16:creationId xmlns:a16="http://schemas.microsoft.com/office/drawing/2014/main" id="{D9DCD19E-A1D4-2A6F-8971-51F541FB9C5D}"/>
                </a:ext>
              </a:extLst>
            </p:cNvPr>
            <p:cNvSpPr/>
            <p:nvPr userDrawn="1"/>
          </p:nvSpPr>
          <p:spPr>
            <a:xfrm>
              <a:off x="8629444" y="5974457"/>
              <a:ext cx="18463" cy="20370"/>
            </a:xfrm>
            <a:custGeom>
              <a:avLst/>
              <a:gdLst>
                <a:gd name="connsiteX0" fmla="*/ 6547 w 18463"/>
                <a:gd name="connsiteY0" fmla="*/ 19603 h 20370"/>
                <a:gd name="connsiteX1" fmla="*/ 23 w 18463"/>
                <a:gd name="connsiteY1" fmla="*/ 8467 h 20370"/>
                <a:gd name="connsiteX2" fmla="*/ 9617 w 18463"/>
                <a:gd name="connsiteY2" fmla="*/ 19 h 20370"/>
                <a:gd name="connsiteX3" fmla="*/ 18444 w 18463"/>
                <a:gd name="connsiteY3" fmla="*/ 9619 h 20370"/>
                <a:gd name="connsiteX4" fmla="*/ 10768 w 18463"/>
                <a:gd name="connsiteY4" fmla="*/ 20371 h 20370"/>
                <a:gd name="connsiteX5" fmla="*/ 6547 w 18463"/>
                <a:gd name="connsiteY5" fmla="*/ 19603 h 2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63" h="20370">
                  <a:moveTo>
                    <a:pt x="6547" y="19603"/>
                  </a:moveTo>
                  <a:cubicBezTo>
                    <a:pt x="4244" y="15763"/>
                    <a:pt x="-362" y="11539"/>
                    <a:pt x="23" y="8467"/>
                  </a:cubicBezTo>
                  <a:cubicBezTo>
                    <a:pt x="790" y="5011"/>
                    <a:pt x="6547" y="-364"/>
                    <a:pt x="9617" y="19"/>
                  </a:cubicBezTo>
                  <a:cubicBezTo>
                    <a:pt x="13071" y="403"/>
                    <a:pt x="18060" y="5779"/>
                    <a:pt x="18444" y="9619"/>
                  </a:cubicBezTo>
                  <a:cubicBezTo>
                    <a:pt x="18827" y="12691"/>
                    <a:pt x="13455" y="16531"/>
                    <a:pt x="10768" y="20371"/>
                  </a:cubicBezTo>
                  <a:cubicBezTo>
                    <a:pt x="9617" y="19603"/>
                    <a:pt x="8082" y="19603"/>
                    <a:pt x="6547" y="19603"/>
                  </a:cubicBezTo>
                  <a:close/>
                </a:path>
              </a:pathLst>
            </a:custGeom>
            <a:grpFill/>
            <a:ln w="3834" cap="flat">
              <a:noFill/>
              <a:prstDash val="solid"/>
              <a:miter/>
            </a:ln>
          </p:spPr>
          <p:txBody>
            <a:bodyPr rtlCol="0" anchor="ctr"/>
            <a:lstStyle/>
            <a:p>
              <a:endParaRPr lang="en-US"/>
            </a:p>
          </p:txBody>
        </p:sp>
        <p:sp>
          <p:nvSpPr>
            <p:cNvPr id="186" name="Freeform 185">
              <a:extLst>
                <a:ext uri="{FF2B5EF4-FFF2-40B4-BE49-F238E27FC236}">
                  <a16:creationId xmlns:a16="http://schemas.microsoft.com/office/drawing/2014/main" id="{9B703FBB-4B8B-7D9A-099E-C0265B8C1734}"/>
                </a:ext>
              </a:extLst>
            </p:cNvPr>
            <p:cNvSpPr/>
            <p:nvPr userDrawn="1"/>
          </p:nvSpPr>
          <p:spPr>
            <a:xfrm>
              <a:off x="8629444" y="6027447"/>
              <a:ext cx="18462" cy="22290"/>
            </a:xfrm>
            <a:custGeom>
              <a:avLst/>
              <a:gdLst>
                <a:gd name="connsiteX0" fmla="*/ 8465 w 18462"/>
                <a:gd name="connsiteY0" fmla="*/ 22291 h 22290"/>
                <a:gd name="connsiteX1" fmla="*/ 22 w 18462"/>
                <a:gd name="connsiteY1" fmla="*/ 8467 h 22290"/>
                <a:gd name="connsiteX2" fmla="*/ 9233 w 18462"/>
                <a:gd name="connsiteY2" fmla="*/ 19 h 22290"/>
                <a:gd name="connsiteX3" fmla="*/ 18443 w 18462"/>
                <a:gd name="connsiteY3" fmla="*/ 8851 h 22290"/>
                <a:gd name="connsiteX4" fmla="*/ 8465 w 18462"/>
                <a:gd name="connsiteY4" fmla="*/ 22291 h 22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62" h="22290">
                  <a:moveTo>
                    <a:pt x="8465" y="22291"/>
                  </a:moveTo>
                  <a:cubicBezTo>
                    <a:pt x="4244" y="15763"/>
                    <a:pt x="-362" y="11539"/>
                    <a:pt x="22" y="8467"/>
                  </a:cubicBezTo>
                  <a:cubicBezTo>
                    <a:pt x="790" y="5011"/>
                    <a:pt x="6163" y="-364"/>
                    <a:pt x="9233" y="19"/>
                  </a:cubicBezTo>
                  <a:cubicBezTo>
                    <a:pt x="12687" y="404"/>
                    <a:pt x="18060" y="5395"/>
                    <a:pt x="18443" y="8851"/>
                  </a:cubicBezTo>
                  <a:cubicBezTo>
                    <a:pt x="18827" y="11923"/>
                    <a:pt x="13455" y="15763"/>
                    <a:pt x="8465" y="22291"/>
                  </a:cubicBezTo>
                  <a:close/>
                </a:path>
              </a:pathLst>
            </a:custGeom>
            <a:grpFill/>
            <a:ln w="3834" cap="flat">
              <a:noFill/>
              <a:prstDash val="solid"/>
              <a:miter/>
            </a:ln>
          </p:spPr>
          <p:txBody>
            <a:bodyPr rtlCol="0" anchor="ctr"/>
            <a:lstStyle/>
            <a:p>
              <a:endParaRPr lang="en-US"/>
            </a:p>
          </p:txBody>
        </p:sp>
        <p:sp>
          <p:nvSpPr>
            <p:cNvPr id="187" name="Freeform 186">
              <a:extLst>
                <a:ext uri="{FF2B5EF4-FFF2-40B4-BE49-F238E27FC236}">
                  <a16:creationId xmlns:a16="http://schemas.microsoft.com/office/drawing/2014/main" id="{7D4013AF-123C-A14E-CB9B-591DCAF66462}"/>
                </a:ext>
              </a:extLst>
            </p:cNvPr>
            <p:cNvSpPr/>
            <p:nvPr userDrawn="1"/>
          </p:nvSpPr>
          <p:spPr>
            <a:xfrm>
              <a:off x="8988680" y="5867343"/>
              <a:ext cx="49770" cy="22301"/>
            </a:xfrm>
            <a:custGeom>
              <a:avLst/>
              <a:gdLst>
                <a:gd name="connsiteX0" fmla="*/ 24178 w 49770"/>
                <a:gd name="connsiteY0" fmla="*/ 21887 h 22301"/>
                <a:gd name="connsiteX1" fmla="*/ 9978 w 49770"/>
                <a:gd name="connsiteY1" fmla="*/ 21503 h 22301"/>
                <a:gd name="connsiteX2" fmla="*/ 0 w 49770"/>
                <a:gd name="connsiteY2" fmla="*/ 11520 h 22301"/>
                <a:gd name="connsiteX3" fmla="*/ 9211 w 49770"/>
                <a:gd name="connsiteY3" fmla="*/ 1152 h 22301"/>
                <a:gd name="connsiteX4" fmla="*/ 39529 w 49770"/>
                <a:gd name="connsiteY4" fmla="*/ 1152 h 22301"/>
                <a:gd name="connsiteX5" fmla="*/ 49507 w 49770"/>
                <a:gd name="connsiteY5" fmla="*/ 11136 h 22301"/>
                <a:gd name="connsiteX6" fmla="*/ 38761 w 49770"/>
                <a:gd name="connsiteY6" fmla="*/ 21503 h 22301"/>
                <a:gd name="connsiteX7" fmla="*/ 24178 w 49770"/>
                <a:gd name="connsiteY7" fmla="*/ 21887 h 22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770" h="22301">
                  <a:moveTo>
                    <a:pt x="24178" y="21887"/>
                  </a:moveTo>
                  <a:cubicBezTo>
                    <a:pt x="19572" y="21887"/>
                    <a:pt x="14199" y="23039"/>
                    <a:pt x="9978" y="21503"/>
                  </a:cubicBezTo>
                  <a:cubicBezTo>
                    <a:pt x="5757" y="19583"/>
                    <a:pt x="0" y="14976"/>
                    <a:pt x="0" y="11520"/>
                  </a:cubicBezTo>
                  <a:cubicBezTo>
                    <a:pt x="0" y="8064"/>
                    <a:pt x="5757" y="1920"/>
                    <a:pt x="9211" y="1152"/>
                  </a:cubicBezTo>
                  <a:cubicBezTo>
                    <a:pt x="19189" y="-384"/>
                    <a:pt x="29550" y="-384"/>
                    <a:pt x="39529" y="1152"/>
                  </a:cubicBezTo>
                  <a:cubicBezTo>
                    <a:pt x="43366" y="1536"/>
                    <a:pt x="48739" y="6912"/>
                    <a:pt x="49507" y="11136"/>
                  </a:cubicBezTo>
                  <a:cubicBezTo>
                    <a:pt x="51042" y="18047"/>
                    <a:pt x="45669" y="21503"/>
                    <a:pt x="38761" y="21503"/>
                  </a:cubicBezTo>
                  <a:cubicBezTo>
                    <a:pt x="34156" y="21887"/>
                    <a:pt x="29167" y="21887"/>
                    <a:pt x="24178" y="21887"/>
                  </a:cubicBezTo>
                  <a:close/>
                </a:path>
              </a:pathLst>
            </a:custGeom>
            <a:grpFill/>
            <a:ln w="3834" cap="flat">
              <a:noFill/>
              <a:prstDash val="solid"/>
              <a:miter/>
            </a:ln>
          </p:spPr>
          <p:txBody>
            <a:bodyPr rtlCol="0" anchor="ctr"/>
            <a:lstStyle/>
            <a:p>
              <a:endParaRPr lang="en-US"/>
            </a:p>
          </p:txBody>
        </p:sp>
        <p:sp>
          <p:nvSpPr>
            <p:cNvPr id="188" name="Freeform 187">
              <a:extLst>
                <a:ext uri="{FF2B5EF4-FFF2-40B4-BE49-F238E27FC236}">
                  <a16:creationId xmlns:a16="http://schemas.microsoft.com/office/drawing/2014/main" id="{E496D358-28EA-251F-942E-5E8A965B1FF6}"/>
                </a:ext>
              </a:extLst>
            </p:cNvPr>
            <p:cNvSpPr/>
            <p:nvPr userDrawn="1"/>
          </p:nvSpPr>
          <p:spPr>
            <a:xfrm>
              <a:off x="8928752" y="5655382"/>
              <a:ext cx="92128" cy="28207"/>
            </a:xfrm>
            <a:custGeom>
              <a:avLst/>
              <a:gdLst>
                <a:gd name="connsiteX0" fmla="*/ 30376 w 92128"/>
                <a:gd name="connsiteY0" fmla="*/ 0 h 28207"/>
                <a:gd name="connsiteX1" fmla="*/ 62614 w 92128"/>
                <a:gd name="connsiteY1" fmla="*/ 2304 h 28207"/>
                <a:gd name="connsiteX2" fmla="*/ 89094 w 92128"/>
                <a:gd name="connsiteY2" fmla="*/ 11520 h 28207"/>
                <a:gd name="connsiteX3" fmla="*/ 91780 w 92128"/>
                <a:gd name="connsiteY3" fmla="*/ 21119 h 28207"/>
                <a:gd name="connsiteX4" fmla="*/ 83337 w 92128"/>
                <a:gd name="connsiteY4" fmla="*/ 28031 h 28207"/>
                <a:gd name="connsiteX5" fmla="*/ 73743 w 92128"/>
                <a:gd name="connsiteY5" fmla="*/ 25727 h 28207"/>
                <a:gd name="connsiteX6" fmla="*/ 54554 w 92128"/>
                <a:gd name="connsiteY6" fmla="*/ 25343 h 28207"/>
                <a:gd name="connsiteX7" fmla="*/ 39971 w 92128"/>
                <a:gd name="connsiteY7" fmla="*/ 25727 h 28207"/>
                <a:gd name="connsiteX8" fmla="*/ 16944 w 92128"/>
                <a:gd name="connsiteY8" fmla="*/ 26495 h 28207"/>
                <a:gd name="connsiteX9" fmla="*/ 4664 w 92128"/>
                <a:gd name="connsiteY9" fmla="*/ 26495 h 28207"/>
                <a:gd name="connsiteX10" fmla="*/ 4280 w 92128"/>
                <a:gd name="connsiteY10" fmla="*/ 11904 h 28207"/>
                <a:gd name="connsiteX11" fmla="*/ 30376 w 92128"/>
                <a:gd name="connsiteY11" fmla="*/ 0 h 2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128" h="28207">
                  <a:moveTo>
                    <a:pt x="30376" y="0"/>
                  </a:moveTo>
                  <a:cubicBezTo>
                    <a:pt x="41122" y="8832"/>
                    <a:pt x="51868" y="2688"/>
                    <a:pt x="62614" y="2304"/>
                  </a:cubicBezTo>
                  <a:cubicBezTo>
                    <a:pt x="71441" y="1920"/>
                    <a:pt x="80651" y="7296"/>
                    <a:pt x="89094" y="11520"/>
                  </a:cubicBezTo>
                  <a:cubicBezTo>
                    <a:pt x="91013" y="12672"/>
                    <a:pt x="92932" y="18431"/>
                    <a:pt x="91780" y="21119"/>
                  </a:cubicBezTo>
                  <a:cubicBezTo>
                    <a:pt x="90629" y="24191"/>
                    <a:pt x="86408" y="27263"/>
                    <a:pt x="83337" y="28031"/>
                  </a:cubicBezTo>
                  <a:cubicBezTo>
                    <a:pt x="80651" y="28799"/>
                    <a:pt x="76813" y="26879"/>
                    <a:pt x="73743" y="25727"/>
                  </a:cubicBezTo>
                  <a:cubicBezTo>
                    <a:pt x="67219" y="22655"/>
                    <a:pt x="61846" y="21119"/>
                    <a:pt x="54554" y="25343"/>
                  </a:cubicBezTo>
                  <a:cubicBezTo>
                    <a:pt x="50717" y="27647"/>
                    <a:pt x="43425" y="28031"/>
                    <a:pt x="39971" y="25727"/>
                  </a:cubicBezTo>
                  <a:cubicBezTo>
                    <a:pt x="31528" y="20735"/>
                    <a:pt x="24620" y="23423"/>
                    <a:pt x="16944" y="26495"/>
                  </a:cubicBezTo>
                  <a:cubicBezTo>
                    <a:pt x="13106" y="28031"/>
                    <a:pt x="7734" y="28415"/>
                    <a:pt x="4664" y="26495"/>
                  </a:cubicBezTo>
                  <a:cubicBezTo>
                    <a:pt x="-1093" y="22655"/>
                    <a:pt x="-1860" y="15743"/>
                    <a:pt x="4280" y="11904"/>
                  </a:cubicBezTo>
                  <a:cubicBezTo>
                    <a:pt x="11955" y="6912"/>
                    <a:pt x="21166" y="4224"/>
                    <a:pt x="30376" y="0"/>
                  </a:cubicBezTo>
                  <a:close/>
                </a:path>
              </a:pathLst>
            </a:custGeom>
            <a:grpFill/>
            <a:ln w="3834" cap="flat">
              <a:noFill/>
              <a:prstDash val="solid"/>
              <a:miter/>
            </a:ln>
          </p:spPr>
          <p:txBody>
            <a:bodyPr rtlCol="0" anchor="ctr"/>
            <a:lstStyle/>
            <a:p>
              <a:endParaRPr lang="en-US"/>
            </a:p>
          </p:txBody>
        </p:sp>
        <p:sp>
          <p:nvSpPr>
            <p:cNvPr id="189" name="Freeform 188">
              <a:extLst>
                <a:ext uri="{FF2B5EF4-FFF2-40B4-BE49-F238E27FC236}">
                  <a16:creationId xmlns:a16="http://schemas.microsoft.com/office/drawing/2014/main" id="{726CC7B6-18A6-038F-022A-493F96A8BA70}"/>
                </a:ext>
              </a:extLst>
            </p:cNvPr>
            <p:cNvSpPr/>
            <p:nvPr userDrawn="1"/>
          </p:nvSpPr>
          <p:spPr>
            <a:xfrm>
              <a:off x="8515101" y="5128934"/>
              <a:ext cx="242929" cy="21119"/>
            </a:xfrm>
            <a:custGeom>
              <a:avLst/>
              <a:gdLst>
                <a:gd name="connsiteX0" fmla="*/ 120889 w 242929"/>
                <a:gd name="connsiteY0" fmla="*/ 21119 h 21119"/>
                <a:gd name="connsiteX1" fmla="*/ 14199 w 242929"/>
                <a:gd name="connsiteY1" fmla="*/ 21119 h 21119"/>
                <a:gd name="connsiteX2" fmla="*/ 0 w 242929"/>
                <a:gd name="connsiteY2" fmla="*/ 10752 h 21119"/>
                <a:gd name="connsiteX3" fmla="*/ 13816 w 242929"/>
                <a:gd name="connsiteY3" fmla="*/ 768 h 21119"/>
                <a:gd name="connsiteX4" fmla="*/ 228730 w 242929"/>
                <a:gd name="connsiteY4" fmla="*/ 0 h 21119"/>
                <a:gd name="connsiteX5" fmla="*/ 242930 w 242929"/>
                <a:gd name="connsiteY5" fmla="*/ 10368 h 21119"/>
                <a:gd name="connsiteX6" fmla="*/ 229114 w 242929"/>
                <a:gd name="connsiteY6" fmla="*/ 20351 h 21119"/>
                <a:gd name="connsiteX7" fmla="*/ 120505 w 242929"/>
                <a:gd name="connsiteY7" fmla="*/ 20351 h 21119"/>
                <a:gd name="connsiteX8" fmla="*/ 120889 w 242929"/>
                <a:gd name="connsiteY8" fmla="*/ 21119 h 2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929" h="21119">
                  <a:moveTo>
                    <a:pt x="120889" y="21119"/>
                  </a:moveTo>
                  <a:cubicBezTo>
                    <a:pt x="85198" y="21119"/>
                    <a:pt x="49891" y="21119"/>
                    <a:pt x="14199" y="21119"/>
                  </a:cubicBezTo>
                  <a:cubicBezTo>
                    <a:pt x="6908" y="21119"/>
                    <a:pt x="0" y="20351"/>
                    <a:pt x="0" y="10752"/>
                  </a:cubicBezTo>
                  <a:cubicBezTo>
                    <a:pt x="384" y="1920"/>
                    <a:pt x="6908" y="768"/>
                    <a:pt x="13816" y="768"/>
                  </a:cubicBezTo>
                  <a:cubicBezTo>
                    <a:pt x="85582" y="384"/>
                    <a:pt x="157348" y="384"/>
                    <a:pt x="228730" y="0"/>
                  </a:cubicBezTo>
                  <a:cubicBezTo>
                    <a:pt x="236405" y="0"/>
                    <a:pt x="242930" y="1152"/>
                    <a:pt x="242930" y="10368"/>
                  </a:cubicBezTo>
                  <a:cubicBezTo>
                    <a:pt x="242930" y="19199"/>
                    <a:pt x="236022" y="20351"/>
                    <a:pt x="229114" y="20351"/>
                  </a:cubicBezTo>
                  <a:cubicBezTo>
                    <a:pt x="193039" y="20351"/>
                    <a:pt x="156580" y="20351"/>
                    <a:pt x="120505" y="20351"/>
                  </a:cubicBezTo>
                  <a:cubicBezTo>
                    <a:pt x="120889" y="20735"/>
                    <a:pt x="120889" y="21119"/>
                    <a:pt x="120889" y="21119"/>
                  </a:cubicBezTo>
                  <a:close/>
                </a:path>
              </a:pathLst>
            </a:custGeom>
            <a:grpFill/>
            <a:ln w="3834" cap="flat">
              <a:noFill/>
              <a:prstDash val="solid"/>
              <a:miter/>
            </a:ln>
          </p:spPr>
          <p:txBody>
            <a:bodyPr rtlCol="0" anchor="ctr"/>
            <a:lstStyle/>
            <a:p>
              <a:endParaRPr lang="en-US"/>
            </a:p>
          </p:txBody>
        </p:sp>
        <p:sp>
          <p:nvSpPr>
            <p:cNvPr id="190" name="Freeform 189">
              <a:extLst>
                <a:ext uri="{FF2B5EF4-FFF2-40B4-BE49-F238E27FC236}">
                  <a16:creationId xmlns:a16="http://schemas.microsoft.com/office/drawing/2014/main" id="{D701EC2F-EDE6-C8CC-2C04-4AE19813C544}"/>
                </a:ext>
              </a:extLst>
            </p:cNvPr>
            <p:cNvSpPr/>
            <p:nvPr userDrawn="1"/>
          </p:nvSpPr>
          <p:spPr>
            <a:xfrm>
              <a:off x="8516253" y="5237527"/>
              <a:ext cx="242929" cy="21386"/>
            </a:xfrm>
            <a:custGeom>
              <a:avLst/>
              <a:gdLst>
                <a:gd name="connsiteX0" fmla="*/ 120505 w 242929"/>
                <a:gd name="connsiteY0" fmla="*/ 21195 h 21386"/>
                <a:gd name="connsiteX1" fmla="*/ 16118 w 242929"/>
                <a:gd name="connsiteY1" fmla="*/ 21195 h 21386"/>
                <a:gd name="connsiteX2" fmla="*/ 7291 w 242929"/>
                <a:gd name="connsiteY2" fmla="*/ 20427 h 21386"/>
                <a:gd name="connsiteX3" fmla="*/ 0 w 242929"/>
                <a:gd name="connsiteY3" fmla="*/ 10827 h 21386"/>
                <a:gd name="connsiteX4" fmla="*/ 7291 w 242929"/>
                <a:gd name="connsiteY4" fmla="*/ 1227 h 21386"/>
                <a:gd name="connsiteX5" fmla="*/ 15351 w 242929"/>
                <a:gd name="connsiteY5" fmla="*/ 459 h 21386"/>
                <a:gd name="connsiteX6" fmla="*/ 225276 w 242929"/>
                <a:gd name="connsiteY6" fmla="*/ 75 h 21386"/>
                <a:gd name="connsiteX7" fmla="*/ 227195 w 242929"/>
                <a:gd name="connsiteY7" fmla="*/ 75 h 21386"/>
                <a:gd name="connsiteX8" fmla="*/ 242929 w 242929"/>
                <a:gd name="connsiteY8" fmla="*/ 10059 h 21386"/>
                <a:gd name="connsiteX9" fmla="*/ 227195 w 242929"/>
                <a:gd name="connsiteY9" fmla="*/ 20043 h 21386"/>
                <a:gd name="connsiteX10" fmla="*/ 120889 w 242929"/>
                <a:gd name="connsiteY10" fmla="*/ 20043 h 21386"/>
                <a:gd name="connsiteX11" fmla="*/ 120505 w 242929"/>
                <a:gd name="connsiteY11" fmla="*/ 21195 h 2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29" h="21386">
                  <a:moveTo>
                    <a:pt x="120505" y="21195"/>
                  </a:moveTo>
                  <a:cubicBezTo>
                    <a:pt x="85582" y="21195"/>
                    <a:pt x="51042" y="21195"/>
                    <a:pt x="16118" y="21195"/>
                  </a:cubicBezTo>
                  <a:cubicBezTo>
                    <a:pt x="13048" y="21195"/>
                    <a:pt x="9210" y="21963"/>
                    <a:pt x="7291" y="20427"/>
                  </a:cubicBezTo>
                  <a:cubicBezTo>
                    <a:pt x="4221" y="18123"/>
                    <a:pt x="0" y="14283"/>
                    <a:pt x="0" y="10827"/>
                  </a:cubicBezTo>
                  <a:cubicBezTo>
                    <a:pt x="0" y="7371"/>
                    <a:pt x="3838" y="3531"/>
                    <a:pt x="7291" y="1227"/>
                  </a:cubicBezTo>
                  <a:cubicBezTo>
                    <a:pt x="9210" y="-309"/>
                    <a:pt x="12664" y="459"/>
                    <a:pt x="15351" y="459"/>
                  </a:cubicBezTo>
                  <a:cubicBezTo>
                    <a:pt x="85198" y="459"/>
                    <a:pt x="155429" y="75"/>
                    <a:pt x="225276" y="75"/>
                  </a:cubicBezTo>
                  <a:cubicBezTo>
                    <a:pt x="226043" y="75"/>
                    <a:pt x="226811" y="75"/>
                    <a:pt x="227195" y="75"/>
                  </a:cubicBezTo>
                  <a:cubicBezTo>
                    <a:pt x="234870" y="-309"/>
                    <a:pt x="242929" y="459"/>
                    <a:pt x="242929" y="10059"/>
                  </a:cubicBezTo>
                  <a:cubicBezTo>
                    <a:pt x="242929" y="20043"/>
                    <a:pt x="234870" y="20043"/>
                    <a:pt x="227195" y="20043"/>
                  </a:cubicBezTo>
                  <a:cubicBezTo>
                    <a:pt x="191888" y="20043"/>
                    <a:pt x="156196" y="20043"/>
                    <a:pt x="120889" y="20043"/>
                  </a:cubicBezTo>
                  <a:cubicBezTo>
                    <a:pt x="120505" y="20811"/>
                    <a:pt x="120505" y="21195"/>
                    <a:pt x="120505" y="21195"/>
                  </a:cubicBezTo>
                  <a:close/>
                </a:path>
              </a:pathLst>
            </a:custGeom>
            <a:grpFill/>
            <a:ln w="3834" cap="flat">
              <a:noFill/>
              <a:prstDash val="solid"/>
              <a:miter/>
            </a:ln>
          </p:spPr>
          <p:txBody>
            <a:bodyPr rtlCol="0" anchor="ctr"/>
            <a:lstStyle/>
            <a:p>
              <a:endParaRPr lang="en-US"/>
            </a:p>
          </p:txBody>
        </p:sp>
        <p:sp>
          <p:nvSpPr>
            <p:cNvPr id="191" name="Freeform 190">
              <a:extLst>
                <a:ext uri="{FF2B5EF4-FFF2-40B4-BE49-F238E27FC236}">
                  <a16:creationId xmlns:a16="http://schemas.microsoft.com/office/drawing/2014/main" id="{76E4E83F-5D6D-24CC-4184-64A9C8685991}"/>
                </a:ext>
              </a:extLst>
            </p:cNvPr>
            <p:cNvSpPr/>
            <p:nvPr userDrawn="1"/>
          </p:nvSpPr>
          <p:spPr>
            <a:xfrm>
              <a:off x="8515485" y="5183460"/>
              <a:ext cx="243321" cy="20735"/>
            </a:xfrm>
            <a:custGeom>
              <a:avLst/>
              <a:gdLst>
                <a:gd name="connsiteX0" fmla="*/ 122424 w 243321"/>
                <a:gd name="connsiteY0" fmla="*/ 0 h 20735"/>
                <a:gd name="connsiteX1" fmla="*/ 227962 w 243321"/>
                <a:gd name="connsiteY1" fmla="*/ 0 h 20735"/>
                <a:gd name="connsiteX2" fmla="*/ 240243 w 243321"/>
                <a:gd name="connsiteY2" fmla="*/ 3072 h 20735"/>
                <a:gd name="connsiteX3" fmla="*/ 242930 w 243321"/>
                <a:gd name="connsiteY3" fmla="*/ 12672 h 20735"/>
                <a:gd name="connsiteX4" fmla="*/ 232184 w 243321"/>
                <a:gd name="connsiteY4" fmla="*/ 19583 h 20735"/>
                <a:gd name="connsiteX5" fmla="*/ 175769 w 243321"/>
                <a:gd name="connsiteY5" fmla="*/ 19967 h 20735"/>
                <a:gd name="connsiteX6" fmla="*/ 19957 w 243321"/>
                <a:gd name="connsiteY6" fmla="*/ 20735 h 20735"/>
                <a:gd name="connsiteX7" fmla="*/ 12665 w 243321"/>
                <a:gd name="connsiteY7" fmla="*/ 20735 h 20735"/>
                <a:gd name="connsiteX8" fmla="*/ 0 w 243321"/>
                <a:gd name="connsiteY8" fmla="*/ 10752 h 20735"/>
                <a:gd name="connsiteX9" fmla="*/ 12665 w 243321"/>
                <a:gd name="connsiteY9" fmla="*/ 768 h 20735"/>
                <a:gd name="connsiteX10" fmla="*/ 122424 w 243321"/>
                <a:gd name="connsiteY10" fmla="*/ 768 h 20735"/>
                <a:gd name="connsiteX11" fmla="*/ 122424 w 243321"/>
                <a:gd name="connsiteY11" fmla="*/ 0 h 20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3321" h="20735">
                  <a:moveTo>
                    <a:pt x="122424" y="0"/>
                  </a:moveTo>
                  <a:cubicBezTo>
                    <a:pt x="157731" y="0"/>
                    <a:pt x="192655" y="0"/>
                    <a:pt x="227962" y="0"/>
                  </a:cubicBezTo>
                  <a:cubicBezTo>
                    <a:pt x="232184" y="0"/>
                    <a:pt x="237173" y="768"/>
                    <a:pt x="240243" y="3072"/>
                  </a:cubicBezTo>
                  <a:cubicBezTo>
                    <a:pt x="242546" y="4608"/>
                    <a:pt x="244081" y="10752"/>
                    <a:pt x="242930" y="12672"/>
                  </a:cubicBezTo>
                  <a:cubicBezTo>
                    <a:pt x="240627" y="16128"/>
                    <a:pt x="236022" y="19583"/>
                    <a:pt x="232184" y="19583"/>
                  </a:cubicBezTo>
                  <a:cubicBezTo>
                    <a:pt x="213379" y="20351"/>
                    <a:pt x="194574" y="19967"/>
                    <a:pt x="175769" y="19967"/>
                  </a:cubicBezTo>
                  <a:cubicBezTo>
                    <a:pt x="123960" y="20351"/>
                    <a:pt x="72150" y="20351"/>
                    <a:pt x="19957" y="20735"/>
                  </a:cubicBezTo>
                  <a:cubicBezTo>
                    <a:pt x="17654" y="20735"/>
                    <a:pt x="15351" y="20735"/>
                    <a:pt x="12665" y="20735"/>
                  </a:cubicBezTo>
                  <a:cubicBezTo>
                    <a:pt x="5757" y="20735"/>
                    <a:pt x="0" y="18816"/>
                    <a:pt x="0" y="10752"/>
                  </a:cubicBezTo>
                  <a:cubicBezTo>
                    <a:pt x="0" y="2688"/>
                    <a:pt x="5757" y="768"/>
                    <a:pt x="12665" y="768"/>
                  </a:cubicBezTo>
                  <a:cubicBezTo>
                    <a:pt x="49123" y="768"/>
                    <a:pt x="85582" y="768"/>
                    <a:pt x="122424" y="768"/>
                  </a:cubicBezTo>
                  <a:cubicBezTo>
                    <a:pt x="122424" y="768"/>
                    <a:pt x="122424" y="384"/>
                    <a:pt x="122424" y="0"/>
                  </a:cubicBezTo>
                  <a:close/>
                </a:path>
              </a:pathLst>
            </a:custGeom>
            <a:grpFill/>
            <a:ln w="3834" cap="flat">
              <a:noFill/>
              <a:prstDash val="solid"/>
              <a:miter/>
            </a:ln>
          </p:spPr>
          <p:txBody>
            <a:bodyPr rtlCol="0" anchor="ctr"/>
            <a:lstStyle/>
            <a:p>
              <a:endParaRPr lang="en-US"/>
            </a:p>
          </p:txBody>
        </p:sp>
      </p:grpSp>
    </p:spTree>
    <p:extLst>
      <p:ext uri="{BB962C8B-B14F-4D97-AF65-F5344CB8AC3E}">
        <p14:creationId xmlns:p14="http://schemas.microsoft.com/office/powerpoint/2010/main" val="36551223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 name="Picture 152">
            <a:extLst>
              <a:ext uri="{FF2B5EF4-FFF2-40B4-BE49-F238E27FC236}">
                <a16:creationId xmlns:a16="http://schemas.microsoft.com/office/drawing/2014/main" id="{5A43BA00-7CD6-9E2F-C19C-4E8840E401C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7573220"/>
            <a:ext cx="4003123" cy="3126580"/>
          </a:xfrm>
          <a:prstGeom prst="rect">
            <a:avLst/>
          </a:prstGeom>
        </p:spPr>
      </p:pic>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45</a:t>
            </a:fld>
            <a:endParaRPr lang="en-US" dirty="0"/>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03827" y="2259106"/>
            <a:ext cx="3555848" cy="8440694"/>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a:off x="-180474" y="8878923"/>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117" name="Text Placeholder 17">
            <a:extLst>
              <a:ext uri="{FF2B5EF4-FFF2-40B4-BE49-F238E27FC236}">
                <a16:creationId xmlns:a16="http://schemas.microsoft.com/office/drawing/2014/main" id="{AE63C941-739E-207E-92F7-AC8ADD5B01BC}"/>
              </a:ext>
            </a:extLst>
          </p:cNvPr>
          <p:cNvSpPr txBox="1">
            <a:spLocks/>
          </p:cNvSpPr>
          <p:nvPr/>
        </p:nvSpPr>
        <p:spPr>
          <a:xfrm>
            <a:off x="770640" y="2343812"/>
            <a:ext cx="3024188" cy="808873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effectLst/>
                <a:latin typeface="Calibri" panose="020F0502020204030204" pitchFamily="34" charset="0"/>
              </a:rPr>
              <a:t>As the rules of a blockchain system are set out from the beginning and cannot be altered unless a 50% majority is reached blockchain technology can be considered consistent by nature. depending on the network many blockchain systems are up and running 24/7 which can also be viewed as a means of consistency. Though there are improvement proposals in blockchain systems to change rules as needed blockchain systems generally stay consistent in that they are often times backward compatible with previous versions of the system or alternatively they create spin-offs of an existing blockchain (a so- called fork). </a:t>
            </a:r>
          </a:p>
          <a:p>
            <a:endParaRPr lang="en-US">
              <a:solidFill>
                <a:srgbClr val="000000"/>
              </a:solidFill>
            </a:endParaRPr>
          </a:p>
          <a:p>
            <a:r>
              <a:rPr lang="en-US" b="1">
                <a:solidFill>
                  <a:srgbClr val="F79037"/>
                </a:solidFill>
                <a:effectLst/>
                <a:latin typeface="Calibri" panose="020F0502020204030204" pitchFamily="34" charset="0"/>
              </a:rPr>
              <a:t>Three Measurable Areas of Trust </a:t>
            </a:r>
          </a:p>
          <a:p>
            <a:r>
              <a:rPr lang="en-US">
                <a:solidFill>
                  <a:srgbClr val="000000"/>
                </a:solidFill>
                <a:effectLst/>
                <a:latin typeface="Calibri" panose="020F0502020204030204" pitchFamily="34" charset="0"/>
              </a:rPr>
              <a:t>In 2018, PwC’s conducted the Global Blockchain Survey which found that 45 percent of companies investing in blockchain technology believe that lack of trust among users will be a significant obstacle in blockchain adoption. Reasons provided for this assessment include uncertainty with regulators and concerns about the ability to bring business networks together. PwC makes suggestions to close this trust gap early by planning cybersecurity and compliance frameworks that regulators and stakeholders will trust from the initiation of blockchain development within a company. </a:t>
            </a:r>
          </a:p>
          <a:p>
            <a:endParaRPr lang="en-US">
              <a:solidFill>
                <a:srgbClr val="000000"/>
              </a:solidFill>
              <a:effectLst/>
              <a:latin typeface="Calibri" panose="020F0502020204030204" pitchFamily="34" charset="0"/>
            </a:endParaRPr>
          </a:p>
        </p:txBody>
      </p:sp>
      <p:sp>
        <p:nvSpPr>
          <p:cNvPr id="118" name="Text Placeholder 17">
            <a:extLst>
              <a:ext uri="{FF2B5EF4-FFF2-40B4-BE49-F238E27FC236}">
                <a16:creationId xmlns:a16="http://schemas.microsoft.com/office/drawing/2014/main" id="{6C24C035-7A84-BD93-DE06-071BE14B3C47}"/>
              </a:ext>
            </a:extLst>
          </p:cNvPr>
          <p:cNvSpPr txBox="1">
            <a:spLocks/>
          </p:cNvSpPr>
          <p:nvPr/>
        </p:nvSpPr>
        <p:spPr>
          <a:xfrm>
            <a:off x="793409" y="1666367"/>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Consistency </a:t>
            </a:r>
          </a:p>
          <a:p>
            <a:pPr algn="l"/>
            <a:r>
              <a:rPr lang="en-US" b="1">
                <a:solidFill>
                  <a:srgbClr val="000000"/>
                </a:solidFill>
              </a:rPr>
              <a:t>People love to see the little things done consistently </a:t>
            </a:r>
          </a:p>
        </p:txBody>
      </p:sp>
      <p:sp>
        <p:nvSpPr>
          <p:cNvPr id="119" name="TextBox 118">
            <a:extLst>
              <a:ext uri="{FF2B5EF4-FFF2-40B4-BE49-F238E27FC236}">
                <a16:creationId xmlns:a16="http://schemas.microsoft.com/office/drawing/2014/main" id="{555B0158-BD05-3FBC-A221-213682DF3825}"/>
              </a:ext>
            </a:extLst>
          </p:cNvPr>
          <p:cNvSpPr txBox="1"/>
          <p:nvPr/>
        </p:nvSpPr>
        <p:spPr>
          <a:xfrm>
            <a:off x="880087" y="70685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8</a:t>
            </a:r>
          </a:p>
        </p:txBody>
      </p:sp>
      <p:grpSp>
        <p:nvGrpSpPr>
          <p:cNvPr id="122" name="Group 121">
            <a:extLst>
              <a:ext uri="{FF2B5EF4-FFF2-40B4-BE49-F238E27FC236}">
                <a16:creationId xmlns:a16="http://schemas.microsoft.com/office/drawing/2014/main" id="{2734CD11-C4BD-EF21-2DB1-77EF94E37A8B}"/>
              </a:ext>
            </a:extLst>
          </p:cNvPr>
          <p:cNvGrpSpPr/>
          <p:nvPr/>
        </p:nvGrpSpPr>
        <p:grpSpPr>
          <a:xfrm>
            <a:off x="2200526" y="706859"/>
            <a:ext cx="1062760" cy="1060601"/>
            <a:chOff x="2477798" y="452519"/>
            <a:chExt cx="1221622" cy="1219140"/>
          </a:xfrm>
          <a:solidFill>
            <a:srgbClr val="F79037"/>
          </a:solidFill>
        </p:grpSpPr>
        <p:sp>
          <p:nvSpPr>
            <p:cNvPr id="123" name="Freeform 122">
              <a:extLst>
                <a:ext uri="{FF2B5EF4-FFF2-40B4-BE49-F238E27FC236}">
                  <a16:creationId xmlns:a16="http://schemas.microsoft.com/office/drawing/2014/main" id="{2E596FC0-4E8A-F9F8-405E-BC74FCEC9966}"/>
                </a:ext>
              </a:extLst>
            </p:cNvPr>
            <p:cNvSpPr/>
            <p:nvPr/>
          </p:nvSpPr>
          <p:spPr>
            <a:xfrm>
              <a:off x="3135989" y="941439"/>
              <a:ext cx="425633" cy="425731"/>
            </a:xfrm>
            <a:custGeom>
              <a:avLst/>
              <a:gdLst>
                <a:gd name="connsiteX0" fmla="*/ 425633 w 425633"/>
                <a:gd name="connsiteY0" fmla="*/ 212866 h 425731"/>
                <a:gd name="connsiteX1" fmla="*/ 212816 w 425633"/>
                <a:gd name="connsiteY1" fmla="*/ 425732 h 425731"/>
                <a:gd name="connsiteX2" fmla="*/ 0 w 425633"/>
                <a:gd name="connsiteY2" fmla="*/ 212866 h 425731"/>
                <a:gd name="connsiteX3" fmla="*/ 212816 w 425633"/>
                <a:gd name="connsiteY3" fmla="*/ 0 h 425731"/>
                <a:gd name="connsiteX4" fmla="*/ 425633 w 425633"/>
                <a:gd name="connsiteY4" fmla="*/ 212866 h 425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633" h="425731">
                  <a:moveTo>
                    <a:pt x="425633" y="212866"/>
                  </a:moveTo>
                  <a:cubicBezTo>
                    <a:pt x="425633" y="330428"/>
                    <a:pt x="330352" y="425732"/>
                    <a:pt x="212816" y="425732"/>
                  </a:cubicBezTo>
                  <a:cubicBezTo>
                    <a:pt x="95281" y="425732"/>
                    <a:pt x="0" y="330428"/>
                    <a:pt x="0" y="212866"/>
                  </a:cubicBezTo>
                  <a:cubicBezTo>
                    <a:pt x="0" y="95303"/>
                    <a:pt x="95281" y="0"/>
                    <a:pt x="212816" y="0"/>
                  </a:cubicBezTo>
                  <a:cubicBezTo>
                    <a:pt x="330352" y="0"/>
                    <a:pt x="425633" y="95303"/>
                    <a:pt x="425633" y="212866"/>
                  </a:cubicBezTo>
                  <a:close/>
                </a:path>
              </a:pathLst>
            </a:custGeom>
            <a:solidFill>
              <a:srgbClr val="DD1470"/>
            </a:solidFill>
            <a:ln w="3948" cap="flat">
              <a:noFill/>
              <a:prstDash val="solid"/>
              <a:miter/>
            </a:ln>
          </p:spPr>
          <p:txBody>
            <a:bodyPr rtlCol="0" anchor="ctr"/>
            <a:lstStyle/>
            <a:p>
              <a:endParaRPr lang="en-US"/>
            </a:p>
          </p:txBody>
        </p:sp>
        <p:sp>
          <p:nvSpPr>
            <p:cNvPr id="124" name="Freeform 123">
              <a:extLst>
                <a:ext uri="{FF2B5EF4-FFF2-40B4-BE49-F238E27FC236}">
                  <a16:creationId xmlns:a16="http://schemas.microsoft.com/office/drawing/2014/main" id="{98D41EA5-AAEE-0D73-BDA3-301D7D5C79B0}"/>
                </a:ext>
              </a:extLst>
            </p:cNvPr>
            <p:cNvSpPr/>
            <p:nvPr/>
          </p:nvSpPr>
          <p:spPr>
            <a:xfrm>
              <a:off x="2644813" y="591928"/>
              <a:ext cx="1054607" cy="940554"/>
            </a:xfrm>
            <a:custGeom>
              <a:avLst/>
              <a:gdLst>
                <a:gd name="connsiteX0" fmla="*/ 1054607 w 1054607"/>
                <a:gd name="connsiteY0" fmla="*/ 880293 h 940554"/>
                <a:gd name="connsiteX1" fmla="*/ 1019467 w 1054607"/>
                <a:gd name="connsiteY1" fmla="*/ 930449 h 940554"/>
                <a:gd name="connsiteX2" fmla="*/ 937341 w 1054607"/>
                <a:gd name="connsiteY2" fmla="*/ 922945 h 940554"/>
                <a:gd name="connsiteX3" fmla="*/ 869429 w 1054607"/>
                <a:gd name="connsiteY3" fmla="*/ 856203 h 940554"/>
                <a:gd name="connsiteX4" fmla="*/ 818100 w 1054607"/>
                <a:gd name="connsiteY4" fmla="*/ 804862 h 940554"/>
                <a:gd name="connsiteX5" fmla="*/ 798753 w 1054607"/>
                <a:gd name="connsiteY5" fmla="*/ 801703 h 940554"/>
                <a:gd name="connsiteX6" fmla="*/ 612391 w 1054607"/>
                <a:gd name="connsiteY6" fmla="*/ 820659 h 940554"/>
                <a:gd name="connsiteX7" fmla="*/ 422475 w 1054607"/>
                <a:gd name="connsiteY7" fmla="*/ 605819 h 940554"/>
                <a:gd name="connsiteX8" fmla="*/ 429977 w 1054607"/>
                <a:gd name="connsiteY8" fmla="*/ 494844 h 940554"/>
                <a:gd name="connsiteX9" fmla="*/ 414973 w 1054607"/>
                <a:gd name="connsiteY9" fmla="*/ 494844 h 940554"/>
                <a:gd name="connsiteX10" fmla="*/ 33166 w 1054607"/>
                <a:gd name="connsiteY10" fmla="*/ 494844 h 940554"/>
                <a:gd name="connsiteX11" fmla="*/ 0 w 1054607"/>
                <a:gd name="connsiteY11" fmla="*/ 461670 h 940554"/>
                <a:gd name="connsiteX12" fmla="*/ 0 w 1054607"/>
                <a:gd name="connsiteY12" fmla="*/ 348721 h 940554"/>
                <a:gd name="connsiteX13" fmla="*/ 30008 w 1054607"/>
                <a:gd name="connsiteY13" fmla="*/ 319101 h 940554"/>
                <a:gd name="connsiteX14" fmla="*/ 140167 w 1054607"/>
                <a:gd name="connsiteY14" fmla="*/ 319101 h 940554"/>
                <a:gd name="connsiteX15" fmla="*/ 140167 w 1054607"/>
                <a:gd name="connsiteY15" fmla="*/ 305674 h 940554"/>
                <a:gd name="connsiteX16" fmla="*/ 140167 w 1054607"/>
                <a:gd name="connsiteY16" fmla="*/ 198648 h 940554"/>
                <a:gd name="connsiteX17" fmla="*/ 172543 w 1054607"/>
                <a:gd name="connsiteY17" fmla="*/ 166659 h 940554"/>
                <a:gd name="connsiteX18" fmla="*/ 303234 w 1054607"/>
                <a:gd name="connsiteY18" fmla="*/ 166659 h 940554"/>
                <a:gd name="connsiteX19" fmla="*/ 303234 w 1054607"/>
                <a:gd name="connsiteY19" fmla="*/ 153627 h 940554"/>
                <a:gd name="connsiteX20" fmla="*/ 303234 w 1054607"/>
                <a:gd name="connsiteY20" fmla="*/ 30804 h 940554"/>
                <a:gd name="connsiteX21" fmla="*/ 334426 w 1054607"/>
                <a:gd name="connsiteY21" fmla="*/ 0 h 940554"/>
                <a:gd name="connsiteX22" fmla="*/ 483674 w 1054607"/>
                <a:gd name="connsiteY22" fmla="*/ 0 h 940554"/>
                <a:gd name="connsiteX23" fmla="*/ 514077 w 1054607"/>
                <a:gd name="connsiteY23" fmla="*/ 30409 h 940554"/>
                <a:gd name="connsiteX24" fmla="*/ 514077 w 1054607"/>
                <a:gd name="connsiteY24" fmla="*/ 138620 h 940554"/>
                <a:gd name="connsiteX25" fmla="*/ 514077 w 1054607"/>
                <a:gd name="connsiteY25" fmla="*/ 152442 h 940554"/>
                <a:gd name="connsiteX26" fmla="*/ 593044 w 1054607"/>
                <a:gd name="connsiteY26" fmla="*/ 152442 h 940554"/>
                <a:gd name="connsiteX27" fmla="*/ 643188 w 1054607"/>
                <a:gd name="connsiteY27" fmla="*/ 152442 h 940554"/>
                <a:gd name="connsiteX28" fmla="*/ 677539 w 1054607"/>
                <a:gd name="connsiteY28" fmla="*/ 186406 h 940554"/>
                <a:gd name="connsiteX29" fmla="*/ 677539 w 1054607"/>
                <a:gd name="connsiteY29" fmla="*/ 293431 h 940554"/>
                <a:gd name="connsiteX30" fmla="*/ 677539 w 1054607"/>
                <a:gd name="connsiteY30" fmla="*/ 304884 h 940554"/>
                <a:gd name="connsiteX31" fmla="*/ 750188 w 1054607"/>
                <a:gd name="connsiteY31" fmla="*/ 317127 h 940554"/>
                <a:gd name="connsiteX32" fmla="*/ 940499 w 1054607"/>
                <a:gd name="connsiteY32" fmla="*/ 528808 h 940554"/>
                <a:gd name="connsiteX33" fmla="*/ 915625 w 1054607"/>
                <a:gd name="connsiteY33" fmla="*/ 685989 h 940554"/>
                <a:gd name="connsiteX34" fmla="*/ 918389 w 1054607"/>
                <a:gd name="connsiteY34" fmla="*/ 705340 h 940554"/>
                <a:gd name="connsiteX35" fmla="*/ 1015518 w 1054607"/>
                <a:gd name="connsiteY35" fmla="*/ 801703 h 940554"/>
                <a:gd name="connsiteX36" fmla="*/ 1054212 w 1054607"/>
                <a:gd name="connsiteY36" fmla="*/ 857387 h 940554"/>
                <a:gd name="connsiteX37" fmla="*/ 1054607 w 1054607"/>
                <a:gd name="connsiteY37" fmla="*/ 880293 h 940554"/>
                <a:gd name="connsiteX38" fmla="*/ 895883 w 1054607"/>
                <a:gd name="connsiteY38" fmla="*/ 568695 h 940554"/>
                <a:gd name="connsiteX39" fmla="*/ 681487 w 1054607"/>
                <a:gd name="connsiteY39" fmla="*/ 354250 h 940554"/>
                <a:gd name="connsiteX40" fmla="*/ 467091 w 1054607"/>
                <a:gd name="connsiteY40" fmla="*/ 567511 h 940554"/>
                <a:gd name="connsiteX41" fmla="*/ 680697 w 1054607"/>
                <a:gd name="connsiteY41" fmla="*/ 782351 h 940554"/>
                <a:gd name="connsiteX42" fmla="*/ 895883 w 1054607"/>
                <a:gd name="connsiteY42" fmla="*/ 568695 h 940554"/>
                <a:gd name="connsiteX43" fmla="*/ 351404 w 1054607"/>
                <a:gd name="connsiteY43" fmla="*/ 47391 h 940554"/>
                <a:gd name="connsiteX44" fmla="*/ 351404 w 1054607"/>
                <a:gd name="connsiteY44" fmla="*/ 446663 h 940554"/>
                <a:gd name="connsiteX45" fmla="*/ 417737 w 1054607"/>
                <a:gd name="connsiteY45" fmla="*/ 447058 h 940554"/>
                <a:gd name="connsiteX46" fmla="*/ 463932 w 1054607"/>
                <a:gd name="connsiteY46" fmla="*/ 422177 h 940554"/>
                <a:gd name="connsiteX47" fmla="*/ 467881 w 1054607"/>
                <a:gd name="connsiteY47" fmla="*/ 416253 h 940554"/>
                <a:gd name="connsiteX48" fmla="*/ 618313 w 1054607"/>
                <a:gd name="connsiteY48" fmla="*/ 314362 h 940554"/>
                <a:gd name="connsiteX49" fmla="*/ 629369 w 1054607"/>
                <a:gd name="connsiteY49" fmla="*/ 300145 h 940554"/>
                <a:gd name="connsiteX50" fmla="*/ 628974 w 1054607"/>
                <a:gd name="connsiteY50" fmla="*/ 212076 h 940554"/>
                <a:gd name="connsiteX51" fmla="*/ 628974 w 1054607"/>
                <a:gd name="connsiteY51" fmla="*/ 199833 h 940554"/>
                <a:gd name="connsiteX52" fmla="*/ 513287 w 1054607"/>
                <a:gd name="connsiteY52" fmla="*/ 199833 h 940554"/>
                <a:gd name="connsiteX53" fmla="*/ 513287 w 1054607"/>
                <a:gd name="connsiteY53" fmla="*/ 239721 h 940554"/>
                <a:gd name="connsiteX54" fmla="*/ 512892 w 1054607"/>
                <a:gd name="connsiteY54" fmla="*/ 294616 h 940554"/>
                <a:gd name="connsiteX55" fmla="*/ 490386 w 1054607"/>
                <a:gd name="connsiteY55" fmla="*/ 317917 h 940554"/>
                <a:gd name="connsiteX56" fmla="*/ 466301 w 1054607"/>
                <a:gd name="connsiteY56" fmla="*/ 295011 h 940554"/>
                <a:gd name="connsiteX57" fmla="*/ 465906 w 1054607"/>
                <a:gd name="connsiteY57" fmla="*/ 281978 h 940554"/>
                <a:gd name="connsiteX58" fmla="*/ 465906 w 1054607"/>
                <a:gd name="connsiteY58" fmla="*/ 61609 h 940554"/>
                <a:gd name="connsiteX59" fmla="*/ 465906 w 1054607"/>
                <a:gd name="connsiteY59" fmla="*/ 47391 h 940554"/>
                <a:gd name="connsiteX60" fmla="*/ 351404 w 1054607"/>
                <a:gd name="connsiteY60" fmla="*/ 47391 h 940554"/>
                <a:gd name="connsiteX61" fmla="*/ 302445 w 1054607"/>
                <a:gd name="connsiteY61" fmla="*/ 214446 h 940554"/>
                <a:gd name="connsiteX62" fmla="*/ 188732 w 1054607"/>
                <a:gd name="connsiteY62" fmla="*/ 214446 h 940554"/>
                <a:gd name="connsiteX63" fmla="*/ 188732 w 1054607"/>
                <a:gd name="connsiteY63" fmla="*/ 446268 h 940554"/>
                <a:gd name="connsiteX64" fmla="*/ 302445 w 1054607"/>
                <a:gd name="connsiteY64" fmla="*/ 446268 h 940554"/>
                <a:gd name="connsiteX65" fmla="*/ 302445 w 1054607"/>
                <a:gd name="connsiteY65" fmla="*/ 214446 h 940554"/>
                <a:gd name="connsiteX66" fmla="*/ 850872 w 1054607"/>
                <a:gd name="connsiteY66" fmla="*/ 770898 h 940554"/>
                <a:gd name="connsiteX67" fmla="*/ 964190 w 1054607"/>
                <a:gd name="connsiteY67" fmla="*/ 883848 h 940554"/>
                <a:gd name="connsiteX68" fmla="*/ 974060 w 1054607"/>
                <a:gd name="connsiteY68" fmla="*/ 890166 h 940554"/>
                <a:gd name="connsiteX69" fmla="*/ 998146 w 1054607"/>
                <a:gd name="connsiteY69" fmla="*/ 886217 h 940554"/>
                <a:gd name="connsiteX70" fmla="*/ 1005253 w 1054607"/>
                <a:gd name="connsiteY70" fmla="*/ 863311 h 940554"/>
                <a:gd name="connsiteX71" fmla="*/ 995382 w 1054607"/>
                <a:gd name="connsiteY71" fmla="*/ 847909 h 940554"/>
                <a:gd name="connsiteX72" fmla="*/ 890355 w 1054607"/>
                <a:gd name="connsiteY72" fmla="*/ 742858 h 940554"/>
                <a:gd name="connsiteX73" fmla="*/ 884828 w 1054607"/>
                <a:gd name="connsiteY73" fmla="*/ 738119 h 940554"/>
                <a:gd name="connsiteX74" fmla="*/ 850872 w 1054607"/>
                <a:gd name="connsiteY74" fmla="*/ 770898 h 940554"/>
                <a:gd name="connsiteX75" fmla="*/ 139377 w 1054607"/>
                <a:gd name="connsiteY75" fmla="*/ 366888 h 940554"/>
                <a:gd name="connsiteX76" fmla="*/ 48170 w 1054607"/>
                <a:gd name="connsiteY76" fmla="*/ 366888 h 940554"/>
                <a:gd name="connsiteX77" fmla="*/ 48170 w 1054607"/>
                <a:gd name="connsiteY77" fmla="*/ 446268 h 940554"/>
                <a:gd name="connsiteX78" fmla="*/ 139377 w 1054607"/>
                <a:gd name="connsiteY78" fmla="*/ 446268 h 940554"/>
                <a:gd name="connsiteX79" fmla="*/ 139377 w 1054607"/>
                <a:gd name="connsiteY79" fmla="*/ 366888 h 94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054607" h="940554">
                  <a:moveTo>
                    <a:pt x="1054607" y="880293"/>
                  </a:moveTo>
                  <a:cubicBezTo>
                    <a:pt x="1048685" y="901224"/>
                    <a:pt x="1038814" y="918996"/>
                    <a:pt x="1019467" y="930449"/>
                  </a:cubicBezTo>
                  <a:cubicBezTo>
                    <a:pt x="993408" y="945851"/>
                    <a:pt x="960241" y="943877"/>
                    <a:pt x="937341" y="922945"/>
                  </a:cubicBezTo>
                  <a:cubicBezTo>
                    <a:pt x="913651" y="901619"/>
                    <a:pt x="891935" y="878713"/>
                    <a:pt x="869429" y="856203"/>
                  </a:cubicBezTo>
                  <a:cubicBezTo>
                    <a:pt x="852056" y="839221"/>
                    <a:pt x="834683" y="822239"/>
                    <a:pt x="818100" y="804862"/>
                  </a:cubicBezTo>
                  <a:cubicBezTo>
                    <a:pt x="811783" y="798148"/>
                    <a:pt x="807045" y="797753"/>
                    <a:pt x="798753" y="801703"/>
                  </a:cubicBezTo>
                  <a:cubicBezTo>
                    <a:pt x="739133" y="831717"/>
                    <a:pt x="676749" y="837246"/>
                    <a:pt x="612391" y="820659"/>
                  </a:cubicBezTo>
                  <a:cubicBezTo>
                    <a:pt x="514471" y="795384"/>
                    <a:pt x="435504" y="706130"/>
                    <a:pt x="422475" y="605819"/>
                  </a:cubicBezTo>
                  <a:cubicBezTo>
                    <a:pt x="417737" y="568695"/>
                    <a:pt x="419711" y="532362"/>
                    <a:pt x="429977" y="494844"/>
                  </a:cubicBezTo>
                  <a:cubicBezTo>
                    <a:pt x="424054" y="494844"/>
                    <a:pt x="419711" y="494844"/>
                    <a:pt x="414973" y="494844"/>
                  </a:cubicBezTo>
                  <a:cubicBezTo>
                    <a:pt x="287836" y="494844"/>
                    <a:pt x="160698" y="494844"/>
                    <a:pt x="33166" y="494844"/>
                  </a:cubicBezTo>
                  <a:cubicBezTo>
                    <a:pt x="7107" y="494844"/>
                    <a:pt x="0" y="487340"/>
                    <a:pt x="0" y="461670"/>
                  </a:cubicBezTo>
                  <a:cubicBezTo>
                    <a:pt x="0" y="424152"/>
                    <a:pt x="0" y="386239"/>
                    <a:pt x="0" y="348721"/>
                  </a:cubicBezTo>
                  <a:cubicBezTo>
                    <a:pt x="0" y="328185"/>
                    <a:pt x="9081" y="319101"/>
                    <a:pt x="30008" y="319101"/>
                  </a:cubicBezTo>
                  <a:cubicBezTo>
                    <a:pt x="66333" y="319101"/>
                    <a:pt x="102263" y="319101"/>
                    <a:pt x="140167" y="319101"/>
                  </a:cubicBezTo>
                  <a:cubicBezTo>
                    <a:pt x="140167" y="313967"/>
                    <a:pt x="140167" y="310018"/>
                    <a:pt x="140167" y="305674"/>
                  </a:cubicBezTo>
                  <a:cubicBezTo>
                    <a:pt x="140167" y="270130"/>
                    <a:pt x="140167" y="234192"/>
                    <a:pt x="140167" y="198648"/>
                  </a:cubicBezTo>
                  <a:cubicBezTo>
                    <a:pt x="140167" y="174953"/>
                    <a:pt x="148458" y="166659"/>
                    <a:pt x="172543" y="166659"/>
                  </a:cubicBezTo>
                  <a:cubicBezTo>
                    <a:pt x="215581" y="166659"/>
                    <a:pt x="258223" y="166659"/>
                    <a:pt x="303234" y="166659"/>
                  </a:cubicBezTo>
                  <a:cubicBezTo>
                    <a:pt x="303234" y="161920"/>
                    <a:pt x="303234" y="157576"/>
                    <a:pt x="303234" y="153627"/>
                  </a:cubicBezTo>
                  <a:cubicBezTo>
                    <a:pt x="303234" y="112554"/>
                    <a:pt x="303234" y="71877"/>
                    <a:pt x="303234" y="30804"/>
                  </a:cubicBezTo>
                  <a:cubicBezTo>
                    <a:pt x="303234" y="8688"/>
                    <a:pt x="311920" y="0"/>
                    <a:pt x="334426" y="0"/>
                  </a:cubicBezTo>
                  <a:cubicBezTo>
                    <a:pt x="384176" y="0"/>
                    <a:pt x="433925" y="0"/>
                    <a:pt x="483674" y="0"/>
                  </a:cubicBezTo>
                  <a:cubicBezTo>
                    <a:pt x="505390" y="0"/>
                    <a:pt x="514077" y="8688"/>
                    <a:pt x="514077" y="30409"/>
                  </a:cubicBezTo>
                  <a:cubicBezTo>
                    <a:pt x="514077" y="66348"/>
                    <a:pt x="514077" y="102681"/>
                    <a:pt x="514077" y="138620"/>
                  </a:cubicBezTo>
                  <a:cubicBezTo>
                    <a:pt x="514077" y="142964"/>
                    <a:pt x="514077" y="147308"/>
                    <a:pt x="514077" y="152442"/>
                  </a:cubicBezTo>
                  <a:cubicBezTo>
                    <a:pt x="541320" y="152442"/>
                    <a:pt x="566985" y="152442"/>
                    <a:pt x="593044" y="152442"/>
                  </a:cubicBezTo>
                  <a:cubicBezTo>
                    <a:pt x="609627" y="152442"/>
                    <a:pt x="626605" y="152442"/>
                    <a:pt x="643188" y="152442"/>
                  </a:cubicBezTo>
                  <a:cubicBezTo>
                    <a:pt x="669642" y="152442"/>
                    <a:pt x="677539" y="159946"/>
                    <a:pt x="677539" y="186406"/>
                  </a:cubicBezTo>
                  <a:cubicBezTo>
                    <a:pt x="677539" y="221949"/>
                    <a:pt x="677539" y="257888"/>
                    <a:pt x="677539" y="293431"/>
                  </a:cubicBezTo>
                  <a:cubicBezTo>
                    <a:pt x="677539" y="297775"/>
                    <a:pt x="677539" y="302119"/>
                    <a:pt x="677539" y="304884"/>
                  </a:cubicBezTo>
                  <a:cubicBezTo>
                    <a:pt x="702808" y="308833"/>
                    <a:pt x="726893" y="311203"/>
                    <a:pt x="750188" y="317127"/>
                  </a:cubicBezTo>
                  <a:cubicBezTo>
                    <a:pt x="847713" y="341217"/>
                    <a:pt x="926285" y="429681"/>
                    <a:pt x="940499" y="528808"/>
                  </a:cubicBezTo>
                  <a:cubicBezTo>
                    <a:pt x="948396" y="583703"/>
                    <a:pt x="940894" y="636228"/>
                    <a:pt x="915625" y="685989"/>
                  </a:cubicBezTo>
                  <a:cubicBezTo>
                    <a:pt x="911676" y="693888"/>
                    <a:pt x="912071" y="698627"/>
                    <a:pt x="918389" y="705340"/>
                  </a:cubicBezTo>
                  <a:cubicBezTo>
                    <a:pt x="951160" y="737330"/>
                    <a:pt x="983142" y="770108"/>
                    <a:pt x="1015518" y="801703"/>
                  </a:cubicBezTo>
                  <a:cubicBezTo>
                    <a:pt x="1032101" y="817895"/>
                    <a:pt x="1047895" y="834482"/>
                    <a:pt x="1054212" y="857387"/>
                  </a:cubicBezTo>
                  <a:cubicBezTo>
                    <a:pt x="1054607" y="864101"/>
                    <a:pt x="1054607" y="872395"/>
                    <a:pt x="1054607" y="880293"/>
                  </a:cubicBezTo>
                  <a:close/>
                  <a:moveTo>
                    <a:pt x="895883" y="568695"/>
                  </a:moveTo>
                  <a:cubicBezTo>
                    <a:pt x="896278" y="451402"/>
                    <a:pt x="799148" y="354250"/>
                    <a:pt x="681487" y="354250"/>
                  </a:cubicBezTo>
                  <a:cubicBezTo>
                    <a:pt x="563826" y="354250"/>
                    <a:pt x="467881" y="449822"/>
                    <a:pt x="467091" y="567511"/>
                  </a:cubicBezTo>
                  <a:cubicBezTo>
                    <a:pt x="466301" y="685199"/>
                    <a:pt x="562641" y="781956"/>
                    <a:pt x="680697" y="782351"/>
                  </a:cubicBezTo>
                  <a:cubicBezTo>
                    <a:pt x="798753" y="782746"/>
                    <a:pt x="895488" y="686779"/>
                    <a:pt x="895883" y="568695"/>
                  </a:cubicBezTo>
                  <a:close/>
                  <a:moveTo>
                    <a:pt x="351404" y="47391"/>
                  </a:moveTo>
                  <a:cubicBezTo>
                    <a:pt x="351404" y="180877"/>
                    <a:pt x="351404" y="313572"/>
                    <a:pt x="351404" y="446663"/>
                  </a:cubicBezTo>
                  <a:cubicBezTo>
                    <a:pt x="373910" y="446663"/>
                    <a:pt x="396021" y="445478"/>
                    <a:pt x="417737" y="447058"/>
                  </a:cubicBezTo>
                  <a:cubicBezTo>
                    <a:pt x="439453" y="448638"/>
                    <a:pt x="456431" y="445478"/>
                    <a:pt x="463932" y="422177"/>
                  </a:cubicBezTo>
                  <a:cubicBezTo>
                    <a:pt x="464722" y="420203"/>
                    <a:pt x="466696" y="418228"/>
                    <a:pt x="467881" y="416253"/>
                  </a:cubicBezTo>
                  <a:cubicBezTo>
                    <a:pt x="505785" y="364123"/>
                    <a:pt x="555929" y="329764"/>
                    <a:pt x="618313" y="314362"/>
                  </a:cubicBezTo>
                  <a:cubicBezTo>
                    <a:pt x="627000" y="312388"/>
                    <a:pt x="629369" y="308833"/>
                    <a:pt x="629369" y="300145"/>
                  </a:cubicBezTo>
                  <a:cubicBezTo>
                    <a:pt x="628974" y="270920"/>
                    <a:pt x="628974" y="241301"/>
                    <a:pt x="628974" y="212076"/>
                  </a:cubicBezTo>
                  <a:cubicBezTo>
                    <a:pt x="628974" y="207732"/>
                    <a:pt x="628974" y="203783"/>
                    <a:pt x="628974" y="199833"/>
                  </a:cubicBezTo>
                  <a:cubicBezTo>
                    <a:pt x="589490" y="199833"/>
                    <a:pt x="551981" y="199833"/>
                    <a:pt x="513287" y="199833"/>
                  </a:cubicBezTo>
                  <a:cubicBezTo>
                    <a:pt x="513287" y="213656"/>
                    <a:pt x="513287" y="226688"/>
                    <a:pt x="513287" y="239721"/>
                  </a:cubicBezTo>
                  <a:cubicBezTo>
                    <a:pt x="513287" y="257888"/>
                    <a:pt x="513682" y="276054"/>
                    <a:pt x="512892" y="294616"/>
                  </a:cubicBezTo>
                  <a:cubicBezTo>
                    <a:pt x="512102" y="308438"/>
                    <a:pt x="502626" y="317522"/>
                    <a:pt x="490386" y="317917"/>
                  </a:cubicBezTo>
                  <a:cubicBezTo>
                    <a:pt x="477752" y="318312"/>
                    <a:pt x="467881" y="309228"/>
                    <a:pt x="466301" y="295011"/>
                  </a:cubicBezTo>
                  <a:cubicBezTo>
                    <a:pt x="465906" y="290667"/>
                    <a:pt x="465906" y="286322"/>
                    <a:pt x="465906" y="281978"/>
                  </a:cubicBezTo>
                  <a:cubicBezTo>
                    <a:pt x="465906" y="208522"/>
                    <a:pt x="465906" y="135065"/>
                    <a:pt x="465906" y="61609"/>
                  </a:cubicBezTo>
                  <a:cubicBezTo>
                    <a:pt x="465906" y="56870"/>
                    <a:pt x="465906" y="52525"/>
                    <a:pt x="465906" y="47391"/>
                  </a:cubicBezTo>
                  <a:cubicBezTo>
                    <a:pt x="427213" y="47391"/>
                    <a:pt x="390098" y="47391"/>
                    <a:pt x="351404" y="47391"/>
                  </a:cubicBezTo>
                  <a:close/>
                  <a:moveTo>
                    <a:pt x="302445" y="214446"/>
                  </a:moveTo>
                  <a:cubicBezTo>
                    <a:pt x="263751" y="214446"/>
                    <a:pt x="226241" y="214446"/>
                    <a:pt x="188732" y="214446"/>
                  </a:cubicBezTo>
                  <a:cubicBezTo>
                    <a:pt x="188732" y="292246"/>
                    <a:pt x="188732" y="369257"/>
                    <a:pt x="188732" y="446268"/>
                  </a:cubicBezTo>
                  <a:cubicBezTo>
                    <a:pt x="227031" y="446268"/>
                    <a:pt x="264540" y="446268"/>
                    <a:pt x="302445" y="446268"/>
                  </a:cubicBezTo>
                  <a:cubicBezTo>
                    <a:pt x="302445" y="368862"/>
                    <a:pt x="302445" y="291851"/>
                    <a:pt x="302445" y="214446"/>
                  </a:cubicBezTo>
                  <a:close/>
                  <a:moveTo>
                    <a:pt x="850872" y="770898"/>
                  </a:moveTo>
                  <a:cubicBezTo>
                    <a:pt x="888381" y="808022"/>
                    <a:pt x="926285" y="845935"/>
                    <a:pt x="964190" y="883848"/>
                  </a:cubicBezTo>
                  <a:cubicBezTo>
                    <a:pt x="966953" y="886612"/>
                    <a:pt x="970507" y="890166"/>
                    <a:pt x="974060" y="890166"/>
                  </a:cubicBezTo>
                  <a:cubicBezTo>
                    <a:pt x="982352" y="890166"/>
                    <a:pt x="992618" y="890956"/>
                    <a:pt x="998146" y="886217"/>
                  </a:cubicBezTo>
                  <a:cubicBezTo>
                    <a:pt x="1003278" y="881873"/>
                    <a:pt x="1005253" y="871210"/>
                    <a:pt x="1005253" y="863311"/>
                  </a:cubicBezTo>
                  <a:cubicBezTo>
                    <a:pt x="1005253" y="858177"/>
                    <a:pt x="999725" y="852253"/>
                    <a:pt x="995382" y="847909"/>
                  </a:cubicBezTo>
                  <a:cubicBezTo>
                    <a:pt x="960636" y="812761"/>
                    <a:pt x="925496" y="777612"/>
                    <a:pt x="890355" y="742858"/>
                  </a:cubicBezTo>
                  <a:cubicBezTo>
                    <a:pt x="888381" y="740884"/>
                    <a:pt x="885617" y="738909"/>
                    <a:pt x="884828" y="738119"/>
                  </a:cubicBezTo>
                  <a:cubicBezTo>
                    <a:pt x="872983" y="749177"/>
                    <a:pt x="862322" y="759840"/>
                    <a:pt x="850872" y="770898"/>
                  </a:cubicBezTo>
                  <a:close/>
                  <a:moveTo>
                    <a:pt x="139377" y="366888"/>
                  </a:moveTo>
                  <a:cubicBezTo>
                    <a:pt x="108185" y="366888"/>
                    <a:pt x="78178" y="366888"/>
                    <a:pt x="48170" y="366888"/>
                  </a:cubicBezTo>
                  <a:cubicBezTo>
                    <a:pt x="48170" y="393743"/>
                    <a:pt x="48170" y="419808"/>
                    <a:pt x="48170" y="446268"/>
                  </a:cubicBezTo>
                  <a:cubicBezTo>
                    <a:pt x="78572" y="446268"/>
                    <a:pt x="108580" y="446268"/>
                    <a:pt x="139377" y="446268"/>
                  </a:cubicBezTo>
                  <a:cubicBezTo>
                    <a:pt x="139377" y="419413"/>
                    <a:pt x="139377" y="393743"/>
                    <a:pt x="139377" y="366888"/>
                  </a:cubicBezTo>
                  <a:close/>
                </a:path>
              </a:pathLst>
            </a:custGeom>
            <a:grpFill/>
            <a:ln w="3948" cap="flat">
              <a:noFill/>
              <a:prstDash val="solid"/>
              <a:miter/>
            </a:ln>
          </p:spPr>
          <p:txBody>
            <a:bodyPr rtlCol="0" anchor="ctr"/>
            <a:lstStyle/>
            <a:p>
              <a:endParaRPr lang="en-US"/>
            </a:p>
          </p:txBody>
        </p:sp>
        <p:sp>
          <p:nvSpPr>
            <p:cNvPr id="125" name="Freeform 124">
              <a:extLst>
                <a:ext uri="{FF2B5EF4-FFF2-40B4-BE49-F238E27FC236}">
                  <a16:creationId xmlns:a16="http://schemas.microsoft.com/office/drawing/2014/main" id="{75721C51-2058-6793-01C2-7B9773806A66}"/>
                </a:ext>
              </a:extLst>
            </p:cNvPr>
            <p:cNvSpPr/>
            <p:nvPr/>
          </p:nvSpPr>
          <p:spPr>
            <a:xfrm>
              <a:off x="2477798" y="452519"/>
              <a:ext cx="1011865" cy="1219140"/>
            </a:xfrm>
            <a:custGeom>
              <a:avLst/>
              <a:gdLst>
                <a:gd name="connsiteX0" fmla="*/ 0 w 1011865"/>
                <a:gd name="connsiteY0" fmla="*/ 59634 h 1219140"/>
                <a:gd name="connsiteX1" fmla="*/ 22901 w 1011865"/>
                <a:gd name="connsiteY1" fmla="*/ 20141 h 1219140"/>
                <a:gd name="connsiteX2" fmla="*/ 80547 w 1011865"/>
                <a:gd name="connsiteY2" fmla="*/ 0 h 1219140"/>
                <a:gd name="connsiteX3" fmla="*/ 929839 w 1011865"/>
                <a:gd name="connsiteY3" fmla="*/ 0 h 1219140"/>
                <a:gd name="connsiteX4" fmla="*/ 936946 w 1011865"/>
                <a:gd name="connsiteY4" fmla="*/ 0 h 1219140"/>
                <a:gd name="connsiteX5" fmla="*/ 1011175 w 1011865"/>
                <a:gd name="connsiteY5" fmla="*/ 73851 h 1219140"/>
                <a:gd name="connsiteX6" fmla="*/ 1011175 w 1011865"/>
                <a:gd name="connsiteY6" fmla="*/ 277634 h 1219140"/>
                <a:gd name="connsiteX7" fmla="*/ 987485 w 1011865"/>
                <a:gd name="connsiteY7" fmla="*/ 305674 h 1219140"/>
                <a:gd name="connsiteX8" fmla="*/ 963795 w 1011865"/>
                <a:gd name="connsiteY8" fmla="*/ 277634 h 1219140"/>
                <a:gd name="connsiteX9" fmla="*/ 963795 w 1011865"/>
                <a:gd name="connsiteY9" fmla="*/ 81355 h 1219140"/>
                <a:gd name="connsiteX10" fmla="*/ 930234 w 1011865"/>
                <a:gd name="connsiteY10" fmla="*/ 47786 h 1219140"/>
                <a:gd name="connsiteX11" fmla="*/ 80941 w 1011865"/>
                <a:gd name="connsiteY11" fmla="*/ 47786 h 1219140"/>
                <a:gd name="connsiteX12" fmla="*/ 47775 w 1011865"/>
                <a:gd name="connsiteY12" fmla="*/ 80170 h 1219140"/>
                <a:gd name="connsiteX13" fmla="*/ 47775 w 1011865"/>
                <a:gd name="connsiteY13" fmla="*/ 1138576 h 1219140"/>
                <a:gd name="connsiteX14" fmla="*/ 80547 w 1011865"/>
                <a:gd name="connsiteY14" fmla="*/ 1171355 h 1219140"/>
                <a:gd name="connsiteX15" fmla="*/ 931023 w 1011865"/>
                <a:gd name="connsiteY15" fmla="*/ 1171355 h 1219140"/>
                <a:gd name="connsiteX16" fmla="*/ 963795 w 1011865"/>
                <a:gd name="connsiteY16" fmla="*/ 1138181 h 1219140"/>
                <a:gd name="connsiteX17" fmla="*/ 963795 w 1011865"/>
                <a:gd name="connsiteY17" fmla="*/ 1045373 h 1219140"/>
                <a:gd name="connsiteX18" fmla="*/ 987485 w 1011865"/>
                <a:gd name="connsiteY18" fmla="*/ 1016938 h 1219140"/>
                <a:gd name="connsiteX19" fmla="*/ 1011570 w 1011865"/>
                <a:gd name="connsiteY19" fmla="*/ 1045373 h 1219140"/>
                <a:gd name="connsiteX20" fmla="*/ 1011570 w 1011865"/>
                <a:gd name="connsiteY20" fmla="*/ 1145290 h 1219140"/>
                <a:gd name="connsiteX21" fmla="*/ 954319 w 1011865"/>
                <a:gd name="connsiteY21" fmla="*/ 1217166 h 1219140"/>
                <a:gd name="connsiteX22" fmla="*/ 949976 w 1011865"/>
                <a:gd name="connsiteY22" fmla="*/ 1219141 h 1219140"/>
                <a:gd name="connsiteX23" fmla="*/ 62384 w 1011865"/>
                <a:gd name="connsiteY23" fmla="*/ 1219141 h 1219140"/>
                <a:gd name="connsiteX24" fmla="*/ 40273 w 1011865"/>
                <a:gd name="connsiteY24" fmla="*/ 1211242 h 1219140"/>
                <a:gd name="connsiteX25" fmla="*/ 395 w 1011865"/>
                <a:gd name="connsiteY25" fmla="*/ 1159902 h 1219140"/>
                <a:gd name="connsiteX26" fmla="*/ 0 w 1011865"/>
                <a:gd name="connsiteY26" fmla="*/ 59634 h 1219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11865" h="1219140">
                  <a:moveTo>
                    <a:pt x="0" y="59634"/>
                  </a:moveTo>
                  <a:cubicBezTo>
                    <a:pt x="7502" y="46206"/>
                    <a:pt x="13030" y="31594"/>
                    <a:pt x="22901" y="20141"/>
                  </a:cubicBezTo>
                  <a:cubicBezTo>
                    <a:pt x="37509" y="3554"/>
                    <a:pt x="58831" y="0"/>
                    <a:pt x="80547" y="0"/>
                  </a:cubicBezTo>
                  <a:cubicBezTo>
                    <a:pt x="363644" y="0"/>
                    <a:pt x="646741" y="0"/>
                    <a:pt x="929839" y="0"/>
                  </a:cubicBezTo>
                  <a:cubicBezTo>
                    <a:pt x="932208" y="0"/>
                    <a:pt x="934577" y="0"/>
                    <a:pt x="936946" y="0"/>
                  </a:cubicBezTo>
                  <a:cubicBezTo>
                    <a:pt x="980378" y="790"/>
                    <a:pt x="1010780" y="30409"/>
                    <a:pt x="1011175" y="73851"/>
                  </a:cubicBezTo>
                  <a:cubicBezTo>
                    <a:pt x="1011570" y="141779"/>
                    <a:pt x="1011570" y="209706"/>
                    <a:pt x="1011175" y="277634"/>
                  </a:cubicBezTo>
                  <a:cubicBezTo>
                    <a:pt x="1011175" y="295406"/>
                    <a:pt x="1002094" y="305674"/>
                    <a:pt x="987485" y="305674"/>
                  </a:cubicBezTo>
                  <a:cubicBezTo>
                    <a:pt x="972876" y="305674"/>
                    <a:pt x="963795" y="295406"/>
                    <a:pt x="963795" y="277634"/>
                  </a:cubicBezTo>
                  <a:cubicBezTo>
                    <a:pt x="963795" y="212076"/>
                    <a:pt x="963795" y="146518"/>
                    <a:pt x="963795" y="81355"/>
                  </a:cubicBezTo>
                  <a:cubicBezTo>
                    <a:pt x="963795" y="55685"/>
                    <a:pt x="955898" y="47786"/>
                    <a:pt x="930234" y="47786"/>
                  </a:cubicBezTo>
                  <a:cubicBezTo>
                    <a:pt x="647136" y="47786"/>
                    <a:pt x="364039" y="47786"/>
                    <a:pt x="80941" y="47786"/>
                  </a:cubicBezTo>
                  <a:cubicBezTo>
                    <a:pt x="55672" y="47786"/>
                    <a:pt x="47775" y="55685"/>
                    <a:pt x="47775" y="80170"/>
                  </a:cubicBezTo>
                  <a:cubicBezTo>
                    <a:pt x="47775" y="432840"/>
                    <a:pt x="47775" y="785906"/>
                    <a:pt x="47775" y="1138576"/>
                  </a:cubicBezTo>
                  <a:cubicBezTo>
                    <a:pt x="47775" y="1163456"/>
                    <a:pt x="55672" y="1171355"/>
                    <a:pt x="80547" y="1171355"/>
                  </a:cubicBezTo>
                  <a:cubicBezTo>
                    <a:pt x="364039" y="1171355"/>
                    <a:pt x="647531" y="1171355"/>
                    <a:pt x="931023" y="1171355"/>
                  </a:cubicBezTo>
                  <a:cubicBezTo>
                    <a:pt x="955503" y="1171355"/>
                    <a:pt x="963795" y="1163061"/>
                    <a:pt x="963795" y="1138181"/>
                  </a:cubicBezTo>
                  <a:cubicBezTo>
                    <a:pt x="963795" y="1107376"/>
                    <a:pt x="963795" y="1076177"/>
                    <a:pt x="963795" y="1045373"/>
                  </a:cubicBezTo>
                  <a:cubicBezTo>
                    <a:pt x="963795" y="1027996"/>
                    <a:pt x="973271" y="1016938"/>
                    <a:pt x="987485" y="1016938"/>
                  </a:cubicBezTo>
                  <a:cubicBezTo>
                    <a:pt x="1001699" y="1016938"/>
                    <a:pt x="1011570" y="1027996"/>
                    <a:pt x="1011570" y="1045373"/>
                  </a:cubicBezTo>
                  <a:cubicBezTo>
                    <a:pt x="1011965" y="1078547"/>
                    <a:pt x="1011965" y="1112116"/>
                    <a:pt x="1011570" y="1145290"/>
                  </a:cubicBezTo>
                  <a:cubicBezTo>
                    <a:pt x="1011175" y="1182413"/>
                    <a:pt x="990644" y="1207688"/>
                    <a:pt x="954319" y="1217166"/>
                  </a:cubicBezTo>
                  <a:cubicBezTo>
                    <a:pt x="952739" y="1217561"/>
                    <a:pt x="951555" y="1218351"/>
                    <a:pt x="949976" y="1219141"/>
                  </a:cubicBezTo>
                  <a:cubicBezTo>
                    <a:pt x="654243" y="1219141"/>
                    <a:pt x="358116" y="1219141"/>
                    <a:pt x="62384" y="1219141"/>
                  </a:cubicBezTo>
                  <a:cubicBezTo>
                    <a:pt x="54882" y="1216376"/>
                    <a:pt x="47380" y="1214402"/>
                    <a:pt x="40273" y="1211242"/>
                  </a:cubicBezTo>
                  <a:cubicBezTo>
                    <a:pt x="18162" y="1200974"/>
                    <a:pt x="7502" y="1181623"/>
                    <a:pt x="395" y="1159902"/>
                  </a:cubicBezTo>
                  <a:cubicBezTo>
                    <a:pt x="0" y="793409"/>
                    <a:pt x="0" y="426522"/>
                    <a:pt x="0" y="59634"/>
                  </a:cubicBezTo>
                  <a:close/>
                </a:path>
              </a:pathLst>
            </a:custGeom>
            <a:grpFill/>
            <a:ln w="3948" cap="flat">
              <a:noFill/>
              <a:prstDash val="solid"/>
              <a:miter/>
            </a:ln>
          </p:spPr>
          <p:txBody>
            <a:bodyPr rtlCol="0" anchor="ctr"/>
            <a:lstStyle/>
            <a:p>
              <a:endParaRPr lang="en-US"/>
            </a:p>
          </p:txBody>
        </p:sp>
        <p:sp>
          <p:nvSpPr>
            <p:cNvPr id="126" name="Freeform 125">
              <a:extLst>
                <a:ext uri="{FF2B5EF4-FFF2-40B4-BE49-F238E27FC236}">
                  <a16:creationId xmlns:a16="http://schemas.microsoft.com/office/drawing/2014/main" id="{22AAED6D-85B5-3BE1-4DB1-084DFF0C6549}"/>
                </a:ext>
              </a:extLst>
            </p:cNvPr>
            <p:cNvSpPr/>
            <p:nvPr/>
          </p:nvSpPr>
          <p:spPr>
            <a:xfrm>
              <a:off x="2603751" y="1495522"/>
              <a:ext cx="707561" cy="47786"/>
            </a:xfrm>
            <a:custGeom>
              <a:avLst/>
              <a:gdLst>
                <a:gd name="connsiteX0" fmla="*/ 353773 w 707561"/>
                <a:gd name="connsiteY0" fmla="*/ 395 h 47786"/>
                <a:gd name="connsiteX1" fmla="*/ 674380 w 707561"/>
                <a:gd name="connsiteY1" fmla="*/ 395 h 47786"/>
                <a:gd name="connsiteX2" fmla="*/ 689779 w 707561"/>
                <a:gd name="connsiteY2" fmla="*/ 1580 h 47786"/>
                <a:gd name="connsiteX3" fmla="*/ 707546 w 707561"/>
                <a:gd name="connsiteY3" fmla="*/ 24090 h 47786"/>
                <a:gd name="connsiteX4" fmla="*/ 690963 w 707561"/>
                <a:gd name="connsiteY4" fmla="*/ 46206 h 47786"/>
                <a:gd name="connsiteX5" fmla="*/ 673195 w 707561"/>
                <a:gd name="connsiteY5" fmla="*/ 47786 h 47786"/>
                <a:gd name="connsiteX6" fmla="*/ 34351 w 707561"/>
                <a:gd name="connsiteY6" fmla="*/ 47786 h 47786"/>
                <a:gd name="connsiteX7" fmla="*/ 17768 w 707561"/>
                <a:gd name="connsiteY7" fmla="*/ 46206 h 47786"/>
                <a:gd name="connsiteX8" fmla="*/ 0 w 707561"/>
                <a:gd name="connsiteY8" fmla="*/ 23696 h 47786"/>
                <a:gd name="connsiteX9" fmla="*/ 18952 w 707561"/>
                <a:gd name="connsiteY9" fmla="*/ 790 h 47786"/>
                <a:gd name="connsiteX10" fmla="*/ 33166 w 707561"/>
                <a:gd name="connsiteY10" fmla="*/ 0 h 47786"/>
                <a:gd name="connsiteX11" fmla="*/ 353773 w 707561"/>
                <a:gd name="connsiteY11" fmla="*/ 395 h 4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7561" h="47786">
                  <a:moveTo>
                    <a:pt x="353773" y="395"/>
                  </a:moveTo>
                  <a:cubicBezTo>
                    <a:pt x="460774" y="395"/>
                    <a:pt x="567379" y="395"/>
                    <a:pt x="674380" y="395"/>
                  </a:cubicBezTo>
                  <a:cubicBezTo>
                    <a:pt x="679513" y="395"/>
                    <a:pt x="684645" y="395"/>
                    <a:pt x="689779" y="1580"/>
                  </a:cubicBezTo>
                  <a:cubicBezTo>
                    <a:pt x="700439" y="3949"/>
                    <a:pt x="707941" y="13822"/>
                    <a:pt x="707546" y="24090"/>
                  </a:cubicBezTo>
                  <a:cubicBezTo>
                    <a:pt x="706756" y="34754"/>
                    <a:pt x="702018" y="43442"/>
                    <a:pt x="690963" y="46206"/>
                  </a:cubicBezTo>
                  <a:cubicBezTo>
                    <a:pt x="685435" y="47786"/>
                    <a:pt x="679118" y="47786"/>
                    <a:pt x="673195" y="47786"/>
                  </a:cubicBezTo>
                  <a:cubicBezTo>
                    <a:pt x="460379" y="47786"/>
                    <a:pt x="247167" y="47786"/>
                    <a:pt x="34351" y="47786"/>
                  </a:cubicBezTo>
                  <a:cubicBezTo>
                    <a:pt x="28823" y="47786"/>
                    <a:pt x="23295" y="47786"/>
                    <a:pt x="17768" y="46206"/>
                  </a:cubicBezTo>
                  <a:cubicBezTo>
                    <a:pt x="7107" y="43442"/>
                    <a:pt x="0" y="33964"/>
                    <a:pt x="0" y="23696"/>
                  </a:cubicBezTo>
                  <a:cubicBezTo>
                    <a:pt x="0" y="13033"/>
                    <a:pt x="7897" y="3159"/>
                    <a:pt x="18952" y="790"/>
                  </a:cubicBezTo>
                  <a:cubicBezTo>
                    <a:pt x="23690" y="0"/>
                    <a:pt x="28428" y="0"/>
                    <a:pt x="33166" y="0"/>
                  </a:cubicBezTo>
                  <a:cubicBezTo>
                    <a:pt x="140167" y="395"/>
                    <a:pt x="247167" y="395"/>
                    <a:pt x="353773" y="395"/>
                  </a:cubicBezTo>
                  <a:close/>
                </a:path>
              </a:pathLst>
            </a:custGeom>
            <a:grpFill/>
            <a:ln w="3948" cap="flat">
              <a:noFill/>
              <a:prstDash val="solid"/>
              <a:miter/>
            </a:ln>
          </p:spPr>
          <p:txBody>
            <a:bodyPr rtlCol="0" anchor="ctr"/>
            <a:lstStyle/>
            <a:p>
              <a:endParaRPr lang="en-US"/>
            </a:p>
          </p:txBody>
        </p:sp>
        <p:sp>
          <p:nvSpPr>
            <p:cNvPr id="127" name="Freeform 126">
              <a:extLst>
                <a:ext uri="{FF2B5EF4-FFF2-40B4-BE49-F238E27FC236}">
                  <a16:creationId xmlns:a16="http://schemas.microsoft.com/office/drawing/2014/main" id="{402D13AD-8900-441B-A6A3-25EE24501604}"/>
                </a:ext>
              </a:extLst>
            </p:cNvPr>
            <p:cNvSpPr/>
            <p:nvPr/>
          </p:nvSpPr>
          <p:spPr>
            <a:xfrm>
              <a:off x="3441187" y="805179"/>
              <a:ext cx="47400" cy="47411"/>
            </a:xfrm>
            <a:custGeom>
              <a:avLst/>
              <a:gdLst>
                <a:gd name="connsiteX0" fmla="*/ 24095 w 47400"/>
                <a:gd name="connsiteY0" fmla="*/ 47401 h 47411"/>
                <a:gd name="connsiteX1" fmla="*/ 10 w 47400"/>
                <a:gd name="connsiteY1" fmla="*/ 24101 h 47411"/>
                <a:gd name="connsiteX2" fmla="*/ 23306 w 47400"/>
                <a:gd name="connsiteY2" fmla="*/ 10 h 47411"/>
                <a:gd name="connsiteX3" fmla="*/ 47391 w 47400"/>
                <a:gd name="connsiteY3" fmla="*/ 23311 h 47411"/>
                <a:gd name="connsiteX4" fmla="*/ 24095 w 47400"/>
                <a:gd name="connsiteY4" fmla="*/ 47401 h 474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00" h="47411">
                  <a:moveTo>
                    <a:pt x="24095" y="47401"/>
                  </a:moveTo>
                  <a:cubicBezTo>
                    <a:pt x="11461" y="47796"/>
                    <a:pt x="405" y="36738"/>
                    <a:pt x="10" y="24101"/>
                  </a:cubicBezTo>
                  <a:cubicBezTo>
                    <a:pt x="-384" y="11463"/>
                    <a:pt x="10671" y="405"/>
                    <a:pt x="23306" y="10"/>
                  </a:cubicBezTo>
                  <a:cubicBezTo>
                    <a:pt x="35545" y="-385"/>
                    <a:pt x="46996" y="11068"/>
                    <a:pt x="47391" y="23311"/>
                  </a:cubicBezTo>
                  <a:cubicBezTo>
                    <a:pt x="47786" y="35948"/>
                    <a:pt x="36730" y="47401"/>
                    <a:pt x="24095" y="47401"/>
                  </a:cubicBezTo>
                  <a:close/>
                </a:path>
              </a:pathLst>
            </a:custGeom>
            <a:grpFill/>
            <a:ln w="3948" cap="flat">
              <a:noFill/>
              <a:prstDash val="solid"/>
              <a:miter/>
            </a:ln>
          </p:spPr>
          <p:txBody>
            <a:bodyPr rtlCol="0" anchor="ctr"/>
            <a:lstStyle/>
            <a:p>
              <a:endParaRPr lang="en-US"/>
            </a:p>
          </p:txBody>
        </p:sp>
        <p:sp>
          <p:nvSpPr>
            <p:cNvPr id="128" name="Freeform 127">
              <a:extLst>
                <a:ext uri="{FF2B5EF4-FFF2-40B4-BE49-F238E27FC236}">
                  <a16:creationId xmlns:a16="http://schemas.microsoft.com/office/drawing/2014/main" id="{E0945F50-3D73-72D2-E7DB-FA4606AD51F9}"/>
                </a:ext>
              </a:extLst>
            </p:cNvPr>
            <p:cNvSpPr/>
            <p:nvPr/>
          </p:nvSpPr>
          <p:spPr>
            <a:xfrm>
              <a:off x="3047930" y="1362816"/>
              <a:ext cx="46601" cy="47017"/>
            </a:xfrm>
            <a:custGeom>
              <a:avLst/>
              <a:gdLst>
                <a:gd name="connsiteX0" fmla="*/ 23306 w 46601"/>
                <a:gd name="connsiteY0" fmla="*/ 11 h 47017"/>
                <a:gd name="connsiteX1" fmla="*/ 46601 w 46601"/>
                <a:gd name="connsiteY1" fmla="*/ 23706 h 47017"/>
                <a:gd name="connsiteX2" fmla="*/ 22911 w 46601"/>
                <a:gd name="connsiteY2" fmla="*/ 47007 h 47017"/>
                <a:gd name="connsiteX3" fmla="*/ 11 w 46601"/>
                <a:gd name="connsiteY3" fmla="*/ 22916 h 47017"/>
                <a:gd name="connsiteX4" fmla="*/ 23306 w 46601"/>
                <a:gd name="connsiteY4" fmla="*/ 11 h 47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01" h="47017">
                  <a:moveTo>
                    <a:pt x="23306" y="11"/>
                  </a:moveTo>
                  <a:cubicBezTo>
                    <a:pt x="35941" y="11"/>
                    <a:pt x="46601" y="11069"/>
                    <a:pt x="46601" y="23706"/>
                  </a:cubicBezTo>
                  <a:cubicBezTo>
                    <a:pt x="46601" y="36344"/>
                    <a:pt x="35546" y="47402"/>
                    <a:pt x="22911" y="47007"/>
                  </a:cubicBezTo>
                  <a:cubicBezTo>
                    <a:pt x="10276" y="47007"/>
                    <a:pt x="-384" y="35949"/>
                    <a:pt x="11" y="22916"/>
                  </a:cubicBezTo>
                  <a:cubicBezTo>
                    <a:pt x="-384" y="10279"/>
                    <a:pt x="10276" y="-384"/>
                    <a:pt x="23306" y="11"/>
                  </a:cubicBezTo>
                  <a:close/>
                </a:path>
              </a:pathLst>
            </a:custGeom>
            <a:grpFill/>
            <a:ln w="3948" cap="flat">
              <a:noFill/>
              <a:prstDash val="solid"/>
              <a:miter/>
            </a:ln>
          </p:spPr>
          <p:txBody>
            <a:bodyPr rtlCol="0" anchor="ctr"/>
            <a:lstStyle/>
            <a:p>
              <a:endParaRPr lang="en-US"/>
            </a:p>
          </p:txBody>
        </p:sp>
        <p:sp>
          <p:nvSpPr>
            <p:cNvPr id="129" name="Freeform 128">
              <a:extLst>
                <a:ext uri="{FF2B5EF4-FFF2-40B4-BE49-F238E27FC236}">
                  <a16:creationId xmlns:a16="http://schemas.microsoft.com/office/drawing/2014/main" id="{EAF7A06A-47C1-40E5-5A28-672F9341DD34}"/>
                </a:ext>
              </a:extLst>
            </p:cNvPr>
            <p:cNvSpPr/>
            <p:nvPr/>
          </p:nvSpPr>
          <p:spPr>
            <a:xfrm>
              <a:off x="3171886" y="997485"/>
              <a:ext cx="142625" cy="142221"/>
            </a:xfrm>
            <a:custGeom>
              <a:avLst/>
              <a:gdLst>
                <a:gd name="connsiteX0" fmla="*/ 72683 w 142625"/>
                <a:gd name="connsiteY0" fmla="*/ 33 h 142221"/>
                <a:gd name="connsiteX1" fmla="*/ 142569 w 142625"/>
                <a:gd name="connsiteY1" fmla="*/ 72305 h 142221"/>
                <a:gd name="connsiteX2" fmla="*/ 70314 w 142625"/>
                <a:gd name="connsiteY2" fmla="*/ 142207 h 142221"/>
                <a:gd name="connsiteX3" fmla="*/ 33 w 142625"/>
                <a:gd name="connsiteY3" fmla="*/ 67961 h 142221"/>
                <a:gd name="connsiteX4" fmla="*/ 72683 w 142625"/>
                <a:gd name="connsiteY4" fmla="*/ 33 h 142221"/>
                <a:gd name="connsiteX5" fmla="*/ 72683 w 142625"/>
                <a:gd name="connsiteY5" fmla="*/ 47819 h 142221"/>
                <a:gd name="connsiteX6" fmla="*/ 47808 w 142625"/>
                <a:gd name="connsiteY6" fmla="*/ 69540 h 142221"/>
                <a:gd name="connsiteX7" fmla="*/ 69919 w 142625"/>
                <a:gd name="connsiteY7" fmla="*/ 94421 h 142221"/>
                <a:gd name="connsiteX8" fmla="*/ 94794 w 142625"/>
                <a:gd name="connsiteY8" fmla="*/ 72700 h 142221"/>
                <a:gd name="connsiteX9" fmla="*/ 72683 w 142625"/>
                <a:gd name="connsiteY9" fmla="*/ 47819 h 14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625" h="142221">
                  <a:moveTo>
                    <a:pt x="72683" y="33"/>
                  </a:moveTo>
                  <a:cubicBezTo>
                    <a:pt x="112167" y="1218"/>
                    <a:pt x="144148" y="33997"/>
                    <a:pt x="142569" y="72305"/>
                  </a:cubicBezTo>
                  <a:cubicBezTo>
                    <a:pt x="141385" y="111797"/>
                    <a:pt x="109008" y="142997"/>
                    <a:pt x="70314" y="142207"/>
                  </a:cubicBezTo>
                  <a:cubicBezTo>
                    <a:pt x="29646" y="141417"/>
                    <a:pt x="-1151" y="108638"/>
                    <a:pt x="33" y="67961"/>
                  </a:cubicBezTo>
                  <a:cubicBezTo>
                    <a:pt x="1218" y="29653"/>
                    <a:pt x="33989" y="-1152"/>
                    <a:pt x="72683" y="33"/>
                  </a:cubicBezTo>
                  <a:close/>
                  <a:moveTo>
                    <a:pt x="72683" y="47819"/>
                  </a:moveTo>
                  <a:cubicBezTo>
                    <a:pt x="59258" y="47029"/>
                    <a:pt x="48598" y="56508"/>
                    <a:pt x="47808" y="69540"/>
                  </a:cubicBezTo>
                  <a:cubicBezTo>
                    <a:pt x="47019" y="82573"/>
                    <a:pt x="56890" y="93631"/>
                    <a:pt x="69919" y="94421"/>
                  </a:cubicBezTo>
                  <a:cubicBezTo>
                    <a:pt x="82949" y="95211"/>
                    <a:pt x="94004" y="85732"/>
                    <a:pt x="94794" y="72700"/>
                  </a:cubicBezTo>
                  <a:cubicBezTo>
                    <a:pt x="95583" y="59667"/>
                    <a:pt x="85318" y="48609"/>
                    <a:pt x="72683" y="47819"/>
                  </a:cubicBezTo>
                  <a:close/>
                </a:path>
              </a:pathLst>
            </a:custGeom>
            <a:grpFill/>
            <a:ln w="3948" cap="flat">
              <a:noFill/>
              <a:prstDash val="solid"/>
              <a:miter/>
            </a:ln>
          </p:spPr>
          <p:txBody>
            <a:bodyPr rtlCol="0" anchor="ctr"/>
            <a:lstStyle/>
            <a:p>
              <a:endParaRPr lang="en-US"/>
            </a:p>
          </p:txBody>
        </p:sp>
        <p:sp>
          <p:nvSpPr>
            <p:cNvPr id="130" name="Freeform 129">
              <a:extLst>
                <a:ext uri="{FF2B5EF4-FFF2-40B4-BE49-F238E27FC236}">
                  <a16:creationId xmlns:a16="http://schemas.microsoft.com/office/drawing/2014/main" id="{515AC86A-4354-BA2D-7AC6-AFA43D194FAC}"/>
                </a:ext>
              </a:extLst>
            </p:cNvPr>
            <p:cNvSpPr/>
            <p:nvPr/>
          </p:nvSpPr>
          <p:spPr>
            <a:xfrm>
              <a:off x="3338537" y="1180765"/>
              <a:ext cx="142539" cy="142177"/>
            </a:xfrm>
            <a:custGeom>
              <a:avLst/>
              <a:gdLst>
                <a:gd name="connsiteX0" fmla="*/ 71469 w 142539"/>
                <a:gd name="connsiteY0" fmla="*/ 0 h 142177"/>
                <a:gd name="connsiteX1" fmla="*/ 142540 w 142539"/>
                <a:gd name="connsiteY1" fmla="*/ 71087 h 142177"/>
                <a:gd name="connsiteX2" fmla="*/ 71469 w 142539"/>
                <a:gd name="connsiteY2" fmla="*/ 142174 h 142177"/>
                <a:gd name="connsiteX3" fmla="*/ 4 w 142539"/>
                <a:gd name="connsiteY3" fmla="*/ 70297 h 142177"/>
                <a:gd name="connsiteX4" fmla="*/ 71469 w 142539"/>
                <a:gd name="connsiteY4" fmla="*/ 0 h 142177"/>
                <a:gd name="connsiteX5" fmla="*/ 47779 w 142539"/>
                <a:gd name="connsiteY5" fmla="*/ 71482 h 142177"/>
                <a:gd name="connsiteX6" fmla="*/ 71469 w 142539"/>
                <a:gd name="connsiteY6" fmla="*/ 94783 h 142177"/>
                <a:gd name="connsiteX7" fmla="*/ 94764 w 142539"/>
                <a:gd name="connsiteY7" fmla="*/ 71087 h 142177"/>
                <a:gd name="connsiteX8" fmla="*/ 71074 w 142539"/>
                <a:gd name="connsiteY8" fmla="*/ 47786 h 142177"/>
                <a:gd name="connsiteX9" fmla="*/ 47779 w 142539"/>
                <a:gd name="connsiteY9" fmla="*/ 71482 h 142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539" h="142177">
                  <a:moveTo>
                    <a:pt x="71469" y="0"/>
                  </a:moveTo>
                  <a:cubicBezTo>
                    <a:pt x="110558" y="395"/>
                    <a:pt x="142540" y="31989"/>
                    <a:pt x="142540" y="71087"/>
                  </a:cubicBezTo>
                  <a:cubicBezTo>
                    <a:pt x="142540" y="109790"/>
                    <a:pt x="110558" y="142174"/>
                    <a:pt x="71469" y="142174"/>
                  </a:cubicBezTo>
                  <a:cubicBezTo>
                    <a:pt x="31985" y="142569"/>
                    <a:pt x="-391" y="109790"/>
                    <a:pt x="4" y="70297"/>
                  </a:cubicBezTo>
                  <a:cubicBezTo>
                    <a:pt x="399" y="31199"/>
                    <a:pt x="31985" y="0"/>
                    <a:pt x="71469" y="0"/>
                  </a:cubicBezTo>
                  <a:close/>
                  <a:moveTo>
                    <a:pt x="47779" y="71482"/>
                  </a:moveTo>
                  <a:cubicBezTo>
                    <a:pt x="47779" y="84514"/>
                    <a:pt x="58439" y="94783"/>
                    <a:pt x="71469" y="94783"/>
                  </a:cubicBezTo>
                  <a:cubicBezTo>
                    <a:pt x="84104" y="94783"/>
                    <a:pt x="95159" y="84119"/>
                    <a:pt x="94764" y="71087"/>
                  </a:cubicBezTo>
                  <a:cubicBezTo>
                    <a:pt x="94764" y="58449"/>
                    <a:pt x="84104" y="47786"/>
                    <a:pt x="71074" y="47786"/>
                  </a:cubicBezTo>
                  <a:cubicBezTo>
                    <a:pt x="58045" y="47786"/>
                    <a:pt x="47779" y="58449"/>
                    <a:pt x="47779" y="71482"/>
                  </a:cubicBezTo>
                  <a:close/>
                </a:path>
              </a:pathLst>
            </a:custGeom>
            <a:grpFill/>
            <a:ln w="3948" cap="flat">
              <a:noFill/>
              <a:prstDash val="solid"/>
              <a:miter/>
            </a:ln>
          </p:spPr>
          <p:txBody>
            <a:bodyPr rtlCol="0" anchor="ctr"/>
            <a:lstStyle/>
            <a:p>
              <a:endParaRPr lang="en-US"/>
            </a:p>
          </p:txBody>
        </p:sp>
        <p:sp>
          <p:nvSpPr>
            <p:cNvPr id="131" name="Freeform 130">
              <a:extLst>
                <a:ext uri="{FF2B5EF4-FFF2-40B4-BE49-F238E27FC236}">
                  <a16:creationId xmlns:a16="http://schemas.microsoft.com/office/drawing/2014/main" id="{3B1144F8-F7DB-DF01-455C-20370E930DD8}"/>
                </a:ext>
              </a:extLst>
            </p:cNvPr>
            <p:cNvSpPr/>
            <p:nvPr/>
          </p:nvSpPr>
          <p:spPr>
            <a:xfrm>
              <a:off x="3225080" y="1035826"/>
              <a:ext cx="174980" cy="273686"/>
            </a:xfrm>
            <a:custGeom>
              <a:avLst/>
              <a:gdLst>
                <a:gd name="connsiteX0" fmla="*/ 146232 w 174980"/>
                <a:gd name="connsiteY0" fmla="*/ 0 h 273686"/>
                <a:gd name="connsiteX1" fmla="*/ 173870 w 174980"/>
                <a:gd name="connsiteY1" fmla="*/ 30015 h 273686"/>
                <a:gd name="connsiteX2" fmla="*/ 167948 w 174980"/>
                <a:gd name="connsiteY2" fmla="*/ 43047 h 273686"/>
                <a:gd name="connsiteX3" fmla="*/ 48708 w 174980"/>
                <a:gd name="connsiteY3" fmla="*/ 253938 h 273686"/>
                <a:gd name="connsiteX4" fmla="*/ 45549 w 174980"/>
                <a:gd name="connsiteY4" fmla="*/ 259072 h 273686"/>
                <a:gd name="connsiteX5" fmla="*/ 12383 w 174980"/>
                <a:gd name="connsiteY5" fmla="*/ 270920 h 273686"/>
                <a:gd name="connsiteX6" fmla="*/ 4091 w 174980"/>
                <a:gd name="connsiteY6" fmla="*/ 236167 h 273686"/>
                <a:gd name="connsiteX7" fmla="*/ 130044 w 174980"/>
                <a:gd name="connsiteY7" fmla="*/ 13822 h 273686"/>
                <a:gd name="connsiteX8" fmla="*/ 146232 w 174980"/>
                <a:gd name="connsiteY8" fmla="*/ 0 h 273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4980" h="273686">
                  <a:moveTo>
                    <a:pt x="146232" y="0"/>
                  </a:moveTo>
                  <a:cubicBezTo>
                    <a:pt x="167948" y="0"/>
                    <a:pt x="178609" y="14612"/>
                    <a:pt x="173870" y="30015"/>
                  </a:cubicBezTo>
                  <a:cubicBezTo>
                    <a:pt x="172291" y="34359"/>
                    <a:pt x="170317" y="38703"/>
                    <a:pt x="167948" y="43047"/>
                  </a:cubicBezTo>
                  <a:cubicBezTo>
                    <a:pt x="128070" y="113344"/>
                    <a:pt x="88586" y="183641"/>
                    <a:pt x="48708" y="253938"/>
                  </a:cubicBezTo>
                  <a:cubicBezTo>
                    <a:pt x="47918" y="255518"/>
                    <a:pt x="46733" y="257493"/>
                    <a:pt x="45549" y="259072"/>
                  </a:cubicBezTo>
                  <a:cubicBezTo>
                    <a:pt x="37257" y="272500"/>
                    <a:pt x="24228" y="277239"/>
                    <a:pt x="12383" y="270920"/>
                  </a:cubicBezTo>
                  <a:cubicBezTo>
                    <a:pt x="143" y="264207"/>
                    <a:pt x="-3806" y="249989"/>
                    <a:pt x="4091" y="236167"/>
                  </a:cubicBezTo>
                  <a:cubicBezTo>
                    <a:pt x="45944" y="161920"/>
                    <a:pt x="87401" y="87674"/>
                    <a:pt x="130044" y="13822"/>
                  </a:cubicBezTo>
                  <a:cubicBezTo>
                    <a:pt x="133992" y="7109"/>
                    <a:pt x="142679" y="2765"/>
                    <a:pt x="146232" y="0"/>
                  </a:cubicBezTo>
                  <a:close/>
                </a:path>
              </a:pathLst>
            </a:custGeom>
            <a:grpFill/>
            <a:ln w="3948" cap="flat">
              <a:noFill/>
              <a:prstDash val="solid"/>
              <a:miter/>
            </a:ln>
          </p:spPr>
          <p:txBody>
            <a:bodyPr rtlCol="0" anchor="ctr"/>
            <a:lstStyle/>
            <a:p>
              <a:endParaRPr lang="en-US"/>
            </a:p>
          </p:txBody>
        </p:sp>
        <p:sp>
          <p:nvSpPr>
            <p:cNvPr id="132" name="Freeform 131">
              <a:extLst>
                <a:ext uri="{FF2B5EF4-FFF2-40B4-BE49-F238E27FC236}">
                  <a16:creationId xmlns:a16="http://schemas.microsoft.com/office/drawing/2014/main" id="{43386347-FA2A-18ED-6C20-5ED269FA0D2B}"/>
                </a:ext>
              </a:extLst>
            </p:cNvPr>
            <p:cNvSpPr/>
            <p:nvPr/>
          </p:nvSpPr>
          <p:spPr>
            <a:xfrm>
              <a:off x="2603741" y="1362431"/>
              <a:ext cx="403542" cy="47391"/>
            </a:xfrm>
            <a:custGeom>
              <a:avLst/>
              <a:gdLst>
                <a:gd name="connsiteX0" fmla="*/ 374314 w 403542"/>
                <a:gd name="connsiteY0" fmla="*/ 0 h 47391"/>
                <a:gd name="connsiteX1" fmla="*/ 306403 w 403542"/>
                <a:gd name="connsiteY1" fmla="*/ 0 h 47391"/>
                <a:gd name="connsiteX2" fmla="*/ 245993 w 403542"/>
                <a:gd name="connsiteY2" fmla="*/ 0 h 47391"/>
                <a:gd name="connsiteX3" fmla="*/ 187952 w 403542"/>
                <a:gd name="connsiteY3" fmla="*/ 0 h 47391"/>
                <a:gd name="connsiteX4" fmla="*/ 142546 w 403542"/>
                <a:gd name="connsiteY4" fmla="*/ 0 h 47391"/>
                <a:gd name="connsiteX5" fmla="*/ 98324 w 403542"/>
                <a:gd name="connsiteY5" fmla="*/ 0 h 47391"/>
                <a:gd name="connsiteX6" fmla="*/ 29228 w 403542"/>
                <a:gd name="connsiteY6" fmla="*/ 0 h 47391"/>
                <a:gd name="connsiteX7" fmla="*/ 10 w 403542"/>
                <a:gd name="connsiteY7" fmla="*/ 24091 h 47391"/>
                <a:gd name="connsiteX8" fmla="*/ 28833 w 403542"/>
                <a:gd name="connsiteY8" fmla="*/ 47391 h 47391"/>
                <a:gd name="connsiteX9" fmla="*/ 142151 w 403542"/>
                <a:gd name="connsiteY9" fmla="*/ 47391 h 47391"/>
                <a:gd name="connsiteX10" fmla="*/ 246387 w 403542"/>
                <a:gd name="connsiteY10" fmla="*/ 47391 h 47391"/>
                <a:gd name="connsiteX11" fmla="*/ 374314 w 403542"/>
                <a:gd name="connsiteY11" fmla="*/ 47391 h 47391"/>
                <a:gd name="connsiteX12" fmla="*/ 403532 w 403542"/>
                <a:gd name="connsiteY12" fmla="*/ 22906 h 47391"/>
                <a:gd name="connsiteX13" fmla="*/ 374314 w 403542"/>
                <a:gd name="connsiteY13" fmla="*/ 0 h 4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3542" h="47391">
                  <a:moveTo>
                    <a:pt x="374314" y="0"/>
                  </a:moveTo>
                  <a:cubicBezTo>
                    <a:pt x="351809" y="0"/>
                    <a:pt x="328908" y="0"/>
                    <a:pt x="306403" y="0"/>
                  </a:cubicBezTo>
                  <a:cubicBezTo>
                    <a:pt x="286266" y="0"/>
                    <a:pt x="266129" y="0"/>
                    <a:pt x="245993" y="0"/>
                  </a:cubicBezTo>
                  <a:cubicBezTo>
                    <a:pt x="226646" y="0"/>
                    <a:pt x="207299" y="0"/>
                    <a:pt x="187952" y="0"/>
                  </a:cubicBezTo>
                  <a:cubicBezTo>
                    <a:pt x="172948" y="0"/>
                    <a:pt x="157944" y="0"/>
                    <a:pt x="142546" y="0"/>
                  </a:cubicBezTo>
                  <a:cubicBezTo>
                    <a:pt x="127937" y="0"/>
                    <a:pt x="112933" y="0"/>
                    <a:pt x="98324" y="0"/>
                  </a:cubicBezTo>
                  <a:cubicBezTo>
                    <a:pt x="75423" y="0"/>
                    <a:pt x="52128" y="0"/>
                    <a:pt x="29228" y="0"/>
                  </a:cubicBezTo>
                  <a:cubicBezTo>
                    <a:pt x="11065" y="0"/>
                    <a:pt x="-385" y="9478"/>
                    <a:pt x="10" y="24091"/>
                  </a:cubicBezTo>
                  <a:cubicBezTo>
                    <a:pt x="405" y="38308"/>
                    <a:pt x="11460" y="47391"/>
                    <a:pt x="28833" y="47391"/>
                  </a:cubicBezTo>
                  <a:cubicBezTo>
                    <a:pt x="66737" y="47391"/>
                    <a:pt x="104246" y="47391"/>
                    <a:pt x="142151" y="47391"/>
                  </a:cubicBezTo>
                  <a:cubicBezTo>
                    <a:pt x="176896" y="47391"/>
                    <a:pt x="211642" y="47391"/>
                    <a:pt x="246387" y="47391"/>
                  </a:cubicBezTo>
                  <a:cubicBezTo>
                    <a:pt x="289030" y="47391"/>
                    <a:pt x="331672" y="47391"/>
                    <a:pt x="374314" y="47391"/>
                  </a:cubicBezTo>
                  <a:cubicBezTo>
                    <a:pt x="392477" y="47391"/>
                    <a:pt x="403927" y="37518"/>
                    <a:pt x="403532" y="22906"/>
                  </a:cubicBezTo>
                  <a:cubicBezTo>
                    <a:pt x="402743" y="9083"/>
                    <a:pt x="392082" y="0"/>
                    <a:pt x="374314" y="0"/>
                  </a:cubicBezTo>
                  <a:close/>
                </a:path>
              </a:pathLst>
            </a:custGeom>
            <a:grpFill/>
            <a:ln w="3948" cap="flat">
              <a:noFill/>
              <a:prstDash val="solid"/>
              <a:miter/>
            </a:ln>
          </p:spPr>
          <p:txBody>
            <a:bodyPr rtlCol="0" anchor="ctr"/>
            <a:lstStyle/>
            <a:p>
              <a:endParaRPr lang="en-US"/>
            </a:p>
          </p:txBody>
        </p:sp>
        <p:sp>
          <p:nvSpPr>
            <p:cNvPr id="133" name="Freeform 132">
              <a:extLst>
                <a:ext uri="{FF2B5EF4-FFF2-40B4-BE49-F238E27FC236}">
                  <a16:creationId xmlns:a16="http://schemas.microsoft.com/office/drawing/2014/main" id="{2C8F23C2-7C53-57A1-ACAE-A5605A918B3C}"/>
                </a:ext>
              </a:extLst>
            </p:cNvPr>
            <p:cNvSpPr/>
            <p:nvPr/>
          </p:nvSpPr>
          <p:spPr>
            <a:xfrm>
              <a:off x="2603741" y="1228946"/>
              <a:ext cx="403542" cy="47391"/>
            </a:xfrm>
            <a:custGeom>
              <a:avLst/>
              <a:gdLst>
                <a:gd name="connsiteX0" fmla="*/ 374314 w 403542"/>
                <a:gd name="connsiteY0" fmla="*/ 0 h 47391"/>
                <a:gd name="connsiteX1" fmla="*/ 306403 w 403542"/>
                <a:gd name="connsiteY1" fmla="*/ 0 h 47391"/>
                <a:gd name="connsiteX2" fmla="*/ 245993 w 403542"/>
                <a:gd name="connsiteY2" fmla="*/ 0 h 47391"/>
                <a:gd name="connsiteX3" fmla="*/ 187952 w 403542"/>
                <a:gd name="connsiteY3" fmla="*/ 0 h 47391"/>
                <a:gd name="connsiteX4" fmla="*/ 142546 w 403542"/>
                <a:gd name="connsiteY4" fmla="*/ 0 h 47391"/>
                <a:gd name="connsiteX5" fmla="*/ 98324 w 403542"/>
                <a:gd name="connsiteY5" fmla="*/ 0 h 47391"/>
                <a:gd name="connsiteX6" fmla="*/ 29228 w 403542"/>
                <a:gd name="connsiteY6" fmla="*/ 0 h 47391"/>
                <a:gd name="connsiteX7" fmla="*/ 10 w 403542"/>
                <a:gd name="connsiteY7" fmla="*/ 24090 h 47391"/>
                <a:gd name="connsiteX8" fmla="*/ 28833 w 403542"/>
                <a:gd name="connsiteY8" fmla="*/ 47391 h 47391"/>
                <a:gd name="connsiteX9" fmla="*/ 142151 w 403542"/>
                <a:gd name="connsiteY9" fmla="*/ 47391 h 47391"/>
                <a:gd name="connsiteX10" fmla="*/ 246387 w 403542"/>
                <a:gd name="connsiteY10" fmla="*/ 47391 h 47391"/>
                <a:gd name="connsiteX11" fmla="*/ 374314 w 403542"/>
                <a:gd name="connsiteY11" fmla="*/ 47391 h 47391"/>
                <a:gd name="connsiteX12" fmla="*/ 403532 w 403542"/>
                <a:gd name="connsiteY12" fmla="*/ 22906 h 47391"/>
                <a:gd name="connsiteX13" fmla="*/ 374314 w 403542"/>
                <a:gd name="connsiteY13" fmla="*/ 0 h 4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3542" h="47391">
                  <a:moveTo>
                    <a:pt x="374314" y="0"/>
                  </a:moveTo>
                  <a:cubicBezTo>
                    <a:pt x="351809" y="0"/>
                    <a:pt x="328908" y="0"/>
                    <a:pt x="306403" y="0"/>
                  </a:cubicBezTo>
                  <a:cubicBezTo>
                    <a:pt x="286266" y="0"/>
                    <a:pt x="266129" y="0"/>
                    <a:pt x="245993" y="0"/>
                  </a:cubicBezTo>
                  <a:cubicBezTo>
                    <a:pt x="226646" y="0"/>
                    <a:pt x="207299" y="0"/>
                    <a:pt x="187952" y="0"/>
                  </a:cubicBezTo>
                  <a:cubicBezTo>
                    <a:pt x="172948" y="0"/>
                    <a:pt x="157944" y="0"/>
                    <a:pt x="142546" y="0"/>
                  </a:cubicBezTo>
                  <a:cubicBezTo>
                    <a:pt x="127937" y="0"/>
                    <a:pt x="112933" y="0"/>
                    <a:pt x="98324" y="0"/>
                  </a:cubicBezTo>
                  <a:cubicBezTo>
                    <a:pt x="75423" y="0"/>
                    <a:pt x="52128" y="0"/>
                    <a:pt x="29228" y="0"/>
                  </a:cubicBezTo>
                  <a:cubicBezTo>
                    <a:pt x="11065" y="0"/>
                    <a:pt x="-385" y="9478"/>
                    <a:pt x="10" y="24090"/>
                  </a:cubicBezTo>
                  <a:cubicBezTo>
                    <a:pt x="405" y="38308"/>
                    <a:pt x="11460" y="47391"/>
                    <a:pt x="28833" y="47391"/>
                  </a:cubicBezTo>
                  <a:cubicBezTo>
                    <a:pt x="66737" y="47391"/>
                    <a:pt x="104246" y="47391"/>
                    <a:pt x="142151" y="47391"/>
                  </a:cubicBezTo>
                  <a:cubicBezTo>
                    <a:pt x="176896" y="47391"/>
                    <a:pt x="211642" y="47391"/>
                    <a:pt x="246387" y="47391"/>
                  </a:cubicBezTo>
                  <a:cubicBezTo>
                    <a:pt x="289030" y="47391"/>
                    <a:pt x="331672" y="47391"/>
                    <a:pt x="374314" y="47391"/>
                  </a:cubicBezTo>
                  <a:cubicBezTo>
                    <a:pt x="392477" y="47391"/>
                    <a:pt x="403927" y="37518"/>
                    <a:pt x="403532" y="22906"/>
                  </a:cubicBezTo>
                  <a:cubicBezTo>
                    <a:pt x="402743" y="9083"/>
                    <a:pt x="392082" y="0"/>
                    <a:pt x="374314" y="0"/>
                  </a:cubicBezTo>
                  <a:close/>
                </a:path>
              </a:pathLst>
            </a:custGeom>
            <a:grpFill/>
            <a:ln w="3948" cap="flat">
              <a:noFill/>
              <a:prstDash val="solid"/>
              <a:miter/>
            </a:ln>
          </p:spPr>
          <p:txBody>
            <a:bodyPr rtlCol="0" anchor="ctr"/>
            <a:lstStyle/>
            <a:p>
              <a:endParaRPr lang="en-US"/>
            </a:p>
          </p:txBody>
        </p:sp>
      </p:grpSp>
    </p:spTree>
    <p:extLst>
      <p:ext uri="{BB962C8B-B14F-4D97-AF65-F5344CB8AC3E}">
        <p14:creationId xmlns:p14="http://schemas.microsoft.com/office/powerpoint/2010/main" val="35127858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773113"/>
            <a:ext cx="6051578" cy="283792"/>
          </a:xfrm>
        </p:spPr>
        <p:txBody>
          <a:bodyPr numCol="1"/>
          <a:lstStyle/>
          <a:p>
            <a:pPr algn="just">
              <a:spcAft>
                <a:spcPts val="1200"/>
              </a:spcAft>
            </a:pPr>
            <a:r>
              <a:rPr lang="en-US"/>
              <a:t>Looking at data from supply chain networks across the retail industry, PwC identifies three key measurable areas often considered the foundation of enterprise trust: </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46</a:t>
            </a:fld>
            <a:endParaRPr lang="en-US" dirty="0"/>
          </a:p>
        </p:txBody>
      </p:sp>
      <p:sp>
        <p:nvSpPr>
          <p:cNvPr id="4" name="Text Placeholder 17">
            <a:extLst>
              <a:ext uri="{FF2B5EF4-FFF2-40B4-BE49-F238E27FC236}">
                <a16:creationId xmlns:a16="http://schemas.microsoft.com/office/drawing/2014/main" id="{D2754FCA-FF86-238D-1749-E58AD706A4BE}"/>
              </a:ext>
            </a:extLst>
          </p:cNvPr>
          <p:cNvSpPr txBox="1">
            <a:spLocks/>
          </p:cNvSpPr>
          <p:nvPr/>
        </p:nvSpPr>
        <p:spPr>
          <a:xfrm>
            <a:off x="1005879" y="1301770"/>
            <a:ext cx="350203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Validity of data</a:t>
            </a:r>
          </a:p>
          <a:p>
            <a:r>
              <a:rPr lang="en-US">
                <a:effectLst/>
                <a:latin typeface="Calibri" panose="020F0502020204030204" pitchFamily="34" charset="0"/>
              </a:rPr>
              <a:t>An organization has, to the extent and to the effect, accurately sourced information that holds true when shared with the consumer. </a:t>
            </a:r>
          </a:p>
          <a:p>
            <a:r>
              <a:rPr lang="en-US" b="1">
                <a:solidFill>
                  <a:srgbClr val="F79037"/>
                </a:solidFill>
                <a:effectLst/>
                <a:latin typeface="Calibri" panose="020F0502020204030204" pitchFamily="34" charset="0"/>
              </a:rPr>
              <a:t> </a:t>
            </a:r>
            <a:endParaRPr lang="en-US">
              <a:solidFill>
                <a:srgbClr val="F79037"/>
              </a:solidFill>
            </a:endParaRPr>
          </a:p>
          <a:p>
            <a:endParaRPr lang="en-US" dirty="0"/>
          </a:p>
        </p:txBody>
      </p:sp>
      <p:sp>
        <p:nvSpPr>
          <p:cNvPr id="7" name="TextBox 6">
            <a:extLst>
              <a:ext uri="{FF2B5EF4-FFF2-40B4-BE49-F238E27FC236}">
                <a16:creationId xmlns:a16="http://schemas.microsoft.com/office/drawing/2014/main" id="{7BFB4372-F404-04F5-3F64-8973AA680173}"/>
              </a:ext>
            </a:extLst>
          </p:cNvPr>
          <p:cNvSpPr txBox="1"/>
          <p:nvPr/>
        </p:nvSpPr>
        <p:spPr>
          <a:xfrm>
            <a:off x="450035" y="1121170"/>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5" name="Rectangle 4">
            <a:extLst>
              <a:ext uri="{FF2B5EF4-FFF2-40B4-BE49-F238E27FC236}">
                <a16:creationId xmlns:a16="http://schemas.microsoft.com/office/drawing/2014/main" id="{CE10BABD-4A23-3A58-4D5B-25B030BD7B3D}"/>
              </a:ext>
            </a:extLst>
          </p:cNvPr>
          <p:cNvSpPr/>
          <p:nvPr/>
        </p:nvSpPr>
        <p:spPr>
          <a:xfrm>
            <a:off x="0" y="4281055"/>
            <a:ext cx="7559675" cy="7758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0" name="Group 39">
            <a:extLst>
              <a:ext uri="{FF2B5EF4-FFF2-40B4-BE49-F238E27FC236}">
                <a16:creationId xmlns:a16="http://schemas.microsoft.com/office/drawing/2014/main" id="{D76A6421-7F90-703A-1DB1-F0DC68D022B9}"/>
              </a:ext>
            </a:extLst>
          </p:cNvPr>
          <p:cNvGrpSpPr/>
          <p:nvPr/>
        </p:nvGrpSpPr>
        <p:grpSpPr>
          <a:xfrm flipH="1">
            <a:off x="5196257" y="2183088"/>
            <a:ext cx="2590078" cy="2250924"/>
            <a:chOff x="-220413" y="5470274"/>
            <a:chExt cx="2590078" cy="2250924"/>
          </a:xfrm>
        </p:grpSpPr>
        <p:sp>
          <p:nvSpPr>
            <p:cNvPr id="41" name="Freeform 40">
              <a:extLst>
                <a:ext uri="{FF2B5EF4-FFF2-40B4-BE49-F238E27FC236}">
                  <a16:creationId xmlns:a16="http://schemas.microsoft.com/office/drawing/2014/main" id="{4285C4DC-FB5E-605C-08C0-44638C7DBB71}"/>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33CE85D6-881E-38FC-7109-C7DFFD9E7C83}"/>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6D9C1C0A-C57C-2DAE-BDE5-F2FE4D3329C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5112FA03-02D1-9F34-C8B9-45E8663AC59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C1E4E147-8223-DEE0-BF7D-8DD45C43868B}"/>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FDE6BFB7-1CF6-33BB-CF00-DF846E422E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9AB1FD8D-2F84-B34A-5BAD-E0A3C9D5A00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3C14E39B-91CB-3A78-B012-E6380D86543D}"/>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1BF1524B-319C-09E2-CF8B-B9D24D9B58D2}"/>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EF65AD6B-7C38-EFD8-913F-9259E56D18A5}"/>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028EC28F-1B95-B6D2-952F-9AB407B2E0D9}"/>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939FB456-3562-011C-578A-053BC5BE6CF3}"/>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128572DB-0462-9DCE-5AE8-42DDE899B57B}"/>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FEF0ED05-F716-1313-641E-DC28B682E44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ED0389EC-F293-F7B9-46ED-ABECFCF46E1F}"/>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6" name="Freeform 55">
              <a:extLst>
                <a:ext uri="{FF2B5EF4-FFF2-40B4-BE49-F238E27FC236}">
                  <a16:creationId xmlns:a16="http://schemas.microsoft.com/office/drawing/2014/main" id="{4186DEC2-F83D-8EFD-5525-A2706E6CD476}"/>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7" name="Freeform 56">
              <a:extLst>
                <a:ext uri="{FF2B5EF4-FFF2-40B4-BE49-F238E27FC236}">
                  <a16:creationId xmlns:a16="http://schemas.microsoft.com/office/drawing/2014/main" id="{0CDA33A0-BE37-9089-DEC8-F37D485BDA4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8" name="Freeform 57">
              <a:extLst>
                <a:ext uri="{FF2B5EF4-FFF2-40B4-BE49-F238E27FC236}">
                  <a16:creationId xmlns:a16="http://schemas.microsoft.com/office/drawing/2014/main" id="{2532967E-F49D-970E-C996-1069B77C678D}"/>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4589815"/>
            <a:ext cx="6051578" cy="532888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effectLst/>
                <a:latin typeface="Calibri" panose="020F0502020204030204" pitchFamily="34" charset="0"/>
              </a:rPr>
              <a:t>Generally speaking, enterprises tend to hesitate to embrace emerging technology, especially one that requires a new method in sharing data which blockchain technology would require them to do. Blockchain technology delegates data management back to the consumer and to regulatory bodies. Blockchain Technology cannot only shift trust mechanisms within single business entities but rather in whole industries. For example, in supply chain management. The more companies embrace blockchain, the more networking effects come into place. Supply chain management on-chain can only make sense if all steps along the chain are tracked by all participating parties. As soon as one or more steps and suppliers are not participating, the chain is incomplete and significantly inhibited in its purpose. </a:t>
            </a:r>
          </a:p>
          <a:p>
            <a:endParaRPr lang="en-US">
              <a:solidFill>
                <a:srgbClr val="000000"/>
              </a:solidFill>
              <a:effectLst/>
              <a:latin typeface="Calibri" panose="020F0502020204030204" pitchFamily="34" charset="0"/>
            </a:endParaRPr>
          </a:p>
          <a:p>
            <a:r>
              <a:rPr lang="en-US">
                <a:solidFill>
                  <a:srgbClr val="000000"/>
                </a:solidFill>
                <a:effectLst/>
                <a:latin typeface="Calibri" panose="020F0502020204030204" pitchFamily="34" charset="0"/>
              </a:rPr>
              <a:t>With more than a decade of this transformative technology, through the rise of digital commerce, trusting business networks have raised significant questions in transforming IT. As a result, this transformation has redefined technical stacks and has developed new data models. However, technology cannot scale trust within a transaction, hence, to reduce the cost of trust, PwC identified quantifiable metrics in the scope of their study. </a:t>
            </a:r>
          </a:p>
          <a:p>
            <a:endParaRPr lang="en-US">
              <a:solidFill>
                <a:srgbClr val="000000"/>
              </a:solidFill>
            </a:endParaRPr>
          </a:p>
          <a:p>
            <a:r>
              <a:rPr lang="en-US" b="1">
                <a:solidFill>
                  <a:srgbClr val="F79037"/>
                </a:solidFill>
                <a:effectLst/>
                <a:latin typeface="Calibri" panose="020F0502020204030204" pitchFamily="34" charset="0"/>
              </a:rPr>
              <a:t>Quantifying Trust </a:t>
            </a:r>
          </a:p>
          <a:p>
            <a:r>
              <a:rPr lang="en-US">
                <a:solidFill>
                  <a:srgbClr val="000000"/>
                </a:solidFill>
                <a:effectLst/>
                <a:latin typeface="Calibri" panose="020F0502020204030204" pitchFamily="34" charset="0"/>
              </a:rPr>
              <a:t>Today, blockchain presents an interesting predicament in corporate America with businesses siloed by traditional infrastructures and long-standing processes. With the rise of blockchain technology, businesses are demanding data quality reviews prior to progressing into solutions that apply automated business logic across a value chain. Another issue is presented by the quality of data that is inserted into a blockchain system by an oracle. A so-called oracle is the source of inputs from the real world, oracles thus connect blockchains to external systems. </a:t>
            </a:r>
          </a:p>
        </p:txBody>
      </p:sp>
      <p:sp>
        <p:nvSpPr>
          <p:cNvPr id="6" name="Text Placeholder 17">
            <a:extLst>
              <a:ext uri="{FF2B5EF4-FFF2-40B4-BE49-F238E27FC236}">
                <a16:creationId xmlns:a16="http://schemas.microsoft.com/office/drawing/2014/main" id="{76EC7F90-E760-8944-1020-077D3A565CCA}"/>
              </a:ext>
            </a:extLst>
          </p:cNvPr>
          <p:cNvSpPr txBox="1">
            <a:spLocks/>
          </p:cNvSpPr>
          <p:nvPr/>
        </p:nvSpPr>
        <p:spPr>
          <a:xfrm>
            <a:off x="1017030" y="2361134"/>
            <a:ext cx="350203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Governance of data </a:t>
            </a:r>
          </a:p>
          <a:p>
            <a:r>
              <a:rPr lang="en-US"/>
              <a:t>An organization has defined fair business rules to manage data and to align with business processes. </a:t>
            </a:r>
          </a:p>
          <a:p>
            <a:endParaRPr lang="en-US"/>
          </a:p>
          <a:p>
            <a:r>
              <a:rPr lang="en-US"/>
              <a:t> </a:t>
            </a:r>
          </a:p>
          <a:p>
            <a:endParaRPr lang="en-US" dirty="0"/>
          </a:p>
        </p:txBody>
      </p:sp>
      <p:sp>
        <p:nvSpPr>
          <p:cNvPr id="9" name="TextBox 8">
            <a:extLst>
              <a:ext uri="{FF2B5EF4-FFF2-40B4-BE49-F238E27FC236}">
                <a16:creationId xmlns:a16="http://schemas.microsoft.com/office/drawing/2014/main" id="{35A2E2E1-D836-529F-F6EE-D14E07EAB089}"/>
              </a:ext>
            </a:extLst>
          </p:cNvPr>
          <p:cNvSpPr txBox="1"/>
          <p:nvPr/>
        </p:nvSpPr>
        <p:spPr>
          <a:xfrm>
            <a:off x="461186" y="2102477"/>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10" name="Text Placeholder 17">
            <a:extLst>
              <a:ext uri="{FF2B5EF4-FFF2-40B4-BE49-F238E27FC236}">
                <a16:creationId xmlns:a16="http://schemas.microsoft.com/office/drawing/2014/main" id="{0FCB9E49-A2EC-030A-D554-BE3204D12BAC}"/>
              </a:ext>
            </a:extLst>
          </p:cNvPr>
          <p:cNvSpPr txBox="1">
            <a:spLocks/>
          </p:cNvSpPr>
          <p:nvPr/>
        </p:nvSpPr>
        <p:spPr>
          <a:xfrm>
            <a:off x="1039332" y="3242082"/>
            <a:ext cx="350203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Reliability of data </a:t>
            </a:r>
          </a:p>
          <a:p>
            <a:r>
              <a:rPr lang="en-US"/>
              <a:t>An organization acts consistently and proactively, in a timely, thought-driven manner. </a:t>
            </a:r>
          </a:p>
          <a:p>
            <a:endParaRPr lang="en-US" dirty="0"/>
          </a:p>
        </p:txBody>
      </p:sp>
      <p:sp>
        <p:nvSpPr>
          <p:cNvPr id="11" name="TextBox 10">
            <a:extLst>
              <a:ext uri="{FF2B5EF4-FFF2-40B4-BE49-F238E27FC236}">
                <a16:creationId xmlns:a16="http://schemas.microsoft.com/office/drawing/2014/main" id="{DDE82B49-705C-9D4D-243E-B7391B124EE1}"/>
              </a:ext>
            </a:extLst>
          </p:cNvPr>
          <p:cNvSpPr txBox="1"/>
          <p:nvPr/>
        </p:nvSpPr>
        <p:spPr>
          <a:xfrm>
            <a:off x="483488" y="306148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spTree>
    <p:extLst>
      <p:ext uri="{BB962C8B-B14F-4D97-AF65-F5344CB8AC3E}">
        <p14:creationId xmlns:p14="http://schemas.microsoft.com/office/powerpoint/2010/main" val="126027582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47</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685998"/>
            <a:ext cx="6143488" cy="423060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dirty="0">
                <a:solidFill>
                  <a:srgbClr val="F79037"/>
                </a:solidFill>
              </a:rPr>
              <a:t>Blockchain in the Public Sector </a:t>
            </a:r>
          </a:p>
          <a:p>
            <a:pPr algn="just"/>
            <a:r>
              <a:rPr lang="en-US">
                <a:effectLst/>
                <a:ea typeface="Times New Roman" panose="02020603050405020304" pitchFamily="18" charset="0"/>
              </a:rPr>
              <a:t>Developing blockchain solutions for the public sector also requires a decision for the blockchain stack. The main issue to solve in the public sector is social trust by the public. To increase trust in the public sector, it needs to be considered which information needs to be captured and stored in the blockchain as well as which information should not be included. In the permanent record to support the goal of trust. This is then followed by consideration of the blockchain protocols, architectures and other technical considerations that deliver the necessary capabilities. </a:t>
            </a:r>
          </a:p>
          <a:p>
            <a:pPr algn="just"/>
            <a:endParaRPr lang="en-US">
              <a:effectLst/>
              <a:ea typeface="Times New Roman" panose="02020603050405020304" pitchFamily="18" charset="0"/>
            </a:endParaRPr>
          </a:p>
          <a:p>
            <a:pPr algn="just"/>
            <a:r>
              <a:rPr lang="en-US">
                <a:effectLst/>
                <a:ea typeface="Times New Roman" panose="02020603050405020304" pitchFamily="18" charset="0"/>
              </a:rPr>
              <a:t>A choice must be made regarding the distributed ledger technology protocols (i.e., Ethereum, Hyperledger, Corda, Quorum), the network options (e.g., public, private, hybrid or consortium), governance mechanisms, security, and cost/duration indications (initial investment and annual operating costs). </a:t>
            </a:r>
          </a:p>
          <a:p>
            <a:pPr algn="just"/>
            <a:endParaRPr lang="en-US">
              <a:effectLst/>
              <a:ea typeface="Times New Roman" panose="02020603050405020304" pitchFamily="18" charset="0"/>
            </a:endParaRPr>
          </a:p>
          <a:p>
            <a:pPr algn="just"/>
            <a:r>
              <a:rPr lang="en-US">
                <a:effectLst/>
                <a:ea typeface="Times New Roman" panose="02020603050405020304" pitchFamily="18" charset="0"/>
              </a:rPr>
              <a:t>In this approach, the initial three-layer design and implementation paradigm is expanded by the social layer (i.e., human actors, social aspects,</a:t>
            </a: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r>
              <a:rPr lang="en-US">
                <a:effectLst/>
                <a:ea typeface="Times New Roman" panose="02020603050405020304" pitchFamily="18" charset="0"/>
              </a:rPr>
              <a:t>user incentives and motivations, culture, levels of digital literacy, and access to technology). </a:t>
            </a: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r>
              <a:rPr lang="en-US">
                <a:effectLst/>
                <a:ea typeface="Times New Roman" panose="02020603050405020304" pitchFamily="18" charset="0"/>
              </a:rPr>
              <a:t>Adopting this approach encourages consideration of important design trade-offs among the layers that could help avoid potential misalignments between the technology and its intended area of application, as well as encourage faster adoption and more transformative outcomes for governments. </a:t>
            </a:r>
          </a:p>
          <a:p>
            <a:pPr algn="just"/>
            <a:endParaRPr lang="en-US">
              <a:solidFill>
                <a:srgbClr val="F79037"/>
              </a:solidFill>
              <a:effectLst/>
              <a:ea typeface="Times New Roman" panose="02020603050405020304" pitchFamily="18" charset="0"/>
            </a:endParaRPr>
          </a:p>
        </p:txBody>
      </p:sp>
      <p:grpSp>
        <p:nvGrpSpPr>
          <p:cNvPr id="14" name="Group 13">
            <a:extLst>
              <a:ext uri="{FF2B5EF4-FFF2-40B4-BE49-F238E27FC236}">
                <a16:creationId xmlns:a16="http://schemas.microsoft.com/office/drawing/2014/main" id="{21FFEE46-EF71-375E-94A8-8E4B04814856}"/>
              </a:ext>
            </a:extLst>
          </p:cNvPr>
          <p:cNvGrpSpPr/>
          <p:nvPr/>
        </p:nvGrpSpPr>
        <p:grpSpPr>
          <a:xfrm>
            <a:off x="6346354" y="435340"/>
            <a:ext cx="1380420" cy="1309652"/>
            <a:chOff x="6346354" y="435340"/>
            <a:chExt cx="1380420" cy="1309652"/>
          </a:xfrm>
        </p:grpSpPr>
        <p:sp>
          <p:nvSpPr>
            <p:cNvPr id="13" name="Freeform 12">
              <a:extLst>
                <a:ext uri="{FF2B5EF4-FFF2-40B4-BE49-F238E27FC236}">
                  <a16:creationId xmlns:a16="http://schemas.microsoft.com/office/drawing/2014/main" id="{E6411E39-E802-05E4-6CEE-3D407B31779A}"/>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ED684C90-B970-D885-83A8-A93F2CBF9786}"/>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B9D1D953-B878-7CB2-670A-BD9D23F56681}"/>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128295FE-1651-C946-585C-1D047541CF45}"/>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3C6ACED-8F0A-16B1-64D9-71A0EC4EBC6C}"/>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29A61C2-8332-6FF3-8A25-D98CB5A9CB05}"/>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4" name="Text Placeholder 17">
            <a:extLst>
              <a:ext uri="{FF2B5EF4-FFF2-40B4-BE49-F238E27FC236}">
                <a16:creationId xmlns:a16="http://schemas.microsoft.com/office/drawing/2014/main" id="{E5B2C2CC-B7EA-A348-56F2-D6F7F89F7607}"/>
              </a:ext>
            </a:extLst>
          </p:cNvPr>
          <p:cNvSpPr txBox="1">
            <a:spLocks/>
          </p:cNvSpPr>
          <p:nvPr/>
        </p:nvSpPr>
        <p:spPr>
          <a:xfrm>
            <a:off x="750199" y="769601"/>
            <a:ext cx="3049154" cy="82618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rPr>
              <a:t>Although trust is a qualitative attribute, the measure of trust depends on quantifiable metrics. Quantifiable measurements of trust as identified by PwC include: </a:t>
            </a:r>
          </a:p>
        </p:txBody>
      </p:sp>
      <p:sp>
        <p:nvSpPr>
          <p:cNvPr id="5" name="Text Placeholder 17">
            <a:extLst>
              <a:ext uri="{FF2B5EF4-FFF2-40B4-BE49-F238E27FC236}">
                <a16:creationId xmlns:a16="http://schemas.microsoft.com/office/drawing/2014/main" id="{ADF7B779-E045-6CC7-C9E3-79C192A5920C}"/>
              </a:ext>
            </a:extLst>
          </p:cNvPr>
          <p:cNvSpPr txBox="1">
            <a:spLocks/>
          </p:cNvSpPr>
          <p:nvPr/>
        </p:nvSpPr>
        <p:spPr>
          <a:xfrm>
            <a:off x="992432" y="1976285"/>
            <a:ext cx="2495564" cy="64686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System behavior </a:t>
            </a:r>
          </a:p>
          <a:p>
            <a:pPr algn="l"/>
            <a:r>
              <a:rPr lang="en-US">
                <a:solidFill>
                  <a:srgbClr val="000000"/>
                </a:solidFill>
              </a:rPr>
              <a:t>Programs and applications that capture the movement of data, as exhibited by transactions, consensus, or votes. </a:t>
            </a:r>
          </a:p>
          <a:p>
            <a:pPr algn="l"/>
            <a:endParaRPr lang="en-US" b="1">
              <a:solidFill>
                <a:srgbClr val="F79037"/>
              </a:solidFill>
            </a:endParaRPr>
          </a:p>
        </p:txBody>
      </p:sp>
      <p:sp>
        <p:nvSpPr>
          <p:cNvPr id="6" name="TextBox 5">
            <a:extLst>
              <a:ext uri="{FF2B5EF4-FFF2-40B4-BE49-F238E27FC236}">
                <a16:creationId xmlns:a16="http://schemas.microsoft.com/office/drawing/2014/main" id="{D0DD001E-FB63-702D-5525-CA398B4E7747}"/>
              </a:ext>
            </a:extLst>
          </p:cNvPr>
          <p:cNvSpPr txBox="1"/>
          <p:nvPr/>
        </p:nvSpPr>
        <p:spPr>
          <a:xfrm>
            <a:off x="428272" y="1772187"/>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cxnSp>
        <p:nvCxnSpPr>
          <p:cNvPr id="12" name="Straight Connector 11">
            <a:extLst>
              <a:ext uri="{FF2B5EF4-FFF2-40B4-BE49-F238E27FC236}">
                <a16:creationId xmlns:a16="http://schemas.microsoft.com/office/drawing/2014/main" id="{26C3E020-9E39-9E43-6C84-555F3402A4A9}"/>
              </a:ext>
            </a:extLst>
          </p:cNvPr>
          <p:cNvCxnSpPr>
            <a:cxnSpLocks/>
          </p:cNvCxnSpPr>
          <p:nvPr/>
        </p:nvCxnSpPr>
        <p:spPr>
          <a:xfrm>
            <a:off x="0" y="2868127"/>
            <a:ext cx="7559675"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6B0B9AA-2FF5-B189-C346-1519B9EE03B2}"/>
              </a:ext>
            </a:extLst>
          </p:cNvPr>
          <p:cNvSpPr txBox="1"/>
          <p:nvPr/>
        </p:nvSpPr>
        <p:spPr>
          <a:xfrm>
            <a:off x="1096872" y="2874157"/>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8" name="TextBox 17">
            <a:extLst>
              <a:ext uri="{FF2B5EF4-FFF2-40B4-BE49-F238E27FC236}">
                <a16:creationId xmlns:a16="http://schemas.microsoft.com/office/drawing/2014/main" id="{9EFC2FED-A5C4-F165-0290-EDA8B1DF94CA}"/>
              </a:ext>
            </a:extLst>
          </p:cNvPr>
          <p:cNvSpPr txBox="1"/>
          <p:nvPr/>
        </p:nvSpPr>
        <p:spPr>
          <a:xfrm>
            <a:off x="3487996" y="1783911"/>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20" name="TextBox 19">
            <a:extLst>
              <a:ext uri="{FF2B5EF4-FFF2-40B4-BE49-F238E27FC236}">
                <a16:creationId xmlns:a16="http://schemas.microsoft.com/office/drawing/2014/main" id="{5A446142-2070-8CDD-9402-D93EE1837AAA}"/>
              </a:ext>
            </a:extLst>
          </p:cNvPr>
          <p:cNvSpPr txBox="1"/>
          <p:nvPr/>
        </p:nvSpPr>
        <p:spPr>
          <a:xfrm>
            <a:off x="4187231" y="2862434"/>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
        <p:nvSpPr>
          <p:cNvPr id="22" name="Text Placeholder 17">
            <a:extLst>
              <a:ext uri="{FF2B5EF4-FFF2-40B4-BE49-F238E27FC236}">
                <a16:creationId xmlns:a16="http://schemas.microsoft.com/office/drawing/2014/main" id="{E3DD3777-6FB0-7864-F79D-874E0E0ABA33}"/>
              </a:ext>
            </a:extLst>
          </p:cNvPr>
          <p:cNvSpPr txBox="1">
            <a:spLocks/>
          </p:cNvSpPr>
          <p:nvPr/>
        </p:nvSpPr>
        <p:spPr>
          <a:xfrm>
            <a:off x="4104341" y="1976285"/>
            <a:ext cx="2495564" cy="64686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IoT &amp; digital identities </a:t>
            </a:r>
          </a:p>
          <a:p>
            <a:r>
              <a:rPr lang="en-US">
                <a:solidFill>
                  <a:srgbClr val="000000"/>
                </a:solidFill>
              </a:rPr>
              <a:t>IoT devices, QR codes, and web-based identities for cybersecurity. </a:t>
            </a:r>
          </a:p>
          <a:p>
            <a:pPr algn="l"/>
            <a:endParaRPr lang="en-US" b="1">
              <a:solidFill>
                <a:srgbClr val="F79037"/>
              </a:solidFill>
            </a:endParaRPr>
          </a:p>
        </p:txBody>
      </p:sp>
      <p:sp>
        <p:nvSpPr>
          <p:cNvPr id="23" name="Text Placeholder 17">
            <a:extLst>
              <a:ext uri="{FF2B5EF4-FFF2-40B4-BE49-F238E27FC236}">
                <a16:creationId xmlns:a16="http://schemas.microsoft.com/office/drawing/2014/main" id="{F6A9AD69-06D5-B7E0-1E1B-416B82531E78}"/>
              </a:ext>
            </a:extLst>
          </p:cNvPr>
          <p:cNvSpPr txBox="1">
            <a:spLocks/>
          </p:cNvSpPr>
          <p:nvPr/>
        </p:nvSpPr>
        <p:spPr>
          <a:xfrm>
            <a:off x="1759351" y="3052918"/>
            <a:ext cx="2495564" cy="64686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Content analysis </a:t>
            </a:r>
          </a:p>
          <a:p>
            <a:pPr algn="l"/>
            <a:r>
              <a:rPr lang="en-US">
                <a:solidFill>
                  <a:srgbClr val="000000"/>
                </a:solidFill>
              </a:rPr>
              <a:t>Using techniques like Natural Language Processing (NLP), deep learning and AI/ML to analyze structured and unstructured data. </a:t>
            </a:r>
          </a:p>
          <a:p>
            <a:pPr algn="l"/>
            <a:endParaRPr lang="en-US" b="1">
              <a:solidFill>
                <a:srgbClr val="F79037"/>
              </a:solidFill>
            </a:endParaRPr>
          </a:p>
        </p:txBody>
      </p:sp>
      <p:sp>
        <p:nvSpPr>
          <p:cNvPr id="24" name="Text Placeholder 17">
            <a:extLst>
              <a:ext uri="{FF2B5EF4-FFF2-40B4-BE49-F238E27FC236}">
                <a16:creationId xmlns:a16="http://schemas.microsoft.com/office/drawing/2014/main" id="{CE30CC33-C6B8-39AB-A763-4A90F01C3B24}"/>
              </a:ext>
            </a:extLst>
          </p:cNvPr>
          <p:cNvSpPr txBox="1">
            <a:spLocks/>
          </p:cNvSpPr>
          <p:nvPr/>
        </p:nvSpPr>
        <p:spPr>
          <a:xfrm>
            <a:off x="4782770" y="3052918"/>
            <a:ext cx="2495564" cy="64686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Social layer </a:t>
            </a:r>
          </a:p>
          <a:p>
            <a:pPr algn="l"/>
            <a:r>
              <a:rPr lang="en-US">
                <a:solidFill>
                  <a:srgbClr val="000000"/>
                </a:solidFill>
              </a:rPr>
              <a:t>Considering human actors, social aspects, user incentives and </a:t>
            </a:r>
          </a:p>
          <a:p>
            <a:pPr algn="l"/>
            <a:r>
              <a:rPr lang="en-US">
                <a:solidFill>
                  <a:srgbClr val="000000"/>
                </a:solidFill>
              </a:rPr>
              <a:t>motivations, culture, levels of digital literacy, access to technology. </a:t>
            </a:r>
          </a:p>
          <a:p>
            <a:pPr algn="l"/>
            <a:endParaRPr lang="en-US" b="1">
              <a:solidFill>
                <a:srgbClr val="F79037"/>
              </a:solidFill>
            </a:endParaRPr>
          </a:p>
        </p:txBody>
      </p:sp>
      <p:sp>
        <p:nvSpPr>
          <p:cNvPr id="25" name="Text Placeholder 17">
            <a:extLst>
              <a:ext uri="{FF2B5EF4-FFF2-40B4-BE49-F238E27FC236}">
                <a16:creationId xmlns:a16="http://schemas.microsoft.com/office/drawing/2014/main" id="{0ABF9A08-39DA-F351-860C-617D2586CCA1}"/>
              </a:ext>
            </a:extLst>
          </p:cNvPr>
          <p:cNvSpPr txBox="1">
            <a:spLocks/>
          </p:cNvSpPr>
          <p:nvPr/>
        </p:nvSpPr>
        <p:spPr>
          <a:xfrm>
            <a:off x="750199" y="4198601"/>
            <a:ext cx="6017314" cy="82618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rPr>
              <a:t>By capturing quantifiable data, enterprises begin to establish governance with a collection of automated business processes, improving regulatory compliance and safeguarding the customer experience. The expansion of blockchain data depends on the migration of enterprise legacy data into building blocks, defining rules for each block that results in enhancements to business outcomes as measured by revenue, customer satisfaction, leaner processes, and automation of manual processes. </a:t>
            </a:r>
          </a:p>
        </p:txBody>
      </p:sp>
      <p:sp>
        <p:nvSpPr>
          <p:cNvPr id="26" name="Text Placeholder 17">
            <a:extLst>
              <a:ext uri="{FF2B5EF4-FFF2-40B4-BE49-F238E27FC236}">
                <a16:creationId xmlns:a16="http://schemas.microsoft.com/office/drawing/2014/main" id="{87D69276-86D9-7FB0-B37D-0FB81845E50D}"/>
              </a:ext>
            </a:extLst>
          </p:cNvPr>
          <p:cNvSpPr txBox="1">
            <a:spLocks/>
          </p:cNvSpPr>
          <p:nvPr/>
        </p:nvSpPr>
        <p:spPr>
          <a:xfrm>
            <a:off x="4595338" y="6242067"/>
            <a:ext cx="246847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A data layer </a:t>
            </a:r>
          </a:p>
          <a:p>
            <a:r>
              <a:rPr lang="en-US">
                <a:effectLst/>
                <a:latin typeface="Calibri" panose="020F0502020204030204" pitchFamily="34" charset="0"/>
              </a:rPr>
              <a:t>The ledger itself is an ”immutable” store of transactional data and/ or records, including considerations of data usability, privacy, and security, authenticity, </a:t>
            </a:r>
          </a:p>
          <a:p>
            <a:r>
              <a:rPr lang="en-US">
                <a:effectLst/>
                <a:latin typeface="Calibri" panose="020F0502020204030204" pitchFamily="34" charset="0"/>
              </a:rPr>
              <a:t>reliability, integrity, etc.) </a:t>
            </a:r>
          </a:p>
          <a:p>
            <a:r>
              <a:rPr lang="en-US" b="1">
                <a:solidFill>
                  <a:srgbClr val="F79037"/>
                </a:solidFill>
                <a:effectLst/>
                <a:latin typeface="Calibri" panose="020F0502020204030204" pitchFamily="34" charset="0"/>
              </a:rPr>
              <a:t> </a:t>
            </a:r>
            <a:endParaRPr lang="en-US">
              <a:solidFill>
                <a:srgbClr val="F79037"/>
              </a:solidFill>
            </a:endParaRPr>
          </a:p>
          <a:p>
            <a:endParaRPr lang="en-US" dirty="0"/>
          </a:p>
        </p:txBody>
      </p:sp>
      <p:sp>
        <p:nvSpPr>
          <p:cNvPr id="28" name="TextBox 27">
            <a:extLst>
              <a:ext uri="{FF2B5EF4-FFF2-40B4-BE49-F238E27FC236}">
                <a16:creationId xmlns:a16="http://schemas.microsoft.com/office/drawing/2014/main" id="{6FEC03D2-60E6-174A-87B2-A17A7AF13118}"/>
              </a:ext>
            </a:extLst>
          </p:cNvPr>
          <p:cNvSpPr txBox="1"/>
          <p:nvPr/>
        </p:nvSpPr>
        <p:spPr>
          <a:xfrm>
            <a:off x="4039494" y="6061467"/>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30" name="Text Placeholder 17">
            <a:extLst>
              <a:ext uri="{FF2B5EF4-FFF2-40B4-BE49-F238E27FC236}">
                <a16:creationId xmlns:a16="http://schemas.microsoft.com/office/drawing/2014/main" id="{AB3BC73D-45BB-ADD5-1EAD-8E87B1F58468}"/>
              </a:ext>
            </a:extLst>
          </p:cNvPr>
          <p:cNvSpPr txBox="1">
            <a:spLocks/>
          </p:cNvSpPr>
          <p:nvPr/>
        </p:nvSpPr>
        <p:spPr>
          <a:xfrm>
            <a:off x="4606489" y="7630047"/>
            <a:ext cx="246847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A technical layer </a:t>
            </a:r>
          </a:p>
          <a:p>
            <a:r>
              <a:rPr lang="en-US"/>
              <a:t>The technology stack, including distributed ledger protocols, consensus mechanisms, architectures, peer-to-peer networks, data storage, etc. </a:t>
            </a:r>
          </a:p>
          <a:p>
            <a:endParaRPr lang="en-US" dirty="0"/>
          </a:p>
        </p:txBody>
      </p:sp>
      <p:sp>
        <p:nvSpPr>
          <p:cNvPr id="32" name="TextBox 31">
            <a:extLst>
              <a:ext uri="{FF2B5EF4-FFF2-40B4-BE49-F238E27FC236}">
                <a16:creationId xmlns:a16="http://schemas.microsoft.com/office/drawing/2014/main" id="{CE59E37E-4C2B-6796-0841-AB8E23CF960D}"/>
              </a:ext>
            </a:extLst>
          </p:cNvPr>
          <p:cNvSpPr txBox="1"/>
          <p:nvPr/>
        </p:nvSpPr>
        <p:spPr>
          <a:xfrm>
            <a:off x="4050645" y="7371390"/>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Tree>
    <p:extLst>
      <p:ext uri="{BB962C8B-B14F-4D97-AF65-F5344CB8AC3E}">
        <p14:creationId xmlns:p14="http://schemas.microsoft.com/office/powerpoint/2010/main" val="40541503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48</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0" y="0"/>
            <a:ext cx="7559675" cy="3105011"/>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09598"/>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3390246"/>
            <a:ext cx="6005741" cy="6926055"/>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effectLst/>
                <a:latin typeface="Calibri" panose="020F0502020204030204" pitchFamily="34" charset="0"/>
                <a:ea typeface="Times New Roman" panose="02020603050405020304" pitchFamily="18" charset="0"/>
              </a:rPr>
              <a:t>Trust in Cryptocurrencies </a:t>
            </a:r>
          </a:p>
          <a:p>
            <a:pPr algn="just"/>
            <a:r>
              <a:rPr lang="en-US" sz="1100">
                <a:solidFill>
                  <a:srgbClr val="000000"/>
                </a:solidFill>
                <a:effectLst/>
                <a:latin typeface="Calibri" panose="020F0502020204030204" pitchFamily="34" charset="0"/>
                <a:ea typeface="Times New Roman" panose="02020603050405020304" pitchFamily="18" charset="0"/>
              </a:rPr>
              <a:t>After having looked at trust in the context of blockchain technology, we will now focus on trust in cryptocurrencies specifically. As there is no single entity behind Bitcoin that can help with customer service requests, a user that holds their Bitcoin in self-custody, can in the event of losing their keys for access to their Bitcoins not be recovered in any way. In a sense, instead of trusting payment service providers, trust is replaced upon the payer holding their own cryptocurrency. </a:t>
            </a:r>
          </a:p>
          <a:p>
            <a:pPr algn="just"/>
            <a:endParaRPr lang="en-US" sz="1100">
              <a:solidFill>
                <a:srgbClr val="000000"/>
              </a:solidFill>
              <a:effectLst/>
              <a:latin typeface="Calibri" panose="020F0502020204030204" pitchFamily="34" charset="0"/>
              <a:ea typeface="Times New Roman" panose="02020603050405020304" pitchFamily="18" charset="0"/>
            </a:endParaRPr>
          </a:p>
          <a:p>
            <a:pPr algn="just"/>
            <a:r>
              <a:rPr lang="en-US" sz="1100">
                <a:solidFill>
                  <a:srgbClr val="000000"/>
                </a:solidFill>
                <a:effectLst/>
                <a:latin typeface="Calibri" panose="020F0502020204030204" pitchFamily="34" charset="0"/>
                <a:ea typeface="Times New Roman" panose="02020603050405020304" pitchFamily="18" charset="0"/>
              </a:rPr>
              <a:t>There is evidence that trust in an algorithm is more likely when information on others who have adopted it already is available rather than the actual accuracy of an algorithm. Anecdotal evidence and reviews from people that we know, and trust can be a bigger driver of trust than the factual accuracy of an algorithm’s working mechanisms. In the case of blockchain technology, this could mean that anecdotal evidence of people or executives we trust could make us more likely to place trust in the technology. There are different attributes that impact trust in cryptocurrencies. Trust is found to be linked to transferability, immutability, and openness. Cryptocurrencies, such as Bitcoin, could make international transfers much easier, with lower transaction fees than those charged by traditional commercial banks. Since cryptocurrencies could become an alternative method for international money transfers, several commercial banks worldwide are looking into launching their own cryptocurrencies. </a:t>
            </a:r>
          </a:p>
          <a:p>
            <a:pPr algn="just"/>
            <a:endParaRPr lang="en-US" sz="1100">
              <a:solidFill>
                <a:srgbClr val="000000"/>
              </a:solidFill>
              <a:effectLst/>
              <a:latin typeface="Calibri" panose="020F0502020204030204" pitchFamily="34" charset="0"/>
              <a:ea typeface="Times New Roman" panose="02020603050405020304" pitchFamily="18" charset="0"/>
            </a:endParaRPr>
          </a:p>
          <a:p>
            <a:pPr algn="just">
              <a:spcAft>
                <a:spcPts val="1200"/>
              </a:spcAft>
            </a:pPr>
            <a:r>
              <a:rPr lang="en-US" sz="1100">
                <a:solidFill>
                  <a:srgbClr val="000000"/>
                </a:solidFill>
                <a:effectLst/>
                <a:latin typeface="Calibri" panose="020F0502020204030204" pitchFamily="34" charset="0"/>
                <a:ea typeface="Times New Roman" panose="02020603050405020304" pitchFamily="18" charset="0"/>
              </a:rPr>
              <a:t>Other trust-fostering factors are ledger immutability and openness - the former securing safe and fair transactions and the latter making the transaction information accessible to the public. Immutability means that the transaction</a:t>
            </a:r>
          </a:p>
          <a:p>
            <a:pPr algn="just">
              <a:spcAft>
                <a:spcPts val="1200"/>
              </a:spcAft>
            </a:pPr>
            <a:endParaRPr lang="en-US" sz="1100">
              <a:solidFill>
                <a:srgbClr val="000000"/>
              </a:solidFill>
              <a:latin typeface="Calibri" panose="020F0502020204030204" pitchFamily="34" charset="0"/>
              <a:ea typeface="Times New Roman" panose="02020603050405020304" pitchFamily="18" charset="0"/>
            </a:endParaRPr>
          </a:p>
          <a:p>
            <a:pPr algn="just">
              <a:spcAft>
                <a:spcPts val="1200"/>
              </a:spcAft>
            </a:pPr>
            <a:r>
              <a:rPr lang="en-US" sz="1100">
                <a:solidFill>
                  <a:srgbClr val="000000"/>
                </a:solidFill>
                <a:effectLst/>
                <a:latin typeface="Calibri" panose="020F0502020204030204" pitchFamily="34" charset="0"/>
                <a:ea typeface="Times New Roman" panose="02020603050405020304" pitchFamily="18" charset="0"/>
              </a:rPr>
              <a:t>history provided on Bitcoin ledger cannot be manipulated, revised, or deleted. Openness refers to the availability of the data on the Bitcoin blockchain to everyone, rendering the system completely transparent. Openness creates transparency, while immutability creates accountability. Transparency is considered as the key element in trust creation. The degree of transparency and accountability offered by Bitcoin or other cryptocurrencies is unparalleled to that of any traditional financial institution. When technology provides a high enough level of transparency and accountability, it eliminates the necessity of a trusted central authority to govern the system. In other words, it is essentially the core properties of blockchain technology that facilitate the creation of trust in cryptocurrencies. </a:t>
            </a:r>
          </a:p>
          <a:p>
            <a:pPr algn="just">
              <a:spcAft>
                <a:spcPts val="1200"/>
              </a:spcAft>
            </a:pPr>
            <a:r>
              <a:rPr lang="en-US" sz="1100">
                <a:solidFill>
                  <a:srgbClr val="000000"/>
                </a:solidFill>
                <a:effectLst/>
                <a:latin typeface="Calibri" panose="020F0502020204030204" pitchFamily="34" charset="0"/>
                <a:ea typeface="Times New Roman" panose="02020603050405020304" pitchFamily="18" charset="0"/>
              </a:rPr>
              <a:t>The geographic locations in which crypto communities are is also where crypto hubs are forming (i.e., through the founding of crypto or blockchain technology-enabled companies, providing point of sales for cryptocurrencies in stores are more frequent, laws and regulations are laxer). These individuals meet the criteria of being at least somewhat knowledgeable and familiar with cryptocurrencies. Exemplarily, Berlin has a district in which almost all stores accept cryptocurrencies as a means of payment, the IT University of Copenhagen offers a Blockchain summer school, in 2018 the Czech Republic counted 147 Bitcoin-accepting stores in 2018 and Malta is also referred to as Bitcoin Island. </a:t>
            </a:r>
          </a:p>
          <a:p>
            <a:pPr algn="just">
              <a:spcAft>
                <a:spcPts val="1200"/>
              </a:spcAft>
            </a:pPr>
            <a:r>
              <a:rPr lang="en-US" sz="1100">
                <a:solidFill>
                  <a:srgbClr val="000000"/>
                </a:solidFill>
                <a:effectLst/>
                <a:latin typeface="Calibri" panose="020F0502020204030204" pitchFamily="34" charset="0"/>
                <a:ea typeface="Times New Roman" panose="02020603050405020304" pitchFamily="18" charset="0"/>
              </a:rPr>
              <a:t>It is not possible to assess trust in cryptocurrencies fully as it consists of various layers, angles, and depends on the technical set-up, jurisdiction and what cryptocurrencies are used for. </a:t>
            </a:r>
          </a:p>
          <a:p>
            <a:pPr algn="just">
              <a:spcAft>
                <a:spcPts val="1200"/>
              </a:spcAft>
            </a:pPr>
            <a:endParaRPr lang="en-US" sz="1100">
              <a:solidFill>
                <a:srgbClr val="000000"/>
              </a:solidFill>
              <a:effectLst/>
              <a:latin typeface="Calibri" panose="020F0502020204030204" pitchFamily="34" charset="0"/>
              <a:ea typeface="Times New Roman" panose="02020603050405020304" pitchFamily="18" charset="0"/>
            </a:endParaRPr>
          </a:p>
        </p:txBody>
      </p:sp>
    </p:spTree>
    <p:extLst>
      <p:ext uri="{BB962C8B-B14F-4D97-AF65-F5344CB8AC3E}">
        <p14:creationId xmlns:p14="http://schemas.microsoft.com/office/powerpoint/2010/main" val="26823377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49</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4841" y="0"/>
            <a:ext cx="3568659" cy="4988689"/>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859304"/>
            <a:ext cx="6143488" cy="4057303"/>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t>Established trust in existing payment methods does not significantly influence usage frequency (for example ApplePay, PayPal, etc.). Trust also does not appear to be an irrefutable prerequisite for usage, especially not for payment methods that customers are completely unfamiliar with and thus, hold a higher perceived risk of uncertainty. Bitcoin does fulfill the requirements of acting as a payment method in that it has comparable features such as trustworthiness, transaction speed, cost, crossing international borders, etc. to other existing payment methods. Even though initial trust in Bitcoin as a payment method is not established with most people, it does not mean that Bitcoin as a payment method would only be used by those that trust it. Trust in Bitcoin in general and trust in Bitcoin as a payment method are two different things where trust in one does not necessarily imply that trust in the other is established as well, though there is a tendency that those who do trust Bitcoin also trust it as a payment method. </a:t>
            </a:r>
          </a:p>
          <a:p>
            <a:endParaRPr lang="en-US" dirty="0"/>
          </a:p>
          <a:p>
            <a:r>
              <a:rPr lang="en-US" dirty="0"/>
              <a:t>To gain an understanding of what a fair valuation for Bitcoin is, watch this Generation Blockchain video. </a:t>
            </a:r>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3049154" cy="432352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dirty="0">
                <a:solidFill>
                  <a:srgbClr val="F79037"/>
                </a:solidFill>
                <a:latin typeface="Calibri" panose="020F0502020204030204" pitchFamily="34" charset="0"/>
                <a:cs typeface="Calibri" panose="020F0502020204030204" pitchFamily="34" charset="0"/>
              </a:rPr>
              <a:t>Who trusts Bitcoin? </a:t>
            </a:r>
          </a:p>
          <a:p>
            <a:pPr algn="just"/>
            <a:r>
              <a:rPr lang="en-US" sz="1100" dirty="0">
                <a:solidFill>
                  <a:schemeClr val="tx1"/>
                </a:solidFill>
                <a:latin typeface="Calibri" panose="020F0502020204030204" pitchFamily="34" charset="0"/>
                <a:cs typeface="Calibri" panose="020F0502020204030204" pitchFamily="34" charset="0"/>
              </a:rPr>
              <a:t>Trust in Bitcoin as a means of payment and investment vehicle is more prevalent in segments that fit the profile of male, between 20 and 35, are financially well-educated, and have high levels of self-efficacy in handling crypto payments. The adoption of blockchain technology is measured by how well it is understood and trusted. </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Lack of knowledge is found to significantly limit trust and usage intention. Another trust influencing factor is the reinvolvement of a third-party payment service provider. It does not necessarily mean that by introducing a payment service provider, Bitcoin’s features lose their trait of being perceived as a trustless system. It can be even beneficial for building trust to have a tangible contact company. In terms of functional benefits, retailers can mitigate volatility risk and shift the financial risk connected to Bitcoin. To sum up, it depends heavily on the convictions of individuals whether increased trust in cryptocurrencies is achieved by reintroducing a third party or by removing the third party. </a:t>
            </a:r>
          </a:p>
        </p:txBody>
      </p:sp>
      <p:grpSp>
        <p:nvGrpSpPr>
          <p:cNvPr id="4" name="Group 3">
            <a:extLst>
              <a:ext uri="{FF2B5EF4-FFF2-40B4-BE49-F238E27FC236}">
                <a16:creationId xmlns:a16="http://schemas.microsoft.com/office/drawing/2014/main" id="{320147A7-6BD3-1687-EF2E-C8072589D74D}"/>
              </a:ext>
            </a:extLst>
          </p:cNvPr>
          <p:cNvGrpSpPr/>
          <p:nvPr/>
        </p:nvGrpSpPr>
        <p:grpSpPr>
          <a:xfrm flipH="1">
            <a:off x="5502845" y="3171611"/>
            <a:ext cx="2253741" cy="1958628"/>
            <a:chOff x="-220413" y="5470274"/>
            <a:chExt cx="2590078" cy="2250924"/>
          </a:xfrm>
        </p:grpSpPr>
        <p:sp>
          <p:nvSpPr>
            <p:cNvPr id="5" name="Freeform 4">
              <a:extLst>
                <a:ext uri="{FF2B5EF4-FFF2-40B4-BE49-F238E27FC236}">
                  <a16:creationId xmlns:a16="http://schemas.microsoft.com/office/drawing/2014/main" id="{6DFF4F1E-9D76-2495-ED64-05B50F237A1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 name="Freeform 5">
              <a:extLst>
                <a:ext uri="{FF2B5EF4-FFF2-40B4-BE49-F238E27FC236}">
                  <a16:creationId xmlns:a16="http://schemas.microsoft.com/office/drawing/2014/main" id="{19C2534E-47B0-C2F8-345B-1E16DC3DBEA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C7F1BFA0-032A-907D-AB28-BFD1B566C7DB}"/>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1BB8D929-116F-78C6-354F-7ED487E11D9D}"/>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F85DC52E-6015-684B-4E1C-7CFDE19E565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F507CE68-49F1-AD20-065E-D9E9CEBE07CE}"/>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FA258D1D-7332-68F9-1F2C-2AAAA75A5EA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341E6BBC-DB8F-F7E5-24E8-CC2DAD99074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81F1E991-E404-06BD-7B8F-5BC5C9B91C0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599FD8A3-E3A5-0BE5-D987-1F1780A7DE84}"/>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BF62E0E2-A840-6CF8-E09B-56859CFC3DF2}"/>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AB2D3828-98F7-D8FB-9683-A7D0702F4D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006C17CB-363B-E3CB-7FC4-0B071EA42F4C}"/>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AFC4E58C-E155-E518-5DB6-EBA2B46990E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00E90A2A-8DDF-F1A8-6CCC-C7A6886634B7}"/>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F0CDB664-2B2D-D811-9058-C4DBAB372CE3}"/>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11F651F6-2637-56FC-F17C-DA156356153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6CF68132-F882-3AD5-5F2E-A0F8B5EEEFCD}"/>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7" name="object 15">
            <a:extLst>
              <a:ext uri="{FF2B5EF4-FFF2-40B4-BE49-F238E27FC236}">
                <a16:creationId xmlns:a16="http://schemas.microsoft.com/office/drawing/2014/main" id="{AB1FA6F5-E117-9DB9-AA15-FF859EDCE7F4}"/>
              </a:ext>
            </a:extLst>
          </p:cNvPr>
          <p:cNvGrpSpPr/>
          <p:nvPr/>
        </p:nvGrpSpPr>
        <p:grpSpPr>
          <a:xfrm>
            <a:off x="4277272" y="7157133"/>
            <a:ext cx="3047022" cy="1729173"/>
            <a:chOff x="485139" y="4586859"/>
            <a:chExt cx="3134043" cy="1778557"/>
          </a:xfrm>
        </p:grpSpPr>
        <p:pic>
          <p:nvPicPr>
            <p:cNvPr id="8" name="object 16">
              <a:extLst>
                <a:ext uri="{FF2B5EF4-FFF2-40B4-BE49-F238E27FC236}">
                  <a16:creationId xmlns:a16="http://schemas.microsoft.com/office/drawing/2014/main" id="{0F74DF56-B1B1-314E-F762-5962748E5BCA}"/>
                </a:ext>
              </a:extLst>
            </p:cNvPr>
            <p:cNvPicPr/>
            <p:nvPr/>
          </p:nvPicPr>
          <p:blipFill>
            <a:blip r:embed="rId3"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9" name="object 17">
              <a:extLst>
                <a:ext uri="{FF2B5EF4-FFF2-40B4-BE49-F238E27FC236}">
                  <a16:creationId xmlns:a16="http://schemas.microsoft.com/office/drawing/2014/main" id="{4C3990FD-BD12-DDF7-8D21-E780D572968F}"/>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0" name="object 18">
              <a:extLst>
                <a:ext uri="{FF2B5EF4-FFF2-40B4-BE49-F238E27FC236}">
                  <a16:creationId xmlns:a16="http://schemas.microsoft.com/office/drawing/2014/main" id="{B0E34710-09BC-4623-0025-E987650C15E4}"/>
                </a:ext>
              </a:extLst>
            </p:cNvPr>
            <p:cNvPicPr/>
            <p:nvPr/>
          </p:nvPicPr>
          <p:blipFill>
            <a:blip r:embed="rId4"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1" name="object 19">
              <a:extLst>
                <a:ext uri="{FF2B5EF4-FFF2-40B4-BE49-F238E27FC236}">
                  <a16:creationId xmlns:a16="http://schemas.microsoft.com/office/drawing/2014/main" id="{A8687837-FDF0-D6F3-EDBE-8BE7ABBC1FDA}"/>
                </a:ext>
              </a:extLst>
            </p:cNvPr>
            <p:cNvPicPr/>
            <p:nvPr/>
          </p:nvPicPr>
          <p:blipFill>
            <a:blip r:embed="rId5"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A435A52A-1C03-F573-95CC-C98777294360}"/>
                </a:ext>
              </a:extLst>
            </p:cNvPr>
            <p:cNvPicPr/>
            <p:nvPr/>
          </p:nvPicPr>
          <p:blipFill>
            <a:blip r:embed="rId6"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8AD57653-F1FB-1BEB-9F6C-F65C5395632D}"/>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655964" y="7242722"/>
            <a:ext cx="2319372" cy="1498655"/>
          </a:xfrm>
          <a:prstGeom prst="rect">
            <a:avLst/>
          </a:prstGeom>
        </p:spPr>
      </p:pic>
      <p:grpSp>
        <p:nvGrpSpPr>
          <p:cNvPr id="43" name="Group 42">
            <a:extLst>
              <a:ext uri="{FF2B5EF4-FFF2-40B4-BE49-F238E27FC236}">
                <a16:creationId xmlns:a16="http://schemas.microsoft.com/office/drawing/2014/main" id="{9A327F7A-B7CC-FEB5-B81F-56019A8C63F1}"/>
              </a:ext>
            </a:extLst>
          </p:cNvPr>
          <p:cNvGrpSpPr/>
          <p:nvPr/>
        </p:nvGrpSpPr>
        <p:grpSpPr>
          <a:xfrm>
            <a:off x="4015275" y="7153169"/>
            <a:ext cx="824852" cy="742396"/>
            <a:chOff x="7615126" y="6464727"/>
            <a:chExt cx="824852" cy="742396"/>
          </a:xfrm>
        </p:grpSpPr>
        <p:sp>
          <p:nvSpPr>
            <p:cNvPr id="44" name="Oval 43">
              <a:extLst>
                <a:ext uri="{FF2B5EF4-FFF2-40B4-BE49-F238E27FC236}">
                  <a16:creationId xmlns:a16="http://schemas.microsoft.com/office/drawing/2014/main" id="{FB5EDCCA-B663-EDE4-344E-F4076FD81995}"/>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Text Placeholder 1">
              <a:extLst>
                <a:ext uri="{FF2B5EF4-FFF2-40B4-BE49-F238E27FC236}">
                  <a16:creationId xmlns:a16="http://schemas.microsoft.com/office/drawing/2014/main" id="{334A5DB5-E5AF-41EB-CEBF-1BE78963F92B}"/>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9645902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15050754-A385-B34A-A0CA-0D3B984F05A5}"/>
              </a:ext>
            </a:extLst>
          </p:cNvPr>
          <p:cNvSpPr>
            <a:spLocks noGrp="1"/>
          </p:cNvSpPr>
          <p:nvPr>
            <p:ph type="body" sz="quarter" idx="11"/>
          </p:nvPr>
        </p:nvSpPr>
        <p:spPr>
          <a:xfrm>
            <a:off x="1466451" y="4525106"/>
            <a:ext cx="648000" cy="348400"/>
          </a:xfrm>
        </p:spPr>
        <p:txBody>
          <a:bodyPr/>
          <a:lstStyle/>
          <a:p>
            <a:r>
              <a:rPr lang="en-US" dirty="0"/>
              <a:t>01</a:t>
            </a:r>
          </a:p>
        </p:txBody>
      </p:sp>
      <p:sp>
        <p:nvSpPr>
          <p:cNvPr id="27" name="Text Placeholder 26">
            <a:extLst>
              <a:ext uri="{FF2B5EF4-FFF2-40B4-BE49-F238E27FC236}">
                <a16:creationId xmlns:a16="http://schemas.microsoft.com/office/drawing/2014/main" id="{8AFD43CD-900B-364C-9180-A56DC4255D91}"/>
              </a:ext>
            </a:extLst>
          </p:cNvPr>
          <p:cNvSpPr>
            <a:spLocks noGrp="1"/>
          </p:cNvSpPr>
          <p:nvPr>
            <p:ph type="body" sz="quarter" idx="49"/>
          </p:nvPr>
        </p:nvSpPr>
        <p:spPr>
          <a:xfrm>
            <a:off x="2249417" y="4525106"/>
            <a:ext cx="3974396" cy="348400"/>
          </a:xfrm>
        </p:spPr>
        <p:txBody>
          <a:bodyPr/>
          <a:lstStyle/>
          <a:p>
            <a:pPr>
              <a:spcBef>
                <a:spcPts val="0"/>
              </a:spcBef>
            </a:pPr>
            <a:r>
              <a:rPr lang="en-US"/>
              <a:t>Introduction To Dlts &amp; </a:t>
            </a:r>
          </a:p>
          <a:p>
            <a:pPr>
              <a:spcBef>
                <a:spcPts val="0"/>
              </a:spcBef>
            </a:pPr>
            <a:r>
              <a:rPr lang="en-US"/>
              <a:t>Blockchain Technology</a:t>
            </a:r>
            <a:endParaRPr lang="en-LB"/>
          </a:p>
        </p:txBody>
      </p:sp>
      <p:sp>
        <p:nvSpPr>
          <p:cNvPr id="18" name="Text Placeholder 17">
            <a:extLst>
              <a:ext uri="{FF2B5EF4-FFF2-40B4-BE49-F238E27FC236}">
                <a16:creationId xmlns:a16="http://schemas.microsoft.com/office/drawing/2014/main" id="{C702A4CC-CD69-FF4B-B8B5-45F76BCB4B0F}"/>
              </a:ext>
            </a:extLst>
          </p:cNvPr>
          <p:cNvSpPr>
            <a:spLocks noGrp="1"/>
          </p:cNvSpPr>
          <p:nvPr>
            <p:ph type="body" sz="quarter" idx="13"/>
          </p:nvPr>
        </p:nvSpPr>
        <p:spPr>
          <a:xfrm>
            <a:off x="1466451" y="5026769"/>
            <a:ext cx="648000" cy="348400"/>
          </a:xfrm>
        </p:spPr>
        <p:txBody>
          <a:bodyPr/>
          <a:lstStyle/>
          <a:p>
            <a:r>
              <a:rPr lang="en-US" dirty="0"/>
              <a:t>02</a:t>
            </a:r>
          </a:p>
        </p:txBody>
      </p:sp>
      <p:sp>
        <p:nvSpPr>
          <p:cNvPr id="19" name="Text Placeholder 18">
            <a:extLst>
              <a:ext uri="{FF2B5EF4-FFF2-40B4-BE49-F238E27FC236}">
                <a16:creationId xmlns:a16="http://schemas.microsoft.com/office/drawing/2014/main" id="{6FF67CFC-32FD-BE49-BCF4-8410339E3C05}"/>
              </a:ext>
            </a:extLst>
          </p:cNvPr>
          <p:cNvSpPr>
            <a:spLocks noGrp="1"/>
          </p:cNvSpPr>
          <p:nvPr>
            <p:ph type="body" sz="quarter" idx="14"/>
          </p:nvPr>
        </p:nvSpPr>
        <p:spPr>
          <a:xfrm>
            <a:off x="2249417" y="5026609"/>
            <a:ext cx="3544003" cy="349200"/>
          </a:xfrm>
        </p:spPr>
        <p:txBody>
          <a:bodyPr/>
          <a:lstStyle/>
          <a:p>
            <a:r>
              <a:rPr lang="en-US" dirty="0"/>
              <a:t>Blockchain Usage In Different Industries </a:t>
            </a:r>
          </a:p>
        </p:txBody>
      </p:sp>
      <p:sp>
        <p:nvSpPr>
          <p:cNvPr id="20" name="Text Placeholder 19">
            <a:extLst>
              <a:ext uri="{FF2B5EF4-FFF2-40B4-BE49-F238E27FC236}">
                <a16:creationId xmlns:a16="http://schemas.microsoft.com/office/drawing/2014/main" id="{9042ED48-2259-6647-9817-0662BC56C43F}"/>
              </a:ext>
            </a:extLst>
          </p:cNvPr>
          <p:cNvSpPr>
            <a:spLocks noGrp="1"/>
          </p:cNvSpPr>
          <p:nvPr>
            <p:ph type="body" sz="quarter" idx="15"/>
          </p:nvPr>
        </p:nvSpPr>
        <p:spPr>
          <a:xfrm>
            <a:off x="1466451" y="5528432"/>
            <a:ext cx="648000" cy="348400"/>
          </a:xfrm>
        </p:spPr>
        <p:txBody>
          <a:bodyPr/>
          <a:lstStyle/>
          <a:p>
            <a:r>
              <a:rPr lang="en-US" dirty="0"/>
              <a:t>03</a:t>
            </a:r>
          </a:p>
        </p:txBody>
      </p:sp>
      <p:sp>
        <p:nvSpPr>
          <p:cNvPr id="22" name="Text Placeholder 21">
            <a:extLst>
              <a:ext uri="{FF2B5EF4-FFF2-40B4-BE49-F238E27FC236}">
                <a16:creationId xmlns:a16="http://schemas.microsoft.com/office/drawing/2014/main" id="{B9D4620C-2DF1-3748-AF08-789912CE2FA0}"/>
              </a:ext>
            </a:extLst>
          </p:cNvPr>
          <p:cNvSpPr>
            <a:spLocks noGrp="1"/>
          </p:cNvSpPr>
          <p:nvPr>
            <p:ph type="body" sz="quarter" idx="19"/>
          </p:nvPr>
        </p:nvSpPr>
        <p:spPr>
          <a:xfrm>
            <a:off x="2249417" y="5528912"/>
            <a:ext cx="3544003" cy="348400"/>
          </a:xfrm>
        </p:spPr>
        <p:txBody>
          <a:bodyPr/>
          <a:lstStyle/>
          <a:p>
            <a:r>
              <a:rPr lang="en-US" dirty="0"/>
              <a:t>Working Mechanisms Of Blockchain Transactions </a:t>
            </a:r>
          </a:p>
        </p:txBody>
      </p:sp>
      <p:sp>
        <p:nvSpPr>
          <p:cNvPr id="21" name="Text Placeholder 20">
            <a:extLst>
              <a:ext uri="{FF2B5EF4-FFF2-40B4-BE49-F238E27FC236}">
                <a16:creationId xmlns:a16="http://schemas.microsoft.com/office/drawing/2014/main" id="{94C574ED-534B-454E-A03F-5462C2E1720B}"/>
              </a:ext>
            </a:extLst>
          </p:cNvPr>
          <p:cNvSpPr>
            <a:spLocks noGrp="1"/>
          </p:cNvSpPr>
          <p:nvPr>
            <p:ph type="body" sz="quarter" idx="17"/>
          </p:nvPr>
        </p:nvSpPr>
        <p:spPr>
          <a:xfrm>
            <a:off x="1466451" y="6030095"/>
            <a:ext cx="648000" cy="348400"/>
          </a:xfrm>
        </p:spPr>
        <p:txBody>
          <a:bodyPr/>
          <a:lstStyle/>
          <a:p>
            <a:r>
              <a:rPr lang="en-US" dirty="0"/>
              <a:t>04</a:t>
            </a:r>
          </a:p>
        </p:txBody>
      </p:sp>
      <p:sp>
        <p:nvSpPr>
          <p:cNvPr id="23" name="Text Placeholder 22">
            <a:extLst>
              <a:ext uri="{FF2B5EF4-FFF2-40B4-BE49-F238E27FC236}">
                <a16:creationId xmlns:a16="http://schemas.microsoft.com/office/drawing/2014/main" id="{3D041218-DE1A-9A4A-8340-38A286157EB5}"/>
              </a:ext>
            </a:extLst>
          </p:cNvPr>
          <p:cNvSpPr>
            <a:spLocks noGrp="1"/>
          </p:cNvSpPr>
          <p:nvPr>
            <p:ph type="body" sz="quarter" idx="20"/>
          </p:nvPr>
        </p:nvSpPr>
        <p:spPr>
          <a:xfrm>
            <a:off x="2249417" y="6030415"/>
            <a:ext cx="3544003" cy="348400"/>
          </a:xfrm>
        </p:spPr>
        <p:txBody>
          <a:bodyPr/>
          <a:lstStyle/>
          <a:p>
            <a:r>
              <a:rPr lang="en-US" dirty="0"/>
              <a:t>The History Of Money </a:t>
            </a:r>
          </a:p>
        </p:txBody>
      </p:sp>
      <p:sp>
        <p:nvSpPr>
          <p:cNvPr id="24" name="Text Placeholder 23">
            <a:extLst>
              <a:ext uri="{FF2B5EF4-FFF2-40B4-BE49-F238E27FC236}">
                <a16:creationId xmlns:a16="http://schemas.microsoft.com/office/drawing/2014/main" id="{8630F413-1112-9143-8D1B-ED534D26F4ED}"/>
              </a:ext>
            </a:extLst>
          </p:cNvPr>
          <p:cNvSpPr>
            <a:spLocks noGrp="1"/>
          </p:cNvSpPr>
          <p:nvPr>
            <p:ph type="body" sz="quarter" idx="21"/>
          </p:nvPr>
        </p:nvSpPr>
        <p:spPr>
          <a:xfrm>
            <a:off x="1466451" y="6531758"/>
            <a:ext cx="648000" cy="348400"/>
          </a:xfrm>
        </p:spPr>
        <p:txBody>
          <a:bodyPr/>
          <a:lstStyle/>
          <a:p>
            <a:r>
              <a:rPr lang="en-US" dirty="0"/>
              <a:t>05</a:t>
            </a:r>
          </a:p>
        </p:txBody>
      </p:sp>
      <p:sp>
        <p:nvSpPr>
          <p:cNvPr id="25" name="Text Placeholder 24">
            <a:extLst>
              <a:ext uri="{FF2B5EF4-FFF2-40B4-BE49-F238E27FC236}">
                <a16:creationId xmlns:a16="http://schemas.microsoft.com/office/drawing/2014/main" id="{BB782CB8-0C49-BB4B-B107-6874500A87E2}"/>
              </a:ext>
            </a:extLst>
          </p:cNvPr>
          <p:cNvSpPr>
            <a:spLocks noGrp="1"/>
          </p:cNvSpPr>
          <p:nvPr>
            <p:ph type="body" sz="quarter" idx="22"/>
          </p:nvPr>
        </p:nvSpPr>
        <p:spPr>
          <a:xfrm>
            <a:off x="2249417" y="6531918"/>
            <a:ext cx="3544003" cy="348400"/>
          </a:xfrm>
        </p:spPr>
        <p:txBody>
          <a:bodyPr/>
          <a:lstStyle/>
          <a:p>
            <a:r>
              <a:rPr lang="en-US" dirty="0"/>
              <a:t>Infrastructure Of Blockchain Technology</a:t>
            </a:r>
          </a:p>
        </p:txBody>
      </p:sp>
      <p:sp>
        <p:nvSpPr>
          <p:cNvPr id="28" name="Text Placeholder 27">
            <a:extLst>
              <a:ext uri="{FF2B5EF4-FFF2-40B4-BE49-F238E27FC236}">
                <a16:creationId xmlns:a16="http://schemas.microsoft.com/office/drawing/2014/main" id="{6C5D0AA1-E66D-B441-919D-E2D89E021A42}"/>
              </a:ext>
            </a:extLst>
          </p:cNvPr>
          <p:cNvSpPr>
            <a:spLocks noGrp="1"/>
          </p:cNvSpPr>
          <p:nvPr>
            <p:ph type="body" sz="quarter" idx="51"/>
          </p:nvPr>
        </p:nvSpPr>
        <p:spPr>
          <a:xfrm>
            <a:off x="1476091" y="7033423"/>
            <a:ext cx="648000" cy="348400"/>
          </a:xfrm>
        </p:spPr>
        <p:txBody>
          <a:bodyPr/>
          <a:lstStyle/>
          <a:p>
            <a:r>
              <a:rPr lang="en-US" dirty="0"/>
              <a:t>06</a:t>
            </a:r>
          </a:p>
        </p:txBody>
      </p:sp>
      <p:sp>
        <p:nvSpPr>
          <p:cNvPr id="29" name="Text Placeholder 28">
            <a:extLst>
              <a:ext uri="{FF2B5EF4-FFF2-40B4-BE49-F238E27FC236}">
                <a16:creationId xmlns:a16="http://schemas.microsoft.com/office/drawing/2014/main" id="{81DCD9ED-1EBF-2740-93BB-AC4128BCBFDA}"/>
              </a:ext>
            </a:extLst>
          </p:cNvPr>
          <p:cNvSpPr>
            <a:spLocks noGrp="1"/>
          </p:cNvSpPr>
          <p:nvPr>
            <p:ph type="body" sz="quarter" idx="52"/>
          </p:nvPr>
        </p:nvSpPr>
        <p:spPr>
          <a:xfrm>
            <a:off x="2259057" y="7033423"/>
            <a:ext cx="3544003" cy="348400"/>
          </a:xfrm>
        </p:spPr>
        <p:txBody>
          <a:bodyPr/>
          <a:lstStyle/>
          <a:p>
            <a:r>
              <a:rPr lang="en-US" dirty="0"/>
              <a:t>Learning Assessment For Module 1</a:t>
            </a:r>
          </a:p>
        </p:txBody>
      </p:sp>
      <p:sp>
        <p:nvSpPr>
          <p:cNvPr id="2" name="Text Placeholder 18">
            <a:extLst>
              <a:ext uri="{FF2B5EF4-FFF2-40B4-BE49-F238E27FC236}">
                <a16:creationId xmlns:a16="http://schemas.microsoft.com/office/drawing/2014/main" id="{05C68F19-0B70-BC6F-3123-A0E1EAC01A11}"/>
              </a:ext>
            </a:extLst>
          </p:cNvPr>
          <p:cNvSpPr txBox="1">
            <a:spLocks/>
          </p:cNvSpPr>
          <p:nvPr/>
        </p:nvSpPr>
        <p:spPr>
          <a:xfrm>
            <a:off x="6401289" y="4624062"/>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07</a:t>
            </a:r>
          </a:p>
        </p:txBody>
      </p:sp>
      <p:cxnSp>
        <p:nvCxnSpPr>
          <p:cNvPr id="4" name="Straight Connector 3">
            <a:extLst>
              <a:ext uri="{FF2B5EF4-FFF2-40B4-BE49-F238E27FC236}">
                <a16:creationId xmlns:a16="http://schemas.microsoft.com/office/drawing/2014/main" id="{5395D201-739F-CCEB-8A21-7F390B67CA70}"/>
              </a:ext>
            </a:extLst>
          </p:cNvPr>
          <p:cNvCxnSpPr>
            <a:cxnSpLocks/>
          </p:cNvCxnSpPr>
          <p:nvPr/>
        </p:nvCxnSpPr>
        <p:spPr>
          <a:xfrm>
            <a:off x="4015946" y="4863545"/>
            <a:ext cx="2474500"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5" name="Text Placeholder 18">
            <a:extLst>
              <a:ext uri="{FF2B5EF4-FFF2-40B4-BE49-F238E27FC236}">
                <a16:creationId xmlns:a16="http://schemas.microsoft.com/office/drawing/2014/main" id="{0CE89D1F-FBA8-1D20-F324-68576FBEC2CA}"/>
              </a:ext>
            </a:extLst>
          </p:cNvPr>
          <p:cNvSpPr txBox="1">
            <a:spLocks/>
          </p:cNvSpPr>
          <p:nvPr/>
        </p:nvSpPr>
        <p:spPr>
          <a:xfrm>
            <a:off x="6401289" y="504912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13</a:t>
            </a:r>
          </a:p>
        </p:txBody>
      </p:sp>
      <p:cxnSp>
        <p:nvCxnSpPr>
          <p:cNvPr id="6" name="Straight Connector 5">
            <a:extLst>
              <a:ext uri="{FF2B5EF4-FFF2-40B4-BE49-F238E27FC236}">
                <a16:creationId xmlns:a16="http://schemas.microsoft.com/office/drawing/2014/main" id="{C81A195D-61F6-BDE0-C22C-B639E09606E2}"/>
              </a:ext>
            </a:extLst>
          </p:cNvPr>
          <p:cNvCxnSpPr>
            <a:cxnSpLocks/>
          </p:cNvCxnSpPr>
          <p:nvPr/>
        </p:nvCxnSpPr>
        <p:spPr>
          <a:xfrm>
            <a:off x="5317067" y="5266576"/>
            <a:ext cx="1173379"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3" name="Text Placeholder 18">
            <a:extLst>
              <a:ext uri="{FF2B5EF4-FFF2-40B4-BE49-F238E27FC236}">
                <a16:creationId xmlns:a16="http://schemas.microsoft.com/office/drawing/2014/main" id="{CF48956A-94E1-9F98-64C5-9BD68357E6A4}"/>
              </a:ext>
            </a:extLst>
          </p:cNvPr>
          <p:cNvSpPr txBox="1">
            <a:spLocks/>
          </p:cNvSpPr>
          <p:nvPr/>
        </p:nvSpPr>
        <p:spPr>
          <a:xfrm>
            <a:off x="6412175" y="5646799"/>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15</a:t>
            </a:r>
          </a:p>
        </p:txBody>
      </p:sp>
      <p:cxnSp>
        <p:nvCxnSpPr>
          <p:cNvPr id="7" name="Straight Connector 6">
            <a:extLst>
              <a:ext uri="{FF2B5EF4-FFF2-40B4-BE49-F238E27FC236}">
                <a16:creationId xmlns:a16="http://schemas.microsoft.com/office/drawing/2014/main" id="{BCD3465E-B094-5C97-CB42-2EE6B2D98CEC}"/>
              </a:ext>
            </a:extLst>
          </p:cNvPr>
          <p:cNvCxnSpPr>
            <a:cxnSpLocks/>
          </p:cNvCxnSpPr>
          <p:nvPr/>
        </p:nvCxnSpPr>
        <p:spPr>
          <a:xfrm>
            <a:off x="3348681" y="5864248"/>
            <a:ext cx="3152651"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8" name="Text Placeholder 18">
            <a:extLst>
              <a:ext uri="{FF2B5EF4-FFF2-40B4-BE49-F238E27FC236}">
                <a16:creationId xmlns:a16="http://schemas.microsoft.com/office/drawing/2014/main" id="{64CEFC5F-65C0-8182-2AF5-24BBE25CE24F}"/>
              </a:ext>
            </a:extLst>
          </p:cNvPr>
          <p:cNvSpPr txBox="1">
            <a:spLocks/>
          </p:cNvSpPr>
          <p:nvPr/>
        </p:nvSpPr>
        <p:spPr>
          <a:xfrm>
            <a:off x="6412175" y="6043555"/>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19</a:t>
            </a:r>
          </a:p>
        </p:txBody>
      </p:sp>
      <p:cxnSp>
        <p:nvCxnSpPr>
          <p:cNvPr id="9" name="Straight Connector 8">
            <a:extLst>
              <a:ext uri="{FF2B5EF4-FFF2-40B4-BE49-F238E27FC236}">
                <a16:creationId xmlns:a16="http://schemas.microsoft.com/office/drawing/2014/main" id="{40664BD2-C35D-B2F5-FA61-A2EEA26F0862}"/>
              </a:ext>
            </a:extLst>
          </p:cNvPr>
          <p:cNvCxnSpPr>
            <a:cxnSpLocks/>
          </p:cNvCxnSpPr>
          <p:nvPr/>
        </p:nvCxnSpPr>
        <p:spPr>
          <a:xfrm>
            <a:off x="4015946" y="6272021"/>
            <a:ext cx="2485386"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12" name="Text Placeholder 18">
            <a:extLst>
              <a:ext uri="{FF2B5EF4-FFF2-40B4-BE49-F238E27FC236}">
                <a16:creationId xmlns:a16="http://schemas.microsoft.com/office/drawing/2014/main" id="{45D9BA4B-793F-E331-0EAB-DD563B2940E2}"/>
              </a:ext>
            </a:extLst>
          </p:cNvPr>
          <p:cNvSpPr txBox="1">
            <a:spLocks/>
          </p:cNvSpPr>
          <p:nvPr/>
        </p:nvSpPr>
        <p:spPr>
          <a:xfrm>
            <a:off x="6415576" y="6538298"/>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24</a:t>
            </a:r>
          </a:p>
        </p:txBody>
      </p:sp>
      <p:cxnSp>
        <p:nvCxnSpPr>
          <p:cNvPr id="13" name="Straight Connector 12">
            <a:extLst>
              <a:ext uri="{FF2B5EF4-FFF2-40B4-BE49-F238E27FC236}">
                <a16:creationId xmlns:a16="http://schemas.microsoft.com/office/drawing/2014/main" id="{46E69304-22B8-8C48-EBDA-AE9222EFFE50}"/>
              </a:ext>
            </a:extLst>
          </p:cNvPr>
          <p:cNvCxnSpPr>
            <a:cxnSpLocks/>
          </p:cNvCxnSpPr>
          <p:nvPr/>
        </p:nvCxnSpPr>
        <p:spPr>
          <a:xfrm>
            <a:off x="5331354" y="6777781"/>
            <a:ext cx="1173379"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33" name="Text Placeholder 18">
            <a:extLst>
              <a:ext uri="{FF2B5EF4-FFF2-40B4-BE49-F238E27FC236}">
                <a16:creationId xmlns:a16="http://schemas.microsoft.com/office/drawing/2014/main" id="{56EB370A-CC63-E472-5DC7-A15D1F296A2F}"/>
              </a:ext>
            </a:extLst>
          </p:cNvPr>
          <p:cNvSpPr txBox="1">
            <a:spLocks/>
          </p:cNvSpPr>
          <p:nvPr/>
        </p:nvSpPr>
        <p:spPr>
          <a:xfrm>
            <a:off x="6415576" y="7073381"/>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33</a:t>
            </a:r>
          </a:p>
        </p:txBody>
      </p:sp>
      <p:cxnSp>
        <p:nvCxnSpPr>
          <p:cNvPr id="34" name="Straight Connector 33">
            <a:extLst>
              <a:ext uri="{FF2B5EF4-FFF2-40B4-BE49-F238E27FC236}">
                <a16:creationId xmlns:a16="http://schemas.microsoft.com/office/drawing/2014/main" id="{255E7D98-B954-5178-E85E-4334330B2140}"/>
              </a:ext>
            </a:extLst>
          </p:cNvPr>
          <p:cNvCxnSpPr>
            <a:cxnSpLocks/>
          </p:cNvCxnSpPr>
          <p:nvPr/>
        </p:nvCxnSpPr>
        <p:spPr>
          <a:xfrm>
            <a:off x="4965700" y="7268796"/>
            <a:ext cx="1539033"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15" name="Text Placeholder 25">
            <a:extLst>
              <a:ext uri="{FF2B5EF4-FFF2-40B4-BE49-F238E27FC236}">
                <a16:creationId xmlns:a16="http://schemas.microsoft.com/office/drawing/2014/main" id="{F87CB1D8-0D68-D6AC-22F6-38DF8C37DBC5}"/>
              </a:ext>
            </a:extLst>
          </p:cNvPr>
          <p:cNvSpPr txBox="1">
            <a:spLocks/>
          </p:cNvSpPr>
          <p:nvPr/>
        </p:nvSpPr>
        <p:spPr>
          <a:xfrm>
            <a:off x="755650" y="2966993"/>
            <a:ext cx="6404191" cy="971460"/>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7200" b="0" i="0" kern="1200">
                <a:solidFill>
                  <a:schemeClr val="bg1"/>
                </a:solidFill>
                <a:latin typeface="Calibri" panose="020F0502020204030204" pitchFamily="34" charset="0"/>
                <a:ea typeface="+mn-ea"/>
                <a:cs typeface="Calibri" panose="020F0502020204030204" pitchFamily="34" charset="0"/>
              </a:defRPr>
            </a:lvl1pPr>
            <a:lvl2pPr marL="377967"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2pPr>
            <a:lvl3pPr marL="755934"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3pPr>
            <a:lvl4pPr marL="1133901"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4pPr>
            <a:lvl5pPr marL="1511869"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6000" dirty="0"/>
              <a:t>contents module 1</a:t>
            </a:r>
          </a:p>
        </p:txBody>
      </p:sp>
    </p:spTree>
    <p:extLst>
      <p:ext uri="{BB962C8B-B14F-4D97-AF65-F5344CB8AC3E}">
        <p14:creationId xmlns:p14="http://schemas.microsoft.com/office/powerpoint/2010/main" val="23531187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8AF3DDF-DAF0-D1F3-D1BC-714162E42872}"/>
              </a:ext>
            </a:extLst>
          </p:cNvPr>
          <p:cNvSpPr>
            <a:spLocks noGrp="1"/>
          </p:cNvSpPr>
          <p:nvPr>
            <p:ph type="body" sz="quarter" idx="13"/>
          </p:nvPr>
        </p:nvSpPr>
        <p:spPr/>
        <p:txBody>
          <a:bodyPr/>
          <a:lstStyle/>
          <a:p>
            <a:r>
              <a:rPr lang="en-GB"/>
              <a:t>02</a:t>
            </a:r>
          </a:p>
        </p:txBody>
      </p:sp>
      <p:sp>
        <p:nvSpPr>
          <p:cNvPr id="3" name="Text Placeholder 2">
            <a:extLst>
              <a:ext uri="{FF2B5EF4-FFF2-40B4-BE49-F238E27FC236}">
                <a16:creationId xmlns:a16="http://schemas.microsoft.com/office/drawing/2014/main" id="{3F907AE3-9FD6-0E58-8496-4DA4F1AE1F67}"/>
              </a:ext>
            </a:extLst>
          </p:cNvPr>
          <p:cNvSpPr>
            <a:spLocks noGrp="1"/>
          </p:cNvSpPr>
          <p:nvPr>
            <p:ph type="body" sz="quarter" idx="14"/>
          </p:nvPr>
        </p:nvSpPr>
        <p:spPr>
          <a:xfrm>
            <a:off x="3059266" y="3865695"/>
            <a:ext cx="3486126" cy="1930948"/>
          </a:xfrm>
        </p:spPr>
        <p:txBody>
          <a:bodyPr/>
          <a:lstStyle/>
          <a:p>
            <a:r>
              <a:rPr lang="en-GB"/>
              <a:t>APPLICATION AREAS OF BLOCKCHAIN TECHNOLOGY </a:t>
            </a:r>
          </a:p>
        </p:txBody>
      </p:sp>
      <p:sp>
        <p:nvSpPr>
          <p:cNvPr id="4" name="Slide Number Placeholder 3">
            <a:extLst>
              <a:ext uri="{FF2B5EF4-FFF2-40B4-BE49-F238E27FC236}">
                <a16:creationId xmlns:a16="http://schemas.microsoft.com/office/drawing/2014/main" id="{8E81DCEE-9F6B-2C30-E424-E9CDEA0B7C8C}"/>
              </a:ext>
            </a:extLst>
          </p:cNvPr>
          <p:cNvSpPr>
            <a:spLocks noGrp="1"/>
          </p:cNvSpPr>
          <p:nvPr>
            <p:ph type="sldNum" sz="quarter" idx="4"/>
          </p:nvPr>
        </p:nvSpPr>
        <p:spPr/>
        <p:txBody>
          <a:bodyPr/>
          <a:lstStyle/>
          <a:p>
            <a:fld id="{CB2079F2-58AF-ED44-82D7-E04B2F6FD686}" type="slidenum">
              <a:rPr lang="en-US" smtClean="0"/>
              <a:pPr/>
              <a:t>50</a:t>
            </a:fld>
            <a:endParaRPr lang="en-US" dirty="0"/>
          </a:p>
        </p:txBody>
      </p:sp>
    </p:spTree>
    <p:extLst>
      <p:ext uri="{BB962C8B-B14F-4D97-AF65-F5344CB8AC3E}">
        <p14:creationId xmlns:p14="http://schemas.microsoft.com/office/powerpoint/2010/main" val="5552162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51</a:t>
            </a:fld>
            <a:endParaRPr lang="en-US" dirty="0"/>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72032"/>
            <a:ext cx="4131811"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2.1 </a:t>
            </a:r>
            <a:r>
              <a:rPr lang="en-US" sz="1800" b="0">
                <a:effectLst/>
                <a:latin typeface="Calibri" panose="020F0502020204030204" pitchFamily="34" charset="0"/>
              </a:rPr>
              <a:t>Financial Use-Cases </a:t>
            </a:r>
            <a:endParaRPr lang="en-US" sz="1400" b="0"/>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1436914"/>
            <a:ext cx="6036131" cy="640080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ea typeface="Times New Roman" panose="02020603050405020304" pitchFamily="18" charset="0"/>
              </a:rPr>
              <a:t>Stock market trading itself has already undergone a disruptive change in the recent past. Electronic trading, clearance and settlement systems have against what was believed previously not really eliminated jobs on the trading floor. Rather, only some regional exchanges have become unprofitable and insignificant, and with them and, as a result, a number of professions. This innovation has led to an enormous increase in efficiency in stock exchange trading. As a result, trading volumes and turnover have increased, transaction costs have decreased, and new exchange products and jobs have been created. The significance of the world's leading stock exchanges has increased the technological revolution. For this reason, further efficiency gains for example through blockchain technology in secondary trading and settlement are likely to be unpromising. Other areas of application for blockchain technology promise greater innovation potential and thus higher profits. </a:t>
            </a:r>
          </a:p>
          <a:p>
            <a:pPr algn="just"/>
            <a:endParaRPr lang="en-US" sz="1100">
              <a:solidFill>
                <a:srgbClr val="000000"/>
              </a:solidFill>
              <a:effectLst/>
              <a:latin typeface="Calibri" panose="020F0502020204030204" pitchFamily="34" charset="0"/>
              <a:ea typeface="Times New Roman" panose="02020603050405020304" pitchFamily="18" charset="0"/>
            </a:endParaRPr>
          </a:p>
          <a:p>
            <a:pPr algn="just"/>
            <a:r>
              <a:rPr lang="en-US" sz="1100" b="1">
                <a:solidFill>
                  <a:srgbClr val="F79037"/>
                </a:solidFill>
                <a:latin typeface="Calibri" panose="020F0502020204030204" pitchFamily="34" charset="0"/>
                <a:ea typeface="Times New Roman" panose="02020603050405020304" pitchFamily="18" charset="0"/>
              </a:rPr>
              <a:t>Issuing securities </a:t>
            </a:r>
          </a:p>
          <a:p>
            <a:pPr algn="just"/>
            <a:r>
              <a:rPr lang="en-US" sz="1100">
                <a:solidFill>
                  <a:srgbClr val="000000"/>
                </a:solidFill>
                <a:latin typeface="Calibri" panose="020F0502020204030204" pitchFamily="34" charset="0"/>
                <a:ea typeface="Times New Roman" panose="02020603050405020304" pitchFamily="18" charset="0"/>
              </a:rPr>
              <a:t>The issuing process of securities on the primary market for example is currently still costly and complex. Blockchain technology could generate effects similar to those of electronic trading for the secondary market. The Bank of the State Baden Württemberg (LBBW) in Germany and Daimler AG have issued a prototypical bond with blockchain technology as pioneers. This indicates that the efforts to develop applications with added value are being intensified not only among FinTechs as is often believed. One application that has already widespread application are so-called initial coin offerings </a:t>
            </a: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r>
              <a:rPr lang="en-US" sz="1100">
                <a:solidFill>
                  <a:srgbClr val="000000"/>
                </a:solidFill>
                <a:latin typeface="Calibri" panose="020F0502020204030204" pitchFamily="34" charset="0"/>
                <a:ea typeface="Times New Roman" panose="02020603050405020304" pitchFamily="18" charset="0"/>
              </a:rPr>
              <a:t>(ICO). The similarity in name to an initial public offering (IPO) is not coincidental with the issuance of shares on the primary market. An IPO in the analog market is lengthy and costly since many disclosure requirements and stock exchange regulations must be complied with. It, therefore, made sense to use the instrument outside of regulation in the digital world to raise capital. As an example, one can now delineate from the ICO's how the incorporation (or subjection) of these issues into financial regulation is taking place. If necessary, the authorities are also prepared legally to enforce equal treatment. </a:t>
            </a:r>
          </a:p>
          <a:p>
            <a:pPr algn="just"/>
            <a:endParaRPr lang="en-US" sz="1100">
              <a:solidFill>
                <a:srgbClr val="000000"/>
              </a:solidFill>
              <a:latin typeface="Calibri" panose="020F0502020204030204" pitchFamily="34" charset="0"/>
              <a:ea typeface="Times New Roman" panose="02020603050405020304" pitchFamily="18" charset="0"/>
            </a:endParaRPr>
          </a:p>
          <a:p>
            <a:pPr algn="just"/>
            <a:r>
              <a:rPr lang="en-US" sz="1100" b="1">
                <a:solidFill>
                  <a:srgbClr val="F79037"/>
                </a:solidFill>
                <a:latin typeface="Calibri" panose="020F0502020204030204" pitchFamily="34" charset="0"/>
                <a:ea typeface="Times New Roman" panose="02020603050405020304" pitchFamily="18" charset="0"/>
              </a:rPr>
              <a:t>Electronic payment &amp; business processing </a:t>
            </a:r>
          </a:p>
          <a:p>
            <a:pPr algn="just"/>
            <a:r>
              <a:rPr lang="en-US" sz="1100">
                <a:solidFill>
                  <a:srgbClr val="000000"/>
                </a:solidFill>
                <a:latin typeface="Calibri" panose="020F0502020204030204" pitchFamily="34" charset="0"/>
                <a:ea typeface="Times New Roman" panose="02020603050405020304" pitchFamily="18" charset="0"/>
              </a:rPr>
              <a:t>Another area of application for blockchain technology is electronic payment and business processing. This involves both, the more efficient of conventional payment transactions as well as the replacement of business processing. The advantages of blockchain technology should be the speed, security, and trustworthiness of processing. In leading industrialized countries, especially the European Union it should be difficult to compete here with the European System of Central Banks (ESCB) in international payments. In contrast, blockchain may find high acceptance in economic regions with trust deficits, security gaps, and/or inefficient payment processing. However, this advantage will only come to fruition if there are numerous interfaces and bridges to the real world exist. </a:t>
            </a:r>
          </a:p>
          <a:p>
            <a:pPr algn="just">
              <a:spcAft>
                <a:spcPts val="1900"/>
              </a:spcAft>
            </a:pPr>
            <a:endParaRPr lang="en-US" sz="1100">
              <a:solidFill>
                <a:srgbClr val="000000"/>
              </a:solidFill>
              <a:latin typeface="Calibri" panose="020F0502020204030204" pitchFamily="34" charset="0"/>
              <a:ea typeface="Times New Roman" panose="02020603050405020304" pitchFamily="18" charset="0"/>
            </a:endParaRPr>
          </a:p>
        </p:txBody>
      </p:sp>
      <p:pic>
        <p:nvPicPr>
          <p:cNvPr id="41" name="Picture Placeholder 33">
            <a:extLst>
              <a:ext uri="{FF2B5EF4-FFF2-40B4-BE49-F238E27FC236}">
                <a16:creationId xmlns:a16="http://schemas.microsoft.com/office/drawing/2014/main" id="{F2E6605B-5B09-4DEA-B882-E7C1C75C940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7968247"/>
            <a:ext cx="7559675" cy="272356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Tree>
    <p:extLst>
      <p:ext uri="{BB962C8B-B14F-4D97-AF65-F5344CB8AC3E}">
        <p14:creationId xmlns:p14="http://schemas.microsoft.com/office/powerpoint/2010/main" val="24969223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4"/>
            <a:ext cx="2693750" cy="8493210"/>
          </a:xfrm>
        </p:spPr>
        <p:txBody>
          <a:bodyPr/>
          <a:lstStyle/>
          <a:p>
            <a:pPr algn="just"/>
            <a:r>
              <a:rPr lang="en-US"/>
              <a:t>This requires the affordability of goods and services of all kinds with cryptocurrency. It is rather unlikely that this will be the case in, of all places, countries or regions where traditional payment systems and other innovations are not yet established. The Bundesbank and the ECB, in monitoring blockchain developments and the digital currency markets have so far concluded that the processes and costs of their systems are significantly more efficient and cost-effective. Nevertheless, both institutions are also testing blockchain technology in order not to miss out on new developments, if necessary. Another potential savings from blockchain technology, which could result from the lack of regulatory and financial oversight costs for this type of payment processing, is only true as long as the number of payment flows is not systemically relevant. </a:t>
            </a:r>
          </a:p>
          <a:p>
            <a:pPr algn="just"/>
            <a:endParaRPr lang="en-US"/>
          </a:p>
          <a:p>
            <a:pPr algn="just"/>
            <a:r>
              <a:rPr lang="en-US" b="1">
                <a:solidFill>
                  <a:srgbClr val="F79037"/>
                </a:solidFill>
              </a:rPr>
              <a:t>Payments Across Borders </a:t>
            </a:r>
          </a:p>
          <a:p>
            <a:pPr algn="just"/>
            <a:r>
              <a:rPr lang="en-US"/>
              <a:t>Multinational banks such as UBS and British Barclays use blockchain to streamline back-office operations and settlement, which could potentially decrease US$20B expenses for third-parties involvement. For example, in 2019 Barclays invested US$5.5 million in startup called Crowdz that helps businesses to promote B2B cash turnover. As a result, it offers alternative ways of payment collection and automation of e-invoices. Another renowned Spanish bank has cooperated with the DLT-based company to add visibility to their international payments and dramatically accelerate them. </a:t>
            </a:r>
          </a:p>
          <a:p>
            <a:pPr algn="just"/>
            <a:endParaRPr lang="en-US"/>
          </a:p>
          <a:p>
            <a:r>
              <a:rPr lang="en-US" b="1">
                <a:solidFill>
                  <a:srgbClr val="F79037"/>
                </a:solidFill>
              </a:rPr>
              <a:t>Pressured adoption of blockchain technology </a:t>
            </a:r>
          </a:p>
          <a:p>
            <a:pPr algn="just"/>
            <a:r>
              <a:rPr lang="en-US"/>
              <a:t>If, on the other hand, they have reached a significant scale and would be used across the board to pay for goods and services, these services would not be concealed from financial supervision. At the latest, regulation would then be created. Blockchain activities in the financial system that remain outside of regulation would then, at best, have the meaning of a black market and would then, if necessary, also be relevant under criminal law. </a:t>
            </a:r>
          </a:p>
          <a:p>
            <a:pPr algn="just"/>
            <a:endParaRPr lang="en-US"/>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52</a:t>
            </a:fld>
            <a:endParaRPr lang="en-US" dirty="0"/>
          </a:p>
        </p:txBody>
      </p:sp>
      <p:sp>
        <p:nvSpPr>
          <p:cNvPr id="5" name="Text Placeholder 17">
            <a:extLst>
              <a:ext uri="{FF2B5EF4-FFF2-40B4-BE49-F238E27FC236}">
                <a16:creationId xmlns:a16="http://schemas.microsoft.com/office/drawing/2014/main" id="{0F99E17D-5F7B-9192-1ECA-B033ECDE530F}"/>
              </a:ext>
            </a:extLst>
          </p:cNvPr>
          <p:cNvSpPr txBox="1">
            <a:spLocks/>
          </p:cNvSpPr>
          <p:nvPr/>
        </p:nvSpPr>
        <p:spPr>
          <a:xfrm>
            <a:off x="4003827" y="665164"/>
            <a:ext cx="2693750" cy="4679949"/>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dirty="0">
                <a:solidFill>
                  <a:srgbClr val="F79037"/>
                </a:solidFill>
              </a:rPr>
              <a:t>New business models </a:t>
            </a:r>
          </a:p>
          <a:p>
            <a:pPr algn="just"/>
            <a:r>
              <a:rPr lang="en-US" dirty="0">
                <a:solidFill>
                  <a:schemeClr val="tx1"/>
                </a:solidFill>
              </a:rPr>
              <a:t>The potentially most promising application of distributed transaction registers is to be seen in the linking of banking transactions and real economic business processes. Broader use of pay-per-use processes, real-time settlement of transactions in value chains and cash-flow-oriented corporate financing with smart finance can be expected. These represent new services whose forms of financing will be digital and automatized. Their settlement does not necessarily require an artificial currency. On the contrary, virtual currencies will be able to conquer this market as a payment medium only if transparency increases, fraud disappears, and value stability is established and controlled. In any case, this will further revolutionize the financial services business. In addition to FinTechs, which are often the focus of attention, and which are using innovative solutions to drive the competitors with innovative solutions, established financial service providers are also experimenting with digital process solutions. They have the advantage here, of the functionality, security, and costs of the existing systems and processes and can leverage this expertise. </a:t>
            </a:r>
          </a:p>
          <a:p>
            <a:pPr algn="just"/>
            <a:endParaRPr lang="en-US" dirty="0">
              <a:solidFill>
                <a:schemeClr val="tx1"/>
              </a:solidFill>
            </a:endParaRPr>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5815013"/>
            <a:ext cx="3555848" cy="48768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887120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275E55-339D-EA3C-7DEC-CFDB9125D74D}"/>
              </a:ext>
            </a:extLst>
          </p:cNvPr>
          <p:cNvSpPr/>
          <p:nvPr/>
        </p:nvSpPr>
        <p:spPr>
          <a:xfrm flipV="1">
            <a:off x="-1" y="323001"/>
            <a:ext cx="7559675" cy="5768309"/>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665163"/>
            <a:ext cx="6051578" cy="3750524"/>
          </a:xfrm>
        </p:spPr>
        <p:txBody>
          <a:bodyPr numCol="2"/>
          <a:lstStyle/>
          <a:p>
            <a:r>
              <a:rPr lang="en-US" b="1" dirty="0">
                <a:solidFill>
                  <a:srgbClr val="F79037"/>
                </a:solidFill>
              </a:rPr>
              <a:t>Cost reduction </a:t>
            </a:r>
          </a:p>
          <a:p>
            <a:r>
              <a:rPr lang="en-US" dirty="0"/>
              <a:t>One motivation for the development of distributed ledger applications in the Finance arises from the high costs of banking and financial regulation. Avoidance of these costs in the provision of financial services can bring significant competitive advantages. Due to the inefficiency of many regulations, most digital market players are unlikely to view the elimination of supervision as a loss of security or stability. An elimination of regulation in digital business processes is therefore unlikely to be detrimental to business. </a:t>
            </a:r>
          </a:p>
          <a:p>
            <a:endParaRPr lang="en-US" dirty="0"/>
          </a:p>
          <a:p>
            <a:r>
              <a:rPr lang="en-US" dirty="0"/>
              <a:t>The potential applications of blockchain or distributed ledgers in the financial industry are extensive and vary in their level of development. The tendency their use is worthwhile if the security, speed, and efficiency of financial services can still be improved. Transaction costs can be reduced on a large scale, and the innovative service providers can generate high returns from the resulting efficiency gains. The prerequisites for such a triumphant advance of distributed, digital register transactions are in place in the application areas: Securities issuance (primary market), securities trading (secondary market), payment transactions, financing of pay-per-use, and digital payment. While in the areas of secondary trading and payment transactions, the challenges of finding a technical solution and at the same time the efficiency improvements of the last few years through innovative solutions are already considerable, there is still great potential for the new technology in the primary market and in financing technology. In addition, completely new fields of application for blockchain will emerge with the shared economy as well as the usage-based transfer and payment of assets. In the business areas that are already digitally advanced, blockchain and distributed transaction registers will represent additional options to further develop existing further develop existing systems and processes. In other areas, where time and costs are currently still high, the new technologies will trigger radical changes. Especially in the issuance market for securities has seen considerable movement with ICOs. The regulation of ICOs that is currently regulation of ICOs demonstrates the systemic relevance already achieved. Regulatory equal treatment will not reduce the importance of the financial instrument. On the contrary, it can be assumed, especially after legal clarification, that the underlying technology will significantly simplify and modernize the analog issuance process. For new applications, blockchain technologies will be used exclusively from the outset.  </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53</a:t>
            </a:fld>
            <a:endParaRPr lang="en-US" dirty="0"/>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6433472"/>
            <a:ext cx="6051578" cy="3935340"/>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solidFill>
                  <a:srgbClr val="000000"/>
                </a:solidFill>
              </a:rPr>
              <a:t>With regards to the players in the financial markets of the future, it can be summarized that established competitors, who are at the forefront of development, will continue to play an important role in the future due to their market and customer will continue to play an important role in the future. Of the many FinTechs many companies will not reach the profitability threshold and will disappear or be acquired by other competitors. However, some of the start-ups in the financial industry will certainly rise to become large, profitable market players. A more precise forecast of which providers these are, cannot be given at present. The state and its supervisory institutions have so far been able to follow the innovations from an observer's perspective. </a:t>
            </a:r>
          </a:p>
          <a:p>
            <a:endParaRPr lang="en-US" dirty="0">
              <a:solidFill>
                <a:srgbClr val="000000"/>
              </a:solidFill>
            </a:endParaRPr>
          </a:p>
          <a:p>
            <a:r>
              <a:rPr lang="en-US" dirty="0">
                <a:solidFill>
                  <a:srgbClr val="000000"/>
                </a:solidFill>
              </a:rPr>
              <a:t>To dive into a specific financial use case of blockchain technology, watch this Generation Blockchain video on the digital euro and digital dollar and how they work. </a:t>
            </a:r>
          </a:p>
          <a:p>
            <a:r>
              <a:rPr lang="en-US" dirty="0">
                <a:solidFill>
                  <a:srgbClr val="000000"/>
                </a:solidFill>
              </a:rPr>
              <a:t>Click here to watch the Generation Blockchain video on the digital euro and the digital dollar. </a:t>
            </a:r>
          </a:p>
          <a:p>
            <a:endParaRPr lang="en-US" dirty="0">
              <a:solidFill>
                <a:srgbClr val="000000"/>
              </a:solidFill>
            </a:endParaRPr>
          </a:p>
        </p:txBody>
      </p:sp>
      <p:grpSp>
        <p:nvGrpSpPr>
          <p:cNvPr id="6" name="object 15">
            <a:extLst>
              <a:ext uri="{FF2B5EF4-FFF2-40B4-BE49-F238E27FC236}">
                <a16:creationId xmlns:a16="http://schemas.microsoft.com/office/drawing/2014/main" id="{E3EF1C4F-A5EF-6F88-3439-8B67AB4B7FF9}"/>
              </a:ext>
            </a:extLst>
          </p:cNvPr>
          <p:cNvGrpSpPr/>
          <p:nvPr/>
        </p:nvGrpSpPr>
        <p:grpSpPr>
          <a:xfrm>
            <a:off x="4277272" y="7157133"/>
            <a:ext cx="3047022" cy="1729173"/>
            <a:chOff x="485139" y="4586859"/>
            <a:chExt cx="3134043" cy="1778557"/>
          </a:xfrm>
        </p:grpSpPr>
        <p:pic>
          <p:nvPicPr>
            <p:cNvPr id="7" name="object 16">
              <a:extLst>
                <a:ext uri="{FF2B5EF4-FFF2-40B4-BE49-F238E27FC236}">
                  <a16:creationId xmlns:a16="http://schemas.microsoft.com/office/drawing/2014/main" id="{D7D443FC-6271-624B-669E-546D4AADA195}"/>
                </a:ext>
              </a:extLst>
            </p:cNvPr>
            <p:cNvPicPr/>
            <p:nvPr/>
          </p:nvPicPr>
          <p:blipFill>
            <a:blip r:embed="rId2"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8" name="object 17">
              <a:extLst>
                <a:ext uri="{FF2B5EF4-FFF2-40B4-BE49-F238E27FC236}">
                  <a16:creationId xmlns:a16="http://schemas.microsoft.com/office/drawing/2014/main" id="{A20EA2D0-FD5F-AF0C-E5EC-8262F9FC7DD5}"/>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9" name="object 18">
              <a:extLst>
                <a:ext uri="{FF2B5EF4-FFF2-40B4-BE49-F238E27FC236}">
                  <a16:creationId xmlns:a16="http://schemas.microsoft.com/office/drawing/2014/main" id="{58D22C21-2084-6B84-AE9D-F8236730A027}"/>
                </a:ext>
              </a:extLst>
            </p:cNvPr>
            <p:cNvPicPr/>
            <p:nvPr/>
          </p:nvPicPr>
          <p:blipFill>
            <a:blip r:embed="rId3"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0" name="object 19">
              <a:extLst>
                <a:ext uri="{FF2B5EF4-FFF2-40B4-BE49-F238E27FC236}">
                  <a16:creationId xmlns:a16="http://schemas.microsoft.com/office/drawing/2014/main" id="{542A4D0E-EA54-0EF2-BB2E-B5A94034B59F}"/>
                </a:ext>
              </a:extLst>
            </p:cNvPr>
            <p:cNvPicPr/>
            <p:nvPr/>
          </p:nvPicPr>
          <p:blipFill>
            <a:blip r:embed="rId4"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1" name="object 20">
              <a:extLst>
                <a:ext uri="{FF2B5EF4-FFF2-40B4-BE49-F238E27FC236}">
                  <a16:creationId xmlns:a16="http://schemas.microsoft.com/office/drawing/2014/main" id="{A1E95799-2661-1EBB-7A51-9F3B40345FBB}"/>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2" name="Picture 11">
            <a:extLst>
              <a:ext uri="{FF2B5EF4-FFF2-40B4-BE49-F238E27FC236}">
                <a16:creationId xmlns:a16="http://schemas.microsoft.com/office/drawing/2014/main" id="{0EBA7676-7293-90DA-DB7F-0A88C2DB6B22}"/>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4655964" y="7242722"/>
            <a:ext cx="2319372" cy="1498655"/>
          </a:xfrm>
          <a:prstGeom prst="rect">
            <a:avLst/>
          </a:prstGeom>
        </p:spPr>
      </p:pic>
      <p:grpSp>
        <p:nvGrpSpPr>
          <p:cNvPr id="13" name="Group 12">
            <a:extLst>
              <a:ext uri="{FF2B5EF4-FFF2-40B4-BE49-F238E27FC236}">
                <a16:creationId xmlns:a16="http://schemas.microsoft.com/office/drawing/2014/main" id="{281D32E5-2941-E89C-9870-962B70391D5F}"/>
              </a:ext>
            </a:extLst>
          </p:cNvPr>
          <p:cNvGrpSpPr/>
          <p:nvPr/>
        </p:nvGrpSpPr>
        <p:grpSpPr>
          <a:xfrm>
            <a:off x="4015275" y="7153169"/>
            <a:ext cx="824852" cy="742396"/>
            <a:chOff x="7615126" y="6464727"/>
            <a:chExt cx="824852" cy="742396"/>
          </a:xfrm>
        </p:grpSpPr>
        <p:sp>
          <p:nvSpPr>
            <p:cNvPr id="16" name="Oval 15">
              <a:extLst>
                <a:ext uri="{FF2B5EF4-FFF2-40B4-BE49-F238E27FC236}">
                  <a16:creationId xmlns:a16="http://schemas.microsoft.com/office/drawing/2014/main" id="{77AF6249-3147-3F13-D529-17EDB2E351B2}"/>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D2658B9E-1D39-674E-50E9-9A0D34A4922F}"/>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7">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81800082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54</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3" y="1644256"/>
            <a:ext cx="6005740" cy="3600097"/>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rPr>
              <a:t>The Brooklyn Microgrid is a blockchain-based P2P energy trading platform that is run by Transactive Grid. Transactive Grid is a partnership between LO3 Energy, Consensys, Siemens and Centrica. This microgrid is located in the Gowanus and Park Slope communities in Brooklyn, New York. It has successfully completed a three-month trial run of P2P energy trading between community members in Brooklyn. </a:t>
            </a:r>
          </a:p>
          <a:p>
            <a:pPr algn="just"/>
            <a:endParaRPr lang="en-US" sz="1100">
              <a:solidFill>
                <a:srgbClr val="000000"/>
              </a:solidFill>
              <a:effectLst/>
              <a:latin typeface="Calibri" panose="020F0502020204030204" pitchFamily="34" charset="0"/>
            </a:endParaRPr>
          </a:p>
          <a:p>
            <a:pPr algn="just"/>
            <a:r>
              <a:rPr lang="en-US" sz="1100">
                <a:solidFill>
                  <a:srgbClr val="000000"/>
                </a:solidFill>
                <a:effectLst/>
                <a:latin typeface="Calibri" panose="020F0502020204030204" pitchFamily="34" charset="0"/>
              </a:rPr>
              <a:t>With Microgrid, prosumers can sell their energy surplus directly to their neighbors. This is achieved by the use of Ethereum-based smart contracts and the so-called practical Byzantine Fault Tolerance (PBFT) consensus mechanism. The first trial included 5 prosumers and 5 neighboring consumers and resulted in the first-ever energy transaction recorded in blockchains worldwide. The energy surplus is measured by smart meters that can conduct physical energy measurements and record data, and sequentially transformed in equivalent energy tokens that can be traded in the local marketplace. Tokens indicate that a certain </a:t>
            </a:r>
          </a:p>
          <a:p>
            <a:pPr algn="just"/>
            <a:endParaRPr lang="en-US" sz="1100">
              <a:solidFill>
                <a:srgbClr val="000000"/>
              </a:solidFill>
              <a:latin typeface="Calibri" panose="020F0502020204030204" pitchFamily="34" charset="0"/>
            </a:endParaRPr>
          </a:p>
          <a:p>
            <a:pPr algn="just"/>
            <a:endParaRPr lang="en-US" sz="1100">
              <a:solidFill>
                <a:srgbClr val="000000"/>
              </a:solidFill>
              <a:effectLst/>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effectLst/>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r>
              <a:rPr lang="en-US" sz="1100">
                <a:solidFill>
                  <a:srgbClr val="000000"/>
                </a:solidFill>
                <a:effectLst/>
                <a:latin typeface="Calibri" panose="020F0502020204030204" pitchFamily="34" charset="0"/>
              </a:rPr>
              <a:t>amount of energy was produced from the solar panels and can be transferred from a prosumer's smart meter wallet to end-consumers via blockchain. Tokens are burned by the consumer's smart metering device, as purchased energy is used in the house. Microgrid users interact with the platform by specifying their individual price preferences in the form of willingness to pay or sell electricity. The platform can display location-specific and real-time energy prices. In the initial phase of the project, users manually trigger an agreement in the platform, whose terms are recorded in the blockchain. The ledger records contract terms, transacting parties, volumes of energy injected and consumed as measured by metering devices and crucially the chronological order of transactions. In addition, payments are automatically initiated by self-executed contracts. Every member of the community can have access to all historic transactions in the ledger and verify transactions for themselves. </a:t>
            </a: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58821" y="769737"/>
            <a:ext cx="3872542"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2.2 </a:t>
            </a:r>
            <a:r>
              <a:rPr lang="en-US" sz="1800" b="0">
                <a:effectLst/>
                <a:latin typeface="Calibri" panose="020F0502020204030204" pitchFamily="34" charset="0"/>
              </a:rPr>
              <a:t>Industrial Use-Cases from the Energy Sector </a:t>
            </a:r>
            <a:endParaRPr lang="en-US" sz="1400" b="0"/>
          </a:p>
          <a:p>
            <a:pPr>
              <a:spcBef>
                <a:spcPts val="0"/>
              </a:spcBef>
            </a:pPr>
            <a:endParaRPr lang="en-US" sz="1800" b="0" dirty="0"/>
          </a:p>
        </p:txBody>
      </p:sp>
      <p:sp>
        <p:nvSpPr>
          <p:cNvPr id="6" name="Text Placeholder 17">
            <a:extLst>
              <a:ext uri="{FF2B5EF4-FFF2-40B4-BE49-F238E27FC236}">
                <a16:creationId xmlns:a16="http://schemas.microsoft.com/office/drawing/2014/main" id="{9AF8D89E-3BCE-8ACB-962D-48A4CEB5697E}"/>
              </a:ext>
            </a:extLst>
          </p:cNvPr>
          <p:cNvSpPr txBox="1">
            <a:spLocks/>
          </p:cNvSpPr>
          <p:nvPr/>
        </p:nvSpPr>
        <p:spPr>
          <a:xfrm>
            <a:off x="761772" y="9953571"/>
            <a:ext cx="6005741" cy="48264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a:solidFill>
                  <a:srgbClr val="F79037"/>
                </a:solidFill>
                <a:latin typeface="Calibri" panose="020F0502020204030204" pitchFamily="34" charset="0"/>
                <a:cs typeface="Calibri" panose="020F0502020204030204" pitchFamily="34" charset="0"/>
              </a:rPr>
              <a:t>Figure 8: BrookylnGrid project (Source: Microgrid, 2022) </a:t>
            </a:r>
          </a:p>
        </p:txBody>
      </p:sp>
      <p:pic>
        <p:nvPicPr>
          <p:cNvPr id="9" name="Picture 8">
            <a:extLst>
              <a:ext uri="{FF2B5EF4-FFF2-40B4-BE49-F238E27FC236}">
                <a16:creationId xmlns:a16="http://schemas.microsoft.com/office/drawing/2014/main" id="{A7A4F209-F32A-C6C5-2BA7-EA111D29033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014831" y="6220496"/>
            <a:ext cx="5530012" cy="3311639"/>
          </a:xfrm>
          <a:prstGeom prst="rect">
            <a:avLst/>
          </a:prstGeom>
        </p:spPr>
      </p:pic>
    </p:spTree>
    <p:extLst>
      <p:ext uri="{BB962C8B-B14F-4D97-AF65-F5344CB8AC3E}">
        <p14:creationId xmlns:p14="http://schemas.microsoft.com/office/powerpoint/2010/main" val="45357921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735EDDD-C3D0-4952-932C-7DF7578FC168}"/>
              </a:ext>
            </a:extLst>
          </p:cNvPr>
          <p:cNvSpPr/>
          <p:nvPr/>
        </p:nvSpPr>
        <p:spPr>
          <a:xfrm>
            <a:off x="0" y="2754726"/>
            <a:ext cx="7559675" cy="24204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55</a:t>
            </a:fld>
            <a:endParaRPr lang="en-US" dirty="0"/>
          </a:p>
        </p:txBody>
      </p:sp>
      <p:sp>
        <p:nvSpPr>
          <p:cNvPr id="24" name="Text Placeholder 17">
            <a:extLst>
              <a:ext uri="{FF2B5EF4-FFF2-40B4-BE49-F238E27FC236}">
                <a16:creationId xmlns:a16="http://schemas.microsoft.com/office/drawing/2014/main" id="{9FB453C0-0766-C27C-51E1-313B61B01E92}"/>
              </a:ext>
            </a:extLst>
          </p:cNvPr>
          <p:cNvSpPr txBox="1">
            <a:spLocks/>
          </p:cNvSpPr>
          <p:nvPr/>
        </p:nvSpPr>
        <p:spPr>
          <a:xfrm>
            <a:off x="992432" y="3074860"/>
            <a:ext cx="2739551" cy="186266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effectLst/>
                <a:latin typeface="Calibri" panose="020F0502020204030204" pitchFamily="34" charset="0"/>
              </a:rPr>
              <a:t>The platform will record the interest of buyers and sellers (bids/offers) in an order book. Users will be able to change their price preferences in real-time.</a:t>
            </a:r>
          </a:p>
          <a:p>
            <a:endParaRPr lang="en-US">
              <a:solidFill>
                <a:srgbClr val="000000"/>
              </a:solidFill>
            </a:endParaRPr>
          </a:p>
          <a:p>
            <a:endParaRPr lang="en-US">
              <a:solidFill>
                <a:srgbClr val="000000"/>
              </a:solidFill>
              <a:effectLst/>
              <a:latin typeface="Calibri" panose="020F0502020204030204" pitchFamily="34" charset="0"/>
            </a:endParaRPr>
          </a:p>
          <a:p>
            <a:pPr algn="l"/>
            <a:endParaRPr lang="en-US">
              <a:solidFill>
                <a:srgbClr val="000000"/>
              </a:solidFill>
            </a:endParaRPr>
          </a:p>
          <a:p>
            <a:pPr algn="l"/>
            <a:r>
              <a:rPr lang="en-US">
                <a:solidFill>
                  <a:srgbClr val="000000"/>
                </a:solidFill>
                <a:effectLst/>
                <a:latin typeface="Calibri" panose="020F0502020204030204" pitchFamily="34" charset="0"/>
              </a:rPr>
              <a:t>The locally produced energy will be first allocated to the highest bidders.</a:t>
            </a:r>
            <a:br>
              <a:rPr lang="en-US">
                <a:solidFill>
                  <a:srgbClr val="000000"/>
                </a:solidFill>
                <a:effectLst/>
                <a:latin typeface="Calibri" panose="020F0502020204030204" pitchFamily="34" charset="0"/>
              </a:rPr>
            </a:br>
            <a:endParaRPr lang="en-US">
              <a:solidFill>
                <a:srgbClr val="000000"/>
              </a:solidFill>
              <a:effectLst/>
              <a:latin typeface="Calibri" panose="020F0502020204030204" pitchFamily="34" charset="0"/>
            </a:endParaRPr>
          </a:p>
          <a:p>
            <a:endParaRPr lang="en-US">
              <a:solidFill>
                <a:srgbClr val="000000"/>
              </a:solidFill>
              <a:effectLst/>
              <a:latin typeface="Calibri" panose="020F0502020204030204" pitchFamily="34" charset="0"/>
            </a:endParaRPr>
          </a:p>
          <a:p>
            <a:endParaRPr lang="en-US" dirty="0">
              <a:solidFill>
                <a:srgbClr val="000000"/>
              </a:solidFill>
            </a:endParaRPr>
          </a:p>
        </p:txBody>
      </p:sp>
      <p:sp>
        <p:nvSpPr>
          <p:cNvPr id="25" name="Text Placeholder 17">
            <a:extLst>
              <a:ext uri="{FF2B5EF4-FFF2-40B4-BE49-F238E27FC236}">
                <a16:creationId xmlns:a16="http://schemas.microsoft.com/office/drawing/2014/main" id="{D0433F94-516C-FBEC-0C87-457CCBB87DFF}"/>
              </a:ext>
            </a:extLst>
          </p:cNvPr>
          <p:cNvSpPr txBox="1">
            <a:spLocks/>
          </p:cNvSpPr>
          <p:nvPr/>
        </p:nvSpPr>
        <p:spPr>
          <a:xfrm>
            <a:off x="4183763" y="3074860"/>
            <a:ext cx="2739551" cy="186266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The lowest allocated bid represents the market clearing price for each time slot, currently set 15 min intervals.</a:t>
            </a:r>
          </a:p>
          <a:p>
            <a:pPr algn="l"/>
            <a:endParaRPr lang="en-US">
              <a:solidFill>
                <a:srgbClr val="000000"/>
              </a:solidFill>
            </a:endParaRPr>
          </a:p>
          <a:p>
            <a:pPr algn="l"/>
            <a:endParaRPr lang="en-US">
              <a:solidFill>
                <a:srgbClr val="000000"/>
              </a:solidFill>
            </a:endParaRPr>
          </a:p>
          <a:p>
            <a:pPr algn="l"/>
            <a:endParaRPr lang="en-US">
              <a:solidFill>
                <a:srgbClr val="000000"/>
              </a:solidFill>
            </a:endParaRPr>
          </a:p>
          <a:p>
            <a:pPr algn="l"/>
            <a:endParaRPr lang="en-US">
              <a:solidFill>
                <a:srgbClr val="000000"/>
              </a:solidFill>
            </a:endParaRPr>
          </a:p>
          <a:p>
            <a:pPr algn="l"/>
            <a:r>
              <a:rPr lang="en-US">
                <a:solidFill>
                  <a:srgbClr val="000000"/>
                </a:solidFill>
              </a:rPr>
              <a:t>Users will be able in the future to collect historic information on prices, and therefore learn and adapt their bidding strategies. </a:t>
            </a:r>
          </a:p>
          <a:p>
            <a:pPr algn="l"/>
            <a:br>
              <a:rPr lang="en-US">
                <a:solidFill>
                  <a:srgbClr val="000000"/>
                </a:solidFill>
              </a:rPr>
            </a:br>
            <a:endParaRPr lang="en-US">
              <a:solidFill>
                <a:srgbClr val="000000"/>
              </a:solidFill>
            </a:endParaRPr>
          </a:p>
          <a:p>
            <a:endParaRPr lang="en-US" dirty="0">
              <a:solidFill>
                <a:srgbClr val="000000"/>
              </a:solidFill>
            </a:endParaRPr>
          </a:p>
        </p:txBody>
      </p:sp>
      <p:sp>
        <p:nvSpPr>
          <p:cNvPr id="26" name="TextBox 25">
            <a:extLst>
              <a:ext uri="{FF2B5EF4-FFF2-40B4-BE49-F238E27FC236}">
                <a16:creationId xmlns:a16="http://schemas.microsoft.com/office/drawing/2014/main" id="{AC22CA96-DE0C-9C95-3255-57D0F071A36D}"/>
              </a:ext>
            </a:extLst>
          </p:cNvPr>
          <p:cNvSpPr txBox="1"/>
          <p:nvPr/>
        </p:nvSpPr>
        <p:spPr>
          <a:xfrm>
            <a:off x="428272" y="2868340"/>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27" name="TextBox 26">
            <a:extLst>
              <a:ext uri="{FF2B5EF4-FFF2-40B4-BE49-F238E27FC236}">
                <a16:creationId xmlns:a16="http://schemas.microsoft.com/office/drawing/2014/main" id="{CFC36A42-8461-1D80-33BC-1C4F96580F54}"/>
              </a:ext>
            </a:extLst>
          </p:cNvPr>
          <p:cNvSpPr txBox="1"/>
          <p:nvPr/>
        </p:nvSpPr>
        <p:spPr>
          <a:xfrm>
            <a:off x="428272" y="394244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28" name="TextBox 27">
            <a:extLst>
              <a:ext uri="{FF2B5EF4-FFF2-40B4-BE49-F238E27FC236}">
                <a16:creationId xmlns:a16="http://schemas.microsoft.com/office/drawing/2014/main" id="{8417799F-A1DE-8F36-3F3C-83A0A0334F00}"/>
              </a:ext>
            </a:extLst>
          </p:cNvPr>
          <p:cNvSpPr txBox="1"/>
          <p:nvPr/>
        </p:nvSpPr>
        <p:spPr>
          <a:xfrm>
            <a:off x="3639265" y="2868340"/>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29" name="TextBox 28">
            <a:extLst>
              <a:ext uri="{FF2B5EF4-FFF2-40B4-BE49-F238E27FC236}">
                <a16:creationId xmlns:a16="http://schemas.microsoft.com/office/drawing/2014/main" id="{FD476B0C-5C07-9CBE-CF1E-40579DAF4F80}"/>
              </a:ext>
            </a:extLst>
          </p:cNvPr>
          <p:cNvSpPr txBox="1"/>
          <p:nvPr/>
        </p:nvSpPr>
        <p:spPr>
          <a:xfrm>
            <a:off x="3639265" y="394244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
        <p:nvSpPr>
          <p:cNvPr id="6" name="Text Placeholder 17">
            <a:extLst>
              <a:ext uri="{FF2B5EF4-FFF2-40B4-BE49-F238E27FC236}">
                <a16:creationId xmlns:a16="http://schemas.microsoft.com/office/drawing/2014/main" id="{60CFDD7A-EBEC-0386-5D5F-2240F751CCEF}"/>
              </a:ext>
            </a:extLst>
          </p:cNvPr>
          <p:cNvSpPr txBox="1">
            <a:spLocks/>
          </p:cNvSpPr>
          <p:nvPr/>
        </p:nvSpPr>
        <p:spPr>
          <a:xfrm>
            <a:off x="730684" y="665163"/>
            <a:ext cx="6051578" cy="1688072"/>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t>During the trial phase, more than 300 houses and small businesses, including around 50 prosumers and one small wind turbine generator, have signed for the next phase of development, which aims to achieve fully automated transactions. In the next iteration, Microgrid members can not only decide whom to buy/sell energy tokens based to or from on their price preferences, but also on other criteria that reflect their environmental or social values. For instance, a consumer can specify the maximum price he is willing to spend on locally produced renewable energy, but he can also declare other preferences such as percentage of energy they are willing to purchase from local renewable energy or the main grid. Users can even prioritize selling/buying energy from friends, family, or a specific neighbor. The market clearance mechanism is supposed to work similarly to how stock markets work today: </a:t>
            </a:r>
          </a:p>
        </p:txBody>
      </p:sp>
      <p:sp>
        <p:nvSpPr>
          <p:cNvPr id="9" name="Text Placeholder 17">
            <a:extLst>
              <a:ext uri="{FF2B5EF4-FFF2-40B4-BE49-F238E27FC236}">
                <a16:creationId xmlns:a16="http://schemas.microsoft.com/office/drawing/2014/main" id="{943C0A69-D236-7D6D-1354-7CCD48D5A2F9}"/>
              </a:ext>
            </a:extLst>
          </p:cNvPr>
          <p:cNvSpPr txBox="1">
            <a:spLocks/>
          </p:cNvSpPr>
          <p:nvPr/>
        </p:nvSpPr>
        <p:spPr>
          <a:xfrm>
            <a:off x="771149" y="5158868"/>
            <a:ext cx="6051578" cy="4867782"/>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Uncertainties &amp; unanswered questions </a:t>
            </a:r>
            <a:endParaRPr lang="en-US">
              <a:solidFill>
                <a:srgbClr val="F79037"/>
              </a:solidFill>
              <a:effectLst/>
              <a:latin typeface="Calibri" panose="020F0502020204030204" pitchFamily="34" charset="0"/>
            </a:endParaRPr>
          </a:p>
          <a:p>
            <a:r>
              <a:rPr lang="en-US">
                <a:solidFill>
                  <a:srgbClr val="000000"/>
                </a:solidFill>
                <a:effectLst/>
                <a:latin typeface="Calibri" panose="020F0502020204030204" pitchFamily="34" charset="0"/>
              </a:rPr>
              <a:t>The Brooklyn MicroGrid project says that it aims to serve as a testbed for exploring novel business models that promote consumer engagement in community projects. Localized energy trading opens the potential for energy cost savings, however, numerous research questions are open for debate. First and foremost, the importance and size of local energy trading markets need to be investigated. Only by implementing large- scale projects that represent diverse conditions in energy markets and social groups, will an accurate determination to participate in similar market architectures be made possible. Pricing in customer-sided markets is determined by the laws of demand and supply, resulting potentially in significant price volatility or even higher tariffs than the ones offered by the main grid. As a result, further work in engagement with and protection of the elderly, socially disadvantaged, and vulnerable from price volatility is required. In addition, equilibrium prices will not only be derived by simple cost functions but by social values and behavior. As a result, individual preferences and social behavior of market participants require further investigation to develop efficient market designs and pricing mechanisms. Other open research questions include the determination of most appropriate time frame for market clearance and data</a:t>
            </a:r>
          </a:p>
          <a:p>
            <a:endParaRPr lang="en-US">
              <a:solidFill>
                <a:srgbClr val="000000"/>
              </a:solidFill>
            </a:endParaRPr>
          </a:p>
          <a:p>
            <a:r>
              <a:rPr lang="en-US">
                <a:solidFill>
                  <a:srgbClr val="000000"/>
                </a:solidFill>
                <a:effectLst/>
                <a:latin typeface="Calibri" panose="020F0502020204030204" pitchFamily="34" charset="0"/>
              </a:rPr>
              <a:t>updates, which is increasingly dependent on the operating protocol rules and consensus. Another crucial issue is that of balancing demand to supply. Currently, existing network infrastructure is used not only to distribute and supply the energy traded in the marketplace, but also to resolve issues caused by RES (a large renewable energy company) intermittency and load balancing.  </a:t>
            </a:r>
          </a:p>
          <a:p>
            <a:endParaRPr lang="en-US">
              <a:solidFill>
                <a:srgbClr val="000000"/>
              </a:solidFill>
            </a:endParaRPr>
          </a:p>
          <a:p>
            <a:r>
              <a:rPr lang="en-US" b="1">
                <a:solidFill>
                  <a:srgbClr val="F79037"/>
                </a:solidFill>
                <a:effectLst/>
                <a:latin typeface="Calibri" panose="020F0502020204030204" pitchFamily="34" charset="0"/>
              </a:rPr>
              <a:t>The future of Microgrid </a:t>
            </a:r>
            <a:endParaRPr lang="en-US">
              <a:solidFill>
                <a:srgbClr val="F79037"/>
              </a:solidFill>
              <a:effectLst/>
              <a:latin typeface="Calibri" panose="020F0502020204030204" pitchFamily="34" charset="0"/>
            </a:endParaRPr>
          </a:p>
          <a:p>
            <a:r>
              <a:rPr lang="en-US">
                <a:solidFill>
                  <a:srgbClr val="000000"/>
                </a:solidFill>
                <a:effectLst/>
                <a:latin typeface="Calibri" panose="020F0502020204030204" pitchFamily="34" charset="0"/>
              </a:rPr>
              <a:t>In the future, the project aims to explore how blockchain could be used for active management of the distribution network. In principle, energy produced by local prosumers can provide additional flexibility for local substation balancing. This is currently not realized in the Brooklyn Microgrid case, although a number of projects have begun exploring the use of techniques from artificial intelligence, machine learning and big data analytics to achieve demand-side flexibility. What blockchains could contribute these solutions is the potential for decentralized matching between prosumers, enabling them to take real-time control of the own energy generation and supply. Please note that MicroGrid has been chosen for the sole purpose to display an existing industrial use case in the energy-sharing economy and is not an endorsement of the company or the project. </a:t>
            </a:r>
          </a:p>
          <a:p>
            <a:endParaRPr lang="en-US">
              <a:solidFill>
                <a:srgbClr val="000000"/>
              </a:solidFill>
              <a:effectLst/>
              <a:latin typeface="Calibri" panose="020F0502020204030204" pitchFamily="34" charset="0"/>
            </a:endParaRPr>
          </a:p>
        </p:txBody>
      </p:sp>
    </p:spTree>
    <p:extLst>
      <p:ext uri="{BB962C8B-B14F-4D97-AF65-F5344CB8AC3E}">
        <p14:creationId xmlns:p14="http://schemas.microsoft.com/office/powerpoint/2010/main" val="40459415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03</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GB"/>
              <a:t>LEARNING ASSESSMENT FOR MODULE 2</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pPr/>
              <a:t>56</a:t>
            </a:fld>
            <a:endParaRPr lang="en-US" dirty="0"/>
          </a:p>
        </p:txBody>
      </p:sp>
    </p:spTree>
    <p:extLst>
      <p:ext uri="{BB962C8B-B14F-4D97-AF65-F5344CB8AC3E}">
        <p14:creationId xmlns:p14="http://schemas.microsoft.com/office/powerpoint/2010/main" val="383959274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3DB85EFB-2FEF-E314-3FAF-2DA104AD20A0}"/>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p:blipFill>
        <p:spPr>
          <a:xfrm>
            <a:off x="361694" y="472749"/>
            <a:ext cx="6781936" cy="9229189"/>
          </a:xfrm>
        </p:spPr>
      </p:pic>
      <p:sp>
        <p:nvSpPr>
          <p:cNvPr id="6" name="Slide Number Placeholder 5">
            <a:extLst>
              <a:ext uri="{FF2B5EF4-FFF2-40B4-BE49-F238E27FC236}">
                <a16:creationId xmlns:a16="http://schemas.microsoft.com/office/drawing/2014/main" id="{CE01D1FA-1B03-EFB5-A2A7-6316DA90DE4F}"/>
              </a:ext>
            </a:extLst>
          </p:cNvPr>
          <p:cNvSpPr>
            <a:spLocks noGrp="1"/>
          </p:cNvSpPr>
          <p:nvPr>
            <p:ph type="sldNum" sz="quarter" idx="4"/>
          </p:nvPr>
        </p:nvSpPr>
        <p:spPr/>
        <p:txBody>
          <a:bodyPr/>
          <a:lstStyle/>
          <a:p>
            <a:fld id="{CB2079F2-58AF-ED44-82D7-E04B2F6FD686}" type="slidenum">
              <a:rPr lang="en-US" smtClean="0"/>
              <a:pPr/>
              <a:t>57</a:t>
            </a:fld>
            <a:endParaRPr lang="en-US" dirty="0"/>
          </a:p>
        </p:txBody>
      </p:sp>
      <p:sp>
        <p:nvSpPr>
          <p:cNvPr id="7" name="Text Placeholder 17">
            <a:extLst>
              <a:ext uri="{FF2B5EF4-FFF2-40B4-BE49-F238E27FC236}">
                <a16:creationId xmlns:a16="http://schemas.microsoft.com/office/drawing/2014/main" id="{24704B68-53DB-A8E4-D5A0-E82E3105B114}"/>
              </a:ext>
            </a:extLst>
          </p:cNvPr>
          <p:cNvSpPr txBox="1">
            <a:spLocks/>
          </p:cNvSpPr>
          <p:nvPr/>
        </p:nvSpPr>
        <p:spPr>
          <a:xfrm>
            <a:off x="361694" y="1709984"/>
            <a:ext cx="3502031" cy="171901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0">
                <a:effectLst/>
                <a:latin typeface="Calibri" panose="020F0502020204030204" pitchFamily="34" charset="0"/>
                <a:ea typeface="Times New Roman" panose="02020603050405020304" pitchFamily="18" charset="0"/>
                <a:cs typeface="Calibri" panose="020F0502020204030204" pitchFamily="34" charset="0"/>
              </a:rPr>
              <a:t>To test your knowledge, finish this learning assessment as part of your overall grade for the course.</a:t>
            </a:r>
            <a:br>
              <a:rPr lang="en-US" b="0">
                <a:effectLst/>
                <a:latin typeface="Calibri" panose="020F0502020204030204" pitchFamily="34" charset="0"/>
                <a:ea typeface="Times New Roman" panose="02020603050405020304" pitchFamily="18" charset="0"/>
                <a:cs typeface="Calibri" panose="020F0502020204030204" pitchFamily="34" charset="0"/>
              </a:rPr>
            </a:br>
            <a:r>
              <a:rPr lang="en-US" b="0">
                <a:effectLst/>
                <a:latin typeface="Calibri" panose="020F0502020204030204" pitchFamily="34" charset="0"/>
                <a:ea typeface="Times New Roman" panose="02020603050405020304" pitchFamily="18" charset="0"/>
                <a:cs typeface="Calibri" panose="020F0502020204030204" pitchFamily="34" charset="0"/>
              </a:rPr>
              <a:t>Click </a:t>
            </a:r>
            <a:r>
              <a:rPr lang="en-US" b="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here</a:t>
            </a:r>
            <a:r>
              <a:rPr lang="en-US" b="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b="1">
              <a:solidFill>
                <a:srgbClr val="F79037"/>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grpSp>
        <p:nvGrpSpPr>
          <p:cNvPr id="8" name="object 15">
            <a:extLst>
              <a:ext uri="{FF2B5EF4-FFF2-40B4-BE49-F238E27FC236}">
                <a16:creationId xmlns:a16="http://schemas.microsoft.com/office/drawing/2014/main" id="{D46247F2-BDEC-4552-8118-6C45BDFAF419}"/>
              </a:ext>
            </a:extLst>
          </p:cNvPr>
          <p:cNvGrpSpPr/>
          <p:nvPr/>
        </p:nvGrpSpPr>
        <p:grpSpPr>
          <a:xfrm>
            <a:off x="678042" y="2784024"/>
            <a:ext cx="3047022" cy="1729173"/>
            <a:chOff x="485139" y="4586859"/>
            <a:chExt cx="3134043" cy="1778557"/>
          </a:xfrm>
        </p:grpSpPr>
        <p:pic>
          <p:nvPicPr>
            <p:cNvPr id="9" name="object 16">
              <a:extLst>
                <a:ext uri="{FF2B5EF4-FFF2-40B4-BE49-F238E27FC236}">
                  <a16:creationId xmlns:a16="http://schemas.microsoft.com/office/drawing/2014/main" id="{99EC066B-B267-881B-F669-0771E9C783C3}"/>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412C38A1-051E-5389-C271-19207DB840AA}"/>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45F29185-9F34-1F73-876A-BAAE2A284546}"/>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53282346-F39C-23BB-B450-0C7CE9181D9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2BD04ECB-267E-6338-E158-1C9902EB2073}"/>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E63A43CC-D9DA-6EF6-0E80-37EE844D381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56734" y="2869613"/>
            <a:ext cx="2319372" cy="1498655"/>
          </a:xfrm>
          <a:prstGeom prst="rect">
            <a:avLst/>
          </a:prstGeom>
        </p:spPr>
      </p:pic>
      <p:grpSp>
        <p:nvGrpSpPr>
          <p:cNvPr id="15" name="Group 14">
            <a:extLst>
              <a:ext uri="{FF2B5EF4-FFF2-40B4-BE49-F238E27FC236}">
                <a16:creationId xmlns:a16="http://schemas.microsoft.com/office/drawing/2014/main" id="{D5998BE7-28F4-0FE5-DE4F-81E7845129A2}"/>
              </a:ext>
            </a:extLst>
          </p:cNvPr>
          <p:cNvGrpSpPr/>
          <p:nvPr/>
        </p:nvGrpSpPr>
        <p:grpSpPr>
          <a:xfrm>
            <a:off x="416045" y="2780060"/>
            <a:ext cx="824852" cy="742396"/>
            <a:chOff x="7615126" y="6464727"/>
            <a:chExt cx="824852" cy="742396"/>
          </a:xfrm>
        </p:grpSpPr>
        <p:sp>
          <p:nvSpPr>
            <p:cNvPr id="16" name="Oval 15">
              <a:extLst>
                <a:ext uri="{FF2B5EF4-FFF2-40B4-BE49-F238E27FC236}">
                  <a16:creationId xmlns:a16="http://schemas.microsoft.com/office/drawing/2014/main" id="{505C6C44-38E7-9C91-1835-89BB43051ECA}"/>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3BF4B7E5-EC6F-2E39-CAF7-3A688372B894}"/>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7862708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F08A1FA4-61E9-B44C-83C4-A6CE732733C1}"/>
              </a:ext>
            </a:extLst>
          </p:cNvPr>
          <p:cNvSpPr>
            <a:spLocks noGrp="1"/>
          </p:cNvSpPr>
          <p:nvPr>
            <p:ph type="body" sz="quarter" idx="13"/>
          </p:nvPr>
        </p:nvSpPr>
        <p:spPr/>
        <p:txBody>
          <a:bodyPr/>
          <a:lstStyle/>
          <a:p>
            <a:r>
              <a:rPr lang="en-US" dirty="0">
                <a:solidFill>
                  <a:srgbClr val="8E2F91"/>
                </a:solidFill>
              </a:rPr>
              <a:t>01</a:t>
            </a:r>
          </a:p>
        </p:txBody>
      </p:sp>
      <p:sp>
        <p:nvSpPr>
          <p:cNvPr id="18" name="Text Placeholder 17">
            <a:extLst>
              <a:ext uri="{FF2B5EF4-FFF2-40B4-BE49-F238E27FC236}">
                <a16:creationId xmlns:a16="http://schemas.microsoft.com/office/drawing/2014/main" id="{3D13EB9D-DE55-5D4D-BEA7-6A984DDA5380}"/>
              </a:ext>
            </a:extLst>
          </p:cNvPr>
          <p:cNvSpPr>
            <a:spLocks noGrp="1"/>
          </p:cNvSpPr>
          <p:nvPr>
            <p:ph type="body" sz="quarter" idx="14"/>
          </p:nvPr>
        </p:nvSpPr>
        <p:spPr>
          <a:xfrm>
            <a:off x="3059265" y="3865694"/>
            <a:ext cx="4305362" cy="2077905"/>
          </a:xfrm>
        </p:spPr>
        <p:txBody>
          <a:bodyPr/>
          <a:lstStyle/>
          <a:p>
            <a:r>
              <a:rPr lang="en-US" sz="3600" dirty="0">
                <a:solidFill>
                  <a:srgbClr val="F79037"/>
                </a:solidFill>
              </a:rPr>
              <a:t>MODULE 3</a:t>
            </a:r>
          </a:p>
          <a:p>
            <a:pPr>
              <a:spcBef>
                <a:spcPts val="0"/>
              </a:spcBef>
            </a:pPr>
            <a:r>
              <a:rPr lang="en-US" dirty="0"/>
              <a:t>Cryptocurrencies</a:t>
            </a:r>
          </a:p>
        </p:txBody>
      </p:sp>
      <p:sp>
        <p:nvSpPr>
          <p:cNvPr id="2" name="Slide Number Placeholder 18">
            <a:extLst>
              <a:ext uri="{FF2B5EF4-FFF2-40B4-BE49-F238E27FC236}">
                <a16:creationId xmlns:a16="http://schemas.microsoft.com/office/drawing/2014/main" id="{D447D46A-2C5D-C312-FA75-55F08C7272A4}"/>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58</a:t>
            </a:fld>
            <a:endParaRPr lang="en-US" dirty="0"/>
          </a:p>
        </p:txBody>
      </p:sp>
      <p:grpSp>
        <p:nvGrpSpPr>
          <p:cNvPr id="5" name="Group 4">
            <a:extLst>
              <a:ext uri="{FF2B5EF4-FFF2-40B4-BE49-F238E27FC236}">
                <a16:creationId xmlns:a16="http://schemas.microsoft.com/office/drawing/2014/main" id="{D07081E6-3C8F-4ED8-C8FC-06BB24ED3625}"/>
              </a:ext>
            </a:extLst>
          </p:cNvPr>
          <p:cNvGrpSpPr/>
          <p:nvPr/>
        </p:nvGrpSpPr>
        <p:grpSpPr>
          <a:xfrm>
            <a:off x="2358984" y="9840039"/>
            <a:ext cx="4502594" cy="461665"/>
            <a:chOff x="2358984" y="9840039"/>
            <a:chExt cx="4502594" cy="461665"/>
          </a:xfrm>
        </p:grpSpPr>
        <p:pic>
          <p:nvPicPr>
            <p:cNvPr id="6" name="Picture 5">
              <a:extLst>
                <a:ext uri="{FF2B5EF4-FFF2-40B4-BE49-F238E27FC236}">
                  <a16:creationId xmlns:a16="http://schemas.microsoft.com/office/drawing/2014/main" id="{1016E3E6-78AD-138C-94D1-67D48679ACE5}"/>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2358984" y="9934832"/>
              <a:ext cx="1184829" cy="272079"/>
            </a:xfrm>
            <a:prstGeom prst="rect">
              <a:avLst/>
            </a:prstGeom>
            <a:ln>
              <a:noFill/>
            </a:ln>
            <a:extLst>
              <a:ext uri="{53640926-AAD7-44D8-BBD7-CCE9431645EC}">
                <a14:shadowObscured xmlns:a14="http://schemas.microsoft.com/office/drawing/2010/main"/>
              </a:ext>
            </a:extLst>
          </p:spPr>
        </p:pic>
        <p:sp>
          <p:nvSpPr>
            <p:cNvPr id="7" name="Rectangle 6">
              <a:extLst>
                <a:ext uri="{FF2B5EF4-FFF2-40B4-BE49-F238E27FC236}">
                  <a16:creationId xmlns:a16="http://schemas.microsoft.com/office/drawing/2014/main" id="{7A42D2CF-642E-883A-6458-F7A8BB4F3189}"/>
                </a:ext>
              </a:extLst>
            </p:cNvPr>
            <p:cNvSpPr/>
            <p:nvPr/>
          </p:nvSpPr>
          <p:spPr>
            <a:xfrm>
              <a:off x="3973077" y="9840039"/>
              <a:ext cx="2888501" cy="46166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6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 </a:t>
              </a:r>
              <a:endParaRPr lang="en-US" sz="6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grpSp>
    </p:spTree>
    <p:extLst>
      <p:ext uri="{BB962C8B-B14F-4D97-AF65-F5344CB8AC3E}">
        <p14:creationId xmlns:p14="http://schemas.microsoft.com/office/powerpoint/2010/main" val="377072155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Placeholder 20">
            <a:extLst>
              <a:ext uri="{FF2B5EF4-FFF2-40B4-BE49-F238E27FC236}">
                <a16:creationId xmlns:a16="http://schemas.microsoft.com/office/drawing/2014/main" id="{94C574ED-534B-454E-A03F-5462C2E1720B}"/>
              </a:ext>
            </a:extLst>
          </p:cNvPr>
          <p:cNvSpPr>
            <a:spLocks noGrp="1"/>
          </p:cNvSpPr>
          <p:nvPr>
            <p:ph type="body" sz="quarter" idx="17"/>
          </p:nvPr>
        </p:nvSpPr>
        <p:spPr>
          <a:xfrm>
            <a:off x="1466451" y="6030095"/>
            <a:ext cx="648000" cy="348400"/>
          </a:xfrm>
        </p:spPr>
        <p:txBody>
          <a:bodyPr/>
          <a:lstStyle/>
          <a:p>
            <a:r>
              <a:rPr lang="en-US" dirty="0"/>
              <a:t>04</a:t>
            </a:r>
          </a:p>
        </p:txBody>
      </p:sp>
      <p:sp>
        <p:nvSpPr>
          <p:cNvPr id="23" name="Text Placeholder 22">
            <a:extLst>
              <a:ext uri="{FF2B5EF4-FFF2-40B4-BE49-F238E27FC236}">
                <a16:creationId xmlns:a16="http://schemas.microsoft.com/office/drawing/2014/main" id="{3D041218-DE1A-9A4A-8340-38A286157EB5}"/>
              </a:ext>
            </a:extLst>
          </p:cNvPr>
          <p:cNvSpPr>
            <a:spLocks noGrp="1"/>
          </p:cNvSpPr>
          <p:nvPr>
            <p:ph type="body" sz="quarter" idx="20"/>
          </p:nvPr>
        </p:nvSpPr>
        <p:spPr>
          <a:xfrm>
            <a:off x="2249417" y="6030415"/>
            <a:ext cx="3544003" cy="348400"/>
          </a:xfrm>
        </p:spPr>
        <p:txBody>
          <a:bodyPr/>
          <a:lstStyle/>
          <a:p>
            <a:r>
              <a:rPr lang="en-US" dirty="0"/>
              <a:t>Learning Assessment For Module 3</a:t>
            </a:r>
          </a:p>
        </p:txBody>
      </p:sp>
      <p:sp>
        <p:nvSpPr>
          <p:cNvPr id="8" name="Text Placeholder 18">
            <a:extLst>
              <a:ext uri="{FF2B5EF4-FFF2-40B4-BE49-F238E27FC236}">
                <a16:creationId xmlns:a16="http://schemas.microsoft.com/office/drawing/2014/main" id="{64CEFC5F-65C0-8182-2AF5-24BBE25CE24F}"/>
              </a:ext>
            </a:extLst>
          </p:cNvPr>
          <p:cNvSpPr txBox="1">
            <a:spLocks/>
          </p:cNvSpPr>
          <p:nvPr/>
        </p:nvSpPr>
        <p:spPr>
          <a:xfrm>
            <a:off x="6412175" y="6043555"/>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84</a:t>
            </a:r>
          </a:p>
        </p:txBody>
      </p:sp>
      <p:cxnSp>
        <p:nvCxnSpPr>
          <p:cNvPr id="9" name="Straight Connector 8">
            <a:extLst>
              <a:ext uri="{FF2B5EF4-FFF2-40B4-BE49-F238E27FC236}">
                <a16:creationId xmlns:a16="http://schemas.microsoft.com/office/drawing/2014/main" id="{40664BD2-C35D-B2F5-FA61-A2EEA26F0862}"/>
              </a:ext>
            </a:extLst>
          </p:cNvPr>
          <p:cNvCxnSpPr>
            <a:cxnSpLocks/>
          </p:cNvCxnSpPr>
          <p:nvPr/>
        </p:nvCxnSpPr>
        <p:spPr>
          <a:xfrm>
            <a:off x="4930815" y="6272021"/>
            <a:ext cx="1570517"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15" name="Text Placeholder 25">
            <a:extLst>
              <a:ext uri="{FF2B5EF4-FFF2-40B4-BE49-F238E27FC236}">
                <a16:creationId xmlns:a16="http://schemas.microsoft.com/office/drawing/2014/main" id="{F87CB1D8-0D68-D6AC-22F6-38DF8C37DBC5}"/>
              </a:ext>
            </a:extLst>
          </p:cNvPr>
          <p:cNvSpPr txBox="1">
            <a:spLocks/>
          </p:cNvSpPr>
          <p:nvPr/>
        </p:nvSpPr>
        <p:spPr>
          <a:xfrm>
            <a:off x="755650" y="2966993"/>
            <a:ext cx="6404191" cy="971460"/>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7200" b="0" i="0" kern="1200">
                <a:solidFill>
                  <a:schemeClr val="bg1"/>
                </a:solidFill>
                <a:latin typeface="Calibri" panose="020F0502020204030204" pitchFamily="34" charset="0"/>
                <a:ea typeface="+mn-ea"/>
                <a:cs typeface="Calibri" panose="020F0502020204030204" pitchFamily="34" charset="0"/>
              </a:defRPr>
            </a:lvl1pPr>
            <a:lvl2pPr marL="377967"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2pPr>
            <a:lvl3pPr marL="755934"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3pPr>
            <a:lvl4pPr marL="1133901"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4pPr>
            <a:lvl5pPr marL="1511869"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6000" dirty="0"/>
              <a:t>contents module 3</a:t>
            </a:r>
          </a:p>
        </p:txBody>
      </p:sp>
      <p:sp>
        <p:nvSpPr>
          <p:cNvPr id="39" name="Text Placeholder 16">
            <a:extLst>
              <a:ext uri="{FF2B5EF4-FFF2-40B4-BE49-F238E27FC236}">
                <a16:creationId xmlns:a16="http://schemas.microsoft.com/office/drawing/2014/main" id="{4002DE82-E182-55B6-3ECB-6E765BCDE0E2}"/>
              </a:ext>
            </a:extLst>
          </p:cNvPr>
          <p:cNvSpPr>
            <a:spLocks noGrp="1"/>
          </p:cNvSpPr>
          <p:nvPr>
            <p:ph type="body" sz="quarter" idx="11"/>
          </p:nvPr>
        </p:nvSpPr>
        <p:spPr>
          <a:xfrm>
            <a:off x="1466451" y="4525106"/>
            <a:ext cx="648000" cy="348400"/>
          </a:xfrm>
        </p:spPr>
        <p:txBody>
          <a:bodyPr/>
          <a:lstStyle/>
          <a:p>
            <a:r>
              <a:rPr lang="en-US" dirty="0"/>
              <a:t>01</a:t>
            </a:r>
          </a:p>
        </p:txBody>
      </p:sp>
      <p:sp>
        <p:nvSpPr>
          <p:cNvPr id="40" name="Text Placeholder 26">
            <a:extLst>
              <a:ext uri="{FF2B5EF4-FFF2-40B4-BE49-F238E27FC236}">
                <a16:creationId xmlns:a16="http://schemas.microsoft.com/office/drawing/2014/main" id="{394CD12C-C85F-E42A-211B-AC2A1D0A86F7}"/>
              </a:ext>
            </a:extLst>
          </p:cNvPr>
          <p:cNvSpPr>
            <a:spLocks noGrp="1"/>
          </p:cNvSpPr>
          <p:nvPr>
            <p:ph type="body" sz="quarter" idx="49"/>
          </p:nvPr>
        </p:nvSpPr>
        <p:spPr>
          <a:xfrm>
            <a:off x="2249417" y="4525106"/>
            <a:ext cx="3974396" cy="348400"/>
          </a:xfrm>
        </p:spPr>
        <p:txBody>
          <a:bodyPr/>
          <a:lstStyle/>
          <a:p>
            <a:r>
              <a:rPr lang="en-US" dirty="0"/>
              <a:t>Bitcoin Deep Dive</a:t>
            </a:r>
          </a:p>
        </p:txBody>
      </p:sp>
      <p:sp>
        <p:nvSpPr>
          <p:cNvPr id="41" name="Text Placeholder 17">
            <a:extLst>
              <a:ext uri="{FF2B5EF4-FFF2-40B4-BE49-F238E27FC236}">
                <a16:creationId xmlns:a16="http://schemas.microsoft.com/office/drawing/2014/main" id="{E50F5498-A7CC-02D7-C798-DE2B32EDDC3D}"/>
              </a:ext>
            </a:extLst>
          </p:cNvPr>
          <p:cNvSpPr>
            <a:spLocks noGrp="1"/>
          </p:cNvSpPr>
          <p:nvPr>
            <p:ph type="body" sz="quarter" idx="13"/>
          </p:nvPr>
        </p:nvSpPr>
        <p:spPr>
          <a:xfrm>
            <a:off x="1466451" y="5026769"/>
            <a:ext cx="648000" cy="348400"/>
          </a:xfrm>
        </p:spPr>
        <p:txBody>
          <a:bodyPr/>
          <a:lstStyle/>
          <a:p>
            <a:r>
              <a:rPr lang="en-US" dirty="0"/>
              <a:t>02</a:t>
            </a:r>
          </a:p>
        </p:txBody>
      </p:sp>
      <p:sp>
        <p:nvSpPr>
          <p:cNvPr id="42" name="Text Placeholder 18">
            <a:extLst>
              <a:ext uri="{FF2B5EF4-FFF2-40B4-BE49-F238E27FC236}">
                <a16:creationId xmlns:a16="http://schemas.microsoft.com/office/drawing/2014/main" id="{8B56646F-1984-9886-F602-63DD8563B6B5}"/>
              </a:ext>
            </a:extLst>
          </p:cNvPr>
          <p:cNvSpPr>
            <a:spLocks noGrp="1"/>
          </p:cNvSpPr>
          <p:nvPr>
            <p:ph type="body" sz="quarter" idx="14"/>
          </p:nvPr>
        </p:nvSpPr>
        <p:spPr>
          <a:xfrm>
            <a:off x="2249417" y="5026609"/>
            <a:ext cx="3544003" cy="349200"/>
          </a:xfrm>
        </p:spPr>
        <p:txBody>
          <a:bodyPr/>
          <a:lstStyle/>
          <a:p>
            <a:r>
              <a:rPr lang="en-US"/>
              <a:t>Ethereum </a:t>
            </a:r>
          </a:p>
        </p:txBody>
      </p:sp>
      <p:sp>
        <p:nvSpPr>
          <p:cNvPr id="43" name="Text Placeholder 19">
            <a:extLst>
              <a:ext uri="{FF2B5EF4-FFF2-40B4-BE49-F238E27FC236}">
                <a16:creationId xmlns:a16="http://schemas.microsoft.com/office/drawing/2014/main" id="{9C687A63-0298-08D9-7D2A-08CCD354B79E}"/>
              </a:ext>
            </a:extLst>
          </p:cNvPr>
          <p:cNvSpPr>
            <a:spLocks noGrp="1"/>
          </p:cNvSpPr>
          <p:nvPr>
            <p:ph type="body" sz="quarter" idx="15"/>
          </p:nvPr>
        </p:nvSpPr>
        <p:spPr>
          <a:xfrm>
            <a:off x="1466451" y="5528432"/>
            <a:ext cx="648000" cy="348400"/>
          </a:xfrm>
        </p:spPr>
        <p:txBody>
          <a:bodyPr/>
          <a:lstStyle/>
          <a:p>
            <a:r>
              <a:rPr lang="en-US" dirty="0"/>
              <a:t>03</a:t>
            </a:r>
          </a:p>
        </p:txBody>
      </p:sp>
      <p:sp>
        <p:nvSpPr>
          <p:cNvPr id="44" name="Text Placeholder 21">
            <a:extLst>
              <a:ext uri="{FF2B5EF4-FFF2-40B4-BE49-F238E27FC236}">
                <a16:creationId xmlns:a16="http://schemas.microsoft.com/office/drawing/2014/main" id="{8C5969EC-6E41-AFBC-3125-742E766EE8B7}"/>
              </a:ext>
            </a:extLst>
          </p:cNvPr>
          <p:cNvSpPr>
            <a:spLocks noGrp="1"/>
          </p:cNvSpPr>
          <p:nvPr>
            <p:ph type="body" sz="quarter" idx="19"/>
          </p:nvPr>
        </p:nvSpPr>
        <p:spPr>
          <a:xfrm>
            <a:off x="2249417" y="5528912"/>
            <a:ext cx="3544003" cy="348400"/>
          </a:xfrm>
        </p:spPr>
        <p:txBody>
          <a:bodyPr/>
          <a:lstStyle/>
          <a:p>
            <a:r>
              <a:rPr lang="en-US"/>
              <a:t>Decentralized Finance</a:t>
            </a:r>
            <a:endParaRPr lang="en-US" dirty="0"/>
          </a:p>
        </p:txBody>
      </p:sp>
      <p:sp>
        <p:nvSpPr>
          <p:cNvPr id="45" name="Text Placeholder 18">
            <a:extLst>
              <a:ext uri="{FF2B5EF4-FFF2-40B4-BE49-F238E27FC236}">
                <a16:creationId xmlns:a16="http://schemas.microsoft.com/office/drawing/2014/main" id="{F2305C23-601F-1ED4-543F-563CD4798410}"/>
              </a:ext>
            </a:extLst>
          </p:cNvPr>
          <p:cNvSpPr txBox="1">
            <a:spLocks/>
          </p:cNvSpPr>
          <p:nvPr/>
        </p:nvSpPr>
        <p:spPr>
          <a:xfrm>
            <a:off x="6401289" y="4526526"/>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61</a:t>
            </a:r>
          </a:p>
        </p:txBody>
      </p:sp>
      <p:cxnSp>
        <p:nvCxnSpPr>
          <p:cNvPr id="46" name="Straight Connector 45">
            <a:extLst>
              <a:ext uri="{FF2B5EF4-FFF2-40B4-BE49-F238E27FC236}">
                <a16:creationId xmlns:a16="http://schemas.microsoft.com/office/drawing/2014/main" id="{1D7F42A2-B7AA-3AC1-96E7-113AAAC6F4FF}"/>
              </a:ext>
            </a:extLst>
          </p:cNvPr>
          <p:cNvCxnSpPr>
            <a:cxnSpLocks/>
          </p:cNvCxnSpPr>
          <p:nvPr/>
        </p:nvCxnSpPr>
        <p:spPr>
          <a:xfrm>
            <a:off x="3779837" y="4766009"/>
            <a:ext cx="2710609"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47" name="Text Placeholder 18">
            <a:extLst>
              <a:ext uri="{FF2B5EF4-FFF2-40B4-BE49-F238E27FC236}">
                <a16:creationId xmlns:a16="http://schemas.microsoft.com/office/drawing/2014/main" id="{21A6A602-A0A0-B663-5393-E4DB453D9A14}"/>
              </a:ext>
            </a:extLst>
          </p:cNvPr>
          <p:cNvSpPr txBox="1">
            <a:spLocks/>
          </p:cNvSpPr>
          <p:nvPr/>
        </p:nvSpPr>
        <p:spPr>
          <a:xfrm>
            <a:off x="6401289" y="504912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66</a:t>
            </a:r>
          </a:p>
        </p:txBody>
      </p:sp>
      <p:cxnSp>
        <p:nvCxnSpPr>
          <p:cNvPr id="48" name="Straight Connector 47">
            <a:extLst>
              <a:ext uri="{FF2B5EF4-FFF2-40B4-BE49-F238E27FC236}">
                <a16:creationId xmlns:a16="http://schemas.microsoft.com/office/drawing/2014/main" id="{A9E70131-5999-1962-D59E-F353F4AF21F4}"/>
              </a:ext>
            </a:extLst>
          </p:cNvPr>
          <p:cNvCxnSpPr>
            <a:cxnSpLocks/>
          </p:cNvCxnSpPr>
          <p:nvPr/>
        </p:nvCxnSpPr>
        <p:spPr>
          <a:xfrm>
            <a:off x="3091543" y="5266576"/>
            <a:ext cx="3398903"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49" name="Text Placeholder 18">
            <a:extLst>
              <a:ext uri="{FF2B5EF4-FFF2-40B4-BE49-F238E27FC236}">
                <a16:creationId xmlns:a16="http://schemas.microsoft.com/office/drawing/2014/main" id="{096AFAE2-9DE6-D84E-813E-A98CD6CE5224}"/>
              </a:ext>
            </a:extLst>
          </p:cNvPr>
          <p:cNvSpPr txBox="1">
            <a:spLocks/>
          </p:cNvSpPr>
          <p:nvPr/>
        </p:nvSpPr>
        <p:spPr>
          <a:xfrm>
            <a:off x="6412175" y="5560300"/>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72</a:t>
            </a:r>
          </a:p>
        </p:txBody>
      </p:sp>
      <p:cxnSp>
        <p:nvCxnSpPr>
          <p:cNvPr id="50" name="Straight Connector 49">
            <a:extLst>
              <a:ext uri="{FF2B5EF4-FFF2-40B4-BE49-F238E27FC236}">
                <a16:creationId xmlns:a16="http://schemas.microsoft.com/office/drawing/2014/main" id="{A482C97D-C173-EED6-D4D8-93A2227C248A}"/>
              </a:ext>
            </a:extLst>
          </p:cNvPr>
          <p:cNvCxnSpPr>
            <a:cxnSpLocks/>
          </p:cNvCxnSpPr>
          <p:nvPr/>
        </p:nvCxnSpPr>
        <p:spPr>
          <a:xfrm>
            <a:off x="4015946" y="5777749"/>
            <a:ext cx="2485386"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4593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E38A8262-ED03-574D-9429-78BE253D323C}"/>
              </a:ext>
            </a:extLst>
          </p:cNvPr>
          <p:cNvSpPr>
            <a:spLocks noGrp="1"/>
          </p:cNvSpPr>
          <p:nvPr>
            <p:ph type="body" sz="quarter" idx="30"/>
          </p:nvPr>
        </p:nvSpPr>
        <p:spPr>
          <a:xfrm>
            <a:off x="700479" y="3421625"/>
            <a:ext cx="2895713" cy="1752955"/>
          </a:xfrm>
        </p:spPr>
        <p:txBody>
          <a:bodyPr/>
          <a:lstStyle/>
          <a:p>
            <a:r>
              <a:rPr lang="en-US" dirty="0"/>
              <a:t>01| MODULE 1  Introduction to Blockchain Technology</a:t>
            </a:r>
          </a:p>
          <a:p>
            <a:endParaRPr lang="en-US" dirty="0"/>
          </a:p>
        </p:txBody>
      </p:sp>
      <p:sp>
        <p:nvSpPr>
          <p:cNvPr id="19" name="Text Placeholder 18">
            <a:extLst>
              <a:ext uri="{FF2B5EF4-FFF2-40B4-BE49-F238E27FC236}">
                <a16:creationId xmlns:a16="http://schemas.microsoft.com/office/drawing/2014/main" id="{9BD126B6-CAE0-9848-BCF8-9184D07F01B1}"/>
              </a:ext>
            </a:extLst>
          </p:cNvPr>
          <p:cNvSpPr>
            <a:spLocks noGrp="1"/>
          </p:cNvSpPr>
          <p:nvPr>
            <p:ph type="body" sz="quarter" idx="42"/>
          </p:nvPr>
        </p:nvSpPr>
        <p:spPr>
          <a:xfrm>
            <a:off x="3843530" y="6330114"/>
            <a:ext cx="3019010" cy="3507069"/>
          </a:xfrm>
        </p:spPr>
        <p:txBody>
          <a:bodyPr/>
          <a:lstStyle/>
          <a:p>
            <a:r>
              <a:rPr lang="en-US" dirty="0"/>
              <a:t>After the first module, you should be able to:</a:t>
            </a:r>
          </a:p>
          <a:p>
            <a:r>
              <a:rPr lang="en-US" dirty="0"/>
              <a:t> </a:t>
            </a:r>
          </a:p>
          <a:p>
            <a:pPr marL="171450" indent="-171450">
              <a:buClr>
                <a:srgbClr val="DD1470"/>
              </a:buClr>
              <a:buSzPct val="120000"/>
              <a:buFont typeface="Wingdings" pitchFamily="2" charset="2"/>
              <a:buChar char="§"/>
            </a:pPr>
            <a:r>
              <a:rPr lang="en-US" dirty="0"/>
              <a:t>Explain the difference between blockchain technology and distributed ledger technology (DLT).</a:t>
            </a:r>
          </a:p>
          <a:p>
            <a:pPr marL="171450" indent="-171450">
              <a:buClr>
                <a:srgbClr val="DD1470"/>
              </a:buClr>
              <a:buSzPct val="120000"/>
              <a:buFont typeface="Wingdings" pitchFamily="2" charset="2"/>
              <a:buChar char="§"/>
            </a:pPr>
            <a:r>
              <a:rPr lang="en-US" dirty="0"/>
              <a:t>Discuss blockchain technologies and early money.</a:t>
            </a:r>
          </a:p>
          <a:p>
            <a:pPr marL="171450" indent="-171450">
              <a:buClr>
                <a:srgbClr val="DD1470"/>
              </a:buClr>
              <a:buSzPct val="120000"/>
              <a:buFont typeface="Wingdings" pitchFamily="2" charset="2"/>
              <a:buChar char="§"/>
            </a:pPr>
            <a:r>
              <a:rPr lang="en-US" dirty="0"/>
              <a:t>Explain the difference between blockchain and the cryptocurrency Bitcoin.</a:t>
            </a:r>
          </a:p>
          <a:p>
            <a:pPr marL="171450" indent="-171450">
              <a:buClr>
                <a:srgbClr val="DD1470"/>
              </a:buClr>
              <a:buSzPct val="120000"/>
              <a:buFont typeface="Wingdings" pitchFamily="2" charset="2"/>
              <a:buChar char="§"/>
            </a:pPr>
            <a:r>
              <a:rPr lang="en-US" dirty="0"/>
              <a:t>Explain how the Bitcoin blockchain works.</a:t>
            </a:r>
          </a:p>
          <a:p>
            <a:pPr marL="171450" indent="-171450">
              <a:buClr>
                <a:srgbClr val="DD1470"/>
              </a:buClr>
              <a:buSzPct val="120000"/>
              <a:buFont typeface="Wingdings" pitchFamily="2" charset="2"/>
              <a:buChar char="§"/>
            </a:pPr>
            <a:r>
              <a:rPr lang="en-US" dirty="0"/>
              <a:t>Discuss blockchain characteristics.</a:t>
            </a:r>
          </a:p>
          <a:p>
            <a:pPr marL="171450" indent="-171450">
              <a:buClr>
                <a:srgbClr val="DD1470"/>
              </a:buClr>
              <a:buSzPct val="120000"/>
              <a:buFont typeface="Wingdings" pitchFamily="2" charset="2"/>
              <a:buChar char="§"/>
            </a:pPr>
            <a:r>
              <a:rPr lang="en-US" dirty="0"/>
              <a:t>Explain blockchain components such as mining and consensus.</a:t>
            </a:r>
          </a:p>
          <a:p>
            <a:pPr marL="171450" indent="-171450">
              <a:buClr>
                <a:srgbClr val="DD1470"/>
              </a:buClr>
              <a:buSzPct val="120000"/>
              <a:buFont typeface="Wingdings" pitchFamily="2" charset="2"/>
              <a:buChar char="§"/>
            </a:pPr>
            <a:r>
              <a:rPr lang="en-US" dirty="0"/>
              <a:t>Explain what a block in a blockchain is composed of.</a:t>
            </a:r>
          </a:p>
          <a:p>
            <a:pPr marL="171450" indent="-171450">
              <a:buClr>
                <a:srgbClr val="DD1470"/>
              </a:buClr>
              <a:buSzPct val="120000"/>
              <a:buFont typeface="Wingdings" pitchFamily="2" charset="2"/>
              <a:buChar char="§"/>
            </a:pPr>
            <a:r>
              <a:rPr lang="en-US" dirty="0"/>
              <a:t>Explain how transactions on a blockchain work.</a:t>
            </a:r>
          </a:p>
          <a:p>
            <a:pPr marL="171450" indent="-171450">
              <a:buClr>
                <a:srgbClr val="DD1470"/>
              </a:buClr>
              <a:buSzPct val="120000"/>
              <a:buFont typeface="Wingdings" pitchFamily="2" charset="2"/>
              <a:buChar char="§"/>
            </a:pPr>
            <a:r>
              <a:rPr lang="en-US" dirty="0"/>
              <a:t>Discuss the advantages and disadvantages of the consensus mechanisms Proof-of-Work and Proof-of-Stake.</a:t>
            </a:r>
          </a:p>
          <a:p>
            <a:pPr marL="171450" indent="-171450">
              <a:buClr>
                <a:srgbClr val="DD1470"/>
              </a:buClr>
              <a:buSzPct val="120000"/>
              <a:buFont typeface="Wingdings" pitchFamily="2" charset="2"/>
              <a:buChar char="§"/>
            </a:pPr>
            <a:r>
              <a:rPr lang="en-US" dirty="0"/>
              <a:t>Explain the three main functions of money.</a:t>
            </a:r>
          </a:p>
          <a:p>
            <a:endParaRPr lang="en-US" dirty="0"/>
          </a:p>
        </p:txBody>
      </p:sp>
      <p:sp>
        <p:nvSpPr>
          <p:cNvPr id="20" name="Text Placeholder 19">
            <a:extLst>
              <a:ext uri="{FF2B5EF4-FFF2-40B4-BE49-F238E27FC236}">
                <a16:creationId xmlns:a16="http://schemas.microsoft.com/office/drawing/2014/main" id="{74C730EC-639F-014A-96B0-EBA758122072}"/>
              </a:ext>
            </a:extLst>
          </p:cNvPr>
          <p:cNvSpPr>
            <a:spLocks noGrp="1"/>
          </p:cNvSpPr>
          <p:nvPr>
            <p:ph type="body" sz="quarter" idx="43"/>
          </p:nvPr>
        </p:nvSpPr>
        <p:spPr>
          <a:xfrm>
            <a:off x="635891" y="6330114"/>
            <a:ext cx="3019010" cy="1502233"/>
          </a:xfrm>
        </p:spPr>
        <p:txBody>
          <a:bodyPr/>
          <a:lstStyle/>
          <a:p>
            <a:r>
              <a:rPr lang="en-US" dirty="0"/>
              <a:t>In this module, we will examine a brief history of distributed ledger technologies, specifically blockchain technology and how it is designed (i.e., cryptography, block structure, mining and consensus). This foundation will allow you to understand blockchain technology and it facilitates to make use of current internet protocols while improving and adding to them. Additionally, we will dive into the history of money and especially Bitcoin as the first application of blockchain technology. As a point of reference, we will look at the characteristics of Bitcoin’s blockchain, specifically its peer-to-peer network which allows to store transactions, provides transparency and immutability as well as different consensus mechanisms.</a:t>
            </a:r>
          </a:p>
          <a:p>
            <a:endParaRPr lang="en-US" dirty="0"/>
          </a:p>
        </p:txBody>
      </p:sp>
      <p:pic>
        <p:nvPicPr>
          <p:cNvPr id="34" name="Picture Placeholder 33">
            <a:extLst>
              <a:ext uri="{FF2B5EF4-FFF2-40B4-BE49-F238E27FC236}">
                <a16:creationId xmlns:a16="http://schemas.microsoft.com/office/drawing/2014/main" id="{F4D3EF52-FDD6-A04A-B13D-6EC85A25845E}"/>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p:blipFill>
        <p:spPr/>
      </p:pic>
      <p:sp>
        <p:nvSpPr>
          <p:cNvPr id="2" name="Slide Number Placeholder 18">
            <a:extLst>
              <a:ext uri="{FF2B5EF4-FFF2-40B4-BE49-F238E27FC236}">
                <a16:creationId xmlns:a16="http://schemas.microsoft.com/office/drawing/2014/main" id="{2FC28E8F-11EE-0200-1B1E-AC1395189D1E}"/>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6</a:t>
            </a:fld>
            <a:endParaRPr lang="en-US" dirty="0"/>
          </a:p>
        </p:txBody>
      </p:sp>
      <p:sp>
        <p:nvSpPr>
          <p:cNvPr id="3" name="Text Placeholder 19">
            <a:extLst>
              <a:ext uri="{FF2B5EF4-FFF2-40B4-BE49-F238E27FC236}">
                <a16:creationId xmlns:a16="http://schemas.microsoft.com/office/drawing/2014/main" id="{2590601F-6D1A-64B6-995C-5693B1A36503}"/>
              </a:ext>
            </a:extLst>
          </p:cNvPr>
          <p:cNvSpPr txBox="1">
            <a:spLocks/>
          </p:cNvSpPr>
          <p:nvPr/>
        </p:nvSpPr>
        <p:spPr>
          <a:xfrm>
            <a:off x="650923"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Chapter Overview</a:t>
            </a:r>
            <a:endParaRPr lang="en-LB" sz="1800">
              <a:solidFill>
                <a:srgbClr val="F9A835"/>
              </a:solidFill>
              <a:cs typeface="Poppins SemiBold" pitchFamily="2" charset="77"/>
            </a:endParaRPr>
          </a:p>
          <a:p>
            <a:endParaRPr lang="en-US" dirty="0">
              <a:solidFill>
                <a:srgbClr val="F9A835"/>
              </a:solidFill>
            </a:endParaRPr>
          </a:p>
        </p:txBody>
      </p:sp>
      <p:sp>
        <p:nvSpPr>
          <p:cNvPr id="4" name="Text Placeholder 19">
            <a:extLst>
              <a:ext uri="{FF2B5EF4-FFF2-40B4-BE49-F238E27FC236}">
                <a16:creationId xmlns:a16="http://schemas.microsoft.com/office/drawing/2014/main" id="{6123F66F-6962-80AF-2FCC-A6AB1FA8637C}"/>
              </a:ext>
            </a:extLst>
          </p:cNvPr>
          <p:cNvSpPr txBox="1">
            <a:spLocks/>
          </p:cNvSpPr>
          <p:nvPr/>
        </p:nvSpPr>
        <p:spPr>
          <a:xfrm>
            <a:off x="3786790"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Learning Objectives</a:t>
            </a:r>
          </a:p>
          <a:p>
            <a:endParaRPr lang="en-US" dirty="0">
              <a:solidFill>
                <a:srgbClr val="F9A835"/>
              </a:solidFill>
            </a:endParaRPr>
          </a:p>
        </p:txBody>
      </p:sp>
      <p:grpSp>
        <p:nvGrpSpPr>
          <p:cNvPr id="38" name="Group 37">
            <a:extLst>
              <a:ext uri="{FF2B5EF4-FFF2-40B4-BE49-F238E27FC236}">
                <a16:creationId xmlns:a16="http://schemas.microsoft.com/office/drawing/2014/main" id="{F9F49FF9-3185-96FB-7F86-488959F8D100}"/>
              </a:ext>
            </a:extLst>
          </p:cNvPr>
          <p:cNvGrpSpPr/>
          <p:nvPr/>
        </p:nvGrpSpPr>
        <p:grpSpPr>
          <a:xfrm>
            <a:off x="5728309" y="3160644"/>
            <a:ext cx="1999713" cy="1442633"/>
            <a:chOff x="8493673" y="3441653"/>
            <a:chExt cx="2590079" cy="1868535"/>
          </a:xfrm>
        </p:grpSpPr>
        <p:sp>
          <p:nvSpPr>
            <p:cNvPr id="23" name="Freeform 22">
              <a:extLst>
                <a:ext uri="{FF2B5EF4-FFF2-40B4-BE49-F238E27FC236}">
                  <a16:creationId xmlns:a16="http://schemas.microsoft.com/office/drawing/2014/main" id="{25B21279-771E-7DC4-D2D8-CEEEEFE67069}"/>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4" name="Freeform 23">
              <a:extLst>
                <a:ext uri="{FF2B5EF4-FFF2-40B4-BE49-F238E27FC236}">
                  <a16:creationId xmlns:a16="http://schemas.microsoft.com/office/drawing/2014/main" id="{87F5A1AD-35E7-383E-DD72-520E936755C2}"/>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5" name="Freeform 24">
              <a:extLst>
                <a:ext uri="{FF2B5EF4-FFF2-40B4-BE49-F238E27FC236}">
                  <a16:creationId xmlns:a16="http://schemas.microsoft.com/office/drawing/2014/main" id="{512FC530-FAC7-7580-D9FB-D405DB35C4BC}"/>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6" name="Freeform 25">
              <a:extLst>
                <a:ext uri="{FF2B5EF4-FFF2-40B4-BE49-F238E27FC236}">
                  <a16:creationId xmlns:a16="http://schemas.microsoft.com/office/drawing/2014/main" id="{619224B6-C743-2838-3949-4DF8334941F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7" name="Freeform 26">
              <a:extLst>
                <a:ext uri="{FF2B5EF4-FFF2-40B4-BE49-F238E27FC236}">
                  <a16:creationId xmlns:a16="http://schemas.microsoft.com/office/drawing/2014/main" id="{BA0725DD-FE4F-F9D1-D097-A80BC5671A20}"/>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8" name="Freeform 27">
              <a:extLst>
                <a:ext uri="{FF2B5EF4-FFF2-40B4-BE49-F238E27FC236}">
                  <a16:creationId xmlns:a16="http://schemas.microsoft.com/office/drawing/2014/main" id="{84CAD0F7-F18D-9FEF-0319-1F9E3BE160FE}"/>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9A2F618A-6DC5-8A51-F027-D49708BE5F46}"/>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0" name="Freeform 29">
              <a:extLst>
                <a:ext uri="{FF2B5EF4-FFF2-40B4-BE49-F238E27FC236}">
                  <a16:creationId xmlns:a16="http://schemas.microsoft.com/office/drawing/2014/main" id="{3CA01DCB-7CCD-75B2-A0BA-73011E382117}"/>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1" name="Freeform 30">
              <a:extLst>
                <a:ext uri="{FF2B5EF4-FFF2-40B4-BE49-F238E27FC236}">
                  <a16:creationId xmlns:a16="http://schemas.microsoft.com/office/drawing/2014/main" id="{38AB6F29-5E27-816B-2632-5C6DA2AF581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3" name="Freeform 32">
              <a:extLst>
                <a:ext uri="{FF2B5EF4-FFF2-40B4-BE49-F238E27FC236}">
                  <a16:creationId xmlns:a16="http://schemas.microsoft.com/office/drawing/2014/main" id="{4E5538D7-FBCD-7397-8BC3-3180E4963DD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5" name="Freeform 34">
              <a:extLst>
                <a:ext uri="{FF2B5EF4-FFF2-40B4-BE49-F238E27FC236}">
                  <a16:creationId xmlns:a16="http://schemas.microsoft.com/office/drawing/2014/main" id="{1B1D085C-9B60-772E-1AD5-ACEBFE19EEB9}"/>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302298924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E38A8262-ED03-574D-9429-78BE253D323C}"/>
              </a:ext>
            </a:extLst>
          </p:cNvPr>
          <p:cNvSpPr>
            <a:spLocks noGrp="1"/>
          </p:cNvSpPr>
          <p:nvPr>
            <p:ph type="body" sz="quarter" idx="30"/>
          </p:nvPr>
        </p:nvSpPr>
        <p:spPr>
          <a:xfrm>
            <a:off x="700479" y="3421625"/>
            <a:ext cx="2895713" cy="1752955"/>
          </a:xfrm>
        </p:spPr>
        <p:txBody>
          <a:bodyPr/>
          <a:lstStyle/>
          <a:p>
            <a:pPr>
              <a:spcBef>
                <a:spcPts val="0"/>
              </a:spcBef>
            </a:pPr>
            <a:r>
              <a:rPr lang="en-US" dirty="0"/>
              <a:t>01| MODULE 3  </a:t>
            </a:r>
          </a:p>
          <a:p>
            <a:pPr>
              <a:spcBef>
                <a:spcPts val="0"/>
              </a:spcBef>
            </a:pPr>
            <a:r>
              <a:rPr lang="en-US" dirty="0"/>
              <a:t>Cryptocurrencies </a:t>
            </a:r>
          </a:p>
          <a:p>
            <a:endParaRPr lang="en-US" dirty="0"/>
          </a:p>
        </p:txBody>
      </p:sp>
      <p:sp>
        <p:nvSpPr>
          <p:cNvPr id="19" name="Text Placeholder 18">
            <a:extLst>
              <a:ext uri="{FF2B5EF4-FFF2-40B4-BE49-F238E27FC236}">
                <a16:creationId xmlns:a16="http://schemas.microsoft.com/office/drawing/2014/main" id="{9BD126B6-CAE0-9848-BCF8-9184D07F01B1}"/>
              </a:ext>
            </a:extLst>
          </p:cNvPr>
          <p:cNvSpPr>
            <a:spLocks noGrp="1"/>
          </p:cNvSpPr>
          <p:nvPr>
            <p:ph type="body" sz="quarter" idx="42"/>
          </p:nvPr>
        </p:nvSpPr>
        <p:spPr>
          <a:xfrm>
            <a:off x="3843530" y="6330114"/>
            <a:ext cx="3019010" cy="3964592"/>
          </a:xfrm>
        </p:spPr>
        <p:txBody>
          <a:bodyPr/>
          <a:lstStyle/>
          <a:p>
            <a:r>
              <a:rPr lang="en-US" dirty="0"/>
              <a:t>After the second module, you should be able to: </a:t>
            </a:r>
          </a:p>
          <a:p>
            <a:r>
              <a:rPr lang="en-US" dirty="0"/>
              <a:t> </a:t>
            </a:r>
          </a:p>
          <a:p>
            <a:pPr marL="171450" indent="-171450">
              <a:buClr>
                <a:srgbClr val="DD1470"/>
              </a:buClr>
              <a:buSzPct val="120000"/>
              <a:buFont typeface="Wingdings" pitchFamily="2" charset="2"/>
              <a:buChar char="§"/>
            </a:pPr>
            <a:r>
              <a:rPr lang="en-US"/>
              <a:t>Reiterate how a Bitcoin transaction works. </a:t>
            </a:r>
          </a:p>
          <a:p>
            <a:pPr marL="171450" indent="-171450">
              <a:buClr>
                <a:srgbClr val="DD1470"/>
              </a:buClr>
              <a:buSzPct val="120000"/>
              <a:buFont typeface="Wingdings" pitchFamily="2" charset="2"/>
              <a:buChar char="§"/>
            </a:pPr>
            <a:r>
              <a:rPr lang="en-US"/>
              <a:t>Discuss scalability issues of Bitcoin. </a:t>
            </a:r>
          </a:p>
          <a:p>
            <a:pPr marL="171450" indent="-171450">
              <a:buClr>
                <a:srgbClr val="DD1470"/>
              </a:buClr>
              <a:buSzPct val="120000"/>
              <a:buFont typeface="Wingdings" pitchFamily="2" charset="2"/>
              <a:buChar char="§"/>
            </a:pPr>
            <a:r>
              <a:rPr lang="en-US"/>
              <a:t>Have an understanding for the profitability of Bitcoin mining and the hardware and software </a:t>
            </a:r>
          </a:p>
          <a:p>
            <a:pPr marL="171450" indent="-171450">
              <a:buClr>
                <a:srgbClr val="DD1470"/>
              </a:buClr>
              <a:buSzPct val="120000"/>
              <a:buFont typeface="Wingdings" pitchFamily="2" charset="2"/>
              <a:buChar char="§"/>
            </a:pPr>
            <a:r>
              <a:rPr lang="en-US"/>
              <a:t>requirements for miners. </a:t>
            </a:r>
          </a:p>
          <a:p>
            <a:pPr marL="171450" indent="-171450">
              <a:buClr>
                <a:srgbClr val="DD1470"/>
              </a:buClr>
              <a:buSzPct val="120000"/>
              <a:buFont typeface="Wingdings" pitchFamily="2" charset="2"/>
              <a:buChar char="§"/>
            </a:pPr>
            <a:r>
              <a:rPr lang="en-US"/>
              <a:t>Understand what Ethereum is and what the differences between Ethereum and Bitcoin are. </a:t>
            </a:r>
          </a:p>
          <a:p>
            <a:pPr marL="171450" indent="-171450">
              <a:buClr>
                <a:srgbClr val="DD1470"/>
              </a:buClr>
              <a:buSzPct val="120000"/>
              <a:buFont typeface="Wingdings" pitchFamily="2" charset="2"/>
              <a:buChar char="§"/>
            </a:pPr>
            <a:r>
              <a:rPr lang="en-US"/>
              <a:t>Assess the role of the Ethereum gas fee in transactions. </a:t>
            </a:r>
          </a:p>
          <a:p>
            <a:pPr marL="171450" indent="-171450">
              <a:buClr>
                <a:srgbClr val="DD1470"/>
              </a:buClr>
              <a:buSzPct val="120000"/>
              <a:buFont typeface="Wingdings" pitchFamily="2" charset="2"/>
              <a:buChar char="§"/>
            </a:pPr>
            <a:r>
              <a:rPr lang="en-US"/>
              <a:t>Reiterate how an Ethereum transaction works. </a:t>
            </a:r>
          </a:p>
          <a:p>
            <a:pPr marL="171450" indent="-171450">
              <a:buClr>
                <a:srgbClr val="DD1470"/>
              </a:buClr>
              <a:buSzPct val="120000"/>
              <a:buFont typeface="Wingdings" pitchFamily="2" charset="2"/>
              <a:buChar char="§"/>
            </a:pPr>
            <a:r>
              <a:rPr lang="en-US"/>
              <a:t>Understand the concept and use cases of smart contracts. </a:t>
            </a:r>
          </a:p>
          <a:p>
            <a:pPr marL="171450" indent="-171450">
              <a:buClr>
                <a:srgbClr val="DD1470"/>
              </a:buClr>
              <a:buSzPct val="120000"/>
              <a:buFont typeface="Wingdings" pitchFamily="2" charset="2"/>
              <a:buChar char="§"/>
            </a:pPr>
            <a:r>
              <a:rPr lang="en-US"/>
              <a:t>Understand the different application layers of decentralized finance. </a:t>
            </a:r>
          </a:p>
          <a:p>
            <a:pPr marL="171450" indent="-171450">
              <a:buClr>
                <a:srgbClr val="DD1470"/>
              </a:buClr>
              <a:buSzPct val="120000"/>
              <a:buFont typeface="Wingdings" pitchFamily="2" charset="2"/>
              <a:buChar char="§"/>
            </a:pPr>
            <a:r>
              <a:rPr lang="en-US"/>
              <a:t>Name and analyze the parallels and differences between decentralized finance &amp; traditional finance. </a:t>
            </a:r>
          </a:p>
          <a:p>
            <a:pPr marL="171450" indent="-171450">
              <a:buClr>
                <a:srgbClr val="DD1470"/>
              </a:buClr>
              <a:buSzPct val="120000"/>
              <a:buFont typeface="Wingdings" pitchFamily="2" charset="2"/>
              <a:buChar char="§"/>
            </a:pPr>
            <a:r>
              <a:rPr lang="en-US"/>
              <a:t>Identify current drawbacks with decentralized finance &amp; traditional finance. </a:t>
            </a:r>
          </a:p>
          <a:p>
            <a:endParaRPr lang="en-US" dirty="0"/>
          </a:p>
        </p:txBody>
      </p:sp>
      <p:sp>
        <p:nvSpPr>
          <p:cNvPr id="20" name="Text Placeholder 19">
            <a:extLst>
              <a:ext uri="{FF2B5EF4-FFF2-40B4-BE49-F238E27FC236}">
                <a16:creationId xmlns:a16="http://schemas.microsoft.com/office/drawing/2014/main" id="{74C730EC-639F-014A-96B0-EBA758122072}"/>
              </a:ext>
            </a:extLst>
          </p:cNvPr>
          <p:cNvSpPr>
            <a:spLocks noGrp="1"/>
          </p:cNvSpPr>
          <p:nvPr>
            <p:ph type="body" sz="quarter" idx="43"/>
          </p:nvPr>
        </p:nvSpPr>
        <p:spPr>
          <a:xfrm>
            <a:off x="635891" y="6330114"/>
            <a:ext cx="3019010" cy="3507069"/>
          </a:xfrm>
        </p:spPr>
        <p:txBody>
          <a:bodyPr/>
          <a:lstStyle/>
          <a:p>
            <a:r>
              <a:rPr lang="en-US"/>
              <a:t>In this module, Bitcoin transactions and its mining mechanism will be in focus. Additionally, you will be introduced to the basics of Ethereum, transactions on Ethereum and smart contracts. Finally, we will cover the principles of decentralized finance (DeFi) by drawing comparisons to the traditional financial system. </a:t>
            </a:r>
          </a:p>
          <a:p>
            <a:endParaRPr lang="en-US" dirty="0"/>
          </a:p>
        </p:txBody>
      </p:sp>
      <p:pic>
        <p:nvPicPr>
          <p:cNvPr id="34" name="Picture Placeholder 33">
            <a:extLst>
              <a:ext uri="{FF2B5EF4-FFF2-40B4-BE49-F238E27FC236}">
                <a16:creationId xmlns:a16="http://schemas.microsoft.com/office/drawing/2014/main" id="{F4D3EF52-FDD6-A04A-B13D-6EC85A25845E}"/>
              </a:ext>
            </a:extLst>
          </p:cNvPr>
          <p:cNvPicPr>
            <a:picLocks noGrp="1" noChangeAspect="1"/>
          </p:cNvPicPr>
          <p:nvPr>
            <p:ph type="pic" sz="quarter" idx="41"/>
          </p:nvPr>
        </p:nvPicPr>
        <p:blipFill rotWithShape="1">
          <a:blip r:embed="rId2" cstate="screen">
            <a:extLst>
              <a:ext uri="{28A0092B-C50C-407E-A947-70E740481C1C}">
                <a14:useLocalDpi xmlns:a14="http://schemas.microsoft.com/office/drawing/2010/main"/>
              </a:ext>
            </a:extLst>
          </a:blip>
          <a:srcRect r="-168"/>
          <a:stretch/>
        </p:blipFill>
        <p:spPr>
          <a:xfrm>
            <a:off x="0" y="-11581"/>
            <a:ext cx="7579097" cy="2723566"/>
          </a:xfrm>
        </p:spPr>
      </p:pic>
      <p:sp>
        <p:nvSpPr>
          <p:cNvPr id="2" name="Slide Number Placeholder 18">
            <a:extLst>
              <a:ext uri="{FF2B5EF4-FFF2-40B4-BE49-F238E27FC236}">
                <a16:creationId xmlns:a16="http://schemas.microsoft.com/office/drawing/2014/main" id="{2FC28E8F-11EE-0200-1B1E-AC1395189D1E}"/>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60</a:t>
            </a:fld>
            <a:endParaRPr lang="en-US" dirty="0"/>
          </a:p>
        </p:txBody>
      </p:sp>
      <p:sp>
        <p:nvSpPr>
          <p:cNvPr id="3" name="Text Placeholder 19">
            <a:extLst>
              <a:ext uri="{FF2B5EF4-FFF2-40B4-BE49-F238E27FC236}">
                <a16:creationId xmlns:a16="http://schemas.microsoft.com/office/drawing/2014/main" id="{2590601F-6D1A-64B6-995C-5693B1A36503}"/>
              </a:ext>
            </a:extLst>
          </p:cNvPr>
          <p:cNvSpPr txBox="1">
            <a:spLocks/>
          </p:cNvSpPr>
          <p:nvPr/>
        </p:nvSpPr>
        <p:spPr>
          <a:xfrm>
            <a:off x="650923"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Chapter Overview</a:t>
            </a:r>
            <a:endParaRPr lang="en-LB" sz="1800">
              <a:solidFill>
                <a:srgbClr val="F9A835"/>
              </a:solidFill>
              <a:cs typeface="Poppins SemiBold" pitchFamily="2" charset="77"/>
            </a:endParaRPr>
          </a:p>
          <a:p>
            <a:endParaRPr lang="en-US" dirty="0"/>
          </a:p>
        </p:txBody>
      </p:sp>
      <p:sp>
        <p:nvSpPr>
          <p:cNvPr id="4" name="Text Placeholder 19">
            <a:extLst>
              <a:ext uri="{FF2B5EF4-FFF2-40B4-BE49-F238E27FC236}">
                <a16:creationId xmlns:a16="http://schemas.microsoft.com/office/drawing/2014/main" id="{6123F66F-6962-80AF-2FCC-A6AB1FA8637C}"/>
              </a:ext>
            </a:extLst>
          </p:cNvPr>
          <p:cNvSpPr txBox="1">
            <a:spLocks/>
          </p:cNvSpPr>
          <p:nvPr/>
        </p:nvSpPr>
        <p:spPr>
          <a:xfrm>
            <a:off x="3786790"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Learning Objectives</a:t>
            </a:r>
          </a:p>
          <a:p>
            <a:endParaRPr lang="en-US" dirty="0"/>
          </a:p>
        </p:txBody>
      </p:sp>
      <p:grpSp>
        <p:nvGrpSpPr>
          <p:cNvPr id="38" name="Group 37">
            <a:extLst>
              <a:ext uri="{FF2B5EF4-FFF2-40B4-BE49-F238E27FC236}">
                <a16:creationId xmlns:a16="http://schemas.microsoft.com/office/drawing/2014/main" id="{F9F49FF9-3185-96FB-7F86-488959F8D100}"/>
              </a:ext>
            </a:extLst>
          </p:cNvPr>
          <p:cNvGrpSpPr/>
          <p:nvPr/>
        </p:nvGrpSpPr>
        <p:grpSpPr>
          <a:xfrm>
            <a:off x="5728309" y="3160644"/>
            <a:ext cx="1999713" cy="1442633"/>
            <a:chOff x="8493673" y="3441653"/>
            <a:chExt cx="2590079" cy="1868535"/>
          </a:xfrm>
        </p:grpSpPr>
        <p:sp>
          <p:nvSpPr>
            <p:cNvPr id="23" name="Freeform 22">
              <a:extLst>
                <a:ext uri="{FF2B5EF4-FFF2-40B4-BE49-F238E27FC236}">
                  <a16:creationId xmlns:a16="http://schemas.microsoft.com/office/drawing/2014/main" id="{25B21279-771E-7DC4-D2D8-CEEEEFE67069}"/>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4" name="Freeform 23">
              <a:extLst>
                <a:ext uri="{FF2B5EF4-FFF2-40B4-BE49-F238E27FC236}">
                  <a16:creationId xmlns:a16="http://schemas.microsoft.com/office/drawing/2014/main" id="{87F5A1AD-35E7-383E-DD72-520E936755C2}"/>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5" name="Freeform 24">
              <a:extLst>
                <a:ext uri="{FF2B5EF4-FFF2-40B4-BE49-F238E27FC236}">
                  <a16:creationId xmlns:a16="http://schemas.microsoft.com/office/drawing/2014/main" id="{512FC530-FAC7-7580-D9FB-D405DB35C4BC}"/>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6" name="Freeform 25">
              <a:extLst>
                <a:ext uri="{FF2B5EF4-FFF2-40B4-BE49-F238E27FC236}">
                  <a16:creationId xmlns:a16="http://schemas.microsoft.com/office/drawing/2014/main" id="{619224B6-C743-2838-3949-4DF8334941F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7" name="Freeform 26">
              <a:extLst>
                <a:ext uri="{FF2B5EF4-FFF2-40B4-BE49-F238E27FC236}">
                  <a16:creationId xmlns:a16="http://schemas.microsoft.com/office/drawing/2014/main" id="{BA0725DD-FE4F-F9D1-D097-A80BC5671A20}"/>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8" name="Freeform 27">
              <a:extLst>
                <a:ext uri="{FF2B5EF4-FFF2-40B4-BE49-F238E27FC236}">
                  <a16:creationId xmlns:a16="http://schemas.microsoft.com/office/drawing/2014/main" id="{84CAD0F7-F18D-9FEF-0319-1F9E3BE160FE}"/>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9A2F618A-6DC5-8A51-F027-D49708BE5F46}"/>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0" name="Freeform 29">
              <a:extLst>
                <a:ext uri="{FF2B5EF4-FFF2-40B4-BE49-F238E27FC236}">
                  <a16:creationId xmlns:a16="http://schemas.microsoft.com/office/drawing/2014/main" id="{3CA01DCB-7CCD-75B2-A0BA-73011E382117}"/>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1" name="Freeform 30">
              <a:extLst>
                <a:ext uri="{FF2B5EF4-FFF2-40B4-BE49-F238E27FC236}">
                  <a16:creationId xmlns:a16="http://schemas.microsoft.com/office/drawing/2014/main" id="{38AB6F29-5E27-816B-2632-5C6DA2AF581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3" name="Freeform 32">
              <a:extLst>
                <a:ext uri="{FF2B5EF4-FFF2-40B4-BE49-F238E27FC236}">
                  <a16:creationId xmlns:a16="http://schemas.microsoft.com/office/drawing/2014/main" id="{4E5538D7-FBCD-7397-8BC3-3180E4963DD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5" name="Freeform 34">
              <a:extLst>
                <a:ext uri="{FF2B5EF4-FFF2-40B4-BE49-F238E27FC236}">
                  <a16:creationId xmlns:a16="http://schemas.microsoft.com/office/drawing/2014/main" id="{1B1D085C-9B60-772E-1AD5-ACEBFE19EEB9}"/>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7" name="Group 6">
            <a:extLst>
              <a:ext uri="{FF2B5EF4-FFF2-40B4-BE49-F238E27FC236}">
                <a16:creationId xmlns:a16="http://schemas.microsoft.com/office/drawing/2014/main" id="{5CE6FCD4-4E53-46E0-E10A-DC85008A7564}"/>
              </a:ext>
            </a:extLst>
          </p:cNvPr>
          <p:cNvGrpSpPr/>
          <p:nvPr/>
        </p:nvGrpSpPr>
        <p:grpSpPr>
          <a:xfrm flipH="1">
            <a:off x="-172078" y="9078092"/>
            <a:ext cx="1380420" cy="1309652"/>
            <a:chOff x="6346354" y="435340"/>
            <a:chExt cx="1380420" cy="1309652"/>
          </a:xfrm>
        </p:grpSpPr>
        <p:sp>
          <p:nvSpPr>
            <p:cNvPr id="8" name="Freeform 7">
              <a:extLst>
                <a:ext uri="{FF2B5EF4-FFF2-40B4-BE49-F238E27FC236}">
                  <a16:creationId xmlns:a16="http://schemas.microsoft.com/office/drawing/2014/main" id="{7A0AD9BE-0BFF-6E1B-9B32-E3CD449B5B06}"/>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9" name="Freeform 8">
              <a:extLst>
                <a:ext uri="{FF2B5EF4-FFF2-40B4-BE49-F238E27FC236}">
                  <a16:creationId xmlns:a16="http://schemas.microsoft.com/office/drawing/2014/main" id="{5B42C04D-8F87-73B8-8C0D-63C8BB6417D3}"/>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B02FF541-2525-09E3-15F5-BA1CF03F0EFB}"/>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9CD0DDFB-2D45-DDF6-A79B-E467520884B3}"/>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35A96F6F-93E3-8717-5191-E038575FC1D1}"/>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50489B04-491E-F82A-EE3D-03B90AFA29B1}"/>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26515443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428B317D-2D08-3045-B095-5358A7C7BCC0}"/>
              </a:ext>
            </a:extLst>
          </p:cNvPr>
          <p:cNvSpPr>
            <a:spLocks noGrp="1"/>
          </p:cNvSpPr>
          <p:nvPr>
            <p:ph type="body" sz="quarter" idx="30"/>
          </p:nvPr>
        </p:nvSpPr>
        <p:spPr>
          <a:xfrm>
            <a:off x="755650" y="660137"/>
            <a:ext cx="3971333" cy="482344"/>
          </a:xfrm>
        </p:spPr>
        <p:txBody>
          <a:bodyPr/>
          <a:lstStyle/>
          <a:p>
            <a:r>
              <a:rPr lang="en-US" b="1">
                <a:solidFill>
                  <a:srgbClr val="F48043"/>
                </a:solidFill>
                <a:effectLst/>
                <a:ea typeface="Calibri" panose="020F0502020204030204" pitchFamily="34" charset="0"/>
                <a:cs typeface="Calibri" panose="020F0502020204030204" pitchFamily="34" charset="0"/>
              </a:rPr>
              <a:t>01|</a:t>
            </a:r>
            <a:r>
              <a:rPr lang="en-US" b="1">
                <a:solidFill>
                  <a:srgbClr val="8E2F91"/>
                </a:solidFill>
                <a:effectLst/>
                <a:ea typeface="Calibri" panose="020F0502020204030204" pitchFamily="34" charset="0"/>
                <a:cs typeface="Calibri" panose="020F0502020204030204" pitchFamily="34" charset="0"/>
              </a:rPr>
              <a:t> </a:t>
            </a:r>
            <a:r>
              <a:rPr lang="en-US">
                <a:solidFill>
                  <a:srgbClr val="8E2F91"/>
                </a:solidFill>
                <a:cs typeface="Calibri" panose="020F0502020204030204" pitchFamily="34" charset="0"/>
              </a:rPr>
              <a:t>BITCOIN DEEP DIVE </a:t>
            </a:r>
          </a:p>
          <a:p>
            <a:endParaRPr lang="en-LB" b="1">
              <a:solidFill>
                <a:srgbClr val="8E2F91"/>
              </a:solidFill>
              <a:effectLst/>
              <a:ea typeface="Calibri" panose="020F0502020204030204" pitchFamily="34" charset="0"/>
              <a:cs typeface="Calibri" panose="020F0502020204030204" pitchFamily="34" charset="0"/>
            </a:endParaRPr>
          </a:p>
          <a:p>
            <a:endParaRPr lang="en-US" dirty="0"/>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61</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1872210"/>
            <a:ext cx="6036131" cy="55893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a:latin typeface="Calibri" panose="020F0502020204030204" pitchFamily="34" charset="0"/>
                <a:cs typeface="Calibri" panose="020F0502020204030204" pitchFamily="34" charset="0"/>
              </a:rPr>
              <a:t>After having learned about Bitcoin transactions on a high-level overview before, we will now look at Bitcoin transactions in a more detailed manner. </a:t>
            </a: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1275057"/>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effectLst/>
                <a:latin typeface="Calibri" panose="020F0502020204030204" pitchFamily="34" charset="0"/>
              </a:rPr>
              <a:t>1.1 Bitcoin Transactions </a:t>
            </a:r>
            <a:endParaRPr lang="en-US" sz="1400" b="0"/>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2648741"/>
            <a:ext cx="6036131" cy="7726651"/>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latin typeface="Calibri" panose="020F0502020204030204" pitchFamily="34" charset="0"/>
                <a:cs typeface="Calibri" panose="020F0502020204030204" pitchFamily="34" charset="0"/>
              </a:rPr>
              <a:t>There are No Bitcoins </a:t>
            </a:r>
          </a:p>
          <a:p>
            <a:pPr algn="just"/>
            <a:r>
              <a:rPr lang="en-US" sz="1100">
                <a:latin typeface="Calibri" panose="020F0502020204030204" pitchFamily="34" charset="0"/>
                <a:cs typeface="Calibri" panose="020F0502020204030204" pitchFamily="34" charset="0"/>
              </a:rPr>
              <a:t>It is important to note that there are no Bitcoins, only records of Bitcoin transactions. Bitcoins technically do not exist anywhere, not even on a hard drive. If you search for a specific Bitcoin address, you will not find any digital Bitcoins there. There is no physical object or a digital file that “is” Bitcoin. Instead, there are only records of transactions between different addresses with balances that have either increased or decreased. Every transaction that has ever been executed is stored in a public ledger (the blockchain). If you want to calculate the balance of any Bitcoin address, you must calculate it using the blockchain, because no information is stored in the address. </a:t>
            </a:r>
          </a:p>
          <a:p>
            <a:pPr algn="just"/>
            <a:endParaRPr lang="en-US" sz="1100">
              <a:latin typeface="Calibri" panose="020F0502020204030204" pitchFamily="34" charset="0"/>
              <a:cs typeface="Calibri" panose="020F0502020204030204" pitchFamily="34" charset="0"/>
            </a:endParaRPr>
          </a:p>
          <a:p>
            <a:pPr algn="just"/>
            <a:r>
              <a:rPr lang="en-US" sz="1100">
                <a:latin typeface="Calibri" panose="020F0502020204030204" pitchFamily="34" charset="0"/>
                <a:cs typeface="Calibri" panose="020F0502020204030204" pitchFamily="34" charset="0"/>
              </a:rPr>
              <a:t>Any user on the Bitcoin network can view every transaction ever made via the Bitcoin Blockchain. As we already know, Bitcoin transactions are secured by digital signatures and are sent back and forth between Bitcoin wallets via their addresses. </a:t>
            </a:r>
          </a:p>
          <a:p>
            <a:pPr algn="just"/>
            <a:endParaRPr lang="en-US" sz="1100">
              <a:latin typeface="Calibri" panose="020F0502020204030204" pitchFamily="34" charset="0"/>
              <a:cs typeface="Calibri" panose="020F0502020204030204" pitchFamily="34" charset="0"/>
            </a:endParaRPr>
          </a:p>
          <a:p>
            <a:pPr algn="just"/>
            <a:r>
              <a:rPr lang="en-US" sz="1100" b="1">
                <a:solidFill>
                  <a:srgbClr val="F79037"/>
                </a:solidFill>
                <a:latin typeface="Calibri" panose="020F0502020204030204" pitchFamily="34" charset="0"/>
                <a:cs typeface="Calibri" panose="020F0502020204030204" pitchFamily="34" charset="0"/>
              </a:rPr>
              <a:t>Transaction Confirmation Time </a:t>
            </a:r>
          </a:p>
          <a:p>
            <a:pPr algn="just"/>
            <a:r>
              <a:rPr lang="en-US" sz="1100">
                <a:latin typeface="Calibri" panose="020F0502020204030204" pitchFamily="34" charset="0"/>
                <a:cs typeface="Calibri" panose="020F0502020204030204" pitchFamily="34" charset="0"/>
              </a:rPr>
              <a:t>Transaction confirmation can take minutes, hours, or days because a transaction needs to be confirmed by miners. Depending on the transaction fee that you paid, your transaction may remain in the transaction pool for a long period of time, simply because the provided incentive (i.e., the transaction fee) is not high enough for your transaction to be included in a block right away. Depending on the traffic on the Bitcoin network, this can delay the transaction by hours or days or can even lead to the rejection of the transaction. </a:t>
            </a:r>
          </a:p>
          <a:p>
            <a:pPr algn="just"/>
            <a:endParaRPr lang="en-US" sz="1100">
              <a:latin typeface="Calibri" panose="020F0502020204030204" pitchFamily="34" charset="0"/>
              <a:cs typeface="Calibri" panose="020F0502020204030204" pitchFamily="34" charset="0"/>
            </a:endParaRPr>
          </a:p>
          <a:p>
            <a:pPr algn="just"/>
            <a:r>
              <a:rPr lang="en-US" sz="1100">
                <a:latin typeface="Calibri" panose="020F0502020204030204" pitchFamily="34" charset="0"/>
                <a:cs typeface="Calibri" panose="020F0502020204030204" pitchFamily="34" charset="0"/>
              </a:rPr>
              <a:t>The Bitcoin protocol is set so that each block takes about ten minutes to be mined. Some traders make the user wait until the block is confirmed. On the other hand, there are some traders who do not wait until the transaction is confirmed. They take the risk and assume that people will not try to spend their Bitcoins on other things before the transaction is confirmed. This is common for low transactions (micropayments) where the risk of fraud is not so high. Each recipient can decide for themselves how many confirmations they require. The principle is that more confirmations make the transaction more secure, but also slow it down. </a:t>
            </a:r>
          </a:p>
          <a:p>
            <a:pPr algn="just"/>
            <a:endParaRPr lang="en-US" sz="1100">
              <a:latin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64BEE24E-9E5E-243B-D8AD-C037120B61E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1"/>
          <a:stretch/>
        </p:blipFill>
        <p:spPr>
          <a:xfrm>
            <a:off x="3990630" y="4242118"/>
            <a:ext cx="3568659" cy="6448997"/>
          </a:xfrm>
          <a:prstGeom prst="rect">
            <a:avLst/>
          </a:prstGeom>
        </p:spPr>
      </p:pic>
      <p:grpSp>
        <p:nvGrpSpPr>
          <p:cNvPr id="7" name="Group 6">
            <a:extLst>
              <a:ext uri="{FF2B5EF4-FFF2-40B4-BE49-F238E27FC236}">
                <a16:creationId xmlns:a16="http://schemas.microsoft.com/office/drawing/2014/main" id="{C00F2A78-28BC-EA7A-92A7-1E2902CE2BB9}"/>
              </a:ext>
            </a:extLst>
          </p:cNvPr>
          <p:cNvGrpSpPr/>
          <p:nvPr/>
        </p:nvGrpSpPr>
        <p:grpSpPr>
          <a:xfrm flipH="1">
            <a:off x="5489020" y="8874735"/>
            <a:ext cx="2253741" cy="1958628"/>
            <a:chOff x="-220413" y="5470274"/>
            <a:chExt cx="2590078" cy="2250924"/>
          </a:xfrm>
        </p:grpSpPr>
        <p:sp>
          <p:nvSpPr>
            <p:cNvPr id="8" name="Freeform 7">
              <a:extLst>
                <a:ext uri="{FF2B5EF4-FFF2-40B4-BE49-F238E27FC236}">
                  <a16:creationId xmlns:a16="http://schemas.microsoft.com/office/drawing/2014/main" id="{E5A2D12D-F2E9-2DEC-9A8E-B7340803C97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0510B332-C668-7E9A-1099-9DF2E609181F}"/>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B77FD640-29BE-A471-D8FC-F211B9C3682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4CCEFC02-E4E4-09A5-7CA0-1BE865114431}"/>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8C1389C-CEBA-900F-D6C3-E6CC53EF2BFC}"/>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B5CDFF6F-8768-83E2-9EB2-A660DEEB39E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87DBBFAB-A88E-E36F-D9D2-BBEFE279F795}"/>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983AF63F-329C-A9F1-B2B5-3FF47DDA070E}"/>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A69F3424-1B22-6D7A-A00F-94731ECEA06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DFADC119-B358-B63E-A866-EADD99464AF2}"/>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DD7B5935-E3A8-92D7-77EB-19F1F1551A8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4E832C50-E34E-1648-1C47-0998E70A6E08}"/>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C14B574-6D72-26BD-47AA-57B1E51D2E35}"/>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9CBF5526-A260-5153-E5E7-AA8A7E33750E}"/>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70885635-99FA-0337-0046-A6D5A799E2AD}"/>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1ABA5998-A681-7B3E-98EE-D4B9C9D52096}"/>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1AC973C8-A2EE-33E8-E727-5E612CB2F5B3}"/>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A524BB32-2BC5-EA27-A573-A9582FFC6AAA}"/>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7655582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62</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685998"/>
            <a:ext cx="6143488" cy="4231725"/>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rPr>
              <a:t>Bitcoins (In)ability to Handle Transactions </a:t>
            </a:r>
          </a:p>
          <a:p>
            <a:r>
              <a:rPr lang="en-US"/>
              <a:t>Bitcoin is supposed to be an electronic money system where participants can send money directly to each other. A money system that is not controlled by a central office but is based on a computer protocol. Theoretically, this money system should be accessible to everyone in the world. This would provide a universal monetary standard; a common "language" for all mankind.</a:t>
            </a:r>
          </a:p>
          <a:p>
            <a:endParaRPr lang="en-US"/>
          </a:p>
          <a:p>
            <a:r>
              <a:rPr lang="en-US"/>
              <a:t>But theory does not translate so easily into reality. Even though Bitcoin is already an electronic money system without controlling middlemen, it cannot be used by everyone. The reason for this is the scalability it requires. </a:t>
            </a:r>
          </a:p>
          <a:p>
            <a:endParaRPr lang="en-US"/>
          </a:p>
          <a:p>
            <a:r>
              <a:rPr lang="en-US"/>
              <a:t>The problem becomes clear when you imagine how many transactions take place every day in the global economy. While Bitcoin technology can easily transfer gigantic sums, it reaches its limits when it comes to a high frequency of transactions. The reason for this is technical: the blockchain, on which all transactions are recorded, only offers limited space for transactions. </a:t>
            </a:r>
          </a:p>
          <a:p>
            <a:endParaRPr lang="en-US"/>
          </a:p>
          <a:p>
            <a:endParaRPr lang="en-US"/>
          </a:p>
          <a:p>
            <a:endParaRPr lang="en-US"/>
          </a:p>
          <a:p>
            <a:r>
              <a:rPr lang="en-US"/>
              <a:t>You can think of it a bit like a bus. This bus has a limited number of seats. When all the seats are full, no more people can ride. This is quite a similar mechanism to the blocks in the Bitcoin blockchain. These also only have a certain number of "seats" for transactions. When all the seats are taken, no more transactions can "ride" on the bus (i.e., be confirmed). An oft-recited metric when it comes to Bitcoin's functionality is transactions per second. A block in Bitcoin can be a maximum of 1 megabyte in size. An average transaction is 400 bytes in size. That means, on average, 2,500 transactions can fit in one block. A new block is found approximately every 10 minutes. Consequently, the Bitcoin system can process about 4 transactions per second. </a:t>
            </a:r>
          </a:p>
          <a:p>
            <a:endParaRPr lang="en-US"/>
          </a:p>
          <a:p>
            <a:r>
              <a:rPr lang="en-US"/>
              <a:t>However, the so-called "SegWit" upgrade now also allows blocks up to 4 MB but is not yet supported by all nodes. With the SegWit update for Bitcoin in 2017, an intelligent solution was found to circumvent this limit. This increased the possible number of transactions per second fourfold. </a:t>
            </a:r>
          </a:p>
          <a:p>
            <a:endParaRPr lang="en-US"/>
          </a:p>
          <a:p>
            <a:endParaRPr lang="en-US"/>
          </a:p>
          <a:p>
            <a:r>
              <a:rPr lang="en-US"/>
              <a:t> </a:t>
            </a:r>
          </a:p>
          <a:p>
            <a:endParaRPr lang="en-US" dirty="0"/>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6005740" cy="4502366"/>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dirty="0">
                <a:solidFill>
                  <a:srgbClr val="F79037"/>
                </a:solidFill>
                <a:latin typeface="Calibri" panose="020F0502020204030204" pitchFamily="34" charset="0"/>
                <a:cs typeface="Calibri" panose="020F0502020204030204" pitchFamily="34" charset="0"/>
              </a:rPr>
              <a:t>The Logic of Bitcoin Transactions &amp; Bitcoin Stored in Your Wallet </a:t>
            </a:r>
          </a:p>
          <a:p>
            <a:pPr algn="just"/>
            <a:r>
              <a:rPr lang="en-US" sz="1100" dirty="0">
                <a:solidFill>
                  <a:schemeClr val="tx1"/>
                </a:solidFill>
                <a:latin typeface="Calibri" panose="020F0502020204030204" pitchFamily="34" charset="0"/>
                <a:cs typeface="Calibri" panose="020F0502020204030204" pitchFamily="34" charset="0"/>
              </a:rPr>
              <a:t>Since Bitcoins exist only as records of transactions, many different transactions may be tied to a specific Bitcoin address. Perhaps Jane sent Alice two Bitcoins, Chris sent her one Bitcoin, and Eve sent only one - all as separate transactions at separate times. They are not automatically converted to Alice's wallet to six existing bitcoins in one file, but they exist only as different transaction records. When Alice wants to send Bob bitcoins, her wallet will try to use transaction records with different amounts that add up to the amount of bitcoins she wanted to send Bob. Unlike on your bank account, amounts of Bitcoin accumulating in your wallet, on a technical level, do not add up to one mass but remain individual entities. </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There is a possibility that Alice's wallet does not have the exact amount of addable transaction records that she wants to send to Bob. If Alice wants to send, say, 1.5 BTC to Bob and none of the transactions she has in her wallet match that amount or can be added to that amount, then the following happens: Alice sends the two </a:t>
            </a: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Bitcoins she got from Jane to Bob. Jane is the input and Bob is the output. However, since Alice wants to send the amount of 1.5 BTC, her wallet automatically creates two outputs for her transaction: 1.5 BTC to Bob and 0.5 BTC to a new address created to hold the change from Bob for Alice. </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Bitcoin transactions are divisible. One Satoshi is one hundred millionth of a Bitcoin. It is possible to send a Bitcoin transaction in the amount of 5,730 Satoshi.</a:t>
            </a:r>
          </a:p>
        </p:txBody>
      </p:sp>
      <p:grpSp>
        <p:nvGrpSpPr>
          <p:cNvPr id="5" name="Group 4">
            <a:extLst>
              <a:ext uri="{FF2B5EF4-FFF2-40B4-BE49-F238E27FC236}">
                <a16:creationId xmlns:a16="http://schemas.microsoft.com/office/drawing/2014/main" id="{18BC1B72-2A2E-5445-C72D-B419FB67C1AD}"/>
              </a:ext>
            </a:extLst>
          </p:cNvPr>
          <p:cNvGrpSpPr/>
          <p:nvPr/>
        </p:nvGrpSpPr>
        <p:grpSpPr>
          <a:xfrm>
            <a:off x="5728309" y="966084"/>
            <a:ext cx="1999713" cy="1442633"/>
            <a:chOff x="8493673" y="3441653"/>
            <a:chExt cx="2590079" cy="1868535"/>
          </a:xfrm>
        </p:grpSpPr>
        <p:sp>
          <p:nvSpPr>
            <p:cNvPr id="6" name="Freeform 5">
              <a:extLst>
                <a:ext uri="{FF2B5EF4-FFF2-40B4-BE49-F238E27FC236}">
                  <a16:creationId xmlns:a16="http://schemas.microsoft.com/office/drawing/2014/main" id="{93548E2D-BF0B-8686-B430-B8BDF1230427}"/>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2" name="Freeform 11">
              <a:extLst>
                <a:ext uri="{FF2B5EF4-FFF2-40B4-BE49-F238E27FC236}">
                  <a16:creationId xmlns:a16="http://schemas.microsoft.com/office/drawing/2014/main" id="{27C16C47-7BBB-5B2B-D79B-C89CF31BBB6B}"/>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5" name="Freeform 14">
              <a:extLst>
                <a:ext uri="{FF2B5EF4-FFF2-40B4-BE49-F238E27FC236}">
                  <a16:creationId xmlns:a16="http://schemas.microsoft.com/office/drawing/2014/main" id="{C0215377-E329-F4C6-B9AC-0B40AE1555D0}"/>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6" name="Freeform 15">
              <a:extLst>
                <a:ext uri="{FF2B5EF4-FFF2-40B4-BE49-F238E27FC236}">
                  <a16:creationId xmlns:a16="http://schemas.microsoft.com/office/drawing/2014/main" id="{FA649023-CD12-4558-B95C-B383E89AC82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 name="Freeform 16">
              <a:extLst>
                <a:ext uri="{FF2B5EF4-FFF2-40B4-BE49-F238E27FC236}">
                  <a16:creationId xmlns:a16="http://schemas.microsoft.com/office/drawing/2014/main" id="{4D56DA95-23D5-6CF3-FE52-163FB9A5DFF6}"/>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8" name="Freeform 17">
              <a:extLst>
                <a:ext uri="{FF2B5EF4-FFF2-40B4-BE49-F238E27FC236}">
                  <a16:creationId xmlns:a16="http://schemas.microsoft.com/office/drawing/2014/main" id="{5C6F2673-8228-F161-F15E-CFF8BCBCD761}"/>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9" name="Freeform 18">
              <a:extLst>
                <a:ext uri="{FF2B5EF4-FFF2-40B4-BE49-F238E27FC236}">
                  <a16:creationId xmlns:a16="http://schemas.microsoft.com/office/drawing/2014/main" id="{CA34DC6C-7F7F-4578-70A3-DA38F3559060}"/>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0" name="Freeform 19">
              <a:extLst>
                <a:ext uri="{FF2B5EF4-FFF2-40B4-BE49-F238E27FC236}">
                  <a16:creationId xmlns:a16="http://schemas.microsoft.com/office/drawing/2014/main" id="{BAC99594-34ED-FCFA-61B9-9A5120B1AE56}"/>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1" name="Freeform 20">
              <a:extLst>
                <a:ext uri="{FF2B5EF4-FFF2-40B4-BE49-F238E27FC236}">
                  <a16:creationId xmlns:a16="http://schemas.microsoft.com/office/drawing/2014/main" id="{3E32F804-E80F-A8D7-AEA8-4E004E82198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2" name="Freeform 21">
              <a:extLst>
                <a:ext uri="{FF2B5EF4-FFF2-40B4-BE49-F238E27FC236}">
                  <a16:creationId xmlns:a16="http://schemas.microsoft.com/office/drawing/2014/main" id="{C9A4BAB3-04EC-63E6-62AA-32E663B25043}"/>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3" name="Freeform 22">
              <a:extLst>
                <a:ext uri="{FF2B5EF4-FFF2-40B4-BE49-F238E27FC236}">
                  <a16:creationId xmlns:a16="http://schemas.microsoft.com/office/drawing/2014/main" id="{5727E60B-D4E8-7E22-6D7A-EBF8459D7CD5}"/>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41878271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51FC5AF-83A9-BB58-29E3-7EF9B3AA9ECD}"/>
              </a:ext>
            </a:extLst>
          </p:cNvPr>
          <p:cNvSpPr/>
          <p:nvPr/>
        </p:nvSpPr>
        <p:spPr>
          <a:xfrm>
            <a:off x="6056243" y="0"/>
            <a:ext cx="1503432" cy="2809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63</a:t>
            </a:fld>
            <a:endParaRPr lang="en-US" dirty="0"/>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761772" y="665163"/>
            <a:ext cx="6036131" cy="6505518"/>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chemeClr val="tx1"/>
                </a:solidFill>
              </a:rPr>
              <a:t>While the Bitcoin blockchain reaches its limit at more than four transactions per second, PayPal can process up to 115 transactions per second. The Visa payment network claims to be able to process up to 24,000 transactions per second. The SegWit update helps with scalability but does not achieve Visa payment network-like numbers. </a:t>
            </a:r>
          </a:p>
          <a:p>
            <a:endParaRPr lang="en-US">
              <a:solidFill>
                <a:schemeClr val="tx1"/>
              </a:solidFill>
            </a:endParaRPr>
          </a:p>
          <a:p>
            <a:r>
              <a:rPr lang="en-US">
                <a:solidFill>
                  <a:schemeClr val="tx1"/>
                </a:solidFill>
              </a:rPr>
              <a:t>One mechanism in Bitcoin is that transactions can secure a seat on the bus through their transaction fee. That is, if Alice wants to send an important transaction to Bob that should find a seat on the next bus, she can pay a higher-than-average fee. The "bus driver" (the miner) does not have to let the transaction ride, though he can earn a relatively high transaction fee if he does. As a result, he has an economic incentive to make room for the transaction on his bus. </a:t>
            </a:r>
          </a:p>
          <a:p>
            <a:endParaRPr lang="en-US">
              <a:solidFill>
                <a:schemeClr val="tx1"/>
              </a:solidFill>
            </a:endParaRPr>
          </a:p>
          <a:p>
            <a:r>
              <a:rPr lang="en-US">
                <a:solidFill>
                  <a:srgbClr val="000000"/>
                </a:solidFill>
                <a:effectLst/>
                <a:latin typeface="Calibri" panose="020F0502020204030204" pitchFamily="34" charset="0"/>
              </a:rPr>
              <a:t>The problem comes if everyone trying to send a transaction provided a higher-than-average fee. The space on the blockchain, the space on the next block, on the next bus, is fixed. As more and more people want to use the Bitcoin monetary system, as more and more transactions want to crowd onto the bus, the transaction fees go up. This is because transactions compete for a spot on the blockchain through their fees. In December 2017, you could see an example of this bidding up of transaction fees. The transaction fee is thus not dependent on how much Bitcoin you are trying to send but dependent on the competition in other unconfirmed transactions and how high of a transaction fee they are bidding. </a:t>
            </a:r>
          </a:p>
          <a:p>
            <a:endParaRPr lang="en-US">
              <a:solidFill>
                <a:srgbClr val="000000"/>
              </a:solidFill>
            </a:endParaRPr>
          </a:p>
          <a:p>
            <a:endParaRPr lang="en-US">
              <a:solidFill>
                <a:srgbClr val="000000"/>
              </a:solidFill>
              <a:effectLst/>
              <a:latin typeface="Calibri" panose="020F0502020204030204" pitchFamily="34" charset="0"/>
            </a:endParaRPr>
          </a:p>
          <a:p>
            <a:endParaRPr lang="en-US">
              <a:solidFill>
                <a:srgbClr val="000000"/>
              </a:solidFill>
            </a:endParaRPr>
          </a:p>
          <a:p>
            <a:endParaRPr lang="en-US">
              <a:solidFill>
                <a:srgbClr val="000000"/>
              </a:solidFill>
              <a:effectLst/>
              <a:latin typeface="Calibri" panose="020F0502020204030204" pitchFamily="34" charset="0"/>
            </a:endParaRPr>
          </a:p>
          <a:p>
            <a:endParaRPr lang="en-US">
              <a:solidFill>
                <a:srgbClr val="000000"/>
              </a:solidFill>
            </a:endParaRPr>
          </a:p>
          <a:p>
            <a:endParaRPr lang="en-US">
              <a:solidFill>
                <a:srgbClr val="000000"/>
              </a:solidFill>
              <a:effectLst/>
              <a:latin typeface="Calibri" panose="020F0502020204030204" pitchFamily="34" charset="0"/>
            </a:endParaRPr>
          </a:p>
          <a:p>
            <a:endParaRPr lang="en-US">
              <a:solidFill>
                <a:srgbClr val="000000"/>
              </a:solidFill>
              <a:effectLst/>
              <a:latin typeface="Calibri" panose="020F0502020204030204" pitchFamily="34" charset="0"/>
            </a:endParaRPr>
          </a:p>
          <a:p>
            <a:r>
              <a:rPr lang="en-US">
                <a:solidFill>
                  <a:srgbClr val="000000"/>
                </a:solidFill>
                <a:effectLst/>
                <a:latin typeface="Calibri" panose="020F0502020204030204" pitchFamily="34" charset="0"/>
              </a:rPr>
              <a:t>However, two nuances must also be mentioned in the scalability discussion: The transaction size and the finality of a transaction.</a:t>
            </a:r>
          </a:p>
          <a:p>
            <a:endParaRPr lang="en-US">
              <a:solidFill>
                <a:srgbClr val="000000"/>
              </a:solidFill>
            </a:endParaRPr>
          </a:p>
          <a:p>
            <a:r>
              <a:rPr lang="en-US">
                <a:solidFill>
                  <a:srgbClr val="000000"/>
                </a:solidFill>
                <a:effectLst/>
                <a:latin typeface="Calibri" panose="020F0502020204030204" pitchFamily="34" charset="0"/>
              </a:rPr>
              <a:t>In Bitcoin, it does not matter to the fees and the network whether an amount of 0.001 BTC or 10,000 BTC is sent. What matters is the number of inputs and outputs of the transaction. With alternative payment systems like Visa and PayPal, you usually pay a percentage fee on the transaction amount instead. Sending large amounts is accordingly more expensive. </a:t>
            </a:r>
          </a:p>
          <a:p>
            <a:endParaRPr lang="en-US">
              <a:solidFill>
                <a:srgbClr val="000000"/>
              </a:solidFill>
              <a:effectLst/>
              <a:latin typeface="Calibri" panose="020F0502020204030204" pitchFamily="34" charset="0"/>
            </a:endParaRPr>
          </a:p>
          <a:p>
            <a:r>
              <a:rPr lang="en-US">
                <a:solidFill>
                  <a:srgbClr val="000000"/>
                </a:solidFill>
                <a:effectLst/>
                <a:latin typeface="Calibri" panose="020F0502020204030204" pitchFamily="34" charset="0"/>
              </a:rPr>
              <a:t>The finality of the transaction describes the possibility that the transaction can be reversed. With Bitcoin, this is very difficult: once a transaction is sent and written to a block, it can hardly be undone. This is an advantage, because sellers can thus be sure that the supposedly friendly customer will not cheat them afterward. This is different with PayPal and Visa: here there is a period (usually 30 to 120 days) in which the payment can be revoked. This is possible because PayPal or Visa are the central authority in the monetary system. They determine the history of the transactions and can also change it in hindsight. </a:t>
            </a:r>
          </a:p>
          <a:p>
            <a:endParaRPr lang="en-US">
              <a:solidFill>
                <a:srgbClr val="000000"/>
              </a:solidFill>
              <a:effectLst/>
              <a:latin typeface="Calibri" panose="020F0502020204030204" pitchFamily="34" charset="0"/>
            </a:endParaRPr>
          </a:p>
          <a:p>
            <a:r>
              <a:rPr lang="en-US">
                <a:solidFill>
                  <a:srgbClr val="000000"/>
                </a:solidFill>
                <a:effectLst/>
                <a:latin typeface="Calibri" panose="020F0502020204030204" pitchFamily="34" charset="0"/>
              </a:rPr>
              <a:t>While Bitcoin is lagging in transaction frequency, the technology can already score massively in terms of transaction size and financial finality. </a:t>
            </a:r>
          </a:p>
          <a:p>
            <a:endParaRPr lang="en-US">
              <a:solidFill>
                <a:srgbClr val="000000"/>
              </a:solidFill>
            </a:endParaRPr>
          </a:p>
          <a:p>
            <a:r>
              <a:rPr lang="en-US" b="1">
                <a:solidFill>
                  <a:srgbClr val="F79037"/>
                </a:solidFill>
                <a:effectLst/>
                <a:latin typeface="Calibri" panose="020F0502020204030204" pitchFamily="34" charset="0"/>
              </a:rPr>
              <a:t>Solution Approaches for Scaling: On-chain vs. Off-chain </a:t>
            </a:r>
          </a:p>
          <a:p>
            <a:r>
              <a:rPr lang="en-US">
                <a:solidFill>
                  <a:srgbClr val="000000"/>
                </a:solidFill>
                <a:effectLst/>
                <a:latin typeface="Calibri" panose="020F0502020204030204" pitchFamily="34" charset="0"/>
              </a:rPr>
              <a:t>The transaction capacity question is also often called the scaling question. At its core, it has come to take on the same character as the Gretchen question in Goethe's Faust: </a:t>
            </a:r>
          </a:p>
          <a:p>
            <a:endParaRPr lang="en-US">
              <a:solidFill>
                <a:srgbClr val="000000"/>
              </a:solidFill>
              <a:effectLst/>
              <a:latin typeface="Calibri" panose="020F0502020204030204" pitchFamily="34" charset="0"/>
            </a:endParaRPr>
          </a:p>
          <a:p>
            <a:endParaRPr lang="en-US">
              <a:solidFill>
                <a:srgbClr val="000000"/>
              </a:solidFill>
              <a:effectLst/>
              <a:latin typeface="Calibri" panose="020F0502020204030204" pitchFamily="34" charset="0"/>
            </a:endParaRPr>
          </a:p>
          <a:p>
            <a:endParaRPr lang="en-US">
              <a:solidFill>
                <a:schemeClr val="tx1"/>
              </a:solidFill>
            </a:endParaRPr>
          </a:p>
          <a:p>
            <a:endParaRPr lang="en-US">
              <a:solidFill>
                <a:srgbClr val="000000"/>
              </a:solidFill>
              <a:effectLst/>
              <a:latin typeface="Calibri" panose="020F0502020204030204" pitchFamily="34" charset="0"/>
            </a:endParaRPr>
          </a:p>
          <a:p>
            <a:endParaRPr lang="en-US" dirty="0">
              <a:solidFill>
                <a:srgbClr val="000000"/>
              </a:solidFill>
            </a:endParaRPr>
          </a:p>
        </p:txBody>
      </p:sp>
      <p:sp>
        <p:nvSpPr>
          <p:cNvPr id="4" name="Rectangle 3">
            <a:extLst>
              <a:ext uri="{FF2B5EF4-FFF2-40B4-BE49-F238E27FC236}">
                <a16:creationId xmlns:a16="http://schemas.microsoft.com/office/drawing/2014/main" id="{83371013-178C-4471-9F59-A061BA76A904}"/>
              </a:ext>
            </a:extLst>
          </p:cNvPr>
          <p:cNvSpPr/>
          <p:nvPr/>
        </p:nvSpPr>
        <p:spPr>
          <a:xfrm flipV="1">
            <a:off x="740928" y="7332696"/>
            <a:ext cx="6832572" cy="1471867"/>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5" name="Text Placeholder 23">
            <a:extLst>
              <a:ext uri="{FF2B5EF4-FFF2-40B4-BE49-F238E27FC236}">
                <a16:creationId xmlns:a16="http://schemas.microsoft.com/office/drawing/2014/main" id="{4418B7AC-1B1E-6D09-9301-D4A37A43B7D5}"/>
              </a:ext>
            </a:extLst>
          </p:cNvPr>
          <p:cNvSpPr txBox="1">
            <a:spLocks/>
          </p:cNvSpPr>
          <p:nvPr/>
        </p:nvSpPr>
        <p:spPr>
          <a:xfrm>
            <a:off x="6575171" y="8167017"/>
            <a:ext cx="785328" cy="1056987"/>
          </a:xfrm>
          <a:prstGeom prst="rect">
            <a:avLst/>
          </a:prstGeom>
        </p:spPr>
        <p:txBody>
          <a:bodyPr anchor="t">
            <a:normAutofit fontScale="77500" lnSpcReduction="20000"/>
          </a:bodyPr>
          <a:lstStyle>
            <a:lvl1pPr marL="0" indent="0" algn="r" defTabSz="2073036" rtl="0" eaLnBrk="1" latinLnBrk="0" hangingPunct="1">
              <a:lnSpc>
                <a:spcPct val="100000"/>
              </a:lnSpc>
              <a:spcBef>
                <a:spcPts val="2267"/>
              </a:spcBef>
              <a:buFont typeface="Arial" panose="020B0604020202020204" pitchFamily="34" charset="0"/>
              <a:buNone/>
              <a:defRPr sz="9600" b="1" i="0" kern="1200" baseline="0">
                <a:solidFill>
                  <a:srgbClr val="F9A835"/>
                </a:solidFill>
                <a:latin typeface="Times New Roman" charset="0"/>
                <a:ea typeface="Times New Roman" charset="0"/>
                <a:cs typeface="Times New Roman" charset="0"/>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t>”</a:t>
            </a:r>
          </a:p>
        </p:txBody>
      </p:sp>
      <p:sp>
        <p:nvSpPr>
          <p:cNvPr id="6" name="Text Placeholder 23">
            <a:extLst>
              <a:ext uri="{FF2B5EF4-FFF2-40B4-BE49-F238E27FC236}">
                <a16:creationId xmlns:a16="http://schemas.microsoft.com/office/drawing/2014/main" id="{50070F64-3DCA-09FD-FBB2-F3E639EAB297}"/>
              </a:ext>
            </a:extLst>
          </p:cNvPr>
          <p:cNvSpPr txBox="1">
            <a:spLocks/>
          </p:cNvSpPr>
          <p:nvPr/>
        </p:nvSpPr>
        <p:spPr>
          <a:xfrm>
            <a:off x="1710813" y="7332696"/>
            <a:ext cx="5107933" cy="1471867"/>
          </a:xfrm>
          <a:prstGeom prst="rect">
            <a:avLst/>
          </a:prstGeom>
        </p:spPr>
        <p:txBody>
          <a:bodyPr anchor="ctr">
            <a:normAutofit/>
          </a:bodyPr>
          <a:lstStyle>
            <a:lvl1pPr marL="0" indent="0" algn="ctr" defTabSz="2073036" rtl="0" eaLnBrk="1" latinLnBrk="0" hangingPunct="1">
              <a:lnSpc>
                <a:spcPct val="100000"/>
              </a:lnSpc>
              <a:spcBef>
                <a:spcPts val="2267"/>
              </a:spcBef>
              <a:buFont typeface="Arial" panose="020B0604020202020204" pitchFamily="34" charset="0"/>
              <a:buNone/>
              <a:defRPr sz="1801" b="0" i="0" kern="1200" baseline="0">
                <a:solidFill>
                  <a:schemeClr val="bg1"/>
                </a:solidFill>
                <a:latin typeface="Calibri" panose="020F0502020204030204" pitchFamily="34" charset="0"/>
                <a:ea typeface="+mn-ea"/>
                <a:cs typeface="Calibri" panose="020F0502020204030204" pitchFamily="34" charset="0"/>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a:effectLst/>
                <a:latin typeface="Calibri" panose="020F0502020204030204" pitchFamily="34" charset="0"/>
              </a:rPr>
              <a:t>Now tell me, how are you at scaling? </a:t>
            </a:r>
            <a:endParaRPr lang="en-US"/>
          </a:p>
        </p:txBody>
      </p:sp>
      <p:sp>
        <p:nvSpPr>
          <p:cNvPr id="10" name="Text Placeholder 23">
            <a:extLst>
              <a:ext uri="{FF2B5EF4-FFF2-40B4-BE49-F238E27FC236}">
                <a16:creationId xmlns:a16="http://schemas.microsoft.com/office/drawing/2014/main" id="{2B48F6DA-B069-1DB5-A601-6C5CE8F079CD}"/>
              </a:ext>
            </a:extLst>
          </p:cNvPr>
          <p:cNvSpPr txBox="1">
            <a:spLocks/>
          </p:cNvSpPr>
          <p:nvPr/>
        </p:nvSpPr>
        <p:spPr>
          <a:xfrm>
            <a:off x="1061161" y="7290210"/>
            <a:ext cx="2003444" cy="936605"/>
          </a:xfrm>
          <a:prstGeom prst="rect">
            <a:avLst/>
          </a:prstGeom>
        </p:spPr>
        <p:txBody>
          <a:bodyPr anchor="t">
            <a:noAutofit/>
          </a:bodyPr>
          <a:lstStyle>
            <a:lvl1pPr marL="0" indent="0" algn="l" defTabSz="2073036" rtl="0" eaLnBrk="1" latinLnBrk="0" hangingPunct="1">
              <a:lnSpc>
                <a:spcPct val="100000"/>
              </a:lnSpc>
              <a:spcBef>
                <a:spcPts val="2267"/>
              </a:spcBef>
              <a:buFont typeface="Arial" panose="020B0604020202020204" pitchFamily="34" charset="0"/>
              <a:buNone/>
              <a:defRPr sz="9600" b="1" i="0" kern="1200" baseline="0">
                <a:solidFill>
                  <a:srgbClr val="F9A835"/>
                </a:solidFill>
                <a:latin typeface="Times New Roman" charset="0"/>
                <a:ea typeface="Times New Roman" charset="0"/>
                <a:cs typeface="Times New Roman" charset="0"/>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7400" dirty="0"/>
              <a:t>“</a:t>
            </a:r>
          </a:p>
        </p:txBody>
      </p:sp>
      <p:sp>
        <p:nvSpPr>
          <p:cNvPr id="30" name="Text Placeholder 17">
            <a:extLst>
              <a:ext uri="{FF2B5EF4-FFF2-40B4-BE49-F238E27FC236}">
                <a16:creationId xmlns:a16="http://schemas.microsoft.com/office/drawing/2014/main" id="{A5B852A5-21A2-2F76-970B-80BFD84E9DF9}"/>
              </a:ext>
            </a:extLst>
          </p:cNvPr>
          <p:cNvSpPr txBox="1">
            <a:spLocks/>
          </p:cNvSpPr>
          <p:nvPr/>
        </p:nvSpPr>
        <p:spPr>
          <a:xfrm>
            <a:off x="743842" y="8983466"/>
            <a:ext cx="6036131" cy="2405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rPr>
              <a:t>Basically, the answers can be divided into two camps: on-chain scaling and off-chain scaling. </a:t>
            </a:r>
          </a:p>
          <a:p>
            <a:endParaRPr lang="en-US">
              <a:solidFill>
                <a:srgbClr val="000000"/>
              </a:solidFill>
              <a:effectLst/>
              <a:latin typeface="Calibri" panose="020F0502020204030204" pitchFamily="34" charset="0"/>
            </a:endParaRPr>
          </a:p>
          <a:p>
            <a:endParaRPr lang="en-US">
              <a:solidFill>
                <a:schemeClr val="tx1"/>
              </a:solidFill>
            </a:endParaRPr>
          </a:p>
          <a:p>
            <a:endParaRPr lang="en-US">
              <a:solidFill>
                <a:srgbClr val="000000"/>
              </a:solidFill>
              <a:effectLst/>
              <a:latin typeface="Calibri" panose="020F0502020204030204" pitchFamily="34" charset="0"/>
            </a:endParaRPr>
          </a:p>
          <a:p>
            <a:endParaRPr lang="en-US" dirty="0">
              <a:solidFill>
                <a:srgbClr val="000000"/>
              </a:solidFill>
            </a:endParaRPr>
          </a:p>
        </p:txBody>
      </p:sp>
      <p:grpSp>
        <p:nvGrpSpPr>
          <p:cNvPr id="38" name="Group 37">
            <a:extLst>
              <a:ext uri="{FF2B5EF4-FFF2-40B4-BE49-F238E27FC236}">
                <a16:creationId xmlns:a16="http://schemas.microsoft.com/office/drawing/2014/main" id="{ED5CA101-2899-C610-CC46-6A9ADA85D5BF}"/>
              </a:ext>
            </a:extLst>
          </p:cNvPr>
          <p:cNvGrpSpPr/>
          <p:nvPr/>
        </p:nvGrpSpPr>
        <p:grpSpPr>
          <a:xfrm>
            <a:off x="-180474" y="9163937"/>
            <a:ext cx="1712396" cy="1673613"/>
            <a:chOff x="-220413" y="5797823"/>
            <a:chExt cx="1967946" cy="1923375"/>
          </a:xfrm>
        </p:grpSpPr>
        <p:sp>
          <p:nvSpPr>
            <p:cNvPr id="39" name="Freeform 38">
              <a:extLst>
                <a:ext uri="{FF2B5EF4-FFF2-40B4-BE49-F238E27FC236}">
                  <a16:creationId xmlns:a16="http://schemas.microsoft.com/office/drawing/2014/main" id="{539C0D6F-A1B1-DA98-E4C7-C4CCF4B4EE9B}"/>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F3A9EF96-767F-4EFD-A409-88C8A1F86338}"/>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A63C25E-B30D-8DB9-A02D-57158D706076}"/>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A34F982E-A790-EE54-A97E-03A4F1EE02DE}"/>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7A2DC7B0-6EC2-F2C9-D70D-C38ED370EC9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39F819E0-EE69-FDAD-5460-0DD32E0CC21F}"/>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41A910D4-0CBD-7011-5D3D-6A935FAE2B1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8B52846B-5F5E-5C70-4713-757AAAAF391B}"/>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5E616D43-9061-DF2E-254F-46DBD3F4C882}"/>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CC56EE1D-2039-1A5A-2865-1F9F60767B6A}"/>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84B8AA4C-EFB7-E68E-EE78-AF0A9969ED01}"/>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F645ADCA-FD45-6D06-80D3-9F3D2F86BB68}"/>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37B4C9FD-74F5-66E8-F875-0AF94E7F81BE}"/>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6" name="Freeform 55">
              <a:extLst>
                <a:ext uri="{FF2B5EF4-FFF2-40B4-BE49-F238E27FC236}">
                  <a16:creationId xmlns:a16="http://schemas.microsoft.com/office/drawing/2014/main" id="{A58683CE-601F-AE18-CBDD-B353641FAF0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89489843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D254200-FB08-3A5B-E022-6026C989F2AF}"/>
              </a:ext>
            </a:extLst>
          </p:cNvPr>
          <p:cNvSpPr/>
          <p:nvPr/>
        </p:nvSpPr>
        <p:spPr>
          <a:xfrm flipV="1">
            <a:off x="511317" y="1119819"/>
            <a:ext cx="3194309" cy="957199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3"/>
            <a:ext cx="2693750" cy="8493210"/>
          </a:xfrm>
        </p:spPr>
        <p:txBody>
          <a:bodyPr/>
          <a:lstStyle/>
          <a:p>
            <a:pPr algn="just"/>
            <a:r>
              <a:rPr lang="en-US"/>
              <a:t>The approach on-chain advocates, to go back to the bus example is to scale up the bus. That is to limit the blocks to 1 megabyte, a new upper limit is set for the block. This way, more transactions can fit on the bus, which still leaves every 10 minutes. Assuming the block size increases to 10 megabytes, the number of transactions per second also increases by a factor of 10. This means that it would then be possible to process about 40 transactions per second. The way to improve the capacity of the blockchain by increasing the block size is expressed in the Bitcoin hard fork Bitcoin Cash (BCH). </a:t>
            </a:r>
          </a:p>
          <a:p>
            <a:pPr algn="just"/>
            <a:endParaRPr lang="en-US"/>
          </a:p>
          <a:p>
            <a:pPr algn="just"/>
            <a:r>
              <a:rPr lang="en-US"/>
              <a:t>The alternative to this is off-chain scaling. Here, the aim is not to improve the transaction capacity of the blockchain itself, but to create a second layer for transactions that docks onto the first layer, the blockchain. This second layer would inherit the security aspects of Bitcoin and would also allow a magnitude more transactions. So instead of scaling linearly, as with the on-chain approach, the second layer could handle millions of transactions. And they could be done instantly, for very small amounts, and with similar security to the Bitcoin system itself. This method of scaling Bitcoin outside of the blockchain also goes by the name Lightning Network. </a:t>
            </a:r>
          </a:p>
          <a:p>
            <a:pPr algn="just"/>
            <a:endParaRPr lang="en-US"/>
          </a:p>
          <a:p>
            <a:pPr algn="just"/>
            <a:r>
              <a:rPr lang="en-US" b="1">
                <a:solidFill>
                  <a:srgbClr val="F79037"/>
                </a:solidFill>
              </a:rPr>
              <a:t>Lightning Network </a:t>
            </a:r>
          </a:p>
          <a:p>
            <a:pPr algn="just"/>
            <a:r>
              <a:rPr lang="en-US"/>
              <a:t>The Lightning Network is a time-locked off-chain payment channel. This means that users can fix BTC off- chain, i.e., away from the Bitcoin blockchain, and send it to other users. Sending value is almost instantaneous and, similar to on-chain transactions, does not require a trusted third party. The Lightning Network is seen as a promising scaling solution for Bitcoin. </a:t>
            </a:r>
          </a:p>
          <a:p>
            <a:pPr algn="just"/>
            <a:r>
              <a:rPr lang="en-US"/>
              <a:t>For many Bitcoin proponents, the Lightning Network (LN) is the logical next development of the Bitcoin payment system. You can imagine the architecture like a cake with several layers. The Bitcoin Blockchain is the bottom, or the so-called base layer. The Lightning Network would be built on top of that. Certain characteristics of the base layer could be inherited, such as security, while other limitations no longer apply, such as the limited number of transactions. The link between the base layer and the lightning network is achieved by a number of cryptographic mechanisms. </a:t>
            </a:r>
          </a:p>
          <a:p>
            <a:pPr algn="just"/>
            <a:endParaRPr lang="en-US"/>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64</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187"/>
          <a:stretch/>
        </p:blipFill>
        <p:spPr>
          <a:xfrm>
            <a:off x="4003827" y="773113"/>
            <a:ext cx="3555848" cy="99187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08717531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65</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4841" y="0"/>
            <a:ext cx="3568659" cy="4988689"/>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685998"/>
            <a:ext cx="6143488" cy="423060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r>
              <a:rPr lang="en-US"/>
              <a:t>In Module 1, you have already gained an understanding of the purpose and working mechanism of the Bitcoin mining process. Now, you will dive into the details of mining such as hardware and energy requirements and the legality of mining in different countries in the Generation Blockchain Podcast on Bitcoin mining.</a:t>
            </a:r>
          </a:p>
          <a:p>
            <a:endParaRPr lang="en-US"/>
          </a:p>
          <a:p>
            <a:r>
              <a:rPr lang="en-US">
                <a:solidFill>
                  <a:srgbClr val="F79037"/>
                </a:solidFill>
                <a:hlinkClick r:id="rId3">
                  <a:extLst>
                    <a:ext uri="{A12FA001-AC4F-418D-AE19-62706E023703}">
                      <ahyp:hlinkClr xmlns:ahyp="http://schemas.microsoft.com/office/drawing/2018/hyperlinkcolor" val="tx"/>
                    </a:ext>
                  </a:extLst>
                </a:hlinkClick>
              </a:rPr>
              <a:t>Click here </a:t>
            </a:r>
            <a:r>
              <a:rPr lang="en-US"/>
              <a:t>to listen to the Generation Blockchain podcast on Bitcoin mining. </a:t>
            </a:r>
          </a:p>
          <a:p>
            <a:r>
              <a:rPr lang="en-US"/>
              <a:t> </a:t>
            </a:r>
          </a:p>
          <a:p>
            <a:endParaRPr lang="en-US" dirty="0"/>
          </a:p>
        </p:txBody>
      </p:sp>
      <p:sp>
        <p:nvSpPr>
          <p:cNvPr id="50" name="Text Placeholder 16">
            <a:extLst>
              <a:ext uri="{FF2B5EF4-FFF2-40B4-BE49-F238E27FC236}">
                <a16:creationId xmlns:a16="http://schemas.microsoft.com/office/drawing/2014/main" id="{DD696A88-DDBA-4B1F-C9A1-50B696893A95}"/>
              </a:ext>
            </a:extLst>
          </p:cNvPr>
          <p:cNvSpPr>
            <a:spLocks noGrp="1"/>
          </p:cNvSpPr>
          <p:nvPr/>
        </p:nvSpPr>
        <p:spPr>
          <a:xfrm>
            <a:off x="968744" y="5912049"/>
            <a:ext cx="2811094" cy="454027"/>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effectLst/>
                <a:latin typeface="Calibri" panose="020F0502020204030204" pitchFamily="34" charset="0"/>
                <a:ea typeface="Times New Roman" panose="02020603050405020304" pitchFamily="18" charset="0"/>
              </a:rPr>
              <a:t>1.2 Bitcoin Mining Deep Dive </a:t>
            </a:r>
          </a:p>
          <a:p>
            <a:pPr algn="just"/>
            <a:endParaRPr lang="en-LB" sz="1100">
              <a:solidFill>
                <a:schemeClr val="tx1"/>
              </a:solidFill>
              <a:cs typeface="Calibri" panose="020F0502020204030204" pitchFamily="34" charset="0"/>
            </a:endParaRPr>
          </a:p>
        </p:txBody>
      </p:sp>
      <p:sp>
        <p:nvSpPr>
          <p:cNvPr id="4" name="Text Placeholder 17">
            <a:extLst>
              <a:ext uri="{FF2B5EF4-FFF2-40B4-BE49-F238E27FC236}">
                <a16:creationId xmlns:a16="http://schemas.microsoft.com/office/drawing/2014/main" id="{E5B2C2CC-B7EA-A348-56F2-D6F7F89F7607}"/>
              </a:ext>
            </a:extLst>
          </p:cNvPr>
          <p:cNvSpPr txBox="1">
            <a:spLocks/>
          </p:cNvSpPr>
          <p:nvPr/>
        </p:nvSpPr>
        <p:spPr>
          <a:xfrm>
            <a:off x="750199" y="769601"/>
            <a:ext cx="3049154" cy="4219088"/>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dirty="0">
                <a:solidFill>
                  <a:srgbClr val="F79037"/>
                </a:solidFill>
                <a:latin typeface="Calibri" panose="020F0502020204030204" pitchFamily="34" charset="0"/>
                <a:cs typeface="Calibri" panose="020F0502020204030204" pitchFamily="34" charset="0"/>
              </a:rPr>
              <a:t>Payment Channels </a:t>
            </a:r>
          </a:p>
          <a:p>
            <a:pPr algn="just"/>
            <a:r>
              <a:rPr lang="en-US" sz="1100" dirty="0">
                <a:solidFill>
                  <a:schemeClr val="tx1"/>
                </a:solidFill>
                <a:latin typeface="Calibri" panose="020F0502020204030204" pitchFamily="34" charset="0"/>
                <a:cs typeface="Calibri" panose="020F0502020204030204" pitchFamily="34" charset="0"/>
              </a:rPr>
              <a:t>The core of the Lightning Network is payment channels. A payment channel can be thought of as a tunnel between two parties, Alice, and Bob. It connects Alice and Bob directly. The difference between a payment channel and a transaction on the blockchain is that payments within the tunnel are not recorded on the blockchain. Instead, Alice and Bob can keep updating the state of the payment channel and only write the last state to the blockchain when they are "done." Updating the payment channel happens outside of the blockchain and is not bound by its limitations. Alice and Bob could refresh the state of their channel several times per second. In other words, micro-transactions become not only possible but plausible. Instead of sending multiple transactions, the amount owed is summed up after a certain amount of time only then is it settled on the main blockchain. </a:t>
            </a:r>
          </a:p>
        </p:txBody>
      </p:sp>
      <p:cxnSp>
        <p:nvCxnSpPr>
          <p:cNvPr id="5" name="Straight Connector 4">
            <a:extLst>
              <a:ext uri="{FF2B5EF4-FFF2-40B4-BE49-F238E27FC236}">
                <a16:creationId xmlns:a16="http://schemas.microsoft.com/office/drawing/2014/main" id="{F3961E6E-9865-9054-B688-5C08B0B5D47D}"/>
              </a:ext>
            </a:extLst>
          </p:cNvPr>
          <p:cNvCxnSpPr>
            <a:cxnSpLocks/>
          </p:cNvCxnSpPr>
          <p:nvPr/>
        </p:nvCxnSpPr>
        <p:spPr>
          <a:xfrm>
            <a:off x="4004841" y="6912021"/>
            <a:ext cx="1152976"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4121CD30-A9A1-5C2D-2352-5EDCCBA1E5C9}"/>
              </a:ext>
            </a:extLst>
          </p:cNvPr>
          <p:cNvGrpSpPr/>
          <p:nvPr/>
        </p:nvGrpSpPr>
        <p:grpSpPr>
          <a:xfrm>
            <a:off x="5308199" y="6248032"/>
            <a:ext cx="847095" cy="1129232"/>
            <a:chOff x="1778162" y="2675755"/>
            <a:chExt cx="4006677" cy="5341157"/>
          </a:xfrm>
          <a:solidFill>
            <a:schemeClr val="bg1"/>
          </a:solidFill>
        </p:grpSpPr>
        <p:sp>
          <p:nvSpPr>
            <p:cNvPr id="12" name="Freeform 11">
              <a:extLst>
                <a:ext uri="{FF2B5EF4-FFF2-40B4-BE49-F238E27FC236}">
                  <a16:creationId xmlns:a16="http://schemas.microsoft.com/office/drawing/2014/main" id="{37541679-E849-6801-672A-76C9E76E6395}"/>
                </a:ext>
              </a:extLst>
            </p:cNvPr>
            <p:cNvSpPr/>
            <p:nvPr/>
          </p:nvSpPr>
          <p:spPr>
            <a:xfrm>
              <a:off x="1960374" y="2742012"/>
              <a:ext cx="3824465" cy="5208739"/>
            </a:xfrm>
            <a:custGeom>
              <a:avLst/>
              <a:gdLst>
                <a:gd name="connsiteX0" fmla="*/ 3502741 w 3824465"/>
                <a:gd name="connsiteY0" fmla="*/ 0 h 5208739"/>
                <a:gd name="connsiteX1" fmla="*/ 321820 w 3824465"/>
                <a:gd name="connsiteY1" fmla="*/ 0 h 5208739"/>
                <a:gd name="connsiteX2" fmla="*/ 0 w 3824465"/>
                <a:gd name="connsiteY2" fmla="*/ 322143 h 5208739"/>
                <a:gd name="connsiteX3" fmla="*/ 0 w 3824465"/>
                <a:gd name="connsiteY3" fmla="*/ 4886597 h 5208739"/>
                <a:gd name="connsiteX4" fmla="*/ 321820 w 3824465"/>
                <a:gd name="connsiteY4" fmla="*/ 5208740 h 5208739"/>
                <a:gd name="connsiteX5" fmla="*/ 3502741 w 3824465"/>
                <a:gd name="connsiteY5" fmla="*/ 5208740 h 5208739"/>
                <a:gd name="connsiteX6" fmla="*/ 3824466 w 3824465"/>
                <a:gd name="connsiteY6" fmla="*/ 4886597 h 5208739"/>
                <a:gd name="connsiteX7" fmla="*/ 3824466 w 3824465"/>
                <a:gd name="connsiteY7" fmla="*/ 322143 h 5208739"/>
                <a:gd name="connsiteX8" fmla="*/ 3502741 w 3824465"/>
                <a:gd name="connsiteY8" fmla="*/ 0 h 5208739"/>
                <a:gd name="connsiteX9" fmla="*/ 1912280 w 3824465"/>
                <a:gd name="connsiteY9" fmla="*/ 4665742 h 5208739"/>
                <a:gd name="connsiteX10" fmla="*/ 1112485 w 3824465"/>
                <a:gd name="connsiteY10" fmla="*/ 3865144 h 5208739"/>
                <a:gd name="connsiteX11" fmla="*/ 1912280 w 3824465"/>
                <a:gd name="connsiteY11" fmla="*/ 3064547 h 5208739"/>
                <a:gd name="connsiteX12" fmla="*/ 2712075 w 3824465"/>
                <a:gd name="connsiteY12" fmla="*/ 3865144 h 5208739"/>
                <a:gd name="connsiteX13" fmla="*/ 1912280 w 3824465"/>
                <a:gd name="connsiteY13" fmla="*/ 4665742 h 5208739"/>
                <a:gd name="connsiteX14" fmla="*/ 3272883 w 3824465"/>
                <a:gd name="connsiteY14" fmla="*/ 2475570 h 5208739"/>
                <a:gd name="connsiteX15" fmla="*/ 2969512 w 3824465"/>
                <a:gd name="connsiteY15" fmla="*/ 2779245 h 5208739"/>
                <a:gd name="connsiteX16" fmla="*/ 855048 w 3824465"/>
                <a:gd name="connsiteY16" fmla="*/ 2779245 h 5208739"/>
                <a:gd name="connsiteX17" fmla="*/ 551678 w 3824465"/>
                <a:gd name="connsiteY17" fmla="*/ 2475570 h 5208739"/>
                <a:gd name="connsiteX18" fmla="*/ 551678 w 3824465"/>
                <a:gd name="connsiteY18" fmla="*/ 777655 h 5208739"/>
                <a:gd name="connsiteX19" fmla="*/ 855048 w 3824465"/>
                <a:gd name="connsiteY19" fmla="*/ 473980 h 5208739"/>
                <a:gd name="connsiteX20" fmla="*/ 2969512 w 3824465"/>
                <a:gd name="connsiteY20" fmla="*/ 473980 h 5208739"/>
                <a:gd name="connsiteX21" fmla="*/ 3272883 w 3824465"/>
                <a:gd name="connsiteY21" fmla="*/ 777655 h 5208739"/>
                <a:gd name="connsiteX22" fmla="*/ 3272883 w 3824465"/>
                <a:gd name="connsiteY22" fmla="*/ 2475570 h 520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24465" h="5208739">
                  <a:moveTo>
                    <a:pt x="3502741" y="0"/>
                  </a:moveTo>
                  <a:lnTo>
                    <a:pt x="321820" y="0"/>
                  </a:lnTo>
                  <a:cubicBezTo>
                    <a:pt x="144077" y="0"/>
                    <a:pt x="0" y="144222"/>
                    <a:pt x="0" y="322143"/>
                  </a:cubicBezTo>
                  <a:lnTo>
                    <a:pt x="0" y="4886597"/>
                  </a:lnTo>
                  <a:cubicBezTo>
                    <a:pt x="0" y="5064518"/>
                    <a:pt x="144077" y="5208740"/>
                    <a:pt x="321820" y="5208740"/>
                  </a:cubicBezTo>
                  <a:lnTo>
                    <a:pt x="3502741" y="5208740"/>
                  </a:lnTo>
                  <a:cubicBezTo>
                    <a:pt x="3680483" y="5208740"/>
                    <a:pt x="3824466" y="5064518"/>
                    <a:pt x="3824466" y="4886597"/>
                  </a:cubicBezTo>
                  <a:lnTo>
                    <a:pt x="3824466" y="322143"/>
                  </a:lnTo>
                  <a:cubicBezTo>
                    <a:pt x="3824466" y="144222"/>
                    <a:pt x="3680388" y="0"/>
                    <a:pt x="3502741" y="0"/>
                  </a:cubicBezTo>
                  <a:close/>
                  <a:moveTo>
                    <a:pt x="1912280" y="4665742"/>
                  </a:moveTo>
                  <a:cubicBezTo>
                    <a:pt x="1470539" y="4665742"/>
                    <a:pt x="1112485" y="4307330"/>
                    <a:pt x="1112485" y="3865144"/>
                  </a:cubicBezTo>
                  <a:cubicBezTo>
                    <a:pt x="1112485" y="3422960"/>
                    <a:pt x="1470539" y="3064547"/>
                    <a:pt x="1912280" y="3064547"/>
                  </a:cubicBezTo>
                  <a:cubicBezTo>
                    <a:pt x="2354022" y="3064547"/>
                    <a:pt x="2712075" y="3422960"/>
                    <a:pt x="2712075" y="3865144"/>
                  </a:cubicBezTo>
                  <a:cubicBezTo>
                    <a:pt x="2712075" y="4307330"/>
                    <a:pt x="2354022" y="4665742"/>
                    <a:pt x="1912280" y="4665742"/>
                  </a:cubicBezTo>
                  <a:close/>
                  <a:moveTo>
                    <a:pt x="3272883" y="2475570"/>
                  </a:moveTo>
                  <a:cubicBezTo>
                    <a:pt x="3272883" y="2643305"/>
                    <a:pt x="3137079" y="2779245"/>
                    <a:pt x="2969512" y="2779245"/>
                  </a:cubicBezTo>
                  <a:lnTo>
                    <a:pt x="855048" y="2779245"/>
                  </a:lnTo>
                  <a:cubicBezTo>
                    <a:pt x="687481" y="2779245"/>
                    <a:pt x="551678" y="2643305"/>
                    <a:pt x="551678" y="2475570"/>
                  </a:cubicBezTo>
                  <a:lnTo>
                    <a:pt x="551678" y="777655"/>
                  </a:lnTo>
                  <a:cubicBezTo>
                    <a:pt x="551678" y="609920"/>
                    <a:pt x="687481" y="473980"/>
                    <a:pt x="855048" y="473980"/>
                  </a:cubicBezTo>
                  <a:lnTo>
                    <a:pt x="2969512" y="473980"/>
                  </a:lnTo>
                  <a:cubicBezTo>
                    <a:pt x="3137079" y="473980"/>
                    <a:pt x="3272883" y="609920"/>
                    <a:pt x="3272883" y="777655"/>
                  </a:cubicBezTo>
                  <a:lnTo>
                    <a:pt x="3272883" y="2475570"/>
                  </a:lnTo>
                  <a:close/>
                </a:path>
              </a:pathLst>
            </a:custGeom>
            <a:solidFill>
              <a:srgbClr val="F79037"/>
            </a:solidFill>
            <a:ln w="9510" cap="flat">
              <a:noFill/>
              <a:prstDash val="solid"/>
              <a:miter/>
            </a:ln>
          </p:spPr>
          <p:txBody>
            <a:bodyPr rtlCol="0" anchor="ctr"/>
            <a:lstStyle/>
            <a:p>
              <a:endParaRPr lang="en-GB"/>
            </a:p>
          </p:txBody>
        </p:sp>
        <p:sp>
          <p:nvSpPr>
            <p:cNvPr id="15" name="Freeform 14">
              <a:extLst>
                <a:ext uri="{FF2B5EF4-FFF2-40B4-BE49-F238E27FC236}">
                  <a16:creationId xmlns:a16="http://schemas.microsoft.com/office/drawing/2014/main" id="{D0DE2076-0D55-9F49-EBB8-B899224751E7}"/>
                </a:ext>
              </a:extLst>
            </p:cNvPr>
            <p:cNvSpPr/>
            <p:nvPr/>
          </p:nvSpPr>
          <p:spPr>
            <a:xfrm>
              <a:off x="1778162" y="2675755"/>
              <a:ext cx="3956750" cy="5341157"/>
            </a:xfrm>
            <a:custGeom>
              <a:avLst/>
              <a:gdLst>
                <a:gd name="connsiteX0" fmla="*/ 3568836 w 3956750"/>
                <a:gd name="connsiteY0" fmla="*/ 5341157 h 5341157"/>
                <a:gd name="connsiteX1" fmla="*/ 387915 w 3956750"/>
                <a:gd name="connsiteY1" fmla="*/ 5341157 h 5341157"/>
                <a:gd name="connsiteX2" fmla="*/ 0 w 3956750"/>
                <a:gd name="connsiteY2" fmla="*/ 4952853 h 5341157"/>
                <a:gd name="connsiteX3" fmla="*/ 0 w 3956750"/>
                <a:gd name="connsiteY3" fmla="*/ 388304 h 5341157"/>
                <a:gd name="connsiteX4" fmla="*/ 387915 w 3956750"/>
                <a:gd name="connsiteY4" fmla="*/ 0 h 5341157"/>
                <a:gd name="connsiteX5" fmla="*/ 3568836 w 3956750"/>
                <a:gd name="connsiteY5" fmla="*/ 0 h 5341157"/>
                <a:gd name="connsiteX6" fmla="*/ 3956751 w 3956750"/>
                <a:gd name="connsiteY6" fmla="*/ 388304 h 5341157"/>
                <a:gd name="connsiteX7" fmla="*/ 3956751 w 3956750"/>
                <a:gd name="connsiteY7" fmla="*/ 4952758 h 5341157"/>
                <a:gd name="connsiteX8" fmla="*/ 3568836 w 3956750"/>
                <a:gd name="connsiteY8" fmla="*/ 5341062 h 5341157"/>
                <a:gd name="connsiteX9" fmla="*/ 387915 w 3956750"/>
                <a:gd name="connsiteY9" fmla="*/ 132513 h 5341157"/>
                <a:gd name="connsiteX10" fmla="*/ 132285 w 3956750"/>
                <a:gd name="connsiteY10" fmla="*/ 388399 h 5341157"/>
                <a:gd name="connsiteX11" fmla="*/ 132285 w 3956750"/>
                <a:gd name="connsiteY11" fmla="*/ 4952853 h 5341157"/>
                <a:gd name="connsiteX12" fmla="*/ 387915 w 3956750"/>
                <a:gd name="connsiteY12" fmla="*/ 5208740 h 5341157"/>
                <a:gd name="connsiteX13" fmla="*/ 3568836 w 3956750"/>
                <a:gd name="connsiteY13" fmla="*/ 5208740 h 5341157"/>
                <a:gd name="connsiteX14" fmla="*/ 3824466 w 3956750"/>
                <a:gd name="connsiteY14" fmla="*/ 4952853 h 5341157"/>
                <a:gd name="connsiteX15" fmla="*/ 3824466 w 3956750"/>
                <a:gd name="connsiteY15" fmla="*/ 388304 h 5341157"/>
                <a:gd name="connsiteX16" fmla="*/ 3568836 w 3956750"/>
                <a:gd name="connsiteY16" fmla="*/ 132418 h 5341157"/>
                <a:gd name="connsiteX17" fmla="*/ 387915 w 3956750"/>
                <a:gd name="connsiteY17" fmla="*/ 132418 h 5341157"/>
                <a:gd name="connsiteX18" fmla="*/ 1978375 w 3956750"/>
                <a:gd name="connsiteY18" fmla="*/ 4798255 h 5341157"/>
                <a:gd name="connsiteX19" fmla="*/ 1112390 w 3956750"/>
                <a:gd name="connsiteY19" fmla="*/ 3931401 h 5341157"/>
                <a:gd name="connsiteX20" fmla="*/ 1978375 w 3956750"/>
                <a:gd name="connsiteY20" fmla="*/ 3064547 h 5341157"/>
                <a:gd name="connsiteX21" fmla="*/ 2844360 w 3956750"/>
                <a:gd name="connsiteY21" fmla="*/ 3931401 h 5341157"/>
                <a:gd name="connsiteX22" fmla="*/ 1978375 w 3956750"/>
                <a:gd name="connsiteY22" fmla="*/ 4798255 h 5341157"/>
                <a:gd name="connsiteX23" fmla="*/ 1978375 w 3956750"/>
                <a:gd name="connsiteY23" fmla="*/ 3196964 h 5341157"/>
                <a:gd name="connsiteX24" fmla="*/ 1244675 w 3956750"/>
                <a:gd name="connsiteY24" fmla="*/ 3931401 h 5341157"/>
                <a:gd name="connsiteX25" fmla="*/ 1978375 w 3956750"/>
                <a:gd name="connsiteY25" fmla="*/ 4665838 h 5341157"/>
                <a:gd name="connsiteX26" fmla="*/ 2712076 w 3956750"/>
                <a:gd name="connsiteY26" fmla="*/ 3931401 h 5341157"/>
                <a:gd name="connsiteX27" fmla="*/ 1978375 w 3956750"/>
                <a:gd name="connsiteY27" fmla="*/ 3196964 h 5341157"/>
                <a:gd name="connsiteX28" fmla="*/ 3035607 w 3956750"/>
                <a:gd name="connsiteY28" fmla="*/ 2911662 h 5341157"/>
                <a:gd name="connsiteX29" fmla="*/ 921143 w 3956750"/>
                <a:gd name="connsiteY29" fmla="*/ 2911662 h 5341157"/>
                <a:gd name="connsiteX30" fmla="*/ 551583 w 3956750"/>
                <a:gd name="connsiteY30" fmla="*/ 2541731 h 5341157"/>
                <a:gd name="connsiteX31" fmla="*/ 551583 w 3956750"/>
                <a:gd name="connsiteY31" fmla="*/ 843912 h 5341157"/>
                <a:gd name="connsiteX32" fmla="*/ 921143 w 3956750"/>
                <a:gd name="connsiteY32" fmla="*/ 473980 h 5341157"/>
                <a:gd name="connsiteX33" fmla="*/ 3035607 w 3956750"/>
                <a:gd name="connsiteY33" fmla="*/ 473980 h 5341157"/>
                <a:gd name="connsiteX34" fmla="*/ 3405167 w 3956750"/>
                <a:gd name="connsiteY34" fmla="*/ 843912 h 5341157"/>
                <a:gd name="connsiteX35" fmla="*/ 3405167 w 3956750"/>
                <a:gd name="connsiteY35" fmla="*/ 2541826 h 5341157"/>
                <a:gd name="connsiteX36" fmla="*/ 3035607 w 3956750"/>
                <a:gd name="connsiteY36" fmla="*/ 2911758 h 5341157"/>
                <a:gd name="connsiteX37" fmla="*/ 921143 w 3956750"/>
                <a:gd name="connsiteY37" fmla="*/ 606398 h 5341157"/>
                <a:gd name="connsiteX38" fmla="*/ 683963 w 3956750"/>
                <a:gd name="connsiteY38" fmla="*/ 843912 h 5341157"/>
                <a:gd name="connsiteX39" fmla="*/ 683963 w 3956750"/>
                <a:gd name="connsiteY39" fmla="*/ 2541826 h 5341157"/>
                <a:gd name="connsiteX40" fmla="*/ 921143 w 3956750"/>
                <a:gd name="connsiteY40" fmla="*/ 2779340 h 5341157"/>
                <a:gd name="connsiteX41" fmla="*/ 3035607 w 3956750"/>
                <a:gd name="connsiteY41" fmla="*/ 2779340 h 5341157"/>
                <a:gd name="connsiteX42" fmla="*/ 3272788 w 3956750"/>
                <a:gd name="connsiteY42" fmla="*/ 2541826 h 5341157"/>
                <a:gd name="connsiteX43" fmla="*/ 3272788 w 3956750"/>
                <a:gd name="connsiteY43" fmla="*/ 843912 h 5341157"/>
                <a:gd name="connsiteX44" fmla="*/ 3035607 w 3956750"/>
                <a:gd name="connsiteY44" fmla="*/ 606398 h 5341157"/>
                <a:gd name="connsiteX45" fmla="*/ 921143 w 3956750"/>
                <a:gd name="connsiteY45" fmla="*/ 606398 h 534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6750" h="5341157">
                  <a:moveTo>
                    <a:pt x="3568836" y="5341157"/>
                  </a:moveTo>
                  <a:lnTo>
                    <a:pt x="387915" y="5341157"/>
                  </a:lnTo>
                  <a:cubicBezTo>
                    <a:pt x="174034" y="5341157"/>
                    <a:pt x="0" y="5166949"/>
                    <a:pt x="0" y="4952853"/>
                  </a:cubicBezTo>
                  <a:lnTo>
                    <a:pt x="0" y="388304"/>
                  </a:lnTo>
                  <a:cubicBezTo>
                    <a:pt x="0" y="174209"/>
                    <a:pt x="174034" y="0"/>
                    <a:pt x="387915" y="0"/>
                  </a:cubicBezTo>
                  <a:lnTo>
                    <a:pt x="3568836" y="0"/>
                  </a:lnTo>
                  <a:cubicBezTo>
                    <a:pt x="3782716" y="0"/>
                    <a:pt x="3956751" y="174209"/>
                    <a:pt x="3956751" y="388304"/>
                  </a:cubicBezTo>
                  <a:lnTo>
                    <a:pt x="3956751" y="4952758"/>
                  </a:lnTo>
                  <a:cubicBezTo>
                    <a:pt x="3956751" y="5166854"/>
                    <a:pt x="3782716" y="5341062"/>
                    <a:pt x="3568836" y="5341062"/>
                  </a:cubicBezTo>
                  <a:close/>
                  <a:moveTo>
                    <a:pt x="387915" y="132513"/>
                  </a:moveTo>
                  <a:cubicBezTo>
                    <a:pt x="246976" y="132513"/>
                    <a:pt x="132285" y="247319"/>
                    <a:pt x="132285" y="388399"/>
                  </a:cubicBezTo>
                  <a:lnTo>
                    <a:pt x="132285" y="4952853"/>
                  </a:lnTo>
                  <a:cubicBezTo>
                    <a:pt x="132285" y="5093933"/>
                    <a:pt x="246976" y="5208740"/>
                    <a:pt x="387915" y="5208740"/>
                  </a:cubicBezTo>
                  <a:lnTo>
                    <a:pt x="3568836" y="5208740"/>
                  </a:lnTo>
                  <a:cubicBezTo>
                    <a:pt x="3709774" y="5208740"/>
                    <a:pt x="3824466" y="5093933"/>
                    <a:pt x="3824466" y="4952853"/>
                  </a:cubicBezTo>
                  <a:lnTo>
                    <a:pt x="3824466" y="388304"/>
                  </a:lnTo>
                  <a:cubicBezTo>
                    <a:pt x="3824466" y="247224"/>
                    <a:pt x="3709774" y="132418"/>
                    <a:pt x="3568836" y="132418"/>
                  </a:cubicBezTo>
                  <a:lnTo>
                    <a:pt x="387915" y="132418"/>
                  </a:lnTo>
                  <a:close/>
                  <a:moveTo>
                    <a:pt x="1978375" y="4798255"/>
                  </a:moveTo>
                  <a:cubicBezTo>
                    <a:pt x="1500876" y="4798255"/>
                    <a:pt x="1112390" y="4409380"/>
                    <a:pt x="1112390" y="3931401"/>
                  </a:cubicBezTo>
                  <a:cubicBezTo>
                    <a:pt x="1112390" y="3453422"/>
                    <a:pt x="1500876" y="3064547"/>
                    <a:pt x="1978375" y="3064547"/>
                  </a:cubicBezTo>
                  <a:cubicBezTo>
                    <a:pt x="2455875" y="3064547"/>
                    <a:pt x="2844360" y="3453422"/>
                    <a:pt x="2844360" y="3931401"/>
                  </a:cubicBezTo>
                  <a:cubicBezTo>
                    <a:pt x="2844360" y="4409380"/>
                    <a:pt x="2455875" y="4798255"/>
                    <a:pt x="1978375" y="4798255"/>
                  </a:cubicBezTo>
                  <a:close/>
                  <a:moveTo>
                    <a:pt x="1978375" y="3196964"/>
                  </a:moveTo>
                  <a:cubicBezTo>
                    <a:pt x="1573818" y="3196964"/>
                    <a:pt x="1244675" y="3526438"/>
                    <a:pt x="1244675" y="3931401"/>
                  </a:cubicBezTo>
                  <a:cubicBezTo>
                    <a:pt x="1244675" y="4336364"/>
                    <a:pt x="1573818" y="4665838"/>
                    <a:pt x="1978375" y="4665838"/>
                  </a:cubicBezTo>
                  <a:cubicBezTo>
                    <a:pt x="2382933" y="4665838"/>
                    <a:pt x="2712076" y="4336364"/>
                    <a:pt x="2712076" y="3931401"/>
                  </a:cubicBezTo>
                  <a:cubicBezTo>
                    <a:pt x="2712076" y="3526438"/>
                    <a:pt x="2382933" y="3196964"/>
                    <a:pt x="1978375" y="3196964"/>
                  </a:cubicBezTo>
                  <a:close/>
                  <a:moveTo>
                    <a:pt x="3035607" y="2911662"/>
                  </a:moveTo>
                  <a:lnTo>
                    <a:pt x="921143" y="2911662"/>
                  </a:lnTo>
                  <a:cubicBezTo>
                    <a:pt x="717343" y="2911662"/>
                    <a:pt x="551583" y="2745736"/>
                    <a:pt x="551583" y="2541731"/>
                  </a:cubicBezTo>
                  <a:lnTo>
                    <a:pt x="551583" y="843912"/>
                  </a:lnTo>
                  <a:cubicBezTo>
                    <a:pt x="551583" y="639907"/>
                    <a:pt x="717343" y="473980"/>
                    <a:pt x="921143" y="473980"/>
                  </a:cubicBezTo>
                  <a:lnTo>
                    <a:pt x="3035607" y="473980"/>
                  </a:lnTo>
                  <a:cubicBezTo>
                    <a:pt x="3239407" y="473980"/>
                    <a:pt x="3405167" y="639907"/>
                    <a:pt x="3405167" y="843912"/>
                  </a:cubicBezTo>
                  <a:lnTo>
                    <a:pt x="3405167" y="2541826"/>
                  </a:lnTo>
                  <a:cubicBezTo>
                    <a:pt x="3405167" y="2745831"/>
                    <a:pt x="3239407" y="2911758"/>
                    <a:pt x="3035607" y="2911758"/>
                  </a:cubicBezTo>
                  <a:close/>
                  <a:moveTo>
                    <a:pt x="921143" y="606398"/>
                  </a:moveTo>
                  <a:cubicBezTo>
                    <a:pt x="790285" y="606398"/>
                    <a:pt x="683963" y="712922"/>
                    <a:pt x="683963" y="843912"/>
                  </a:cubicBezTo>
                  <a:lnTo>
                    <a:pt x="683963" y="2541826"/>
                  </a:lnTo>
                  <a:cubicBezTo>
                    <a:pt x="683963" y="2672816"/>
                    <a:pt x="790380" y="2779340"/>
                    <a:pt x="921143" y="2779340"/>
                  </a:cubicBezTo>
                  <a:lnTo>
                    <a:pt x="3035607" y="2779340"/>
                  </a:lnTo>
                  <a:cubicBezTo>
                    <a:pt x="3166466" y="2779340"/>
                    <a:pt x="3272788" y="2672816"/>
                    <a:pt x="3272788" y="2541826"/>
                  </a:cubicBezTo>
                  <a:lnTo>
                    <a:pt x="3272788" y="843912"/>
                  </a:lnTo>
                  <a:cubicBezTo>
                    <a:pt x="3272788" y="712922"/>
                    <a:pt x="3166370" y="606398"/>
                    <a:pt x="3035607" y="606398"/>
                  </a:cubicBezTo>
                  <a:lnTo>
                    <a:pt x="921143" y="606398"/>
                  </a:lnTo>
                  <a:close/>
                </a:path>
              </a:pathLst>
            </a:custGeom>
            <a:grpFill/>
            <a:ln w="9510" cap="flat">
              <a:noFill/>
              <a:prstDash val="solid"/>
              <a:miter/>
            </a:ln>
          </p:spPr>
          <p:txBody>
            <a:bodyPr rtlCol="0" anchor="ctr"/>
            <a:lstStyle/>
            <a:p>
              <a:endParaRPr lang="en-GB"/>
            </a:p>
          </p:txBody>
        </p:sp>
        <p:sp>
          <p:nvSpPr>
            <p:cNvPr id="16" name="Freeform 15">
              <a:extLst>
                <a:ext uri="{FF2B5EF4-FFF2-40B4-BE49-F238E27FC236}">
                  <a16:creationId xmlns:a16="http://schemas.microsoft.com/office/drawing/2014/main" id="{482A82B9-8DB5-0EFE-C0F2-B44FC60F6243}"/>
                </a:ext>
              </a:extLst>
            </p:cNvPr>
            <p:cNvSpPr/>
            <p:nvPr/>
          </p:nvSpPr>
          <p:spPr>
            <a:xfrm>
              <a:off x="3487307" y="6150692"/>
              <a:ext cx="726567" cy="925113"/>
            </a:xfrm>
            <a:custGeom>
              <a:avLst/>
              <a:gdLst>
                <a:gd name="connsiteX0" fmla="*/ 0 w 726567"/>
                <a:gd name="connsiteY0" fmla="*/ 0 h 925113"/>
                <a:gd name="connsiteX1" fmla="*/ 726568 w 726567"/>
                <a:gd name="connsiteY1" fmla="*/ 462557 h 925113"/>
                <a:gd name="connsiteX2" fmla="*/ 0 w 726567"/>
                <a:gd name="connsiteY2" fmla="*/ 925114 h 925113"/>
                <a:gd name="connsiteX3" fmla="*/ 0 w 726567"/>
                <a:gd name="connsiteY3" fmla="*/ 0 h 925113"/>
              </a:gdLst>
              <a:ahLst/>
              <a:cxnLst>
                <a:cxn ang="0">
                  <a:pos x="connsiteX0" y="connsiteY0"/>
                </a:cxn>
                <a:cxn ang="0">
                  <a:pos x="connsiteX1" y="connsiteY1"/>
                </a:cxn>
                <a:cxn ang="0">
                  <a:pos x="connsiteX2" y="connsiteY2"/>
                </a:cxn>
                <a:cxn ang="0">
                  <a:pos x="connsiteX3" y="connsiteY3"/>
                </a:cxn>
              </a:cxnLst>
              <a:rect l="l" t="t" r="r" b="b"/>
              <a:pathLst>
                <a:path w="726567" h="925113">
                  <a:moveTo>
                    <a:pt x="0" y="0"/>
                  </a:moveTo>
                  <a:lnTo>
                    <a:pt x="726568" y="462557"/>
                  </a:lnTo>
                  <a:lnTo>
                    <a:pt x="0" y="925114"/>
                  </a:lnTo>
                  <a:lnTo>
                    <a:pt x="0" y="0"/>
                  </a:lnTo>
                  <a:close/>
                </a:path>
              </a:pathLst>
            </a:custGeom>
            <a:solidFill>
              <a:srgbClr val="F79037"/>
            </a:solidFill>
            <a:ln w="9510" cap="flat">
              <a:noFill/>
              <a:prstDash val="solid"/>
              <a:miter/>
            </a:ln>
          </p:spPr>
          <p:txBody>
            <a:bodyPr rtlCol="0" anchor="ctr"/>
            <a:lstStyle/>
            <a:p>
              <a:endParaRPr lang="en-GB"/>
            </a:p>
          </p:txBody>
        </p:sp>
      </p:grpSp>
      <p:grpSp>
        <p:nvGrpSpPr>
          <p:cNvPr id="17" name="Group 16">
            <a:extLst>
              <a:ext uri="{FF2B5EF4-FFF2-40B4-BE49-F238E27FC236}">
                <a16:creationId xmlns:a16="http://schemas.microsoft.com/office/drawing/2014/main" id="{8AEC5594-FA31-47D6-AF71-50F12E3B3542}"/>
              </a:ext>
            </a:extLst>
          </p:cNvPr>
          <p:cNvGrpSpPr/>
          <p:nvPr/>
        </p:nvGrpSpPr>
        <p:grpSpPr>
          <a:xfrm flipH="1">
            <a:off x="5197628" y="8026617"/>
            <a:ext cx="2590078" cy="2250924"/>
            <a:chOff x="-220413" y="5470274"/>
            <a:chExt cx="2590078" cy="2250924"/>
          </a:xfrm>
        </p:grpSpPr>
        <p:sp>
          <p:nvSpPr>
            <p:cNvPr id="18" name="Freeform 17">
              <a:extLst>
                <a:ext uri="{FF2B5EF4-FFF2-40B4-BE49-F238E27FC236}">
                  <a16:creationId xmlns:a16="http://schemas.microsoft.com/office/drawing/2014/main" id="{455903CE-5597-1349-826B-FF7C515E8D5A}"/>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B5DD51D9-4142-27AB-DC47-1A76B0E810BC}"/>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74DCE926-CB8C-7643-280F-B390E1E40847}"/>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6707F1B8-6135-0574-FA49-5CB328F88617}"/>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08D830D4-F150-3866-0731-51EB5D56662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A13C6732-8047-C278-B8C8-E0B87ED0399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DE981E67-A485-5902-F774-ACD9E5DA0DCB}"/>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E7E4B1FF-DE38-593F-FD16-B0787FEA426F}"/>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1CD3CED3-0CBA-152B-3567-026A13A1CB4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A74631FD-5623-E796-C862-D2F38FBB082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4E95A3-B240-DC99-8EEB-2FB75DF10347}"/>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A9659CC2-036B-F18F-0747-52B00975116E}"/>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EF0E7841-B315-A948-9275-D24CB73FC6CC}"/>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1192825B-1AEE-83E0-D3DB-52237B54E0FD}"/>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733619D9-60C8-CAEF-0AC5-EC3F856F3358}"/>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77F53A33-8766-4539-406B-AB88AA375AD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335C8722-18D7-3EE3-510D-29E408370C63}"/>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2F1A1F54-4379-6409-4118-73548AE7930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57451512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8AF3DDF-DAF0-D1F3-D1BC-714162E42872}"/>
              </a:ext>
            </a:extLst>
          </p:cNvPr>
          <p:cNvSpPr>
            <a:spLocks noGrp="1"/>
          </p:cNvSpPr>
          <p:nvPr>
            <p:ph type="body" sz="quarter" idx="13"/>
          </p:nvPr>
        </p:nvSpPr>
        <p:spPr/>
        <p:txBody>
          <a:bodyPr/>
          <a:lstStyle/>
          <a:p>
            <a:r>
              <a:rPr lang="en-GB"/>
              <a:t>02</a:t>
            </a:r>
          </a:p>
        </p:txBody>
      </p:sp>
      <p:sp>
        <p:nvSpPr>
          <p:cNvPr id="3" name="Text Placeholder 2">
            <a:extLst>
              <a:ext uri="{FF2B5EF4-FFF2-40B4-BE49-F238E27FC236}">
                <a16:creationId xmlns:a16="http://schemas.microsoft.com/office/drawing/2014/main" id="{3F907AE3-9FD6-0E58-8496-4DA4F1AE1F67}"/>
              </a:ext>
            </a:extLst>
          </p:cNvPr>
          <p:cNvSpPr>
            <a:spLocks noGrp="1"/>
          </p:cNvSpPr>
          <p:nvPr>
            <p:ph type="body" sz="quarter" idx="14"/>
          </p:nvPr>
        </p:nvSpPr>
        <p:spPr>
          <a:xfrm>
            <a:off x="3059266" y="3865695"/>
            <a:ext cx="3486126" cy="1930948"/>
          </a:xfrm>
        </p:spPr>
        <p:txBody>
          <a:bodyPr/>
          <a:lstStyle/>
          <a:p>
            <a:r>
              <a:rPr lang="en-US"/>
              <a:t>ETHEREUM </a:t>
            </a:r>
          </a:p>
        </p:txBody>
      </p:sp>
      <p:sp>
        <p:nvSpPr>
          <p:cNvPr id="4" name="Slide Number Placeholder 3">
            <a:extLst>
              <a:ext uri="{FF2B5EF4-FFF2-40B4-BE49-F238E27FC236}">
                <a16:creationId xmlns:a16="http://schemas.microsoft.com/office/drawing/2014/main" id="{8E81DCEE-9F6B-2C30-E424-E9CDEA0B7C8C}"/>
              </a:ext>
            </a:extLst>
          </p:cNvPr>
          <p:cNvSpPr>
            <a:spLocks noGrp="1"/>
          </p:cNvSpPr>
          <p:nvPr>
            <p:ph type="sldNum" sz="quarter" idx="4"/>
          </p:nvPr>
        </p:nvSpPr>
        <p:spPr/>
        <p:txBody>
          <a:bodyPr/>
          <a:lstStyle/>
          <a:p>
            <a:fld id="{CB2079F2-58AF-ED44-82D7-E04B2F6FD686}" type="slidenum">
              <a:rPr lang="en-US" smtClean="0"/>
              <a:pPr/>
              <a:t>66</a:t>
            </a:fld>
            <a:endParaRPr lang="en-US" dirty="0"/>
          </a:p>
        </p:txBody>
      </p:sp>
    </p:spTree>
    <p:extLst>
      <p:ext uri="{BB962C8B-B14F-4D97-AF65-F5344CB8AC3E}">
        <p14:creationId xmlns:p14="http://schemas.microsoft.com/office/powerpoint/2010/main" val="173244101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67</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1443045"/>
            <a:ext cx="6036131" cy="876442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latin typeface="Calibri" panose="020F0502020204030204" pitchFamily="34" charset="0"/>
                <a:cs typeface="Calibri" panose="020F0502020204030204" pitchFamily="34" charset="0"/>
              </a:rPr>
              <a:t>Next to Bitcoin, Ethereum is the second largest cryptocurrency as measured by market capitalization. The Ethereum network is a blockchain-based platform focused on programmable contracts (smart contracts) and decentralized programs (dApps). The associated cryptocurrency is called Ether (ETH). Ethereum is also often referred to as a “world computer”. The term world computer comes from the fact that Ethereum does not just store the state of currency ownership like Bitcoin does, Ethereum can track the state of any kind of arbitrary data and execute all code that can be put into binary data format. </a:t>
            </a:r>
          </a:p>
          <a:p>
            <a:pPr algn="just"/>
            <a:endParaRPr lang="en-US" sz="1100">
              <a:latin typeface="Calibri" panose="020F0502020204030204" pitchFamily="34" charset="0"/>
              <a:cs typeface="Calibri" panose="020F0502020204030204" pitchFamily="34" charset="0"/>
            </a:endParaRPr>
          </a:p>
          <a:p>
            <a:pPr algn="just"/>
            <a:r>
              <a:rPr lang="en-US" sz="1100">
                <a:latin typeface="Calibri" panose="020F0502020204030204" pitchFamily="34" charset="0"/>
                <a:cs typeface="Calibri" panose="020F0502020204030204" pitchFamily="34" charset="0"/>
              </a:rPr>
              <a:t>Ethereum (ETH) is a decentralized open-source platform based on blockchain technology. It allows any interested developer, individual or company to run and develop their own dApp or even a decentralized organization (DAO) using smart contracts. Ethereum has memory that stores both code and data and it uses the Ethereum blockchain to track how this memory changes over time like a general-purpose stored program computer Ethereum can load code into its state machine and run that code storing the resulting stage changes in its blockchain. </a:t>
            </a:r>
          </a:p>
          <a:p>
            <a:pPr algn="just"/>
            <a:endParaRPr lang="en-US" sz="1100">
              <a:latin typeface="Calibri" panose="020F0502020204030204" pitchFamily="34" charset="0"/>
              <a:cs typeface="Calibri" panose="020F0502020204030204" pitchFamily="34" charset="0"/>
            </a:endParaRPr>
          </a:p>
          <a:p>
            <a:pPr algn="just"/>
            <a:r>
              <a:rPr lang="en-US" sz="1100">
                <a:latin typeface="Calibri" panose="020F0502020204030204" pitchFamily="34" charset="0"/>
                <a:cs typeface="Calibri" panose="020F0502020204030204" pitchFamily="34" charset="0"/>
              </a:rPr>
              <a:t>To understand the basics of Ethereum, watch this Generation Blockchain introduction video. </a:t>
            </a:r>
            <a:r>
              <a:rPr lang="en-US" sz="1100">
                <a:solidFill>
                  <a:srgbClr val="F7903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Click here </a:t>
            </a:r>
            <a:r>
              <a:rPr lang="en-US" sz="1100">
                <a:latin typeface="Calibri" panose="020F0502020204030204" pitchFamily="34" charset="0"/>
                <a:cs typeface="Calibri" panose="020F0502020204030204" pitchFamily="34" charset="0"/>
              </a:rPr>
              <a:t>to watch the Generation Blockchain video on the Basics of Ethereum. </a:t>
            </a:r>
          </a:p>
          <a:p>
            <a:pPr algn="just"/>
            <a:endParaRPr lang="en-LB"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9712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t>2.1 Introduction to Ethereum </a:t>
            </a:r>
          </a:p>
          <a:p>
            <a:pPr>
              <a:spcBef>
                <a:spcPts val="0"/>
              </a:spcBef>
            </a:pPr>
            <a:endParaRPr lang="en-US" sz="1800" b="0" dirty="0"/>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003827" y="2278966"/>
            <a:ext cx="3555848" cy="8412847"/>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flipH="1">
            <a:off x="5490027" y="8878957"/>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3" name="object 15">
            <a:extLst>
              <a:ext uri="{FF2B5EF4-FFF2-40B4-BE49-F238E27FC236}">
                <a16:creationId xmlns:a16="http://schemas.microsoft.com/office/drawing/2014/main" id="{06EE9D2A-5A52-0608-AD91-EEE944CC5FFF}"/>
              </a:ext>
            </a:extLst>
          </p:cNvPr>
          <p:cNvGrpSpPr/>
          <p:nvPr/>
        </p:nvGrpSpPr>
        <p:grpSpPr>
          <a:xfrm>
            <a:off x="892947" y="7519595"/>
            <a:ext cx="3047022" cy="1729173"/>
            <a:chOff x="485139" y="4586859"/>
            <a:chExt cx="3134043" cy="1778557"/>
          </a:xfrm>
        </p:grpSpPr>
        <p:pic>
          <p:nvPicPr>
            <p:cNvPr id="6" name="object 16">
              <a:extLst>
                <a:ext uri="{FF2B5EF4-FFF2-40B4-BE49-F238E27FC236}">
                  <a16:creationId xmlns:a16="http://schemas.microsoft.com/office/drawing/2014/main" id="{9E207153-7F5E-FCAE-E613-F7B919FD9E08}"/>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9" name="object 17">
              <a:extLst>
                <a:ext uri="{FF2B5EF4-FFF2-40B4-BE49-F238E27FC236}">
                  <a16:creationId xmlns:a16="http://schemas.microsoft.com/office/drawing/2014/main" id="{0E4A126C-BF27-2F09-9098-7A80361A446A}"/>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0" name="object 18">
              <a:extLst>
                <a:ext uri="{FF2B5EF4-FFF2-40B4-BE49-F238E27FC236}">
                  <a16:creationId xmlns:a16="http://schemas.microsoft.com/office/drawing/2014/main" id="{B574FBD7-43C8-32BF-047B-94D8208C3D36}"/>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1" name="object 19">
              <a:extLst>
                <a:ext uri="{FF2B5EF4-FFF2-40B4-BE49-F238E27FC236}">
                  <a16:creationId xmlns:a16="http://schemas.microsoft.com/office/drawing/2014/main" id="{E09CBAAE-66B9-5E39-BED6-6C99F7993A1D}"/>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3508E440-5DCC-5FA0-F6FD-D820C6AC219B}"/>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6" name="Picture 15">
            <a:extLst>
              <a:ext uri="{FF2B5EF4-FFF2-40B4-BE49-F238E27FC236}">
                <a16:creationId xmlns:a16="http://schemas.microsoft.com/office/drawing/2014/main" id="{DADB7A2F-5C38-C0F9-E8E6-D78D82320A8B}"/>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271639" y="7605183"/>
            <a:ext cx="2323311" cy="1501200"/>
          </a:xfrm>
          <a:prstGeom prst="rect">
            <a:avLst/>
          </a:prstGeom>
        </p:spPr>
      </p:pic>
      <p:grpSp>
        <p:nvGrpSpPr>
          <p:cNvPr id="17" name="Group 16">
            <a:extLst>
              <a:ext uri="{FF2B5EF4-FFF2-40B4-BE49-F238E27FC236}">
                <a16:creationId xmlns:a16="http://schemas.microsoft.com/office/drawing/2014/main" id="{D87BA0B7-A8D9-4051-64DC-72422838F182}"/>
              </a:ext>
            </a:extLst>
          </p:cNvPr>
          <p:cNvGrpSpPr/>
          <p:nvPr/>
        </p:nvGrpSpPr>
        <p:grpSpPr>
          <a:xfrm>
            <a:off x="630950" y="7515631"/>
            <a:ext cx="824852" cy="742396"/>
            <a:chOff x="7615126" y="6464727"/>
            <a:chExt cx="824852" cy="742396"/>
          </a:xfrm>
        </p:grpSpPr>
        <p:sp>
          <p:nvSpPr>
            <p:cNvPr id="19" name="Oval 18">
              <a:extLst>
                <a:ext uri="{FF2B5EF4-FFF2-40B4-BE49-F238E27FC236}">
                  <a16:creationId xmlns:a16="http://schemas.microsoft.com/office/drawing/2014/main" id="{AFD09AEE-234A-2BB7-9088-372DF69D43AE}"/>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 Placeholder 1">
              <a:extLst>
                <a:ext uri="{FF2B5EF4-FFF2-40B4-BE49-F238E27FC236}">
                  <a16:creationId xmlns:a16="http://schemas.microsoft.com/office/drawing/2014/main" id="{82AB9EE6-1A05-C459-E907-B81875187A71}"/>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274735577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6AA5B481-3CF2-8A04-BB47-3CFBEB0AFF71}"/>
              </a:ext>
            </a:extLst>
          </p:cNvPr>
          <p:cNvSpPr/>
          <p:nvPr/>
        </p:nvSpPr>
        <p:spPr>
          <a:xfrm>
            <a:off x="6767513" y="8004700"/>
            <a:ext cx="792162" cy="2687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CF8FF5F6-B962-B427-5F76-01CC3FE6F221}"/>
              </a:ext>
            </a:extLst>
          </p:cNvPr>
          <p:cNvSpPr/>
          <p:nvPr/>
        </p:nvSpPr>
        <p:spPr>
          <a:xfrm flipV="1">
            <a:off x="-1" y="323002"/>
            <a:ext cx="7559675" cy="4873833"/>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773112"/>
            <a:ext cx="6051578" cy="3505713"/>
          </a:xfrm>
        </p:spPr>
        <p:txBody>
          <a:bodyPr numCol="2"/>
          <a:lstStyle/>
          <a:p>
            <a:r>
              <a:rPr lang="en-US" b="1" dirty="0">
                <a:solidFill>
                  <a:srgbClr val="F79037"/>
                </a:solidFill>
              </a:rPr>
              <a:t>Inventors of Ethereum </a:t>
            </a:r>
          </a:p>
          <a:p>
            <a:r>
              <a:rPr lang="en-US" dirty="0"/>
              <a:t>Vitalik Buterin is the initial inventor and co-founder of Ethereum. In the early stages of Bitcoin's development, Buterin ran a magazine that was publishing on the topic of Bitcoin. Through this, he identified aspects that he saw as room for improvement. Vitalik Buterin then co-founded Ethereum with Anthony Di Iorio, Mihai Alisie and Charles Hoskinson. Buterin first explained the Ethereum Blockchain in a white paper in 2013. Ethereum was intended to unleash the full potential of Bitcoin. It combines a synthesis between radical openness and radical privacy. Buterin wanted to create a platform that is a mining system and provides a platform for developing one’s own software applications. </a:t>
            </a:r>
          </a:p>
          <a:p>
            <a:endParaRPr lang="en-US" dirty="0"/>
          </a:p>
          <a:p>
            <a:r>
              <a:rPr lang="en-US" b="1" dirty="0">
                <a:solidFill>
                  <a:srgbClr val="F79037"/>
                </a:solidFill>
              </a:rPr>
              <a:t>Ether Currency Units </a:t>
            </a:r>
          </a:p>
          <a:p>
            <a:r>
              <a:rPr lang="en-US" dirty="0"/>
              <a:t>The cryptocurrency of the Ethereum blockchain is called Ether. Ether is a means of payment for every transaction or creation of smart contracts, as well as the use of various services on the Ethereum platform. All changes made on the world state of Ethereum cost Ether. To interact with the Ethereum Blockchain, one needs to buy Ether. Ether is the fuel of the entire platform. Ether is also distributed as a reward to Ethereum stakers and validators. Ether is subdivided into smaller units down to the smallest unit possible which is named wei 1 ether is 1 quintillion (1018) wei. </a:t>
            </a:r>
          </a:p>
          <a:p>
            <a:endParaRPr lang="en-US" dirty="0"/>
          </a:p>
          <a:p>
            <a:r>
              <a:rPr lang="en-US" b="1" dirty="0">
                <a:solidFill>
                  <a:srgbClr val="F79037"/>
                </a:solidFill>
              </a:rPr>
              <a:t>What are smart contracts? </a:t>
            </a:r>
          </a:p>
          <a:p>
            <a:r>
              <a:rPr lang="en-US" dirty="0"/>
              <a:t>Smart Contracts are digitized, determined contracts between two or more people or software programs. The code can either be the sole manifestation of the agreement between the parties or can also act as a complement to a traditional text-based contract and execute certain provisions, such as transferring funds from party A to party B. The code itself is replicated across multiple nodes of a blockchain and, therefore, benefits from the security, permanence, and immutability that a blockchain offers. It is possible to use smart contracts to develop a DAO or a dApp. </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68</a:t>
            </a:fld>
            <a:endParaRPr lang="en-US" dirty="0"/>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5536408"/>
            <a:ext cx="6051578" cy="27708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chemeClr val="tx1"/>
                </a:solidFill>
              </a:rPr>
              <a:t>Smart contracts </a:t>
            </a:r>
          </a:p>
        </p:txBody>
      </p:sp>
      <p:sp>
        <p:nvSpPr>
          <p:cNvPr id="24" name="Text Placeholder 17">
            <a:extLst>
              <a:ext uri="{FF2B5EF4-FFF2-40B4-BE49-F238E27FC236}">
                <a16:creationId xmlns:a16="http://schemas.microsoft.com/office/drawing/2014/main" id="{9FB453C0-0766-C27C-51E1-313B61B01E92}"/>
              </a:ext>
            </a:extLst>
          </p:cNvPr>
          <p:cNvSpPr txBox="1">
            <a:spLocks/>
          </p:cNvSpPr>
          <p:nvPr/>
        </p:nvSpPr>
        <p:spPr>
          <a:xfrm>
            <a:off x="992432" y="6149102"/>
            <a:ext cx="2154529" cy="27708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are operated by a network of computers </a:t>
            </a:r>
          </a:p>
        </p:txBody>
      </p:sp>
      <p:sp>
        <p:nvSpPr>
          <p:cNvPr id="26" name="TextBox 25">
            <a:extLst>
              <a:ext uri="{FF2B5EF4-FFF2-40B4-BE49-F238E27FC236}">
                <a16:creationId xmlns:a16="http://schemas.microsoft.com/office/drawing/2014/main" id="{AC22CA96-DE0C-9C95-3255-57D0F071A36D}"/>
              </a:ext>
            </a:extLst>
          </p:cNvPr>
          <p:cNvSpPr txBox="1"/>
          <p:nvPr/>
        </p:nvSpPr>
        <p:spPr>
          <a:xfrm>
            <a:off x="428272" y="580117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5" name="Text Placeholder 17">
            <a:extLst>
              <a:ext uri="{FF2B5EF4-FFF2-40B4-BE49-F238E27FC236}">
                <a16:creationId xmlns:a16="http://schemas.microsoft.com/office/drawing/2014/main" id="{91AFC030-7D9F-989E-182E-91BB02D6C41D}"/>
              </a:ext>
            </a:extLst>
          </p:cNvPr>
          <p:cNvSpPr txBox="1">
            <a:spLocks/>
          </p:cNvSpPr>
          <p:nvPr/>
        </p:nvSpPr>
        <p:spPr>
          <a:xfrm>
            <a:off x="1004307" y="7004126"/>
            <a:ext cx="2154529" cy="27708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execute agreed steps automatically when a specified event occurs </a:t>
            </a:r>
          </a:p>
        </p:txBody>
      </p:sp>
      <p:sp>
        <p:nvSpPr>
          <p:cNvPr id="10" name="TextBox 9">
            <a:extLst>
              <a:ext uri="{FF2B5EF4-FFF2-40B4-BE49-F238E27FC236}">
                <a16:creationId xmlns:a16="http://schemas.microsoft.com/office/drawing/2014/main" id="{88D67222-9F8D-A29C-3A03-F8131E0BBEA4}"/>
              </a:ext>
            </a:extLst>
          </p:cNvPr>
          <p:cNvSpPr txBox="1"/>
          <p:nvPr/>
        </p:nvSpPr>
        <p:spPr>
          <a:xfrm>
            <a:off x="440147" y="671557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1" name="Text Placeholder 17">
            <a:extLst>
              <a:ext uri="{FF2B5EF4-FFF2-40B4-BE49-F238E27FC236}">
                <a16:creationId xmlns:a16="http://schemas.microsoft.com/office/drawing/2014/main" id="{57DACA1B-98EA-AEF6-6B1B-103DD01AFB8E}"/>
              </a:ext>
            </a:extLst>
          </p:cNvPr>
          <p:cNvSpPr txBox="1">
            <a:spLocks/>
          </p:cNvSpPr>
          <p:nvPr/>
        </p:nvSpPr>
        <p:spPr>
          <a:xfrm>
            <a:off x="1004307" y="7986178"/>
            <a:ext cx="2154529" cy="56647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automatically track changes within the set terms of the contract </a:t>
            </a:r>
          </a:p>
        </p:txBody>
      </p:sp>
      <p:sp>
        <p:nvSpPr>
          <p:cNvPr id="12" name="TextBox 11">
            <a:extLst>
              <a:ext uri="{FF2B5EF4-FFF2-40B4-BE49-F238E27FC236}">
                <a16:creationId xmlns:a16="http://schemas.microsoft.com/office/drawing/2014/main" id="{5A43C5D2-7EE4-410C-650D-D2563FE436FC}"/>
              </a:ext>
            </a:extLst>
          </p:cNvPr>
          <p:cNvSpPr txBox="1"/>
          <p:nvPr/>
        </p:nvSpPr>
        <p:spPr>
          <a:xfrm>
            <a:off x="440147" y="7638254"/>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13" name="Text Placeholder 17">
            <a:extLst>
              <a:ext uri="{FF2B5EF4-FFF2-40B4-BE49-F238E27FC236}">
                <a16:creationId xmlns:a16="http://schemas.microsoft.com/office/drawing/2014/main" id="{15817DDF-7226-40F8-B843-2B0DE0A16042}"/>
              </a:ext>
            </a:extLst>
          </p:cNvPr>
          <p:cNvSpPr txBox="1">
            <a:spLocks/>
          </p:cNvSpPr>
          <p:nvPr/>
        </p:nvSpPr>
        <p:spPr>
          <a:xfrm>
            <a:off x="1016182" y="8959954"/>
            <a:ext cx="2154529" cy="27708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rPr>
              <a:t>are stored on the blockchain </a:t>
            </a:r>
          </a:p>
        </p:txBody>
      </p:sp>
      <p:sp>
        <p:nvSpPr>
          <p:cNvPr id="14" name="TextBox 13">
            <a:extLst>
              <a:ext uri="{FF2B5EF4-FFF2-40B4-BE49-F238E27FC236}">
                <a16:creationId xmlns:a16="http://schemas.microsoft.com/office/drawing/2014/main" id="{5C5F06DB-5300-7A62-488F-B13631B1B87D}"/>
              </a:ext>
            </a:extLst>
          </p:cNvPr>
          <p:cNvSpPr txBox="1"/>
          <p:nvPr/>
        </p:nvSpPr>
        <p:spPr>
          <a:xfrm>
            <a:off x="452022" y="8552654"/>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
        <p:nvSpPr>
          <p:cNvPr id="17" name="Text Placeholder 17">
            <a:extLst>
              <a:ext uri="{FF2B5EF4-FFF2-40B4-BE49-F238E27FC236}">
                <a16:creationId xmlns:a16="http://schemas.microsoft.com/office/drawing/2014/main" id="{A61D9E13-DD4C-CEC4-EAF9-15FDFA9D493C}"/>
              </a:ext>
            </a:extLst>
          </p:cNvPr>
          <p:cNvSpPr txBox="1">
            <a:spLocks/>
          </p:cNvSpPr>
          <p:nvPr/>
        </p:nvSpPr>
        <p:spPr>
          <a:xfrm>
            <a:off x="3770951" y="6144629"/>
            <a:ext cx="3017924" cy="256155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chemeClr val="tx1"/>
                </a:solidFill>
              </a:rPr>
              <a:t>On the Ethereum network, smart contracts exist as independent users that can be interacted with, and thus, they have the same status as human users. This also means that they can be viewed and monitored by anyone in the network. Conditions are defined in the contracts, which anyone can check for correctness. Depending on whether the triggering event occurs, the smart contracts automatically execute the linked commands. These smart contracts are stored on the Ethereum Blockchain. </a:t>
            </a:r>
          </a:p>
          <a:p>
            <a:endParaRPr lang="en-US" dirty="0">
              <a:solidFill>
                <a:srgbClr val="000000"/>
              </a:solidFill>
            </a:endParaRPr>
          </a:p>
        </p:txBody>
      </p:sp>
      <p:grpSp>
        <p:nvGrpSpPr>
          <p:cNvPr id="20" name="Group 19">
            <a:extLst>
              <a:ext uri="{FF2B5EF4-FFF2-40B4-BE49-F238E27FC236}">
                <a16:creationId xmlns:a16="http://schemas.microsoft.com/office/drawing/2014/main" id="{A7A63D33-E466-F5E9-06D4-E3215585AD69}"/>
              </a:ext>
            </a:extLst>
          </p:cNvPr>
          <p:cNvGrpSpPr/>
          <p:nvPr/>
        </p:nvGrpSpPr>
        <p:grpSpPr>
          <a:xfrm flipH="1">
            <a:off x="5193447" y="8599913"/>
            <a:ext cx="2590078" cy="2250924"/>
            <a:chOff x="-220413" y="5470274"/>
            <a:chExt cx="2590078" cy="2250924"/>
          </a:xfrm>
        </p:grpSpPr>
        <p:sp>
          <p:nvSpPr>
            <p:cNvPr id="25" name="Freeform 24">
              <a:extLst>
                <a:ext uri="{FF2B5EF4-FFF2-40B4-BE49-F238E27FC236}">
                  <a16:creationId xmlns:a16="http://schemas.microsoft.com/office/drawing/2014/main" id="{63FC777C-49F6-8B11-2FED-3C9B5F34178B}"/>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A5CACE62-BD30-B531-D29F-AB3B7157BC3D}"/>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8B94B534-F737-AA42-7AF0-A7656830E3CD}"/>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4CEEC2E6-2788-45A1-9AE0-85D3494FB405}"/>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F4E2B1EF-4FC3-E5AE-D66F-7F19D9D768CC}"/>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0" name="Freeform 59">
              <a:extLst>
                <a:ext uri="{FF2B5EF4-FFF2-40B4-BE49-F238E27FC236}">
                  <a16:creationId xmlns:a16="http://schemas.microsoft.com/office/drawing/2014/main" id="{FEFC038C-8CF7-CA55-A872-2A855D643DAF}"/>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1" name="Freeform 60">
              <a:extLst>
                <a:ext uri="{FF2B5EF4-FFF2-40B4-BE49-F238E27FC236}">
                  <a16:creationId xmlns:a16="http://schemas.microsoft.com/office/drawing/2014/main" id="{942000A9-B6C4-02A6-8842-8BF013F46BC7}"/>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2" name="Freeform 61">
              <a:extLst>
                <a:ext uri="{FF2B5EF4-FFF2-40B4-BE49-F238E27FC236}">
                  <a16:creationId xmlns:a16="http://schemas.microsoft.com/office/drawing/2014/main" id="{16CEA811-D359-8679-C247-07920A96F537}"/>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3" name="Freeform 62">
              <a:extLst>
                <a:ext uri="{FF2B5EF4-FFF2-40B4-BE49-F238E27FC236}">
                  <a16:creationId xmlns:a16="http://schemas.microsoft.com/office/drawing/2014/main" id="{86E2B267-4824-D18E-49B2-A66D10B0365F}"/>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4" name="Freeform 63">
              <a:extLst>
                <a:ext uri="{FF2B5EF4-FFF2-40B4-BE49-F238E27FC236}">
                  <a16:creationId xmlns:a16="http://schemas.microsoft.com/office/drawing/2014/main" id="{0307DABD-FB0A-895B-A0A3-007320518076}"/>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5" name="Freeform 64">
              <a:extLst>
                <a:ext uri="{FF2B5EF4-FFF2-40B4-BE49-F238E27FC236}">
                  <a16:creationId xmlns:a16="http://schemas.microsoft.com/office/drawing/2014/main" id="{C32BF029-3D1F-13EF-2D62-A1694B6A83FE}"/>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6" name="Freeform 65">
              <a:extLst>
                <a:ext uri="{FF2B5EF4-FFF2-40B4-BE49-F238E27FC236}">
                  <a16:creationId xmlns:a16="http://schemas.microsoft.com/office/drawing/2014/main" id="{D9676576-D316-8A7E-2BE5-42DBBC908705}"/>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7" name="Freeform 66">
              <a:extLst>
                <a:ext uri="{FF2B5EF4-FFF2-40B4-BE49-F238E27FC236}">
                  <a16:creationId xmlns:a16="http://schemas.microsoft.com/office/drawing/2014/main" id="{B9B894D4-5971-1DC8-FBA7-129F0F83456A}"/>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9" name="Freeform 68">
              <a:extLst>
                <a:ext uri="{FF2B5EF4-FFF2-40B4-BE49-F238E27FC236}">
                  <a16:creationId xmlns:a16="http://schemas.microsoft.com/office/drawing/2014/main" id="{8D6B6FAA-6156-B78F-C12A-1CDA58471340}"/>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70" name="Freeform 69">
              <a:extLst>
                <a:ext uri="{FF2B5EF4-FFF2-40B4-BE49-F238E27FC236}">
                  <a16:creationId xmlns:a16="http://schemas.microsoft.com/office/drawing/2014/main" id="{A4F1ACE2-6443-D1F9-D7A3-538882DE0518}"/>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4778781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665163"/>
            <a:ext cx="6036131" cy="7172551"/>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latin typeface="Calibri" panose="020F0502020204030204" pitchFamily="34" charset="0"/>
                <a:cs typeface="Calibri" panose="020F0502020204030204" pitchFamily="34" charset="0"/>
              </a:rPr>
              <a:t>Smart Contract Example </a:t>
            </a:r>
          </a:p>
          <a:p>
            <a:pPr algn="just"/>
            <a:r>
              <a:rPr lang="en-US" sz="1100">
                <a:latin typeface="Calibri" panose="020F0502020204030204" pitchFamily="34" charset="0"/>
                <a:cs typeface="Calibri" panose="020F0502020204030204" pitchFamily="34" charset="0"/>
              </a:rPr>
              <a:t>For example, the smart contract includes the understanding that a person will receive their money for the package when it arrives three days after the order is placed. Moreover, such a smart contract is connected to software that is capable of checking on the status of the package (i.e., whether it has been delivered or not). Once the package has arrived, the smart contract automatically releases the recipient's Ether amount stored and locked up in the smart contract to the sender of the package. If the software would detect that the package has not been delivered. Here, the smart contract could override itself and the buyer will get their money back. </a:t>
            </a:r>
          </a:p>
          <a:p>
            <a:pPr algn="just"/>
            <a:endParaRPr lang="en-US" sz="1100">
              <a:latin typeface="Calibri" panose="020F0502020204030204" pitchFamily="34" charset="0"/>
              <a:cs typeface="Calibri" panose="020F0502020204030204" pitchFamily="34" charset="0"/>
            </a:endParaRPr>
          </a:p>
          <a:p>
            <a:pPr algn="just"/>
            <a:r>
              <a:rPr lang="en-US" sz="1100" b="1">
                <a:solidFill>
                  <a:srgbClr val="F79037"/>
                </a:solidFill>
                <a:latin typeface="Calibri" panose="020F0502020204030204" pitchFamily="34" charset="0"/>
                <a:cs typeface="Calibri" panose="020F0502020204030204" pitchFamily="34" charset="0"/>
              </a:rPr>
              <a:t>Smart Contracts and the Ethereum Blockchain </a:t>
            </a:r>
          </a:p>
          <a:p>
            <a:pPr algn="just"/>
            <a:r>
              <a:rPr lang="en-US" sz="1100">
                <a:latin typeface="Calibri" panose="020F0502020204030204" pitchFamily="34" charset="0"/>
                <a:cs typeface="Calibri" panose="020F0502020204030204" pitchFamily="34" charset="0"/>
              </a:rPr>
              <a:t>What makes Ethereum special, however, are the smart contracts that turn the Ethereum network into a decentralized computer. Smart contracts, as the name suggests, are smart contracts or small programs that run on the Ethereum network and can, for example, regulate Ethereum transaction conditions. Unlike the Bitcoin network, the nodes on the Ethereum network are also responsible for processing these contracts. Through smart contracts, it is possible to develop so-called decentralized Apps. DApps are publicly accessible decentralized applications. Since ultimately everyone can run an Ethereum node, all dApps have the same functionality and can offer services built on top of the infrastructure accordingly. </a:t>
            </a:r>
          </a:p>
          <a:p>
            <a:pPr algn="just"/>
            <a:endParaRPr lang="en-US" sz="1100">
              <a:solidFill>
                <a:srgbClr val="000000"/>
              </a:solidFill>
              <a:latin typeface="Calibri" panose="020F0502020204030204" pitchFamily="34" charset="0"/>
              <a:ea typeface="Times New Roman" panose="02020603050405020304" pitchFamily="18" charset="0"/>
            </a:endParaRPr>
          </a:p>
          <a:p>
            <a:pPr algn="just"/>
            <a:r>
              <a:rPr lang="en-US" sz="1100" b="1">
                <a:solidFill>
                  <a:srgbClr val="F79037"/>
                </a:solidFill>
                <a:latin typeface="Calibri" panose="020F0502020204030204" pitchFamily="34" charset="0"/>
                <a:ea typeface="Times New Roman" panose="02020603050405020304" pitchFamily="18" charset="0"/>
              </a:rPr>
              <a:t>Ethereum dApps </a:t>
            </a:r>
          </a:p>
          <a:p>
            <a:pPr algn="just"/>
            <a:r>
              <a:rPr lang="en-US" sz="1100">
                <a:solidFill>
                  <a:srgbClr val="000000"/>
                </a:solidFill>
                <a:latin typeface="Calibri" panose="020F0502020204030204" pitchFamily="34" charset="0"/>
                <a:ea typeface="Times New Roman" panose="02020603050405020304" pitchFamily="18" charset="0"/>
              </a:rPr>
              <a:t>Everywhere in the world, developers are building dApps on top of Ethereum and creating innovative dApps. There are almost no limits to dApp development. There are financial applications, decentralized exchanges (DEX), social media platforms, messenger services, </a:t>
            </a: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r>
              <a:rPr lang="en-US" sz="1100">
                <a:solidFill>
                  <a:srgbClr val="000000"/>
                </a:solidFill>
                <a:latin typeface="Calibri" panose="020F0502020204030204" pitchFamily="34" charset="0"/>
                <a:ea typeface="Times New Roman" panose="02020603050405020304" pitchFamily="18" charset="0"/>
              </a:rPr>
              <a:t>games and others are just a couple of examples for dApps. Smart contracts can be seen as back-end APIs running in the blockchain while dApps are the front- end or UX. They represent the visible layer connecting users or other applications with the smart contracts running in the blockchain. You may think of app stores that we are already familiar with. Just like with dApps, there are countless apps in the app store today. These apps trust the app store with payment management and thus involve a third party and the need for established trust. Traditional developers are also dependent on the App Store's favor. App stores can remove apps from their stores as the ultimate authority. Accordingly, the consumer's choice also depends on the influence of third parties such as Google or Apple. Conclusively, this means that the content they generate is in the hands of third parties and influenced by unwritten rules of the industry. This is different with dApps which are built on Ethereum. Here, the data is in the hands of the users. Developers can offer dApps freely and independently of an app store provider, eliminating the pre-selection of an app store altogether. Running an Ethereum node is not a requirement for implementing DApps. Instead, there are private offerings in the cloud that can provide access to existing nodes. </a:t>
            </a:r>
          </a:p>
          <a:p>
            <a:pPr algn="just">
              <a:spcAft>
                <a:spcPts val="1900"/>
              </a:spcAft>
            </a:pPr>
            <a:endParaRPr lang="en-US" sz="1100">
              <a:solidFill>
                <a:srgbClr val="000000"/>
              </a:solidFill>
              <a:latin typeface="Calibri" panose="020F0502020204030204" pitchFamily="34" charset="0"/>
              <a:ea typeface="Times New Roman" panose="02020603050405020304" pitchFamily="18" charset="0"/>
            </a:endParaRPr>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69</a:t>
            </a:fld>
            <a:endParaRPr lang="en-US" dirty="0"/>
          </a:p>
        </p:txBody>
      </p:sp>
      <p:pic>
        <p:nvPicPr>
          <p:cNvPr id="41" name="Picture Placeholder 33">
            <a:extLst>
              <a:ext uri="{FF2B5EF4-FFF2-40B4-BE49-F238E27FC236}">
                <a16:creationId xmlns:a16="http://schemas.microsoft.com/office/drawing/2014/main" id="{F2E6605B-5B09-4DEA-B882-E7C1C75C940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7968247"/>
            <a:ext cx="7559675" cy="272356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
        <p:nvSpPr>
          <p:cNvPr id="17" name="Rectangle 16">
            <a:extLst>
              <a:ext uri="{FF2B5EF4-FFF2-40B4-BE49-F238E27FC236}">
                <a16:creationId xmlns:a16="http://schemas.microsoft.com/office/drawing/2014/main" id="{BC1B2A0F-AA47-75DF-BA8A-0B5C392CEE26}"/>
              </a:ext>
            </a:extLst>
          </p:cNvPr>
          <p:cNvSpPr/>
          <p:nvPr/>
        </p:nvSpPr>
        <p:spPr>
          <a:xfrm>
            <a:off x="5997039" y="0"/>
            <a:ext cx="1562636" cy="20544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8" name="Group 17">
            <a:extLst>
              <a:ext uri="{FF2B5EF4-FFF2-40B4-BE49-F238E27FC236}">
                <a16:creationId xmlns:a16="http://schemas.microsoft.com/office/drawing/2014/main" id="{1A14CE71-3704-619C-1A59-11077DB046FD}"/>
              </a:ext>
            </a:extLst>
          </p:cNvPr>
          <p:cNvGrpSpPr/>
          <p:nvPr/>
        </p:nvGrpSpPr>
        <p:grpSpPr>
          <a:xfrm>
            <a:off x="5728309" y="966084"/>
            <a:ext cx="1999713" cy="1442633"/>
            <a:chOff x="8493673" y="3441653"/>
            <a:chExt cx="2590079" cy="1868535"/>
          </a:xfrm>
        </p:grpSpPr>
        <p:sp>
          <p:nvSpPr>
            <p:cNvPr id="19" name="Freeform 18">
              <a:extLst>
                <a:ext uri="{FF2B5EF4-FFF2-40B4-BE49-F238E27FC236}">
                  <a16:creationId xmlns:a16="http://schemas.microsoft.com/office/drawing/2014/main" id="{B650BC54-2659-0A26-0836-C1847433DD14}"/>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0" name="Freeform 19">
              <a:extLst>
                <a:ext uri="{FF2B5EF4-FFF2-40B4-BE49-F238E27FC236}">
                  <a16:creationId xmlns:a16="http://schemas.microsoft.com/office/drawing/2014/main" id="{7C0F4F72-1034-6EB6-339F-954E1BF95EC2}"/>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1" name="Freeform 20">
              <a:extLst>
                <a:ext uri="{FF2B5EF4-FFF2-40B4-BE49-F238E27FC236}">
                  <a16:creationId xmlns:a16="http://schemas.microsoft.com/office/drawing/2014/main" id="{E8939F9B-B2FA-D7A0-88BA-8A6FE9095E23}"/>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2" name="Freeform 21">
              <a:extLst>
                <a:ext uri="{FF2B5EF4-FFF2-40B4-BE49-F238E27FC236}">
                  <a16:creationId xmlns:a16="http://schemas.microsoft.com/office/drawing/2014/main" id="{5D428E90-6B11-E0A7-CC56-FF85B904CE03}"/>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3" name="Freeform 22">
              <a:extLst>
                <a:ext uri="{FF2B5EF4-FFF2-40B4-BE49-F238E27FC236}">
                  <a16:creationId xmlns:a16="http://schemas.microsoft.com/office/drawing/2014/main" id="{CD9781D7-4E6C-8B95-19B5-47F3D13286A0}"/>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4" name="Freeform 23">
              <a:extLst>
                <a:ext uri="{FF2B5EF4-FFF2-40B4-BE49-F238E27FC236}">
                  <a16:creationId xmlns:a16="http://schemas.microsoft.com/office/drawing/2014/main" id="{1AF8E0AE-4AD7-649B-3BB8-A9CFD024BD38}"/>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5" name="Freeform 24">
              <a:extLst>
                <a:ext uri="{FF2B5EF4-FFF2-40B4-BE49-F238E27FC236}">
                  <a16:creationId xmlns:a16="http://schemas.microsoft.com/office/drawing/2014/main" id="{C7D3CBC0-4382-3649-7B45-DB93B3939FFC}"/>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6" name="Freeform 25">
              <a:extLst>
                <a:ext uri="{FF2B5EF4-FFF2-40B4-BE49-F238E27FC236}">
                  <a16:creationId xmlns:a16="http://schemas.microsoft.com/office/drawing/2014/main" id="{EECCE263-4102-8557-A970-6407D47FCE24}"/>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7" name="Freeform 26">
              <a:extLst>
                <a:ext uri="{FF2B5EF4-FFF2-40B4-BE49-F238E27FC236}">
                  <a16:creationId xmlns:a16="http://schemas.microsoft.com/office/drawing/2014/main" id="{25543AA1-B072-CAF0-E352-247B17DB8EFF}"/>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8" name="Freeform 27">
              <a:extLst>
                <a:ext uri="{FF2B5EF4-FFF2-40B4-BE49-F238E27FC236}">
                  <a16:creationId xmlns:a16="http://schemas.microsoft.com/office/drawing/2014/main" id="{7E740195-2144-7833-87C8-7B57C5CC35A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8BEC6946-B63D-9F88-30CA-FEDE7E6C4F95}"/>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1248715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428B317D-2D08-3045-B095-5358A7C7BCC0}"/>
              </a:ext>
            </a:extLst>
          </p:cNvPr>
          <p:cNvSpPr>
            <a:spLocks noGrp="1"/>
          </p:cNvSpPr>
          <p:nvPr>
            <p:ph type="body" sz="quarter" idx="30"/>
          </p:nvPr>
        </p:nvSpPr>
        <p:spPr>
          <a:xfrm>
            <a:off x="755650" y="660136"/>
            <a:ext cx="3971333" cy="1204857"/>
          </a:xfrm>
        </p:spPr>
        <p:txBody>
          <a:bodyPr/>
          <a:lstStyle/>
          <a:p>
            <a:r>
              <a:rPr lang="en-US" b="1">
                <a:solidFill>
                  <a:srgbClr val="F48043"/>
                </a:solidFill>
                <a:effectLst/>
                <a:ea typeface="Calibri" panose="020F0502020204030204" pitchFamily="34" charset="0"/>
                <a:cs typeface="Calibri" panose="020F0502020204030204" pitchFamily="34" charset="0"/>
              </a:rPr>
              <a:t>01|</a:t>
            </a:r>
            <a:r>
              <a:rPr lang="en-US" b="1">
                <a:solidFill>
                  <a:srgbClr val="8E2F91"/>
                </a:solidFill>
                <a:effectLst/>
                <a:ea typeface="Calibri" panose="020F0502020204030204" pitchFamily="34" charset="0"/>
                <a:cs typeface="Calibri" panose="020F0502020204030204" pitchFamily="34" charset="0"/>
              </a:rPr>
              <a:t> INTRODUCTION TO DLTS &amp; BLOCKCHAIN TECHNOLOGY</a:t>
            </a:r>
            <a:endParaRPr lang="en-LB" b="1">
              <a:solidFill>
                <a:srgbClr val="8E2F91"/>
              </a:solidFill>
              <a:effectLst/>
              <a:ea typeface="Calibri" panose="020F0502020204030204" pitchFamily="34" charset="0"/>
              <a:cs typeface="Calibri" panose="020F0502020204030204" pitchFamily="34" charset="0"/>
            </a:endParaRPr>
          </a:p>
          <a:p>
            <a:endParaRPr lang="en-US" dirty="0"/>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7</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2312474"/>
            <a:ext cx="6036131" cy="55893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dirty="0">
                <a:solidFill>
                  <a:schemeClr val="tx1"/>
                </a:solidFill>
                <a:latin typeface="Calibri" panose="020F0502020204030204" pitchFamily="34" charset="0"/>
                <a:cs typeface="Calibri" panose="020F0502020204030204" pitchFamily="34" charset="0"/>
              </a:rPr>
              <a:t>To lay the foundation for this course, we will first introduce you to Distributed Ledger Technology (DLT) and Blockchain as one of its sub-categories.</a:t>
            </a: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1666553"/>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Introduction to Module 1</a:t>
            </a:r>
            <a:endParaRPr lang="en-LB" sz="1800" b="0"/>
          </a:p>
          <a:p>
            <a:pPr>
              <a:spcBef>
                <a:spcPts val="0"/>
              </a:spcBef>
            </a:pPr>
            <a:endParaRPr lang="en-US" sz="1800" b="0" dirty="0"/>
          </a:p>
        </p:txBody>
      </p:sp>
      <p:sp>
        <p:nvSpPr>
          <p:cNvPr id="9" name="Text Placeholder 16">
            <a:extLst>
              <a:ext uri="{FF2B5EF4-FFF2-40B4-BE49-F238E27FC236}">
                <a16:creationId xmlns:a16="http://schemas.microsoft.com/office/drawing/2014/main" id="{3A356DCB-0FFA-1847-FB3A-D220A475A74A}"/>
              </a:ext>
            </a:extLst>
          </p:cNvPr>
          <p:cNvSpPr>
            <a:spLocks noGrp="1"/>
          </p:cNvSpPr>
          <p:nvPr/>
        </p:nvSpPr>
        <p:spPr>
          <a:xfrm>
            <a:off x="730684" y="301490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1.1 What is Blockchain Technology?</a:t>
            </a:r>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3645327"/>
            <a:ext cx="6036131" cy="283167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On a fundamental level, blockchain technology is a database structure based on the principle of a decentral, immutable, and transparent digital transaction book. With it, assets and information of various forms can be managed, stored, and transferred. The word blockchain refers to its database structure. Each transaction is recorded in the form of a block of data alongside other data required for the transaction to be validated. The details of transaction data will be discussed later in module 1. Each block is cryptographically connected to its precedent and subsequent block. Accordingly, each block confirms its place in the sequence of transactions. As transactions and storage of data occur, these blocks form a chain of data – the blockchain.</a:t>
            </a: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 </a:t>
            </a:r>
          </a:p>
          <a:p>
            <a:pPr algn="just"/>
            <a:r>
              <a:rPr lang="en-US" sz="1100" dirty="0">
                <a:solidFill>
                  <a:schemeClr val="tx1"/>
                </a:solidFill>
                <a:latin typeface="Calibri" panose="020F0502020204030204" pitchFamily="34" charset="0"/>
                <a:cs typeface="Calibri" panose="020F0502020204030204" pitchFamily="34" charset="0"/>
              </a:rPr>
              <a:t>A blockchain is a digital ledger controlled by a distributed public computer network. A distinction is made between public (public or permissionless) blockchains and private (private or permissioned) blockchains. More broadly, a ledger refers to an information storage that keeps records of transactions that are intended to be final, definitive and immutable. A distributed ledger is not stored centrally but is stored and updated ledger on many different computers (so-called nodes).  A distributed ledger as a specific calibration of a ledger is a ledger that is shared across a set of distributed ledger technology (DLT) nodes and synchronized between the DLT nodes using a consensus mechanism which is designed to be tamper resistant, append-only and immutable containing confirmed and validated transactions or information.</a:t>
            </a:r>
          </a:p>
        </p:txBody>
      </p:sp>
      <p:sp>
        <p:nvSpPr>
          <p:cNvPr id="11" name="Text Placeholder 17">
            <a:extLst>
              <a:ext uri="{FF2B5EF4-FFF2-40B4-BE49-F238E27FC236}">
                <a16:creationId xmlns:a16="http://schemas.microsoft.com/office/drawing/2014/main" id="{0D1F3D77-A4F3-5729-BD15-187A798EF318}"/>
              </a:ext>
            </a:extLst>
          </p:cNvPr>
          <p:cNvSpPr txBox="1">
            <a:spLocks/>
          </p:cNvSpPr>
          <p:nvPr/>
        </p:nvSpPr>
        <p:spPr>
          <a:xfrm>
            <a:off x="731792" y="10120747"/>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1: Relationship between distributed ledgers and blockchains</a:t>
            </a:r>
            <a:endParaRPr lang="en-LB" sz="1100" i="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13" name="Picture 12">
            <a:extLst>
              <a:ext uri="{FF2B5EF4-FFF2-40B4-BE49-F238E27FC236}">
                <a16:creationId xmlns:a16="http://schemas.microsoft.com/office/drawing/2014/main" id="{3E9F9A5C-B040-9DCF-8F28-ABDFDC2C607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62915" y="7147449"/>
            <a:ext cx="2833845" cy="2848182"/>
          </a:xfrm>
          <a:prstGeom prst="rect">
            <a:avLst/>
          </a:prstGeom>
        </p:spPr>
      </p:pic>
      <p:sp>
        <p:nvSpPr>
          <p:cNvPr id="16" name="Text Placeholder 17">
            <a:extLst>
              <a:ext uri="{FF2B5EF4-FFF2-40B4-BE49-F238E27FC236}">
                <a16:creationId xmlns:a16="http://schemas.microsoft.com/office/drawing/2014/main" id="{B8F18C9A-889D-6BC9-DBB8-BFD1A7C6F693}"/>
              </a:ext>
            </a:extLst>
          </p:cNvPr>
          <p:cNvSpPr txBox="1">
            <a:spLocks/>
          </p:cNvSpPr>
          <p:nvPr/>
        </p:nvSpPr>
        <p:spPr>
          <a:xfrm>
            <a:off x="2697178" y="7365044"/>
            <a:ext cx="2165317"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Distributed database</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9" name="Text Placeholder 17">
            <a:extLst>
              <a:ext uri="{FF2B5EF4-FFF2-40B4-BE49-F238E27FC236}">
                <a16:creationId xmlns:a16="http://schemas.microsoft.com/office/drawing/2014/main" id="{526B95AC-4562-1816-710E-56258DEBE0CC}"/>
              </a:ext>
            </a:extLst>
          </p:cNvPr>
          <p:cNvSpPr txBox="1">
            <a:spLocks/>
          </p:cNvSpPr>
          <p:nvPr/>
        </p:nvSpPr>
        <p:spPr>
          <a:xfrm>
            <a:off x="2930877" y="7953521"/>
            <a:ext cx="1697918"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Distributed ledgers</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0" name="Text Placeholder 17">
            <a:extLst>
              <a:ext uri="{FF2B5EF4-FFF2-40B4-BE49-F238E27FC236}">
                <a16:creationId xmlns:a16="http://schemas.microsoft.com/office/drawing/2014/main" id="{D80A137E-6D19-FB46-E9FF-85AF202761EA}"/>
              </a:ext>
            </a:extLst>
          </p:cNvPr>
          <p:cNvSpPr txBox="1">
            <a:spLocks/>
          </p:cNvSpPr>
          <p:nvPr/>
        </p:nvSpPr>
        <p:spPr>
          <a:xfrm>
            <a:off x="3082719" y="8578211"/>
            <a:ext cx="1394234"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Blockchains</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1" name="Text Placeholder 17">
            <a:extLst>
              <a:ext uri="{FF2B5EF4-FFF2-40B4-BE49-F238E27FC236}">
                <a16:creationId xmlns:a16="http://schemas.microsoft.com/office/drawing/2014/main" id="{C46D1071-C125-FDCB-32C2-8A897A98BE1D}"/>
              </a:ext>
            </a:extLst>
          </p:cNvPr>
          <p:cNvSpPr txBox="1">
            <a:spLocks/>
          </p:cNvSpPr>
          <p:nvPr/>
        </p:nvSpPr>
        <p:spPr>
          <a:xfrm>
            <a:off x="2973700" y="9289448"/>
            <a:ext cx="1612272"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020"/>
              </a:lnSpc>
            </a:pPr>
            <a:r>
              <a:rPr lang="en-US" sz="11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Permissioned blockchains</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349982425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3D6A832-1802-5250-7AA1-94C7B8AAA1E3}"/>
              </a:ext>
            </a:extLst>
          </p:cNvPr>
          <p:cNvSpPr/>
          <p:nvPr/>
        </p:nvSpPr>
        <p:spPr>
          <a:xfrm>
            <a:off x="5997039" y="0"/>
            <a:ext cx="1562636" cy="20544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0E6530DE-8FFE-9E29-A232-13767A24E369}"/>
              </a:ext>
            </a:extLst>
          </p:cNvPr>
          <p:cNvSpPr/>
          <p:nvPr/>
        </p:nvSpPr>
        <p:spPr>
          <a:xfrm flipV="1">
            <a:off x="-1" y="323002"/>
            <a:ext cx="7559675" cy="34196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70</a:t>
            </a:fld>
            <a:endParaRPr lang="en-US" dirty="0"/>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67225" y="4076059"/>
            <a:ext cx="3049153"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effectLst/>
                <a:ea typeface="Times New Roman" panose="02020603050405020304" pitchFamily="18" charset="0"/>
                <a:cs typeface="Calibri" panose="020F0502020204030204" pitchFamily="34" charset="0"/>
              </a:rPr>
              <a:t>2.2 </a:t>
            </a:r>
            <a:r>
              <a:rPr lang="en-US" sz="1800" b="0">
                <a:effectLst/>
                <a:latin typeface="Calibri" panose="020F0502020204030204" pitchFamily="34" charset="0"/>
              </a:rPr>
              <a:t>Ethereum Transactions </a:t>
            </a:r>
            <a:endParaRPr lang="en-US" sz="1400" b="0"/>
          </a:p>
          <a:p>
            <a:pPr>
              <a:spcBef>
                <a:spcPts val="0"/>
              </a:spcBef>
            </a:pPr>
            <a:endParaRPr lang="en-US" sz="1800" b="0" dirty="0"/>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755650" y="665164"/>
            <a:ext cx="6042253" cy="3101958"/>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cs typeface="+mn-cs"/>
              </a:rPr>
              <a:t>Ether supply </a:t>
            </a:r>
          </a:p>
          <a:p>
            <a:r>
              <a:rPr lang="en-US">
                <a:cs typeface="+mn-cs"/>
              </a:rPr>
              <a:t>As compared to Bitcoin which sets the maximum supply at 21 million, Ethereum does not have a limit. There will never be an end to Ether production. How many Ether exist has a direct impact on its price. Generally, the greater the number of coins that are publicly available, the lower its value. The total amount of Ether is still fluid, as the recent network upgrade to PoS have made an increase and decrease in both directions possibly in terms of Ether supply. </a:t>
            </a:r>
          </a:p>
          <a:p>
            <a:endParaRPr lang="en-US">
              <a:solidFill>
                <a:srgbClr val="000000"/>
              </a:solidFill>
              <a:cs typeface="+mn-cs"/>
            </a:endParaRPr>
          </a:p>
          <a:p>
            <a:r>
              <a:rPr lang="en-US" b="1">
                <a:solidFill>
                  <a:srgbClr val="F79037"/>
                </a:solidFill>
                <a:cs typeface="+mn-cs"/>
              </a:rPr>
              <a:t>The differences of Ethereum and Bitcoin </a:t>
            </a:r>
          </a:p>
          <a:p>
            <a:r>
              <a:rPr lang="en-US">
                <a:cs typeface="+mn-cs"/>
              </a:rPr>
              <a:t>Bitcoin and Ethereum differ in many aspects. While Bitcoin is a cryptocurrency, Ethereum is a platform. For this reason, Bitcoin is primarily a store of value and medium of exchange whereas Ethereum is seen as a general purpose blockchain. Ether is the native token on Ethereum's blockchain. Bitcoin is and always has been the largest cryptocurrency as measured by market capitalization and Ethereum is the second largest. Transactions are faster on the Ethereum network than on Bitcoin’s due to the fact that the Ethereum blockchain is slightly faster than the Bitcoin blockchain. It is also important to note that Ethereum was created as a complement to Bitcoin and not as competition. While Bitcoin has been able to establish itself as a cryptocurrency, Ethereum aims to establish a decentralized world computer. In this sense, a comparison between the two cryptocurrencies is a difficult one. </a:t>
            </a:r>
          </a:p>
        </p:txBody>
      </p:sp>
      <p:sp>
        <p:nvSpPr>
          <p:cNvPr id="150" name="Text Placeholder 17">
            <a:extLst>
              <a:ext uri="{FF2B5EF4-FFF2-40B4-BE49-F238E27FC236}">
                <a16:creationId xmlns:a16="http://schemas.microsoft.com/office/drawing/2014/main" id="{F062FA56-5B47-692C-C1B8-CBE8F5748C8F}"/>
              </a:ext>
            </a:extLst>
          </p:cNvPr>
          <p:cNvSpPr txBox="1">
            <a:spLocks/>
          </p:cNvSpPr>
          <p:nvPr/>
        </p:nvSpPr>
        <p:spPr>
          <a:xfrm>
            <a:off x="767225" y="4601540"/>
            <a:ext cx="3012613" cy="190179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cs typeface="+mn-cs"/>
              </a:rPr>
              <a:t>To learn how Ethereum transactions work in accordance with smart contracts, listen to the Generation Blockchain podcast episode on the topic. </a:t>
            </a:r>
          </a:p>
          <a:p>
            <a:endParaRPr lang="en-US">
              <a:solidFill>
                <a:srgbClr val="000000"/>
              </a:solidFill>
              <a:cs typeface="+mn-cs"/>
            </a:endParaRPr>
          </a:p>
          <a:p>
            <a:r>
              <a:rPr lang="en-US">
                <a:solidFill>
                  <a:srgbClr val="F79037"/>
                </a:solidFill>
                <a:cs typeface="+mn-cs"/>
                <a:hlinkClick r:id="rId2">
                  <a:extLst>
                    <a:ext uri="{A12FA001-AC4F-418D-AE19-62706E023703}">
                      <ahyp:hlinkClr xmlns:ahyp="http://schemas.microsoft.com/office/drawing/2018/hyperlinkcolor" val="tx"/>
                    </a:ext>
                  </a:extLst>
                </a:hlinkClick>
              </a:rPr>
              <a:t>Click here </a:t>
            </a:r>
            <a:r>
              <a:rPr lang="en-US">
                <a:solidFill>
                  <a:srgbClr val="000000"/>
                </a:solidFill>
                <a:cs typeface="+mn-cs"/>
              </a:rPr>
              <a:t>to listen to the Generation Blockchain Podcast episode on Ethereum Transactions &amp; Smart Contracts. </a:t>
            </a:r>
          </a:p>
        </p:txBody>
      </p:sp>
      <p:grpSp>
        <p:nvGrpSpPr>
          <p:cNvPr id="6" name="Group 5">
            <a:extLst>
              <a:ext uri="{FF2B5EF4-FFF2-40B4-BE49-F238E27FC236}">
                <a16:creationId xmlns:a16="http://schemas.microsoft.com/office/drawing/2014/main" id="{265DD713-15BB-C1A5-5F7F-CF3215340317}"/>
              </a:ext>
            </a:extLst>
          </p:cNvPr>
          <p:cNvGrpSpPr/>
          <p:nvPr/>
        </p:nvGrpSpPr>
        <p:grpSpPr>
          <a:xfrm>
            <a:off x="5308862" y="4046999"/>
            <a:ext cx="847095" cy="1129232"/>
            <a:chOff x="1778162" y="2675755"/>
            <a:chExt cx="4006677" cy="5341157"/>
          </a:xfrm>
        </p:grpSpPr>
        <p:sp>
          <p:nvSpPr>
            <p:cNvPr id="8" name="Freeform 7">
              <a:extLst>
                <a:ext uri="{FF2B5EF4-FFF2-40B4-BE49-F238E27FC236}">
                  <a16:creationId xmlns:a16="http://schemas.microsoft.com/office/drawing/2014/main" id="{B9C993BE-19F1-0AE6-2450-90E389C6B8BF}"/>
                </a:ext>
              </a:extLst>
            </p:cNvPr>
            <p:cNvSpPr/>
            <p:nvPr/>
          </p:nvSpPr>
          <p:spPr>
            <a:xfrm>
              <a:off x="1960374" y="2742012"/>
              <a:ext cx="3824465" cy="5208739"/>
            </a:xfrm>
            <a:custGeom>
              <a:avLst/>
              <a:gdLst>
                <a:gd name="connsiteX0" fmla="*/ 3502741 w 3824465"/>
                <a:gd name="connsiteY0" fmla="*/ 0 h 5208739"/>
                <a:gd name="connsiteX1" fmla="*/ 321820 w 3824465"/>
                <a:gd name="connsiteY1" fmla="*/ 0 h 5208739"/>
                <a:gd name="connsiteX2" fmla="*/ 0 w 3824465"/>
                <a:gd name="connsiteY2" fmla="*/ 322143 h 5208739"/>
                <a:gd name="connsiteX3" fmla="*/ 0 w 3824465"/>
                <a:gd name="connsiteY3" fmla="*/ 4886597 h 5208739"/>
                <a:gd name="connsiteX4" fmla="*/ 321820 w 3824465"/>
                <a:gd name="connsiteY4" fmla="*/ 5208740 h 5208739"/>
                <a:gd name="connsiteX5" fmla="*/ 3502741 w 3824465"/>
                <a:gd name="connsiteY5" fmla="*/ 5208740 h 5208739"/>
                <a:gd name="connsiteX6" fmla="*/ 3824466 w 3824465"/>
                <a:gd name="connsiteY6" fmla="*/ 4886597 h 5208739"/>
                <a:gd name="connsiteX7" fmla="*/ 3824466 w 3824465"/>
                <a:gd name="connsiteY7" fmla="*/ 322143 h 5208739"/>
                <a:gd name="connsiteX8" fmla="*/ 3502741 w 3824465"/>
                <a:gd name="connsiteY8" fmla="*/ 0 h 5208739"/>
                <a:gd name="connsiteX9" fmla="*/ 1912280 w 3824465"/>
                <a:gd name="connsiteY9" fmla="*/ 4665742 h 5208739"/>
                <a:gd name="connsiteX10" fmla="*/ 1112485 w 3824465"/>
                <a:gd name="connsiteY10" fmla="*/ 3865144 h 5208739"/>
                <a:gd name="connsiteX11" fmla="*/ 1912280 w 3824465"/>
                <a:gd name="connsiteY11" fmla="*/ 3064547 h 5208739"/>
                <a:gd name="connsiteX12" fmla="*/ 2712075 w 3824465"/>
                <a:gd name="connsiteY12" fmla="*/ 3865144 h 5208739"/>
                <a:gd name="connsiteX13" fmla="*/ 1912280 w 3824465"/>
                <a:gd name="connsiteY13" fmla="*/ 4665742 h 5208739"/>
                <a:gd name="connsiteX14" fmla="*/ 3272883 w 3824465"/>
                <a:gd name="connsiteY14" fmla="*/ 2475570 h 5208739"/>
                <a:gd name="connsiteX15" fmla="*/ 2969512 w 3824465"/>
                <a:gd name="connsiteY15" fmla="*/ 2779245 h 5208739"/>
                <a:gd name="connsiteX16" fmla="*/ 855048 w 3824465"/>
                <a:gd name="connsiteY16" fmla="*/ 2779245 h 5208739"/>
                <a:gd name="connsiteX17" fmla="*/ 551678 w 3824465"/>
                <a:gd name="connsiteY17" fmla="*/ 2475570 h 5208739"/>
                <a:gd name="connsiteX18" fmla="*/ 551678 w 3824465"/>
                <a:gd name="connsiteY18" fmla="*/ 777655 h 5208739"/>
                <a:gd name="connsiteX19" fmla="*/ 855048 w 3824465"/>
                <a:gd name="connsiteY19" fmla="*/ 473980 h 5208739"/>
                <a:gd name="connsiteX20" fmla="*/ 2969512 w 3824465"/>
                <a:gd name="connsiteY20" fmla="*/ 473980 h 5208739"/>
                <a:gd name="connsiteX21" fmla="*/ 3272883 w 3824465"/>
                <a:gd name="connsiteY21" fmla="*/ 777655 h 5208739"/>
                <a:gd name="connsiteX22" fmla="*/ 3272883 w 3824465"/>
                <a:gd name="connsiteY22" fmla="*/ 2475570 h 520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24465" h="5208739">
                  <a:moveTo>
                    <a:pt x="3502741" y="0"/>
                  </a:moveTo>
                  <a:lnTo>
                    <a:pt x="321820" y="0"/>
                  </a:lnTo>
                  <a:cubicBezTo>
                    <a:pt x="144077" y="0"/>
                    <a:pt x="0" y="144222"/>
                    <a:pt x="0" y="322143"/>
                  </a:cubicBezTo>
                  <a:lnTo>
                    <a:pt x="0" y="4886597"/>
                  </a:lnTo>
                  <a:cubicBezTo>
                    <a:pt x="0" y="5064518"/>
                    <a:pt x="144077" y="5208740"/>
                    <a:pt x="321820" y="5208740"/>
                  </a:cubicBezTo>
                  <a:lnTo>
                    <a:pt x="3502741" y="5208740"/>
                  </a:lnTo>
                  <a:cubicBezTo>
                    <a:pt x="3680483" y="5208740"/>
                    <a:pt x="3824466" y="5064518"/>
                    <a:pt x="3824466" y="4886597"/>
                  </a:cubicBezTo>
                  <a:lnTo>
                    <a:pt x="3824466" y="322143"/>
                  </a:lnTo>
                  <a:cubicBezTo>
                    <a:pt x="3824466" y="144222"/>
                    <a:pt x="3680388" y="0"/>
                    <a:pt x="3502741" y="0"/>
                  </a:cubicBezTo>
                  <a:close/>
                  <a:moveTo>
                    <a:pt x="1912280" y="4665742"/>
                  </a:moveTo>
                  <a:cubicBezTo>
                    <a:pt x="1470539" y="4665742"/>
                    <a:pt x="1112485" y="4307330"/>
                    <a:pt x="1112485" y="3865144"/>
                  </a:cubicBezTo>
                  <a:cubicBezTo>
                    <a:pt x="1112485" y="3422960"/>
                    <a:pt x="1470539" y="3064547"/>
                    <a:pt x="1912280" y="3064547"/>
                  </a:cubicBezTo>
                  <a:cubicBezTo>
                    <a:pt x="2354022" y="3064547"/>
                    <a:pt x="2712075" y="3422960"/>
                    <a:pt x="2712075" y="3865144"/>
                  </a:cubicBezTo>
                  <a:cubicBezTo>
                    <a:pt x="2712075" y="4307330"/>
                    <a:pt x="2354022" y="4665742"/>
                    <a:pt x="1912280" y="4665742"/>
                  </a:cubicBezTo>
                  <a:close/>
                  <a:moveTo>
                    <a:pt x="3272883" y="2475570"/>
                  </a:moveTo>
                  <a:cubicBezTo>
                    <a:pt x="3272883" y="2643305"/>
                    <a:pt x="3137079" y="2779245"/>
                    <a:pt x="2969512" y="2779245"/>
                  </a:cubicBezTo>
                  <a:lnTo>
                    <a:pt x="855048" y="2779245"/>
                  </a:lnTo>
                  <a:cubicBezTo>
                    <a:pt x="687481" y="2779245"/>
                    <a:pt x="551678" y="2643305"/>
                    <a:pt x="551678" y="2475570"/>
                  </a:cubicBezTo>
                  <a:lnTo>
                    <a:pt x="551678" y="777655"/>
                  </a:lnTo>
                  <a:cubicBezTo>
                    <a:pt x="551678" y="609920"/>
                    <a:pt x="687481" y="473980"/>
                    <a:pt x="855048" y="473980"/>
                  </a:cubicBezTo>
                  <a:lnTo>
                    <a:pt x="2969512" y="473980"/>
                  </a:lnTo>
                  <a:cubicBezTo>
                    <a:pt x="3137079" y="473980"/>
                    <a:pt x="3272883" y="609920"/>
                    <a:pt x="3272883" y="777655"/>
                  </a:cubicBezTo>
                  <a:lnTo>
                    <a:pt x="3272883" y="2475570"/>
                  </a:lnTo>
                  <a:close/>
                </a:path>
              </a:pathLst>
            </a:custGeom>
            <a:solidFill>
              <a:srgbClr val="C8326D"/>
            </a:solidFill>
            <a:ln w="9510" cap="flat">
              <a:noFill/>
              <a:prstDash val="solid"/>
              <a:miter/>
            </a:ln>
          </p:spPr>
          <p:txBody>
            <a:bodyPr rtlCol="0" anchor="ctr"/>
            <a:lstStyle/>
            <a:p>
              <a:endParaRPr lang="en-GB"/>
            </a:p>
          </p:txBody>
        </p:sp>
        <p:sp>
          <p:nvSpPr>
            <p:cNvPr id="9" name="Freeform 8">
              <a:extLst>
                <a:ext uri="{FF2B5EF4-FFF2-40B4-BE49-F238E27FC236}">
                  <a16:creationId xmlns:a16="http://schemas.microsoft.com/office/drawing/2014/main" id="{AC5368A9-0EA1-A63F-0EAF-14D21FF9DF80}"/>
                </a:ext>
              </a:extLst>
            </p:cNvPr>
            <p:cNvSpPr/>
            <p:nvPr/>
          </p:nvSpPr>
          <p:spPr>
            <a:xfrm>
              <a:off x="1778162" y="2675755"/>
              <a:ext cx="3956750" cy="5341157"/>
            </a:xfrm>
            <a:custGeom>
              <a:avLst/>
              <a:gdLst>
                <a:gd name="connsiteX0" fmla="*/ 3568836 w 3956750"/>
                <a:gd name="connsiteY0" fmla="*/ 5341157 h 5341157"/>
                <a:gd name="connsiteX1" fmla="*/ 387915 w 3956750"/>
                <a:gd name="connsiteY1" fmla="*/ 5341157 h 5341157"/>
                <a:gd name="connsiteX2" fmla="*/ 0 w 3956750"/>
                <a:gd name="connsiteY2" fmla="*/ 4952853 h 5341157"/>
                <a:gd name="connsiteX3" fmla="*/ 0 w 3956750"/>
                <a:gd name="connsiteY3" fmla="*/ 388304 h 5341157"/>
                <a:gd name="connsiteX4" fmla="*/ 387915 w 3956750"/>
                <a:gd name="connsiteY4" fmla="*/ 0 h 5341157"/>
                <a:gd name="connsiteX5" fmla="*/ 3568836 w 3956750"/>
                <a:gd name="connsiteY5" fmla="*/ 0 h 5341157"/>
                <a:gd name="connsiteX6" fmla="*/ 3956751 w 3956750"/>
                <a:gd name="connsiteY6" fmla="*/ 388304 h 5341157"/>
                <a:gd name="connsiteX7" fmla="*/ 3956751 w 3956750"/>
                <a:gd name="connsiteY7" fmla="*/ 4952758 h 5341157"/>
                <a:gd name="connsiteX8" fmla="*/ 3568836 w 3956750"/>
                <a:gd name="connsiteY8" fmla="*/ 5341062 h 5341157"/>
                <a:gd name="connsiteX9" fmla="*/ 387915 w 3956750"/>
                <a:gd name="connsiteY9" fmla="*/ 132513 h 5341157"/>
                <a:gd name="connsiteX10" fmla="*/ 132285 w 3956750"/>
                <a:gd name="connsiteY10" fmla="*/ 388399 h 5341157"/>
                <a:gd name="connsiteX11" fmla="*/ 132285 w 3956750"/>
                <a:gd name="connsiteY11" fmla="*/ 4952853 h 5341157"/>
                <a:gd name="connsiteX12" fmla="*/ 387915 w 3956750"/>
                <a:gd name="connsiteY12" fmla="*/ 5208740 h 5341157"/>
                <a:gd name="connsiteX13" fmla="*/ 3568836 w 3956750"/>
                <a:gd name="connsiteY13" fmla="*/ 5208740 h 5341157"/>
                <a:gd name="connsiteX14" fmla="*/ 3824466 w 3956750"/>
                <a:gd name="connsiteY14" fmla="*/ 4952853 h 5341157"/>
                <a:gd name="connsiteX15" fmla="*/ 3824466 w 3956750"/>
                <a:gd name="connsiteY15" fmla="*/ 388304 h 5341157"/>
                <a:gd name="connsiteX16" fmla="*/ 3568836 w 3956750"/>
                <a:gd name="connsiteY16" fmla="*/ 132418 h 5341157"/>
                <a:gd name="connsiteX17" fmla="*/ 387915 w 3956750"/>
                <a:gd name="connsiteY17" fmla="*/ 132418 h 5341157"/>
                <a:gd name="connsiteX18" fmla="*/ 1978375 w 3956750"/>
                <a:gd name="connsiteY18" fmla="*/ 4798255 h 5341157"/>
                <a:gd name="connsiteX19" fmla="*/ 1112390 w 3956750"/>
                <a:gd name="connsiteY19" fmla="*/ 3931401 h 5341157"/>
                <a:gd name="connsiteX20" fmla="*/ 1978375 w 3956750"/>
                <a:gd name="connsiteY20" fmla="*/ 3064547 h 5341157"/>
                <a:gd name="connsiteX21" fmla="*/ 2844360 w 3956750"/>
                <a:gd name="connsiteY21" fmla="*/ 3931401 h 5341157"/>
                <a:gd name="connsiteX22" fmla="*/ 1978375 w 3956750"/>
                <a:gd name="connsiteY22" fmla="*/ 4798255 h 5341157"/>
                <a:gd name="connsiteX23" fmla="*/ 1978375 w 3956750"/>
                <a:gd name="connsiteY23" fmla="*/ 3196964 h 5341157"/>
                <a:gd name="connsiteX24" fmla="*/ 1244675 w 3956750"/>
                <a:gd name="connsiteY24" fmla="*/ 3931401 h 5341157"/>
                <a:gd name="connsiteX25" fmla="*/ 1978375 w 3956750"/>
                <a:gd name="connsiteY25" fmla="*/ 4665838 h 5341157"/>
                <a:gd name="connsiteX26" fmla="*/ 2712076 w 3956750"/>
                <a:gd name="connsiteY26" fmla="*/ 3931401 h 5341157"/>
                <a:gd name="connsiteX27" fmla="*/ 1978375 w 3956750"/>
                <a:gd name="connsiteY27" fmla="*/ 3196964 h 5341157"/>
                <a:gd name="connsiteX28" fmla="*/ 3035607 w 3956750"/>
                <a:gd name="connsiteY28" fmla="*/ 2911662 h 5341157"/>
                <a:gd name="connsiteX29" fmla="*/ 921143 w 3956750"/>
                <a:gd name="connsiteY29" fmla="*/ 2911662 h 5341157"/>
                <a:gd name="connsiteX30" fmla="*/ 551583 w 3956750"/>
                <a:gd name="connsiteY30" fmla="*/ 2541731 h 5341157"/>
                <a:gd name="connsiteX31" fmla="*/ 551583 w 3956750"/>
                <a:gd name="connsiteY31" fmla="*/ 843912 h 5341157"/>
                <a:gd name="connsiteX32" fmla="*/ 921143 w 3956750"/>
                <a:gd name="connsiteY32" fmla="*/ 473980 h 5341157"/>
                <a:gd name="connsiteX33" fmla="*/ 3035607 w 3956750"/>
                <a:gd name="connsiteY33" fmla="*/ 473980 h 5341157"/>
                <a:gd name="connsiteX34" fmla="*/ 3405167 w 3956750"/>
                <a:gd name="connsiteY34" fmla="*/ 843912 h 5341157"/>
                <a:gd name="connsiteX35" fmla="*/ 3405167 w 3956750"/>
                <a:gd name="connsiteY35" fmla="*/ 2541826 h 5341157"/>
                <a:gd name="connsiteX36" fmla="*/ 3035607 w 3956750"/>
                <a:gd name="connsiteY36" fmla="*/ 2911758 h 5341157"/>
                <a:gd name="connsiteX37" fmla="*/ 921143 w 3956750"/>
                <a:gd name="connsiteY37" fmla="*/ 606398 h 5341157"/>
                <a:gd name="connsiteX38" fmla="*/ 683963 w 3956750"/>
                <a:gd name="connsiteY38" fmla="*/ 843912 h 5341157"/>
                <a:gd name="connsiteX39" fmla="*/ 683963 w 3956750"/>
                <a:gd name="connsiteY39" fmla="*/ 2541826 h 5341157"/>
                <a:gd name="connsiteX40" fmla="*/ 921143 w 3956750"/>
                <a:gd name="connsiteY40" fmla="*/ 2779340 h 5341157"/>
                <a:gd name="connsiteX41" fmla="*/ 3035607 w 3956750"/>
                <a:gd name="connsiteY41" fmla="*/ 2779340 h 5341157"/>
                <a:gd name="connsiteX42" fmla="*/ 3272788 w 3956750"/>
                <a:gd name="connsiteY42" fmla="*/ 2541826 h 5341157"/>
                <a:gd name="connsiteX43" fmla="*/ 3272788 w 3956750"/>
                <a:gd name="connsiteY43" fmla="*/ 843912 h 5341157"/>
                <a:gd name="connsiteX44" fmla="*/ 3035607 w 3956750"/>
                <a:gd name="connsiteY44" fmla="*/ 606398 h 5341157"/>
                <a:gd name="connsiteX45" fmla="*/ 921143 w 3956750"/>
                <a:gd name="connsiteY45" fmla="*/ 606398 h 534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6750" h="5341157">
                  <a:moveTo>
                    <a:pt x="3568836" y="5341157"/>
                  </a:moveTo>
                  <a:lnTo>
                    <a:pt x="387915" y="5341157"/>
                  </a:lnTo>
                  <a:cubicBezTo>
                    <a:pt x="174034" y="5341157"/>
                    <a:pt x="0" y="5166949"/>
                    <a:pt x="0" y="4952853"/>
                  </a:cubicBezTo>
                  <a:lnTo>
                    <a:pt x="0" y="388304"/>
                  </a:lnTo>
                  <a:cubicBezTo>
                    <a:pt x="0" y="174209"/>
                    <a:pt x="174034" y="0"/>
                    <a:pt x="387915" y="0"/>
                  </a:cubicBezTo>
                  <a:lnTo>
                    <a:pt x="3568836" y="0"/>
                  </a:lnTo>
                  <a:cubicBezTo>
                    <a:pt x="3782716" y="0"/>
                    <a:pt x="3956751" y="174209"/>
                    <a:pt x="3956751" y="388304"/>
                  </a:cubicBezTo>
                  <a:lnTo>
                    <a:pt x="3956751" y="4952758"/>
                  </a:lnTo>
                  <a:cubicBezTo>
                    <a:pt x="3956751" y="5166854"/>
                    <a:pt x="3782716" y="5341062"/>
                    <a:pt x="3568836" y="5341062"/>
                  </a:cubicBezTo>
                  <a:close/>
                  <a:moveTo>
                    <a:pt x="387915" y="132513"/>
                  </a:moveTo>
                  <a:cubicBezTo>
                    <a:pt x="246976" y="132513"/>
                    <a:pt x="132285" y="247319"/>
                    <a:pt x="132285" y="388399"/>
                  </a:cubicBezTo>
                  <a:lnTo>
                    <a:pt x="132285" y="4952853"/>
                  </a:lnTo>
                  <a:cubicBezTo>
                    <a:pt x="132285" y="5093933"/>
                    <a:pt x="246976" y="5208740"/>
                    <a:pt x="387915" y="5208740"/>
                  </a:cubicBezTo>
                  <a:lnTo>
                    <a:pt x="3568836" y="5208740"/>
                  </a:lnTo>
                  <a:cubicBezTo>
                    <a:pt x="3709774" y="5208740"/>
                    <a:pt x="3824466" y="5093933"/>
                    <a:pt x="3824466" y="4952853"/>
                  </a:cubicBezTo>
                  <a:lnTo>
                    <a:pt x="3824466" y="388304"/>
                  </a:lnTo>
                  <a:cubicBezTo>
                    <a:pt x="3824466" y="247224"/>
                    <a:pt x="3709774" y="132418"/>
                    <a:pt x="3568836" y="132418"/>
                  </a:cubicBezTo>
                  <a:lnTo>
                    <a:pt x="387915" y="132418"/>
                  </a:lnTo>
                  <a:close/>
                  <a:moveTo>
                    <a:pt x="1978375" y="4798255"/>
                  </a:moveTo>
                  <a:cubicBezTo>
                    <a:pt x="1500876" y="4798255"/>
                    <a:pt x="1112390" y="4409380"/>
                    <a:pt x="1112390" y="3931401"/>
                  </a:cubicBezTo>
                  <a:cubicBezTo>
                    <a:pt x="1112390" y="3453422"/>
                    <a:pt x="1500876" y="3064547"/>
                    <a:pt x="1978375" y="3064547"/>
                  </a:cubicBezTo>
                  <a:cubicBezTo>
                    <a:pt x="2455875" y="3064547"/>
                    <a:pt x="2844360" y="3453422"/>
                    <a:pt x="2844360" y="3931401"/>
                  </a:cubicBezTo>
                  <a:cubicBezTo>
                    <a:pt x="2844360" y="4409380"/>
                    <a:pt x="2455875" y="4798255"/>
                    <a:pt x="1978375" y="4798255"/>
                  </a:cubicBezTo>
                  <a:close/>
                  <a:moveTo>
                    <a:pt x="1978375" y="3196964"/>
                  </a:moveTo>
                  <a:cubicBezTo>
                    <a:pt x="1573818" y="3196964"/>
                    <a:pt x="1244675" y="3526438"/>
                    <a:pt x="1244675" y="3931401"/>
                  </a:cubicBezTo>
                  <a:cubicBezTo>
                    <a:pt x="1244675" y="4336364"/>
                    <a:pt x="1573818" y="4665838"/>
                    <a:pt x="1978375" y="4665838"/>
                  </a:cubicBezTo>
                  <a:cubicBezTo>
                    <a:pt x="2382933" y="4665838"/>
                    <a:pt x="2712076" y="4336364"/>
                    <a:pt x="2712076" y="3931401"/>
                  </a:cubicBezTo>
                  <a:cubicBezTo>
                    <a:pt x="2712076" y="3526438"/>
                    <a:pt x="2382933" y="3196964"/>
                    <a:pt x="1978375" y="3196964"/>
                  </a:cubicBezTo>
                  <a:close/>
                  <a:moveTo>
                    <a:pt x="3035607" y="2911662"/>
                  </a:moveTo>
                  <a:lnTo>
                    <a:pt x="921143" y="2911662"/>
                  </a:lnTo>
                  <a:cubicBezTo>
                    <a:pt x="717343" y="2911662"/>
                    <a:pt x="551583" y="2745736"/>
                    <a:pt x="551583" y="2541731"/>
                  </a:cubicBezTo>
                  <a:lnTo>
                    <a:pt x="551583" y="843912"/>
                  </a:lnTo>
                  <a:cubicBezTo>
                    <a:pt x="551583" y="639907"/>
                    <a:pt x="717343" y="473980"/>
                    <a:pt x="921143" y="473980"/>
                  </a:cubicBezTo>
                  <a:lnTo>
                    <a:pt x="3035607" y="473980"/>
                  </a:lnTo>
                  <a:cubicBezTo>
                    <a:pt x="3239407" y="473980"/>
                    <a:pt x="3405167" y="639907"/>
                    <a:pt x="3405167" y="843912"/>
                  </a:cubicBezTo>
                  <a:lnTo>
                    <a:pt x="3405167" y="2541826"/>
                  </a:lnTo>
                  <a:cubicBezTo>
                    <a:pt x="3405167" y="2745831"/>
                    <a:pt x="3239407" y="2911758"/>
                    <a:pt x="3035607" y="2911758"/>
                  </a:cubicBezTo>
                  <a:close/>
                  <a:moveTo>
                    <a:pt x="921143" y="606398"/>
                  </a:moveTo>
                  <a:cubicBezTo>
                    <a:pt x="790285" y="606398"/>
                    <a:pt x="683963" y="712922"/>
                    <a:pt x="683963" y="843912"/>
                  </a:cubicBezTo>
                  <a:lnTo>
                    <a:pt x="683963" y="2541826"/>
                  </a:lnTo>
                  <a:cubicBezTo>
                    <a:pt x="683963" y="2672816"/>
                    <a:pt x="790380" y="2779340"/>
                    <a:pt x="921143" y="2779340"/>
                  </a:cubicBezTo>
                  <a:lnTo>
                    <a:pt x="3035607" y="2779340"/>
                  </a:lnTo>
                  <a:cubicBezTo>
                    <a:pt x="3166466" y="2779340"/>
                    <a:pt x="3272788" y="2672816"/>
                    <a:pt x="3272788" y="2541826"/>
                  </a:cubicBezTo>
                  <a:lnTo>
                    <a:pt x="3272788" y="843912"/>
                  </a:lnTo>
                  <a:cubicBezTo>
                    <a:pt x="3272788" y="712922"/>
                    <a:pt x="3166370" y="606398"/>
                    <a:pt x="3035607" y="606398"/>
                  </a:cubicBezTo>
                  <a:lnTo>
                    <a:pt x="921143" y="606398"/>
                  </a:lnTo>
                  <a:close/>
                </a:path>
              </a:pathLst>
            </a:custGeom>
            <a:solidFill>
              <a:srgbClr val="E38046"/>
            </a:solidFill>
            <a:ln w="9510" cap="flat">
              <a:noFill/>
              <a:prstDash val="solid"/>
              <a:miter/>
            </a:ln>
          </p:spPr>
          <p:txBody>
            <a:bodyPr rtlCol="0" anchor="ctr"/>
            <a:lstStyle/>
            <a:p>
              <a:endParaRPr lang="en-GB"/>
            </a:p>
          </p:txBody>
        </p:sp>
        <p:sp>
          <p:nvSpPr>
            <p:cNvPr id="10" name="Freeform 9">
              <a:extLst>
                <a:ext uri="{FF2B5EF4-FFF2-40B4-BE49-F238E27FC236}">
                  <a16:creationId xmlns:a16="http://schemas.microsoft.com/office/drawing/2014/main" id="{FD18C91E-9906-C792-45D1-15D9DEF5DB7E}"/>
                </a:ext>
              </a:extLst>
            </p:cNvPr>
            <p:cNvSpPr/>
            <p:nvPr/>
          </p:nvSpPr>
          <p:spPr>
            <a:xfrm>
              <a:off x="3487307" y="6150692"/>
              <a:ext cx="726567" cy="925113"/>
            </a:xfrm>
            <a:custGeom>
              <a:avLst/>
              <a:gdLst>
                <a:gd name="connsiteX0" fmla="*/ 0 w 726567"/>
                <a:gd name="connsiteY0" fmla="*/ 0 h 925113"/>
                <a:gd name="connsiteX1" fmla="*/ 726568 w 726567"/>
                <a:gd name="connsiteY1" fmla="*/ 462557 h 925113"/>
                <a:gd name="connsiteX2" fmla="*/ 0 w 726567"/>
                <a:gd name="connsiteY2" fmla="*/ 925114 h 925113"/>
                <a:gd name="connsiteX3" fmla="*/ 0 w 726567"/>
                <a:gd name="connsiteY3" fmla="*/ 0 h 925113"/>
              </a:gdLst>
              <a:ahLst/>
              <a:cxnLst>
                <a:cxn ang="0">
                  <a:pos x="connsiteX0" y="connsiteY0"/>
                </a:cxn>
                <a:cxn ang="0">
                  <a:pos x="connsiteX1" y="connsiteY1"/>
                </a:cxn>
                <a:cxn ang="0">
                  <a:pos x="connsiteX2" y="connsiteY2"/>
                </a:cxn>
                <a:cxn ang="0">
                  <a:pos x="connsiteX3" y="connsiteY3"/>
                </a:cxn>
              </a:cxnLst>
              <a:rect l="l" t="t" r="r" b="b"/>
              <a:pathLst>
                <a:path w="726567" h="925113">
                  <a:moveTo>
                    <a:pt x="0" y="0"/>
                  </a:moveTo>
                  <a:lnTo>
                    <a:pt x="726568" y="462557"/>
                  </a:lnTo>
                  <a:lnTo>
                    <a:pt x="0" y="925114"/>
                  </a:lnTo>
                  <a:lnTo>
                    <a:pt x="0" y="0"/>
                  </a:lnTo>
                  <a:close/>
                </a:path>
              </a:pathLst>
            </a:custGeom>
            <a:solidFill>
              <a:srgbClr val="E38046"/>
            </a:solidFill>
            <a:ln w="9510" cap="flat">
              <a:noFill/>
              <a:prstDash val="solid"/>
              <a:miter/>
            </a:ln>
          </p:spPr>
          <p:txBody>
            <a:bodyPr rtlCol="0" anchor="ctr"/>
            <a:lstStyle/>
            <a:p>
              <a:endParaRPr lang="en-GB"/>
            </a:p>
          </p:txBody>
        </p:sp>
      </p:grpSp>
      <p:cxnSp>
        <p:nvCxnSpPr>
          <p:cNvPr id="11" name="Straight Connector 10">
            <a:extLst>
              <a:ext uri="{FF2B5EF4-FFF2-40B4-BE49-F238E27FC236}">
                <a16:creationId xmlns:a16="http://schemas.microsoft.com/office/drawing/2014/main" id="{22D64214-704C-ACBF-6B2D-6FEAE2D4F82F}"/>
              </a:ext>
            </a:extLst>
          </p:cNvPr>
          <p:cNvCxnSpPr>
            <a:cxnSpLocks/>
          </p:cNvCxnSpPr>
          <p:nvPr/>
        </p:nvCxnSpPr>
        <p:spPr>
          <a:xfrm>
            <a:off x="4004841" y="4711727"/>
            <a:ext cx="1152976"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
        <p:nvSpPr>
          <p:cNvPr id="16" name="Text Placeholder 16">
            <a:extLst>
              <a:ext uri="{FF2B5EF4-FFF2-40B4-BE49-F238E27FC236}">
                <a16:creationId xmlns:a16="http://schemas.microsoft.com/office/drawing/2014/main" id="{B3C9240D-A6FF-AA87-E7FA-AE88A66DE1E2}"/>
              </a:ext>
            </a:extLst>
          </p:cNvPr>
          <p:cNvSpPr>
            <a:spLocks noGrp="1"/>
          </p:cNvSpPr>
          <p:nvPr/>
        </p:nvSpPr>
        <p:spPr>
          <a:xfrm>
            <a:off x="778242" y="6253139"/>
            <a:ext cx="3049153"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effectLst/>
                <a:ea typeface="Times New Roman" panose="02020603050405020304" pitchFamily="18" charset="0"/>
                <a:cs typeface="Calibri" panose="020F0502020204030204" pitchFamily="34" charset="0"/>
              </a:rPr>
              <a:t>2.3 </a:t>
            </a:r>
            <a:r>
              <a:rPr lang="en-US" sz="1800" b="0">
                <a:effectLst/>
                <a:latin typeface="Calibri" panose="020F0502020204030204" pitchFamily="34" charset="0"/>
              </a:rPr>
              <a:t>Ethereum Smart Contracts </a:t>
            </a:r>
          </a:p>
          <a:p>
            <a:endParaRPr lang="en-US" sz="1400" b="0"/>
          </a:p>
          <a:p>
            <a:pPr>
              <a:spcBef>
                <a:spcPts val="0"/>
              </a:spcBef>
            </a:pPr>
            <a:endParaRPr lang="en-US" sz="1800" b="0" dirty="0"/>
          </a:p>
        </p:txBody>
      </p:sp>
      <p:sp>
        <p:nvSpPr>
          <p:cNvPr id="17" name="Text Placeholder 17">
            <a:extLst>
              <a:ext uri="{FF2B5EF4-FFF2-40B4-BE49-F238E27FC236}">
                <a16:creationId xmlns:a16="http://schemas.microsoft.com/office/drawing/2014/main" id="{79DDAC6C-BF43-0D82-57A1-16CC6980DD8A}"/>
              </a:ext>
            </a:extLst>
          </p:cNvPr>
          <p:cNvSpPr txBox="1">
            <a:spLocks/>
          </p:cNvSpPr>
          <p:nvPr/>
        </p:nvSpPr>
        <p:spPr>
          <a:xfrm>
            <a:off x="778242" y="6827388"/>
            <a:ext cx="3012613" cy="338008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cs typeface="+mn-cs"/>
              </a:rPr>
              <a:t>In a previous section, you have already gained a high-level overview of smart contracts which will be deepened in the following. </a:t>
            </a:r>
          </a:p>
          <a:p>
            <a:endParaRPr lang="en-US">
              <a:solidFill>
                <a:srgbClr val="000000"/>
              </a:solidFill>
              <a:cs typeface="+mn-cs"/>
            </a:endParaRPr>
          </a:p>
          <a:p>
            <a:r>
              <a:rPr lang="en-US">
                <a:solidFill>
                  <a:srgbClr val="000000"/>
                </a:solidFill>
                <a:cs typeface="+mn-cs"/>
              </a:rPr>
              <a:t>As you already know, smart contracts are a type of Ethereum account. Thus, they have a balance and can be the target of transactions. Smart Contracts must not be controlled by a user, instead, they are deployed to the network and run as previously programmed. Actual user accounts can interact with a smart contract by submitting transactions that execute a function defined on the smart contract. Smart contracts can define rules, like a regular contract, and automatically enforce them via the code. Smart contracts cannot be deleted by default, and interactions with them are irreversible. They can only be overwritten by authorized parties. Smart contracts are simply programs stored on a blockchain that run when predetermined conditions are met. </a:t>
            </a:r>
          </a:p>
        </p:txBody>
      </p:sp>
      <p:pic>
        <p:nvPicPr>
          <p:cNvPr id="18" name="Picture 17">
            <a:extLst>
              <a:ext uri="{FF2B5EF4-FFF2-40B4-BE49-F238E27FC236}">
                <a16:creationId xmlns:a16="http://schemas.microsoft.com/office/drawing/2014/main" id="{FEED1AAB-CF21-CA4B-0959-B2394097F15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003827" y="5815013"/>
            <a:ext cx="3555848" cy="4876800"/>
          </a:xfrm>
          <a:prstGeom prst="rect">
            <a:avLst/>
          </a:prstGeom>
        </p:spPr>
      </p:pic>
      <p:grpSp>
        <p:nvGrpSpPr>
          <p:cNvPr id="19" name="Group 18">
            <a:extLst>
              <a:ext uri="{FF2B5EF4-FFF2-40B4-BE49-F238E27FC236}">
                <a16:creationId xmlns:a16="http://schemas.microsoft.com/office/drawing/2014/main" id="{9ACBDDB3-EFED-84F0-1EFD-7A62A742D110}"/>
              </a:ext>
            </a:extLst>
          </p:cNvPr>
          <p:cNvGrpSpPr/>
          <p:nvPr/>
        </p:nvGrpSpPr>
        <p:grpSpPr>
          <a:xfrm flipH="1">
            <a:off x="5193447" y="8599913"/>
            <a:ext cx="2590078" cy="2250924"/>
            <a:chOff x="-220413" y="5470274"/>
            <a:chExt cx="2590078" cy="2250924"/>
          </a:xfrm>
        </p:grpSpPr>
        <p:sp>
          <p:nvSpPr>
            <p:cNvPr id="20" name="Freeform 19">
              <a:extLst>
                <a:ext uri="{FF2B5EF4-FFF2-40B4-BE49-F238E27FC236}">
                  <a16:creationId xmlns:a16="http://schemas.microsoft.com/office/drawing/2014/main" id="{7444F914-286D-110D-B022-32F0FAAF970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5DDFA523-A93B-222B-895F-BDD9FD72EAE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206532A-2563-D81D-8F2F-784EB978D0E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65AA50B4-EFBC-F05E-C00D-F00E7F717C6E}"/>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686CE78E-7365-2DBE-D110-E80AFC6FF7D3}"/>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31644F5-3ACB-E502-A573-0BFB4493EE21}"/>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5AFFFFEF-4304-A469-695B-DF6EBD7D58D8}"/>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89BA94DE-F935-CB07-CB9B-EE07BA18409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6701B079-E472-30C3-4CD2-7332FB19F755}"/>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3426B8AE-A54D-E59C-DDB6-4AB52E9D0943}"/>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6AF88E83-D6A9-C25A-E7EF-3CCDA6BDC555}"/>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462315CE-B776-07AB-2B41-625146AE14A2}"/>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85FC5AB-CFE2-C68E-2F53-1BF0F4670D8A}"/>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2533693-B1E8-E1E9-0990-EA8774287703}"/>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7A726FDA-8456-DE2C-04A0-498BB698C0D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2BB7313C-74E3-3303-6AC5-C9D1CF00DD11}"/>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06A6ADD2-3D5D-8260-F605-6993F5F0F33E}"/>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664E683A-99EA-9F97-0599-1F60E12D25B9}"/>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420202645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71</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4841" y="0"/>
            <a:ext cx="3568659" cy="4988689"/>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729608"/>
            <a:ext cx="6143488" cy="418699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Execution context </a:t>
            </a:r>
          </a:p>
          <a:p>
            <a:r>
              <a:rPr lang="en-US" dirty="0"/>
              <a:t>Smart Contracts run in isolation meaning that they can only see data available on the Ethereum blockchain or call other smart contracts. Thus, they cannot make calls to any service or query data from outside the Ethereum blockchain. Some contracts in Ethereum act as oracles. External users or applications can feed these oracle contracts with external data so others can consume them. </a:t>
            </a:r>
          </a:p>
          <a:p>
            <a:endParaRPr lang="en-US" dirty="0"/>
          </a:p>
          <a:p>
            <a:r>
              <a:rPr lang="en-US" b="1" dirty="0">
                <a:solidFill>
                  <a:srgbClr val="F79037"/>
                </a:solidFill>
              </a:rPr>
              <a:t>Gas </a:t>
            </a:r>
          </a:p>
          <a:p>
            <a:r>
              <a:rPr lang="en-US" dirty="0"/>
              <a:t>Running code in the EMV cannot happen without a gas fee being paid since computing resources and storage are scarce and are not for free for the validators. The cost of using Ethereum services is expressed in a unit known as gas, which represents short fractions of Ether (denominated in WEI). For every transaction submitted one must pay gas, otherwise the code will not run. Gas is consumed by executing lines of code or allocating storage space. If a transaction runs out of it, it results in the cancellation of the transaction. In this case, the tokens or funds are spent anyway. Technically, gas represents a unit and not a price since the price for the transaction is assigned when it is created. Here, the higher the price that one pays or is willing to pay leads to a higher prioritization of the transaction in the execution queue. Validators have the incentive to execute transactions that pay more since they receive the gas fees. One can also set a gas limit on the transaction. This expresses how much one is willing to spend on the execution. If the transaction costs more, it is canceled, and the unused funds are returned to the sender. </a:t>
            </a:r>
          </a:p>
          <a:p>
            <a:endParaRPr lang="en-US" dirty="0"/>
          </a:p>
          <a:p>
            <a:r>
              <a:rPr lang="en-US" b="1" dirty="0">
                <a:solidFill>
                  <a:srgbClr val="F79037"/>
                </a:solidFill>
              </a:rPr>
              <a:t>Immutability </a:t>
            </a:r>
          </a:p>
          <a:p>
            <a:r>
              <a:rPr lang="en-US" dirty="0"/>
              <a:t>Smart contracts are immutable. Thus, by definition (byte code) they cannot be changed or updated once they are deployed on the Ethereum blockchain. In case an existing smart contract needs to be altered, one has to deploy a new version in a new address. Once bugs are introduced, they cannot be fixed. </a:t>
            </a:r>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3049154" cy="432352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rPr>
              <a:t>They typically are used to automate the execution of an agreement so that all participants can be immediately certain of the outcome, without any intermediary’s involvement or time loss. They can also automate a workflow, triggering the next action when conditions are met. </a:t>
            </a:r>
          </a:p>
          <a:p>
            <a:pPr algn="just"/>
            <a:endParaRPr lang="en-US" sz="1100">
              <a:solidFill>
                <a:srgbClr val="000000"/>
              </a:solidFill>
              <a:latin typeface="Calibri" panose="020F0502020204030204" pitchFamily="34" charset="0"/>
            </a:endParaRPr>
          </a:p>
          <a:p>
            <a:pPr algn="just"/>
            <a:r>
              <a:rPr lang="en-US" sz="1100">
                <a:solidFill>
                  <a:srgbClr val="000000"/>
                </a:solidFill>
                <a:latin typeface="Calibri" panose="020F0502020204030204" pitchFamily="34" charset="0"/>
              </a:rPr>
              <a:t>From an implementation standpoint, Vitalik and his co-founders designed the so-called Ethereum Virtual Machine (EVM) for running byte code in the blockchain. Every node in the network runs said EVM, and it is ready to execute any arbitrary code. Creating a new contract in the blockchain implies sending the program representation in byte code as part of the transaction data payload. Once the EVM runs the transaction and the block is added to the ledger, the programmer then receives the public address where it was published. From there, anyone that is given access to it can then start interacting with the contract at that address. </a:t>
            </a:r>
          </a:p>
          <a:p>
            <a:pPr algn="just"/>
            <a:endParaRPr lang="en-US" sz="1100">
              <a:solidFill>
                <a:srgbClr val="000000"/>
              </a:solidFill>
              <a:latin typeface="Calibri" panose="020F0502020204030204" pitchFamily="34" charset="0"/>
            </a:endParaRPr>
          </a:p>
          <a:p>
            <a:pPr algn="just"/>
            <a:r>
              <a:rPr lang="en-US" sz="1100">
                <a:solidFill>
                  <a:srgbClr val="000000"/>
                </a:solidFill>
                <a:latin typeface="Calibri" panose="020F0502020204030204" pitchFamily="34" charset="0"/>
              </a:rPr>
              <a:t>There are three important aspects of smart contracts. The execution context, the gas fee, and the immutability. </a:t>
            </a:r>
          </a:p>
          <a:p>
            <a:pPr algn="just"/>
            <a:endParaRPr lang="en-US" sz="1100">
              <a:solidFill>
                <a:srgbClr val="000000"/>
              </a:solidFill>
              <a:latin typeface="Calibri" panose="020F0502020204030204" pitchFamily="34" charset="0"/>
            </a:endParaRPr>
          </a:p>
        </p:txBody>
      </p:sp>
      <p:grpSp>
        <p:nvGrpSpPr>
          <p:cNvPr id="4" name="Group 3">
            <a:extLst>
              <a:ext uri="{FF2B5EF4-FFF2-40B4-BE49-F238E27FC236}">
                <a16:creationId xmlns:a16="http://schemas.microsoft.com/office/drawing/2014/main" id="{320147A7-6BD3-1687-EF2E-C8072589D74D}"/>
              </a:ext>
            </a:extLst>
          </p:cNvPr>
          <p:cNvGrpSpPr/>
          <p:nvPr/>
        </p:nvGrpSpPr>
        <p:grpSpPr>
          <a:xfrm flipH="1">
            <a:off x="5502845" y="3171611"/>
            <a:ext cx="2253741" cy="1958628"/>
            <a:chOff x="-220413" y="5470274"/>
            <a:chExt cx="2590078" cy="2250924"/>
          </a:xfrm>
        </p:grpSpPr>
        <p:sp>
          <p:nvSpPr>
            <p:cNvPr id="5" name="Freeform 4">
              <a:extLst>
                <a:ext uri="{FF2B5EF4-FFF2-40B4-BE49-F238E27FC236}">
                  <a16:creationId xmlns:a16="http://schemas.microsoft.com/office/drawing/2014/main" id="{6DFF4F1E-9D76-2495-ED64-05B50F237A1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 name="Freeform 5">
              <a:extLst>
                <a:ext uri="{FF2B5EF4-FFF2-40B4-BE49-F238E27FC236}">
                  <a16:creationId xmlns:a16="http://schemas.microsoft.com/office/drawing/2014/main" id="{19C2534E-47B0-C2F8-345B-1E16DC3DBEA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C7F1BFA0-032A-907D-AB28-BFD1B566C7DB}"/>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1BB8D929-116F-78C6-354F-7ED487E11D9D}"/>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F85DC52E-6015-684B-4E1C-7CFDE19E565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F507CE68-49F1-AD20-065E-D9E9CEBE07CE}"/>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FA258D1D-7332-68F9-1F2C-2AAAA75A5EA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341E6BBC-DB8F-F7E5-24E8-CC2DAD99074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81F1E991-E404-06BD-7B8F-5BC5C9B91C0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599FD8A3-E3A5-0BE5-D987-1F1780A7DE84}"/>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BF62E0E2-A840-6CF8-E09B-56859CFC3DF2}"/>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AB2D3828-98F7-D8FB-9683-A7D0702F4D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006C17CB-363B-E3CB-7FC4-0B071EA42F4C}"/>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AFC4E58C-E155-E518-5DB6-EBA2B46990E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00E90A2A-8DDF-F1A8-6CCC-C7A6886634B7}"/>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F0CDB664-2B2D-D811-9058-C4DBAB372CE3}"/>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11F651F6-2637-56FC-F17C-DA156356153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6CF68132-F882-3AD5-5F2E-A0F8B5EEEFCD}"/>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69744747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8AF3DDF-DAF0-D1F3-D1BC-714162E42872}"/>
              </a:ext>
            </a:extLst>
          </p:cNvPr>
          <p:cNvSpPr>
            <a:spLocks noGrp="1"/>
          </p:cNvSpPr>
          <p:nvPr>
            <p:ph type="body" sz="quarter" idx="13"/>
          </p:nvPr>
        </p:nvSpPr>
        <p:spPr/>
        <p:txBody>
          <a:bodyPr/>
          <a:lstStyle/>
          <a:p>
            <a:r>
              <a:rPr lang="en-GB"/>
              <a:t>03</a:t>
            </a:r>
          </a:p>
        </p:txBody>
      </p:sp>
      <p:sp>
        <p:nvSpPr>
          <p:cNvPr id="3" name="Text Placeholder 2">
            <a:extLst>
              <a:ext uri="{FF2B5EF4-FFF2-40B4-BE49-F238E27FC236}">
                <a16:creationId xmlns:a16="http://schemas.microsoft.com/office/drawing/2014/main" id="{3F907AE3-9FD6-0E58-8496-4DA4F1AE1F67}"/>
              </a:ext>
            </a:extLst>
          </p:cNvPr>
          <p:cNvSpPr>
            <a:spLocks noGrp="1"/>
          </p:cNvSpPr>
          <p:nvPr>
            <p:ph type="body" sz="quarter" idx="14"/>
          </p:nvPr>
        </p:nvSpPr>
        <p:spPr>
          <a:xfrm>
            <a:off x="3059266" y="3865695"/>
            <a:ext cx="3486126" cy="1930948"/>
          </a:xfrm>
        </p:spPr>
        <p:txBody>
          <a:bodyPr/>
          <a:lstStyle/>
          <a:p>
            <a:r>
              <a:rPr lang="en-US"/>
              <a:t>DECENTRALIZED FINANCE</a:t>
            </a:r>
            <a:br>
              <a:rPr lang="en-US"/>
            </a:br>
            <a:endParaRPr lang="en-US"/>
          </a:p>
        </p:txBody>
      </p:sp>
      <p:sp>
        <p:nvSpPr>
          <p:cNvPr id="4" name="Slide Number Placeholder 3">
            <a:extLst>
              <a:ext uri="{FF2B5EF4-FFF2-40B4-BE49-F238E27FC236}">
                <a16:creationId xmlns:a16="http://schemas.microsoft.com/office/drawing/2014/main" id="{8E81DCEE-9F6B-2C30-E424-E9CDEA0B7C8C}"/>
              </a:ext>
            </a:extLst>
          </p:cNvPr>
          <p:cNvSpPr>
            <a:spLocks noGrp="1"/>
          </p:cNvSpPr>
          <p:nvPr>
            <p:ph type="sldNum" sz="quarter" idx="4"/>
          </p:nvPr>
        </p:nvSpPr>
        <p:spPr/>
        <p:txBody>
          <a:bodyPr/>
          <a:lstStyle/>
          <a:p>
            <a:fld id="{CB2079F2-58AF-ED44-82D7-E04B2F6FD686}" type="slidenum">
              <a:rPr lang="en-US" smtClean="0"/>
              <a:pPr/>
              <a:t>72</a:t>
            </a:fld>
            <a:endParaRPr lang="en-US" dirty="0"/>
          </a:p>
        </p:txBody>
      </p:sp>
    </p:spTree>
    <p:extLst>
      <p:ext uri="{BB962C8B-B14F-4D97-AF65-F5344CB8AC3E}">
        <p14:creationId xmlns:p14="http://schemas.microsoft.com/office/powerpoint/2010/main" val="3319313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E9D81835-0556-9ADA-4905-E15632E293D3}"/>
              </a:ext>
            </a:extLst>
          </p:cNvPr>
          <p:cNvSpPr/>
          <p:nvPr/>
        </p:nvSpPr>
        <p:spPr>
          <a:xfrm>
            <a:off x="7018372" y="8739006"/>
            <a:ext cx="541303" cy="1952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1A9AC722-129E-1D9A-5217-DCFAC3D2A32A}"/>
              </a:ext>
            </a:extLst>
          </p:cNvPr>
          <p:cNvSpPr/>
          <p:nvPr/>
        </p:nvSpPr>
        <p:spPr>
          <a:xfrm flipV="1">
            <a:off x="-1" y="323002"/>
            <a:ext cx="7559675" cy="5473102"/>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73</a:t>
            </a:fld>
            <a:endParaRPr lang="en-US" dirty="0"/>
          </a:p>
        </p:txBody>
      </p:sp>
      <p:sp>
        <p:nvSpPr>
          <p:cNvPr id="6" name="Text Placeholder 17">
            <a:extLst>
              <a:ext uri="{FF2B5EF4-FFF2-40B4-BE49-F238E27FC236}">
                <a16:creationId xmlns:a16="http://schemas.microsoft.com/office/drawing/2014/main" id="{60CFDD7A-EBEC-0386-5D5F-2240F751CCEF}"/>
              </a:ext>
            </a:extLst>
          </p:cNvPr>
          <p:cNvSpPr txBox="1">
            <a:spLocks/>
          </p:cNvSpPr>
          <p:nvPr/>
        </p:nvSpPr>
        <p:spPr>
          <a:xfrm>
            <a:off x="730684" y="665163"/>
            <a:ext cx="6051578" cy="48124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t>Before we will dive into decentralized finance (DeFi), we must first understand our current financial system on a base level to understand the parallels between traditional finance (TradFi) and DeFi.</a:t>
            </a:r>
            <a:endParaRPr lang="en-LB"/>
          </a:p>
        </p:txBody>
      </p:sp>
      <p:sp>
        <p:nvSpPr>
          <p:cNvPr id="9" name="Text Placeholder 17">
            <a:extLst>
              <a:ext uri="{FF2B5EF4-FFF2-40B4-BE49-F238E27FC236}">
                <a16:creationId xmlns:a16="http://schemas.microsoft.com/office/drawing/2014/main" id="{943C0A69-D236-7D6D-1354-7CCD48D5A2F9}"/>
              </a:ext>
            </a:extLst>
          </p:cNvPr>
          <p:cNvSpPr txBox="1">
            <a:spLocks/>
          </p:cNvSpPr>
          <p:nvPr/>
        </p:nvSpPr>
        <p:spPr>
          <a:xfrm>
            <a:off x="771149" y="6254920"/>
            <a:ext cx="6051578" cy="395254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The purpose of the financial system</a:t>
            </a:r>
          </a:p>
          <a:p>
            <a:r>
              <a:rPr lang="en-US">
                <a:solidFill>
                  <a:srgbClr val="000000"/>
                </a:solidFill>
                <a:effectLst/>
                <a:latin typeface="Calibri" panose="020F0502020204030204" pitchFamily="34" charset="0"/>
              </a:rPr>
              <a:t>The main function of the system is to efficiently link money borrowers to lenders. Borrowers range from inventors, entrepreneurs, domestic households, governments, businesses, and startups with potentially profitable business ideas but limited financial resources where the expenditures are higher than the revenues. Lenders or savers also come in different calibrations and can take on the shape of domestic households, businesses, governments, and investors with excess funds where the revenues are higher than the expenditures. The financial system also helps to link risk-averse entities called hedgers to speculators. </a:t>
            </a:r>
          </a:p>
          <a:p>
            <a:endParaRPr lang="en-US">
              <a:solidFill>
                <a:srgbClr val="000000"/>
              </a:solidFill>
              <a:effectLst/>
              <a:latin typeface="Calibri" panose="020F0502020204030204" pitchFamily="34" charset="0"/>
            </a:endParaRPr>
          </a:p>
          <a:p>
            <a:r>
              <a:rPr lang="en-US">
                <a:solidFill>
                  <a:srgbClr val="000000"/>
                </a:solidFill>
                <a:effectLst/>
                <a:latin typeface="Calibri" panose="020F0502020204030204" pitchFamily="34" charset="0"/>
              </a:rPr>
              <a:t>It does happen that individuals and companies, especially small businesses or ones that sell into rapidly growing markets, have enough wealth (i.e., a stock) and income (i.e., a flow) to implement their ideas without outside financial support by plowing back profits which is also known as internal finance. The more usual case, however, is that people and firms that have good ideas do not have the funds needed to draw up blueprints, create prototypes, lease offices or production space, pay employees, obtain permits and licenses, or suffer the risks that come with bringing a good or service to market. Sufficient funds are vital to chasing and fulfilling our ideas from a professional and private standpoint. This course on blockchain for example is free because the EU deems education to be a necessity that should not be made available only for those students who have the means to pay for it.</a:t>
            </a:r>
          </a:p>
          <a:p>
            <a:endParaRPr lang="en-US">
              <a:solidFill>
                <a:srgbClr val="000000"/>
              </a:solidFill>
            </a:endParaRPr>
          </a:p>
          <a:p>
            <a:r>
              <a:rPr lang="en-US" b="1">
                <a:solidFill>
                  <a:srgbClr val="F79037"/>
                </a:solidFill>
                <a:effectLst/>
                <a:latin typeface="Calibri" panose="020F0502020204030204" pitchFamily="34" charset="0"/>
              </a:rPr>
              <a:t>The necessity of a financial system (?) </a:t>
            </a:r>
          </a:p>
          <a:p>
            <a:r>
              <a:rPr lang="en-US">
                <a:solidFill>
                  <a:srgbClr val="000000"/>
                </a:solidFill>
                <a:effectLst/>
                <a:latin typeface="Calibri" panose="020F0502020204030204" pitchFamily="34" charset="0"/>
              </a:rPr>
              <a:t>Why is it that individuals and companies do not simply borrow from other individuals and companies when they have to?</a:t>
            </a:r>
          </a:p>
          <a:p>
            <a:endParaRPr lang="en-US">
              <a:solidFill>
                <a:srgbClr val="000000"/>
              </a:solidFill>
            </a:endParaRPr>
          </a:p>
          <a:p>
            <a:endParaRPr lang="en-US">
              <a:solidFill>
                <a:srgbClr val="000000"/>
              </a:solidFill>
              <a:effectLst/>
              <a:latin typeface="Calibri" panose="020F0502020204030204" pitchFamily="34" charset="0"/>
            </a:endParaRPr>
          </a:p>
        </p:txBody>
      </p:sp>
      <p:sp>
        <p:nvSpPr>
          <p:cNvPr id="3" name="Text Placeholder 16">
            <a:extLst>
              <a:ext uri="{FF2B5EF4-FFF2-40B4-BE49-F238E27FC236}">
                <a16:creationId xmlns:a16="http://schemas.microsoft.com/office/drawing/2014/main" id="{14A835CB-D006-23C2-3D09-B877EE2F2B4A}"/>
              </a:ext>
            </a:extLst>
          </p:cNvPr>
          <p:cNvSpPr>
            <a:spLocks noGrp="1"/>
          </p:cNvSpPr>
          <p:nvPr/>
        </p:nvSpPr>
        <p:spPr>
          <a:xfrm>
            <a:off x="767225" y="1332853"/>
            <a:ext cx="391395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ea typeface="Times New Roman" panose="02020603050405020304" pitchFamily="18" charset="0"/>
                <a:cs typeface="Calibri" panose="020F0502020204030204" pitchFamily="34" charset="0"/>
              </a:rPr>
              <a:t>3</a:t>
            </a:r>
            <a:r>
              <a:rPr lang="en-US" sz="1800" b="0">
                <a:effectLst/>
                <a:ea typeface="Times New Roman" panose="02020603050405020304" pitchFamily="18" charset="0"/>
                <a:cs typeface="Calibri" panose="020F0502020204030204" pitchFamily="34" charset="0"/>
              </a:rPr>
              <a:t>.1 </a:t>
            </a:r>
            <a:r>
              <a:rPr lang="en-US" sz="1800" b="0">
                <a:effectLst/>
                <a:latin typeface="Calibri" panose="020F0502020204030204" pitchFamily="34" charset="0"/>
              </a:rPr>
              <a:t>Traditional Financial System </a:t>
            </a:r>
            <a:endParaRPr lang="en-US" sz="1400" b="0"/>
          </a:p>
          <a:p>
            <a:pPr>
              <a:spcBef>
                <a:spcPts val="0"/>
              </a:spcBef>
            </a:pPr>
            <a:endParaRPr lang="en-US" sz="1800" b="0" dirty="0"/>
          </a:p>
        </p:txBody>
      </p:sp>
      <p:sp>
        <p:nvSpPr>
          <p:cNvPr id="4" name="Text Placeholder 17">
            <a:extLst>
              <a:ext uri="{FF2B5EF4-FFF2-40B4-BE49-F238E27FC236}">
                <a16:creationId xmlns:a16="http://schemas.microsoft.com/office/drawing/2014/main" id="{06BDA0EC-1B64-7EA6-57B3-FEB548E1552E}"/>
              </a:ext>
            </a:extLst>
          </p:cNvPr>
          <p:cNvSpPr txBox="1">
            <a:spLocks/>
          </p:cNvSpPr>
          <p:nvPr/>
        </p:nvSpPr>
        <p:spPr>
          <a:xfrm>
            <a:off x="730684" y="1825223"/>
            <a:ext cx="6051578" cy="48124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t>Any financial system that we know today is a highly interconnected network of intermediaries, facilitators, and markets serving the following purposes:</a:t>
            </a:r>
            <a:endParaRPr lang="en-LB"/>
          </a:p>
        </p:txBody>
      </p:sp>
      <p:cxnSp>
        <p:nvCxnSpPr>
          <p:cNvPr id="10" name="Straight Connector 9">
            <a:extLst>
              <a:ext uri="{FF2B5EF4-FFF2-40B4-BE49-F238E27FC236}">
                <a16:creationId xmlns:a16="http://schemas.microsoft.com/office/drawing/2014/main" id="{1216FD1A-D590-AAF3-242A-9A4D2F372CC2}"/>
              </a:ext>
            </a:extLst>
          </p:cNvPr>
          <p:cNvCxnSpPr>
            <a:cxnSpLocks/>
          </p:cNvCxnSpPr>
          <p:nvPr/>
        </p:nvCxnSpPr>
        <p:spPr>
          <a:xfrm>
            <a:off x="0" y="3559868"/>
            <a:ext cx="7559675"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6A958AB5-C18B-469E-839F-823A5DFE2449}"/>
              </a:ext>
            </a:extLst>
          </p:cNvPr>
          <p:cNvGrpSpPr/>
          <p:nvPr/>
        </p:nvGrpSpPr>
        <p:grpSpPr>
          <a:xfrm>
            <a:off x="2798933" y="3565898"/>
            <a:ext cx="1961808" cy="1092607"/>
            <a:chOff x="3357324" y="3565898"/>
            <a:chExt cx="1961808" cy="1092607"/>
          </a:xfrm>
        </p:grpSpPr>
        <p:sp>
          <p:nvSpPr>
            <p:cNvPr id="11" name="Text Placeholder 17">
              <a:extLst>
                <a:ext uri="{FF2B5EF4-FFF2-40B4-BE49-F238E27FC236}">
                  <a16:creationId xmlns:a16="http://schemas.microsoft.com/office/drawing/2014/main" id="{445A36A5-111D-3C7D-EF2A-C7BF2DB852DC}"/>
                </a:ext>
              </a:extLst>
            </p:cNvPr>
            <p:cNvSpPr txBox="1">
              <a:spLocks/>
            </p:cNvSpPr>
            <p:nvPr/>
          </p:nvSpPr>
          <p:spPr>
            <a:xfrm>
              <a:off x="3921484" y="3996802"/>
              <a:ext cx="1397648" cy="26535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F79037"/>
                  </a:solidFill>
                </a:rPr>
                <a:t>Sharing risks, and </a:t>
              </a:r>
              <a:endParaRPr lang="en-US" dirty="0">
                <a:solidFill>
                  <a:srgbClr val="F79037"/>
                </a:solidFill>
              </a:endParaRPr>
            </a:p>
          </p:txBody>
        </p:sp>
        <p:sp>
          <p:nvSpPr>
            <p:cNvPr id="12" name="TextBox 11">
              <a:extLst>
                <a:ext uri="{FF2B5EF4-FFF2-40B4-BE49-F238E27FC236}">
                  <a16:creationId xmlns:a16="http://schemas.microsoft.com/office/drawing/2014/main" id="{245412AF-216D-DF60-72B7-DC411545894C}"/>
                </a:ext>
              </a:extLst>
            </p:cNvPr>
            <p:cNvSpPr txBox="1"/>
            <p:nvPr/>
          </p:nvSpPr>
          <p:spPr>
            <a:xfrm>
              <a:off x="3357324" y="356589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grpSp>
      <p:grpSp>
        <p:nvGrpSpPr>
          <p:cNvPr id="15" name="Group 14">
            <a:extLst>
              <a:ext uri="{FF2B5EF4-FFF2-40B4-BE49-F238E27FC236}">
                <a16:creationId xmlns:a16="http://schemas.microsoft.com/office/drawing/2014/main" id="{4673E38D-EA28-B42E-3CB3-43C663B47632}"/>
              </a:ext>
            </a:extLst>
          </p:cNvPr>
          <p:cNvGrpSpPr/>
          <p:nvPr/>
        </p:nvGrpSpPr>
        <p:grpSpPr>
          <a:xfrm>
            <a:off x="743392" y="2463928"/>
            <a:ext cx="6072890" cy="1104331"/>
            <a:chOff x="1298066" y="2463928"/>
            <a:chExt cx="6072890" cy="1104331"/>
          </a:xfrm>
        </p:grpSpPr>
        <p:sp>
          <p:nvSpPr>
            <p:cNvPr id="5" name="Text Placeholder 17">
              <a:extLst>
                <a:ext uri="{FF2B5EF4-FFF2-40B4-BE49-F238E27FC236}">
                  <a16:creationId xmlns:a16="http://schemas.microsoft.com/office/drawing/2014/main" id="{B7FC97A5-DABC-836D-14CF-183B91E3C531}"/>
                </a:ext>
              </a:extLst>
            </p:cNvPr>
            <p:cNvSpPr txBox="1">
              <a:spLocks/>
            </p:cNvSpPr>
            <p:nvPr/>
          </p:nvSpPr>
          <p:spPr>
            <a:xfrm>
              <a:off x="1862226" y="2889283"/>
              <a:ext cx="1388662" cy="27090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F79037"/>
                  </a:solidFill>
                </a:rPr>
                <a:t>Allocating capital, </a:t>
              </a:r>
              <a:endParaRPr lang="en-US" dirty="0">
                <a:solidFill>
                  <a:srgbClr val="F79037"/>
                </a:solidFill>
              </a:endParaRPr>
            </a:p>
          </p:txBody>
        </p:sp>
        <p:sp>
          <p:nvSpPr>
            <p:cNvPr id="8" name="TextBox 7">
              <a:extLst>
                <a:ext uri="{FF2B5EF4-FFF2-40B4-BE49-F238E27FC236}">
                  <a16:creationId xmlns:a16="http://schemas.microsoft.com/office/drawing/2014/main" id="{F90A2E73-33EA-FCF0-4489-641A2DB71929}"/>
                </a:ext>
              </a:extLst>
            </p:cNvPr>
            <p:cNvSpPr txBox="1"/>
            <p:nvPr/>
          </p:nvSpPr>
          <p:spPr>
            <a:xfrm>
              <a:off x="1298066" y="246392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13" name="Text Placeholder 17">
              <a:extLst>
                <a:ext uri="{FF2B5EF4-FFF2-40B4-BE49-F238E27FC236}">
                  <a16:creationId xmlns:a16="http://schemas.microsoft.com/office/drawing/2014/main" id="{EA846321-8548-BE40-DBEB-5D4CEDDA706E}"/>
                </a:ext>
              </a:extLst>
            </p:cNvPr>
            <p:cNvSpPr txBox="1">
              <a:spLocks/>
            </p:cNvSpPr>
            <p:nvPr/>
          </p:nvSpPr>
          <p:spPr>
            <a:xfrm>
              <a:off x="5735985" y="2728159"/>
              <a:ext cx="1634971" cy="26533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F79037"/>
                  </a:solidFill>
                </a:rPr>
                <a:t>Facilitating all types of trade, including intertemporal exchange.</a:t>
              </a:r>
            </a:p>
          </p:txBody>
        </p:sp>
        <p:sp>
          <p:nvSpPr>
            <p:cNvPr id="14" name="TextBox 13">
              <a:extLst>
                <a:ext uri="{FF2B5EF4-FFF2-40B4-BE49-F238E27FC236}">
                  <a16:creationId xmlns:a16="http://schemas.microsoft.com/office/drawing/2014/main" id="{42FB9030-48E5-308F-8F33-224B093E1A11}"/>
                </a:ext>
              </a:extLst>
            </p:cNvPr>
            <p:cNvSpPr txBox="1"/>
            <p:nvPr/>
          </p:nvSpPr>
          <p:spPr>
            <a:xfrm>
              <a:off x="5171825" y="247565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grpSp>
      <p:sp>
        <p:nvSpPr>
          <p:cNvPr id="18" name="Text Placeholder 17">
            <a:extLst>
              <a:ext uri="{FF2B5EF4-FFF2-40B4-BE49-F238E27FC236}">
                <a16:creationId xmlns:a16="http://schemas.microsoft.com/office/drawing/2014/main" id="{F0509DF3-2708-2002-68B5-98ED532E1C51}"/>
              </a:ext>
            </a:extLst>
          </p:cNvPr>
          <p:cNvSpPr txBox="1">
            <a:spLocks/>
          </p:cNvSpPr>
          <p:nvPr/>
        </p:nvSpPr>
        <p:spPr>
          <a:xfrm>
            <a:off x="745433" y="4720970"/>
            <a:ext cx="6051578" cy="48124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t>On first glance, this might sound uninteresting, but it is one of the most crucial pillars to human welfare in a capitalistic system. Without this financial system, the technological progress of the last two centuries (e.g., invention of steam engines, cars, airplanes, land line telephones, computers, gene manipulation, and cell phones) would not have taken place, at least not at this pace. </a:t>
            </a:r>
            <a:endParaRPr lang="en-LB"/>
          </a:p>
        </p:txBody>
      </p:sp>
      <p:grpSp>
        <p:nvGrpSpPr>
          <p:cNvPr id="19" name="Group 18">
            <a:extLst>
              <a:ext uri="{FF2B5EF4-FFF2-40B4-BE49-F238E27FC236}">
                <a16:creationId xmlns:a16="http://schemas.microsoft.com/office/drawing/2014/main" id="{BFAE3901-1D83-9B9E-9402-4D81A8694AD5}"/>
              </a:ext>
            </a:extLst>
          </p:cNvPr>
          <p:cNvGrpSpPr/>
          <p:nvPr/>
        </p:nvGrpSpPr>
        <p:grpSpPr>
          <a:xfrm flipH="1">
            <a:off x="6027754" y="9163937"/>
            <a:ext cx="1712396" cy="1673613"/>
            <a:chOff x="-220413" y="5797823"/>
            <a:chExt cx="1967946" cy="1923375"/>
          </a:xfrm>
        </p:grpSpPr>
        <p:sp>
          <p:nvSpPr>
            <p:cNvPr id="20" name="Freeform 19">
              <a:extLst>
                <a:ext uri="{FF2B5EF4-FFF2-40B4-BE49-F238E27FC236}">
                  <a16:creationId xmlns:a16="http://schemas.microsoft.com/office/drawing/2014/main" id="{41A4429F-8487-03AA-A559-69A00C49A50C}"/>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9C7A66E5-FA67-4D8A-3BDB-B496DEEA01B2}"/>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BF0D8E51-BC5E-6ACB-6A9D-5B0418462DD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F88CD09F-65FA-4106-0893-2016847315C7}"/>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97F00E1B-E6E6-5F3C-A6A3-DB11C3A0101C}"/>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258D8700-C666-5E3D-D79C-56AA1C94C568}"/>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2118801B-55B8-2F7B-F211-4B58BB983AD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B842BD8B-2CCB-A811-5E76-4AD2AB569797}"/>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8C1BC60F-E3A1-3492-70CF-B4AA26C6AC8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97BFABB-5103-34B1-FFA7-12DCCB958D58}"/>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0EDB4C98-24C8-DB35-7CAB-F4161B13172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D9441297-57FE-A40B-41CB-C5929D83228B}"/>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B9E1EDB6-8C6F-CDA1-E508-F610621A9BC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2B5B6D9A-F76C-90FF-9FFF-D5200429DCE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81216951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A701B99-9497-A75A-2FFF-634D978C6930}"/>
              </a:ext>
            </a:extLst>
          </p:cNvPr>
          <p:cNvSpPr/>
          <p:nvPr/>
        </p:nvSpPr>
        <p:spPr>
          <a:xfrm>
            <a:off x="6221269" y="0"/>
            <a:ext cx="1338406" cy="297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74</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5163"/>
            <a:ext cx="6036131" cy="9542305"/>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latin typeface="Calibri" panose="020F0502020204030204" pitchFamily="34" charset="0"/>
                <a:cs typeface="Calibri" panose="020F0502020204030204" pitchFamily="34" charset="0"/>
              </a:rPr>
              <a:t>Lending, as goes for most other goods and services, is most efficient and cheap if done by specialists and companies that focus on doing only one thing (or a couple of related activities) very well. Firstly, through the practice, research that they have accrued over time and secondly, they also unlock economies of scale. For example, the fixed costs of making loans (i.e., advertising for borrowers, buying and maintaining computers, leasing suitable office space, and writing up contracts) are quite high. To make up for these fixed costs and make a large margin of profit, lenders must do a lot of business. Therefore, small businesses in a highly concentrated market cannot be profitable. This is not to say, however, that bigger is always better, only that to be efficient financial companies must exceed minimum efficient scale.</a:t>
            </a:r>
          </a:p>
          <a:p>
            <a:pPr algn="just"/>
            <a:r>
              <a:rPr lang="en-US" sz="1100">
                <a:latin typeface="Calibri" panose="020F0502020204030204" pitchFamily="34" charset="0"/>
                <a:cs typeface="Calibri" panose="020F0502020204030204" pitchFamily="34" charset="0"/>
              </a:rPr>
              <a:t> </a:t>
            </a:r>
          </a:p>
          <a:p>
            <a:pPr algn="just"/>
            <a:r>
              <a:rPr lang="en-US" sz="1100" b="1">
                <a:solidFill>
                  <a:srgbClr val="F79037"/>
                </a:solidFill>
                <a:latin typeface="Calibri" panose="020F0502020204030204" pitchFamily="34" charset="0"/>
                <a:cs typeface="Calibri" panose="020F0502020204030204" pitchFamily="34" charset="0"/>
              </a:rPr>
              <a:t>Asymmetric Information</a:t>
            </a:r>
          </a:p>
          <a:p>
            <a:pPr algn="just"/>
            <a:r>
              <a:rPr lang="en-US" sz="1100">
                <a:latin typeface="Calibri" panose="020F0502020204030204" pitchFamily="34" charset="0"/>
                <a:cs typeface="Calibri" panose="020F0502020204030204" pitchFamily="34" charset="0"/>
              </a:rPr>
              <a:t>Finance also suffers from another problem that is not easily overcome, namely the concept of opportunity costs (i.e., to obtain X you must give up Y). On top of this, we encounter an additional issue called asymmetric information. In the context of a financial system, when a seller (i.e., borrower, a seller of securities) knows more than the buyer (i.e., lender or investor, a buyer of securities), it is not long until the problems start to show. The two main issues with this are adverse selection before a contract is signed and moral hazard, which entails sinning after contract consummation.</a:t>
            </a:r>
          </a:p>
          <a:p>
            <a:pPr algn="just"/>
            <a:endParaRPr lang="en-US" sz="1100">
              <a:latin typeface="Calibri" panose="020F0502020204030204" pitchFamily="34" charset="0"/>
              <a:cs typeface="Calibri" panose="020F0502020204030204" pitchFamily="34" charset="0"/>
            </a:endParaRPr>
          </a:p>
          <a:p>
            <a:pPr algn="just"/>
            <a:r>
              <a:rPr lang="en-US" sz="1100" b="1">
                <a:solidFill>
                  <a:srgbClr val="F79037"/>
                </a:solidFill>
                <a:latin typeface="Calibri" panose="020F0502020204030204" pitchFamily="34" charset="0"/>
                <a:cs typeface="Calibri" panose="020F0502020204030204" pitchFamily="34" charset="0"/>
              </a:rPr>
              <a:t>Adverse selection</a:t>
            </a:r>
          </a:p>
          <a:p>
            <a:pPr algn="just"/>
            <a:r>
              <a:rPr lang="en-US" sz="1100">
                <a:latin typeface="Calibri" panose="020F0502020204030204" pitchFamily="34" charset="0"/>
                <a:cs typeface="Calibri" panose="020F0502020204030204" pitchFamily="34" charset="0"/>
              </a:rPr>
              <a:t>Ironically, the riskiest borrowers are also the ones who most strongly demand loans. If lenders are unaware of this selection bias, they will continuously become more and more reluctant to lend out their money. Unless recognized and effectively countered, moral hazard will lead to the same suboptimal outcome. </a:t>
            </a:r>
            <a:br>
              <a:rPr lang="en-US" sz="1100">
                <a:latin typeface="Calibri" panose="020F0502020204030204" pitchFamily="34" charset="0"/>
                <a:cs typeface="Calibri" panose="020F0502020204030204" pitchFamily="34" charset="0"/>
              </a:rPr>
            </a:br>
            <a:br>
              <a:rPr lang="en-US" sz="1100">
                <a:latin typeface="Calibri" panose="020F0502020204030204" pitchFamily="34" charset="0"/>
                <a:cs typeface="Calibri" panose="020F0502020204030204" pitchFamily="34" charset="0"/>
              </a:rPr>
            </a:br>
            <a:r>
              <a:rPr lang="en-US" sz="1100" b="1">
                <a:solidFill>
                  <a:srgbClr val="F79037"/>
                </a:solidFill>
                <a:latin typeface="Calibri" panose="020F0502020204030204" pitchFamily="34" charset="0"/>
                <a:cs typeface="Calibri" panose="020F0502020204030204" pitchFamily="34" charset="0"/>
              </a:rPr>
              <a:t>Moral hazard</a:t>
            </a:r>
          </a:p>
          <a:p>
            <a:pPr algn="just"/>
            <a:r>
              <a:rPr lang="en-US" sz="1100">
                <a:latin typeface="Calibri" panose="020F0502020204030204" pitchFamily="34" charset="0"/>
                <a:cs typeface="Calibri" panose="020F0502020204030204" pitchFamily="34" charset="0"/>
              </a:rPr>
              <a:t>Even if adverse selection bias did not cause a problem, borrowers that are good willed sometimes turn into thieves after signing because they realize that they can gamble with other people’s money. This kind of embezzlement is common, and borrowers often end up unable to repay the loan.</a:t>
            </a:r>
          </a:p>
          <a:p>
            <a:pPr algn="just"/>
            <a:endParaRPr lang="en-US" sz="1100">
              <a:latin typeface="Calibri" panose="020F0502020204030204" pitchFamily="34" charset="0"/>
              <a:cs typeface="Calibri" panose="020F0502020204030204" pitchFamily="34" charset="0"/>
            </a:endParaRPr>
          </a:p>
          <a:p>
            <a:pPr algn="just"/>
            <a:r>
              <a:rPr lang="en-US" sz="1100">
                <a:latin typeface="Calibri" panose="020F0502020204030204" pitchFamily="34" charset="0"/>
                <a:cs typeface="Calibri" panose="020F0502020204030204" pitchFamily="34" charset="0"/>
              </a:rPr>
              <a:t>The current financial system never kills the information asymmetry, but it reduces its influence, intermediaries by screening insurance and credit applicants and monitoring them thereafter, and markets by providing price information and analysis. Businesses and other borrowers can obtain funds and insurance cheaply enough to allow them to become more efficient, innovate, invent, and expand into new markets despite asymmetric information. Another way to look at it is to realize that the financial system makes it easy to trade intertemporally, or in other words across time. Instead of having to pay immediately for supplies, companies leverage the financial system to acquire what they require for operations today and pay for it at a defined time in the future, giving them time to produce and distribute their products.</a:t>
            </a:r>
          </a:p>
          <a:p>
            <a:pPr algn="just"/>
            <a:endParaRPr lang="en-US" sz="1100">
              <a:latin typeface="Calibri" panose="020F0502020204030204" pitchFamily="34" charset="0"/>
              <a:cs typeface="Calibri" panose="020F0502020204030204" pitchFamily="34" charset="0"/>
            </a:endParaRPr>
          </a:p>
          <a:p>
            <a:pPr algn="just"/>
            <a:r>
              <a:rPr lang="en-US" sz="1100">
                <a:latin typeface="Calibri" panose="020F0502020204030204" pitchFamily="34" charset="0"/>
                <a:cs typeface="Calibri" panose="020F0502020204030204" pitchFamily="34" charset="0"/>
              </a:rPr>
              <a:t> </a:t>
            </a:r>
          </a:p>
          <a:p>
            <a:pPr algn="just"/>
            <a:endParaRPr lang="en-LB" sz="1100">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3937000"/>
            <a:ext cx="3555848" cy="6754813"/>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flipH="1">
            <a:off x="5490027" y="8878957"/>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03646622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E7B25D-3F0D-2FD7-E5F8-63C22DEB4D85}"/>
              </a:ext>
            </a:extLst>
          </p:cNvPr>
          <p:cNvSpPr/>
          <p:nvPr/>
        </p:nvSpPr>
        <p:spPr>
          <a:xfrm>
            <a:off x="6221269" y="0"/>
            <a:ext cx="1338406" cy="297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75</a:t>
            </a:fld>
            <a:endParaRPr lang="en-US"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676314"/>
            <a:ext cx="6036131" cy="164662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effectLst/>
                <a:latin typeface="Calibri" panose="020F0502020204030204" pitchFamily="34" charset="0"/>
                <a:ea typeface="Times New Roman" panose="02020603050405020304" pitchFamily="18" charset="0"/>
              </a:rPr>
              <a:t>Financial Instruments</a:t>
            </a:r>
          </a:p>
          <a:p>
            <a:pPr algn="just"/>
            <a:r>
              <a:rPr lang="en-US" sz="1100">
                <a:solidFill>
                  <a:srgbClr val="000000"/>
                </a:solidFill>
                <a:effectLst/>
                <a:latin typeface="Calibri" panose="020F0502020204030204" pitchFamily="34" charset="0"/>
                <a:ea typeface="Times New Roman" panose="02020603050405020304" pitchFamily="18" charset="0"/>
              </a:rPr>
              <a:t>Financial instruments are legally binding contracts that list the obligations of their makers, the individuals, governments, or businesses that issue them and promise to make payment, and the rights of their holders, the individuals, governments, or businesses that currently own them and expect to receive payment. They serve the purpose of specifying who owes what to whom, when or under what conditions payment is due, and how and where any payment should be made.</a:t>
            </a:r>
          </a:p>
          <a:p>
            <a:pPr algn="just"/>
            <a:endParaRPr lang="en-US" sz="1100">
              <a:solidFill>
                <a:srgbClr val="000000"/>
              </a:solidFill>
              <a:effectLst/>
              <a:latin typeface="Calibri" panose="020F0502020204030204" pitchFamily="34" charset="0"/>
              <a:ea typeface="Times New Roman" panose="02020603050405020304" pitchFamily="18" charset="0"/>
            </a:endParaRPr>
          </a:p>
          <a:p>
            <a:pPr algn="just"/>
            <a:r>
              <a:rPr lang="en-US" sz="1100">
                <a:solidFill>
                  <a:srgbClr val="000000"/>
                </a:solidFill>
                <a:effectLst/>
                <a:latin typeface="Calibri" panose="020F0502020204030204" pitchFamily="34" charset="0"/>
                <a:ea typeface="Times New Roman" panose="02020603050405020304" pitchFamily="18" charset="0"/>
              </a:rPr>
              <a:t>Financial instruments take mainly three shapes:</a:t>
            </a:r>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2224884" y="2766374"/>
            <a:ext cx="4573019" cy="286440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Debt	 </a:t>
            </a:r>
          </a:p>
          <a:p>
            <a:r>
              <a:rPr lang="en-US" dirty="0">
                <a:solidFill>
                  <a:srgbClr val="000000"/>
                </a:solidFill>
              </a:rPr>
              <a:t>Debt instruments, such as bonds, are a lender–borrower relationship in which the borrower promises to pay a certain sum and interest to the lender at a specific date or over some period of time.</a:t>
            </a:r>
          </a:p>
          <a:p>
            <a:endParaRPr lang="en-US" dirty="0">
              <a:solidFill>
                <a:srgbClr val="000000"/>
              </a:solidFill>
            </a:endParaRPr>
          </a:p>
          <a:p>
            <a:r>
              <a:rPr lang="en-US" b="1" dirty="0">
                <a:solidFill>
                  <a:srgbClr val="F79037"/>
                </a:solidFill>
              </a:rPr>
              <a:t>Equity	 </a:t>
            </a:r>
          </a:p>
          <a:p>
            <a:r>
              <a:rPr lang="en-US" dirty="0">
                <a:solidFill>
                  <a:srgbClr val="000000"/>
                </a:solidFill>
              </a:rPr>
              <a:t>Equity instruments, such as stocks, represent an ownership stake in which the holder of the instrument receives some portion of the issuer’s profits. </a:t>
            </a:r>
          </a:p>
          <a:p>
            <a:endParaRPr lang="en-US" dirty="0">
              <a:solidFill>
                <a:srgbClr val="000000"/>
              </a:solidFill>
            </a:endParaRPr>
          </a:p>
          <a:p>
            <a:r>
              <a:rPr lang="en-US" b="1" dirty="0">
                <a:solidFill>
                  <a:srgbClr val="F79037"/>
                </a:solidFill>
              </a:rPr>
              <a:t>Hybrid	</a:t>
            </a:r>
          </a:p>
          <a:p>
            <a:pPr algn="just"/>
            <a:r>
              <a:rPr lang="en-US">
                <a:solidFill>
                  <a:srgbClr val="000000"/>
                </a:solidFill>
              </a:rPr>
              <a:t>Hybrid instruments(e.g., preferred stock) have some of the characteristics of both debt and equity instruments. Like a bond, preferred stock instruments promise fixed payments on specific dates but, like common stock, only if the issuer’s profits warrant. Convertible bonds, by contrast, are hybrid instruments because they provide holders with the option of converting debt instruments into equities.</a:t>
            </a:r>
            <a:endParaRPr lang="en-LB">
              <a:solidFill>
                <a:srgbClr val="000000"/>
              </a:solidFill>
            </a:endParaRPr>
          </a:p>
          <a:p>
            <a:r>
              <a:rPr lang="en-US" dirty="0">
                <a:solidFill>
                  <a:srgbClr val="000000"/>
                </a:solidFill>
              </a:rPr>
              <a:t> </a:t>
            </a:r>
          </a:p>
          <a:p>
            <a:endParaRPr lang="en-US" dirty="0">
              <a:solidFill>
                <a:srgbClr val="000000"/>
              </a:solidFill>
            </a:endParaRPr>
          </a:p>
        </p:txBody>
      </p:sp>
      <p:pic>
        <p:nvPicPr>
          <p:cNvPr id="41" name="Picture Placeholder 33">
            <a:extLst>
              <a:ext uri="{FF2B5EF4-FFF2-40B4-BE49-F238E27FC236}">
                <a16:creationId xmlns:a16="http://schemas.microsoft.com/office/drawing/2014/main" id="{F2E6605B-5B09-4DEA-B882-E7C1C75C940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6706825"/>
            <a:ext cx="7559675" cy="3984988"/>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
        <p:nvSpPr>
          <p:cNvPr id="4" name="Text Placeholder 17">
            <a:extLst>
              <a:ext uri="{FF2B5EF4-FFF2-40B4-BE49-F238E27FC236}">
                <a16:creationId xmlns:a16="http://schemas.microsoft.com/office/drawing/2014/main" id="{4CE4AD9E-EC9A-C6AB-71FB-591019DC007C}"/>
              </a:ext>
            </a:extLst>
          </p:cNvPr>
          <p:cNvSpPr txBox="1">
            <a:spLocks/>
          </p:cNvSpPr>
          <p:nvPr/>
        </p:nvSpPr>
        <p:spPr>
          <a:xfrm>
            <a:off x="749741" y="5804012"/>
            <a:ext cx="6036131" cy="62555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rPr>
              <a:t>Today, most financial instruments are held only as electronic accounting entries that are linked to a specific contract. Stocks used to be issued in paper form. </a:t>
            </a:r>
            <a:endParaRPr lang="en-LB" sz="1100">
              <a:solidFill>
                <a:srgbClr val="000000"/>
              </a:solidFill>
              <a:latin typeface="Calibri" panose="020F0502020204030204" pitchFamily="34" charset="0"/>
            </a:endParaRPr>
          </a:p>
        </p:txBody>
      </p:sp>
      <p:grpSp>
        <p:nvGrpSpPr>
          <p:cNvPr id="6" name="Group 5">
            <a:extLst>
              <a:ext uri="{FF2B5EF4-FFF2-40B4-BE49-F238E27FC236}">
                <a16:creationId xmlns:a16="http://schemas.microsoft.com/office/drawing/2014/main" id="{3E46CFF6-2CC9-203D-94F3-2431586122A0}"/>
              </a:ext>
            </a:extLst>
          </p:cNvPr>
          <p:cNvGrpSpPr/>
          <p:nvPr/>
        </p:nvGrpSpPr>
        <p:grpSpPr>
          <a:xfrm>
            <a:off x="-180474" y="8878923"/>
            <a:ext cx="2253741" cy="1958628"/>
            <a:chOff x="-220413" y="5470274"/>
            <a:chExt cx="2590078" cy="2250924"/>
          </a:xfrm>
        </p:grpSpPr>
        <p:sp>
          <p:nvSpPr>
            <p:cNvPr id="8" name="Freeform 7">
              <a:extLst>
                <a:ext uri="{FF2B5EF4-FFF2-40B4-BE49-F238E27FC236}">
                  <a16:creationId xmlns:a16="http://schemas.microsoft.com/office/drawing/2014/main" id="{17DF7C9E-A369-FD4B-9159-55D8F20B224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9" name="Freeform 8">
              <a:extLst>
                <a:ext uri="{FF2B5EF4-FFF2-40B4-BE49-F238E27FC236}">
                  <a16:creationId xmlns:a16="http://schemas.microsoft.com/office/drawing/2014/main" id="{CF7CA2DA-94D6-E029-1262-46F57EF9C423}"/>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1" name="Freeform 10">
              <a:extLst>
                <a:ext uri="{FF2B5EF4-FFF2-40B4-BE49-F238E27FC236}">
                  <a16:creationId xmlns:a16="http://schemas.microsoft.com/office/drawing/2014/main" id="{1653B8CB-696C-7021-D66B-B84B6D14C8D5}"/>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B80AC783-7F75-2CAD-C310-BA5D7542D20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E087557C-667D-44C6-7F7A-082BC07BE2B7}"/>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25E7F31D-E498-3AE4-6A22-ECCCD149E1EB}"/>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8866F287-B34B-F43B-A5CB-ADC22006F00A}"/>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74A5AACF-E9E2-E24E-A01F-23E22536A10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A336E0CC-DAEA-E2A8-EA35-11188529E9A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1D4F3DDB-9D4B-43D4-D1B8-C27A7FB6F38B}"/>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68C06017-1C2F-17B4-EC1B-69A44EA9F2C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7F9EA1FF-00C2-1601-56E7-11792CAC5438}"/>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0568D99B-2311-3DFF-BC86-42721FEF2968}"/>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6A4F4F8C-07DE-D85E-A8C2-9739A6099B25}"/>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A3BE019-E005-F39D-89A3-E17BB2432B20}"/>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0F8BCF20-D15F-B147-D6B1-F5AF14B278CB}"/>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E4D06614-F505-E2A3-DD1F-96D7ADE9AFBF}"/>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0756F289-6ABD-E607-6506-4644AFFD08DC}"/>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51" name="Group 50">
            <a:extLst>
              <a:ext uri="{FF2B5EF4-FFF2-40B4-BE49-F238E27FC236}">
                <a16:creationId xmlns:a16="http://schemas.microsoft.com/office/drawing/2014/main" id="{B707568E-B93A-FC1A-7E7E-A4843BF69C1F}"/>
              </a:ext>
            </a:extLst>
          </p:cNvPr>
          <p:cNvGrpSpPr/>
          <p:nvPr/>
        </p:nvGrpSpPr>
        <p:grpSpPr>
          <a:xfrm>
            <a:off x="1029937" y="2285507"/>
            <a:ext cx="1081655" cy="1100278"/>
            <a:chOff x="10605571" y="5357494"/>
            <a:chExt cx="1081655" cy="1100278"/>
          </a:xfrm>
          <a:solidFill>
            <a:srgbClr val="F79037"/>
          </a:solidFill>
        </p:grpSpPr>
        <p:sp>
          <p:nvSpPr>
            <p:cNvPr id="52" name="Freeform 51">
              <a:extLst>
                <a:ext uri="{FF2B5EF4-FFF2-40B4-BE49-F238E27FC236}">
                  <a16:creationId xmlns:a16="http://schemas.microsoft.com/office/drawing/2014/main" id="{0CF20BE4-9E3A-50C5-6A72-3E8505D2E7AE}"/>
                </a:ext>
              </a:extLst>
            </p:cNvPr>
            <p:cNvSpPr/>
            <p:nvPr/>
          </p:nvSpPr>
          <p:spPr>
            <a:xfrm>
              <a:off x="10803775" y="5892079"/>
              <a:ext cx="354627" cy="355004"/>
            </a:xfrm>
            <a:custGeom>
              <a:avLst/>
              <a:gdLst>
                <a:gd name="connsiteX0" fmla="*/ 177166 w 354627"/>
                <a:gd name="connsiteY0" fmla="*/ 355003 h 355004"/>
                <a:gd name="connsiteX1" fmla="*/ 354625 w 354627"/>
                <a:gd name="connsiteY1" fmla="*/ 179281 h 355004"/>
                <a:gd name="connsiteX2" fmla="*/ 179536 w 354627"/>
                <a:gd name="connsiteY2" fmla="*/ 3 h 355004"/>
                <a:gd name="connsiteX3" fmla="*/ 3 w 354627"/>
                <a:gd name="connsiteY3" fmla="*/ 176911 h 355004"/>
                <a:gd name="connsiteX4" fmla="*/ 177166 w 354627"/>
                <a:gd name="connsiteY4" fmla="*/ 355003 h 355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627" h="355004">
                  <a:moveTo>
                    <a:pt x="177166" y="355003"/>
                  </a:moveTo>
                  <a:cubicBezTo>
                    <a:pt x="274042" y="355299"/>
                    <a:pt x="354032" y="275884"/>
                    <a:pt x="354625" y="179281"/>
                  </a:cubicBezTo>
                  <a:cubicBezTo>
                    <a:pt x="355217" y="81197"/>
                    <a:pt x="276412" y="596"/>
                    <a:pt x="179536" y="3"/>
                  </a:cubicBezTo>
                  <a:cubicBezTo>
                    <a:pt x="80289" y="-589"/>
                    <a:pt x="300" y="78234"/>
                    <a:pt x="3" y="176911"/>
                  </a:cubicBezTo>
                  <a:cubicBezTo>
                    <a:pt x="-589" y="274995"/>
                    <a:pt x="78808" y="354707"/>
                    <a:pt x="177166" y="355003"/>
                  </a:cubicBezTo>
                  <a:close/>
                </a:path>
              </a:pathLst>
            </a:custGeom>
            <a:solidFill>
              <a:srgbClr val="DD1470"/>
            </a:solidFill>
            <a:ln w="2953"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820476F3-6D44-2CB2-D70E-1D27E14110C1}"/>
                </a:ext>
              </a:extLst>
            </p:cNvPr>
            <p:cNvSpPr/>
            <p:nvPr/>
          </p:nvSpPr>
          <p:spPr>
            <a:xfrm>
              <a:off x="10605571" y="5357494"/>
              <a:ext cx="763327" cy="1100136"/>
            </a:xfrm>
            <a:custGeom>
              <a:avLst/>
              <a:gdLst>
                <a:gd name="connsiteX0" fmla="*/ 212725 w 763327"/>
                <a:gd name="connsiteY0" fmla="*/ 355904 h 1100136"/>
                <a:gd name="connsiteX1" fmla="*/ 212725 w 763327"/>
                <a:gd name="connsiteY1" fmla="*/ 311158 h 1100136"/>
                <a:gd name="connsiteX2" fmla="*/ 242054 w 763327"/>
                <a:gd name="connsiteY2" fmla="*/ 253374 h 1100136"/>
                <a:gd name="connsiteX3" fmla="*/ 238203 w 763327"/>
                <a:gd name="connsiteY3" fmla="*/ 241521 h 1100136"/>
                <a:gd name="connsiteX4" fmla="*/ 179247 w 763327"/>
                <a:gd name="connsiteY4" fmla="*/ 74689 h 1100136"/>
                <a:gd name="connsiteX5" fmla="*/ 176581 w 763327"/>
                <a:gd name="connsiteY5" fmla="*/ 40315 h 1100136"/>
                <a:gd name="connsiteX6" fmla="*/ 227241 w 763327"/>
                <a:gd name="connsiteY6" fmla="*/ 311 h 1100136"/>
                <a:gd name="connsiteX7" fmla="*/ 386924 w 763327"/>
                <a:gd name="connsiteY7" fmla="*/ 15 h 1100136"/>
                <a:gd name="connsiteX8" fmla="*/ 407959 w 763327"/>
                <a:gd name="connsiteY8" fmla="*/ 13349 h 1100136"/>
                <a:gd name="connsiteX9" fmla="*/ 425734 w 763327"/>
                <a:gd name="connsiteY9" fmla="*/ 48909 h 1100136"/>
                <a:gd name="connsiteX10" fmla="*/ 443213 w 763327"/>
                <a:gd name="connsiteY10" fmla="*/ 13942 h 1100136"/>
                <a:gd name="connsiteX11" fmla="*/ 466025 w 763327"/>
                <a:gd name="connsiteY11" fmla="*/ 15 h 1100136"/>
                <a:gd name="connsiteX12" fmla="*/ 515797 w 763327"/>
                <a:gd name="connsiteY12" fmla="*/ 311 h 1100136"/>
                <a:gd name="connsiteX13" fmla="*/ 566753 w 763327"/>
                <a:gd name="connsiteY13" fmla="*/ 73208 h 1100136"/>
                <a:gd name="connsiteX14" fmla="*/ 506909 w 763327"/>
                <a:gd name="connsiteY14" fmla="*/ 240929 h 1100136"/>
                <a:gd name="connsiteX15" fmla="*/ 502465 w 763327"/>
                <a:gd name="connsiteY15" fmla="*/ 253967 h 1100136"/>
                <a:gd name="connsiteX16" fmla="*/ 532387 w 763327"/>
                <a:gd name="connsiteY16" fmla="*/ 315010 h 1100136"/>
                <a:gd name="connsiteX17" fmla="*/ 532387 w 763327"/>
                <a:gd name="connsiteY17" fmla="*/ 352348 h 1100136"/>
                <a:gd name="connsiteX18" fmla="*/ 595786 w 763327"/>
                <a:gd name="connsiteY18" fmla="*/ 379906 h 1100136"/>
                <a:gd name="connsiteX19" fmla="*/ 658593 w 763327"/>
                <a:gd name="connsiteY19" fmla="*/ 453692 h 1100136"/>
                <a:gd name="connsiteX20" fmla="*/ 712512 w 763327"/>
                <a:gd name="connsiteY20" fmla="*/ 578742 h 1100136"/>
                <a:gd name="connsiteX21" fmla="*/ 739472 w 763327"/>
                <a:gd name="connsiteY21" fmla="*/ 667343 h 1100136"/>
                <a:gd name="connsiteX22" fmla="*/ 719623 w 763327"/>
                <a:gd name="connsiteY22" fmla="*/ 691642 h 1100136"/>
                <a:gd name="connsiteX23" fmla="*/ 675776 w 763327"/>
                <a:gd name="connsiteY23" fmla="*/ 691642 h 1100136"/>
                <a:gd name="connsiteX24" fmla="*/ 683479 w 763327"/>
                <a:gd name="connsiteY24" fmla="*/ 706755 h 1100136"/>
                <a:gd name="connsiteX25" fmla="*/ 762284 w 763327"/>
                <a:gd name="connsiteY25" fmla="*/ 848695 h 1100136"/>
                <a:gd name="connsiteX26" fmla="*/ 651779 w 763327"/>
                <a:gd name="connsiteY26" fmla="*/ 972264 h 1100136"/>
                <a:gd name="connsiteX27" fmla="*/ 561124 w 763327"/>
                <a:gd name="connsiteY27" fmla="*/ 961892 h 1100136"/>
                <a:gd name="connsiteX28" fmla="*/ 550459 w 763327"/>
                <a:gd name="connsiteY28" fmla="*/ 959522 h 1100136"/>
                <a:gd name="connsiteX29" fmla="*/ 595786 w 763327"/>
                <a:gd name="connsiteY29" fmla="*/ 988562 h 1100136"/>
                <a:gd name="connsiteX30" fmla="*/ 597268 w 763327"/>
                <a:gd name="connsiteY30" fmla="*/ 1024417 h 1100136"/>
                <a:gd name="connsiteX31" fmla="*/ 9195 w 763327"/>
                <a:gd name="connsiteY31" fmla="*/ 808988 h 1100136"/>
                <a:gd name="connsiteX32" fmla="*/ 31711 w 763327"/>
                <a:gd name="connsiteY32" fmla="*/ 580519 h 1100136"/>
                <a:gd name="connsiteX33" fmla="*/ 84445 w 763327"/>
                <a:gd name="connsiteY33" fmla="*/ 459914 h 1100136"/>
                <a:gd name="connsiteX34" fmla="*/ 212725 w 763327"/>
                <a:gd name="connsiteY34" fmla="*/ 355904 h 1100136"/>
                <a:gd name="connsiteX35" fmla="*/ 559050 w 763327"/>
                <a:gd name="connsiteY35" fmla="*/ 1007823 h 1100136"/>
                <a:gd name="connsiteX36" fmla="*/ 509279 w 763327"/>
                <a:gd name="connsiteY36" fmla="*/ 976116 h 1100136"/>
                <a:gd name="connsiteX37" fmla="*/ 509279 w 763327"/>
                <a:gd name="connsiteY37" fmla="*/ 940261 h 1100136"/>
                <a:gd name="connsiteX38" fmla="*/ 575937 w 763327"/>
                <a:gd name="connsiteY38" fmla="*/ 900553 h 1100136"/>
                <a:gd name="connsiteX39" fmla="*/ 581566 w 763327"/>
                <a:gd name="connsiteY39" fmla="*/ 888403 h 1100136"/>
                <a:gd name="connsiteX40" fmla="*/ 568531 w 763327"/>
                <a:gd name="connsiteY40" fmla="*/ 823211 h 1100136"/>
                <a:gd name="connsiteX41" fmla="*/ 580085 w 763327"/>
                <a:gd name="connsiteY41" fmla="*/ 798913 h 1100136"/>
                <a:gd name="connsiteX42" fmla="*/ 630745 w 763327"/>
                <a:gd name="connsiteY42" fmla="*/ 773725 h 1100136"/>
                <a:gd name="connsiteX43" fmla="*/ 638448 w 763327"/>
                <a:gd name="connsiteY43" fmla="*/ 760983 h 1100136"/>
                <a:gd name="connsiteX44" fmla="*/ 638448 w 763327"/>
                <a:gd name="connsiteY44" fmla="*/ 677715 h 1100136"/>
                <a:gd name="connsiteX45" fmla="*/ 660075 w 763327"/>
                <a:gd name="connsiteY45" fmla="*/ 656379 h 1100136"/>
                <a:gd name="connsiteX46" fmla="*/ 701254 w 763327"/>
                <a:gd name="connsiteY46" fmla="*/ 656379 h 1100136"/>
                <a:gd name="connsiteX47" fmla="*/ 690589 w 763327"/>
                <a:gd name="connsiteY47" fmla="*/ 620227 h 1100136"/>
                <a:gd name="connsiteX48" fmla="*/ 619487 w 763327"/>
                <a:gd name="connsiteY48" fmla="*/ 456951 h 1100136"/>
                <a:gd name="connsiteX49" fmla="*/ 509872 w 763327"/>
                <a:gd name="connsiteY49" fmla="*/ 390278 h 1100136"/>
                <a:gd name="connsiteX50" fmla="*/ 237018 w 763327"/>
                <a:gd name="connsiteY50" fmla="*/ 390278 h 1100136"/>
                <a:gd name="connsiteX51" fmla="*/ 119996 w 763327"/>
                <a:gd name="connsiteY51" fmla="*/ 466434 h 1100136"/>
                <a:gd name="connsiteX52" fmla="*/ 62225 w 763327"/>
                <a:gd name="connsiteY52" fmla="*/ 598299 h 1100136"/>
                <a:gd name="connsiteX53" fmla="*/ 70817 w 763327"/>
                <a:gd name="connsiteY53" fmla="*/ 876847 h 1100136"/>
                <a:gd name="connsiteX54" fmla="*/ 353743 w 763327"/>
                <a:gd name="connsiteY54" fmla="*/ 1063829 h 1100136"/>
                <a:gd name="connsiteX55" fmla="*/ 559050 w 763327"/>
                <a:gd name="connsiteY55" fmla="*/ 1007823 h 1100136"/>
                <a:gd name="connsiteX56" fmla="*/ 372408 w 763327"/>
                <a:gd name="connsiteY56" fmla="*/ 248337 h 1100136"/>
                <a:gd name="connsiteX57" fmla="*/ 425734 w 763327"/>
                <a:gd name="connsiteY57" fmla="*/ 248337 h 1100136"/>
                <a:gd name="connsiteX58" fmla="*/ 464544 w 763327"/>
                <a:gd name="connsiteY58" fmla="*/ 246263 h 1100136"/>
                <a:gd name="connsiteX59" fmla="*/ 480246 w 763327"/>
                <a:gd name="connsiteY59" fmla="*/ 209518 h 1100136"/>
                <a:gd name="connsiteX60" fmla="*/ 532091 w 763327"/>
                <a:gd name="connsiteY60" fmla="*/ 63725 h 1100136"/>
                <a:gd name="connsiteX61" fmla="*/ 512538 w 763327"/>
                <a:gd name="connsiteY61" fmla="*/ 35278 h 1100136"/>
                <a:gd name="connsiteX62" fmla="*/ 480542 w 763327"/>
                <a:gd name="connsiteY62" fmla="*/ 34981 h 1100136"/>
                <a:gd name="connsiteX63" fmla="*/ 468099 w 763327"/>
                <a:gd name="connsiteY63" fmla="*/ 42982 h 1100136"/>
                <a:gd name="connsiteX64" fmla="*/ 444695 w 763327"/>
                <a:gd name="connsiteY64" fmla="*/ 90691 h 1100136"/>
                <a:gd name="connsiteX65" fmla="*/ 425734 w 763327"/>
                <a:gd name="connsiteY65" fmla="*/ 105211 h 1100136"/>
                <a:gd name="connsiteX66" fmla="*/ 407070 w 763327"/>
                <a:gd name="connsiteY66" fmla="*/ 90395 h 1100136"/>
                <a:gd name="connsiteX67" fmla="*/ 383962 w 763327"/>
                <a:gd name="connsiteY67" fmla="*/ 43871 h 1100136"/>
                <a:gd name="connsiteX68" fmla="*/ 370630 w 763327"/>
                <a:gd name="connsiteY68" fmla="*/ 35278 h 1100136"/>
                <a:gd name="connsiteX69" fmla="*/ 231981 w 763327"/>
                <a:gd name="connsiteY69" fmla="*/ 35574 h 1100136"/>
                <a:gd name="connsiteX70" fmla="*/ 212725 w 763327"/>
                <a:gd name="connsiteY70" fmla="*/ 63132 h 1100136"/>
                <a:gd name="connsiteX71" fmla="*/ 275531 w 763327"/>
                <a:gd name="connsiteY71" fmla="*/ 240336 h 1100136"/>
                <a:gd name="connsiteX72" fmla="*/ 287382 w 763327"/>
                <a:gd name="connsiteY72" fmla="*/ 248337 h 1100136"/>
                <a:gd name="connsiteX73" fmla="*/ 372408 w 763327"/>
                <a:gd name="connsiteY73" fmla="*/ 248337 h 1100136"/>
                <a:gd name="connsiteX74" fmla="*/ 496540 w 763327"/>
                <a:gd name="connsiteY74" fmla="*/ 354422 h 1100136"/>
                <a:gd name="connsiteX75" fmla="*/ 496540 w 763327"/>
                <a:gd name="connsiteY75" fmla="*/ 306713 h 1100136"/>
                <a:gd name="connsiteX76" fmla="*/ 474024 w 763327"/>
                <a:gd name="connsiteY76" fmla="*/ 283896 h 1100136"/>
                <a:gd name="connsiteX77" fmla="*/ 366483 w 763327"/>
                <a:gd name="connsiteY77" fmla="*/ 283896 h 1100136"/>
                <a:gd name="connsiteX78" fmla="*/ 269014 w 763327"/>
                <a:gd name="connsiteY78" fmla="*/ 283896 h 1100136"/>
                <a:gd name="connsiteX79" fmla="*/ 248868 w 763327"/>
                <a:gd name="connsiteY79" fmla="*/ 298416 h 1100136"/>
                <a:gd name="connsiteX80" fmla="*/ 248572 w 763327"/>
                <a:gd name="connsiteY80" fmla="*/ 354422 h 1100136"/>
                <a:gd name="connsiteX81" fmla="*/ 496540 w 763327"/>
                <a:gd name="connsiteY81" fmla="*/ 354422 h 1100136"/>
                <a:gd name="connsiteX82" fmla="*/ 588084 w 763327"/>
                <a:gd name="connsiteY82" fmla="*/ 934630 h 1100136"/>
                <a:gd name="connsiteX83" fmla="*/ 721400 w 763327"/>
                <a:gd name="connsiteY83" fmla="*/ 868549 h 1100136"/>
                <a:gd name="connsiteX84" fmla="*/ 673999 w 763327"/>
                <a:gd name="connsiteY84" fmla="*/ 744388 h 1100136"/>
                <a:gd name="connsiteX85" fmla="*/ 673999 w 763327"/>
                <a:gd name="connsiteY85" fmla="*/ 774317 h 1100136"/>
                <a:gd name="connsiteX86" fmla="*/ 657704 w 763327"/>
                <a:gd name="connsiteY86" fmla="*/ 800098 h 1100136"/>
                <a:gd name="connsiteX87" fmla="*/ 605267 w 763327"/>
                <a:gd name="connsiteY87" fmla="*/ 826175 h 1100136"/>
                <a:gd name="connsiteX88" fmla="*/ 619487 w 763327"/>
                <a:gd name="connsiteY88" fmla="*/ 897589 h 1100136"/>
                <a:gd name="connsiteX89" fmla="*/ 608526 w 763327"/>
                <a:gd name="connsiteY89" fmla="*/ 922481 h 1100136"/>
                <a:gd name="connsiteX90" fmla="*/ 588084 w 763327"/>
                <a:gd name="connsiteY90" fmla="*/ 934630 h 1100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763327" h="1100136">
                  <a:moveTo>
                    <a:pt x="212725" y="355904"/>
                  </a:moveTo>
                  <a:cubicBezTo>
                    <a:pt x="212725" y="340495"/>
                    <a:pt x="212725" y="325678"/>
                    <a:pt x="212725" y="311158"/>
                  </a:cubicBezTo>
                  <a:cubicBezTo>
                    <a:pt x="212725" y="281822"/>
                    <a:pt x="218057" y="270858"/>
                    <a:pt x="242054" y="253374"/>
                  </a:cubicBezTo>
                  <a:cubicBezTo>
                    <a:pt x="240869" y="249522"/>
                    <a:pt x="239684" y="245374"/>
                    <a:pt x="238203" y="241521"/>
                  </a:cubicBezTo>
                  <a:cubicBezTo>
                    <a:pt x="218353" y="185812"/>
                    <a:pt x="198208" y="130399"/>
                    <a:pt x="179247" y="74689"/>
                  </a:cubicBezTo>
                  <a:cubicBezTo>
                    <a:pt x="175692" y="64021"/>
                    <a:pt x="174507" y="51279"/>
                    <a:pt x="176581" y="40315"/>
                  </a:cubicBezTo>
                  <a:cubicBezTo>
                    <a:pt x="181025" y="16609"/>
                    <a:pt x="202652" y="607"/>
                    <a:pt x="227241" y="311"/>
                  </a:cubicBezTo>
                  <a:cubicBezTo>
                    <a:pt x="280568" y="15"/>
                    <a:pt x="333598" y="311"/>
                    <a:pt x="386924" y="15"/>
                  </a:cubicBezTo>
                  <a:cubicBezTo>
                    <a:pt x="396997" y="15"/>
                    <a:pt x="403515" y="4163"/>
                    <a:pt x="407959" y="13349"/>
                  </a:cubicBezTo>
                  <a:cubicBezTo>
                    <a:pt x="413291" y="24610"/>
                    <a:pt x="418920" y="35574"/>
                    <a:pt x="425734" y="48909"/>
                  </a:cubicBezTo>
                  <a:cubicBezTo>
                    <a:pt x="432252" y="36167"/>
                    <a:pt x="438177" y="25203"/>
                    <a:pt x="443213" y="13942"/>
                  </a:cubicBezTo>
                  <a:cubicBezTo>
                    <a:pt x="447657" y="3867"/>
                    <a:pt x="454768" y="-282"/>
                    <a:pt x="466025" y="15"/>
                  </a:cubicBezTo>
                  <a:cubicBezTo>
                    <a:pt x="482616" y="607"/>
                    <a:pt x="499206" y="15"/>
                    <a:pt x="515797" y="311"/>
                  </a:cubicBezTo>
                  <a:cubicBezTo>
                    <a:pt x="555199" y="904"/>
                    <a:pt x="579789" y="35574"/>
                    <a:pt x="566753" y="73208"/>
                  </a:cubicBezTo>
                  <a:cubicBezTo>
                    <a:pt x="547200" y="129213"/>
                    <a:pt x="526758" y="185219"/>
                    <a:pt x="506909" y="240929"/>
                  </a:cubicBezTo>
                  <a:cubicBezTo>
                    <a:pt x="505428" y="245077"/>
                    <a:pt x="503946" y="249226"/>
                    <a:pt x="502465" y="253967"/>
                  </a:cubicBezTo>
                  <a:cubicBezTo>
                    <a:pt x="527055" y="267598"/>
                    <a:pt x="533869" y="289230"/>
                    <a:pt x="532387" y="315010"/>
                  </a:cubicBezTo>
                  <a:cubicBezTo>
                    <a:pt x="531498" y="328641"/>
                    <a:pt x="532387" y="342273"/>
                    <a:pt x="532387" y="352348"/>
                  </a:cubicBezTo>
                  <a:cubicBezTo>
                    <a:pt x="554903" y="362126"/>
                    <a:pt x="576530" y="368942"/>
                    <a:pt x="595786" y="379906"/>
                  </a:cubicBezTo>
                  <a:cubicBezTo>
                    <a:pt x="625116" y="396797"/>
                    <a:pt x="644965" y="422873"/>
                    <a:pt x="658593" y="453692"/>
                  </a:cubicBezTo>
                  <a:cubicBezTo>
                    <a:pt x="676665" y="495177"/>
                    <a:pt x="696218" y="536367"/>
                    <a:pt x="712512" y="578742"/>
                  </a:cubicBezTo>
                  <a:cubicBezTo>
                    <a:pt x="723770" y="607485"/>
                    <a:pt x="731473" y="637711"/>
                    <a:pt x="739472" y="667343"/>
                  </a:cubicBezTo>
                  <a:cubicBezTo>
                    <a:pt x="743619" y="682456"/>
                    <a:pt x="735324" y="691642"/>
                    <a:pt x="719623" y="691642"/>
                  </a:cubicBezTo>
                  <a:cubicBezTo>
                    <a:pt x="704810" y="691938"/>
                    <a:pt x="690293" y="691642"/>
                    <a:pt x="675776" y="691642"/>
                  </a:cubicBezTo>
                  <a:cubicBezTo>
                    <a:pt x="671629" y="700828"/>
                    <a:pt x="676961" y="703495"/>
                    <a:pt x="683479" y="706755"/>
                  </a:cubicBezTo>
                  <a:cubicBezTo>
                    <a:pt x="737102" y="733424"/>
                    <a:pt x="769690" y="792097"/>
                    <a:pt x="762284" y="848695"/>
                  </a:cubicBezTo>
                  <a:cubicBezTo>
                    <a:pt x="754285" y="911220"/>
                    <a:pt x="711920" y="958633"/>
                    <a:pt x="651779" y="972264"/>
                  </a:cubicBezTo>
                  <a:cubicBezTo>
                    <a:pt x="620376" y="979376"/>
                    <a:pt x="590158" y="975227"/>
                    <a:pt x="561124" y="961892"/>
                  </a:cubicBezTo>
                  <a:cubicBezTo>
                    <a:pt x="557865" y="960411"/>
                    <a:pt x="554903" y="958929"/>
                    <a:pt x="550459" y="959522"/>
                  </a:cubicBezTo>
                  <a:cubicBezTo>
                    <a:pt x="565568" y="969301"/>
                    <a:pt x="580677" y="978783"/>
                    <a:pt x="595786" y="988562"/>
                  </a:cubicBezTo>
                  <a:cubicBezTo>
                    <a:pt x="612970" y="999822"/>
                    <a:pt x="613562" y="1011972"/>
                    <a:pt x="597268" y="1024417"/>
                  </a:cubicBezTo>
                  <a:cubicBezTo>
                    <a:pt x="383666" y="1188286"/>
                    <a:pt x="67558" y="1072422"/>
                    <a:pt x="9195" y="808988"/>
                  </a:cubicBezTo>
                  <a:cubicBezTo>
                    <a:pt x="-8284" y="730461"/>
                    <a:pt x="-878" y="654305"/>
                    <a:pt x="31711" y="580519"/>
                  </a:cubicBezTo>
                  <a:cubicBezTo>
                    <a:pt x="49486" y="540219"/>
                    <a:pt x="67558" y="500215"/>
                    <a:pt x="84445" y="459914"/>
                  </a:cubicBezTo>
                  <a:cubicBezTo>
                    <a:pt x="108145" y="402131"/>
                    <a:pt x="150214" y="367757"/>
                    <a:pt x="212725" y="355904"/>
                  </a:cubicBezTo>
                  <a:close/>
                  <a:moveTo>
                    <a:pt x="559050" y="1007823"/>
                  </a:moveTo>
                  <a:cubicBezTo>
                    <a:pt x="541571" y="996859"/>
                    <a:pt x="525573" y="986488"/>
                    <a:pt x="509279" y="976116"/>
                  </a:cubicBezTo>
                  <a:cubicBezTo>
                    <a:pt x="491800" y="964856"/>
                    <a:pt x="491800" y="950928"/>
                    <a:pt x="509279" y="940261"/>
                  </a:cubicBezTo>
                  <a:cubicBezTo>
                    <a:pt x="531498" y="926926"/>
                    <a:pt x="553422" y="913591"/>
                    <a:pt x="575937" y="900553"/>
                  </a:cubicBezTo>
                  <a:cubicBezTo>
                    <a:pt x="580974" y="897589"/>
                    <a:pt x="583047" y="894923"/>
                    <a:pt x="581566" y="888403"/>
                  </a:cubicBezTo>
                  <a:cubicBezTo>
                    <a:pt x="576826" y="866771"/>
                    <a:pt x="572678" y="845140"/>
                    <a:pt x="568531" y="823211"/>
                  </a:cubicBezTo>
                  <a:cubicBezTo>
                    <a:pt x="566161" y="810766"/>
                    <a:pt x="568827" y="804543"/>
                    <a:pt x="580085" y="798913"/>
                  </a:cubicBezTo>
                  <a:cubicBezTo>
                    <a:pt x="596972" y="790319"/>
                    <a:pt x="613562" y="782022"/>
                    <a:pt x="630745" y="773725"/>
                  </a:cubicBezTo>
                  <a:cubicBezTo>
                    <a:pt x="636670" y="771058"/>
                    <a:pt x="638744" y="767502"/>
                    <a:pt x="638448" y="760983"/>
                  </a:cubicBezTo>
                  <a:cubicBezTo>
                    <a:pt x="638151" y="733128"/>
                    <a:pt x="638151" y="705570"/>
                    <a:pt x="638448" y="677715"/>
                  </a:cubicBezTo>
                  <a:cubicBezTo>
                    <a:pt x="638448" y="662602"/>
                    <a:pt x="644965" y="656379"/>
                    <a:pt x="660075" y="656379"/>
                  </a:cubicBezTo>
                  <a:cubicBezTo>
                    <a:pt x="673406" y="656379"/>
                    <a:pt x="686442" y="656379"/>
                    <a:pt x="701254" y="656379"/>
                  </a:cubicBezTo>
                  <a:cubicBezTo>
                    <a:pt x="697403" y="643637"/>
                    <a:pt x="695329" y="631488"/>
                    <a:pt x="690589" y="620227"/>
                  </a:cubicBezTo>
                  <a:cubicBezTo>
                    <a:pt x="667481" y="565407"/>
                    <a:pt x="645262" y="510290"/>
                    <a:pt x="619487" y="456951"/>
                  </a:cubicBezTo>
                  <a:cubicBezTo>
                    <a:pt x="597860" y="412798"/>
                    <a:pt x="559050" y="390870"/>
                    <a:pt x="509872" y="390278"/>
                  </a:cubicBezTo>
                  <a:cubicBezTo>
                    <a:pt x="418920" y="389685"/>
                    <a:pt x="327969" y="389685"/>
                    <a:pt x="237018" y="390278"/>
                  </a:cubicBezTo>
                  <a:cubicBezTo>
                    <a:pt x="182210" y="390574"/>
                    <a:pt x="142511" y="416354"/>
                    <a:pt x="119996" y="466434"/>
                  </a:cubicBezTo>
                  <a:cubicBezTo>
                    <a:pt x="100146" y="509994"/>
                    <a:pt x="80890" y="554146"/>
                    <a:pt x="62225" y="598299"/>
                  </a:cubicBezTo>
                  <a:cubicBezTo>
                    <a:pt x="22527" y="692235"/>
                    <a:pt x="24600" y="786467"/>
                    <a:pt x="70817" y="876847"/>
                  </a:cubicBezTo>
                  <a:cubicBezTo>
                    <a:pt x="129180" y="991525"/>
                    <a:pt x="225167" y="1054050"/>
                    <a:pt x="353743" y="1063829"/>
                  </a:cubicBezTo>
                  <a:cubicBezTo>
                    <a:pt x="427512" y="1069459"/>
                    <a:pt x="495651" y="1049605"/>
                    <a:pt x="559050" y="1007823"/>
                  </a:cubicBezTo>
                  <a:close/>
                  <a:moveTo>
                    <a:pt x="372408" y="248337"/>
                  </a:moveTo>
                  <a:cubicBezTo>
                    <a:pt x="390183" y="248337"/>
                    <a:pt x="407959" y="248337"/>
                    <a:pt x="425734" y="248337"/>
                  </a:cubicBezTo>
                  <a:cubicBezTo>
                    <a:pt x="439066" y="248337"/>
                    <a:pt x="455656" y="252782"/>
                    <a:pt x="464544" y="246263"/>
                  </a:cubicBezTo>
                  <a:cubicBezTo>
                    <a:pt x="473728" y="239447"/>
                    <a:pt x="475506" y="222556"/>
                    <a:pt x="480246" y="209518"/>
                  </a:cubicBezTo>
                  <a:cubicBezTo>
                    <a:pt x="497725" y="160920"/>
                    <a:pt x="514908" y="112323"/>
                    <a:pt x="532091" y="63725"/>
                  </a:cubicBezTo>
                  <a:cubicBezTo>
                    <a:pt x="538609" y="45649"/>
                    <a:pt x="531498" y="35574"/>
                    <a:pt x="512538" y="35278"/>
                  </a:cubicBezTo>
                  <a:cubicBezTo>
                    <a:pt x="501873" y="35278"/>
                    <a:pt x="491207" y="35870"/>
                    <a:pt x="480542" y="34981"/>
                  </a:cubicBezTo>
                  <a:cubicBezTo>
                    <a:pt x="473728" y="34685"/>
                    <a:pt x="470765" y="37352"/>
                    <a:pt x="468099" y="42982"/>
                  </a:cubicBezTo>
                  <a:cubicBezTo>
                    <a:pt x="460396" y="58984"/>
                    <a:pt x="452101" y="74689"/>
                    <a:pt x="444695" y="90691"/>
                  </a:cubicBezTo>
                  <a:cubicBezTo>
                    <a:pt x="440843" y="98988"/>
                    <a:pt x="435511" y="105211"/>
                    <a:pt x="425734" y="105211"/>
                  </a:cubicBezTo>
                  <a:cubicBezTo>
                    <a:pt x="415958" y="105211"/>
                    <a:pt x="410921" y="98395"/>
                    <a:pt x="407070" y="90395"/>
                  </a:cubicBezTo>
                  <a:cubicBezTo>
                    <a:pt x="399663" y="74689"/>
                    <a:pt x="391368" y="59576"/>
                    <a:pt x="383962" y="43871"/>
                  </a:cubicBezTo>
                  <a:cubicBezTo>
                    <a:pt x="380999" y="37945"/>
                    <a:pt x="377740" y="35278"/>
                    <a:pt x="370630" y="35278"/>
                  </a:cubicBezTo>
                  <a:cubicBezTo>
                    <a:pt x="324414" y="35574"/>
                    <a:pt x="278198" y="35278"/>
                    <a:pt x="231981" y="35574"/>
                  </a:cubicBezTo>
                  <a:cubicBezTo>
                    <a:pt x="213613" y="35574"/>
                    <a:pt x="206503" y="45649"/>
                    <a:pt x="212725" y="63132"/>
                  </a:cubicBezTo>
                  <a:cubicBezTo>
                    <a:pt x="233463" y="122102"/>
                    <a:pt x="254793" y="181367"/>
                    <a:pt x="275531" y="240336"/>
                  </a:cubicBezTo>
                  <a:cubicBezTo>
                    <a:pt x="277901" y="246855"/>
                    <a:pt x="280864" y="248633"/>
                    <a:pt x="287382" y="248337"/>
                  </a:cubicBezTo>
                  <a:cubicBezTo>
                    <a:pt x="315526" y="248041"/>
                    <a:pt x="343967" y="248337"/>
                    <a:pt x="372408" y="248337"/>
                  </a:cubicBezTo>
                  <a:close/>
                  <a:moveTo>
                    <a:pt x="496540" y="354422"/>
                  </a:moveTo>
                  <a:cubicBezTo>
                    <a:pt x="496540" y="337828"/>
                    <a:pt x="496540" y="322122"/>
                    <a:pt x="496540" y="306713"/>
                  </a:cubicBezTo>
                  <a:cubicBezTo>
                    <a:pt x="496540" y="290119"/>
                    <a:pt x="490615" y="283896"/>
                    <a:pt x="474024" y="283896"/>
                  </a:cubicBezTo>
                  <a:cubicBezTo>
                    <a:pt x="438177" y="283896"/>
                    <a:pt x="402330" y="283896"/>
                    <a:pt x="366483" y="283896"/>
                  </a:cubicBezTo>
                  <a:cubicBezTo>
                    <a:pt x="333894" y="283896"/>
                    <a:pt x="301602" y="283896"/>
                    <a:pt x="269014" y="283896"/>
                  </a:cubicBezTo>
                  <a:cubicBezTo>
                    <a:pt x="258348" y="283896"/>
                    <a:pt x="249461" y="287748"/>
                    <a:pt x="248868" y="298416"/>
                  </a:cubicBezTo>
                  <a:cubicBezTo>
                    <a:pt x="247387" y="317085"/>
                    <a:pt x="248572" y="335753"/>
                    <a:pt x="248572" y="354422"/>
                  </a:cubicBezTo>
                  <a:cubicBezTo>
                    <a:pt x="331524" y="354422"/>
                    <a:pt x="413291" y="354422"/>
                    <a:pt x="496540" y="354422"/>
                  </a:cubicBezTo>
                  <a:close/>
                  <a:moveTo>
                    <a:pt x="588084" y="934630"/>
                  </a:moveTo>
                  <a:cubicBezTo>
                    <a:pt x="642595" y="953595"/>
                    <a:pt x="702439" y="922777"/>
                    <a:pt x="721400" y="868549"/>
                  </a:cubicBezTo>
                  <a:cubicBezTo>
                    <a:pt x="737694" y="820841"/>
                    <a:pt x="714290" y="758316"/>
                    <a:pt x="673999" y="744388"/>
                  </a:cubicBezTo>
                  <a:cubicBezTo>
                    <a:pt x="673999" y="754464"/>
                    <a:pt x="673406" y="764539"/>
                    <a:pt x="673999" y="774317"/>
                  </a:cubicBezTo>
                  <a:cubicBezTo>
                    <a:pt x="674888" y="787356"/>
                    <a:pt x="669259" y="794764"/>
                    <a:pt x="657704" y="800098"/>
                  </a:cubicBezTo>
                  <a:cubicBezTo>
                    <a:pt x="639929" y="808099"/>
                    <a:pt x="622746" y="817285"/>
                    <a:pt x="605267" y="826175"/>
                  </a:cubicBezTo>
                  <a:cubicBezTo>
                    <a:pt x="610007" y="850473"/>
                    <a:pt x="614451" y="874180"/>
                    <a:pt x="619487" y="897589"/>
                  </a:cubicBezTo>
                  <a:cubicBezTo>
                    <a:pt x="621857" y="909146"/>
                    <a:pt x="618598" y="916851"/>
                    <a:pt x="608526" y="922481"/>
                  </a:cubicBezTo>
                  <a:cubicBezTo>
                    <a:pt x="602304" y="925741"/>
                    <a:pt x="596083" y="929889"/>
                    <a:pt x="588084" y="934630"/>
                  </a:cubicBezTo>
                  <a:close/>
                </a:path>
              </a:pathLst>
            </a:custGeom>
            <a:grpFill/>
            <a:ln w="2953"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97085A9-CE26-23ED-EE77-4ED479DC97CB}"/>
                </a:ext>
              </a:extLst>
            </p:cNvPr>
            <p:cNvSpPr/>
            <p:nvPr/>
          </p:nvSpPr>
          <p:spPr>
            <a:xfrm>
              <a:off x="11474502" y="6102770"/>
              <a:ext cx="212724" cy="213060"/>
            </a:xfrm>
            <a:custGeom>
              <a:avLst/>
              <a:gdLst>
                <a:gd name="connsiteX0" fmla="*/ 106658 w 212724"/>
                <a:gd name="connsiteY0" fmla="*/ 1 h 213060"/>
                <a:gd name="connsiteX1" fmla="*/ 212719 w 212724"/>
                <a:gd name="connsiteY1" fmla="*/ 107864 h 213060"/>
                <a:gd name="connsiteX2" fmla="*/ 106066 w 212724"/>
                <a:gd name="connsiteY2" fmla="*/ 213061 h 213060"/>
                <a:gd name="connsiteX3" fmla="*/ 5 w 212724"/>
                <a:gd name="connsiteY3" fmla="*/ 105197 h 213060"/>
                <a:gd name="connsiteX4" fmla="*/ 106658 w 212724"/>
                <a:gd name="connsiteY4" fmla="*/ 1 h 213060"/>
                <a:gd name="connsiteX5" fmla="*/ 177464 w 212724"/>
                <a:gd name="connsiteY5" fmla="*/ 106383 h 213060"/>
                <a:gd name="connsiteX6" fmla="*/ 106362 w 212724"/>
                <a:gd name="connsiteY6" fmla="*/ 35264 h 213060"/>
                <a:gd name="connsiteX7" fmla="*/ 35556 w 212724"/>
                <a:gd name="connsiteY7" fmla="*/ 105494 h 213060"/>
                <a:gd name="connsiteX8" fmla="*/ 106066 w 212724"/>
                <a:gd name="connsiteY8" fmla="*/ 177205 h 213060"/>
                <a:gd name="connsiteX9" fmla="*/ 177464 w 212724"/>
                <a:gd name="connsiteY9" fmla="*/ 106383 h 213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724" h="213060">
                  <a:moveTo>
                    <a:pt x="106658" y="1"/>
                  </a:moveTo>
                  <a:cubicBezTo>
                    <a:pt x="165910" y="298"/>
                    <a:pt x="213311" y="48303"/>
                    <a:pt x="212719" y="107864"/>
                  </a:cubicBezTo>
                  <a:cubicBezTo>
                    <a:pt x="212423" y="165648"/>
                    <a:pt x="164133" y="213061"/>
                    <a:pt x="106066" y="213061"/>
                  </a:cubicBezTo>
                  <a:cubicBezTo>
                    <a:pt x="46814" y="212764"/>
                    <a:pt x="-587" y="164759"/>
                    <a:pt x="5" y="105197"/>
                  </a:cubicBezTo>
                  <a:cubicBezTo>
                    <a:pt x="598" y="47117"/>
                    <a:pt x="48592" y="-295"/>
                    <a:pt x="106658" y="1"/>
                  </a:cubicBezTo>
                  <a:close/>
                  <a:moveTo>
                    <a:pt x="177464" y="106383"/>
                  </a:moveTo>
                  <a:cubicBezTo>
                    <a:pt x="177464" y="67268"/>
                    <a:pt x="145468" y="35264"/>
                    <a:pt x="106362" y="35264"/>
                  </a:cubicBezTo>
                  <a:cubicBezTo>
                    <a:pt x="67552" y="35264"/>
                    <a:pt x="35853" y="66971"/>
                    <a:pt x="35556" y="105494"/>
                  </a:cubicBezTo>
                  <a:cubicBezTo>
                    <a:pt x="35260" y="144905"/>
                    <a:pt x="66960" y="176909"/>
                    <a:pt x="106066" y="177205"/>
                  </a:cubicBezTo>
                  <a:cubicBezTo>
                    <a:pt x="145468" y="177501"/>
                    <a:pt x="177464" y="145794"/>
                    <a:pt x="177464" y="106383"/>
                  </a:cubicBezTo>
                  <a:close/>
                </a:path>
              </a:pathLst>
            </a:custGeom>
            <a:grpFill/>
            <a:ln w="2953"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18C3379C-336C-B771-3135-0EFB80DE7089}"/>
                </a:ext>
              </a:extLst>
            </p:cNvPr>
            <p:cNvSpPr/>
            <p:nvPr/>
          </p:nvSpPr>
          <p:spPr>
            <a:xfrm>
              <a:off x="11368151" y="5960828"/>
              <a:ext cx="141907" cy="141942"/>
            </a:xfrm>
            <a:custGeom>
              <a:avLst/>
              <a:gdLst>
                <a:gd name="connsiteX0" fmla="*/ 70806 w 141907"/>
                <a:gd name="connsiteY0" fmla="*/ 141943 h 141942"/>
                <a:gd name="connsiteX1" fmla="*/ 0 w 141907"/>
                <a:gd name="connsiteY1" fmla="*/ 70528 h 141942"/>
                <a:gd name="connsiteX2" fmla="*/ 71694 w 141907"/>
                <a:gd name="connsiteY2" fmla="*/ 2 h 141942"/>
                <a:gd name="connsiteX3" fmla="*/ 141908 w 141907"/>
                <a:gd name="connsiteY3" fmla="*/ 70824 h 141942"/>
                <a:gd name="connsiteX4" fmla="*/ 70806 w 141907"/>
                <a:gd name="connsiteY4" fmla="*/ 141943 h 141942"/>
                <a:gd name="connsiteX5" fmla="*/ 106357 w 141907"/>
                <a:gd name="connsiteY5" fmla="*/ 70232 h 141942"/>
                <a:gd name="connsiteX6" fmla="*/ 70806 w 141907"/>
                <a:gd name="connsiteY6" fmla="*/ 35265 h 141942"/>
                <a:gd name="connsiteX7" fmla="*/ 35551 w 141907"/>
                <a:gd name="connsiteY7" fmla="*/ 70528 h 141942"/>
                <a:gd name="connsiteX8" fmla="*/ 71694 w 141907"/>
                <a:gd name="connsiteY8" fmla="*/ 106087 h 141942"/>
                <a:gd name="connsiteX9" fmla="*/ 106357 w 141907"/>
                <a:gd name="connsiteY9" fmla="*/ 70232 h 14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1907" h="141942">
                  <a:moveTo>
                    <a:pt x="70806" y="141943"/>
                  </a:moveTo>
                  <a:cubicBezTo>
                    <a:pt x="31700" y="141943"/>
                    <a:pt x="0" y="109939"/>
                    <a:pt x="0" y="70528"/>
                  </a:cubicBezTo>
                  <a:cubicBezTo>
                    <a:pt x="0" y="31413"/>
                    <a:pt x="32292" y="-294"/>
                    <a:pt x="71694" y="2"/>
                  </a:cubicBezTo>
                  <a:cubicBezTo>
                    <a:pt x="110208" y="298"/>
                    <a:pt x="141908" y="32005"/>
                    <a:pt x="141908" y="70824"/>
                  </a:cubicBezTo>
                  <a:cubicBezTo>
                    <a:pt x="141908" y="109939"/>
                    <a:pt x="109912" y="141943"/>
                    <a:pt x="70806" y="141943"/>
                  </a:cubicBezTo>
                  <a:close/>
                  <a:moveTo>
                    <a:pt x="106357" y="70232"/>
                  </a:moveTo>
                  <a:cubicBezTo>
                    <a:pt x="106060" y="50970"/>
                    <a:pt x="90063" y="35265"/>
                    <a:pt x="70806" y="35265"/>
                  </a:cubicBezTo>
                  <a:cubicBezTo>
                    <a:pt x="51549" y="35265"/>
                    <a:pt x="35551" y="51267"/>
                    <a:pt x="35551" y="70528"/>
                  </a:cubicBezTo>
                  <a:cubicBezTo>
                    <a:pt x="35551" y="90382"/>
                    <a:pt x="51845" y="106383"/>
                    <a:pt x="71694" y="106087"/>
                  </a:cubicBezTo>
                  <a:cubicBezTo>
                    <a:pt x="90951" y="105791"/>
                    <a:pt x="106653" y="89789"/>
                    <a:pt x="106357" y="70232"/>
                  </a:cubicBezTo>
                  <a:close/>
                </a:path>
              </a:pathLst>
            </a:custGeom>
            <a:grpFill/>
            <a:ln w="2953"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BD7F7613-1DA3-9F95-D0F7-399195FE83C3}"/>
                </a:ext>
              </a:extLst>
            </p:cNvPr>
            <p:cNvSpPr/>
            <p:nvPr/>
          </p:nvSpPr>
          <p:spPr>
            <a:xfrm>
              <a:off x="11350375" y="6316124"/>
              <a:ext cx="141909" cy="141648"/>
            </a:xfrm>
            <a:custGeom>
              <a:avLst/>
              <a:gdLst>
                <a:gd name="connsiteX0" fmla="*/ 141908 w 141909"/>
                <a:gd name="connsiteY0" fmla="*/ 71121 h 141648"/>
                <a:gd name="connsiteX1" fmla="*/ 70213 w 141909"/>
                <a:gd name="connsiteY1" fmla="*/ 141646 h 141648"/>
                <a:gd name="connsiteX2" fmla="*/ 0 w 141909"/>
                <a:gd name="connsiteY2" fmla="*/ 70824 h 141648"/>
                <a:gd name="connsiteX3" fmla="*/ 71102 w 141909"/>
                <a:gd name="connsiteY3" fmla="*/ 2 h 141648"/>
                <a:gd name="connsiteX4" fmla="*/ 141908 w 141909"/>
                <a:gd name="connsiteY4" fmla="*/ 71121 h 141648"/>
                <a:gd name="connsiteX5" fmla="*/ 70806 w 141909"/>
                <a:gd name="connsiteY5" fmla="*/ 105791 h 141648"/>
                <a:gd name="connsiteX6" fmla="*/ 106357 w 141909"/>
                <a:gd name="connsiteY6" fmla="*/ 70824 h 141648"/>
                <a:gd name="connsiteX7" fmla="*/ 71398 w 141909"/>
                <a:gd name="connsiteY7" fmla="*/ 34969 h 141648"/>
                <a:gd name="connsiteX8" fmla="*/ 35255 w 141909"/>
                <a:gd name="connsiteY8" fmla="*/ 70528 h 141648"/>
                <a:gd name="connsiteX9" fmla="*/ 70806 w 141909"/>
                <a:gd name="connsiteY9" fmla="*/ 105791 h 14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1909" h="141648">
                  <a:moveTo>
                    <a:pt x="141908" y="71121"/>
                  </a:moveTo>
                  <a:cubicBezTo>
                    <a:pt x="141611" y="110236"/>
                    <a:pt x="109319" y="141943"/>
                    <a:pt x="70213" y="141646"/>
                  </a:cubicBezTo>
                  <a:cubicBezTo>
                    <a:pt x="31403" y="141350"/>
                    <a:pt x="0" y="109347"/>
                    <a:pt x="0" y="70824"/>
                  </a:cubicBezTo>
                  <a:cubicBezTo>
                    <a:pt x="0" y="31709"/>
                    <a:pt x="31996" y="-294"/>
                    <a:pt x="71102" y="2"/>
                  </a:cubicBezTo>
                  <a:cubicBezTo>
                    <a:pt x="110504" y="-294"/>
                    <a:pt x="142204" y="31709"/>
                    <a:pt x="141908" y="71121"/>
                  </a:cubicBezTo>
                  <a:close/>
                  <a:moveTo>
                    <a:pt x="70806" y="105791"/>
                  </a:moveTo>
                  <a:cubicBezTo>
                    <a:pt x="90063" y="105791"/>
                    <a:pt x="106060" y="89789"/>
                    <a:pt x="106357" y="70824"/>
                  </a:cubicBezTo>
                  <a:cubicBezTo>
                    <a:pt x="106357" y="51267"/>
                    <a:pt x="90951" y="35265"/>
                    <a:pt x="71398" y="34969"/>
                  </a:cubicBezTo>
                  <a:cubicBezTo>
                    <a:pt x="51549" y="34672"/>
                    <a:pt x="35255" y="50674"/>
                    <a:pt x="35255" y="70528"/>
                  </a:cubicBezTo>
                  <a:cubicBezTo>
                    <a:pt x="35551" y="90085"/>
                    <a:pt x="51549" y="105791"/>
                    <a:pt x="70806" y="105791"/>
                  </a:cubicBezTo>
                  <a:close/>
                </a:path>
              </a:pathLst>
            </a:custGeom>
            <a:grpFill/>
            <a:ln w="2953"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BA5A65C0-C712-489B-9DF6-878AD7C90B69}"/>
                </a:ext>
              </a:extLst>
            </p:cNvPr>
            <p:cNvSpPr/>
            <p:nvPr/>
          </p:nvSpPr>
          <p:spPr>
            <a:xfrm>
              <a:off x="11193654" y="6101882"/>
              <a:ext cx="138549" cy="195858"/>
            </a:xfrm>
            <a:custGeom>
              <a:avLst/>
              <a:gdLst>
                <a:gd name="connsiteX0" fmla="*/ 0 w 138549"/>
                <a:gd name="connsiteY0" fmla="*/ 190242 h 195858"/>
                <a:gd name="connsiteX1" fmla="*/ 20442 w 138549"/>
                <a:gd name="connsiteY1" fmla="*/ 178092 h 195858"/>
                <a:gd name="connsiteX2" fmla="*/ 31403 w 138549"/>
                <a:gd name="connsiteY2" fmla="*/ 153201 h 195858"/>
                <a:gd name="connsiteX3" fmla="*/ 17183 w 138549"/>
                <a:gd name="connsiteY3" fmla="*/ 81786 h 195858"/>
                <a:gd name="connsiteX4" fmla="*/ 69621 w 138549"/>
                <a:gd name="connsiteY4" fmla="*/ 55709 h 195858"/>
                <a:gd name="connsiteX5" fmla="*/ 85915 w 138549"/>
                <a:gd name="connsiteY5" fmla="*/ 29929 h 195858"/>
                <a:gd name="connsiteX6" fmla="*/ 85915 w 138549"/>
                <a:gd name="connsiteY6" fmla="*/ 0 h 195858"/>
                <a:gd name="connsiteX7" fmla="*/ 133316 w 138549"/>
                <a:gd name="connsiteY7" fmla="*/ 124161 h 195858"/>
                <a:gd name="connsiteX8" fmla="*/ 0 w 138549"/>
                <a:gd name="connsiteY8" fmla="*/ 190242 h 19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549" h="195858">
                  <a:moveTo>
                    <a:pt x="0" y="190242"/>
                  </a:moveTo>
                  <a:cubicBezTo>
                    <a:pt x="7999" y="185501"/>
                    <a:pt x="14220" y="181648"/>
                    <a:pt x="20442" y="178092"/>
                  </a:cubicBezTo>
                  <a:cubicBezTo>
                    <a:pt x="30515" y="172462"/>
                    <a:pt x="34070" y="164758"/>
                    <a:pt x="31403" y="153201"/>
                  </a:cubicBezTo>
                  <a:cubicBezTo>
                    <a:pt x="26367" y="129791"/>
                    <a:pt x="21923" y="106381"/>
                    <a:pt x="17183" y="81786"/>
                  </a:cubicBezTo>
                  <a:cubicBezTo>
                    <a:pt x="34662" y="72896"/>
                    <a:pt x="52141" y="64007"/>
                    <a:pt x="69621" y="55709"/>
                  </a:cubicBezTo>
                  <a:cubicBezTo>
                    <a:pt x="81175" y="50376"/>
                    <a:pt x="86804" y="42671"/>
                    <a:pt x="85915" y="29929"/>
                  </a:cubicBezTo>
                  <a:cubicBezTo>
                    <a:pt x="85322" y="20150"/>
                    <a:pt x="85915" y="10075"/>
                    <a:pt x="85915" y="0"/>
                  </a:cubicBezTo>
                  <a:cubicBezTo>
                    <a:pt x="126206" y="14224"/>
                    <a:pt x="149610" y="76452"/>
                    <a:pt x="133316" y="124161"/>
                  </a:cubicBezTo>
                  <a:cubicBezTo>
                    <a:pt x="114356" y="178389"/>
                    <a:pt x="54512" y="209207"/>
                    <a:pt x="0" y="190242"/>
                  </a:cubicBezTo>
                  <a:close/>
                </a:path>
              </a:pathLst>
            </a:custGeom>
            <a:solidFill>
              <a:srgbClr val="DD1470"/>
            </a:solidFill>
            <a:ln w="2953"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D68A3C17-9B3C-E4AC-F6DE-FA73F0D2AA69}"/>
                </a:ext>
              </a:extLst>
            </p:cNvPr>
            <p:cNvSpPr/>
            <p:nvPr/>
          </p:nvSpPr>
          <p:spPr>
            <a:xfrm>
              <a:off x="11510056" y="6138034"/>
              <a:ext cx="141909" cy="141942"/>
            </a:xfrm>
            <a:custGeom>
              <a:avLst/>
              <a:gdLst>
                <a:gd name="connsiteX0" fmla="*/ 141910 w 141909"/>
                <a:gd name="connsiteY0" fmla="*/ 71118 h 141942"/>
                <a:gd name="connsiteX1" fmla="*/ 70512 w 141909"/>
                <a:gd name="connsiteY1" fmla="*/ 141941 h 141942"/>
                <a:gd name="connsiteX2" fmla="*/ 2 w 141909"/>
                <a:gd name="connsiteY2" fmla="*/ 70230 h 141942"/>
                <a:gd name="connsiteX3" fmla="*/ 70808 w 141909"/>
                <a:gd name="connsiteY3" fmla="*/ 0 h 141942"/>
                <a:gd name="connsiteX4" fmla="*/ 141910 w 141909"/>
                <a:gd name="connsiteY4" fmla="*/ 71118 h 141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09" h="141942">
                  <a:moveTo>
                    <a:pt x="141910" y="71118"/>
                  </a:moveTo>
                  <a:cubicBezTo>
                    <a:pt x="141910" y="110234"/>
                    <a:pt x="109914" y="142237"/>
                    <a:pt x="70512" y="141941"/>
                  </a:cubicBezTo>
                  <a:cubicBezTo>
                    <a:pt x="31405" y="141941"/>
                    <a:pt x="-294" y="109641"/>
                    <a:pt x="2" y="70230"/>
                  </a:cubicBezTo>
                  <a:cubicBezTo>
                    <a:pt x="298" y="31707"/>
                    <a:pt x="31998" y="0"/>
                    <a:pt x="70808" y="0"/>
                  </a:cubicBezTo>
                  <a:cubicBezTo>
                    <a:pt x="110210" y="0"/>
                    <a:pt x="141910" y="32003"/>
                    <a:pt x="141910" y="71118"/>
                  </a:cubicBezTo>
                  <a:close/>
                </a:path>
              </a:pathLst>
            </a:custGeom>
            <a:solidFill>
              <a:srgbClr val="DD1470"/>
            </a:solidFill>
            <a:ln w="2953"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036D82E8-ADDB-AE25-E3F7-DFA3C74388FB}"/>
                </a:ext>
              </a:extLst>
            </p:cNvPr>
            <p:cNvSpPr/>
            <p:nvPr/>
          </p:nvSpPr>
          <p:spPr>
            <a:xfrm>
              <a:off x="11403702" y="5996093"/>
              <a:ext cx="70809" cy="70826"/>
            </a:xfrm>
            <a:custGeom>
              <a:avLst/>
              <a:gdLst>
                <a:gd name="connsiteX0" fmla="*/ 70806 w 70809"/>
                <a:gd name="connsiteY0" fmla="*/ 34967 h 70826"/>
                <a:gd name="connsiteX1" fmla="*/ 36143 w 70809"/>
                <a:gd name="connsiteY1" fmla="*/ 70822 h 70826"/>
                <a:gd name="connsiteX2" fmla="*/ 0 w 70809"/>
                <a:gd name="connsiteY2" fmla="*/ 35263 h 70826"/>
                <a:gd name="connsiteX3" fmla="*/ 35255 w 70809"/>
                <a:gd name="connsiteY3" fmla="*/ 0 h 70826"/>
                <a:gd name="connsiteX4" fmla="*/ 70806 w 70809"/>
                <a:gd name="connsiteY4" fmla="*/ 34967 h 708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09" h="70826">
                  <a:moveTo>
                    <a:pt x="70806" y="34967"/>
                  </a:moveTo>
                  <a:cubicBezTo>
                    <a:pt x="71102" y="54228"/>
                    <a:pt x="55400" y="70526"/>
                    <a:pt x="36143" y="70822"/>
                  </a:cubicBezTo>
                  <a:cubicBezTo>
                    <a:pt x="16294" y="71118"/>
                    <a:pt x="0" y="55117"/>
                    <a:pt x="0" y="35263"/>
                  </a:cubicBezTo>
                  <a:cubicBezTo>
                    <a:pt x="0" y="16002"/>
                    <a:pt x="15998" y="0"/>
                    <a:pt x="35255" y="0"/>
                  </a:cubicBezTo>
                  <a:cubicBezTo>
                    <a:pt x="54512" y="0"/>
                    <a:pt x="70509" y="15705"/>
                    <a:pt x="70806" y="34967"/>
                  </a:cubicBezTo>
                  <a:close/>
                </a:path>
              </a:pathLst>
            </a:custGeom>
            <a:solidFill>
              <a:srgbClr val="DD1470"/>
            </a:solidFill>
            <a:ln w="2953"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AE177051-9CC8-7F28-995E-518E94F05A42}"/>
                </a:ext>
              </a:extLst>
            </p:cNvPr>
            <p:cNvSpPr/>
            <p:nvPr/>
          </p:nvSpPr>
          <p:spPr>
            <a:xfrm>
              <a:off x="11385926" y="6351089"/>
              <a:ext cx="71101" cy="70830"/>
            </a:xfrm>
            <a:custGeom>
              <a:avLst/>
              <a:gdLst>
                <a:gd name="connsiteX0" fmla="*/ 35255 w 71101"/>
                <a:gd name="connsiteY0" fmla="*/ 70826 h 70830"/>
                <a:gd name="connsiteX1" fmla="*/ 0 w 71101"/>
                <a:gd name="connsiteY1" fmla="*/ 35563 h 70830"/>
                <a:gd name="connsiteX2" fmla="*/ 36143 w 71101"/>
                <a:gd name="connsiteY2" fmla="*/ 4 h 70830"/>
                <a:gd name="connsiteX3" fmla="*/ 71102 w 71101"/>
                <a:gd name="connsiteY3" fmla="*/ 35860 h 70830"/>
                <a:gd name="connsiteX4" fmla="*/ 35255 w 71101"/>
                <a:gd name="connsiteY4" fmla="*/ 70826 h 70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01" h="70830">
                  <a:moveTo>
                    <a:pt x="35255" y="70826"/>
                  </a:moveTo>
                  <a:cubicBezTo>
                    <a:pt x="15998" y="70826"/>
                    <a:pt x="0" y="54825"/>
                    <a:pt x="0" y="35563"/>
                  </a:cubicBezTo>
                  <a:cubicBezTo>
                    <a:pt x="0" y="15709"/>
                    <a:pt x="16294" y="-292"/>
                    <a:pt x="36143" y="4"/>
                  </a:cubicBezTo>
                  <a:cubicBezTo>
                    <a:pt x="55400" y="300"/>
                    <a:pt x="71102" y="16302"/>
                    <a:pt x="71102" y="35860"/>
                  </a:cubicBezTo>
                  <a:cubicBezTo>
                    <a:pt x="70806" y="55121"/>
                    <a:pt x="54512" y="71123"/>
                    <a:pt x="35255" y="70826"/>
                  </a:cubicBezTo>
                  <a:close/>
                </a:path>
              </a:pathLst>
            </a:custGeom>
            <a:solidFill>
              <a:srgbClr val="DD1470"/>
            </a:solidFill>
            <a:ln w="2953"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3C93592A-71E4-4D0C-1A10-6737C31EFB4D}"/>
                </a:ext>
              </a:extLst>
            </p:cNvPr>
            <p:cNvSpPr/>
            <p:nvPr/>
          </p:nvSpPr>
          <p:spPr>
            <a:xfrm>
              <a:off x="10764672" y="5854448"/>
              <a:ext cx="426022" cy="425823"/>
            </a:xfrm>
            <a:custGeom>
              <a:avLst/>
              <a:gdLst>
                <a:gd name="connsiteX0" fmla="*/ 426020 w 426022"/>
                <a:gd name="connsiteY0" fmla="*/ 212763 h 425823"/>
                <a:gd name="connsiteX1" fmla="*/ 214195 w 426022"/>
                <a:gd name="connsiteY1" fmla="*/ 425823 h 425823"/>
                <a:gd name="connsiteX2" fmla="*/ 1 w 426022"/>
                <a:gd name="connsiteY2" fmla="*/ 215134 h 425823"/>
                <a:gd name="connsiteX3" fmla="*/ 213899 w 426022"/>
                <a:gd name="connsiteY3" fmla="*/ 1 h 425823"/>
                <a:gd name="connsiteX4" fmla="*/ 426020 w 426022"/>
                <a:gd name="connsiteY4" fmla="*/ 212763 h 425823"/>
                <a:gd name="connsiteX5" fmla="*/ 213010 w 426022"/>
                <a:gd name="connsiteY5" fmla="*/ 390263 h 425823"/>
                <a:gd name="connsiteX6" fmla="*/ 390469 w 426022"/>
                <a:gd name="connsiteY6" fmla="*/ 214541 h 425823"/>
                <a:gd name="connsiteX7" fmla="*/ 215380 w 426022"/>
                <a:gd name="connsiteY7" fmla="*/ 35264 h 425823"/>
                <a:gd name="connsiteX8" fmla="*/ 35848 w 426022"/>
                <a:gd name="connsiteY8" fmla="*/ 212171 h 425823"/>
                <a:gd name="connsiteX9" fmla="*/ 213010 w 426022"/>
                <a:gd name="connsiteY9" fmla="*/ 390263 h 42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6022" h="425823">
                  <a:moveTo>
                    <a:pt x="426020" y="212763"/>
                  </a:moveTo>
                  <a:cubicBezTo>
                    <a:pt x="426613" y="329220"/>
                    <a:pt x="330625" y="425526"/>
                    <a:pt x="214195" y="425823"/>
                  </a:cubicBezTo>
                  <a:cubicBezTo>
                    <a:pt x="96877" y="426119"/>
                    <a:pt x="593" y="331294"/>
                    <a:pt x="1" y="215134"/>
                  </a:cubicBezTo>
                  <a:cubicBezTo>
                    <a:pt x="-296" y="95418"/>
                    <a:pt x="94211" y="297"/>
                    <a:pt x="213899" y="1"/>
                  </a:cubicBezTo>
                  <a:cubicBezTo>
                    <a:pt x="330329" y="-296"/>
                    <a:pt x="425724" y="95418"/>
                    <a:pt x="426020" y="212763"/>
                  </a:cubicBezTo>
                  <a:close/>
                  <a:moveTo>
                    <a:pt x="213010" y="390263"/>
                  </a:moveTo>
                  <a:cubicBezTo>
                    <a:pt x="309887" y="390560"/>
                    <a:pt x="389877" y="311144"/>
                    <a:pt x="390469" y="214541"/>
                  </a:cubicBezTo>
                  <a:cubicBezTo>
                    <a:pt x="391062" y="116457"/>
                    <a:pt x="312257" y="35856"/>
                    <a:pt x="215380" y="35264"/>
                  </a:cubicBezTo>
                  <a:cubicBezTo>
                    <a:pt x="116134" y="34671"/>
                    <a:pt x="36144" y="113494"/>
                    <a:pt x="35848" y="212171"/>
                  </a:cubicBezTo>
                  <a:cubicBezTo>
                    <a:pt x="35552" y="309959"/>
                    <a:pt x="114949" y="389967"/>
                    <a:pt x="213010" y="390263"/>
                  </a:cubicBezTo>
                  <a:close/>
                </a:path>
              </a:pathLst>
            </a:custGeom>
            <a:grpFill/>
            <a:ln w="2953"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A4307F9C-B4ED-0295-4CF5-2265519BD6B7}"/>
                </a:ext>
              </a:extLst>
            </p:cNvPr>
            <p:cNvSpPr/>
            <p:nvPr/>
          </p:nvSpPr>
          <p:spPr>
            <a:xfrm>
              <a:off x="10865400" y="5947199"/>
              <a:ext cx="185753" cy="246247"/>
            </a:xfrm>
            <a:custGeom>
              <a:avLst/>
              <a:gdLst>
                <a:gd name="connsiteX0" fmla="*/ 185754 w 185753"/>
                <a:gd name="connsiteY0" fmla="*/ 231728 h 246247"/>
                <a:gd name="connsiteX1" fmla="*/ 129761 w 185753"/>
                <a:gd name="connsiteY1" fmla="*/ 246248 h 246247"/>
                <a:gd name="connsiteX2" fmla="*/ 46809 w 185753"/>
                <a:gd name="connsiteY2" fmla="*/ 208614 h 246247"/>
                <a:gd name="connsiteX3" fmla="*/ 23701 w 185753"/>
                <a:gd name="connsiteY3" fmla="*/ 154090 h 246247"/>
                <a:gd name="connsiteX4" fmla="*/ 296 w 185753"/>
                <a:gd name="connsiteY4" fmla="*/ 154090 h 246247"/>
                <a:gd name="connsiteX5" fmla="*/ 296 w 185753"/>
                <a:gd name="connsiteY5" fmla="*/ 131866 h 246247"/>
                <a:gd name="connsiteX6" fmla="*/ 20738 w 185753"/>
                <a:gd name="connsiteY6" fmla="*/ 131866 h 246247"/>
                <a:gd name="connsiteX7" fmla="*/ 20738 w 185753"/>
                <a:gd name="connsiteY7" fmla="*/ 125939 h 246247"/>
                <a:gd name="connsiteX8" fmla="*/ 21331 w 185753"/>
                <a:gd name="connsiteY8" fmla="*/ 112604 h 246247"/>
                <a:gd name="connsiteX9" fmla="*/ 0 w 185753"/>
                <a:gd name="connsiteY9" fmla="*/ 112604 h 246247"/>
                <a:gd name="connsiteX10" fmla="*/ 0 w 185753"/>
                <a:gd name="connsiteY10" fmla="*/ 89787 h 246247"/>
                <a:gd name="connsiteX11" fmla="*/ 24589 w 185753"/>
                <a:gd name="connsiteY11" fmla="*/ 89787 h 246247"/>
                <a:gd name="connsiteX12" fmla="*/ 52141 w 185753"/>
                <a:gd name="connsiteY12" fmla="*/ 34374 h 246247"/>
                <a:gd name="connsiteX13" fmla="*/ 131242 w 185753"/>
                <a:gd name="connsiteY13" fmla="*/ 0 h 246247"/>
                <a:gd name="connsiteX14" fmla="*/ 183680 w 185753"/>
                <a:gd name="connsiteY14" fmla="*/ 11260 h 246247"/>
                <a:gd name="connsiteX15" fmla="*/ 174496 w 185753"/>
                <a:gd name="connsiteY15" fmla="*/ 45338 h 246247"/>
                <a:gd name="connsiteX16" fmla="*/ 133316 w 185753"/>
                <a:gd name="connsiteY16" fmla="*/ 35559 h 246247"/>
                <a:gd name="connsiteX17" fmla="*/ 86804 w 185753"/>
                <a:gd name="connsiteY17" fmla="*/ 55709 h 246247"/>
                <a:gd name="connsiteX18" fmla="*/ 70806 w 185753"/>
                <a:gd name="connsiteY18" fmla="*/ 89787 h 246247"/>
                <a:gd name="connsiteX19" fmla="*/ 166793 w 185753"/>
                <a:gd name="connsiteY19" fmla="*/ 89787 h 246247"/>
                <a:gd name="connsiteX20" fmla="*/ 166793 w 185753"/>
                <a:gd name="connsiteY20" fmla="*/ 112604 h 246247"/>
                <a:gd name="connsiteX21" fmla="*/ 66362 w 185753"/>
                <a:gd name="connsiteY21" fmla="*/ 112604 h 246247"/>
                <a:gd name="connsiteX22" fmla="*/ 65769 w 185753"/>
                <a:gd name="connsiteY22" fmla="*/ 125346 h 246247"/>
                <a:gd name="connsiteX23" fmla="*/ 65769 w 185753"/>
                <a:gd name="connsiteY23" fmla="*/ 131569 h 246247"/>
                <a:gd name="connsiteX24" fmla="*/ 167090 w 185753"/>
                <a:gd name="connsiteY24" fmla="*/ 131569 h 246247"/>
                <a:gd name="connsiteX25" fmla="*/ 167090 w 185753"/>
                <a:gd name="connsiteY25" fmla="*/ 153794 h 246247"/>
                <a:gd name="connsiteX26" fmla="*/ 69917 w 185753"/>
                <a:gd name="connsiteY26" fmla="*/ 153794 h 246247"/>
                <a:gd name="connsiteX27" fmla="*/ 85619 w 185753"/>
                <a:gd name="connsiteY27" fmla="*/ 189649 h 246247"/>
                <a:gd name="connsiteX28" fmla="*/ 134798 w 185753"/>
                <a:gd name="connsiteY28" fmla="*/ 209503 h 246247"/>
                <a:gd name="connsiteX29" fmla="*/ 178051 w 185753"/>
                <a:gd name="connsiteY29" fmla="*/ 198539 h 246247"/>
                <a:gd name="connsiteX30" fmla="*/ 185754 w 185753"/>
                <a:gd name="connsiteY30" fmla="*/ 231728 h 246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85753" h="246247">
                  <a:moveTo>
                    <a:pt x="185754" y="231728"/>
                  </a:moveTo>
                  <a:cubicBezTo>
                    <a:pt x="173607" y="239136"/>
                    <a:pt x="153166" y="246248"/>
                    <a:pt x="129761" y="246248"/>
                  </a:cubicBezTo>
                  <a:cubicBezTo>
                    <a:pt x="96284" y="246248"/>
                    <a:pt x="66362" y="232913"/>
                    <a:pt x="46809" y="208614"/>
                  </a:cubicBezTo>
                  <a:cubicBezTo>
                    <a:pt x="34958" y="194983"/>
                    <a:pt x="26960" y="176611"/>
                    <a:pt x="23701" y="154090"/>
                  </a:cubicBezTo>
                  <a:lnTo>
                    <a:pt x="296" y="154090"/>
                  </a:lnTo>
                  <a:lnTo>
                    <a:pt x="296" y="131866"/>
                  </a:lnTo>
                  <a:lnTo>
                    <a:pt x="20738" y="131866"/>
                  </a:lnTo>
                  <a:cubicBezTo>
                    <a:pt x="20738" y="130088"/>
                    <a:pt x="20738" y="127717"/>
                    <a:pt x="20738" y="125939"/>
                  </a:cubicBezTo>
                  <a:cubicBezTo>
                    <a:pt x="20738" y="121494"/>
                    <a:pt x="21034" y="116753"/>
                    <a:pt x="21331" y="112604"/>
                  </a:cubicBezTo>
                  <a:lnTo>
                    <a:pt x="0" y="112604"/>
                  </a:lnTo>
                  <a:lnTo>
                    <a:pt x="0" y="89787"/>
                  </a:lnTo>
                  <a:lnTo>
                    <a:pt x="24589" y="89787"/>
                  </a:lnTo>
                  <a:cubicBezTo>
                    <a:pt x="29033" y="67563"/>
                    <a:pt x="38810" y="48301"/>
                    <a:pt x="52141" y="34374"/>
                  </a:cubicBezTo>
                  <a:cubicBezTo>
                    <a:pt x="71991" y="12446"/>
                    <a:pt x="98654" y="0"/>
                    <a:pt x="131242" y="0"/>
                  </a:cubicBezTo>
                  <a:cubicBezTo>
                    <a:pt x="153166" y="0"/>
                    <a:pt x="171534" y="5630"/>
                    <a:pt x="183680" y="11260"/>
                  </a:cubicBezTo>
                  <a:lnTo>
                    <a:pt x="174496" y="45338"/>
                  </a:lnTo>
                  <a:cubicBezTo>
                    <a:pt x="165016" y="40301"/>
                    <a:pt x="149907" y="35559"/>
                    <a:pt x="133316" y="35559"/>
                  </a:cubicBezTo>
                  <a:cubicBezTo>
                    <a:pt x="114948" y="35559"/>
                    <a:pt x="98950" y="42078"/>
                    <a:pt x="86804" y="55709"/>
                  </a:cubicBezTo>
                  <a:cubicBezTo>
                    <a:pt x="79101" y="63710"/>
                    <a:pt x="73472" y="75860"/>
                    <a:pt x="70806" y="89787"/>
                  </a:cubicBezTo>
                  <a:lnTo>
                    <a:pt x="166793" y="89787"/>
                  </a:lnTo>
                  <a:lnTo>
                    <a:pt x="166793" y="112604"/>
                  </a:lnTo>
                  <a:lnTo>
                    <a:pt x="66362" y="112604"/>
                  </a:lnTo>
                  <a:cubicBezTo>
                    <a:pt x="65769" y="116753"/>
                    <a:pt x="65769" y="120901"/>
                    <a:pt x="65769" y="125346"/>
                  </a:cubicBezTo>
                  <a:cubicBezTo>
                    <a:pt x="65769" y="127421"/>
                    <a:pt x="65769" y="129495"/>
                    <a:pt x="65769" y="131569"/>
                  </a:cubicBezTo>
                  <a:lnTo>
                    <a:pt x="167090" y="131569"/>
                  </a:lnTo>
                  <a:lnTo>
                    <a:pt x="167090" y="153794"/>
                  </a:lnTo>
                  <a:lnTo>
                    <a:pt x="69917" y="153794"/>
                  </a:lnTo>
                  <a:cubicBezTo>
                    <a:pt x="72583" y="169499"/>
                    <a:pt x="77916" y="181352"/>
                    <a:pt x="85619" y="189649"/>
                  </a:cubicBezTo>
                  <a:cubicBezTo>
                    <a:pt x="98062" y="203280"/>
                    <a:pt x="115541" y="209503"/>
                    <a:pt x="134798" y="209503"/>
                  </a:cubicBezTo>
                  <a:cubicBezTo>
                    <a:pt x="152869" y="209503"/>
                    <a:pt x="169756" y="203280"/>
                    <a:pt x="178051" y="198539"/>
                  </a:cubicBezTo>
                  <a:lnTo>
                    <a:pt x="185754" y="231728"/>
                  </a:lnTo>
                  <a:close/>
                </a:path>
              </a:pathLst>
            </a:custGeom>
            <a:grpFill/>
            <a:ln w="2953" cap="flat">
              <a:noFill/>
              <a:prstDash val="solid"/>
              <a:miter/>
            </a:ln>
          </p:spPr>
          <p:txBody>
            <a:bodyPr rtlCol="0" anchor="ctr"/>
            <a:lstStyle/>
            <a:p>
              <a:endParaRPr lang="en-US"/>
            </a:p>
          </p:txBody>
        </p:sp>
      </p:grpSp>
      <p:grpSp>
        <p:nvGrpSpPr>
          <p:cNvPr id="63" name="Group 62">
            <a:extLst>
              <a:ext uri="{FF2B5EF4-FFF2-40B4-BE49-F238E27FC236}">
                <a16:creationId xmlns:a16="http://schemas.microsoft.com/office/drawing/2014/main" id="{D71C2090-0E13-7278-CA2F-E88BD78F0275}"/>
              </a:ext>
            </a:extLst>
          </p:cNvPr>
          <p:cNvGrpSpPr/>
          <p:nvPr/>
        </p:nvGrpSpPr>
        <p:grpSpPr>
          <a:xfrm>
            <a:off x="887151" y="3566326"/>
            <a:ext cx="1094363" cy="943510"/>
            <a:chOff x="4417506" y="446113"/>
            <a:chExt cx="1094363" cy="943510"/>
          </a:xfrm>
          <a:solidFill>
            <a:srgbClr val="F79037"/>
          </a:solidFill>
        </p:grpSpPr>
        <p:sp>
          <p:nvSpPr>
            <p:cNvPr id="64" name="Freeform 63">
              <a:extLst>
                <a:ext uri="{FF2B5EF4-FFF2-40B4-BE49-F238E27FC236}">
                  <a16:creationId xmlns:a16="http://schemas.microsoft.com/office/drawing/2014/main" id="{2C1A4F49-F65D-22E5-0EB3-2EEBE0803A7D}"/>
                </a:ext>
              </a:extLst>
            </p:cNvPr>
            <p:cNvSpPr/>
            <p:nvPr/>
          </p:nvSpPr>
          <p:spPr>
            <a:xfrm>
              <a:off x="5163539" y="720390"/>
              <a:ext cx="348330" cy="663748"/>
            </a:xfrm>
            <a:custGeom>
              <a:avLst/>
              <a:gdLst>
                <a:gd name="connsiteX0" fmla="*/ 296219 w 348330"/>
                <a:gd name="connsiteY0" fmla="*/ 0 h 663748"/>
                <a:gd name="connsiteX1" fmla="*/ 52112 w 348330"/>
                <a:gd name="connsiteY1" fmla="*/ 0 h 663748"/>
                <a:gd name="connsiteX2" fmla="*/ 0 w 348330"/>
                <a:gd name="connsiteY2" fmla="*/ 52112 h 663748"/>
                <a:gd name="connsiteX3" fmla="*/ 0 w 348330"/>
                <a:gd name="connsiteY3" fmla="*/ 54855 h 663748"/>
                <a:gd name="connsiteX4" fmla="*/ 16456 w 348330"/>
                <a:gd name="connsiteY4" fmla="*/ 93254 h 663748"/>
                <a:gd name="connsiteX5" fmla="*/ 0 w 348330"/>
                <a:gd name="connsiteY5" fmla="*/ 131652 h 663748"/>
                <a:gd name="connsiteX6" fmla="*/ 0 w 348330"/>
                <a:gd name="connsiteY6" fmla="*/ 134395 h 663748"/>
                <a:gd name="connsiteX7" fmla="*/ 16456 w 348330"/>
                <a:gd name="connsiteY7" fmla="*/ 172794 h 663748"/>
                <a:gd name="connsiteX8" fmla="*/ 0 w 348330"/>
                <a:gd name="connsiteY8" fmla="*/ 211193 h 663748"/>
                <a:gd name="connsiteX9" fmla="*/ 0 w 348330"/>
                <a:gd name="connsiteY9" fmla="*/ 213935 h 663748"/>
                <a:gd name="connsiteX10" fmla="*/ 16456 w 348330"/>
                <a:gd name="connsiteY10" fmla="*/ 252334 h 663748"/>
                <a:gd name="connsiteX11" fmla="*/ 0 w 348330"/>
                <a:gd name="connsiteY11" fmla="*/ 290733 h 663748"/>
                <a:gd name="connsiteX12" fmla="*/ 0 w 348330"/>
                <a:gd name="connsiteY12" fmla="*/ 293475 h 663748"/>
                <a:gd name="connsiteX13" fmla="*/ 16456 w 348330"/>
                <a:gd name="connsiteY13" fmla="*/ 331874 h 663748"/>
                <a:gd name="connsiteX14" fmla="*/ 0 w 348330"/>
                <a:gd name="connsiteY14" fmla="*/ 370273 h 663748"/>
                <a:gd name="connsiteX15" fmla="*/ 0 w 348330"/>
                <a:gd name="connsiteY15" fmla="*/ 373016 h 663748"/>
                <a:gd name="connsiteX16" fmla="*/ 16456 w 348330"/>
                <a:gd name="connsiteY16" fmla="*/ 411414 h 663748"/>
                <a:gd name="connsiteX17" fmla="*/ 0 w 348330"/>
                <a:gd name="connsiteY17" fmla="*/ 449813 h 663748"/>
                <a:gd name="connsiteX18" fmla="*/ 0 w 348330"/>
                <a:gd name="connsiteY18" fmla="*/ 452556 h 663748"/>
                <a:gd name="connsiteX19" fmla="*/ 16456 w 348330"/>
                <a:gd name="connsiteY19" fmla="*/ 490954 h 663748"/>
                <a:gd name="connsiteX20" fmla="*/ 0 w 348330"/>
                <a:gd name="connsiteY20" fmla="*/ 529353 h 663748"/>
                <a:gd name="connsiteX21" fmla="*/ 0 w 348330"/>
                <a:gd name="connsiteY21" fmla="*/ 532096 h 663748"/>
                <a:gd name="connsiteX22" fmla="*/ 16456 w 348330"/>
                <a:gd name="connsiteY22" fmla="*/ 570494 h 663748"/>
                <a:gd name="connsiteX23" fmla="*/ 0 w 348330"/>
                <a:gd name="connsiteY23" fmla="*/ 608893 h 663748"/>
                <a:gd name="connsiteX24" fmla="*/ 0 w 348330"/>
                <a:gd name="connsiteY24" fmla="*/ 611636 h 663748"/>
                <a:gd name="connsiteX25" fmla="*/ 52112 w 348330"/>
                <a:gd name="connsiteY25" fmla="*/ 663748 h 663748"/>
                <a:gd name="connsiteX26" fmla="*/ 296219 w 348330"/>
                <a:gd name="connsiteY26" fmla="*/ 663748 h 663748"/>
                <a:gd name="connsiteX27" fmla="*/ 348331 w 348330"/>
                <a:gd name="connsiteY27" fmla="*/ 611636 h 663748"/>
                <a:gd name="connsiteX28" fmla="*/ 348331 w 348330"/>
                <a:gd name="connsiteY28" fmla="*/ 608893 h 663748"/>
                <a:gd name="connsiteX29" fmla="*/ 331874 w 348330"/>
                <a:gd name="connsiteY29" fmla="*/ 570494 h 663748"/>
                <a:gd name="connsiteX30" fmla="*/ 348331 w 348330"/>
                <a:gd name="connsiteY30" fmla="*/ 532096 h 663748"/>
                <a:gd name="connsiteX31" fmla="*/ 348331 w 348330"/>
                <a:gd name="connsiteY31" fmla="*/ 529353 h 663748"/>
                <a:gd name="connsiteX32" fmla="*/ 331874 w 348330"/>
                <a:gd name="connsiteY32" fmla="*/ 490954 h 663748"/>
                <a:gd name="connsiteX33" fmla="*/ 348331 w 348330"/>
                <a:gd name="connsiteY33" fmla="*/ 452556 h 663748"/>
                <a:gd name="connsiteX34" fmla="*/ 348331 w 348330"/>
                <a:gd name="connsiteY34" fmla="*/ 449813 h 663748"/>
                <a:gd name="connsiteX35" fmla="*/ 331874 w 348330"/>
                <a:gd name="connsiteY35" fmla="*/ 411414 h 663748"/>
                <a:gd name="connsiteX36" fmla="*/ 348331 w 348330"/>
                <a:gd name="connsiteY36" fmla="*/ 373016 h 663748"/>
                <a:gd name="connsiteX37" fmla="*/ 348331 w 348330"/>
                <a:gd name="connsiteY37" fmla="*/ 370273 h 663748"/>
                <a:gd name="connsiteX38" fmla="*/ 331874 w 348330"/>
                <a:gd name="connsiteY38" fmla="*/ 331874 h 663748"/>
                <a:gd name="connsiteX39" fmla="*/ 348331 w 348330"/>
                <a:gd name="connsiteY39" fmla="*/ 293475 h 663748"/>
                <a:gd name="connsiteX40" fmla="*/ 348331 w 348330"/>
                <a:gd name="connsiteY40" fmla="*/ 290733 h 663748"/>
                <a:gd name="connsiteX41" fmla="*/ 331874 w 348330"/>
                <a:gd name="connsiteY41" fmla="*/ 252334 h 663748"/>
                <a:gd name="connsiteX42" fmla="*/ 348331 w 348330"/>
                <a:gd name="connsiteY42" fmla="*/ 213935 h 663748"/>
                <a:gd name="connsiteX43" fmla="*/ 348331 w 348330"/>
                <a:gd name="connsiteY43" fmla="*/ 211193 h 663748"/>
                <a:gd name="connsiteX44" fmla="*/ 331874 w 348330"/>
                <a:gd name="connsiteY44" fmla="*/ 172794 h 663748"/>
                <a:gd name="connsiteX45" fmla="*/ 348331 w 348330"/>
                <a:gd name="connsiteY45" fmla="*/ 134395 h 663748"/>
                <a:gd name="connsiteX46" fmla="*/ 348331 w 348330"/>
                <a:gd name="connsiteY46" fmla="*/ 131652 h 663748"/>
                <a:gd name="connsiteX47" fmla="*/ 331874 w 348330"/>
                <a:gd name="connsiteY47" fmla="*/ 93254 h 663748"/>
                <a:gd name="connsiteX48" fmla="*/ 348331 w 348330"/>
                <a:gd name="connsiteY48" fmla="*/ 54855 h 663748"/>
                <a:gd name="connsiteX49" fmla="*/ 348331 w 348330"/>
                <a:gd name="connsiteY49" fmla="*/ 52112 h 663748"/>
                <a:gd name="connsiteX50" fmla="*/ 296219 w 348330"/>
                <a:gd name="connsiteY50" fmla="*/ 0 h 663748"/>
                <a:gd name="connsiteX51" fmla="*/ 296219 w 348330"/>
                <a:gd name="connsiteY51" fmla="*/ 0 h 663748"/>
                <a:gd name="connsiteX52" fmla="*/ 320903 w 348330"/>
                <a:gd name="connsiteY52" fmla="*/ 619864 h 663748"/>
                <a:gd name="connsiteX53" fmla="*/ 296219 w 348330"/>
                <a:gd name="connsiteY53" fmla="*/ 644549 h 663748"/>
                <a:gd name="connsiteX54" fmla="*/ 52112 w 348330"/>
                <a:gd name="connsiteY54" fmla="*/ 644549 h 663748"/>
                <a:gd name="connsiteX55" fmla="*/ 27428 w 348330"/>
                <a:gd name="connsiteY55" fmla="*/ 619864 h 663748"/>
                <a:gd name="connsiteX56" fmla="*/ 27428 w 348330"/>
                <a:gd name="connsiteY56" fmla="*/ 617122 h 663748"/>
                <a:gd name="connsiteX57" fmla="*/ 52112 w 348330"/>
                <a:gd name="connsiteY57" fmla="*/ 592437 h 663748"/>
                <a:gd name="connsiteX58" fmla="*/ 296219 w 348330"/>
                <a:gd name="connsiteY58" fmla="*/ 592437 h 663748"/>
                <a:gd name="connsiteX59" fmla="*/ 320903 w 348330"/>
                <a:gd name="connsiteY59" fmla="*/ 617122 h 663748"/>
                <a:gd name="connsiteX60" fmla="*/ 320903 w 348330"/>
                <a:gd name="connsiteY60" fmla="*/ 619864 h 663748"/>
                <a:gd name="connsiteX61" fmla="*/ 320903 w 348330"/>
                <a:gd name="connsiteY61" fmla="*/ 537581 h 663748"/>
                <a:gd name="connsiteX62" fmla="*/ 296219 w 348330"/>
                <a:gd name="connsiteY62" fmla="*/ 562266 h 663748"/>
                <a:gd name="connsiteX63" fmla="*/ 52112 w 348330"/>
                <a:gd name="connsiteY63" fmla="*/ 562266 h 663748"/>
                <a:gd name="connsiteX64" fmla="*/ 27428 w 348330"/>
                <a:gd name="connsiteY64" fmla="*/ 537581 h 663748"/>
                <a:gd name="connsiteX65" fmla="*/ 27428 w 348330"/>
                <a:gd name="connsiteY65" fmla="*/ 534839 h 663748"/>
                <a:gd name="connsiteX66" fmla="*/ 52112 w 348330"/>
                <a:gd name="connsiteY66" fmla="*/ 510154 h 663748"/>
                <a:gd name="connsiteX67" fmla="*/ 298961 w 348330"/>
                <a:gd name="connsiteY67" fmla="*/ 510154 h 663748"/>
                <a:gd name="connsiteX68" fmla="*/ 323646 w 348330"/>
                <a:gd name="connsiteY68" fmla="*/ 534839 h 663748"/>
                <a:gd name="connsiteX69" fmla="*/ 323646 w 348330"/>
                <a:gd name="connsiteY69" fmla="*/ 537581 h 663748"/>
                <a:gd name="connsiteX70" fmla="*/ 320903 w 348330"/>
                <a:gd name="connsiteY70" fmla="*/ 458041 h 663748"/>
                <a:gd name="connsiteX71" fmla="*/ 296219 w 348330"/>
                <a:gd name="connsiteY71" fmla="*/ 482726 h 663748"/>
                <a:gd name="connsiteX72" fmla="*/ 49369 w 348330"/>
                <a:gd name="connsiteY72" fmla="*/ 482726 h 663748"/>
                <a:gd name="connsiteX73" fmla="*/ 24685 w 348330"/>
                <a:gd name="connsiteY73" fmla="*/ 458041 h 663748"/>
                <a:gd name="connsiteX74" fmla="*/ 24685 w 348330"/>
                <a:gd name="connsiteY74" fmla="*/ 455298 h 663748"/>
                <a:gd name="connsiteX75" fmla="*/ 49369 w 348330"/>
                <a:gd name="connsiteY75" fmla="*/ 430614 h 663748"/>
                <a:gd name="connsiteX76" fmla="*/ 293476 w 348330"/>
                <a:gd name="connsiteY76" fmla="*/ 430614 h 663748"/>
                <a:gd name="connsiteX77" fmla="*/ 318160 w 348330"/>
                <a:gd name="connsiteY77" fmla="*/ 455298 h 663748"/>
                <a:gd name="connsiteX78" fmla="*/ 318160 w 348330"/>
                <a:gd name="connsiteY78" fmla="*/ 458041 h 663748"/>
                <a:gd name="connsiteX79" fmla="*/ 320903 w 348330"/>
                <a:gd name="connsiteY79" fmla="*/ 378501 h 663748"/>
                <a:gd name="connsiteX80" fmla="*/ 296219 w 348330"/>
                <a:gd name="connsiteY80" fmla="*/ 403186 h 663748"/>
                <a:gd name="connsiteX81" fmla="*/ 52112 w 348330"/>
                <a:gd name="connsiteY81" fmla="*/ 403186 h 663748"/>
                <a:gd name="connsiteX82" fmla="*/ 27428 w 348330"/>
                <a:gd name="connsiteY82" fmla="*/ 378501 h 663748"/>
                <a:gd name="connsiteX83" fmla="*/ 27428 w 348330"/>
                <a:gd name="connsiteY83" fmla="*/ 375758 h 663748"/>
                <a:gd name="connsiteX84" fmla="*/ 52112 w 348330"/>
                <a:gd name="connsiteY84" fmla="*/ 351073 h 663748"/>
                <a:gd name="connsiteX85" fmla="*/ 298961 w 348330"/>
                <a:gd name="connsiteY85" fmla="*/ 351073 h 663748"/>
                <a:gd name="connsiteX86" fmla="*/ 323646 w 348330"/>
                <a:gd name="connsiteY86" fmla="*/ 375758 h 663748"/>
                <a:gd name="connsiteX87" fmla="*/ 323646 w 348330"/>
                <a:gd name="connsiteY87" fmla="*/ 378501 h 663748"/>
                <a:gd name="connsiteX88" fmla="*/ 320903 w 348330"/>
                <a:gd name="connsiteY88" fmla="*/ 296218 h 663748"/>
                <a:gd name="connsiteX89" fmla="*/ 296219 w 348330"/>
                <a:gd name="connsiteY89" fmla="*/ 320903 h 663748"/>
                <a:gd name="connsiteX90" fmla="*/ 49369 w 348330"/>
                <a:gd name="connsiteY90" fmla="*/ 320903 h 663748"/>
                <a:gd name="connsiteX91" fmla="*/ 24685 w 348330"/>
                <a:gd name="connsiteY91" fmla="*/ 296218 h 663748"/>
                <a:gd name="connsiteX92" fmla="*/ 24685 w 348330"/>
                <a:gd name="connsiteY92" fmla="*/ 293475 h 663748"/>
                <a:gd name="connsiteX93" fmla="*/ 49369 w 348330"/>
                <a:gd name="connsiteY93" fmla="*/ 268791 h 663748"/>
                <a:gd name="connsiteX94" fmla="*/ 296219 w 348330"/>
                <a:gd name="connsiteY94" fmla="*/ 268791 h 663748"/>
                <a:gd name="connsiteX95" fmla="*/ 320903 w 348330"/>
                <a:gd name="connsiteY95" fmla="*/ 293475 h 663748"/>
                <a:gd name="connsiteX96" fmla="*/ 320903 w 348330"/>
                <a:gd name="connsiteY96" fmla="*/ 296218 h 663748"/>
                <a:gd name="connsiteX97" fmla="*/ 320903 w 348330"/>
                <a:gd name="connsiteY97" fmla="*/ 216678 h 663748"/>
                <a:gd name="connsiteX98" fmla="*/ 296219 w 348330"/>
                <a:gd name="connsiteY98" fmla="*/ 241363 h 663748"/>
                <a:gd name="connsiteX99" fmla="*/ 49369 w 348330"/>
                <a:gd name="connsiteY99" fmla="*/ 241363 h 663748"/>
                <a:gd name="connsiteX100" fmla="*/ 24685 w 348330"/>
                <a:gd name="connsiteY100" fmla="*/ 216678 h 663748"/>
                <a:gd name="connsiteX101" fmla="*/ 24685 w 348330"/>
                <a:gd name="connsiteY101" fmla="*/ 213935 h 663748"/>
                <a:gd name="connsiteX102" fmla="*/ 49369 w 348330"/>
                <a:gd name="connsiteY102" fmla="*/ 189250 h 663748"/>
                <a:gd name="connsiteX103" fmla="*/ 296219 w 348330"/>
                <a:gd name="connsiteY103" fmla="*/ 189250 h 663748"/>
                <a:gd name="connsiteX104" fmla="*/ 320903 w 348330"/>
                <a:gd name="connsiteY104" fmla="*/ 213935 h 663748"/>
                <a:gd name="connsiteX105" fmla="*/ 320903 w 348330"/>
                <a:gd name="connsiteY105" fmla="*/ 216678 h 663748"/>
                <a:gd name="connsiteX106" fmla="*/ 320903 w 348330"/>
                <a:gd name="connsiteY106" fmla="*/ 137138 h 663748"/>
                <a:gd name="connsiteX107" fmla="*/ 296219 w 348330"/>
                <a:gd name="connsiteY107" fmla="*/ 161823 h 663748"/>
                <a:gd name="connsiteX108" fmla="*/ 49369 w 348330"/>
                <a:gd name="connsiteY108" fmla="*/ 161823 h 663748"/>
                <a:gd name="connsiteX109" fmla="*/ 24685 w 348330"/>
                <a:gd name="connsiteY109" fmla="*/ 137138 h 663748"/>
                <a:gd name="connsiteX110" fmla="*/ 24685 w 348330"/>
                <a:gd name="connsiteY110" fmla="*/ 134395 h 663748"/>
                <a:gd name="connsiteX111" fmla="*/ 49369 w 348330"/>
                <a:gd name="connsiteY111" fmla="*/ 109710 h 663748"/>
                <a:gd name="connsiteX112" fmla="*/ 293476 w 348330"/>
                <a:gd name="connsiteY112" fmla="*/ 109710 h 663748"/>
                <a:gd name="connsiteX113" fmla="*/ 318160 w 348330"/>
                <a:gd name="connsiteY113" fmla="*/ 134395 h 663748"/>
                <a:gd name="connsiteX114" fmla="*/ 318160 w 348330"/>
                <a:gd name="connsiteY114" fmla="*/ 137138 h 663748"/>
                <a:gd name="connsiteX115" fmla="*/ 320903 w 348330"/>
                <a:gd name="connsiteY115" fmla="*/ 54855 h 663748"/>
                <a:gd name="connsiteX116" fmla="*/ 296219 w 348330"/>
                <a:gd name="connsiteY116" fmla="*/ 79540 h 663748"/>
                <a:gd name="connsiteX117" fmla="*/ 52112 w 348330"/>
                <a:gd name="connsiteY117" fmla="*/ 79540 h 663748"/>
                <a:gd name="connsiteX118" fmla="*/ 27428 w 348330"/>
                <a:gd name="connsiteY118" fmla="*/ 54855 h 663748"/>
                <a:gd name="connsiteX119" fmla="*/ 27428 w 348330"/>
                <a:gd name="connsiteY119" fmla="*/ 52112 h 663748"/>
                <a:gd name="connsiteX120" fmla="*/ 52112 w 348330"/>
                <a:gd name="connsiteY120" fmla="*/ 27428 h 663748"/>
                <a:gd name="connsiteX121" fmla="*/ 296219 w 348330"/>
                <a:gd name="connsiteY121" fmla="*/ 27428 h 663748"/>
                <a:gd name="connsiteX122" fmla="*/ 320903 w 348330"/>
                <a:gd name="connsiteY122" fmla="*/ 52112 h 663748"/>
                <a:gd name="connsiteX123" fmla="*/ 320903 w 348330"/>
                <a:gd name="connsiteY123" fmla="*/ 54855 h 663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348330" h="663748">
                  <a:moveTo>
                    <a:pt x="296219" y="0"/>
                  </a:moveTo>
                  <a:lnTo>
                    <a:pt x="52112" y="0"/>
                  </a:lnTo>
                  <a:cubicBezTo>
                    <a:pt x="24685" y="0"/>
                    <a:pt x="0" y="21942"/>
                    <a:pt x="0" y="52112"/>
                  </a:cubicBezTo>
                  <a:lnTo>
                    <a:pt x="0" y="54855"/>
                  </a:lnTo>
                  <a:cubicBezTo>
                    <a:pt x="0" y="68569"/>
                    <a:pt x="5485" y="85026"/>
                    <a:pt x="16456" y="93254"/>
                  </a:cubicBezTo>
                  <a:cubicBezTo>
                    <a:pt x="5485" y="104225"/>
                    <a:pt x="0" y="117939"/>
                    <a:pt x="0" y="131652"/>
                  </a:cubicBezTo>
                  <a:lnTo>
                    <a:pt x="0" y="134395"/>
                  </a:lnTo>
                  <a:cubicBezTo>
                    <a:pt x="0" y="148109"/>
                    <a:pt x="5485" y="164566"/>
                    <a:pt x="16456" y="172794"/>
                  </a:cubicBezTo>
                  <a:cubicBezTo>
                    <a:pt x="5485" y="183765"/>
                    <a:pt x="0" y="197479"/>
                    <a:pt x="0" y="211193"/>
                  </a:cubicBezTo>
                  <a:lnTo>
                    <a:pt x="0" y="213935"/>
                  </a:lnTo>
                  <a:cubicBezTo>
                    <a:pt x="0" y="227649"/>
                    <a:pt x="5485" y="244106"/>
                    <a:pt x="16456" y="252334"/>
                  </a:cubicBezTo>
                  <a:cubicBezTo>
                    <a:pt x="5485" y="263305"/>
                    <a:pt x="0" y="277019"/>
                    <a:pt x="0" y="290733"/>
                  </a:cubicBezTo>
                  <a:lnTo>
                    <a:pt x="0" y="293475"/>
                  </a:lnTo>
                  <a:cubicBezTo>
                    <a:pt x="0" y="307189"/>
                    <a:pt x="5485" y="323646"/>
                    <a:pt x="16456" y="331874"/>
                  </a:cubicBezTo>
                  <a:cubicBezTo>
                    <a:pt x="5485" y="342845"/>
                    <a:pt x="0" y="356559"/>
                    <a:pt x="0" y="370273"/>
                  </a:cubicBezTo>
                  <a:lnTo>
                    <a:pt x="0" y="373016"/>
                  </a:lnTo>
                  <a:cubicBezTo>
                    <a:pt x="0" y="386729"/>
                    <a:pt x="5485" y="403186"/>
                    <a:pt x="16456" y="411414"/>
                  </a:cubicBezTo>
                  <a:cubicBezTo>
                    <a:pt x="5485" y="422385"/>
                    <a:pt x="0" y="436099"/>
                    <a:pt x="0" y="449813"/>
                  </a:cubicBezTo>
                  <a:lnTo>
                    <a:pt x="0" y="452556"/>
                  </a:lnTo>
                  <a:cubicBezTo>
                    <a:pt x="0" y="466270"/>
                    <a:pt x="5485" y="482726"/>
                    <a:pt x="16456" y="490954"/>
                  </a:cubicBezTo>
                  <a:cubicBezTo>
                    <a:pt x="5485" y="501925"/>
                    <a:pt x="0" y="515639"/>
                    <a:pt x="0" y="529353"/>
                  </a:cubicBezTo>
                  <a:lnTo>
                    <a:pt x="0" y="532096"/>
                  </a:lnTo>
                  <a:cubicBezTo>
                    <a:pt x="0" y="545810"/>
                    <a:pt x="5485" y="562266"/>
                    <a:pt x="16456" y="570494"/>
                  </a:cubicBezTo>
                  <a:cubicBezTo>
                    <a:pt x="5485" y="581466"/>
                    <a:pt x="0" y="595179"/>
                    <a:pt x="0" y="608893"/>
                  </a:cubicBezTo>
                  <a:lnTo>
                    <a:pt x="0" y="611636"/>
                  </a:lnTo>
                  <a:cubicBezTo>
                    <a:pt x="0" y="639063"/>
                    <a:pt x="21942" y="663748"/>
                    <a:pt x="52112" y="663748"/>
                  </a:cubicBezTo>
                  <a:lnTo>
                    <a:pt x="296219" y="663748"/>
                  </a:lnTo>
                  <a:cubicBezTo>
                    <a:pt x="323646" y="663748"/>
                    <a:pt x="348331" y="641806"/>
                    <a:pt x="348331" y="611636"/>
                  </a:cubicBezTo>
                  <a:lnTo>
                    <a:pt x="348331" y="608893"/>
                  </a:lnTo>
                  <a:cubicBezTo>
                    <a:pt x="348331" y="595179"/>
                    <a:pt x="342846" y="578723"/>
                    <a:pt x="331874" y="570494"/>
                  </a:cubicBezTo>
                  <a:cubicBezTo>
                    <a:pt x="342846" y="559523"/>
                    <a:pt x="348331" y="545810"/>
                    <a:pt x="348331" y="532096"/>
                  </a:cubicBezTo>
                  <a:lnTo>
                    <a:pt x="348331" y="529353"/>
                  </a:lnTo>
                  <a:cubicBezTo>
                    <a:pt x="348331" y="515639"/>
                    <a:pt x="342846" y="499183"/>
                    <a:pt x="331874" y="490954"/>
                  </a:cubicBezTo>
                  <a:cubicBezTo>
                    <a:pt x="342846" y="479983"/>
                    <a:pt x="348331" y="466270"/>
                    <a:pt x="348331" y="452556"/>
                  </a:cubicBezTo>
                  <a:lnTo>
                    <a:pt x="348331" y="449813"/>
                  </a:lnTo>
                  <a:cubicBezTo>
                    <a:pt x="348331" y="436099"/>
                    <a:pt x="342846" y="419643"/>
                    <a:pt x="331874" y="411414"/>
                  </a:cubicBezTo>
                  <a:cubicBezTo>
                    <a:pt x="342846" y="400443"/>
                    <a:pt x="348331" y="386729"/>
                    <a:pt x="348331" y="373016"/>
                  </a:cubicBezTo>
                  <a:lnTo>
                    <a:pt x="348331" y="370273"/>
                  </a:lnTo>
                  <a:cubicBezTo>
                    <a:pt x="348331" y="356559"/>
                    <a:pt x="342846" y="340102"/>
                    <a:pt x="331874" y="331874"/>
                  </a:cubicBezTo>
                  <a:cubicBezTo>
                    <a:pt x="342846" y="320903"/>
                    <a:pt x="348331" y="307189"/>
                    <a:pt x="348331" y="293475"/>
                  </a:cubicBezTo>
                  <a:lnTo>
                    <a:pt x="348331" y="290733"/>
                  </a:lnTo>
                  <a:cubicBezTo>
                    <a:pt x="348331" y="277019"/>
                    <a:pt x="342846" y="260562"/>
                    <a:pt x="331874" y="252334"/>
                  </a:cubicBezTo>
                  <a:cubicBezTo>
                    <a:pt x="342846" y="241363"/>
                    <a:pt x="348331" y="227649"/>
                    <a:pt x="348331" y="213935"/>
                  </a:cubicBezTo>
                  <a:lnTo>
                    <a:pt x="348331" y="211193"/>
                  </a:lnTo>
                  <a:cubicBezTo>
                    <a:pt x="348331" y="197479"/>
                    <a:pt x="342846" y="181022"/>
                    <a:pt x="331874" y="172794"/>
                  </a:cubicBezTo>
                  <a:cubicBezTo>
                    <a:pt x="342846" y="161823"/>
                    <a:pt x="348331" y="148109"/>
                    <a:pt x="348331" y="134395"/>
                  </a:cubicBezTo>
                  <a:lnTo>
                    <a:pt x="348331" y="131652"/>
                  </a:lnTo>
                  <a:cubicBezTo>
                    <a:pt x="348331" y="117939"/>
                    <a:pt x="342846" y="101482"/>
                    <a:pt x="331874" y="93254"/>
                  </a:cubicBezTo>
                  <a:cubicBezTo>
                    <a:pt x="342846" y="82283"/>
                    <a:pt x="348331" y="68569"/>
                    <a:pt x="348331" y="54855"/>
                  </a:cubicBezTo>
                  <a:lnTo>
                    <a:pt x="348331" y="52112"/>
                  </a:lnTo>
                  <a:cubicBezTo>
                    <a:pt x="348331" y="24685"/>
                    <a:pt x="323646" y="0"/>
                    <a:pt x="296219" y="0"/>
                  </a:cubicBezTo>
                  <a:lnTo>
                    <a:pt x="296219" y="0"/>
                  </a:lnTo>
                  <a:close/>
                  <a:moveTo>
                    <a:pt x="320903" y="619864"/>
                  </a:moveTo>
                  <a:cubicBezTo>
                    <a:pt x="320903" y="633578"/>
                    <a:pt x="309932" y="644549"/>
                    <a:pt x="296219" y="644549"/>
                  </a:cubicBezTo>
                  <a:lnTo>
                    <a:pt x="52112" y="644549"/>
                  </a:lnTo>
                  <a:cubicBezTo>
                    <a:pt x="38399" y="644549"/>
                    <a:pt x="27428" y="633578"/>
                    <a:pt x="27428" y="619864"/>
                  </a:cubicBezTo>
                  <a:lnTo>
                    <a:pt x="27428" y="617122"/>
                  </a:lnTo>
                  <a:cubicBezTo>
                    <a:pt x="27428" y="603408"/>
                    <a:pt x="38399" y="592437"/>
                    <a:pt x="52112" y="592437"/>
                  </a:cubicBezTo>
                  <a:lnTo>
                    <a:pt x="296219" y="592437"/>
                  </a:lnTo>
                  <a:cubicBezTo>
                    <a:pt x="309932" y="592437"/>
                    <a:pt x="320903" y="603408"/>
                    <a:pt x="320903" y="617122"/>
                  </a:cubicBezTo>
                  <a:lnTo>
                    <a:pt x="320903" y="619864"/>
                  </a:lnTo>
                  <a:close/>
                  <a:moveTo>
                    <a:pt x="320903" y="537581"/>
                  </a:moveTo>
                  <a:cubicBezTo>
                    <a:pt x="320903" y="551295"/>
                    <a:pt x="309932" y="562266"/>
                    <a:pt x="296219" y="562266"/>
                  </a:cubicBezTo>
                  <a:lnTo>
                    <a:pt x="52112" y="562266"/>
                  </a:lnTo>
                  <a:cubicBezTo>
                    <a:pt x="38399" y="562266"/>
                    <a:pt x="27428" y="551295"/>
                    <a:pt x="27428" y="537581"/>
                  </a:cubicBezTo>
                  <a:lnTo>
                    <a:pt x="27428" y="534839"/>
                  </a:lnTo>
                  <a:cubicBezTo>
                    <a:pt x="27428" y="521125"/>
                    <a:pt x="38399" y="510154"/>
                    <a:pt x="52112" y="510154"/>
                  </a:cubicBezTo>
                  <a:lnTo>
                    <a:pt x="298961" y="510154"/>
                  </a:lnTo>
                  <a:cubicBezTo>
                    <a:pt x="312675" y="510154"/>
                    <a:pt x="323646" y="521125"/>
                    <a:pt x="323646" y="534839"/>
                  </a:cubicBezTo>
                  <a:lnTo>
                    <a:pt x="323646" y="537581"/>
                  </a:lnTo>
                  <a:close/>
                  <a:moveTo>
                    <a:pt x="320903" y="458041"/>
                  </a:moveTo>
                  <a:cubicBezTo>
                    <a:pt x="320903" y="471755"/>
                    <a:pt x="309932" y="482726"/>
                    <a:pt x="296219" y="482726"/>
                  </a:cubicBezTo>
                  <a:lnTo>
                    <a:pt x="49369" y="482726"/>
                  </a:lnTo>
                  <a:cubicBezTo>
                    <a:pt x="35656" y="482726"/>
                    <a:pt x="24685" y="471755"/>
                    <a:pt x="24685" y="458041"/>
                  </a:cubicBezTo>
                  <a:lnTo>
                    <a:pt x="24685" y="455298"/>
                  </a:lnTo>
                  <a:cubicBezTo>
                    <a:pt x="24685" y="441585"/>
                    <a:pt x="35656" y="430614"/>
                    <a:pt x="49369" y="430614"/>
                  </a:cubicBezTo>
                  <a:lnTo>
                    <a:pt x="293476" y="430614"/>
                  </a:lnTo>
                  <a:cubicBezTo>
                    <a:pt x="307189" y="430614"/>
                    <a:pt x="318160" y="441585"/>
                    <a:pt x="318160" y="455298"/>
                  </a:cubicBezTo>
                  <a:lnTo>
                    <a:pt x="318160" y="458041"/>
                  </a:lnTo>
                  <a:close/>
                  <a:moveTo>
                    <a:pt x="320903" y="378501"/>
                  </a:moveTo>
                  <a:cubicBezTo>
                    <a:pt x="320903" y="392215"/>
                    <a:pt x="309932" y="403186"/>
                    <a:pt x="296219" y="403186"/>
                  </a:cubicBezTo>
                  <a:lnTo>
                    <a:pt x="52112" y="403186"/>
                  </a:lnTo>
                  <a:cubicBezTo>
                    <a:pt x="38399" y="403186"/>
                    <a:pt x="27428" y="392215"/>
                    <a:pt x="27428" y="378501"/>
                  </a:cubicBezTo>
                  <a:lnTo>
                    <a:pt x="27428" y="375758"/>
                  </a:lnTo>
                  <a:cubicBezTo>
                    <a:pt x="27428" y="362045"/>
                    <a:pt x="38399" y="351073"/>
                    <a:pt x="52112" y="351073"/>
                  </a:cubicBezTo>
                  <a:lnTo>
                    <a:pt x="298961" y="351073"/>
                  </a:lnTo>
                  <a:cubicBezTo>
                    <a:pt x="312675" y="351073"/>
                    <a:pt x="323646" y="362045"/>
                    <a:pt x="323646" y="375758"/>
                  </a:cubicBezTo>
                  <a:lnTo>
                    <a:pt x="323646" y="378501"/>
                  </a:lnTo>
                  <a:close/>
                  <a:moveTo>
                    <a:pt x="320903" y="296218"/>
                  </a:moveTo>
                  <a:cubicBezTo>
                    <a:pt x="320903" y="309932"/>
                    <a:pt x="309932" y="320903"/>
                    <a:pt x="296219" y="320903"/>
                  </a:cubicBezTo>
                  <a:lnTo>
                    <a:pt x="49369" y="320903"/>
                  </a:lnTo>
                  <a:cubicBezTo>
                    <a:pt x="35656" y="320903"/>
                    <a:pt x="24685" y="309932"/>
                    <a:pt x="24685" y="296218"/>
                  </a:cubicBezTo>
                  <a:lnTo>
                    <a:pt x="24685" y="293475"/>
                  </a:lnTo>
                  <a:cubicBezTo>
                    <a:pt x="24685" y="279762"/>
                    <a:pt x="35656" y="268791"/>
                    <a:pt x="49369" y="268791"/>
                  </a:cubicBezTo>
                  <a:lnTo>
                    <a:pt x="296219" y="268791"/>
                  </a:lnTo>
                  <a:cubicBezTo>
                    <a:pt x="309932" y="268791"/>
                    <a:pt x="320903" y="279762"/>
                    <a:pt x="320903" y="293475"/>
                  </a:cubicBezTo>
                  <a:lnTo>
                    <a:pt x="320903" y="296218"/>
                  </a:lnTo>
                  <a:close/>
                  <a:moveTo>
                    <a:pt x="320903" y="216678"/>
                  </a:moveTo>
                  <a:cubicBezTo>
                    <a:pt x="320903" y="230392"/>
                    <a:pt x="309932" y="241363"/>
                    <a:pt x="296219" y="241363"/>
                  </a:cubicBezTo>
                  <a:lnTo>
                    <a:pt x="49369" y="241363"/>
                  </a:lnTo>
                  <a:cubicBezTo>
                    <a:pt x="35656" y="241363"/>
                    <a:pt x="24685" y="230392"/>
                    <a:pt x="24685" y="216678"/>
                  </a:cubicBezTo>
                  <a:lnTo>
                    <a:pt x="24685" y="213935"/>
                  </a:lnTo>
                  <a:cubicBezTo>
                    <a:pt x="24685" y="200222"/>
                    <a:pt x="35656" y="189250"/>
                    <a:pt x="49369" y="189250"/>
                  </a:cubicBezTo>
                  <a:lnTo>
                    <a:pt x="296219" y="189250"/>
                  </a:lnTo>
                  <a:cubicBezTo>
                    <a:pt x="309932" y="189250"/>
                    <a:pt x="320903" y="200222"/>
                    <a:pt x="320903" y="213935"/>
                  </a:cubicBezTo>
                  <a:lnTo>
                    <a:pt x="320903" y="216678"/>
                  </a:lnTo>
                  <a:close/>
                  <a:moveTo>
                    <a:pt x="320903" y="137138"/>
                  </a:moveTo>
                  <a:cubicBezTo>
                    <a:pt x="320903" y="150852"/>
                    <a:pt x="309932" y="161823"/>
                    <a:pt x="296219" y="161823"/>
                  </a:cubicBezTo>
                  <a:lnTo>
                    <a:pt x="49369" y="161823"/>
                  </a:lnTo>
                  <a:cubicBezTo>
                    <a:pt x="35656" y="161823"/>
                    <a:pt x="24685" y="150852"/>
                    <a:pt x="24685" y="137138"/>
                  </a:cubicBezTo>
                  <a:lnTo>
                    <a:pt x="24685" y="134395"/>
                  </a:lnTo>
                  <a:cubicBezTo>
                    <a:pt x="24685" y="120681"/>
                    <a:pt x="35656" y="109710"/>
                    <a:pt x="49369" y="109710"/>
                  </a:cubicBezTo>
                  <a:lnTo>
                    <a:pt x="293476" y="109710"/>
                  </a:lnTo>
                  <a:cubicBezTo>
                    <a:pt x="307189" y="109710"/>
                    <a:pt x="318160" y="120681"/>
                    <a:pt x="318160" y="134395"/>
                  </a:cubicBezTo>
                  <a:lnTo>
                    <a:pt x="318160" y="137138"/>
                  </a:lnTo>
                  <a:close/>
                  <a:moveTo>
                    <a:pt x="320903" y="54855"/>
                  </a:moveTo>
                  <a:cubicBezTo>
                    <a:pt x="320903" y="68569"/>
                    <a:pt x="309932" y="79540"/>
                    <a:pt x="296219" y="79540"/>
                  </a:cubicBezTo>
                  <a:lnTo>
                    <a:pt x="52112" y="79540"/>
                  </a:lnTo>
                  <a:cubicBezTo>
                    <a:pt x="38399" y="79540"/>
                    <a:pt x="27428" y="68569"/>
                    <a:pt x="27428" y="54855"/>
                  </a:cubicBezTo>
                  <a:lnTo>
                    <a:pt x="27428" y="52112"/>
                  </a:lnTo>
                  <a:cubicBezTo>
                    <a:pt x="27428" y="38399"/>
                    <a:pt x="38399" y="27428"/>
                    <a:pt x="52112" y="27428"/>
                  </a:cubicBezTo>
                  <a:lnTo>
                    <a:pt x="296219" y="27428"/>
                  </a:lnTo>
                  <a:cubicBezTo>
                    <a:pt x="309932" y="27428"/>
                    <a:pt x="320903" y="38399"/>
                    <a:pt x="320903" y="52112"/>
                  </a:cubicBezTo>
                  <a:lnTo>
                    <a:pt x="320903" y="54855"/>
                  </a:lnTo>
                  <a:close/>
                </a:path>
              </a:pathLst>
            </a:custGeom>
            <a:grpFill/>
            <a:ln w="27426" cap="flat">
              <a:noFill/>
              <a:prstDash val="solid"/>
              <a:miter/>
            </a:ln>
          </p:spPr>
          <p:txBody>
            <a:bodyPr rtlCol="0" anchor="ctr"/>
            <a:lstStyle/>
            <a:p>
              <a:endParaRPr lang="en-US"/>
            </a:p>
          </p:txBody>
        </p:sp>
        <p:grpSp>
          <p:nvGrpSpPr>
            <p:cNvPr id="65" name="Graphic 3">
              <a:extLst>
                <a:ext uri="{FF2B5EF4-FFF2-40B4-BE49-F238E27FC236}">
                  <a16:creationId xmlns:a16="http://schemas.microsoft.com/office/drawing/2014/main" id="{A3E567DD-CD75-2F27-EA51-2FA3958530C0}"/>
                </a:ext>
              </a:extLst>
            </p:cNvPr>
            <p:cNvGrpSpPr/>
            <p:nvPr/>
          </p:nvGrpSpPr>
          <p:grpSpPr>
            <a:xfrm>
              <a:off x="4417506" y="446113"/>
              <a:ext cx="1023051" cy="943510"/>
              <a:chOff x="4417506" y="446113"/>
              <a:chExt cx="1023051" cy="943510"/>
            </a:xfrm>
            <a:grpFill/>
          </p:grpSpPr>
          <p:sp>
            <p:nvSpPr>
              <p:cNvPr id="67" name="Freeform 66">
                <a:extLst>
                  <a:ext uri="{FF2B5EF4-FFF2-40B4-BE49-F238E27FC236}">
                    <a16:creationId xmlns:a16="http://schemas.microsoft.com/office/drawing/2014/main" id="{70A475CC-FF4A-1E9F-5030-35A5CD29E9F0}"/>
                  </a:ext>
                </a:extLst>
              </p:cNvPr>
              <p:cNvSpPr/>
              <p:nvPr/>
            </p:nvSpPr>
            <p:spPr>
              <a:xfrm>
                <a:off x="4516117" y="446113"/>
                <a:ext cx="924440" cy="455545"/>
              </a:xfrm>
              <a:custGeom>
                <a:avLst/>
                <a:gdLst>
                  <a:gd name="connsiteX0" fmla="*/ 411543 w 924440"/>
                  <a:gd name="connsiteY0" fmla="*/ 156337 h 455545"/>
                  <a:gd name="connsiteX1" fmla="*/ 392344 w 924440"/>
                  <a:gd name="connsiteY1" fmla="*/ 153595 h 455545"/>
                  <a:gd name="connsiteX2" fmla="*/ 5614 w 924440"/>
                  <a:gd name="connsiteY2" fmla="*/ 430614 h 455545"/>
                  <a:gd name="connsiteX3" fmla="*/ 22070 w 924440"/>
                  <a:gd name="connsiteY3" fmla="*/ 452556 h 455545"/>
                  <a:gd name="connsiteX4" fmla="*/ 397829 w 924440"/>
                  <a:gd name="connsiteY4" fmla="*/ 181022 h 455545"/>
                  <a:gd name="connsiteX5" fmla="*/ 523996 w 924440"/>
                  <a:gd name="connsiteY5" fmla="*/ 329131 h 455545"/>
                  <a:gd name="connsiteX6" fmla="*/ 543196 w 924440"/>
                  <a:gd name="connsiteY6" fmla="*/ 331874 h 455545"/>
                  <a:gd name="connsiteX7" fmla="*/ 853129 w 924440"/>
                  <a:gd name="connsiteY7" fmla="*/ 93254 h 455545"/>
                  <a:gd name="connsiteX8" fmla="*/ 894270 w 924440"/>
                  <a:gd name="connsiteY8" fmla="*/ 142624 h 455545"/>
                  <a:gd name="connsiteX9" fmla="*/ 916212 w 924440"/>
                  <a:gd name="connsiteY9" fmla="*/ 134395 h 455545"/>
                  <a:gd name="connsiteX10" fmla="*/ 924440 w 924440"/>
                  <a:gd name="connsiteY10" fmla="*/ 21942 h 455545"/>
                  <a:gd name="connsiteX11" fmla="*/ 913469 w 924440"/>
                  <a:gd name="connsiteY11" fmla="*/ 8228 h 455545"/>
                  <a:gd name="connsiteX12" fmla="*/ 801016 w 924440"/>
                  <a:gd name="connsiteY12" fmla="*/ 0 h 455545"/>
                  <a:gd name="connsiteX13" fmla="*/ 790045 w 924440"/>
                  <a:gd name="connsiteY13" fmla="*/ 21942 h 455545"/>
                  <a:gd name="connsiteX14" fmla="*/ 833929 w 924440"/>
                  <a:gd name="connsiteY14" fmla="*/ 74054 h 455545"/>
                  <a:gd name="connsiteX15" fmla="*/ 534968 w 924440"/>
                  <a:gd name="connsiteY15" fmla="*/ 304447 h 455545"/>
                  <a:gd name="connsiteX16" fmla="*/ 411543 w 924440"/>
                  <a:gd name="connsiteY16" fmla="*/ 156337 h 455545"/>
                  <a:gd name="connsiteX17" fmla="*/ 831186 w 924440"/>
                  <a:gd name="connsiteY17" fmla="*/ 30170 h 455545"/>
                  <a:gd name="connsiteX18" fmla="*/ 899756 w 924440"/>
                  <a:gd name="connsiteY18" fmla="*/ 35656 h 455545"/>
                  <a:gd name="connsiteX19" fmla="*/ 894270 w 924440"/>
                  <a:gd name="connsiteY19" fmla="*/ 104225 h 455545"/>
                  <a:gd name="connsiteX20" fmla="*/ 831186 w 924440"/>
                  <a:gd name="connsiteY20" fmla="*/ 30170 h 455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4440" h="455545">
                    <a:moveTo>
                      <a:pt x="411543" y="156337"/>
                    </a:moveTo>
                    <a:cubicBezTo>
                      <a:pt x="406057" y="150852"/>
                      <a:pt x="400572" y="150852"/>
                      <a:pt x="392344" y="153595"/>
                    </a:cubicBezTo>
                    <a:lnTo>
                      <a:pt x="5614" y="430614"/>
                    </a:lnTo>
                    <a:cubicBezTo>
                      <a:pt x="-8100" y="441585"/>
                      <a:pt x="5614" y="463527"/>
                      <a:pt x="22070" y="452556"/>
                    </a:cubicBezTo>
                    <a:lnTo>
                      <a:pt x="397829" y="181022"/>
                    </a:lnTo>
                    <a:lnTo>
                      <a:pt x="523996" y="329131"/>
                    </a:lnTo>
                    <a:cubicBezTo>
                      <a:pt x="529482" y="334617"/>
                      <a:pt x="537710" y="334617"/>
                      <a:pt x="543196" y="331874"/>
                    </a:cubicBezTo>
                    <a:lnTo>
                      <a:pt x="853129" y="93254"/>
                    </a:lnTo>
                    <a:lnTo>
                      <a:pt x="894270" y="142624"/>
                    </a:lnTo>
                    <a:cubicBezTo>
                      <a:pt x="902498" y="150852"/>
                      <a:pt x="916212" y="145366"/>
                      <a:pt x="916212" y="134395"/>
                    </a:cubicBezTo>
                    <a:lnTo>
                      <a:pt x="924440" y="21942"/>
                    </a:lnTo>
                    <a:cubicBezTo>
                      <a:pt x="924440" y="13714"/>
                      <a:pt x="918955" y="8228"/>
                      <a:pt x="913469" y="8228"/>
                    </a:cubicBezTo>
                    <a:lnTo>
                      <a:pt x="801016" y="0"/>
                    </a:lnTo>
                    <a:cubicBezTo>
                      <a:pt x="790045" y="0"/>
                      <a:pt x="781817" y="13714"/>
                      <a:pt x="790045" y="21942"/>
                    </a:cubicBezTo>
                    <a:lnTo>
                      <a:pt x="833929" y="74054"/>
                    </a:lnTo>
                    <a:lnTo>
                      <a:pt x="534968" y="304447"/>
                    </a:lnTo>
                    <a:lnTo>
                      <a:pt x="411543" y="156337"/>
                    </a:lnTo>
                    <a:close/>
                    <a:moveTo>
                      <a:pt x="831186" y="30170"/>
                    </a:moveTo>
                    <a:lnTo>
                      <a:pt x="899756" y="35656"/>
                    </a:lnTo>
                    <a:lnTo>
                      <a:pt x="894270" y="104225"/>
                    </a:lnTo>
                    <a:lnTo>
                      <a:pt x="831186" y="30170"/>
                    </a:lnTo>
                    <a:close/>
                  </a:path>
                </a:pathLst>
              </a:custGeom>
              <a:grpFill/>
              <a:ln w="27426"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9F962980-A075-91C7-DDF1-3ECE4BFB4E86}"/>
                  </a:ext>
                </a:extLst>
              </p:cNvPr>
              <p:cNvSpPr/>
              <p:nvPr/>
            </p:nvSpPr>
            <p:spPr>
              <a:xfrm>
                <a:off x="4417506" y="873984"/>
                <a:ext cx="721347" cy="515639"/>
              </a:xfrm>
              <a:custGeom>
                <a:avLst/>
                <a:gdLst>
                  <a:gd name="connsiteX0" fmla="*/ 57598 w 721347"/>
                  <a:gd name="connsiteY0" fmla="*/ 515639 h 515639"/>
                  <a:gd name="connsiteX1" fmla="*/ 301704 w 721347"/>
                  <a:gd name="connsiteY1" fmla="*/ 515639 h 515639"/>
                  <a:gd name="connsiteX2" fmla="*/ 353817 w 721347"/>
                  <a:gd name="connsiteY2" fmla="*/ 463527 h 515639"/>
                  <a:gd name="connsiteX3" fmla="*/ 353817 w 721347"/>
                  <a:gd name="connsiteY3" fmla="*/ 460784 h 515639"/>
                  <a:gd name="connsiteX4" fmla="*/ 337360 w 721347"/>
                  <a:gd name="connsiteY4" fmla="*/ 422385 h 515639"/>
                  <a:gd name="connsiteX5" fmla="*/ 348331 w 721347"/>
                  <a:gd name="connsiteY5" fmla="*/ 408672 h 515639"/>
                  <a:gd name="connsiteX6" fmla="*/ 381245 w 721347"/>
                  <a:gd name="connsiteY6" fmla="*/ 408672 h 515639"/>
                  <a:gd name="connsiteX7" fmla="*/ 392216 w 721347"/>
                  <a:gd name="connsiteY7" fmla="*/ 422385 h 515639"/>
                  <a:gd name="connsiteX8" fmla="*/ 373017 w 721347"/>
                  <a:gd name="connsiteY8" fmla="*/ 460784 h 515639"/>
                  <a:gd name="connsiteX9" fmla="*/ 373017 w 721347"/>
                  <a:gd name="connsiteY9" fmla="*/ 463527 h 515639"/>
                  <a:gd name="connsiteX10" fmla="*/ 425129 w 721347"/>
                  <a:gd name="connsiteY10" fmla="*/ 515639 h 515639"/>
                  <a:gd name="connsiteX11" fmla="*/ 669235 w 721347"/>
                  <a:gd name="connsiteY11" fmla="*/ 515639 h 515639"/>
                  <a:gd name="connsiteX12" fmla="*/ 721348 w 721347"/>
                  <a:gd name="connsiteY12" fmla="*/ 463527 h 515639"/>
                  <a:gd name="connsiteX13" fmla="*/ 721348 w 721347"/>
                  <a:gd name="connsiteY13" fmla="*/ 460784 h 515639"/>
                  <a:gd name="connsiteX14" fmla="*/ 702149 w 721347"/>
                  <a:gd name="connsiteY14" fmla="*/ 422385 h 515639"/>
                  <a:gd name="connsiteX15" fmla="*/ 721348 w 721347"/>
                  <a:gd name="connsiteY15" fmla="*/ 381244 h 515639"/>
                  <a:gd name="connsiteX16" fmla="*/ 702149 w 721347"/>
                  <a:gd name="connsiteY16" fmla="*/ 340103 h 515639"/>
                  <a:gd name="connsiteX17" fmla="*/ 721348 w 721347"/>
                  <a:gd name="connsiteY17" fmla="*/ 298961 h 515639"/>
                  <a:gd name="connsiteX18" fmla="*/ 702149 w 721347"/>
                  <a:gd name="connsiteY18" fmla="*/ 257820 h 515639"/>
                  <a:gd name="connsiteX19" fmla="*/ 721348 w 721347"/>
                  <a:gd name="connsiteY19" fmla="*/ 216678 h 515639"/>
                  <a:gd name="connsiteX20" fmla="*/ 702149 w 721347"/>
                  <a:gd name="connsiteY20" fmla="*/ 175537 h 515639"/>
                  <a:gd name="connsiteX21" fmla="*/ 721348 w 721347"/>
                  <a:gd name="connsiteY21" fmla="*/ 134395 h 515639"/>
                  <a:gd name="connsiteX22" fmla="*/ 704892 w 721347"/>
                  <a:gd name="connsiteY22" fmla="*/ 93254 h 515639"/>
                  <a:gd name="connsiteX23" fmla="*/ 721348 w 721347"/>
                  <a:gd name="connsiteY23" fmla="*/ 54855 h 515639"/>
                  <a:gd name="connsiteX24" fmla="*/ 721348 w 721347"/>
                  <a:gd name="connsiteY24" fmla="*/ 52113 h 515639"/>
                  <a:gd name="connsiteX25" fmla="*/ 669235 w 721347"/>
                  <a:gd name="connsiteY25" fmla="*/ 0 h 515639"/>
                  <a:gd name="connsiteX26" fmla="*/ 425129 w 721347"/>
                  <a:gd name="connsiteY26" fmla="*/ 0 h 515639"/>
                  <a:gd name="connsiteX27" fmla="*/ 373017 w 721347"/>
                  <a:gd name="connsiteY27" fmla="*/ 52113 h 515639"/>
                  <a:gd name="connsiteX28" fmla="*/ 373017 w 721347"/>
                  <a:gd name="connsiteY28" fmla="*/ 54855 h 515639"/>
                  <a:gd name="connsiteX29" fmla="*/ 389473 w 721347"/>
                  <a:gd name="connsiteY29" fmla="*/ 93254 h 515639"/>
                  <a:gd name="connsiteX30" fmla="*/ 378502 w 721347"/>
                  <a:gd name="connsiteY30" fmla="*/ 106968 h 515639"/>
                  <a:gd name="connsiteX31" fmla="*/ 266048 w 721347"/>
                  <a:gd name="connsiteY31" fmla="*/ 139881 h 515639"/>
                  <a:gd name="connsiteX32" fmla="*/ 211193 w 721347"/>
                  <a:gd name="connsiteY32" fmla="*/ 241363 h 515639"/>
                  <a:gd name="connsiteX33" fmla="*/ 54855 w 721347"/>
                  <a:gd name="connsiteY33" fmla="*/ 241363 h 515639"/>
                  <a:gd name="connsiteX34" fmla="*/ 5485 w 721347"/>
                  <a:gd name="connsiteY34" fmla="*/ 277019 h 515639"/>
                  <a:gd name="connsiteX35" fmla="*/ 19199 w 721347"/>
                  <a:gd name="connsiteY35" fmla="*/ 337360 h 515639"/>
                  <a:gd name="connsiteX36" fmla="*/ 0 w 721347"/>
                  <a:gd name="connsiteY36" fmla="*/ 375758 h 515639"/>
                  <a:gd name="connsiteX37" fmla="*/ 16457 w 721347"/>
                  <a:gd name="connsiteY37" fmla="*/ 416900 h 515639"/>
                  <a:gd name="connsiteX38" fmla="*/ 0 w 721347"/>
                  <a:gd name="connsiteY38" fmla="*/ 455298 h 515639"/>
                  <a:gd name="connsiteX39" fmla="*/ 0 w 721347"/>
                  <a:gd name="connsiteY39" fmla="*/ 458041 h 515639"/>
                  <a:gd name="connsiteX40" fmla="*/ 57598 w 721347"/>
                  <a:gd name="connsiteY40" fmla="*/ 515639 h 515639"/>
                  <a:gd name="connsiteX41" fmla="*/ 57598 w 721347"/>
                  <a:gd name="connsiteY41" fmla="*/ 515639 h 515639"/>
                  <a:gd name="connsiteX42" fmla="*/ 693920 w 721347"/>
                  <a:gd name="connsiteY42" fmla="*/ 466270 h 515639"/>
                  <a:gd name="connsiteX43" fmla="*/ 669235 w 721347"/>
                  <a:gd name="connsiteY43" fmla="*/ 490954 h 515639"/>
                  <a:gd name="connsiteX44" fmla="*/ 425129 w 721347"/>
                  <a:gd name="connsiteY44" fmla="*/ 490954 h 515639"/>
                  <a:gd name="connsiteX45" fmla="*/ 400444 w 721347"/>
                  <a:gd name="connsiteY45" fmla="*/ 466270 h 515639"/>
                  <a:gd name="connsiteX46" fmla="*/ 400444 w 721347"/>
                  <a:gd name="connsiteY46" fmla="*/ 463527 h 515639"/>
                  <a:gd name="connsiteX47" fmla="*/ 425129 w 721347"/>
                  <a:gd name="connsiteY47" fmla="*/ 438842 h 515639"/>
                  <a:gd name="connsiteX48" fmla="*/ 669235 w 721347"/>
                  <a:gd name="connsiteY48" fmla="*/ 438842 h 515639"/>
                  <a:gd name="connsiteX49" fmla="*/ 693920 w 721347"/>
                  <a:gd name="connsiteY49" fmla="*/ 463527 h 515639"/>
                  <a:gd name="connsiteX50" fmla="*/ 693920 w 721347"/>
                  <a:gd name="connsiteY50" fmla="*/ 466270 h 515639"/>
                  <a:gd name="connsiteX51" fmla="*/ 666492 w 721347"/>
                  <a:gd name="connsiteY51" fmla="*/ 408672 h 515639"/>
                  <a:gd name="connsiteX52" fmla="*/ 425129 w 721347"/>
                  <a:gd name="connsiteY52" fmla="*/ 408672 h 515639"/>
                  <a:gd name="connsiteX53" fmla="*/ 408672 w 721347"/>
                  <a:gd name="connsiteY53" fmla="*/ 403186 h 515639"/>
                  <a:gd name="connsiteX54" fmla="*/ 477241 w 721347"/>
                  <a:gd name="connsiteY54" fmla="*/ 356559 h 515639"/>
                  <a:gd name="connsiteX55" fmla="*/ 666492 w 721347"/>
                  <a:gd name="connsiteY55" fmla="*/ 356559 h 515639"/>
                  <a:gd name="connsiteX56" fmla="*/ 693920 w 721347"/>
                  <a:gd name="connsiteY56" fmla="*/ 383987 h 515639"/>
                  <a:gd name="connsiteX57" fmla="*/ 666492 w 721347"/>
                  <a:gd name="connsiteY57" fmla="*/ 408672 h 515639"/>
                  <a:gd name="connsiteX58" fmla="*/ 666492 w 721347"/>
                  <a:gd name="connsiteY58" fmla="*/ 408672 h 515639"/>
                  <a:gd name="connsiteX59" fmla="*/ 666492 w 721347"/>
                  <a:gd name="connsiteY59" fmla="*/ 329131 h 515639"/>
                  <a:gd name="connsiteX60" fmla="*/ 493698 w 721347"/>
                  <a:gd name="connsiteY60" fmla="*/ 329131 h 515639"/>
                  <a:gd name="connsiteX61" fmla="*/ 510155 w 721347"/>
                  <a:gd name="connsiteY61" fmla="*/ 274276 h 515639"/>
                  <a:gd name="connsiteX62" fmla="*/ 666492 w 721347"/>
                  <a:gd name="connsiteY62" fmla="*/ 274276 h 515639"/>
                  <a:gd name="connsiteX63" fmla="*/ 693920 w 721347"/>
                  <a:gd name="connsiteY63" fmla="*/ 301704 h 515639"/>
                  <a:gd name="connsiteX64" fmla="*/ 666492 w 721347"/>
                  <a:gd name="connsiteY64" fmla="*/ 329131 h 515639"/>
                  <a:gd name="connsiteX65" fmla="*/ 666492 w 721347"/>
                  <a:gd name="connsiteY65" fmla="*/ 329131 h 515639"/>
                  <a:gd name="connsiteX66" fmla="*/ 666492 w 721347"/>
                  <a:gd name="connsiteY66" fmla="*/ 246849 h 515639"/>
                  <a:gd name="connsiteX67" fmla="*/ 510155 w 721347"/>
                  <a:gd name="connsiteY67" fmla="*/ 246849 h 515639"/>
                  <a:gd name="connsiteX68" fmla="*/ 493698 w 721347"/>
                  <a:gd name="connsiteY68" fmla="*/ 191993 h 515639"/>
                  <a:gd name="connsiteX69" fmla="*/ 663750 w 721347"/>
                  <a:gd name="connsiteY69" fmla="*/ 191993 h 515639"/>
                  <a:gd name="connsiteX70" fmla="*/ 691178 w 721347"/>
                  <a:gd name="connsiteY70" fmla="*/ 219421 h 515639"/>
                  <a:gd name="connsiteX71" fmla="*/ 666492 w 721347"/>
                  <a:gd name="connsiteY71" fmla="*/ 246849 h 515639"/>
                  <a:gd name="connsiteX72" fmla="*/ 666492 w 721347"/>
                  <a:gd name="connsiteY72" fmla="*/ 246849 h 515639"/>
                  <a:gd name="connsiteX73" fmla="*/ 666492 w 721347"/>
                  <a:gd name="connsiteY73" fmla="*/ 167308 h 515639"/>
                  <a:gd name="connsiteX74" fmla="*/ 479984 w 721347"/>
                  <a:gd name="connsiteY74" fmla="*/ 167308 h 515639"/>
                  <a:gd name="connsiteX75" fmla="*/ 411415 w 721347"/>
                  <a:gd name="connsiteY75" fmla="*/ 117939 h 515639"/>
                  <a:gd name="connsiteX76" fmla="*/ 427872 w 721347"/>
                  <a:gd name="connsiteY76" fmla="*/ 112453 h 515639"/>
                  <a:gd name="connsiteX77" fmla="*/ 669235 w 721347"/>
                  <a:gd name="connsiteY77" fmla="*/ 112453 h 515639"/>
                  <a:gd name="connsiteX78" fmla="*/ 696663 w 721347"/>
                  <a:gd name="connsiteY78" fmla="*/ 139881 h 515639"/>
                  <a:gd name="connsiteX79" fmla="*/ 666492 w 721347"/>
                  <a:gd name="connsiteY79" fmla="*/ 167308 h 515639"/>
                  <a:gd name="connsiteX80" fmla="*/ 666492 w 721347"/>
                  <a:gd name="connsiteY80" fmla="*/ 167308 h 515639"/>
                  <a:gd name="connsiteX81" fmla="*/ 397701 w 721347"/>
                  <a:gd name="connsiteY81" fmla="*/ 57598 h 515639"/>
                  <a:gd name="connsiteX82" fmla="*/ 422386 w 721347"/>
                  <a:gd name="connsiteY82" fmla="*/ 32913 h 515639"/>
                  <a:gd name="connsiteX83" fmla="*/ 666492 w 721347"/>
                  <a:gd name="connsiteY83" fmla="*/ 32913 h 515639"/>
                  <a:gd name="connsiteX84" fmla="*/ 691178 w 721347"/>
                  <a:gd name="connsiteY84" fmla="*/ 57598 h 515639"/>
                  <a:gd name="connsiteX85" fmla="*/ 691178 w 721347"/>
                  <a:gd name="connsiteY85" fmla="*/ 60341 h 515639"/>
                  <a:gd name="connsiteX86" fmla="*/ 666492 w 721347"/>
                  <a:gd name="connsiteY86" fmla="*/ 85026 h 515639"/>
                  <a:gd name="connsiteX87" fmla="*/ 425129 w 721347"/>
                  <a:gd name="connsiteY87" fmla="*/ 85026 h 515639"/>
                  <a:gd name="connsiteX88" fmla="*/ 400444 w 721347"/>
                  <a:gd name="connsiteY88" fmla="*/ 60341 h 515639"/>
                  <a:gd name="connsiteX89" fmla="*/ 400444 w 721347"/>
                  <a:gd name="connsiteY89" fmla="*/ 57598 h 515639"/>
                  <a:gd name="connsiteX90" fmla="*/ 362045 w 721347"/>
                  <a:gd name="connsiteY90" fmla="*/ 139881 h 515639"/>
                  <a:gd name="connsiteX91" fmla="*/ 474499 w 721347"/>
                  <a:gd name="connsiteY91" fmla="*/ 216678 h 515639"/>
                  <a:gd name="connsiteX92" fmla="*/ 447071 w 721347"/>
                  <a:gd name="connsiteY92" fmla="*/ 351073 h 515639"/>
                  <a:gd name="connsiteX93" fmla="*/ 312675 w 721347"/>
                  <a:gd name="connsiteY93" fmla="*/ 378501 h 515639"/>
                  <a:gd name="connsiteX94" fmla="*/ 235878 w 721347"/>
                  <a:gd name="connsiteY94" fmla="*/ 266048 h 515639"/>
                  <a:gd name="connsiteX95" fmla="*/ 362045 w 721347"/>
                  <a:gd name="connsiteY95" fmla="*/ 139881 h 515639"/>
                  <a:gd name="connsiteX96" fmla="*/ 362045 w 721347"/>
                  <a:gd name="connsiteY96" fmla="*/ 139881 h 515639"/>
                  <a:gd name="connsiteX97" fmla="*/ 57598 w 721347"/>
                  <a:gd name="connsiteY97" fmla="*/ 274276 h 515639"/>
                  <a:gd name="connsiteX98" fmla="*/ 213936 w 721347"/>
                  <a:gd name="connsiteY98" fmla="*/ 274276 h 515639"/>
                  <a:gd name="connsiteX99" fmla="*/ 230392 w 721347"/>
                  <a:gd name="connsiteY99" fmla="*/ 329131 h 515639"/>
                  <a:gd name="connsiteX100" fmla="*/ 57598 w 721347"/>
                  <a:gd name="connsiteY100" fmla="*/ 329131 h 515639"/>
                  <a:gd name="connsiteX101" fmla="*/ 30171 w 721347"/>
                  <a:gd name="connsiteY101" fmla="*/ 301704 h 515639"/>
                  <a:gd name="connsiteX102" fmla="*/ 57598 w 721347"/>
                  <a:gd name="connsiteY102" fmla="*/ 274276 h 515639"/>
                  <a:gd name="connsiteX103" fmla="*/ 57598 w 721347"/>
                  <a:gd name="connsiteY103" fmla="*/ 274276 h 515639"/>
                  <a:gd name="connsiteX104" fmla="*/ 57598 w 721347"/>
                  <a:gd name="connsiteY104" fmla="*/ 356559 h 515639"/>
                  <a:gd name="connsiteX105" fmla="*/ 246849 w 721347"/>
                  <a:gd name="connsiteY105" fmla="*/ 356559 h 515639"/>
                  <a:gd name="connsiteX106" fmla="*/ 315418 w 721347"/>
                  <a:gd name="connsiteY106" fmla="*/ 403186 h 515639"/>
                  <a:gd name="connsiteX107" fmla="*/ 304447 w 721347"/>
                  <a:gd name="connsiteY107" fmla="*/ 408672 h 515639"/>
                  <a:gd name="connsiteX108" fmla="*/ 52112 w 721347"/>
                  <a:gd name="connsiteY108" fmla="*/ 408672 h 515639"/>
                  <a:gd name="connsiteX109" fmla="*/ 30171 w 721347"/>
                  <a:gd name="connsiteY109" fmla="*/ 378501 h 515639"/>
                  <a:gd name="connsiteX110" fmla="*/ 57598 w 721347"/>
                  <a:gd name="connsiteY110" fmla="*/ 356559 h 515639"/>
                  <a:gd name="connsiteX111" fmla="*/ 57598 w 721347"/>
                  <a:gd name="connsiteY111" fmla="*/ 356559 h 515639"/>
                  <a:gd name="connsiteX112" fmla="*/ 30171 w 721347"/>
                  <a:gd name="connsiteY112" fmla="*/ 460784 h 515639"/>
                  <a:gd name="connsiteX113" fmla="*/ 52112 w 721347"/>
                  <a:gd name="connsiteY113" fmla="*/ 436099 h 515639"/>
                  <a:gd name="connsiteX114" fmla="*/ 307190 w 721347"/>
                  <a:gd name="connsiteY114" fmla="*/ 436099 h 515639"/>
                  <a:gd name="connsiteX115" fmla="*/ 329132 w 721347"/>
                  <a:gd name="connsiteY115" fmla="*/ 460784 h 515639"/>
                  <a:gd name="connsiteX116" fmla="*/ 329132 w 721347"/>
                  <a:gd name="connsiteY116" fmla="*/ 463527 h 515639"/>
                  <a:gd name="connsiteX117" fmla="*/ 304447 w 721347"/>
                  <a:gd name="connsiteY117" fmla="*/ 488212 h 515639"/>
                  <a:gd name="connsiteX118" fmla="*/ 60341 w 721347"/>
                  <a:gd name="connsiteY118" fmla="*/ 488212 h 515639"/>
                  <a:gd name="connsiteX119" fmla="*/ 35656 w 721347"/>
                  <a:gd name="connsiteY119" fmla="*/ 463527 h 515639"/>
                  <a:gd name="connsiteX120" fmla="*/ 35656 w 721347"/>
                  <a:gd name="connsiteY120" fmla="*/ 460784 h 51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721347" h="515639">
                    <a:moveTo>
                      <a:pt x="57598" y="515639"/>
                    </a:moveTo>
                    <a:lnTo>
                      <a:pt x="301704" y="515639"/>
                    </a:lnTo>
                    <a:cubicBezTo>
                      <a:pt x="329132" y="515639"/>
                      <a:pt x="353817" y="493697"/>
                      <a:pt x="353817" y="463527"/>
                    </a:cubicBezTo>
                    <a:lnTo>
                      <a:pt x="353817" y="460784"/>
                    </a:lnTo>
                    <a:cubicBezTo>
                      <a:pt x="353817" y="447070"/>
                      <a:pt x="348331" y="430614"/>
                      <a:pt x="337360" y="422385"/>
                    </a:cubicBezTo>
                    <a:cubicBezTo>
                      <a:pt x="340103" y="419643"/>
                      <a:pt x="345589" y="414157"/>
                      <a:pt x="348331" y="408672"/>
                    </a:cubicBezTo>
                    <a:cubicBezTo>
                      <a:pt x="359303" y="408672"/>
                      <a:pt x="370274" y="408672"/>
                      <a:pt x="381245" y="408672"/>
                    </a:cubicBezTo>
                    <a:cubicBezTo>
                      <a:pt x="383987" y="414157"/>
                      <a:pt x="386730" y="419643"/>
                      <a:pt x="392216" y="422385"/>
                    </a:cubicBezTo>
                    <a:cubicBezTo>
                      <a:pt x="381245" y="433356"/>
                      <a:pt x="373017" y="447070"/>
                      <a:pt x="373017" y="460784"/>
                    </a:cubicBezTo>
                    <a:lnTo>
                      <a:pt x="373017" y="463527"/>
                    </a:lnTo>
                    <a:cubicBezTo>
                      <a:pt x="373017" y="490954"/>
                      <a:pt x="394958" y="515639"/>
                      <a:pt x="425129" y="515639"/>
                    </a:cubicBezTo>
                    <a:lnTo>
                      <a:pt x="669235" y="515639"/>
                    </a:lnTo>
                    <a:cubicBezTo>
                      <a:pt x="696663" y="515639"/>
                      <a:pt x="721348" y="493697"/>
                      <a:pt x="721348" y="463527"/>
                    </a:cubicBezTo>
                    <a:lnTo>
                      <a:pt x="721348" y="460784"/>
                    </a:lnTo>
                    <a:cubicBezTo>
                      <a:pt x="721348" y="444327"/>
                      <a:pt x="715862" y="430614"/>
                      <a:pt x="702149" y="422385"/>
                    </a:cubicBezTo>
                    <a:cubicBezTo>
                      <a:pt x="713120" y="411414"/>
                      <a:pt x="721348" y="397701"/>
                      <a:pt x="721348" y="381244"/>
                    </a:cubicBezTo>
                    <a:cubicBezTo>
                      <a:pt x="721348" y="364787"/>
                      <a:pt x="715862" y="351073"/>
                      <a:pt x="702149" y="340103"/>
                    </a:cubicBezTo>
                    <a:cubicBezTo>
                      <a:pt x="713120" y="329131"/>
                      <a:pt x="721348" y="315418"/>
                      <a:pt x="721348" y="298961"/>
                    </a:cubicBezTo>
                    <a:cubicBezTo>
                      <a:pt x="721348" y="282504"/>
                      <a:pt x="715862" y="268791"/>
                      <a:pt x="702149" y="257820"/>
                    </a:cubicBezTo>
                    <a:cubicBezTo>
                      <a:pt x="713120" y="246849"/>
                      <a:pt x="721348" y="233135"/>
                      <a:pt x="721348" y="216678"/>
                    </a:cubicBezTo>
                    <a:cubicBezTo>
                      <a:pt x="721348" y="200222"/>
                      <a:pt x="715862" y="186508"/>
                      <a:pt x="702149" y="175537"/>
                    </a:cubicBezTo>
                    <a:cubicBezTo>
                      <a:pt x="713120" y="164566"/>
                      <a:pt x="721348" y="150852"/>
                      <a:pt x="721348" y="134395"/>
                    </a:cubicBezTo>
                    <a:cubicBezTo>
                      <a:pt x="721348" y="117939"/>
                      <a:pt x="715862" y="104225"/>
                      <a:pt x="704892" y="93254"/>
                    </a:cubicBezTo>
                    <a:cubicBezTo>
                      <a:pt x="715862" y="82283"/>
                      <a:pt x="721348" y="68569"/>
                      <a:pt x="721348" y="54855"/>
                    </a:cubicBezTo>
                    <a:lnTo>
                      <a:pt x="721348" y="52113"/>
                    </a:lnTo>
                    <a:cubicBezTo>
                      <a:pt x="721348" y="24685"/>
                      <a:pt x="699406" y="0"/>
                      <a:pt x="669235" y="0"/>
                    </a:cubicBezTo>
                    <a:lnTo>
                      <a:pt x="425129" y="0"/>
                    </a:lnTo>
                    <a:cubicBezTo>
                      <a:pt x="397701" y="0"/>
                      <a:pt x="373017" y="21942"/>
                      <a:pt x="373017" y="52113"/>
                    </a:cubicBezTo>
                    <a:lnTo>
                      <a:pt x="373017" y="54855"/>
                    </a:lnTo>
                    <a:cubicBezTo>
                      <a:pt x="373017" y="68569"/>
                      <a:pt x="378502" y="85026"/>
                      <a:pt x="389473" y="93254"/>
                    </a:cubicBezTo>
                    <a:cubicBezTo>
                      <a:pt x="386730" y="95997"/>
                      <a:pt x="381245" y="101482"/>
                      <a:pt x="378502" y="106968"/>
                    </a:cubicBezTo>
                    <a:cubicBezTo>
                      <a:pt x="337360" y="101482"/>
                      <a:pt x="298961" y="115196"/>
                      <a:pt x="266048" y="139881"/>
                    </a:cubicBezTo>
                    <a:cubicBezTo>
                      <a:pt x="235878" y="164566"/>
                      <a:pt x="213936" y="202964"/>
                      <a:pt x="211193" y="241363"/>
                    </a:cubicBezTo>
                    <a:lnTo>
                      <a:pt x="54855" y="241363"/>
                    </a:lnTo>
                    <a:cubicBezTo>
                      <a:pt x="32913" y="241363"/>
                      <a:pt x="13714" y="255077"/>
                      <a:pt x="5485" y="277019"/>
                    </a:cubicBezTo>
                    <a:cubicBezTo>
                      <a:pt x="-2743" y="298961"/>
                      <a:pt x="2743" y="320903"/>
                      <a:pt x="19199" y="337360"/>
                    </a:cubicBezTo>
                    <a:cubicBezTo>
                      <a:pt x="8228" y="348331"/>
                      <a:pt x="0" y="362045"/>
                      <a:pt x="0" y="375758"/>
                    </a:cubicBezTo>
                    <a:cubicBezTo>
                      <a:pt x="0" y="392215"/>
                      <a:pt x="5485" y="405929"/>
                      <a:pt x="16457" y="416900"/>
                    </a:cubicBezTo>
                    <a:cubicBezTo>
                      <a:pt x="5485" y="427871"/>
                      <a:pt x="0" y="441585"/>
                      <a:pt x="0" y="455298"/>
                    </a:cubicBezTo>
                    <a:lnTo>
                      <a:pt x="0" y="458041"/>
                    </a:lnTo>
                    <a:cubicBezTo>
                      <a:pt x="5485" y="493697"/>
                      <a:pt x="27428" y="515639"/>
                      <a:pt x="57598" y="515639"/>
                    </a:cubicBezTo>
                    <a:lnTo>
                      <a:pt x="57598" y="515639"/>
                    </a:lnTo>
                    <a:close/>
                    <a:moveTo>
                      <a:pt x="693920" y="466270"/>
                    </a:moveTo>
                    <a:cubicBezTo>
                      <a:pt x="693920" y="479983"/>
                      <a:pt x="682949" y="490954"/>
                      <a:pt x="669235" y="490954"/>
                    </a:cubicBezTo>
                    <a:lnTo>
                      <a:pt x="425129" y="490954"/>
                    </a:lnTo>
                    <a:cubicBezTo>
                      <a:pt x="411415" y="490954"/>
                      <a:pt x="400444" y="479983"/>
                      <a:pt x="400444" y="466270"/>
                    </a:cubicBezTo>
                    <a:lnTo>
                      <a:pt x="400444" y="463527"/>
                    </a:lnTo>
                    <a:cubicBezTo>
                      <a:pt x="400444" y="449813"/>
                      <a:pt x="411415" y="438842"/>
                      <a:pt x="425129" y="438842"/>
                    </a:cubicBezTo>
                    <a:lnTo>
                      <a:pt x="669235" y="438842"/>
                    </a:lnTo>
                    <a:cubicBezTo>
                      <a:pt x="682949" y="438842"/>
                      <a:pt x="693920" y="449813"/>
                      <a:pt x="693920" y="463527"/>
                    </a:cubicBezTo>
                    <a:lnTo>
                      <a:pt x="693920" y="466270"/>
                    </a:lnTo>
                    <a:close/>
                    <a:moveTo>
                      <a:pt x="666492" y="408672"/>
                    </a:moveTo>
                    <a:lnTo>
                      <a:pt x="425129" y="408672"/>
                    </a:lnTo>
                    <a:cubicBezTo>
                      <a:pt x="419644" y="408672"/>
                      <a:pt x="411415" y="405929"/>
                      <a:pt x="408672" y="403186"/>
                    </a:cubicBezTo>
                    <a:cubicBezTo>
                      <a:pt x="436100" y="394958"/>
                      <a:pt x="460785" y="378501"/>
                      <a:pt x="477241" y="356559"/>
                    </a:cubicBezTo>
                    <a:lnTo>
                      <a:pt x="666492" y="356559"/>
                    </a:lnTo>
                    <a:cubicBezTo>
                      <a:pt x="680206" y="356559"/>
                      <a:pt x="693920" y="367530"/>
                      <a:pt x="693920" y="383987"/>
                    </a:cubicBezTo>
                    <a:cubicBezTo>
                      <a:pt x="693920" y="397701"/>
                      <a:pt x="682949" y="408672"/>
                      <a:pt x="666492" y="408672"/>
                    </a:cubicBezTo>
                    <a:lnTo>
                      <a:pt x="666492" y="408672"/>
                    </a:lnTo>
                    <a:close/>
                    <a:moveTo>
                      <a:pt x="666492" y="329131"/>
                    </a:moveTo>
                    <a:lnTo>
                      <a:pt x="493698" y="329131"/>
                    </a:lnTo>
                    <a:cubicBezTo>
                      <a:pt x="501927" y="312675"/>
                      <a:pt x="507412" y="293475"/>
                      <a:pt x="510155" y="274276"/>
                    </a:cubicBezTo>
                    <a:lnTo>
                      <a:pt x="666492" y="274276"/>
                    </a:lnTo>
                    <a:cubicBezTo>
                      <a:pt x="680206" y="274276"/>
                      <a:pt x="693920" y="285247"/>
                      <a:pt x="693920" y="301704"/>
                    </a:cubicBezTo>
                    <a:cubicBezTo>
                      <a:pt x="693920" y="315418"/>
                      <a:pt x="682949" y="329131"/>
                      <a:pt x="666492" y="329131"/>
                    </a:cubicBezTo>
                    <a:lnTo>
                      <a:pt x="666492" y="329131"/>
                    </a:lnTo>
                    <a:close/>
                    <a:moveTo>
                      <a:pt x="666492" y="246849"/>
                    </a:moveTo>
                    <a:lnTo>
                      <a:pt x="510155" y="246849"/>
                    </a:lnTo>
                    <a:cubicBezTo>
                      <a:pt x="507412" y="227649"/>
                      <a:pt x="504669" y="208450"/>
                      <a:pt x="493698" y="191993"/>
                    </a:cubicBezTo>
                    <a:lnTo>
                      <a:pt x="663750" y="191993"/>
                    </a:lnTo>
                    <a:cubicBezTo>
                      <a:pt x="677464" y="191993"/>
                      <a:pt x="691178" y="202964"/>
                      <a:pt x="691178" y="219421"/>
                    </a:cubicBezTo>
                    <a:cubicBezTo>
                      <a:pt x="693920" y="235878"/>
                      <a:pt x="682949" y="246849"/>
                      <a:pt x="666492" y="246849"/>
                    </a:cubicBezTo>
                    <a:lnTo>
                      <a:pt x="666492" y="246849"/>
                    </a:lnTo>
                    <a:close/>
                    <a:moveTo>
                      <a:pt x="666492" y="167308"/>
                    </a:moveTo>
                    <a:lnTo>
                      <a:pt x="479984" y="167308"/>
                    </a:lnTo>
                    <a:cubicBezTo>
                      <a:pt x="460785" y="145366"/>
                      <a:pt x="438843" y="128910"/>
                      <a:pt x="411415" y="117939"/>
                    </a:cubicBezTo>
                    <a:cubicBezTo>
                      <a:pt x="416901" y="115196"/>
                      <a:pt x="422386" y="112453"/>
                      <a:pt x="427872" y="112453"/>
                    </a:cubicBezTo>
                    <a:lnTo>
                      <a:pt x="669235" y="112453"/>
                    </a:lnTo>
                    <a:cubicBezTo>
                      <a:pt x="682949" y="112453"/>
                      <a:pt x="696663" y="123424"/>
                      <a:pt x="696663" y="139881"/>
                    </a:cubicBezTo>
                    <a:cubicBezTo>
                      <a:pt x="693920" y="156337"/>
                      <a:pt x="682949" y="167308"/>
                      <a:pt x="666492" y="167308"/>
                    </a:cubicBezTo>
                    <a:lnTo>
                      <a:pt x="666492" y="167308"/>
                    </a:lnTo>
                    <a:close/>
                    <a:moveTo>
                      <a:pt x="397701" y="57598"/>
                    </a:moveTo>
                    <a:cubicBezTo>
                      <a:pt x="397701" y="43884"/>
                      <a:pt x="408672" y="32913"/>
                      <a:pt x="422386" y="32913"/>
                    </a:cubicBezTo>
                    <a:lnTo>
                      <a:pt x="666492" y="32913"/>
                    </a:lnTo>
                    <a:cubicBezTo>
                      <a:pt x="680206" y="32913"/>
                      <a:pt x="691178" y="43884"/>
                      <a:pt x="691178" y="57598"/>
                    </a:cubicBezTo>
                    <a:lnTo>
                      <a:pt x="691178" y="60341"/>
                    </a:lnTo>
                    <a:cubicBezTo>
                      <a:pt x="691178" y="74054"/>
                      <a:pt x="680206" y="85026"/>
                      <a:pt x="666492" y="85026"/>
                    </a:cubicBezTo>
                    <a:lnTo>
                      <a:pt x="425129" y="85026"/>
                    </a:lnTo>
                    <a:cubicBezTo>
                      <a:pt x="411415" y="85026"/>
                      <a:pt x="400444" y="74054"/>
                      <a:pt x="400444" y="60341"/>
                    </a:cubicBezTo>
                    <a:lnTo>
                      <a:pt x="400444" y="57598"/>
                    </a:lnTo>
                    <a:close/>
                    <a:moveTo>
                      <a:pt x="362045" y="139881"/>
                    </a:moveTo>
                    <a:cubicBezTo>
                      <a:pt x="411415" y="139881"/>
                      <a:pt x="455300" y="170051"/>
                      <a:pt x="474499" y="216678"/>
                    </a:cubicBezTo>
                    <a:cubicBezTo>
                      <a:pt x="493698" y="263305"/>
                      <a:pt x="482727" y="315418"/>
                      <a:pt x="447071" y="351073"/>
                    </a:cubicBezTo>
                    <a:cubicBezTo>
                      <a:pt x="411415" y="386729"/>
                      <a:pt x="359303" y="397701"/>
                      <a:pt x="312675" y="378501"/>
                    </a:cubicBezTo>
                    <a:cubicBezTo>
                      <a:pt x="266048" y="359302"/>
                      <a:pt x="235878" y="315418"/>
                      <a:pt x="235878" y="266048"/>
                    </a:cubicBezTo>
                    <a:cubicBezTo>
                      <a:pt x="241364" y="194736"/>
                      <a:pt x="296219" y="139881"/>
                      <a:pt x="362045" y="139881"/>
                    </a:cubicBezTo>
                    <a:lnTo>
                      <a:pt x="362045" y="139881"/>
                    </a:lnTo>
                    <a:close/>
                    <a:moveTo>
                      <a:pt x="57598" y="274276"/>
                    </a:moveTo>
                    <a:lnTo>
                      <a:pt x="213936" y="274276"/>
                    </a:lnTo>
                    <a:cubicBezTo>
                      <a:pt x="216678" y="293475"/>
                      <a:pt x="222164" y="312675"/>
                      <a:pt x="230392" y="329131"/>
                    </a:cubicBezTo>
                    <a:lnTo>
                      <a:pt x="57598" y="329131"/>
                    </a:lnTo>
                    <a:cubicBezTo>
                      <a:pt x="43884" y="329131"/>
                      <a:pt x="30171" y="318160"/>
                      <a:pt x="30171" y="301704"/>
                    </a:cubicBezTo>
                    <a:cubicBezTo>
                      <a:pt x="32913" y="287990"/>
                      <a:pt x="43884" y="274276"/>
                      <a:pt x="57598" y="274276"/>
                    </a:cubicBezTo>
                    <a:lnTo>
                      <a:pt x="57598" y="274276"/>
                    </a:lnTo>
                    <a:close/>
                    <a:moveTo>
                      <a:pt x="57598" y="356559"/>
                    </a:moveTo>
                    <a:lnTo>
                      <a:pt x="246849" y="356559"/>
                    </a:lnTo>
                    <a:cubicBezTo>
                      <a:pt x="266048" y="378501"/>
                      <a:pt x="287991" y="394958"/>
                      <a:pt x="315418" y="403186"/>
                    </a:cubicBezTo>
                    <a:cubicBezTo>
                      <a:pt x="312675" y="405929"/>
                      <a:pt x="307190" y="408672"/>
                      <a:pt x="304447" y="408672"/>
                    </a:cubicBezTo>
                    <a:lnTo>
                      <a:pt x="52112" y="408672"/>
                    </a:lnTo>
                    <a:cubicBezTo>
                      <a:pt x="38399" y="405929"/>
                      <a:pt x="30171" y="392215"/>
                      <a:pt x="30171" y="378501"/>
                    </a:cubicBezTo>
                    <a:cubicBezTo>
                      <a:pt x="32913" y="364787"/>
                      <a:pt x="43884" y="356559"/>
                      <a:pt x="57598" y="356559"/>
                    </a:cubicBezTo>
                    <a:lnTo>
                      <a:pt x="57598" y="356559"/>
                    </a:lnTo>
                    <a:close/>
                    <a:moveTo>
                      <a:pt x="30171" y="460784"/>
                    </a:moveTo>
                    <a:cubicBezTo>
                      <a:pt x="30171" y="449813"/>
                      <a:pt x="38399" y="438842"/>
                      <a:pt x="52112" y="436099"/>
                    </a:cubicBezTo>
                    <a:lnTo>
                      <a:pt x="307190" y="436099"/>
                    </a:lnTo>
                    <a:cubicBezTo>
                      <a:pt x="318161" y="438842"/>
                      <a:pt x="329132" y="449813"/>
                      <a:pt x="329132" y="460784"/>
                    </a:cubicBezTo>
                    <a:lnTo>
                      <a:pt x="329132" y="463527"/>
                    </a:lnTo>
                    <a:cubicBezTo>
                      <a:pt x="329132" y="477241"/>
                      <a:pt x="318161" y="488212"/>
                      <a:pt x="304447" y="488212"/>
                    </a:cubicBezTo>
                    <a:lnTo>
                      <a:pt x="60341" y="488212"/>
                    </a:lnTo>
                    <a:cubicBezTo>
                      <a:pt x="46627" y="488212"/>
                      <a:pt x="35656" y="477241"/>
                      <a:pt x="35656" y="463527"/>
                    </a:cubicBezTo>
                    <a:lnTo>
                      <a:pt x="35656" y="460784"/>
                    </a:lnTo>
                    <a:close/>
                  </a:path>
                </a:pathLst>
              </a:custGeom>
              <a:grpFill/>
              <a:ln w="27426" cap="flat">
                <a:noFill/>
                <a:prstDash val="solid"/>
                <a:miter/>
              </a:ln>
            </p:spPr>
            <p:txBody>
              <a:bodyPr rtlCol="0" anchor="ctr"/>
              <a:lstStyle/>
              <a:p>
                <a:endParaRPr lang="en-US"/>
              </a:p>
            </p:txBody>
          </p:sp>
        </p:grpSp>
        <p:sp>
          <p:nvSpPr>
            <p:cNvPr id="66" name="Freeform 65">
              <a:extLst>
                <a:ext uri="{FF2B5EF4-FFF2-40B4-BE49-F238E27FC236}">
                  <a16:creationId xmlns:a16="http://schemas.microsoft.com/office/drawing/2014/main" id="{D1C575B6-08A4-A9A2-914A-FEA05E2F7834}"/>
                </a:ext>
              </a:extLst>
            </p:cNvPr>
            <p:cNvSpPr/>
            <p:nvPr/>
          </p:nvSpPr>
          <p:spPr>
            <a:xfrm>
              <a:off x="4697268" y="1044035"/>
              <a:ext cx="139881" cy="189250"/>
            </a:xfrm>
            <a:custGeom>
              <a:avLst/>
              <a:gdLst>
                <a:gd name="connsiteX0" fmla="*/ 0 w 139881"/>
                <a:gd name="connsiteY0" fmla="*/ 71312 h 189250"/>
                <a:gd name="connsiteX1" fmla="*/ 21942 w 139881"/>
                <a:gd name="connsiteY1" fmla="*/ 68569 h 189250"/>
                <a:gd name="connsiteX2" fmla="*/ 120682 w 139881"/>
                <a:gd name="connsiteY2" fmla="*/ 68569 h 189250"/>
                <a:gd name="connsiteX3" fmla="*/ 120682 w 139881"/>
                <a:gd name="connsiteY3" fmla="*/ 85026 h 189250"/>
                <a:gd name="connsiteX4" fmla="*/ 0 w 139881"/>
                <a:gd name="connsiteY4" fmla="*/ 85026 h 189250"/>
                <a:gd name="connsiteX5" fmla="*/ 0 w 139881"/>
                <a:gd name="connsiteY5" fmla="*/ 71312 h 189250"/>
                <a:gd name="connsiteX6" fmla="*/ 0 w 139881"/>
                <a:gd name="connsiteY6" fmla="*/ 104225 h 189250"/>
                <a:gd name="connsiteX7" fmla="*/ 21942 w 139881"/>
                <a:gd name="connsiteY7" fmla="*/ 101482 h 189250"/>
                <a:gd name="connsiteX8" fmla="*/ 109711 w 139881"/>
                <a:gd name="connsiteY8" fmla="*/ 101482 h 189250"/>
                <a:gd name="connsiteX9" fmla="*/ 109711 w 139881"/>
                <a:gd name="connsiteY9" fmla="*/ 117939 h 189250"/>
                <a:gd name="connsiteX10" fmla="*/ 2743 w 139881"/>
                <a:gd name="connsiteY10" fmla="*/ 117939 h 189250"/>
                <a:gd name="connsiteX11" fmla="*/ 2743 w 139881"/>
                <a:gd name="connsiteY11" fmla="*/ 104225 h 189250"/>
                <a:gd name="connsiteX12" fmla="*/ 16457 w 139881"/>
                <a:gd name="connsiteY12" fmla="*/ 95997 h 189250"/>
                <a:gd name="connsiteX13" fmla="*/ 93254 w 139881"/>
                <a:gd name="connsiteY13" fmla="*/ 0 h 189250"/>
                <a:gd name="connsiteX14" fmla="*/ 137138 w 139881"/>
                <a:gd name="connsiteY14" fmla="*/ 21942 h 189250"/>
                <a:gd name="connsiteX15" fmla="*/ 117939 w 139881"/>
                <a:gd name="connsiteY15" fmla="*/ 41141 h 189250"/>
                <a:gd name="connsiteX16" fmla="*/ 90511 w 139881"/>
                <a:gd name="connsiteY16" fmla="*/ 27428 h 189250"/>
                <a:gd name="connsiteX17" fmla="*/ 49370 w 139881"/>
                <a:gd name="connsiteY17" fmla="*/ 95997 h 189250"/>
                <a:gd name="connsiteX18" fmla="*/ 90511 w 139881"/>
                <a:gd name="connsiteY18" fmla="*/ 164566 h 189250"/>
                <a:gd name="connsiteX19" fmla="*/ 120682 w 139881"/>
                <a:gd name="connsiteY19" fmla="*/ 145366 h 189250"/>
                <a:gd name="connsiteX20" fmla="*/ 139881 w 139881"/>
                <a:gd name="connsiteY20" fmla="*/ 161823 h 189250"/>
                <a:gd name="connsiteX21" fmla="*/ 87768 w 139881"/>
                <a:gd name="connsiteY21" fmla="*/ 189251 h 189250"/>
                <a:gd name="connsiteX22" fmla="*/ 16457 w 139881"/>
                <a:gd name="connsiteY22" fmla="*/ 95997 h 18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9881" h="189250">
                  <a:moveTo>
                    <a:pt x="0" y="71312"/>
                  </a:moveTo>
                  <a:lnTo>
                    <a:pt x="21942" y="68569"/>
                  </a:lnTo>
                  <a:lnTo>
                    <a:pt x="120682" y="68569"/>
                  </a:lnTo>
                  <a:lnTo>
                    <a:pt x="120682" y="85026"/>
                  </a:lnTo>
                  <a:lnTo>
                    <a:pt x="0" y="85026"/>
                  </a:lnTo>
                  <a:lnTo>
                    <a:pt x="0" y="71312"/>
                  </a:lnTo>
                  <a:close/>
                  <a:moveTo>
                    <a:pt x="0" y="104225"/>
                  </a:moveTo>
                  <a:lnTo>
                    <a:pt x="21942" y="101482"/>
                  </a:lnTo>
                  <a:lnTo>
                    <a:pt x="109711" y="101482"/>
                  </a:lnTo>
                  <a:lnTo>
                    <a:pt x="109711" y="117939"/>
                  </a:lnTo>
                  <a:lnTo>
                    <a:pt x="2743" y="117939"/>
                  </a:lnTo>
                  <a:lnTo>
                    <a:pt x="2743" y="104225"/>
                  </a:lnTo>
                  <a:close/>
                  <a:moveTo>
                    <a:pt x="16457" y="95997"/>
                  </a:moveTo>
                  <a:cubicBezTo>
                    <a:pt x="16457" y="35656"/>
                    <a:pt x="46627" y="0"/>
                    <a:pt x="93254" y="0"/>
                  </a:cubicBezTo>
                  <a:cubicBezTo>
                    <a:pt x="109711" y="0"/>
                    <a:pt x="126167" y="8228"/>
                    <a:pt x="137138" y="21942"/>
                  </a:cubicBezTo>
                  <a:lnTo>
                    <a:pt x="117939" y="41141"/>
                  </a:lnTo>
                  <a:cubicBezTo>
                    <a:pt x="109711" y="32913"/>
                    <a:pt x="101482" y="27428"/>
                    <a:pt x="90511" y="27428"/>
                  </a:cubicBezTo>
                  <a:cubicBezTo>
                    <a:pt x="63084" y="27428"/>
                    <a:pt x="49370" y="54855"/>
                    <a:pt x="49370" y="95997"/>
                  </a:cubicBezTo>
                  <a:cubicBezTo>
                    <a:pt x="49370" y="139881"/>
                    <a:pt x="63084" y="164566"/>
                    <a:pt x="90511" y="164566"/>
                  </a:cubicBezTo>
                  <a:cubicBezTo>
                    <a:pt x="104225" y="164566"/>
                    <a:pt x="112454" y="159080"/>
                    <a:pt x="120682" y="145366"/>
                  </a:cubicBezTo>
                  <a:lnTo>
                    <a:pt x="139881" y="161823"/>
                  </a:lnTo>
                  <a:cubicBezTo>
                    <a:pt x="126167" y="178280"/>
                    <a:pt x="109711" y="189251"/>
                    <a:pt x="87768" y="189251"/>
                  </a:cubicBezTo>
                  <a:cubicBezTo>
                    <a:pt x="46627" y="189251"/>
                    <a:pt x="16457" y="156338"/>
                    <a:pt x="16457" y="95997"/>
                  </a:cubicBezTo>
                  <a:close/>
                </a:path>
              </a:pathLst>
            </a:custGeom>
            <a:solidFill>
              <a:srgbClr val="DD1470"/>
            </a:solidFill>
            <a:ln w="27426" cap="flat">
              <a:noFill/>
              <a:prstDash val="solid"/>
              <a:miter/>
            </a:ln>
          </p:spPr>
          <p:txBody>
            <a:bodyPr rtlCol="0" anchor="ctr"/>
            <a:lstStyle/>
            <a:p>
              <a:endParaRPr lang="en-US"/>
            </a:p>
          </p:txBody>
        </p:sp>
      </p:grpSp>
      <p:grpSp>
        <p:nvGrpSpPr>
          <p:cNvPr id="69" name="Graphic 3">
            <a:extLst>
              <a:ext uri="{FF2B5EF4-FFF2-40B4-BE49-F238E27FC236}">
                <a16:creationId xmlns:a16="http://schemas.microsoft.com/office/drawing/2014/main" id="{41C095D9-8351-B865-6FC1-E09CA0900BFD}"/>
              </a:ext>
            </a:extLst>
          </p:cNvPr>
          <p:cNvGrpSpPr/>
          <p:nvPr/>
        </p:nvGrpSpPr>
        <p:grpSpPr>
          <a:xfrm>
            <a:off x="929708" y="4619653"/>
            <a:ext cx="1091621" cy="942328"/>
            <a:chOff x="662657" y="2010078"/>
            <a:chExt cx="1091621" cy="942328"/>
          </a:xfrm>
          <a:solidFill>
            <a:srgbClr val="F79037"/>
          </a:solidFill>
        </p:grpSpPr>
        <p:sp>
          <p:nvSpPr>
            <p:cNvPr id="70" name="Freeform 69">
              <a:extLst>
                <a:ext uri="{FF2B5EF4-FFF2-40B4-BE49-F238E27FC236}">
                  <a16:creationId xmlns:a16="http://schemas.microsoft.com/office/drawing/2014/main" id="{7686E28A-D624-CC64-5AE1-CD3762BC055E}"/>
                </a:ext>
              </a:extLst>
            </p:cNvPr>
            <p:cNvSpPr/>
            <p:nvPr/>
          </p:nvSpPr>
          <p:spPr>
            <a:xfrm>
              <a:off x="1117956" y="2040344"/>
              <a:ext cx="611637" cy="665805"/>
            </a:xfrm>
            <a:custGeom>
              <a:avLst/>
              <a:gdLst>
                <a:gd name="connsiteX0" fmla="*/ 606152 w 611637"/>
                <a:gd name="connsiteY0" fmla="*/ 594494 h 665805"/>
                <a:gd name="connsiteX1" fmla="*/ 606152 w 611637"/>
                <a:gd name="connsiteY1" fmla="*/ 654835 h 665805"/>
                <a:gd name="connsiteX2" fmla="*/ 595180 w 611637"/>
                <a:gd name="connsiteY2" fmla="*/ 665806 h 665805"/>
                <a:gd name="connsiteX3" fmla="*/ 482727 w 611637"/>
                <a:gd name="connsiteY3" fmla="*/ 665806 h 665805"/>
                <a:gd name="connsiteX4" fmla="*/ 471756 w 611637"/>
                <a:gd name="connsiteY4" fmla="*/ 654835 h 665805"/>
                <a:gd name="connsiteX5" fmla="*/ 342846 w 611637"/>
                <a:gd name="connsiteY5" fmla="*/ 550610 h 665805"/>
                <a:gd name="connsiteX6" fmla="*/ 213936 w 611637"/>
                <a:gd name="connsiteY6" fmla="*/ 654835 h 665805"/>
                <a:gd name="connsiteX7" fmla="*/ 202965 w 611637"/>
                <a:gd name="connsiteY7" fmla="*/ 665806 h 665805"/>
                <a:gd name="connsiteX8" fmla="*/ 126167 w 611637"/>
                <a:gd name="connsiteY8" fmla="*/ 665806 h 665805"/>
                <a:gd name="connsiteX9" fmla="*/ 115196 w 611637"/>
                <a:gd name="connsiteY9" fmla="*/ 654835 h 665805"/>
                <a:gd name="connsiteX10" fmla="*/ 115196 w 611637"/>
                <a:gd name="connsiteY10" fmla="*/ 578037 h 665805"/>
                <a:gd name="connsiteX11" fmla="*/ 79540 w 611637"/>
                <a:gd name="connsiteY11" fmla="*/ 534153 h 665805"/>
                <a:gd name="connsiteX12" fmla="*/ 0 w 611637"/>
                <a:gd name="connsiteY12" fmla="*/ 438156 h 665805"/>
                <a:gd name="connsiteX13" fmla="*/ 79540 w 611637"/>
                <a:gd name="connsiteY13" fmla="*/ 342160 h 665805"/>
                <a:gd name="connsiteX14" fmla="*/ 115196 w 611637"/>
                <a:gd name="connsiteY14" fmla="*/ 298276 h 665805"/>
                <a:gd name="connsiteX15" fmla="*/ 115196 w 611637"/>
                <a:gd name="connsiteY15" fmla="*/ 221478 h 665805"/>
                <a:gd name="connsiteX16" fmla="*/ 126167 w 611637"/>
                <a:gd name="connsiteY16" fmla="*/ 210507 h 665805"/>
                <a:gd name="connsiteX17" fmla="*/ 359303 w 611637"/>
                <a:gd name="connsiteY17" fmla="*/ 210507 h 665805"/>
                <a:gd name="connsiteX18" fmla="*/ 373017 w 611637"/>
                <a:gd name="connsiteY18" fmla="*/ 205021 h 665805"/>
                <a:gd name="connsiteX19" fmla="*/ 532097 w 611637"/>
                <a:gd name="connsiteY19" fmla="*/ 2057 h 665805"/>
                <a:gd name="connsiteX20" fmla="*/ 537583 w 611637"/>
                <a:gd name="connsiteY20" fmla="*/ 2057 h 665805"/>
                <a:gd name="connsiteX21" fmla="*/ 540325 w 611637"/>
                <a:gd name="connsiteY21" fmla="*/ 4800 h 665805"/>
                <a:gd name="connsiteX22" fmla="*/ 540325 w 611637"/>
                <a:gd name="connsiteY22" fmla="*/ 194051 h 665805"/>
                <a:gd name="connsiteX23" fmla="*/ 556782 w 611637"/>
                <a:gd name="connsiteY23" fmla="*/ 210507 h 665805"/>
                <a:gd name="connsiteX24" fmla="*/ 600666 w 611637"/>
                <a:gd name="connsiteY24" fmla="*/ 210507 h 665805"/>
                <a:gd name="connsiteX25" fmla="*/ 611637 w 611637"/>
                <a:gd name="connsiteY25" fmla="*/ 221478 h 665805"/>
                <a:gd name="connsiteX26" fmla="*/ 611637 w 611637"/>
                <a:gd name="connsiteY26" fmla="*/ 523182 h 665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11637" h="665805">
                  <a:moveTo>
                    <a:pt x="606152" y="594494"/>
                  </a:moveTo>
                  <a:lnTo>
                    <a:pt x="606152" y="654835"/>
                  </a:lnTo>
                  <a:cubicBezTo>
                    <a:pt x="606152" y="660320"/>
                    <a:pt x="600666" y="665806"/>
                    <a:pt x="595180" y="665806"/>
                  </a:cubicBezTo>
                  <a:lnTo>
                    <a:pt x="482727" y="665806"/>
                  </a:lnTo>
                  <a:cubicBezTo>
                    <a:pt x="477242" y="665806"/>
                    <a:pt x="471756" y="660320"/>
                    <a:pt x="471756" y="654835"/>
                  </a:cubicBezTo>
                  <a:cubicBezTo>
                    <a:pt x="460785" y="594494"/>
                    <a:pt x="405930" y="550610"/>
                    <a:pt x="342846" y="550610"/>
                  </a:cubicBezTo>
                  <a:cubicBezTo>
                    <a:pt x="279762" y="550610"/>
                    <a:pt x="227650" y="594494"/>
                    <a:pt x="213936" y="654835"/>
                  </a:cubicBezTo>
                  <a:cubicBezTo>
                    <a:pt x="213936" y="660320"/>
                    <a:pt x="208450" y="665806"/>
                    <a:pt x="202965" y="665806"/>
                  </a:cubicBezTo>
                  <a:lnTo>
                    <a:pt x="126167" y="665806"/>
                  </a:lnTo>
                  <a:cubicBezTo>
                    <a:pt x="120682" y="665806"/>
                    <a:pt x="115196" y="660320"/>
                    <a:pt x="115196" y="654835"/>
                  </a:cubicBezTo>
                  <a:lnTo>
                    <a:pt x="115196" y="578037"/>
                  </a:lnTo>
                  <a:cubicBezTo>
                    <a:pt x="115196" y="556095"/>
                    <a:pt x="101483" y="539639"/>
                    <a:pt x="79540" y="534153"/>
                  </a:cubicBezTo>
                  <a:cubicBezTo>
                    <a:pt x="32913" y="525925"/>
                    <a:pt x="0" y="484784"/>
                    <a:pt x="0" y="438156"/>
                  </a:cubicBezTo>
                  <a:cubicBezTo>
                    <a:pt x="0" y="391529"/>
                    <a:pt x="32913" y="350388"/>
                    <a:pt x="79540" y="342160"/>
                  </a:cubicBezTo>
                  <a:cubicBezTo>
                    <a:pt x="101483" y="336674"/>
                    <a:pt x="115196" y="320218"/>
                    <a:pt x="115196" y="298276"/>
                  </a:cubicBezTo>
                  <a:lnTo>
                    <a:pt x="115196" y="221478"/>
                  </a:lnTo>
                  <a:cubicBezTo>
                    <a:pt x="115196" y="215993"/>
                    <a:pt x="120682" y="210507"/>
                    <a:pt x="126167" y="210507"/>
                  </a:cubicBezTo>
                  <a:lnTo>
                    <a:pt x="359303" y="210507"/>
                  </a:lnTo>
                  <a:cubicBezTo>
                    <a:pt x="364788" y="210507"/>
                    <a:pt x="367531" y="207764"/>
                    <a:pt x="373017" y="205021"/>
                  </a:cubicBezTo>
                  <a:lnTo>
                    <a:pt x="532097" y="2057"/>
                  </a:lnTo>
                  <a:cubicBezTo>
                    <a:pt x="532097" y="-686"/>
                    <a:pt x="534840" y="-686"/>
                    <a:pt x="537583" y="2057"/>
                  </a:cubicBezTo>
                  <a:cubicBezTo>
                    <a:pt x="540325" y="2057"/>
                    <a:pt x="540325" y="4800"/>
                    <a:pt x="540325" y="4800"/>
                  </a:cubicBezTo>
                  <a:lnTo>
                    <a:pt x="540325" y="194051"/>
                  </a:lnTo>
                  <a:cubicBezTo>
                    <a:pt x="540325" y="202279"/>
                    <a:pt x="548553" y="210507"/>
                    <a:pt x="556782" y="210507"/>
                  </a:cubicBezTo>
                  <a:lnTo>
                    <a:pt x="600666" y="210507"/>
                  </a:lnTo>
                  <a:cubicBezTo>
                    <a:pt x="606152" y="210507"/>
                    <a:pt x="611637" y="215993"/>
                    <a:pt x="611637" y="221478"/>
                  </a:cubicBezTo>
                  <a:lnTo>
                    <a:pt x="611637" y="523182"/>
                  </a:lnTo>
                </a:path>
              </a:pathLst>
            </a:custGeom>
            <a:solidFill>
              <a:srgbClr val="DD1470"/>
            </a:solidFill>
            <a:ln w="27426" cap="flat">
              <a:noFill/>
              <a:prstDash val="solid"/>
              <a:miter/>
            </a:ln>
          </p:spPr>
          <p:txBody>
            <a:bodyPr rtlCol="0" anchor="ctr"/>
            <a:lstStyle/>
            <a:p>
              <a:endParaRPr lang="en-US"/>
            </a:p>
          </p:txBody>
        </p:sp>
        <p:grpSp>
          <p:nvGrpSpPr>
            <p:cNvPr id="71" name="Graphic 3">
              <a:extLst>
                <a:ext uri="{FF2B5EF4-FFF2-40B4-BE49-F238E27FC236}">
                  <a16:creationId xmlns:a16="http://schemas.microsoft.com/office/drawing/2014/main" id="{070E7041-010F-D130-BEE8-6A40B124EB97}"/>
                </a:ext>
              </a:extLst>
            </p:cNvPr>
            <p:cNvGrpSpPr/>
            <p:nvPr/>
          </p:nvGrpSpPr>
          <p:grpSpPr>
            <a:xfrm>
              <a:off x="662657" y="2010078"/>
              <a:ext cx="1091621" cy="942328"/>
              <a:chOff x="662657" y="2010078"/>
              <a:chExt cx="1091621" cy="942328"/>
            </a:xfrm>
            <a:grpFill/>
          </p:grpSpPr>
          <p:sp>
            <p:nvSpPr>
              <p:cNvPr id="72" name="Freeform 71">
                <a:extLst>
                  <a:ext uri="{FF2B5EF4-FFF2-40B4-BE49-F238E27FC236}">
                    <a16:creationId xmlns:a16="http://schemas.microsoft.com/office/drawing/2014/main" id="{460493CC-1DBE-97FA-0785-4B3F44B9735E}"/>
                  </a:ext>
                </a:extLst>
              </p:cNvPr>
              <p:cNvSpPr/>
              <p:nvPr/>
            </p:nvSpPr>
            <p:spPr>
              <a:xfrm>
                <a:off x="761397" y="2497699"/>
                <a:ext cx="263305" cy="32913"/>
              </a:xfrm>
              <a:custGeom>
                <a:avLst/>
                <a:gdLst>
                  <a:gd name="connsiteX0" fmla="*/ 16457 w 263305"/>
                  <a:gd name="connsiteY0" fmla="*/ 32913 h 32913"/>
                  <a:gd name="connsiteX1" fmla="*/ 246849 w 263305"/>
                  <a:gd name="connsiteY1" fmla="*/ 32913 h 32913"/>
                  <a:gd name="connsiteX2" fmla="*/ 263306 w 263305"/>
                  <a:gd name="connsiteY2" fmla="*/ 16456 h 32913"/>
                  <a:gd name="connsiteX3" fmla="*/ 246849 w 263305"/>
                  <a:gd name="connsiteY3" fmla="*/ 0 h 32913"/>
                  <a:gd name="connsiteX4" fmla="*/ 16457 w 263305"/>
                  <a:gd name="connsiteY4" fmla="*/ 0 h 32913"/>
                  <a:gd name="connsiteX5" fmla="*/ 0 w 263305"/>
                  <a:gd name="connsiteY5" fmla="*/ 16456 h 32913"/>
                  <a:gd name="connsiteX6" fmla="*/ 16457 w 263305"/>
                  <a:gd name="connsiteY6" fmla="*/ 32913 h 32913"/>
                  <a:gd name="connsiteX7" fmla="*/ 16457 w 263305"/>
                  <a:gd name="connsiteY7" fmla="*/ 32913 h 3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305" h="32913">
                    <a:moveTo>
                      <a:pt x="16457" y="32913"/>
                    </a:moveTo>
                    <a:lnTo>
                      <a:pt x="246849" y="32913"/>
                    </a:lnTo>
                    <a:cubicBezTo>
                      <a:pt x="255077" y="32913"/>
                      <a:pt x="263306" y="24685"/>
                      <a:pt x="263306" y="16456"/>
                    </a:cubicBezTo>
                    <a:cubicBezTo>
                      <a:pt x="263306" y="8228"/>
                      <a:pt x="255077" y="0"/>
                      <a:pt x="246849" y="0"/>
                    </a:cubicBezTo>
                    <a:lnTo>
                      <a:pt x="16457" y="0"/>
                    </a:lnTo>
                    <a:cubicBezTo>
                      <a:pt x="8228" y="0"/>
                      <a:pt x="0" y="8228"/>
                      <a:pt x="0" y="16456"/>
                    </a:cubicBezTo>
                    <a:cubicBezTo>
                      <a:pt x="2743" y="24685"/>
                      <a:pt x="8228" y="32913"/>
                      <a:pt x="16457" y="32913"/>
                    </a:cubicBezTo>
                    <a:lnTo>
                      <a:pt x="16457" y="32913"/>
                    </a:lnTo>
                    <a:close/>
                  </a:path>
                </a:pathLst>
              </a:custGeom>
              <a:grpFill/>
              <a:ln w="27426"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05603A9-8363-7BDA-0F43-055FF8E7087A}"/>
                  </a:ext>
                </a:extLst>
              </p:cNvPr>
              <p:cNvSpPr/>
              <p:nvPr/>
            </p:nvSpPr>
            <p:spPr>
              <a:xfrm>
                <a:off x="761397" y="2585468"/>
                <a:ext cx="263305" cy="32913"/>
              </a:xfrm>
              <a:custGeom>
                <a:avLst/>
                <a:gdLst>
                  <a:gd name="connsiteX0" fmla="*/ 16457 w 263305"/>
                  <a:gd name="connsiteY0" fmla="*/ 32913 h 32913"/>
                  <a:gd name="connsiteX1" fmla="*/ 246849 w 263305"/>
                  <a:gd name="connsiteY1" fmla="*/ 32913 h 32913"/>
                  <a:gd name="connsiteX2" fmla="*/ 263306 w 263305"/>
                  <a:gd name="connsiteY2" fmla="*/ 16456 h 32913"/>
                  <a:gd name="connsiteX3" fmla="*/ 246849 w 263305"/>
                  <a:gd name="connsiteY3" fmla="*/ 0 h 32913"/>
                  <a:gd name="connsiteX4" fmla="*/ 16457 w 263305"/>
                  <a:gd name="connsiteY4" fmla="*/ 0 h 32913"/>
                  <a:gd name="connsiteX5" fmla="*/ 0 w 263305"/>
                  <a:gd name="connsiteY5" fmla="*/ 16456 h 32913"/>
                  <a:gd name="connsiteX6" fmla="*/ 16457 w 263305"/>
                  <a:gd name="connsiteY6" fmla="*/ 32913 h 32913"/>
                  <a:gd name="connsiteX7" fmla="*/ 16457 w 263305"/>
                  <a:gd name="connsiteY7" fmla="*/ 32913 h 3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305" h="32913">
                    <a:moveTo>
                      <a:pt x="16457" y="32913"/>
                    </a:moveTo>
                    <a:lnTo>
                      <a:pt x="246849" y="32913"/>
                    </a:lnTo>
                    <a:cubicBezTo>
                      <a:pt x="255077" y="32913"/>
                      <a:pt x="263306" y="24685"/>
                      <a:pt x="263306" y="16456"/>
                    </a:cubicBezTo>
                    <a:cubicBezTo>
                      <a:pt x="263306" y="8228"/>
                      <a:pt x="255077" y="0"/>
                      <a:pt x="246849" y="0"/>
                    </a:cubicBezTo>
                    <a:lnTo>
                      <a:pt x="16457" y="0"/>
                    </a:lnTo>
                    <a:cubicBezTo>
                      <a:pt x="8228" y="0"/>
                      <a:pt x="0" y="8228"/>
                      <a:pt x="0" y="16456"/>
                    </a:cubicBezTo>
                    <a:cubicBezTo>
                      <a:pt x="2743" y="24685"/>
                      <a:pt x="8228" y="32913"/>
                      <a:pt x="16457" y="32913"/>
                    </a:cubicBezTo>
                    <a:lnTo>
                      <a:pt x="16457" y="32913"/>
                    </a:lnTo>
                    <a:close/>
                  </a:path>
                </a:pathLst>
              </a:custGeom>
              <a:grpFill/>
              <a:ln w="27426"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B58C3776-A6B1-AD79-35A9-E5B65726A23F}"/>
                  </a:ext>
                </a:extLst>
              </p:cNvPr>
              <p:cNvSpPr/>
              <p:nvPr/>
            </p:nvSpPr>
            <p:spPr>
              <a:xfrm>
                <a:off x="1394976" y="2316677"/>
                <a:ext cx="263305" cy="32913"/>
              </a:xfrm>
              <a:custGeom>
                <a:avLst/>
                <a:gdLst>
                  <a:gd name="connsiteX0" fmla="*/ 246849 w 263305"/>
                  <a:gd name="connsiteY0" fmla="*/ 0 h 32913"/>
                  <a:gd name="connsiteX1" fmla="*/ 16457 w 263305"/>
                  <a:gd name="connsiteY1" fmla="*/ 0 h 32913"/>
                  <a:gd name="connsiteX2" fmla="*/ 0 w 263305"/>
                  <a:gd name="connsiteY2" fmla="*/ 16457 h 32913"/>
                  <a:gd name="connsiteX3" fmla="*/ 16457 w 263305"/>
                  <a:gd name="connsiteY3" fmla="*/ 32913 h 32913"/>
                  <a:gd name="connsiteX4" fmla="*/ 246849 w 263305"/>
                  <a:gd name="connsiteY4" fmla="*/ 32913 h 32913"/>
                  <a:gd name="connsiteX5" fmla="*/ 263305 w 263305"/>
                  <a:gd name="connsiteY5" fmla="*/ 16457 h 32913"/>
                  <a:gd name="connsiteX6" fmla="*/ 246849 w 263305"/>
                  <a:gd name="connsiteY6" fmla="*/ 0 h 32913"/>
                  <a:gd name="connsiteX7" fmla="*/ 246849 w 263305"/>
                  <a:gd name="connsiteY7" fmla="*/ 0 h 3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305" h="32913">
                    <a:moveTo>
                      <a:pt x="246849" y="0"/>
                    </a:moveTo>
                    <a:lnTo>
                      <a:pt x="16457" y="0"/>
                    </a:lnTo>
                    <a:cubicBezTo>
                      <a:pt x="8228" y="0"/>
                      <a:pt x="0" y="8228"/>
                      <a:pt x="0" y="16457"/>
                    </a:cubicBezTo>
                    <a:cubicBezTo>
                      <a:pt x="0" y="24685"/>
                      <a:pt x="8228" y="32913"/>
                      <a:pt x="16457" y="32913"/>
                    </a:cubicBezTo>
                    <a:lnTo>
                      <a:pt x="246849" y="32913"/>
                    </a:lnTo>
                    <a:cubicBezTo>
                      <a:pt x="255077" y="32913"/>
                      <a:pt x="263305" y="24685"/>
                      <a:pt x="263305" y="16457"/>
                    </a:cubicBezTo>
                    <a:cubicBezTo>
                      <a:pt x="263305" y="8228"/>
                      <a:pt x="255077" y="0"/>
                      <a:pt x="246849" y="0"/>
                    </a:cubicBezTo>
                    <a:lnTo>
                      <a:pt x="246849" y="0"/>
                    </a:lnTo>
                    <a:close/>
                  </a:path>
                </a:pathLst>
              </a:custGeom>
              <a:grpFill/>
              <a:ln w="27426" cap="flat">
                <a:noFill/>
                <a:prstDash val="solid"/>
                <a:miter/>
              </a:ln>
            </p:spPr>
            <p:txBody>
              <a:bodyPr rtlCol="0" anchor="ctr"/>
              <a:lstStyle/>
              <a:p>
                <a:endParaRPr lang="en-US"/>
              </a:p>
            </p:txBody>
          </p:sp>
          <p:grpSp>
            <p:nvGrpSpPr>
              <p:cNvPr id="75" name="Graphic 3">
                <a:extLst>
                  <a:ext uri="{FF2B5EF4-FFF2-40B4-BE49-F238E27FC236}">
                    <a16:creationId xmlns:a16="http://schemas.microsoft.com/office/drawing/2014/main" id="{033CDF9C-96D0-D445-B929-223D05799881}"/>
                  </a:ext>
                </a:extLst>
              </p:cNvPr>
              <p:cNvGrpSpPr/>
              <p:nvPr/>
            </p:nvGrpSpPr>
            <p:grpSpPr>
              <a:xfrm>
                <a:off x="662657" y="2010078"/>
                <a:ext cx="1091621" cy="942328"/>
                <a:chOff x="662657" y="2010078"/>
                <a:chExt cx="1091621" cy="942328"/>
              </a:xfrm>
              <a:grpFill/>
            </p:grpSpPr>
            <p:sp>
              <p:nvSpPr>
                <p:cNvPr id="76" name="Freeform 75">
                  <a:extLst>
                    <a:ext uri="{FF2B5EF4-FFF2-40B4-BE49-F238E27FC236}">
                      <a16:creationId xmlns:a16="http://schemas.microsoft.com/office/drawing/2014/main" id="{03452A9C-28C5-7D47-7F14-C4A3719E6674}"/>
                    </a:ext>
                  </a:extLst>
                </p:cNvPr>
                <p:cNvSpPr/>
                <p:nvPr/>
              </p:nvSpPr>
              <p:spPr>
                <a:xfrm>
                  <a:off x="1394976" y="2404445"/>
                  <a:ext cx="263305" cy="32913"/>
                </a:xfrm>
                <a:custGeom>
                  <a:avLst/>
                  <a:gdLst>
                    <a:gd name="connsiteX0" fmla="*/ 246849 w 263305"/>
                    <a:gd name="connsiteY0" fmla="*/ 0 h 32913"/>
                    <a:gd name="connsiteX1" fmla="*/ 16457 w 263305"/>
                    <a:gd name="connsiteY1" fmla="*/ 0 h 32913"/>
                    <a:gd name="connsiteX2" fmla="*/ 0 w 263305"/>
                    <a:gd name="connsiteY2" fmla="*/ 16457 h 32913"/>
                    <a:gd name="connsiteX3" fmla="*/ 16457 w 263305"/>
                    <a:gd name="connsiteY3" fmla="*/ 32913 h 32913"/>
                    <a:gd name="connsiteX4" fmla="*/ 246849 w 263305"/>
                    <a:gd name="connsiteY4" fmla="*/ 32913 h 32913"/>
                    <a:gd name="connsiteX5" fmla="*/ 263305 w 263305"/>
                    <a:gd name="connsiteY5" fmla="*/ 16457 h 32913"/>
                    <a:gd name="connsiteX6" fmla="*/ 246849 w 263305"/>
                    <a:gd name="connsiteY6" fmla="*/ 0 h 32913"/>
                    <a:gd name="connsiteX7" fmla="*/ 246849 w 263305"/>
                    <a:gd name="connsiteY7" fmla="*/ 0 h 3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305" h="32913">
                      <a:moveTo>
                        <a:pt x="246849" y="0"/>
                      </a:moveTo>
                      <a:lnTo>
                        <a:pt x="16457" y="0"/>
                      </a:lnTo>
                      <a:cubicBezTo>
                        <a:pt x="8228" y="0"/>
                        <a:pt x="0" y="8228"/>
                        <a:pt x="0" y="16457"/>
                      </a:cubicBezTo>
                      <a:cubicBezTo>
                        <a:pt x="0" y="24685"/>
                        <a:pt x="8228" y="32913"/>
                        <a:pt x="16457" y="32913"/>
                      </a:cubicBezTo>
                      <a:lnTo>
                        <a:pt x="246849" y="32913"/>
                      </a:lnTo>
                      <a:cubicBezTo>
                        <a:pt x="255077" y="32913"/>
                        <a:pt x="263305" y="24685"/>
                        <a:pt x="263305" y="16457"/>
                      </a:cubicBezTo>
                      <a:cubicBezTo>
                        <a:pt x="263305" y="8228"/>
                        <a:pt x="255077" y="0"/>
                        <a:pt x="246849" y="0"/>
                      </a:cubicBezTo>
                      <a:lnTo>
                        <a:pt x="246849" y="0"/>
                      </a:lnTo>
                      <a:close/>
                    </a:path>
                  </a:pathLst>
                </a:custGeom>
                <a:grpFill/>
                <a:ln w="27426"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F3F34C6A-552F-D34B-BBAF-2A666F4A5030}"/>
                    </a:ext>
                  </a:extLst>
                </p:cNvPr>
                <p:cNvSpPr/>
                <p:nvPr/>
              </p:nvSpPr>
              <p:spPr>
                <a:xfrm>
                  <a:off x="662657" y="2010078"/>
                  <a:ext cx="1091621" cy="942328"/>
                </a:xfrm>
                <a:custGeom>
                  <a:avLst/>
                  <a:gdLst>
                    <a:gd name="connsiteX0" fmla="*/ 1075165 w 1091621"/>
                    <a:gd name="connsiteY0" fmla="*/ 569904 h 942328"/>
                    <a:gd name="connsiteX1" fmla="*/ 1091621 w 1091621"/>
                    <a:gd name="connsiteY1" fmla="*/ 553447 h 942328"/>
                    <a:gd name="connsiteX2" fmla="*/ 1091621 w 1091621"/>
                    <a:gd name="connsiteY2" fmla="*/ 251743 h 942328"/>
                    <a:gd name="connsiteX3" fmla="*/ 1047737 w 1091621"/>
                    <a:gd name="connsiteY3" fmla="*/ 207859 h 942328"/>
                    <a:gd name="connsiteX4" fmla="*/ 1017567 w 1091621"/>
                    <a:gd name="connsiteY4" fmla="*/ 207859 h 942328"/>
                    <a:gd name="connsiteX5" fmla="*/ 1017567 w 1091621"/>
                    <a:gd name="connsiteY5" fmla="*/ 35065 h 942328"/>
                    <a:gd name="connsiteX6" fmla="*/ 992882 w 1091621"/>
                    <a:gd name="connsiteY6" fmla="*/ 2152 h 942328"/>
                    <a:gd name="connsiteX7" fmla="*/ 951740 w 1091621"/>
                    <a:gd name="connsiteY7" fmla="*/ 13123 h 942328"/>
                    <a:gd name="connsiteX8" fmla="*/ 798145 w 1091621"/>
                    <a:gd name="connsiteY8" fmla="*/ 207859 h 942328"/>
                    <a:gd name="connsiteX9" fmla="*/ 573238 w 1091621"/>
                    <a:gd name="connsiteY9" fmla="*/ 207859 h 942328"/>
                    <a:gd name="connsiteX10" fmla="*/ 545811 w 1091621"/>
                    <a:gd name="connsiteY10" fmla="*/ 218830 h 942328"/>
                    <a:gd name="connsiteX11" fmla="*/ 518383 w 1091621"/>
                    <a:gd name="connsiteY11" fmla="*/ 207859 h 942328"/>
                    <a:gd name="connsiteX12" fmla="*/ 441586 w 1091621"/>
                    <a:gd name="connsiteY12" fmla="*/ 207859 h 942328"/>
                    <a:gd name="connsiteX13" fmla="*/ 430615 w 1091621"/>
                    <a:gd name="connsiteY13" fmla="*/ 196888 h 942328"/>
                    <a:gd name="connsiteX14" fmla="*/ 301704 w 1091621"/>
                    <a:gd name="connsiteY14" fmla="*/ 92663 h 942328"/>
                    <a:gd name="connsiteX15" fmla="*/ 172794 w 1091621"/>
                    <a:gd name="connsiteY15" fmla="*/ 196888 h 942328"/>
                    <a:gd name="connsiteX16" fmla="*/ 161823 w 1091621"/>
                    <a:gd name="connsiteY16" fmla="*/ 207859 h 942328"/>
                    <a:gd name="connsiteX17" fmla="*/ 49370 w 1091621"/>
                    <a:gd name="connsiteY17" fmla="*/ 207859 h 942328"/>
                    <a:gd name="connsiteX18" fmla="*/ 5486 w 1091621"/>
                    <a:gd name="connsiteY18" fmla="*/ 251743 h 942328"/>
                    <a:gd name="connsiteX19" fmla="*/ 5486 w 1091621"/>
                    <a:gd name="connsiteY19" fmla="*/ 320313 h 942328"/>
                    <a:gd name="connsiteX20" fmla="*/ 21942 w 1091621"/>
                    <a:gd name="connsiteY20" fmla="*/ 336769 h 942328"/>
                    <a:gd name="connsiteX21" fmla="*/ 38399 w 1091621"/>
                    <a:gd name="connsiteY21" fmla="*/ 320313 h 942328"/>
                    <a:gd name="connsiteX22" fmla="*/ 38399 w 1091621"/>
                    <a:gd name="connsiteY22" fmla="*/ 251743 h 942328"/>
                    <a:gd name="connsiteX23" fmla="*/ 49370 w 1091621"/>
                    <a:gd name="connsiteY23" fmla="*/ 240773 h 942328"/>
                    <a:gd name="connsiteX24" fmla="*/ 161823 w 1091621"/>
                    <a:gd name="connsiteY24" fmla="*/ 240773 h 942328"/>
                    <a:gd name="connsiteX25" fmla="*/ 205708 w 1091621"/>
                    <a:gd name="connsiteY25" fmla="*/ 205117 h 942328"/>
                    <a:gd name="connsiteX26" fmla="*/ 301704 w 1091621"/>
                    <a:gd name="connsiteY26" fmla="*/ 125576 h 942328"/>
                    <a:gd name="connsiteX27" fmla="*/ 397701 w 1091621"/>
                    <a:gd name="connsiteY27" fmla="*/ 205117 h 942328"/>
                    <a:gd name="connsiteX28" fmla="*/ 441586 w 1091621"/>
                    <a:gd name="connsiteY28" fmla="*/ 240773 h 942328"/>
                    <a:gd name="connsiteX29" fmla="*/ 518383 w 1091621"/>
                    <a:gd name="connsiteY29" fmla="*/ 240773 h 942328"/>
                    <a:gd name="connsiteX30" fmla="*/ 529354 w 1091621"/>
                    <a:gd name="connsiteY30" fmla="*/ 251743 h 942328"/>
                    <a:gd name="connsiteX31" fmla="*/ 529354 w 1091621"/>
                    <a:gd name="connsiteY31" fmla="*/ 328541 h 942328"/>
                    <a:gd name="connsiteX32" fmla="*/ 518383 w 1091621"/>
                    <a:gd name="connsiteY32" fmla="*/ 339512 h 942328"/>
                    <a:gd name="connsiteX33" fmla="*/ 414158 w 1091621"/>
                    <a:gd name="connsiteY33" fmla="*/ 468422 h 942328"/>
                    <a:gd name="connsiteX34" fmla="*/ 518383 w 1091621"/>
                    <a:gd name="connsiteY34" fmla="*/ 597332 h 942328"/>
                    <a:gd name="connsiteX35" fmla="*/ 529354 w 1091621"/>
                    <a:gd name="connsiteY35" fmla="*/ 608303 h 942328"/>
                    <a:gd name="connsiteX36" fmla="*/ 529354 w 1091621"/>
                    <a:gd name="connsiteY36" fmla="*/ 685100 h 942328"/>
                    <a:gd name="connsiteX37" fmla="*/ 518383 w 1091621"/>
                    <a:gd name="connsiteY37" fmla="*/ 696071 h 942328"/>
                    <a:gd name="connsiteX38" fmla="*/ 285248 w 1091621"/>
                    <a:gd name="connsiteY38" fmla="*/ 696071 h 942328"/>
                    <a:gd name="connsiteX39" fmla="*/ 271534 w 1091621"/>
                    <a:gd name="connsiteY39" fmla="*/ 701556 h 942328"/>
                    <a:gd name="connsiteX40" fmla="*/ 112453 w 1091621"/>
                    <a:gd name="connsiteY40" fmla="*/ 901778 h 942328"/>
                    <a:gd name="connsiteX41" fmla="*/ 106968 w 1091621"/>
                    <a:gd name="connsiteY41" fmla="*/ 901778 h 942328"/>
                    <a:gd name="connsiteX42" fmla="*/ 104225 w 1091621"/>
                    <a:gd name="connsiteY42" fmla="*/ 899036 h 942328"/>
                    <a:gd name="connsiteX43" fmla="*/ 104225 w 1091621"/>
                    <a:gd name="connsiteY43" fmla="*/ 718013 h 942328"/>
                    <a:gd name="connsiteX44" fmla="*/ 87769 w 1091621"/>
                    <a:gd name="connsiteY44" fmla="*/ 701556 h 942328"/>
                    <a:gd name="connsiteX45" fmla="*/ 43884 w 1091621"/>
                    <a:gd name="connsiteY45" fmla="*/ 701556 h 942328"/>
                    <a:gd name="connsiteX46" fmla="*/ 32913 w 1091621"/>
                    <a:gd name="connsiteY46" fmla="*/ 690585 h 942328"/>
                    <a:gd name="connsiteX47" fmla="*/ 32913 w 1091621"/>
                    <a:gd name="connsiteY47" fmla="*/ 397110 h 942328"/>
                    <a:gd name="connsiteX48" fmla="*/ 16457 w 1091621"/>
                    <a:gd name="connsiteY48" fmla="*/ 380653 h 942328"/>
                    <a:gd name="connsiteX49" fmla="*/ 0 w 1091621"/>
                    <a:gd name="connsiteY49" fmla="*/ 397110 h 942328"/>
                    <a:gd name="connsiteX50" fmla="*/ 0 w 1091621"/>
                    <a:gd name="connsiteY50" fmla="*/ 690585 h 942328"/>
                    <a:gd name="connsiteX51" fmla="*/ 43884 w 1091621"/>
                    <a:gd name="connsiteY51" fmla="*/ 734470 h 942328"/>
                    <a:gd name="connsiteX52" fmla="*/ 71312 w 1091621"/>
                    <a:gd name="connsiteY52" fmla="*/ 734470 h 942328"/>
                    <a:gd name="connsiteX53" fmla="*/ 71312 w 1091621"/>
                    <a:gd name="connsiteY53" fmla="*/ 907264 h 942328"/>
                    <a:gd name="connsiteX54" fmla="*/ 95997 w 1091621"/>
                    <a:gd name="connsiteY54" fmla="*/ 940177 h 942328"/>
                    <a:gd name="connsiteX55" fmla="*/ 137138 w 1091621"/>
                    <a:gd name="connsiteY55" fmla="*/ 929206 h 942328"/>
                    <a:gd name="connsiteX56" fmla="*/ 290733 w 1091621"/>
                    <a:gd name="connsiteY56" fmla="*/ 734470 h 942328"/>
                    <a:gd name="connsiteX57" fmla="*/ 515640 w 1091621"/>
                    <a:gd name="connsiteY57" fmla="*/ 734470 h 942328"/>
                    <a:gd name="connsiteX58" fmla="*/ 543068 w 1091621"/>
                    <a:gd name="connsiteY58" fmla="*/ 723499 h 942328"/>
                    <a:gd name="connsiteX59" fmla="*/ 570496 w 1091621"/>
                    <a:gd name="connsiteY59" fmla="*/ 734470 h 942328"/>
                    <a:gd name="connsiteX60" fmla="*/ 647293 w 1091621"/>
                    <a:gd name="connsiteY60" fmla="*/ 734470 h 942328"/>
                    <a:gd name="connsiteX61" fmla="*/ 691178 w 1091621"/>
                    <a:gd name="connsiteY61" fmla="*/ 698814 h 942328"/>
                    <a:gd name="connsiteX62" fmla="*/ 787174 w 1091621"/>
                    <a:gd name="connsiteY62" fmla="*/ 619273 h 942328"/>
                    <a:gd name="connsiteX63" fmla="*/ 883171 w 1091621"/>
                    <a:gd name="connsiteY63" fmla="*/ 698814 h 942328"/>
                    <a:gd name="connsiteX64" fmla="*/ 927055 w 1091621"/>
                    <a:gd name="connsiteY64" fmla="*/ 734470 h 942328"/>
                    <a:gd name="connsiteX65" fmla="*/ 1039509 w 1091621"/>
                    <a:gd name="connsiteY65" fmla="*/ 734470 h 942328"/>
                    <a:gd name="connsiteX66" fmla="*/ 1083393 w 1091621"/>
                    <a:gd name="connsiteY66" fmla="*/ 690585 h 942328"/>
                    <a:gd name="connsiteX67" fmla="*/ 1083393 w 1091621"/>
                    <a:gd name="connsiteY67" fmla="*/ 630245 h 942328"/>
                    <a:gd name="connsiteX68" fmla="*/ 1066937 w 1091621"/>
                    <a:gd name="connsiteY68" fmla="*/ 613788 h 942328"/>
                    <a:gd name="connsiteX69" fmla="*/ 1050480 w 1091621"/>
                    <a:gd name="connsiteY69" fmla="*/ 630245 h 942328"/>
                    <a:gd name="connsiteX70" fmla="*/ 1050480 w 1091621"/>
                    <a:gd name="connsiteY70" fmla="*/ 690585 h 942328"/>
                    <a:gd name="connsiteX71" fmla="*/ 1039509 w 1091621"/>
                    <a:gd name="connsiteY71" fmla="*/ 701556 h 942328"/>
                    <a:gd name="connsiteX72" fmla="*/ 927055 w 1091621"/>
                    <a:gd name="connsiteY72" fmla="*/ 701556 h 942328"/>
                    <a:gd name="connsiteX73" fmla="*/ 916084 w 1091621"/>
                    <a:gd name="connsiteY73" fmla="*/ 690585 h 942328"/>
                    <a:gd name="connsiteX74" fmla="*/ 787174 w 1091621"/>
                    <a:gd name="connsiteY74" fmla="*/ 586360 h 942328"/>
                    <a:gd name="connsiteX75" fmla="*/ 658264 w 1091621"/>
                    <a:gd name="connsiteY75" fmla="*/ 690585 h 942328"/>
                    <a:gd name="connsiteX76" fmla="*/ 647293 w 1091621"/>
                    <a:gd name="connsiteY76" fmla="*/ 701556 h 942328"/>
                    <a:gd name="connsiteX77" fmla="*/ 570496 w 1091621"/>
                    <a:gd name="connsiteY77" fmla="*/ 701556 h 942328"/>
                    <a:gd name="connsiteX78" fmla="*/ 559525 w 1091621"/>
                    <a:gd name="connsiteY78" fmla="*/ 690585 h 942328"/>
                    <a:gd name="connsiteX79" fmla="*/ 559525 w 1091621"/>
                    <a:gd name="connsiteY79" fmla="*/ 613788 h 942328"/>
                    <a:gd name="connsiteX80" fmla="*/ 523869 w 1091621"/>
                    <a:gd name="connsiteY80" fmla="*/ 569904 h 942328"/>
                    <a:gd name="connsiteX81" fmla="*/ 444328 w 1091621"/>
                    <a:gd name="connsiteY81" fmla="*/ 473907 h 942328"/>
                    <a:gd name="connsiteX82" fmla="*/ 523869 w 1091621"/>
                    <a:gd name="connsiteY82" fmla="*/ 377911 h 942328"/>
                    <a:gd name="connsiteX83" fmla="*/ 559525 w 1091621"/>
                    <a:gd name="connsiteY83" fmla="*/ 334026 h 942328"/>
                    <a:gd name="connsiteX84" fmla="*/ 559525 w 1091621"/>
                    <a:gd name="connsiteY84" fmla="*/ 257229 h 942328"/>
                    <a:gd name="connsiteX85" fmla="*/ 570496 w 1091621"/>
                    <a:gd name="connsiteY85" fmla="*/ 246258 h 942328"/>
                    <a:gd name="connsiteX86" fmla="*/ 803631 w 1091621"/>
                    <a:gd name="connsiteY86" fmla="*/ 246258 h 942328"/>
                    <a:gd name="connsiteX87" fmla="*/ 817345 w 1091621"/>
                    <a:gd name="connsiteY87" fmla="*/ 240773 h 942328"/>
                    <a:gd name="connsiteX88" fmla="*/ 976425 w 1091621"/>
                    <a:gd name="connsiteY88" fmla="*/ 37808 h 942328"/>
                    <a:gd name="connsiteX89" fmla="*/ 981911 w 1091621"/>
                    <a:gd name="connsiteY89" fmla="*/ 37808 h 942328"/>
                    <a:gd name="connsiteX90" fmla="*/ 984654 w 1091621"/>
                    <a:gd name="connsiteY90" fmla="*/ 40551 h 942328"/>
                    <a:gd name="connsiteX91" fmla="*/ 984654 w 1091621"/>
                    <a:gd name="connsiteY91" fmla="*/ 229801 h 942328"/>
                    <a:gd name="connsiteX92" fmla="*/ 1001110 w 1091621"/>
                    <a:gd name="connsiteY92" fmla="*/ 246258 h 942328"/>
                    <a:gd name="connsiteX93" fmla="*/ 1044994 w 1091621"/>
                    <a:gd name="connsiteY93" fmla="*/ 246258 h 942328"/>
                    <a:gd name="connsiteX94" fmla="*/ 1055966 w 1091621"/>
                    <a:gd name="connsiteY94" fmla="*/ 257229 h 942328"/>
                    <a:gd name="connsiteX95" fmla="*/ 1055966 w 1091621"/>
                    <a:gd name="connsiteY95" fmla="*/ 558933 h 942328"/>
                    <a:gd name="connsiteX96" fmla="*/ 1075165 w 1091621"/>
                    <a:gd name="connsiteY96" fmla="*/ 569904 h 942328"/>
                    <a:gd name="connsiteX97" fmla="*/ 1075165 w 1091621"/>
                    <a:gd name="connsiteY97" fmla="*/ 569904 h 94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091621" h="942328">
                      <a:moveTo>
                        <a:pt x="1075165" y="569904"/>
                      </a:moveTo>
                      <a:cubicBezTo>
                        <a:pt x="1083393" y="569904"/>
                        <a:pt x="1091621" y="561676"/>
                        <a:pt x="1091621" y="553447"/>
                      </a:cubicBezTo>
                      <a:lnTo>
                        <a:pt x="1091621" y="251743"/>
                      </a:lnTo>
                      <a:cubicBezTo>
                        <a:pt x="1091621" y="227059"/>
                        <a:pt x="1072422" y="207859"/>
                        <a:pt x="1047737" y="207859"/>
                      </a:cubicBezTo>
                      <a:lnTo>
                        <a:pt x="1017567" y="207859"/>
                      </a:lnTo>
                      <a:lnTo>
                        <a:pt x="1017567" y="35065"/>
                      </a:lnTo>
                      <a:cubicBezTo>
                        <a:pt x="1017567" y="18609"/>
                        <a:pt x="1009338" y="4895"/>
                        <a:pt x="992882" y="2152"/>
                      </a:cubicBezTo>
                      <a:cubicBezTo>
                        <a:pt x="979168" y="-3333"/>
                        <a:pt x="962711" y="2152"/>
                        <a:pt x="951740" y="13123"/>
                      </a:cubicBezTo>
                      <a:lnTo>
                        <a:pt x="798145" y="207859"/>
                      </a:lnTo>
                      <a:lnTo>
                        <a:pt x="573238" y="207859"/>
                      </a:lnTo>
                      <a:cubicBezTo>
                        <a:pt x="562267" y="207859"/>
                        <a:pt x="554039" y="210602"/>
                        <a:pt x="545811" y="218830"/>
                      </a:cubicBezTo>
                      <a:cubicBezTo>
                        <a:pt x="537582" y="213345"/>
                        <a:pt x="529354" y="207859"/>
                        <a:pt x="518383" y="207859"/>
                      </a:cubicBezTo>
                      <a:lnTo>
                        <a:pt x="441586" y="207859"/>
                      </a:lnTo>
                      <a:cubicBezTo>
                        <a:pt x="436100" y="207859"/>
                        <a:pt x="430615" y="202374"/>
                        <a:pt x="430615" y="196888"/>
                      </a:cubicBezTo>
                      <a:cubicBezTo>
                        <a:pt x="419644" y="136548"/>
                        <a:pt x="364788" y="92663"/>
                        <a:pt x="301704" y="92663"/>
                      </a:cubicBezTo>
                      <a:cubicBezTo>
                        <a:pt x="238621" y="92663"/>
                        <a:pt x="186508" y="136548"/>
                        <a:pt x="172794" y="196888"/>
                      </a:cubicBezTo>
                      <a:cubicBezTo>
                        <a:pt x="172794" y="202374"/>
                        <a:pt x="167309" y="207859"/>
                        <a:pt x="161823" y="207859"/>
                      </a:cubicBezTo>
                      <a:lnTo>
                        <a:pt x="49370" y="207859"/>
                      </a:lnTo>
                      <a:cubicBezTo>
                        <a:pt x="24685" y="207859"/>
                        <a:pt x="5486" y="227059"/>
                        <a:pt x="5486" y="251743"/>
                      </a:cubicBezTo>
                      <a:lnTo>
                        <a:pt x="5486" y="320313"/>
                      </a:lnTo>
                      <a:cubicBezTo>
                        <a:pt x="5486" y="328541"/>
                        <a:pt x="13714" y="336769"/>
                        <a:pt x="21942" y="336769"/>
                      </a:cubicBezTo>
                      <a:cubicBezTo>
                        <a:pt x="30170" y="336769"/>
                        <a:pt x="38399" y="328541"/>
                        <a:pt x="38399" y="320313"/>
                      </a:cubicBezTo>
                      <a:lnTo>
                        <a:pt x="38399" y="251743"/>
                      </a:lnTo>
                      <a:cubicBezTo>
                        <a:pt x="38399" y="246258"/>
                        <a:pt x="43884" y="240773"/>
                        <a:pt x="49370" y="240773"/>
                      </a:cubicBezTo>
                      <a:lnTo>
                        <a:pt x="161823" y="240773"/>
                      </a:lnTo>
                      <a:cubicBezTo>
                        <a:pt x="183766" y="240773"/>
                        <a:pt x="200222" y="227059"/>
                        <a:pt x="205708" y="205117"/>
                      </a:cubicBezTo>
                      <a:cubicBezTo>
                        <a:pt x="213936" y="158490"/>
                        <a:pt x="255077" y="125576"/>
                        <a:pt x="301704" y="125576"/>
                      </a:cubicBezTo>
                      <a:cubicBezTo>
                        <a:pt x="348332" y="125576"/>
                        <a:pt x="389473" y="158490"/>
                        <a:pt x="397701" y="205117"/>
                      </a:cubicBezTo>
                      <a:cubicBezTo>
                        <a:pt x="403187" y="227059"/>
                        <a:pt x="419644" y="240773"/>
                        <a:pt x="441586" y="240773"/>
                      </a:cubicBezTo>
                      <a:lnTo>
                        <a:pt x="518383" y="240773"/>
                      </a:lnTo>
                      <a:cubicBezTo>
                        <a:pt x="523869" y="240773"/>
                        <a:pt x="529354" y="246258"/>
                        <a:pt x="529354" y="251743"/>
                      </a:cubicBezTo>
                      <a:lnTo>
                        <a:pt x="529354" y="328541"/>
                      </a:lnTo>
                      <a:cubicBezTo>
                        <a:pt x="529354" y="334026"/>
                        <a:pt x="523869" y="339512"/>
                        <a:pt x="518383" y="339512"/>
                      </a:cubicBezTo>
                      <a:cubicBezTo>
                        <a:pt x="458042" y="353226"/>
                        <a:pt x="414158" y="405338"/>
                        <a:pt x="414158" y="468422"/>
                      </a:cubicBezTo>
                      <a:cubicBezTo>
                        <a:pt x="414158" y="531505"/>
                        <a:pt x="458042" y="583618"/>
                        <a:pt x="518383" y="597332"/>
                      </a:cubicBezTo>
                      <a:cubicBezTo>
                        <a:pt x="523869" y="597332"/>
                        <a:pt x="529354" y="602817"/>
                        <a:pt x="529354" y="608303"/>
                      </a:cubicBezTo>
                      <a:lnTo>
                        <a:pt x="529354" y="685100"/>
                      </a:lnTo>
                      <a:cubicBezTo>
                        <a:pt x="529354" y="690585"/>
                        <a:pt x="523869" y="696071"/>
                        <a:pt x="518383" y="696071"/>
                      </a:cubicBezTo>
                      <a:lnTo>
                        <a:pt x="285248" y="696071"/>
                      </a:lnTo>
                      <a:cubicBezTo>
                        <a:pt x="279762" y="696071"/>
                        <a:pt x="277019" y="698814"/>
                        <a:pt x="271534" y="701556"/>
                      </a:cubicBezTo>
                      <a:lnTo>
                        <a:pt x="112453" y="901778"/>
                      </a:lnTo>
                      <a:cubicBezTo>
                        <a:pt x="112453" y="904521"/>
                        <a:pt x="109711" y="904521"/>
                        <a:pt x="106968" y="901778"/>
                      </a:cubicBezTo>
                      <a:cubicBezTo>
                        <a:pt x="104225" y="901778"/>
                        <a:pt x="104225" y="899036"/>
                        <a:pt x="104225" y="899036"/>
                      </a:cubicBezTo>
                      <a:lnTo>
                        <a:pt x="104225" y="718013"/>
                      </a:lnTo>
                      <a:cubicBezTo>
                        <a:pt x="104225" y="709785"/>
                        <a:pt x="95997" y="701556"/>
                        <a:pt x="87769" y="701556"/>
                      </a:cubicBezTo>
                      <a:lnTo>
                        <a:pt x="43884" y="701556"/>
                      </a:lnTo>
                      <a:cubicBezTo>
                        <a:pt x="38399" y="701556"/>
                        <a:pt x="32913" y="696071"/>
                        <a:pt x="32913" y="690585"/>
                      </a:cubicBezTo>
                      <a:lnTo>
                        <a:pt x="32913" y="397110"/>
                      </a:lnTo>
                      <a:cubicBezTo>
                        <a:pt x="32913" y="388882"/>
                        <a:pt x="24685" y="380653"/>
                        <a:pt x="16457" y="380653"/>
                      </a:cubicBezTo>
                      <a:cubicBezTo>
                        <a:pt x="8228" y="380653"/>
                        <a:pt x="0" y="388882"/>
                        <a:pt x="0" y="397110"/>
                      </a:cubicBezTo>
                      <a:lnTo>
                        <a:pt x="0" y="690585"/>
                      </a:lnTo>
                      <a:cubicBezTo>
                        <a:pt x="0" y="715270"/>
                        <a:pt x="19199" y="734470"/>
                        <a:pt x="43884" y="734470"/>
                      </a:cubicBezTo>
                      <a:lnTo>
                        <a:pt x="71312" y="734470"/>
                      </a:lnTo>
                      <a:lnTo>
                        <a:pt x="71312" y="907264"/>
                      </a:lnTo>
                      <a:cubicBezTo>
                        <a:pt x="71312" y="923720"/>
                        <a:pt x="79540" y="937434"/>
                        <a:pt x="95997" y="940177"/>
                      </a:cubicBezTo>
                      <a:cubicBezTo>
                        <a:pt x="109711" y="945662"/>
                        <a:pt x="126167" y="940177"/>
                        <a:pt x="137138" y="929206"/>
                      </a:cubicBezTo>
                      <a:lnTo>
                        <a:pt x="290733" y="734470"/>
                      </a:lnTo>
                      <a:lnTo>
                        <a:pt x="515640" y="734470"/>
                      </a:lnTo>
                      <a:cubicBezTo>
                        <a:pt x="526611" y="734470"/>
                        <a:pt x="534840" y="731727"/>
                        <a:pt x="543068" y="723499"/>
                      </a:cubicBezTo>
                      <a:cubicBezTo>
                        <a:pt x="551296" y="728984"/>
                        <a:pt x="559525" y="734470"/>
                        <a:pt x="570496" y="734470"/>
                      </a:cubicBezTo>
                      <a:lnTo>
                        <a:pt x="647293" y="734470"/>
                      </a:lnTo>
                      <a:cubicBezTo>
                        <a:pt x="669235" y="734470"/>
                        <a:pt x="685692" y="720756"/>
                        <a:pt x="691178" y="698814"/>
                      </a:cubicBezTo>
                      <a:cubicBezTo>
                        <a:pt x="699406" y="652187"/>
                        <a:pt x="740547" y="619273"/>
                        <a:pt x="787174" y="619273"/>
                      </a:cubicBezTo>
                      <a:cubicBezTo>
                        <a:pt x="833801" y="619273"/>
                        <a:pt x="874943" y="652187"/>
                        <a:pt x="883171" y="698814"/>
                      </a:cubicBezTo>
                      <a:cubicBezTo>
                        <a:pt x="888657" y="720756"/>
                        <a:pt x="905113" y="734470"/>
                        <a:pt x="927055" y="734470"/>
                      </a:cubicBezTo>
                      <a:lnTo>
                        <a:pt x="1039509" y="734470"/>
                      </a:lnTo>
                      <a:cubicBezTo>
                        <a:pt x="1064194" y="734470"/>
                        <a:pt x="1083393" y="715270"/>
                        <a:pt x="1083393" y="690585"/>
                      </a:cubicBezTo>
                      <a:lnTo>
                        <a:pt x="1083393" y="630245"/>
                      </a:lnTo>
                      <a:cubicBezTo>
                        <a:pt x="1083393" y="622016"/>
                        <a:pt x="1075165" y="613788"/>
                        <a:pt x="1066937" y="613788"/>
                      </a:cubicBezTo>
                      <a:cubicBezTo>
                        <a:pt x="1058708" y="613788"/>
                        <a:pt x="1050480" y="622016"/>
                        <a:pt x="1050480" y="630245"/>
                      </a:cubicBezTo>
                      <a:lnTo>
                        <a:pt x="1050480" y="690585"/>
                      </a:lnTo>
                      <a:cubicBezTo>
                        <a:pt x="1050480" y="696071"/>
                        <a:pt x="1044994" y="701556"/>
                        <a:pt x="1039509" y="701556"/>
                      </a:cubicBezTo>
                      <a:lnTo>
                        <a:pt x="927055" y="701556"/>
                      </a:lnTo>
                      <a:cubicBezTo>
                        <a:pt x="921570" y="701556"/>
                        <a:pt x="916084" y="696071"/>
                        <a:pt x="916084" y="690585"/>
                      </a:cubicBezTo>
                      <a:cubicBezTo>
                        <a:pt x="905113" y="630245"/>
                        <a:pt x="850258" y="586360"/>
                        <a:pt x="787174" y="586360"/>
                      </a:cubicBezTo>
                      <a:cubicBezTo>
                        <a:pt x="724091" y="586360"/>
                        <a:pt x="671978" y="630245"/>
                        <a:pt x="658264" y="690585"/>
                      </a:cubicBezTo>
                      <a:cubicBezTo>
                        <a:pt x="658264" y="696071"/>
                        <a:pt x="652779" y="701556"/>
                        <a:pt x="647293" y="701556"/>
                      </a:cubicBezTo>
                      <a:lnTo>
                        <a:pt x="570496" y="701556"/>
                      </a:lnTo>
                      <a:cubicBezTo>
                        <a:pt x="565010" y="701556"/>
                        <a:pt x="559525" y="696071"/>
                        <a:pt x="559525" y="690585"/>
                      </a:cubicBezTo>
                      <a:lnTo>
                        <a:pt x="559525" y="613788"/>
                      </a:lnTo>
                      <a:cubicBezTo>
                        <a:pt x="559525" y="591846"/>
                        <a:pt x="545811" y="575390"/>
                        <a:pt x="523869" y="569904"/>
                      </a:cubicBezTo>
                      <a:cubicBezTo>
                        <a:pt x="477242" y="561676"/>
                        <a:pt x="444328" y="520534"/>
                        <a:pt x="444328" y="473907"/>
                      </a:cubicBezTo>
                      <a:cubicBezTo>
                        <a:pt x="444328" y="427280"/>
                        <a:pt x="477242" y="386139"/>
                        <a:pt x="523869" y="377911"/>
                      </a:cubicBezTo>
                      <a:cubicBezTo>
                        <a:pt x="545811" y="372425"/>
                        <a:pt x="559525" y="355969"/>
                        <a:pt x="559525" y="334026"/>
                      </a:cubicBezTo>
                      <a:lnTo>
                        <a:pt x="559525" y="257229"/>
                      </a:lnTo>
                      <a:cubicBezTo>
                        <a:pt x="559525" y="251743"/>
                        <a:pt x="565010" y="246258"/>
                        <a:pt x="570496" y="246258"/>
                      </a:cubicBezTo>
                      <a:lnTo>
                        <a:pt x="803631" y="246258"/>
                      </a:lnTo>
                      <a:cubicBezTo>
                        <a:pt x="809116" y="246258"/>
                        <a:pt x="811859" y="243515"/>
                        <a:pt x="817345" y="240773"/>
                      </a:cubicBezTo>
                      <a:lnTo>
                        <a:pt x="976425" y="37808"/>
                      </a:lnTo>
                      <a:cubicBezTo>
                        <a:pt x="976425" y="35065"/>
                        <a:pt x="979168" y="35065"/>
                        <a:pt x="981911" y="37808"/>
                      </a:cubicBezTo>
                      <a:cubicBezTo>
                        <a:pt x="984654" y="40551"/>
                        <a:pt x="984654" y="40551"/>
                        <a:pt x="984654" y="40551"/>
                      </a:cubicBezTo>
                      <a:lnTo>
                        <a:pt x="984654" y="229801"/>
                      </a:lnTo>
                      <a:cubicBezTo>
                        <a:pt x="984654" y="238030"/>
                        <a:pt x="992882" y="246258"/>
                        <a:pt x="1001110" y="246258"/>
                      </a:cubicBezTo>
                      <a:lnTo>
                        <a:pt x="1044994" y="246258"/>
                      </a:lnTo>
                      <a:cubicBezTo>
                        <a:pt x="1050480" y="246258"/>
                        <a:pt x="1055966" y="251743"/>
                        <a:pt x="1055966" y="257229"/>
                      </a:cubicBezTo>
                      <a:lnTo>
                        <a:pt x="1055966" y="558933"/>
                      </a:lnTo>
                      <a:cubicBezTo>
                        <a:pt x="1058708" y="561676"/>
                        <a:pt x="1066937" y="569904"/>
                        <a:pt x="1075165" y="569904"/>
                      </a:cubicBezTo>
                      <a:lnTo>
                        <a:pt x="1075165" y="569904"/>
                      </a:lnTo>
                      <a:close/>
                    </a:path>
                  </a:pathLst>
                </a:custGeom>
                <a:grpFill/>
                <a:ln w="27426"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5843153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3"/>
            <a:ext cx="2693750" cy="9918700"/>
          </a:xfrm>
        </p:spPr>
        <p:txBody>
          <a:bodyPr/>
          <a:lstStyle/>
          <a:p>
            <a:pPr algn="just"/>
            <a:r>
              <a:rPr lang="en-US" b="1">
                <a:solidFill>
                  <a:srgbClr val="F79037"/>
                </a:solidFill>
              </a:rPr>
              <a:t>Financial Markets</a:t>
            </a:r>
          </a:p>
          <a:p>
            <a:pPr algn="just"/>
            <a:r>
              <a:rPr lang="en-US"/>
              <a:t>The current financial system is not a direct financial system. There is always an intermediary needed to settle a transaction unless the transaction is made in physical cash. For example, brokers facilitate secondary markets by linking sellers to buyers of securities in exchange for a fee or a commission, a percentage of the sale price. Dealers “make a market” by buying and selling securities, profiting from the arbitrage, or the difference between the sale and purchase prices. Brokerages offer usually both – brokering and dealing and also consult their customers on investment decisions. Investment banks support primary markets by underwriting (i.e., buying for resale to investors) stock and bond offerings and by arranging direct placement of bonds. Investment banks can also be brokers by introducing securities issuers to investors.</a:t>
            </a:r>
          </a:p>
          <a:p>
            <a:pPr algn="just"/>
            <a:r>
              <a:rPr lang="en-US"/>
              <a:t> </a:t>
            </a:r>
          </a:p>
          <a:p>
            <a:pPr algn="just"/>
            <a:r>
              <a:rPr lang="en-US"/>
              <a:t>As are financial markets, financial intermediaries are highly specialized. Financial intermediaries have very different functions from depositing money, giving advice, making use of different prices for the same asset at a certain time and many others. They are usually categorized according to their ownership structure. For example, depository institutions (i.e., commercial banks, savings banks, and credit unions) issue short-term deposits and buy long-term securities. Traditionally, commercial banks specialized in issuing demand, transaction, or checking deposits and making loans to businesses. Savings banks issued time or savings deposits and made mortgage loans to households and businesses, while credit unions issued time deposits and made consumer loans. Almost all commercial and many savings banks are joint-stock corporations. Some savings banks and all credit unions are mutual corporations and hence are owned by those who have made deposits with them. The current financial market is highly complex and is the result of years of developments.</a:t>
            </a: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76</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773113"/>
            <a:ext cx="3555848" cy="99187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06934283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77</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569170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latin typeface="Calibri" panose="020F0502020204030204" pitchFamily="34" charset="0"/>
              </a:rPr>
              <a:t>Regulation</a:t>
            </a:r>
            <a:endParaRPr lang="en-LB" sz="1100" b="1">
              <a:solidFill>
                <a:srgbClr val="F79037"/>
              </a:solidFill>
              <a:latin typeface="Calibri" panose="020F0502020204030204" pitchFamily="34" charset="0"/>
            </a:endParaRPr>
          </a:p>
          <a:p>
            <a:pPr algn="just"/>
            <a:r>
              <a:rPr lang="en-US" sz="1100">
                <a:solidFill>
                  <a:srgbClr val="000000"/>
                </a:solidFill>
                <a:latin typeface="Calibri" panose="020F0502020204030204" pitchFamily="34" charset="0"/>
              </a:rPr>
              <a:t>The financial system is relatively heavily regulated as compared to other sectors in capitalistic countries. Regulators serve four major functions:</a:t>
            </a:r>
            <a:endParaRPr lang="en-LB" sz="1100">
              <a:solidFill>
                <a:srgbClr val="000000"/>
              </a:solidFill>
              <a:latin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3" name="Text Placeholder 17">
            <a:extLst>
              <a:ext uri="{FF2B5EF4-FFF2-40B4-BE49-F238E27FC236}">
                <a16:creationId xmlns:a16="http://schemas.microsoft.com/office/drawing/2014/main" id="{AFE01A14-C0A0-55A1-89EA-A2629AB96983}"/>
              </a:ext>
            </a:extLst>
          </p:cNvPr>
          <p:cNvSpPr txBox="1">
            <a:spLocks/>
          </p:cNvSpPr>
          <p:nvPr/>
        </p:nvSpPr>
        <p:spPr>
          <a:xfrm>
            <a:off x="755649" y="2642395"/>
            <a:ext cx="3024188" cy="98487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cs typeface="+mn-cs"/>
              </a:rPr>
              <a:t>They try to do so by encouraging and claiming transparency. That usually means requiring both financial market participants and intermediaries to disclose accurate information to investors in a clear and timely manner. </a:t>
            </a:r>
          </a:p>
        </p:txBody>
      </p:sp>
      <p:sp>
        <p:nvSpPr>
          <p:cNvPr id="96" name="Text Placeholder 17">
            <a:extLst>
              <a:ext uri="{FF2B5EF4-FFF2-40B4-BE49-F238E27FC236}">
                <a16:creationId xmlns:a16="http://schemas.microsoft.com/office/drawing/2014/main" id="{657EE6D4-48F7-8344-5DE1-79DAE98A3633}"/>
              </a:ext>
            </a:extLst>
          </p:cNvPr>
          <p:cNvSpPr txBox="1">
            <a:spLocks/>
          </p:cNvSpPr>
          <p:nvPr/>
        </p:nvSpPr>
        <p:spPr>
          <a:xfrm>
            <a:off x="1483047" y="1986587"/>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Reduce asymmetric information </a:t>
            </a:r>
          </a:p>
        </p:txBody>
      </p:sp>
      <p:sp>
        <p:nvSpPr>
          <p:cNvPr id="97" name="TextBox 96">
            <a:extLst>
              <a:ext uri="{FF2B5EF4-FFF2-40B4-BE49-F238E27FC236}">
                <a16:creationId xmlns:a16="http://schemas.microsoft.com/office/drawing/2014/main" id="{301D485A-B325-BA7E-7344-D8D8E940B82B}"/>
              </a:ext>
            </a:extLst>
          </p:cNvPr>
          <p:cNvSpPr txBox="1"/>
          <p:nvPr/>
        </p:nvSpPr>
        <p:spPr>
          <a:xfrm>
            <a:off x="865097" y="1601394"/>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5" name="Text Placeholder 17">
            <a:extLst>
              <a:ext uri="{FF2B5EF4-FFF2-40B4-BE49-F238E27FC236}">
                <a16:creationId xmlns:a16="http://schemas.microsoft.com/office/drawing/2014/main" id="{BAB49149-89E8-BF13-C6E6-85767BC77D35}"/>
              </a:ext>
            </a:extLst>
          </p:cNvPr>
          <p:cNvSpPr txBox="1">
            <a:spLocks/>
          </p:cNvSpPr>
          <p:nvPr/>
        </p:nvSpPr>
        <p:spPr>
          <a:xfrm>
            <a:off x="776670" y="4534257"/>
            <a:ext cx="3024188" cy="98487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cs typeface="+mn-cs"/>
              </a:rPr>
              <a:t>Regulators must protect consumers from scammers, and from the failure of honest but ill-fated or poorly run financial institutions. They do so by directly limiting the types of assets that financial institutions are allowed to do business with and by mandating minimum reserve and capitalization levels.</a:t>
            </a:r>
          </a:p>
        </p:txBody>
      </p:sp>
      <p:sp>
        <p:nvSpPr>
          <p:cNvPr id="6" name="Text Placeholder 17">
            <a:extLst>
              <a:ext uri="{FF2B5EF4-FFF2-40B4-BE49-F238E27FC236}">
                <a16:creationId xmlns:a16="http://schemas.microsoft.com/office/drawing/2014/main" id="{2112DA09-19C0-700A-83E0-0E1CCDDE9BD5}"/>
              </a:ext>
            </a:extLst>
          </p:cNvPr>
          <p:cNvSpPr txBox="1">
            <a:spLocks/>
          </p:cNvSpPr>
          <p:nvPr/>
        </p:nvSpPr>
        <p:spPr>
          <a:xfrm>
            <a:off x="1504068" y="3878449"/>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Protect consumers</a:t>
            </a:r>
            <a:r>
              <a:rPr lang="en-LB" b="1">
                <a:solidFill>
                  <a:srgbClr val="F79037"/>
                </a:solidFill>
              </a:rPr>
              <a:t> </a:t>
            </a:r>
            <a:endParaRPr lang="en-US" b="1">
              <a:solidFill>
                <a:srgbClr val="F79037"/>
              </a:solidFill>
            </a:endParaRPr>
          </a:p>
        </p:txBody>
      </p:sp>
      <p:sp>
        <p:nvSpPr>
          <p:cNvPr id="9" name="TextBox 8">
            <a:extLst>
              <a:ext uri="{FF2B5EF4-FFF2-40B4-BE49-F238E27FC236}">
                <a16:creationId xmlns:a16="http://schemas.microsoft.com/office/drawing/2014/main" id="{C1254384-426E-886F-CB4B-D607E541ABC8}"/>
              </a:ext>
            </a:extLst>
          </p:cNvPr>
          <p:cNvSpPr txBox="1"/>
          <p:nvPr/>
        </p:nvSpPr>
        <p:spPr>
          <a:xfrm>
            <a:off x="886118" y="346999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0" name="Text Placeholder 17">
            <a:extLst>
              <a:ext uri="{FF2B5EF4-FFF2-40B4-BE49-F238E27FC236}">
                <a16:creationId xmlns:a16="http://schemas.microsoft.com/office/drawing/2014/main" id="{88D2D344-B28F-B1F4-50DC-DFCCFAA99665}"/>
              </a:ext>
            </a:extLst>
          </p:cNvPr>
          <p:cNvSpPr txBox="1">
            <a:spLocks/>
          </p:cNvSpPr>
          <p:nvPr/>
        </p:nvSpPr>
        <p:spPr>
          <a:xfrm>
            <a:off x="3782892" y="2648240"/>
            <a:ext cx="3024188" cy="56554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cs typeface="+mn-cs"/>
              </a:rPr>
              <a:t>Regulators promote competition by ensuring that the entry and exit of firms is as easy and cheap as possible.</a:t>
            </a:r>
            <a:endParaRPr lang="en-LB">
              <a:solidFill>
                <a:srgbClr val="000000"/>
              </a:solidFill>
              <a:cs typeface="+mn-cs"/>
            </a:endParaRPr>
          </a:p>
        </p:txBody>
      </p:sp>
      <p:sp>
        <p:nvSpPr>
          <p:cNvPr id="11" name="Text Placeholder 17">
            <a:extLst>
              <a:ext uri="{FF2B5EF4-FFF2-40B4-BE49-F238E27FC236}">
                <a16:creationId xmlns:a16="http://schemas.microsoft.com/office/drawing/2014/main" id="{6FEBBC82-AD06-5010-11CE-8FBF8072391F}"/>
              </a:ext>
            </a:extLst>
          </p:cNvPr>
          <p:cNvSpPr txBox="1">
            <a:spLocks/>
          </p:cNvSpPr>
          <p:nvPr/>
        </p:nvSpPr>
        <p:spPr>
          <a:xfrm>
            <a:off x="4510290" y="1887329"/>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Strive to promote financial system competition and efficiency </a:t>
            </a:r>
          </a:p>
        </p:txBody>
      </p:sp>
      <p:sp>
        <p:nvSpPr>
          <p:cNvPr id="13" name="TextBox 12">
            <a:extLst>
              <a:ext uri="{FF2B5EF4-FFF2-40B4-BE49-F238E27FC236}">
                <a16:creationId xmlns:a16="http://schemas.microsoft.com/office/drawing/2014/main" id="{5F70D3A1-DE6B-164B-E03B-2C329D16C7C0}"/>
              </a:ext>
            </a:extLst>
          </p:cNvPr>
          <p:cNvSpPr txBox="1"/>
          <p:nvPr/>
        </p:nvSpPr>
        <p:spPr>
          <a:xfrm>
            <a:off x="3892340" y="1601394"/>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16" name="Text Placeholder 17">
            <a:extLst>
              <a:ext uri="{FF2B5EF4-FFF2-40B4-BE49-F238E27FC236}">
                <a16:creationId xmlns:a16="http://schemas.microsoft.com/office/drawing/2014/main" id="{E8B4F182-287D-DAF9-BDC5-80216F2FE6CA}"/>
              </a:ext>
            </a:extLst>
          </p:cNvPr>
          <p:cNvSpPr txBox="1">
            <a:spLocks/>
          </p:cNvSpPr>
          <p:nvPr/>
        </p:nvSpPr>
        <p:spPr>
          <a:xfrm>
            <a:off x="3771512" y="4510993"/>
            <a:ext cx="3024188" cy="551269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cs typeface="+mn-cs"/>
              </a:rPr>
              <a:t>It is the goal of the regulator to ensure the soundness of the financial system by acting as a lender of last resort, mandating deposit insurance, and limiting competition through restrictions on entry and interest rates which is a controversial intervention in the market. Regulators are also capable of limiting competition in the market to ensure safety. However, this does extend privileges to existing institutions over new ones which is why existing companies are often proponents of regulation.</a:t>
            </a:r>
          </a:p>
          <a:p>
            <a:pPr algn="just"/>
            <a:endParaRPr lang="en-US">
              <a:solidFill>
                <a:srgbClr val="000000"/>
              </a:solidFill>
              <a:cs typeface="+mn-cs"/>
            </a:endParaRPr>
          </a:p>
          <a:p>
            <a:r>
              <a:rPr lang="en-US">
                <a:solidFill>
                  <a:srgbClr val="000000"/>
                </a:solidFill>
                <a:cs typeface="+mn-cs"/>
              </a:rPr>
              <a:t>Depending on the jurisdiction, there is usually more than one local regulator that needs to be complied with. In the US for example, there is the Securities and Exchange Commission (SEC, which oversees exchanges and OTC markets), the New York Stock Exchange (NYSE, which oversees itself as an SRO or self-regulating organization), and the Commodities Futures Trading Commission (CFTC, which oversees futures market exchanges) monitor and regulate financial markets. Next to these three major ones, there are also other regulators, including the Office of the Comptroller of the Currency (which oversees federally chartered commercial banks), the Federal Deposit Insurance Corporation (FDIC, which oversees almost all depositories), and sundry state banking and insurance commissions which is monitoring financial intermediaries. Players that try to avoid regulatory scrutiny due to its high cost tend to use intermediaries instead of markets.</a:t>
            </a:r>
          </a:p>
          <a:p>
            <a:pPr algn="just"/>
            <a:endParaRPr lang="en-US">
              <a:solidFill>
                <a:srgbClr val="000000"/>
              </a:solidFill>
              <a:cs typeface="+mn-cs"/>
            </a:endParaRPr>
          </a:p>
        </p:txBody>
      </p:sp>
      <p:sp>
        <p:nvSpPr>
          <p:cNvPr id="17" name="Text Placeholder 17">
            <a:extLst>
              <a:ext uri="{FF2B5EF4-FFF2-40B4-BE49-F238E27FC236}">
                <a16:creationId xmlns:a16="http://schemas.microsoft.com/office/drawing/2014/main" id="{CBBA0362-5A11-E3C7-07B3-212408B1312F}"/>
              </a:ext>
            </a:extLst>
          </p:cNvPr>
          <p:cNvSpPr txBox="1">
            <a:spLocks/>
          </p:cNvSpPr>
          <p:nvPr/>
        </p:nvSpPr>
        <p:spPr>
          <a:xfrm>
            <a:off x="4498910" y="3789497"/>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Ensure soundness of the financial system</a:t>
            </a:r>
            <a:r>
              <a:rPr lang="en-LB" b="1">
                <a:solidFill>
                  <a:srgbClr val="F79037"/>
                </a:solidFill>
              </a:rPr>
              <a:t> </a:t>
            </a:r>
            <a:endParaRPr lang="en-US" b="1">
              <a:solidFill>
                <a:srgbClr val="F79037"/>
              </a:solidFill>
            </a:endParaRPr>
          </a:p>
        </p:txBody>
      </p:sp>
      <p:sp>
        <p:nvSpPr>
          <p:cNvPr id="19" name="TextBox 18">
            <a:extLst>
              <a:ext uri="{FF2B5EF4-FFF2-40B4-BE49-F238E27FC236}">
                <a16:creationId xmlns:a16="http://schemas.microsoft.com/office/drawing/2014/main" id="{75622E48-A118-9A8F-7359-D9EABD32EF72}"/>
              </a:ext>
            </a:extLst>
          </p:cNvPr>
          <p:cNvSpPr txBox="1"/>
          <p:nvPr/>
        </p:nvSpPr>
        <p:spPr>
          <a:xfrm>
            <a:off x="3880960" y="346999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pic>
        <p:nvPicPr>
          <p:cNvPr id="21" name="Picture 20">
            <a:extLst>
              <a:ext uri="{FF2B5EF4-FFF2-40B4-BE49-F238E27FC236}">
                <a16:creationId xmlns:a16="http://schemas.microsoft.com/office/drawing/2014/main" id="{B06D8371-3894-C29A-F34D-E37C0948A8F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07"/>
          <a:stretch/>
        </p:blipFill>
        <p:spPr>
          <a:xfrm>
            <a:off x="0" y="5968537"/>
            <a:ext cx="3555848" cy="4723275"/>
          </a:xfrm>
          <a:prstGeom prst="rect">
            <a:avLst/>
          </a:prstGeom>
        </p:spPr>
      </p:pic>
      <p:grpSp>
        <p:nvGrpSpPr>
          <p:cNvPr id="36" name="Group 35">
            <a:extLst>
              <a:ext uri="{FF2B5EF4-FFF2-40B4-BE49-F238E27FC236}">
                <a16:creationId xmlns:a16="http://schemas.microsoft.com/office/drawing/2014/main" id="{F5A94214-DE1A-915A-2CF8-F20FEC95B08F}"/>
              </a:ext>
            </a:extLst>
          </p:cNvPr>
          <p:cNvGrpSpPr/>
          <p:nvPr/>
        </p:nvGrpSpPr>
        <p:grpSpPr>
          <a:xfrm>
            <a:off x="-215664" y="8606190"/>
            <a:ext cx="2590078" cy="2250924"/>
            <a:chOff x="-220413" y="5470274"/>
            <a:chExt cx="2590078" cy="2250924"/>
          </a:xfrm>
        </p:grpSpPr>
        <p:sp>
          <p:nvSpPr>
            <p:cNvPr id="37" name="Freeform 36">
              <a:extLst>
                <a:ext uri="{FF2B5EF4-FFF2-40B4-BE49-F238E27FC236}">
                  <a16:creationId xmlns:a16="http://schemas.microsoft.com/office/drawing/2014/main" id="{BBEAC2A0-6572-26E9-0657-03C2B5F2FADC}"/>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5092C4C4-E4C1-0627-38BC-063A05F0F74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03A01EC7-933F-799D-36D2-491D06912DB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C7A66AE7-F0B2-D3B7-24D4-9A2733571FE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C68AFC2D-0E1F-297C-7F2F-EB7A1AEF49C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9B562B7B-56E5-925F-8CFE-628F8055B55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FA1FE5CE-D6B6-D89E-FA35-155E662469F9}"/>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EAB42EFF-5358-88F1-F8C3-069ED49BEB70}"/>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315521AC-3318-A6BD-EEBF-C15B081FA978}"/>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CBEF1387-45E5-37C5-9512-4CA6970E2A8C}"/>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CF989444-AC04-7414-7FAB-977BC4C25BD2}"/>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355EF17-2CEE-8399-3C08-BA4DF1FF7E76}"/>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4F95809F-525F-8976-F5BF-405CC3484187}"/>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606AD562-E07D-4B6B-20A8-F26CB66AE60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36583026-E0BC-B5B7-67FE-3A857063F914}"/>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EB6B102A-8FCA-ED14-E1BF-9CB32AFC90C1}"/>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F78A3DA3-551B-0BE3-766A-104FFDDCBB9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D1DE67DD-D9EE-4E91-EB58-AC430246012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10996355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E5AF6FA-1133-F006-1BD0-9C01D815A700}"/>
              </a:ext>
            </a:extLst>
          </p:cNvPr>
          <p:cNvSpPr/>
          <p:nvPr/>
        </p:nvSpPr>
        <p:spPr>
          <a:xfrm flipV="1">
            <a:off x="-1" y="323002"/>
            <a:ext cx="7559675" cy="6128597"/>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6"/>
            <a:ext cx="6051578" cy="2853543"/>
          </a:xfrm>
        </p:spPr>
        <p:txBody>
          <a:bodyPr numCol="2"/>
          <a:lstStyle/>
          <a:p>
            <a:r>
              <a:rPr lang="en-US" dirty="0"/>
              <a:t>Promising to enhance access and efficiency within financial services, DeFi has gained significant attention (and some traction in the marketplace) in recent years. In essence, DeFi uses secure blockchain technology to facilitate peer-to-peer financial transactions, including borrowing, lending, and trading. DeFi seeks to disintermediate and decentralize the traditional financial services industry by automating complex financial processes. The functional roles of trusted third parties such as brokerage firms, banks, and other centralized financial institutions, are replaced by smart contracts. Although from a big-picture perspective DeFi is still a niche phenomenon whose long-term impact on the financial services industry is yet to be determined, that potential for disintermediation means it is important that established financial institutions understand how it might reshape the operational landscape and how they might themselves embrace the concept of decentralization. Certainly, a major market correction is underway in the digital assets space in 2022.</a:t>
            </a:r>
          </a:p>
          <a:p>
            <a:r>
              <a:rPr lang="en-US" dirty="0"/>
              <a:t> </a:t>
            </a:r>
          </a:p>
          <a:p>
            <a:r>
              <a:rPr lang="en-US" dirty="0"/>
              <a:t>There is already a broad range of financial services or products available in the DeFi space including trading, lending, investing, deposits, and payments services. Furthermore, decentralized applications are highly modular. This means, that very often they can be combined and are interoperable to create new applications. DeFi’s rise in popularity can be partly explained by real and perceived structural issues with the current financial services industry. DeFi arose out of a desire to free financial services from the control of centralized institutions and governments discussed in the previous section, thereby providing financial inclusion for more people. Proponents of DeFi argue that traditional financial services are dominated by large institutions and often characterized by tightly controlled access, leading to organically grown inefficiencies, high and opaque fees as well as financial exclusion. In addition, they point to the high level of regulation fostering an environment that is generally hostile to disruptive technologies or innovative business models in most of the world. While some industry commentators have cast doubt on the sustainability of fully decentralized financial services, others believe that DeFi has real potential as a disruptor of traditional financial services markets.</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78</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3.2 Decentralized Financial System</a:t>
            </a:r>
            <a:endParaRPr lang="en-LB" sz="1800" b="0"/>
          </a:p>
          <a:p>
            <a:endParaRPr lang="en-US" sz="1800" b="0" dirty="0"/>
          </a:p>
        </p:txBody>
      </p:sp>
      <p:pic>
        <p:nvPicPr>
          <p:cNvPr id="16" name="Picture Placeholder 33">
            <a:extLst>
              <a:ext uri="{FF2B5EF4-FFF2-40B4-BE49-F238E27FC236}">
                <a16:creationId xmlns:a16="http://schemas.microsoft.com/office/drawing/2014/main" id="{6862FC80-1A35-56E0-BD5C-067F2501B70B}"/>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6706825"/>
            <a:ext cx="7559675" cy="3984988"/>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grpSp>
        <p:nvGrpSpPr>
          <p:cNvPr id="17" name="Group 16">
            <a:extLst>
              <a:ext uri="{FF2B5EF4-FFF2-40B4-BE49-F238E27FC236}">
                <a16:creationId xmlns:a16="http://schemas.microsoft.com/office/drawing/2014/main" id="{E98B0F0E-A86D-0528-18D0-172B441ED33F}"/>
              </a:ext>
            </a:extLst>
          </p:cNvPr>
          <p:cNvGrpSpPr/>
          <p:nvPr/>
        </p:nvGrpSpPr>
        <p:grpSpPr>
          <a:xfrm>
            <a:off x="-180474" y="8878923"/>
            <a:ext cx="2253741" cy="1958628"/>
            <a:chOff x="-220413" y="5470274"/>
            <a:chExt cx="2590078" cy="2250924"/>
          </a:xfrm>
        </p:grpSpPr>
        <p:sp>
          <p:nvSpPr>
            <p:cNvPr id="19" name="Freeform 18">
              <a:extLst>
                <a:ext uri="{FF2B5EF4-FFF2-40B4-BE49-F238E27FC236}">
                  <a16:creationId xmlns:a16="http://schemas.microsoft.com/office/drawing/2014/main" id="{5281D582-6ADC-9FBB-9DDE-2BCA3DA05FA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F93E2F85-01BB-2794-4286-6DCF9D7E3B26}"/>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1BB7EF1B-D7B2-A9CC-82CA-391ACB860AFD}"/>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75E12E3E-6424-DAF8-F9DD-8BD601E896F1}"/>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78F0FB8-E68F-5A18-012E-C7D1EC2683B0}"/>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F033A758-67B6-09C3-24E9-22D230CCA89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12D8366-0577-4B81-7B4A-A06DE1B162A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249EDFB8-E403-79F7-8A11-6A4CDC545F64}"/>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CD050467-70BF-2C64-6AE6-67913ACFB1A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A1A085A8-17B9-4200-0743-945EE3A3A05C}"/>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D0BF0BB5-2420-82C4-F6D3-9CC833CA8D8F}"/>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84BE23-9668-B8DC-4B32-546192F0035D}"/>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79E1D16C-5C5B-B4AC-A8E9-FAD594E075FB}"/>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F68B864E-DC57-B541-48A8-69C39217FE5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C6A7496-24EB-28B7-4E01-956D888D95F5}"/>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F42881F0-B66D-5D2F-524C-FD340E3C2990}"/>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A4E82621-07AE-68FD-9B2D-EAF0D8C1C3F7}"/>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976629A-0F34-AD6F-C76F-A1A10BAD0FD4}"/>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2137530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1DBBD43-8893-7BE6-7222-04174364F3B7}"/>
              </a:ext>
            </a:extLst>
          </p:cNvPr>
          <p:cNvSpPr>
            <a:spLocks noGrp="1"/>
          </p:cNvSpPr>
          <p:nvPr>
            <p:ph type="sldNum" sz="quarter" idx="4"/>
          </p:nvPr>
        </p:nvSpPr>
        <p:spPr/>
        <p:txBody>
          <a:bodyPr/>
          <a:lstStyle/>
          <a:p>
            <a:fld id="{CB2079F2-58AF-ED44-82D7-E04B2F6FD686}" type="slidenum">
              <a:rPr lang="en-US" smtClean="0"/>
              <a:pPr/>
              <a:t>79</a:t>
            </a:fld>
            <a:endParaRPr lang="en-US" dirty="0"/>
          </a:p>
        </p:txBody>
      </p:sp>
      <p:sp>
        <p:nvSpPr>
          <p:cNvPr id="3" name="Text Placeholder 17">
            <a:extLst>
              <a:ext uri="{FF2B5EF4-FFF2-40B4-BE49-F238E27FC236}">
                <a16:creationId xmlns:a16="http://schemas.microsoft.com/office/drawing/2014/main" id="{DD1418B4-4615-A324-1342-706EA82449DC}"/>
              </a:ext>
            </a:extLst>
          </p:cNvPr>
          <p:cNvSpPr txBox="1">
            <a:spLocks/>
          </p:cNvSpPr>
          <p:nvPr/>
        </p:nvSpPr>
        <p:spPr>
          <a:xfrm>
            <a:off x="787764" y="665163"/>
            <a:ext cx="2992074" cy="62351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The layers of DeFi</a:t>
            </a:r>
            <a:endParaRPr lang="en-LB" b="1">
              <a:solidFill>
                <a:srgbClr val="F79037"/>
              </a:solidFill>
              <a:cs typeface="+mn-cs"/>
            </a:endParaRPr>
          </a:p>
          <a:p>
            <a:pPr algn="just"/>
            <a:r>
              <a:rPr lang="en-US">
                <a:solidFill>
                  <a:srgbClr val="000000"/>
                </a:solidFill>
                <a:cs typeface="+mn-cs"/>
              </a:rPr>
              <a:t>A basic understanding of the different layers of technology used for DeFi applications will establish a mental map that is helpful in analyzing and evaluating specific DeFi implementations as shown below. </a:t>
            </a:r>
            <a:endParaRPr lang="en-LB">
              <a:solidFill>
                <a:srgbClr val="000000"/>
              </a:solidFill>
              <a:cs typeface="+mn-cs"/>
            </a:endParaRPr>
          </a:p>
        </p:txBody>
      </p:sp>
      <p:pic>
        <p:nvPicPr>
          <p:cNvPr id="4" name="Picture 3">
            <a:extLst>
              <a:ext uri="{FF2B5EF4-FFF2-40B4-BE49-F238E27FC236}">
                <a16:creationId xmlns:a16="http://schemas.microsoft.com/office/drawing/2014/main" id="{CF1C0CF2-45CF-2961-5E22-9A6AA4F04B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275" y="2187979"/>
            <a:ext cx="7518400" cy="3211989"/>
          </a:xfrm>
          <a:prstGeom prst="rect">
            <a:avLst/>
          </a:prstGeom>
        </p:spPr>
      </p:pic>
      <p:sp>
        <p:nvSpPr>
          <p:cNvPr id="5" name="Text Placeholder 17">
            <a:extLst>
              <a:ext uri="{FF2B5EF4-FFF2-40B4-BE49-F238E27FC236}">
                <a16:creationId xmlns:a16="http://schemas.microsoft.com/office/drawing/2014/main" id="{BA68DBA2-6D2E-F1D8-C649-5542B7E78C27}"/>
              </a:ext>
            </a:extLst>
          </p:cNvPr>
          <p:cNvSpPr txBox="1">
            <a:spLocks/>
          </p:cNvSpPr>
          <p:nvPr/>
        </p:nvSpPr>
        <p:spPr>
          <a:xfrm>
            <a:off x="787764" y="5399968"/>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9: The DeFi Stack (based on IOSCO 2022 and Schär 2021)</a:t>
            </a:r>
          </a:p>
        </p:txBody>
      </p:sp>
      <p:sp>
        <p:nvSpPr>
          <p:cNvPr id="9" name="Text Placeholder 17">
            <a:extLst>
              <a:ext uri="{FF2B5EF4-FFF2-40B4-BE49-F238E27FC236}">
                <a16:creationId xmlns:a16="http://schemas.microsoft.com/office/drawing/2014/main" id="{31F9D09B-E22F-A67B-2D33-D2A77DE191A9}"/>
              </a:ext>
            </a:extLst>
          </p:cNvPr>
          <p:cNvSpPr txBox="1">
            <a:spLocks/>
          </p:cNvSpPr>
          <p:nvPr/>
        </p:nvSpPr>
        <p:spPr>
          <a:xfrm>
            <a:off x="580677" y="2422099"/>
            <a:ext cx="1418057"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Aggregation Layer</a:t>
            </a:r>
          </a:p>
        </p:txBody>
      </p:sp>
      <p:sp>
        <p:nvSpPr>
          <p:cNvPr id="12" name="Text Placeholder 17">
            <a:extLst>
              <a:ext uri="{FF2B5EF4-FFF2-40B4-BE49-F238E27FC236}">
                <a16:creationId xmlns:a16="http://schemas.microsoft.com/office/drawing/2014/main" id="{F9CD3F25-62F8-FD5F-A051-C8FA0FB21354}"/>
              </a:ext>
            </a:extLst>
          </p:cNvPr>
          <p:cNvSpPr txBox="1">
            <a:spLocks/>
          </p:cNvSpPr>
          <p:nvPr/>
        </p:nvSpPr>
        <p:spPr>
          <a:xfrm>
            <a:off x="572211" y="2921633"/>
            <a:ext cx="1418057"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Application Layer</a:t>
            </a:r>
          </a:p>
        </p:txBody>
      </p:sp>
      <p:sp>
        <p:nvSpPr>
          <p:cNvPr id="13" name="Text Placeholder 17">
            <a:extLst>
              <a:ext uri="{FF2B5EF4-FFF2-40B4-BE49-F238E27FC236}">
                <a16:creationId xmlns:a16="http://schemas.microsoft.com/office/drawing/2014/main" id="{D35ACDDF-D12C-4197-C9B8-F27650D6BFBD}"/>
              </a:ext>
            </a:extLst>
          </p:cNvPr>
          <p:cNvSpPr txBox="1">
            <a:spLocks/>
          </p:cNvSpPr>
          <p:nvPr/>
        </p:nvSpPr>
        <p:spPr>
          <a:xfrm>
            <a:off x="589144" y="3438099"/>
            <a:ext cx="1418057"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Protocol Layer</a:t>
            </a:r>
          </a:p>
        </p:txBody>
      </p:sp>
      <p:sp>
        <p:nvSpPr>
          <p:cNvPr id="15" name="Text Placeholder 17">
            <a:extLst>
              <a:ext uri="{FF2B5EF4-FFF2-40B4-BE49-F238E27FC236}">
                <a16:creationId xmlns:a16="http://schemas.microsoft.com/office/drawing/2014/main" id="{116AF139-E30E-F9DE-DC3E-3B75FA01405E}"/>
              </a:ext>
            </a:extLst>
          </p:cNvPr>
          <p:cNvSpPr txBox="1">
            <a:spLocks/>
          </p:cNvSpPr>
          <p:nvPr/>
        </p:nvSpPr>
        <p:spPr>
          <a:xfrm>
            <a:off x="572211" y="3946099"/>
            <a:ext cx="1418057"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Asset Layer</a:t>
            </a:r>
          </a:p>
        </p:txBody>
      </p:sp>
      <p:sp>
        <p:nvSpPr>
          <p:cNvPr id="16" name="Text Placeholder 17">
            <a:extLst>
              <a:ext uri="{FF2B5EF4-FFF2-40B4-BE49-F238E27FC236}">
                <a16:creationId xmlns:a16="http://schemas.microsoft.com/office/drawing/2014/main" id="{13F3DA8E-57CE-1352-0BA4-275627EC32B3}"/>
              </a:ext>
            </a:extLst>
          </p:cNvPr>
          <p:cNvSpPr txBox="1">
            <a:spLocks/>
          </p:cNvSpPr>
          <p:nvPr/>
        </p:nvSpPr>
        <p:spPr>
          <a:xfrm>
            <a:off x="580678" y="4462566"/>
            <a:ext cx="1418057"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Settlement Layer</a:t>
            </a:r>
          </a:p>
        </p:txBody>
      </p:sp>
      <p:sp>
        <p:nvSpPr>
          <p:cNvPr id="17" name="Text Placeholder 17">
            <a:extLst>
              <a:ext uri="{FF2B5EF4-FFF2-40B4-BE49-F238E27FC236}">
                <a16:creationId xmlns:a16="http://schemas.microsoft.com/office/drawing/2014/main" id="{6359C7C7-AFE3-3F8D-97B5-43973656992E}"/>
              </a:ext>
            </a:extLst>
          </p:cNvPr>
          <p:cNvSpPr txBox="1">
            <a:spLocks/>
          </p:cNvSpPr>
          <p:nvPr/>
        </p:nvSpPr>
        <p:spPr>
          <a:xfrm>
            <a:off x="543257" y="4970566"/>
            <a:ext cx="1480880"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Interoperability Layer</a:t>
            </a:r>
          </a:p>
        </p:txBody>
      </p:sp>
      <p:sp>
        <p:nvSpPr>
          <p:cNvPr id="18" name="Text Placeholder 17">
            <a:extLst>
              <a:ext uri="{FF2B5EF4-FFF2-40B4-BE49-F238E27FC236}">
                <a16:creationId xmlns:a16="http://schemas.microsoft.com/office/drawing/2014/main" id="{81A231F3-0406-3094-3421-FCFEEAC01CD8}"/>
              </a:ext>
            </a:extLst>
          </p:cNvPr>
          <p:cNvSpPr txBox="1">
            <a:spLocks/>
          </p:cNvSpPr>
          <p:nvPr/>
        </p:nvSpPr>
        <p:spPr>
          <a:xfrm>
            <a:off x="2096210" y="2413632"/>
            <a:ext cx="1502123"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Aggregator 1</a:t>
            </a:r>
          </a:p>
        </p:txBody>
      </p:sp>
      <p:sp>
        <p:nvSpPr>
          <p:cNvPr id="19" name="Text Placeholder 17">
            <a:extLst>
              <a:ext uri="{FF2B5EF4-FFF2-40B4-BE49-F238E27FC236}">
                <a16:creationId xmlns:a16="http://schemas.microsoft.com/office/drawing/2014/main" id="{7264632D-8367-CB1E-068D-9005F6B6796E}"/>
              </a:ext>
            </a:extLst>
          </p:cNvPr>
          <p:cNvSpPr txBox="1">
            <a:spLocks/>
          </p:cNvSpPr>
          <p:nvPr/>
        </p:nvSpPr>
        <p:spPr>
          <a:xfrm>
            <a:off x="3764144" y="2413632"/>
            <a:ext cx="1502123"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Aggregator 2</a:t>
            </a:r>
          </a:p>
        </p:txBody>
      </p:sp>
      <p:sp>
        <p:nvSpPr>
          <p:cNvPr id="20" name="Text Placeholder 17">
            <a:extLst>
              <a:ext uri="{FF2B5EF4-FFF2-40B4-BE49-F238E27FC236}">
                <a16:creationId xmlns:a16="http://schemas.microsoft.com/office/drawing/2014/main" id="{D05906CF-54A3-8D13-DB2C-702C77A943D3}"/>
              </a:ext>
            </a:extLst>
          </p:cNvPr>
          <p:cNvSpPr txBox="1">
            <a:spLocks/>
          </p:cNvSpPr>
          <p:nvPr/>
        </p:nvSpPr>
        <p:spPr>
          <a:xfrm>
            <a:off x="5432077" y="2422098"/>
            <a:ext cx="1502123"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Aggregator 3</a:t>
            </a:r>
          </a:p>
        </p:txBody>
      </p:sp>
      <p:sp>
        <p:nvSpPr>
          <p:cNvPr id="21" name="Text Placeholder 17">
            <a:extLst>
              <a:ext uri="{FF2B5EF4-FFF2-40B4-BE49-F238E27FC236}">
                <a16:creationId xmlns:a16="http://schemas.microsoft.com/office/drawing/2014/main" id="{095AA87C-B7E5-9D44-6A28-5D7C3B495123}"/>
              </a:ext>
            </a:extLst>
          </p:cNvPr>
          <p:cNvSpPr txBox="1">
            <a:spLocks/>
          </p:cNvSpPr>
          <p:nvPr/>
        </p:nvSpPr>
        <p:spPr>
          <a:xfrm>
            <a:off x="2087744" y="3438098"/>
            <a:ext cx="850189"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Exchange</a:t>
            </a:r>
          </a:p>
        </p:txBody>
      </p:sp>
      <p:sp>
        <p:nvSpPr>
          <p:cNvPr id="22" name="Text Placeholder 17">
            <a:extLst>
              <a:ext uri="{FF2B5EF4-FFF2-40B4-BE49-F238E27FC236}">
                <a16:creationId xmlns:a16="http://schemas.microsoft.com/office/drawing/2014/main" id="{537B3677-1BDD-0124-76A6-C512916F6399}"/>
              </a:ext>
            </a:extLst>
          </p:cNvPr>
          <p:cNvSpPr txBox="1">
            <a:spLocks/>
          </p:cNvSpPr>
          <p:nvPr/>
        </p:nvSpPr>
        <p:spPr>
          <a:xfrm>
            <a:off x="3078344" y="3429631"/>
            <a:ext cx="850189"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Lending</a:t>
            </a:r>
          </a:p>
        </p:txBody>
      </p:sp>
      <p:sp>
        <p:nvSpPr>
          <p:cNvPr id="23" name="Text Placeholder 17">
            <a:extLst>
              <a:ext uri="{FF2B5EF4-FFF2-40B4-BE49-F238E27FC236}">
                <a16:creationId xmlns:a16="http://schemas.microsoft.com/office/drawing/2014/main" id="{6CDEF526-AE2E-E0F0-4ED9-FBD0C37D2F80}"/>
              </a:ext>
            </a:extLst>
          </p:cNvPr>
          <p:cNvSpPr txBox="1">
            <a:spLocks/>
          </p:cNvSpPr>
          <p:nvPr/>
        </p:nvSpPr>
        <p:spPr>
          <a:xfrm>
            <a:off x="4035078" y="3438097"/>
            <a:ext cx="850189"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Derivatives</a:t>
            </a:r>
          </a:p>
        </p:txBody>
      </p:sp>
      <p:sp>
        <p:nvSpPr>
          <p:cNvPr id="24" name="Text Placeholder 17">
            <a:extLst>
              <a:ext uri="{FF2B5EF4-FFF2-40B4-BE49-F238E27FC236}">
                <a16:creationId xmlns:a16="http://schemas.microsoft.com/office/drawing/2014/main" id="{A8C41CE9-EB29-97FB-AC32-22814036C4CB}"/>
              </a:ext>
            </a:extLst>
          </p:cNvPr>
          <p:cNvSpPr txBox="1">
            <a:spLocks/>
          </p:cNvSpPr>
          <p:nvPr/>
        </p:nvSpPr>
        <p:spPr>
          <a:xfrm>
            <a:off x="5000278" y="3429630"/>
            <a:ext cx="1315855"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Asset Management</a:t>
            </a:r>
          </a:p>
        </p:txBody>
      </p:sp>
      <p:sp>
        <p:nvSpPr>
          <p:cNvPr id="25" name="Text Placeholder 17">
            <a:extLst>
              <a:ext uri="{FF2B5EF4-FFF2-40B4-BE49-F238E27FC236}">
                <a16:creationId xmlns:a16="http://schemas.microsoft.com/office/drawing/2014/main" id="{45F938B2-B292-6016-163D-CC997050BBAF}"/>
              </a:ext>
            </a:extLst>
          </p:cNvPr>
          <p:cNvSpPr txBox="1">
            <a:spLocks/>
          </p:cNvSpPr>
          <p:nvPr/>
        </p:nvSpPr>
        <p:spPr>
          <a:xfrm>
            <a:off x="6422679" y="3429630"/>
            <a:ext cx="511522"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t>
            </a:r>
          </a:p>
        </p:txBody>
      </p:sp>
      <p:sp>
        <p:nvSpPr>
          <p:cNvPr id="26" name="Text Placeholder 17">
            <a:extLst>
              <a:ext uri="{FF2B5EF4-FFF2-40B4-BE49-F238E27FC236}">
                <a16:creationId xmlns:a16="http://schemas.microsoft.com/office/drawing/2014/main" id="{67E2DD3E-71A7-392C-A1FA-3FFE52FCCEEC}"/>
              </a:ext>
            </a:extLst>
          </p:cNvPr>
          <p:cNvSpPr txBox="1">
            <a:spLocks/>
          </p:cNvSpPr>
          <p:nvPr/>
        </p:nvSpPr>
        <p:spPr>
          <a:xfrm>
            <a:off x="2079277" y="3946099"/>
            <a:ext cx="740123" cy="804195"/>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Native Protocol Asset </a:t>
            </a:r>
          </a:p>
          <a:p>
            <a:pPr algn="ct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(e.g. ETH)</a:t>
            </a:r>
          </a:p>
        </p:txBody>
      </p:sp>
      <p:sp>
        <p:nvSpPr>
          <p:cNvPr id="27" name="Text Placeholder 17">
            <a:extLst>
              <a:ext uri="{FF2B5EF4-FFF2-40B4-BE49-F238E27FC236}">
                <a16:creationId xmlns:a16="http://schemas.microsoft.com/office/drawing/2014/main" id="{1E3F8A23-3903-752C-827C-05F96F01F10B}"/>
              </a:ext>
            </a:extLst>
          </p:cNvPr>
          <p:cNvSpPr txBox="1">
            <a:spLocks/>
          </p:cNvSpPr>
          <p:nvPr/>
        </p:nvSpPr>
        <p:spPr>
          <a:xfrm>
            <a:off x="2951344" y="3954565"/>
            <a:ext cx="1906058"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Fungible Tokens (e.g., ERC20)</a:t>
            </a:r>
          </a:p>
        </p:txBody>
      </p:sp>
      <p:sp>
        <p:nvSpPr>
          <p:cNvPr id="28" name="Text Placeholder 17">
            <a:extLst>
              <a:ext uri="{FF2B5EF4-FFF2-40B4-BE49-F238E27FC236}">
                <a16:creationId xmlns:a16="http://schemas.microsoft.com/office/drawing/2014/main" id="{0DC6C081-F05D-95A7-DAAE-1697BFD6E0E4}"/>
              </a:ext>
            </a:extLst>
          </p:cNvPr>
          <p:cNvSpPr txBox="1">
            <a:spLocks/>
          </p:cNvSpPr>
          <p:nvPr/>
        </p:nvSpPr>
        <p:spPr>
          <a:xfrm>
            <a:off x="2951344" y="4457485"/>
            <a:ext cx="1906058"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(Ethereum) Blockchain</a:t>
            </a:r>
          </a:p>
        </p:txBody>
      </p:sp>
      <p:sp>
        <p:nvSpPr>
          <p:cNvPr id="29" name="Text Placeholder 17">
            <a:extLst>
              <a:ext uri="{FF2B5EF4-FFF2-40B4-BE49-F238E27FC236}">
                <a16:creationId xmlns:a16="http://schemas.microsoft.com/office/drawing/2014/main" id="{06FF4067-03FF-0D2B-7385-932EABA961CA}"/>
              </a:ext>
            </a:extLst>
          </p:cNvPr>
          <p:cNvSpPr txBox="1">
            <a:spLocks/>
          </p:cNvSpPr>
          <p:nvPr/>
        </p:nvSpPr>
        <p:spPr>
          <a:xfrm>
            <a:off x="4993504" y="4449865"/>
            <a:ext cx="1906058"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(Bitcoin) Blockchain</a:t>
            </a:r>
          </a:p>
        </p:txBody>
      </p:sp>
      <p:sp>
        <p:nvSpPr>
          <p:cNvPr id="30" name="Text Placeholder 17">
            <a:extLst>
              <a:ext uri="{FF2B5EF4-FFF2-40B4-BE49-F238E27FC236}">
                <a16:creationId xmlns:a16="http://schemas.microsoft.com/office/drawing/2014/main" id="{53FA58C1-7556-8D1D-E08D-F66697647B5F}"/>
              </a:ext>
            </a:extLst>
          </p:cNvPr>
          <p:cNvSpPr txBox="1">
            <a:spLocks/>
          </p:cNvSpPr>
          <p:nvPr/>
        </p:nvSpPr>
        <p:spPr>
          <a:xfrm>
            <a:off x="4940164" y="3939325"/>
            <a:ext cx="2070236"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Non-Fungible Tokens (e.g., ERC721)</a:t>
            </a:r>
          </a:p>
        </p:txBody>
      </p:sp>
      <p:sp>
        <p:nvSpPr>
          <p:cNvPr id="31" name="Text Placeholder 17">
            <a:extLst>
              <a:ext uri="{FF2B5EF4-FFF2-40B4-BE49-F238E27FC236}">
                <a16:creationId xmlns:a16="http://schemas.microsoft.com/office/drawing/2014/main" id="{3AB9E460-CB7E-720B-899D-43C62813E96A}"/>
              </a:ext>
            </a:extLst>
          </p:cNvPr>
          <p:cNvSpPr txBox="1">
            <a:spLocks/>
          </p:cNvSpPr>
          <p:nvPr/>
        </p:nvSpPr>
        <p:spPr>
          <a:xfrm>
            <a:off x="2082664" y="4968025"/>
            <a:ext cx="4851536"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Direct communication between different settlement layers</a:t>
            </a:r>
          </a:p>
        </p:txBody>
      </p:sp>
      <p:cxnSp>
        <p:nvCxnSpPr>
          <p:cNvPr id="33" name="Straight Arrow Connector 32">
            <a:extLst>
              <a:ext uri="{FF2B5EF4-FFF2-40B4-BE49-F238E27FC236}">
                <a16:creationId xmlns:a16="http://schemas.microsoft.com/office/drawing/2014/main" id="{FC03ED96-77A5-D93A-5F0B-3BA82B6928DE}"/>
              </a:ext>
            </a:extLst>
          </p:cNvPr>
          <p:cNvCxnSpPr/>
          <p:nvPr/>
        </p:nvCxnSpPr>
        <p:spPr>
          <a:xfrm flipH="1">
            <a:off x="2631989" y="2701361"/>
            <a:ext cx="187411" cy="220272"/>
          </a:xfrm>
          <a:prstGeom prst="straightConnector1">
            <a:avLst/>
          </a:prstGeom>
          <a:ln w="12700">
            <a:solidFill>
              <a:srgbClr val="DD147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5F8F7C59-7B57-E1A8-E2F1-D92A42B44279}"/>
              </a:ext>
            </a:extLst>
          </p:cNvPr>
          <p:cNvCxnSpPr>
            <a:cxnSpLocks/>
          </p:cNvCxnSpPr>
          <p:nvPr/>
        </p:nvCxnSpPr>
        <p:spPr>
          <a:xfrm flipH="1">
            <a:off x="2891481" y="2701361"/>
            <a:ext cx="1645829" cy="220272"/>
          </a:xfrm>
          <a:prstGeom prst="straightConnector1">
            <a:avLst/>
          </a:prstGeom>
          <a:ln w="12700">
            <a:solidFill>
              <a:srgbClr val="8E2F9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6722A33D-6F1C-EDA4-7588-2909750E2881}"/>
              </a:ext>
            </a:extLst>
          </p:cNvPr>
          <p:cNvCxnSpPr/>
          <p:nvPr/>
        </p:nvCxnSpPr>
        <p:spPr>
          <a:xfrm>
            <a:off x="2819400" y="2701361"/>
            <a:ext cx="3304609" cy="220272"/>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DFA64AB4-E6A2-7721-5570-0285522782E5}"/>
              </a:ext>
            </a:extLst>
          </p:cNvPr>
          <p:cNvCxnSpPr/>
          <p:nvPr/>
        </p:nvCxnSpPr>
        <p:spPr>
          <a:xfrm>
            <a:off x="2847271" y="2705594"/>
            <a:ext cx="1612901" cy="217733"/>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B4F883B6-64CD-6A26-1B7F-FDE80806A47F}"/>
              </a:ext>
            </a:extLst>
          </p:cNvPr>
          <p:cNvCxnSpPr>
            <a:cxnSpLocks/>
          </p:cNvCxnSpPr>
          <p:nvPr/>
        </p:nvCxnSpPr>
        <p:spPr>
          <a:xfrm>
            <a:off x="4532253" y="2704746"/>
            <a:ext cx="57195" cy="253153"/>
          </a:xfrm>
          <a:prstGeom prst="straightConnector1">
            <a:avLst/>
          </a:prstGeom>
          <a:ln w="12700">
            <a:solidFill>
              <a:srgbClr val="8E2F9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C18F287C-448D-1AE7-BC1F-F872860A800C}"/>
              </a:ext>
            </a:extLst>
          </p:cNvPr>
          <p:cNvCxnSpPr/>
          <p:nvPr/>
        </p:nvCxnSpPr>
        <p:spPr>
          <a:xfrm>
            <a:off x="4532253" y="2706438"/>
            <a:ext cx="1720266" cy="232128"/>
          </a:xfrm>
          <a:prstGeom prst="straightConnector1">
            <a:avLst/>
          </a:prstGeom>
          <a:ln w="12700">
            <a:solidFill>
              <a:srgbClr val="8E2F9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0073F125-1559-D3B2-25BE-48E31CD4152F}"/>
              </a:ext>
            </a:extLst>
          </p:cNvPr>
          <p:cNvCxnSpPr>
            <a:cxnSpLocks/>
          </p:cNvCxnSpPr>
          <p:nvPr/>
        </p:nvCxnSpPr>
        <p:spPr>
          <a:xfrm>
            <a:off x="6211010" y="2695714"/>
            <a:ext cx="36566" cy="247367"/>
          </a:xfrm>
          <a:prstGeom prst="straightConnector1">
            <a:avLst/>
          </a:prstGeom>
          <a:ln w="12700">
            <a:solidFill>
              <a:srgbClr val="F9A835"/>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1208E2AA-B3F5-B172-98E9-D007026DBE0E}"/>
              </a:ext>
            </a:extLst>
          </p:cNvPr>
          <p:cNvCxnSpPr/>
          <p:nvPr/>
        </p:nvCxnSpPr>
        <p:spPr>
          <a:xfrm flipH="1">
            <a:off x="4681015" y="2696563"/>
            <a:ext cx="1529995" cy="242003"/>
          </a:xfrm>
          <a:prstGeom prst="straightConnector1">
            <a:avLst/>
          </a:prstGeom>
          <a:ln w="12700">
            <a:solidFill>
              <a:srgbClr val="F9A835"/>
            </a:solidFill>
            <a:tailEnd type="triangle"/>
          </a:ln>
        </p:spPr>
        <p:style>
          <a:lnRef idx="1">
            <a:schemeClr val="accent1"/>
          </a:lnRef>
          <a:fillRef idx="0">
            <a:schemeClr val="accent1"/>
          </a:fillRef>
          <a:effectRef idx="0">
            <a:schemeClr val="accent1"/>
          </a:effectRef>
          <a:fontRef idx="minor">
            <a:schemeClr val="tx1"/>
          </a:fontRef>
        </p:style>
      </p:cxnSp>
      <p:sp>
        <p:nvSpPr>
          <p:cNvPr id="51" name="Text Placeholder 17">
            <a:extLst>
              <a:ext uri="{FF2B5EF4-FFF2-40B4-BE49-F238E27FC236}">
                <a16:creationId xmlns:a16="http://schemas.microsoft.com/office/drawing/2014/main" id="{13F7AD81-D486-FB2A-4082-FB416259600E}"/>
              </a:ext>
            </a:extLst>
          </p:cNvPr>
          <p:cNvSpPr txBox="1">
            <a:spLocks/>
          </p:cNvSpPr>
          <p:nvPr/>
        </p:nvSpPr>
        <p:spPr>
          <a:xfrm>
            <a:off x="755649" y="5981520"/>
            <a:ext cx="6011863" cy="3852292"/>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cs typeface="+mn-cs"/>
              </a:rPr>
              <a:t>Protocol, asset, and settlement layers form the core of the DeFi technology stack. The protocol layer consists of DeFi applications that offer some sort of financial service functionality such as trading or lending. The asset layer defines which digital assets can be processed by a DeFi protocol. It is important to keep in mind that normally a specific DeFi protocol is offering its services for only a few specific digital assets such as one fungible token or a pair of fungible tokens. Finally, the settlement layer forms the underlying infrastructure. DeFi applications as well as digital assets reside on Layer-1-protocols (e.g., Ethereum). </a:t>
            </a:r>
            <a:br>
              <a:rPr lang="en-US">
                <a:solidFill>
                  <a:srgbClr val="000000"/>
                </a:solidFill>
                <a:cs typeface="+mn-cs"/>
              </a:rPr>
            </a:br>
            <a:br>
              <a:rPr lang="en-US">
                <a:solidFill>
                  <a:srgbClr val="000000"/>
                </a:solidFill>
                <a:cs typeface="+mn-cs"/>
              </a:rPr>
            </a:br>
            <a:r>
              <a:rPr lang="en-US">
                <a:solidFill>
                  <a:srgbClr val="000000"/>
                </a:solidFill>
                <a:cs typeface="+mn-cs"/>
              </a:rPr>
              <a:t>This Layer-1 protocol is of crucial importance, as it represents the execution and settlement layer for any transactions. In addition to these core layers, three additional layers can play a role. First, at the bottom of the stack, the interoperability layer allows different settlement layers to directly communicate with each other. It can be used to allow DeFi applications to incorporate different Layer-1-protocols into their functionality. At the top of the stack, an application layer normally provides user interfaces. Finally, an aggregation layer allows to aggregate the functionality of multiple DeFi applications.</a:t>
            </a:r>
          </a:p>
          <a:p>
            <a:endParaRPr lang="en-US">
              <a:solidFill>
                <a:srgbClr val="000000"/>
              </a:solidFill>
              <a:cs typeface="+mn-cs"/>
            </a:endParaRPr>
          </a:p>
          <a:p>
            <a:r>
              <a:rPr lang="en-US">
                <a:solidFill>
                  <a:srgbClr val="000000"/>
                </a:solidFill>
                <a:cs typeface="+mn-cs"/>
              </a:rPr>
              <a:t>DeFi solutions exist for major functions such trading, lending, investing, deposits, and payments more services being added on an ongoing basis. Below you see an overview of financial services, with examples of solutions across traditional finance (TradFi), Centralized Finance (CeFi) and DeFi. When comparing TradFi with CeFi and DeFi, it is important to distinguish infrastructures from assets. DeFi (and CeFi) solutions currently focus on the processing of digital assets such as cryptocurrencies, whereas TradFi handles traditional assets such as bonds or equities. However, it would also be conceivable that DeFi solutions process digitalized versions of traditional assets (e.g., tokenized bonds).</a:t>
            </a:r>
          </a:p>
          <a:p>
            <a:endParaRPr lang="en-US">
              <a:solidFill>
                <a:srgbClr val="000000"/>
              </a:solidFill>
              <a:cs typeface="+mn-cs"/>
            </a:endParaRPr>
          </a:p>
        </p:txBody>
      </p:sp>
    </p:spTree>
    <p:extLst>
      <p:ext uri="{BB962C8B-B14F-4D97-AF65-F5344CB8AC3E}">
        <p14:creationId xmlns:p14="http://schemas.microsoft.com/office/powerpoint/2010/main" val="17675151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7"/>
            <a:ext cx="6051578" cy="472214"/>
          </a:xfrm>
        </p:spPr>
        <p:txBody>
          <a:bodyPr numCol="1"/>
          <a:lstStyle/>
          <a:p>
            <a:r>
              <a:rPr lang="en-US" dirty="0"/>
              <a:t>Blockchain systems can be centralized, decentralized or distributed network systems. </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8</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1.2 Different Types of Blockchain Networks </a:t>
            </a:r>
            <a:endParaRPr lang="en-US" sz="1800" b="0" dirty="0"/>
          </a:p>
        </p:txBody>
      </p:sp>
      <p:pic>
        <p:nvPicPr>
          <p:cNvPr id="10" name="Picture 9">
            <a:extLst>
              <a:ext uri="{FF2B5EF4-FFF2-40B4-BE49-F238E27FC236}">
                <a16:creationId xmlns:a16="http://schemas.microsoft.com/office/drawing/2014/main" id="{37978FA4-7CCE-CEA0-2F25-29ED814E3A77}"/>
              </a:ext>
            </a:extLst>
          </p:cNvPr>
          <p:cNvPicPr>
            <a:picLocks noChangeAspect="1"/>
          </p:cNvPicPr>
          <p:nvPr/>
        </p:nvPicPr>
        <p:blipFill>
          <a:blip r:embed="rId2"/>
          <a:stretch>
            <a:fillRect/>
          </a:stretch>
        </p:blipFill>
        <p:spPr>
          <a:xfrm>
            <a:off x="-55972" y="1786645"/>
            <a:ext cx="7559675" cy="1528524"/>
          </a:xfrm>
          <a:prstGeom prst="rect">
            <a:avLst/>
          </a:prstGeom>
        </p:spPr>
      </p:pic>
      <p:sp>
        <p:nvSpPr>
          <p:cNvPr id="11" name="Text Placeholder 17">
            <a:extLst>
              <a:ext uri="{FF2B5EF4-FFF2-40B4-BE49-F238E27FC236}">
                <a16:creationId xmlns:a16="http://schemas.microsoft.com/office/drawing/2014/main" id="{8EFD6AA2-B0AA-098E-72EE-DFD5CF2B69D1}"/>
              </a:ext>
            </a:extLst>
          </p:cNvPr>
          <p:cNvSpPr txBox="1">
            <a:spLocks/>
          </p:cNvSpPr>
          <p:nvPr/>
        </p:nvSpPr>
        <p:spPr>
          <a:xfrm>
            <a:off x="2697179" y="3306052"/>
            <a:ext cx="2165317" cy="70935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120"/>
              </a:lnSpc>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Decentralized Network</a:t>
            </a:r>
          </a:p>
          <a:p>
            <a:pPr algn="ctr">
              <a:lnSpc>
                <a:spcPts val="1120"/>
              </a:lnSpc>
            </a:pPr>
            <a:endPar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p>
            <a:pPr algn="ctr">
              <a:lnSpc>
                <a:spcPts val="1120"/>
              </a:lnSpc>
            </a:pP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No single authority controls </a:t>
            </a:r>
          </a:p>
          <a:p>
            <a:pPr algn="ctr">
              <a:lnSpc>
                <a:spcPts val="1120"/>
              </a:lnSpc>
            </a:pP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the nodes</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2" name="Text Placeholder 17">
            <a:extLst>
              <a:ext uri="{FF2B5EF4-FFF2-40B4-BE49-F238E27FC236}">
                <a16:creationId xmlns:a16="http://schemas.microsoft.com/office/drawing/2014/main" id="{3CD0B17A-406E-CFD3-9FC7-900A86ED11BA}"/>
              </a:ext>
            </a:extLst>
          </p:cNvPr>
          <p:cNvSpPr txBox="1">
            <a:spLocks/>
          </p:cNvSpPr>
          <p:nvPr/>
        </p:nvSpPr>
        <p:spPr>
          <a:xfrm>
            <a:off x="4883788" y="3306052"/>
            <a:ext cx="2165317" cy="70935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120"/>
              </a:lnSpc>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Distributed Network</a:t>
            </a:r>
          </a:p>
          <a:p>
            <a:pPr algn="ctr">
              <a:lnSpc>
                <a:spcPts val="1120"/>
              </a:lnSpc>
            </a:pPr>
            <a:endPar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p>
            <a:pPr algn="ctr">
              <a:lnSpc>
                <a:spcPts val="1120"/>
              </a:lnSpc>
            </a:pP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Every node is independent and interconnected with each other</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3" name="Text Placeholder 17">
            <a:extLst>
              <a:ext uri="{FF2B5EF4-FFF2-40B4-BE49-F238E27FC236}">
                <a16:creationId xmlns:a16="http://schemas.microsoft.com/office/drawing/2014/main" id="{F22FE853-A9F7-7003-BBE4-99A6E4146408}"/>
              </a:ext>
            </a:extLst>
          </p:cNvPr>
          <p:cNvSpPr txBox="1">
            <a:spLocks/>
          </p:cNvSpPr>
          <p:nvPr/>
        </p:nvSpPr>
        <p:spPr>
          <a:xfrm>
            <a:off x="351544" y="3306052"/>
            <a:ext cx="2165317" cy="70935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120"/>
              </a:lnSpc>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Centralized Network</a:t>
            </a:r>
          </a:p>
          <a:p>
            <a:pPr algn="ctr">
              <a:lnSpc>
                <a:spcPts val="1120"/>
              </a:lnSpc>
            </a:pPr>
            <a:endPar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p>
            <a:pPr algn="ctr">
              <a:lnSpc>
                <a:spcPts val="1120"/>
              </a:lnSpc>
            </a:pP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All nodes are connected under a single authority</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4" name="Text Placeholder 17">
            <a:extLst>
              <a:ext uri="{FF2B5EF4-FFF2-40B4-BE49-F238E27FC236}">
                <a16:creationId xmlns:a16="http://schemas.microsoft.com/office/drawing/2014/main" id="{C640252E-F411-1E6B-61D9-4ED59D707609}"/>
              </a:ext>
            </a:extLst>
          </p:cNvPr>
          <p:cNvSpPr txBox="1">
            <a:spLocks/>
          </p:cNvSpPr>
          <p:nvPr/>
        </p:nvSpPr>
        <p:spPr>
          <a:xfrm>
            <a:off x="731792" y="4202589"/>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2: Blockchain network architecture</a:t>
            </a:r>
            <a:endParaRPr lang="en-LB" sz="1100" i="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4925620"/>
            <a:ext cx="6051578" cy="47221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solidFill>
                  <a:srgbClr val="000000"/>
                </a:solidFill>
              </a:rPr>
              <a:t>Within this initial differentiation, there are four main types of decentralized or distributed networks in the blockchain which are public blockchain networks, private blockchain networks, hybrid blockchain networks and consortium blockchain networks.</a:t>
            </a:r>
          </a:p>
        </p:txBody>
      </p:sp>
      <p:sp>
        <p:nvSpPr>
          <p:cNvPr id="24" name="Text Placeholder 17">
            <a:extLst>
              <a:ext uri="{FF2B5EF4-FFF2-40B4-BE49-F238E27FC236}">
                <a16:creationId xmlns:a16="http://schemas.microsoft.com/office/drawing/2014/main" id="{9FB453C0-0766-C27C-51E1-313B61B01E92}"/>
              </a:ext>
            </a:extLst>
          </p:cNvPr>
          <p:cNvSpPr txBox="1">
            <a:spLocks/>
          </p:cNvSpPr>
          <p:nvPr/>
        </p:nvSpPr>
        <p:spPr>
          <a:xfrm>
            <a:off x="992432" y="5806533"/>
            <a:ext cx="2739551" cy="46274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dirty="0">
                <a:solidFill>
                  <a:srgbClr val="F79037"/>
                </a:solidFill>
              </a:rPr>
              <a:t>Public Blockchain Networks</a:t>
            </a:r>
          </a:p>
          <a:p>
            <a:r>
              <a:rPr lang="en-US" dirty="0">
                <a:solidFill>
                  <a:srgbClr val="000000"/>
                </a:solidFill>
              </a:rPr>
              <a:t>Public blockchain networks do not require a central authority to give permission for participation. Per default, a public blockchain network does not restrict access to any user. This equality is also given in the right for all participants to read, edit, and validate the blockchain. Examples for public blockchain networks include Bitcoin, Ethereum, and Litecoin.</a:t>
            </a:r>
          </a:p>
          <a:p>
            <a:endParaRPr lang="en-US" dirty="0">
              <a:solidFill>
                <a:srgbClr val="000000"/>
              </a:solidFill>
            </a:endParaRPr>
          </a:p>
          <a:p>
            <a:pPr algn="l"/>
            <a:r>
              <a:rPr lang="en-US" b="1" dirty="0">
                <a:solidFill>
                  <a:srgbClr val="F79037"/>
                </a:solidFill>
              </a:rPr>
              <a:t>Private Blockchain Networks</a:t>
            </a:r>
          </a:p>
          <a:p>
            <a:r>
              <a:rPr lang="en-US" dirty="0">
                <a:solidFill>
                  <a:srgbClr val="000000"/>
                </a:solidFill>
              </a:rPr>
              <a:t>In a private blockchain network, a single organization or institution controls private blockchains which are also referred to as managed blockchains. The authority running the private blockchain determines which participants have rights or rights such as access and voting. Decentralization only exists to a certain degree on private blockchains since they have access restrictions. An example of a private blockchain network is Ripple, a digital currency exchange network for businesses.</a:t>
            </a:r>
          </a:p>
          <a:p>
            <a:endParaRPr lang="en-US" dirty="0">
              <a:solidFill>
                <a:srgbClr val="000000"/>
              </a:solidFill>
            </a:endParaRPr>
          </a:p>
        </p:txBody>
      </p:sp>
      <p:sp>
        <p:nvSpPr>
          <p:cNvPr id="25" name="Text Placeholder 17">
            <a:extLst>
              <a:ext uri="{FF2B5EF4-FFF2-40B4-BE49-F238E27FC236}">
                <a16:creationId xmlns:a16="http://schemas.microsoft.com/office/drawing/2014/main" id="{D0433F94-516C-FBEC-0C87-457CCBB87DFF}"/>
              </a:ext>
            </a:extLst>
          </p:cNvPr>
          <p:cNvSpPr txBox="1">
            <a:spLocks/>
          </p:cNvSpPr>
          <p:nvPr/>
        </p:nvSpPr>
        <p:spPr>
          <a:xfrm>
            <a:off x="4183763" y="5806533"/>
            <a:ext cx="2739551" cy="46274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dirty="0">
                <a:solidFill>
                  <a:srgbClr val="F79037"/>
                </a:solidFill>
              </a:rPr>
              <a:t>Hybrid Blockchain Networks</a:t>
            </a:r>
          </a:p>
          <a:p>
            <a:r>
              <a:rPr lang="en-US" dirty="0">
                <a:solidFill>
                  <a:srgbClr val="000000"/>
                </a:solidFill>
              </a:rPr>
              <a:t>Hybrid blockchain networks combine aspects of private and public blockchain networks. One use-case for hybrid blockchains is in banking, where the central institution can grant public access to digital currency but at the same time keep bank-owned currency private. In this way, part of the data stored on the chain is publicly accessible and part of the data is restricted by access control.</a:t>
            </a:r>
          </a:p>
          <a:p>
            <a:endParaRPr lang="en-US" dirty="0">
              <a:solidFill>
                <a:srgbClr val="000000"/>
              </a:solidFill>
            </a:endParaRPr>
          </a:p>
          <a:p>
            <a:pPr algn="l">
              <a:spcBef>
                <a:spcPts val="200"/>
              </a:spcBef>
            </a:pPr>
            <a:r>
              <a:rPr lang="en-US" b="1">
                <a:solidFill>
                  <a:srgbClr val="F79037"/>
                </a:solidFill>
              </a:rPr>
              <a:t>Consortium Blockchain Networks</a:t>
            </a:r>
            <a:endParaRPr lang="en-LB" b="1">
              <a:solidFill>
                <a:srgbClr val="F79037"/>
              </a:solidFill>
            </a:endParaRPr>
          </a:p>
          <a:p>
            <a:pPr algn="just"/>
            <a:r>
              <a:rPr lang="en-US">
                <a:solidFill>
                  <a:srgbClr val="000000"/>
                </a:solidFill>
              </a:rPr>
              <a:t>In a consortium blockchain network, there is a group of selected organizations that can govern access, reading and editing rights. This setup is commonly used in industries in which several organizations have common goals and benefit from shared responsibility over goods, data, or assets. For example, the Global Shipping Business Network Consortium is digitizing the shipping industry and increasing collaboration between maritime industry stakeholders.</a:t>
            </a:r>
            <a:endParaRPr lang="en-LB">
              <a:solidFill>
                <a:srgbClr val="000000"/>
              </a:solidFill>
            </a:endParaRPr>
          </a:p>
          <a:p>
            <a:endParaRPr lang="en-US" dirty="0">
              <a:solidFill>
                <a:srgbClr val="000000"/>
              </a:solidFill>
            </a:endParaRPr>
          </a:p>
        </p:txBody>
      </p:sp>
      <p:sp>
        <p:nvSpPr>
          <p:cNvPr id="26" name="TextBox 25">
            <a:extLst>
              <a:ext uri="{FF2B5EF4-FFF2-40B4-BE49-F238E27FC236}">
                <a16:creationId xmlns:a16="http://schemas.microsoft.com/office/drawing/2014/main" id="{AC22CA96-DE0C-9C95-3255-57D0F071A36D}"/>
              </a:ext>
            </a:extLst>
          </p:cNvPr>
          <p:cNvSpPr txBox="1"/>
          <p:nvPr/>
        </p:nvSpPr>
        <p:spPr>
          <a:xfrm>
            <a:off x="428272" y="5761377"/>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27" name="TextBox 26">
            <a:extLst>
              <a:ext uri="{FF2B5EF4-FFF2-40B4-BE49-F238E27FC236}">
                <a16:creationId xmlns:a16="http://schemas.microsoft.com/office/drawing/2014/main" id="{CFC36A42-8461-1D80-33BC-1C4F96580F54}"/>
              </a:ext>
            </a:extLst>
          </p:cNvPr>
          <p:cNvSpPr txBox="1"/>
          <p:nvPr/>
        </p:nvSpPr>
        <p:spPr>
          <a:xfrm>
            <a:off x="428272" y="766919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28" name="TextBox 27">
            <a:extLst>
              <a:ext uri="{FF2B5EF4-FFF2-40B4-BE49-F238E27FC236}">
                <a16:creationId xmlns:a16="http://schemas.microsoft.com/office/drawing/2014/main" id="{8417799F-A1DE-8F36-3F3C-83A0A0334F00}"/>
              </a:ext>
            </a:extLst>
          </p:cNvPr>
          <p:cNvSpPr txBox="1"/>
          <p:nvPr/>
        </p:nvSpPr>
        <p:spPr>
          <a:xfrm>
            <a:off x="3639265" y="5761377"/>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29" name="TextBox 28">
            <a:extLst>
              <a:ext uri="{FF2B5EF4-FFF2-40B4-BE49-F238E27FC236}">
                <a16:creationId xmlns:a16="http://schemas.microsoft.com/office/drawing/2014/main" id="{FD476B0C-5C07-9CBE-CF1E-40579DAF4F80}"/>
              </a:ext>
            </a:extLst>
          </p:cNvPr>
          <p:cNvSpPr txBox="1"/>
          <p:nvPr/>
        </p:nvSpPr>
        <p:spPr>
          <a:xfrm>
            <a:off x="3639265" y="766919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Tree>
    <p:extLst>
      <p:ext uri="{BB962C8B-B14F-4D97-AF65-F5344CB8AC3E}">
        <p14:creationId xmlns:p14="http://schemas.microsoft.com/office/powerpoint/2010/main" val="164271790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7836D763-9762-92F4-83C1-99272209AF25}"/>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a:fillRect/>
          </a:stretch>
        </p:blipFill>
        <p:spPr/>
      </p:pic>
      <p:sp>
        <p:nvSpPr>
          <p:cNvPr id="6" name="Slide Number Placeholder 5">
            <a:extLst>
              <a:ext uri="{FF2B5EF4-FFF2-40B4-BE49-F238E27FC236}">
                <a16:creationId xmlns:a16="http://schemas.microsoft.com/office/drawing/2014/main" id="{023942E3-9BC9-2234-7C5E-AD04683AAF4C}"/>
              </a:ext>
            </a:extLst>
          </p:cNvPr>
          <p:cNvSpPr>
            <a:spLocks noGrp="1"/>
          </p:cNvSpPr>
          <p:nvPr>
            <p:ph type="sldNum" sz="quarter" idx="4"/>
          </p:nvPr>
        </p:nvSpPr>
        <p:spPr/>
        <p:txBody>
          <a:bodyPr/>
          <a:lstStyle/>
          <a:p>
            <a:fld id="{CB2079F2-58AF-ED44-82D7-E04B2F6FD686}" type="slidenum">
              <a:rPr lang="en-US" smtClean="0"/>
              <a:pPr/>
              <a:t>80</a:t>
            </a:fld>
            <a:endParaRPr lang="en-US" dirty="0"/>
          </a:p>
        </p:txBody>
      </p:sp>
      <p:sp>
        <p:nvSpPr>
          <p:cNvPr id="10" name="Text Placeholder 17">
            <a:extLst>
              <a:ext uri="{FF2B5EF4-FFF2-40B4-BE49-F238E27FC236}">
                <a16:creationId xmlns:a16="http://schemas.microsoft.com/office/drawing/2014/main" id="{3FF23C1A-F948-C357-498B-CAE9B9B51E1B}"/>
              </a:ext>
            </a:extLst>
          </p:cNvPr>
          <p:cNvSpPr txBox="1">
            <a:spLocks/>
          </p:cNvSpPr>
          <p:nvPr/>
        </p:nvSpPr>
        <p:spPr>
          <a:xfrm>
            <a:off x="930639" y="8474013"/>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10: Main financial services categories in traditional finance, centralized finance, and decentralized finance.</a:t>
            </a:r>
          </a:p>
        </p:txBody>
      </p:sp>
      <p:graphicFrame>
        <p:nvGraphicFramePr>
          <p:cNvPr id="15" name="Table 15">
            <a:extLst>
              <a:ext uri="{FF2B5EF4-FFF2-40B4-BE49-F238E27FC236}">
                <a16:creationId xmlns:a16="http://schemas.microsoft.com/office/drawing/2014/main" id="{9D68963F-EEB3-21DA-505F-7E8143C25FE1}"/>
              </a:ext>
            </a:extLst>
          </p:cNvPr>
          <p:cNvGraphicFramePr>
            <a:graphicFrameLocks noGrp="1"/>
          </p:cNvGraphicFramePr>
          <p:nvPr>
            <p:extLst>
              <p:ext uri="{D42A27DB-BD31-4B8C-83A1-F6EECF244321}">
                <p14:modId xmlns:p14="http://schemas.microsoft.com/office/powerpoint/2010/main" val="4130442481"/>
              </p:ext>
            </p:extLst>
          </p:nvPr>
        </p:nvGraphicFramePr>
        <p:xfrm>
          <a:off x="665037" y="5047522"/>
          <a:ext cx="6158858" cy="3182112"/>
        </p:xfrm>
        <a:graphic>
          <a:graphicData uri="http://schemas.openxmlformats.org/drawingml/2006/table">
            <a:tbl>
              <a:tblPr firstRow="1" bandRow="1">
                <a:tableStyleId>{5C22544A-7EE6-4342-B048-85BDC9FD1C3A}</a:tableStyleId>
              </a:tblPr>
              <a:tblGrid>
                <a:gridCol w="1509033">
                  <a:extLst>
                    <a:ext uri="{9D8B030D-6E8A-4147-A177-3AD203B41FA5}">
                      <a16:colId xmlns:a16="http://schemas.microsoft.com/office/drawing/2014/main" val="2378868253"/>
                    </a:ext>
                  </a:extLst>
                </a:gridCol>
                <a:gridCol w="1639497">
                  <a:extLst>
                    <a:ext uri="{9D8B030D-6E8A-4147-A177-3AD203B41FA5}">
                      <a16:colId xmlns:a16="http://schemas.microsoft.com/office/drawing/2014/main" val="2262212465"/>
                    </a:ext>
                  </a:extLst>
                </a:gridCol>
                <a:gridCol w="1479478">
                  <a:extLst>
                    <a:ext uri="{9D8B030D-6E8A-4147-A177-3AD203B41FA5}">
                      <a16:colId xmlns:a16="http://schemas.microsoft.com/office/drawing/2014/main" val="1671100373"/>
                    </a:ext>
                  </a:extLst>
                </a:gridCol>
                <a:gridCol w="1530850">
                  <a:extLst>
                    <a:ext uri="{9D8B030D-6E8A-4147-A177-3AD203B41FA5}">
                      <a16:colId xmlns:a16="http://schemas.microsoft.com/office/drawing/2014/main" val="3717074767"/>
                    </a:ext>
                  </a:extLst>
                </a:gridCol>
              </a:tblGrid>
              <a:tr h="370840">
                <a:tc>
                  <a:txBody>
                    <a:bodyPr/>
                    <a:lstStyle/>
                    <a:p>
                      <a:endParaRPr lang="en-GB"/>
                    </a:p>
                  </a:txBody>
                  <a:tcPr>
                    <a:solidFill>
                      <a:schemeClr val="bg1"/>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Traditional Finance (TradFi)</a:t>
                      </a:r>
                    </a:p>
                  </a:txBody>
                  <a:tcPr anchor="ctr">
                    <a:solidFill>
                      <a:srgbClr val="8E2F91"/>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Centralized Finance (CeFi)</a:t>
                      </a:r>
                    </a:p>
                  </a:txBody>
                  <a:tcPr anchor="ctr">
                    <a:solidFill>
                      <a:srgbClr val="8E2F91"/>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Decentralized Finance</a:t>
                      </a:r>
                    </a:p>
                  </a:txBody>
                  <a:tcPr anchor="ctr">
                    <a:solidFill>
                      <a:srgbClr val="8E2F91"/>
                    </a:solidFill>
                  </a:tcPr>
                </a:tc>
                <a:extLst>
                  <a:ext uri="{0D108BD9-81ED-4DB2-BD59-A6C34878D82A}">
                    <a16:rowId xmlns:a16="http://schemas.microsoft.com/office/drawing/2014/main" val="4094672364"/>
                  </a:ext>
                </a:extLst>
              </a:tr>
              <a:tr h="370840">
                <a:tc>
                  <a:txBody>
                    <a:bodyPr/>
                    <a:lstStyle/>
                    <a:p>
                      <a:pPr algn="ctr"/>
                      <a:r>
                        <a:rPr lang="en-GB" sz="1100" b="1">
                          <a:solidFill>
                            <a:schemeClr val="bg1"/>
                          </a:solidFill>
                          <a:latin typeface="Calibri" panose="020F0502020204030204" pitchFamily="34" charset="0"/>
                          <a:cs typeface="Calibri" panose="020F0502020204030204" pitchFamily="34" charset="0"/>
                        </a:rPr>
                        <a:t>Trading</a:t>
                      </a:r>
                    </a:p>
                  </a:txBody>
                  <a:tcPr anchor="ctr">
                    <a:solidFill>
                      <a:srgbClr val="DD1470"/>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Exchanges / Brokers (e.g., Xetra)</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Crypto Exchanges (e.g., Binance)</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Decentralized Exchange (e.g., Uniswap)</a:t>
                      </a:r>
                    </a:p>
                  </a:txBody>
                  <a:tcPr anchor="ctr">
                    <a:solidFill>
                      <a:srgbClr val="F9A835"/>
                    </a:solidFill>
                  </a:tcPr>
                </a:tc>
                <a:extLst>
                  <a:ext uri="{0D108BD9-81ED-4DB2-BD59-A6C34878D82A}">
                    <a16:rowId xmlns:a16="http://schemas.microsoft.com/office/drawing/2014/main" val="2043593712"/>
                  </a:ext>
                </a:extLst>
              </a:tr>
              <a:tr h="370840">
                <a:tc>
                  <a:txBody>
                    <a:bodyPr/>
                    <a:lstStyle/>
                    <a:p>
                      <a:pPr algn="ctr"/>
                      <a:r>
                        <a:rPr lang="en-GB" sz="1100" b="1" kern="1200">
                          <a:solidFill>
                            <a:schemeClr val="bg1"/>
                          </a:solidFill>
                          <a:latin typeface="Calibri" panose="020F0502020204030204" pitchFamily="34" charset="0"/>
                          <a:ea typeface="+mn-ea"/>
                          <a:cs typeface="Calibri" panose="020F0502020204030204" pitchFamily="34" charset="0"/>
                        </a:rPr>
                        <a:t>Lending</a:t>
                      </a:r>
                    </a:p>
                  </a:txBody>
                  <a:tcPr anchor="ctr">
                    <a:solidFill>
                      <a:srgbClr val="DD1470"/>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Secured and unsecured </a:t>
                      </a:r>
                    </a:p>
                    <a:p>
                      <a:pPr algn="ctr"/>
                      <a:r>
                        <a:rPr lang="en-GB" sz="1100">
                          <a:solidFill>
                            <a:schemeClr val="bg1"/>
                          </a:solidFill>
                          <a:latin typeface="Calibri" panose="020F0502020204030204" pitchFamily="34" charset="0"/>
                          <a:cs typeface="Calibri" panose="020F0502020204030204" pitchFamily="34" charset="0"/>
                        </a:rPr>
                        <a:t>(e.g., term loans)</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Lending Platforms (e.g., BlockFi)</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Lending Protocols </a:t>
                      </a:r>
                    </a:p>
                    <a:p>
                      <a:pPr algn="ctr"/>
                      <a:r>
                        <a:rPr lang="en-GB" sz="1100">
                          <a:solidFill>
                            <a:schemeClr val="bg1"/>
                          </a:solidFill>
                          <a:latin typeface="Calibri" panose="020F0502020204030204" pitchFamily="34" charset="0"/>
                          <a:cs typeface="Calibri" panose="020F0502020204030204" pitchFamily="34" charset="0"/>
                        </a:rPr>
                        <a:t>(e.g., Aave)</a:t>
                      </a:r>
                    </a:p>
                  </a:txBody>
                  <a:tcPr anchor="ctr">
                    <a:solidFill>
                      <a:srgbClr val="F9A835"/>
                    </a:solidFill>
                  </a:tcPr>
                </a:tc>
                <a:extLst>
                  <a:ext uri="{0D108BD9-81ED-4DB2-BD59-A6C34878D82A}">
                    <a16:rowId xmlns:a16="http://schemas.microsoft.com/office/drawing/2014/main" val="3199083709"/>
                  </a:ext>
                </a:extLst>
              </a:tr>
              <a:tr h="370840">
                <a:tc>
                  <a:txBody>
                    <a:bodyPr/>
                    <a:lstStyle/>
                    <a:p>
                      <a:pPr algn="ctr"/>
                      <a:r>
                        <a:rPr lang="en-GB" sz="1100" b="1" kern="1200">
                          <a:solidFill>
                            <a:schemeClr val="bg1"/>
                          </a:solidFill>
                          <a:latin typeface="Calibri" panose="020F0502020204030204" pitchFamily="34" charset="0"/>
                          <a:ea typeface="+mn-ea"/>
                          <a:cs typeface="Calibri" panose="020F0502020204030204" pitchFamily="34" charset="0"/>
                        </a:rPr>
                        <a:t>Investing</a:t>
                      </a:r>
                    </a:p>
                  </a:txBody>
                  <a:tcPr anchor="ctr">
                    <a:solidFill>
                      <a:srgbClr val="DD1470"/>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Investment Funds </a:t>
                      </a:r>
                    </a:p>
                    <a:p>
                      <a:pPr algn="ctr"/>
                      <a:r>
                        <a:rPr lang="en-GB" sz="1100">
                          <a:solidFill>
                            <a:schemeClr val="bg1"/>
                          </a:solidFill>
                          <a:latin typeface="Calibri" panose="020F0502020204030204" pitchFamily="34" charset="0"/>
                          <a:cs typeface="Calibri" panose="020F0502020204030204" pitchFamily="34" charset="0"/>
                        </a:rPr>
                        <a:t>(e.g., ETFs)</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Crypto Funds </a:t>
                      </a:r>
                    </a:p>
                    <a:p>
                      <a:pPr algn="ctr"/>
                      <a:r>
                        <a:rPr lang="en-GB" sz="1100">
                          <a:solidFill>
                            <a:schemeClr val="bg1"/>
                          </a:solidFill>
                          <a:latin typeface="Calibri" panose="020F0502020204030204" pitchFamily="34" charset="0"/>
                          <a:cs typeface="Calibri" panose="020F0502020204030204" pitchFamily="34" charset="0"/>
                        </a:rPr>
                        <a:t>(e.g., Grayscale)</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Decentralized Asset Management</a:t>
                      </a:r>
                    </a:p>
                    <a:p>
                      <a:pPr algn="ctr"/>
                      <a:r>
                        <a:rPr lang="en-GB" sz="1100">
                          <a:solidFill>
                            <a:schemeClr val="bg1"/>
                          </a:solidFill>
                          <a:latin typeface="Calibri" panose="020F0502020204030204" pitchFamily="34" charset="0"/>
                          <a:cs typeface="Calibri" panose="020F0502020204030204" pitchFamily="34" charset="0"/>
                        </a:rPr>
                        <a:t> (e.g., Cosmos)</a:t>
                      </a:r>
                    </a:p>
                  </a:txBody>
                  <a:tcPr anchor="ctr">
                    <a:solidFill>
                      <a:srgbClr val="F9A835"/>
                    </a:solidFill>
                  </a:tcPr>
                </a:tc>
                <a:extLst>
                  <a:ext uri="{0D108BD9-81ED-4DB2-BD59-A6C34878D82A}">
                    <a16:rowId xmlns:a16="http://schemas.microsoft.com/office/drawing/2014/main" val="479851785"/>
                  </a:ext>
                </a:extLst>
              </a:tr>
              <a:tr h="370840">
                <a:tc>
                  <a:txBody>
                    <a:bodyPr/>
                    <a:lstStyle/>
                    <a:p>
                      <a:pPr algn="ctr"/>
                      <a:r>
                        <a:rPr lang="en-GB" sz="1100" b="1" kern="1200">
                          <a:solidFill>
                            <a:schemeClr val="bg1"/>
                          </a:solidFill>
                          <a:latin typeface="Calibri" panose="020F0502020204030204" pitchFamily="34" charset="0"/>
                          <a:ea typeface="+mn-ea"/>
                          <a:cs typeface="Calibri" panose="020F0502020204030204" pitchFamily="34" charset="0"/>
                        </a:rPr>
                        <a:t>Deposits</a:t>
                      </a:r>
                    </a:p>
                  </a:txBody>
                  <a:tcPr anchor="ctr">
                    <a:solidFill>
                      <a:srgbClr val="DD1470"/>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Saving  Accounts </a:t>
                      </a:r>
                    </a:p>
                    <a:p>
                      <a:pPr algn="ctr"/>
                      <a:r>
                        <a:rPr lang="en-GB" sz="1100">
                          <a:solidFill>
                            <a:schemeClr val="bg1"/>
                          </a:solidFill>
                          <a:latin typeface="Calibri" panose="020F0502020204030204" pitchFamily="34" charset="0"/>
                          <a:cs typeface="Calibri" panose="020F0502020204030204" pitchFamily="34" charset="0"/>
                        </a:rPr>
                        <a:t>(e.g., Commercial Banks)</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Staking Pool (e.g., Coinbase)</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dStaking Services </a:t>
                      </a:r>
                    </a:p>
                    <a:p>
                      <a:pPr algn="ctr"/>
                      <a:r>
                        <a:rPr lang="en-GB" sz="1100">
                          <a:solidFill>
                            <a:schemeClr val="bg1"/>
                          </a:solidFill>
                          <a:latin typeface="Calibri" panose="020F0502020204030204" pitchFamily="34" charset="0"/>
                          <a:cs typeface="Calibri" panose="020F0502020204030204" pitchFamily="34" charset="0"/>
                        </a:rPr>
                        <a:t>(e.g., Cosmos)</a:t>
                      </a:r>
                    </a:p>
                  </a:txBody>
                  <a:tcPr anchor="ctr">
                    <a:solidFill>
                      <a:srgbClr val="F9A835"/>
                    </a:solidFill>
                  </a:tcPr>
                </a:tc>
                <a:extLst>
                  <a:ext uri="{0D108BD9-81ED-4DB2-BD59-A6C34878D82A}">
                    <a16:rowId xmlns:a16="http://schemas.microsoft.com/office/drawing/2014/main" val="1216651067"/>
                  </a:ext>
                </a:extLst>
              </a:tr>
              <a:tr h="370840">
                <a:tc>
                  <a:txBody>
                    <a:bodyPr/>
                    <a:lstStyle/>
                    <a:p>
                      <a:pPr algn="ctr"/>
                      <a:r>
                        <a:rPr lang="en-GB" sz="1100" b="1" kern="1200">
                          <a:solidFill>
                            <a:schemeClr val="bg1"/>
                          </a:solidFill>
                          <a:latin typeface="Calibri" panose="020F0502020204030204" pitchFamily="34" charset="0"/>
                          <a:ea typeface="+mn-ea"/>
                          <a:cs typeface="Calibri" panose="020F0502020204030204" pitchFamily="34" charset="0"/>
                        </a:rPr>
                        <a:t>Payments</a:t>
                      </a:r>
                    </a:p>
                  </a:txBody>
                  <a:tcPr anchor="ctr">
                    <a:solidFill>
                      <a:srgbClr val="DD1470"/>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Payment Platforms (e.g., SEPA, T2)</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Centralized Stablecoins </a:t>
                      </a:r>
                    </a:p>
                    <a:p>
                      <a:pPr algn="ctr"/>
                      <a:r>
                        <a:rPr lang="en-GB" sz="1100">
                          <a:solidFill>
                            <a:schemeClr val="bg1"/>
                          </a:solidFill>
                          <a:latin typeface="Calibri" panose="020F0502020204030204" pitchFamily="34" charset="0"/>
                          <a:cs typeface="Calibri" panose="020F0502020204030204" pitchFamily="34" charset="0"/>
                        </a:rPr>
                        <a:t>(e.g., USDC)</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DeFi Stablecoins </a:t>
                      </a:r>
                    </a:p>
                    <a:p>
                      <a:pPr algn="ctr"/>
                      <a:r>
                        <a:rPr lang="en-GB" sz="1100">
                          <a:solidFill>
                            <a:schemeClr val="bg1"/>
                          </a:solidFill>
                          <a:latin typeface="Calibri" panose="020F0502020204030204" pitchFamily="34" charset="0"/>
                          <a:cs typeface="Calibri" panose="020F0502020204030204" pitchFamily="34" charset="0"/>
                        </a:rPr>
                        <a:t>(e.g., DAI)</a:t>
                      </a:r>
                    </a:p>
                  </a:txBody>
                  <a:tcPr anchor="ctr">
                    <a:solidFill>
                      <a:srgbClr val="F9A835"/>
                    </a:solidFill>
                  </a:tcPr>
                </a:tc>
                <a:extLst>
                  <a:ext uri="{0D108BD9-81ED-4DB2-BD59-A6C34878D82A}">
                    <a16:rowId xmlns:a16="http://schemas.microsoft.com/office/drawing/2014/main" val="920760328"/>
                  </a:ext>
                </a:extLst>
              </a:tr>
            </a:tbl>
          </a:graphicData>
        </a:graphic>
      </p:graphicFrame>
      <p:grpSp>
        <p:nvGrpSpPr>
          <p:cNvPr id="16" name="Group 15">
            <a:extLst>
              <a:ext uri="{FF2B5EF4-FFF2-40B4-BE49-F238E27FC236}">
                <a16:creationId xmlns:a16="http://schemas.microsoft.com/office/drawing/2014/main" id="{2C5BA20E-433B-4685-D92E-8432BAA081D0}"/>
              </a:ext>
            </a:extLst>
          </p:cNvPr>
          <p:cNvGrpSpPr/>
          <p:nvPr/>
        </p:nvGrpSpPr>
        <p:grpSpPr>
          <a:xfrm flipH="1">
            <a:off x="-172078" y="9078092"/>
            <a:ext cx="1380420" cy="1309652"/>
            <a:chOff x="6346354" y="435340"/>
            <a:chExt cx="1380420" cy="1309652"/>
          </a:xfrm>
        </p:grpSpPr>
        <p:sp>
          <p:nvSpPr>
            <p:cNvPr id="17" name="Freeform 16">
              <a:extLst>
                <a:ext uri="{FF2B5EF4-FFF2-40B4-BE49-F238E27FC236}">
                  <a16:creationId xmlns:a16="http://schemas.microsoft.com/office/drawing/2014/main" id="{0CFB83DC-0AA7-6242-CA89-672203887316}"/>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18" name="Freeform 17">
              <a:extLst>
                <a:ext uri="{FF2B5EF4-FFF2-40B4-BE49-F238E27FC236}">
                  <a16:creationId xmlns:a16="http://schemas.microsoft.com/office/drawing/2014/main" id="{A4081652-46BC-64F9-D2B2-847B103F6F2E}"/>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4FE36DA3-16F6-5664-C859-A99ECCF91923}"/>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B3A05FC4-D821-AD67-441F-5FE382A4D8D9}"/>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A411BCDF-8F54-E30C-4D1D-3BC9AD18BF08}"/>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50415467-80B2-815A-6070-A1B80AD332AC}"/>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367128201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D8DDDCD-6BDC-4DAB-EAA6-389F42F8D9D6}"/>
              </a:ext>
            </a:extLst>
          </p:cNvPr>
          <p:cNvSpPr>
            <a:spLocks noGrp="1"/>
          </p:cNvSpPr>
          <p:nvPr>
            <p:ph type="body" sz="quarter" idx="32"/>
          </p:nvPr>
        </p:nvSpPr>
        <p:spPr>
          <a:xfrm>
            <a:off x="773905" y="665164"/>
            <a:ext cx="6011864" cy="569592"/>
          </a:xfrm>
        </p:spPr>
        <p:txBody>
          <a:bodyPr numCol="1"/>
          <a:lstStyle/>
          <a:p>
            <a:r>
              <a:rPr lang="en-GB"/>
              <a:t>As noted, DApps are currently available for users in financial services such as trading, lending, investing, deposit, and payment solutions.</a:t>
            </a:r>
          </a:p>
        </p:txBody>
      </p:sp>
      <p:sp>
        <p:nvSpPr>
          <p:cNvPr id="6" name="Slide Number Placeholder 5">
            <a:extLst>
              <a:ext uri="{FF2B5EF4-FFF2-40B4-BE49-F238E27FC236}">
                <a16:creationId xmlns:a16="http://schemas.microsoft.com/office/drawing/2014/main" id="{F5F2B4A9-9046-5D64-23B5-6D8F6755D5D8}"/>
              </a:ext>
            </a:extLst>
          </p:cNvPr>
          <p:cNvSpPr>
            <a:spLocks noGrp="1"/>
          </p:cNvSpPr>
          <p:nvPr>
            <p:ph type="sldNum" sz="quarter" idx="4"/>
          </p:nvPr>
        </p:nvSpPr>
        <p:spPr/>
        <p:txBody>
          <a:bodyPr/>
          <a:lstStyle/>
          <a:p>
            <a:fld id="{CB2079F2-58AF-ED44-82D7-E04B2F6FD686}" type="slidenum">
              <a:rPr lang="en-US" smtClean="0"/>
              <a:pPr/>
              <a:t>81</a:t>
            </a:fld>
            <a:endParaRPr lang="en-US" dirty="0"/>
          </a:p>
        </p:txBody>
      </p:sp>
      <p:sp>
        <p:nvSpPr>
          <p:cNvPr id="7" name="Text Placeholder 17">
            <a:extLst>
              <a:ext uri="{FF2B5EF4-FFF2-40B4-BE49-F238E27FC236}">
                <a16:creationId xmlns:a16="http://schemas.microsoft.com/office/drawing/2014/main" id="{05BC44A1-00D4-19B7-AB5E-CDD3281E7D2D}"/>
              </a:ext>
            </a:extLst>
          </p:cNvPr>
          <p:cNvSpPr txBox="1">
            <a:spLocks/>
          </p:cNvSpPr>
          <p:nvPr/>
        </p:nvSpPr>
        <p:spPr>
          <a:xfrm>
            <a:off x="2224884" y="1493985"/>
            <a:ext cx="4573019" cy="199230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Trading: </a:t>
            </a:r>
          </a:p>
          <a:p>
            <a:pPr algn="just"/>
            <a:r>
              <a:rPr lang="en-US">
                <a:cs typeface="+mn-cs"/>
              </a:rPr>
              <a:t>In DeFi, decentralized exchanges (DEXs) perform the function of centralized exchanges by using smart contracts. DEXs enable users to exchange digital assets without having to use or trust intermediaries or use custodians. Major DEX protocols include Uniswap and Sushiswap.</a:t>
            </a:r>
          </a:p>
          <a:p>
            <a:pPr algn="just"/>
            <a:endParaRPr lang="en-US">
              <a:solidFill>
                <a:srgbClr val="000000"/>
              </a:solidFill>
              <a:cs typeface="+mn-cs"/>
            </a:endParaRPr>
          </a:p>
          <a:p>
            <a:pPr lvl="0" algn="just" rtl="0"/>
            <a:r>
              <a:rPr lang="en-US" b="1">
                <a:solidFill>
                  <a:srgbClr val="F79037"/>
                </a:solidFill>
                <a:cs typeface="+mn-cs"/>
              </a:rPr>
              <a:t>Lending: </a:t>
            </a:r>
          </a:p>
          <a:p>
            <a:pPr lvl="0" algn="just" rtl="0"/>
            <a:r>
              <a:rPr lang="en-US">
                <a:cs typeface="+mn-cs"/>
              </a:rPr>
              <a:t>DeFi lending protocols offer loan services. These solutions normally come in one of two varieties. With pool-based lending protocols, interested individuals provide liquidity or funds to a pool that others can borrow from.</a:t>
            </a:r>
            <a:endParaRPr lang="en-LB">
              <a:cs typeface="+mn-cs"/>
            </a:endParaRPr>
          </a:p>
        </p:txBody>
      </p:sp>
      <p:grpSp>
        <p:nvGrpSpPr>
          <p:cNvPr id="35" name="Graphic 3">
            <a:extLst>
              <a:ext uri="{FF2B5EF4-FFF2-40B4-BE49-F238E27FC236}">
                <a16:creationId xmlns:a16="http://schemas.microsoft.com/office/drawing/2014/main" id="{90EC2C53-A04E-DA29-7102-A2301667F14C}"/>
              </a:ext>
            </a:extLst>
          </p:cNvPr>
          <p:cNvGrpSpPr/>
          <p:nvPr/>
        </p:nvGrpSpPr>
        <p:grpSpPr>
          <a:xfrm>
            <a:off x="1024896" y="1353462"/>
            <a:ext cx="948997" cy="948995"/>
            <a:chOff x="665400" y="3833425"/>
            <a:chExt cx="948997" cy="948995"/>
          </a:xfrm>
          <a:solidFill>
            <a:schemeClr val="bg1"/>
          </a:solidFill>
        </p:grpSpPr>
        <p:sp>
          <p:nvSpPr>
            <p:cNvPr id="36" name="Freeform 35">
              <a:extLst>
                <a:ext uri="{FF2B5EF4-FFF2-40B4-BE49-F238E27FC236}">
                  <a16:creationId xmlns:a16="http://schemas.microsoft.com/office/drawing/2014/main" id="{FF28D264-874C-2A24-4FF3-D4AFA09EE9CB}"/>
                </a:ext>
              </a:extLst>
            </p:cNvPr>
            <p:cNvSpPr/>
            <p:nvPr/>
          </p:nvSpPr>
          <p:spPr>
            <a:xfrm>
              <a:off x="665400" y="3833425"/>
              <a:ext cx="948997" cy="948995"/>
            </a:xfrm>
            <a:custGeom>
              <a:avLst/>
              <a:gdLst>
                <a:gd name="connsiteX0" fmla="*/ 872200 w 948997"/>
                <a:gd name="connsiteY0" fmla="*/ 677462 h 948995"/>
                <a:gd name="connsiteX1" fmla="*/ 641808 w 948997"/>
                <a:gd name="connsiteY1" fmla="*/ 677462 h 948995"/>
                <a:gd name="connsiteX2" fmla="*/ 641808 w 948997"/>
                <a:gd name="connsiteY2" fmla="*/ 320903 h 948995"/>
                <a:gd name="connsiteX3" fmla="*/ 658264 w 948997"/>
                <a:gd name="connsiteY3" fmla="*/ 312675 h 948995"/>
                <a:gd name="connsiteX4" fmla="*/ 713120 w 948997"/>
                <a:gd name="connsiteY4" fmla="*/ 381244 h 948995"/>
                <a:gd name="connsiteX5" fmla="*/ 671978 w 948997"/>
                <a:gd name="connsiteY5" fmla="*/ 477240 h 948995"/>
                <a:gd name="connsiteX6" fmla="*/ 809116 w 948997"/>
                <a:gd name="connsiteY6" fmla="*/ 614379 h 948995"/>
                <a:gd name="connsiteX7" fmla="*/ 946255 w 948997"/>
                <a:gd name="connsiteY7" fmla="*/ 477240 h 948995"/>
                <a:gd name="connsiteX8" fmla="*/ 809116 w 948997"/>
                <a:gd name="connsiteY8" fmla="*/ 340102 h 948995"/>
                <a:gd name="connsiteX9" fmla="*/ 735062 w 948997"/>
                <a:gd name="connsiteY9" fmla="*/ 362045 h 948995"/>
                <a:gd name="connsiteX10" fmla="*/ 680206 w 948997"/>
                <a:gd name="connsiteY10" fmla="*/ 293475 h 948995"/>
                <a:gd name="connsiteX11" fmla="*/ 732319 w 948997"/>
                <a:gd name="connsiteY11" fmla="*/ 186508 h 948995"/>
                <a:gd name="connsiteX12" fmla="*/ 784432 w 948997"/>
                <a:gd name="connsiteY12" fmla="*/ 186508 h 948995"/>
                <a:gd name="connsiteX13" fmla="*/ 814602 w 948997"/>
                <a:gd name="connsiteY13" fmla="*/ 246849 h 948995"/>
                <a:gd name="connsiteX14" fmla="*/ 940769 w 948997"/>
                <a:gd name="connsiteY14" fmla="*/ 246849 h 948995"/>
                <a:gd name="connsiteX15" fmla="*/ 902371 w 948997"/>
                <a:gd name="connsiteY15" fmla="*/ 170051 h 948995"/>
                <a:gd name="connsiteX16" fmla="*/ 940769 w 948997"/>
                <a:gd name="connsiteY16" fmla="*/ 93254 h 948995"/>
                <a:gd name="connsiteX17" fmla="*/ 814602 w 948997"/>
                <a:gd name="connsiteY17" fmla="*/ 93254 h 948995"/>
                <a:gd name="connsiteX18" fmla="*/ 784432 w 948997"/>
                <a:gd name="connsiteY18" fmla="*/ 153594 h 948995"/>
                <a:gd name="connsiteX19" fmla="*/ 732319 w 948997"/>
                <a:gd name="connsiteY19" fmla="*/ 153594 h 948995"/>
                <a:gd name="connsiteX20" fmla="*/ 565010 w 948997"/>
                <a:gd name="connsiteY20" fmla="*/ 0 h 948995"/>
                <a:gd name="connsiteX21" fmla="*/ 458042 w 948997"/>
                <a:gd name="connsiteY21" fmla="*/ 38399 h 948995"/>
                <a:gd name="connsiteX22" fmla="*/ 414158 w 948997"/>
                <a:gd name="connsiteY22" fmla="*/ 0 h 948995"/>
                <a:gd name="connsiteX23" fmla="*/ 230393 w 948997"/>
                <a:gd name="connsiteY23" fmla="*/ 0 h 948995"/>
                <a:gd name="connsiteX24" fmla="*/ 186508 w 948997"/>
                <a:gd name="connsiteY24" fmla="*/ 30170 h 948995"/>
                <a:gd name="connsiteX25" fmla="*/ 76798 w 948997"/>
                <a:gd name="connsiteY25" fmla="*/ 30170 h 948995"/>
                <a:gd name="connsiteX26" fmla="*/ 0 w 948997"/>
                <a:gd name="connsiteY26" fmla="*/ 106968 h 948995"/>
                <a:gd name="connsiteX27" fmla="*/ 0 w 948997"/>
                <a:gd name="connsiteY27" fmla="*/ 872198 h 948995"/>
                <a:gd name="connsiteX28" fmla="*/ 76798 w 948997"/>
                <a:gd name="connsiteY28" fmla="*/ 948995 h 948995"/>
                <a:gd name="connsiteX29" fmla="*/ 565010 w 948997"/>
                <a:gd name="connsiteY29" fmla="*/ 948995 h 948995"/>
                <a:gd name="connsiteX30" fmla="*/ 641808 w 948997"/>
                <a:gd name="connsiteY30" fmla="*/ 872198 h 948995"/>
                <a:gd name="connsiteX31" fmla="*/ 641808 w 948997"/>
                <a:gd name="connsiteY31" fmla="*/ 825571 h 948995"/>
                <a:gd name="connsiteX32" fmla="*/ 872200 w 948997"/>
                <a:gd name="connsiteY32" fmla="*/ 825571 h 948995"/>
                <a:gd name="connsiteX33" fmla="*/ 948998 w 948997"/>
                <a:gd name="connsiteY33" fmla="*/ 748774 h 948995"/>
                <a:gd name="connsiteX34" fmla="*/ 872200 w 948997"/>
                <a:gd name="connsiteY34" fmla="*/ 677462 h 948995"/>
                <a:gd name="connsiteX35" fmla="*/ 872200 w 948997"/>
                <a:gd name="connsiteY35" fmla="*/ 677462 h 948995"/>
                <a:gd name="connsiteX36" fmla="*/ 918827 w 948997"/>
                <a:gd name="connsiteY36" fmla="*/ 477240 h 948995"/>
                <a:gd name="connsiteX37" fmla="*/ 811859 w 948997"/>
                <a:gd name="connsiteY37" fmla="*/ 584208 h 948995"/>
                <a:gd name="connsiteX38" fmla="*/ 704891 w 948997"/>
                <a:gd name="connsiteY38" fmla="*/ 477240 h 948995"/>
                <a:gd name="connsiteX39" fmla="*/ 811859 w 948997"/>
                <a:gd name="connsiteY39" fmla="*/ 370273 h 948995"/>
                <a:gd name="connsiteX40" fmla="*/ 918827 w 948997"/>
                <a:gd name="connsiteY40" fmla="*/ 477240 h 948995"/>
                <a:gd name="connsiteX41" fmla="*/ 918827 w 948997"/>
                <a:gd name="connsiteY41" fmla="*/ 477240 h 948995"/>
                <a:gd name="connsiteX42" fmla="*/ 836544 w 948997"/>
                <a:gd name="connsiteY42" fmla="*/ 216678 h 948995"/>
                <a:gd name="connsiteX43" fmla="*/ 820088 w 948997"/>
                <a:gd name="connsiteY43" fmla="*/ 186508 h 948995"/>
                <a:gd name="connsiteX44" fmla="*/ 877686 w 948997"/>
                <a:gd name="connsiteY44" fmla="*/ 186508 h 948995"/>
                <a:gd name="connsiteX45" fmla="*/ 894142 w 948997"/>
                <a:gd name="connsiteY45" fmla="*/ 216678 h 948995"/>
                <a:gd name="connsiteX46" fmla="*/ 836544 w 948997"/>
                <a:gd name="connsiteY46" fmla="*/ 216678 h 948995"/>
                <a:gd name="connsiteX47" fmla="*/ 836544 w 948997"/>
                <a:gd name="connsiteY47" fmla="*/ 126167 h 948995"/>
                <a:gd name="connsiteX48" fmla="*/ 894142 w 948997"/>
                <a:gd name="connsiteY48" fmla="*/ 126167 h 948995"/>
                <a:gd name="connsiteX49" fmla="*/ 877686 w 948997"/>
                <a:gd name="connsiteY49" fmla="*/ 156337 h 948995"/>
                <a:gd name="connsiteX50" fmla="*/ 820088 w 948997"/>
                <a:gd name="connsiteY50" fmla="*/ 156337 h 948995"/>
                <a:gd name="connsiteX51" fmla="*/ 836544 w 948997"/>
                <a:gd name="connsiteY51" fmla="*/ 126167 h 948995"/>
                <a:gd name="connsiteX52" fmla="*/ 186508 w 948997"/>
                <a:gd name="connsiteY52" fmla="*/ 126167 h 948995"/>
                <a:gd name="connsiteX53" fmla="*/ 230393 w 948997"/>
                <a:gd name="connsiteY53" fmla="*/ 156337 h 948995"/>
                <a:gd name="connsiteX54" fmla="*/ 400444 w 948997"/>
                <a:gd name="connsiteY54" fmla="*/ 156337 h 948995"/>
                <a:gd name="connsiteX55" fmla="*/ 400444 w 948997"/>
                <a:gd name="connsiteY55" fmla="*/ 172794 h 948995"/>
                <a:gd name="connsiteX56" fmla="*/ 455300 w 948997"/>
                <a:gd name="connsiteY56" fmla="*/ 296218 h 948995"/>
                <a:gd name="connsiteX57" fmla="*/ 430615 w 948997"/>
                <a:gd name="connsiteY57" fmla="*/ 326389 h 948995"/>
                <a:gd name="connsiteX58" fmla="*/ 323647 w 948997"/>
                <a:gd name="connsiteY58" fmla="*/ 293475 h 948995"/>
                <a:gd name="connsiteX59" fmla="*/ 126167 w 948997"/>
                <a:gd name="connsiteY59" fmla="*/ 490954 h 948995"/>
                <a:gd name="connsiteX60" fmla="*/ 323647 w 948997"/>
                <a:gd name="connsiteY60" fmla="*/ 688433 h 948995"/>
                <a:gd name="connsiteX61" fmla="*/ 521126 w 948997"/>
                <a:gd name="connsiteY61" fmla="*/ 490954 h 948995"/>
                <a:gd name="connsiteX62" fmla="*/ 455300 w 948997"/>
                <a:gd name="connsiteY62" fmla="*/ 342845 h 948995"/>
                <a:gd name="connsiteX63" fmla="*/ 479984 w 948997"/>
                <a:gd name="connsiteY63" fmla="*/ 312675 h 948995"/>
                <a:gd name="connsiteX64" fmla="*/ 554039 w 948997"/>
                <a:gd name="connsiteY64" fmla="*/ 337360 h 948995"/>
                <a:gd name="connsiteX65" fmla="*/ 554039 w 948997"/>
                <a:gd name="connsiteY65" fmla="*/ 677462 h 948995"/>
                <a:gd name="connsiteX66" fmla="*/ 474499 w 948997"/>
                <a:gd name="connsiteY66" fmla="*/ 677462 h 948995"/>
                <a:gd name="connsiteX67" fmla="*/ 364788 w 948997"/>
                <a:gd name="connsiteY67" fmla="*/ 718604 h 948995"/>
                <a:gd name="connsiteX68" fmla="*/ 340103 w 948997"/>
                <a:gd name="connsiteY68" fmla="*/ 754260 h 948995"/>
                <a:gd name="connsiteX69" fmla="*/ 364788 w 948997"/>
                <a:gd name="connsiteY69" fmla="*/ 789916 h 948995"/>
                <a:gd name="connsiteX70" fmla="*/ 474499 w 948997"/>
                <a:gd name="connsiteY70" fmla="*/ 831057 h 948995"/>
                <a:gd name="connsiteX71" fmla="*/ 554039 w 948997"/>
                <a:gd name="connsiteY71" fmla="*/ 831057 h 948995"/>
                <a:gd name="connsiteX72" fmla="*/ 554039 w 948997"/>
                <a:gd name="connsiteY72" fmla="*/ 861227 h 948995"/>
                <a:gd name="connsiteX73" fmla="*/ 93254 w 948997"/>
                <a:gd name="connsiteY73" fmla="*/ 861227 h 948995"/>
                <a:gd name="connsiteX74" fmla="*/ 93254 w 948997"/>
                <a:gd name="connsiteY74" fmla="*/ 126167 h 948995"/>
                <a:gd name="connsiteX75" fmla="*/ 186508 w 948997"/>
                <a:gd name="connsiteY75" fmla="*/ 126167 h 948995"/>
                <a:gd name="connsiteX76" fmla="*/ 397701 w 948997"/>
                <a:gd name="connsiteY76" fmla="*/ 570495 h 948995"/>
                <a:gd name="connsiteX77" fmla="*/ 367531 w 948997"/>
                <a:gd name="connsiteY77" fmla="*/ 570495 h 948995"/>
                <a:gd name="connsiteX78" fmla="*/ 367531 w 948997"/>
                <a:gd name="connsiteY78" fmla="*/ 447070 h 948995"/>
                <a:gd name="connsiteX79" fmla="*/ 397701 w 948997"/>
                <a:gd name="connsiteY79" fmla="*/ 447070 h 948995"/>
                <a:gd name="connsiteX80" fmla="*/ 397701 w 948997"/>
                <a:gd name="connsiteY80" fmla="*/ 570495 h 948995"/>
                <a:gd name="connsiteX81" fmla="*/ 337360 w 948997"/>
                <a:gd name="connsiteY81" fmla="*/ 570495 h 948995"/>
                <a:gd name="connsiteX82" fmla="*/ 307190 w 948997"/>
                <a:gd name="connsiteY82" fmla="*/ 570495 h 948995"/>
                <a:gd name="connsiteX83" fmla="*/ 307190 w 948997"/>
                <a:gd name="connsiteY83" fmla="*/ 416900 h 948995"/>
                <a:gd name="connsiteX84" fmla="*/ 337360 w 948997"/>
                <a:gd name="connsiteY84" fmla="*/ 416900 h 948995"/>
                <a:gd name="connsiteX85" fmla="*/ 337360 w 948997"/>
                <a:gd name="connsiteY85" fmla="*/ 570495 h 948995"/>
                <a:gd name="connsiteX86" fmla="*/ 277020 w 948997"/>
                <a:gd name="connsiteY86" fmla="*/ 570495 h 948995"/>
                <a:gd name="connsiteX87" fmla="*/ 246849 w 948997"/>
                <a:gd name="connsiteY87" fmla="*/ 570495 h 948995"/>
                <a:gd name="connsiteX88" fmla="*/ 246849 w 948997"/>
                <a:gd name="connsiteY88" fmla="*/ 510154 h 948995"/>
                <a:gd name="connsiteX89" fmla="*/ 277020 w 948997"/>
                <a:gd name="connsiteY89" fmla="*/ 510154 h 948995"/>
                <a:gd name="connsiteX90" fmla="*/ 277020 w 948997"/>
                <a:gd name="connsiteY90" fmla="*/ 570495 h 948995"/>
                <a:gd name="connsiteX91" fmla="*/ 452557 w 948997"/>
                <a:gd name="connsiteY91" fmla="*/ 600665 h 948995"/>
                <a:gd name="connsiteX92" fmla="*/ 323647 w 948997"/>
                <a:gd name="connsiteY92" fmla="*/ 661005 h 948995"/>
                <a:gd name="connsiteX93" fmla="*/ 194737 w 948997"/>
                <a:gd name="connsiteY93" fmla="*/ 600665 h 948995"/>
                <a:gd name="connsiteX94" fmla="*/ 452557 w 948997"/>
                <a:gd name="connsiteY94" fmla="*/ 600665 h 948995"/>
                <a:gd name="connsiteX95" fmla="*/ 471756 w 948997"/>
                <a:gd name="connsiteY95" fmla="*/ 570495 h 948995"/>
                <a:gd name="connsiteX96" fmla="*/ 427872 w 948997"/>
                <a:gd name="connsiteY96" fmla="*/ 570495 h 948995"/>
                <a:gd name="connsiteX97" fmla="*/ 427872 w 948997"/>
                <a:gd name="connsiteY97" fmla="*/ 416900 h 948995"/>
                <a:gd name="connsiteX98" fmla="*/ 367531 w 948997"/>
                <a:gd name="connsiteY98" fmla="*/ 416900 h 948995"/>
                <a:gd name="connsiteX99" fmla="*/ 367531 w 948997"/>
                <a:gd name="connsiteY99" fmla="*/ 386729 h 948995"/>
                <a:gd name="connsiteX100" fmla="*/ 277020 w 948997"/>
                <a:gd name="connsiteY100" fmla="*/ 386729 h 948995"/>
                <a:gd name="connsiteX101" fmla="*/ 277020 w 948997"/>
                <a:gd name="connsiteY101" fmla="*/ 477240 h 948995"/>
                <a:gd name="connsiteX102" fmla="*/ 216679 w 948997"/>
                <a:gd name="connsiteY102" fmla="*/ 477240 h 948995"/>
                <a:gd name="connsiteX103" fmla="*/ 216679 w 948997"/>
                <a:gd name="connsiteY103" fmla="*/ 567752 h 948995"/>
                <a:gd name="connsiteX104" fmla="*/ 172794 w 948997"/>
                <a:gd name="connsiteY104" fmla="*/ 567752 h 948995"/>
                <a:gd name="connsiteX105" fmla="*/ 153595 w 948997"/>
                <a:gd name="connsiteY105" fmla="*/ 490954 h 948995"/>
                <a:gd name="connsiteX106" fmla="*/ 320904 w 948997"/>
                <a:gd name="connsiteY106" fmla="*/ 323646 h 948995"/>
                <a:gd name="connsiteX107" fmla="*/ 488213 w 948997"/>
                <a:gd name="connsiteY107" fmla="*/ 490954 h 948995"/>
                <a:gd name="connsiteX108" fmla="*/ 471756 w 948997"/>
                <a:gd name="connsiteY108" fmla="*/ 570495 h 948995"/>
                <a:gd name="connsiteX109" fmla="*/ 471756 w 948997"/>
                <a:gd name="connsiteY109" fmla="*/ 570495 h 948995"/>
                <a:gd name="connsiteX110" fmla="*/ 373017 w 948997"/>
                <a:gd name="connsiteY110" fmla="*/ 759745 h 948995"/>
                <a:gd name="connsiteX111" fmla="*/ 367531 w 948997"/>
                <a:gd name="connsiteY111" fmla="*/ 754260 h 948995"/>
                <a:gd name="connsiteX112" fmla="*/ 373017 w 948997"/>
                <a:gd name="connsiteY112" fmla="*/ 748774 h 948995"/>
                <a:gd name="connsiteX113" fmla="*/ 460785 w 948997"/>
                <a:gd name="connsiteY113" fmla="*/ 715861 h 948995"/>
                <a:gd name="connsiteX114" fmla="*/ 460785 w 948997"/>
                <a:gd name="connsiteY114" fmla="*/ 795401 h 948995"/>
                <a:gd name="connsiteX115" fmla="*/ 373017 w 948997"/>
                <a:gd name="connsiteY115" fmla="*/ 759745 h 948995"/>
                <a:gd name="connsiteX116" fmla="*/ 490955 w 948997"/>
                <a:gd name="connsiteY116" fmla="*/ 798144 h 948995"/>
                <a:gd name="connsiteX117" fmla="*/ 490955 w 948997"/>
                <a:gd name="connsiteY117" fmla="*/ 767973 h 948995"/>
                <a:gd name="connsiteX118" fmla="*/ 795403 w 948997"/>
                <a:gd name="connsiteY118" fmla="*/ 767973 h 948995"/>
                <a:gd name="connsiteX119" fmla="*/ 795403 w 948997"/>
                <a:gd name="connsiteY119" fmla="*/ 798144 h 948995"/>
                <a:gd name="connsiteX120" fmla="*/ 490955 w 948997"/>
                <a:gd name="connsiteY120" fmla="*/ 798144 h 948995"/>
                <a:gd name="connsiteX121" fmla="*/ 795403 w 948997"/>
                <a:gd name="connsiteY121" fmla="*/ 737803 h 948995"/>
                <a:gd name="connsiteX122" fmla="*/ 490955 w 948997"/>
                <a:gd name="connsiteY122" fmla="*/ 737803 h 948995"/>
                <a:gd name="connsiteX123" fmla="*/ 490955 w 948997"/>
                <a:gd name="connsiteY123" fmla="*/ 707633 h 948995"/>
                <a:gd name="connsiteX124" fmla="*/ 795403 w 948997"/>
                <a:gd name="connsiteY124" fmla="*/ 707633 h 948995"/>
                <a:gd name="connsiteX125" fmla="*/ 795403 w 948997"/>
                <a:gd name="connsiteY125" fmla="*/ 737803 h 948995"/>
                <a:gd name="connsiteX126" fmla="*/ 611637 w 948997"/>
                <a:gd name="connsiteY126" fmla="*/ 677462 h 948995"/>
                <a:gd name="connsiteX127" fmla="*/ 581467 w 948997"/>
                <a:gd name="connsiteY127" fmla="*/ 677462 h 948995"/>
                <a:gd name="connsiteX128" fmla="*/ 581467 w 948997"/>
                <a:gd name="connsiteY128" fmla="*/ 340102 h 948995"/>
                <a:gd name="connsiteX129" fmla="*/ 611637 w 948997"/>
                <a:gd name="connsiteY129" fmla="*/ 334617 h 948995"/>
                <a:gd name="connsiteX130" fmla="*/ 611637 w 948997"/>
                <a:gd name="connsiteY130" fmla="*/ 677462 h 948995"/>
                <a:gd name="connsiteX131" fmla="*/ 567753 w 948997"/>
                <a:gd name="connsiteY131" fmla="*/ 32913 h 948995"/>
                <a:gd name="connsiteX132" fmla="*/ 704891 w 948997"/>
                <a:gd name="connsiteY132" fmla="*/ 156337 h 948995"/>
                <a:gd name="connsiteX133" fmla="*/ 641808 w 948997"/>
                <a:gd name="connsiteY133" fmla="*/ 156337 h 948995"/>
                <a:gd name="connsiteX134" fmla="*/ 567753 w 948997"/>
                <a:gd name="connsiteY134" fmla="*/ 95997 h 948995"/>
                <a:gd name="connsiteX135" fmla="*/ 490955 w 948997"/>
                <a:gd name="connsiteY135" fmla="*/ 172794 h 948995"/>
                <a:gd name="connsiteX136" fmla="*/ 567753 w 948997"/>
                <a:gd name="connsiteY136" fmla="*/ 249591 h 948995"/>
                <a:gd name="connsiteX137" fmla="*/ 641808 w 948997"/>
                <a:gd name="connsiteY137" fmla="*/ 189250 h 948995"/>
                <a:gd name="connsiteX138" fmla="*/ 704891 w 948997"/>
                <a:gd name="connsiteY138" fmla="*/ 189250 h 948995"/>
                <a:gd name="connsiteX139" fmla="*/ 567753 w 948997"/>
                <a:gd name="connsiteY139" fmla="*/ 312675 h 948995"/>
                <a:gd name="connsiteX140" fmla="*/ 430615 w 948997"/>
                <a:gd name="connsiteY140" fmla="*/ 175537 h 948995"/>
                <a:gd name="connsiteX141" fmla="*/ 567753 w 948997"/>
                <a:gd name="connsiteY141" fmla="*/ 32913 h 948995"/>
                <a:gd name="connsiteX142" fmla="*/ 567753 w 948997"/>
                <a:gd name="connsiteY142" fmla="*/ 32913 h 948995"/>
                <a:gd name="connsiteX143" fmla="*/ 608895 w 948997"/>
                <a:gd name="connsiteY143" fmla="*/ 186508 h 948995"/>
                <a:gd name="connsiteX144" fmla="*/ 565010 w 948997"/>
                <a:gd name="connsiteY144" fmla="*/ 216678 h 948995"/>
                <a:gd name="connsiteX145" fmla="*/ 518383 w 948997"/>
                <a:gd name="connsiteY145" fmla="*/ 170051 h 948995"/>
                <a:gd name="connsiteX146" fmla="*/ 565010 w 948997"/>
                <a:gd name="connsiteY146" fmla="*/ 123424 h 948995"/>
                <a:gd name="connsiteX147" fmla="*/ 608895 w 948997"/>
                <a:gd name="connsiteY147" fmla="*/ 153594 h 948995"/>
                <a:gd name="connsiteX148" fmla="*/ 551296 w 948997"/>
                <a:gd name="connsiteY148" fmla="*/ 153594 h 948995"/>
                <a:gd name="connsiteX149" fmla="*/ 551296 w 948997"/>
                <a:gd name="connsiteY149" fmla="*/ 183765 h 948995"/>
                <a:gd name="connsiteX150" fmla="*/ 608895 w 948997"/>
                <a:gd name="connsiteY150" fmla="*/ 183765 h 948995"/>
                <a:gd name="connsiteX151" fmla="*/ 213936 w 948997"/>
                <a:gd name="connsiteY151" fmla="*/ 49370 h 948995"/>
                <a:gd name="connsiteX152" fmla="*/ 230393 w 948997"/>
                <a:gd name="connsiteY152" fmla="*/ 32913 h 948995"/>
                <a:gd name="connsiteX153" fmla="*/ 414158 w 948997"/>
                <a:gd name="connsiteY153" fmla="*/ 32913 h 948995"/>
                <a:gd name="connsiteX154" fmla="*/ 430615 w 948997"/>
                <a:gd name="connsiteY154" fmla="*/ 49370 h 948995"/>
                <a:gd name="connsiteX155" fmla="*/ 430615 w 948997"/>
                <a:gd name="connsiteY155" fmla="*/ 74054 h 948995"/>
                <a:gd name="connsiteX156" fmla="*/ 405930 w 948997"/>
                <a:gd name="connsiteY156" fmla="*/ 123424 h 948995"/>
                <a:gd name="connsiteX157" fmla="*/ 230393 w 948997"/>
                <a:gd name="connsiteY157" fmla="*/ 123424 h 948995"/>
                <a:gd name="connsiteX158" fmla="*/ 213936 w 948997"/>
                <a:gd name="connsiteY158" fmla="*/ 106968 h 948995"/>
                <a:gd name="connsiteX159" fmla="*/ 213936 w 948997"/>
                <a:gd name="connsiteY159" fmla="*/ 49370 h 948995"/>
                <a:gd name="connsiteX160" fmla="*/ 611637 w 948997"/>
                <a:gd name="connsiteY160" fmla="*/ 874941 h 948995"/>
                <a:gd name="connsiteX161" fmla="*/ 565010 w 948997"/>
                <a:gd name="connsiteY161" fmla="*/ 921568 h 948995"/>
                <a:gd name="connsiteX162" fmla="*/ 76798 w 948997"/>
                <a:gd name="connsiteY162" fmla="*/ 921568 h 948995"/>
                <a:gd name="connsiteX163" fmla="*/ 30171 w 948997"/>
                <a:gd name="connsiteY163" fmla="*/ 874941 h 948995"/>
                <a:gd name="connsiteX164" fmla="*/ 30171 w 948997"/>
                <a:gd name="connsiteY164" fmla="*/ 109710 h 948995"/>
                <a:gd name="connsiteX165" fmla="*/ 76798 w 948997"/>
                <a:gd name="connsiteY165" fmla="*/ 63084 h 948995"/>
                <a:gd name="connsiteX166" fmla="*/ 183766 w 948997"/>
                <a:gd name="connsiteY166" fmla="*/ 63084 h 948995"/>
                <a:gd name="connsiteX167" fmla="*/ 183766 w 948997"/>
                <a:gd name="connsiteY167" fmla="*/ 93254 h 948995"/>
                <a:gd name="connsiteX168" fmla="*/ 93254 w 948997"/>
                <a:gd name="connsiteY168" fmla="*/ 93254 h 948995"/>
                <a:gd name="connsiteX169" fmla="*/ 63084 w 948997"/>
                <a:gd name="connsiteY169" fmla="*/ 123424 h 948995"/>
                <a:gd name="connsiteX170" fmla="*/ 63084 w 948997"/>
                <a:gd name="connsiteY170" fmla="*/ 858485 h 948995"/>
                <a:gd name="connsiteX171" fmla="*/ 93254 w 948997"/>
                <a:gd name="connsiteY171" fmla="*/ 888655 h 948995"/>
                <a:gd name="connsiteX172" fmla="*/ 551296 w 948997"/>
                <a:gd name="connsiteY172" fmla="*/ 888655 h 948995"/>
                <a:gd name="connsiteX173" fmla="*/ 581467 w 948997"/>
                <a:gd name="connsiteY173" fmla="*/ 858485 h 948995"/>
                <a:gd name="connsiteX174" fmla="*/ 581467 w 948997"/>
                <a:gd name="connsiteY174" fmla="*/ 828314 h 948995"/>
                <a:gd name="connsiteX175" fmla="*/ 611637 w 948997"/>
                <a:gd name="connsiteY175" fmla="*/ 828314 h 948995"/>
                <a:gd name="connsiteX176" fmla="*/ 611637 w 948997"/>
                <a:gd name="connsiteY176" fmla="*/ 874941 h 948995"/>
                <a:gd name="connsiteX177" fmla="*/ 872200 w 948997"/>
                <a:gd name="connsiteY177" fmla="*/ 798144 h 948995"/>
                <a:gd name="connsiteX178" fmla="*/ 825573 w 948997"/>
                <a:gd name="connsiteY178" fmla="*/ 798144 h 948995"/>
                <a:gd name="connsiteX179" fmla="*/ 825573 w 948997"/>
                <a:gd name="connsiteY179" fmla="*/ 707633 h 948995"/>
                <a:gd name="connsiteX180" fmla="*/ 872200 w 948997"/>
                <a:gd name="connsiteY180" fmla="*/ 707633 h 948995"/>
                <a:gd name="connsiteX181" fmla="*/ 918827 w 948997"/>
                <a:gd name="connsiteY181" fmla="*/ 754260 h 948995"/>
                <a:gd name="connsiteX182" fmla="*/ 872200 w 948997"/>
                <a:gd name="connsiteY182" fmla="*/ 798144 h 948995"/>
                <a:gd name="connsiteX183" fmla="*/ 872200 w 948997"/>
                <a:gd name="connsiteY183" fmla="*/ 798144 h 948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948997" h="948995">
                  <a:moveTo>
                    <a:pt x="872200" y="677462"/>
                  </a:moveTo>
                  <a:lnTo>
                    <a:pt x="641808" y="677462"/>
                  </a:lnTo>
                  <a:lnTo>
                    <a:pt x="641808" y="320903"/>
                  </a:lnTo>
                  <a:cubicBezTo>
                    <a:pt x="647293" y="318160"/>
                    <a:pt x="652779" y="315418"/>
                    <a:pt x="658264" y="312675"/>
                  </a:cubicBezTo>
                  <a:lnTo>
                    <a:pt x="713120" y="381244"/>
                  </a:lnTo>
                  <a:cubicBezTo>
                    <a:pt x="688435" y="405929"/>
                    <a:pt x="671978" y="441584"/>
                    <a:pt x="671978" y="477240"/>
                  </a:cubicBezTo>
                  <a:cubicBezTo>
                    <a:pt x="671978" y="554038"/>
                    <a:pt x="735062" y="614379"/>
                    <a:pt x="809116" y="614379"/>
                  </a:cubicBezTo>
                  <a:cubicBezTo>
                    <a:pt x="883171" y="614379"/>
                    <a:pt x="946255" y="551295"/>
                    <a:pt x="946255" y="477240"/>
                  </a:cubicBezTo>
                  <a:cubicBezTo>
                    <a:pt x="946255" y="400443"/>
                    <a:pt x="883171" y="340102"/>
                    <a:pt x="809116" y="340102"/>
                  </a:cubicBezTo>
                  <a:cubicBezTo>
                    <a:pt x="781689" y="340102"/>
                    <a:pt x="757004" y="348331"/>
                    <a:pt x="735062" y="362045"/>
                  </a:cubicBezTo>
                  <a:lnTo>
                    <a:pt x="680206" y="293475"/>
                  </a:lnTo>
                  <a:cubicBezTo>
                    <a:pt x="707634" y="266048"/>
                    <a:pt x="726833" y="230392"/>
                    <a:pt x="732319" y="186508"/>
                  </a:cubicBezTo>
                  <a:lnTo>
                    <a:pt x="784432" y="186508"/>
                  </a:lnTo>
                  <a:lnTo>
                    <a:pt x="814602" y="246849"/>
                  </a:lnTo>
                  <a:lnTo>
                    <a:pt x="940769" y="246849"/>
                  </a:lnTo>
                  <a:lnTo>
                    <a:pt x="902371" y="170051"/>
                  </a:lnTo>
                  <a:lnTo>
                    <a:pt x="940769" y="93254"/>
                  </a:lnTo>
                  <a:lnTo>
                    <a:pt x="814602" y="93254"/>
                  </a:lnTo>
                  <a:lnTo>
                    <a:pt x="784432" y="153594"/>
                  </a:lnTo>
                  <a:lnTo>
                    <a:pt x="732319" y="153594"/>
                  </a:lnTo>
                  <a:cubicBezTo>
                    <a:pt x="724091" y="68569"/>
                    <a:pt x="652779" y="0"/>
                    <a:pt x="565010" y="0"/>
                  </a:cubicBezTo>
                  <a:cubicBezTo>
                    <a:pt x="523869" y="0"/>
                    <a:pt x="485470" y="13714"/>
                    <a:pt x="458042" y="38399"/>
                  </a:cubicBezTo>
                  <a:cubicBezTo>
                    <a:pt x="455300" y="16456"/>
                    <a:pt x="436100" y="0"/>
                    <a:pt x="414158" y="0"/>
                  </a:cubicBezTo>
                  <a:lnTo>
                    <a:pt x="230393" y="0"/>
                  </a:lnTo>
                  <a:cubicBezTo>
                    <a:pt x="211193" y="0"/>
                    <a:pt x="194737" y="13714"/>
                    <a:pt x="186508" y="30170"/>
                  </a:cubicBezTo>
                  <a:lnTo>
                    <a:pt x="76798" y="30170"/>
                  </a:lnTo>
                  <a:cubicBezTo>
                    <a:pt x="35656" y="30170"/>
                    <a:pt x="0" y="65826"/>
                    <a:pt x="0" y="106968"/>
                  </a:cubicBezTo>
                  <a:lnTo>
                    <a:pt x="0" y="872198"/>
                  </a:lnTo>
                  <a:cubicBezTo>
                    <a:pt x="0" y="913340"/>
                    <a:pt x="35656" y="948995"/>
                    <a:pt x="76798" y="948995"/>
                  </a:cubicBezTo>
                  <a:lnTo>
                    <a:pt x="565010" y="948995"/>
                  </a:lnTo>
                  <a:cubicBezTo>
                    <a:pt x="606152" y="948995"/>
                    <a:pt x="641808" y="913340"/>
                    <a:pt x="641808" y="872198"/>
                  </a:cubicBezTo>
                  <a:lnTo>
                    <a:pt x="641808" y="825571"/>
                  </a:lnTo>
                  <a:lnTo>
                    <a:pt x="872200" y="825571"/>
                  </a:lnTo>
                  <a:cubicBezTo>
                    <a:pt x="913342" y="825571"/>
                    <a:pt x="948998" y="789916"/>
                    <a:pt x="948998" y="748774"/>
                  </a:cubicBezTo>
                  <a:cubicBezTo>
                    <a:pt x="948998" y="707633"/>
                    <a:pt x="913342" y="677462"/>
                    <a:pt x="872200" y="677462"/>
                  </a:cubicBezTo>
                  <a:lnTo>
                    <a:pt x="872200" y="677462"/>
                  </a:lnTo>
                  <a:close/>
                  <a:moveTo>
                    <a:pt x="918827" y="477240"/>
                  </a:moveTo>
                  <a:cubicBezTo>
                    <a:pt x="918827" y="537581"/>
                    <a:pt x="869457" y="584208"/>
                    <a:pt x="811859" y="584208"/>
                  </a:cubicBezTo>
                  <a:cubicBezTo>
                    <a:pt x="754261" y="584208"/>
                    <a:pt x="704891" y="534839"/>
                    <a:pt x="704891" y="477240"/>
                  </a:cubicBezTo>
                  <a:cubicBezTo>
                    <a:pt x="704891" y="416900"/>
                    <a:pt x="754261" y="370273"/>
                    <a:pt x="811859" y="370273"/>
                  </a:cubicBezTo>
                  <a:cubicBezTo>
                    <a:pt x="869457" y="370273"/>
                    <a:pt x="918827" y="419643"/>
                    <a:pt x="918827" y="477240"/>
                  </a:cubicBezTo>
                  <a:lnTo>
                    <a:pt x="918827" y="477240"/>
                  </a:lnTo>
                  <a:close/>
                  <a:moveTo>
                    <a:pt x="836544" y="216678"/>
                  </a:moveTo>
                  <a:lnTo>
                    <a:pt x="820088" y="186508"/>
                  </a:lnTo>
                  <a:lnTo>
                    <a:pt x="877686" y="186508"/>
                  </a:lnTo>
                  <a:lnTo>
                    <a:pt x="894142" y="216678"/>
                  </a:lnTo>
                  <a:lnTo>
                    <a:pt x="836544" y="216678"/>
                  </a:lnTo>
                  <a:close/>
                  <a:moveTo>
                    <a:pt x="836544" y="126167"/>
                  </a:moveTo>
                  <a:lnTo>
                    <a:pt x="894142" y="126167"/>
                  </a:lnTo>
                  <a:lnTo>
                    <a:pt x="877686" y="156337"/>
                  </a:lnTo>
                  <a:lnTo>
                    <a:pt x="820088" y="156337"/>
                  </a:lnTo>
                  <a:lnTo>
                    <a:pt x="836544" y="126167"/>
                  </a:lnTo>
                  <a:close/>
                  <a:moveTo>
                    <a:pt x="186508" y="126167"/>
                  </a:moveTo>
                  <a:cubicBezTo>
                    <a:pt x="191994" y="142624"/>
                    <a:pt x="208450" y="156337"/>
                    <a:pt x="230393" y="156337"/>
                  </a:cubicBezTo>
                  <a:lnTo>
                    <a:pt x="400444" y="156337"/>
                  </a:lnTo>
                  <a:cubicBezTo>
                    <a:pt x="400444" y="161823"/>
                    <a:pt x="400444" y="167308"/>
                    <a:pt x="400444" y="172794"/>
                  </a:cubicBezTo>
                  <a:cubicBezTo>
                    <a:pt x="400444" y="222163"/>
                    <a:pt x="422386" y="266048"/>
                    <a:pt x="455300" y="296218"/>
                  </a:cubicBezTo>
                  <a:lnTo>
                    <a:pt x="430615" y="326389"/>
                  </a:lnTo>
                  <a:cubicBezTo>
                    <a:pt x="400444" y="307189"/>
                    <a:pt x="362045" y="293475"/>
                    <a:pt x="323647" y="293475"/>
                  </a:cubicBezTo>
                  <a:cubicBezTo>
                    <a:pt x="213936" y="293475"/>
                    <a:pt x="126167" y="383987"/>
                    <a:pt x="126167" y="490954"/>
                  </a:cubicBezTo>
                  <a:cubicBezTo>
                    <a:pt x="126167" y="600665"/>
                    <a:pt x="216679" y="688433"/>
                    <a:pt x="323647" y="688433"/>
                  </a:cubicBezTo>
                  <a:cubicBezTo>
                    <a:pt x="433357" y="688433"/>
                    <a:pt x="521126" y="597922"/>
                    <a:pt x="521126" y="490954"/>
                  </a:cubicBezTo>
                  <a:cubicBezTo>
                    <a:pt x="521126" y="433357"/>
                    <a:pt x="496441" y="378501"/>
                    <a:pt x="455300" y="342845"/>
                  </a:cubicBezTo>
                  <a:lnTo>
                    <a:pt x="479984" y="312675"/>
                  </a:lnTo>
                  <a:cubicBezTo>
                    <a:pt x="501927" y="326389"/>
                    <a:pt x="526611" y="334617"/>
                    <a:pt x="554039" y="337360"/>
                  </a:cubicBezTo>
                  <a:lnTo>
                    <a:pt x="554039" y="677462"/>
                  </a:lnTo>
                  <a:lnTo>
                    <a:pt x="474499" y="677462"/>
                  </a:lnTo>
                  <a:lnTo>
                    <a:pt x="364788" y="718604"/>
                  </a:lnTo>
                  <a:cubicBezTo>
                    <a:pt x="351074" y="724089"/>
                    <a:pt x="340103" y="737803"/>
                    <a:pt x="340103" y="754260"/>
                  </a:cubicBezTo>
                  <a:cubicBezTo>
                    <a:pt x="340103" y="770716"/>
                    <a:pt x="351074" y="784430"/>
                    <a:pt x="364788" y="789916"/>
                  </a:cubicBezTo>
                  <a:lnTo>
                    <a:pt x="474499" y="831057"/>
                  </a:lnTo>
                  <a:lnTo>
                    <a:pt x="554039" y="831057"/>
                  </a:lnTo>
                  <a:lnTo>
                    <a:pt x="554039" y="861227"/>
                  </a:lnTo>
                  <a:lnTo>
                    <a:pt x="93254" y="861227"/>
                  </a:lnTo>
                  <a:lnTo>
                    <a:pt x="93254" y="126167"/>
                  </a:lnTo>
                  <a:lnTo>
                    <a:pt x="186508" y="126167"/>
                  </a:lnTo>
                  <a:close/>
                  <a:moveTo>
                    <a:pt x="397701" y="570495"/>
                  </a:moveTo>
                  <a:lnTo>
                    <a:pt x="367531" y="570495"/>
                  </a:lnTo>
                  <a:lnTo>
                    <a:pt x="367531" y="447070"/>
                  </a:lnTo>
                  <a:lnTo>
                    <a:pt x="397701" y="447070"/>
                  </a:lnTo>
                  <a:lnTo>
                    <a:pt x="397701" y="570495"/>
                  </a:lnTo>
                  <a:close/>
                  <a:moveTo>
                    <a:pt x="337360" y="570495"/>
                  </a:moveTo>
                  <a:lnTo>
                    <a:pt x="307190" y="570495"/>
                  </a:lnTo>
                  <a:lnTo>
                    <a:pt x="307190" y="416900"/>
                  </a:lnTo>
                  <a:lnTo>
                    <a:pt x="337360" y="416900"/>
                  </a:lnTo>
                  <a:lnTo>
                    <a:pt x="337360" y="570495"/>
                  </a:lnTo>
                  <a:close/>
                  <a:moveTo>
                    <a:pt x="277020" y="570495"/>
                  </a:moveTo>
                  <a:lnTo>
                    <a:pt x="246849" y="570495"/>
                  </a:lnTo>
                  <a:lnTo>
                    <a:pt x="246849" y="510154"/>
                  </a:lnTo>
                  <a:lnTo>
                    <a:pt x="277020" y="510154"/>
                  </a:lnTo>
                  <a:lnTo>
                    <a:pt x="277020" y="570495"/>
                  </a:lnTo>
                  <a:close/>
                  <a:moveTo>
                    <a:pt x="452557" y="600665"/>
                  </a:moveTo>
                  <a:cubicBezTo>
                    <a:pt x="422386" y="639064"/>
                    <a:pt x="375759" y="661005"/>
                    <a:pt x="323647" y="661005"/>
                  </a:cubicBezTo>
                  <a:cubicBezTo>
                    <a:pt x="271534" y="661005"/>
                    <a:pt x="224907" y="636321"/>
                    <a:pt x="194737" y="600665"/>
                  </a:cubicBezTo>
                  <a:lnTo>
                    <a:pt x="452557" y="600665"/>
                  </a:lnTo>
                  <a:close/>
                  <a:moveTo>
                    <a:pt x="471756" y="570495"/>
                  </a:moveTo>
                  <a:lnTo>
                    <a:pt x="427872" y="570495"/>
                  </a:lnTo>
                  <a:lnTo>
                    <a:pt x="427872" y="416900"/>
                  </a:lnTo>
                  <a:lnTo>
                    <a:pt x="367531" y="416900"/>
                  </a:lnTo>
                  <a:lnTo>
                    <a:pt x="367531" y="386729"/>
                  </a:lnTo>
                  <a:lnTo>
                    <a:pt x="277020" y="386729"/>
                  </a:lnTo>
                  <a:lnTo>
                    <a:pt x="277020" y="477240"/>
                  </a:lnTo>
                  <a:lnTo>
                    <a:pt x="216679" y="477240"/>
                  </a:lnTo>
                  <a:lnTo>
                    <a:pt x="216679" y="567752"/>
                  </a:lnTo>
                  <a:lnTo>
                    <a:pt x="172794" y="567752"/>
                  </a:lnTo>
                  <a:cubicBezTo>
                    <a:pt x="161823" y="545810"/>
                    <a:pt x="153595" y="518382"/>
                    <a:pt x="153595" y="490954"/>
                  </a:cubicBezTo>
                  <a:cubicBezTo>
                    <a:pt x="153595" y="397701"/>
                    <a:pt x="230393" y="323646"/>
                    <a:pt x="320904" y="323646"/>
                  </a:cubicBezTo>
                  <a:cubicBezTo>
                    <a:pt x="411415" y="323646"/>
                    <a:pt x="488213" y="400443"/>
                    <a:pt x="488213" y="490954"/>
                  </a:cubicBezTo>
                  <a:cubicBezTo>
                    <a:pt x="490955" y="521125"/>
                    <a:pt x="482727" y="545810"/>
                    <a:pt x="471756" y="570495"/>
                  </a:cubicBezTo>
                  <a:lnTo>
                    <a:pt x="471756" y="570495"/>
                  </a:lnTo>
                  <a:close/>
                  <a:moveTo>
                    <a:pt x="373017" y="759745"/>
                  </a:moveTo>
                  <a:cubicBezTo>
                    <a:pt x="370274" y="759745"/>
                    <a:pt x="367531" y="757002"/>
                    <a:pt x="367531" y="754260"/>
                  </a:cubicBezTo>
                  <a:cubicBezTo>
                    <a:pt x="367531" y="751517"/>
                    <a:pt x="370274" y="748774"/>
                    <a:pt x="373017" y="748774"/>
                  </a:cubicBezTo>
                  <a:lnTo>
                    <a:pt x="460785" y="715861"/>
                  </a:lnTo>
                  <a:lnTo>
                    <a:pt x="460785" y="795401"/>
                  </a:lnTo>
                  <a:lnTo>
                    <a:pt x="373017" y="759745"/>
                  </a:lnTo>
                  <a:close/>
                  <a:moveTo>
                    <a:pt x="490955" y="798144"/>
                  </a:moveTo>
                  <a:lnTo>
                    <a:pt x="490955" y="767973"/>
                  </a:lnTo>
                  <a:lnTo>
                    <a:pt x="795403" y="767973"/>
                  </a:lnTo>
                  <a:lnTo>
                    <a:pt x="795403" y="798144"/>
                  </a:lnTo>
                  <a:lnTo>
                    <a:pt x="490955" y="798144"/>
                  </a:lnTo>
                  <a:close/>
                  <a:moveTo>
                    <a:pt x="795403" y="737803"/>
                  </a:moveTo>
                  <a:lnTo>
                    <a:pt x="490955" y="737803"/>
                  </a:lnTo>
                  <a:lnTo>
                    <a:pt x="490955" y="707633"/>
                  </a:lnTo>
                  <a:lnTo>
                    <a:pt x="795403" y="707633"/>
                  </a:lnTo>
                  <a:lnTo>
                    <a:pt x="795403" y="737803"/>
                  </a:lnTo>
                  <a:close/>
                  <a:moveTo>
                    <a:pt x="611637" y="677462"/>
                  </a:moveTo>
                  <a:lnTo>
                    <a:pt x="581467" y="677462"/>
                  </a:lnTo>
                  <a:lnTo>
                    <a:pt x="581467" y="340102"/>
                  </a:lnTo>
                  <a:cubicBezTo>
                    <a:pt x="592438" y="340102"/>
                    <a:pt x="603409" y="337360"/>
                    <a:pt x="611637" y="334617"/>
                  </a:cubicBezTo>
                  <a:lnTo>
                    <a:pt x="611637" y="677462"/>
                  </a:lnTo>
                  <a:close/>
                  <a:moveTo>
                    <a:pt x="567753" y="32913"/>
                  </a:moveTo>
                  <a:cubicBezTo>
                    <a:pt x="639065" y="32913"/>
                    <a:pt x="696663" y="87768"/>
                    <a:pt x="704891" y="156337"/>
                  </a:cubicBezTo>
                  <a:lnTo>
                    <a:pt x="641808" y="156337"/>
                  </a:lnTo>
                  <a:cubicBezTo>
                    <a:pt x="633579" y="120681"/>
                    <a:pt x="603409" y="95997"/>
                    <a:pt x="567753" y="95997"/>
                  </a:cubicBezTo>
                  <a:cubicBezTo>
                    <a:pt x="526611" y="95997"/>
                    <a:pt x="490955" y="131653"/>
                    <a:pt x="490955" y="172794"/>
                  </a:cubicBezTo>
                  <a:cubicBezTo>
                    <a:pt x="490955" y="213936"/>
                    <a:pt x="526611" y="249591"/>
                    <a:pt x="567753" y="249591"/>
                  </a:cubicBezTo>
                  <a:cubicBezTo>
                    <a:pt x="603409" y="249591"/>
                    <a:pt x="636322" y="222163"/>
                    <a:pt x="641808" y="189250"/>
                  </a:cubicBezTo>
                  <a:lnTo>
                    <a:pt x="704891" y="189250"/>
                  </a:lnTo>
                  <a:cubicBezTo>
                    <a:pt x="696663" y="257819"/>
                    <a:pt x="639065" y="312675"/>
                    <a:pt x="567753" y="312675"/>
                  </a:cubicBezTo>
                  <a:cubicBezTo>
                    <a:pt x="490955" y="312675"/>
                    <a:pt x="430615" y="249591"/>
                    <a:pt x="430615" y="175537"/>
                  </a:cubicBezTo>
                  <a:cubicBezTo>
                    <a:pt x="427872" y="95997"/>
                    <a:pt x="490955" y="32913"/>
                    <a:pt x="567753" y="32913"/>
                  </a:cubicBezTo>
                  <a:lnTo>
                    <a:pt x="567753" y="32913"/>
                  </a:lnTo>
                  <a:close/>
                  <a:moveTo>
                    <a:pt x="608895" y="186508"/>
                  </a:moveTo>
                  <a:cubicBezTo>
                    <a:pt x="603409" y="202964"/>
                    <a:pt x="586952" y="216678"/>
                    <a:pt x="565010" y="216678"/>
                  </a:cubicBezTo>
                  <a:cubicBezTo>
                    <a:pt x="540325" y="216678"/>
                    <a:pt x="518383" y="194736"/>
                    <a:pt x="518383" y="170051"/>
                  </a:cubicBezTo>
                  <a:cubicBezTo>
                    <a:pt x="518383" y="145366"/>
                    <a:pt x="540325" y="123424"/>
                    <a:pt x="565010" y="123424"/>
                  </a:cubicBezTo>
                  <a:cubicBezTo>
                    <a:pt x="584210" y="123424"/>
                    <a:pt x="600666" y="137138"/>
                    <a:pt x="608895" y="153594"/>
                  </a:cubicBezTo>
                  <a:lnTo>
                    <a:pt x="551296" y="153594"/>
                  </a:lnTo>
                  <a:lnTo>
                    <a:pt x="551296" y="183765"/>
                  </a:lnTo>
                  <a:lnTo>
                    <a:pt x="608895" y="183765"/>
                  </a:lnTo>
                  <a:close/>
                  <a:moveTo>
                    <a:pt x="213936" y="49370"/>
                  </a:moveTo>
                  <a:cubicBezTo>
                    <a:pt x="213936" y="41141"/>
                    <a:pt x="219421" y="32913"/>
                    <a:pt x="230393" y="32913"/>
                  </a:cubicBezTo>
                  <a:lnTo>
                    <a:pt x="414158" y="32913"/>
                  </a:lnTo>
                  <a:cubicBezTo>
                    <a:pt x="422386" y="32913"/>
                    <a:pt x="430615" y="41141"/>
                    <a:pt x="430615" y="49370"/>
                  </a:cubicBezTo>
                  <a:lnTo>
                    <a:pt x="430615" y="74054"/>
                  </a:lnTo>
                  <a:cubicBezTo>
                    <a:pt x="419644" y="90511"/>
                    <a:pt x="411415" y="106968"/>
                    <a:pt x="405930" y="123424"/>
                  </a:cubicBezTo>
                  <a:lnTo>
                    <a:pt x="230393" y="123424"/>
                  </a:lnTo>
                  <a:cubicBezTo>
                    <a:pt x="222164" y="123424"/>
                    <a:pt x="213936" y="115196"/>
                    <a:pt x="213936" y="106968"/>
                  </a:cubicBezTo>
                  <a:lnTo>
                    <a:pt x="213936" y="49370"/>
                  </a:lnTo>
                  <a:close/>
                  <a:moveTo>
                    <a:pt x="611637" y="874941"/>
                  </a:moveTo>
                  <a:cubicBezTo>
                    <a:pt x="611637" y="899626"/>
                    <a:pt x="589695" y="921568"/>
                    <a:pt x="565010" y="921568"/>
                  </a:cubicBezTo>
                  <a:lnTo>
                    <a:pt x="76798" y="921568"/>
                  </a:lnTo>
                  <a:cubicBezTo>
                    <a:pt x="52113" y="921568"/>
                    <a:pt x="30171" y="899626"/>
                    <a:pt x="30171" y="874941"/>
                  </a:cubicBezTo>
                  <a:lnTo>
                    <a:pt x="30171" y="109710"/>
                  </a:lnTo>
                  <a:cubicBezTo>
                    <a:pt x="30171" y="85025"/>
                    <a:pt x="52113" y="63084"/>
                    <a:pt x="76798" y="63084"/>
                  </a:cubicBezTo>
                  <a:lnTo>
                    <a:pt x="183766" y="63084"/>
                  </a:lnTo>
                  <a:lnTo>
                    <a:pt x="183766" y="93254"/>
                  </a:lnTo>
                  <a:lnTo>
                    <a:pt x="93254" y="93254"/>
                  </a:lnTo>
                  <a:cubicBezTo>
                    <a:pt x="76798" y="93254"/>
                    <a:pt x="63084" y="106968"/>
                    <a:pt x="63084" y="123424"/>
                  </a:cubicBezTo>
                  <a:lnTo>
                    <a:pt x="63084" y="858485"/>
                  </a:lnTo>
                  <a:cubicBezTo>
                    <a:pt x="63084" y="874941"/>
                    <a:pt x="76798" y="888655"/>
                    <a:pt x="93254" y="888655"/>
                  </a:cubicBezTo>
                  <a:lnTo>
                    <a:pt x="551296" y="888655"/>
                  </a:lnTo>
                  <a:cubicBezTo>
                    <a:pt x="567753" y="888655"/>
                    <a:pt x="581467" y="874941"/>
                    <a:pt x="581467" y="858485"/>
                  </a:cubicBezTo>
                  <a:lnTo>
                    <a:pt x="581467" y="828314"/>
                  </a:lnTo>
                  <a:lnTo>
                    <a:pt x="611637" y="828314"/>
                  </a:lnTo>
                  <a:lnTo>
                    <a:pt x="611637" y="874941"/>
                  </a:lnTo>
                  <a:close/>
                  <a:moveTo>
                    <a:pt x="872200" y="798144"/>
                  </a:moveTo>
                  <a:lnTo>
                    <a:pt x="825573" y="798144"/>
                  </a:lnTo>
                  <a:lnTo>
                    <a:pt x="825573" y="707633"/>
                  </a:lnTo>
                  <a:lnTo>
                    <a:pt x="872200" y="707633"/>
                  </a:lnTo>
                  <a:cubicBezTo>
                    <a:pt x="896885" y="707633"/>
                    <a:pt x="918827" y="729575"/>
                    <a:pt x="918827" y="754260"/>
                  </a:cubicBezTo>
                  <a:cubicBezTo>
                    <a:pt x="918827" y="778944"/>
                    <a:pt x="896885" y="798144"/>
                    <a:pt x="872200" y="798144"/>
                  </a:cubicBezTo>
                  <a:lnTo>
                    <a:pt x="872200" y="798144"/>
                  </a:lnTo>
                  <a:close/>
                </a:path>
              </a:pathLst>
            </a:custGeom>
            <a:grpFill/>
            <a:ln w="27426"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BF7D6B98-4EC6-7426-C985-44BAE5B6CBDD}"/>
                </a:ext>
              </a:extLst>
            </p:cNvPr>
            <p:cNvSpPr/>
            <p:nvPr/>
          </p:nvSpPr>
          <p:spPr>
            <a:xfrm>
              <a:off x="1400461" y="4233868"/>
              <a:ext cx="156337" cy="153594"/>
            </a:xfrm>
            <a:custGeom>
              <a:avLst/>
              <a:gdLst>
                <a:gd name="connsiteX0" fmla="*/ 0 w 156337"/>
                <a:gd name="connsiteY0" fmla="*/ 112453 h 153594"/>
                <a:gd name="connsiteX1" fmla="*/ 41142 w 156337"/>
                <a:gd name="connsiteY1" fmla="*/ 153595 h 153594"/>
                <a:gd name="connsiteX2" fmla="*/ 60341 w 156337"/>
                <a:gd name="connsiteY2" fmla="*/ 148109 h 153594"/>
                <a:gd name="connsiteX3" fmla="*/ 134396 w 156337"/>
                <a:gd name="connsiteY3" fmla="*/ 112453 h 153594"/>
                <a:gd name="connsiteX4" fmla="*/ 156338 w 156337"/>
                <a:gd name="connsiteY4" fmla="*/ 76797 h 153594"/>
                <a:gd name="connsiteX5" fmla="*/ 134396 w 156337"/>
                <a:gd name="connsiteY5" fmla="*/ 41141 h 153594"/>
                <a:gd name="connsiteX6" fmla="*/ 60341 w 156337"/>
                <a:gd name="connsiteY6" fmla="*/ 5486 h 153594"/>
                <a:gd name="connsiteX7" fmla="*/ 41142 w 156337"/>
                <a:gd name="connsiteY7" fmla="*/ 0 h 153594"/>
                <a:gd name="connsiteX8" fmla="*/ 0 w 156337"/>
                <a:gd name="connsiteY8" fmla="*/ 41141 h 153594"/>
                <a:gd name="connsiteX9" fmla="*/ 0 w 156337"/>
                <a:gd name="connsiteY9" fmla="*/ 112453 h 153594"/>
                <a:gd name="connsiteX10" fmla="*/ 30170 w 156337"/>
                <a:gd name="connsiteY10" fmla="*/ 41141 h 153594"/>
                <a:gd name="connsiteX11" fmla="*/ 38399 w 156337"/>
                <a:gd name="connsiteY11" fmla="*/ 32913 h 153594"/>
                <a:gd name="connsiteX12" fmla="*/ 43884 w 156337"/>
                <a:gd name="connsiteY12" fmla="*/ 32913 h 153594"/>
                <a:gd name="connsiteX13" fmla="*/ 117939 w 156337"/>
                <a:gd name="connsiteY13" fmla="*/ 68569 h 153594"/>
                <a:gd name="connsiteX14" fmla="*/ 123425 w 156337"/>
                <a:gd name="connsiteY14" fmla="*/ 76797 h 153594"/>
                <a:gd name="connsiteX15" fmla="*/ 117939 w 156337"/>
                <a:gd name="connsiteY15" fmla="*/ 85026 h 153594"/>
                <a:gd name="connsiteX16" fmla="*/ 43884 w 156337"/>
                <a:gd name="connsiteY16" fmla="*/ 120682 h 153594"/>
                <a:gd name="connsiteX17" fmla="*/ 30170 w 156337"/>
                <a:gd name="connsiteY17" fmla="*/ 112453 h 153594"/>
                <a:gd name="connsiteX18" fmla="*/ 30170 w 156337"/>
                <a:gd name="connsiteY18" fmla="*/ 41141 h 153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337" h="153594">
                  <a:moveTo>
                    <a:pt x="0" y="112453"/>
                  </a:moveTo>
                  <a:cubicBezTo>
                    <a:pt x="0" y="134396"/>
                    <a:pt x="19199" y="153595"/>
                    <a:pt x="41142" y="153595"/>
                  </a:cubicBezTo>
                  <a:cubicBezTo>
                    <a:pt x="46627" y="153595"/>
                    <a:pt x="54855" y="150852"/>
                    <a:pt x="60341" y="148109"/>
                  </a:cubicBezTo>
                  <a:lnTo>
                    <a:pt x="134396" y="112453"/>
                  </a:lnTo>
                  <a:cubicBezTo>
                    <a:pt x="148109" y="106968"/>
                    <a:pt x="156338" y="93254"/>
                    <a:pt x="156338" y="76797"/>
                  </a:cubicBezTo>
                  <a:cubicBezTo>
                    <a:pt x="156338" y="60341"/>
                    <a:pt x="148109" y="46627"/>
                    <a:pt x="134396" y="41141"/>
                  </a:cubicBezTo>
                  <a:lnTo>
                    <a:pt x="60341" y="5486"/>
                  </a:lnTo>
                  <a:cubicBezTo>
                    <a:pt x="54855" y="2743"/>
                    <a:pt x="49370" y="0"/>
                    <a:pt x="41142" y="0"/>
                  </a:cubicBezTo>
                  <a:cubicBezTo>
                    <a:pt x="19199" y="0"/>
                    <a:pt x="0" y="19200"/>
                    <a:pt x="0" y="41141"/>
                  </a:cubicBezTo>
                  <a:lnTo>
                    <a:pt x="0" y="112453"/>
                  </a:lnTo>
                  <a:close/>
                  <a:moveTo>
                    <a:pt x="30170" y="41141"/>
                  </a:moveTo>
                  <a:cubicBezTo>
                    <a:pt x="30170" y="35656"/>
                    <a:pt x="35656" y="32913"/>
                    <a:pt x="38399" y="32913"/>
                  </a:cubicBezTo>
                  <a:cubicBezTo>
                    <a:pt x="41142" y="32913"/>
                    <a:pt x="41142" y="32913"/>
                    <a:pt x="43884" y="32913"/>
                  </a:cubicBezTo>
                  <a:lnTo>
                    <a:pt x="117939" y="68569"/>
                  </a:lnTo>
                  <a:cubicBezTo>
                    <a:pt x="120682" y="71312"/>
                    <a:pt x="123425" y="74055"/>
                    <a:pt x="123425" y="76797"/>
                  </a:cubicBezTo>
                  <a:cubicBezTo>
                    <a:pt x="123425" y="79540"/>
                    <a:pt x="120682" y="82283"/>
                    <a:pt x="117939" y="85026"/>
                  </a:cubicBezTo>
                  <a:lnTo>
                    <a:pt x="43884" y="120682"/>
                  </a:lnTo>
                  <a:cubicBezTo>
                    <a:pt x="38399" y="123424"/>
                    <a:pt x="30170" y="117939"/>
                    <a:pt x="30170" y="112453"/>
                  </a:cubicBezTo>
                  <a:lnTo>
                    <a:pt x="30170" y="41141"/>
                  </a:lnTo>
                  <a:close/>
                </a:path>
              </a:pathLst>
            </a:custGeom>
            <a:solidFill>
              <a:srgbClr val="F79037"/>
            </a:solidFill>
            <a:ln w="27426" cap="flat">
              <a:noFill/>
              <a:prstDash val="solid"/>
              <a:miter/>
            </a:ln>
          </p:spPr>
          <p:txBody>
            <a:bodyPr rtlCol="0" anchor="ctr"/>
            <a:lstStyle/>
            <a:p>
              <a:endParaRPr lang="en-US"/>
            </a:p>
          </p:txBody>
        </p:sp>
        <p:grpSp>
          <p:nvGrpSpPr>
            <p:cNvPr id="38" name="Graphic 3">
              <a:extLst>
                <a:ext uri="{FF2B5EF4-FFF2-40B4-BE49-F238E27FC236}">
                  <a16:creationId xmlns:a16="http://schemas.microsoft.com/office/drawing/2014/main" id="{73310968-51ED-FC7F-7550-2B4DF3CB7A34}"/>
                </a:ext>
              </a:extLst>
            </p:cNvPr>
            <p:cNvGrpSpPr/>
            <p:nvPr/>
          </p:nvGrpSpPr>
          <p:grpSpPr>
            <a:xfrm>
              <a:off x="788824" y="4019932"/>
              <a:ext cx="244106" cy="641806"/>
              <a:chOff x="788824" y="4019932"/>
              <a:chExt cx="244106" cy="641806"/>
            </a:xfrm>
            <a:grpFill/>
          </p:grpSpPr>
          <p:sp>
            <p:nvSpPr>
              <p:cNvPr id="39" name="Freeform 38">
                <a:extLst>
                  <a:ext uri="{FF2B5EF4-FFF2-40B4-BE49-F238E27FC236}">
                    <a16:creationId xmlns:a16="http://schemas.microsoft.com/office/drawing/2014/main" id="{CE00553D-65E2-1B0E-A759-F303341A76ED}"/>
                  </a:ext>
                </a:extLst>
              </p:cNvPr>
              <p:cNvSpPr/>
              <p:nvPr/>
            </p:nvSpPr>
            <p:spPr>
              <a:xfrm>
                <a:off x="788824" y="4571228"/>
                <a:ext cx="183765" cy="30170"/>
              </a:xfrm>
              <a:custGeom>
                <a:avLst/>
                <a:gdLst>
                  <a:gd name="connsiteX0" fmla="*/ 0 w 183765"/>
                  <a:gd name="connsiteY0" fmla="*/ 0 h 30170"/>
                  <a:gd name="connsiteX1" fmla="*/ 183765 w 183765"/>
                  <a:gd name="connsiteY1" fmla="*/ 0 h 30170"/>
                  <a:gd name="connsiteX2" fmla="*/ 183765 w 183765"/>
                  <a:gd name="connsiteY2" fmla="*/ 30170 h 30170"/>
                  <a:gd name="connsiteX3" fmla="*/ 0 w 183765"/>
                  <a:gd name="connsiteY3" fmla="*/ 30170 h 30170"/>
                </a:gdLst>
                <a:ahLst/>
                <a:cxnLst>
                  <a:cxn ang="0">
                    <a:pos x="connsiteX0" y="connsiteY0"/>
                  </a:cxn>
                  <a:cxn ang="0">
                    <a:pos x="connsiteX1" y="connsiteY1"/>
                  </a:cxn>
                  <a:cxn ang="0">
                    <a:pos x="connsiteX2" y="connsiteY2"/>
                  </a:cxn>
                  <a:cxn ang="0">
                    <a:pos x="connsiteX3" y="connsiteY3"/>
                  </a:cxn>
                </a:cxnLst>
                <a:rect l="l" t="t" r="r" b="b"/>
                <a:pathLst>
                  <a:path w="183765" h="30170">
                    <a:moveTo>
                      <a:pt x="0" y="0"/>
                    </a:moveTo>
                    <a:lnTo>
                      <a:pt x="183765" y="0"/>
                    </a:lnTo>
                    <a:lnTo>
                      <a:pt x="183765" y="30170"/>
                    </a:lnTo>
                    <a:lnTo>
                      <a:pt x="0" y="30170"/>
                    </a:lnTo>
                    <a:close/>
                  </a:path>
                </a:pathLst>
              </a:custGeom>
              <a:solidFill>
                <a:srgbClr val="F79037"/>
              </a:solidFill>
              <a:ln w="27426"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8C589BF8-7FB3-0496-4D17-2315A31AFE55}"/>
                  </a:ext>
                </a:extLst>
              </p:cNvPr>
              <p:cNvSpPr/>
              <p:nvPr/>
            </p:nvSpPr>
            <p:spPr>
              <a:xfrm>
                <a:off x="788824" y="4631568"/>
                <a:ext cx="183765" cy="30170"/>
              </a:xfrm>
              <a:custGeom>
                <a:avLst/>
                <a:gdLst>
                  <a:gd name="connsiteX0" fmla="*/ 0 w 183765"/>
                  <a:gd name="connsiteY0" fmla="*/ 0 h 30170"/>
                  <a:gd name="connsiteX1" fmla="*/ 183765 w 183765"/>
                  <a:gd name="connsiteY1" fmla="*/ 0 h 30170"/>
                  <a:gd name="connsiteX2" fmla="*/ 183765 w 183765"/>
                  <a:gd name="connsiteY2" fmla="*/ 30170 h 30170"/>
                  <a:gd name="connsiteX3" fmla="*/ 0 w 183765"/>
                  <a:gd name="connsiteY3" fmla="*/ 30170 h 30170"/>
                </a:gdLst>
                <a:ahLst/>
                <a:cxnLst>
                  <a:cxn ang="0">
                    <a:pos x="connsiteX0" y="connsiteY0"/>
                  </a:cxn>
                  <a:cxn ang="0">
                    <a:pos x="connsiteX1" y="connsiteY1"/>
                  </a:cxn>
                  <a:cxn ang="0">
                    <a:pos x="connsiteX2" y="connsiteY2"/>
                  </a:cxn>
                  <a:cxn ang="0">
                    <a:pos x="connsiteX3" y="connsiteY3"/>
                  </a:cxn>
                </a:cxnLst>
                <a:rect l="l" t="t" r="r" b="b"/>
                <a:pathLst>
                  <a:path w="183765" h="30170">
                    <a:moveTo>
                      <a:pt x="0" y="0"/>
                    </a:moveTo>
                    <a:lnTo>
                      <a:pt x="183765" y="0"/>
                    </a:lnTo>
                    <a:lnTo>
                      <a:pt x="183765" y="30170"/>
                    </a:lnTo>
                    <a:lnTo>
                      <a:pt x="0" y="30170"/>
                    </a:lnTo>
                    <a:close/>
                  </a:path>
                </a:pathLst>
              </a:custGeom>
              <a:solidFill>
                <a:srgbClr val="F79037"/>
              </a:solidFill>
              <a:ln w="27426"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id="{40FC5CE7-27FA-69D9-F741-E6AC8CD4E0C9}"/>
                  </a:ext>
                </a:extLst>
              </p:cNvPr>
              <p:cNvSpPr/>
              <p:nvPr/>
            </p:nvSpPr>
            <p:spPr>
              <a:xfrm>
                <a:off x="788824" y="4019932"/>
                <a:ext cx="30170" cy="30170"/>
              </a:xfrm>
              <a:custGeom>
                <a:avLst/>
                <a:gdLst>
                  <a:gd name="connsiteX0" fmla="*/ 0 w 30170"/>
                  <a:gd name="connsiteY0" fmla="*/ 0 h 30170"/>
                  <a:gd name="connsiteX1" fmla="*/ 30170 w 30170"/>
                  <a:gd name="connsiteY1" fmla="*/ 0 h 30170"/>
                  <a:gd name="connsiteX2" fmla="*/ 30170 w 30170"/>
                  <a:gd name="connsiteY2" fmla="*/ 30171 h 30170"/>
                  <a:gd name="connsiteX3" fmla="*/ 0 w 30170"/>
                  <a:gd name="connsiteY3" fmla="*/ 30171 h 30170"/>
                </a:gdLst>
                <a:ahLst/>
                <a:cxnLst>
                  <a:cxn ang="0">
                    <a:pos x="connsiteX0" y="connsiteY0"/>
                  </a:cxn>
                  <a:cxn ang="0">
                    <a:pos x="connsiteX1" y="connsiteY1"/>
                  </a:cxn>
                  <a:cxn ang="0">
                    <a:pos x="connsiteX2" y="connsiteY2"/>
                  </a:cxn>
                  <a:cxn ang="0">
                    <a:pos x="connsiteX3" y="connsiteY3"/>
                  </a:cxn>
                </a:cxnLst>
                <a:rect l="l" t="t" r="r" b="b"/>
                <a:pathLst>
                  <a:path w="30170" h="30170">
                    <a:moveTo>
                      <a:pt x="0" y="0"/>
                    </a:moveTo>
                    <a:lnTo>
                      <a:pt x="30170" y="0"/>
                    </a:lnTo>
                    <a:lnTo>
                      <a:pt x="30170" y="30171"/>
                    </a:lnTo>
                    <a:lnTo>
                      <a:pt x="0" y="30171"/>
                    </a:lnTo>
                    <a:close/>
                  </a:path>
                </a:pathLst>
              </a:custGeom>
              <a:solidFill>
                <a:srgbClr val="F79037"/>
              </a:solidFill>
              <a:ln w="27426"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6092FE95-8B36-3A68-5930-2838B9D8DD88}"/>
                  </a:ext>
                </a:extLst>
              </p:cNvPr>
              <p:cNvSpPr/>
              <p:nvPr/>
            </p:nvSpPr>
            <p:spPr>
              <a:xfrm>
                <a:off x="849165" y="4019932"/>
                <a:ext cx="183765" cy="30170"/>
              </a:xfrm>
              <a:custGeom>
                <a:avLst/>
                <a:gdLst>
                  <a:gd name="connsiteX0" fmla="*/ 0 w 183765"/>
                  <a:gd name="connsiteY0" fmla="*/ 0 h 30170"/>
                  <a:gd name="connsiteX1" fmla="*/ 183765 w 183765"/>
                  <a:gd name="connsiteY1" fmla="*/ 0 h 30170"/>
                  <a:gd name="connsiteX2" fmla="*/ 183765 w 183765"/>
                  <a:gd name="connsiteY2" fmla="*/ 30171 h 30170"/>
                  <a:gd name="connsiteX3" fmla="*/ 0 w 183765"/>
                  <a:gd name="connsiteY3" fmla="*/ 30171 h 30170"/>
                </a:gdLst>
                <a:ahLst/>
                <a:cxnLst>
                  <a:cxn ang="0">
                    <a:pos x="connsiteX0" y="connsiteY0"/>
                  </a:cxn>
                  <a:cxn ang="0">
                    <a:pos x="connsiteX1" y="connsiteY1"/>
                  </a:cxn>
                  <a:cxn ang="0">
                    <a:pos x="connsiteX2" y="connsiteY2"/>
                  </a:cxn>
                  <a:cxn ang="0">
                    <a:pos x="connsiteX3" y="connsiteY3"/>
                  </a:cxn>
                </a:cxnLst>
                <a:rect l="l" t="t" r="r" b="b"/>
                <a:pathLst>
                  <a:path w="183765" h="30170">
                    <a:moveTo>
                      <a:pt x="0" y="0"/>
                    </a:moveTo>
                    <a:lnTo>
                      <a:pt x="183765" y="0"/>
                    </a:lnTo>
                    <a:lnTo>
                      <a:pt x="183765" y="30171"/>
                    </a:lnTo>
                    <a:lnTo>
                      <a:pt x="0" y="30171"/>
                    </a:lnTo>
                    <a:close/>
                  </a:path>
                </a:pathLst>
              </a:custGeom>
              <a:solidFill>
                <a:srgbClr val="F79037"/>
              </a:solidFill>
              <a:ln w="27426"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8F9FF688-0659-EBA4-B9D5-33FF493F1949}"/>
                  </a:ext>
                </a:extLst>
              </p:cNvPr>
              <p:cNvSpPr/>
              <p:nvPr/>
            </p:nvSpPr>
            <p:spPr>
              <a:xfrm>
                <a:off x="788824" y="4080273"/>
                <a:ext cx="30170" cy="30170"/>
              </a:xfrm>
              <a:custGeom>
                <a:avLst/>
                <a:gdLst>
                  <a:gd name="connsiteX0" fmla="*/ 0 w 30170"/>
                  <a:gd name="connsiteY0" fmla="*/ 0 h 30170"/>
                  <a:gd name="connsiteX1" fmla="*/ 30170 w 30170"/>
                  <a:gd name="connsiteY1" fmla="*/ 0 h 30170"/>
                  <a:gd name="connsiteX2" fmla="*/ 30170 w 30170"/>
                  <a:gd name="connsiteY2" fmla="*/ 30171 h 30170"/>
                  <a:gd name="connsiteX3" fmla="*/ 0 w 30170"/>
                  <a:gd name="connsiteY3" fmla="*/ 30171 h 30170"/>
                </a:gdLst>
                <a:ahLst/>
                <a:cxnLst>
                  <a:cxn ang="0">
                    <a:pos x="connsiteX0" y="connsiteY0"/>
                  </a:cxn>
                  <a:cxn ang="0">
                    <a:pos x="connsiteX1" y="connsiteY1"/>
                  </a:cxn>
                  <a:cxn ang="0">
                    <a:pos x="connsiteX2" y="connsiteY2"/>
                  </a:cxn>
                  <a:cxn ang="0">
                    <a:pos x="connsiteX3" y="connsiteY3"/>
                  </a:cxn>
                </a:cxnLst>
                <a:rect l="l" t="t" r="r" b="b"/>
                <a:pathLst>
                  <a:path w="30170" h="30170">
                    <a:moveTo>
                      <a:pt x="0" y="0"/>
                    </a:moveTo>
                    <a:lnTo>
                      <a:pt x="30170" y="0"/>
                    </a:lnTo>
                    <a:lnTo>
                      <a:pt x="30170" y="30171"/>
                    </a:lnTo>
                    <a:lnTo>
                      <a:pt x="0" y="30171"/>
                    </a:lnTo>
                    <a:close/>
                  </a:path>
                </a:pathLst>
              </a:custGeom>
              <a:solidFill>
                <a:srgbClr val="F79037"/>
              </a:solidFill>
              <a:ln w="27426"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2698CA86-C0E4-B5A6-C727-2D4A6AB6A273}"/>
                  </a:ext>
                </a:extLst>
              </p:cNvPr>
              <p:cNvSpPr/>
              <p:nvPr/>
            </p:nvSpPr>
            <p:spPr>
              <a:xfrm>
                <a:off x="849165" y="4080273"/>
                <a:ext cx="183765" cy="30170"/>
              </a:xfrm>
              <a:custGeom>
                <a:avLst/>
                <a:gdLst>
                  <a:gd name="connsiteX0" fmla="*/ 0 w 183765"/>
                  <a:gd name="connsiteY0" fmla="*/ 0 h 30170"/>
                  <a:gd name="connsiteX1" fmla="*/ 183765 w 183765"/>
                  <a:gd name="connsiteY1" fmla="*/ 0 h 30170"/>
                  <a:gd name="connsiteX2" fmla="*/ 183765 w 183765"/>
                  <a:gd name="connsiteY2" fmla="*/ 30171 h 30170"/>
                  <a:gd name="connsiteX3" fmla="*/ 0 w 183765"/>
                  <a:gd name="connsiteY3" fmla="*/ 30171 h 30170"/>
                </a:gdLst>
                <a:ahLst/>
                <a:cxnLst>
                  <a:cxn ang="0">
                    <a:pos x="connsiteX0" y="connsiteY0"/>
                  </a:cxn>
                  <a:cxn ang="0">
                    <a:pos x="connsiteX1" y="connsiteY1"/>
                  </a:cxn>
                  <a:cxn ang="0">
                    <a:pos x="connsiteX2" y="connsiteY2"/>
                  </a:cxn>
                  <a:cxn ang="0">
                    <a:pos x="connsiteX3" y="connsiteY3"/>
                  </a:cxn>
                </a:cxnLst>
                <a:rect l="l" t="t" r="r" b="b"/>
                <a:pathLst>
                  <a:path w="183765" h="30170">
                    <a:moveTo>
                      <a:pt x="0" y="0"/>
                    </a:moveTo>
                    <a:lnTo>
                      <a:pt x="183765" y="0"/>
                    </a:lnTo>
                    <a:lnTo>
                      <a:pt x="183765" y="30171"/>
                    </a:lnTo>
                    <a:lnTo>
                      <a:pt x="0" y="30171"/>
                    </a:lnTo>
                    <a:close/>
                  </a:path>
                </a:pathLst>
              </a:custGeom>
              <a:solidFill>
                <a:srgbClr val="F79037"/>
              </a:solidFill>
              <a:ln w="27426" cap="flat">
                <a:noFill/>
                <a:prstDash val="solid"/>
                <a:miter/>
              </a:ln>
            </p:spPr>
            <p:txBody>
              <a:bodyPr rtlCol="0" anchor="ctr"/>
              <a:lstStyle/>
              <a:p>
                <a:endParaRPr lang="en-US"/>
              </a:p>
            </p:txBody>
          </p:sp>
        </p:grpSp>
      </p:grpSp>
      <p:grpSp>
        <p:nvGrpSpPr>
          <p:cNvPr id="45" name="Graphic 3">
            <a:extLst>
              <a:ext uri="{FF2B5EF4-FFF2-40B4-BE49-F238E27FC236}">
                <a16:creationId xmlns:a16="http://schemas.microsoft.com/office/drawing/2014/main" id="{02E2F85A-B0A8-3C1B-12EB-2F9F43F2540F}"/>
              </a:ext>
            </a:extLst>
          </p:cNvPr>
          <p:cNvGrpSpPr/>
          <p:nvPr/>
        </p:nvGrpSpPr>
        <p:grpSpPr>
          <a:xfrm>
            <a:off x="973768" y="2428625"/>
            <a:ext cx="951078" cy="948995"/>
            <a:chOff x="10410452" y="410457"/>
            <a:chExt cx="1091621" cy="1089230"/>
          </a:xfrm>
          <a:solidFill>
            <a:schemeClr val="bg1"/>
          </a:solidFill>
        </p:grpSpPr>
        <p:sp>
          <p:nvSpPr>
            <p:cNvPr id="46" name="Freeform 45">
              <a:extLst>
                <a:ext uri="{FF2B5EF4-FFF2-40B4-BE49-F238E27FC236}">
                  <a16:creationId xmlns:a16="http://schemas.microsoft.com/office/drawing/2014/main" id="{D419EAD6-76B9-4327-3449-60015823991C}"/>
                </a:ext>
              </a:extLst>
            </p:cNvPr>
            <p:cNvSpPr/>
            <p:nvPr/>
          </p:nvSpPr>
          <p:spPr>
            <a:xfrm>
              <a:off x="10975462" y="481769"/>
              <a:ext cx="268790" cy="153594"/>
            </a:xfrm>
            <a:custGeom>
              <a:avLst/>
              <a:gdLst>
                <a:gd name="connsiteX0" fmla="*/ 134395 w 268790"/>
                <a:gd name="connsiteY0" fmla="*/ 153595 h 153594"/>
                <a:gd name="connsiteX1" fmla="*/ 208450 w 268790"/>
                <a:gd name="connsiteY1" fmla="*/ 95997 h 153594"/>
                <a:gd name="connsiteX2" fmla="*/ 268791 w 268790"/>
                <a:gd name="connsiteY2" fmla="*/ 95997 h 153594"/>
                <a:gd name="connsiteX3" fmla="*/ 268791 w 268790"/>
                <a:gd name="connsiteY3" fmla="*/ 57598 h 153594"/>
                <a:gd name="connsiteX4" fmla="*/ 208450 w 268790"/>
                <a:gd name="connsiteY4" fmla="*/ 57598 h 153594"/>
                <a:gd name="connsiteX5" fmla="*/ 134395 w 268790"/>
                <a:gd name="connsiteY5" fmla="*/ 0 h 153594"/>
                <a:gd name="connsiteX6" fmla="*/ 60340 w 268790"/>
                <a:gd name="connsiteY6" fmla="*/ 57598 h 153594"/>
                <a:gd name="connsiteX7" fmla="*/ 0 w 268790"/>
                <a:gd name="connsiteY7" fmla="*/ 57598 h 153594"/>
                <a:gd name="connsiteX8" fmla="*/ 0 w 268790"/>
                <a:gd name="connsiteY8" fmla="*/ 95997 h 153594"/>
                <a:gd name="connsiteX9" fmla="*/ 60340 w 268790"/>
                <a:gd name="connsiteY9" fmla="*/ 95997 h 153594"/>
                <a:gd name="connsiteX10" fmla="*/ 134395 w 268790"/>
                <a:gd name="connsiteY10" fmla="*/ 153595 h 153594"/>
                <a:gd name="connsiteX11" fmla="*/ 134395 w 268790"/>
                <a:gd name="connsiteY11" fmla="*/ 153595 h 153594"/>
                <a:gd name="connsiteX12" fmla="*/ 134395 w 268790"/>
                <a:gd name="connsiteY12" fmla="*/ 38399 h 153594"/>
                <a:gd name="connsiteX13" fmla="*/ 170051 w 268790"/>
                <a:gd name="connsiteY13" fmla="*/ 63084 h 153594"/>
                <a:gd name="connsiteX14" fmla="*/ 161823 w 268790"/>
                <a:gd name="connsiteY14" fmla="*/ 104225 h 153594"/>
                <a:gd name="connsiteX15" fmla="*/ 120682 w 268790"/>
                <a:gd name="connsiteY15" fmla="*/ 112453 h 153594"/>
                <a:gd name="connsiteX16" fmla="*/ 95997 w 268790"/>
                <a:gd name="connsiteY16" fmla="*/ 76797 h 153594"/>
                <a:gd name="connsiteX17" fmla="*/ 134395 w 268790"/>
                <a:gd name="connsiteY17" fmla="*/ 38399 h 153594"/>
                <a:gd name="connsiteX18" fmla="*/ 134395 w 268790"/>
                <a:gd name="connsiteY18" fmla="*/ 38399 h 153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8790" h="153594">
                  <a:moveTo>
                    <a:pt x="134395" y="153595"/>
                  </a:moveTo>
                  <a:cubicBezTo>
                    <a:pt x="170051" y="153595"/>
                    <a:pt x="200222" y="128910"/>
                    <a:pt x="208450" y="95997"/>
                  </a:cubicBezTo>
                  <a:lnTo>
                    <a:pt x="268791" y="95997"/>
                  </a:lnTo>
                  <a:lnTo>
                    <a:pt x="268791" y="57598"/>
                  </a:lnTo>
                  <a:lnTo>
                    <a:pt x="208450" y="57598"/>
                  </a:lnTo>
                  <a:cubicBezTo>
                    <a:pt x="200222" y="24685"/>
                    <a:pt x="170051" y="0"/>
                    <a:pt x="134395" y="0"/>
                  </a:cubicBezTo>
                  <a:cubicBezTo>
                    <a:pt x="98740" y="0"/>
                    <a:pt x="68569" y="24685"/>
                    <a:pt x="60340" y="57598"/>
                  </a:cubicBezTo>
                  <a:lnTo>
                    <a:pt x="0" y="57598"/>
                  </a:lnTo>
                  <a:lnTo>
                    <a:pt x="0" y="95997"/>
                  </a:lnTo>
                  <a:lnTo>
                    <a:pt x="60340" y="95997"/>
                  </a:lnTo>
                  <a:cubicBezTo>
                    <a:pt x="68569" y="128910"/>
                    <a:pt x="98740" y="153595"/>
                    <a:pt x="134395" y="153595"/>
                  </a:cubicBezTo>
                  <a:lnTo>
                    <a:pt x="134395" y="153595"/>
                  </a:lnTo>
                  <a:close/>
                  <a:moveTo>
                    <a:pt x="134395" y="38399"/>
                  </a:moveTo>
                  <a:cubicBezTo>
                    <a:pt x="150852" y="38399"/>
                    <a:pt x="164566" y="46627"/>
                    <a:pt x="170051" y="63084"/>
                  </a:cubicBezTo>
                  <a:cubicBezTo>
                    <a:pt x="175537" y="76797"/>
                    <a:pt x="172794" y="93254"/>
                    <a:pt x="161823" y="104225"/>
                  </a:cubicBezTo>
                  <a:cubicBezTo>
                    <a:pt x="150852" y="115196"/>
                    <a:pt x="134395" y="117939"/>
                    <a:pt x="120682" y="112453"/>
                  </a:cubicBezTo>
                  <a:cubicBezTo>
                    <a:pt x="106968" y="106968"/>
                    <a:pt x="95997" y="93254"/>
                    <a:pt x="95997" y="76797"/>
                  </a:cubicBezTo>
                  <a:cubicBezTo>
                    <a:pt x="95997" y="54855"/>
                    <a:pt x="112454" y="38399"/>
                    <a:pt x="134395" y="38399"/>
                  </a:cubicBezTo>
                  <a:lnTo>
                    <a:pt x="134395" y="38399"/>
                  </a:lnTo>
                  <a:close/>
                </a:path>
              </a:pathLst>
            </a:custGeom>
            <a:solidFill>
              <a:srgbClr val="F79037"/>
            </a:solidFill>
            <a:ln w="27426"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22A09039-CE84-C255-F4E6-4ACB88BDDF06}"/>
                </a:ext>
              </a:extLst>
            </p:cNvPr>
            <p:cNvSpPr/>
            <p:nvPr/>
          </p:nvSpPr>
          <p:spPr>
            <a:xfrm>
              <a:off x="10410452" y="410457"/>
              <a:ext cx="1091621" cy="1089230"/>
            </a:xfrm>
            <a:custGeom>
              <a:avLst/>
              <a:gdLst>
                <a:gd name="connsiteX0" fmla="*/ 1047737 w 1091621"/>
                <a:gd name="connsiteY0" fmla="*/ 822829 h 1089230"/>
                <a:gd name="connsiteX1" fmla="*/ 984653 w 1091621"/>
                <a:gd name="connsiteY1" fmla="*/ 743289 h 1089230"/>
                <a:gd name="connsiteX2" fmla="*/ 916084 w 1091621"/>
                <a:gd name="connsiteY2" fmla="*/ 715861 h 1089230"/>
                <a:gd name="connsiteX3" fmla="*/ 872200 w 1091621"/>
                <a:gd name="connsiteY3" fmla="*/ 693919 h 1089230"/>
                <a:gd name="connsiteX4" fmla="*/ 773461 w 1091621"/>
                <a:gd name="connsiteY4" fmla="*/ 655520 h 1089230"/>
                <a:gd name="connsiteX5" fmla="*/ 759747 w 1091621"/>
                <a:gd name="connsiteY5" fmla="*/ 611636 h 1089230"/>
                <a:gd name="connsiteX6" fmla="*/ 759747 w 1091621"/>
                <a:gd name="connsiteY6" fmla="*/ 562266 h 1089230"/>
                <a:gd name="connsiteX7" fmla="*/ 831058 w 1091621"/>
                <a:gd name="connsiteY7" fmla="*/ 562266 h 1089230"/>
                <a:gd name="connsiteX8" fmla="*/ 948998 w 1091621"/>
                <a:gd name="connsiteY8" fmla="*/ 482726 h 1089230"/>
                <a:gd name="connsiteX9" fmla="*/ 995624 w 1091621"/>
                <a:gd name="connsiteY9" fmla="*/ 370273 h 1089230"/>
                <a:gd name="connsiteX10" fmla="*/ 995624 w 1091621"/>
                <a:gd name="connsiteY10" fmla="*/ 356559 h 1089230"/>
                <a:gd name="connsiteX11" fmla="*/ 995624 w 1091621"/>
                <a:gd name="connsiteY11" fmla="*/ 356559 h 1089230"/>
                <a:gd name="connsiteX12" fmla="*/ 979168 w 1091621"/>
                <a:gd name="connsiteY12" fmla="*/ 345588 h 1089230"/>
                <a:gd name="connsiteX13" fmla="*/ 883171 w 1091621"/>
                <a:gd name="connsiteY13" fmla="*/ 345588 h 1089230"/>
                <a:gd name="connsiteX14" fmla="*/ 770718 w 1091621"/>
                <a:gd name="connsiteY14" fmla="*/ 416900 h 1089230"/>
                <a:gd name="connsiteX15" fmla="*/ 762489 w 1091621"/>
                <a:gd name="connsiteY15" fmla="*/ 433357 h 1089230"/>
                <a:gd name="connsiteX16" fmla="*/ 762489 w 1091621"/>
                <a:gd name="connsiteY16" fmla="*/ 293475 h 1089230"/>
                <a:gd name="connsiteX17" fmla="*/ 943512 w 1091621"/>
                <a:gd name="connsiteY17" fmla="*/ 293475 h 1089230"/>
                <a:gd name="connsiteX18" fmla="*/ 962712 w 1091621"/>
                <a:gd name="connsiteY18" fmla="*/ 274276 h 1089230"/>
                <a:gd name="connsiteX19" fmla="*/ 962712 w 1091621"/>
                <a:gd name="connsiteY19" fmla="*/ 19199 h 1089230"/>
                <a:gd name="connsiteX20" fmla="*/ 943512 w 1091621"/>
                <a:gd name="connsiteY20" fmla="*/ 0 h 1089230"/>
                <a:gd name="connsiteX21" fmla="*/ 471756 w 1091621"/>
                <a:gd name="connsiteY21" fmla="*/ 0 h 1089230"/>
                <a:gd name="connsiteX22" fmla="*/ 452557 w 1091621"/>
                <a:gd name="connsiteY22" fmla="*/ 19199 h 1089230"/>
                <a:gd name="connsiteX23" fmla="*/ 452557 w 1091621"/>
                <a:gd name="connsiteY23" fmla="*/ 274276 h 1089230"/>
                <a:gd name="connsiteX24" fmla="*/ 471756 w 1091621"/>
                <a:gd name="connsiteY24" fmla="*/ 293475 h 1089230"/>
                <a:gd name="connsiteX25" fmla="*/ 652778 w 1091621"/>
                <a:gd name="connsiteY25" fmla="*/ 293475 h 1089230"/>
                <a:gd name="connsiteX26" fmla="*/ 652778 w 1091621"/>
                <a:gd name="connsiteY26" fmla="*/ 433357 h 1089230"/>
                <a:gd name="connsiteX27" fmla="*/ 644550 w 1091621"/>
                <a:gd name="connsiteY27" fmla="*/ 416900 h 1089230"/>
                <a:gd name="connsiteX28" fmla="*/ 532097 w 1091621"/>
                <a:gd name="connsiteY28" fmla="*/ 345588 h 1089230"/>
                <a:gd name="connsiteX29" fmla="*/ 436100 w 1091621"/>
                <a:gd name="connsiteY29" fmla="*/ 345588 h 1089230"/>
                <a:gd name="connsiteX30" fmla="*/ 419643 w 1091621"/>
                <a:gd name="connsiteY30" fmla="*/ 356559 h 1089230"/>
                <a:gd name="connsiteX31" fmla="*/ 419643 w 1091621"/>
                <a:gd name="connsiteY31" fmla="*/ 356559 h 1089230"/>
                <a:gd name="connsiteX32" fmla="*/ 419643 w 1091621"/>
                <a:gd name="connsiteY32" fmla="*/ 370273 h 1089230"/>
                <a:gd name="connsiteX33" fmla="*/ 466270 w 1091621"/>
                <a:gd name="connsiteY33" fmla="*/ 482726 h 1089230"/>
                <a:gd name="connsiteX34" fmla="*/ 584209 w 1091621"/>
                <a:gd name="connsiteY34" fmla="*/ 562266 h 1089230"/>
                <a:gd name="connsiteX35" fmla="*/ 655521 w 1091621"/>
                <a:gd name="connsiteY35" fmla="*/ 562266 h 1089230"/>
                <a:gd name="connsiteX36" fmla="*/ 655521 w 1091621"/>
                <a:gd name="connsiteY36" fmla="*/ 614379 h 1089230"/>
                <a:gd name="connsiteX37" fmla="*/ 641807 w 1091621"/>
                <a:gd name="connsiteY37" fmla="*/ 652778 h 1089230"/>
                <a:gd name="connsiteX38" fmla="*/ 518383 w 1091621"/>
                <a:gd name="connsiteY38" fmla="*/ 696662 h 1089230"/>
                <a:gd name="connsiteX39" fmla="*/ 479984 w 1091621"/>
                <a:gd name="connsiteY39" fmla="*/ 718604 h 1089230"/>
                <a:gd name="connsiteX40" fmla="*/ 422386 w 1091621"/>
                <a:gd name="connsiteY40" fmla="*/ 743289 h 1089230"/>
                <a:gd name="connsiteX41" fmla="*/ 364788 w 1091621"/>
                <a:gd name="connsiteY41" fmla="*/ 817343 h 1089230"/>
                <a:gd name="connsiteX42" fmla="*/ 345589 w 1091621"/>
                <a:gd name="connsiteY42" fmla="*/ 817343 h 1089230"/>
                <a:gd name="connsiteX43" fmla="*/ 345589 w 1091621"/>
                <a:gd name="connsiteY43" fmla="*/ 798144 h 1089230"/>
                <a:gd name="connsiteX44" fmla="*/ 326389 w 1091621"/>
                <a:gd name="connsiteY44" fmla="*/ 778945 h 1089230"/>
                <a:gd name="connsiteX45" fmla="*/ 19200 w 1091621"/>
                <a:gd name="connsiteY45" fmla="*/ 778945 h 1089230"/>
                <a:gd name="connsiteX46" fmla="*/ 0 w 1091621"/>
                <a:gd name="connsiteY46" fmla="*/ 798144 h 1089230"/>
                <a:gd name="connsiteX47" fmla="*/ 0 w 1091621"/>
                <a:gd name="connsiteY47" fmla="*/ 1069677 h 1089230"/>
                <a:gd name="connsiteX48" fmla="*/ 19200 w 1091621"/>
                <a:gd name="connsiteY48" fmla="*/ 1088877 h 1089230"/>
                <a:gd name="connsiteX49" fmla="*/ 326389 w 1091621"/>
                <a:gd name="connsiteY49" fmla="*/ 1088877 h 1089230"/>
                <a:gd name="connsiteX50" fmla="*/ 345589 w 1091621"/>
                <a:gd name="connsiteY50" fmla="*/ 1069677 h 1089230"/>
                <a:gd name="connsiteX51" fmla="*/ 345589 w 1091621"/>
                <a:gd name="connsiteY51" fmla="*/ 1053221 h 1089230"/>
                <a:gd name="connsiteX52" fmla="*/ 386730 w 1091621"/>
                <a:gd name="connsiteY52" fmla="*/ 1064192 h 1089230"/>
                <a:gd name="connsiteX53" fmla="*/ 789917 w 1091621"/>
                <a:gd name="connsiteY53" fmla="*/ 1066935 h 1089230"/>
                <a:gd name="connsiteX54" fmla="*/ 932541 w 1091621"/>
                <a:gd name="connsiteY54" fmla="*/ 1034021 h 1089230"/>
                <a:gd name="connsiteX55" fmla="*/ 938027 w 1091621"/>
                <a:gd name="connsiteY55" fmla="*/ 1031279 h 1089230"/>
                <a:gd name="connsiteX56" fmla="*/ 1064193 w 1091621"/>
                <a:gd name="connsiteY56" fmla="*/ 938025 h 1089230"/>
                <a:gd name="connsiteX57" fmla="*/ 1091621 w 1091621"/>
                <a:gd name="connsiteY57" fmla="*/ 885912 h 1089230"/>
                <a:gd name="connsiteX58" fmla="*/ 1091621 w 1091621"/>
                <a:gd name="connsiteY58" fmla="*/ 885912 h 1089230"/>
                <a:gd name="connsiteX59" fmla="*/ 1047737 w 1091621"/>
                <a:gd name="connsiteY59" fmla="*/ 822829 h 1089230"/>
                <a:gd name="connsiteX60" fmla="*/ 1047737 w 1091621"/>
                <a:gd name="connsiteY60" fmla="*/ 822829 h 1089230"/>
                <a:gd name="connsiteX61" fmla="*/ 798145 w 1091621"/>
                <a:gd name="connsiteY61" fmla="*/ 430614 h 1089230"/>
                <a:gd name="connsiteX62" fmla="*/ 880429 w 1091621"/>
                <a:gd name="connsiteY62" fmla="*/ 381244 h 1089230"/>
                <a:gd name="connsiteX63" fmla="*/ 948998 w 1091621"/>
                <a:gd name="connsiteY63" fmla="*/ 381244 h 1089230"/>
                <a:gd name="connsiteX64" fmla="*/ 913341 w 1091621"/>
                <a:gd name="connsiteY64" fmla="*/ 469012 h 1089230"/>
                <a:gd name="connsiteX65" fmla="*/ 828316 w 1091621"/>
                <a:gd name="connsiteY65" fmla="*/ 526610 h 1089230"/>
                <a:gd name="connsiteX66" fmla="*/ 781689 w 1091621"/>
                <a:gd name="connsiteY66" fmla="*/ 526610 h 1089230"/>
                <a:gd name="connsiteX67" fmla="*/ 896885 w 1091621"/>
                <a:gd name="connsiteY67" fmla="*/ 427871 h 1089230"/>
                <a:gd name="connsiteX68" fmla="*/ 866715 w 1091621"/>
                <a:gd name="connsiteY68" fmla="*/ 405929 h 1089230"/>
                <a:gd name="connsiteX69" fmla="*/ 762489 w 1091621"/>
                <a:gd name="connsiteY69" fmla="*/ 493697 h 1089230"/>
                <a:gd name="connsiteX70" fmla="*/ 798145 w 1091621"/>
                <a:gd name="connsiteY70" fmla="*/ 430614 h 1089230"/>
                <a:gd name="connsiteX71" fmla="*/ 504669 w 1091621"/>
                <a:gd name="connsiteY71" fmla="*/ 181022 h 1089230"/>
                <a:gd name="connsiteX72" fmla="*/ 485470 w 1091621"/>
                <a:gd name="connsiteY72" fmla="*/ 181022 h 1089230"/>
                <a:gd name="connsiteX73" fmla="*/ 485470 w 1091621"/>
                <a:gd name="connsiteY73" fmla="*/ 109710 h 1089230"/>
                <a:gd name="connsiteX74" fmla="*/ 504669 w 1091621"/>
                <a:gd name="connsiteY74" fmla="*/ 109710 h 1089230"/>
                <a:gd name="connsiteX75" fmla="*/ 559524 w 1091621"/>
                <a:gd name="connsiteY75" fmla="*/ 54855 h 1089230"/>
                <a:gd name="connsiteX76" fmla="*/ 559524 w 1091621"/>
                <a:gd name="connsiteY76" fmla="*/ 35656 h 1089230"/>
                <a:gd name="connsiteX77" fmla="*/ 850258 w 1091621"/>
                <a:gd name="connsiteY77" fmla="*/ 35656 h 1089230"/>
                <a:gd name="connsiteX78" fmla="*/ 850258 w 1091621"/>
                <a:gd name="connsiteY78" fmla="*/ 54855 h 1089230"/>
                <a:gd name="connsiteX79" fmla="*/ 905113 w 1091621"/>
                <a:gd name="connsiteY79" fmla="*/ 109710 h 1089230"/>
                <a:gd name="connsiteX80" fmla="*/ 924313 w 1091621"/>
                <a:gd name="connsiteY80" fmla="*/ 109710 h 1089230"/>
                <a:gd name="connsiteX81" fmla="*/ 924313 w 1091621"/>
                <a:gd name="connsiteY81" fmla="*/ 181022 h 1089230"/>
                <a:gd name="connsiteX82" fmla="*/ 905113 w 1091621"/>
                <a:gd name="connsiteY82" fmla="*/ 181022 h 1089230"/>
                <a:gd name="connsiteX83" fmla="*/ 850258 w 1091621"/>
                <a:gd name="connsiteY83" fmla="*/ 235878 h 1089230"/>
                <a:gd name="connsiteX84" fmla="*/ 850258 w 1091621"/>
                <a:gd name="connsiteY84" fmla="*/ 255077 h 1089230"/>
                <a:gd name="connsiteX85" fmla="*/ 559524 w 1091621"/>
                <a:gd name="connsiteY85" fmla="*/ 255077 h 1089230"/>
                <a:gd name="connsiteX86" fmla="*/ 559524 w 1091621"/>
                <a:gd name="connsiteY86" fmla="*/ 235878 h 1089230"/>
                <a:gd name="connsiteX87" fmla="*/ 504669 w 1091621"/>
                <a:gd name="connsiteY87" fmla="*/ 181022 h 1089230"/>
                <a:gd name="connsiteX88" fmla="*/ 504669 w 1091621"/>
                <a:gd name="connsiteY88" fmla="*/ 181022 h 1089230"/>
                <a:gd name="connsiteX89" fmla="*/ 885914 w 1091621"/>
                <a:gd name="connsiteY89" fmla="*/ 255077 h 1089230"/>
                <a:gd name="connsiteX90" fmla="*/ 885914 w 1091621"/>
                <a:gd name="connsiteY90" fmla="*/ 235878 h 1089230"/>
                <a:gd name="connsiteX91" fmla="*/ 905113 w 1091621"/>
                <a:gd name="connsiteY91" fmla="*/ 216678 h 1089230"/>
                <a:gd name="connsiteX92" fmla="*/ 924313 w 1091621"/>
                <a:gd name="connsiteY92" fmla="*/ 216678 h 1089230"/>
                <a:gd name="connsiteX93" fmla="*/ 924313 w 1091621"/>
                <a:gd name="connsiteY93" fmla="*/ 252334 h 1089230"/>
                <a:gd name="connsiteX94" fmla="*/ 885914 w 1091621"/>
                <a:gd name="connsiteY94" fmla="*/ 252334 h 1089230"/>
                <a:gd name="connsiteX95" fmla="*/ 921570 w 1091621"/>
                <a:gd name="connsiteY95" fmla="*/ 74054 h 1089230"/>
                <a:gd name="connsiteX96" fmla="*/ 902370 w 1091621"/>
                <a:gd name="connsiteY96" fmla="*/ 74054 h 1089230"/>
                <a:gd name="connsiteX97" fmla="*/ 883171 w 1091621"/>
                <a:gd name="connsiteY97" fmla="*/ 54855 h 1089230"/>
                <a:gd name="connsiteX98" fmla="*/ 883171 w 1091621"/>
                <a:gd name="connsiteY98" fmla="*/ 35656 h 1089230"/>
                <a:gd name="connsiteX99" fmla="*/ 918827 w 1091621"/>
                <a:gd name="connsiteY99" fmla="*/ 35656 h 1089230"/>
                <a:gd name="connsiteX100" fmla="*/ 918827 w 1091621"/>
                <a:gd name="connsiteY100" fmla="*/ 74054 h 1089230"/>
                <a:gd name="connsiteX101" fmla="*/ 521126 w 1091621"/>
                <a:gd name="connsiteY101" fmla="*/ 35656 h 1089230"/>
                <a:gd name="connsiteX102" fmla="*/ 521126 w 1091621"/>
                <a:gd name="connsiteY102" fmla="*/ 54855 h 1089230"/>
                <a:gd name="connsiteX103" fmla="*/ 501926 w 1091621"/>
                <a:gd name="connsiteY103" fmla="*/ 74054 h 1089230"/>
                <a:gd name="connsiteX104" fmla="*/ 482727 w 1091621"/>
                <a:gd name="connsiteY104" fmla="*/ 74054 h 1089230"/>
                <a:gd name="connsiteX105" fmla="*/ 482727 w 1091621"/>
                <a:gd name="connsiteY105" fmla="*/ 38399 h 1089230"/>
                <a:gd name="connsiteX106" fmla="*/ 521126 w 1091621"/>
                <a:gd name="connsiteY106" fmla="*/ 38399 h 1089230"/>
                <a:gd name="connsiteX107" fmla="*/ 485470 w 1091621"/>
                <a:gd name="connsiteY107" fmla="*/ 219421 h 1089230"/>
                <a:gd name="connsiteX108" fmla="*/ 504669 w 1091621"/>
                <a:gd name="connsiteY108" fmla="*/ 219421 h 1089230"/>
                <a:gd name="connsiteX109" fmla="*/ 523869 w 1091621"/>
                <a:gd name="connsiteY109" fmla="*/ 238620 h 1089230"/>
                <a:gd name="connsiteX110" fmla="*/ 523869 w 1091621"/>
                <a:gd name="connsiteY110" fmla="*/ 257820 h 1089230"/>
                <a:gd name="connsiteX111" fmla="*/ 488212 w 1091621"/>
                <a:gd name="connsiteY111" fmla="*/ 257820 h 1089230"/>
                <a:gd name="connsiteX112" fmla="*/ 488212 w 1091621"/>
                <a:gd name="connsiteY112" fmla="*/ 219421 h 1089230"/>
                <a:gd name="connsiteX113" fmla="*/ 721348 w 1091621"/>
                <a:gd name="connsiteY113" fmla="*/ 290733 h 1089230"/>
                <a:gd name="connsiteX114" fmla="*/ 721348 w 1091621"/>
                <a:gd name="connsiteY114" fmla="*/ 617122 h 1089230"/>
                <a:gd name="connsiteX115" fmla="*/ 721348 w 1091621"/>
                <a:gd name="connsiteY115" fmla="*/ 622607 h 1089230"/>
                <a:gd name="connsiteX116" fmla="*/ 732319 w 1091621"/>
                <a:gd name="connsiteY116" fmla="*/ 652778 h 1089230"/>
                <a:gd name="connsiteX117" fmla="*/ 713120 w 1091621"/>
                <a:gd name="connsiteY117" fmla="*/ 652778 h 1089230"/>
                <a:gd name="connsiteX118" fmla="*/ 671978 w 1091621"/>
                <a:gd name="connsiteY118" fmla="*/ 652778 h 1089230"/>
                <a:gd name="connsiteX119" fmla="*/ 682949 w 1091621"/>
                <a:gd name="connsiteY119" fmla="*/ 622607 h 1089230"/>
                <a:gd name="connsiteX120" fmla="*/ 682949 w 1091621"/>
                <a:gd name="connsiteY120" fmla="*/ 617122 h 1089230"/>
                <a:gd name="connsiteX121" fmla="*/ 682949 w 1091621"/>
                <a:gd name="connsiteY121" fmla="*/ 290733 h 1089230"/>
                <a:gd name="connsiteX122" fmla="*/ 721348 w 1091621"/>
                <a:gd name="connsiteY122" fmla="*/ 290733 h 1089230"/>
                <a:gd name="connsiteX123" fmla="*/ 493698 w 1091621"/>
                <a:gd name="connsiteY123" fmla="*/ 469012 h 1089230"/>
                <a:gd name="connsiteX124" fmla="*/ 458042 w 1091621"/>
                <a:gd name="connsiteY124" fmla="*/ 381244 h 1089230"/>
                <a:gd name="connsiteX125" fmla="*/ 526612 w 1091621"/>
                <a:gd name="connsiteY125" fmla="*/ 381244 h 1089230"/>
                <a:gd name="connsiteX126" fmla="*/ 608895 w 1091621"/>
                <a:gd name="connsiteY126" fmla="*/ 430614 h 1089230"/>
                <a:gd name="connsiteX127" fmla="*/ 639064 w 1091621"/>
                <a:gd name="connsiteY127" fmla="*/ 493697 h 1089230"/>
                <a:gd name="connsiteX128" fmla="*/ 534840 w 1091621"/>
                <a:gd name="connsiteY128" fmla="*/ 405929 h 1089230"/>
                <a:gd name="connsiteX129" fmla="*/ 504669 w 1091621"/>
                <a:gd name="connsiteY129" fmla="*/ 427871 h 1089230"/>
                <a:gd name="connsiteX130" fmla="*/ 619866 w 1091621"/>
                <a:gd name="connsiteY130" fmla="*/ 526610 h 1089230"/>
                <a:gd name="connsiteX131" fmla="*/ 573238 w 1091621"/>
                <a:gd name="connsiteY131" fmla="*/ 526610 h 1089230"/>
                <a:gd name="connsiteX132" fmla="*/ 493698 w 1091621"/>
                <a:gd name="connsiteY132" fmla="*/ 469012 h 1089230"/>
                <a:gd name="connsiteX133" fmla="*/ 493698 w 1091621"/>
                <a:gd name="connsiteY133" fmla="*/ 469012 h 1089230"/>
                <a:gd name="connsiteX134" fmla="*/ 433357 w 1091621"/>
                <a:gd name="connsiteY134" fmla="*/ 776202 h 1089230"/>
                <a:gd name="connsiteX135" fmla="*/ 490955 w 1091621"/>
                <a:gd name="connsiteY135" fmla="*/ 751517 h 1089230"/>
                <a:gd name="connsiteX136" fmla="*/ 534840 w 1091621"/>
                <a:gd name="connsiteY136" fmla="*/ 726832 h 1089230"/>
                <a:gd name="connsiteX137" fmla="*/ 644550 w 1091621"/>
                <a:gd name="connsiteY137" fmla="*/ 691176 h 1089230"/>
                <a:gd name="connsiteX138" fmla="*/ 715862 w 1091621"/>
                <a:gd name="connsiteY138" fmla="*/ 691176 h 1089230"/>
                <a:gd name="connsiteX139" fmla="*/ 855744 w 1091621"/>
                <a:gd name="connsiteY139" fmla="*/ 729575 h 1089230"/>
                <a:gd name="connsiteX140" fmla="*/ 905113 w 1091621"/>
                <a:gd name="connsiteY140" fmla="*/ 754260 h 1089230"/>
                <a:gd name="connsiteX141" fmla="*/ 973682 w 1091621"/>
                <a:gd name="connsiteY141" fmla="*/ 781687 h 1089230"/>
                <a:gd name="connsiteX142" fmla="*/ 1009338 w 1091621"/>
                <a:gd name="connsiteY142" fmla="*/ 820086 h 1089230"/>
                <a:gd name="connsiteX143" fmla="*/ 962712 w 1091621"/>
                <a:gd name="connsiteY143" fmla="*/ 833800 h 1089230"/>
                <a:gd name="connsiteX144" fmla="*/ 863972 w 1091621"/>
                <a:gd name="connsiteY144" fmla="*/ 891398 h 1089230"/>
                <a:gd name="connsiteX145" fmla="*/ 855744 w 1091621"/>
                <a:gd name="connsiteY145" fmla="*/ 894140 h 1089230"/>
                <a:gd name="connsiteX146" fmla="*/ 817344 w 1091621"/>
                <a:gd name="connsiteY146" fmla="*/ 894140 h 1089230"/>
                <a:gd name="connsiteX147" fmla="*/ 817344 w 1091621"/>
                <a:gd name="connsiteY147" fmla="*/ 822829 h 1089230"/>
                <a:gd name="connsiteX148" fmla="*/ 754261 w 1091621"/>
                <a:gd name="connsiteY148" fmla="*/ 787173 h 1089230"/>
                <a:gd name="connsiteX149" fmla="*/ 523869 w 1091621"/>
                <a:gd name="connsiteY149" fmla="*/ 787173 h 1089230"/>
                <a:gd name="connsiteX150" fmla="*/ 438843 w 1091621"/>
                <a:gd name="connsiteY150" fmla="*/ 806372 h 1089230"/>
                <a:gd name="connsiteX151" fmla="*/ 405929 w 1091621"/>
                <a:gd name="connsiteY151" fmla="*/ 822829 h 1089230"/>
                <a:gd name="connsiteX152" fmla="*/ 394958 w 1091621"/>
                <a:gd name="connsiteY152" fmla="*/ 822829 h 1089230"/>
                <a:gd name="connsiteX153" fmla="*/ 433357 w 1091621"/>
                <a:gd name="connsiteY153" fmla="*/ 776202 h 1089230"/>
                <a:gd name="connsiteX154" fmla="*/ 433357 w 1091621"/>
                <a:gd name="connsiteY154" fmla="*/ 776202 h 1089230"/>
                <a:gd name="connsiteX155" fmla="*/ 32914 w 1091621"/>
                <a:gd name="connsiteY155" fmla="*/ 817343 h 1089230"/>
                <a:gd name="connsiteX156" fmla="*/ 213936 w 1091621"/>
                <a:gd name="connsiteY156" fmla="*/ 817343 h 1089230"/>
                <a:gd name="connsiteX157" fmla="*/ 213936 w 1091621"/>
                <a:gd name="connsiteY157" fmla="*/ 1053221 h 1089230"/>
                <a:gd name="connsiteX158" fmla="*/ 32914 w 1091621"/>
                <a:gd name="connsiteY158" fmla="*/ 1053221 h 1089230"/>
                <a:gd name="connsiteX159" fmla="*/ 32914 w 1091621"/>
                <a:gd name="connsiteY159" fmla="*/ 817343 h 1089230"/>
                <a:gd name="connsiteX160" fmla="*/ 304447 w 1091621"/>
                <a:gd name="connsiteY160" fmla="*/ 1053221 h 1089230"/>
                <a:gd name="connsiteX161" fmla="*/ 249592 w 1091621"/>
                <a:gd name="connsiteY161" fmla="*/ 1053221 h 1089230"/>
                <a:gd name="connsiteX162" fmla="*/ 249592 w 1091621"/>
                <a:gd name="connsiteY162" fmla="*/ 817343 h 1089230"/>
                <a:gd name="connsiteX163" fmla="*/ 304447 w 1091621"/>
                <a:gd name="connsiteY163" fmla="*/ 817343 h 1089230"/>
                <a:gd name="connsiteX164" fmla="*/ 304447 w 1091621"/>
                <a:gd name="connsiteY164" fmla="*/ 1053221 h 1089230"/>
                <a:gd name="connsiteX165" fmla="*/ 1047737 w 1091621"/>
                <a:gd name="connsiteY165" fmla="*/ 883169 h 1089230"/>
                <a:gd name="connsiteX166" fmla="*/ 1036766 w 1091621"/>
                <a:gd name="connsiteY166" fmla="*/ 907854 h 1089230"/>
                <a:gd name="connsiteX167" fmla="*/ 913341 w 1091621"/>
                <a:gd name="connsiteY167" fmla="*/ 1001108 h 1089230"/>
                <a:gd name="connsiteX168" fmla="*/ 773461 w 1091621"/>
                <a:gd name="connsiteY168" fmla="*/ 1034021 h 1089230"/>
                <a:gd name="connsiteX169" fmla="*/ 389473 w 1091621"/>
                <a:gd name="connsiteY169" fmla="*/ 1031279 h 1089230"/>
                <a:gd name="connsiteX170" fmla="*/ 345589 w 1091621"/>
                <a:gd name="connsiteY170" fmla="*/ 1020307 h 1089230"/>
                <a:gd name="connsiteX171" fmla="*/ 340103 w 1091621"/>
                <a:gd name="connsiteY171" fmla="*/ 1020307 h 1089230"/>
                <a:gd name="connsiteX172" fmla="*/ 340103 w 1091621"/>
                <a:gd name="connsiteY172" fmla="*/ 855742 h 1089230"/>
                <a:gd name="connsiteX173" fmla="*/ 411415 w 1091621"/>
                <a:gd name="connsiteY173" fmla="*/ 855742 h 1089230"/>
                <a:gd name="connsiteX174" fmla="*/ 419643 w 1091621"/>
                <a:gd name="connsiteY174" fmla="*/ 852999 h 1089230"/>
                <a:gd name="connsiteX175" fmla="*/ 455300 w 1091621"/>
                <a:gd name="connsiteY175" fmla="*/ 833800 h 1089230"/>
                <a:gd name="connsiteX176" fmla="*/ 523869 w 1091621"/>
                <a:gd name="connsiteY176" fmla="*/ 817343 h 1089230"/>
                <a:gd name="connsiteX177" fmla="*/ 754261 w 1091621"/>
                <a:gd name="connsiteY177" fmla="*/ 817343 h 1089230"/>
                <a:gd name="connsiteX178" fmla="*/ 778946 w 1091621"/>
                <a:gd name="connsiteY178" fmla="*/ 828314 h 1089230"/>
                <a:gd name="connsiteX179" fmla="*/ 789917 w 1091621"/>
                <a:gd name="connsiteY179" fmla="*/ 852999 h 1089230"/>
                <a:gd name="connsiteX180" fmla="*/ 778946 w 1091621"/>
                <a:gd name="connsiteY180" fmla="*/ 877684 h 1089230"/>
                <a:gd name="connsiteX181" fmla="*/ 754261 w 1091621"/>
                <a:gd name="connsiteY181" fmla="*/ 888655 h 1089230"/>
                <a:gd name="connsiteX182" fmla="*/ 630837 w 1091621"/>
                <a:gd name="connsiteY182" fmla="*/ 888655 h 1089230"/>
                <a:gd name="connsiteX183" fmla="*/ 630837 w 1091621"/>
                <a:gd name="connsiteY183" fmla="*/ 924311 h 1089230"/>
                <a:gd name="connsiteX184" fmla="*/ 858486 w 1091621"/>
                <a:gd name="connsiteY184" fmla="*/ 924311 h 1089230"/>
                <a:gd name="connsiteX185" fmla="*/ 858486 w 1091621"/>
                <a:gd name="connsiteY185" fmla="*/ 924311 h 1089230"/>
                <a:gd name="connsiteX186" fmla="*/ 883171 w 1091621"/>
                <a:gd name="connsiteY186" fmla="*/ 918825 h 1089230"/>
                <a:gd name="connsiteX187" fmla="*/ 883171 w 1091621"/>
                <a:gd name="connsiteY187" fmla="*/ 918825 h 1089230"/>
                <a:gd name="connsiteX188" fmla="*/ 981910 w 1091621"/>
                <a:gd name="connsiteY188" fmla="*/ 861227 h 1089230"/>
                <a:gd name="connsiteX189" fmla="*/ 1017567 w 1091621"/>
                <a:gd name="connsiteY189" fmla="*/ 850256 h 1089230"/>
                <a:gd name="connsiteX190" fmla="*/ 1017567 w 1091621"/>
                <a:gd name="connsiteY190" fmla="*/ 850256 h 1089230"/>
                <a:gd name="connsiteX191" fmla="*/ 1047737 w 1091621"/>
                <a:gd name="connsiteY191" fmla="*/ 883169 h 1089230"/>
                <a:gd name="connsiteX192" fmla="*/ 1047737 w 1091621"/>
                <a:gd name="connsiteY192" fmla="*/ 883169 h 108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Lst>
              <a:rect l="l" t="t" r="r" b="b"/>
              <a:pathLst>
                <a:path w="1091621" h="1089230">
                  <a:moveTo>
                    <a:pt x="1047737" y="822829"/>
                  </a:moveTo>
                  <a:cubicBezTo>
                    <a:pt x="1042252" y="787173"/>
                    <a:pt x="1020310" y="757002"/>
                    <a:pt x="984653" y="743289"/>
                  </a:cubicBezTo>
                  <a:lnTo>
                    <a:pt x="916084" y="715861"/>
                  </a:lnTo>
                  <a:cubicBezTo>
                    <a:pt x="899627" y="710375"/>
                    <a:pt x="885914" y="702147"/>
                    <a:pt x="872200" y="693919"/>
                  </a:cubicBezTo>
                  <a:cubicBezTo>
                    <a:pt x="842030" y="674719"/>
                    <a:pt x="809116" y="663748"/>
                    <a:pt x="773461" y="655520"/>
                  </a:cubicBezTo>
                  <a:lnTo>
                    <a:pt x="759747" y="611636"/>
                  </a:lnTo>
                  <a:lnTo>
                    <a:pt x="759747" y="562266"/>
                  </a:lnTo>
                  <a:lnTo>
                    <a:pt x="831058" y="562266"/>
                  </a:lnTo>
                  <a:cubicBezTo>
                    <a:pt x="883171" y="562266"/>
                    <a:pt x="929798" y="532096"/>
                    <a:pt x="948998" y="482726"/>
                  </a:cubicBezTo>
                  <a:lnTo>
                    <a:pt x="995624" y="370273"/>
                  </a:lnTo>
                  <a:cubicBezTo>
                    <a:pt x="998367" y="364787"/>
                    <a:pt x="998367" y="362045"/>
                    <a:pt x="995624" y="356559"/>
                  </a:cubicBezTo>
                  <a:lnTo>
                    <a:pt x="995624" y="356559"/>
                  </a:lnTo>
                  <a:cubicBezTo>
                    <a:pt x="992882" y="351074"/>
                    <a:pt x="987396" y="345588"/>
                    <a:pt x="979168" y="345588"/>
                  </a:cubicBezTo>
                  <a:lnTo>
                    <a:pt x="883171" y="345588"/>
                  </a:lnTo>
                  <a:cubicBezTo>
                    <a:pt x="833801" y="345588"/>
                    <a:pt x="789917" y="373016"/>
                    <a:pt x="770718" y="416900"/>
                  </a:cubicBezTo>
                  <a:lnTo>
                    <a:pt x="762489" y="433357"/>
                  </a:lnTo>
                  <a:lnTo>
                    <a:pt x="762489" y="293475"/>
                  </a:lnTo>
                  <a:lnTo>
                    <a:pt x="943512" y="293475"/>
                  </a:lnTo>
                  <a:cubicBezTo>
                    <a:pt x="954483" y="293475"/>
                    <a:pt x="962712" y="285247"/>
                    <a:pt x="962712" y="274276"/>
                  </a:cubicBezTo>
                  <a:lnTo>
                    <a:pt x="962712" y="19199"/>
                  </a:lnTo>
                  <a:cubicBezTo>
                    <a:pt x="962712" y="8228"/>
                    <a:pt x="954483" y="0"/>
                    <a:pt x="943512" y="0"/>
                  </a:cubicBezTo>
                  <a:lnTo>
                    <a:pt x="471756" y="0"/>
                  </a:lnTo>
                  <a:cubicBezTo>
                    <a:pt x="460785" y="0"/>
                    <a:pt x="452557" y="8228"/>
                    <a:pt x="452557" y="19199"/>
                  </a:cubicBezTo>
                  <a:lnTo>
                    <a:pt x="452557" y="274276"/>
                  </a:lnTo>
                  <a:cubicBezTo>
                    <a:pt x="452557" y="285247"/>
                    <a:pt x="460785" y="293475"/>
                    <a:pt x="471756" y="293475"/>
                  </a:cubicBezTo>
                  <a:lnTo>
                    <a:pt x="652778" y="293475"/>
                  </a:lnTo>
                  <a:lnTo>
                    <a:pt x="652778" y="433357"/>
                  </a:lnTo>
                  <a:lnTo>
                    <a:pt x="644550" y="416900"/>
                  </a:lnTo>
                  <a:cubicBezTo>
                    <a:pt x="622609" y="373016"/>
                    <a:pt x="578724" y="345588"/>
                    <a:pt x="532097" y="345588"/>
                  </a:cubicBezTo>
                  <a:lnTo>
                    <a:pt x="436100" y="345588"/>
                  </a:lnTo>
                  <a:cubicBezTo>
                    <a:pt x="427872" y="345588"/>
                    <a:pt x="422386" y="351074"/>
                    <a:pt x="419643" y="356559"/>
                  </a:cubicBezTo>
                  <a:lnTo>
                    <a:pt x="419643" y="356559"/>
                  </a:lnTo>
                  <a:cubicBezTo>
                    <a:pt x="416901" y="362045"/>
                    <a:pt x="416901" y="364787"/>
                    <a:pt x="419643" y="370273"/>
                  </a:cubicBezTo>
                  <a:lnTo>
                    <a:pt x="466270" y="482726"/>
                  </a:lnTo>
                  <a:cubicBezTo>
                    <a:pt x="485470" y="532096"/>
                    <a:pt x="532097" y="562266"/>
                    <a:pt x="584209" y="562266"/>
                  </a:cubicBezTo>
                  <a:lnTo>
                    <a:pt x="655521" y="562266"/>
                  </a:lnTo>
                  <a:lnTo>
                    <a:pt x="655521" y="614379"/>
                  </a:lnTo>
                  <a:lnTo>
                    <a:pt x="641807" y="652778"/>
                  </a:lnTo>
                  <a:cubicBezTo>
                    <a:pt x="597923" y="655520"/>
                    <a:pt x="554039" y="669234"/>
                    <a:pt x="518383" y="696662"/>
                  </a:cubicBezTo>
                  <a:cubicBezTo>
                    <a:pt x="507412" y="704890"/>
                    <a:pt x="493698" y="713118"/>
                    <a:pt x="479984" y="718604"/>
                  </a:cubicBezTo>
                  <a:lnTo>
                    <a:pt x="422386" y="743289"/>
                  </a:lnTo>
                  <a:cubicBezTo>
                    <a:pt x="392215" y="757002"/>
                    <a:pt x="370274" y="784430"/>
                    <a:pt x="364788" y="817343"/>
                  </a:cubicBezTo>
                  <a:lnTo>
                    <a:pt x="345589" y="817343"/>
                  </a:lnTo>
                  <a:lnTo>
                    <a:pt x="345589" y="798144"/>
                  </a:lnTo>
                  <a:cubicBezTo>
                    <a:pt x="345589" y="787173"/>
                    <a:pt x="337360" y="778945"/>
                    <a:pt x="326389" y="778945"/>
                  </a:cubicBezTo>
                  <a:lnTo>
                    <a:pt x="19200" y="778945"/>
                  </a:lnTo>
                  <a:cubicBezTo>
                    <a:pt x="8228" y="778945"/>
                    <a:pt x="0" y="787173"/>
                    <a:pt x="0" y="798144"/>
                  </a:cubicBezTo>
                  <a:lnTo>
                    <a:pt x="0" y="1069677"/>
                  </a:lnTo>
                  <a:cubicBezTo>
                    <a:pt x="0" y="1080648"/>
                    <a:pt x="8228" y="1088877"/>
                    <a:pt x="19200" y="1088877"/>
                  </a:cubicBezTo>
                  <a:lnTo>
                    <a:pt x="326389" y="1088877"/>
                  </a:lnTo>
                  <a:cubicBezTo>
                    <a:pt x="337360" y="1088877"/>
                    <a:pt x="345589" y="1080648"/>
                    <a:pt x="345589" y="1069677"/>
                  </a:cubicBezTo>
                  <a:lnTo>
                    <a:pt x="345589" y="1053221"/>
                  </a:lnTo>
                  <a:lnTo>
                    <a:pt x="386730" y="1064192"/>
                  </a:lnTo>
                  <a:cubicBezTo>
                    <a:pt x="518383" y="1097105"/>
                    <a:pt x="655521" y="1097105"/>
                    <a:pt x="789917" y="1066935"/>
                  </a:cubicBezTo>
                  <a:lnTo>
                    <a:pt x="932541" y="1034021"/>
                  </a:lnTo>
                  <a:cubicBezTo>
                    <a:pt x="935284" y="1034021"/>
                    <a:pt x="938027" y="1031279"/>
                    <a:pt x="938027" y="1031279"/>
                  </a:cubicBezTo>
                  <a:lnTo>
                    <a:pt x="1064193" y="938025"/>
                  </a:lnTo>
                  <a:cubicBezTo>
                    <a:pt x="1080650" y="924311"/>
                    <a:pt x="1091621" y="905112"/>
                    <a:pt x="1091621" y="885912"/>
                  </a:cubicBezTo>
                  <a:lnTo>
                    <a:pt x="1091621" y="885912"/>
                  </a:lnTo>
                  <a:cubicBezTo>
                    <a:pt x="1083393" y="858485"/>
                    <a:pt x="1069679" y="833800"/>
                    <a:pt x="1047737" y="822829"/>
                  </a:cubicBezTo>
                  <a:lnTo>
                    <a:pt x="1047737" y="822829"/>
                  </a:lnTo>
                  <a:close/>
                  <a:moveTo>
                    <a:pt x="798145" y="430614"/>
                  </a:moveTo>
                  <a:cubicBezTo>
                    <a:pt x="814602" y="400443"/>
                    <a:pt x="844772" y="381244"/>
                    <a:pt x="880429" y="381244"/>
                  </a:cubicBezTo>
                  <a:lnTo>
                    <a:pt x="948998" y="381244"/>
                  </a:lnTo>
                  <a:lnTo>
                    <a:pt x="913341" y="469012"/>
                  </a:lnTo>
                  <a:cubicBezTo>
                    <a:pt x="899627" y="504668"/>
                    <a:pt x="866715" y="526610"/>
                    <a:pt x="828316" y="526610"/>
                  </a:cubicBezTo>
                  <a:lnTo>
                    <a:pt x="781689" y="526610"/>
                  </a:lnTo>
                  <a:cubicBezTo>
                    <a:pt x="828316" y="501926"/>
                    <a:pt x="866715" y="469012"/>
                    <a:pt x="896885" y="427871"/>
                  </a:cubicBezTo>
                  <a:lnTo>
                    <a:pt x="866715" y="405929"/>
                  </a:lnTo>
                  <a:cubicBezTo>
                    <a:pt x="839287" y="441585"/>
                    <a:pt x="803631" y="471755"/>
                    <a:pt x="762489" y="493697"/>
                  </a:cubicBezTo>
                  <a:lnTo>
                    <a:pt x="798145" y="430614"/>
                  </a:lnTo>
                  <a:close/>
                  <a:moveTo>
                    <a:pt x="504669" y="181022"/>
                  </a:moveTo>
                  <a:lnTo>
                    <a:pt x="485470" y="181022"/>
                  </a:lnTo>
                  <a:lnTo>
                    <a:pt x="485470" y="109710"/>
                  </a:lnTo>
                  <a:lnTo>
                    <a:pt x="504669" y="109710"/>
                  </a:lnTo>
                  <a:cubicBezTo>
                    <a:pt x="534840" y="109710"/>
                    <a:pt x="559524" y="85026"/>
                    <a:pt x="559524" y="54855"/>
                  </a:cubicBezTo>
                  <a:lnTo>
                    <a:pt x="559524" y="35656"/>
                  </a:lnTo>
                  <a:lnTo>
                    <a:pt x="850258" y="35656"/>
                  </a:lnTo>
                  <a:lnTo>
                    <a:pt x="850258" y="54855"/>
                  </a:lnTo>
                  <a:cubicBezTo>
                    <a:pt x="850258" y="85026"/>
                    <a:pt x="874943" y="109710"/>
                    <a:pt x="905113" y="109710"/>
                  </a:cubicBezTo>
                  <a:lnTo>
                    <a:pt x="924313" y="109710"/>
                  </a:lnTo>
                  <a:lnTo>
                    <a:pt x="924313" y="181022"/>
                  </a:lnTo>
                  <a:lnTo>
                    <a:pt x="905113" y="181022"/>
                  </a:lnTo>
                  <a:cubicBezTo>
                    <a:pt x="874943" y="181022"/>
                    <a:pt x="850258" y="205707"/>
                    <a:pt x="850258" y="235878"/>
                  </a:cubicBezTo>
                  <a:lnTo>
                    <a:pt x="850258" y="255077"/>
                  </a:lnTo>
                  <a:lnTo>
                    <a:pt x="559524" y="255077"/>
                  </a:lnTo>
                  <a:lnTo>
                    <a:pt x="559524" y="235878"/>
                  </a:lnTo>
                  <a:cubicBezTo>
                    <a:pt x="559524" y="205707"/>
                    <a:pt x="534840" y="181022"/>
                    <a:pt x="504669" y="181022"/>
                  </a:cubicBezTo>
                  <a:lnTo>
                    <a:pt x="504669" y="181022"/>
                  </a:lnTo>
                  <a:close/>
                  <a:moveTo>
                    <a:pt x="885914" y="255077"/>
                  </a:moveTo>
                  <a:lnTo>
                    <a:pt x="885914" y="235878"/>
                  </a:lnTo>
                  <a:cubicBezTo>
                    <a:pt x="885914" y="224906"/>
                    <a:pt x="894142" y="216678"/>
                    <a:pt x="905113" y="216678"/>
                  </a:cubicBezTo>
                  <a:lnTo>
                    <a:pt x="924313" y="216678"/>
                  </a:lnTo>
                  <a:lnTo>
                    <a:pt x="924313" y="252334"/>
                  </a:lnTo>
                  <a:lnTo>
                    <a:pt x="885914" y="252334"/>
                  </a:lnTo>
                  <a:close/>
                  <a:moveTo>
                    <a:pt x="921570" y="74054"/>
                  </a:moveTo>
                  <a:lnTo>
                    <a:pt x="902370" y="74054"/>
                  </a:lnTo>
                  <a:cubicBezTo>
                    <a:pt x="891399" y="74054"/>
                    <a:pt x="883171" y="65826"/>
                    <a:pt x="883171" y="54855"/>
                  </a:cubicBezTo>
                  <a:lnTo>
                    <a:pt x="883171" y="35656"/>
                  </a:lnTo>
                  <a:lnTo>
                    <a:pt x="918827" y="35656"/>
                  </a:lnTo>
                  <a:lnTo>
                    <a:pt x="918827" y="74054"/>
                  </a:lnTo>
                  <a:close/>
                  <a:moveTo>
                    <a:pt x="521126" y="35656"/>
                  </a:moveTo>
                  <a:lnTo>
                    <a:pt x="521126" y="54855"/>
                  </a:lnTo>
                  <a:cubicBezTo>
                    <a:pt x="521126" y="65826"/>
                    <a:pt x="512898" y="74054"/>
                    <a:pt x="501926" y="74054"/>
                  </a:cubicBezTo>
                  <a:lnTo>
                    <a:pt x="482727" y="74054"/>
                  </a:lnTo>
                  <a:lnTo>
                    <a:pt x="482727" y="38399"/>
                  </a:lnTo>
                  <a:lnTo>
                    <a:pt x="521126" y="38399"/>
                  </a:lnTo>
                  <a:close/>
                  <a:moveTo>
                    <a:pt x="485470" y="219421"/>
                  </a:moveTo>
                  <a:lnTo>
                    <a:pt x="504669" y="219421"/>
                  </a:lnTo>
                  <a:cubicBezTo>
                    <a:pt x="515640" y="219421"/>
                    <a:pt x="523869" y="227649"/>
                    <a:pt x="523869" y="238620"/>
                  </a:cubicBezTo>
                  <a:lnTo>
                    <a:pt x="523869" y="257820"/>
                  </a:lnTo>
                  <a:lnTo>
                    <a:pt x="488212" y="257820"/>
                  </a:lnTo>
                  <a:lnTo>
                    <a:pt x="488212" y="219421"/>
                  </a:lnTo>
                  <a:close/>
                  <a:moveTo>
                    <a:pt x="721348" y="290733"/>
                  </a:moveTo>
                  <a:lnTo>
                    <a:pt x="721348" y="617122"/>
                  </a:lnTo>
                  <a:cubicBezTo>
                    <a:pt x="721348" y="619864"/>
                    <a:pt x="721348" y="619864"/>
                    <a:pt x="721348" y="622607"/>
                  </a:cubicBezTo>
                  <a:lnTo>
                    <a:pt x="732319" y="652778"/>
                  </a:lnTo>
                  <a:cubicBezTo>
                    <a:pt x="726833" y="652778"/>
                    <a:pt x="721348" y="652778"/>
                    <a:pt x="713120" y="652778"/>
                  </a:cubicBezTo>
                  <a:lnTo>
                    <a:pt x="671978" y="652778"/>
                  </a:lnTo>
                  <a:lnTo>
                    <a:pt x="682949" y="622607"/>
                  </a:lnTo>
                  <a:cubicBezTo>
                    <a:pt x="682949" y="619864"/>
                    <a:pt x="682949" y="619864"/>
                    <a:pt x="682949" y="617122"/>
                  </a:cubicBezTo>
                  <a:lnTo>
                    <a:pt x="682949" y="290733"/>
                  </a:lnTo>
                  <a:lnTo>
                    <a:pt x="721348" y="290733"/>
                  </a:lnTo>
                  <a:close/>
                  <a:moveTo>
                    <a:pt x="493698" y="469012"/>
                  </a:moveTo>
                  <a:lnTo>
                    <a:pt x="458042" y="381244"/>
                  </a:lnTo>
                  <a:lnTo>
                    <a:pt x="526612" y="381244"/>
                  </a:lnTo>
                  <a:cubicBezTo>
                    <a:pt x="562267" y="381244"/>
                    <a:pt x="592438" y="400443"/>
                    <a:pt x="608895" y="430614"/>
                  </a:cubicBezTo>
                  <a:lnTo>
                    <a:pt x="639064" y="493697"/>
                  </a:lnTo>
                  <a:cubicBezTo>
                    <a:pt x="597923" y="471755"/>
                    <a:pt x="562267" y="441585"/>
                    <a:pt x="534840" y="405929"/>
                  </a:cubicBezTo>
                  <a:lnTo>
                    <a:pt x="504669" y="427871"/>
                  </a:lnTo>
                  <a:cubicBezTo>
                    <a:pt x="534840" y="469012"/>
                    <a:pt x="575981" y="501926"/>
                    <a:pt x="619866" y="526610"/>
                  </a:cubicBezTo>
                  <a:lnTo>
                    <a:pt x="573238" y="526610"/>
                  </a:lnTo>
                  <a:cubicBezTo>
                    <a:pt x="540326" y="526610"/>
                    <a:pt x="507412" y="504668"/>
                    <a:pt x="493698" y="469012"/>
                  </a:cubicBezTo>
                  <a:lnTo>
                    <a:pt x="493698" y="469012"/>
                  </a:lnTo>
                  <a:close/>
                  <a:moveTo>
                    <a:pt x="433357" y="776202"/>
                  </a:moveTo>
                  <a:lnTo>
                    <a:pt x="490955" y="751517"/>
                  </a:lnTo>
                  <a:cubicBezTo>
                    <a:pt x="507412" y="746031"/>
                    <a:pt x="521126" y="735060"/>
                    <a:pt x="534840" y="726832"/>
                  </a:cubicBezTo>
                  <a:cubicBezTo>
                    <a:pt x="565010" y="702147"/>
                    <a:pt x="603409" y="691176"/>
                    <a:pt x="644550" y="691176"/>
                  </a:cubicBezTo>
                  <a:lnTo>
                    <a:pt x="715862" y="691176"/>
                  </a:lnTo>
                  <a:cubicBezTo>
                    <a:pt x="765232" y="691176"/>
                    <a:pt x="811859" y="704890"/>
                    <a:pt x="855744" y="729575"/>
                  </a:cubicBezTo>
                  <a:cubicBezTo>
                    <a:pt x="872200" y="737803"/>
                    <a:pt x="888656" y="746031"/>
                    <a:pt x="905113" y="754260"/>
                  </a:cubicBezTo>
                  <a:lnTo>
                    <a:pt x="973682" y="781687"/>
                  </a:lnTo>
                  <a:cubicBezTo>
                    <a:pt x="990139" y="787173"/>
                    <a:pt x="1003853" y="803629"/>
                    <a:pt x="1009338" y="820086"/>
                  </a:cubicBezTo>
                  <a:cubicBezTo>
                    <a:pt x="992882" y="820086"/>
                    <a:pt x="979168" y="825571"/>
                    <a:pt x="962712" y="833800"/>
                  </a:cubicBezTo>
                  <a:lnTo>
                    <a:pt x="863972" y="891398"/>
                  </a:lnTo>
                  <a:cubicBezTo>
                    <a:pt x="861229" y="891398"/>
                    <a:pt x="858486" y="894140"/>
                    <a:pt x="855744" y="894140"/>
                  </a:cubicBezTo>
                  <a:lnTo>
                    <a:pt x="817344" y="894140"/>
                  </a:lnTo>
                  <a:cubicBezTo>
                    <a:pt x="831058" y="872198"/>
                    <a:pt x="831058" y="844771"/>
                    <a:pt x="817344" y="822829"/>
                  </a:cubicBezTo>
                  <a:cubicBezTo>
                    <a:pt x="803631" y="800887"/>
                    <a:pt x="781689" y="787173"/>
                    <a:pt x="754261" y="787173"/>
                  </a:cubicBezTo>
                  <a:lnTo>
                    <a:pt x="523869" y="787173"/>
                  </a:lnTo>
                  <a:cubicBezTo>
                    <a:pt x="493698" y="787173"/>
                    <a:pt x="466270" y="795401"/>
                    <a:pt x="438843" y="806372"/>
                  </a:cubicBezTo>
                  <a:lnTo>
                    <a:pt x="405929" y="822829"/>
                  </a:lnTo>
                  <a:lnTo>
                    <a:pt x="394958" y="822829"/>
                  </a:lnTo>
                  <a:cubicBezTo>
                    <a:pt x="403187" y="798144"/>
                    <a:pt x="414158" y="784430"/>
                    <a:pt x="433357" y="776202"/>
                  </a:cubicBezTo>
                  <a:lnTo>
                    <a:pt x="433357" y="776202"/>
                  </a:lnTo>
                  <a:close/>
                  <a:moveTo>
                    <a:pt x="32914" y="817343"/>
                  </a:moveTo>
                  <a:lnTo>
                    <a:pt x="213936" y="817343"/>
                  </a:lnTo>
                  <a:lnTo>
                    <a:pt x="213936" y="1053221"/>
                  </a:lnTo>
                  <a:lnTo>
                    <a:pt x="32914" y="1053221"/>
                  </a:lnTo>
                  <a:lnTo>
                    <a:pt x="32914" y="817343"/>
                  </a:lnTo>
                  <a:close/>
                  <a:moveTo>
                    <a:pt x="304447" y="1053221"/>
                  </a:moveTo>
                  <a:lnTo>
                    <a:pt x="249592" y="1053221"/>
                  </a:lnTo>
                  <a:lnTo>
                    <a:pt x="249592" y="817343"/>
                  </a:lnTo>
                  <a:lnTo>
                    <a:pt x="304447" y="817343"/>
                  </a:lnTo>
                  <a:lnTo>
                    <a:pt x="304447" y="1053221"/>
                  </a:lnTo>
                  <a:close/>
                  <a:moveTo>
                    <a:pt x="1047737" y="883169"/>
                  </a:moveTo>
                  <a:cubicBezTo>
                    <a:pt x="1047737" y="891398"/>
                    <a:pt x="1042252" y="902369"/>
                    <a:pt x="1036766" y="907854"/>
                  </a:cubicBezTo>
                  <a:lnTo>
                    <a:pt x="913341" y="1001108"/>
                  </a:lnTo>
                  <a:lnTo>
                    <a:pt x="773461" y="1034021"/>
                  </a:lnTo>
                  <a:cubicBezTo>
                    <a:pt x="647293" y="1064192"/>
                    <a:pt x="515640" y="1061449"/>
                    <a:pt x="389473" y="1031279"/>
                  </a:cubicBezTo>
                  <a:lnTo>
                    <a:pt x="345589" y="1020307"/>
                  </a:lnTo>
                  <a:cubicBezTo>
                    <a:pt x="342846" y="1020307"/>
                    <a:pt x="342846" y="1020307"/>
                    <a:pt x="340103" y="1020307"/>
                  </a:cubicBezTo>
                  <a:lnTo>
                    <a:pt x="340103" y="855742"/>
                  </a:lnTo>
                  <a:lnTo>
                    <a:pt x="411415" y="855742"/>
                  </a:lnTo>
                  <a:cubicBezTo>
                    <a:pt x="414158" y="855742"/>
                    <a:pt x="416901" y="855742"/>
                    <a:pt x="419643" y="852999"/>
                  </a:cubicBezTo>
                  <a:lnTo>
                    <a:pt x="455300" y="833800"/>
                  </a:lnTo>
                  <a:cubicBezTo>
                    <a:pt x="477241" y="822829"/>
                    <a:pt x="499184" y="817343"/>
                    <a:pt x="523869" y="817343"/>
                  </a:cubicBezTo>
                  <a:lnTo>
                    <a:pt x="754261" y="817343"/>
                  </a:lnTo>
                  <a:cubicBezTo>
                    <a:pt x="765232" y="817343"/>
                    <a:pt x="773461" y="820086"/>
                    <a:pt x="778946" y="828314"/>
                  </a:cubicBezTo>
                  <a:cubicBezTo>
                    <a:pt x="784432" y="833800"/>
                    <a:pt x="789917" y="844771"/>
                    <a:pt x="789917" y="852999"/>
                  </a:cubicBezTo>
                  <a:cubicBezTo>
                    <a:pt x="789917" y="863970"/>
                    <a:pt x="787175" y="872198"/>
                    <a:pt x="778946" y="877684"/>
                  </a:cubicBezTo>
                  <a:cubicBezTo>
                    <a:pt x="773461" y="883169"/>
                    <a:pt x="762489" y="888655"/>
                    <a:pt x="754261" y="888655"/>
                  </a:cubicBezTo>
                  <a:lnTo>
                    <a:pt x="630837" y="888655"/>
                  </a:lnTo>
                  <a:lnTo>
                    <a:pt x="630837" y="924311"/>
                  </a:lnTo>
                  <a:lnTo>
                    <a:pt x="858486" y="924311"/>
                  </a:lnTo>
                  <a:lnTo>
                    <a:pt x="858486" y="924311"/>
                  </a:lnTo>
                  <a:cubicBezTo>
                    <a:pt x="866715" y="924311"/>
                    <a:pt x="874943" y="921568"/>
                    <a:pt x="883171" y="918825"/>
                  </a:cubicBezTo>
                  <a:cubicBezTo>
                    <a:pt x="883171" y="918825"/>
                    <a:pt x="883171" y="918825"/>
                    <a:pt x="883171" y="918825"/>
                  </a:cubicBezTo>
                  <a:lnTo>
                    <a:pt x="981910" y="861227"/>
                  </a:lnTo>
                  <a:cubicBezTo>
                    <a:pt x="992882" y="855742"/>
                    <a:pt x="1006596" y="850256"/>
                    <a:pt x="1017567" y="850256"/>
                  </a:cubicBezTo>
                  <a:lnTo>
                    <a:pt x="1017567" y="850256"/>
                  </a:lnTo>
                  <a:cubicBezTo>
                    <a:pt x="1036766" y="852999"/>
                    <a:pt x="1047737" y="866713"/>
                    <a:pt x="1047737" y="883169"/>
                  </a:cubicBezTo>
                  <a:lnTo>
                    <a:pt x="1047737" y="883169"/>
                  </a:lnTo>
                  <a:close/>
                </a:path>
              </a:pathLst>
            </a:custGeom>
            <a:grpFill/>
            <a:ln w="27426" cap="flat">
              <a:noFill/>
              <a:prstDash val="solid"/>
              <a:miter/>
            </a:ln>
          </p:spPr>
          <p:txBody>
            <a:bodyPr rtlCol="0" anchor="ctr"/>
            <a:lstStyle/>
            <a:p>
              <a:endParaRPr lang="en-US"/>
            </a:p>
          </p:txBody>
        </p:sp>
      </p:grpSp>
      <p:sp>
        <p:nvSpPr>
          <p:cNvPr id="48" name="Text Placeholder 1">
            <a:extLst>
              <a:ext uri="{FF2B5EF4-FFF2-40B4-BE49-F238E27FC236}">
                <a16:creationId xmlns:a16="http://schemas.microsoft.com/office/drawing/2014/main" id="{C5EACAF6-44CD-CAE2-3E86-77CF66A17389}"/>
              </a:ext>
            </a:extLst>
          </p:cNvPr>
          <p:cNvSpPr txBox="1">
            <a:spLocks/>
          </p:cNvSpPr>
          <p:nvPr/>
        </p:nvSpPr>
        <p:spPr>
          <a:xfrm>
            <a:off x="773905" y="3588474"/>
            <a:ext cx="6011864" cy="56959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GB"/>
              <a:t>Users putting their assets into the pool can earn interest-like income in return. With peer-to-peer based lending, individuals borrow directly from a particular lender. In this case, decentralized lending protocols enable borrowers to take out loans with minimum barriers. Major DeFi lending protocols include Aave, Maker and Compound.</a:t>
            </a:r>
          </a:p>
        </p:txBody>
      </p:sp>
      <p:sp>
        <p:nvSpPr>
          <p:cNvPr id="49" name="Text Placeholder 17">
            <a:extLst>
              <a:ext uri="{FF2B5EF4-FFF2-40B4-BE49-F238E27FC236}">
                <a16:creationId xmlns:a16="http://schemas.microsoft.com/office/drawing/2014/main" id="{6793AE86-D03A-2BB0-78F1-FEA564DDECE2}"/>
              </a:ext>
            </a:extLst>
          </p:cNvPr>
          <p:cNvSpPr txBox="1">
            <a:spLocks/>
          </p:cNvSpPr>
          <p:nvPr/>
        </p:nvSpPr>
        <p:spPr>
          <a:xfrm>
            <a:off x="755649" y="5140036"/>
            <a:ext cx="6011863" cy="502919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Investing</a:t>
            </a:r>
            <a:endParaRPr lang="en-LB" b="1">
              <a:solidFill>
                <a:srgbClr val="F79037"/>
              </a:solidFill>
              <a:cs typeface="+mn-cs"/>
            </a:endParaRPr>
          </a:p>
          <a:p>
            <a:pPr algn="just"/>
            <a:r>
              <a:rPr lang="en-US">
                <a:solidFill>
                  <a:srgbClr val="000000"/>
                </a:solidFill>
                <a:cs typeface="+mn-cs"/>
              </a:rPr>
              <a:t>DeFi DApps can also be used to execute automated trading strategies. For example, TokenSets is a DApp-based platform for portfolio management. Users provide the boundary conditions and investment objectives and then TokenSets trades, balances, and implements strategies to achieve the users’ goals automatically. This enables users to gain exposure to a basket of digital assets, without the need to buy individual assets.</a:t>
            </a:r>
            <a:endParaRPr lang="en-LB">
              <a:solidFill>
                <a:srgbClr val="000000"/>
              </a:solidFill>
              <a:cs typeface="+mn-cs"/>
            </a:endParaRPr>
          </a:p>
          <a:p>
            <a:pPr algn="just"/>
            <a:r>
              <a:rPr lang="en-US">
                <a:solidFill>
                  <a:srgbClr val="000000"/>
                </a:solidFill>
                <a:cs typeface="+mn-cs"/>
              </a:rPr>
              <a:t> </a:t>
            </a:r>
            <a:endParaRPr lang="en-LB">
              <a:solidFill>
                <a:srgbClr val="000000"/>
              </a:solidFill>
              <a:cs typeface="+mn-cs"/>
            </a:endParaRPr>
          </a:p>
          <a:p>
            <a:pPr algn="just"/>
            <a:r>
              <a:rPr lang="en-US" b="1">
                <a:solidFill>
                  <a:srgbClr val="F79037"/>
                </a:solidFill>
                <a:cs typeface="+mn-cs"/>
              </a:rPr>
              <a:t>Deposits (Staking)</a:t>
            </a:r>
            <a:endParaRPr lang="en-LB" b="1">
              <a:solidFill>
                <a:srgbClr val="F79037"/>
              </a:solidFill>
              <a:cs typeface="+mn-cs"/>
            </a:endParaRPr>
          </a:p>
          <a:p>
            <a:pPr algn="just"/>
            <a:r>
              <a:rPr lang="en-US">
                <a:solidFill>
                  <a:srgbClr val="000000"/>
                </a:solidFill>
                <a:cs typeface="+mn-cs"/>
              </a:rPr>
              <a:t>While there are no deposits in the traditional sense in the DeFi ecosystem, a very similar mechanism (called staking) exists. Staking is the process of locking up digital assets for a fee. It is thus comparable to depositing money at a regular bank. Just as a bank deposit represents a short-term loan that is given to the bank, staked cryptocurrencies can be seen as a short-term loan to a protocol. For the time that assets are staked, they earn a small income. However, they cannot be sold or otherwise used by their owners during this time. Digital assets that are locked up in this way are usually used for adjacent processes (e.g., supporting the transaction validation mechanism of the underlying blockchain network).</a:t>
            </a:r>
          </a:p>
          <a:p>
            <a:pPr algn="just"/>
            <a:r>
              <a:rPr lang="en-US" b="1">
                <a:solidFill>
                  <a:srgbClr val="F79037"/>
                </a:solidFill>
                <a:cs typeface="+mn-cs"/>
              </a:rPr>
              <a:t>Payments and stablecoins</a:t>
            </a:r>
          </a:p>
          <a:p>
            <a:pPr algn="just"/>
            <a:r>
              <a:rPr lang="en-US">
                <a:solidFill>
                  <a:srgbClr val="000000"/>
                </a:solidFill>
                <a:cs typeface="+mn-cs"/>
              </a:rPr>
              <a:t>The high volatility of cryptocurrencies such as Bitcoin and Ether hampers their use for payment purposes. This is where stablecoins come in. Stablecoins are digital assets that are pegged to (a basket of) fiat currencies or some other stable asset. They aim to be a means of payment with a similar volatility as fiat currencies. As stablecoins are digital assets, they can be seamlessly integrated into other DeFi applications. Users can conduct on-chain transactions with these coins without the need for using traditional financial infrastructures within a matter of seconds. Stablecoins come in different varieties:</a:t>
            </a:r>
          </a:p>
          <a:p>
            <a:pPr algn="just"/>
            <a:br>
              <a:rPr lang="en-US">
                <a:solidFill>
                  <a:srgbClr val="000000"/>
                </a:solidFill>
                <a:cs typeface="+mn-cs"/>
              </a:rPr>
            </a:br>
            <a:r>
              <a:rPr lang="en-US">
                <a:solidFill>
                  <a:srgbClr val="000000"/>
                </a:solidFill>
                <a:cs typeface="+mn-cs"/>
              </a:rPr>
              <a:t>Asset-backed stablecoins are blockchain-based tokens that have their value pegged to a reserve asset such as another digital currency, fiat money, or a commodity. In contrast, algorithmic stablecoins try to keep a stable value by managing the supply of the coin based on demand from users. However, the recent collapse of Terra (Luna) has proven that algorithmic stablecoins have difficulty retaining their value and are rather unsuitable as a means of payment.</a:t>
            </a:r>
          </a:p>
          <a:p>
            <a:pPr algn="just"/>
            <a:r>
              <a:rPr lang="en-US">
                <a:solidFill>
                  <a:srgbClr val="000000"/>
                </a:solidFill>
                <a:cs typeface="+mn-cs"/>
              </a:rPr>
              <a:t> </a:t>
            </a:r>
          </a:p>
        </p:txBody>
      </p:sp>
    </p:spTree>
    <p:extLst>
      <p:ext uri="{BB962C8B-B14F-4D97-AF65-F5344CB8AC3E}">
        <p14:creationId xmlns:p14="http://schemas.microsoft.com/office/powerpoint/2010/main" val="190970258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82</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81"/>
          <a:stretch/>
        </p:blipFill>
        <p:spPr>
          <a:xfrm>
            <a:off x="4004841" y="0"/>
            <a:ext cx="3568659" cy="4988689"/>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729608"/>
            <a:ext cx="6143488" cy="418699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Decentralized Exchanges</a:t>
            </a:r>
          </a:p>
          <a:p>
            <a:r>
              <a:rPr lang="en-US" dirty="0"/>
              <a:t>One of the fastest growing areas in DeFi is Decentralized Exchanges (DEX). With the rise of cryptocurrencies and other digital assets after the financial crisis of 2008, users were looking for service offerings that enabled them to trade these new asset classes. Traditional financial service providers did not offer trading services for owners of digital assets. As a result, a new class of financial intermediaries emerged. In the beginning phase, this took shape in centralized exchanges (CEXs). CEXs replicate offers from TradFi in the CeFi world. To use the services of a CEX, a user undergoes registration at the CEX (i.e., KYC and AML processes) and then, before buying or selling digital assets, the user must fund their account using either cryptocurrencies (e.g., Bitcoin) or some traditional form of payment (e.g., bank transfer). This recentralized approach to DeFi means giving up control over any assets. Essentially, the CEX controls the user’s account.</a:t>
            </a:r>
          </a:p>
          <a:p>
            <a:r>
              <a:rPr lang="en-US" dirty="0"/>
              <a:t> </a:t>
            </a:r>
          </a:p>
          <a:p>
            <a:r>
              <a:rPr lang="en-US" dirty="0"/>
              <a:t>In the context of CEXs, users need to trust the exchange with their money. This makes them vulnerable to a certain degree of counterparty risk. At the beginning, this was especially problematic given most CEXs were newly established entities with untested operations and minimal to zero oversight from financial markets authorities. As a results, hacks, scams, and other illegal activities have been common in the early years of the CeFi space, often leading to a loss of capital for users of these services. You will learn more about the early phases of exchanges in a later module. To solving this issue, decentralized exchanges (DEX) emerged. The primary goal of a DEX is full disintermediation via the elimination of middlemen and allowing every user to deal directly with other users on a peer-to-peer basis. By migrating trading functionality directly onto the blockchain via smart contracts, a DEX serves as a trustless platform for the trading of digital assets. Much like traditional exchanges and CEX, these platforms coordinate supply and demand from many users. However, assets either remain in the custody of the user or (for a limited time) in an escrow account of the fully automated smart contract.</a:t>
            </a:r>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3049154" cy="432352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rPr>
              <a:t>Also, the adequacy of reserves of asset-backed stablecoin projects have recently been publicly challenged. Some of the most popular stablecoins include USD Coin (USDC), Binance USD (BUSD) and Dai (DAI). In additon to these private sector-driven stablecoins, central banks around the world are looking into the opportunities of Central Bank Digital Currencies (CBDC) that can include the launch of a stablecoin. While the above examples represent the main solutions currently observed in the DeFi space, there are many other DeFi financial services that are tested (e.g., insurance services, derivatives, and prediction markets).</a:t>
            </a:r>
            <a:endParaRPr lang="en-LB"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p:txBody>
      </p:sp>
      <p:grpSp>
        <p:nvGrpSpPr>
          <p:cNvPr id="42" name="Group 41">
            <a:extLst>
              <a:ext uri="{FF2B5EF4-FFF2-40B4-BE49-F238E27FC236}">
                <a16:creationId xmlns:a16="http://schemas.microsoft.com/office/drawing/2014/main" id="{FA7479DA-60DD-A107-74CD-C68F23B6EA99}"/>
              </a:ext>
            </a:extLst>
          </p:cNvPr>
          <p:cNvGrpSpPr/>
          <p:nvPr/>
        </p:nvGrpSpPr>
        <p:grpSpPr>
          <a:xfrm flipV="1">
            <a:off x="6351212" y="3303418"/>
            <a:ext cx="1389318" cy="1309652"/>
            <a:chOff x="-1915504" y="2196046"/>
            <a:chExt cx="1389318" cy="1309652"/>
          </a:xfrm>
        </p:grpSpPr>
        <p:sp>
          <p:nvSpPr>
            <p:cNvPr id="41" name="Freeform 40">
              <a:extLst>
                <a:ext uri="{FF2B5EF4-FFF2-40B4-BE49-F238E27FC236}">
                  <a16:creationId xmlns:a16="http://schemas.microsoft.com/office/drawing/2014/main" id="{6FF2CD0B-5695-1935-9EBE-E25D0429D07D}"/>
                </a:ext>
              </a:extLst>
            </p:cNvPr>
            <p:cNvSpPr/>
            <p:nvPr/>
          </p:nvSpPr>
          <p:spPr>
            <a:xfrm rot="18938652">
              <a:off x="-869918" y="2202342"/>
              <a:ext cx="343732" cy="343866"/>
            </a:xfrm>
            <a:custGeom>
              <a:avLst/>
              <a:gdLst>
                <a:gd name="connsiteX0" fmla="*/ 343732 w 343732"/>
                <a:gd name="connsiteY0" fmla="*/ 0 h 343866"/>
                <a:gd name="connsiteX1" fmla="*/ 343732 w 343732"/>
                <a:gd name="connsiteY1" fmla="*/ 10025 h 343866"/>
                <a:gd name="connsiteX2" fmla="*/ 17315 w 343732"/>
                <a:gd name="connsiteY2" fmla="*/ 343866 h 343866"/>
                <a:gd name="connsiteX3" fmla="*/ 0 w 343732"/>
                <a:gd name="connsiteY3" fmla="*/ 343866 h 343866"/>
                <a:gd name="connsiteX4" fmla="*/ 0 w 343732"/>
                <a:gd name="connsiteY4" fmla="*/ 0 h 343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732" h="343866">
                  <a:moveTo>
                    <a:pt x="343732" y="0"/>
                  </a:moveTo>
                  <a:lnTo>
                    <a:pt x="343732" y="10025"/>
                  </a:lnTo>
                  <a:lnTo>
                    <a:pt x="17315" y="343866"/>
                  </a:lnTo>
                  <a:lnTo>
                    <a:pt x="0" y="343866"/>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35" name="Freeform 34">
              <a:extLst>
                <a:ext uri="{FF2B5EF4-FFF2-40B4-BE49-F238E27FC236}">
                  <a16:creationId xmlns:a16="http://schemas.microsoft.com/office/drawing/2014/main" id="{FF5762A8-CF9B-E833-94D9-74DF8CCBCE32}"/>
                </a:ext>
              </a:extLst>
            </p:cNvPr>
            <p:cNvSpPr/>
            <p:nvPr/>
          </p:nvSpPr>
          <p:spPr>
            <a:xfrm rot="18938652">
              <a:off x="-1851343" y="31618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EC88D7A5-FECE-F8AB-A0E3-4728698D2EB5}"/>
                </a:ext>
              </a:extLst>
            </p:cNvPr>
            <p:cNvSpPr/>
            <p:nvPr/>
          </p:nvSpPr>
          <p:spPr>
            <a:xfrm>
              <a:off x="-1915504" y="2604049"/>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B6BE5E42-26B2-FE89-2846-ADDA28FBEE1A}"/>
                </a:ext>
              </a:extLst>
            </p:cNvPr>
            <p:cNvSpPr/>
            <p:nvPr/>
          </p:nvSpPr>
          <p:spPr>
            <a:xfrm rot="18938166">
              <a:off x="-1361641" y="268157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9D86EC0A-992C-FE4E-E67E-0DE01BE94ABF}"/>
                </a:ext>
              </a:extLst>
            </p:cNvPr>
            <p:cNvSpPr/>
            <p:nvPr/>
          </p:nvSpPr>
          <p:spPr>
            <a:xfrm rot="18938652">
              <a:off x="-1115678" y="2442582"/>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A80B519D-5101-2C74-0014-BD8A90753C8F}"/>
                </a:ext>
              </a:extLst>
            </p:cNvPr>
            <p:cNvSpPr/>
            <p:nvPr/>
          </p:nvSpPr>
          <p:spPr>
            <a:xfrm rot="18938166">
              <a:off x="-1356944" y="2196046"/>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grpSp>
        <p:nvGrpSpPr>
          <p:cNvPr id="43" name="Group 42">
            <a:extLst>
              <a:ext uri="{FF2B5EF4-FFF2-40B4-BE49-F238E27FC236}">
                <a16:creationId xmlns:a16="http://schemas.microsoft.com/office/drawing/2014/main" id="{34688898-D1B8-A436-E2B0-8B057149EA7B}"/>
              </a:ext>
            </a:extLst>
          </p:cNvPr>
          <p:cNvGrpSpPr/>
          <p:nvPr/>
        </p:nvGrpSpPr>
        <p:grpSpPr>
          <a:xfrm flipH="1" flipV="1">
            <a:off x="-162647" y="3546056"/>
            <a:ext cx="1999713" cy="1442633"/>
            <a:chOff x="8493673" y="3441653"/>
            <a:chExt cx="2590079" cy="1868535"/>
          </a:xfrm>
        </p:grpSpPr>
        <p:sp>
          <p:nvSpPr>
            <p:cNvPr id="44" name="Freeform 43">
              <a:extLst>
                <a:ext uri="{FF2B5EF4-FFF2-40B4-BE49-F238E27FC236}">
                  <a16:creationId xmlns:a16="http://schemas.microsoft.com/office/drawing/2014/main" id="{F5C9DA92-92C6-99AC-3CBC-2E640CC3E90F}"/>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5" name="Freeform 44">
              <a:extLst>
                <a:ext uri="{FF2B5EF4-FFF2-40B4-BE49-F238E27FC236}">
                  <a16:creationId xmlns:a16="http://schemas.microsoft.com/office/drawing/2014/main" id="{63A9CCC7-15BE-0001-893C-3FE3E8B03B04}"/>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 name="Freeform 45">
              <a:extLst>
                <a:ext uri="{FF2B5EF4-FFF2-40B4-BE49-F238E27FC236}">
                  <a16:creationId xmlns:a16="http://schemas.microsoft.com/office/drawing/2014/main" id="{C9E68032-7472-7CB9-E6D1-5FA49750ECF3}"/>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 name="Freeform 46">
              <a:extLst>
                <a:ext uri="{FF2B5EF4-FFF2-40B4-BE49-F238E27FC236}">
                  <a16:creationId xmlns:a16="http://schemas.microsoft.com/office/drawing/2014/main" id="{D7F49B53-88C3-B3D8-1B48-3C78E73867AF}"/>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8" name="Freeform 47">
              <a:extLst>
                <a:ext uri="{FF2B5EF4-FFF2-40B4-BE49-F238E27FC236}">
                  <a16:creationId xmlns:a16="http://schemas.microsoft.com/office/drawing/2014/main" id="{C37A7F43-1954-177B-BE77-B72F812DAF08}"/>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 name="Freeform 48">
              <a:extLst>
                <a:ext uri="{FF2B5EF4-FFF2-40B4-BE49-F238E27FC236}">
                  <a16:creationId xmlns:a16="http://schemas.microsoft.com/office/drawing/2014/main" id="{233A961F-4C16-6C92-1D53-DD37B547E205}"/>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0" name="Freeform 49">
              <a:extLst>
                <a:ext uri="{FF2B5EF4-FFF2-40B4-BE49-F238E27FC236}">
                  <a16:creationId xmlns:a16="http://schemas.microsoft.com/office/drawing/2014/main" id="{A4D8E953-964F-EB38-1C80-24A0E1EBD411}"/>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 name="Freeform 50">
              <a:extLst>
                <a:ext uri="{FF2B5EF4-FFF2-40B4-BE49-F238E27FC236}">
                  <a16:creationId xmlns:a16="http://schemas.microsoft.com/office/drawing/2014/main" id="{748ED3CB-003A-5EDA-6ED3-5859972960ED}"/>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 name="Freeform 51">
              <a:extLst>
                <a:ext uri="{FF2B5EF4-FFF2-40B4-BE49-F238E27FC236}">
                  <a16:creationId xmlns:a16="http://schemas.microsoft.com/office/drawing/2014/main" id="{E0AF11B5-3455-5AC1-E969-E0F8F1E8172C}"/>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3" name="Freeform 52">
              <a:extLst>
                <a:ext uri="{FF2B5EF4-FFF2-40B4-BE49-F238E27FC236}">
                  <a16:creationId xmlns:a16="http://schemas.microsoft.com/office/drawing/2014/main" id="{82F3447C-0C6B-E3F2-BE6E-063D904C5505}"/>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4" name="Freeform 53">
              <a:extLst>
                <a:ext uri="{FF2B5EF4-FFF2-40B4-BE49-F238E27FC236}">
                  <a16:creationId xmlns:a16="http://schemas.microsoft.com/office/drawing/2014/main" id="{D3323F47-1216-66E3-850B-333D402BADB3}"/>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72276806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3"/>
            <a:ext cx="2693750" cy="9918700"/>
          </a:xfrm>
        </p:spPr>
        <p:txBody>
          <a:bodyPr/>
          <a:lstStyle/>
          <a:p>
            <a:pPr algn="just"/>
            <a:r>
              <a:rPr lang="en-US" b="1">
                <a:solidFill>
                  <a:srgbClr val="F79037"/>
                </a:solidFill>
                <a:effectLst/>
                <a:ea typeface="Times New Roman" panose="02020603050405020304" pitchFamily="18" charset="0"/>
              </a:rPr>
              <a:t>Main Types of DEXs</a:t>
            </a:r>
            <a:endParaRPr lang="en-LB" b="1">
              <a:solidFill>
                <a:srgbClr val="F79037"/>
              </a:solidFill>
              <a:effectLst/>
              <a:ea typeface="Times New Roman" panose="02020603050405020304" pitchFamily="18" charset="0"/>
            </a:endParaRPr>
          </a:p>
          <a:p>
            <a:pPr algn="just"/>
            <a:r>
              <a:rPr lang="en-US">
                <a:effectLst/>
                <a:ea typeface="Times New Roman" panose="02020603050405020304" pitchFamily="18" charset="0"/>
              </a:rPr>
              <a:t>DEXs come in different forms. Over the years, several designs have been suggested and implemented, all to improve on previous projects and further streamline the functionality of the solution and its user experience. The following three major types of DEX exist:</a:t>
            </a:r>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r>
              <a:rPr lang="en-US" b="1">
                <a:solidFill>
                  <a:srgbClr val="F79037"/>
                </a:solidFill>
                <a:effectLst/>
                <a:ea typeface="Times New Roman" panose="02020603050405020304" pitchFamily="18" charset="0"/>
              </a:rPr>
              <a:t>Automated Market Makers-based DEXs (AMMs)</a:t>
            </a:r>
            <a:endParaRPr lang="en-LB" b="1">
              <a:solidFill>
                <a:srgbClr val="F79037"/>
              </a:solidFill>
              <a:effectLst/>
              <a:ea typeface="Times New Roman" panose="02020603050405020304" pitchFamily="18" charset="0"/>
            </a:endParaRPr>
          </a:p>
          <a:p>
            <a:pPr algn="just"/>
            <a:r>
              <a:rPr lang="en-US">
                <a:effectLst/>
                <a:ea typeface="Times New Roman" panose="02020603050405020304" pitchFamily="18" charset="0"/>
              </a:rPr>
              <a:t>AMMs utilize pools of digital assets which are sourced from so-called ‘liquidity providers’ to enable trading services for their users. Prices are quoted automatically by the underlying smart contract, hence the name automated market maker. The main purpose of creating an AMM is to always ensure liquidity.</a:t>
            </a:r>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r>
              <a:rPr lang="en-US" b="1">
                <a:solidFill>
                  <a:srgbClr val="F79037"/>
                </a:solidFill>
                <a:effectLst/>
                <a:ea typeface="Times New Roman" panose="02020603050405020304" pitchFamily="18" charset="0"/>
              </a:rPr>
              <a:t>Order book-based DEXs</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Order book DEXs compile the details of all open buy and sell orders for a particular pair of digital assets. A buy order implies that a trader desires to bid for an asset at a given price. A sell order on the other hand is an indication that a trader is willing to sell a specific asset at a particular price. Much like traditional exchanges, order book DEXs match these orders.</a:t>
            </a:r>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r>
              <a:rPr lang="en-US" b="1">
                <a:solidFill>
                  <a:srgbClr val="F79037"/>
                </a:solidFill>
                <a:effectLst/>
                <a:ea typeface="Times New Roman" panose="02020603050405020304" pitchFamily="18" charset="0"/>
              </a:rPr>
              <a:t>Hybrid / Alternative Platforms</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While most DEXs can be classified as either AMM or order book-based, a growing number of platforms are beginning to merge the concepts of both these types to create new, hybrid DEXs. This is done to enable additional functionality (i.e., allowing users to seamlessly trade their assets across multiple blockchains). </a:t>
            </a:r>
            <a:br>
              <a:rPr lang="en-US">
                <a:effectLst/>
                <a:ea typeface="Times New Roman" panose="02020603050405020304" pitchFamily="18" charset="0"/>
              </a:rPr>
            </a:br>
            <a:br>
              <a:rPr lang="en-US">
                <a:effectLst/>
                <a:ea typeface="Times New Roman" panose="02020603050405020304" pitchFamily="18" charset="0"/>
              </a:rPr>
            </a:br>
            <a:r>
              <a:rPr lang="en-US">
                <a:effectLst/>
                <a:ea typeface="Times New Roman" panose="02020603050405020304" pitchFamily="18" charset="0"/>
              </a:rPr>
              <a:t>In addition, a noteworthy phenomenon has been the rise of DEX aggregators, which allow users to search for prices and liquidity across multiple DEXs. As the name implies, they aggregate liquidity from different DEXs to provide the users with the best execution price available within the shortest time, while lowering the level of slippage on large orders and optimizing fees.</a:t>
            </a:r>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83</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184"/>
          <a:stretch/>
        </p:blipFill>
        <p:spPr>
          <a:xfrm>
            <a:off x="4003827" y="773113"/>
            <a:ext cx="3555848" cy="99187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446168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04</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GB"/>
              <a:t>LEARNING ASSESSMENT FOR MODULE 3</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pPr/>
              <a:t>84</a:t>
            </a:fld>
            <a:endParaRPr lang="en-US" dirty="0"/>
          </a:p>
        </p:txBody>
      </p:sp>
    </p:spTree>
    <p:extLst>
      <p:ext uri="{BB962C8B-B14F-4D97-AF65-F5344CB8AC3E}">
        <p14:creationId xmlns:p14="http://schemas.microsoft.com/office/powerpoint/2010/main" val="388792102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3DB85EFB-2FEF-E314-3FAF-2DA104AD20A0}"/>
              </a:ext>
            </a:extLst>
          </p:cNvPr>
          <p:cNvPicPr>
            <a:picLocks noGrp="1" noChangeAspect="1"/>
          </p:cNvPicPr>
          <p:nvPr>
            <p:ph type="pic" sz="quarter" idx="41"/>
          </p:nvPr>
        </p:nvPicPr>
        <p:blipFill rotWithShape="1">
          <a:blip r:embed="rId2" cstate="screen">
            <a:extLst>
              <a:ext uri="{28A0092B-C50C-407E-A947-70E740481C1C}">
                <a14:useLocalDpi xmlns:a14="http://schemas.microsoft.com/office/drawing/2010/main"/>
              </a:ext>
            </a:extLst>
          </a:blip>
          <a:srcRect/>
          <a:stretch/>
        </p:blipFill>
        <p:spPr>
          <a:xfrm>
            <a:off x="361694" y="472749"/>
            <a:ext cx="6781936" cy="9229189"/>
          </a:xfrm>
        </p:spPr>
      </p:pic>
      <p:sp>
        <p:nvSpPr>
          <p:cNvPr id="6" name="Slide Number Placeholder 5">
            <a:extLst>
              <a:ext uri="{FF2B5EF4-FFF2-40B4-BE49-F238E27FC236}">
                <a16:creationId xmlns:a16="http://schemas.microsoft.com/office/drawing/2014/main" id="{CE01D1FA-1B03-EFB5-A2A7-6316DA90DE4F}"/>
              </a:ext>
            </a:extLst>
          </p:cNvPr>
          <p:cNvSpPr>
            <a:spLocks noGrp="1"/>
          </p:cNvSpPr>
          <p:nvPr>
            <p:ph type="sldNum" sz="quarter" idx="4"/>
          </p:nvPr>
        </p:nvSpPr>
        <p:spPr/>
        <p:txBody>
          <a:bodyPr/>
          <a:lstStyle/>
          <a:p>
            <a:fld id="{CB2079F2-58AF-ED44-82D7-E04B2F6FD686}" type="slidenum">
              <a:rPr lang="en-US" smtClean="0"/>
              <a:pPr/>
              <a:t>85</a:t>
            </a:fld>
            <a:endParaRPr lang="en-US" dirty="0"/>
          </a:p>
        </p:txBody>
      </p:sp>
      <p:sp>
        <p:nvSpPr>
          <p:cNvPr id="7" name="Text Placeholder 17">
            <a:extLst>
              <a:ext uri="{FF2B5EF4-FFF2-40B4-BE49-F238E27FC236}">
                <a16:creationId xmlns:a16="http://schemas.microsoft.com/office/drawing/2014/main" id="{24704B68-53DB-A8E4-D5A0-E82E3105B114}"/>
              </a:ext>
            </a:extLst>
          </p:cNvPr>
          <p:cNvSpPr txBox="1">
            <a:spLocks/>
          </p:cNvSpPr>
          <p:nvPr/>
        </p:nvSpPr>
        <p:spPr>
          <a:xfrm>
            <a:off x="361694" y="1709984"/>
            <a:ext cx="3502031" cy="171901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0">
                <a:effectLst/>
                <a:latin typeface="Calibri" panose="020F0502020204030204" pitchFamily="34" charset="0"/>
                <a:ea typeface="Times New Roman" panose="02020603050405020304" pitchFamily="18" charset="0"/>
                <a:cs typeface="Calibri" panose="020F0502020204030204" pitchFamily="34" charset="0"/>
              </a:rPr>
              <a:t>To test your knowledge, finish this learning assessment as part of your overall grade for the course.</a:t>
            </a:r>
            <a:br>
              <a:rPr lang="en-US" b="0">
                <a:effectLst/>
                <a:latin typeface="Calibri" panose="020F0502020204030204" pitchFamily="34" charset="0"/>
                <a:ea typeface="Times New Roman" panose="02020603050405020304" pitchFamily="18" charset="0"/>
                <a:cs typeface="Calibri" panose="020F0502020204030204" pitchFamily="34" charset="0"/>
              </a:rPr>
            </a:br>
            <a:r>
              <a:rPr lang="en-US" b="0">
                <a:effectLst/>
                <a:latin typeface="Calibri" panose="020F0502020204030204" pitchFamily="34" charset="0"/>
                <a:ea typeface="Times New Roman" panose="02020603050405020304" pitchFamily="18" charset="0"/>
                <a:cs typeface="Calibri" panose="020F0502020204030204" pitchFamily="34" charset="0"/>
              </a:rPr>
              <a:t>Click </a:t>
            </a:r>
            <a:r>
              <a:rPr lang="en-US" b="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here</a:t>
            </a:r>
            <a:r>
              <a:rPr lang="en-US" b="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b="1">
              <a:solidFill>
                <a:srgbClr val="F79037"/>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grpSp>
        <p:nvGrpSpPr>
          <p:cNvPr id="8" name="object 15">
            <a:extLst>
              <a:ext uri="{FF2B5EF4-FFF2-40B4-BE49-F238E27FC236}">
                <a16:creationId xmlns:a16="http://schemas.microsoft.com/office/drawing/2014/main" id="{D46247F2-BDEC-4552-8118-6C45BDFAF419}"/>
              </a:ext>
            </a:extLst>
          </p:cNvPr>
          <p:cNvGrpSpPr/>
          <p:nvPr/>
        </p:nvGrpSpPr>
        <p:grpSpPr>
          <a:xfrm>
            <a:off x="678042" y="2784024"/>
            <a:ext cx="3047022" cy="1729173"/>
            <a:chOff x="485139" y="4586859"/>
            <a:chExt cx="3134043" cy="1778557"/>
          </a:xfrm>
        </p:grpSpPr>
        <p:pic>
          <p:nvPicPr>
            <p:cNvPr id="9" name="object 16">
              <a:extLst>
                <a:ext uri="{FF2B5EF4-FFF2-40B4-BE49-F238E27FC236}">
                  <a16:creationId xmlns:a16="http://schemas.microsoft.com/office/drawing/2014/main" id="{99EC066B-B267-881B-F669-0771E9C783C3}"/>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412C38A1-051E-5389-C271-19207DB840AA}"/>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45F29185-9F34-1F73-876A-BAAE2A284546}"/>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53282346-F39C-23BB-B450-0C7CE9181D9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2BD04ECB-267E-6338-E158-1C9902EB2073}"/>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E63A43CC-D9DA-6EF6-0E80-37EE844D381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56734" y="2869613"/>
            <a:ext cx="2319372" cy="1498655"/>
          </a:xfrm>
          <a:prstGeom prst="rect">
            <a:avLst/>
          </a:prstGeom>
        </p:spPr>
      </p:pic>
      <p:grpSp>
        <p:nvGrpSpPr>
          <p:cNvPr id="15" name="Group 14">
            <a:extLst>
              <a:ext uri="{FF2B5EF4-FFF2-40B4-BE49-F238E27FC236}">
                <a16:creationId xmlns:a16="http://schemas.microsoft.com/office/drawing/2014/main" id="{D5998BE7-28F4-0FE5-DE4F-81E7845129A2}"/>
              </a:ext>
            </a:extLst>
          </p:cNvPr>
          <p:cNvGrpSpPr/>
          <p:nvPr/>
        </p:nvGrpSpPr>
        <p:grpSpPr>
          <a:xfrm>
            <a:off x="416045" y="2780060"/>
            <a:ext cx="824852" cy="742396"/>
            <a:chOff x="7615126" y="6464727"/>
            <a:chExt cx="824852" cy="742396"/>
          </a:xfrm>
        </p:grpSpPr>
        <p:sp>
          <p:nvSpPr>
            <p:cNvPr id="16" name="Oval 15">
              <a:extLst>
                <a:ext uri="{FF2B5EF4-FFF2-40B4-BE49-F238E27FC236}">
                  <a16:creationId xmlns:a16="http://schemas.microsoft.com/office/drawing/2014/main" id="{505C6C44-38E7-9C91-1835-89BB43051ECA}"/>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3BF4B7E5-EC6F-2E39-CAF7-3A688372B894}"/>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9">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296436145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F08A1FA4-61E9-B44C-83C4-A6CE732733C1}"/>
              </a:ext>
            </a:extLst>
          </p:cNvPr>
          <p:cNvSpPr>
            <a:spLocks noGrp="1"/>
          </p:cNvSpPr>
          <p:nvPr>
            <p:ph type="body" sz="quarter" idx="13"/>
          </p:nvPr>
        </p:nvSpPr>
        <p:spPr/>
        <p:txBody>
          <a:bodyPr/>
          <a:lstStyle/>
          <a:p>
            <a:r>
              <a:rPr lang="en-US" dirty="0">
                <a:solidFill>
                  <a:srgbClr val="8E2F91"/>
                </a:solidFill>
              </a:rPr>
              <a:t>01</a:t>
            </a:r>
          </a:p>
        </p:txBody>
      </p:sp>
      <p:sp>
        <p:nvSpPr>
          <p:cNvPr id="18" name="Text Placeholder 17">
            <a:extLst>
              <a:ext uri="{FF2B5EF4-FFF2-40B4-BE49-F238E27FC236}">
                <a16:creationId xmlns:a16="http://schemas.microsoft.com/office/drawing/2014/main" id="{3D13EB9D-DE55-5D4D-BEA7-6A984DDA5380}"/>
              </a:ext>
            </a:extLst>
          </p:cNvPr>
          <p:cNvSpPr>
            <a:spLocks noGrp="1"/>
          </p:cNvSpPr>
          <p:nvPr>
            <p:ph type="body" sz="quarter" idx="14"/>
          </p:nvPr>
        </p:nvSpPr>
        <p:spPr>
          <a:xfrm>
            <a:off x="3059265" y="3865694"/>
            <a:ext cx="4305362" cy="2077905"/>
          </a:xfrm>
        </p:spPr>
        <p:txBody>
          <a:bodyPr/>
          <a:lstStyle/>
          <a:p>
            <a:r>
              <a:rPr lang="en-US" sz="3600" dirty="0">
                <a:solidFill>
                  <a:srgbClr val="F79037"/>
                </a:solidFill>
              </a:rPr>
              <a:t>MODULE 4</a:t>
            </a:r>
          </a:p>
          <a:p>
            <a:pPr>
              <a:spcBef>
                <a:spcPts val="0"/>
              </a:spcBef>
            </a:pPr>
            <a:r>
              <a:rPr lang="en-US"/>
              <a:t>Regulation &amp; Policy</a:t>
            </a:r>
            <a:endParaRPr lang="en-LB"/>
          </a:p>
        </p:txBody>
      </p:sp>
      <p:sp>
        <p:nvSpPr>
          <p:cNvPr id="2" name="Slide Number Placeholder 18">
            <a:extLst>
              <a:ext uri="{FF2B5EF4-FFF2-40B4-BE49-F238E27FC236}">
                <a16:creationId xmlns:a16="http://schemas.microsoft.com/office/drawing/2014/main" id="{D447D46A-2C5D-C312-FA75-55F08C7272A4}"/>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86</a:t>
            </a:fld>
            <a:endParaRPr lang="en-US" dirty="0"/>
          </a:p>
        </p:txBody>
      </p:sp>
      <p:grpSp>
        <p:nvGrpSpPr>
          <p:cNvPr id="5" name="Group 4">
            <a:extLst>
              <a:ext uri="{FF2B5EF4-FFF2-40B4-BE49-F238E27FC236}">
                <a16:creationId xmlns:a16="http://schemas.microsoft.com/office/drawing/2014/main" id="{B939924E-2C87-F405-38AB-B4D536B21A86}"/>
              </a:ext>
            </a:extLst>
          </p:cNvPr>
          <p:cNvGrpSpPr/>
          <p:nvPr/>
        </p:nvGrpSpPr>
        <p:grpSpPr>
          <a:xfrm>
            <a:off x="2358984" y="9840039"/>
            <a:ext cx="4502594" cy="461665"/>
            <a:chOff x="2358984" y="9840039"/>
            <a:chExt cx="4502594" cy="461665"/>
          </a:xfrm>
        </p:grpSpPr>
        <p:pic>
          <p:nvPicPr>
            <p:cNvPr id="6" name="Picture 5">
              <a:extLst>
                <a:ext uri="{FF2B5EF4-FFF2-40B4-BE49-F238E27FC236}">
                  <a16:creationId xmlns:a16="http://schemas.microsoft.com/office/drawing/2014/main" id="{D28A535E-6A7A-BEB3-23B5-C9D724D02B1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2358984" y="9934832"/>
              <a:ext cx="1184829" cy="272079"/>
            </a:xfrm>
            <a:prstGeom prst="rect">
              <a:avLst/>
            </a:prstGeom>
            <a:ln>
              <a:noFill/>
            </a:ln>
            <a:extLst>
              <a:ext uri="{53640926-AAD7-44D8-BBD7-CCE9431645EC}">
                <a14:shadowObscured xmlns:a14="http://schemas.microsoft.com/office/drawing/2010/main"/>
              </a:ext>
            </a:extLst>
          </p:spPr>
        </p:pic>
        <p:sp>
          <p:nvSpPr>
            <p:cNvPr id="7" name="Rectangle 6">
              <a:extLst>
                <a:ext uri="{FF2B5EF4-FFF2-40B4-BE49-F238E27FC236}">
                  <a16:creationId xmlns:a16="http://schemas.microsoft.com/office/drawing/2014/main" id="{8D4BDC54-0CAE-04BD-84B8-9EC3D090D7BE}"/>
                </a:ext>
              </a:extLst>
            </p:cNvPr>
            <p:cNvSpPr/>
            <p:nvPr/>
          </p:nvSpPr>
          <p:spPr>
            <a:xfrm>
              <a:off x="3973077" y="9840039"/>
              <a:ext cx="2888501" cy="46166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6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 </a:t>
              </a:r>
              <a:endParaRPr lang="en-US" sz="6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grpSp>
    </p:spTree>
    <p:extLst>
      <p:ext uri="{BB962C8B-B14F-4D97-AF65-F5344CB8AC3E}">
        <p14:creationId xmlns:p14="http://schemas.microsoft.com/office/powerpoint/2010/main" val="187002502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15050754-A385-B34A-A0CA-0D3B984F05A5}"/>
              </a:ext>
            </a:extLst>
          </p:cNvPr>
          <p:cNvSpPr>
            <a:spLocks noGrp="1"/>
          </p:cNvSpPr>
          <p:nvPr>
            <p:ph type="body" sz="quarter" idx="11"/>
          </p:nvPr>
        </p:nvSpPr>
        <p:spPr>
          <a:xfrm>
            <a:off x="1466451" y="4525106"/>
            <a:ext cx="648000" cy="348400"/>
          </a:xfrm>
        </p:spPr>
        <p:txBody>
          <a:bodyPr/>
          <a:lstStyle/>
          <a:p>
            <a:r>
              <a:rPr lang="en-US" dirty="0"/>
              <a:t>01</a:t>
            </a:r>
          </a:p>
        </p:txBody>
      </p:sp>
      <p:sp>
        <p:nvSpPr>
          <p:cNvPr id="27" name="Text Placeholder 26">
            <a:extLst>
              <a:ext uri="{FF2B5EF4-FFF2-40B4-BE49-F238E27FC236}">
                <a16:creationId xmlns:a16="http://schemas.microsoft.com/office/drawing/2014/main" id="{8AFD43CD-900B-364C-9180-A56DC4255D91}"/>
              </a:ext>
            </a:extLst>
          </p:cNvPr>
          <p:cNvSpPr>
            <a:spLocks noGrp="1"/>
          </p:cNvSpPr>
          <p:nvPr>
            <p:ph type="body" sz="quarter" idx="49"/>
          </p:nvPr>
        </p:nvSpPr>
        <p:spPr>
          <a:xfrm>
            <a:off x="2249417" y="4525106"/>
            <a:ext cx="3974396" cy="348400"/>
          </a:xfrm>
        </p:spPr>
        <p:txBody>
          <a:bodyPr/>
          <a:lstStyle/>
          <a:p>
            <a:r>
              <a:rPr lang="en-US"/>
              <a:t>Blockchain &amp; Crypto Asset Regulation</a:t>
            </a:r>
            <a:endParaRPr lang="en-US" dirty="0"/>
          </a:p>
        </p:txBody>
      </p:sp>
      <p:sp>
        <p:nvSpPr>
          <p:cNvPr id="18" name="Text Placeholder 17">
            <a:extLst>
              <a:ext uri="{FF2B5EF4-FFF2-40B4-BE49-F238E27FC236}">
                <a16:creationId xmlns:a16="http://schemas.microsoft.com/office/drawing/2014/main" id="{C702A4CC-CD69-FF4B-B8B5-45F76BCB4B0F}"/>
              </a:ext>
            </a:extLst>
          </p:cNvPr>
          <p:cNvSpPr>
            <a:spLocks noGrp="1"/>
          </p:cNvSpPr>
          <p:nvPr>
            <p:ph type="body" sz="quarter" idx="13"/>
          </p:nvPr>
        </p:nvSpPr>
        <p:spPr>
          <a:xfrm>
            <a:off x="1466451" y="5026769"/>
            <a:ext cx="648000" cy="348400"/>
          </a:xfrm>
        </p:spPr>
        <p:txBody>
          <a:bodyPr/>
          <a:lstStyle/>
          <a:p>
            <a:r>
              <a:rPr lang="en-US" dirty="0"/>
              <a:t>02</a:t>
            </a:r>
          </a:p>
        </p:txBody>
      </p:sp>
      <p:sp>
        <p:nvSpPr>
          <p:cNvPr id="19" name="Text Placeholder 18">
            <a:extLst>
              <a:ext uri="{FF2B5EF4-FFF2-40B4-BE49-F238E27FC236}">
                <a16:creationId xmlns:a16="http://schemas.microsoft.com/office/drawing/2014/main" id="{6FF67CFC-32FD-BE49-BCF4-8410339E3C05}"/>
              </a:ext>
            </a:extLst>
          </p:cNvPr>
          <p:cNvSpPr>
            <a:spLocks noGrp="1"/>
          </p:cNvSpPr>
          <p:nvPr>
            <p:ph type="body" sz="quarter" idx="14"/>
          </p:nvPr>
        </p:nvSpPr>
        <p:spPr>
          <a:xfrm>
            <a:off x="2249417" y="5026609"/>
            <a:ext cx="3544003" cy="349200"/>
          </a:xfrm>
        </p:spPr>
        <p:txBody>
          <a:bodyPr/>
          <a:lstStyle/>
          <a:p>
            <a:r>
              <a:rPr lang="en-US" dirty="0"/>
              <a:t>Learning Assessment For Module 4</a:t>
            </a:r>
          </a:p>
        </p:txBody>
      </p:sp>
      <p:sp>
        <p:nvSpPr>
          <p:cNvPr id="2" name="Text Placeholder 18">
            <a:extLst>
              <a:ext uri="{FF2B5EF4-FFF2-40B4-BE49-F238E27FC236}">
                <a16:creationId xmlns:a16="http://schemas.microsoft.com/office/drawing/2014/main" id="{05C68F19-0B70-BC6F-3123-A0E1EAC01A11}"/>
              </a:ext>
            </a:extLst>
          </p:cNvPr>
          <p:cNvSpPr txBox="1">
            <a:spLocks/>
          </p:cNvSpPr>
          <p:nvPr/>
        </p:nvSpPr>
        <p:spPr>
          <a:xfrm>
            <a:off x="6401289" y="4550172"/>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89</a:t>
            </a:r>
          </a:p>
        </p:txBody>
      </p:sp>
      <p:cxnSp>
        <p:nvCxnSpPr>
          <p:cNvPr id="4" name="Straight Connector 3">
            <a:extLst>
              <a:ext uri="{FF2B5EF4-FFF2-40B4-BE49-F238E27FC236}">
                <a16:creationId xmlns:a16="http://schemas.microsoft.com/office/drawing/2014/main" id="{5395D201-739F-CCEB-8A21-7F390B67CA70}"/>
              </a:ext>
            </a:extLst>
          </p:cNvPr>
          <p:cNvCxnSpPr>
            <a:cxnSpLocks/>
          </p:cNvCxnSpPr>
          <p:nvPr/>
        </p:nvCxnSpPr>
        <p:spPr>
          <a:xfrm>
            <a:off x="5075434" y="4789655"/>
            <a:ext cx="1415012"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5" name="Text Placeholder 18">
            <a:extLst>
              <a:ext uri="{FF2B5EF4-FFF2-40B4-BE49-F238E27FC236}">
                <a16:creationId xmlns:a16="http://schemas.microsoft.com/office/drawing/2014/main" id="{0CE89D1F-FBA8-1D20-F324-68576FBEC2CA}"/>
              </a:ext>
            </a:extLst>
          </p:cNvPr>
          <p:cNvSpPr txBox="1">
            <a:spLocks/>
          </p:cNvSpPr>
          <p:nvPr/>
        </p:nvSpPr>
        <p:spPr>
          <a:xfrm>
            <a:off x="6401289" y="504912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108</a:t>
            </a:r>
          </a:p>
        </p:txBody>
      </p:sp>
      <p:cxnSp>
        <p:nvCxnSpPr>
          <p:cNvPr id="6" name="Straight Connector 5">
            <a:extLst>
              <a:ext uri="{FF2B5EF4-FFF2-40B4-BE49-F238E27FC236}">
                <a16:creationId xmlns:a16="http://schemas.microsoft.com/office/drawing/2014/main" id="{C81A195D-61F6-BDE0-C22C-B639E09606E2}"/>
              </a:ext>
            </a:extLst>
          </p:cNvPr>
          <p:cNvCxnSpPr>
            <a:cxnSpLocks/>
          </p:cNvCxnSpPr>
          <p:nvPr/>
        </p:nvCxnSpPr>
        <p:spPr>
          <a:xfrm>
            <a:off x="4908884" y="5266576"/>
            <a:ext cx="1581562"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15" name="Text Placeholder 25">
            <a:extLst>
              <a:ext uri="{FF2B5EF4-FFF2-40B4-BE49-F238E27FC236}">
                <a16:creationId xmlns:a16="http://schemas.microsoft.com/office/drawing/2014/main" id="{F87CB1D8-0D68-D6AC-22F6-38DF8C37DBC5}"/>
              </a:ext>
            </a:extLst>
          </p:cNvPr>
          <p:cNvSpPr txBox="1">
            <a:spLocks/>
          </p:cNvSpPr>
          <p:nvPr/>
        </p:nvSpPr>
        <p:spPr>
          <a:xfrm>
            <a:off x="755650" y="2966993"/>
            <a:ext cx="6404191" cy="971460"/>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7200" b="0" i="0" kern="1200">
                <a:solidFill>
                  <a:schemeClr val="bg1"/>
                </a:solidFill>
                <a:latin typeface="Calibri" panose="020F0502020204030204" pitchFamily="34" charset="0"/>
                <a:ea typeface="+mn-ea"/>
                <a:cs typeface="Calibri" panose="020F0502020204030204" pitchFamily="34" charset="0"/>
              </a:defRPr>
            </a:lvl1pPr>
            <a:lvl2pPr marL="377967"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2pPr>
            <a:lvl3pPr marL="755934"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3pPr>
            <a:lvl4pPr marL="1133901"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4pPr>
            <a:lvl5pPr marL="1511869"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6000" dirty="0"/>
              <a:t>contents module 4</a:t>
            </a:r>
          </a:p>
        </p:txBody>
      </p:sp>
    </p:spTree>
    <p:extLst>
      <p:ext uri="{BB962C8B-B14F-4D97-AF65-F5344CB8AC3E}">
        <p14:creationId xmlns:p14="http://schemas.microsoft.com/office/powerpoint/2010/main" val="365792253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E38A8262-ED03-574D-9429-78BE253D323C}"/>
              </a:ext>
            </a:extLst>
          </p:cNvPr>
          <p:cNvSpPr>
            <a:spLocks noGrp="1"/>
          </p:cNvSpPr>
          <p:nvPr>
            <p:ph type="body" sz="quarter" idx="30"/>
          </p:nvPr>
        </p:nvSpPr>
        <p:spPr>
          <a:xfrm>
            <a:off x="700479" y="3421625"/>
            <a:ext cx="2895713" cy="1752955"/>
          </a:xfrm>
        </p:spPr>
        <p:txBody>
          <a:bodyPr/>
          <a:lstStyle/>
          <a:p>
            <a:r>
              <a:rPr lang="en-US" dirty="0"/>
              <a:t>01| MODULE 4  Regulation &amp; Policy</a:t>
            </a:r>
          </a:p>
          <a:p>
            <a:endParaRPr lang="en-US" dirty="0"/>
          </a:p>
        </p:txBody>
      </p:sp>
      <p:sp>
        <p:nvSpPr>
          <p:cNvPr id="19" name="Text Placeholder 18">
            <a:extLst>
              <a:ext uri="{FF2B5EF4-FFF2-40B4-BE49-F238E27FC236}">
                <a16:creationId xmlns:a16="http://schemas.microsoft.com/office/drawing/2014/main" id="{9BD126B6-CAE0-9848-BCF8-9184D07F01B1}"/>
              </a:ext>
            </a:extLst>
          </p:cNvPr>
          <p:cNvSpPr>
            <a:spLocks noGrp="1"/>
          </p:cNvSpPr>
          <p:nvPr>
            <p:ph type="body" sz="quarter" idx="42"/>
          </p:nvPr>
        </p:nvSpPr>
        <p:spPr>
          <a:xfrm>
            <a:off x="3843530" y="6330114"/>
            <a:ext cx="3019010" cy="3507069"/>
          </a:xfrm>
        </p:spPr>
        <p:txBody>
          <a:bodyPr/>
          <a:lstStyle/>
          <a:p>
            <a:r>
              <a:rPr lang="en-US" dirty="0"/>
              <a:t>After the first module, you should be able to:</a:t>
            </a:r>
          </a:p>
          <a:p>
            <a:r>
              <a:rPr lang="en-US" dirty="0"/>
              <a:t> </a:t>
            </a:r>
          </a:p>
          <a:p>
            <a:pPr marL="171450" indent="-171450">
              <a:buClr>
                <a:srgbClr val="DD1470"/>
              </a:buClr>
              <a:buSzPct val="120000"/>
              <a:buFont typeface="Wingdings" pitchFamily="2" charset="2"/>
              <a:buChar char="§"/>
            </a:pPr>
            <a:r>
              <a:rPr lang="en-US" dirty="0"/>
              <a:t>Explain the different types of risks in blockchain and crypto asset regulation.</a:t>
            </a:r>
          </a:p>
          <a:p>
            <a:pPr marL="171450" indent="-171450">
              <a:buClr>
                <a:srgbClr val="DD1470"/>
              </a:buClr>
              <a:buSzPct val="120000"/>
              <a:buFont typeface="Wingdings" pitchFamily="2" charset="2"/>
              <a:buChar char="§"/>
            </a:pPr>
            <a:r>
              <a:rPr lang="en-US" dirty="0"/>
              <a:t>Reiterate how Liechtenstein’s Token Container Model works.</a:t>
            </a:r>
          </a:p>
          <a:p>
            <a:pPr marL="171450" indent="-171450">
              <a:buClr>
                <a:srgbClr val="DD1470"/>
              </a:buClr>
              <a:buSzPct val="120000"/>
              <a:buFont typeface="Wingdings" pitchFamily="2" charset="2"/>
              <a:buChar char="§"/>
            </a:pPr>
            <a:r>
              <a:rPr lang="en-US" dirty="0"/>
              <a:t>Understand the complexity of crypto regulation on a national and international level as well as the interests and rights of the stakeholders involved.</a:t>
            </a:r>
          </a:p>
          <a:p>
            <a:pPr marL="171450" indent="-171450">
              <a:buClr>
                <a:srgbClr val="DD1470"/>
              </a:buClr>
              <a:buSzPct val="120000"/>
              <a:buFont typeface="Wingdings" pitchFamily="2" charset="2"/>
              <a:buChar char="§"/>
            </a:pPr>
            <a:r>
              <a:rPr lang="en-US" dirty="0"/>
              <a:t>Gain an overview of the current developmental phase of MiCAR in the EU.</a:t>
            </a:r>
          </a:p>
          <a:p>
            <a:pPr marL="171450" indent="-171450">
              <a:buClr>
                <a:srgbClr val="DD1470"/>
              </a:buClr>
              <a:buSzPct val="120000"/>
              <a:buFont typeface="Wingdings" pitchFamily="2" charset="2"/>
              <a:buChar char="§"/>
            </a:pPr>
            <a:r>
              <a:rPr lang="en-US" dirty="0"/>
              <a:t>Understand how national and international law interoperates.</a:t>
            </a:r>
          </a:p>
          <a:p>
            <a:pPr marL="171450" indent="-171450">
              <a:buClr>
                <a:srgbClr val="DD1470"/>
              </a:buClr>
              <a:buSzPct val="120000"/>
              <a:buFont typeface="Wingdings" pitchFamily="2" charset="2"/>
              <a:buChar char="§"/>
            </a:pPr>
            <a:r>
              <a:rPr lang="en-US" dirty="0"/>
              <a:t>Understand the importance of regulation as an innovation fostering or hindering factor.</a:t>
            </a:r>
          </a:p>
          <a:p>
            <a:pPr marL="171450" indent="-171450">
              <a:buClr>
                <a:srgbClr val="DD1470"/>
              </a:buClr>
              <a:buSzPct val="120000"/>
              <a:buFont typeface="Wingdings" pitchFamily="2" charset="2"/>
              <a:buChar char="§"/>
            </a:pPr>
            <a:r>
              <a:rPr lang="en-US" dirty="0"/>
              <a:t>Explain the intricacies of tokenization right.</a:t>
            </a:r>
          </a:p>
          <a:p>
            <a:pPr marL="171450" indent="-171450">
              <a:buClr>
                <a:srgbClr val="DD1470"/>
              </a:buClr>
              <a:buSzPct val="120000"/>
              <a:buFont typeface="Wingdings" pitchFamily="2" charset="2"/>
              <a:buChar char="§"/>
            </a:pPr>
            <a:r>
              <a:rPr lang="en-US" dirty="0"/>
              <a:t>Understand the three dimensions (financial regulatory treatment of cryptocurrencies, governance, and regulatory requirements for crypto service providers) of crypto asset regulation.</a:t>
            </a:r>
          </a:p>
          <a:p>
            <a:pPr marL="171450" indent="-171450">
              <a:buClr>
                <a:srgbClr val="DD1470"/>
              </a:buClr>
              <a:buSzPct val="120000"/>
              <a:buFont typeface="Wingdings" pitchFamily="2" charset="2"/>
              <a:buChar char="§"/>
            </a:pPr>
            <a:r>
              <a:rPr lang="en-US" dirty="0"/>
              <a:t>Discuss the importance of collaboration and transparency in regulatory advancements.</a:t>
            </a:r>
          </a:p>
          <a:p>
            <a:endParaRPr lang="en-US" dirty="0"/>
          </a:p>
        </p:txBody>
      </p:sp>
      <p:sp>
        <p:nvSpPr>
          <p:cNvPr id="20" name="Text Placeholder 19">
            <a:extLst>
              <a:ext uri="{FF2B5EF4-FFF2-40B4-BE49-F238E27FC236}">
                <a16:creationId xmlns:a16="http://schemas.microsoft.com/office/drawing/2014/main" id="{74C730EC-639F-014A-96B0-EBA758122072}"/>
              </a:ext>
            </a:extLst>
          </p:cNvPr>
          <p:cNvSpPr>
            <a:spLocks noGrp="1"/>
          </p:cNvSpPr>
          <p:nvPr>
            <p:ph type="body" sz="quarter" idx="43"/>
          </p:nvPr>
        </p:nvSpPr>
        <p:spPr>
          <a:xfrm>
            <a:off x="635891" y="6330114"/>
            <a:ext cx="3019010" cy="1502233"/>
          </a:xfrm>
        </p:spPr>
        <p:txBody>
          <a:bodyPr/>
          <a:lstStyle/>
          <a:p>
            <a:pPr algn="just"/>
            <a:r>
              <a:rPr lang="en-US"/>
              <a:t>In this module, blockchain and crypto asset regulation (i.e., EU and non-EU regulation and law) will be examined. </a:t>
            </a:r>
            <a:endParaRPr lang="en-LB"/>
          </a:p>
          <a:p>
            <a:endParaRPr lang="en-US" dirty="0"/>
          </a:p>
        </p:txBody>
      </p:sp>
      <p:pic>
        <p:nvPicPr>
          <p:cNvPr id="34" name="Picture Placeholder 33">
            <a:extLst>
              <a:ext uri="{FF2B5EF4-FFF2-40B4-BE49-F238E27FC236}">
                <a16:creationId xmlns:a16="http://schemas.microsoft.com/office/drawing/2014/main" id="{F4D3EF52-FDD6-A04A-B13D-6EC85A25845E}"/>
              </a:ext>
            </a:extLst>
          </p:cNvPr>
          <p:cNvPicPr>
            <a:picLocks noGrp="1" noChangeAspect="1"/>
          </p:cNvPicPr>
          <p:nvPr>
            <p:ph type="pic" sz="quarter" idx="41"/>
          </p:nvPr>
        </p:nvPicPr>
        <p:blipFill rotWithShape="1">
          <a:blip r:embed="rId2" cstate="screen">
            <a:extLst>
              <a:ext uri="{28A0092B-C50C-407E-A947-70E740481C1C}">
                <a14:useLocalDpi xmlns:a14="http://schemas.microsoft.com/office/drawing/2010/main"/>
              </a:ext>
            </a:extLst>
          </a:blip>
          <a:srcRect/>
          <a:stretch/>
        </p:blipFill>
        <p:spPr>
          <a:xfrm>
            <a:off x="1" y="-11581"/>
            <a:ext cx="7559675" cy="2723566"/>
          </a:xfrm>
        </p:spPr>
      </p:pic>
      <p:sp>
        <p:nvSpPr>
          <p:cNvPr id="2" name="Slide Number Placeholder 18">
            <a:extLst>
              <a:ext uri="{FF2B5EF4-FFF2-40B4-BE49-F238E27FC236}">
                <a16:creationId xmlns:a16="http://schemas.microsoft.com/office/drawing/2014/main" id="{2FC28E8F-11EE-0200-1B1E-AC1395189D1E}"/>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88</a:t>
            </a:fld>
            <a:endParaRPr lang="en-US" dirty="0"/>
          </a:p>
        </p:txBody>
      </p:sp>
      <p:sp>
        <p:nvSpPr>
          <p:cNvPr id="3" name="Text Placeholder 19">
            <a:extLst>
              <a:ext uri="{FF2B5EF4-FFF2-40B4-BE49-F238E27FC236}">
                <a16:creationId xmlns:a16="http://schemas.microsoft.com/office/drawing/2014/main" id="{2590601F-6D1A-64B6-995C-5693B1A36503}"/>
              </a:ext>
            </a:extLst>
          </p:cNvPr>
          <p:cNvSpPr txBox="1">
            <a:spLocks/>
          </p:cNvSpPr>
          <p:nvPr/>
        </p:nvSpPr>
        <p:spPr>
          <a:xfrm>
            <a:off x="650923"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Chapter Overview</a:t>
            </a:r>
            <a:endParaRPr lang="en-LB" sz="1800">
              <a:solidFill>
                <a:srgbClr val="F9A835"/>
              </a:solidFill>
              <a:cs typeface="Poppins SemiBold" pitchFamily="2" charset="77"/>
            </a:endParaRPr>
          </a:p>
          <a:p>
            <a:endParaRPr lang="en-US" dirty="0">
              <a:solidFill>
                <a:srgbClr val="F9A835"/>
              </a:solidFill>
            </a:endParaRPr>
          </a:p>
        </p:txBody>
      </p:sp>
      <p:sp>
        <p:nvSpPr>
          <p:cNvPr id="4" name="Text Placeholder 19">
            <a:extLst>
              <a:ext uri="{FF2B5EF4-FFF2-40B4-BE49-F238E27FC236}">
                <a16:creationId xmlns:a16="http://schemas.microsoft.com/office/drawing/2014/main" id="{6123F66F-6962-80AF-2FCC-A6AB1FA8637C}"/>
              </a:ext>
            </a:extLst>
          </p:cNvPr>
          <p:cNvSpPr txBox="1">
            <a:spLocks/>
          </p:cNvSpPr>
          <p:nvPr/>
        </p:nvSpPr>
        <p:spPr>
          <a:xfrm>
            <a:off x="3786790"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Learning Objectives</a:t>
            </a:r>
          </a:p>
          <a:p>
            <a:endParaRPr lang="en-US" dirty="0">
              <a:solidFill>
                <a:srgbClr val="F9A835"/>
              </a:solidFill>
            </a:endParaRPr>
          </a:p>
        </p:txBody>
      </p:sp>
      <p:grpSp>
        <p:nvGrpSpPr>
          <p:cNvPr id="38" name="Group 37">
            <a:extLst>
              <a:ext uri="{FF2B5EF4-FFF2-40B4-BE49-F238E27FC236}">
                <a16:creationId xmlns:a16="http://schemas.microsoft.com/office/drawing/2014/main" id="{F9F49FF9-3185-96FB-7F86-488959F8D100}"/>
              </a:ext>
            </a:extLst>
          </p:cNvPr>
          <p:cNvGrpSpPr/>
          <p:nvPr/>
        </p:nvGrpSpPr>
        <p:grpSpPr>
          <a:xfrm>
            <a:off x="5728309" y="3160644"/>
            <a:ext cx="1999713" cy="1442633"/>
            <a:chOff x="8493673" y="3441653"/>
            <a:chExt cx="2590079" cy="1868535"/>
          </a:xfrm>
        </p:grpSpPr>
        <p:sp>
          <p:nvSpPr>
            <p:cNvPr id="23" name="Freeform 22">
              <a:extLst>
                <a:ext uri="{FF2B5EF4-FFF2-40B4-BE49-F238E27FC236}">
                  <a16:creationId xmlns:a16="http://schemas.microsoft.com/office/drawing/2014/main" id="{25B21279-771E-7DC4-D2D8-CEEEEFE67069}"/>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4" name="Freeform 23">
              <a:extLst>
                <a:ext uri="{FF2B5EF4-FFF2-40B4-BE49-F238E27FC236}">
                  <a16:creationId xmlns:a16="http://schemas.microsoft.com/office/drawing/2014/main" id="{87F5A1AD-35E7-383E-DD72-520E936755C2}"/>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5" name="Freeform 24">
              <a:extLst>
                <a:ext uri="{FF2B5EF4-FFF2-40B4-BE49-F238E27FC236}">
                  <a16:creationId xmlns:a16="http://schemas.microsoft.com/office/drawing/2014/main" id="{512FC530-FAC7-7580-D9FB-D405DB35C4BC}"/>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6" name="Freeform 25">
              <a:extLst>
                <a:ext uri="{FF2B5EF4-FFF2-40B4-BE49-F238E27FC236}">
                  <a16:creationId xmlns:a16="http://schemas.microsoft.com/office/drawing/2014/main" id="{619224B6-C743-2838-3949-4DF8334941F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7" name="Freeform 26">
              <a:extLst>
                <a:ext uri="{FF2B5EF4-FFF2-40B4-BE49-F238E27FC236}">
                  <a16:creationId xmlns:a16="http://schemas.microsoft.com/office/drawing/2014/main" id="{BA0725DD-FE4F-F9D1-D097-A80BC5671A20}"/>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8" name="Freeform 27">
              <a:extLst>
                <a:ext uri="{FF2B5EF4-FFF2-40B4-BE49-F238E27FC236}">
                  <a16:creationId xmlns:a16="http://schemas.microsoft.com/office/drawing/2014/main" id="{84CAD0F7-F18D-9FEF-0319-1F9E3BE160FE}"/>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9A2F618A-6DC5-8A51-F027-D49708BE5F46}"/>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0" name="Freeform 29">
              <a:extLst>
                <a:ext uri="{FF2B5EF4-FFF2-40B4-BE49-F238E27FC236}">
                  <a16:creationId xmlns:a16="http://schemas.microsoft.com/office/drawing/2014/main" id="{3CA01DCB-7CCD-75B2-A0BA-73011E382117}"/>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1" name="Freeform 30">
              <a:extLst>
                <a:ext uri="{FF2B5EF4-FFF2-40B4-BE49-F238E27FC236}">
                  <a16:creationId xmlns:a16="http://schemas.microsoft.com/office/drawing/2014/main" id="{38AB6F29-5E27-816B-2632-5C6DA2AF581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3" name="Freeform 32">
              <a:extLst>
                <a:ext uri="{FF2B5EF4-FFF2-40B4-BE49-F238E27FC236}">
                  <a16:creationId xmlns:a16="http://schemas.microsoft.com/office/drawing/2014/main" id="{4E5538D7-FBCD-7397-8BC3-3180E4963DD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5" name="Freeform 34">
              <a:extLst>
                <a:ext uri="{FF2B5EF4-FFF2-40B4-BE49-F238E27FC236}">
                  <a16:creationId xmlns:a16="http://schemas.microsoft.com/office/drawing/2014/main" id="{1B1D085C-9B60-772E-1AD5-ACEBFE19EEB9}"/>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5" name="Group 4">
            <a:extLst>
              <a:ext uri="{FF2B5EF4-FFF2-40B4-BE49-F238E27FC236}">
                <a16:creationId xmlns:a16="http://schemas.microsoft.com/office/drawing/2014/main" id="{20EE5072-6761-975F-54AF-9628C233F741}"/>
              </a:ext>
            </a:extLst>
          </p:cNvPr>
          <p:cNvGrpSpPr/>
          <p:nvPr/>
        </p:nvGrpSpPr>
        <p:grpSpPr>
          <a:xfrm flipH="1">
            <a:off x="-172078" y="9078092"/>
            <a:ext cx="1380420" cy="1309652"/>
            <a:chOff x="6346354" y="435340"/>
            <a:chExt cx="1380420" cy="1309652"/>
          </a:xfrm>
        </p:grpSpPr>
        <p:sp>
          <p:nvSpPr>
            <p:cNvPr id="6" name="Freeform 5">
              <a:extLst>
                <a:ext uri="{FF2B5EF4-FFF2-40B4-BE49-F238E27FC236}">
                  <a16:creationId xmlns:a16="http://schemas.microsoft.com/office/drawing/2014/main" id="{E0DE8D63-A89C-1015-8377-CD5888624649}"/>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66C87853-A794-F688-351B-9639E38A6F31}"/>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535D90BE-7F4A-61FD-DA95-CDC28E5C4CFA}"/>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B237210-8E31-4DCB-13A5-CE96550C3F4E}"/>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EF78B98C-5191-E781-458A-98DD5B2822C8}"/>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C2BE9743-D0B6-915F-5345-07A848D0C8F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423686610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428B317D-2D08-3045-B095-5358A7C7BCC0}"/>
              </a:ext>
            </a:extLst>
          </p:cNvPr>
          <p:cNvSpPr>
            <a:spLocks noGrp="1"/>
          </p:cNvSpPr>
          <p:nvPr>
            <p:ph type="body" sz="quarter" idx="30"/>
          </p:nvPr>
        </p:nvSpPr>
        <p:spPr>
          <a:xfrm>
            <a:off x="755650" y="660136"/>
            <a:ext cx="3971333" cy="1204857"/>
          </a:xfrm>
        </p:spPr>
        <p:txBody>
          <a:bodyPr/>
          <a:lstStyle/>
          <a:p>
            <a:r>
              <a:rPr lang="en-US" b="1">
                <a:solidFill>
                  <a:srgbClr val="F48043"/>
                </a:solidFill>
                <a:effectLst/>
                <a:ea typeface="Calibri" panose="020F0502020204030204" pitchFamily="34" charset="0"/>
                <a:cs typeface="Calibri" panose="020F0502020204030204" pitchFamily="34" charset="0"/>
              </a:rPr>
              <a:t>01|</a:t>
            </a:r>
            <a:r>
              <a:rPr lang="en-US" b="1">
                <a:solidFill>
                  <a:srgbClr val="8E2F91"/>
                </a:solidFill>
                <a:effectLst/>
                <a:ea typeface="Calibri" panose="020F0502020204030204" pitchFamily="34" charset="0"/>
                <a:cs typeface="Calibri" panose="020F0502020204030204" pitchFamily="34" charset="0"/>
              </a:rPr>
              <a:t> </a:t>
            </a:r>
            <a:r>
              <a:rPr lang="en-US">
                <a:solidFill>
                  <a:srgbClr val="8E2F91"/>
                </a:solidFill>
                <a:cs typeface="Calibri" panose="020F0502020204030204" pitchFamily="34" charset="0"/>
              </a:rPr>
              <a:t>BLOCKCHAIN &amp; CRYPTO ASSET REGULATION</a:t>
            </a:r>
            <a:r>
              <a:rPr lang="en-LB">
                <a:solidFill>
                  <a:srgbClr val="8E2F91"/>
                </a:solidFill>
                <a:cs typeface="Calibri" panose="020F0502020204030204" pitchFamily="34" charset="0"/>
              </a:rPr>
              <a:t> </a:t>
            </a:r>
            <a:endParaRPr lang="en-US" dirty="0">
              <a:solidFill>
                <a:srgbClr val="8E2F91"/>
              </a:solidFill>
              <a:cs typeface="Calibri" panose="020F0502020204030204" pitchFamily="34" charset="0"/>
            </a:endParaRPr>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89</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1769134"/>
            <a:ext cx="6036131" cy="55893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dirty="0">
                <a:solidFill>
                  <a:schemeClr val="tx1"/>
                </a:solidFill>
                <a:latin typeface="Calibri" panose="020F0502020204030204" pitchFamily="34" charset="0"/>
                <a:cs typeface="Calibri" panose="020F0502020204030204" pitchFamily="34" charset="0"/>
              </a:rPr>
              <a:t>The international regulatory landscape is fragmented, with national legislations ranging from no regulation to explicit prohibitions, to comprehensive integration into the financial industry. In the following, you will learn about blockchain and crypto asset regulation in general and look at specific jurisdictional differences.  </a:t>
            </a:r>
          </a:p>
        </p:txBody>
      </p:sp>
      <p:sp>
        <p:nvSpPr>
          <p:cNvPr id="9" name="Text Placeholder 16">
            <a:extLst>
              <a:ext uri="{FF2B5EF4-FFF2-40B4-BE49-F238E27FC236}">
                <a16:creationId xmlns:a16="http://schemas.microsoft.com/office/drawing/2014/main" id="{3A356DCB-0FFA-1847-FB3A-D220A475A74A}"/>
              </a:ext>
            </a:extLst>
          </p:cNvPr>
          <p:cNvSpPr>
            <a:spLocks noGrp="1"/>
          </p:cNvSpPr>
          <p:nvPr/>
        </p:nvSpPr>
        <p:spPr>
          <a:xfrm>
            <a:off x="730684" y="2683601"/>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1.1 Blockchain &amp; Crypto Asset Regulation in General</a:t>
            </a:r>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3314023"/>
            <a:ext cx="6036131" cy="283167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Risks connected to crypto regulation</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The growth of the crypto market continues to be high despite the traditionally extreme price fluctuations, there is currently no flattening of this trend that can be observed at present. New, innovative developments are constantly observable in the market. Crypto assets are gaining importance for more and more jurisdictions. During this, regulators all around the world are trying to keep up with the developments, by gathering relevant information and gradually acquiring the necessary knowledge. In doing so, they encounter two inherent characteristics of crypto assets that continue to prove challenging:</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6" name="Text Placeholder 17">
            <a:extLst>
              <a:ext uri="{FF2B5EF4-FFF2-40B4-BE49-F238E27FC236}">
                <a16:creationId xmlns:a16="http://schemas.microsoft.com/office/drawing/2014/main" id="{7743A387-9CD5-2C32-C3C7-EB9DD0BB37FC}"/>
              </a:ext>
            </a:extLst>
          </p:cNvPr>
          <p:cNvSpPr txBox="1">
            <a:spLocks/>
          </p:cNvSpPr>
          <p:nvPr/>
        </p:nvSpPr>
        <p:spPr>
          <a:xfrm>
            <a:off x="4207120" y="3478407"/>
            <a:ext cx="2739551" cy="2031090"/>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dirty="0">
                <a:solidFill>
                  <a:srgbClr val="000000"/>
                </a:solidFill>
              </a:rPr>
              <a:t>The decentralized structure makes it difficult to identify a competent authority to take responsibility for any questions or responsibility for any questions or problems that arise.</a:t>
            </a:r>
          </a:p>
          <a:p>
            <a:endParaRPr lang="en-US" dirty="0">
              <a:solidFill>
                <a:srgbClr val="000000"/>
              </a:solidFill>
            </a:endParaRPr>
          </a:p>
          <a:p>
            <a:endParaRPr lang="en-US" dirty="0">
              <a:solidFill>
                <a:srgbClr val="000000"/>
              </a:solidFill>
            </a:endParaRPr>
          </a:p>
          <a:p>
            <a:endParaRPr lang="en-US" dirty="0">
              <a:solidFill>
                <a:srgbClr val="000000"/>
              </a:solidFill>
            </a:endParaRPr>
          </a:p>
          <a:p>
            <a:pPr marL="9525" lvl="1" algn="just" rtl="0"/>
            <a:r>
              <a:rPr lang="en-US" sz="1100">
                <a:solidFill>
                  <a:srgbClr val="000000"/>
                </a:solidFill>
                <a:latin typeface="Calibri" panose="020F0502020204030204" pitchFamily="34" charset="0"/>
                <a:cs typeface="Calibri" panose="020F0502020204030204" pitchFamily="34" charset="0"/>
              </a:rPr>
              <a:t>Pseudonymity, i.e., the limited traceability of transactions and identities of sender and recipient, exacerbates this challenge in the case of further in the case of illegal activities.</a:t>
            </a:r>
            <a:endParaRPr lang="en-LB" sz="1100">
              <a:solidFill>
                <a:srgbClr val="000000"/>
              </a:solidFill>
              <a:latin typeface="Calibri" panose="020F0502020204030204" pitchFamily="34" charset="0"/>
              <a:cs typeface="Calibri" panose="020F0502020204030204" pitchFamily="34" charset="0"/>
            </a:endParaRPr>
          </a:p>
          <a:p>
            <a:endParaRPr lang="en-US" dirty="0">
              <a:solidFill>
                <a:srgbClr val="000000"/>
              </a:solidFill>
            </a:endParaRPr>
          </a:p>
        </p:txBody>
      </p:sp>
      <p:sp>
        <p:nvSpPr>
          <p:cNvPr id="7" name="TextBox 6">
            <a:extLst>
              <a:ext uri="{FF2B5EF4-FFF2-40B4-BE49-F238E27FC236}">
                <a16:creationId xmlns:a16="http://schemas.microsoft.com/office/drawing/2014/main" id="{07149821-442D-3FC2-4D6C-E81385C1287B}"/>
              </a:ext>
            </a:extLst>
          </p:cNvPr>
          <p:cNvSpPr txBox="1"/>
          <p:nvPr/>
        </p:nvSpPr>
        <p:spPr>
          <a:xfrm>
            <a:off x="3642960" y="3433251"/>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8" name="TextBox 7">
            <a:extLst>
              <a:ext uri="{FF2B5EF4-FFF2-40B4-BE49-F238E27FC236}">
                <a16:creationId xmlns:a16="http://schemas.microsoft.com/office/drawing/2014/main" id="{24CCECBC-60AA-DACC-F3B1-37DF0C9003E0}"/>
              </a:ext>
            </a:extLst>
          </p:cNvPr>
          <p:cNvSpPr txBox="1"/>
          <p:nvPr/>
        </p:nvSpPr>
        <p:spPr>
          <a:xfrm>
            <a:off x="3642960" y="480745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2" name="Text Placeholder 17">
            <a:extLst>
              <a:ext uri="{FF2B5EF4-FFF2-40B4-BE49-F238E27FC236}">
                <a16:creationId xmlns:a16="http://schemas.microsoft.com/office/drawing/2014/main" id="{3750D499-1B28-79C9-A3E3-A1E9605FB2F8}"/>
              </a:ext>
            </a:extLst>
          </p:cNvPr>
          <p:cNvSpPr txBox="1">
            <a:spLocks/>
          </p:cNvSpPr>
          <p:nvPr/>
        </p:nvSpPr>
        <p:spPr>
          <a:xfrm>
            <a:off x="745444" y="6210506"/>
            <a:ext cx="6036131" cy="55893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dirty="0">
                <a:solidFill>
                  <a:schemeClr val="tx1"/>
                </a:solidFill>
                <a:latin typeface="Calibri" panose="020F0502020204030204" pitchFamily="34" charset="0"/>
                <a:cs typeface="Calibri" panose="020F0502020204030204" pitchFamily="34" charset="0"/>
              </a:rPr>
              <a:t>The use of crypto assets is possible in many countries without or with few restrictions. In the case of particularly decentralized, globally operating blockchains, even restrictions on the part of state supervisory authorities are almost impossible to enforce. This results in risks, with which various challenges. These are analyzed in more detail below.</a:t>
            </a:r>
          </a:p>
          <a:p>
            <a:r>
              <a:rPr lang="en-US" sz="1100" dirty="0">
                <a:solidFill>
                  <a:schemeClr val="tx1"/>
                </a:solidFill>
                <a:latin typeface="Calibri" panose="020F0502020204030204" pitchFamily="34" charset="0"/>
                <a:cs typeface="Calibri" panose="020F0502020204030204" pitchFamily="34" charset="0"/>
              </a:rPr>
              <a:t> </a:t>
            </a:r>
          </a:p>
          <a:p>
            <a:r>
              <a:rPr lang="en-US" sz="1100" dirty="0">
                <a:solidFill>
                  <a:schemeClr val="tx1"/>
                </a:solidFill>
                <a:latin typeface="Calibri" panose="020F0502020204030204" pitchFamily="34" charset="0"/>
                <a:cs typeface="Calibri" panose="020F0502020204030204" pitchFamily="34" charset="0"/>
              </a:rPr>
              <a:t>A significant risk, which traditionally has a cross-border character and requires a high degree of international cooperation, is compliance requirements in connection with:</a:t>
            </a:r>
          </a:p>
        </p:txBody>
      </p:sp>
      <p:sp>
        <p:nvSpPr>
          <p:cNvPr id="14" name="Rectangle 13">
            <a:extLst>
              <a:ext uri="{FF2B5EF4-FFF2-40B4-BE49-F238E27FC236}">
                <a16:creationId xmlns:a16="http://schemas.microsoft.com/office/drawing/2014/main" id="{96C63CDB-C7C7-A87D-82E0-B6A312063646}"/>
              </a:ext>
            </a:extLst>
          </p:cNvPr>
          <p:cNvSpPr/>
          <p:nvPr/>
        </p:nvSpPr>
        <p:spPr>
          <a:xfrm flipV="1">
            <a:off x="740928" y="7704083"/>
            <a:ext cx="6832572" cy="241148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cxnSp>
        <p:nvCxnSpPr>
          <p:cNvPr id="18" name="Straight Connector 17">
            <a:extLst>
              <a:ext uri="{FF2B5EF4-FFF2-40B4-BE49-F238E27FC236}">
                <a16:creationId xmlns:a16="http://schemas.microsoft.com/office/drawing/2014/main" id="{8F071255-41D4-3CD8-2D01-C38AF15D7927}"/>
              </a:ext>
            </a:extLst>
          </p:cNvPr>
          <p:cNvCxnSpPr>
            <a:cxnSpLocks/>
          </p:cNvCxnSpPr>
          <p:nvPr/>
        </p:nvCxnSpPr>
        <p:spPr>
          <a:xfrm>
            <a:off x="0" y="8917682"/>
            <a:ext cx="7559675"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
        <p:nvSpPr>
          <p:cNvPr id="23" name="Text Placeholder 17">
            <a:extLst>
              <a:ext uri="{FF2B5EF4-FFF2-40B4-BE49-F238E27FC236}">
                <a16:creationId xmlns:a16="http://schemas.microsoft.com/office/drawing/2014/main" id="{66D3FDE0-0EDA-AFE8-7B0C-DE30A86DBEFA}"/>
              </a:ext>
            </a:extLst>
          </p:cNvPr>
          <p:cNvSpPr txBox="1">
            <a:spLocks/>
          </p:cNvSpPr>
          <p:nvPr/>
        </p:nvSpPr>
        <p:spPr>
          <a:xfrm>
            <a:off x="3724341" y="9356518"/>
            <a:ext cx="1604118" cy="26344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F79037"/>
                </a:solidFill>
              </a:rPr>
              <a:t>Countering the Financing of Terrorism (CFT)</a:t>
            </a:r>
          </a:p>
        </p:txBody>
      </p:sp>
      <p:sp>
        <p:nvSpPr>
          <p:cNvPr id="24" name="TextBox 23">
            <a:extLst>
              <a:ext uri="{FF2B5EF4-FFF2-40B4-BE49-F238E27FC236}">
                <a16:creationId xmlns:a16="http://schemas.microsoft.com/office/drawing/2014/main" id="{04F03F78-6C0F-48FA-4287-0B9C290BAC12}"/>
              </a:ext>
            </a:extLst>
          </p:cNvPr>
          <p:cNvSpPr txBox="1"/>
          <p:nvPr/>
        </p:nvSpPr>
        <p:spPr>
          <a:xfrm>
            <a:off x="3160181" y="892371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26" name="Text Placeholder 17">
            <a:extLst>
              <a:ext uri="{FF2B5EF4-FFF2-40B4-BE49-F238E27FC236}">
                <a16:creationId xmlns:a16="http://schemas.microsoft.com/office/drawing/2014/main" id="{8778A0D6-831D-3D7D-F985-964161AA8A71}"/>
              </a:ext>
            </a:extLst>
          </p:cNvPr>
          <p:cNvSpPr txBox="1">
            <a:spLocks/>
          </p:cNvSpPr>
          <p:nvPr/>
        </p:nvSpPr>
        <p:spPr>
          <a:xfrm>
            <a:off x="1849421" y="8252188"/>
            <a:ext cx="1965516" cy="265810"/>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F79037"/>
                </a:solidFill>
              </a:rPr>
              <a:t>Anti-Money Laundering (AML)</a:t>
            </a:r>
          </a:p>
        </p:txBody>
      </p:sp>
      <p:sp>
        <p:nvSpPr>
          <p:cNvPr id="27" name="TextBox 26">
            <a:extLst>
              <a:ext uri="{FF2B5EF4-FFF2-40B4-BE49-F238E27FC236}">
                <a16:creationId xmlns:a16="http://schemas.microsoft.com/office/drawing/2014/main" id="{FF138402-F1FA-4F55-E24B-DE6173B2F721}"/>
              </a:ext>
            </a:extLst>
          </p:cNvPr>
          <p:cNvSpPr txBox="1"/>
          <p:nvPr/>
        </p:nvSpPr>
        <p:spPr>
          <a:xfrm>
            <a:off x="1285261" y="782174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28" name="Text Placeholder 17">
            <a:extLst>
              <a:ext uri="{FF2B5EF4-FFF2-40B4-BE49-F238E27FC236}">
                <a16:creationId xmlns:a16="http://schemas.microsoft.com/office/drawing/2014/main" id="{3FF495B1-269B-648D-8C42-B808244F0B37}"/>
              </a:ext>
            </a:extLst>
          </p:cNvPr>
          <p:cNvSpPr txBox="1">
            <a:spLocks/>
          </p:cNvSpPr>
          <p:nvPr/>
        </p:nvSpPr>
        <p:spPr>
          <a:xfrm>
            <a:off x="5395801" y="8185725"/>
            <a:ext cx="1886147" cy="26533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rtl="0"/>
            <a:r>
              <a:rPr lang="en-US">
                <a:solidFill>
                  <a:srgbClr val="F79037"/>
                </a:solidFill>
              </a:rPr>
              <a:t>Identity verification </a:t>
            </a:r>
          </a:p>
          <a:p>
            <a:pPr lvl="0" algn="l" rtl="0"/>
            <a:r>
              <a:rPr lang="en-US">
                <a:solidFill>
                  <a:srgbClr val="F79037"/>
                </a:solidFill>
              </a:rPr>
              <a:t>(Know Your Customer, KYC).</a:t>
            </a:r>
            <a:endParaRPr lang="en-LB">
              <a:solidFill>
                <a:srgbClr val="F79037"/>
              </a:solidFill>
            </a:endParaRPr>
          </a:p>
        </p:txBody>
      </p:sp>
      <p:sp>
        <p:nvSpPr>
          <p:cNvPr id="29" name="TextBox 28">
            <a:extLst>
              <a:ext uri="{FF2B5EF4-FFF2-40B4-BE49-F238E27FC236}">
                <a16:creationId xmlns:a16="http://schemas.microsoft.com/office/drawing/2014/main" id="{FE511C6F-2192-9AE2-9494-D3CF7F20113A}"/>
              </a:ext>
            </a:extLst>
          </p:cNvPr>
          <p:cNvSpPr txBox="1"/>
          <p:nvPr/>
        </p:nvSpPr>
        <p:spPr>
          <a:xfrm>
            <a:off x="4831642" y="7833466"/>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spTree>
    <p:extLst>
      <p:ext uri="{BB962C8B-B14F-4D97-AF65-F5344CB8AC3E}">
        <p14:creationId xmlns:p14="http://schemas.microsoft.com/office/powerpoint/2010/main" val="14118432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9FED0288-FE45-C34D-80A8-732D306C1FFF}"/>
              </a:ext>
            </a:extLst>
          </p:cNvPr>
          <p:cNvSpPr>
            <a:spLocks noGrp="1"/>
          </p:cNvSpPr>
          <p:nvPr>
            <p:ph type="body" sz="quarter" idx="30"/>
          </p:nvPr>
        </p:nvSpPr>
        <p:spPr/>
        <p:txBody>
          <a:bodyPr/>
          <a:lstStyle/>
          <a:p>
            <a:r>
              <a:rPr lang="en-US" sz="1800" b="0" dirty="0"/>
              <a:t>1.3 Features of Blockchain Technology </a:t>
            </a:r>
            <a:endParaRPr lang="en-US" dirty="0"/>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1452336"/>
            <a:ext cx="2693750" cy="7706037"/>
          </a:xfrm>
        </p:spPr>
        <p:txBody>
          <a:bodyPr/>
          <a:lstStyle/>
          <a:p>
            <a:pPr algn="just"/>
            <a:r>
              <a:rPr lang="en-US" dirty="0"/>
              <a:t>Blockchain technology is usually in the form of a decentralized database structure or digital register that transparently records transactions and serves as the basis for many digital currencies. The distinct characteristics of blockchain technology are decentralization, immutability, and transparency. It is ultimately an openly viewable ledger that transparently documents all transactions. Typically, such a ledger is not stored centrally but is stored and updated on many different computers or nodes. The decentralized storage ensures that a blockchain does not have to be managed by a central authority, eliminating the risk of a single point of failure. Next to transparency, blockchain technology has the three following main features:</a:t>
            </a:r>
          </a:p>
          <a:p>
            <a:pPr algn="just"/>
            <a:r>
              <a:rPr lang="en-US" dirty="0"/>
              <a:t> </a:t>
            </a:r>
          </a:p>
          <a:p>
            <a:pPr algn="just"/>
            <a:r>
              <a:rPr lang="en-US" b="1" dirty="0">
                <a:solidFill>
                  <a:srgbClr val="F79037"/>
                </a:solidFill>
              </a:rPr>
              <a:t>Decentralization</a:t>
            </a:r>
          </a:p>
          <a:p>
            <a:pPr algn="just"/>
            <a:r>
              <a:rPr lang="en-US" dirty="0"/>
              <a:t>Decentralization in blockchain refers to transferring control and decision-making from a centralized entity (i.e., individual, organization, group) to a distributed network. Decentralized blockchain networks use transparency to reduce the need for trust among participants. These networks also deter participants from exerting excessive authority or control over one another in ways that degrade the functionality of the network.</a:t>
            </a:r>
          </a:p>
          <a:p>
            <a:pPr algn="just"/>
            <a:r>
              <a:rPr lang="en-US" dirty="0"/>
              <a:t> </a:t>
            </a:r>
          </a:p>
          <a:p>
            <a:pPr algn="just"/>
            <a:r>
              <a:rPr lang="en-US" b="1" dirty="0">
                <a:solidFill>
                  <a:srgbClr val="F79037"/>
                </a:solidFill>
              </a:rPr>
              <a:t>Immutability</a:t>
            </a:r>
          </a:p>
          <a:p>
            <a:pPr algn="just"/>
            <a:r>
              <a:rPr lang="en-US" dirty="0"/>
              <a:t>Immutability means something cannot be changed or altered. No participant can tamper with a transaction once a node has recorded it in the shared ledger. If a transaction record includes an error, one must add a new transaction to reverse the mistake, and both transactions are visible to the network.</a:t>
            </a: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9</a:t>
            </a:fld>
            <a:endParaRPr lang="en-US" dirty="0"/>
          </a:p>
        </p:txBody>
      </p:sp>
      <p:sp>
        <p:nvSpPr>
          <p:cNvPr id="5" name="Text Placeholder 17">
            <a:extLst>
              <a:ext uri="{FF2B5EF4-FFF2-40B4-BE49-F238E27FC236}">
                <a16:creationId xmlns:a16="http://schemas.microsoft.com/office/drawing/2014/main" id="{0F99E17D-5F7B-9192-1ECA-B033ECDE530F}"/>
              </a:ext>
            </a:extLst>
          </p:cNvPr>
          <p:cNvSpPr txBox="1">
            <a:spLocks/>
          </p:cNvSpPr>
          <p:nvPr/>
        </p:nvSpPr>
        <p:spPr>
          <a:xfrm>
            <a:off x="4003827" y="1452336"/>
            <a:ext cx="2693750" cy="3892777"/>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dirty="0">
                <a:solidFill>
                  <a:srgbClr val="F79037"/>
                </a:solidFill>
              </a:rPr>
              <a:t>Consensus</a:t>
            </a:r>
          </a:p>
          <a:p>
            <a:pPr algn="just"/>
            <a:r>
              <a:rPr lang="en-US" dirty="0">
                <a:solidFill>
                  <a:schemeClr val="tx1"/>
                </a:solidFill>
              </a:rPr>
              <a:t>A blockchain system establishes rules about participant consent for recording transactions. You can record new transactions only when the majority of participants in the network give their consent. Figuratively, the blockchain can be thought of as a chain of blocks, each of which links transaction data together. The transactions are combined into blocks, checked for validity, and appended to the previous chain of blocks in a process called Proof of Work (PoW) for Bitcoin. The PoW approach involves solving computational problems that can only be solved through frequent trial and error. This ensures that sufficient work is invested in calculating and securing the transactions. Next to PoW, there is a myriad of other consensus mechanisms that may be chosen for specific use cases based on their specific advantages and disadvantages.</a:t>
            </a:r>
          </a:p>
          <a:p>
            <a:pPr algn="just"/>
            <a:endParaRPr lang="en-US" dirty="0">
              <a:solidFill>
                <a:schemeClr val="tx1"/>
              </a:solidFill>
            </a:endParaRPr>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5534901"/>
            <a:ext cx="3555848" cy="5156912"/>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88209030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769F0690-8E99-2FBC-C692-3EC04DE70AC5}"/>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90</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0" y="0"/>
            <a:ext cx="7559675" cy="3105011"/>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3510867"/>
            <a:ext cx="6005741" cy="653884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ea typeface="Times New Roman" panose="02020603050405020304" pitchFamily="18" charset="0"/>
              </a:rPr>
              <a:t>The decentralized structure of cryptocurrencies enables users, transactions in the form of direct money transfers without the need for any regulated intermediaries, thereby bypassing (otherwise established) controls to be circumvented. For the exchange of crypto assets into official currencies, intermediaries such as crypto trading platforms, for example, are required. The peer-to-peer nature of crypto assets makes it difficult for the competent authorities to fulfill their regulatory obligations and to and to track suspicious activity.</a:t>
            </a:r>
          </a:p>
          <a:p>
            <a:pPr algn="just"/>
            <a:endParaRPr lang="en-US" sz="1100">
              <a:solidFill>
                <a:srgbClr val="000000"/>
              </a:solidFill>
              <a:effectLst/>
              <a:latin typeface="Calibri" panose="020F0502020204030204" pitchFamily="34" charset="0"/>
              <a:ea typeface="Times New Roman" panose="02020603050405020304" pitchFamily="18" charset="0"/>
            </a:endParaRPr>
          </a:p>
          <a:p>
            <a:pPr algn="just"/>
            <a:r>
              <a:rPr lang="en-US" sz="1100">
                <a:solidFill>
                  <a:srgbClr val="000000"/>
                </a:solidFill>
                <a:latin typeface="Calibri" panose="020F0502020204030204" pitchFamily="34" charset="0"/>
                <a:ea typeface="Times New Roman" panose="02020603050405020304" pitchFamily="18" charset="0"/>
              </a:rPr>
              <a:t>Even though crypto assets are already regulated in some countries, the laws in force usually differ greatly. This heterogeneous regulatory landscape complicates international cooperation on money laundering, terrorist financing, and in enforcing sanctions or embargoes. It is also more difficult to detect the origin of funds to avoid tax payments.</a:t>
            </a:r>
          </a:p>
          <a:p>
            <a:pPr algn="just"/>
            <a:br>
              <a:rPr lang="en-US" sz="1100">
                <a:solidFill>
                  <a:srgbClr val="000000"/>
                </a:solidFill>
                <a:latin typeface="Calibri" panose="020F0502020204030204" pitchFamily="34" charset="0"/>
                <a:ea typeface="Times New Roman" panose="02020603050405020304" pitchFamily="18" charset="0"/>
              </a:rPr>
            </a:br>
            <a:r>
              <a:rPr lang="en-US" sz="1100">
                <a:solidFill>
                  <a:srgbClr val="000000"/>
                </a:solidFill>
                <a:latin typeface="Calibri" panose="020F0502020204030204" pitchFamily="34" charset="0"/>
                <a:ea typeface="Times New Roman" panose="02020603050405020304" pitchFamily="18" charset="0"/>
              </a:rPr>
              <a:t>Already today, there are global guidelines for the handling of crypto assets in the context of AML and CTF. These are driven in particular by the recommendations of the Financial Action Task Force (FATF), which is a state-independent body that sets international standards to prevent potentially illicit activities. Since the extension of global anti-money laundering and counterterrorist financing standards to crypto service providers in 2019, the FATF produces an annual report that tracks the progress of participating countries tracked in implementing the recommendations. In 2021, 27 of the 38 FATF members have already implemented or are working to implement required AML/CFT legislation for crypto service providers. But this initially high increase should be viewed in relation to the total cryptocurrency transaction volume, which grew by a full 567% compared to 2020. Overall, money laundering in 2021 accounted for just 0.05% of total crypto transaction volume-the lowest level in the past five years.</a:t>
            </a:r>
          </a:p>
          <a:p>
            <a:pPr algn="just"/>
            <a:endParaRPr lang="en-US" sz="1100">
              <a:solidFill>
                <a:srgbClr val="000000"/>
              </a:solidFill>
              <a:latin typeface="Calibri" panose="020F0502020204030204" pitchFamily="34" charset="0"/>
              <a:ea typeface="Times New Roman" panose="02020603050405020304" pitchFamily="18" charset="0"/>
            </a:endParaRPr>
          </a:p>
          <a:p>
            <a:pPr algn="just"/>
            <a:r>
              <a:rPr lang="en-US" sz="1100">
                <a:solidFill>
                  <a:srgbClr val="000000"/>
                </a:solidFill>
                <a:latin typeface="Calibri" panose="020F0502020204030204" pitchFamily="34" charset="0"/>
                <a:ea typeface="Times New Roman" panose="02020603050405020304" pitchFamily="18" charset="0"/>
              </a:rPr>
              <a:t>The fact that such statistics exist at all shows that, on the one hand, transactions on the blockchain are indeed well-tracked due to its transparency by companies such as Chainalysis. On the other hand, does not mean that it is easy to identify the parties involved. This is because pseudonymity means that flows of money cannot always be unambiguously assigned, in case of illegal activities, the responsible persons or organizations can be held accountable. But progress is being made here as well: Companies such as Chainalysis19 are specializing in transaction monitoring to detect and prevent illegal activity. Here, there is more talk about Know Your Transaction (KYT) and less about KYC, as transaction histories are continuously monitored in real-time to identify and detect patterns of illicit intent.</a:t>
            </a:r>
          </a:p>
          <a:p>
            <a:pPr algn="just">
              <a:spcAft>
                <a:spcPts val="1200"/>
              </a:spcAft>
            </a:pPr>
            <a:r>
              <a:rPr lang="en-US" sz="1100">
                <a:solidFill>
                  <a:srgbClr val="000000"/>
                </a:solidFill>
                <a:latin typeface="Calibri" panose="020F0502020204030204" pitchFamily="34" charset="0"/>
                <a:ea typeface="Times New Roman" panose="02020603050405020304" pitchFamily="18" charset="0"/>
              </a:rPr>
              <a:t> </a:t>
            </a:r>
          </a:p>
          <a:p>
            <a:pPr algn="just">
              <a:spcAft>
                <a:spcPts val="1200"/>
              </a:spcAft>
            </a:pPr>
            <a:endParaRPr lang="en-US" sz="1100">
              <a:solidFill>
                <a:srgbClr val="000000"/>
              </a:solidFill>
              <a:latin typeface="Calibri" panose="020F0502020204030204" pitchFamily="34" charset="0"/>
              <a:ea typeface="Times New Roman" panose="02020603050405020304" pitchFamily="18" charset="0"/>
            </a:endParaRPr>
          </a:p>
        </p:txBody>
      </p:sp>
      <p:grpSp>
        <p:nvGrpSpPr>
          <p:cNvPr id="3" name="Group 2">
            <a:extLst>
              <a:ext uri="{FF2B5EF4-FFF2-40B4-BE49-F238E27FC236}">
                <a16:creationId xmlns:a16="http://schemas.microsoft.com/office/drawing/2014/main" id="{3F2A5F81-3841-1EF0-494B-A120505C11F5}"/>
              </a:ext>
            </a:extLst>
          </p:cNvPr>
          <p:cNvGrpSpPr/>
          <p:nvPr/>
        </p:nvGrpSpPr>
        <p:grpSpPr>
          <a:xfrm flipH="1">
            <a:off x="6027754" y="9163937"/>
            <a:ext cx="1712396" cy="1673613"/>
            <a:chOff x="-220413" y="5797823"/>
            <a:chExt cx="1967946" cy="1923375"/>
          </a:xfrm>
        </p:grpSpPr>
        <p:sp>
          <p:nvSpPr>
            <p:cNvPr id="4" name="Freeform 3">
              <a:extLst>
                <a:ext uri="{FF2B5EF4-FFF2-40B4-BE49-F238E27FC236}">
                  <a16:creationId xmlns:a16="http://schemas.microsoft.com/office/drawing/2014/main" id="{CEA8CA05-F0C2-235F-3130-6295EC05007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 name="Freeform 4">
              <a:extLst>
                <a:ext uri="{FF2B5EF4-FFF2-40B4-BE49-F238E27FC236}">
                  <a16:creationId xmlns:a16="http://schemas.microsoft.com/office/drawing/2014/main" id="{3EE08884-E243-96B0-3F03-D3608E0E198F}"/>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F67418DC-6C4A-3BFD-E4D9-41430FC94B9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D6C623C3-69B9-0956-F13F-AC6D32B8064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DB8B202F-6BFF-3EB0-6526-A0948E6EEB97}"/>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46531FDD-2853-65BB-274E-156E13263ECC}"/>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26682B05-3DF6-7C6B-BBA9-BE53F274A78B}"/>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9EC8F6AA-8BD9-AC25-BBEB-3B0C1734C65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9F2DFF5C-2AC4-797C-F386-F63AD6A3D376}"/>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00591874-0138-3A0B-5EB3-E09D9AC63A7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7E873E2F-2892-A749-4510-412B2ACB2D5A}"/>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AD7981A-ADB1-10C4-CCE6-1BF716E7BFE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D7BB674E-2279-2399-D96E-1F6FF93DBC5F}"/>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658FAF08-E865-6062-39D3-0ACD093E387B}"/>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65736831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3201522-6942-565E-AD0D-20DBBF24510F}"/>
              </a:ext>
            </a:extLst>
          </p:cNvPr>
          <p:cNvSpPr/>
          <p:nvPr/>
        </p:nvSpPr>
        <p:spPr>
          <a:xfrm>
            <a:off x="6032090" y="206478"/>
            <a:ext cx="1527585" cy="25514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91</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953934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latin typeface="Calibri" panose="020F0502020204030204" pitchFamily="34" charset="0"/>
              </a:rPr>
              <a:t>Operational risks</a:t>
            </a:r>
          </a:p>
          <a:p>
            <a:pPr algn="just"/>
            <a:r>
              <a:rPr lang="en-US" sz="1100">
                <a:latin typeface="Calibri" panose="020F0502020204030204" pitchFamily="34" charset="0"/>
              </a:rPr>
              <a:t>Another aspect that is relevant from a risk perspective is the operational risk in dealing with crypto assets and the associated use of blockchain infrastructures. In traditional payment transactions, in the event of an error, this can be reported to the central administrative body (e.g., in the case of an IBAN transfer, to one's own bank) and, depending on the rules, the transaction can be reversed or cancelled. This type of reversibility is generally not possible with blockchain-based transactions, since transactions are possible, as transactions are final and there is no centralized management point where errors can be reported and resolved. Thus, consumers generally have no claim to the reversibility of a transaction. In the event of errors, corresponding funds are thus lost unless no regulated intermediary in the form of a crypto service provider is used. In addition, consumers and investors using cryptocurrencies can lose portions or all their assets if they lose their private key or if it is stolen.</a:t>
            </a:r>
          </a:p>
          <a:p>
            <a:pPr algn="just"/>
            <a:r>
              <a:rPr lang="en-US" sz="1100">
                <a:latin typeface="Calibri" panose="020F0502020204030204" pitchFamily="34" charset="0"/>
              </a:rPr>
              <a:t> </a:t>
            </a:r>
          </a:p>
          <a:p>
            <a:pPr algn="just"/>
            <a:r>
              <a:rPr lang="en-US" sz="1100">
                <a:latin typeface="Calibri" panose="020F0502020204030204" pitchFamily="34" charset="0"/>
              </a:rPr>
              <a:t>This risk exists with both custodial and non-custodial wallets. In the case of custodial wallets, the responsibility for the secure storage of the private keys is the responsibility of the third-party provider. Such a company can then be attacked, for example, by hackers using an insufficiently secure IT environment. Through such illegal access, investors may lose all or part of their crypto lose all or part of their crypto assets. The past few years have shown that such security vulnerabilities occur in the crypto market and the market and that the risk of hacking attacks continues to be present.</a:t>
            </a:r>
          </a:p>
          <a:p>
            <a:pPr algn="just"/>
            <a:br>
              <a:rPr lang="en-US" sz="1100">
                <a:latin typeface="Calibri" panose="020F0502020204030204" pitchFamily="34" charset="0"/>
              </a:rPr>
            </a:br>
            <a:r>
              <a:rPr lang="en-US" sz="1100">
                <a:latin typeface="Calibri" panose="020F0502020204030204" pitchFamily="34" charset="0"/>
              </a:rPr>
              <a:t>If the custodial wallet provider loses the private key of its customers, they can potentially claim compensation. This security does not exist with non-custodial wallets. Here, the responsibility for protecting the private key lies with the investor himself. The use of non-custodial wallets, therefore, entails greater responsibility for consumers and investors. For consumers and investors: If they lose their private key, all funds on the wallet are also irretrievably lost.</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Consumer risks</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Consumer and investor protection are two of the most important legislative priorities. With the emergence of innovative and lightly regulated business models, there is an increased risk for consumers to fall victim to unfair and fraudulent </a:t>
            </a: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activities. This can also be observed in the crypto market. Consumers and investors are losing their assets time and again due to fraudulent schemes, market manipulation, hacker attacks, or lack of deposit insurance with crypto service providers. Two factors are highly relevant here: The first is a lack of knowledge about the crypto market on the part of consumers and non-professional investors. Many of them are not aware that they are trading in an environment that is not yet regulated. Mistakenly, the crypto market is compared to traditional financial services. In many cases, this leads to incorrect risk assessments.</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Second, indirect risks arise for consumers and investors when dealing with regulated crypto service providers. It is true that the responsibility and risk for losses lie with the crypto service providers. Nevertheless, insufficient capital requirements for crypto service providers in the event of insolvency or similar financial crises for investors can lead to a partial or total loss of their assets (liquidity risk). In this context, the lack of deposit insurance may also be in the form of the separation of assets under management and assets under custody can also lead to similar consequences (credit and default risk). In addition, the protection of customer data is relevant. In many jurisdictions, there are already existing data protection regulations. Due to the transparent nature of blockchains, the question then arises to what extent existing regulations should be considered in blockchain-based and pseudonymized data transparency. In particular, the lack of accountability and accountability of cryptocurrencies can pose a challenge.</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8" name="Picture 7">
            <a:extLst>
              <a:ext uri="{FF2B5EF4-FFF2-40B4-BE49-F238E27FC236}">
                <a16:creationId xmlns:a16="http://schemas.microsoft.com/office/drawing/2014/main" id="{67B13A97-5EC8-45B7-EE1A-A8A6CAE37C0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991016" y="0"/>
            <a:ext cx="3568659" cy="3455031"/>
          </a:xfrm>
          <a:prstGeom prst="rect">
            <a:avLst/>
          </a:prstGeom>
        </p:spPr>
      </p:pic>
      <p:grpSp>
        <p:nvGrpSpPr>
          <p:cNvPr id="12" name="Group 11">
            <a:extLst>
              <a:ext uri="{FF2B5EF4-FFF2-40B4-BE49-F238E27FC236}">
                <a16:creationId xmlns:a16="http://schemas.microsoft.com/office/drawing/2014/main" id="{24844572-BAEB-742F-C2E0-06C7009EA61E}"/>
              </a:ext>
            </a:extLst>
          </p:cNvPr>
          <p:cNvGrpSpPr/>
          <p:nvPr/>
        </p:nvGrpSpPr>
        <p:grpSpPr>
          <a:xfrm flipH="1">
            <a:off x="5498634" y="1643889"/>
            <a:ext cx="2253741" cy="1958628"/>
            <a:chOff x="-220413" y="5470274"/>
            <a:chExt cx="2590078" cy="2250924"/>
          </a:xfrm>
        </p:grpSpPr>
        <p:sp>
          <p:nvSpPr>
            <p:cNvPr id="14" name="Freeform 13">
              <a:extLst>
                <a:ext uri="{FF2B5EF4-FFF2-40B4-BE49-F238E27FC236}">
                  <a16:creationId xmlns:a16="http://schemas.microsoft.com/office/drawing/2014/main" id="{09005324-83DA-104A-FE67-31B4DFB9095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DBC2AA38-A51C-5B1B-9A7B-51FD5A99CC2C}"/>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F01F698F-19C5-C2A2-33E0-99FADBB5C414}"/>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C3E0055C-391D-2084-B2E4-F227BE2E79ED}"/>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07E6EB10-9357-6CD8-4DC1-5F86C1751EEC}"/>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511304FB-1975-875C-8344-24026C289077}"/>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1A1C0AF-B2C5-65DB-F56D-E0BCB768E754}"/>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AAF37389-B860-4D80-4CA6-958766B1F66F}"/>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B9B6FD2C-3BB0-EA4B-C24E-B9A46583EBE7}"/>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B9426165-22FB-B581-5EAA-7EAA90DD1FD1}"/>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C8CBA8E3-3AF5-8BE2-C603-DB79265FEBB7}"/>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C2FF5660-07DB-96DC-8888-DB41C47479E8}"/>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4770CF90-C678-2489-0DDE-0E29FE6F571C}"/>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DC4FCC62-DC52-1294-FE02-18626768C280}"/>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F7A272BE-7E91-F1FF-27F0-C2A567D93627}"/>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E5DCE8C4-7472-4F54-4678-14BA0EAA939E}"/>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C0D355C-1639-B96E-DBCE-7641B93DF6A8}"/>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C1340E9A-599A-5A8D-3150-937E7C8B97C0}"/>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77128923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59E60F5-6E4F-0290-E408-476163AA3446}"/>
              </a:ext>
            </a:extLst>
          </p:cNvPr>
          <p:cNvSpPr/>
          <p:nvPr/>
        </p:nvSpPr>
        <p:spPr>
          <a:xfrm>
            <a:off x="0" y="3849329"/>
            <a:ext cx="7559675" cy="26104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7"/>
            <a:ext cx="6051578" cy="472214"/>
          </a:xfrm>
        </p:spPr>
        <p:txBody>
          <a:bodyPr numCol="2"/>
          <a:lstStyle/>
          <a:p>
            <a:pPr algn="just"/>
            <a:r>
              <a:rPr lang="en-US">
                <a:effectLst/>
                <a:ea typeface="Times New Roman" panose="02020603050405020304" pitchFamily="18" charset="0"/>
              </a:rPr>
              <a:t>In the following section, you will learn how nearly any right and therefore any asset be tokenized based on the Token Container Model from Liechtenstein.</a:t>
            </a:r>
            <a:endParaRPr lang="en-LB">
              <a:effectLst/>
              <a:ea typeface="Times New Roman" panose="02020603050405020304" pitchFamily="18" charset="0"/>
            </a:endParaRPr>
          </a:p>
          <a:p>
            <a:pPr algn="just"/>
            <a:br>
              <a:rPr lang="en-US" b="1">
                <a:effectLst/>
                <a:ea typeface="Times New Roman" panose="02020603050405020304" pitchFamily="18" charset="0"/>
              </a:rPr>
            </a:br>
            <a:r>
              <a:rPr lang="en-US" b="1">
                <a:solidFill>
                  <a:srgbClr val="F79037"/>
                </a:solidFill>
                <a:effectLst/>
                <a:ea typeface="Times New Roman" panose="02020603050405020304" pitchFamily="18" charset="0"/>
              </a:rPr>
              <a:t>Liechtenstein’s token Act</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In January 2020, new blockchain laws came into force in Liechtenstein. Based on these laws, companies and entrepreneurs can tokenize any right and therefore also any asset in a straightforward way. Then, complex workarounds or far-fetched interpretations of decade-old paragraphs are not needed anymore. This will provide legal certainty and inevitably lead to the emergence of the token economy. Standardized processes and registered service providers for tokenization will be emerging in Liechtenstein. This will significantly reduce the time and cost needed for tokenization processes. What exactly will be tokenized? Almost everything.</a:t>
            </a:r>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92</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latin typeface="Calibri" panose="020F0502020204030204" pitchFamily="34" charset="0"/>
                <a:ea typeface="Times New Roman" panose="02020603050405020304" pitchFamily="18" charset="0"/>
              </a:rPr>
              <a:t>1.2 A Dive Into Non-EU Regulation &amp; Law </a:t>
            </a:r>
            <a:endParaRPr lang="en-LB" sz="1800" b="0">
              <a:effectLst/>
              <a:latin typeface="Times New Roman" panose="02020603050405020304" pitchFamily="18" charset="0"/>
              <a:ea typeface="Times New Roman" panose="02020603050405020304" pitchFamily="18" charset="0"/>
            </a:endParaRPr>
          </a:p>
        </p:txBody>
      </p:sp>
      <p:sp>
        <p:nvSpPr>
          <p:cNvPr id="14" name="Text Placeholder 17">
            <a:extLst>
              <a:ext uri="{FF2B5EF4-FFF2-40B4-BE49-F238E27FC236}">
                <a16:creationId xmlns:a16="http://schemas.microsoft.com/office/drawing/2014/main" id="{C640252E-F411-1E6B-61D9-4ED59D707609}"/>
              </a:ext>
            </a:extLst>
          </p:cNvPr>
          <p:cNvSpPr txBox="1">
            <a:spLocks/>
          </p:cNvSpPr>
          <p:nvPr/>
        </p:nvSpPr>
        <p:spPr>
          <a:xfrm>
            <a:off x="761772" y="7291497"/>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11: Milestones of the Liechtenstein Blockchain Act coming into force on January 1, 2020 </a:t>
            </a:r>
            <a:b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b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(Source: NÄGELE Attorneys at Law LLC, 2019)</a:t>
            </a:r>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8063345"/>
            <a:ext cx="6051578" cy="2144124"/>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effectLst/>
                <a:latin typeface="Calibri" panose="020F0502020204030204" pitchFamily="34" charset="0"/>
                <a:ea typeface="Times New Roman" panose="02020603050405020304" pitchFamily="18" charset="0"/>
              </a:rPr>
              <a:t>Precisely, the Liechtenstein Blockchain Act is actually called “Tokens and TT Service Providers Law” (TVTG) but we will, for the remainder of this article, use the former expression. Also, the new law uses the generic word “trustworthy technology” (TT) which can include blockchain and DLT systems.</a:t>
            </a:r>
          </a:p>
          <a:p>
            <a:pPr algn="just"/>
            <a:endParaRPr lang="en-US">
              <a:solidFill>
                <a:srgbClr val="000000"/>
              </a:solidFill>
              <a:effectLst/>
              <a:latin typeface="Calibri" panose="020F0502020204030204" pitchFamily="34" charset="0"/>
              <a:ea typeface="Times New Roman" panose="02020603050405020304" pitchFamily="18" charset="0"/>
            </a:endParaRPr>
          </a:p>
          <a:p>
            <a:r>
              <a:rPr lang="en-US">
                <a:solidFill>
                  <a:srgbClr val="000000"/>
                </a:solidFill>
                <a:ea typeface="Times New Roman" panose="02020603050405020304" pitchFamily="18" charset="0"/>
              </a:rPr>
              <a:t>The Liechtenstein Blockchain Act is a collection of new rules and changes of existing laws that allow rights and assets to become tokenized. Tokenization means that as of January 2020 nearly any right or asset can be “packaged” into a token according to the Token Container Model. Liechtenstein thereby acknowledges that — driven by digital transformation — the physical world as we know it for hundreds of years will sooner or later be augmented by a digital world. Often, we use paper documents to agree on a contract or for proofing evidence. This contracts then “creates” rights for the involved parties. Notaries are responsible to print, read and verify identities and documents — mostly all processes are conducted on paper. </a:t>
            </a:r>
          </a:p>
        </p:txBody>
      </p:sp>
      <p:pic>
        <p:nvPicPr>
          <p:cNvPr id="5" name="Picture 4">
            <a:extLst>
              <a:ext uri="{FF2B5EF4-FFF2-40B4-BE49-F238E27FC236}">
                <a16:creationId xmlns:a16="http://schemas.microsoft.com/office/drawing/2014/main" id="{E6989371-2F68-D83A-3486-96629E663271}"/>
              </a:ext>
            </a:extLst>
          </p:cNvPr>
          <p:cNvPicPr>
            <a:picLocks noChangeAspect="1"/>
          </p:cNvPicPr>
          <p:nvPr/>
        </p:nvPicPr>
        <p:blipFill>
          <a:blip r:embed="rId2"/>
          <a:srcRect/>
          <a:stretch/>
        </p:blipFill>
        <p:spPr>
          <a:xfrm>
            <a:off x="471487" y="4407640"/>
            <a:ext cx="6616700" cy="2717800"/>
          </a:xfrm>
          <a:prstGeom prst="rect">
            <a:avLst/>
          </a:prstGeom>
        </p:spPr>
      </p:pic>
    </p:spTree>
    <p:extLst>
      <p:ext uri="{BB962C8B-B14F-4D97-AF65-F5344CB8AC3E}">
        <p14:creationId xmlns:p14="http://schemas.microsoft.com/office/powerpoint/2010/main" val="105721326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40A7BEF-A785-CCA4-1FAA-84A24021208F}"/>
              </a:ext>
            </a:extLst>
          </p:cNvPr>
          <p:cNvSpPr/>
          <p:nvPr/>
        </p:nvSpPr>
        <p:spPr>
          <a:xfrm flipV="1">
            <a:off x="511317" y="-2"/>
            <a:ext cx="3194309" cy="10140665"/>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3"/>
            <a:ext cx="2693750" cy="9918700"/>
          </a:xfrm>
        </p:spPr>
        <p:txBody>
          <a:bodyPr/>
          <a:lstStyle/>
          <a:p>
            <a:pPr algn="just"/>
            <a:r>
              <a:rPr lang="en-US">
                <a:effectLst/>
                <a:ea typeface="Times New Roman" panose="02020603050405020304" pitchFamily="18" charset="0"/>
              </a:rPr>
              <a:t>The Liechtenstein Blockchain Act now acknowledges that such paper-based rights and assets (yes, they can also be written on a PDF-document and signed digitally) can and will be brought to the digital world and will become tradeable easily: in the form of tokens. If thousands of rights and assets will be represented by digital tokens in a couple of years, we suddenly have two worlds: (1) the physical world as we know it and (2) the new digital world, which includes a subset of the rights and assets of the physical world. To become practical: But who is actually owning my house? The person in the real estate register? Or the person owning the token? What if the token is being stolen, or lost?</a:t>
            </a:r>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r>
              <a:rPr lang="en-US">
                <a:effectLst/>
                <a:ea typeface="Times New Roman" panose="02020603050405020304" pitchFamily="18" charset="0"/>
              </a:rPr>
              <a:t>The Liechtenstein Blockchain Act also integrates the fact that the physical world always needs to be in perfect synchrony with the digital world of the tokens. This is very important because tokens can be, for example, lost or stolen. Also for this reason, Liechtenstein amended the civil law which is truly fascinating. This, by the way, is one fact that makes the Liechtenstein Blockchain Act really outstanding and, in our mind, a best-in-class framework.</a:t>
            </a:r>
          </a:p>
          <a:p>
            <a:pPr algn="just"/>
            <a:endParaRPr lang="en-US" b="1">
              <a:solidFill>
                <a:srgbClr val="F79037"/>
              </a:solidFill>
              <a:ea typeface="Times New Roman" panose="02020603050405020304" pitchFamily="18" charset="0"/>
            </a:endParaRPr>
          </a:p>
          <a:p>
            <a:pPr algn="just"/>
            <a:r>
              <a:rPr lang="en-US" b="1">
                <a:solidFill>
                  <a:srgbClr val="F79037"/>
                </a:solidFill>
                <a:effectLst/>
                <a:ea typeface="Times New Roman" panose="02020603050405020304" pitchFamily="18" charset="0"/>
              </a:rPr>
              <a:t>The Token Container Model</a:t>
            </a:r>
          </a:p>
          <a:p>
            <a:pPr algn="just"/>
            <a:r>
              <a:rPr lang="en-US">
                <a:effectLst/>
                <a:ea typeface="Times New Roman" panose="02020603050405020304" pitchFamily="18" charset="0"/>
              </a:rPr>
              <a:t>One of the building blocks of the Liechtenstein Blockchain Act is the so-called Token Container Model (TCM). With this framework, a token serves as a container with the ability to hold rights of all kinds. The container can be “loaded” with a right that represents a real asset such as real estate, stocks, bonds, gold, access rights, money. But the container can also be empty. The latter case applies for example to digital code — the most notable example being Bitcoin.</a:t>
            </a:r>
          </a:p>
          <a:p>
            <a:pPr algn="just"/>
            <a:endParaRPr lang="en-US">
              <a:ea typeface="Times New Roman" panose="02020603050405020304" pitchFamily="18" charset="0"/>
            </a:endParaRPr>
          </a:p>
          <a:p>
            <a:pPr algn="just"/>
            <a:r>
              <a:rPr lang="en-US">
                <a:effectLst/>
                <a:ea typeface="Times New Roman" panose="02020603050405020304" pitchFamily="18" charset="0"/>
              </a:rPr>
              <a:t>This approach of loading a right or asset into a container (i.e., into a token) may sound trivial but allows a separation of (1) the right and the asset on the one hand side and (2) the token technically “running” on a blockchain-based system on the other hand side. In this manner, Liechtenstein differentiates between (1) law and (2) technology.</a:t>
            </a:r>
          </a:p>
          <a:p>
            <a:pPr algn="just"/>
            <a:endParaRPr lang="en-US">
              <a:effectLst/>
              <a:ea typeface="Times New Roman" panose="02020603050405020304" pitchFamily="18" charset="0"/>
            </a:endParaRPr>
          </a:p>
          <a:p>
            <a:pPr algn="just"/>
            <a:endParaRPr lang="en-LB">
              <a:effectLst/>
              <a:ea typeface="Times New Roman" panose="02020603050405020304" pitchFamily="18" charset="0"/>
            </a:endParaRPr>
          </a:p>
          <a:p>
            <a:pPr algn="just"/>
            <a:r>
              <a:rPr lang="en-US" b="1">
                <a:effectLst/>
                <a:ea typeface="Times New Roman" panose="02020603050405020304" pitchFamily="18" charset="0"/>
              </a:rPr>
              <a:t> </a:t>
            </a:r>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93</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773113"/>
            <a:ext cx="3555848" cy="99187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26447268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94</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5685763"/>
            <a:ext cx="6832572" cy="1616737"/>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6003499"/>
            <a:ext cx="6143488" cy="113390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de-DE" b="1">
                <a:solidFill>
                  <a:srgbClr val="F79037"/>
                </a:solidFill>
                <a:effectLst/>
                <a:ea typeface="Times New Roman" panose="02020603050405020304" pitchFamily="18" charset="0"/>
              </a:rPr>
              <a:t>The Liechtenstein Blockchain Act</a:t>
            </a:r>
            <a:endParaRPr lang="en-LB" b="1">
              <a:solidFill>
                <a:srgbClr val="F79037"/>
              </a:solidFill>
              <a:effectLst/>
              <a:ea typeface="Times New Roman" panose="02020603050405020304" pitchFamily="18" charset="0"/>
            </a:endParaRPr>
          </a:p>
          <a:p>
            <a:pPr algn="just"/>
            <a:r>
              <a:rPr lang="de-DE" kern="0">
                <a:effectLst/>
                <a:ea typeface="Times New Roman" panose="02020603050405020304" pitchFamily="18" charset="0"/>
              </a:rPr>
              <a:t>Liechtenstein did it! </a:t>
            </a:r>
            <a:r>
              <a:rPr lang="en-US" kern="0">
                <a:effectLst/>
                <a:ea typeface="Times New Roman" panose="02020603050405020304" pitchFamily="18" charset="0"/>
              </a:rPr>
              <a:t>In the beginning of October 2019, the second hearing of the Liechtenstein Parliament on the new Liechtenstein Blockchain Act took place. No significant issues arose during this hearing. The result is that the Liechtenstein Blockchain Act will come into force in January 2020 and allows straightforward tokenization of all kinds of assets and rights without legal workarounds.</a:t>
            </a:r>
            <a:endParaRPr lang="en-LB" kern="0">
              <a:effectLst/>
              <a:ea typeface="Times New Roman" panose="02020603050405020304" pitchFamily="18" charset="0"/>
            </a:endParaRPr>
          </a:p>
          <a:p>
            <a:endParaRPr lang="en-US"/>
          </a:p>
          <a:p>
            <a:endParaRPr lang="en-US"/>
          </a:p>
          <a:p>
            <a:r>
              <a:rPr lang="en-US"/>
              <a:t> </a:t>
            </a:r>
          </a:p>
          <a:p>
            <a:endParaRPr lang="en-US" dirty="0"/>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6005740" cy="4502366"/>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Therefore, this model is truly helpful to understand the process and the impact of tokenization. All rules governing the right and the asset basically stay as they are. But some specific rights are changed through the digital nature of the right packaged into a token. Here is an example: Some people think that security tokens (i.e., a stock on a blockchain system) are a new class of securities. But the Token Container Model makes it very clear that a security token is nothing else than a security (with all the rules, licenses, duties etc. applying to it) technically “packaged” into the token which loads the security like a container. The word “container” is meant literally. The token can now be transferred to new owners, can be managed in a portfolio, or can safely be stored by a custody provider — without the right and asset within the container changing.</a:t>
            </a:r>
          </a:p>
          <a:p>
            <a:pPr algn="just"/>
            <a:r>
              <a:rPr lang="en-US" sz="1100" dirty="0">
                <a:solidFill>
                  <a:schemeClr val="tx1"/>
                </a:solidFill>
                <a:latin typeface="Calibri" panose="020F0502020204030204" pitchFamily="34" charset="0"/>
                <a:cs typeface="Calibri" panose="020F0502020204030204" pitchFamily="34" charset="0"/>
              </a:rPr>
              <a:t> </a:t>
            </a:r>
          </a:p>
          <a:p>
            <a:pPr algn="just"/>
            <a:r>
              <a:rPr lang="en-US" sz="1100" dirty="0">
                <a:solidFill>
                  <a:schemeClr val="tx1"/>
                </a:solidFill>
                <a:latin typeface="Calibri" panose="020F0502020204030204" pitchFamily="34" charset="0"/>
                <a:cs typeface="Calibri" panose="020F0502020204030204" pitchFamily="34" charset="0"/>
              </a:rPr>
              <a:t>To illustrate this for clarity: A right is virtually stored in a container representing the token and running on a blockchain-based system. The right could, for example, be the ownership right of a diamond. Whoever owns the token owns the diamond — exactly this relation is established by </a:t>
            </a: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the Token Container Model. The diamond does not need to move its physical location; it can remain in a vault. But the ownership of the diamond can change by transferring the token to other persons. This would make sense for a private person storing value by owning a diamond but also for institutional investors who build entire portfolios of fractionally owned diamonds (think of 1.000 investments in fractions of a diamond for the purpose of risk diversification).</a:t>
            </a:r>
          </a:p>
        </p:txBody>
      </p:sp>
      <p:grpSp>
        <p:nvGrpSpPr>
          <p:cNvPr id="5" name="Group 4">
            <a:extLst>
              <a:ext uri="{FF2B5EF4-FFF2-40B4-BE49-F238E27FC236}">
                <a16:creationId xmlns:a16="http://schemas.microsoft.com/office/drawing/2014/main" id="{18BC1B72-2A2E-5445-C72D-B419FB67C1AD}"/>
              </a:ext>
            </a:extLst>
          </p:cNvPr>
          <p:cNvGrpSpPr/>
          <p:nvPr/>
        </p:nvGrpSpPr>
        <p:grpSpPr>
          <a:xfrm>
            <a:off x="5728309" y="966084"/>
            <a:ext cx="1999713" cy="1442633"/>
            <a:chOff x="8493673" y="3441653"/>
            <a:chExt cx="2590079" cy="1868535"/>
          </a:xfrm>
        </p:grpSpPr>
        <p:sp>
          <p:nvSpPr>
            <p:cNvPr id="6" name="Freeform 5">
              <a:extLst>
                <a:ext uri="{FF2B5EF4-FFF2-40B4-BE49-F238E27FC236}">
                  <a16:creationId xmlns:a16="http://schemas.microsoft.com/office/drawing/2014/main" id="{93548E2D-BF0B-8686-B430-B8BDF1230427}"/>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2" name="Freeform 11">
              <a:extLst>
                <a:ext uri="{FF2B5EF4-FFF2-40B4-BE49-F238E27FC236}">
                  <a16:creationId xmlns:a16="http://schemas.microsoft.com/office/drawing/2014/main" id="{27C16C47-7BBB-5B2B-D79B-C89CF31BBB6B}"/>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5" name="Freeform 14">
              <a:extLst>
                <a:ext uri="{FF2B5EF4-FFF2-40B4-BE49-F238E27FC236}">
                  <a16:creationId xmlns:a16="http://schemas.microsoft.com/office/drawing/2014/main" id="{C0215377-E329-F4C6-B9AC-0B40AE1555D0}"/>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6" name="Freeform 15">
              <a:extLst>
                <a:ext uri="{FF2B5EF4-FFF2-40B4-BE49-F238E27FC236}">
                  <a16:creationId xmlns:a16="http://schemas.microsoft.com/office/drawing/2014/main" id="{FA649023-CD12-4558-B95C-B383E89AC82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 name="Freeform 16">
              <a:extLst>
                <a:ext uri="{FF2B5EF4-FFF2-40B4-BE49-F238E27FC236}">
                  <a16:creationId xmlns:a16="http://schemas.microsoft.com/office/drawing/2014/main" id="{4D56DA95-23D5-6CF3-FE52-163FB9A5DFF6}"/>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8" name="Freeform 17">
              <a:extLst>
                <a:ext uri="{FF2B5EF4-FFF2-40B4-BE49-F238E27FC236}">
                  <a16:creationId xmlns:a16="http://schemas.microsoft.com/office/drawing/2014/main" id="{5C6F2673-8228-F161-F15E-CFF8BCBCD761}"/>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9" name="Freeform 18">
              <a:extLst>
                <a:ext uri="{FF2B5EF4-FFF2-40B4-BE49-F238E27FC236}">
                  <a16:creationId xmlns:a16="http://schemas.microsoft.com/office/drawing/2014/main" id="{CA34DC6C-7F7F-4578-70A3-DA38F3559060}"/>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0" name="Freeform 19">
              <a:extLst>
                <a:ext uri="{FF2B5EF4-FFF2-40B4-BE49-F238E27FC236}">
                  <a16:creationId xmlns:a16="http://schemas.microsoft.com/office/drawing/2014/main" id="{BAC99594-34ED-FCFA-61B9-9A5120B1AE56}"/>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1" name="Freeform 20">
              <a:extLst>
                <a:ext uri="{FF2B5EF4-FFF2-40B4-BE49-F238E27FC236}">
                  <a16:creationId xmlns:a16="http://schemas.microsoft.com/office/drawing/2014/main" id="{3E32F804-E80F-A8D7-AEA8-4E004E82198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2" name="Freeform 21">
              <a:extLst>
                <a:ext uri="{FF2B5EF4-FFF2-40B4-BE49-F238E27FC236}">
                  <a16:creationId xmlns:a16="http://schemas.microsoft.com/office/drawing/2014/main" id="{C9A4BAB3-04EC-63E6-62AA-32E663B25043}"/>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3" name="Freeform 22">
              <a:extLst>
                <a:ext uri="{FF2B5EF4-FFF2-40B4-BE49-F238E27FC236}">
                  <a16:creationId xmlns:a16="http://schemas.microsoft.com/office/drawing/2014/main" id="{5727E60B-D4E8-7E22-6D7A-EBF8459D7CD5}"/>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pic>
        <p:nvPicPr>
          <p:cNvPr id="4" name="Picture Placeholder 33">
            <a:extLst>
              <a:ext uri="{FF2B5EF4-FFF2-40B4-BE49-F238E27FC236}">
                <a16:creationId xmlns:a16="http://schemas.microsoft.com/office/drawing/2014/main" id="{C9AA101A-4C3D-56F6-3486-A578AF6EEAE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7968247"/>
            <a:ext cx="7559675" cy="272356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Tree>
    <p:extLst>
      <p:ext uri="{BB962C8B-B14F-4D97-AF65-F5344CB8AC3E}">
        <p14:creationId xmlns:p14="http://schemas.microsoft.com/office/powerpoint/2010/main" val="106914600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95</a:t>
            </a:fld>
            <a:endParaRPr lang="en-US" dirty="0"/>
          </a:p>
        </p:txBody>
      </p:sp>
      <p:pic>
        <p:nvPicPr>
          <p:cNvPr id="10" name="Picture 9">
            <a:extLst>
              <a:ext uri="{FF2B5EF4-FFF2-40B4-BE49-F238E27FC236}">
                <a16:creationId xmlns:a16="http://schemas.microsoft.com/office/drawing/2014/main" id="{37978FA4-7CCE-CEA0-2F25-29ED814E3A7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1343" t="25503" r="6962" b="23803"/>
          <a:stretch/>
        </p:blipFill>
        <p:spPr>
          <a:xfrm>
            <a:off x="471607" y="1296620"/>
            <a:ext cx="6616460" cy="1283047"/>
          </a:xfrm>
          <a:prstGeom prst="rect">
            <a:avLst/>
          </a:prstGeom>
        </p:spPr>
      </p:pic>
      <p:sp>
        <p:nvSpPr>
          <p:cNvPr id="11" name="Text Placeholder 17">
            <a:extLst>
              <a:ext uri="{FF2B5EF4-FFF2-40B4-BE49-F238E27FC236}">
                <a16:creationId xmlns:a16="http://schemas.microsoft.com/office/drawing/2014/main" id="{8EFD6AA2-B0AA-098E-72EE-DFD5CF2B69D1}"/>
              </a:ext>
            </a:extLst>
          </p:cNvPr>
          <p:cNvSpPr txBox="1">
            <a:spLocks/>
          </p:cNvSpPr>
          <p:nvPr/>
        </p:nvSpPr>
        <p:spPr>
          <a:xfrm>
            <a:off x="2749286" y="2904267"/>
            <a:ext cx="2165317" cy="70935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120"/>
              </a:lnSpc>
            </a:pPr>
            <a:r>
              <a:rPr lang="en-US" sz="1600" b="1">
                <a:solidFill>
                  <a:srgbClr val="F79037"/>
                </a:solidFill>
                <a:latin typeface="Calibri" panose="020F0502020204030204" pitchFamily="34" charset="0"/>
                <a:cs typeface="Calibri" panose="020F0502020204030204" pitchFamily="34" charset="0"/>
              </a:rPr>
              <a:t>2.</a:t>
            </a:r>
          </a:p>
          <a:p>
            <a:pPr algn="ctr">
              <a:lnSpc>
                <a:spcPts val="1120"/>
              </a:lnSpc>
            </a:pPr>
            <a:endPar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p>
            <a:pPr algn="ctr">
              <a:lnSpc>
                <a:spcPts val="1120"/>
              </a:lnSpc>
            </a:pP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Token represents the right</a:t>
            </a:r>
            <a:endParaRPr lang="en-LB" sz="110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2" name="Text Placeholder 17">
            <a:extLst>
              <a:ext uri="{FF2B5EF4-FFF2-40B4-BE49-F238E27FC236}">
                <a16:creationId xmlns:a16="http://schemas.microsoft.com/office/drawing/2014/main" id="{3CD0B17A-406E-CFD3-9FC7-900A86ED11BA}"/>
              </a:ext>
            </a:extLst>
          </p:cNvPr>
          <p:cNvSpPr txBox="1">
            <a:spLocks/>
          </p:cNvSpPr>
          <p:nvPr/>
        </p:nvSpPr>
        <p:spPr>
          <a:xfrm>
            <a:off x="5147027" y="2904267"/>
            <a:ext cx="2165317" cy="70935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120"/>
              </a:lnSpc>
            </a:pPr>
            <a:r>
              <a:rPr lang="en-US" sz="16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3.</a:t>
            </a:r>
          </a:p>
          <a:p>
            <a:pPr algn="ctr">
              <a:lnSpc>
                <a:spcPts val="1120"/>
              </a:lnSpc>
            </a:pPr>
            <a:endPar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p>
            <a:pPr algn="ctr">
              <a:lnSpc>
                <a:spcPts val="1120"/>
              </a:lnSpc>
            </a:pP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disposal over the Token results in the disposal over the right!</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3" name="Text Placeholder 17">
            <a:extLst>
              <a:ext uri="{FF2B5EF4-FFF2-40B4-BE49-F238E27FC236}">
                <a16:creationId xmlns:a16="http://schemas.microsoft.com/office/drawing/2014/main" id="{F22FE853-A9F7-7003-BBE4-99A6E4146408}"/>
              </a:ext>
            </a:extLst>
          </p:cNvPr>
          <p:cNvSpPr txBox="1">
            <a:spLocks/>
          </p:cNvSpPr>
          <p:nvPr/>
        </p:nvSpPr>
        <p:spPr>
          <a:xfrm>
            <a:off x="351544" y="2904267"/>
            <a:ext cx="2165317" cy="70935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120"/>
              </a:lnSpc>
            </a:pPr>
            <a:r>
              <a:rPr lang="en-US" sz="1600" b="1">
                <a:solidFill>
                  <a:srgbClr val="F79037"/>
                </a:solidFill>
                <a:latin typeface="Calibri" panose="020F0502020204030204" pitchFamily="34" charset="0"/>
                <a:cs typeface="Calibri" panose="020F0502020204030204" pitchFamily="34" charset="0"/>
              </a:rPr>
              <a:t>1.</a:t>
            </a:r>
          </a:p>
          <a:p>
            <a:pPr algn="ctr">
              <a:lnSpc>
                <a:spcPts val="1120"/>
              </a:lnSpc>
            </a:pPr>
            <a:endPar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p>
            <a:pPr algn="ctr">
              <a:lnSpc>
                <a:spcPts val="1120"/>
              </a:lnSpc>
            </a:pP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takes the physical asset in custody</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4" name="Text Placeholder 17">
            <a:extLst>
              <a:ext uri="{FF2B5EF4-FFF2-40B4-BE49-F238E27FC236}">
                <a16:creationId xmlns:a16="http://schemas.microsoft.com/office/drawing/2014/main" id="{C640252E-F411-1E6B-61D9-4ED59D707609}"/>
              </a:ext>
            </a:extLst>
          </p:cNvPr>
          <p:cNvSpPr txBox="1">
            <a:spLocks/>
          </p:cNvSpPr>
          <p:nvPr/>
        </p:nvSpPr>
        <p:spPr>
          <a:xfrm>
            <a:off x="731792" y="3715972"/>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12: Token Container Model representing a right on a diamond in a container such that it can be transferred easily without moving the physical asset in custody </a:t>
            </a:r>
            <a:b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b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(Source: NÄGELE Attorneys at Law LLC, 2019)</a:t>
            </a:r>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4925620"/>
            <a:ext cx="6051578" cy="846530"/>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solidFill>
                  <a:srgbClr val="000000"/>
                </a:solidFill>
              </a:rPr>
              <a:t>This model is progressive and provides legal certainty for pre-existing rights that are tokenized as well as for the information stored on blockchain-based systems. Note that Liechtenstein amended its civil law to allow the token world to have priority over the physical world for the cases where tokens exist for rights and assets.</a:t>
            </a:r>
          </a:p>
        </p:txBody>
      </p:sp>
      <p:sp>
        <p:nvSpPr>
          <p:cNvPr id="8" name="Text Placeholder 17">
            <a:extLst>
              <a:ext uri="{FF2B5EF4-FFF2-40B4-BE49-F238E27FC236}">
                <a16:creationId xmlns:a16="http://schemas.microsoft.com/office/drawing/2014/main" id="{22E35F6D-9332-3EC2-6AB8-DAB72FD4D154}"/>
              </a:ext>
            </a:extLst>
          </p:cNvPr>
          <p:cNvSpPr txBox="1">
            <a:spLocks/>
          </p:cNvSpPr>
          <p:nvPr/>
        </p:nvSpPr>
        <p:spPr>
          <a:xfrm>
            <a:off x="3865397" y="2405297"/>
            <a:ext cx="1086733" cy="244113"/>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120"/>
              </a:lnSpc>
            </a:pPr>
            <a:r>
              <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Right</a:t>
            </a:r>
            <a:endParaRPr lang="en-LB" sz="1100" i="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9" name="Text Placeholder 17">
            <a:extLst>
              <a:ext uri="{FF2B5EF4-FFF2-40B4-BE49-F238E27FC236}">
                <a16:creationId xmlns:a16="http://schemas.microsoft.com/office/drawing/2014/main" id="{9838ACB8-924B-9A06-5174-5C202012C865}"/>
              </a:ext>
            </a:extLst>
          </p:cNvPr>
          <p:cNvSpPr txBox="1">
            <a:spLocks/>
          </p:cNvSpPr>
          <p:nvPr/>
        </p:nvSpPr>
        <p:spPr>
          <a:xfrm>
            <a:off x="765233" y="5973369"/>
            <a:ext cx="6051578" cy="423409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The physical validator has the duty to integrate the physical with the digital world</a:t>
            </a:r>
          </a:p>
          <a:p>
            <a:r>
              <a:rPr lang="en-US" dirty="0">
                <a:solidFill>
                  <a:srgbClr val="000000"/>
                </a:solidFill>
              </a:rPr>
              <a:t>One guiding principle of the Liechtenstein Blockchain Act is that some new service providers that interact with the blockchain and the tokens need to be regulated. Some of these new formats of service providers need not only a registration with the Liechtenstein Financial Market Authority (FMA), but also a license to operate. One of these new roles is the so-called physical validator. Their role is to integrate the physical world into the digital world.</a:t>
            </a:r>
          </a:p>
          <a:p>
            <a:r>
              <a:rPr lang="en-US" dirty="0">
                <a:solidFill>
                  <a:srgbClr val="000000"/>
                </a:solidFill>
              </a:rPr>
              <a:t> </a:t>
            </a:r>
          </a:p>
          <a:p>
            <a:r>
              <a:rPr lang="en-US" dirty="0">
                <a:solidFill>
                  <a:srgbClr val="000000"/>
                </a:solidFill>
              </a:rPr>
              <a:t>The physical validator has the duty to identify the holder of the tokens. In the previous example with the tokenized diamond, the physical validator knows who is owning the token and, with it, the diamond and has the duty to ensure the contractual enforcement of the represented rights and obligations, e.g., by storing the assets (or rights) of the real world in a vault. This is done by the physical validator. He also has the responsibility for having established correct business processes. If errors occur, if the physical assets are stolen or damaged, or if he does not comply with the rules, it is his responsibility to solve these issues. If he is not capable to do so, he risks his license as a service provider and therefore loses the right to operate. With this approach, the Liechtenstein Blockchain Act assigns the responsibility to guarantee perfect synchrony of the physical world and the digital world to the physical validator. Therefore, the newly defined role of the physical validator is highly important as it enables the token economy: providing certainty and allowing the tokenization of an existing right and its subsequent valid transfer onto a blockchain system.</a:t>
            </a:r>
          </a:p>
        </p:txBody>
      </p:sp>
      <p:sp>
        <p:nvSpPr>
          <p:cNvPr id="16" name="Rectangle 15">
            <a:extLst>
              <a:ext uri="{FF2B5EF4-FFF2-40B4-BE49-F238E27FC236}">
                <a16:creationId xmlns:a16="http://schemas.microsoft.com/office/drawing/2014/main" id="{7469812B-551C-333B-F37E-098F4D47FC13}"/>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a:extLst>
              <a:ext uri="{FF2B5EF4-FFF2-40B4-BE49-F238E27FC236}">
                <a16:creationId xmlns:a16="http://schemas.microsoft.com/office/drawing/2014/main" id="{C424F60C-1E3B-2FAF-4263-CB162FEC0A49}"/>
              </a:ext>
            </a:extLst>
          </p:cNvPr>
          <p:cNvGrpSpPr/>
          <p:nvPr/>
        </p:nvGrpSpPr>
        <p:grpSpPr>
          <a:xfrm flipH="1">
            <a:off x="6027754" y="9163937"/>
            <a:ext cx="1712396" cy="1673613"/>
            <a:chOff x="-220413" y="5797823"/>
            <a:chExt cx="1967946" cy="1923375"/>
          </a:xfrm>
        </p:grpSpPr>
        <p:sp>
          <p:nvSpPr>
            <p:cNvPr id="19" name="Freeform 18">
              <a:extLst>
                <a:ext uri="{FF2B5EF4-FFF2-40B4-BE49-F238E27FC236}">
                  <a16:creationId xmlns:a16="http://schemas.microsoft.com/office/drawing/2014/main" id="{1E76401C-ADDB-8780-7638-A532DE03FEC7}"/>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ECEEC734-30D0-5B1E-7516-3817C73ABDAD}"/>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71980DF9-7A68-91F4-2CC1-D6077D219FF8}"/>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F2D4E5B-DE5C-D439-D0C4-30326ADBCFE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4888B2FA-3F06-250F-F80B-59C29EC9BF94}"/>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5D724126-3DD1-58BF-E578-50D35E38EE12}"/>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541C8DA-D6E8-8FFA-652D-14916A514760}"/>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581252E6-E57A-E91A-9600-5D02DC999A4F}"/>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F6DAC7B5-4909-83CA-1370-73D597B9CE4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F5DBD7E4-4BDD-598C-386F-4AB87878498A}"/>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308464FB-41B5-0128-8BAC-965B03F5E187}"/>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7F2C40D8-D98A-D829-9467-75299B519EE5}"/>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900A66FC-A1B8-279F-6EA6-60D484017457}"/>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0EF32628-F0E0-CE8F-FBC7-D056D6732C5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00163589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E7049C9F-DD73-D128-833D-3D0C01CFE581}"/>
              </a:ext>
            </a:extLst>
          </p:cNvPr>
          <p:cNvSpPr/>
          <p:nvPr/>
        </p:nvSpPr>
        <p:spPr>
          <a:xfrm>
            <a:off x="6118752" y="0"/>
            <a:ext cx="1440923" cy="2676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C1DBBD43-8893-7BE6-7222-04174364F3B7}"/>
              </a:ext>
            </a:extLst>
          </p:cNvPr>
          <p:cNvSpPr>
            <a:spLocks noGrp="1"/>
          </p:cNvSpPr>
          <p:nvPr>
            <p:ph type="sldNum" sz="quarter" idx="4"/>
          </p:nvPr>
        </p:nvSpPr>
        <p:spPr/>
        <p:txBody>
          <a:bodyPr/>
          <a:lstStyle/>
          <a:p>
            <a:fld id="{CB2079F2-58AF-ED44-82D7-E04B2F6FD686}" type="slidenum">
              <a:rPr lang="en-US" smtClean="0"/>
              <a:pPr/>
              <a:t>96</a:t>
            </a:fld>
            <a:endParaRPr lang="en-US" dirty="0"/>
          </a:p>
        </p:txBody>
      </p:sp>
      <p:sp>
        <p:nvSpPr>
          <p:cNvPr id="3" name="Text Placeholder 17">
            <a:extLst>
              <a:ext uri="{FF2B5EF4-FFF2-40B4-BE49-F238E27FC236}">
                <a16:creationId xmlns:a16="http://schemas.microsoft.com/office/drawing/2014/main" id="{DD1418B4-4615-A324-1342-706EA82449DC}"/>
              </a:ext>
            </a:extLst>
          </p:cNvPr>
          <p:cNvSpPr txBox="1">
            <a:spLocks/>
          </p:cNvSpPr>
          <p:nvPr/>
        </p:nvSpPr>
        <p:spPr>
          <a:xfrm>
            <a:off x="787763" y="665163"/>
            <a:ext cx="5979749" cy="3425574"/>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Tokenization of any right and asset</a:t>
            </a:r>
          </a:p>
          <a:p>
            <a:pPr algn="just"/>
            <a:r>
              <a:rPr lang="en-US">
                <a:solidFill>
                  <a:srgbClr val="000000"/>
                </a:solidFill>
                <a:cs typeface="+mn-cs"/>
              </a:rPr>
              <a:t>According to the Token Container Model, any asset or right can basically be represented by a token. Some examples can be seen below. For example, a software license right or an access right can be put into the token container. In most jurisdictions, this would be classified as a utility token. If the token is sold to the market before the development of the product has actually been finished, this process is called Initial Coin Offering (ICO). Next, applying the European E-Money framework would allow to package traditional currencies such as the Euro or the Swiss Franc into a token. These tokens would be classified as payment tokens, more precisely, Euro tokens, digital Euro, Euro on blockchain, cash on ledger, etc. This is nothing else than putting a Euro into a token by applying E-Money rules for the content of the container.</a:t>
            </a:r>
          </a:p>
          <a:p>
            <a:pPr algn="just"/>
            <a:r>
              <a:rPr lang="en-US">
                <a:solidFill>
                  <a:srgbClr val="000000"/>
                </a:solidFill>
                <a:cs typeface="+mn-cs"/>
              </a:rPr>
              <a:t> </a:t>
            </a: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r>
              <a:rPr lang="en-US">
                <a:solidFill>
                  <a:srgbClr val="000000"/>
                </a:solidFill>
                <a:cs typeface="+mn-cs"/>
              </a:rPr>
              <a:t>Ultimately, a security can be packaged into the token. Then, all securities’ laws apply, and the result is a security token. If sold to investors, we call this process a Security Token Offering (STO).</a:t>
            </a:r>
          </a:p>
        </p:txBody>
      </p:sp>
      <p:pic>
        <p:nvPicPr>
          <p:cNvPr id="4" name="Picture 3">
            <a:extLst>
              <a:ext uri="{FF2B5EF4-FFF2-40B4-BE49-F238E27FC236}">
                <a16:creationId xmlns:a16="http://schemas.microsoft.com/office/drawing/2014/main" id="{CF1C0CF2-45CF-2961-5E22-9A6AA4F04B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04348" y="4324911"/>
            <a:ext cx="6150978" cy="4567298"/>
          </a:xfrm>
          <a:prstGeom prst="rect">
            <a:avLst/>
          </a:prstGeom>
        </p:spPr>
      </p:pic>
      <p:sp>
        <p:nvSpPr>
          <p:cNvPr id="5" name="Text Placeholder 17">
            <a:extLst>
              <a:ext uri="{FF2B5EF4-FFF2-40B4-BE49-F238E27FC236}">
                <a16:creationId xmlns:a16="http://schemas.microsoft.com/office/drawing/2014/main" id="{BA68DBA2-6D2E-F1D8-C649-5542B7E78C27}"/>
              </a:ext>
            </a:extLst>
          </p:cNvPr>
          <p:cNvSpPr txBox="1">
            <a:spLocks/>
          </p:cNvSpPr>
          <p:nvPr/>
        </p:nvSpPr>
        <p:spPr>
          <a:xfrm>
            <a:off x="787764" y="8901329"/>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13: Examples for the Token Container Model (based on Dünser, 2018)</a:t>
            </a:r>
          </a:p>
        </p:txBody>
      </p:sp>
      <p:sp>
        <p:nvSpPr>
          <p:cNvPr id="17" name="Text Placeholder 17">
            <a:extLst>
              <a:ext uri="{FF2B5EF4-FFF2-40B4-BE49-F238E27FC236}">
                <a16:creationId xmlns:a16="http://schemas.microsoft.com/office/drawing/2014/main" id="{6359C7C7-AFE3-3F8D-97B5-43973656992E}"/>
              </a:ext>
            </a:extLst>
          </p:cNvPr>
          <p:cNvSpPr txBox="1">
            <a:spLocks/>
          </p:cNvSpPr>
          <p:nvPr/>
        </p:nvSpPr>
        <p:spPr>
          <a:xfrm>
            <a:off x="1076241" y="6790693"/>
            <a:ext cx="1796432"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Software license</a:t>
            </a:r>
          </a:p>
        </p:txBody>
      </p:sp>
      <p:sp>
        <p:nvSpPr>
          <p:cNvPr id="10" name="Text Placeholder 17">
            <a:extLst>
              <a:ext uri="{FF2B5EF4-FFF2-40B4-BE49-F238E27FC236}">
                <a16:creationId xmlns:a16="http://schemas.microsoft.com/office/drawing/2014/main" id="{58BDCE8D-19DF-06C8-344B-CCA8F2B38151}"/>
              </a:ext>
            </a:extLst>
          </p:cNvPr>
          <p:cNvSpPr txBox="1">
            <a:spLocks/>
          </p:cNvSpPr>
          <p:nvPr/>
        </p:nvSpPr>
        <p:spPr>
          <a:xfrm>
            <a:off x="1102746" y="7824363"/>
            <a:ext cx="1796432"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(Nothing)</a:t>
            </a:r>
          </a:p>
        </p:txBody>
      </p:sp>
      <p:sp>
        <p:nvSpPr>
          <p:cNvPr id="14" name="Text Placeholder 17">
            <a:extLst>
              <a:ext uri="{FF2B5EF4-FFF2-40B4-BE49-F238E27FC236}">
                <a16:creationId xmlns:a16="http://schemas.microsoft.com/office/drawing/2014/main" id="{0DBBB384-B474-1E6E-6C90-E4FA1B996678}"/>
              </a:ext>
            </a:extLst>
          </p:cNvPr>
          <p:cNvSpPr txBox="1">
            <a:spLocks/>
          </p:cNvSpPr>
          <p:nvPr/>
        </p:nvSpPr>
        <p:spPr>
          <a:xfrm>
            <a:off x="4733839" y="4753641"/>
            <a:ext cx="1796432"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Security token</a:t>
            </a:r>
          </a:p>
        </p:txBody>
      </p:sp>
      <p:sp>
        <p:nvSpPr>
          <p:cNvPr id="32" name="Text Placeholder 17">
            <a:extLst>
              <a:ext uri="{FF2B5EF4-FFF2-40B4-BE49-F238E27FC236}">
                <a16:creationId xmlns:a16="http://schemas.microsoft.com/office/drawing/2014/main" id="{4C12667B-7008-2542-BCBC-2DC6A5F15DEA}"/>
              </a:ext>
            </a:extLst>
          </p:cNvPr>
          <p:cNvSpPr txBox="1">
            <a:spLocks/>
          </p:cNvSpPr>
          <p:nvPr/>
        </p:nvSpPr>
        <p:spPr>
          <a:xfrm>
            <a:off x="4773596" y="5800562"/>
            <a:ext cx="1796432"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Digital Euro (cash) </a:t>
            </a:r>
          </a:p>
          <a:p>
            <a:pPr algn="ct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stable coin</a:t>
            </a:r>
          </a:p>
        </p:txBody>
      </p:sp>
      <p:sp>
        <p:nvSpPr>
          <p:cNvPr id="34" name="Text Placeholder 17">
            <a:extLst>
              <a:ext uri="{FF2B5EF4-FFF2-40B4-BE49-F238E27FC236}">
                <a16:creationId xmlns:a16="http://schemas.microsoft.com/office/drawing/2014/main" id="{FD75C665-752C-3290-1592-44C3CEE47879}"/>
              </a:ext>
            </a:extLst>
          </p:cNvPr>
          <p:cNvSpPr txBox="1">
            <a:spLocks/>
          </p:cNvSpPr>
          <p:nvPr/>
        </p:nvSpPr>
        <p:spPr>
          <a:xfrm>
            <a:off x="4786848" y="6820980"/>
            <a:ext cx="1796432"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Utility token</a:t>
            </a:r>
          </a:p>
        </p:txBody>
      </p:sp>
      <p:sp>
        <p:nvSpPr>
          <p:cNvPr id="36" name="Text Placeholder 17">
            <a:extLst>
              <a:ext uri="{FF2B5EF4-FFF2-40B4-BE49-F238E27FC236}">
                <a16:creationId xmlns:a16="http://schemas.microsoft.com/office/drawing/2014/main" id="{398BF576-3CFC-E747-87BE-A847B0C94B13}"/>
              </a:ext>
            </a:extLst>
          </p:cNvPr>
          <p:cNvSpPr txBox="1">
            <a:spLocks/>
          </p:cNvSpPr>
          <p:nvPr/>
        </p:nvSpPr>
        <p:spPr>
          <a:xfrm>
            <a:off x="4773596" y="7828146"/>
            <a:ext cx="1796432"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Crypto currency, </a:t>
            </a:r>
          </a:p>
          <a:p>
            <a:pPr algn="ct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crypto asset</a:t>
            </a:r>
          </a:p>
        </p:txBody>
      </p:sp>
      <p:grpSp>
        <p:nvGrpSpPr>
          <p:cNvPr id="38" name="Group 37">
            <a:extLst>
              <a:ext uri="{FF2B5EF4-FFF2-40B4-BE49-F238E27FC236}">
                <a16:creationId xmlns:a16="http://schemas.microsoft.com/office/drawing/2014/main" id="{1815C867-53AF-96BE-AC0D-E52D2EA3B885}"/>
              </a:ext>
            </a:extLst>
          </p:cNvPr>
          <p:cNvGrpSpPr/>
          <p:nvPr/>
        </p:nvGrpSpPr>
        <p:grpSpPr>
          <a:xfrm>
            <a:off x="5728309" y="966084"/>
            <a:ext cx="1999713" cy="1442633"/>
            <a:chOff x="8493673" y="3441653"/>
            <a:chExt cx="2590079" cy="1868535"/>
          </a:xfrm>
        </p:grpSpPr>
        <p:sp>
          <p:nvSpPr>
            <p:cNvPr id="40" name="Freeform 39">
              <a:extLst>
                <a:ext uri="{FF2B5EF4-FFF2-40B4-BE49-F238E27FC236}">
                  <a16:creationId xmlns:a16="http://schemas.microsoft.com/office/drawing/2014/main" id="{F3CDAB88-D88F-0297-63C4-FA17C5C53EF0}"/>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2" name="Freeform 41">
              <a:extLst>
                <a:ext uri="{FF2B5EF4-FFF2-40B4-BE49-F238E27FC236}">
                  <a16:creationId xmlns:a16="http://schemas.microsoft.com/office/drawing/2014/main" id="{F52E67C9-3DFE-AC9F-4B84-760E2C49EAB6}"/>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4" name="Freeform 43">
              <a:extLst>
                <a:ext uri="{FF2B5EF4-FFF2-40B4-BE49-F238E27FC236}">
                  <a16:creationId xmlns:a16="http://schemas.microsoft.com/office/drawing/2014/main" id="{A3DC871E-095A-F071-A3BA-445C31740AE8}"/>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 name="Freeform 45">
              <a:extLst>
                <a:ext uri="{FF2B5EF4-FFF2-40B4-BE49-F238E27FC236}">
                  <a16:creationId xmlns:a16="http://schemas.microsoft.com/office/drawing/2014/main" id="{D69B24D4-53D8-EFDD-9CFB-DCF131976C96}"/>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8" name="Freeform 47">
              <a:extLst>
                <a:ext uri="{FF2B5EF4-FFF2-40B4-BE49-F238E27FC236}">
                  <a16:creationId xmlns:a16="http://schemas.microsoft.com/office/drawing/2014/main" id="{89B60E51-DC16-664A-AF27-E234D7FFEFD5}"/>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 name="Freeform 48">
              <a:extLst>
                <a:ext uri="{FF2B5EF4-FFF2-40B4-BE49-F238E27FC236}">
                  <a16:creationId xmlns:a16="http://schemas.microsoft.com/office/drawing/2014/main" id="{D2D4E979-CF8C-9B20-0926-C77EE13C75AC}"/>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0" name="Freeform 49">
              <a:extLst>
                <a:ext uri="{FF2B5EF4-FFF2-40B4-BE49-F238E27FC236}">
                  <a16:creationId xmlns:a16="http://schemas.microsoft.com/office/drawing/2014/main" id="{3C28364E-E835-26C3-5B59-0F0E10838BD0}"/>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 name="Freeform 51">
              <a:extLst>
                <a:ext uri="{FF2B5EF4-FFF2-40B4-BE49-F238E27FC236}">
                  <a16:creationId xmlns:a16="http://schemas.microsoft.com/office/drawing/2014/main" id="{9A6C08A0-921B-9A52-DD71-36E8FB238CF0}"/>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3" name="Freeform 52">
              <a:extLst>
                <a:ext uri="{FF2B5EF4-FFF2-40B4-BE49-F238E27FC236}">
                  <a16:creationId xmlns:a16="http://schemas.microsoft.com/office/drawing/2014/main" id="{11782FA7-A375-E4EF-85B2-B295685E6FE5}"/>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4" name="Freeform 53">
              <a:extLst>
                <a:ext uri="{FF2B5EF4-FFF2-40B4-BE49-F238E27FC236}">
                  <a16:creationId xmlns:a16="http://schemas.microsoft.com/office/drawing/2014/main" id="{3896EFA2-C45A-AF52-F664-CF0B16D2557D}"/>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5" name="Freeform 54">
              <a:extLst>
                <a:ext uri="{FF2B5EF4-FFF2-40B4-BE49-F238E27FC236}">
                  <a16:creationId xmlns:a16="http://schemas.microsoft.com/office/drawing/2014/main" id="{91DEB572-BCD4-6AF1-C18C-C8D1BFE4BF24}"/>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218688423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8C442AB-B911-4537-43F8-6E1A68FEF5B6}"/>
              </a:ext>
            </a:extLst>
          </p:cNvPr>
          <p:cNvSpPr/>
          <p:nvPr/>
        </p:nvSpPr>
        <p:spPr>
          <a:xfrm>
            <a:off x="-6316" y="3529263"/>
            <a:ext cx="7572306" cy="1815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97</a:t>
            </a:fld>
            <a:endParaRPr lang="en-US" dirty="0"/>
          </a:p>
        </p:txBody>
      </p:sp>
      <p:sp>
        <p:nvSpPr>
          <p:cNvPr id="16" name="Rectangle 15">
            <a:extLst>
              <a:ext uri="{FF2B5EF4-FFF2-40B4-BE49-F238E27FC236}">
                <a16:creationId xmlns:a16="http://schemas.microsoft.com/office/drawing/2014/main" id="{7469812B-551C-333B-F37E-098F4D47FC13}"/>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a:extLst>
              <a:ext uri="{FF2B5EF4-FFF2-40B4-BE49-F238E27FC236}">
                <a16:creationId xmlns:a16="http://schemas.microsoft.com/office/drawing/2014/main" id="{C424F60C-1E3B-2FAF-4263-CB162FEC0A49}"/>
              </a:ext>
            </a:extLst>
          </p:cNvPr>
          <p:cNvGrpSpPr/>
          <p:nvPr/>
        </p:nvGrpSpPr>
        <p:grpSpPr>
          <a:xfrm flipH="1">
            <a:off x="6027754" y="9163937"/>
            <a:ext cx="1712396" cy="1673613"/>
            <a:chOff x="-220413" y="5797823"/>
            <a:chExt cx="1967946" cy="1923375"/>
          </a:xfrm>
        </p:grpSpPr>
        <p:sp>
          <p:nvSpPr>
            <p:cNvPr id="19" name="Freeform 18">
              <a:extLst>
                <a:ext uri="{FF2B5EF4-FFF2-40B4-BE49-F238E27FC236}">
                  <a16:creationId xmlns:a16="http://schemas.microsoft.com/office/drawing/2014/main" id="{1E76401C-ADDB-8780-7638-A532DE03FEC7}"/>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ECEEC734-30D0-5B1E-7516-3817C73ABDAD}"/>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71980DF9-7A68-91F4-2CC1-D6077D219FF8}"/>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F2D4E5B-DE5C-D439-D0C4-30326ADBCFE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4888B2FA-3F06-250F-F80B-59C29EC9BF94}"/>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5D724126-3DD1-58BF-E578-50D35E38EE12}"/>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541C8DA-D6E8-8FFA-652D-14916A514760}"/>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581252E6-E57A-E91A-9600-5D02DC999A4F}"/>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F6DAC7B5-4909-83CA-1370-73D597B9CE4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F5DBD7E4-4BDD-598C-386F-4AB87878498A}"/>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308464FB-41B5-0128-8BAC-965B03F5E187}"/>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7F2C40D8-D98A-D829-9467-75299B519EE5}"/>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900A66FC-A1B8-279F-6EA6-60D484017457}"/>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0EF32628-F0E0-CE8F-FBC7-D056D6732C5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 name="Text Placeholder 17">
            <a:extLst>
              <a:ext uri="{FF2B5EF4-FFF2-40B4-BE49-F238E27FC236}">
                <a16:creationId xmlns:a16="http://schemas.microsoft.com/office/drawing/2014/main" id="{0545E945-BA42-3B5F-A357-0A4B9C4F85FC}"/>
              </a:ext>
            </a:extLst>
          </p:cNvPr>
          <p:cNvSpPr>
            <a:spLocks noGrp="1"/>
          </p:cNvSpPr>
          <p:nvPr>
            <p:ph type="body" sz="quarter" idx="32"/>
          </p:nvPr>
        </p:nvSpPr>
        <p:spPr>
          <a:xfrm>
            <a:off x="715877" y="665163"/>
            <a:ext cx="6051635" cy="2864100"/>
          </a:xfrm>
        </p:spPr>
        <p:txBody>
          <a:bodyPr numCol="1"/>
          <a:lstStyle/>
          <a:p>
            <a:pPr algn="just"/>
            <a:r>
              <a:rPr lang="en-US" b="1">
                <a:solidFill>
                  <a:srgbClr val="F79037"/>
                </a:solidFill>
                <a:effectLst/>
                <a:ea typeface="Times New Roman" panose="02020603050405020304" pitchFamily="18" charset="0"/>
              </a:rPr>
              <a:t>Tokenization follows a life cycle</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When a right or an asset is tokenized, first, the tokens need to be generated technically. Then, the tokens need to be issued to the new holders. This can take place in a token sale (e.g., STO, IEO, ICO). Tokens then can be traded against other tokens and in most cases, they need to be custodied. Even more so, tokens — in the financial market — can be purchased and placed in a portfolio for investing purposes etc. To put it in a nutshell, tokens have a life cycle. Different events in the life cycle of the token indicate different requirements of the actors, e.g., token generator, token issuer, token depositary. The Liechtenstein Blockchain Act therefore provides multiple possibilities to register with the FMA such that companies can act along the life cycle of tokens. As Figure 4 points out, companies can soon apply for these registrations. There are multiple requirements for the applicant. And, of course, licenses are not for free. But comparing the fees and requirements for other registrations or licenses of financial authorities indicate that fees for licenses in Liechtenstein are reasonable. Once clearly defined registrations exist, as is the case in Liechtenstein, and once tokenization processes and smart contracts become standardized, ultimately costs for tokenization of any asset will be brought down.</a:t>
            </a:r>
            <a:endParaRPr lang="en-LB">
              <a:effectLst/>
              <a:ea typeface="Times New Roman" panose="02020603050405020304" pitchFamily="18" charset="0"/>
            </a:endParaRPr>
          </a:p>
          <a:p>
            <a:pPr algn="just"/>
            <a:endParaRPr lang="en-US">
              <a:effectLst/>
              <a:ea typeface="Times New Roman" panose="02020603050405020304" pitchFamily="18" charset="0"/>
            </a:endParaRPr>
          </a:p>
          <a:p>
            <a:pPr algn="just"/>
            <a:endParaRPr lang="en-LB">
              <a:effectLst/>
              <a:ea typeface="Times New Roman" panose="02020603050405020304" pitchFamily="18" charset="0"/>
            </a:endParaRPr>
          </a:p>
          <a:p>
            <a:pPr algn="just"/>
            <a:r>
              <a:rPr lang="en-US" b="1">
                <a:effectLst/>
                <a:ea typeface="Times New Roman" panose="02020603050405020304" pitchFamily="18" charset="0"/>
              </a:rPr>
              <a:t> </a:t>
            </a:r>
            <a:endParaRPr lang="en-LB">
              <a:effectLst/>
              <a:ea typeface="Times New Roman" panose="02020603050405020304" pitchFamily="18" charset="0"/>
            </a:endParaRPr>
          </a:p>
        </p:txBody>
      </p:sp>
      <p:pic>
        <p:nvPicPr>
          <p:cNvPr id="5" name="Picture 4">
            <a:extLst>
              <a:ext uri="{FF2B5EF4-FFF2-40B4-BE49-F238E27FC236}">
                <a16:creationId xmlns:a16="http://schemas.microsoft.com/office/drawing/2014/main" id="{041F982C-AADE-4F76-43DD-44EC9A2EFF1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063" t="-3152" r="-2856" b="-3919"/>
          <a:stretch/>
        </p:blipFill>
        <p:spPr>
          <a:xfrm>
            <a:off x="201076" y="3665604"/>
            <a:ext cx="7157522" cy="5621999"/>
          </a:xfrm>
          <a:prstGeom prst="rect">
            <a:avLst/>
          </a:prstGeom>
        </p:spPr>
      </p:pic>
      <p:sp>
        <p:nvSpPr>
          <p:cNvPr id="6" name="Text Placeholder 17">
            <a:extLst>
              <a:ext uri="{FF2B5EF4-FFF2-40B4-BE49-F238E27FC236}">
                <a16:creationId xmlns:a16="http://schemas.microsoft.com/office/drawing/2014/main" id="{F71A782D-BBEB-E289-593A-BD6BE71B3930}"/>
              </a:ext>
            </a:extLst>
          </p:cNvPr>
          <p:cNvSpPr txBox="1">
            <a:spLocks/>
          </p:cNvSpPr>
          <p:nvPr/>
        </p:nvSpPr>
        <p:spPr>
          <a:xfrm>
            <a:off x="787764" y="9281559"/>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Figure 14: Overview of 5 of the 10 registration requirements </a:t>
            </a:r>
            <a:b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b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(source: NÄGELE Attorneys at Law LLC, 2019)</a:t>
            </a:r>
          </a:p>
        </p:txBody>
      </p:sp>
    </p:spTree>
    <p:extLst>
      <p:ext uri="{BB962C8B-B14F-4D97-AF65-F5344CB8AC3E}">
        <p14:creationId xmlns:p14="http://schemas.microsoft.com/office/powerpoint/2010/main" val="129145180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3"/>
            <a:ext cx="2693750" cy="5921904"/>
          </a:xfrm>
        </p:spPr>
        <p:txBody>
          <a:bodyPr/>
          <a:lstStyle/>
          <a:p>
            <a:pPr algn="just"/>
            <a:r>
              <a:rPr lang="en-US" b="1">
                <a:solidFill>
                  <a:srgbClr val="F79037"/>
                </a:solidFill>
                <a:effectLst/>
                <a:ea typeface="Times New Roman" panose="02020603050405020304" pitchFamily="18" charset="0"/>
              </a:rPr>
              <a:t>Liechtenstein and other countries</a:t>
            </a:r>
          </a:p>
          <a:p>
            <a:pPr algn="just"/>
            <a:r>
              <a:rPr lang="en-US">
                <a:effectLst/>
                <a:ea typeface="Times New Roman" panose="02020603050405020304" pitchFamily="18" charset="0"/>
              </a:rPr>
              <a:t>Liechtenstein sets forth a technologically neutral and all-encompassing framework designed to capture all aspects of tokenization. Due to Liechtenstein’s status as a member of the European Economic Association (EEA), compliance with codified EU/EEA guidelines and regulations is required. These base line regulations create a floor that Liechtenstein legislators can build upon. The registrations and licenses issued under the foundational regulations and directives of the EU/EEA are passportable to other EU/EEA member states, while the Liechtenstein unique registrations under the Blockchain Act are not passportable. Of course, tax regulations in other countries and the upcoming “crypto license” in Germany might make business endeavors here and there more complex but not unfeasible.</a:t>
            </a:r>
          </a:p>
          <a:p>
            <a:pPr algn="just"/>
            <a:r>
              <a:rPr lang="en-US">
                <a:effectLst/>
                <a:ea typeface="Times New Roman" panose="02020603050405020304" pitchFamily="18" charset="0"/>
              </a:rPr>
              <a:t> </a:t>
            </a:r>
          </a:p>
          <a:p>
            <a:pPr algn="just"/>
            <a:r>
              <a:rPr lang="en-US">
                <a:effectLst/>
                <a:ea typeface="Times New Roman" panose="02020603050405020304" pitchFamily="18" charset="0"/>
              </a:rPr>
              <a:t>At the core, the Liechtenstein Blockchain Act is focused on adapting pre-existing laws to foster legal certainty within the token economy. Drawing a clear line between what falls under civil law versus regulatory and supervisory law, the Liechtenstein Blockchain Act includes changes of the Liechtenstein Persons and Companies Act, Trade Act, Due Diligence Act, and Financial Market Authority Act. Probably the most important aspect are the changes in the civil right, to ensure that the underlying right represented by the token is effectively transferred from party A to party B. Besides this, the act provides regulatory and supervisory rules regarding those interacting with blockchain systems — including consumers, service providers, and intermediaries.</a:t>
            </a:r>
          </a:p>
          <a:p>
            <a:pPr algn="just"/>
            <a:endParaRPr lang="en-US">
              <a:effectLst/>
              <a:ea typeface="Times New Roman" panose="02020603050405020304" pitchFamily="18" charset="0"/>
            </a:endParaRPr>
          </a:p>
          <a:p>
            <a:pPr algn="just"/>
            <a:endParaRPr lang="en-LB">
              <a:effectLst/>
              <a:ea typeface="Times New Roman" panose="02020603050405020304" pitchFamily="18" charset="0"/>
            </a:endParaRPr>
          </a:p>
          <a:p>
            <a:pPr algn="just"/>
            <a:r>
              <a:rPr lang="en-US" b="1">
                <a:effectLst/>
                <a:ea typeface="Times New Roman" panose="02020603050405020304" pitchFamily="18" charset="0"/>
              </a:rPr>
              <a:t> </a:t>
            </a:r>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pPr/>
              <a:t>98</a:t>
            </a:fld>
            <a:endParaRPr lang="en-US" dirty="0"/>
          </a:p>
        </p:txBody>
      </p:sp>
      <p:pic>
        <p:nvPicPr>
          <p:cNvPr id="4" name="Picture 3">
            <a:extLst>
              <a:ext uri="{FF2B5EF4-FFF2-40B4-BE49-F238E27FC236}">
                <a16:creationId xmlns:a16="http://schemas.microsoft.com/office/drawing/2014/main" id="{4E5486BA-5918-5B1F-069A-4624E65794D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773113"/>
            <a:ext cx="3555848" cy="9918700"/>
          </a:xfrm>
          <a:prstGeom prst="rect">
            <a:avLst/>
          </a:prstGeom>
        </p:spPr>
      </p:pic>
      <p:grpSp>
        <p:nvGrpSpPr>
          <p:cNvPr id="5" name="Group 4">
            <a:extLst>
              <a:ext uri="{FF2B5EF4-FFF2-40B4-BE49-F238E27FC236}">
                <a16:creationId xmlns:a16="http://schemas.microsoft.com/office/drawing/2014/main" id="{1E57D513-C86D-2639-1EF3-BE4F6B03AABD}"/>
              </a:ext>
            </a:extLst>
          </p:cNvPr>
          <p:cNvGrpSpPr/>
          <p:nvPr/>
        </p:nvGrpSpPr>
        <p:grpSpPr>
          <a:xfrm flipH="1">
            <a:off x="5193447" y="8599913"/>
            <a:ext cx="2590078" cy="2250924"/>
            <a:chOff x="-220413" y="5470274"/>
            <a:chExt cx="2590078" cy="2250924"/>
          </a:xfrm>
        </p:grpSpPr>
        <p:sp>
          <p:nvSpPr>
            <p:cNvPr id="6" name="Freeform 5">
              <a:extLst>
                <a:ext uri="{FF2B5EF4-FFF2-40B4-BE49-F238E27FC236}">
                  <a16:creationId xmlns:a16="http://schemas.microsoft.com/office/drawing/2014/main" id="{71BF4CFA-19F4-F99B-A96E-602C95888A6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8" name="Freeform 7">
              <a:extLst>
                <a:ext uri="{FF2B5EF4-FFF2-40B4-BE49-F238E27FC236}">
                  <a16:creationId xmlns:a16="http://schemas.microsoft.com/office/drawing/2014/main" id="{09265C6A-5349-AB0A-8C7A-D6B625011DBA}"/>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9" name="Freeform 8">
              <a:extLst>
                <a:ext uri="{FF2B5EF4-FFF2-40B4-BE49-F238E27FC236}">
                  <a16:creationId xmlns:a16="http://schemas.microsoft.com/office/drawing/2014/main" id="{82B3A671-68CE-E068-55E8-E002E368BE8C}"/>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0" name="Freeform 9">
              <a:extLst>
                <a:ext uri="{FF2B5EF4-FFF2-40B4-BE49-F238E27FC236}">
                  <a16:creationId xmlns:a16="http://schemas.microsoft.com/office/drawing/2014/main" id="{E069159D-008B-005B-3274-1F30DEDB9A81}"/>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1" name="Freeform 10">
              <a:extLst>
                <a:ext uri="{FF2B5EF4-FFF2-40B4-BE49-F238E27FC236}">
                  <a16:creationId xmlns:a16="http://schemas.microsoft.com/office/drawing/2014/main" id="{2EE58D12-0352-3578-F4F3-DA5238FFFAB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622BB98C-79C9-C10B-F281-3DAA19D0B721}"/>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33225E08-FE3A-9D21-5C09-A7499E64193B}"/>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C99A0DE0-E9AE-D71E-921F-DFD879F747DD}"/>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558DFDC1-E4C6-5D7A-4E4E-75B3F489297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84D7A4C8-46BC-A3FF-3C11-693692C59993}"/>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55F587AF-C63B-E4F6-8D5D-3D5DBF67E75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618546AE-FF17-E847-B713-644200C827E6}"/>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9EA3F70F-ED9F-CC33-E7E1-4AE0BC8CA195}"/>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E3629E4F-7DDA-6CE8-9DFB-522DA64E5C05}"/>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D5156A68-4BE0-2CB8-9480-43FF710980E7}"/>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817E016C-615A-3286-DF0D-BD81518A3402}"/>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9D8B0A49-F724-B8F0-5D31-F64AF95CE086}"/>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C4BE455A-F97F-F2A1-7FCF-BBB0A227143A}"/>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50921248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6F147696-0F33-4ECD-FB33-DDB1C8399CAB}"/>
              </a:ext>
            </a:extLst>
          </p:cNvPr>
          <p:cNvSpPr/>
          <p:nvPr/>
        </p:nvSpPr>
        <p:spPr>
          <a:xfrm flipV="1">
            <a:off x="740928" y="6601289"/>
            <a:ext cx="6832572" cy="3514278"/>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pPr/>
              <a:t>99</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183"/>
          <a:stretch/>
        </p:blipFill>
        <p:spPr>
          <a:xfrm flipH="1">
            <a:off x="0" y="0"/>
            <a:ext cx="7559675" cy="3105011"/>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3390247"/>
            <a:ext cx="6005741" cy="2274948"/>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dirty="0">
                <a:solidFill>
                  <a:srgbClr val="F79037"/>
                </a:solidFill>
                <a:latin typeface="Calibri" panose="020F0502020204030204" pitchFamily="34" charset="0"/>
                <a:cs typeface="Calibri" panose="020F0502020204030204" pitchFamily="34" charset="0"/>
              </a:rPr>
              <a:t>Liechtenstein: “straightforward tokenization” without workarounds</a:t>
            </a:r>
          </a:p>
          <a:p>
            <a:pPr algn="just"/>
            <a:r>
              <a:rPr lang="en-US" sz="1100" dirty="0">
                <a:solidFill>
                  <a:schemeClr val="tx1"/>
                </a:solidFill>
                <a:latin typeface="Calibri" panose="020F0502020204030204" pitchFamily="34" charset="0"/>
                <a:cs typeface="Calibri" panose="020F0502020204030204" pitchFamily="34" charset="0"/>
              </a:rPr>
              <a:t>In case you try to tokenize rights and assets, this is typically difficult and challenging with local laws in place. In Germany for example, specific forms of debt can be tokenized but no shares or bonds up to now. A skilled lawyer is always necessary to try to find a workaround and — subsequently — convincing the regulatory bodies that the proposed workaround is complying with the local law by interpreting some paragraph of the law in a “new” way. The lawyer of course would never call this workaround a workaround. Nevertheless, it is often possible but not easy. Typically, such workarounds are also expensive since they are not yet subject to a standardized process. Therefore, Liechtenstein is an attractive destination for various tokenization efforts: Without time-consuming and costly efforts, rights and assets can be tokenized in a straightforward way. No workarounds are required as in other countries. This did not only standardized processes but also decreased the costs for tokenization processes significantly. However, since its introduction, the amount of goods tokenized with the TVTG was well below the expected numbers.</a:t>
            </a:r>
          </a:p>
        </p:txBody>
      </p:sp>
      <p:sp>
        <p:nvSpPr>
          <p:cNvPr id="4" name="Text Placeholder 17">
            <a:extLst>
              <a:ext uri="{FF2B5EF4-FFF2-40B4-BE49-F238E27FC236}">
                <a16:creationId xmlns:a16="http://schemas.microsoft.com/office/drawing/2014/main" id="{F3198A58-0D60-3309-97FE-3783224E8B6B}"/>
              </a:ext>
            </a:extLst>
          </p:cNvPr>
          <p:cNvSpPr txBox="1">
            <a:spLocks/>
          </p:cNvSpPr>
          <p:nvPr/>
        </p:nvSpPr>
        <p:spPr>
          <a:xfrm>
            <a:off x="752536" y="5680865"/>
            <a:ext cx="6005741" cy="616214"/>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To dive into the regulation of asset tokenization specifically and the process of tokenizing, watch this Generation Blockchain video.</a:t>
            </a:r>
          </a:p>
        </p:txBody>
      </p:sp>
      <p:grpSp>
        <p:nvGrpSpPr>
          <p:cNvPr id="8" name="object 15">
            <a:extLst>
              <a:ext uri="{FF2B5EF4-FFF2-40B4-BE49-F238E27FC236}">
                <a16:creationId xmlns:a16="http://schemas.microsoft.com/office/drawing/2014/main" id="{F4E4640C-FAC7-A2D8-3089-3E69BEA3D43A}"/>
              </a:ext>
            </a:extLst>
          </p:cNvPr>
          <p:cNvGrpSpPr/>
          <p:nvPr/>
        </p:nvGrpSpPr>
        <p:grpSpPr>
          <a:xfrm>
            <a:off x="4277272" y="5747433"/>
            <a:ext cx="3047022" cy="1729173"/>
            <a:chOff x="485139" y="4586859"/>
            <a:chExt cx="3134043" cy="1778557"/>
          </a:xfrm>
        </p:grpSpPr>
        <p:pic>
          <p:nvPicPr>
            <p:cNvPr id="9" name="object 16">
              <a:extLst>
                <a:ext uri="{FF2B5EF4-FFF2-40B4-BE49-F238E27FC236}">
                  <a16:creationId xmlns:a16="http://schemas.microsoft.com/office/drawing/2014/main" id="{AFF8549F-7A4D-E042-AD0E-AFAAF6CE9F7B}"/>
                </a:ext>
              </a:extLst>
            </p:cNvPr>
            <p:cNvPicPr/>
            <p:nvPr/>
          </p:nvPicPr>
          <p:blipFill>
            <a:blip r:embed="rId3"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ACB8E576-FC44-6CD5-19CB-A7EC5F7A3D02}"/>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AA931953-EFA3-B010-AC39-68AA9A5E13F9}"/>
                </a:ext>
              </a:extLst>
            </p:cNvPr>
            <p:cNvPicPr/>
            <p:nvPr/>
          </p:nvPicPr>
          <p:blipFill>
            <a:blip r:embed="rId4"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B88E89AF-1FB9-F6CF-8C90-7C596C2ED053}"/>
                </a:ext>
              </a:extLst>
            </p:cNvPr>
            <p:cNvPicPr/>
            <p:nvPr/>
          </p:nvPicPr>
          <p:blipFill>
            <a:blip r:embed="rId5"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BAEAE532-F464-0705-918E-CFA3ACCB88E0}"/>
                </a:ext>
              </a:extLst>
            </p:cNvPr>
            <p:cNvPicPr/>
            <p:nvPr/>
          </p:nvPicPr>
          <p:blipFill>
            <a:blip r:embed="rId6"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02B432E7-58A5-A385-8661-04506A5BA830}"/>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655964" y="5833022"/>
            <a:ext cx="2319372" cy="1498655"/>
          </a:xfrm>
          <a:prstGeom prst="rect">
            <a:avLst/>
          </a:prstGeom>
        </p:spPr>
      </p:pic>
      <p:grpSp>
        <p:nvGrpSpPr>
          <p:cNvPr id="15" name="Group 14">
            <a:extLst>
              <a:ext uri="{FF2B5EF4-FFF2-40B4-BE49-F238E27FC236}">
                <a16:creationId xmlns:a16="http://schemas.microsoft.com/office/drawing/2014/main" id="{58B02D0C-CA1E-7E98-AA0C-35DB1A37FC69}"/>
              </a:ext>
            </a:extLst>
          </p:cNvPr>
          <p:cNvGrpSpPr/>
          <p:nvPr/>
        </p:nvGrpSpPr>
        <p:grpSpPr>
          <a:xfrm>
            <a:off x="4015275" y="6152137"/>
            <a:ext cx="824852" cy="742396"/>
            <a:chOff x="7615126" y="6464727"/>
            <a:chExt cx="824852" cy="742396"/>
          </a:xfrm>
        </p:grpSpPr>
        <p:sp>
          <p:nvSpPr>
            <p:cNvPr id="16" name="Oval 15">
              <a:extLst>
                <a:ext uri="{FF2B5EF4-FFF2-40B4-BE49-F238E27FC236}">
                  <a16:creationId xmlns:a16="http://schemas.microsoft.com/office/drawing/2014/main" id="{F544B84D-BDF2-4EB8-FEBD-EAD2FBA98BD7}"/>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133F85DB-4807-00AB-B9A6-AED450660EFC}"/>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CLICK  TO </a:t>
              </a:r>
              <a:r>
                <a:rPr lang="en-US" sz="1200" b="1" dirty="0">
                  <a:solidFill>
                    <a:srgbClr val="F79037"/>
                  </a:solidFill>
                  <a:latin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VIEW</a:t>
              </a:r>
              <a:endParaRPr lang="en-US" sz="1200" b="1" dirty="0">
                <a:solidFill>
                  <a:srgbClr val="F79037"/>
                </a:solidFill>
                <a:latin typeface="Calibri" panose="020F0502020204030204" pitchFamily="34" charset="0"/>
                <a:cs typeface="Calibri" panose="020F0502020204030204" pitchFamily="34" charset="0"/>
              </a:endParaRPr>
            </a:p>
          </p:txBody>
        </p:sp>
      </p:grpSp>
      <p:sp>
        <p:nvSpPr>
          <p:cNvPr id="18" name="Text Placeholder 17">
            <a:extLst>
              <a:ext uri="{FF2B5EF4-FFF2-40B4-BE49-F238E27FC236}">
                <a16:creationId xmlns:a16="http://schemas.microsoft.com/office/drawing/2014/main" id="{9F56B398-EB95-99E2-AEBB-76912864B8D0}"/>
              </a:ext>
            </a:extLst>
          </p:cNvPr>
          <p:cNvSpPr>
            <a:spLocks noGrp="1"/>
          </p:cNvSpPr>
          <p:nvPr/>
        </p:nvSpPr>
        <p:spPr>
          <a:xfrm>
            <a:off x="968744" y="6740098"/>
            <a:ext cx="6143488" cy="3576203"/>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pPr algn="just"/>
            <a:r>
              <a:rPr lang="en-US">
                <a:effectLst/>
                <a:latin typeface="Calibri" panose="020F0502020204030204" pitchFamily="34" charset="0"/>
                <a:ea typeface="Times New Roman" panose="02020603050405020304" pitchFamily="18" charset="0"/>
              </a:rPr>
              <a:t>The current EU market around crypto assets is characterized by continued strong growth of a wide variety of use cases. Driven by the interest of private individuals, investors and companies from many industries, the industry continues to attract high demand despite extreme price fluctuations.</a:t>
            </a:r>
            <a:endParaRPr lang="en-LB">
              <a:effectLst/>
              <a:latin typeface="Times New Roman" panose="02020603050405020304" pitchFamily="18" charset="0"/>
              <a:ea typeface="Times New Roman" panose="02020603050405020304" pitchFamily="18" charset="0"/>
            </a:endParaRPr>
          </a:p>
        </p:txBody>
      </p:sp>
      <p:sp>
        <p:nvSpPr>
          <p:cNvPr id="19" name="Text Placeholder 16">
            <a:extLst>
              <a:ext uri="{FF2B5EF4-FFF2-40B4-BE49-F238E27FC236}">
                <a16:creationId xmlns:a16="http://schemas.microsoft.com/office/drawing/2014/main" id="{EC2F57B0-AE10-0245-C065-34135ED23FAA}"/>
              </a:ext>
            </a:extLst>
          </p:cNvPr>
          <p:cNvSpPr>
            <a:spLocks noGrp="1"/>
          </p:cNvSpPr>
          <p:nvPr/>
        </p:nvSpPr>
        <p:spPr>
          <a:xfrm>
            <a:off x="968744" y="6966149"/>
            <a:ext cx="2811094" cy="454027"/>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spcBef>
                <a:spcPts val="200"/>
              </a:spcBef>
            </a:pPr>
            <a:r>
              <a:rPr lang="en-US" sz="1800" b="0"/>
              <a:t>1.3 A Dive Into EU Regulation &amp; Law</a:t>
            </a:r>
            <a:r>
              <a:rPr lang="en-LB" sz="1800" b="0"/>
              <a:t> </a:t>
            </a:r>
          </a:p>
        </p:txBody>
      </p:sp>
      <p:grpSp>
        <p:nvGrpSpPr>
          <p:cNvPr id="20" name="Group 19">
            <a:extLst>
              <a:ext uri="{FF2B5EF4-FFF2-40B4-BE49-F238E27FC236}">
                <a16:creationId xmlns:a16="http://schemas.microsoft.com/office/drawing/2014/main" id="{E1F30357-27A9-631E-5197-0F1B79C47CD3}"/>
              </a:ext>
            </a:extLst>
          </p:cNvPr>
          <p:cNvGrpSpPr/>
          <p:nvPr/>
        </p:nvGrpSpPr>
        <p:grpSpPr>
          <a:xfrm flipH="1">
            <a:off x="5197628" y="8026617"/>
            <a:ext cx="2590078" cy="2250924"/>
            <a:chOff x="-220413" y="5470274"/>
            <a:chExt cx="2590078" cy="2250924"/>
          </a:xfrm>
        </p:grpSpPr>
        <p:sp>
          <p:nvSpPr>
            <p:cNvPr id="21" name="Freeform 20">
              <a:extLst>
                <a:ext uri="{FF2B5EF4-FFF2-40B4-BE49-F238E27FC236}">
                  <a16:creationId xmlns:a16="http://schemas.microsoft.com/office/drawing/2014/main" id="{75CCB1D4-2E83-85C9-DA39-F946488CCE60}"/>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94675A00-7F4F-6FA6-EABD-00FD4CFA07F7}"/>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77D7F5AC-6789-C86E-CE44-CE87B615DA2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160DBDD-9182-8E5E-7E31-78E61085F61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1C013075-61D3-0528-2791-6D13DEA38B2B}"/>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43A4D5A4-E7FF-8C99-56AC-E3CE06B2DC22}"/>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4BA335D7-CEBC-F12A-4F3E-71CDCD7F28C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181F0F05-AFA4-B069-7BC3-A757CD344A9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7F232A04-32EE-FD49-D452-A7827059A1D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6AA5FDE3-2435-DD12-2BD8-42E99777285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51E372A3-3734-1248-916C-743D6E976664}"/>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704F885B-E661-39C7-FE8A-9F2FF083C000}"/>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2C9B42FA-6811-6AB3-5ED9-BD6D13353D2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6" name="Freeform 55">
              <a:extLst>
                <a:ext uri="{FF2B5EF4-FFF2-40B4-BE49-F238E27FC236}">
                  <a16:creationId xmlns:a16="http://schemas.microsoft.com/office/drawing/2014/main" id="{E4A71B01-B5C9-0142-8574-55DEF54A1E89}"/>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7" name="Freeform 56">
              <a:extLst>
                <a:ext uri="{FF2B5EF4-FFF2-40B4-BE49-F238E27FC236}">
                  <a16:creationId xmlns:a16="http://schemas.microsoft.com/office/drawing/2014/main" id="{E9CE3ED6-F2D0-AFB1-1E90-37C3211662BE}"/>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8" name="Freeform 57">
              <a:extLst>
                <a:ext uri="{FF2B5EF4-FFF2-40B4-BE49-F238E27FC236}">
                  <a16:creationId xmlns:a16="http://schemas.microsoft.com/office/drawing/2014/main" id="{C7970765-7B72-117B-F5BF-A81FF52E7E63}"/>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9" name="Freeform 58">
              <a:extLst>
                <a:ext uri="{FF2B5EF4-FFF2-40B4-BE49-F238E27FC236}">
                  <a16:creationId xmlns:a16="http://schemas.microsoft.com/office/drawing/2014/main" id="{E80FCD6D-48DB-8145-71BB-2C44E5214CBC}"/>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0" name="Freeform 59">
              <a:extLst>
                <a:ext uri="{FF2B5EF4-FFF2-40B4-BE49-F238E27FC236}">
                  <a16:creationId xmlns:a16="http://schemas.microsoft.com/office/drawing/2014/main" id="{04EFCA20-268C-06E9-0E93-CCD4ABC645D4}"/>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515574269"/>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F02E0EF7D44C04B9FA644DBFF45FF6A" ma:contentTypeVersion="13" ma:contentTypeDescription="Create a new document." ma:contentTypeScope="" ma:versionID="206b9469efed5238e3299da57cdc015e">
  <xsd:schema xmlns:xsd="http://www.w3.org/2001/XMLSchema" xmlns:xs="http://www.w3.org/2001/XMLSchema" xmlns:p="http://schemas.microsoft.com/office/2006/metadata/properties" xmlns:ns2="876de33e-aaa5-4507-9b92-b84e676ded0d" xmlns:ns3="ef88797d-310b-4d46-ad9c-0c23fa0c8d45" targetNamespace="http://schemas.microsoft.com/office/2006/metadata/properties" ma:root="true" ma:fieldsID="281ed500249cd3fe925a7af84a8b56c4" ns2:_="" ns3:_="">
    <xsd:import namespace="876de33e-aaa5-4507-9b92-b84e676ded0d"/>
    <xsd:import namespace="ef88797d-310b-4d46-ad9c-0c23fa0c8d45"/>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3:MediaServiceAutoKeyPoints" minOccurs="0"/>
                <xsd:element ref="ns3:MediaServiceKeyPoints"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6de33e-aaa5-4507-9b92-b84e676ded0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hidden="true" ma:internalName="LastSharedByUser" ma:readOnly="true">
      <xsd:simpleType>
        <xsd:restriction base="dms:Note"/>
      </xsd:simpleType>
    </xsd:element>
    <xsd:element name="LastSharedByTime" ma:index="11"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f88797d-310b-4d46-ad9c-0c23fa0c8d45"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false">
      <xsd:simpleType>
        <xsd:restriction base="dms:Note">
          <xsd:maxLength value="255"/>
        </xsd:restriction>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ef88797d-310b-4d46-ad9c-0c23fa0c8d45" xsi:nil="true"/>
  </documentManagement>
</p:properties>
</file>

<file path=customXml/itemProps1.xml><?xml version="1.0" encoding="utf-8"?>
<ds:datastoreItem xmlns:ds="http://schemas.openxmlformats.org/officeDocument/2006/customXml" ds:itemID="{7F83B94A-925B-4414-927F-DFD616E23C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6de33e-aaa5-4507-9b92-b84e676ded0d"/>
    <ds:schemaRef ds:uri="ef88797d-310b-4d46-ad9c-0c23fa0c8d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39800E7-4362-4A70-9B48-B5AE1C9F476B}">
  <ds:schemaRefs>
    <ds:schemaRef ds:uri="http://schemas.microsoft.com/sharepoint/v3/contenttype/forms"/>
  </ds:schemaRefs>
</ds:datastoreItem>
</file>

<file path=customXml/itemProps3.xml><?xml version="1.0" encoding="utf-8"?>
<ds:datastoreItem xmlns:ds="http://schemas.openxmlformats.org/officeDocument/2006/customXml" ds:itemID="{969AD2B3-D789-4FC7-A14D-89ADA76B73A8}">
  <ds:schemaRefs>
    <ds:schemaRef ds:uri="http://schemas.microsoft.com/office/2006/metadata/properties"/>
    <ds:schemaRef ds:uri="http://schemas.microsoft.com/office/infopath/2007/PartnerControls"/>
    <ds:schemaRef ds:uri="ef88797d-310b-4d46-ad9c-0c23fa0c8d45"/>
  </ds:schemaRefs>
</ds:datastoreItem>
</file>

<file path=docProps/app.xml><?xml version="1.0" encoding="utf-8"?>
<Properties xmlns="http://schemas.openxmlformats.org/officeDocument/2006/extended-properties" xmlns:vt="http://schemas.openxmlformats.org/officeDocument/2006/docPropsVTypes">
  <Template>Magazine layout</Template>
  <TotalTime>6367</TotalTime>
  <Words>50743</Words>
  <Application>Microsoft Macintosh PowerPoint</Application>
  <PresentationFormat>Custom</PresentationFormat>
  <Paragraphs>2300</Paragraphs>
  <Slides>167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167</vt:i4>
      </vt:variant>
    </vt:vector>
  </HeadingPairs>
  <TitlesOfParts>
    <vt:vector size="175" baseType="lpstr">
      <vt:lpstr>Arial</vt:lpstr>
      <vt:lpstr>Calibri</vt:lpstr>
      <vt:lpstr>Century Schoolbook</vt:lpstr>
      <vt:lpstr>Montserrat</vt:lpstr>
      <vt:lpstr>Poppins</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lastModifiedBy>Microsoft Office User</cp:lastModifiedBy>
  <cp:revision>446</cp:revision>
  <dcterms:created xsi:type="dcterms:W3CDTF">2021-06-15T11:45:52Z</dcterms:created>
  <dcterms:modified xsi:type="dcterms:W3CDTF">2023-02-10T06:19:14Z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