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3"/>
  </p:notesMasterIdLst>
  <p:handoutMasterIdLst>
    <p:handoutMasterId r:id="rId14"/>
  </p:handoutMasterIdLst>
  <p:sldIdLst>
    <p:sldId id="256" r:id="rId5"/>
    <p:sldId id="430" r:id="rId6"/>
    <p:sldId id="431" r:id="rId7"/>
    <p:sldId id="432" r:id="rId8"/>
    <p:sldId id="433" r:id="rId9"/>
    <p:sldId id="434" r:id="rId10"/>
    <p:sldId id="435" r:id="rId11"/>
    <p:sldId id="268" r:id="rId12"/>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776312-B442-48CA-B960-A1913A652145}" v="3" dt="2023-02-22T14:37:06.4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34" autoAdjust="0"/>
    <p:restoredTop sz="96281"/>
  </p:normalViewPr>
  <p:slideViewPr>
    <p:cSldViewPr snapToGrid="0" snapToObjects="1">
      <p:cViewPr varScale="1">
        <p:scale>
          <a:sx n="35" d="100"/>
          <a:sy n="35" d="100"/>
        </p:scale>
        <p:origin x="2480" y="40"/>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hyperlink" Target="https://cryptozombies.io/en/course/" TargetMode="Externa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hyperlink" Target="https://docs.google.com/forms/d/e/1FAIpQLScfoT1i8iEmW_r88gv3AcnWoICV1GZHfCokC6lMFgXgh1BQhg/viewform" TargetMode="External"/><Relationship Id="rId7" Type="http://schemas.openxmlformats.org/officeDocument/2006/relationships/image" Target="../media/image12.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6.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By</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Master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MODULE 5</a:t>
            </a:r>
          </a:p>
          <a:p>
            <a:pPr>
              <a:spcBef>
                <a:spcPts val="0"/>
              </a:spcBef>
            </a:pPr>
            <a:r>
              <a:rPr lang="en-US"/>
              <a:t>Fundamentals of </a:t>
            </a:r>
          </a:p>
          <a:p>
            <a:pPr>
              <a:spcBef>
                <a:spcPts val="0"/>
              </a:spcBef>
            </a:pPr>
            <a:r>
              <a:rPr lang="en-US"/>
              <a:t>Coding &amp; Programming</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2</a:t>
            </a:fld>
            <a:endParaRPr lang="en-US" dirty="0"/>
          </a:p>
        </p:txBody>
      </p:sp>
      <p:grpSp>
        <p:nvGrpSpPr>
          <p:cNvPr id="5" name="Group 4">
            <a:extLst>
              <a:ext uri="{FF2B5EF4-FFF2-40B4-BE49-F238E27FC236}">
                <a16:creationId xmlns:a16="http://schemas.microsoft.com/office/drawing/2014/main" id="{FB3B9498-C2E0-B21E-8C3C-3AE09C5507DF}"/>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A04E6B89-6521-03FE-FD35-0B35B095EB2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22481928-3C80-9E0A-6E29-7A6C9FE87539}"/>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15001281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a:t>Introduction to Smart Contract Coding</a:t>
            </a:r>
            <a:endParaRPr lang="en-US" dirty="0"/>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dirty="0"/>
              <a:t>Learning Assessment For Module 5</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5017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113</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5210629" y="4789655"/>
            <a:ext cx="1279817"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114</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905829" y="5266576"/>
            <a:ext cx="1584617"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contents module 5</a:t>
            </a:r>
          </a:p>
        </p:txBody>
      </p:sp>
    </p:spTree>
    <p:extLst>
      <p:ext uri="{BB962C8B-B14F-4D97-AF65-F5344CB8AC3E}">
        <p14:creationId xmlns:p14="http://schemas.microsoft.com/office/powerpoint/2010/main" val="3863429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pPr>
              <a:spcBef>
                <a:spcPts val="0"/>
              </a:spcBef>
            </a:pPr>
            <a:r>
              <a:rPr lang="en-US" dirty="0"/>
              <a:t>01| MODULE 5 </a:t>
            </a:r>
            <a:r>
              <a:rPr lang="en-US"/>
              <a:t>Fundamentals of </a:t>
            </a:r>
          </a:p>
          <a:p>
            <a:pPr>
              <a:spcBef>
                <a:spcPts val="0"/>
              </a:spcBef>
            </a:pPr>
            <a:r>
              <a:rPr lang="en-US"/>
              <a:t>Coding &amp; Programming</a:t>
            </a:r>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507069"/>
          </a:xfrm>
        </p:spPr>
        <p:txBody>
          <a:bodyPr/>
          <a:lstStyle/>
          <a:p>
            <a:r>
              <a:rPr lang="en-US" dirty="0"/>
              <a:t>After the first module, you should be able to:</a:t>
            </a:r>
          </a:p>
          <a:p>
            <a:r>
              <a:rPr lang="en-US" dirty="0"/>
              <a:t> </a:t>
            </a:r>
          </a:p>
          <a:p>
            <a:pPr marL="342900" lvl="0" indent="-342900" algn="l" rtl="0">
              <a:buClr>
                <a:srgbClr val="DD1470"/>
              </a:buClr>
              <a:buSzPct val="120000"/>
              <a:buFont typeface="Wingdings" pitchFamily="2" charset="2"/>
              <a:buChar char="§"/>
            </a:pPr>
            <a:r>
              <a:rPr lang="en-US"/>
              <a:t>Learn how to program a game on Ethereum.</a:t>
            </a:r>
          </a:p>
          <a:p>
            <a:pPr marL="342900" lvl="0" indent="-342900" algn="l" rtl="0">
              <a:buClr>
                <a:srgbClr val="DD1470"/>
              </a:buClr>
              <a:buSzPct val="120000"/>
              <a:buFont typeface="Wingdings" pitchFamily="2" charset="2"/>
              <a:buChar char="§"/>
            </a:pPr>
            <a:r>
              <a:rPr lang="en-US"/>
              <a:t>Learn and use basic solidity concepts.</a:t>
            </a:r>
          </a:p>
          <a:p>
            <a:pPr marL="342900" lvl="0" indent="-342900" algn="l" rtl="0">
              <a:buClr>
                <a:srgbClr val="DD1470"/>
              </a:buClr>
              <a:buSzPct val="120000"/>
              <a:buFont typeface="Wingdings" pitchFamily="2" charset="2"/>
              <a:buChar char="§"/>
            </a:pPr>
            <a:r>
              <a:rPr lang="en-US"/>
              <a:t>Understand and deploy ERC721 &amp; crypto collectibles.</a:t>
            </a:r>
          </a:p>
          <a:p>
            <a:pPr marL="342900" lvl="0" indent="-342900" algn="l" rtl="0">
              <a:buClr>
                <a:srgbClr val="DD1470"/>
              </a:buClr>
              <a:buSzPct val="120000"/>
              <a:buFont typeface="Wingdings" pitchFamily="2" charset="2"/>
              <a:buChar char="§"/>
            </a:pPr>
            <a:r>
              <a:rPr lang="en-US"/>
              <a:t>Understand and be able to program app front ends &amp; web3.js.</a:t>
            </a:r>
          </a:p>
          <a:p>
            <a:pPr marL="342900" lvl="0" indent="-342900" algn="l" rtl="0">
              <a:buClr>
                <a:srgbClr val="DD1470"/>
              </a:buClr>
              <a:buSzPct val="120000"/>
              <a:buFont typeface="Wingdings" pitchFamily="2" charset="2"/>
              <a:buChar char="§"/>
            </a:pPr>
            <a:r>
              <a:rPr lang="en-US"/>
              <a:t>Understand how data feeds and computations work theoretically and in practice.</a:t>
            </a:r>
          </a:p>
          <a:p>
            <a:pPr marL="342900" lvl="0" indent="-342900" algn="l" rtl="0">
              <a:buClr>
                <a:srgbClr val="DD1470"/>
              </a:buClr>
              <a:buSzPct val="120000"/>
              <a:buFont typeface="Wingdings" pitchFamily="2" charset="2"/>
              <a:buChar char="§"/>
            </a:pPr>
            <a:r>
              <a:rPr lang="en-US"/>
              <a:t>Learn how to deploy dApps with Truffle.</a:t>
            </a:r>
          </a:p>
          <a:p>
            <a:pPr marL="342900" lvl="0" indent="-342900" algn="l" rtl="0">
              <a:buClr>
                <a:srgbClr val="DD1470"/>
              </a:buClr>
              <a:buSzPct val="120000"/>
              <a:buFont typeface="Wingdings" pitchFamily="2" charset="2"/>
              <a:buChar char="§"/>
            </a:pPr>
            <a:r>
              <a:rPr lang="en-US"/>
              <a:t>Learn how to build an Oracle.</a:t>
            </a:r>
          </a:p>
          <a:p>
            <a:pPr marL="342900" lvl="0" indent="-342900" algn="l" rtl="0">
              <a:buClr>
                <a:srgbClr val="DD1470"/>
              </a:buClr>
              <a:buSzPct val="120000"/>
              <a:buFont typeface="Wingdings" pitchFamily="2" charset="2"/>
              <a:buChar char="§"/>
            </a:pPr>
            <a:r>
              <a:rPr lang="en-US"/>
              <a:t>Test smart contracts with Truffle (e.g., using Chai to write more expressive assertions, testing against Loom).</a:t>
            </a:r>
          </a:p>
          <a:p>
            <a:pPr marL="342900" lvl="0" indent="-342900" algn="l" rtl="0">
              <a:buClr>
                <a:srgbClr val="DD1470"/>
              </a:buClr>
              <a:buSzPct val="120000"/>
              <a:buFont typeface="Wingdings" pitchFamily="2" charset="2"/>
              <a:buChar char="§"/>
            </a:pPr>
            <a:r>
              <a:rPr lang="en-US"/>
              <a:t>Learn how to deploy on TRON, one of the fastest-growing public blockchains.</a:t>
            </a:r>
          </a:p>
          <a:p>
            <a:pPr marL="342900" lvl="0" indent="-342900" algn="l" rtl="0">
              <a:buClr>
                <a:srgbClr val="DD1470"/>
              </a:buClr>
              <a:buSzPct val="120000"/>
              <a:buFont typeface="Wingdings" pitchFamily="2" charset="2"/>
              <a:buChar char="§"/>
            </a:pPr>
            <a:r>
              <a:rPr lang="en-US"/>
              <a:t>Understand the basics of zkSync.</a:t>
            </a:r>
          </a:p>
          <a:p>
            <a:pPr marL="342900" lvl="0" indent="-342900" algn="l" rtl="0">
              <a:lnSpc>
                <a:spcPct val="150000"/>
              </a:lnSpc>
              <a:buClr>
                <a:srgbClr val="DD1470"/>
              </a:buClr>
              <a:buSzPct val="120000"/>
              <a:buFont typeface="Wingdings" pitchFamily="2" charset="2"/>
              <a:buChar char="§"/>
            </a:pPr>
            <a:endParaRPr lang="en-LB">
              <a:effectLst/>
              <a:latin typeface="Times New Roman" panose="02020603050405020304" pitchFamily="18" charset="0"/>
              <a:ea typeface="Times New Roman" panose="02020603050405020304" pitchFamily="18" charset="0"/>
            </a:endParaRPr>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r>
              <a:rPr lang="en-US">
                <a:solidFill>
                  <a:srgbClr val="000000"/>
                </a:solidFill>
                <a:effectLst/>
                <a:ea typeface="Times New Roman" panose="02020603050405020304" pitchFamily="18" charset="0"/>
              </a:rPr>
              <a:t>In this module, you will be introduced to the programming language Solidity and the concept of building smart contracts and decentralized Apps.</a:t>
            </a:r>
            <a:endParaRPr lang="en-LB">
              <a:effectLst/>
              <a:ea typeface="Times New Roman" panose="02020603050405020304" pitchFamily="18" charset="0"/>
            </a:endParaRP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r="-85"/>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Chapter Overview</a:t>
            </a:r>
            <a:endParaRPr lang="en-LB" sz="1800">
              <a:solidFill>
                <a:srgbClr val="F9A835"/>
              </a:solidFill>
              <a:cs typeface="Poppins SemiBold" pitchFamily="2" charset="77"/>
            </a:endParaRPr>
          </a:p>
          <a:p>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Learning Objectives</a:t>
            </a: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4236031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96E73FB-EAA3-1C72-7110-2E084D55CF1B}"/>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6" name="Text Placeholder 17">
            <a:extLst>
              <a:ext uri="{FF2B5EF4-FFF2-40B4-BE49-F238E27FC236}">
                <a16:creationId xmlns:a16="http://schemas.microsoft.com/office/drawing/2014/main" id="{27C29596-3285-C552-D750-C3970372A13D}"/>
              </a:ext>
            </a:extLst>
          </p:cNvPr>
          <p:cNvSpPr>
            <a:spLocks noGrp="1"/>
          </p:cNvSpPr>
          <p:nvPr/>
        </p:nvSpPr>
        <p:spPr>
          <a:xfrm>
            <a:off x="978370" y="5611529"/>
            <a:ext cx="6143488" cy="367418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effectLst/>
                <a:ea typeface="Times New Roman" panose="02020603050405020304" pitchFamily="18" charset="0"/>
              </a:rPr>
              <a:t>During the “Solidity: Beginner to Intermediate Smart Contracts” section, you will learn: </a:t>
            </a:r>
          </a:p>
          <a:p>
            <a:endParaRPr lang="en-LB">
              <a:effectLst/>
              <a:ea typeface="Times New Roman" panose="02020603050405020304" pitchFamily="18" charset="0"/>
            </a:endParaRPr>
          </a:p>
          <a:p>
            <a:pPr marL="342900" lvl="0" indent="-342900">
              <a:buClr>
                <a:srgbClr val="F79037"/>
              </a:buClr>
              <a:buSzPct val="120000"/>
              <a:buFont typeface="Wingdings" pitchFamily="2" charset="2"/>
              <a:buChar char="§"/>
            </a:pPr>
            <a:r>
              <a:rPr lang="en-US">
                <a:effectLst/>
                <a:ea typeface="Times New Roman" panose="02020603050405020304" pitchFamily="18" charset="0"/>
              </a:rPr>
              <a:t>How to build a game on Ethereum</a:t>
            </a:r>
            <a:endParaRPr lang="en-LB">
              <a:effectLst/>
              <a:ea typeface="Times New Roman" panose="02020603050405020304" pitchFamily="18" charset="0"/>
            </a:endParaRPr>
          </a:p>
          <a:p>
            <a:pPr marL="342900" lvl="0" indent="-342900">
              <a:buClr>
                <a:srgbClr val="F79037"/>
              </a:buClr>
              <a:buSzPct val="120000"/>
              <a:buFont typeface="Wingdings" pitchFamily="2" charset="2"/>
              <a:buChar char="§"/>
            </a:pPr>
            <a:r>
              <a:rPr lang="en-US">
                <a:effectLst/>
                <a:ea typeface="Times New Roman" panose="02020603050405020304" pitchFamily="18" charset="0"/>
              </a:rPr>
              <a:t>Basic solidity concepts</a:t>
            </a:r>
            <a:endParaRPr lang="en-LB">
              <a:effectLst/>
              <a:ea typeface="Times New Roman" panose="02020603050405020304" pitchFamily="18" charset="0"/>
            </a:endParaRPr>
          </a:p>
          <a:p>
            <a:pPr marL="342900" lvl="0" indent="-342900">
              <a:buClr>
                <a:srgbClr val="F79037"/>
              </a:buClr>
              <a:buSzPct val="120000"/>
              <a:buFont typeface="Wingdings" pitchFamily="2" charset="2"/>
              <a:buChar char="§"/>
            </a:pPr>
            <a:r>
              <a:rPr lang="en-US">
                <a:effectLst/>
                <a:ea typeface="Times New Roman" panose="02020603050405020304" pitchFamily="18" charset="0"/>
              </a:rPr>
              <a:t>ERC721 &amp; crypto collectibles</a:t>
            </a:r>
            <a:endParaRPr lang="en-LB">
              <a:effectLst/>
              <a:ea typeface="Times New Roman" panose="02020603050405020304" pitchFamily="18" charset="0"/>
            </a:endParaRPr>
          </a:p>
          <a:p>
            <a:pPr marL="342900" lvl="0" indent="-342900">
              <a:buClr>
                <a:srgbClr val="F79037"/>
              </a:buClr>
              <a:buSzPct val="120000"/>
              <a:buFont typeface="Wingdings" pitchFamily="2" charset="2"/>
              <a:buChar char="§"/>
            </a:pPr>
            <a:r>
              <a:rPr lang="en-US">
                <a:effectLst/>
                <a:ea typeface="Times New Roman" panose="02020603050405020304" pitchFamily="18" charset="0"/>
              </a:rPr>
              <a:t>App front ends &amp; web3.js</a:t>
            </a:r>
            <a:endParaRPr lang="en-LB">
              <a:effectLst/>
              <a:ea typeface="Times New Roman" panose="02020603050405020304" pitchFamily="18" charset="0"/>
            </a:endParaRPr>
          </a:p>
          <a:p>
            <a:pPr marL="228600"/>
            <a:r>
              <a:rPr lang="en-US">
                <a:effectLst/>
                <a:ea typeface="Times New Roman" panose="02020603050405020304" pitchFamily="18" charset="0"/>
              </a:rPr>
              <a:t> </a:t>
            </a:r>
            <a:endParaRPr lang="en-LB">
              <a:effectLst/>
              <a:ea typeface="Times New Roman" panose="02020603050405020304" pitchFamily="18" charset="0"/>
            </a:endParaRPr>
          </a:p>
          <a:p>
            <a:r>
              <a:rPr lang="en-US">
                <a:effectLst/>
                <a:ea typeface="Times New Roman" panose="02020603050405020304" pitchFamily="18" charset="0"/>
              </a:rPr>
              <a:t>During the “Chainlink: Decentralized Oracles” section, you will learn: </a:t>
            </a:r>
          </a:p>
          <a:p>
            <a:endParaRPr lang="en-LB">
              <a:effectLst/>
              <a:ea typeface="Times New Roman" panose="02020603050405020304" pitchFamily="18" charset="0"/>
            </a:endParaRPr>
          </a:p>
          <a:p>
            <a:pPr marL="342900" indent="-342900">
              <a:buClr>
                <a:srgbClr val="F79037"/>
              </a:buClr>
              <a:buSzPct val="120000"/>
              <a:buFont typeface="Wingdings" pitchFamily="2" charset="2"/>
              <a:buChar char="§"/>
            </a:pPr>
            <a:r>
              <a:rPr lang="en-US"/>
              <a:t>How data feeds and computations work</a:t>
            </a:r>
            <a:endParaRPr lang="en-LB"/>
          </a:p>
          <a:p>
            <a:r>
              <a:rPr lang="en-US">
                <a:effectLst/>
                <a:ea typeface="Times New Roman" panose="02020603050405020304" pitchFamily="18" charset="0"/>
              </a:rPr>
              <a:t> </a:t>
            </a:r>
            <a:endParaRPr lang="en-LB">
              <a:effectLst/>
              <a:ea typeface="Times New Roman" panose="02020603050405020304" pitchFamily="18" charset="0"/>
            </a:endParaRPr>
          </a:p>
          <a:p>
            <a:r>
              <a:rPr lang="en-US">
                <a:effectLst/>
                <a:ea typeface="Times New Roman" panose="02020603050405020304" pitchFamily="18" charset="0"/>
              </a:rPr>
              <a:t>During the “Advanced Solidity: Get In-depth Knowledge” section, you will learn: </a:t>
            </a:r>
          </a:p>
          <a:p>
            <a:endParaRPr lang="en-LB">
              <a:effectLst/>
              <a:ea typeface="Times New Roman" panose="02020603050405020304" pitchFamily="18" charset="0"/>
            </a:endParaRPr>
          </a:p>
          <a:p>
            <a:pPr marL="342900" lvl="0" indent="-342900">
              <a:buClr>
                <a:srgbClr val="F79037"/>
              </a:buClr>
              <a:buSzPct val="120000"/>
              <a:buFont typeface="Wingdings" pitchFamily="2" charset="2"/>
              <a:buChar char="§"/>
            </a:pPr>
            <a:r>
              <a:rPr lang="en-US"/>
              <a:t>Deploy dApps with Truffle </a:t>
            </a:r>
            <a:endParaRPr lang="en-LB"/>
          </a:p>
          <a:p>
            <a:pPr marL="342900" lvl="0" indent="-342900">
              <a:buClr>
                <a:srgbClr val="F79037"/>
              </a:buClr>
              <a:buSzPct val="120000"/>
              <a:buFont typeface="Wingdings" pitchFamily="2" charset="2"/>
              <a:buChar char="§"/>
            </a:pPr>
            <a:r>
              <a:rPr lang="en-US"/>
              <a:t>How to build an Oracle</a:t>
            </a:r>
            <a:endParaRPr lang="en-LB"/>
          </a:p>
          <a:p>
            <a:pPr marL="342900" lvl="0" indent="-342900">
              <a:spcAft>
                <a:spcPts val="600"/>
              </a:spcAft>
              <a:buClr>
                <a:srgbClr val="F79037"/>
              </a:buClr>
              <a:buSzPct val="120000"/>
              <a:buFont typeface="Wingdings" pitchFamily="2" charset="2"/>
              <a:buChar char="§"/>
            </a:pPr>
            <a:r>
              <a:rPr lang="en-US"/>
              <a:t>Testing Smart Contracts with Truffle (e.g., using Chai to write more expressive assertions, testing against Loom)</a:t>
            </a:r>
          </a:p>
          <a:p>
            <a:r>
              <a:rPr lang="en-US">
                <a:effectLst/>
                <a:ea typeface="Times New Roman" panose="02020603050405020304" pitchFamily="18" charset="0"/>
              </a:rPr>
              <a:t>During the “Beyond Ethereum: Explore the Blockchain Ecosystem” section, you will learn: </a:t>
            </a:r>
          </a:p>
          <a:p>
            <a:endParaRPr lang="en-LB">
              <a:effectLst/>
              <a:ea typeface="Times New Roman" panose="02020603050405020304" pitchFamily="18" charset="0"/>
            </a:endParaRPr>
          </a:p>
          <a:p>
            <a:pPr marL="342900" indent="-342900">
              <a:buClr>
                <a:srgbClr val="F79037"/>
              </a:buClr>
              <a:buSzPct val="120000"/>
              <a:buFont typeface="Wingdings" pitchFamily="2" charset="2"/>
              <a:buChar char="§"/>
            </a:pPr>
            <a:r>
              <a:rPr lang="en-US"/>
              <a:t>The basics of zkSync</a:t>
            </a:r>
            <a:endParaRPr lang="en-LB"/>
          </a:p>
          <a:p>
            <a:r>
              <a:rPr lang="en-US">
                <a:effectLst/>
                <a:ea typeface="Times New Roman" panose="02020603050405020304" pitchFamily="18" charset="0"/>
              </a:rPr>
              <a:t> </a:t>
            </a:r>
            <a:endParaRPr lang="en-LB"/>
          </a:p>
          <a:p>
            <a:r>
              <a:rPr lang="en-US">
                <a:effectLst/>
                <a:ea typeface="Times New Roman" panose="02020603050405020304" pitchFamily="18" charset="0"/>
              </a:rPr>
              <a:t>During the “Tron: Decentralize the Web” section, you will learn: </a:t>
            </a:r>
          </a:p>
          <a:p>
            <a:endParaRPr lang="en-LB">
              <a:effectLst/>
              <a:ea typeface="Times New Roman" panose="02020603050405020304" pitchFamily="18" charset="0"/>
            </a:endParaRPr>
          </a:p>
          <a:p>
            <a:pPr marL="342900" lvl="0" indent="-342900">
              <a:buClr>
                <a:srgbClr val="F79037"/>
              </a:buClr>
              <a:buSzPct val="120000"/>
              <a:buFont typeface="Wingdings" pitchFamily="2" charset="2"/>
              <a:buChar char="§"/>
            </a:pPr>
            <a:r>
              <a:rPr lang="en-US"/>
              <a:t>How to deploy on TRON, one of the fastest-growing public blockchains</a:t>
            </a:r>
            <a:endParaRPr lang="en-LB"/>
          </a:p>
        </p:txBody>
      </p:sp>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a:solidFill>
                  <a:srgbClr val="F48043"/>
                </a:solidFill>
                <a:effectLst/>
                <a:ea typeface="Calibri" panose="020F0502020204030204" pitchFamily="34" charset="0"/>
                <a:cs typeface="Calibri" panose="020F0502020204030204" pitchFamily="34" charset="0"/>
              </a:rPr>
              <a:t>01|</a:t>
            </a:r>
            <a:r>
              <a:rPr lang="en-US" b="1">
                <a:solidFill>
                  <a:srgbClr val="8E2F91"/>
                </a:solidFill>
                <a:effectLst/>
                <a:ea typeface="Calibri" panose="020F0502020204030204" pitchFamily="34" charset="0"/>
                <a:cs typeface="Calibri" panose="020F0502020204030204" pitchFamily="34" charset="0"/>
              </a:rPr>
              <a:t> </a:t>
            </a:r>
            <a:r>
              <a:rPr lang="en-US" b="1">
                <a:solidFill>
                  <a:srgbClr val="8E2F91"/>
                </a:solidFill>
                <a:effectLst/>
                <a:latin typeface="Calibri" panose="020F0502020204030204" pitchFamily="34" charset="0"/>
                <a:ea typeface="Times New Roman" panose="02020603050405020304" pitchFamily="18" charset="0"/>
              </a:rPr>
              <a:t>INTRODUCTION TO SMART CONTRACT CODING </a:t>
            </a:r>
            <a:endParaRPr lang="en-US" dirty="0">
              <a:solidFill>
                <a:srgbClr val="8E2F91"/>
              </a:solidFill>
              <a:cs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5</a:t>
            </a:fld>
            <a:endParaRPr lang="en-US"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1864993"/>
            <a:ext cx="6036131" cy="3917449"/>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effectLst/>
                <a:latin typeface="Calibri" panose="020F0502020204030204" pitchFamily="34" charset="0"/>
                <a:ea typeface="Times New Roman" panose="02020603050405020304" pitchFamily="18" charset="0"/>
              </a:rPr>
              <a:t>As programming is best learned through doing it, head over to the Solidity course “CryptoZombies” where you will be guided through deploying your own smart contracts once you have a good understanding for the basics. CryptoZombies is a free, open-source, interactive code school that teaches you to build games on Ethereum. The course is designed for beginners to Solidity and starts off with the absolute basics. Click </a:t>
            </a:r>
            <a:r>
              <a:rPr lang="en-US" sz="1100" u="sng">
                <a:solidFill>
                  <a:srgbClr val="F79037"/>
                </a:solidFill>
                <a:effectLst/>
                <a:latin typeface="Calibri" panose="020F0502020204030204" pitchFamily="34" charset="0"/>
                <a:ea typeface="Times New Roman" panose="02020603050405020304" pitchFamily="18" charset="0"/>
                <a:hlinkClick r:id="rId2">
                  <a:extLst>
                    <a:ext uri="{A12FA001-AC4F-418D-AE19-62706E023703}">
                      <ahyp:hlinkClr xmlns:ahyp="http://schemas.microsoft.com/office/drawing/2018/hyperlinkcolor" val="tx"/>
                    </a:ext>
                  </a:extLst>
                </a:hlinkClick>
              </a:rPr>
              <a:t>here</a:t>
            </a:r>
            <a:r>
              <a:rPr lang="en-US" sz="1100">
                <a:solidFill>
                  <a:srgbClr val="F79037"/>
                </a:solidFill>
                <a:effectLst/>
                <a:latin typeface="Calibri" panose="020F0502020204030204" pitchFamily="34" charset="0"/>
                <a:ea typeface="Times New Roman" panose="02020603050405020304" pitchFamily="18" charset="0"/>
              </a:rPr>
              <a:t>.</a:t>
            </a:r>
          </a:p>
          <a:p>
            <a:pPr algn="just"/>
            <a:br>
              <a:rPr lang="en-US" sz="1100">
                <a:solidFill>
                  <a:srgbClr val="000000"/>
                </a:solidFill>
                <a:effectLst/>
                <a:latin typeface="Calibri" panose="020F0502020204030204" pitchFamily="34" charset="0"/>
                <a:ea typeface="Times New Roman" panose="02020603050405020304" pitchFamily="18" charset="0"/>
              </a:rPr>
            </a:br>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3" name="object 15">
            <a:extLst>
              <a:ext uri="{FF2B5EF4-FFF2-40B4-BE49-F238E27FC236}">
                <a16:creationId xmlns:a16="http://schemas.microsoft.com/office/drawing/2014/main" id="{D1E1729F-2DD6-6448-B541-C76BE2A3F877}"/>
              </a:ext>
            </a:extLst>
          </p:cNvPr>
          <p:cNvGrpSpPr/>
          <p:nvPr/>
        </p:nvGrpSpPr>
        <p:grpSpPr>
          <a:xfrm>
            <a:off x="4277272" y="3004233"/>
            <a:ext cx="3047022" cy="1729173"/>
            <a:chOff x="485139" y="4586859"/>
            <a:chExt cx="3134043" cy="1778557"/>
          </a:xfrm>
        </p:grpSpPr>
        <p:pic>
          <p:nvPicPr>
            <p:cNvPr id="5" name="object 16">
              <a:extLst>
                <a:ext uri="{FF2B5EF4-FFF2-40B4-BE49-F238E27FC236}">
                  <a16:creationId xmlns:a16="http://schemas.microsoft.com/office/drawing/2014/main" id="{BBE81426-A3A2-DC54-424C-5079CD47008E}"/>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1" name="object 17">
              <a:extLst>
                <a:ext uri="{FF2B5EF4-FFF2-40B4-BE49-F238E27FC236}">
                  <a16:creationId xmlns:a16="http://schemas.microsoft.com/office/drawing/2014/main" id="{7D3A1823-8077-CA93-6BB1-68A83B0E0B0F}"/>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3" name="object 18">
              <a:extLst>
                <a:ext uri="{FF2B5EF4-FFF2-40B4-BE49-F238E27FC236}">
                  <a16:creationId xmlns:a16="http://schemas.microsoft.com/office/drawing/2014/main" id="{B425F8EB-2B3D-8E8A-9F8C-B9339CBE82C6}"/>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5" name="object 19">
              <a:extLst>
                <a:ext uri="{FF2B5EF4-FFF2-40B4-BE49-F238E27FC236}">
                  <a16:creationId xmlns:a16="http://schemas.microsoft.com/office/drawing/2014/main" id="{239AF68C-1283-BA37-3A58-BFFDEF248CC8}"/>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6" name="object 20">
              <a:extLst>
                <a:ext uri="{FF2B5EF4-FFF2-40B4-BE49-F238E27FC236}">
                  <a16:creationId xmlns:a16="http://schemas.microsoft.com/office/drawing/2014/main" id="{5EE7739C-C3A7-4624-E9ED-0F1B0B0004AF}"/>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9" name="Picture 18">
            <a:extLst>
              <a:ext uri="{FF2B5EF4-FFF2-40B4-BE49-F238E27FC236}">
                <a16:creationId xmlns:a16="http://schemas.microsoft.com/office/drawing/2014/main" id="{F02FD7F3-D81B-3D02-B260-D95D37FBD89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3089822"/>
            <a:ext cx="2319372" cy="1498655"/>
          </a:xfrm>
          <a:prstGeom prst="rect">
            <a:avLst/>
          </a:prstGeom>
        </p:spPr>
      </p:pic>
      <p:grpSp>
        <p:nvGrpSpPr>
          <p:cNvPr id="20" name="Group 19">
            <a:extLst>
              <a:ext uri="{FF2B5EF4-FFF2-40B4-BE49-F238E27FC236}">
                <a16:creationId xmlns:a16="http://schemas.microsoft.com/office/drawing/2014/main" id="{8605A959-8B06-D7A2-A0EE-FA1A47D08A68}"/>
              </a:ext>
            </a:extLst>
          </p:cNvPr>
          <p:cNvGrpSpPr/>
          <p:nvPr/>
        </p:nvGrpSpPr>
        <p:grpSpPr>
          <a:xfrm>
            <a:off x="4015275" y="3408937"/>
            <a:ext cx="824852" cy="742396"/>
            <a:chOff x="7615126" y="6464727"/>
            <a:chExt cx="824852" cy="742396"/>
          </a:xfrm>
        </p:grpSpPr>
        <p:sp>
          <p:nvSpPr>
            <p:cNvPr id="21" name="Oval 20">
              <a:extLst>
                <a:ext uri="{FF2B5EF4-FFF2-40B4-BE49-F238E27FC236}">
                  <a16:creationId xmlns:a16="http://schemas.microsoft.com/office/drawing/2014/main" id="{0DC7DE8F-768F-E122-F3D8-10BBDDE0B805}"/>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1">
              <a:extLst>
                <a:ext uri="{FF2B5EF4-FFF2-40B4-BE49-F238E27FC236}">
                  <a16:creationId xmlns:a16="http://schemas.microsoft.com/office/drawing/2014/main" id="{F102F08B-F33F-D0BE-CCC0-FA8448E0A685}"/>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grpSp>
        <p:nvGrpSpPr>
          <p:cNvPr id="12" name="Group 11">
            <a:extLst>
              <a:ext uri="{FF2B5EF4-FFF2-40B4-BE49-F238E27FC236}">
                <a16:creationId xmlns:a16="http://schemas.microsoft.com/office/drawing/2014/main" id="{CD3B2A19-C3D0-3C86-B727-D0806353E4D6}"/>
              </a:ext>
            </a:extLst>
          </p:cNvPr>
          <p:cNvGrpSpPr/>
          <p:nvPr/>
        </p:nvGrpSpPr>
        <p:grpSpPr>
          <a:xfrm flipH="1">
            <a:off x="5197628" y="8026617"/>
            <a:ext cx="2590078" cy="2250924"/>
            <a:chOff x="-220413" y="5470274"/>
            <a:chExt cx="2590078" cy="2250924"/>
          </a:xfrm>
        </p:grpSpPr>
        <p:sp>
          <p:nvSpPr>
            <p:cNvPr id="14" name="Freeform 13">
              <a:extLst>
                <a:ext uri="{FF2B5EF4-FFF2-40B4-BE49-F238E27FC236}">
                  <a16:creationId xmlns:a16="http://schemas.microsoft.com/office/drawing/2014/main" id="{575ACC8A-906D-8B9B-DE82-05DD263AEB1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AC8B0F57-B021-AE07-E7C9-0E061AC0727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D614DF7-AE89-F64C-E704-64D1DF3DB84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1810E1A-9638-175C-B9D0-6A280237E67B}"/>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EA66139-5648-7639-5758-FE06CD72C06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4B5C663A-063E-FBED-7C3E-134A931DFB6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E24E3975-8772-69A7-B20E-2E5BF91C2D5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D5468754-7D9F-22A2-4D2F-8D006A644BD4}"/>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EB5E218B-19F8-388D-7AFD-25D6FC32E93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EE864FDB-FEC6-37D2-351A-A14385D9739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3C25548F-918C-4730-0A90-6F4C125EF137}"/>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C688D99B-318C-151B-D70B-9B086C20B24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D6B1327F-0BCE-AB10-E622-24350FB5BDA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D940C2A9-4CBE-E563-9900-7AEDB6D508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31D31D6F-62AF-C156-9B60-CD81CC075F8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EDC3622-0692-A1AE-7520-A6C7D05D5534}"/>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EA78B30-B889-8807-E7AB-45765CD247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9CDC1198-F692-1EC3-8DB9-205C4354CC58}"/>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184534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LEARNING ASSESSMENT FOR MODULE 5</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6</a:t>
            </a:fld>
            <a:endParaRPr lang="en-US" dirty="0"/>
          </a:p>
        </p:txBody>
      </p:sp>
    </p:spTree>
    <p:extLst>
      <p:ext uri="{BB962C8B-B14F-4D97-AF65-F5344CB8AC3E}">
        <p14:creationId xmlns:p14="http://schemas.microsoft.com/office/powerpoint/2010/main" val="2072884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7</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To test your knowledge, finish this learning assessment as part of your overall grade for the course.</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Click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here</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CLICK  TO </a:t>
              </a:r>
              <a:r>
                <a:rPr lang="en-US" sz="1200" b="1" dirty="0">
                  <a:solidFill>
                    <a:srgbClr val="F79037"/>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VIEW</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3879322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follow your journey</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7362</TotalTime>
  <Words>540</Words>
  <Application>Microsoft Office PowerPoint</Application>
  <PresentationFormat>Custom</PresentationFormat>
  <Paragraphs>73</Paragraphs>
  <Slides>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Con Bartels</cp:lastModifiedBy>
  <cp:revision>449</cp:revision>
  <dcterms:created xsi:type="dcterms:W3CDTF">2021-06-15T11:45:52Z</dcterms:created>
  <dcterms:modified xsi:type="dcterms:W3CDTF">2023-02-22T14:42:59Z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