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56" r:id="rId5"/>
    <p:sldId id="298" r:id="rId6"/>
    <p:sldId id="301" r:id="rId7"/>
    <p:sldId id="302" r:id="rId8"/>
    <p:sldId id="303" r:id="rId9"/>
    <p:sldId id="304" r:id="rId10"/>
    <p:sldId id="305" r:id="rId11"/>
    <p:sldId id="306" r:id="rId12"/>
    <p:sldId id="307" r:id="rId13"/>
    <p:sldId id="308"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68" r:id="rId2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9DC83-38D5-4195-928E-530172346567}" v="1" dt="2023-02-22T14:51:15.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34" d="100"/>
          <a:sy n="34" d="100"/>
        </p:scale>
        <p:origin x="660" y="6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 Bartels" userId="8dfd0007-5c81-4708-91ed-94604e25256b" providerId="ADAL" clId="{3439DC83-38D5-4195-928E-530172346567}"/>
    <pc:docChg chg="addSld modSld">
      <pc:chgData name="Con Bartels" userId="8dfd0007-5c81-4708-91ed-94604e25256b" providerId="ADAL" clId="{3439DC83-38D5-4195-928E-530172346567}" dt="2023-02-22T14:51:15.457" v="0"/>
      <pc:docMkLst>
        <pc:docMk/>
      </pc:docMkLst>
      <pc:sldChg chg="add">
        <pc:chgData name="Con Bartels" userId="8dfd0007-5c81-4708-91ed-94604e25256b" providerId="ADAL" clId="{3439DC83-38D5-4195-928E-530172346567}" dt="2023-02-22T14:51:15.457" v="0"/>
        <pc:sldMkLst>
          <pc:docMk/>
          <pc:sldMk cId="2653974582"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Oj5OHMy4gEA"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drive.google.com/file/d/1xREdjeV4id9DqGCcPL-OQMOCt8lLauFx/view"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AA9Q1Yr9TQFWEKHe7" TargetMode="External"/><Relationship Id="rId7"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Master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The governance of most blockchain-based systems has been constructed in such a way as to distribute trust over many actors, with different interests and preferences, so that no single actor has the capacity to unilaterally affect or influence the operations of the overall network. Problems emerge, however, when standard governance practices are threatened in the case of an emergency that calls for decision-making beyond the scope of ordinary procedure (e.g., as in the case of TheDAO attack on the Ethereum network). </a:t>
            </a:r>
          </a:p>
          <a:p>
            <a:pPr algn="just"/>
            <a:endParaRPr lang="en-US" sz="1100">
              <a:solidFill>
                <a:srgbClr val="000000"/>
              </a:solidFill>
              <a:latin typeface="Calibri" panose="020F0502020204030204" pitchFamily="34" charset="0"/>
              <a:cs typeface="Calibri" panose="020F0502020204030204" pitchFamily="34" charset="0"/>
            </a:endParaRPr>
          </a:p>
          <a:p>
            <a:pPr algn="just"/>
            <a:r>
              <a:rPr lang="en-US" sz="1100">
                <a:solidFill>
                  <a:srgbClr val="000000"/>
                </a:solidFill>
                <a:latin typeface="Calibri" panose="020F0502020204030204" pitchFamily="34" charset="0"/>
                <a:cs typeface="Calibri" panose="020F0502020204030204" pitchFamily="34" charset="0"/>
              </a:rPr>
              <a:t>Although it is possible to enhance confidence in the proper operations of blockchain-based systems through the introduction of a series of technological guarantees related to on-chain governance, the robustness of the underlying governance system requires a whole different set of constraints that extend beyond the scope of a purely codified protocol and code-driven rules. Hence, in order to ensure a proper level of confidence in such blockchain-based systems, it may be necessary to introduce a series of procedural and substantive constraints related to off-chain governance, addressing both situations of normalcy and states of exception.</a:t>
            </a:r>
          </a:p>
          <a:p>
            <a:pPr algn="just"/>
            <a:r>
              <a:rPr lang="en-US" sz="1100">
                <a:solidFill>
                  <a:srgbClr val="000000"/>
                </a:solidFill>
                <a:latin typeface="Calibri" panose="020F0502020204030204" pitchFamily="34" charset="0"/>
                <a:cs typeface="Calibri" panose="020F0502020204030204" pitchFamily="34" charset="0"/>
              </a:rPr>
              <a:t> </a:t>
            </a:r>
          </a:p>
          <a:p>
            <a:pPr algn="just"/>
            <a:r>
              <a:rPr lang="en-US" sz="1100">
                <a:solidFill>
                  <a:srgbClr val="000000"/>
                </a:solidFill>
                <a:latin typeface="Calibri" panose="020F0502020204030204" pitchFamily="34" charset="0"/>
                <a:cs typeface="Calibri" panose="020F0502020204030204" pitchFamily="34" charset="0"/>
              </a:rPr>
              <a:t>If we take another look at David Horsager’s eight pillars of trust, the following theoretical statements for blockchain technology can be derived:</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50" y="8292457"/>
            <a:ext cx="3024188"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Data inserted into a blockchain is clear, transparent, and immutable. It is clear where data is coming from and how and under which parameters it was inserted into the blockchain system and keeps the same record of a ledger no matter which user looks at it. </a:t>
            </a:r>
          </a:p>
        </p:txBody>
      </p:sp>
      <p:grpSp>
        <p:nvGrpSpPr>
          <p:cNvPr id="75" name="Group 74">
            <a:extLst>
              <a:ext uri="{FF2B5EF4-FFF2-40B4-BE49-F238E27FC236}">
                <a16:creationId xmlns:a16="http://schemas.microsoft.com/office/drawing/2014/main" id="{B35B7041-0CC0-375D-6354-479FC1DC97B0}"/>
              </a:ext>
            </a:extLst>
          </p:cNvPr>
          <p:cNvGrpSpPr/>
          <p:nvPr/>
        </p:nvGrpSpPr>
        <p:grpSpPr>
          <a:xfrm>
            <a:off x="1831579" y="6524634"/>
            <a:ext cx="1262935" cy="1263287"/>
            <a:chOff x="2761050" y="361221"/>
            <a:chExt cx="1086135" cy="1086438"/>
          </a:xfrm>
          <a:solidFill>
            <a:srgbClr val="F79037"/>
          </a:solidFill>
        </p:grpSpPr>
        <p:grpSp>
          <p:nvGrpSpPr>
            <p:cNvPr id="76" name="Group 75">
              <a:extLst>
                <a:ext uri="{FF2B5EF4-FFF2-40B4-BE49-F238E27FC236}">
                  <a16:creationId xmlns:a16="http://schemas.microsoft.com/office/drawing/2014/main" id="{3A2C840A-AE16-ECF1-0C08-936132FF7508}"/>
                </a:ext>
              </a:extLst>
            </p:cNvPr>
            <p:cNvGrpSpPr/>
            <p:nvPr/>
          </p:nvGrpSpPr>
          <p:grpSpPr>
            <a:xfrm>
              <a:off x="2761050" y="361221"/>
              <a:ext cx="1086135" cy="1086438"/>
              <a:chOff x="2761050" y="361221"/>
              <a:chExt cx="1086135" cy="1086438"/>
            </a:xfrm>
            <a:grpFill/>
          </p:grpSpPr>
          <p:sp>
            <p:nvSpPr>
              <p:cNvPr id="82" name="Freeform 81">
                <a:extLst>
                  <a:ext uri="{FF2B5EF4-FFF2-40B4-BE49-F238E27FC236}">
                    <a16:creationId xmlns:a16="http://schemas.microsoft.com/office/drawing/2014/main" id="{8E6EFFFC-A1EC-51CE-C1ED-8E8BF91D510F}"/>
                  </a:ext>
                </a:extLst>
              </p:cNvPr>
              <p:cNvSpPr/>
              <p:nvPr/>
            </p:nvSpPr>
            <p:spPr>
              <a:xfrm>
                <a:off x="2761050" y="1196287"/>
                <a:ext cx="714272" cy="251088"/>
              </a:xfrm>
              <a:custGeom>
                <a:avLst/>
                <a:gdLst>
                  <a:gd name="connsiteX0" fmla="*/ 566 w 714272"/>
                  <a:gd name="connsiteY0" fmla="*/ 155339 h 251088"/>
                  <a:gd name="connsiteX1" fmla="*/ 27755 w 714272"/>
                  <a:gd name="connsiteY1" fmla="*/ 155339 h 251088"/>
                  <a:gd name="connsiteX2" fmla="*/ 27755 w 714272"/>
                  <a:gd name="connsiteY2" fmla="*/ 51091 h 251088"/>
                  <a:gd name="connsiteX3" fmla="*/ 86948 w 714272"/>
                  <a:gd name="connsiteY3" fmla="*/ 43443 h 251088"/>
                  <a:gd name="connsiteX4" fmla="*/ 350622 w 714272"/>
                  <a:gd name="connsiteY4" fmla="*/ 9732 h 251088"/>
                  <a:gd name="connsiteX5" fmla="*/ 425108 w 714272"/>
                  <a:gd name="connsiteY5" fmla="*/ 667 h 251088"/>
                  <a:gd name="connsiteX6" fmla="*/ 539245 w 714272"/>
                  <a:gd name="connsiteY6" fmla="*/ 55341 h 251088"/>
                  <a:gd name="connsiteX7" fmla="*/ 542927 w 714272"/>
                  <a:gd name="connsiteY7" fmla="*/ 60440 h 251088"/>
                  <a:gd name="connsiteX8" fmla="*/ 546892 w 714272"/>
                  <a:gd name="connsiteY8" fmla="*/ 55341 h 251088"/>
                  <a:gd name="connsiteX9" fmla="*/ 669524 w 714272"/>
                  <a:gd name="connsiteY9" fmla="*/ 1234 h 251088"/>
                  <a:gd name="connsiteX10" fmla="*/ 714273 w 714272"/>
                  <a:gd name="connsiteY10" fmla="*/ 7183 h 251088"/>
                  <a:gd name="connsiteX11" fmla="*/ 710024 w 714272"/>
                  <a:gd name="connsiteY11" fmla="*/ 38627 h 251088"/>
                  <a:gd name="connsiteX12" fmla="*/ 668392 w 714272"/>
                  <a:gd name="connsiteY12" fmla="*/ 33245 h 251088"/>
                  <a:gd name="connsiteX13" fmla="*/ 561336 w 714272"/>
                  <a:gd name="connsiteY13" fmla="*/ 102932 h 251088"/>
                  <a:gd name="connsiteX14" fmla="*/ 557937 w 714272"/>
                  <a:gd name="connsiteY14" fmla="*/ 155623 h 251088"/>
                  <a:gd name="connsiteX15" fmla="*/ 626475 w 714272"/>
                  <a:gd name="connsiteY15" fmla="*/ 155623 h 251088"/>
                  <a:gd name="connsiteX16" fmla="*/ 692748 w 714272"/>
                  <a:gd name="connsiteY16" fmla="*/ 155623 h 251088"/>
                  <a:gd name="connsiteX17" fmla="*/ 692748 w 714272"/>
                  <a:gd name="connsiteY17" fmla="*/ 187350 h 251088"/>
                  <a:gd name="connsiteX18" fmla="*/ 32570 w 714272"/>
                  <a:gd name="connsiteY18" fmla="*/ 187350 h 251088"/>
                  <a:gd name="connsiteX19" fmla="*/ 32570 w 714272"/>
                  <a:gd name="connsiteY19" fmla="*/ 218795 h 251088"/>
                  <a:gd name="connsiteX20" fmla="*/ 125182 w 714272"/>
                  <a:gd name="connsiteY20" fmla="*/ 218795 h 251088"/>
                  <a:gd name="connsiteX21" fmla="*/ 125182 w 714272"/>
                  <a:gd name="connsiteY21" fmla="*/ 251089 h 251088"/>
                  <a:gd name="connsiteX22" fmla="*/ 0 w 714272"/>
                  <a:gd name="connsiteY22" fmla="*/ 251089 h 251088"/>
                  <a:gd name="connsiteX23" fmla="*/ 566 w 714272"/>
                  <a:gd name="connsiteY23" fmla="*/ 155339 h 251088"/>
                  <a:gd name="connsiteX24" fmla="*/ 60325 w 714272"/>
                  <a:gd name="connsiteY24" fmla="*/ 154773 h 251088"/>
                  <a:gd name="connsiteX25" fmla="*/ 527066 w 714272"/>
                  <a:gd name="connsiteY25" fmla="*/ 154773 h 251088"/>
                  <a:gd name="connsiteX26" fmla="*/ 527066 w 714272"/>
                  <a:gd name="connsiteY26" fmla="*/ 125878 h 251088"/>
                  <a:gd name="connsiteX27" fmla="*/ 418594 w 714272"/>
                  <a:gd name="connsiteY27" fmla="*/ 32961 h 251088"/>
                  <a:gd name="connsiteX28" fmla="*/ 157185 w 714272"/>
                  <a:gd name="connsiteY28" fmla="*/ 66672 h 251088"/>
                  <a:gd name="connsiteX29" fmla="*/ 60325 w 714272"/>
                  <a:gd name="connsiteY29" fmla="*/ 79136 h 251088"/>
                  <a:gd name="connsiteX30" fmla="*/ 60325 w 714272"/>
                  <a:gd name="connsiteY30" fmla="*/ 154773 h 2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4272" h="251088">
                    <a:moveTo>
                      <a:pt x="566" y="155339"/>
                    </a:moveTo>
                    <a:cubicBezTo>
                      <a:pt x="9346" y="155339"/>
                      <a:pt x="18126" y="155339"/>
                      <a:pt x="27755" y="155339"/>
                    </a:cubicBezTo>
                    <a:cubicBezTo>
                      <a:pt x="27755" y="120496"/>
                      <a:pt x="27755" y="86218"/>
                      <a:pt x="27755" y="51091"/>
                    </a:cubicBezTo>
                    <a:cubicBezTo>
                      <a:pt x="48147" y="48542"/>
                      <a:pt x="67406" y="45992"/>
                      <a:pt x="86948" y="43443"/>
                    </a:cubicBezTo>
                    <a:cubicBezTo>
                      <a:pt x="174745" y="32111"/>
                      <a:pt x="262542" y="20780"/>
                      <a:pt x="350622" y="9732"/>
                    </a:cubicBezTo>
                    <a:cubicBezTo>
                      <a:pt x="375545" y="6616"/>
                      <a:pt x="400185" y="2933"/>
                      <a:pt x="425108" y="667"/>
                    </a:cubicBezTo>
                    <a:cubicBezTo>
                      <a:pt x="473538" y="-3299"/>
                      <a:pt x="511773" y="15398"/>
                      <a:pt x="539245" y="55341"/>
                    </a:cubicBezTo>
                    <a:cubicBezTo>
                      <a:pt x="540094" y="56757"/>
                      <a:pt x="541227" y="58173"/>
                      <a:pt x="542927" y="60440"/>
                    </a:cubicBezTo>
                    <a:cubicBezTo>
                      <a:pt x="544626" y="58457"/>
                      <a:pt x="545759" y="57040"/>
                      <a:pt x="546892" y="55341"/>
                    </a:cubicBezTo>
                    <a:cubicBezTo>
                      <a:pt x="576913" y="12282"/>
                      <a:pt x="617979" y="-4999"/>
                      <a:pt x="669524" y="1234"/>
                    </a:cubicBezTo>
                    <a:cubicBezTo>
                      <a:pt x="684252" y="2933"/>
                      <a:pt x="698696" y="5200"/>
                      <a:pt x="714273" y="7183"/>
                    </a:cubicBezTo>
                    <a:cubicBezTo>
                      <a:pt x="712857" y="17947"/>
                      <a:pt x="711440" y="27862"/>
                      <a:pt x="710024" y="38627"/>
                    </a:cubicBezTo>
                    <a:cubicBezTo>
                      <a:pt x="695580" y="36644"/>
                      <a:pt x="681986" y="35228"/>
                      <a:pt x="668392" y="33245"/>
                    </a:cubicBezTo>
                    <a:cubicBezTo>
                      <a:pt x="615996" y="25313"/>
                      <a:pt x="571248" y="53641"/>
                      <a:pt x="561336" y="102932"/>
                    </a:cubicBezTo>
                    <a:cubicBezTo>
                      <a:pt x="557937" y="119646"/>
                      <a:pt x="559070" y="137209"/>
                      <a:pt x="557937" y="155623"/>
                    </a:cubicBezTo>
                    <a:cubicBezTo>
                      <a:pt x="582010" y="155623"/>
                      <a:pt x="604101" y="155623"/>
                      <a:pt x="626475" y="155623"/>
                    </a:cubicBezTo>
                    <a:cubicBezTo>
                      <a:pt x="648283" y="155623"/>
                      <a:pt x="670091" y="155623"/>
                      <a:pt x="692748" y="155623"/>
                    </a:cubicBezTo>
                    <a:cubicBezTo>
                      <a:pt x="692748" y="166104"/>
                      <a:pt x="692748" y="176302"/>
                      <a:pt x="692748" y="187350"/>
                    </a:cubicBezTo>
                    <a:cubicBezTo>
                      <a:pt x="472689" y="187350"/>
                      <a:pt x="252913" y="187350"/>
                      <a:pt x="32570" y="187350"/>
                    </a:cubicBezTo>
                    <a:cubicBezTo>
                      <a:pt x="32570" y="198115"/>
                      <a:pt x="32570" y="208030"/>
                      <a:pt x="32570" y="218795"/>
                    </a:cubicBezTo>
                    <a:cubicBezTo>
                      <a:pt x="62591" y="218795"/>
                      <a:pt x="92612" y="218795"/>
                      <a:pt x="125182" y="218795"/>
                    </a:cubicBezTo>
                    <a:cubicBezTo>
                      <a:pt x="125182" y="230409"/>
                      <a:pt x="125182" y="240607"/>
                      <a:pt x="125182" y="251089"/>
                    </a:cubicBezTo>
                    <a:cubicBezTo>
                      <a:pt x="83549" y="251089"/>
                      <a:pt x="41916" y="251089"/>
                      <a:pt x="0" y="251089"/>
                    </a:cubicBezTo>
                    <a:cubicBezTo>
                      <a:pt x="566" y="218795"/>
                      <a:pt x="566" y="187067"/>
                      <a:pt x="566" y="155339"/>
                    </a:cubicBezTo>
                    <a:close/>
                    <a:moveTo>
                      <a:pt x="60325" y="154773"/>
                    </a:moveTo>
                    <a:cubicBezTo>
                      <a:pt x="216094" y="154773"/>
                      <a:pt x="371014" y="154773"/>
                      <a:pt x="527066" y="154773"/>
                    </a:cubicBezTo>
                    <a:cubicBezTo>
                      <a:pt x="527066" y="144858"/>
                      <a:pt x="527066" y="135510"/>
                      <a:pt x="527066" y="125878"/>
                    </a:cubicBezTo>
                    <a:cubicBezTo>
                      <a:pt x="526217" y="63839"/>
                      <a:pt x="480052" y="24746"/>
                      <a:pt x="418594" y="32961"/>
                    </a:cubicBezTo>
                    <a:cubicBezTo>
                      <a:pt x="331364" y="44576"/>
                      <a:pt x="244133" y="55341"/>
                      <a:pt x="157185" y="66672"/>
                    </a:cubicBezTo>
                    <a:cubicBezTo>
                      <a:pt x="124899" y="70921"/>
                      <a:pt x="92895" y="74887"/>
                      <a:pt x="60325" y="79136"/>
                    </a:cubicBezTo>
                    <a:cubicBezTo>
                      <a:pt x="60325" y="104348"/>
                      <a:pt x="60325" y="128994"/>
                      <a:pt x="60325" y="154773"/>
                    </a:cubicBezTo>
                    <a:close/>
                  </a:path>
                </a:pathLst>
              </a:custGeom>
              <a:grpFill/>
              <a:ln w="2828"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2E6515A-2789-3BEB-C626-D1C4590CC58B}"/>
                  </a:ext>
                </a:extLst>
              </p:cNvPr>
              <p:cNvSpPr/>
              <p:nvPr/>
            </p:nvSpPr>
            <p:spPr>
              <a:xfrm>
                <a:off x="2918518" y="1207719"/>
                <a:ext cx="928667" cy="239940"/>
              </a:xfrm>
              <a:custGeom>
                <a:avLst/>
                <a:gdLst>
                  <a:gd name="connsiteX0" fmla="*/ 0 w 928667"/>
                  <a:gd name="connsiteY0" fmla="*/ 239374 h 239940"/>
                  <a:gd name="connsiteX1" fmla="*/ 0 w 928667"/>
                  <a:gd name="connsiteY1" fmla="*/ 207929 h 239940"/>
                  <a:gd name="connsiteX2" fmla="*/ 896098 w 928667"/>
                  <a:gd name="connsiteY2" fmla="*/ 207929 h 239940"/>
                  <a:gd name="connsiteX3" fmla="*/ 896098 w 928667"/>
                  <a:gd name="connsiteY3" fmla="*/ 175918 h 239940"/>
                  <a:gd name="connsiteX4" fmla="*/ 569266 w 928667"/>
                  <a:gd name="connsiteY4" fmla="*/ 175918 h 239940"/>
                  <a:gd name="connsiteX5" fmla="*/ 569266 w 928667"/>
                  <a:gd name="connsiteY5" fmla="*/ 144474 h 239940"/>
                  <a:gd name="connsiteX6" fmla="*/ 868626 w 928667"/>
                  <a:gd name="connsiteY6" fmla="*/ 144474 h 239940"/>
                  <a:gd name="connsiteX7" fmla="*/ 868626 w 928667"/>
                  <a:gd name="connsiteY7" fmla="*/ 67705 h 239940"/>
                  <a:gd name="connsiteX8" fmla="*/ 585126 w 928667"/>
                  <a:gd name="connsiteY8" fmla="*/ 31444 h 239940"/>
                  <a:gd name="connsiteX9" fmla="*/ 589091 w 928667"/>
                  <a:gd name="connsiteY9" fmla="*/ 0 h 239940"/>
                  <a:gd name="connsiteX10" fmla="*/ 901196 w 928667"/>
                  <a:gd name="connsiteY10" fmla="*/ 39943 h 239940"/>
                  <a:gd name="connsiteX11" fmla="*/ 901196 w 928667"/>
                  <a:gd name="connsiteY11" fmla="*/ 144191 h 239940"/>
                  <a:gd name="connsiteX12" fmla="*/ 928668 w 928667"/>
                  <a:gd name="connsiteY12" fmla="*/ 144191 h 239940"/>
                  <a:gd name="connsiteX13" fmla="*/ 928668 w 928667"/>
                  <a:gd name="connsiteY13" fmla="*/ 239940 h 239940"/>
                  <a:gd name="connsiteX14" fmla="*/ 0 w 928667"/>
                  <a:gd name="connsiteY14" fmla="*/ 239374 h 2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667" h="239940">
                    <a:moveTo>
                      <a:pt x="0" y="239374"/>
                    </a:moveTo>
                    <a:cubicBezTo>
                      <a:pt x="0" y="229176"/>
                      <a:pt x="0" y="218977"/>
                      <a:pt x="0" y="207929"/>
                    </a:cubicBezTo>
                    <a:cubicBezTo>
                      <a:pt x="298510" y="207929"/>
                      <a:pt x="597021" y="207929"/>
                      <a:pt x="896098" y="207929"/>
                    </a:cubicBezTo>
                    <a:cubicBezTo>
                      <a:pt x="896098" y="196881"/>
                      <a:pt x="896098" y="186966"/>
                      <a:pt x="896098" y="175918"/>
                    </a:cubicBezTo>
                    <a:cubicBezTo>
                      <a:pt x="787059" y="175918"/>
                      <a:pt x="678587" y="175918"/>
                      <a:pt x="569266" y="175918"/>
                    </a:cubicBezTo>
                    <a:cubicBezTo>
                      <a:pt x="569266" y="165154"/>
                      <a:pt x="569266" y="155522"/>
                      <a:pt x="569266" y="144474"/>
                    </a:cubicBezTo>
                    <a:cubicBezTo>
                      <a:pt x="668675" y="144474"/>
                      <a:pt x="768367" y="144474"/>
                      <a:pt x="868626" y="144474"/>
                    </a:cubicBezTo>
                    <a:cubicBezTo>
                      <a:pt x="868626" y="118412"/>
                      <a:pt x="868626" y="93766"/>
                      <a:pt x="868626" y="67705"/>
                    </a:cubicBezTo>
                    <a:cubicBezTo>
                      <a:pt x="774598" y="55523"/>
                      <a:pt x="680287" y="43626"/>
                      <a:pt x="585126" y="31444"/>
                    </a:cubicBezTo>
                    <a:cubicBezTo>
                      <a:pt x="586542" y="20680"/>
                      <a:pt x="587675" y="10765"/>
                      <a:pt x="589091" y="0"/>
                    </a:cubicBezTo>
                    <a:cubicBezTo>
                      <a:pt x="693598" y="13314"/>
                      <a:pt x="796972" y="26629"/>
                      <a:pt x="901196" y="39943"/>
                    </a:cubicBezTo>
                    <a:cubicBezTo>
                      <a:pt x="901196" y="75070"/>
                      <a:pt x="901196" y="109347"/>
                      <a:pt x="901196" y="144191"/>
                    </a:cubicBezTo>
                    <a:cubicBezTo>
                      <a:pt x="910542" y="144191"/>
                      <a:pt x="918755" y="144191"/>
                      <a:pt x="928668" y="144191"/>
                    </a:cubicBezTo>
                    <a:cubicBezTo>
                      <a:pt x="928668" y="176768"/>
                      <a:pt x="928668" y="208213"/>
                      <a:pt x="928668" y="239940"/>
                    </a:cubicBezTo>
                    <a:cubicBezTo>
                      <a:pt x="619112" y="239374"/>
                      <a:pt x="309556" y="239374"/>
                      <a:pt x="0" y="239374"/>
                    </a:cubicBezTo>
                    <a:close/>
                  </a:path>
                </a:pathLst>
              </a:custGeom>
              <a:grpFill/>
              <a:ln w="2828"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880302C-6608-52BF-11AE-C02A727C2B29}"/>
                  </a:ext>
                </a:extLst>
              </p:cNvPr>
              <p:cNvSpPr/>
              <p:nvPr/>
            </p:nvSpPr>
            <p:spPr>
              <a:xfrm>
                <a:off x="2894412" y="361221"/>
                <a:ext cx="832114" cy="818242"/>
              </a:xfrm>
              <a:custGeom>
                <a:avLst/>
                <a:gdLst>
                  <a:gd name="connsiteX0" fmla="*/ 550606 w 832114"/>
                  <a:gd name="connsiteY0" fmla="*/ 139143 h 818242"/>
                  <a:gd name="connsiteX1" fmla="*/ 651715 w 832114"/>
                  <a:gd name="connsiteY1" fmla="*/ 132627 h 818242"/>
                  <a:gd name="connsiteX2" fmla="*/ 710907 w 832114"/>
                  <a:gd name="connsiteY2" fmla="*/ 142259 h 818242"/>
                  <a:gd name="connsiteX3" fmla="*/ 781711 w 832114"/>
                  <a:gd name="connsiteY3" fmla="*/ 270869 h 818242"/>
                  <a:gd name="connsiteX4" fmla="*/ 716571 w 832114"/>
                  <a:gd name="connsiteY4" fmla="*/ 388431 h 818242"/>
                  <a:gd name="connsiteX5" fmla="*/ 704110 w 832114"/>
                  <a:gd name="connsiteY5" fmla="*/ 403162 h 818242"/>
                  <a:gd name="connsiteX6" fmla="*/ 740645 w 832114"/>
                  <a:gd name="connsiteY6" fmla="*/ 458402 h 818242"/>
                  <a:gd name="connsiteX7" fmla="*/ 750557 w 832114"/>
                  <a:gd name="connsiteY7" fmla="*/ 461235 h 818242"/>
                  <a:gd name="connsiteX8" fmla="*/ 831557 w 832114"/>
                  <a:gd name="connsiteY8" fmla="*/ 533188 h 818242"/>
                  <a:gd name="connsiteX9" fmla="*/ 770666 w 832114"/>
                  <a:gd name="connsiteY9" fmla="*/ 618456 h 818242"/>
                  <a:gd name="connsiteX10" fmla="*/ 755089 w 832114"/>
                  <a:gd name="connsiteY10" fmla="*/ 620439 h 818242"/>
                  <a:gd name="connsiteX11" fmla="*/ 722519 w 832114"/>
                  <a:gd name="connsiteY11" fmla="*/ 630921 h 818242"/>
                  <a:gd name="connsiteX12" fmla="*/ 608099 w 832114"/>
                  <a:gd name="connsiteY12" fmla="*/ 654433 h 818242"/>
                  <a:gd name="connsiteX13" fmla="*/ 561652 w 832114"/>
                  <a:gd name="connsiteY13" fmla="*/ 650467 h 818242"/>
                  <a:gd name="connsiteX14" fmla="*/ 550040 w 832114"/>
                  <a:gd name="connsiteY14" fmla="*/ 681345 h 818242"/>
                  <a:gd name="connsiteX15" fmla="*/ 497645 w 832114"/>
                  <a:gd name="connsiteY15" fmla="*/ 771712 h 818242"/>
                  <a:gd name="connsiteX16" fmla="*/ 322050 w 832114"/>
                  <a:gd name="connsiteY16" fmla="*/ 770862 h 818242"/>
                  <a:gd name="connsiteX17" fmla="*/ 263425 w 832114"/>
                  <a:gd name="connsiteY17" fmla="*/ 661515 h 818242"/>
                  <a:gd name="connsiteX18" fmla="*/ 246998 w 832114"/>
                  <a:gd name="connsiteY18" fmla="*/ 651317 h 818242"/>
                  <a:gd name="connsiteX19" fmla="*/ 139659 w 832114"/>
                  <a:gd name="connsiteY19" fmla="*/ 648484 h 818242"/>
                  <a:gd name="connsiteX20" fmla="*/ 128047 w 832114"/>
                  <a:gd name="connsiteY20" fmla="*/ 653017 h 818242"/>
                  <a:gd name="connsiteX21" fmla="*/ 44215 w 832114"/>
                  <a:gd name="connsiteY21" fmla="*/ 661232 h 818242"/>
                  <a:gd name="connsiteX22" fmla="*/ 33 w 832114"/>
                  <a:gd name="connsiteY22" fmla="*/ 588712 h 818242"/>
                  <a:gd name="connsiteX23" fmla="*/ 49596 w 832114"/>
                  <a:gd name="connsiteY23" fmla="*/ 516191 h 818242"/>
                  <a:gd name="connsiteX24" fmla="*/ 58942 w 832114"/>
                  <a:gd name="connsiteY24" fmla="*/ 507976 h 818242"/>
                  <a:gd name="connsiteX25" fmla="*/ 112753 w 832114"/>
                  <a:gd name="connsiteY25" fmla="*/ 410244 h 818242"/>
                  <a:gd name="connsiteX26" fmla="*/ 117002 w 832114"/>
                  <a:gd name="connsiteY26" fmla="*/ 404578 h 818242"/>
                  <a:gd name="connsiteX27" fmla="*/ 91229 w 832114"/>
                  <a:gd name="connsiteY27" fmla="*/ 372567 h 818242"/>
                  <a:gd name="connsiteX28" fmla="*/ 36851 w 832114"/>
                  <a:gd name="connsiteY28" fmla="*/ 262370 h 818242"/>
                  <a:gd name="connsiteX29" fmla="*/ 107655 w 832114"/>
                  <a:gd name="connsiteY29" fmla="*/ 142542 h 818242"/>
                  <a:gd name="connsiteX30" fmla="*/ 190355 w 832114"/>
                  <a:gd name="connsiteY30" fmla="*/ 132061 h 818242"/>
                  <a:gd name="connsiteX31" fmla="*/ 202816 w 832114"/>
                  <a:gd name="connsiteY31" fmla="*/ 132061 h 818242"/>
                  <a:gd name="connsiteX32" fmla="*/ 204516 w 832114"/>
                  <a:gd name="connsiteY32" fmla="*/ 115347 h 818242"/>
                  <a:gd name="connsiteX33" fmla="*/ 309023 w 832114"/>
                  <a:gd name="connsiteY33" fmla="*/ 49342 h 818242"/>
                  <a:gd name="connsiteX34" fmla="*/ 324883 w 832114"/>
                  <a:gd name="connsiteY34" fmla="*/ 44810 h 818242"/>
                  <a:gd name="connsiteX35" fmla="*/ 389456 w 832114"/>
                  <a:gd name="connsiteY35" fmla="*/ 2600 h 818242"/>
                  <a:gd name="connsiteX36" fmla="*/ 483484 w 832114"/>
                  <a:gd name="connsiteY36" fmla="*/ 31495 h 818242"/>
                  <a:gd name="connsiteX37" fmla="*/ 546641 w 832114"/>
                  <a:gd name="connsiteY37" fmla="*/ 127245 h 818242"/>
                  <a:gd name="connsiteX38" fmla="*/ 550606 w 832114"/>
                  <a:gd name="connsiteY38" fmla="*/ 139143 h 818242"/>
                  <a:gd name="connsiteX39" fmla="*/ 564767 w 832114"/>
                  <a:gd name="connsiteY39" fmla="*/ 406844 h 818242"/>
                  <a:gd name="connsiteX40" fmla="*/ 559386 w 832114"/>
                  <a:gd name="connsiteY40" fmla="*/ 322143 h 818242"/>
                  <a:gd name="connsiteX41" fmla="*/ 552306 w 832114"/>
                  <a:gd name="connsiteY41" fmla="*/ 308262 h 818242"/>
                  <a:gd name="connsiteX42" fmla="*/ 416928 w 832114"/>
                  <a:gd name="connsiteY42" fmla="*/ 227810 h 818242"/>
                  <a:gd name="connsiteX43" fmla="*/ 402484 w 832114"/>
                  <a:gd name="connsiteY43" fmla="*/ 228093 h 818242"/>
                  <a:gd name="connsiteX44" fmla="*/ 268806 w 832114"/>
                  <a:gd name="connsiteY44" fmla="*/ 307412 h 818242"/>
                  <a:gd name="connsiteX45" fmla="*/ 260592 w 832114"/>
                  <a:gd name="connsiteY45" fmla="*/ 320727 h 818242"/>
                  <a:gd name="connsiteX46" fmla="*/ 258893 w 832114"/>
                  <a:gd name="connsiteY46" fmla="*/ 478232 h 818242"/>
                  <a:gd name="connsiteX47" fmla="*/ 265974 w 832114"/>
                  <a:gd name="connsiteY47" fmla="*/ 489846 h 818242"/>
                  <a:gd name="connsiteX48" fmla="*/ 403334 w 832114"/>
                  <a:gd name="connsiteY48" fmla="*/ 566899 h 818242"/>
                  <a:gd name="connsiteX49" fmla="*/ 416078 w 832114"/>
                  <a:gd name="connsiteY49" fmla="*/ 567182 h 818242"/>
                  <a:gd name="connsiteX50" fmla="*/ 554288 w 832114"/>
                  <a:gd name="connsiteY50" fmla="*/ 489563 h 818242"/>
                  <a:gd name="connsiteX51" fmla="*/ 560802 w 832114"/>
                  <a:gd name="connsiteY51" fmla="*/ 477665 h 818242"/>
                  <a:gd name="connsiteX52" fmla="*/ 564767 w 832114"/>
                  <a:gd name="connsiteY52" fmla="*/ 406844 h 818242"/>
                  <a:gd name="connsiteX53" fmla="*/ 291180 w 832114"/>
                  <a:gd name="connsiteY53" fmla="*/ 646501 h 818242"/>
                  <a:gd name="connsiteX54" fmla="*/ 304208 w 832114"/>
                  <a:gd name="connsiteY54" fmla="*/ 679645 h 818242"/>
                  <a:gd name="connsiteX55" fmla="*/ 365383 w 832114"/>
                  <a:gd name="connsiteY55" fmla="*/ 768596 h 818242"/>
                  <a:gd name="connsiteX56" fmla="*/ 454313 w 832114"/>
                  <a:gd name="connsiteY56" fmla="*/ 768879 h 818242"/>
                  <a:gd name="connsiteX57" fmla="*/ 474138 w 832114"/>
                  <a:gd name="connsiteY57" fmla="*/ 749899 h 818242"/>
                  <a:gd name="connsiteX58" fmla="*/ 524834 w 832114"/>
                  <a:gd name="connsiteY58" fmla="*/ 657549 h 818242"/>
                  <a:gd name="connsiteX59" fmla="*/ 528799 w 832114"/>
                  <a:gd name="connsiteY59" fmla="*/ 645935 h 818242"/>
                  <a:gd name="connsiteX60" fmla="*/ 414662 w 832114"/>
                  <a:gd name="connsiteY60" fmla="*/ 606842 h 818242"/>
                  <a:gd name="connsiteX61" fmla="*/ 405599 w 832114"/>
                  <a:gd name="connsiteY61" fmla="*/ 606842 h 818242"/>
                  <a:gd name="connsiteX62" fmla="*/ 291180 w 832114"/>
                  <a:gd name="connsiteY62" fmla="*/ 646501 h 818242"/>
                  <a:gd name="connsiteX63" fmla="*/ 682585 w 832114"/>
                  <a:gd name="connsiteY63" fmla="*/ 377666 h 818242"/>
                  <a:gd name="connsiteX64" fmla="*/ 749991 w 832114"/>
                  <a:gd name="connsiteY64" fmla="*/ 266336 h 818242"/>
                  <a:gd name="connsiteX65" fmla="*/ 694481 w 832114"/>
                  <a:gd name="connsiteY65" fmla="*/ 170020 h 818242"/>
                  <a:gd name="connsiteX66" fmla="*/ 564201 w 832114"/>
                  <a:gd name="connsiteY66" fmla="*/ 172003 h 818242"/>
                  <a:gd name="connsiteX67" fmla="*/ 583460 w 832114"/>
                  <a:gd name="connsiteY67" fmla="*/ 262370 h 818242"/>
                  <a:gd name="connsiteX68" fmla="*/ 613481 w 832114"/>
                  <a:gd name="connsiteY68" fmla="*/ 315344 h 818242"/>
                  <a:gd name="connsiteX69" fmla="*/ 682585 w 832114"/>
                  <a:gd name="connsiteY69" fmla="*/ 377666 h 818242"/>
                  <a:gd name="connsiteX70" fmla="*/ 135977 w 832114"/>
                  <a:gd name="connsiteY70" fmla="*/ 377383 h 818242"/>
                  <a:gd name="connsiteX71" fmla="*/ 227173 w 832114"/>
                  <a:gd name="connsiteY71" fmla="*/ 298064 h 818242"/>
                  <a:gd name="connsiteX72" fmla="*/ 231704 w 832114"/>
                  <a:gd name="connsiteY72" fmla="*/ 290415 h 818242"/>
                  <a:gd name="connsiteX73" fmla="*/ 248414 w 832114"/>
                  <a:gd name="connsiteY73" fmla="*/ 204298 h 818242"/>
                  <a:gd name="connsiteX74" fmla="*/ 244166 w 832114"/>
                  <a:gd name="connsiteY74" fmla="*/ 194666 h 818242"/>
                  <a:gd name="connsiteX75" fmla="*/ 217544 w 832114"/>
                  <a:gd name="connsiteY75" fmla="*/ 170870 h 818242"/>
                  <a:gd name="connsiteX76" fmla="*/ 210180 w 832114"/>
                  <a:gd name="connsiteY76" fmla="*/ 165771 h 818242"/>
                  <a:gd name="connsiteX77" fmla="*/ 113037 w 832114"/>
                  <a:gd name="connsiteY77" fmla="*/ 174270 h 818242"/>
                  <a:gd name="connsiteX78" fmla="*/ 67722 w 832114"/>
                  <a:gd name="connsiteY78" fmla="*/ 256705 h 818242"/>
                  <a:gd name="connsiteX79" fmla="*/ 135977 w 832114"/>
                  <a:gd name="connsiteY79" fmla="*/ 377383 h 818242"/>
                  <a:gd name="connsiteX80" fmla="*/ 351222 w 832114"/>
                  <a:gd name="connsiteY80" fmla="*/ 165205 h 818242"/>
                  <a:gd name="connsiteX81" fmla="*/ 401918 w 832114"/>
                  <a:gd name="connsiteY81" fmla="*/ 185601 h 818242"/>
                  <a:gd name="connsiteX82" fmla="*/ 417494 w 832114"/>
                  <a:gd name="connsiteY82" fmla="*/ 185601 h 818242"/>
                  <a:gd name="connsiteX83" fmla="*/ 491697 w 832114"/>
                  <a:gd name="connsiteY83" fmla="*/ 157839 h 818242"/>
                  <a:gd name="connsiteX84" fmla="*/ 520019 w 832114"/>
                  <a:gd name="connsiteY84" fmla="*/ 149057 h 818242"/>
                  <a:gd name="connsiteX85" fmla="*/ 463092 w 832114"/>
                  <a:gd name="connsiteY85" fmla="*/ 56991 h 818242"/>
                  <a:gd name="connsiteX86" fmla="*/ 346407 w 832114"/>
                  <a:gd name="connsiteY86" fmla="*/ 67472 h 818242"/>
                  <a:gd name="connsiteX87" fmla="*/ 345841 w 832114"/>
                  <a:gd name="connsiteY87" fmla="*/ 76254 h 818242"/>
                  <a:gd name="connsiteX88" fmla="*/ 351222 w 832114"/>
                  <a:gd name="connsiteY88" fmla="*/ 165205 h 818242"/>
                  <a:gd name="connsiteX89" fmla="*/ 153537 w 832114"/>
                  <a:gd name="connsiteY89" fmla="*/ 618456 h 818242"/>
                  <a:gd name="connsiteX90" fmla="*/ 248981 w 832114"/>
                  <a:gd name="connsiteY90" fmla="*/ 618456 h 818242"/>
                  <a:gd name="connsiteX91" fmla="*/ 247564 w 832114"/>
                  <a:gd name="connsiteY91" fmla="*/ 610524 h 818242"/>
                  <a:gd name="connsiteX92" fmla="*/ 229722 w 832114"/>
                  <a:gd name="connsiteY92" fmla="*/ 511659 h 818242"/>
                  <a:gd name="connsiteX93" fmla="*/ 222075 w 832114"/>
                  <a:gd name="connsiteY93" fmla="*/ 498061 h 818242"/>
                  <a:gd name="connsiteX94" fmla="*/ 144757 w 832114"/>
                  <a:gd name="connsiteY94" fmla="*/ 432340 h 818242"/>
                  <a:gd name="connsiteX95" fmla="*/ 138809 w 832114"/>
                  <a:gd name="connsiteY95" fmla="*/ 427524 h 818242"/>
                  <a:gd name="connsiteX96" fmla="*/ 91512 w 832114"/>
                  <a:gd name="connsiteY96" fmla="*/ 509959 h 818242"/>
                  <a:gd name="connsiteX97" fmla="*/ 153537 w 832114"/>
                  <a:gd name="connsiteY97" fmla="*/ 618456 h 818242"/>
                  <a:gd name="connsiteX98" fmla="*/ 704393 w 832114"/>
                  <a:gd name="connsiteY98" fmla="*/ 604859 h 818242"/>
                  <a:gd name="connsiteX99" fmla="*/ 672673 w 832114"/>
                  <a:gd name="connsiteY99" fmla="*/ 535171 h 818242"/>
                  <a:gd name="connsiteX100" fmla="*/ 711757 w 832114"/>
                  <a:gd name="connsiteY100" fmla="*/ 471149 h 818242"/>
                  <a:gd name="connsiteX101" fmla="*/ 682302 w 832114"/>
                  <a:gd name="connsiteY101" fmla="*/ 428374 h 818242"/>
                  <a:gd name="connsiteX102" fmla="*/ 595071 w 832114"/>
                  <a:gd name="connsiteY102" fmla="*/ 500044 h 818242"/>
                  <a:gd name="connsiteX103" fmla="*/ 589974 w 832114"/>
                  <a:gd name="connsiteY103" fmla="*/ 510809 h 818242"/>
                  <a:gd name="connsiteX104" fmla="*/ 581760 w 832114"/>
                  <a:gd name="connsiteY104" fmla="*/ 565199 h 818242"/>
                  <a:gd name="connsiteX105" fmla="*/ 570715 w 832114"/>
                  <a:gd name="connsiteY105" fmla="*/ 618740 h 818242"/>
                  <a:gd name="connsiteX106" fmla="*/ 704393 w 832114"/>
                  <a:gd name="connsiteY106" fmla="*/ 604859 h 818242"/>
                  <a:gd name="connsiteX107" fmla="*/ 704393 w 832114"/>
                  <a:gd name="connsiteY107" fmla="*/ 540554 h 818242"/>
                  <a:gd name="connsiteX108" fmla="*/ 751690 w 832114"/>
                  <a:gd name="connsiteY108" fmla="*/ 588712 h 818242"/>
                  <a:gd name="connsiteX109" fmla="*/ 799837 w 832114"/>
                  <a:gd name="connsiteY109" fmla="*/ 541404 h 818242"/>
                  <a:gd name="connsiteX110" fmla="*/ 752257 w 832114"/>
                  <a:gd name="connsiteY110" fmla="*/ 493246 h 818242"/>
                  <a:gd name="connsiteX111" fmla="*/ 704393 w 832114"/>
                  <a:gd name="connsiteY111" fmla="*/ 540554 h 818242"/>
                  <a:gd name="connsiteX112" fmla="*/ 126064 w 832114"/>
                  <a:gd name="connsiteY112" fmla="*/ 590411 h 818242"/>
                  <a:gd name="connsiteX113" fmla="*/ 79051 w 832114"/>
                  <a:gd name="connsiteY113" fmla="*/ 542253 h 818242"/>
                  <a:gd name="connsiteX114" fmla="*/ 30620 w 832114"/>
                  <a:gd name="connsiteY114" fmla="*/ 589278 h 818242"/>
                  <a:gd name="connsiteX115" fmla="*/ 77918 w 832114"/>
                  <a:gd name="connsiteY115" fmla="*/ 637720 h 818242"/>
                  <a:gd name="connsiteX116" fmla="*/ 126064 w 832114"/>
                  <a:gd name="connsiteY116" fmla="*/ 590411 h 818242"/>
                  <a:gd name="connsiteX117" fmla="*/ 329981 w 832114"/>
                  <a:gd name="connsiteY117" fmla="*/ 124129 h 818242"/>
                  <a:gd name="connsiteX118" fmla="*/ 282117 w 832114"/>
                  <a:gd name="connsiteY118" fmla="*/ 76537 h 818242"/>
                  <a:gd name="connsiteX119" fmla="*/ 234537 w 832114"/>
                  <a:gd name="connsiteY119" fmla="*/ 124695 h 818242"/>
                  <a:gd name="connsiteX120" fmla="*/ 282683 w 832114"/>
                  <a:gd name="connsiteY120" fmla="*/ 172003 h 818242"/>
                  <a:gd name="connsiteX121" fmla="*/ 329981 w 832114"/>
                  <a:gd name="connsiteY121" fmla="*/ 124129 h 818242"/>
                  <a:gd name="connsiteX122" fmla="*/ 280418 w 832114"/>
                  <a:gd name="connsiteY122" fmla="*/ 614490 h 818242"/>
                  <a:gd name="connsiteX123" fmla="*/ 368498 w 832114"/>
                  <a:gd name="connsiteY123" fmla="*/ 587862 h 818242"/>
                  <a:gd name="connsiteX124" fmla="*/ 262858 w 832114"/>
                  <a:gd name="connsiteY124" fmla="*/ 528373 h 818242"/>
                  <a:gd name="connsiteX125" fmla="*/ 280418 w 832114"/>
                  <a:gd name="connsiteY125" fmla="*/ 614490 h 818242"/>
                  <a:gd name="connsiteX126" fmla="*/ 556837 w 832114"/>
                  <a:gd name="connsiteY126" fmla="*/ 528089 h 818242"/>
                  <a:gd name="connsiteX127" fmla="*/ 451197 w 832114"/>
                  <a:gd name="connsiteY127" fmla="*/ 587862 h 818242"/>
                  <a:gd name="connsiteX128" fmla="*/ 539561 w 832114"/>
                  <a:gd name="connsiteY128" fmla="*/ 613924 h 818242"/>
                  <a:gd name="connsiteX129" fmla="*/ 556837 w 832114"/>
                  <a:gd name="connsiteY129" fmla="*/ 528089 h 818242"/>
                  <a:gd name="connsiteX130" fmla="*/ 531914 w 832114"/>
                  <a:gd name="connsiteY130" fmla="*/ 178519 h 818242"/>
                  <a:gd name="connsiteX131" fmla="*/ 448932 w 832114"/>
                  <a:gd name="connsiteY131" fmla="*/ 206564 h 818242"/>
                  <a:gd name="connsiteX132" fmla="*/ 553439 w 832114"/>
                  <a:gd name="connsiteY132" fmla="*/ 268319 h 818242"/>
                  <a:gd name="connsiteX133" fmla="*/ 531914 w 832114"/>
                  <a:gd name="connsiteY133" fmla="*/ 178519 h 818242"/>
                  <a:gd name="connsiteX134" fmla="*/ 594788 w 832114"/>
                  <a:gd name="connsiteY134" fmla="*/ 339423 h 818242"/>
                  <a:gd name="connsiteX135" fmla="*/ 594788 w 832114"/>
                  <a:gd name="connsiteY135" fmla="*/ 461518 h 818242"/>
                  <a:gd name="connsiteX136" fmla="*/ 661344 w 832114"/>
                  <a:gd name="connsiteY136" fmla="*/ 402595 h 818242"/>
                  <a:gd name="connsiteX137" fmla="*/ 594788 w 832114"/>
                  <a:gd name="connsiteY137" fmla="*/ 339423 h 818242"/>
                  <a:gd name="connsiteX138" fmla="*/ 224907 w 832114"/>
                  <a:gd name="connsiteY138" fmla="*/ 339706 h 818242"/>
                  <a:gd name="connsiteX139" fmla="*/ 158351 w 832114"/>
                  <a:gd name="connsiteY139" fmla="*/ 402879 h 818242"/>
                  <a:gd name="connsiteX140" fmla="*/ 224907 w 832114"/>
                  <a:gd name="connsiteY140" fmla="*/ 461518 h 818242"/>
                  <a:gd name="connsiteX141" fmla="*/ 224907 w 832114"/>
                  <a:gd name="connsiteY141" fmla="*/ 339706 h 818242"/>
                  <a:gd name="connsiteX142" fmla="*/ 369914 w 832114"/>
                  <a:gd name="connsiteY142" fmla="*/ 207130 h 818242"/>
                  <a:gd name="connsiteX143" fmla="*/ 306474 w 832114"/>
                  <a:gd name="connsiteY143" fmla="*/ 200048 h 818242"/>
                  <a:gd name="connsiteX144" fmla="*/ 300526 w 832114"/>
                  <a:gd name="connsiteY144" fmla="*/ 201748 h 818242"/>
                  <a:gd name="connsiteX145" fmla="*/ 275886 w 832114"/>
                  <a:gd name="connsiteY145" fmla="*/ 227243 h 818242"/>
                  <a:gd name="connsiteX146" fmla="*/ 274470 w 832114"/>
                  <a:gd name="connsiteY146" fmla="*/ 233476 h 818242"/>
                  <a:gd name="connsiteX147" fmla="*/ 267673 w 832114"/>
                  <a:gd name="connsiteY147" fmla="*/ 267469 h 818242"/>
                  <a:gd name="connsiteX148" fmla="*/ 369914 w 832114"/>
                  <a:gd name="connsiteY148" fmla="*/ 207130 h 81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832114" h="818242">
                    <a:moveTo>
                      <a:pt x="550606" y="139143"/>
                    </a:moveTo>
                    <a:cubicBezTo>
                      <a:pt x="585725" y="136593"/>
                      <a:pt x="618578" y="132627"/>
                      <a:pt x="651715" y="132627"/>
                    </a:cubicBezTo>
                    <a:cubicBezTo>
                      <a:pt x="671540" y="132627"/>
                      <a:pt x="691932" y="136310"/>
                      <a:pt x="710907" y="142259"/>
                    </a:cubicBezTo>
                    <a:cubicBezTo>
                      <a:pt x="770666" y="160955"/>
                      <a:pt x="797005" y="209963"/>
                      <a:pt x="781711" y="270869"/>
                    </a:cubicBezTo>
                    <a:cubicBezTo>
                      <a:pt x="770383" y="315911"/>
                      <a:pt x="745176" y="353021"/>
                      <a:pt x="716571" y="388431"/>
                    </a:cubicBezTo>
                    <a:cubicBezTo>
                      <a:pt x="712323" y="393530"/>
                      <a:pt x="707792" y="398629"/>
                      <a:pt x="704110" y="403162"/>
                    </a:cubicBezTo>
                    <a:cubicBezTo>
                      <a:pt x="716571" y="422142"/>
                      <a:pt x="728183" y="440555"/>
                      <a:pt x="740645" y="458402"/>
                    </a:cubicBezTo>
                    <a:cubicBezTo>
                      <a:pt x="742061" y="460668"/>
                      <a:pt x="747159" y="461235"/>
                      <a:pt x="750557" y="461235"/>
                    </a:cubicBezTo>
                    <a:cubicBezTo>
                      <a:pt x="792757" y="461235"/>
                      <a:pt x="826176" y="490979"/>
                      <a:pt x="831557" y="533188"/>
                    </a:cubicBezTo>
                    <a:cubicBezTo>
                      <a:pt x="836372" y="571432"/>
                      <a:pt x="809467" y="608825"/>
                      <a:pt x="770666" y="618456"/>
                    </a:cubicBezTo>
                    <a:cubicBezTo>
                      <a:pt x="765568" y="619590"/>
                      <a:pt x="759904" y="621289"/>
                      <a:pt x="755089" y="620439"/>
                    </a:cubicBezTo>
                    <a:cubicBezTo>
                      <a:pt x="742061" y="617890"/>
                      <a:pt x="732998" y="624405"/>
                      <a:pt x="722519" y="630921"/>
                    </a:cubicBezTo>
                    <a:cubicBezTo>
                      <a:pt x="687683" y="653017"/>
                      <a:pt x="648316" y="656133"/>
                      <a:pt x="608099" y="654433"/>
                    </a:cubicBezTo>
                    <a:cubicBezTo>
                      <a:pt x="593089" y="653867"/>
                      <a:pt x="577795" y="651884"/>
                      <a:pt x="561652" y="650467"/>
                    </a:cubicBezTo>
                    <a:cubicBezTo>
                      <a:pt x="557970" y="660382"/>
                      <a:pt x="554005" y="671147"/>
                      <a:pt x="550040" y="681345"/>
                    </a:cubicBezTo>
                    <a:cubicBezTo>
                      <a:pt x="537012" y="713923"/>
                      <a:pt x="520869" y="744800"/>
                      <a:pt x="497645" y="771712"/>
                    </a:cubicBezTo>
                    <a:cubicBezTo>
                      <a:pt x="444117" y="834034"/>
                      <a:pt x="374729" y="833751"/>
                      <a:pt x="322050" y="770862"/>
                    </a:cubicBezTo>
                    <a:cubicBezTo>
                      <a:pt x="294862" y="738568"/>
                      <a:pt x="276736" y="701175"/>
                      <a:pt x="263425" y="661515"/>
                    </a:cubicBezTo>
                    <a:cubicBezTo>
                      <a:pt x="260309" y="652167"/>
                      <a:pt x="256344" y="649901"/>
                      <a:pt x="246998" y="651317"/>
                    </a:cubicBezTo>
                    <a:cubicBezTo>
                      <a:pt x="211029" y="656699"/>
                      <a:pt x="175344" y="656699"/>
                      <a:pt x="139659" y="648484"/>
                    </a:cubicBezTo>
                    <a:cubicBezTo>
                      <a:pt x="136260" y="647634"/>
                      <a:pt x="131162" y="650467"/>
                      <a:pt x="128047" y="653017"/>
                    </a:cubicBezTo>
                    <a:cubicBezTo>
                      <a:pt x="101708" y="671997"/>
                      <a:pt x="73103" y="675679"/>
                      <a:pt x="44215" y="661232"/>
                    </a:cubicBezTo>
                    <a:cubicBezTo>
                      <a:pt x="14760" y="646785"/>
                      <a:pt x="-817" y="621572"/>
                      <a:pt x="33" y="588712"/>
                    </a:cubicBezTo>
                    <a:cubicBezTo>
                      <a:pt x="599" y="554435"/>
                      <a:pt x="18442" y="530356"/>
                      <a:pt x="49596" y="516191"/>
                    </a:cubicBezTo>
                    <a:cubicBezTo>
                      <a:pt x="53278" y="514492"/>
                      <a:pt x="58092" y="511376"/>
                      <a:pt x="58942" y="507976"/>
                    </a:cubicBezTo>
                    <a:cubicBezTo>
                      <a:pt x="70271" y="471716"/>
                      <a:pt x="89813" y="439988"/>
                      <a:pt x="112753" y="410244"/>
                    </a:cubicBezTo>
                    <a:cubicBezTo>
                      <a:pt x="114169" y="408544"/>
                      <a:pt x="115302" y="406844"/>
                      <a:pt x="117002" y="404578"/>
                    </a:cubicBezTo>
                    <a:cubicBezTo>
                      <a:pt x="108505" y="393813"/>
                      <a:pt x="99442" y="383615"/>
                      <a:pt x="91229" y="372567"/>
                    </a:cubicBezTo>
                    <a:cubicBezTo>
                      <a:pt x="66023" y="339423"/>
                      <a:pt x="44781" y="304296"/>
                      <a:pt x="36851" y="262370"/>
                    </a:cubicBezTo>
                    <a:cubicBezTo>
                      <a:pt x="26372" y="205714"/>
                      <a:pt x="52711" y="160955"/>
                      <a:pt x="107655" y="142542"/>
                    </a:cubicBezTo>
                    <a:cubicBezTo>
                      <a:pt x="134561" y="133477"/>
                      <a:pt x="162033" y="131494"/>
                      <a:pt x="190355" y="132061"/>
                    </a:cubicBezTo>
                    <a:cubicBezTo>
                      <a:pt x="194320" y="132061"/>
                      <a:pt x="198001" y="132061"/>
                      <a:pt x="202816" y="132061"/>
                    </a:cubicBezTo>
                    <a:cubicBezTo>
                      <a:pt x="203383" y="126395"/>
                      <a:pt x="203666" y="121013"/>
                      <a:pt x="204516" y="115347"/>
                    </a:cubicBezTo>
                    <a:cubicBezTo>
                      <a:pt x="211313" y="64356"/>
                      <a:pt x="260592" y="32912"/>
                      <a:pt x="309023" y="49342"/>
                    </a:cubicBezTo>
                    <a:cubicBezTo>
                      <a:pt x="316386" y="51892"/>
                      <a:pt x="320068" y="50475"/>
                      <a:pt x="324883" y="44810"/>
                    </a:cubicBezTo>
                    <a:cubicBezTo>
                      <a:pt x="342442" y="24697"/>
                      <a:pt x="363117" y="8833"/>
                      <a:pt x="389456" y="2600"/>
                    </a:cubicBezTo>
                    <a:cubicBezTo>
                      <a:pt x="426274" y="-5898"/>
                      <a:pt x="456862" y="7133"/>
                      <a:pt x="483484" y="31495"/>
                    </a:cubicBezTo>
                    <a:cubicBezTo>
                      <a:pt x="512372" y="58124"/>
                      <a:pt x="531064" y="91551"/>
                      <a:pt x="546641" y="127245"/>
                    </a:cubicBezTo>
                    <a:cubicBezTo>
                      <a:pt x="547774" y="131777"/>
                      <a:pt x="549474" y="136310"/>
                      <a:pt x="550606" y="139143"/>
                    </a:cubicBezTo>
                    <a:close/>
                    <a:moveTo>
                      <a:pt x="564767" y="406844"/>
                    </a:moveTo>
                    <a:cubicBezTo>
                      <a:pt x="563068" y="379933"/>
                      <a:pt x="561652" y="351038"/>
                      <a:pt x="559386" y="322143"/>
                    </a:cubicBezTo>
                    <a:cubicBezTo>
                      <a:pt x="559103" y="317327"/>
                      <a:pt x="555988" y="311095"/>
                      <a:pt x="552306" y="308262"/>
                    </a:cubicBezTo>
                    <a:cubicBezTo>
                      <a:pt x="509823" y="277101"/>
                      <a:pt x="464508" y="250473"/>
                      <a:pt x="416928" y="227810"/>
                    </a:cubicBezTo>
                    <a:cubicBezTo>
                      <a:pt x="412963" y="225827"/>
                      <a:pt x="406449" y="226110"/>
                      <a:pt x="402484" y="228093"/>
                    </a:cubicBezTo>
                    <a:cubicBezTo>
                      <a:pt x="355470" y="250189"/>
                      <a:pt x="310722" y="276535"/>
                      <a:pt x="268806" y="307412"/>
                    </a:cubicBezTo>
                    <a:cubicBezTo>
                      <a:pt x="264841" y="310245"/>
                      <a:pt x="261159" y="315911"/>
                      <a:pt x="260592" y="320727"/>
                    </a:cubicBezTo>
                    <a:cubicBezTo>
                      <a:pt x="255211" y="373134"/>
                      <a:pt x="254078" y="425824"/>
                      <a:pt x="258893" y="478232"/>
                    </a:cubicBezTo>
                    <a:cubicBezTo>
                      <a:pt x="259176" y="482198"/>
                      <a:pt x="262575" y="487297"/>
                      <a:pt x="265974" y="489846"/>
                    </a:cubicBezTo>
                    <a:cubicBezTo>
                      <a:pt x="309306" y="519874"/>
                      <a:pt x="355187" y="545653"/>
                      <a:pt x="403334" y="566899"/>
                    </a:cubicBezTo>
                    <a:cubicBezTo>
                      <a:pt x="407016" y="568599"/>
                      <a:pt x="412397" y="568599"/>
                      <a:pt x="416078" y="567182"/>
                    </a:cubicBezTo>
                    <a:cubicBezTo>
                      <a:pt x="464792" y="545936"/>
                      <a:pt x="510673" y="519874"/>
                      <a:pt x="554288" y="489563"/>
                    </a:cubicBezTo>
                    <a:cubicBezTo>
                      <a:pt x="557687" y="487297"/>
                      <a:pt x="560519" y="481914"/>
                      <a:pt x="560802" y="477665"/>
                    </a:cubicBezTo>
                    <a:cubicBezTo>
                      <a:pt x="562502" y="455002"/>
                      <a:pt x="563351" y="432057"/>
                      <a:pt x="564767" y="406844"/>
                    </a:cubicBezTo>
                    <a:close/>
                    <a:moveTo>
                      <a:pt x="291180" y="646501"/>
                    </a:moveTo>
                    <a:cubicBezTo>
                      <a:pt x="295145" y="656983"/>
                      <a:pt x="299110" y="668597"/>
                      <a:pt x="304208" y="679645"/>
                    </a:cubicBezTo>
                    <a:cubicBezTo>
                      <a:pt x="318935" y="713073"/>
                      <a:pt x="336211" y="745084"/>
                      <a:pt x="365383" y="768596"/>
                    </a:cubicBezTo>
                    <a:cubicBezTo>
                      <a:pt x="394271" y="791825"/>
                      <a:pt x="425141" y="792108"/>
                      <a:pt x="454313" y="768879"/>
                    </a:cubicBezTo>
                    <a:cubicBezTo>
                      <a:pt x="461393" y="763214"/>
                      <a:pt x="468190" y="756698"/>
                      <a:pt x="474138" y="749899"/>
                    </a:cubicBezTo>
                    <a:cubicBezTo>
                      <a:pt x="497645" y="722704"/>
                      <a:pt x="512372" y="690977"/>
                      <a:pt x="524834" y="657549"/>
                    </a:cubicBezTo>
                    <a:cubicBezTo>
                      <a:pt x="526533" y="653017"/>
                      <a:pt x="527949" y="648484"/>
                      <a:pt x="528799" y="645935"/>
                    </a:cubicBezTo>
                    <a:cubicBezTo>
                      <a:pt x="489998" y="632620"/>
                      <a:pt x="452330" y="619590"/>
                      <a:pt x="414662" y="606842"/>
                    </a:cubicBezTo>
                    <a:cubicBezTo>
                      <a:pt x="411830" y="605992"/>
                      <a:pt x="408432" y="605992"/>
                      <a:pt x="405599" y="606842"/>
                    </a:cubicBezTo>
                    <a:cubicBezTo>
                      <a:pt x="367648" y="619873"/>
                      <a:pt x="330264" y="632904"/>
                      <a:pt x="291180" y="646501"/>
                    </a:cubicBezTo>
                    <a:close/>
                    <a:moveTo>
                      <a:pt x="682585" y="377666"/>
                    </a:moveTo>
                    <a:cubicBezTo>
                      <a:pt x="708925" y="353587"/>
                      <a:pt x="740645" y="301463"/>
                      <a:pt x="749991" y="266336"/>
                    </a:cubicBezTo>
                    <a:cubicBezTo>
                      <a:pt x="763302" y="217045"/>
                      <a:pt x="743760" y="182768"/>
                      <a:pt x="694481" y="170020"/>
                    </a:cubicBezTo>
                    <a:cubicBezTo>
                      <a:pt x="650582" y="158406"/>
                      <a:pt x="606967" y="163788"/>
                      <a:pt x="564201" y="172003"/>
                    </a:cubicBezTo>
                    <a:cubicBezTo>
                      <a:pt x="570998" y="202598"/>
                      <a:pt x="579495" y="232342"/>
                      <a:pt x="583460" y="262370"/>
                    </a:cubicBezTo>
                    <a:cubicBezTo>
                      <a:pt x="586575" y="285033"/>
                      <a:pt x="594788" y="301180"/>
                      <a:pt x="613481" y="315344"/>
                    </a:cubicBezTo>
                    <a:cubicBezTo>
                      <a:pt x="637837" y="334324"/>
                      <a:pt x="659362" y="356703"/>
                      <a:pt x="682585" y="377666"/>
                    </a:cubicBezTo>
                    <a:close/>
                    <a:moveTo>
                      <a:pt x="135977" y="377383"/>
                    </a:moveTo>
                    <a:cubicBezTo>
                      <a:pt x="167131" y="350471"/>
                      <a:pt x="197152" y="324409"/>
                      <a:pt x="227173" y="298064"/>
                    </a:cubicBezTo>
                    <a:cubicBezTo>
                      <a:pt x="229439" y="296081"/>
                      <a:pt x="231138" y="292965"/>
                      <a:pt x="231704" y="290415"/>
                    </a:cubicBezTo>
                    <a:cubicBezTo>
                      <a:pt x="237369" y="261804"/>
                      <a:pt x="243316" y="232909"/>
                      <a:pt x="248414" y="204298"/>
                    </a:cubicBezTo>
                    <a:cubicBezTo>
                      <a:pt x="248981" y="201465"/>
                      <a:pt x="246715" y="196932"/>
                      <a:pt x="244166" y="194666"/>
                    </a:cubicBezTo>
                    <a:cubicBezTo>
                      <a:pt x="235669" y="186451"/>
                      <a:pt x="226606" y="178519"/>
                      <a:pt x="217544" y="170870"/>
                    </a:cubicBezTo>
                    <a:cubicBezTo>
                      <a:pt x="215278" y="168887"/>
                      <a:pt x="213012" y="166054"/>
                      <a:pt x="210180" y="165771"/>
                    </a:cubicBezTo>
                    <a:cubicBezTo>
                      <a:pt x="177327" y="162088"/>
                      <a:pt x="144474" y="162655"/>
                      <a:pt x="113037" y="174270"/>
                    </a:cubicBezTo>
                    <a:cubicBezTo>
                      <a:pt x="75652" y="188434"/>
                      <a:pt x="59792" y="217329"/>
                      <a:pt x="67722" y="256705"/>
                    </a:cubicBezTo>
                    <a:cubicBezTo>
                      <a:pt x="77634" y="304579"/>
                      <a:pt x="106239" y="342256"/>
                      <a:pt x="135977" y="377383"/>
                    </a:cubicBezTo>
                    <a:close/>
                    <a:moveTo>
                      <a:pt x="351222" y="165205"/>
                    </a:moveTo>
                    <a:cubicBezTo>
                      <a:pt x="368781" y="172287"/>
                      <a:pt x="385208" y="179369"/>
                      <a:pt x="401918" y="185601"/>
                    </a:cubicBezTo>
                    <a:cubicBezTo>
                      <a:pt x="406732" y="187301"/>
                      <a:pt x="412963" y="187301"/>
                      <a:pt x="417494" y="185601"/>
                    </a:cubicBezTo>
                    <a:cubicBezTo>
                      <a:pt x="442418" y="176819"/>
                      <a:pt x="467057" y="166904"/>
                      <a:pt x="491697" y="157839"/>
                    </a:cubicBezTo>
                    <a:cubicBezTo>
                      <a:pt x="500760" y="154440"/>
                      <a:pt x="510106" y="152174"/>
                      <a:pt x="520019" y="149057"/>
                    </a:cubicBezTo>
                    <a:cubicBezTo>
                      <a:pt x="505858" y="114214"/>
                      <a:pt x="489715" y="82203"/>
                      <a:pt x="463092" y="56991"/>
                    </a:cubicBezTo>
                    <a:cubicBezTo>
                      <a:pt x="421460" y="17331"/>
                      <a:pt x="380960" y="27529"/>
                      <a:pt x="346407" y="67472"/>
                    </a:cubicBezTo>
                    <a:cubicBezTo>
                      <a:pt x="344708" y="69172"/>
                      <a:pt x="344708" y="74271"/>
                      <a:pt x="345841" y="76254"/>
                    </a:cubicBezTo>
                    <a:cubicBezTo>
                      <a:pt x="365949" y="104582"/>
                      <a:pt x="366799" y="134044"/>
                      <a:pt x="351222" y="165205"/>
                    </a:cubicBezTo>
                    <a:close/>
                    <a:moveTo>
                      <a:pt x="153537" y="618456"/>
                    </a:moveTo>
                    <a:cubicBezTo>
                      <a:pt x="185823" y="624972"/>
                      <a:pt x="216977" y="623555"/>
                      <a:pt x="248981" y="618456"/>
                    </a:cubicBezTo>
                    <a:cubicBezTo>
                      <a:pt x="248414" y="615340"/>
                      <a:pt x="247848" y="612791"/>
                      <a:pt x="247564" y="610524"/>
                    </a:cubicBezTo>
                    <a:cubicBezTo>
                      <a:pt x="241617" y="577664"/>
                      <a:pt x="235953" y="544520"/>
                      <a:pt x="229722" y="511659"/>
                    </a:cubicBezTo>
                    <a:cubicBezTo>
                      <a:pt x="228872" y="506843"/>
                      <a:pt x="225757" y="501177"/>
                      <a:pt x="222075" y="498061"/>
                    </a:cubicBezTo>
                    <a:cubicBezTo>
                      <a:pt x="196585" y="475965"/>
                      <a:pt x="170530" y="454153"/>
                      <a:pt x="144757" y="432340"/>
                    </a:cubicBezTo>
                    <a:cubicBezTo>
                      <a:pt x="143057" y="430923"/>
                      <a:pt x="141075" y="429507"/>
                      <a:pt x="138809" y="427524"/>
                    </a:cubicBezTo>
                    <a:cubicBezTo>
                      <a:pt x="118984" y="453303"/>
                      <a:pt x="101425" y="479365"/>
                      <a:pt x="91512" y="509959"/>
                    </a:cubicBezTo>
                    <a:cubicBezTo>
                      <a:pt x="144757" y="523557"/>
                      <a:pt x="168264" y="569449"/>
                      <a:pt x="153537" y="618456"/>
                    </a:cubicBezTo>
                    <a:close/>
                    <a:moveTo>
                      <a:pt x="704393" y="604859"/>
                    </a:moveTo>
                    <a:cubicBezTo>
                      <a:pt x="681736" y="585312"/>
                      <a:pt x="670973" y="562933"/>
                      <a:pt x="672673" y="535171"/>
                    </a:cubicBezTo>
                    <a:cubicBezTo>
                      <a:pt x="674372" y="507410"/>
                      <a:pt x="688816" y="487297"/>
                      <a:pt x="711757" y="471149"/>
                    </a:cubicBezTo>
                    <a:cubicBezTo>
                      <a:pt x="701278" y="456136"/>
                      <a:pt x="691365" y="441688"/>
                      <a:pt x="682302" y="428374"/>
                    </a:cubicBezTo>
                    <a:cubicBezTo>
                      <a:pt x="652281" y="453019"/>
                      <a:pt x="623676" y="476249"/>
                      <a:pt x="595071" y="500044"/>
                    </a:cubicBezTo>
                    <a:cubicBezTo>
                      <a:pt x="592239" y="502311"/>
                      <a:pt x="590823" y="507126"/>
                      <a:pt x="589974" y="510809"/>
                    </a:cubicBezTo>
                    <a:cubicBezTo>
                      <a:pt x="586858" y="528939"/>
                      <a:pt x="584876" y="547069"/>
                      <a:pt x="581760" y="565199"/>
                    </a:cubicBezTo>
                    <a:cubicBezTo>
                      <a:pt x="578645" y="582763"/>
                      <a:pt x="574680" y="600326"/>
                      <a:pt x="570715" y="618740"/>
                    </a:cubicBezTo>
                    <a:cubicBezTo>
                      <a:pt x="616313" y="624122"/>
                      <a:pt x="660495" y="626955"/>
                      <a:pt x="704393" y="604859"/>
                    </a:cubicBezTo>
                    <a:close/>
                    <a:moveTo>
                      <a:pt x="704393" y="540554"/>
                    </a:moveTo>
                    <a:cubicBezTo>
                      <a:pt x="704393" y="567182"/>
                      <a:pt x="725068" y="588428"/>
                      <a:pt x="751690" y="588712"/>
                    </a:cubicBezTo>
                    <a:cubicBezTo>
                      <a:pt x="777746" y="588995"/>
                      <a:pt x="799554" y="567466"/>
                      <a:pt x="799837" y="541404"/>
                    </a:cubicBezTo>
                    <a:cubicBezTo>
                      <a:pt x="800120" y="515342"/>
                      <a:pt x="778596" y="493529"/>
                      <a:pt x="752257" y="493246"/>
                    </a:cubicBezTo>
                    <a:cubicBezTo>
                      <a:pt x="725918" y="492679"/>
                      <a:pt x="704393" y="513925"/>
                      <a:pt x="704393" y="540554"/>
                    </a:cubicBezTo>
                    <a:close/>
                    <a:moveTo>
                      <a:pt x="126064" y="590411"/>
                    </a:moveTo>
                    <a:cubicBezTo>
                      <a:pt x="126348" y="563783"/>
                      <a:pt x="105673" y="542537"/>
                      <a:pt x="79051" y="542253"/>
                    </a:cubicBezTo>
                    <a:cubicBezTo>
                      <a:pt x="52711" y="541970"/>
                      <a:pt x="30904" y="562933"/>
                      <a:pt x="30620" y="589278"/>
                    </a:cubicBezTo>
                    <a:cubicBezTo>
                      <a:pt x="30337" y="615340"/>
                      <a:pt x="51578" y="637153"/>
                      <a:pt x="77918" y="637720"/>
                    </a:cubicBezTo>
                    <a:cubicBezTo>
                      <a:pt x="104257" y="638003"/>
                      <a:pt x="125781" y="616757"/>
                      <a:pt x="126064" y="590411"/>
                    </a:cubicBezTo>
                    <a:close/>
                    <a:moveTo>
                      <a:pt x="329981" y="124129"/>
                    </a:moveTo>
                    <a:cubicBezTo>
                      <a:pt x="329697" y="97783"/>
                      <a:pt x="308456" y="76537"/>
                      <a:pt x="282117" y="76537"/>
                    </a:cubicBezTo>
                    <a:cubicBezTo>
                      <a:pt x="256061" y="76820"/>
                      <a:pt x="234253" y="98633"/>
                      <a:pt x="234537" y="124695"/>
                    </a:cubicBezTo>
                    <a:cubicBezTo>
                      <a:pt x="234820" y="151040"/>
                      <a:pt x="256344" y="172003"/>
                      <a:pt x="282683" y="172003"/>
                    </a:cubicBezTo>
                    <a:cubicBezTo>
                      <a:pt x="309306" y="172003"/>
                      <a:pt x="330264" y="150757"/>
                      <a:pt x="329981" y="124129"/>
                    </a:cubicBezTo>
                    <a:close/>
                    <a:moveTo>
                      <a:pt x="280418" y="614490"/>
                    </a:moveTo>
                    <a:cubicBezTo>
                      <a:pt x="310439" y="605425"/>
                      <a:pt x="338760" y="596927"/>
                      <a:pt x="368498" y="587862"/>
                    </a:cubicBezTo>
                    <a:cubicBezTo>
                      <a:pt x="332246" y="567466"/>
                      <a:pt x="298543" y="548486"/>
                      <a:pt x="262858" y="528373"/>
                    </a:cubicBezTo>
                    <a:cubicBezTo>
                      <a:pt x="269089" y="557551"/>
                      <a:pt x="274470" y="585029"/>
                      <a:pt x="280418" y="614490"/>
                    </a:cubicBezTo>
                    <a:close/>
                    <a:moveTo>
                      <a:pt x="556837" y="528089"/>
                    </a:moveTo>
                    <a:cubicBezTo>
                      <a:pt x="520869" y="548486"/>
                      <a:pt x="487166" y="567466"/>
                      <a:pt x="451197" y="587862"/>
                    </a:cubicBezTo>
                    <a:cubicBezTo>
                      <a:pt x="481218" y="596927"/>
                      <a:pt x="509540" y="605142"/>
                      <a:pt x="539561" y="613924"/>
                    </a:cubicBezTo>
                    <a:cubicBezTo>
                      <a:pt x="545225" y="584746"/>
                      <a:pt x="550890" y="557267"/>
                      <a:pt x="556837" y="528089"/>
                    </a:cubicBezTo>
                    <a:close/>
                    <a:moveTo>
                      <a:pt x="531914" y="178519"/>
                    </a:moveTo>
                    <a:cubicBezTo>
                      <a:pt x="503309" y="188150"/>
                      <a:pt x="476970" y="197215"/>
                      <a:pt x="448932" y="206564"/>
                    </a:cubicBezTo>
                    <a:cubicBezTo>
                      <a:pt x="484617" y="227527"/>
                      <a:pt x="517753" y="247073"/>
                      <a:pt x="553439" y="268319"/>
                    </a:cubicBezTo>
                    <a:cubicBezTo>
                      <a:pt x="546075" y="237442"/>
                      <a:pt x="539278" y="209113"/>
                      <a:pt x="531914" y="178519"/>
                    </a:cubicBezTo>
                    <a:close/>
                    <a:moveTo>
                      <a:pt x="594788" y="339423"/>
                    </a:moveTo>
                    <a:cubicBezTo>
                      <a:pt x="594788" y="381349"/>
                      <a:pt x="594788" y="419592"/>
                      <a:pt x="594788" y="461518"/>
                    </a:cubicBezTo>
                    <a:cubicBezTo>
                      <a:pt x="618012" y="440838"/>
                      <a:pt x="639253" y="422142"/>
                      <a:pt x="661344" y="402595"/>
                    </a:cubicBezTo>
                    <a:cubicBezTo>
                      <a:pt x="638687" y="381066"/>
                      <a:pt x="617729" y="360953"/>
                      <a:pt x="594788" y="339423"/>
                    </a:cubicBezTo>
                    <a:close/>
                    <a:moveTo>
                      <a:pt x="224907" y="339706"/>
                    </a:moveTo>
                    <a:cubicBezTo>
                      <a:pt x="201967" y="361236"/>
                      <a:pt x="180725" y="381349"/>
                      <a:pt x="158351" y="402879"/>
                    </a:cubicBezTo>
                    <a:cubicBezTo>
                      <a:pt x="181008" y="422991"/>
                      <a:pt x="201967" y="441405"/>
                      <a:pt x="224907" y="461518"/>
                    </a:cubicBezTo>
                    <a:cubicBezTo>
                      <a:pt x="224907" y="419875"/>
                      <a:pt x="224907" y="381349"/>
                      <a:pt x="224907" y="339706"/>
                    </a:cubicBezTo>
                    <a:close/>
                    <a:moveTo>
                      <a:pt x="369914" y="207130"/>
                    </a:moveTo>
                    <a:cubicBezTo>
                      <a:pt x="348673" y="200048"/>
                      <a:pt x="329414" y="184468"/>
                      <a:pt x="306474" y="200048"/>
                    </a:cubicBezTo>
                    <a:cubicBezTo>
                      <a:pt x="304774" y="201181"/>
                      <a:pt x="302509" y="201748"/>
                      <a:pt x="300526" y="201748"/>
                    </a:cubicBezTo>
                    <a:cubicBezTo>
                      <a:pt x="281550" y="200048"/>
                      <a:pt x="277302" y="212229"/>
                      <a:pt x="275886" y="227243"/>
                    </a:cubicBezTo>
                    <a:cubicBezTo>
                      <a:pt x="275603" y="229226"/>
                      <a:pt x="274753" y="231209"/>
                      <a:pt x="274470" y="233476"/>
                    </a:cubicBezTo>
                    <a:cubicBezTo>
                      <a:pt x="272204" y="244524"/>
                      <a:pt x="270222" y="255572"/>
                      <a:pt x="267673" y="267469"/>
                    </a:cubicBezTo>
                    <a:cubicBezTo>
                      <a:pt x="302509" y="246790"/>
                      <a:pt x="335645" y="227243"/>
                      <a:pt x="369914" y="207130"/>
                    </a:cubicBezTo>
                    <a:close/>
                  </a:path>
                </a:pathLst>
              </a:custGeom>
              <a:grpFill/>
              <a:ln w="2828"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853B898-E2BA-6A6C-CC26-0E85214F5C6B}"/>
                  </a:ext>
                </a:extLst>
              </p:cNvPr>
              <p:cNvSpPr/>
              <p:nvPr/>
            </p:nvSpPr>
            <p:spPr>
              <a:xfrm>
                <a:off x="3727102" y="510561"/>
                <a:ext cx="30304" cy="30594"/>
              </a:xfrm>
              <a:custGeom>
                <a:avLst/>
                <a:gdLst>
                  <a:gd name="connsiteX0" fmla="*/ 30304 w 30304"/>
                  <a:gd name="connsiteY0" fmla="*/ 30595 h 30594"/>
                  <a:gd name="connsiteX1" fmla="*/ 0 w 30304"/>
                  <a:gd name="connsiteY1" fmla="*/ 30595 h 30594"/>
                  <a:gd name="connsiteX2" fmla="*/ 0 w 30304"/>
                  <a:gd name="connsiteY2" fmla="*/ 0 h 30594"/>
                  <a:gd name="connsiteX3" fmla="*/ 30304 w 30304"/>
                  <a:gd name="connsiteY3" fmla="*/ 0 h 30594"/>
                  <a:gd name="connsiteX4" fmla="*/ 30304 w 30304"/>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30304" y="30595"/>
                    </a:moveTo>
                    <a:cubicBezTo>
                      <a:pt x="20108" y="30595"/>
                      <a:pt x="10479" y="30595"/>
                      <a:pt x="0" y="30595"/>
                    </a:cubicBezTo>
                    <a:cubicBezTo>
                      <a:pt x="0" y="20680"/>
                      <a:pt x="0" y="10765"/>
                      <a:pt x="0" y="0"/>
                    </a:cubicBezTo>
                    <a:cubicBezTo>
                      <a:pt x="9913" y="0"/>
                      <a:pt x="19825" y="0"/>
                      <a:pt x="30304" y="0"/>
                    </a:cubicBezTo>
                    <a:cubicBezTo>
                      <a:pt x="30304" y="9915"/>
                      <a:pt x="30304" y="19830"/>
                      <a:pt x="30304" y="30595"/>
                    </a:cubicBezTo>
                    <a:close/>
                  </a:path>
                </a:pathLst>
              </a:custGeom>
              <a:grpFill/>
              <a:ln w="2828"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98889DD-9F2E-F51A-BC4F-A5089C4E4EF3}"/>
                  </a:ext>
                </a:extLst>
              </p:cNvPr>
              <p:cNvSpPr/>
              <p:nvPr/>
            </p:nvSpPr>
            <p:spPr>
              <a:xfrm>
                <a:off x="3779780" y="457588"/>
                <a:ext cx="30587" cy="30594"/>
              </a:xfrm>
              <a:custGeom>
                <a:avLst/>
                <a:gdLst>
                  <a:gd name="connsiteX0" fmla="*/ 30587 w 30587"/>
                  <a:gd name="connsiteY0" fmla="*/ 30595 h 30594"/>
                  <a:gd name="connsiteX1" fmla="*/ 0 w 30587"/>
                  <a:gd name="connsiteY1" fmla="*/ 30595 h 30594"/>
                  <a:gd name="connsiteX2" fmla="*/ 0 w 30587"/>
                  <a:gd name="connsiteY2" fmla="*/ 0 h 30594"/>
                  <a:gd name="connsiteX3" fmla="*/ 30587 w 30587"/>
                  <a:gd name="connsiteY3" fmla="*/ 0 h 30594"/>
                  <a:gd name="connsiteX4" fmla="*/ 30587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30595"/>
                    </a:moveTo>
                    <a:cubicBezTo>
                      <a:pt x="20392" y="30595"/>
                      <a:pt x="10762" y="30595"/>
                      <a:pt x="0" y="30595"/>
                    </a:cubicBezTo>
                    <a:cubicBezTo>
                      <a:pt x="0" y="20680"/>
                      <a:pt x="0" y="10765"/>
                      <a:pt x="0" y="0"/>
                    </a:cubicBezTo>
                    <a:cubicBezTo>
                      <a:pt x="9913" y="0"/>
                      <a:pt x="19825" y="0"/>
                      <a:pt x="30587" y="0"/>
                    </a:cubicBezTo>
                    <a:cubicBezTo>
                      <a:pt x="30587" y="9915"/>
                      <a:pt x="30587" y="19546"/>
                      <a:pt x="30587" y="30595"/>
                    </a:cubicBezTo>
                    <a:close/>
                  </a:path>
                </a:pathLst>
              </a:custGeom>
              <a:grpFill/>
              <a:ln w="2828"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D3C08B3-E0C0-3450-35F5-1AB9F91598BD}"/>
                  </a:ext>
                </a:extLst>
              </p:cNvPr>
              <p:cNvSpPr/>
              <p:nvPr/>
            </p:nvSpPr>
            <p:spPr>
              <a:xfrm>
                <a:off x="2866406" y="1052197"/>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196" y="0"/>
                      <a:pt x="19825" y="0"/>
                      <a:pt x="30021" y="0"/>
                    </a:cubicBezTo>
                    <a:cubicBezTo>
                      <a:pt x="30021" y="10198"/>
                      <a:pt x="30021" y="20113"/>
                      <a:pt x="30021" y="30878"/>
                    </a:cubicBezTo>
                    <a:cubicBezTo>
                      <a:pt x="20108" y="30878"/>
                      <a:pt x="10196" y="30878"/>
                      <a:pt x="0" y="30878"/>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688AF57-F167-6B29-D83C-CBA3130F2920}"/>
                  </a:ext>
                </a:extLst>
              </p:cNvPr>
              <p:cNvSpPr/>
              <p:nvPr/>
            </p:nvSpPr>
            <p:spPr>
              <a:xfrm>
                <a:off x="2813162" y="1105738"/>
                <a:ext cx="30304" cy="30594"/>
              </a:xfrm>
              <a:custGeom>
                <a:avLst/>
                <a:gdLst>
                  <a:gd name="connsiteX0" fmla="*/ 0 w 30304"/>
                  <a:gd name="connsiteY0" fmla="*/ 0 h 30594"/>
                  <a:gd name="connsiteX1" fmla="*/ 30304 w 30304"/>
                  <a:gd name="connsiteY1" fmla="*/ 0 h 30594"/>
                  <a:gd name="connsiteX2" fmla="*/ 30304 w 30304"/>
                  <a:gd name="connsiteY2" fmla="*/ 30595 h 30594"/>
                  <a:gd name="connsiteX3" fmla="*/ 0 w 30304"/>
                  <a:gd name="connsiteY3" fmla="*/ 30595 h 30594"/>
                  <a:gd name="connsiteX4" fmla="*/ 0 w 30304"/>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0" y="0"/>
                    </a:moveTo>
                    <a:cubicBezTo>
                      <a:pt x="10196" y="0"/>
                      <a:pt x="19825" y="0"/>
                      <a:pt x="30304" y="0"/>
                    </a:cubicBezTo>
                    <a:cubicBezTo>
                      <a:pt x="30304" y="9915"/>
                      <a:pt x="30304" y="19830"/>
                      <a:pt x="30304" y="30595"/>
                    </a:cubicBezTo>
                    <a:cubicBezTo>
                      <a:pt x="20392" y="30595"/>
                      <a:pt x="10479" y="30595"/>
                      <a:pt x="0" y="30595"/>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3457EFE-BA72-9359-1E6C-92D78E043ECD}"/>
                  </a:ext>
                </a:extLst>
              </p:cNvPr>
              <p:cNvSpPr/>
              <p:nvPr/>
            </p:nvSpPr>
            <p:spPr>
              <a:xfrm>
                <a:off x="2919085" y="110573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198"/>
                      <a:pt x="0" y="0"/>
                    </a:cubicBezTo>
                    <a:cubicBezTo>
                      <a:pt x="10196" y="0"/>
                      <a:pt x="20108" y="0"/>
                      <a:pt x="30587" y="0"/>
                    </a:cubicBezTo>
                    <a:cubicBezTo>
                      <a:pt x="30587" y="9915"/>
                      <a:pt x="30587" y="20113"/>
                      <a:pt x="30587" y="30595"/>
                    </a:cubicBezTo>
                    <a:cubicBezTo>
                      <a:pt x="20675" y="30595"/>
                      <a:pt x="11045" y="30595"/>
                      <a:pt x="0" y="30595"/>
                    </a:cubicBezTo>
                    <a:close/>
                  </a:path>
                </a:pathLst>
              </a:custGeom>
              <a:grpFill/>
              <a:ln w="2828"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E31B642-F039-C9F0-3B50-827D013D074B}"/>
                  </a:ext>
                </a:extLst>
              </p:cNvPr>
              <p:cNvSpPr/>
              <p:nvPr/>
            </p:nvSpPr>
            <p:spPr>
              <a:xfrm>
                <a:off x="2866123" y="1158711"/>
                <a:ext cx="30587" cy="30594"/>
              </a:xfrm>
              <a:custGeom>
                <a:avLst/>
                <a:gdLst>
                  <a:gd name="connsiteX0" fmla="*/ 0 w 30587"/>
                  <a:gd name="connsiteY0" fmla="*/ 0 h 30594"/>
                  <a:gd name="connsiteX1" fmla="*/ 30587 w 30587"/>
                  <a:gd name="connsiteY1" fmla="*/ 0 h 30594"/>
                  <a:gd name="connsiteX2" fmla="*/ 30587 w 30587"/>
                  <a:gd name="connsiteY2" fmla="*/ 30594 h 30594"/>
                  <a:gd name="connsiteX3" fmla="*/ 0 w 30587"/>
                  <a:gd name="connsiteY3" fmla="*/ 30594 h 30594"/>
                  <a:gd name="connsiteX4" fmla="*/ 0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0"/>
                    </a:moveTo>
                    <a:cubicBezTo>
                      <a:pt x="10479" y="0"/>
                      <a:pt x="20392" y="0"/>
                      <a:pt x="30587" y="0"/>
                    </a:cubicBezTo>
                    <a:cubicBezTo>
                      <a:pt x="30587" y="10198"/>
                      <a:pt x="30587" y="20113"/>
                      <a:pt x="30587" y="30594"/>
                    </a:cubicBezTo>
                    <a:cubicBezTo>
                      <a:pt x="20392" y="30594"/>
                      <a:pt x="10479" y="30594"/>
                      <a:pt x="0" y="30594"/>
                    </a:cubicBezTo>
                    <a:cubicBezTo>
                      <a:pt x="0" y="20680"/>
                      <a:pt x="0" y="10765"/>
                      <a:pt x="0" y="0"/>
                    </a:cubicBezTo>
                    <a:close/>
                  </a:path>
                </a:pathLst>
              </a:custGeom>
              <a:grpFill/>
              <a:ln w="2828"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12E10DB-C378-2167-C262-9BE2D1B4F3AF}"/>
                  </a:ext>
                </a:extLst>
              </p:cNvPr>
              <p:cNvSpPr/>
              <p:nvPr/>
            </p:nvSpPr>
            <p:spPr>
              <a:xfrm>
                <a:off x="3673574" y="45758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481"/>
                      <a:pt x="0" y="0"/>
                    </a:cubicBezTo>
                    <a:cubicBezTo>
                      <a:pt x="10196" y="0"/>
                      <a:pt x="20108" y="0"/>
                      <a:pt x="30587" y="0"/>
                    </a:cubicBezTo>
                    <a:cubicBezTo>
                      <a:pt x="30587" y="10198"/>
                      <a:pt x="30587" y="20113"/>
                      <a:pt x="30587" y="30595"/>
                    </a:cubicBezTo>
                    <a:cubicBezTo>
                      <a:pt x="20392" y="30595"/>
                      <a:pt x="10762" y="30595"/>
                      <a:pt x="0" y="30595"/>
                    </a:cubicBezTo>
                    <a:close/>
                  </a:path>
                </a:pathLst>
              </a:custGeom>
              <a:grpFill/>
              <a:ln w="2828"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2D579FA-F82F-8C94-0F4A-288D3B3C4A5D}"/>
                  </a:ext>
                </a:extLst>
              </p:cNvPr>
              <p:cNvSpPr/>
              <p:nvPr/>
            </p:nvSpPr>
            <p:spPr>
              <a:xfrm>
                <a:off x="3726819" y="404614"/>
                <a:ext cx="30587" cy="30594"/>
              </a:xfrm>
              <a:custGeom>
                <a:avLst/>
                <a:gdLst>
                  <a:gd name="connsiteX0" fmla="*/ 30587 w 30587"/>
                  <a:gd name="connsiteY0" fmla="*/ 0 h 30594"/>
                  <a:gd name="connsiteX1" fmla="*/ 30587 w 30587"/>
                  <a:gd name="connsiteY1" fmla="*/ 30595 h 30594"/>
                  <a:gd name="connsiteX2" fmla="*/ 0 w 30587"/>
                  <a:gd name="connsiteY2" fmla="*/ 30595 h 30594"/>
                  <a:gd name="connsiteX3" fmla="*/ 0 w 30587"/>
                  <a:gd name="connsiteY3" fmla="*/ 0 h 30594"/>
                  <a:gd name="connsiteX4" fmla="*/ 30587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0"/>
                    </a:moveTo>
                    <a:cubicBezTo>
                      <a:pt x="30587" y="10481"/>
                      <a:pt x="30587" y="20396"/>
                      <a:pt x="30587" y="30595"/>
                    </a:cubicBezTo>
                    <a:cubicBezTo>
                      <a:pt x="20392" y="30595"/>
                      <a:pt x="10762" y="30595"/>
                      <a:pt x="0" y="30595"/>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C8F0476-3A58-C6E4-05C4-A5BE3D7D525F}"/>
                  </a:ext>
                </a:extLst>
              </p:cNvPr>
              <p:cNvSpPr/>
              <p:nvPr/>
            </p:nvSpPr>
            <p:spPr>
              <a:xfrm>
                <a:off x="3152455" y="1288171"/>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479" y="0"/>
                      <a:pt x="19825" y="0"/>
                      <a:pt x="30021" y="0"/>
                    </a:cubicBezTo>
                    <a:cubicBezTo>
                      <a:pt x="30021" y="10198"/>
                      <a:pt x="30021" y="20113"/>
                      <a:pt x="30021" y="30878"/>
                    </a:cubicBezTo>
                    <a:cubicBezTo>
                      <a:pt x="20108" y="30878"/>
                      <a:pt x="10196" y="30878"/>
                      <a:pt x="0" y="30878"/>
                    </a:cubicBezTo>
                    <a:cubicBezTo>
                      <a:pt x="0" y="20396"/>
                      <a:pt x="0" y="10198"/>
                      <a:pt x="0" y="0"/>
                    </a:cubicBezTo>
                    <a:close/>
                  </a:path>
                </a:pathLst>
              </a:custGeom>
              <a:grpFill/>
              <a:ln w="2828"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9C4BE55-F0C3-B533-0DA2-2229E8637A1A}"/>
                  </a:ext>
                </a:extLst>
              </p:cNvPr>
              <p:cNvSpPr/>
              <p:nvPr/>
            </p:nvSpPr>
            <p:spPr>
              <a:xfrm>
                <a:off x="3215896" y="1288738"/>
                <a:ext cx="30587" cy="30311"/>
              </a:xfrm>
              <a:custGeom>
                <a:avLst/>
                <a:gdLst>
                  <a:gd name="connsiteX0" fmla="*/ 30587 w 30587"/>
                  <a:gd name="connsiteY0" fmla="*/ 0 h 30311"/>
                  <a:gd name="connsiteX1" fmla="*/ 30587 w 30587"/>
                  <a:gd name="connsiteY1" fmla="*/ 30311 h 30311"/>
                  <a:gd name="connsiteX2" fmla="*/ 0 w 30587"/>
                  <a:gd name="connsiteY2" fmla="*/ 30311 h 30311"/>
                  <a:gd name="connsiteX3" fmla="*/ 0 w 30587"/>
                  <a:gd name="connsiteY3" fmla="*/ 0 h 30311"/>
                  <a:gd name="connsiteX4" fmla="*/ 30587 w 30587"/>
                  <a:gd name="connsiteY4" fmla="*/ 0 h 3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311">
                    <a:moveTo>
                      <a:pt x="30587" y="0"/>
                    </a:moveTo>
                    <a:cubicBezTo>
                      <a:pt x="30587" y="10481"/>
                      <a:pt x="30587" y="20113"/>
                      <a:pt x="30587" y="30311"/>
                    </a:cubicBezTo>
                    <a:cubicBezTo>
                      <a:pt x="20392" y="30311"/>
                      <a:pt x="10762" y="30311"/>
                      <a:pt x="0" y="30311"/>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2697454-2620-2EF4-1CB2-1CE7F3C37A3F}"/>
                  </a:ext>
                </a:extLst>
              </p:cNvPr>
              <p:cNvSpPr/>
              <p:nvPr/>
            </p:nvSpPr>
            <p:spPr>
              <a:xfrm>
                <a:off x="3224669" y="690446"/>
                <a:ext cx="159176" cy="159206"/>
              </a:xfrm>
              <a:custGeom>
                <a:avLst/>
                <a:gdLst>
                  <a:gd name="connsiteX0" fmla="*/ 80157 w 159176"/>
                  <a:gd name="connsiteY0" fmla="*/ 159205 h 159206"/>
                  <a:gd name="connsiteX1" fmla="*/ 7 w 159176"/>
                  <a:gd name="connsiteY1" fmla="*/ 80452 h 159206"/>
                  <a:gd name="connsiteX2" fmla="*/ 79590 w 159176"/>
                  <a:gd name="connsiteY2" fmla="*/ 0 h 159206"/>
                  <a:gd name="connsiteX3" fmla="*/ 159174 w 159176"/>
                  <a:gd name="connsiteY3" fmla="*/ 79602 h 159206"/>
                  <a:gd name="connsiteX4" fmla="*/ 80157 w 159176"/>
                  <a:gd name="connsiteY4" fmla="*/ 159205 h 159206"/>
                  <a:gd name="connsiteX5" fmla="*/ 80157 w 159176"/>
                  <a:gd name="connsiteY5" fmla="*/ 127477 h 159206"/>
                  <a:gd name="connsiteX6" fmla="*/ 127454 w 159176"/>
                  <a:gd name="connsiteY6" fmla="*/ 79602 h 159206"/>
                  <a:gd name="connsiteX7" fmla="*/ 79307 w 159176"/>
                  <a:gd name="connsiteY7" fmla="*/ 32011 h 159206"/>
                  <a:gd name="connsiteX8" fmla="*/ 32010 w 159176"/>
                  <a:gd name="connsiteY8" fmla="*/ 80169 h 159206"/>
                  <a:gd name="connsiteX9" fmla="*/ 80157 w 159176"/>
                  <a:gd name="connsiteY9" fmla="*/ 127477 h 15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176" h="159206">
                    <a:moveTo>
                      <a:pt x="80157" y="159205"/>
                    </a:moveTo>
                    <a:cubicBezTo>
                      <a:pt x="36258" y="159488"/>
                      <a:pt x="573" y="124361"/>
                      <a:pt x="7" y="80452"/>
                    </a:cubicBezTo>
                    <a:cubicBezTo>
                      <a:pt x="-560" y="36543"/>
                      <a:pt x="35692" y="0"/>
                      <a:pt x="79590" y="0"/>
                    </a:cubicBezTo>
                    <a:cubicBezTo>
                      <a:pt x="123206" y="0"/>
                      <a:pt x="158891" y="35694"/>
                      <a:pt x="159174" y="79602"/>
                    </a:cubicBezTo>
                    <a:cubicBezTo>
                      <a:pt x="159458" y="123228"/>
                      <a:pt x="124055" y="158921"/>
                      <a:pt x="80157" y="159205"/>
                    </a:cubicBezTo>
                    <a:close/>
                    <a:moveTo>
                      <a:pt x="80157" y="127477"/>
                    </a:moveTo>
                    <a:cubicBezTo>
                      <a:pt x="106496" y="127194"/>
                      <a:pt x="127737" y="105664"/>
                      <a:pt x="127454" y="79602"/>
                    </a:cubicBezTo>
                    <a:cubicBezTo>
                      <a:pt x="127171" y="53257"/>
                      <a:pt x="105363" y="31728"/>
                      <a:pt x="79307" y="32011"/>
                    </a:cubicBezTo>
                    <a:cubicBezTo>
                      <a:pt x="53251" y="32294"/>
                      <a:pt x="31727" y="54107"/>
                      <a:pt x="32010" y="80169"/>
                    </a:cubicBezTo>
                    <a:cubicBezTo>
                      <a:pt x="32293" y="106797"/>
                      <a:pt x="53534" y="127760"/>
                      <a:pt x="80157" y="127477"/>
                    </a:cubicBezTo>
                    <a:close/>
                  </a:path>
                </a:pathLst>
              </a:custGeom>
              <a:grpFill/>
              <a:ln w="2828"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74C01D18-BA48-84B6-E478-7B0D17A9DC25}"/>
                </a:ext>
              </a:extLst>
            </p:cNvPr>
            <p:cNvGrpSpPr/>
            <p:nvPr/>
          </p:nvGrpSpPr>
          <p:grpSpPr>
            <a:xfrm>
              <a:off x="2925030" y="437755"/>
              <a:ext cx="769222" cy="561187"/>
              <a:chOff x="2925030" y="437755"/>
              <a:chExt cx="769222" cy="561187"/>
            </a:xfrm>
            <a:grpFill/>
          </p:grpSpPr>
          <p:sp>
            <p:nvSpPr>
              <p:cNvPr id="78" name="Freeform 77">
                <a:extLst>
                  <a:ext uri="{FF2B5EF4-FFF2-40B4-BE49-F238E27FC236}">
                    <a16:creationId xmlns:a16="http://schemas.microsoft.com/office/drawing/2014/main" id="{6019B47D-6EE3-4494-45BB-B27DBEA52B76}"/>
                  </a:ext>
                </a:extLst>
              </p:cNvPr>
              <p:cNvSpPr/>
              <p:nvPr/>
            </p:nvSpPr>
            <p:spPr>
              <a:xfrm>
                <a:off x="3598802" y="854463"/>
                <a:ext cx="95449" cy="95471"/>
              </a:xfrm>
              <a:custGeom>
                <a:avLst/>
                <a:gdLst>
                  <a:gd name="connsiteX0" fmla="*/ 3 w 95449"/>
                  <a:gd name="connsiteY0" fmla="*/ 47311 h 95471"/>
                  <a:gd name="connsiteX1" fmla="*/ 47866 w 95449"/>
                  <a:gd name="connsiteY1" fmla="*/ 3 h 95471"/>
                  <a:gd name="connsiteX2" fmla="*/ 95447 w 95449"/>
                  <a:gd name="connsiteY2" fmla="*/ 48161 h 95471"/>
                  <a:gd name="connsiteX3" fmla="*/ 47300 w 95449"/>
                  <a:gd name="connsiteY3" fmla="*/ 95469 h 95471"/>
                  <a:gd name="connsiteX4" fmla="*/ 3 w 95449"/>
                  <a:gd name="connsiteY4" fmla="*/ 4731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3" y="47311"/>
                    </a:moveTo>
                    <a:cubicBezTo>
                      <a:pt x="3" y="20966"/>
                      <a:pt x="21527" y="-280"/>
                      <a:pt x="47866" y="3"/>
                    </a:cubicBezTo>
                    <a:cubicBezTo>
                      <a:pt x="74206" y="286"/>
                      <a:pt x="95730" y="22099"/>
                      <a:pt x="95447" y="48161"/>
                    </a:cubicBezTo>
                    <a:cubicBezTo>
                      <a:pt x="95164" y="74223"/>
                      <a:pt x="73356" y="95752"/>
                      <a:pt x="47300" y="95469"/>
                    </a:cubicBezTo>
                    <a:cubicBezTo>
                      <a:pt x="20678" y="95186"/>
                      <a:pt x="-280" y="73940"/>
                      <a:pt x="3" y="47311"/>
                    </a:cubicBezTo>
                    <a:close/>
                  </a:path>
                </a:pathLst>
              </a:custGeom>
              <a:solidFill>
                <a:srgbClr val="DD1470"/>
              </a:solidFill>
              <a:ln w="28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B4B93A3-F1B2-EE76-6C51-37CAEC178013}"/>
                  </a:ext>
                </a:extLst>
              </p:cNvPr>
              <p:cNvSpPr/>
              <p:nvPr/>
            </p:nvSpPr>
            <p:spPr>
              <a:xfrm>
                <a:off x="2925030" y="903471"/>
                <a:ext cx="95449" cy="95471"/>
              </a:xfrm>
              <a:custGeom>
                <a:avLst/>
                <a:gdLst>
                  <a:gd name="connsiteX0" fmla="*/ 95447 w 95449"/>
                  <a:gd name="connsiteY0" fmla="*/ 48161 h 95471"/>
                  <a:gd name="connsiteX1" fmla="*/ 47300 w 95449"/>
                  <a:gd name="connsiteY1" fmla="*/ 95469 h 95471"/>
                  <a:gd name="connsiteX2" fmla="*/ 3 w 95449"/>
                  <a:gd name="connsiteY2" fmla="*/ 47028 h 95471"/>
                  <a:gd name="connsiteX3" fmla="*/ 48433 w 95449"/>
                  <a:gd name="connsiteY3" fmla="*/ 3 h 95471"/>
                  <a:gd name="connsiteX4" fmla="*/ 95447 w 95449"/>
                  <a:gd name="connsiteY4" fmla="*/ 4816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95447" y="48161"/>
                    </a:moveTo>
                    <a:cubicBezTo>
                      <a:pt x="95164" y="74506"/>
                      <a:pt x="73356" y="95752"/>
                      <a:pt x="47300" y="95469"/>
                    </a:cubicBezTo>
                    <a:cubicBezTo>
                      <a:pt x="20961" y="94902"/>
                      <a:pt x="-280" y="73090"/>
                      <a:pt x="3" y="47028"/>
                    </a:cubicBezTo>
                    <a:cubicBezTo>
                      <a:pt x="286" y="20683"/>
                      <a:pt x="22094" y="-280"/>
                      <a:pt x="48433" y="3"/>
                    </a:cubicBezTo>
                    <a:cubicBezTo>
                      <a:pt x="75055" y="286"/>
                      <a:pt x="95730" y="21249"/>
                      <a:pt x="95447" y="48161"/>
                    </a:cubicBezTo>
                    <a:close/>
                  </a:path>
                </a:pathLst>
              </a:custGeom>
              <a:solidFill>
                <a:srgbClr val="DD1470"/>
              </a:solidFill>
              <a:ln w="28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D445AA8-D1AF-35D0-FA2E-8C72F22D1280}"/>
                  </a:ext>
                </a:extLst>
              </p:cNvPr>
              <p:cNvSpPr/>
              <p:nvPr/>
            </p:nvSpPr>
            <p:spPr>
              <a:xfrm>
                <a:off x="3128946" y="437755"/>
                <a:ext cx="95449" cy="95468"/>
              </a:xfrm>
              <a:custGeom>
                <a:avLst/>
                <a:gdLst>
                  <a:gd name="connsiteX0" fmla="*/ 95447 w 95449"/>
                  <a:gd name="connsiteY0" fmla="*/ 47594 h 95468"/>
                  <a:gd name="connsiteX1" fmla="*/ 48150 w 95449"/>
                  <a:gd name="connsiteY1" fmla="*/ 95469 h 95468"/>
                  <a:gd name="connsiteX2" fmla="*/ 3 w 95449"/>
                  <a:gd name="connsiteY2" fmla="*/ 48161 h 95468"/>
                  <a:gd name="connsiteX3" fmla="*/ 47583 w 95449"/>
                  <a:gd name="connsiteY3" fmla="*/ 3 h 95468"/>
                  <a:gd name="connsiteX4" fmla="*/ 95447 w 95449"/>
                  <a:gd name="connsiteY4" fmla="*/ 47594 h 9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68">
                    <a:moveTo>
                      <a:pt x="95447" y="47594"/>
                    </a:moveTo>
                    <a:cubicBezTo>
                      <a:pt x="95730" y="74223"/>
                      <a:pt x="74772" y="95469"/>
                      <a:pt x="48150" y="95469"/>
                    </a:cubicBezTo>
                    <a:cubicBezTo>
                      <a:pt x="21810" y="95469"/>
                      <a:pt x="286" y="74506"/>
                      <a:pt x="3" y="48161"/>
                    </a:cubicBezTo>
                    <a:cubicBezTo>
                      <a:pt x="-281" y="22099"/>
                      <a:pt x="21527" y="286"/>
                      <a:pt x="47583" y="3"/>
                    </a:cubicBezTo>
                    <a:cubicBezTo>
                      <a:pt x="73922" y="-280"/>
                      <a:pt x="95447" y="20966"/>
                      <a:pt x="95447" y="47594"/>
                    </a:cubicBezTo>
                    <a:close/>
                  </a:path>
                </a:pathLst>
              </a:custGeom>
              <a:solidFill>
                <a:srgbClr val="DD1470"/>
              </a:solidFill>
              <a:ln w="28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F4FE540-E21C-3442-2AE7-D1F006500918}"/>
                  </a:ext>
                </a:extLst>
              </p:cNvPr>
              <p:cNvSpPr/>
              <p:nvPr/>
            </p:nvSpPr>
            <p:spPr>
              <a:xfrm>
                <a:off x="3256676" y="722454"/>
                <a:ext cx="95449" cy="95471"/>
              </a:xfrm>
              <a:custGeom>
                <a:avLst/>
                <a:gdLst>
                  <a:gd name="connsiteX0" fmla="*/ 48150 w 95449"/>
                  <a:gd name="connsiteY0" fmla="*/ 95469 h 95471"/>
                  <a:gd name="connsiteX1" fmla="*/ 3 w 95449"/>
                  <a:gd name="connsiteY1" fmla="*/ 48161 h 95471"/>
                  <a:gd name="connsiteX2" fmla="*/ 47300 w 95449"/>
                  <a:gd name="connsiteY2" fmla="*/ 3 h 95471"/>
                  <a:gd name="connsiteX3" fmla="*/ 95447 w 95449"/>
                  <a:gd name="connsiteY3" fmla="*/ 47594 h 95471"/>
                  <a:gd name="connsiteX4" fmla="*/ 48150 w 95449"/>
                  <a:gd name="connsiteY4" fmla="*/ 95469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48150" y="95469"/>
                    </a:moveTo>
                    <a:cubicBezTo>
                      <a:pt x="21810" y="95752"/>
                      <a:pt x="286" y="74789"/>
                      <a:pt x="3" y="48161"/>
                    </a:cubicBezTo>
                    <a:cubicBezTo>
                      <a:pt x="-280" y="22099"/>
                      <a:pt x="21244" y="286"/>
                      <a:pt x="47300" y="3"/>
                    </a:cubicBezTo>
                    <a:cubicBezTo>
                      <a:pt x="73356" y="-281"/>
                      <a:pt x="95164" y="21249"/>
                      <a:pt x="95447" y="47594"/>
                    </a:cubicBezTo>
                    <a:cubicBezTo>
                      <a:pt x="95730" y="73656"/>
                      <a:pt x="74489" y="95186"/>
                      <a:pt x="48150" y="95469"/>
                    </a:cubicBezTo>
                    <a:close/>
                  </a:path>
                </a:pathLst>
              </a:custGeom>
              <a:solidFill>
                <a:srgbClr val="DD1470"/>
              </a:solidFill>
              <a:ln w="2828" cap="flat">
                <a:noFill/>
                <a:prstDash val="solid"/>
                <a:miter/>
              </a:ln>
            </p:spPr>
            <p:txBody>
              <a:bodyPr rtlCol="0" anchor="ctr"/>
              <a:lstStyle/>
              <a:p>
                <a:endParaRPr lang="en-US"/>
              </a:p>
            </p:txBody>
          </p:sp>
        </p:grpSp>
      </p:gr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778419" y="7615011"/>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Clarity</a:t>
            </a:r>
          </a:p>
          <a:p>
            <a:pPr algn="l"/>
            <a:r>
              <a:rPr lang="en-US" b="1">
                <a:solidFill>
                  <a:srgbClr val="000000"/>
                </a:solidFill>
              </a:rPr>
              <a:t>People trust the clear and mistrust the ambiguous</a:t>
            </a:r>
            <a:endParaRPr lang="en-US" b="1" dirty="0"/>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665550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509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sp>
        <p:nvSpPr>
          <p:cNvPr id="12" name="Text Placeholder 17">
            <a:extLst>
              <a:ext uri="{FF2B5EF4-FFF2-40B4-BE49-F238E27FC236}">
                <a16:creationId xmlns:a16="http://schemas.microsoft.com/office/drawing/2014/main" id="{945EB6F3-EF55-BAE1-4CAB-E3E80CE89020}"/>
              </a:ext>
            </a:extLst>
          </p:cNvPr>
          <p:cNvSpPr txBox="1">
            <a:spLocks/>
          </p:cNvSpPr>
          <p:nvPr/>
        </p:nvSpPr>
        <p:spPr>
          <a:xfrm>
            <a:off x="704848" y="2490807"/>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Blockchain as a neutral technology cannot assert compassion unless programmed to do so (i.e., act according to rules and code) </a:t>
            </a:r>
          </a:p>
        </p:txBody>
      </p:sp>
      <p:sp>
        <p:nvSpPr>
          <p:cNvPr id="61" name="Text Placeholder 17">
            <a:extLst>
              <a:ext uri="{FF2B5EF4-FFF2-40B4-BE49-F238E27FC236}">
                <a16:creationId xmlns:a16="http://schemas.microsoft.com/office/drawing/2014/main" id="{841D6573-63DA-A497-25C0-4017928F1F48}"/>
              </a:ext>
            </a:extLst>
          </p:cNvPr>
          <p:cNvSpPr txBox="1">
            <a:spLocks/>
          </p:cNvSpPr>
          <p:nvPr/>
        </p:nvSpPr>
        <p:spPr>
          <a:xfrm>
            <a:off x="704849" y="1802810"/>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Compassion </a:t>
            </a:r>
          </a:p>
          <a:p>
            <a:r>
              <a:rPr lang="en-US" b="1">
                <a:cs typeface="+mn-cs"/>
              </a:rPr>
              <a:t>People put faith in those who care beyond themselves </a:t>
            </a:r>
          </a:p>
          <a:p>
            <a:pPr algn="l"/>
            <a:endParaRPr lang="en-US" dirty="0"/>
          </a:p>
        </p:txBody>
      </p:sp>
      <p:sp>
        <p:nvSpPr>
          <p:cNvPr id="62" name="TextBox 61">
            <a:extLst>
              <a:ext uri="{FF2B5EF4-FFF2-40B4-BE49-F238E27FC236}">
                <a16:creationId xmlns:a16="http://schemas.microsoft.com/office/drawing/2014/main" id="{F6EA51CC-7F14-E289-F838-4C188A8BA6CD}"/>
              </a:ext>
            </a:extLst>
          </p:cNvPr>
          <p:cNvSpPr txBox="1"/>
          <p:nvPr/>
        </p:nvSpPr>
        <p:spPr>
          <a:xfrm>
            <a:off x="791527" y="8222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grpSp>
        <p:nvGrpSpPr>
          <p:cNvPr id="63" name="Graphic 2">
            <a:extLst>
              <a:ext uri="{FF2B5EF4-FFF2-40B4-BE49-F238E27FC236}">
                <a16:creationId xmlns:a16="http://schemas.microsoft.com/office/drawing/2014/main" id="{0CA6141A-C1F2-07D8-847B-E87246C4794C}"/>
              </a:ext>
            </a:extLst>
          </p:cNvPr>
          <p:cNvGrpSpPr/>
          <p:nvPr/>
        </p:nvGrpSpPr>
        <p:grpSpPr>
          <a:xfrm>
            <a:off x="2111966" y="799361"/>
            <a:ext cx="960910" cy="1063699"/>
            <a:chOff x="8494429" y="535425"/>
            <a:chExt cx="960910" cy="1063699"/>
          </a:xfrm>
          <a:solidFill>
            <a:schemeClr val="bg1"/>
          </a:solidFill>
        </p:grpSpPr>
        <p:sp>
          <p:nvSpPr>
            <p:cNvPr id="64" name="Freeform 63">
              <a:extLst>
                <a:ext uri="{FF2B5EF4-FFF2-40B4-BE49-F238E27FC236}">
                  <a16:creationId xmlns:a16="http://schemas.microsoft.com/office/drawing/2014/main" id="{BC8BD5F7-E987-8F52-695A-016BC61764FE}"/>
                </a:ext>
              </a:extLst>
            </p:cNvPr>
            <p:cNvSpPr/>
            <p:nvPr/>
          </p:nvSpPr>
          <p:spPr>
            <a:xfrm>
              <a:off x="8784517" y="1235977"/>
              <a:ext cx="380238" cy="363147"/>
            </a:xfrm>
            <a:custGeom>
              <a:avLst/>
              <a:gdLst>
                <a:gd name="connsiteX0" fmla="*/ 79845 w 380238"/>
                <a:gd name="connsiteY0" fmla="*/ 363148 h 363147"/>
                <a:gd name="connsiteX1" fmla="*/ 65419 w 380238"/>
                <a:gd name="connsiteY1" fmla="*/ 333463 h 363147"/>
                <a:gd name="connsiteX2" fmla="*/ 79013 w 380238"/>
                <a:gd name="connsiteY2" fmla="*/ 243301 h 363147"/>
                <a:gd name="connsiteX3" fmla="*/ 74297 w 380238"/>
                <a:gd name="connsiteY3" fmla="*/ 227765 h 363147"/>
                <a:gd name="connsiteX4" fmla="*/ 9657 w 380238"/>
                <a:gd name="connsiteY4" fmla="*/ 162015 h 363147"/>
                <a:gd name="connsiteX5" fmla="*/ 1057 w 380238"/>
                <a:gd name="connsiteY5" fmla="*/ 137047 h 363147"/>
                <a:gd name="connsiteX6" fmla="*/ 22696 w 380238"/>
                <a:gd name="connsiteY6" fmla="*/ 122067 h 363147"/>
                <a:gd name="connsiteX7" fmla="*/ 114523 w 380238"/>
                <a:gd name="connsiteY7" fmla="*/ 106253 h 363147"/>
                <a:gd name="connsiteX8" fmla="*/ 125897 w 380238"/>
                <a:gd name="connsiteY8" fmla="*/ 97930 h 363147"/>
                <a:gd name="connsiteX9" fmla="*/ 169453 w 380238"/>
                <a:gd name="connsiteY9" fmla="*/ 15536 h 363147"/>
                <a:gd name="connsiteX10" fmla="*/ 190815 w 380238"/>
                <a:gd name="connsiteY10" fmla="*/ 0 h 363147"/>
                <a:gd name="connsiteX11" fmla="*/ 211067 w 380238"/>
                <a:gd name="connsiteY11" fmla="*/ 15258 h 363147"/>
                <a:gd name="connsiteX12" fmla="*/ 254622 w 380238"/>
                <a:gd name="connsiteY12" fmla="*/ 97653 h 363147"/>
                <a:gd name="connsiteX13" fmla="*/ 265719 w 380238"/>
                <a:gd name="connsiteY13" fmla="*/ 105976 h 363147"/>
                <a:gd name="connsiteX14" fmla="*/ 358656 w 380238"/>
                <a:gd name="connsiteY14" fmla="*/ 122067 h 363147"/>
                <a:gd name="connsiteX15" fmla="*/ 379186 w 380238"/>
                <a:gd name="connsiteY15" fmla="*/ 136770 h 363147"/>
                <a:gd name="connsiteX16" fmla="*/ 371418 w 380238"/>
                <a:gd name="connsiteY16" fmla="*/ 160906 h 363147"/>
                <a:gd name="connsiteX17" fmla="*/ 305391 w 380238"/>
                <a:gd name="connsiteY17" fmla="*/ 228597 h 363147"/>
                <a:gd name="connsiteX18" fmla="*/ 300952 w 380238"/>
                <a:gd name="connsiteY18" fmla="*/ 241081 h 363147"/>
                <a:gd name="connsiteX19" fmla="*/ 314268 w 380238"/>
                <a:gd name="connsiteY19" fmla="*/ 331244 h 363147"/>
                <a:gd name="connsiteX20" fmla="*/ 300120 w 380238"/>
                <a:gd name="connsiteY20" fmla="*/ 362870 h 363147"/>
                <a:gd name="connsiteX21" fmla="*/ 287636 w 380238"/>
                <a:gd name="connsiteY21" fmla="*/ 362870 h 363147"/>
                <a:gd name="connsiteX22" fmla="*/ 215505 w 380238"/>
                <a:gd name="connsiteY22" fmla="*/ 325418 h 363147"/>
                <a:gd name="connsiteX23" fmla="*/ 164459 w 380238"/>
                <a:gd name="connsiteY23" fmla="*/ 325418 h 363147"/>
                <a:gd name="connsiteX24" fmla="*/ 92329 w 380238"/>
                <a:gd name="connsiteY24" fmla="*/ 362870 h 363147"/>
                <a:gd name="connsiteX25" fmla="*/ 79845 w 380238"/>
                <a:gd name="connsiteY25" fmla="*/ 363148 h 363147"/>
                <a:gd name="connsiteX26" fmla="*/ 315933 w 380238"/>
                <a:gd name="connsiteY26" fmla="*/ 157854 h 363147"/>
                <a:gd name="connsiteX27" fmla="*/ 307610 w 380238"/>
                <a:gd name="connsiteY27" fmla="*/ 155635 h 363147"/>
                <a:gd name="connsiteX28" fmla="*/ 246299 w 380238"/>
                <a:gd name="connsiteY28" fmla="*/ 145370 h 363147"/>
                <a:gd name="connsiteX29" fmla="*/ 223273 w 380238"/>
                <a:gd name="connsiteY29" fmla="*/ 128724 h 363147"/>
                <a:gd name="connsiteX30" fmla="*/ 194976 w 380238"/>
                <a:gd name="connsiteY30" fmla="*/ 74627 h 363147"/>
                <a:gd name="connsiteX31" fmla="*/ 189705 w 380238"/>
                <a:gd name="connsiteY31" fmla="*/ 66304 h 363147"/>
                <a:gd name="connsiteX32" fmla="*/ 156414 w 380238"/>
                <a:gd name="connsiteY32" fmla="*/ 130112 h 363147"/>
                <a:gd name="connsiteX33" fmla="*/ 134775 w 380238"/>
                <a:gd name="connsiteY33" fmla="*/ 145370 h 363147"/>
                <a:gd name="connsiteX34" fmla="*/ 121459 w 380238"/>
                <a:gd name="connsiteY34" fmla="*/ 147589 h 363147"/>
                <a:gd name="connsiteX35" fmla="*/ 63755 w 380238"/>
                <a:gd name="connsiteY35" fmla="*/ 157577 h 363147"/>
                <a:gd name="connsiteX36" fmla="*/ 114523 w 380238"/>
                <a:gd name="connsiteY36" fmla="*/ 209177 h 363147"/>
                <a:gd name="connsiteX37" fmla="*/ 122568 w 380238"/>
                <a:gd name="connsiteY37" fmla="*/ 234423 h 363147"/>
                <a:gd name="connsiteX38" fmla="*/ 112304 w 380238"/>
                <a:gd name="connsiteY38" fmla="*/ 305998 h 363147"/>
                <a:gd name="connsiteX39" fmla="*/ 170285 w 380238"/>
                <a:gd name="connsiteY39" fmla="*/ 277146 h 363147"/>
                <a:gd name="connsiteX40" fmla="*/ 211067 w 380238"/>
                <a:gd name="connsiteY40" fmla="*/ 277146 h 363147"/>
                <a:gd name="connsiteX41" fmla="*/ 269048 w 380238"/>
                <a:gd name="connsiteY41" fmla="*/ 305998 h 363147"/>
                <a:gd name="connsiteX42" fmla="*/ 259616 w 380238"/>
                <a:gd name="connsiteY42" fmla="*/ 244688 h 363147"/>
                <a:gd name="connsiteX43" fmla="*/ 272932 w 380238"/>
                <a:gd name="connsiteY43" fmla="*/ 202242 h 363147"/>
                <a:gd name="connsiteX44" fmla="*/ 315933 w 380238"/>
                <a:gd name="connsiteY44" fmla="*/ 157854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0238" h="363147">
                  <a:moveTo>
                    <a:pt x="79845" y="363148"/>
                  </a:moveTo>
                  <a:cubicBezTo>
                    <a:pt x="66529" y="357322"/>
                    <a:pt x="63200" y="347057"/>
                    <a:pt x="65419" y="333463"/>
                  </a:cubicBezTo>
                  <a:cubicBezTo>
                    <a:pt x="70135" y="303502"/>
                    <a:pt x="74297" y="273263"/>
                    <a:pt x="79013" y="243301"/>
                  </a:cubicBezTo>
                  <a:cubicBezTo>
                    <a:pt x="80122" y="236920"/>
                    <a:pt x="79013" y="232481"/>
                    <a:pt x="74297" y="227765"/>
                  </a:cubicBezTo>
                  <a:cubicBezTo>
                    <a:pt x="52380" y="206126"/>
                    <a:pt x="31296" y="183932"/>
                    <a:pt x="9657" y="162015"/>
                  </a:cubicBezTo>
                  <a:cubicBezTo>
                    <a:pt x="2721" y="155080"/>
                    <a:pt x="-2272" y="147312"/>
                    <a:pt x="1057" y="137047"/>
                  </a:cubicBezTo>
                  <a:cubicBezTo>
                    <a:pt x="4386" y="126783"/>
                    <a:pt x="12709" y="123731"/>
                    <a:pt x="22696" y="122067"/>
                  </a:cubicBezTo>
                  <a:cubicBezTo>
                    <a:pt x="53490" y="117073"/>
                    <a:pt x="84006" y="111802"/>
                    <a:pt x="114523" y="106253"/>
                  </a:cubicBezTo>
                  <a:cubicBezTo>
                    <a:pt x="118684" y="105421"/>
                    <a:pt x="123678" y="101537"/>
                    <a:pt x="125897" y="97930"/>
                  </a:cubicBezTo>
                  <a:cubicBezTo>
                    <a:pt x="140878" y="70743"/>
                    <a:pt x="155027" y="43001"/>
                    <a:pt x="169453" y="15536"/>
                  </a:cubicBezTo>
                  <a:cubicBezTo>
                    <a:pt x="174169" y="6658"/>
                    <a:pt x="179718" y="0"/>
                    <a:pt x="190815" y="0"/>
                  </a:cubicBezTo>
                  <a:cubicBezTo>
                    <a:pt x="201080" y="277"/>
                    <a:pt x="206628" y="6658"/>
                    <a:pt x="211067" y="15258"/>
                  </a:cubicBezTo>
                  <a:cubicBezTo>
                    <a:pt x="225493" y="43001"/>
                    <a:pt x="239641" y="70465"/>
                    <a:pt x="254622" y="97653"/>
                  </a:cubicBezTo>
                  <a:cubicBezTo>
                    <a:pt x="256564" y="101537"/>
                    <a:pt x="261558" y="105143"/>
                    <a:pt x="265719" y="105976"/>
                  </a:cubicBezTo>
                  <a:cubicBezTo>
                    <a:pt x="296513" y="111802"/>
                    <a:pt x="327585" y="117073"/>
                    <a:pt x="358656" y="122067"/>
                  </a:cubicBezTo>
                  <a:cubicBezTo>
                    <a:pt x="368089" y="123731"/>
                    <a:pt x="376134" y="127060"/>
                    <a:pt x="379186" y="136770"/>
                  </a:cubicBezTo>
                  <a:cubicBezTo>
                    <a:pt x="382237" y="146480"/>
                    <a:pt x="378353" y="153970"/>
                    <a:pt x="371418" y="160906"/>
                  </a:cubicBezTo>
                  <a:cubicBezTo>
                    <a:pt x="349224" y="183377"/>
                    <a:pt x="327307" y="205571"/>
                    <a:pt x="305391" y="228597"/>
                  </a:cubicBezTo>
                  <a:cubicBezTo>
                    <a:pt x="302617" y="231649"/>
                    <a:pt x="300674" y="237197"/>
                    <a:pt x="300952" y="241081"/>
                  </a:cubicBezTo>
                  <a:cubicBezTo>
                    <a:pt x="304836" y="271320"/>
                    <a:pt x="309830" y="301282"/>
                    <a:pt x="314268" y="331244"/>
                  </a:cubicBezTo>
                  <a:cubicBezTo>
                    <a:pt x="317043" y="349276"/>
                    <a:pt x="314546" y="354548"/>
                    <a:pt x="300120" y="362870"/>
                  </a:cubicBezTo>
                  <a:cubicBezTo>
                    <a:pt x="295958" y="362870"/>
                    <a:pt x="291797" y="362870"/>
                    <a:pt x="287636" y="362870"/>
                  </a:cubicBezTo>
                  <a:cubicBezTo>
                    <a:pt x="263500" y="350664"/>
                    <a:pt x="238809" y="339289"/>
                    <a:pt x="215505" y="325418"/>
                  </a:cubicBezTo>
                  <a:cubicBezTo>
                    <a:pt x="197473" y="314599"/>
                    <a:pt x="182492" y="314876"/>
                    <a:pt x="164459" y="325418"/>
                  </a:cubicBezTo>
                  <a:cubicBezTo>
                    <a:pt x="141156" y="339289"/>
                    <a:pt x="116465" y="350386"/>
                    <a:pt x="92329" y="362870"/>
                  </a:cubicBezTo>
                  <a:cubicBezTo>
                    <a:pt x="88168" y="363148"/>
                    <a:pt x="84006" y="363148"/>
                    <a:pt x="79845" y="363148"/>
                  </a:cubicBezTo>
                  <a:close/>
                  <a:moveTo>
                    <a:pt x="315933" y="157854"/>
                  </a:moveTo>
                  <a:cubicBezTo>
                    <a:pt x="312049" y="156745"/>
                    <a:pt x="309830" y="155912"/>
                    <a:pt x="307610" y="155635"/>
                  </a:cubicBezTo>
                  <a:cubicBezTo>
                    <a:pt x="287081" y="152028"/>
                    <a:pt x="266829" y="148144"/>
                    <a:pt x="246299" y="145370"/>
                  </a:cubicBezTo>
                  <a:cubicBezTo>
                    <a:pt x="235202" y="143705"/>
                    <a:pt x="227990" y="138434"/>
                    <a:pt x="223273" y="128724"/>
                  </a:cubicBezTo>
                  <a:cubicBezTo>
                    <a:pt x="214118" y="110415"/>
                    <a:pt x="204408" y="92659"/>
                    <a:pt x="194976" y="74627"/>
                  </a:cubicBezTo>
                  <a:cubicBezTo>
                    <a:pt x="193589" y="72130"/>
                    <a:pt x="191924" y="69633"/>
                    <a:pt x="189705" y="66304"/>
                  </a:cubicBezTo>
                  <a:cubicBezTo>
                    <a:pt x="178053" y="88498"/>
                    <a:pt x="166956" y="109305"/>
                    <a:pt x="156414" y="130112"/>
                  </a:cubicBezTo>
                  <a:cubicBezTo>
                    <a:pt x="151698" y="139267"/>
                    <a:pt x="145040" y="144538"/>
                    <a:pt x="134775" y="145370"/>
                  </a:cubicBezTo>
                  <a:cubicBezTo>
                    <a:pt x="130336" y="145925"/>
                    <a:pt x="125897" y="146757"/>
                    <a:pt x="121459" y="147589"/>
                  </a:cubicBezTo>
                  <a:cubicBezTo>
                    <a:pt x="102871" y="150918"/>
                    <a:pt x="84284" y="153970"/>
                    <a:pt x="63755" y="157577"/>
                  </a:cubicBezTo>
                  <a:cubicBezTo>
                    <a:pt x="81510" y="175887"/>
                    <a:pt x="97878" y="192810"/>
                    <a:pt x="114523" y="209177"/>
                  </a:cubicBezTo>
                  <a:cubicBezTo>
                    <a:pt x="121736" y="216391"/>
                    <a:pt x="124233" y="224158"/>
                    <a:pt x="122568" y="234423"/>
                  </a:cubicBezTo>
                  <a:cubicBezTo>
                    <a:pt x="118684" y="257449"/>
                    <a:pt x="115910" y="280753"/>
                    <a:pt x="112304" y="305998"/>
                  </a:cubicBezTo>
                  <a:cubicBezTo>
                    <a:pt x="132833" y="296011"/>
                    <a:pt x="151975" y="287689"/>
                    <a:pt x="170285" y="277146"/>
                  </a:cubicBezTo>
                  <a:cubicBezTo>
                    <a:pt x="184434" y="269101"/>
                    <a:pt x="196640" y="269101"/>
                    <a:pt x="211067" y="277146"/>
                  </a:cubicBezTo>
                  <a:cubicBezTo>
                    <a:pt x="229099" y="287411"/>
                    <a:pt x="248519" y="295734"/>
                    <a:pt x="269048" y="305998"/>
                  </a:cubicBezTo>
                  <a:cubicBezTo>
                    <a:pt x="265719" y="284082"/>
                    <a:pt x="263777" y="264107"/>
                    <a:pt x="259616" y="244688"/>
                  </a:cubicBezTo>
                  <a:cubicBezTo>
                    <a:pt x="256009" y="227488"/>
                    <a:pt x="259339" y="214171"/>
                    <a:pt x="272932" y="202242"/>
                  </a:cubicBezTo>
                  <a:cubicBezTo>
                    <a:pt x="287636" y="188648"/>
                    <a:pt x="300952" y="173390"/>
                    <a:pt x="315933" y="157854"/>
                  </a:cubicBezTo>
                  <a:close/>
                </a:path>
              </a:pathLst>
            </a:custGeom>
            <a:solidFill>
              <a:srgbClr val="F79037"/>
            </a:solidFill>
            <a:ln w="277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0B97020-E3C1-2960-BC6C-E1753FED8851}"/>
                </a:ext>
              </a:extLst>
            </p:cNvPr>
            <p:cNvSpPr/>
            <p:nvPr/>
          </p:nvSpPr>
          <p:spPr>
            <a:xfrm>
              <a:off x="8643315" y="535425"/>
              <a:ext cx="662617" cy="662894"/>
            </a:xfrm>
            <a:custGeom>
              <a:avLst/>
              <a:gdLst>
                <a:gd name="connsiteX0" fmla="*/ 124504 w 662617"/>
                <a:gd name="connsiteY0" fmla="*/ 537149 h 662894"/>
                <a:gd name="connsiteX1" fmla="*/ 219383 w 662617"/>
                <a:gd name="connsiteY1" fmla="*/ 403154 h 662894"/>
                <a:gd name="connsiteX2" fmla="*/ 237970 w 662617"/>
                <a:gd name="connsiteY2" fmla="*/ 203408 h 662894"/>
                <a:gd name="connsiteX3" fmla="*/ 425509 w 662617"/>
                <a:gd name="connsiteY3" fmla="*/ 203963 h 662894"/>
                <a:gd name="connsiteX4" fmla="*/ 443264 w 662617"/>
                <a:gd name="connsiteY4" fmla="*/ 403154 h 662894"/>
                <a:gd name="connsiteX5" fmla="*/ 535646 w 662617"/>
                <a:gd name="connsiteY5" fmla="*/ 536872 h 662894"/>
                <a:gd name="connsiteX6" fmla="*/ 591408 w 662617"/>
                <a:gd name="connsiteY6" fmla="*/ 459748 h 662894"/>
                <a:gd name="connsiteX7" fmla="*/ 591963 w 662617"/>
                <a:gd name="connsiteY7" fmla="*/ 204518 h 662894"/>
                <a:gd name="connsiteX8" fmla="*/ 586970 w 662617"/>
                <a:gd name="connsiteY8" fmla="*/ 193144 h 662894"/>
                <a:gd name="connsiteX9" fmla="*/ 599731 w 662617"/>
                <a:gd name="connsiteY9" fmla="*/ 168730 h 662894"/>
                <a:gd name="connsiteX10" fmla="*/ 625532 w 662617"/>
                <a:gd name="connsiteY10" fmla="*/ 179827 h 662894"/>
                <a:gd name="connsiteX11" fmla="*/ 654384 w 662617"/>
                <a:gd name="connsiteY11" fmla="*/ 259448 h 662894"/>
                <a:gd name="connsiteX12" fmla="*/ 386947 w 662617"/>
                <a:gd name="connsiteY12" fmla="*/ 658106 h 662894"/>
                <a:gd name="connsiteX13" fmla="*/ 4934 w 662617"/>
                <a:gd name="connsiteY13" fmla="*/ 387895 h 662894"/>
                <a:gd name="connsiteX14" fmla="*/ 289294 w 662617"/>
                <a:gd name="connsiteY14" fmla="*/ 2831 h 662894"/>
                <a:gd name="connsiteX15" fmla="*/ 478774 w 662617"/>
                <a:gd name="connsiteY15" fmla="*/ 34735 h 662894"/>
                <a:gd name="connsiteX16" fmla="*/ 493200 w 662617"/>
                <a:gd name="connsiteY16" fmla="*/ 65251 h 662894"/>
                <a:gd name="connsiteX17" fmla="*/ 460187 w 662617"/>
                <a:gd name="connsiteY17" fmla="*/ 71909 h 662894"/>
                <a:gd name="connsiteX18" fmla="*/ 76787 w 662617"/>
                <a:gd name="connsiteY18" fmla="*/ 192034 h 662894"/>
                <a:gd name="connsiteX19" fmla="*/ 120620 w 662617"/>
                <a:gd name="connsiteY19" fmla="*/ 530491 h 662894"/>
                <a:gd name="connsiteX20" fmla="*/ 124504 w 662617"/>
                <a:gd name="connsiteY20" fmla="*/ 537149 h 662894"/>
                <a:gd name="connsiteX21" fmla="*/ 331185 w 662617"/>
                <a:gd name="connsiteY21" fmla="*/ 621209 h 662894"/>
                <a:gd name="connsiteX22" fmla="*/ 489871 w 662617"/>
                <a:gd name="connsiteY22" fmla="*/ 574047 h 662894"/>
                <a:gd name="connsiteX23" fmla="*/ 496807 w 662617"/>
                <a:gd name="connsiteY23" fmla="*/ 558788 h 662894"/>
                <a:gd name="connsiteX24" fmla="*/ 418018 w 662617"/>
                <a:gd name="connsiteY24" fmla="*/ 436444 h 662894"/>
                <a:gd name="connsiteX25" fmla="*/ 402205 w 662617"/>
                <a:gd name="connsiteY25" fmla="*/ 436444 h 662894"/>
                <a:gd name="connsiteX26" fmla="*/ 259887 w 662617"/>
                <a:gd name="connsiteY26" fmla="*/ 436444 h 662894"/>
                <a:gd name="connsiteX27" fmla="*/ 243241 w 662617"/>
                <a:gd name="connsiteY27" fmla="*/ 436999 h 662894"/>
                <a:gd name="connsiteX28" fmla="*/ 165285 w 662617"/>
                <a:gd name="connsiteY28" fmla="*/ 558788 h 662894"/>
                <a:gd name="connsiteX29" fmla="*/ 172221 w 662617"/>
                <a:gd name="connsiteY29" fmla="*/ 574047 h 662894"/>
                <a:gd name="connsiteX30" fmla="*/ 331185 w 662617"/>
                <a:gd name="connsiteY30" fmla="*/ 621209 h 662894"/>
                <a:gd name="connsiteX31" fmla="*/ 330352 w 662617"/>
                <a:gd name="connsiteY31" fmla="*/ 413973 h 662894"/>
                <a:gd name="connsiteX32" fmla="*/ 432999 w 662617"/>
                <a:gd name="connsiteY32" fmla="*/ 313546 h 662894"/>
                <a:gd name="connsiteX33" fmla="*/ 332017 w 662617"/>
                <a:gd name="connsiteY33" fmla="*/ 210067 h 662894"/>
                <a:gd name="connsiteX34" fmla="*/ 229370 w 662617"/>
                <a:gd name="connsiteY34" fmla="*/ 310772 h 662894"/>
                <a:gd name="connsiteX35" fmla="*/ 330352 w 662617"/>
                <a:gd name="connsiteY35" fmla="*/ 413973 h 66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617" h="662894">
                  <a:moveTo>
                    <a:pt x="124504" y="537149"/>
                  </a:moveTo>
                  <a:cubicBezTo>
                    <a:pt x="140594" y="478890"/>
                    <a:pt x="171666" y="435057"/>
                    <a:pt x="219383" y="403154"/>
                  </a:cubicBezTo>
                  <a:cubicBezTo>
                    <a:pt x="165840" y="331856"/>
                    <a:pt x="186092" y="247241"/>
                    <a:pt x="237970" y="203408"/>
                  </a:cubicBezTo>
                  <a:cubicBezTo>
                    <a:pt x="292623" y="157079"/>
                    <a:pt x="371134" y="157356"/>
                    <a:pt x="425509" y="203963"/>
                  </a:cubicBezTo>
                  <a:cubicBezTo>
                    <a:pt x="476832" y="248073"/>
                    <a:pt x="496529" y="332133"/>
                    <a:pt x="443264" y="403154"/>
                  </a:cubicBezTo>
                  <a:cubicBezTo>
                    <a:pt x="491258" y="435057"/>
                    <a:pt x="522052" y="479445"/>
                    <a:pt x="535646" y="536872"/>
                  </a:cubicBezTo>
                  <a:cubicBezTo>
                    <a:pt x="559227" y="513568"/>
                    <a:pt x="577814" y="488323"/>
                    <a:pt x="591408" y="459748"/>
                  </a:cubicBezTo>
                  <a:cubicBezTo>
                    <a:pt x="631912" y="374856"/>
                    <a:pt x="631912" y="289687"/>
                    <a:pt x="591963" y="204518"/>
                  </a:cubicBezTo>
                  <a:cubicBezTo>
                    <a:pt x="590299" y="200634"/>
                    <a:pt x="588079" y="197028"/>
                    <a:pt x="586970" y="193144"/>
                  </a:cubicBezTo>
                  <a:cubicBezTo>
                    <a:pt x="584473" y="182879"/>
                    <a:pt x="590021" y="172337"/>
                    <a:pt x="599731" y="168730"/>
                  </a:cubicBezTo>
                  <a:cubicBezTo>
                    <a:pt x="609996" y="165124"/>
                    <a:pt x="621370" y="168730"/>
                    <a:pt x="625532" y="179827"/>
                  </a:cubicBezTo>
                  <a:cubicBezTo>
                    <a:pt x="636074" y="206183"/>
                    <a:pt x="648003" y="232260"/>
                    <a:pt x="654384" y="259448"/>
                  </a:cubicBezTo>
                  <a:cubicBezTo>
                    <a:pt x="696275" y="444212"/>
                    <a:pt x="573931" y="625925"/>
                    <a:pt x="386947" y="658106"/>
                  </a:cubicBezTo>
                  <a:cubicBezTo>
                    <a:pt x="207176" y="688900"/>
                    <a:pt x="36006" y="567943"/>
                    <a:pt x="4934" y="387895"/>
                  </a:cubicBezTo>
                  <a:cubicBezTo>
                    <a:pt x="-27247" y="201744"/>
                    <a:pt x="101478" y="27244"/>
                    <a:pt x="289294" y="2831"/>
                  </a:cubicBezTo>
                  <a:cubicBezTo>
                    <a:pt x="355598" y="-5769"/>
                    <a:pt x="418851" y="5328"/>
                    <a:pt x="478774" y="34735"/>
                  </a:cubicBezTo>
                  <a:cubicBezTo>
                    <a:pt x="494033" y="42225"/>
                    <a:pt x="499304" y="53322"/>
                    <a:pt x="493200" y="65251"/>
                  </a:cubicBezTo>
                  <a:cubicBezTo>
                    <a:pt x="487374" y="76903"/>
                    <a:pt x="475445" y="79400"/>
                    <a:pt x="460187" y="71909"/>
                  </a:cubicBezTo>
                  <a:cubicBezTo>
                    <a:pt x="318978" y="2831"/>
                    <a:pt x="152801" y="54986"/>
                    <a:pt x="76787" y="192034"/>
                  </a:cubicBezTo>
                  <a:cubicBezTo>
                    <a:pt x="16308" y="301339"/>
                    <a:pt x="34619" y="442825"/>
                    <a:pt x="120620" y="530491"/>
                  </a:cubicBezTo>
                  <a:cubicBezTo>
                    <a:pt x="122562" y="532433"/>
                    <a:pt x="123117" y="534930"/>
                    <a:pt x="124504" y="537149"/>
                  </a:cubicBezTo>
                  <a:close/>
                  <a:moveTo>
                    <a:pt x="331185" y="621209"/>
                  </a:moveTo>
                  <a:cubicBezTo>
                    <a:pt x="388611" y="620377"/>
                    <a:pt x="441599" y="605118"/>
                    <a:pt x="489871" y="574047"/>
                  </a:cubicBezTo>
                  <a:cubicBezTo>
                    <a:pt x="496252" y="570163"/>
                    <a:pt x="497917" y="565724"/>
                    <a:pt x="496807" y="558788"/>
                  </a:cubicBezTo>
                  <a:cubicBezTo>
                    <a:pt x="489039" y="506078"/>
                    <a:pt x="462684" y="465297"/>
                    <a:pt x="418018" y="436444"/>
                  </a:cubicBezTo>
                  <a:cubicBezTo>
                    <a:pt x="412193" y="432838"/>
                    <a:pt x="408309" y="433115"/>
                    <a:pt x="402205" y="436444"/>
                  </a:cubicBezTo>
                  <a:cubicBezTo>
                    <a:pt x="354766" y="462522"/>
                    <a:pt x="307049" y="462522"/>
                    <a:pt x="259887" y="436444"/>
                  </a:cubicBezTo>
                  <a:cubicBezTo>
                    <a:pt x="253228" y="432838"/>
                    <a:pt x="248790" y="433393"/>
                    <a:pt x="243241" y="436999"/>
                  </a:cubicBezTo>
                  <a:cubicBezTo>
                    <a:pt x="198853" y="465851"/>
                    <a:pt x="173053" y="506355"/>
                    <a:pt x="165285" y="558788"/>
                  </a:cubicBezTo>
                  <a:cubicBezTo>
                    <a:pt x="164175" y="565724"/>
                    <a:pt x="166118" y="570163"/>
                    <a:pt x="172221" y="574047"/>
                  </a:cubicBezTo>
                  <a:cubicBezTo>
                    <a:pt x="220770" y="605118"/>
                    <a:pt x="273758" y="620654"/>
                    <a:pt x="331185" y="621209"/>
                  </a:cubicBezTo>
                  <a:close/>
                  <a:moveTo>
                    <a:pt x="330352" y="413973"/>
                  </a:moveTo>
                  <a:cubicBezTo>
                    <a:pt x="386670" y="414528"/>
                    <a:pt x="432445" y="369585"/>
                    <a:pt x="432999" y="313546"/>
                  </a:cubicBezTo>
                  <a:cubicBezTo>
                    <a:pt x="433554" y="256951"/>
                    <a:pt x="388334" y="210621"/>
                    <a:pt x="332017" y="210067"/>
                  </a:cubicBezTo>
                  <a:cubicBezTo>
                    <a:pt x="275977" y="209512"/>
                    <a:pt x="229647" y="255009"/>
                    <a:pt x="229370" y="310772"/>
                  </a:cubicBezTo>
                  <a:cubicBezTo>
                    <a:pt x="228815" y="367921"/>
                    <a:pt x="273758" y="413696"/>
                    <a:pt x="330352" y="413973"/>
                  </a:cubicBezTo>
                  <a:close/>
                </a:path>
              </a:pathLst>
            </a:custGeom>
            <a:grpFill/>
            <a:ln w="277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FBF4E5C-FE89-6020-FE3F-4E11FD24B5B4}"/>
                </a:ext>
              </a:extLst>
            </p:cNvPr>
            <p:cNvSpPr/>
            <p:nvPr/>
          </p:nvSpPr>
          <p:spPr>
            <a:xfrm>
              <a:off x="8494429" y="1115852"/>
              <a:ext cx="285445" cy="273545"/>
            </a:xfrm>
            <a:custGeom>
              <a:avLst/>
              <a:gdLst>
                <a:gd name="connsiteX0" fmla="*/ 214853 w 285445"/>
                <a:gd name="connsiteY0" fmla="*/ 273540 h 273545"/>
                <a:gd name="connsiteX1" fmla="*/ 204865 w 285445"/>
                <a:gd name="connsiteY1" fmla="*/ 269656 h 273545"/>
                <a:gd name="connsiteX2" fmla="*/ 149936 w 285445"/>
                <a:gd name="connsiteY2" fmla="*/ 242746 h 273545"/>
                <a:gd name="connsiteX3" fmla="*/ 134955 w 285445"/>
                <a:gd name="connsiteY3" fmla="*/ 242746 h 273545"/>
                <a:gd name="connsiteX4" fmla="*/ 79192 w 285445"/>
                <a:gd name="connsiteY4" fmla="*/ 269934 h 273545"/>
                <a:gd name="connsiteX5" fmla="*/ 54779 w 285445"/>
                <a:gd name="connsiteY5" fmla="*/ 269379 h 273545"/>
                <a:gd name="connsiteX6" fmla="*/ 47011 w 285445"/>
                <a:gd name="connsiteY6" fmla="*/ 246353 h 273545"/>
                <a:gd name="connsiteX7" fmla="*/ 56166 w 285445"/>
                <a:gd name="connsiteY7" fmla="*/ 184764 h 273545"/>
                <a:gd name="connsiteX8" fmla="*/ 51728 w 285445"/>
                <a:gd name="connsiteY8" fmla="*/ 171448 h 273545"/>
                <a:gd name="connsiteX9" fmla="*/ 7617 w 285445"/>
                <a:gd name="connsiteY9" fmla="*/ 125951 h 273545"/>
                <a:gd name="connsiteX10" fmla="*/ 1236 w 285445"/>
                <a:gd name="connsiteY10" fmla="*/ 102370 h 273545"/>
                <a:gd name="connsiteX11" fmla="*/ 20101 w 285445"/>
                <a:gd name="connsiteY11" fmla="*/ 88498 h 273545"/>
                <a:gd name="connsiteX12" fmla="*/ 82244 w 285445"/>
                <a:gd name="connsiteY12" fmla="*/ 77679 h 273545"/>
                <a:gd name="connsiteX13" fmla="*/ 93618 w 285445"/>
                <a:gd name="connsiteY13" fmla="*/ 69079 h 273545"/>
                <a:gd name="connsiteX14" fmla="*/ 122748 w 285445"/>
                <a:gd name="connsiteY14" fmla="*/ 14149 h 273545"/>
                <a:gd name="connsiteX15" fmla="*/ 142723 w 285445"/>
                <a:gd name="connsiteY15" fmla="*/ 0 h 273545"/>
                <a:gd name="connsiteX16" fmla="*/ 162697 w 285445"/>
                <a:gd name="connsiteY16" fmla="*/ 13871 h 273545"/>
                <a:gd name="connsiteX17" fmla="*/ 191827 w 285445"/>
                <a:gd name="connsiteY17" fmla="*/ 68801 h 273545"/>
                <a:gd name="connsiteX18" fmla="*/ 204033 w 285445"/>
                <a:gd name="connsiteY18" fmla="*/ 77401 h 273545"/>
                <a:gd name="connsiteX19" fmla="*/ 266176 w 285445"/>
                <a:gd name="connsiteY19" fmla="*/ 88221 h 273545"/>
                <a:gd name="connsiteX20" fmla="*/ 284486 w 285445"/>
                <a:gd name="connsiteY20" fmla="*/ 102924 h 273545"/>
                <a:gd name="connsiteX21" fmla="*/ 278383 w 285445"/>
                <a:gd name="connsiteY21" fmla="*/ 124841 h 273545"/>
                <a:gd name="connsiteX22" fmla="*/ 235382 w 285445"/>
                <a:gd name="connsiteY22" fmla="*/ 168396 h 273545"/>
                <a:gd name="connsiteX23" fmla="*/ 229279 w 285445"/>
                <a:gd name="connsiteY23" fmla="*/ 188648 h 273545"/>
                <a:gd name="connsiteX24" fmla="*/ 238156 w 285445"/>
                <a:gd name="connsiteY24" fmla="*/ 248017 h 273545"/>
                <a:gd name="connsiteX25" fmla="*/ 214853 w 285445"/>
                <a:gd name="connsiteY25" fmla="*/ 273540 h 273545"/>
                <a:gd name="connsiteX26" fmla="*/ 65321 w 285445"/>
                <a:gd name="connsiteY26" fmla="*/ 123176 h 273545"/>
                <a:gd name="connsiteX27" fmla="*/ 62824 w 285445"/>
                <a:gd name="connsiteY27" fmla="*/ 127060 h 273545"/>
                <a:gd name="connsiteX28" fmla="*/ 91122 w 285445"/>
                <a:gd name="connsiteY28" fmla="*/ 152861 h 273545"/>
                <a:gd name="connsiteX29" fmla="*/ 98890 w 285445"/>
                <a:gd name="connsiteY29" fmla="*/ 177274 h 273545"/>
                <a:gd name="connsiteX30" fmla="*/ 93064 w 285445"/>
                <a:gd name="connsiteY30" fmla="*/ 216945 h 273545"/>
                <a:gd name="connsiteX31" fmla="*/ 124412 w 285445"/>
                <a:gd name="connsiteY31" fmla="*/ 201410 h 273545"/>
                <a:gd name="connsiteX32" fmla="*/ 160478 w 285445"/>
                <a:gd name="connsiteY32" fmla="*/ 201687 h 273545"/>
                <a:gd name="connsiteX33" fmla="*/ 191272 w 285445"/>
                <a:gd name="connsiteY33" fmla="*/ 217223 h 273545"/>
                <a:gd name="connsiteX34" fmla="*/ 186001 w 285445"/>
                <a:gd name="connsiteY34" fmla="*/ 181435 h 273545"/>
                <a:gd name="connsiteX35" fmla="*/ 195433 w 285445"/>
                <a:gd name="connsiteY35" fmla="*/ 150641 h 273545"/>
                <a:gd name="connsiteX36" fmla="*/ 221788 w 285445"/>
                <a:gd name="connsiteY36" fmla="*/ 124008 h 273545"/>
                <a:gd name="connsiteX37" fmla="*/ 183781 w 285445"/>
                <a:gd name="connsiteY37" fmla="*/ 117628 h 273545"/>
                <a:gd name="connsiteX38" fmla="*/ 159923 w 285445"/>
                <a:gd name="connsiteY38" fmla="*/ 100150 h 273545"/>
                <a:gd name="connsiteX39" fmla="*/ 142168 w 285445"/>
                <a:gd name="connsiteY39" fmla="*/ 66304 h 273545"/>
                <a:gd name="connsiteX40" fmla="*/ 123025 w 285445"/>
                <a:gd name="connsiteY40" fmla="*/ 102647 h 273545"/>
                <a:gd name="connsiteX41" fmla="*/ 103883 w 285445"/>
                <a:gd name="connsiteY41" fmla="*/ 116795 h 273545"/>
                <a:gd name="connsiteX42" fmla="*/ 65321 w 285445"/>
                <a:gd name="connsiteY42" fmla="*/ 123176 h 2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445" h="273545">
                  <a:moveTo>
                    <a:pt x="214853" y="273540"/>
                  </a:moveTo>
                  <a:cubicBezTo>
                    <a:pt x="212911" y="272985"/>
                    <a:pt x="208749" y="271598"/>
                    <a:pt x="204865" y="269656"/>
                  </a:cubicBezTo>
                  <a:cubicBezTo>
                    <a:pt x="186555" y="260779"/>
                    <a:pt x="168523" y="251346"/>
                    <a:pt x="149936" y="242746"/>
                  </a:cubicBezTo>
                  <a:cubicBezTo>
                    <a:pt x="145774" y="240804"/>
                    <a:pt x="139116" y="240804"/>
                    <a:pt x="134955" y="242746"/>
                  </a:cubicBezTo>
                  <a:cubicBezTo>
                    <a:pt x="116090" y="251346"/>
                    <a:pt x="97502" y="260779"/>
                    <a:pt x="79192" y="269934"/>
                  </a:cubicBezTo>
                  <a:cubicBezTo>
                    <a:pt x="70870" y="274095"/>
                    <a:pt x="62547" y="274927"/>
                    <a:pt x="54779" y="269379"/>
                  </a:cubicBezTo>
                  <a:cubicBezTo>
                    <a:pt x="46734" y="263553"/>
                    <a:pt x="45347" y="255507"/>
                    <a:pt x="47011" y="246353"/>
                  </a:cubicBezTo>
                  <a:cubicBezTo>
                    <a:pt x="50063" y="225823"/>
                    <a:pt x="53669" y="205294"/>
                    <a:pt x="56166" y="184764"/>
                  </a:cubicBezTo>
                  <a:cubicBezTo>
                    <a:pt x="56721" y="180326"/>
                    <a:pt x="54779" y="174500"/>
                    <a:pt x="51728" y="171448"/>
                  </a:cubicBezTo>
                  <a:cubicBezTo>
                    <a:pt x="37579" y="155912"/>
                    <a:pt x="22598" y="140932"/>
                    <a:pt x="7617" y="125951"/>
                  </a:cubicBezTo>
                  <a:cubicBezTo>
                    <a:pt x="959" y="119292"/>
                    <a:pt x="-1815" y="111524"/>
                    <a:pt x="1236" y="102370"/>
                  </a:cubicBezTo>
                  <a:cubicBezTo>
                    <a:pt x="4288" y="93492"/>
                    <a:pt x="11224" y="89885"/>
                    <a:pt x="20101" y="88498"/>
                  </a:cubicBezTo>
                  <a:cubicBezTo>
                    <a:pt x="40908" y="85169"/>
                    <a:pt x="61715" y="81840"/>
                    <a:pt x="82244" y="77679"/>
                  </a:cubicBezTo>
                  <a:cubicBezTo>
                    <a:pt x="86406" y="76846"/>
                    <a:pt x="91399" y="72963"/>
                    <a:pt x="93618" y="69079"/>
                  </a:cubicBezTo>
                  <a:cubicBezTo>
                    <a:pt x="103883" y="51046"/>
                    <a:pt x="113316" y="32736"/>
                    <a:pt x="122748" y="14149"/>
                  </a:cubicBezTo>
                  <a:cubicBezTo>
                    <a:pt x="126909" y="5548"/>
                    <a:pt x="133013" y="277"/>
                    <a:pt x="142723" y="0"/>
                  </a:cubicBezTo>
                  <a:cubicBezTo>
                    <a:pt x="152432" y="0"/>
                    <a:pt x="158536" y="5548"/>
                    <a:pt x="162697" y="13871"/>
                  </a:cubicBezTo>
                  <a:cubicBezTo>
                    <a:pt x="172129" y="32181"/>
                    <a:pt x="181562" y="50769"/>
                    <a:pt x="191827" y="68801"/>
                  </a:cubicBezTo>
                  <a:cubicBezTo>
                    <a:pt x="194046" y="72685"/>
                    <a:pt x="199594" y="76569"/>
                    <a:pt x="204033" y="77401"/>
                  </a:cubicBezTo>
                  <a:cubicBezTo>
                    <a:pt x="224563" y="81563"/>
                    <a:pt x="245647" y="84892"/>
                    <a:pt x="266176" y="88221"/>
                  </a:cubicBezTo>
                  <a:cubicBezTo>
                    <a:pt x="275054" y="89608"/>
                    <a:pt x="281712" y="94324"/>
                    <a:pt x="284486" y="102924"/>
                  </a:cubicBezTo>
                  <a:cubicBezTo>
                    <a:pt x="286983" y="111247"/>
                    <a:pt x="284486" y="118460"/>
                    <a:pt x="278383" y="124841"/>
                  </a:cubicBezTo>
                  <a:cubicBezTo>
                    <a:pt x="263957" y="139267"/>
                    <a:pt x="250086" y="154248"/>
                    <a:pt x="235382" y="168396"/>
                  </a:cubicBezTo>
                  <a:cubicBezTo>
                    <a:pt x="229001" y="174500"/>
                    <a:pt x="228169" y="180603"/>
                    <a:pt x="229279" y="188648"/>
                  </a:cubicBezTo>
                  <a:cubicBezTo>
                    <a:pt x="232608" y="208345"/>
                    <a:pt x="235382" y="228320"/>
                    <a:pt x="238156" y="248017"/>
                  </a:cubicBezTo>
                  <a:cubicBezTo>
                    <a:pt x="240098" y="262998"/>
                    <a:pt x="230943" y="273817"/>
                    <a:pt x="214853" y="273540"/>
                  </a:cubicBezTo>
                  <a:close/>
                  <a:moveTo>
                    <a:pt x="65321" y="123176"/>
                  </a:moveTo>
                  <a:cubicBezTo>
                    <a:pt x="64489" y="124563"/>
                    <a:pt x="63657" y="125673"/>
                    <a:pt x="62824" y="127060"/>
                  </a:cubicBezTo>
                  <a:cubicBezTo>
                    <a:pt x="72257" y="135660"/>
                    <a:pt x="81967" y="143983"/>
                    <a:pt x="91122" y="152861"/>
                  </a:cubicBezTo>
                  <a:cubicBezTo>
                    <a:pt x="98335" y="159519"/>
                    <a:pt x="100831" y="167287"/>
                    <a:pt x="98890" y="177274"/>
                  </a:cubicBezTo>
                  <a:cubicBezTo>
                    <a:pt x="96670" y="189758"/>
                    <a:pt x="95283" y="202242"/>
                    <a:pt x="93064" y="216945"/>
                  </a:cubicBezTo>
                  <a:cubicBezTo>
                    <a:pt x="104715" y="211120"/>
                    <a:pt x="114980" y="206958"/>
                    <a:pt x="124412" y="201410"/>
                  </a:cubicBezTo>
                  <a:cubicBezTo>
                    <a:pt x="136897" y="193919"/>
                    <a:pt x="148271" y="194474"/>
                    <a:pt x="160478" y="201687"/>
                  </a:cubicBezTo>
                  <a:cubicBezTo>
                    <a:pt x="169910" y="207236"/>
                    <a:pt x="179897" y="211397"/>
                    <a:pt x="191272" y="217223"/>
                  </a:cubicBezTo>
                  <a:cubicBezTo>
                    <a:pt x="189330" y="203907"/>
                    <a:pt x="188220" y="192532"/>
                    <a:pt x="186001" y="181435"/>
                  </a:cubicBezTo>
                  <a:cubicBezTo>
                    <a:pt x="183504" y="169229"/>
                    <a:pt x="185723" y="159241"/>
                    <a:pt x="195433" y="150641"/>
                  </a:cubicBezTo>
                  <a:cubicBezTo>
                    <a:pt x="204311" y="142873"/>
                    <a:pt x="212079" y="133718"/>
                    <a:pt x="221788" y="124008"/>
                  </a:cubicBezTo>
                  <a:cubicBezTo>
                    <a:pt x="207362" y="121512"/>
                    <a:pt x="195710" y="119292"/>
                    <a:pt x="183781" y="117628"/>
                  </a:cubicBezTo>
                  <a:cubicBezTo>
                    <a:pt x="172407" y="116241"/>
                    <a:pt x="164916" y="110692"/>
                    <a:pt x="159923" y="100150"/>
                  </a:cubicBezTo>
                  <a:cubicBezTo>
                    <a:pt x="154929" y="89053"/>
                    <a:pt x="148548" y="78511"/>
                    <a:pt x="142168" y="66304"/>
                  </a:cubicBezTo>
                  <a:cubicBezTo>
                    <a:pt x="135232" y="79621"/>
                    <a:pt x="128851" y="90995"/>
                    <a:pt x="123025" y="102647"/>
                  </a:cubicBezTo>
                  <a:cubicBezTo>
                    <a:pt x="118864" y="110692"/>
                    <a:pt x="113038" y="115408"/>
                    <a:pt x="103883" y="116795"/>
                  </a:cubicBezTo>
                  <a:cubicBezTo>
                    <a:pt x="91122" y="118460"/>
                    <a:pt x="78360" y="120957"/>
                    <a:pt x="65321" y="123176"/>
                  </a:cubicBezTo>
                  <a:close/>
                </a:path>
              </a:pathLst>
            </a:custGeom>
            <a:solidFill>
              <a:srgbClr val="F79037"/>
            </a:solidFill>
            <a:ln w="277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DF515A0-825A-D143-EE71-CB04C8BF3CB2}"/>
                </a:ext>
              </a:extLst>
            </p:cNvPr>
            <p:cNvSpPr/>
            <p:nvPr/>
          </p:nvSpPr>
          <p:spPr>
            <a:xfrm>
              <a:off x="9169541" y="1116407"/>
              <a:ext cx="285798" cy="273551"/>
            </a:xfrm>
            <a:custGeom>
              <a:avLst/>
              <a:gdLst>
                <a:gd name="connsiteX0" fmla="*/ 46595 w 285798"/>
                <a:gd name="connsiteY0" fmla="*/ 250514 h 273551"/>
                <a:gd name="connsiteX1" fmla="*/ 55749 w 285798"/>
                <a:gd name="connsiteY1" fmla="*/ 189481 h 273551"/>
                <a:gd name="connsiteX2" fmla="*/ 49092 w 285798"/>
                <a:gd name="connsiteY2" fmla="*/ 167564 h 273551"/>
                <a:gd name="connsiteX3" fmla="*/ 8310 w 285798"/>
                <a:gd name="connsiteY3" fmla="*/ 126228 h 273551"/>
                <a:gd name="connsiteX4" fmla="*/ 1097 w 285798"/>
                <a:gd name="connsiteY4" fmla="*/ 102925 h 273551"/>
                <a:gd name="connsiteX5" fmla="*/ 21626 w 285798"/>
                <a:gd name="connsiteY5" fmla="*/ 87944 h 273551"/>
                <a:gd name="connsiteX6" fmla="*/ 82937 w 285798"/>
                <a:gd name="connsiteY6" fmla="*/ 77401 h 273551"/>
                <a:gd name="connsiteX7" fmla="*/ 93479 w 285798"/>
                <a:gd name="connsiteY7" fmla="*/ 69634 h 273551"/>
                <a:gd name="connsiteX8" fmla="*/ 122609 w 285798"/>
                <a:gd name="connsiteY8" fmla="*/ 14704 h 273551"/>
                <a:gd name="connsiteX9" fmla="*/ 143138 w 285798"/>
                <a:gd name="connsiteY9" fmla="*/ 0 h 273551"/>
                <a:gd name="connsiteX10" fmla="*/ 163667 w 285798"/>
                <a:gd name="connsiteY10" fmla="*/ 14981 h 273551"/>
                <a:gd name="connsiteX11" fmla="*/ 192242 w 285798"/>
                <a:gd name="connsiteY11" fmla="*/ 69079 h 273551"/>
                <a:gd name="connsiteX12" fmla="*/ 204726 w 285798"/>
                <a:gd name="connsiteY12" fmla="*/ 77679 h 273551"/>
                <a:gd name="connsiteX13" fmla="*/ 266869 w 285798"/>
                <a:gd name="connsiteY13" fmla="*/ 88498 h 273551"/>
                <a:gd name="connsiteX14" fmla="*/ 284624 w 285798"/>
                <a:gd name="connsiteY14" fmla="*/ 102370 h 273551"/>
                <a:gd name="connsiteX15" fmla="*/ 278798 w 285798"/>
                <a:gd name="connsiteY15" fmla="*/ 125118 h 273551"/>
                <a:gd name="connsiteX16" fmla="*/ 234133 w 285798"/>
                <a:gd name="connsiteY16" fmla="*/ 171448 h 273551"/>
                <a:gd name="connsiteX17" fmla="*/ 229972 w 285798"/>
                <a:gd name="connsiteY17" fmla="*/ 185042 h 273551"/>
                <a:gd name="connsiteX18" fmla="*/ 238849 w 285798"/>
                <a:gd name="connsiteY18" fmla="*/ 245520 h 273551"/>
                <a:gd name="connsiteX19" fmla="*/ 230804 w 285798"/>
                <a:gd name="connsiteY19" fmla="*/ 269656 h 273551"/>
                <a:gd name="connsiteX20" fmla="*/ 206391 w 285798"/>
                <a:gd name="connsiteY20" fmla="*/ 269934 h 273551"/>
                <a:gd name="connsiteX21" fmla="*/ 151738 w 285798"/>
                <a:gd name="connsiteY21" fmla="*/ 242746 h 273551"/>
                <a:gd name="connsiteX22" fmla="*/ 135370 w 285798"/>
                <a:gd name="connsiteY22" fmla="*/ 242469 h 273551"/>
                <a:gd name="connsiteX23" fmla="*/ 77943 w 285798"/>
                <a:gd name="connsiteY23" fmla="*/ 271043 h 273551"/>
                <a:gd name="connsiteX24" fmla="*/ 46595 w 285798"/>
                <a:gd name="connsiteY24" fmla="*/ 250514 h 273551"/>
                <a:gd name="connsiteX25" fmla="*/ 222759 w 285798"/>
                <a:gd name="connsiteY25" fmla="*/ 127060 h 273551"/>
                <a:gd name="connsiteX26" fmla="*/ 219707 w 285798"/>
                <a:gd name="connsiteY26" fmla="*/ 122622 h 273551"/>
                <a:gd name="connsiteX27" fmla="*/ 183087 w 285798"/>
                <a:gd name="connsiteY27" fmla="*/ 116518 h 273551"/>
                <a:gd name="connsiteX28" fmla="*/ 160893 w 285798"/>
                <a:gd name="connsiteY28" fmla="*/ 100150 h 273551"/>
                <a:gd name="connsiteX29" fmla="*/ 142583 w 285798"/>
                <a:gd name="connsiteY29" fmla="*/ 65472 h 273551"/>
                <a:gd name="connsiteX30" fmla="*/ 125938 w 285798"/>
                <a:gd name="connsiteY30" fmla="*/ 97376 h 273551"/>
                <a:gd name="connsiteX31" fmla="*/ 97363 w 285798"/>
                <a:gd name="connsiteY31" fmla="*/ 117628 h 273551"/>
                <a:gd name="connsiteX32" fmla="*/ 64905 w 285798"/>
                <a:gd name="connsiteY32" fmla="*/ 123176 h 273551"/>
                <a:gd name="connsiteX33" fmla="*/ 62408 w 285798"/>
                <a:gd name="connsiteY33" fmla="*/ 126783 h 273551"/>
                <a:gd name="connsiteX34" fmla="*/ 87376 w 285798"/>
                <a:gd name="connsiteY34" fmla="*/ 148144 h 273551"/>
                <a:gd name="connsiteX35" fmla="*/ 98473 w 285798"/>
                <a:gd name="connsiteY35" fmla="*/ 182268 h 273551"/>
                <a:gd name="connsiteX36" fmla="*/ 93479 w 285798"/>
                <a:gd name="connsiteY36" fmla="*/ 216391 h 273551"/>
                <a:gd name="connsiteX37" fmla="*/ 128435 w 285798"/>
                <a:gd name="connsiteY37" fmla="*/ 198913 h 273551"/>
                <a:gd name="connsiteX38" fmla="*/ 156732 w 285798"/>
                <a:gd name="connsiteY38" fmla="*/ 198913 h 273551"/>
                <a:gd name="connsiteX39" fmla="*/ 191410 w 285798"/>
                <a:gd name="connsiteY39" fmla="*/ 216113 h 273551"/>
                <a:gd name="connsiteX40" fmla="*/ 185584 w 285798"/>
                <a:gd name="connsiteY40" fmla="*/ 176442 h 273551"/>
                <a:gd name="connsiteX41" fmla="*/ 192797 w 285798"/>
                <a:gd name="connsiteY41" fmla="*/ 152861 h 273551"/>
                <a:gd name="connsiteX42" fmla="*/ 222759 w 285798"/>
                <a:gd name="connsiteY42" fmla="*/ 127060 h 2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98" h="273551">
                  <a:moveTo>
                    <a:pt x="46595" y="250514"/>
                  </a:moveTo>
                  <a:cubicBezTo>
                    <a:pt x="49646" y="230540"/>
                    <a:pt x="52420" y="210010"/>
                    <a:pt x="55749" y="189481"/>
                  </a:cubicBezTo>
                  <a:cubicBezTo>
                    <a:pt x="57137" y="180603"/>
                    <a:pt x="56027" y="173945"/>
                    <a:pt x="49092" y="167564"/>
                  </a:cubicBezTo>
                  <a:cubicBezTo>
                    <a:pt x="34943" y="154525"/>
                    <a:pt x="21904" y="140099"/>
                    <a:pt x="8310" y="126228"/>
                  </a:cubicBezTo>
                  <a:cubicBezTo>
                    <a:pt x="1652" y="119570"/>
                    <a:pt x="-1955" y="112079"/>
                    <a:pt x="1097" y="102925"/>
                  </a:cubicBezTo>
                  <a:cubicBezTo>
                    <a:pt x="4149" y="93215"/>
                    <a:pt x="11917" y="89331"/>
                    <a:pt x="21626" y="87944"/>
                  </a:cubicBezTo>
                  <a:cubicBezTo>
                    <a:pt x="42156" y="84892"/>
                    <a:pt x="62685" y="81285"/>
                    <a:pt x="82937" y="77401"/>
                  </a:cubicBezTo>
                  <a:cubicBezTo>
                    <a:pt x="86821" y="76569"/>
                    <a:pt x="91537" y="73240"/>
                    <a:pt x="93479" y="69634"/>
                  </a:cubicBezTo>
                  <a:cubicBezTo>
                    <a:pt x="103744" y="51601"/>
                    <a:pt x="113176" y="33291"/>
                    <a:pt x="122609" y="14704"/>
                  </a:cubicBezTo>
                  <a:cubicBezTo>
                    <a:pt x="127048" y="6104"/>
                    <a:pt x="133151" y="0"/>
                    <a:pt x="143138" y="0"/>
                  </a:cubicBezTo>
                  <a:cubicBezTo>
                    <a:pt x="153403" y="0"/>
                    <a:pt x="159229" y="6381"/>
                    <a:pt x="163667" y="14981"/>
                  </a:cubicBezTo>
                  <a:cubicBezTo>
                    <a:pt x="172823" y="33014"/>
                    <a:pt x="182255" y="51323"/>
                    <a:pt x="192242" y="69079"/>
                  </a:cubicBezTo>
                  <a:cubicBezTo>
                    <a:pt x="194461" y="72963"/>
                    <a:pt x="200010" y="76847"/>
                    <a:pt x="204726" y="77679"/>
                  </a:cubicBezTo>
                  <a:cubicBezTo>
                    <a:pt x="225256" y="81840"/>
                    <a:pt x="246340" y="84892"/>
                    <a:pt x="266869" y="88498"/>
                  </a:cubicBezTo>
                  <a:cubicBezTo>
                    <a:pt x="275192" y="89885"/>
                    <a:pt x="281850" y="94047"/>
                    <a:pt x="284624" y="102370"/>
                  </a:cubicBezTo>
                  <a:cubicBezTo>
                    <a:pt x="287398" y="110970"/>
                    <a:pt x="285179" y="118460"/>
                    <a:pt x="278798" y="125118"/>
                  </a:cubicBezTo>
                  <a:cubicBezTo>
                    <a:pt x="263817" y="140377"/>
                    <a:pt x="248559" y="155635"/>
                    <a:pt x="234133" y="171448"/>
                  </a:cubicBezTo>
                  <a:cubicBezTo>
                    <a:pt x="231082" y="174777"/>
                    <a:pt x="229417" y="180603"/>
                    <a:pt x="229972" y="185042"/>
                  </a:cubicBezTo>
                  <a:cubicBezTo>
                    <a:pt x="232469" y="205294"/>
                    <a:pt x="235798" y="225268"/>
                    <a:pt x="238849" y="245520"/>
                  </a:cubicBezTo>
                  <a:cubicBezTo>
                    <a:pt x="240236" y="254953"/>
                    <a:pt x="239127" y="263553"/>
                    <a:pt x="230804" y="269656"/>
                  </a:cubicBezTo>
                  <a:cubicBezTo>
                    <a:pt x="222759" y="275482"/>
                    <a:pt x="214713" y="274095"/>
                    <a:pt x="206391" y="269934"/>
                  </a:cubicBezTo>
                  <a:cubicBezTo>
                    <a:pt x="188081" y="260779"/>
                    <a:pt x="169771" y="251901"/>
                    <a:pt x="151738" y="242746"/>
                  </a:cubicBezTo>
                  <a:cubicBezTo>
                    <a:pt x="145912" y="239694"/>
                    <a:pt x="141196" y="239417"/>
                    <a:pt x="135370" y="242469"/>
                  </a:cubicBezTo>
                  <a:cubicBezTo>
                    <a:pt x="116228" y="252178"/>
                    <a:pt x="97086" y="261888"/>
                    <a:pt x="77943" y="271043"/>
                  </a:cubicBezTo>
                  <a:cubicBezTo>
                    <a:pt x="61853" y="277979"/>
                    <a:pt x="45762" y="267437"/>
                    <a:pt x="46595" y="250514"/>
                  </a:cubicBezTo>
                  <a:close/>
                  <a:moveTo>
                    <a:pt x="222759" y="127060"/>
                  </a:moveTo>
                  <a:cubicBezTo>
                    <a:pt x="221649" y="125673"/>
                    <a:pt x="220817" y="124009"/>
                    <a:pt x="219707" y="122622"/>
                  </a:cubicBezTo>
                  <a:cubicBezTo>
                    <a:pt x="207501" y="120679"/>
                    <a:pt x="195294" y="118183"/>
                    <a:pt x="183087" y="116518"/>
                  </a:cubicBezTo>
                  <a:cubicBezTo>
                    <a:pt x="172545" y="115131"/>
                    <a:pt x="165610" y="109860"/>
                    <a:pt x="160893" y="100150"/>
                  </a:cubicBezTo>
                  <a:cubicBezTo>
                    <a:pt x="155345" y="88776"/>
                    <a:pt x="149242" y="77679"/>
                    <a:pt x="142583" y="65472"/>
                  </a:cubicBezTo>
                  <a:cubicBezTo>
                    <a:pt x="136480" y="77124"/>
                    <a:pt x="130654" y="86834"/>
                    <a:pt x="125938" y="97376"/>
                  </a:cubicBezTo>
                  <a:cubicBezTo>
                    <a:pt x="120389" y="110415"/>
                    <a:pt x="110957" y="116241"/>
                    <a:pt x="97363" y="117628"/>
                  </a:cubicBezTo>
                  <a:cubicBezTo>
                    <a:pt x="86544" y="118738"/>
                    <a:pt x="75724" y="121234"/>
                    <a:pt x="64905" y="123176"/>
                  </a:cubicBezTo>
                  <a:cubicBezTo>
                    <a:pt x="64072" y="124286"/>
                    <a:pt x="63240" y="125673"/>
                    <a:pt x="62408" y="126783"/>
                  </a:cubicBezTo>
                  <a:cubicBezTo>
                    <a:pt x="70730" y="133996"/>
                    <a:pt x="79053" y="141209"/>
                    <a:pt x="87376" y="148144"/>
                  </a:cubicBezTo>
                  <a:cubicBezTo>
                    <a:pt x="98473" y="157300"/>
                    <a:pt x="101524" y="168397"/>
                    <a:pt x="98473" y="182268"/>
                  </a:cubicBezTo>
                  <a:cubicBezTo>
                    <a:pt x="95976" y="192810"/>
                    <a:pt x="95421" y="203907"/>
                    <a:pt x="93479" y="216391"/>
                  </a:cubicBezTo>
                  <a:cubicBezTo>
                    <a:pt x="106241" y="210010"/>
                    <a:pt x="117615" y="205016"/>
                    <a:pt x="128435" y="198913"/>
                  </a:cubicBezTo>
                  <a:cubicBezTo>
                    <a:pt x="138145" y="193642"/>
                    <a:pt x="147299" y="193642"/>
                    <a:pt x="156732" y="198913"/>
                  </a:cubicBezTo>
                  <a:cubicBezTo>
                    <a:pt x="167551" y="204739"/>
                    <a:pt x="178648" y="209733"/>
                    <a:pt x="191410" y="216113"/>
                  </a:cubicBezTo>
                  <a:cubicBezTo>
                    <a:pt x="189468" y="201687"/>
                    <a:pt x="187803" y="188926"/>
                    <a:pt x="185584" y="176442"/>
                  </a:cubicBezTo>
                  <a:cubicBezTo>
                    <a:pt x="183919" y="167009"/>
                    <a:pt x="185861" y="159241"/>
                    <a:pt x="192797" y="152861"/>
                  </a:cubicBezTo>
                  <a:cubicBezTo>
                    <a:pt x="203062" y="143983"/>
                    <a:pt x="213049" y="135660"/>
                    <a:pt x="222759" y="127060"/>
                  </a:cubicBezTo>
                  <a:close/>
                </a:path>
              </a:pathLst>
            </a:custGeom>
            <a:solidFill>
              <a:srgbClr val="F79037"/>
            </a:solidFill>
            <a:ln w="277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BBBD5AF-2E5B-0E31-E7DD-F6377796CBC3}"/>
                </a:ext>
              </a:extLst>
            </p:cNvPr>
            <p:cNvSpPr/>
            <p:nvPr/>
          </p:nvSpPr>
          <p:spPr>
            <a:xfrm>
              <a:off x="9173684" y="626754"/>
              <a:ext cx="41365" cy="41342"/>
            </a:xfrm>
            <a:custGeom>
              <a:avLst/>
              <a:gdLst>
                <a:gd name="connsiteX0" fmla="*/ 6 w 41365"/>
                <a:gd name="connsiteY0" fmla="*/ 19975 h 41342"/>
                <a:gd name="connsiteX1" fmla="*/ 20813 w 41365"/>
                <a:gd name="connsiteY1" fmla="*/ 0 h 41342"/>
                <a:gd name="connsiteX2" fmla="*/ 41342 w 41365"/>
                <a:gd name="connsiteY2" fmla="*/ 21362 h 41342"/>
                <a:gd name="connsiteX3" fmla="*/ 20258 w 41365"/>
                <a:gd name="connsiteY3" fmla="*/ 41336 h 41342"/>
                <a:gd name="connsiteX4" fmla="*/ 6 w 41365"/>
                <a:gd name="connsiteY4" fmla="*/ 19975 h 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 h="41342">
                  <a:moveTo>
                    <a:pt x="6" y="19975"/>
                  </a:moveTo>
                  <a:cubicBezTo>
                    <a:pt x="283" y="8600"/>
                    <a:pt x="9161" y="0"/>
                    <a:pt x="20813" y="0"/>
                  </a:cubicBezTo>
                  <a:cubicBezTo>
                    <a:pt x="32465" y="0"/>
                    <a:pt x="41897" y="9988"/>
                    <a:pt x="41342" y="21362"/>
                  </a:cubicBezTo>
                  <a:cubicBezTo>
                    <a:pt x="40788" y="32181"/>
                    <a:pt x="31355" y="41614"/>
                    <a:pt x="20258" y="41336"/>
                  </a:cubicBezTo>
                  <a:cubicBezTo>
                    <a:pt x="8884" y="41614"/>
                    <a:pt x="-271" y="31904"/>
                    <a:pt x="6" y="19975"/>
                  </a:cubicBezTo>
                  <a:close/>
                </a:path>
              </a:pathLst>
            </a:custGeom>
            <a:grpFill/>
            <a:ln w="2772" cap="flat">
              <a:noFill/>
              <a:prstDash val="solid"/>
              <a:miter/>
            </a:ln>
          </p:spPr>
          <p:txBody>
            <a:bodyPr rtlCol="0" anchor="ctr"/>
            <a:lstStyle/>
            <a:p>
              <a:endParaRPr lang="en-US"/>
            </a:p>
          </p:txBody>
        </p:sp>
      </p:grpSp>
      <p:sp>
        <p:nvSpPr>
          <p:cNvPr id="69" name="Text Placeholder 17">
            <a:extLst>
              <a:ext uri="{FF2B5EF4-FFF2-40B4-BE49-F238E27FC236}">
                <a16:creationId xmlns:a16="http://schemas.microsoft.com/office/drawing/2014/main" id="{ACB5AC74-8837-6E6E-9902-1BBEAD97EEE5}"/>
              </a:ext>
            </a:extLst>
          </p:cNvPr>
          <p:cNvSpPr txBox="1">
            <a:spLocks/>
          </p:cNvSpPr>
          <p:nvPr/>
        </p:nvSpPr>
        <p:spPr>
          <a:xfrm>
            <a:off x="766842" y="4815552"/>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Consensus mechanisms incentivize miners, validators, nodes, developers, and participants in a network to do what is right over what is easy. Doing what is right over what is easy is thus not the easier way but the only way in a blockchain-based system </a:t>
            </a:r>
          </a:p>
        </p:txBody>
      </p:sp>
      <p:sp>
        <p:nvSpPr>
          <p:cNvPr id="70" name="Text Placeholder 17">
            <a:extLst>
              <a:ext uri="{FF2B5EF4-FFF2-40B4-BE49-F238E27FC236}">
                <a16:creationId xmlns:a16="http://schemas.microsoft.com/office/drawing/2014/main" id="{14484E11-B46F-CC5D-6326-6C34CD839CC5}"/>
              </a:ext>
            </a:extLst>
          </p:cNvPr>
          <p:cNvSpPr txBox="1">
            <a:spLocks/>
          </p:cNvSpPr>
          <p:nvPr/>
        </p:nvSpPr>
        <p:spPr>
          <a:xfrm>
            <a:off x="766843" y="4127555"/>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Character  </a:t>
            </a:r>
          </a:p>
          <a:p>
            <a:r>
              <a:rPr lang="en-US" b="1">
                <a:cs typeface="+mn-cs"/>
              </a:rPr>
              <a:t>People notice those who do what is right over what is easy </a:t>
            </a:r>
          </a:p>
          <a:p>
            <a:pPr algn="l"/>
            <a:endParaRPr lang="en-US" dirty="0"/>
          </a:p>
        </p:txBody>
      </p:sp>
      <p:sp>
        <p:nvSpPr>
          <p:cNvPr id="71" name="TextBox 70">
            <a:extLst>
              <a:ext uri="{FF2B5EF4-FFF2-40B4-BE49-F238E27FC236}">
                <a16:creationId xmlns:a16="http://schemas.microsoft.com/office/drawing/2014/main" id="{1EFA64BB-59A2-9D4A-7883-A54567613F2E}"/>
              </a:ext>
            </a:extLst>
          </p:cNvPr>
          <p:cNvSpPr txBox="1"/>
          <p:nvPr/>
        </p:nvSpPr>
        <p:spPr>
          <a:xfrm>
            <a:off x="853521" y="314702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78" name="Text Placeholder 17">
            <a:extLst>
              <a:ext uri="{FF2B5EF4-FFF2-40B4-BE49-F238E27FC236}">
                <a16:creationId xmlns:a16="http://schemas.microsoft.com/office/drawing/2014/main" id="{D1F32F99-414F-6D19-C988-D1B156CBDEC9}"/>
              </a:ext>
            </a:extLst>
          </p:cNvPr>
          <p:cNvSpPr txBox="1">
            <a:spLocks/>
          </p:cNvSpPr>
          <p:nvPr/>
        </p:nvSpPr>
        <p:spPr>
          <a:xfrm>
            <a:off x="766842" y="7664311"/>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In a sense blockchain technology is an iteration step of digitalization and digitization at the same time. While digitalization is referring to making processes such as sending money digital digitization means moving real-life objects onto a blockchain and making it thus digital, tradable, and divisible. blockchain systems can be seen as more relevant and capable than many other innovative technologies. </a:t>
            </a:r>
          </a:p>
        </p:txBody>
      </p:sp>
      <p:sp>
        <p:nvSpPr>
          <p:cNvPr id="79" name="Text Placeholder 17">
            <a:extLst>
              <a:ext uri="{FF2B5EF4-FFF2-40B4-BE49-F238E27FC236}">
                <a16:creationId xmlns:a16="http://schemas.microsoft.com/office/drawing/2014/main" id="{C7CB15F8-9B66-8135-C043-FCE77A8C6E87}"/>
              </a:ext>
            </a:extLst>
          </p:cNvPr>
          <p:cNvSpPr txBox="1">
            <a:spLocks/>
          </p:cNvSpPr>
          <p:nvPr/>
        </p:nvSpPr>
        <p:spPr>
          <a:xfrm>
            <a:off x="766843" y="6976314"/>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Competency </a:t>
            </a:r>
          </a:p>
          <a:p>
            <a:r>
              <a:rPr lang="en-US" b="1">
                <a:cs typeface="+mn-cs"/>
              </a:rPr>
              <a:t>People have confidence in those who stay fresh, relevant, and capable </a:t>
            </a:r>
          </a:p>
          <a:p>
            <a:pPr algn="l"/>
            <a:endParaRPr lang="en-US" dirty="0"/>
          </a:p>
        </p:txBody>
      </p:sp>
      <p:sp>
        <p:nvSpPr>
          <p:cNvPr id="80" name="TextBox 79">
            <a:extLst>
              <a:ext uri="{FF2B5EF4-FFF2-40B4-BE49-F238E27FC236}">
                <a16:creationId xmlns:a16="http://schemas.microsoft.com/office/drawing/2014/main" id="{57A6A657-D0DC-2276-CB3B-020CD0ED9CAA}"/>
              </a:ext>
            </a:extLst>
          </p:cNvPr>
          <p:cNvSpPr txBox="1"/>
          <p:nvPr/>
        </p:nvSpPr>
        <p:spPr>
          <a:xfrm>
            <a:off x="853521" y="599578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grpSp>
        <p:nvGrpSpPr>
          <p:cNvPr id="88" name="Group 87">
            <a:extLst>
              <a:ext uri="{FF2B5EF4-FFF2-40B4-BE49-F238E27FC236}">
                <a16:creationId xmlns:a16="http://schemas.microsoft.com/office/drawing/2014/main" id="{40D78072-5D6E-C56D-15D8-346F3B581A22}"/>
              </a:ext>
            </a:extLst>
          </p:cNvPr>
          <p:cNvGrpSpPr/>
          <p:nvPr/>
        </p:nvGrpSpPr>
        <p:grpSpPr>
          <a:xfrm>
            <a:off x="2064335" y="3178641"/>
            <a:ext cx="1008541" cy="1008269"/>
            <a:chOff x="4139757" y="2225976"/>
            <a:chExt cx="1008541" cy="1008269"/>
          </a:xfrm>
          <a:solidFill>
            <a:schemeClr val="bg1"/>
          </a:solidFill>
        </p:grpSpPr>
        <p:sp>
          <p:nvSpPr>
            <p:cNvPr id="89" name="Freeform 88">
              <a:extLst>
                <a:ext uri="{FF2B5EF4-FFF2-40B4-BE49-F238E27FC236}">
                  <a16:creationId xmlns:a16="http://schemas.microsoft.com/office/drawing/2014/main" id="{AF9CAB20-BB48-945F-5EBF-FFA7DCBA28E3}"/>
                </a:ext>
              </a:extLst>
            </p:cNvPr>
            <p:cNvSpPr/>
            <p:nvPr/>
          </p:nvSpPr>
          <p:spPr>
            <a:xfrm>
              <a:off x="4139757" y="222597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AEE6F52A-F09E-5E85-B16F-9A78E1AA2EC3}"/>
                </a:ext>
              </a:extLst>
            </p:cNvPr>
            <p:cNvSpPr/>
            <p:nvPr/>
          </p:nvSpPr>
          <p:spPr>
            <a:xfrm>
              <a:off x="4553341" y="283053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F692F54-53F3-BE50-E47F-38A7B288B221}"/>
                </a:ext>
              </a:extLst>
            </p:cNvPr>
            <p:cNvSpPr/>
            <p:nvPr/>
          </p:nvSpPr>
          <p:spPr>
            <a:xfrm>
              <a:off x="5050838" y="300700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8EA877F-1656-1E29-579C-3A0D5BD06CD0}"/>
                </a:ext>
              </a:extLst>
            </p:cNvPr>
            <p:cNvSpPr/>
            <p:nvPr/>
          </p:nvSpPr>
          <p:spPr>
            <a:xfrm>
              <a:off x="5050567" y="307189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6BF47FE-CA69-9A96-EF30-1C9DC9AD0A9E}"/>
                </a:ext>
              </a:extLst>
            </p:cNvPr>
            <p:cNvSpPr/>
            <p:nvPr/>
          </p:nvSpPr>
          <p:spPr>
            <a:xfrm>
              <a:off x="4302421" y="313705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459759D-EF92-7E52-43E6-1E5962E62852}"/>
                </a:ext>
              </a:extLst>
            </p:cNvPr>
            <p:cNvSpPr/>
            <p:nvPr/>
          </p:nvSpPr>
          <p:spPr>
            <a:xfrm>
              <a:off x="4367323"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2A9D2169-6F23-33A3-E7CC-FD9C79AC17FA}"/>
                </a:ext>
              </a:extLst>
            </p:cNvPr>
            <p:cNvSpPr/>
            <p:nvPr/>
          </p:nvSpPr>
          <p:spPr>
            <a:xfrm>
              <a:off x="4432498"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D462273-B0B4-BEC5-CD61-F5A11B4E50F4}"/>
                </a:ext>
              </a:extLst>
            </p:cNvPr>
            <p:cNvSpPr/>
            <p:nvPr/>
          </p:nvSpPr>
          <p:spPr>
            <a:xfrm>
              <a:off x="5050838" y="313732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1AB1DB1-5BA6-6B8E-2672-10021EB9F8CA}"/>
                </a:ext>
              </a:extLst>
            </p:cNvPr>
            <p:cNvSpPr/>
            <p:nvPr/>
          </p:nvSpPr>
          <p:spPr>
            <a:xfrm>
              <a:off x="4494413" y="300754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35EE0FB-C4BF-6599-46F1-9782608A99EA}"/>
                </a:ext>
              </a:extLst>
            </p:cNvPr>
            <p:cNvSpPr/>
            <p:nvPr/>
          </p:nvSpPr>
          <p:spPr>
            <a:xfrm>
              <a:off x="4659792" y="232337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755DF734-4988-CB81-CC9A-423E80CBA348}"/>
                </a:ext>
              </a:extLst>
            </p:cNvPr>
            <p:cNvGrpSpPr/>
            <p:nvPr/>
          </p:nvGrpSpPr>
          <p:grpSpPr>
            <a:xfrm>
              <a:off x="4594347" y="2258759"/>
              <a:ext cx="520036" cy="519372"/>
              <a:chOff x="4594347" y="2258759"/>
              <a:chExt cx="520036" cy="519372"/>
            </a:xfrm>
            <a:grpFill/>
          </p:grpSpPr>
          <p:sp>
            <p:nvSpPr>
              <p:cNvPr id="101" name="Freeform 100">
                <a:extLst>
                  <a:ext uri="{FF2B5EF4-FFF2-40B4-BE49-F238E27FC236}">
                    <a16:creationId xmlns:a16="http://schemas.microsoft.com/office/drawing/2014/main" id="{5597B41B-1D1F-0EED-8A89-93FF18B82745}"/>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F79037"/>
              </a:solidFill>
              <a:ln w="270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4DECE0A-C7F1-CA37-F5F1-E4A6D28D71B5}"/>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F79037"/>
              </a:solidFill>
              <a:ln w="2705" cap="flat">
                <a:noFill/>
                <a:prstDash val="solid"/>
                <a:miter/>
              </a:ln>
            </p:spPr>
            <p:txBody>
              <a:bodyPr rtlCol="0" anchor="ctr"/>
              <a:lstStyle/>
              <a:p>
                <a:endParaRPr lang="en-US"/>
              </a:p>
            </p:txBody>
          </p:sp>
        </p:grpSp>
        <p:sp>
          <p:nvSpPr>
            <p:cNvPr id="100" name="Freeform 99">
              <a:extLst>
                <a:ext uri="{FF2B5EF4-FFF2-40B4-BE49-F238E27FC236}">
                  <a16:creationId xmlns:a16="http://schemas.microsoft.com/office/drawing/2014/main" id="{F410D9D0-D11B-2945-66C5-58B62A984197}"/>
                </a:ext>
              </a:extLst>
            </p:cNvPr>
            <p:cNvSpPr/>
            <p:nvPr/>
          </p:nvSpPr>
          <p:spPr>
            <a:xfrm>
              <a:off x="4757283" y="242084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a:p>
          </p:txBody>
        </p:sp>
      </p:grpSp>
      <p:grpSp>
        <p:nvGrpSpPr>
          <p:cNvPr id="103" name="Graphic 3">
            <a:extLst>
              <a:ext uri="{FF2B5EF4-FFF2-40B4-BE49-F238E27FC236}">
                <a16:creationId xmlns:a16="http://schemas.microsoft.com/office/drawing/2014/main" id="{DC142424-9810-5575-DA6B-6DCB851D43C2}"/>
              </a:ext>
            </a:extLst>
          </p:cNvPr>
          <p:cNvGrpSpPr/>
          <p:nvPr/>
        </p:nvGrpSpPr>
        <p:grpSpPr>
          <a:xfrm>
            <a:off x="1985385" y="5975739"/>
            <a:ext cx="1166440" cy="1151736"/>
            <a:chOff x="2298626" y="4663268"/>
            <a:chExt cx="815973" cy="805687"/>
          </a:xfrm>
          <a:solidFill>
            <a:schemeClr val="bg1"/>
          </a:solidFill>
        </p:grpSpPr>
        <p:sp>
          <p:nvSpPr>
            <p:cNvPr id="104" name="Freeform 103">
              <a:extLst>
                <a:ext uri="{FF2B5EF4-FFF2-40B4-BE49-F238E27FC236}">
                  <a16:creationId xmlns:a16="http://schemas.microsoft.com/office/drawing/2014/main" id="{4C3099C6-1209-0554-6471-557719010435}"/>
                </a:ext>
              </a:extLst>
            </p:cNvPr>
            <p:cNvSpPr/>
            <p:nvPr/>
          </p:nvSpPr>
          <p:spPr>
            <a:xfrm>
              <a:off x="2977461" y="4676296"/>
              <a:ext cx="63084" cy="65826"/>
            </a:xfrm>
            <a:custGeom>
              <a:avLst/>
              <a:gdLst>
                <a:gd name="connsiteX0" fmla="*/ 0 w 63084"/>
                <a:gd name="connsiteY0" fmla="*/ 0 h 65826"/>
                <a:gd name="connsiteX1" fmla="*/ 63084 w 63084"/>
                <a:gd name="connsiteY1" fmla="*/ 32913 h 65826"/>
                <a:gd name="connsiteX2" fmla="*/ 0 w 63084"/>
                <a:gd name="connsiteY2" fmla="*/ 65827 h 65826"/>
              </a:gdLst>
              <a:ahLst/>
              <a:cxnLst>
                <a:cxn ang="0">
                  <a:pos x="connsiteX0" y="connsiteY0"/>
                </a:cxn>
                <a:cxn ang="0">
                  <a:pos x="connsiteX1" y="connsiteY1"/>
                </a:cxn>
                <a:cxn ang="0">
                  <a:pos x="connsiteX2" y="connsiteY2"/>
                </a:cxn>
              </a:cxnLst>
              <a:rect l="l" t="t" r="r" b="b"/>
              <a:pathLst>
                <a:path w="63084" h="65826">
                  <a:moveTo>
                    <a:pt x="0" y="0"/>
                  </a:moveTo>
                  <a:lnTo>
                    <a:pt x="63084" y="32913"/>
                  </a:lnTo>
                  <a:lnTo>
                    <a:pt x="0" y="65827"/>
                  </a:lnTo>
                </a:path>
              </a:pathLst>
            </a:custGeom>
            <a:solidFill>
              <a:srgbClr val="F79037"/>
            </a:solidFill>
            <a:ln w="2742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7EABC79B-020D-4F0E-2F82-88BE8AC503BB}"/>
                </a:ext>
              </a:extLst>
            </p:cNvPr>
            <p:cNvSpPr/>
            <p:nvPr/>
          </p:nvSpPr>
          <p:spPr>
            <a:xfrm>
              <a:off x="2298626" y="4663268"/>
              <a:ext cx="815973" cy="805687"/>
            </a:xfrm>
            <a:custGeom>
              <a:avLst/>
              <a:gdLst>
                <a:gd name="connsiteX0" fmla="*/ 687064 w 815973"/>
                <a:gd name="connsiteY0" fmla="*/ 388787 h 805687"/>
                <a:gd name="connsiteX1" fmla="*/ 687064 w 815973"/>
                <a:gd name="connsiteY1" fmla="*/ 295533 h 805687"/>
                <a:gd name="connsiteX2" fmla="*/ 687064 w 815973"/>
                <a:gd name="connsiteY2" fmla="*/ 240678 h 805687"/>
                <a:gd name="connsiteX3" fmla="*/ 687064 w 815973"/>
                <a:gd name="connsiteY3" fmla="*/ 128224 h 805687"/>
                <a:gd name="connsiteX4" fmla="*/ 788545 w 815973"/>
                <a:gd name="connsiteY4" fmla="*/ 78855 h 805687"/>
                <a:gd name="connsiteX5" fmla="*/ 796774 w 815973"/>
                <a:gd name="connsiteY5" fmla="*/ 67883 h 805687"/>
                <a:gd name="connsiteX6" fmla="*/ 788545 w 815973"/>
                <a:gd name="connsiteY6" fmla="*/ 56912 h 805687"/>
                <a:gd name="connsiteX7" fmla="*/ 681578 w 815973"/>
                <a:gd name="connsiteY7" fmla="*/ 2057 h 805687"/>
                <a:gd name="connsiteX8" fmla="*/ 667864 w 815973"/>
                <a:gd name="connsiteY8" fmla="*/ 2057 h 805687"/>
                <a:gd name="connsiteX9" fmla="*/ 662378 w 815973"/>
                <a:gd name="connsiteY9" fmla="*/ 13028 h 805687"/>
                <a:gd name="connsiteX10" fmla="*/ 662378 w 815973"/>
                <a:gd name="connsiteY10" fmla="*/ 119996 h 805687"/>
                <a:gd name="connsiteX11" fmla="*/ 662378 w 815973"/>
                <a:gd name="connsiteY11" fmla="*/ 226964 h 805687"/>
                <a:gd name="connsiteX12" fmla="*/ 560896 w 815973"/>
                <a:gd name="connsiteY12" fmla="*/ 226964 h 805687"/>
                <a:gd name="connsiteX13" fmla="*/ 582838 w 815973"/>
                <a:gd name="connsiteY13" fmla="*/ 172109 h 805687"/>
                <a:gd name="connsiteX14" fmla="*/ 503298 w 815973"/>
                <a:gd name="connsiteY14" fmla="*/ 92569 h 805687"/>
                <a:gd name="connsiteX15" fmla="*/ 423758 w 815973"/>
                <a:gd name="connsiteY15" fmla="*/ 172109 h 805687"/>
                <a:gd name="connsiteX16" fmla="*/ 451185 w 815973"/>
                <a:gd name="connsiteY16" fmla="*/ 232449 h 805687"/>
                <a:gd name="connsiteX17" fmla="*/ 335989 w 815973"/>
                <a:gd name="connsiteY17" fmla="*/ 336675 h 805687"/>
                <a:gd name="connsiteX18" fmla="*/ 261935 w 815973"/>
                <a:gd name="connsiteY18" fmla="*/ 375073 h 805687"/>
                <a:gd name="connsiteX19" fmla="*/ 223535 w 815973"/>
                <a:gd name="connsiteY19" fmla="*/ 369587 h 805687"/>
                <a:gd name="connsiteX20" fmla="*/ 250963 w 815973"/>
                <a:gd name="connsiteY20" fmla="*/ 309247 h 805687"/>
                <a:gd name="connsiteX21" fmla="*/ 171423 w 815973"/>
                <a:gd name="connsiteY21" fmla="*/ 229707 h 805687"/>
                <a:gd name="connsiteX22" fmla="*/ 91883 w 815973"/>
                <a:gd name="connsiteY22" fmla="*/ 309247 h 805687"/>
                <a:gd name="connsiteX23" fmla="*/ 119310 w 815973"/>
                <a:gd name="connsiteY23" fmla="*/ 369587 h 805687"/>
                <a:gd name="connsiteX24" fmla="*/ 119310 w 815973"/>
                <a:gd name="connsiteY24" fmla="*/ 369587 h 805687"/>
                <a:gd name="connsiteX25" fmla="*/ 78169 w 815973"/>
                <a:gd name="connsiteY25" fmla="*/ 479298 h 805687"/>
                <a:gd name="connsiteX26" fmla="*/ 83655 w 815973"/>
                <a:gd name="connsiteY26" fmla="*/ 539639 h 805687"/>
                <a:gd name="connsiteX27" fmla="*/ 91883 w 815973"/>
                <a:gd name="connsiteY27" fmla="*/ 547867 h 805687"/>
                <a:gd name="connsiteX28" fmla="*/ 56227 w 815973"/>
                <a:gd name="connsiteY28" fmla="*/ 608208 h 805687"/>
                <a:gd name="connsiteX29" fmla="*/ 4114 w 815973"/>
                <a:gd name="connsiteY29" fmla="*/ 660320 h 805687"/>
                <a:gd name="connsiteX30" fmla="*/ 4114 w 815973"/>
                <a:gd name="connsiteY30" fmla="*/ 679520 h 805687"/>
                <a:gd name="connsiteX31" fmla="*/ 45255 w 815973"/>
                <a:gd name="connsiteY31" fmla="*/ 720661 h 805687"/>
                <a:gd name="connsiteX32" fmla="*/ 53484 w 815973"/>
                <a:gd name="connsiteY32" fmla="*/ 723404 h 805687"/>
                <a:gd name="connsiteX33" fmla="*/ 61712 w 815973"/>
                <a:gd name="connsiteY33" fmla="*/ 720661 h 805687"/>
                <a:gd name="connsiteX34" fmla="*/ 130281 w 815973"/>
                <a:gd name="connsiteY34" fmla="*/ 652092 h 805687"/>
                <a:gd name="connsiteX35" fmla="*/ 133024 w 815973"/>
                <a:gd name="connsiteY35" fmla="*/ 649349 h 805687"/>
                <a:gd name="connsiteX36" fmla="*/ 185137 w 815973"/>
                <a:gd name="connsiteY36" fmla="*/ 572552 h 805687"/>
                <a:gd name="connsiteX37" fmla="*/ 204336 w 815973"/>
                <a:gd name="connsiteY37" fmla="*/ 575294 h 805687"/>
                <a:gd name="connsiteX38" fmla="*/ 204336 w 815973"/>
                <a:gd name="connsiteY38" fmla="*/ 630150 h 805687"/>
                <a:gd name="connsiteX39" fmla="*/ 190622 w 815973"/>
                <a:gd name="connsiteY39" fmla="*/ 630150 h 805687"/>
                <a:gd name="connsiteX40" fmla="*/ 176909 w 815973"/>
                <a:gd name="connsiteY40" fmla="*/ 643863 h 805687"/>
                <a:gd name="connsiteX41" fmla="*/ 176909 w 815973"/>
                <a:gd name="connsiteY41" fmla="*/ 739860 h 805687"/>
                <a:gd name="connsiteX42" fmla="*/ 12343 w 815973"/>
                <a:gd name="connsiteY42" fmla="*/ 778259 h 805687"/>
                <a:gd name="connsiteX43" fmla="*/ 1372 w 815973"/>
                <a:gd name="connsiteY43" fmla="*/ 791973 h 805687"/>
                <a:gd name="connsiteX44" fmla="*/ 1372 w 815973"/>
                <a:gd name="connsiteY44" fmla="*/ 805687 h 805687"/>
                <a:gd name="connsiteX45" fmla="*/ 28799 w 815973"/>
                <a:gd name="connsiteY45" fmla="*/ 805687 h 805687"/>
                <a:gd name="connsiteX46" fmla="*/ 28799 w 815973"/>
                <a:gd name="connsiteY46" fmla="*/ 802944 h 805687"/>
                <a:gd name="connsiteX47" fmla="*/ 193365 w 815973"/>
                <a:gd name="connsiteY47" fmla="*/ 764546 h 805687"/>
                <a:gd name="connsiteX48" fmla="*/ 204336 w 815973"/>
                <a:gd name="connsiteY48" fmla="*/ 750832 h 805687"/>
                <a:gd name="connsiteX49" fmla="*/ 204336 w 815973"/>
                <a:gd name="connsiteY49" fmla="*/ 657577 h 805687"/>
                <a:gd name="connsiteX50" fmla="*/ 218050 w 815973"/>
                <a:gd name="connsiteY50" fmla="*/ 657577 h 805687"/>
                <a:gd name="connsiteX51" fmla="*/ 286619 w 815973"/>
                <a:gd name="connsiteY51" fmla="*/ 657577 h 805687"/>
                <a:gd name="connsiteX52" fmla="*/ 407301 w 815973"/>
                <a:gd name="connsiteY52" fmla="*/ 657577 h 805687"/>
                <a:gd name="connsiteX53" fmla="*/ 418272 w 815973"/>
                <a:gd name="connsiteY53" fmla="*/ 652092 h 805687"/>
                <a:gd name="connsiteX54" fmla="*/ 536211 w 815973"/>
                <a:gd name="connsiteY54" fmla="*/ 523182 h 805687"/>
                <a:gd name="connsiteX55" fmla="*/ 558153 w 815973"/>
                <a:gd name="connsiteY55" fmla="*/ 523182 h 805687"/>
                <a:gd name="connsiteX56" fmla="*/ 626722 w 815973"/>
                <a:gd name="connsiteY56" fmla="*/ 523182 h 805687"/>
                <a:gd name="connsiteX57" fmla="*/ 815973 w 815973"/>
                <a:gd name="connsiteY57" fmla="*/ 523182 h 805687"/>
                <a:gd name="connsiteX58" fmla="*/ 815973 w 815973"/>
                <a:gd name="connsiteY58" fmla="*/ 495754 h 805687"/>
                <a:gd name="connsiteX59" fmla="*/ 640436 w 815973"/>
                <a:gd name="connsiteY59" fmla="*/ 495754 h 805687"/>
                <a:gd name="connsiteX60" fmla="*/ 640436 w 815973"/>
                <a:gd name="connsiteY60" fmla="*/ 397015 h 805687"/>
                <a:gd name="connsiteX61" fmla="*/ 607523 w 815973"/>
                <a:gd name="connsiteY61" fmla="*/ 355873 h 805687"/>
                <a:gd name="connsiteX62" fmla="*/ 563639 w 815973"/>
                <a:gd name="connsiteY62" fmla="*/ 347645 h 805687"/>
                <a:gd name="connsiteX63" fmla="*/ 571867 w 815973"/>
                <a:gd name="connsiteY63" fmla="*/ 303761 h 805687"/>
                <a:gd name="connsiteX64" fmla="*/ 681578 w 815973"/>
                <a:gd name="connsiteY64" fmla="*/ 303761 h 805687"/>
                <a:gd name="connsiteX65" fmla="*/ 681578 w 815973"/>
                <a:gd name="connsiteY65" fmla="*/ 383301 h 805687"/>
                <a:gd name="connsiteX66" fmla="*/ 687064 w 815973"/>
                <a:gd name="connsiteY66" fmla="*/ 383301 h 805687"/>
                <a:gd name="connsiteX67" fmla="*/ 687064 w 815973"/>
                <a:gd name="connsiteY67" fmla="*/ 98054 h 805687"/>
                <a:gd name="connsiteX68" fmla="*/ 687064 w 815973"/>
                <a:gd name="connsiteY68" fmla="*/ 32228 h 805687"/>
                <a:gd name="connsiteX69" fmla="*/ 750147 w 815973"/>
                <a:gd name="connsiteY69" fmla="*/ 65141 h 805687"/>
                <a:gd name="connsiteX70" fmla="*/ 687064 w 815973"/>
                <a:gd name="connsiteY70" fmla="*/ 98054 h 805687"/>
                <a:gd name="connsiteX71" fmla="*/ 500555 w 815973"/>
                <a:gd name="connsiteY71" fmla="*/ 119996 h 805687"/>
                <a:gd name="connsiteX72" fmla="*/ 555410 w 815973"/>
                <a:gd name="connsiteY72" fmla="*/ 174852 h 805687"/>
                <a:gd name="connsiteX73" fmla="*/ 500555 w 815973"/>
                <a:gd name="connsiteY73" fmla="*/ 229707 h 805687"/>
                <a:gd name="connsiteX74" fmla="*/ 445699 w 815973"/>
                <a:gd name="connsiteY74" fmla="*/ 174852 h 805687"/>
                <a:gd name="connsiteX75" fmla="*/ 500555 w 815973"/>
                <a:gd name="connsiteY75" fmla="*/ 119996 h 805687"/>
                <a:gd name="connsiteX76" fmla="*/ 426501 w 815973"/>
                <a:gd name="connsiteY76" fmla="*/ 287304 h 805687"/>
                <a:gd name="connsiteX77" fmla="*/ 407301 w 815973"/>
                <a:gd name="connsiteY77" fmla="*/ 339417 h 805687"/>
                <a:gd name="connsiteX78" fmla="*/ 368902 w 815973"/>
                <a:gd name="connsiteY78" fmla="*/ 366845 h 805687"/>
                <a:gd name="connsiteX79" fmla="*/ 355189 w 815973"/>
                <a:gd name="connsiteY79" fmla="*/ 347645 h 805687"/>
                <a:gd name="connsiteX80" fmla="*/ 426501 w 815973"/>
                <a:gd name="connsiteY80" fmla="*/ 287304 h 805687"/>
                <a:gd name="connsiteX81" fmla="*/ 440214 w 815973"/>
                <a:gd name="connsiteY81" fmla="*/ 429928 h 805687"/>
                <a:gd name="connsiteX82" fmla="*/ 462156 w 815973"/>
                <a:gd name="connsiteY82" fmla="*/ 435414 h 805687"/>
                <a:gd name="connsiteX83" fmla="*/ 478613 w 815973"/>
                <a:gd name="connsiteY83" fmla="*/ 438156 h 805687"/>
                <a:gd name="connsiteX84" fmla="*/ 434729 w 815973"/>
                <a:gd name="connsiteY84" fmla="*/ 501240 h 805687"/>
                <a:gd name="connsiteX85" fmla="*/ 377130 w 815973"/>
                <a:gd name="connsiteY85" fmla="*/ 558838 h 805687"/>
                <a:gd name="connsiteX86" fmla="*/ 355189 w 815973"/>
                <a:gd name="connsiteY86" fmla="*/ 536896 h 805687"/>
                <a:gd name="connsiteX87" fmla="*/ 399073 w 815973"/>
                <a:gd name="connsiteY87" fmla="*/ 493011 h 805687"/>
                <a:gd name="connsiteX88" fmla="*/ 401815 w 815973"/>
                <a:gd name="connsiteY88" fmla="*/ 490269 h 805687"/>
                <a:gd name="connsiteX89" fmla="*/ 440214 w 815973"/>
                <a:gd name="connsiteY89" fmla="*/ 429928 h 805687"/>
                <a:gd name="connsiteX90" fmla="*/ 163195 w 815973"/>
                <a:gd name="connsiteY90" fmla="*/ 254392 h 805687"/>
                <a:gd name="connsiteX91" fmla="*/ 218050 w 815973"/>
                <a:gd name="connsiteY91" fmla="*/ 309247 h 805687"/>
                <a:gd name="connsiteX92" fmla="*/ 163195 w 815973"/>
                <a:gd name="connsiteY92" fmla="*/ 364102 h 805687"/>
                <a:gd name="connsiteX93" fmla="*/ 108339 w 815973"/>
                <a:gd name="connsiteY93" fmla="*/ 309247 h 805687"/>
                <a:gd name="connsiteX94" fmla="*/ 163195 w 815973"/>
                <a:gd name="connsiteY94" fmla="*/ 254392 h 805687"/>
                <a:gd name="connsiteX95" fmla="*/ 100111 w 815973"/>
                <a:gd name="connsiteY95" fmla="*/ 635635 h 805687"/>
                <a:gd name="connsiteX96" fmla="*/ 42513 w 815973"/>
                <a:gd name="connsiteY96" fmla="*/ 693234 h 805687"/>
                <a:gd name="connsiteX97" fmla="*/ 20571 w 815973"/>
                <a:gd name="connsiteY97" fmla="*/ 671291 h 805687"/>
                <a:gd name="connsiteX98" fmla="*/ 64455 w 815973"/>
                <a:gd name="connsiteY98" fmla="*/ 627408 h 805687"/>
                <a:gd name="connsiteX99" fmla="*/ 67198 w 815973"/>
                <a:gd name="connsiteY99" fmla="*/ 624665 h 805687"/>
                <a:gd name="connsiteX100" fmla="*/ 102854 w 815973"/>
                <a:gd name="connsiteY100" fmla="*/ 564323 h 805687"/>
                <a:gd name="connsiteX101" fmla="*/ 124796 w 815973"/>
                <a:gd name="connsiteY101" fmla="*/ 569809 h 805687"/>
                <a:gd name="connsiteX102" fmla="*/ 141252 w 815973"/>
                <a:gd name="connsiteY102" fmla="*/ 572552 h 805687"/>
                <a:gd name="connsiteX103" fmla="*/ 100111 w 815973"/>
                <a:gd name="connsiteY103" fmla="*/ 635635 h 805687"/>
                <a:gd name="connsiteX104" fmla="*/ 218050 w 815973"/>
                <a:gd name="connsiteY104" fmla="*/ 630150 h 805687"/>
                <a:gd name="connsiteX105" fmla="*/ 218050 w 815973"/>
                <a:gd name="connsiteY105" fmla="*/ 561581 h 805687"/>
                <a:gd name="connsiteX106" fmla="*/ 207079 w 815973"/>
                <a:gd name="connsiteY106" fmla="*/ 547867 h 805687"/>
                <a:gd name="connsiteX107" fmla="*/ 130281 w 815973"/>
                <a:gd name="connsiteY107" fmla="*/ 539639 h 805687"/>
                <a:gd name="connsiteX108" fmla="*/ 100111 w 815973"/>
                <a:gd name="connsiteY108" fmla="*/ 520439 h 805687"/>
                <a:gd name="connsiteX109" fmla="*/ 97369 w 815973"/>
                <a:gd name="connsiteY109" fmla="*/ 484784 h 805687"/>
                <a:gd name="connsiteX110" fmla="*/ 135767 w 815973"/>
                <a:gd name="connsiteY110" fmla="*/ 386044 h 805687"/>
                <a:gd name="connsiteX111" fmla="*/ 179652 w 815973"/>
                <a:gd name="connsiteY111" fmla="*/ 386044 h 805687"/>
                <a:gd name="connsiteX112" fmla="*/ 259192 w 815973"/>
                <a:gd name="connsiteY112" fmla="*/ 399758 h 805687"/>
                <a:gd name="connsiteX113" fmla="*/ 267420 w 815973"/>
                <a:gd name="connsiteY113" fmla="*/ 399758 h 805687"/>
                <a:gd name="connsiteX114" fmla="*/ 338732 w 815973"/>
                <a:gd name="connsiteY114" fmla="*/ 364102 h 805687"/>
                <a:gd name="connsiteX115" fmla="*/ 349703 w 815973"/>
                <a:gd name="connsiteY115" fmla="*/ 383301 h 805687"/>
                <a:gd name="connsiteX116" fmla="*/ 270163 w 815973"/>
                <a:gd name="connsiteY116" fmla="*/ 427185 h 805687"/>
                <a:gd name="connsiteX117" fmla="*/ 207079 w 815973"/>
                <a:gd name="connsiteY117" fmla="*/ 427185 h 805687"/>
                <a:gd name="connsiteX118" fmla="*/ 193365 w 815973"/>
                <a:gd name="connsiteY118" fmla="*/ 438156 h 805687"/>
                <a:gd name="connsiteX119" fmla="*/ 179652 w 815973"/>
                <a:gd name="connsiteY119" fmla="*/ 493011 h 805687"/>
                <a:gd name="connsiteX120" fmla="*/ 182394 w 815973"/>
                <a:gd name="connsiteY120" fmla="*/ 503983 h 805687"/>
                <a:gd name="connsiteX121" fmla="*/ 190622 w 815973"/>
                <a:gd name="connsiteY121" fmla="*/ 509468 h 805687"/>
                <a:gd name="connsiteX122" fmla="*/ 248221 w 815973"/>
                <a:gd name="connsiteY122" fmla="*/ 520439 h 805687"/>
                <a:gd name="connsiteX123" fmla="*/ 259192 w 815973"/>
                <a:gd name="connsiteY123" fmla="*/ 534153 h 805687"/>
                <a:gd name="connsiteX124" fmla="*/ 259192 w 815973"/>
                <a:gd name="connsiteY124" fmla="*/ 632893 h 805687"/>
                <a:gd name="connsiteX125" fmla="*/ 218050 w 815973"/>
                <a:gd name="connsiteY125" fmla="*/ 632893 h 805687"/>
                <a:gd name="connsiteX126" fmla="*/ 514269 w 815973"/>
                <a:gd name="connsiteY126" fmla="*/ 495754 h 805687"/>
                <a:gd name="connsiteX127" fmla="*/ 503298 w 815973"/>
                <a:gd name="connsiteY127" fmla="*/ 501240 h 805687"/>
                <a:gd name="connsiteX128" fmla="*/ 385359 w 815973"/>
                <a:gd name="connsiteY128" fmla="*/ 630150 h 805687"/>
                <a:gd name="connsiteX129" fmla="*/ 283876 w 815973"/>
                <a:gd name="connsiteY129" fmla="*/ 630150 h 805687"/>
                <a:gd name="connsiteX130" fmla="*/ 283876 w 815973"/>
                <a:gd name="connsiteY130" fmla="*/ 531411 h 805687"/>
                <a:gd name="connsiteX131" fmla="*/ 250963 w 815973"/>
                <a:gd name="connsiteY131" fmla="*/ 490269 h 805687"/>
                <a:gd name="connsiteX132" fmla="*/ 207079 w 815973"/>
                <a:gd name="connsiteY132" fmla="*/ 482041 h 805687"/>
                <a:gd name="connsiteX133" fmla="*/ 215307 w 815973"/>
                <a:gd name="connsiteY133" fmla="*/ 451870 h 805687"/>
                <a:gd name="connsiteX134" fmla="*/ 272905 w 815973"/>
                <a:gd name="connsiteY134" fmla="*/ 451870 h 805687"/>
                <a:gd name="connsiteX135" fmla="*/ 278391 w 815973"/>
                <a:gd name="connsiteY135" fmla="*/ 449128 h 805687"/>
                <a:gd name="connsiteX136" fmla="*/ 371645 w 815973"/>
                <a:gd name="connsiteY136" fmla="*/ 394273 h 805687"/>
                <a:gd name="connsiteX137" fmla="*/ 371645 w 815973"/>
                <a:gd name="connsiteY137" fmla="*/ 394273 h 805687"/>
                <a:gd name="connsiteX138" fmla="*/ 371645 w 815973"/>
                <a:gd name="connsiteY138" fmla="*/ 394273 h 805687"/>
                <a:gd name="connsiteX139" fmla="*/ 399073 w 815973"/>
                <a:gd name="connsiteY139" fmla="*/ 372330 h 805687"/>
                <a:gd name="connsiteX140" fmla="*/ 407301 w 815973"/>
                <a:gd name="connsiteY140" fmla="*/ 397015 h 805687"/>
                <a:gd name="connsiteX141" fmla="*/ 415529 w 815973"/>
                <a:gd name="connsiteY141" fmla="*/ 405244 h 805687"/>
                <a:gd name="connsiteX142" fmla="*/ 379873 w 815973"/>
                <a:gd name="connsiteY142" fmla="*/ 465584 h 805687"/>
                <a:gd name="connsiteX143" fmla="*/ 327761 w 815973"/>
                <a:gd name="connsiteY143" fmla="*/ 517697 h 805687"/>
                <a:gd name="connsiteX144" fmla="*/ 327761 w 815973"/>
                <a:gd name="connsiteY144" fmla="*/ 536896 h 805687"/>
                <a:gd name="connsiteX145" fmla="*/ 368902 w 815973"/>
                <a:gd name="connsiteY145" fmla="*/ 578037 h 805687"/>
                <a:gd name="connsiteX146" fmla="*/ 377130 w 815973"/>
                <a:gd name="connsiteY146" fmla="*/ 580780 h 805687"/>
                <a:gd name="connsiteX147" fmla="*/ 385359 w 815973"/>
                <a:gd name="connsiteY147" fmla="*/ 578037 h 805687"/>
                <a:gd name="connsiteX148" fmla="*/ 453928 w 815973"/>
                <a:gd name="connsiteY148" fmla="*/ 509468 h 805687"/>
                <a:gd name="connsiteX149" fmla="*/ 456670 w 815973"/>
                <a:gd name="connsiteY149" fmla="*/ 506725 h 805687"/>
                <a:gd name="connsiteX150" fmla="*/ 508784 w 815973"/>
                <a:gd name="connsiteY150" fmla="*/ 429928 h 805687"/>
                <a:gd name="connsiteX151" fmla="*/ 527983 w 815973"/>
                <a:gd name="connsiteY151" fmla="*/ 432671 h 805687"/>
                <a:gd name="connsiteX152" fmla="*/ 527983 w 815973"/>
                <a:gd name="connsiteY152" fmla="*/ 487526 h 805687"/>
                <a:gd name="connsiteX153" fmla="*/ 514269 w 815973"/>
                <a:gd name="connsiteY153" fmla="*/ 487526 h 805687"/>
                <a:gd name="connsiteX154" fmla="*/ 538953 w 815973"/>
                <a:gd name="connsiteY154" fmla="*/ 281819 h 805687"/>
                <a:gd name="connsiteX155" fmla="*/ 525240 w 815973"/>
                <a:gd name="connsiteY155" fmla="*/ 292790 h 805687"/>
                <a:gd name="connsiteX156" fmla="*/ 511526 w 815973"/>
                <a:gd name="connsiteY156" fmla="*/ 361359 h 805687"/>
                <a:gd name="connsiteX157" fmla="*/ 514269 w 815973"/>
                <a:gd name="connsiteY157" fmla="*/ 372330 h 805687"/>
                <a:gd name="connsiteX158" fmla="*/ 522497 w 815973"/>
                <a:gd name="connsiteY158" fmla="*/ 377816 h 805687"/>
                <a:gd name="connsiteX159" fmla="*/ 580095 w 815973"/>
                <a:gd name="connsiteY159" fmla="*/ 388787 h 805687"/>
                <a:gd name="connsiteX160" fmla="*/ 591067 w 815973"/>
                <a:gd name="connsiteY160" fmla="*/ 402501 h 805687"/>
                <a:gd name="connsiteX161" fmla="*/ 591067 w 815973"/>
                <a:gd name="connsiteY161" fmla="*/ 501240 h 805687"/>
                <a:gd name="connsiteX162" fmla="*/ 549925 w 815973"/>
                <a:gd name="connsiteY162" fmla="*/ 501240 h 805687"/>
                <a:gd name="connsiteX163" fmla="*/ 549925 w 815973"/>
                <a:gd name="connsiteY163" fmla="*/ 432671 h 805687"/>
                <a:gd name="connsiteX164" fmla="*/ 538953 w 815973"/>
                <a:gd name="connsiteY164" fmla="*/ 418957 h 805687"/>
                <a:gd name="connsiteX165" fmla="*/ 462156 w 815973"/>
                <a:gd name="connsiteY165" fmla="*/ 410729 h 805687"/>
                <a:gd name="connsiteX166" fmla="*/ 431986 w 815973"/>
                <a:gd name="connsiteY166" fmla="*/ 391530 h 805687"/>
                <a:gd name="connsiteX167" fmla="*/ 429243 w 815973"/>
                <a:gd name="connsiteY167" fmla="*/ 355873 h 805687"/>
                <a:gd name="connsiteX168" fmla="*/ 467642 w 815973"/>
                <a:gd name="connsiteY168" fmla="*/ 257135 h 805687"/>
                <a:gd name="connsiteX169" fmla="*/ 659636 w 815973"/>
                <a:gd name="connsiteY169" fmla="*/ 257135 h 805687"/>
                <a:gd name="connsiteX170" fmla="*/ 659636 w 815973"/>
                <a:gd name="connsiteY170" fmla="*/ 284562 h 805687"/>
                <a:gd name="connsiteX171" fmla="*/ 538953 w 815973"/>
                <a:gd name="connsiteY171" fmla="*/ 284562 h 8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15973" h="805687">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grpFill/>
            <a:ln w="27426" cap="flat">
              <a:noFill/>
              <a:prstDash val="solid"/>
              <a:miter/>
            </a:ln>
          </p:spPr>
          <p:txBody>
            <a:bodyPr rtlCol="0" anchor="ctr"/>
            <a:lstStyle/>
            <a:p>
              <a:endParaRPr lang="en-US"/>
            </a:p>
          </p:txBody>
        </p:sp>
      </p:grpSp>
      <p:sp>
        <p:nvSpPr>
          <p:cNvPr id="106" name="Text Placeholder 17">
            <a:extLst>
              <a:ext uri="{FF2B5EF4-FFF2-40B4-BE49-F238E27FC236}">
                <a16:creationId xmlns:a16="http://schemas.microsoft.com/office/drawing/2014/main" id="{69065ED6-0072-5B63-710B-E3870DAED2B0}"/>
              </a:ext>
            </a:extLst>
          </p:cNvPr>
          <p:cNvSpPr txBox="1">
            <a:spLocks/>
          </p:cNvSpPr>
          <p:nvPr/>
        </p:nvSpPr>
        <p:spPr>
          <a:xfrm>
            <a:off x="3992335" y="2469632"/>
            <a:ext cx="2663432"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Decentralized and censorship-resistant blockchain technology cannot be altered and is committed to a truthful display of reality as fed into the blockchain at a given point in time. Changes made throughout time in a blockchain can be tracked and pinned down. </a:t>
            </a:r>
          </a:p>
        </p:txBody>
      </p:sp>
      <p:sp>
        <p:nvSpPr>
          <p:cNvPr id="128" name="Text Placeholder 17">
            <a:extLst>
              <a:ext uri="{FF2B5EF4-FFF2-40B4-BE49-F238E27FC236}">
                <a16:creationId xmlns:a16="http://schemas.microsoft.com/office/drawing/2014/main" id="{FABB9337-CA22-8C60-36BE-E611E1E3AF9A}"/>
              </a:ext>
            </a:extLst>
          </p:cNvPr>
          <p:cNvSpPr txBox="1">
            <a:spLocks/>
          </p:cNvSpPr>
          <p:nvPr/>
        </p:nvSpPr>
        <p:spPr>
          <a:xfrm>
            <a:off x="4015104" y="179218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Commitment </a:t>
            </a:r>
          </a:p>
          <a:p>
            <a:pPr algn="l"/>
            <a:r>
              <a:rPr lang="en-US" b="1">
                <a:solidFill>
                  <a:srgbClr val="000000"/>
                </a:solidFill>
              </a:rPr>
              <a:t>People believe in those who stand through adversity </a:t>
            </a:r>
          </a:p>
        </p:txBody>
      </p:sp>
      <p:sp>
        <p:nvSpPr>
          <p:cNvPr id="129" name="TextBox 128">
            <a:extLst>
              <a:ext uri="{FF2B5EF4-FFF2-40B4-BE49-F238E27FC236}">
                <a16:creationId xmlns:a16="http://schemas.microsoft.com/office/drawing/2014/main" id="{5D766E9B-65A0-AF35-3C3B-675938FE925C}"/>
              </a:ext>
            </a:extLst>
          </p:cNvPr>
          <p:cNvSpPr txBox="1"/>
          <p:nvPr/>
        </p:nvSpPr>
        <p:spPr>
          <a:xfrm>
            <a:off x="4101782" y="8326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grpSp>
        <p:nvGrpSpPr>
          <p:cNvPr id="130" name="Group 129">
            <a:extLst>
              <a:ext uri="{FF2B5EF4-FFF2-40B4-BE49-F238E27FC236}">
                <a16:creationId xmlns:a16="http://schemas.microsoft.com/office/drawing/2014/main" id="{FECAD68A-4005-B1A8-6E3B-1449C3B0E34C}"/>
              </a:ext>
            </a:extLst>
          </p:cNvPr>
          <p:cNvGrpSpPr/>
          <p:nvPr/>
        </p:nvGrpSpPr>
        <p:grpSpPr>
          <a:xfrm>
            <a:off x="5274559" y="1013177"/>
            <a:ext cx="910779" cy="912108"/>
            <a:chOff x="5846399" y="5075944"/>
            <a:chExt cx="910779" cy="912108"/>
          </a:xfrm>
          <a:solidFill>
            <a:srgbClr val="F79037"/>
          </a:solidFill>
        </p:grpSpPr>
        <p:grpSp>
          <p:nvGrpSpPr>
            <p:cNvPr id="131" name="Graphic 2">
              <a:extLst>
                <a:ext uri="{FF2B5EF4-FFF2-40B4-BE49-F238E27FC236}">
                  <a16:creationId xmlns:a16="http://schemas.microsoft.com/office/drawing/2014/main" id="{889E8B5D-6EF7-3D4D-6028-A8A52F711C91}"/>
                </a:ext>
              </a:extLst>
            </p:cNvPr>
            <p:cNvGrpSpPr/>
            <p:nvPr userDrawn="1"/>
          </p:nvGrpSpPr>
          <p:grpSpPr>
            <a:xfrm>
              <a:off x="6118625" y="5123402"/>
              <a:ext cx="376897" cy="533617"/>
              <a:chOff x="2711364" y="4936062"/>
              <a:chExt cx="376897" cy="533617"/>
            </a:xfrm>
            <a:grpFill/>
          </p:grpSpPr>
          <p:sp>
            <p:nvSpPr>
              <p:cNvPr id="143" name="Freeform 142">
                <a:extLst>
                  <a:ext uri="{FF2B5EF4-FFF2-40B4-BE49-F238E27FC236}">
                    <a16:creationId xmlns:a16="http://schemas.microsoft.com/office/drawing/2014/main" id="{F895A0FE-5930-6A3C-1947-4D9B83BF914D}"/>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DD1470"/>
              </a:solidFill>
              <a:ln w="3834"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C10CD13-AB70-1445-700C-FE4AEB62EF7F}"/>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DD1470"/>
              </a:solidFill>
              <a:ln w="3834"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9F79EC21-8F2B-573A-CEC5-97463827B035}"/>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17D1438-82B2-78C4-1677-2AC871CA689D}"/>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5D3F207-F004-931C-D8E3-17348E5A6B41}"/>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52BEFFB1-AF2E-CD94-5F24-5649588A3867}"/>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132" name="Graphic 2">
              <a:extLst>
                <a:ext uri="{FF2B5EF4-FFF2-40B4-BE49-F238E27FC236}">
                  <a16:creationId xmlns:a16="http://schemas.microsoft.com/office/drawing/2014/main" id="{97A2A5C2-BEA9-62CA-E310-203F5E88B49D}"/>
                </a:ext>
              </a:extLst>
            </p:cNvPr>
            <p:cNvGrpSpPr/>
            <p:nvPr userDrawn="1"/>
          </p:nvGrpSpPr>
          <p:grpSpPr>
            <a:xfrm>
              <a:off x="5846399" y="5075944"/>
              <a:ext cx="910779" cy="912108"/>
              <a:chOff x="2444246" y="4903928"/>
              <a:chExt cx="910779" cy="912108"/>
            </a:xfrm>
            <a:grpFill/>
          </p:grpSpPr>
          <p:sp>
            <p:nvSpPr>
              <p:cNvPr id="133" name="Freeform 132">
                <a:extLst>
                  <a:ext uri="{FF2B5EF4-FFF2-40B4-BE49-F238E27FC236}">
                    <a16:creationId xmlns:a16="http://schemas.microsoft.com/office/drawing/2014/main" id="{C54D9415-FCFF-A220-B478-9CE3F4AB84E6}"/>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7CF72FE-F8CB-4DE7-BA7F-C3134E3E3A3C}"/>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91590D5-5D87-91B1-A5B0-8F5F0D25CA87}"/>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521C2BB-7533-7995-04FA-5E2D326697C0}"/>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8CC7320-8811-EB88-36DB-C9405DBCD841}"/>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3AF2535-AFF6-1DD7-497C-9BD5405C809C}"/>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6BB89E1-8AD1-12B4-8FAA-00F6E41418E7}"/>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883EBC2-9E38-C65C-CAB6-3A54E94E2483}"/>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7ED9B0D-EAB3-45C4-B42E-38354A210FDE}"/>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06F2CD2-5FDD-1DA5-D80B-8156D7A8CC3B}"/>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
        <p:nvSpPr>
          <p:cNvPr id="149" name="Text Placeholder 17">
            <a:extLst>
              <a:ext uri="{FF2B5EF4-FFF2-40B4-BE49-F238E27FC236}">
                <a16:creationId xmlns:a16="http://schemas.microsoft.com/office/drawing/2014/main" id="{C6D69EC0-12FD-E12F-BCE0-578244FBCB91}"/>
              </a:ext>
            </a:extLst>
          </p:cNvPr>
          <p:cNvSpPr txBox="1">
            <a:spLocks/>
          </p:cNvSpPr>
          <p:nvPr/>
        </p:nvSpPr>
        <p:spPr>
          <a:xfrm>
            <a:off x="3993524" y="5551483"/>
            <a:ext cx="2662243" cy="19198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Though blockchain technology is a neutral technology and does not have the ability to build interpersonal connections with its users in the case of cryptocurrencies there is communities building around a network that can act as interpersonal relationships to one to follow by from and be around as well as learn from. Crypto communities often share the same vision and mission for a cryptocurrency project they also often collaborate on projects together giving a feeling of belonging. </a:t>
            </a:r>
          </a:p>
        </p:txBody>
      </p:sp>
      <p:sp>
        <p:nvSpPr>
          <p:cNvPr id="150" name="Text Placeholder 17">
            <a:extLst>
              <a:ext uri="{FF2B5EF4-FFF2-40B4-BE49-F238E27FC236}">
                <a16:creationId xmlns:a16="http://schemas.microsoft.com/office/drawing/2014/main" id="{6FAA1500-899C-B10D-6F8E-889082C25DA3}"/>
              </a:ext>
            </a:extLst>
          </p:cNvPr>
          <p:cNvSpPr txBox="1">
            <a:spLocks/>
          </p:cNvSpPr>
          <p:nvPr/>
        </p:nvSpPr>
        <p:spPr>
          <a:xfrm>
            <a:off x="4016293" y="487403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Connection </a:t>
            </a:r>
          </a:p>
          <a:p>
            <a:pPr algn="l"/>
            <a:r>
              <a:rPr lang="en-US" b="1">
                <a:solidFill>
                  <a:srgbClr val="000000"/>
                </a:solidFill>
              </a:rPr>
              <a:t>People want to follow, buy from, and be around friends </a:t>
            </a:r>
          </a:p>
        </p:txBody>
      </p:sp>
      <p:sp>
        <p:nvSpPr>
          <p:cNvPr id="151" name="TextBox 150">
            <a:extLst>
              <a:ext uri="{FF2B5EF4-FFF2-40B4-BE49-F238E27FC236}">
                <a16:creationId xmlns:a16="http://schemas.microsoft.com/office/drawing/2014/main" id="{7A4BB7B9-C1A2-2E9D-AB4A-C8C40EDC3BF7}"/>
              </a:ext>
            </a:extLst>
          </p:cNvPr>
          <p:cNvSpPr txBox="1"/>
          <p:nvPr/>
        </p:nvSpPr>
        <p:spPr>
          <a:xfrm>
            <a:off x="4102971" y="391452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152" name="Group 151">
            <a:extLst>
              <a:ext uri="{FF2B5EF4-FFF2-40B4-BE49-F238E27FC236}">
                <a16:creationId xmlns:a16="http://schemas.microsoft.com/office/drawing/2014/main" id="{27EBE06E-6B76-7587-4125-9E2497AE6B71}"/>
              </a:ext>
            </a:extLst>
          </p:cNvPr>
          <p:cNvGrpSpPr/>
          <p:nvPr/>
        </p:nvGrpSpPr>
        <p:grpSpPr>
          <a:xfrm>
            <a:off x="5301206" y="3791556"/>
            <a:ext cx="1173819" cy="1205454"/>
            <a:chOff x="1543527" y="1212272"/>
            <a:chExt cx="1366867" cy="1403705"/>
          </a:xfrm>
          <a:solidFill>
            <a:srgbClr val="F79037"/>
          </a:solidFill>
        </p:grpSpPr>
        <p:grpSp>
          <p:nvGrpSpPr>
            <p:cNvPr id="153" name="Graphic 2">
              <a:extLst>
                <a:ext uri="{FF2B5EF4-FFF2-40B4-BE49-F238E27FC236}">
                  <a16:creationId xmlns:a16="http://schemas.microsoft.com/office/drawing/2014/main" id="{E7DC5FD2-711C-1C00-F10C-4574B3A655F8}"/>
                </a:ext>
              </a:extLst>
            </p:cNvPr>
            <p:cNvGrpSpPr/>
            <p:nvPr/>
          </p:nvGrpSpPr>
          <p:grpSpPr>
            <a:xfrm>
              <a:off x="1546614" y="1232327"/>
              <a:ext cx="1294017" cy="1313936"/>
              <a:chOff x="4438058" y="1141151"/>
              <a:chExt cx="2215664" cy="2249770"/>
            </a:xfrm>
            <a:grpFill/>
          </p:grpSpPr>
          <p:sp>
            <p:nvSpPr>
              <p:cNvPr id="155" name="Freeform 154">
                <a:extLst>
                  <a:ext uri="{FF2B5EF4-FFF2-40B4-BE49-F238E27FC236}">
                    <a16:creationId xmlns:a16="http://schemas.microsoft.com/office/drawing/2014/main" id="{1342E8EF-1B21-8F8A-5F9F-8C7F15C664A7}"/>
                  </a:ext>
                </a:extLst>
              </p:cNvPr>
              <p:cNvSpPr/>
              <p:nvPr/>
            </p:nvSpPr>
            <p:spPr>
              <a:xfrm>
                <a:off x="5338410" y="2013663"/>
                <a:ext cx="415913" cy="230176"/>
              </a:xfrm>
              <a:custGeom>
                <a:avLst/>
                <a:gdLst>
                  <a:gd name="connsiteX0" fmla="*/ 415913 w 415913"/>
                  <a:gd name="connsiteY0" fmla="*/ 118758 h 230176"/>
                  <a:gd name="connsiteX1" fmla="*/ 349291 w 415913"/>
                  <a:gd name="connsiteY1" fmla="*/ 155885 h 230176"/>
                  <a:gd name="connsiteX2" fmla="*/ 217950 w 415913"/>
                  <a:gd name="connsiteY2" fmla="*/ 227282 h 230176"/>
                  <a:gd name="connsiteX3" fmla="*/ 199867 w 415913"/>
                  <a:gd name="connsiteY3" fmla="*/ 229186 h 230176"/>
                  <a:gd name="connsiteX4" fmla="*/ 4759 w 415913"/>
                  <a:gd name="connsiteY4" fmla="*/ 122566 h 230176"/>
                  <a:gd name="connsiteX5" fmla="*/ 0 w 415913"/>
                  <a:gd name="connsiteY5" fmla="*/ 118758 h 230176"/>
                  <a:gd name="connsiteX6" fmla="*/ 9517 w 415913"/>
                  <a:gd name="connsiteY6" fmla="*/ 111142 h 230176"/>
                  <a:gd name="connsiteX7" fmla="*/ 196060 w 415913"/>
                  <a:gd name="connsiteY7" fmla="*/ 3570 h 230176"/>
                  <a:gd name="connsiteX8" fmla="*/ 219853 w 415913"/>
                  <a:gd name="connsiteY8" fmla="*/ 3570 h 230176"/>
                  <a:gd name="connsiteX9" fmla="*/ 407347 w 415913"/>
                  <a:gd name="connsiteY9" fmla="*/ 111142 h 230176"/>
                  <a:gd name="connsiteX10" fmla="*/ 415913 w 415913"/>
                  <a:gd name="connsiteY10" fmla="*/ 118758 h 23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3" h="230176">
                    <a:moveTo>
                      <a:pt x="415913" y="118758"/>
                    </a:moveTo>
                    <a:cubicBezTo>
                      <a:pt x="393071" y="131133"/>
                      <a:pt x="371181" y="143509"/>
                      <a:pt x="349291" y="155885"/>
                    </a:cubicBezTo>
                    <a:cubicBezTo>
                      <a:pt x="305510" y="179684"/>
                      <a:pt x="261730" y="203483"/>
                      <a:pt x="217950" y="227282"/>
                    </a:cubicBezTo>
                    <a:cubicBezTo>
                      <a:pt x="213191" y="230138"/>
                      <a:pt x="204625" y="231090"/>
                      <a:pt x="199867" y="229186"/>
                    </a:cubicBezTo>
                    <a:cubicBezTo>
                      <a:pt x="134196" y="193963"/>
                      <a:pt x="69478" y="158740"/>
                      <a:pt x="4759" y="122566"/>
                    </a:cubicBezTo>
                    <a:cubicBezTo>
                      <a:pt x="3807" y="121614"/>
                      <a:pt x="2855" y="120662"/>
                      <a:pt x="0" y="118758"/>
                    </a:cubicBezTo>
                    <a:cubicBezTo>
                      <a:pt x="3807" y="115902"/>
                      <a:pt x="6662" y="113046"/>
                      <a:pt x="9517" y="111142"/>
                    </a:cubicBezTo>
                    <a:cubicBezTo>
                      <a:pt x="71381" y="74967"/>
                      <a:pt x="134196" y="39745"/>
                      <a:pt x="196060" y="3570"/>
                    </a:cubicBezTo>
                    <a:cubicBezTo>
                      <a:pt x="204625" y="-1190"/>
                      <a:pt x="211288" y="-1190"/>
                      <a:pt x="219853" y="3570"/>
                    </a:cubicBezTo>
                    <a:cubicBezTo>
                      <a:pt x="282669" y="39745"/>
                      <a:pt x="345484" y="74967"/>
                      <a:pt x="407347" y="111142"/>
                    </a:cubicBezTo>
                    <a:cubicBezTo>
                      <a:pt x="410203" y="113046"/>
                      <a:pt x="412106" y="115902"/>
                      <a:pt x="415913" y="118758"/>
                    </a:cubicBezTo>
                    <a:close/>
                  </a:path>
                </a:pathLst>
              </a:custGeom>
              <a:solidFill>
                <a:srgbClr val="DD1470"/>
              </a:solidFill>
              <a:ln w="951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45D7564-4F3D-3FBB-FC76-F02E7C45FF3D}"/>
                  </a:ext>
                </a:extLst>
              </p:cNvPr>
              <p:cNvSpPr/>
              <p:nvPr/>
            </p:nvSpPr>
            <p:spPr>
              <a:xfrm>
                <a:off x="5337458" y="1141151"/>
                <a:ext cx="416864" cy="228783"/>
              </a:xfrm>
              <a:custGeom>
                <a:avLst/>
                <a:gdLst>
                  <a:gd name="connsiteX0" fmla="*/ 0 w 416864"/>
                  <a:gd name="connsiteY0" fmla="*/ 116413 h 228783"/>
                  <a:gd name="connsiteX1" fmla="*/ 40925 w 416864"/>
                  <a:gd name="connsiteY1" fmla="*/ 92614 h 228783"/>
                  <a:gd name="connsiteX2" fmla="*/ 195108 w 416864"/>
                  <a:gd name="connsiteY2" fmla="*/ 4081 h 228783"/>
                  <a:gd name="connsiteX3" fmla="*/ 219853 w 416864"/>
                  <a:gd name="connsiteY3" fmla="*/ 3129 h 228783"/>
                  <a:gd name="connsiteX4" fmla="*/ 407347 w 416864"/>
                  <a:gd name="connsiteY4" fmla="*/ 110702 h 228783"/>
                  <a:gd name="connsiteX5" fmla="*/ 416865 w 416864"/>
                  <a:gd name="connsiteY5" fmla="*/ 118317 h 228783"/>
                  <a:gd name="connsiteX6" fmla="*/ 338822 w 416864"/>
                  <a:gd name="connsiteY6" fmla="*/ 161156 h 228783"/>
                  <a:gd name="connsiteX7" fmla="*/ 218902 w 416864"/>
                  <a:gd name="connsiteY7" fmla="*/ 225890 h 228783"/>
                  <a:gd name="connsiteX8" fmla="*/ 200818 w 416864"/>
                  <a:gd name="connsiteY8" fmla="*/ 227793 h 228783"/>
                  <a:gd name="connsiteX9" fmla="*/ 4759 w 416864"/>
                  <a:gd name="connsiteY9" fmla="*/ 121173 h 228783"/>
                  <a:gd name="connsiteX10" fmla="*/ 0 w 416864"/>
                  <a:gd name="connsiteY10" fmla="*/ 116413 h 2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8783">
                    <a:moveTo>
                      <a:pt x="0" y="116413"/>
                    </a:moveTo>
                    <a:cubicBezTo>
                      <a:pt x="14276" y="107846"/>
                      <a:pt x="27601" y="100230"/>
                      <a:pt x="40925" y="92614"/>
                    </a:cubicBezTo>
                    <a:cubicBezTo>
                      <a:pt x="92319" y="63103"/>
                      <a:pt x="143714" y="33592"/>
                      <a:pt x="195108" y="4081"/>
                    </a:cubicBezTo>
                    <a:cubicBezTo>
                      <a:pt x="203674" y="-679"/>
                      <a:pt x="211288" y="-1630"/>
                      <a:pt x="219853" y="3129"/>
                    </a:cubicBezTo>
                    <a:cubicBezTo>
                      <a:pt x="282669" y="39304"/>
                      <a:pt x="344532" y="75479"/>
                      <a:pt x="407347" y="110702"/>
                    </a:cubicBezTo>
                    <a:cubicBezTo>
                      <a:pt x="410203" y="112605"/>
                      <a:pt x="412106" y="114509"/>
                      <a:pt x="416865" y="118317"/>
                    </a:cubicBezTo>
                    <a:cubicBezTo>
                      <a:pt x="390216" y="132597"/>
                      <a:pt x="364519" y="146876"/>
                      <a:pt x="338822" y="161156"/>
                    </a:cubicBezTo>
                    <a:cubicBezTo>
                      <a:pt x="298848" y="183051"/>
                      <a:pt x="258875" y="204946"/>
                      <a:pt x="218902" y="225890"/>
                    </a:cubicBezTo>
                    <a:cubicBezTo>
                      <a:pt x="214143" y="228745"/>
                      <a:pt x="205577" y="229697"/>
                      <a:pt x="200818" y="227793"/>
                    </a:cubicBezTo>
                    <a:cubicBezTo>
                      <a:pt x="135148" y="192571"/>
                      <a:pt x="69478" y="156396"/>
                      <a:pt x="4759" y="121173"/>
                    </a:cubicBezTo>
                    <a:cubicBezTo>
                      <a:pt x="3807" y="121173"/>
                      <a:pt x="2855" y="120221"/>
                      <a:pt x="0" y="116413"/>
                    </a:cubicBezTo>
                    <a:close/>
                  </a:path>
                </a:pathLst>
              </a:custGeom>
              <a:solidFill>
                <a:srgbClr val="DD1470"/>
              </a:solidFill>
              <a:ln w="951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C4DEFA1E-1820-812D-9A3A-1C801C7FB411}"/>
                  </a:ext>
                </a:extLst>
              </p:cNvPr>
              <p:cNvSpPr/>
              <p:nvPr/>
            </p:nvSpPr>
            <p:spPr>
              <a:xfrm>
                <a:off x="6198788" y="2510531"/>
                <a:ext cx="416864" cy="229482"/>
              </a:xfrm>
              <a:custGeom>
                <a:avLst/>
                <a:gdLst>
                  <a:gd name="connsiteX0" fmla="*/ 0 w 416864"/>
                  <a:gd name="connsiteY0" fmla="*/ 116912 h 229482"/>
                  <a:gd name="connsiteX1" fmla="*/ 107547 w 416864"/>
                  <a:gd name="connsiteY1" fmla="*/ 55035 h 229482"/>
                  <a:gd name="connsiteX2" fmla="*/ 198915 w 416864"/>
                  <a:gd name="connsiteY2" fmla="*/ 2676 h 229482"/>
                  <a:gd name="connsiteX3" fmla="*/ 216998 w 416864"/>
                  <a:gd name="connsiteY3" fmla="*/ 1724 h 229482"/>
                  <a:gd name="connsiteX4" fmla="*/ 412106 w 416864"/>
                  <a:gd name="connsiteY4" fmla="*/ 113104 h 229482"/>
                  <a:gd name="connsiteX5" fmla="*/ 416865 w 416864"/>
                  <a:gd name="connsiteY5" fmla="*/ 117864 h 229482"/>
                  <a:gd name="connsiteX6" fmla="*/ 404492 w 416864"/>
                  <a:gd name="connsiteY6" fmla="*/ 126432 h 229482"/>
                  <a:gd name="connsiteX7" fmla="*/ 219853 w 416864"/>
                  <a:gd name="connsiteY7" fmla="*/ 227340 h 229482"/>
                  <a:gd name="connsiteX8" fmla="*/ 198915 w 416864"/>
                  <a:gd name="connsiteY8" fmla="*/ 227340 h 229482"/>
                  <a:gd name="connsiteX9" fmla="*/ 14276 w 416864"/>
                  <a:gd name="connsiteY9" fmla="*/ 126432 h 229482"/>
                  <a:gd name="connsiteX10" fmla="*/ 0 w 416864"/>
                  <a:gd name="connsiteY10" fmla="*/ 116912 h 22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9482">
                    <a:moveTo>
                      <a:pt x="0" y="116912"/>
                    </a:moveTo>
                    <a:cubicBezTo>
                      <a:pt x="38070" y="95017"/>
                      <a:pt x="73285" y="75026"/>
                      <a:pt x="107547" y="55035"/>
                    </a:cubicBezTo>
                    <a:cubicBezTo>
                      <a:pt x="138003" y="37899"/>
                      <a:pt x="168459" y="19812"/>
                      <a:pt x="198915" y="2676"/>
                    </a:cubicBezTo>
                    <a:cubicBezTo>
                      <a:pt x="203674" y="-180"/>
                      <a:pt x="212240" y="-1132"/>
                      <a:pt x="216998" y="1724"/>
                    </a:cubicBezTo>
                    <a:cubicBezTo>
                      <a:pt x="282669" y="38851"/>
                      <a:pt x="347387" y="75978"/>
                      <a:pt x="412106" y="113104"/>
                    </a:cubicBezTo>
                    <a:cubicBezTo>
                      <a:pt x="413058" y="114056"/>
                      <a:pt x="414009" y="115008"/>
                      <a:pt x="416865" y="117864"/>
                    </a:cubicBezTo>
                    <a:cubicBezTo>
                      <a:pt x="412106" y="120720"/>
                      <a:pt x="408299" y="123576"/>
                      <a:pt x="404492" y="126432"/>
                    </a:cubicBezTo>
                    <a:cubicBezTo>
                      <a:pt x="342629" y="159751"/>
                      <a:pt x="281717" y="194022"/>
                      <a:pt x="219853" y="227340"/>
                    </a:cubicBezTo>
                    <a:cubicBezTo>
                      <a:pt x="214143" y="230196"/>
                      <a:pt x="204625" y="230196"/>
                      <a:pt x="198915" y="227340"/>
                    </a:cubicBezTo>
                    <a:cubicBezTo>
                      <a:pt x="137052" y="194022"/>
                      <a:pt x="75188" y="160703"/>
                      <a:pt x="14276" y="126432"/>
                    </a:cubicBezTo>
                    <a:cubicBezTo>
                      <a:pt x="10469" y="123576"/>
                      <a:pt x="6662" y="120720"/>
                      <a:pt x="0" y="116912"/>
                    </a:cubicBezTo>
                    <a:close/>
                  </a:path>
                </a:pathLst>
              </a:custGeom>
              <a:solidFill>
                <a:srgbClr val="DD1470"/>
              </a:solidFill>
              <a:ln w="951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58DAB29-63F0-C61A-8F12-0638AAA2C2F5}"/>
                  </a:ext>
                </a:extLst>
              </p:cNvPr>
              <p:cNvSpPr/>
              <p:nvPr/>
            </p:nvSpPr>
            <p:spPr>
              <a:xfrm>
                <a:off x="4474225" y="1508407"/>
                <a:ext cx="417816" cy="230753"/>
              </a:xfrm>
              <a:custGeom>
                <a:avLst/>
                <a:gdLst>
                  <a:gd name="connsiteX0" fmla="*/ 0 w 417816"/>
                  <a:gd name="connsiteY0" fmla="*/ 118520 h 230753"/>
                  <a:gd name="connsiteX1" fmla="*/ 13324 w 417816"/>
                  <a:gd name="connsiteY1" fmla="*/ 109000 h 230753"/>
                  <a:gd name="connsiteX2" fmla="*/ 195108 w 417816"/>
                  <a:gd name="connsiteY2" fmla="*/ 4284 h 230753"/>
                  <a:gd name="connsiteX3" fmla="*/ 223660 w 417816"/>
                  <a:gd name="connsiteY3" fmla="*/ 4284 h 230753"/>
                  <a:gd name="connsiteX4" fmla="*/ 402588 w 417816"/>
                  <a:gd name="connsiteY4" fmla="*/ 107096 h 230753"/>
                  <a:gd name="connsiteX5" fmla="*/ 417816 w 417816"/>
                  <a:gd name="connsiteY5" fmla="*/ 118520 h 230753"/>
                  <a:gd name="connsiteX6" fmla="*/ 348339 w 417816"/>
                  <a:gd name="connsiteY6" fmla="*/ 156598 h 230753"/>
                  <a:gd name="connsiteX7" fmla="*/ 221757 w 417816"/>
                  <a:gd name="connsiteY7" fmla="*/ 226092 h 230753"/>
                  <a:gd name="connsiteX8" fmla="*/ 197963 w 417816"/>
                  <a:gd name="connsiteY8" fmla="*/ 227996 h 230753"/>
                  <a:gd name="connsiteX9" fmla="*/ 9517 w 417816"/>
                  <a:gd name="connsiteY9" fmla="*/ 125184 h 230753"/>
                  <a:gd name="connsiteX10" fmla="*/ 0 w 417816"/>
                  <a:gd name="connsiteY10" fmla="*/ 118520 h 2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753">
                    <a:moveTo>
                      <a:pt x="0" y="118520"/>
                    </a:moveTo>
                    <a:cubicBezTo>
                      <a:pt x="5710" y="114712"/>
                      <a:pt x="9517" y="111856"/>
                      <a:pt x="13324" y="109000"/>
                    </a:cubicBezTo>
                    <a:cubicBezTo>
                      <a:pt x="74236" y="73777"/>
                      <a:pt x="134196" y="39507"/>
                      <a:pt x="195108" y="4284"/>
                    </a:cubicBezTo>
                    <a:cubicBezTo>
                      <a:pt x="205577" y="-1428"/>
                      <a:pt x="213191" y="-1428"/>
                      <a:pt x="223660" y="4284"/>
                    </a:cubicBezTo>
                    <a:cubicBezTo>
                      <a:pt x="282668" y="39507"/>
                      <a:pt x="342629" y="72825"/>
                      <a:pt x="402588" y="107096"/>
                    </a:cubicBezTo>
                    <a:cubicBezTo>
                      <a:pt x="407347" y="109952"/>
                      <a:pt x="411154" y="113760"/>
                      <a:pt x="417816" y="118520"/>
                    </a:cubicBezTo>
                    <a:cubicBezTo>
                      <a:pt x="393071" y="131847"/>
                      <a:pt x="371181" y="144223"/>
                      <a:pt x="348339" y="156598"/>
                    </a:cubicBezTo>
                    <a:cubicBezTo>
                      <a:pt x="306462" y="179446"/>
                      <a:pt x="264585" y="202293"/>
                      <a:pt x="221757" y="226092"/>
                    </a:cubicBezTo>
                    <a:cubicBezTo>
                      <a:pt x="214143" y="230852"/>
                      <a:pt x="206529" y="232756"/>
                      <a:pt x="197963" y="227996"/>
                    </a:cubicBezTo>
                    <a:cubicBezTo>
                      <a:pt x="135148" y="193725"/>
                      <a:pt x="72333" y="159454"/>
                      <a:pt x="9517" y="125184"/>
                    </a:cubicBezTo>
                    <a:cubicBezTo>
                      <a:pt x="7614" y="123280"/>
                      <a:pt x="4759" y="121376"/>
                      <a:pt x="0" y="118520"/>
                    </a:cubicBezTo>
                    <a:close/>
                  </a:path>
                </a:pathLst>
              </a:custGeom>
              <a:solidFill>
                <a:srgbClr val="DD1470"/>
              </a:solidFill>
              <a:ln w="951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C14D9B68-266C-48B5-446C-CBC531F28057}"/>
                  </a:ext>
                </a:extLst>
              </p:cNvPr>
              <p:cNvSpPr/>
              <p:nvPr/>
            </p:nvSpPr>
            <p:spPr>
              <a:xfrm>
                <a:off x="4473273" y="2509432"/>
                <a:ext cx="418768" cy="229852"/>
              </a:xfrm>
              <a:custGeom>
                <a:avLst/>
                <a:gdLst>
                  <a:gd name="connsiteX0" fmla="*/ 418768 w 418768"/>
                  <a:gd name="connsiteY0" fmla="*/ 118963 h 229852"/>
                  <a:gd name="connsiteX1" fmla="*/ 376891 w 418768"/>
                  <a:gd name="connsiteY1" fmla="*/ 142763 h 229852"/>
                  <a:gd name="connsiteX2" fmla="*/ 221757 w 418768"/>
                  <a:gd name="connsiteY2" fmla="*/ 226536 h 229852"/>
                  <a:gd name="connsiteX3" fmla="*/ 200818 w 418768"/>
                  <a:gd name="connsiteY3" fmla="*/ 228440 h 229852"/>
                  <a:gd name="connsiteX4" fmla="*/ 11421 w 418768"/>
                  <a:gd name="connsiteY4" fmla="*/ 125627 h 229852"/>
                  <a:gd name="connsiteX5" fmla="*/ 0 w 418768"/>
                  <a:gd name="connsiteY5" fmla="*/ 118012 h 229852"/>
                  <a:gd name="connsiteX6" fmla="*/ 48539 w 418768"/>
                  <a:gd name="connsiteY6" fmla="*/ 89453 h 229852"/>
                  <a:gd name="connsiteX7" fmla="*/ 197963 w 418768"/>
                  <a:gd name="connsiteY7" fmla="*/ 3776 h 229852"/>
                  <a:gd name="connsiteX8" fmla="*/ 218902 w 418768"/>
                  <a:gd name="connsiteY8" fmla="*/ 2824 h 229852"/>
                  <a:gd name="connsiteX9" fmla="*/ 409251 w 418768"/>
                  <a:gd name="connsiteY9" fmla="*/ 112300 h 229852"/>
                  <a:gd name="connsiteX10" fmla="*/ 418768 w 418768"/>
                  <a:gd name="connsiteY10" fmla="*/ 118963 h 22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68" h="229852">
                    <a:moveTo>
                      <a:pt x="418768" y="118963"/>
                    </a:moveTo>
                    <a:cubicBezTo>
                      <a:pt x="404492" y="127531"/>
                      <a:pt x="391168" y="135147"/>
                      <a:pt x="376891" y="142763"/>
                    </a:cubicBezTo>
                    <a:cubicBezTo>
                      <a:pt x="325497" y="171322"/>
                      <a:pt x="274103" y="198929"/>
                      <a:pt x="221757" y="226536"/>
                    </a:cubicBezTo>
                    <a:cubicBezTo>
                      <a:pt x="216046" y="229392"/>
                      <a:pt x="206529" y="231296"/>
                      <a:pt x="200818" y="228440"/>
                    </a:cubicBezTo>
                    <a:cubicBezTo>
                      <a:pt x="138003" y="195121"/>
                      <a:pt x="75188" y="159898"/>
                      <a:pt x="11421" y="125627"/>
                    </a:cubicBezTo>
                    <a:cubicBezTo>
                      <a:pt x="8566" y="123723"/>
                      <a:pt x="5711" y="121819"/>
                      <a:pt x="0" y="118012"/>
                    </a:cubicBezTo>
                    <a:cubicBezTo>
                      <a:pt x="17131" y="107540"/>
                      <a:pt x="32359" y="98972"/>
                      <a:pt x="48539" y="89453"/>
                    </a:cubicBezTo>
                    <a:cubicBezTo>
                      <a:pt x="98030" y="60894"/>
                      <a:pt x="148472" y="32335"/>
                      <a:pt x="197963" y="3776"/>
                    </a:cubicBezTo>
                    <a:cubicBezTo>
                      <a:pt x="205577" y="-32"/>
                      <a:pt x="211288" y="-1936"/>
                      <a:pt x="218902" y="2824"/>
                    </a:cubicBezTo>
                    <a:cubicBezTo>
                      <a:pt x="282669" y="38998"/>
                      <a:pt x="345484" y="75173"/>
                      <a:pt x="409251" y="112300"/>
                    </a:cubicBezTo>
                    <a:cubicBezTo>
                      <a:pt x="412106" y="113252"/>
                      <a:pt x="414009" y="115156"/>
                      <a:pt x="418768" y="118963"/>
                    </a:cubicBezTo>
                    <a:close/>
                  </a:path>
                </a:pathLst>
              </a:custGeom>
              <a:solidFill>
                <a:srgbClr val="DD1470"/>
              </a:solidFill>
              <a:ln w="951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0A89000-2117-C6EC-AB0C-58DDBF8BB913}"/>
                  </a:ext>
                </a:extLst>
              </p:cNvPr>
              <p:cNvSpPr/>
              <p:nvPr/>
            </p:nvSpPr>
            <p:spPr>
              <a:xfrm>
                <a:off x="5337458" y="2899992"/>
                <a:ext cx="417816" cy="230465"/>
              </a:xfrm>
              <a:custGeom>
                <a:avLst/>
                <a:gdLst>
                  <a:gd name="connsiteX0" fmla="*/ 417817 w 417816"/>
                  <a:gd name="connsiteY0" fmla="*/ 119662 h 230465"/>
                  <a:gd name="connsiteX1" fmla="*/ 307414 w 417816"/>
                  <a:gd name="connsiteY1" fmla="*/ 179636 h 230465"/>
                  <a:gd name="connsiteX2" fmla="*/ 218902 w 417816"/>
                  <a:gd name="connsiteY2" fmla="*/ 228187 h 230465"/>
                  <a:gd name="connsiteX3" fmla="*/ 201770 w 417816"/>
                  <a:gd name="connsiteY3" fmla="*/ 229139 h 230465"/>
                  <a:gd name="connsiteX4" fmla="*/ 7614 w 417816"/>
                  <a:gd name="connsiteY4" fmla="*/ 123470 h 230465"/>
                  <a:gd name="connsiteX5" fmla="*/ 0 w 417816"/>
                  <a:gd name="connsiteY5" fmla="*/ 117758 h 230465"/>
                  <a:gd name="connsiteX6" fmla="*/ 39022 w 417816"/>
                  <a:gd name="connsiteY6" fmla="*/ 94911 h 230465"/>
                  <a:gd name="connsiteX7" fmla="*/ 196060 w 417816"/>
                  <a:gd name="connsiteY7" fmla="*/ 4474 h 230465"/>
                  <a:gd name="connsiteX8" fmla="*/ 220805 w 417816"/>
                  <a:gd name="connsiteY8" fmla="*/ 3523 h 230465"/>
                  <a:gd name="connsiteX9" fmla="*/ 410203 w 417816"/>
                  <a:gd name="connsiteY9" fmla="*/ 112047 h 230465"/>
                  <a:gd name="connsiteX10" fmla="*/ 417817 w 417816"/>
                  <a:gd name="connsiteY10" fmla="*/ 119662 h 23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465">
                    <a:moveTo>
                      <a:pt x="417817" y="119662"/>
                    </a:moveTo>
                    <a:cubicBezTo>
                      <a:pt x="379747" y="140606"/>
                      <a:pt x="343580" y="160597"/>
                      <a:pt x="307414" y="179636"/>
                    </a:cubicBezTo>
                    <a:cubicBezTo>
                      <a:pt x="277910" y="195820"/>
                      <a:pt x="248406" y="212003"/>
                      <a:pt x="218902" y="228187"/>
                    </a:cubicBezTo>
                    <a:cubicBezTo>
                      <a:pt x="214143" y="231043"/>
                      <a:pt x="206529" y="231043"/>
                      <a:pt x="201770" y="229139"/>
                    </a:cubicBezTo>
                    <a:cubicBezTo>
                      <a:pt x="137052" y="193916"/>
                      <a:pt x="72333" y="158693"/>
                      <a:pt x="7614" y="123470"/>
                    </a:cubicBezTo>
                    <a:cubicBezTo>
                      <a:pt x="5711" y="122518"/>
                      <a:pt x="3807" y="120614"/>
                      <a:pt x="0" y="117758"/>
                    </a:cubicBezTo>
                    <a:cubicBezTo>
                      <a:pt x="14276" y="110143"/>
                      <a:pt x="26649" y="102527"/>
                      <a:pt x="39022" y="94911"/>
                    </a:cubicBezTo>
                    <a:cubicBezTo>
                      <a:pt x="91368" y="64448"/>
                      <a:pt x="143714" y="34937"/>
                      <a:pt x="196060" y="4474"/>
                    </a:cubicBezTo>
                    <a:cubicBezTo>
                      <a:pt x="204625" y="-285"/>
                      <a:pt x="211288" y="-2189"/>
                      <a:pt x="220805" y="3523"/>
                    </a:cubicBezTo>
                    <a:cubicBezTo>
                      <a:pt x="283620" y="39697"/>
                      <a:pt x="346436" y="75872"/>
                      <a:pt x="410203" y="112047"/>
                    </a:cubicBezTo>
                    <a:cubicBezTo>
                      <a:pt x="411154" y="113951"/>
                      <a:pt x="413058" y="115855"/>
                      <a:pt x="417817" y="119662"/>
                    </a:cubicBezTo>
                    <a:close/>
                  </a:path>
                </a:pathLst>
              </a:custGeom>
              <a:solidFill>
                <a:srgbClr val="DD1470"/>
              </a:solidFill>
              <a:ln w="951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21E81E11-27AD-0D87-B3BA-5DA18471D6C1}"/>
                  </a:ext>
                </a:extLst>
              </p:cNvPr>
              <p:cNvSpPr/>
              <p:nvPr/>
            </p:nvSpPr>
            <p:spPr>
              <a:xfrm>
                <a:off x="6201643" y="1508756"/>
                <a:ext cx="415912" cy="229371"/>
              </a:xfrm>
              <a:custGeom>
                <a:avLst/>
                <a:gdLst>
                  <a:gd name="connsiteX0" fmla="*/ 415913 w 415912"/>
                  <a:gd name="connsiteY0" fmla="*/ 119123 h 229371"/>
                  <a:gd name="connsiteX1" fmla="*/ 327401 w 415912"/>
                  <a:gd name="connsiteY1" fmla="*/ 168625 h 229371"/>
                  <a:gd name="connsiteX2" fmla="*/ 219853 w 415912"/>
                  <a:gd name="connsiteY2" fmla="*/ 226695 h 229371"/>
                  <a:gd name="connsiteX3" fmla="*/ 198915 w 415912"/>
                  <a:gd name="connsiteY3" fmla="*/ 227647 h 229371"/>
                  <a:gd name="connsiteX4" fmla="*/ 4759 w 415912"/>
                  <a:gd name="connsiteY4" fmla="*/ 121979 h 229371"/>
                  <a:gd name="connsiteX5" fmla="*/ 0 w 415912"/>
                  <a:gd name="connsiteY5" fmla="*/ 118171 h 229371"/>
                  <a:gd name="connsiteX6" fmla="*/ 12373 w 415912"/>
                  <a:gd name="connsiteY6" fmla="*/ 108651 h 229371"/>
                  <a:gd name="connsiteX7" fmla="*/ 195108 w 415912"/>
                  <a:gd name="connsiteY7" fmla="*/ 3935 h 229371"/>
                  <a:gd name="connsiteX8" fmla="*/ 219853 w 415912"/>
                  <a:gd name="connsiteY8" fmla="*/ 3935 h 229371"/>
                  <a:gd name="connsiteX9" fmla="*/ 402588 w 415912"/>
                  <a:gd name="connsiteY9" fmla="*/ 108651 h 229371"/>
                  <a:gd name="connsiteX10" fmla="*/ 415913 w 415912"/>
                  <a:gd name="connsiteY10" fmla="*/ 119123 h 22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2" h="229371">
                    <a:moveTo>
                      <a:pt x="415913" y="119123"/>
                    </a:moveTo>
                    <a:cubicBezTo>
                      <a:pt x="384505" y="136258"/>
                      <a:pt x="355953" y="152442"/>
                      <a:pt x="327401" y="168625"/>
                    </a:cubicBezTo>
                    <a:cubicBezTo>
                      <a:pt x="291234" y="188616"/>
                      <a:pt x="256020" y="207656"/>
                      <a:pt x="219853" y="226695"/>
                    </a:cubicBezTo>
                    <a:cubicBezTo>
                      <a:pt x="214143" y="229551"/>
                      <a:pt x="204625" y="230503"/>
                      <a:pt x="198915" y="227647"/>
                    </a:cubicBezTo>
                    <a:cubicBezTo>
                      <a:pt x="134196" y="193376"/>
                      <a:pt x="69477" y="157202"/>
                      <a:pt x="4759" y="121979"/>
                    </a:cubicBezTo>
                    <a:cubicBezTo>
                      <a:pt x="3807" y="121027"/>
                      <a:pt x="2855" y="120075"/>
                      <a:pt x="0" y="118171"/>
                    </a:cubicBezTo>
                    <a:cubicBezTo>
                      <a:pt x="4759" y="114363"/>
                      <a:pt x="7614" y="111507"/>
                      <a:pt x="12373" y="108651"/>
                    </a:cubicBezTo>
                    <a:cubicBezTo>
                      <a:pt x="73284" y="73429"/>
                      <a:pt x="134196" y="39158"/>
                      <a:pt x="195108" y="3935"/>
                    </a:cubicBezTo>
                    <a:cubicBezTo>
                      <a:pt x="203674" y="-825"/>
                      <a:pt x="210336" y="-1777"/>
                      <a:pt x="219853" y="3935"/>
                    </a:cubicBezTo>
                    <a:cubicBezTo>
                      <a:pt x="280765" y="39158"/>
                      <a:pt x="341677" y="74380"/>
                      <a:pt x="402588" y="108651"/>
                    </a:cubicBezTo>
                    <a:cubicBezTo>
                      <a:pt x="406395" y="110555"/>
                      <a:pt x="410203" y="114363"/>
                      <a:pt x="415913" y="119123"/>
                    </a:cubicBezTo>
                    <a:close/>
                  </a:path>
                </a:pathLst>
              </a:custGeom>
              <a:solidFill>
                <a:srgbClr val="DD1470"/>
              </a:solidFill>
              <a:ln w="951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2BE7B61-4BDC-1C6A-D95F-16D043D030F0}"/>
                  </a:ext>
                </a:extLst>
              </p:cNvPr>
              <p:cNvSpPr/>
              <p:nvPr/>
            </p:nvSpPr>
            <p:spPr>
              <a:xfrm>
                <a:off x="6164102" y="1682141"/>
                <a:ext cx="213085" cy="317004"/>
              </a:xfrm>
              <a:custGeom>
                <a:avLst/>
                <a:gdLst>
                  <a:gd name="connsiteX0" fmla="*/ 1375 w 213085"/>
                  <a:gd name="connsiteY0" fmla="*/ 0 h 317004"/>
                  <a:gd name="connsiteX1" fmla="*/ 31831 w 213085"/>
                  <a:gd name="connsiteY1" fmla="*/ 15231 h 317004"/>
                  <a:gd name="connsiteX2" fmla="*/ 203145 w 213085"/>
                  <a:gd name="connsiteY2" fmla="*/ 108524 h 317004"/>
                  <a:gd name="connsiteX3" fmla="*/ 212662 w 213085"/>
                  <a:gd name="connsiteY3" fmla="*/ 123756 h 317004"/>
                  <a:gd name="connsiteX4" fmla="*/ 212662 w 213085"/>
                  <a:gd name="connsiteY4" fmla="*/ 305581 h 317004"/>
                  <a:gd name="connsiteX5" fmla="*/ 210759 w 213085"/>
                  <a:gd name="connsiteY5" fmla="*/ 317005 h 317004"/>
                  <a:gd name="connsiteX6" fmla="*/ 140329 w 213085"/>
                  <a:gd name="connsiteY6" fmla="*/ 278926 h 317004"/>
                  <a:gd name="connsiteX7" fmla="*/ 10892 w 213085"/>
                  <a:gd name="connsiteY7" fmla="*/ 207529 h 317004"/>
                  <a:gd name="connsiteX8" fmla="*/ 423 w 213085"/>
                  <a:gd name="connsiteY8" fmla="*/ 192297 h 317004"/>
                  <a:gd name="connsiteX9" fmla="*/ 423 w 213085"/>
                  <a:gd name="connsiteY9" fmla="*/ 9520 h 317004"/>
                  <a:gd name="connsiteX10" fmla="*/ 1375 w 213085"/>
                  <a:gd name="connsiteY10" fmla="*/ 0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85" h="317004">
                    <a:moveTo>
                      <a:pt x="1375" y="0"/>
                    </a:moveTo>
                    <a:cubicBezTo>
                      <a:pt x="12796" y="5712"/>
                      <a:pt x="22313" y="10472"/>
                      <a:pt x="31831" y="15231"/>
                    </a:cubicBezTo>
                    <a:cubicBezTo>
                      <a:pt x="88935" y="46646"/>
                      <a:pt x="146040" y="77109"/>
                      <a:pt x="203145" y="108524"/>
                    </a:cubicBezTo>
                    <a:cubicBezTo>
                      <a:pt x="207904" y="111380"/>
                      <a:pt x="212662" y="118044"/>
                      <a:pt x="212662" y="123756"/>
                    </a:cubicBezTo>
                    <a:cubicBezTo>
                      <a:pt x="213614" y="184681"/>
                      <a:pt x="212662" y="244655"/>
                      <a:pt x="212662" y="305581"/>
                    </a:cubicBezTo>
                    <a:cubicBezTo>
                      <a:pt x="212662" y="308437"/>
                      <a:pt x="211710" y="312245"/>
                      <a:pt x="210759" y="317005"/>
                    </a:cubicBezTo>
                    <a:cubicBezTo>
                      <a:pt x="186013" y="303677"/>
                      <a:pt x="163171" y="291302"/>
                      <a:pt x="140329" y="278926"/>
                    </a:cubicBezTo>
                    <a:cubicBezTo>
                      <a:pt x="96549" y="255127"/>
                      <a:pt x="53721" y="232280"/>
                      <a:pt x="10892" y="207529"/>
                    </a:cubicBezTo>
                    <a:cubicBezTo>
                      <a:pt x="6133" y="204673"/>
                      <a:pt x="1375" y="198009"/>
                      <a:pt x="423" y="192297"/>
                    </a:cubicBezTo>
                    <a:cubicBezTo>
                      <a:pt x="-529" y="131371"/>
                      <a:pt x="423" y="70446"/>
                      <a:pt x="423" y="9520"/>
                    </a:cubicBezTo>
                    <a:cubicBezTo>
                      <a:pt x="-529" y="7616"/>
                      <a:pt x="423" y="5712"/>
                      <a:pt x="1375" y="0"/>
                    </a:cubicBezTo>
                    <a:close/>
                  </a:path>
                </a:pathLst>
              </a:custGeom>
              <a:solidFill>
                <a:srgbClr val="DD1470"/>
              </a:solidFill>
              <a:ln w="951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7BACC247-80FC-6589-A9B6-71DE55810631}"/>
                  </a:ext>
                </a:extLst>
              </p:cNvPr>
              <p:cNvSpPr/>
              <p:nvPr/>
            </p:nvSpPr>
            <p:spPr>
              <a:xfrm>
                <a:off x="6163574" y="2686341"/>
                <a:ext cx="213191" cy="314273"/>
              </a:xfrm>
              <a:custGeom>
                <a:avLst/>
                <a:gdLst>
                  <a:gd name="connsiteX0" fmla="*/ 212239 w 213191"/>
                  <a:gd name="connsiteY0" fmla="*/ 314274 h 314273"/>
                  <a:gd name="connsiteX1" fmla="*/ 171314 w 213191"/>
                  <a:gd name="connsiteY1" fmla="*/ 292378 h 314273"/>
                  <a:gd name="connsiteX2" fmla="*/ 12373 w 213191"/>
                  <a:gd name="connsiteY2" fmla="*/ 205749 h 314273"/>
                  <a:gd name="connsiteX3" fmla="*/ 0 w 213191"/>
                  <a:gd name="connsiteY3" fmla="*/ 184806 h 314273"/>
                  <a:gd name="connsiteX4" fmla="*/ 0 w 213191"/>
                  <a:gd name="connsiteY4" fmla="*/ 13452 h 314273"/>
                  <a:gd name="connsiteX5" fmla="*/ 15228 w 213191"/>
                  <a:gd name="connsiteY5" fmla="*/ 3932 h 314273"/>
                  <a:gd name="connsiteX6" fmla="*/ 198915 w 213191"/>
                  <a:gd name="connsiteY6" fmla="*/ 103889 h 314273"/>
                  <a:gd name="connsiteX7" fmla="*/ 213191 w 213191"/>
                  <a:gd name="connsiteY7" fmla="*/ 128640 h 314273"/>
                  <a:gd name="connsiteX8" fmla="*/ 213191 w 213191"/>
                  <a:gd name="connsiteY8" fmla="*/ 297138 h 314273"/>
                  <a:gd name="connsiteX9" fmla="*/ 212239 w 213191"/>
                  <a:gd name="connsiteY9" fmla="*/ 314274 h 31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4273">
                    <a:moveTo>
                      <a:pt x="212239" y="314274"/>
                    </a:moveTo>
                    <a:cubicBezTo>
                      <a:pt x="197011" y="306658"/>
                      <a:pt x="183687" y="299994"/>
                      <a:pt x="171314" y="292378"/>
                    </a:cubicBezTo>
                    <a:cubicBezTo>
                      <a:pt x="118016" y="263819"/>
                      <a:pt x="65670" y="234308"/>
                      <a:pt x="12373" y="205749"/>
                    </a:cubicBezTo>
                    <a:cubicBezTo>
                      <a:pt x="2855" y="200990"/>
                      <a:pt x="0" y="195278"/>
                      <a:pt x="0" y="184806"/>
                    </a:cubicBezTo>
                    <a:cubicBezTo>
                      <a:pt x="0" y="127688"/>
                      <a:pt x="0" y="70570"/>
                      <a:pt x="0" y="13452"/>
                    </a:cubicBezTo>
                    <a:cubicBezTo>
                      <a:pt x="0" y="-1779"/>
                      <a:pt x="1903" y="-2731"/>
                      <a:pt x="15228" y="3932"/>
                    </a:cubicBezTo>
                    <a:cubicBezTo>
                      <a:pt x="76140" y="37251"/>
                      <a:pt x="138003" y="70570"/>
                      <a:pt x="198915" y="103889"/>
                    </a:cubicBezTo>
                    <a:cubicBezTo>
                      <a:pt x="209384" y="109601"/>
                      <a:pt x="213191" y="116264"/>
                      <a:pt x="213191" y="128640"/>
                    </a:cubicBezTo>
                    <a:cubicBezTo>
                      <a:pt x="212239" y="184806"/>
                      <a:pt x="213191" y="240972"/>
                      <a:pt x="213191" y="297138"/>
                    </a:cubicBezTo>
                    <a:cubicBezTo>
                      <a:pt x="213191" y="300946"/>
                      <a:pt x="213191" y="306658"/>
                      <a:pt x="212239" y="314274"/>
                    </a:cubicBezTo>
                    <a:close/>
                  </a:path>
                </a:pathLst>
              </a:custGeom>
              <a:solidFill>
                <a:srgbClr val="DD1470"/>
              </a:solidFill>
              <a:ln w="951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4D490379-E37A-688F-E492-0F636BF27B3C}"/>
                  </a:ext>
                </a:extLst>
              </p:cNvPr>
              <p:cNvSpPr/>
              <p:nvPr/>
            </p:nvSpPr>
            <p:spPr>
              <a:xfrm>
                <a:off x="4438296" y="2686289"/>
                <a:ext cx="212953" cy="313373"/>
              </a:xfrm>
              <a:custGeom>
                <a:avLst/>
                <a:gdLst>
                  <a:gd name="connsiteX0" fmla="*/ 211050 w 212953"/>
                  <a:gd name="connsiteY0" fmla="*/ 313373 h 313373"/>
                  <a:gd name="connsiteX1" fmla="*/ 155848 w 212953"/>
                  <a:gd name="connsiteY1" fmla="*/ 283863 h 313373"/>
                  <a:gd name="connsiteX2" fmla="*/ 11183 w 212953"/>
                  <a:gd name="connsiteY2" fmla="*/ 203897 h 313373"/>
                  <a:gd name="connsiteX3" fmla="*/ 714 w 212953"/>
                  <a:gd name="connsiteY3" fmla="*/ 186762 h 313373"/>
                  <a:gd name="connsiteX4" fmla="*/ 714 w 212953"/>
                  <a:gd name="connsiteY4" fmla="*/ 12552 h 313373"/>
                  <a:gd name="connsiteX5" fmla="*/ 14990 w 212953"/>
                  <a:gd name="connsiteY5" fmla="*/ 3984 h 313373"/>
                  <a:gd name="connsiteX6" fmla="*/ 201532 w 212953"/>
                  <a:gd name="connsiteY6" fmla="*/ 104893 h 313373"/>
                  <a:gd name="connsiteX7" fmla="*/ 212953 w 212953"/>
                  <a:gd name="connsiteY7" fmla="*/ 122028 h 313373"/>
                  <a:gd name="connsiteX8" fmla="*/ 212953 w 212953"/>
                  <a:gd name="connsiteY8" fmla="*/ 301950 h 313373"/>
                  <a:gd name="connsiteX9" fmla="*/ 211050 w 212953"/>
                  <a:gd name="connsiteY9" fmla="*/ 313373 h 31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953" h="313373">
                    <a:moveTo>
                      <a:pt x="211050" y="313373"/>
                    </a:moveTo>
                    <a:cubicBezTo>
                      <a:pt x="192015" y="302902"/>
                      <a:pt x="173932" y="293382"/>
                      <a:pt x="155848" y="283863"/>
                    </a:cubicBezTo>
                    <a:cubicBezTo>
                      <a:pt x="107309" y="257207"/>
                      <a:pt x="58770" y="231504"/>
                      <a:pt x="11183" y="203897"/>
                    </a:cubicBezTo>
                    <a:cubicBezTo>
                      <a:pt x="5472" y="201041"/>
                      <a:pt x="714" y="192474"/>
                      <a:pt x="714" y="186762"/>
                    </a:cubicBezTo>
                    <a:cubicBezTo>
                      <a:pt x="-238" y="128692"/>
                      <a:pt x="-238" y="70622"/>
                      <a:pt x="714" y="12552"/>
                    </a:cubicBezTo>
                    <a:cubicBezTo>
                      <a:pt x="714" y="-1727"/>
                      <a:pt x="2617" y="-2679"/>
                      <a:pt x="14990" y="3984"/>
                    </a:cubicBezTo>
                    <a:cubicBezTo>
                      <a:pt x="76853" y="37303"/>
                      <a:pt x="139669" y="71574"/>
                      <a:pt x="201532" y="104893"/>
                    </a:cubicBezTo>
                    <a:cubicBezTo>
                      <a:pt x="208195" y="108701"/>
                      <a:pt x="212953" y="112509"/>
                      <a:pt x="212953" y="122028"/>
                    </a:cubicBezTo>
                    <a:cubicBezTo>
                      <a:pt x="212953" y="182002"/>
                      <a:pt x="212953" y="241976"/>
                      <a:pt x="212953" y="301950"/>
                    </a:cubicBezTo>
                    <a:cubicBezTo>
                      <a:pt x="212953" y="304806"/>
                      <a:pt x="212001" y="308614"/>
                      <a:pt x="211050" y="313373"/>
                    </a:cubicBezTo>
                    <a:close/>
                  </a:path>
                </a:pathLst>
              </a:custGeom>
              <a:solidFill>
                <a:srgbClr val="DD1470"/>
              </a:solidFill>
              <a:ln w="951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8A20E0E7-941C-E69A-746D-DA432BD0D4D4}"/>
                  </a:ext>
                </a:extLst>
              </p:cNvPr>
              <p:cNvSpPr/>
              <p:nvPr/>
            </p:nvSpPr>
            <p:spPr>
              <a:xfrm>
                <a:off x="5300340" y="1316586"/>
                <a:ext cx="212662" cy="315100"/>
              </a:xfrm>
              <a:custGeom>
                <a:avLst/>
                <a:gdLst>
                  <a:gd name="connsiteX0" fmla="*/ 212240 w 212662"/>
                  <a:gd name="connsiteY0" fmla="*/ 315101 h 315100"/>
                  <a:gd name="connsiteX1" fmla="*/ 160845 w 212662"/>
                  <a:gd name="connsiteY1" fmla="*/ 287494 h 315100"/>
                  <a:gd name="connsiteX2" fmla="*/ 15228 w 212662"/>
                  <a:gd name="connsiteY2" fmla="*/ 208481 h 315100"/>
                  <a:gd name="connsiteX3" fmla="*/ 0 w 212662"/>
                  <a:gd name="connsiteY3" fmla="*/ 182778 h 315100"/>
                  <a:gd name="connsiteX4" fmla="*/ 0 w 212662"/>
                  <a:gd name="connsiteY4" fmla="*/ 17135 h 315100"/>
                  <a:gd name="connsiteX5" fmla="*/ 952 w 212662"/>
                  <a:gd name="connsiteY5" fmla="*/ 0 h 315100"/>
                  <a:gd name="connsiteX6" fmla="*/ 15228 w 212662"/>
                  <a:gd name="connsiteY6" fmla="*/ 5712 h 315100"/>
                  <a:gd name="connsiteX7" fmla="*/ 198915 w 212662"/>
                  <a:gd name="connsiteY7" fmla="*/ 105668 h 315100"/>
                  <a:gd name="connsiteX8" fmla="*/ 212240 w 212662"/>
                  <a:gd name="connsiteY8" fmla="*/ 127564 h 315100"/>
                  <a:gd name="connsiteX9" fmla="*/ 212240 w 212662"/>
                  <a:gd name="connsiteY9" fmla="*/ 298917 h 315100"/>
                  <a:gd name="connsiteX10" fmla="*/ 212240 w 212662"/>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662" h="315100">
                    <a:moveTo>
                      <a:pt x="212240" y="315101"/>
                    </a:moveTo>
                    <a:cubicBezTo>
                      <a:pt x="194156" y="305581"/>
                      <a:pt x="177025" y="296062"/>
                      <a:pt x="160845" y="287494"/>
                    </a:cubicBezTo>
                    <a:cubicBezTo>
                      <a:pt x="112306" y="260839"/>
                      <a:pt x="63767" y="234184"/>
                      <a:pt x="15228" y="208481"/>
                    </a:cubicBezTo>
                    <a:cubicBezTo>
                      <a:pt x="3807" y="202769"/>
                      <a:pt x="0" y="195153"/>
                      <a:pt x="0" y="182778"/>
                    </a:cubicBezTo>
                    <a:cubicBezTo>
                      <a:pt x="952" y="127564"/>
                      <a:pt x="0" y="72349"/>
                      <a:pt x="0" y="17135"/>
                    </a:cubicBezTo>
                    <a:cubicBezTo>
                      <a:pt x="0" y="12376"/>
                      <a:pt x="0" y="6664"/>
                      <a:pt x="952" y="0"/>
                    </a:cubicBezTo>
                    <a:cubicBezTo>
                      <a:pt x="6662" y="1904"/>
                      <a:pt x="11421" y="2856"/>
                      <a:pt x="15228" y="5712"/>
                    </a:cubicBezTo>
                    <a:cubicBezTo>
                      <a:pt x="76140" y="39031"/>
                      <a:pt x="138003" y="72349"/>
                      <a:pt x="198915" y="105668"/>
                    </a:cubicBezTo>
                    <a:cubicBezTo>
                      <a:pt x="208432" y="110428"/>
                      <a:pt x="212240" y="116140"/>
                      <a:pt x="212240" y="127564"/>
                    </a:cubicBezTo>
                    <a:cubicBezTo>
                      <a:pt x="211288" y="184682"/>
                      <a:pt x="212240" y="241799"/>
                      <a:pt x="212240" y="298917"/>
                    </a:cubicBezTo>
                    <a:cubicBezTo>
                      <a:pt x="213191" y="302725"/>
                      <a:pt x="212240" y="307485"/>
                      <a:pt x="212240" y="315101"/>
                    </a:cubicBezTo>
                    <a:close/>
                  </a:path>
                </a:pathLst>
              </a:custGeom>
              <a:solidFill>
                <a:srgbClr val="DD1470"/>
              </a:solidFill>
              <a:ln w="951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761C946C-BF77-CCD7-C314-D9C538D4A515}"/>
                  </a:ext>
                </a:extLst>
              </p:cNvPr>
              <p:cNvSpPr/>
              <p:nvPr/>
            </p:nvSpPr>
            <p:spPr>
              <a:xfrm>
                <a:off x="5302096" y="2189539"/>
                <a:ext cx="212386" cy="316052"/>
              </a:xfrm>
              <a:custGeom>
                <a:avLst/>
                <a:gdLst>
                  <a:gd name="connsiteX0" fmla="*/ 1099 w 212386"/>
                  <a:gd name="connsiteY0" fmla="*/ 0 h 316052"/>
                  <a:gd name="connsiteX1" fmla="*/ 14423 w 212386"/>
                  <a:gd name="connsiteY1" fmla="*/ 4760 h 316052"/>
                  <a:gd name="connsiteX2" fmla="*/ 200014 w 212386"/>
                  <a:gd name="connsiteY2" fmla="*/ 105668 h 316052"/>
                  <a:gd name="connsiteX3" fmla="*/ 212386 w 212386"/>
                  <a:gd name="connsiteY3" fmla="*/ 122804 h 316052"/>
                  <a:gd name="connsiteX4" fmla="*/ 212386 w 212386"/>
                  <a:gd name="connsiteY4" fmla="*/ 304629 h 316052"/>
                  <a:gd name="connsiteX5" fmla="*/ 211435 w 212386"/>
                  <a:gd name="connsiteY5" fmla="*/ 316053 h 316052"/>
                  <a:gd name="connsiteX6" fmla="*/ 177172 w 212386"/>
                  <a:gd name="connsiteY6" fmla="*/ 297013 h 316052"/>
                  <a:gd name="connsiteX7" fmla="*/ 12520 w 212386"/>
                  <a:gd name="connsiteY7" fmla="*/ 206577 h 316052"/>
                  <a:gd name="connsiteX8" fmla="*/ 1099 w 212386"/>
                  <a:gd name="connsiteY8" fmla="*/ 191345 h 316052"/>
                  <a:gd name="connsiteX9" fmla="*/ 1099 w 212386"/>
                  <a:gd name="connsiteY9" fmla="*/ 9520 h 316052"/>
                  <a:gd name="connsiteX10" fmla="*/ 1099 w 212386"/>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86" h="316052">
                    <a:moveTo>
                      <a:pt x="1099" y="0"/>
                    </a:moveTo>
                    <a:cubicBezTo>
                      <a:pt x="5858" y="1904"/>
                      <a:pt x="10617" y="2856"/>
                      <a:pt x="14423" y="4760"/>
                    </a:cubicBezTo>
                    <a:cubicBezTo>
                      <a:pt x="76287" y="38079"/>
                      <a:pt x="138150" y="71397"/>
                      <a:pt x="200014" y="105668"/>
                    </a:cubicBezTo>
                    <a:cubicBezTo>
                      <a:pt x="206676" y="109476"/>
                      <a:pt x="212386" y="112332"/>
                      <a:pt x="212386" y="122804"/>
                    </a:cubicBezTo>
                    <a:cubicBezTo>
                      <a:pt x="211435" y="183730"/>
                      <a:pt x="212386" y="243703"/>
                      <a:pt x="212386" y="304629"/>
                    </a:cubicBezTo>
                    <a:cubicBezTo>
                      <a:pt x="212386" y="307485"/>
                      <a:pt x="211435" y="310341"/>
                      <a:pt x="211435" y="316053"/>
                    </a:cubicBezTo>
                    <a:cubicBezTo>
                      <a:pt x="199062" y="309389"/>
                      <a:pt x="187641" y="302725"/>
                      <a:pt x="177172" y="297013"/>
                    </a:cubicBezTo>
                    <a:cubicBezTo>
                      <a:pt x="121971" y="266551"/>
                      <a:pt x="66769" y="237040"/>
                      <a:pt x="12520" y="206577"/>
                    </a:cubicBezTo>
                    <a:cubicBezTo>
                      <a:pt x="7761" y="203721"/>
                      <a:pt x="1099" y="196105"/>
                      <a:pt x="1099" y="191345"/>
                    </a:cubicBezTo>
                    <a:cubicBezTo>
                      <a:pt x="147" y="130419"/>
                      <a:pt x="1099" y="70445"/>
                      <a:pt x="1099" y="9520"/>
                    </a:cubicBezTo>
                    <a:cubicBezTo>
                      <a:pt x="-805" y="5712"/>
                      <a:pt x="147" y="3808"/>
                      <a:pt x="1099" y="0"/>
                    </a:cubicBezTo>
                    <a:close/>
                  </a:path>
                </a:pathLst>
              </a:custGeom>
              <a:solidFill>
                <a:srgbClr val="DD1470"/>
              </a:solidFill>
              <a:ln w="951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11DDF721-3ACB-0A70-EA46-CAC33C827123}"/>
                  </a:ext>
                </a:extLst>
              </p:cNvPr>
              <p:cNvSpPr/>
              <p:nvPr/>
            </p:nvSpPr>
            <p:spPr>
              <a:xfrm>
                <a:off x="4438058" y="1684165"/>
                <a:ext cx="212386" cy="314029"/>
              </a:xfrm>
              <a:custGeom>
                <a:avLst/>
                <a:gdLst>
                  <a:gd name="connsiteX0" fmla="*/ 211288 w 212386"/>
                  <a:gd name="connsiteY0" fmla="*/ 314029 h 314029"/>
                  <a:gd name="connsiteX1" fmla="*/ 126582 w 212386"/>
                  <a:gd name="connsiteY1" fmla="*/ 268335 h 314029"/>
                  <a:gd name="connsiteX2" fmla="*/ 12373 w 212386"/>
                  <a:gd name="connsiteY2" fmla="*/ 206457 h 314029"/>
                  <a:gd name="connsiteX3" fmla="*/ 0 w 212386"/>
                  <a:gd name="connsiteY3" fmla="*/ 186466 h 314029"/>
                  <a:gd name="connsiteX4" fmla="*/ 0 w 212386"/>
                  <a:gd name="connsiteY4" fmla="*/ 13208 h 314029"/>
                  <a:gd name="connsiteX5" fmla="*/ 14276 w 212386"/>
                  <a:gd name="connsiteY5" fmla="*/ 3688 h 314029"/>
                  <a:gd name="connsiteX6" fmla="*/ 201770 w 212386"/>
                  <a:gd name="connsiteY6" fmla="*/ 106500 h 314029"/>
                  <a:gd name="connsiteX7" fmla="*/ 211288 w 212386"/>
                  <a:gd name="connsiteY7" fmla="*/ 121732 h 314029"/>
                  <a:gd name="connsiteX8" fmla="*/ 211288 w 212386"/>
                  <a:gd name="connsiteY8" fmla="*/ 304509 h 314029"/>
                  <a:gd name="connsiteX9" fmla="*/ 211288 w 212386"/>
                  <a:gd name="connsiteY9" fmla="*/ 314029 h 3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386" h="314029">
                    <a:moveTo>
                      <a:pt x="211288" y="314029"/>
                    </a:moveTo>
                    <a:cubicBezTo>
                      <a:pt x="182735" y="298798"/>
                      <a:pt x="154183" y="283566"/>
                      <a:pt x="126582" y="268335"/>
                    </a:cubicBezTo>
                    <a:cubicBezTo>
                      <a:pt x="88512" y="247391"/>
                      <a:pt x="51394" y="226448"/>
                      <a:pt x="12373" y="206457"/>
                    </a:cubicBezTo>
                    <a:cubicBezTo>
                      <a:pt x="3807" y="201697"/>
                      <a:pt x="0" y="195985"/>
                      <a:pt x="0" y="186466"/>
                    </a:cubicBezTo>
                    <a:cubicBezTo>
                      <a:pt x="0" y="128396"/>
                      <a:pt x="0" y="71278"/>
                      <a:pt x="0" y="13208"/>
                    </a:cubicBezTo>
                    <a:cubicBezTo>
                      <a:pt x="0" y="-1072"/>
                      <a:pt x="1903" y="-2976"/>
                      <a:pt x="14276" y="3688"/>
                    </a:cubicBezTo>
                    <a:cubicBezTo>
                      <a:pt x="77091" y="37959"/>
                      <a:pt x="139907" y="71278"/>
                      <a:pt x="201770" y="106500"/>
                    </a:cubicBezTo>
                    <a:cubicBezTo>
                      <a:pt x="206529" y="109356"/>
                      <a:pt x="211288" y="116020"/>
                      <a:pt x="211288" y="121732"/>
                    </a:cubicBezTo>
                    <a:cubicBezTo>
                      <a:pt x="212239" y="182658"/>
                      <a:pt x="212239" y="243584"/>
                      <a:pt x="211288" y="304509"/>
                    </a:cubicBezTo>
                    <a:cubicBezTo>
                      <a:pt x="213191" y="307365"/>
                      <a:pt x="212239" y="310221"/>
                      <a:pt x="211288" y="314029"/>
                    </a:cubicBezTo>
                    <a:close/>
                  </a:path>
                </a:pathLst>
              </a:custGeom>
              <a:solidFill>
                <a:srgbClr val="DD1470"/>
              </a:solidFill>
              <a:ln w="951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3D414BD-A063-EB15-9DF2-624483CA7726}"/>
                  </a:ext>
                </a:extLst>
              </p:cNvPr>
              <p:cNvSpPr/>
              <p:nvPr/>
            </p:nvSpPr>
            <p:spPr>
              <a:xfrm>
                <a:off x="5578250" y="1314682"/>
                <a:ext cx="212239" cy="315100"/>
              </a:xfrm>
              <a:custGeom>
                <a:avLst/>
                <a:gdLst>
                  <a:gd name="connsiteX0" fmla="*/ 952 w 212239"/>
                  <a:gd name="connsiteY0" fmla="*/ 315101 h 315100"/>
                  <a:gd name="connsiteX1" fmla="*/ 0 w 212239"/>
                  <a:gd name="connsiteY1" fmla="*/ 299869 h 315100"/>
                  <a:gd name="connsiteX2" fmla="*/ 0 w 212239"/>
                  <a:gd name="connsiteY2" fmla="*/ 126611 h 315100"/>
                  <a:gd name="connsiteX3" fmla="*/ 12373 w 212239"/>
                  <a:gd name="connsiteY3" fmla="*/ 106620 h 315100"/>
                  <a:gd name="connsiteX4" fmla="*/ 196060 w 212239"/>
                  <a:gd name="connsiteY4" fmla="*/ 6664 h 315100"/>
                  <a:gd name="connsiteX5" fmla="*/ 211287 w 212239"/>
                  <a:gd name="connsiteY5" fmla="*/ 0 h 315100"/>
                  <a:gd name="connsiteX6" fmla="*/ 212239 w 212239"/>
                  <a:gd name="connsiteY6" fmla="*/ 16183 h 315100"/>
                  <a:gd name="connsiteX7" fmla="*/ 212239 w 212239"/>
                  <a:gd name="connsiteY7" fmla="*/ 186585 h 315100"/>
                  <a:gd name="connsiteX8" fmla="*/ 200818 w 212239"/>
                  <a:gd name="connsiteY8" fmla="*/ 207529 h 315100"/>
                  <a:gd name="connsiteX9" fmla="*/ 9517 w 212239"/>
                  <a:gd name="connsiteY9" fmla="*/ 311293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4629"/>
                      <a:pt x="0" y="299869"/>
                    </a:cubicBezTo>
                    <a:cubicBezTo>
                      <a:pt x="0" y="241799"/>
                      <a:pt x="0" y="184682"/>
                      <a:pt x="0" y="126611"/>
                    </a:cubicBezTo>
                    <a:cubicBezTo>
                      <a:pt x="0" y="117092"/>
                      <a:pt x="3807" y="111380"/>
                      <a:pt x="12373" y="106620"/>
                    </a:cubicBezTo>
                    <a:cubicBezTo>
                      <a:pt x="74236" y="73301"/>
                      <a:pt x="135148" y="39983"/>
                      <a:pt x="196060" y="6664"/>
                    </a:cubicBezTo>
                    <a:cubicBezTo>
                      <a:pt x="200818" y="4760"/>
                      <a:pt x="205577" y="2856"/>
                      <a:pt x="211287" y="0"/>
                    </a:cubicBezTo>
                    <a:cubicBezTo>
                      <a:pt x="212239" y="6664"/>
                      <a:pt x="212239" y="11424"/>
                      <a:pt x="212239" y="16183"/>
                    </a:cubicBezTo>
                    <a:cubicBezTo>
                      <a:pt x="212239" y="73301"/>
                      <a:pt x="212239" y="129467"/>
                      <a:pt x="212239" y="186585"/>
                    </a:cubicBezTo>
                    <a:cubicBezTo>
                      <a:pt x="212239" y="196105"/>
                      <a:pt x="209384" y="202769"/>
                      <a:pt x="200818" y="207529"/>
                    </a:cubicBezTo>
                    <a:cubicBezTo>
                      <a:pt x="137051" y="241799"/>
                      <a:pt x="73284" y="277022"/>
                      <a:pt x="9517" y="311293"/>
                    </a:cubicBezTo>
                    <a:cubicBezTo>
                      <a:pt x="7614" y="313197"/>
                      <a:pt x="4759" y="314149"/>
                      <a:pt x="952" y="315101"/>
                    </a:cubicBezTo>
                    <a:close/>
                  </a:path>
                </a:pathLst>
              </a:custGeom>
              <a:solidFill>
                <a:srgbClr val="DD1470"/>
              </a:solidFill>
              <a:ln w="9514"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0D86A0EB-4385-6CD6-91AB-8AE702FDC723}"/>
                  </a:ext>
                </a:extLst>
              </p:cNvPr>
              <p:cNvSpPr/>
              <p:nvPr/>
            </p:nvSpPr>
            <p:spPr>
              <a:xfrm>
                <a:off x="4715968" y="1682141"/>
                <a:ext cx="212239" cy="316052"/>
              </a:xfrm>
              <a:custGeom>
                <a:avLst/>
                <a:gdLst>
                  <a:gd name="connsiteX0" fmla="*/ 211288 w 212239"/>
                  <a:gd name="connsiteY0" fmla="*/ 0 h 316052"/>
                  <a:gd name="connsiteX1" fmla="*/ 212239 w 212239"/>
                  <a:gd name="connsiteY1" fmla="*/ 17135 h 316052"/>
                  <a:gd name="connsiteX2" fmla="*/ 212239 w 212239"/>
                  <a:gd name="connsiteY2" fmla="*/ 187537 h 316052"/>
                  <a:gd name="connsiteX3" fmla="*/ 199867 w 212239"/>
                  <a:gd name="connsiteY3" fmla="*/ 208481 h 316052"/>
                  <a:gd name="connsiteX4" fmla="*/ 19035 w 212239"/>
                  <a:gd name="connsiteY4" fmla="*/ 307485 h 316052"/>
                  <a:gd name="connsiteX5" fmla="*/ 952 w 212239"/>
                  <a:gd name="connsiteY5" fmla="*/ 316053 h 316052"/>
                  <a:gd name="connsiteX6" fmla="*/ 0 w 212239"/>
                  <a:gd name="connsiteY6" fmla="*/ 301773 h 316052"/>
                  <a:gd name="connsiteX7" fmla="*/ 0 w 212239"/>
                  <a:gd name="connsiteY7" fmla="*/ 125660 h 316052"/>
                  <a:gd name="connsiteX8" fmla="*/ 8566 w 212239"/>
                  <a:gd name="connsiteY8" fmla="*/ 108524 h 316052"/>
                  <a:gd name="connsiteX9" fmla="*/ 194156 w 212239"/>
                  <a:gd name="connsiteY9" fmla="*/ 7616 h 316052"/>
                  <a:gd name="connsiteX10" fmla="*/ 211288 w 212239"/>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6052">
                    <a:moveTo>
                      <a:pt x="211288" y="0"/>
                    </a:moveTo>
                    <a:cubicBezTo>
                      <a:pt x="211288" y="7616"/>
                      <a:pt x="212239" y="12376"/>
                      <a:pt x="212239" y="17135"/>
                    </a:cubicBezTo>
                    <a:cubicBezTo>
                      <a:pt x="212239" y="74253"/>
                      <a:pt x="212239" y="130419"/>
                      <a:pt x="212239" y="187537"/>
                    </a:cubicBezTo>
                    <a:cubicBezTo>
                      <a:pt x="212239" y="198009"/>
                      <a:pt x="209384" y="203721"/>
                      <a:pt x="199867" y="208481"/>
                    </a:cubicBezTo>
                    <a:cubicBezTo>
                      <a:pt x="138955" y="240848"/>
                      <a:pt x="78995" y="274166"/>
                      <a:pt x="19035" y="307485"/>
                    </a:cubicBezTo>
                    <a:cubicBezTo>
                      <a:pt x="13324" y="310341"/>
                      <a:pt x="8566" y="313197"/>
                      <a:pt x="952" y="316053"/>
                    </a:cubicBezTo>
                    <a:cubicBezTo>
                      <a:pt x="0" y="310341"/>
                      <a:pt x="0" y="305581"/>
                      <a:pt x="0" y="301773"/>
                    </a:cubicBezTo>
                    <a:cubicBezTo>
                      <a:pt x="0" y="242751"/>
                      <a:pt x="0" y="184681"/>
                      <a:pt x="0" y="125660"/>
                    </a:cubicBezTo>
                    <a:cubicBezTo>
                      <a:pt x="0" y="118044"/>
                      <a:pt x="952" y="112332"/>
                      <a:pt x="8566" y="108524"/>
                    </a:cubicBezTo>
                    <a:cubicBezTo>
                      <a:pt x="70429" y="75205"/>
                      <a:pt x="132293" y="40935"/>
                      <a:pt x="194156" y="7616"/>
                    </a:cubicBezTo>
                    <a:cubicBezTo>
                      <a:pt x="197963" y="5712"/>
                      <a:pt x="203674" y="3808"/>
                      <a:pt x="211288" y="0"/>
                    </a:cubicBezTo>
                    <a:close/>
                  </a:path>
                </a:pathLst>
              </a:custGeom>
              <a:solidFill>
                <a:srgbClr val="DD1470"/>
              </a:solidFill>
              <a:ln w="9514"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FBEFB283-8674-D034-6425-17D5BEFC0375}"/>
                  </a:ext>
                </a:extLst>
              </p:cNvPr>
              <p:cNvSpPr/>
              <p:nvPr/>
            </p:nvSpPr>
            <p:spPr>
              <a:xfrm>
                <a:off x="6440532" y="1682141"/>
                <a:ext cx="211287" cy="317004"/>
              </a:xfrm>
              <a:custGeom>
                <a:avLst/>
                <a:gdLst>
                  <a:gd name="connsiteX0" fmla="*/ 952 w 211287"/>
                  <a:gd name="connsiteY0" fmla="*/ 317005 h 317004"/>
                  <a:gd name="connsiteX1" fmla="*/ 0 w 211287"/>
                  <a:gd name="connsiteY1" fmla="*/ 300821 h 317004"/>
                  <a:gd name="connsiteX2" fmla="*/ 0 w 211287"/>
                  <a:gd name="connsiteY2" fmla="*/ 127564 h 317004"/>
                  <a:gd name="connsiteX3" fmla="*/ 11421 w 211287"/>
                  <a:gd name="connsiteY3" fmla="*/ 107572 h 317004"/>
                  <a:gd name="connsiteX4" fmla="*/ 195108 w 211287"/>
                  <a:gd name="connsiteY4" fmla="*/ 7616 h 317004"/>
                  <a:gd name="connsiteX5" fmla="*/ 209384 w 211287"/>
                  <a:gd name="connsiteY5" fmla="*/ 0 h 317004"/>
                  <a:gd name="connsiteX6" fmla="*/ 211287 w 211287"/>
                  <a:gd name="connsiteY6" fmla="*/ 16183 h 317004"/>
                  <a:gd name="connsiteX7" fmla="*/ 211287 w 211287"/>
                  <a:gd name="connsiteY7" fmla="*/ 187537 h 317004"/>
                  <a:gd name="connsiteX8" fmla="*/ 202722 w 211287"/>
                  <a:gd name="connsiteY8" fmla="*/ 204673 h 317004"/>
                  <a:gd name="connsiteX9" fmla="*/ 952 w 211287"/>
                  <a:gd name="connsiteY9" fmla="*/ 317005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287" h="317004">
                    <a:moveTo>
                      <a:pt x="952" y="317005"/>
                    </a:moveTo>
                    <a:cubicBezTo>
                      <a:pt x="0" y="309389"/>
                      <a:pt x="0" y="305581"/>
                      <a:pt x="0" y="300821"/>
                    </a:cubicBezTo>
                    <a:cubicBezTo>
                      <a:pt x="0" y="242751"/>
                      <a:pt x="0" y="185633"/>
                      <a:pt x="0" y="127564"/>
                    </a:cubicBezTo>
                    <a:cubicBezTo>
                      <a:pt x="0" y="118044"/>
                      <a:pt x="2855" y="112332"/>
                      <a:pt x="11421" y="107572"/>
                    </a:cubicBezTo>
                    <a:cubicBezTo>
                      <a:pt x="73284" y="74253"/>
                      <a:pt x="134196" y="40935"/>
                      <a:pt x="195108" y="7616"/>
                    </a:cubicBezTo>
                    <a:cubicBezTo>
                      <a:pt x="198915" y="5712"/>
                      <a:pt x="203674" y="3808"/>
                      <a:pt x="209384" y="0"/>
                    </a:cubicBezTo>
                    <a:cubicBezTo>
                      <a:pt x="210336" y="6664"/>
                      <a:pt x="211287" y="11424"/>
                      <a:pt x="211287" y="16183"/>
                    </a:cubicBezTo>
                    <a:cubicBezTo>
                      <a:pt x="211287" y="73301"/>
                      <a:pt x="211287" y="130419"/>
                      <a:pt x="211287" y="187537"/>
                    </a:cubicBezTo>
                    <a:cubicBezTo>
                      <a:pt x="211287" y="193249"/>
                      <a:pt x="207480" y="202769"/>
                      <a:pt x="202722" y="204673"/>
                    </a:cubicBezTo>
                    <a:cubicBezTo>
                      <a:pt x="138003" y="242751"/>
                      <a:pt x="71381" y="278926"/>
                      <a:pt x="952" y="317005"/>
                    </a:cubicBezTo>
                    <a:close/>
                  </a:path>
                </a:pathLst>
              </a:custGeom>
              <a:solidFill>
                <a:srgbClr val="DD1470"/>
              </a:solidFill>
              <a:ln w="9514"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70E4B4C7-82BF-0A53-C230-FC205BB187E3}"/>
                  </a:ext>
                </a:extLst>
              </p:cNvPr>
              <p:cNvSpPr/>
              <p:nvPr/>
            </p:nvSpPr>
            <p:spPr>
              <a:xfrm>
                <a:off x="5578250" y="2189539"/>
                <a:ext cx="212239" cy="314148"/>
              </a:xfrm>
              <a:custGeom>
                <a:avLst/>
                <a:gdLst>
                  <a:gd name="connsiteX0" fmla="*/ 952 w 212239"/>
                  <a:gd name="connsiteY0" fmla="*/ 314149 h 314148"/>
                  <a:gd name="connsiteX1" fmla="*/ 0 w 212239"/>
                  <a:gd name="connsiteY1" fmla="*/ 299869 h 314148"/>
                  <a:gd name="connsiteX2" fmla="*/ 0 w 212239"/>
                  <a:gd name="connsiteY2" fmla="*/ 125660 h 314148"/>
                  <a:gd name="connsiteX3" fmla="*/ 10469 w 212239"/>
                  <a:gd name="connsiteY3" fmla="*/ 106620 h 314148"/>
                  <a:gd name="connsiteX4" fmla="*/ 197963 w 212239"/>
                  <a:gd name="connsiteY4" fmla="*/ 4760 h 314148"/>
                  <a:gd name="connsiteX5" fmla="*/ 211287 w 212239"/>
                  <a:gd name="connsiteY5" fmla="*/ 0 h 314148"/>
                  <a:gd name="connsiteX6" fmla="*/ 212239 w 212239"/>
                  <a:gd name="connsiteY6" fmla="*/ 14279 h 314148"/>
                  <a:gd name="connsiteX7" fmla="*/ 212239 w 212239"/>
                  <a:gd name="connsiteY7" fmla="*/ 187537 h 314148"/>
                  <a:gd name="connsiteX8" fmla="*/ 201770 w 212239"/>
                  <a:gd name="connsiteY8" fmla="*/ 205625 h 314148"/>
                  <a:gd name="connsiteX9" fmla="*/ 9517 w 212239"/>
                  <a:gd name="connsiteY9" fmla="*/ 310341 h 314148"/>
                  <a:gd name="connsiteX10" fmla="*/ 952 w 212239"/>
                  <a:gd name="connsiteY10" fmla="*/ 314149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952" y="314149"/>
                    </a:moveTo>
                    <a:cubicBezTo>
                      <a:pt x="952" y="308437"/>
                      <a:pt x="0" y="303677"/>
                      <a:pt x="0" y="299869"/>
                    </a:cubicBezTo>
                    <a:cubicBezTo>
                      <a:pt x="0" y="241799"/>
                      <a:pt x="0" y="183730"/>
                      <a:pt x="0" y="125660"/>
                    </a:cubicBezTo>
                    <a:cubicBezTo>
                      <a:pt x="0" y="116140"/>
                      <a:pt x="2855" y="111380"/>
                      <a:pt x="10469" y="106620"/>
                    </a:cubicBezTo>
                    <a:cubicBezTo>
                      <a:pt x="73284" y="72349"/>
                      <a:pt x="135148" y="38079"/>
                      <a:pt x="197963" y="4760"/>
                    </a:cubicBezTo>
                    <a:cubicBezTo>
                      <a:pt x="201770" y="2856"/>
                      <a:pt x="205577" y="1904"/>
                      <a:pt x="211287" y="0"/>
                    </a:cubicBezTo>
                    <a:cubicBezTo>
                      <a:pt x="212239" y="5712"/>
                      <a:pt x="212239" y="10472"/>
                      <a:pt x="212239" y="14279"/>
                    </a:cubicBezTo>
                    <a:cubicBezTo>
                      <a:pt x="212239" y="72349"/>
                      <a:pt x="212239" y="129467"/>
                      <a:pt x="212239" y="187537"/>
                    </a:cubicBezTo>
                    <a:cubicBezTo>
                      <a:pt x="212239" y="196105"/>
                      <a:pt x="210336" y="201817"/>
                      <a:pt x="201770" y="205625"/>
                    </a:cubicBezTo>
                    <a:cubicBezTo>
                      <a:pt x="137051" y="240848"/>
                      <a:pt x="73284" y="276070"/>
                      <a:pt x="9517" y="310341"/>
                    </a:cubicBezTo>
                    <a:cubicBezTo>
                      <a:pt x="7614" y="311293"/>
                      <a:pt x="5711" y="312245"/>
                      <a:pt x="952" y="314149"/>
                    </a:cubicBezTo>
                    <a:close/>
                  </a:path>
                </a:pathLst>
              </a:custGeom>
              <a:solidFill>
                <a:srgbClr val="DD1470"/>
              </a:solidFill>
              <a:ln w="9514"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BAF1EC-4C9A-5DA4-13E5-72EBF99D0911}"/>
                  </a:ext>
                </a:extLst>
              </p:cNvPr>
              <p:cNvSpPr/>
              <p:nvPr/>
            </p:nvSpPr>
            <p:spPr>
              <a:xfrm>
                <a:off x="4715016" y="2683610"/>
                <a:ext cx="212239" cy="315100"/>
              </a:xfrm>
              <a:custGeom>
                <a:avLst/>
                <a:gdLst>
                  <a:gd name="connsiteX0" fmla="*/ 952 w 212239"/>
                  <a:gd name="connsiteY0" fmla="*/ 315101 h 315100"/>
                  <a:gd name="connsiteX1" fmla="*/ 0 w 212239"/>
                  <a:gd name="connsiteY1" fmla="*/ 301773 h 315100"/>
                  <a:gd name="connsiteX2" fmla="*/ 0 w 212239"/>
                  <a:gd name="connsiteY2" fmla="*/ 127564 h 315100"/>
                  <a:gd name="connsiteX3" fmla="*/ 11421 w 212239"/>
                  <a:gd name="connsiteY3" fmla="*/ 107572 h 315100"/>
                  <a:gd name="connsiteX4" fmla="*/ 196060 w 212239"/>
                  <a:gd name="connsiteY4" fmla="*/ 6664 h 315100"/>
                  <a:gd name="connsiteX5" fmla="*/ 210336 w 212239"/>
                  <a:gd name="connsiteY5" fmla="*/ 0 h 315100"/>
                  <a:gd name="connsiteX6" fmla="*/ 212240 w 212239"/>
                  <a:gd name="connsiteY6" fmla="*/ 14279 h 315100"/>
                  <a:gd name="connsiteX7" fmla="*/ 212240 w 212239"/>
                  <a:gd name="connsiteY7" fmla="*/ 188489 h 315100"/>
                  <a:gd name="connsiteX8" fmla="*/ 202722 w 212239"/>
                  <a:gd name="connsiteY8" fmla="*/ 206577 h 315100"/>
                  <a:gd name="connsiteX9" fmla="*/ 10469 w 212239"/>
                  <a:gd name="connsiteY9" fmla="*/ 312245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5581"/>
                      <a:pt x="0" y="301773"/>
                    </a:cubicBezTo>
                    <a:cubicBezTo>
                      <a:pt x="0" y="243703"/>
                      <a:pt x="0" y="185633"/>
                      <a:pt x="0" y="127564"/>
                    </a:cubicBezTo>
                    <a:cubicBezTo>
                      <a:pt x="0" y="118044"/>
                      <a:pt x="2855" y="112332"/>
                      <a:pt x="11421" y="107572"/>
                    </a:cubicBezTo>
                    <a:cubicBezTo>
                      <a:pt x="73285" y="74253"/>
                      <a:pt x="135148" y="40935"/>
                      <a:pt x="196060" y="6664"/>
                    </a:cubicBezTo>
                    <a:cubicBezTo>
                      <a:pt x="199867" y="4760"/>
                      <a:pt x="204625" y="2856"/>
                      <a:pt x="210336" y="0"/>
                    </a:cubicBezTo>
                    <a:cubicBezTo>
                      <a:pt x="211288" y="5712"/>
                      <a:pt x="212240" y="10472"/>
                      <a:pt x="212240" y="14279"/>
                    </a:cubicBezTo>
                    <a:cubicBezTo>
                      <a:pt x="212240" y="72350"/>
                      <a:pt x="212240" y="130419"/>
                      <a:pt x="212240" y="188489"/>
                    </a:cubicBezTo>
                    <a:cubicBezTo>
                      <a:pt x="212240" y="194201"/>
                      <a:pt x="207481" y="203721"/>
                      <a:pt x="202722" y="206577"/>
                    </a:cubicBezTo>
                    <a:cubicBezTo>
                      <a:pt x="138955" y="241800"/>
                      <a:pt x="74236" y="277022"/>
                      <a:pt x="10469" y="312245"/>
                    </a:cubicBezTo>
                    <a:cubicBezTo>
                      <a:pt x="8566" y="313197"/>
                      <a:pt x="5711" y="314149"/>
                      <a:pt x="952" y="315101"/>
                    </a:cubicBezTo>
                    <a:close/>
                  </a:path>
                </a:pathLst>
              </a:custGeom>
              <a:solidFill>
                <a:srgbClr val="DD1470"/>
              </a:solidFill>
              <a:ln w="9514"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7273A5C3-253C-7078-0ED6-DBBDFC341AB9}"/>
                  </a:ext>
                </a:extLst>
              </p:cNvPr>
              <p:cNvSpPr/>
              <p:nvPr/>
            </p:nvSpPr>
            <p:spPr>
              <a:xfrm>
                <a:off x="5301292" y="3075820"/>
                <a:ext cx="213191" cy="315100"/>
              </a:xfrm>
              <a:custGeom>
                <a:avLst/>
                <a:gdLst>
                  <a:gd name="connsiteX0" fmla="*/ 211288 w 213191"/>
                  <a:gd name="connsiteY0" fmla="*/ 315101 h 315100"/>
                  <a:gd name="connsiteX1" fmla="*/ 146569 w 213191"/>
                  <a:gd name="connsiteY1" fmla="*/ 279878 h 315100"/>
                  <a:gd name="connsiteX2" fmla="*/ 15228 w 213191"/>
                  <a:gd name="connsiteY2" fmla="*/ 208481 h 315100"/>
                  <a:gd name="connsiteX3" fmla="*/ 0 w 213191"/>
                  <a:gd name="connsiteY3" fmla="*/ 183730 h 315100"/>
                  <a:gd name="connsiteX4" fmla="*/ 0 w 213191"/>
                  <a:gd name="connsiteY4" fmla="*/ 16184 h 315100"/>
                  <a:gd name="connsiteX5" fmla="*/ 952 w 213191"/>
                  <a:gd name="connsiteY5" fmla="*/ 0 h 315100"/>
                  <a:gd name="connsiteX6" fmla="*/ 16180 w 213191"/>
                  <a:gd name="connsiteY6" fmla="*/ 4760 h 315100"/>
                  <a:gd name="connsiteX7" fmla="*/ 201770 w 213191"/>
                  <a:gd name="connsiteY7" fmla="*/ 105668 h 315100"/>
                  <a:gd name="connsiteX8" fmla="*/ 213191 w 213191"/>
                  <a:gd name="connsiteY8" fmla="*/ 122804 h 315100"/>
                  <a:gd name="connsiteX9" fmla="*/ 213191 w 213191"/>
                  <a:gd name="connsiteY9" fmla="*/ 302726 h 315100"/>
                  <a:gd name="connsiteX10" fmla="*/ 211288 w 213191"/>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91" h="315100">
                    <a:moveTo>
                      <a:pt x="211288" y="315101"/>
                    </a:moveTo>
                    <a:cubicBezTo>
                      <a:pt x="188446" y="302726"/>
                      <a:pt x="167507" y="291302"/>
                      <a:pt x="146569" y="279878"/>
                    </a:cubicBezTo>
                    <a:cubicBezTo>
                      <a:pt x="102788" y="256079"/>
                      <a:pt x="59008" y="232280"/>
                      <a:pt x="15228" y="208481"/>
                    </a:cubicBezTo>
                    <a:cubicBezTo>
                      <a:pt x="4759" y="202769"/>
                      <a:pt x="0" y="197057"/>
                      <a:pt x="0" y="183730"/>
                    </a:cubicBezTo>
                    <a:cubicBezTo>
                      <a:pt x="952" y="127563"/>
                      <a:pt x="0" y="72350"/>
                      <a:pt x="0" y="16184"/>
                    </a:cubicBezTo>
                    <a:cubicBezTo>
                      <a:pt x="0" y="11424"/>
                      <a:pt x="0" y="6664"/>
                      <a:pt x="952" y="0"/>
                    </a:cubicBezTo>
                    <a:cubicBezTo>
                      <a:pt x="6662" y="1904"/>
                      <a:pt x="11421" y="2856"/>
                      <a:pt x="16180" y="4760"/>
                    </a:cubicBezTo>
                    <a:cubicBezTo>
                      <a:pt x="78043" y="38079"/>
                      <a:pt x="139907" y="71397"/>
                      <a:pt x="201770" y="105668"/>
                    </a:cubicBezTo>
                    <a:cubicBezTo>
                      <a:pt x="208432" y="109476"/>
                      <a:pt x="213191" y="113284"/>
                      <a:pt x="213191" y="122804"/>
                    </a:cubicBezTo>
                    <a:cubicBezTo>
                      <a:pt x="212239" y="182778"/>
                      <a:pt x="213191" y="242751"/>
                      <a:pt x="213191" y="302726"/>
                    </a:cubicBezTo>
                    <a:cubicBezTo>
                      <a:pt x="212239" y="306533"/>
                      <a:pt x="211288" y="309389"/>
                      <a:pt x="211288" y="315101"/>
                    </a:cubicBezTo>
                    <a:close/>
                  </a:path>
                </a:pathLst>
              </a:custGeom>
              <a:solidFill>
                <a:srgbClr val="DD1470"/>
              </a:solidFill>
              <a:ln w="9514"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C51ABBD-4DD4-F32B-D7FB-FA72CA6CBBB8}"/>
                  </a:ext>
                </a:extLst>
              </p:cNvPr>
              <p:cNvSpPr/>
              <p:nvPr/>
            </p:nvSpPr>
            <p:spPr>
              <a:xfrm>
                <a:off x="5578250" y="3075820"/>
                <a:ext cx="212239" cy="314148"/>
              </a:xfrm>
              <a:custGeom>
                <a:avLst/>
                <a:gdLst>
                  <a:gd name="connsiteX0" fmla="*/ 211287 w 212239"/>
                  <a:gd name="connsiteY0" fmla="*/ 0 h 314148"/>
                  <a:gd name="connsiteX1" fmla="*/ 212239 w 212239"/>
                  <a:gd name="connsiteY1" fmla="*/ 14279 h 314148"/>
                  <a:gd name="connsiteX2" fmla="*/ 212239 w 212239"/>
                  <a:gd name="connsiteY2" fmla="*/ 187538 h 314148"/>
                  <a:gd name="connsiteX3" fmla="*/ 202722 w 212239"/>
                  <a:gd name="connsiteY3" fmla="*/ 205625 h 314148"/>
                  <a:gd name="connsiteX4" fmla="*/ 10469 w 212239"/>
                  <a:gd name="connsiteY4" fmla="*/ 311293 h 314148"/>
                  <a:gd name="connsiteX5" fmla="*/ 952 w 212239"/>
                  <a:gd name="connsiteY5" fmla="*/ 314149 h 314148"/>
                  <a:gd name="connsiteX6" fmla="*/ 0 w 212239"/>
                  <a:gd name="connsiteY6" fmla="*/ 298917 h 314148"/>
                  <a:gd name="connsiteX7" fmla="*/ 0 w 212239"/>
                  <a:gd name="connsiteY7" fmla="*/ 125660 h 314148"/>
                  <a:gd name="connsiteX8" fmla="*/ 11421 w 212239"/>
                  <a:gd name="connsiteY8" fmla="*/ 105668 h 314148"/>
                  <a:gd name="connsiteX9" fmla="*/ 197011 w 212239"/>
                  <a:gd name="connsiteY9" fmla="*/ 4760 h 314148"/>
                  <a:gd name="connsiteX10" fmla="*/ 211287 w 212239"/>
                  <a:gd name="connsiteY10" fmla="*/ 0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211287" y="0"/>
                    </a:moveTo>
                    <a:cubicBezTo>
                      <a:pt x="212239" y="6664"/>
                      <a:pt x="212239" y="10472"/>
                      <a:pt x="212239" y="14279"/>
                    </a:cubicBezTo>
                    <a:cubicBezTo>
                      <a:pt x="212239" y="72350"/>
                      <a:pt x="212239" y="129467"/>
                      <a:pt x="212239" y="187538"/>
                    </a:cubicBezTo>
                    <a:cubicBezTo>
                      <a:pt x="212239" y="193249"/>
                      <a:pt x="207480" y="202769"/>
                      <a:pt x="202722" y="205625"/>
                    </a:cubicBezTo>
                    <a:cubicBezTo>
                      <a:pt x="138955" y="240848"/>
                      <a:pt x="74236" y="276070"/>
                      <a:pt x="10469" y="311293"/>
                    </a:cubicBezTo>
                    <a:cubicBezTo>
                      <a:pt x="8566" y="312245"/>
                      <a:pt x="5711" y="313197"/>
                      <a:pt x="952" y="314149"/>
                    </a:cubicBezTo>
                    <a:cubicBezTo>
                      <a:pt x="952" y="308437"/>
                      <a:pt x="0" y="303677"/>
                      <a:pt x="0" y="298917"/>
                    </a:cubicBezTo>
                    <a:cubicBezTo>
                      <a:pt x="0" y="240848"/>
                      <a:pt x="0" y="183730"/>
                      <a:pt x="0" y="125660"/>
                    </a:cubicBezTo>
                    <a:cubicBezTo>
                      <a:pt x="0" y="116140"/>
                      <a:pt x="2855" y="110428"/>
                      <a:pt x="11421" y="105668"/>
                    </a:cubicBezTo>
                    <a:cubicBezTo>
                      <a:pt x="73284" y="72350"/>
                      <a:pt x="135148" y="39031"/>
                      <a:pt x="197011" y="4760"/>
                    </a:cubicBezTo>
                    <a:cubicBezTo>
                      <a:pt x="200818" y="2856"/>
                      <a:pt x="205577" y="1904"/>
                      <a:pt x="211287" y="0"/>
                    </a:cubicBezTo>
                    <a:close/>
                  </a:path>
                </a:pathLst>
              </a:custGeom>
              <a:solidFill>
                <a:srgbClr val="DD1470"/>
              </a:solidFill>
              <a:ln w="9514"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6E1E3C87-AE5C-1B67-27B0-C733DF589D5B}"/>
                  </a:ext>
                </a:extLst>
              </p:cNvPr>
              <p:cNvSpPr/>
              <p:nvPr/>
            </p:nvSpPr>
            <p:spPr>
              <a:xfrm>
                <a:off x="6440532" y="2686874"/>
                <a:ext cx="213191" cy="311836"/>
              </a:xfrm>
              <a:custGeom>
                <a:avLst/>
                <a:gdLst>
                  <a:gd name="connsiteX0" fmla="*/ 0 w 213191"/>
                  <a:gd name="connsiteY0" fmla="*/ 311836 h 311836"/>
                  <a:gd name="connsiteX1" fmla="*/ 0 w 213191"/>
                  <a:gd name="connsiteY1" fmla="*/ 296605 h 311836"/>
                  <a:gd name="connsiteX2" fmla="*/ 0 w 213191"/>
                  <a:gd name="connsiteY2" fmla="*/ 125251 h 311836"/>
                  <a:gd name="connsiteX3" fmla="*/ 11421 w 213191"/>
                  <a:gd name="connsiteY3" fmla="*/ 105260 h 311836"/>
                  <a:gd name="connsiteX4" fmla="*/ 197963 w 213191"/>
                  <a:gd name="connsiteY4" fmla="*/ 4351 h 311836"/>
                  <a:gd name="connsiteX5" fmla="*/ 213191 w 213191"/>
                  <a:gd name="connsiteY5" fmla="*/ 13871 h 311836"/>
                  <a:gd name="connsiteX6" fmla="*/ 213191 w 213191"/>
                  <a:gd name="connsiteY6" fmla="*/ 187129 h 311836"/>
                  <a:gd name="connsiteX7" fmla="*/ 204625 w 213191"/>
                  <a:gd name="connsiteY7" fmla="*/ 204264 h 311836"/>
                  <a:gd name="connsiteX8" fmla="*/ 8566 w 213191"/>
                  <a:gd name="connsiteY8" fmla="*/ 311836 h 311836"/>
                  <a:gd name="connsiteX9" fmla="*/ 0 w 213191"/>
                  <a:gd name="connsiteY9" fmla="*/ 311836 h 3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1836">
                    <a:moveTo>
                      <a:pt x="0" y="311836"/>
                    </a:moveTo>
                    <a:cubicBezTo>
                      <a:pt x="0" y="306124"/>
                      <a:pt x="0" y="301365"/>
                      <a:pt x="0" y="296605"/>
                    </a:cubicBezTo>
                    <a:cubicBezTo>
                      <a:pt x="0" y="239487"/>
                      <a:pt x="0" y="182369"/>
                      <a:pt x="0" y="125251"/>
                    </a:cubicBezTo>
                    <a:cubicBezTo>
                      <a:pt x="0" y="115731"/>
                      <a:pt x="1903" y="110019"/>
                      <a:pt x="11421" y="105260"/>
                    </a:cubicBezTo>
                    <a:cubicBezTo>
                      <a:pt x="74236" y="71941"/>
                      <a:pt x="136100" y="37670"/>
                      <a:pt x="197963" y="4351"/>
                    </a:cubicBezTo>
                    <a:cubicBezTo>
                      <a:pt x="211287" y="-3265"/>
                      <a:pt x="213191" y="-1361"/>
                      <a:pt x="213191" y="13871"/>
                    </a:cubicBezTo>
                    <a:cubicBezTo>
                      <a:pt x="213191" y="71941"/>
                      <a:pt x="213191" y="129059"/>
                      <a:pt x="213191" y="187129"/>
                    </a:cubicBezTo>
                    <a:cubicBezTo>
                      <a:pt x="213191" y="192840"/>
                      <a:pt x="209384" y="201408"/>
                      <a:pt x="204625" y="204264"/>
                    </a:cubicBezTo>
                    <a:cubicBezTo>
                      <a:pt x="139906" y="240439"/>
                      <a:pt x="74236" y="275661"/>
                      <a:pt x="8566" y="311836"/>
                    </a:cubicBezTo>
                    <a:cubicBezTo>
                      <a:pt x="6662" y="310884"/>
                      <a:pt x="4759" y="310884"/>
                      <a:pt x="0" y="311836"/>
                    </a:cubicBezTo>
                    <a:close/>
                  </a:path>
                </a:pathLst>
              </a:custGeom>
              <a:solidFill>
                <a:srgbClr val="DD1470"/>
              </a:solidFill>
              <a:ln w="9514" cap="flat">
                <a:noFill/>
                <a:prstDash val="solid"/>
                <a:miter/>
              </a:ln>
            </p:spPr>
            <p:txBody>
              <a:bodyPr rtlCol="0" anchor="ctr"/>
              <a:lstStyle/>
              <a:p>
                <a:endParaRPr lang="en-US"/>
              </a:p>
            </p:txBody>
          </p:sp>
        </p:grpSp>
        <p:sp>
          <p:nvSpPr>
            <p:cNvPr id="154" name="Freeform 153">
              <a:extLst>
                <a:ext uri="{FF2B5EF4-FFF2-40B4-BE49-F238E27FC236}">
                  <a16:creationId xmlns:a16="http://schemas.microsoft.com/office/drawing/2014/main" id="{FD15F310-9E0E-89C2-A177-326E97151C16}"/>
                </a:ext>
              </a:extLst>
            </p:cNvPr>
            <p:cNvSpPr/>
            <p:nvPr/>
          </p:nvSpPr>
          <p:spPr>
            <a:xfrm>
              <a:off x="1543527" y="1212272"/>
              <a:ext cx="1366867" cy="1403705"/>
            </a:xfrm>
            <a:custGeom>
              <a:avLst/>
              <a:gdLst>
                <a:gd name="connsiteX0" fmla="*/ 1723612 w 2340401"/>
                <a:gd name="connsiteY0" fmla="*/ 621872 h 2403477"/>
                <a:gd name="connsiteX1" fmla="*/ 1725515 w 2340401"/>
                <a:gd name="connsiteY1" fmla="*/ 603785 h 2403477"/>
                <a:gd name="connsiteX2" fmla="*/ 1725515 w 2340401"/>
                <a:gd name="connsiteY2" fmla="*/ 555234 h 2403477"/>
                <a:gd name="connsiteX3" fmla="*/ 1743599 w 2340401"/>
                <a:gd name="connsiteY3" fmla="*/ 524772 h 2403477"/>
                <a:gd name="connsiteX4" fmla="*/ 2009136 w 2340401"/>
                <a:gd name="connsiteY4" fmla="*/ 372457 h 2403477"/>
                <a:gd name="connsiteX5" fmla="*/ 2059578 w 2340401"/>
                <a:gd name="connsiteY5" fmla="*/ 374361 h 2403477"/>
                <a:gd name="connsiteX6" fmla="*/ 2301321 w 2340401"/>
                <a:gd name="connsiteY6" fmla="*/ 512396 h 2403477"/>
                <a:gd name="connsiteX7" fmla="*/ 2340343 w 2340401"/>
                <a:gd name="connsiteY7" fmla="*/ 580938 h 2403477"/>
                <a:gd name="connsiteX8" fmla="*/ 2340343 w 2340401"/>
                <a:gd name="connsiteY8" fmla="*/ 820833 h 2403477"/>
                <a:gd name="connsiteX9" fmla="*/ 2314646 w 2340401"/>
                <a:gd name="connsiteY9" fmla="*/ 862720 h 2403477"/>
                <a:gd name="connsiteX10" fmla="*/ 2080517 w 2340401"/>
                <a:gd name="connsiteY10" fmla="*/ 990283 h 2403477"/>
                <a:gd name="connsiteX11" fmla="*/ 2064337 w 2340401"/>
                <a:gd name="connsiteY11" fmla="*/ 1016938 h 2403477"/>
                <a:gd name="connsiteX12" fmla="*/ 2064337 w 2340401"/>
                <a:gd name="connsiteY12" fmla="*/ 1361550 h 2403477"/>
                <a:gd name="connsiteX13" fmla="*/ 2079565 w 2340401"/>
                <a:gd name="connsiteY13" fmla="*/ 1388205 h 2403477"/>
                <a:gd name="connsiteX14" fmla="*/ 2313694 w 2340401"/>
                <a:gd name="connsiteY14" fmla="*/ 1521480 h 2403477"/>
                <a:gd name="connsiteX15" fmla="*/ 2340343 w 2340401"/>
                <a:gd name="connsiteY15" fmla="*/ 1566223 h 2403477"/>
                <a:gd name="connsiteX16" fmla="*/ 2340343 w 2340401"/>
                <a:gd name="connsiteY16" fmla="*/ 1823254 h 2403477"/>
                <a:gd name="connsiteX17" fmla="*/ 2316549 w 2340401"/>
                <a:gd name="connsiteY17" fmla="*/ 1863236 h 2403477"/>
                <a:gd name="connsiteX18" fmla="*/ 2057675 w 2340401"/>
                <a:gd name="connsiteY18" fmla="*/ 2005079 h 2403477"/>
                <a:gd name="connsiteX19" fmla="*/ 2008184 w 2340401"/>
                <a:gd name="connsiteY19" fmla="*/ 2005079 h 2403477"/>
                <a:gd name="connsiteX20" fmla="*/ 1799752 w 2340401"/>
                <a:gd name="connsiteY20" fmla="*/ 1890843 h 2403477"/>
                <a:gd name="connsiteX21" fmla="*/ 1766440 w 2340401"/>
                <a:gd name="connsiteY21" fmla="*/ 1891795 h 2403477"/>
                <a:gd name="connsiteX22" fmla="*/ 1489482 w 2340401"/>
                <a:gd name="connsiteY22" fmla="*/ 2076477 h 2403477"/>
                <a:gd name="connsiteX23" fmla="*/ 1476158 w 2340401"/>
                <a:gd name="connsiteY23" fmla="*/ 2102180 h 2403477"/>
                <a:gd name="connsiteX24" fmla="*/ 1476158 w 2340401"/>
                <a:gd name="connsiteY24" fmla="*/ 2215464 h 2403477"/>
                <a:gd name="connsiteX25" fmla="*/ 1453316 w 2340401"/>
                <a:gd name="connsiteY25" fmla="*/ 2254495 h 2403477"/>
                <a:gd name="connsiteX26" fmla="*/ 1193489 w 2340401"/>
                <a:gd name="connsiteY26" fmla="*/ 2396338 h 2403477"/>
                <a:gd name="connsiteX27" fmla="*/ 1143999 w 2340401"/>
                <a:gd name="connsiteY27" fmla="*/ 2396338 h 2403477"/>
                <a:gd name="connsiteX28" fmla="*/ 883220 w 2340401"/>
                <a:gd name="connsiteY28" fmla="*/ 2253543 h 2403477"/>
                <a:gd name="connsiteX29" fmla="*/ 862282 w 2340401"/>
                <a:gd name="connsiteY29" fmla="*/ 2217368 h 2403477"/>
                <a:gd name="connsiteX30" fmla="*/ 862282 w 2340401"/>
                <a:gd name="connsiteY30" fmla="*/ 2100276 h 2403477"/>
                <a:gd name="connsiteX31" fmla="*/ 849909 w 2340401"/>
                <a:gd name="connsiteY31" fmla="*/ 2076477 h 2403477"/>
                <a:gd name="connsiteX32" fmla="*/ 571999 w 2340401"/>
                <a:gd name="connsiteY32" fmla="*/ 1891795 h 2403477"/>
                <a:gd name="connsiteX33" fmla="*/ 540592 w 2340401"/>
                <a:gd name="connsiteY33" fmla="*/ 1889891 h 2403477"/>
                <a:gd name="connsiteX34" fmla="*/ 328352 w 2340401"/>
                <a:gd name="connsiteY34" fmla="*/ 2006031 h 2403477"/>
                <a:gd name="connsiteX35" fmla="*/ 285524 w 2340401"/>
                <a:gd name="connsiteY35" fmla="*/ 2006031 h 2403477"/>
                <a:gd name="connsiteX36" fmla="*/ 18083 w 2340401"/>
                <a:gd name="connsiteY36" fmla="*/ 1859428 h 2403477"/>
                <a:gd name="connsiteX37" fmla="*/ 0 w 2340401"/>
                <a:gd name="connsiteY37" fmla="*/ 1829917 h 2403477"/>
                <a:gd name="connsiteX38" fmla="*/ 0 w 2340401"/>
                <a:gd name="connsiteY38" fmla="*/ 1556703 h 2403477"/>
                <a:gd name="connsiteX39" fmla="*/ 21890 w 2340401"/>
                <a:gd name="connsiteY39" fmla="*/ 1523384 h 2403477"/>
                <a:gd name="connsiteX40" fmla="*/ 256020 w 2340401"/>
                <a:gd name="connsiteY40" fmla="*/ 1390109 h 2403477"/>
                <a:gd name="connsiteX41" fmla="*/ 275055 w 2340401"/>
                <a:gd name="connsiteY41" fmla="*/ 1357742 h 2403477"/>
                <a:gd name="connsiteX42" fmla="*/ 275055 w 2340401"/>
                <a:gd name="connsiteY42" fmla="*/ 1015986 h 2403477"/>
                <a:gd name="connsiteX43" fmla="*/ 258875 w 2340401"/>
                <a:gd name="connsiteY43" fmla="*/ 989331 h 2403477"/>
                <a:gd name="connsiteX44" fmla="*/ 23794 w 2340401"/>
                <a:gd name="connsiteY44" fmla="*/ 861768 h 2403477"/>
                <a:gd name="connsiteX45" fmla="*/ 0 w 2340401"/>
                <a:gd name="connsiteY45" fmla="*/ 821785 h 2403477"/>
                <a:gd name="connsiteX46" fmla="*/ 0 w 2340401"/>
                <a:gd name="connsiteY46" fmla="*/ 561898 h 2403477"/>
                <a:gd name="connsiteX47" fmla="*/ 23794 w 2340401"/>
                <a:gd name="connsiteY47" fmla="*/ 521916 h 2403477"/>
                <a:gd name="connsiteX48" fmla="*/ 287427 w 2340401"/>
                <a:gd name="connsiteY48" fmla="*/ 371505 h 2403477"/>
                <a:gd name="connsiteX49" fmla="*/ 329304 w 2340401"/>
                <a:gd name="connsiteY49" fmla="*/ 371505 h 2403477"/>
                <a:gd name="connsiteX50" fmla="*/ 594841 w 2340401"/>
                <a:gd name="connsiteY50" fmla="*/ 523820 h 2403477"/>
                <a:gd name="connsiteX51" fmla="*/ 614828 w 2340401"/>
                <a:gd name="connsiteY51" fmla="*/ 559042 h 2403477"/>
                <a:gd name="connsiteX52" fmla="*/ 614828 w 2340401"/>
                <a:gd name="connsiteY52" fmla="*/ 609497 h 2403477"/>
                <a:gd name="connsiteX53" fmla="*/ 627200 w 2340401"/>
                <a:gd name="connsiteY53" fmla="*/ 617112 h 2403477"/>
                <a:gd name="connsiteX54" fmla="*/ 853716 w 2340401"/>
                <a:gd name="connsiteY54" fmla="*/ 475269 h 2403477"/>
                <a:gd name="connsiteX55" fmla="*/ 863234 w 2340401"/>
                <a:gd name="connsiteY55" fmla="*/ 455278 h 2403477"/>
                <a:gd name="connsiteX56" fmla="*/ 862282 w 2340401"/>
                <a:gd name="connsiteY56" fmla="*/ 199199 h 2403477"/>
                <a:gd name="connsiteX57" fmla="*/ 888931 w 2340401"/>
                <a:gd name="connsiteY57" fmla="*/ 153505 h 2403477"/>
                <a:gd name="connsiteX58" fmla="*/ 1143999 w 2340401"/>
                <a:gd name="connsiteY58" fmla="*/ 7854 h 2403477"/>
                <a:gd name="connsiteX59" fmla="*/ 1196345 w 2340401"/>
                <a:gd name="connsiteY59" fmla="*/ 7854 h 2403477"/>
                <a:gd name="connsiteX60" fmla="*/ 1452364 w 2340401"/>
                <a:gd name="connsiteY60" fmla="*/ 154457 h 2403477"/>
                <a:gd name="connsiteX61" fmla="*/ 1477110 w 2340401"/>
                <a:gd name="connsiteY61" fmla="*/ 197295 h 2403477"/>
                <a:gd name="connsiteX62" fmla="*/ 1476158 w 2340401"/>
                <a:gd name="connsiteY62" fmla="*/ 453374 h 2403477"/>
                <a:gd name="connsiteX63" fmla="*/ 1490434 w 2340401"/>
                <a:gd name="connsiteY63" fmla="*/ 479077 h 2403477"/>
                <a:gd name="connsiteX64" fmla="*/ 1701722 w 2340401"/>
                <a:gd name="connsiteY64" fmla="*/ 611400 h 2403477"/>
                <a:gd name="connsiteX65" fmla="*/ 1723612 w 2340401"/>
                <a:gd name="connsiteY65" fmla="*/ 621872 h 2403477"/>
                <a:gd name="connsiteX66" fmla="*/ 2000570 w 2340401"/>
                <a:gd name="connsiteY66" fmla="*/ 1189244 h 2403477"/>
                <a:gd name="connsiteX67" fmla="*/ 2000570 w 2340401"/>
                <a:gd name="connsiteY67" fmla="*/ 1012178 h 2403477"/>
                <a:gd name="connsiteX68" fmla="*/ 1991052 w 2340401"/>
                <a:gd name="connsiteY68" fmla="*/ 994091 h 2403477"/>
                <a:gd name="connsiteX69" fmla="*/ 1790234 w 2340401"/>
                <a:gd name="connsiteY69" fmla="*/ 885567 h 2403477"/>
                <a:gd name="connsiteX70" fmla="*/ 1771199 w 2340401"/>
                <a:gd name="connsiteY70" fmla="*/ 886519 h 2403477"/>
                <a:gd name="connsiteX71" fmla="*/ 1486627 w 2340401"/>
                <a:gd name="connsiteY71" fmla="*/ 1071200 h 2403477"/>
                <a:gd name="connsiteX72" fmla="*/ 1477110 w 2340401"/>
                <a:gd name="connsiteY72" fmla="*/ 1089288 h 2403477"/>
                <a:gd name="connsiteX73" fmla="*/ 1477110 w 2340401"/>
                <a:gd name="connsiteY73" fmla="*/ 1306336 h 2403477"/>
                <a:gd name="connsiteX74" fmla="*/ 1485675 w 2340401"/>
                <a:gd name="connsiteY74" fmla="*/ 1324423 h 2403477"/>
                <a:gd name="connsiteX75" fmla="*/ 1749309 w 2340401"/>
                <a:gd name="connsiteY75" fmla="*/ 1510057 h 2403477"/>
                <a:gd name="connsiteX76" fmla="*/ 1769296 w 2340401"/>
                <a:gd name="connsiteY76" fmla="*/ 1511009 h 2403477"/>
                <a:gd name="connsiteX77" fmla="*/ 1987245 w 2340401"/>
                <a:gd name="connsiteY77" fmla="*/ 1387253 h 2403477"/>
                <a:gd name="connsiteX78" fmla="*/ 2000570 w 2340401"/>
                <a:gd name="connsiteY78" fmla="*/ 1364406 h 2403477"/>
                <a:gd name="connsiteX79" fmla="*/ 2000570 w 2340401"/>
                <a:gd name="connsiteY79" fmla="*/ 1189244 h 2403477"/>
                <a:gd name="connsiteX80" fmla="*/ 338822 w 2340401"/>
                <a:gd name="connsiteY80" fmla="*/ 1187340 h 2403477"/>
                <a:gd name="connsiteX81" fmla="*/ 338822 w 2340401"/>
                <a:gd name="connsiteY81" fmla="*/ 1366310 h 2403477"/>
                <a:gd name="connsiteX82" fmla="*/ 349291 w 2340401"/>
                <a:gd name="connsiteY82" fmla="*/ 1385349 h 2403477"/>
                <a:gd name="connsiteX83" fmla="*/ 568192 w 2340401"/>
                <a:gd name="connsiteY83" fmla="*/ 1510057 h 2403477"/>
                <a:gd name="connsiteX84" fmla="*/ 588179 w 2340401"/>
                <a:gd name="connsiteY84" fmla="*/ 1510057 h 2403477"/>
                <a:gd name="connsiteX85" fmla="*/ 851813 w 2340401"/>
                <a:gd name="connsiteY85" fmla="*/ 1324423 h 2403477"/>
                <a:gd name="connsiteX86" fmla="*/ 861330 w 2340401"/>
                <a:gd name="connsiteY86" fmla="*/ 1304432 h 2403477"/>
                <a:gd name="connsiteX87" fmla="*/ 862282 w 2340401"/>
                <a:gd name="connsiteY87" fmla="*/ 1090240 h 2403477"/>
                <a:gd name="connsiteX88" fmla="*/ 850861 w 2340401"/>
                <a:gd name="connsiteY88" fmla="*/ 1069296 h 2403477"/>
                <a:gd name="connsiteX89" fmla="*/ 571048 w 2340401"/>
                <a:gd name="connsiteY89" fmla="*/ 886519 h 2403477"/>
                <a:gd name="connsiteX90" fmla="*/ 545350 w 2340401"/>
                <a:gd name="connsiteY90" fmla="*/ 885567 h 2403477"/>
                <a:gd name="connsiteX91" fmla="*/ 350242 w 2340401"/>
                <a:gd name="connsiteY91" fmla="*/ 992187 h 2403477"/>
                <a:gd name="connsiteX92" fmla="*/ 338822 w 2340401"/>
                <a:gd name="connsiteY92" fmla="*/ 1012178 h 2403477"/>
                <a:gd name="connsiteX93" fmla="*/ 338822 w 2340401"/>
                <a:gd name="connsiteY93" fmla="*/ 1187340 h 2403477"/>
                <a:gd name="connsiteX94" fmla="*/ 1477110 w 2340401"/>
                <a:gd name="connsiteY94" fmla="*/ 2005079 h 2403477"/>
                <a:gd name="connsiteX95" fmla="*/ 1488531 w 2340401"/>
                <a:gd name="connsiteY95" fmla="*/ 2000319 h 2403477"/>
                <a:gd name="connsiteX96" fmla="*/ 1719805 w 2340401"/>
                <a:gd name="connsiteY96" fmla="*/ 1846101 h 2403477"/>
                <a:gd name="connsiteX97" fmla="*/ 1725515 w 2340401"/>
                <a:gd name="connsiteY97" fmla="*/ 1834677 h 2403477"/>
                <a:gd name="connsiteX98" fmla="*/ 1724564 w 2340401"/>
                <a:gd name="connsiteY98" fmla="*/ 1583358 h 2403477"/>
                <a:gd name="connsiteX99" fmla="*/ 1714094 w 2340401"/>
                <a:gd name="connsiteY99" fmla="*/ 1563367 h 2403477"/>
                <a:gd name="connsiteX100" fmla="*/ 1457123 w 2340401"/>
                <a:gd name="connsiteY100" fmla="*/ 1381541 h 2403477"/>
                <a:gd name="connsiteX101" fmla="*/ 1429522 w 2340401"/>
                <a:gd name="connsiteY101" fmla="*/ 1379637 h 2403477"/>
                <a:gd name="connsiteX102" fmla="*/ 1215380 w 2340401"/>
                <a:gd name="connsiteY102" fmla="*/ 1496729 h 2403477"/>
                <a:gd name="connsiteX103" fmla="*/ 1202055 w 2340401"/>
                <a:gd name="connsiteY103" fmla="*/ 1518624 h 2403477"/>
                <a:gd name="connsiteX104" fmla="*/ 1202055 w 2340401"/>
                <a:gd name="connsiteY104" fmla="*/ 1752808 h 2403477"/>
                <a:gd name="connsiteX105" fmla="*/ 1216331 w 2340401"/>
                <a:gd name="connsiteY105" fmla="*/ 1777559 h 2403477"/>
                <a:gd name="connsiteX106" fmla="*/ 1451412 w 2340401"/>
                <a:gd name="connsiteY106" fmla="*/ 1911787 h 2403477"/>
                <a:gd name="connsiteX107" fmla="*/ 1477110 w 2340401"/>
                <a:gd name="connsiteY107" fmla="*/ 1956529 h 2403477"/>
                <a:gd name="connsiteX108" fmla="*/ 1477110 w 2340401"/>
                <a:gd name="connsiteY108" fmla="*/ 2005079 h 2403477"/>
                <a:gd name="connsiteX109" fmla="*/ 862282 w 2340401"/>
                <a:gd name="connsiteY109" fmla="*/ 2006983 h 2403477"/>
                <a:gd name="connsiteX110" fmla="*/ 862282 w 2340401"/>
                <a:gd name="connsiteY110" fmla="*/ 1950817 h 2403477"/>
                <a:gd name="connsiteX111" fmla="*/ 884172 w 2340401"/>
                <a:gd name="connsiteY111" fmla="*/ 1914642 h 2403477"/>
                <a:gd name="connsiteX112" fmla="*/ 1126867 w 2340401"/>
                <a:gd name="connsiteY112" fmla="*/ 1776607 h 2403477"/>
                <a:gd name="connsiteX113" fmla="*/ 1137336 w 2340401"/>
                <a:gd name="connsiteY113" fmla="*/ 1758520 h 2403477"/>
                <a:gd name="connsiteX114" fmla="*/ 1137336 w 2340401"/>
                <a:gd name="connsiteY114" fmla="*/ 1516721 h 2403477"/>
                <a:gd name="connsiteX115" fmla="*/ 1126867 w 2340401"/>
                <a:gd name="connsiteY115" fmla="*/ 1498633 h 2403477"/>
                <a:gd name="connsiteX116" fmla="*/ 907014 w 2340401"/>
                <a:gd name="connsiteY116" fmla="*/ 1378685 h 2403477"/>
                <a:gd name="connsiteX117" fmla="*/ 885124 w 2340401"/>
                <a:gd name="connsiteY117" fmla="*/ 1380589 h 2403477"/>
                <a:gd name="connsiteX118" fmla="*/ 627200 w 2340401"/>
                <a:gd name="connsiteY118" fmla="*/ 1562415 h 2403477"/>
                <a:gd name="connsiteX119" fmla="*/ 613876 w 2340401"/>
                <a:gd name="connsiteY119" fmla="*/ 1588118 h 2403477"/>
                <a:gd name="connsiteX120" fmla="*/ 613876 w 2340401"/>
                <a:gd name="connsiteY120" fmla="*/ 1835629 h 2403477"/>
                <a:gd name="connsiteX121" fmla="*/ 623394 w 2340401"/>
                <a:gd name="connsiteY121" fmla="*/ 1849909 h 2403477"/>
                <a:gd name="connsiteX122" fmla="*/ 839440 w 2340401"/>
                <a:gd name="connsiteY122" fmla="*/ 1993656 h 2403477"/>
                <a:gd name="connsiteX123" fmla="*/ 862282 w 2340401"/>
                <a:gd name="connsiteY123" fmla="*/ 2006983 h 2403477"/>
                <a:gd name="connsiteX124" fmla="*/ 1137336 w 2340401"/>
                <a:gd name="connsiteY124" fmla="*/ 758003 h 2403477"/>
                <a:gd name="connsiteX125" fmla="*/ 1137336 w 2340401"/>
                <a:gd name="connsiteY125" fmla="*/ 644719 h 2403477"/>
                <a:gd name="connsiteX126" fmla="*/ 1124964 w 2340401"/>
                <a:gd name="connsiteY126" fmla="*/ 623776 h 2403477"/>
                <a:gd name="connsiteX127" fmla="*/ 928904 w 2340401"/>
                <a:gd name="connsiteY127" fmla="*/ 517156 h 2403477"/>
                <a:gd name="connsiteX128" fmla="*/ 905110 w 2340401"/>
                <a:gd name="connsiteY128" fmla="*/ 516204 h 2403477"/>
                <a:gd name="connsiteX129" fmla="*/ 626249 w 2340401"/>
                <a:gd name="connsiteY129" fmla="*/ 691366 h 2403477"/>
                <a:gd name="connsiteX130" fmla="*/ 614828 w 2340401"/>
                <a:gd name="connsiteY130" fmla="*/ 712309 h 2403477"/>
                <a:gd name="connsiteX131" fmla="*/ 614828 w 2340401"/>
                <a:gd name="connsiteY131" fmla="*/ 826545 h 2403477"/>
                <a:gd name="connsiteX132" fmla="*/ 625297 w 2340401"/>
                <a:gd name="connsiteY132" fmla="*/ 845584 h 2403477"/>
                <a:gd name="connsiteX133" fmla="*/ 886075 w 2340401"/>
                <a:gd name="connsiteY133" fmla="*/ 1015034 h 2403477"/>
                <a:gd name="connsiteX134" fmla="*/ 906062 w 2340401"/>
                <a:gd name="connsiteY134" fmla="*/ 1015034 h 2403477"/>
                <a:gd name="connsiteX135" fmla="*/ 1127819 w 2340401"/>
                <a:gd name="connsiteY135" fmla="*/ 888423 h 2403477"/>
                <a:gd name="connsiteX136" fmla="*/ 1138288 w 2340401"/>
                <a:gd name="connsiteY136" fmla="*/ 870335 h 2403477"/>
                <a:gd name="connsiteX137" fmla="*/ 1137336 w 2340401"/>
                <a:gd name="connsiteY137" fmla="*/ 758003 h 2403477"/>
                <a:gd name="connsiteX138" fmla="*/ 1202055 w 2340401"/>
                <a:gd name="connsiteY138" fmla="*/ 756099 h 2403477"/>
                <a:gd name="connsiteX139" fmla="*/ 1202055 w 2340401"/>
                <a:gd name="connsiteY139" fmla="*/ 870335 h 2403477"/>
                <a:gd name="connsiteX140" fmla="*/ 1210621 w 2340401"/>
                <a:gd name="connsiteY140" fmla="*/ 887471 h 2403477"/>
                <a:gd name="connsiteX141" fmla="*/ 1433329 w 2340401"/>
                <a:gd name="connsiteY141" fmla="*/ 1015034 h 2403477"/>
                <a:gd name="connsiteX142" fmla="*/ 1453316 w 2340401"/>
                <a:gd name="connsiteY142" fmla="*/ 1015034 h 2403477"/>
                <a:gd name="connsiteX143" fmla="*/ 1716950 w 2340401"/>
                <a:gd name="connsiteY143" fmla="*/ 843680 h 2403477"/>
                <a:gd name="connsiteX144" fmla="*/ 1724564 w 2340401"/>
                <a:gd name="connsiteY144" fmla="*/ 830353 h 2403477"/>
                <a:gd name="connsiteX145" fmla="*/ 1724564 w 2340401"/>
                <a:gd name="connsiteY145" fmla="*/ 708501 h 2403477"/>
                <a:gd name="connsiteX146" fmla="*/ 1715046 w 2340401"/>
                <a:gd name="connsiteY146" fmla="*/ 691366 h 2403477"/>
                <a:gd name="connsiteX147" fmla="*/ 1435233 w 2340401"/>
                <a:gd name="connsiteY147" fmla="*/ 515252 h 2403477"/>
                <a:gd name="connsiteX148" fmla="*/ 1413343 w 2340401"/>
                <a:gd name="connsiteY148" fmla="*/ 514300 h 2403477"/>
                <a:gd name="connsiteX149" fmla="*/ 1215380 w 2340401"/>
                <a:gd name="connsiteY149" fmla="*/ 621872 h 2403477"/>
                <a:gd name="connsiteX150" fmla="*/ 1202055 w 2340401"/>
                <a:gd name="connsiteY150" fmla="*/ 643767 h 2403477"/>
                <a:gd name="connsiteX151" fmla="*/ 1202055 w 2340401"/>
                <a:gd name="connsiteY151" fmla="*/ 756099 h 2403477"/>
                <a:gd name="connsiteX152" fmla="*/ 1378128 w 2340401"/>
                <a:gd name="connsiteY152" fmla="*/ 1059777 h 2403477"/>
                <a:gd name="connsiteX153" fmla="*/ 1368610 w 2340401"/>
                <a:gd name="connsiteY153" fmla="*/ 1052161 h 2403477"/>
                <a:gd name="connsiteX154" fmla="*/ 1181117 w 2340401"/>
                <a:gd name="connsiteY154" fmla="*/ 944589 h 2403477"/>
                <a:gd name="connsiteX155" fmla="*/ 1157323 w 2340401"/>
                <a:gd name="connsiteY155" fmla="*/ 944589 h 2403477"/>
                <a:gd name="connsiteX156" fmla="*/ 970781 w 2340401"/>
                <a:gd name="connsiteY156" fmla="*/ 1052161 h 2403477"/>
                <a:gd name="connsiteX157" fmla="*/ 961263 w 2340401"/>
                <a:gd name="connsiteY157" fmla="*/ 1059777 h 2403477"/>
                <a:gd name="connsiteX158" fmla="*/ 966022 w 2340401"/>
                <a:gd name="connsiteY158" fmla="*/ 1063585 h 2403477"/>
                <a:gd name="connsiteX159" fmla="*/ 1161130 w 2340401"/>
                <a:gd name="connsiteY159" fmla="*/ 1170205 h 2403477"/>
                <a:gd name="connsiteX160" fmla="*/ 1179213 w 2340401"/>
                <a:gd name="connsiteY160" fmla="*/ 1168301 h 2403477"/>
                <a:gd name="connsiteX161" fmla="*/ 1310554 w 2340401"/>
                <a:gd name="connsiteY161" fmla="*/ 1096903 h 2403477"/>
                <a:gd name="connsiteX162" fmla="*/ 1378128 w 2340401"/>
                <a:gd name="connsiteY162" fmla="*/ 1059777 h 2403477"/>
                <a:gd name="connsiteX163" fmla="*/ 961263 w 2340401"/>
                <a:gd name="connsiteY163" fmla="*/ 184919 h 2403477"/>
                <a:gd name="connsiteX164" fmla="*/ 965070 w 2340401"/>
                <a:gd name="connsiteY164" fmla="*/ 189679 h 2403477"/>
                <a:gd name="connsiteX165" fmla="*/ 1161130 w 2340401"/>
                <a:gd name="connsiteY165" fmla="*/ 296300 h 2403477"/>
                <a:gd name="connsiteX166" fmla="*/ 1179213 w 2340401"/>
                <a:gd name="connsiteY166" fmla="*/ 294396 h 2403477"/>
                <a:gd name="connsiteX167" fmla="*/ 1299133 w 2340401"/>
                <a:gd name="connsiteY167" fmla="*/ 229662 h 2403477"/>
                <a:gd name="connsiteX168" fmla="*/ 1377176 w 2340401"/>
                <a:gd name="connsiteY168" fmla="*/ 186823 h 2403477"/>
                <a:gd name="connsiteX169" fmla="*/ 1367659 w 2340401"/>
                <a:gd name="connsiteY169" fmla="*/ 179208 h 2403477"/>
                <a:gd name="connsiteX170" fmla="*/ 1180165 w 2340401"/>
                <a:gd name="connsiteY170" fmla="*/ 71635 h 2403477"/>
                <a:gd name="connsiteX171" fmla="*/ 1155419 w 2340401"/>
                <a:gd name="connsiteY171" fmla="*/ 72587 h 2403477"/>
                <a:gd name="connsiteX172" fmla="*/ 1001237 w 2340401"/>
                <a:gd name="connsiteY172" fmla="*/ 161120 h 2403477"/>
                <a:gd name="connsiteX173" fmla="*/ 961263 w 2340401"/>
                <a:gd name="connsiteY173" fmla="*/ 184919 h 2403477"/>
                <a:gd name="connsiteX174" fmla="*/ 1822593 w 2340401"/>
                <a:gd name="connsiteY174" fmla="*/ 1553847 h 2403477"/>
                <a:gd name="connsiteX175" fmla="*/ 1836870 w 2340401"/>
                <a:gd name="connsiteY175" fmla="*/ 1562415 h 2403477"/>
                <a:gd name="connsiteX176" fmla="*/ 2021508 w 2340401"/>
                <a:gd name="connsiteY176" fmla="*/ 1663323 h 2403477"/>
                <a:gd name="connsiteX177" fmla="*/ 2042447 w 2340401"/>
                <a:gd name="connsiteY177" fmla="*/ 1663323 h 2403477"/>
                <a:gd name="connsiteX178" fmla="*/ 2227085 w 2340401"/>
                <a:gd name="connsiteY178" fmla="*/ 1562415 h 2403477"/>
                <a:gd name="connsiteX179" fmla="*/ 2239458 w 2340401"/>
                <a:gd name="connsiteY179" fmla="*/ 1553847 h 2403477"/>
                <a:gd name="connsiteX180" fmla="*/ 2234699 w 2340401"/>
                <a:gd name="connsiteY180" fmla="*/ 1549087 h 2403477"/>
                <a:gd name="connsiteX181" fmla="*/ 2039591 w 2340401"/>
                <a:gd name="connsiteY181" fmla="*/ 1437707 h 2403477"/>
                <a:gd name="connsiteX182" fmla="*/ 2021508 w 2340401"/>
                <a:gd name="connsiteY182" fmla="*/ 1438659 h 2403477"/>
                <a:gd name="connsiteX183" fmla="*/ 1930141 w 2340401"/>
                <a:gd name="connsiteY183" fmla="*/ 1491017 h 2403477"/>
                <a:gd name="connsiteX184" fmla="*/ 1822593 w 2340401"/>
                <a:gd name="connsiteY184" fmla="*/ 1553847 h 2403477"/>
                <a:gd name="connsiteX185" fmla="*/ 98030 w 2340401"/>
                <a:gd name="connsiteY185" fmla="*/ 553331 h 2403477"/>
                <a:gd name="connsiteX186" fmla="*/ 107547 w 2340401"/>
                <a:gd name="connsiteY186" fmla="*/ 559042 h 2403477"/>
                <a:gd name="connsiteX187" fmla="*/ 295993 w 2340401"/>
                <a:gd name="connsiteY187" fmla="*/ 661855 h 2403477"/>
                <a:gd name="connsiteX188" fmla="*/ 319787 w 2340401"/>
                <a:gd name="connsiteY188" fmla="*/ 659951 h 2403477"/>
                <a:gd name="connsiteX189" fmla="*/ 446369 w 2340401"/>
                <a:gd name="connsiteY189" fmla="*/ 590457 h 2403477"/>
                <a:gd name="connsiteX190" fmla="*/ 515846 w 2340401"/>
                <a:gd name="connsiteY190" fmla="*/ 552379 h 2403477"/>
                <a:gd name="connsiteX191" fmla="*/ 500618 w 2340401"/>
                <a:gd name="connsiteY191" fmla="*/ 540955 h 2403477"/>
                <a:gd name="connsiteX192" fmla="*/ 321690 w 2340401"/>
                <a:gd name="connsiteY192" fmla="*/ 438143 h 2403477"/>
                <a:gd name="connsiteX193" fmla="*/ 293138 w 2340401"/>
                <a:gd name="connsiteY193" fmla="*/ 438143 h 2403477"/>
                <a:gd name="connsiteX194" fmla="*/ 111354 w 2340401"/>
                <a:gd name="connsiteY194" fmla="*/ 542859 h 2403477"/>
                <a:gd name="connsiteX195" fmla="*/ 98030 w 2340401"/>
                <a:gd name="connsiteY195" fmla="*/ 553331 h 2403477"/>
                <a:gd name="connsiteX196" fmla="*/ 515846 w 2340401"/>
                <a:gd name="connsiteY196" fmla="*/ 1554799 h 2403477"/>
                <a:gd name="connsiteX197" fmla="*/ 507280 w 2340401"/>
                <a:gd name="connsiteY197" fmla="*/ 1548135 h 2403477"/>
                <a:gd name="connsiteX198" fmla="*/ 316931 w 2340401"/>
                <a:gd name="connsiteY198" fmla="*/ 1438659 h 2403477"/>
                <a:gd name="connsiteX199" fmla="*/ 295993 w 2340401"/>
                <a:gd name="connsiteY199" fmla="*/ 1439611 h 2403477"/>
                <a:gd name="connsiteX200" fmla="*/ 146569 w 2340401"/>
                <a:gd name="connsiteY200" fmla="*/ 1525288 h 2403477"/>
                <a:gd name="connsiteX201" fmla="*/ 98030 w 2340401"/>
                <a:gd name="connsiteY201" fmla="*/ 1553847 h 2403477"/>
                <a:gd name="connsiteX202" fmla="*/ 109451 w 2340401"/>
                <a:gd name="connsiteY202" fmla="*/ 1561463 h 2403477"/>
                <a:gd name="connsiteX203" fmla="*/ 298848 w 2340401"/>
                <a:gd name="connsiteY203" fmla="*/ 1664275 h 2403477"/>
                <a:gd name="connsiteX204" fmla="*/ 319787 w 2340401"/>
                <a:gd name="connsiteY204" fmla="*/ 1662371 h 2403477"/>
                <a:gd name="connsiteX205" fmla="*/ 474921 w 2340401"/>
                <a:gd name="connsiteY205" fmla="*/ 1578598 h 2403477"/>
                <a:gd name="connsiteX206" fmla="*/ 515846 w 2340401"/>
                <a:gd name="connsiteY206" fmla="*/ 1554799 h 2403477"/>
                <a:gd name="connsiteX207" fmla="*/ 1378128 w 2340401"/>
                <a:gd name="connsiteY207" fmla="*/ 1946057 h 2403477"/>
                <a:gd name="connsiteX208" fmla="*/ 1369562 w 2340401"/>
                <a:gd name="connsiteY208" fmla="*/ 1938442 h 2403477"/>
                <a:gd name="connsiteX209" fmla="*/ 1180165 w 2340401"/>
                <a:gd name="connsiteY209" fmla="*/ 1829917 h 2403477"/>
                <a:gd name="connsiteX210" fmla="*/ 1155419 w 2340401"/>
                <a:gd name="connsiteY210" fmla="*/ 1830869 h 2403477"/>
                <a:gd name="connsiteX211" fmla="*/ 998381 w 2340401"/>
                <a:gd name="connsiteY211" fmla="*/ 1921306 h 2403477"/>
                <a:gd name="connsiteX212" fmla="*/ 959360 w 2340401"/>
                <a:gd name="connsiteY212" fmla="*/ 1944153 h 2403477"/>
                <a:gd name="connsiteX213" fmla="*/ 966974 w 2340401"/>
                <a:gd name="connsiteY213" fmla="*/ 1949865 h 2403477"/>
                <a:gd name="connsiteX214" fmla="*/ 1161130 w 2340401"/>
                <a:gd name="connsiteY214" fmla="*/ 2055534 h 2403477"/>
                <a:gd name="connsiteX215" fmla="*/ 1178261 w 2340401"/>
                <a:gd name="connsiteY215" fmla="*/ 2054582 h 2403477"/>
                <a:gd name="connsiteX216" fmla="*/ 1266774 w 2340401"/>
                <a:gd name="connsiteY216" fmla="*/ 2006031 h 2403477"/>
                <a:gd name="connsiteX217" fmla="*/ 1378128 w 2340401"/>
                <a:gd name="connsiteY217" fmla="*/ 1946057 h 2403477"/>
                <a:gd name="connsiteX218" fmla="*/ 2241362 w 2340401"/>
                <a:gd name="connsiteY218" fmla="*/ 554282 h 2403477"/>
                <a:gd name="connsiteX219" fmla="*/ 2227085 w 2340401"/>
                <a:gd name="connsiteY219" fmla="*/ 543811 h 2403477"/>
                <a:gd name="connsiteX220" fmla="*/ 2044350 w 2340401"/>
                <a:gd name="connsiteY220" fmla="*/ 439095 h 2403477"/>
                <a:gd name="connsiteX221" fmla="*/ 2019605 w 2340401"/>
                <a:gd name="connsiteY221" fmla="*/ 439095 h 2403477"/>
                <a:gd name="connsiteX222" fmla="*/ 1836870 w 2340401"/>
                <a:gd name="connsiteY222" fmla="*/ 543811 h 2403477"/>
                <a:gd name="connsiteX223" fmla="*/ 1824497 w 2340401"/>
                <a:gd name="connsiteY223" fmla="*/ 553331 h 2403477"/>
                <a:gd name="connsiteX224" fmla="*/ 1829256 w 2340401"/>
                <a:gd name="connsiteY224" fmla="*/ 557138 h 2403477"/>
                <a:gd name="connsiteX225" fmla="*/ 2023412 w 2340401"/>
                <a:gd name="connsiteY225" fmla="*/ 662807 h 2403477"/>
                <a:gd name="connsiteX226" fmla="*/ 2044350 w 2340401"/>
                <a:gd name="connsiteY226" fmla="*/ 661855 h 2403477"/>
                <a:gd name="connsiteX227" fmla="*/ 2151898 w 2340401"/>
                <a:gd name="connsiteY227" fmla="*/ 603785 h 2403477"/>
                <a:gd name="connsiteX228" fmla="*/ 2241362 w 2340401"/>
                <a:gd name="connsiteY228" fmla="*/ 554282 h 2403477"/>
                <a:gd name="connsiteX229" fmla="*/ 1789282 w 2340401"/>
                <a:gd name="connsiteY229" fmla="*/ 609497 h 2403477"/>
                <a:gd name="connsiteX230" fmla="*/ 1787379 w 2340401"/>
                <a:gd name="connsiteY230" fmla="*/ 619016 h 2403477"/>
                <a:gd name="connsiteX231" fmla="*/ 1787379 w 2340401"/>
                <a:gd name="connsiteY231" fmla="*/ 801794 h 2403477"/>
                <a:gd name="connsiteX232" fmla="*/ 1797848 w 2340401"/>
                <a:gd name="connsiteY232" fmla="*/ 817025 h 2403477"/>
                <a:gd name="connsiteX233" fmla="*/ 1927285 w 2340401"/>
                <a:gd name="connsiteY233" fmla="*/ 888423 h 2403477"/>
                <a:gd name="connsiteX234" fmla="*/ 1997715 w 2340401"/>
                <a:gd name="connsiteY234" fmla="*/ 926501 h 2403477"/>
                <a:gd name="connsiteX235" fmla="*/ 1999618 w 2340401"/>
                <a:gd name="connsiteY235" fmla="*/ 915078 h 2403477"/>
                <a:gd name="connsiteX236" fmla="*/ 1999618 w 2340401"/>
                <a:gd name="connsiteY236" fmla="*/ 733252 h 2403477"/>
                <a:gd name="connsiteX237" fmla="*/ 1990101 w 2340401"/>
                <a:gd name="connsiteY237" fmla="*/ 718021 h 2403477"/>
                <a:gd name="connsiteX238" fmla="*/ 1818786 w 2340401"/>
                <a:gd name="connsiteY238" fmla="*/ 624728 h 2403477"/>
                <a:gd name="connsiteX239" fmla="*/ 1789282 w 2340401"/>
                <a:gd name="connsiteY239" fmla="*/ 609497 h 2403477"/>
                <a:gd name="connsiteX240" fmla="*/ 1999618 w 2340401"/>
                <a:gd name="connsiteY240" fmla="*/ 1927018 h 2403477"/>
                <a:gd name="connsiteX241" fmla="*/ 2000570 w 2340401"/>
                <a:gd name="connsiteY241" fmla="*/ 1908931 h 2403477"/>
                <a:gd name="connsiteX242" fmla="*/ 2000570 w 2340401"/>
                <a:gd name="connsiteY242" fmla="*/ 1740433 h 2403477"/>
                <a:gd name="connsiteX243" fmla="*/ 1986294 w 2340401"/>
                <a:gd name="connsiteY243" fmla="*/ 1715681 h 2403477"/>
                <a:gd name="connsiteX244" fmla="*/ 1802607 w 2340401"/>
                <a:gd name="connsiteY244" fmla="*/ 1615725 h 2403477"/>
                <a:gd name="connsiteX245" fmla="*/ 1787379 w 2340401"/>
                <a:gd name="connsiteY245" fmla="*/ 1625245 h 2403477"/>
                <a:gd name="connsiteX246" fmla="*/ 1787379 w 2340401"/>
                <a:gd name="connsiteY246" fmla="*/ 1796599 h 2403477"/>
                <a:gd name="connsiteX247" fmla="*/ 1799752 w 2340401"/>
                <a:gd name="connsiteY247" fmla="*/ 1817542 h 2403477"/>
                <a:gd name="connsiteX248" fmla="*/ 1958693 w 2340401"/>
                <a:gd name="connsiteY248" fmla="*/ 1904171 h 2403477"/>
                <a:gd name="connsiteX249" fmla="*/ 1999618 w 2340401"/>
                <a:gd name="connsiteY249" fmla="*/ 1927018 h 2403477"/>
                <a:gd name="connsiteX250" fmla="*/ 273151 w 2340401"/>
                <a:gd name="connsiteY250" fmla="*/ 1927018 h 2403477"/>
                <a:gd name="connsiteX251" fmla="*/ 275055 w 2340401"/>
                <a:gd name="connsiteY251" fmla="*/ 1915594 h 2403477"/>
                <a:gd name="connsiteX252" fmla="*/ 275055 w 2340401"/>
                <a:gd name="connsiteY252" fmla="*/ 1735673 h 2403477"/>
                <a:gd name="connsiteX253" fmla="*/ 263634 w 2340401"/>
                <a:gd name="connsiteY253" fmla="*/ 1718537 h 2403477"/>
                <a:gd name="connsiteX254" fmla="*/ 77091 w 2340401"/>
                <a:gd name="connsiteY254" fmla="*/ 1617629 h 2403477"/>
                <a:gd name="connsiteX255" fmla="*/ 62815 w 2340401"/>
                <a:gd name="connsiteY255" fmla="*/ 1626197 h 2403477"/>
                <a:gd name="connsiteX256" fmla="*/ 62815 w 2340401"/>
                <a:gd name="connsiteY256" fmla="*/ 1800406 h 2403477"/>
                <a:gd name="connsiteX257" fmla="*/ 73284 w 2340401"/>
                <a:gd name="connsiteY257" fmla="*/ 1817542 h 2403477"/>
                <a:gd name="connsiteX258" fmla="*/ 217950 w 2340401"/>
                <a:gd name="connsiteY258" fmla="*/ 1897507 h 2403477"/>
                <a:gd name="connsiteX259" fmla="*/ 273151 w 2340401"/>
                <a:gd name="connsiteY259" fmla="*/ 1927018 h 2403477"/>
                <a:gd name="connsiteX260" fmla="*/ 1136385 w 2340401"/>
                <a:gd name="connsiteY260" fmla="*/ 558090 h 2403477"/>
                <a:gd name="connsiteX261" fmla="*/ 1137336 w 2340401"/>
                <a:gd name="connsiteY261" fmla="*/ 541907 h 2403477"/>
                <a:gd name="connsiteX262" fmla="*/ 1137336 w 2340401"/>
                <a:gd name="connsiteY262" fmla="*/ 370553 h 2403477"/>
                <a:gd name="connsiteX263" fmla="*/ 1124012 w 2340401"/>
                <a:gd name="connsiteY263" fmla="*/ 348658 h 2403477"/>
                <a:gd name="connsiteX264" fmla="*/ 940325 w 2340401"/>
                <a:gd name="connsiteY264" fmla="*/ 248701 h 2403477"/>
                <a:gd name="connsiteX265" fmla="*/ 926049 w 2340401"/>
                <a:gd name="connsiteY265" fmla="*/ 242989 h 2403477"/>
                <a:gd name="connsiteX266" fmla="*/ 925097 w 2340401"/>
                <a:gd name="connsiteY266" fmla="*/ 260125 h 2403477"/>
                <a:gd name="connsiteX267" fmla="*/ 925097 w 2340401"/>
                <a:gd name="connsiteY267" fmla="*/ 425767 h 2403477"/>
                <a:gd name="connsiteX268" fmla="*/ 940325 w 2340401"/>
                <a:gd name="connsiteY268" fmla="*/ 451470 h 2403477"/>
                <a:gd name="connsiteX269" fmla="*/ 1085942 w 2340401"/>
                <a:gd name="connsiteY269" fmla="*/ 530483 h 2403477"/>
                <a:gd name="connsiteX270" fmla="*/ 1136385 w 2340401"/>
                <a:gd name="connsiteY270" fmla="*/ 558090 h 2403477"/>
                <a:gd name="connsiteX271" fmla="*/ 927000 w 2340401"/>
                <a:gd name="connsiteY271" fmla="*/ 1115943 h 2403477"/>
                <a:gd name="connsiteX272" fmla="*/ 925097 w 2340401"/>
                <a:gd name="connsiteY272" fmla="*/ 1124510 h 2403477"/>
                <a:gd name="connsiteX273" fmla="*/ 925097 w 2340401"/>
                <a:gd name="connsiteY273" fmla="*/ 1306336 h 2403477"/>
                <a:gd name="connsiteX274" fmla="*/ 936518 w 2340401"/>
                <a:gd name="connsiteY274" fmla="*/ 1321567 h 2403477"/>
                <a:gd name="connsiteX275" fmla="*/ 1101170 w 2340401"/>
                <a:gd name="connsiteY275" fmla="*/ 1412004 h 2403477"/>
                <a:gd name="connsiteX276" fmla="*/ 1135433 w 2340401"/>
                <a:gd name="connsiteY276" fmla="*/ 1431044 h 2403477"/>
                <a:gd name="connsiteX277" fmla="*/ 1136385 w 2340401"/>
                <a:gd name="connsiteY277" fmla="*/ 1419620 h 2403477"/>
                <a:gd name="connsiteX278" fmla="*/ 1136385 w 2340401"/>
                <a:gd name="connsiteY278" fmla="*/ 1237794 h 2403477"/>
                <a:gd name="connsiteX279" fmla="*/ 1124012 w 2340401"/>
                <a:gd name="connsiteY279" fmla="*/ 1220659 h 2403477"/>
                <a:gd name="connsiteX280" fmla="*/ 938421 w 2340401"/>
                <a:gd name="connsiteY280" fmla="*/ 1119750 h 2403477"/>
                <a:gd name="connsiteX281" fmla="*/ 927000 w 2340401"/>
                <a:gd name="connsiteY281" fmla="*/ 1115943 h 2403477"/>
                <a:gd name="connsiteX282" fmla="*/ 273151 w 2340401"/>
                <a:gd name="connsiteY282" fmla="*/ 925549 h 2403477"/>
                <a:gd name="connsiteX283" fmla="*/ 275055 w 2340401"/>
                <a:gd name="connsiteY283" fmla="*/ 916030 h 2403477"/>
                <a:gd name="connsiteX284" fmla="*/ 275055 w 2340401"/>
                <a:gd name="connsiteY284" fmla="*/ 733252 h 2403477"/>
                <a:gd name="connsiteX285" fmla="*/ 265537 w 2340401"/>
                <a:gd name="connsiteY285" fmla="*/ 718021 h 2403477"/>
                <a:gd name="connsiteX286" fmla="*/ 78043 w 2340401"/>
                <a:gd name="connsiteY286" fmla="*/ 615208 h 2403477"/>
                <a:gd name="connsiteX287" fmla="*/ 63767 w 2340401"/>
                <a:gd name="connsiteY287" fmla="*/ 624728 h 2403477"/>
                <a:gd name="connsiteX288" fmla="*/ 63767 w 2340401"/>
                <a:gd name="connsiteY288" fmla="*/ 797986 h 2403477"/>
                <a:gd name="connsiteX289" fmla="*/ 76140 w 2340401"/>
                <a:gd name="connsiteY289" fmla="*/ 817977 h 2403477"/>
                <a:gd name="connsiteX290" fmla="*/ 190349 w 2340401"/>
                <a:gd name="connsiteY290" fmla="*/ 879855 h 2403477"/>
                <a:gd name="connsiteX291" fmla="*/ 273151 w 2340401"/>
                <a:gd name="connsiteY291" fmla="*/ 925549 h 2403477"/>
                <a:gd name="connsiteX292" fmla="*/ 1203007 w 2340401"/>
                <a:gd name="connsiteY292" fmla="*/ 557138 h 2403477"/>
                <a:gd name="connsiteX293" fmla="*/ 1212524 w 2340401"/>
                <a:gd name="connsiteY293" fmla="*/ 554282 h 2403477"/>
                <a:gd name="connsiteX294" fmla="*/ 1403825 w 2340401"/>
                <a:gd name="connsiteY294" fmla="*/ 450518 h 2403477"/>
                <a:gd name="connsiteX295" fmla="*/ 1415246 w 2340401"/>
                <a:gd name="connsiteY295" fmla="*/ 429575 h 2403477"/>
                <a:gd name="connsiteX296" fmla="*/ 1415246 w 2340401"/>
                <a:gd name="connsiteY296" fmla="*/ 259173 h 2403477"/>
                <a:gd name="connsiteX297" fmla="*/ 1414294 w 2340401"/>
                <a:gd name="connsiteY297" fmla="*/ 242989 h 2403477"/>
                <a:gd name="connsiteX298" fmla="*/ 1399066 w 2340401"/>
                <a:gd name="connsiteY298" fmla="*/ 249653 h 2403477"/>
                <a:gd name="connsiteX299" fmla="*/ 1215380 w 2340401"/>
                <a:gd name="connsiteY299" fmla="*/ 349610 h 2403477"/>
                <a:gd name="connsiteX300" fmla="*/ 1203007 w 2340401"/>
                <a:gd name="connsiteY300" fmla="*/ 369601 h 2403477"/>
                <a:gd name="connsiteX301" fmla="*/ 1203007 w 2340401"/>
                <a:gd name="connsiteY301" fmla="*/ 542859 h 2403477"/>
                <a:gd name="connsiteX302" fmla="*/ 1203007 w 2340401"/>
                <a:gd name="connsiteY302" fmla="*/ 557138 h 2403477"/>
                <a:gd name="connsiteX303" fmla="*/ 551061 w 2340401"/>
                <a:gd name="connsiteY303" fmla="*/ 609497 h 2403477"/>
                <a:gd name="connsiteX304" fmla="*/ 532978 w 2340401"/>
                <a:gd name="connsiteY304" fmla="*/ 617112 h 2403477"/>
                <a:gd name="connsiteX305" fmla="*/ 347387 w 2340401"/>
                <a:gd name="connsiteY305" fmla="*/ 718021 h 2403477"/>
                <a:gd name="connsiteX306" fmla="*/ 338822 w 2340401"/>
                <a:gd name="connsiteY306" fmla="*/ 735156 h 2403477"/>
                <a:gd name="connsiteX307" fmla="*/ 338822 w 2340401"/>
                <a:gd name="connsiteY307" fmla="*/ 911270 h 2403477"/>
                <a:gd name="connsiteX308" fmla="*/ 339773 w 2340401"/>
                <a:gd name="connsiteY308" fmla="*/ 925549 h 2403477"/>
                <a:gd name="connsiteX309" fmla="*/ 357857 w 2340401"/>
                <a:gd name="connsiteY309" fmla="*/ 916982 h 2403477"/>
                <a:gd name="connsiteX310" fmla="*/ 538688 w 2340401"/>
                <a:gd name="connsiteY310" fmla="*/ 817977 h 2403477"/>
                <a:gd name="connsiteX311" fmla="*/ 551061 w 2340401"/>
                <a:gd name="connsiteY311" fmla="*/ 797034 h 2403477"/>
                <a:gd name="connsiteX312" fmla="*/ 551061 w 2340401"/>
                <a:gd name="connsiteY312" fmla="*/ 626632 h 2403477"/>
                <a:gd name="connsiteX313" fmla="*/ 551061 w 2340401"/>
                <a:gd name="connsiteY313" fmla="*/ 609497 h 2403477"/>
                <a:gd name="connsiteX314" fmla="*/ 2065289 w 2340401"/>
                <a:gd name="connsiteY314" fmla="*/ 926501 h 2403477"/>
                <a:gd name="connsiteX315" fmla="*/ 2268010 w 2340401"/>
                <a:gd name="connsiteY315" fmla="*/ 815121 h 2403477"/>
                <a:gd name="connsiteX316" fmla="*/ 2276576 w 2340401"/>
                <a:gd name="connsiteY316" fmla="*/ 797986 h 2403477"/>
                <a:gd name="connsiteX317" fmla="*/ 2276576 w 2340401"/>
                <a:gd name="connsiteY317" fmla="*/ 626632 h 2403477"/>
                <a:gd name="connsiteX318" fmla="*/ 2274673 w 2340401"/>
                <a:gd name="connsiteY318" fmla="*/ 610448 h 2403477"/>
                <a:gd name="connsiteX319" fmla="*/ 2260397 w 2340401"/>
                <a:gd name="connsiteY319" fmla="*/ 618064 h 2403477"/>
                <a:gd name="connsiteX320" fmla="*/ 2076710 w 2340401"/>
                <a:gd name="connsiteY320" fmla="*/ 718021 h 2403477"/>
                <a:gd name="connsiteX321" fmla="*/ 2065289 w 2340401"/>
                <a:gd name="connsiteY321" fmla="*/ 738012 h 2403477"/>
                <a:gd name="connsiteX322" fmla="*/ 2065289 w 2340401"/>
                <a:gd name="connsiteY322" fmla="*/ 911270 h 2403477"/>
                <a:gd name="connsiteX323" fmla="*/ 2065289 w 2340401"/>
                <a:gd name="connsiteY323" fmla="*/ 926501 h 2403477"/>
                <a:gd name="connsiteX324" fmla="*/ 1203007 w 2340401"/>
                <a:gd name="connsiteY324" fmla="*/ 1430092 h 2403477"/>
                <a:gd name="connsiteX325" fmla="*/ 1211572 w 2340401"/>
                <a:gd name="connsiteY325" fmla="*/ 1426284 h 2403477"/>
                <a:gd name="connsiteX326" fmla="*/ 1403825 w 2340401"/>
                <a:gd name="connsiteY326" fmla="*/ 1321567 h 2403477"/>
                <a:gd name="connsiteX327" fmla="*/ 1414294 w 2340401"/>
                <a:gd name="connsiteY327" fmla="*/ 1303480 h 2403477"/>
                <a:gd name="connsiteX328" fmla="*/ 1414294 w 2340401"/>
                <a:gd name="connsiteY328" fmla="*/ 1130222 h 2403477"/>
                <a:gd name="connsiteX329" fmla="*/ 1413343 w 2340401"/>
                <a:gd name="connsiteY329" fmla="*/ 1115943 h 2403477"/>
                <a:gd name="connsiteX330" fmla="*/ 1400018 w 2340401"/>
                <a:gd name="connsiteY330" fmla="*/ 1120702 h 2403477"/>
                <a:gd name="connsiteX331" fmla="*/ 1212524 w 2340401"/>
                <a:gd name="connsiteY331" fmla="*/ 1222563 h 2403477"/>
                <a:gd name="connsiteX332" fmla="*/ 1202055 w 2340401"/>
                <a:gd name="connsiteY332" fmla="*/ 1241602 h 2403477"/>
                <a:gd name="connsiteX333" fmla="*/ 1202055 w 2340401"/>
                <a:gd name="connsiteY333" fmla="*/ 1415812 h 2403477"/>
                <a:gd name="connsiteX334" fmla="*/ 1203007 w 2340401"/>
                <a:gd name="connsiteY334" fmla="*/ 1430092 h 2403477"/>
                <a:gd name="connsiteX335" fmla="*/ 339773 w 2340401"/>
                <a:gd name="connsiteY335" fmla="*/ 1926066 h 2403477"/>
                <a:gd name="connsiteX336" fmla="*/ 349291 w 2340401"/>
                <a:gd name="connsiteY336" fmla="*/ 1923210 h 2403477"/>
                <a:gd name="connsiteX337" fmla="*/ 541543 w 2340401"/>
                <a:gd name="connsiteY337" fmla="*/ 1817542 h 2403477"/>
                <a:gd name="connsiteX338" fmla="*/ 551061 w 2340401"/>
                <a:gd name="connsiteY338" fmla="*/ 1799455 h 2403477"/>
                <a:gd name="connsiteX339" fmla="*/ 551061 w 2340401"/>
                <a:gd name="connsiteY339" fmla="*/ 1625245 h 2403477"/>
                <a:gd name="connsiteX340" fmla="*/ 549157 w 2340401"/>
                <a:gd name="connsiteY340" fmla="*/ 1610965 h 2403477"/>
                <a:gd name="connsiteX341" fmla="*/ 534881 w 2340401"/>
                <a:gd name="connsiteY341" fmla="*/ 1617629 h 2403477"/>
                <a:gd name="connsiteX342" fmla="*/ 350242 w 2340401"/>
                <a:gd name="connsiteY342" fmla="*/ 1718537 h 2403477"/>
                <a:gd name="connsiteX343" fmla="*/ 338822 w 2340401"/>
                <a:gd name="connsiteY343" fmla="*/ 1738529 h 2403477"/>
                <a:gd name="connsiteX344" fmla="*/ 338822 w 2340401"/>
                <a:gd name="connsiteY344" fmla="*/ 1912738 h 2403477"/>
                <a:gd name="connsiteX345" fmla="*/ 339773 w 2340401"/>
                <a:gd name="connsiteY345" fmla="*/ 1926066 h 2403477"/>
                <a:gd name="connsiteX346" fmla="*/ 1135433 w 2340401"/>
                <a:gd name="connsiteY346" fmla="*/ 2317324 h 2403477"/>
                <a:gd name="connsiteX347" fmla="*/ 1136385 w 2340401"/>
                <a:gd name="connsiteY347" fmla="*/ 2305901 h 2403477"/>
                <a:gd name="connsiteX348" fmla="*/ 1136385 w 2340401"/>
                <a:gd name="connsiteY348" fmla="*/ 2125979 h 2403477"/>
                <a:gd name="connsiteX349" fmla="*/ 1124964 w 2340401"/>
                <a:gd name="connsiteY349" fmla="*/ 2108844 h 2403477"/>
                <a:gd name="connsiteX350" fmla="*/ 939373 w 2340401"/>
                <a:gd name="connsiteY350" fmla="*/ 2007935 h 2403477"/>
                <a:gd name="connsiteX351" fmla="*/ 924145 w 2340401"/>
                <a:gd name="connsiteY351" fmla="*/ 2003175 h 2403477"/>
                <a:gd name="connsiteX352" fmla="*/ 923193 w 2340401"/>
                <a:gd name="connsiteY352" fmla="*/ 2019359 h 2403477"/>
                <a:gd name="connsiteX353" fmla="*/ 923193 w 2340401"/>
                <a:gd name="connsiteY353" fmla="*/ 2186905 h 2403477"/>
                <a:gd name="connsiteX354" fmla="*/ 938421 w 2340401"/>
                <a:gd name="connsiteY354" fmla="*/ 2211656 h 2403477"/>
                <a:gd name="connsiteX355" fmla="*/ 1069762 w 2340401"/>
                <a:gd name="connsiteY355" fmla="*/ 2283054 h 2403477"/>
                <a:gd name="connsiteX356" fmla="*/ 1135433 w 2340401"/>
                <a:gd name="connsiteY356" fmla="*/ 2317324 h 2403477"/>
                <a:gd name="connsiteX357" fmla="*/ 1413343 w 2340401"/>
                <a:gd name="connsiteY357" fmla="*/ 2002223 h 2403477"/>
                <a:gd name="connsiteX358" fmla="*/ 1399066 w 2340401"/>
                <a:gd name="connsiteY358" fmla="*/ 2007935 h 2403477"/>
                <a:gd name="connsiteX359" fmla="*/ 1213476 w 2340401"/>
                <a:gd name="connsiteY359" fmla="*/ 2108844 h 2403477"/>
                <a:gd name="connsiteX360" fmla="*/ 1202055 w 2340401"/>
                <a:gd name="connsiteY360" fmla="*/ 2128835 h 2403477"/>
                <a:gd name="connsiteX361" fmla="*/ 1202055 w 2340401"/>
                <a:gd name="connsiteY361" fmla="*/ 2302093 h 2403477"/>
                <a:gd name="connsiteX362" fmla="*/ 1203007 w 2340401"/>
                <a:gd name="connsiteY362" fmla="*/ 2317324 h 2403477"/>
                <a:gd name="connsiteX363" fmla="*/ 1212524 w 2340401"/>
                <a:gd name="connsiteY363" fmla="*/ 2314468 h 2403477"/>
                <a:gd name="connsiteX364" fmla="*/ 1404777 w 2340401"/>
                <a:gd name="connsiteY364" fmla="*/ 2208800 h 2403477"/>
                <a:gd name="connsiteX365" fmla="*/ 1414294 w 2340401"/>
                <a:gd name="connsiteY365" fmla="*/ 2190713 h 2403477"/>
                <a:gd name="connsiteX366" fmla="*/ 1414294 w 2340401"/>
                <a:gd name="connsiteY366" fmla="*/ 2017455 h 2403477"/>
                <a:gd name="connsiteX367" fmla="*/ 1413343 w 2340401"/>
                <a:gd name="connsiteY367" fmla="*/ 2002223 h 2403477"/>
                <a:gd name="connsiteX368" fmla="*/ 2064337 w 2340401"/>
                <a:gd name="connsiteY368" fmla="*/ 1925114 h 2403477"/>
                <a:gd name="connsiteX369" fmla="*/ 2071951 w 2340401"/>
                <a:gd name="connsiteY369" fmla="*/ 1924162 h 2403477"/>
                <a:gd name="connsiteX370" fmla="*/ 2268010 w 2340401"/>
                <a:gd name="connsiteY370" fmla="*/ 1816590 h 2403477"/>
                <a:gd name="connsiteX371" fmla="*/ 2276576 w 2340401"/>
                <a:gd name="connsiteY371" fmla="*/ 1799455 h 2403477"/>
                <a:gd name="connsiteX372" fmla="*/ 2276576 w 2340401"/>
                <a:gd name="connsiteY372" fmla="*/ 1626197 h 2403477"/>
                <a:gd name="connsiteX373" fmla="*/ 2261348 w 2340401"/>
                <a:gd name="connsiteY373" fmla="*/ 1616677 h 2403477"/>
                <a:gd name="connsiteX374" fmla="*/ 2074806 w 2340401"/>
                <a:gd name="connsiteY374" fmla="*/ 1717585 h 2403477"/>
                <a:gd name="connsiteX375" fmla="*/ 2063385 w 2340401"/>
                <a:gd name="connsiteY375" fmla="*/ 1737577 h 2403477"/>
                <a:gd name="connsiteX376" fmla="*/ 2063385 w 2340401"/>
                <a:gd name="connsiteY376" fmla="*/ 1908931 h 2403477"/>
                <a:gd name="connsiteX377" fmla="*/ 2064337 w 2340401"/>
                <a:gd name="connsiteY377" fmla="*/ 1925114 h 24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2340401" h="2403477">
                  <a:moveTo>
                    <a:pt x="1723612" y="621872"/>
                  </a:moveTo>
                  <a:cubicBezTo>
                    <a:pt x="1724564" y="614256"/>
                    <a:pt x="1725515" y="609497"/>
                    <a:pt x="1725515" y="603785"/>
                  </a:cubicBezTo>
                  <a:cubicBezTo>
                    <a:pt x="1725515" y="587601"/>
                    <a:pt x="1726467" y="571418"/>
                    <a:pt x="1725515" y="555234"/>
                  </a:cubicBezTo>
                  <a:cubicBezTo>
                    <a:pt x="1725515" y="540955"/>
                    <a:pt x="1732177" y="531435"/>
                    <a:pt x="1743599" y="524772"/>
                  </a:cubicBezTo>
                  <a:cubicBezTo>
                    <a:pt x="1832111" y="474317"/>
                    <a:pt x="1921575" y="423863"/>
                    <a:pt x="2009136" y="372457"/>
                  </a:cubicBezTo>
                  <a:cubicBezTo>
                    <a:pt x="2027219" y="361985"/>
                    <a:pt x="2042447" y="363889"/>
                    <a:pt x="2059578" y="374361"/>
                  </a:cubicBezTo>
                  <a:cubicBezTo>
                    <a:pt x="2139525" y="421007"/>
                    <a:pt x="2219472" y="468605"/>
                    <a:pt x="2301321" y="512396"/>
                  </a:cubicBezTo>
                  <a:cubicBezTo>
                    <a:pt x="2330826" y="528579"/>
                    <a:pt x="2341295" y="547619"/>
                    <a:pt x="2340343" y="580938"/>
                  </a:cubicBezTo>
                  <a:cubicBezTo>
                    <a:pt x="2338440" y="660903"/>
                    <a:pt x="2339391" y="740868"/>
                    <a:pt x="2340343" y="820833"/>
                  </a:cubicBezTo>
                  <a:cubicBezTo>
                    <a:pt x="2340343" y="841776"/>
                    <a:pt x="2332729" y="853200"/>
                    <a:pt x="2314646" y="862720"/>
                  </a:cubicBezTo>
                  <a:cubicBezTo>
                    <a:pt x="2236603" y="904606"/>
                    <a:pt x="2158560" y="947445"/>
                    <a:pt x="2080517" y="990283"/>
                  </a:cubicBezTo>
                  <a:cubicBezTo>
                    <a:pt x="2069095" y="995995"/>
                    <a:pt x="2064337" y="1002659"/>
                    <a:pt x="2064337" y="1016938"/>
                  </a:cubicBezTo>
                  <a:cubicBezTo>
                    <a:pt x="2065289" y="1132126"/>
                    <a:pt x="2065289" y="1246362"/>
                    <a:pt x="2064337" y="1361550"/>
                  </a:cubicBezTo>
                  <a:cubicBezTo>
                    <a:pt x="2064337" y="1373926"/>
                    <a:pt x="2068144" y="1381541"/>
                    <a:pt x="2079565" y="1388205"/>
                  </a:cubicBezTo>
                  <a:cubicBezTo>
                    <a:pt x="2157608" y="1431995"/>
                    <a:pt x="2235651" y="1477690"/>
                    <a:pt x="2313694" y="1521480"/>
                  </a:cubicBezTo>
                  <a:cubicBezTo>
                    <a:pt x="2331777" y="1531952"/>
                    <a:pt x="2340343" y="1544328"/>
                    <a:pt x="2340343" y="1566223"/>
                  </a:cubicBezTo>
                  <a:cubicBezTo>
                    <a:pt x="2339391" y="1651900"/>
                    <a:pt x="2339391" y="1737577"/>
                    <a:pt x="2340343" y="1823254"/>
                  </a:cubicBezTo>
                  <a:cubicBezTo>
                    <a:pt x="2340343" y="1842293"/>
                    <a:pt x="2333681" y="1854669"/>
                    <a:pt x="2316549" y="1863236"/>
                  </a:cubicBezTo>
                  <a:cubicBezTo>
                    <a:pt x="2229941" y="1909883"/>
                    <a:pt x="2143332" y="1957481"/>
                    <a:pt x="2057675" y="2005079"/>
                  </a:cubicBezTo>
                  <a:cubicBezTo>
                    <a:pt x="2040543" y="2014599"/>
                    <a:pt x="2025315" y="2015551"/>
                    <a:pt x="2008184" y="2005079"/>
                  </a:cubicBezTo>
                  <a:cubicBezTo>
                    <a:pt x="1938706" y="1966049"/>
                    <a:pt x="1869229" y="1928922"/>
                    <a:pt x="1799752" y="1890843"/>
                  </a:cubicBezTo>
                  <a:cubicBezTo>
                    <a:pt x="1787379" y="1884180"/>
                    <a:pt x="1778813" y="1883228"/>
                    <a:pt x="1766440" y="1891795"/>
                  </a:cubicBezTo>
                  <a:cubicBezTo>
                    <a:pt x="1675073" y="1953673"/>
                    <a:pt x="1582753" y="2015551"/>
                    <a:pt x="1489482" y="2076477"/>
                  </a:cubicBezTo>
                  <a:cubicBezTo>
                    <a:pt x="1479013" y="2083141"/>
                    <a:pt x="1476158" y="2090756"/>
                    <a:pt x="1476158" y="2102180"/>
                  </a:cubicBezTo>
                  <a:cubicBezTo>
                    <a:pt x="1477110" y="2140259"/>
                    <a:pt x="1476158" y="2177385"/>
                    <a:pt x="1476158" y="2215464"/>
                  </a:cubicBezTo>
                  <a:cubicBezTo>
                    <a:pt x="1476158" y="2233551"/>
                    <a:pt x="1469496" y="2245927"/>
                    <a:pt x="1453316" y="2254495"/>
                  </a:cubicBezTo>
                  <a:cubicBezTo>
                    <a:pt x="1366707" y="2301141"/>
                    <a:pt x="1280098" y="2348739"/>
                    <a:pt x="1193489" y="2396338"/>
                  </a:cubicBezTo>
                  <a:cubicBezTo>
                    <a:pt x="1176358" y="2405857"/>
                    <a:pt x="1161130" y="2405857"/>
                    <a:pt x="1143999" y="2396338"/>
                  </a:cubicBezTo>
                  <a:cubicBezTo>
                    <a:pt x="1057390" y="2348739"/>
                    <a:pt x="969829" y="2301141"/>
                    <a:pt x="883220" y="2253543"/>
                  </a:cubicBezTo>
                  <a:cubicBezTo>
                    <a:pt x="868944" y="2245927"/>
                    <a:pt x="862282" y="2234503"/>
                    <a:pt x="862282" y="2217368"/>
                  </a:cubicBezTo>
                  <a:cubicBezTo>
                    <a:pt x="863234" y="2178337"/>
                    <a:pt x="862282" y="2139307"/>
                    <a:pt x="862282" y="2100276"/>
                  </a:cubicBezTo>
                  <a:cubicBezTo>
                    <a:pt x="862282" y="2089804"/>
                    <a:pt x="859426" y="2083141"/>
                    <a:pt x="849909" y="2076477"/>
                  </a:cubicBezTo>
                  <a:cubicBezTo>
                    <a:pt x="757590" y="2015551"/>
                    <a:pt x="664319" y="1953673"/>
                    <a:pt x="571999" y="1891795"/>
                  </a:cubicBezTo>
                  <a:cubicBezTo>
                    <a:pt x="560578" y="1884180"/>
                    <a:pt x="552964" y="1883228"/>
                    <a:pt x="540592" y="1889891"/>
                  </a:cubicBezTo>
                  <a:cubicBezTo>
                    <a:pt x="470162" y="1928922"/>
                    <a:pt x="398781" y="1967001"/>
                    <a:pt x="328352" y="2006031"/>
                  </a:cubicBezTo>
                  <a:cubicBezTo>
                    <a:pt x="313124" y="2014599"/>
                    <a:pt x="300752" y="2014599"/>
                    <a:pt x="285524" y="2006031"/>
                  </a:cubicBezTo>
                  <a:cubicBezTo>
                    <a:pt x="196060" y="1956529"/>
                    <a:pt x="107547" y="1908931"/>
                    <a:pt x="18083" y="1859428"/>
                  </a:cubicBezTo>
                  <a:cubicBezTo>
                    <a:pt x="5711" y="1852765"/>
                    <a:pt x="0" y="1843245"/>
                    <a:pt x="0" y="1829917"/>
                  </a:cubicBezTo>
                  <a:cubicBezTo>
                    <a:pt x="0" y="1738529"/>
                    <a:pt x="0" y="1648092"/>
                    <a:pt x="0" y="1556703"/>
                  </a:cubicBezTo>
                  <a:cubicBezTo>
                    <a:pt x="0" y="1540520"/>
                    <a:pt x="8566" y="1531000"/>
                    <a:pt x="21890" y="1523384"/>
                  </a:cubicBezTo>
                  <a:cubicBezTo>
                    <a:pt x="99933" y="1478642"/>
                    <a:pt x="177976" y="1433899"/>
                    <a:pt x="256020" y="1390109"/>
                  </a:cubicBezTo>
                  <a:cubicBezTo>
                    <a:pt x="269344" y="1382493"/>
                    <a:pt x="275055" y="1373926"/>
                    <a:pt x="275055" y="1357742"/>
                  </a:cubicBezTo>
                  <a:cubicBezTo>
                    <a:pt x="274103" y="1243506"/>
                    <a:pt x="274103" y="1130222"/>
                    <a:pt x="275055" y="1015986"/>
                  </a:cubicBezTo>
                  <a:cubicBezTo>
                    <a:pt x="275055" y="1002659"/>
                    <a:pt x="270296" y="995995"/>
                    <a:pt x="258875" y="989331"/>
                  </a:cubicBezTo>
                  <a:cubicBezTo>
                    <a:pt x="179880" y="947445"/>
                    <a:pt x="101837" y="903654"/>
                    <a:pt x="23794" y="861768"/>
                  </a:cubicBezTo>
                  <a:cubicBezTo>
                    <a:pt x="7614" y="853200"/>
                    <a:pt x="0" y="840824"/>
                    <a:pt x="0" y="821785"/>
                  </a:cubicBezTo>
                  <a:cubicBezTo>
                    <a:pt x="952" y="735156"/>
                    <a:pt x="952" y="648527"/>
                    <a:pt x="0" y="561898"/>
                  </a:cubicBezTo>
                  <a:cubicBezTo>
                    <a:pt x="0" y="542859"/>
                    <a:pt x="6662" y="531435"/>
                    <a:pt x="23794" y="521916"/>
                  </a:cubicBezTo>
                  <a:cubicBezTo>
                    <a:pt x="112306" y="472413"/>
                    <a:pt x="199867" y="421959"/>
                    <a:pt x="287427" y="371505"/>
                  </a:cubicBezTo>
                  <a:cubicBezTo>
                    <a:pt x="301704" y="362937"/>
                    <a:pt x="315028" y="362937"/>
                    <a:pt x="329304" y="371505"/>
                  </a:cubicBezTo>
                  <a:cubicBezTo>
                    <a:pt x="417816" y="422911"/>
                    <a:pt x="506329" y="473365"/>
                    <a:pt x="594841" y="523820"/>
                  </a:cubicBezTo>
                  <a:cubicBezTo>
                    <a:pt x="609117" y="531435"/>
                    <a:pt x="615780" y="542859"/>
                    <a:pt x="614828" y="559042"/>
                  </a:cubicBezTo>
                  <a:cubicBezTo>
                    <a:pt x="614828" y="576178"/>
                    <a:pt x="614828" y="592361"/>
                    <a:pt x="614828" y="609497"/>
                  </a:cubicBezTo>
                  <a:cubicBezTo>
                    <a:pt x="614828" y="619968"/>
                    <a:pt x="617683" y="622824"/>
                    <a:pt x="627200" y="617112"/>
                  </a:cubicBezTo>
                  <a:cubicBezTo>
                    <a:pt x="702388" y="569514"/>
                    <a:pt x="777577" y="522868"/>
                    <a:pt x="853716" y="475269"/>
                  </a:cubicBezTo>
                  <a:cubicBezTo>
                    <a:pt x="862282" y="470509"/>
                    <a:pt x="863234" y="463846"/>
                    <a:pt x="863234" y="455278"/>
                  </a:cubicBezTo>
                  <a:cubicBezTo>
                    <a:pt x="863234" y="369601"/>
                    <a:pt x="863234" y="284876"/>
                    <a:pt x="862282" y="199199"/>
                  </a:cubicBezTo>
                  <a:cubicBezTo>
                    <a:pt x="862282" y="177304"/>
                    <a:pt x="869896" y="163976"/>
                    <a:pt x="888931" y="153505"/>
                  </a:cubicBezTo>
                  <a:cubicBezTo>
                    <a:pt x="974588" y="105906"/>
                    <a:pt x="1059293" y="57356"/>
                    <a:pt x="1143999" y="7854"/>
                  </a:cubicBezTo>
                  <a:cubicBezTo>
                    <a:pt x="1163034" y="-2618"/>
                    <a:pt x="1178261" y="-2618"/>
                    <a:pt x="1196345" y="7854"/>
                  </a:cubicBezTo>
                  <a:cubicBezTo>
                    <a:pt x="1281050" y="57356"/>
                    <a:pt x="1366707" y="105906"/>
                    <a:pt x="1452364" y="154457"/>
                  </a:cubicBezTo>
                  <a:cubicBezTo>
                    <a:pt x="1469496" y="163976"/>
                    <a:pt x="1477110" y="177304"/>
                    <a:pt x="1477110" y="197295"/>
                  </a:cubicBezTo>
                  <a:cubicBezTo>
                    <a:pt x="1476158" y="282972"/>
                    <a:pt x="1477110" y="367697"/>
                    <a:pt x="1476158" y="453374"/>
                  </a:cubicBezTo>
                  <a:cubicBezTo>
                    <a:pt x="1476158" y="465750"/>
                    <a:pt x="1479965" y="472413"/>
                    <a:pt x="1490434" y="479077"/>
                  </a:cubicBezTo>
                  <a:cubicBezTo>
                    <a:pt x="1560863" y="522868"/>
                    <a:pt x="1631292" y="567610"/>
                    <a:pt x="1701722" y="611400"/>
                  </a:cubicBezTo>
                  <a:cubicBezTo>
                    <a:pt x="1708384" y="613304"/>
                    <a:pt x="1715046" y="616160"/>
                    <a:pt x="1723612" y="621872"/>
                  </a:cubicBezTo>
                  <a:close/>
                  <a:moveTo>
                    <a:pt x="2000570" y="1189244"/>
                  </a:moveTo>
                  <a:cubicBezTo>
                    <a:pt x="2000570" y="1130222"/>
                    <a:pt x="2000570" y="1071200"/>
                    <a:pt x="2000570" y="1012178"/>
                  </a:cubicBezTo>
                  <a:cubicBezTo>
                    <a:pt x="2000570" y="1003611"/>
                    <a:pt x="1998666" y="997899"/>
                    <a:pt x="1991052" y="994091"/>
                  </a:cubicBezTo>
                  <a:cubicBezTo>
                    <a:pt x="1924430" y="957916"/>
                    <a:pt x="1857808" y="921742"/>
                    <a:pt x="1790234" y="885567"/>
                  </a:cubicBezTo>
                  <a:cubicBezTo>
                    <a:pt x="1785475" y="882711"/>
                    <a:pt x="1775958" y="883663"/>
                    <a:pt x="1771199" y="886519"/>
                  </a:cubicBezTo>
                  <a:cubicBezTo>
                    <a:pt x="1676025" y="947445"/>
                    <a:pt x="1580850" y="1009322"/>
                    <a:pt x="1486627" y="1071200"/>
                  </a:cubicBezTo>
                  <a:cubicBezTo>
                    <a:pt x="1481868" y="1075008"/>
                    <a:pt x="1477110" y="1083576"/>
                    <a:pt x="1477110" y="1089288"/>
                  </a:cubicBezTo>
                  <a:cubicBezTo>
                    <a:pt x="1476158" y="1161637"/>
                    <a:pt x="1476158" y="1233986"/>
                    <a:pt x="1477110" y="1306336"/>
                  </a:cubicBezTo>
                  <a:cubicBezTo>
                    <a:pt x="1477110" y="1312048"/>
                    <a:pt x="1480917" y="1320615"/>
                    <a:pt x="1485675" y="1324423"/>
                  </a:cubicBezTo>
                  <a:cubicBezTo>
                    <a:pt x="1573236" y="1387253"/>
                    <a:pt x="1660797" y="1449131"/>
                    <a:pt x="1749309" y="1510057"/>
                  </a:cubicBezTo>
                  <a:cubicBezTo>
                    <a:pt x="1754068" y="1512913"/>
                    <a:pt x="1764537" y="1513865"/>
                    <a:pt x="1769296" y="1511009"/>
                  </a:cubicBezTo>
                  <a:cubicBezTo>
                    <a:pt x="1842580" y="1470074"/>
                    <a:pt x="1914913" y="1428188"/>
                    <a:pt x="1987245" y="1387253"/>
                  </a:cubicBezTo>
                  <a:cubicBezTo>
                    <a:pt x="1996763" y="1381541"/>
                    <a:pt x="2000570" y="1375830"/>
                    <a:pt x="2000570" y="1364406"/>
                  </a:cubicBezTo>
                  <a:cubicBezTo>
                    <a:pt x="2000570" y="1306336"/>
                    <a:pt x="2000570" y="1247314"/>
                    <a:pt x="2000570" y="1189244"/>
                  </a:cubicBezTo>
                  <a:close/>
                  <a:moveTo>
                    <a:pt x="338822" y="1187340"/>
                  </a:moveTo>
                  <a:cubicBezTo>
                    <a:pt x="338822" y="1247314"/>
                    <a:pt x="338822" y="1306336"/>
                    <a:pt x="338822" y="1366310"/>
                  </a:cubicBezTo>
                  <a:cubicBezTo>
                    <a:pt x="338822" y="1375830"/>
                    <a:pt x="340725" y="1380589"/>
                    <a:pt x="349291" y="1385349"/>
                  </a:cubicBezTo>
                  <a:cubicBezTo>
                    <a:pt x="422575" y="1427236"/>
                    <a:pt x="494908" y="1469122"/>
                    <a:pt x="568192" y="1510057"/>
                  </a:cubicBezTo>
                  <a:cubicBezTo>
                    <a:pt x="573903" y="1512913"/>
                    <a:pt x="583420" y="1513865"/>
                    <a:pt x="588179" y="1510057"/>
                  </a:cubicBezTo>
                  <a:cubicBezTo>
                    <a:pt x="676691" y="1449131"/>
                    <a:pt x="764252" y="1387253"/>
                    <a:pt x="851813" y="1324423"/>
                  </a:cubicBezTo>
                  <a:cubicBezTo>
                    <a:pt x="857523" y="1320615"/>
                    <a:pt x="861330" y="1311096"/>
                    <a:pt x="861330" y="1304432"/>
                  </a:cubicBezTo>
                  <a:cubicBezTo>
                    <a:pt x="862282" y="1233035"/>
                    <a:pt x="861330" y="1161637"/>
                    <a:pt x="862282" y="1090240"/>
                  </a:cubicBezTo>
                  <a:cubicBezTo>
                    <a:pt x="862282" y="1080720"/>
                    <a:pt x="859426" y="1075008"/>
                    <a:pt x="850861" y="1069296"/>
                  </a:cubicBezTo>
                  <a:cubicBezTo>
                    <a:pt x="757590" y="1008370"/>
                    <a:pt x="664319" y="948396"/>
                    <a:pt x="571048" y="886519"/>
                  </a:cubicBezTo>
                  <a:cubicBezTo>
                    <a:pt x="561530" y="880807"/>
                    <a:pt x="554868" y="879855"/>
                    <a:pt x="545350" y="885567"/>
                  </a:cubicBezTo>
                  <a:cubicBezTo>
                    <a:pt x="480632" y="921742"/>
                    <a:pt x="415913" y="956964"/>
                    <a:pt x="350242" y="992187"/>
                  </a:cubicBezTo>
                  <a:cubicBezTo>
                    <a:pt x="341677" y="996947"/>
                    <a:pt x="338822" y="1002659"/>
                    <a:pt x="338822" y="1012178"/>
                  </a:cubicBezTo>
                  <a:cubicBezTo>
                    <a:pt x="339773" y="1071200"/>
                    <a:pt x="338822" y="1129270"/>
                    <a:pt x="338822" y="1187340"/>
                  </a:cubicBezTo>
                  <a:close/>
                  <a:moveTo>
                    <a:pt x="1477110" y="2005079"/>
                  </a:moveTo>
                  <a:cubicBezTo>
                    <a:pt x="1482820" y="2002223"/>
                    <a:pt x="1486627" y="2002223"/>
                    <a:pt x="1488531" y="2000319"/>
                  </a:cubicBezTo>
                  <a:cubicBezTo>
                    <a:pt x="1565622" y="1948913"/>
                    <a:pt x="1642713" y="1897507"/>
                    <a:pt x="1719805" y="1846101"/>
                  </a:cubicBezTo>
                  <a:cubicBezTo>
                    <a:pt x="1722660" y="1844197"/>
                    <a:pt x="1725515" y="1838485"/>
                    <a:pt x="1725515" y="1834677"/>
                  </a:cubicBezTo>
                  <a:cubicBezTo>
                    <a:pt x="1725515" y="1750904"/>
                    <a:pt x="1725515" y="1667131"/>
                    <a:pt x="1724564" y="1583358"/>
                  </a:cubicBezTo>
                  <a:cubicBezTo>
                    <a:pt x="1724564" y="1576694"/>
                    <a:pt x="1719805" y="1568127"/>
                    <a:pt x="1714094" y="1563367"/>
                  </a:cubicBezTo>
                  <a:cubicBezTo>
                    <a:pt x="1628437" y="1502441"/>
                    <a:pt x="1542780" y="1442467"/>
                    <a:pt x="1457123" y="1381541"/>
                  </a:cubicBezTo>
                  <a:cubicBezTo>
                    <a:pt x="1447606" y="1374877"/>
                    <a:pt x="1439991" y="1373926"/>
                    <a:pt x="1429522" y="1379637"/>
                  </a:cubicBezTo>
                  <a:cubicBezTo>
                    <a:pt x="1358141" y="1418668"/>
                    <a:pt x="1286761" y="1457699"/>
                    <a:pt x="1215380" y="1496729"/>
                  </a:cubicBezTo>
                  <a:cubicBezTo>
                    <a:pt x="1205862" y="1501489"/>
                    <a:pt x="1202055" y="1507201"/>
                    <a:pt x="1202055" y="1518624"/>
                  </a:cubicBezTo>
                  <a:cubicBezTo>
                    <a:pt x="1203007" y="1596686"/>
                    <a:pt x="1203007" y="1674747"/>
                    <a:pt x="1202055" y="1752808"/>
                  </a:cubicBezTo>
                  <a:cubicBezTo>
                    <a:pt x="1202055" y="1765184"/>
                    <a:pt x="1205862" y="1771847"/>
                    <a:pt x="1216331" y="1777559"/>
                  </a:cubicBezTo>
                  <a:cubicBezTo>
                    <a:pt x="1295326" y="1822302"/>
                    <a:pt x="1373369" y="1867044"/>
                    <a:pt x="1451412" y="1911787"/>
                  </a:cubicBezTo>
                  <a:cubicBezTo>
                    <a:pt x="1469496" y="1922258"/>
                    <a:pt x="1479013" y="1935586"/>
                    <a:pt x="1477110" y="1956529"/>
                  </a:cubicBezTo>
                  <a:cubicBezTo>
                    <a:pt x="1476158" y="1972712"/>
                    <a:pt x="1477110" y="1987944"/>
                    <a:pt x="1477110" y="2005079"/>
                  </a:cubicBezTo>
                  <a:close/>
                  <a:moveTo>
                    <a:pt x="862282" y="2006983"/>
                  </a:moveTo>
                  <a:cubicBezTo>
                    <a:pt x="862282" y="1985088"/>
                    <a:pt x="862282" y="1967953"/>
                    <a:pt x="862282" y="1950817"/>
                  </a:cubicBezTo>
                  <a:cubicBezTo>
                    <a:pt x="861330" y="1933682"/>
                    <a:pt x="868944" y="1922258"/>
                    <a:pt x="884172" y="1914642"/>
                  </a:cubicBezTo>
                  <a:cubicBezTo>
                    <a:pt x="965070" y="1868948"/>
                    <a:pt x="1045969" y="1822302"/>
                    <a:pt x="1126867" y="1776607"/>
                  </a:cubicBezTo>
                  <a:cubicBezTo>
                    <a:pt x="1134481" y="1771847"/>
                    <a:pt x="1137336" y="1767088"/>
                    <a:pt x="1137336" y="1758520"/>
                  </a:cubicBezTo>
                  <a:cubicBezTo>
                    <a:pt x="1137336" y="1677603"/>
                    <a:pt x="1137336" y="1597638"/>
                    <a:pt x="1137336" y="1516721"/>
                  </a:cubicBezTo>
                  <a:cubicBezTo>
                    <a:pt x="1137336" y="1508153"/>
                    <a:pt x="1135433" y="1502441"/>
                    <a:pt x="1126867" y="1498633"/>
                  </a:cubicBezTo>
                  <a:cubicBezTo>
                    <a:pt x="1053583" y="1458651"/>
                    <a:pt x="980298" y="1418668"/>
                    <a:pt x="907014" y="1378685"/>
                  </a:cubicBezTo>
                  <a:cubicBezTo>
                    <a:pt x="898448" y="1373926"/>
                    <a:pt x="892738" y="1374877"/>
                    <a:pt x="885124" y="1380589"/>
                  </a:cubicBezTo>
                  <a:cubicBezTo>
                    <a:pt x="799467" y="1441515"/>
                    <a:pt x="713809" y="1502441"/>
                    <a:pt x="627200" y="1562415"/>
                  </a:cubicBezTo>
                  <a:cubicBezTo>
                    <a:pt x="617683" y="1569079"/>
                    <a:pt x="613876" y="1576694"/>
                    <a:pt x="613876" y="1588118"/>
                  </a:cubicBezTo>
                  <a:cubicBezTo>
                    <a:pt x="613876" y="1670939"/>
                    <a:pt x="613876" y="1752808"/>
                    <a:pt x="613876" y="1835629"/>
                  </a:cubicBezTo>
                  <a:cubicBezTo>
                    <a:pt x="613876" y="1840389"/>
                    <a:pt x="618635" y="1847053"/>
                    <a:pt x="623394" y="1849909"/>
                  </a:cubicBezTo>
                  <a:cubicBezTo>
                    <a:pt x="694774" y="1898459"/>
                    <a:pt x="767107" y="1946057"/>
                    <a:pt x="839440" y="1993656"/>
                  </a:cubicBezTo>
                  <a:cubicBezTo>
                    <a:pt x="845150" y="1997464"/>
                    <a:pt x="852764" y="2001271"/>
                    <a:pt x="862282" y="2006983"/>
                  </a:cubicBezTo>
                  <a:close/>
                  <a:moveTo>
                    <a:pt x="1137336" y="758003"/>
                  </a:moveTo>
                  <a:cubicBezTo>
                    <a:pt x="1137336" y="719925"/>
                    <a:pt x="1137336" y="682798"/>
                    <a:pt x="1137336" y="644719"/>
                  </a:cubicBezTo>
                  <a:cubicBezTo>
                    <a:pt x="1137336" y="634248"/>
                    <a:pt x="1133529" y="628536"/>
                    <a:pt x="1124964" y="623776"/>
                  </a:cubicBezTo>
                  <a:cubicBezTo>
                    <a:pt x="1059293" y="588553"/>
                    <a:pt x="993623" y="552379"/>
                    <a:pt x="928904" y="517156"/>
                  </a:cubicBezTo>
                  <a:cubicBezTo>
                    <a:pt x="920338" y="512396"/>
                    <a:pt x="913676" y="511444"/>
                    <a:pt x="905110" y="516204"/>
                  </a:cubicBezTo>
                  <a:cubicBezTo>
                    <a:pt x="811839" y="574274"/>
                    <a:pt x="719520" y="633296"/>
                    <a:pt x="626249" y="691366"/>
                  </a:cubicBezTo>
                  <a:cubicBezTo>
                    <a:pt x="617683" y="696125"/>
                    <a:pt x="614828" y="701837"/>
                    <a:pt x="614828" y="712309"/>
                  </a:cubicBezTo>
                  <a:cubicBezTo>
                    <a:pt x="614828" y="750388"/>
                    <a:pt x="615780" y="788466"/>
                    <a:pt x="614828" y="826545"/>
                  </a:cubicBezTo>
                  <a:cubicBezTo>
                    <a:pt x="614828" y="836065"/>
                    <a:pt x="617683" y="840824"/>
                    <a:pt x="625297" y="845584"/>
                  </a:cubicBezTo>
                  <a:cubicBezTo>
                    <a:pt x="711906" y="901750"/>
                    <a:pt x="799467" y="958868"/>
                    <a:pt x="886075" y="1015034"/>
                  </a:cubicBezTo>
                  <a:cubicBezTo>
                    <a:pt x="890834" y="1017890"/>
                    <a:pt x="901303" y="1017890"/>
                    <a:pt x="906062" y="1015034"/>
                  </a:cubicBezTo>
                  <a:cubicBezTo>
                    <a:pt x="980298" y="973148"/>
                    <a:pt x="1053583" y="931261"/>
                    <a:pt x="1127819" y="888423"/>
                  </a:cubicBezTo>
                  <a:cubicBezTo>
                    <a:pt x="1135433" y="883663"/>
                    <a:pt x="1138288" y="878903"/>
                    <a:pt x="1138288" y="870335"/>
                  </a:cubicBezTo>
                  <a:cubicBezTo>
                    <a:pt x="1137336" y="833209"/>
                    <a:pt x="1137336" y="796082"/>
                    <a:pt x="1137336" y="758003"/>
                  </a:cubicBezTo>
                  <a:close/>
                  <a:moveTo>
                    <a:pt x="1202055" y="756099"/>
                  </a:moveTo>
                  <a:cubicBezTo>
                    <a:pt x="1202055" y="794178"/>
                    <a:pt x="1202055" y="832257"/>
                    <a:pt x="1202055" y="870335"/>
                  </a:cubicBezTo>
                  <a:cubicBezTo>
                    <a:pt x="1202055" y="876047"/>
                    <a:pt x="1205862" y="884615"/>
                    <a:pt x="1210621" y="887471"/>
                  </a:cubicBezTo>
                  <a:cubicBezTo>
                    <a:pt x="1284857" y="930309"/>
                    <a:pt x="1359093" y="973148"/>
                    <a:pt x="1433329" y="1015034"/>
                  </a:cubicBezTo>
                  <a:cubicBezTo>
                    <a:pt x="1439040" y="1017890"/>
                    <a:pt x="1448557" y="1017890"/>
                    <a:pt x="1453316" y="1015034"/>
                  </a:cubicBezTo>
                  <a:cubicBezTo>
                    <a:pt x="1541828" y="958868"/>
                    <a:pt x="1629389" y="901750"/>
                    <a:pt x="1716950" y="843680"/>
                  </a:cubicBezTo>
                  <a:cubicBezTo>
                    <a:pt x="1720756" y="840824"/>
                    <a:pt x="1724564" y="835113"/>
                    <a:pt x="1724564" y="830353"/>
                  </a:cubicBezTo>
                  <a:cubicBezTo>
                    <a:pt x="1725515" y="789418"/>
                    <a:pt x="1725515" y="749436"/>
                    <a:pt x="1724564" y="708501"/>
                  </a:cubicBezTo>
                  <a:cubicBezTo>
                    <a:pt x="1724564" y="702789"/>
                    <a:pt x="1719805" y="695174"/>
                    <a:pt x="1715046" y="691366"/>
                  </a:cubicBezTo>
                  <a:cubicBezTo>
                    <a:pt x="1621775" y="632344"/>
                    <a:pt x="1528504" y="574274"/>
                    <a:pt x="1435233" y="515252"/>
                  </a:cubicBezTo>
                  <a:cubicBezTo>
                    <a:pt x="1427619" y="510492"/>
                    <a:pt x="1420956" y="510492"/>
                    <a:pt x="1413343" y="514300"/>
                  </a:cubicBezTo>
                  <a:cubicBezTo>
                    <a:pt x="1347672" y="550475"/>
                    <a:pt x="1282002" y="586649"/>
                    <a:pt x="1215380" y="621872"/>
                  </a:cubicBezTo>
                  <a:cubicBezTo>
                    <a:pt x="1205862" y="626632"/>
                    <a:pt x="1202055" y="633296"/>
                    <a:pt x="1202055" y="643767"/>
                  </a:cubicBezTo>
                  <a:cubicBezTo>
                    <a:pt x="1202055" y="682798"/>
                    <a:pt x="1202055" y="719925"/>
                    <a:pt x="1202055" y="756099"/>
                  </a:cubicBezTo>
                  <a:close/>
                  <a:moveTo>
                    <a:pt x="1378128" y="1059777"/>
                  </a:moveTo>
                  <a:cubicBezTo>
                    <a:pt x="1374321" y="1055969"/>
                    <a:pt x="1371466" y="1054065"/>
                    <a:pt x="1368610" y="1052161"/>
                  </a:cubicBezTo>
                  <a:cubicBezTo>
                    <a:pt x="1305795" y="1015986"/>
                    <a:pt x="1242980" y="980763"/>
                    <a:pt x="1181117" y="944589"/>
                  </a:cubicBezTo>
                  <a:cubicBezTo>
                    <a:pt x="1173503" y="939829"/>
                    <a:pt x="1165889" y="938877"/>
                    <a:pt x="1157323" y="944589"/>
                  </a:cubicBezTo>
                  <a:cubicBezTo>
                    <a:pt x="1095460" y="980763"/>
                    <a:pt x="1032644" y="1015986"/>
                    <a:pt x="970781" y="1052161"/>
                  </a:cubicBezTo>
                  <a:cubicBezTo>
                    <a:pt x="966974" y="1054065"/>
                    <a:pt x="964118" y="1056921"/>
                    <a:pt x="961263" y="1059777"/>
                  </a:cubicBezTo>
                  <a:cubicBezTo>
                    <a:pt x="964118" y="1061681"/>
                    <a:pt x="965070" y="1062632"/>
                    <a:pt x="966022" y="1063585"/>
                  </a:cubicBezTo>
                  <a:cubicBezTo>
                    <a:pt x="1030741" y="1098807"/>
                    <a:pt x="1095460" y="1134982"/>
                    <a:pt x="1161130" y="1170205"/>
                  </a:cubicBezTo>
                  <a:cubicBezTo>
                    <a:pt x="1165889" y="1173061"/>
                    <a:pt x="1174454" y="1171157"/>
                    <a:pt x="1179213" y="1168301"/>
                  </a:cubicBezTo>
                  <a:cubicBezTo>
                    <a:pt x="1222993" y="1144502"/>
                    <a:pt x="1266774" y="1120702"/>
                    <a:pt x="1310554" y="1096903"/>
                  </a:cubicBezTo>
                  <a:cubicBezTo>
                    <a:pt x="1333396" y="1084528"/>
                    <a:pt x="1355286" y="1072152"/>
                    <a:pt x="1378128" y="1059777"/>
                  </a:cubicBezTo>
                  <a:close/>
                  <a:moveTo>
                    <a:pt x="961263" y="184919"/>
                  </a:moveTo>
                  <a:cubicBezTo>
                    <a:pt x="964118" y="187775"/>
                    <a:pt x="964118" y="188727"/>
                    <a:pt x="965070" y="189679"/>
                  </a:cubicBezTo>
                  <a:cubicBezTo>
                    <a:pt x="1030741" y="225854"/>
                    <a:pt x="1095460" y="261077"/>
                    <a:pt x="1161130" y="296300"/>
                  </a:cubicBezTo>
                  <a:cubicBezTo>
                    <a:pt x="1165889" y="299155"/>
                    <a:pt x="1174454" y="297252"/>
                    <a:pt x="1179213" y="294396"/>
                  </a:cubicBezTo>
                  <a:cubicBezTo>
                    <a:pt x="1219187" y="273452"/>
                    <a:pt x="1259160" y="251557"/>
                    <a:pt x="1299133" y="229662"/>
                  </a:cubicBezTo>
                  <a:cubicBezTo>
                    <a:pt x="1324830" y="215382"/>
                    <a:pt x="1350527" y="201103"/>
                    <a:pt x="1377176" y="186823"/>
                  </a:cubicBezTo>
                  <a:cubicBezTo>
                    <a:pt x="1373369" y="183016"/>
                    <a:pt x="1370514" y="181112"/>
                    <a:pt x="1367659" y="179208"/>
                  </a:cubicBezTo>
                  <a:cubicBezTo>
                    <a:pt x="1304844" y="143033"/>
                    <a:pt x="1242028" y="107810"/>
                    <a:pt x="1180165" y="71635"/>
                  </a:cubicBezTo>
                  <a:cubicBezTo>
                    <a:pt x="1171599" y="66876"/>
                    <a:pt x="1163985" y="66876"/>
                    <a:pt x="1155419" y="72587"/>
                  </a:cubicBezTo>
                  <a:cubicBezTo>
                    <a:pt x="1104025" y="102098"/>
                    <a:pt x="1052631" y="131609"/>
                    <a:pt x="1001237" y="161120"/>
                  </a:cubicBezTo>
                  <a:cubicBezTo>
                    <a:pt x="988864" y="168736"/>
                    <a:pt x="975540" y="176352"/>
                    <a:pt x="961263" y="184919"/>
                  </a:cubicBezTo>
                  <a:close/>
                  <a:moveTo>
                    <a:pt x="1822593" y="1553847"/>
                  </a:moveTo>
                  <a:cubicBezTo>
                    <a:pt x="1829256" y="1557655"/>
                    <a:pt x="1833063" y="1560511"/>
                    <a:pt x="1836870" y="1562415"/>
                  </a:cubicBezTo>
                  <a:cubicBezTo>
                    <a:pt x="1898733" y="1595734"/>
                    <a:pt x="1959645" y="1630005"/>
                    <a:pt x="2021508" y="1663323"/>
                  </a:cubicBezTo>
                  <a:cubicBezTo>
                    <a:pt x="2027219" y="1666179"/>
                    <a:pt x="2036736" y="1666179"/>
                    <a:pt x="2042447" y="1663323"/>
                  </a:cubicBezTo>
                  <a:cubicBezTo>
                    <a:pt x="2104310" y="1630005"/>
                    <a:pt x="2166174" y="1596686"/>
                    <a:pt x="2227085" y="1562415"/>
                  </a:cubicBezTo>
                  <a:cubicBezTo>
                    <a:pt x="2230892" y="1560511"/>
                    <a:pt x="2234699" y="1556703"/>
                    <a:pt x="2239458" y="1553847"/>
                  </a:cubicBezTo>
                  <a:cubicBezTo>
                    <a:pt x="2236603" y="1550991"/>
                    <a:pt x="2235651" y="1550039"/>
                    <a:pt x="2234699" y="1549087"/>
                  </a:cubicBezTo>
                  <a:cubicBezTo>
                    <a:pt x="2169981" y="1511961"/>
                    <a:pt x="2105262" y="1473882"/>
                    <a:pt x="2039591" y="1437707"/>
                  </a:cubicBezTo>
                  <a:cubicBezTo>
                    <a:pt x="2034833" y="1434851"/>
                    <a:pt x="2026267" y="1436755"/>
                    <a:pt x="2021508" y="1438659"/>
                  </a:cubicBezTo>
                  <a:cubicBezTo>
                    <a:pt x="1991052" y="1455795"/>
                    <a:pt x="1960596" y="1472930"/>
                    <a:pt x="1930141" y="1491017"/>
                  </a:cubicBezTo>
                  <a:cubicBezTo>
                    <a:pt x="1895878" y="1511961"/>
                    <a:pt x="1860663" y="1531952"/>
                    <a:pt x="1822593" y="1553847"/>
                  </a:cubicBezTo>
                  <a:close/>
                  <a:moveTo>
                    <a:pt x="98030" y="553331"/>
                  </a:moveTo>
                  <a:cubicBezTo>
                    <a:pt x="102789" y="556186"/>
                    <a:pt x="104692" y="558090"/>
                    <a:pt x="107547" y="559042"/>
                  </a:cubicBezTo>
                  <a:cubicBezTo>
                    <a:pt x="170362" y="593313"/>
                    <a:pt x="233178" y="627584"/>
                    <a:pt x="295993" y="661855"/>
                  </a:cubicBezTo>
                  <a:cubicBezTo>
                    <a:pt x="304559" y="666615"/>
                    <a:pt x="312173" y="664711"/>
                    <a:pt x="319787" y="659951"/>
                  </a:cubicBezTo>
                  <a:cubicBezTo>
                    <a:pt x="361663" y="637104"/>
                    <a:pt x="403540" y="614256"/>
                    <a:pt x="446369" y="590457"/>
                  </a:cubicBezTo>
                  <a:cubicBezTo>
                    <a:pt x="468259" y="578082"/>
                    <a:pt x="491101" y="565706"/>
                    <a:pt x="515846" y="552379"/>
                  </a:cubicBezTo>
                  <a:cubicBezTo>
                    <a:pt x="509184" y="547619"/>
                    <a:pt x="505377" y="543811"/>
                    <a:pt x="500618" y="540955"/>
                  </a:cubicBezTo>
                  <a:cubicBezTo>
                    <a:pt x="440658" y="506684"/>
                    <a:pt x="380698" y="473365"/>
                    <a:pt x="321690" y="438143"/>
                  </a:cubicBezTo>
                  <a:cubicBezTo>
                    <a:pt x="311221" y="432431"/>
                    <a:pt x="303607" y="431479"/>
                    <a:pt x="293138" y="438143"/>
                  </a:cubicBezTo>
                  <a:cubicBezTo>
                    <a:pt x="233178" y="473365"/>
                    <a:pt x="172266" y="507636"/>
                    <a:pt x="111354" y="542859"/>
                  </a:cubicBezTo>
                  <a:cubicBezTo>
                    <a:pt x="107547" y="546667"/>
                    <a:pt x="103740" y="549523"/>
                    <a:pt x="98030" y="553331"/>
                  </a:cubicBezTo>
                  <a:close/>
                  <a:moveTo>
                    <a:pt x="515846" y="1554799"/>
                  </a:moveTo>
                  <a:cubicBezTo>
                    <a:pt x="512039" y="1550991"/>
                    <a:pt x="510136" y="1549087"/>
                    <a:pt x="507280" y="1548135"/>
                  </a:cubicBezTo>
                  <a:cubicBezTo>
                    <a:pt x="443514" y="1511961"/>
                    <a:pt x="380698" y="1475786"/>
                    <a:pt x="316931" y="1438659"/>
                  </a:cubicBezTo>
                  <a:cubicBezTo>
                    <a:pt x="309317" y="1433899"/>
                    <a:pt x="303607" y="1434851"/>
                    <a:pt x="295993" y="1439611"/>
                  </a:cubicBezTo>
                  <a:cubicBezTo>
                    <a:pt x="246502" y="1468170"/>
                    <a:pt x="196060" y="1496729"/>
                    <a:pt x="146569" y="1525288"/>
                  </a:cubicBezTo>
                  <a:cubicBezTo>
                    <a:pt x="130389" y="1533856"/>
                    <a:pt x="115161" y="1543376"/>
                    <a:pt x="98030" y="1553847"/>
                  </a:cubicBezTo>
                  <a:cubicBezTo>
                    <a:pt x="103740" y="1557655"/>
                    <a:pt x="106596" y="1559559"/>
                    <a:pt x="109451" y="1561463"/>
                  </a:cubicBezTo>
                  <a:cubicBezTo>
                    <a:pt x="172266" y="1595734"/>
                    <a:pt x="235081" y="1630005"/>
                    <a:pt x="298848" y="1664275"/>
                  </a:cubicBezTo>
                  <a:cubicBezTo>
                    <a:pt x="303607" y="1667131"/>
                    <a:pt x="314076" y="1666179"/>
                    <a:pt x="319787" y="1662371"/>
                  </a:cubicBezTo>
                  <a:cubicBezTo>
                    <a:pt x="372133" y="1634764"/>
                    <a:pt x="423527" y="1606205"/>
                    <a:pt x="474921" y="1578598"/>
                  </a:cubicBezTo>
                  <a:cubicBezTo>
                    <a:pt x="487294" y="1571935"/>
                    <a:pt x="500618" y="1563367"/>
                    <a:pt x="515846" y="1554799"/>
                  </a:cubicBezTo>
                  <a:close/>
                  <a:moveTo>
                    <a:pt x="1378128" y="1946057"/>
                  </a:moveTo>
                  <a:cubicBezTo>
                    <a:pt x="1374321" y="1942250"/>
                    <a:pt x="1372418" y="1940346"/>
                    <a:pt x="1369562" y="1938442"/>
                  </a:cubicBezTo>
                  <a:cubicBezTo>
                    <a:pt x="1306747" y="1902267"/>
                    <a:pt x="1242980" y="1866092"/>
                    <a:pt x="1180165" y="1829917"/>
                  </a:cubicBezTo>
                  <a:cubicBezTo>
                    <a:pt x="1170647" y="1824206"/>
                    <a:pt x="1163985" y="1826110"/>
                    <a:pt x="1155419" y="1830869"/>
                  </a:cubicBezTo>
                  <a:cubicBezTo>
                    <a:pt x="1103073" y="1861332"/>
                    <a:pt x="1050727" y="1890843"/>
                    <a:pt x="998381" y="1921306"/>
                  </a:cubicBezTo>
                  <a:cubicBezTo>
                    <a:pt x="986009" y="1928922"/>
                    <a:pt x="973636" y="1935586"/>
                    <a:pt x="959360" y="1944153"/>
                  </a:cubicBezTo>
                  <a:cubicBezTo>
                    <a:pt x="963167" y="1947009"/>
                    <a:pt x="965070" y="1948913"/>
                    <a:pt x="966974" y="1949865"/>
                  </a:cubicBezTo>
                  <a:cubicBezTo>
                    <a:pt x="1031692" y="1985088"/>
                    <a:pt x="1096411" y="2020311"/>
                    <a:pt x="1161130" y="2055534"/>
                  </a:cubicBezTo>
                  <a:cubicBezTo>
                    <a:pt x="1165889" y="2057437"/>
                    <a:pt x="1173503" y="2057437"/>
                    <a:pt x="1178261" y="2054582"/>
                  </a:cubicBezTo>
                  <a:cubicBezTo>
                    <a:pt x="1207765" y="2039350"/>
                    <a:pt x="1237270" y="2022215"/>
                    <a:pt x="1266774" y="2006031"/>
                  </a:cubicBezTo>
                  <a:cubicBezTo>
                    <a:pt x="1303892" y="1986992"/>
                    <a:pt x="1340058" y="1967001"/>
                    <a:pt x="1378128" y="1946057"/>
                  </a:cubicBezTo>
                  <a:close/>
                  <a:moveTo>
                    <a:pt x="2241362" y="554282"/>
                  </a:moveTo>
                  <a:cubicBezTo>
                    <a:pt x="2235651" y="549523"/>
                    <a:pt x="2231844" y="546667"/>
                    <a:pt x="2227085" y="543811"/>
                  </a:cubicBezTo>
                  <a:cubicBezTo>
                    <a:pt x="2166174" y="508588"/>
                    <a:pt x="2105262" y="474317"/>
                    <a:pt x="2044350" y="439095"/>
                  </a:cubicBezTo>
                  <a:cubicBezTo>
                    <a:pt x="2034833" y="433383"/>
                    <a:pt x="2028171" y="434335"/>
                    <a:pt x="2019605" y="439095"/>
                  </a:cubicBezTo>
                  <a:cubicBezTo>
                    <a:pt x="1958693" y="474317"/>
                    <a:pt x="1897781" y="508588"/>
                    <a:pt x="1836870" y="543811"/>
                  </a:cubicBezTo>
                  <a:cubicBezTo>
                    <a:pt x="1833063" y="546667"/>
                    <a:pt x="1829256" y="549523"/>
                    <a:pt x="1824497" y="553331"/>
                  </a:cubicBezTo>
                  <a:cubicBezTo>
                    <a:pt x="1827352" y="555234"/>
                    <a:pt x="1828304" y="556186"/>
                    <a:pt x="1829256" y="557138"/>
                  </a:cubicBezTo>
                  <a:cubicBezTo>
                    <a:pt x="1893974" y="592361"/>
                    <a:pt x="1958693" y="627584"/>
                    <a:pt x="2023412" y="662807"/>
                  </a:cubicBezTo>
                  <a:cubicBezTo>
                    <a:pt x="2029122" y="665663"/>
                    <a:pt x="2038640" y="664711"/>
                    <a:pt x="2044350" y="661855"/>
                  </a:cubicBezTo>
                  <a:cubicBezTo>
                    <a:pt x="2080517" y="642815"/>
                    <a:pt x="2116683" y="622824"/>
                    <a:pt x="2151898" y="603785"/>
                  </a:cubicBezTo>
                  <a:cubicBezTo>
                    <a:pt x="2181402" y="587601"/>
                    <a:pt x="2209954" y="571418"/>
                    <a:pt x="2241362" y="554282"/>
                  </a:cubicBezTo>
                  <a:close/>
                  <a:moveTo>
                    <a:pt x="1789282" y="609497"/>
                  </a:moveTo>
                  <a:cubicBezTo>
                    <a:pt x="1788330" y="615208"/>
                    <a:pt x="1787379" y="617112"/>
                    <a:pt x="1787379" y="619016"/>
                  </a:cubicBezTo>
                  <a:cubicBezTo>
                    <a:pt x="1787379" y="679942"/>
                    <a:pt x="1787379" y="740868"/>
                    <a:pt x="1787379" y="801794"/>
                  </a:cubicBezTo>
                  <a:cubicBezTo>
                    <a:pt x="1787379" y="806554"/>
                    <a:pt x="1793089" y="814169"/>
                    <a:pt x="1797848" y="817025"/>
                  </a:cubicBezTo>
                  <a:cubicBezTo>
                    <a:pt x="1840676" y="840824"/>
                    <a:pt x="1884457" y="864624"/>
                    <a:pt x="1927285" y="888423"/>
                  </a:cubicBezTo>
                  <a:cubicBezTo>
                    <a:pt x="1950127" y="900798"/>
                    <a:pt x="1973921" y="913174"/>
                    <a:pt x="1997715" y="926501"/>
                  </a:cubicBezTo>
                  <a:cubicBezTo>
                    <a:pt x="1998666" y="921742"/>
                    <a:pt x="1999618" y="917934"/>
                    <a:pt x="1999618" y="915078"/>
                  </a:cubicBezTo>
                  <a:cubicBezTo>
                    <a:pt x="1999618" y="854152"/>
                    <a:pt x="1999618" y="794178"/>
                    <a:pt x="1999618" y="733252"/>
                  </a:cubicBezTo>
                  <a:cubicBezTo>
                    <a:pt x="1999618" y="728492"/>
                    <a:pt x="1994859" y="720877"/>
                    <a:pt x="1990101" y="718021"/>
                  </a:cubicBezTo>
                  <a:cubicBezTo>
                    <a:pt x="1932996" y="686606"/>
                    <a:pt x="1875891" y="655191"/>
                    <a:pt x="1818786" y="624728"/>
                  </a:cubicBezTo>
                  <a:cubicBezTo>
                    <a:pt x="1810221" y="619016"/>
                    <a:pt x="1800703" y="614256"/>
                    <a:pt x="1789282" y="609497"/>
                  </a:cubicBezTo>
                  <a:close/>
                  <a:moveTo>
                    <a:pt x="1999618" y="1927018"/>
                  </a:moveTo>
                  <a:cubicBezTo>
                    <a:pt x="1999618" y="1919402"/>
                    <a:pt x="2000570" y="1914642"/>
                    <a:pt x="2000570" y="1908931"/>
                  </a:cubicBezTo>
                  <a:cubicBezTo>
                    <a:pt x="2000570" y="1852765"/>
                    <a:pt x="2000570" y="1796599"/>
                    <a:pt x="2000570" y="1740433"/>
                  </a:cubicBezTo>
                  <a:cubicBezTo>
                    <a:pt x="2000570" y="1728057"/>
                    <a:pt x="1996763" y="1721393"/>
                    <a:pt x="1986294" y="1715681"/>
                  </a:cubicBezTo>
                  <a:cubicBezTo>
                    <a:pt x="1924430" y="1682363"/>
                    <a:pt x="1863518" y="1649044"/>
                    <a:pt x="1802607" y="1615725"/>
                  </a:cubicBezTo>
                  <a:cubicBezTo>
                    <a:pt x="1790234" y="1609061"/>
                    <a:pt x="1787379" y="1610013"/>
                    <a:pt x="1787379" y="1625245"/>
                  </a:cubicBezTo>
                  <a:cubicBezTo>
                    <a:pt x="1787379" y="1682363"/>
                    <a:pt x="1787379" y="1739481"/>
                    <a:pt x="1787379" y="1796599"/>
                  </a:cubicBezTo>
                  <a:cubicBezTo>
                    <a:pt x="1787379" y="1807070"/>
                    <a:pt x="1791186" y="1812782"/>
                    <a:pt x="1799752" y="1817542"/>
                  </a:cubicBezTo>
                  <a:cubicBezTo>
                    <a:pt x="1853049" y="1846101"/>
                    <a:pt x="1905395" y="1875612"/>
                    <a:pt x="1958693" y="1904171"/>
                  </a:cubicBezTo>
                  <a:cubicBezTo>
                    <a:pt x="1971066" y="1912738"/>
                    <a:pt x="1984390" y="1919402"/>
                    <a:pt x="1999618" y="1927018"/>
                  </a:cubicBezTo>
                  <a:close/>
                  <a:moveTo>
                    <a:pt x="273151" y="1927018"/>
                  </a:moveTo>
                  <a:cubicBezTo>
                    <a:pt x="274103" y="1922258"/>
                    <a:pt x="275055" y="1918450"/>
                    <a:pt x="275055" y="1915594"/>
                  </a:cubicBezTo>
                  <a:cubicBezTo>
                    <a:pt x="275055" y="1855621"/>
                    <a:pt x="275055" y="1795647"/>
                    <a:pt x="275055" y="1735673"/>
                  </a:cubicBezTo>
                  <a:cubicBezTo>
                    <a:pt x="275055" y="1726153"/>
                    <a:pt x="270296" y="1722345"/>
                    <a:pt x="263634" y="1718537"/>
                  </a:cubicBezTo>
                  <a:cubicBezTo>
                    <a:pt x="201770" y="1685219"/>
                    <a:pt x="138955" y="1650948"/>
                    <a:pt x="77091" y="1617629"/>
                  </a:cubicBezTo>
                  <a:cubicBezTo>
                    <a:pt x="64719" y="1610965"/>
                    <a:pt x="62815" y="1611917"/>
                    <a:pt x="62815" y="1626197"/>
                  </a:cubicBezTo>
                  <a:cubicBezTo>
                    <a:pt x="62815" y="1684267"/>
                    <a:pt x="62815" y="1742337"/>
                    <a:pt x="62815" y="1800406"/>
                  </a:cubicBezTo>
                  <a:cubicBezTo>
                    <a:pt x="62815" y="1806118"/>
                    <a:pt x="67574" y="1814686"/>
                    <a:pt x="73284" y="1817542"/>
                  </a:cubicBezTo>
                  <a:cubicBezTo>
                    <a:pt x="120872" y="1844197"/>
                    <a:pt x="169411" y="1870852"/>
                    <a:pt x="217950" y="1897507"/>
                  </a:cubicBezTo>
                  <a:cubicBezTo>
                    <a:pt x="236033" y="1907027"/>
                    <a:pt x="253164" y="1916546"/>
                    <a:pt x="273151" y="1927018"/>
                  </a:cubicBezTo>
                  <a:close/>
                  <a:moveTo>
                    <a:pt x="1136385" y="558090"/>
                  </a:moveTo>
                  <a:cubicBezTo>
                    <a:pt x="1136385" y="550475"/>
                    <a:pt x="1137336" y="546667"/>
                    <a:pt x="1137336" y="541907"/>
                  </a:cubicBezTo>
                  <a:cubicBezTo>
                    <a:pt x="1137336" y="484789"/>
                    <a:pt x="1137336" y="427671"/>
                    <a:pt x="1137336" y="370553"/>
                  </a:cubicBezTo>
                  <a:cubicBezTo>
                    <a:pt x="1137336" y="359129"/>
                    <a:pt x="1133529" y="353418"/>
                    <a:pt x="1124012" y="348658"/>
                  </a:cubicBezTo>
                  <a:cubicBezTo>
                    <a:pt x="1062148" y="315339"/>
                    <a:pt x="1001237" y="282020"/>
                    <a:pt x="940325" y="248701"/>
                  </a:cubicBezTo>
                  <a:cubicBezTo>
                    <a:pt x="936518" y="246797"/>
                    <a:pt x="931759" y="245845"/>
                    <a:pt x="926049" y="242989"/>
                  </a:cubicBezTo>
                  <a:cubicBezTo>
                    <a:pt x="926049" y="249653"/>
                    <a:pt x="925097" y="255365"/>
                    <a:pt x="925097" y="260125"/>
                  </a:cubicBezTo>
                  <a:cubicBezTo>
                    <a:pt x="925097" y="315339"/>
                    <a:pt x="925097" y="370553"/>
                    <a:pt x="925097" y="425767"/>
                  </a:cubicBezTo>
                  <a:cubicBezTo>
                    <a:pt x="925097" y="439095"/>
                    <a:pt x="928904" y="445758"/>
                    <a:pt x="940325" y="451470"/>
                  </a:cubicBezTo>
                  <a:cubicBezTo>
                    <a:pt x="988864" y="477173"/>
                    <a:pt x="1037403" y="503828"/>
                    <a:pt x="1085942" y="530483"/>
                  </a:cubicBezTo>
                  <a:cubicBezTo>
                    <a:pt x="1101170" y="540003"/>
                    <a:pt x="1118301" y="548571"/>
                    <a:pt x="1136385" y="558090"/>
                  </a:cubicBezTo>
                  <a:close/>
                  <a:moveTo>
                    <a:pt x="927000" y="1115943"/>
                  </a:moveTo>
                  <a:cubicBezTo>
                    <a:pt x="926049" y="1119750"/>
                    <a:pt x="925097" y="1122606"/>
                    <a:pt x="925097" y="1124510"/>
                  </a:cubicBezTo>
                  <a:cubicBezTo>
                    <a:pt x="925097" y="1185436"/>
                    <a:pt x="925097" y="1245410"/>
                    <a:pt x="925097" y="1306336"/>
                  </a:cubicBezTo>
                  <a:cubicBezTo>
                    <a:pt x="925097" y="1312048"/>
                    <a:pt x="930807" y="1318712"/>
                    <a:pt x="936518" y="1321567"/>
                  </a:cubicBezTo>
                  <a:cubicBezTo>
                    <a:pt x="991719" y="1352030"/>
                    <a:pt x="1045969" y="1381541"/>
                    <a:pt x="1101170" y="1412004"/>
                  </a:cubicBezTo>
                  <a:cubicBezTo>
                    <a:pt x="1112591" y="1417716"/>
                    <a:pt x="1123060" y="1424380"/>
                    <a:pt x="1135433" y="1431044"/>
                  </a:cubicBezTo>
                  <a:cubicBezTo>
                    <a:pt x="1136385" y="1425332"/>
                    <a:pt x="1136385" y="1422476"/>
                    <a:pt x="1136385" y="1419620"/>
                  </a:cubicBezTo>
                  <a:cubicBezTo>
                    <a:pt x="1136385" y="1358694"/>
                    <a:pt x="1136385" y="1298720"/>
                    <a:pt x="1136385" y="1237794"/>
                  </a:cubicBezTo>
                  <a:cubicBezTo>
                    <a:pt x="1136385" y="1228275"/>
                    <a:pt x="1130674" y="1224467"/>
                    <a:pt x="1124012" y="1220659"/>
                  </a:cubicBezTo>
                  <a:cubicBezTo>
                    <a:pt x="1062148" y="1187340"/>
                    <a:pt x="1000285" y="1153069"/>
                    <a:pt x="938421" y="1119750"/>
                  </a:cubicBezTo>
                  <a:cubicBezTo>
                    <a:pt x="936518" y="1118799"/>
                    <a:pt x="931759" y="1117847"/>
                    <a:pt x="927000" y="1115943"/>
                  </a:cubicBezTo>
                  <a:close/>
                  <a:moveTo>
                    <a:pt x="273151" y="925549"/>
                  </a:moveTo>
                  <a:cubicBezTo>
                    <a:pt x="274103" y="920790"/>
                    <a:pt x="275055" y="918886"/>
                    <a:pt x="275055" y="916030"/>
                  </a:cubicBezTo>
                  <a:cubicBezTo>
                    <a:pt x="275055" y="855104"/>
                    <a:pt x="275055" y="794178"/>
                    <a:pt x="275055" y="733252"/>
                  </a:cubicBezTo>
                  <a:cubicBezTo>
                    <a:pt x="275055" y="728492"/>
                    <a:pt x="270296" y="720877"/>
                    <a:pt x="265537" y="718021"/>
                  </a:cubicBezTo>
                  <a:cubicBezTo>
                    <a:pt x="203674" y="683750"/>
                    <a:pt x="140858" y="649479"/>
                    <a:pt x="78043" y="615208"/>
                  </a:cubicBezTo>
                  <a:cubicBezTo>
                    <a:pt x="65670" y="608545"/>
                    <a:pt x="63767" y="609497"/>
                    <a:pt x="63767" y="624728"/>
                  </a:cubicBezTo>
                  <a:cubicBezTo>
                    <a:pt x="63767" y="682798"/>
                    <a:pt x="63767" y="739916"/>
                    <a:pt x="63767" y="797986"/>
                  </a:cubicBezTo>
                  <a:cubicBezTo>
                    <a:pt x="63767" y="807506"/>
                    <a:pt x="67574" y="813217"/>
                    <a:pt x="76140" y="817977"/>
                  </a:cubicBezTo>
                  <a:cubicBezTo>
                    <a:pt x="114210" y="837968"/>
                    <a:pt x="152279" y="859864"/>
                    <a:pt x="190349" y="879855"/>
                  </a:cubicBezTo>
                  <a:cubicBezTo>
                    <a:pt x="216046" y="894134"/>
                    <a:pt x="243647" y="909366"/>
                    <a:pt x="273151" y="925549"/>
                  </a:cubicBezTo>
                  <a:close/>
                  <a:moveTo>
                    <a:pt x="1203007" y="557138"/>
                  </a:moveTo>
                  <a:cubicBezTo>
                    <a:pt x="1206814" y="555234"/>
                    <a:pt x="1209669" y="555234"/>
                    <a:pt x="1212524" y="554282"/>
                  </a:cubicBezTo>
                  <a:cubicBezTo>
                    <a:pt x="1276291" y="520012"/>
                    <a:pt x="1340058" y="484789"/>
                    <a:pt x="1403825" y="450518"/>
                  </a:cubicBezTo>
                  <a:cubicBezTo>
                    <a:pt x="1412391" y="445758"/>
                    <a:pt x="1415246" y="439095"/>
                    <a:pt x="1415246" y="429575"/>
                  </a:cubicBezTo>
                  <a:cubicBezTo>
                    <a:pt x="1415246" y="372457"/>
                    <a:pt x="1415246" y="316291"/>
                    <a:pt x="1415246" y="259173"/>
                  </a:cubicBezTo>
                  <a:cubicBezTo>
                    <a:pt x="1415246" y="254413"/>
                    <a:pt x="1414294" y="249653"/>
                    <a:pt x="1414294" y="242989"/>
                  </a:cubicBezTo>
                  <a:cubicBezTo>
                    <a:pt x="1407632" y="245845"/>
                    <a:pt x="1402873" y="246797"/>
                    <a:pt x="1399066" y="249653"/>
                  </a:cubicBezTo>
                  <a:cubicBezTo>
                    <a:pt x="1338155" y="282972"/>
                    <a:pt x="1276291" y="316291"/>
                    <a:pt x="1215380" y="349610"/>
                  </a:cubicBezTo>
                  <a:cubicBezTo>
                    <a:pt x="1206814" y="354370"/>
                    <a:pt x="1203007" y="360081"/>
                    <a:pt x="1203007" y="369601"/>
                  </a:cubicBezTo>
                  <a:cubicBezTo>
                    <a:pt x="1203007" y="427671"/>
                    <a:pt x="1203007" y="484789"/>
                    <a:pt x="1203007" y="542859"/>
                  </a:cubicBezTo>
                  <a:cubicBezTo>
                    <a:pt x="1202055" y="546667"/>
                    <a:pt x="1203007" y="551427"/>
                    <a:pt x="1203007" y="557138"/>
                  </a:cubicBezTo>
                  <a:close/>
                  <a:moveTo>
                    <a:pt x="551061" y="609497"/>
                  </a:moveTo>
                  <a:cubicBezTo>
                    <a:pt x="543447" y="613304"/>
                    <a:pt x="538688" y="615208"/>
                    <a:pt x="532978" y="617112"/>
                  </a:cubicBezTo>
                  <a:cubicBezTo>
                    <a:pt x="471114" y="650431"/>
                    <a:pt x="409251" y="684702"/>
                    <a:pt x="347387" y="718021"/>
                  </a:cubicBezTo>
                  <a:cubicBezTo>
                    <a:pt x="339773" y="721829"/>
                    <a:pt x="338822" y="727540"/>
                    <a:pt x="338822" y="735156"/>
                  </a:cubicBezTo>
                  <a:cubicBezTo>
                    <a:pt x="338822" y="794178"/>
                    <a:pt x="338822" y="852248"/>
                    <a:pt x="338822" y="911270"/>
                  </a:cubicBezTo>
                  <a:cubicBezTo>
                    <a:pt x="338822" y="915078"/>
                    <a:pt x="339773" y="919837"/>
                    <a:pt x="339773" y="925549"/>
                  </a:cubicBezTo>
                  <a:cubicBezTo>
                    <a:pt x="346435" y="921742"/>
                    <a:pt x="352146" y="919837"/>
                    <a:pt x="357857" y="916982"/>
                  </a:cubicBezTo>
                  <a:cubicBezTo>
                    <a:pt x="417816" y="883663"/>
                    <a:pt x="478728" y="850344"/>
                    <a:pt x="538688" y="817977"/>
                  </a:cubicBezTo>
                  <a:cubicBezTo>
                    <a:pt x="548206" y="813217"/>
                    <a:pt x="551061" y="807506"/>
                    <a:pt x="551061" y="797034"/>
                  </a:cubicBezTo>
                  <a:cubicBezTo>
                    <a:pt x="551061" y="739916"/>
                    <a:pt x="551061" y="683750"/>
                    <a:pt x="551061" y="626632"/>
                  </a:cubicBezTo>
                  <a:cubicBezTo>
                    <a:pt x="552013" y="621872"/>
                    <a:pt x="551061" y="617112"/>
                    <a:pt x="551061" y="609497"/>
                  </a:cubicBezTo>
                  <a:close/>
                  <a:moveTo>
                    <a:pt x="2065289" y="926501"/>
                  </a:moveTo>
                  <a:cubicBezTo>
                    <a:pt x="2134766" y="888423"/>
                    <a:pt x="2201388" y="852248"/>
                    <a:pt x="2268010" y="815121"/>
                  </a:cubicBezTo>
                  <a:cubicBezTo>
                    <a:pt x="2272769" y="812265"/>
                    <a:pt x="2276576" y="803698"/>
                    <a:pt x="2276576" y="797986"/>
                  </a:cubicBezTo>
                  <a:cubicBezTo>
                    <a:pt x="2277528" y="740868"/>
                    <a:pt x="2276576" y="683750"/>
                    <a:pt x="2276576" y="626632"/>
                  </a:cubicBezTo>
                  <a:cubicBezTo>
                    <a:pt x="2276576" y="621872"/>
                    <a:pt x="2275624" y="617112"/>
                    <a:pt x="2274673" y="610448"/>
                  </a:cubicBezTo>
                  <a:cubicBezTo>
                    <a:pt x="2268010" y="613304"/>
                    <a:pt x="2264203" y="615208"/>
                    <a:pt x="2260397" y="618064"/>
                  </a:cubicBezTo>
                  <a:cubicBezTo>
                    <a:pt x="2199485" y="651383"/>
                    <a:pt x="2137621" y="684702"/>
                    <a:pt x="2076710" y="718021"/>
                  </a:cubicBezTo>
                  <a:cubicBezTo>
                    <a:pt x="2068144" y="722780"/>
                    <a:pt x="2065289" y="728492"/>
                    <a:pt x="2065289" y="738012"/>
                  </a:cubicBezTo>
                  <a:cubicBezTo>
                    <a:pt x="2065289" y="796082"/>
                    <a:pt x="2065289" y="853200"/>
                    <a:pt x="2065289" y="911270"/>
                  </a:cubicBezTo>
                  <a:cubicBezTo>
                    <a:pt x="2064337" y="914126"/>
                    <a:pt x="2065289" y="918886"/>
                    <a:pt x="2065289" y="926501"/>
                  </a:cubicBezTo>
                  <a:close/>
                  <a:moveTo>
                    <a:pt x="1203007" y="1430092"/>
                  </a:moveTo>
                  <a:cubicBezTo>
                    <a:pt x="1207765" y="1428188"/>
                    <a:pt x="1209669" y="1427236"/>
                    <a:pt x="1211572" y="1426284"/>
                  </a:cubicBezTo>
                  <a:cubicBezTo>
                    <a:pt x="1275339" y="1391061"/>
                    <a:pt x="1340058" y="1355838"/>
                    <a:pt x="1403825" y="1321567"/>
                  </a:cubicBezTo>
                  <a:cubicBezTo>
                    <a:pt x="1411439" y="1317760"/>
                    <a:pt x="1414294" y="1312048"/>
                    <a:pt x="1414294" y="1303480"/>
                  </a:cubicBezTo>
                  <a:cubicBezTo>
                    <a:pt x="1414294" y="1245410"/>
                    <a:pt x="1414294" y="1188292"/>
                    <a:pt x="1414294" y="1130222"/>
                  </a:cubicBezTo>
                  <a:cubicBezTo>
                    <a:pt x="1414294" y="1126414"/>
                    <a:pt x="1413343" y="1121655"/>
                    <a:pt x="1413343" y="1115943"/>
                  </a:cubicBezTo>
                  <a:cubicBezTo>
                    <a:pt x="1407632" y="1117847"/>
                    <a:pt x="1403825" y="1118799"/>
                    <a:pt x="1400018" y="1120702"/>
                  </a:cubicBezTo>
                  <a:cubicBezTo>
                    <a:pt x="1337203" y="1154973"/>
                    <a:pt x="1275339" y="1189244"/>
                    <a:pt x="1212524" y="1222563"/>
                  </a:cubicBezTo>
                  <a:cubicBezTo>
                    <a:pt x="1203959" y="1227323"/>
                    <a:pt x="1202055" y="1232083"/>
                    <a:pt x="1202055" y="1241602"/>
                  </a:cubicBezTo>
                  <a:cubicBezTo>
                    <a:pt x="1202055" y="1299672"/>
                    <a:pt x="1202055" y="1357742"/>
                    <a:pt x="1202055" y="1415812"/>
                  </a:cubicBezTo>
                  <a:cubicBezTo>
                    <a:pt x="1202055" y="1419620"/>
                    <a:pt x="1203007" y="1424380"/>
                    <a:pt x="1203007" y="1430092"/>
                  </a:cubicBezTo>
                  <a:close/>
                  <a:moveTo>
                    <a:pt x="339773" y="1926066"/>
                  </a:moveTo>
                  <a:cubicBezTo>
                    <a:pt x="343580" y="1924162"/>
                    <a:pt x="346435" y="1924162"/>
                    <a:pt x="349291" y="1923210"/>
                  </a:cubicBezTo>
                  <a:cubicBezTo>
                    <a:pt x="413058" y="1887987"/>
                    <a:pt x="477777" y="1853717"/>
                    <a:pt x="541543" y="1817542"/>
                  </a:cubicBezTo>
                  <a:cubicBezTo>
                    <a:pt x="546302" y="1814686"/>
                    <a:pt x="551061" y="1806118"/>
                    <a:pt x="551061" y="1799455"/>
                  </a:cubicBezTo>
                  <a:cubicBezTo>
                    <a:pt x="552013" y="1741385"/>
                    <a:pt x="551061" y="1683315"/>
                    <a:pt x="551061" y="1625245"/>
                  </a:cubicBezTo>
                  <a:cubicBezTo>
                    <a:pt x="551061" y="1621437"/>
                    <a:pt x="550109" y="1617629"/>
                    <a:pt x="549157" y="1610965"/>
                  </a:cubicBezTo>
                  <a:cubicBezTo>
                    <a:pt x="543447" y="1613821"/>
                    <a:pt x="538688" y="1615725"/>
                    <a:pt x="534881" y="1617629"/>
                  </a:cubicBezTo>
                  <a:cubicBezTo>
                    <a:pt x="473018" y="1650948"/>
                    <a:pt x="412106" y="1685219"/>
                    <a:pt x="350242" y="1718537"/>
                  </a:cubicBezTo>
                  <a:cubicBezTo>
                    <a:pt x="341677" y="1723297"/>
                    <a:pt x="338822" y="1729009"/>
                    <a:pt x="338822" y="1738529"/>
                  </a:cubicBezTo>
                  <a:cubicBezTo>
                    <a:pt x="338822" y="1796599"/>
                    <a:pt x="338822" y="1854669"/>
                    <a:pt x="338822" y="1912738"/>
                  </a:cubicBezTo>
                  <a:cubicBezTo>
                    <a:pt x="338822" y="1916546"/>
                    <a:pt x="339773" y="1920354"/>
                    <a:pt x="339773" y="1926066"/>
                  </a:cubicBezTo>
                  <a:close/>
                  <a:moveTo>
                    <a:pt x="1135433" y="2317324"/>
                  </a:moveTo>
                  <a:cubicBezTo>
                    <a:pt x="1136385" y="2311613"/>
                    <a:pt x="1136385" y="2308756"/>
                    <a:pt x="1136385" y="2305901"/>
                  </a:cubicBezTo>
                  <a:cubicBezTo>
                    <a:pt x="1136385" y="2245927"/>
                    <a:pt x="1136385" y="2185953"/>
                    <a:pt x="1136385" y="2125979"/>
                  </a:cubicBezTo>
                  <a:cubicBezTo>
                    <a:pt x="1136385" y="2116459"/>
                    <a:pt x="1131626" y="2112652"/>
                    <a:pt x="1124964" y="2108844"/>
                  </a:cubicBezTo>
                  <a:cubicBezTo>
                    <a:pt x="1063100" y="2075525"/>
                    <a:pt x="1001237" y="2041254"/>
                    <a:pt x="939373" y="2007935"/>
                  </a:cubicBezTo>
                  <a:cubicBezTo>
                    <a:pt x="935566" y="2006031"/>
                    <a:pt x="930807" y="2005079"/>
                    <a:pt x="924145" y="2003175"/>
                  </a:cubicBezTo>
                  <a:cubicBezTo>
                    <a:pt x="924145" y="2010791"/>
                    <a:pt x="923193" y="2014599"/>
                    <a:pt x="923193" y="2019359"/>
                  </a:cubicBezTo>
                  <a:cubicBezTo>
                    <a:pt x="923193" y="2075525"/>
                    <a:pt x="923193" y="2130739"/>
                    <a:pt x="923193" y="2186905"/>
                  </a:cubicBezTo>
                  <a:cubicBezTo>
                    <a:pt x="923193" y="2199280"/>
                    <a:pt x="927952" y="2205944"/>
                    <a:pt x="938421" y="2211656"/>
                  </a:cubicBezTo>
                  <a:cubicBezTo>
                    <a:pt x="982202" y="2235455"/>
                    <a:pt x="1025982" y="2259254"/>
                    <a:pt x="1069762" y="2283054"/>
                  </a:cubicBezTo>
                  <a:cubicBezTo>
                    <a:pt x="1091653" y="2294477"/>
                    <a:pt x="1113543" y="2304949"/>
                    <a:pt x="1135433" y="2317324"/>
                  </a:cubicBezTo>
                  <a:close/>
                  <a:moveTo>
                    <a:pt x="1413343" y="2002223"/>
                  </a:moveTo>
                  <a:cubicBezTo>
                    <a:pt x="1406680" y="2004127"/>
                    <a:pt x="1402873" y="2006031"/>
                    <a:pt x="1399066" y="2007935"/>
                  </a:cubicBezTo>
                  <a:cubicBezTo>
                    <a:pt x="1337203" y="2041254"/>
                    <a:pt x="1275339" y="2075525"/>
                    <a:pt x="1213476" y="2108844"/>
                  </a:cubicBezTo>
                  <a:cubicBezTo>
                    <a:pt x="1204910" y="2113603"/>
                    <a:pt x="1202055" y="2119315"/>
                    <a:pt x="1202055" y="2128835"/>
                  </a:cubicBezTo>
                  <a:cubicBezTo>
                    <a:pt x="1202055" y="2186905"/>
                    <a:pt x="1202055" y="2244023"/>
                    <a:pt x="1202055" y="2302093"/>
                  </a:cubicBezTo>
                  <a:cubicBezTo>
                    <a:pt x="1202055" y="2306853"/>
                    <a:pt x="1203007" y="2311613"/>
                    <a:pt x="1203007" y="2317324"/>
                  </a:cubicBezTo>
                  <a:cubicBezTo>
                    <a:pt x="1206814" y="2316372"/>
                    <a:pt x="1209669" y="2315420"/>
                    <a:pt x="1212524" y="2314468"/>
                  </a:cubicBezTo>
                  <a:cubicBezTo>
                    <a:pt x="1276291" y="2279246"/>
                    <a:pt x="1341010" y="2244975"/>
                    <a:pt x="1404777" y="2208800"/>
                  </a:cubicBezTo>
                  <a:cubicBezTo>
                    <a:pt x="1409536" y="2205944"/>
                    <a:pt x="1414294" y="2197377"/>
                    <a:pt x="1414294" y="2190713"/>
                  </a:cubicBezTo>
                  <a:cubicBezTo>
                    <a:pt x="1415246" y="2132643"/>
                    <a:pt x="1414294" y="2075525"/>
                    <a:pt x="1414294" y="2017455"/>
                  </a:cubicBezTo>
                  <a:cubicBezTo>
                    <a:pt x="1414294" y="2012695"/>
                    <a:pt x="1414294" y="2008887"/>
                    <a:pt x="1413343" y="2002223"/>
                  </a:cubicBezTo>
                  <a:close/>
                  <a:moveTo>
                    <a:pt x="2064337" y="1925114"/>
                  </a:moveTo>
                  <a:cubicBezTo>
                    <a:pt x="2069095" y="1924162"/>
                    <a:pt x="2070999" y="1924162"/>
                    <a:pt x="2071951" y="1924162"/>
                  </a:cubicBezTo>
                  <a:cubicBezTo>
                    <a:pt x="2137621" y="1888939"/>
                    <a:pt x="2203292" y="1852765"/>
                    <a:pt x="2268010" y="1816590"/>
                  </a:cubicBezTo>
                  <a:cubicBezTo>
                    <a:pt x="2272769" y="1813734"/>
                    <a:pt x="2276576" y="1805166"/>
                    <a:pt x="2276576" y="1799455"/>
                  </a:cubicBezTo>
                  <a:cubicBezTo>
                    <a:pt x="2277528" y="1741385"/>
                    <a:pt x="2276576" y="1684267"/>
                    <a:pt x="2276576" y="1626197"/>
                  </a:cubicBezTo>
                  <a:cubicBezTo>
                    <a:pt x="2276576" y="1610965"/>
                    <a:pt x="2274673" y="1610013"/>
                    <a:pt x="2261348" y="1616677"/>
                  </a:cubicBezTo>
                  <a:cubicBezTo>
                    <a:pt x="2199485" y="1649996"/>
                    <a:pt x="2137621" y="1684267"/>
                    <a:pt x="2074806" y="1717585"/>
                  </a:cubicBezTo>
                  <a:cubicBezTo>
                    <a:pt x="2065289" y="1722345"/>
                    <a:pt x="2063385" y="1729009"/>
                    <a:pt x="2063385" y="1737577"/>
                  </a:cubicBezTo>
                  <a:cubicBezTo>
                    <a:pt x="2063385" y="1794695"/>
                    <a:pt x="2063385" y="1851813"/>
                    <a:pt x="2063385" y="1908931"/>
                  </a:cubicBezTo>
                  <a:cubicBezTo>
                    <a:pt x="2064337" y="1914642"/>
                    <a:pt x="2064337" y="1919402"/>
                    <a:pt x="2064337" y="1925114"/>
                  </a:cubicBezTo>
                  <a:close/>
                </a:path>
              </a:pathLst>
            </a:custGeom>
            <a:grpFill/>
            <a:ln w="9514" cap="flat">
              <a:noFill/>
              <a:prstDash val="solid"/>
              <a:miter/>
            </a:ln>
          </p:spPr>
          <p:txBody>
            <a:bodyPr rtlCol="0" anchor="ctr"/>
            <a:lstStyle/>
            <a:p>
              <a:endParaRPr lang="en-US"/>
            </a:p>
          </p:txBody>
        </p:sp>
      </p:grpSp>
      <p:sp>
        <p:nvSpPr>
          <p:cNvPr id="176" name="Text Placeholder 17">
            <a:extLst>
              <a:ext uri="{FF2B5EF4-FFF2-40B4-BE49-F238E27FC236}">
                <a16:creationId xmlns:a16="http://schemas.microsoft.com/office/drawing/2014/main" id="{1DD2C5CB-4AEE-80A4-00E7-6AAF195F6232}"/>
              </a:ext>
            </a:extLst>
          </p:cNvPr>
          <p:cNvSpPr txBox="1">
            <a:spLocks/>
          </p:cNvSpPr>
          <p:nvPr/>
        </p:nvSpPr>
        <p:spPr>
          <a:xfrm>
            <a:off x="3872630" y="9321356"/>
            <a:ext cx="2783137" cy="770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In the case of cryptocurrencies and permissionless blockchain systems people can immediately participate and contribute to the network and the protocol. </a:t>
            </a:r>
          </a:p>
        </p:txBody>
      </p:sp>
      <p:sp>
        <p:nvSpPr>
          <p:cNvPr id="177" name="Text Placeholder 17">
            <a:extLst>
              <a:ext uri="{FF2B5EF4-FFF2-40B4-BE49-F238E27FC236}">
                <a16:creationId xmlns:a16="http://schemas.microsoft.com/office/drawing/2014/main" id="{623684EA-791F-E098-53CF-D20EFB2BB39D}"/>
              </a:ext>
            </a:extLst>
          </p:cNvPr>
          <p:cNvSpPr txBox="1">
            <a:spLocks/>
          </p:cNvSpPr>
          <p:nvPr/>
        </p:nvSpPr>
        <p:spPr>
          <a:xfrm>
            <a:off x="3895399" y="879403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Contribution </a:t>
            </a:r>
          </a:p>
          <a:p>
            <a:r>
              <a:rPr lang="en-US" b="1">
                <a:solidFill>
                  <a:srgbClr val="000000"/>
                </a:solidFill>
              </a:rPr>
              <a:t>People immediately respond to results </a:t>
            </a:r>
          </a:p>
        </p:txBody>
      </p:sp>
      <p:sp>
        <p:nvSpPr>
          <p:cNvPr id="178" name="TextBox 177">
            <a:extLst>
              <a:ext uri="{FF2B5EF4-FFF2-40B4-BE49-F238E27FC236}">
                <a16:creationId xmlns:a16="http://schemas.microsoft.com/office/drawing/2014/main" id="{CEA3E3F8-74CD-0B25-411D-273B26F01DD4}"/>
              </a:ext>
            </a:extLst>
          </p:cNvPr>
          <p:cNvSpPr txBox="1"/>
          <p:nvPr/>
        </p:nvSpPr>
        <p:spPr>
          <a:xfrm>
            <a:off x="3982077" y="783452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7</a:t>
            </a:r>
          </a:p>
        </p:txBody>
      </p:sp>
      <p:grpSp>
        <p:nvGrpSpPr>
          <p:cNvPr id="179" name="Group 178">
            <a:extLst>
              <a:ext uri="{FF2B5EF4-FFF2-40B4-BE49-F238E27FC236}">
                <a16:creationId xmlns:a16="http://schemas.microsoft.com/office/drawing/2014/main" id="{98BFDD7A-20B9-1D04-5188-22CE9FA85486}"/>
              </a:ext>
            </a:extLst>
          </p:cNvPr>
          <p:cNvGrpSpPr/>
          <p:nvPr/>
        </p:nvGrpSpPr>
        <p:grpSpPr>
          <a:xfrm>
            <a:off x="5453218" y="7875380"/>
            <a:ext cx="1018347" cy="1051755"/>
            <a:chOff x="8130434" y="5055580"/>
            <a:chExt cx="1018347" cy="1051755"/>
          </a:xfrm>
          <a:solidFill>
            <a:srgbClr val="F79037"/>
          </a:solidFill>
        </p:grpSpPr>
        <p:grpSp>
          <p:nvGrpSpPr>
            <p:cNvPr id="180" name="Graphic 2">
              <a:extLst>
                <a:ext uri="{FF2B5EF4-FFF2-40B4-BE49-F238E27FC236}">
                  <a16:creationId xmlns:a16="http://schemas.microsoft.com/office/drawing/2014/main" id="{419493C4-2024-5E63-F628-1BE5529F5834}"/>
                </a:ext>
              </a:extLst>
            </p:cNvPr>
            <p:cNvGrpSpPr/>
            <p:nvPr userDrawn="1"/>
          </p:nvGrpSpPr>
          <p:grpSpPr>
            <a:xfrm>
              <a:off x="8172121" y="5087188"/>
              <a:ext cx="955215" cy="342517"/>
              <a:chOff x="3752168" y="4966655"/>
              <a:chExt cx="955215" cy="342517"/>
            </a:xfrm>
            <a:grpFill/>
          </p:grpSpPr>
          <p:sp>
            <p:nvSpPr>
              <p:cNvPr id="192" name="Freeform 191">
                <a:extLst>
                  <a:ext uri="{FF2B5EF4-FFF2-40B4-BE49-F238E27FC236}">
                    <a16:creationId xmlns:a16="http://schemas.microsoft.com/office/drawing/2014/main" id="{3F70E416-964D-AE97-88C4-576F91433300}"/>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DD1470"/>
              </a:solidFill>
              <a:ln w="383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2C410DC-97C0-636C-2680-D2D43A9E2A1E}"/>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DD1470"/>
              </a:solidFill>
              <a:ln w="383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EBA847E-EC08-7BC4-0FFC-1E3F14B8A379}"/>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DD1470"/>
              </a:solidFill>
              <a:ln w="3834" cap="flat">
                <a:noFill/>
                <a:prstDash val="solid"/>
                <a:miter/>
              </a:ln>
            </p:spPr>
            <p:txBody>
              <a:bodyPr rtlCol="0" anchor="ctr"/>
              <a:lstStyle/>
              <a:p>
                <a:endParaRPr lang="en-US"/>
              </a:p>
            </p:txBody>
          </p:sp>
        </p:grpSp>
        <p:sp>
          <p:nvSpPr>
            <p:cNvPr id="181" name="Freeform 180">
              <a:extLst>
                <a:ext uri="{FF2B5EF4-FFF2-40B4-BE49-F238E27FC236}">
                  <a16:creationId xmlns:a16="http://schemas.microsoft.com/office/drawing/2014/main" id="{7F8191BB-1455-F301-3C95-6C608778A63A}"/>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ABC6E3F5-F97D-877D-41B4-9756603EF031}"/>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CB74275-4DA3-D228-F7D1-8FAD2DEFCC8D}"/>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3BA0FEC1-8F22-4CD4-C551-973E618A5716}"/>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D9DCD19E-A1D4-2A6F-8971-51F541FB9C5D}"/>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B703FBB-4B8B-7D9A-099E-C0265B8C1734}"/>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7D4013AF-123C-A14E-CB9B-591DCAF66462}"/>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E496D358-28EA-251F-942E-5E8A965B1FF6}"/>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726CC7B6-18A6-038F-022A-493F96A8BA70}"/>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701EC2F-EDE6-C8CC-2C04-4AE19813C544}"/>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76E4E83F-5D6D-24CC-4184-64A9C8685991}"/>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endParaRPr lang="en-US"/>
            </a:p>
          </p:txBody>
        </p:sp>
      </p:grpSp>
    </p:spTree>
    <p:extLst>
      <p:ext uri="{BB962C8B-B14F-4D97-AF65-F5344CB8AC3E}">
        <p14:creationId xmlns:p14="http://schemas.microsoft.com/office/powerpoint/2010/main" val="365512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5A43BA00-7CD6-9E2F-C19C-4E8840E401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573220"/>
            <a:ext cx="4003123" cy="3126580"/>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3827" y="2259106"/>
            <a:ext cx="3555848" cy="8440694"/>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a:off x="-180474" y="8878923"/>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17" name="Text Placeholder 17">
            <a:extLst>
              <a:ext uri="{FF2B5EF4-FFF2-40B4-BE49-F238E27FC236}">
                <a16:creationId xmlns:a16="http://schemas.microsoft.com/office/drawing/2014/main" id="{AE63C941-739E-207E-92F7-AC8ADD5B01BC}"/>
              </a:ext>
            </a:extLst>
          </p:cNvPr>
          <p:cNvSpPr txBox="1">
            <a:spLocks/>
          </p:cNvSpPr>
          <p:nvPr/>
        </p:nvSpPr>
        <p:spPr>
          <a:xfrm>
            <a:off x="770640" y="2343812"/>
            <a:ext cx="3024188" cy="808873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As the rules of a blockchain system are set out from the beginning and cannot be altered unless a 50% majority is reached blockchain technology can be considered consistent by nature. depending on the network many blockchain systems are up and running 24/7 which can also be viewed as a means of consistency. Though there are improvement proposals in blockchain systems to change rules as needed blockchain systems generally stay consistent in that they are often times backward compatible with previous versions of the system or alternatively they create spin-offs of an existing blockchain (a so- called fork). </a:t>
            </a:r>
          </a:p>
          <a:p>
            <a:endParaRPr lang="en-US">
              <a:solidFill>
                <a:srgbClr val="000000"/>
              </a:solidFill>
            </a:endParaRPr>
          </a:p>
          <a:p>
            <a:r>
              <a:rPr lang="en-US" b="1">
                <a:solidFill>
                  <a:srgbClr val="F79037"/>
                </a:solidFill>
                <a:effectLst/>
                <a:latin typeface="Calibri" panose="020F0502020204030204" pitchFamily="34" charset="0"/>
              </a:rPr>
              <a:t>Three Measurable Areas of Trust </a:t>
            </a:r>
          </a:p>
          <a:p>
            <a:r>
              <a:rPr lang="en-US">
                <a:solidFill>
                  <a:srgbClr val="000000"/>
                </a:solidFill>
                <a:effectLst/>
                <a:latin typeface="Calibri" panose="020F0502020204030204" pitchFamily="34" charset="0"/>
              </a:rPr>
              <a:t>In 2018, PwC’s conducted the Global Blockchain Survey which found that 45 percent of companies investing in blockchain technology believe that lack of trust among users will be a significant obstacle in blockchain adoption. Reasons provided for this assessment include uncertainty with regulators and concerns about the ability to bring business networks together. PwC makes suggestions to close this trust gap early by planning cybersecurity and compliance frameworks that regulators and stakeholders will trust from the initiation of blockchain development within a company. </a:t>
            </a:r>
          </a:p>
          <a:p>
            <a:endParaRPr lang="en-US">
              <a:solidFill>
                <a:srgbClr val="000000"/>
              </a:solidFill>
              <a:effectLst/>
              <a:latin typeface="Calibri" panose="020F0502020204030204" pitchFamily="34" charset="0"/>
            </a:endParaRPr>
          </a:p>
        </p:txBody>
      </p:sp>
      <p:sp>
        <p:nvSpPr>
          <p:cNvPr id="118" name="Text Placeholder 17">
            <a:extLst>
              <a:ext uri="{FF2B5EF4-FFF2-40B4-BE49-F238E27FC236}">
                <a16:creationId xmlns:a16="http://schemas.microsoft.com/office/drawing/2014/main" id="{6C24C035-7A84-BD93-DE06-071BE14B3C47}"/>
              </a:ext>
            </a:extLst>
          </p:cNvPr>
          <p:cNvSpPr txBox="1">
            <a:spLocks/>
          </p:cNvSpPr>
          <p:nvPr/>
        </p:nvSpPr>
        <p:spPr>
          <a:xfrm>
            <a:off x="793409" y="166636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Consistency </a:t>
            </a:r>
          </a:p>
          <a:p>
            <a:pPr algn="l"/>
            <a:r>
              <a:rPr lang="en-US" b="1">
                <a:solidFill>
                  <a:srgbClr val="000000"/>
                </a:solidFill>
              </a:rPr>
              <a:t>People love to see the little things done consistently </a:t>
            </a:r>
          </a:p>
        </p:txBody>
      </p:sp>
      <p:sp>
        <p:nvSpPr>
          <p:cNvPr id="119" name="TextBox 118">
            <a:extLst>
              <a:ext uri="{FF2B5EF4-FFF2-40B4-BE49-F238E27FC236}">
                <a16:creationId xmlns:a16="http://schemas.microsoft.com/office/drawing/2014/main" id="{555B0158-BD05-3FBC-A221-213682DF3825}"/>
              </a:ext>
            </a:extLst>
          </p:cNvPr>
          <p:cNvSpPr txBox="1"/>
          <p:nvPr/>
        </p:nvSpPr>
        <p:spPr>
          <a:xfrm>
            <a:off x="880087" y="70685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8</a:t>
            </a:r>
          </a:p>
        </p:txBody>
      </p:sp>
      <p:grpSp>
        <p:nvGrpSpPr>
          <p:cNvPr id="122" name="Group 121">
            <a:extLst>
              <a:ext uri="{FF2B5EF4-FFF2-40B4-BE49-F238E27FC236}">
                <a16:creationId xmlns:a16="http://schemas.microsoft.com/office/drawing/2014/main" id="{2734CD11-C4BD-EF21-2DB1-77EF94E37A8B}"/>
              </a:ext>
            </a:extLst>
          </p:cNvPr>
          <p:cNvGrpSpPr/>
          <p:nvPr/>
        </p:nvGrpSpPr>
        <p:grpSpPr>
          <a:xfrm>
            <a:off x="2200526" y="706859"/>
            <a:ext cx="1062760" cy="1060601"/>
            <a:chOff x="2477798" y="452519"/>
            <a:chExt cx="1221622" cy="1219140"/>
          </a:xfrm>
          <a:solidFill>
            <a:srgbClr val="F79037"/>
          </a:solidFill>
        </p:grpSpPr>
        <p:sp>
          <p:nvSpPr>
            <p:cNvPr id="123" name="Freeform 122">
              <a:extLst>
                <a:ext uri="{FF2B5EF4-FFF2-40B4-BE49-F238E27FC236}">
                  <a16:creationId xmlns:a16="http://schemas.microsoft.com/office/drawing/2014/main" id="{2E596FC0-4E8A-F9F8-405E-BC74FCEC9966}"/>
                </a:ext>
              </a:extLst>
            </p:cNvPr>
            <p:cNvSpPr/>
            <p:nvPr/>
          </p:nvSpPr>
          <p:spPr>
            <a:xfrm>
              <a:off x="3135989" y="941439"/>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DD1470"/>
            </a:solidFill>
            <a:ln w="3948"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8D41EA5-AAEE-0D73-BDA3-301D7D5C79B0}"/>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5721C51-2058-6793-01C2-7B9773806A66}"/>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2AAED6D-85B5-3BE1-4DB1-084DFF0C6549}"/>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02D13AD-8900-441B-A6A3-25EE24501604}"/>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0945F50-3D73-72D2-E7DB-FA4606AD51F9}"/>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AF7A06A-47C1-40E5-5A28-672F9341DD34}"/>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15AC86A-4354-BA2D-7AC6-AFA43D194FAC}"/>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B1144F8-F7DB-DF01-455C-20370E930DD8}"/>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3386347-FA2A-18ED-6C20-5ED269FA0D2B}"/>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8F23C2-7C53-57A1-ACAE-A5605A918B3C}"/>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spTree>
    <p:extLst>
      <p:ext uri="{BB962C8B-B14F-4D97-AF65-F5344CB8AC3E}">
        <p14:creationId xmlns:p14="http://schemas.microsoft.com/office/powerpoint/2010/main" val="351278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en-US"/>
              <a:t>Looking at data from supply chain networks across the retail industry, PwC identifies three key measurable areas often considered the foundation of enterprise trust: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Validity of data</a:t>
            </a:r>
          </a:p>
          <a:p>
            <a:r>
              <a:rPr lang="en-US">
                <a:effectLst/>
                <a:latin typeface="Calibri" panose="020F0502020204030204" pitchFamily="34" charset="0"/>
              </a:rPr>
              <a:t>An organization has, to the extent and to the effect, accurately sourced information that holds true when shared with the consumer. </a:t>
            </a:r>
          </a:p>
          <a:p>
            <a:r>
              <a:rPr lang="en-US" b="1">
                <a:solidFill>
                  <a:srgbClr val="F79037"/>
                </a:solidFill>
                <a:effectLst/>
                <a:latin typeface="Calibri" panose="020F0502020204030204" pitchFamily="34" charset="0"/>
              </a:rPr>
              <a:t> </a:t>
            </a:r>
            <a:endParaRPr lang="en-US">
              <a:solidFill>
                <a:srgbClr val="F79037"/>
              </a:solidFill>
            </a:endParaRPr>
          </a:p>
          <a:p>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1211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Generally speaking, enterprises tend to hesitate to embrace emerging technology, especially one that requires a new method in sharing data which blockchain technology would require them to do. Blockchain technology delegates data management back to the consumer and to regulatory bodies. Blockchain Technology cannot only shift trust mechanisms within single business entities but rather in whole industries. For example, in supply chain management. The more companies embrace blockchain, the more networking effects come into place. Supply chain management on-chain can only make sense if all steps along the chain are tracked by all participating parties. As soon as one or more steps and suppliers are not participating, the chain is incomplete and significantly inhibited in its purpose.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With more than a decade of this transformative technology, through the rise of digital commerce, trusting business networks have raised significant questions in transforming IT. As a result, this transformation has redefined technical stacks and has developed new data models. However, technology cannot scale trust within a transaction, hence, to reduce the cost of trust, PwC identified quantifiable metrics in the scope of their study. </a:t>
            </a:r>
          </a:p>
          <a:p>
            <a:endParaRPr lang="en-US">
              <a:solidFill>
                <a:srgbClr val="000000"/>
              </a:solidFill>
            </a:endParaRPr>
          </a:p>
          <a:p>
            <a:r>
              <a:rPr lang="en-US" b="1">
                <a:solidFill>
                  <a:srgbClr val="F79037"/>
                </a:solidFill>
                <a:effectLst/>
                <a:latin typeface="Calibri" panose="020F0502020204030204" pitchFamily="34" charset="0"/>
              </a:rPr>
              <a:t>Quantifying Trust </a:t>
            </a:r>
          </a:p>
          <a:p>
            <a:r>
              <a:rPr lang="en-US">
                <a:solidFill>
                  <a:srgbClr val="000000"/>
                </a:solidFill>
                <a:effectLst/>
                <a:latin typeface="Calibri" panose="020F0502020204030204" pitchFamily="34" charset="0"/>
              </a:rPr>
              <a:t>Today, blockchain presents an interesting predicament in corporate America with businesses siloed by traditional infrastructures and long-standing processes. With the rise of blockchain technology, businesses are demanding data quality reviews prior to progressing into solutions that apply automated business logic across a value chain. Another issue is presented by the quality of data that is inserted into a blockchain system by an oracle. A so-called oracle is the source of inputs from the real world, oracles thus connect blockchains to external systems. </a:t>
            </a:r>
          </a:p>
        </p:txBody>
      </p:sp>
      <p:sp>
        <p:nvSpPr>
          <p:cNvPr id="6" name="Text Placeholder 17">
            <a:extLst>
              <a:ext uri="{FF2B5EF4-FFF2-40B4-BE49-F238E27FC236}">
                <a16:creationId xmlns:a16="http://schemas.microsoft.com/office/drawing/2014/main" id="{76EC7F90-E760-8944-1020-077D3A565CCA}"/>
              </a:ext>
            </a:extLst>
          </p:cNvPr>
          <p:cNvSpPr txBox="1">
            <a:spLocks/>
          </p:cNvSpPr>
          <p:nvPr/>
        </p:nvSpPr>
        <p:spPr>
          <a:xfrm>
            <a:off x="1017030" y="2361134"/>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Governance of data </a:t>
            </a:r>
          </a:p>
          <a:p>
            <a:r>
              <a:rPr lang="en-US"/>
              <a:t>An organization has defined fair business rules to manage data and to align with business processes. </a:t>
            </a:r>
          </a:p>
          <a:p>
            <a:endParaRPr lang="en-US"/>
          </a:p>
          <a:p>
            <a:r>
              <a:rPr lang="en-US"/>
              <a:t> </a:t>
            </a:r>
          </a:p>
          <a:p>
            <a:endParaRPr lang="en-US" dirty="0"/>
          </a:p>
        </p:txBody>
      </p:sp>
      <p:sp>
        <p:nvSpPr>
          <p:cNvPr id="9" name="TextBox 8">
            <a:extLst>
              <a:ext uri="{FF2B5EF4-FFF2-40B4-BE49-F238E27FC236}">
                <a16:creationId xmlns:a16="http://schemas.microsoft.com/office/drawing/2014/main" id="{35A2E2E1-D836-529F-F6EE-D14E07EAB089}"/>
              </a:ext>
            </a:extLst>
          </p:cNvPr>
          <p:cNvSpPr txBox="1"/>
          <p:nvPr/>
        </p:nvSpPr>
        <p:spPr>
          <a:xfrm>
            <a:off x="461186" y="210247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FCB9E49-A2EC-030A-D554-BE3204D12BAC}"/>
              </a:ext>
            </a:extLst>
          </p:cNvPr>
          <p:cNvSpPr txBox="1">
            <a:spLocks/>
          </p:cNvSpPr>
          <p:nvPr/>
        </p:nvSpPr>
        <p:spPr>
          <a:xfrm>
            <a:off x="1039332" y="3242082"/>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Reliability of data </a:t>
            </a:r>
          </a:p>
          <a:p>
            <a:r>
              <a:rPr lang="en-US"/>
              <a:t>An organization acts consistently and proactively, in a timely, thought-driven manner. </a:t>
            </a:r>
          </a:p>
          <a:p>
            <a:endParaRPr lang="en-US" dirty="0"/>
          </a:p>
        </p:txBody>
      </p:sp>
      <p:sp>
        <p:nvSpPr>
          <p:cNvPr id="11" name="TextBox 10">
            <a:extLst>
              <a:ext uri="{FF2B5EF4-FFF2-40B4-BE49-F238E27FC236}">
                <a16:creationId xmlns:a16="http://schemas.microsoft.com/office/drawing/2014/main" id="{DDE82B49-705C-9D4D-243E-B7391B124EE1}"/>
              </a:ext>
            </a:extLst>
          </p:cNvPr>
          <p:cNvSpPr txBox="1"/>
          <p:nvPr/>
        </p:nvSpPr>
        <p:spPr>
          <a:xfrm>
            <a:off x="483488" y="30614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26027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14</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Blockchain in the Public Sector </a:t>
            </a:r>
          </a:p>
          <a:p>
            <a:pPr algn="just"/>
            <a:r>
              <a:rPr lang="en-US">
                <a:effectLst/>
                <a:ea typeface="Times New Roman" panose="02020603050405020304" pitchFamily="18" charset="0"/>
              </a:rPr>
              <a:t>Developing blockchain solutions for the public sector also requires a decision for the blockchain stack. The main issue to solve in the public sector is social trust by the public. To increase trust in the public sector, it needs to be considered which information needs to be captured and stored in the blockchain as well as which information should not be included. In the permanent record to support the goal of trust. This is then followed by consideration of the blockchain protocols, architectures and other technical considerations that deliver the necessary capabilities.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A choice must be made regarding the distributed ledger technology protocols (i.e., Ethereum, Hyperledger, Corda, Quorum), the network options (e.g., public, private, hybrid or consortium), governance mechanisms, security, and cost/duration indications (initial investment and annual operating costs).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In this approach, the initial three-layer design and implementation paradigm is expanded by the social layer (i.e., human actors, social aspects,</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user incentives and motivations, culture, levels of digital literacy, and access to technology). </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Adopting this approach encourages consideration of important design trade-offs among the layers that could help avoid potential misalignments between the technology and its intended area of application, as well as encourage faster adoption and more transformative outcomes for governments. </a:t>
            </a:r>
          </a:p>
          <a:p>
            <a:pPr algn="just"/>
            <a:endParaRPr lang="en-US">
              <a:solidFill>
                <a:srgbClr val="F79037"/>
              </a:solidFill>
              <a:effectLst/>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Although trust is a qualitative attribute, the measure of trust depends on quantifiable metrics. Quantifiable measurements of trust as identified by PwC include: </a:t>
            </a:r>
          </a:p>
        </p:txBody>
      </p:sp>
      <p:sp>
        <p:nvSpPr>
          <p:cNvPr id="5" name="Text Placeholder 17">
            <a:extLst>
              <a:ext uri="{FF2B5EF4-FFF2-40B4-BE49-F238E27FC236}">
                <a16:creationId xmlns:a16="http://schemas.microsoft.com/office/drawing/2014/main" id="{ADF7B779-E045-6CC7-C9E3-79C192A5920C}"/>
              </a:ext>
            </a:extLst>
          </p:cNvPr>
          <p:cNvSpPr txBox="1">
            <a:spLocks/>
          </p:cNvSpPr>
          <p:nvPr/>
        </p:nvSpPr>
        <p:spPr>
          <a:xfrm>
            <a:off x="992432"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System behavior </a:t>
            </a:r>
          </a:p>
          <a:p>
            <a:pPr algn="l"/>
            <a:r>
              <a:rPr lang="en-US">
                <a:solidFill>
                  <a:srgbClr val="000000"/>
                </a:solidFill>
              </a:rPr>
              <a:t>Programs and applications that capture the movement of data, as exhibited by transactions, consensus, or votes. </a:t>
            </a:r>
          </a:p>
          <a:p>
            <a:pPr algn="l"/>
            <a:endParaRPr lang="en-US" b="1">
              <a:solidFill>
                <a:srgbClr val="F79037"/>
              </a:solidFill>
            </a:endParaRPr>
          </a:p>
        </p:txBody>
      </p:sp>
      <p:sp>
        <p:nvSpPr>
          <p:cNvPr id="6" name="TextBox 5">
            <a:extLst>
              <a:ext uri="{FF2B5EF4-FFF2-40B4-BE49-F238E27FC236}">
                <a16:creationId xmlns:a16="http://schemas.microsoft.com/office/drawing/2014/main" id="{D0DD001E-FB63-702D-5525-CA398B4E7747}"/>
              </a:ext>
            </a:extLst>
          </p:cNvPr>
          <p:cNvSpPr txBox="1"/>
          <p:nvPr/>
        </p:nvSpPr>
        <p:spPr>
          <a:xfrm>
            <a:off x="428272" y="177218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26C3E020-9E39-9E43-6C84-555F3402A4A9}"/>
              </a:ext>
            </a:extLst>
          </p:cNvPr>
          <p:cNvCxnSpPr>
            <a:cxnSpLocks/>
          </p:cNvCxnSpPr>
          <p:nvPr/>
        </p:nvCxnSpPr>
        <p:spPr>
          <a:xfrm>
            <a:off x="0" y="2868127"/>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B0B9AA-2FF5-B189-C346-1519B9EE03B2}"/>
              </a:ext>
            </a:extLst>
          </p:cNvPr>
          <p:cNvSpPr txBox="1"/>
          <p:nvPr/>
        </p:nvSpPr>
        <p:spPr>
          <a:xfrm>
            <a:off x="1096872" y="287415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9EFC2FED-A5C4-F165-0290-EDA8B1DF94CA}"/>
              </a:ext>
            </a:extLst>
          </p:cNvPr>
          <p:cNvSpPr txBox="1"/>
          <p:nvPr/>
        </p:nvSpPr>
        <p:spPr>
          <a:xfrm>
            <a:off x="3487996" y="178391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5A446142-2070-8CDD-9402-D93EE1837AAA}"/>
              </a:ext>
            </a:extLst>
          </p:cNvPr>
          <p:cNvSpPr txBox="1"/>
          <p:nvPr/>
        </p:nvSpPr>
        <p:spPr>
          <a:xfrm>
            <a:off x="4187231" y="286243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22" name="Text Placeholder 17">
            <a:extLst>
              <a:ext uri="{FF2B5EF4-FFF2-40B4-BE49-F238E27FC236}">
                <a16:creationId xmlns:a16="http://schemas.microsoft.com/office/drawing/2014/main" id="{E3DD3777-6FB0-7864-F79D-874E0E0ABA33}"/>
              </a:ext>
            </a:extLst>
          </p:cNvPr>
          <p:cNvSpPr txBox="1">
            <a:spLocks/>
          </p:cNvSpPr>
          <p:nvPr/>
        </p:nvSpPr>
        <p:spPr>
          <a:xfrm>
            <a:off x="4104341"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IoT &amp; digital identities </a:t>
            </a:r>
          </a:p>
          <a:p>
            <a:r>
              <a:rPr lang="en-US">
                <a:solidFill>
                  <a:srgbClr val="000000"/>
                </a:solidFill>
              </a:rPr>
              <a:t>IoT devices, QR codes, and web-based identities for cybersecurity. </a:t>
            </a:r>
          </a:p>
          <a:p>
            <a:pPr algn="l"/>
            <a:endParaRPr lang="en-US" b="1">
              <a:solidFill>
                <a:srgbClr val="F79037"/>
              </a:solidFill>
            </a:endParaRPr>
          </a:p>
        </p:txBody>
      </p:sp>
      <p:sp>
        <p:nvSpPr>
          <p:cNvPr id="23" name="Text Placeholder 17">
            <a:extLst>
              <a:ext uri="{FF2B5EF4-FFF2-40B4-BE49-F238E27FC236}">
                <a16:creationId xmlns:a16="http://schemas.microsoft.com/office/drawing/2014/main" id="{F6A9AD69-06D5-B7E0-1E1B-416B82531E78}"/>
              </a:ext>
            </a:extLst>
          </p:cNvPr>
          <p:cNvSpPr txBox="1">
            <a:spLocks/>
          </p:cNvSpPr>
          <p:nvPr/>
        </p:nvSpPr>
        <p:spPr>
          <a:xfrm>
            <a:off x="1759351"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Content analysis </a:t>
            </a:r>
          </a:p>
          <a:p>
            <a:pPr algn="l"/>
            <a:r>
              <a:rPr lang="en-US">
                <a:solidFill>
                  <a:srgbClr val="000000"/>
                </a:solidFill>
              </a:rPr>
              <a:t>Using techniques like Natural Language Processing (NLP), deep learning and AI/ML to analyze structured and unstructured data. </a:t>
            </a:r>
          </a:p>
          <a:p>
            <a:pPr algn="l"/>
            <a:endParaRPr lang="en-US" b="1">
              <a:solidFill>
                <a:srgbClr val="F79037"/>
              </a:solidFill>
            </a:endParaRPr>
          </a:p>
        </p:txBody>
      </p:sp>
      <p:sp>
        <p:nvSpPr>
          <p:cNvPr id="24" name="Text Placeholder 17">
            <a:extLst>
              <a:ext uri="{FF2B5EF4-FFF2-40B4-BE49-F238E27FC236}">
                <a16:creationId xmlns:a16="http://schemas.microsoft.com/office/drawing/2014/main" id="{CE30CC33-C6B8-39AB-A763-4A90F01C3B24}"/>
              </a:ext>
            </a:extLst>
          </p:cNvPr>
          <p:cNvSpPr txBox="1">
            <a:spLocks/>
          </p:cNvSpPr>
          <p:nvPr/>
        </p:nvSpPr>
        <p:spPr>
          <a:xfrm>
            <a:off x="4782770"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Social layer </a:t>
            </a:r>
          </a:p>
          <a:p>
            <a:pPr algn="l"/>
            <a:r>
              <a:rPr lang="en-US">
                <a:solidFill>
                  <a:srgbClr val="000000"/>
                </a:solidFill>
              </a:rPr>
              <a:t>Considering human actors, social aspects, user incentives and </a:t>
            </a:r>
          </a:p>
          <a:p>
            <a:pPr algn="l"/>
            <a:r>
              <a:rPr lang="en-US">
                <a:solidFill>
                  <a:srgbClr val="000000"/>
                </a:solidFill>
              </a:rPr>
              <a:t>motivations, culture, levels of digital literacy, access to technology. </a:t>
            </a:r>
          </a:p>
          <a:p>
            <a:pPr algn="l"/>
            <a:endParaRPr lang="en-US" b="1">
              <a:solidFill>
                <a:srgbClr val="F79037"/>
              </a:solidFill>
            </a:endParaRPr>
          </a:p>
        </p:txBody>
      </p:sp>
      <p:sp>
        <p:nvSpPr>
          <p:cNvPr id="25" name="Text Placeholder 17">
            <a:extLst>
              <a:ext uri="{FF2B5EF4-FFF2-40B4-BE49-F238E27FC236}">
                <a16:creationId xmlns:a16="http://schemas.microsoft.com/office/drawing/2014/main" id="{0ABF9A08-39DA-F351-860C-617D2586CCA1}"/>
              </a:ext>
            </a:extLst>
          </p:cNvPr>
          <p:cNvSpPr txBox="1">
            <a:spLocks/>
          </p:cNvSpPr>
          <p:nvPr/>
        </p:nvSpPr>
        <p:spPr>
          <a:xfrm>
            <a:off x="750199" y="4198601"/>
            <a:ext cx="601731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By capturing quantifiable data, enterprises begin to establish governance with a collection of automated business processes, improving regulatory compliance and safeguarding the customer experience. The expansion of blockchain data depends on the migration of enterprise legacy data into building blocks, defining rules for each block that results in enhancements to business outcomes as measured by revenue, customer satisfaction, leaner processes, and automation of manual processes. </a:t>
            </a:r>
          </a:p>
        </p:txBody>
      </p:sp>
      <p:sp>
        <p:nvSpPr>
          <p:cNvPr id="26" name="Text Placeholder 17">
            <a:extLst>
              <a:ext uri="{FF2B5EF4-FFF2-40B4-BE49-F238E27FC236}">
                <a16:creationId xmlns:a16="http://schemas.microsoft.com/office/drawing/2014/main" id="{87D69276-86D9-7FB0-B37D-0FB81845E50D}"/>
              </a:ext>
            </a:extLst>
          </p:cNvPr>
          <p:cNvSpPr txBox="1">
            <a:spLocks/>
          </p:cNvSpPr>
          <p:nvPr/>
        </p:nvSpPr>
        <p:spPr>
          <a:xfrm>
            <a:off x="4595338" y="6242067"/>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A data layer </a:t>
            </a:r>
          </a:p>
          <a:p>
            <a:r>
              <a:rPr lang="en-US">
                <a:effectLst/>
                <a:latin typeface="Calibri" panose="020F0502020204030204" pitchFamily="34" charset="0"/>
              </a:rPr>
              <a:t>The ledger itself is an ”immutable” store of transactional data and/ or records, including considerations of data usability, privacy, and security, authenticity, </a:t>
            </a:r>
          </a:p>
          <a:p>
            <a:r>
              <a:rPr lang="en-US">
                <a:effectLst/>
                <a:latin typeface="Calibri" panose="020F0502020204030204" pitchFamily="34" charset="0"/>
              </a:rPr>
              <a:t>reliability, integrity, etc.) </a:t>
            </a:r>
          </a:p>
          <a:p>
            <a:r>
              <a:rPr lang="en-US" b="1">
                <a:solidFill>
                  <a:srgbClr val="F79037"/>
                </a:solidFill>
                <a:effectLst/>
                <a:latin typeface="Calibri" panose="020F0502020204030204" pitchFamily="34" charset="0"/>
              </a:rPr>
              <a:t> </a:t>
            </a:r>
            <a:endParaRPr lang="en-US">
              <a:solidFill>
                <a:srgbClr val="F79037"/>
              </a:solidFill>
            </a:endParaRPr>
          </a:p>
          <a:p>
            <a:endParaRPr lang="en-US" dirty="0"/>
          </a:p>
        </p:txBody>
      </p:sp>
      <p:sp>
        <p:nvSpPr>
          <p:cNvPr id="28" name="TextBox 27">
            <a:extLst>
              <a:ext uri="{FF2B5EF4-FFF2-40B4-BE49-F238E27FC236}">
                <a16:creationId xmlns:a16="http://schemas.microsoft.com/office/drawing/2014/main" id="{6FEC03D2-60E6-174A-87B2-A17A7AF13118}"/>
              </a:ext>
            </a:extLst>
          </p:cNvPr>
          <p:cNvSpPr txBox="1"/>
          <p:nvPr/>
        </p:nvSpPr>
        <p:spPr>
          <a:xfrm>
            <a:off x="4039494" y="606146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0" name="Text Placeholder 17">
            <a:extLst>
              <a:ext uri="{FF2B5EF4-FFF2-40B4-BE49-F238E27FC236}">
                <a16:creationId xmlns:a16="http://schemas.microsoft.com/office/drawing/2014/main" id="{AB3BC73D-45BB-ADD5-1EAD-8E87B1F58468}"/>
              </a:ext>
            </a:extLst>
          </p:cNvPr>
          <p:cNvSpPr txBox="1">
            <a:spLocks/>
          </p:cNvSpPr>
          <p:nvPr/>
        </p:nvSpPr>
        <p:spPr>
          <a:xfrm>
            <a:off x="4606489" y="7630047"/>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A technical layer </a:t>
            </a:r>
          </a:p>
          <a:p>
            <a:r>
              <a:rPr lang="en-US"/>
              <a:t>The technology stack, including distributed ledger protocols, consensus mechanisms, architectures, peer-to-peer networks, data storage, etc. </a:t>
            </a:r>
          </a:p>
          <a:p>
            <a:endParaRPr lang="en-US" dirty="0"/>
          </a:p>
        </p:txBody>
      </p:sp>
      <p:sp>
        <p:nvSpPr>
          <p:cNvPr id="32" name="TextBox 31">
            <a:extLst>
              <a:ext uri="{FF2B5EF4-FFF2-40B4-BE49-F238E27FC236}">
                <a16:creationId xmlns:a16="http://schemas.microsoft.com/office/drawing/2014/main" id="{CE59E37E-4C2B-6796-0841-AB8E23CF960D}"/>
              </a:ext>
            </a:extLst>
          </p:cNvPr>
          <p:cNvSpPr txBox="1"/>
          <p:nvPr/>
        </p:nvSpPr>
        <p:spPr>
          <a:xfrm>
            <a:off x="4050645" y="737139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5415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09598"/>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6005741" cy="692605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rPr>
              <a:t>Trust in Cryptocurrencies </a:t>
            </a:r>
          </a:p>
          <a:p>
            <a:pPr algn="just"/>
            <a:r>
              <a:rPr lang="en-US" sz="1100">
                <a:solidFill>
                  <a:srgbClr val="000000"/>
                </a:solidFill>
                <a:effectLst/>
                <a:latin typeface="Calibri" panose="020F0502020204030204" pitchFamily="34" charset="0"/>
                <a:ea typeface="Times New Roman" panose="02020603050405020304" pitchFamily="18" charset="0"/>
              </a:rPr>
              <a:t>After having looked at trust in the context of blockchain technology, we will now focus on trust in cryptocurrencies specifically. As there is no single entity behind Bitcoin that can help with customer service requests, a user that holds their Bitcoin in self-custody, can in the event of losing their keys for access to their Bitcoins not be recovered in any way. In a sense, instead of trusting payment service providers, trust is replaced upon the payer holding their own cryptocurrency.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a:solidFill>
                  <a:srgbClr val="000000"/>
                </a:solidFill>
                <a:effectLst/>
                <a:latin typeface="Calibri" panose="020F0502020204030204" pitchFamily="34" charset="0"/>
                <a:ea typeface="Times New Roman" panose="02020603050405020304" pitchFamily="18" charset="0"/>
              </a:rPr>
              <a:t>There is evidence that trust in an algorithm is more likely when information on others who have adopted it already is available rather than the actual accuracy of an algorithm. Anecdotal evidence and reviews from people that we know, and trust can be a bigger driver of trust than the factual accuracy of an algorithm’s working mechanisms. In the case of blockchain technology, this could mean that anecdotal evidence of people or executives we trust could make us more likely to place trust in the technology. There are different attributes that impact trust in cryptocurrencies. Trust is found to be linked to transferability, immutability, and openness. Cryptocurrencies, such as Bitcoin, could make international transfers much easier, with lower transaction fees than those charged by traditional commercial banks. Since cryptocurrencies could become an alternative method for international money transfers, several commercial banks worldwide are looking into launching their own cryptocurrencies.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Other trust-fostering factors are ledger immutability and openness - the former securing safe and fair transactions and the latter making the transaction information accessible to the public. Immutability means that the transaction</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history provided on Bitcoin ledger cannot be manipulated, revised, or deleted. Openness refers to the availability of the data on the Bitcoin blockchain to everyone, rendering the system completely transparent. Openness creates transparency, while immutability creates accountability. Transparency is considered as the key element in trust creation. The degree of transparency and accountability offered by Bitcoin or other cryptocurrencies is unparalleled to that of any traditional financial institution. When technology provides a high enough level of transparency and accountability, it eliminates the necessity of a trusted central authority to govern the system. In other words, it is essentially the core properties of blockchain technology that facilitate the creation of trust in cryptocurrencies. </a:t>
            </a: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The geographic locations in which crypto communities are is also where crypto hubs are forming (i.e., through the founding of crypto or blockchain technology-enabled companies, providing point of sales for cryptocurrencies in stores are more frequent, laws and regulations are laxer). These individuals meet the criteria of being at least somewhat knowledgeable and familiar with cryptocurrencies. Exemplarily, Berlin has a district in which almost all stores accept cryptocurrencies as a means of payment, the IT University of Copenhagen offers a Blockchain summer school, in 2018 the Czech Republic counted 147 Bitcoin-accepting stores in 2018 and Malta is also referred to as Bitcoin Island. </a:t>
            </a: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It is not possible to assess trust in cryptocurrencies fully as it consists of various layers, angles, and depends on the technical set-up, jurisdiction and what cryptocurrencies are used for. </a:t>
            </a:r>
          </a:p>
          <a:p>
            <a:pPr algn="just">
              <a:spcAft>
                <a:spcPts val="1200"/>
              </a:spcAft>
            </a:pPr>
            <a:endParaRPr lang="en-US" sz="110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8233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859304"/>
            <a:ext cx="6143488" cy="40573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Established trust in existing payment methods does not significantly influence usage frequency (for example ApplePay, PayPal, etc.). Trust also does not appear to be an irrefutable prerequisite for usage, especially not for payment methods that customers are completely unfamiliar with and thus, hold a higher perceived risk of uncertainty. Bitcoin does fulfill the requirements of acting as a payment method in that it has comparable features such as trustworthiness, transaction speed, cost, crossing international borders, etc. to other existing payment methods. Even though initial trust in Bitcoin as a payment method is not established with most people, it does not mean that Bitcoin as a payment method would only be used by those that trust it. Trust in Bitcoin in general and trust in Bitcoin as a payment method are two different things where trust in one does not necessarily imply that trust in the other is established as well, though there is a tendency that those who do trust Bitcoin also trust it as a payment method. </a:t>
            </a:r>
          </a:p>
          <a:p>
            <a:endParaRPr lang="en-US" dirty="0"/>
          </a:p>
          <a:p>
            <a:r>
              <a:rPr lang="en-US" dirty="0"/>
              <a:t>To gain an understanding of what a fair valuation for Bitcoin is, watch this Generation Blockchain video. </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Who trusts Bitcoin? </a:t>
            </a:r>
          </a:p>
          <a:p>
            <a:pPr algn="just"/>
            <a:r>
              <a:rPr lang="en-US" sz="1100" dirty="0">
                <a:solidFill>
                  <a:schemeClr val="tx1"/>
                </a:solidFill>
                <a:latin typeface="Calibri" panose="020F0502020204030204" pitchFamily="34" charset="0"/>
                <a:cs typeface="Calibri" panose="020F0502020204030204" pitchFamily="34" charset="0"/>
              </a:rPr>
              <a:t>Trust in Bitcoin as a means of payment and investment vehicle is more prevalent in segments that fit the profile of male, between 20 and 35, are financially well-educated, and have high levels of self-efficacy in handling crypto payments. The adoption of blockchain technology is measured by how well it is understood and trusted.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Lack of knowledge is found to significantly limit trust and usage intention. Another trust influencing factor is the reinvolvement of a third-party payment service provider. It does not necessarily mean that by introducing a payment service provider, Bitcoin’s features lose their trait of being perceived as a trustless system. It can be even beneficial for building trust to have a tangible contact company. In terms of functional benefits, retailers can mitigate volatility risk and shift the financial risk connected to Bitcoin. To sum up, it depends heavily on the convictions of individuals whether increased trust in cryptocurrencies is achieved by reintroducing a third party or by removing the third party. </a:t>
            </a: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7" name="object 15">
            <a:extLst>
              <a:ext uri="{FF2B5EF4-FFF2-40B4-BE49-F238E27FC236}">
                <a16:creationId xmlns:a16="http://schemas.microsoft.com/office/drawing/2014/main" id="{AB1FA6F5-E117-9DB9-AA15-FF859EDCE7F4}"/>
              </a:ext>
            </a:extLst>
          </p:cNvPr>
          <p:cNvGrpSpPr/>
          <p:nvPr/>
        </p:nvGrpSpPr>
        <p:grpSpPr>
          <a:xfrm>
            <a:off x="4277272" y="7157133"/>
            <a:ext cx="3047022" cy="1729173"/>
            <a:chOff x="485139" y="4586859"/>
            <a:chExt cx="3134043" cy="1778557"/>
          </a:xfrm>
        </p:grpSpPr>
        <p:pic>
          <p:nvPicPr>
            <p:cNvPr id="8" name="object 16">
              <a:extLst>
                <a:ext uri="{FF2B5EF4-FFF2-40B4-BE49-F238E27FC236}">
                  <a16:creationId xmlns:a16="http://schemas.microsoft.com/office/drawing/2014/main" id="{0F74DF56-B1B1-314E-F762-5962748E5BCA}"/>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4C3990FD-BD12-DDF7-8D21-E780D572968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0E34710-09BC-4623-0025-E987650C15E4}"/>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A8687837-FDF0-D6F3-EDBE-8BE7ABBC1FDA}"/>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A435A52A-1C03-F573-95CC-C987772943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8AD57653-F1FB-1BEB-9F6C-F65C5395632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43" name="Group 42">
            <a:extLst>
              <a:ext uri="{FF2B5EF4-FFF2-40B4-BE49-F238E27FC236}">
                <a16:creationId xmlns:a16="http://schemas.microsoft.com/office/drawing/2014/main" id="{9A327F7A-B7CC-FEB5-B81F-56019A8C63F1}"/>
              </a:ext>
            </a:extLst>
          </p:cNvPr>
          <p:cNvGrpSpPr/>
          <p:nvPr/>
        </p:nvGrpSpPr>
        <p:grpSpPr>
          <a:xfrm>
            <a:off x="4015275" y="7153169"/>
            <a:ext cx="824852" cy="742396"/>
            <a:chOff x="7615126" y="6464727"/>
            <a:chExt cx="824852" cy="742396"/>
          </a:xfrm>
        </p:grpSpPr>
        <p:sp>
          <p:nvSpPr>
            <p:cNvPr id="44" name="Oval 43">
              <a:extLst>
                <a:ext uri="{FF2B5EF4-FFF2-40B4-BE49-F238E27FC236}">
                  <a16:creationId xmlns:a16="http://schemas.microsoft.com/office/drawing/2014/main" id="{FB5EDCCA-B663-EDE4-344E-F4076FD8199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1">
              <a:extLst>
                <a:ext uri="{FF2B5EF4-FFF2-40B4-BE49-F238E27FC236}">
                  <a16:creationId xmlns:a16="http://schemas.microsoft.com/office/drawing/2014/main" id="{334A5DB5-E5AF-41EB-CEBF-1BE78963F92B}"/>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6459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GB"/>
              <a:t>APPLICATION AREAS OF BLOCKCHAIN TECHNOLOGY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17</a:t>
            </a:fld>
            <a:endParaRPr lang="en-US" dirty="0"/>
          </a:p>
        </p:txBody>
      </p:sp>
    </p:spTree>
    <p:extLst>
      <p:ext uri="{BB962C8B-B14F-4D97-AF65-F5344CB8AC3E}">
        <p14:creationId xmlns:p14="http://schemas.microsoft.com/office/powerpoint/2010/main" val="55521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a:t>
            </a:r>
            <a:r>
              <a:rPr lang="en-US" sz="1800" b="0">
                <a:effectLst/>
                <a:latin typeface="Calibri" panose="020F0502020204030204" pitchFamily="34" charset="0"/>
              </a:rPr>
              <a:t>Financial Use-Cases </a:t>
            </a:r>
            <a:endParaRPr lang="en-US" sz="14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436914"/>
            <a:ext cx="6036131" cy="64008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Stock market trading itself has already undergone a disruptive change in the recent past. Electronic trading, clearance and settlement systems have against what was believed previously not really eliminated jobs on the trading floor. Rather, only some regional exchanges have become unprofitable and insignificant, and with them and, as a result, a number of professions. This innovation has led to an enormous increase in efficiency in stock exchange trading. As a result, trading volumes and turnover have increased, transaction costs have decreased, and new exchange products and jobs have been created. The significance of the world's leading stock exchanges has increased the technological revolution. For this reason, further efficiency gains for example through blockchain technology in secondary trading and settlement are likely to be unpromising. Other areas of application for blockchain technology promise greater innovation potential and thus higher profits.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b="1">
                <a:solidFill>
                  <a:srgbClr val="F79037"/>
                </a:solidFill>
                <a:latin typeface="Calibri" panose="020F0502020204030204" pitchFamily="34" charset="0"/>
                <a:ea typeface="Times New Roman" panose="02020603050405020304" pitchFamily="18" charset="0"/>
              </a:rPr>
              <a:t>Issuing securities </a:t>
            </a:r>
          </a:p>
          <a:p>
            <a:pPr algn="just"/>
            <a:r>
              <a:rPr lang="en-US" sz="1100">
                <a:solidFill>
                  <a:srgbClr val="000000"/>
                </a:solidFill>
                <a:latin typeface="Calibri" panose="020F0502020204030204" pitchFamily="34" charset="0"/>
                <a:ea typeface="Times New Roman" panose="02020603050405020304" pitchFamily="18" charset="0"/>
              </a:rPr>
              <a:t>The issuing process of securities on the primary market for example is currently still costly and complex. Blockchain technology could generate effects similar to those of electronic trading for the secondary market. The Bank of the State Baden Württemberg (LBBW) in Germany and Daimler AG have issued a prototypical bond with blockchain technology as pioneers. This indicates that the efforts to develop applications with added value are being intensified not only among FinTechs as is often believed. One application that has already widespread application are so-called initial coin offerings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(ICO). The similarity in name to an initial public offering (IPO) is not coincidental with the issuance of shares on the primary market. An IPO in the analog market is lengthy and costly since many disclosure requirements and stock exchange regulations must be complied with. It, therefore, made sense to use the instrument outside of regulation in the digital world to raise capital. As an example, one can now delineate from the ICO's how the incorporation (or subjection) of these issues into financial regulation is taking place. If necessary, the authorities are also prepared legally to enforce equal treatment.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b="1">
                <a:solidFill>
                  <a:srgbClr val="F79037"/>
                </a:solidFill>
                <a:latin typeface="Calibri" panose="020F0502020204030204" pitchFamily="34" charset="0"/>
                <a:ea typeface="Times New Roman" panose="02020603050405020304" pitchFamily="18" charset="0"/>
              </a:rPr>
              <a:t>Electronic payment &amp; business processing </a:t>
            </a:r>
          </a:p>
          <a:p>
            <a:pPr algn="just"/>
            <a:r>
              <a:rPr lang="en-US" sz="1100">
                <a:solidFill>
                  <a:srgbClr val="000000"/>
                </a:solidFill>
                <a:latin typeface="Calibri" panose="020F0502020204030204" pitchFamily="34" charset="0"/>
                <a:ea typeface="Times New Roman" panose="02020603050405020304" pitchFamily="18" charset="0"/>
              </a:rPr>
              <a:t>Another area of application for blockchain technology is electronic payment and business processing. This involves both, the more efficient of conventional payment transactions as well as the replacement of business processing. The advantages of blockchain technology should be the speed, security, and trustworthiness of processing. In leading industrialized countries, especially the European Union it should be difficult to compete here with the European System of Central Banks (ESCB) in international payments. In contrast, blockchain may find high acceptance in economic regions with trust deficits, security gaps, and/or inefficient payment processing. However, this advantage will only come to fruition if there are numerous interfaces and bridges to the real world exist. </a:t>
            </a:r>
          </a:p>
          <a:p>
            <a:pPr algn="just">
              <a:spcAft>
                <a:spcPts val="1900"/>
              </a:spcAft>
            </a:pPr>
            <a:endParaRPr lang="en-US" sz="1100">
              <a:solidFill>
                <a:srgbClr val="000000"/>
              </a:solidFill>
              <a:latin typeface="Calibri" panose="020F0502020204030204" pitchFamily="34" charset="0"/>
              <a:ea typeface="Times New Roman" panose="02020603050405020304" pitchFamily="18"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9692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a:r>
              <a:rPr lang="en-US"/>
              <a:t>This requires the affordability of goods and services of all kinds with cryptocurrency. It is rather unlikely that this will be the case in, of all places, countries or regions where traditional payment systems and other innovations are not yet established. The Bundesbank and the ECB, in monitoring blockchain developments and the digital currency markets have so far concluded that the processes and costs of their systems are significantly more efficient and cost-effective. Nevertheless, both institutions are also testing blockchain technology in order not to miss out on new developments, if necessary. Another potential savings from blockchain technology, which could result from the lack of regulatory and financial oversight costs for this type of payment processing, is only true as long as the number of payment flows is not systemically relevant. </a:t>
            </a:r>
          </a:p>
          <a:p>
            <a:pPr algn="just"/>
            <a:endParaRPr lang="en-US"/>
          </a:p>
          <a:p>
            <a:pPr algn="just"/>
            <a:r>
              <a:rPr lang="en-US" b="1">
                <a:solidFill>
                  <a:srgbClr val="F79037"/>
                </a:solidFill>
              </a:rPr>
              <a:t>Payments Across Borders </a:t>
            </a:r>
          </a:p>
          <a:p>
            <a:pPr algn="just"/>
            <a:r>
              <a:rPr lang="en-US"/>
              <a:t>Multinational banks such as UBS and British Barclays use blockchain to streamline back-office operations and settlement, which could potentially decrease US$20B expenses for third-parties involvement. For example, in 2019 Barclays invested US$5.5 million in startup called Crowdz that helps businesses to promote B2B cash turnover. As a result, it offers alternative ways of payment collection and automation of e-invoices. Another renowned Spanish bank has cooperated with the DLT-based company to add visibility to their international payments and dramatically accelerate them. </a:t>
            </a:r>
          </a:p>
          <a:p>
            <a:pPr algn="just"/>
            <a:endParaRPr lang="en-US"/>
          </a:p>
          <a:p>
            <a:r>
              <a:rPr lang="en-US" b="1">
                <a:solidFill>
                  <a:srgbClr val="F79037"/>
                </a:solidFill>
              </a:rPr>
              <a:t>Pressured adoption of blockchain technology </a:t>
            </a:r>
          </a:p>
          <a:p>
            <a:pPr algn="just"/>
            <a:r>
              <a:rPr lang="en-US"/>
              <a:t>If, on the other hand, they have reached a significant scale and would be used across the board to pay for goods and services, these services would not be concealed from financial supervision. At the latest, regulation would then be created. Blockchain activities in the financial system that remain outside of regulation would then, at best, have the meaning of a black market and would then, if necessary, also be relevant under criminal law. </a:t>
            </a:r>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665164"/>
            <a:ext cx="2693750" cy="4679949"/>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New business models </a:t>
            </a:r>
          </a:p>
          <a:p>
            <a:pPr algn="just"/>
            <a:r>
              <a:rPr lang="en-US" dirty="0">
                <a:solidFill>
                  <a:schemeClr val="tx1"/>
                </a:solidFill>
              </a:rPr>
              <a:t>The potentially most promising application of distributed transaction registers is to be seen in the linking of banking transactions and real economic business processes. Broader use of pay-per-use processes, real-time settlement of transactions in value chains and cash-flow-oriented corporate financing with smart finance can be expected. These represent new services whose forms of financing will be digital and automatized. Their settlement does not necessarily require an artificial currency. On the contrary, virtual currencies will be able to conquer this market as a payment medium only if transparency increases, fraud disappears, and value stability is established and controlled. In any case, this will further revolutionize the financial services business. In addition to FinTechs, which are often the focus of attention, and which are using innovative solutions to drive the competitors with innovative solutions, established financial service providers are also experimenting with digital process solutions. They have the advantage here, of the functionality, security, and costs of the existing systems and processes and can leverage this expertise. </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71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MODULE 2</a:t>
            </a:r>
          </a:p>
          <a:p>
            <a:pPr>
              <a:spcBef>
                <a:spcPts val="0"/>
              </a:spcBef>
            </a:pPr>
            <a:r>
              <a:rPr lang="en-US" dirty="0"/>
              <a:t>Trust in Business</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973EA5E6-F7B7-BDB6-5872-B831E678F478}"/>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CF3F639D-498B-7C6F-F8CE-A335967144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4C91E6D4-8F04-2583-D394-BFF06EAF1F11}"/>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90990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3750524"/>
          </a:xfrm>
        </p:spPr>
        <p:txBody>
          <a:bodyPr numCol="2"/>
          <a:lstStyle/>
          <a:p>
            <a:r>
              <a:rPr lang="en-US" b="1" dirty="0">
                <a:solidFill>
                  <a:srgbClr val="F79037"/>
                </a:solidFill>
              </a:rPr>
              <a:t>Cost reduction </a:t>
            </a:r>
          </a:p>
          <a:p>
            <a:r>
              <a:rPr lang="en-US" dirty="0"/>
              <a:t>One motivation for the development of distributed ledger applications in the Finance arises from the high costs of banking and financial regulation. Avoidance of these costs in the provision of financial services can bring significant competitive advantages. Due to the inefficiency of many regulations, most digital market players are unlikely to view the elimination of supervision as a loss of security or stability. An elimination of regulation in digital business processes is therefore unlikely to be detrimental to business. </a:t>
            </a:r>
          </a:p>
          <a:p>
            <a:endParaRPr lang="en-US" dirty="0"/>
          </a:p>
          <a:p>
            <a:r>
              <a:rPr lang="en-US" dirty="0"/>
              <a:t>The potential applications of blockchain or distributed ledgers in the financial industry are extensive and vary in their level of development. The tendency their use is worthwhile if the security, speed, and efficiency of financial services can still be improved. Transaction costs can be reduced on a large scale, and the innovative service providers can generate high returns from the resulting efficiency gains. The prerequisites for such a triumphant advance of distributed, digital register transactions are in place in the application areas: Securities issuance (primary market), securities trading (secondary market), payment transactions, financing of pay-per-use, and digital payment. While in the areas of secondary trading and payment transactions, the challenges of finding a technical solution and at the same time the efficiency improvements of the last few years through innovative solutions are already considerable, there is still great potential for the new technology in the primary market and in financing technology. In addition, completely new fields of application for blockchain will emerge with the shared economy as well as the usage-based transfer and payment of assets. In the business areas that are already digitally advanced, blockchain and distributed transaction registers will represent additional options to further develop existing further develop existing systems and processes. In other areas, where time and costs are currently still high, the new technologies will trigger radical changes. Especially in the issuance market for securities has seen considerable movement with ICOs. The regulation of ICOs that is currently regulation of ICOs demonstrates the systemic relevance already achieved. Regulatory equal treatment will not reduce the importance of the financial instrument. On the contrary, it can be assumed, especially after legal clarification, that the underlying technology will significantly simplify and modernize the analog issuance process. For new applications, blockchain technologies will be used exclusively from the outset.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433472"/>
            <a:ext cx="6051578" cy="3935340"/>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With regards to the players in the financial markets of the future, it can be summarized that established competitors, who are at the forefront of development, will continue to play an important role in the future due to their market and customer will continue to play an important role in the future. Of the many FinTechs many companies will not reach the profitability threshold and will disappear or be acquired by other competitors. However, some of the start-ups in the financial industry will certainly rise to become large, profitable market players. A more precise forecast of which providers these are, cannot be given at present. The state and its supervisory institutions have so far been able to follow the innovations from an observer's perspective. </a:t>
            </a:r>
          </a:p>
          <a:p>
            <a:endParaRPr lang="en-US" dirty="0">
              <a:solidFill>
                <a:srgbClr val="000000"/>
              </a:solidFill>
            </a:endParaRPr>
          </a:p>
          <a:p>
            <a:r>
              <a:rPr lang="en-US" dirty="0">
                <a:solidFill>
                  <a:srgbClr val="000000"/>
                </a:solidFill>
              </a:rPr>
              <a:t>To dive into a specific financial use case of blockchain technology, watch this Generation Blockchain video on the digital euro and digital dollar and how they work. </a:t>
            </a:r>
          </a:p>
          <a:p>
            <a:r>
              <a:rPr lang="en-US" dirty="0">
                <a:solidFill>
                  <a:srgbClr val="000000"/>
                </a:solidFill>
              </a:rPr>
              <a:t>Click here to watch the Generation Blockchain video on the digital euro and the digital dollar. </a:t>
            </a:r>
          </a:p>
          <a:p>
            <a:endParaRPr lang="en-US" dirty="0">
              <a:solidFill>
                <a:srgbClr val="000000"/>
              </a:solidFill>
            </a:endParaRPr>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715713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015275" y="7153169"/>
            <a:ext cx="824852" cy="742396"/>
            <a:chOff x="7615126"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800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360009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The Brooklyn Microgrid is a blockchain-based P2P energy trading platform that is run by Transactive Grid. Transactive Grid is a partnership between LO3 Energy, Consensys, Siemens and Centrica. This microgrid is located in the Gowanus and Park Slope communities in Brooklyn, New York. It has successfully completed a three-month trial run of P2P energy trading between community members in Brooklyn. </a:t>
            </a:r>
          </a:p>
          <a:p>
            <a:pPr algn="just"/>
            <a:endParaRPr lang="en-US" sz="1100">
              <a:solidFill>
                <a:srgbClr val="000000"/>
              </a:solidFill>
              <a:effectLst/>
              <a:latin typeface="Calibri" panose="020F0502020204030204" pitchFamily="34" charset="0"/>
            </a:endParaRPr>
          </a:p>
          <a:p>
            <a:pPr algn="just"/>
            <a:r>
              <a:rPr lang="en-US" sz="1100">
                <a:solidFill>
                  <a:srgbClr val="000000"/>
                </a:solidFill>
                <a:effectLst/>
                <a:latin typeface="Calibri" panose="020F0502020204030204" pitchFamily="34" charset="0"/>
              </a:rPr>
              <a:t>With Microgrid, prosumers can sell their energy surplus directly to their neighbors. This is achieved by the use of Ethereum-based smart contracts and the so-called practical Byzantine Fault Tolerance (PBFT) consensus mechanism. The first trial included 5 prosumers and 5 neighboring consumers and resulted in the first-ever energy transaction recorded in blockchains worldwide. The energy surplus is measured by smart meters that can conduct physical energy measurements and record data, and sequentially transformed in equivalent energy tokens that can be traded in the local marketplace. Tokens indicate that a certain </a:t>
            </a:r>
          </a:p>
          <a:p>
            <a:pPr algn="just"/>
            <a:endParaRPr lang="en-US" sz="1100">
              <a:solidFill>
                <a:srgbClr val="000000"/>
              </a:solidFill>
              <a:latin typeface="Calibri" panose="020F0502020204030204" pitchFamily="34" charset="0"/>
            </a:endParaRPr>
          </a:p>
          <a:p>
            <a:pPr algn="just"/>
            <a:endParaRPr lang="en-US" sz="1100">
              <a:solidFill>
                <a:srgbClr val="000000"/>
              </a:solidFill>
              <a:effectLst/>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effectLst/>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a:solidFill>
                  <a:srgbClr val="000000"/>
                </a:solidFill>
                <a:effectLst/>
                <a:latin typeface="Calibri" panose="020F0502020204030204" pitchFamily="34" charset="0"/>
              </a:rPr>
              <a:t>amount of energy was produced from the solar panels and can be transferred from a prosumer's smart meter wallet to end-consumers via blockchain. Tokens are burned by the consumer's smart metering device, as purchased energy is used in the house. Microgrid users interact with the platform by specifying their individual price preferences in the form of willingness to pay or sell electricity. The platform can display location-specific and real-time energy prices. In the initial phase of the project, users manually trigger an agreement in the platform, whose terms are recorded in the blockchain. The ledger records contract terms, transacting parties, volumes of energy injected and consumed as measured by metering devices and crucially the chronological order of transactions. In addition, payments are automatically initiated by self-executed contracts. Every member of the community can have access to all historic transactions in the ledger and verify transactions for themselves. </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2.2 </a:t>
            </a:r>
            <a:r>
              <a:rPr lang="en-US" sz="1800" b="0">
                <a:effectLst/>
                <a:latin typeface="Calibri" panose="020F0502020204030204" pitchFamily="34" charset="0"/>
              </a:rPr>
              <a:t>Industrial Use-Cases from the Energy Sector </a:t>
            </a:r>
            <a:endParaRPr lang="en-US" sz="1400" b="0"/>
          </a:p>
          <a:p>
            <a:pPr>
              <a:spcBef>
                <a:spcPts val="0"/>
              </a:spcBef>
            </a:pPr>
            <a:endParaRPr lang="en-US" sz="1800" b="0" dirty="0"/>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995357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a:solidFill>
                  <a:srgbClr val="F79037"/>
                </a:solidFill>
                <a:latin typeface="Calibri" panose="020F0502020204030204" pitchFamily="34" charset="0"/>
                <a:cs typeface="Calibri" panose="020F0502020204030204" pitchFamily="34" charset="0"/>
              </a:rPr>
              <a:t>Figure 8: BrookylnGrid project (Source: Microgrid, 2022) </a:t>
            </a: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4831" y="6220496"/>
            <a:ext cx="5530012" cy="3311639"/>
          </a:xfrm>
          <a:prstGeom prst="rect">
            <a:avLst/>
          </a:prstGeom>
        </p:spPr>
      </p:pic>
    </p:spTree>
    <p:extLst>
      <p:ext uri="{BB962C8B-B14F-4D97-AF65-F5344CB8AC3E}">
        <p14:creationId xmlns:p14="http://schemas.microsoft.com/office/powerpoint/2010/main" val="45357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35EDDD-C3D0-4952-932C-7DF7578FC168}"/>
              </a:ext>
            </a:extLst>
          </p:cNvPr>
          <p:cNvSpPr/>
          <p:nvPr/>
        </p:nvSpPr>
        <p:spPr>
          <a:xfrm>
            <a:off x="0" y="2754726"/>
            <a:ext cx="7559675" cy="2420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The platform will record the interest of buyers and sellers (bids/offers) in an order book. Users will be able to change their price preferences in real-time.</a:t>
            </a:r>
          </a:p>
          <a:p>
            <a:endParaRPr lang="en-US">
              <a:solidFill>
                <a:srgbClr val="000000"/>
              </a:solidFill>
            </a:endParaRPr>
          </a:p>
          <a:p>
            <a:endParaRPr lang="en-US">
              <a:solidFill>
                <a:srgbClr val="000000"/>
              </a:solidFill>
              <a:effectLst/>
              <a:latin typeface="Calibri" panose="020F0502020204030204" pitchFamily="34" charset="0"/>
            </a:endParaRPr>
          </a:p>
          <a:p>
            <a:pPr algn="l"/>
            <a:endParaRPr lang="en-US">
              <a:solidFill>
                <a:srgbClr val="000000"/>
              </a:solidFill>
            </a:endParaRPr>
          </a:p>
          <a:p>
            <a:pPr algn="l"/>
            <a:r>
              <a:rPr lang="en-US">
                <a:solidFill>
                  <a:srgbClr val="000000"/>
                </a:solidFill>
                <a:effectLst/>
                <a:latin typeface="Calibri" panose="020F0502020204030204" pitchFamily="34" charset="0"/>
              </a:rPr>
              <a:t>The locally produced energy will be first allocated to the highest bidders.</a:t>
            </a:r>
            <a:br>
              <a:rPr lang="en-US">
                <a:solidFill>
                  <a:srgbClr val="000000"/>
                </a:solidFill>
                <a:effectLst/>
                <a:latin typeface="Calibri" panose="020F0502020204030204" pitchFamily="34" charset="0"/>
              </a:rPr>
            </a:br>
            <a:endParaRPr lang="en-US">
              <a:solidFill>
                <a:srgbClr val="000000"/>
              </a:solidFill>
              <a:effectLst/>
              <a:latin typeface="Calibri" panose="020F0502020204030204" pitchFamily="34" charset="0"/>
            </a:endParaRPr>
          </a:p>
          <a:p>
            <a:endParaRPr lang="en-US">
              <a:solidFill>
                <a:srgbClr val="000000"/>
              </a:solidFill>
              <a:effectLst/>
              <a:latin typeface="Calibri" panose="020F0502020204030204" pitchFamily="34" charset="0"/>
            </a:endParaRPr>
          </a:p>
          <a:p>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The lowest allocated bid represents the market clearing price for each time slot, currently set 15 min intervals.</a:t>
            </a:r>
          </a:p>
          <a:p>
            <a:pPr algn="l"/>
            <a:endParaRPr lang="en-US">
              <a:solidFill>
                <a:srgbClr val="000000"/>
              </a:solidFill>
            </a:endParaRPr>
          </a:p>
          <a:p>
            <a:pPr algn="l"/>
            <a:endParaRPr lang="en-US">
              <a:solidFill>
                <a:srgbClr val="000000"/>
              </a:solidFill>
            </a:endParaRPr>
          </a:p>
          <a:p>
            <a:pPr algn="l"/>
            <a:endParaRPr lang="en-US">
              <a:solidFill>
                <a:srgbClr val="000000"/>
              </a:solidFill>
            </a:endParaRPr>
          </a:p>
          <a:p>
            <a:pPr algn="l"/>
            <a:endParaRPr lang="en-US">
              <a:solidFill>
                <a:srgbClr val="000000"/>
              </a:solidFill>
            </a:endParaRPr>
          </a:p>
          <a:p>
            <a:pPr algn="l"/>
            <a:r>
              <a:rPr lang="en-US">
                <a:solidFill>
                  <a:srgbClr val="000000"/>
                </a:solidFill>
              </a:rPr>
              <a:t>Users will be able in the future to collect historic information on prices, and therefore learn and adapt their bidding strategies. </a:t>
            </a:r>
          </a:p>
          <a:p>
            <a:pPr algn="l"/>
            <a:br>
              <a:rPr lang="en-US">
                <a:solidFill>
                  <a:srgbClr val="000000"/>
                </a:solidFill>
              </a:rPr>
            </a:br>
            <a:endParaRPr lang="en-US">
              <a:solidFill>
                <a:srgbClr val="000000"/>
              </a:solidFill>
            </a:endParaRPr>
          </a:p>
          <a:p>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286834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286834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168807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During the trial phase, more than 300 houses and small businesses, including around 50 prosumers and one small wind turbine generator, have signed for the next phase of development, which aims to achieve fully automated transactions. In the next iteration, Microgrid members can not only decide whom to buy/sell energy tokens based to or from on their price preferences, but also on other criteria that reflect their environmental or social values. For instance, a consumer can specify the maximum price he is willing to spend on locally produced renewable energy, but he can also declare other preferences such as percentage of energy they are willing to purchase from local renewable energy or the main grid. Users can even prioritize selling/buying energy from friends, family, or a specific neighbor. The market clearance mechanism is supposed to work similarly to how stock markets work today: </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5158868"/>
            <a:ext cx="6051578" cy="486778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Uncertainties &amp; unanswered questions </a:t>
            </a:r>
            <a:endParaRPr lang="en-US">
              <a:solidFill>
                <a:srgbClr val="F79037"/>
              </a:solidFill>
              <a:effectLst/>
              <a:latin typeface="Calibri" panose="020F0502020204030204" pitchFamily="34" charset="0"/>
            </a:endParaRPr>
          </a:p>
          <a:p>
            <a:r>
              <a:rPr lang="en-US">
                <a:solidFill>
                  <a:srgbClr val="000000"/>
                </a:solidFill>
                <a:effectLst/>
                <a:latin typeface="Calibri" panose="020F0502020204030204" pitchFamily="34" charset="0"/>
              </a:rPr>
              <a:t>The Brooklyn MicroGrid project says that it aims to serve as a testbed for exploring novel business models that promote consumer engagement in community projects. Localized energy trading opens the potential for energy cost savings, however, numerous research questions are open for debate. First and foremost, the importance and size of local energy trading markets need to be investigated. Only by implementing large- scale projects that represent diverse conditions in energy markets and social groups, will an accurate determination to participate in similar market architectures be made possible. Pricing in customer-sided markets is determined by the laws of demand and supply, resulting potentially in significant price volatility or even higher tariffs than the ones offered by the main grid. As a result, further work in engagement with and protection of the elderly, socially disadvantaged, and vulnerable from price volatility is required. In addition, equilibrium prices will not only be derived by simple cost functions but by social values and behavior. As a result, individual preferences and social behavior of market participants require further investigation to develop efficient market designs and pricing mechanisms. Other open research questions include the determination of most appropriate time frame for market clearance and data</a:t>
            </a:r>
          </a:p>
          <a:p>
            <a:endParaRPr lang="en-US">
              <a:solidFill>
                <a:srgbClr val="000000"/>
              </a:solidFill>
            </a:endParaRPr>
          </a:p>
          <a:p>
            <a:r>
              <a:rPr lang="en-US">
                <a:solidFill>
                  <a:srgbClr val="000000"/>
                </a:solidFill>
                <a:effectLst/>
                <a:latin typeface="Calibri" panose="020F0502020204030204" pitchFamily="34" charset="0"/>
              </a:rPr>
              <a:t>updates, which is increasingly dependent on the operating protocol rules and consensus. Another crucial issue is that of balancing demand to supply. Currently, existing network infrastructure is used not only to distribute and supply the energy traded in the marketplace, but also to resolve issues caused by RES (a large renewable energy company) intermittency and load balancing.  </a:t>
            </a:r>
          </a:p>
          <a:p>
            <a:endParaRPr lang="en-US">
              <a:solidFill>
                <a:srgbClr val="000000"/>
              </a:solidFill>
            </a:endParaRPr>
          </a:p>
          <a:p>
            <a:r>
              <a:rPr lang="en-US" b="1">
                <a:solidFill>
                  <a:srgbClr val="F79037"/>
                </a:solidFill>
                <a:effectLst/>
                <a:latin typeface="Calibri" panose="020F0502020204030204" pitchFamily="34" charset="0"/>
              </a:rPr>
              <a:t>The future of Microgrid </a:t>
            </a:r>
            <a:endParaRPr lang="en-US">
              <a:solidFill>
                <a:srgbClr val="F79037"/>
              </a:solidFill>
              <a:effectLst/>
              <a:latin typeface="Calibri" panose="020F0502020204030204" pitchFamily="34" charset="0"/>
            </a:endParaRPr>
          </a:p>
          <a:p>
            <a:r>
              <a:rPr lang="en-US">
                <a:solidFill>
                  <a:srgbClr val="000000"/>
                </a:solidFill>
                <a:effectLst/>
                <a:latin typeface="Calibri" panose="020F0502020204030204" pitchFamily="34" charset="0"/>
              </a:rPr>
              <a:t>In the future, the project aims to explore how blockchain could be used for active management of the distribution network. In principle, energy produced by local prosumers can provide additional flexibility for local substation balancing. This is currently not realized in the Brooklyn Microgrid case, although a number of projects have begun exploring the use of techniques from artificial intelligence, machine learning and big data analytics to achieve demand-side flexibility. What blockchains could contribute these solutions is the potential for decentralized matching between prosumers, enabling them to take real-time control of the own energy generation and supply. Please note that MicroGrid has been chosen for the sole purpose to display an existing industrial use case in the energy-sharing economy and is not an endorsement of the company or the project. </a:t>
            </a:r>
          </a:p>
          <a:p>
            <a:endParaRPr lang="en-US">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045941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2</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23</a:t>
            </a:fld>
            <a:endParaRPr lang="en-US" dirty="0"/>
          </a:p>
        </p:txBody>
      </p:sp>
    </p:spTree>
    <p:extLst>
      <p:ext uri="{BB962C8B-B14F-4D97-AF65-F5344CB8AC3E}">
        <p14:creationId xmlns:p14="http://schemas.microsoft.com/office/powerpoint/2010/main" val="383959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Click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8627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dirty="0"/>
              <a:t>The Role &amp; Means For Trust In Business</a:t>
            </a:r>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Application Areas of Blockchain Technology </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Learning Assessment For Module 2</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38</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214026" y="4766009"/>
            <a:ext cx="127642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50</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24500" y="5266576"/>
            <a:ext cx="9659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56</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42703" y="5777749"/>
            <a:ext cx="155862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contents module 2</a:t>
            </a:r>
          </a:p>
        </p:txBody>
      </p:sp>
    </p:spTree>
    <p:extLst>
      <p:ext uri="{BB962C8B-B14F-4D97-AF65-F5344CB8AC3E}">
        <p14:creationId xmlns:p14="http://schemas.microsoft.com/office/powerpoint/2010/main" val="129563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MODULE 2  </a:t>
            </a:r>
          </a:p>
          <a:p>
            <a:pPr>
              <a:spcBef>
                <a:spcPts val="0"/>
              </a:spcBef>
            </a:pPr>
            <a:r>
              <a:rPr lang="en-US" dirty="0"/>
              <a:t>Trust in Business</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a:t>After the second module, you should be able to: </a:t>
            </a:r>
          </a:p>
          <a:p>
            <a:r>
              <a:rPr lang="en-US" dirty="0"/>
              <a:t> </a:t>
            </a:r>
          </a:p>
          <a:p>
            <a:pPr marL="171450" indent="-171450">
              <a:buClr>
                <a:srgbClr val="DD1470"/>
              </a:buClr>
              <a:buSzPct val="120000"/>
              <a:buFont typeface="Wingdings" pitchFamily="2" charset="2"/>
              <a:buChar char="§"/>
            </a:pPr>
            <a:r>
              <a:rPr lang="en-US"/>
              <a:t>Argue the importance and prevalence of trust in business. </a:t>
            </a:r>
          </a:p>
          <a:p>
            <a:pPr marL="171450" indent="-171450">
              <a:buClr>
                <a:srgbClr val="DD1470"/>
              </a:buClr>
              <a:buSzPct val="120000"/>
              <a:buFont typeface="Wingdings" pitchFamily="2" charset="2"/>
              <a:buChar char="§"/>
            </a:pPr>
            <a:r>
              <a:rPr lang="en-US"/>
              <a:t>Understand the different dimensions of trust. </a:t>
            </a:r>
          </a:p>
          <a:p>
            <a:pPr marL="171450" indent="-171450">
              <a:buClr>
                <a:srgbClr val="DD1470"/>
              </a:buClr>
              <a:buSzPct val="120000"/>
              <a:buFont typeface="Wingdings" pitchFamily="2" charset="2"/>
              <a:buChar char="§"/>
            </a:pPr>
            <a:r>
              <a:rPr lang="en-US"/>
              <a:t>Explain how blockchain technology can enhance trust in certain business processes and fields. </a:t>
            </a:r>
          </a:p>
          <a:p>
            <a:pPr marL="171450" indent="-171450">
              <a:buClr>
                <a:srgbClr val="DD1470"/>
              </a:buClr>
              <a:buSzPct val="120000"/>
              <a:buFont typeface="Wingdings" pitchFamily="2" charset="2"/>
              <a:buChar char="§"/>
            </a:pPr>
            <a:r>
              <a:rPr lang="en-US"/>
              <a:t>Understand the prerequisites to place trust in cryptocurrencies and factors influencing this trust. </a:t>
            </a:r>
          </a:p>
          <a:p>
            <a:pPr marL="171450" indent="-171450">
              <a:buClr>
                <a:srgbClr val="DD1470"/>
              </a:buClr>
              <a:buSzPct val="120000"/>
              <a:buFont typeface="Wingdings" pitchFamily="2" charset="2"/>
              <a:buChar char="§"/>
            </a:pPr>
            <a:r>
              <a:rPr lang="en-US"/>
              <a:t>Explain which group(s) of people trust cryptocurrencies. </a:t>
            </a:r>
          </a:p>
          <a:p>
            <a:pPr marL="171450" indent="-171450">
              <a:buClr>
                <a:srgbClr val="DD1470"/>
              </a:buClr>
              <a:buSzPct val="120000"/>
              <a:buFont typeface="Wingdings" pitchFamily="2" charset="2"/>
              <a:buChar char="§"/>
            </a:pPr>
            <a:r>
              <a:rPr lang="en-US"/>
              <a:t>Reiterate various financial use cases for blockchain technology and their benefits and pitfalls. </a:t>
            </a:r>
          </a:p>
          <a:p>
            <a:pPr marL="171450" indent="-171450">
              <a:buClr>
                <a:srgbClr val="DD1470"/>
              </a:buClr>
              <a:buSzPct val="120000"/>
              <a:buFont typeface="Wingdings" pitchFamily="2" charset="2"/>
              <a:buChar char="§"/>
            </a:pPr>
            <a:r>
              <a:rPr lang="en-US"/>
              <a:t>Reiterate various industry use cases for blockchain technology and their benefits and pitfalls. </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a:t>In this module, the role and means for trust in business (i.e., measurement &amp; processes for trust establishment) and how blockchain technology can redress the establishment thereof are discussed. Further, the module presents different application areas of blockchain technology such as financial and industrial use cases. </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258"/>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Chapter Overview</a:t>
            </a:r>
            <a:endParaRPr lang="en-LB" sz="1800">
              <a:solidFill>
                <a:srgbClr val="F9A835"/>
              </a:solidFill>
              <a:cs typeface="Poppins SemiBold" pitchFamily="2" charset="77"/>
            </a:endParaRPr>
          </a:p>
          <a:p>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88775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pPr>
              <a:spcBef>
                <a:spcPts val="0"/>
              </a:spcBef>
            </a:pPr>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a:t>
            </a:r>
            <a:r>
              <a:rPr lang="en-US">
                <a:solidFill>
                  <a:srgbClr val="8E2F91"/>
                </a:solidFill>
                <a:cs typeface="Calibri" panose="020F0502020204030204" pitchFamily="34" charset="0"/>
              </a:rPr>
              <a:t>THE ROLE &amp; MEANS FOR TRUST IN BUSINESS </a:t>
            </a: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1667369"/>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Measurement &amp; Processes for Trust Establishment </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297791"/>
            <a:ext cx="6036131" cy="25841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Trust occurs without exception in all business-related activities and scenarios. In fact, it is the foundation of all activities, deals, collaborations, and processes that involve more than one party. In a business context, trust is required with people from inside or outside of the organization. While it is hard to quantify the precise importance of trust, a lack of trust is arguably one of the biggest expenses in business. Trust is a particularly fragile concept, given that it may take years for a manager or an executive to develop the trust of their employees, but can be betrayed within a moment. Trust is the natural result of thousands of tiny actions, words, thoughts, and intentions. Without trust, transactions would not occur, influence could be destroyed, leaders can lose their teams and salespeople can lose sales.</a:t>
            </a:r>
          </a:p>
          <a:p>
            <a:pPr algn="just"/>
            <a:endParaRPr lang="en-US" sz="1100">
              <a:solidFill>
                <a:srgbClr val="000000"/>
              </a:solidFill>
              <a:latin typeface="Calibri" panose="020F0502020204030204" pitchFamily="34" charset="0"/>
              <a:cs typeface="Calibri" panose="020F0502020204030204" pitchFamily="34" charset="0"/>
            </a:endParaRPr>
          </a:p>
          <a:p>
            <a:pPr algn="just"/>
            <a:r>
              <a:rPr lang="en-US" sz="1100" b="1">
                <a:solidFill>
                  <a:srgbClr val="F79037"/>
                </a:solidFill>
                <a:latin typeface="Calibri" panose="020F0502020204030204" pitchFamily="34" charset="0"/>
                <a:cs typeface="Calibri" panose="020F0502020204030204" pitchFamily="34" charset="0"/>
              </a:rPr>
              <a:t>What is Trust? </a:t>
            </a:r>
          </a:p>
          <a:p>
            <a:pPr algn="just"/>
            <a:r>
              <a:rPr lang="en-US" sz="1100">
                <a:solidFill>
                  <a:srgbClr val="000000"/>
                </a:solidFill>
                <a:latin typeface="Calibri" panose="020F0502020204030204" pitchFamily="34" charset="0"/>
                <a:cs typeface="Calibri" panose="020F0502020204030204" pitchFamily="34" charset="0"/>
              </a:rPr>
              <a:t>Trust is a(n) (at least) two-party bilateral social construct that is built when perceived risk and consciousness of vulnerability are outweighed by the perceived benefit that both (or more) parties choose to see before going forward in acting on their intentions. It is a manifold concept made up of thousands of tiny actions, words, thoughts, and intentions. Despite the central role of trust in business today, it can remain unnamed and invisible. </a:t>
            </a:r>
          </a:p>
        </p:txBody>
      </p:sp>
      <p:sp>
        <p:nvSpPr>
          <p:cNvPr id="15" name="Rectangle 14">
            <a:extLst>
              <a:ext uri="{FF2B5EF4-FFF2-40B4-BE49-F238E27FC236}">
                <a16:creationId xmlns:a16="http://schemas.microsoft.com/office/drawing/2014/main" id="{66BBCF50-3BD3-B398-FA73-77176F91421A}"/>
              </a:ext>
            </a:extLst>
          </p:cNvPr>
          <p:cNvSpPr/>
          <p:nvPr/>
        </p:nvSpPr>
        <p:spPr>
          <a:xfrm flipV="1">
            <a:off x="0" y="5111160"/>
            <a:ext cx="7559675" cy="500440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2EAEB82-973E-D9B4-2C8F-9C58FDD5DEBD}"/>
              </a:ext>
            </a:extLst>
          </p:cNvPr>
          <p:cNvSpPr>
            <a:spLocks noGrp="1"/>
          </p:cNvSpPr>
          <p:nvPr>
            <p:ph type="body" sz="quarter" idx="32"/>
          </p:nvPr>
        </p:nvSpPr>
        <p:spPr>
          <a:xfrm>
            <a:off x="730684" y="5562086"/>
            <a:ext cx="6051578" cy="283792"/>
          </a:xfrm>
        </p:spPr>
        <p:txBody>
          <a:bodyPr numCol="1"/>
          <a:lstStyle/>
          <a:p>
            <a:r>
              <a:rPr lang="en-US">
                <a:solidFill>
                  <a:schemeClr val="bg1"/>
                </a:solidFill>
              </a:rPr>
              <a:t>The business strategist David Horsager identified the following eight pillars of trust: </a:t>
            </a:r>
          </a:p>
        </p:txBody>
      </p:sp>
      <p:sp>
        <p:nvSpPr>
          <p:cNvPr id="22" name="Text Placeholder 17">
            <a:extLst>
              <a:ext uri="{FF2B5EF4-FFF2-40B4-BE49-F238E27FC236}">
                <a16:creationId xmlns:a16="http://schemas.microsoft.com/office/drawing/2014/main" id="{42F2AE16-65D4-E39B-5FF5-3B8F536A8DC9}"/>
              </a:ext>
            </a:extLst>
          </p:cNvPr>
          <p:cNvSpPr txBox="1">
            <a:spLocks/>
          </p:cNvSpPr>
          <p:nvPr/>
        </p:nvSpPr>
        <p:spPr>
          <a:xfrm>
            <a:off x="1005879"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Clarity </a:t>
            </a:r>
          </a:p>
          <a:p>
            <a:pPr algn="l"/>
            <a:r>
              <a:rPr lang="en-US"/>
              <a:t>People trust the clear and mistrust the ambiguous</a:t>
            </a:r>
            <a:br>
              <a:rPr lang="en-US"/>
            </a:br>
            <a:endParaRPr lang="en-US"/>
          </a:p>
          <a:p>
            <a:pPr algn="l"/>
            <a:endParaRPr lang="en-US" dirty="0"/>
          </a:p>
        </p:txBody>
      </p:sp>
      <p:sp>
        <p:nvSpPr>
          <p:cNvPr id="23" name="Text Placeholder 17">
            <a:extLst>
              <a:ext uri="{FF2B5EF4-FFF2-40B4-BE49-F238E27FC236}">
                <a16:creationId xmlns:a16="http://schemas.microsoft.com/office/drawing/2014/main" id="{85656733-8254-707A-EDB5-10B47A641B18}"/>
              </a:ext>
            </a:extLst>
          </p:cNvPr>
          <p:cNvSpPr txBox="1">
            <a:spLocks/>
          </p:cNvSpPr>
          <p:nvPr/>
        </p:nvSpPr>
        <p:spPr>
          <a:xfrm>
            <a:off x="1005879"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Compassion </a:t>
            </a:r>
          </a:p>
          <a:p>
            <a:pPr algn="l"/>
            <a:r>
              <a:rPr lang="en-US"/>
              <a:t>People put faith in those who care beyond themselves</a:t>
            </a:r>
            <a:br>
              <a:rPr lang="en-US"/>
            </a:br>
            <a:endParaRPr lang="en-US"/>
          </a:p>
        </p:txBody>
      </p:sp>
      <p:sp>
        <p:nvSpPr>
          <p:cNvPr id="24" name="TextBox 23">
            <a:extLst>
              <a:ext uri="{FF2B5EF4-FFF2-40B4-BE49-F238E27FC236}">
                <a16:creationId xmlns:a16="http://schemas.microsoft.com/office/drawing/2014/main" id="{10D17DF5-F413-E80D-D173-76B19F1D9751}"/>
              </a:ext>
            </a:extLst>
          </p:cNvPr>
          <p:cNvSpPr txBox="1"/>
          <p:nvPr/>
        </p:nvSpPr>
        <p:spPr>
          <a:xfrm>
            <a:off x="450035"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70445D6D-ED2E-AEDE-33D9-A492C58D52DF}"/>
              </a:ext>
            </a:extLst>
          </p:cNvPr>
          <p:cNvSpPr txBox="1"/>
          <p:nvPr/>
        </p:nvSpPr>
        <p:spPr>
          <a:xfrm>
            <a:off x="450035"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C9368FDA-DE36-4BFB-F67B-A082552336B7}"/>
              </a:ext>
            </a:extLst>
          </p:cNvPr>
          <p:cNvSpPr txBox="1"/>
          <p:nvPr/>
        </p:nvSpPr>
        <p:spPr>
          <a:xfrm>
            <a:off x="450035"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27" name="Text Placeholder 17">
            <a:extLst>
              <a:ext uri="{FF2B5EF4-FFF2-40B4-BE49-F238E27FC236}">
                <a16:creationId xmlns:a16="http://schemas.microsoft.com/office/drawing/2014/main" id="{210E1641-971A-43F3-87C3-9C7C1FEF77E1}"/>
              </a:ext>
            </a:extLst>
          </p:cNvPr>
          <p:cNvSpPr txBox="1">
            <a:spLocks/>
          </p:cNvSpPr>
          <p:nvPr/>
        </p:nvSpPr>
        <p:spPr>
          <a:xfrm>
            <a:off x="1005879"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Character </a:t>
            </a:r>
          </a:p>
          <a:p>
            <a:pPr algn="l"/>
            <a:r>
              <a:rPr lang="en-US"/>
              <a:t>People notice those who do what is right over what is easy</a:t>
            </a:r>
            <a:br>
              <a:rPr lang="en-US"/>
            </a:br>
            <a:endParaRPr lang="en-US"/>
          </a:p>
        </p:txBody>
      </p:sp>
      <p:sp>
        <p:nvSpPr>
          <p:cNvPr id="47" name="TextBox 46">
            <a:extLst>
              <a:ext uri="{FF2B5EF4-FFF2-40B4-BE49-F238E27FC236}">
                <a16:creationId xmlns:a16="http://schemas.microsoft.com/office/drawing/2014/main" id="{4B8632C7-8B81-C166-6509-BE2BCFFE7359}"/>
              </a:ext>
            </a:extLst>
          </p:cNvPr>
          <p:cNvSpPr txBox="1"/>
          <p:nvPr/>
        </p:nvSpPr>
        <p:spPr>
          <a:xfrm>
            <a:off x="450035"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8" name="Text Placeholder 17">
            <a:extLst>
              <a:ext uri="{FF2B5EF4-FFF2-40B4-BE49-F238E27FC236}">
                <a16:creationId xmlns:a16="http://schemas.microsoft.com/office/drawing/2014/main" id="{ACC4318D-C7FB-26F5-5DA5-664366F4C8E0}"/>
              </a:ext>
            </a:extLst>
          </p:cNvPr>
          <p:cNvSpPr txBox="1">
            <a:spLocks/>
          </p:cNvSpPr>
          <p:nvPr/>
        </p:nvSpPr>
        <p:spPr>
          <a:xfrm>
            <a:off x="1005879"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Competency </a:t>
            </a:r>
          </a:p>
          <a:p>
            <a:r>
              <a:rPr lang="en-US"/>
              <a:t>People have confidence in those who stay fresh, relevant, and capable </a:t>
            </a:r>
          </a:p>
        </p:txBody>
      </p:sp>
      <p:sp>
        <p:nvSpPr>
          <p:cNvPr id="49" name="Text Placeholder 17">
            <a:extLst>
              <a:ext uri="{FF2B5EF4-FFF2-40B4-BE49-F238E27FC236}">
                <a16:creationId xmlns:a16="http://schemas.microsoft.com/office/drawing/2014/main" id="{C0714882-B1AC-7BDF-6F01-E0404745CC5A}"/>
              </a:ext>
            </a:extLst>
          </p:cNvPr>
          <p:cNvSpPr txBox="1">
            <a:spLocks/>
          </p:cNvSpPr>
          <p:nvPr/>
        </p:nvSpPr>
        <p:spPr>
          <a:xfrm>
            <a:off x="4316007"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Commitment </a:t>
            </a:r>
          </a:p>
          <a:p>
            <a:pPr algn="l"/>
            <a:r>
              <a:rPr lang="en-US"/>
              <a:t>People believe in those who stand through adversity</a:t>
            </a:r>
            <a:br>
              <a:rPr lang="en-US"/>
            </a:br>
            <a:endParaRPr lang="en-US"/>
          </a:p>
          <a:p>
            <a:pPr algn="l"/>
            <a:br>
              <a:rPr lang="en-US"/>
            </a:br>
            <a:endParaRPr lang="en-US"/>
          </a:p>
          <a:p>
            <a:pPr algn="l"/>
            <a:endParaRPr lang="en-US" dirty="0"/>
          </a:p>
        </p:txBody>
      </p:sp>
      <p:sp>
        <p:nvSpPr>
          <p:cNvPr id="50" name="Text Placeholder 17">
            <a:extLst>
              <a:ext uri="{FF2B5EF4-FFF2-40B4-BE49-F238E27FC236}">
                <a16:creationId xmlns:a16="http://schemas.microsoft.com/office/drawing/2014/main" id="{5E428BAE-5DE7-74D5-0F57-E9402CB9283B}"/>
              </a:ext>
            </a:extLst>
          </p:cNvPr>
          <p:cNvSpPr txBox="1">
            <a:spLocks/>
          </p:cNvSpPr>
          <p:nvPr/>
        </p:nvSpPr>
        <p:spPr>
          <a:xfrm>
            <a:off x="4316007"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Connection </a:t>
            </a:r>
          </a:p>
          <a:p>
            <a:pPr algn="l"/>
            <a:r>
              <a:rPr lang="en-US"/>
              <a:t>People want to follow, buy from, and be around friends</a:t>
            </a:r>
            <a:br>
              <a:rPr lang="en-US"/>
            </a:br>
            <a:endParaRPr lang="en-US"/>
          </a:p>
          <a:p>
            <a:pPr algn="l"/>
            <a:br>
              <a:rPr lang="en-US"/>
            </a:br>
            <a:endParaRPr lang="en-US"/>
          </a:p>
        </p:txBody>
      </p:sp>
      <p:sp>
        <p:nvSpPr>
          <p:cNvPr id="51" name="TextBox 50">
            <a:extLst>
              <a:ext uri="{FF2B5EF4-FFF2-40B4-BE49-F238E27FC236}">
                <a16:creationId xmlns:a16="http://schemas.microsoft.com/office/drawing/2014/main" id="{7F280C47-D6A8-6421-651C-9F9AACC8E1A6}"/>
              </a:ext>
            </a:extLst>
          </p:cNvPr>
          <p:cNvSpPr txBox="1"/>
          <p:nvPr/>
        </p:nvSpPr>
        <p:spPr>
          <a:xfrm>
            <a:off x="3760163"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52" name="TextBox 51">
            <a:extLst>
              <a:ext uri="{FF2B5EF4-FFF2-40B4-BE49-F238E27FC236}">
                <a16:creationId xmlns:a16="http://schemas.microsoft.com/office/drawing/2014/main" id="{B735A97B-DE80-516A-3BDE-9BD5E7A57C88}"/>
              </a:ext>
            </a:extLst>
          </p:cNvPr>
          <p:cNvSpPr txBox="1"/>
          <p:nvPr/>
        </p:nvSpPr>
        <p:spPr>
          <a:xfrm>
            <a:off x="3760163"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53" name="TextBox 52">
            <a:extLst>
              <a:ext uri="{FF2B5EF4-FFF2-40B4-BE49-F238E27FC236}">
                <a16:creationId xmlns:a16="http://schemas.microsoft.com/office/drawing/2014/main" id="{4C657867-1A06-1C9E-1BC5-8887E9F82CEF}"/>
              </a:ext>
            </a:extLst>
          </p:cNvPr>
          <p:cNvSpPr txBox="1"/>
          <p:nvPr/>
        </p:nvSpPr>
        <p:spPr>
          <a:xfrm>
            <a:off x="3760163"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4" name="Text Placeholder 17">
            <a:extLst>
              <a:ext uri="{FF2B5EF4-FFF2-40B4-BE49-F238E27FC236}">
                <a16:creationId xmlns:a16="http://schemas.microsoft.com/office/drawing/2014/main" id="{64D6D67B-32CD-25E8-B550-CFCBE8300B73}"/>
              </a:ext>
            </a:extLst>
          </p:cNvPr>
          <p:cNvSpPr txBox="1">
            <a:spLocks/>
          </p:cNvSpPr>
          <p:nvPr/>
        </p:nvSpPr>
        <p:spPr>
          <a:xfrm>
            <a:off x="4316007"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Character </a:t>
            </a:r>
          </a:p>
          <a:p>
            <a:pPr algn="l"/>
            <a:r>
              <a:rPr lang="en-US"/>
              <a:t>People immediately respond </a:t>
            </a:r>
          </a:p>
          <a:p>
            <a:pPr algn="l"/>
            <a:r>
              <a:rPr lang="en-US"/>
              <a:t>to results </a:t>
            </a:r>
          </a:p>
          <a:p>
            <a:pPr algn="l"/>
            <a:br>
              <a:rPr lang="en-US"/>
            </a:br>
            <a:endParaRPr lang="en-US"/>
          </a:p>
        </p:txBody>
      </p:sp>
      <p:sp>
        <p:nvSpPr>
          <p:cNvPr id="55" name="TextBox 54">
            <a:extLst>
              <a:ext uri="{FF2B5EF4-FFF2-40B4-BE49-F238E27FC236}">
                <a16:creationId xmlns:a16="http://schemas.microsoft.com/office/drawing/2014/main" id="{DB476FA8-1D77-BFB2-330E-E19E34F768C9}"/>
              </a:ext>
            </a:extLst>
          </p:cNvPr>
          <p:cNvSpPr txBox="1"/>
          <p:nvPr/>
        </p:nvSpPr>
        <p:spPr>
          <a:xfrm>
            <a:off x="3760163"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6" name="Text Placeholder 17">
            <a:extLst>
              <a:ext uri="{FF2B5EF4-FFF2-40B4-BE49-F238E27FC236}">
                <a16:creationId xmlns:a16="http://schemas.microsoft.com/office/drawing/2014/main" id="{E6C03604-8E2B-9037-0FF1-FEF3FE9DDBEE}"/>
              </a:ext>
            </a:extLst>
          </p:cNvPr>
          <p:cNvSpPr txBox="1">
            <a:spLocks/>
          </p:cNvSpPr>
          <p:nvPr/>
        </p:nvSpPr>
        <p:spPr>
          <a:xfrm>
            <a:off x="4316007"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Consistency  </a:t>
            </a:r>
          </a:p>
          <a:p>
            <a:r>
              <a:rPr lang="en-US"/>
              <a:t>People love to see the little things done consistently </a:t>
            </a:r>
          </a:p>
        </p:txBody>
      </p:sp>
    </p:spTree>
    <p:extLst>
      <p:ext uri="{BB962C8B-B14F-4D97-AF65-F5344CB8AC3E}">
        <p14:creationId xmlns:p14="http://schemas.microsoft.com/office/powerpoint/2010/main" val="273748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a:t>As per “PwC’s Trust in US Business Survey” from 2021, business executives, customers and employers show to think about the same four items when they think about trust: data protection, cybersecurity, treating employees well, ethical business practices and admitting mistakes. Notably, when it comes to points beyond these four elements, the divergences grow. Business leaders tend to take a broader stance on trust including elements of responsibility such as responsible usage of artificial intelligence (AI) and social impact (i.e., sustainable value chain management and ESG reporting). Employees, on the other hand, emphasize more on leadership accountability. This survey merely serves as a benchmark that gives an idea of how much the notion of trust differs depending on socio-economic, demographic, and personal definition. The only statement regarding trust in business that can be made with certainty is that it is a highly complex phenomenon that is yet to be fully understood. </a:t>
            </a:r>
          </a:p>
          <a:p>
            <a:pPr algn="just"/>
            <a:endParaRPr lang="en-US"/>
          </a:p>
          <a:p>
            <a:pPr algn="just"/>
            <a:r>
              <a:rPr lang="en-US"/>
              <a:t>According to the PwC study, established trust in companies pays off in several ways and through various stakeholders: Almost half (49%) of consumers have started or increased purchases from a company because they trust it, and 33% have paid a premium for trust. PwC finds that 44% of customers have stopped buying from a company due to a lack of trust. As for employees, PwC finds that 22% have left a company because of trust issues and 19% have chosen to work at one because they trusted it highly. In other words, one out of five of your employees do not leave for reasons of a higher-paid job or position but because of a lack of trust in the company. </a:t>
            </a:r>
          </a:p>
          <a:p>
            <a:pPr algn="just"/>
            <a:endParaRPr lang="en-US"/>
          </a:p>
          <a:p>
            <a:pPr algn="just"/>
            <a:endParaRPr lang="en-US"/>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45"/>
          <a:stretch/>
        </p:blipFill>
        <p:spPr>
          <a:xfrm>
            <a:off x="4003827" y="4294413"/>
            <a:ext cx="3555848" cy="6397399"/>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5953A1F9-F574-7310-7D86-72BB740FC140}"/>
              </a:ext>
            </a:extLst>
          </p:cNvPr>
          <p:cNvSpPr txBox="1">
            <a:spLocks/>
          </p:cNvSpPr>
          <p:nvPr/>
        </p:nvSpPr>
        <p:spPr>
          <a:xfrm>
            <a:off x="3992335" y="804113"/>
            <a:ext cx="2663432" cy="340394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Next to the already mentioned points of data protection, cybersecurity, treating employees well, ethical business practices, and admitting mistakes, customers deemed data protection to be a determinant of trust placed in a company. Data protection is perceived as a necessity and considered the bare minimum for trust not to falter. In a break between theory and practice, business leaders’ actions on trust often do not match what they deem “extremely important”, and these actions often are not addressing consumer priorities. For consumers, the top trust driver is accountability, while only 56% of business leaders deem it to be “extremely important.” Only 46% say that their companies have implemented it.</a:t>
            </a:r>
          </a:p>
        </p:txBody>
      </p:sp>
    </p:spTree>
    <p:extLst>
      <p:ext uri="{BB962C8B-B14F-4D97-AF65-F5344CB8AC3E}">
        <p14:creationId xmlns:p14="http://schemas.microsoft.com/office/powerpoint/2010/main" val="92675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7</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61772" y="672980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7: What builds trust in business for consumers &amp; employees </a:t>
            </a:r>
          </a:p>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PwC’s Trust in US Business Survey, 2021) </a:t>
            </a: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761772" y="70065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What builds trust in business for consumers and employees</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4942" y="1159096"/>
            <a:ext cx="4209790" cy="5307707"/>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19651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When it comes to environmental, social and governance (ESG), 45% of business leaders have implemented transparent ESG reporting — but only 19% of consumers list it among the top five drivers of trust. This disconnect between consumers and businesses may be more complex than it first appears. Consumers care deeply about ESG initiatives such as climate change. However, they may not fully understand what ESG reporting entails, or PwC alternatively supposes that customers may consider it as part of their top two trust drivers (i.e., accountability and clear communications). ESG skepticism may also be a problem. Only 24% of consumers say the main reason for ESG pledges is to do good. Far more (39%) say that the motive for companies lies in self-interest: to build trust with the consumers. </a:t>
            </a:r>
          </a:p>
          <a:p>
            <a:pPr algn="just"/>
            <a:endParaRPr lang="en-US" sz="1100" dirty="0">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In this next section, a narrower look will be taken at e-commerce trust. </a:t>
            </a:r>
          </a:p>
          <a:p>
            <a:endParaRPr lang="en-US" dirty="0"/>
          </a:p>
        </p:txBody>
      </p:sp>
    </p:spTree>
    <p:extLst>
      <p:ext uri="{BB962C8B-B14F-4D97-AF65-F5344CB8AC3E}">
        <p14:creationId xmlns:p14="http://schemas.microsoft.com/office/powerpoint/2010/main" val="284308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665163"/>
            <a:ext cx="6036131" cy="954230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Trust in E-Commerce </a:t>
            </a:r>
          </a:p>
          <a:p>
            <a:r>
              <a:rPr lang="en-US">
                <a:solidFill>
                  <a:srgbClr val="000000"/>
                </a:solidFill>
                <a:effectLst/>
                <a:latin typeface="Calibri" panose="020F0502020204030204" pitchFamily="34" charset="0"/>
              </a:rPr>
              <a:t>With the rise of e-commerce, the concept of consumer trust has been adopted, analyzed, and refined in its meaning and role in the online context. This is to say that different additional layers of complexity have been added to the already diffuse concept of trust in offline business contexts. This particular kind of trust is called online trust and refers to the attitude of the customer which has the confident expectation in an online situation that one’s vulnerabilities will not be exploited. E-tailing websites convey more and more humanistic qualities which mimic its retailing equivalent with actual human interaction to foster trust- building. Though there is no pertinent scholarly definition for consumer trust, the elements of confidence in a product or company, assurance for integrity, and reliability are often named in association.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In e-commerce, the importance of the website’s design and social cues that convey humanlike features as well as the assurance of transaction are builders for trust in businesses. Further, security, privacy protection, and knowledge-based familiarity of the website and its functions have been found to have a positive as well as significant impact on trust. </a:t>
            </a:r>
          </a:p>
          <a:p>
            <a:endParaRPr lang="en-US">
              <a:solidFill>
                <a:srgbClr val="000000"/>
              </a:solidFill>
            </a:endParaRPr>
          </a:p>
          <a:p>
            <a:r>
              <a:rPr lang="en-US">
                <a:solidFill>
                  <a:srgbClr val="000000"/>
                </a:solidFill>
                <a:effectLst/>
                <a:latin typeface="Calibri" panose="020F0502020204030204" pitchFamily="34" charset="0"/>
              </a:rPr>
              <a:t>Overshadowing all that an online vendor can regulate within his/ her sphere of influence is self-efficacy (i.e., initiation, effort, and persistence of the customer). Self-efficacy assesses how well someone can go through a course of action that is needed to deal with a prospective situation, regardless of the actual skill level of a person. It puts other antecedents for trust in the shade in terms of positive influence on transaction trust. Meaning that if a user cannot navigate well through e-commerce, their trust in the e-commerce shop or is impaired as a result even if the skills of the user play a large role in the impairment. With millennials, there is a relatively high perceived risk associated with online purchases as compared to younger generations. Possible incentives that are perceived benefits in the eyes of the customer entail time and cost savings and increased convenience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Concerning benefits, functional benefits rather than affective trust-based ones are found to influence purchase intention the heaviest in multiple studies. Especially the first two named elements can be connected to cryptocurrencies since their transaction time and cost is lower than with alternative payment service providers. For example, a retailer in the USA selling a product via PayPal costs 2.9% of the sum sent plus $0.30 per transaction within the country. Border crossing trades cost an additional 1.5% of the transaction settling sum. BitPay as a comparable payment service provider in the crypto sector charges only 1% of the sum, regardless of border crossing. This example can be seen as an incentive for the customer and the retailer because, for both sides, the transaction becomes cheaper and thus, more beneficial. The more prevalent the perceived benefit is in the mind of the customer, the more willing he/she is to share their sensitive data. Several studies show that even individuals that are highly concerned with their private data are by a vast majority willing to share their data nonetheless, if they value the product, trust the brand, are offered reward points or other financial incentives. These aspects can often be seen in loyalty point schemes and member rebates. As soon as it is established as initial trust, continuous consumer trust and perceived benefits can be seen as a mental shortcut. Together they serve as a mechanism to reduce transaction- specific uncertainty and influence payment behavior and choice of payment methods. Payment behavior can be broken down from manifold starting points. From country to age, occupation over gender, and financial education-specific segmentation, differences can be pointed out. </a:t>
            </a:r>
          </a:p>
          <a:p>
            <a:endParaRPr lang="en-US">
              <a:solidFill>
                <a:srgbClr val="000000"/>
              </a:solidFill>
              <a:effectLst/>
              <a:latin typeface="Calibri" panose="020F0502020204030204" pitchFamily="34" charset="0"/>
            </a:endParaRPr>
          </a:p>
          <a:p>
            <a:endParaRPr lang="en-US" dirty="0">
              <a:solidFill>
                <a:srgbClr val="000000"/>
              </a:solidFill>
            </a:endParaRPr>
          </a:p>
        </p:txBody>
      </p:sp>
      <p:pic>
        <p:nvPicPr>
          <p:cNvPr id="8" name="Picture 7">
            <a:extLst>
              <a:ext uri="{FF2B5EF4-FFF2-40B4-BE49-F238E27FC236}">
                <a16:creationId xmlns:a16="http://schemas.microsoft.com/office/drawing/2014/main" id="{9BE1FE37-B06C-10CE-E294-9C8ACCC5BE9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617776"/>
            <a:ext cx="3555848" cy="4074037"/>
          </a:xfrm>
          <a:prstGeom prst="rect">
            <a:avLst/>
          </a:prstGeom>
        </p:spPr>
      </p:pic>
      <p:grpSp>
        <p:nvGrpSpPr>
          <p:cNvPr id="9" name="Group 8">
            <a:extLst>
              <a:ext uri="{FF2B5EF4-FFF2-40B4-BE49-F238E27FC236}">
                <a16:creationId xmlns:a16="http://schemas.microsoft.com/office/drawing/2014/main" id="{47B33E3B-7E7A-BBDF-BC17-0DA616D2301C}"/>
              </a:ext>
            </a:extLst>
          </p:cNvPr>
          <p:cNvGrpSpPr/>
          <p:nvPr/>
        </p:nvGrpSpPr>
        <p:grpSpPr>
          <a:xfrm flipH="1">
            <a:off x="5193447" y="8599913"/>
            <a:ext cx="2590078" cy="2250924"/>
            <a:chOff x="-220413" y="5470274"/>
            <a:chExt cx="2590078" cy="2250924"/>
          </a:xfrm>
        </p:grpSpPr>
        <p:sp>
          <p:nvSpPr>
            <p:cNvPr id="11" name="Freeform 10">
              <a:extLst>
                <a:ext uri="{FF2B5EF4-FFF2-40B4-BE49-F238E27FC236}">
                  <a16:creationId xmlns:a16="http://schemas.microsoft.com/office/drawing/2014/main" id="{CDA77106-D494-B7F6-B0E3-4FCEFDE300B8}"/>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D2F8AEC-2CE7-08B3-C20E-680EC7B903C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5EB51714-7D34-EF2E-BF03-F127E7FE225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E5B19B7-6EBB-DF48-B311-CA969971454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2DFA4F92-5C11-FAD9-3536-6A366788DF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3003FF27-A764-D530-D423-A73F9A92DCE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7C9DE64E-21CE-A7DC-B737-51EC572FFE56}"/>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894EBA5-AE84-EA5D-BFC7-AC3FF93BA8F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8893F96-5AAC-07FA-DFDB-648EC18CB1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5A8BCA37-69D2-D740-DB8A-49B6142F0AE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3F6A526-4599-DC88-44BF-5C31ED34F6B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796D838-AD2A-4E48-F7F8-28DEF60FAF0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663AA1-DDB5-1E4B-36AC-7C3757DD080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51D7297-54AC-3774-9D3A-7A82720A035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3E21D41-2138-4768-E9FC-947B3F86659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13C9E21-9AFE-C2D7-0671-8CCD7705699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97DC762-539A-BBB2-9AA2-89A29CB3BD6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15F560E4-9F80-D5D7-1977-FB25C260B28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92846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467FC-13BC-0960-D8CF-E119D5F27002}"/>
              </a:ext>
            </a:extLst>
          </p:cNvPr>
          <p:cNvSpPr/>
          <p:nvPr/>
        </p:nvSpPr>
        <p:spPr>
          <a:xfrm>
            <a:off x="0" y="4308525"/>
            <a:ext cx="7559675" cy="176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296035"/>
          </a:xfrm>
        </p:spPr>
        <p:txBody>
          <a:bodyPr numCol="2"/>
          <a:lstStyle/>
          <a:p>
            <a:r>
              <a:rPr lang="en-US"/>
              <a:t>First of all, it is important to note that blockchain technology is not a trustless technology but rather a confidence machine. The absence of a trusted authority in charge of managing and coordinating interactions over a blockchain-based network does not make it a “trustless technology”. In fact, while trust is less relevant when it comes to the standard operations of a blockchain-based system, it is nonetheless necessary to trust the actors securing and maintaining the underlying blockchain network, to guarantee a sufficient level of confidence in any of the blockchain-based applications operating on top of that network. Blockchain technology thus produces confidence (and not trust) in blockchain-based systems based on the user’s understanding of procedural and rule-based working, stemming from derived mathematical knowledge and cryptographic rules and mechanisms and long-standing account of its past performance. It increases confidence in the operations of a computational system which is dependent upon its underlying governance structure. To place confidence in the governing party or parties of the computational system, trust in a distributed web of actors is needed.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Blockchain Technology for Trust Establishment </a:t>
            </a:r>
          </a:p>
          <a:p>
            <a:pPr algn="just"/>
            <a:endParaRPr lang="en-LB" sz="1800" b="0">
              <a:effectLst/>
              <a:latin typeface="Times New Roman" panose="02020603050405020304" pitchFamily="18" charset="0"/>
              <a:ea typeface="Times New Roman" panose="02020603050405020304" pitchFamily="18"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5650" y="4719714"/>
            <a:ext cx="6051578"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To place trust in a distributed web of actors the following questions need to be answered: </a:t>
            </a:r>
          </a:p>
        </p:txBody>
      </p:sp>
      <p:sp>
        <p:nvSpPr>
          <p:cNvPr id="6" name="Text Placeholder 17">
            <a:extLst>
              <a:ext uri="{FF2B5EF4-FFF2-40B4-BE49-F238E27FC236}">
                <a16:creationId xmlns:a16="http://schemas.microsoft.com/office/drawing/2014/main" id="{689AE82D-E0D5-A496-9E3A-93A32830C19C}"/>
              </a:ext>
            </a:extLst>
          </p:cNvPr>
          <p:cNvSpPr txBox="1">
            <a:spLocks/>
          </p:cNvSpPr>
          <p:nvPr/>
        </p:nvSpPr>
        <p:spPr>
          <a:xfrm>
            <a:off x="1178411" y="5490975"/>
            <a:ext cx="2339704" cy="27708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Is the system governed properly? </a:t>
            </a:r>
          </a:p>
        </p:txBody>
      </p:sp>
      <p:sp>
        <p:nvSpPr>
          <p:cNvPr id="7" name="TextBox 6">
            <a:extLst>
              <a:ext uri="{FF2B5EF4-FFF2-40B4-BE49-F238E27FC236}">
                <a16:creationId xmlns:a16="http://schemas.microsoft.com/office/drawing/2014/main" id="{D7478624-025C-2D43-75F5-547C625402DE}"/>
              </a:ext>
            </a:extLst>
          </p:cNvPr>
          <p:cNvSpPr txBox="1"/>
          <p:nvPr/>
        </p:nvSpPr>
        <p:spPr>
          <a:xfrm>
            <a:off x="614251" y="50600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6F8C71D0-15C7-449B-C21D-E29B4583F296}"/>
              </a:ext>
            </a:extLst>
          </p:cNvPr>
          <p:cNvSpPr txBox="1">
            <a:spLocks/>
          </p:cNvSpPr>
          <p:nvPr/>
        </p:nvSpPr>
        <p:spPr>
          <a:xfrm>
            <a:off x="4253636" y="5316719"/>
            <a:ext cx="2511065"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Can the various actors involved be expected to act in accordance with the blockchain system’s rules? </a:t>
            </a:r>
          </a:p>
        </p:txBody>
      </p:sp>
      <p:sp>
        <p:nvSpPr>
          <p:cNvPr id="9" name="TextBox 8">
            <a:extLst>
              <a:ext uri="{FF2B5EF4-FFF2-40B4-BE49-F238E27FC236}">
                <a16:creationId xmlns:a16="http://schemas.microsoft.com/office/drawing/2014/main" id="{0D47CCF4-E6F5-09C0-2E38-20ED31999535}"/>
              </a:ext>
            </a:extLst>
          </p:cNvPr>
          <p:cNvSpPr txBox="1"/>
          <p:nvPr/>
        </p:nvSpPr>
        <p:spPr>
          <a:xfrm>
            <a:off x="3689476" y="507180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6362534"/>
            <a:ext cx="6051578" cy="35771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The web of actors includes miners and mining-pools, responsible for processing and validating transactions, large commercial operators, such as cryptocurrency exchanges or custodian wallet providers, who can leverage their market power to unilaterally impose their decisions onto their user-base, as well as core developers and social media influencers, whose voice can contribute to shifting the selling point. Regulators and policy makers also have a role to play in the governance of blockchain-based systems, to the extent that they can introduce legal restrictions and constraints to influence the decisions taken by any of these actors. </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3994125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6385</TotalTime>
  <Words>7698</Words>
  <Application>Microsoft Office PowerPoint</Application>
  <PresentationFormat>Custom</PresentationFormat>
  <Paragraphs>317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448</cp:revision>
  <dcterms:created xsi:type="dcterms:W3CDTF">2021-06-15T11:45:52Z</dcterms:created>
  <dcterms:modified xsi:type="dcterms:W3CDTF">2023-02-22T14:51:15Z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