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151" saveSubsetFonts="1" autoCompressPictures="0">
  <p:sldMasterIdLst>
    <p:sldMasterId id="2147483660" r:id="rId4"/>
  </p:sldMasterIdLst>
  <p:notesMasterIdLst>
    <p:notesMasterId r:id="rId33"/>
  </p:notesMasterIdLst>
  <p:handoutMasterIdLst>
    <p:handoutMasterId r:id="rId34"/>
  </p:handoutMasterIdLst>
  <p:sldIdLst>
    <p:sldId id="256" r:id="rId5"/>
    <p:sldId id="403" r:id="rId6"/>
    <p:sldId id="404" r:id="rId7"/>
    <p:sldId id="405" r:id="rId8"/>
    <p:sldId id="406" r:id="rId9"/>
    <p:sldId id="407" r:id="rId10"/>
    <p:sldId id="408" r:id="rId11"/>
    <p:sldId id="409" r:id="rId12"/>
    <p:sldId id="410" r:id="rId13"/>
    <p:sldId id="411" r:id="rId14"/>
    <p:sldId id="412" r:id="rId15"/>
    <p:sldId id="413" r:id="rId16"/>
    <p:sldId id="414" r:id="rId17"/>
    <p:sldId id="415" r:id="rId18"/>
    <p:sldId id="417" r:id="rId19"/>
    <p:sldId id="419" r:id="rId20"/>
    <p:sldId id="418" r:id="rId21"/>
    <p:sldId id="431" r:id="rId22"/>
    <p:sldId id="421" r:id="rId23"/>
    <p:sldId id="422" r:id="rId24"/>
    <p:sldId id="423" r:id="rId25"/>
    <p:sldId id="424" r:id="rId26"/>
    <p:sldId id="425" r:id="rId27"/>
    <p:sldId id="426" r:id="rId28"/>
    <p:sldId id="427" r:id="rId29"/>
    <p:sldId id="428" r:id="rId30"/>
    <p:sldId id="429" r:id="rId31"/>
    <p:sldId id="268" r:id="rId3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xmlns=""/>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xmlns=""/>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xmlns=""/>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ftr="0" dt="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forbes.com/pictures/eeji45emgkh/airbnb-snapgoods-and-12-more-pioneers-of-the-share-economy/?ref=hackernoon.com" TargetMode="Externa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www.youtube.com/watch?v=0c5D4DbHJXA" TargetMode="External"/><Relationship Id="rId1" Type="http://schemas.openxmlformats.org/officeDocument/2006/relationships/slideLayout" Target="../slideLayouts/slideLayout1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docs.google.com/forms/d/e/1FAIpQLSecCU1xYa8y3R9AOIobL0hLkUl8YAtz5UZuCBLiL6DGUbzqUg/viewform" TargetMode="External"/><Relationship Id="rId7"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6.xml"/><Relationship Id="rId5" Type="http://schemas.openxmlformats.org/officeDocument/2006/relationships/image" Target="../media/image32.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success-factors-for-blockchain?in=catherine-318107926/sets/generation-blockchain&amp;utm_source=clipboard&amp;utm_medium=text&amp;utm_campaign=social_sharing" TargetMode="External"/><Relationship Id="rId2" Type="http://schemas.openxmlformats.org/officeDocument/2006/relationships/image" Target="../media/image12.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5" y="7156000"/>
            <a:ext cx="5005749" cy="1224685"/>
          </a:xfrm>
        </p:spPr>
        <p:txBody>
          <a:bodyPr/>
          <a:lstStyle/>
          <a:p>
            <a:r>
              <a:rPr lang="en-US" dirty="0" err="1"/>
              <a:t>Currículo</a:t>
            </a:r>
            <a:r>
              <a:rPr lang="en-US" dirty="0"/>
              <a:t> de </a:t>
            </a:r>
            <a:r>
              <a:rPr lang="en-US" dirty="0" err="1"/>
              <a:t>Mestrado</a:t>
            </a:r>
            <a:endParaRPr lang="en-US" dirty="0"/>
          </a:p>
          <a:p>
            <a:r>
              <a:rPr lang="en-US" b="0" dirty="0" err="1"/>
              <a:t>Tecnologia</a:t>
            </a:r>
            <a:r>
              <a:rPr lang="en-US" b="0" dirty="0"/>
              <a:t> Blockchain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58820" y="1339455"/>
            <a:ext cx="6353411" cy="597018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A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mudança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climática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é</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uma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das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questões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mais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prementes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nossos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tempos</a:t>
            </a: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mudança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climática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questões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prementes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nossos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tempos.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aquecimento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global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passou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dominar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discussões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industrializadas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energias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renováveis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prevenção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CO2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passaram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ocupar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primeiro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plano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relatório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publicado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Painel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Intergovernamental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Mudanças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Climáticas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(IPCC)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demonstra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urgência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crescente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acidificação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oceanos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mar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extinção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ecossistema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recordes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Segundo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Agência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Internacional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Energia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(AIE),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emissões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dióxido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carbono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atingiram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alto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sempre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NASA, 2022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temperatura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média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últimos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2000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trajetória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atual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tornar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objetivo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Acordo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Paris de 2015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limitar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aquecimento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global a 1,5°C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evitar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piores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impactos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mudanças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climáticas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meta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vez</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ambiciosa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ciclo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carbono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parte de um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sistema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complexo</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maior</a:t>
            </a:r>
            <a:r>
              <a:rPr lang="en-US" sz="1100" dirty="0">
                <a:latin typeface="Calibri" panose="020F0502020204030204" pitchFamily="34" charset="0"/>
                <a:ea typeface="Times New Roman" panose="02020603050405020304" pitchFamily="18" charset="0"/>
                <a:cs typeface="Calibri" panose="020F0502020204030204" pitchFamily="34" charset="0"/>
              </a:rPr>
              <a:t> parte do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armazenada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rochas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calcário</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grande</a:t>
            </a:r>
            <a:r>
              <a:rPr lang="en-US" sz="1100" dirty="0">
                <a:latin typeface="Calibri" panose="020F0502020204030204" pitchFamily="34" charset="0"/>
                <a:ea typeface="Times New Roman" panose="02020603050405020304" pitchFamily="18" charset="0"/>
                <a:cs typeface="Calibri" panose="020F0502020204030204" pitchFamily="34" charset="0"/>
              </a:rPr>
              <a:t> parte do restante </a:t>
            </a:r>
            <a:r>
              <a:rPr lang="en-US" sz="1100" dirty="0" err="1">
                <a:latin typeface="Calibri" panose="020F0502020204030204" pitchFamily="34" charset="0"/>
                <a:ea typeface="Times New Roman" panose="02020603050405020304" pitchFamily="18" charset="0"/>
                <a:cs typeface="Calibri" panose="020F0502020204030204" pitchFamily="34" charset="0"/>
              </a:rPr>
              <a:t>sendo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encontrado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sedimentos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oceânicos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do solo,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fóssil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biomassa</a:t>
            </a:r>
            <a:r>
              <a:rPr lang="en-US" sz="1100" dirty="0">
                <a:latin typeface="Calibri" panose="020F0502020204030204" pitchFamily="34" charset="0"/>
                <a:ea typeface="Times New Roman" panose="02020603050405020304" pitchFamily="18" charset="0"/>
                <a:cs typeface="Calibri" panose="020F0502020204030204" pitchFamily="34" charset="0"/>
              </a:rPr>
              <a:t> vegetal e </a:t>
            </a:r>
            <a:r>
              <a:rPr lang="en-US" sz="1100" dirty="0" err="1">
                <a:latin typeface="Calibri" panose="020F0502020204030204" pitchFamily="34" charset="0"/>
                <a:ea typeface="Times New Roman" panose="02020603050405020304" pitchFamily="18" charset="0"/>
                <a:cs typeface="Calibri" panose="020F0502020204030204" pitchFamily="34" charset="0"/>
              </a:rPr>
              <a:t>atmosfera</a:t>
            </a:r>
            <a:r>
              <a:rPr lang="en-US" sz="1100" dirty="0">
                <a:latin typeface="Calibri" panose="020F0502020204030204" pitchFamily="34" charset="0"/>
                <a:ea typeface="Times New Roman" panose="02020603050405020304" pitchFamily="18" charset="0"/>
                <a:cs typeface="Calibri" panose="020F0502020204030204" pitchFamily="34" charset="0"/>
              </a:rPr>
              <a:t>. Tal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acontece</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tudo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natureza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fluxo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ciclo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principalmente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forma de </a:t>
            </a:r>
            <a:r>
              <a:rPr lang="en-US" sz="1100" dirty="0" err="1">
                <a:latin typeface="Calibri" panose="020F0502020204030204" pitchFamily="34" charset="0"/>
                <a:ea typeface="Times New Roman" panose="02020603050405020304" pitchFamily="18" charset="0"/>
                <a:cs typeface="Calibri" panose="020F0502020204030204" pitchFamily="34" charset="0"/>
              </a:rPr>
              <a:t>dióxido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metano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percorre</a:t>
            </a:r>
            <a:r>
              <a:rPr lang="en-US" sz="1100" dirty="0">
                <a:latin typeface="Calibri" panose="020F0502020204030204" pitchFamily="34" charset="0"/>
                <a:ea typeface="Times New Roman" panose="02020603050405020304" pitchFamily="18" charset="0"/>
                <a:cs typeface="Calibri" panose="020F0502020204030204" pitchFamily="34" charset="0"/>
              </a:rPr>
              <a:t> a terra, o </a:t>
            </a:r>
            <a:r>
              <a:rPr lang="en-US" sz="1100" dirty="0" err="1">
                <a:latin typeface="Calibri" panose="020F0502020204030204" pitchFamily="34" charset="0"/>
                <a:ea typeface="Times New Roman" panose="02020603050405020304" pitchFamily="18" charset="0"/>
                <a:cs typeface="Calibri" panose="020F0502020204030204" pitchFamily="34" charset="0"/>
              </a:rPr>
              <a:t>oceano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organismos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plantas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animais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microrganismos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atmosfera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através</a:t>
            </a:r>
            <a:r>
              <a:rPr lang="en-US" sz="1100" dirty="0">
                <a:latin typeface="Calibri" panose="020F0502020204030204" pitchFamily="34" charset="0"/>
                <a:ea typeface="Times New Roman" panose="02020603050405020304" pitchFamily="18" charset="0"/>
                <a:cs typeface="Calibri" panose="020F0502020204030204" pitchFamily="34" charset="0"/>
              </a:rPr>
              <a:t> a terra, o interior da terra e o </a:t>
            </a:r>
            <a:r>
              <a:rPr lang="en-US" sz="1100" dirty="0" err="1">
                <a:latin typeface="Calibri" panose="020F0502020204030204" pitchFamily="34" charset="0"/>
                <a:ea typeface="Times New Roman" panose="02020603050405020304" pitchFamily="18" charset="0"/>
                <a:cs typeface="Calibri" panose="020F0502020204030204" pitchFamily="34" charset="0"/>
              </a:rPr>
              <a:t>oceano</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mudança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climática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provocada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homem</a:t>
            </a:r>
            <a:r>
              <a:rPr lang="en-US" sz="1100" dirty="0">
                <a:latin typeface="Calibri" panose="020F0502020204030204" pitchFamily="34" charset="0"/>
                <a:ea typeface="Times New Roman" panose="02020603050405020304" pitchFamily="18" charset="0"/>
                <a:cs typeface="Calibri" panose="020F0502020204030204" pitchFamily="34" charset="0"/>
              </a:rPr>
              <a:t> e o </a:t>
            </a:r>
            <a:r>
              <a:rPr lang="en-US" sz="1100" dirty="0" err="1">
                <a:latin typeface="Calibri" panose="020F0502020204030204" pitchFamily="34" charset="0"/>
                <a:ea typeface="Times New Roman" panose="02020603050405020304" pitchFamily="18" charset="0"/>
                <a:cs typeface="Calibri" panose="020F0502020204030204" pitchFamily="34" charset="0"/>
              </a:rPr>
              <a:t>seu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impacto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resultam</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interrupção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ciclo</a:t>
            </a:r>
            <a:r>
              <a:rPr lang="en-US" sz="1100" dirty="0">
                <a:latin typeface="Calibri" panose="020F0502020204030204" pitchFamily="34" charset="0"/>
                <a:ea typeface="Times New Roman" panose="02020603050405020304" pitchFamily="18" charset="0"/>
                <a:cs typeface="Calibri" panose="020F0502020204030204" pitchFamily="34" charset="0"/>
              </a:rPr>
              <a:t> natural do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Especificamente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libertado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volta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ciclo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rapidamente</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absorvido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natural, </a:t>
            </a:r>
            <a:r>
              <a:rPr lang="en-US" sz="1100" dirty="0" err="1">
                <a:latin typeface="Calibri" panose="020F0502020204030204" pitchFamily="34" charset="0"/>
                <a:ea typeface="Times New Roman" panose="02020603050405020304" pitchFamily="18" charset="0"/>
                <a:cs typeface="Calibri" panose="020F0502020204030204" pitchFamily="34" charset="0"/>
              </a:rPr>
              <a:t>principalmente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combustão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combustíveis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fósseis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está</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acontecer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apesar</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esforços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urgentes</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nossas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modernas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ainda</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movidas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principalmente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combustíveis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constituem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cerca</a:t>
            </a:r>
            <a:r>
              <a:rPr lang="en-US" sz="1100" dirty="0">
                <a:latin typeface="Calibri" panose="020F0502020204030204" pitchFamily="34" charset="0"/>
                <a:ea typeface="Times New Roman" panose="02020603050405020304" pitchFamily="18" charset="0"/>
                <a:cs typeface="Calibri" panose="020F0502020204030204" pitchFamily="34" charset="0"/>
              </a:rPr>
              <a:t> de 84,3% (2019) do </a:t>
            </a:r>
            <a:r>
              <a:rPr lang="en-US" sz="1100" dirty="0" err="1">
                <a:latin typeface="Calibri" panose="020F0502020204030204" pitchFamily="34" charset="0"/>
                <a:ea typeface="Times New Roman" panose="02020603050405020304" pitchFamily="18" charset="0"/>
                <a:cs typeface="Calibri" panose="020F0502020204030204" pitchFamily="34" charset="0"/>
              </a:rPr>
              <a:t>consumo</a:t>
            </a:r>
            <a:r>
              <a:rPr lang="en-US" sz="1100" dirty="0">
                <a:latin typeface="Calibri" panose="020F0502020204030204" pitchFamily="34" charset="0"/>
                <a:ea typeface="Times New Roman" panose="02020603050405020304" pitchFamily="18" charset="0"/>
                <a:cs typeface="Calibri" panose="020F0502020204030204" pitchFamily="34" charset="0"/>
              </a:rPr>
              <a:t> global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primária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inclui</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produção</a:t>
            </a:r>
            <a:r>
              <a:rPr lang="en-US" sz="1100" dirty="0">
                <a:latin typeface="Calibri" panose="020F0502020204030204" pitchFamily="34" charset="0"/>
                <a:ea typeface="Times New Roman" panose="02020603050405020304" pitchFamily="18" charset="0"/>
                <a:cs typeface="Calibri" panose="020F0502020204030204" pitchFamily="34" charset="0"/>
              </a:rPr>
              <a:t> industrial de bens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cimento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aço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transporte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edifícios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matéria</a:t>
            </a:r>
            <a:r>
              <a:rPr lang="en-US" sz="1100" dirty="0">
                <a:latin typeface="Calibri" panose="020F0502020204030204" pitchFamily="34" charset="0"/>
                <a:ea typeface="Times New Roman" panose="02020603050405020304" pitchFamily="18" charset="0"/>
                <a:cs typeface="Calibri" panose="020F0502020204030204" pitchFamily="34" charset="0"/>
              </a:rPr>
              <a:t>-prima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produtos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petroquímicos</a:t>
            </a:r>
            <a:r>
              <a:rPr lang="en-US" sz="1100" dirty="0">
                <a:latin typeface="Calibri" panose="020F0502020204030204" pitchFamily="34" charset="0"/>
                <a:ea typeface="Times New Roman" panose="02020603050405020304" pitchFamily="18" charset="0"/>
                <a:cs typeface="Calibri" panose="020F0502020204030204" pitchFamily="34" charset="0"/>
              </a:rPr>
              <a:t>, etc. </a:t>
            </a:r>
            <a:r>
              <a:rPr lang="en-US" sz="1100" dirty="0" err="1">
                <a:latin typeface="Calibri" panose="020F0502020204030204" pitchFamily="34" charset="0"/>
                <a:ea typeface="Times New Roman" panose="02020603050405020304" pitchFamily="18" charset="0"/>
                <a:cs typeface="Calibri" panose="020F0502020204030204" pitchFamily="34" charset="0"/>
              </a:rPr>
              <a:t>Outras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fontes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renováveis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eólica</a:t>
            </a:r>
            <a:r>
              <a:rPr lang="en-US" sz="1100" dirty="0">
                <a:latin typeface="Calibri" panose="020F0502020204030204" pitchFamily="34" charset="0"/>
                <a:ea typeface="Times New Roman" panose="02020603050405020304" pitchFamily="18" charset="0"/>
                <a:cs typeface="Calibri" panose="020F0502020204030204" pitchFamily="34" charset="0"/>
              </a:rPr>
              <a:t> e solar) e outros </a:t>
            </a:r>
            <a:r>
              <a:rPr lang="en-US" sz="1100" dirty="0" err="1">
                <a:latin typeface="Calibri" panose="020F0502020204030204" pitchFamily="34" charset="0"/>
                <a:ea typeface="Times New Roman" panose="02020603050405020304" pitchFamily="18" charset="0"/>
                <a:cs typeface="Calibri" panose="020F0502020204030204" pitchFamily="34" charset="0"/>
              </a:rPr>
              <a:t>combustíveis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nuclear ) </a:t>
            </a:r>
            <a:r>
              <a:rPr lang="en-US" sz="1100" dirty="0" err="1">
                <a:latin typeface="Calibri" panose="020F0502020204030204" pitchFamily="34" charset="0"/>
                <a:ea typeface="Times New Roman" panose="02020603050405020304" pitchFamily="18" charset="0"/>
                <a:cs typeface="Calibri" panose="020F0502020204030204" pitchFamily="34" charset="0"/>
              </a:rPr>
              <a:t>representam</a:t>
            </a:r>
            <a:r>
              <a:rPr lang="en-US" sz="1100" dirty="0">
                <a:latin typeface="Calibri" panose="020F0502020204030204" pitchFamily="34" charset="0"/>
                <a:ea typeface="Times New Roman" panose="02020603050405020304" pitchFamily="18" charset="0"/>
                <a:cs typeface="Calibri" panose="020F0502020204030204" pitchFamily="34" charset="0"/>
              </a:rPr>
              <a:t> 5,0% e 10,7% da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global, </a:t>
            </a:r>
            <a:r>
              <a:rPr lang="en-US" sz="1100" dirty="0" err="1">
                <a:latin typeface="Calibri" panose="020F0502020204030204" pitchFamily="34" charset="0"/>
                <a:ea typeface="Times New Roman" panose="02020603050405020304" pitchFamily="18" charset="0"/>
                <a:cs typeface="Calibri" panose="020F0502020204030204" pitchFamily="34" charset="0"/>
              </a:rPr>
              <a:t>respectivamente</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Nesta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claro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alimentar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nossa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economia</a:t>
            </a:r>
            <a:r>
              <a:rPr lang="en-US" sz="1100" dirty="0">
                <a:latin typeface="Calibri" panose="020F0502020204030204" pitchFamily="34" charset="0"/>
                <a:ea typeface="Times New Roman" panose="02020603050405020304" pitchFamily="18" charset="0"/>
                <a:cs typeface="Calibri" panose="020F0502020204030204" pitchFamily="34" charset="0"/>
              </a:rPr>
              <a:t> com a </a:t>
            </a:r>
            <a:r>
              <a:rPr lang="en-US" sz="1100" dirty="0" err="1">
                <a:latin typeface="Calibri" panose="020F0502020204030204" pitchFamily="34" charset="0"/>
                <a:ea typeface="Times New Roman" panose="02020603050405020304" pitchFamily="18" charset="0"/>
                <a:cs typeface="Calibri" panose="020F0502020204030204" pitchFamily="34" charset="0"/>
              </a:rPr>
              <a:t>queima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enormes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quantidades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combustível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fóssil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está</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desequilibrar</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ciclo</a:t>
            </a:r>
            <a:r>
              <a:rPr lang="en-US" sz="1100" dirty="0">
                <a:latin typeface="Calibri" panose="020F0502020204030204" pitchFamily="34" charset="0"/>
                <a:ea typeface="Times New Roman" panose="02020603050405020304" pitchFamily="18" charset="0"/>
                <a:cs typeface="Calibri" panose="020F0502020204030204" pitchFamily="34" charset="0"/>
              </a:rPr>
              <a:t> natural do </a:t>
            </a:r>
            <a:r>
              <a:rPr lang="en-US" sz="1100" dirty="0" err="1">
                <a:latin typeface="Calibri" panose="020F0502020204030204" pitchFamily="34" charset="0"/>
                <a:ea typeface="Times New Roman" panose="02020603050405020304" pitchFamily="18" charset="0"/>
                <a:cs typeface="Calibri" panose="020F0502020204030204" pitchFamily="34" charset="0"/>
              </a:rPr>
              <a:t>carbono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quase</a:t>
            </a:r>
            <a:r>
              <a:rPr lang="en-US" sz="1100" dirty="0">
                <a:latin typeface="Calibri" panose="020F0502020204030204" pitchFamily="34" charset="0"/>
                <a:ea typeface="Times New Roman" panose="02020603050405020304" pitchFamily="18" charset="0"/>
                <a:cs typeface="Calibri" panose="020F0502020204030204" pitchFamily="34" charset="0"/>
              </a:rPr>
              <a:t> ¾ das </a:t>
            </a:r>
            <a:r>
              <a:rPr lang="en-US" sz="1100" dirty="0" err="1">
                <a:latin typeface="Calibri" panose="020F0502020204030204" pitchFamily="34" charset="0"/>
                <a:ea typeface="Times New Roman" panose="02020603050405020304" pitchFamily="18" charset="0"/>
                <a:cs typeface="Calibri" panose="020F0502020204030204" pitchFamily="34" charset="0"/>
              </a:rPr>
              <a:t>emissões</a:t>
            </a:r>
            <a:r>
              <a:rPr lang="en-US" sz="1100" dirty="0">
                <a:latin typeface="Calibri" panose="020F0502020204030204" pitchFamily="34" charset="0"/>
                <a:ea typeface="Times New Roman" panose="02020603050405020304" pitchFamily="18" charset="0"/>
                <a:cs typeface="Calibri" panose="020F0502020204030204" pitchFamily="34" charset="0"/>
              </a:rPr>
              <a:t> de gases de </a:t>
            </a:r>
            <a:r>
              <a:rPr lang="en-US" sz="1100" dirty="0" err="1">
                <a:latin typeface="Calibri" panose="020F0502020204030204" pitchFamily="34" charset="0"/>
                <a:ea typeface="Times New Roman" panose="02020603050405020304" pitchFamily="18" charset="0"/>
                <a:cs typeface="Calibri" panose="020F0502020204030204" pitchFamily="34" charset="0"/>
              </a:rPr>
              <a:t>efeito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estufa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resultam</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uso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amplificando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efeito</a:t>
            </a:r>
            <a:r>
              <a:rPr lang="en-US" sz="1100" dirty="0">
                <a:latin typeface="Calibri" panose="020F0502020204030204" pitchFamily="34" charset="0"/>
                <a:ea typeface="Times New Roman" panose="02020603050405020304" pitchFamily="18" charset="0"/>
                <a:cs typeface="Calibri" panose="020F0502020204030204" pitchFamily="34" charset="0"/>
              </a:rPr>
              <a:t> de gases de </a:t>
            </a:r>
            <a:r>
              <a:rPr lang="en-US" sz="1100" dirty="0" err="1">
                <a:latin typeface="Calibri" panose="020F0502020204030204" pitchFamily="34" charset="0"/>
                <a:ea typeface="Times New Roman" panose="02020603050405020304" pitchFamily="18" charset="0"/>
                <a:cs typeface="Calibri" panose="020F0502020204030204" pitchFamily="34" charset="0"/>
              </a:rPr>
              <a:t>efeito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estufa</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resultando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aumento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significativo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temperaturas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médias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globais</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769737"/>
            <a:ext cx="3872542"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1.2 </a:t>
            </a:r>
            <a:r>
              <a:rPr lang="en-US" sz="1800" b="0" dirty="0" err="1"/>
              <a:t>Responsabilidade</a:t>
            </a:r>
            <a:r>
              <a:rPr lang="en-US" sz="1800" b="0" dirty="0"/>
              <a:t> dos </a:t>
            </a:r>
            <a:r>
              <a:rPr lang="en-US" sz="1800" b="0" dirty="0" err="1"/>
              <a:t>Recursos</a:t>
            </a:r>
            <a:endParaRPr lang="en-US" sz="1800" b="0" dirty="0"/>
          </a:p>
        </p:txBody>
      </p:sp>
      <p:sp>
        <p:nvSpPr>
          <p:cNvPr id="3" name="Rectangle 2">
            <a:extLst>
              <a:ext uri="{FF2B5EF4-FFF2-40B4-BE49-F238E27FC236}">
                <a16:creationId xmlns:a16="http://schemas.microsoft.com/office/drawing/2014/main" id="{3F6773FB-B273-FC56-CD66-A6FDEC9F67F9}"/>
              </a:ext>
            </a:extLst>
          </p:cNvPr>
          <p:cNvSpPr/>
          <p:nvPr/>
        </p:nvSpPr>
        <p:spPr>
          <a:xfrm flipV="1">
            <a:off x="740928" y="7401547"/>
            <a:ext cx="6832572" cy="271402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Text Placeholder 17">
            <a:extLst>
              <a:ext uri="{FF2B5EF4-FFF2-40B4-BE49-F238E27FC236}">
                <a16:creationId xmlns:a16="http://schemas.microsoft.com/office/drawing/2014/main" id="{4B7B7AD4-B01E-EFF6-3D48-4EEF33592B06}"/>
              </a:ext>
            </a:extLst>
          </p:cNvPr>
          <p:cNvSpPr>
            <a:spLocks noGrp="1"/>
          </p:cNvSpPr>
          <p:nvPr/>
        </p:nvSpPr>
        <p:spPr>
          <a:xfrm>
            <a:off x="968744" y="7804597"/>
            <a:ext cx="6143488" cy="20530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fontAlgn="base"/>
            <a:r>
              <a:rPr lang="en-US" b="1">
                <a:solidFill>
                  <a:srgbClr val="F79037"/>
                </a:solidFill>
                <a:effectLst/>
                <a:ea typeface="Times New Roman" panose="02020603050405020304" pitchFamily="18" charset="0"/>
              </a:rPr>
              <a:t>The energy transition</a:t>
            </a:r>
          </a:p>
          <a:p>
            <a:pPr algn="just" fontAlgn="base"/>
            <a:r>
              <a:rPr lang="en-US">
                <a:effectLst/>
                <a:ea typeface="Times New Roman" panose="02020603050405020304" pitchFamily="18" charset="0"/>
              </a:rPr>
              <a:t>The energy transition refers to a shift in the energy sector towards net-zero carbon. To achieve this, the energy system will need to move away from fossil fuels toward renewables. The predictions of the potential of renewables as a primary energy source vary between 70% International Energy Agency (IEA) and 75% International Renewable Energy Agency (IRENA) by 2050. A push of clean technology is needed (i.e., energy efficiency, circular economy </a:t>
            </a:r>
          </a:p>
          <a:p>
            <a:pPr algn="just" fontAlgn="base"/>
            <a:endParaRPr lang="en-US">
              <a:ea typeface="Times New Roman" panose="02020603050405020304" pitchFamily="18" charset="0"/>
            </a:endParaRPr>
          </a:p>
          <a:p>
            <a:pPr algn="just" fontAlgn="base"/>
            <a:r>
              <a:rPr lang="en-US">
                <a:effectLst/>
                <a:ea typeface="Times New Roman" panose="02020603050405020304" pitchFamily="18" charset="0"/>
              </a:rPr>
              <a:t>approaches, green transportation, alternative energy carriers like green hydrogen, etc.). Such a massive transformation in the global energy system implies major shifts, also in geopolitical power structures, as an energy system powered by renewables will differ profoundly from the </a:t>
            </a:r>
          </a:p>
          <a:p>
            <a:pPr algn="just" fontAlgn="base"/>
            <a:r>
              <a:rPr lang="en-US">
                <a:effectLst/>
                <a:ea typeface="Times New Roman" panose="02020603050405020304" pitchFamily="18" charset="0"/>
              </a:rPr>
              <a:t>energy current one.</a:t>
            </a:r>
          </a:p>
          <a:p>
            <a:pPr algn="just" fontAlgn="base"/>
            <a:endParaRPr lang="x-none">
              <a:effectLst/>
              <a:ea typeface="Times New Roman" panose="02020603050405020304" pitchFamily="18" charset="0"/>
            </a:endParaRPr>
          </a:p>
        </p:txBody>
      </p:sp>
    </p:spTree>
    <p:extLst>
      <p:ext uri="{BB962C8B-B14F-4D97-AF65-F5344CB8AC3E}">
        <p14:creationId xmlns:p14="http://schemas.microsoft.com/office/powerpoint/2010/main" val="1800799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A9AC722-129E-1D9A-5217-DCFAC3D2A32A}"/>
              </a:ext>
            </a:extLst>
          </p:cNvPr>
          <p:cNvSpPr/>
          <p:nvPr/>
        </p:nvSpPr>
        <p:spPr>
          <a:xfrm flipV="1">
            <a:off x="12871" y="4317848"/>
            <a:ext cx="7559675" cy="829991"/>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riangle 28">
            <a:extLst>
              <a:ext uri="{FF2B5EF4-FFF2-40B4-BE49-F238E27FC236}">
                <a16:creationId xmlns:a16="http://schemas.microsoft.com/office/drawing/2014/main" id="{BF19318C-1089-B224-0CB7-78F15D3E8E95}"/>
              </a:ext>
            </a:extLst>
          </p:cNvPr>
          <p:cNvSpPr/>
          <p:nvPr/>
        </p:nvSpPr>
        <p:spPr>
          <a:xfrm>
            <a:off x="2125672" y="5579205"/>
            <a:ext cx="3308330" cy="2852009"/>
          </a:xfrm>
          <a:prstGeom prst="triangle">
            <a:avLst/>
          </a:prstGeom>
          <a:solidFill>
            <a:srgbClr val="DD147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161</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O </a:t>
            </a:r>
            <a:r>
              <a:rPr lang="en-US" b="1" dirty="0" err="1">
                <a:solidFill>
                  <a:srgbClr val="F79037"/>
                </a:solidFill>
              </a:rPr>
              <a:t>Trilema</a:t>
            </a:r>
            <a:endParaRPr lang="en-US" b="1" dirty="0">
              <a:solidFill>
                <a:srgbClr val="F79037"/>
              </a:solidFill>
            </a:endParaRPr>
          </a:p>
          <a:p>
            <a:r>
              <a:rPr lang="en-US" dirty="0"/>
              <a:t>A </a:t>
            </a:r>
            <a:r>
              <a:rPr lang="en-US" dirty="0" err="1"/>
              <a:t>guerra</a:t>
            </a:r>
            <a:r>
              <a:rPr lang="en-US" dirty="0"/>
              <a:t> </a:t>
            </a:r>
            <a:r>
              <a:rPr lang="en-US" dirty="0" err="1"/>
              <a:t>na</a:t>
            </a:r>
            <a:r>
              <a:rPr lang="en-US" dirty="0"/>
              <a:t> </a:t>
            </a:r>
            <a:r>
              <a:rPr lang="en-US" dirty="0" err="1"/>
              <a:t>Ucrânia</a:t>
            </a:r>
            <a:r>
              <a:rPr lang="en-US" dirty="0"/>
              <a:t> </a:t>
            </a:r>
            <a:r>
              <a:rPr lang="en-US" dirty="0" err="1"/>
              <a:t>tornou</a:t>
            </a:r>
            <a:r>
              <a:rPr lang="en-US" dirty="0"/>
              <a:t> </a:t>
            </a:r>
            <a:r>
              <a:rPr lang="en-US" dirty="0" err="1"/>
              <a:t>dolorosamente</a:t>
            </a:r>
            <a:r>
              <a:rPr lang="en-US" dirty="0"/>
              <a:t> </a:t>
            </a:r>
            <a:r>
              <a:rPr lang="en-US" dirty="0" err="1"/>
              <a:t>aparente</a:t>
            </a:r>
            <a:r>
              <a:rPr lang="en-US" dirty="0"/>
              <a:t> a </a:t>
            </a:r>
            <a:r>
              <a:rPr lang="en-US" dirty="0" err="1"/>
              <a:t>vulnerabilidade</a:t>
            </a:r>
            <a:r>
              <a:rPr lang="en-US" dirty="0"/>
              <a:t> do </a:t>
            </a:r>
            <a:r>
              <a:rPr lang="en-US" dirty="0" err="1"/>
              <a:t>sistema</a:t>
            </a:r>
            <a:r>
              <a:rPr lang="en-US" dirty="0"/>
              <a:t> </a:t>
            </a:r>
            <a:r>
              <a:rPr lang="en-US" dirty="0" err="1"/>
              <a:t>energético</a:t>
            </a:r>
            <a:r>
              <a:rPr lang="en-US" dirty="0"/>
              <a:t> e o </a:t>
            </a:r>
            <a:r>
              <a:rPr lang="en-US" dirty="0" err="1"/>
              <a:t>desafio</a:t>
            </a:r>
            <a:r>
              <a:rPr lang="en-US" dirty="0"/>
              <a:t> de </a:t>
            </a:r>
            <a:r>
              <a:rPr lang="en-US" dirty="0" err="1"/>
              <a:t>equilibrar</a:t>
            </a:r>
            <a:r>
              <a:rPr lang="en-US" dirty="0"/>
              <a:t> </a:t>
            </a:r>
            <a:r>
              <a:rPr lang="en-US" dirty="0" err="1"/>
              <a:t>segurança</a:t>
            </a:r>
            <a:r>
              <a:rPr lang="en-US" dirty="0"/>
              <a:t> </a:t>
            </a:r>
            <a:r>
              <a:rPr lang="en-US" dirty="0" err="1"/>
              <a:t>energética</a:t>
            </a:r>
            <a:r>
              <a:rPr lang="en-US" dirty="0"/>
              <a:t>, </a:t>
            </a:r>
            <a:r>
              <a:rPr lang="en-US" dirty="0" err="1"/>
              <a:t>acessibilidade</a:t>
            </a:r>
            <a:r>
              <a:rPr lang="en-US" dirty="0"/>
              <a:t> e </a:t>
            </a:r>
            <a:r>
              <a:rPr lang="en-US" dirty="0" err="1"/>
              <a:t>sustentabilidade</a:t>
            </a:r>
            <a:r>
              <a:rPr lang="en-US" dirty="0"/>
              <a:t> </a:t>
            </a:r>
            <a:r>
              <a:rPr lang="en-US" dirty="0" err="1"/>
              <a:t>ambiental</a:t>
            </a:r>
            <a:r>
              <a:rPr lang="en-US" dirty="0"/>
              <a:t>, </a:t>
            </a:r>
            <a:r>
              <a:rPr lang="en-US" dirty="0" err="1"/>
              <a:t>também</a:t>
            </a:r>
            <a:r>
              <a:rPr lang="en-US" dirty="0"/>
              <a:t> </a:t>
            </a:r>
            <a:r>
              <a:rPr lang="en-US" dirty="0" err="1"/>
              <a:t>conhecido</a:t>
            </a:r>
            <a:r>
              <a:rPr lang="en-US" dirty="0"/>
              <a:t> </a:t>
            </a:r>
            <a:r>
              <a:rPr lang="en-US" dirty="0" err="1"/>
              <a:t>como</a:t>
            </a:r>
            <a:r>
              <a:rPr lang="en-US" dirty="0"/>
              <a:t> o </a:t>
            </a:r>
            <a:r>
              <a:rPr lang="en-US" dirty="0" err="1"/>
              <a:t>trilema</a:t>
            </a:r>
            <a:r>
              <a:rPr lang="en-US" dirty="0"/>
              <a:t> da </a:t>
            </a:r>
            <a:r>
              <a:rPr lang="en-US" dirty="0" err="1"/>
              <a:t>energia</a:t>
            </a:r>
            <a:r>
              <a:rPr lang="en-US" dirty="0"/>
              <a:t>. A </a:t>
            </a:r>
            <a:r>
              <a:rPr lang="en-US" dirty="0" err="1"/>
              <a:t>sustentabilidade</a:t>
            </a:r>
            <a:r>
              <a:rPr lang="en-US" dirty="0"/>
              <a:t> tem as </a:t>
            </a:r>
            <a:r>
              <a:rPr lang="en-US" dirty="0" err="1"/>
              <a:t>seguintes</a:t>
            </a:r>
            <a:r>
              <a:rPr lang="en-US" dirty="0"/>
              <a:t> </a:t>
            </a:r>
            <a:r>
              <a:rPr lang="en-US" dirty="0" err="1"/>
              <a:t>facetas</a:t>
            </a:r>
            <a:r>
              <a:rPr lang="en-US" dirty="0"/>
              <a:t>: </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2967440"/>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245412AF-216D-DF60-72B7-DC411545894C}"/>
              </a:ext>
            </a:extLst>
          </p:cNvPr>
          <p:cNvSpPr txBox="1"/>
          <p:nvPr/>
        </p:nvSpPr>
        <p:spPr>
          <a:xfrm>
            <a:off x="2876206" y="297347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307551" y="2032699"/>
            <a:ext cx="2717172"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ffectLst/>
                <a:latin typeface="Calibri" panose="020F0502020204030204" pitchFamily="34" charset="0"/>
                <a:ea typeface="Times New Roman" panose="02020603050405020304" pitchFamily="18" charset="0"/>
              </a:rPr>
              <a:t>Segurança</a:t>
            </a:r>
            <a:endParaRPr lang="en-US" b="1" dirty="0">
              <a:solidFill>
                <a:srgbClr val="F79037"/>
              </a:solidFill>
              <a:effectLst/>
              <a:latin typeface="Calibri" panose="020F0502020204030204" pitchFamily="34" charset="0"/>
              <a:ea typeface="Times New Roman" panose="02020603050405020304" pitchFamily="18" charset="0"/>
            </a:endParaRPr>
          </a:p>
          <a:p>
            <a:pPr algn="l"/>
            <a:r>
              <a:rPr lang="en-US" dirty="0">
                <a:ea typeface="Times New Roman" panose="02020603050405020304" pitchFamily="18" charset="0"/>
              </a:rPr>
              <a:t>A </a:t>
            </a:r>
            <a:r>
              <a:rPr lang="en-US" dirty="0" err="1">
                <a:ea typeface="Times New Roman" panose="02020603050405020304" pitchFamily="18" charset="0"/>
              </a:rPr>
              <a:t>capacidade</a:t>
            </a:r>
            <a:r>
              <a:rPr lang="en-US" dirty="0">
                <a:ea typeface="Times New Roman" panose="02020603050405020304" pitchFamily="18" charset="0"/>
              </a:rPr>
              <a:t> de </a:t>
            </a:r>
            <a:r>
              <a:rPr lang="en-US" dirty="0" err="1">
                <a:ea typeface="Times New Roman" panose="02020603050405020304" pitchFamily="18" charset="0"/>
              </a:rPr>
              <a:t>atender</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futura</a:t>
            </a:r>
            <a:r>
              <a:rPr lang="en-US" dirty="0">
                <a:ea typeface="Times New Roman" panose="02020603050405020304" pitchFamily="18" charset="0"/>
              </a:rPr>
              <a:t> e a </a:t>
            </a:r>
            <a:r>
              <a:rPr lang="en-US" dirty="0" err="1">
                <a:ea typeface="Times New Roman" panose="02020603050405020304" pitchFamily="18" charset="0"/>
              </a:rPr>
              <a:t>resiliência</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recuperar</a:t>
            </a:r>
            <a:r>
              <a:rPr lang="en-US" dirty="0">
                <a:ea typeface="Times New Roman" panose="02020603050405020304" pitchFamily="18" charset="0"/>
              </a:rPr>
              <a:t> de </a:t>
            </a:r>
            <a:r>
              <a:rPr lang="en-US" dirty="0" err="1">
                <a:ea typeface="Times New Roman" panose="02020603050405020304" pitchFamily="18" charset="0"/>
              </a:rPr>
              <a:t>interrupções</a:t>
            </a:r>
            <a:r>
              <a:rPr lang="en-US" dirty="0">
                <a:ea typeface="Times New Roman" panose="02020603050405020304" pitchFamily="18" charset="0"/>
              </a:rPr>
              <a:t>.</a:t>
            </a:r>
            <a:r>
              <a:rPr lang="en-US" dirty="0">
                <a:effectLst/>
                <a:latin typeface="Calibri" panose="020F0502020204030204" pitchFamily="34" charset="0"/>
                <a:ea typeface="Times New Roman" panose="02020603050405020304" pitchFamily="18" charset="0"/>
              </a:rPr>
              <a:t>	</a:t>
            </a:r>
            <a:r>
              <a:rPr lang="x-none" dirty="0">
                <a:effectLst/>
              </a:rPr>
              <a:t> </a:t>
            </a:r>
            <a:endParaRPr lang="en-US" dirty="0"/>
          </a:p>
        </p:txBody>
      </p:sp>
      <p:sp>
        <p:nvSpPr>
          <p:cNvPr id="8" name="TextBox 7">
            <a:extLst>
              <a:ext uri="{FF2B5EF4-FFF2-40B4-BE49-F238E27FC236}">
                <a16:creationId xmlns:a16="http://schemas.microsoft.com/office/drawing/2014/main" id="{F90A2E73-33EA-FCF0-4489-641A2DB71929}"/>
              </a:ext>
            </a:extLst>
          </p:cNvPr>
          <p:cNvSpPr txBox="1"/>
          <p:nvPr/>
        </p:nvSpPr>
        <p:spPr>
          <a:xfrm>
            <a:off x="743392" y="1871500"/>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4" name="TextBox 13">
            <a:extLst>
              <a:ext uri="{FF2B5EF4-FFF2-40B4-BE49-F238E27FC236}">
                <a16:creationId xmlns:a16="http://schemas.microsoft.com/office/drawing/2014/main" id="{42FB9030-48E5-308F-8F33-224B093E1A11}"/>
              </a:ext>
            </a:extLst>
          </p:cNvPr>
          <p:cNvSpPr txBox="1"/>
          <p:nvPr/>
        </p:nvSpPr>
        <p:spPr>
          <a:xfrm>
            <a:off x="4024723" y="188322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E848AFB-B737-6311-E88B-F87F83DFFDB5}"/>
              </a:ext>
            </a:extLst>
          </p:cNvPr>
          <p:cNvSpPr txBox="1">
            <a:spLocks/>
          </p:cNvSpPr>
          <p:nvPr/>
        </p:nvSpPr>
        <p:spPr>
          <a:xfrm>
            <a:off x="4694694" y="2109973"/>
            <a:ext cx="1795750"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a typeface="Times New Roman" panose="02020603050405020304" pitchFamily="18" charset="0"/>
              </a:rPr>
              <a:t>Sustentabilidade</a:t>
            </a:r>
            <a:endParaRPr lang="en-US" b="1" dirty="0">
              <a:solidFill>
                <a:srgbClr val="F79037"/>
              </a:solidFill>
              <a:effectLst/>
              <a:latin typeface="Calibri" panose="020F0502020204030204" pitchFamily="34" charset="0"/>
              <a:ea typeface="Times New Roman" panose="02020603050405020304" pitchFamily="18" charset="0"/>
            </a:endParaRPr>
          </a:p>
          <a:p>
            <a:pPr algn="l"/>
            <a:r>
              <a:rPr lang="en-US" dirty="0">
                <a:ea typeface="Times New Roman" panose="02020603050405020304" pitchFamily="18" charset="0"/>
              </a:rPr>
              <a:t>A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um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limpa</a:t>
            </a:r>
            <a:r>
              <a:rPr lang="en-US" dirty="0">
                <a:ea typeface="Times New Roman" panose="02020603050405020304" pitchFamily="18" charset="0"/>
              </a:rPr>
              <a:t>”.</a:t>
            </a:r>
            <a:endParaRPr lang="en-US" dirty="0"/>
          </a:p>
        </p:txBody>
      </p:sp>
      <p:sp>
        <p:nvSpPr>
          <p:cNvPr id="24" name="Text Placeholder 17">
            <a:extLst>
              <a:ext uri="{FF2B5EF4-FFF2-40B4-BE49-F238E27FC236}">
                <a16:creationId xmlns:a16="http://schemas.microsoft.com/office/drawing/2014/main" id="{3BBA4BAC-A6D8-603B-3E66-EC3A8CA4D5FD}"/>
              </a:ext>
            </a:extLst>
          </p:cNvPr>
          <p:cNvSpPr txBox="1">
            <a:spLocks/>
          </p:cNvSpPr>
          <p:nvPr/>
        </p:nvSpPr>
        <p:spPr>
          <a:xfrm>
            <a:off x="3496959" y="3178919"/>
            <a:ext cx="2163235" cy="63322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a typeface="Times New Roman" panose="02020603050405020304" pitchFamily="18" charset="0"/>
              </a:rPr>
              <a:t>Acessibilidade</a:t>
            </a:r>
            <a:endParaRPr lang="en-US" b="1" dirty="0">
              <a:solidFill>
                <a:srgbClr val="F79037"/>
              </a:solidFill>
              <a:ea typeface="Times New Roman" panose="02020603050405020304" pitchFamily="18" charset="0"/>
            </a:endParaRPr>
          </a:p>
          <a:p>
            <a:pPr algn="l"/>
            <a:r>
              <a:rPr lang="en-US" dirty="0">
                <a:ea typeface="Times New Roman" panose="02020603050405020304" pitchFamily="18" charset="0"/>
              </a:rPr>
              <a:t>A </a:t>
            </a:r>
            <a:r>
              <a:rPr lang="en-US" dirty="0" err="1">
                <a:ea typeface="Times New Roman" panose="02020603050405020304" pitchFamily="18" charset="0"/>
              </a:rPr>
              <a:t>capacidade</a:t>
            </a:r>
            <a:r>
              <a:rPr lang="en-US" dirty="0">
                <a:ea typeface="Times New Roman" panose="02020603050405020304" pitchFamily="18" charset="0"/>
              </a:rPr>
              <a:t> de </a:t>
            </a:r>
            <a:r>
              <a:rPr lang="en-US" dirty="0" err="1">
                <a:ea typeface="Times New Roman" panose="02020603050405020304" pitchFamily="18" charset="0"/>
              </a:rPr>
              <a:t>manter</a:t>
            </a:r>
            <a:r>
              <a:rPr lang="en-US" dirty="0">
                <a:ea typeface="Times New Roman" panose="02020603050405020304" pitchFamily="18" charset="0"/>
              </a:rPr>
              <a:t> a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universalmente</a:t>
            </a:r>
            <a:r>
              <a:rPr lang="en-US" dirty="0">
                <a:ea typeface="Times New Roman" panose="02020603050405020304" pitchFamily="18" charset="0"/>
              </a:rPr>
              <a:t> </a:t>
            </a:r>
            <a:r>
              <a:rPr lang="en-US" dirty="0" err="1">
                <a:ea typeface="Times New Roman" panose="02020603050405020304" pitchFamily="18" charset="0"/>
              </a:rPr>
              <a:t>acessível</a:t>
            </a:r>
            <a:r>
              <a:rPr lang="en-US" dirty="0">
                <a:ea typeface="Times New Roman" panose="02020603050405020304" pitchFamily="18" charset="0"/>
              </a:rPr>
              <a:t>.</a:t>
            </a:r>
            <a:endParaRPr lang="en-US" dirty="0"/>
          </a:p>
        </p:txBody>
      </p:sp>
      <p:sp>
        <p:nvSpPr>
          <p:cNvPr id="25" name="Text Placeholder 17">
            <a:extLst>
              <a:ext uri="{FF2B5EF4-FFF2-40B4-BE49-F238E27FC236}">
                <a16:creationId xmlns:a16="http://schemas.microsoft.com/office/drawing/2014/main" id="{92F03B3E-E73A-EE21-BC04-8EA40EA722D4}"/>
              </a:ext>
            </a:extLst>
          </p:cNvPr>
          <p:cNvSpPr txBox="1">
            <a:spLocks/>
          </p:cNvSpPr>
          <p:nvPr/>
        </p:nvSpPr>
        <p:spPr>
          <a:xfrm>
            <a:off x="735827" y="8675915"/>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rPr>
              <a:t>Figura</a:t>
            </a:r>
            <a:r>
              <a:rPr lang="en-US" sz="1100" dirty="0">
                <a:solidFill>
                  <a:srgbClr val="F79037"/>
                </a:solidFill>
                <a:latin typeface="Calibri" panose="020F0502020204030204" pitchFamily="34" charset="0"/>
                <a:ea typeface="Times New Roman" panose="02020603050405020304" pitchFamily="18" charset="0"/>
              </a:rPr>
              <a:t> 20: O </a:t>
            </a:r>
            <a:r>
              <a:rPr lang="en-US" sz="1100" dirty="0" err="1">
                <a:solidFill>
                  <a:srgbClr val="F79037"/>
                </a:solidFill>
                <a:latin typeface="Calibri" panose="020F0502020204030204" pitchFamily="34" charset="0"/>
                <a:ea typeface="Times New Roman" panose="02020603050405020304" pitchFamily="18" charset="0"/>
              </a:rPr>
              <a:t>trilema</a:t>
            </a:r>
            <a:r>
              <a:rPr lang="en-US" sz="1100" dirty="0">
                <a:solidFill>
                  <a:srgbClr val="F79037"/>
                </a:solidFill>
                <a:latin typeface="Calibri" panose="020F0502020204030204" pitchFamily="34" charset="0"/>
                <a:ea typeface="Times New Roman" panose="02020603050405020304" pitchFamily="18" charset="0"/>
              </a:rPr>
              <a:t> da </a:t>
            </a:r>
            <a:r>
              <a:rPr lang="en-US" sz="1100" dirty="0" err="1">
                <a:solidFill>
                  <a:srgbClr val="F79037"/>
                </a:solidFill>
                <a:latin typeface="Calibri" panose="020F0502020204030204" pitchFamily="34" charset="0"/>
                <a:ea typeface="Times New Roman" panose="02020603050405020304" pitchFamily="18" charset="0"/>
              </a:rPr>
              <a:t>energia</a:t>
            </a:r>
            <a:endParaRPr lang="x-none" sz="1100" i="1" dirty="0">
              <a:solidFill>
                <a:srgbClr val="F79037"/>
              </a:solidFill>
              <a:effectLst/>
              <a:latin typeface="Times New Roman" panose="02020603050405020304" pitchFamily="18" charset="0"/>
              <a:ea typeface="Times New Roman" panose="02020603050405020304" pitchFamily="18" charset="0"/>
            </a:endParaRPr>
          </a:p>
        </p:txBody>
      </p:sp>
      <p:sp>
        <p:nvSpPr>
          <p:cNvPr id="26" name="Text Placeholder 17">
            <a:extLst>
              <a:ext uri="{FF2B5EF4-FFF2-40B4-BE49-F238E27FC236}">
                <a16:creationId xmlns:a16="http://schemas.microsoft.com/office/drawing/2014/main" id="{E0EC820F-8B80-AF43-429D-99A652C5CA7B}"/>
              </a:ext>
            </a:extLst>
          </p:cNvPr>
          <p:cNvSpPr txBox="1">
            <a:spLocks/>
          </p:cNvSpPr>
          <p:nvPr/>
        </p:nvSpPr>
        <p:spPr>
          <a:xfrm>
            <a:off x="3195402" y="4732844"/>
            <a:ext cx="1168870"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Sustentabilidade</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ambiental</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1" name="Text Placeholder 17">
            <a:extLst>
              <a:ext uri="{FF2B5EF4-FFF2-40B4-BE49-F238E27FC236}">
                <a16:creationId xmlns:a16="http://schemas.microsoft.com/office/drawing/2014/main" id="{FFAE6F31-917E-78BD-FAB8-A2BCFABA60BB}"/>
              </a:ext>
            </a:extLst>
          </p:cNvPr>
          <p:cNvSpPr txBox="1">
            <a:spLocks/>
          </p:cNvSpPr>
          <p:nvPr/>
        </p:nvSpPr>
        <p:spPr>
          <a:xfrm>
            <a:off x="3269049" y="6909372"/>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Trilema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Energia</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2" name="Text Placeholder 17">
            <a:extLst>
              <a:ext uri="{FF2B5EF4-FFF2-40B4-BE49-F238E27FC236}">
                <a16:creationId xmlns:a16="http://schemas.microsoft.com/office/drawing/2014/main" id="{C5467B4D-F941-10AA-5609-B9DB221CB410}"/>
              </a:ext>
            </a:extLst>
          </p:cNvPr>
          <p:cNvSpPr txBox="1">
            <a:spLocks/>
          </p:cNvSpPr>
          <p:nvPr/>
        </p:nvSpPr>
        <p:spPr>
          <a:xfrm>
            <a:off x="1092519"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Seguranca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energética</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3" name="Text Placeholder 17">
            <a:extLst>
              <a:ext uri="{FF2B5EF4-FFF2-40B4-BE49-F238E27FC236}">
                <a16:creationId xmlns:a16="http://schemas.microsoft.com/office/drawing/2014/main" id="{DA87AB0B-DEA7-97A0-CDF7-DF3BB206F4AA}"/>
              </a:ext>
            </a:extLst>
          </p:cNvPr>
          <p:cNvSpPr txBox="1">
            <a:spLocks/>
          </p:cNvSpPr>
          <p:nvPr/>
        </p:nvSpPr>
        <p:spPr>
          <a:xfrm>
            <a:off x="5548611" y="7939683"/>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Energia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Acessível</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20394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162</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33097" y="6034139"/>
            <a:ext cx="6143488" cy="385916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ea typeface="Times New Roman" panose="02020603050405020304" pitchFamily="18" charset="0"/>
              </a:rPr>
              <a:t>A </a:t>
            </a:r>
            <a:r>
              <a:rPr lang="en-US" b="1" dirty="0" err="1">
                <a:solidFill>
                  <a:srgbClr val="F79037"/>
                </a:solidFill>
                <a:ea typeface="Times New Roman" panose="02020603050405020304" pitchFamily="18" charset="0"/>
              </a:rPr>
              <a:t>questão</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financiamento</a:t>
            </a:r>
            <a:r>
              <a:rPr lang="en-US" b="1" dirty="0">
                <a:solidFill>
                  <a:srgbClr val="F79037"/>
                </a:solidFill>
                <a:ea typeface="Times New Roman" panose="02020603050405020304" pitchFamily="18" charset="0"/>
              </a:rPr>
              <a:t> — </a:t>
            </a:r>
            <a:r>
              <a:rPr lang="en-US" b="1" dirty="0" err="1">
                <a:solidFill>
                  <a:srgbClr val="F79037"/>
                </a:solidFill>
                <a:ea typeface="Times New Roman" panose="02020603050405020304" pitchFamily="18" charset="0"/>
              </a:rPr>
              <a:t>mobilizar</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investimentos</a:t>
            </a:r>
            <a:endParaRPr lang="en-US" b="1" dirty="0">
              <a:solidFill>
                <a:srgbClr val="F79037"/>
              </a:solidFill>
              <a:ea typeface="Times New Roman" panose="02020603050405020304" pitchFamily="18" charset="0"/>
            </a:endParaRPr>
          </a:p>
          <a:p>
            <a:pPr algn="l"/>
            <a:endParaRPr lang="en-US" b="1" dirty="0">
              <a:solidFill>
                <a:srgbClr val="F79037"/>
              </a:solidFill>
              <a:ea typeface="Times New Roman" panose="02020603050405020304" pitchFamily="18" charset="0"/>
            </a:endParaRPr>
          </a:p>
          <a:p>
            <a:r>
              <a:rPr lang="en-US" dirty="0">
                <a:ea typeface="Times New Roman" panose="02020603050405020304" pitchFamily="18" charset="0"/>
              </a:rPr>
              <a:t>Uma das </a:t>
            </a:r>
            <a:r>
              <a:rPr lang="en-US" dirty="0" err="1">
                <a:ea typeface="Times New Roman" panose="02020603050405020304" pitchFamily="18" charset="0"/>
              </a:rPr>
              <a:t>principais</a:t>
            </a:r>
            <a:r>
              <a:rPr lang="en-US" dirty="0">
                <a:ea typeface="Times New Roman" panose="02020603050405020304" pitchFamily="18" charset="0"/>
              </a:rPr>
              <a:t> </a:t>
            </a:r>
            <a:r>
              <a:rPr lang="en-US" dirty="0" err="1">
                <a:ea typeface="Times New Roman" panose="02020603050405020304" pitchFamily="18" charset="0"/>
              </a:rPr>
              <a:t>questões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energética</a:t>
            </a:r>
            <a:r>
              <a:rPr lang="en-US" dirty="0">
                <a:ea typeface="Times New Roman" panose="02020603050405020304" pitchFamily="18" charset="0"/>
              </a:rPr>
              <a:t> continua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quem</a:t>
            </a:r>
            <a:r>
              <a:rPr lang="en-US" dirty="0">
                <a:ea typeface="Times New Roman" panose="02020603050405020304" pitchFamily="18" charset="0"/>
              </a:rPr>
              <a:t> </a:t>
            </a:r>
            <a:r>
              <a:rPr lang="en-US" dirty="0" err="1">
                <a:ea typeface="Times New Roman" panose="02020603050405020304" pitchFamily="18" charset="0"/>
              </a:rPr>
              <a:t>está</a:t>
            </a:r>
            <a:r>
              <a:rPr lang="en-US" dirty="0">
                <a:ea typeface="Times New Roman" panose="02020603050405020304" pitchFamily="18" charset="0"/>
              </a:rPr>
              <a:t> a </a:t>
            </a:r>
            <a:r>
              <a:rPr lang="en-US" dirty="0" err="1">
                <a:ea typeface="Times New Roman" panose="02020603050405020304" pitchFamily="18" charset="0"/>
              </a:rPr>
              <a:t>financiar</a:t>
            </a:r>
            <a:r>
              <a:rPr lang="en-US" dirty="0">
                <a:ea typeface="Times New Roman" panose="02020603050405020304" pitchFamily="18" charset="0"/>
              </a:rPr>
              <a:t> </a:t>
            </a:r>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mudança</a:t>
            </a:r>
            <a:r>
              <a:rPr lang="en-US" dirty="0">
                <a:ea typeface="Times New Roman" panose="02020603050405020304" pitchFamily="18" charset="0"/>
              </a:rPr>
              <a:t>. </a:t>
            </a:r>
            <a:r>
              <a:rPr lang="en-US" dirty="0" err="1">
                <a:ea typeface="Times New Roman" panose="02020603050405020304" pitchFamily="18" charset="0"/>
              </a:rPr>
              <a:t>Impulsionar</a:t>
            </a:r>
            <a:r>
              <a:rPr lang="en-US" dirty="0">
                <a:ea typeface="Times New Roman" panose="02020603050405020304" pitchFamily="18" charset="0"/>
              </a:rPr>
              <a:t> </a:t>
            </a:r>
            <a:r>
              <a:rPr lang="en-US" dirty="0" err="1">
                <a:ea typeface="Times New Roman" panose="02020603050405020304" pitchFamily="18" charset="0"/>
              </a:rPr>
              <a:t>dinamicamente</a:t>
            </a:r>
            <a:r>
              <a:rPr lang="en-US" dirty="0">
                <a:ea typeface="Times New Roman" panose="02020603050405020304" pitchFamily="18" charset="0"/>
              </a:rPr>
              <a:t> a </a:t>
            </a:r>
            <a:r>
              <a:rPr lang="en-US" dirty="0" err="1">
                <a:ea typeface="Times New Roman" panose="02020603050405020304" pitchFamily="18" charset="0"/>
              </a:rPr>
              <a:t>inovação</a:t>
            </a:r>
            <a:r>
              <a:rPr lang="en-US" dirty="0">
                <a:ea typeface="Times New Roman" panose="02020603050405020304" pitchFamily="18" charset="0"/>
              </a:rPr>
              <a:t> </a:t>
            </a:r>
            <a:r>
              <a:rPr lang="en-US" dirty="0" err="1">
                <a:ea typeface="Times New Roman" panose="02020603050405020304" pitchFamily="18" charset="0"/>
              </a:rPr>
              <a:t>requer</a:t>
            </a:r>
            <a:r>
              <a:rPr lang="en-US" dirty="0">
                <a:ea typeface="Times New Roman" panose="02020603050405020304" pitchFamily="18" charset="0"/>
              </a:rPr>
              <a:t> a </a:t>
            </a:r>
            <a:r>
              <a:rPr lang="en-US" dirty="0" err="1">
                <a:ea typeface="Times New Roman" panose="02020603050405020304" pitchFamily="18" charset="0"/>
              </a:rPr>
              <a:t>mobilização</a:t>
            </a:r>
            <a:r>
              <a:rPr lang="en-US" dirty="0">
                <a:ea typeface="Times New Roman" panose="02020603050405020304" pitchFamily="18" charset="0"/>
              </a:rPr>
              <a:t> de </a:t>
            </a:r>
            <a:r>
              <a:rPr lang="en-US" dirty="0" err="1">
                <a:ea typeface="Times New Roman" panose="02020603050405020304" pitchFamily="18" charset="0"/>
              </a:rPr>
              <a:t>muito</a:t>
            </a:r>
            <a:r>
              <a:rPr lang="en-US" dirty="0">
                <a:ea typeface="Times New Roman" panose="02020603050405020304" pitchFamily="18" charset="0"/>
              </a:rPr>
              <a:t> capital.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esquecer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ascensão</a:t>
            </a:r>
            <a:r>
              <a:rPr lang="en-US" dirty="0">
                <a:ea typeface="Times New Roman" panose="02020603050405020304" pitchFamily="18" charset="0"/>
              </a:rPr>
              <a:t> da </a:t>
            </a:r>
            <a:r>
              <a:rPr lang="en-US" dirty="0" err="1">
                <a:ea typeface="Times New Roman" panose="02020603050405020304" pitchFamily="18" charset="0"/>
              </a:rPr>
              <a:t>indústria</a:t>
            </a:r>
            <a:r>
              <a:rPr lang="en-US" dirty="0">
                <a:ea typeface="Times New Roman" panose="02020603050405020304" pitchFamily="18" charset="0"/>
              </a:rPr>
              <a:t> de </a:t>
            </a:r>
            <a:r>
              <a:rPr lang="en-US" dirty="0" err="1">
                <a:ea typeface="Times New Roman" panose="02020603050405020304" pitchFamily="18" charset="0"/>
              </a:rPr>
              <a:t>combustíveis</a:t>
            </a:r>
            <a:r>
              <a:rPr lang="en-US" dirty="0">
                <a:ea typeface="Times New Roman" panose="02020603050405020304" pitchFamily="18" charset="0"/>
              </a:rPr>
              <a:t> </a:t>
            </a:r>
            <a:r>
              <a:rPr lang="en-US" dirty="0" err="1">
                <a:ea typeface="Times New Roman" panose="02020603050405020304" pitchFamily="18" charset="0"/>
              </a:rPr>
              <a:t>fósseis</a:t>
            </a:r>
            <a:r>
              <a:rPr lang="en-US" dirty="0">
                <a:ea typeface="Times New Roman" panose="02020603050405020304" pitchFamily="18" charset="0"/>
              </a:rPr>
              <a:t> </a:t>
            </a:r>
            <a:r>
              <a:rPr lang="en-US" dirty="0" err="1">
                <a:ea typeface="Times New Roman" panose="02020603050405020304" pitchFamily="18" charset="0"/>
              </a:rPr>
              <a:t>foi</a:t>
            </a:r>
            <a:r>
              <a:rPr lang="en-US" dirty="0">
                <a:ea typeface="Times New Roman" panose="02020603050405020304" pitchFamily="18" charset="0"/>
              </a:rPr>
              <a:t> e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altamente</a:t>
            </a:r>
            <a:r>
              <a:rPr lang="en-US" dirty="0">
                <a:ea typeface="Times New Roman" panose="02020603050405020304" pitchFamily="18" charset="0"/>
              </a:rPr>
              <a:t> </a:t>
            </a:r>
            <a:r>
              <a:rPr lang="en-US" dirty="0" err="1">
                <a:ea typeface="Times New Roman" panose="02020603050405020304" pitchFamily="18" charset="0"/>
              </a:rPr>
              <a:t>subsidiada</a:t>
            </a:r>
            <a:r>
              <a:rPr lang="en-US" dirty="0">
                <a:ea typeface="Times New Roman" panose="02020603050405020304" pitchFamily="18" charset="0"/>
              </a:rPr>
              <a:t> </a:t>
            </a:r>
            <a:r>
              <a:rPr lang="en-US" dirty="0" err="1">
                <a:ea typeface="Times New Roman" panose="02020603050405020304" pitchFamily="18" charset="0"/>
              </a:rPr>
              <a:t>pelos</a:t>
            </a:r>
            <a:r>
              <a:rPr lang="en-US" dirty="0">
                <a:ea typeface="Times New Roman" panose="02020603050405020304" pitchFamily="18" charset="0"/>
              </a:rPr>
              <a:t> </a:t>
            </a:r>
            <a:r>
              <a:rPr lang="en-US" dirty="0" err="1">
                <a:ea typeface="Times New Roman" panose="02020603050405020304" pitchFamily="18" charset="0"/>
              </a:rPr>
              <a:t>gastos</a:t>
            </a:r>
            <a:r>
              <a:rPr lang="en-US" dirty="0">
                <a:ea typeface="Times New Roman" panose="02020603050405020304" pitchFamily="18" charset="0"/>
              </a:rPr>
              <a:t> do </a:t>
            </a:r>
            <a:r>
              <a:rPr lang="en-US" dirty="0" err="1">
                <a:ea typeface="Times New Roman" panose="02020603050405020304" pitchFamily="18" charset="0"/>
              </a:rPr>
              <a:t>governo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governos</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investem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100 </a:t>
            </a:r>
            <a:r>
              <a:rPr lang="en-US" dirty="0" err="1">
                <a:ea typeface="Times New Roman" panose="02020603050405020304" pitchFamily="18" charset="0"/>
              </a:rPr>
              <a:t>bilhões</a:t>
            </a:r>
            <a:r>
              <a:rPr lang="en-US" dirty="0">
                <a:ea typeface="Times New Roman" panose="02020603050405020304" pitchFamily="18" charset="0"/>
              </a:rPr>
              <a:t> de </a:t>
            </a:r>
            <a:r>
              <a:rPr lang="en-US" dirty="0" err="1">
                <a:ea typeface="Times New Roman" panose="02020603050405020304" pitchFamily="18" charset="0"/>
              </a:rPr>
              <a:t>dólares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combustíveis</a:t>
            </a:r>
            <a:r>
              <a:rPr lang="en-US" dirty="0">
                <a:ea typeface="Times New Roman" panose="02020603050405020304" pitchFamily="18" charset="0"/>
              </a:rPr>
              <a:t> </a:t>
            </a:r>
            <a:r>
              <a:rPr lang="en-US" dirty="0" err="1">
                <a:ea typeface="Times New Roman" panose="02020603050405020304" pitchFamily="18" charset="0"/>
              </a:rPr>
              <a:t>fósseis</a:t>
            </a:r>
            <a:r>
              <a:rPr lang="en-US" dirty="0">
                <a:ea typeface="Times New Roman" panose="02020603050405020304" pitchFamily="18" charset="0"/>
              </a:rPr>
              <a:t> a </a:t>
            </a:r>
            <a:r>
              <a:rPr lang="en-US" dirty="0" err="1">
                <a:ea typeface="Times New Roman" panose="02020603050405020304" pitchFamily="18" charset="0"/>
              </a:rPr>
              <a:t>cada</a:t>
            </a:r>
            <a:r>
              <a:rPr lang="en-US" dirty="0">
                <a:ea typeface="Times New Roman" panose="02020603050405020304" pitchFamily="18" charset="0"/>
              </a:rPr>
              <a:t> </a:t>
            </a:r>
            <a:r>
              <a:rPr lang="en-US" dirty="0" err="1">
                <a:ea typeface="Times New Roman" panose="02020603050405020304" pitchFamily="18" charset="0"/>
              </a:rPr>
              <a:t>ano</a:t>
            </a:r>
            <a:r>
              <a:rPr lang="en-US" dirty="0">
                <a:ea typeface="Times New Roman" panose="02020603050405020304" pitchFamily="18" charset="0"/>
              </a:rPr>
              <a:t>, </a:t>
            </a:r>
            <a:r>
              <a:rPr lang="en-US" dirty="0" err="1">
                <a:ea typeface="Times New Roman" panose="02020603050405020304" pitchFamily="18" charset="0"/>
              </a:rPr>
              <a:t>enquanto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fração</a:t>
            </a:r>
            <a:r>
              <a:rPr lang="en-US" dirty="0">
                <a:ea typeface="Times New Roman" panose="02020603050405020304" pitchFamily="18" charset="0"/>
              </a:rPr>
              <a:t> disso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gasta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energias</a:t>
            </a:r>
            <a:r>
              <a:rPr lang="en-US" dirty="0">
                <a:ea typeface="Times New Roman" panose="02020603050405020304" pitchFamily="18" charset="0"/>
              </a:rPr>
              <a:t> </a:t>
            </a:r>
            <a:r>
              <a:rPr lang="en-US" dirty="0" err="1">
                <a:ea typeface="Times New Roman" panose="02020603050405020304" pitchFamily="18" charset="0"/>
              </a:rPr>
              <a:t>renováveis</a:t>
            </a:r>
            <a:r>
              <a:rPr lang="en-US" dirty="0">
                <a:ea typeface="Times New Roman" panose="02020603050405020304" pitchFamily="18" charset="0"/>
              </a:rPr>
              <a:t>.</a:t>
            </a:r>
          </a:p>
          <a:p>
            <a:pPr algn="l"/>
            <a:r>
              <a:rPr lang="en-US" dirty="0">
                <a:effectLst/>
                <a:ea typeface="Times New Roman" panose="02020603050405020304" pitchFamily="18" charset="0"/>
              </a:rPr>
              <a:t> </a:t>
            </a:r>
            <a:endParaRPr lang="x-none" dirty="0">
              <a:effectLst/>
              <a:ea typeface="Times New Roman" panose="02020603050405020304" pitchFamily="18" charset="0"/>
            </a:endParaRPr>
          </a:p>
          <a:p>
            <a:r>
              <a:rPr lang="en-US" dirty="0">
                <a:ea typeface="Times New Roman" panose="02020603050405020304" pitchFamily="18" charset="0"/>
              </a:rPr>
              <a:t>De </a:t>
            </a:r>
            <a:r>
              <a:rPr lang="en-US" dirty="0" err="1">
                <a:ea typeface="Times New Roman" panose="02020603050405020304" pitchFamily="18" charset="0"/>
              </a:rPr>
              <a:t>acordo</a:t>
            </a:r>
            <a:r>
              <a:rPr lang="en-US" dirty="0">
                <a:ea typeface="Times New Roman" panose="02020603050405020304" pitchFamily="18" charset="0"/>
              </a:rPr>
              <a:t> com a McKinsey,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gastos</a:t>
            </a:r>
            <a:r>
              <a:rPr lang="en-US" dirty="0">
                <a:ea typeface="Times New Roman" panose="02020603050405020304" pitchFamily="18" charset="0"/>
              </a:rPr>
              <a:t> de capital de US$ 9,2 </a:t>
            </a:r>
            <a:r>
              <a:rPr lang="en-US" dirty="0" err="1">
                <a:ea typeface="Times New Roman" panose="02020603050405020304" pitchFamily="18" charset="0"/>
              </a:rPr>
              <a:t>bilhões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físicos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energia</a:t>
            </a:r>
            <a:r>
              <a:rPr lang="en-US" dirty="0">
                <a:ea typeface="Times New Roman" panose="02020603050405020304" pitchFamily="18" charset="0"/>
              </a:rPr>
              <a:t> e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uso</a:t>
            </a:r>
            <a:r>
              <a:rPr lang="en-US" dirty="0">
                <a:ea typeface="Times New Roman" panose="02020603050405020304" pitchFamily="18" charset="0"/>
              </a:rPr>
              <a:t> da terra </a:t>
            </a:r>
            <a:r>
              <a:rPr lang="en-US" dirty="0" err="1">
                <a:ea typeface="Times New Roman" panose="02020603050405020304" pitchFamily="18" charset="0"/>
              </a:rPr>
              <a:t>precisarão</a:t>
            </a:r>
            <a:r>
              <a:rPr lang="en-US" dirty="0">
                <a:ea typeface="Times New Roman" panose="02020603050405020304" pitchFamily="18" charset="0"/>
              </a:rPr>
              <a:t> de </a:t>
            </a:r>
            <a:r>
              <a:rPr lang="en-US" dirty="0" err="1">
                <a:ea typeface="Times New Roman" panose="02020603050405020304" pitchFamily="18" charset="0"/>
              </a:rPr>
              <a:t>aumentar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US$ 3,5 </a:t>
            </a:r>
            <a:r>
              <a:rPr lang="en-US" dirty="0" err="1">
                <a:ea typeface="Times New Roman" panose="02020603050405020304" pitchFamily="18" charset="0"/>
              </a:rPr>
              <a:t>trilhões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ano</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próximos</a:t>
            </a:r>
            <a:r>
              <a:rPr lang="en-US" dirty="0">
                <a:ea typeface="Times New Roman" panose="02020603050405020304" pitchFamily="18" charset="0"/>
              </a:rPr>
              <a:t> 30 </a:t>
            </a:r>
            <a:r>
              <a:rPr lang="en-US" dirty="0" err="1">
                <a:ea typeface="Times New Roman" panose="02020603050405020304" pitchFamily="18" charset="0"/>
              </a:rPr>
              <a:t>anos</a:t>
            </a:r>
            <a:r>
              <a:rPr lang="en-US" dirty="0">
                <a:ea typeface="Times New Roman" panose="02020603050405020304" pitchFamily="18" charset="0"/>
              </a:rPr>
              <a:t> e US$ 1 </a:t>
            </a:r>
            <a:r>
              <a:rPr lang="en-US" dirty="0" err="1">
                <a:ea typeface="Times New Roman" panose="02020603050405020304" pitchFamily="18" charset="0"/>
              </a:rPr>
              <a:t>trilhão</a:t>
            </a:r>
            <a:r>
              <a:rPr lang="en-US" dirty="0">
                <a:ea typeface="Times New Roman" panose="02020603050405020304" pitchFamily="18" charset="0"/>
              </a:rPr>
              <a:t> </a:t>
            </a:r>
            <a:r>
              <a:rPr lang="en-US" dirty="0" err="1">
                <a:ea typeface="Times New Roman" panose="02020603050405020304" pitchFamily="18" charset="0"/>
              </a:rPr>
              <a:t>precisarão</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realocados</a:t>
            </a:r>
            <a:r>
              <a:rPr lang="en-US" dirty="0">
                <a:ea typeface="Times New Roman" panose="02020603050405020304" pitchFamily="18" charset="0"/>
              </a:rPr>
              <a:t> de </a:t>
            </a:r>
            <a:r>
              <a:rPr lang="en-US" dirty="0" err="1">
                <a:ea typeface="Times New Roman" panose="02020603050405020304" pitchFamily="18" charset="0"/>
              </a:rPr>
              <a:t>ativos</a:t>
            </a:r>
            <a:r>
              <a:rPr lang="en-US" dirty="0">
                <a:ea typeface="Times New Roman" panose="02020603050405020304" pitchFamily="18" charset="0"/>
              </a:rPr>
              <a:t> de </a:t>
            </a:r>
            <a:r>
              <a:rPr lang="en-US" dirty="0" err="1">
                <a:ea typeface="Times New Roman" panose="02020603050405020304" pitchFamily="18" charset="0"/>
              </a:rPr>
              <a:t>alta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baixa</a:t>
            </a:r>
            <a:r>
              <a:rPr lang="en-US" dirty="0">
                <a:ea typeface="Times New Roman" panose="02020603050405020304" pitchFamily="18" charset="0"/>
              </a:rPr>
              <a:t> </a:t>
            </a:r>
            <a:r>
              <a:rPr lang="en-US" dirty="0" err="1">
                <a:ea typeface="Times New Roman" panose="02020603050405020304" pitchFamily="18" charset="0"/>
              </a:rPr>
              <a:t>emissão</a:t>
            </a:r>
            <a:r>
              <a:rPr lang="en-US" dirty="0">
                <a:ea typeface="Times New Roman" panose="02020603050405020304" pitchFamily="18" charset="0"/>
              </a:rPr>
              <a:t> .” (McKinsey, 2022)</a:t>
            </a:r>
          </a:p>
          <a:p>
            <a:r>
              <a:rPr lang="en-US" dirty="0">
                <a:ea typeface="Times New Roman" panose="02020603050405020304" pitchFamily="18" charset="0"/>
              </a:rPr>
              <a:t>Para </a:t>
            </a:r>
            <a:r>
              <a:rPr lang="en-US" dirty="0" err="1">
                <a:ea typeface="Times New Roman" panose="02020603050405020304" pitchFamily="18" charset="0"/>
              </a:rPr>
              <a:t>conseguir</a:t>
            </a:r>
            <a:r>
              <a:rPr lang="en-US" dirty="0">
                <a:ea typeface="Times New Roman" panose="02020603050405020304" pitchFamily="18" charset="0"/>
              </a:rPr>
              <a:t> a </a:t>
            </a:r>
            <a:r>
              <a:rPr lang="en-US" dirty="0" err="1">
                <a:ea typeface="Times New Roman" panose="02020603050405020304" pitchFamily="18" charset="0"/>
              </a:rPr>
              <a:t>mobilização</a:t>
            </a:r>
            <a:r>
              <a:rPr lang="en-US" dirty="0">
                <a:ea typeface="Times New Roman" panose="02020603050405020304" pitchFamily="18" charset="0"/>
              </a:rPr>
              <a:t> de capital </a:t>
            </a:r>
            <a:r>
              <a:rPr lang="en-US" dirty="0" err="1">
                <a:ea typeface="Times New Roman" panose="02020603050405020304" pitchFamily="18" charset="0"/>
              </a:rPr>
              <a:t>necessária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energética</a:t>
            </a:r>
            <a:r>
              <a:rPr lang="en-US" dirty="0">
                <a:ea typeface="Times New Roman" panose="02020603050405020304" pitchFamily="18" charset="0"/>
              </a:rPr>
              <a:t> </a:t>
            </a:r>
            <a:r>
              <a:rPr lang="en-US" dirty="0" err="1">
                <a:ea typeface="Times New Roman" panose="02020603050405020304" pitchFamily="18" charset="0"/>
              </a:rPr>
              <a:t>ocorra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preciso</a:t>
            </a:r>
            <a:r>
              <a:rPr lang="en-US" dirty="0">
                <a:ea typeface="Times New Roman" panose="02020603050405020304" pitchFamily="18" charset="0"/>
              </a:rPr>
              <a:t> </a:t>
            </a:r>
            <a:r>
              <a:rPr lang="en-US" dirty="0" err="1">
                <a:ea typeface="Times New Roman" panose="02020603050405020304" pitchFamily="18" charset="0"/>
              </a:rPr>
              <a:t>focar</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recursos</a:t>
            </a:r>
            <a:r>
              <a:rPr lang="en-US" dirty="0">
                <a:ea typeface="Times New Roman" panose="02020603050405020304" pitchFamily="18" charset="0"/>
              </a:rPr>
              <a:t> </a:t>
            </a:r>
            <a:r>
              <a:rPr lang="en-US" dirty="0" err="1">
                <a:ea typeface="Times New Roman" panose="02020603050405020304" pitchFamily="18" charset="0"/>
              </a:rPr>
              <a:t>públicos</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trilhões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poder</a:t>
            </a:r>
            <a:r>
              <a:rPr lang="en-US" dirty="0">
                <a:ea typeface="Times New Roman" panose="02020603050405020304" pitchFamily="18" charset="0"/>
              </a:rPr>
              <a:t> dos </a:t>
            </a:r>
            <a:r>
              <a:rPr lang="en-US" dirty="0" err="1">
                <a:ea typeface="Times New Roman" panose="02020603050405020304" pitchFamily="18" charset="0"/>
              </a:rPr>
              <a:t>atores</a:t>
            </a:r>
            <a:r>
              <a:rPr lang="en-US" dirty="0">
                <a:ea typeface="Times New Roman" panose="02020603050405020304" pitchFamily="18" charset="0"/>
              </a:rPr>
              <a:t> </a:t>
            </a:r>
            <a:r>
              <a:rPr lang="en-US" dirty="0" err="1">
                <a:ea typeface="Times New Roman" panose="02020603050405020304" pitchFamily="18" charset="0"/>
              </a:rPr>
              <a:t>privados</a:t>
            </a:r>
            <a:r>
              <a:rPr lang="en-US" dirty="0">
                <a:ea typeface="Times New Roman" panose="02020603050405020304" pitchFamily="18" charset="0"/>
              </a:rPr>
              <a:t>. </a:t>
            </a:r>
            <a:r>
              <a:rPr lang="en-US" dirty="0" err="1">
                <a:ea typeface="Times New Roman" panose="02020603050405020304" pitchFamily="18" charset="0"/>
              </a:rPr>
              <a:t>Assim</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preciso</a:t>
            </a:r>
            <a:r>
              <a:rPr lang="en-US" dirty="0">
                <a:ea typeface="Times New Roman" panose="02020603050405020304" pitchFamily="18" charset="0"/>
              </a:rPr>
              <a:t> </a:t>
            </a:r>
            <a:r>
              <a:rPr lang="en-US" dirty="0" err="1">
                <a:ea typeface="Times New Roman" panose="02020603050405020304" pitchFamily="18" charset="0"/>
              </a:rPr>
              <a:t>criar</a:t>
            </a:r>
            <a:r>
              <a:rPr lang="en-US" dirty="0">
                <a:ea typeface="Times New Roman" panose="02020603050405020304" pitchFamily="18" charset="0"/>
              </a:rPr>
              <a:t> </a:t>
            </a:r>
            <a:r>
              <a:rPr lang="en-US" dirty="0" err="1">
                <a:ea typeface="Times New Roman" panose="02020603050405020304" pitchFamily="18" charset="0"/>
              </a:rPr>
              <a:t>veículos</a:t>
            </a:r>
            <a:r>
              <a:rPr lang="en-US" dirty="0">
                <a:ea typeface="Times New Roman" panose="02020603050405020304" pitchFamily="18" charset="0"/>
              </a:rPr>
              <a:t> </a:t>
            </a:r>
            <a:r>
              <a:rPr lang="en-US" dirty="0" err="1">
                <a:ea typeface="Times New Roman" panose="02020603050405020304" pitchFamily="18" charset="0"/>
              </a:rPr>
              <a:t>financeiros</a:t>
            </a:r>
            <a:r>
              <a:rPr lang="en-US" dirty="0">
                <a:ea typeface="Times New Roman" panose="02020603050405020304" pitchFamily="18" charset="0"/>
              </a:rPr>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683373" y="533121"/>
            <a:ext cx="3243068" cy="445556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rPr>
              <a:t>Com a </a:t>
            </a:r>
            <a:r>
              <a:rPr lang="en-US" sz="1100" dirty="0" err="1">
                <a:solidFill>
                  <a:srgbClr val="000000"/>
                </a:solidFill>
                <a:latin typeface="Calibri" panose="020F0502020204030204" pitchFamily="34" charset="0"/>
              </a:rPr>
              <a:t>Rússia</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cobrir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porcentagem</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suprimento</a:t>
            </a:r>
            <a:r>
              <a:rPr lang="en-US" sz="1100" dirty="0">
                <a:solidFill>
                  <a:srgbClr val="000000"/>
                </a:solidFill>
                <a:latin typeface="Calibri" panose="020F0502020204030204" pitchFamily="34" charset="0"/>
              </a:rPr>
              <a:t> global de </a:t>
            </a:r>
            <a:r>
              <a:rPr lang="en-US" sz="1100" dirty="0" err="1">
                <a:solidFill>
                  <a:srgbClr val="000000"/>
                </a:solidFill>
                <a:latin typeface="Calibri" panose="020F0502020204030204" pitchFamily="34" charset="0"/>
              </a:rPr>
              <a:t>energia</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segurança</a:t>
            </a:r>
            <a:r>
              <a:rPr lang="en-US" sz="1100" dirty="0">
                <a:solidFill>
                  <a:srgbClr val="000000"/>
                </a:solidFill>
                <a:latin typeface="Calibri" panose="020F0502020204030204" pitchFamily="34" charset="0"/>
              </a:rPr>
              <a:t> e a </a:t>
            </a:r>
            <a:r>
              <a:rPr lang="en-US" sz="1100" dirty="0" err="1">
                <a:solidFill>
                  <a:srgbClr val="000000"/>
                </a:solidFill>
                <a:latin typeface="Calibri" panose="020F0502020204030204" pitchFamily="34" charset="0"/>
              </a:rPr>
              <a:t>acessibilidade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a:t>
            </a:r>
            <a:r>
              <a:rPr lang="en-US" sz="1100" dirty="0">
                <a:solidFill>
                  <a:srgbClr val="000000"/>
                </a:solidFill>
                <a:latin typeface="Calibri" panose="020F0502020204030204" pitchFamily="34" charset="0"/>
              </a:rPr>
              <a:t> são </a:t>
            </a:r>
            <a:r>
              <a:rPr lang="en-US" sz="1100" dirty="0" err="1">
                <a:solidFill>
                  <a:srgbClr val="000000"/>
                </a:solidFill>
                <a:latin typeface="Calibri" panose="020F0502020204030204" pitchFamily="34" charset="0"/>
              </a:rPr>
              <a:t>grandemente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desafiadas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especialmente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Europa.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Alemanha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já</a:t>
            </a:r>
            <a:r>
              <a:rPr lang="en-US" sz="1100" dirty="0">
                <a:solidFill>
                  <a:srgbClr val="000000"/>
                </a:solidFill>
                <a:latin typeface="Calibri" panose="020F0502020204030204" pitchFamily="34" charset="0"/>
              </a:rPr>
              <a:t> se </a:t>
            </a:r>
            <a:r>
              <a:rPr lang="en-US" sz="1100" dirty="0" err="1">
                <a:solidFill>
                  <a:srgbClr val="000000"/>
                </a:solidFill>
                <a:latin typeface="Calibri" panose="020F0502020204030204" pitchFamily="34" charset="0"/>
              </a:rPr>
              <a:t>está</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preparar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racionar</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gás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durante</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próximo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inverno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Além</a:t>
            </a:r>
            <a:r>
              <a:rPr lang="en-US" sz="1100" dirty="0">
                <a:solidFill>
                  <a:srgbClr val="000000"/>
                </a:solidFill>
                <a:latin typeface="Calibri" panose="020F0502020204030204" pitchFamily="34" charset="0"/>
              </a:rPr>
              <a:t> disso, </a:t>
            </a:r>
            <a:r>
              <a:rPr lang="en-US" sz="1100" dirty="0" err="1">
                <a:solidFill>
                  <a:srgbClr val="000000"/>
                </a:solidFill>
                <a:latin typeface="Calibri" panose="020F0502020204030204" pitchFamily="34" charset="0"/>
              </a:rPr>
              <a:t>aumentaram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investimentos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grandes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empresas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petrolíferas</a:t>
            </a:r>
            <a:r>
              <a:rPr lang="en-US" sz="1100" dirty="0">
                <a:solidFill>
                  <a:srgbClr val="000000"/>
                </a:solidFill>
                <a:latin typeface="Calibri" panose="020F0502020204030204" pitchFamily="34" charset="0"/>
              </a:rPr>
              <a:t> e o </a:t>
            </a:r>
            <a:r>
              <a:rPr lang="en-US" sz="1100" dirty="0" err="1">
                <a:solidFill>
                  <a:srgbClr val="000000"/>
                </a:solidFill>
                <a:latin typeface="Calibri" panose="020F0502020204030204" pitchFamily="34" charset="0"/>
              </a:rPr>
              <a:t>aumento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centrais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elétricas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carvão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desafiando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componente</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sustentabilidade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Embora</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estratégias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nacionais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energia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tenham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sido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muito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prejudicadas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pela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guerra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Ucrânia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clara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esperança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situação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tenha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criado</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senso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urgência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melhorar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segurança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meio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alternativas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limpas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Isso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significa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diversificar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termos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fonte</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tipo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energia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desvincular</a:t>
            </a:r>
            <a:r>
              <a:rPr lang="en-US" sz="1100" dirty="0">
                <a:solidFill>
                  <a:srgbClr val="000000"/>
                </a:solidFill>
                <a:latin typeface="Calibri" panose="020F0502020204030204" pitchFamily="34" charset="0"/>
              </a:rPr>
              <a:t>-se da </a:t>
            </a:r>
            <a:r>
              <a:rPr lang="en-US" sz="1100" dirty="0" err="1">
                <a:solidFill>
                  <a:srgbClr val="000000"/>
                </a:solidFill>
                <a:latin typeface="Calibri" panose="020F0502020204030204" pitchFamily="34" charset="0"/>
              </a:rPr>
              <a:t>Rússia</a:t>
            </a:r>
            <a:r>
              <a:rPr lang="en-US" sz="1100" dirty="0">
                <a:solidFill>
                  <a:srgbClr val="000000"/>
                </a:solidFill>
                <a:latin typeface="Calibri" panose="020F0502020204030204" pitchFamily="34" charset="0"/>
              </a:rPr>
              <a:t>. A UE,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com o </a:t>
            </a:r>
            <a:r>
              <a:rPr lang="en-US" sz="1100" dirty="0" err="1">
                <a:solidFill>
                  <a:srgbClr val="000000"/>
                </a:solidFill>
                <a:latin typeface="Calibri" panose="020F0502020204030204" pitchFamily="34" charset="0"/>
              </a:rPr>
              <a:t>plano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REPowerEU</a:t>
            </a:r>
            <a:r>
              <a:rPr lang="en-US" sz="1100" dirty="0">
                <a:solidFill>
                  <a:srgbClr val="000000"/>
                </a:solidFill>
                <a:latin typeface="Calibri" panose="020F0502020204030204" pitchFamily="34" charset="0"/>
              </a:rPr>
              <a:t>, tem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meta </a:t>
            </a:r>
            <a:r>
              <a:rPr lang="en-US" sz="1100" dirty="0" err="1">
                <a:solidFill>
                  <a:srgbClr val="000000"/>
                </a:solidFill>
                <a:latin typeface="Calibri" panose="020F0502020204030204" pitchFamily="34" charset="0"/>
              </a:rPr>
              <a:t>acelerar</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transição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verde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reduzir</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dependências</a:t>
            </a:r>
            <a:r>
              <a:rPr lang="en-US" sz="1100" dirty="0">
                <a:solidFill>
                  <a:srgbClr val="000000"/>
                </a:solidFill>
                <a:latin typeface="Calibri" panose="020F0502020204030204" pitchFamily="34" charset="0"/>
              </a:rPr>
              <a:t> da </a:t>
            </a:r>
            <a:r>
              <a:rPr lang="en-US" sz="1100" dirty="0" err="1">
                <a:solidFill>
                  <a:srgbClr val="000000"/>
                </a:solidFill>
                <a:latin typeface="Calibri" panose="020F0502020204030204" pitchFamily="34" charset="0"/>
              </a:rPr>
              <a:t>Rússia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aumentando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metas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hidrogênio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indústria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transporte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aumentando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investimentos</a:t>
            </a:r>
            <a:r>
              <a:rPr lang="en-US" sz="1100" dirty="0">
                <a:solidFill>
                  <a:srgbClr val="000000"/>
                </a:solidFill>
                <a:latin typeface="Calibri" panose="020F0502020204030204" pitchFamily="34" charset="0"/>
              </a:rPr>
              <a:t>.</a:t>
            </a:r>
          </a:p>
          <a:p>
            <a:pPr algn="just"/>
            <a:r>
              <a:rPr lang="en-US" sz="1100" dirty="0">
                <a:solidFill>
                  <a:srgbClr val="000000"/>
                </a:solidFill>
                <a:latin typeface="Calibri" panose="020F0502020204030204" pitchFamily="34" charset="0"/>
              </a:rPr>
              <a:t> </a:t>
            </a:r>
          </a:p>
          <a:p>
            <a:pPr algn="just"/>
            <a:r>
              <a:rPr lang="en-US" sz="1100" dirty="0">
                <a:solidFill>
                  <a:srgbClr val="000000"/>
                </a:solidFill>
                <a:latin typeface="Calibri" panose="020F0502020204030204" pitchFamily="34" charset="0"/>
              </a:rPr>
              <a:t>A </a:t>
            </a:r>
            <a:r>
              <a:rPr lang="en-US" sz="1100" dirty="0" err="1">
                <a:solidFill>
                  <a:srgbClr val="000000"/>
                </a:solidFill>
                <a:latin typeface="Calibri" panose="020F0502020204030204" pitchFamily="34" charset="0"/>
              </a:rPr>
              <a:t>transição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complexa</a:t>
            </a:r>
            <a:r>
              <a:rPr lang="en-US" sz="1100" dirty="0">
                <a:solidFill>
                  <a:srgbClr val="000000"/>
                </a:solidFill>
                <a:latin typeface="Calibri" panose="020F0502020204030204" pitchFamily="34" charset="0"/>
              </a:rPr>
              <a:t> e o </a:t>
            </a:r>
            <a:r>
              <a:rPr lang="en-US" sz="1100" dirty="0" err="1">
                <a:solidFill>
                  <a:srgbClr val="000000"/>
                </a:solidFill>
                <a:latin typeface="Calibri" panose="020F0502020204030204" pitchFamily="34" charset="0"/>
              </a:rPr>
              <a:t>equilíbrio</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triângulo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continuará</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tarefa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desafiadora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esperado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estratégias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continuem</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interrompidas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eventos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inesperados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Portanto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resiliência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segurança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acessibilidade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energética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crítica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desenvolvimento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económico</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estará</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centro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estratégias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futuras</a:t>
            </a:r>
            <a:r>
              <a:rPr lang="en-US" sz="1100" dirty="0">
                <a:solidFill>
                  <a:srgbClr val="000000"/>
                </a:solidFill>
                <a:latin typeface="Calibri" panose="020F0502020204030204" pitchFamily="34" charset="0"/>
              </a:rPr>
              <a:t>.</a:t>
            </a: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TextBox 3">
            <a:extLst>
              <a:ext uri="{FF2B5EF4-FFF2-40B4-BE49-F238E27FC236}">
                <a16:creationId xmlns:a16="http://schemas.microsoft.com/office/drawing/2014/main" id="{FD0B1B3C-1318-F109-A787-F88E6B6A2C57}"/>
              </a:ext>
            </a:extLst>
          </p:cNvPr>
          <p:cNvSpPr txBox="1"/>
          <p:nvPr/>
        </p:nvSpPr>
        <p:spPr>
          <a:xfrm>
            <a:off x="4287516" y="7705332"/>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CFAE7307-FC37-E2FE-E9B6-2169AC7F3BE0}"/>
              </a:ext>
            </a:extLst>
          </p:cNvPr>
          <p:cNvSpPr txBox="1">
            <a:spLocks/>
          </p:cNvSpPr>
          <p:nvPr/>
        </p:nvSpPr>
        <p:spPr>
          <a:xfrm>
            <a:off x="4863551" y="9092677"/>
            <a:ext cx="2154529" cy="50861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ea typeface="Times New Roman" panose="02020603050405020304" pitchFamily="18" charset="0"/>
              </a:rPr>
              <a:t>envia</a:t>
            </a:r>
            <a:r>
              <a:rPr lang="en-US" dirty="0">
                <a:ea typeface="Times New Roman" panose="02020603050405020304" pitchFamily="18" charset="0"/>
              </a:rPr>
              <a:t> </a:t>
            </a:r>
            <a:r>
              <a:rPr lang="en-US" dirty="0" err="1">
                <a:ea typeface="Times New Roman" panose="02020603050405020304" pitchFamily="18" charset="0"/>
              </a:rPr>
              <a:t>sinais</a:t>
            </a:r>
            <a:r>
              <a:rPr lang="en-US" dirty="0">
                <a:ea typeface="Times New Roman" panose="02020603050405020304" pitchFamily="18" charset="0"/>
              </a:rPr>
              <a:t> do </a:t>
            </a:r>
            <a:r>
              <a:rPr lang="en-US" dirty="0" err="1">
                <a:ea typeface="Times New Roman" panose="02020603050405020304" pitchFamily="18" charset="0"/>
              </a:rPr>
              <a:t>lado</a:t>
            </a:r>
            <a:r>
              <a:rPr lang="en-US" dirty="0">
                <a:ea typeface="Times New Roman" panose="02020603050405020304" pitchFamily="18" charset="0"/>
              </a:rPr>
              <a:t> da </a:t>
            </a:r>
            <a:r>
              <a:rPr lang="en-US" dirty="0" err="1">
                <a:ea typeface="Times New Roman" panose="02020603050405020304" pitchFamily="18" charset="0"/>
              </a:rPr>
              <a:t>procura</a:t>
            </a:r>
            <a:r>
              <a:rPr lang="en-US" dirty="0">
                <a:ea typeface="Times New Roman" panose="02020603050405020304" pitchFamily="18" charset="0"/>
              </a:rPr>
              <a:t>,</a:t>
            </a:r>
            <a:endParaRPr lang="en-US" dirty="0"/>
          </a:p>
        </p:txBody>
      </p:sp>
      <p:sp>
        <p:nvSpPr>
          <p:cNvPr id="6" name="TextBox 5">
            <a:extLst>
              <a:ext uri="{FF2B5EF4-FFF2-40B4-BE49-F238E27FC236}">
                <a16:creationId xmlns:a16="http://schemas.microsoft.com/office/drawing/2014/main" id="{D4BA7CFC-AAE0-DCFF-7966-1A674DFBC4DA}"/>
              </a:ext>
            </a:extLst>
          </p:cNvPr>
          <p:cNvSpPr txBox="1"/>
          <p:nvPr/>
        </p:nvSpPr>
        <p:spPr>
          <a:xfrm>
            <a:off x="4299391" y="861973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7" name="Text Placeholder 17">
            <a:extLst>
              <a:ext uri="{FF2B5EF4-FFF2-40B4-BE49-F238E27FC236}">
                <a16:creationId xmlns:a16="http://schemas.microsoft.com/office/drawing/2014/main" id="{0B1F5D31-D06E-51AE-4EE1-873E2361442B}"/>
              </a:ext>
            </a:extLst>
          </p:cNvPr>
          <p:cNvSpPr txBox="1">
            <a:spLocks/>
          </p:cNvSpPr>
          <p:nvPr/>
        </p:nvSpPr>
        <p:spPr>
          <a:xfrm>
            <a:off x="4863551" y="7810879"/>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dirty="0" err="1">
                <a:ea typeface="Times New Roman" panose="02020603050405020304" pitchFamily="18" charset="0"/>
              </a:rPr>
              <a:t>dividir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altos </a:t>
            </a:r>
            <a:r>
              <a:rPr lang="en-US" dirty="0" err="1">
                <a:ea typeface="Times New Roman" panose="02020603050405020304" pitchFamily="18" charset="0"/>
              </a:rPr>
              <a:t>riscos</a:t>
            </a:r>
            <a:r>
              <a:rPr lang="en-US" dirty="0">
                <a:ea typeface="Times New Roman" panose="02020603050405020304" pitchFamily="18" charset="0"/>
              </a:rPr>
              <a:t> de </a:t>
            </a:r>
            <a:r>
              <a:rPr lang="en-US" dirty="0" err="1">
                <a:ea typeface="Times New Roman" panose="02020603050405020304" pitchFamily="18" charset="0"/>
              </a:rPr>
              <a:t>investimento</a:t>
            </a:r>
            <a:r>
              <a:rPr lang="en-US" dirty="0">
                <a:ea typeface="Times New Roman" panose="02020603050405020304" pitchFamily="18" charset="0"/>
              </a:rPr>
              <a:t> </a:t>
            </a:r>
            <a:r>
              <a:rPr lang="en-US" dirty="0" err="1">
                <a:ea typeface="Times New Roman" panose="02020603050405020304" pitchFamily="18" charset="0"/>
              </a:rPr>
              <a:t>inicial</a:t>
            </a:r>
            <a:r>
              <a:rPr lang="en-US" dirty="0">
                <a:ea typeface="Times New Roman" panose="02020603050405020304" pitchFamily="18" charset="0"/>
              </a:rPr>
              <a:t> dos </a:t>
            </a:r>
            <a:r>
              <a:rPr lang="en-US" dirty="0" err="1">
                <a:ea typeface="Times New Roman" panose="02020603050405020304" pitchFamily="18" charset="0"/>
              </a:rPr>
              <a:t>desenvolvimentos</a:t>
            </a:r>
            <a:r>
              <a:rPr lang="en-US" dirty="0">
                <a:ea typeface="Times New Roman" panose="02020603050405020304" pitchFamily="18" charset="0"/>
              </a:rPr>
              <a:t> </a:t>
            </a:r>
            <a:r>
              <a:rPr lang="en-US" dirty="0" err="1">
                <a:ea typeface="Times New Roman" panose="02020603050405020304" pitchFamily="18" charset="0"/>
              </a:rPr>
              <a:t>dessas</a:t>
            </a:r>
            <a:r>
              <a:rPr lang="en-US" dirty="0">
                <a:ea typeface="Times New Roman" panose="02020603050405020304" pitchFamily="18" charset="0"/>
              </a:rPr>
              <a:t> </a:t>
            </a:r>
            <a:r>
              <a:rPr lang="en-US" dirty="0" err="1">
                <a:ea typeface="Times New Roman" panose="02020603050405020304" pitchFamily="18" charset="0"/>
              </a:rPr>
              <a:t>tecnologias</a:t>
            </a:r>
            <a:r>
              <a:rPr lang="en-US" dirty="0">
                <a:ea typeface="Times New Roman" panose="02020603050405020304" pitchFamily="18" charset="0"/>
              </a:rPr>
              <a:t>, </a:t>
            </a:r>
            <a:r>
              <a:rPr lang="en-US" dirty="0" err="1">
                <a:ea typeface="Times New Roman" panose="02020603050405020304" pitchFamily="18" charset="0"/>
              </a:rPr>
              <a:t>mantendo</a:t>
            </a:r>
            <a:r>
              <a:rPr lang="en-US" dirty="0">
                <a:ea typeface="Times New Roman" panose="02020603050405020304" pitchFamily="18" charset="0"/>
              </a:rPr>
              <a:t> o capital </a:t>
            </a:r>
            <a:r>
              <a:rPr lang="en-US" dirty="0" err="1">
                <a:ea typeface="Times New Roman" panose="02020603050405020304" pitchFamily="18" charset="0"/>
              </a:rPr>
              <a:t>suficientemente</a:t>
            </a:r>
            <a:r>
              <a:rPr lang="en-US" dirty="0">
                <a:ea typeface="Times New Roman" panose="02020603050405020304" pitchFamily="18" charset="0"/>
              </a:rPr>
              <a:t> </a:t>
            </a:r>
            <a:r>
              <a:rPr lang="en-US" dirty="0" err="1">
                <a:ea typeface="Times New Roman" panose="02020603050405020304" pitchFamily="18" charset="0"/>
              </a:rPr>
              <a:t>concentrado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impulsionar</a:t>
            </a:r>
            <a:r>
              <a:rPr lang="en-US" dirty="0">
                <a:ea typeface="Times New Roman" panose="02020603050405020304" pitchFamily="18" charset="0"/>
              </a:rPr>
              <a:t> a </a:t>
            </a:r>
            <a:r>
              <a:rPr lang="en-US" dirty="0" err="1">
                <a:ea typeface="Times New Roman" panose="02020603050405020304" pitchFamily="18" charset="0"/>
              </a:rPr>
              <a:t>inovação</a:t>
            </a:r>
            <a:r>
              <a:rPr lang="en-US" dirty="0">
                <a:ea typeface="Times New Roman" panose="02020603050405020304" pitchFamily="18" charset="0"/>
              </a:rPr>
              <a:t>,</a:t>
            </a:r>
            <a:endParaRPr lang="en-US" dirty="0"/>
          </a:p>
        </p:txBody>
      </p:sp>
    </p:spTree>
    <p:extLst>
      <p:ext uri="{BB962C8B-B14F-4D97-AF65-F5344CB8AC3E}">
        <p14:creationId xmlns:p14="http://schemas.microsoft.com/office/powerpoint/2010/main" val="531242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163</a:t>
            </a:fld>
            <a:endParaRPr lang="en-US" dirty="0"/>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121086"/>
            <a:ext cx="2154529" cy="48573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ea typeface="Times New Roman" panose="02020603050405020304" pitchFamily="18" charset="0"/>
              </a:rPr>
              <a:t>suporta</a:t>
            </a:r>
            <a:r>
              <a:rPr lang="en-US" dirty="0">
                <a:ea typeface="Times New Roman" panose="02020603050405020304" pitchFamily="18" charset="0"/>
              </a:rPr>
              <a:t> </a:t>
            </a:r>
            <a:r>
              <a:rPr lang="en-US" dirty="0" err="1">
                <a:ea typeface="Times New Roman" panose="02020603050405020304" pitchFamily="18" charset="0"/>
              </a:rPr>
              <a:t>fluxos</a:t>
            </a:r>
            <a:r>
              <a:rPr lang="en-US" dirty="0">
                <a:ea typeface="Times New Roman" panose="02020603050405020304" pitchFamily="18" charset="0"/>
              </a:rPr>
              <a:t> de </a:t>
            </a:r>
            <a:r>
              <a:rPr lang="en-US" dirty="0" err="1">
                <a:ea typeface="Times New Roman" panose="02020603050405020304" pitchFamily="18" charset="0"/>
              </a:rPr>
              <a:t>financiamento</a:t>
            </a:r>
            <a:r>
              <a:rPr lang="en-US" dirty="0">
                <a:ea typeface="Times New Roman" panose="02020603050405020304" pitchFamily="18" charset="0"/>
              </a:rPr>
              <a:t> </a:t>
            </a:r>
            <a:r>
              <a:rPr lang="en-US" dirty="0" err="1">
                <a:ea typeface="Times New Roman" panose="02020603050405020304" pitchFamily="18" charset="0"/>
              </a:rPr>
              <a:t>adicionais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níveis</a:t>
            </a:r>
            <a:r>
              <a:rPr lang="en-US" dirty="0">
                <a:ea typeface="Times New Roman" panose="02020603050405020304" pitchFamily="18" charset="0"/>
              </a:rPr>
              <a:t> de </a:t>
            </a:r>
            <a:r>
              <a:rPr lang="en-US" dirty="0" err="1">
                <a:ea typeface="Times New Roman" panose="02020603050405020304" pitchFamily="18" charset="0"/>
              </a:rPr>
              <a:t>risco</a:t>
            </a:r>
            <a:r>
              <a:rPr lang="en-US" dirty="0">
                <a:ea typeface="Times New Roman" panose="02020603050405020304" pitchFamily="18" charset="0"/>
              </a:rPr>
              <a:t>, e</a:t>
            </a:r>
            <a:endParaRPr lang="en-US" dirty="0"/>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83026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1914558"/>
            <a:ext cx="2278694" cy="80134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ea typeface="Times New Roman" panose="02020603050405020304" pitchFamily="18" charset="0"/>
              </a:rPr>
              <a:t>cria</a:t>
            </a:r>
            <a:r>
              <a:rPr lang="en-US" dirty="0">
                <a:ea typeface="Times New Roman" panose="02020603050405020304" pitchFamily="18" charset="0"/>
              </a:rPr>
              <a:t> </a:t>
            </a:r>
            <a:r>
              <a:rPr lang="en-US" dirty="0" err="1">
                <a:ea typeface="Times New Roman" panose="02020603050405020304" pitchFamily="18" charset="0"/>
              </a:rPr>
              <a:t>veículos</a:t>
            </a:r>
            <a:r>
              <a:rPr lang="en-US" dirty="0">
                <a:ea typeface="Times New Roman" panose="02020603050405020304" pitchFamily="18" charset="0"/>
              </a:rPr>
              <a:t> </a:t>
            </a:r>
            <a:r>
              <a:rPr lang="en-US" dirty="0" err="1">
                <a:ea typeface="Times New Roman" panose="02020603050405020304" pitchFamily="18" charset="0"/>
              </a:rPr>
              <a:t>torna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esforços</a:t>
            </a:r>
            <a:r>
              <a:rPr lang="en-US" dirty="0">
                <a:ea typeface="Times New Roman" panose="02020603050405020304" pitchFamily="18" charset="0"/>
              </a:rPr>
              <a:t> ESG </a:t>
            </a:r>
            <a:r>
              <a:rPr lang="en-US" dirty="0" err="1">
                <a:ea typeface="Times New Roman" panose="02020603050405020304" pitchFamily="18" charset="0"/>
              </a:rPr>
              <a:t>reais</a:t>
            </a:r>
            <a:r>
              <a:rPr lang="en-US" dirty="0">
                <a:ea typeface="Times New Roman" panose="02020603050405020304" pitchFamily="18" charset="0"/>
              </a:rPr>
              <a:t> </a:t>
            </a:r>
            <a:r>
              <a:rPr lang="en-US" dirty="0" err="1">
                <a:ea typeface="Times New Roman" panose="02020603050405020304" pitchFamily="18" charset="0"/>
              </a:rPr>
              <a:t>passíveis</a:t>
            </a:r>
            <a:r>
              <a:rPr lang="en-US" dirty="0">
                <a:ea typeface="Times New Roman" panose="02020603050405020304" pitchFamily="18" charset="0"/>
              </a:rPr>
              <a:t> de </a:t>
            </a:r>
            <a:r>
              <a:rPr lang="en-US" dirty="0" err="1">
                <a:ea typeface="Times New Roman" panose="02020603050405020304" pitchFamily="18" charset="0"/>
              </a:rPr>
              <a:t>serem</a:t>
            </a:r>
            <a:r>
              <a:rPr lang="en-US" dirty="0">
                <a:ea typeface="Times New Roman" panose="02020603050405020304" pitchFamily="18" charset="0"/>
              </a:rPr>
              <a:t> </a:t>
            </a:r>
            <a:r>
              <a:rPr lang="en-US" dirty="0" err="1">
                <a:ea typeface="Times New Roman" panose="02020603050405020304" pitchFamily="18" charset="0"/>
              </a:rPr>
              <a:t>investidos</a:t>
            </a:r>
            <a:r>
              <a:rPr lang="en-US" dirty="0">
                <a:ea typeface="Times New Roman" panose="02020603050405020304" pitchFamily="18" charset="0"/>
              </a:rPr>
              <a:t> e </a:t>
            </a:r>
            <a:r>
              <a:rPr lang="en-US" dirty="0" err="1">
                <a:ea typeface="Times New Roman" panose="02020603050405020304" pitchFamily="18" charset="0"/>
              </a:rPr>
              <a:t>cria</a:t>
            </a:r>
            <a:r>
              <a:rPr lang="en-US" dirty="0">
                <a:ea typeface="Times New Roman" panose="02020603050405020304" pitchFamily="18" charset="0"/>
              </a:rPr>
              <a:t> </a:t>
            </a:r>
            <a:r>
              <a:rPr lang="en-US" dirty="0" err="1">
                <a:ea typeface="Times New Roman" panose="02020603050405020304" pitchFamily="18" charset="0"/>
              </a:rPr>
              <a:t>veículos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reembolsar</a:t>
            </a:r>
            <a:r>
              <a:rPr lang="en-US" dirty="0">
                <a:ea typeface="Times New Roman" panose="02020603050405020304" pitchFamily="18" charset="0"/>
              </a:rPr>
              <a:t> o </a:t>
            </a:r>
            <a:r>
              <a:rPr lang="en-US" dirty="0" err="1">
                <a:ea typeface="Times New Roman" panose="02020603050405020304" pitchFamily="18" charset="0"/>
              </a:rPr>
              <a:t>prémio</a:t>
            </a:r>
            <a:r>
              <a:rPr lang="en-US" dirty="0">
                <a:ea typeface="Times New Roman" panose="02020603050405020304" pitchFamily="18" charset="0"/>
              </a:rPr>
              <a:t> </a:t>
            </a:r>
            <a:r>
              <a:rPr lang="en-US" dirty="0" err="1">
                <a:ea typeface="Times New Roman" panose="02020603050405020304" pitchFamily="18" charset="0"/>
              </a:rPr>
              <a:t>verde</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a:t>
            </a:r>
            <a:endParaRPr lang="en-US" dirty="0"/>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175113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715878" y="2879322"/>
            <a:ext cx="2864220" cy="627905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instrumentos</a:t>
            </a:r>
            <a:r>
              <a:rPr lang="en-US" dirty="0">
                <a:ea typeface="Times New Roman" panose="02020603050405020304" pitchFamily="18" charset="0"/>
              </a:rPr>
              <a:t> </a:t>
            </a:r>
            <a:r>
              <a:rPr lang="en-US" dirty="0" err="1">
                <a:ea typeface="Times New Roman" panose="02020603050405020304" pitchFamily="18" charset="0"/>
              </a:rPr>
              <a:t>financeiros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cruciais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avançar</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energética</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países</a:t>
            </a:r>
            <a:r>
              <a:rPr lang="en-US" dirty="0">
                <a:ea typeface="Times New Roman" panose="02020603050405020304" pitchFamily="18" charset="0"/>
              </a:rPr>
              <a:t> </a:t>
            </a:r>
            <a:r>
              <a:rPr lang="en-US" dirty="0" err="1">
                <a:ea typeface="Times New Roman" panose="02020603050405020304" pitchFamily="18" charset="0"/>
              </a:rPr>
              <a:t>desenvolvidos</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facilitar</a:t>
            </a:r>
            <a:r>
              <a:rPr lang="en-US" dirty="0">
                <a:ea typeface="Times New Roman" panose="02020603050405020304" pitchFamily="18" charset="0"/>
              </a:rPr>
              <a:t> o </a:t>
            </a:r>
            <a:r>
              <a:rPr lang="en-US" dirty="0" err="1">
                <a:ea typeface="Times New Roman" panose="02020603050405020304" pitchFamily="18" charset="0"/>
              </a:rPr>
              <a:t>desenvolvimento</a:t>
            </a:r>
            <a:r>
              <a:rPr lang="en-US" dirty="0">
                <a:ea typeface="Times New Roman" panose="02020603050405020304" pitchFamily="18" charset="0"/>
              </a:rPr>
              <a:t> global e </a:t>
            </a:r>
            <a:r>
              <a:rPr lang="en-US" dirty="0" err="1">
                <a:ea typeface="Times New Roman" panose="02020603050405020304" pitchFamily="18" charset="0"/>
              </a:rPr>
              <a:t>impulsionar</a:t>
            </a:r>
            <a:r>
              <a:rPr lang="en-US" dirty="0">
                <a:ea typeface="Times New Roman" panose="02020603050405020304" pitchFamily="18" charset="0"/>
              </a:rPr>
              <a:t> a </a:t>
            </a:r>
            <a:r>
              <a:rPr lang="en-US" dirty="0" err="1">
                <a:ea typeface="Times New Roman" panose="02020603050405020304" pitchFamily="18" charset="0"/>
              </a:rPr>
              <a:t>transição</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países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desenvolvimento</a:t>
            </a:r>
            <a:r>
              <a:rPr lang="en-US" dirty="0">
                <a:ea typeface="Times New Roman" panose="02020603050405020304" pitchFamily="18" charset="0"/>
              </a:rPr>
              <a:t>, </a:t>
            </a:r>
            <a:r>
              <a:rPr lang="en-US" dirty="0" err="1">
                <a:ea typeface="Times New Roman" panose="02020603050405020304" pitchFamily="18" charset="0"/>
              </a:rPr>
              <a:t>onde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mercados</a:t>
            </a:r>
            <a:r>
              <a:rPr lang="en-US" dirty="0">
                <a:ea typeface="Times New Roman" panose="02020603050405020304" pitchFamily="18" charset="0"/>
              </a:rPr>
              <a:t> </a:t>
            </a:r>
            <a:r>
              <a:rPr lang="en-US" dirty="0" err="1">
                <a:ea typeface="Times New Roman" panose="02020603050405020304" pitchFamily="18" charset="0"/>
              </a:rPr>
              <a:t>financeiros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tão</a:t>
            </a:r>
            <a:r>
              <a:rPr lang="en-US" dirty="0">
                <a:ea typeface="Times New Roman" panose="02020603050405020304" pitchFamily="18" charset="0"/>
              </a:rPr>
              <a:t> </a:t>
            </a:r>
            <a:r>
              <a:rPr lang="en-US" dirty="0" err="1">
                <a:ea typeface="Times New Roman" panose="02020603050405020304" pitchFamily="18" charset="0"/>
              </a:rPr>
              <a:t>maduros</a:t>
            </a:r>
            <a:r>
              <a:rPr lang="en-US" dirty="0">
                <a:ea typeface="Times New Roman" panose="02020603050405020304" pitchFamily="18" charset="0"/>
              </a:rPr>
              <a:t> e o </a:t>
            </a:r>
            <a:r>
              <a:rPr lang="en-US" dirty="0" err="1">
                <a:ea typeface="Times New Roman" panose="02020603050405020304" pitchFamily="18" charset="0"/>
              </a:rPr>
              <a:t>custo</a:t>
            </a:r>
            <a:r>
              <a:rPr lang="en-US" dirty="0">
                <a:ea typeface="Times New Roman" panose="02020603050405020304" pitchFamily="18" charset="0"/>
              </a:rPr>
              <a:t> do capital </a:t>
            </a:r>
            <a:r>
              <a:rPr lang="en-US" dirty="0" err="1">
                <a:ea typeface="Times New Roman" panose="02020603050405020304" pitchFamily="18" charset="0"/>
              </a:rPr>
              <a:t>permanece</a:t>
            </a:r>
            <a:r>
              <a:rPr lang="en-US" dirty="0">
                <a:ea typeface="Times New Roman" panose="02020603050405020304" pitchFamily="18" charset="0"/>
              </a:rPr>
              <a:t> alto.</a:t>
            </a:r>
          </a:p>
          <a:p>
            <a:pPr algn="just"/>
            <a:r>
              <a:rPr lang="en-US" dirty="0">
                <a:ea typeface="Times New Roman" panose="02020603050405020304" pitchFamily="18" charset="0"/>
              </a:rPr>
              <a:t> </a:t>
            </a:r>
          </a:p>
          <a:p>
            <a:pPr algn="just"/>
            <a:r>
              <a:rPr lang="en-US" b="1" dirty="0" err="1">
                <a:solidFill>
                  <a:srgbClr val="F79037"/>
                </a:solidFill>
                <a:ea typeface="Times New Roman" panose="02020603050405020304" pitchFamily="18" charset="0"/>
              </a:rPr>
              <a:t>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aspectos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positivos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que</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uma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infraestrutura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baseada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criptoativos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pode</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trazer</a:t>
            </a:r>
            <a:endParaRPr lang="en-US" b="1" dirty="0">
              <a:solidFill>
                <a:srgbClr val="F79037"/>
              </a:solidFill>
              <a:ea typeface="Times New Roman" panose="02020603050405020304" pitchFamily="18" charset="0"/>
            </a:endParaRPr>
          </a:p>
          <a:p>
            <a:pPr algn="just"/>
            <a:r>
              <a:rPr lang="en-US" dirty="0">
                <a:ea typeface="Times New Roman" panose="02020603050405020304" pitchFamily="18" charset="0"/>
              </a:rPr>
              <a:t>No 6º </a:t>
            </a:r>
            <a:r>
              <a:rPr lang="en-US" dirty="0" err="1">
                <a:ea typeface="Times New Roman" panose="02020603050405020304" pitchFamily="18" charset="0"/>
              </a:rPr>
              <a:t>Relatório</a:t>
            </a:r>
            <a:r>
              <a:rPr lang="en-US" dirty="0">
                <a:ea typeface="Times New Roman" panose="02020603050405020304" pitchFamily="18" charset="0"/>
              </a:rPr>
              <a:t> de </a:t>
            </a:r>
            <a:r>
              <a:rPr lang="en-US" dirty="0" err="1">
                <a:ea typeface="Times New Roman" panose="02020603050405020304" pitchFamily="18" charset="0"/>
              </a:rPr>
              <a:t>Avaliação</a:t>
            </a:r>
            <a:r>
              <a:rPr lang="en-US" dirty="0">
                <a:ea typeface="Times New Roman" panose="02020603050405020304" pitchFamily="18" charset="0"/>
              </a:rPr>
              <a:t>, o IPCC </a:t>
            </a:r>
            <a:r>
              <a:rPr lang="en-US" dirty="0" err="1">
                <a:ea typeface="Times New Roman" panose="02020603050405020304" pitchFamily="18" charset="0"/>
              </a:rPr>
              <a:t>calculou</a:t>
            </a:r>
            <a:r>
              <a:rPr lang="en-US" dirty="0">
                <a:ea typeface="Times New Roman" panose="02020603050405020304" pitchFamily="18" charset="0"/>
              </a:rPr>
              <a:t> um </a:t>
            </a:r>
            <a:r>
              <a:rPr lang="en-US" dirty="0" err="1">
                <a:ea typeface="Times New Roman" panose="02020603050405020304" pitchFamily="18" charset="0"/>
              </a:rPr>
              <a:t>orçamento</a:t>
            </a:r>
            <a:r>
              <a:rPr lang="en-US" dirty="0">
                <a:ea typeface="Times New Roman" panose="02020603050405020304" pitchFamily="18" charset="0"/>
              </a:rPr>
              <a:t> de </a:t>
            </a:r>
            <a:r>
              <a:rPr lang="en-US" dirty="0" err="1">
                <a:ea typeface="Times New Roman" panose="02020603050405020304" pitchFamily="18" charset="0"/>
              </a:rPr>
              <a:t>carbono</a:t>
            </a:r>
            <a:r>
              <a:rPr lang="en-US" dirty="0">
                <a:ea typeface="Times New Roman" panose="02020603050405020304" pitchFamily="18" charset="0"/>
              </a:rPr>
              <a:t> </a:t>
            </a:r>
            <a:r>
              <a:rPr lang="en-US" dirty="0" err="1">
                <a:ea typeface="Times New Roman" panose="02020603050405020304" pitchFamily="18" charset="0"/>
              </a:rPr>
              <a:t>remanescente</a:t>
            </a:r>
            <a:r>
              <a:rPr lang="en-US" dirty="0">
                <a:ea typeface="Times New Roman" panose="02020603050405020304" pitchFamily="18" charset="0"/>
              </a:rPr>
              <a:t> de </a:t>
            </a:r>
            <a:r>
              <a:rPr lang="en-US" dirty="0" err="1">
                <a:ea typeface="Times New Roman" panose="02020603050405020304" pitchFamily="18" charset="0"/>
              </a:rPr>
              <a:t>cerca</a:t>
            </a:r>
            <a:r>
              <a:rPr lang="en-US" dirty="0">
                <a:ea typeface="Times New Roman" panose="02020603050405020304" pitchFamily="18" charset="0"/>
              </a:rPr>
              <a:t> de 400 </a:t>
            </a:r>
            <a:r>
              <a:rPr lang="en-US" dirty="0" err="1">
                <a:ea typeface="Times New Roman" panose="02020603050405020304" pitchFamily="18" charset="0"/>
              </a:rPr>
              <a:t>Gt</a:t>
            </a:r>
            <a:r>
              <a:rPr lang="en-US" dirty="0">
                <a:ea typeface="Times New Roman" panose="02020603050405020304" pitchFamily="18" charset="0"/>
              </a:rPr>
              <a:t> de CO2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permitiria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mundo</a:t>
            </a:r>
            <a:r>
              <a:rPr lang="en-US" dirty="0">
                <a:ea typeface="Times New Roman" panose="02020603050405020304" pitchFamily="18" charset="0"/>
              </a:rPr>
              <a:t> </a:t>
            </a:r>
            <a:r>
              <a:rPr lang="en-US" dirty="0" err="1">
                <a:ea typeface="Times New Roman" panose="02020603050405020304" pitchFamily="18" charset="0"/>
              </a:rPr>
              <a:t>cumprir</a:t>
            </a:r>
            <a:r>
              <a:rPr lang="en-US" dirty="0">
                <a:ea typeface="Times New Roman" panose="02020603050405020304" pitchFamily="18" charset="0"/>
              </a:rPr>
              <a:t> a meta de 1,5 °C. O </a:t>
            </a:r>
            <a:r>
              <a:rPr lang="en-US" dirty="0" err="1">
                <a:ea typeface="Times New Roman" panose="02020603050405020304" pitchFamily="18" charset="0"/>
              </a:rPr>
              <a:t>atual</a:t>
            </a:r>
            <a:r>
              <a:rPr lang="en-US" dirty="0">
                <a:ea typeface="Times New Roman" panose="02020603050405020304" pitchFamily="18" charset="0"/>
              </a:rPr>
              <a:t> </a:t>
            </a:r>
            <a:r>
              <a:rPr lang="en-US" dirty="0" err="1">
                <a:ea typeface="Times New Roman" panose="02020603050405020304" pitchFamily="18" charset="0"/>
              </a:rPr>
              <a:t>nível</a:t>
            </a:r>
            <a:r>
              <a:rPr lang="en-US" dirty="0">
                <a:ea typeface="Times New Roman" panose="02020603050405020304" pitchFamily="18" charset="0"/>
              </a:rPr>
              <a:t> de </a:t>
            </a:r>
            <a:r>
              <a:rPr lang="en-US" dirty="0" err="1">
                <a:ea typeface="Times New Roman" panose="02020603050405020304" pitchFamily="18" charset="0"/>
              </a:rPr>
              <a:t>emissão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de </a:t>
            </a:r>
            <a:r>
              <a:rPr lang="en-US" dirty="0" err="1">
                <a:ea typeface="Times New Roman" panose="02020603050405020304" pitchFamily="18" charset="0"/>
              </a:rPr>
              <a:t>cerca</a:t>
            </a:r>
            <a:r>
              <a:rPr lang="en-US" dirty="0">
                <a:ea typeface="Times New Roman" panose="02020603050405020304" pitchFamily="18" charset="0"/>
              </a:rPr>
              <a:t> de 56 </a:t>
            </a:r>
            <a:r>
              <a:rPr lang="en-US" dirty="0" err="1">
                <a:ea typeface="Times New Roman" panose="02020603050405020304" pitchFamily="18" charset="0"/>
              </a:rPr>
              <a:t>Gt</a:t>
            </a:r>
            <a:r>
              <a:rPr lang="en-US" dirty="0">
                <a:ea typeface="Times New Roman" panose="02020603050405020304" pitchFamily="18" charset="0"/>
              </a:rPr>
              <a:t> CO2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ano</a:t>
            </a:r>
            <a:r>
              <a:rPr lang="en-US" dirty="0">
                <a:ea typeface="Times New Roman" panose="02020603050405020304" pitchFamily="18" charset="0"/>
              </a:rPr>
              <a:t> e o </a:t>
            </a:r>
            <a:r>
              <a:rPr lang="en-US" dirty="0" err="1">
                <a:ea typeface="Times New Roman" panose="02020603050405020304" pitchFamily="18" charset="0"/>
              </a:rPr>
              <a:t>país</a:t>
            </a:r>
            <a:r>
              <a:rPr lang="en-US" dirty="0">
                <a:ea typeface="Times New Roman" panose="02020603050405020304" pitchFamily="18" charset="0"/>
              </a:rPr>
              <a:t> </a:t>
            </a:r>
            <a:r>
              <a:rPr lang="en-US" dirty="0" err="1">
                <a:ea typeface="Times New Roman" panose="02020603050405020304" pitchFamily="18" charset="0"/>
              </a:rPr>
              <a:t>poluidor</a:t>
            </a:r>
            <a:r>
              <a:rPr lang="en-US" dirty="0">
                <a:ea typeface="Times New Roman" panose="02020603050405020304" pitchFamily="18" charset="0"/>
              </a:rPr>
              <a:t> </a:t>
            </a:r>
            <a:r>
              <a:rPr lang="en-US" dirty="0" err="1">
                <a:ea typeface="Times New Roman" panose="02020603050405020304" pitchFamily="18" charset="0"/>
              </a:rPr>
              <a:t>médio</a:t>
            </a:r>
            <a:r>
              <a:rPr lang="en-US" dirty="0">
                <a:ea typeface="Times New Roman" panose="02020603050405020304" pitchFamily="18" charset="0"/>
              </a:rPr>
              <a:t> </a:t>
            </a:r>
            <a:r>
              <a:rPr lang="en-US" dirty="0" err="1">
                <a:ea typeface="Times New Roman" panose="02020603050405020304" pitchFamily="18" charset="0"/>
              </a:rPr>
              <a:t>ficará</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orçamento</a:t>
            </a:r>
            <a:r>
              <a:rPr lang="en-US" dirty="0">
                <a:ea typeface="Times New Roman" panose="02020603050405020304" pitchFamily="18" charset="0"/>
              </a:rPr>
              <a:t> de </a:t>
            </a:r>
            <a:r>
              <a:rPr lang="en-US" dirty="0" err="1">
                <a:ea typeface="Times New Roman" panose="02020603050405020304" pitchFamily="18" charset="0"/>
              </a:rPr>
              <a:t>emissões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cerca</a:t>
            </a:r>
            <a:r>
              <a:rPr lang="en-US" dirty="0">
                <a:ea typeface="Times New Roman" panose="02020603050405020304" pitchFamily="18" charset="0"/>
              </a:rPr>
              <a:t> de 8 a 9 </a:t>
            </a:r>
            <a:r>
              <a:rPr lang="en-US" dirty="0" err="1">
                <a:ea typeface="Times New Roman" panose="02020603050405020304" pitchFamily="18" charset="0"/>
              </a:rPr>
              <a:t>anos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mostra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muito</a:t>
            </a:r>
            <a:r>
              <a:rPr lang="en-US" dirty="0">
                <a:ea typeface="Times New Roman" panose="02020603050405020304" pitchFamily="18" charset="0"/>
              </a:rPr>
              <a:t> capital </a:t>
            </a:r>
            <a:r>
              <a:rPr lang="en-US" dirty="0" err="1">
                <a:ea typeface="Times New Roman" panose="02020603050405020304" pitchFamily="18" charset="0"/>
              </a:rPr>
              <a:t>será</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a:t>
            </a:r>
            <a:r>
              <a:rPr lang="en-US" dirty="0" err="1">
                <a:ea typeface="Times New Roman" panose="02020603050405020304" pitchFamily="18" charset="0"/>
              </a:rPr>
              <a:t>alocação</a:t>
            </a:r>
            <a:r>
              <a:rPr lang="en-US" dirty="0">
                <a:ea typeface="Times New Roman" panose="02020603050405020304" pitchFamily="18" charset="0"/>
              </a:rPr>
              <a:t> </a:t>
            </a:r>
            <a:r>
              <a:rPr lang="en-US" dirty="0" err="1">
                <a:ea typeface="Times New Roman" panose="02020603050405020304" pitchFamily="18" charset="0"/>
              </a:rPr>
              <a:t>eficiente</a:t>
            </a:r>
            <a:r>
              <a:rPr lang="en-US" dirty="0">
                <a:ea typeface="Times New Roman" panose="02020603050405020304" pitchFamily="18" charset="0"/>
              </a:rPr>
              <a:t> de capital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verde</a:t>
            </a:r>
            <a:r>
              <a:rPr lang="en-US" dirty="0">
                <a:ea typeface="Times New Roman" panose="02020603050405020304" pitchFamily="18" charset="0"/>
              </a:rPr>
              <a:t>, </a:t>
            </a:r>
            <a:r>
              <a:rPr lang="en-US" dirty="0" err="1">
                <a:ea typeface="Times New Roman" panose="02020603050405020304" pitchFamily="18" charset="0"/>
              </a:rPr>
              <a:t>restauração</a:t>
            </a:r>
            <a:r>
              <a:rPr lang="en-US" dirty="0">
                <a:ea typeface="Times New Roman" panose="02020603050405020304" pitchFamily="18" charset="0"/>
              </a:rPr>
              <a:t> de </a:t>
            </a:r>
            <a:r>
              <a:rPr lang="en-US" dirty="0" err="1">
                <a:ea typeface="Times New Roman" panose="02020603050405020304" pitchFamily="18" charset="0"/>
              </a:rPr>
              <a:t>ecossistemas</a:t>
            </a:r>
            <a:r>
              <a:rPr lang="en-US" dirty="0">
                <a:ea typeface="Times New Roman" panose="02020603050405020304" pitchFamily="18" charset="0"/>
              </a:rPr>
              <a:t> e </a:t>
            </a:r>
            <a:r>
              <a:rPr lang="en-US" dirty="0" err="1">
                <a:ea typeface="Times New Roman" panose="02020603050405020304" pitchFamily="18" charset="0"/>
              </a:rPr>
              <a:t>minimização</a:t>
            </a:r>
            <a:r>
              <a:rPr lang="en-US" dirty="0">
                <a:ea typeface="Times New Roman" panose="02020603050405020304" pitchFamily="18" charset="0"/>
              </a:rPr>
              <a:t> de </a:t>
            </a:r>
            <a:r>
              <a:rPr lang="en-US" dirty="0" err="1">
                <a:ea typeface="Times New Roman" panose="02020603050405020304" pitchFamily="18" charset="0"/>
              </a:rPr>
              <a:t>resíduos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de </a:t>
            </a:r>
            <a:r>
              <a:rPr lang="en-US" dirty="0" err="1">
                <a:ea typeface="Times New Roman" panose="02020603050405020304" pitchFamily="18" charset="0"/>
              </a:rPr>
              <a:t>abordagens</a:t>
            </a:r>
            <a:r>
              <a:rPr lang="en-US" dirty="0">
                <a:ea typeface="Times New Roman" panose="02020603050405020304" pitchFamily="18" charset="0"/>
              </a:rPr>
              <a:t> de </a:t>
            </a:r>
            <a:r>
              <a:rPr lang="en-US" dirty="0" err="1">
                <a:ea typeface="Times New Roman" panose="02020603050405020304" pitchFamily="18" charset="0"/>
              </a:rPr>
              <a:t>economia</a:t>
            </a:r>
            <a:r>
              <a:rPr lang="en-US" dirty="0">
                <a:ea typeface="Times New Roman" panose="02020603050405020304" pitchFamily="18" charset="0"/>
              </a:rPr>
              <a:t> circular.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abordagens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citar</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t>
            </a:r>
            <a:r>
              <a:rPr lang="en-US" dirty="0" err="1">
                <a:ea typeface="Times New Roman" panose="02020603050405020304" pitchFamily="18" charset="0"/>
              </a:rPr>
              <a:t>algumas</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decisivas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minimizar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efeitos</a:t>
            </a:r>
            <a:r>
              <a:rPr lang="en-US" dirty="0">
                <a:ea typeface="Times New Roman" panose="02020603050405020304" pitchFamily="18" charset="0"/>
              </a:rPr>
              <a:t> </a:t>
            </a:r>
            <a:r>
              <a:rPr lang="en-US" dirty="0" err="1">
                <a:ea typeface="Times New Roman" panose="02020603050405020304" pitchFamily="18" charset="0"/>
              </a:rPr>
              <a:t>adversos</a:t>
            </a:r>
            <a:r>
              <a:rPr lang="en-US" dirty="0">
                <a:ea typeface="Times New Roman" panose="02020603050405020304" pitchFamily="18" charset="0"/>
              </a:rPr>
              <a:t> das </a:t>
            </a:r>
            <a:r>
              <a:rPr lang="en-US" dirty="0" err="1">
                <a:ea typeface="Times New Roman" panose="02020603050405020304" pitchFamily="18" charset="0"/>
              </a:rPr>
              <a:t>mudanças</a:t>
            </a:r>
            <a:r>
              <a:rPr lang="en-US" dirty="0">
                <a:ea typeface="Times New Roman" panose="02020603050405020304" pitchFamily="18" charset="0"/>
              </a:rPr>
              <a:t> </a:t>
            </a:r>
            <a:r>
              <a:rPr lang="en-US" dirty="0" err="1">
                <a:ea typeface="Times New Roman" panose="02020603050405020304" pitchFamily="18" charset="0"/>
              </a:rPr>
              <a:t>climáticas</a:t>
            </a:r>
            <a:r>
              <a:rPr lang="en-US" dirty="0">
                <a:ea typeface="Times New Roman" panose="02020603050405020304" pitchFamily="18" charset="0"/>
              </a:rPr>
              <a:t>.</a:t>
            </a:r>
          </a:p>
          <a:p>
            <a:pPr algn="just"/>
            <a:r>
              <a:rPr lang="en-US" dirty="0">
                <a:ea typeface="Times New Roman" panose="02020603050405020304" pitchFamily="18" charset="0"/>
              </a:rPr>
              <a:t> </a:t>
            </a:r>
          </a:p>
          <a:p>
            <a:pPr algn="just"/>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mercados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fornecem</a:t>
            </a:r>
            <a:r>
              <a:rPr lang="en-US" dirty="0">
                <a:ea typeface="Times New Roman" panose="02020603050405020304" pitchFamily="18" charset="0"/>
              </a:rPr>
              <a:t> total </a:t>
            </a:r>
            <a:r>
              <a:rPr lang="en-US" dirty="0" err="1">
                <a:ea typeface="Times New Roman" panose="02020603050405020304" pitchFamily="18" charset="0"/>
              </a:rPr>
              <a:t>transparência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termos</a:t>
            </a:r>
            <a:r>
              <a:rPr lang="en-US" dirty="0">
                <a:ea typeface="Times New Roman" panose="02020603050405020304" pitchFamily="18" charset="0"/>
              </a:rPr>
              <a:t> de </a:t>
            </a:r>
            <a:r>
              <a:rPr lang="en-US" dirty="0" err="1">
                <a:ea typeface="Times New Roman" panose="02020603050405020304" pitchFamily="18" charset="0"/>
              </a:rPr>
              <a:t>impacto</a:t>
            </a:r>
            <a:r>
              <a:rPr lang="en-US" dirty="0">
                <a:ea typeface="Times New Roman" panose="02020603050405020304" pitchFamily="18" charset="0"/>
              </a:rPr>
              <a:t> e </a:t>
            </a:r>
            <a:r>
              <a:rPr lang="en-US" dirty="0" err="1">
                <a:ea typeface="Times New Roman" panose="02020603050405020304" pitchFamily="18" charset="0"/>
              </a:rPr>
              <a:t>medição</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longo</a:t>
            </a:r>
            <a:r>
              <a:rPr lang="en-US" dirty="0">
                <a:ea typeface="Times New Roman" panose="02020603050405020304" pitchFamily="18" charset="0"/>
              </a:rPr>
              <a:t> da </a:t>
            </a:r>
            <a:r>
              <a:rPr lang="en-US" dirty="0" err="1">
                <a:ea typeface="Times New Roman" panose="02020603050405020304" pitchFamily="18" charset="0"/>
              </a:rPr>
              <a:t>cadeia</a:t>
            </a:r>
            <a:r>
              <a:rPr lang="en-US" dirty="0">
                <a:ea typeface="Times New Roman" panose="02020603050405020304" pitchFamily="18" charset="0"/>
              </a:rPr>
              <a:t> de valor, </a:t>
            </a:r>
            <a:r>
              <a:rPr lang="en-US" dirty="0" err="1">
                <a:ea typeface="Times New Roman" panose="02020603050405020304" pitchFamily="18" charset="0"/>
              </a:rPr>
              <a:t>que</a:t>
            </a:r>
            <a:r>
              <a:rPr lang="en-US" dirty="0">
                <a:ea typeface="Times New Roman" panose="02020603050405020304" pitchFamily="18" charset="0"/>
              </a:rPr>
              <a:t> são </a:t>
            </a:r>
            <a:r>
              <a:rPr lang="en-US" dirty="0" err="1">
                <a:ea typeface="Times New Roman" panose="02020603050405020304" pitchFamily="18" charset="0"/>
              </a:rPr>
              <a:t>escaláveis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muitos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do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mecanismos</a:t>
            </a:r>
            <a:r>
              <a:rPr lang="en-US" dirty="0">
                <a:ea typeface="Times New Roman" panose="02020603050405020304" pitchFamily="18" charset="0"/>
              </a:rPr>
              <a:t> </a:t>
            </a:r>
            <a:r>
              <a:rPr lang="en-US" dirty="0" err="1">
                <a:ea typeface="Times New Roman" panose="02020603050405020304" pitchFamily="18" charset="0"/>
              </a:rPr>
              <a:t>comprovados</a:t>
            </a:r>
            <a:r>
              <a:rPr lang="en-US" dirty="0">
                <a:ea typeface="Times New Roman" panose="02020603050405020304" pitchFamily="18" charset="0"/>
              </a:rPr>
              <a:t> do </a:t>
            </a:r>
            <a:r>
              <a:rPr lang="en-US" dirty="0" err="1">
                <a:ea typeface="Times New Roman" panose="02020603050405020304" pitchFamily="18" charset="0"/>
              </a:rPr>
              <a:t>nosso</a:t>
            </a:r>
            <a:r>
              <a:rPr lang="en-US" dirty="0">
                <a:ea typeface="Times New Roman" panose="02020603050405020304" pitchFamily="18" charset="0"/>
              </a:rPr>
              <a:t>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económico</a:t>
            </a:r>
            <a:r>
              <a:rPr lang="en-US" dirty="0">
                <a:ea typeface="Times New Roman" panose="02020603050405020304" pitchFamily="18" charset="0"/>
              </a:rPr>
              <a:t> e </a:t>
            </a:r>
            <a:r>
              <a:rPr lang="en-US" dirty="0" err="1">
                <a:ea typeface="Times New Roman" panose="02020603050405020304" pitchFamily="18" charset="0"/>
              </a:rPr>
              <a:t>ajudar</a:t>
            </a:r>
            <a:r>
              <a:rPr lang="en-US" dirty="0">
                <a:ea typeface="Times New Roman" panose="02020603050405020304" pitchFamily="18" charset="0"/>
              </a:rPr>
              <a:t> a </a:t>
            </a:r>
            <a:r>
              <a:rPr lang="en-US" dirty="0" err="1">
                <a:ea typeface="Times New Roman" panose="02020603050405020304" pitchFamily="18" charset="0"/>
              </a:rPr>
              <a:t>conduzir</a:t>
            </a:r>
            <a:r>
              <a:rPr lang="en-US" dirty="0">
                <a:ea typeface="Times New Roman" panose="02020603050405020304" pitchFamily="18" charset="0"/>
              </a:rPr>
              <a:t> o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direção</a:t>
            </a:r>
            <a:r>
              <a:rPr lang="en-US" dirty="0">
                <a:ea typeface="Times New Roman" panose="02020603050405020304" pitchFamily="18" charset="0"/>
              </a:rPr>
              <a:t> a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economia</a:t>
            </a:r>
            <a:r>
              <a:rPr lang="en-US" dirty="0">
                <a:ea typeface="Times New Roman" panose="02020603050405020304" pitchFamily="18" charset="0"/>
              </a:rPr>
              <a:t> </a:t>
            </a:r>
            <a:r>
              <a:rPr lang="en-US" dirty="0" err="1">
                <a:ea typeface="Times New Roman" panose="02020603050405020304" pitchFamily="18" charset="0"/>
              </a:rPr>
              <a:t>líquida</a:t>
            </a:r>
            <a:r>
              <a:rPr lang="en-US" dirty="0">
                <a:ea typeface="Times New Roman" panose="02020603050405020304" pitchFamily="18" charset="0"/>
              </a:rPr>
              <a:t> zero. Mas as </a:t>
            </a:r>
            <a:r>
              <a:rPr lang="en-US" dirty="0" err="1">
                <a:ea typeface="Times New Roman" panose="02020603050405020304" pitchFamily="18" charset="0"/>
              </a:rPr>
              <a:t>externalidades</a:t>
            </a:r>
            <a:r>
              <a:rPr lang="en-US" dirty="0">
                <a:ea typeface="Times New Roman" panose="02020603050405020304" pitchFamily="18" charset="0"/>
              </a:rPr>
              <a:t> e as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interessadas</a:t>
            </a:r>
            <a:r>
              <a:rPr lang="en-US" dirty="0">
                <a:ea typeface="Times New Roman" panose="02020603050405020304" pitchFamily="18" charset="0"/>
              </a:rPr>
              <a:t> </a:t>
            </a:r>
            <a:r>
              <a:rPr lang="en-US" dirty="0" err="1">
                <a:ea typeface="Times New Roman" panose="02020603050405020304" pitchFamily="18" charset="0"/>
              </a:rPr>
              <a:t>precisam</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adequadamente</a:t>
            </a:r>
            <a:r>
              <a:rPr lang="en-US" dirty="0">
                <a:ea typeface="Times New Roman" panose="02020603050405020304" pitchFamily="18" charset="0"/>
              </a:rPr>
              <a:t> </a:t>
            </a:r>
            <a:r>
              <a:rPr lang="en-US" dirty="0" err="1">
                <a:ea typeface="Times New Roman" panose="02020603050405020304" pitchFamily="18" charset="0"/>
              </a:rPr>
              <a:t>representadas</a:t>
            </a:r>
            <a:r>
              <a:rPr lang="en-US" dirty="0">
                <a:ea typeface="Times New Roman" panose="02020603050405020304" pitchFamily="18" charset="0"/>
              </a:rPr>
              <a:t> e </a:t>
            </a:r>
            <a:r>
              <a:rPr lang="en-US" dirty="0" err="1">
                <a:ea typeface="Times New Roman" panose="02020603050405020304" pitchFamily="18" charset="0"/>
              </a:rPr>
              <a:t>contabilizadas</a:t>
            </a:r>
            <a:r>
              <a:rPr lang="en-US" dirty="0">
                <a:ea typeface="Times New Roman" panose="02020603050405020304" pitchFamily="18" charset="0"/>
              </a:rPr>
              <a:t>. </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24297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164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533118" y="3510867"/>
            <a:ext cx="6573188"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Plataformas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contratos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como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ferramenta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confiável</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manutenção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registos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critérios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ESG</a:t>
            </a:r>
          </a:p>
          <a:p>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Plataformas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combinação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outras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tecnologias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IoT</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IA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aprendizagem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máquina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estabelecem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excelente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base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registo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dados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confiável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transparente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tempo real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coletados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longo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cadeia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valor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automatizados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programação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lógica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negócios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insights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regulatórios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registo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pós-negociação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padronizados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integração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sistemas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medição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agilizam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otimizam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permitindo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alto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índice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automação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reduzindo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tempo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recursos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necessários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algoritmos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entrada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sejam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vistos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verificados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instantaneamente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registo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verdade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final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longo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prazo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verificação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validação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integrados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usando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acordos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assinatura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métodos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comprovados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estabelecidos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'off-chain'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garantir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integridade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dados. Uma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vez</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estabelecidos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mecanismos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corretos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manutenção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registos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manipulados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risco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mínimo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erro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entre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muitas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individuais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risco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reduzido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manipulação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facilitar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transição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confiança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tradicionais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papel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obtenção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rastreáveis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longo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cadeia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valor.</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contratos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como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uma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ferramenta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eficiente</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incentivar</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alocar</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capital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esforços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ESG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longo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cadeia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valor</a:t>
            </a: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padronização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regras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processo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alinhamento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unidades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contábeis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contínuo</a:t>
            </a:r>
            <a:r>
              <a:rPr lang="en-US" sz="1100" dirty="0">
                <a:latin typeface="Calibri" panose="020F0502020204030204" pitchFamily="34" charset="0"/>
                <a:ea typeface="Times New Roman" panose="02020603050405020304" pitchFamily="18" charset="0"/>
                <a:cs typeface="Calibri" panose="020F0502020204030204" pitchFamily="34" charset="0"/>
              </a:rPr>
              <a:t> e de </a:t>
            </a:r>
            <a:r>
              <a:rPr lang="en-US" sz="1100" dirty="0" err="1">
                <a:latin typeface="Calibri" panose="020F0502020204030204" pitchFamily="34" charset="0"/>
                <a:ea typeface="Times New Roman" panose="02020603050405020304" pitchFamily="18" charset="0"/>
                <a:cs typeface="Calibri" panose="020F0502020204030204" pitchFamily="34" charset="0"/>
              </a:rPr>
              <a:t>alta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complexidade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inclui</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esforço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integrá</a:t>
            </a:r>
            <a:r>
              <a:rPr lang="en-US" sz="1100" dirty="0">
                <a:latin typeface="Calibri" panose="020F0502020204030204" pitchFamily="34" charset="0"/>
                <a:ea typeface="Times New Roman" panose="02020603050405020304" pitchFamily="18" charset="0"/>
                <a:cs typeface="Calibri" panose="020F0502020204030204" pitchFamily="34" charset="0"/>
              </a:rPr>
              <a:t>-los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com as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incentivo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corretas</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resultado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aloca</a:t>
            </a:r>
            <a:r>
              <a:rPr lang="en-US" sz="1100" dirty="0">
                <a:latin typeface="Calibri" panose="020F0502020204030204" pitchFamily="34" charset="0"/>
                <a:ea typeface="Times New Roman" panose="02020603050405020304" pitchFamily="18" charset="0"/>
                <a:cs typeface="Calibri" panose="020F0502020204030204" pitchFamily="34" charset="0"/>
              </a:rPr>
              <a:t> capital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esforços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verdadeiros</a:t>
            </a:r>
            <a:r>
              <a:rPr lang="en-US" sz="1100" dirty="0">
                <a:latin typeface="Calibri" panose="020F0502020204030204" pitchFamily="34" charset="0"/>
                <a:ea typeface="Times New Roman" panose="02020603050405020304" pitchFamily="18" charset="0"/>
                <a:cs typeface="Calibri" panose="020F0502020204030204" pitchFamily="34" charset="0"/>
              </a:rPr>
              <a:t> ESG”. A base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integridade</a:t>
            </a:r>
            <a:r>
              <a:rPr lang="en-US" sz="1100" dirty="0">
                <a:latin typeface="Calibri" panose="020F0502020204030204" pitchFamily="34" charset="0"/>
                <a:ea typeface="Times New Roman" panose="02020603050405020304" pitchFamily="18" charset="0"/>
                <a:cs typeface="Calibri" panose="020F0502020204030204" pitchFamily="34" charset="0"/>
              </a:rPr>
              <a:t> dos dados e o </a:t>
            </a:r>
            <a:r>
              <a:rPr lang="en-US" sz="1100" dirty="0" err="1">
                <a:latin typeface="Calibri" panose="020F0502020204030204" pitchFamily="34" charset="0"/>
                <a:ea typeface="Times New Roman" panose="02020603050405020304" pitchFamily="18" charset="0"/>
                <a:cs typeface="Calibri" panose="020F0502020204030204" pitchFamily="34" charset="0"/>
              </a:rPr>
              <a:t>benefício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mútuo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longo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toda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cadeia</a:t>
            </a:r>
            <a:r>
              <a:rPr lang="en-US" sz="1100" dirty="0">
                <a:latin typeface="Calibri" panose="020F0502020204030204" pitchFamily="34" charset="0"/>
                <a:ea typeface="Times New Roman" panose="02020603050405020304" pitchFamily="18" charset="0"/>
                <a:cs typeface="Calibri" panose="020F0502020204030204" pitchFamily="34" charset="0"/>
              </a:rPr>
              <a:t> de valor. Como </a:t>
            </a:r>
            <a:r>
              <a:rPr lang="en-US" sz="1100" dirty="0" err="1">
                <a:latin typeface="Calibri" panose="020F0502020204030204" pitchFamily="34" charset="0"/>
                <a:ea typeface="Times New Roman" panose="02020603050405020304" pitchFamily="18" charset="0"/>
                <a:cs typeface="Calibri" panose="020F0502020204030204" pitchFamily="34" charset="0"/>
              </a:rPr>
              <a:t>discutido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tem </a:t>
            </a:r>
            <a:r>
              <a:rPr lang="en-US" sz="1100" dirty="0" err="1">
                <a:latin typeface="Calibri" panose="020F0502020204030204" pitchFamily="34" charset="0"/>
                <a:ea typeface="Times New Roman" panose="02020603050405020304" pitchFamily="18" charset="0"/>
                <a:cs typeface="Calibri" panose="020F0502020204030204" pitchFamily="34" charset="0"/>
              </a:rPr>
              <a:t>sido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desafiador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últimas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décadas</a:t>
            </a:r>
            <a:r>
              <a:rPr lang="en-US" sz="1100" dirty="0">
                <a:latin typeface="Calibri" panose="020F0502020204030204" pitchFamily="34" charset="0"/>
                <a:ea typeface="Times New Roman" panose="02020603050405020304" pitchFamily="18" charset="0"/>
                <a:cs typeface="Calibri" panose="020F0502020204030204" pitchFamily="34" charset="0"/>
              </a:rPr>
              <a:t>. Uma </a:t>
            </a:r>
            <a:r>
              <a:rPr lang="en-US" sz="1100" dirty="0" err="1">
                <a:latin typeface="Calibri" panose="020F0502020204030204" pitchFamily="34" charset="0"/>
                <a:ea typeface="Times New Roman" panose="02020603050405020304" pitchFamily="18" charset="0"/>
                <a:cs typeface="Calibri" panose="020F0502020204030204" pitchFamily="34" charset="0"/>
              </a:rPr>
              <a:t>infraestrutura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baseada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DLT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melhorar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situação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dados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coletados</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eficiência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tempo real </a:t>
            </a:r>
            <a:r>
              <a:rPr lang="en-US" sz="1100" dirty="0" err="1">
                <a:latin typeface="Calibri" panose="020F0502020204030204" pitchFamily="34" charset="0"/>
                <a:ea typeface="Times New Roman" panose="02020603050405020304" pitchFamily="18" charset="0"/>
                <a:cs typeface="Calibri" panose="020F0502020204030204" pitchFamily="34" charset="0"/>
              </a:rPr>
              <a:t>pré</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pós-negociação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mecanismos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verificação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integrados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trilha</a:t>
            </a:r>
            <a:r>
              <a:rPr lang="en-US" sz="1100" dirty="0">
                <a:latin typeface="Calibri" panose="020F0502020204030204" pitchFamily="34" charset="0"/>
                <a:ea typeface="Times New Roman" panose="02020603050405020304" pitchFamily="18" charset="0"/>
                <a:cs typeface="Calibri" panose="020F0502020204030204" pitchFamily="34" charset="0"/>
              </a:rPr>
              <a:t> de auditoria </a:t>
            </a:r>
            <a:r>
              <a:rPr lang="en-US" sz="1100" dirty="0" err="1">
                <a:latin typeface="Calibri" panose="020F0502020204030204" pitchFamily="34" charset="0"/>
                <a:ea typeface="Times New Roman" panose="02020603050405020304" pitchFamily="18" charset="0"/>
                <a:cs typeface="Calibri" panose="020F0502020204030204" pitchFamily="34" charset="0"/>
              </a:rPr>
              <a:t>altamente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confiável</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imutável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contratos</a:t>
            </a:r>
            <a:r>
              <a:rPr lang="en-US" sz="1100" dirty="0">
                <a:latin typeface="Calibri" panose="020F0502020204030204" pitchFamily="34" charset="0"/>
                <a:ea typeface="Times New Roman" panose="02020603050405020304" pitchFamily="18" charset="0"/>
                <a:cs typeface="Calibri" panose="020F0502020204030204" pitchFamily="34" charset="0"/>
              </a:rPr>
              <a:t> de token </a:t>
            </a:r>
            <a:r>
              <a:rPr lang="en-US" sz="1100" dirty="0" err="1">
                <a:latin typeface="Calibri" panose="020F0502020204030204" pitchFamily="34" charset="0"/>
                <a:ea typeface="Times New Roman" panose="02020603050405020304" pitchFamily="18" charset="0"/>
                <a:cs typeface="Calibri" panose="020F0502020204030204" pitchFamily="34" charset="0"/>
              </a:rPr>
              <a:t>fornecem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ferramenta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criar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partir</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coletados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longo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toda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cadeia</a:t>
            </a:r>
            <a:r>
              <a:rPr lang="en-US" sz="1100" dirty="0">
                <a:latin typeface="Calibri" panose="020F0502020204030204" pitchFamily="34" charset="0"/>
                <a:ea typeface="Times New Roman" panose="02020603050405020304" pitchFamily="18" charset="0"/>
                <a:cs typeface="Calibri" panose="020F0502020204030204" pitchFamily="34" charset="0"/>
              </a:rPr>
              <a:t> de valor,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participante</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monetizar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contribuição</a:t>
            </a:r>
            <a:r>
              <a:rPr lang="en-US" sz="1100" dirty="0">
                <a:latin typeface="Calibri" panose="020F0502020204030204" pitchFamily="34" charset="0"/>
                <a:ea typeface="Times New Roman" panose="02020603050405020304" pitchFamily="18" charset="0"/>
                <a:cs typeface="Calibri" panose="020F0502020204030204" pitchFamily="34" charset="0"/>
              </a:rPr>
              <a:t> ESG real </a:t>
            </a:r>
            <a:r>
              <a:rPr lang="en-US" sz="1100" dirty="0" err="1">
                <a:latin typeface="Calibri" panose="020F0502020204030204" pitchFamily="34" charset="0"/>
                <a:ea typeface="Times New Roman" panose="02020603050405020304" pitchFamily="18" charset="0"/>
                <a:cs typeface="Calibri" panose="020F0502020204030204" pitchFamily="34" charset="0"/>
              </a:rPr>
              <a:t>sem</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necessidade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intermediários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Infraestrutura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preparada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futuro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um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sistema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evolução</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As </a:t>
            </a:r>
            <a:r>
              <a:rPr lang="en-US" sz="1100" dirty="0" err="1">
                <a:latin typeface="Calibri" panose="020F0502020204030204" pitchFamily="34" charset="0"/>
                <a:ea typeface="Times New Roman" panose="02020603050405020304" pitchFamily="18" charset="0"/>
                <a:cs typeface="Calibri" panose="020F0502020204030204" pitchFamily="34" charset="0"/>
              </a:rPr>
              <a:t>plataformas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contratos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inteligentes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Ethereum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têm</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capacidade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única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atender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requisitos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descritos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acima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flexibilidade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dinâmico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promovendo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inovação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permitir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colaboração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infraestrutura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oferece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possibilidade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integrar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participantes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evolução</a:t>
            </a:r>
            <a:r>
              <a:rPr lang="en-US" sz="1100" dirty="0">
                <a:latin typeface="Calibri" panose="020F0502020204030204" pitchFamily="34" charset="0"/>
                <a:ea typeface="Times New Roman" panose="02020603050405020304" pitchFamily="18" charset="0"/>
                <a:cs typeface="Calibri" panose="020F0502020204030204" pitchFamily="34" charset="0"/>
              </a:rPr>
              <a:t> de forma </a:t>
            </a:r>
            <a:r>
              <a:rPr lang="en-US" sz="1100" dirty="0" err="1">
                <a:latin typeface="Calibri" panose="020F0502020204030204" pitchFamily="34" charset="0"/>
                <a:ea typeface="Times New Roman" panose="02020603050405020304" pitchFamily="18" charset="0"/>
                <a:cs typeface="Calibri" panose="020F0502020204030204" pitchFamily="34" charset="0"/>
              </a:rPr>
              <a:t>eficiente</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nível</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parceiro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confiável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soberania</a:t>
            </a:r>
            <a:r>
              <a:rPr lang="en-US" sz="1100" dirty="0">
                <a:latin typeface="Calibri" panose="020F0502020204030204" pitchFamily="34" charset="0"/>
                <a:ea typeface="Times New Roman" panose="02020603050405020304" pitchFamily="18" charset="0"/>
                <a:cs typeface="Calibri" panose="020F0502020204030204" pitchFamily="34" charset="0"/>
              </a:rPr>
              <a:t> de dados e a </a:t>
            </a:r>
            <a:r>
              <a:rPr lang="en-US" sz="1100" dirty="0" err="1">
                <a:latin typeface="Calibri" panose="020F0502020204030204" pitchFamily="34" charset="0"/>
                <a:ea typeface="Times New Roman" panose="02020603050405020304" pitchFamily="18" charset="0"/>
                <a:cs typeface="Calibri" panose="020F0502020204030204" pitchFamily="34" charset="0"/>
              </a:rPr>
              <a:t>adaptação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requisitos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padrões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evolução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localmente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meio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padronização</a:t>
            </a:r>
            <a:r>
              <a:rPr lang="en-US" sz="1100" dirty="0">
                <a:latin typeface="Calibri" panose="020F0502020204030204" pitchFamily="34" charset="0"/>
                <a:ea typeface="Times New Roman" panose="02020603050405020304" pitchFamily="18" charset="0"/>
                <a:cs typeface="Calibri" panose="020F0502020204030204" pitchFamily="34" charset="0"/>
              </a:rPr>
              <a:t> e do </a:t>
            </a:r>
            <a:r>
              <a:rPr lang="en-US" sz="1100" dirty="0" err="1">
                <a:latin typeface="Calibri" panose="020F0502020204030204" pitchFamily="34" charset="0"/>
                <a:ea typeface="Times New Roman" panose="02020603050405020304" pitchFamily="18" charset="0"/>
                <a:cs typeface="Calibri" panose="020F0502020204030204" pitchFamily="34" charset="0"/>
              </a:rPr>
              <a:t>código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acessível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público</a:t>
            </a:r>
            <a:r>
              <a:rPr lang="en-US" sz="1100" dirty="0">
                <a:latin typeface="Calibri" panose="020F0502020204030204" pitchFamily="34" charset="0"/>
                <a:ea typeface="Times New Roman" panose="02020603050405020304" pitchFamily="18" charset="0"/>
                <a:cs typeface="Calibri" panose="020F0502020204030204" pitchFamily="34" charset="0"/>
              </a:rPr>
              <a:t>, um alto </a:t>
            </a:r>
            <a:r>
              <a:rPr lang="en-US" sz="1100" dirty="0" err="1">
                <a:latin typeface="Calibri" panose="020F0502020204030204" pitchFamily="34" charset="0"/>
                <a:ea typeface="Times New Roman" panose="02020603050405020304" pitchFamily="18" charset="0"/>
                <a:cs typeface="Calibri" panose="020F0502020204030204" pitchFamily="34" charset="0"/>
              </a:rPr>
              <a:t>nível</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eficiência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alcançado</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91842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559374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165</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17200" y="443684"/>
            <a:ext cx="6337888" cy="535596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Tokenização</a:t>
            </a:r>
            <a:r>
              <a:rPr lang="en-US" b="1" dirty="0">
                <a:solidFill>
                  <a:srgbClr val="F79037"/>
                </a:solidFill>
                <a:cs typeface="+mn-cs"/>
              </a:rPr>
              <a:t>, </a:t>
            </a:r>
            <a:r>
              <a:rPr lang="en-US" b="1" dirty="0" err="1">
                <a:solidFill>
                  <a:srgbClr val="F79037"/>
                </a:solidFill>
                <a:cs typeface="+mn-cs"/>
              </a:rPr>
              <a:t>uma</a:t>
            </a:r>
            <a:r>
              <a:rPr lang="en-US" b="1" dirty="0">
                <a:solidFill>
                  <a:srgbClr val="F79037"/>
                </a:solidFill>
                <a:cs typeface="+mn-cs"/>
              </a:rPr>
              <a:t> </a:t>
            </a:r>
            <a:r>
              <a:rPr lang="en-US" b="1" dirty="0" err="1">
                <a:solidFill>
                  <a:srgbClr val="F79037"/>
                </a:solidFill>
                <a:cs typeface="+mn-cs"/>
              </a:rPr>
              <a:t>ferramenta</a:t>
            </a:r>
            <a:r>
              <a:rPr lang="en-US" b="1" dirty="0">
                <a:solidFill>
                  <a:srgbClr val="F79037"/>
                </a:solidFill>
                <a:cs typeface="+mn-cs"/>
              </a:rPr>
              <a:t> </a:t>
            </a:r>
            <a:r>
              <a:rPr lang="en-US" b="1" dirty="0" err="1">
                <a:solidFill>
                  <a:srgbClr val="F79037"/>
                </a:solidFill>
                <a:cs typeface="+mn-cs"/>
              </a:rPr>
              <a:t>eficiente</a:t>
            </a:r>
            <a:r>
              <a:rPr lang="en-US" b="1" dirty="0">
                <a:solidFill>
                  <a:srgbClr val="F79037"/>
                </a:solidFill>
                <a:cs typeface="+mn-cs"/>
              </a:rPr>
              <a:t> </a:t>
            </a:r>
            <a:r>
              <a:rPr lang="en-US" b="1" dirty="0" err="1">
                <a:solidFill>
                  <a:srgbClr val="F79037"/>
                </a:solidFill>
                <a:cs typeface="+mn-cs"/>
              </a:rPr>
              <a:t>para</a:t>
            </a:r>
            <a:r>
              <a:rPr lang="en-US" b="1" dirty="0">
                <a:solidFill>
                  <a:srgbClr val="F79037"/>
                </a:solidFill>
                <a:cs typeface="+mn-cs"/>
              </a:rPr>
              <a:t> </a:t>
            </a:r>
            <a:r>
              <a:rPr lang="en-US" b="1" dirty="0" err="1">
                <a:solidFill>
                  <a:srgbClr val="F79037"/>
                </a:solidFill>
                <a:cs typeface="+mn-cs"/>
              </a:rPr>
              <a:t>criar</a:t>
            </a:r>
            <a:r>
              <a:rPr lang="en-US" b="1" dirty="0">
                <a:solidFill>
                  <a:srgbClr val="F79037"/>
                </a:solidFill>
                <a:cs typeface="+mn-cs"/>
              </a:rPr>
              <a:t> </a:t>
            </a:r>
            <a:r>
              <a:rPr lang="en-US" b="1" dirty="0" err="1">
                <a:solidFill>
                  <a:srgbClr val="F79037"/>
                </a:solidFill>
                <a:cs typeface="+mn-cs"/>
              </a:rPr>
              <a:t>instrumentos</a:t>
            </a:r>
            <a:r>
              <a:rPr lang="en-US" b="1" dirty="0">
                <a:solidFill>
                  <a:srgbClr val="F79037"/>
                </a:solidFill>
                <a:cs typeface="+mn-cs"/>
              </a:rPr>
              <a:t> </a:t>
            </a:r>
            <a:r>
              <a:rPr lang="en-US" b="1" dirty="0" err="1">
                <a:solidFill>
                  <a:srgbClr val="F79037"/>
                </a:solidFill>
                <a:cs typeface="+mn-cs"/>
              </a:rPr>
              <a:t>financeiros</a:t>
            </a:r>
            <a:endParaRPr lang="en-US" b="1" dirty="0">
              <a:solidFill>
                <a:srgbClr val="F79037"/>
              </a:solidFill>
              <a:cs typeface="+mn-cs"/>
            </a:endParaRPr>
          </a:p>
          <a:p>
            <a:r>
              <a:rPr lang="en-US" dirty="0" err="1">
                <a:cs typeface="+mn-cs"/>
              </a:rPr>
              <a:t>Conforme</a:t>
            </a:r>
            <a:r>
              <a:rPr lang="en-US" dirty="0">
                <a:cs typeface="+mn-cs"/>
              </a:rPr>
              <a:t> </a:t>
            </a:r>
            <a:r>
              <a:rPr lang="en-US" dirty="0" err="1">
                <a:cs typeface="+mn-cs"/>
              </a:rPr>
              <a:t>descrito</a:t>
            </a:r>
            <a:r>
              <a:rPr lang="en-US" dirty="0">
                <a:cs typeface="+mn-cs"/>
              </a:rPr>
              <a:t> </a:t>
            </a:r>
            <a:r>
              <a:rPr lang="en-US" dirty="0" err="1">
                <a:cs typeface="+mn-cs"/>
              </a:rPr>
              <a:t>acima</a:t>
            </a:r>
            <a:r>
              <a:rPr lang="en-US" dirty="0">
                <a:cs typeface="+mn-cs"/>
              </a:rPr>
              <a:t>, </a:t>
            </a:r>
            <a:r>
              <a:rPr lang="en-US" dirty="0" err="1">
                <a:cs typeface="+mn-cs"/>
              </a:rPr>
              <a:t>os</a:t>
            </a:r>
            <a:r>
              <a:rPr lang="en-US" dirty="0">
                <a:cs typeface="+mn-cs"/>
              </a:rPr>
              <a:t> dados </a:t>
            </a:r>
            <a:r>
              <a:rPr lang="en-US" dirty="0" err="1">
                <a:cs typeface="+mn-cs"/>
              </a:rPr>
              <a:t>coletados</a:t>
            </a:r>
            <a:r>
              <a:rPr lang="en-US" dirty="0">
                <a:cs typeface="+mn-cs"/>
              </a:rPr>
              <a:t> </a:t>
            </a:r>
            <a:r>
              <a:rPr lang="en-US" dirty="0" err="1">
                <a:cs typeface="+mn-cs"/>
              </a:rPr>
              <a:t>ao</a:t>
            </a:r>
            <a:r>
              <a:rPr lang="en-US" dirty="0">
                <a:cs typeface="+mn-cs"/>
              </a:rPr>
              <a:t> </a:t>
            </a:r>
            <a:r>
              <a:rPr lang="en-US" dirty="0" err="1">
                <a:cs typeface="+mn-cs"/>
              </a:rPr>
              <a:t>longo</a:t>
            </a:r>
            <a:r>
              <a:rPr lang="en-US" dirty="0">
                <a:cs typeface="+mn-cs"/>
              </a:rPr>
              <a:t> da </a:t>
            </a:r>
            <a:r>
              <a:rPr lang="en-US" dirty="0" err="1">
                <a:cs typeface="+mn-cs"/>
              </a:rPr>
              <a:t>cadeia</a:t>
            </a:r>
            <a:r>
              <a:rPr lang="en-US" dirty="0">
                <a:cs typeface="+mn-cs"/>
              </a:rPr>
              <a:t> de valor são </a:t>
            </a:r>
            <a:r>
              <a:rPr lang="en-US" dirty="0" err="1">
                <a:cs typeface="+mn-cs"/>
              </a:rPr>
              <a:t>documentados</a:t>
            </a:r>
            <a:r>
              <a:rPr lang="en-US" dirty="0">
                <a:cs typeface="+mn-cs"/>
              </a:rPr>
              <a:t> de forma </a:t>
            </a:r>
            <a:r>
              <a:rPr lang="en-US" dirty="0" err="1">
                <a:cs typeface="+mn-cs"/>
              </a:rPr>
              <a:t>imutável</a:t>
            </a:r>
            <a:r>
              <a:rPr lang="en-US" dirty="0">
                <a:cs typeface="+mn-cs"/>
              </a:rPr>
              <a:t> e </a:t>
            </a:r>
            <a:r>
              <a:rPr lang="en-US" dirty="0" err="1">
                <a:cs typeface="+mn-cs"/>
              </a:rPr>
              <a:t>confiável</a:t>
            </a:r>
            <a:r>
              <a:rPr lang="en-US" dirty="0">
                <a:cs typeface="+mn-cs"/>
              </a:rPr>
              <a:t> </a:t>
            </a:r>
            <a:r>
              <a:rPr lang="en-US" dirty="0" err="1">
                <a:cs typeface="+mn-cs"/>
              </a:rPr>
              <a:t>num</a:t>
            </a:r>
            <a:r>
              <a:rPr lang="en-US" dirty="0">
                <a:cs typeface="+mn-cs"/>
              </a:rPr>
              <a:t> ledger </a:t>
            </a:r>
            <a:r>
              <a:rPr lang="en-US" dirty="0" err="1">
                <a:cs typeface="+mn-cs"/>
              </a:rPr>
              <a:t>distribuído</a:t>
            </a:r>
            <a:r>
              <a:rPr lang="en-US" dirty="0">
                <a:cs typeface="+mn-cs"/>
              </a:rPr>
              <a:t>. </a:t>
            </a:r>
            <a:r>
              <a:rPr lang="en-US" dirty="0" err="1">
                <a:cs typeface="+mn-cs"/>
              </a:rPr>
              <a:t>Esses</a:t>
            </a:r>
            <a:r>
              <a:rPr lang="en-US" dirty="0">
                <a:cs typeface="+mn-cs"/>
              </a:rPr>
              <a:t> dados </a:t>
            </a:r>
            <a:r>
              <a:rPr lang="en-US" dirty="0" err="1">
                <a:cs typeface="+mn-cs"/>
              </a:rPr>
              <a:t>altamente</a:t>
            </a:r>
            <a:r>
              <a:rPr lang="en-US" dirty="0">
                <a:cs typeface="+mn-cs"/>
              </a:rPr>
              <a:t> </a:t>
            </a:r>
            <a:r>
              <a:rPr lang="en-US" dirty="0" err="1">
                <a:cs typeface="+mn-cs"/>
              </a:rPr>
              <a:t>confiáveis</a:t>
            </a:r>
            <a:r>
              <a:rPr lang="en-US" dirty="0">
                <a:cs typeface="+mn-cs"/>
              </a:rPr>
              <a:t> </a:t>
            </a:r>
            <a:r>
              <a:rPr lang="en-US" dirty="0" err="1">
                <a:cs typeface="+mn-cs"/>
              </a:rPr>
              <a:t>podem</a:t>
            </a:r>
            <a:r>
              <a:rPr lang="en-US" dirty="0">
                <a:cs typeface="+mn-cs"/>
              </a:rPr>
              <a:t>, </a:t>
            </a:r>
            <a:r>
              <a:rPr lang="en-US" dirty="0" err="1">
                <a:cs typeface="+mn-cs"/>
              </a:rPr>
              <a:t>por</a:t>
            </a:r>
            <a:r>
              <a:rPr lang="en-US" dirty="0">
                <a:cs typeface="+mn-cs"/>
              </a:rPr>
              <a:t> </a:t>
            </a:r>
            <a:r>
              <a:rPr lang="en-US" dirty="0" err="1">
                <a:cs typeface="+mn-cs"/>
              </a:rPr>
              <a:t>sua</a:t>
            </a:r>
            <a:r>
              <a:rPr lang="en-US" dirty="0">
                <a:cs typeface="+mn-cs"/>
              </a:rPr>
              <a:t> </a:t>
            </a:r>
            <a:r>
              <a:rPr lang="en-US" dirty="0" err="1">
                <a:cs typeface="+mn-cs"/>
              </a:rPr>
              <a:t>vez</a:t>
            </a:r>
            <a:r>
              <a:rPr lang="en-US" dirty="0">
                <a:cs typeface="+mn-cs"/>
              </a:rPr>
              <a:t>, </a:t>
            </a:r>
            <a:r>
              <a:rPr lang="en-US" dirty="0" err="1">
                <a:cs typeface="+mn-cs"/>
              </a:rPr>
              <a:t>ser</a:t>
            </a:r>
            <a:r>
              <a:rPr lang="en-US" dirty="0">
                <a:cs typeface="+mn-cs"/>
              </a:rPr>
              <a:t> </a:t>
            </a:r>
            <a:r>
              <a:rPr lang="en-US" dirty="0" err="1">
                <a:cs typeface="+mn-cs"/>
              </a:rPr>
              <a:t>securitizados</a:t>
            </a:r>
            <a:r>
              <a:rPr lang="en-US" dirty="0">
                <a:cs typeface="+mn-cs"/>
              </a:rPr>
              <a:t> de </a:t>
            </a:r>
            <a:r>
              <a:rPr lang="en-US" dirty="0" err="1">
                <a:cs typeface="+mn-cs"/>
              </a:rPr>
              <a:t>maneira</a:t>
            </a:r>
            <a:r>
              <a:rPr lang="en-US" dirty="0">
                <a:cs typeface="+mn-cs"/>
              </a:rPr>
              <a:t> </a:t>
            </a:r>
            <a:r>
              <a:rPr lang="en-US" dirty="0" err="1">
                <a:cs typeface="+mn-cs"/>
              </a:rPr>
              <a:t>padronizada</a:t>
            </a:r>
            <a:r>
              <a:rPr lang="en-US" dirty="0">
                <a:cs typeface="+mn-cs"/>
              </a:rPr>
              <a:t> e </a:t>
            </a:r>
            <a:r>
              <a:rPr lang="en-US" dirty="0" err="1">
                <a:cs typeface="+mn-cs"/>
              </a:rPr>
              <a:t>altamente</a:t>
            </a:r>
            <a:r>
              <a:rPr lang="en-US" dirty="0">
                <a:cs typeface="+mn-cs"/>
              </a:rPr>
              <a:t> </a:t>
            </a:r>
            <a:r>
              <a:rPr lang="en-US" dirty="0" err="1">
                <a:cs typeface="+mn-cs"/>
              </a:rPr>
              <a:t>eficiente</a:t>
            </a:r>
            <a:r>
              <a:rPr lang="en-US" dirty="0">
                <a:cs typeface="+mn-cs"/>
              </a:rPr>
              <a:t>. </a:t>
            </a:r>
            <a:r>
              <a:rPr lang="en-US" dirty="0" err="1">
                <a:cs typeface="+mn-cs"/>
              </a:rPr>
              <a:t>Ele</a:t>
            </a:r>
            <a:r>
              <a:rPr lang="en-US" dirty="0">
                <a:cs typeface="+mn-cs"/>
              </a:rPr>
              <a:t> </a:t>
            </a:r>
            <a:r>
              <a:rPr lang="en-US" dirty="0" err="1">
                <a:cs typeface="+mn-cs"/>
              </a:rPr>
              <a:t>também</a:t>
            </a:r>
            <a:r>
              <a:rPr lang="en-US" dirty="0">
                <a:cs typeface="+mn-cs"/>
              </a:rPr>
              <a:t> </a:t>
            </a:r>
            <a:r>
              <a:rPr lang="en-US" dirty="0" err="1">
                <a:cs typeface="+mn-cs"/>
              </a:rPr>
              <a:t>permite</a:t>
            </a:r>
            <a:r>
              <a:rPr lang="en-US" dirty="0">
                <a:cs typeface="+mn-cs"/>
              </a:rPr>
              <a:t> </a:t>
            </a:r>
            <a:r>
              <a:rPr lang="en-US" dirty="0" err="1">
                <a:cs typeface="+mn-cs"/>
              </a:rPr>
              <a:t>programar</a:t>
            </a:r>
            <a:r>
              <a:rPr lang="en-US" dirty="0">
                <a:cs typeface="+mn-cs"/>
              </a:rPr>
              <a:t> a </a:t>
            </a:r>
            <a:r>
              <a:rPr lang="en-US" dirty="0" err="1">
                <a:cs typeface="+mn-cs"/>
              </a:rPr>
              <a:t>lógica</a:t>
            </a:r>
            <a:r>
              <a:rPr lang="en-US" dirty="0">
                <a:cs typeface="+mn-cs"/>
              </a:rPr>
              <a:t> de </a:t>
            </a:r>
            <a:r>
              <a:rPr lang="en-US" dirty="0" err="1">
                <a:cs typeface="+mn-cs"/>
              </a:rPr>
              <a:t>negócios</a:t>
            </a:r>
            <a:r>
              <a:rPr lang="en-US" dirty="0">
                <a:cs typeface="+mn-cs"/>
              </a:rPr>
              <a:t> e </a:t>
            </a:r>
            <a:r>
              <a:rPr lang="en-US" dirty="0" err="1">
                <a:cs typeface="+mn-cs"/>
              </a:rPr>
              <a:t>aplicar</a:t>
            </a:r>
            <a:r>
              <a:rPr lang="en-US" dirty="0">
                <a:cs typeface="+mn-cs"/>
              </a:rPr>
              <a:t> insights </a:t>
            </a:r>
            <a:r>
              <a:rPr lang="en-US" dirty="0" err="1">
                <a:cs typeface="+mn-cs"/>
              </a:rPr>
              <a:t>regulatórios</a:t>
            </a:r>
            <a:r>
              <a:rPr lang="en-US" dirty="0">
                <a:cs typeface="+mn-cs"/>
              </a:rPr>
              <a:t> </a:t>
            </a:r>
            <a:r>
              <a:rPr lang="en-US" dirty="0" err="1">
                <a:cs typeface="+mn-cs"/>
              </a:rPr>
              <a:t>em</a:t>
            </a:r>
            <a:r>
              <a:rPr lang="en-US" dirty="0">
                <a:cs typeface="+mn-cs"/>
              </a:rPr>
              <a:t> </a:t>
            </a:r>
            <a:r>
              <a:rPr lang="en-US" dirty="0" err="1">
                <a:cs typeface="+mn-cs"/>
              </a:rPr>
              <a:t>conjunto</a:t>
            </a:r>
            <a:r>
              <a:rPr lang="en-US" dirty="0">
                <a:cs typeface="+mn-cs"/>
              </a:rPr>
              <a:t> com </a:t>
            </a:r>
            <a:r>
              <a:rPr lang="en-US" dirty="0" err="1">
                <a:cs typeface="+mn-cs"/>
              </a:rPr>
              <a:t>regras</a:t>
            </a:r>
            <a:r>
              <a:rPr lang="en-US" dirty="0">
                <a:cs typeface="+mn-cs"/>
              </a:rPr>
              <a:t> de </a:t>
            </a:r>
            <a:r>
              <a:rPr lang="en-US" dirty="0" err="1">
                <a:cs typeface="+mn-cs"/>
              </a:rPr>
              <a:t>governança</a:t>
            </a:r>
            <a:r>
              <a:rPr lang="en-US" dirty="0">
                <a:cs typeface="+mn-cs"/>
              </a:rPr>
              <a:t> </a:t>
            </a:r>
            <a:r>
              <a:rPr lang="en-US" dirty="0" err="1">
                <a:cs typeface="+mn-cs"/>
              </a:rPr>
              <a:t>diretamente</a:t>
            </a:r>
            <a:r>
              <a:rPr lang="en-US" dirty="0">
                <a:cs typeface="+mn-cs"/>
              </a:rPr>
              <a:t> no ledger, </a:t>
            </a:r>
            <a:r>
              <a:rPr lang="en-US" dirty="0" err="1">
                <a:cs typeface="+mn-cs"/>
              </a:rPr>
              <a:t>por</a:t>
            </a:r>
            <a:r>
              <a:rPr lang="en-US" dirty="0">
                <a:cs typeface="+mn-cs"/>
              </a:rPr>
              <a:t> </a:t>
            </a:r>
            <a:r>
              <a:rPr lang="en-US" dirty="0" err="1">
                <a:cs typeface="+mn-cs"/>
              </a:rPr>
              <a:t>meio</a:t>
            </a:r>
            <a:r>
              <a:rPr lang="en-US" dirty="0">
                <a:cs typeface="+mn-cs"/>
              </a:rPr>
              <a:t> de </a:t>
            </a:r>
            <a:r>
              <a:rPr lang="en-US" dirty="0" err="1">
                <a:cs typeface="+mn-cs"/>
              </a:rPr>
              <a:t>contratos</a:t>
            </a:r>
            <a:r>
              <a:rPr lang="en-US" dirty="0">
                <a:cs typeface="+mn-cs"/>
              </a:rPr>
              <a:t> </a:t>
            </a:r>
            <a:r>
              <a:rPr lang="en-US" dirty="0" err="1">
                <a:cs typeface="+mn-cs"/>
              </a:rPr>
              <a:t>inteligentes</a:t>
            </a:r>
            <a:r>
              <a:rPr lang="en-US" dirty="0">
                <a:cs typeface="+mn-cs"/>
              </a:rPr>
              <a:t>. </a:t>
            </a:r>
            <a:r>
              <a:rPr lang="en-US" dirty="0" err="1">
                <a:cs typeface="+mn-cs"/>
              </a:rPr>
              <a:t>Isso</a:t>
            </a:r>
            <a:r>
              <a:rPr lang="en-US" dirty="0">
                <a:cs typeface="+mn-cs"/>
              </a:rPr>
              <a:t> </a:t>
            </a:r>
            <a:r>
              <a:rPr lang="en-US" dirty="0" err="1">
                <a:cs typeface="+mn-cs"/>
              </a:rPr>
              <a:t>pode</a:t>
            </a:r>
            <a:r>
              <a:rPr lang="en-US" dirty="0">
                <a:cs typeface="+mn-cs"/>
              </a:rPr>
              <a:t> </a:t>
            </a:r>
            <a:r>
              <a:rPr lang="en-US" dirty="0" err="1">
                <a:cs typeface="+mn-cs"/>
              </a:rPr>
              <a:t>suportar</a:t>
            </a:r>
            <a:r>
              <a:rPr lang="en-US" dirty="0">
                <a:cs typeface="+mn-cs"/>
              </a:rPr>
              <a:t> </a:t>
            </a:r>
            <a:r>
              <a:rPr lang="en-US" dirty="0" err="1">
                <a:cs typeface="+mn-cs"/>
              </a:rPr>
              <a:t>muitas</a:t>
            </a:r>
            <a:r>
              <a:rPr lang="en-US" dirty="0">
                <a:cs typeface="+mn-cs"/>
              </a:rPr>
              <a:t> das </a:t>
            </a:r>
            <a:r>
              <a:rPr lang="en-US" dirty="0" err="1">
                <a:cs typeface="+mn-cs"/>
              </a:rPr>
              <a:t>mecânicas</a:t>
            </a:r>
            <a:r>
              <a:rPr lang="en-US" dirty="0">
                <a:cs typeface="+mn-cs"/>
              </a:rPr>
              <a:t> </a:t>
            </a:r>
            <a:r>
              <a:rPr lang="en-US" dirty="0" err="1">
                <a:cs typeface="+mn-cs"/>
              </a:rPr>
              <a:t>necessárias</a:t>
            </a:r>
            <a:r>
              <a:rPr lang="en-US" dirty="0">
                <a:cs typeface="+mn-cs"/>
              </a:rPr>
              <a:t>, </a:t>
            </a:r>
            <a:r>
              <a:rPr lang="en-US" dirty="0" err="1">
                <a:cs typeface="+mn-cs"/>
              </a:rPr>
              <a:t>tornando</a:t>
            </a:r>
            <a:r>
              <a:rPr lang="en-US" dirty="0">
                <a:cs typeface="+mn-cs"/>
              </a:rPr>
              <a:t> </a:t>
            </a:r>
            <a:r>
              <a:rPr lang="en-US" dirty="0" err="1">
                <a:cs typeface="+mn-cs"/>
              </a:rPr>
              <a:t>todo</a:t>
            </a:r>
            <a:r>
              <a:rPr lang="en-US" dirty="0">
                <a:cs typeface="+mn-cs"/>
              </a:rPr>
              <a:t> </a:t>
            </a:r>
            <a:r>
              <a:rPr lang="en-US" dirty="0" err="1">
                <a:cs typeface="+mn-cs"/>
              </a:rPr>
              <a:t>esse</a:t>
            </a:r>
            <a:r>
              <a:rPr lang="en-US" dirty="0">
                <a:cs typeface="+mn-cs"/>
              </a:rPr>
              <a:t> </a:t>
            </a:r>
            <a:r>
              <a:rPr lang="en-US" dirty="0" err="1">
                <a:cs typeface="+mn-cs"/>
              </a:rPr>
              <a:t>processo</a:t>
            </a:r>
            <a:r>
              <a:rPr lang="en-US" dirty="0">
                <a:cs typeface="+mn-cs"/>
              </a:rPr>
              <a:t> de </a:t>
            </a:r>
            <a:r>
              <a:rPr lang="en-US" dirty="0" err="1">
                <a:cs typeface="+mn-cs"/>
              </a:rPr>
              <a:t>transição</a:t>
            </a:r>
            <a:r>
              <a:rPr lang="en-US" dirty="0">
                <a:cs typeface="+mn-cs"/>
              </a:rPr>
              <a:t> </a:t>
            </a:r>
            <a:r>
              <a:rPr lang="en-US" dirty="0" err="1">
                <a:cs typeface="+mn-cs"/>
              </a:rPr>
              <a:t>escalável</a:t>
            </a:r>
            <a:r>
              <a:rPr lang="en-US" dirty="0">
                <a:cs typeface="+mn-cs"/>
              </a:rPr>
              <a:t> e </a:t>
            </a:r>
            <a:r>
              <a:rPr lang="en-US" dirty="0" err="1">
                <a:cs typeface="+mn-cs"/>
              </a:rPr>
              <a:t>melhorando</a:t>
            </a:r>
            <a:r>
              <a:rPr lang="en-US" dirty="0">
                <a:cs typeface="+mn-cs"/>
              </a:rPr>
              <a:t> o </a:t>
            </a:r>
            <a:r>
              <a:rPr lang="en-US" dirty="0" err="1">
                <a:cs typeface="+mn-cs"/>
              </a:rPr>
              <a:t>que</a:t>
            </a:r>
            <a:r>
              <a:rPr lang="en-US" dirty="0">
                <a:cs typeface="+mn-cs"/>
              </a:rPr>
              <a:t> </a:t>
            </a:r>
            <a:r>
              <a:rPr lang="en-US" dirty="0" err="1">
                <a:cs typeface="+mn-cs"/>
              </a:rPr>
              <a:t>na</a:t>
            </a:r>
            <a:r>
              <a:rPr lang="en-US" dirty="0">
                <a:cs typeface="+mn-cs"/>
              </a:rPr>
              <a:t> </a:t>
            </a:r>
            <a:r>
              <a:rPr lang="en-US" dirty="0" err="1">
                <a:cs typeface="+mn-cs"/>
              </a:rPr>
              <a:t>infraestrutura</a:t>
            </a:r>
            <a:r>
              <a:rPr lang="en-US" dirty="0">
                <a:cs typeface="+mn-cs"/>
              </a:rPr>
              <a:t> </a:t>
            </a:r>
            <a:r>
              <a:rPr lang="en-US" dirty="0" err="1">
                <a:cs typeface="+mn-cs"/>
              </a:rPr>
              <a:t>atual</a:t>
            </a:r>
            <a:r>
              <a:rPr lang="en-US" dirty="0">
                <a:cs typeface="+mn-cs"/>
              </a:rPr>
              <a:t> </a:t>
            </a:r>
            <a:r>
              <a:rPr lang="en-US" dirty="0" err="1">
                <a:cs typeface="+mn-cs"/>
              </a:rPr>
              <a:t>é</a:t>
            </a:r>
            <a:r>
              <a:rPr lang="en-US" dirty="0">
                <a:cs typeface="+mn-cs"/>
              </a:rPr>
              <a:t> um </a:t>
            </a:r>
            <a:r>
              <a:rPr lang="en-US" dirty="0" err="1">
                <a:cs typeface="+mn-cs"/>
              </a:rPr>
              <a:t>processo</a:t>
            </a:r>
            <a:r>
              <a:rPr lang="en-US" dirty="0">
                <a:cs typeface="+mn-cs"/>
              </a:rPr>
              <a:t> </a:t>
            </a:r>
            <a:r>
              <a:rPr lang="en-US" dirty="0" err="1">
                <a:cs typeface="+mn-cs"/>
              </a:rPr>
              <a:t>demorado</a:t>
            </a:r>
            <a:r>
              <a:rPr lang="en-US" dirty="0">
                <a:cs typeface="+mn-cs"/>
              </a:rPr>
              <a:t> e </a:t>
            </a:r>
            <a:r>
              <a:rPr lang="en-US" dirty="0" err="1">
                <a:cs typeface="+mn-cs"/>
              </a:rPr>
              <a:t>caro</a:t>
            </a:r>
            <a:r>
              <a:rPr lang="en-US" dirty="0">
                <a:cs typeface="+mn-cs"/>
              </a:rPr>
              <a:t>.</a:t>
            </a:r>
          </a:p>
          <a:p>
            <a:r>
              <a:rPr lang="en-US" dirty="0">
                <a:cs typeface="+mn-cs"/>
              </a:rPr>
              <a:t> </a:t>
            </a:r>
          </a:p>
          <a:p>
            <a:r>
              <a:rPr lang="en-US" dirty="0" err="1">
                <a:cs typeface="+mn-cs"/>
              </a:rPr>
              <a:t>Primeiro</a:t>
            </a:r>
            <a:r>
              <a:rPr lang="en-US" dirty="0">
                <a:cs typeface="+mn-cs"/>
              </a:rPr>
              <a:t> </a:t>
            </a:r>
            <a:r>
              <a:rPr lang="en-US" dirty="0" err="1">
                <a:cs typeface="+mn-cs"/>
              </a:rPr>
              <a:t>benefício</a:t>
            </a:r>
            <a:r>
              <a:rPr lang="en-US" dirty="0">
                <a:cs typeface="+mn-cs"/>
              </a:rPr>
              <a:t> da </a:t>
            </a:r>
            <a:r>
              <a:rPr lang="en-US" dirty="0" err="1">
                <a:cs typeface="+mn-cs"/>
              </a:rPr>
              <a:t>tokenização</a:t>
            </a:r>
            <a:r>
              <a:rPr lang="en-US" dirty="0">
                <a:cs typeface="+mn-cs"/>
              </a:rPr>
              <a:t>: </a:t>
            </a:r>
            <a:r>
              <a:rPr lang="en-US" dirty="0" err="1">
                <a:cs typeface="+mn-cs"/>
              </a:rPr>
              <a:t>dividir</a:t>
            </a:r>
            <a:r>
              <a:rPr lang="en-US" dirty="0">
                <a:cs typeface="+mn-cs"/>
              </a:rPr>
              <a:t> </a:t>
            </a:r>
            <a:r>
              <a:rPr lang="en-US" dirty="0" err="1">
                <a:cs typeface="+mn-cs"/>
              </a:rPr>
              <a:t>os</a:t>
            </a:r>
            <a:r>
              <a:rPr lang="en-US" dirty="0">
                <a:cs typeface="+mn-cs"/>
              </a:rPr>
              <a:t> altos </a:t>
            </a:r>
            <a:r>
              <a:rPr lang="en-US" dirty="0" err="1">
                <a:cs typeface="+mn-cs"/>
              </a:rPr>
              <a:t>riscos</a:t>
            </a:r>
            <a:r>
              <a:rPr lang="en-US" dirty="0">
                <a:cs typeface="+mn-cs"/>
              </a:rPr>
              <a:t> de </a:t>
            </a:r>
            <a:r>
              <a:rPr lang="en-US" dirty="0" err="1">
                <a:cs typeface="+mn-cs"/>
              </a:rPr>
              <a:t>investimento</a:t>
            </a:r>
            <a:r>
              <a:rPr lang="en-US" dirty="0">
                <a:cs typeface="+mn-cs"/>
              </a:rPr>
              <a:t> </a:t>
            </a:r>
            <a:r>
              <a:rPr lang="en-US" dirty="0" err="1">
                <a:cs typeface="+mn-cs"/>
              </a:rPr>
              <a:t>inicial</a:t>
            </a:r>
            <a:r>
              <a:rPr lang="en-US" dirty="0">
                <a:cs typeface="+mn-cs"/>
              </a:rPr>
              <a:t> dos </a:t>
            </a:r>
            <a:r>
              <a:rPr lang="en-US" dirty="0" err="1">
                <a:cs typeface="+mn-cs"/>
              </a:rPr>
              <a:t>desenvolvimentos</a:t>
            </a:r>
            <a:r>
              <a:rPr lang="en-US" dirty="0">
                <a:cs typeface="+mn-cs"/>
              </a:rPr>
              <a:t> </a:t>
            </a:r>
            <a:r>
              <a:rPr lang="en-US" dirty="0" err="1">
                <a:cs typeface="+mn-cs"/>
              </a:rPr>
              <a:t>dessas</a:t>
            </a:r>
            <a:r>
              <a:rPr lang="en-US" dirty="0">
                <a:cs typeface="+mn-cs"/>
              </a:rPr>
              <a:t> </a:t>
            </a:r>
            <a:r>
              <a:rPr lang="en-US" dirty="0" err="1">
                <a:cs typeface="+mn-cs"/>
              </a:rPr>
              <a:t>tecnologias</a:t>
            </a:r>
            <a:r>
              <a:rPr lang="en-US" dirty="0">
                <a:cs typeface="+mn-cs"/>
              </a:rPr>
              <a:t>, </a:t>
            </a:r>
            <a:r>
              <a:rPr lang="en-US" dirty="0" err="1">
                <a:cs typeface="+mn-cs"/>
              </a:rPr>
              <a:t>mantendo</a:t>
            </a:r>
            <a:r>
              <a:rPr lang="en-US" dirty="0">
                <a:cs typeface="+mn-cs"/>
              </a:rPr>
              <a:t> o capital </a:t>
            </a:r>
            <a:r>
              <a:rPr lang="en-US" dirty="0" err="1">
                <a:cs typeface="+mn-cs"/>
              </a:rPr>
              <a:t>fortemente</a:t>
            </a:r>
            <a:r>
              <a:rPr lang="en-US" dirty="0">
                <a:cs typeface="+mn-cs"/>
              </a:rPr>
              <a:t> </a:t>
            </a:r>
            <a:r>
              <a:rPr lang="en-US" dirty="0" err="1">
                <a:cs typeface="+mn-cs"/>
              </a:rPr>
              <a:t>concentrado</a:t>
            </a:r>
            <a:r>
              <a:rPr lang="en-US" dirty="0">
                <a:cs typeface="+mn-cs"/>
              </a:rPr>
              <a:t> </a:t>
            </a:r>
            <a:r>
              <a:rPr lang="en-US" dirty="0" err="1">
                <a:cs typeface="+mn-cs"/>
              </a:rPr>
              <a:t>para</a:t>
            </a:r>
            <a:r>
              <a:rPr lang="en-US" dirty="0">
                <a:cs typeface="+mn-cs"/>
              </a:rPr>
              <a:t> </a:t>
            </a:r>
            <a:r>
              <a:rPr lang="en-US" dirty="0" err="1">
                <a:cs typeface="+mn-cs"/>
              </a:rPr>
              <a:t>impulsionar</a:t>
            </a:r>
            <a:r>
              <a:rPr lang="en-US" dirty="0">
                <a:cs typeface="+mn-cs"/>
              </a:rPr>
              <a:t> a </a:t>
            </a:r>
            <a:r>
              <a:rPr lang="en-US" dirty="0" err="1">
                <a:cs typeface="+mn-cs"/>
              </a:rPr>
              <a:t>inovação</a:t>
            </a:r>
            <a:r>
              <a:rPr lang="en-US" dirty="0">
                <a:cs typeface="+mn-cs"/>
              </a:rPr>
              <a:t> e </a:t>
            </a:r>
            <a:r>
              <a:rPr lang="en-US" dirty="0" err="1">
                <a:cs typeface="+mn-cs"/>
              </a:rPr>
              <a:t>enviar</a:t>
            </a:r>
            <a:r>
              <a:rPr lang="en-US" dirty="0">
                <a:cs typeface="+mn-cs"/>
              </a:rPr>
              <a:t> </a:t>
            </a:r>
            <a:r>
              <a:rPr lang="en-US" dirty="0" err="1">
                <a:cs typeface="+mn-cs"/>
              </a:rPr>
              <a:t>sinais</a:t>
            </a:r>
            <a:r>
              <a:rPr lang="en-US" dirty="0">
                <a:cs typeface="+mn-cs"/>
              </a:rPr>
              <a:t> do </a:t>
            </a:r>
            <a:r>
              <a:rPr lang="en-US" dirty="0" err="1">
                <a:cs typeface="+mn-cs"/>
              </a:rPr>
              <a:t>lado</a:t>
            </a:r>
            <a:r>
              <a:rPr lang="en-US" dirty="0">
                <a:cs typeface="+mn-cs"/>
              </a:rPr>
              <a:t> da </a:t>
            </a:r>
            <a:r>
              <a:rPr lang="en-US" dirty="0" err="1">
                <a:cs typeface="+mn-cs"/>
              </a:rPr>
              <a:t>procura</a:t>
            </a:r>
            <a:r>
              <a:rPr lang="en-US" dirty="0">
                <a:cs typeface="+mn-cs"/>
              </a:rPr>
              <a:t>. A </a:t>
            </a:r>
            <a:r>
              <a:rPr lang="en-US" dirty="0" err="1">
                <a:cs typeface="+mn-cs"/>
              </a:rPr>
              <a:t>tokenização</a:t>
            </a:r>
            <a:r>
              <a:rPr lang="en-US" dirty="0">
                <a:cs typeface="+mn-cs"/>
              </a:rPr>
              <a:t> </a:t>
            </a:r>
            <a:r>
              <a:rPr lang="en-US" dirty="0" err="1">
                <a:cs typeface="+mn-cs"/>
              </a:rPr>
              <a:t>possibilita</a:t>
            </a:r>
            <a:r>
              <a:rPr lang="en-US" dirty="0">
                <a:cs typeface="+mn-cs"/>
              </a:rPr>
              <a:t> o </a:t>
            </a:r>
            <a:r>
              <a:rPr lang="en-US" dirty="0" err="1">
                <a:cs typeface="+mn-cs"/>
              </a:rPr>
              <a:t>fracionamento</a:t>
            </a:r>
            <a:r>
              <a:rPr lang="en-US" dirty="0">
                <a:cs typeface="+mn-cs"/>
              </a:rPr>
              <a:t> de </a:t>
            </a:r>
            <a:r>
              <a:rPr lang="en-US" dirty="0" err="1">
                <a:cs typeface="+mn-cs"/>
              </a:rPr>
              <a:t>investimentos</a:t>
            </a:r>
            <a:r>
              <a:rPr lang="en-US" dirty="0">
                <a:cs typeface="+mn-cs"/>
              </a:rPr>
              <a:t>, o </a:t>
            </a:r>
            <a:r>
              <a:rPr lang="en-US" dirty="0" err="1">
                <a:cs typeface="+mn-cs"/>
              </a:rPr>
              <a:t>que</a:t>
            </a:r>
            <a:r>
              <a:rPr lang="en-US" dirty="0">
                <a:cs typeface="+mn-cs"/>
              </a:rPr>
              <a:t> </a:t>
            </a:r>
            <a:r>
              <a:rPr lang="en-US" dirty="0" err="1">
                <a:cs typeface="+mn-cs"/>
              </a:rPr>
              <a:t>pode</a:t>
            </a:r>
            <a:r>
              <a:rPr lang="en-US" dirty="0">
                <a:cs typeface="+mn-cs"/>
              </a:rPr>
              <a:t> </a:t>
            </a:r>
            <a:r>
              <a:rPr lang="en-US" dirty="0" err="1">
                <a:cs typeface="+mn-cs"/>
              </a:rPr>
              <a:t>ser</a:t>
            </a:r>
            <a:r>
              <a:rPr lang="en-US" dirty="0">
                <a:cs typeface="+mn-cs"/>
              </a:rPr>
              <a:t> </a:t>
            </a:r>
            <a:r>
              <a:rPr lang="en-US" dirty="0" err="1">
                <a:cs typeface="+mn-cs"/>
              </a:rPr>
              <a:t>útil</a:t>
            </a:r>
            <a:r>
              <a:rPr lang="en-US" dirty="0">
                <a:cs typeface="+mn-cs"/>
              </a:rPr>
              <a:t> </a:t>
            </a:r>
            <a:r>
              <a:rPr lang="en-US" dirty="0" err="1">
                <a:cs typeface="+mn-cs"/>
              </a:rPr>
              <a:t>na</a:t>
            </a:r>
            <a:r>
              <a:rPr lang="en-US" dirty="0">
                <a:cs typeface="+mn-cs"/>
              </a:rPr>
              <a:t> </a:t>
            </a:r>
            <a:r>
              <a:rPr lang="en-US" dirty="0" err="1">
                <a:cs typeface="+mn-cs"/>
              </a:rPr>
              <a:t>transição</a:t>
            </a:r>
            <a:r>
              <a:rPr lang="en-US" dirty="0">
                <a:cs typeface="+mn-cs"/>
              </a:rPr>
              <a:t> </a:t>
            </a:r>
            <a:r>
              <a:rPr lang="en-US" dirty="0" err="1">
                <a:cs typeface="+mn-cs"/>
              </a:rPr>
              <a:t>energética</a:t>
            </a:r>
            <a:r>
              <a:rPr lang="en-US" dirty="0">
                <a:cs typeface="+mn-cs"/>
              </a:rPr>
              <a:t> de </a:t>
            </a:r>
            <a:r>
              <a:rPr lang="en-US" dirty="0" err="1">
                <a:cs typeface="+mn-cs"/>
              </a:rPr>
              <a:t>várias</a:t>
            </a:r>
            <a:r>
              <a:rPr lang="en-US" dirty="0">
                <a:cs typeface="+mn-cs"/>
              </a:rPr>
              <a:t> </a:t>
            </a:r>
            <a:r>
              <a:rPr lang="en-US" dirty="0" err="1">
                <a:cs typeface="+mn-cs"/>
              </a:rPr>
              <a:t>maneiras</a:t>
            </a:r>
            <a:r>
              <a:rPr lang="en-US" dirty="0">
                <a:cs typeface="+mn-cs"/>
              </a:rPr>
              <a:t>.</a:t>
            </a:r>
          </a:p>
          <a:p>
            <a:r>
              <a:rPr lang="en-US" dirty="0">
                <a:cs typeface="+mn-cs"/>
              </a:rPr>
              <a:t> </a:t>
            </a:r>
          </a:p>
          <a:p>
            <a:r>
              <a:rPr lang="en-US" dirty="0">
                <a:cs typeface="+mn-cs"/>
              </a:rPr>
              <a:t>Um </a:t>
            </a:r>
            <a:r>
              <a:rPr lang="en-US" dirty="0" err="1">
                <a:cs typeface="+mn-cs"/>
              </a:rPr>
              <a:t>exemplo</a:t>
            </a:r>
            <a:r>
              <a:rPr lang="en-US" dirty="0">
                <a:cs typeface="+mn-cs"/>
              </a:rPr>
              <a:t> disso </a:t>
            </a:r>
            <a:r>
              <a:rPr lang="en-US" dirty="0" err="1">
                <a:cs typeface="+mn-cs"/>
              </a:rPr>
              <a:t>seria</a:t>
            </a:r>
            <a:r>
              <a:rPr lang="en-US" dirty="0">
                <a:cs typeface="+mn-cs"/>
              </a:rPr>
              <a:t> </a:t>
            </a:r>
            <a:r>
              <a:rPr lang="en-US" dirty="0" err="1">
                <a:cs typeface="+mn-cs"/>
              </a:rPr>
              <a:t>uma</a:t>
            </a:r>
            <a:r>
              <a:rPr lang="en-US" dirty="0">
                <a:cs typeface="+mn-cs"/>
              </a:rPr>
              <a:t> </a:t>
            </a:r>
            <a:r>
              <a:rPr lang="en-US" dirty="0" err="1">
                <a:cs typeface="+mn-cs"/>
              </a:rPr>
              <a:t>fazenda</a:t>
            </a:r>
            <a:r>
              <a:rPr lang="en-US" dirty="0">
                <a:cs typeface="+mn-cs"/>
              </a:rPr>
              <a:t> solar </a:t>
            </a:r>
            <a:r>
              <a:rPr lang="en-US" dirty="0" err="1">
                <a:cs typeface="+mn-cs"/>
              </a:rPr>
              <a:t>na</a:t>
            </a:r>
            <a:r>
              <a:rPr lang="en-US" dirty="0">
                <a:cs typeface="+mn-cs"/>
              </a:rPr>
              <a:t> </a:t>
            </a:r>
            <a:r>
              <a:rPr lang="en-US" dirty="0" err="1">
                <a:cs typeface="+mn-cs"/>
              </a:rPr>
              <a:t>fase</a:t>
            </a:r>
            <a:r>
              <a:rPr lang="en-US" dirty="0">
                <a:cs typeface="+mn-cs"/>
              </a:rPr>
              <a:t> </a:t>
            </a:r>
            <a:r>
              <a:rPr lang="en-US" dirty="0" err="1">
                <a:cs typeface="+mn-cs"/>
              </a:rPr>
              <a:t>inicial</a:t>
            </a:r>
            <a:r>
              <a:rPr lang="en-US" dirty="0">
                <a:cs typeface="+mn-cs"/>
              </a:rPr>
              <a:t> de </a:t>
            </a:r>
            <a:r>
              <a:rPr lang="en-US" dirty="0" err="1">
                <a:cs typeface="+mn-cs"/>
              </a:rPr>
              <a:t>construção</a:t>
            </a:r>
            <a:r>
              <a:rPr lang="en-US" dirty="0">
                <a:cs typeface="+mn-cs"/>
              </a:rPr>
              <a:t>. O </a:t>
            </a:r>
            <a:r>
              <a:rPr lang="en-US" dirty="0" err="1">
                <a:cs typeface="+mn-cs"/>
              </a:rPr>
              <a:t>investimento</a:t>
            </a:r>
            <a:r>
              <a:rPr lang="en-US" dirty="0">
                <a:cs typeface="+mn-cs"/>
              </a:rPr>
              <a:t> e o </a:t>
            </a:r>
            <a:r>
              <a:rPr lang="en-US" dirty="0" err="1">
                <a:cs typeface="+mn-cs"/>
              </a:rPr>
              <a:t>retorno</a:t>
            </a:r>
            <a:r>
              <a:rPr lang="en-US" dirty="0">
                <a:cs typeface="+mn-cs"/>
              </a:rPr>
              <a:t> </a:t>
            </a:r>
            <a:r>
              <a:rPr lang="en-US" dirty="0" err="1">
                <a:cs typeface="+mn-cs"/>
              </a:rPr>
              <a:t>desses</a:t>
            </a:r>
            <a:r>
              <a:rPr lang="en-US" dirty="0">
                <a:cs typeface="+mn-cs"/>
              </a:rPr>
              <a:t> </a:t>
            </a:r>
            <a:r>
              <a:rPr lang="en-US" dirty="0" err="1">
                <a:cs typeface="+mn-cs"/>
              </a:rPr>
              <a:t>projetos</a:t>
            </a:r>
            <a:r>
              <a:rPr lang="en-US" dirty="0">
                <a:cs typeface="+mn-cs"/>
              </a:rPr>
              <a:t> </a:t>
            </a:r>
            <a:r>
              <a:rPr lang="en-US" dirty="0" err="1">
                <a:cs typeface="+mn-cs"/>
              </a:rPr>
              <a:t>podem</a:t>
            </a:r>
            <a:r>
              <a:rPr lang="en-US" dirty="0">
                <a:cs typeface="+mn-cs"/>
              </a:rPr>
              <a:t> </a:t>
            </a:r>
            <a:r>
              <a:rPr lang="en-US" dirty="0" err="1">
                <a:cs typeface="+mn-cs"/>
              </a:rPr>
              <a:t>ser</a:t>
            </a:r>
            <a:r>
              <a:rPr lang="en-US" dirty="0">
                <a:cs typeface="+mn-cs"/>
              </a:rPr>
              <a:t> </a:t>
            </a:r>
            <a:r>
              <a:rPr lang="en-US" dirty="0" err="1">
                <a:cs typeface="+mn-cs"/>
              </a:rPr>
              <a:t>geridos</a:t>
            </a:r>
            <a:r>
              <a:rPr lang="en-US" dirty="0">
                <a:cs typeface="+mn-cs"/>
              </a:rPr>
              <a:t> com </a:t>
            </a:r>
            <a:r>
              <a:rPr lang="en-US" dirty="0" err="1">
                <a:cs typeface="+mn-cs"/>
              </a:rPr>
              <a:t>eficiência</a:t>
            </a:r>
            <a:r>
              <a:rPr lang="en-US" dirty="0">
                <a:cs typeface="+mn-cs"/>
              </a:rPr>
              <a:t> </a:t>
            </a:r>
            <a:r>
              <a:rPr lang="en-US" dirty="0" err="1">
                <a:cs typeface="+mn-cs"/>
              </a:rPr>
              <a:t>por</a:t>
            </a:r>
            <a:r>
              <a:rPr lang="en-US" dirty="0">
                <a:cs typeface="+mn-cs"/>
              </a:rPr>
              <a:t> </a:t>
            </a:r>
            <a:r>
              <a:rPr lang="en-US" dirty="0" err="1">
                <a:cs typeface="+mn-cs"/>
              </a:rPr>
              <a:t>meio</a:t>
            </a:r>
            <a:r>
              <a:rPr lang="en-US" dirty="0">
                <a:cs typeface="+mn-cs"/>
              </a:rPr>
              <a:t> de </a:t>
            </a:r>
            <a:r>
              <a:rPr lang="en-US" dirty="0" err="1">
                <a:cs typeface="+mn-cs"/>
              </a:rPr>
              <a:t>plataformas</a:t>
            </a:r>
            <a:r>
              <a:rPr lang="en-US" dirty="0">
                <a:cs typeface="+mn-cs"/>
              </a:rPr>
              <a:t> de </a:t>
            </a:r>
            <a:r>
              <a:rPr lang="en-US" dirty="0" err="1">
                <a:cs typeface="+mn-cs"/>
              </a:rPr>
              <a:t>contratos</a:t>
            </a:r>
            <a:r>
              <a:rPr lang="en-US" dirty="0">
                <a:cs typeface="+mn-cs"/>
              </a:rPr>
              <a:t> </a:t>
            </a:r>
            <a:r>
              <a:rPr lang="en-US" dirty="0" err="1">
                <a:cs typeface="+mn-cs"/>
              </a:rPr>
              <a:t>inteligentes</a:t>
            </a:r>
            <a:r>
              <a:rPr lang="en-US" dirty="0">
                <a:cs typeface="+mn-cs"/>
              </a:rPr>
              <a:t> e a </a:t>
            </a:r>
            <a:r>
              <a:rPr lang="en-US" dirty="0" err="1">
                <a:cs typeface="+mn-cs"/>
              </a:rPr>
              <a:t>integração</a:t>
            </a:r>
            <a:r>
              <a:rPr lang="en-US" dirty="0">
                <a:cs typeface="+mn-cs"/>
              </a:rPr>
              <a:t> de </a:t>
            </a:r>
            <a:r>
              <a:rPr lang="en-US" dirty="0" err="1">
                <a:cs typeface="+mn-cs"/>
              </a:rPr>
              <a:t>ponta</a:t>
            </a:r>
            <a:r>
              <a:rPr lang="en-US" dirty="0">
                <a:cs typeface="+mn-cs"/>
              </a:rPr>
              <a:t> a </a:t>
            </a:r>
            <a:r>
              <a:rPr lang="en-US" dirty="0" err="1">
                <a:cs typeface="+mn-cs"/>
              </a:rPr>
              <a:t>ponta</a:t>
            </a:r>
            <a:r>
              <a:rPr lang="en-US" dirty="0">
                <a:cs typeface="+mn-cs"/>
              </a:rPr>
              <a:t> — </a:t>
            </a:r>
            <a:r>
              <a:rPr lang="en-US" dirty="0" err="1">
                <a:cs typeface="+mn-cs"/>
              </a:rPr>
              <a:t>automatizada</a:t>
            </a:r>
            <a:r>
              <a:rPr lang="en-US" dirty="0">
                <a:cs typeface="+mn-cs"/>
              </a:rPr>
              <a:t> </a:t>
            </a:r>
            <a:r>
              <a:rPr lang="en-US" dirty="0" err="1">
                <a:cs typeface="+mn-cs"/>
              </a:rPr>
              <a:t>em</a:t>
            </a:r>
            <a:r>
              <a:rPr lang="en-US" dirty="0">
                <a:cs typeface="+mn-cs"/>
              </a:rPr>
              <a:t> </a:t>
            </a:r>
            <a:r>
              <a:rPr lang="en-US" dirty="0" err="1">
                <a:cs typeface="+mn-cs"/>
              </a:rPr>
              <a:t>combinação</a:t>
            </a:r>
            <a:r>
              <a:rPr lang="en-US" dirty="0">
                <a:cs typeface="+mn-cs"/>
              </a:rPr>
              <a:t> com </a:t>
            </a:r>
            <a:r>
              <a:rPr lang="en-US" dirty="0" err="1">
                <a:cs typeface="+mn-cs"/>
              </a:rPr>
              <a:t>AIoT</a:t>
            </a:r>
            <a:r>
              <a:rPr lang="en-US" dirty="0">
                <a:cs typeface="+mn-cs"/>
              </a:rPr>
              <a:t> </a:t>
            </a:r>
            <a:r>
              <a:rPr lang="en-US" dirty="0" err="1">
                <a:cs typeface="+mn-cs"/>
              </a:rPr>
              <a:t>ao</a:t>
            </a:r>
            <a:r>
              <a:rPr lang="en-US" dirty="0">
                <a:cs typeface="+mn-cs"/>
              </a:rPr>
              <a:t> </a:t>
            </a:r>
            <a:r>
              <a:rPr lang="en-US" dirty="0" err="1">
                <a:cs typeface="+mn-cs"/>
              </a:rPr>
              <a:t>longo</a:t>
            </a:r>
            <a:r>
              <a:rPr lang="en-US" dirty="0">
                <a:cs typeface="+mn-cs"/>
              </a:rPr>
              <a:t> da </a:t>
            </a:r>
            <a:r>
              <a:rPr lang="en-US" dirty="0" err="1">
                <a:cs typeface="+mn-cs"/>
              </a:rPr>
              <a:t>cadeia</a:t>
            </a:r>
            <a:r>
              <a:rPr lang="en-US" dirty="0">
                <a:cs typeface="+mn-cs"/>
              </a:rPr>
              <a:t> de </a:t>
            </a:r>
            <a:r>
              <a:rPr lang="en-US" dirty="0" err="1">
                <a:cs typeface="+mn-cs"/>
              </a:rPr>
              <a:t>custódia</a:t>
            </a:r>
            <a:r>
              <a:rPr lang="en-US" dirty="0">
                <a:cs typeface="+mn-cs"/>
              </a:rPr>
              <a:t>. Uma </a:t>
            </a:r>
            <a:r>
              <a:rPr lang="en-US" dirty="0" err="1">
                <a:cs typeface="+mn-cs"/>
              </a:rPr>
              <a:t>vez</a:t>
            </a:r>
            <a:r>
              <a:rPr lang="en-US" dirty="0">
                <a:cs typeface="+mn-cs"/>
              </a:rPr>
              <a:t> </a:t>
            </a:r>
            <a:r>
              <a:rPr lang="en-US" dirty="0" err="1">
                <a:cs typeface="+mn-cs"/>
              </a:rPr>
              <a:t>que</a:t>
            </a:r>
            <a:r>
              <a:rPr lang="en-US" dirty="0">
                <a:cs typeface="+mn-cs"/>
              </a:rPr>
              <a:t> o </a:t>
            </a:r>
            <a:r>
              <a:rPr lang="en-US" dirty="0" err="1">
                <a:cs typeface="+mn-cs"/>
              </a:rPr>
              <a:t>projeto</a:t>
            </a:r>
            <a:r>
              <a:rPr lang="en-US" dirty="0">
                <a:cs typeface="+mn-cs"/>
              </a:rPr>
              <a:t> </a:t>
            </a:r>
            <a:r>
              <a:rPr lang="en-US" dirty="0" err="1">
                <a:cs typeface="+mn-cs"/>
              </a:rPr>
              <a:t>entra</a:t>
            </a:r>
            <a:r>
              <a:rPr lang="en-US" dirty="0">
                <a:cs typeface="+mn-cs"/>
              </a:rPr>
              <a:t> </a:t>
            </a:r>
            <a:r>
              <a:rPr lang="en-US" dirty="0" err="1">
                <a:cs typeface="+mn-cs"/>
              </a:rPr>
              <a:t>na</a:t>
            </a:r>
            <a:r>
              <a:rPr lang="en-US" dirty="0">
                <a:cs typeface="+mn-cs"/>
              </a:rPr>
              <a:t> </a:t>
            </a:r>
            <a:r>
              <a:rPr lang="en-US" dirty="0" err="1">
                <a:cs typeface="+mn-cs"/>
              </a:rPr>
              <a:t>fase</a:t>
            </a:r>
            <a:r>
              <a:rPr lang="en-US" dirty="0">
                <a:cs typeface="+mn-cs"/>
              </a:rPr>
              <a:t> de </a:t>
            </a:r>
            <a:r>
              <a:rPr lang="en-US" dirty="0" err="1">
                <a:cs typeface="+mn-cs"/>
              </a:rPr>
              <a:t>produção</a:t>
            </a:r>
            <a:r>
              <a:rPr lang="en-US" dirty="0">
                <a:cs typeface="+mn-cs"/>
              </a:rPr>
              <a:t>, </a:t>
            </a:r>
            <a:r>
              <a:rPr lang="en-US" dirty="0" err="1">
                <a:cs typeface="+mn-cs"/>
              </a:rPr>
              <a:t>os</a:t>
            </a:r>
            <a:r>
              <a:rPr lang="en-US" dirty="0">
                <a:cs typeface="+mn-cs"/>
              </a:rPr>
              <a:t> </a:t>
            </a:r>
            <a:r>
              <a:rPr lang="en-US" dirty="0" err="1">
                <a:cs typeface="+mn-cs"/>
              </a:rPr>
              <a:t>retornos</a:t>
            </a:r>
            <a:r>
              <a:rPr lang="en-US" dirty="0">
                <a:cs typeface="+mn-cs"/>
              </a:rPr>
              <a:t> </a:t>
            </a:r>
            <a:r>
              <a:rPr lang="en-US" dirty="0" err="1">
                <a:cs typeface="+mn-cs"/>
              </a:rPr>
              <a:t>podem</a:t>
            </a:r>
            <a:r>
              <a:rPr lang="en-US" dirty="0">
                <a:cs typeface="+mn-cs"/>
              </a:rPr>
              <a:t> </a:t>
            </a:r>
            <a:r>
              <a:rPr lang="en-US" dirty="0" err="1">
                <a:cs typeface="+mn-cs"/>
              </a:rPr>
              <a:t>ser</a:t>
            </a:r>
            <a:r>
              <a:rPr lang="en-US" dirty="0">
                <a:cs typeface="+mn-cs"/>
              </a:rPr>
              <a:t> </a:t>
            </a:r>
            <a:r>
              <a:rPr lang="en-US" dirty="0" err="1">
                <a:cs typeface="+mn-cs"/>
              </a:rPr>
              <a:t>alocados</a:t>
            </a:r>
            <a:r>
              <a:rPr lang="en-US" dirty="0">
                <a:cs typeface="+mn-cs"/>
              </a:rPr>
              <a:t> de </a:t>
            </a:r>
            <a:r>
              <a:rPr lang="en-US" dirty="0" err="1">
                <a:cs typeface="+mn-cs"/>
              </a:rPr>
              <a:t>acordo</a:t>
            </a:r>
            <a:r>
              <a:rPr lang="en-US" dirty="0">
                <a:cs typeface="+mn-cs"/>
              </a:rPr>
              <a:t> com </a:t>
            </a:r>
            <a:r>
              <a:rPr lang="en-US" dirty="0" err="1">
                <a:cs typeface="+mn-cs"/>
              </a:rPr>
              <a:t>os</a:t>
            </a:r>
            <a:r>
              <a:rPr lang="en-US" dirty="0">
                <a:cs typeface="+mn-cs"/>
              </a:rPr>
              <a:t> </a:t>
            </a:r>
            <a:r>
              <a:rPr lang="en-US" dirty="0" err="1">
                <a:cs typeface="+mn-cs"/>
              </a:rPr>
              <a:t>acordos</a:t>
            </a:r>
            <a:r>
              <a:rPr lang="en-US" dirty="0">
                <a:cs typeface="+mn-cs"/>
              </a:rPr>
              <a:t> </a:t>
            </a:r>
            <a:r>
              <a:rPr lang="en-US" dirty="0" err="1">
                <a:cs typeface="+mn-cs"/>
              </a:rPr>
              <a:t>iniciais</a:t>
            </a:r>
            <a:r>
              <a:rPr lang="en-US" dirty="0">
                <a:cs typeface="+mn-cs"/>
              </a:rPr>
              <a:t>. </a:t>
            </a:r>
            <a:r>
              <a:rPr lang="en-US" dirty="0" err="1">
                <a:cs typeface="+mn-cs"/>
              </a:rPr>
              <a:t>Isso</a:t>
            </a:r>
            <a:r>
              <a:rPr lang="en-US" dirty="0">
                <a:cs typeface="+mn-cs"/>
              </a:rPr>
              <a:t> </a:t>
            </a:r>
            <a:r>
              <a:rPr lang="en-US" dirty="0" err="1">
                <a:cs typeface="+mn-cs"/>
              </a:rPr>
              <a:t>também</a:t>
            </a:r>
            <a:r>
              <a:rPr lang="en-US" dirty="0">
                <a:cs typeface="+mn-cs"/>
              </a:rPr>
              <a:t> </a:t>
            </a:r>
            <a:r>
              <a:rPr lang="en-US" dirty="0" err="1">
                <a:cs typeface="+mn-cs"/>
              </a:rPr>
              <a:t>teria</a:t>
            </a:r>
            <a:r>
              <a:rPr lang="en-US" dirty="0">
                <a:cs typeface="+mn-cs"/>
              </a:rPr>
              <a:t> um </a:t>
            </a:r>
            <a:r>
              <a:rPr lang="en-US" dirty="0" err="1">
                <a:cs typeface="+mn-cs"/>
              </a:rPr>
              <a:t>efeito</a:t>
            </a:r>
            <a:r>
              <a:rPr lang="en-US" dirty="0">
                <a:cs typeface="+mn-cs"/>
              </a:rPr>
              <a:t> </a:t>
            </a:r>
            <a:r>
              <a:rPr lang="en-US" dirty="0" err="1">
                <a:cs typeface="+mn-cs"/>
              </a:rPr>
              <a:t>positivo</a:t>
            </a:r>
            <a:r>
              <a:rPr lang="en-US" dirty="0">
                <a:cs typeface="+mn-cs"/>
              </a:rPr>
              <a:t> </a:t>
            </a:r>
            <a:r>
              <a:rPr lang="en-US" dirty="0" err="1">
                <a:cs typeface="+mn-cs"/>
              </a:rPr>
              <a:t>na</a:t>
            </a:r>
            <a:r>
              <a:rPr lang="en-US" dirty="0">
                <a:cs typeface="+mn-cs"/>
              </a:rPr>
              <a:t> </a:t>
            </a:r>
            <a:r>
              <a:rPr lang="en-US" dirty="0" err="1">
                <a:cs typeface="+mn-cs"/>
              </a:rPr>
              <a:t>agregação</a:t>
            </a:r>
            <a:r>
              <a:rPr lang="en-US" dirty="0">
                <a:cs typeface="+mn-cs"/>
              </a:rPr>
              <a:t> de capital e </a:t>
            </a:r>
            <a:r>
              <a:rPr lang="en-US" dirty="0" err="1">
                <a:cs typeface="+mn-cs"/>
              </a:rPr>
              <a:t>evitaria</a:t>
            </a:r>
            <a:r>
              <a:rPr lang="en-US" dirty="0">
                <a:cs typeface="+mn-cs"/>
              </a:rPr>
              <a:t> </a:t>
            </a:r>
            <a:r>
              <a:rPr lang="en-US" dirty="0" err="1">
                <a:cs typeface="+mn-cs"/>
              </a:rPr>
              <a:t>desenvolvimentos</a:t>
            </a:r>
            <a:r>
              <a:rPr lang="en-US" dirty="0">
                <a:cs typeface="+mn-cs"/>
              </a:rPr>
              <a:t> </a:t>
            </a:r>
            <a:r>
              <a:rPr lang="en-US" dirty="0" err="1">
                <a:cs typeface="+mn-cs"/>
              </a:rPr>
              <a:t>muito</a:t>
            </a:r>
            <a:r>
              <a:rPr lang="en-US" dirty="0">
                <a:cs typeface="+mn-cs"/>
              </a:rPr>
              <a:t> </a:t>
            </a:r>
            <a:r>
              <a:rPr lang="en-US" dirty="0" err="1">
                <a:cs typeface="+mn-cs"/>
              </a:rPr>
              <a:t>fragmentados</a:t>
            </a:r>
            <a:r>
              <a:rPr lang="en-US" dirty="0">
                <a:cs typeface="+mn-cs"/>
              </a:rPr>
              <a:t>.</a:t>
            </a:r>
          </a:p>
          <a:p>
            <a:endParaRPr lang="en-US" dirty="0">
              <a:cs typeface="+mn-cs"/>
            </a:endParaRPr>
          </a:p>
          <a:p>
            <a:r>
              <a:rPr lang="en-US" dirty="0" err="1">
                <a:cs typeface="+mn-cs"/>
              </a:rPr>
              <a:t>Processos</a:t>
            </a:r>
            <a:r>
              <a:rPr lang="en-US" dirty="0">
                <a:cs typeface="+mn-cs"/>
              </a:rPr>
              <a:t> </a:t>
            </a:r>
            <a:r>
              <a:rPr lang="en-US" dirty="0" err="1">
                <a:cs typeface="+mn-cs"/>
              </a:rPr>
              <a:t>eficientes</a:t>
            </a:r>
            <a:r>
              <a:rPr lang="en-US" dirty="0">
                <a:cs typeface="+mn-cs"/>
              </a:rPr>
              <a:t> e </a:t>
            </a:r>
            <a:r>
              <a:rPr lang="en-US" dirty="0" err="1">
                <a:cs typeface="+mn-cs"/>
              </a:rPr>
              <a:t>automatizados</a:t>
            </a:r>
            <a:r>
              <a:rPr lang="en-US" dirty="0">
                <a:cs typeface="+mn-cs"/>
              </a:rPr>
              <a:t> de </a:t>
            </a:r>
            <a:r>
              <a:rPr lang="en-US" dirty="0" err="1">
                <a:cs typeface="+mn-cs"/>
              </a:rPr>
              <a:t>pré</a:t>
            </a:r>
            <a:r>
              <a:rPr lang="en-US" dirty="0">
                <a:cs typeface="+mn-cs"/>
              </a:rPr>
              <a:t> e </a:t>
            </a:r>
            <a:r>
              <a:rPr lang="en-US" dirty="0" err="1">
                <a:cs typeface="+mn-cs"/>
              </a:rPr>
              <a:t>pós-negociação</a:t>
            </a:r>
            <a:r>
              <a:rPr lang="en-US" dirty="0">
                <a:cs typeface="+mn-cs"/>
              </a:rPr>
              <a:t> </a:t>
            </a:r>
            <a:r>
              <a:rPr lang="en-US" dirty="0" err="1">
                <a:cs typeface="+mn-cs"/>
              </a:rPr>
              <a:t>geram</a:t>
            </a:r>
            <a:r>
              <a:rPr lang="en-US" dirty="0">
                <a:cs typeface="+mn-cs"/>
              </a:rPr>
              <a:t> </a:t>
            </a:r>
            <a:r>
              <a:rPr lang="en-US" dirty="0" err="1">
                <a:cs typeface="+mn-cs"/>
              </a:rPr>
              <a:t>enormes</a:t>
            </a:r>
            <a:r>
              <a:rPr lang="en-US" dirty="0">
                <a:cs typeface="+mn-cs"/>
              </a:rPr>
              <a:t> </a:t>
            </a:r>
            <a:r>
              <a:rPr lang="en-US" dirty="0" err="1">
                <a:cs typeface="+mn-cs"/>
              </a:rPr>
              <a:t>ganhos</a:t>
            </a:r>
            <a:r>
              <a:rPr lang="en-US" dirty="0">
                <a:cs typeface="+mn-cs"/>
              </a:rPr>
              <a:t> de </a:t>
            </a:r>
            <a:r>
              <a:rPr lang="en-US" dirty="0" err="1">
                <a:cs typeface="+mn-cs"/>
              </a:rPr>
              <a:t>eficiência</a:t>
            </a:r>
            <a:r>
              <a:rPr lang="en-US" dirty="0">
                <a:cs typeface="+mn-cs"/>
              </a:rPr>
              <a:t> e </a:t>
            </a:r>
            <a:r>
              <a:rPr lang="en-US" dirty="0" err="1">
                <a:cs typeface="+mn-cs"/>
              </a:rPr>
              <a:t>permitem</a:t>
            </a:r>
            <a:r>
              <a:rPr lang="en-US" dirty="0">
                <a:cs typeface="+mn-cs"/>
              </a:rPr>
              <a:t> </a:t>
            </a:r>
            <a:r>
              <a:rPr lang="en-US" dirty="0" err="1">
                <a:cs typeface="+mn-cs"/>
              </a:rPr>
              <a:t>que</a:t>
            </a:r>
            <a:r>
              <a:rPr lang="en-US" dirty="0">
                <a:cs typeface="+mn-cs"/>
              </a:rPr>
              <a:t> </a:t>
            </a:r>
            <a:r>
              <a:rPr lang="en-US" dirty="0" err="1">
                <a:cs typeface="+mn-cs"/>
              </a:rPr>
              <a:t>muitos</a:t>
            </a:r>
            <a:r>
              <a:rPr lang="en-US" dirty="0">
                <a:cs typeface="+mn-cs"/>
              </a:rPr>
              <a:t> </a:t>
            </a:r>
            <a:r>
              <a:rPr lang="en-US" dirty="0" err="1">
                <a:cs typeface="+mn-cs"/>
              </a:rPr>
              <a:t>investidores</a:t>
            </a:r>
            <a:r>
              <a:rPr lang="en-US" dirty="0">
                <a:cs typeface="+mn-cs"/>
              </a:rPr>
              <a:t> </a:t>
            </a:r>
            <a:r>
              <a:rPr lang="en-US" dirty="0" err="1">
                <a:cs typeface="+mn-cs"/>
              </a:rPr>
              <a:t>sejam</a:t>
            </a:r>
            <a:r>
              <a:rPr lang="en-US" dirty="0">
                <a:cs typeface="+mn-cs"/>
              </a:rPr>
              <a:t> </a:t>
            </a:r>
            <a:r>
              <a:rPr lang="en-US" dirty="0" err="1">
                <a:cs typeface="+mn-cs"/>
              </a:rPr>
              <a:t>incluídos</a:t>
            </a:r>
            <a:r>
              <a:rPr lang="en-US" dirty="0">
                <a:cs typeface="+mn-cs"/>
              </a:rPr>
              <a:t>  </a:t>
            </a:r>
            <a:r>
              <a:rPr lang="en-US" dirty="0" err="1">
                <a:cs typeface="+mn-cs"/>
              </a:rPr>
              <a:t>num</a:t>
            </a:r>
            <a:r>
              <a:rPr lang="en-US" dirty="0">
                <a:cs typeface="+mn-cs"/>
              </a:rPr>
              <a:t> </a:t>
            </a:r>
            <a:r>
              <a:rPr lang="en-US" dirty="0" err="1">
                <a:cs typeface="+mn-cs"/>
              </a:rPr>
              <a:t>mercado</a:t>
            </a:r>
            <a:r>
              <a:rPr lang="en-US" dirty="0">
                <a:cs typeface="+mn-cs"/>
              </a:rPr>
              <a:t> </a:t>
            </a:r>
            <a:r>
              <a:rPr lang="en-US" dirty="0" err="1">
                <a:cs typeface="+mn-cs"/>
              </a:rPr>
              <a:t>que</a:t>
            </a:r>
            <a:r>
              <a:rPr lang="en-US" dirty="0">
                <a:cs typeface="+mn-cs"/>
              </a:rPr>
              <a:t>, de </a:t>
            </a:r>
            <a:r>
              <a:rPr lang="en-US" dirty="0" err="1">
                <a:cs typeface="+mn-cs"/>
              </a:rPr>
              <a:t>outra</a:t>
            </a:r>
            <a:r>
              <a:rPr lang="en-US" dirty="0">
                <a:cs typeface="+mn-cs"/>
              </a:rPr>
              <a:t> forma, </a:t>
            </a:r>
            <a:r>
              <a:rPr lang="en-US" dirty="0" err="1">
                <a:cs typeface="+mn-cs"/>
              </a:rPr>
              <a:t>é</a:t>
            </a:r>
            <a:r>
              <a:rPr lang="en-US" dirty="0">
                <a:cs typeface="+mn-cs"/>
              </a:rPr>
              <a:t> </a:t>
            </a:r>
            <a:r>
              <a:rPr lang="en-US" dirty="0" err="1">
                <a:cs typeface="+mn-cs"/>
              </a:rPr>
              <a:t>acessível</a:t>
            </a:r>
            <a:r>
              <a:rPr lang="en-US" dirty="0">
                <a:cs typeface="+mn-cs"/>
              </a:rPr>
              <a:t> </a:t>
            </a:r>
            <a:r>
              <a:rPr lang="en-US" dirty="0" err="1">
                <a:cs typeface="+mn-cs"/>
              </a:rPr>
              <a:t>apenas</a:t>
            </a:r>
            <a:r>
              <a:rPr lang="en-US" dirty="0">
                <a:cs typeface="+mn-cs"/>
              </a:rPr>
              <a:t> a </a:t>
            </a:r>
            <a:r>
              <a:rPr lang="en-US" dirty="0" err="1">
                <a:cs typeface="+mn-cs"/>
              </a:rPr>
              <a:t>investidores</a:t>
            </a:r>
            <a:r>
              <a:rPr lang="en-US" dirty="0">
                <a:cs typeface="+mn-cs"/>
              </a:rPr>
              <a:t> </a:t>
            </a:r>
            <a:r>
              <a:rPr lang="en-US" dirty="0" err="1">
                <a:cs typeface="+mn-cs"/>
              </a:rPr>
              <a:t>institucionais</a:t>
            </a:r>
            <a:r>
              <a:rPr lang="en-US" dirty="0">
                <a:cs typeface="+mn-cs"/>
              </a:rPr>
              <a:t> </a:t>
            </a:r>
            <a:r>
              <a:rPr lang="en-US" dirty="0" err="1">
                <a:cs typeface="+mn-cs"/>
              </a:rPr>
              <a:t>devido</a:t>
            </a:r>
            <a:r>
              <a:rPr lang="en-US" dirty="0">
                <a:cs typeface="+mn-cs"/>
              </a:rPr>
              <a:t> </a:t>
            </a:r>
            <a:r>
              <a:rPr lang="en-US" dirty="0" err="1">
                <a:cs typeface="+mn-cs"/>
              </a:rPr>
              <a:t>à</a:t>
            </a:r>
            <a:r>
              <a:rPr lang="en-US" dirty="0">
                <a:cs typeface="+mn-cs"/>
              </a:rPr>
              <a:t> </a:t>
            </a:r>
            <a:r>
              <a:rPr lang="en-US" dirty="0" err="1">
                <a:cs typeface="+mn-cs"/>
              </a:rPr>
              <a:t>intensidade</a:t>
            </a:r>
            <a:r>
              <a:rPr lang="en-US" dirty="0">
                <a:cs typeface="+mn-cs"/>
              </a:rPr>
              <a:t> de </a:t>
            </a:r>
            <a:r>
              <a:rPr lang="en-US" dirty="0" err="1">
                <a:cs typeface="+mn-cs"/>
              </a:rPr>
              <a:t>custos</a:t>
            </a:r>
            <a:r>
              <a:rPr lang="en-US" dirty="0">
                <a:cs typeface="+mn-cs"/>
              </a:rPr>
              <a:t>. </a:t>
            </a:r>
            <a:r>
              <a:rPr lang="en-US" dirty="0" err="1">
                <a:cs typeface="+mn-cs"/>
              </a:rPr>
              <a:t>Assim</a:t>
            </a:r>
            <a:r>
              <a:rPr lang="en-US" dirty="0">
                <a:cs typeface="+mn-cs"/>
              </a:rPr>
              <a:t>, </a:t>
            </a:r>
            <a:r>
              <a:rPr lang="en-US" dirty="0" err="1">
                <a:cs typeface="+mn-cs"/>
              </a:rPr>
              <a:t>disponibilizando</a:t>
            </a:r>
            <a:r>
              <a:rPr lang="en-US" dirty="0">
                <a:cs typeface="+mn-cs"/>
              </a:rPr>
              <a:t> </a:t>
            </a:r>
            <a:r>
              <a:rPr lang="en-US" dirty="0" err="1">
                <a:cs typeface="+mn-cs"/>
              </a:rPr>
              <a:t>mais</a:t>
            </a:r>
            <a:r>
              <a:rPr lang="en-US" dirty="0">
                <a:cs typeface="+mn-cs"/>
              </a:rPr>
              <a:t> capital e </a:t>
            </a:r>
            <a:r>
              <a:rPr lang="en-US" dirty="0" err="1">
                <a:cs typeface="+mn-cs"/>
              </a:rPr>
              <a:t>permitindo</a:t>
            </a:r>
            <a:r>
              <a:rPr lang="en-US" dirty="0">
                <a:cs typeface="+mn-cs"/>
              </a:rPr>
              <a:t> </a:t>
            </a:r>
            <a:r>
              <a:rPr lang="en-US" dirty="0" err="1">
                <a:cs typeface="+mn-cs"/>
              </a:rPr>
              <a:t>aos</a:t>
            </a:r>
            <a:r>
              <a:rPr lang="en-US" dirty="0">
                <a:cs typeface="+mn-cs"/>
              </a:rPr>
              <a:t> </a:t>
            </a:r>
            <a:r>
              <a:rPr lang="en-US" dirty="0" err="1">
                <a:cs typeface="+mn-cs"/>
              </a:rPr>
              <a:t>investidores</a:t>
            </a:r>
            <a:r>
              <a:rPr lang="en-US" dirty="0">
                <a:cs typeface="+mn-cs"/>
              </a:rPr>
              <a:t> de </a:t>
            </a:r>
            <a:r>
              <a:rPr lang="en-US" dirty="0" err="1">
                <a:cs typeface="+mn-cs"/>
              </a:rPr>
              <a:t>varejo</a:t>
            </a:r>
            <a:r>
              <a:rPr lang="en-US" dirty="0">
                <a:cs typeface="+mn-cs"/>
              </a:rPr>
              <a:t> um </a:t>
            </a:r>
            <a:r>
              <a:rPr lang="en-US" dirty="0" err="1">
                <a:cs typeface="+mn-cs"/>
              </a:rPr>
              <a:t>maior</a:t>
            </a:r>
            <a:r>
              <a:rPr lang="en-US" dirty="0">
                <a:cs typeface="+mn-cs"/>
              </a:rPr>
              <a:t> </a:t>
            </a:r>
            <a:r>
              <a:rPr lang="en-US" dirty="0" err="1">
                <a:cs typeface="+mn-cs"/>
              </a:rPr>
              <a:t>nível</a:t>
            </a:r>
            <a:r>
              <a:rPr lang="en-US" dirty="0">
                <a:cs typeface="+mn-cs"/>
              </a:rPr>
              <a:t> de </a:t>
            </a:r>
            <a:r>
              <a:rPr lang="en-US" dirty="0" err="1">
                <a:cs typeface="+mn-cs"/>
              </a:rPr>
              <a:t>controlo</a:t>
            </a:r>
            <a:r>
              <a:rPr lang="en-US" dirty="0">
                <a:cs typeface="+mn-cs"/>
              </a:rPr>
              <a:t> </a:t>
            </a:r>
            <a:r>
              <a:rPr lang="en-US" dirty="0" err="1">
                <a:cs typeface="+mn-cs"/>
              </a:rPr>
              <a:t>sobre</a:t>
            </a:r>
            <a:r>
              <a:rPr lang="en-US" dirty="0">
                <a:cs typeface="+mn-cs"/>
              </a:rPr>
              <a:t> as </a:t>
            </a:r>
            <a:r>
              <a:rPr lang="en-US" dirty="0" err="1">
                <a:cs typeface="+mn-cs"/>
              </a:rPr>
              <a:t>suas</a:t>
            </a:r>
            <a:r>
              <a:rPr lang="en-US" dirty="0">
                <a:cs typeface="+mn-cs"/>
              </a:rPr>
              <a:t> </a:t>
            </a:r>
            <a:r>
              <a:rPr lang="en-US" dirty="0" err="1">
                <a:cs typeface="+mn-cs"/>
              </a:rPr>
              <a:t>carteiras</a:t>
            </a:r>
            <a:r>
              <a:rPr lang="en-US" dirty="0">
                <a:cs typeface="+mn-cs"/>
              </a:rPr>
              <a:t>.</a:t>
            </a:r>
          </a:p>
          <a:p>
            <a:r>
              <a:rPr lang="en-US" dirty="0">
                <a:cs typeface="+mn-cs"/>
              </a:rPr>
              <a:t> </a:t>
            </a:r>
          </a:p>
          <a:p>
            <a:r>
              <a:rPr lang="en-US" dirty="0" err="1">
                <a:cs typeface="+mn-cs"/>
              </a:rPr>
              <a:t>Ao</a:t>
            </a:r>
            <a:r>
              <a:rPr lang="en-US" dirty="0">
                <a:cs typeface="+mn-cs"/>
              </a:rPr>
              <a:t> </a:t>
            </a:r>
            <a:r>
              <a:rPr lang="en-US" dirty="0" err="1">
                <a:cs typeface="+mn-cs"/>
              </a:rPr>
              <a:t>apoiar</a:t>
            </a:r>
            <a:r>
              <a:rPr lang="en-US" dirty="0">
                <a:cs typeface="+mn-cs"/>
              </a:rPr>
              <a:t> a </a:t>
            </a:r>
            <a:r>
              <a:rPr lang="en-US" dirty="0" err="1">
                <a:cs typeface="+mn-cs"/>
              </a:rPr>
              <a:t>fase</a:t>
            </a:r>
            <a:r>
              <a:rPr lang="en-US" dirty="0">
                <a:cs typeface="+mn-cs"/>
              </a:rPr>
              <a:t> </a:t>
            </a:r>
            <a:r>
              <a:rPr lang="en-US" dirty="0" err="1">
                <a:cs typeface="+mn-cs"/>
              </a:rPr>
              <a:t>inicial</a:t>
            </a:r>
            <a:r>
              <a:rPr lang="en-US" dirty="0">
                <a:cs typeface="+mn-cs"/>
              </a:rPr>
              <a:t> de </a:t>
            </a:r>
            <a:r>
              <a:rPr lang="en-US" dirty="0" err="1">
                <a:cs typeface="+mn-cs"/>
              </a:rPr>
              <a:t>desenvolvimento</a:t>
            </a:r>
            <a:r>
              <a:rPr lang="en-US" dirty="0">
                <a:cs typeface="+mn-cs"/>
              </a:rPr>
              <a:t> do </a:t>
            </a:r>
            <a:r>
              <a:rPr lang="en-US" dirty="0" err="1">
                <a:cs typeface="+mn-cs"/>
              </a:rPr>
              <a:t>projeto</a:t>
            </a:r>
            <a:r>
              <a:rPr lang="en-US" dirty="0">
                <a:cs typeface="+mn-cs"/>
              </a:rPr>
              <a:t>, </a:t>
            </a:r>
            <a:r>
              <a:rPr lang="en-US" dirty="0" err="1">
                <a:cs typeface="+mn-cs"/>
              </a:rPr>
              <a:t>os</a:t>
            </a:r>
            <a:r>
              <a:rPr lang="en-US" dirty="0">
                <a:cs typeface="+mn-cs"/>
              </a:rPr>
              <a:t> </a:t>
            </a:r>
            <a:r>
              <a:rPr lang="en-US" dirty="0" err="1">
                <a:cs typeface="+mn-cs"/>
              </a:rPr>
              <a:t>instrumentos</a:t>
            </a:r>
            <a:r>
              <a:rPr lang="en-US" dirty="0">
                <a:cs typeface="+mn-cs"/>
              </a:rPr>
              <a:t> </a:t>
            </a:r>
            <a:r>
              <a:rPr lang="en-US" dirty="0" err="1">
                <a:cs typeface="+mn-cs"/>
              </a:rPr>
              <a:t>financeiros</a:t>
            </a:r>
            <a:r>
              <a:rPr lang="en-US" dirty="0">
                <a:cs typeface="+mn-cs"/>
              </a:rPr>
              <a:t> </a:t>
            </a:r>
            <a:r>
              <a:rPr lang="en-US" dirty="0" err="1">
                <a:cs typeface="+mn-cs"/>
              </a:rPr>
              <a:t>podem</a:t>
            </a:r>
            <a:r>
              <a:rPr lang="en-US" dirty="0">
                <a:cs typeface="+mn-cs"/>
              </a:rPr>
              <a:t> </a:t>
            </a:r>
            <a:r>
              <a:rPr lang="en-US" dirty="0" err="1">
                <a:cs typeface="+mn-cs"/>
              </a:rPr>
              <a:t>ser</a:t>
            </a:r>
            <a:r>
              <a:rPr lang="en-US" dirty="0">
                <a:cs typeface="+mn-cs"/>
              </a:rPr>
              <a:t> </a:t>
            </a:r>
            <a:r>
              <a:rPr lang="en-US" dirty="0" err="1">
                <a:cs typeface="+mn-cs"/>
              </a:rPr>
              <a:t>criados</a:t>
            </a:r>
            <a:r>
              <a:rPr lang="en-US" dirty="0">
                <a:cs typeface="+mn-cs"/>
              </a:rPr>
              <a:t> </a:t>
            </a:r>
            <a:r>
              <a:rPr lang="en-US" dirty="0" err="1">
                <a:cs typeface="+mn-cs"/>
              </a:rPr>
              <a:t>em</a:t>
            </a:r>
            <a:r>
              <a:rPr lang="en-US" dirty="0">
                <a:cs typeface="+mn-cs"/>
              </a:rPr>
              <a:t> </a:t>
            </a:r>
            <a:r>
              <a:rPr lang="en-US" dirty="0" err="1">
                <a:cs typeface="+mn-cs"/>
              </a:rPr>
              <a:t>vários</a:t>
            </a:r>
            <a:r>
              <a:rPr lang="en-US" dirty="0">
                <a:cs typeface="+mn-cs"/>
              </a:rPr>
              <a:t> </a:t>
            </a:r>
            <a:r>
              <a:rPr lang="en-US" dirty="0" err="1">
                <a:cs typeface="+mn-cs"/>
              </a:rPr>
              <a:t>estágios</a:t>
            </a:r>
            <a:r>
              <a:rPr lang="en-US" dirty="0">
                <a:cs typeface="+mn-cs"/>
              </a:rPr>
              <a:t> do </a:t>
            </a:r>
            <a:r>
              <a:rPr lang="en-US" dirty="0" err="1">
                <a:cs typeface="+mn-cs"/>
              </a:rPr>
              <a:t>projeto</a:t>
            </a:r>
            <a:r>
              <a:rPr lang="en-US" dirty="0">
                <a:cs typeface="+mn-cs"/>
              </a:rPr>
              <a:t>. </a:t>
            </a:r>
            <a:r>
              <a:rPr lang="en-US" dirty="0" err="1">
                <a:cs typeface="+mn-cs"/>
              </a:rPr>
              <a:t>Numa</a:t>
            </a:r>
            <a:r>
              <a:rPr lang="en-US" dirty="0">
                <a:cs typeface="+mn-cs"/>
              </a:rPr>
              <a:t> </a:t>
            </a:r>
            <a:r>
              <a:rPr lang="en-US" dirty="0" err="1">
                <a:cs typeface="+mn-cs"/>
              </a:rPr>
              <a:t>fase</a:t>
            </a:r>
            <a:r>
              <a:rPr lang="en-US" dirty="0">
                <a:cs typeface="+mn-cs"/>
              </a:rPr>
              <a:t> posterior, </a:t>
            </a:r>
            <a:r>
              <a:rPr lang="en-US" dirty="0" err="1">
                <a:cs typeface="+mn-cs"/>
              </a:rPr>
              <a:t>uma</a:t>
            </a:r>
            <a:r>
              <a:rPr lang="en-US" dirty="0">
                <a:cs typeface="+mn-cs"/>
              </a:rPr>
              <a:t> </a:t>
            </a:r>
            <a:r>
              <a:rPr lang="en-US" dirty="0" err="1">
                <a:cs typeface="+mn-cs"/>
              </a:rPr>
              <a:t>vez</a:t>
            </a:r>
            <a:r>
              <a:rPr lang="en-US" dirty="0">
                <a:cs typeface="+mn-cs"/>
              </a:rPr>
              <a:t> </a:t>
            </a:r>
            <a:r>
              <a:rPr lang="en-US" dirty="0" err="1">
                <a:cs typeface="+mn-cs"/>
              </a:rPr>
              <a:t>que</a:t>
            </a:r>
            <a:r>
              <a:rPr lang="en-US" dirty="0">
                <a:cs typeface="+mn-cs"/>
              </a:rPr>
              <a:t> a </a:t>
            </a:r>
            <a:r>
              <a:rPr lang="en-US" dirty="0" err="1">
                <a:cs typeface="+mn-cs"/>
              </a:rPr>
              <a:t>tecnologia</a:t>
            </a:r>
            <a:r>
              <a:rPr lang="en-US" dirty="0">
                <a:cs typeface="+mn-cs"/>
              </a:rPr>
              <a:t> </a:t>
            </a:r>
            <a:r>
              <a:rPr lang="en-US" dirty="0" err="1">
                <a:cs typeface="+mn-cs"/>
              </a:rPr>
              <a:t>esteja</a:t>
            </a:r>
            <a:r>
              <a:rPr lang="en-US" dirty="0">
                <a:cs typeface="+mn-cs"/>
              </a:rPr>
              <a:t> </a:t>
            </a:r>
            <a:r>
              <a:rPr lang="en-US" dirty="0" err="1">
                <a:cs typeface="+mn-cs"/>
              </a:rPr>
              <a:t>pronta</a:t>
            </a:r>
            <a:r>
              <a:rPr lang="en-US" dirty="0">
                <a:cs typeface="+mn-cs"/>
              </a:rPr>
              <a:t> e o </a:t>
            </a:r>
            <a:r>
              <a:rPr lang="en-US" dirty="0" err="1">
                <a:cs typeface="+mn-cs"/>
              </a:rPr>
              <a:t>projeto</a:t>
            </a:r>
            <a:r>
              <a:rPr lang="en-US" dirty="0">
                <a:cs typeface="+mn-cs"/>
              </a:rPr>
              <a:t> </a:t>
            </a:r>
            <a:r>
              <a:rPr lang="en-US" dirty="0" err="1">
                <a:cs typeface="+mn-cs"/>
              </a:rPr>
              <a:t>operacional</a:t>
            </a:r>
            <a:r>
              <a:rPr lang="en-US" dirty="0">
                <a:cs typeface="+mn-cs"/>
              </a:rPr>
              <a:t>, um </a:t>
            </a:r>
            <a:r>
              <a:rPr lang="en-US" dirty="0" err="1">
                <a:cs typeface="+mn-cs"/>
              </a:rPr>
              <a:t>investimento</a:t>
            </a:r>
            <a:r>
              <a:rPr lang="en-US" dirty="0">
                <a:cs typeface="+mn-cs"/>
              </a:rPr>
              <a:t> </a:t>
            </a:r>
            <a:r>
              <a:rPr lang="en-US" dirty="0" err="1">
                <a:cs typeface="+mn-cs"/>
              </a:rPr>
              <a:t>fracionado</a:t>
            </a:r>
            <a:r>
              <a:rPr lang="en-US" dirty="0">
                <a:cs typeface="+mn-cs"/>
              </a:rPr>
              <a:t> </a:t>
            </a:r>
            <a:r>
              <a:rPr lang="en-US" dirty="0" err="1">
                <a:cs typeface="+mn-cs"/>
              </a:rPr>
              <a:t>pode</a:t>
            </a:r>
            <a:r>
              <a:rPr lang="en-US" dirty="0">
                <a:cs typeface="+mn-cs"/>
              </a:rPr>
              <a:t> </a:t>
            </a:r>
            <a:r>
              <a:rPr lang="en-US" dirty="0" err="1">
                <a:cs typeface="+mn-cs"/>
              </a:rPr>
              <a:t>ser</a:t>
            </a:r>
            <a:r>
              <a:rPr lang="en-US" dirty="0">
                <a:cs typeface="+mn-cs"/>
              </a:rPr>
              <a:t> </a:t>
            </a:r>
            <a:r>
              <a:rPr lang="en-US" dirty="0" err="1">
                <a:cs typeface="+mn-cs"/>
              </a:rPr>
              <a:t>usado</a:t>
            </a:r>
            <a:r>
              <a:rPr lang="en-US" dirty="0">
                <a:cs typeface="+mn-cs"/>
              </a:rPr>
              <a:t> </a:t>
            </a:r>
            <a:r>
              <a:rPr lang="en-US" dirty="0" err="1">
                <a:cs typeface="+mn-cs"/>
              </a:rPr>
              <a:t>como</a:t>
            </a:r>
            <a:r>
              <a:rPr lang="en-US" dirty="0">
                <a:cs typeface="+mn-cs"/>
              </a:rPr>
              <a:t> </a:t>
            </a:r>
            <a:r>
              <a:rPr lang="en-US" dirty="0" err="1">
                <a:cs typeface="+mn-cs"/>
              </a:rPr>
              <a:t>uma</a:t>
            </a:r>
            <a:r>
              <a:rPr lang="en-US" dirty="0">
                <a:cs typeface="+mn-cs"/>
              </a:rPr>
              <a:t> </a:t>
            </a:r>
            <a:r>
              <a:rPr lang="en-US" dirty="0" err="1">
                <a:cs typeface="+mn-cs"/>
              </a:rPr>
              <a:t>ferramenta</a:t>
            </a:r>
            <a:r>
              <a:rPr lang="en-US" dirty="0">
                <a:cs typeface="+mn-cs"/>
              </a:rPr>
              <a:t> de </a:t>
            </a:r>
            <a:r>
              <a:rPr lang="en-US" dirty="0" err="1">
                <a:cs typeface="+mn-cs"/>
              </a:rPr>
              <a:t>refinanciamento</a:t>
            </a:r>
            <a:r>
              <a:rPr lang="en-US" dirty="0">
                <a:cs typeface="+mn-cs"/>
              </a:rPr>
              <a:t> </a:t>
            </a:r>
            <a:r>
              <a:rPr lang="en-US" dirty="0" err="1">
                <a:cs typeface="+mn-cs"/>
              </a:rPr>
              <a:t>para</a:t>
            </a:r>
            <a:r>
              <a:rPr lang="en-US" dirty="0">
                <a:cs typeface="+mn-cs"/>
              </a:rPr>
              <a:t> </a:t>
            </a:r>
            <a:r>
              <a:rPr lang="en-US" dirty="0" err="1">
                <a:cs typeface="+mn-cs"/>
              </a:rPr>
              <a:t>os</a:t>
            </a:r>
            <a:r>
              <a:rPr lang="en-US" dirty="0">
                <a:cs typeface="+mn-cs"/>
              </a:rPr>
              <a:t> </a:t>
            </a:r>
            <a:r>
              <a:rPr lang="en-US" dirty="0" err="1">
                <a:cs typeface="+mn-cs"/>
              </a:rPr>
              <a:t>desenvolvedores</a:t>
            </a:r>
            <a:r>
              <a:rPr lang="en-US" dirty="0">
                <a:cs typeface="+mn-cs"/>
              </a:rPr>
              <a:t>, </a:t>
            </a:r>
            <a:r>
              <a:rPr lang="en-US" dirty="0" err="1">
                <a:cs typeface="+mn-cs"/>
              </a:rPr>
              <a:t>levando</a:t>
            </a:r>
            <a:r>
              <a:rPr lang="en-US" dirty="0">
                <a:cs typeface="+mn-cs"/>
              </a:rPr>
              <a:t> </a:t>
            </a:r>
            <a:r>
              <a:rPr lang="en-US" dirty="0" err="1">
                <a:cs typeface="+mn-cs"/>
              </a:rPr>
              <a:t>à</a:t>
            </a:r>
            <a:r>
              <a:rPr lang="en-US" dirty="0">
                <a:cs typeface="+mn-cs"/>
              </a:rPr>
              <a:t> </a:t>
            </a:r>
            <a:r>
              <a:rPr lang="en-US" dirty="0" err="1">
                <a:cs typeface="+mn-cs"/>
              </a:rPr>
              <a:t>disponibilidade</a:t>
            </a:r>
            <a:r>
              <a:rPr lang="en-US" dirty="0">
                <a:cs typeface="+mn-cs"/>
              </a:rPr>
              <a:t> de capital </a:t>
            </a:r>
            <a:r>
              <a:rPr lang="en-US" dirty="0" err="1">
                <a:cs typeface="+mn-cs"/>
              </a:rPr>
              <a:t>para</a:t>
            </a:r>
            <a:r>
              <a:rPr lang="en-US" dirty="0">
                <a:cs typeface="+mn-cs"/>
              </a:rPr>
              <a:t> </a:t>
            </a:r>
            <a:r>
              <a:rPr lang="en-US" dirty="0" err="1">
                <a:cs typeface="+mn-cs"/>
              </a:rPr>
              <a:t>novos</a:t>
            </a:r>
            <a:r>
              <a:rPr lang="en-US" dirty="0">
                <a:cs typeface="+mn-cs"/>
              </a:rPr>
              <a:t> </a:t>
            </a:r>
            <a:r>
              <a:rPr lang="en-US" dirty="0" err="1">
                <a:cs typeface="+mn-cs"/>
              </a:rPr>
              <a:t>projetos</a:t>
            </a:r>
            <a:r>
              <a:rPr lang="en-US" dirty="0">
                <a:cs typeface="+mn-cs"/>
              </a:rPr>
              <a:t>, </a:t>
            </a:r>
            <a:r>
              <a:rPr lang="en-US" dirty="0" err="1">
                <a:cs typeface="+mn-cs"/>
              </a:rPr>
              <a:t>facilitando</a:t>
            </a:r>
            <a:r>
              <a:rPr lang="en-US" dirty="0">
                <a:cs typeface="+mn-cs"/>
              </a:rPr>
              <a:t> a </a:t>
            </a:r>
            <a:r>
              <a:rPr lang="en-US" dirty="0" err="1">
                <a:cs typeface="+mn-cs"/>
              </a:rPr>
              <a:t>mesma</a:t>
            </a:r>
            <a:r>
              <a:rPr lang="en-US" dirty="0">
                <a:cs typeface="+mn-cs"/>
              </a:rPr>
              <a:t> </a:t>
            </a:r>
            <a:r>
              <a:rPr lang="en-US" dirty="0" err="1">
                <a:cs typeface="+mn-cs"/>
              </a:rPr>
              <a:t>mecânica</a:t>
            </a:r>
            <a:r>
              <a:rPr lang="en-US" dirty="0">
                <a:cs typeface="+mn-cs"/>
              </a:rPr>
              <a:t> </a:t>
            </a:r>
            <a:r>
              <a:rPr lang="en-US" dirty="0" err="1">
                <a:cs typeface="+mn-cs"/>
              </a:rPr>
              <a:t>ao</a:t>
            </a:r>
            <a:r>
              <a:rPr lang="en-US" dirty="0">
                <a:cs typeface="+mn-cs"/>
              </a:rPr>
              <a:t> </a:t>
            </a:r>
            <a:r>
              <a:rPr lang="en-US" dirty="0" err="1">
                <a:cs typeface="+mn-cs"/>
              </a:rPr>
              <a:t>longo</a:t>
            </a:r>
            <a:r>
              <a:rPr lang="en-US" dirty="0">
                <a:cs typeface="+mn-cs"/>
              </a:rPr>
              <a:t> do </a:t>
            </a:r>
            <a:r>
              <a:rPr lang="en-US" dirty="0" err="1">
                <a:cs typeface="+mn-cs"/>
              </a:rPr>
              <a:t>caminho</a:t>
            </a:r>
            <a:r>
              <a:rPr lang="en-US" dirty="0">
                <a:cs typeface="+mn-cs"/>
              </a:rPr>
              <a:t>.</a:t>
            </a:r>
          </a:p>
          <a:p>
            <a:r>
              <a:rPr lang="en-US" dirty="0">
                <a:cs typeface="+mn-cs"/>
              </a:rPr>
              <a:t> </a:t>
            </a:r>
          </a:p>
          <a:p>
            <a:r>
              <a:rPr lang="en-US" dirty="0">
                <a:cs typeface="+mn-cs"/>
              </a:rPr>
              <a:t>O </a:t>
            </a:r>
            <a:r>
              <a:rPr lang="en-US" dirty="0" err="1">
                <a:cs typeface="+mn-cs"/>
              </a:rPr>
              <a:t>segundo</a:t>
            </a:r>
            <a:r>
              <a:rPr lang="en-US" dirty="0">
                <a:cs typeface="+mn-cs"/>
              </a:rPr>
              <a:t> </a:t>
            </a:r>
            <a:r>
              <a:rPr lang="en-US" dirty="0" err="1">
                <a:cs typeface="+mn-cs"/>
              </a:rPr>
              <a:t>benefício</a:t>
            </a:r>
            <a:r>
              <a:rPr lang="en-US" dirty="0">
                <a:cs typeface="+mn-cs"/>
              </a:rPr>
              <a:t> da </a:t>
            </a:r>
            <a:r>
              <a:rPr lang="en-US" dirty="0" err="1">
                <a:cs typeface="+mn-cs"/>
              </a:rPr>
              <a:t>tokenização</a:t>
            </a:r>
            <a:r>
              <a:rPr lang="en-US" dirty="0">
                <a:cs typeface="+mn-cs"/>
              </a:rPr>
              <a:t> </a:t>
            </a:r>
            <a:r>
              <a:rPr lang="en-US" dirty="0" err="1">
                <a:cs typeface="+mn-cs"/>
              </a:rPr>
              <a:t>é</a:t>
            </a:r>
            <a:r>
              <a:rPr lang="en-US" dirty="0">
                <a:cs typeface="+mn-cs"/>
              </a:rPr>
              <a:t> o </a:t>
            </a:r>
            <a:r>
              <a:rPr lang="en-US" dirty="0" err="1">
                <a:cs typeface="+mn-cs"/>
              </a:rPr>
              <a:t>suporte</a:t>
            </a:r>
            <a:r>
              <a:rPr lang="en-US" dirty="0">
                <a:cs typeface="+mn-cs"/>
              </a:rPr>
              <a:t> de </a:t>
            </a:r>
            <a:r>
              <a:rPr lang="en-US" dirty="0" err="1">
                <a:cs typeface="+mn-cs"/>
              </a:rPr>
              <a:t>fluxos</a:t>
            </a:r>
            <a:r>
              <a:rPr lang="en-US" dirty="0">
                <a:cs typeface="+mn-cs"/>
              </a:rPr>
              <a:t> </a:t>
            </a:r>
            <a:r>
              <a:rPr lang="en-US" dirty="0" err="1">
                <a:cs typeface="+mn-cs"/>
              </a:rPr>
              <a:t>financeiros</a:t>
            </a:r>
            <a:r>
              <a:rPr lang="en-US" dirty="0">
                <a:cs typeface="+mn-cs"/>
              </a:rPr>
              <a:t> </a:t>
            </a:r>
            <a:r>
              <a:rPr lang="en-US" dirty="0" err="1">
                <a:cs typeface="+mn-cs"/>
              </a:rPr>
              <a:t>adicionais</a:t>
            </a:r>
            <a:r>
              <a:rPr lang="en-US" dirty="0">
                <a:cs typeface="+mn-cs"/>
              </a:rPr>
              <a:t> </a:t>
            </a:r>
            <a:r>
              <a:rPr lang="en-US" dirty="0" err="1">
                <a:cs typeface="+mn-cs"/>
              </a:rPr>
              <a:t>em</a:t>
            </a:r>
            <a:r>
              <a:rPr lang="en-US" dirty="0">
                <a:cs typeface="+mn-cs"/>
              </a:rPr>
              <a:t> </a:t>
            </a:r>
            <a:r>
              <a:rPr lang="en-US" dirty="0" err="1">
                <a:cs typeface="+mn-cs"/>
              </a:rPr>
              <a:t>vários</a:t>
            </a:r>
            <a:r>
              <a:rPr lang="en-US" dirty="0">
                <a:cs typeface="+mn-cs"/>
              </a:rPr>
              <a:t> </a:t>
            </a:r>
            <a:r>
              <a:rPr lang="en-US" dirty="0" err="1">
                <a:cs typeface="+mn-cs"/>
              </a:rPr>
              <a:t>níveis</a:t>
            </a:r>
            <a:r>
              <a:rPr lang="en-US" dirty="0">
                <a:cs typeface="+mn-cs"/>
              </a:rPr>
              <a:t> de </a:t>
            </a:r>
            <a:r>
              <a:rPr lang="en-US" dirty="0" err="1">
                <a:cs typeface="+mn-cs"/>
              </a:rPr>
              <a:t>risco</a:t>
            </a:r>
            <a:r>
              <a:rPr lang="en-US" dirty="0">
                <a:cs typeface="+mn-cs"/>
              </a:rPr>
              <a:t>. </a:t>
            </a:r>
          </a:p>
          <a:p>
            <a:endParaRPr lang="en-US" dirty="0">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17200" y="6109564"/>
            <a:ext cx="6337888" cy="395968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1200"/>
              </a:spcBef>
            </a:pPr>
            <a:r>
              <a:rPr lang="en-US" b="1" kern="0" dirty="0" err="1">
                <a:solidFill>
                  <a:srgbClr val="F79037"/>
                </a:solidFill>
                <a:effectLst/>
                <a:ea typeface="Times New Roman" panose="02020603050405020304" pitchFamily="18" charset="0"/>
              </a:rPr>
              <a:t>Conclusão</a:t>
            </a:r>
            <a:endParaRPr lang="x-none" b="1" kern="0" dirty="0">
              <a:solidFill>
                <a:srgbClr val="F79037"/>
              </a:solidFill>
              <a:effectLst/>
              <a:ea typeface="Times New Roman" panose="02020603050405020304" pitchFamily="18" charset="0"/>
            </a:endParaRPr>
          </a:p>
          <a:p>
            <a:r>
              <a:rPr lang="en-US" dirty="0" err="1">
                <a:solidFill>
                  <a:srgbClr val="000000"/>
                </a:solidFill>
                <a:ea typeface="Times New Roman" panose="02020603050405020304" pitchFamily="18" charset="0"/>
              </a:rPr>
              <a:t>Novas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possibilidades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torno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confiança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transparência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possibilitadas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pela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digitalização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tokenização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novas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formas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documentação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securitização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descentralizadas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realização</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potencial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tecnológico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transacionar</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possuir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maneira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escalável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precedentes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muitos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participantes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integrados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maneira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económica</a:t>
            </a:r>
            <a:r>
              <a:rPr lang="en-US" dirty="0">
                <a:solidFill>
                  <a:srgbClr val="000000"/>
                </a:solidFill>
                <a:ea typeface="Times New Roman" panose="02020603050405020304" pitchFamily="18" charset="0"/>
              </a:rPr>
              <a:t>.</a:t>
            </a:r>
            <a:r>
              <a:rPr lang="en-US" dirty="0">
                <a:solidFill>
                  <a:srgbClr val="000000"/>
                </a:solidFill>
                <a:effectLst/>
                <a:ea typeface="Times New Roman" panose="02020603050405020304" pitchFamily="18" charset="0"/>
              </a:rPr>
              <a:t> </a:t>
            </a:r>
          </a:p>
          <a:p>
            <a:endParaRPr lang="x-none" dirty="0">
              <a:effectLst/>
              <a:ea typeface="Times New Roman" panose="02020603050405020304" pitchFamily="18" charset="0"/>
            </a:endParaRPr>
          </a:p>
          <a:p>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abrir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mundos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termos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alocação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eficiente</a:t>
            </a:r>
            <a:r>
              <a:rPr lang="en-US" dirty="0">
                <a:solidFill>
                  <a:srgbClr val="000000"/>
                </a:solidFill>
                <a:ea typeface="Times New Roman" panose="02020603050405020304" pitchFamily="18" charset="0"/>
              </a:rPr>
              <a:t> de capital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meio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mercados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transparentes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habilitados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meio</a:t>
            </a:r>
            <a:r>
              <a:rPr lang="en-US" dirty="0">
                <a:solidFill>
                  <a:srgbClr val="000000"/>
                </a:solidFill>
                <a:ea typeface="Times New Roman" panose="02020603050405020304" pitchFamily="18" charset="0"/>
              </a:rPr>
              <a:t> de: (1) um </a:t>
            </a:r>
            <a:r>
              <a:rPr lang="en-US" dirty="0" err="1">
                <a:solidFill>
                  <a:srgbClr val="000000"/>
                </a:solidFill>
                <a:ea typeface="Times New Roman" panose="02020603050405020304" pitchFamily="18" charset="0"/>
              </a:rPr>
              <a:t>ciclo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vida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preciso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transparente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rastrear</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rastrear</a:t>
            </a:r>
            <a:r>
              <a:rPr lang="en-US" dirty="0">
                <a:solidFill>
                  <a:srgbClr val="000000"/>
                </a:solidFill>
                <a:ea typeface="Times New Roman" panose="02020603050405020304" pitchFamily="18" charset="0"/>
              </a:rPr>
              <a:t>”, (2) </a:t>
            </a:r>
            <a:r>
              <a:rPr lang="en-US" dirty="0" err="1">
                <a:solidFill>
                  <a:srgbClr val="000000"/>
                </a:solidFill>
                <a:ea typeface="Times New Roman" panose="02020603050405020304" pitchFamily="18" charset="0"/>
              </a:rPr>
              <a:t>incentivos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económicos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agir</a:t>
            </a:r>
            <a:r>
              <a:rPr lang="en-US" dirty="0">
                <a:solidFill>
                  <a:srgbClr val="000000"/>
                </a:solidFill>
                <a:ea typeface="Times New Roman" panose="02020603050405020304" pitchFamily="18" charset="0"/>
              </a:rPr>
              <a:t> de forma </a:t>
            </a:r>
            <a:r>
              <a:rPr lang="en-US" dirty="0" err="1">
                <a:solidFill>
                  <a:srgbClr val="000000"/>
                </a:solidFill>
                <a:ea typeface="Times New Roman" panose="02020603050405020304" pitchFamily="18" charset="0"/>
              </a:rPr>
              <a:t>sustentável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muitos</a:t>
            </a:r>
            <a:r>
              <a:rPr lang="en-US" dirty="0">
                <a:solidFill>
                  <a:srgbClr val="000000"/>
                </a:solidFill>
                <a:ea typeface="Times New Roman" panose="02020603050405020304" pitchFamily="18" charset="0"/>
              </a:rPr>
              <a:t> e (3)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dinâmica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impulsiona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inovação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enquanto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colaboração</a:t>
            </a:r>
            <a:r>
              <a:rPr lang="en-US" dirty="0">
                <a:solidFill>
                  <a:srgbClr val="000000"/>
                </a:solidFill>
                <a:ea typeface="Times New Roman" panose="02020603050405020304" pitchFamily="18" charset="0"/>
              </a:rPr>
              <a:t> de forma </a:t>
            </a:r>
            <a:r>
              <a:rPr lang="en-US" dirty="0" err="1">
                <a:solidFill>
                  <a:srgbClr val="000000"/>
                </a:solidFill>
                <a:ea typeface="Times New Roman" panose="02020603050405020304" pitchFamily="18" charset="0"/>
              </a:rPr>
              <a:t>confiável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dentro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crescimento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Dessa</a:t>
            </a:r>
            <a:r>
              <a:rPr lang="en-US" dirty="0">
                <a:solidFill>
                  <a:srgbClr val="000000"/>
                </a:solidFill>
                <a:ea typeface="Times New Roman" panose="02020603050405020304" pitchFamily="18" charset="0"/>
              </a:rPr>
              <a:t> forma,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mercados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tipos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poderão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mobilizar</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vasta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quantidade</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fundos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necessários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transição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energética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escala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velocidade</a:t>
            </a:r>
            <a:r>
              <a:rPr lang="en-US" dirty="0">
                <a:solidFill>
                  <a:srgbClr val="000000"/>
                </a:solidFill>
                <a:ea typeface="Times New Roman" panose="02020603050405020304" pitchFamily="18" charset="0"/>
              </a:rPr>
              <a:t>.</a:t>
            </a:r>
          </a:p>
          <a:p>
            <a:endParaRPr lang="en-US" i="1" dirty="0">
              <a:solidFill>
                <a:srgbClr val="F79037"/>
              </a:solidFill>
              <a:effectLst/>
              <a:ea typeface="Times New Roman" panose="02020603050405020304" pitchFamily="18" charset="0"/>
            </a:endParaRPr>
          </a:p>
          <a:p>
            <a:r>
              <a:rPr lang="en-US" i="1" dirty="0">
                <a:solidFill>
                  <a:srgbClr val="8E2F91"/>
                </a:solidFill>
                <a:ea typeface="Times New Roman" panose="02020603050405020304" pitchFamily="18" charset="0"/>
              </a:rPr>
              <a:t>O </a:t>
            </a:r>
            <a:r>
              <a:rPr lang="en-US" i="1" dirty="0" err="1">
                <a:solidFill>
                  <a:srgbClr val="8E2F91"/>
                </a:solidFill>
                <a:ea typeface="Times New Roman" panose="02020603050405020304" pitchFamily="18" charset="0"/>
              </a:rPr>
              <a:t>texto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decorre</a:t>
            </a:r>
            <a:r>
              <a:rPr lang="en-US" i="1" dirty="0">
                <a:solidFill>
                  <a:srgbClr val="8E2F91"/>
                </a:solidFill>
                <a:ea typeface="Times New Roman" panose="02020603050405020304" pitchFamily="18" charset="0"/>
              </a:rPr>
              <a:t> do </a:t>
            </a:r>
            <a:r>
              <a:rPr lang="en-US" i="1" dirty="0" err="1">
                <a:solidFill>
                  <a:srgbClr val="8E2F91"/>
                </a:solidFill>
                <a:ea typeface="Times New Roman" panose="02020603050405020304" pitchFamily="18" charset="0"/>
              </a:rPr>
              <a:t>artigo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académico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Blockchain</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IoT</a:t>
            </a:r>
            <a:r>
              <a:rPr lang="en-US" i="1" dirty="0">
                <a:solidFill>
                  <a:srgbClr val="8E2F91"/>
                </a:solidFill>
                <a:ea typeface="Times New Roman" panose="02020603050405020304" pitchFamily="18" charset="0"/>
              </a:rPr>
              <a:t> and AI – A perfect fit” </a:t>
            </a:r>
            <a:r>
              <a:rPr lang="en-US" i="1" dirty="0" err="1">
                <a:solidFill>
                  <a:srgbClr val="8E2F91"/>
                </a:solidFill>
                <a:ea typeface="Times New Roman" panose="02020603050405020304" pitchFamily="18" charset="0"/>
              </a:rPr>
              <a:t>publicado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em</a:t>
            </a:r>
            <a:r>
              <a:rPr lang="en-US" i="1" dirty="0">
                <a:solidFill>
                  <a:srgbClr val="8E2F91"/>
                </a:solidFill>
                <a:ea typeface="Times New Roman" panose="02020603050405020304" pitchFamily="18" charset="0"/>
              </a:rPr>
              <a:t> 25 de </a:t>
            </a:r>
            <a:r>
              <a:rPr lang="en-US" i="1" dirty="0" err="1">
                <a:solidFill>
                  <a:srgbClr val="8E2F91"/>
                </a:solidFill>
                <a:ea typeface="Times New Roman" panose="02020603050405020304" pitchFamily="18" charset="0"/>
              </a:rPr>
              <a:t>março</a:t>
            </a:r>
            <a:r>
              <a:rPr lang="en-US" i="1" dirty="0">
                <a:solidFill>
                  <a:srgbClr val="8E2F91"/>
                </a:solidFill>
                <a:ea typeface="Times New Roman" panose="02020603050405020304" pitchFamily="18" charset="0"/>
              </a:rPr>
              <a:t> de 2010 </a:t>
            </a:r>
            <a:r>
              <a:rPr lang="en-US" i="1" dirty="0" err="1">
                <a:solidFill>
                  <a:srgbClr val="8E2F91"/>
                </a:solidFill>
                <a:ea typeface="Times New Roman" panose="02020603050405020304" pitchFamily="18" charset="0"/>
              </a:rPr>
              <a:t>pelos</a:t>
            </a:r>
            <a:r>
              <a:rPr lang="en-US" i="1" dirty="0">
                <a:solidFill>
                  <a:srgbClr val="8E2F91"/>
                </a:solidFill>
                <a:ea typeface="Times New Roman" panose="02020603050405020304" pitchFamily="18" charset="0"/>
              </a:rPr>
              <a:t> Prof. Dr. Philipp </a:t>
            </a:r>
            <a:r>
              <a:rPr lang="en-US" i="1" dirty="0" err="1">
                <a:solidFill>
                  <a:srgbClr val="8E2F91"/>
                </a:solidFill>
                <a:ea typeface="Times New Roman" panose="02020603050405020304" pitchFamily="18" charset="0"/>
              </a:rPr>
              <a:t>Sandner</a:t>
            </a:r>
            <a:r>
              <a:rPr lang="en-US" i="1" dirty="0">
                <a:solidFill>
                  <a:srgbClr val="8E2F91"/>
                </a:solidFill>
                <a:ea typeface="Times New Roman" panose="02020603050405020304" pitchFamily="18" charset="0"/>
              </a:rPr>
              <a:t>, Dr. Jonas Gross e </a:t>
            </a:r>
            <a:r>
              <a:rPr lang="en-US" i="1" dirty="0" err="1">
                <a:solidFill>
                  <a:srgbClr val="8E2F91"/>
                </a:solidFill>
                <a:ea typeface="Times New Roman" panose="02020603050405020304" pitchFamily="18" charset="0"/>
              </a:rPr>
              <a:t>Ricarda</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Joas</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Os</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autores</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concordaram</a:t>
            </a:r>
            <a:r>
              <a:rPr lang="en-US" i="1" dirty="0">
                <a:solidFill>
                  <a:srgbClr val="8E2F91"/>
                </a:solidFill>
                <a:ea typeface="Times New Roman" panose="02020603050405020304" pitchFamily="18" charset="0"/>
              </a:rPr>
              <a:t> com o </a:t>
            </a:r>
            <a:r>
              <a:rPr lang="en-US" i="1" dirty="0" err="1">
                <a:solidFill>
                  <a:srgbClr val="8E2F91"/>
                </a:solidFill>
                <a:ea typeface="Times New Roman" panose="02020603050405020304" pitchFamily="18" charset="0"/>
              </a:rPr>
              <a:t>uso</a:t>
            </a:r>
            <a:r>
              <a:rPr lang="en-US" i="1" dirty="0">
                <a:solidFill>
                  <a:srgbClr val="8E2F91"/>
                </a:solidFill>
                <a:ea typeface="Times New Roman" panose="02020603050405020304" pitchFamily="18" charset="0"/>
              </a:rPr>
              <a:t> do </a:t>
            </a:r>
            <a:r>
              <a:rPr lang="en-US" i="1" dirty="0" err="1">
                <a:solidFill>
                  <a:srgbClr val="8E2F91"/>
                </a:solidFill>
                <a:ea typeface="Times New Roman" panose="02020603050405020304" pitchFamily="18" charset="0"/>
              </a:rPr>
              <a:t>texto</a:t>
            </a:r>
            <a:r>
              <a:rPr lang="en-US" i="1" dirty="0">
                <a:solidFill>
                  <a:srgbClr val="8E2F91"/>
                </a:solidFill>
                <a:ea typeface="Times New Roman" panose="02020603050405020304" pitchFamily="18" charset="0"/>
              </a:rPr>
              <a:t> </a:t>
            </a:r>
            <a:r>
              <a:rPr lang="en-US" i="1" dirty="0" err="1">
                <a:solidFill>
                  <a:srgbClr val="8E2F91"/>
                </a:solidFill>
                <a:ea typeface="Times New Roman" panose="02020603050405020304" pitchFamily="18" charset="0"/>
              </a:rPr>
              <a:t>para</a:t>
            </a:r>
            <a:r>
              <a:rPr lang="en-US" i="1" dirty="0">
                <a:solidFill>
                  <a:srgbClr val="8E2F91"/>
                </a:solidFill>
                <a:ea typeface="Times New Roman" panose="02020603050405020304" pitchFamily="18" charset="0"/>
              </a:rPr>
              <a:t> fins do </a:t>
            </a:r>
            <a:r>
              <a:rPr lang="en-US" i="1" dirty="0" err="1">
                <a:solidFill>
                  <a:srgbClr val="8E2F91"/>
                </a:solidFill>
                <a:ea typeface="Times New Roman" panose="02020603050405020304" pitchFamily="18" charset="0"/>
              </a:rPr>
              <a:t>projeto</a:t>
            </a:r>
            <a:r>
              <a:rPr lang="en-US" i="1" dirty="0">
                <a:solidFill>
                  <a:srgbClr val="8E2F91"/>
                </a:solidFill>
                <a:ea typeface="Times New Roman" panose="02020603050405020304" pitchFamily="18" charset="0"/>
              </a:rPr>
              <a:t> Generation </a:t>
            </a:r>
            <a:r>
              <a:rPr lang="en-US" i="1" dirty="0" err="1">
                <a:solidFill>
                  <a:srgbClr val="8E2F91"/>
                </a:solidFill>
                <a:ea typeface="Times New Roman" panose="02020603050405020304" pitchFamily="18" charset="0"/>
              </a:rPr>
              <a:t>Blockchain</a:t>
            </a:r>
            <a:r>
              <a:rPr lang="en-US" i="1" dirty="0">
                <a:solidFill>
                  <a:srgbClr val="8E2F91"/>
                </a:solidFill>
                <a:ea typeface="Times New Roman" panose="02020603050405020304" pitchFamily="18" charset="0"/>
              </a:rPr>
              <a:t>.</a:t>
            </a:r>
            <a:endParaRPr lang="x-none" dirty="0">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230278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410975"/>
            <a:ext cx="3486126" cy="1084774"/>
          </a:xfrm>
        </p:spPr>
        <p:txBody>
          <a:bodyPr/>
          <a:lstStyle/>
          <a:p>
            <a:r>
              <a:rPr lang="en-US" dirty="0"/>
              <a:t>TECNOLOGIA BLOCKCHAIN NO SETOR DE ENERGIA</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166</a:t>
            </a:fld>
            <a:endParaRPr lang="en-US" dirty="0"/>
          </a:p>
        </p:txBody>
      </p:sp>
    </p:spTree>
    <p:extLst>
      <p:ext uri="{BB962C8B-B14F-4D97-AF65-F5344CB8AC3E}">
        <p14:creationId xmlns:p14="http://schemas.microsoft.com/office/powerpoint/2010/main" val="39225335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58821" y="504904"/>
            <a:ext cx="6168746" cy="3019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economia de compartilhamento é um dos segmentos de crescimento mais rápido no blockchain, bem como nos negócios. A economia compartilhada permite que as pessoas </a:t>
            </a:r>
            <a:r>
              <a:rPr lang="pt-PT"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aluguem as  próprias propriedades para outras pessoas usarem</a:t>
            </a:r>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pt-PT"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Airbnb</a:t>
            </a:r>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por exemplo, permite que os viajantes aluguem parte de um apartamento ou casa em vez de deixá-lo vazio durante as férias. Uber e Lyft são um proxy para táxis onde o carro do proprietário é usado para fornecer o serviço que um táxi normalmente forneceria. A economia de compartilhamento tradicional também tem alguns problemas. Pode haver taxas altas para usar a plataforma, más condições de trabalho e divisão injusta de receitas que prejudicam os usuários individuais, mas beneficiam a corporação subjacente. </a:t>
            </a: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Algumas empresas abusaram do seu poder, por exemplo, ao </a:t>
            </a:r>
            <a:r>
              <a:rPr lang="pt-PT" sz="1100" dirty="0">
                <a:solidFill>
                  <a:srgbClr val="59911D"/>
                </a:solidFill>
                <a:latin typeface="Calibri" panose="020F0502020204030204" pitchFamily="34" charset="0"/>
                <a:ea typeface="Times New Roman" panose="02020603050405020304" pitchFamily="18" charset="0"/>
                <a:cs typeface="Calibri" panose="020F0502020204030204" pitchFamily="34" charset="0"/>
              </a:rPr>
              <a:t>receber acesso a dados privados sem o consentimento dos clientes</a:t>
            </a:r>
            <a:r>
              <a:rPr lang="pt-PT"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economia de compartilhamento também assumiu vários projetos relacionados a blockchain. Um dos casos de uso mais promissores para blockchain na economia de compartilhamento é o setor de compartilhamento de energia que será abordado na próxima seção.</a:t>
            </a:r>
            <a:endParaRPr lang="pt-PT" sz="1100" dirty="0">
              <a:solidFill>
                <a:schemeClr val="tx1"/>
              </a:solidFill>
              <a:latin typeface="Calibri" panose="020F0502020204030204" pitchFamily="34" charset="0"/>
              <a:cs typeface="Calibri" panose="020F0502020204030204" pitchFamily="34" charset="0"/>
            </a:endParaRPr>
          </a:p>
          <a:p>
            <a:pPr algn="just"/>
            <a:endParaRPr lang="pt-PT" sz="1100" dirty="0">
              <a:solidFill>
                <a:schemeClr val="tx1"/>
              </a:solidFill>
              <a:latin typeface="Calibri" panose="020F0502020204030204" pitchFamily="34"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58821" y="3676477"/>
            <a:ext cx="4713466"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Economia</a:t>
            </a:r>
            <a:r>
              <a:rPr lang="en-US" sz="1800" b="0" dirty="0"/>
              <a:t> de </a:t>
            </a:r>
            <a:r>
              <a:rPr lang="en-US" sz="1800" b="0" dirty="0" err="1"/>
              <a:t>Compartilhamento</a:t>
            </a:r>
            <a:r>
              <a:rPr lang="en-US" sz="1800" b="0" dirty="0"/>
              <a:t> de </a:t>
            </a:r>
            <a:r>
              <a:rPr lang="en-US" sz="1800" b="0" dirty="0" err="1"/>
              <a:t>Energia</a:t>
            </a:r>
            <a:endParaRPr lang="en-US" sz="1800" b="0" dirty="0"/>
          </a:p>
        </p:txBody>
      </p:sp>
      <p:pic>
        <p:nvPicPr>
          <p:cNvPr id="83" name="Picture Placeholder 33">
            <a:extLst>
              <a:ext uri="{FF2B5EF4-FFF2-40B4-BE49-F238E27FC236}">
                <a16:creationId xmlns:a16="http://schemas.microsoft.com/office/drawing/2014/main" id="{E4E75EE0-6F53-23C0-58D6-074F6FCB17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6" name="Text Placeholder 17">
            <a:extLst>
              <a:ext uri="{FF2B5EF4-FFF2-40B4-BE49-F238E27FC236}">
                <a16:creationId xmlns:a16="http://schemas.microsoft.com/office/drawing/2014/main" id="{2EE6CBF1-F0EA-93BF-EB15-4FE1274A087E}"/>
              </a:ext>
            </a:extLst>
          </p:cNvPr>
          <p:cNvSpPr txBox="1">
            <a:spLocks/>
          </p:cNvSpPr>
          <p:nvPr/>
        </p:nvSpPr>
        <p:spPr>
          <a:xfrm>
            <a:off x="761773" y="4183063"/>
            <a:ext cx="6005740" cy="668337"/>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ea typeface="Times New Roman" panose="02020603050405020304" pitchFamily="18" charset="0"/>
              </a:rPr>
              <a:t>As </a:t>
            </a:r>
            <a:r>
              <a:rPr lang="en-US" sz="1100" dirty="0" err="1">
                <a:solidFill>
                  <a:srgbClr val="000000"/>
                </a:solidFill>
                <a:latin typeface="Calibri" panose="020F0502020204030204" pitchFamily="34" charset="0"/>
                <a:ea typeface="Times New Roman" panose="02020603050405020304" pitchFamily="18" charset="0"/>
              </a:rPr>
              <a:t>tecnologias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podem</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aplicadas</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uma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variedade</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casos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uso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relacionados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às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operações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processos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negócios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empresas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energia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Algumas</a:t>
            </a:r>
            <a:r>
              <a:rPr lang="en-US" sz="1100" dirty="0">
                <a:solidFill>
                  <a:srgbClr val="000000"/>
                </a:solidFill>
                <a:latin typeface="Calibri" panose="020F0502020204030204" pitchFamily="34" charset="0"/>
                <a:ea typeface="Times New Roman" panose="02020603050405020304" pitchFamily="18" charset="0"/>
              </a:rPr>
              <a:t> das </a:t>
            </a:r>
            <a:r>
              <a:rPr lang="en-US" sz="1100" dirty="0" err="1">
                <a:solidFill>
                  <a:srgbClr val="000000"/>
                </a:solidFill>
                <a:latin typeface="Calibri" panose="020F0502020204030204" pitchFamily="34" charset="0"/>
                <a:ea typeface="Times New Roman" panose="02020603050405020304" pitchFamily="18" charset="0"/>
              </a:rPr>
              <a:t>aplicações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potenciais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partes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afetadas</a:t>
            </a:r>
            <a:r>
              <a:rPr lang="en-US" sz="1100" dirty="0">
                <a:solidFill>
                  <a:srgbClr val="000000"/>
                </a:solidFill>
                <a:latin typeface="Calibri" panose="020F0502020204030204" pitchFamily="34" charset="0"/>
                <a:ea typeface="Times New Roman" panose="02020603050405020304" pitchFamily="18" charset="0"/>
              </a:rPr>
              <a:t> do </a:t>
            </a:r>
            <a:r>
              <a:rPr lang="en-US" sz="1100" dirty="0" err="1">
                <a:solidFill>
                  <a:srgbClr val="000000"/>
                </a:solidFill>
                <a:latin typeface="Calibri" panose="020F0502020204030204" pitchFamily="34" charset="0"/>
                <a:ea typeface="Times New Roman" panose="02020603050405020304" pitchFamily="18" charset="0"/>
              </a:rPr>
              <a:t>negócio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modelos</a:t>
            </a:r>
            <a:r>
              <a:rPr lang="en-US" sz="1100" dirty="0">
                <a:solidFill>
                  <a:srgbClr val="000000"/>
                </a:solidFill>
                <a:latin typeface="Calibri" panose="020F0502020204030204" pitchFamily="34" charset="0"/>
                <a:ea typeface="Times New Roman" panose="02020603050405020304" pitchFamily="18" charset="0"/>
              </a:rPr>
              <a:t>) são:</a:t>
            </a:r>
            <a:endParaRPr lang="x-none"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E1ECA235-8E79-D305-6340-D4D4B71EB6F5}"/>
              </a:ext>
            </a:extLst>
          </p:cNvPr>
          <p:cNvSpPr txBox="1">
            <a:spLocks/>
          </p:cNvSpPr>
          <p:nvPr/>
        </p:nvSpPr>
        <p:spPr>
          <a:xfrm>
            <a:off x="2224884" y="5147588"/>
            <a:ext cx="4573019" cy="239621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cs typeface="+mn-cs"/>
              </a:rPr>
              <a:t>Cobrança</a:t>
            </a:r>
            <a:r>
              <a:rPr lang="en-US" b="1" dirty="0">
                <a:solidFill>
                  <a:srgbClr val="F79037"/>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e </a:t>
            </a:r>
            <a:r>
              <a:rPr lang="en-US" dirty="0" err="1">
                <a:solidFill>
                  <a:srgbClr val="000000"/>
                </a:solidFill>
                <a:cs typeface="+mn-cs"/>
              </a:rPr>
              <a:t>medição</a:t>
            </a:r>
            <a:r>
              <a:rPr lang="en-US" dirty="0">
                <a:solidFill>
                  <a:srgbClr val="000000"/>
                </a:solidFill>
                <a:cs typeface="+mn-cs"/>
              </a:rPr>
              <a:t> </a:t>
            </a:r>
            <a:r>
              <a:rPr lang="en-US" dirty="0" err="1">
                <a:solidFill>
                  <a:srgbClr val="000000"/>
                </a:solidFill>
                <a:cs typeface="+mn-cs"/>
              </a:rPr>
              <a:t>inteligente</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executar</a:t>
            </a:r>
            <a:r>
              <a:rPr lang="en-US" dirty="0">
                <a:solidFill>
                  <a:srgbClr val="000000"/>
                </a:solidFill>
                <a:cs typeface="+mn-cs"/>
              </a:rPr>
              <a:t> </a:t>
            </a:r>
            <a:r>
              <a:rPr lang="en-US" dirty="0" err="1">
                <a:solidFill>
                  <a:srgbClr val="000000"/>
                </a:solidFill>
                <a:cs typeface="+mn-cs"/>
              </a:rPr>
              <a:t>cobrança</a:t>
            </a:r>
            <a:r>
              <a:rPr lang="en-US" dirty="0">
                <a:solidFill>
                  <a:srgbClr val="000000"/>
                </a:solidFill>
                <a:cs typeface="+mn-cs"/>
              </a:rPr>
              <a:t> </a:t>
            </a:r>
            <a:r>
              <a:rPr lang="en-US" dirty="0" err="1">
                <a:solidFill>
                  <a:srgbClr val="000000"/>
                </a:solidFill>
                <a:cs typeface="+mn-cs"/>
              </a:rPr>
              <a:t>automatizada</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consumidores</a:t>
            </a:r>
            <a:r>
              <a:rPr lang="en-US" dirty="0">
                <a:solidFill>
                  <a:srgbClr val="000000"/>
                </a:solidFill>
                <a:cs typeface="+mn-cs"/>
              </a:rPr>
              <a:t> e </a:t>
            </a:r>
            <a:r>
              <a:rPr lang="en-US" dirty="0" err="1">
                <a:solidFill>
                  <a:srgbClr val="000000"/>
                </a:solidFill>
                <a:cs typeface="+mn-cs"/>
              </a:rPr>
              <a:t>geradores</a:t>
            </a:r>
            <a:r>
              <a:rPr lang="en-US" dirty="0">
                <a:solidFill>
                  <a:srgbClr val="000000"/>
                </a:solidFill>
                <a:cs typeface="+mn-cs"/>
              </a:rPr>
              <a:t> </a:t>
            </a:r>
            <a:r>
              <a:rPr lang="en-US" dirty="0" err="1">
                <a:solidFill>
                  <a:srgbClr val="000000"/>
                </a:solidFill>
                <a:cs typeface="+mn-cs"/>
              </a:rPr>
              <a:t>distribuídos</a:t>
            </a:r>
            <a:r>
              <a:rPr lang="en-US" dirty="0">
                <a:solidFill>
                  <a:srgbClr val="000000"/>
                </a:solidFill>
                <a:cs typeface="+mn-cs"/>
              </a:rPr>
              <a:t>. As </a:t>
            </a:r>
            <a:r>
              <a:rPr lang="en-US" dirty="0" err="1">
                <a:solidFill>
                  <a:srgbClr val="000000"/>
                </a:solidFill>
                <a:cs typeface="+mn-cs"/>
              </a:rPr>
              <a:t>empresas</a:t>
            </a:r>
            <a:r>
              <a:rPr lang="en-US" dirty="0">
                <a:solidFill>
                  <a:srgbClr val="000000"/>
                </a:solidFill>
                <a:cs typeface="+mn-cs"/>
              </a:rPr>
              <a:t> de </a:t>
            </a:r>
            <a:r>
              <a:rPr lang="en-US" dirty="0" err="1">
                <a:solidFill>
                  <a:srgbClr val="000000"/>
                </a:solidFill>
                <a:cs typeface="+mn-cs"/>
              </a:rPr>
              <a:t>serviços</a:t>
            </a:r>
            <a:r>
              <a:rPr lang="en-US" dirty="0">
                <a:solidFill>
                  <a:srgbClr val="000000"/>
                </a:solidFill>
                <a:cs typeface="+mn-cs"/>
              </a:rPr>
              <a:t> </a:t>
            </a:r>
            <a:r>
              <a:rPr lang="en-US" dirty="0" err="1">
                <a:solidFill>
                  <a:srgbClr val="000000"/>
                </a:solidFill>
                <a:cs typeface="+mn-cs"/>
              </a:rPr>
              <a:t>públicos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beneficiar</a:t>
            </a:r>
            <a:r>
              <a:rPr lang="en-US" dirty="0">
                <a:solidFill>
                  <a:srgbClr val="000000"/>
                </a:solidFill>
                <a:cs typeface="+mn-cs"/>
              </a:rPr>
              <a:t> do </a:t>
            </a:r>
            <a:r>
              <a:rPr lang="en-US" dirty="0" err="1">
                <a:solidFill>
                  <a:srgbClr val="000000"/>
                </a:solidFill>
                <a:cs typeface="+mn-cs"/>
              </a:rPr>
              <a:t>potencial</a:t>
            </a:r>
            <a:r>
              <a:rPr lang="en-US" dirty="0">
                <a:solidFill>
                  <a:srgbClr val="000000"/>
                </a:solidFill>
                <a:cs typeface="+mn-cs"/>
              </a:rPr>
              <a:t> de micro-</a:t>
            </a:r>
          </a:p>
          <a:p>
            <a:pPr algn="l"/>
            <a:r>
              <a:rPr lang="en-US" dirty="0" err="1">
                <a:solidFill>
                  <a:srgbClr val="000000"/>
                </a:solidFill>
                <a:cs typeface="+mn-cs"/>
              </a:rPr>
              <a:t>pagamentos</a:t>
            </a:r>
            <a:r>
              <a:rPr lang="en-US" dirty="0">
                <a:solidFill>
                  <a:srgbClr val="000000"/>
                </a:solidFill>
                <a:cs typeface="+mn-cs"/>
              </a:rPr>
              <a:t>, </a:t>
            </a:r>
            <a:r>
              <a:rPr lang="en-US" dirty="0" err="1">
                <a:solidFill>
                  <a:srgbClr val="000000"/>
                </a:solidFill>
                <a:cs typeface="+mn-cs"/>
              </a:rPr>
              <a:t>soluções</a:t>
            </a:r>
            <a:r>
              <a:rPr lang="en-US" dirty="0">
                <a:solidFill>
                  <a:srgbClr val="000000"/>
                </a:solidFill>
                <a:cs typeface="+mn-cs"/>
              </a:rPr>
              <a:t> </a:t>
            </a:r>
            <a:r>
              <a:rPr lang="en-US" dirty="0" err="1">
                <a:solidFill>
                  <a:srgbClr val="000000"/>
                </a:solidFill>
                <a:cs typeface="+mn-cs"/>
              </a:rPr>
              <a:t>pré-pagas</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plataformas</a:t>
            </a:r>
            <a:r>
              <a:rPr lang="en-US" dirty="0">
                <a:solidFill>
                  <a:srgbClr val="000000"/>
                </a:solidFill>
                <a:cs typeface="+mn-cs"/>
              </a:rPr>
              <a:t> de </a:t>
            </a:r>
            <a:r>
              <a:rPr lang="en-US" dirty="0" err="1">
                <a:solidFill>
                  <a:srgbClr val="000000"/>
                </a:solidFill>
                <a:cs typeface="+mn-cs"/>
              </a:rPr>
              <a:t>pagamento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pré-pagos</a:t>
            </a:r>
            <a:r>
              <a:rPr lang="en-US" dirty="0">
                <a:solidFill>
                  <a:srgbClr val="000000"/>
                </a:solidFill>
                <a:cs typeface="+mn-cs"/>
              </a:rPr>
              <a:t>.</a:t>
            </a:r>
          </a:p>
          <a:p>
            <a:pPr algn="l"/>
            <a:endParaRPr lang="en-US" dirty="0">
              <a:solidFill>
                <a:srgbClr val="000000"/>
              </a:solidFill>
              <a:cs typeface="+mn-cs"/>
            </a:endParaRPr>
          </a:p>
          <a:p>
            <a:r>
              <a:rPr lang="en-US" b="1" dirty="0" err="1">
                <a:solidFill>
                  <a:srgbClr val="F79037"/>
                </a:solidFill>
                <a:cs typeface="+mn-cs"/>
              </a:rPr>
              <a:t>Vendas</a:t>
            </a:r>
            <a:r>
              <a:rPr lang="en-US" b="1" dirty="0">
                <a:solidFill>
                  <a:srgbClr val="F79037"/>
                </a:solidFill>
                <a:cs typeface="+mn-cs"/>
              </a:rPr>
              <a:t> e Marketing</a:t>
            </a:r>
          </a:p>
          <a:p>
            <a:r>
              <a:rPr lang="en-US" dirty="0">
                <a:solidFill>
                  <a:srgbClr val="000000"/>
                </a:solidFill>
                <a:cs typeface="+mn-cs"/>
              </a:rPr>
              <a:t>As </a:t>
            </a:r>
            <a:r>
              <a:rPr lang="en-US" dirty="0" err="1">
                <a:solidFill>
                  <a:srgbClr val="000000"/>
                </a:solidFill>
                <a:cs typeface="+mn-cs"/>
              </a:rPr>
              <a:t>práticas</a:t>
            </a:r>
            <a:r>
              <a:rPr lang="en-US" dirty="0">
                <a:solidFill>
                  <a:srgbClr val="000000"/>
                </a:solidFill>
                <a:cs typeface="+mn-cs"/>
              </a:rPr>
              <a:t> de </a:t>
            </a:r>
            <a:r>
              <a:rPr lang="en-US" dirty="0" err="1">
                <a:solidFill>
                  <a:srgbClr val="000000"/>
                </a:solidFill>
                <a:cs typeface="+mn-cs"/>
              </a:rPr>
              <a:t>vendas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mudar</a:t>
            </a:r>
            <a:r>
              <a:rPr lang="en-US" dirty="0">
                <a:solidFill>
                  <a:srgbClr val="000000"/>
                </a:solidFill>
                <a:cs typeface="+mn-cs"/>
              </a:rPr>
              <a:t> de </a:t>
            </a:r>
            <a:r>
              <a:rPr lang="en-US" dirty="0" err="1">
                <a:solidFill>
                  <a:srgbClr val="000000"/>
                </a:solidFill>
                <a:cs typeface="+mn-cs"/>
              </a:rPr>
              <a:t>acordo</a:t>
            </a:r>
            <a:r>
              <a:rPr lang="en-US" dirty="0">
                <a:solidFill>
                  <a:srgbClr val="000000"/>
                </a:solidFill>
                <a:cs typeface="+mn-cs"/>
              </a:rPr>
              <a:t> com o </a:t>
            </a:r>
            <a:r>
              <a:rPr lang="en-US" dirty="0" err="1">
                <a:solidFill>
                  <a:srgbClr val="000000"/>
                </a:solidFill>
                <a:cs typeface="+mn-cs"/>
              </a:rPr>
              <a:t>perfil</a:t>
            </a:r>
            <a:r>
              <a:rPr lang="en-US" dirty="0">
                <a:solidFill>
                  <a:srgbClr val="000000"/>
                </a:solidFill>
                <a:cs typeface="+mn-cs"/>
              </a:rPr>
              <a:t> </a:t>
            </a:r>
            <a:r>
              <a:rPr lang="en-US" dirty="0" err="1">
                <a:solidFill>
                  <a:srgbClr val="000000"/>
                </a:solidFill>
                <a:cs typeface="+mn-cs"/>
              </a:rPr>
              <a:t>energético</a:t>
            </a:r>
            <a:r>
              <a:rPr lang="en-US" dirty="0">
                <a:solidFill>
                  <a:srgbClr val="000000"/>
                </a:solidFill>
                <a:cs typeface="+mn-cs"/>
              </a:rPr>
              <a:t> dos </a:t>
            </a:r>
            <a:r>
              <a:rPr lang="en-US" dirty="0" err="1">
                <a:solidFill>
                  <a:srgbClr val="000000"/>
                </a:solidFill>
                <a:cs typeface="+mn-cs"/>
              </a:rPr>
              <a:t>consumidores</a:t>
            </a:r>
            <a:r>
              <a:rPr lang="en-US" dirty="0">
                <a:solidFill>
                  <a:srgbClr val="000000"/>
                </a:solidFill>
                <a:cs typeface="+mn-cs"/>
              </a:rPr>
              <a:t>, </a:t>
            </a:r>
            <a:r>
              <a:rPr lang="en-US" dirty="0" err="1">
                <a:solidFill>
                  <a:srgbClr val="000000"/>
                </a:solidFill>
                <a:cs typeface="+mn-cs"/>
              </a:rPr>
              <a:t>preferências</a:t>
            </a:r>
            <a:r>
              <a:rPr lang="en-US" dirty="0">
                <a:solidFill>
                  <a:srgbClr val="000000"/>
                </a:solidFill>
                <a:cs typeface="+mn-cs"/>
              </a:rPr>
              <a:t> </a:t>
            </a:r>
            <a:r>
              <a:rPr lang="en-US" dirty="0" err="1">
                <a:solidFill>
                  <a:srgbClr val="000000"/>
                </a:solidFill>
                <a:cs typeface="+mn-cs"/>
              </a:rPr>
              <a:t>individuais</a:t>
            </a:r>
            <a:r>
              <a:rPr lang="en-US" dirty="0">
                <a:solidFill>
                  <a:srgbClr val="000000"/>
                </a:solidFill>
                <a:cs typeface="+mn-cs"/>
              </a:rPr>
              <a:t> e </a:t>
            </a:r>
            <a:r>
              <a:rPr lang="en-US" dirty="0" err="1">
                <a:solidFill>
                  <a:srgbClr val="000000"/>
                </a:solidFill>
                <a:cs typeface="+mn-cs"/>
              </a:rPr>
              <a:t>preocupações</a:t>
            </a:r>
            <a:r>
              <a:rPr lang="en-US" dirty="0">
                <a:solidFill>
                  <a:srgbClr val="000000"/>
                </a:solidFill>
                <a:cs typeface="+mn-cs"/>
              </a:rPr>
              <a:t> </a:t>
            </a:r>
            <a:r>
              <a:rPr lang="en-US" dirty="0" err="1">
                <a:solidFill>
                  <a:srgbClr val="000000"/>
                </a:solidFill>
                <a:cs typeface="+mn-cs"/>
              </a:rPr>
              <a:t>ambientais</a:t>
            </a:r>
            <a:r>
              <a:rPr lang="en-US" dirty="0">
                <a:solidFill>
                  <a:srgbClr val="000000"/>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combinação</a:t>
            </a:r>
            <a:r>
              <a:rPr lang="en-US" dirty="0">
                <a:solidFill>
                  <a:srgbClr val="000000"/>
                </a:solidFill>
                <a:cs typeface="+mn-cs"/>
              </a:rPr>
              <a:t> com </a:t>
            </a:r>
            <a:r>
              <a:rPr lang="en-US" dirty="0" err="1">
                <a:solidFill>
                  <a:srgbClr val="000000"/>
                </a:solidFill>
                <a:cs typeface="+mn-cs"/>
              </a:rPr>
              <a:t>técnicas</a:t>
            </a:r>
            <a:r>
              <a:rPr lang="en-US" dirty="0">
                <a:solidFill>
                  <a:srgbClr val="000000"/>
                </a:solidFill>
                <a:cs typeface="+mn-cs"/>
              </a:rPr>
              <a:t> de </a:t>
            </a:r>
            <a:r>
              <a:rPr lang="en-US" dirty="0" err="1">
                <a:solidFill>
                  <a:srgbClr val="000000"/>
                </a:solidFill>
                <a:cs typeface="+mn-cs"/>
              </a:rPr>
              <a:t>inteligência</a:t>
            </a:r>
            <a:r>
              <a:rPr lang="en-US" dirty="0">
                <a:solidFill>
                  <a:srgbClr val="000000"/>
                </a:solidFill>
                <a:cs typeface="+mn-cs"/>
              </a:rPr>
              <a:t> artificial (IA),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aprendizagem</a:t>
            </a:r>
            <a:r>
              <a:rPr lang="en-US" dirty="0">
                <a:solidFill>
                  <a:srgbClr val="000000"/>
                </a:solidFill>
                <a:cs typeface="+mn-cs"/>
              </a:rPr>
              <a:t> de </a:t>
            </a:r>
            <a:r>
              <a:rPr lang="en-US" dirty="0" err="1">
                <a:solidFill>
                  <a:srgbClr val="000000"/>
                </a:solidFill>
                <a:cs typeface="+mn-cs"/>
              </a:rPr>
              <a:t>máquina</a:t>
            </a:r>
            <a:r>
              <a:rPr lang="en-US" dirty="0">
                <a:solidFill>
                  <a:srgbClr val="000000"/>
                </a:solidFill>
                <a:cs typeface="+mn-cs"/>
              </a:rPr>
              <a:t> (ML),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identificar</a:t>
            </a:r>
            <a:r>
              <a:rPr lang="en-US" dirty="0">
                <a:solidFill>
                  <a:srgbClr val="000000"/>
                </a:solidFill>
                <a:cs typeface="+mn-cs"/>
              </a:rPr>
              <a:t> </a:t>
            </a:r>
            <a:r>
              <a:rPr lang="en-US" dirty="0" err="1">
                <a:solidFill>
                  <a:srgbClr val="000000"/>
                </a:solidFill>
                <a:cs typeface="+mn-cs"/>
              </a:rPr>
              <a:t>padrões</a:t>
            </a:r>
            <a:r>
              <a:rPr lang="en-US" dirty="0">
                <a:solidFill>
                  <a:srgbClr val="000000"/>
                </a:solidFill>
                <a:cs typeface="+mn-cs"/>
              </a:rPr>
              <a:t> de </a:t>
            </a:r>
            <a:r>
              <a:rPr lang="en-US" dirty="0" err="1">
                <a:solidFill>
                  <a:srgbClr val="000000"/>
                </a:solidFill>
                <a:cs typeface="+mn-cs"/>
              </a:rPr>
              <a:t>consumo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e, </a:t>
            </a:r>
            <a:r>
              <a:rPr lang="en-US" dirty="0" err="1">
                <a:solidFill>
                  <a:srgbClr val="000000"/>
                </a:solidFill>
                <a:cs typeface="+mn-cs"/>
              </a:rPr>
              <a:t>portanto</a:t>
            </a:r>
            <a:r>
              <a:rPr lang="en-US" dirty="0">
                <a:solidFill>
                  <a:srgbClr val="000000"/>
                </a:solidFill>
                <a:cs typeface="+mn-cs"/>
              </a:rPr>
              <a:t>, </a:t>
            </a:r>
            <a:r>
              <a:rPr lang="en-US" dirty="0" err="1">
                <a:solidFill>
                  <a:srgbClr val="000000"/>
                </a:solidFill>
                <a:cs typeface="+mn-cs"/>
              </a:rPr>
              <a:t>permitir</a:t>
            </a:r>
            <a:r>
              <a:rPr lang="en-US" dirty="0">
                <a:solidFill>
                  <a:srgbClr val="000000"/>
                </a:solidFill>
                <a:cs typeface="+mn-cs"/>
              </a:rPr>
              <a:t> o </a:t>
            </a:r>
            <a:r>
              <a:rPr lang="en-US" dirty="0" err="1">
                <a:solidFill>
                  <a:srgbClr val="000000"/>
                </a:solidFill>
                <a:cs typeface="+mn-cs"/>
              </a:rPr>
              <a:t>fornecimento</a:t>
            </a:r>
            <a:r>
              <a:rPr lang="en-US" dirty="0">
                <a:solidFill>
                  <a:srgbClr val="000000"/>
                </a:solidFill>
                <a:cs typeface="+mn-cs"/>
              </a:rPr>
              <a:t> de </a:t>
            </a:r>
            <a:r>
              <a:rPr lang="en-US" dirty="0" err="1">
                <a:solidFill>
                  <a:srgbClr val="000000"/>
                </a:solidFill>
                <a:cs typeface="+mn-cs"/>
              </a:rPr>
              <a:t>produtos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personalizados</a:t>
            </a:r>
            <a:r>
              <a:rPr lang="en-US" dirty="0">
                <a:solidFill>
                  <a:srgbClr val="000000"/>
                </a:solidFill>
                <a:cs typeface="+mn-cs"/>
              </a:rPr>
              <a:t> e com valor </a:t>
            </a:r>
            <a:r>
              <a:rPr lang="en-US" dirty="0" err="1">
                <a:solidFill>
                  <a:srgbClr val="000000"/>
                </a:solidFill>
                <a:cs typeface="+mn-cs"/>
              </a:rPr>
              <a:t>agregado</a:t>
            </a:r>
            <a:r>
              <a:rPr lang="en-US" dirty="0">
                <a:solidFill>
                  <a:srgbClr val="000000"/>
                </a:solidFill>
                <a:cs typeface="+mn-cs"/>
              </a:rPr>
              <a:t>.</a:t>
            </a:r>
          </a:p>
          <a:p>
            <a:endParaRPr lang="en-US" dirty="0">
              <a:solidFill>
                <a:srgbClr val="000000"/>
              </a:solidFill>
            </a:endParaRPr>
          </a:p>
        </p:txBody>
      </p:sp>
      <p:grpSp>
        <p:nvGrpSpPr>
          <p:cNvPr id="16" name="Group 15">
            <a:extLst>
              <a:ext uri="{FF2B5EF4-FFF2-40B4-BE49-F238E27FC236}">
                <a16:creationId xmlns:a16="http://schemas.microsoft.com/office/drawing/2014/main" id="{E29C3363-919A-3DF8-F35B-3CC467AA1020}"/>
              </a:ext>
            </a:extLst>
          </p:cNvPr>
          <p:cNvGrpSpPr/>
          <p:nvPr/>
        </p:nvGrpSpPr>
        <p:grpSpPr>
          <a:xfrm>
            <a:off x="891072" y="6435970"/>
            <a:ext cx="997511" cy="996421"/>
            <a:chOff x="7257599" y="768348"/>
            <a:chExt cx="868457" cy="867509"/>
          </a:xfrm>
          <a:solidFill>
            <a:srgbClr val="F79037"/>
          </a:solidFill>
        </p:grpSpPr>
        <p:sp>
          <p:nvSpPr>
            <p:cNvPr id="17" name="Freeform 16">
              <a:extLst>
                <a:ext uri="{FF2B5EF4-FFF2-40B4-BE49-F238E27FC236}">
                  <a16:creationId xmlns:a16="http://schemas.microsoft.com/office/drawing/2014/main" id="{DF9AEDAA-8023-2C4E-03B8-67507F130877}"/>
                </a:ext>
              </a:extLst>
            </p:cNvPr>
            <p:cNvSpPr/>
            <p:nvPr/>
          </p:nvSpPr>
          <p:spPr>
            <a:xfrm>
              <a:off x="7672223" y="1282564"/>
              <a:ext cx="303614" cy="275513"/>
            </a:xfrm>
            <a:custGeom>
              <a:avLst/>
              <a:gdLst>
                <a:gd name="connsiteX0" fmla="*/ 5420 w 303614"/>
                <a:gd name="connsiteY0" fmla="*/ 194214 h 275513"/>
                <a:gd name="connsiteX1" fmla="*/ 8130 w 303614"/>
                <a:gd name="connsiteY1" fmla="*/ 193311 h 275513"/>
                <a:gd name="connsiteX2" fmla="*/ 18970 w 303614"/>
                <a:gd name="connsiteY2" fmla="*/ 193311 h 275513"/>
                <a:gd name="connsiteX3" fmla="*/ 79492 w 303614"/>
                <a:gd name="connsiteY3" fmla="*/ 229444 h 275513"/>
                <a:gd name="connsiteX4" fmla="*/ 93946 w 303614"/>
                <a:gd name="connsiteY4" fmla="*/ 229444 h 275513"/>
                <a:gd name="connsiteX5" fmla="*/ 101172 w 303614"/>
                <a:gd name="connsiteY5" fmla="*/ 216797 h 275513"/>
                <a:gd name="connsiteX6" fmla="*/ 101172 w 303614"/>
                <a:gd name="connsiteY6" fmla="*/ 14453 h 275513"/>
                <a:gd name="connsiteX7" fmla="*/ 115625 w 303614"/>
                <a:gd name="connsiteY7" fmla="*/ 0 h 275513"/>
                <a:gd name="connsiteX8" fmla="*/ 130079 w 303614"/>
                <a:gd name="connsiteY8" fmla="*/ 14453 h 275513"/>
                <a:gd name="connsiteX9" fmla="*/ 130079 w 303614"/>
                <a:gd name="connsiteY9" fmla="*/ 130982 h 275513"/>
                <a:gd name="connsiteX10" fmla="*/ 144531 w 303614"/>
                <a:gd name="connsiteY10" fmla="*/ 145435 h 275513"/>
                <a:gd name="connsiteX11" fmla="*/ 158985 w 303614"/>
                <a:gd name="connsiteY11" fmla="*/ 130982 h 275513"/>
                <a:gd name="connsiteX12" fmla="*/ 173438 w 303614"/>
                <a:gd name="connsiteY12" fmla="*/ 116529 h 275513"/>
                <a:gd name="connsiteX13" fmla="*/ 187891 w 303614"/>
                <a:gd name="connsiteY13" fmla="*/ 130982 h 275513"/>
                <a:gd name="connsiteX14" fmla="*/ 202344 w 303614"/>
                <a:gd name="connsiteY14" fmla="*/ 145435 h 275513"/>
                <a:gd name="connsiteX15" fmla="*/ 216797 w 303614"/>
                <a:gd name="connsiteY15" fmla="*/ 130982 h 275513"/>
                <a:gd name="connsiteX16" fmla="*/ 231251 w 303614"/>
                <a:gd name="connsiteY16" fmla="*/ 116529 h 275513"/>
                <a:gd name="connsiteX17" fmla="*/ 245704 w 303614"/>
                <a:gd name="connsiteY17" fmla="*/ 130982 h 275513"/>
                <a:gd name="connsiteX18" fmla="*/ 260156 w 303614"/>
                <a:gd name="connsiteY18" fmla="*/ 145435 h 275513"/>
                <a:gd name="connsiteX19" fmla="*/ 274610 w 303614"/>
                <a:gd name="connsiteY19" fmla="*/ 130982 h 275513"/>
                <a:gd name="connsiteX20" fmla="*/ 280030 w 303614"/>
                <a:gd name="connsiteY20" fmla="*/ 120142 h 275513"/>
                <a:gd name="connsiteX21" fmla="*/ 291773 w 303614"/>
                <a:gd name="connsiteY21" fmla="*/ 117432 h 275513"/>
                <a:gd name="connsiteX22" fmla="*/ 303516 w 303614"/>
                <a:gd name="connsiteY22" fmla="*/ 132788 h 275513"/>
                <a:gd name="connsiteX23" fmla="*/ 303516 w 303614"/>
                <a:gd name="connsiteY23" fmla="*/ 275513 h 275513"/>
                <a:gd name="connsiteX24" fmla="*/ 91236 w 303614"/>
                <a:gd name="connsiteY24" fmla="*/ 275513 h 275513"/>
                <a:gd name="connsiteX25" fmla="*/ 4517 w 303614"/>
                <a:gd name="connsiteY25" fmla="*/ 213184 h 275513"/>
                <a:gd name="connsiteX26" fmla="*/ 0 w 303614"/>
                <a:gd name="connsiteY26" fmla="*/ 203247 h 275513"/>
                <a:gd name="connsiteX27" fmla="*/ 5420 w 303614"/>
                <a:gd name="connsiteY27" fmla="*/ 194214 h 275513"/>
                <a:gd name="connsiteX28" fmla="*/ 5420 w 303614"/>
                <a:gd name="connsiteY28" fmla="*/ 194214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614" h="275513">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8" name="Graphic 2">
              <a:extLst>
                <a:ext uri="{FF2B5EF4-FFF2-40B4-BE49-F238E27FC236}">
                  <a16:creationId xmlns:a16="http://schemas.microsoft.com/office/drawing/2014/main" id="{7B9626FA-3A99-52AA-A752-280CEE4E9620}"/>
                </a:ext>
              </a:extLst>
            </p:cNvPr>
            <p:cNvGrpSpPr/>
            <p:nvPr/>
          </p:nvGrpSpPr>
          <p:grpSpPr>
            <a:xfrm>
              <a:off x="7257599" y="768348"/>
              <a:ext cx="868457" cy="867509"/>
              <a:chOff x="7257599" y="768348"/>
              <a:chExt cx="868457" cy="867509"/>
            </a:xfrm>
            <a:grpFill/>
          </p:grpSpPr>
          <p:sp>
            <p:nvSpPr>
              <p:cNvPr id="19" name="Freeform 18">
                <a:extLst>
                  <a:ext uri="{FF2B5EF4-FFF2-40B4-BE49-F238E27FC236}">
                    <a16:creationId xmlns:a16="http://schemas.microsoft.com/office/drawing/2014/main" id="{89600CB5-3C69-73E1-8B48-46304A73713D}"/>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694759EA-1102-B5F7-D71A-629FDBC92C94}"/>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8A7C4D6E-015C-470C-AD4A-83BD7D8E2C98}"/>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F55AEEDB-6A0B-063B-3AEF-5E00A3104F41}"/>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32B487CF-EE5E-0AB4-2BF7-7B07A402B18A}"/>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24" name="Group 23">
            <a:extLst>
              <a:ext uri="{FF2B5EF4-FFF2-40B4-BE49-F238E27FC236}">
                <a16:creationId xmlns:a16="http://schemas.microsoft.com/office/drawing/2014/main" id="{042CD0E8-35F2-48EA-B837-671190D45F77}"/>
              </a:ext>
            </a:extLst>
          </p:cNvPr>
          <p:cNvGrpSpPr/>
          <p:nvPr/>
        </p:nvGrpSpPr>
        <p:grpSpPr>
          <a:xfrm>
            <a:off x="816958" y="5234897"/>
            <a:ext cx="1044934" cy="1049340"/>
            <a:chOff x="4152442" y="5302687"/>
            <a:chExt cx="1090895" cy="1095495"/>
          </a:xfrm>
          <a:solidFill>
            <a:srgbClr val="F79037"/>
          </a:solidFill>
        </p:grpSpPr>
        <p:sp>
          <p:nvSpPr>
            <p:cNvPr id="25" name="Freeform 24">
              <a:extLst>
                <a:ext uri="{FF2B5EF4-FFF2-40B4-BE49-F238E27FC236}">
                  <a16:creationId xmlns:a16="http://schemas.microsoft.com/office/drawing/2014/main" id="{86E2A10D-5CFE-4493-CB64-4256A17BC564}"/>
                </a:ext>
              </a:extLst>
            </p:cNvPr>
            <p:cNvSpPr/>
            <p:nvPr/>
          </p:nvSpPr>
          <p:spPr>
            <a:xfrm>
              <a:off x="4152442" y="5302687"/>
              <a:ext cx="1090895" cy="1095495"/>
            </a:xfrm>
            <a:custGeom>
              <a:avLst/>
              <a:gdLst>
                <a:gd name="connsiteX0" fmla="*/ 974655 w 1090895"/>
                <a:gd name="connsiteY0" fmla="*/ 1095495 h 1095495"/>
                <a:gd name="connsiteX1" fmla="*/ 635156 w 1090895"/>
                <a:gd name="connsiteY1" fmla="*/ 1095495 h 1095495"/>
                <a:gd name="connsiteX2" fmla="*/ 630306 w 1090895"/>
                <a:gd name="connsiteY2" fmla="*/ 1093783 h 1095495"/>
                <a:gd name="connsiteX3" fmla="*/ 519326 w 1090895"/>
                <a:gd name="connsiteY3" fmla="*/ 981922 h 1095495"/>
                <a:gd name="connsiteX4" fmla="*/ 516759 w 1090895"/>
                <a:gd name="connsiteY4" fmla="*/ 950247 h 1095495"/>
                <a:gd name="connsiteX5" fmla="*/ 498500 w 1090895"/>
                <a:gd name="connsiteY5" fmla="*/ 950247 h 1095495"/>
                <a:gd name="connsiteX6" fmla="*/ 480812 w 1090895"/>
                <a:gd name="connsiteY6" fmla="*/ 989627 h 1095495"/>
                <a:gd name="connsiteX7" fmla="*/ 488800 w 1090895"/>
                <a:gd name="connsiteY7" fmla="*/ 1055545 h 1095495"/>
                <a:gd name="connsiteX8" fmla="*/ 428318 w 1090895"/>
                <a:gd name="connsiteY8" fmla="*/ 1087220 h 1095495"/>
                <a:gd name="connsiteX9" fmla="*/ 157289 w 1090895"/>
                <a:gd name="connsiteY9" fmla="*/ 1086934 h 1095495"/>
                <a:gd name="connsiteX10" fmla="*/ 124195 w 1090895"/>
                <a:gd name="connsiteY10" fmla="*/ 1085222 h 1095495"/>
                <a:gd name="connsiteX11" fmla="*/ 378 w 1090895"/>
                <a:gd name="connsiteY11" fmla="*/ 954528 h 1095495"/>
                <a:gd name="connsiteX12" fmla="*/ 105366 w 1090895"/>
                <a:gd name="connsiteY12" fmla="*/ 799863 h 1095495"/>
                <a:gd name="connsiteX13" fmla="*/ 130472 w 1090895"/>
                <a:gd name="connsiteY13" fmla="*/ 794156 h 1095495"/>
                <a:gd name="connsiteX14" fmla="*/ 145877 w 1090895"/>
                <a:gd name="connsiteY14" fmla="*/ 742505 h 1095495"/>
                <a:gd name="connsiteX15" fmla="*/ 142169 w 1090895"/>
                <a:gd name="connsiteY15" fmla="*/ 737940 h 1095495"/>
                <a:gd name="connsiteX16" fmla="*/ 135322 w 1090895"/>
                <a:gd name="connsiteY16" fmla="*/ 676587 h 1095495"/>
                <a:gd name="connsiteX17" fmla="*/ 188386 w 1090895"/>
                <a:gd name="connsiteY17" fmla="*/ 643771 h 1095495"/>
                <a:gd name="connsiteX18" fmla="*/ 208357 w 1090895"/>
                <a:gd name="connsiteY18" fmla="*/ 643771 h 1095495"/>
                <a:gd name="connsiteX19" fmla="*/ 208357 w 1090895"/>
                <a:gd name="connsiteY19" fmla="*/ 628647 h 1095495"/>
                <a:gd name="connsiteX20" fmla="*/ 208357 w 1090895"/>
                <a:gd name="connsiteY20" fmla="*/ 112146 h 1095495"/>
                <a:gd name="connsiteX21" fmla="*/ 208927 w 1090895"/>
                <a:gd name="connsiteY21" fmla="*/ 93027 h 1095495"/>
                <a:gd name="connsiteX22" fmla="*/ 275686 w 1090895"/>
                <a:gd name="connsiteY22" fmla="*/ 5993 h 1095495"/>
                <a:gd name="connsiteX23" fmla="*/ 294801 w 1090895"/>
                <a:gd name="connsiteY23" fmla="*/ 0 h 1095495"/>
                <a:gd name="connsiteX24" fmla="*/ 694211 w 1090895"/>
                <a:gd name="connsiteY24" fmla="*/ 0 h 1095495"/>
                <a:gd name="connsiteX25" fmla="*/ 756691 w 1090895"/>
                <a:gd name="connsiteY25" fmla="*/ 34243 h 1095495"/>
                <a:gd name="connsiteX26" fmla="*/ 846558 w 1090895"/>
                <a:gd name="connsiteY26" fmla="*/ 128697 h 1095495"/>
                <a:gd name="connsiteX27" fmla="*/ 878225 w 1090895"/>
                <a:gd name="connsiteY27" fmla="*/ 208883 h 1095495"/>
                <a:gd name="connsiteX28" fmla="*/ 878225 w 1090895"/>
                <a:gd name="connsiteY28" fmla="*/ 345856 h 1095495"/>
                <a:gd name="connsiteX29" fmla="*/ 878225 w 1090895"/>
                <a:gd name="connsiteY29" fmla="*/ 357555 h 1095495"/>
                <a:gd name="connsiteX30" fmla="*/ 943843 w 1090895"/>
                <a:gd name="connsiteY30" fmla="*/ 357841 h 1095495"/>
                <a:gd name="connsiteX31" fmla="*/ 991487 w 1090895"/>
                <a:gd name="connsiteY31" fmla="*/ 362692 h 1095495"/>
                <a:gd name="connsiteX32" fmla="*/ 1090769 w 1090895"/>
                <a:gd name="connsiteY32" fmla="*/ 495955 h 1095495"/>
                <a:gd name="connsiteX33" fmla="*/ 1090769 w 1090895"/>
                <a:gd name="connsiteY33" fmla="*/ 957096 h 1095495"/>
                <a:gd name="connsiteX34" fmla="*/ 1090484 w 1090895"/>
                <a:gd name="connsiteY34" fmla="*/ 969937 h 1095495"/>
                <a:gd name="connsiteX35" fmla="*/ 1027719 w 1090895"/>
                <a:gd name="connsiteY35" fmla="*/ 1074664 h 1095495"/>
                <a:gd name="connsiteX36" fmla="*/ 974655 w 1090895"/>
                <a:gd name="connsiteY36" fmla="*/ 1095495 h 1095495"/>
                <a:gd name="connsiteX37" fmla="*/ 700488 w 1090895"/>
                <a:gd name="connsiteY37" fmla="*/ 33958 h 1095495"/>
                <a:gd name="connsiteX38" fmla="*/ 687079 w 1090895"/>
                <a:gd name="connsiteY38" fmla="*/ 33958 h 1095495"/>
                <a:gd name="connsiteX39" fmla="*/ 317624 w 1090895"/>
                <a:gd name="connsiteY39" fmla="*/ 33387 h 1095495"/>
                <a:gd name="connsiteX40" fmla="*/ 242877 w 1090895"/>
                <a:gd name="connsiteY40" fmla="*/ 108722 h 1095495"/>
                <a:gd name="connsiteX41" fmla="*/ 243448 w 1090895"/>
                <a:gd name="connsiteY41" fmla="*/ 629788 h 1095495"/>
                <a:gd name="connsiteX42" fmla="*/ 243448 w 1090895"/>
                <a:gd name="connsiteY42" fmla="*/ 643486 h 1095495"/>
                <a:gd name="connsiteX43" fmla="*/ 257142 w 1090895"/>
                <a:gd name="connsiteY43" fmla="*/ 643486 h 1095495"/>
                <a:gd name="connsiteX44" fmla="*/ 437447 w 1090895"/>
                <a:gd name="connsiteY44" fmla="*/ 643486 h 1095495"/>
                <a:gd name="connsiteX45" fmla="*/ 493365 w 1090895"/>
                <a:gd name="connsiteY45" fmla="*/ 715682 h 1095495"/>
                <a:gd name="connsiteX46" fmla="*/ 480241 w 1090895"/>
                <a:gd name="connsiteY46" fmla="*/ 743647 h 1095495"/>
                <a:gd name="connsiteX47" fmla="*/ 479671 w 1090895"/>
                <a:gd name="connsiteY47" fmla="*/ 823833 h 1095495"/>
                <a:gd name="connsiteX48" fmla="*/ 479385 w 1090895"/>
                <a:gd name="connsiteY48" fmla="*/ 905731 h 1095495"/>
                <a:gd name="connsiteX49" fmla="*/ 517044 w 1090895"/>
                <a:gd name="connsiteY49" fmla="*/ 915433 h 1095495"/>
                <a:gd name="connsiteX50" fmla="*/ 517044 w 1090895"/>
                <a:gd name="connsiteY50" fmla="*/ 901165 h 1095495"/>
                <a:gd name="connsiteX51" fmla="*/ 517329 w 1090895"/>
                <a:gd name="connsiteY51" fmla="*/ 496811 h 1095495"/>
                <a:gd name="connsiteX52" fmla="*/ 521038 w 1090895"/>
                <a:gd name="connsiteY52" fmla="*/ 460856 h 1095495"/>
                <a:gd name="connsiteX53" fmla="*/ 654270 w 1090895"/>
                <a:gd name="connsiteY53" fmla="*/ 357555 h 1095495"/>
                <a:gd name="connsiteX54" fmla="*/ 830296 w 1090895"/>
                <a:gd name="connsiteY54" fmla="*/ 357555 h 1095495"/>
                <a:gd name="connsiteX55" fmla="*/ 842279 w 1090895"/>
                <a:gd name="connsiteY55" fmla="*/ 357555 h 1095495"/>
                <a:gd name="connsiteX56" fmla="*/ 842279 w 1090895"/>
                <a:gd name="connsiteY56" fmla="*/ 186054 h 1095495"/>
                <a:gd name="connsiteX57" fmla="*/ 829155 w 1090895"/>
                <a:gd name="connsiteY57" fmla="*/ 186054 h 1095495"/>
                <a:gd name="connsiteX58" fmla="*/ 725593 w 1090895"/>
                <a:gd name="connsiteY58" fmla="*/ 186054 h 1095495"/>
                <a:gd name="connsiteX59" fmla="*/ 700202 w 1090895"/>
                <a:gd name="connsiteY59" fmla="*/ 160087 h 1095495"/>
                <a:gd name="connsiteX60" fmla="*/ 700202 w 1090895"/>
                <a:gd name="connsiteY60" fmla="*/ 47655 h 1095495"/>
                <a:gd name="connsiteX61" fmla="*/ 700488 w 1090895"/>
                <a:gd name="connsiteY61" fmla="*/ 33958 h 1095495"/>
                <a:gd name="connsiteX62" fmla="*/ 1058531 w 1090895"/>
                <a:gd name="connsiteY62" fmla="*/ 727381 h 1095495"/>
                <a:gd name="connsiteX63" fmla="*/ 1058531 w 1090895"/>
                <a:gd name="connsiteY63" fmla="*/ 499664 h 1095495"/>
                <a:gd name="connsiteX64" fmla="*/ 1056819 w 1090895"/>
                <a:gd name="connsiteY64" fmla="*/ 473126 h 1095495"/>
                <a:gd name="connsiteX65" fmla="*/ 952402 w 1090895"/>
                <a:gd name="connsiteY65" fmla="*/ 390372 h 1095495"/>
                <a:gd name="connsiteX66" fmla="*/ 656838 w 1090895"/>
                <a:gd name="connsiteY66" fmla="*/ 390372 h 1095495"/>
                <a:gd name="connsiteX67" fmla="*/ 549853 w 1090895"/>
                <a:gd name="connsiteY67" fmla="*/ 497952 h 1095495"/>
                <a:gd name="connsiteX68" fmla="*/ 549853 w 1090895"/>
                <a:gd name="connsiteY68" fmla="*/ 956810 h 1095495"/>
                <a:gd name="connsiteX69" fmla="*/ 550994 w 1090895"/>
                <a:gd name="connsiteY69" fmla="*/ 975929 h 1095495"/>
                <a:gd name="connsiteX70" fmla="*/ 654555 w 1090895"/>
                <a:gd name="connsiteY70" fmla="*/ 1063535 h 1095495"/>
                <a:gd name="connsiteX71" fmla="*/ 950119 w 1090895"/>
                <a:gd name="connsiteY71" fmla="*/ 1063820 h 1095495"/>
                <a:gd name="connsiteX72" fmla="*/ 1059101 w 1090895"/>
                <a:gd name="connsiteY72" fmla="*/ 954242 h 1095495"/>
                <a:gd name="connsiteX73" fmla="*/ 1058531 w 1090895"/>
                <a:gd name="connsiteY73" fmla="*/ 727381 h 1095495"/>
                <a:gd name="connsiteX74" fmla="*/ 204363 w 1090895"/>
                <a:gd name="connsiteY74" fmla="*/ 1054689 h 1095495"/>
                <a:gd name="connsiteX75" fmla="*/ 318765 w 1090895"/>
                <a:gd name="connsiteY75" fmla="*/ 939689 h 1095495"/>
                <a:gd name="connsiteX76" fmla="*/ 205218 w 1090895"/>
                <a:gd name="connsiteY76" fmla="*/ 825830 h 1095495"/>
                <a:gd name="connsiteX77" fmla="*/ 90816 w 1090895"/>
                <a:gd name="connsiteY77" fmla="*/ 939689 h 1095495"/>
                <a:gd name="connsiteX78" fmla="*/ 204363 w 1090895"/>
                <a:gd name="connsiteY78" fmla="*/ 1054689 h 1095495"/>
                <a:gd name="connsiteX79" fmla="*/ 311918 w 1090895"/>
                <a:gd name="connsiteY79" fmla="*/ 725099 h 1095495"/>
                <a:gd name="connsiteX80" fmla="*/ 434594 w 1090895"/>
                <a:gd name="connsiteY80" fmla="*/ 725099 h 1095495"/>
                <a:gd name="connsiteX81" fmla="*/ 461412 w 1090895"/>
                <a:gd name="connsiteY81" fmla="*/ 700843 h 1095495"/>
                <a:gd name="connsiteX82" fmla="*/ 434880 w 1090895"/>
                <a:gd name="connsiteY82" fmla="*/ 677729 h 1095495"/>
                <a:gd name="connsiteX83" fmla="*/ 190668 w 1090895"/>
                <a:gd name="connsiteY83" fmla="*/ 677729 h 1095495"/>
                <a:gd name="connsiteX84" fmla="*/ 180113 w 1090895"/>
                <a:gd name="connsiteY84" fmla="*/ 679156 h 1095495"/>
                <a:gd name="connsiteX85" fmla="*/ 164992 w 1090895"/>
                <a:gd name="connsiteY85" fmla="*/ 705409 h 1095495"/>
                <a:gd name="connsiteX86" fmla="*/ 189527 w 1090895"/>
                <a:gd name="connsiteY86" fmla="*/ 724813 h 1095495"/>
                <a:gd name="connsiteX87" fmla="*/ 311918 w 1090895"/>
                <a:gd name="connsiteY87" fmla="*/ 725099 h 1095495"/>
                <a:gd name="connsiteX88" fmla="*/ 313345 w 1090895"/>
                <a:gd name="connsiteY88" fmla="*/ 759627 h 1095495"/>
                <a:gd name="connsiteX89" fmla="*/ 190668 w 1090895"/>
                <a:gd name="connsiteY89" fmla="*/ 759627 h 1095495"/>
                <a:gd name="connsiteX90" fmla="*/ 164707 w 1090895"/>
                <a:gd name="connsiteY90" fmla="*/ 778746 h 1095495"/>
                <a:gd name="connsiteX91" fmla="*/ 177260 w 1090895"/>
                <a:gd name="connsiteY91" fmla="*/ 793870 h 1095495"/>
                <a:gd name="connsiteX92" fmla="*/ 263133 w 1090895"/>
                <a:gd name="connsiteY92" fmla="*/ 806141 h 1095495"/>
                <a:gd name="connsiteX93" fmla="*/ 268268 w 1090895"/>
                <a:gd name="connsiteY93" fmla="*/ 806711 h 1095495"/>
                <a:gd name="connsiteX94" fmla="*/ 438018 w 1090895"/>
                <a:gd name="connsiteY94" fmla="*/ 806426 h 1095495"/>
                <a:gd name="connsiteX95" fmla="*/ 460556 w 1090895"/>
                <a:gd name="connsiteY95" fmla="*/ 786165 h 1095495"/>
                <a:gd name="connsiteX96" fmla="*/ 434880 w 1090895"/>
                <a:gd name="connsiteY96" fmla="*/ 759342 h 1095495"/>
                <a:gd name="connsiteX97" fmla="*/ 313345 w 1090895"/>
                <a:gd name="connsiteY97" fmla="*/ 759627 h 1095495"/>
                <a:gd name="connsiteX98" fmla="*/ 302503 w 1090895"/>
                <a:gd name="connsiteY98" fmla="*/ 1052406 h 1095495"/>
                <a:gd name="connsiteX99" fmla="*/ 324756 w 1090895"/>
                <a:gd name="connsiteY99" fmla="*/ 1052406 h 1095495"/>
                <a:gd name="connsiteX100" fmla="*/ 435735 w 1090895"/>
                <a:gd name="connsiteY100" fmla="*/ 1052406 h 1095495"/>
                <a:gd name="connsiteX101" fmla="*/ 461412 w 1090895"/>
                <a:gd name="connsiteY101" fmla="*/ 1028150 h 1095495"/>
                <a:gd name="connsiteX102" fmla="*/ 436021 w 1090895"/>
                <a:gd name="connsiteY102" fmla="*/ 1005036 h 1095495"/>
                <a:gd name="connsiteX103" fmla="*/ 343300 w 1090895"/>
                <a:gd name="connsiteY103" fmla="*/ 1005036 h 1095495"/>
                <a:gd name="connsiteX104" fmla="*/ 334456 w 1090895"/>
                <a:gd name="connsiteY104" fmla="*/ 1008746 h 1095495"/>
                <a:gd name="connsiteX105" fmla="*/ 302503 w 1090895"/>
                <a:gd name="connsiteY105" fmla="*/ 1052406 h 1095495"/>
                <a:gd name="connsiteX106" fmla="*/ 315056 w 1090895"/>
                <a:gd name="connsiteY106" fmla="*/ 841240 h 1095495"/>
                <a:gd name="connsiteX107" fmla="*/ 339877 w 1090895"/>
                <a:gd name="connsiteY107" fmla="*/ 883758 h 1095495"/>
                <a:gd name="connsiteX108" fmla="*/ 349006 w 1090895"/>
                <a:gd name="connsiteY108" fmla="*/ 888324 h 1095495"/>
                <a:gd name="connsiteX109" fmla="*/ 435165 w 1090895"/>
                <a:gd name="connsiteY109" fmla="*/ 888324 h 1095495"/>
                <a:gd name="connsiteX110" fmla="*/ 461127 w 1090895"/>
                <a:gd name="connsiteY110" fmla="*/ 864925 h 1095495"/>
                <a:gd name="connsiteX111" fmla="*/ 434880 w 1090895"/>
                <a:gd name="connsiteY111" fmla="*/ 841240 h 1095495"/>
                <a:gd name="connsiteX112" fmla="*/ 388947 w 1090895"/>
                <a:gd name="connsiteY112" fmla="*/ 841240 h 1095495"/>
                <a:gd name="connsiteX113" fmla="*/ 315056 w 1090895"/>
                <a:gd name="connsiteY113" fmla="*/ 841240 h 1095495"/>
                <a:gd name="connsiteX114" fmla="*/ 349006 w 1090895"/>
                <a:gd name="connsiteY114" fmla="*/ 969937 h 1095495"/>
                <a:gd name="connsiteX115" fmla="*/ 440871 w 1090895"/>
                <a:gd name="connsiteY115" fmla="*/ 969652 h 1095495"/>
                <a:gd name="connsiteX116" fmla="*/ 460841 w 1090895"/>
                <a:gd name="connsiteY116" fmla="*/ 949391 h 1095495"/>
                <a:gd name="connsiteX117" fmla="*/ 434594 w 1090895"/>
                <a:gd name="connsiteY117" fmla="*/ 923138 h 1095495"/>
                <a:gd name="connsiteX118" fmla="*/ 362130 w 1090895"/>
                <a:gd name="connsiteY118" fmla="*/ 923138 h 1095495"/>
                <a:gd name="connsiteX119" fmla="*/ 351289 w 1090895"/>
                <a:gd name="connsiteY119" fmla="*/ 923709 h 1095495"/>
                <a:gd name="connsiteX120" fmla="*/ 349006 w 1090895"/>
                <a:gd name="connsiteY120" fmla="*/ 969937 h 1095495"/>
                <a:gd name="connsiteX121" fmla="*/ 735579 w 1090895"/>
                <a:gd name="connsiteY121" fmla="*/ 61352 h 1095495"/>
                <a:gd name="connsiteX122" fmla="*/ 735579 w 1090895"/>
                <a:gd name="connsiteY122" fmla="*/ 150670 h 1095495"/>
                <a:gd name="connsiteX123" fmla="*/ 820026 w 1090895"/>
                <a:gd name="connsiteY123" fmla="*/ 150670 h 1095495"/>
                <a:gd name="connsiteX124" fmla="*/ 735579 w 1090895"/>
                <a:gd name="connsiteY124" fmla="*/ 61352 h 1095495"/>
                <a:gd name="connsiteX125" fmla="*/ 34898 w 1090895"/>
                <a:gd name="connsiteY125" fmla="*/ 959664 h 1095495"/>
                <a:gd name="connsiteX126" fmla="*/ 64854 w 1090895"/>
                <a:gd name="connsiteY126" fmla="*/ 985346 h 1095495"/>
                <a:gd name="connsiteX127" fmla="*/ 59434 w 1090895"/>
                <a:gd name="connsiteY127" fmla="*/ 959664 h 1095495"/>
                <a:gd name="connsiteX128" fmla="*/ 34898 w 1090895"/>
                <a:gd name="connsiteY128" fmla="*/ 959664 h 1095495"/>
                <a:gd name="connsiteX129" fmla="*/ 62286 w 1090895"/>
                <a:gd name="connsiteY129" fmla="*/ 902021 h 1095495"/>
                <a:gd name="connsiteX130" fmla="*/ 34328 w 1090895"/>
                <a:gd name="connsiteY130" fmla="*/ 925992 h 1095495"/>
                <a:gd name="connsiteX131" fmla="*/ 62286 w 1090895"/>
                <a:gd name="connsiteY131" fmla="*/ 902021 h 1095495"/>
                <a:gd name="connsiteX132" fmla="*/ 99375 w 1090895"/>
                <a:gd name="connsiteY132" fmla="*/ 837245 h 1095495"/>
                <a:gd name="connsiteX133" fmla="*/ 97663 w 1090895"/>
                <a:gd name="connsiteY133" fmla="*/ 834962 h 1095495"/>
                <a:gd name="connsiteX134" fmla="*/ 57722 w 1090895"/>
                <a:gd name="connsiteY134" fmla="*/ 865495 h 1095495"/>
                <a:gd name="connsiteX135" fmla="*/ 60004 w 1090895"/>
                <a:gd name="connsiteY135" fmla="*/ 870061 h 1095495"/>
                <a:gd name="connsiteX136" fmla="*/ 78833 w 1090895"/>
                <a:gd name="connsiteY136" fmla="*/ 864925 h 1095495"/>
                <a:gd name="connsiteX137" fmla="*/ 99375 w 1090895"/>
                <a:gd name="connsiteY137" fmla="*/ 837245 h 1095495"/>
                <a:gd name="connsiteX138" fmla="*/ 97663 w 1090895"/>
                <a:gd name="connsiteY138" fmla="*/ 1045272 h 1095495"/>
                <a:gd name="connsiteX139" fmla="*/ 99660 w 1090895"/>
                <a:gd name="connsiteY139" fmla="*/ 1042989 h 1095495"/>
                <a:gd name="connsiteX140" fmla="*/ 86536 w 1090895"/>
                <a:gd name="connsiteY140" fmla="*/ 1026438 h 1095495"/>
                <a:gd name="connsiteX141" fmla="*/ 62286 w 1090895"/>
                <a:gd name="connsiteY141" fmla="*/ 1020446 h 1095495"/>
                <a:gd name="connsiteX142" fmla="*/ 97663 w 1090895"/>
                <a:gd name="connsiteY142" fmla="*/ 1045272 h 109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90895" h="1095495">
                  <a:moveTo>
                    <a:pt x="974655" y="1095495"/>
                  </a:moveTo>
                  <a:cubicBezTo>
                    <a:pt x="861393" y="1095495"/>
                    <a:pt x="748132" y="1095495"/>
                    <a:pt x="635156" y="1095495"/>
                  </a:cubicBezTo>
                  <a:cubicBezTo>
                    <a:pt x="633444" y="1094924"/>
                    <a:pt x="632017" y="1094068"/>
                    <a:pt x="630306" y="1093783"/>
                  </a:cubicBezTo>
                  <a:cubicBezTo>
                    <a:pt x="571535" y="1083225"/>
                    <a:pt x="529026" y="1040706"/>
                    <a:pt x="519326" y="981922"/>
                  </a:cubicBezTo>
                  <a:cubicBezTo>
                    <a:pt x="517615" y="971649"/>
                    <a:pt x="517615" y="960805"/>
                    <a:pt x="516759" y="950247"/>
                  </a:cubicBezTo>
                  <a:cubicBezTo>
                    <a:pt x="509626" y="950247"/>
                    <a:pt x="503350" y="950247"/>
                    <a:pt x="498500" y="950247"/>
                  </a:cubicBezTo>
                  <a:cubicBezTo>
                    <a:pt x="492509" y="963659"/>
                    <a:pt x="487088" y="975929"/>
                    <a:pt x="480812" y="989627"/>
                  </a:cubicBezTo>
                  <a:cubicBezTo>
                    <a:pt x="496503" y="1008746"/>
                    <a:pt x="501353" y="1031289"/>
                    <a:pt x="488800" y="1055545"/>
                  </a:cubicBezTo>
                  <a:cubicBezTo>
                    <a:pt x="476247" y="1079800"/>
                    <a:pt x="454565" y="1087220"/>
                    <a:pt x="428318" y="1087220"/>
                  </a:cubicBezTo>
                  <a:cubicBezTo>
                    <a:pt x="337880" y="1086649"/>
                    <a:pt x="247442" y="1087220"/>
                    <a:pt x="157289" y="1086934"/>
                  </a:cubicBezTo>
                  <a:cubicBezTo>
                    <a:pt x="146163" y="1086934"/>
                    <a:pt x="135322" y="1086649"/>
                    <a:pt x="124195" y="1085222"/>
                  </a:cubicBezTo>
                  <a:cubicBezTo>
                    <a:pt x="58007" y="1075805"/>
                    <a:pt x="4657" y="1019304"/>
                    <a:pt x="378" y="954528"/>
                  </a:cubicBezTo>
                  <a:cubicBezTo>
                    <a:pt x="-4472" y="881190"/>
                    <a:pt x="37751" y="818982"/>
                    <a:pt x="105366" y="799863"/>
                  </a:cubicBezTo>
                  <a:cubicBezTo>
                    <a:pt x="113354" y="797580"/>
                    <a:pt x="121627" y="796153"/>
                    <a:pt x="130472" y="794156"/>
                  </a:cubicBezTo>
                  <a:cubicBezTo>
                    <a:pt x="127333" y="774180"/>
                    <a:pt x="133039" y="757059"/>
                    <a:pt x="145877" y="742505"/>
                  </a:cubicBezTo>
                  <a:cubicBezTo>
                    <a:pt x="144451" y="740508"/>
                    <a:pt x="143310" y="739366"/>
                    <a:pt x="142169" y="737940"/>
                  </a:cubicBezTo>
                  <a:cubicBezTo>
                    <a:pt x="127904" y="718821"/>
                    <a:pt x="125051" y="697989"/>
                    <a:pt x="135322" y="676587"/>
                  </a:cubicBezTo>
                  <a:cubicBezTo>
                    <a:pt x="145877" y="654900"/>
                    <a:pt x="164136" y="643771"/>
                    <a:pt x="188386" y="643771"/>
                  </a:cubicBezTo>
                  <a:cubicBezTo>
                    <a:pt x="194663" y="643771"/>
                    <a:pt x="200939" y="643771"/>
                    <a:pt x="208357" y="643771"/>
                  </a:cubicBezTo>
                  <a:cubicBezTo>
                    <a:pt x="208357" y="637778"/>
                    <a:pt x="208357" y="633213"/>
                    <a:pt x="208357" y="628647"/>
                  </a:cubicBezTo>
                  <a:cubicBezTo>
                    <a:pt x="208357" y="456575"/>
                    <a:pt x="208357" y="284218"/>
                    <a:pt x="208357" y="112146"/>
                  </a:cubicBezTo>
                  <a:cubicBezTo>
                    <a:pt x="208357" y="105868"/>
                    <a:pt x="208357" y="99305"/>
                    <a:pt x="208927" y="93027"/>
                  </a:cubicBezTo>
                  <a:cubicBezTo>
                    <a:pt x="213207" y="50223"/>
                    <a:pt x="236030" y="21402"/>
                    <a:pt x="275686" y="5993"/>
                  </a:cubicBezTo>
                  <a:cubicBezTo>
                    <a:pt x="281962" y="3710"/>
                    <a:pt x="288524" y="1998"/>
                    <a:pt x="294801" y="0"/>
                  </a:cubicBezTo>
                  <a:cubicBezTo>
                    <a:pt x="428033" y="0"/>
                    <a:pt x="560979" y="0"/>
                    <a:pt x="694211" y="0"/>
                  </a:cubicBezTo>
                  <a:cubicBezTo>
                    <a:pt x="718176" y="5422"/>
                    <a:pt x="739573" y="15695"/>
                    <a:pt x="756691" y="34243"/>
                  </a:cubicBezTo>
                  <a:cubicBezTo>
                    <a:pt x="786646" y="65918"/>
                    <a:pt x="816602" y="97593"/>
                    <a:pt x="846558" y="128697"/>
                  </a:cubicBezTo>
                  <a:cubicBezTo>
                    <a:pt x="868240" y="151241"/>
                    <a:pt x="878511" y="177494"/>
                    <a:pt x="878225" y="208883"/>
                  </a:cubicBezTo>
                  <a:cubicBezTo>
                    <a:pt x="877940" y="254541"/>
                    <a:pt x="878225" y="300198"/>
                    <a:pt x="878225" y="345856"/>
                  </a:cubicBezTo>
                  <a:cubicBezTo>
                    <a:pt x="878225" y="349565"/>
                    <a:pt x="878225" y="353275"/>
                    <a:pt x="878225" y="357555"/>
                  </a:cubicBezTo>
                  <a:cubicBezTo>
                    <a:pt x="901334" y="357555"/>
                    <a:pt x="922446" y="356985"/>
                    <a:pt x="943843" y="357841"/>
                  </a:cubicBezTo>
                  <a:cubicBezTo>
                    <a:pt x="959819" y="358412"/>
                    <a:pt x="976081" y="358697"/>
                    <a:pt x="991487" y="362692"/>
                  </a:cubicBezTo>
                  <a:cubicBezTo>
                    <a:pt x="1051684" y="378101"/>
                    <a:pt x="1090484" y="431178"/>
                    <a:pt x="1090769" y="495955"/>
                  </a:cubicBezTo>
                  <a:cubicBezTo>
                    <a:pt x="1091054" y="649764"/>
                    <a:pt x="1090769" y="803287"/>
                    <a:pt x="1090769" y="957096"/>
                  </a:cubicBezTo>
                  <a:cubicBezTo>
                    <a:pt x="1090769" y="961376"/>
                    <a:pt x="1090769" y="965657"/>
                    <a:pt x="1090484" y="969937"/>
                  </a:cubicBezTo>
                  <a:cubicBezTo>
                    <a:pt x="1087060" y="1015309"/>
                    <a:pt x="1066234" y="1050979"/>
                    <a:pt x="1027719" y="1074664"/>
                  </a:cubicBezTo>
                  <a:cubicBezTo>
                    <a:pt x="1011457" y="1084081"/>
                    <a:pt x="992343" y="1088647"/>
                    <a:pt x="974655" y="1095495"/>
                  </a:cubicBezTo>
                  <a:close/>
                  <a:moveTo>
                    <a:pt x="700488" y="33958"/>
                  </a:moveTo>
                  <a:cubicBezTo>
                    <a:pt x="694782" y="33958"/>
                    <a:pt x="690788" y="33958"/>
                    <a:pt x="687079" y="33958"/>
                  </a:cubicBezTo>
                  <a:cubicBezTo>
                    <a:pt x="563832" y="33958"/>
                    <a:pt x="440871" y="34814"/>
                    <a:pt x="317624" y="33387"/>
                  </a:cubicBezTo>
                  <a:cubicBezTo>
                    <a:pt x="276827" y="33102"/>
                    <a:pt x="242592" y="60496"/>
                    <a:pt x="242877" y="108722"/>
                  </a:cubicBezTo>
                  <a:cubicBezTo>
                    <a:pt x="244018" y="282506"/>
                    <a:pt x="243448" y="456004"/>
                    <a:pt x="243448" y="629788"/>
                  </a:cubicBezTo>
                  <a:cubicBezTo>
                    <a:pt x="243448" y="634069"/>
                    <a:pt x="243448" y="638064"/>
                    <a:pt x="243448" y="643486"/>
                  </a:cubicBezTo>
                  <a:cubicBezTo>
                    <a:pt x="248868" y="643486"/>
                    <a:pt x="253148" y="643486"/>
                    <a:pt x="257142" y="643486"/>
                  </a:cubicBezTo>
                  <a:cubicBezTo>
                    <a:pt x="317339" y="643486"/>
                    <a:pt x="377536" y="643200"/>
                    <a:pt x="437447" y="643486"/>
                  </a:cubicBezTo>
                  <a:cubicBezTo>
                    <a:pt x="475677" y="643771"/>
                    <a:pt x="503065" y="678585"/>
                    <a:pt x="493365" y="715682"/>
                  </a:cubicBezTo>
                  <a:cubicBezTo>
                    <a:pt x="490797" y="725384"/>
                    <a:pt x="484806" y="734230"/>
                    <a:pt x="480241" y="743647"/>
                  </a:cubicBezTo>
                  <a:cubicBezTo>
                    <a:pt x="500782" y="770756"/>
                    <a:pt x="500782" y="792729"/>
                    <a:pt x="479671" y="823833"/>
                  </a:cubicBezTo>
                  <a:cubicBezTo>
                    <a:pt x="500782" y="855222"/>
                    <a:pt x="500782" y="874627"/>
                    <a:pt x="479385" y="905731"/>
                  </a:cubicBezTo>
                  <a:cubicBezTo>
                    <a:pt x="488515" y="922282"/>
                    <a:pt x="503635" y="912294"/>
                    <a:pt x="517044" y="915433"/>
                  </a:cubicBezTo>
                  <a:cubicBezTo>
                    <a:pt x="517044" y="909726"/>
                    <a:pt x="517044" y="905446"/>
                    <a:pt x="517044" y="901165"/>
                  </a:cubicBezTo>
                  <a:cubicBezTo>
                    <a:pt x="517044" y="766476"/>
                    <a:pt x="517044" y="631501"/>
                    <a:pt x="517329" y="496811"/>
                  </a:cubicBezTo>
                  <a:cubicBezTo>
                    <a:pt x="517329" y="484826"/>
                    <a:pt x="518185" y="472555"/>
                    <a:pt x="521038" y="460856"/>
                  </a:cubicBezTo>
                  <a:cubicBezTo>
                    <a:pt x="535588" y="398933"/>
                    <a:pt x="588938" y="357841"/>
                    <a:pt x="654270" y="357555"/>
                  </a:cubicBezTo>
                  <a:cubicBezTo>
                    <a:pt x="713041" y="357270"/>
                    <a:pt x="771811" y="357555"/>
                    <a:pt x="830296" y="357555"/>
                  </a:cubicBezTo>
                  <a:cubicBezTo>
                    <a:pt x="834290" y="357555"/>
                    <a:pt x="838570" y="357555"/>
                    <a:pt x="842279" y="357555"/>
                  </a:cubicBezTo>
                  <a:cubicBezTo>
                    <a:pt x="842279" y="299627"/>
                    <a:pt x="842279" y="243126"/>
                    <a:pt x="842279" y="186054"/>
                  </a:cubicBezTo>
                  <a:cubicBezTo>
                    <a:pt x="836858" y="186054"/>
                    <a:pt x="833149" y="186054"/>
                    <a:pt x="829155" y="186054"/>
                  </a:cubicBezTo>
                  <a:cubicBezTo>
                    <a:pt x="794634" y="186054"/>
                    <a:pt x="760114" y="186054"/>
                    <a:pt x="725593" y="186054"/>
                  </a:cubicBezTo>
                  <a:cubicBezTo>
                    <a:pt x="704482" y="186054"/>
                    <a:pt x="700202" y="181774"/>
                    <a:pt x="700202" y="160087"/>
                  </a:cubicBezTo>
                  <a:cubicBezTo>
                    <a:pt x="700202" y="122705"/>
                    <a:pt x="700202" y="85322"/>
                    <a:pt x="700202" y="47655"/>
                  </a:cubicBezTo>
                  <a:cubicBezTo>
                    <a:pt x="700488" y="43660"/>
                    <a:pt x="700488" y="39380"/>
                    <a:pt x="700488" y="33958"/>
                  </a:cubicBezTo>
                  <a:close/>
                  <a:moveTo>
                    <a:pt x="1058531" y="727381"/>
                  </a:moveTo>
                  <a:cubicBezTo>
                    <a:pt x="1058531" y="651476"/>
                    <a:pt x="1058531" y="575570"/>
                    <a:pt x="1058531" y="499664"/>
                  </a:cubicBezTo>
                  <a:cubicBezTo>
                    <a:pt x="1058531" y="490818"/>
                    <a:pt x="1058531" y="481687"/>
                    <a:pt x="1056819" y="473126"/>
                  </a:cubicBezTo>
                  <a:cubicBezTo>
                    <a:pt x="1046834" y="422617"/>
                    <a:pt x="1006037" y="390372"/>
                    <a:pt x="952402" y="390372"/>
                  </a:cubicBezTo>
                  <a:cubicBezTo>
                    <a:pt x="853975" y="390372"/>
                    <a:pt x="755264" y="390372"/>
                    <a:pt x="656838" y="390372"/>
                  </a:cubicBezTo>
                  <a:cubicBezTo>
                    <a:pt x="592932" y="390372"/>
                    <a:pt x="549853" y="433746"/>
                    <a:pt x="549853" y="497952"/>
                  </a:cubicBezTo>
                  <a:cubicBezTo>
                    <a:pt x="549853" y="650905"/>
                    <a:pt x="549853" y="803858"/>
                    <a:pt x="549853" y="956810"/>
                  </a:cubicBezTo>
                  <a:cubicBezTo>
                    <a:pt x="549853" y="963088"/>
                    <a:pt x="549853" y="969652"/>
                    <a:pt x="550994" y="975929"/>
                  </a:cubicBezTo>
                  <a:cubicBezTo>
                    <a:pt x="559838" y="1028721"/>
                    <a:pt x="600635" y="1063250"/>
                    <a:pt x="654555" y="1063535"/>
                  </a:cubicBezTo>
                  <a:cubicBezTo>
                    <a:pt x="752982" y="1063820"/>
                    <a:pt x="851693" y="1062679"/>
                    <a:pt x="950119" y="1063820"/>
                  </a:cubicBezTo>
                  <a:cubicBezTo>
                    <a:pt x="1012313" y="1064676"/>
                    <a:pt x="1060528" y="1017592"/>
                    <a:pt x="1059101" y="954242"/>
                  </a:cubicBezTo>
                  <a:cubicBezTo>
                    <a:pt x="1057390" y="878622"/>
                    <a:pt x="1058531" y="803002"/>
                    <a:pt x="1058531" y="727381"/>
                  </a:cubicBezTo>
                  <a:close/>
                  <a:moveTo>
                    <a:pt x="204363" y="1054689"/>
                  </a:moveTo>
                  <a:cubicBezTo>
                    <a:pt x="267983" y="1054689"/>
                    <a:pt x="318480" y="1003895"/>
                    <a:pt x="318765" y="939689"/>
                  </a:cubicBezTo>
                  <a:cubicBezTo>
                    <a:pt x="319050" y="877766"/>
                    <a:pt x="267127" y="825830"/>
                    <a:pt x="205218" y="825830"/>
                  </a:cubicBezTo>
                  <a:cubicBezTo>
                    <a:pt x="142454" y="825830"/>
                    <a:pt x="90530" y="877195"/>
                    <a:pt x="90816" y="939689"/>
                  </a:cubicBezTo>
                  <a:cubicBezTo>
                    <a:pt x="90530" y="1003039"/>
                    <a:pt x="141598" y="1054403"/>
                    <a:pt x="204363" y="1054689"/>
                  </a:cubicBezTo>
                  <a:close/>
                  <a:moveTo>
                    <a:pt x="311918" y="725099"/>
                  </a:moveTo>
                  <a:cubicBezTo>
                    <a:pt x="352715" y="725099"/>
                    <a:pt x="393797" y="725099"/>
                    <a:pt x="434594" y="725099"/>
                  </a:cubicBezTo>
                  <a:cubicBezTo>
                    <a:pt x="450856" y="725099"/>
                    <a:pt x="461697" y="715111"/>
                    <a:pt x="461412" y="700843"/>
                  </a:cubicBezTo>
                  <a:cubicBezTo>
                    <a:pt x="461127" y="687146"/>
                    <a:pt x="450571" y="677729"/>
                    <a:pt x="434880" y="677729"/>
                  </a:cubicBezTo>
                  <a:cubicBezTo>
                    <a:pt x="353571" y="677729"/>
                    <a:pt x="271977" y="677729"/>
                    <a:pt x="190668" y="677729"/>
                  </a:cubicBezTo>
                  <a:cubicBezTo>
                    <a:pt x="187245" y="677729"/>
                    <a:pt x="183536" y="678014"/>
                    <a:pt x="180113" y="679156"/>
                  </a:cubicBezTo>
                  <a:cubicBezTo>
                    <a:pt x="168986" y="682865"/>
                    <a:pt x="162995" y="693709"/>
                    <a:pt x="164992" y="705409"/>
                  </a:cubicBezTo>
                  <a:cubicBezTo>
                    <a:pt x="166989" y="716823"/>
                    <a:pt x="176118" y="724813"/>
                    <a:pt x="189527" y="724813"/>
                  </a:cubicBezTo>
                  <a:cubicBezTo>
                    <a:pt x="230039" y="725384"/>
                    <a:pt x="270836" y="725099"/>
                    <a:pt x="311918" y="725099"/>
                  </a:cubicBezTo>
                  <a:close/>
                  <a:moveTo>
                    <a:pt x="313345" y="759627"/>
                  </a:moveTo>
                  <a:cubicBezTo>
                    <a:pt x="272548" y="759627"/>
                    <a:pt x="231465" y="759627"/>
                    <a:pt x="190668" y="759627"/>
                  </a:cubicBezTo>
                  <a:cubicBezTo>
                    <a:pt x="176404" y="759627"/>
                    <a:pt x="166989" y="767046"/>
                    <a:pt x="164707" y="778746"/>
                  </a:cubicBezTo>
                  <a:cubicBezTo>
                    <a:pt x="162424" y="790731"/>
                    <a:pt x="165277" y="794156"/>
                    <a:pt x="177260" y="793870"/>
                  </a:cubicBezTo>
                  <a:cubicBezTo>
                    <a:pt x="206645" y="793299"/>
                    <a:pt x="235745" y="793585"/>
                    <a:pt x="263133" y="806141"/>
                  </a:cubicBezTo>
                  <a:cubicBezTo>
                    <a:pt x="264559" y="806711"/>
                    <a:pt x="266556" y="806711"/>
                    <a:pt x="268268" y="806711"/>
                  </a:cubicBezTo>
                  <a:cubicBezTo>
                    <a:pt x="324756" y="806711"/>
                    <a:pt x="381530" y="806711"/>
                    <a:pt x="438018" y="806426"/>
                  </a:cubicBezTo>
                  <a:cubicBezTo>
                    <a:pt x="450285" y="806426"/>
                    <a:pt x="458844" y="797865"/>
                    <a:pt x="460556" y="786165"/>
                  </a:cubicBezTo>
                  <a:cubicBezTo>
                    <a:pt x="462838" y="771327"/>
                    <a:pt x="451712" y="759342"/>
                    <a:pt x="434880" y="759342"/>
                  </a:cubicBezTo>
                  <a:cubicBezTo>
                    <a:pt x="394368" y="759342"/>
                    <a:pt x="353856" y="759627"/>
                    <a:pt x="313345" y="759627"/>
                  </a:cubicBezTo>
                  <a:close/>
                  <a:moveTo>
                    <a:pt x="302503" y="1052406"/>
                  </a:moveTo>
                  <a:cubicBezTo>
                    <a:pt x="309636" y="1052406"/>
                    <a:pt x="317053" y="1052406"/>
                    <a:pt x="324756" y="1052406"/>
                  </a:cubicBezTo>
                  <a:cubicBezTo>
                    <a:pt x="361844" y="1052406"/>
                    <a:pt x="398647" y="1052691"/>
                    <a:pt x="435735" y="1052406"/>
                  </a:cubicBezTo>
                  <a:cubicBezTo>
                    <a:pt x="450856" y="1052406"/>
                    <a:pt x="461697" y="1041848"/>
                    <a:pt x="461412" y="1028150"/>
                  </a:cubicBezTo>
                  <a:cubicBezTo>
                    <a:pt x="461127" y="1014738"/>
                    <a:pt x="451141" y="1005322"/>
                    <a:pt x="436021" y="1005036"/>
                  </a:cubicBezTo>
                  <a:cubicBezTo>
                    <a:pt x="405209" y="1004751"/>
                    <a:pt x="374112" y="1004751"/>
                    <a:pt x="343300" y="1005036"/>
                  </a:cubicBezTo>
                  <a:cubicBezTo>
                    <a:pt x="340162" y="1005036"/>
                    <a:pt x="336168" y="1006463"/>
                    <a:pt x="334456" y="1008746"/>
                  </a:cubicBezTo>
                  <a:cubicBezTo>
                    <a:pt x="323330" y="1023014"/>
                    <a:pt x="313345" y="1037282"/>
                    <a:pt x="302503" y="1052406"/>
                  </a:cubicBezTo>
                  <a:close/>
                  <a:moveTo>
                    <a:pt x="315056" y="841240"/>
                  </a:moveTo>
                  <a:cubicBezTo>
                    <a:pt x="323615" y="856364"/>
                    <a:pt x="331318" y="870346"/>
                    <a:pt x="339877" y="883758"/>
                  </a:cubicBezTo>
                  <a:cubicBezTo>
                    <a:pt x="341589" y="886327"/>
                    <a:pt x="345868" y="888324"/>
                    <a:pt x="349006" y="888324"/>
                  </a:cubicBezTo>
                  <a:cubicBezTo>
                    <a:pt x="377821" y="888609"/>
                    <a:pt x="406636" y="888609"/>
                    <a:pt x="435165" y="888324"/>
                  </a:cubicBezTo>
                  <a:cubicBezTo>
                    <a:pt x="450856" y="888324"/>
                    <a:pt x="461127" y="878622"/>
                    <a:pt x="461127" y="864925"/>
                  </a:cubicBezTo>
                  <a:cubicBezTo>
                    <a:pt x="461127" y="851513"/>
                    <a:pt x="450571" y="841525"/>
                    <a:pt x="434880" y="841240"/>
                  </a:cubicBezTo>
                  <a:cubicBezTo>
                    <a:pt x="419759" y="840954"/>
                    <a:pt x="404353" y="841240"/>
                    <a:pt x="388947" y="841240"/>
                  </a:cubicBezTo>
                  <a:cubicBezTo>
                    <a:pt x="364412" y="841240"/>
                    <a:pt x="339877" y="841240"/>
                    <a:pt x="315056" y="841240"/>
                  </a:cubicBezTo>
                  <a:close/>
                  <a:moveTo>
                    <a:pt x="349006" y="969937"/>
                  </a:moveTo>
                  <a:cubicBezTo>
                    <a:pt x="379818" y="969937"/>
                    <a:pt x="410344" y="970508"/>
                    <a:pt x="440871" y="969652"/>
                  </a:cubicBezTo>
                  <a:cubicBezTo>
                    <a:pt x="451997" y="969366"/>
                    <a:pt x="459415" y="960235"/>
                    <a:pt x="460841" y="949391"/>
                  </a:cubicBezTo>
                  <a:cubicBezTo>
                    <a:pt x="462838" y="934552"/>
                    <a:pt x="451997" y="923423"/>
                    <a:pt x="434594" y="923138"/>
                  </a:cubicBezTo>
                  <a:cubicBezTo>
                    <a:pt x="410344" y="922853"/>
                    <a:pt x="386380" y="923138"/>
                    <a:pt x="362130" y="923138"/>
                  </a:cubicBezTo>
                  <a:cubicBezTo>
                    <a:pt x="358421" y="923138"/>
                    <a:pt x="354712" y="923423"/>
                    <a:pt x="351289" y="923709"/>
                  </a:cubicBezTo>
                  <a:cubicBezTo>
                    <a:pt x="350433" y="939689"/>
                    <a:pt x="349862" y="954528"/>
                    <a:pt x="349006" y="969937"/>
                  </a:cubicBezTo>
                  <a:close/>
                  <a:moveTo>
                    <a:pt x="735579" y="61352"/>
                  </a:moveTo>
                  <a:cubicBezTo>
                    <a:pt x="735579" y="92456"/>
                    <a:pt x="735579" y="121563"/>
                    <a:pt x="735579" y="150670"/>
                  </a:cubicBezTo>
                  <a:cubicBezTo>
                    <a:pt x="763252" y="150670"/>
                    <a:pt x="790640" y="150670"/>
                    <a:pt x="820026" y="150670"/>
                  </a:cubicBezTo>
                  <a:cubicBezTo>
                    <a:pt x="791496" y="120707"/>
                    <a:pt x="764393" y="91886"/>
                    <a:pt x="735579" y="61352"/>
                  </a:cubicBezTo>
                  <a:close/>
                  <a:moveTo>
                    <a:pt x="34898" y="959664"/>
                  </a:moveTo>
                  <a:cubicBezTo>
                    <a:pt x="36039" y="985061"/>
                    <a:pt x="40889" y="988771"/>
                    <a:pt x="64854" y="985346"/>
                  </a:cubicBezTo>
                  <a:cubicBezTo>
                    <a:pt x="63142" y="976786"/>
                    <a:pt x="61145" y="968225"/>
                    <a:pt x="59434" y="959664"/>
                  </a:cubicBezTo>
                  <a:cubicBezTo>
                    <a:pt x="50875" y="959664"/>
                    <a:pt x="43172" y="959664"/>
                    <a:pt x="34898" y="959664"/>
                  </a:cubicBezTo>
                  <a:close/>
                  <a:moveTo>
                    <a:pt x="62286" y="902021"/>
                  </a:moveTo>
                  <a:cubicBezTo>
                    <a:pt x="37181" y="898597"/>
                    <a:pt x="31189" y="903734"/>
                    <a:pt x="34328" y="925992"/>
                  </a:cubicBezTo>
                  <a:cubicBezTo>
                    <a:pt x="65425" y="926848"/>
                    <a:pt x="57436" y="930843"/>
                    <a:pt x="62286" y="902021"/>
                  </a:cubicBezTo>
                  <a:close/>
                  <a:moveTo>
                    <a:pt x="99375" y="837245"/>
                  </a:moveTo>
                  <a:cubicBezTo>
                    <a:pt x="98804" y="836389"/>
                    <a:pt x="98233" y="835818"/>
                    <a:pt x="97663" y="834962"/>
                  </a:cubicBezTo>
                  <a:cubicBezTo>
                    <a:pt x="84254" y="845235"/>
                    <a:pt x="71131" y="855222"/>
                    <a:pt x="57722" y="865495"/>
                  </a:cubicBezTo>
                  <a:cubicBezTo>
                    <a:pt x="58578" y="866922"/>
                    <a:pt x="59148" y="868634"/>
                    <a:pt x="60004" y="870061"/>
                  </a:cubicBezTo>
                  <a:cubicBezTo>
                    <a:pt x="66281" y="868634"/>
                    <a:pt x="74839" y="868920"/>
                    <a:pt x="78833" y="864925"/>
                  </a:cubicBezTo>
                  <a:cubicBezTo>
                    <a:pt x="86822" y="856935"/>
                    <a:pt x="92813" y="846662"/>
                    <a:pt x="99375" y="837245"/>
                  </a:cubicBezTo>
                  <a:close/>
                  <a:moveTo>
                    <a:pt x="97663" y="1045272"/>
                  </a:moveTo>
                  <a:cubicBezTo>
                    <a:pt x="98233" y="1044416"/>
                    <a:pt x="99089" y="1043845"/>
                    <a:pt x="99660" y="1042989"/>
                  </a:cubicBezTo>
                  <a:cubicBezTo>
                    <a:pt x="95095" y="1037567"/>
                    <a:pt x="89960" y="1032431"/>
                    <a:pt x="86536" y="1026438"/>
                  </a:cubicBezTo>
                  <a:cubicBezTo>
                    <a:pt x="81116" y="1017021"/>
                    <a:pt x="73983" y="1017592"/>
                    <a:pt x="62286" y="1020446"/>
                  </a:cubicBezTo>
                  <a:cubicBezTo>
                    <a:pt x="75695" y="1029862"/>
                    <a:pt x="86822" y="1037567"/>
                    <a:pt x="97663" y="1045272"/>
                  </a:cubicBezTo>
                  <a:close/>
                </a:path>
              </a:pathLst>
            </a:custGeom>
            <a:grpFill/>
            <a:ln w="285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4D046375-C479-7E7C-CD74-5C3DD85AB8E4}"/>
                </a:ext>
              </a:extLst>
            </p:cNvPr>
            <p:cNvSpPr/>
            <p:nvPr/>
          </p:nvSpPr>
          <p:spPr>
            <a:xfrm>
              <a:off x="4600718" y="5602600"/>
              <a:ext cx="305846" cy="32713"/>
            </a:xfrm>
            <a:custGeom>
              <a:avLst/>
              <a:gdLst>
                <a:gd name="connsiteX0" fmla="*/ 153214 w 305846"/>
                <a:gd name="connsiteY0" fmla="*/ 285 h 32713"/>
                <a:gd name="connsiteX1" fmla="*/ 282452 w 305846"/>
                <a:gd name="connsiteY1" fmla="*/ 285 h 32713"/>
                <a:gd name="connsiteX2" fmla="*/ 295005 w 305846"/>
                <a:gd name="connsiteY2" fmla="*/ 1712 h 32713"/>
                <a:gd name="connsiteX3" fmla="*/ 305846 w 305846"/>
                <a:gd name="connsiteY3" fmla="*/ 16551 h 32713"/>
                <a:gd name="connsiteX4" fmla="*/ 295291 w 305846"/>
                <a:gd name="connsiteY4" fmla="*/ 31390 h 32713"/>
                <a:gd name="connsiteX5" fmla="*/ 283879 w 305846"/>
                <a:gd name="connsiteY5" fmla="*/ 32531 h 32713"/>
                <a:gd name="connsiteX6" fmla="*/ 23406 w 305846"/>
                <a:gd name="connsiteY6" fmla="*/ 32531 h 32713"/>
                <a:gd name="connsiteX7" fmla="*/ 13706 w 305846"/>
                <a:gd name="connsiteY7" fmla="*/ 31960 h 32713"/>
                <a:gd name="connsiteX8" fmla="*/ 12 w 305846"/>
                <a:gd name="connsiteY8" fmla="*/ 15695 h 32713"/>
                <a:gd name="connsiteX9" fmla="*/ 13706 w 305846"/>
                <a:gd name="connsiteY9" fmla="*/ 571 h 32713"/>
                <a:gd name="connsiteX10" fmla="*/ 25403 w 305846"/>
                <a:gd name="connsiteY10" fmla="*/ 0 h 32713"/>
                <a:gd name="connsiteX11" fmla="*/ 153214 w 305846"/>
                <a:gd name="connsiteY11" fmla="*/ 285 h 32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5846" h="32713">
                  <a:moveTo>
                    <a:pt x="153214" y="285"/>
                  </a:moveTo>
                  <a:cubicBezTo>
                    <a:pt x="196294" y="285"/>
                    <a:pt x="239373" y="285"/>
                    <a:pt x="282452" y="285"/>
                  </a:cubicBezTo>
                  <a:cubicBezTo>
                    <a:pt x="286732" y="285"/>
                    <a:pt x="292152" y="-571"/>
                    <a:pt x="295005" y="1712"/>
                  </a:cubicBezTo>
                  <a:cubicBezTo>
                    <a:pt x="299855" y="5422"/>
                    <a:pt x="305846" y="11414"/>
                    <a:pt x="305846" y="16551"/>
                  </a:cubicBezTo>
                  <a:cubicBezTo>
                    <a:pt x="305846" y="21687"/>
                    <a:pt x="299855" y="27395"/>
                    <a:pt x="295291" y="31390"/>
                  </a:cubicBezTo>
                  <a:cubicBezTo>
                    <a:pt x="293008" y="33387"/>
                    <a:pt x="287873" y="32531"/>
                    <a:pt x="283879" y="32531"/>
                  </a:cubicBezTo>
                  <a:cubicBezTo>
                    <a:pt x="197150" y="32531"/>
                    <a:pt x="110135" y="32531"/>
                    <a:pt x="23406" y="32531"/>
                  </a:cubicBezTo>
                  <a:cubicBezTo>
                    <a:pt x="20268" y="32531"/>
                    <a:pt x="16844" y="32531"/>
                    <a:pt x="13706" y="31960"/>
                  </a:cubicBezTo>
                  <a:cubicBezTo>
                    <a:pt x="4577" y="30533"/>
                    <a:pt x="-273" y="24541"/>
                    <a:pt x="12" y="15695"/>
                  </a:cubicBezTo>
                  <a:cubicBezTo>
                    <a:pt x="297" y="7419"/>
                    <a:pt x="5147" y="1712"/>
                    <a:pt x="13706" y="571"/>
                  </a:cubicBezTo>
                  <a:cubicBezTo>
                    <a:pt x="17415" y="0"/>
                    <a:pt x="21409" y="0"/>
                    <a:pt x="25403" y="0"/>
                  </a:cubicBezTo>
                  <a:cubicBezTo>
                    <a:pt x="67912" y="285"/>
                    <a:pt x="110420" y="285"/>
                    <a:pt x="153214" y="285"/>
                  </a:cubicBezTo>
                  <a:close/>
                </a:path>
              </a:pathLst>
            </a:custGeom>
            <a:grpFill/>
            <a:ln w="285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D3315C5-5667-08E1-28B3-C5561644F1E2}"/>
                </a:ext>
              </a:extLst>
            </p:cNvPr>
            <p:cNvSpPr/>
            <p:nvPr/>
          </p:nvSpPr>
          <p:spPr>
            <a:xfrm>
              <a:off x="4485138" y="5522628"/>
              <a:ext cx="315849" cy="32388"/>
            </a:xfrm>
            <a:custGeom>
              <a:avLst/>
              <a:gdLst>
                <a:gd name="connsiteX0" fmla="*/ 158101 w 315849"/>
                <a:gd name="connsiteY0" fmla="*/ 32317 h 32388"/>
                <a:gd name="connsiteX1" fmla="*/ 18307 w 315849"/>
                <a:gd name="connsiteY1" fmla="*/ 32032 h 32388"/>
                <a:gd name="connsiteX2" fmla="*/ 1760 w 315849"/>
                <a:gd name="connsiteY2" fmla="*/ 23471 h 32388"/>
                <a:gd name="connsiteX3" fmla="*/ 2331 w 315849"/>
                <a:gd name="connsiteY3" fmla="*/ 8061 h 32388"/>
                <a:gd name="connsiteX4" fmla="*/ 20589 w 315849"/>
                <a:gd name="connsiteY4" fmla="*/ 357 h 32388"/>
                <a:gd name="connsiteX5" fmla="*/ 195474 w 315849"/>
                <a:gd name="connsiteY5" fmla="*/ 71 h 32388"/>
                <a:gd name="connsiteX6" fmla="*/ 297895 w 315849"/>
                <a:gd name="connsiteY6" fmla="*/ 71 h 32388"/>
                <a:gd name="connsiteX7" fmla="*/ 315012 w 315849"/>
                <a:gd name="connsiteY7" fmla="*/ 9774 h 32388"/>
                <a:gd name="connsiteX8" fmla="*/ 313300 w 315849"/>
                <a:gd name="connsiteY8" fmla="*/ 25468 h 32388"/>
                <a:gd name="connsiteX9" fmla="*/ 296753 w 315849"/>
                <a:gd name="connsiteY9" fmla="*/ 32032 h 32388"/>
                <a:gd name="connsiteX10" fmla="*/ 158101 w 315849"/>
                <a:gd name="connsiteY10" fmla="*/ 32317 h 3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5849" h="32388">
                  <a:moveTo>
                    <a:pt x="158101" y="32317"/>
                  </a:moveTo>
                  <a:cubicBezTo>
                    <a:pt x="111598" y="32317"/>
                    <a:pt x="65095" y="32602"/>
                    <a:pt x="18307" y="32032"/>
                  </a:cubicBezTo>
                  <a:cubicBezTo>
                    <a:pt x="12601" y="32032"/>
                    <a:pt x="5469" y="28037"/>
                    <a:pt x="1760" y="23471"/>
                  </a:cubicBezTo>
                  <a:cubicBezTo>
                    <a:pt x="-808" y="20332"/>
                    <a:pt x="-522" y="10915"/>
                    <a:pt x="2331" y="8061"/>
                  </a:cubicBezTo>
                  <a:cubicBezTo>
                    <a:pt x="6895" y="3781"/>
                    <a:pt x="14313" y="642"/>
                    <a:pt x="20589" y="357"/>
                  </a:cubicBezTo>
                  <a:cubicBezTo>
                    <a:pt x="78789" y="-214"/>
                    <a:pt x="137274" y="71"/>
                    <a:pt x="195474" y="71"/>
                  </a:cubicBezTo>
                  <a:cubicBezTo>
                    <a:pt x="229710" y="71"/>
                    <a:pt x="263659" y="71"/>
                    <a:pt x="297895" y="71"/>
                  </a:cubicBezTo>
                  <a:cubicBezTo>
                    <a:pt x="305598" y="71"/>
                    <a:pt x="312730" y="2069"/>
                    <a:pt x="315012" y="9774"/>
                  </a:cubicBezTo>
                  <a:cubicBezTo>
                    <a:pt x="316439" y="14625"/>
                    <a:pt x="316153" y="22329"/>
                    <a:pt x="313300" y="25468"/>
                  </a:cubicBezTo>
                  <a:cubicBezTo>
                    <a:pt x="309592" y="29463"/>
                    <a:pt x="302459" y="32032"/>
                    <a:pt x="296753" y="32032"/>
                  </a:cubicBezTo>
                  <a:cubicBezTo>
                    <a:pt x="250536" y="32602"/>
                    <a:pt x="204318" y="32317"/>
                    <a:pt x="158101" y="32317"/>
                  </a:cubicBezTo>
                  <a:close/>
                </a:path>
              </a:pathLst>
            </a:custGeom>
            <a:grpFill/>
            <a:ln w="285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86F891D-ACDF-2DDD-C3E6-A41E8C1BFD59}"/>
                </a:ext>
              </a:extLst>
            </p:cNvPr>
            <p:cNvSpPr/>
            <p:nvPr/>
          </p:nvSpPr>
          <p:spPr>
            <a:xfrm>
              <a:off x="4484330" y="5602743"/>
              <a:ext cx="83305" cy="32515"/>
            </a:xfrm>
            <a:custGeom>
              <a:avLst/>
              <a:gdLst>
                <a:gd name="connsiteX0" fmla="*/ 41368 w 83305"/>
                <a:gd name="connsiteY0" fmla="*/ 32388 h 32515"/>
                <a:gd name="connsiteX1" fmla="*/ 16832 w 83305"/>
                <a:gd name="connsiteY1" fmla="*/ 32388 h 32515"/>
                <a:gd name="connsiteX2" fmla="*/ 0 w 83305"/>
                <a:gd name="connsiteY2" fmla="*/ 16408 h 32515"/>
                <a:gd name="connsiteX3" fmla="*/ 16547 w 83305"/>
                <a:gd name="connsiteY3" fmla="*/ 428 h 32515"/>
                <a:gd name="connsiteX4" fmla="*/ 66759 w 83305"/>
                <a:gd name="connsiteY4" fmla="*/ 428 h 32515"/>
                <a:gd name="connsiteX5" fmla="*/ 83306 w 83305"/>
                <a:gd name="connsiteY5" fmla="*/ 16123 h 32515"/>
                <a:gd name="connsiteX6" fmla="*/ 65903 w 83305"/>
                <a:gd name="connsiteY6" fmla="*/ 32388 h 32515"/>
                <a:gd name="connsiteX7" fmla="*/ 63906 w 83305"/>
                <a:gd name="connsiteY7" fmla="*/ 32388 h 32515"/>
                <a:gd name="connsiteX8" fmla="*/ 41368 w 83305"/>
                <a:gd name="connsiteY8" fmla="*/ 32388 h 32515"/>
                <a:gd name="connsiteX9" fmla="*/ 41368 w 83305"/>
                <a:gd name="connsiteY9" fmla="*/ 32388 h 3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305" h="32515">
                  <a:moveTo>
                    <a:pt x="41368" y="32388"/>
                  </a:moveTo>
                  <a:cubicBezTo>
                    <a:pt x="33094" y="32388"/>
                    <a:pt x="25106" y="32674"/>
                    <a:pt x="16832" y="32388"/>
                  </a:cubicBezTo>
                  <a:cubicBezTo>
                    <a:pt x="6847" y="31818"/>
                    <a:pt x="285" y="25254"/>
                    <a:pt x="0" y="16408"/>
                  </a:cubicBezTo>
                  <a:cubicBezTo>
                    <a:pt x="0" y="7847"/>
                    <a:pt x="6562" y="713"/>
                    <a:pt x="16547" y="428"/>
                  </a:cubicBezTo>
                  <a:cubicBezTo>
                    <a:pt x="33379" y="-143"/>
                    <a:pt x="49926" y="-143"/>
                    <a:pt x="66759" y="428"/>
                  </a:cubicBezTo>
                  <a:cubicBezTo>
                    <a:pt x="77315" y="713"/>
                    <a:pt x="83306" y="6991"/>
                    <a:pt x="83306" y="16123"/>
                  </a:cubicBezTo>
                  <a:cubicBezTo>
                    <a:pt x="83306" y="25825"/>
                    <a:pt x="77029" y="31532"/>
                    <a:pt x="65903" y="32388"/>
                  </a:cubicBezTo>
                  <a:cubicBezTo>
                    <a:pt x="65332" y="32388"/>
                    <a:pt x="64476" y="32388"/>
                    <a:pt x="63906" y="32388"/>
                  </a:cubicBezTo>
                  <a:cubicBezTo>
                    <a:pt x="56488" y="32388"/>
                    <a:pt x="48785" y="32388"/>
                    <a:pt x="41368" y="32388"/>
                  </a:cubicBezTo>
                  <a:cubicBezTo>
                    <a:pt x="41368" y="32388"/>
                    <a:pt x="41368" y="32388"/>
                    <a:pt x="41368" y="32388"/>
                  </a:cubicBezTo>
                  <a:close/>
                </a:path>
              </a:pathLst>
            </a:custGeom>
            <a:grpFill/>
            <a:ln w="285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99C24F3F-CB95-9DF6-873C-911839C3E548}"/>
                </a:ext>
              </a:extLst>
            </p:cNvPr>
            <p:cNvSpPr/>
            <p:nvPr/>
          </p:nvSpPr>
          <p:spPr>
            <a:xfrm>
              <a:off x="4834636" y="5522730"/>
              <a:ext cx="72224" cy="32401"/>
            </a:xfrm>
            <a:custGeom>
              <a:avLst/>
              <a:gdLst>
                <a:gd name="connsiteX0" fmla="*/ 35411 w 72224"/>
                <a:gd name="connsiteY0" fmla="*/ 32215 h 32401"/>
                <a:gd name="connsiteX1" fmla="*/ 15155 w 72224"/>
                <a:gd name="connsiteY1" fmla="*/ 32215 h 32401"/>
                <a:gd name="connsiteX2" fmla="*/ 35 w 72224"/>
                <a:gd name="connsiteY2" fmla="*/ 15950 h 32401"/>
                <a:gd name="connsiteX3" fmla="*/ 14585 w 72224"/>
                <a:gd name="connsiteY3" fmla="*/ 540 h 32401"/>
                <a:gd name="connsiteX4" fmla="*/ 58234 w 72224"/>
                <a:gd name="connsiteY4" fmla="*/ 540 h 32401"/>
                <a:gd name="connsiteX5" fmla="*/ 72214 w 72224"/>
                <a:gd name="connsiteY5" fmla="*/ 16520 h 32401"/>
                <a:gd name="connsiteX6" fmla="*/ 57664 w 72224"/>
                <a:gd name="connsiteY6" fmla="*/ 31930 h 32401"/>
                <a:gd name="connsiteX7" fmla="*/ 35411 w 72224"/>
                <a:gd name="connsiteY7" fmla="*/ 32215 h 32401"/>
                <a:gd name="connsiteX8" fmla="*/ 35411 w 72224"/>
                <a:gd name="connsiteY8" fmla="*/ 32215 h 32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224" h="32401">
                  <a:moveTo>
                    <a:pt x="35411" y="32215"/>
                  </a:moveTo>
                  <a:cubicBezTo>
                    <a:pt x="28564" y="32215"/>
                    <a:pt x="22002" y="32501"/>
                    <a:pt x="15155" y="32215"/>
                  </a:cubicBezTo>
                  <a:cubicBezTo>
                    <a:pt x="6026" y="31645"/>
                    <a:pt x="-536" y="24511"/>
                    <a:pt x="35" y="15950"/>
                  </a:cubicBezTo>
                  <a:cubicBezTo>
                    <a:pt x="605" y="6818"/>
                    <a:pt x="5740" y="826"/>
                    <a:pt x="14585" y="540"/>
                  </a:cubicBezTo>
                  <a:cubicBezTo>
                    <a:pt x="29134" y="-30"/>
                    <a:pt x="43684" y="-316"/>
                    <a:pt x="58234" y="540"/>
                  </a:cubicBezTo>
                  <a:cubicBezTo>
                    <a:pt x="67078" y="1111"/>
                    <a:pt x="72499" y="7389"/>
                    <a:pt x="72214" y="16520"/>
                  </a:cubicBezTo>
                  <a:cubicBezTo>
                    <a:pt x="71928" y="25652"/>
                    <a:pt x="66793" y="31359"/>
                    <a:pt x="57664" y="31930"/>
                  </a:cubicBezTo>
                  <a:cubicBezTo>
                    <a:pt x="50246" y="32786"/>
                    <a:pt x="42829" y="32215"/>
                    <a:pt x="35411" y="32215"/>
                  </a:cubicBezTo>
                  <a:cubicBezTo>
                    <a:pt x="35411" y="32215"/>
                    <a:pt x="35411" y="32215"/>
                    <a:pt x="35411" y="32215"/>
                  </a:cubicBezTo>
                  <a:close/>
                </a:path>
              </a:pathLst>
            </a:custGeom>
            <a:grpFill/>
            <a:ln w="285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8E9EED0-EB52-A44D-C3D2-FBD9878E757A}"/>
                </a:ext>
              </a:extLst>
            </p:cNvPr>
            <p:cNvSpPr/>
            <p:nvPr/>
          </p:nvSpPr>
          <p:spPr>
            <a:xfrm>
              <a:off x="4750668" y="5729014"/>
              <a:ext cx="411931" cy="167560"/>
            </a:xfrm>
            <a:custGeom>
              <a:avLst/>
              <a:gdLst>
                <a:gd name="connsiteX0" fmla="*/ 206109 w 411931"/>
                <a:gd name="connsiteY0" fmla="*/ 285 h 167560"/>
                <a:gd name="connsiteX1" fmla="*/ 351323 w 411931"/>
                <a:gd name="connsiteY1" fmla="*/ 285 h 167560"/>
                <a:gd name="connsiteX2" fmla="*/ 411805 w 411931"/>
                <a:gd name="connsiteY2" fmla="*/ 61352 h 167560"/>
                <a:gd name="connsiteX3" fmla="*/ 411805 w 411931"/>
                <a:gd name="connsiteY3" fmla="*/ 110434 h 167560"/>
                <a:gd name="connsiteX4" fmla="*/ 353605 w 411931"/>
                <a:gd name="connsiteY4" fmla="*/ 167506 h 167560"/>
                <a:gd name="connsiteX5" fmla="*/ 188135 w 411931"/>
                <a:gd name="connsiteY5" fmla="*/ 167506 h 167560"/>
                <a:gd name="connsiteX6" fmla="*/ 175867 w 411931"/>
                <a:gd name="connsiteY6" fmla="*/ 165508 h 167560"/>
                <a:gd name="connsiteX7" fmla="*/ 167023 w 411931"/>
                <a:gd name="connsiteY7" fmla="*/ 149528 h 167560"/>
                <a:gd name="connsiteX8" fmla="*/ 179291 w 411931"/>
                <a:gd name="connsiteY8" fmla="*/ 135831 h 167560"/>
                <a:gd name="connsiteX9" fmla="*/ 190703 w 411931"/>
                <a:gd name="connsiteY9" fmla="*/ 135260 h 167560"/>
                <a:gd name="connsiteX10" fmla="*/ 349896 w 411931"/>
                <a:gd name="connsiteY10" fmla="*/ 135260 h 167560"/>
                <a:gd name="connsiteX11" fmla="*/ 379567 w 411931"/>
                <a:gd name="connsiteY11" fmla="*/ 105012 h 167560"/>
                <a:gd name="connsiteX12" fmla="*/ 379567 w 411931"/>
                <a:gd name="connsiteY12" fmla="*/ 56787 h 167560"/>
                <a:gd name="connsiteX13" fmla="*/ 355032 w 411931"/>
                <a:gd name="connsiteY13" fmla="*/ 32246 h 167560"/>
                <a:gd name="connsiteX14" fmla="*/ 57185 w 411931"/>
                <a:gd name="connsiteY14" fmla="*/ 32246 h 167560"/>
                <a:gd name="connsiteX15" fmla="*/ 32365 w 411931"/>
                <a:gd name="connsiteY15" fmla="*/ 57357 h 167560"/>
                <a:gd name="connsiteX16" fmla="*/ 32365 w 411931"/>
                <a:gd name="connsiteY16" fmla="*/ 110719 h 167560"/>
                <a:gd name="connsiteX17" fmla="*/ 56044 w 411931"/>
                <a:gd name="connsiteY17" fmla="*/ 134975 h 167560"/>
                <a:gd name="connsiteX18" fmla="*/ 108253 w 411931"/>
                <a:gd name="connsiteY18" fmla="*/ 134975 h 167560"/>
                <a:gd name="connsiteX19" fmla="*/ 128224 w 411931"/>
                <a:gd name="connsiteY19" fmla="*/ 150670 h 167560"/>
                <a:gd name="connsiteX20" fmla="*/ 108824 w 411931"/>
                <a:gd name="connsiteY20" fmla="*/ 167221 h 167560"/>
                <a:gd name="connsiteX21" fmla="*/ 54333 w 411931"/>
                <a:gd name="connsiteY21" fmla="*/ 167221 h 167560"/>
                <a:gd name="connsiteX22" fmla="*/ 127 w 411931"/>
                <a:gd name="connsiteY22" fmla="*/ 111861 h 167560"/>
                <a:gd name="connsiteX23" fmla="*/ 127 w 411931"/>
                <a:gd name="connsiteY23" fmla="*/ 58499 h 167560"/>
                <a:gd name="connsiteX24" fmla="*/ 58612 w 411931"/>
                <a:gd name="connsiteY24" fmla="*/ 0 h 167560"/>
                <a:gd name="connsiteX25" fmla="*/ 206109 w 411931"/>
                <a:gd name="connsiteY25" fmla="*/ 285 h 167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1931" h="167560">
                  <a:moveTo>
                    <a:pt x="206109" y="285"/>
                  </a:moveTo>
                  <a:cubicBezTo>
                    <a:pt x="254608" y="285"/>
                    <a:pt x="302823" y="285"/>
                    <a:pt x="351323" y="285"/>
                  </a:cubicBezTo>
                  <a:cubicBezTo>
                    <a:pt x="390408" y="285"/>
                    <a:pt x="411805" y="21973"/>
                    <a:pt x="411805" y="61352"/>
                  </a:cubicBezTo>
                  <a:cubicBezTo>
                    <a:pt x="411805" y="77618"/>
                    <a:pt x="412090" y="94169"/>
                    <a:pt x="411805" y="110434"/>
                  </a:cubicBezTo>
                  <a:cubicBezTo>
                    <a:pt x="411234" y="145533"/>
                    <a:pt x="388696" y="167506"/>
                    <a:pt x="353605" y="167506"/>
                  </a:cubicBezTo>
                  <a:cubicBezTo>
                    <a:pt x="298544" y="167506"/>
                    <a:pt x="243197" y="167506"/>
                    <a:pt x="188135" y="167506"/>
                  </a:cubicBezTo>
                  <a:cubicBezTo>
                    <a:pt x="183856" y="167506"/>
                    <a:pt x="178150" y="168077"/>
                    <a:pt x="175867" y="165508"/>
                  </a:cubicBezTo>
                  <a:cubicBezTo>
                    <a:pt x="171588" y="161228"/>
                    <a:pt x="166453" y="154665"/>
                    <a:pt x="167023" y="149528"/>
                  </a:cubicBezTo>
                  <a:cubicBezTo>
                    <a:pt x="167594" y="144392"/>
                    <a:pt x="174156" y="139541"/>
                    <a:pt x="179291" y="135831"/>
                  </a:cubicBezTo>
                  <a:cubicBezTo>
                    <a:pt x="181859" y="133834"/>
                    <a:pt x="186994" y="135260"/>
                    <a:pt x="190703" y="135260"/>
                  </a:cubicBezTo>
                  <a:cubicBezTo>
                    <a:pt x="243767" y="135260"/>
                    <a:pt x="296832" y="135260"/>
                    <a:pt x="349896" y="135260"/>
                  </a:cubicBezTo>
                  <a:cubicBezTo>
                    <a:pt x="372720" y="135260"/>
                    <a:pt x="379567" y="128126"/>
                    <a:pt x="379567" y="105012"/>
                  </a:cubicBezTo>
                  <a:cubicBezTo>
                    <a:pt x="379567" y="89032"/>
                    <a:pt x="379852" y="72767"/>
                    <a:pt x="379567" y="56787"/>
                  </a:cubicBezTo>
                  <a:cubicBezTo>
                    <a:pt x="379282" y="40236"/>
                    <a:pt x="371579" y="32246"/>
                    <a:pt x="355032" y="32246"/>
                  </a:cubicBezTo>
                  <a:cubicBezTo>
                    <a:pt x="255750" y="31960"/>
                    <a:pt x="156468" y="31960"/>
                    <a:pt x="57185" y="32246"/>
                  </a:cubicBezTo>
                  <a:cubicBezTo>
                    <a:pt x="40068" y="32246"/>
                    <a:pt x="32650" y="40236"/>
                    <a:pt x="32365" y="57357"/>
                  </a:cubicBezTo>
                  <a:cubicBezTo>
                    <a:pt x="32365" y="75050"/>
                    <a:pt x="32080" y="93027"/>
                    <a:pt x="32365" y="110719"/>
                  </a:cubicBezTo>
                  <a:cubicBezTo>
                    <a:pt x="32650" y="126129"/>
                    <a:pt x="40638" y="134404"/>
                    <a:pt x="56044" y="134975"/>
                  </a:cubicBezTo>
                  <a:cubicBezTo>
                    <a:pt x="73447" y="135260"/>
                    <a:pt x="90850" y="134975"/>
                    <a:pt x="108253" y="134975"/>
                  </a:cubicBezTo>
                  <a:cubicBezTo>
                    <a:pt x="120806" y="134975"/>
                    <a:pt x="128224" y="140968"/>
                    <a:pt x="128224" y="150670"/>
                  </a:cubicBezTo>
                  <a:cubicBezTo>
                    <a:pt x="128224" y="160657"/>
                    <a:pt x="121091" y="166935"/>
                    <a:pt x="108824" y="167221"/>
                  </a:cubicBezTo>
                  <a:cubicBezTo>
                    <a:pt x="90565" y="167506"/>
                    <a:pt x="72591" y="167506"/>
                    <a:pt x="54333" y="167221"/>
                  </a:cubicBezTo>
                  <a:cubicBezTo>
                    <a:pt x="22665" y="166650"/>
                    <a:pt x="412" y="143821"/>
                    <a:pt x="127" y="111861"/>
                  </a:cubicBezTo>
                  <a:cubicBezTo>
                    <a:pt x="-159" y="94169"/>
                    <a:pt x="127" y="76191"/>
                    <a:pt x="127" y="58499"/>
                  </a:cubicBezTo>
                  <a:cubicBezTo>
                    <a:pt x="127" y="21687"/>
                    <a:pt x="21809" y="0"/>
                    <a:pt x="58612" y="0"/>
                  </a:cubicBezTo>
                  <a:cubicBezTo>
                    <a:pt x="107682" y="285"/>
                    <a:pt x="156753" y="285"/>
                    <a:pt x="206109" y="285"/>
                  </a:cubicBezTo>
                  <a:close/>
                </a:path>
              </a:pathLst>
            </a:custGeom>
            <a:grpFill/>
            <a:ln w="285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935720A6-6E5C-82FA-0D96-CCAC8B07230A}"/>
                </a:ext>
              </a:extLst>
            </p:cNvPr>
            <p:cNvSpPr/>
            <p:nvPr/>
          </p:nvSpPr>
          <p:spPr>
            <a:xfrm>
              <a:off x="5041294" y="6069448"/>
              <a:ext cx="122676" cy="260089"/>
            </a:xfrm>
            <a:custGeom>
              <a:avLst/>
              <a:gdLst>
                <a:gd name="connsiteX0" fmla="*/ 122605 w 122676"/>
                <a:gd name="connsiteY0" fmla="*/ 128697 h 260089"/>
                <a:gd name="connsiteX1" fmla="*/ 122605 w 122676"/>
                <a:gd name="connsiteY1" fmla="*/ 210025 h 260089"/>
                <a:gd name="connsiteX2" fmla="*/ 72678 w 122676"/>
                <a:gd name="connsiteY2" fmla="*/ 259963 h 260089"/>
                <a:gd name="connsiteX3" fmla="*/ 47002 w 122676"/>
                <a:gd name="connsiteY3" fmla="*/ 259963 h 260089"/>
                <a:gd name="connsiteX4" fmla="*/ 214 w 122676"/>
                <a:gd name="connsiteY4" fmla="*/ 213164 h 260089"/>
                <a:gd name="connsiteX5" fmla="*/ 214 w 122676"/>
                <a:gd name="connsiteY5" fmla="*/ 43089 h 260089"/>
                <a:gd name="connsiteX6" fmla="*/ 38443 w 122676"/>
                <a:gd name="connsiteY6" fmla="*/ 856 h 260089"/>
                <a:gd name="connsiteX7" fmla="*/ 84376 w 122676"/>
                <a:gd name="connsiteY7" fmla="*/ 856 h 260089"/>
                <a:gd name="connsiteX8" fmla="*/ 122320 w 122676"/>
                <a:gd name="connsiteY8" fmla="*/ 42233 h 260089"/>
                <a:gd name="connsiteX9" fmla="*/ 122605 w 122676"/>
                <a:gd name="connsiteY9" fmla="*/ 128697 h 260089"/>
                <a:gd name="connsiteX10" fmla="*/ 122605 w 122676"/>
                <a:gd name="connsiteY10" fmla="*/ 128697 h 260089"/>
                <a:gd name="connsiteX11" fmla="*/ 90367 w 122676"/>
                <a:gd name="connsiteY11" fmla="*/ 44231 h 260089"/>
                <a:gd name="connsiteX12" fmla="*/ 78670 w 122676"/>
                <a:gd name="connsiteY12" fmla="*/ 32246 h 260089"/>
                <a:gd name="connsiteX13" fmla="*/ 47858 w 122676"/>
                <a:gd name="connsiteY13" fmla="*/ 32246 h 260089"/>
                <a:gd name="connsiteX14" fmla="*/ 32452 w 122676"/>
                <a:gd name="connsiteY14" fmla="*/ 48226 h 260089"/>
                <a:gd name="connsiteX15" fmla="*/ 32452 w 122676"/>
                <a:gd name="connsiteY15" fmla="*/ 127270 h 260089"/>
                <a:gd name="connsiteX16" fmla="*/ 32452 w 122676"/>
                <a:gd name="connsiteY16" fmla="*/ 209454 h 260089"/>
                <a:gd name="connsiteX17" fmla="*/ 49570 w 122676"/>
                <a:gd name="connsiteY17" fmla="*/ 227431 h 260089"/>
                <a:gd name="connsiteX18" fmla="*/ 75246 w 122676"/>
                <a:gd name="connsiteY18" fmla="*/ 227431 h 260089"/>
                <a:gd name="connsiteX19" fmla="*/ 90367 w 122676"/>
                <a:gd name="connsiteY19" fmla="*/ 212022 h 260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2676" h="260089">
                  <a:moveTo>
                    <a:pt x="122605" y="128697"/>
                  </a:moveTo>
                  <a:cubicBezTo>
                    <a:pt x="122605" y="155806"/>
                    <a:pt x="122605" y="182915"/>
                    <a:pt x="122605" y="210025"/>
                  </a:cubicBezTo>
                  <a:cubicBezTo>
                    <a:pt x="122320" y="241129"/>
                    <a:pt x="103490" y="259963"/>
                    <a:pt x="72678" y="259963"/>
                  </a:cubicBezTo>
                  <a:cubicBezTo>
                    <a:pt x="64120" y="259963"/>
                    <a:pt x="55561" y="260248"/>
                    <a:pt x="47002" y="259963"/>
                  </a:cubicBezTo>
                  <a:cubicBezTo>
                    <a:pt x="20185" y="259392"/>
                    <a:pt x="499" y="239702"/>
                    <a:pt x="214" y="213164"/>
                  </a:cubicBezTo>
                  <a:cubicBezTo>
                    <a:pt x="-71" y="156377"/>
                    <a:pt x="-71" y="99876"/>
                    <a:pt x="214" y="43089"/>
                  </a:cubicBezTo>
                  <a:cubicBezTo>
                    <a:pt x="214" y="19975"/>
                    <a:pt x="15905" y="2568"/>
                    <a:pt x="38443" y="856"/>
                  </a:cubicBezTo>
                  <a:cubicBezTo>
                    <a:pt x="53564" y="-285"/>
                    <a:pt x="68970" y="-285"/>
                    <a:pt x="84376" y="856"/>
                  </a:cubicBezTo>
                  <a:cubicBezTo>
                    <a:pt x="106914" y="2854"/>
                    <a:pt x="122034" y="19404"/>
                    <a:pt x="122320" y="42233"/>
                  </a:cubicBezTo>
                  <a:cubicBezTo>
                    <a:pt x="122890" y="70769"/>
                    <a:pt x="122605" y="99590"/>
                    <a:pt x="122605" y="128697"/>
                  </a:cubicBezTo>
                  <a:cubicBezTo>
                    <a:pt x="122605" y="128697"/>
                    <a:pt x="122605" y="128697"/>
                    <a:pt x="122605" y="128697"/>
                  </a:cubicBezTo>
                  <a:close/>
                  <a:moveTo>
                    <a:pt x="90367" y="44231"/>
                  </a:moveTo>
                  <a:cubicBezTo>
                    <a:pt x="90367" y="36241"/>
                    <a:pt x="86373" y="32531"/>
                    <a:pt x="78670" y="32246"/>
                  </a:cubicBezTo>
                  <a:cubicBezTo>
                    <a:pt x="68399" y="32246"/>
                    <a:pt x="58129" y="32246"/>
                    <a:pt x="47858" y="32246"/>
                  </a:cubicBezTo>
                  <a:cubicBezTo>
                    <a:pt x="34734" y="32246"/>
                    <a:pt x="32452" y="34814"/>
                    <a:pt x="32452" y="48226"/>
                  </a:cubicBezTo>
                  <a:cubicBezTo>
                    <a:pt x="32452" y="74479"/>
                    <a:pt x="32452" y="101017"/>
                    <a:pt x="32452" y="127270"/>
                  </a:cubicBezTo>
                  <a:cubicBezTo>
                    <a:pt x="32452" y="154665"/>
                    <a:pt x="32452" y="182059"/>
                    <a:pt x="32452" y="209454"/>
                  </a:cubicBezTo>
                  <a:cubicBezTo>
                    <a:pt x="32452" y="222010"/>
                    <a:pt x="37302" y="227146"/>
                    <a:pt x="49570" y="227431"/>
                  </a:cubicBezTo>
                  <a:cubicBezTo>
                    <a:pt x="58129" y="227717"/>
                    <a:pt x="66687" y="227717"/>
                    <a:pt x="75246" y="227431"/>
                  </a:cubicBezTo>
                  <a:cubicBezTo>
                    <a:pt x="84946" y="227146"/>
                    <a:pt x="90367" y="222010"/>
                    <a:pt x="90367" y="212022"/>
                  </a:cubicBezTo>
                </a:path>
              </a:pathLst>
            </a:custGeom>
            <a:grpFill/>
            <a:ln w="2851"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553DE55-44CA-07FA-E4F8-6D0E61EEB1AE}"/>
                </a:ext>
              </a:extLst>
            </p:cNvPr>
            <p:cNvSpPr/>
            <p:nvPr/>
          </p:nvSpPr>
          <p:spPr>
            <a:xfrm>
              <a:off x="4895311" y="6068877"/>
              <a:ext cx="122731" cy="123774"/>
            </a:xfrm>
            <a:custGeom>
              <a:avLst/>
              <a:gdLst>
                <a:gd name="connsiteX0" fmla="*/ 127 w 122731"/>
                <a:gd name="connsiteY0" fmla="*/ 62208 h 123774"/>
                <a:gd name="connsiteX1" fmla="*/ 127 w 122731"/>
                <a:gd name="connsiteY1" fmla="*/ 34529 h 123774"/>
                <a:gd name="connsiteX2" fmla="*/ 32080 w 122731"/>
                <a:gd name="connsiteY2" fmla="*/ 856 h 123774"/>
                <a:gd name="connsiteX3" fmla="*/ 89709 w 122731"/>
                <a:gd name="connsiteY3" fmla="*/ 856 h 123774"/>
                <a:gd name="connsiteX4" fmla="*/ 122518 w 122731"/>
                <a:gd name="connsiteY4" fmla="*/ 35955 h 123774"/>
                <a:gd name="connsiteX5" fmla="*/ 122518 w 122731"/>
                <a:gd name="connsiteY5" fmla="*/ 88461 h 123774"/>
                <a:gd name="connsiteX6" fmla="*/ 87427 w 122731"/>
                <a:gd name="connsiteY6" fmla="*/ 123561 h 123774"/>
                <a:gd name="connsiteX7" fmla="*/ 35218 w 122731"/>
                <a:gd name="connsiteY7" fmla="*/ 123561 h 123774"/>
                <a:gd name="connsiteX8" fmla="*/ 412 w 122731"/>
                <a:gd name="connsiteY8" fmla="*/ 89318 h 123774"/>
                <a:gd name="connsiteX9" fmla="*/ 127 w 122731"/>
                <a:gd name="connsiteY9" fmla="*/ 62208 h 123774"/>
                <a:gd name="connsiteX10" fmla="*/ 32365 w 122731"/>
                <a:gd name="connsiteY10" fmla="*/ 33102 h 123774"/>
                <a:gd name="connsiteX11" fmla="*/ 32650 w 122731"/>
                <a:gd name="connsiteY11" fmla="*/ 85322 h 123774"/>
                <a:gd name="connsiteX12" fmla="*/ 38071 w 122731"/>
                <a:gd name="connsiteY12" fmla="*/ 90744 h 123774"/>
                <a:gd name="connsiteX13" fmla="*/ 84003 w 122731"/>
                <a:gd name="connsiteY13" fmla="*/ 90744 h 123774"/>
                <a:gd name="connsiteX14" fmla="*/ 89994 w 122731"/>
                <a:gd name="connsiteY14" fmla="*/ 84752 h 123774"/>
                <a:gd name="connsiteX15" fmla="*/ 89994 w 122731"/>
                <a:gd name="connsiteY15" fmla="*/ 39950 h 123774"/>
                <a:gd name="connsiteX16" fmla="*/ 84288 w 122731"/>
                <a:gd name="connsiteY16" fmla="*/ 33387 h 123774"/>
                <a:gd name="connsiteX17" fmla="*/ 32365 w 122731"/>
                <a:gd name="connsiteY17" fmla="*/ 33102 h 123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731" h="123774">
                  <a:moveTo>
                    <a:pt x="127" y="62208"/>
                  </a:moveTo>
                  <a:cubicBezTo>
                    <a:pt x="127" y="53077"/>
                    <a:pt x="-159" y="43660"/>
                    <a:pt x="127" y="34529"/>
                  </a:cubicBezTo>
                  <a:cubicBezTo>
                    <a:pt x="983" y="15409"/>
                    <a:pt x="12965" y="1998"/>
                    <a:pt x="32080" y="856"/>
                  </a:cubicBezTo>
                  <a:cubicBezTo>
                    <a:pt x="51194" y="-285"/>
                    <a:pt x="70594" y="-285"/>
                    <a:pt x="89709" y="856"/>
                  </a:cubicBezTo>
                  <a:cubicBezTo>
                    <a:pt x="109965" y="1998"/>
                    <a:pt x="122232" y="15695"/>
                    <a:pt x="122518" y="35955"/>
                  </a:cubicBezTo>
                  <a:cubicBezTo>
                    <a:pt x="122803" y="53362"/>
                    <a:pt x="122803" y="71055"/>
                    <a:pt x="122518" y="88461"/>
                  </a:cubicBezTo>
                  <a:cubicBezTo>
                    <a:pt x="122232" y="109293"/>
                    <a:pt x="107968" y="122990"/>
                    <a:pt x="87427" y="123561"/>
                  </a:cubicBezTo>
                  <a:cubicBezTo>
                    <a:pt x="70024" y="123846"/>
                    <a:pt x="52621" y="123846"/>
                    <a:pt x="35218" y="123561"/>
                  </a:cubicBezTo>
                  <a:cubicBezTo>
                    <a:pt x="14677" y="123275"/>
                    <a:pt x="1268" y="109863"/>
                    <a:pt x="412" y="89318"/>
                  </a:cubicBezTo>
                  <a:cubicBezTo>
                    <a:pt x="-159" y="80186"/>
                    <a:pt x="127" y="71340"/>
                    <a:pt x="127" y="62208"/>
                  </a:cubicBezTo>
                  <a:close/>
                  <a:moveTo>
                    <a:pt x="32365" y="33102"/>
                  </a:moveTo>
                  <a:cubicBezTo>
                    <a:pt x="32365" y="51365"/>
                    <a:pt x="32080" y="68486"/>
                    <a:pt x="32650" y="85322"/>
                  </a:cubicBezTo>
                  <a:cubicBezTo>
                    <a:pt x="32650" y="87320"/>
                    <a:pt x="36074" y="90744"/>
                    <a:pt x="38071" y="90744"/>
                  </a:cubicBezTo>
                  <a:cubicBezTo>
                    <a:pt x="53477" y="91315"/>
                    <a:pt x="68597" y="91315"/>
                    <a:pt x="84003" y="90744"/>
                  </a:cubicBezTo>
                  <a:cubicBezTo>
                    <a:pt x="86285" y="90744"/>
                    <a:pt x="89994" y="86749"/>
                    <a:pt x="89994" y="84752"/>
                  </a:cubicBezTo>
                  <a:cubicBezTo>
                    <a:pt x="90565" y="69913"/>
                    <a:pt x="90565" y="54789"/>
                    <a:pt x="89994" y="39950"/>
                  </a:cubicBezTo>
                  <a:cubicBezTo>
                    <a:pt x="89994" y="37667"/>
                    <a:pt x="86285" y="33387"/>
                    <a:pt x="84288" y="33387"/>
                  </a:cubicBezTo>
                  <a:cubicBezTo>
                    <a:pt x="67456" y="32816"/>
                    <a:pt x="50624" y="33102"/>
                    <a:pt x="32365" y="33102"/>
                  </a:cubicBezTo>
                  <a:close/>
                </a:path>
              </a:pathLst>
            </a:custGeom>
            <a:grpFill/>
            <a:ln w="2851"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BB4CF6D8-E8EF-0F6F-2EBC-90B7160FC17D}"/>
                </a:ext>
              </a:extLst>
            </p:cNvPr>
            <p:cNvSpPr/>
            <p:nvPr/>
          </p:nvSpPr>
          <p:spPr>
            <a:xfrm>
              <a:off x="4895271" y="6206421"/>
              <a:ext cx="123270" cy="123703"/>
            </a:xfrm>
            <a:custGeom>
              <a:avLst/>
              <a:gdLst>
                <a:gd name="connsiteX0" fmla="*/ 452 w 123270"/>
                <a:gd name="connsiteY0" fmla="*/ 61923 h 123703"/>
                <a:gd name="connsiteX1" fmla="*/ 737 w 123270"/>
                <a:gd name="connsiteY1" fmla="*/ 31104 h 123703"/>
                <a:gd name="connsiteX2" fmla="*/ 30978 w 123270"/>
                <a:gd name="connsiteY2" fmla="*/ 856 h 123703"/>
                <a:gd name="connsiteX3" fmla="*/ 91746 w 123270"/>
                <a:gd name="connsiteY3" fmla="*/ 856 h 123703"/>
                <a:gd name="connsiteX4" fmla="*/ 122843 w 123270"/>
                <a:gd name="connsiteY4" fmla="*/ 33958 h 123703"/>
                <a:gd name="connsiteX5" fmla="*/ 122843 w 123270"/>
                <a:gd name="connsiteY5" fmla="*/ 89603 h 123703"/>
                <a:gd name="connsiteX6" fmla="*/ 89464 w 123270"/>
                <a:gd name="connsiteY6" fmla="*/ 123275 h 123703"/>
                <a:gd name="connsiteX7" fmla="*/ 34117 w 123270"/>
                <a:gd name="connsiteY7" fmla="*/ 123275 h 123703"/>
                <a:gd name="connsiteX8" fmla="*/ 452 w 123270"/>
                <a:gd name="connsiteY8" fmla="*/ 90174 h 123703"/>
                <a:gd name="connsiteX9" fmla="*/ 452 w 123270"/>
                <a:gd name="connsiteY9" fmla="*/ 61923 h 123703"/>
                <a:gd name="connsiteX10" fmla="*/ 452 w 123270"/>
                <a:gd name="connsiteY10" fmla="*/ 61923 h 123703"/>
                <a:gd name="connsiteX11" fmla="*/ 32405 w 123270"/>
                <a:gd name="connsiteY11" fmla="*/ 33102 h 123703"/>
                <a:gd name="connsiteX12" fmla="*/ 32690 w 123270"/>
                <a:gd name="connsiteY12" fmla="*/ 83610 h 123703"/>
                <a:gd name="connsiteX13" fmla="*/ 38967 w 123270"/>
                <a:gd name="connsiteY13" fmla="*/ 90459 h 123703"/>
                <a:gd name="connsiteX14" fmla="*/ 83758 w 123270"/>
                <a:gd name="connsiteY14" fmla="*/ 90459 h 123703"/>
                <a:gd name="connsiteX15" fmla="*/ 90034 w 123270"/>
                <a:gd name="connsiteY15" fmla="*/ 85608 h 123703"/>
                <a:gd name="connsiteX16" fmla="*/ 90319 w 123270"/>
                <a:gd name="connsiteY16" fmla="*/ 33102 h 123703"/>
                <a:gd name="connsiteX17" fmla="*/ 32405 w 123270"/>
                <a:gd name="connsiteY17" fmla="*/ 33102 h 1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270" h="123703">
                  <a:moveTo>
                    <a:pt x="452" y="61923"/>
                  </a:moveTo>
                  <a:cubicBezTo>
                    <a:pt x="452" y="51650"/>
                    <a:pt x="-119" y="41377"/>
                    <a:pt x="737" y="31104"/>
                  </a:cubicBezTo>
                  <a:cubicBezTo>
                    <a:pt x="2164" y="13983"/>
                    <a:pt x="13861" y="1712"/>
                    <a:pt x="30978" y="856"/>
                  </a:cubicBezTo>
                  <a:cubicBezTo>
                    <a:pt x="51234" y="-285"/>
                    <a:pt x="71490" y="-285"/>
                    <a:pt x="91746" y="856"/>
                  </a:cubicBezTo>
                  <a:cubicBezTo>
                    <a:pt x="109719" y="1712"/>
                    <a:pt x="122272" y="15695"/>
                    <a:pt x="122843" y="33958"/>
                  </a:cubicBezTo>
                  <a:cubicBezTo>
                    <a:pt x="123413" y="52506"/>
                    <a:pt x="123413" y="71055"/>
                    <a:pt x="122843" y="89603"/>
                  </a:cubicBezTo>
                  <a:cubicBezTo>
                    <a:pt x="122272" y="108722"/>
                    <a:pt x="108578" y="122705"/>
                    <a:pt x="89464" y="123275"/>
                  </a:cubicBezTo>
                  <a:cubicBezTo>
                    <a:pt x="70920" y="123846"/>
                    <a:pt x="52661" y="123846"/>
                    <a:pt x="34117" y="123275"/>
                  </a:cubicBezTo>
                  <a:cubicBezTo>
                    <a:pt x="15002" y="122705"/>
                    <a:pt x="1593" y="109293"/>
                    <a:pt x="452" y="90174"/>
                  </a:cubicBezTo>
                  <a:cubicBezTo>
                    <a:pt x="-404" y="80471"/>
                    <a:pt x="167" y="71340"/>
                    <a:pt x="452" y="61923"/>
                  </a:cubicBezTo>
                  <a:cubicBezTo>
                    <a:pt x="167" y="61923"/>
                    <a:pt x="167" y="61923"/>
                    <a:pt x="452" y="61923"/>
                  </a:cubicBezTo>
                  <a:close/>
                  <a:moveTo>
                    <a:pt x="32405" y="33102"/>
                  </a:moveTo>
                  <a:cubicBezTo>
                    <a:pt x="32405" y="50794"/>
                    <a:pt x="32120" y="67060"/>
                    <a:pt x="32690" y="83610"/>
                  </a:cubicBezTo>
                  <a:cubicBezTo>
                    <a:pt x="32690" y="86179"/>
                    <a:pt x="36684" y="90459"/>
                    <a:pt x="38967" y="90459"/>
                  </a:cubicBezTo>
                  <a:cubicBezTo>
                    <a:pt x="53802" y="91030"/>
                    <a:pt x="68922" y="91030"/>
                    <a:pt x="83758" y="90459"/>
                  </a:cubicBezTo>
                  <a:cubicBezTo>
                    <a:pt x="86040" y="90459"/>
                    <a:pt x="89749" y="87320"/>
                    <a:pt x="90034" y="85608"/>
                  </a:cubicBezTo>
                  <a:cubicBezTo>
                    <a:pt x="90605" y="68201"/>
                    <a:pt x="90319" y="50794"/>
                    <a:pt x="90319" y="33102"/>
                  </a:cubicBezTo>
                  <a:cubicBezTo>
                    <a:pt x="70349" y="33102"/>
                    <a:pt x="52090" y="33102"/>
                    <a:pt x="32405" y="33102"/>
                  </a:cubicBezTo>
                  <a:close/>
                </a:path>
              </a:pathLst>
            </a:custGeom>
            <a:grpFill/>
            <a:ln w="2851"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B05EABEF-ECA9-05CD-B9DD-A852E67B414B}"/>
                </a:ext>
              </a:extLst>
            </p:cNvPr>
            <p:cNvSpPr/>
            <p:nvPr/>
          </p:nvSpPr>
          <p:spPr>
            <a:xfrm>
              <a:off x="4750581" y="6068949"/>
              <a:ext cx="122446" cy="123846"/>
            </a:xfrm>
            <a:custGeom>
              <a:avLst/>
              <a:gdLst>
                <a:gd name="connsiteX0" fmla="*/ 122320 w 122446"/>
                <a:gd name="connsiteY0" fmla="*/ 62137 h 123846"/>
                <a:gd name="connsiteX1" fmla="*/ 122320 w 122446"/>
                <a:gd name="connsiteY1" fmla="*/ 88961 h 123846"/>
                <a:gd name="connsiteX2" fmla="*/ 89796 w 122446"/>
                <a:gd name="connsiteY2" fmla="*/ 123204 h 123846"/>
                <a:gd name="connsiteX3" fmla="*/ 32167 w 122446"/>
                <a:gd name="connsiteY3" fmla="*/ 123204 h 123846"/>
                <a:gd name="connsiteX4" fmla="*/ 214 w 122446"/>
                <a:gd name="connsiteY4" fmla="*/ 89817 h 123846"/>
                <a:gd name="connsiteX5" fmla="*/ 214 w 122446"/>
                <a:gd name="connsiteY5" fmla="*/ 34172 h 123846"/>
                <a:gd name="connsiteX6" fmla="*/ 29884 w 122446"/>
                <a:gd name="connsiteY6" fmla="*/ 1070 h 123846"/>
                <a:gd name="connsiteX7" fmla="*/ 91508 w 122446"/>
                <a:gd name="connsiteY7" fmla="*/ 1070 h 123846"/>
                <a:gd name="connsiteX8" fmla="*/ 122034 w 122446"/>
                <a:gd name="connsiteY8" fmla="*/ 34457 h 123846"/>
                <a:gd name="connsiteX9" fmla="*/ 122320 w 122446"/>
                <a:gd name="connsiteY9" fmla="*/ 62137 h 123846"/>
                <a:gd name="connsiteX10" fmla="*/ 33023 w 122446"/>
                <a:gd name="connsiteY10" fmla="*/ 90388 h 123846"/>
                <a:gd name="connsiteX11" fmla="*/ 89511 w 122446"/>
                <a:gd name="connsiteY11" fmla="*/ 90388 h 123846"/>
                <a:gd name="connsiteX12" fmla="*/ 89511 w 122446"/>
                <a:gd name="connsiteY12" fmla="*/ 33886 h 123846"/>
                <a:gd name="connsiteX13" fmla="*/ 33023 w 122446"/>
                <a:gd name="connsiteY13" fmla="*/ 33886 h 123846"/>
                <a:gd name="connsiteX14" fmla="*/ 33023 w 122446"/>
                <a:gd name="connsiteY14" fmla="*/ 90388 h 123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3846">
                  <a:moveTo>
                    <a:pt x="122320" y="62137"/>
                  </a:moveTo>
                  <a:cubicBezTo>
                    <a:pt x="122320" y="70983"/>
                    <a:pt x="122605" y="79829"/>
                    <a:pt x="122320" y="88961"/>
                  </a:cubicBezTo>
                  <a:cubicBezTo>
                    <a:pt x="122034" y="108080"/>
                    <a:pt x="108625" y="122348"/>
                    <a:pt x="89796" y="123204"/>
                  </a:cubicBezTo>
                  <a:cubicBezTo>
                    <a:pt x="70681" y="124060"/>
                    <a:pt x="51567" y="124060"/>
                    <a:pt x="32167" y="123204"/>
                  </a:cubicBezTo>
                  <a:cubicBezTo>
                    <a:pt x="13623" y="122348"/>
                    <a:pt x="499" y="108365"/>
                    <a:pt x="214" y="89817"/>
                  </a:cubicBezTo>
                  <a:cubicBezTo>
                    <a:pt x="-71" y="71269"/>
                    <a:pt x="-71" y="52720"/>
                    <a:pt x="214" y="34172"/>
                  </a:cubicBezTo>
                  <a:cubicBezTo>
                    <a:pt x="499" y="16194"/>
                    <a:pt x="12196" y="2212"/>
                    <a:pt x="29884" y="1070"/>
                  </a:cubicBezTo>
                  <a:cubicBezTo>
                    <a:pt x="50426" y="-357"/>
                    <a:pt x="70967" y="-357"/>
                    <a:pt x="91508" y="1070"/>
                  </a:cubicBezTo>
                  <a:cubicBezTo>
                    <a:pt x="109767" y="2212"/>
                    <a:pt x="121749" y="16194"/>
                    <a:pt x="122034" y="34457"/>
                  </a:cubicBezTo>
                  <a:cubicBezTo>
                    <a:pt x="122605" y="43874"/>
                    <a:pt x="122320" y="53006"/>
                    <a:pt x="122320" y="62137"/>
                  </a:cubicBezTo>
                  <a:close/>
                  <a:moveTo>
                    <a:pt x="33023" y="90388"/>
                  </a:moveTo>
                  <a:cubicBezTo>
                    <a:pt x="52137" y="90388"/>
                    <a:pt x="70681" y="90388"/>
                    <a:pt x="89511" y="90388"/>
                  </a:cubicBezTo>
                  <a:cubicBezTo>
                    <a:pt x="89511" y="70983"/>
                    <a:pt x="89511" y="52435"/>
                    <a:pt x="89511" y="33886"/>
                  </a:cubicBezTo>
                  <a:cubicBezTo>
                    <a:pt x="70111" y="33886"/>
                    <a:pt x="51567" y="33886"/>
                    <a:pt x="33023" y="33886"/>
                  </a:cubicBezTo>
                  <a:cubicBezTo>
                    <a:pt x="33023" y="53291"/>
                    <a:pt x="33023" y="71554"/>
                    <a:pt x="33023" y="90388"/>
                  </a:cubicBezTo>
                  <a:close/>
                </a:path>
              </a:pathLst>
            </a:custGeom>
            <a:grpFill/>
            <a:ln w="2851"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86D9E8A-0CE6-DCDA-48BB-524145ADDA80}"/>
                </a:ext>
              </a:extLst>
            </p:cNvPr>
            <p:cNvSpPr/>
            <p:nvPr/>
          </p:nvSpPr>
          <p:spPr>
            <a:xfrm>
              <a:off x="4750509" y="6206421"/>
              <a:ext cx="122319" cy="123417"/>
            </a:xfrm>
            <a:custGeom>
              <a:avLst/>
              <a:gdLst>
                <a:gd name="connsiteX0" fmla="*/ 285 w 122319"/>
                <a:gd name="connsiteY0" fmla="*/ 61352 h 123417"/>
                <a:gd name="connsiteX1" fmla="*/ 285 w 122319"/>
                <a:gd name="connsiteY1" fmla="*/ 33672 h 123417"/>
                <a:gd name="connsiteX2" fmla="*/ 30241 w 122319"/>
                <a:gd name="connsiteY2" fmla="*/ 856 h 123417"/>
                <a:gd name="connsiteX3" fmla="*/ 91864 w 122319"/>
                <a:gd name="connsiteY3" fmla="*/ 856 h 123417"/>
                <a:gd name="connsiteX4" fmla="*/ 122106 w 122319"/>
                <a:gd name="connsiteY4" fmla="*/ 33387 h 123417"/>
                <a:gd name="connsiteX5" fmla="*/ 122106 w 122319"/>
                <a:gd name="connsiteY5" fmla="*/ 89032 h 123417"/>
                <a:gd name="connsiteX6" fmla="*/ 89297 w 122319"/>
                <a:gd name="connsiteY6" fmla="*/ 122990 h 123417"/>
                <a:gd name="connsiteX7" fmla="*/ 32809 w 122319"/>
                <a:gd name="connsiteY7" fmla="*/ 122990 h 123417"/>
                <a:gd name="connsiteX8" fmla="*/ 0 w 122319"/>
                <a:gd name="connsiteY8" fmla="*/ 89318 h 123417"/>
                <a:gd name="connsiteX9" fmla="*/ 285 w 122319"/>
                <a:gd name="connsiteY9" fmla="*/ 61352 h 123417"/>
                <a:gd name="connsiteX10" fmla="*/ 33094 w 122319"/>
                <a:gd name="connsiteY10" fmla="*/ 33102 h 123417"/>
                <a:gd name="connsiteX11" fmla="*/ 33094 w 122319"/>
                <a:gd name="connsiteY11" fmla="*/ 90744 h 123417"/>
                <a:gd name="connsiteX12" fmla="*/ 84447 w 122319"/>
                <a:gd name="connsiteY12" fmla="*/ 90459 h 123417"/>
                <a:gd name="connsiteX13" fmla="*/ 89867 w 122319"/>
                <a:gd name="connsiteY13" fmla="*/ 84752 h 123417"/>
                <a:gd name="connsiteX14" fmla="*/ 90153 w 122319"/>
                <a:gd name="connsiteY14" fmla="*/ 33387 h 123417"/>
                <a:gd name="connsiteX15" fmla="*/ 33094 w 122319"/>
                <a:gd name="connsiteY15" fmla="*/ 33102 h 12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2319" h="123417">
                  <a:moveTo>
                    <a:pt x="285" y="61352"/>
                  </a:moveTo>
                  <a:cubicBezTo>
                    <a:pt x="285" y="52221"/>
                    <a:pt x="0" y="42804"/>
                    <a:pt x="285" y="33672"/>
                  </a:cubicBezTo>
                  <a:cubicBezTo>
                    <a:pt x="856" y="15695"/>
                    <a:pt x="12553" y="1997"/>
                    <a:pt x="30241" y="856"/>
                  </a:cubicBezTo>
                  <a:cubicBezTo>
                    <a:pt x="50782" y="-285"/>
                    <a:pt x="71323" y="-285"/>
                    <a:pt x="91864" y="856"/>
                  </a:cubicBezTo>
                  <a:cubicBezTo>
                    <a:pt x="109553" y="1712"/>
                    <a:pt x="121535" y="15695"/>
                    <a:pt x="122106" y="33387"/>
                  </a:cubicBezTo>
                  <a:cubicBezTo>
                    <a:pt x="122391" y="51935"/>
                    <a:pt x="122391" y="70484"/>
                    <a:pt x="122106" y="89032"/>
                  </a:cubicBezTo>
                  <a:cubicBezTo>
                    <a:pt x="121820" y="107866"/>
                    <a:pt x="108126" y="122134"/>
                    <a:pt x="89297" y="122990"/>
                  </a:cubicBezTo>
                  <a:cubicBezTo>
                    <a:pt x="70467" y="123561"/>
                    <a:pt x="51638" y="123561"/>
                    <a:pt x="32809" y="122990"/>
                  </a:cubicBezTo>
                  <a:cubicBezTo>
                    <a:pt x="13979" y="122419"/>
                    <a:pt x="571" y="108151"/>
                    <a:pt x="0" y="89318"/>
                  </a:cubicBezTo>
                  <a:cubicBezTo>
                    <a:pt x="0" y="79901"/>
                    <a:pt x="285" y="70484"/>
                    <a:pt x="285" y="61352"/>
                  </a:cubicBezTo>
                  <a:close/>
                  <a:moveTo>
                    <a:pt x="33094" y="33102"/>
                  </a:moveTo>
                  <a:cubicBezTo>
                    <a:pt x="33094" y="52506"/>
                    <a:pt x="33094" y="71055"/>
                    <a:pt x="33094" y="90744"/>
                  </a:cubicBezTo>
                  <a:cubicBezTo>
                    <a:pt x="50497" y="90744"/>
                    <a:pt x="67614" y="91030"/>
                    <a:pt x="84447" y="90459"/>
                  </a:cubicBezTo>
                  <a:cubicBezTo>
                    <a:pt x="86444" y="90459"/>
                    <a:pt x="89867" y="86749"/>
                    <a:pt x="89867" y="84752"/>
                  </a:cubicBezTo>
                  <a:cubicBezTo>
                    <a:pt x="90438" y="67630"/>
                    <a:pt x="90153" y="50794"/>
                    <a:pt x="90153" y="33387"/>
                  </a:cubicBezTo>
                  <a:cubicBezTo>
                    <a:pt x="70753" y="33102"/>
                    <a:pt x="52494" y="33102"/>
                    <a:pt x="33094" y="33102"/>
                  </a:cubicBezTo>
                  <a:close/>
                </a:path>
              </a:pathLst>
            </a:custGeom>
            <a:grpFill/>
            <a:ln w="2851"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EB3107-6259-65D9-0A04-0F3B45FCA956}"/>
                </a:ext>
              </a:extLst>
            </p:cNvPr>
            <p:cNvSpPr/>
            <p:nvPr/>
          </p:nvSpPr>
          <p:spPr>
            <a:xfrm>
              <a:off x="4895082" y="5925012"/>
              <a:ext cx="123175" cy="123002"/>
            </a:xfrm>
            <a:custGeom>
              <a:avLst/>
              <a:gdLst>
                <a:gd name="connsiteX0" fmla="*/ 60839 w 123175"/>
                <a:gd name="connsiteY0" fmla="*/ 122749 h 123002"/>
                <a:gd name="connsiteX1" fmla="*/ 32024 w 123175"/>
                <a:gd name="connsiteY1" fmla="*/ 122749 h 123002"/>
                <a:gd name="connsiteX2" fmla="*/ 642 w 123175"/>
                <a:gd name="connsiteY2" fmla="*/ 92215 h 123002"/>
                <a:gd name="connsiteX3" fmla="*/ 642 w 123175"/>
                <a:gd name="connsiteY3" fmla="*/ 31148 h 123002"/>
                <a:gd name="connsiteX4" fmla="*/ 33165 w 123175"/>
                <a:gd name="connsiteY4" fmla="*/ 330 h 123002"/>
                <a:gd name="connsiteX5" fmla="*/ 88798 w 123175"/>
                <a:gd name="connsiteY5" fmla="*/ 330 h 123002"/>
                <a:gd name="connsiteX6" fmla="*/ 122747 w 123175"/>
                <a:gd name="connsiteY6" fmla="*/ 33431 h 123002"/>
                <a:gd name="connsiteX7" fmla="*/ 122747 w 123175"/>
                <a:gd name="connsiteY7" fmla="*/ 90218 h 123002"/>
                <a:gd name="connsiteX8" fmla="*/ 89939 w 123175"/>
                <a:gd name="connsiteY8" fmla="*/ 122749 h 123002"/>
                <a:gd name="connsiteX9" fmla="*/ 60839 w 123175"/>
                <a:gd name="connsiteY9" fmla="*/ 122749 h 123002"/>
                <a:gd name="connsiteX10" fmla="*/ 60839 w 123175"/>
                <a:gd name="connsiteY10" fmla="*/ 122749 h 123002"/>
                <a:gd name="connsiteX11" fmla="*/ 33165 w 123175"/>
                <a:gd name="connsiteY11" fmla="*/ 89647 h 123002"/>
                <a:gd name="connsiteX12" fmla="*/ 89939 w 123175"/>
                <a:gd name="connsiteY12" fmla="*/ 89647 h 123002"/>
                <a:gd name="connsiteX13" fmla="*/ 89939 w 123175"/>
                <a:gd name="connsiteY13" fmla="*/ 33431 h 123002"/>
                <a:gd name="connsiteX14" fmla="*/ 33165 w 123175"/>
                <a:gd name="connsiteY14" fmla="*/ 33431 h 123002"/>
                <a:gd name="connsiteX15" fmla="*/ 33165 w 123175"/>
                <a:gd name="connsiteY15" fmla="*/ 89647 h 123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175" h="123002">
                  <a:moveTo>
                    <a:pt x="60839" y="122749"/>
                  </a:moveTo>
                  <a:cubicBezTo>
                    <a:pt x="51139" y="122749"/>
                    <a:pt x="41724" y="123319"/>
                    <a:pt x="32024" y="122749"/>
                  </a:cubicBezTo>
                  <a:cubicBezTo>
                    <a:pt x="14621" y="121893"/>
                    <a:pt x="1498" y="109622"/>
                    <a:pt x="642" y="92215"/>
                  </a:cubicBezTo>
                  <a:cubicBezTo>
                    <a:pt x="-214" y="71955"/>
                    <a:pt x="-214" y="51409"/>
                    <a:pt x="642" y="31148"/>
                  </a:cubicBezTo>
                  <a:cubicBezTo>
                    <a:pt x="1498" y="13741"/>
                    <a:pt x="15477" y="900"/>
                    <a:pt x="33165" y="330"/>
                  </a:cubicBezTo>
                  <a:cubicBezTo>
                    <a:pt x="51709" y="-241"/>
                    <a:pt x="70253" y="44"/>
                    <a:pt x="88798" y="330"/>
                  </a:cubicBezTo>
                  <a:cubicBezTo>
                    <a:pt x="107627" y="615"/>
                    <a:pt x="121892" y="14312"/>
                    <a:pt x="122747" y="33431"/>
                  </a:cubicBezTo>
                  <a:cubicBezTo>
                    <a:pt x="123318" y="52265"/>
                    <a:pt x="123318" y="71384"/>
                    <a:pt x="122747" y="90218"/>
                  </a:cubicBezTo>
                  <a:cubicBezTo>
                    <a:pt x="122177" y="109052"/>
                    <a:pt x="108768" y="121893"/>
                    <a:pt x="89939" y="122749"/>
                  </a:cubicBezTo>
                  <a:cubicBezTo>
                    <a:pt x="79953" y="123034"/>
                    <a:pt x="70539" y="122749"/>
                    <a:pt x="60839" y="122749"/>
                  </a:cubicBezTo>
                  <a:cubicBezTo>
                    <a:pt x="60839" y="122749"/>
                    <a:pt x="60839" y="122749"/>
                    <a:pt x="60839" y="122749"/>
                  </a:cubicBezTo>
                  <a:close/>
                  <a:moveTo>
                    <a:pt x="33165" y="89647"/>
                  </a:moveTo>
                  <a:cubicBezTo>
                    <a:pt x="53136" y="89647"/>
                    <a:pt x="71680" y="89647"/>
                    <a:pt x="89939" y="89647"/>
                  </a:cubicBezTo>
                  <a:cubicBezTo>
                    <a:pt x="89939" y="70243"/>
                    <a:pt x="89939" y="51980"/>
                    <a:pt x="89939" y="33431"/>
                  </a:cubicBezTo>
                  <a:cubicBezTo>
                    <a:pt x="70539" y="33431"/>
                    <a:pt x="51995" y="33431"/>
                    <a:pt x="33165" y="33431"/>
                  </a:cubicBezTo>
                  <a:cubicBezTo>
                    <a:pt x="33165" y="52265"/>
                    <a:pt x="33165" y="70813"/>
                    <a:pt x="33165" y="89647"/>
                  </a:cubicBezTo>
                  <a:close/>
                </a:path>
              </a:pathLst>
            </a:custGeom>
            <a:grpFill/>
            <a:ln w="2851"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ED1F971-88C8-34F8-76A6-201D7462F2EB}"/>
                </a:ext>
              </a:extLst>
            </p:cNvPr>
            <p:cNvSpPr/>
            <p:nvPr/>
          </p:nvSpPr>
          <p:spPr>
            <a:xfrm>
              <a:off x="5041366" y="5924914"/>
              <a:ext cx="122660" cy="122989"/>
            </a:xfrm>
            <a:custGeom>
              <a:avLst/>
              <a:gdLst>
                <a:gd name="connsiteX0" fmla="*/ 122533 w 122660"/>
                <a:gd name="connsiteY0" fmla="*/ 61210 h 122989"/>
                <a:gd name="connsiteX1" fmla="*/ 122533 w 122660"/>
                <a:gd name="connsiteY1" fmla="*/ 90031 h 122989"/>
                <a:gd name="connsiteX2" fmla="*/ 90866 w 122660"/>
                <a:gd name="connsiteY2" fmla="*/ 122562 h 122989"/>
                <a:gd name="connsiteX3" fmla="*/ 32095 w 122660"/>
                <a:gd name="connsiteY3" fmla="*/ 122562 h 122989"/>
                <a:gd name="connsiteX4" fmla="*/ 428 w 122660"/>
                <a:gd name="connsiteY4" fmla="*/ 90031 h 122989"/>
                <a:gd name="connsiteX5" fmla="*/ 428 w 122660"/>
                <a:gd name="connsiteY5" fmla="*/ 33244 h 122989"/>
                <a:gd name="connsiteX6" fmla="*/ 33237 w 122660"/>
                <a:gd name="connsiteY6" fmla="*/ 428 h 122989"/>
                <a:gd name="connsiteX7" fmla="*/ 89725 w 122660"/>
                <a:gd name="connsiteY7" fmla="*/ 428 h 122989"/>
                <a:gd name="connsiteX8" fmla="*/ 122248 w 122660"/>
                <a:gd name="connsiteY8" fmla="*/ 33530 h 122989"/>
                <a:gd name="connsiteX9" fmla="*/ 122533 w 122660"/>
                <a:gd name="connsiteY9" fmla="*/ 61210 h 122989"/>
                <a:gd name="connsiteX10" fmla="*/ 90010 w 122660"/>
                <a:gd name="connsiteY10" fmla="*/ 33530 h 122989"/>
                <a:gd name="connsiteX11" fmla="*/ 33237 w 122660"/>
                <a:gd name="connsiteY11" fmla="*/ 33530 h 122989"/>
                <a:gd name="connsiteX12" fmla="*/ 33237 w 122660"/>
                <a:gd name="connsiteY12" fmla="*/ 90031 h 122989"/>
                <a:gd name="connsiteX13" fmla="*/ 90010 w 122660"/>
                <a:gd name="connsiteY13" fmla="*/ 90031 h 122989"/>
                <a:gd name="connsiteX14" fmla="*/ 90010 w 122660"/>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660" h="122989">
                  <a:moveTo>
                    <a:pt x="122533" y="61210"/>
                  </a:moveTo>
                  <a:cubicBezTo>
                    <a:pt x="122533" y="70912"/>
                    <a:pt x="122819" y="80614"/>
                    <a:pt x="122533" y="90031"/>
                  </a:cubicBezTo>
                  <a:cubicBezTo>
                    <a:pt x="121678" y="108294"/>
                    <a:pt x="108839" y="121991"/>
                    <a:pt x="90866" y="122562"/>
                  </a:cubicBezTo>
                  <a:cubicBezTo>
                    <a:pt x="71181" y="123133"/>
                    <a:pt x="51781" y="123133"/>
                    <a:pt x="32095" y="122562"/>
                  </a:cubicBezTo>
                  <a:cubicBezTo>
                    <a:pt x="14407" y="121991"/>
                    <a:pt x="999" y="108009"/>
                    <a:pt x="428" y="90031"/>
                  </a:cubicBezTo>
                  <a:cubicBezTo>
                    <a:pt x="-143" y="71197"/>
                    <a:pt x="-143" y="52078"/>
                    <a:pt x="428" y="33244"/>
                  </a:cubicBezTo>
                  <a:cubicBezTo>
                    <a:pt x="999" y="14981"/>
                    <a:pt x="14978" y="999"/>
                    <a:pt x="33237" y="428"/>
                  </a:cubicBezTo>
                  <a:cubicBezTo>
                    <a:pt x="52066" y="-143"/>
                    <a:pt x="70895" y="-143"/>
                    <a:pt x="89725" y="428"/>
                  </a:cubicBezTo>
                  <a:cubicBezTo>
                    <a:pt x="107984" y="999"/>
                    <a:pt x="121392" y="14696"/>
                    <a:pt x="122248" y="33530"/>
                  </a:cubicBezTo>
                  <a:cubicBezTo>
                    <a:pt x="122819" y="42661"/>
                    <a:pt x="122533" y="52078"/>
                    <a:pt x="122533" y="61210"/>
                  </a:cubicBezTo>
                  <a:close/>
                  <a:moveTo>
                    <a:pt x="90010" y="33530"/>
                  </a:moveTo>
                  <a:cubicBezTo>
                    <a:pt x="70325" y="33530"/>
                    <a:pt x="51781" y="33530"/>
                    <a:pt x="33237" y="33530"/>
                  </a:cubicBezTo>
                  <a:cubicBezTo>
                    <a:pt x="33237" y="52934"/>
                    <a:pt x="33237" y="71197"/>
                    <a:pt x="33237" y="90031"/>
                  </a:cubicBezTo>
                  <a:cubicBezTo>
                    <a:pt x="52351" y="90031"/>
                    <a:pt x="71181" y="90031"/>
                    <a:pt x="90010" y="90031"/>
                  </a:cubicBezTo>
                  <a:cubicBezTo>
                    <a:pt x="90010" y="70627"/>
                    <a:pt x="90010" y="52363"/>
                    <a:pt x="90010" y="33530"/>
                  </a:cubicBezTo>
                  <a:close/>
                </a:path>
              </a:pathLst>
            </a:custGeom>
            <a:grpFill/>
            <a:ln w="285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7CB4F020-682E-3713-8E1A-2C73D41F5835}"/>
                </a:ext>
              </a:extLst>
            </p:cNvPr>
            <p:cNvSpPr/>
            <p:nvPr/>
          </p:nvSpPr>
          <p:spPr>
            <a:xfrm>
              <a:off x="4750581" y="5924628"/>
              <a:ext cx="122446" cy="122989"/>
            </a:xfrm>
            <a:custGeom>
              <a:avLst/>
              <a:gdLst>
                <a:gd name="connsiteX0" fmla="*/ 122320 w 122446"/>
                <a:gd name="connsiteY0" fmla="*/ 62351 h 122989"/>
                <a:gd name="connsiteX1" fmla="*/ 122320 w 122446"/>
                <a:gd name="connsiteY1" fmla="*/ 90031 h 122989"/>
                <a:gd name="connsiteX2" fmla="*/ 90652 w 122446"/>
                <a:gd name="connsiteY2" fmla="*/ 122562 h 122989"/>
                <a:gd name="connsiteX3" fmla="*/ 31881 w 122446"/>
                <a:gd name="connsiteY3" fmla="*/ 122562 h 122989"/>
                <a:gd name="connsiteX4" fmla="*/ 214 w 122446"/>
                <a:gd name="connsiteY4" fmla="*/ 90031 h 122989"/>
                <a:gd name="connsiteX5" fmla="*/ 214 w 122446"/>
                <a:gd name="connsiteY5" fmla="*/ 33244 h 122989"/>
                <a:gd name="connsiteX6" fmla="*/ 32737 w 122446"/>
                <a:gd name="connsiteY6" fmla="*/ 428 h 122989"/>
                <a:gd name="connsiteX7" fmla="*/ 89225 w 122446"/>
                <a:gd name="connsiteY7" fmla="*/ 428 h 122989"/>
                <a:gd name="connsiteX8" fmla="*/ 122034 w 122446"/>
                <a:gd name="connsiteY8" fmla="*/ 34386 h 122989"/>
                <a:gd name="connsiteX9" fmla="*/ 122320 w 122446"/>
                <a:gd name="connsiteY9" fmla="*/ 62351 h 122989"/>
                <a:gd name="connsiteX10" fmla="*/ 89796 w 122446"/>
                <a:gd name="connsiteY10" fmla="*/ 33530 h 122989"/>
                <a:gd name="connsiteX11" fmla="*/ 33308 w 122446"/>
                <a:gd name="connsiteY11" fmla="*/ 33530 h 122989"/>
                <a:gd name="connsiteX12" fmla="*/ 33308 w 122446"/>
                <a:gd name="connsiteY12" fmla="*/ 90316 h 122989"/>
                <a:gd name="connsiteX13" fmla="*/ 89796 w 122446"/>
                <a:gd name="connsiteY13" fmla="*/ 90316 h 122989"/>
                <a:gd name="connsiteX14" fmla="*/ 89796 w 122446"/>
                <a:gd name="connsiteY14" fmla="*/ 33530 h 122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2446" h="122989">
                  <a:moveTo>
                    <a:pt x="122320" y="62351"/>
                  </a:moveTo>
                  <a:cubicBezTo>
                    <a:pt x="122320" y="71483"/>
                    <a:pt x="122605" y="80899"/>
                    <a:pt x="122320" y="90031"/>
                  </a:cubicBezTo>
                  <a:cubicBezTo>
                    <a:pt x="121749" y="108009"/>
                    <a:pt x="108625" y="121991"/>
                    <a:pt x="90652" y="122562"/>
                  </a:cubicBezTo>
                  <a:cubicBezTo>
                    <a:pt x="70967" y="123133"/>
                    <a:pt x="51567" y="123133"/>
                    <a:pt x="31881" y="122562"/>
                  </a:cubicBezTo>
                  <a:cubicBezTo>
                    <a:pt x="13908" y="121991"/>
                    <a:pt x="499" y="108294"/>
                    <a:pt x="214" y="90031"/>
                  </a:cubicBezTo>
                  <a:cubicBezTo>
                    <a:pt x="-71" y="71197"/>
                    <a:pt x="-71" y="52078"/>
                    <a:pt x="214" y="33244"/>
                  </a:cubicBezTo>
                  <a:cubicBezTo>
                    <a:pt x="499" y="14981"/>
                    <a:pt x="14479" y="713"/>
                    <a:pt x="32737" y="428"/>
                  </a:cubicBezTo>
                  <a:cubicBezTo>
                    <a:pt x="51567" y="-143"/>
                    <a:pt x="70396" y="-143"/>
                    <a:pt x="89225" y="428"/>
                  </a:cubicBezTo>
                  <a:cubicBezTo>
                    <a:pt x="108055" y="999"/>
                    <a:pt x="121749" y="15267"/>
                    <a:pt x="122034" y="34386"/>
                  </a:cubicBezTo>
                  <a:cubicBezTo>
                    <a:pt x="122605" y="43803"/>
                    <a:pt x="122320" y="53220"/>
                    <a:pt x="122320" y="62351"/>
                  </a:cubicBezTo>
                  <a:close/>
                  <a:moveTo>
                    <a:pt x="89796" y="33530"/>
                  </a:moveTo>
                  <a:cubicBezTo>
                    <a:pt x="70396" y="33530"/>
                    <a:pt x="51852" y="33530"/>
                    <a:pt x="33308" y="33530"/>
                  </a:cubicBezTo>
                  <a:cubicBezTo>
                    <a:pt x="33308" y="52934"/>
                    <a:pt x="33308" y="71768"/>
                    <a:pt x="33308" y="90316"/>
                  </a:cubicBezTo>
                  <a:cubicBezTo>
                    <a:pt x="52423" y="90316"/>
                    <a:pt x="70967" y="90316"/>
                    <a:pt x="89796" y="90316"/>
                  </a:cubicBezTo>
                  <a:cubicBezTo>
                    <a:pt x="89796" y="71197"/>
                    <a:pt x="89796" y="52934"/>
                    <a:pt x="89796" y="33530"/>
                  </a:cubicBezTo>
                  <a:close/>
                </a:path>
              </a:pathLst>
            </a:custGeom>
            <a:grpFill/>
            <a:ln w="285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D0C4352-3FD6-B33C-9726-DED90418E319}"/>
                </a:ext>
              </a:extLst>
            </p:cNvPr>
            <p:cNvSpPr/>
            <p:nvPr/>
          </p:nvSpPr>
          <p:spPr>
            <a:xfrm>
              <a:off x="4304596" y="6179597"/>
              <a:ext cx="105273" cy="137828"/>
            </a:xfrm>
            <a:custGeom>
              <a:avLst/>
              <a:gdLst>
                <a:gd name="connsiteX0" fmla="*/ 38515 w 105273"/>
                <a:gd name="connsiteY0" fmla="*/ 86179 h 137828"/>
                <a:gd name="connsiteX1" fmla="*/ 59626 w 105273"/>
                <a:gd name="connsiteY1" fmla="*/ 119280 h 137828"/>
                <a:gd name="connsiteX2" fmla="*/ 71894 w 105273"/>
                <a:gd name="connsiteY2" fmla="*/ 116141 h 137828"/>
                <a:gd name="connsiteX3" fmla="*/ 82735 w 105273"/>
                <a:gd name="connsiteY3" fmla="*/ 101017 h 137828"/>
                <a:gd name="connsiteX4" fmla="*/ 88441 w 105273"/>
                <a:gd name="connsiteY4" fmla="*/ 91315 h 137828"/>
                <a:gd name="connsiteX5" fmla="*/ 93576 w 105273"/>
                <a:gd name="connsiteY5" fmla="*/ 89317 h 137828"/>
                <a:gd name="connsiteX6" fmla="*/ 102135 w 105273"/>
                <a:gd name="connsiteY6" fmla="*/ 92456 h 137828"/>
                <a:gd name="connsiteX7" fmla="*/ 105273 w 105273"/>
                <a:gd name="connsiteY7" fmla="*/ 101303 h 137828"/>
                <a:gd name="connsiteX8" fmla="*/ 92150 w 105273"/>
                <a:gd name="connsiteY8" fmla="*/ 126414 h 137828"/>
                <a:gd name="connsiteX9" fmla="*/ 60197 w 105273"/>
                <a:gd name="connsiteY9" fmla="*/ 137829 h 137828"/>
                <a:gd name="connsiteX10" fmla="*/ 29385 w 105273"/>
                <a:gd name="connsiteY10" fmla="*/ 124987 h 137828"/>
                <a:gd name="connsiteX11" fmla="*/ 13694 w 105273"/>
                <a:gd name="connsiteY11" fmla="*/ 86179 h 137828"/>
                <a:gd name="connsiteX12" fmla="*/ 1997 w 105273"/>
                <a:gd name="connsiteY12" fmla="*/ 86179 h 137828"/>
                <a:gd name="connsiteX13" fmla="*/ 285 w 105273"/>
                <a:gd name="connsiteY13" fmla="*/ 83896 h 137828"/>
                <a:gd name="connsiteX14" fmla="*/ 1997 w 105273"/>
                <a:gd name="connsiteY14" fmla="*/ 78188 h 137828"/>
                <a:gd name="connsiteX15" fmla="*/ 4850 w 105273"/>
                <a:gd name="connsiteY15" fmla="*/ 74764 h 137828"/>
                <a:gd name="connsiteX16" fmla="*/ 12838 w 105273"/>
                <a:gd name="connsiteY16" fmla="*/ 74764 h 137828"/>
                <a:gd name="connsiteX17" fmla="*/ 12838 w 105273"/>
                <a:gd name="connsiteY17" fmla="*/ 71340 h 137828"/>
                <a:gd name="connsiteX18" fmla="*/ 13123 w 105273"/>
                <a:gd name="connsiteY18" fmla="*/ 59640 h 137828"/>
                <a:gd name="connsiteX19" fmla="*/ 1712 w 105273"/>
                <a:gd name="connsiteY19" fmla="*/ 59640 h 137828"/>
                <a:gd name="connsiteX20" fmla="*/ 0 w 105273"/>
                <a:gd name="connsiteY20" fmla="*/ 57357 h 137828"/>
                <a:gd name="connsiteX21" fmla="*/ 1712 w 105273"/>
                <a:gd name="connsiteY21" fmla="*/ 51365 h 137828"/>
                <a:gd name="connsiteX22" fmla="*/ 4565 w 105273"/>
                <a:gd name="connsiteY22" fmla="*/ 47940 h 137828"/>
                <a:gd name="connsiteX23" fmla="*/ 13694 w 105273"/>
                <a:gd name="connsiteY23" fmla="*/ 47940 h 137828"/>
                <a:gd name="connsiteX24" fmla="*/ 59056 w 105273"/>
                <a:gd name="connsiteY24" fmla="*/ 0 h 137828"/>
                <a:gd name="connsiteX25" fmla="*/ 88726 w 105273"/>
                <a:gd name="connsiteY25" fmla="*/ 8846 h 137828"/>
                <a:gd name="connsiteX26" fmla="*/ 101279 w 105273"/>
                <a:gd name="connsiteY26" fmla="*/ 31104 h 137828"/>
                <a:gd name="connsiteX27" fmla="*/ 98426 w 105273"/>
                <a:gd name="connsiteY27" fmla="*/ 38809 h 137828"/>
                <a:gd name="connsiteX28" fmla="*/ 91294 w 105273"/>
                <a:gd name="connsiteY28" fmla="*/ 41948 h 137828"/>
                <a:gd name="connsiteX29" fmla="*/ 84447 w 105273"/>
                <a:gd name="connsiteY29" fmla="*/ 39665 h 137828"/>
                <a:gd name="connsiteX30" fmla="*/ 80167 w 105273"/>
                <a:gd name="connsiteY30" fmla="*/ 32246 h 137828"/>
                <a:gd name="connsiteX31" fmla="*/ 73891 w 105273"/>
                <a:gd name="connsiteY31" fmla="*/ 22258 h 137828"/>
                <a:gd name="connsiteX32" fmla="*/ 61338 w 105273"/>
                <a:gd name="connsiteY32" fmla="*/ 18834 h 137828"/>
                <a:gd name="connsiteX33" fmla="*/ 45647 w 105273"/>
                <a:gd name="connsiteY33" fmla="*/ 25968 h 137828"/>
                <a:gd name="connsiteX34" fmla="*/ 38515 w 105273"/>
                <a:gd name="connsiteY34" fmla="*/ 48226 h 137828"/>
                <a:gd name="connsiteX35" fmla="*/ 68185 w 105273"/>
                <a:gd name="connsiteY35" fmla="*/ 48226 h 137828"/>
                <a:gd name="connsiteX36" fmla="*/ 69897 w 105273"/>
                <a:gd name="connsiteY36" fmla="*/ 50509 h 137828"/>
                <a:gd name="connsiteX37" fmla="*/ 68185 w 105273"/>
                <a:gd name="connsiteY37" fmla="*/ 56501 h 137828"/>
                <a:gd name="connsiteX38" fmla="*/ 65332 w 105273"/>
                <a:gd name="connsiteY38" fmla="*/ 59925 h 137828"/>
                <a:gd name="connsiteX39" fmla="*/ 37944 w 105273"/>
                <a:gd name="connsiteY39" fmla="*/ 59925 h 137828"/>
                <a:gd name="connsiteX40" fmla="*/ 37659 w 105273"/>
                <a:gd name="connsiteY40" fmla="*/ 69057 h 137828"/>
                <a:gd name="connsiteX41" fmla="*/ 37944 w 105273"/>
                <a:gd name="connsiteY41" fmla="*/ 75050 h 137828"/>
                <a:gd name="connsiteX42" fmla="*/ 68185 w 105273"/>
                <a:gd name="connsiteY42" fmla="*/ 75050 h 137828"/>
                <a:gd name="connsiteX43" fmla="*/ 69897 w 105273"/>
                <a:gd name="connsiteY43" fmla="*/ 77332 h 137828"/>
                <a:gd name="connsiteX44" fmla="*/ 68185 w 105273"/>
                <a:gd name="connsiteY44" fmla="*/ 83325 h 137828"/>
                <a:gd name="connsiteX45" fmla="*/ 65332 w 105273"/>
                <a:gd name="connsiteY45" fmla="*/ 86749 h 137828"/>
                <a:gd name="connsiteX46" fmla="*/ 38515 w 105273"/>
                <a:gd name="connsiteY46" fmla="*/ 86749 h 137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5273" h="137828">
                  <a:moveTo>
                    <a:pt x="38515" y="86179"/>
                  </a:moveTo>
                  <a:cubicBezTo>
                    <a:pt x="40797" y="108151"/>
                    <a:pt x="47644" y="119280"/>
                    <a:pt x="59626" y="119280"/>
                  </a:cubicBezTo>
                  <a:cubicBezTo>
                    <a:pt x="64191" y="119280"/>
                    <a:pt x="68185" y="118139"/>
                    <a:pt x="71894" y="116141"/>
                  </a:cubicBezTo>
                  <a:cubicBezTo>
                    <a:pt x="75603" y="113858"/>
                    <a:pt x="79312" y="109007"/>
                    <a:pt x="82735" y="101017"/>
                  </a:cubicBezTo>
                  <a:cubicBezTo>
                    <a:pt x="85017" y="95881"/>
                    <a:pt x="86729" y="92742"/>
                    <a:pt x="88441" y="91315"/>
                  </a:cubicBezTo>
                  <a:cubicBezTo>
                    <a:pt x="90153" y="90174"/>
                    <a:pt x="91864" y="89317"/>
                    <a:pt x="93576" y="89317"/>
                  </a:cubicBezTo>
                  <a:cubicBezTo>
                    <a:pt x="97285" y="89317"/>
                    <a:pt x="100138" y="90459"/>
                    <a:pt x="102135" y="92456"/>
                  </a:cubicBezTo>
                  <a:cubicBezTo>
                    <a:pt x="104132" y="94454"/>
                    <a:pt x="105273" y="97593"/>
                    <a:pt x="105273" y="101303"/>
                  </a:cubicBezTo>
                  <a:cubicBezTo>
                    <a:pt x="105273" y="110434"/>
                    <a:pt x="100994" y="118709"/>
                    <a:pt x="92150" y="126414"/>
                  </a:cubicBezTo>
                  <a:cubicBezTo>
                    <a:pt x="83306" y="134119"/>
                    <a:pt x="72750" y="137829"/>
                    <a:pt x="60197" y="137829"/>
                  </a:cubicBezTo>
                  <a:cubicBezTo>
                    <a:pt x="48500" y="137829"/>
                    <a:pt x="38229" y="133548"/>
                    <a:pt x="29385" y="124987"/>
                  </a:cubicBezTo>
                  <a:cubicBezTo>
                    <a:pt x="20541" y="116427"/>
                    <a:pt x="15406" y="103585"/>
                    <a:pt x="13694" y="86179"/>
                  </a:cubicBezTo>
                  <a:lnTo>
                    <a:pt x="1997" y="86179"/>
                  </a:lnTo>
                  <a:cubicBezTo>
                    <a:pt x="856" y="86179"/>
                    <a:pt x="285" y="85322"/>
                    <a:pt x="285" y="83896"/>
                  </a:cubicBezTo>
                  <a:cubicBezTo>
                    <a:pt x="285" y="82469"/>
                    <a:pt x="856" y="80471"/>
                    <a:pt x="1997" y="78188"/>
                  </a:cubicBezTo>
                  <a:cubicBezTo>
                    <a:pt x="3138" y="75906"/>
                    <a:pt x="4279" y="74764"/>
                    <a:pt x="4850" y="74764"/>
                  </a:cubicBezTo>
                  <a:lnTo>
                    <a:pt x="12838" y="74764"/>
                  </a:lnTo>
                  <a:lnTo>
                    <a:pt x="12838" y="71340"/>
                  </a:lnTo>
                  <a:cubicBezTo>
                    <a:pt x="12838" y="68772"/>
                    <a:pt x="12838" y="64777"/>
                    <a:pt x="13123" y="59640"/>
                  </a:cubicBezTo>
                  <a:lnTo>
                    <a:pt x="1712" y="59640"/>
                  </a:lnTo>
                  <a:cubicBezTo>
                    <a:pt x="571" y="59640"/>
                    <a:pt x="0" y="58784"/>
                    <a:pt x="0" y="57357"/>
                  </a:cubicBezTo>
                  <a:cubicBezTo>
                    <a:pt x="0" y="55645"/>
                    <a:pt x="571" y="53933"/>
                    <a:pt x="1712" y="51365"/>
                  </a:cubicBezTo>
                  <a:cubicBezTo>
                    <a:pt x="2853" y="49082"/>
                    <a:pt x="3994" y="47940"/>
                    <a:pt x="4565" y="47940"/>
                  </a:cubicBezTo>
                  <a:lnTo>
                    <a:pt x="13694" y="47940"/>
                  </a:lnTo>
                  <a:cubicBezTo>
                    <a:pt x="17688" y="15980"/>
                    <a:pt x="32809" y="0"/>
                    <a:pt x="59056" y="0"/>
                  </a:cubicBezTo>
                  <a:cubicBezTo>
                    <a:pt x="70467" y="0"/>
                    <a:pt x="80453" y="2854"/>
                    <a:pt x="88726" y="8846"/>
                  </a:cubicBezTo>
                  <a:cubicBezTo>
                    <a:pt x="97000" y="14839"/>
                    <a:pt x="101279" y="22258"/>
                    <a:pt x="101279" y="31104"/>
                  </a:cubicBezTo>
                  <a:cubicBezTo>
                    <a:pt x="101279" y="34243"/>
                    <a:pt x="100423" y="36526"/>
                    <a:pt x="98426" y="38809"/>
                  </a:cubicBezTo>
                  <a:cubicBezTo>
                    <a:pt x="96429" y="40806"/>
                    <a:pt x="94147" y="41948"/>
                    <a:pt x="91294" y="41948"/>
                  </a:cubicBezTo>
                  <a:cubicBezTo>
                    <a:pt x="88156" y="41948"/>
                    <a:pt x="85873" y="41092"/>
                    <a:pt x="84447" y="39665"/>
                  </a:cubicBezTo>
                  <a:cubicBezTo>
                    <a:pt x="83020" y="37953"/>
                    <a:pt x="81594" y="35670"/>
                    <a:pt x="80167" y="32246"/>
                  </a:cubicBezTo>
                  <a:cubicBezTo>
                    <a:pt x="78456" y="27965"/>
                    <a:pt x="76173" y="24541"/>
                    <a:pt x="73891" y="22258"/>
                  </a:cubicBezTo>
                  <a:cubicBezTo>
                    <a:pt x="71323" y="19975"/>
                    <a:pt x="67329" y="18834"/>
                    <a:pt x="61338" y="18834"/>
                  </a:cubicBezTo>
                  <a:cubicBezTo>
                    <a:pt x="54491" y="18834"/>
                    <a:pt x="49356" y="21117"/>
                    <a:pt x="45647" y="25968"/>
                  </a:cubicBezTo>
                  <a:cubicBezTo>
                    <a:pt x="41938" y="30819"/>
                    <a:pt x="39656" y="37953"/>
                    <a:pt x="38515" y="48226"/>
                  </a:cubicBezTo>
                  <a:lnTo>
                    <a:pt x="68185" y="48226"/>
                  </a:lnTo>
                  <a:cubicBezTo>
                    <a:pt x="69326" y="48226"/>
                    <a:pt x="69897" y="49082"/>
                    <a:pt x="69897" y="50509"/>
                  </a:cubicBezTo>
                  <a:cubicBezTo>
                    <a:pt x="69897" y="52221"/>
                    <a:pt x="69326" y="54218"/>
                    <a:pt x="68185" y="56501"/>
                  </a:cubicBezTo>
                  <a:cubicBezTo>
                    <a:pt x="67044" y="58784"/>
                    <a:pt x="66188" y="59925"/>
                    <a:pt x="65332" y="59925"/>
                  </a:cubicBezTo>
                  <a:lnTo>
                    <a:pt x="37944" y="59925"/>
                  </a:lnTo>
                  <a:lnTo>
                    <a:pt x="37659" y="69057"/>
                  </a:lnTo>
                  <a:cubicBezTo>
                    <a:pt x="37659" y="71911"/>
                    <a:pt x="37659" y="73908"/>
                    <a:pt x="37944" y="75050"/>
                  </a:cubicBezTo>
                  <a:lnTo>
                    <a:pt x="68185" y="75050"/>
                  </a:lnTo>
                  <a:cubicBezTo>
                    <a:pt x="69326" y="75050"/>
                    <a:pt x="69897" y="75906"/>
                    <a:pt x="69897" y="77332"/>
                  </a:cubicBezTo>
                  <a:cubicBezTo>
                    <a:pt x="69897" y="79045"/>
                    <a:pt x="69326" y="81042"/>
                    <a:pt x="68185" y="83325"/>
                  </a:cubicBezTo>
                  <a:cubicBezTo>
                    <a:pt x="67044" y="85608"/>
                    <a:pt x="66188" y="86749"/>
                    <a:pt x="65332" y="86749"/>
                  </a:cubicBezTo>
                  <a:lnTo>
                    <a:pt x="38515" y="86749"/>
                  </a:lnTo>
                  <a:close/>
                </a:path>
              </a:pathLst>
            </a:custGeom>
            <a:solidFill>
              <a:srgbClr val="DD1470"/>
            </a:solidFill>
            <a:ln w="285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1C84AA4B-4A0D-45C1-30AE-D9BF3A50D0B7}"/>
                </a:ext>
              </a:extLst>
            </p:cNvPr>
            <p:cNvSpPr/>
            <p:nvPr/>
          </p:nvSpPr>
          <p:spPr>
            <a:xfrm>
              <a:off x="4468639" y="5724449"/>
              <a:ext cx="113832" cy="149528"/>
            </a:xfrm>
            <a:custGeom>
              <a:avLst/>
              <a:gdLst>
                <a:gd name="connsiteX0" fmla="*/ 41082 w 113832"/>
                <a:gd name="connsiteY0" fmla="*/ 93027 h 149528"/>
                <a:gd name="connsiteX1" fmla="*/ 63906 w 113832"/>
                <a:gd name="connsiteY1" fmla="*/ 128982 h 149528"/>
                <a:gd name="connsiteX2" fmla="*/ 77315 w 113832"/>
                <a:gd name="connsiteY2" fmla="*/ 125558 h 149528"/>
                <a:gd name="connsiteX3" fmla="*/ 89012 w 113832"/>
                <a:gd name="connsiteY3" fmla="*/ 109293 h 149528"/>
                <a:gd name="connsiteX4" fmla="*/ 95288 w 113832"/>
                <a:gd name="connsiteY4" fmla="*/ 98734 h 149528"/>
                <a:gd name="connsiteX5" fmla="*/ 100994 w 113832"/>
                <a:gd name="connsiteY5" fmla="*/ 96737 h 149528"/>
                <a:gd name="connsiteX6" fmla="*/ 110409 w 113832"/>
                <a:gd name="connsiteY6" fmla="*/ 100161 h 149528"/>
                <a:gd name="connsiteX7" fmla="*/ 113832 w 113832"/>
                <a:gd name="connsiteY7" fmla="*/ 109863 h 149528"/>
                <a:gd name="connsiteX8" fmla="*/ 99567 w 113832"/>
                <a:gd name="connsiteY8" fmla="*/ 136973 h 149528"/>
                <a:gd name="connsiteX9" fmla="*/ 64762 w 113832"/>
                <a:gd name="connsiteY9" fmla="*/ 149528 h 149528"/>
                <a:gd name="connsiteX10" fmla="*/ 31382 w 113832"/>
                <a:gd name="connsiteY10" fmla="*/ 135546 h 149528"/>
                <a:gd name="connsiteX11" fmla="*/ 14265 w 113832"/>
                <a:gd name="connsiteY11" fmla="*/ 93313 h 149528"/>
                <a:gd name="connsiteX12" fmla="*/ 1712 w 113832"/>
                <a:gd name="connsiteY12" fmla="*/ 93313 h 149528"/>
                <a:gd name="connsiteX13" fmla="*/ 0 w 113832"/>
                <a:gd name="connsiteY13" fmla="*/ 90744 h 149528"/>
                <a:gd name="connsiteX14" fmla="*/ 1997 w 113832"/>
                <a:gd name="connsiteY14" fmla="*/ 84466 h 149528"/>
                <a:gd name="connsiteX15" fmla="*/ 5135 w 113832"/>
                <a:gd name="connsiteY15" fmla="*/ 80757 h 149528"/>
                <a:gd name="connsiteX16" fmla="*/ 13694 w 113832"/>
                <a:gd name="connsiteY16" fmla="*/ 80757 h 149528"/>
                <a:gd name="connsiteX17" fmla="*/ 13694 w 113832"/>
                <a:gd name="connsiteY17" fmla="*/ 77047 h 149528"/>
                <a:gd name="connsiteX18" fmla="*/ 13979 w 113832"/>
                <a:gd name="connsiteY18" fmla="*/ 64491 h 149528"/>
                <a:gd name="connsiteX19" fmla="*/ 1712 w 113832"/>
                <a:gd name="connsiteY19" fmla="*/ 64491 h 149528"/>
                <a:gd name="connsiteX20" fmla="*/ 0 w 113832"/>
                <a:gd name="connsiteY20" fmla="*/ 61923 h 149528"/>
                <a:gd name="connsiteX21" fmla="*/ 1997 w 113832"/>
                <a:gd name="connsiteY21" fmla="*/ 55645 h 149528"/>
                <a:gd name="connsiteX22" fmla="*/ 5135 w 113832"/>
                <a:gd name="connsiteY22" fmla="*/ 51935 h 149528"/>
                <a:gd name="connsiteX23" fmla="*/ 15121 w 113832"/>
                <a:gd name="connsiteY23" fmla="*/ 51935 h 149528"/>
                <a:gd name="connsiteX24" fmla="*/ 64191 w 113832"/>
                <a:gd name="connsiteY24" fmla="*/ 0 h 149528"/>
                <a:gd name="connsiteX25" fmla="*/ 96429 w 113832"/>
                <a:gd name="connsiteY25" fmla="*/ 9702 h 149528"/>
                <a:gd name="connsiteX26" fmla="*/ 110123 w 113832"/>
                <a:gd name="connsiteY26" fmla="*/ 33672 h 149528"/>
                <a:gd name="connsiteX27" fmla="*/ 106985 w 113832"/>
                <a:gd name="connsiteY27" fmla="*/ 41948 h 149528"/>
                <a:gd name="connsiteX28" fmla="*/ 99282 w 113832"/>
                <a:gd name="connsiteY28" fmla="*/ 45372 h 149528"/>
                <a:gd name="connsiteX29" fmla="*/ 91864 w 113832"/>
                <a:gd name="connsiteY29" fmla="*/ 42804 h 149528"/>
                <a:gd name="connsiteX30" fmla="*/ 87300 w 113832"/>
                <a:gd name="connsiteY30" fmla="*/ 34814 h 149528"/>
                <a:gd name="connsiteX31" fmla="*/ 80453 w 113832"/>
                <a:gd name="connsiteY31" fmla="*/ 23970 h 149528"/>
                <a:gd name="connsiteX32" fmla="*/ 66759 w 113832"/>
                <a:gd name="connsiteY32" fmla="*/ 20261 h 149528"/>
                <a:gd name="connsiteX33" fmla="*/ 49926 w 113832"/>
                <a:gd name="connsiteY33" fmla="*/ 27965 h 149528"/>
                <a:gd name="connsiteX34" fmla="*/ 42223 w 113832"/>
                <a:gd name="connsiteY34" fmla="*/ 51935 h 149528"/>
                <a:gd name="connsiteX35" fmla="*/ 73320 w 113832"/>
                <a:gd name="connsiteY35" fmla="*/ 51935 h 149528"/>
                <a:gd name="connsiteX36" fmla="*/ 75318 w 113832"/>
                <a:gd name="connsiteY36" fmla="*/ 54504 h 149528"/>
                <a:gd name="connsiteX37" fmla="*/ 73606 w 113832"/>
                <a:gd name="connsiteY37" fmla="*/ 61067 h 149528"/>
                <a:gd name="connsiteX38" fmla="*/ 70467 w 113832"/>
                <a:gd name="connsiteY38" fmla="*/ 64777 h 149528"/>
                <a:gd name="connsiteX39" fmla="*/ 40512 w 113832"/>
                <a:gd name="connsiteY39" fmla="*/ 64777 h 149528"/>
                <a:gd name="connsiteX40" fmla="*/ 40226 w 113832"/>
                <a:gd name="connsiteY40" fmla="*/ 74479 h 149528"/>
                <a:gd name="connsiteX41" fmla="*/ 40512 w 113832"/>
                <a:gd name="connsiteY41" fmla="*/ 81042 h 149528"/>
                <a:gd name="connsiteX42" fmla="*/ 73320 w 113832"/>
                <a:gd name="connsiteY42" fmla="*/ 81042 h 149528"/>
                <a:gd name="connsiteX43" fmla="*/ 75318 w 113832"/>
                <a:gd name="connsiteY43" fmla="*/ 83610 h 149528"/>
                <a:gd name="connsiteX44" fmla="*/ 73606 w 113832"/>
                <a:gd name="connsiteY44" fmla="*/ 90174 h 149528"/>
                <a:gd name="connsiteX45" fmla="*/ 70467 w 113832"/>
                <a:gd name="connsiteY45" fmla="*/ 93883 h 149528"/>
                <a:gd name="connsiteX46" fmla="*/ 41082 w 113832"/>
                <a:gd name="connsiteY46" fmla="*/ 93883 h 14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3832" h="149528">
                  <a:moveTo>
                    <a:pt x="41082" y="93027"/>
                  </a:moveTo>
                  <a:cubicBezTo>
                    <a:pt x="43365" y="116997"/>
                    <a:pt x="51068" y="128982"/>
                    <a:pt x="63906" y="128982"/>
                  </a:cubicBezTo>
                  <a:cubicBezTo>
                    <a:pt x="68756" y="128982"/>
                    <a:pt x="73320" y="127841"/>
                    <a:pt x="77315" y="125558"/>
                  </a:cubicBezTo>
                  <a:cubicBezTo>
                    <a:pt x="81309" y="123275"/>
                    <a:pt x="85303" y="117853"/>
                    <a:pt x="89012" y="109293"/>
                  </a:cubicBezTo>
                  <a:cubicBezTo>
                    <a:pt x="91294" y="103586"/>
                    <a:pt x="93576" y="100161"/>
                    <a:pt x="95288" y="98734"/>
                  </a:cubicBezTo>
                  <a:cubicBezTo>
                    <a:pt x="97000" y="97308"/>
                    <a:pt x="98997" y="96737"/>
                    <a:pt x="100994" y="96737"/>
                  </a:cubicBezTo>
                  <a:cubicBezTo>
                    <a:pt x="104988" y="96737"/>
                    <a:pt x="108126" y="97878"/>
                    <a:pt x="110409" y="100161"/>
                  </a:cubicBezTo>
                  <a:cubicBezTo>
                    <a:pt x="112691" y="102444"/>
                    <a:pt x="113832" y="105583"/>
                    <a:pt x="113832" y="109863"/>
                  </a:cubicBezTo>
                  <a:cubicBezTo>
                    <a:pt x="113832" y="119566"/>
                    <a:pt x="108982" y="128697"/>
                    <a:pt x="99567" y="136973"/>
                  </a:cubicBezTo>
                  <a:cubicBezTo>
                    <a:pt x="89867" y="145248"/>
                    <a:pt x="78456" y="149528"/>
                    <a:pt x="64762" y="149528"/>
                  </a:cubicBezTo>
                  <a:cubicBezTo>
                    <a:pt x="51923" y="149528"/>
                    <a:pt x="40797" y="144963"/>
                    <a:pt x="31382" y="135546"/>
                  </a:cubicBezTo>
                  <a:cubicBezTo>
                    <a:pt x="21968" y="126129"/>
                    <a:pt x="16262" y="112146"/>
                    <a:pt x="14265" y="93313"/>
                  </a:cubicBezTo>
                  <a:lnTo>
                    <a:pt x="1712" y="93313"/>
                  </a:lnTo>
                  <a:cubicBezTo>
                    <a:pt x="571" y="93313"/>
                    <a:pt x="0" y="92457"/>
                    <a:pt x="0" y="90744"/>
                  </a:cubicBezTo>
                  <a:cubicBezTo>
                    <a:pt x="0" y="89032"/>
                    <a:pt x="571" y="87035"/>
                    <a:pt x="1997" y="84466"/>
                  </a:cubicBezTo>
                  <a:cubicBezTo>
                    <a:pt x="3138" y="81898"/>
                    <a:pt x="4279" y="80757"/>
                    <a:pt x="5135" y="80757"/>
                  </a:cubicBezTo>
                  <a:lnTo>
                    <a:pt x="13694" y="80757"/>
                  </a:lnTo>
                  <a:lnTo>
                    <a:pt x="13694" y="77047"/>
                  </a:lnTo>
                  <a:cubicBezTo>
                    <a:pt x="13694" y="74193"/>
                    <a:pt x="13694" y="69913"/>
                    <a:pt x="13979" y="64491"/>
                  </a:cubicBezTo>
                  <a:lnTo>
                    <a:pt x="1712" y="64491"/>
                  </a:lnTo>
                  <a:cubicBezTo>
                    <a:pt x="571" y="64491"/>
                    <a:pt x="0" y="63635"/>
                    <a:pt x="0" y="61923"/>
                  </a:cubicBezTo>
                  <a:cubicBezTo>
                    <a:pt x="0" y="60211"/>
                    <a:pt x="571" y="57928"/>
                    <a:pt x="1997" y="55645"/>
                  </a:cubicBezTo>
                  <a:cubicBezTo>
                    <a:pt x="3138" y="53077"/>
                    <a:pt x="4279" y="51935"/>
                    <a:pt x="5135" y="51935"/>
                  </a:cubicBezTo>
                  <a:lnTo>
                    <a:pt x="15121" y="51935"/>
                  </a:lnTo>
                  <a:cubicBezTo>
                    <a:pt x="19400" y="17407"/>
                    <a:pt x="35662" y="0"/>
                    <a:pt x="64191" y="0"/>
                  </a:cubicBezTo>
                  <a:cubicBezTo>
                    <a:pt x="76744" y="0"/>
                    <a:pt x="87585" y="3139"/>
                    <a:pt x="96429" y="9702"/>
                  </a:cubicBezTo>
                  <a:cubicBezTo>
                    <a:pt x="105559" y="16265"/>
                    <a:pt x="110123" y="24256"/>
                    <a:pt x="110123" y="33672"/>
                  </a:cubicBezTo>
                  <a:cubicBezTo>
                    <a:pt x="110123" y="36811"/>
                    <a:pt x="108982" y="39665"/>
                    <a:pt x="106985" y="41948"/>
                  </a:cubicBezTo>
                  <a:cubicBezTo>
                    <a:pt x="104988" y="44231"/>
                    <a:pt x="102135" y="45372"/>
                    <a:pt x="99282" y="45372"/>
                  </a:cubicBezTo>
                  <a:cubicBezTo>
                    <a:pt x="95859" y="45372"/>
                    <a:pt x="93291" y="44516"/>
                    <a:pt x="91864" y="42804"/>
                  </a:cubicBezTo>
                  <a:cubicBezTo>
                    <a:pt x="90438" y="41092"/>
                    <a:pt x="88726" y="38524"/>
                    <a:pt x="87300" y="34814"/>
                  </a:cubicBezTo>
                  <a:cubicBezTo>
                    <a:pt x="85303" y="29963"/>
                    <a:pt x="83020" y="26538"/>
                    <a:pt x="80453" y="23970"/>
                  </a:cubicBezTo>
                  <a:cubicBezTo>
                    <a:pt x="77885" y="21402"/>
                    <a:pt x="73320" y="20261"/>
                    <a:pt x="66759" y="20261"/>
                  </a:cubicBezTo>
                  <a:cubicBezTo>
                    <a:pt x="59341" y="20261"/>
                    <a:pt x="53921" y="22829"/>
                    <a:pt x="49926" y="27965"/>
                  </a:cubicBezTo>
                  <a:cubicBezTo>
                    <a:pt x="45932" y="33102"/>
                    <a:pt x="43365" y="41092"/>
                    <a:pt x="42223" y="51935"/>
                  </a:cubicBezTo>
                  <a:lnTo>
                    <a:pt x="73320" y="51935"/>
                  </a:lnTo>
                  <a:cubicBezTo>
                    <a:pt x="74747" y="51935"/>
                    <a:pt x="75318" y="52792"/>
                    <a:pt x="75318" y="54504"/>
                  </a:cubicBezTo>
                  <a:cubicBezTo>
                    <a:pt x="75318" y="56501"/>
                    <a:pt x="74747" y="58499"/>
                    <a:pt x="73606" y="61067"/>
                  </a:cubicBezTo>
                  <a:cubicBezTo>
                    <a:pt x="72465" y="63635"/>
                    <a:pt x="71323" y="64777"/>
                    <a:pt x="70467" y="64777"/>
                  </a:cubicBezTo>
                  <a:lnTo>
                    <a:pt x="40512" y="64777"/>
                  </a:lnTo>
                  <a:lnTo>
                    <a:pt x="40226" y="74479"/>
                  </a:lnTo>
                  <a:cubicBezTo>
                    <a:pt x="40226" y="77332"/>
                    <a:pt x="40226" y="79615"/>
                    <a:pt x="40512" y="81042"/>
                  </a:cubicBezTo>
                  <a:lnTo>
                    <a:pt x="73320" y="81042"/>
                  </a:lnTo>
                  <a:cubicBezTo>
                    <a:pt x="74747" y="81042"/>
                    <a:pt x="75318" y="81898"/>
                    <a:pt x="75318" y="83610"/>
                  </a:cubicBezTo>
                  <a:cubicBezTo>
                    <a:pt x="75318" y="85608"/>
                    <a:pt x="74747" y="87605"/>
                    <a:pt x="73606" y="90174"/>
                  </a:cubicBezTo>
                  <a:cubicBezTo>
                    <a:pt x="72465" y="92742"/>
                    <a:pt x="71323" y="93883"/>
                    <a:pt x="70467" y="93883"/>
                  </a:cubicBezTo>
                  <a:lnTo>
                    <a:pt x="41082" y="93883"/>
                  </a:lnTo>
                  <a:close/>
                </a:path>
              </a:pathLst>
            </a:custGeom>
            <a:solidFill>
              <a:srgbClr val="DD1470"/>
            </a:solidFill>
            <a:ln w="2851" cap="flat">
              <a:noFill/>
              <a:prstDash val="solid"/>
              <a:miter/>
            </a:ln>
          </p:spPr>
          <p:txBody>
            <a:bodyPr rtlCol="0" anchor="ctr"/>
            <a:lstStyle/>
            <a:p>
              <a:endParaRPr lang="en-US"/>
            </a:p>
          </p:txBody>
        </p:sp>
      </p:grpSp>
    </p:spTree>
    <p:extLst>
      <p:ext uri="{BB962C8B-B14F-4D97-AF65-F5344CB8AC3E}">
        <p14:creationId xmlns:p14="http://schemas.microsoft.com/office/powerpoint/2010/main" val="37202683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7DC9380-EEB4-9716-A699-122C24092167}"/>
              </a:ext>
            </a:extLst>
          </p:cNvPr>
          <p:cNvSpPr/>
          <p:nvPr/>
        </p:nvSpPr>
        <p:spPr>
          <a:xfrm>
            <a:off x="5169402" y="0"/>
            <a:ext cx="2390273" cy="2431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168</a:t>
            </a:fld>
            <a:endParaRPr lang="en-US" dirty="0"/>
          </a:p>
        </p:txBody>
      </p:sp>
      <p:sp>
        <p:nvSpPr>
          <p:cNvPr id="7" name="Text Placeholder 17">
            <a:extLst>
              <a:ext uri="{FF2B5EF4-FFF2-40B4-BE49-F238E27FC236}">
                <a16:creationId xmlns:a16="http://schemas.microsoft.com/office/drawing/2014/main" id="{9D27028C-3602-A559-FF2A-47A8FC912314}"/>
              </a:ext>
            </a:extLst>
          </p:cNvPr>
          <p:cNvSpPr txBox="1">
            <a:spLocks/>
          </p:cNvSpPr>
          <p:nvPr/>
        </p:nvSpPr>
        <p:spPr>
          <a:xfrm>
            <a:off x="2224884" y="676171"/>
            <a:ext cx="5097632" cy="970561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cs typeface="+mn-cs"/>
              </a:rPr>
              <a:t>Negociação</a:t>
            </a:r>
            <a:r>
              <a:rPr lang="en-US" b="1" dirty="0">
                <a:solidFill>
                  <a:srgbClr val="F79037"/>
                </a:solidFill>
                <a:cs typeface="+mn-cs"/>
              </a:rPr>
              <a:t> e </a:t>
            </a:r>
            <a:r>
              <a:rPr lang="en-US" b="1" dirty="0" err="1">
                <a:solidFill>
                  <a:srgbClr val="F79037"/>
                </a:solidFill>
                <a:cs typeface="+mn-cs"/>
              </a:rPr>
              <a:t>mercados</a:t>
            </a:r>
            <a:endParaRPr lang="en-US" b="1" dirty="0">
              <a:solidFill>
                <a:srgbClr val="F79037"/>
              </a:solidFill>
              <a:cs typeface="+mn-cs"/>
            </a:endParaRPr>
          </a:p>
          <a:p>
            <a:r>
              <a:rPr lang="en-US" dirty="0">
                <a:solidFill>
                  <a:srgbClr val="000000"/>
                </a:solidFill>
                <a:cs typeface="+mn-cs"/>
              </a:rPr>
              <a:t>As </a:t>
            </a:r>
            <a:r>
              <a:rPr lang="en-US" dirty="0" err="1">
                <a:solidFill>
                  <a:srgbClr val="000000"/>
                </a:solidFill>
                <a:cs typeface="+mn-cs"/>
              </a:rPr>
              <a:t>plataformas</a:t>
            </a:r>
            <a:r>
              <a:rPr lang="en-US" dirty="0">
                <a:solidFill>
                  <a:srgbClr val="000000"/>
                </a:solidFill>
                <a:cs typeface="+mn-cs"/>
              </a:rPr>
              <a:t> de </a:t>
            </a:r>
            <a:r>
              <a:rPr lang="en-US" dirty="0" err="1">
                <a:solidFill>
                  <a:srgbClr val="000000"/>
                </a:solidFill>
                <a:cs typeface="+mn-cs"/>
              </a:rPr>
              <a:t>negociação</a:t>
            </a:r>
            <a:r>
              <a:rPr lang="en-US" dirty="0">
                <a:solidFill>
                  <a:srgbClr val="000000"/>
                </a:solidFill>
                <a:cs typeface="+mn-cs"/>
              </a:rPr>
              <a:t> </a:t>
            </a:r>
            <a:r>
              <a:rPr lang="en-US" dirty="0" err="1">
                <a:solidFill>
                  <a:srgbClr val="000000"/>
                </a:solidFill>
                <a:cs typeface="+mn-cs"/>
              </a:rPr>
              <a:t>distribuída</a:t>
            </a:r>
            <a:r>
              <a:rPr lang="en-US" dirty="0">
                <a:solidFill>
                  <a:srgbClr val="000000"/>
                </a:solidFill>
                <a:cs typeface="+mn-cs"/>
              </a:rPr>
              <a:t> </a:t>
            </a:r>
            <a:r>
              <a:rPr lang="en-US" dirty="0" err="1">
                <a:solidFill>
                  <a:srgbClr val="000000"/>
                </a:solidFill>
                <a:cs typeface="+mn-cs"/>
              </a:rPr>
              <a:t>habilitadas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interromper</a:t>
            </a:r>
            <a:r>
              <a:rPr lang="en-US" dirty="0">
                <a:solidFill>
                  <a:srgbClr val="000000"/>
                </a:solidFill>
                <a:cs typeface="+mn-cs"/>
              </a:rPr>
              <a:t> as </a:t>
            </a:r>
            <a:r>
              <a:rPr lang="en-US" dirty="0" err="1">
                <a:solidFill>
                  <a:srgbClr val="000000"/>
                </a:solidFill>
                <a:cs typeface="+mn-cs"/>
              </a:rPr>
              <a:t>operações</a:t>
            </a:r>
            <a:r>
              <a:rPr lang="en-US" dirty="0">
                <a:solidFill>
                  <a:srgbClr val="000000"/>
                </a:solidFill>
                <a:cs typeface="+mn-cs"/>
              </a:rPr>
              <a:t> de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mercado</a:t>
            </a:r>
            <a:r>
              <a:rPr lang="en-US" dirty="0">
                <a:solidFill>
                  <a:srgbClr val="000000"/>
                </a:solidFill>
                <a:cs typeface="+mn-cs"/>
              </a:rPr>
              <a:t> de </a:t>
            </a:r>
            <a:r>
              <a:rPr lang="en-US" dirty="0" err="1">
                <a:solidFill>
                  <a:srgbClr val="000000"/>
                </a:solidFill>
                <a:cs typeface="+mn-cs"/>
              </a:rPr>
              <a:t>atacado</a:t>
            </a:r>
            <a:r>
              <a:rPr lang="en-US" dirty="0">
                <a:solidFill>
                  <a:srgbClr val="000000"/>
                </a:solidFill>
                <a:cs typeface="+mn-cs"/>
              </a:rPr>
              <a:t> </a:t>
            </a:r>
            <a:r>
              <a:rPr lang="en-US" dirty="0" err="1">
                <a:solidFill>
                  <a:srgbClr val="000000"/>
                </a:solidFill>
                <a:cs typeface="+mn-cs"/>
              </a:rPr>
              <a:t>transações</a:t>
            </a:r>
            <a:r>
              <a:rPr lang="en-US" dirty="0">
                <a:solidFill>
                  <a:srgbClr val="000000"/>
                </a:solidFill>
                <a:cs typeface="+mn-cs"/>
              </a:rPr>
              <a:t> </a:t>
            </a:r>
            <a:r>
              <a:rPr lang="en-US" dirty="0" err="1">
                <a:solidFill>
                  <a:srgbClr val="000000"/>
                </a:solidFill>
                <a:cs typeface="+mn-cs"/>
              </a:rPr>
              <a:t>comerciais</a:t>
            </a:r>
            <a:r>
              <a:rPr lang="en-US" dirty="0">
                <a:solidFill>
                  <a:srgbClr val="000000"/>
                </a:solidFill>
                <a:cs typeface="+mn-cs"/>
              </a:rPr>
              <a:t> de commodities e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risco</a:t>
            </a:r>
            <a:r>
              <a:rPr lang="en-US" dirty="0">
                <a:solidFill>
                  <a:srgbClr val="000000"/>
                </a:solidFill>
                <a:cs typeface="+mn-cs"/>
              </a:rPr>
              <a:t>. </a:t>
            </a:r>
            <a:r>
              <a:rPr lang="en-US" dirty="0" err="1">
                <a:solidFill>
                  <a:srgbClr val="000000"/>
                </a:solidFill>
                <a:cs typeface="+mn-cs"/>
              </a:rPr>
              <a:t>Atualmente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sistemas</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estão</a:t>
            </a:r>
            <a:r>
              <a:rPr lang="en-US" dirty="0">
                <a:solidFill>
                  <a:srgbClr val="000000"/>
                </a:solidFill>
                <a:cs typeface="+mn-cs"/>
              </a:rPr>
              <a:t> a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desenvolvidos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o </a:t>
            </a:r>
            <a:r>
              <a:rPr lang="en-US" dirty="0" err="1">
                <a:solidFill>
                  <a:srgbClr val="000000"/>
                </a:solidFill>
                <a:cs typeface="+mn-cs"/>
              </a:rPr>
              <a:t>comércio</a:t>
            </a:r>
            <a:r>
              <a:rPr lang="en-US" dirty="0">
                <a:solidFill>
                  <a:srgbClr val="000000"/>
                </a:solidFill>
                <a:cs typeface="+mn-cs"/>
              </a:rPr>
              <a:t> de </a:t>
            </a:r>
            <a:r>
              <a:rPr lang="en-US" dirty="0" err="1">
                <a:solidFill>
                  <a:srgbClr val="000000"/>
                </a:solidFill>
                <a:cs typeface="+mn-cs"/>
              </a:rPr>
              <a:t>certificados</a:t>
            </a:r>
            <a:r>
              <a:rPr lang="en-US" dirty="0">
                <a:solidFill>
                  <a:srgbClr val="000000"/>
                </a:solidFill>
                <a:cs typeface="+mn-cs"/>
              </a:rPr>
              <a:t> </a:t>
            </a:r>
            <a:r>
              <a:rPr lang="en-US" dirty="0" err="1">
                <a:solidFill>
                  <a:srgbClr val="000000"/>
                </a:solidFill>
                <a:cs typeface="+mn-cs"/>
              </a:rPr>
              <a:t>verdes</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Automação</a:t>
            </a:r>
            <a:endParaRPr lang="en-US" b="1" dirty="0">
              <a:solidFill>
                <a:srgbClr val="F79037"/>
              </a:solidFill>
              <a:cs typeface="+mn-cs"/>
            </a:endParaRPr>
          </a:p>
          <a:p>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melhorar</a:t>
            </a:r>
            <a:r>
              <a:rPr lang="en-US" dirty="0">
                <a:solidFill>
                  <a:srgbClr val="000000"/>
                </a:solidFill>
                <a:cs typeface="+mn-cs"/>
              </a:rPr>
              <a:t> o </a:t>
            </a:r>
            <a:r>
              <a:rPr lang="en-US" dirty="0" err="1">
                <a:solidFill>
                  <a:srgbClr val="000000"/>
                </a:solidFill>
                <a:cs typeface="+mn-cs"/>
              </a:rPr>
              <a:t>controlo</a:t>
            </a:r>
            <a:r>
              <a:rPr lang="en-US" dirty="0">
                <a:solidFill>
                  <a:srgbClr val="000000"/>
                </a:solidFill>
                <a:cs typeface="+mn-cs"/>
              </a:rPr>
              <a:t> de </a:t>
            </a:r>
            <a:r>
              <a:rPr lang="en-US" dirty="0" err="1">
                <a:solidFill>
                  <a:srgbClr val="000000"/>
                </a:solidFill>
                <a:cs typeface="+mn-cs"/>
              </a:rPr>
              <a:t>sistemas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descentralizados</a:t>
            </a:r>
            <a:r>
              <a:rPr lang="en-US" dirty="0">
                <a:solidFill>
                  <a:srgbClr val="000000"/>
                </a:solidFill>
                <a:cs typeface="+mn-cs"/>
              </a:rPr>
              <a:t> e </a:t>
            </a:r>
            <a:r>
              <a:rPr lang="en-US" dirty="0" err="1">
                <a:solidFill>
                  <a:srgbClr val="000000"/>
                </a:solidFill>
                <a:cs typeface="+mn-cs"/>
              </a:rPr>
              <a:t>microrredes</a:t>
            </a:r>
            <a:r>
              <a:rPr lang="en-US" dirty="0">
                <a:solidFill>
                  <a:srgbClr val="000000"/>
                </a:solidFill>
                <a:cs typeface="+mn-cs"/>
              </a:rPr>
              <a:t>. A </a:t>
            </a:r>
            <a:r>
              <a:rPr lang="en-US" dirty="0" err="1">
                <a:solidFill>
                  <a:srgbClr val="000000"/>
                </a:solidFill>
                <a:cs typeface="+mn-cs"/>
              </a:rPr>
              <a:t>adoção</a:t>
            </a:r>
            <a:r>
              <a:rPr lang="en-US" dirty="0">
                <a:solidFill>
                  <a:srgbClr val="000000"/>
                </a:solidFill>
                <a:cs typeface="+mn-cs"/>
              </a:rPr>
              <a:t> de </a:t>
            </a:r>
            <a:r>
              <a:rPr lang="en-US" dirty="0" err="1">
                <a:solidFill>
                  <a:srgbClr val="000000"/>
                </a:solidFill>
                <a:cs typeface="+mn-cs"/>
              </a:rPr>
              <a:t>mercados</a:t>
            </a:r>
            <a:r>
              <a:rPr lang="en-US" dirty="0">
                <a:solidFill>
                  <a:srgbClr val="000000"/>
                </a:solidFill>
                <a:cs typeface="+mn-cs"/>
              </a:rPr>
              <a:t> </a:t>
            </a:r>
            <a:r>
              <a:rPr lang="en-US" dirty="0" err="1">
                <a:solidFill>
                  <a:srgbClr val="000000"/>
                </a:solidFill>
                <a:cs typeface="+mn-cs"/>
              </a:rPr>
              <a:t>locais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habilitados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comércio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P2P </a:t>
            </a:r>
            <a:r>
              <a:rPr lang="en-US" dirty="0" err="1">
                <a:solidFill>
                  <a:srgbClr val="000000"/>
                </a:solidFill>
                <a:cs typeface="+mn-cs"/>
              </a:rPr>
              <a:t>localizado</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plataformas</a:t>
            </a:r>
            <a:r>
              <a:rPr lang="en-US" dirty="0">
                <a:solidFill>
                  <a:srgbClr val="000000"/>
                </a:solidFill>
                <a:cs typeface="+mn-cs"/>
              </a:rPr>
              <a:t> </a:t>
            </a:r>
            <a:r>
              <a:rPr lang="en-US" dirty="0" err="1">
                <a:solidFill>
                  <a:srgbClr val="000000"/>
                </a:solidFill>
                <a:cs typeface="+mn-cs"/>
              </a:rPr>
              <a:t>distribuídas</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aumentar</a:t>
            </a:r>
            <a:r>
              <a:rPr lang="en-US" dirty="0">
                <a:solidFill>
                  <a:srgbClr val="000000"/>
                </a:solidFill>
                <a:cs typeface="+mn-cs"/>
              </a:rPr>
              <a:t> </a:t>
            </a:r>
            <a:r>
              <a:rPr lang="en-US" dirty="0" err="1">
                <a:solidFill>
                  <a:srgbClr val="000000"/>
                </a:solidFill>
                <a:cs typeface="+mn-cs"/>
              </a:rPr>
              <a:t>significativamente</a:t>
            </a:r>
            <a:r>
              <a:rPr lang="en-US" dirty="0">
                <a:solidFill>
                  <a:srgbClr val="000000"/>
                </a:solidFill>
                <a:cs typeface="+mn-cs"/>
              </a:rPr>
              <a:t> a </a:t>
            </a:r>
            <a:r>
              <a:rPr lang="en-US" dirty="0" err="1">
                <a:solidFill>
                  <a:srgbClr val="000000"/>
                </a:solidFill>
                <a:cs typeface="+mn-cs"/>
              </a:rPr>
              <a:t>autoprodução</a:t>
            </a:r>
            <a:r>
              <a:rPr lang="en-US" dirty="0">
                <a:solidFill>
                  <a:srgbClr val="000000"/>
                </a:solidFill>
                <a:cs typeface="+mn-cs"/>
              </a:rPr>
              <a:t> e o </a:t>
            </a:r>
            <a:r>
              <a:rPr lang="en-US" dirty="0" err="1">
                <a:solidFill>
                  <a:srgbClr val="000000"/>
                </a:solidFill>
                <a:cs typeface="+mn-cs"/>
              </a:rPr>
              <a:t>autoconsumo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conhecidos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atividades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trás</a:t>
            </a:r>
            <a:r>
              <a:rPr lang="en-US" dirty="0">
                <a:solidFill>
                  <a:srgbClr val="000000"/>
                </a:solidFill>
                <a:cs typeface="+mn-cs"/>
              </a:rPr>
              <a:t> do </a:t>
            </a:r>
            <a:r>
              <a:rPr lang="en-US" dirty="0" err="1">
                <a:solidFill>
                  <a:srgbClr val="000000"/>
                </a:solidFill>
                <a:cs typeface="+mn-cs"/>
              </a:rPr>
              <a:t>medidor</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afetar</a:t>
            </a:r>
            <a:r>
              <a:rPr lang="en-US" dirty="0">
                <a:solidFill>
                  <a:srgbClr val="000000"/>
                </a:solidFill>
                <a:cs typeface="+mn-cs"/>
              </a:rPr>
              <a:t> </a:t>
            </a:r>
            <a:r>
              <a:rPr lang="en-US" dirty="0" err="1">
                <a:solidFill>
                  <a:srgbClr val="000000"/>
                </a:solidFill>
                <a:cs typeface="+mn-cs"/>
              </a:rPr>
              <a:t>receitas</a:t>
            </a:r>
            <a:r>
              <a:rPr lang="en-US" dirty="0">
                <a:solidFill>
                  <a:srgbClr val="000000"/>
                </a:solidFill>
                <a:cs typeface="+mn-cs"/>
              </a:rPr>
              <a:t> e </a:t>
            </a:r>
            <a:r>
              <a:rPr lang="en-US" dirty="0" err="1">
                <a:solidFill>
                  <a:srgbClr val="000000"/>
                </a:solidFill>
                <a:cs typeface="+mn-cs"/>
              </a:rPr>
              <a:t>tarifas</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Aplicações</a:t>
            </a:r>
            <a:r>
              <a:rPr lang="en-US" b="1" dirty="0">
                <a:solidFill>
                  <a:srgbClr val="F79037"/>
                </a:solidFill>
                <a:cs typeface="+mn-cs"/>
              </a:rPr>
              <a:t> de </a:t>
            </a:r>
            <a:r>
              <a:rPr lang="en-US" b="1" dirty="0" err="1">
                <a:solidFill>
                  <a:srgbClr val="F79037"/>
                </a:solidFill>
                <a:cs typeface="+mn-cs"/>
              </a:rPr>
              <a:t>redes</a:t>
            </a:r>
            <a:r>
              <a:rPr lang="en-US" b="1" dirty="0">
                <a:solidFill>
                  <a:srgbClr val="F79037"/>
                </a:solidFill>
                <a:cs typeface="+mn-cs"/>
              </a:rPr>
              <a:t> </a:t>
            </a:r>
            <a:r>
              <a:rPr lang="en-US" b="1" dirty="0" err="1">
                <a:solidFill>
                  <a:srgbClr val="F79037"/>
                </a:solidFill>
                <a:cs typeface="+mn-cs"/>
              </a:rPr>
              <a:t>inteligentes</a:t>
            </a:r>
            <a:endParaRPr lang="en-US" b="1" dirty="0">
              <a:solidFill>
                <a:srgbClr val="F79037"/>
              </a:solidFill>
              <a:cs typeface="+mn-cs"/>
            </a:endParaRPr>
          </a:p>
          <a:p>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potencialmente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comunicação</a:t>
            </a:r>
            <a:r>
              <a:rPr lang="en-US" dirty="0">
                <a:solidFill>
                  <a:srgbClr val="000000"/>
                </a:solidFill>
                <a:cs typeface="+mn-cs"/>
              </a:rPr>
              <a:t> de </a:t>
            </a:r>
            <a:r>
              <a:rPr lang="en-US" dirty="0" err="1">
                <a:solidFill>
                  <a:srgbClr val="000000"/>
                </a:solidFill>
                <a:cs typeface="+mn-cs"/>
              </a:rPr>
              <a:t>dispositivos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transmissão</a:t>
            </a:r>
            <a:r>
              <a:rPr lang="en-US" dirty="0">
                <a:solidFill>
                  <a:srgbClr val="000000"/>
                </a:solidFill>
                <a:cs typeface="+mn-cs"/>
              </a:rPr>
              <a:t> de dados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armazenamento</a:t>
            </a:r>
            <a:r>
              <a:rPr lang="en-US" dirty="0">
                <a:solidFill>
                  <a:srgbClr val="000000"/>
                </a:solidFill>
                <a:cs typeface="+mn-cs"/>
              </a:rPr>
              <a:t>. </a:t>
            </a:r>
            <a:r>
              <a:rPr lang="en-US" dirty="0" err="1">
                <a:solidFill>
                  <a:srgbClr val="000000"/>
                </a:solidFill>
                <a:cs typeface="+mn-cs"/>
              </a:rPr>
              <a:t>Dispositivos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rede</a:t>
            </a:r>
            <a:r>
              <a:rPr lang="en-US" dirty="0">
                <a:solidFill>
                  <a:srgbClr val="000000"/>
                </a:solidFill>
                <a:cs typeface="+mn-cs"/>
              </a:rPr>
              <a:t> </a:t>
            </a:r>
            <a:r>
              <a:rPr lang="en-US" dirty="0" err="1">
                <a:solidFill>
                  <a:srgbClr val="000000"/>
                </a:solidFill>
                <a:cs typeface="+mn-cs"/>
              </a:rPr>
              <a:t>inteligente</a:t>
            </a:r>
            <a:r>
              <a:rPr lang="en-US" dirty="0">
                <a:solidFill>
                  <a:srgbClr val="000000"/>
                </a:solidFill>
                <a:cs typeface="+mn-cs"/>
              </a:rPr>
              <a:t> </a:t>
            </a:r>
            <a:r>
              <a:rPr lang="en-US" dirty="0" err="1">
                <a:solidFill>
                  <a:srgbClr val="000000"/>
                </a:solidFill>
                <a:cs typeface="+mn-cs"/>
              </a:rPr>
              <a:t>incluem</a:t>
            </a:r>
            <a:r>
              <a:rPr lang="en-US" dirty="0">
                <a:solidFill>
                  <a:srgbClr val="000000"/>
                </a:solidFill>
                <a:cs typeface="+mn-cs"/>
              </a:rPr>
              <a:t>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sensores</a:t>
            </a:r>
            <a:r>
              <a:rPr lang="en-US" dirty="0">
                <a:solidFill>
                  <a:srgbClr val="000000"/>
                </a:solidFill>
                <a:cs typeface="+mn-cs"/>
              </a:rPr>
              <a:t> </a:t>
            </a:r>
            <a:r>
              <a:rPr lang="en-US" dirty="0" err="1">
                <a:solidFill>
                  <a:srgbClr val="000000"/>
                </a:solidFill>
                <a:cs typeface="+mn-cs"/>
              </a:rPr>
              <a:t>avançados</a:t>
            </a:r>
            <a:r>
              <a:rPr lang="en-US" dirty="0">
                <a:solidFill>
                  <a:srgbClr val="000000"/>
                </a:solidFill>
                <a:cs typeface="+mn-cs"/>
              </a:rPr>
              <a:t>, </a:t>
            </a:r>
            <a:r>
              <a:rPr lang="en-US" dirty="0" err="1">
                <a:solidFill>
                  <a:srgbClr val="000000"/>
                </a:solidFill>
                <a:cs typeface="+mn-cs"/>
              </a:rPr>
              <a:t>equipamentos</a:t>
            </a:r>
            <a:r>
              <a:rPr lang="en-US" dirty="0">
                <a:solidFill>
                  <a:srgbClr val="000000"/>
                </a:solidFill>
                <a:cs typeface="+mn-cs"/>
              </a:rPr>
              <a:t> de </a:t>
            </a:r>
            <a:r>
              <a:rPr lang="en-US" dirty="0" err="1">
                <a:solidFill>
                  <a:srgbClr val="000000"/>
                </a:solidFill>
                <a:cs typeface="+mn-cs"/>
              </a:rPr>
              <a:t>monitoramento</a:t>
            </a:r>
            <a:r>
              <a:rPr lang="en-US" dirty="0">
                <a:solidFill>
                  <a:srgbClr val="000000"/>
                </a:solidFill>
                <a:cs typeface="+mn-cs"/>
              </a:rPr>
              <a:t> de </a:t>
            </a:r>
            <a:r>
              <a:rPr lang="en-US" dirty="0" err="1">
                <a:solidFill>
                  <a:srgbClr val="000000"/>
                </a:solidFill>
                <a:cs typeface="+mn-cs"/>
              </a:rPr>
              <a:t>rede</a:t>
            </a:r>
            <a:r>
              <a:rPr lang="en-US" dirty="0">
                <a:solidFill>
                  <a:srgbClr val="000000"/>
                </a:solidFill>
                <a:cs typeface="+mn-cs"/>
              </a:rPr>
              <a:t>, </a:t>
            </a:r>
            <a:r>
              <a:rPr lang="en-US" dirty="0" err="1">
                <a:solidFill>
                  <a:srgbClr val="000000"/>
                </a:solidFill>
                <a:cs typeface="+mn-cs"/>
              </a:rPr>
              <a:t>controlo</a:t>
            </a:r>
            <a:r>
              <a:rPr lang="en-US" dirty="0">
                <a:solidFill>
                  <a:srgbClr val="000000"/>
                </a:solidFill>
                <a:cs typeface="+mn-cs"/>
              </a:rPr>
              <a:t> e </a:t>
            </a:r>
            <a:r>
              <a:rPr lang="en-US" dirty="0" err="1">
                <a:solidFill>
                  <a:srgbClr val="000000"/>
                </a:solidFill>
                <a:cs typeface="+mn-cs"/>
              </a:rPr>
              <a:t>sistemas</a:t>
            </a:r>
            <a:r>
              <a:rPr lang="en-US" dirty="0">
                <a:solidFill>
                  <a:srgbClr val="000000"/>
                </a:solidFill>
                <a:cs typeface="+mn-cs"/>
              </a:rPr>
              <a:t> de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mas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controladores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domésticos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e </a:t>
            </a:r>
            <a:r>
              <a:rPr lang="en-US" dirty="0" err="1">
                <a:solidFill>
                  <a:srgbClr val="000000"/>
                </a:solidFill>
                <a:cs typeface="+mn-cs"/>
              </a:rPr>
              <a:t>sistemas</a:t>
            </a:r>
            <a:r>
              <a:rPr lang="en-US" dirty="0">
                <a:solidFill>
                  <a:srgbClr val="000000"/>
                </a:solidFill>
                <a:cs typeface="+mn-cs"/>
              </a:rPr>
              <a:t> de </a:t>
            </a:r>
            <a:r>
              <a:rPr lang="en-US" dirty="0" err="1">
                <a:solidFill>
                  <a:srgbClr val="000000"/>
                </a:solidFill>
                <a:cs typeface="+mn-cs"/>
              </a:rPr>
              <a:t>monitoramento</a:t>
            </a:r>
            <a:r>
              <a:rPr lang="en-US" dirty="0">
                <a:solidFill>
                  <a:srgbClr val="000000"/>
                </a:solidFill>
                <a:cs typeface="+mn-cs"/>
              </a:rPr>
              <a:t> </a:t>
            </a:r>
            <a:r>
              <a:rPr lang="en-US" dirty="0" err="1">
                <a:solidFill>
                  <a:srgbClr val="000000"/>
                </a:solidFill>
                <a:cs typeface="+mn-cs"/>
              </a:rPr>
              <a:t>predial</a:t>
            </a:r>
            <a:r>
              <a:rPr lang="en-US" dirty="0">
                <a:solidFill>
                  <a:srgbClr val="000000"/>
                </a:solidFill>
                <a:cs typeface="+mn-cs"/>
              </a:rPr>
              <a:t>. </a:t>
            </a:r>
            <a:r>
              <a:rPr lang="en-US" dirty="0" err="1">
                <a:solidFill>
                  <a:srgbClr val="000000"/>
                </a:solidFill>
                <a:cs typeface="+mn-cs"/>
              </a:rPr>
              <a:t>Além</a:t>
            </a:r>
            <a:r>
              <a:rPr lang="en-US" dirty="0">
                <a:solidFill>
                  <a:srgbClr val="000000"/>
                </a:solidFill>
                <a:cs typeface="+mn-cs"/>
              </a:rPr>
              <a:t> de </a:t>
            </a:r>
            <a:r>
              <a:rPr lang="en-US" dirty="0" err="1">
                <a:solidFill>
                  <a:srgbClr val="000000"/>
                </a:solidFill>
                <a:cs typeface="+mn-cs"/>
              </a:rPr>
              <a:t>fornecer</a:t>
            </a:r>
            <a:r>
              <a:rPr lang="en-US" dirty="0">
                <a:solidFill>
                  <a:srgbClr val="000000"/>
                </a:solidFill>
                <a:cs typeface="+mn-cs"/>
              </a:rPr>
              <a:t> </a:t>
            </a:r>
            <a:r>
              <a:rPr lang="en-US" dirty="0" err="1">
                <a:solidFill>
                  <a:srgbClr val="000000"/>
                </a:solidFill>
                <a:cs typeface="+mn-cs"/>
              </a:rPr>
              <a:t>transferência</a:t>
            </a:r>
            <a:r>
              <a:rPr lang="en-US" dirty="0">
                <a:solidFill>
                  <a:srgbClr val="000000"/>
                </a:solidFill>
                <a:cs typeface="+mn-cs"/>
              </a:rPr>
              <a:t> </a:t>
            </a:r>
            <a:r>
              <a:rPr lang="en-US" dirty="0" err="1">
                <a:solidFill>
                  <a:srgbClr val="000000"/>
                </a:solidFill>
                <a:cs typeface="+mn-cs"/>
              </a:rPr>
              <a:t>segura</a:t>
            </a:r>
            <a:r>
              <a:rPr lang="en-US" dirty="0">
                <a:solidFill>
                  <a:srgbClr val="000000"/>
                </a:solidFill>
                <a:cs typeface="+mn-cs"/>
              </a:rPr>
              <a:t> de dados,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aplicativos</a:t>
            </a:r>
            <a:r>
              <a:rPr lang="en-US" dirty="0">
                <a:solidFill>
                  <a:srgbClr val="000000"/>
                </a:solidFill>
                <a:cs typeface="+mn-cs"/>
              </a:rPr>
              <a:t> de </a:t>
            </a:r>
            <a:r>
              <a:rPr lang="en-US" dirty="0" err="1">
                <a:solidFill>
                  <a:srgbClr val="000000"/>
                </a:solidFill>
                <a:cs typeface="+mn-cs"/>
              </a:rPr>
              <a:t>redes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beneficiar</a:t>
            </a:r>
            <a:r>
              <a:rPr lang="en-US" dirty="0">
                <a:solidFill>
                  <a:srgbClr val="000000"/>
                </a:solidFill>
                <a:cs typeface="+mn-cs"/>
              </a:rPr>
              <a:t> </a:t>
            </a:r>
            <a:r>
              <a:rPr lang="en-US" dirty="0" err="1">
                <a:solidFill>
                  <a:srgbClr val="000000"/>
                </a:solidFill>
                <a:cs typeface="+mn-cs"/>
              </a:rPr>
              <a:t>ainda</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da </a:t>
            </a:r>
            <a:r>
              <a:rPr lang="en-US" dirty="0" err="1">
                <a:solidFill>
                  <a:srgbClr val="000000"/>
                </a:solidFill>
                <a:cs typeface="+mn-cs"/>
              </a:rPr>
              <a:t>padronização</a:t>
            </a:r>
            <a:r>
              <a:rPr lang="en-US" dirty="0">
                <a:solidFill>
                  <a:srgbClr val="000000"/>
                </a:solidFill>
                <a:cs typeface="+mn-cs"/>
              </a:rPr>
              <a:t> de dados </a:t>
            </a:r>
            <a:r>
              <a:rPr lang="en-US" dirty="0" err="1">
                <a:solidFill>
                  <a:srgbClr val="000000"/>
                </a:solidFill>
                <a:cs typeface="+mn-cs"/>
              </a:rPr>
              <a:t>possibilitada</a:t>
            </a:r>
            <a:r>
              <a:rPr lang="en-US" dirty="0">
                <a:solidFill>
                  <a:srgbClr val="000000"/>
                </a:solidFill>
                <a:cs typeface="+mn-cs"/>
              </a:rPr>
              <a:t> </a:t>
            </a:r>
            <a:r>
              <a:rPr lang="en-US" dirty="0" err="1">
                <a:solidFill>
                  <a:srgbClr val="000000"/>
                </a:solidFill>
                <a:cs typeface="+mn-cs"/>
              </a:rPr>
              <a:t>pela</a:t>
            </a:r>
            <a:r>
              <a:rPr lang="en-US" dirty="0">
                <a:solidFill>
                  <a:srgbClr val="000000"/>
                </a:solidFill>
                <a:cs typeface="+mn-cs"/>
              </a:rPr>
              <a:t> </a:t>
            </a:r>
            <a:r>
              <a:rPr lang="en-US" dirty="0" err="1">
                <a:solidFill>
                  <a:srgbClr val="000000"/>
                </a:solidFill>
                <a:cs typeface="+mn-cs"/>
              </a:rPr>
              <a:t>tecnologia</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Gerenciamento</a:t>
            </a:r>
            <a:r>
              <a:rPr lang="en-US" b="1" dirty="0">
                <a:solidFill>
                  <a:srgbClr val="F79037"/>
                </a:solidFill>
                <a:cs typeface="+mn-cs"/>
              </a:rPr>
              <a:t> de </a:t>
            </a:r>
            <a:r>
              <a:rPr lang="en-US" b="1" dirty="0" err="1">
                <a:solidFill>
                  <a:srgbClr val="F79037"/>
                </a:solidFill>
                <a:cs typeface="+mn-cs"/>
              </a:rPr>
              <a:t>rede</a:t>
            </a:r>
            <a:endParaRPr lang="en-US" b="1" dirty="0">
              <a:solidFill>
                <a:srgbClr val="F79037"/>
              </a:solidFill>
              <a:cs typeface="+mn-cs"/>
            </a:endParaRPr>
          </a:p>
          <a:p>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ajudar</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redes</a:t>
            </a:r>
            <a:r>
              <a:rPr lang="en-US" dirty="0">
                <a:solidFill>
                  <a:srgbClr val="000000"/>
                </a:solidFill>
                <a:cs typeface="+mn-cs"/>
              </a:rPr>
              <a:t> </a:t>
            </a:r>
            <a:r>
              <a:rPr lang="en-US" dirty="0" err="1">
                <a:solidFill>
                  <a:srgbClr val="000000"/>
                </a:solidFill>
                <a:cs typeface="+mn-cs"/>
              </a:rPr>
              <a:t>descentralizadas</a:t>
            </a:r>
            <a:r>
              <a:rPr lang="en-US" dirty="0">
                <a:solidFill>
                  <a:srgbClr val="000000"/>
                </a:solidFill>
                <a:cs typeface="+mn-cs"/>
              </a:rPr>
              <a:t>, </a:t>
            </a:r>
            <a:r>
              <a:rPr lang="en-US" dirty="0" err="1">
                <a:solidFill>
                  <a:srgbClr val="000000"/>
                </a:solidFill>
                <a:cs typeface="+mn-cs"/>
              </a:rPr>
              <a:t>serviços</a:t>
            </a:r>
            <a:r>
              <a:rPr lang="en-US" dirty="0">
                <a:solidFill>
                  <a:srgbClr val="000000"/>
                </a:solidFill>
                <a:cs typeface="+mn-cs"/>
              </a:rPr>
              <a:t> de </a:t>
            </a:r>
            <a:r>
              <a:rPr lang="en-US" dirty="0" err="1">
                <a:solidFill>
                  <a:srgbClr val="000000"/>
                </a:solidFill>
                <a:cs typeface="+mn-cs"/>
              </a:rPr>
              <a:t>flexibilidade</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gerenciamento</a:t>
            </a:r>
            <a:r>
              <a:rPr lang="en-US" dirty="0">
                <a:solidFill>
                  <a:srgbClr val="000000"/>
                </a:solidFill>
                <a:cs typeface="+mn-cs"/>
              </a:rPr>
              <a:t> de </a:t>
            </a:r>
            <a:r>
              <a:rPr lang="en-US" dirty="0" err="1">
                <a:solidFill>
                  <a:srgbClr val="000000"/>
                </a:solidFill>
                <a:cs typeface="+mn-cs"/>
              </a:rPr>
              <a:t>ativos</a:t>
            </a:r>
            <a:r>
              <a:rPr lang="en-US" dirty="0">
                <a:solidFill>
                  <a:srgbClr val="000000"/>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alcançar</a:t>
            </a:r>
            <a:r>
              <a:rPr lang="en-US" dirty="0">
                <a:solidFill>
                  <a:srgbClr val="000000"/>
                </a:solidFill>
                <a:cs typeface="+mn-cs"/>
              </a:rPr>
              <a:t> </a:t>
            </a:r>
            <a:r>
              <a:rPr lang="en-US" dirty="0" err="1">
                <a:solidFill>
                  <a:srgbClr val="000000"/>
                </a:solidFill>
                <a:cs typeface="+mn-cs"/>
              </a:rPr>
              <a:t>plataformas</a:t>
            </a:r>
            <a:r>
              <a:rPr lang="en-US" dirty="0">
                <a:solidFill>
                  <a:srgbClr val="000000"/>
                </a:solidFill>
                <a:cs typeface="+mn-cs"/>
              </a:rPr>
              <a:t> de </a:t>
            </a:r>
            <a:r>
              <a:rPr lang="en-US" dirty="0" err="1">
                <a:solidFill>
                  <a:srgbClr val="000000"/>
                </a:solidFill>
                <a:cs typeface="+mn-cs"/>
              </a:rPr>
              <a:t>negociação</a:t>
            </a:r>
            <a:r>
              <a:rPr lang="en-US" dirty="0">
                <a:solidFill>
                  <a:srgbClr val="000000"/>
                </a:solidFill>
                <a:cs typeface="+mn-cs"/>
              </a:rPr>
              <a:t> de </a:t>
            </a:r>
            <a:r>
              <a:rPr lang="en-US" dirty="0" err="1">
                <a:solidFill>
                  <a:srgbClr val="000000"/>
                </a:solidFill>
                <a:cs typeface="+mn-cs"/>
              </a:rPr>
              <a:t>flexibilidade</a:t>
            </a:r>
            <a:r>
              <a:rPr lang="en-US" dirty="0">
                <a:solidFill>
                  <a:srgbClr val="000000"/>
                </a:solidFill>
                <a:cs typeface="+mn-cs"/>
              </a:rPr>
              <a:t> </a:t>
            </a:r>
            <a:r>
              <a:rPr lang="en-US" dirty="0" err="1">
                <a:solidFill>
                  <a:srgbClr val="000000"/>
                </a:solidFill>
                <a:cs typeface="+mn-cs"/>
              </a:rPr>
              <a:t>integrada</a:t>
            </a:r>
            <a:r>
              <a:rPr lang="en-US" dirty="0">
                <a:solidFill>
                  <a:srgbClr val="000000"/>
                </a:solidFill>
                <a:cs typeface="+mn-cs"/>
              </a:rPr>
              <a:t> e </a:t>
            </a:r>
            <a:r>
              <a:rPr lang="en-US" dirty="0" err="1">
                <a:solidFill>
                  <a:srgbClr val="000000"/>
                </a:solidFill>
                <a:cs typeface="+mn-cs"/>
              </a:rPr>
              <a:t>otimizar</a:t>
            </a:r>
            <a:r>
              <a:rPr lang="en-US" dirty="0">
                <a:solidFill>
                  <a:srgbClr val="000000"/>
                </a:solidFill>
                <a:cs typeface="+mn-cs"/>
              </a:rPr>
              <a:t> </a:t>
            </a:r>
            <a:r>
              <a:rPr lang="en-US" dirty="0" err="1">
                <a:solidFill>
                  <a:srgbClr val="000000"/>
                </a:solidFill>
                <a:cs typeface="+mn-cs"/>
              </a:rPr>
              <a:t>recursos</a:t>
            </a:r>
            <a:r>
              <a:rPr lang="en-US" dirty="0">
                <a:solidFill>
                  <a:srgbClr val="000000"/>
                </a:solidFill>
                <a:cs typeface="+mn-cs"/>
              </a:rPr>
              <a:t> </a:t>
            </a:r>
            <a:r>
              <a:rPr lang="en-US" dirty="0" err="1">
                <a:solidFill>
                  <a:srgbClr val="000000"/>
                </a:solidFill>
                <a:cs typeface="+mn-cs"/>
              </a:rPr>
              <a:t>flexíveis</a:t>
            </a:r>
            <a:r>
              <a:rPr lang="en-US" dirty="0">
                <a:solidFill>
                  <a:srgbClr val="000000"/>
                </a:solidFill>
                <a:cs typeface="+mn-cs"/>
              </a:rPr>
              <a:t>, o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poderia</a:t>
            </a:r>
            <a:r>
              <a:rPr lang="en-US" dirty="0">
                <a:solidFill>
                  <a:srgbClr val="000000"/>
                </a:solidFill>
                <a:cs typeface="+mn-cs"/>
              </a:rPr>
              <a:t> </a:t>
            </a:r>
            <a:r>
              <a:rPr lang="en-US" dirty="0" err="1">
                <a:solidFill>
                  <a:srgbClr val="000000"/>
                </a:solidFill>
                <a:cs typeface="+mn-cs"/>
              </a:rPr>
              <a:t>levar</a:t>
            </a:r>
            <a:r>
              <a:rPr lang="en-US" dirty="0">
                <a:solidFill>
                  <a:srgbClr val="000000"/>
                </a:solidFill>
                <a:cs typeface="+mn-cs"/>
              </a:rPr>
              <a:t> a </a:t>
            </a:r>
            <a:r>
              <a:rPr lang="en-US" dirty="0" err="1">
                <a:solidFill>
                  <a:srgbClr val="000000"/>
                </a:solidFill>
                <a:cs typeface="+mn-cs"/>
              </a:rPr>
              <a:t>atualizações</a:t>
            </a:r>
            <a:r>
              <a:rPr lang="en-US" dirty="0">
                <a:solidFill>
                  <a:srgbClr val="000000"/>
                </a:solidFill>
                <a:cs typeface="+mn-cs"/>
              </a:rPr>
              <a:t> </a:t>
            </a:r>
            <a:r>
              <a:rPr lang="en-US" dirty="0" err="1">
                <a:solidFill>
                  <a:srgbClr val="000000"/>
                </a:solidFill>
                <a:cs typeface="+mn-cs"/>
              </a:rPr>
              <a:t>caras</a:t>
            </a:r>
            <a:r>
              <a:rPr lang="en-US" dirty="0">
                <a:solidFill>
                  <a:srgbClr val="000000"/>
                </a:solidFill>
                <a:cs typeface="+mn-cs"/>
              </a:rPr>
              <a:t> de </a:t>
            </a:r>
            <a:r>
              <a:rPr lang="en-US" dirty="0" err="1">
                <a:solidFill>
                  <a:srgbClr val="000000"/>
                </a:solidFill>
                <a:cs typeface="+mn-cs"/>
              </a:rPr>
              <a:t>rede</a:t>
            </a:r>
            <a:r>
              <a:rPr lang="en-US" dirty="0">
                <a:solidFill>
                  <a:srgbClr val="000000"/>
                </a:solidFill>
                <a:cs typeface="+mn-cs"/>
              </a:rPr>
              <a:t>. Como </a:t>
            </a:r>
            <a:r>
              <a:rPr lang="en-US" dirty="0" err="1">
                <a:solidFill>
                  <a:srgbClr val="000000"/>
                </a:solidFill>
                <a:cs typeface="+mn-cs"/>
              </a:rPr>
              <a:t>resultado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afetar</a:t>
            </a:r>
            <a:r>
              <a:rPr lang="en-US" dirty="0">
                <a:solidFill>
                  <a:srgbClr val="000000"/>
                </a:solidFill>
                <a:cs typeface="+mn-cs"/>
              </a:rPr>
              <a:t> as </a:t>
            </a:r>
            <a:r>
              <a:rPr lang="en-US" dirty="0" err="1">
                <a:solidFill>
                  <a:srgbClr val="000000"/>
                </a:solidFill>
                <a:cs typeface="+mn-cs"/>
              </a:rPr>
              <a:t>receitas</a:t>
            </a:r>
            <a:r>
              <a:rPr lang="en-US" dirty="0">
                <a:solidFill>
                  <a:srgbClr val="000000"/>
                </a:solidFill>
                <a:cs typeface="+mn-cs"/>
              </a:rPr>
              <a:t> e </a:t>
            </a:r>
            <a:r>
              <a:rPr lang="en-US" dirty="0" err="1">
                <a:solidFill>
                  <a:srgbClr val="000000"/>
                </a:solidFill>
                <a:cs typeface="+mn-cs"/>
              </a:rPr>
              <a:t>tarifas</a:t>
            </a:r>
            <a:r>
              <a:rPr lang="en-US" dirty="0">
                <a:solidFill>
                  <a:srgbClr val="000000"/>
                </a:solidFill>
                <a:cs typeface="+mn-cs"/>
              </a:rPr>
              <a:t> de </a:t>
            </a:r>
            <a:r>
              <a:rPr lang="en-US" dirty="0" err="1">
                <a:solidFill>
                  <a:srgbClr val="000000"/>
                </a:solidFill>
                <a:cs typeface="+mn-cs"/>
              </a:rPr>
              <a:t>uso</a:t>
            </a:r>
            <a:r>
              <a:rPr lang="en-US" dirty="0">
                <a:solidFill>
                  <a:srgbClr val="000000"/>
                </a:solidFill>
                <a:cs typeface="+mn-cs"/>
              </a:rPr>
              <a:t> da </a:t>
            </a:r>
            <a:r>
              <a:rPr lang="en-US" dirty="0" err="1">
                <a:solidFill>
                  <a:srgbClr val="000000"/>
                </a:solidFill>
                <a:cs typeface="+mn-cs"/>
              </a:rPr>
              <a:t>rede</a:t>
            </a:r>
            <a:r>
              <a:rPr lang="en-US" dirty="0">
                <a:solidFill>
                  <a:srgbClr val="000000"/>
                </a:solidFill>
                <a:cs typeface="+mn-cs"/>
              </a:rPr>
              <a:t>.</a:t>
            </a:r>
          </a:p>
          <a:p>
            <a:r>
              <a:rPr lang="en-US" dirty="0">
                <a:solidFill>
                  <a:srgbClr val="000000"/>
                </a:solidFill>
                <a:cs typeface="+mn-cs"/>
              </a:rPr>
              <a:t> </a:t>
            </a:r>
          </a:p>
          <a:p>
            <a:r>
              <a:rPr lang="en-US" b="1" dirty="0" err="1">
                <a:solidFill>
                  <a:srgbClr val="F79037"/>
                </a:solidFill>
                <a:cs typeface="+mn-cs"/>
              </a:rPr>
              <a:t>Gestão</a:t>
            </a:r>
            <a:r>
              <a:rPr lang="en-US" b="1" dirty="0">
                <a:solidFill>
                  <a:srgbClr val="F79037"/>
                </a:solidFill>
                <a:cs typeface="+mn-cs"/>
              </a:rPr>
              <a:t> de </a:t>
            </a:r>
            <a:r>
              <a:rPr lang="en-US" b="1" dirty="0" err="1">
                <a:solidFill>
                  <a:srgbClr val="F79037"/>
                </a:solidFill>
                <a:cs typeface="+mn-cs"/>
              </a:rPr>
              <a:t>segurança</a:t>
            </a:r>
            <a:r>
              <a:rPr lang="en-US" b="1" dirty="0">
                <a:solidFill>
                  <a:srgbClr val="F79037"/>
                </a:solidFill>
                <a:cs typeface="+mn-cs"/>
              </a:rPr>
              <a:t> e </a:t>
            </a:r>
            <a:r>
              <a:rPr lang="en-US" b="1" dirty="0" err="1">
                <a:solidFill>
                  <a:srgbClr val="F79037"/>
                </a:solidFill>
                <a:cs typeface="+mn-cs"/>
              </a:rPr>
              <a:t>identidade</a:t>
            </a:r>
            <a:endParaRPr lang="en-US" b="1" dirty="0">
              <a:solidFill>
                <a:srgbClr val="F79037"/>
              </a:solidFill>
              <a:cs typeface="+mn-cs"/>
            </a:endParaRPr>
          </a:p>
          <a:p>
            <a:r>
              <a:rPr lang="en-US" dirty="0">
                <a:solidFill>
                  <a:srgbClr val="000000"/>
                </a:solidFill>
                <a:cs typeface="+mn-cs"/>
              </a:rPr>
              <a:t>A </a:t>
            </a:r>
            <a:r>
              <a:rPr lang="en-US" dirty="0" err="1">
                <a:solidFill>
                  <a:srgbClr val="000000"/>
                </a:solidFill>
                <a:cs typeface="+mn-cs"/>
              </a:rPr>
              <a:t>proteção</a:t>
            </a:r>
            <a:r>
              <a:rPr lang="en-US" dirty="0">
                <a:solidFill>
                  <a:srgbClr val="000000"/>
                </a:solidFill>
                <a:cs typeface="+mn-cs"/>
              </a:rPr>
              <a:t> de </a:t>
            </a:r>
            <a:r>
              <a:rPr lang="en-US" dirty="0" err="1">
                <a:solidFill>
                  <a:srgbClr val="000000"/>
                </a:solidFill>
                <a:cs typeface="+mn-cs"/>
              </a:rPr>
              <a:t>transações</a:t>
            </a:r>
            <a:r>
              <a:rPr lang="en-US" dirty="0">
                <a:solidFill>
                  <a:srgbClr val="000000"/>
                </a:solidFill>
                <a:cs typeface="+mn-cs"/>
              </a:rPr>
              <a:t> e a </a:t>
            </a:r>
            <a:r>
              <a:rPr lang="en-US" dirty="0" err="1">
                <a:solidFill>
                  <a:srgbClr val="000000"/>
                </a:solidFill>
                <a:cs typeface="+mn-cs"/>
              </a:rPr>
              <a:t>segurança</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beneficiar</a:t>
            </a:r>
            <a:r>
              <a:rPr lang="en-US" dirty="0">
                <a:solidFill>
                  <a:srgbClr val="000000"/>
                </a:solidFill>
                <a:cs typeface="+mn-cs"/>
              </a:rPr>
              <a:t> de </a:t>
            </a:r>
            <a:r>
              <a:rPr lang="en-US" dirty="0" err="1">
                <a:solidFill>
                  <a:srgbClr val="000000"/>
                </a:solidFill>
                <a:cs typeface="+mn-cs"/>
              </a:rPr>
              <a:t>técnicas</a:t>
            </a:r>
            <a:r>
              <a:rPr lang="en-US" dirty="0">
                <a:solidFill>
                  <a:srgbClr val="000000"/>
                </a:solidFill>
                <a:cs typeface="+mn-cs"/>
              </a:rPr>
              <a:t> </a:t>
            </a:r>
            <a:r>
              <a:rPr lang="en-US" dirty="0" err="1">
                <a:solidFill>
                  <a:srgbClr val="000000"/>
                </a:solidFill>
                <a:cs typeface="+mn-cs"/>
              </a:rPr>
              <a:t>criptográficas</a:t>
            </a:r>
            <a:r>
              <a:rPr lang="en-US" dirty="0">
                <a:solidFill>
                  <a:srgbClr val="000000"/>
                </a:solidFill>
                <a:cs typeface="+mn-cs"/>
              </a:rPr>
              <a:t>. O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proteger</a:t>
            </a:r>
            <a:r>
              <a:rPr lang="en-US" dirty="0">
                <a:solidFill>
                  <a:srgbClr val="000000"/>
                </a:solidFill>
                <a:cs typeface="+mn-cs"/>
              </a:rPr>
              <a:t> a </a:t>
            </a:r>
            <a:r>
              <a:rPr lang="en-US" dirty="0" err="1">
                <a:solidFill>
                  <a:srgbClr val="000000"/>
                </a:solidFill>
                <a:cs typeface="+mn-cs"/>
              </a:rPr>
              <a:t>privacidade</a:t>
            </a:r>
            <a:r>
              <a:rPr lang="en-US" dirty="0">
                <a:solidFill>
                  <a:srgbClr val="000000"/>
                </a:solidFill>
                <a:cs typeface="+mn-cs"/>
              </a:rPr>
              <a:t>, a </a:t>
            </a:r>
            <a:r>
              <a:rPr lang="en-US" dirty="0" err="1">
                <a:solidFill>
                  <a:srgbClr val="000000"/>
                </a:solidFill>
                <a:cs typeface="+mn-cs"/>
              </a:rPr>
              <a:t>confidencialidade</a:t>
            </a:r>
            <a:r>
              <a:rPr lang="en-US" dirty="0">
                <a:solidFill>
                  <a:srgbClr val="000000"/>
                </a:solidFill>
                <a:cs typeface="+mn-cs"/>
              </a:rPr>
              <a:t> dos dados e o </a:t>
            </a:r>
            <a:r>
              <a:rPr lang="en-US" dirty="0" err="1">
                <a:solidFill>
                  <a:srgbClr val="000000"/>
                </a:solidFill>
                <a:cs typeface="+mn-cs"/>
              </a:rPr>
              <a:t>gestão</a:t>
            </a:r>
            <a:r>
              <a:rPr lang="en-US" dirty="0">
                <a:solidFill>
                  <a:srgbClr val="000000"/>
                </a:solidFill>
                <a:cs typeface="+mn-cs"/>
              </a:rPr>
              <a:t> de </a:t>
            </a:r>
            <a:r>
              <a:rPr lang="en-US" dirty="0" err="1">
                <a:solidFill>
                  <a:srgbClr val="000000"/>
                </a:solidFill>
                <a:cs typeface="+mn-cs"/>
              </a:rPr>
              <a:t>identidade</a:t>
            </a:r>
            <a:r>
              <a:rPr lang="en-US" dirty="0">
                <a:solidFill>
                  <a:srgbClr val="000000"/>
                </a:solidFill>
                <a:cs typeface="+mn-cs"/>
              </a:rPr>
              <a:t>.</a:t>
            </a:r>
          </a:p>
          <a:p>
            <a:endParaRPr lang="x-none" dirty="0">
              <a:solidFill>
                <a:srgbClr val="000000"/>
              </a:solidFill>
              <a:cs typeface="+mn-cs"/>
            </a:endParaRPr>
          </a:p>
          <a:p>
            <a:r>
              <a:rPr lang="en-US" b="1" dirty="0" err="1">
                <a:solidFill>
                  <a:srgbClr val="F79037"/>
                </a:solidFill>
                <a:cs typeface="+mn-cs"/>
              </a:rPr>
              <a:t>Partilha</a:t>
            </a:r>
            <a:r>
              <a:rPr lang="en-US" b="1" dirty="0">
                <a:solidFill>
                  <a:srgbClr val="F79037"/>
                </a:solidFill>
                <a:cs typeface="+mn-cs"/>
              </a:rPr>
              <a:t> de </a:t>
            </a:r>
            <a:r>
              <a:rPr lang="en-US" b="1" dirty="0" err="1">
                <a:solidFill>
                  <a:srgbClr val="F79037"/>
                </a:solidFill>
                <a:cs typeface="+mn-cs"/>
              </a:rPr>
              <a:t>recursos</a:t>
            </a:r>
            <a:endParaRPr lang="en-US" b="1" dirty="0">
              <a:solidFill>
                <a:srgbClr val="F79037"/>
              </a:solidFill>
              <a:cs typeface="+mn-cs"/>
            </a:endParaRPr>
          </a:p>
          <a:p>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oferecer</a:t>
            </a:r>
            <a:r>
              <a:rPr lang="en-US" dirty="0">
                <a:solidFill>
                  <a:srgbClr val="000000"/>
                </a:solidFill>
                <a:cs typeface="+mn-cs"/>
              </a:rPr>
              <a:t> </a:t>
            </a:r>
            <a:r>
              <a:rPr lang="en-US" dirty="0" err="1">
                <a:solidFill>
                  <a:srgbClr val="000000"/>
                </a:solidFill>
                <a:cs typeface="+mn-cs"/>
              </a:rPr>
              <a:t>soluções</a:t>
            </a:r>
            <a:r>
              <a:rPr lang="en-US" dirty="0">
                <a:solidFill>
                  <a:srgbClr val="000000"/>
                </a:solidFill>
                <a:cs typeface="+mn-cs"/>
              </a:rPr>
              <a:t> de </a:t>
            </a:r>
            <a:r>
              <a:rPr lang="en-US" dirty="0" err="1">
                <a:solidFill>
                  <a:srgbClr val="000000"/>
                </a:solidFill>
                <a:cs typeface="+mn-cs"/>
              </a:rPr>
              <a:t>carregamento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compartilhar</a:t>
            </a:r>
            <a:r>
              <a:rPr lang="en-US" dirty="0">
                <a:solidFill>
                  <a:srgbClr val="000000"/>
                </a:solidFill>
                <a:cs typeface="+mn-cs"/>
              </a:rPr>
              <a:t> </a:t>
            </a:r>
            <a:r>
              <a:rPr lang="en-US" dirty="0" err="1">
                <a:solidFill>
                  <a:srgbClr val="000000"/>
                </a:solidFill>
                <a:cs typeface="+mn-cs"/>
              </a:rPr>
              <a:t>recursos</a:t>
            </a:r>
            <a:r>
              <a:rPr lang="en-US" dirty="0">
                <a:solidFill>
                  <a:srgbClr val="000000"/>
                </a:solidFill>
                <a:cs typeface="+mn-cs"/>
              </a:rPr>
              <a:t> entre </a:t>
            </a:r>
            <a:r>
              <a:rPr lang="en-US" dirty="0" err="1">
                <a:solidFill>
                  <a:srgbClr val="000000"/>
                </a:solidFill>
                <a:cs typeface="+mn-cs"/>
              </a:rPr>
              <a:t>vários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compartilhamento</a:t>
            </a:r>
            <a:r>
              <a:rPr lang="en-US" dirty="0">
                <a:solidFill>
                  <a:srgbClr val="000000"/>
                </a:solidFill>
                <a:cs typeface="+mn-cs"/>
              </a:rPr>
              <a:t> de </a:t>
            </a:r>
            <a:r>
              <a:rPr lang="en-US" dirty="0" err="1">
                <a:solidFill>
                  <a:srgbClr val="000000"/>
                </a:solidFill>
                <a:cs typeface="+mn-cs"/>
              </a:rPr>
              <a:t>infraestrutura</a:t>
            </a:r>
            <a:r>
              <a:rPr lang="en-US" dirty="0">
                <a:solidFill>
                  <a:srgbClr val="000000"/>
                </a:solidFill>
                <a:cs typeface="+mn-cs"/>
              </a:rPr>
              <a:t> de </a:t>
            </a:r>
            <a:r>
              <a:rPr lang="en-US" dirty="0" err="1">
                <a:solidFill>
                  <a:srgbClr val="000000"/>
                </a:solidFill>
                <a:cs typeface="+mn-cs"/>
              </a:rPr>
              <a:t>carregamento</a:t>
            </a:r>
            <a:r>
              <a:rPr lang="en-US" dirty="0">
                <a:solidFill>
                  <a:srgbClr val="000000"/>
                </a:solidFill>
                <a:cs typeface="+mn-cs"/>
              </a:rPr>
              <a:t> de VE, dados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armazenamento</a:t>
            </a:r>
            <a:r>
              <a:rPr lang="en-US" dirty="0">
                <a:solidFill>
                  <a:srgbClr val="000000"/>
                </a:solidFill>
                <a:cs typeface="+mn-cs"/>
              </a:rPr>
              <a:t> </a:t>
            </a:r>
            <a:r>
              <a:rPr lang="en-US" dirty="0" err="1">
                <a:solidFill>
                  <a:srgbClr val="000000"/>
                </a:solidFill>
                <a:cs typeface="+mn-cs"/>
              </a:rPr>
              <a:t>comunitário</a:t>
            </a:r>
            <a:r>
              <a:rPr lang="en-US" dirty="0">
                <a:solidFill>
                  <a:srgbClr val="000000"/>
                </a:solidFill>
                <a:cs typeface="+mn-cs"/>
              </a:rPr>
              <a:t> </a:t>
            </a:r>
            <a:r>
              <a:rPr lang="en-US" dirty="0" err="1">
                <a:solidFill>
                  <a:srgbClr val="000000"/>
                </a:solidFill>
                <a:cs typeface="+mn-cs"/>
              </a:rPr>
              <a:t>centralizado</a:t>
            </a:r>
            <a:r>
              <a:rPr lang="en-US" dirty="0">
                <a:solidFill>
                  <a:srgbClr val="000000"/>
                </a:solidFill>
                <a:cs typeface="+mn-cs"/>
              </a:rPr>
              <a:t> </a:t>
            </a:r>
            <a:r>
              <a:rPr lang="en-US" dirty="0" err="1">
                <a:solidFill>
                  <a:srgbClr val="000000"/>
                </a:solidFill>
                <a:cs typeface="+mn-cs"/>
              </a:rPr>
              <a:t>comum</a:t>
            </a:r>
            <a:r>
              <a:rPr lang="en-US" dirty="0">
                <a:solidFill>
                  <a:srgbClr val="000000"/>
                </a:solidFill>
                <a:cs typeface="+mn-cs"/>
              </a:rPr>
              <a:t>.</a:t>
            </a:r>
          </a:p>
          <a:p>
            <a:endParaRPr lang="en-US" dirty="0">
              <a:solidFill>
                <a:srgbClr val="000000"/>
              </a:solidFill>
              <a:cs typeface="+mn-cs"/>
            </a:endParaRPr>
          </a:p>
          <a:p>
            <a:pPr algn="just"/>
            <a:r>
              <a:rPr lang="en-US" b="1" dirty="0" err="1">
                <a:solidFill>
                  <a:srgbClr val="F79037"/>
                </a:solidFill>
                <a:cs typeface="+mn-cs"/>
              </a:rPr>
              <a:t>Competição</a:t>
            </a:r>
            <a:r>
              <a:rPr lang="en-US" dirty="0">
                <a:solidFill>
                  <a:srgbClr val="000000"/>
                </a:solidFill>
                <a:cs typeface="+mn-cs"/>
              </a:rPr>
              <a:t>	</a:t>
            </a:r>
          </a:p>
          <a:p>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contratos</a:t>
            </a:r>
            <a:r>
              <a:rPr lang="en-US" dirty="0">
                <a:solidFill>
                  <a:srgbClr val="000000"/>
                </a:solidFill>
                <a:cs typeface="+mn-cs"/>
              </a:rPr>
              <a:t> </a:t>
            </a:r>
            <a:r>
              <a:rPr lang="en-US" dirty="0" err="1">
                <a:solidFill>
                  <a:srgbClr val="000000"/>
                </a:solidFill>
                <a:cs typeface="+mn-cs"/>
              </a:rPr>
              <a:t>inteligentes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simplificar</a:t>
            </a:r>
            <a:r>
              <a:rPr lang="en-US" dirty="0">
                <a:solidFill>
                  <a:srgbClr val="000000"/>
                </a:solidFill>
                <a:cs typeface="+mn-cs"/>
              </a:rPr>
              <a:t> e </a:t>
            </a:r>
            <a:r>
              <a:rPr lang="en-US" dirty="0" err="1">
                <a:solidFill>
                  <a:srgbClr val="000000"/>
                </a:solidFill>
                <a:cs typeface="+mn-cs"/>
              </a:rPr>
              <a:t>acelerar</a:t>
            </a:r>
            <a:r>
              <a:rPr lang="en-US" dirty="0">
                <a:solidFill>
                  <a:srgbClr val="000000"/>
                </a:solidFill>
                <a:cs typeface="+mn-cs"/>
              </a:rPr>
              <a:t> a </a:t>
            </a:r>
            <a:r>
              <a:rPr lang="en-US" dirty="0" err="1">
                <a:solidFill>
                  <a:srgbClr val="000000"/>
                </a:solidFill>
                <a:cs typeface="+mn-cs"/>
              </a:rPr>
              <a:t>troca</a:t>
            </a:r>
            <a:r>
              <a:rPr lang="en-US" dirty="0">
                <a:solidFill>
                  <a:srgbClr val="000000"/>
                </a:solidFill>
                <a:cs typeface="+mn-cs"/>
              </a:rPr>
              <a:t> de </a:t>
            </a:r>
            <a:r>
              <a:rPr lang="en-US" dirty="0" err="1">
                <a:solidFill>
                  <a:srgbClr val="000000"/>
                </a:solidFill>
                <a:cs typeface="+mn-cs"/>
              </a:rPr>
              <a:t>fornecedores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O </a:t>
            </a:r>
            <a:r>
              <a:rPr lang="en-US" dirty="0" err="1">
                <a:solidFill>
                  <a:srgbClr val="000000"/>
                </a:solidFill>
                <a:cs typeface="+mn-cs"/>
              </a:rPr>
              <a:t>aumento</a:t>
            </a:r>
            <a:r>
              <a:rPr lang="en-US" dirty="0">
                <a:solidFill>
                  <a:srgbClr val="000000"/>
                </a:solidFill>
                <a:cs typeface="+mn-cs"/>
              </a:rPr>
              <a:t> da </a:t>
            </a:r>
            <a:r>
              <a:rPr lang="en-US" dirty="0" err="1">
                <a:solidFill>
                  <a:srgbClr val="000000"/>
                </a:solidFill>
                <a:cs typeface="+mn-cs"/>
              </a:rPr>
              <a:t>mobilidade</a:t>
            </a:r>
            <a:r>
              <a:rPr lang="en-US" dirty="0">
                <a:solidFill>
                  <a:srgbClr val="000000"/>
                </a:solidFill>
                <a:cs typeface="+mn-cs"/>
              </a:rPr>
              <a:t> no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aumentar</a:t>
            </a:r>
            <a:r>
              <a:rPr lang="en-US" dirty="0">
                <a:solidFill>
                  <a:srgbClr val="000000"/>
                </a:solidFill>
                <a:cs typeface="+mn-cs"/>
              </a:rPr>
              <a:t> a </a:t>
            </a:r>
            <a:r>
              <a:rPr lang="en-US" dirty="0" err="1">
                <a:solidFill>
                  <a:srgbClr val="000000"/>
                </a:solidFill>
                <a:cs typeface="+mn-cs"/>
              </a:rPr>
              <a:t>concorrência</a:t>
            </a:r>
            <a:r>
              <a:rPr lang="en-US" dirty="0">
                <a:solidFill>
                  <a:srgbClr val="000000"/>
                </a:solidFill>
                <a:cs typeface="+mn-cs"/>
              </a:rPr>
              <a:t> e </a:t>
            </a:r>
            <a:r>
              <a:rPr lang="en-US" dirty="0" err="1">
                <a:solidFill>
                  <a:srgbClr val="000000"/>
                </a:solidFill>
                <a:cs typeface="+mn-cs"/>
              </a:rPr>
              <a:t>potencialmente</a:t>
            </a:r>
            <a:r>
              <a:rPr lang="en-US" dirty="0">
                <a:solidFill>
                  <a:srgbClr val="000000"/>
                </a:solidFill>
                <a:cs typeface="+mn-cs"/>
              </a:rPr>
              <a:t> </a:t>
            </a:r>
            <a:r>
              <a:rPr lang="en-US" dirty="0" err="1">
                <a:solidFill>
                  <a:srgbClr val="000000"/>
                </a:solidFill>
                <a:cs typeface="+mn-cs"/>
              </a:rPr>
              <a:t>reduzir</a:t>
            </a:r>
            <a:r>
              <a:rPr lang="en-US" dirty="0">
                <a:solidFill>
                  <a:srgbClr val="000000"/>
                </a:solidFill>
                <a:cs typeface="+mn-cs"/>
              </a:rPr>
              <a:t> as </a:t>
            </a:r>
            <a:r>
              <a:rPr lang="en-US" dirty="0" err="1">
                <a:solidFill>
                  <a:srgbClr val="000000"/>
                </a:solidFill>
                <a:cs typeface="+mn-cs"/>
              </a:rPr>
              <a:t>tarifas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a:t>
            </a:r>
          </a:p>
          <a:p>
            <a:endParaRPr lang="en-US" dirty="0">
              <a:solidFill>
                <a:srgbClr val="000000"/>
              </a:solidFill>
              <a:cs typeface="+mn-cs"/>
            </a:endParaRPr>
          </a:p>
          <a:p>
            <a:pPr algn="just"/>
            <a:r>
              <a:rPr lang="en-US" b="1" dirty="0" err="1">
                <a:solidFill>
                  <a:srgbClr val="F79037"/>
                </a:solidFill>
                <a:cs typeface="+mn-cs"/>
              </a:rPr>
              <a:t>Transparência</a:t>
            </a:r>
            <a:r>
              <a:rPr lang="en-US" dirty="0">
                <a:solidFill>
                  <a:srgbClr val="000000"/>
                </a:solidFill>
                <a:cs typeface="+mn-cs"/>
              </a:rPr>
              <a:t>	</a:t>
            </a:r>
          </a:p>
          <a:p>
            <a:r>
              <a:rPr lang="en-US" dirty="0" err="1">
                <a:solidFill>
                  <a:srgbClr val="000000"/>
                </a:solidFill>
                <a:cs typeface="+mn-cs"/>
              </a:rPr>
              <a:t>Registros</a:t>
            </a:r>
            <a:r>
              <a:rPr lang="en-US" dirty="0">
                <a:solidFill>
                  <a:srgbClr val="000000"/>
                </a:solidFill>
                <a:cs typeface="+mn-cs"/>
              </a:rPr>
              <a:t> </a:t>
            </a:r>
            <a:r>
              <a:rPr lang="en-US" dirty="0" err="1">
                <a:solidFill>
                  <a:srgbClr val="000000"/>
                </a:solidFill>
                <a:cs typeface="+mn-cs"/>
              </a:rPr>
              <a:t>imutáveis</a:t>
            </a:r>
            <a:r>
              <a:rPr lang="en-US" dirty="0">
                <a:solidFill>
                  <a:srgbClr val="000000"/>
                </a:solidFill>
                <a:cs typeface="+mn-cs"/>
              </a:rPr>
              <a:t> e </a:t>
            </a:r>
            <a:r>
              <a:rPr lang="en-US" dirty="0" err="1">
                <a:solidFill>
                  <a:srgbClr val="000000"/>
                </a:solidFill>
                <a:cs typeface="+mn-cs"/>
              </a:rPr>
              <a:t>processos</a:t>
            </a:r>
            <a:r>
              <a:rPr lang="en-US" dirty="0">
                <a:solidFill>
                  <a:srgbClr val="000000"/>
                </a:solidFill>
                <a:cs typeface="+mn-cs"/>
              </a:rPr>
              <a:t> </a:t>
            </a:r>
            <a:r>
              <a:rPr lang="en-US" dirty="0" err="1">
                <a:solidFill>
                  <a:srgbClr val="000000"/>
                </a:solidFill>
                <a:cs typeface="+mn-cs"/>
              </a:rPr>
              <a:t>transparentes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melhorar</a:t>
            </a:r>
            <a:r>
              <a:rPr lang="en-US" dirty="0">
                <a:solidFill>
                  <a:srgbClr val="000000"/>
                </a:solidFill>
                <a:cs typeface="+mn-cs"/>
              </a:rPr>
              <a:t> </a:t>
            </a:r>
            <a:r>
              <a:rPr lang="en-US" dirty="0" err="1">
                <a:solidFill>
                  <a:srgbClr val="000000"/>
                </a:solidFill>
                <a:cs typeface="+mn-cs"/>
              </a:rPr>
              <a:t>significativamente</a:t>
            </a:r>
            <a:r>
              <a:rPr lang="en-US" dirty="0">
                <a:solidFill>
                  <a:srgbClr val="000000"/>
                </a:solidFill>
                <a:cs typeface="+mn-cs"/>
              </a:rPr>
              <a:t> a auditoria e a </a:t>
            </a:r>
            <a:r>
              <a:rPr lang="en-US" dirty="0" err="1">
                <a:solidFill>
                  <a:srgbClr val="000000"/>
                </a:solidFill>
                <a:cs typeface="+mn-cs"/>
              </a:rPr>
              <a:t>conformidade</a:t>
            </a:r>
            <a:r>
              <a:rPr lang="en-US" dirty="0">
                <a:solidFill>
                  <a:srgbClr val="000000"/>
                </a:solidFill>
                <a:cs typeface="+mn-cs"/>
              </a:rPr>
              <a:t> </a:t>
            </a:r>
            <a:r>
              <a:rPr lang="en-US" dirty="0" err="1">
                <a:solidFill>
                  <a:srgbClr val="000000"/>
                </a:solidFill>
                <a:cs typeface="+mn-cs"/>
              </a:rPr>
              <a:t>regulatória</a:t>
            </a:r>
            <a:r>
              <a:rPr lang="en-US" dirty="0">
                <a:solidFill>
                  <a:srgbClr val="000000"/>
                </a:solidFill>
                <a:cs typeface="+mn-cs"/>
              </a:rPr>
              <a:t>. </a:t>
            </a:r>
            <a:r>
              <a:rPr lang="en-US" dirty="0" err="1">
                <a:solidFill>
                  <a:srgbClr val="000000"/>
                </a:solidFill>
                <a:cs typeface="+mn-cs"/>
              </a:rPr>
              <a:t>Blockchains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habilitar</a:t>
            </a:r>
            <a:r>
              <a:rPr lang="en-US" dirty="0">
                <a:solidFill>
                  <a:srgbClr val="000000"/>
                </a:solidFill>
                <a:cs typeface="+mn-cs"/>
              </a:rPr>
              <a:t> e </a:t>
            </a:r>
            <a:r>
              <a:rPr lang="en-US" dirty="0" err="1">
                <a:solidFill>
                  <a:srgbClr val="000000"/>
                </a:solidFill>
                <a:cs typeface="+mn-cs"/>
              </a:rPr>
              <a:t>potencialmente</a:t>
            </a:r>
            <a:r>
              <a:rPr lang="en-US" dirty="0">
                <a:solidFill>
                  <a:srgbClr val="000000"/>
                </a:solidFill>
                <a:cs typeface="+mn-cs"/>
              </a:rPr>
              <a:t> </a:t>
            </a:r>
            <a:r>
              <a:rPr lang="en-US" dirty="0" err="1">
                <a:solidFill>
                  <a:srgbClr val="000000"/>
                </a:solidFill>
                <a:cs typeface="+mn-cs"/>
              </a:rPr>
              <a:t>interromper</a:t>
            </a:r>
            <a:r>
              <a:rPr lang="en-US" dirty="0">
                <a:solidFill>
                  <a:srgbClr val="000000"/>
                </a:solidFill>
                <a:cs typeface="+mn-cs"/>
              </a:rPr>
              <a:t> </a:t>
            </a:r>
            <a:r>
              <a:rPr lang="en-US" dirty="0" err="1">
                <a:solidFill>
                  <a:srgbClr val="000000"/>
                </a:solidFill>
                <a:cs typeface="+mn-cs"/>
              </a:rPr>
              <a:t>modelos</a:t>
            </a:r>
            <a:r>
              <a:rPr lang="en-US" dirty="0">
                <a:solidFill>
                  <a:srgbClr val="000000"/>
                </a:solidFill>
                <a:cs typeface="+mn-cs"/>
              </a:rPr>
              <a:t> de </a:t>
            </a:r>
            <a:r>
              <a:rPr lang="en-US" dirty="0" err="1">
                <a:solidFill>
                  <a:srgbClr val="000000"/>
                </a:solidFill>
                <a:cs typeface="+mn-cs"/>
              </a:rPr>
              <a:t>negócios</a:t>
            </a:r>
            <a:r>
              <a:rPr lang="en-US" dirty="0">
                <a:solidFill>
                  <a:srgbClr val="000000"/>
                </a:solidFill>
                <a:cs typeface="+mn-cs"/>
              </a:rPr>
              <a:t> </a:t>
            </a:r>
            <a:r>
              <a:rPr lang="en-US" dirty="0" err="1">
                <a:solidFill>
                  <a:srgbClr val="000000"/>
                </a:solidFill>
                <a:cs typeface="+mn-cs"/>
              </a:rPr>
              <a:t>estabelecidos</a:t>
            </a:r>
            <a:r>
              <a:rPr lang="en-US" dirty="0">
                <a:solidFill>
                  <a:srgbClr val="000000"/>
                </a:solidFill>
                <a:cs typeface="+mn-cs"/>
              </a:rPr>
              <a:t> e </a:t>
            </a:r>
            <a:r>
              <a:rPr lang="en-US" dirty="0" err="1">
                <a:solidFill>
                  <a:srgbClr val="000000"/>
                </a:solidFill>
                <a:cs typeface="+mn-cs"/>
              </a:rPr>
              <a:t>tradicionais</a:t>
            </a:r>
            <a:endParaRPr lang="en-US" dirty="0">
              <a:solidFill>
                <a:srgbClr val="000000"/>
              </a:solidFill>
              <a:cs typeface="+mn-cs"/>
            </a:endParaRPr>
          </a:p>
          <a:p>
            <a:r>
              <a:rPr lang="en-US" dirty="0" err="1">
                <a:solidFill>
                  <a:srgbClr val="000000"/>
                </a:solidFill>
                <a:cs typeface="+mn-cs"/>
              </a:rPr>
              <a:t>funções</a:t>
            </a:r>
            <a:r>
              <a:rPr lang="en-US" dirty="0">
                <a:solidFill>
                  <a:srgbClr val="000000"/>
                </a:solidFill>
                <a:cs typeface="+mn-cs"/>
              </a:rPr>
              <a:t> das </a:t>
            </a:r>
            <a:r>
              <a:rPr lang="en-US" dirty="0" err="1">
                <a:solidFill>
                  <a:srgbClr val="000000"/>
                </a:solidFill>
                <a:cs typeface="+mn-cs"/>
              </a:rPr>
              <a:t>concessionárias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a:t>
            </a:r>
          </a:p>
          <a:p>
            <a:pPr algn="just"/>
            <a:endParaRPr lang="en-US" dirty="0">
              <a:solidFill>
                <a:srgbClr val="000000"/>
              </a:solidFill>
              <a:cs typeface="+mn-cs"/>
            </a:endParaRPr>
          </a:p>
          <a:p>
            <a:pPr algn="just"/>
            <a:endParaRPr lang="x-none" dirty="0">
              <a:solidFill>
                <a:srgbClr val="000000"/>
              </a:solidFill>
              <a:cs typeface="+mn-cs"/>
            </a:endParaRPr>
          </a:p>
          <a:p>
            <a:endParaRPr lang="x-none" dirty="0">
              <a:solidFill>
                <a:srgbClr val="000000"/>
              </a:solidFill>
              <a:cs typeface="+mn-cs"/>
            </a:endParaRPr>
          </a:p>
          <a:p>
            <a:r>
              <a:rPr lang="en-US" dirty="0">
                <a:solidFill>
                  <a:srgbClr val="000000"/>
                </a:solidFill>
                <a:cs typeface="+mn-cs"/>
              </a:rPr>
              <a:t> </a:t>
            </a:r>
          </a:p>
          <a:p>
            <a:endParaRPr lang="en-US" dirty="0">
              <a:solidFill>
                <a:srgbClr val="000000"/>
              </a:solidFill>
            </a:endParaRPr>
          </a:p>
        </p:txBody>
      </p:sp>
      <p:grpSp>
        <p:nvGrpSpPr>
          <p:cNvPr id="92" name="Group 91">
            <a:extLst>
              <a:ext uri="{FF2B5EF4-FFF2-40B4-BE49-F238E27FC236}">
                <a16:creationId xmlns:a16="http://schemas.microsoft.com/office/drawing/2014/main" id="{87000BDF-0F94-D6D5-B7EC-17AD3B9AD2A7}"/>
              </a:ext>
            </a:extLst>
          </p:cNvPr>
          <p:cNvGrpSpPr/>
          <p:nvPr/>
        </p:nvGrpSpPr>
        <p:grpSpPr>
          <a:xfrm>
            <a:off x="1076931" y="6815475"/>
            <a:ext cx="819403" cy="685142"/>
            <a:chOff x="7190753" y="5365577"/>
            <a:chExt cx="745522" cy="754273"/>
          </a:xfrm>
          <a:solidFill>
            <a:srgbClr val="F79037"/>
          </a:solidFill>
        </p:grpSpPr>
        <p:grpSp>
          <p:nvGrpSpPr>
            <p:cNvPr id="93" name="Graphic 2">
              <a:extLst>
                <a:ext uri="{FF2B5EF4-FFF2-40B4-BE49-F238E27FC236}">
                  <a16:creationId xmlns:a16="http://schemas.microsoft.com/office/drawing/2014/main" id="{CAA46BD3-BE5A-8478-0007-6ABC3D78F298}"/>
                </a:ext>
              </a:extLst>
            </p:cNvPr>
            <p:cNvGrpSpPr/>
            <p:nvPr/>
          </p:nvGrpSpPr>
          <p:grpSpPr>
            <a:xfrm>
              <a:off x="7353351" y="5647412"/>
              <a:ext cx="420044" cy="75879"/>
              <a:chOff x="7353351" y="5647412"/>
              <a:chExt cx="420044" cy="75879"/>
            </a:xfrm>
            <a:grpFill/>
          </p:grpSpPr>
          <p:sp>
            <p:nvSpPr>
              <p:cNvPr id="106" name="Freeform 105">
                <a:extLst>
                  <a:ext uri="{FF2B5EF4-FFF2-40B4-BE49-F238E27FC236}">
                    <a16:creationId xmlns:a16="http://schemas.microsoft.com/office/drawing/2014/main" id="{5752F3BB-627E-5FDB-971D-0C140567B6D9}"/>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61666EBD-F90A-6D1A-A5B1-2B271271F6D4}"/>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94" name="Graphic 2">
              <a:extLst>
                <a:ext uri="{FF2B5EF4-FFF2-40B4-BE49-F238E27FC236}">
                  <a16:creationId xmlns:a16="http://schemas.microsoft.com/office/drawing/2014/main" id="{FE33DE73-8600-3DDA-64B5-1C50762B3147}"/>
                </a:ext>
              </a:extLst>
            </p:cNvPr>
            <p:cNvGrpSpPr/>
            <p:nvPr/>
          </p:nvGrpSpPr>
          <p:grpSpPr>
            <a:xfrm>
              <a:off x="7190753" y="5365577"/>
              <a:ext cx="745522" cy="754273"/>
              <a:chOff x="7190753" y="5365577"/>
              <a:chExt cx="745522" cy="754273"/>
            </a:xfrm>
            <a:grpFill/>
          </p:grpSpPr>
          <p:sp>
            <p:nvSpPr>
              <p:cNvPr id="95" name="Freeform 94">
                <a:extLst>
                  <a:ext uri="{FF2B5EF4-FFF2-40B4-BE49-F238E27FC236}">
                    <a16:creationId xmlns:a16="http://schemas.microsoft.com/office/drawing/2014/main" id="{E08F58F0-A740-8CB7-172F-14083DCACDC4}"/>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8" name="Freeform 97">
                <a:extLst>
                  <a:ext uri="{FF2B5EF4-FFF2-40B4-BE49-F238E27FC236}">
                    <a16:creationId xmlns:a16="http://schemas.microsoft.com/office/drawing/2014/main" id="{05D9072F-52F5-D72A-564C-27878E077DE8}"/>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9" name="Freeform 98">
                <a:extLst>
                  <a:ext uri="{FF2B5EF4-FFF2-40B4-BE49-F238E27FC236}">
                    <a16:creationId xmlns:a16="http://schemas.microsoft.com/office/drawing/2014/main" id="{902B62D6-470E-480C-1455-BD8DF5C1D32E}"/>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0" name="Freeform 99">
                <a:extLst>
                  <a:ext uri="{FF2B5EF4-FFF2-40B4-BE49-F238E27FC236}">
                    <a16:creationId xmlns:a16="http://schemas.microsoft.com/office/drawing/2014/main" id="{FB34EBEA-BDC4-8E67-43AC-B26857DEBA66}"/>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1" name="Freeform 100">
                <a:extLst>
                  <a:ext uri="{FF2B5EF4-FFF2-40B4-BE49-F238E27FC236}">
                    <a16:creationId xmlns:a16="http://schemas.microsoft.com/office/drawing/2014/main" id="{4D9E60A2-3E71-A0E6-E302-09E1ECDA6013}"/>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2" name="Freeform 101">
                <a:extLst>
                  <a:ext uri="{FF2B5EF4-FFF2-40B4-BE49-F238E27FC236}">
                    <a16:creationId xmlns:a16="http://schemas.microsoft.com/office/drawing/2014/main" id="{D2A2F747-0135-EB33-80D8-A25E247A92FC}"/>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3" name="Freeform 102">
                <a:extLst>
                  <a:ext uri="{FF2B5EF4-FFF2-40B4-BE49-F238E27FC236}">
                    <a16:creationId xmlns:a16="http://schemas.microsoft.com/office/drawing/2014/main" id="{FD8FA348-0605-76D7-802B-AD5C950654E7}"/>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4" name="Freeform 103">
                <a:extLst>
                  <a:ext uri="{FF2B5EF4-FFF2-40B4-BE49-F238E27FC236}">
                    <a16:creationId xmlns:a16="http://schemas.microsoft.com/office/drawing/2014/main" id="{91C9EF50-928C-A959-F751-A2607F714B12}"/>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5" name="Freeform 104">
                <a:extLst>
                  <a:ext uri="{FF2B5EF4-FFF2-40B4-BE49-F238E27FC236}">
                    <a16:creationId xmlns:a16="http://schemas.microsoft.com/office/drawing/2014/main" id="{F4DAD8C6-8B51-B5F6-1D86-7D5D15997F2F}"/>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08" name="Group 107">
            <a:extLst>
              <a:ext uri="{FF2B5EF4-FFF2-40B4-BE49-F238E27FC236}">
                <a16:creationId xmlns:a16="http://schemas.microsoft.com/office/drawing/2014/main" id="{4D71D242-DEE0-981B-176B-E22C457B9515}"/>
              </a:ext>
            </a:extLst>
          </p:cNvPr>
          <p:cNvGrpSpPr/>
          <p:nvPr/>
        </p:nvGrpSpPr>
        <p:grpSpPr>
          <a:xfrm>
            <a:off x="1081541" y="3421590"/>
            <a:ext cx="810183" cy="773203"/>
            <a:chOff x="8823055" y="3850915"/>
            <a:chExt cx="751563" cy="867883"/>
          </a:xfrm>
          <a:solidFill>
            <a:srgbClr val="F79037"/>
          </a:solidFill>
        </p:grpSpPr>
        <p:sp>
          <p:nvSpPr>
            <p:cNvPr id="109" name="Freeform 108">
              <a:extLst>
                <a:ext uri="{FF2B5EF4-FFF2-40B4-BE49-F238E27FC236}">
                  <a16:creationId xmlns:a16="http://schemas.microsoft.com/office/drawing/2014/main" id="{5A092480-EA7A-1085-7B3B-7963ED1984BB}"/>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10" name="Graphic 2">
              <a:extLst>
                <a:ext uri="{FF2B5EF4-FFF2-40B4-BE49-F238E27FC236}">
                  <a16:creationId xmlns:a16="http://schemas.microsoft.com/office/drawing/2014/main" id="{0EF313A7-B52E-9DAF-28D7-4FEBCDA566C0}"/>
                </a:ext>
              </a:extLst>
            </p:cNvPr>
            <p:cNvGrpSpPr/>
            <p:nvPr/>
          </p:nvGrpSpPr>
          <p:grpSpPr>
            <a:xfrm>
              <a:off x="8823055" y="3850915"/>
              <a:ext cx="751563" cy="867883"/>
              <a:chOff x="8823055" y="3850915"/>
              <a:chExt cx="751563" cy="867883"/>
            </a:xfrm>
            <a:grpFill/>
          </p:grpSpPr>
          <p:sp>
            <p:nvSpPr>
              <p:cNvPr id="111" name="Freeform 110">
                <a:extLst>
                  <a:ext uri="{FF2B5EF4-FFF2-40B4-BE49-F238E27FC236}">
                    <a16:creationId xmlns:a16="http://schemas.microsoft.com/office/drawing/2014/main" id="{FD6AC65B-99F3-4462-EA74-4B922A955D84}"/>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2" name="Freeform 111">
                <a:extLst>
                  <a:ext uri="{FF2B5EF4-FFF2-40B4-BE49-F238E27FC236}">
                    <a16:creationId xmlns:a16="http://schemas.microsoft.com/office/drawing/2014/main" id="{A3BD0D09-F731-7C9A-3D9B-FA3B05B100D6}"/>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D902E75E-790E-7D14-7DEB-3609025F4297}"/>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4" name="Freeform 113">
                <a:extLst>
                  <a:ext uri="{FF2B5EF4-FFF2-40B4-BE49-F238E27FC236}">
                    <a16:creationId xmlns:a16="http://schemas.microsoft.com/office/drawing/2014/main" id="{195CE66C-C020-1384-F38C-B1006D240585}"/>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5" name="Freeform 114">
                <a:extLst>
                  <a:ext uri="{FF2B5EF4-FFF2-40B4-BE49-F238E27FC236}">
                    <a16:creationId xmlns:a16="http://schemas.microsoft.com/office/drawing/2014/main" id="{C6751AD0-755C-1CC4-FF97-272C91C4A0F8}"/>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383C9DAB-EF1C-71A4-827F-DA96E96CC5E8}"/>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7" name="Freeform 116">
                <a:extLst>
                  <a:ext uri="{FF2B5EF4-FFF2-40B4-BE49-F238E27FC236}">
                    <a16:creationId xmlns:a16="http://schemas.microsoft.com/office/drawing/2014/main" id="{B3B30996-6D8B-17CA-94A8-FB39B365C084}"/>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8" name="Freeform 117">
                <a:extLst>
                  <a:ext uri="{FF2B5EF4-FFF2-40B4-BE49-F238E27FC236}">
                    <a16:creationId xmlns:a16="http://schemas.microsoft.com/office/drawing/2014/main" id="{F1495A8C-9050-3247-B8C2-A0BAC9CAF1A8}"/>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9" name="Freeform 118">
                <a:extLst>
                  <a:ext uri="{FF2B5EF4-FFF2-40B4-BE49-F238E27FC236}">
                    <a16:creationId xmlns:a16="http://schemas.microsoft.com/office/drawing/2014/main" id="{1E0A72D5-6A56-78B0-2728-4E265B1FFAD7}"/>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2" name="Group 131">
            <a:extLst>
              <a:ext uri="{FF2B5EF4-FFF2-40B4-BE49-F238E27FC236}">
                <a16:creationId xmlns:a16="http://schemas.microsoft.com/office/drawing/2014/main" id="{F3736364-295E-199D-DA19-66540997E75A}"/>
              </a:ext>
            </a:extLst>
          </p:cNvPr>
          <p:cNvGrpSpPr/>
          <p:nvPr/>
        </p:nvGrpSpPr>
        <p:grpSpPr>
          <a:xfrm>
            <a:off x="955240" y="673493"/>
            <a:ext cx="1062785" cy="1062785"/>
            <a:chOff x="3907180" y="2351193"/>
            <a:chExt cx="889771" cy="889771"/>
          </a:xfrm>
          <a:solidFill>
            <a:srgbClr val="F79037"/>
          </a:solidFill>
        </p:grpSpPr>
        <p:sp>
          <p:nvSpPr>
            <p:cNvPr id="133" name="Freeform 132">
              <a:extLst>
                <a:ext uri="{FF2B5EF4-FFF2-40B4-BE49-F238E27FC236}">
                  <a16:creationId xmlns:a16="http://schemas.microsoft.com/office/drawing/2014/main" id="{27B8229B-CF90-DAFA-EF66-0EB069A06F4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34" name="Graphic 2">
              <a:extLst>
                <a:ext uri="{FF2B5EF4-FFF2-40B4-BE49-F238E27FC236}">
                  <a16:creationId xmlns:a16="http://schemas.microsoft.com/office/drawing/2014/main" id="{6F3DA8E9-DA6B-8915-1047-D0DDB7A8B8CF}"/>
                </a:ext>
              </a:extLst>
            </p:cNvPr>
            <p:cNvGrpSpPr/>
            <p:nvPr/>
          </p:nvGrpSpPr>
          <p:grpSpPr>
            <a:xfrm>
              <a:off x="3907180" y="2351193"/>
              <a:ext cx="889771" cy="889771"/>
              <a:chOff x="3907180" y="2351193"/>
              <a:chExt cx="889771" cy="889771"/>
            </a:xfrm>
            <a:grpFill/>
          </p:grpSpPr>
          <p:grpSp>
            <p:nvGrpSpPr>
              <p:cNvPr id="135" name="Graphic 2">
                <a:extLst>
                  <a:ext uri="{FF2B5EF4-FFF2-40B4-BE49-F238E27FC236}">
                    <a16:creationId xmlns:a16="http://schemas.microsoft.com/office/drawing/2014/main" id="{6F2DDB1F-5490-62E6-43DB-676F65D71C39}"/>
                  </a:ext>
                </a:extLst>
              </p:cNvPr>
              <p:cNvGrpSpPr/>
              <p:nvPr/>
            </p:nvGrpSpPr>
            <p:grpSpPr>
              <a:xfrm>
                <a:off x="3907180" y="2351193"/>
                <a:ext cx="889771" cy="889771"/>
                <a:chOff x="3907180" y="2351193"/>
                <a:chExt cx="889771" cy="889771"/>
              </a:xfrm>
              <a:grpFill/>
            </p:grpSpPr>
            <p:sp>
              <p:nvSpPr>
                <p:cNvPr id="137" name="Freeform 136">
                  <a:extLst>
                    <a:ext uri="{FF2B5EF4-FFF2-40B4-BE49-F238E27FC236}">
                      <a16:creationId xmlns:a16="http://schemas.microsoft.com/office/drawing/2014/main" id="{71DE501A-B66D-6091-55F0-4F5C31B1E677}"/>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8" name="Freeform 137">
                  <a:extLst>
                    <a:ext uri="{FF2B5EF4-FFF2-40B4-BE49-F238E27FC236}">
                      <a16:creationId xmlns:a16="http://schemas.microsoft.com/office/drawing/2014/main" id="{81633C20-E74C-4CCD-932E-00649B2E3980}"/>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9" name="Freeform 138">
                  <a:extLst>
                    <a:ext uri="{FF2B5EF4-FFF2-40B4-BE49-F238E27FC236}">
                      <a16:creationId xmlns:a16="http://schemas.microsoft.com/office/drawing/2014/main" id="{87CFFDBD-90C5-2886-A5B1-6A7AD908DA52}"/>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0" name="Freeform 139">
                  <a:extLst>
                    <a:ext uri="{FF2B5EF4-FFF2-40B4-BE49-F238E27FC236}">
                      <a16:creationId xmlns:a16="http://schemas.microsoft.com/office/drawing/2014/main" id="{CE481B4E-6180-3808-CF15-728C55271D6B}"/>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1" name="Freeform 140">
                  <a:extLst>
                    <a:ext uri="{FF2B5EF4-FFF2-40B4-BE49-F238E27FC236}">
                      <a16:creationId xmlns:a16="http://schemas.microsoft.com/office/drawing/2014/main" id="{4872254C-0EE9-F585-A27F-99DC05FDB36C}"/>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2" name="Freeform 141">
                  <a:extLst>
                    <a:ext uri="{FF2B5EF4-FFF2-40B4-BE49-F238E27FC236}">
                      <a16:creationId xmlns:a16="http://schemas.microsoft.com/office/drawing/2014/main" id="{386BD0BD-1954-D7A3-8287-32F35F705397}"/>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3" name="Freeform 142">
                  <a:extLst>
                    <a:ext uri="{FF2B5EF4-FFF2-40B4-BE49-F238E27FC236}">
                      <a16:creationId xmlns:a16="http://schemas.microsoft.com/office/drawing/2014/main" id="{5F6C87A3-55BA-AE3D-472E-08CB61B7E696}"/>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4" name="Freeform 143">
                  <a:extLst>
                    <a:ext uri="{FF2B5EF4-FFF2-40B4-BE49-F238E27FC236}">
                      <a16:creationId xmlns:a16="http://schemas.microsoft.com/office/drawing/2014/main" id="{C4D86860-E20D-003F-35AF-D3E99EC204EB}"/>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5" name="Freeform 144">
                  <a:extLst>
                    <a:ext uri="{FF2B5EF4-FFF2-40B4-BE49-F238E27FC236}">
                      <a16:creationId xmlns:a16="http://schemas.microsoft.com/office/drawing/2014/main" id="{99D0E01C-CE87-5BCB-160E-89A13CAB6A77}"/>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36" name="Freeform 135">
                <a:extLst>
                  <a:ext uri="{FF2B5EF4-FFF2-40B4-BE49-F238E27FC236}">
                    <a16:creationId xmlns:a16="http://schemas.microsoft.com/office/drawing/2014/main" id="{4CCF0A86-35A4-B5EF-6861-90AE9DE86534}"/>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46" name="Group 145">
            <a:extLst>
              <a:ext uri="{FF2B5EF4-FFF2-40B4-BE49-F238E27FC236}">
                <a16:creationId xmlns:a16="http://schemas.microsoft.com/office/drawing/2014/main" id="{85352D1B-2404-F5ED-69D9-8D7E3B1DE7B1}"/>
              </a:ext>
            </a:extLst>
          </p:cNvPr>
          <p:cNvGrpSpPr/>
          <p:nvPr/>
        </p:nvGrpSpPr>
        <p:grpSpPr>
          <a:xfrm>
            <a:off x="1016748" y="1848304"/>
            <a:ext cx="939768" cy="935405"/>
            <a:chOff x="3917171" y="3851610"/>
            <a:chExt cx="870324" cy="866284"/>
          </a:xfrm>
          <a:solidFill>
            <a:srgbClr val="F79037"/>
          </a:solidFill>
        </p:grpSpPr>
        <p:sp>
          <p:nvSpPr>
            <p:cNvPr id="147" name="Freeform 146">
              <a:extLst>
                <a:ext uri="{FF2B5EF4-FFF2-40B4-BE49-F238E27FC236}">
                  <a16:creationId xmlns:a16="http://schemas.microsoft.com/office/drawing/2014/main" id="{773DFC34-7F21-C88C-8D6E-48B9D17DCAA8}"/>
                </a:ext>
              </a:extLst>
            </p:cNvPr>
            <p:cNvSpPr/>
            <p:nvPr/>
          </p:nvSpPr>
          <p:spPr>
            <a:xfrm>
              <a:off x="4277058" y="4133446"/>
              <a:ext cx="172115" cy="288159"/>
            </a:xfrm>
            <a:custGeom>
              <a:avLst/>
              <a:gdLst>
                <a:gd name="connsiteX0" fmla="*/ 49263 w 172115"/>
                <a:gd name="connsiteY0" fmla="*/ 165308 h 288159"/>
                <a:gd name="connsiteX1" fmla="*/ 8614 w 172115"/>
                <a:gd name="connsiteY1" fmla="*/ 49683 h 288159"/>
                <a:gd name="connsiteX2" fmla="*/ 86300 w 172115"/>
                <a:gd name="connsiteY2" fmla="*/ 0 h 288159"/>
                <a:gd name="connsiteX3" fmla="*/ 93526 w 172115"/>
                <a:gd name="connsiteY3" fmla="*/ 0 h 288159"/>
                <a:gd name="connsiteX4" fmla="*/ 115206 w 172115"/>
                <a:gd name="connsiteY4" fmla="*/ 78589 h 288159"/>
                <a:gd name="connsiteX5" fmla="*/ 172115 w 172115"/>
                <a:gd name="connsiteY5" fmla="*/ 78589 h 288159"/>
                <a:gd name="connsiteX6" fmla="*/ 172115 w 172115"/>
                <a:gd name="connsiteY6" fmla="*/ 85816 h 288159"/>
                <a:gd name="connsiteX7" fmla="*/ 122432 w 172115"/>
                <a:gd name="connsiteY7" fmla="*/ 164405 h 288159"/>
                <a:gd name="connsiteX8" fmla="*/ 114303 w 172115"/>
                <a:gd name="connsiteY8" fmla="*/ 177051 h 288159"/>
                <a:gd name="connsiteX9" fmla="*/ 114303 w 172115"/>
                <a:gd name="connsiteY9" fmla="*/ 288160 h 288159"/>
                <a:gd name="connsiteX10" fmla="*/ 56490 w 172115"/>
                <a:gd name="connsiteY10" fmla="*/ 288160 h 288159"/>
                <a:gd name="connsiteX11" fmla="*/ 56490 w 172115"/>
                <a:gd name="connsiteY11" fmla="*/ 177051 h 288159"/>
                <a:gd name="connsiteX12" fmla="*/ 49263 w 172115"/>
                <a:gd name="connsiteY12" fmla="*/ 165308 h 28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115" h="288159">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48" name="Graphic 2">
              <a:extLst>
                <a:ext uri="{FF2B5EF4-FFF2-40B4-BE49-F238E27FC236}">
                  <a16:creationId xmlns:a16="http://schemas.microsoft.com/office/drawing/2014/main" id="{6B933442-D10B-40B4-7B31-5024562E44BC}"/>
                </a:ext>
              </a:extLst>
            </p:cNvPr>
            <p:cNvGrpSpPr/>
            <p:nvPr/>
          </p:nvGrpSpPr>
          <p:grpSpPr>
            <a:xfrm>
              <a:off x="3917171" y="3851610"/>
              <a:ext cx="870324" cy="866284"/>
              <a:chOff x="3917171" y="3851610"/>
              <a:chExt cx="870324" cy="866284"/>
            </a:xfrm>
            <a:grpFill/>
          </p:grpSpPr>
          <p:sp>
            <p:nvSpPr>
              <p:cNvPr id="149" name="Freeform 148">
                <a:extLst>
                  <a:ext uri="{FF2B5EF4-FFF2-40B4-BE49-F238E27FC236}">
                    <a16:creationId xmlns:a16="http://schemas.microsoft.com/office/drawing/2014/main" id="{C0508062-7307-7626-FEC6-B48D9D716445}"/>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0" name="Freeform 149">
                <a:extLst>
                  <a:ext uri="{FF2B5EF4-FFF2-40B4-BE49-F238E27FC236}">
                    <a16:creationId xmlns:a16="http://schemas.microsoft.com/office/drawing/2014/main" id="{6D6EFD31-5E8E-55A1-11A3-A1A847E8B7A9}"/>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1" name="Freeform 150">
                <a:extLst>
                  <a:ext uri="{FF2B5EF4-FFF2-40B4-BE49-F238E27FC236}">
                    <a16:creationId xmlns:a16="http://schemas.microsoft.com/office/drawing/2014/main" id="{8FE2E00A-24B2-CE80-E6A3-A6410D2C2DA6}"/>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2" name="Freeform 151">
                <a:extLst>
                  <a:ext uri="{FF2B5EF4-FFF2-40B4-BE49-F238E27FC236}">
                    <a16:creationId xmlns:a16="http://schemas.microsoft.com/office/drawing/2014/main" id="{5266D3B3-7AB2-441E-219D-9B80EE2A5EA6}"/>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3" name="Freeform 152">
                <a:extLst>
                  <a:ext uri="{FF2B5EF4-FFF2-40B4-BE49-F238E27FC236}">
                    <a16:creationId xmlns:a16="http://schemas.microsoft.com/office/drawing/2014/main" id="{B60268EC-3C83-37D3-9C7C-06DB858BB44C}"/>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4" name="Freeform 153">
                <a:extLst>
                  <a:ext uri="{FF2B5EF4-FFF2-40B4-BE49-F238E27FC236}">
                    <a16:creationId xmlns:a16="http://schemas.microsoft.com/office/drawing/2014/main" id="{018116BE-E2C5-170B-D61F-F973C6813318}"/>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5" name="Freeform 154">
                <a:extLst>
                  <a:ext uri="{FF2B5EF4-FFF2-40B4-BE49-F238E27FC236}">
                    <a16:creationId xmlns:a16="http://schemas.microsoft.com/office/drawing/2014/main" id="{DE3B54D4-E194-71E3-B037-A0D433234BE8}"/>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6" name="Freeform 155">
                <a:extLst>
                  <a:ext uri="{FF2B5EF4-FFF2-40B4-BE49-F238E27FC236}">
                    <a16:creationId xmlns:a16="http://schemas.microsoft.com/office/drawing/2014/main" id="{3E6F7618-86B5-4A02-A16E-2E5FBD81E0CE}"/>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7" name="Freeform 156">
                <a:extLst>
                  <a:ext uri="{FF2B5EF4-FFF2-40B4-BE49-F238E27FC236}">
                    <a16:creationId xmlns:a16="http://schemas.microsoft.com/office/drawing/2014/main" id="{C7DC1AB4-814D-6609-41AE-0CCA856B6A4F}"/>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8" name="Freeform 157">
                <a:extLst>
                  <a:ext uri="{FF2B5EF4-FFF2-40B4-BE49-F238E27FC236}">
                    <a16:creationId xmlns:a16="http://schemas.microsoft.com/office/drawing/2014/main" id="{87997E47-60D1-AB01-2AA7-23C63D21D8B0}"/>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9" name="Freeform 158">
                <a:extLst>
                  <a:ext uri="{FF2B5EF4-FFF2-40B4-BE49-F238E27FC236}">
                    <a16:creationId xmlns:a16="http://schemas.microsoft.com/office/drawing/2014/main" id="{8C9477F5-59B6-BDA0-F915-F37BA6759559}"/>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0" name="Freeform 159">
                <a:extLst>
                  <a:ext uri="{FF2B5EF4-FFF2-40B4-BE49-F238E27FC236}">
                    <a16:creationId xmlns:a16="http://schemas.microsoft.com/office/drawing/2014/main" id="{05F584FD-DDB9-60BE-AA82-3FD701A34404}"/>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1" name="Freeform 160">
                <a:extLst>
                  <a:ext uri="{FF2B5EF4-FFF2-40B4-BE49-F238E27FC236}">
                    <a16:creationId xmlns:a16="http://schemas.microsoft.com/office/drawing/2014/main" id="{28712FCE-00D9-0463-D857-E36DE4F1D49B}"/>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2" name="Freeform 161">
                <a:extLst>
                  <a:ext uri="{FF2B5EF4-FFF2-40B4-BE49-F238E27FC236}">
                    <a16:creationId xmlns:a16="http://schemas.microsoft.com/office/drawing/2014/main" id="{15D7EEFB-E06E-DF29-96DE-61D3E41C9AD0}"/>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3" name="Freeform 162">
                <a:extLst>
                  <a:ext uri="{FF2B5EF4-FFF2-40B4-BE49-F238E27FC236}">
                    <a16:creationId xmlns:a16="http://schemas.microsoft.com/office/drawing/2014/main" id="{12DEC6C7-C7D0-1B0D-DCC2-544FDE677BC3}"/>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64" name="Group 163">
            <a:extLst>
              <a:ext uri="{FF2B5EF4-FFF2-40B4-BE49-F238E27FC236}">
                <a16:creationId xmlns:a16="http://schemas.microsoft.com/office/drawing/2014/main" id="{33C0C08F-7A99-4D40-2D01-AE517218A2D2}"/>
              </a:ext>
            </a:extLst>
          </p:cNvPr>
          <p:cNvGrpSpPr/>
          <p:nvPr/>
        </p:nvGrpSpPr>
        <p:grpSpPr>
          <a:xfrm>
            <a:off x="1024965" y="5870414"/>
            <a:ext cx="923335" cy="762338"/>
            <a:chOff x="10376768" y="2334933"/>
            <a:chExt cx="920484" cy="919581"/>
          </a:xfrm>
          <a:solidFill>
            <a:srgbClr val="F79037"/>
          </a:solidFill>
        </p:grpSpPr>
        <p:sp>
          <p:nvSpPr>
            <p:cNvPr id="165" name="Freeform 164">
              <a:extLst>
                <a:ext uri="{FF2B5EF4-FFF2-40B4-BE49-F238E27FC236}">
                  <a16:creationId xmlns:a16="http://schemas.microsoft.com/office/drawing/2014/main" id="{E076E7D5-9222-391B-83E6-E891932999D7}"/>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6" name="Freeform 165">
              <a:extLst>
                <a:ext uri="{FF2B5EF4-FFF2-40B4-BE49-F238E27FC236}">
                  <a16:creationId xmlns:a16="http://schemas.microsoft.com/office/drawing/2014/main" id="{6DD9F5F2-3A28-3CE5-F637-2C675884F942}"/>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67" name="Graphic 2">
              <a:extLst>
                <a:ext uri="{FF2B5EF4-FFF2-40B4-BE49-F238E27FC236}">
                  <a16:creationId xmlns:a16="http://schemas.microsoft.com/office/drawing/2014/main" id="{778A4933-37E8-FB70-28C0-DB1CEA431902}"/>
                </a:ext>
              </a:extLst>
            </p:cNvPr>
            <p:cNvGrpSpPr/>
            <p:nvPr/>
          </p:nvGrpSpPr>
          <p:grpSpPr>
            <a:xfrm>
              <a:off x="10376768" y="2334933"/>
              <a:ext cx="920484" cy="919581"/>
              <a:chOff x="10376768" y="2334933"/>
              <a:chExt cx="920484" cy="919581"/>
            </a:xfrm>
            <a:grpFill/>
          </p:grpSpPr>
          <p:sp>
            <p:nvSpPr>
              <p:cNvPr id="168" name="Freeform 167">
                <a:extLst>
                  <a:ext uri="{FF2B5EF4-FFF2-40B4-BE49-F238E27FC236}">
                    <a16:creationId xmlns:a16="http://schemas.microsoft.com/office/drawing/2014/main" id="{42B3379A-EA3C-08E9-FA00-27A23B89A17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9" name="Freeform 168">
                <a:extLst>
                  <a:ext uri="{FF2B5EF4-FFF2-40B4-BE49-F238E27FC236}">
                    <a16:creationId xmlns:a16="http://schemas.microsoft.com/office/drawing/2014/main" id="{1E60B013-93D2-5D55-EC2E-5B3541BFE6D1}"/>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3" name="Graphic 3">
            <a:extLst>
              <a:ext uri="{FF2B5EF4-FFF2-40B4-BE49-F238E27FC236}">
                <a16:creationId xmlns:a16="http://schemas.microsoft.com/office/drawing/2014/main" id="{28B3F01E-D3D9-05D0-2332-F6A3B30B812D}"/>
              </a:ext>
            </a:extLst>
          </p:cNvPr>
          <p:cNvGrpSpPr/>
          <p:nvPr/>
        </p:nvGrpSpPr>
        <p:grpSpPr>
          <a:xfrm>
            <a:off x="1083684" y="8637713"/>
            <a:ext cx="898824" cy="919301"/>
            <a:chOff x="6488295" y="5309031"/>
            <a:chExt cx="1083393" cy="1108075"/>
          </a:xfrm>
          <a:solidFill>
            <a:srgbClr val="F79037"/>
          </a:solidFill>
        </p:grpSpPr>
        <p:sp>
          <p:nvSpPr>
            <p:cNvPr id="5" name="Freeform 4">
              <a:extLst>
                <a:ext uri="{FF2B5EF4-FFF2-40B4-BE49-F238E27FC236}">
                  <a16:creationId xmlns:a16="http://schemas.microsoft.com/office/drawing/2014/main" id="{38DDB236-F724-8382-D2E9-6A56A3175C34}"/>
                </a:ext>
              </a:extLst>
            </p:cNvPr>
            <p:cNvSpPr/>
            <p:nvPr/>
          </p:nvSpPr>
          <p:spPr>
            <a:xfrm>
              <a:off x="7127359" y="5377600"/>
              <a:ext cx="397701" cy="323645"/>
            </a:xfrm>
            <a:custGeom>
              <a:avLst/>
              <a:gdLst>
                <a:gd name="connsiteX0" fmla="*/ 8229 w 397701"/>
                <a:gd name="connsiteY0" fmla="*/ 0 h 323645"/>
                <a:gd name="connsiteX1" fmla="*/ 0 w 397701"/>
                <a:gd name="connsiteY1" fmla="*/ 8228 h 323645"/>
                <a:gd name="connsiteX2" fmla="*/ 0 w 397701"/>
                <a:gd name="connsiteY2" fmla="*/ 271533 h 323645"/>
                <a:gd name="connsiteX3" fmla="*/ 8229 w 397701"/>
                <a:gd name="connsiteY3" fmla="*/ 279761 h 323645"/>
                <a:gd name="connsiteX4" fmla="*/ 60341 w 397701"/>
                <a:gd name="connsiteY4" fmla="*/ 279761 h 323645"/>
                <a:gd name="connsiteX5" fmla="*/ 82283 w 397701"/>
                <a:gd name="connsiteY5" fmla="*/ 298961 h 323645"/>
                <a:gd name="connsiteX6" fmla="*/ 87769 w 397701"/>
                <a:gd name="connsiteY6" fmla="*/ 323646 h 323645"/>
                <a:gd name="connsiteX7" fmla="*/ 139881 w 397701"/>
                <a:gd name="connsiteY7" fmla="*/ 285247 h 323645"/>
                <a:gd name="connsiteX8" fmla="*/ 153595 w 397701"/>
                <a:gd name="connsiteY8" fmla="*/ 279761 h 323645"/>
                <a:gd name="connsiteX9" fmla="*/ 389473 w 397701"/>
                <a:gd name="connsiteY9" fmla="*/ 279761 h 323645"/>
                <a:gd name="connsiteX10" fmla="*/ 397701 w 397701"/>
                <a:gd name="connsiteY10" fmla="*/ 271533 h 323645"/>
                <a:gd name="connsiteX11" fmla="*/ 397701 w 397701"/>
                <a:gd name="connsiteY11" fmla="*/ 8228 h 323645"/>
                <a:gd name="connsiteX12" fmla="*/ 389473 w 397701"/>
                <a:gd name="connsiteY12" fmla="*/ 0 h 323645"/>
                <a:gd name="connsiteX13" fmla="*/ 8229 w 397701"/>
                <a:gd name="connsiteY13" fmla="*/ 0 h 323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7701" h="323645">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DD1470"/>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F2E86BBB-86DE-6861-5D6A-19911462A22C}"/>
                </a:ext>
              </a:extLst>
            </p:cNvPr>
            <p:cNvGrpSpPr/>
            <p:nvPr/>
          </p:nvGrpSpPr>
          <p:grpSpPr>
            <a:xfrm>
              <a:off x="6488295" y="5309031"/>
              <a:ext cx="1083393" cy="1108075"/>
              <a:chOff x="6488295" y="5309031"/>
              <a:chExt cx="1083393" cy="1108075"/>
            </a:xfrm>
            <a:grpFill/>
          </p:grpSpPr>
          <p:sp>
            <p:nvSpPr>
              <p:cNvPr id="8" name="Freeform 7">
                <a:extLst>
                  <a:ext uri="{FF2B5EF4-FFF2-40B4-BE49-F238E27FC236}">
                    <a16:creationId xmlns:a16="http://schemas.microsoft.com/office/drawing/2014/main" id="{1CCD3153-7BCE-9B84-3D03-31B0B6A99316}"/>
                  </a:ext>
                </a:extLst>
              </p:cNvPr>
              <p:cNvSpPr/>
              <p:nvPr/>
            </p:nvSpPr>
            <p:spPr>
              <a:xfrm>
                <a:off x="6488295" y="5309031"/>
                <a:ext cx="647293" cy="1108075"/>
              </a:xfrm>
              <a:custGeom>
                <a:avLst/>
                <a:gdLst>
                  <a:gd name="connsiteX0" fmla="*/ 619866 w 647293"/>
                  <a:gd name="connsiteY0" fmla="*/ 573237 h 1108075"/>
                  <a:gd name="connsiteX1" fmla="*/ 551296 w 647293"/>
                  <a:gd name="connsiteY1" fmla="*/ 573237 h 1108075"/>
                  <a:gd name="connsiteX2" fmla="*/ 551296 w 647293"/>
                  <a:gd name="connsiteY2" fmla="*/ 425128 h 1108075"/>
                  <a:gd name="connsiteX3" fmla="*/ 438843 w 647293"/>
                  <a:gd name="connsiteY3" fmla="*/ 312675 h 1108075"/>
                  <a:gd name="connsiteX4" fmla="*/ 436100 w 647293"/>
                  <a:gd name="connsiteY4" fmla="*/ 312675 h 1108075"/>
                  <a:gd name="connsiteX5" fmla="*/ 499184 w 647293"/>
                  <a:gd name="connsiteY5" fmla="*/ 178280 h 1108075"/>
                  <a:gd name="connsiteX6" fmla="*/ 320904 w 647293"/>
                  <a:gd name="connsiteY6" fmla="*/ 0 h 1108075"/>
                  <a:gd name="connsiteX7" fmla="*/ 142624 w 647293"/>
                  <a:gd name="connsiteY7" fmla="*/ 178280 h 1108075"/>
                  <a:gd name="connsiteX8" fmla="*/ 205708 w 647293"/>
                  <a:gd name="connsiteY8" fmla="*/ 312675 h 1108075"/>
                  <a:gd name="connsiteX9" fmla="*/ 202965 w 647293"/>
                  <a:gd name="connsiteY9" fmla="*/ 312675 h 1108075"/>
                  <a:gd name="connsiteX10" fmla="*/ 90511 w 647293"/>
                  <a:gd name="connsiteY10" fmla="*/ 425128 h 1108075"/>
                  <a:gd name="connsiteX11" fmla="*/ 90511 w 647293"/>
                  <a:gd name="connsiteY11" fmla="*/ 573237 h 1108075"/>
                  <a:gd name="connsiteX12" fmla="*/ 21942 w 647293"/>
                  <a:gd name="connsiteY12" fmla="*/ 573237 h 1108075"/>
                  <a:gd name="connsiteX13" fmla="*/ 0 w 647293"/>
                  <a:gd name="connsiteY13" fmla="*/ 595179 h 1108075"/>
                  <a:gd name="connsiteX14" fmla="*/ 0 w 647293"/>
                  <a:gd name="connsiteY14" fmla="*/ 737803 h 1108075"/>
                  <a:gd name="connsiteX15" fmla="*/ 21942 w 647293"/>
                  <a:gd name="connsiteY15" fmla="*/ 759745 h 1108075"/>
                  <a:gd name="connsiteX16" fmla="*/ 57598 w 647293"/>
                  <a:gd name="connsiteY16" fmla="*/ 759745 h 1108075"/>
                  <a:gd name="connsiteX17" fmla="*/ 57598 w 647293"/>
                  <a:gd name="connsiteY17" fmla="*/ 1086134 h 1108075"/>
                  <a:gd name="connsiteX18" fmla="*/ 79540 w 647293"/>
                  <a:gd name="connsiteY18" fmla="*/ 1108076 h 1108075"/>
                  <a:gd name="connsiteX19" fmla="*/ 567753 w 647293"/>
                  <a:gd name="connsiteY19" fmla="*/ 1108076 h 1108075"/>
                  <a:gd name="connsiteX20" fmla="*/ 589695 w 647293"/>
                  <a:gd name="connsiteY20" fmla="*/ 1086134 h 1108075"/>
                  <a:gd name="connsiteX21" fmla="*/ 589695 w 647293"/>
                  <a:gd name="connsiteY21" fmla="*/ 759745 h 1108075"/>
                  <a:gd name="connsiteX22" fmla="*/ 625351 w 647293"/>
                  <a:gd name="connsiteY22" fmla="*/ 759745 h 1108075"/>
                  <a:gd name="connsiteX23" fmla="*/ 647293 w 647293"/>
                  <a:gd name="connsiteY23" fmla="*/ 737803 h 1108075"/>
                  <a:gd name="connsiteX24" fmla="*/ 647293 w 647293"/>
                  <a:gd name="connsiteY24" fmla="*/ 595179 h 1108075"/>
                  <a:gd name="connsiteX25" fmla="*/ 619866 w 647293"/>
                  <a:gd name="connsiteY25" fmla="*/ 573237 h 1108075"/>
                  <a:gd name="connsiteX26" fmla="*/ 619866 w 647293"/>
                  <a:gd name="connsiteY26" fmla="*/ 573237 h 1108075"/>
                  <a:gd name="connsiteX27" fmla="*/ 183766 w 647293"/>
                  <a:gd name="connsiteY27" fmla="*/ 178280 h 1108075"/>
                  <a:gd name="connsiteX28" fmla="*/ 318161 w 647293"/>
                  <a:gd name="connsiteY28" fmla="*/ 43884 h 1108075"/>
                  <a:gd name="connsiteX29" fmla="*/ 452557 w 647293"/>
                  <a:gd name="connsiteY29" fmla="*/ 178280 h 1108075"/>
                  <a:gd name="connsiteX30" fmla="*/ 318161 w 647293"/>
                  <a:gd name="connsiteY30" fmla="*/ 312675 h 1108075"/>
                  <a:gd name="connsiteX31" fmla="*/ 183766 w 647293"/>
                  <a:gd name="connsiteY31" fmla="*/ 178280 h 1108075"/>
                  <a:gd name="connsiteX32" fmla="*/ 183766 w 647293"/>
                  <a:gd name="connsiteY32" fmla="*/ 178280 h 1108075"/>
                  <a:gd name="connsiteX33" fmla="*/ 131653 w 647293"/>
                  <a:gd name="connsiteY33" fmla="*/ 425128 h 1108075"/>
                  <a:gd name="connsiteX34" fmla="*/ 200222 w 647293"/>
                  <a:gd name="connsiteY34" fmla="*/ 356559 h 1108075"/>
                  <a:gd name="connsiteX35" fmla="*/ 438843 w 647293"/>
                  <a:gd name="connsiteY35" fmla="*/ 356559 h 1108075"/>
                  <a:gd name="connsiteX36" fmla="*/ 507412 w 647293"/>
                  <a:gd name="connsiteY36" fmla="*/ 425128 h 1108075"/>
                  <a:gd name="connsiteX37" fmla="*/ 507412 w 647293"/>
                  <a:gd name="connsiteY37" fmla="*/ 573237 h 1108075"/>
                  <a:gd name="connsiteX38" fmla="*/ 131653 w 647293"/>
                  <a:gd name="connsiteY38" fmla="*/ 573237 h 1108075"/>
                  <a:gd name="connsiteX39" fmla="*/ 131653 w 647293"/>
                  <a:gd name="connsiteY39" fmla="*/ 425128 h 1108075"/>
                  <a:gd name="connsiteX40" fmla="*/ 597923 w 647293"/>
                  <a:gd name="connsiteY40" fmla="*/ 715861 h 1108075"/>
                  <a:gd name="connsiteX41" fmla="*/ 425129 w 647293"/>
                  <a:gd name="connsiteY41" fmla="*/ 715861 h 1108075"/>
                  <a:gd name="connsiteX42" fmla="*/ 403187 w 647293"/>
                  <a:gd name="connsiteY42" fmla="*/ 737803 h 1108075"/>
                  <a:gd name="connsiteX43" fmla="*/ 425129 w 647293"/>
                  <a:gd name="connsiteY43" fmla="*/ 759745 h 1108075"/>
                  <a:gd name="connsiteX44" fmla="*/ 540326 w 647293"/>
                  <a:gd name="connsiteY44" fmla="*/ 759745 h 1108075"/>
                  <a:gd name="connsiteX45" fmla="*/ 540326 w 647293"/>
                  <a:gd name="connsiteY45" fmla="*/ 1064191 h 1108075"/>
                  <a:gd name="connsiteX46" fmla="*/ 95997 w 647293"/>
                  <a:gd name="connsiteY46" fmla="*/ 1064191 h 1108075"/>
                  <a:gd name="connsiteX47" fmla="*/ 95997 w 647293"/>
                  <a:gd name="connsiteY47" fmla="*/ 759745 h 1108075"/>
                  <a:gd name="connsiteX48" fmla="*/ 230392 w 647293"/>
                  <a:gd name="connsiteY48" fmla="*/ 759745 h 1108075"/>
                  <a:gd name="connsiteX49" fmla="*/ 252335 w 647293"/>
                  <a:gd name="connsiteY49" fmla="*/ 737803 h 1108075"/>
                  <a:gd name="connsiteX50" fmla="*/ 230392 w 647293"/>
                  <a:gd name="connsiteY50" fmla="*/ 715861 h 1108075"/>
                  <a:gd name="connsiteX51" fmla="*/ 41142 w 647293"/>
                  <a:gd name="connsiteY51" fmla="*/ 715861 h 1108075"/>
                  <a:gd name="connsiteX52" fmla="*/ 41142 w 647293"/>
                  <a:gd name="connsiteY52" fmla="*/ 617122 h 1108075"/>
                  <a:gd name="connsiteX53" fmla="*/ 597923 w 647293"/>
                  <a:gd name="connsiteY53" fmla="*/ 617122 h 1108075"/>
                  <a:gd name="connsiteX54" fmla="*/ 597923 w 647293"/>
                  <a:gd name="connsiteY54" fmla="*/ 715861 h 110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47293" h="1108075">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grpFill/>
              <a:ln w="2742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70FDE9E-8E14-D1B9-BC24-82DE9123AC88}"/>
                  </a:ext>
                </a:extLst>
              </p:cNvPr>
              <p:cNvSpPr/>
              <p:nvPr/>
            </p:nvSpPr>
            <p:spPr>
              <a:xfrm>
                <a:off x="6797152" y="6025833"/>
                <a:ext cx="42217" cy="42942"/>
              </a:xfrm>
              <a:custGeom>
                <a:avLst/>
                <a:gdLst>
                  <a:gd name="connsiteX0" fmla="*/ 20275 w 42217"/>
                  <a:gd name="connsiteY0" fmla="*/ 42943 h 42942"/>
                  <a:gd name="connsiteX1" fmla="*/ 1076 w 42217"/>
                  <a:gd name="connsiteY1" fmla="*/ 29229 h 42942"/>
                  <a:gd name="connsiteX2" fmla="*/ 6562 w 42217"/>
                  <a:gd name="connsiteY2" fmla="*/ 4544 h 42942"/>
                  <a:gd name="connsiteX3" fmla="*/ 31246 w 42217"/>
                  <a:gd name="connsiteY3" fmla="*/ 1801 h 42942"/>
                  <a:gd name="connsiteX4" fmla="*/ 42217 w 42217"/>
                  <a:gd name="connsiteY4" fmla="*/ 23744 h 42942"/>
                  <a:gd name="connsiteX5" fmla="*/ 20275 w 42217"/>
                  <a:gd name="connsiteY5" fmla="*/ 42943 h 42942"/>
                  <a:gd name="connsiteX6" fmla="*/ 20275 w 42217"/>
                  <a:gd name="connsiteY6" fmla="*/ 42943 h 4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17" h="42942">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grpFill/>
              <a:ln w="274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17CE3AD-EEC1-E00F-3C65-509900849E83}"/>
                  </a:ext>
                </a:extLst>
              </p:cNvPr>
              <p:cNvSpPr/>
              <p:nvPr/>
            </p:nvSpPr>
            <p:spPr>
              <a:xfrm>
                <a:off x="7184958" y="5479081"/>
                <a:ext cx="287990" cy="43884"/>
              </a:xfrm>
              <a:custGeom>
                <a:avLst/>
                <a:gdLst>
                  <a:gd name="connsiteX0" fmla="*/ 266049 w 287990"/>
                  <a:gd name="connsiteY0" fmla="*/ 43884 h 43884"/>
                  <a:gd name="connsiteX1" fmla="*/ 21943 w 287990"/>
                  <a:gd name="connsiteY1" fmla="*/ 43884 h 43884"/>
                  <a:gd name="connsiteX2" fmla="*/ 0 w 287990"/>
                  <a:gd name="connsiteY2" fmla="*/ 21943 h 43884"/>
                  <a:gd name="connsiteX3" fmla="*/ 21943 w 287990"/>
                  <a:gd name="connsiteY3" fmla="*/ 0 h 43884"/>
                  <a:gd name="connsiteX4" fmla="*/ 266049 w 287990"/>
                  <a:gd name="connsiteY4" fmla="*/ 0 h 43884"/>
                  <a:gd name="connsiteX5" fmla="*/ 287991 w 287990"/>
                  <a:gd name="connsiteY5" fmla="*/ 21943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6DD8980-4936-02C5-32E5-1B144FE28FB7}"/>
                  </a:ext>
                </a:extLst>
              </p:cNvPr>
              <p:cNvSpPr/>
              <p:nvPr/>
            </p:nvSpPr>
            <p:spPr>
              <a:xfrm>
                <a:off x="7184958" y="5569593"/>
                <a:ext cx="287990" cy="43884"/>
              </a:xfrm>
              <a:custGeom>
                <a:avLst/>
                <a:gdLst>
                  <a:gd name="connsiteX0" fmla="*/ 266049 w 287990"/>
                  <a:gd name="connsiteY0" fmla="*/ 43884 h 43884"/>
                  <a:gd name="connsiteX1" fmla="*/ 21943 w 287990"/>
                  <a:gd name="connsiteY1" fmla="*/ 43884 h 43884"/>
                  <a:gd name="connsiteX2" fmla="*/ 0 w 287990"/>
                  <a:gd name="connsiteY2" fmla="*/ 21942 h 43884"/>
                  <a:gd name="connsiteX3" fmla="*/ 21943 w 287990"/>
                  <a:gd name="connsiteY3" fmla="*/ 0 h 43884"/>
                  <a:gd name="connsiteX4" fmla="*/ 266049 w 287990"/>
                  <a:gd name="connsiteY4" fmla="*/ 0 h 43884"/>
                  <a:gd name="connsiteX5" fmla="*/ 287991 w 287990"/>
                  <a:gd name="connsiteY5" fmla="*/ 21942 h 43884"/>
                  <a:gd name="connsiteX6" fmla="*/ 266049 w 287990"/>
                  <a:gd name="connsiteY6" fmla="*/ 43884 h 43884"/>
                  <a:gd name="connsiteX7" fmla="*/ 266049 w 287990"/>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7990" h="43884">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0402E42-521F-74C4-1658-FC43DD762BE4}"/>
                  </a:ext>
                </a:extLst>
              </p:cNvPr>
              <p:cNvSpPr/>
              <p:nvPr/>
            </p:nvSpPr>
            <p:spPr>
              <a:xfrm>
                <a:off x="7088961" y="5363886"/>
                <a:ext cx="482727" cy="427871"/>
              </a:xfrm>
              <a:custGeom>
                <a:avLst/>
                <a:gdLst>
                  <a:gd name="connsiteX0" fmla="*/ 115197 w 482727"/>
                  <a:gd name="connsiteY0" fmla="*/ 427871 h 427871"/>
                  <a:gd name="connsiteX1" fmla="*/ 106968 w 482727"/>
                  <a:gd name="connsiteY1" fmla="*/ 425128 h 427871"/>
                  <a:gd name="connsiteX2" fmla="*/ 93254 w 482727"/>
                  <a:gd name="connsiteY2" fmla="*/ 408671 h 427871"/>
                  <a:gd name="connsiteX3" fmla="*/ 85026 w 482727"/>
                  <a:gd name="connsiteY3" fmla="*/ 367530 h 427871"/>
                  <a:gd name="connsiteX4" fmla="*/ 52112 w 482727"/>
                  <a:gd name="connsiteY4" fmla="*/ 367530 h 427871"/>
                  <a:gd name="connsiteX5" fmla="*/ 0 w 482727"/>
                  <a:gd name="connsiteY5" fmla="*/ 315418 h 427871"/>
                  <a:gd name="connsiteX6" fmla="*/ 0 w 482727"/>
                  <a:gd name="connsiteY6" fmla="*/ 52112 h 427871"/>
                  <a:gd name="connsiteX7" fmla="*/ 52112 w 482727"/>
                  <a:gd name="connsiteY7" fmla="*/ 0 h 427871"/>
                  <a:gd name="connsiteX8" fmla="*/ 430615 w 482727"/>
                  <a:gd name="connsiteY8" fmla="*/ 0 h 427871"/>
                  <a:gd name="connsiteX9" fmla="*/ 482727 w 482727"/>
                  <a:gd name="connsiteY9" fmla="*/ 52112 h 427871"/>
                  <a:gd name="connsiteX10" fmla="*/ 482727 w 482727"/>
                  <a:gd name="connsiteY10" fmla="*/ 315418 h 427871"/>
                  <a:gd name="connsiteX11" fmla="*/ 430615 w 482727"/>
                  <a:gd name="connsiteY11" fmla="*/ 367530 h 427871"/>
                  <a:gd name="connsiteX12" fmla="*/ 202965 w 482727"/>
                  <a:gd name="connsiteY12" fmla="*/ 367530 h 427871"/>
                  <a:gd name="connsiteX13" fmla="*/ 126167 w 482727"/>
                  <a:gd name="connsiteY13" fmla="*/ 422385 h 427871"/>
                  <a:gd name="connsiteX14" fmla="*/ 115197 w 482727"/>
                  <a:gd name="connsiteY14" fmla="*/ 427871 h 427871"/>
                  <a:gd name="connsiteX15" fmla="*/ 115197 w 482727"/>
                  <a:gd name="connsiteY15" fmla="*/ 427871 h 427871"/>
                  <a:gd name="connsiteX16" fmla="*/ 52112 w 482727"/>
                  <a:gd name="connsiteY16" fmla="*/ 43884 h 427871"/>
                  <a:gd name="connsiteX17" fmla="*/ 43884 w 482727"/>
                  <a:gd name="connsiteY17" fmla="*/ 52112 h 427871"/>
                  <a:gd name="connsiteX18" fmla="*/ 43884 w 482727"/>
                  <a:gd name="connsiteY18" fmla="*/ 315418 h 427871"/>
                  <a:gd name="connsiteX19" fmla="*/ 52112 w 482727"/>
                  <a:gd name="connsiteY19" fmla="*/ 323646 h 427871"/>
                  <a:gd name="connsiteX20" fmla="*/ 104226 w 482727"/>
                  <a:gd name="connsiteY20" fmla="*/ 323646 h 427871"/>
                  <a:gd name="connsiteX21" fmla="*/ 126167 w 482727"/>
                  <a:gd name="connsiteY21" fmla="*/ 342845 h 427871"/>
                  <a:gd name="connsiteX22" fmla="*/ 131653 w 482727"/>
                  <a:gd name="connsiteY22" fmla="*/ 367530 h 427871"/>
                  <a:gd name="connsiteX23" fmla="*/ 183766 w 482727"/>
                  <a:gd name="connsiteY23" fmla="*/ 329131 h 427871"/>
                  <a:gd name="connsiteX24" fmla="*/ 197480 w 482727"/>
                  <a:gd name="connsiteY24" fmla="*/ 323646 h 427871"/>
                  <a:gd name="connsiteX25" fmla="*/ 433358 w 482727"/>
                  <a:gd name="connsiteY25" fmla="*/ 323646 h 427871"/>
                  <a:gd name="connsiteX26" fmla="*/ 441586 w 482727"/>
                  <a:gd name="connsiteY26" fmla="*/ 315418 h 427871"/>
                  <a:gd name="connsiteX27" fmla="*/ 441586 w 482727"/>
                  <a:gd name="connsiteY27" fmla="*/ 52112 h 427871"/>
                  <a:gd name="connsiteX28" fmla="*/ 433358 w 482727"/>
                  <a:gd name="connsiteY28" fmla="*/ 43884 h 427871"/>
                  <a:gd name="connsiteX29" fmla="*/ 52112 w 482727"/>
                  <a:gd name="connsiteY29" fmla="*/ 43884 h 4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2727" h="427871">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grpFill/>
              <a:ln w="27426"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id="{24EF5299-E8FB-2C41-6997-99A881939582}"/>
              </a:ext>
            </a:extLst>
          </p:cNvPr>
          <p:cNvGrpSpPr/>
          <p:nvPr/>
        </p:nvGrpSpPr>
        <p:grpSpPr>
          <a:xfrm>
            <a:off x="1039305" y="7598142"/>
            <a:ext cx="894654" cy="861355"/>
            <a:chOff x="5622699" y="3609816"/>
            <a:chExt cx="2108225" cy="2456003"/>
          </a:xfrm>
          <a:solidFill>
            <a:srgbClr val="F79037"/>
          </a:solidFill>
        </p:grpSpPr>
        <p:sp>
          <p:nvSpPr>
            <p:cNvPr id="14" name="Freeform 13">
              <a:extLst>
                <a:ext uri="{FF2B5EF4-FFF2-40B4-BE49-F238E27FC236}">
                  <a16:creationId xmlns:a16="http://schemas.microsoft.com/office/drawing/2014/main" id="{755DB091-C17F-7979-4B62-5424F266E6F8}"/>
                </a:ext>
              </a:extLst>
            </p:cNvPr>
            <p:cNvSpPr/>
            <p:nvPr/>
          </p:nvSpPr>
          <p:spPr>
            <a:xfrm>
              <a:off x="6128012" y="4309323"/>
              <a:ext cx="639554" cy="687300"/>
            </a:xfrm>
            <a:custGeom>
              <a:avLst/>
              <a:gdLst>
                <a:gd name="connsiteX0" fmla="*/ 727 w 689985"/>
                <a:gd name="connsiteY0" fmla="*/ 741497 h 741496"/>
                <a:gd name="connsiteX1" fmla="*/ 2357 w 689985"/>
                <a:gd name="connsiteY1" fmla="*/ 325293 h 741496"/>
                <a:gd name="connsiteX2" fmla="*/ 34944 w 689985"/>
                <a:gd name="connsiteY2" fmla="*/ 196604 h 741496"/>
                <a:gd name="connsiteX3" fmla="*/ 385255 w 689985"/>
                <a:gd name="connsiteY3" fmla="*/ 2755 h 741496"/>
                <a:gd name="connsiteX4" fmla="*/ 685057 w 689985"/>
                <a:gd name="connsiteY4" fmla="*/ 298415 h 741496"/>
                <a:gd name="connsiteX5" fmla="*/ 689945 w 689985"/>
                <a:gd name="connsiteY5" fmla="*/ 463756 h 741496"/>
                <a:gd name="connsiteX6" fmla="*/ 669578 w 689985"/>
                <a:gd name="connsiteY6" fmla="*/ 484933 h 741496"/>
                <a:gd name="connsiteX7" fmla="*/ 167736 w 689985"/>
                <a:gd name="connsiteY7" fmla="*/ 677153 h 741496"/>
                <a:gd name="connsiteX8" fmla="*/ 727 w 689985"/>
                <a:gd name="connsiteY8" fmla="*/ 741497 h 74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985" h="741496">
                  <a:moveTo>
                    <a:pt x="727" y="741497"/>
                  </a:moveTo>
                  <a:cubicBezTo>
                    <a:pt x="727" y="599776"/>
                    <a:pt x="-1717" y="462127"/>
                    <a:pt x="2357" y="325293"/>
                  </a:cubicBezTo>
                  <a:cubicBezTo>
                    <a:pt x="3986" y="282125"/>
                    <a:pt x="17021" y="236513"/>
                    <a:pt x="34944" y="196604"/>
                  </a:cubicBezTo>
                  <a:cubicBezTo>
                    <a:pt x="100932" y="54882"/>
                    <a:pt x="244316" y="-15163"/>
                    <a:pt x="385255" y="2755"/>
                  </a:cubicBezTo>
                  <a:cubicBezTo>
                    <a:pt x="560411" y="23932"/>
                    <a:pt x="672022" y="163209"/>
                    <a:pt x="685057" y="298415"/>
                  </a:cubicBezTo>
                  <a:cubicBezTo>
                    <a:pt x="690759" y="352985"/>
                    <a:pt x="688315" y="408371"/>
                    <a:pt x="689945" y="463756"/>
                  </a:cubicBezTo>
                  <a:cubicBezTo>
                    <a:pt x="690759" y="480046"/>
                    <a:pt x="679354" y="481675"/>
                    <a:pt x="669578" y="484933"/>
                  </a:cubicBezTo>
                  <a:cubicBezTo>
                    <a:pt x="502569" y="549278"/>
                    <a:pt x="334745" y="613622"/>
                    <a:pt x="167736" y="677153"/>
                  </a:cubicBezTo>
                  <a:cubicBezTo>
                    <a:pt x="113153" y="698329"/>
                    <a:pt x="57755" y="719506"/>
                    <a:pt x="727" y="741497"/>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2FF394E3-3B00-2B28-2212-C1AFC964BC36}"/>
                </a:ext>
              </a:extLst>
            </p:cNvPr>
            <p:cNvSpPr/>
            <p:nvPr/>
          </p:nvSpPr>
          <p:spPr>
            <a:xfrm>
              <a:off x="6583169" y="4628719"/>
              <a:ext cx="689710" cy="735807"/>
            </a:xfrm>
            <a:custGeom>
              <a:avLst/>
              <a:gdLst>
                <a:gd name="connsiteX0" fmla="*/ 689348 w 689710"/>
                <a:gd name="connsiteY0" fmla="*/ 204 h 735807"/>
                <a:gd name="connsiteX1" fmla="*/ 689348 w 689710"/>
                <a:gd name="connsiteY1" fmla="*/ 41743 h 735807"/>
                <a:gd name="connsiteX2" fmla="*/ 689348 w 689710"/>
                <a:gd name="connsiteY2" fmla="*/ 387086 h 735807"/>
                <a:gd name="connsiteX3" fmla="*/ 420504 w 689710"/>
                <a:gd name="connsiteY3" fmla="*/ 726728 h 735807"/>
                <a:gd name="connsiteX4" fmla="*/ 1760 w 689710"/>
                <a:gd name="connsiteY4" fmla="*/ 414779 h 735807"/>
                <a:gd name="connsiteX5" fmla="*/ 130 w 689710"/>
                <a:gd name="connsiteY5" fmla="*/ 277945 h 735807"/>
                <a:gd name="connsiteX6" fmla="*/ 13165 w 689710"/>
                <a:gd name="connsiteY6" fmla="*/ 256768 h 735807"/>
                <a:gd name="connsiteX7" fmla="*/ 680386 w 689710"/>
                <a:gd name="connsiteY7" fmla="*/ 1018 h 735807"/>
                <a:gd name="connsiteX8" fmla="*/ 689348 w 689710"/>
                <a:gd name="connsiteY8" fmla="*/ 204 h 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710" h="735807">
                  <a:moveTo>
                    <a:pt x="689348" y="204"/>
                  </a:moveTo>
                  <a:cubicBezTo>
                    <a:pt x="689348" y="14050"/>
                    <a:pt x="689348" y="27896"/>
                    <a:pt x="689348" y="41743"/>
                  </a:cubicBezTo>
                  <a:cubicBezTo>
                    <a:pt x="689348" y="156586"/>
                    <a:pt x="690163" y="271428"/>
                    <a:pt x="689348" y="387086"/>
                  </a:cubicBezTo>
                  <a:cubicBezTo>
                    <a:pt x="688533" y="554871"/>
                    <a:pt x="583440" y="686818"/>
                    <a:pt x="420504" y="726728"/>
                  </a:cubicBezTo>
                  <a:cubicBezTo>
                    <a:pt x="219279" y="775597"/>
                    <a:pt x="11536" y="620844"/>
                    <a:pt x="1760" y="414779"/>
                  </a:cubicBezTo>
                  <a:cubicBezTo>
                    <a:pt x="-684" y="369167"/>
                    <a:pt x="130" y="323556"/>
                    <a:pt x="130" y="277945"/>
                  </a:cubicBezTo>
                  <a:cubicBezTo>
                    <a:pt x="130" y="270614"/>
                    <a:pt x="6648" y="259211"/>
                    <a:pt x="13165" y="256768"/>
                  </a:cubicBezTo>
                  <a:cubicBezTo>
                    <a:pt x="235572" y="171246"/>
                    <a:pt x="457979" y="85725"/>
                    <a:pt x="680386" y="1018"/>
                  </a:cubicBezTo>
                  <a:cubicBezTo>
                    <a:pt x="682016" y="-611"/>
                    <a:pt x="683645" y="204"/>
                    <a:pt x="689348" y="204"/>
                  </a:cubicBezTo>
                  <a:close/>
                </a:path>
              </a:pathLst>
            </a:custGeom>
            <a:solidFill>
              <a:srgbClr val="DD1470"/>
            </a:solid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9C2DF9C-DE3A-9576-1603-250B0EC557A9}"/>
                </a:ext>
              </a:extLst>
            </p:cNvPr>
            <p:cNvSpPr/>
            <p:nvPr/>
          </p:nvSpPr>
          <p:spPr>
            <a:xfrm>
              <a:off x="5622699" y="3609816"/>
              <a:ext cx="2108225" cy="2456003"/>
            </a:xfrm>
            <a:custGeom>
              <a:avLst/>
              <a:gdLst>
                <a:gd name="connsiteX0" fmla="*/ 799986 w 2108225"/>
                <a:gd name="connsiteY0" fmla="*/ 1629 h 2456003"/>
                <a:gd name="connsiteX1" fmla="*/ 923817 w 2108225"/>
                <a:gd name="connsiteY1" fmla="*/ 48055 h 2456003"/>
                <a:gd name="connsiteX2" fmla="*/ 962922 w 2108225"/>
                <a:gd name="connsiteY2" fmla="*/ 588876 h 2456003"/>
                <a:gd name="connsiteX3" fmla="*/ 948257 w 2108225"/>
                <a:gd name="connsiteY3" fmla="*/ 601907 h 2456003"/>
                <a:gd name="connsiteX4" fmla="*/ 1202437 w 2108225"/>
                <a:gd name="connsiteY4" fmla="*/ 1099561 h 2456003"/>
                <a:gd name="connsiteX5" fmla="*/ 1235024 w 2108225"/>
                <a:gd name="connsiteY5" fmla="*/ 1088972 h 2456003"/>
                <a:gd name="connsiteX6" fmla="*/ 2023632 w 2108225"/>
                <a:gd name="connsiteY6" fmla="*/ 786797 h 2456003"/>
                <a:gd name="connsiteX7" fmla="*/ 2055405 w 2108225"/>
                <a:gd name="connsiteY7" fmla="*/ 778652 h 2456003"/>
                <a:gd name="connsiteX8" fmla="*/ 2105915 w 2108225"/>
                <a:gd name="connsiteY8" fmla="*/ 813675 h 2456003"/>
                <a:gd name="connsiteX9" fmla="*/ 2084733 w 2108225"/>
                <a:gd name="connsiteY9" fmla="*/ 869875 h 2456003"/>
                <a:gd name="connsiteX10" fmla="*/ 2018744 w 2108225"/>
                <a:gd name="connsiteY10" fmla="*/ 897567 h 2456003"/>
                <a:gd name="connsiteX11" fmla="*/ 1726275 w 2108225"/>
                <a:gd name="connsiteY11" fmla="*/ 1009152 h 2456003"/>
                <a:gd name="connsiteX12" fmla="*/ 1704279 w 2108225"/>
                <a:gd name="connsiteY12" fmla="*/ 1042546 h 2456003"/>
                <a:gd name="connsiteX13" fmla="*/ 1704279 w 2108225"/>
                <a:gd name="connsiteY13" fmla="*/ 1440831 h 2456003"/>
                <a:gd name="connsiteX14" fmla="*/ 1551119 w 2108225"/>
                <a:gd name="connsiteY14" fmla="*/ 1786175 h 2456003"/>
                <a:gd name="connsiteX15" fmla="*/ 1450914 w 2108225"/>
                <a:gd name="connsiteY15" fmla="*/ 1858665 h 2456003"/>
                <a:gd name="connsiteX16" fmla="*/ 1583706 w 2108225"/>
                <a:gd name="connsiteY16" fmla="*/ 2168171 h 2456003"/>
                <a:gd name="connsiteX17" fmla="*/ 1464763 w 2108225"/>
                <a:gd name="connsiteY17" fmla="*/ 2382381 h 2456003"/>
                <a:gd name="connsiteX18" fmla="*/ 1016690 w 2108225"/>
                <a:gd name="connsiteY18" fmla="*/ 2354689 h 2456003"/>
                <a:gd name="connsiteX19" fmla="*/ 1064756 w 2108225"/>
                <a:gd name="connsiteY19" fmla="*/ 1854592 h 2456003"/>
                <a:gd name="connsiteX20" fmla="*/ 857828 w 2108225"/>
                <a:gd name="connsiteY20" fmla="*/ 1651784 h 2456003"/>
                <a:gd name="connsiteX21" fmla="*/ 810577 w 2108225"/>
                <a:gd name="connsiteY21" fmla="*/ 1361012 h 2456003"/>
                <a:gd name="connsiteX22" fmla="*/ 783692 w 2108225"/>
                <a:gd name="connsiteY22" fmla="*/ 1370785 h 2456003"/>
                <a:gd name="connsiteX23" fmla="*/ 87143 w 2108225"/>
                <a:gd name="connsiteY23" fmla="*/ 1637124 h 2456003"/>
                <a:gd name="connsiteX24" fmla="*/ 57814 w 2108225"/>
                <a:gd name="connsiteY24" fmla="*/ 1646083 h 2456003"/>
                <a:gd name="connsiteX25" fmla="*/ 3231 w 2108225"/>
                <a:gd name="connsiteY25" fmla="*/ 1614318 h 2456003"/>
                <a:gd name="connsiteX26" fmla="*/ 24412 w 2108225"/>
                <a:gd name="connsiteY26" fmla="*/ 1554046 h 2456003"/>
                <a:gd name="connsiteX27" fmla="*/ 78996 w 2108225"/>
                <a:gd name="connsiteY27" fmla="*/ 1530425 h 2456003"/>
                <a:gd name="connsiteX28" fmla="*/ 286739 w 2108225"/>
                <a:gd name="connsiteY28" fmla="*/ 1451420 h 2456003"/>
                <a:gd name="connsiteX29" fmla="*/ 310364 w 2108225"/>
                <a:gd name="connsiteY29" fmla="*/ 1417211 h 2456003"/>
                <a:gd name="connsiteX30" fmla="*/ 311179 w 2108225"/>
                <a:gd name="connsiteY30" fmla="*/ 987975 h 2456003"/>
                <a:gd name="connsiteX31" fmla="*/ 540918 w 2108225"/>
                <a:gd name="connsiteY31" fmla="*/ 614125 h 2456003"/>
                <a:gd name="connsiteX32" fmla="*/ 564544 w 2108225"/>
                <a:gd name="connsiteY32" fmla="*/ 601093 h 2456003"/>
                <a:gd name="connsiteX33" fmla="*/ 522995 w 2108225"/>
                <a:gd name="connsiteY33" fmla="*/ 562812 h 2456003"/>
                <a:gd name="connsiteX34" fmla="*/ 442342 w 2108225"/>
                <a:gd name="connsiteY34" fmla="*/ 231315 h 2456003"/>
                <a:gd name="connsiteX35" fmla="*/ 703039 w 2108225"/>
                <a:gd name="connsiteY35" fmla="*/ 4887 h 2456003"/>
                <a:gd name="connsiteX36" fmla="*/ 713630 w 2108225"/>
                <a:gd name="connsiteY36" fmla="*/ 0 h 2456003"/>
                <a:gd name="connsiteX37" fmla="*/ 799986 w 2108225"/>
                <a:gd name="connsiteY37" fmla="*/ 1629 h 2456003"/>
                <a:gd name="connsiteX38" fmla="*/ 413014 w 2108225"/>
                <a:gd name="connsiteY38" fmla="*/ 1404179 h 2456003"/>
                <a:gd name="connsiteX39" fmla="*/ 580023 w 2108225"/>
                <a:gd name="connsiteY39" fmla="*/ 1339835 h 2456003"/>
                <a:gd name="connsiteX40" fmla="*/ 1081865 w 2108225"/>
                <a:gd name="connsiteY40" fmla="*/ 1147615 h 2456003"/>
                <a:gd name="connsiteX41" fmla="*/ 1102232 w 2108225"/>
                <a:gd name="connsiteY41" fmla="*/ 1126439 h 2456003"/>
                <a:gd name="connsiteX42" fmla="*/ 1097343 w 2108225"/>
                <a:gd name="connsiteY42" fmla="*/ 961097 h 2456003"/>
                <a:gd name="connsiteX43" fmla="*/ 797542 w 2108225"/>
                <a:gd name="connsiteY43" fmla="*/ 665438 h 2456003"/>
                <a:gd name="connsiteX44" fmla="*/ 447230 w 2108225"/>
                <a:gd name="connsiteY44" fmla="*/ 859286 h 2456003"/>
                <a:gd name="connsiteX45" fmla="*/ 414643 w 2108225"/>
                <a:gd name="connsiteY45" fmla="*/ 987975 h 2456003"/>
                <a:gd name="connsiteX46" fmla="*/ 413014 w 2108225"/>
                <a:gd name="connsiteY46" fmla="*/ 1404179 h 2456003"/>
                <a:gd name="connsiteX47" fmla="*/ 1601629 w 2108225"/>
                <a:gd name="connsiteY47" fmla="*/ 1062094 h 2456003"/>
                <a:gd name="connsiteX48" fmla="*/ 1592668 w 2108225"/>
                <a:gd name="connsiteY48" fmla="*/ 1062094 h 2456003"/>
                <a:gd name="connsiteX49" fmla="*/ 925446 w 2108225"/>
                <a:gd name="connsiteY49" fmla="*/ 1317844 h 2456003"/>
                <a:gd name="connsiteX50" fmla="*/ 912411 w 2108225"/>
                <a:gd name="connsiteY50" fmla="*/ 1339020 h 2456003"/>
                <a:gd name="connsiteX51" fmla="*/ 914041 w 2108225"/>
                <a:gd name="connsiteY51" fmla="*/ 1475855 h 2456003"/>
                <a:gd name="connsiteX52" fmla="*/ 1332785 w 2108225"/>
                <a:gd name="connsiteY52" fmla="*/ 1787804 h 2456003"/>
                <a:gd name="connsiteX53" fmla="*/ 1601629 w 2108225"/>
                <a:gd name="connsiteY53" fmla="*/ 1448162 h 2456003"/>
                <a:gd name="connsiteX54" fmla="*/ 1601629 w 2108225"/>
                <a:gd name="connsiteY54" fmla="*/ 1102818 h 2456003"/>
                <a:gd name="connsiteX55" fmla="*/ 1601629 w 2108225"/>
                <a:gd name="connsiteY55" fmla="*/ 1062094 h 2456003"/>
                <a:gd name="connsiteX56" fmla="*/ 756808 w 2108225"/>
                <a:gd name="connsiteY56" fmla="*/ 559554 h 2456003"/>
                <a:gd name="connsiteX57" fmla="*/ 984918 w 2108225"/>
                <a:gd name="connsiteY57" fmla="*/ 333126 h 2456003"/>
                <a:gd name="connsiteX58" fmla="*/ 756808 w 2108225"/>
                <a:gd name="connsiteY58" fmla="*/ 104255 h 2456003"/>
                <a:gd name="connsiteX59" fmla="*/ 530328 w 2108225"/>
                <a:gd name="connsiteY59" fmla="*/ 332312 h 2456003"/>
                <a:gd name="connsiteX60" fmla="*/ 756808 w 2108225"/>
                <a:gd name="connsiteY60" fmla="*/ 559554 h 2456003"/>
                <a:gd name="connsiteX61" fmla="*/ 1257020 w 2108225"/>
                <a:gd name="connsiteY61" fmla="*/ 1900204 h 2456003"/>
                <a:gd name="connsiteX62" fmla="*/ 1030540 w 2108225"/>
                <a:gd name="connsiteY62" fmla="*/ 2127446 h 2456003"/>
                <a:gd name="connsiteX63" fmla="*/ 1257835 w 2108225"/>
                <a:gd name="connsiteY63" fmla="*/ 2354689 h 2456003"/>
                <a:gd name="connsiteX64" fmla="*/ 1485945 w 2108225"/>
                <a:gd name="connsiteY64" fmla="*/ 2125817 h 2456003"/>
                <a:gd name="connsiteX65" fmla="*/ 1257020 w 2108225"/>
                <a:gd name="connsiteY65" fmla="*/ 1900204 h 245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2108225" h="2456003">
                  <a:moveTo>
                    <a:pt x="799986" y="1629"/>
                  </a:moveTo>
                  <a:cubicBezTo>
                    <a:pt x="841535" y="17104"/>
                    <a:pt x="886342" y="26064"/>
                    <a:pt x="923817" y="48055"/>
                  </a:cubicBezTo>
                  <a:cubicBezTo>
                    <a:pt x="1125042" y="166156"/>
                    <a:pt x="1143780" y="441453"/>
                    <a:pt x="962922" y="588876"/>
                  </a:cubicBezTo>
                  <a:cubicBezTo>
                    <a:pt x="958848" y="592134"/>
                    <a:pt x="954775" y="596206"/>
                    <a:pt x="948257" y="601907"/>
                  </a:cubicBezTo>
                  <a:cubicBezTo>
                    <a:pt x="1147853" y="708606"/>
                    <a:pt x="1221174" y="879648"/>
                    <a:pt x="1202437" y="1099561"/>
                  </a:cubicBezTo>
                  <a:cubicBezTo>
                    <a:pt x="1216287" y="1094673"/>
                    <a:pt x="1225248" y="1092230"/>
                    <a:pt x="1235024" y="1088972"/>
                  </a:cubicBezTo>
                  <a:cubicBezTo>
                    <a:pt x="1498165" y="987975"/>
                    <a:pt x="1760491" y="887793"/>
                    <a:pt x="2023632" y="786797"/>
                  </a:cubicBezTo>
                  <a:cubicBezTo>
                    <a:pt x="2034223" y="782724"/>
                    <a:pt x="2044814" y="779466"/>
                    <a:pt x="2055405" y="778652"/>
                  </a:cubicBezTo>
                  <a:cubicBezTo>
                    <a:pt x="2079030" y="777023"/>
                    <a:pt x="2098583" y="790869"/>
                    <a:pt x="2105915" y="813675"/>
                  </a:cubicBezTo>
                  <a:cubicBezTo>
                    <a:pt x="2112432" y="834852"/>
                    <a:pt x="2105100" y="858471"/>
                    <a:pt x="2084733" y="869875"/>
                  </a:cubicBezTo>
                  <a:cubicBezTo>
                    <a:pt x="2063552" y="881278"/>
                    <a:pt x="2041555" y="889422"/>
                    <a:pt x="2018744" y="897567"/>
                  </a:cubicBezTo>
                  <a:cubicBezTo>
                    <a:pt x="1920983" y="935034"/>
                    <a:pt x="1824036" y="972500"/>
                    <a:pt x="1726275" y="1009152"/>
                  </a:cubicBezTo>
                  <a:cubicBezTo>
                    <a:pt x="1709167" y="1015668"/>
                    <a:pt x="1704279" y="1024627"/>
                    <a:pt x="1704279" y="1042546"/>
                  </a:cubicBezTo>
                  <a:cubicBezTo>
                    <a:pt x="1705093" y="1175308"/>
                    <a:pt x="1705093" y="1308070"/>
                    <a:pt x="1704279" y="1440831"/>
                  </a:cubicBezTo>
                  <a:cubicBezTo>
                    <a:pt x="1703464" y="1578480"/>
                    <a:pt x="1655398" y="1694952"/>
                    <a:pt x="1551119" y="1786175"/>
                  </a:cubicBezTo>
                  <a:cubicBezTo>
                    <a:pt x="1520976" y="1813053"/>
                    <a:pt x="1485130" y="1833415"/>
                    <a:pt x="1450914" y="1858665"/>
                  </a:cubicBezTo>
                  <a:cubicBezTo>
                    <a:pt x="1550304" y="1936041"/>
                    <a:pt x="1597556" y="2040296"/>
                    <a:pt x="1583706" y="2168171"/>
                  </a:cubicBezTo>
                  <a:cubicBezTo>
                    <a:pt x="1573930" y="2255321"/>
                    <a:pt x="1532381" y="2326996"/>
                    <a:pt x="1464763" y="2382381"/>
                  </a:cubicBezTo>
                  <a:cubicBezTo>
                    <a:pt x="1331971" y="2491523"/>
                    <a:pt x="1134004" y="2476862"/>
                    <a:pt x="1016690" y="2354689"/>
                  </a:cubicBezTo>
                  <a:cubicBezTo>
                    <a:pt x="901006" y="2233330"/>
                    <a:pt x="877380" y="1999571"/>
                    <a:pt x="1064756" y="1854592"/>
                  </a:cubicBezTo>
                  <a:cubicBezTo>
                    <a:pt x="974327" y="1808981"/>
                    <a:pt x="904265" y="1742192"/>
                    <a:pt x="857828" y="1651784"/>
                  </a:cubicBezTo>
                  <a:cubicBezTo>
                    <a:pt x="811391" y="1561376"/>
                    <a:pt x="804059" y="1464452"/>
                    <a:pt x="810577" y="1361012"/>
                  </a:cubicBezTo>
                  <a:cubicBezTo>
                    <a:pt x="799171" y="1365084"/>
                    <a:pt x="791024" y="1368342"/>
                    <a:pt x="783692" y="1370785"/>
                  </a:cubicBezTo>
                  <a:cubicBezTo>
                    <a:pt x="551509" y="1459565"/>
                    <a:pt x="319326" y="1548344"/>
                    <a:pt x="87143" y="1637124"/>
                  </a:cubicBezTo>
                  <a:cubicBezTo>
                    <a:pt x="77366" y="1641196"/>
                    <a:pt x="67590" y="1644454"/>
                    <a:pt x="57814" y="1646083"/>
                  </a:cubicBezTo>
                  <a:cubicBezTo>
                    <a:pt x="32559" y="1650155"/>
                    <a:pt x="11378" y="1637938"/>
                    <a:pt x="3231" y="1614318"/>
                  </a:cubicBezTo>
                  <a:cubicBezTo>
                    <a:pt x="-4916" y="1591512"/>
                    <a:pt x="2416" y="1567077"/>
                    <a:pt x="24412" y="1554046"/>
                  </a:cubicBezTo>
                  <a:cubicBezTo>
                    <a:pt x="41521" y="1544272"/>
                    <a:pt x="60258" y="1537756"/>
                    <a:pt x="78996" y="1530425"/>
                  </a:cubicBezTo>
                  <a:cubicBezTo>
                    <a:pt x="148244" y="1503547"/>
                    <a:pt x="217491" y="1476669"/>
                    <a:pt x="286739" y="1451420"/>
                  </a:cubicBezTo>
                  <a:cubicBezTo>
                    <a:pt x="303847" y="1444904"/>
                    <a:pt x="311179" y="1437574"/>
                    <a:pt x="310364" y="1417211"/>
                  </a:cubicBezTo>
                  <a:cubicBezTo>
                    <a:pt x="309550" y="1273861"/>
                    <a:pt x="307106" y="1131325"/>
                    <a:pt x="311179" y="987975"/>
                  </a:cubicBezTo>
                  <a:cubicBezTo>
                    <a:pt x="316882" y="821819"/>
                    <a:pt x="398350" y="698017"/>
                    <a:pt x="540918" y="614125"/>
                  </a:cubicBezTo>
                  <a:cubicBezTo>
                    <a:pt x="548251" y="610052"/>
                    <a:pt x="555583" y="605980"/>
                    <a:pt x="564544" y="601093"/>
                  </a:cubicBezTo>
                  <a:cubicBezTo>
                    <a:pt x="549880" y="587247"/>
                    <a:pt x="535216" y="575844"/>
                    <a:pt x="522995" y="562812"/>
                  </a:cubicBezTo>
                  <a:cubicBezTo>
                    <a:pt x="433381" y="467517"/>
                    <a:pt x="402423" y="355932"/>
                    <a:pt x="442342" y="231315"/>
                  </a:cubicBezTo>
                  <a:cubicBezTo>
                    <a:pt x="482262" y="105884"/>
                    <a:pt x="571876" y="29321"/>
                    <a:pt x="703039" y="4887"/>
                  </a:cubicBezTo>
                  <a:cubicBezTo>
                    <a:pt x="706298" y="4072"/>
                    <a:pt x="710371" y="1629"/>
                    <a:pt x="713630" y="0"/>
                  </a:cubicBezTo>
                  <a:cubicBezTo>
                    <a:pt x="742144" y="1629"/>
                    <a:pt x="771472" y="1629"/>
                    <a:pt x="799986" y="1629"/>
                  </a:cubicBezTo>
                  <a:close/>
                  <a:moveTo>
                    <a:pt x="413014" y="1404179"/>
                  </a:moveTo>
                  <a:cubicBezTo>
                    <a:pt x="470856" y="1382189"/>
                    <a:pt x="525439" y="1361012"/>
                    <a:pt x="580023" y="1339835"/>
                  </a:cubicBezTo>
                  <a:cubicBezTo>
                    <a:pt x="747032" y="1275490"/>
                    <a:pt x="914856" y="1211960"/>
                    <a:pt x="1081865" y="1147615"/>
                  </a:cubicBezTo>
                  <a:cubicBezTo>
                    <a:pt x="1091641" y="1143543"/>
                    <a:pt x="1103046" y="1141914"/>
                    <a:pt x="1102232" y="1126439"/>
                  </a:cubicBezTo>
                  <a:cubicBezTo>
                    <a:pt x="1099787" y="1071054"/>
                    <a:pt x="1102232" y="1015668"/>
                    <a:pt x="1097343" y="961097"/>
                  </a:cubicBezTo>
                  <a:cubicBezTo>
                    <a:pt x="1083494" y="825078"/>
                    <a:pt x="972698" y="686614"/>
                    <a:pt x="797542" y="665438"/>
                  </a:cubicBezTo>
                  <a:cubicBezTo>
                    <a:pt x="656603" y="648333"/>
                    <a:pt x="513219" y="717565"/>
                    <a:pt x="447230" y="859286"/>
                  </a:cubicBezTo>
                  <a:cubicBezTo>
                    <a:pt x="428493" y="899196"/>
                    <a:pt x="415458" y="944808"/>
                    <a:pt x="414643" y="987975"/>
                  </a:cubicBezTo>
                  <a:cubicBezTo>
                    <a:pt x="410570" y="1125624"/>
                    <a:pt x="413014" y="1262458"/>
                    <a:pt x="413014" y="1404179"/>
                  </a:cubicBezTo>
                  <a:close/>
                  <a:moveTo>
                    <a:pt x="1601629" y="1062094"/>
                  </a:moveTo>
                  <a:cubicBezTo>
                    <a:pt x="1595926" y="1062094"/>
                    <a:pt x="1594297" y="1061280"/>
                    <a:pt x="1592668" y="1062094"/>
                  </a:cubicBezTo>
                  <a:cubicBezTo>
                    <a:pt x="1370261" y="1146801"/>
                    <a:pt x="1147853" y="1232322"/>
                    <a:pt x="925446" y="1317844"/>
                  </a:cubicBezTo>
                  <a:cubicBezTo>
                    <a:pt x="918929" y="1320287"/>
                    <a:pt x="912411" y="1331690"/>
                    <a:pt x="912411" y="1339020"/>
                  </a:cubicBezTo>
                  <a:cubicBezTo>
                    <a:pt x="911597" y="1384632"/>
                    <a:pt x="911597" y="1430243"/>
                    <a:pt x="914041" y="1475855"/>
                  </a:cubicBezTo>
                  <a:cubicBezTo>
                    <a:pt x="923002" y="1681920"/>
                    <a:pt x="1131560" y="1837488"/>
                    <a:pt x="1332785" y="1787804"/>
                  </a:cubicBezTo>
                  <a:cubicBezTo>
                    <a:pt x="1495721" y="1747894"/>
                    <a:pt x="1600814" y="1615947"/>
                    <a:pt x="1601629" y="1448162"/>
                  </a:cubicBezTo>
                  <a:cubicBezTo>
                    <a:pt x="1602444" y="1333319"/>
                    <a:pt x="1601629" y="1218476"/>
                    <a:pt x="1601629" y="1102818"/>
                  </a:cubicBezTo>
                  <a:cubicBezTo>
                    <a:pt x="1601629" y="1089787"/>
                    <a:pt x="1601629" y="1076755"/>
                    <a:pt x="1601629" y="1062094"/>
                  </a:cubicBezTo>
                  <a:close/>
                  <a:moveTo>
                    <a:pt x="756808" y="559554"/>
                  </a:moveTo>
                  <a:cubicBezTo>
                    <a:pt x="882268" y="559554"/>
                    <a:pt x="983289" y="459372"/>
                    <a:pt x="984918" y="333126"/>
                  </a:cubicBezTo>
                  <a:cubicBezTo>
                    <a:pt x="986547" y="209324"/>
                    <a:pt x="880639" y="103440"/>
                    <a:pt x="756808" y="104255"/>
                  </a:cubicBezTo>
                  <a:cubicBezTo>
                    <a:pt x="631348" y="105069"/>
                    <a:pt x="530328" y="206880"/>
                    <a:pt x="530328" y="332312"/>
                  </a:cubicBezTo>
                  <a:cubicBezTo>
                    <a:pt x="530328" y="457743"/>
                    <a:pt x="631348" y="558739"/>
                    <a:pt x="756808" y="559554"/>
                  </a:cubicBezTo>
                  <a:close/>
                  <a:moveTo>
                    <a:pt x="1257020" y="1900204"/>
                  </a:moveTo>
                  <a:cubicBezTo>
                    <a:pt x="1131560" y="1901018"/>
                    <a:pt x="1029725" y="2002829"/>
                    <a:pt x="1030540" y="2127446"/>
                  </a:cubicBezTo>
                  <a:cubicBezTo>
                    <a:pt x="1030540" y="2252063"/>
                    <a:pt x="1133189" y="2356318"/>
                    <a:pt x="1257835" y="2354689"/>
                  </a:cubicBezTo>
                  <a:cubicBezTo>
                    <a:pt x="1388183" y="2353059"/>
                    <a:pt x="1485130" y="2253692"/>
                    <a:pt x="1485945" y="2125817"/>
                  </a:cubicBezTo>
                  <a:cubicBezTo>
                    <a:pt x="1485945" y="2000386"/>
                    <a:pt x="1380851" y="1899389"/>
                    <a:pt x="1257020" y="1900204"/>
                  </a:cubicBezTo>
                  <a:close/>
                </a:path>
              </a:pathLst>
            </a:custGeom>
            <a:grpFill/>
            <a:ln w="8132"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 name="Group 3">
            <a:extLst>
              <a:ext uri="{FF2B5EF4-FFF2-40B4-BE49-F238E27FC236}">
                <a16:creationId xmlns:a16="http://schemas.microsoft.com/office/drawing/2014/main" id="{97B0DCE5-80E1-2EE5-4F88-36D68A3B845A}"/>
              </a:ext>
            </a:extLst>
          </p:cNvPr>
          <p:cNvGrpSpPr/>
          <p:nvPr/>
        </p:nvGrpSpPr>
        <p:grpSpPr>
          <a:xfrm>
            <a:off x="997013" y="4837516"/>
            <a:ext cx="923646" cy="763544"/>
            <a:chOff x="10376768" y="3823816"/>
            <a:chExt cx="923646" cy="923888"/>
          </a:xfrm>
          <a:solidFill>
            <a:srgbClr val="F79037"/>
          </a:solidFill>
        </p:grpSpPr>
        <p:sp>
          <p:nvSpPr>
            <p:cNvPr id="18" name="Freeform 17">
              <a:extLst>
                <a:ext uri="{FF2B5EF4-FFF2-40B4-BE49-F238E27FC236}">
                  <a16:creationId xmlns:a16="http://schemas.microsoft.com/office/drawing/2014/main" id="{C6619722-34ED-1638-A0BD-E5B50576187C}"/>
                </a:ext>
              </a:extLst>
            </p:cNvPr>
            <p:cNvSpPr/>
            <p:nvPr/>
          </p:nvSpPr>
          <p:spPr>
            <a:xfrm>
              <a:off x="10872691" y="3846190"/>
              <a:ext cx="417334" cy="527539"/>
            </a:xfrm>
            <a:custGeom>
              <a:avLst/>
              <a:gdLst>
                <a:gd name="connsiteX0" fmla="*/ 386622 w 417334"/>
                <a:gd name="connsiteY0" fmla="*/ 407398 h 527539"/>
                <a:gd name="connsiteX1" fmla="*/ 341456 w 417334"/>
                <a:gd name="connsiteY1" fmla="*/ 388428 h 527539"/>
                <a:gd name="connsiteX2" fmla="*/ 316163 w 417334"/>
                <a:gd name="connsiteY2" fmla="*/ 394752 h 527539"/>
                <a:gd name="connsiteX3" fmla="*/ 280030 w 417334"/>
                <a:gd name="connsiteY3" fmla="*/ 430884 h 527539"/>
                <a:gd name="connsiteX4" fmla="*/ 273707 w 417334"/>
                <a:gd name="connsiteY4" fmla="*/ 456177 h 527539"/>
                <a:gd name="connsiteX5" fmla="*/ 292676 w 417334"/>
                <a:gd name="connsiteY5" fmla="*/ 500440 h 527539"/>
                <a:gd name="connsiteX6" fmla="*/ 227637 w 417334"/>
                <a:gd name="connsiteY6" fmla="*/ 527540 h 527539"/>
                <a:gd name="connsiteX7" fmla="*/ 245704 w 417334"/>
                <a:gd name="connsiteY7" fmla="*/ 431788 h 527539"/>
                <a:gd name="connsiteX8" fmla="*/ 242994 w 417334"/>
                <a:gd name="connsiteY8" fmla="*/ 395655 h 527539"/>
                <a:gd name="connsiteX9" fmla="*/ 302613 w 417334"/>
                <a:gd name="connsiteY9" fmla="*/ 314356 h 527539"/>
                <a:gd name="connsiteX10" fmla="*/ 298096 w 417334"/>
                <a:gd name="connsiteY10" fmla="*/ 203247 h 527539"/>
                <a:gd name="connsiteX11" fmla="*/ 200537 w 417334"/>
                <a:gd name="connsiteY11" fmla="*/ 112012 h 527539"/>
                <a:gd name="connsiteX12" fmla="*/ 183375 w 417334"/>
                <a:gd name="connsiteY12" fmla="*/ 120142 h 527539"/>
                <a:gd name="connsiteX13" fmla="*/ 191504 w 417334"/>
                <a:gd name="connsiteY13" fmla="*/ 137305 h 527539"/>
                <a:gd name="connsiteX14" fmla="*/ 272803 w 417334"/>
                <a:gd name="connsiteY14" fmla="*/ 213184 h 527539"/>
                <a:gd name="connsiteX15" fmla="*/ 236670 w 417334"/>
                <a:gd name="connsiteY15" fmla="*/ 365845 h 527539"/>
                <a:gd name="connsiteX16" fmla="*/ 229444 w 417334"/>
                <a:gd name="connsiteY16" fmla="*/ 342359 h 527539"/>
                <a:gd name="connsiteX17" fmla="*/ 252027 w 417334"/>
                <a:gd name="connsiteY17" fmla="*/ 222217 h 527539"/>
                <a:gd name="connsiteX18" fmla="*/ 105689 w 417334"/>
                <a:gd name="connsiteY18" fmla="*/ 161695 h 527539"/>
                <a:gd name="connsiteX19" fmla="*/ 70460 w 417334"/>
                <a:gd name="connsiteY19" fmla="*/ 185181 h 527539"/>
                <a:gd name="connsiteX20" fmla="*/ 46973 w 417334"/>
                <a:gd name="connsiteY20" fmla="*/ 177954 h 527539"/>
                <a:gd name="connsiteX21" fmla="*/ 97559 w 417334"/>
                <a:gd name="connsiteY21" fmla="*/ 141822 h 527539"/>
                <a:gd name="connsiteX22" fmla="*/ 134595 w 417334"/>
                <a:gd name="connsiteY22" fmla="*/ 132788 h 527539"/>
                <a:gd name="connsiteX23" fmla="*/ 146338 w 417334"/>
                <a:gd name="connsiteY23" fmla="*/ 118335 h 527539"/>
                <a:gd name="connsiteX24" fmla="*/ 131885 w 417334"/>
                <a:gd name="connsiteY24" fmla="*/ 106592 h 527539"/>
                <a:gd name="connsiteX25" fmla="*/ 87622 w 417334"/>
                <a:gd name="connsiteY25" fmla="*/ 118335 h 527539"/>
                <a:gd name="connsiteX26" fmla="*/ 28003 w 417334"/>
                <a:gd name="connsiteY26" fmla="*/ 160791 h 527539"/>
                <a:gd name="connsiteX27" fmla="*/ 28003 w 417334"/>
                <a:gd name="connsiteY27" fmla="*/ 145435 h 527539"/>
                <a:gd name="connsiteX28" fmla="*/ 0 w 417334"/>
                <a:gd name="connsiteY28" fmla="*/ 117432 h 527539"/>
                <a:gd name="connsiteX29" fmla="*/ 18970 w 417334"/>
                <a:gd name="connsiteY29" fmla="*/ 101172 h 527539"/>
                <a:gd name="connsiteX30" fmla="*/ 25293 w 417334"/>
                <a:gd name="connsiteY30" fmla="*/ 75879 h 527539"/>
                <a:gd name="connsiteX31" fmla="*/ 6323 w 417334"/>
                <a:gd name="connsiteY31" fmla="*/ 31616 h 527539"/>
                <a:gd name="connsiteX32" fmla="*/ 82203 w 417334"/>
                <a:gd name="connsiteY32" fmla="*/ 0 h 527539"/>
                <a:gd name="connsiteX33" fmla="*/ 101172 w 417334"/>
                <a:gd name="connsiteY33" fmla="*/ 45166 h 527539"/>
                <a:gd name="connsiteX34" fmla="*/ 123755 w 417334"/>
                <a:gd name="connsiteY34" fmla="*/ 58716 h 527539"/>
                <a:gd name="connsiteX35" fmla="*/ 174341 w 417334"/>
                <a:gd name="connsiteY35" fmla="*/ 58716 h 527539"/>
                <a:gd name="connsiteX36" fmla="*/ 196925 w 417334"/>
                <a:gd name="connsiteY36" fmla="*/ 45166 h 527539"/>
                <a:gd name="connsiteX37" fmla="*/ 215894 w 417334"/>
                <a:gd name="connsiteY37" fmla="*/ 0 h 527539"/>
                <a:gd name="connsiteX38" fmla="*/ 291773 w 417334"/>
                <a:gd name="connsiteY38" fmla="*/ 31616 h 527539"/>
                <a:gd name="connsiteX39" fmla="*/ 272803 w 417334"/>
                <a:gd name="connsiteY39" fmla="*/ 75879 h 527539"/>
                <a:gd name="connsiteX40" fmla="*/ 279127 w 417334"/>
                <a:gd name="connsiteY40" fmla="*/ 101172 h 527539"/>
                <a:gd name="connsiteX41" fmla="*/ 315259 w 417334"/>
                <a:gd name="connsiteY41" fmla="*/ 137305 h 527539"/>
                <a:gd name="connsiteX42" fmla="*/ 340552 w 417334"/>
                <a:gd name="connsiteY42" fmla="*/ 143628 h 527539"/>
                <a:gd name="connsiteX43" fmla="*/ 385718 w 417334"/>
                <a:gd name="connsiteY43" fmla="*/ 124658 h 527539"/>
                <a:gd name="connsiteX44" fmla="*/ 417335 w 417334"/>
                <a:gd name="connsiteY44" fmla="*/ 200537 h 527539"/>
                <a:gd name="connsiteX45" fmla="*/ 372169 w 417334"/>
                <a:gd name="connsiteY45" fmla="*/ 218604 h 527539"/>
                <a:gd name="connsiteX46" fmla="*/ 358619 w 417334"/>
                <a:gd name="connsiteY46" fmla="*/ 241187 h 527539"/>
                <a:gd name="connsiteX47" fmla="*/ 358619 w 417334"/>
                <a:gd name="connsiteY47" fmla="*/ 291773 h 527539"/>
                <a:gd name="connsiteX48" fmla="*/ 372169 w 417334"/>
                <a:gd name="connsiteY48" fmla="*/ 314356 h 527539"/>
                <a:gd name="connsiteX49" fmla="*/ 417335 w 417334"/>
                <a:gd name="connsiteY49" fmla="*/ 333326 h 527539"/>
                <a:gd name="connsiteX50" fmla="*/ 386622 w 417334"/>
                <a:gd name="connsiteY50" fmla="*/ 407398 h 52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17334" h="527539">
                  <a:moveTo>
                    <a:pt x="386622" y="407398"/>
                  </a:moveTo>
                  <a:lnTo>
                    <a:pt x="341456" y="388428"/>
                  </a:lnTo>
                  <a:cubicBezTo>
                    <a:pt x="332423" y="384815"/>
                    <a:pt x="322486" y="387525"/>
                    <a:pt x="316163" y="394752"/>
                  </a:cubicBezTo>
                  <a:cubicBezTo>
                    <a:pt x="305323" y="408301"/>
                    <a:pt x="293579" y="420044"/>
                    <a:pt x="280030" y="430884"/>
                  </a:cubicBezTo>
                  <a:cubicBezTo>
                    <a:pt x="272803" y="437208"/>
                    <a:pt x="269190" y="447144"/>
                    <a:pt x="273707" y="456177"/>
                  </a:cubicBezTo>
                  <a:lnTo>
                    <a:pt x="292676" y="500440"/>
                  </a:lnTo>
                  <a:lnTo>
                    <a:pt x="227637" y="527540"/>
                  </a:lnTo>
                  <a:cubicBezTo>
                    <a:pt x="239380" y="497730"/>
                    <a:pt x="245704" y="465211"/>
                    <a:pt x="245704" y="431788"/>
                  </a:cubicBezTo>
                  <a:cubicBezTo>
                    <a:pt x="245704" y="419141"/>
                    <a:pt x="244800" y="407398"/>
                    <a:pt x="242994" y="395655"/>
                  </a:cubicBezTo>
                  <a:cubicBezTo>
                    <a:pt x="270996" y="375782"/>
                    <a:pt x="291773" y="346876"/>
                    <a:pt x="302613" y="314356"/>
                  </a:cubicBezTo>
                  <a:cubicBezTo>
                    <a:pt x="314356" y="278223"/>
                    <a:pt x="312550" y="238477"/>
                    <a:pt x="298096" y="203247"/>
                  </a:cubicBezTo>
                  <a:cubicBezTo>
                    <a:pt x="280030" y="159888"/>
                    <a:pt x="244800" y="127369"/>
                    <a:pt x="200537" y="112012"/>
                  </a:cubicBezTo>
                  <a:cubicBezTo>
                    <a:pt x="193311" y="109302"/>
                    <a:pt x="186085" y="113819"/>
                    <a:pt x="183375" y="120142"/>
                  </a:cubicBezTo>
                  <a:cubicBezTo>
                    <a:pt x="180664" y="127369"/>
                    <a:pt x="185181" y="134595"/>
                    <a:pt x="191504" y="137305"/>
                  </a:cubicBezTo>
                  <a:cubicBezTo>
                    <a:pt x="228541" y="149952"/>
                    <a:pt x="257447" y="177051"/>
                    <a:pt x="272803" y="213184"/>
                  </a:cubicBezTo>
                  <a:cubicBezTo>
                    <a:pt x="295386" y="267383"/>
                    <a:pt x="280030" y="327906"/>
                    <a:pt x="236670" y="365845"/>
                  </a:cubicBezTo>
                  <a:cubicBezTo>
                    <a:pt x="234864" y="357716"/>
                    <a:pt x="232154" y="349586"/>
                    <a:pt x="229444" y="342359"/>
                  </a:cubicBezTo>
                  <a:cubicBezTo>
                    <a:pt x="260157" y="310743"/>
                    <a:pt x="269190" y="263770"/>
                    <a:pt x="252027" y="222217"/>
                  </a:cubicBezTo>
                  <a:cubicBezTo>
                    <a:pt x="228541" y="165308"/>
                    <a:pt x="162598" y="138208"/>
                    <a:pt x="105689" y="161695"/>
                  </a:cubicBezTo>
                  <a:cubicBezTo>
                    <a:pt x="92139" y="167114"/>
                    <a:pt x="80396" y="175245"/>
                    <a:pt x="70460" y="185181"/>
                  </a:cubicBezTo>
                  <a:cubicBezTo>
                    <a:pt x="62329" y="182471"/>
                    <a:pt x="55103" y="179761"/>
                    <a:pt x="46973" y="177954"/>
                  </a:cubicBezTo>
                  <a:cubicBezTo>
                    <a:pt x="60523" y="162598"/>
                    <a:pt x="77686" y="149952"/>
                    <a:pt x="97559" y="141822"/>
                  </a:cubicBezTo>
                  <a:cubicBezTo>
                    <a:pt x="109302" y="137305"/>
                    <a:pt x="121948" y="133691"/>
                    <a:pt x="134595" y="132788"/>
                  </a:cubicBezTo>
                  <a:cubicBezTo>
                    <a:pt x="141822" y="131885"/>
                    <a:pt x="147242" y="125562"/>
                    <a:pt x="146338" y="118335"/>
                  </a:cubicBezTo>
                  <a:cubicBezTo>
                    <a:pt x="145435" y="111108"/>
                    <a:pt x="139112" y="105689"/>
                    <a:pt x="131885" y="106592"/>
                  </a:cubicBezTo>
                  <a:cubicBezTo>
                    <a:pt x="116529" y="108399"/>
                    <a:pt x="102076" y="112012"/>
                    <a:pt x="87622" y="118335"/>
                  </a:cubicBezTo>
                  <a:cubicBezTo>
                    <a:pt x="64136" y="128272"/>
                    <a:pt x="44263" y="142725"/>
                    <a:pt x="28003" y="160791"/>
                  </a:cubicBezTo>
                  <a:lnTo>
                    <a:pt x="28003" y="145435"/>
                  </a:lnTo>
                  <a:cubicBezTo>
                    <a:pt x="28003" y="130079"/>
                    <a:pt x="15357" y="117432"/>
                    <a:pt x="0" y="117432"/>
                  </a:cubicBezTo>
                  <a:cubicBezTo>
                    <a:pt x="6323" y="112012"/>
                    <a:pt x="11744" y="105689"/>
                    <a:pt x="18970" y="101172"/>
                  </a:cubicBezTo>
                  <a:cubicBezTo>
                    <a:pt x="26197" y="94849"/>
                    <a:pt x="29810" y="84912"/>
                    <a:pt x="25293" y="75879"/>
                  </a:cubicBezTo>
                  <a:lnTo>
                    <a:pt x="6323" y="31616"/>
                  </a:lnTo>
                  <a:lnTo>
                    <a:pt x="82203" y="0"/>
                  </a:lnTo>
                  <a:lnTo>
                    <a:pt x="101172" y="45166"/>
                  </a:lnTo>
                  <a:cubicBezTo>
                    <a:pt x="104786" y="54199"/>
                    <a:pt x="113819" y="59620"/>
                    <a:pt x="123755" y="58716"/>
                  </a:cubicBezTo>
                  <a:cubicBezTo>
                    <a:pt x="140918" y="56909"/>
                    <a:pt x="158081" y="56909"/>
                    <a:pt x="174341" y="58716"/>
                  </a:cubicBezTo>
                  <a:cubicBezTo>
                    <a:pt x="184278" y="59620"/>
                    <a:pt x="193311" y="54199"/>
                    <a:pt x="196925" y="45166"/>
                  </a:cubicBezTo>
                  <a:lnTo>
                    <a:pt x="215894" y="0"/>
                  </a:lnTo>
                  <a:lnTo>
                    <a:pt x="291773" y="31616"/>
                  </a:lnTo>
                  <a:lnTo>
                    <a:pt x="272803" y="75879"/>
                  </a:lnTo>
                  <a:cubicBezTo>
                    <a:pt x="269190" y="84912"/>
                    <a:pt x="271900" y="95752"/>
                    <a:pt x="279127" y="101172"/>
                  </a:cubicBezTo>
                  <a:cubicBezTo>
                    <a:pt x="292676" y="112012"/>
                    <a:pt x="304419" y="123755"/>
                    <a:pt x="315259" y="137305"/>
                  </a:cubicBezTo>
                  <a:cubicBezTo>
                    <a:pt x="321583" y="144531"/>
                    <a:pt x="331519" y="147241"/>
                    <a:pt x="340552" y="143628"/>
                  </a:cubicBezTo>
                  <a:lnTo>
                    <a:pt x="385718" y="124658"/>
                  </a:lnTo>
                  <a:lnTo>
                    <a:pt x="417335" y="200537"/>
                  </a:lnTo>
                  <a:lnTo>
                    <a:pt x="372169" y="218604"/>
                  </a:lnTo>
                  <a:cubicBezTo>
                    <a:pt x="363135" y="222217"/>
                    <a:pt x="357716" y="231251"/>
                    <a:pt x="358619" y="241187"/>
                  </a:cubicBezTo>
                  <a:cubicBezTo>
                    <a:pt x="360425" y="257447"/>
                    <a:pt x="360425" y="274610"/>
                    <a:pt x="358619" y="291773"/>
                  </a:cubicBezTo>
                  <a:cubicBezTo>
                    <a:pt x="357716" y="301710"/>
                    <a:pt x="363135" y="310743"/>
                    <a:pt x="372169" y="314356"/>
                  </a:cubicBezTo>
                  <a:lnTo>
                    <a:pt x="417335" y="333326"/>
                  </a:lnTo>
                  <a:lnTo>
                    <a:pt x="386622" y="407398"/>
                  </a:lnTo>
                  <a:close/>
                </a:path>
              </a:pathLst>
            </a:custGeom>
            <a:solidFill>
              <a:srgbClr val="DD1470"/>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9" name="Graphic 2">
              <a:extLst>
                <a:ext uri="{FF2B5EF4-FFF2-40B4-BE49-F238E27FC236}">
                  <a16:creationId xmlns:a16="http://schemas.microsoft.com/office/drawing/2014/main" id="{12E097D5-D1AC-2A16-AE2F-62CEEF2497CF}"/>
                </a:ext>
              </a:extLst>
            </p:cNvPr>
            <p:cNvGrpSpPr/>
            <p:nvPr/>
          </p:nvGrpSpPr>
          <p:grpSpPr>
            <a:xfrm>
              <a:off x="10376768" y="3823816"/>
              <a:ext cx="923646" cy="923888"/>
              <a:chOff x="10376768" y="3823816"/>
              <a:chExt cx="923646" cy="923888"/>
            </a:xfrm>
            <a:grpFill/>
          </p:grpSpPr>
          <p:sp>
            <p:nvSpPr>
              <p:cNvPr id="20" name="Freeform 19">
                <a:extLst>
                  <a:ext uri="{FF2B5EF4-FFF2-40B4-BE49-F238E27FC236}">
                    <a16:creationId xmlns:a16="http://schemas.microsoft.com/office/drawing/2014/main" id="{52968110-A06F-54EF-CE9A-A215CF7BFFB2}"/>
                  </a:ext>
                </a:extLst>
              </p:cNvPr>
              <p:cNvSpPr/>
              <p:nvPr/>
            </p:nvSpPr>
            <p:spPr>
              <a:xfrm>
                <a:off x="10376768" y="3823816"/>
                <a:ext cx="923646" cy="923888"/>
              </a:xfrm>
              <a:custGeom>
                <a:avLst/>
                <a:gdLst>
                  <a:gd name="connsiteX0" fmla="*/ 908741 w 923646"/>
                  <a:gd name="connsiteY0" fmla="*/ 338536 h 923888"/>
                  <a:gd name="connsiteX1" fmla="*/ 862672 w 923646"/>
                  <a:gd name="connsiteY1" fmla="*/ 319567 h 923888"/>
                  <a:gd name="connsiteX2" fmla="*/ 862672 w 923646"/>
                  <a:gd name="connsiteY2" fmla="*/ 270787 h 923888"/>
                  <a:gd name="connsiteX3" fmla="*/ 908741 w 923646"/>
                  <a:gd name="connsiteY3" fmla="*/ 251818 h 923888"/>
                  <a:gd name="connsiteX4" fmla="*/ 920484 w 923646"/>
                  <a:gd name="connsiteY4" fmla="*/ 240074 h 923888"/>
                  <a:gd name="connsiteX5" fmla="*/ 920484 w 923646"/>
                  <a:gd name="connsiteY5" fmla="*/ 223814 h 923888"/>
                  <a:gd name="connsiteX6" fmla="*/ 885255 w 923646"/>
                  <a:gd name="connsiteY6" fmla="*/ 137999 h 923888"/>
                  <a:gd name="connsiteX7" fmla="*/ 873512 w 923646"/>
                  <a:gd name="connsiteY7" fmla="*/ 126256 h 923888"/>
                  <a:gd name="connsiteX8" fmla="*/ 857252 w 923646"/>
                  <a:gd name="connsiteY8" fmla="*/ 126256 h 923888"/>
                  <a:gd name="connsiteX9" fmla="*/ 811183 w 923646"/>
                  <a:gd name="connsiteY9" fmla="*/ 145226 h 923888"/>
                  <a:gd name="connsiteX10" fmla="*/ 776856 w 923646"/>
                  <a:gd name="connsiteY10" fmla="*/ 110899 h 923888"/>
                  <a:gd name="connsiteX11" fmla="*/ 795826 w 923646"/>
                  <a:gd name="connsiteY11" fmla="*/ 64830 h 923888"/>
                  <a:gd name="connsiteX12" fmla="*/ 795826 w 923646"/>
                  <a:gd name="connsiteY12" fmla="*/ 48570 h 923888"/>
                  <a:gd name="connsiteX13" fmla="*/ 784083 w 923646"/>
                  <a:gd name="connsiteY13" fmla="*/ 36827 h 923888"/>
                  <a:gd name="connsiteX14" fmla="*/ 698267 w 923646"/>
                  <a:gd name="connsiteY14" fmla="*/ 1597 h 923888"/>
                  <a:gd name="connsiteX15" fmla="*/ 669361 w 923646"/>
                  <a:gd name="connsiteY15" fmla="*/ 13340 h 923888"/>
                  <a:gd name="connsiteX16" fmla="*/ 650391 w 923646"/>
                  <a:gd name="connsiteY16" fmla="*/ 59410 h 923888"/>
                  <a:gd name="connsiteX17" fmla="*/ 601612 w 923646"/>
                  <a:gd name="connsiteY17" fmla="*/ 59410 h 923888"/>
                  <a:gd name="connsiteX18" fmla="*/ 582642 w 923646"/>
                  <a:gd name="connsiteY18" fmla="*/ 13340 h 923888"/>
                  <a:gd name="connsiteX19" fmla="*/ 554639 w 923646"/>
                  <a:gd name="connsiteY19" fmla="*/ 1597 h 923888"/>
                  <a:gd name="connsiteX20" fmla="*/ 468824 w 923646"/>
                  <a:gd name="connsiteY20" fmla="*/ 36827 h 923888"/>
                  <a:gd name="connsiteX21" fmla="*/ 457080 w 923646"/>
                  <a:gd name="connsiteY21" fmla="*/ 48570 h 923888"/>
                  <a:gd name="connsiteX22" fmla="*/ 457080 w 923646"/>
                  <a:gd name="connsiteY22" fmla="*/ 64830 h 923888"/>
                  <a:gd name="connsiteX23" fmla="*/ 476051 w 923646"/>
                  <a:gd name="connsiteY23" fmla="*/ 110899 h 923888"/>
                  <a:gd name="connsiteX24" fmla="*/ 441724 w 923646"/>
                  <a:gd name="connsiteY24" fmla="*/ 145226 h 923888"/>
                  <a:gd name="connsiteX25" fmla="*/ 395655 w 923646"/>
                  <a:gd name="connsiteY25" fmla="*/ 126256 h 923888"/>
                  <a:gd name="connsiteX26" fmla="*/ 379395 w 923646"/>
                  <a:gd name="connsiteY26" fmla="*/ 126256 h 923888"/>
                  <a:gd name="connsiteX27" fmla="*/ 367652 w 923646"/>
                  <a:gd name="connsiteY27" fmla="*/ 137999 h 923888"/>
                  <a:gd name="connsiteX28" fmla="*/ 325196 w 923646"/>
                  <a:gd name="connsiteY28" fmla="*/ 239171 h 923888"/>
                  <a:gd name="connsiteX29" fmla="*/ 277320 w 923646"/>
                  <a:gd name="connsiteY29" fmla="*/ 276207 h 923888"/>
                  <a:gd name="connsiteX30" fmla="*/ 206860 w 923646"/>
                  <a:gd name="connsiteY30" fmla="*/ 403575 h 923888"/>
                  <a:gd name="connsiteX31" fmla="*/ 186084 w 923646"/>
                  <a:gd name="connsiteY31" fmla="*/ 413512 h 923888"/>
                  <a:gd name="connsiteX32" fmla="*/ 150855 w 923646"/>
                  <a:gd name="connsiteY32" fmla="*/ 378283 h 923888"/>
                  <a:gd name="connsiteX33" fmla="*/ 135498 w 923646"/>
                  <a:gd name="connsiteY33" fmla="*/ 371959 h 923888"/>
                  <a:gd name="connsiteX34" fmla="*/ 120142 w 923646"/>
                  <a:gd name="connsiteY34" fmla="*/ 378283 h 923888"/>
                  <a:gd name="connsiteX35" fmla="*/ 55102 w 923646"/>
                  <a:gd name="connsiteY35" fmla="*/ 444225 h 923888"/>
                  <a:gd name="connsiteX36" fmla="*/ 55102 w 923646"/>
                  <a:gd name="connsiteY36" fmla="*/ 474938 h 923888"/>
                  <a:gd name="connsiteX37" fmla="*/ 90332 w 923646"/>
                  <a:gd name="connsiteY37" fmla="*/ 510167 h 923888"/>
                  <a:gd name="connsiteX38" fmla="*/ 71362 w 923646"/>
                  <a:gd name="connsiteY38" fmla="*/ 555333 h 923888"/>
                  <a:gd name="connsiteX39" fmla="*/ 21679 w 923646"/>
                  <a:gd name="connsiteY39" fmla="*/ 555333 h 923888"/>
                  <a:gd name="connsiteX40" fmla="*/ 0 w 923646"/>
                  <a:gd name="connsiteY40" fmla="*/ 577013 h 923888"/>
                  <a:gd name="connsiteX41" fmla="*/ 0 w 923646"/>
                  <a:gd name="connsiteY41" fmla="*/ 670055 h 923888"/>
                  <a:gd name="connsiteX42" fmla="*/ 21679 w 923646"/>
                  <a:gd name="connsiteY42" fmla="*/ 691735 h 923888"/>
                  <a:gd name="connsiteX43" fmla="*/ 71362 w 923646"/>
                  <a:gd name="connsiteY43" fmla="*/ 691735 h 923888"/>
                  <a:gd name="connsiteX44" fmla="*/ 90332 w 923646"/>
                  <a:gd name="connsiteY44" fmla="*/ 736901 h 923888"/>
                  <a:gd name="connsiteX45" fmla="*/ 55102 w 923646"/>
                  <a:gd name="connsiteY45" fmla="*/ 772131 h 923888"/>
                  <a:gd name="connsiteX46" fmla="*/ 55102 w 923646"/>
                  <a:gd name="connsiteY46" fmla="*/ 802844 h 923888"/>
                  <a:gd name="connsiteX47" fmla="*/ 120142 w 923646"/>
                  <a:gd name="connsiteY47" fmla="*/ 868786 h 923888"/>
                  <a:gd name="connsiteX48" fmla="*/ 135498 w 923646"/>
                  <a:gd name="connsiteY48" fmla="*/ 875109 h 923888"/>
                  <a:gd name="connsiteX49" fmla="*/ 150855 w 923646"/>
                  <a:gd name="connsiteY49" fmla="*/ 868786 h 923888"/>
                  <a:gd name="connsiteX50" fmla="*/ 186084 w 923646"/>
                  <a:gd name="connsiteY50" fmla="*/ 833556 h 923888"/>
                  <a:gd name="connsiteX51" fmla="*/ 231250 w 923646"/>
                  <a:gd name="connsiteY51" fmla="*/ 852526 h 923888"/>
                  <a:gd name="connsiteX52" fmla="*/ 231250 w 923646"/>
                  <a:gd name="connsiteY52" fmla="*/ 902209 h 923888"/>
                  <a:gd name="connsiteX53" fmla="*/ 252930 w 923646"/>
                  <a:gd name="connsiteY53" fmla="*/ 923888 h 923888"/>
                  <a:gd name="connsiteX54" fmla="*/ 345069 w 923646"/>
                  <a:gd name="connsiteY54" fmla="*/ 923888 h 923888"/>
                  <a:gd name="connsiteX55" fmla="*/ 366748 w 923646"/>
                  <a:gd name="connsiteY55" fmla="*/ 902209 h 923888"/>
                  <a:gd name="connsiteX56" fmla="*/ 366748 w 923646"/>
                  <a:gd name="connsiteY56" fmla="*/ 852526 h 923888"/>
                  <a:gd name="connsiteX57" fmla="*/ 411914 w 923646"/>
                  <a:gd name="connsiteY57" fmla="*/ 833556 h 923888"/>
                  <a:gd name="connsiteX58" fmla="*/ 447144 w 923646"/>
                  <a:gd name="connsiteY58" fmla="*/ 868786 h 923888"/>
                  <a:gd name="connsiteX59" fmla="*/ 462501 w 923646"/>
                  <a:gd name="connsiteY59" fmla="*/ 875109 h 923888"/>
                  <a:gd name="connsiteX60" fmla="*/ 477857 w 923646"/>
                  <a:gd name="connsiteY60" fmla="*/ 868786 h 923888"/>
                  <a:gd name="connsiteX61" fmla="*/ 542896 w 923646"/>
                  <a:gd name="connsiteY61" fmla="*/ 802844 h 923888"/>
                  <a:gd name="connsiteX62" fmla="*/ 542896 w 923646"/>
                  <a:gd name="connsiteY62" fmla="*/ 772131 h 923888"/>
                  <a:gd name="connsiteX63" fmla="*/ 507667 w 923646"/>
                  <a:gd name="connsiteY63" fmla="*/ 736901 h 923888"/>
                  <a:gd name="connsiteX64" fmla="*/ 517603 w 923646"/>
                  <a:gd name="connsiteY64" fmla="*/ 717028 h 923888"/>
                  <a:gd name="connsiteX65" fmla="*/ 600709 w 923646"/>
                  <a:gd name="connsiteY65" fmla="*/ 683605 h 923888"/>
                  <a:gd name="connsiteX66" fmla="*/ 605225 w 923646"/>
                  <a:gd name="connsiteY66" fmla="*/ 664636 h 923888"/>
                  <a:gd name="connsiteX67" fmla="*/ 586255 w 923646"/>
                  <a:gd name="connsiteY67" fmla="*/ 660119 h 923888"/>
                  <a:gd name="connsiteX68" fmla="*/ 461597 w 923646"/>
                  <a:gd name="connsiteY68" fmla="*/ 695348 h 923888"/>
                  <a:gd name="connsiteX69" fmla="*/ 227637 w 923646"/>
                  <a:gd name="connsiteY69" fmla="*/ 460485 h 923888"/>
                  <a:gd name="connsiteX70" fmla="*/ 297192 w 923646"/>
                  <a:gd name="connsiteY70" fmla="*/ 295177 h 923888"/>
                  <a:gd name="connsiteX71" fmla="*/ 462501 w 923646"/>
                  <a:gd name="connsiteY71" fmla="*/ 227428 h 923888"/>
                  <a:gd name="connsiteX72" fmla="*/ 463404 w 923646"/>
                  <a:gd name="connsiteY72" fmla="*/ 227428 h 923888"/>
                  <a:gd name="connsiteX73" fmla="*/ 697364 w 923646"/>
                  <a:gd name="connsiteY73" fmla="*/ 462291 h 923888"/>
                  <a:gd name="connsiteX74" fmla="*/ 633228 w 923646"/>
                  <a:gd name="connsiteY74" fmla="*/ 622179 h 923888"/>
                  <a:gd name="connsiteX75" fmla="*/ 634132 w 923646"/>
                  <a:gd name="connsiteY75" fmla="*/ 641149 h 923888"/>
                  <a:gd name="connsiteX76" fmla="*/ 653101 w 923646"/>
                  <a:gd name="connsiteY76" fmla="*/ 640246 h 923888"/>
                  <a:gd name="connsiteX77" fmla="*/ 688331 w 923646"/>
                  <a:gd name="connsiteY77" fmla="*/ 593273 h 923888"/>
                  <a:gd name="connsiteX78" fmla="*/ 785890 w 923646"/>
                  <a:gd name="connsiteY78" fmla="*/ 553527 h 923888"/>
                  <a:gd name="connsiteX79" fmla="*/ 797633 w 923646"/>
                  <a:gd name="connsiteY79" fmla="*/ 541784 h 923888"/>
                  <a:gd name="connsiteX80" fmla="*/ 797633 w 923646"/>
                  <a:gd name="connsiteY80" fmla="*/ 525524 h 923888"/>
                  <a:gd name="connsiteX81" fmla="*/ 778663 w 923646"/>
                  <a:gd name="connsiteY81" fmla="*/ 479455 h 923888"/>
                  <a:gd name="connsiteX82" fmla="*/ 812989 w 923646"/>
                  <a:gd name="connsiteY82" fmla="*/ 445128 h 923888"/>
                  <a:gd name="connsiteX83" fmla="*/ 859059 w 923646"/>
                  <a:gd name="connsiteY83" fmla="*/ 464098 h 923888"/>
                  <a:gd name="connsiteX84" fmla="*/ 875318 w 923646"/>
                  <a:gd name="connsiteY84" fmla="*/ 464098 h 923888"/>
                  <a:gd name="connsiteX85" fmla="*/ 887062 w 923646"/>
                  <a:gd name="connsiteY85" fmla="*/ 452355 h 923888"/>
                  <a:gd name="connsiteX86" fmla="*/ 922291 w 923646"/>
                  <a:gd name="connsiteY86" fmla="*/ 366539 h 923888"/>
                  <a:gd name="connsiteX87" fmla="*/ 922291 w 923646"/>
                  <a:gd name="connsiteY87" fmla="*/ 350279 h 923888"/>
                  <a:gd name="connsiteX88" fmla="*/ 908741 w 923646"/>
                  <a:gd name="connsiteY88" fmla="*/ 338536 h 923888"/>
                  <a:gd name="connsiteX89" fmla="*/ 908741 w 923646"/>
                  <a:gd name="connsiteY89" fmla="*/ 338536 h 923888"/>
                  <a:gd name="connsiteX90" fmla="*/ 404688 w 923646"/>
                  <a:gd name="connsiteY90" fmla="*/ 717028 h 923888"/>
                  <a:gd name="connsiteX91" fmla="*/ 295386 w 923646"/>
                  <a:gd name="connsiteY91" fmla="*/ 767614 h 923888"/>
                  <a:gd name="connsiteX92" fmla="*/ 151758 w 923646"/>
                  <a:gd name="connsiteY92" fmla="*/ 623986 h 923888"/>
                  <a:gd name="connsiteX93" fmla="*/ 202344 w 923646"/>
                  <a:gd name="connsiteY93" fmla="*/ 514684 h 923888"/>
                  <a:gd name="connsiteX94" fmla="*/ 208667 w 923646"/>
                  <a:gd name="connsiteY94" fmla="*/ 539074 h 923888"/>
                  <a:gd name="connsiteX95" fmla="*/ 174341 w 923646"/>
                  <a:gd name="connsiteY95" fmla="*/ 623986 h 923888"/>
                  <a:gd name="connsiteX96" fmla="*/ 295386 w 923646"/>
                  <a:gd name="connsiteY96" fmla="*/ 745935 h 923888"/>
                  <a:gd name="connsiteX97" fmla="*/ 380298 w 923646"/>
                  <a:gd name="connsiteY97" fmla="*/ 711608 h 923888"/>
                  <a:gd name="connsiteX98" fmla="*/ 404688 w 923646"/>
                  <a:gd name="connsiteY98" fmla="*/ 717028 h 923888"/>
                  <a:gd name="connsiteX99" fmla="*/ 404688 w 923646"/>
                  <a:gd name="connsiteY99" fmla="*/ 717028 h 923888"/>
                  <a:gd name="connsiteX100" fmla="*/ 459790 w 923646"/>
                  <a:gd name="connsiteY100" fmla="*/ 723351 h 923888"/>
                  <a:gd name="connsiteX101" fmla="*/ 482373 w 923646"/>
                  <a:gd name="connsiteY101" fmla="*/ 722448 h 923888"/>
                  <a:gd name="connsiteX102" fmla="*/ 479663 w 923646"/>
                  <a:gd name="connsiteY102" fmla="*/ 727868 h 923888"/>
                  <a:gd name="connsiteX103" fmla="*/ 483277 w 923646"/>
                  <a:gd name="connsiteY103" fmla="*/ 754064 h 923888"/>
                  <a:gd name="connsiteX104" fmla="*/ 517603 w 923646"/>
                  <a:gd name="connsiteY104" fmla="*/ 788390 h 923888"/>
                  <a:gd name="connsiteX105" fmla="*/ 459790 w 923646"/>
                  <a:gd name="connsiteY105" fmla="*/ 846203 h 923888"/>
                  <a:gd name="connsiteX106" fmla="*/ 425464 w 923646"/>
                  <a:gd name="connsiteY106" fmla="*/ 811877 h 923888"/>
                  <a:gd name="connsiteX107" fmla="*/ 399268 w 923646"/>
                  <a:gd name="connsiteY107" fmla="*/ 808263 h 923888"/>
                  <a:gd name="connsiteX108" fmla="*/ 352295 w 923646"/>
                  <a:gd name="connsiteY108" fmla="*/ 827233 h 923888"/>
                  <a:gd name="connsiteX109" fmla="*/ 336036 w 923646"/>
                  <a:gd name="connsiteY109" fmla="*/ 848010 h 923888"/>
                  <a:gd name="connsiteX110" fmla="*/ 336036 w 923646"/>
                  <a:gd name="connsiteY110" fmla="*/ 896789 h 923888"/>
                  <a:gd name="connsiteX111" fmla="*/ 254737 w 923646"/>
                  <a:gd name="connsiteY111" fmla="*/ 896789 h 923888"/>
                  <a:gd name="connsiteX112" fmla="*/ 254737 w 923646"/>
                  <a:gd name="connsiteY112" fmla="*/ 848010 h 923888"/>
                  <a:gd name="connsiteX113" fmla="*/ 238477 w 923646"/>
                  <a:gd name="connsiteY113" fmla="*/ 827233 h 923888"/>
                  <a:gd name="connsiteX114" fmla="*/ 191504 w 923646"/>
                  <a:gd name="connsiteY114" fmla="*/ 808263 h 923888"/>
                  <a:gd name="connsiteX115" fmla="*/ 165308 w 923646"/>
                  <a:gd name="connsiteY115" fmla="*/ 811877 h 923888"/>
                  <a:gd name="connsiteX116" fmla="*/ 130982 w 923646"/>
                  <a:gd name="connsiteY116" fmla="*/ 846203 h 923888"/>
                  <a:gd name="connsiteX117" fmla="*/ 73169 w 923646"/>
                  <a:gd name="connsiteY117" fmla="*/ 788390 h 923888"/>
                  <a:gd name="connsiteX118" fmla="*/ 107495 w 923646"/>
                  <a:gd name="connsiteY118" fmla="*/ 754064 h 923888"/>
                  <a:gd name="connsiteX119" fmla="*/ 111108 w 923646"/>
                  <a:gd name="connsiteY119" fmla="*/ 727868 h 923888"/>
                  <a:gd name="connsiteX120" fmla="*/ 92139 w 923646"/>
                  <a:gd name="connsiteY120" fmla="*/ 680895 h 923888"/>
                  <a:gd name="connsiteX121" fmla="*/ 71362 w 923646"/>
                  <a:gd name="connsiteY121" fmla="*/ 664636 h 923888"/>
                  <a:gd name="connsiteX122" fmla="*/ 22583 w 923646"/>
                  <a:gd name="connsiteY122" fmla="*/ 664636 h 923888"/>
                  <a:gd name="connsiteX123" fmla="*/ 22583 w 923646"/>
                  <a:gd name="connsiteY123" fmla="*/ 582433 h 923888"/>
                  <a:gd name="connsiteX124" fmla="*/ 71362 w 923646"/>
                  <a:gd name="connsiteY124" fmla="*/ 582433 h 923888"/>
                  <a:gd name="connsiteX125" fmla="*/ 92139 w 923646"/>
                  <a:gd name="connsiteY125" fmla="*/ 566173 h 923888"/>
                  <a:gd name="connsiteX126" fmla="*/ 111108 w 923646"/>
                  <a:gd name="connsiteY126" fmla="*/ 519200 h 923888"/>
                  <a:gd name="connsiteX127" fmla="*/ 107495 w 923646"/>
                  <a:gd name="connsiteY127" fmla="*/ 493005 h 923888"/>
                  <a:gd name="connsiteX128" fmla="*/ 73169 w 923646"/>
                  <a:gd name="connsiteY128" fmla="*/ 458678 h 923888"/>
                  <a:gd name="connsiteX129" fmla="*/ 130982 w 923646"/>
                  <a:gd name="connsiteY129" fmla="*/ 400866 h 923888"/>
                  <a:gd name="connsiteX130" fmla="*/ 165308 w 923646"/>
                  <a:gd name="connsiteY130" fmla="*/ 435192 h 923888"/>
                  <a:gd name="connsiteX131" fmla="*/ 191504 w 923646"/>
                  <a:gd name="connsiteY131" fmla="*/ 438805 h 923888"/>
                  <a:gd name="connsiteX132" fmla="*/ 197827 w 923646"/>
                  <a:gd name="connsiteY132" fmla="*/ 435192 h 923888"/>
                  <a:gd name="connsiteX133" fmla="*/ 196924 w 923646"/>
                  <a:gd name="connsiteY133" fmla="*/ 459581 h 923888"/>
                  <a:gd name="connsiteX134" fmla="*/ 197827 w 923646"/>
                  <a:gd name="connsiteY134" fmla="*/ 482165 h 923888"/>
                  <a:gd name="connsiteX135" fmla="*/ 124658 w 923646"/>
                  <a:gd name="connsiteY135" fmla="*/ 622179 h 923888"/>
                  <a:gd name="connsiteX136" fmla="*/ 295386 w 923646"/>
                  <a:gd name="connsiteY136" fmla="*/ 792907 h 923888"/>
                  <a:gd name="connsiteX137" fmla="*/ 434497 w 923646"/>
                  <a:gd name="connsiteY137" fmla="*/ 719738 h 923888"/>
                  <a:gd name="connsiteX138" fmla="*/ 459790 w 923646"/>
                  <a:gd name="connsiteY138" fmla="*/ 723351 h 923888"/>
                  <a:gd name="connsiteX139" fmla="*/ 459790 w 923646"/>
                  <a:gd name="connsiteY139" fmla="*/ 723351 h 923888"/>
                  <a:gd name="connsiteX140" fmla="*/ 459790 w 923646"/>
                  <a:gd name="connsiteY140" fmla="*/ 723351 h 923888"/>
                  <a:gd name="connsiteX141" fmla="*/ 352295 w 923646"/>
                  <a:gd name="connsiteY141" fmla="*/ 699865 h 923888"/>
                  <a:gd name="connsiteX142" fmla="*/ 296289 w 923646"/>
                  <a:gd name="connsiteY142" fmla="*/ 717931 h 923888"/>
                  <a:gd name="connsiteX143" fmla="*/ 202344 w 923646"/>
                  <a:gd name="connsiteY143" fmla="*/ 623082 h 923888"/>
                  <a:gd name="connsiteX144" fmla="*/ 221314 w 923646"/>
                  <a:gd name="connsiteY144" fmla="*/ 567076 h 923888"/>
                  <a:gd name="connsiteX145" fmla="*/ 352295 w 923646"/>
                  <a:gd name="connsiteY145" fmla="*/ 699865 h 923888"/>
                  <a:gd name="connsiteX146" fmla="*/ 387525 w 923646"/>
                  <a:gd name="connsiteY146" fmla="*/ 153355 h 923888"/>
                  <a:gd name="connsiteX147" fmla="*/ 406495 w 923646"/>
                  <a:gd name="connsiteY147" fmla="*/ 160582 h 923888"/>
                  <a:gd name="connsiteX148" fmla="*/ 402881 w 923646"/>
                  <a:gd name="connsiteY148" fmla="*/ 173228 h 923888"/>
                  <a:gd name="connsiteX149" fmla="*/ 402881 w 923646"/>
                  <a:gd name="connsiteY149" fmla="*/ 205748 h 923888"/>
                  <a:gd name="connsiteX150" fmla="*/ 359522 w 923646"/>
                  <a:gd name="connsiteY150" fmla="*/ 219298 h 923888"/>
                  <a:gd name="connsiteX151" fmla="*/ 387525 w 923646"/>
                  <a:gd name="connsiteY151" fmla="*/ 153355 h 923888"/>
                  <a:gd name="connsiteX152" fmla="*/ 458887 w 923646"/>
                  <a:gd name="connsiteY152" fmla="*/ 200328 h 923888"/>
                  <a:gd name="connsiteX153" fmla="*/ 429981 w 923646"/>
                  <a:gd name="connsiteY153" fmla="*/ 202135 h 923888"/>
                  <a:gd name="connsiteX154" fmla="*/ 429981 w 923646"/>
                  <a:gd name="connsiteY154" fmla="*/ 173228 h 923888"/>
                  <a:gd name="connsiteX155" fmla="*/ 430884 w 923646"/>
                  <a:gd name="connsiteY155" fmla="*/ 172325 h 923888"/>
                  <a:gd name="connsiteX156" fmla="*/ 475147 w 923646"/>
                  <a:gd name="connsiteY156" fmla="*/ 172325 h 923888"/>
                  <a:gd name="connsiteX157" fmla="*/ 476051 w 923646"/>
                  <a:gd name="connsiteY157" fmla="*/ 173228 h 923888"/>
                  <a:gd name="connsiteX158" fmla="*/ 476051 w 923646"/>
                  <a:gd name="connsiteY158" fmla="*/ 200328 h 923888"/>
                  <a:gd name="connsiteX159" fmla="*/ 458887 w 923646"/>
                  <a:gd name="connsiteY159" fmla="*/ 200328 h 923888"/>
                  <a:gd name="connsiteX160" fmla="*/ 458887 w 923646"/>
                  <a:gd name="connsiteY160" fmla="*/ 200328 h 923888"/>
                  <a:gd name="connsiteX161" fmla="*/ 574512 w 923646"/>
                  <a:gd name="connsiteY161" fmla="*/ 226525 h 923888"/>
                  <a:gd name="connsiteX162" fmla="*/ 592579 w 923646"/>
                  <a:gd name="connsiteY162" fmla="*/ 216588 h 923888"/>
                  <a:gd name="connsiteX163" fmla="*/ 703687 w 923646"/>
                  <a:gd name="connsiteY163" fmla="*/ 262658 h 923888"/>
                  <a:gd name="connsiteX164" fmla="*/ 693751 w 923646"/>
                  <a:gd name="connsiteY164" fmla="*/ 344860 h 923888"/>
                  <a:gd name="connsiteX165" fmla="*/ 574512 w 923646"/>
                  <a:gd name="connsiteY165" fmla="*/ 226525 h 923888"/>
                  <a:gd name="connsiteX166" fmla="*/ 574512 w 923646"/>
                  <a:gd name="connsiteY166" fmla="*/ 226525 h 923888"/>
                  <a:gd name="connsiteX167" fmla="*/ 861768 w 923646"/>
                  <a:gd name="connsiteY167" fmla="*/ 436998 h 923888"/>
                  <a:gd name="connsiteX168" fmla="*/ 816602 w 923646"/>
                  <a:gd name="connsiteY168" fmla="*/ 418028 h 923888"/>
                  <a:gd name="connsiteX169" fmla="*/ 791309 w 923646"/>
                  <a:gd name="connsiteY169" fmla="*/ 424352 h 923888"/>
                  <a:gd name="connsiteX170" fmla="*/ 755177 w 923646"/>
                  <a:gd name="connsiteY170" fmla="*/ 460485 h 923888"/>
                  <a:gd name="connsiteX171" fmla="*/ 748853 w 923646"/>
                  <a:gd name="connsiteY171" fmla="*/ 485777 h 923888"/>
                  <a:gd name="connsiteX172" fmla="*/ 767823 w 923646"/>
                  <a:gd name="connsiteY172" fmla="*/ 530040 h 923888"/>
                  <a:gd name="connsiteX173" fmla="*/ 702784 w 923646"/>
                  <a:gd name="connsiteY173" fmla="*/ 557140 h 923888"/>
                  <a:gd name="connsiteX174" fmla="*/ 720850 w 923646"/>
                  <a:gd name="connsiteY174" fmla="*/ 461388 h 923888"/>
                  <a:gd name="connsiteX175" fmla="*/ 718141 w 923646"/>
                  <a:gd name="connsiteY175" fmla="*/ 425255 h 923888"/>
                  <a:gd name="connsiteX176" fmla="*/ 777760 w 923646"/>
                  <a:gd name="connsiteY176" fmla="*/ 343956 h 923888"/>
                  <a:gd name="connsiteX177" fmla="*/ 773243 w 923646"/>
                  <a:gd name="connsiteY177" fmla="*/ 232847 h 923888"/>
                  <a:gd name="connsiteX178" fmla="*/ 675684 w 923646"/>
                  <a:gd name="connsiteY178" fmla="*/ 141612 h 923888"/>
                  <a:gd name="connsiteX179" fmla="*/ 658521 w 923646"/>
                  <a:gd name="connsiteY179" fmla="*/ 149742 h 923888"/>
                  <a:gd name="connsiteX180" fmla="*/ 666651 w 923646"/>
                  <a:gd name="connsiteY180" fmla="*/ 166905 h 923888"/>
                  <a:gd name="connsiteX181" fmla="*/ 747950 w 923646"/>
                  <a:gd name="connsiteY181" fmla="*/ 242784 h 923888"/>
                  <a:gd name="connsiteX182" fmla="*/ 711817 w 923646"/>
                  <a:gd name="connsiteY182" fmla="*/ 395445 h 923888"/>
                  <a:gd name="connsiteX183" fmla="*/ 704591 w 923646"/>
                  <a:gd name="connsiteY183" fmla="*/ 371959 h 923888"/>
                  <a:gd name="connsiteX184" fmla="*/ 727174 w 923646"/>
                  <a:gd name="connsiteY184" fmla="*/ 251818 h 923888"/>
                  <a:gd name="connsiteX185" fmla="*/ 580836 w 923646"/>
                  <a:gd name="connsiteY185" fmla="*/ 191295 h 923888"/>
                  <a:gd name="connsiteX186" fmla="*/ 545606 w 923646"/>
                  <a:gd name="connsiteY186" fmla="*/ 214781 h 923888"/>
                  <a:gd name="connsiteX187" fmla="*/ 522120 w 923646"/>
                  <a:gd name="connsiteY187" fmla="*/ 207555 h 923888"/>
                  <a:gd name="connsiteX188" fmla="*/ 572706 w 923646"/>
                  <a:gd name="connsiteY188" fmla="*/ 171422 h 923888"/>
                  <a:gd name="connsiteX189" fmla="*/ 609742 w 923646"/>
                  <a:gd name="connsiteY189" fmla="*/ 162389 h 923888"/>
                  <a:gd name="connsiteX190" fmla="*/ 621485 w 923646"/>
                  <a:gd name="connsiteY190" fmla="*/ 147936 h 923888"/>
                  <a:gd name="connsiteX191" fmla="*/ 607032 w 923646"/>
                  <a:gd name="connsiteY191" fmla="*/ 136193 h 923888"/>
                  <a:gd name="connsiteX192" fmla="*/ 562769 w 923646"/>
                  <a:gd name="connsiteY192" fmla="*/ 147936 h 923888"/>
                  <a:gd name="connsiteX193" fmla="*/ 503150 w 923646"/>
                  <a:gd name="connsiteY193" fmla="*/ 190392 h 923888"/>
                  <a:gd name="connsiteX194" fmla="*/ 503150 w 923646"/>
                  <a:gd name="connsiteY194" fmla="*/ 173228 h 923888"/>
                  <a:gd name="connsiteX195" fmla="*/ 475147 w 923646"/>
                  <a:gd name="connsiteY195" fmla="*/ 145226 h 923888"/>
                  <a:gd name="connsiteX196" fmla="*/ 494117 w 923646"/>
                  <a:gd name="connsiteY196" fmla="*/ 128966 h 923888"/>
                  <a:gd name="connsiteX197" fmla="*/ 500440 w 923646"/>
                  <a:gd name="connsiteY197" fmla="*/ 103673 h 923888"/>
                  <a:gd name="connsiteX198" fmla="*/ 481470 w 923646"/>
                  <a:gd name="connsiteY198" fmla="*/ 59410 h 923888"/>
                  <a:gd name="connsiteX199" fmla="*/ 557349 w 923646"/>
                  <a:gd name="connsiteY199" fmla="*/ 27794 h 923888"/>
                  <a:gd name="connsiteX200" fmla="*/ 576319 w 923646"/>
                  <a:gd name="connsiteY200" fmla="*/ 72960 h 923888"/>
                  <a:gd name="connsiteX201" fmla="*/ 598902 w 923646"/>
                  <a:gd name="connsiteY201" fmla="*/ 86510 h 923888"/>
                  <a:gd name="connsiteX202" fmla="*/ 649488 w 923646"/>
                  <a:gd name="connsiteY202" fmla="*/ 86510 h 923888"/>
                  <a:gd name="connsiteX203" fmla="*/ 672071 w 923646"/>
                  <a:gd name="connsiteY203" fmla="*/ 72960 h 923888"/>
                  <a:gd name="connsiteX204" fmla="*/ 691041 w 923646"/>
                  <a:gd name="connsiteY204" fmla="*/ 27794 h 923888"/>
                  <a:gd name="connsiteX205" fmla="*/ 766920 w 923646"/>
                  <a:gd name="connsiteY205" fmla="*/ 59410 h 923888"/>
                  <a:gd name="connsiteX206" fmla="*/ 747950 w 923646"/>
                  <a:gd name="connsiteY206" fmla="*/ 103673 h 923888"/>
                  <a:gd name="connsiteX207" fmla="*/ 754273 w 923646"/>
                  <a:gd name="connsiteY207" fmla="*/ 128966 h 923888"/>
                  <a:gd name="connsiteX208" fmla="*/ 790406 w 923646"/>
                  <a:gd name="connsiteY208" fmla="*/ 165098 h 923888"/>
                  <a:gd name="connsiteX209" fmla="*/ 815699 w 923646"/>
                  <a:gd name="connsiteY209" fmla="*/ 171422 h 923888"/>
                  <a:gd name="connsiteX210" fmla="*/ 860865 w 923646"/>
                  <a:gd name="connsiteY210" fmla="*/ 152452 h 923888"/>
                  <a:gd name="connsiteX211" fmla="*/ 892482 w 923646"/>
                  <a:gd name="connsiteY211" fmla="*/ 228331 h 923888"/>
                  <a:gd name="connsiteX212" fmla="*/ 847315 w 923646"/>
                  <a:gd name="connsiteY212" fmla="*/ 246397 h 923888"/>
                  <a:gd name="connsiteX213" fmla="*/ 833766 w 923646"/>
                  <a:gd name="connsiteY213" fmla="*/ 268980 h 923888"/>
                  <a:gd name="connsiteX214" fmla="*/ 833766 w 923646"/>
                  <a:gd name="connsiteY214" fmla="*/ 319567 h 923888"/>
                  <a:gd name="connsiteX215" fmla="*/ 847315 w 923646"/>
                  <a:gd name="connsiteY215" fmla="*/ 342150 h 923888"/>
                  <a:gd name="connsiteX216" fmla="*/ 892482 w 923646"/>
                  <a:gd name="connsiteY216" fmla="*/ 361119 h 923888"/>
                  <a:gd name="connsiteX217" fmla="*/ 861768 w 923646"/>
                  <a:gd name="connsiteY217" fmla="*/ 436998 h 923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Lst>
                <a:rect l="l" t="t" r="r" b="b"/>
                <a:pathLst>
                  <a:path w="923646" h="923888">
                    <a:moveTo>
                      <a:pt x="908741" y="338536"/>
                    </a:moveTo>
                    <a:lnTo>
                      <a:pt x="862672" y="319567"/>
                    </a:lnTo>
                    <a:cubicBezTo>
                      <a:pt x="864479" y="303307"/>
                      <a:pt x="864479" y="287047"/>
                      <a:pt x="862672" y="270787"/>
                    </a:cubicBezTo>
                    <a:lnTo>
                      <a:pt x="908741" y="251818"/>
                    </a:lnTo>
                    <a:cubicBezTo>
                      <a:pt x="914161" y="250011"/>
                      <a:pt x="918678" y="245494"/>
                      <a:pt x="920484" y="240074"/>
                    </a:cubicBezTo>
                    <a:cubicBezTo>
                      <a:pt x="922291" y="234654"/>
                      <a:pt x="922291" y="229235"/>
                      <a:pt x="920484" y="223814"/>
                    </a:cubicBezTo>
                    <a:lnTo>
                      <a:pt x="885255" y="137999"/>
                    </a:lnTo>
                    <a:cubicBezTo>
                      <a:pt x="883448" y="132579"/>
                      <a:pt x="878932" y="128062"/>
                      <a:pt x="873512" y="126256"/>
                    </a:cubicBezTo>
                    <a:cubicBezTo>
                      <a:pt x="868092" y="124449"/>
                      <a:pt x="861768" y="124449"/>
                      <a:pt x="857252" y="126256"/>
                    </a:cubicBezTo>
                    <a:lnTo>
                      <a:pt x="811183" y="145226"/>
                    </a:lnTo>
                    <a:cubicBezTo>
                      <a:pt x="801246" y="132579"/>
                      <a:pt x="789503" y="120836"/>
                      <a:pt x="776856" y="110899"/>
                    </a:cubicBezTo>
                    <a:lnTo>
                      <a:pt x="795826" y="64830"/>
                    </a:lnTo>
                    <a:cubicBezTo>
                      <a:pt x="797633" y="59410"/>
                      <a:pt x="797633" y="53990"/>
                      <a:pt x="795826" y="48570"/>
                    </a:cubicBezTo>
                    <a:cubicBezTo>
                      <a:pt x="794019" y="43150"/>
                      <a:pt x="789503" y="38633"/>
                      <a:pt x="784083" y="36827"/>
                    </a:cubicBezTo>
                    <a:lnTo>
                      <a:pt x="698267" y="1597"/>
                    </a:lnTo>
                    <a:cubicBezTo>
                      <a:pt x="687427" y="-2919"/>
                      <a:pt x="674781" y="2500"/>
                      <a:pt x="669361" y="13340"/>
                    </a:cubicBezTo>
                    <a:lnTo>
                      <a:pt x="650391" y="59410"/>
                    </a:lnTo>
                    <a:cubicBezTo>
                      <a:pt x="634132" y="57603"/>
                      <a:pt x="617872" y="57603"/>
                      <a:pt x="601612" y="59410"/>
                    </a:cubicBezTo>
                    <a:lnTo>
                      <a:pt x="582642" y="13340"/>
                    </a:lnTo>
                    <a:cubicBezTo>
                      <a:pt x="578126" y="2500"/>
                      <a:pt x="565479" y="-2919"/>
                      <a:pt x="554639" y="1597"/>
                    </a:cubicBezTo>
                    <a:lnTo>
                      <a:pt x="468824" y="36827"/>
                    </a:lnTo>
                    <a:cubicBezTo>
                      <a:pt x="463404" y="38633"/>
                      <a:pt x="458887" y="43150"/>
                      <a:pt x="457080" y="48570"/>
                    </a:cubicBezTo>
                    <a:cubicBezTo>
                      <a:pt x="455274" y="53990"/>
                      <a:pt x="455274" y="59410"/>
                      <a:pt x="457080" y="64830"/>
                    </a:cubicBezTo>
                    <a:lnTo>
                      <a:pt x="476051" y="110899"/>
                    </a:lnTo>
                    <a:cubicBezTo>
                      <a:pt x="463404" y="120836"/>
                      <a:pt x="451661" y="132579"/>
                      <a:pt x="441724" y="145226"/>
                    </a:cubicBezTo>
                    <a:lnTo>
                      <a:pt x="395655" y="126256"/>
                    </a:lnTo>
                    <a:cubicBezTo>
                      <a:pt x="390235" y="124449"/>
                      <a:pt x="383912" y="124449"/>
                      <a:pt x="379395" y="126256"/>
                    </a:cubicBezTo>
                    <a:cubicBezTo>
                      <a:pt x="373975" y="128062"/>
                      <a:pt x="369458" y="132579"/>
                      <a:pt x="367652" y="137999"/>
                    </a:cubicBezTo>
                    <a:lnTo>
                      <a:pt x="325196" y="239171"/>
                    </a:lnTo>
                    <a:cubicBezTo>
                      <a:pt x="308032" y="250011"/>
                      <a:pt x="291773" y="261754"/>
                      <a:pt x="277320" y="276207"/>
                    </a:cubicBezTo>
                    <a:cubicBezTo>
                      <a:pt x="241187" y="311437"/>
                      <a:pt x="217700" y="355700"/>
                      <a:pt x="206860" y="403575"/>
                    </a:cubicBezTo>
                    <a:cubicBezTo>
                      <a:pt x="199634" y="406285"/>
                      <a:pt x="192407" y="409899"/>
                      <a:pt x="186084" y="413512"/>
                    </a:cubicBezTo>
                    <a:lnTo>
                      <a:pt x="150855" y="378283"/>
                    </a:lnTo>
                    <a:cubicBezTo>
                      <a:pt x="146338" y="373766"/>
                      <a:pt x="140918" y="371959"/>
                      <a:pt x="135498" y="371959"/>
                    </a:cubicBezTo>
                    <a:cubicBezTo>
                      <a:pt x="130078" y="371959"/>
                      <a:pt x="124658" y="374669"/>
                      <a:pt x="120142" y="378283"/>
                    </a:cubicBezTo>
                    <a:lnTo>
                      <a:pt x="55102" y="444225"/>
                    </a:lnTo>
                    <a:cubicBezTo>
                      <a:pt x="46973" y="452355"/>
                      <a:pt x="46973" y="466808"/>
                      <a:pt x="55102" y="474938"/>
                    </a:cubicBezTo>
                    <a:lnTo>
                      <a:pt x="90332" y="510167"/>
                    </a:lnTo>
                    <a:cubicBezTo>
                      <a:pt x="82202" y="524621"/>
                      <a:pt x="75879" y="539977"/>
                      <a:pt x="71362" y="555333"/>
                    </a:cubicBezTo>
                    <a:lnTo>
                      <a:pt x="21679" y="555333"/>
                    </a:lnTo>
                    <a:cubicBezTo>
                      <a:pt x="9936" y="555333"/>
                      <a:pt x="0" y="565270"/>
                      <a:pt x="0" y="577013"/>
                    </a:cubicBezTo>
                    <a:lnTo>
                      <a:pt x="0" y="670055"/>
                    </a:lnTo>
                    <a:cubicBezTo>
                      <a:pt x="0" y="681798"/>
                      <a:pt x="9936" y="691735"/>
                      <a:pt x="21679" y="691735"/>
                    </a:cubicBezTo>
                    <a:lnTo>
                      <a:pt x="71362" y="691735"/>
                    </a:lnTo>
                    <a:cubicBezTo>
                      <a:pt x="75879" y="707091"/>
                      <a:pt x="82202" y="722448"/>
                      <a:pt x="90332" y="736901"/>
                    </a:cubicBezTo>
                    <a:lnTo>
                      <a:pt x="55102" y="772131"/>
                    </a:lnTo>
                    <a:cubicBezTo>
                      <a:pt x="46973" y="780261"/>
                      <a:pt x="46973" y="794714"/>
                      <a:pt x="55102" y="802844"/>
                    </a:cubicBezTo>
                    <a:lnTo>
                      <a:pt x="120142" y="868786"/>
                    </a:lnTo>
                    <a:cubicBezTo>
                      <a:pt x="124658" y="873303"/>
                      <a:pt x="130078" y="875109"/>
                      <a:pt x="135498" y="875109"/>
                    </a:cubicBezTo>
                    <a:cubicBezTo>
                      <a:pt x="140918" y="875109"/>
                      <a:pt x="146338" y="872400"/>
                      <a:pt x="150855" y="868786"/>
                    </a:cubicBezTo>
                    <a:lnTo>
                      <a:pt x="186084" y="833556"/>
                    </a:lnTo>
                    <a:cubicBezTo>
                      <a:pt x="200537" y="841686"/>
                      <a:pt x="215894" y="848010"/>
                      <a:pt x="231250" y="852526"/>
                    </a:cubicBezTo>
                    <a:lnTo>
                      <a:pt x="231250" y="902209"/>
                    </a:lnTo>
                    <a:cubicBezTo>
                      <a:pt x="231250" y="913952"/>
                      <a:pt x="241187" y="923888"/>
                      <a:pt x="252930" y="923888"/>
                    </a:cubicBezTo>
                    <a:lnTo>
                      <a:pt x="345069" y="923888"/>
                    </a:lnTo>
                    <a:cubicBezTo>
                      <a:pt x="356812" y="923888"/>
                      <a:pt x="366748" y="913952"/>
                      <a:pt x="366748" y="902209"/>
                    </a:cubicBezTo>
                    <a:lnTo>
                      <a:pt x="366748" y="852526"/>
                    </a:lnTo>
                    <a:cubicBezTo>
                      <a:pt x="382105" y="848010"/>
                      <a:pt x="397461" y="841686"/>
                      <a:pt x="411914" y="833556"/>
                    </a:cubicBezTo>
                    <a:lnTo>
                      <a:pt x="447144" y="868786"/>
                    </a:lnTo>
                    <a:cubicBezTo>
                      <a:pt x="451661" y="873303"/>
                      <a:pt x="457080" y="875109"/>
                      <a:pt x="462501" y="875109"/>
                    </a:cubicBezTo>
                    <a:cubicBezTo>
                      <a:pt x="467920" y="875109"/>
                      <a:pt x="473340" y="872400"/>
                      <a:pt x="477857" y="868786"/>
                    </a:cubicBezTo>
                    <a:lnTo>
                      <a:pt x="542896" y="802844"/>
                    </a:lnTo>
                    <a:cubicBezTo>
                      <a:pt x="551026" y="794714"/>
                      <a:pt x="551026" y="780261"/>
                      <a:pt x="542896" y="772131"/>
                    </a:cubicBezTo>
                    <a:lnTo>
                      <a:pt x="507667" y="736901"/>
                    </a:lnTo>
                    <a:cubicBezTo>
                      <a:pt x="511280" y="730578"/>
                      <a:pt x="513990" y="723351"/>
                      <a:pt x="517603" y="717028"/>
                    </a:cubicBezTo>
                    <a:cubicBezTo>
                      <a:pt x="547413" y="710705"/>
                      <a:pt x="575416" y="698962"/>
                      <a:pt x="600709" y="683605"/>
                    </a:cubicBezTo>
                    <a:cubicBezTo>
                      <a:pt x="607032" y="679992"/>
                      <a:pt x="608838" y="670958"/>
                      <a:pt x="605225" y="664636"/>
                    </a:cubicBezTo>
                    <a:cubicBezTo>
                      <a:pt x="601612" y="658312"/>
                      <a:pt x="592579" y="656505"/>
                      <a:pt x="586255" y="660119"/>
                    </a:cubicBezTo>
                    <a:cubicBezTo>
                      <a:pt x="549219" y="683605"/>
                      <a:pt x="505860" y="696252"/>
                      <a:pt x="461597" y="695348"/>
                    </a:cubicBezTo>
                    <a:cubicBezTo>
                      <a:pt x="332422" y="695348"/>
                      <a:pt x="227637" y="589659"/>
                      <a:pt x="227637" y="460485"/>
                    </a:cubicBezTo>
                    <a:cubicBezTo>
                      <a:pt x="227637" y="398156"/>
                      <a:pt x="252026" y="339440"/>
                      <a:pt x="297192" y="295177"/>
                    </a:cubicBezTo>
                    <a:cubicBezTo>
                      <a:pt x="341455" y="250914"/>
                      <a:pt x="400171" y="227428"/>
                      <a:pt x="462501" y="227428"/>
                    </a:cubicBezTo>
                    <a:cubicBezTo>
                      <a:pt x="462501" y="227428"/>
                      <a:pt x="463404" y="227428"/>
                      <a:pt x="463404" y="227428"/>
                    </a:cubicBezTo>
                    <a:cubicBezTo>
                      <a:pt x="592579" y="227428"/>
                      <a:pt x="697364" y="333116"/>
                      <a:pt x="697364" y="462291"/>
                    </a:cubicBezTo>
                    <a:cubicBezTo>
                      <a:pt x="697364" y="521910"/>
                      <a:pt x="674781" y="578820"/>
                      <a:pt x="633228" y="622179"/>
                    </a:cubicBezTo>
                    <a:cubicBezTo>
                      <a:pt x="627808" y="627599"/>
                      <a:pt x="628712" y="636632"/>
                      <a:pt x="634132" y="641149"/>
                    </a:cubicBezTo>
                    <a:cubicBezTo>
                      <a:pt x="639552" y="646569"/>
                      <a:pt x="648585" y="645666"/>
                      <a:pt x="653101" y="640246"/>
                    </a:cubicBezTo>
                    <a:cubicBezTo>
                      <a:pt x="666651" y="625792"/>
                      <a:pt x="678394" y="610436"/>
                      <a:pt x="688331" y="593273"/>
                    </a:cubicBezTo>
                    <a:lnTo>
                      <a:pt x="785890" y="553527"/>
                    </a:lnTo>
                    <a:cubicBezTo>
                      <a:pt x="791309" y="551720"/>
                      <a:pt x="795826" y="547204"/>
                      <a:pt x="797633" y="541784"/>
                    </a:cubicBezTo>
                    <a:cubicBezTo>
                      <a:pt x="799440" y="536364"/>
                      <a:pt x="799440" y="530040"/>
                      <a:pt x="797633" y="525524"/>
                    </a:cubicBezTo>
                    <a:lnTo>
                      <a:pt x="778663" y="479455"/>
                    </a:lnTo>
                    <a:cubicBezTo>
                      <a:pt x="791309" y="469518"/>
                      <a:pt x="803052" y="457775"/>
                      <a:pt x="812989" y="445128"/>
                    </a:cubicBezTo>
                    <a:lnTo>
                      <a:pt x="859059" y="464098"/>
                    </a:lnTo>
                    <a:cubicBezTo>
                      <a:pt x="864479" y="465905"/>
                      <a:pt x="869898" y="465905"/>
                      <a:pt x="875318" y="464098"/>
                    </a:cubicBezTo>
                    <a:cubicBezTo>
                      <a:pt x="880738" y="462291"/>
                      <a:pt x="885255" y="457775"/>
                      <a:pt x="887062" y="452355"/>
                    </a:cubicBezTo>
                    <a:lnTo>
                      <a:pt x="922291" y="366539"/>
                    </a:lnTo>
                    <a:cubicBezTo>
                      <a:pt x="924098" y="361119"/>
                      <a:pt x="924098" y="354796"/>
                      <a:pt x="922291" y="350279"/>
                    </a:cubicBezTo>
                    <a:cubicBezTo>
                      <a:pt x="917774" y="344860"/>
                      <a:pt x="914161" y="340343"/>
                      <a:pt x="908741" y="338536"/>
                    </a:cubicBezTo>
                    <a:lnTo>
                      <a:pt x="908741" y="338536"/>
                    </a:lnTo>
                    <a:close/>
                    <a:moveTo>
                      <a:pt x="404688" y="717028"/>
                    </a:moveTo>
                    <a:cubicBezTo>
                      <a:pt x="377588" y="748644"/>
                      <a:pt x="337842" y="767614"/>
                      <a:pt x="295386" y="767614"/>
                    </a:cubicBezTo>
                    <a:cubicBezTo>
                      <a:pt x="215894" y="767614"/>
                      <a:pt x="151758" y="702575"/>
                      <a:pt x="151758" y="623986"/>
                    </a:cubicBezTo>
                    <a:cubicBezTo>
                      <a:pt x="151758" y="581530"/>
                      <a:pt x="170727" y="541784"/>
                      <a:pt x="202344" y="514684"/>
                    </a:cubicBezTo>
                    <a:cubicBezTo>
                      <a:pt x="204150" y="522814"/>
                      <a:pt x="205957" y="530944"/>
                      <a:pt x="208667" y="539074"/>
                    </a:cubicBezTo>
                    <a:cubicBezTo>
                      <a:pt x="186084" y="561657"/>
                      <a:pt x="174341" y="592370"/>
                      <a:pt x="174341" y="623986"/>
                    </a:cubicBezTo>
                    <a:cubicBezTo>
                      <a:pt x="174341" y="690832"/>
                      <a:pt x="228540" y="745935"/>
                      <a:pt x="295386" y="745935"/>
                    </a:cubicBezTo>
                    <a:cubicBezTo>
                      <a:pt x="327002" y="745935"/>
                      <a:pt x="357715" y="733288"/>
                      <a:pt x="380298" y="711608"/>
                    </a:cubicBezTo>
                    <a:cubicBezTo>
                      <a:pt x="388428" y="713415"/>
                      <a:pt x="396558" y="715221"/>
                      <a:pt x="404688" y="717028"/>
                    </a:cubicBezTo>
                    <a:lnTo>
                      <a:pt x="404688" y="717028"/>
                    </a:lnTo>
                    <a:close/>
                    <a:moveTo>
                      <a:pt x="459790" y="723351"/>
                    </a:moveTo>
                    <a:cubicBezTo>
                      <a:pt x="467920" y="723351"/>
                      <a:pt x="475147" y="723351"/>
                      <a:pt x="482373" y="722448"/>
                    </a:cubicBezTo>
                    <a:cubicBezTo>
                      <a:pt x="481470" y="724255"/>
                      <a:pt x="480567" y="726061"/>
                      <a:pt x="479663" y="727868"/>
                    </a:cubicBezTo>
                    <a:cubicBezTo>
                      <a:pt x="475147" y="735998"/>
                      <a:pt x="476051" y="746838"/>
                      <a:pt x="483277" y="754064"/>
                    </a:cubicBezTo>
                    <a:lnTo>
                      <a:pt x="517603" y="788390"/>
                    </a:lnTo>
                    <a:lnTo>
                      <a:pt x="459790" y="846203"/>
                    </a:lnTo>
                    <a:lnTo>
                      <a:pt x="425464" y="811877"/>
                    </a:lnTo>
                    <a:cubicBezTo>
                      <a:pt x="418238" y="804650"/>
                      <a:pt x="407398" y="803747"/>
                      <a:pt x="399268" y="808263"/>
                    </a:cubicBezTo>
                    <a:cubicBezTo>
                      <a:pt x="384815" y="816393"/>
                      <a:pt x="368555" y="822717"/>
                      <a:pt x="352295" y="827233"/>
                    </a:cubicBezTo>
                    <a:cubicBezTo>
                      <a:pt x="343262" y="829943"/>
                      <a:pt x="336036" y="838073"/>
                      <a:pt x="336036" y="848010"/>
                    </a:cubicBezTo>
                    <a:lnTo>
                      <a:pt x="336036" y="896789"/>
                    </a:lnTo>
                    <a:lnTo>
                      <a:pt x="254737" y="896789"/>
                    </a:lnTo>
                    <a:lnTo>
                      <a:pt x="254737" y="848010"/>
                    </a:lnTo>
                    <a:cubicBezTo>
                      <a:pt x="254737" y="838073"/>
                      <a:pt x="248413" y="829943"/>
                      <a:pt x="238477" y="827233"/>
                    </a:cubicBezTo>
                    <a:cubicBezTo>
                      <a:pt x="222217" y="822717"/>
                      <a:pt x="206860" y="816393"/>
                      <a:pt x="191504" y="808263"/>
                    </a:cubicBezTo>
                    <a:cubicBezTo>
                      <a:pt x="183374" y="803747"/>
                      <a:pt x="172534" y="804650"/>
                      <a:pt x="165308" y="811877"/>
                    </a:cubicBezTo>
                    <a:lnTo>
                      <a:pt x="130982" y="846203"/>
                    </a:lnTo>
                    <a:lnTo>
                      <a:pt x="73169" y="788390"/>
                    </a:lnTo>
                    <a:lnTo>
                      <a:pt x="107495" y="754064"/>
                    </a:lnTo>
                    <a:cubicBezTo>
                      <a:pt x="114722" y="746838"/>
                      <a:pt x="115625" y="736901"/>
                      <a:pt x="111108" y="727868"/>
                    </a:cubicBezTo>
                    <a:cubicBezTo>
                      <a:pt x="102978" y="713415"/>
                      <a:pt x="96656" y="697155"/>
                      <a:pt x="92139" y="680895"/>
                    </a:cubicBezTo>
                    <a:cubicBezTo>
                      <a:pt x="89428" y="671862"/>
                      <a:pt x="81299" y="664636"/>
                      <a:pt x="71362" y="664636"/>
                    </a:cubicBezTo>
                    <a:lnTo>
                      <a:pt x="22583" y="664636"/>
                    </a:lnTo>
                    <a:lnTo>
                      <a:pt x="22583" y="582433"/>
                    </a:lnTo>
                    <a:lnTo>
                      <a:pt x="71362" y="582433"/>
                    </a:lnTo>
                    <a:cubicBezTo>
                      <a:pt x="81299" y="582433"/>
                      <a:pt x="89428" y="576110"/>
                      <a:pt x="92139" y="566173"/>
                    </a:cubicBezTo>
                    <a:cubicBezTo>
                      <a:pt x="96656" y="549914"/>
                      <a:pt x="102978" y="534557"/>
                      <a:pt x="111108" y="519200"/>
                    </a:cubicBezTo>
                    <a:cubicBezTo>
                      <a:pt x="115625" y="511071"/>
                      <a:pt x="114722" y="500231"/>
                      <a:pt x="107495" y="493005"/>
                    </a:cubicBezTo>
                    <a:lnTo>
                      <a:pt x="73169" y="458678"/>
                    </a:lnTo>
                    <a:lnTo>
                      <a:pt x="130982" y="400866"/>
                    </a:lnTo>
                    <a:lnTo>
                      <a:pt x="165308" y="435192"/>
                    </a:lnTo>
                    <a:cubicBezTo>
                      <a:pt x="172534" y="442418"/>
                      <a:pt x="183374" y="443322"/>
                      <a:pt x="191504" y="438805"/>
                    </a:cubicBezTo>
                    <a:cubicBezTo>
                      <a:pt x="193310" y="437902"/>
                      <a:pt x="196021" y="436095"/>
                      <a:pt x="197827" y="435192"/>
                    </a:cubicBezTo>
                    <a:cubicBezTo>
                      <a:pt x="196924" y="443322"/>
                      <a:pt x="196924" y="451451"/>
                      <a:pt x="196924" y="459581"/>
                    </a:cubicBezTo>
                    <a:cubicBezTo>
                      <a:pt x="196924" y="466808"/>
                      <a:pt x="196924" y="474938"/>
                      <a:pt x="197827" y="482165"/>
                    </a:cubicBezTo>
                    <a:cubicBezTo>
                      <a:pt x="151758" y="514684"/>
                      <a:pt x="124658" y="566173"/>
                      <a:pt x="124658" y="622179"/>
                    </a:cubicBezTo>
                    <a:cubicBezTo>
                      <a:pt x="124658" y="716124"/>
                      <a:pt x="201441" y="792907"/>
                      <a:pt x="295386" y="792907"/>
                    </a:cubicBezTo>
                    <a:cubicBezTo>
                      <a:pt x="351392" y="792907"/>
                      <a:pt x="402881" y="765807"/>
                      <a:pt x="434497" y="719738"/>
                    </a:cubicBezTo>
                    <a:cubicBezTo>
                      <a:pt x="443531" y="722448"/>
                      <a:pt x="450757" y="723351"/>
                      <a:pt x="459790" y="723351"/>
                    </a:cubicBezTo>
                    <a:cubicBezTo>
                      <a:pt x="458887" y="723351"/>
                      <a:pt x="458887" y="723351"/>
                      <a:pt x="459790" y="723351"/>
                    </a:cubicBezTo>
                    <a:lnTo>
                      <a:pt x="459790" y="723351"/>
                    </a:lnTo>
                    <a:close/>
                    <a:moveTo>
                      <a:pt x="352295" y="699865"/>
                    </a:moveTo>
                    <a:cubicBezTo>
                      <a:pt x="336036" y="711608"/>
                      <a:pt x="316163" y="717931"/>
                      <a:pt x="296289" y="717931"/>
                    </a:cubicBezTo>
                    <a:cubicBezTo>
                      <a:pt x="243897" y="717931"/>
                      <a:pt x="202344" y="675475"/>
                      <a:pt x="202344" y="623082"/>
                    </a:cubicBezTo>
                    <a:cubicBezTo>
                      <a:pt x="202344" y="602306"/>
                      <a:pt x="208667" y="582433"/>
                      <a:pt x="221314" y="567076"/>
                    </a:cubicBezTo>
                    <a:cubicBezTo>
                      <a:pt x="246607" y="625792"/>
                      <a:pt x="293579" y="673669"/>
                      <a:pt x="352295" y="699865"/>
                    </a:cubicBezTo>
                    <a:close/>
                    <a:moveTo>
                      <a:pt x="387525" y="153355"/>
                    </a:moveTo>
                    <a:lnTo>
                      <a:pt x="406495" y="160582"/>
                    </a:lnTo>
                    <a:cubicBezTo>
                      <a:pt x="404688" y="164195"/>
                      <a:pt x="402881" y="168712"/>
                      <a:pt x="402881" y="173228"/>
                    </a:cubicBezTo>
                    <a:lnTo>
                      <a:pt x="402881" y="205748"/>
                    </a:lnTo>
                    <a:cubicBezTo>
                      <a:pt x="388428" y="209361"/>
                      <a:pt x="373975" y="213878"/>
                      <a:pt x="359522" y="219298"/>
                    </a:cubicBezTo>
                    <a:lnTo>
                      <a:pt x="387525" y="153355"/>
                    </a:lnTo>
                    <a:close/>
                    <a:moveTo>
                      <a:pt x="458887" y="200328"/>
                    </a:moveTo>
                    <a:cubicBezTo>
                      <a:pt x="448951" y="200328"/>
                      <a:pt x="439014" y="201231"/>
                      <a:pt x="429981" y="202135"/>
                    </a:cubicBezTo>
                    <a:lnTo>
                      <a:pt x="429981" y="173228"/>
                    </a:lnTo>
                    <a:cubicBezTo>
                      <a:pt x="429981" y="172325"/>
                      <a:pt x="429981" y="172325"/>
                      <a:pt x="430884" y="172325"/>
                    </a:cubicBezTo>
                    <a:lnTo>
                      <a:pt x="475147" y="172325"/>
                    </a:lnTo>
                    <a:cubicBezTo>
                      <a:pt x="476051" y="172325"/>
                      <a:pt x="476051" y="172325"/>
                      <a:pt x="476051" y="173228"/>
                    </a:cubicBezTo>
                    <a:lnTo>
                      <a:pt x="476051" y="200328"/>
                    </a:lnTo>
                    <a:cubicBezTo>
                      <a:pt x="470630" y="200328"/>
                      <a:pt x="465211" y="200328"/>
                      <a:pt x="458887" y="200328"/>
                    </a:cubicBezTo>
                    <a:cubicBezTo>
                      <a:pt x="459790" y="200328"/>
                      <a:pt x="459790" y="200328"/>
                      <a:pt x="458887" y="200328"/>
                    </a:cubicBezTo>
                    <a:close/>
                    <a:moveTo>
                      <a:pt x="574512" y="226525"/>
                    </a:moveTo>
                    <a:cubicBezTo>
                      <a:pt x="579933" y="222911"/>
                      <a:pt x="586255" y="219298"/>
                      <a:pt x="592579" y="216588"/>
                    </a:cubicBezTo>
                    <a:cubicBezTo>
                      <a:pt x="635938" y="198521"/>
                      <a:pt x="685621" y="219298"/>
                      <a:pt x="703687" y="262658"/>
                    </a:cubicBezTo>
                    <a:cubicBezTo>
                      <a:pt x="715431" y="290660"/>
                      <a:pt x="710914" y="321373"/>
                      <a:pt x="693751" y="344860"/>
                    </a:cubicBezTo>
                    <a:cubicBezTo>
                      <a:pt x="667554" y="293370"/>
                      <a:pt x="626002" y="251818"/>
                      <a:pt x="574512" y="226525"/>
                    </a:cubicBezTo>
                    <a:lnTo>
                      <a:pt x="574512" y="226525"/>
                    </a:lnTo>
                    <a:close/>
                    <a:moveTo>
                      <a:pt x="861768" y="436998"/>
                    </a:moveTo>
                    <a:lnTo>
                      <a:pt x="816602" y="418028"/>
                    </a:lnTo>
                    <a:cubicBezTo>
                      <a:pt x="807569" y="414415"/>
                      <a:pt x="797633" y="417125"/>
                      <a:pt x="791309" y="424352"/>
                    </a:cubicBezTo>
                    <a:cubicBezTo>
                      <a:pt x="780469" y="437902"/>
                      <a:pt x="768726" y="449645"/>
                      <a:pt x="755177" y="460485"/>
                    </a:cubicBezTo>
                    <a:cubicBezTo>
                      <a:pt x="747950" y="466808"/>
                      <a:pt x="744337" y="476744"/>
                      <a:pt x="748853" y="485777"/>
                    </a:cubicBezTo>
                    <a:lnTo>
                      <a:pt x="767823" y="530040"/>
                    </a:lnTo>
                    <a:lnTo>
                      <a:pt x="702784" y="557140"/>
                    </a:lnTo>
                    <a:cubicBezTo>
                      <a:pt x="714527" y="527331"/>
                      <a:pt x="720850" y="494811"/>
                      <a:pt x="720850" y="461388"/>
                    </a:cubicBezTo>
                    <a:cubicBezTo>
                      <a:pt x="720850" y="448742"/>
                      <a:pt x="719947" y="436998"/>
                      <a:pt x="718141" y="425255"/>
                    </a:cubicBezTo>
                    <a:cubicBezTo>
                      <a:pt x="746143" y="405382"/>
                      <a:pt x="766920" y="376476"/>
                      <a:pt x="777760" y="343956"/>
                    </a:cubicBezTo>
                    <a:cubicBezTo>
                      <a:pt x="789503" y="307824"/>
                      <a:pt x="787696" y="268077"/>
                      <a:pt x="773243" y="232847"/>
                    </a:cubicBezTo>
                    <a:cubicBezTo>
                      <a:pt x="755177" y="189488"/>
                      <a:pt x="719947" y="156969"/>
                      <a:pt x="675684" y="141612"/>
                    </a:cubicBezTo>
                    <a:cubicBezTo>
                      <a:pt x="668458" y="138902"/>
                      <a:pt x="661231" y="143419"/>
                      <a:pt x="658521" y="149742"/>
                    </a:cubicBezTo>
                    <a:cubicBezTo>
                      <a:pt x="655811" y="156969"/>
                      <a:pt x="660328" y="164195"/>
                      <a:pt x="666651" y="166905"/>
                    </a:cubicBezTo>
                    <a:cubicBezTo>
                      <a:pt x="703687" y="179552"/>
                      <a:pt x="732594" y="206651"/>
                      <a:pt x="747950" y="242784"/>
                    </a:cubicBezTo>
                    <a:cubicBezTo>
                      <a:pt x="770533" y="296984"/>
                      <a:pt x="755177" y="357506"/>
                      <a:pt x="711817" y="395445"/>
                    </a:cubicBezTo>
                    <a:cubicBezTo>
                      <a:pt x="710010" y="387316"/>
                      <a:pt x="707301" y="379186"/>
                      <a:pt x="704591" y="371959"/>
                    </a:cubicBezTo>
                    <a:cubicBezTo>
                      <a:pt x="735303" y="340343"/>
                      <a:pt x="744337" y="293370"/>
                      <a:pt x="727174" y="251818"/>
                    </a:cubicBezTo>
                    <a:cubicBezTo>
                      <a:pt x="703687" y="194908"/>
                      <a:pt x="637745" y="167809"/>
                      <a:pt x="580836" y="191295"/>
                    </a:cubicBezTo>
                    <a:cubicBezTo>
                      <a:pt x="567286" y="196715"/>
                      <a:pt x="555543" y="204845"/>
                      <a:pt x="545606" y="214781"/>
                    </a:cubicBezTo>
                    <a:cubicBezTo>
                      <a:pt x="537476" y="212071"/>
                      <a:pt x="530250" y="209361"/>
                      <a:pt x="522120" y="207555"/>
                    </a:cubicBezTo>
                    <a:cubicBezTo>
                      <a:pt x="535670" y="192198"/>
                      <a:pt x="552833" y="179552"/>
                      <a:pt x="572706" y="171422"/>
                    </a:cubicBezTo>
                    <a:cubicBezTo>
                      <a:pt x="584449" y="166905"/>
                      <a:pt x="597095" y="163292"/>
                      <a:pt x="609742" y="162389"/>
                    </a:cubicBezTo>
                    <a:cubicBezTo>
                      <a:pt x="616968" y="161485"/>
                      <a:pt x="622388" y="155162"/>
                      <a:pt x="621485" y="147936"/>
                    </a:cubicBezTo>
                    <a:cubicBezTo>
                      <a:pt x="620582" y="140709"/>
                      <a:pt x="614259" y="135289"/>
                      <a:pt x="607032" y="136193"/>
                    </a:cubicBezTo>
                    <a:cubicBezTo>
                      <a:pt x="591676" y="137999"/>
                      <a:pt x="577222" y="141612"/>
                      <a:pt x="562769" y="147936"/>
                    </a:cubicBezTo>
                    <a:cubicBezTo>
                      <a:pt x="539283" y="157872"/>
                      <a:pt x="519410" y="172325"/>
                      <a:pt x="503150" y="190392"/>
                    </a:cubicBezTo>
                    <a:lnTo>
                      <a:pt x="503150" y="173228"/>
                    </a:lnTo>
                    <a:cubicBezTo>
                      <a:pt x="503150" y="157872"/>
                      <a:pt x="490503" y="145226"/>
                      <a:pt x="475147" y="145226"/>
                    </a:cubicBezTo>
                    <a:cubicBezTo>
                      <a:pt x="481470" y="139805"/>
                      <a:pt x="486890" y="133482"/>
                      <a:pt x="494117" y="128966"/>
                    </a:cubicBezTo>
                    <a:cubicBezTo>
                      <a:pt x="501343" y="122643"/>
                      <a:pt x="504956" y="112706"/>
                      <a:pt x="500440" y="103673"/>
                    </a:cubicBezTo>
                    <a:lnTo>
                      <a:pt x="481470" y="59410"/>
                    </a:lnTo>
                    <a:lnTo>
                      <a:pt x="557349" y="27794"/>
                    </a:lnTo>
                    <a:lnTo>
                      <a:pt x="576319" y="72960"/>
                    </a:lnTo>
                    <a:cubicBezTo>
                      <a:pt x="579933" y="81993"/>
                      <a:pt x="588966" y="87413"/>
                      <a:pt x="598902" y="86510"/>
                    </a:cubicBezTo>
                    <a:cubicBezTo>
                      <a:pt x="616065" y="84703"/>
                      <a:pt x="633228" y="84703"/>
                      <a:pt x="649488" y="86510"/>
                    </a:cubicBezTo>
                    <a:cubicBezTo>
                      <a:pt x="659425" y="87413"/>
                      <a:pt x="668458" y="81993"/>
                      <a:pt x="672071" y="72960"/>
                    </a:cubicBezTo>
                    <a:lnTo>
                      <a:pt x="691041" y="27794"/>
                    </a:lnTo>
                    <a:lnTo>
                      <a:pt x="766920" y="59410"/>
                    </a:lnTo>
                    <a:lnTo>
                      <a:pt x="747950" y="103673"/>
                    </a:lnTo>
                    <a:cubicBezTo>
                      <a:pt x="744337" y="112706"/>
                      <a:pt x="747047" y="123546"/>
                      <a:pt x="754273" y="128966"/>
                    </a:cubicBezTo>
                    <a:cubicBezTo>
                      <a:pt x="767823" y="139805"/>
                      <a:pt x="779566" y="151549"/>
                      <a:pt x="790406" y="165098"/>
                    </a:cubicBezTo>
                    <a:cubicBezTo>
                      <a:pt x="796730" y="172325"/>
                      <a:pt x="806666" y="175035"/>
                      <a:pt x="815699" y="171422"/>
                    </a:cubicBezTo>
                    <a:lnTo>
                      <a:pt x="860865" y="152452"/>
                    </a:lnTo>
                    <a:lnTo>
                      <a:pt x="892482" y="228331"/>
                    </a:lnTo>
                    <a:lnTo>
                      <a:pt x="847315" y="246397"/>
                    </a:lnTo>
                    <a:cubicBezTo>
                      <a:pt x="838282" y="250011"/>
                      <a:pt x="832863" y="259044"/>
                      <a:pt x="833766" y="268980"/>
                    </a:cubicBezTo>
                    <a:cubicBezTo>
                      <a:pt x="835572" y="285241"/>
                      <a:pt x="835572" y="302403"/>
                      <a:pt x="833766" y="319567"/>
                    </a:cubicBezTo>
                    <a:cubicBezTo>
                      <a:pt x="832863" y="329503"/>
                      <a:pt x="838282" y="338536"/>
                      <a:pt x="847315" y="342150"/>
                    </a:cubicBezTo>
                    <a:lnTo>
                      <a:pt x="892482" y="361119"/>
                    </a:lnTo>
                    <a:lnTo>
                      <a:pt x="861768" y="43699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9AAE2834-00E8-D347-7628-D410E9DADBE3}"/>
                  </a:ext>
                </a:extLst>
              </p:cNvPr>
              <p:cNvSpPr/>
              <p:nvPr/>
            </p:nvSpPr>
            <p:spPr>
              <a:xfrm>
                <a:off x="10632408" y="4081957"/>
                <a:ext cx="406494" cy="406494"/>
              </a:xfrm>
              <a:custGeom>
                <a:avLst/>
                <a:gdLst>
                  <a:gd name="connsiteX0" fmla="*/ 203247 w 406494"/>
                  <a:gd name="connsiteY0" fmla="*/ 0 h 406494"/>
                  <a:gd name="connsiteX1" fmla="*/ 0 w 406494"/>
                  <a:gd name="connsiteY1" fmla="*/ 203247 h 406494"/>
                  <a:gd name="connsiteX2" fmla="*/ 203247 w 406494"/>
                  <a:gd name="connsiteY2" fmla="*/ 406495 h 406494"/>
                  <a:gd name="connsiteX3" fmla="*/ 406495 w 406494"/>
                  <a:gd name="connsiteY3" fmla="*/ 203247 h 406494"/>
                  <a:gd name="connsiteX4" fmla="*/ 203247 w 406494"/>
                  <a:gd name="connsiteY4" fmla="*/ 0 h 406494"/>
                  <a:gd name="connsiteX5" fmla="*/ 303516 w 406494"/>
                  <a:gd name="connsiteY5" fmla="*/ 348682 h 406494"/>
                  <a:gd name="connsiteX6" fmla="*/ 290870 w 406494"/>
                  <a:gd name="connsiteY6" fmla="*/ 326099 h 406494"/>
                  <a:gd name="connsiteX7" fmla="*/ 272803 w 406494"/>
                  <a:gd name="connsiteY7" fmla="*/ 321582 h 406494"/>
                  <a:gd name="connsiteX8" fmla="*/ 268287 w 406494"/>
                  <a:gd name="connsiteY8" fmla="*/ 339649 h 406494"/>
                  <a:gd name="connsiteX9" fmla="*/ 280933 w 406494"/>
                  <a:gd name="connsiteY9" fmla="*/ 362232 h 406494"/>
                  <a:gd name="connsiteX10" fmla="*/ 218604 w 406494"/>
                  <a:gd name="connsiteY10" fmla="*/ 379395 h 406494"/>
                  <a:gd name="connsiteX11" fmla="*/ 218604 w 406494"/>
                  <a:gd name="connsiteY11" fmla="*/ 353198 h 406494"/>
                  <a:gd name="connsiteX12" fmla="*/ 205054 w 406494"/>
                  <a:gd name="connsiteY12" fmla="*/ 339649 h 406494"/>
                  <a:gd name="connsiteX13" fmla="*/ 191504 w 406494"/>
                  <a:gd name="connsiteY13" fmla="*/ 353198 h 406494"/>
                  <a:gd name="connsiteX14" fmla="*/ 191504 w 406494"/>
                  <a:gd name="connsiteY14" fmla="*/ 379395 h 406494"/>
                  <a:gd name="connsiteX15" fmla="*/ 129175 w 406494"/>
                  <a:gd name="connsiteY15" fmla="*/ 362232 h 406494"/>
                  <a:gd name="connsiteX16" fmla="*/ 141822 w 406494"/>
                  <a:gd name="connsiteY16" fmla="*/ 339649 h 406494"/>
                  <a:gd name="connsiteX17" fmla="*/ 137305 w 406494"/>
                  <a:gd name="connsiteY17" fmla="*/ 321582 h 406494"/>
                  <a:gd name="connsiteX18" fmla="*/ 119239 w 406494"/>
                  <a:gd name="connsiteY18" fmla="*/ 326099 h 406494"/>
                  <a:gd name="connsiteX19" fmla="*/ 103882 w 406494"/>
                  <a:gd name="connsiteY19" fmla="*/ 348682 h 406494"/>
                  <a:gd name="connsiteX20" fmla="*/ 57813 w 406494"/>
                  <a:gd name="connsiteY20" fmla="*/ 302613 h 406494"/>
                  <a:gd name="connsiteX21" fmla="*/ 80396 w 406494"/>
                  <a:gd name="connsiteY21" fmla="*/ 289966 h 406494"/>
                  <a:gd name="connsiteX22" fmla="*/ 84912 w 406494"/>
                  <a:gd name="connsiteY22" fmla="*/ 271900 h 406494"/>
                  <a:gd name="connsiteX23" fmla="*/ 66846 w 406494"/>
                  <a:gd name="connsiteY23" fmla="*/ 267383 h 406494"/>
                  <a:gd name="connsiteX24" fmla="*/ 44263 w 406494"/>
                  <a:gd name="connsiteY24" fmla="*/ 280030 h 406494"/>
                  <a:gd name="connsiteX25" fmla="*/ 27100 w 406494"/>
                  <a:gd name="connsiteY25" fmla="*/ 217700 h 406494"/>
                  <a:gd name="connsiteX26" fmla="*/ 53296 w 406494"/>
                  <a:gd name="connsiteY26" fmla="*/ 217700 h 406494"/>
                  <a:gd name="connsiteX27" fmla="*/ 66846 w 406494"/>
                  <a:gd name="connsiteY27" fmla="*/ 204150 h 406494"/>
                  <a:gd name="connsiteX28" fmla="*/ 53296 w 406494"/>
                  <a:gd name="connsiteY28" fmla="*/ 190601 h 406494"/>
                  <a:gd name="connsiteX29" fmla="*/ 27100 w 406494"/>
                  <a:gd name="connsiteY29" fmla="*/ 190601 h 406494"/>
                  <a:gd name="connsiteX30" fmla="*/ 44263 w 406494"/>
                  <a:gd name="connsiteY30" fmla="*/ 128271 h 406494"/>
                  <a:gd name="connsiteX31" fmla="*/ 66846 w 406494"/>
                  <a:gd name="connsiteY31" fmla="*/ 140918 h 406494"/>
                  <a:gd name="connsiteX32" fmla="*/ 73169 w 406494"/>
                  <a:gd name="connsiteY32" fmla="*/ 142725 h 406494"/>
                  <a:gd name="connsiteX33" fmla="*/ 84912 w 406494"/>
                  <a:gd name="connsiteY33" fmla="*/ 135498 h 406494"/>
                  <a:gd name="connsiteX34" fmla="*/ 80396 w 406494"/>
                  <a:gd name="connsiteY34" fmla="*/ 117432 h 406494"/>
                  <a:gd name="connsiteX35" fmla="*/ 57813 w 406494"/>
                  <a:gd name="connsiteY35" fmla="*/ 104785 h 406494"/>
                  <a:gd name="connsiteX36" fmla="*/ 103882 w 406494"/>
                  <a:gd name="connsiteY36" fmla="*/ 58716 h 406494"/>
                  <a:gd name="connsiteX37" fmla="*/ 116529 w 406494"/>
                  <a:gd name="connsiteY37" fmla="*/ 81299 h 406494"/>
                  <a:gd name="connsiteX38" fmla="*/ 128272 w 406494"/>
                  <a:gd name="connsiteY38" fmla="*/ 88525 h 406494"/>
                  <a:gd name="connsiteX39" fmla="*/ 134595 w 406494"/>
                  <a:gd name="connsiteY39" fmla="*/ 86719 h 406494"/>
                  <a:gd name="connsiteX40" fmla="*/ 139112 w 406494"/>
                  <a:gd name="connsiteY40" fmla="*/ 68652 h 406494"/>
                  <a:gd name="connsiteX41" fmla="*/ 126465 w 406494"/>
                  <a:gd name="connsiteY41" fmla="*/ 46069 h 406494"/>
                  <a:gd name="connsiteX42" fmla="*/ 188794 w 406494"/>
                  <a:gd name="connsiteY42" fmla="*/ 28906 h 406494"/>
                  <a:gd name="connsiteX43" fmla="*/ 188794 w 406494"/>
                  <a:gd name="connsiteY43" fmla="*/ 55102 h 406494"/>
                  <a:gd name="connsiteX44" fmla="*/ 202344 w 406494"/>
                  <a:gd name="connsiteY44" fmla="*/ 68652 h 406494"/>
                  <a:gd name="connsiteX45" fmla="*/ 215894 w 406494"/>
                  <a:gd name="connsiteY45" fmla="*/ 55102 h 406494"/>
                  <a:gd name="connsiteX46" fmla="*/ 215894 w 406494"/>
                  <a:gd name="connsiteY46" fmla="*/ 28906 h 406494"/>
                  <a:gd name="connsiteX47" fmla="*/ 278223 w 406494"/>
                  <a:gd name="connsiteY47" fmla="*/ 46069 h 406494"/>
                  <a:gd name="connsiteX48" fmla="*/ 265577 w 406494"/>
                  <a:gd name="connsiteY48" fmla="*/ 68652 h 406494"/>
                  <a:gd name="connsiteX49" fmla="*/ 270093 w 406494"/>
                  <a:gd name="connsiteY49" fmla="*/ 86719 h 406494"/>
                  <a:gd name="connsiteX50" fmla="*/ 276416 w 406494"/>
                  <a:gd name="connsiteY50" fmla="*/ 88525 h 406494"/>
                  <a:gd name="connsiteX51" fmla="*/ 288160 w 406494"/>
                  <a:gd name="connsiteY51" fmla="*/ 81299 h 406494"/>
                  <a:gd name="connsiteX52" fmla="*/ 300806 w 406494"/>
                  <a:gd name="connsiteY52" fmla="*/ 58716 h 406494"/>
                  <a:gd name="connsiteX53" fmla="*/ 346876 w 406494"/>
                  <a:gd name="connsiteY53" fmla="*/ 104785 h 406494"/>
                  <a:gd name="connsiteX54" fmla="*/ 324293 w 406494"/>
                  <a:gd name="connsiteY54" fmla="*/ 117432 h 406494"/>
                  <a:gd name="connsiteX55" fmla="*/ 319776 w 406494"/>
                  <a:gd name="connsiteY55" fmla="*/ 135498 h 406494"/>
                  <a:gd name="connsiteX56" fmla="*/ 331519 w 406494"/>
                  <a:gd name="connsiteY56" fmla="*/ 142725 h 406494"/>
                  <a:gd name="connsiteX57" fmla="*/ 337842 w 406494"/>
                  <a:gd name="connsiteY57" fmla="*/ 140918 h 406494"/>
                  <a:gd name="connsiteX58" fmla="*/ 360425 w 406494"/>
                  <a:gd name="connsiteY58" fmla="*/ 128271 h 406494"/>
                  <a:gd name="connsiteX59" fmla="*/ 377588 w 406494"/>
                  <a:gd name="connsiteY59" fmla="*/ 190601 h 406494"/>
                  <a:gd name="connsiteX60" fmla="*/ 351392 w 406494"/>
                  <a:gd name="connsiteY60" fmla="*/ 190601 h 406494"/>
                  <a:gd name="connsiteX61" fmla="*/ 337842 w 406494"/>
                  <a:gd name="connsiteY61" fmla="*/ 204150 h 406494"/>
                  <a:gd name="connsiteX62" fmla="*/ 351392 w 406494"/>
                  <a:gd name="connsiteY62" fmla="*/ 217700 h 406494"/>
                  <a:gd name="connsiteX63" fmla="*/ 377588 w 406494"/>
                  <a:gd name="connsiteY63" fmla="*/ 217700 h 406494"/>
                  <a:gd name="connsiteX64" fmla="*/ 360425 w 406494"/>
                  <a:gd name="connsiteY64" fmla="*/ 280030 h 406494"/>
                  <a:gd name="connsiteX65" fmla="*/ 337842 w 406494"/>
                  <a:gd name="connsiteY65" fmla="*/ 267383 h 406494"/>
                  <a:gd name="connsiteX66" fmla="*/ 319776 w 406494"/>
                  <a:gd name="connsiteY66" fmla="*/ 271900 h 406494"/>
                  <a:gd name="connsiteX67" fmla="*/ 324293 w 406494"/>
                  <a:gd name="connsiteY67" fmla="*/ 289966 h 406494"/>
                  <a:gd name="connsiteX68" fmla="*/ 346876 w 406494"/>
                  <a:gd name="connsiteY68" fmla="*/ 302613 h 406494"/>
                  <a:gd name="connsiteX69" fmla="*/ 303516 w 406494"/>
                  <a:gd name="connsiteY69" fmla="*/ 348682 h 406494"/>
                  <a:gd name="connsiteX70" fmla="*/ 303516 w 406494"/>
                  <a:gd name="connsiteY70" fmla="*/ 348682 h 4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406494" h="406494">
                    <a:moveTo>
                      <a:pt x="203247" y="0"/>
                    </a:moveTo>
                    <a:cubicBezTo>
                      <a:pt x="91235" y="0"/>
                      <a:pt x="0" y="91235"/>
                      <a:pt x="0" y="203247"/>
                    </a:cubicBezTo>
                    <a:cubicBezTo>
                      <a:pt x="0" y="315259"/>
                      <a:pt x="91235" y="406495"/>
                      <a:pt x="203247" y="406495"/>
                    </a:cubicBezTo>
                    <a:cubicBezTo>
                      <a:pt x="315259" y="406495"/>
                      <a:pt x="406495" y="315259"/>
                      <a:pt x="406495" y="203247"/>
                    </a:cubicBezTo>
                    <a:cubicBezTo>
                      <a:pt x="406495" y="91235"/>
                      <a:pt x="316163" y="0"/>
                      <a:pt x="203247" y="0"/>
                    </a:cubicBezTo>
                    <a:close/>
                    <a:moveTo>
                      <a:pt x="303516" y="348682"/>
                    </a:moveTo>
                    <a:lnTo>
                      <a:pt x="290870" y="326099"/>
                    </a:lnTo>
                    <a:cubicBezTo>
                      <a:pt x="287256" y="319775"/>
                      <a:pt x="279127" y="317066"/>
                      <a:pt x="272803" y="321582"/>
                    </a:cubicBezTo>
                    <a:cubicBezTo>
                      <a:pt x="266480" y="325196"/>
                      <a:pt x="263770" y="333325"/>
                      <a:pt x="268287" y="339649"/>
                    </a:cubicBezTo>
                    <a:lnTo>
                      <a:pt x="280933" y="362232"/>
                    </a:lnTo>
                    <a:cubicBezTo>
                      <a:pt x="261963" y="371265"/>
                      <a:pt x="240283" y="377588"/>
                      <a:pt x="218604" y="379395"/>
                    </a:cubicBezTo>
                    <a:lnTo>
                      <a:pt x="218604" y="353198"/>
                    </a:lnTo>
                    <a:cubicBezTo>
                      <a:pt x="218604" y="345972"/>
                      <a:pt x="212281" y="339649"/>
                      <a:pt x="205054" y="339649"/>
                    </a:cubicBezTo>
                    <a:cubicBezTo>
                      <a:pt x="197828" y="339649"/>
                      <a:pt x="191504" y="345972"/>
                      <a:pt x="191504" y="353198"/>
                    </a:cubicBezTo>
                    <a:lnTo>
                      <a:pt x="191504" y="379395"/>
                    </a:lnTo>
                    <a:cubicBezTo>
                      <a:pt x="168921" y="377588"/>
                      <a:pt x="148145" y="372168"/>
                      <a:pt x="129175" y="362232"/>
                    </a:cubicBezTo>
                    <a:lnTo>
                      <a:pt x="141822" y="339649"/>
                    </a:lnTo>
                    <a:cubicBezTo>
                      <a:pt x="145435" y="333325"/>
                      <a:pt x="143628" y="325196"/>
                      <a:pt x="137305" y="321582"/>
                    </a:cubicBezTo>
                    <a:cubicBezTo>
                      <a:pt x="130982" y="317969"/>
                      <a:pt x="122852" y="319775"/>
                      <a:pt x="119239" y="326099"/>
                    </a:cubicBezTo>
                    <a:lnTo>
                      <a:pt x="103882" y="348682"/>
                    </a:lnTo>
                    <a:cubicBezTo>
                      <a:pt x="85816" y="336035"/>
                      <a:pt x="70459" y="320679"/>
                      <a:pt x="57813" y="302613"/>
                    </a:cubicBezTo>
                    <a:lnTo>
                      <a:pt x="80396" y="289966"/>
                    </a:lnTo>
                    <a:cubicBezTo>
                      <a:pt x="86719" y="286352"/>
                      <a:pt x="89429" y="278223"/>
                      <a:pt x="84912" y="271900"/>
                    </a:cubicBezTo>
                    <a:cubicBezTo>
                      <a:pt x="81299" y="265576"/>
                      <a:pt x="73169" y="262866"/>
                      <a:pt x="66846" y="267383"/>
                    </a:cubicBezTo>
                    <a:lnTo>
                      <a:pt x="44263" y="280030"/>
                    </a:lnTo>
                    <a:cubicBezTo>
                      <a:pt x="35230" y="261060"/>
                      <a:pt x="28906" y="239380"/>
                      <a:pt x="27100" y="217700"/>
                    </a:cubicBezTo>
                    <a:lnTo>
                      <a:pt x="53296" y="217700"/>
                    </a:lnTo>
                    <a:cubicBezTo>
                      <a:pt x="60523" y="217700"/>
                      <a:pt x="66846" y="211377"/>
                      <a:pt x="66846" y="204150"/>
                    </a:cubicBezTo>
                    <a:cubicBezTo>
                      <a:pt x="66846" y="196924"/>
                      <a:pt x="60523" y="190601"/>
                      <a:pt x="53296" y="190601"/>
                    </a:cubicBezTo>
                    <a:lnTo>
                      <a:pt x="27100" y="190601"/>
                    </a:lnTo>
                    <a:cubicBezTo>
                      <a:pt x="28906" y="168018"/>
                      <a:pt x="34326" y="147241"/>
                      <a:pt x="44263" y="128271"/>
                    </a:cubicBezTo>
                    <a:lnTo>
                      <a:pt x="66846" y="140918"/>
                    </a:lnTo>
                    <a:cubicBezTo>
                      <a:pt x="68652" y="141821"/>
                      <a:pt x="71363" y="142725"/>
                      <a:pt x="73169" y="142725"/>
                    </a:cubicBezTo>
                    <a:cubicBezTo>
                      <a:pt x="77685" y="142725"/>
                      <a:pt x="82202" y="140015"/>
                      <a:pt x="84912" y="135498"/>
                    </a:cubicBezTo>
                    <a:cubicBezTo>
                      <a:pt x="88525" y="129175"/>
                      <a:pt x="86719" y="121045"/>
                      <a:pt x="80396" y="117432"/>
                    </a:cubicBezTo>
                    <a:lnTo>
                      <a:pt x="57813" y="104785"/>
                    </a:lnTo>
                    <a:cubicBezTo>
                      <a:pt x="70459" y="86719"/>
                      <a:pt x="85816" y="71362"/>
                      <a:pt x="103882" y="58716"/>
                    </a:cubicBezTo>
                    <a:lnTo>
                      <a:pt x="116529" y="81299"/>
                    </a:lnTo>
                    <a:cubicBezTo>
                      <a:pt x="119239" y="85816"/>
                      <a:pt x="123755" y="88525"/>
                      <a:pt x="128272" y="88525"/>
                    </a:cubicBezTo>
                    <a:cubicBezTo>
                      <a:pt x="130982" y="88525"/>
                      <a:pt x="132788" y="87622"/>
                      <a:pt x="134595" y="86719"/>
                    </a:cubicBezTo>
                    <a:cubicBezTo>
                      <a:pt x="140918" y="83105"/>
                      <a:pt x="143628" y="74976"/>
                      <a:pt x="139112" y="68652"/>
                    </a:cubicBezTo>
                    <a:lnTo>
                      <a:pt x="126465" y="46069"/>
                    </a:lnTo>
                    <a:cubicBezTo>
                      <a:pt x="145435" y="37036"/>
                      <a:pt x="167114" y="30713"/>
                      <a:pt x="188794" y="28906"/>
                    </a:cubicBezTo>
                    <a:lnTo>
                      <a:pt x="188794" y="55102"/>
                    </a:lnTo>
                    <a:cubicBezTo>
                      <a:pt x="188794" y="62329"/>
                      <a:pt x="195117" y="68652"/>
                      <a:pt x="202344" y="68652"/>
                    </a:cubicBezTo>
                    <a:cubicBezTo>
                      <a:pt x="209571" y="68652"/>
                      <a:pt x="215894" y="62329"/>
                      <a:pt x="215894" y="55102"/>
                    </a:cubicBezTo>
                    <a:lnTo>
                      <a:pt x="215894" y="28906"/>
                    </a:lnTo>
                    <a:cubicBezTo>
                      <a:pt x="238477" y="30713"/>
                      <a:pt x="259253" y="36133"/>
                      <a:pt x="278223" y="46069"/>
                    </a:cubicBezTo>
                    <a:lnTo>
                      <a:pt x="265577" y="68652"/>
                    </a:lnTo>
                    <a:cubicBezTo>
                      <a:pt x="261963" y="74976"/>
                      <a:pt x="263770" y="83105"/>
                      <a:pt x="270093" y="86719"/>
                    </a:cubicBezTo>
                    <a:cubicBezTo>
                      <a:pt x="271900" y="87622"/>
                      <a:pt x="274610" y="88525"/>
                      <a:pt x="276416" y="88525"/>
                    </a:cubicBezTo>
                    <a:cubicBezTo>
                      <a:pt x="280933" y="88525"/>
                      <a:pt x="285449" y="85816"/>
                      <a:pt x="288160" y="81299"/>
                    </a:cubicBezTo>
                    <a:lnTo>
                      <a:pt x="300806" y="58716"/>
                    </a:lnTo>
                    <a:cubicBezTo>
                      <a:pt x="318872" y="71362"/>
                      <a:pt x="334229" y="86719"/>
                      <a:pt x="346876" y="104785"/>
                    </a:cubicBezTo>
                    <a:lnTo>
                      <a:pt x="324293" y="117432"/>
                    </a:lnTo>
                    <a:cubicBezTo>
                      <a:pt x="317969" y="121045"/>
                      <a:pt x="315259" y="129175"/>
                      <a:pt x="319776" y="135498"/>
                    </a:cubicBezTo>
                    <a:cubicBezTo>
                      <a:pt x="322486" y="140015"/>
                      <a:pt x="327002" y="142725"/>
                      <a:pt x="331519" y="142725"/>
                    </a:cubicBezTo>
                    <a:cubicBezTo>
                      <a:pt x="334229" y="142725"/>
                      <a:pt x="336036" y="141821"/>
                      <a:pt x="337842" y="140918"/>
                    </a:cubicBezTo>
                    <a:lnTo>
                      <a:pt x="360425" y="128271"/>
                    </a:lnTo>
                    <a:cubicBezTo>
                      <a:pt x="369459" y="147241"/>
                      <a:pt x="375782" y="168921"/>
                      <a:pt x="377588" y="190601"/>
                    </a:cubicBezTo>
                    <a:lnTo>
                      <a:pt x="351392" y="190601"/>
                    </a:lnTo>
                    <a:cubicBezTo>
                      <a:pt x="344165" y="190601"/>
                      <a:pt x="337842" y="196924"/>
                      <a:pt x="337842" y="204150"/>
                    </a:cubicBezTo>
                    <a:cubicBezTo>
                      <a:pt x="337842" y="211377"/>
                      <a:pt x="344165" y="217700"/>
                      <a:pt x="351392" y="217700"/>
                    </a:cubicBezTo>
                    <a:lnTo>
                      <a:pt x="377588" y="217700"/>
                    </a:lnTo>
                    <a:cubicBezTo>
                      <a:pt x="375782" y="240283"/>
                      <a:pt x="370362" y="261060"/>
                      <a:pt x="360425" y="280030"/>
                    </a:cubicBezTo>
                    <a:lnTo>
                      <a:pt x="337842" y="267383"/>
                    </a:lnTo>
                    <a:cubicBezTo>
                      <a:pt x="331519" y="263769"/>
                      <a:pt x="323389" y="265576"/>
                      <a:pt x="319776" y="271900"/>
                    </a:cubicBezTo>
                    <a:cubicBezTo>
                      <a:pt x="316163" y="278223"/>
                      <a:pt x="317969" y="286352"/>
                      <a:pt x="324293" y="289966"/>
                    </a:cubicBezTo>
                    <a:lnTo>
                      <a:pt x="346876" y="302613"/>
                    </a:lnTo>
                    <a:cubicBezTo>
                      <a:pt x="336939" y="320679"/>
                      <a:pt x="320679" y="336035"/>
                      <a:pt x="303516" y="348682"/>
                    </a:cubicBezTo>
                    <a:lnTo>
                      <a:pt x="303516" y="348682"/>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7EE72E1A-BB48-4E38-78E3-D895821BCE61}"/>
                  </a:ext>
                </a:extLst>
              </p:cNvPr>
              <p:cNvSpPr/>
              <p:nvPr/>
            </p:nvSpPr>
            <p:spPr>
              <a:xfrm>
                <a:off x="10799522" y="4177709"/>
                <a:ext cx="88977" cy="159888"/>
              </a:xfrm>
              <a:custGeom>
                <a:avLst/>
                <a:gdLst>
                  <a:gd name="connsiteX0" fmla="*/ 69556 w 88977"/>
                  <a:gd name="connsiteY0" fmla="*/ 121948 h 159888"/>
                  <a:gd name="connsiteX1" fmla="*/ 72266 w 88977"/>
                  <a:gd name="connsiteY1" fmla="*/ 108399 h 159888"/>
                  <a:gd name="connsiteX2" fmla="*/ 49683 w 88977"/>
                  <a:gd name="connsiteY2" fmla="*/ 74976 h 159888"/>
                  <a:gd name="connsiteX3" fmla="*/ 49683 w 88977"/>
                  <a:gd name="connsiteY3" fmla="*/ 13550 h 159888"/>
                  <a:gd name="connsiteX4" fmla="*/ 36133 w 88977"/>
                  <a:gd name="connsiteY4" fmla="*/ 0 h 159888"/>
                  <a:gd name="connsiteX5" fmla="*/ 22583 w 88977"/>
                  <a:gd name="connsiteY5" fmla="*/ 13550 h 159888"/>
                  <a:gd name="connsiteX6" fmla="*/ 22583 w 88977"/>
                  <a:gd name="connsiteY6" fmla="*/ 74976 h 159888"/>
                  <a:gd name="connsiteX7" fmla="*/ 0 w 88977"/>
                  <a:gd name="connsiteY7" fmla="*/ 108399 h 159888"/>
                  <a:gd name="connsiteX8" fmla="*/ 36133 w 88977"/>
                  <a:gd name="connsiteY8" fmla="*/ 144531 h 159888"/>
                  <a:gd name="connsiteX9" fmla="*/ 50586 w 88977"/>
                  <a:gd name="connsiteY9" fmla="*/ 141822 h 159888"/>
                  <a:gd name="connsiteX10" fmla="*/ 65039 w 88977"/>
                  <a:gd name="connsiteY10" fmla="*/ 156275 h 159888"/>
                  <a:gd name="connsiteX11" fmla="*/ 74976 w 88977"/>
                  <a:gd name="connsiteY11" fmla="*/ 159888 h 159888"/>
                  <a:gd name="connsiteX12" fmla="*/ 84912 w 88977"/>
                  <a:gd name="connsiteY12" fmla="*/ 156275 h 159888"/>
                  <a:gd name="connsiteX13" fmla="*/ 84912 w 88977"/>
                  <a:gd name="connsiteY13" fmla="*/ 137305 h 159888"/>
                  <a:gd name="connsiteX14" fmla="*/ 69556 w 88977"/>
                  <a:gd name="connsiteY14" fmla="*/ 121948 h 159888"/>
                  <a:gd name="connsiteX15" fmla="*/ 27100 w 88977"/>
                  <a:gd name="connsiteY15" fmla="*/ 107495 h 159888"/>
                  <a:gd name="connsiteX16" fmla="*/ 36133 w 88977"/>
                  <a:gd name="connsiteY16" fmla="*/ 98462 h 159888"/>
                  <a:gd name="connsiteX17" fmla="*/ 45166 w 88977"/>
                  <a:gd name="connsiteY17" fmla="*/ 107495 h 159888"/>
                  <a:gd name="connsiteX18" fmla="*/ 36133 w 88977"/>
                  <a:gd name="connsiteY18" fmla="*/ 116529 h 159888"/>
                  <a:gd name="connsiteX19" fmla="*/ 27100 w 88977"/>
                  <a:gd name="connsiteY19" fmla="*/ 107495 h 159888"/>
                  <a:gd name="connsiteX20" fmla="*/ 27100 w 88977"/>
                  <a:gd name="connsiteY20" fmla="*/ 107495 h 159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8977" h="159888">
                    <a:moveTo>
                      <a:pt x="69556" y="121948"/>
                    </a:moveTo>
                    <a:cubicBezTo>
                      <a:pt x="71363" y="117432"/>
                      <a:pt x="72266" y="112915"/>
                      <a:pt x="72266" y="108399"/>
                    </a:cubicBezTo>
                    <a:cubicBezTo>
                      <a:pt x="72266" y="93042"/>
                      <a:pt x="63233" y="80396"/>
                      <a:pt x="49683" y="74976"/>
                    </a:cubicBezTo>
                    <a:lnTo>
                      <a:pt x="49683" y="13550"/>
                    </a:lnTo>
                    <a:cubicBezTo>
                      <a:pt x="49683" y="6323"/>
                      <a:pt x="43359" y="0"/>
                      <a:pt x="36133" y="0"/>
                    </a:cubicBezTo>
                    <a:cubicBezTo>
                      <a:pt x="28906" y="0"/>
                      <a:pt x="22583" y="6323"/>
                      <a:pt x="22583" y="13550"/>
                    </a:cubicBezTo>
                    <a:lnTo>
                      <a:pt x="22583" y="74976"/>
                    </a:lnTo>
                    <a:cubicBezTo>
                      <a:pt x="9033" y="80396"/>
                      <a:pt x="0" y="93042"/>
                      <a:pt x="0" y="108399"/>
                    </a:cubicBezTo>
                    <a:cubicBezTo>
                      <a:pt x="0" y="128272"/>
                      <a:pt x="16260" y="144531"/>
                      <a:pt x="36133" y="144531"/>
                    </a:cubicBezTo>
                    <a:cubicBezTo>
                      <a:pt x="41553" y="144531"/>
                      <a:pt x="46069" y="143628"/>
                      <a:pt x="50586" y="141822"/>
                    </a:cubicBezTo>
                    <a:lnTo>
                      <a:pt x="65039" y="156275"/>
                    </a:lnTo>
                    <a:cubicBezTo>
                      <a:pt x="67749" y="158984"/>
                      <a:pt x="71363" y="159888"/>
                      <a:pt x="74976" y="159888"/>
                    </a:cubicBezTo>
                    <a:cubicBezTo>
                      <a:pt x="78589" y="159888"/>
                      <a:pt x="82202" y="158984"/>
                      <a:pt x="84912" y="156275"/>
                    </a:cubicBezTo>
                    <a:cubicBezTo>
                      <a:pt x="90332" y="150855"/>
                      <a:pt x="90332" y="142725"/>
                      <a:pt x="84912" y="137305"/>
                    </a:cubicBezTo>
                    <a:lnTo>
                      <a:pt x="69556" y="121948"/>
                    </a:lnTo>
                    <a:close/>
                    <a:moveTo>
                      <a:pt x="27100" y="107495"/>
                    </a:moveTo>
                    <a:cubicBezTo>
                      <a:pt x="27100" y="102075"/>
                      <a:pt x="30713" y="98462"/>
                      <a:pt x="36133" y="98462"/>
                    </a:cubicBezTo>
                    <a:cubicBezTo>
                      <a:pt x="41553" y="98462"/>
                      <a:pt x="45166" y="102075"/>
                      <a:pt x="45166" y="107495"/>
                    </a:cubicBezTo>
                    <a:cubicBezTo>
                      <a:pt x="45166" y="112915"/>
                      <a:pt x="41553" y="116529"/>
                      <a:pt x="36133" y="116529"/>
                    </a:cubicBezTo>
                    <a:cubicBezTo>
                      <a:pt x="30713" y="116529"/>
                      <a:pt x="27100" y="112915"/>
                      <a:pt x="27100" y="107495"/>
                    </a:cubicBezTo>
                    <a:lnTo>
                      <a:pt x="27100" y="10749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413542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1092607"/>
          </a:xfrm>
        </p:spPr>
        <p:txBody>
          <a:bodyPr/>
          <a:lstStyle/>
          <a:p>
            <a:pPr algn="just"/>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casos</a:t>
            </a:r>
            <a:r>
              <a:rPr lang="en-US" dirty="0">
                <a:ea typeface="Times New Roman" panose="02020603050405020304" pitchFamily="18" charset="0"/>
              </a:rPr>
              <a:t> de </a:t>
            </a:r>
            <a:r>
              <a:rPr lang="en-US" dirty="0" err="1">
                <a:ea typeface="Times New Roman" panose="02020603050405020304" pitchFamily="18" charset="0"/>
              </a:rPr>
              <a:t>uso</a:t>
            </a:r>
            <a:r>
              <a:rPr lang="en-US" dirty="0">
                <a:ea typeface="Times New Roman" panose="02020603050405020304" pitchFamily="18" charset="0"/>
              </a:rPr>
              <a:t> de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distribuídos</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oito</a:t>
            </a:r>
            <a:r>
              <a:rPr lang="en-US" dirty="0">
                <a:ea typeface="Times New Roman" panose="02020603050405020304" pitchFamily="18" charset="0"/>
              </a:rPr>
              <a:t> </a:t>
            </a:r>
            <a:r>
              <a:rPr lang="en-US" dirty="0" err="1">
                <a:ea typeface="Times New Roman" panose="02020603050405020304" pitchFamily="18" charset="0"/>
              </a:rPr>
              <a:t>grupos</a:t>
            </a:r>
            <a:r>
              <a:rPr lang="en-US" dirty="0">
                <a:ea typeface="Times New Roman" panose="02020603050405020304" pitchFamily="18" charset="0"/>
              </a:rPr>
              <a:t> </a:t>
            </a:r>
            <a:r>
              <a:rPr lang="en-US" dirty="0" err="1">
                <a:ea typeface="Times New Roman" panose="02020603050405020304" pitchFamily="18" charset="0"/>
              </a:rPr>
              <a:t>maiores</a:t>
            </a:r>
            <a:r>
              <a:rPr lang="en-US" dirty="0">
                <a:ea typeface="Times New Roman" panose="02020603050405020304" pitchFamily="18" charset="0"/>
              </a:rPr>
              <a:t> a </a:t>
            </a:r>
            <a:r>
              <a:rPr lang="en-US" dirty="0" err="1">
                <a:ea typeface="Times New Roman" panose="02020603050405020304" pitchFamily="18" charset="0"/>
              </a:rPr>
              <a:t>seguir</a:t>
            </a:r>
            <a:r>
              <a:rPr lang="en-US" dirty="0">
                <a:ea typeface="Times New Roman" panose="02020603050405020304" pitchFamily="18" charset="0"/>
              </a:rPr>
              <a:t>, de </a:t>
            </a:r>
            <a:r>
              <a:rPr lang="en-US" dirty="0" err="1">
                <a:ea typeface="Times New Roman" panose="02020603050405020304" pitchFamily="18" charset="0"/>
              </a:rPr>
              <a:t>acordo</a:t>
            </a:r>
            <a:r>
              <a:rPr lang="en-US" dirty="0">
                <a:ea typeface="Times New Roman" panose="02020603050405020304" pitchFamily="18" charset="0"/>
              </a:rPr>
              <a:t> com a </a:t>
            </a:r>
            <a:r>
              <a:rPr lang="en-US" dirty="0" err="1">
                <a:ea typeface="Times New Roman" panose="02020603050405020304" pitchFamily="18" charset="0"/>
              </a:rPr>
              <a:t>finalidade</a:t>
            </a:r>
            <a:r>
              <a:rPr lang="en-US" dirty="0">
                <a:ea typeface="Times New Roman" panose="02020603050405020304" pitchFamily="18" charset="0"/>
              </a:rPr>
              <a:t> e campo de </a:t>
            </a:r>
            <a:r>
              <a:rPr lang="en-US" dirty="0" err="1">
                <a:ea typeface="Times New Roman" panose="02020603050405020304" pitchFamily="18" charset="0"/>
              </a:rPr>
              <a:t>atividade</a:t>
            </a:r>
            <a:r>
              <a:rPr lang="en-US" dirty="0">
                <a:ea typeface="Times New Roman" panose="02020603050405020304" pitchFamily="18" charset="0"/>
              </a:rPr>
              <a:t>:</a:t>
            </a:r>
            <a:endParaRPr lang="en-US" dirty="0"/>
          </a:p>
          <a:p>
            <a:pPr algn="just"/>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169</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4203032"/>
            <a:ext cx="3555848" cy="6488781"/>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192904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medição</a:t>
            </a:r>
            <a:r>
              <a:rPr lang="en-US" b="1" dirty="0">
                <a:solidFill>
                  <a:srgbClr val="F79037"/>
                </a:solidFill>
              </a:rPr>
              <a:t>/</a:t>
            </a:r>
            <a:r>
              <a:rPr lang="en-US" b="1" dirty="0" err="1">
                <a:solidFill>
                  <a:srgbClr val="F79037"/>
                </a:solidFill>
              </a:rPr>
              <a:t>faturamento</a:t>
            </a:r>
            <a:r>
              <a:rPr lang="en-US" b="1" dirty="0">
                <a:solidFill>
                  <a:srgbClr val="F79037"/>
                </a:solidFill>
              </a:rPr>
              <a:t> e </a:t>
            </a:r>
            <a:r>
              <a:rPr lang="en-US" b="1" dirty="0" err="1">
                <a:solidFill>
                  <a:srgbClr val="F79037"/>
                </a:solidFill>
              </a:rPr>
              <a:t>segurança</a:t>
            </a:r>
            <a:endParaRPr lang="en-US" b="1" dirty="0">
              <a:solidFill>
                <a:srgbClr val="F79037"/>
              </a:solidFill>
            </a:endParaRP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166997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FD678BA8-A271-347F-B030-6FB833BE7F59}"/>
              </a:ext>
            </a:extLst>
          </p:cNvPr>
          <p:cNvSpPr txBox="1">
            <a:spLocks/>
          </p:cNvSpPr>
          <p:nvPr/>
        </p:nvSpPr>
        <p:spPr>
          <a:xfrm>
            <a:off x="1425569" y="2859488"/>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criptomoedas</a:t>
            </a:r>
            <a:r>
              <a:rPr lang="en-US" b="1" dirty="0">
                <a:solidFill>
                  <a:srgbClr val="F79037"/>
                </a:solidFill>
              </a:rPr>
              <a:t>, tokens e </a:t>
            </a:r>
            <a:r>
              <a:rPr lang="en-US" b="1" dirty="0" err="1">
                <a:solidFill>
                  <a:srgbClr val="F79037"/>
                </a:solidFill>
              </a:rPr>
              <a:t>investimentos</a:t>
            </a:r>
            <a:endParaRPr lang="en-US" b="1" dirty="0">
              <a:solidFill>
                <a:srgbClr val="F79037"/>
              </a:solidFill>
            </a:endParaRPr>
          </a:p>
        </p:txBody>
      </p:sp>
      <p:sp>
        <p:nvSpPr>
          <p:cNvPr id="12" name="TextBox 11">
            <a:extLst>
              <a:ext uri="{FF2B5EF4-FFF2-40B4-BE49-F238E27FC236}">
                <a16:creationId xmlns:a16="http://schemas.microsoft.com/office/drawing/2014/main" id="{EBFF3C60-B962-B86E-78D8-E6AC9DB9218B}"/>
              </a:ext>
            </a:extLst>
          </p:cNvPr>
          <p:cNvSpPr txBox="1"/>
          <p:nvPr/>
        </p:nvSpPr>
        <p:spPr>
          <a:xfrm>
            <a:off x="861409" y="260041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C22F3C9-38F4-406D-8B54-7F216892F447}"/>
              </a:ext>
            </a:extLst>
          </p:cNvPr>
          <p:cNvSpPr txBox="1">
            <a:spLocks/>
          </p:cNvSpPr>
          <p:nvPr/>
        </p:nvSpPr>
        <p:spPr>
          <a:xfrm>
            <a:off x="1425569" y="3789930"/>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comercialização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descentralizada</a:t>
            </a:r>
            <a:r>
              <a:rPr lang="en-US" b="1" dirty="0">
                <a:solidFill>
                  <a:srgbClr val="F79037"/>
                </a:solidFill>
                <a:ea typeface="Times New Roman" panose="02020603050405020304" pitchFamily="18" charset="0"/>
              </a:rPr>
              <a:t> </a:t>
            </a:r>
          </a:p>
        </p:txBody>
      </p:sp>
      <p:sp>
        <p:nvSpPr>
          <p:cNvPr id="17" name="TextBox 16">
            <a:extLst>
              <a:ext uri="{FF2B5EF4-FFF2-40B4-BE49-F238E27FC236}">
                <a16:creationId xmlns:a16="http://schemas.microsoft.com/office/drawing/2014/main" id="{CFB1F510-C4ED-B989-E26F-E09EE2C0B688}"/>
              </a:ext>
            </a:extLst>
          </p:cNvPr>
          <p:cNvSpPr txBox="1"/>
          <p:nvPr/>
        </p:nvSpPr>
        <p:spPr>
          <a:xfrm>
            <a:off x="861409" y="3530855"/>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sp>
        <p:nvSpPr>
          <p:cNvPr id="39" name="Text Placeholder 17">
            <a:extLst>
              <a:ext uri="{FF2B5EF4-FFF2-40B4-BE49-F238E27FC236}">
                <a16:creationId xmlns:a16="http://schemas.microsoft.com/office/drawing/2014/main" id="{EB436656-F017-D551-5424-C77842FEF5CA}"/>
              </a:ext>
            </a:extLst>
          </p:cNvPr>
          <p:cNvSpPr txBox="1">
            <a:spLocks/>
          </p:cNvSpPr>
          <p:nvPr/>
        </p:nvSpPr>
        <p:spPr>
          <a:xfrm>
            <a:off x="1425569" y="47203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certificados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verdes</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comércio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carbono</a:t>
            </a:r>
            <a:endParaRPr lang="en-US" b="1" dirty="0">
              <a:solidFill>
                <a:srgbClr val="F79037"/>
              </a:solidFill>
              <a:effectLst/>
              <a:latin typeface="Calibri" panose="020F0502020204030204" pitchFamily="34" charset="0"/>
              <a:ea typeface="Times New Roman" panose="02020603050405020304" pitchFamily="18" charset="0"/>
            </a:endParaRPr>
          </a:p>
        </p:txBody>
      </p:sp>
      <p:sp>
        <p:nvSpPr>
          <p:cNvPr id="40" name="TextBox 39">
            <a:extLst>
              <a:ext uri="{FF2B5EF4-FFF2-40B4-BE49-F238E27FC236}">
                <a16:creationId xmlns:a16="http://schemas.microsoft.com/office/drawing/2014/main" id="{0B231068-5863-BD3B-6E04-9C1B83D60854}"/>
              </a:ext>
            </a:extLst>
          </p:cNvPr>
          <p:cNvSpPr txBox="1"/>
          <p:nvPr/>
        </p:nvSpPr>
        <p:spPr>
          <a:xfrm>
            <a:off x="861409" y="44612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4</a:t>
            </a:r>
          </a:p>
        </p:txBody>
      </p:sp>
      <p:sp>
        <p:nvSpPr>
          <p:cNvPr id="41" name="Text Placeholder 17">
            <a:extLst>
              <a:ext uri="{FF2B5EF4-FFF2-40B4-BE49-F238E27FC236}">
                <a16:creationId xmlns:a16="http://schemas.microsoft.com/office/drawing/2014/main" id="{4D3B5F72-EEE5-5DF0-ABD8-97ACD1A4E7A8}"/>
              </a:ext>
            </a:extLst>
          </p:cNvPr>
          <p:cNvSpPr txBox="1">
            <a:spLocks/>
          </p:cNvSpPr>
          <p:nvPr/>
        </p:nvSpPr>
        <p:spPr>
          <a:xfrm>
            <a:off x="1441611" y="5602689"/>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ea typeface="Times New Roman" panose="02020603050405020304" pitchFamily="18" charset="0"/>
              </a:rPr>
              <a:t>gestão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rede</a:t>
            </a:r>
            <a:endParaRPr lang="en-US" b="1" dirty="0">
              <a:solidFill>
                <a:srgbClr val="F79037"/>
              </a:solidFill>
            </a:endParaRPr>
          </a:p>
        </p:txBody>
      </p:sp>
      <p:sp>
        <p:nvSpPr>
          <p:cNvPr id="42" name="TextBox 41">
            <a:extLst>
              <a:ext uri="{FF2B5EF4-FFF2-40B4-BE49-F238E27FC236}">
                <a16:creationId xmlns:a16="http://schemas.microsoft.com/office/drawing/2014/main" id="{FB0E30BD-7A9C-D97C-61DB-C6346A7BBF86}"/>
              </a:ext>
            </a:extLst>
          </p:cNvPr>
          <p:cNvSpPr txBox="1"/>
          <p:nvPr/>
        </p:nvSpPr>
        <p:spPr>
          <a:xfrm>
            <a:off x="877451" y="5343614"/>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5</a:t>
            </a:r>
          </a:p>
        </p:txBody>
      </p:sp>
      <p:sp>
        <p:nvSpPr>
          <p:cNvPr id="47" name="Text Placeholder 17">
            <a:extLst>
              <a:ext uri="{FF2B5EF4-FFF2-40B4-BE49-F238E27FC236}">
                <a16:creationId xmlns:a16="http://schemas.microsoft.com/office/drawing/2014/main" id="{90843585-AC77-768F-2E63-E5E25B08B0E4}"/>
              </a:ext>
            </a:extLst>
          </p:cNvPr>
          <p:cNvSpPr txBox="1">
            <a:spLocks/>
          </p:cNvSpPr>
          <p:nvPr/>
        </p:nvSpPr>
        <p:spPr>
          <a:xfrm>
            <a:off x="1441611" y="6533131"/>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IoT</a:t>
            </a:r>
            <a:r>
              <a:rPr lang="en-US" b="1" dirty="0">
                <a:solidFill>
                  <a:srgbClr val="F79037"/>
                </a:solidFill>
              </a:rPr>
              <a:t>, </a:t>
            </a:r>
            <a:r>
              <a:rPr lang="en-US" b="1" dirty="0" err="1">
                <a:solidFill>
                  <a:srgbClr val="F79037"/>
                </a:solidFill>
              </a:rPr>
              <a:t>dispositivos</a:t>
            </a:r>
            <a:r>
              <a:rPr lang="en-US" b="1" dirty="0">
                <a:solidFill>
                  <a:srgbClr val="F79037"/>
                </a:solidFill>
              </a:rPr>
              <a:t> </a:t>
            </a:r>
            <a:r>
              <a:rPr lang="en-US" b="1" dirty="0" err="1">
                <a:solidFill>
                  <a:srgbClr val="F79037"/>
                </a:solidFill>
              </a:rPr>
              <a:t>inteligentes</a:t>
            </a:r>
            <a:r>
              <a:rPr lang="en-US" b="1" dirty="0">
                <a:solidFill>
                  <a:srgbClr val="F79037"/>
                </a:solidFill>
              </a:rPr>
              <a:t>, </a:t>
            </a:r>
            <a:r>
              <a:rPr lang="en-US" b="1" dirty="0" err="1">
                <a:solidFill>
                  <a:srgbClr val="F79037"/>
                </a:solidFill>
              </a:rPr>
              <a:t>automação</a:t>
            </a:r>
            <a:r>
              <a:rPr lang="en-US" b="1" dirty="0">
                <a:solidFill>
                  <a:srgbClr val="F79037"/>
                </a:solidFill>
              </a:rPr>
              <a:t> e </a:t>
            </a:r>
            <a:r>
              <a:rPr lang="en-US" b="1" dirty="0" err="1">
                <a:solidFill>
                  <a:srgbClr val="F79037"/>
                </a:solidFill>
              </a:rPr>
              <a:t>gestão</a:t>
            </a:r>
            <a:r>
              <a:rPr lang="en-US" b="1" dirty="0">
                <a:solidFill>
                  <a:srgbClr val="F79037"/>
                </a:solidFill>
              </a:rPr>
              <a:t> de </a:t>
            </a:r>
            <a:r>
              <a:rPr lang="en-US" b="1" dirty="0" err="1">
                <a:solidFill>
                  <a:srgbClr val="F79037"/>
                </a:solidFill>
              </a:rPr>
              <a:t>ativos</a:t>
            </a:r>
            <a:endParaRPr lang="en-US" b="1" dirty="0">
              <a:solidFill>
                <a:srgbClr val="F79037"/>
              </a:solidFill>
            </a:endParaRPr>
          </a:p>
        </p:txBody>
      </p:sp>
      <p:sp>
        <p:nvSpPr>
          <p:cNvPr id="48" name="TextBox 47">
            <a:extLst>
              <a:ext uri="{FF2B5EF4-FFF2-40B4-BE49-F238E27FC236}">
                <a16:creationId xmlns:a16="http://schemas.microsoft.com/office/drawing/2014/main" id="{39A0F98F-FF6C-F338-C44F-433BAD3E62C0}"/>
              </a:ext>
            </a:extLst>
          </p:cNvPr>
          <p:cNvSpPr txBox="1"/>
          <p:nvPr/>
        </p:nvSpPr>
        <p:spPr>
          <a:xfrm>
            <a:off x="877451" y="6274056"/>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6</a:t>
            </a:r>
          </a:p>
        </p:txBody>
      </p:sp>
      <p:sp>
        <p:nvSpPr>
          <p:cNvPr id="49" name="Text Placeholder 17">
            <a:extLst>
              <a:ext uri="{FF2B5EF4-FFF2-40B4-BE49-F238E27FC236}">
                <a16:creationId xmlns:a16="http://schemas.microsoft.com/office/drawing/2014/main" id="{0903E398-8EA9-9BCB-B5B8-9372E469C909}"/>
              </a:ext>
            </a:extLst>
          </p:cNvPr>
          <p:cNvSpPr txBox="1">
            <a:spLocks/>
          </p:cNvSpPr>
          <p:nvPr/>
        </p:nvSpPr>
        <p:spPr>
          <a:xfrm>
            <a:off x="1441611" y="7463573"/>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mobilidade</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elétrica</a:t>
            </a:r>
            <a:r>
              <a:rPr lang="en-US" b="1" dirty="0">
                <a:solidFill>
                  <a:srgbClr val="F79037"/>
                </a:solidFill>
                <a:ea typeface="Times New Roman" panose="02020603050405020304" pitchFamily="18" charset="0"/>
              </a:rPr>
              <a:t> </a:t>
            </a:r>
            <a:endParaRPr lang="x-none" b="1" dirty="0">
              <a:solidFill>
                <a:srgbClr val="F79037"/>
              </a:solidFill>
              <a:effectLst/>
              <a:latin typeface="Times New Roman" panose="02020603050405020304" pitchFamily="18" charset="0"/>
              <a:ea typeface="Times New Roman" panose="02020603050405020304" pitchFamily="18" charset="0"/>
            </a:endParaRPr>
          </a:p>
        </p:txBody>
      </p:sp>
      <p:sp>
        <p:nvSpPr>
          <p:cNvPr id="50" name="TextBox 49">
            <a:extLst>
              <a:ext uri="{FF2B5EF4-FFF2-40B4-BE49-F238E27FC236}">
                <a16:creationId xmlns:a16="http://schemas.microsoft.com/office/drawing/2014/main" id="{A7132AA4-B08F-B349-0BD5-2E799FD2225C}"/>
              </a:ext>
            </a:extLst>
          </p:cNvPr>
          <p:cNvSpPr txBox="1"/>
          <p:nvPr/>
        </p:nvSpPr>
        <p:spPr>
          <a:xfrm>
            <a:off x="877451" y="72044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7</a:t>
            </a:r>
          </a:p>
        </p:txBody>
      </p:sp>
      <p:sp>
        <p:nvSpPr>
          <p:cNvPr id="51" name="Text Placeholder 17">
            <a:extLst>
              <a:ext uri="{FF2B5EF4-FFF2-40B4-BE49-F238E27FC236}">
                <a16:creationId xmlns:a16="http://schemas.microsoft.com/office/drawing/2014/main" id="{06A0A1FD-B4DA-1015-1BC0-CB04C7226344}"/>
              </a:ext>
            </a:extLst>
          </p:cNvPr>
          <p:cNvSpPr txBox="1">
            <a:spLocks/>
          </p:cNvSpPr>
          <p:nvPr/>
        </p:nvSpPr>
        <p:spPr>
          <a:xfrm>
            <a:off x="1441611" y="8394016"/>
            <a:ext cx="2154529" cy="553680"/>
          </a:xfrm>
          <a:prstGeom prst="rect">
            <a:avLst/>
          </a:prstGeom>
        </p:spPr>
        <p:txBody>
          <a:bodyPr numCol="1" spcCol="288000" anchor="ctr">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ea typeface="Times New Roman" panose="02020603050405020304" pitchFamily="18" charset="0"/>
              </a:rPr>
              <a:t>e </a:t>
            </a:r>
            <a:r>
              <a:rPr lang="en-US" b="1" dirty="0" err="1">
                <a:solidFill>
                  <a:srgbClr val="F79037"/>
                </a:solidFill>
                <a:ea typeface="Times New Roman" panose="02020603050405020304" pitchFamily="18" charset="0"/>
              </a:rPr>
              <a:t>iniciativas</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consórcios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uso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geral</a:t>
            </a:r>
            <a:endParaRPr lang="en-US" b="1" dirty="0">
              <a:solidFill>
                <a:srgbClr val="F79037"/>
              </a:solidFill>
              <a:effectLst/>
              <a:latin typeface="Calibri" panose="020F0502020204030204" pitchFamily="34" charset="0"/>
              <a:ea typeface="Times New Roman" panose="02020603050405020304" pitchFamily="18" charset="0"/>
            </a:endParaRPr>
          </a:p>
        </p:txBody>
      </p:sp>
      <p:sp>
        <p:nvSpPr>
          <p:cNvPr id="52" name="TextBox 51">
            <a:extLst>
              <a:ext uri="{FF2B5EF4-FFF2-40B4-BE49-F238E27FC236}">
                <a16:creationId xmlns:a16="http://schemas.microsoft.com/office/drawing/2014/main" id="{12455215-10C9-9ECB-1117-A0B05D8C993E}"/>
              </a:ext>
            </a:extLst>
          </p:cNvPr>
          <p:cNvSpPr txBox="1"/>
          <p:nvPr/>
        </p:nvSpPr>
        <p:spPr>
          <a:xfrm>
            <a:off x="877451" y="8134941"/>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8</a:t>
            </a:r>
          </a:p>
        </p:txBody>
      </p:sp>
      <p:sp>
        <p:nvSpPr>
          <p:cNvPr id="53" name="Text Placeholder 17">
            <a:extLst>
              <a:ext uri="{FF2B5EF4-FFF2-40B4-BE49-F238E27FC236}">
                <a16:creationId xmlns:a16="http://schemas.microsoft.com/office/drawing/2014/main" id="{55E3DFAD-F7EE-E29B-B345-4BCB561BE476}"/>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solidFill>
                  <a:srgbClr val="000000"/>
                </a:solidFill>
                <a:ea typeface="Times New Roman" panose="02020603050405020304" pitchFamily="18" charset="0"/>
              </a:rPr>
              <a:t>A </a:t>
            </a:r>
            <a:r>
              <a:rPr lang="en-US" dirty="0" err="1">
                <a:solidFill>
                  <a:srgbClr val="000000"/>
                </a:solidFill>
                <a:ea typeface="Times New Roman" panose="02020603050405020304" pitchFamily="18" charset="0"/>
              </a:rPr>
              <a:t>categoria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popular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comércio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descentralizado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incluindo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atacado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varejo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ponto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ponto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segunda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categoria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popular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criptomoedas</a:t>
            </a:r>
            <a:r>
              <a:rPr lang="en-US" dirty="0">
                <a:solidFill>
                  <a:srgbClr val="000000"/>
                </a:solidFill>
                <a:ea typeface="Times New Roman" panose="02020603050405020304" pitchFamily="18" charset="0"/>
              </a:rPr>
              <a:t>, tokens e </a:t>
            </a:r>
            <a:r>
              <a:rPr lang="en-US" dirty="0" err="1">
                <a:solidFill>
                  <a:srgbClr val="000000"/>
                </a:solidFill>
                <a:ea typeface="Times New Roman" panose="02020603050405020304" pitchFamily="18" charset="0"/>
              </a:rPr>
              <a:t>contabilidade</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investimentos</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terceiro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caso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popular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dispositivos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inteligentes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automação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gerenciamento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ativos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medição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cobrança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segurança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contabilidade</a:t>
            </a:r>
            <a:r>
              <a:rPr lang="en-US" dirty="0">
                <a:solidFill>
                  <a:srgbClr val="000000"/>
                </a:solidFill>
                <a:ea typeface="Times New Roman" panose="02020603050405020304" pitchFamily="18" charset="0"/>
              </a:rPr>
              <a:t>.</a:t>
            </a:r>
            <a:r>
              <a:rPr lang="en-US" dirty="0">
                <a:solidFill>
                  <a:srgbClr val="000000"/>
                </a:solidFill>
                <a:effectLst/>
                <a:ea typeface="Times New Roman" panose="02020603050405020304" pitchFamily="18" charset="0"/>
              </a:rPr>
              <a:t> </a:t>
            </a:r>
            <a:endParaRPr lang="x-none" dirty="0">
              <a:effectLst/>
              <a:ea typeface="Times New Roman" panose="02020603050405020304" pitchFamily="18" charset="0"/>
            </a:endParaRPr>
          </a:p>
          <a:p>
            <a:pPr algn="just"/>
            <a:endParaRPr lang="en-US" dirty="0">
              <a:solidFill>
                <a:schemeClr val="tx1"/>
              </a:solidFill>
            </a:endParaRPr>
          </a:p>
        </p:txBody>
      </p:sp>
    </p:spTree>
    <p:extLst>
      <p:ext uri="{BB962C8B-B14F-4D97-AF65-F5344CB8AC3E}">
        <p14:creationId xmlns:p14="http://schemas.microsoft.com/office/powerpoint/2010/main" val="363871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464649"/>
            <a:ext cx="4305362" cy="2077905"/>
          </a:xfrm>
        </p:spPr>
        <p:txBody>
          <a:bodyPr/>
          <a:lstStyle/>
          <a:p>
            <a:r>
              <a:rPr lang="en-US" sz="3600" dirty="0">
                <a:solidFill>
                  <a:srgbClr val="F79037"/>
                </a:solidFill>
              </a:rPr>
              <a:t>MÓDULO 7</a:t>
            </a:r>
          </a:p>
          <a:p>
            <a:pPr>
              <a:spcBef>
                <a:spcPts val="0"/>
              </a:spcBef>
            </a:pPr>
            <a:r>
              <a:rPr lang="en-US" dirty="0"/>
              <a:t>APLICAÇÕES DA INDÚSTRIA</a:t>
            </a:r>
            <a:endParaRPr lang="x-none"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152</a:t>
            </a:fld>
            <a:endParaRPr lang="en-US" dirty="0"/>
          </a:p>
        </p:txBody>
      </p:sp>
      <p:grpSp>
        <p:nvGrpSpPr>
          <p:cNvPr id="5" name="Group 4">
            <a:extLst>
              <a:ext uri="{FF2B5EF4-FFF2-40B4-BE49-F238E27FC236}">
                <a16:creationId xmlns:a16="http://schemas.microsoft.com/office/drawing/2014/main" id="{3845C805-8757-A868-5316-E86F98BD1F82}"/>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B4F4B670-8F90-C715-89F5-2D6C594311C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xmlns=""/>
              </a:ext>
            </a:extLst>
          </p:spPr>
        </p:pic>
        <p:sp>
          <p:nvSpPr>
            <p:cNvPr id="7" name="Rectangle 6">
              <a:extLst>
                <a:ext uri="{FF2B5EF4-FFF2-40B4-BE49-F238E27FC236}">
                  <a16:creationId xmlns:a16="http://schemas.microsoft.com/office/drawing/2014/main" id="{7027D4A4-AD3C-9EC5-D0F5-830B64C6FDBC}"/>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2488278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E7049C9F-DD73-D128-833D-3D0C01CFE581}"/>
              </a:ext>
            </a:extLst>
          </p:cNvPr>
          <p:cNvSpPr/>
          <p:nvPr/>
        </p:nvSpPr>
        <p:spPr>
          <a:xfrm>
            <a:off x="6118752" y="0"/>
            <a:ext cx="1440923" cy="26769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pPr/>
              <a:t>170</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3" y="627063"/>
            <a:ext cx="6346792" cy="937719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cs typeface="+mn-cs"/>
              </a:rPr>
              <a:t>Regulamentação</a:t>
            </a:r>
            <a:r>
              <a:rPr lang="en-US" b="1" dirty="0">
                <a:solidFill>
                  <a:srgbClr val="F79037"/>
                </a:solidFill>
                <a:cs typeface="+mn-cs"/>
              </a:rPr>
              <a:t> do </a:t>
            </a:r>
            <a:r>
              <a:rPr lang="en-US" b="1" dirty="0" err="1">
                <a:solidFill>
                  <a:srgbClr val="F79037"/>
                </a:solidFill>
                <a:cs typeface="+mn-cs"/>
              </a:rPr>
              <a:t>setor</a:t>
            </a:r>
            <a:r>
              <a:rPr lang="en-US" b="1" dirty="0">
                <a:solidFill>
                  <a:srgbClr val="F79037"/>
                </a:solidFill>
                <a:cs typeface="+mn-cs"/>
              </a:rPr>
              <a:t> de </a:t>
            </a:r>
            <a:r>
              <a:rPr lang="en-US" b="1" dirty="0" err="1">
                <a:solidFill>
                  <a:srgbClr val="F79037"/>
                </a:solidFill>
                <a:cs typeface="+mn-cs"/>
              </a:rPr>
              <a:t>partilha</a:t>
            </a:r>
            <a:r>
              <a:rPr lang="en-US" b="1" dirty="0">
                <a:solidFill>
                  <a:srgbClr val="F79037"/>
                </a:solidFill>
                <a:cs typeface="+mn-cs"/>
              </a:rPr>
              <a:t> de </a:t>
            </a:r>
            <a:r>
              <a:rPr lang="en-US" b="1" dirty="0" err="1">
                <a:solidFill>
                  <a:srgbClr val="F79037"/>
                </a:solidFill>
                <a:cs typeface="+mn-cs"/>
              </a:rPr>
              <a:t>energia</a:t>
            </a:r>
            <a:r>
              <a:rPr lang="en-US" b="1" dirty="0">
                <a:solidFill>
                  <a:srgbClr val="F79037"/>
                </a:solidFill>
                <a:cs typeface="+mn-cs"/>
              </a:rPr>
              <a:t> </a:t>
            </a:r>
            <a:r>
              <a:rPr lang="en-US" b="1" dirty="0" err="1">
                <a:solidFill>
                  <a:srgbClr val="F79037"/>
                </a:solidFill>
                <a:cs typeface="+mn-cs"/>
              </a:rPr>
              <a:t>em</a:t>
            </a:r>
            <a:r>
              <a:rPr lang="en-US" b="1" dirty="0">
                <a:solidFill>
                  <a:srgbClr val="F79037"/>
                </a:solidFill>
                <a:cs typeface="+mn-cs"/>
              </a:rPr>
              <a:t> </a:t>
            </a:r>
            <a:r>
              <a:rPr lang="en-US" b="1" dirty="0" err="1">
                <a:solidFill>
                  <a:srgbClr val="F79037"/>
                </a:solidFill>
                <a:cs typeface="+mn-cs"/>
              </a:rPr>
              <a:t>blockchain</a:t>
            </a:r>
            <a:endParaRPr lang="en-US" b="1" dirty="0">
              <a:solidFill>
                <a:srgbClr val="F79037"/>
              </a:solidFill>
              <a:cs typeface="+mn-cs"/>
            </a:endParaRPr>
          </a:p>
          <a:p>
            <a:r>
              <a:rPr lang="en-US" dirty="0">
                <a:solidFill>
                  <a:srgbClr val="000000"/>
                </a:solidFill>
                <a:cs typeface="+mn-cs"/>
              </a:rPr>
              <a:t>Se um </a:t>
            </a:r>
            <a:r>
              <a:rPr lang="en-US" dirty="0" err="1">
                <a:solidFill>
                  <a:srgbClr val="000000"/>
                </a:solidFill>
                <a:cs typeface="+mn-cs"/>
              </a:rPr>
              <a:t>modelo</a:t>
            </a:r>
            <a:r>
              <a:rPr lang="en-US" dirty="0">
                <a:solidFill>
                  <a:srgbClr val="000000"/>
                </a:solidFill>
                <a:cs typeface="+mn-cs"/>
              </a:rPr>
              <a:t> de </a:t>
            </a:r>
            <a:r>
              <a:rPr lang="en-US" dirty="0" err="1">
                <a:solidFill>
                  <a:srgbClr val="000000"/>
                </a:solidFill>
                <a:cs typeface="+mn-cs"/>
              </a:rPr>
              <a:t>transação</a:t>
            </a:r>
            <a:r>
              <a:rPr lang="en-US" dirty="0">
                <a:solidFill>
                  <a:srgbClr val="000000"/>
                </a:solidFill>
                <a:cs typeface="+mn-cs"/>
              </a:rPr>
              <a:t> </a:t>
            </a:r>
            <a:r>
              <a:rPr lang="en-US" dirty="0" err="1">
                <a:solidFill>
                  <a:srgbClr val="000000"/>
                </a:solidFill>
                <a:cs typeface="+mn-cs"/>
              </a:rPr>
              <a:t>descentralizado</a:t>
            </a:r>
            <a:r>
              <a:rPr lang="en-US" dirty="0">
                <a:solidFill>
                  <a:srgbClr val="000000"/>
                </a:solidFill>
                <a:cs typeface="+mn-cs"/>
              </a:rPr>
              <a:t> fosse </a:t>
            </a:r>
            <a:r>
              <a:rPr lang="en-US" dirty="0" err="1">
                <a:solidFill>
                  <a:srgbClr val="000000"/>
                </a:solidFill>
                <a:cs typeface="+mn-cs"/>
              </a:rPr>
              <a:t>implementado</a:t>
            </a:r>
            <a:r>
              <a:rPr lang="en-US" dirty="0">
                <a:solidFill>
                  <a:srgbClr val="000000"/>
                </a:solidFill>
                <a:cs typeface="+mn-cs"/>
              </a:rPr>
              <a:t> com base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tecnologia</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causaria</a:t>
            </a:r>
            <a:r>
              <a:rPr lang="en-US" dirty="0">
                <a:solidFill>
                  <a:srgbClr val="000000"/>
                </a:solidFill>
                <a:cs typeface="+mn-cs"/>
              </a:rPr>
              <a:t> </a:t>
            </a:r>
            <a:r>
              <a:rPr lang="en-US" dirty="0" err="1">
                <a:solidFill>
                  <a:srgbClr val="000000"/>
                </a:solidFill>
                <a:cs typeface="+mn-cs"/>
              </a:rPr>
              <a:t>uma</a:t>
            </a:r>
            <a:r>
              <a:rPr lang="en-US" dirty="0">
                <a:solidFill>
                  <a:srgbClr val="000000"/>
                </a:solidFill>
                <a:cs typeface="+mn-cs"/>
              </a:rPr>
              <a:t> </a:t>
            </a:r>
            <a:r>
              <a:rPr lang="en-US" dirty="0" err="1">
                <a:solidFill>
                  <a:srgbClr val="000000"/>
                </a:solidFill>
                <a:cs typeface="+mn-cs"/>
              </a:rPr>
              <a:t>transformação</a:t>
            </a:r>
            <a:r>
              <a:rPr lang="en-US" dirty="0">
                <a:solidFill>
                  <a:srgbClr val="000000"/>
                </a:solidFill>
                <a:cs typeface="+mn-cs"/>
              </a:rPr>
              <a:t> dos </a:t>
            </a:r>
            <a:r>
              <a:rPr lang="en-US" dirty="0" err="1">
                <a:solidFill>
                  <a:srgbClr val="000000"/>
                </a:solidFill>
                <a:cs typeface="+mn-cs"/>
              </a:rPr>
              <a:t>papéis</a:t>
            </a:r>
            <a:r>
              <a:rPr lang="en-US" dirty="0">
                <a:solidFill>
                  <a:srgbClr val="000000"/>
                </a:solidFill>
                <a:cs typeface="+mn-cs"/>
              </a:rPr>
              <a:t> </a:t>
            </a:r>
            <a:r>
              <a:rPr lang="en-US" dirty="0" err="1">
                <a:solidFill>
                  <a:srgbClr val="000000"/>
                </a:solidFill>
                <a:cs typeface="+mn-cs"/>
              </a:rPr>
              <a:t>atuais</a:t>
            </a:r>
            <a:r>
              <a:rPr lang="en-US" dirty="0">
                <a:solidFill>
                  <a:srgbClr val="000000"/>
                </a:solidFill>
                <a:cs typeface="+mn-cs"/>
              </a:rPr>
              <a:t> do </a:t>
            </a:r>
            <a:r>
              <a:rPr lang="en-US" dirty="0" err="1">
                <a:solidFill>
                  <a:srgbClr val="000000"/>
                </a:solidFill>
                <a:cs typeface="+mn-cs"/>
              </a:rPr>
              <a:t>mercado</a:t>
            </a:r>
            <a:r>
              <a:rPr lang="en-US" dirty="0">
                <a:solidFill>
                  <a:srgbClr val="000000"/>
                </a:solidFill>
                <a:cs typeface="+mn-cs"/>
              </a:rPr>
              <a:t>. </a:t>
            </a:r>
            <a:r>
              <a:rPr lang="en-US" dirty="0" err="1">
                <a:solidFill>
                  <a:srgbClr val="000000"/>
                </a:solidFill>
                <a:cs typeface="+mn-cs"/>
              </a:rPr>
              <a:t>Essas</a:t>
            </a:r>
            <a:r>
              <a:rPr lang="en-US" dirty="0">
                <a:solidFill>
                  <a:srgbClr val="000000"/>
                </a:solidFill>
                <a:cs typeface="+mn-cs"/>
              </a:rPr>
              <a:t> </a:t>
            </a:r>
            <a:r>
              <a:rPr lang="en-US" dirty="0" err="1">
                <a:solidFill>
                  <a:srgbClr val="000000"/>
                </a:solidFill>
                <a:cs typeface="+mn-cs"/>
              </a:rPr>
              <a:t>mudanças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se </a:t>
            </a:r>
            <a:r>
              <a:rPr lang="en-US" dirty="0" err="1">
                <a:solidFill>
                  <a:srgbClr val="000000"/>
                </a:solidFill>
                <a:cs typeface="+mn-cs"/>
              </a:rPr>
              <a:t>refletiriam</a:t>
            </a:r>
            <a:r>
              <a:rPr lang="en-US" dirty="0">
                <a:solidFill>
                  <a:srgbClr val="000000"/>
                </a:solidFill>
                <a:cs typeface="+mn-cs"/>
              </a:rPr>
              <a:t> </a:t>
            </a:r>
            <a:r>
              <a:rPr lang="en-US" dirty="0" err="1">
                <a:solidFill>
                  <a:srgbClr val="000000"/>
                </a:solidFill>
                <a:cs typeface="+mn-cs"/>
              </a:rPr>
              <a:t>na</a:t>
            </a:r>
            <a:r>
              <a:rPr lang="en-US" dirty="0">
                <a:solidFill>
                  <a:srgbClr val="000000"/>
                </a:solidFill>
                <a:cs typeface="+mn-cs"/>
              </a:rPr>
              <a:t> </a:t>
            </a:r>
            <a:r>
              <a:rPr lang="en-US" dirty="0" err="1">
                <a:solidFill>
                  <a:srgbClr val="000000"/>
                </a:solidFill>
                <a:cs typeface="+mn-cs"/>
              </a:rPr>
              <a:t>regulamentação</a:t>
            </a:r>
            <a:r>
              <a:rPr lang="en-US" dirty="0">
                <a:solidFill>
                  <a:srgbClr val="000000"/>
                </a:solidFill>
                <a:cs typeface="+mn-cs"/>
              </a:rPr>
              <a:t>.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consumidores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teriam</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gerenciar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próprios</a:t>
            </a:r>
            <a:r>
              <a:rPr lang="en-US" dirty="0">
                <a:solidFill>
                  <a:srgbClr val="000000"/>
                </a:solidFill>
                <a:cs typeface="+mn-cs"/>
              </a:rPr>
              <a:t> </a:t>
            </a:r>
            <a:r>
              <a:rPr lang="en-US" dirty="0" err="1">
                <a:solidFill>
                  <a:srgbClr val="000000"/>
                </a:solidFill>
                <a:cs typeface="+mn-cs"/>
              </a:rPr>
              <a:t>balanços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operadores</a:t>
            </a:r>
            <a:r>
              <a:rPr lang="en-US" dirty="0">
                <a:solidFill>
                  <a:srgbClr val="000000"/>
                </a:solidFill>
                <a:cs typeface="+mn-cs"/>
              </a:rPr>
              <a:t> de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precisariam</a:t>
            </a:r>
            <a:r>
              <a:rPr lang="en-US" dirty="0">
                <a:solidFill>
                  <a:srgbClr val="000000"/>
                </a:solidFill>
                <a:cs typeface="+mn-cs"/>
              </a:rPr>
              <a:t> de </a:t>
            </a:r>
            <a:r>
              <a:rPr lang="en-US" dirty="0" err="1">
                <a:solidFill>
                  <a:srgbClr val="000000"/>
                </a:solidFill>
                <a:cs typeface="+mn-cs"/>
              </a:rPr>
              <a:t>coletar</a:t>
            </a:r>
            <a:r>
              <a:rPr lang="en-US" dirty="0">
                <a:solidFill>
                  <a:srgbClr val="000000"/>
                </a:solidFill>
                <a:cs typeface="+mn-cs"/>
              </a:rPr>
              <a:t> dados, </a:t>
            </a:r>
            <a:r>
              <a:rPr lang="en-US" dirty="0" err="1">
                <a:solidFill>
                  <a:srgbClr val="000000"/>
                </a:solidFill>
                <a:cs typeface="+mn-cs"/>
              </a:rPr>
              <a:t>pois</a:t>
            </a:r>
            <a:r>
              <a:rPr lang="en-US" dirty="0">
                <a:solidFill>
                  <a:srgbClr val="000000"/>
                </a:solidFill>
                <a:cs typeface="+mn-cs"/>
              </a:rPr>
              <a:t>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dados de </a:t>
            </a:r>
            <a:r>
              <a:rPr lang="en-US" dirty="0" err="1">
                <a:solidFill>
                  <a:srgbClr val="000000"/>
                </a:solidFill>
                <a:cs typeface="+mn-cs"/>
              </a:rPr>
              <a:t>transação</a:t>
            </a:r>
            <a:r>
              <a:rPr lang="en-US" dirty="0">
                <a:solidFill>
                  <a:srgbClr val="000000"/>
                </a:solidFill>
                <a:cs typeface="+mn-cs"/>
              </a:rPr>
              <a:t> </a:t>
            </a:r>
            <a:r>
              <a:rPr lang="en-US" dirty="0" err="1">
                <a:solidFill>
                  <a:srgbClr val="000000"/>
                </a:solidFill>
                <a:cs typeface="+mn-cs"/>
              </a:rPr>
              <a:t>seriam</a:t>
            </a:r>
            <a:r>
              <a:rPr lang="en-US" dirty="0">
                <a:solidFill>
                  <a:srgbClr val="000000"/>
                </a:solidFill>
                <a:cs typeface="+mn-cs"/>
              </a:rPr>
              <a:t> </a:t>
            </a:r>
            <a:r>
              <a:rPr lang="en-US" dirty="0" err="1">
                <a:solidFill>
                  <a:srgbClr val="000000"/>
                </a:solidFill>
                <a:cs typeface="+mn-cs"/>
              </a:rPr>
              <a:t>registados</a:t>
            </a:r>
            <a:r>
              <a:rPr lang="en-US" dirty="0">
                <a:solidFill>
                  <a:srgbClr val="000000"/>
                </a:solidFill>
                <a:cs typeface="+mn-cs"/>
              </a:rPr>
              <a:t> </a:t>
            </a:r>
            <a:r>
              <a:rPr lang="en-US" dirty="0" err="1">
                <a:solidFill>
                  <a:srgbClr val="000000"/>
                </a:solidFill>
                <a:cs typeface="+mn-cs"/>
              </a:rPr>
              <a:t>automaticamente</a:t>
            </a:r>
            <a:r>
              <a:rPr lang="en-US" dirty="0">
                <a:solidFill>
                  <a:srgbClr val="000000"/>
                </a:solidFill>
                <a:cs typeface="+mn-cs"/>
              </a:rPr>
              <a:t> no </a:t>
            </a:r>
            <a:r>
              <a:rPr lang="en-US" dirty="0" err="1">
                <a:solidFill>
                  <a:srgbClr val="000000"/>
                </a:solidFill>
                <a:cs typeface="+mn-cs"/>
              </a:rPr>
              <a:t>blockchain</a:t>
            </a:r>
            <a:r>
              <a:rPr lang="en-US" dirty="0">
                <a:solidFill>
                  <a:srgbClr val="000000"/>
                </a:solidFill>
                <a:cs typeface="+mn-cs"/>
              </a:rPr>
              <a:t>.</a:t>
            </a:r>
          </a:p>
          <a:p>
            <a:r>
              <a:rPr lang="en-US" dirty="0">
                <a:solidFill>
                  <a:srgbClr val="000000"/>
                </a:solidFill>
                <a:cs typeface="+mn-cs"/>
              </a:rPr>
              <a:t> </a:t>
            </a:r>
          </a:p>
          <a:p>
            <a:r>
              <a:rPr lang="en-US" dirty="0" err="1">
                <a:solidFill>
                  <a:srgbClr val="000000"/>
                </a:solidFill>
                <a:cs typeface="+mn-cs"/>
              </a:rPr>
              <a:t>Atualmente</a:t>
            </a:r>
            <a:r>
              <a:rPr lang="en-US" dirty="0">
                <a:solidFill>
                  <a:srgbClr val="000000"/>
                </a:solidFill>
                <a:cs typeface="+mn-cs"/>
              </a:rPr>
              <a:t>, as </a:t>
            </a:r>
            <a:r>
              <a:rPr lang="en-US" dirty="0" err="1">
                <a:solidFill>
                  <a:srgbClr val="000000"/>
                </a:solidFill>
                <a:cs typeface="+mn-cs"/>
              </a:rPr>
              <a:t>disposições</a:t>
            </a:r>
            <a:r>
              <a:rPr lang="en-US" dirty="0">
                <a:solidFill>
                  <a:srgbClr val="000000"/>
                </a:solidFill>
                <a:cs typeface="+mn-cs"/>
              </a:rPr>
              <a:t> </a:t>
            </a:r>
            <a:r>
              <a:rPr lang="en-US" dirty="0" err="1">
                <a:solidFill>
                  <a:srgbClr val="000000"/>
                </a:solidFill>
                <a:cs typeface="+mn-cs"/>
              </a:rPr>
              <a:t>regulatórias</a:t>
            </a:r>
            <a:r>
              <a:rPr lang="en-US" dirty="0">
                <a:solidFill>
                  <a:srgbClr val="000000"/>
                </a:solidFill>
                <a:cs typeface="+mn-cs"/>
              </a:rPr>
              <a:t> de </a:t>
            </a:r>
            <a:r>
              <a:rPr lang="en-US" dirty="0" err="1">
                <a:solidFill>
                  <a:srgbClr val="000000"/>
                </a:solidFill>
                <a:cs typeface="+mn-cs"/>
              </a:rPr>
              <a:t>desagregação</a:t>
            </a:r>
            <a:r>
              <a:rPr lang="en-US" dirty="0">
                <a:solidFill>
                  <a:srgbClr val="000000"/>
                </a:solidFill>
                <a:cs typeface="+mn-cs"/>
              </a:rPr>
              <a:t> </a:t>
            </a:r>
            <a:r>
              <a:rPr lang="en-US" dirty="0" err="1">
                <a:solidFill>
                  <a:srgbClr val="000000"/>
                </a:solidFill>
                <a:cs typeface="+mn-cs"/>
              </a:rPr>
              <a:t>exigem</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empresas</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separem</a:t>
            </a:r>
            <a:r>
              <a:rPr lang="en-US" dirty="0">
                <a:solidFill>
                  <a:srgbClr val="000000"/>
                </a:solidFill>
                <a:cs typeface="+mn-cs"/>
              </a:rPr>
              <a:t> as </a:t>
            </a:r>
            <a:r>
              <a:rPr lang="en-US" dirty="0" err="1">
                <a:solidFill>
                  <a:srgbClr val="000000"/>
                </a:solidFill>
                <a:cs typeface="+mn-cs"/>
              </a:rPr>
              <a:t>atividades</a:t>
            </a:r>
            <a:r>
              <a:rPr lang="en-US" dirty="0">
                <a:solidFill>
                  <a:srgbClr val="000000"/>
                </a:solidFill>
                <a:cs typeface="+mn-cs"/>
              </a:rPr>
              <a:t> de </a:t>
            </a:r>
            <a:r>
              <a:rPr lang="en-US" dirty="0" err="1">
                <a:solidFill>
                  <a:srgbClr val="000000"/>
                </a:solidFill>
                <a:cs typeface="+mn-cs"/>
              </a:rPr>
              <a:t>rede</a:t>
            </a:r>
            <a:r>
              <a:rPr lang="en-US" dirty="0">
                <a:solidFill>
                  <a:srgbClr val="000000"/>
                </a:solidFill>
                <a:cs typeface="+mn-cs"/>
              </a:rPr>
              <a:t> (</a:t>
            </a:r>
            <a:r>
              <a:rPr lang="en-US" dirty="0" err="1">
                <a:solidFill>
                  <a:srgbClr val="000000"/>
                </a:solidFill>
                <a:cs typeface="+mn-cs"/>
              </a:rPr>
              <a:t>negócio</a:t>
            </a:r>
            <a:r>
              <a:rPr lang="en-US" dirty="0">
                <a:solidFill>
                  <a:srgbClr val="000000"/>
                </a:solidFill>
                <a:cs typeface="+mn-cs"/>
              </a:rPr>
              <a:t> </a:t>
            </a:r>
            <a:r>
              <a:rPr lang="en-US" dirty="0" err="1">
                <a:solidFill>
                  <a:srgbClr val="000000"/>
                </a:solidFill>
                <a:cs typeface="+mn-cs"/>
              </a:rPr>
              <a:t>regulado</a:t>
            </a:r>
            <a:r>
              <a:rPr lang="en-US" dirty="0">
                <a:solidFill>
                  <a:srgbClr val="000000"/>
                </a:solidFill>
                <a:cs typeface="+mn-cs"/>
              </a:rPr>
              <a:t>) do </a:t>
            </a:r>
            <a:r>
              <a:rPr lang="en-US" dirty="0" err="1">
                <a:solidFill>
                  <a:srgbClr val="000000"/>
                </a:solidFill>
                <a:cs typeface="+mn-cs"/>
              </a:rPr>
              <a:t>fornecimento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atividade</a:t>
            </a:r>
            <a:r>
              <a:rPr lang="en-US" dirty="0">
                <a:solidFill>
                  <a:srgbClr val="000000"/>
                </a:solidFill>
                <a:cs typeface="+mn-cs"/>
              </a:rPr>
              <a:t> </a:t>
            </a:r>
            <a:r>
              <a:rPr lang="en-US" dirty="0" err="1">
                <a:solidFill>
                  <a:srgbClr val="000000"/>
                </a:solidFill>
                <a:cs typeface="+mn-cs"/>
              </a:rPr>
              <a:t>competitiva</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têm</a:t>
            </a:r>
            <a:r>
              <a:rPr lang="en-US" dirty="0">
                <a:solidFill>
                  <a:srgbClr val="000000"/>
                </a:solidFill>
                <a:cs typeface="+mn-cs"/>
              </a:rPr>
              <a:t> o </a:t>
            </a:r>
            <a:r>
              <a:rPr lang="en-US" dirty="0" err="1">
                <a:solidFill>
                  <a:srgbClr val="000000"/>
                </a:solidFill>
                <a:cs typeface="+mn-cs"/>
              </a:rPr>
              <a:t>direito</a:t>
            </a:r>
            <a:r>
              <a:rPr lang="en-US" dirty="0">
                <a:solidFill>
                  <a:srgbClr val="000000"/>
                </a:solidFill>
                <a:cs typeface="+mn-cs"/>
              </a:rPr>
              <a:t> de </a:t>
            </a:r>
            <a:r>
              <a:rPr lang="en-US" dirty="0" err="1">
                <a:solidFill>
                  <a:srgbClr val="000000"/>
                </a:solidFill>
                <a:cs typeface="+mn-cs"/>
              </a:rPr>
              <a:t>escolher</a:t>
            </a:r>
            <a:r>
              <a:rPr lang="en-US" dirty="0">
                <a:solidFill>
                  <a:srgbClr val="000000"/>
                </a:solidFill>
                <a:cs typeface="+mn-cs"/>
              </a:rPr>
              <a:t> </a:t>
            </a:r>
            <a:r>
              <a:rPr lang="en-US" dirty="0" err="1">
                <a:solidFill>
                  <a:srgbClr val="000000"/>
                </a:solidFill>
                <a:cs typeface="+mn-cs"/>
              </a:rPr>
              <a:t>livremente</a:t>
            </a:r>
            <a:r>
              <a:rPr lang="en-US" dirty="0">
                <a:solidFill>
                  <a:srgbClr val="000000"/>
                </a:solidFill>
                <a:cs typeface="+mn-cs"/>
              </a:rPr>
              <a:t> o </a:t>
            </a:r>
            <a:r>
              <a:rPr lang="en-US" dirty="0" err="1">
                <a:solidFill>
                  <a:srgbClr val="000000"/>
                </a:solidFill>
                <a:cs typeface="+mn-cs"/>
              </a:rPr>
              <a:t>fornecedor</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fornecedor</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gás</a:t>
            </a:r>
            <a:r>
              <a:rPr lang="en-US" dirty="0">
                <a:solidFill>
                  <a:srgbClr val="000000"/>
                </a:solidFill>
                <a:cs typeface="+mn-cs"/>
              </a:rPr>
              <a:t>) </a:t>
            </a:r>
            <a:r>
              <a:rPr lang="en-US" dirty="0" err="1">
                <a:solidFill>
                  <a:srgbClr val="000000"/>
                </a:solidFill>
                <a:cs typeface="+mn-cs"/>
              </a:rPr>
              <a:t>num</a:t>
            </a:r>
            <a:r>
              <a:rPr lang="en-US" dirty="0">
                <a:solidFill>
                  <a:srgbClr val="000000"/>
                </a:solidFill>
                <a:cs typeface="+mn-cs"/>
              </a:rPr>
              <a:t> </a:t>
            </a:r>
            <a:r>
              <a:rPr lang="en-US" dirty="0" err="1">
                <a:solidFill>
                  <a:srgbClr val="000000"/>
                </a:solidFill>
                <a:cs typeface="+mn-cs"/>
              </a:rPr>
              <a:t>mercado</a:t>
            </a:r>
            <a:r>
              <a:rPr lang="en-US" dirty="0">
                <a:solidFill>
                  <a:srgbClr val="000000"/>
                </a:solidFill>
                <a:cs typeface="+mn-cs"/>
              </a:rPr>
              <a:t> de </a:t>
            </a:r>
            <a:r>
              <a:rPr lang="en-US" dirty="0" err="1">
                <a:solidFill>
                  <a:srgbClr val="000000"/>
                </a:solidFill>
                <a:cs typeface="+mn-cs"/>
              </a:rPr>
              <a:t>energia</a:t>
            </a:r>
            <a:r>
              <a:rPr lang="en-US" dirty="0">
                <a:solidFill>
                  <a:srgbClr val="000000"/>
                </a:solidFill>
                <a:cs typeface="+mn-cs"/>
              </a:rPr>
              <a:t> </a:t>
            </a:r>
            <a:r>
              <a:rPr lang="en-US" dirty="0" err="1">
                <a:solidFill>
                  <a:srgbClr val="000000"/>
                </a:solidFill>
                <a:cs typeface="+mn-cs"/>
              </a:rPr>
              <a:t>liberalizado</a:t>
            </a:r>
            <a:r>
              <a:rPr lang="en-US" dirty="0">
                <a:solidFill>
                  <a:srgbClr val="000000"/>
                </a:solidFill>
                <a:cs typeface="+mn-cs"/>
              </a:rPr>
              <a:t>. Para </a:t>
            </a:r>
            <a:r>
              <a:rPr lang="en-US" dirty="0" err="1">
                <a:solidFill>
                  <a:srgbClr val="000000"/>
                </a:solidFill>
                <a:cs typeface="+mn-cs"/>
              </a:rPr>
              <a:t>garantir</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possa</a:t>
            </a:r>
            <a:r>
              <a:rPr lang="en-US" dirty="0">
                <a:solidFill>
                  <a:srgbClr val="000000"/>
                </a:solidFill>
                <a:cs typeface="+mn-cs"/>
              </a:rPr>
              <a:t> </a:t>
            </a:r>
            <a:r>
              <a:rPr lang="en-US" dirty="0" err="1">
                <a:solidFill>
                  <a:srgbClr val="000000"/>
                </a:solidFill>
                <a:cs typeface="+mn-cs"/>
              </a:rPr>
              <a:t>transferir</a:t>
            </a:r>
            <a:r>
              <a:rPr lang="en-US" dirty="0">
                <a:solidFill>
                  <a:srgbClr val="000000"/>
                </a:solidFill>
                <a:cs typeface="+mn-cs"/>
              </a:rPr>
              <a:t> </a:t>
            </a:r>
            <a:r>
              <a:rPr lang="en-US" dirty="0" err="1">
                <a:solidFill>
                  <a:srgbClr val="000000"/>
                </a:solidFill>
                <a:cs typeface="+mn-cs"/>
              </a:rPr>
              <a:t>sem</a:t>
            </a:r>
            <a:r>
              <a:rPr lang="en-US" dirty="0">
                <a:solidFill>
                  <a:srgbClr val="000000"/>
                </a:solidFill>
                <a:cs typeface="+mn-cs"/>
              </a:rPr>
              <a:t> </a:t>
            </a:r>
            <a:r>
              <a:rPr lang="en-US" dirty="0" err="1">
                <a:solidFill>
                  <a:srgbClr val="000000"/>
                </a:solidFill>
                <a:cs typeface="+mn-cs"/>
              </a:rPr>
              <a:t>problemas</a:t>
            </a:r>
            <a:r>
              <a:rPr lang="en-US" dirty="0">
                <a:solidFill>
                  <a:srgbClr val="000000"/>
                </a:solidFill>
                <a:cs typeface="+mn-cs"/>
              </a:rPr>
              <a:t> entre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fornecedores</a:t>
            </a:r>
            <a:r>
              <a:rPr lang="en-US" dirty="0">
                <a:solidFill>
                  <a:srgbClr val="000000"/>
                </a:solidFill>
                <a:cs typeface="+mn-cs"/>
              </a:rPr>
              <a:t>, </a:t>
            </a:r>
            <a:r>
              <a:rPr lang="en-US" dirty="0" err="1">
                <a:solidFill>
                  <a:srgbClr val="000000"/>
                </a:solidFill>
                <a:cs typeface="+mn-cs"/>
              </a:rPr>
              <a:t>foram</a:t>
            </a:r>
            <a:r>
              <a:rPr lang="en-US" dirty="0">
                <a:solidFill>
                  <a:srgbClr val="000000"/>
                </a:solidFill>
                <a:cs typeface="+mn-cs"/>
              </a:rPr>
              <a:t> </a:t>
            </a:r>
            <a:r>
              <a:rPr lang="en-US" dirty="0" err="1">
                <a:solidFill>
                  <a:srgbClr val="000000"/>
                </a:solidFill>
                <a:cs typeface="+mn-cs"/>
              </a:rPr>
              <a:t>introduzidos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chamados</a:t>
            </a:r>
            <a:r>
              <a:rPr lang="en-US" dirty="0">
                <a:solidFill>
                  <a:srgbClr val="000000"/>
                </a:solidFill>
                <a:cs typeface="+mn-cs"/>
              </a:rPr>
              <a:t> </a:t>
            </a:r>
            <a:r>
              <a:rPr lang="en-US" dirty="0" err="1">
                <a:solidFill>
                  <a:srgbClr val="000000"/>
                </a:solidFill>
                <a:cs typeface="+mn-cs"/>
              </a:rPr>
              <a:t>grupos</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possibilitou</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cliente</a:t>
            </a:r>
            <a:r>
              <a:rPr lang="en-US" dirty="0">
                <a:solidFill>
                  <a:srgbClr val="000000"/>
                </a:solidFill>
                <a:cs typeface="+mn-cs"/>
              </a:rPr>
              <a:t> fosse </a:t>
            </a:r>
            <a:r>
              <a:rPr lang="en-US" dirty="0" err="1">
                <a:solidFill>
                  <a:srgbClr val="000000"/>
                </a:solidFill>
                <a:cs typeface="+mn-cs"/>
              </a:rPr>
              <a:t>atribuído</a:t>
            </a:r>
            <a:r>
              <a:rPr lang="en-US" dirty="0">
                <a:solidFill>
                  <a:srgbClr val="000000"/>
                </a:solidFill>
                <a:cs typeface="+mn-cs"/>
              </a:rPr>
              <a:t> a um </a:t>
            </a:r>
            <a:r>
              <a:rPr lang="en-US" dirty="0" err="1">
                <a:solidFill>
                  <a:srgbClr val="000000"/>
                </a:solidFill>
                <a:cs typeface="+mn-cs"/>
              </a:rPr>
              <a:t>fornecedor</a:t>
            </a:r>
            <a:r>
              <a:rPr lang="en-US" dirty="0">
                <a:solidFill>
                  <a:srgbClr val="000000"/>
                </a:solidFill>
                <a:cs typeface="+mn-cs"/>
              </a:rPr>
              <a:t> de </a:t>
            </a:r>
            <a:r>
              <a:rPr lang="en-US" dirty="0" err="1">
                <a:solidFill>
                  <a:srgbClr val="000000"/>
                </a:solidFill>
                <a:cs typeface="+mn-cs"/>
              </a:rPr>
              <a:t>maneira</a:t>
            </a:r>
            <a:r>
              <a:rPr lang="en-US" dirty="0">
                <a:solidFill>
                  <a:srgbClr val="000000"/>
                </a:solidFill>
                <a:cs typeface="+mn-cs"/>
              </a:rPr>
              <a:t> simples. </a:t>
            </a:r>
            <a:r>
              <a:rPr lang="en-US" dirty="0" err="1">
                <a:solidFill>
                  <a:srgbClr val="000000"/>
                </a:solidFill>
                <a:cs typeface="+mn-cs"/>
              </a:rPr>
              <a:t>Outra</a:t>
            </a:r>
            <a:r>
              <a:rPr lang="en-US" dirty="0">
                <a:solidFill>
                  <a:srgbClr val="000000"/>
                </a:solidFill>
                <a:cs typeface="+mn-cs"/>
              </a:rPr>
              <a:t> </a:t>
            </a:r>
            <a:r>
              <a:rPr lang="en-US" dirty="0" err="1">
                <a:solidFill>
                  <a:srgbClr val="000000"/>
                </a:solidFill>
                <a:cs typeface="+mn-cs"/>
              </a:rPr>
              <a:t>área</a:t>
            </a:r>
            <a:r>
              <a:rPr lang="en-US" dirty="0">
                <a:solidFill>
                  <a:srgbClr val="000000"/>
                </a:solidFill>
                <a:cs typeface="+mn-cs"/>
              </a:rPr>
              <a:t> </a:t>
            </a:r>
            <a:r>
              <a:rPr lang="en-US" dirty="0" err="1">
                <a:solidFill>
                  <a:srgbClr val="000000"/>
                </a:solidFill>
                <a:cs typeface="+mn-cs"/>
              </a:rPr>
              <a:t>significativa</a:t>
            </a:r>
            <a:r>
              <a:rPr lang="en-US" dirty="0">
                <a:solidFill>
                  <a:srgbClr val="000000"/>
                </a:solidFill>
                <a:cs typeface="+mn-cs"/>
              </a:rPr>
              <a:t> de </a:t>
            </a:r>
            <a:r>
              <a:rPr lang="en-US" dirty="0" err="1">
                <a:solidFill>
                  <a:srgbClr val="000000"/>
                </a:solidFill>
                <a:cs typeface="+mn-cs"/>
              </a:rPr>
              <a:t>regulamentação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o </a:t>
            </a:r>
            <a:r>
              <a:rPr lang="en-US" dirty="0" err="1">
                <a:solidFill>
                  <a:srgbClr val="000000"/>
                </a:solidFill>
                <a:cs typeface="+mn-cs"/>
              </a:rPr>
              <a:t>chamado</a:t>
            </a:r>
            <a:r>
              <a:rPr lang="en-US" dirty="0">
                <a:solidFill>
                  <a:srgbClr val="000000"/>
                </a:solidFill>
                <a:cs typeface="+mn-cs"/>
              </a:rPr>
              <a:t>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compensação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executado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reconciliar</a:t>
            </a:r>
            <a:r>
              <a:rPr lang="en-US" dirty="0">
                <a:solidFill>
                  <a:srgbClr val="000000"/>
                </a:solidFill>
                <a:cs typeface="+mn-cs"/>
              </a:rPr>
              <a:t> o </a:t>
            </a:r>
            <a:r>
              <a:rPr lang="en-US" dirty="0" err="1">
                <a:solidFill>
                  <a:srgbClr val="000000"/>
                </a:solidFill>
                <a:cs typeface="+mn-cs"/>
              </a:rPr>
              <a:t>consumo</a:t>
            </a:r>
            <a:r>
              <a:rPr lang="en-US" dirty="0">
                <a:solidFill>
                  <a:srgbClr val="000000"/>
                </a:solidFill>
                <a:cs typeface="+mn-cs"/>
              </a:rPr>
              <a:t> </a:t>
            </a:r>
            <a:r>
              <a:rPr lang="en-US" dirty="0" err="1">
                <a:solidFill>
                  <a:srgbClr val="000000"/>
                </a:solidFill>
                <a:cs typeface="+mn-cs"/>
              </a:rPr>
              <a:t>planeado</a:t>
            </a:r>
            <a:r>
              <a:rPr lang="en-US" dirty="0">
                <a:solidFill>
                  <a:srgbClr val="000000"/>
                </a:solidFill>
                <a:cs typeface="+mn-cs"/>
              </a:rPr>
              <a:t> com o </a:t>
            </a:r>
            <a:r>
              <a:rPr lang="en-US" dirty="0" err="1">
                <a:solidFill>
                  <a:srgbClr val="000000"/>
                </a:solidFill>
                <a:cs typeface="+mn-cs"/>
              </a:rPr>
              <a:t>consumo</a:t>
            </a:r>
            <a:r>
              <a:rPr lang="en-US" dirty="0">
                <a:solidFill>
                  <a:srgbClr val="000000"/>
                </a:solidFill>
                <a:cs typeface="+mn-cs"/>
              </a:rPr>
              <a:t> real dos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registado</a:t>
            </a:r>
            <a:r>
              <a:rPr lang="en-US" dirty="0">
                <a:solidFill>
                  <a:srgbClr val="000000"/>
                </a:solidFill>
                <a:cs typeface="+mn-cs"/>
              </a:rPr>
              <a:t> </a:t>
            </a:r>
            <a:r>
              <a:rPr lang="en-US" dirty="0" err="1">
                <a:solidFill>
                  <a:srgbClr val="000000"/>
                </a:solidFill>
                <a:cs typeface="+mn-cs"/>
              </a:rPr>
              <a:t>pelos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medidores</a:t>
            </a:r>
            <a:r>
              <a:rPr lang="en-US" dirty="0">
                <a:solidFill>
                  <a:srgbClr val="000000"/>
                </a:solidFill>
                <a:cs typeface="+mn-cs"/>
              </a:rPr>
              <a:t>. A </a:t>
            </a:r>
            <a:r>
              <a:rPr lang="en-US" dirty="0" err="1">
                <a:solidFill>
                  <a:srgbClr val="000000"/>
                </a:solidFill>
                <a:cs typeface="+mn-cs"/>
              </a:rPr>
              <a:t>diferença</a:t>
            </a:r>
            <a:r>
              <a:rPr lang="en-US" dirty="0">
                <a:solidFill>
                  <a:srgbClr val="000000"/>
                </a:solidFill>
                <a:cs typeface="+mn-cs"/>
              </a:rPr>
              <a:t> entre </a:t>
            </a:r>
            <a:r>
              <a:rPr lang="en-US" dirty="0" err="1">
                <a:solidFill>
                  <a:srgbClr val="000000"/>
                </a:solidFill>
                <a:cs typeface="+mn-cs"/>
              </a:rPr>
              <a:t>estas</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designada</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energia</a:t>
            </a:r>
            <a:r>
              <a:rPr lang="en-US" dirty="0">
                <a:solidFill>
                  <a:srgbClr val="000000"/>
                </a:solidFill>
                <a:cs typeface="+mn-cs"/>
              </a:rPr>
              <a:t> de </a:t>
            </a:r>
            <a:r>
              <a:rPr lang="en-US" dirty="0" err="1">
                <a:solidFill>
                  <a:srgbClr val="000000"/>
                </a:solidFill>
                <a:cs typeface="+mn-cs"/>
              </a:rPr>
              <a:t>compensação</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custos</a:t>
            </a:r>
            <a:r>
              <a:rPr lang="en-US" dirty="0">
                <a:solidFill>
                  <a:srgbClr val="000000"/>
                </a:solidFill>
                <a:cs typeface="+mn-cs"/>
              </a:rPr>
              <a:t> </a:t>
            </a:r>
            <a:r>
              <a:rPr lang="en-US" dirty="0" err="1">
                <a:solidFill>
                  <a:srgbClr val="000000"/>
                </a:solidFill>
                <a:cs typeface="+mn-cs"/>
              </a:rPr>
              <a:t>incorridos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relação</a:t>
            </a:r>
            <a:r>
              <a:rPr lang="en-US" dirty="0">
                <a:solidFill>
                  <a:srgbClr val="000000"/>
                </a:solidFill>
                <a:cs typeface="+mn-cs"/>
              </a:rPr>
              <a:t> a </a:t>
            </a:r>
            <a:r>
              <a:rPr lang="en-US" dirty="0" err="1">
                <a:solidFill>
                  <a:srgbClr val="000000"/>
                </a:solidFill>
                <a:cs typeface="+mn-cs"/>
              </a:rPr>
              <a:t>esta</a:t>
            </a:r>
            <a:r>
              <a:rPr lang="en-US" dirty="0">
                <a:solidFill>
                  <a:srgbClr val="000000"/>
                </a:solidFill>
                <a:cs typeface="+mn-cs"/>
              </a:rPr>
              <a:t> são </a:t>
            </a:r>
            <a:r>
              <a:rPr lang="en-US" dirty="0" err="1">
                <a:solidFill>
                  <a:srgbClr val="000000"/>
                </a:solidFill>
                <a:cs typeface="+mn-cs"/>
              </a:rPr>
              <a:t>cobrados</a:t>
            </a:r>
            <a:r>
              <a:rPr lang="en-US" dirty="0">
                <a:solidFill>
                  <a:srgbClr val="000000"/>
                </a:solidFill>
                <a:cs typeface="+mn-cs"/>
              </a:rPr>
              <a:t> a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comercializador</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de </a:t>
            </a:r>
            <a:r>
              <a:rPr lang="en-US" dirty="0" err="1">
                <a:solidFill>
                  <a:srgbClr val="000000"/>
                </a:solidFill>
                <a:cs typeface="+mn-cs"/>
              </a:rPr>
              <a:t>acordo</a:t>
            </a:r>
            <a:r>
              <a:rPr lang="en-US" dirty="0">
                <a:solidFill>
                  <a:srgbClr val="000000"/>
                </a:solidFill>
                <a:cs typeface="+mn-cs"/>
              </a:rPr>
              <a:t> com o </a:t>
            </a:r>
            <a:r>
              <a:rPr lang="en-US" dirty="0" err="1">
                <a:solidFill>
                  <a:srgbClr val="000000"/>
                </a:solidFill>
                <a:cs typeface="+mn-cs"/>
              </a:rPr>
              <a:t>nexo</a:t>
            </a:r>
            <a:r>
              <a:rPr lang="en-US" dirty="0">
                <a:solidFill>
                  <a:srgbClr val="000000"/>
                </a:solidFill>
                <a:cs typeface="+mn-cs"/>
              </a:rPr>
              <a:t> de </a:t>
            </a:r>
            <a:r>
              <a:rPr lang="en-US" dirty="0" err="1">
                <a:solidFill>
                  <a:srgbClr val="000000"/>
                </a:solidFill>
                <a:cs typeface="+mn-cs"/>
              </a:rPr>
              <a:t>causalidade</a:t>
            </a:r>
            <a:r>
              <a:rPr lang="en-US" dirty="0">
                <a:solidFill>
                  <a:srgbClr val="000000"/>
                </a:solidFill>
                <a:cs typeface="+mn-cs"/>
              </a:rPr>
              <a:t>.</a:t>
            </a:r>
          </a:p>
          <a:p>
            <a:r>
              <a:rPr lang="en-US" dirty="0">
                <a:solidFill>
                  <a:srgbClr val="000000"/>
                </a:solidFill>
                <a:cs typeface="+mn-cs"/>
              </a:rPr>
              <a:t> </a:t>
            </a:r>
          </a:p>
          <a:p>
            <a:r>
              <a:rPr lang="en-US" dirty="0">
                <a:solidFill>
                  <a:srgbClr val="000000"/>
                </a:solidFill>
                <a:cs typeface="+mn-cs"/>
              </a:rPr>
              <a:t>Um </a:t>
            </a:r>
            <a:r>
              <a:rPr lang="en-US" dirty="0" err="1">
                <a:solidFill>
                  <a:srgbClr val="000000"/>
                </a:solidFill>
                <a:cs typeface="+mn-cs"/>
              </a:rPr>
              <a:t>pré-requisito</a:t>
            </a:r>
            <a:r>
              <a:rPr lang="en-US" dirty="0">
                <a:solidFill>
                  <a:srgbClr val="000000"/>
                </a:solidFill>
                <a:cs typeface="+mn-cs"/>
              </a:rPr>
              <a:t> fundamental </a:t>
            </a:r>
            <a:r>
              <a:rPr lang="en-US" dirty="0" err="1">
                <a:solidFill>
                  <a:srgbClr val="000000"/>
                </a:solidFill>
                <a:cs typeface="+mn-cs"/>
              </a:rPr>
              <a:t>para</a:t>
            </a:r>
            <a:r>
              <a:rPr lang="en-US" dirty="0">
                <a:solidFill>
                  <a:srgbClr val="000000"/>
                </a:solidFill>
                <a:cs typeface="+mn-cs"/>
              </a:rPr>
              <a:t> o </a:t>
            </a:r>
            <a:r>
              <a:rPr lang="en-US" dirty="0" err="1">
                <a:solidFill>
                  <a:srgbClr val="000000"/>
                </a:solidFill>
                <a:cs typeface="+mn-cs"/>
              </a:rPr>
              <a:t>funcionamento</a:t>
            </a:r>
            <a:r>
              <a:rPr lang="en-US" dirty="0">
                <a:solidFill>
                  <a:srgbClr val="000000"/>
                </a:solidFill>
                <a:cs typeface="+mn-cs"/>
              </a:rPr>
              <a:t> do regime </a:t>
            </a:r>
            <a:r>
              <a:rPr lang="en-US" dirty="0" err="1">
                <a:solidFill>
                  <a:srgbClr val="000000"/>
                </a:solidFill>
                <a:cs typeface="+mn-cs"/>
              </a:rPr>
              <a:t>regulatório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cliente</a:t>
            </a:r>
            <a:r>
              <a:rPr lang="en-US" dirty="0">
                <a:solidFill>
                  <a:srgbClr val="000000"/>
                </a:solidFill>
                <a:cs typeface="+mn-cs"/>
              </a:rPr>
              <a:t> </a:t>
            </a:r>
            <a:r>
              <a:rPr lang="en-US" dirty="0" err="1">
                <a:solidFill>
                  <a:srgbClr val="000000"/>
                </a:solidFill>
                <a:cs typeface="+mn-cs"/>
              </a:rPr>
              <a:t>seja</a:t>
            </a:r>
            <a:r>
              <a:rPr lang="en-US" dirty="0">
                <a:solidFill>
                  <a:srgbClr val="000000"/>
                </a:solidFill>
                <a:cs typeface="+mn-cs"/>
              </a:rPr>
              <a:t> </a:t>
            </a:r>
            <a:r>
              <a:rPr lang="en-US" dirty="0" err="1">
                <a:solidFill>
                  <a:srgbClr val="000000"/>
                </a:solidFill>
                <a:cs typeface="+mn-cs"/>
              </a:rPr>
              <a:t>contabilizado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parte de um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feito</a:t>
            </a:r>
            <a:r>
              <a:rPr lang="en-US" dirty="0">
                <a:solidFill>
                  <a:srgbClr val="000000"/>
                </a:solidFill>
                <a:cs typeface="+mn-cs"/>
              </a:rPr>
              <a:t> </a:t>
            </a:r>
            <a:r>
              <a:rPr lang="en-US" dirty="0" err="1">
                <a:solidFill>
                  <a:srgbClr val="000000"/>
                </a:solidFill>
                <a:cs typeface="+mn-cs"/>
              </a:rPr>
              <a:t>atribuindo</a:t>
            </a:r>
            <a:r>
              <a:rPr lang="en-US" dirty="0">
                <a:solidFill>
                  <a:srgbClr val="000000"/>
                </a:solidFill>
                <a:cs typeface="+mn-cs"/>
              </a:rPr>
              <a:t> </a:t>
            </a:r>
            <a:r>
              <a:rPr lang="en-US" dirty="0" err="1">
                <a:solidFill>
                  <a:srgbClr val="000000"/>
                </a:solidFill>
                <a:cs typeface="+mn-cs"/>
              </a:rPr>
              <a:t>claramente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grupos</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e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fornecedores</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gerentes</a:t>
            </a:r>
            <a:r>
              <a:rPr lang="en-US" dirty="0">
                <a:solidFill>
                  <a:srgbClr val="000000"/>
                </a:solidFill>
                <a:cs typeface="+mn-cs"/>
              </a:rPr>
              <a:t> </a:t>
            </a:r>
            <a:r>
              <a:rPr lang="en-US" dirty="0" err="1">
                <a:solidFill>
                  <a:srgbClr val="000000"/>
                </a:solidFill>
                <a:cs typeface="+mn-cs"/>
              </a:rPr>
              <a:t>responsáveis</a:t>
            </a:r>
            <a:r>
              <a:rPr lang="en-US" dirty="0">
                <a:solidFill>
                  <a:srgbClr val="000000"/>
                </a:solidFill>
                <a:cs typeface="+mn-cs"/>
              </a:rPr>
              <a:t> do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ou</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 </a:t>
            </a:r>
            <a:r>
              <a:rPr lang="en-US" dirty="0" err="1">
                <a:solidFill>
                  <a:srgbClr val="000000"/>
                </a:solidFill>
                <a:cs typeface="+mn-cs"/>
              </a:rPr>
              <a:t>mesma</a:t>
            </a:r>
            <a:r>
              <a:rPr lang="en-US" dirty="0">
                <a:solidFill>
                  <a:srgbClr val="000000"/>
                </a:solidFill>
                <a:cs typeface="+mn-cs"/>
              </a:rPr>
              <a:t> </a:t>
            </a:r>
            <a:r>
              <a:rPr lang="en-US" dirty="0" err="1">
                <a:solidFill>
                  <a:srgbClr val="000000"/>
                </a:solidFill>
                <a:cs typeface="+mn-cs"/>
              </a:rPr>
              <a:t>entidade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operadores</a:t>
            </a:r>
            <a:r>
              <a:rPr lang="en-US" dirty="0">
                <a:solidFill>
                  <a:srgbClr val="000000"/>
                </a:solidFill>
                <a:cs typeface="+mn-cs"/>
              </a:rPr>
              <a:t> de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obtêm</a:t>
            </a:r>
            <a:r>
              <a:rPr lang="en-US" dirty="0">
                <a:solidFill>
                  <a:srgbClr val="000000"/>
                </a:solidFill>
                <a:cs typeface="+mn-cs"/>
              </a:rPr>
              <a:t> </a:t>
            </a:r>
            <a:r>
              <a:rPr lang="en-US" dirty="0" err="1">
                <a:solidFill>
                  <a:srgbClr val="000000"/>
                </a:solidFill>
                <a:cs typeface="+mn-cs"/>
              </a:rPr>
              <a:t>leituras</a:t>
            </a:r>
            <a:r>
              <a:rPr lang="en-US" dirty="0">
                <a:solidFill>
                  <a:srgbClr val="000000"/>
                </a:solidFill>
                <a:cs typeface="+mn-cs"/>
              </a:rPr>
              <a:t> dos dados </a:t>
            </a:r>
            <a:r>
              <a:rPr lang="en-US" dirty="0" err="1">
                <a:solidFill>
                  <a:srgbClr val="000000"/>
                </a:solidFill>
                <a:cs typeface="+mn-cs"/>
              </a:rPr>
              <a:t>verificados</a:t>
            </a:r>
            <a:r>
              <a:rPr lang="en-US" dirty="0">
                <a:solidFill>
                  <a:srgbClr val="000000"/>
                </a:solidFill>
                <a:cs typeface="+mn-cs"/>
              </a:rPr>
              <a:t> do </a:t>
            </a:r>
            <a:r>
              <a:rPr lang="en-US" dirty="0" err="1">
                <a:solidFill>
                  <a:srgbClr val="000000"/>
                </a:solidFill>
                <a:cs typeface="+mn-cs"/>
              </a:rPr>
              <a:t>medidor</a:t>
            </a:r>
            <a:r>
              <a:rPr lang="en-US" dirty="0">
                <a:solidFill>
                  <a:srgbClr val="000000"/>
                </a:solidFill>
                <a:cs typeface="+mn-cs"/>
              </a:rPr>
              <a:t> </a:t>
            </a:r>
            <a:r>
              <a:rPr lang="en-US" dirty="0" err="1">
                <a:solidFill>
                  <a:srgbClr val="000000"/>
                </a:solidFill>
                <a:cs typeface="+mn-cs"/>
              </a:rPr>
              <a:t>relevantes</a:t>
            </a:r>
            <a:r>
              <a:rPr lang="en-US" dirty="0">
                <a:solidFill>
                  <a:srgbClr val="000000"/>
                </a:solidFill>
                <a:cs typeface="+mn-cs"/>
              </a:rPr>
              <a:t> para fins de </a:t>
            </a:r>
            <a:r>
              <a:rPr lang="en-US" dirty="0" err="1">
                <a:solidFill>
                  <a:srgbClr val="000000"/>
                </a:solidFill>
                <a:cs typeface="+mn-cs"/>
              </a:rPr>
              <a:t>cobrança</a:t>
            </a:r>
            <a:r>
              <a:rPr lang="en-US" dirty="0">
                <a:solidFill>
                  <a:srgbClr val="000000"/>
                </a:solidFill>
                <a:cs typeface="+mn-cs"/>
              </a:rPr>
              <a:t> e </a:t>
            </a:r>
            <a:r>
              <a:rPr lang="en-US" dirty="0" err="1">
                <a:solidFill>
                  <a:srgbClr val="000000"/>
                </a:solidFill>
                <a:cs typeface="+mn-cs"/>
              </a:rPr>
              <a:t>tarifação</a:t>
            </a:r>
            <a:r>
              <a:rPr lang="en-US" dirty="0">
                <a:solidFill>
                  <a:srgbClr val="000000"/>
                </a:solidFill>
                <a:cs typeface="+mn-cs"/>
              </a:rPr>
              <a:t> de </a:t>
            </a:r>
            <a:r>
              <a:rPr lang="en-US" dirty="0" err="1">
                <a:solidFill>
                  <a:srgbClr val="000000"/>
                </a:solidFill>
                <a:cs typeface="+mn-cs"/>
              </a:rPr>
              <a:t>transporte</a:t>
            </a:r>
            <a:r>
              <a:rPr lang="en-US" dirty="0">
                <a:solidFill>
                  <a:srgbClr val="000000"/>
                </a:solidFill>
                <a:cs typeface="+mn-cs"/>
              </a:rPr>
              <a:t> e </a:t>
            </a:r>
            <a:r>
              <a:rPr lang="en-US" dirty="0" err="1">
                <a:solidFill>
                  <a:srgbClr val="000000"/>
                </a:solidFill>
                <a:cs typeface="+mn-cs"/>
              </a:rPr>
              <a:t>repassam-nos</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demais</a:t>
            </a:r>
            <a:r>
              <a:rPr lang="en-US" dirty="0">
                <a:solidFill>
                  <a:srgbClr val="000000"/>
                </a:solidFill>
                <a:cs typeface="+mn-cs"/>
              </a:rPr>
              <a:t> </a:t>
            </a:r>
            <a:r>
              <a:rPr lang="en-US" dirty="0" err="1">
                <a:solidFill>
                  <a:srgbClr val="000000"/>
                </a:solidFill>
                <a:cs typeface="+mn-cs"/>
              </a:rPr>
              <a:t>envolvidos</a:t>
            </a:r>
            <a:r>
              <a:rPr lang="en-US" dirty="0">
                <a:solidFill>
                  <a:srgbClr val="000000"/>
                </a:solidFill>
                <a:cs typeface="+mn-cs"/>
              </a:rPr>
              <a:t>:</a:t>
            </a:r>
            <a:endParaRPr lang="ru-RU" dirty="0">
              <a:solidFill>
                <a:srgbClr val="000000"/>
              </a:solidFill>
              <a:cs typeface="+mn-cs"/>
            </a:endParaRPr>
          </a:p>
          <a:p>
            <a:pPr>
              <a:buClr>
                <a:srgbClr val="DD1470"/>
              </a:buClr>
              <a:buSzPct val="120000"/>
              <a:buFont typeface="Wingdings" pitchFamily="2" charset="2"/>
              <a:buChar char="§"/>
            </a:pP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fornecedor</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relevante</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fins de </a:t>
            </a:r>
            <a:r>
              <a:rPr lang="en-US" dirty="0" err="1">
                <a:solidFill>
                  <a:srgbClr val="000000"/>
                </a:solidFill>
                <a:cs typeface="+mn-cs"/>
              </a:rPr>
              <a:t>cobrança</a:t>
            </a:r>
            <a:endParaRPr lang="en-US" dirty="0">
              <a:solidFill>
                <a:srgbClr val="000000"/>
              </a:solidFill>
              <a:cs typeface="+mn-cs"/>
            </a:endParaRPr>
          </a:p>
          <a:p>
            <a:pPr>
              <a:buClr>
                <a:srgbClr val="DD1470"/>
              </a:buClr>
              <a:buSzPct val="120000"/>
              <a:buFont typeface="Wingdings" pitchFamily="2" charset="2"/>
              <a:buChar char="§"/>
            </a:pP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operador</a:t>
            </a:r>
            <a:r>
              <a:rPr lang="en-US" dirty="0">
                <a:solidFill>
                  <a:srgbClr val="000000"/>
                </a:solidFill>
                <a:cs typeface="+mn-cs"/>
              </a:rPr>
              <a:t> da rede de </a:t>
            </a:r>
            <a:r>
              <a:rPr lang="en-US" dirty="0" err="1">
                <a:solidFill>
                  <a:srgbClr val="000000"/>
                </a:solidFill>
                <a:cs typeface="+mn-cs"/>
              </a:rPr>
              <a:t>transporte</a:t>
            </a:r>
            <a:r>
              <a:rPr lang="en-US" dirty="0">
                <a:solidFill>
                  <a:srgbClr val="000000"/>
                </a:solidFill>
                <a:cs typeface="+mn-cs"/>
              </a:rPr>
              <a:t> (TSO) </a:t>
            </a:r>
            <a:r>
              <a:rPr lang="en-US" dirty="0" err="1">
                <a:solidFill>
                  <a:srgbClr val="000000"/>
                </a:solidFill>
                <a:cs typeface="+mn-cs"/>
              </a:rPr>
              <a:t>relevante</a:t>
            </a:r>
            <a:r>
              <a:rPr lang="en-US" dirty="0">
                <a:solidFill>
                  <a:srgbClr val="000000"/>
                </a:solidFill>
                <a:cs typeface="+mn-cs"/>
              </a:rPr>
              <a:t> para fins de </a:t>
            </a:r>
            <a:r>
              <a:rPr lang="en-US" dirty="0" err="1">
                <a:solidFill>
                  <a:srgbClr val="000000"/>
                </a:solidFill>
                <a:cs typeface="+mn-cs"/>
              </a:rPr>
              <a:t>compensação</a:t>
            </a:r>
            <a:r>
              <a:rPr lang="en-US" dirty="0">
                <a:solidFill>
                  <a:srgbClr val="000000"/>
                </a:solidFill>
                <a:cs typeface="+mn-cs"/>
              </a:rPr>
              <a:t> e </a:t>
            </a:r>
            <a:r>
              <a:rPr lang="en-US" dirty="0" err="1">
                <a:solidFill>
                  <a:srgbClr val="000000"/>
                </a:solidFill>
                <a:cs typeface="+mn-cs"/>
              </a:rPr>
              <a:t>liquidação</a:t>
            </a:r>
            <a:r>
              <a:rPr lang="en-US" dirty="0">
                <a:solidFill>
                  <a:srgbClr val="000000"/>
                </a:solidFill>
                <a:cs typeface="+mn-cs"/>
              </a:rPr>
              <a:t>. O TSO coleta </a:t>
            </a:r>
            <a:r>
              <a:rPr lang="en-US" dirty="0" err="1">
                <a:solidFill>
                  <a:srgbClr val="000000"/>
                </a:solidFill>
                <a:cs typeface="+mn-cs"/>
              </a:rPr>
              <a:t>todos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dados para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e </a:t>
            </a:r>
            <a:r>
              <a:rPr lang="en-US" dirty="0" err="1">
                <a:solidFill>
                  <a:srgbClr val="000000"/>
                </a:solidFill>
                <a:cs typeface="+mn-cs"/>
              </a:rPr>
              <a:t>agrega-os</a:t>
            </a:r>
            <a:r>
              <a:rPr lang="en-US" dirty="0">
                <a:solidFill>
                  <a:srgbClr val="000000"/>
                </a:solidFill>
                <a:cs typeface="+mn-cs"/>
              </a:rPr>
              <a:t> para </a:t>
            </a:r>
            <a:r>
              <a:rPr lang="en-US" dirty="0" err="1">
                <a:solidFill>
                  <a:srgbClr val="000000"/>
                </a:solidFill>
                <a:cs typeface="+mn-cs"/>
              </a:rPr>
              <a:t>determinar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custos de </a:t>
            </a:r>
            <a:r>
              <a:rPr lang="en-US" dirty="0" err="1">
                <a:solidFill>
                  <a:srgbClr val="000000"/>
                </a:solidFill>
                <a:cs typeface="+mn-cs"/>
              </a:rPr>
              <a:t>energia</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 </a:t>
            </a:r>
            <a:r>
              <a:rPr lang="en-US" dirty="0" err="1">
                <a:solidFill>
                  <a:srgbClr val="000000"/>
                </a:solidFill>
                <a:cs typeface="+mn-cs"/>
              </a:rPr>
              <a:t>serem</a:t>
            </a:r>
            <a:r>
              <a:rPr lang="en-US" dirty="0">
                <a:solidFill>
                  <a:srgbClr val="000000"/>
                </a:solidFill>
                <a:cs typeface="+mn-cs"/>
              </a:rPr>
              <a:t> </a:t>
            </a:r>
            <a:r>
              <a:rPr lang="en-US" dirty="0" err="1">
                <a:solidFill>
                  <a:srgbClr val="000000"/>
                </a:solidFill>
                <a:cs typeface="+mn-cs"/>
              </a:rPr>
              <a:t>alocados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a:t>
            </a: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pPr>
            <a:endParaRPr lang="en-US" dirty="0">
              <a:solidFill>
                <a:srgbClr val="000000"/>
              </a:solidFill>
              <a:cs typeface="+mn-cs"/>
            </a:endParaRPr>
          </a:p>
          <a:p>
            <a:pPr>
              <a:buClr>
                <a:srgbClr val="DD1470"/>
              </a:buClr>
              <a:buSzPct val="120000"/>
              <a:buFont typeface="Wingdings" pitchFamily="2" charset="2"/>
              <a:buChar char="§"/>
            </a:pPr>
            <a:endParaRPr lang="en-US" dirty="0">
              <a:solidFill>
                <a:srgbClr val="000000"/>
              </a:solidFill>
              <a:cs typeface="+mn-cs"/>
            </a:endParaRPr>
          </a:p>
          <a:p>
            <a:pPr>
              <a:buClr>
                <a:srgbClr val="DD1470"/>
              </a:buClr>
              <a:buSzPct val="120000"/>
              <a:buFont typeface="Wingdings" pitchFamily="2" charset="2"/>
              <a:buChar char="§"/>
            </a:pP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operador</a:t>
            </a:r>
            <a:r>
              <a:rPr lang="en-US" dirty="0">
                <a:solidFill>
                  <a:srgbClr val="000000"/>
                </a:solidFill>
                <a:cs typeface="+mn-cs"/>
              </a:rPr>
              <a:t> do </a:t>
            </a:r>
            <a:r>
              <a:rPr lang="en-US" dirty="0" err="1">
                <a:solidFill>
                  <a:srgbClr val="000000"/>
                </a:solidFill>
                <a:cs typeface="+mn-cs"/>
              </a:rPr>
              <a:t>sistema</a:t>
            </a:r>
            <a:r>
              <a:rPr lang="en-US" dirty="0">
                <a:solidFill>
                  <a:srgbClr val="000000"/>
                </a:solidFill>
                <a:cs typeface="+mn-cs"/>
              </a:rPr>
              <a:t> de </a:t>
            </a:r>
            <a:r>
              <a:rPr lang="en-US" dirty="0" err="1">
                <a:solidFill>
                  <a:srgbClr val="000000"/>
                </a:solidFill>
                <a:cs typeface="+mn-cs"/>
              </a:rPr>
              <a:t>distribuição</a:t>
            </a:r>
            <a:r>
              <a:rPr lang="en-US" dirty="0">
                <a:solidFill>
                  <a:srgbClr val="000000"/>
                </a:solidFill>
                <a:cs typeface="+mn-cs"/>
              </a:rPr>
              <a:t> </a:t>
            </a:r>
            <a:r>
              <a:rPr lang="en-US" dirty="0" err="1">
                <a:solidFill>
                  <a:srgbClr val="000000"/>
                </a:solidFill>
                <a:cs typeface="+mn-cs"/>
              </a:rPr>
              <a:t>relevante</a:t>
            </a:r>
            <a:r>
              <a:rPr lang="en-US" dirty="0">
                <a:solidFill>
                  <a:srgbClr val="000000"/>
                </a:solidFill>
                <a:cs typeface="+mn-cs"/>
              </a:rPr>
              <a:t> (DSO)</a:t>
            </a:r>
          </a:p>
          <a:p>
            <a:pPr>
              <a:buClr>
                <a:srgbClr val="DD1470"/>
              </a:buClr>
              <a:buSzPct val="120000"/>
              <a:buFont typeface="Wingdings" pitchFamily="2" charset="2"/>
              <a:buChar char="§"/>
            </a:pP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gerente</a:t>
            </a:r>
            <a:r>
              <a:rPr lang="en-US" dirty="0">
                <a:solidFill>
                  <a:srgbClr val="000000"/>
                </a:solidFill>
                <a:cs typeface="+mn-cs"/>
              </a:rPr>
              <a:t> do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relevante</a:t>
            </a:r>
            <a:r>
              <a:rPr lang="en-US" dirty="0">
                <a:solidFill>
                  <a:srgbClr val="000000"/>
                </a:solidFill>
                <a:cs typeface="+mn-cs"/>
              </a:rPr>
              <a:t>, que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sua</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cobra a </a:t>
            </a:r>
            <a:r>
              <a:rPr lang="en-US" dirty="0" err="1">
                <a:solidFill>
                  <a:srgbClr val="000000"/>
                </a:solidFill>
                <a:cs typeface="+mn-cs"/>
              </a:rPr>
              <a:t>energia</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geração</a:t>
            </a:r>
            <a:r>
              <a:rPr lang="en-US" dirty="0">
                <a:solidFill>
                  <a:srgbClr val="000000"/>
                </a:solidFill>
                <a:cs typeface="+mn-cs"/>
              </a:rPr>
              <a:t> de </a:t>
            </a:r>
            <a:r>
              <a:rPr lang="en-US" dirty="0" err="1">
                <a:solidFill>
                  <a:srgbClr val="000000"/>
                </a:solidFill>
                <a:cs typeface="+mn-cs"/>
              </a:rPr>
              <a:t>custo</a:t>
            </a:r>
            <a:r>
              <a:rPr lang="en-US" dirty="0">
                <a:solidFill>
                  <a:srgbClr val="000000"/>
                </a:solidFill>
                <a:cs typeface="+mn-cs"/>
              </a:rPr>
              <a:t>) que </a:t>
            </a:r>
            <a:r>
              <a:rPr lang="en-US" dirty="0" err="1">
                <a:solidFill>
                  <a:srgbClr val="000000"/>
                </a:solidFill>
                <a:cs typeface="+mn-cs"/>
              </a:rPr>
              <a:t>foi</a:t>
            </a:r>
            <a:r>
              <a:rPr lang="en-US" dirty="0">
                <a:solidFill>
                  <a:srgbClr val="000000"/>
                </a:solidFill>
                <a:cs typeface="+mn-cs"/>
              </a:rPr>
              <a:t> </a:t>
            </a:r>
            <a:r>
              <a:rPr lang="en-US" dirty="0" err="1">
                <a:solidFill>
                  <a:srgbClr val="000000"/>
                </a:solidFill>
                <a:cs typeface="+mn-cs"/>
              </a:rPr>
              <a:t>alocada</a:t>
            </a:r>
            <a:r>
              <a:rPr lang="en-US" dirty="0">
                <a:solidFill>
                  <a:srgbClr val="000000"/>
                </a:solidFill>
                <a:cs typeface="+mn-cs"/>
              </a:rPr>
              <a:t> </a:t>
            </a:r>
            <a:r>
              <a:rPr lang="en-US" dirty="0" err="1">
                <a:solidFill>
                  <a:srgbClr val="000000"/>
                </a:solidFill>
                <a:cs typeface="+mn-cs"/>
              </a:rPr>
              <a:t>aos</a:t>
            </a:r>
            <a:r>
              <a:rPr lang="en-US" dirty="0">
                <a:solidFill>
                  <a:srgbClr val="000000"/>
                </a:solidFill>
                <a:cs typeface="+mn-cs"/>
              </a:rPr>
              <a:t> </a:t>
            </a:r>
            <a:r>
              <a:rPr lang="en-US" dirty="0" err="1">
                <a:solidFill>
                  <a:srgbClr val="000000"/>
                </a:solidFill>
                <a:cs typeface="+mn-cs"/>
              </a:rPr>
              <a:t>fornecedores</a:t>
            </a:r>
            <a:r>
              <a:rPr lang="en-US" dirty="0">
                <a:solidFill>
                  <a:srgbClr val="000000"/>
                </a:solidFill>
                <a:cs typeface="+mn-cs"/>
              </a:rPr>
              <a:t> </a:t>
            </a:r>
            <a:r>
              <a:rPr lang="en-US" dirty="0" err="1">
                <a:solidFill>
                  <a:srgbClr val="000000"/>
                </a:solidFill>
                <a:cs typeface="+mn-cs"/>
              </a:rPr>
              <a:t>usando</a:t>
            </a:r>
            <a:r>
              <a:rPr lang="en-US" dirty="0">
                <a:solidFill>
                  <a:srgbClr val="000000"/>
                </a:solidFill>
                <a:cs typeface="+mn-cs"/>
              </a:rPr>
              <a:t> o </a:t>
            </a:r>
            <a:r>
              <a:rPr lang="en-US" dirty="0" err="1">
                <a:solidFill>
                  <a:srgbClr val="000000"/>
                </a:solidFill>
                <a:cs typeface="+mn-cs"/>
              </a:rPr>
              <a:t>seu</a:t>
            </a:r>
            <a:r>
              <a:rPr lang="en-US" dirty="0">
                <a:solidFill>
                  <a:srgbClr val="000000"/>
                </a:solidFill>
                <a:cs typeface="+mn-cs"/>
              </a:rPr>
              <a:t> </a:t>
            </a:r>
            <a:r>
              <a:rPr lang="en-US" dirty="0" err="1">
                <a:solidFill>
                  <a:srgbClr val="000000"/>
                </a:solidFill>
                <a:cs typeface="+mn-cs"/>
              </a:rPr>
              <a:t>grupo</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p>
          <a:p>
            <a:pPr>
              <a:buClr>
                <a:srgbClr val="DD1470"/>
              </a:buClr>
              <a:buSzPct val="120000"/>
            </a:pPr>
            <a:endParaRPr lang="en-US" dirty="0">
              <a:solidFill>
                <a:srgbClr val="000000"/>
              </a:solidFill>
              <a:cs typeface="+mn-cs"/>
            </a:endParaRPr>
          </a:p>
          <a:p>
            <a:r>
              <a:rPr lang="en-US" dirty="0" err="1">
                <a:solidFill>
                  <a:srgbClr val="000000"/>
                </a:solidFill>
                <a:cs typeface="+mn-cs"/>
              </a:rPr>
              <a:t>Isso</a:t>
            </a:r>
            <a:r>
              <a:rPr lang="en-US" dirty="0">
                <a:solidFill>
                  <a:srgbClr val="000000"/>
                </a:solidFill>
                <a:cs typeface="+mn-cs"/>
              </a:rPr>
              <a:t> </a:t>
            </a:r>
            <a:r>
              <a:rPr lang="en-US" dirty="0" err="1">
                <a:solidFill>
                  <a:srgbClr val="000000"/>
                </a:solidFill>
                <a:cs typeface="+mn-cs"/>
              </a:rPr>
              <a:t>mostra</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 </a:t>
            </a:r>
            <a:r>
              <a:rPr lang="en-US" dirty="0" err="1">
                <a:solidFill>
                  <a:srgbClr val="000000"/>
                </a:solidFill>
                <a:cs typeface="+mn-cs"/>
              </a:rPr>
              <a:t>entrega</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envolve</a:t>
            </a:r>
            <a:r>
              <a:rPr lang="en-US" dirty="0">
                <a:solidFill>
                  <a:srgbClr val="000000"/>
                </a:solidFill>
                <a:cs typeface="+mn-cs"/>
              </a:rPr>
              <a:t> </a:t>
            </a:r>
            <a:r>
              <a:rPr lang="en-US" dirty="0" err="1">
                <a:solidFill>
                  <a:srgbClr val="000000"/>
                </a:solidFill>
                <a:cs typeface="+mn-cs"/>
              </a:rPr>
              <a:t>processos</a:t>
            </a:r>
            <a:r>
              <a:rPr lang="en-US" dirty="0">
                <a:solidFill>
                  <a:srgbClr val="000000"/>
                </a:solidFill>
                <a:cs typeface="+mn-cs"/>
              </a:rPr>
              <a:t> </a:t>
            </a:r>
            <a:r>
              <a:rPr lang="en-US" dirty="0" err="1">
                <a:solidFill>
                  <a:srgbClr val="000000"/>
                </a:solidFill>
                <a:cs typeface="+mn-cs"/>
              </a:rPr>
              <a:t>complexos</a:t>
            </a:r>
            <a:r>
              <a:rPr lang="en-US" dirty="0">
                <a:solidFill>
                  <a:srgbClr val="000000"/>
                </a:solidFill>
                <a:cs typeface="+mn-cs"/>
              </a:rPr>
              <a:t> de </a:t>
            </a:r>
            <a:r>
              <a:rPr lang="en-US" dirty="0" err="1">
                <a:solidFill>
                  <a:srgbClr val="000000"/>
                </a:solidFill>
                <a:cs typeface="+mn-cs"/>
              </a:rPr>
              <a:t>liquidação</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todo</a:t>
            </a:r>
            <a:r>
              <a:rPr lang="en-US" dirty="0">
                <a:solidFill>
                  <a:srgbClr val="000000"/>
                </a:solidFill>
                <a:cs typeface="+mn-cs"/>
              </a:rPr>
              <a:t> o </a:t>
            </a:r>
            <a:r>
              <a:rPr lang="en-US" dirty="0" err="1">
                <a:solidFill>
                  <a:srgbClr val="000000"/>
                </a:solidFill>
                <a:cs typeface="+mn-cs"/>
              </a:rPr>
              <a:t>mercado</a:t>
            </a:r>
            <a:r>
              <a:rPr lang="en-US" dirty="0">
                <a:solidFill>
                  <a:srgbClr val="000000"/>
                </a:solidFill>
                <a:cs typeface="+mn-cs"/>
              </a:rPr>
              <a:t> de </a:t>
            </a:r>
            <a:r>
              <a:rPr lang="en-US" dirty="0" err="1">
                <a:solidFill>
                  <a:srgbClr val="000000"/>
                </a:solidFill>
                <a:cs typeface="+mn-cs"/>
              </a:rPr>
              <a:t>eletricidade</a:t>
            </a:r>
            <a:r>
              <a:rPr lang="en-US" dirty="0">
                <a:solidFill>
                  <a:srgbClr val="000000"/>
                </a:solidFill>
                <a:cs typeface="+mn-cs"/>
              </a:rPr>
              <a:t> e </a:t>
            </a:r>
            <a:r>
              <a:rPr lang="en-US" dirty="0" err="1">
                <a:solidFill>
                  <a:srgbClr val="000000"/>
                </a:solidFill>
                <a:cs typeface="+mn-cs"/>
              </a:rPr>
              <a:t>que</a:t>
            </a:r>
            <a:r>
              <a:rPr lang="en-US" dirty="0">
                <a:solidFill>
                  <a:srgbClr val="000000"/>
                </a:solidFill>
                <a:cs typeface="+mn-cs"/>
              </a:rPr>
              <a:t> as </a:t>
            </a:r>
            <a:r>
              <a:rPr lang="en-US" dirty="0" err="1">
                <a:solidFill>
                  <a:srgbClr val="000000"/>
                </a:solidFill>
                <a:cs typeface="+mn-cs"/>
              </a:rPr>
              <a:t>leituras</a:t>
            </a:r>
            <a:r>
              <a:rPr lang="en-US" dirty="0">
                <a:solidFill>
                  <a:srgbClr val="000000"/>
                </a:solidFill>
                <a:cs typeface="+mn-cs"/>
              </a:rPr>
              <a:t> dos </a:t>
            </a:r>
            <a:r>
              <a:rPr lang="en-US" dirty="0" err="1">
                <a:solidFill>
                  <a:srgbClr val="000000"/>
                </a:solidFill>
                <a:cs typeface="+mn-cs"/>
              </a:rPr>
              <a:t>medidores</a:t>
            </a:r>
            <a:r>
              <a:rPr lang="en-US" dirty="0">
                <a:solidFill>
                  <a:srgbClr val="000000"/>
                </a:solidFill>
                <a:cs typeface="+mn-cs"/>
              </a:rPr>
              <a:t> </a:t>
            </a:r>
            <a:r>
              <a:rPr lang="en-US" dirty="0" err="1">
                <a:solidFill>
                  <a:srgbClr val="000000"/>
                </a:solidFill>
                <a:cs typeface="+mn-cs"/>
              </a:rPr>
              <a:t>correspondentes</a:t>
            </a:r>
            <a:r>
              <a:rPr lang="en-US" dirty="0">
                <a:solidFill>
                  <a:srgbClr val="000000"/>
                </a:solidFill>
                <a:cs typeface="+mn-cs"/>
              </a:rPr>
              <a:t> são </a:t>
            </a:r>
            <a:r>
              <a:rPr lang="en-US" dirty="0" err="1">
                <a:solidFill>
                  <a:srgbClr val="000000"/>
                </a:solidFill>
                <a:cs typeface="+mn-cs"/>
              </a:rPr>
              <a:t>necessárias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diversos</a:t>
            </a:r>
            <a:r>
              <a:rPr lang="en-US" dirty="0">
                <a:solidFill>
                  <a:srgbClr val="000000"/>
                </a:solidFill>
                <a:cs typeface="+mn-cs"/>
              </a:rPr>
              <a:t> fins.</a:t>
            </a:r>
          </a:p>
          <a:p>
            <a:endParaRPr lang="ru-RU" dirty="0">
              <a:solidFill>
                <a:srgbClr val="000000"/>
              </a:solidFill>
              <a:cs typeface="+mn-cs"/>
            </a:endParaRPr>
          </a:p>
          <a:p>
            <a:r>
              <a:rPr lang="en-US" b="1" dirty="0" err="1">
                <a:solidFill>
                  <a:srgbClr val="F79037"/>
                </a:solidFill>
                <a:cs typeface="+mn-cs"/>
              </a:rPr>
              <a:t>Transformações</a:t>
            </a:r>
            <a:r>
              <a:rPr lang="en-US" b="1" dirty="0">
                <a:solidFill>
                  <a:srgbClr val="F79037"/>
                </a:solidFill>
                <a:cs typeface="+mn-cs"/>
              </a:rPr>
              <a:t> de </a:t>
            </a:r>
            <a:r>
              <a:rPr lang="en-US" b="1" dirty="0" err="1">
                <a:solidFill>
                  <a:srgbClr val="F79037"/>
                </a:solidFill>
                <a:cs typeface="+mn-cs"/>
              </a:rPr>
              <a:t>papéis</a:t>
            </a:r>
            <a:r>
              <a:rPr lang="en-US" b="1" dirty="0">
                <a:solidFill>
                  <a:srgbClr val="F79037"/>
                </a:solidFill>
                <a:cs typeface="+mn-cs"/>
              </a:rPr>
              <a:t> </a:t>
            </a:r>
            <a:r>
              <a:rPr lang="en-US" b="1" dirty="0" err="1">
                <a:solidFill>
                  <a:srgbClr val="F79037"/>
                </a:solidFill>
                <a:cs typeface="+mn-cs"/>
              </a:rPr>
              <a:t>por</a:t>
            </a:r>
            <a:r>
              <a:rPr lang="en-US" b="1" dirty="0">
                <a:solidFill>
                  <a:srgbClr val="F79037"/>
                </a:solidFill>
                <a:cs typeface="+mn-cs"/>
              </a:rPr>
              <a:t> </a:t>
            </a:r>
            <a:r>
              <a:rPr lang="en-US" b="1" dirty="0" err="1">
                <a:solidFill>
                  <a:srgbClr val="F79037"/>
                </a:solidFill>
                <a:cs typeface="+mn-cs"/>
              </a:rPr>
              <a:t>meio</a:t>
            </a:r>
            <a:r>
              <a:rPr lang="en-US" b="1" dirty="0">
                <a:solidFill>
                  <a:srgbClr val="F79037"/>
                </a:solidFill>
                <a:cs typeface="+mn-cs"/>
              </a:rPr>
              <a:t> do </a:t>
            </a:r>
            <a:r>
              <a:rPr lang="en-US" b="1" dirty="0" err="1">
                <a:solidFill>
                  <a:srgbClr val="F79037"/>
                </a:solidFill>
                <a:cs typeface="+mn-cs"/>
              </a:rPr>
              <a:t>blockchain</a:t>
            </a:r>
            <a:endParaRPr lang="en-US" b="1" dirty="0">
              <a:solidFill>
                <a:srgbClr val="F79037"/>
              </a:solidFill>
              <a:cs typeface="+mn-cs"/>
            </a:endParaRPr>
          </a:p>
          <a:p>
            <a:r>
              <a:rPr lang="en-US" dirty="0">
                <a:solidFill>
                  <a:srgbClr val="000000"/>
                </a:solidFill>
                <a:cs typeface="+mn-cs"/>
              </a:rPr>
              <a:t>Um </a:t>
            </a:r>
            <a:r>
              <a:rPr lang="en-US" dirty="0" err="1">
                <a:solidFill>
                  <a:srgbClr val="000000"/>
                </a:solidFill>
                <a:cs typeface="+mn-cs"/>
              </a:rPr>
              <a:t>grande</a:t>
            </a:r>
            <a:r>
              <a:rPr lang="en-US" dirty="0">
                <a:solidFill>
                  <a:srgbClr val="000000"/>
                </a:solidFill>
                <a:cs typeface="+mn-cs"/>
              </a:rPr>
              <a:t> </a:t>
            </a:r>
            <a:r>
              <a:rPr lang="en-US" dirty="0" err="1">
                <a:solidFill>
                  <a:srgbClr val="000000"/>
                </a:solidFill>
                <a:cs typeface="+mn-cs"/>
              </a:rPr>
              <a:t>benefício</a:t>
            </a:r>
            <a:r>
              <a:rPr lang="en-US" dirty="0">
                <a:solidFill>
                  <a:srgbClr val="000000"/>
                </a:solidFill>
                <a:cs typeface="+mn-cs"/>
              </a:rPr>
              <a:t> de um </a:t>
            </a:r>
            <a:r>
              <a:rPr lang="en-US" dirty="0" err="1">
                <a:solidFill>
                  <a:srgbClr val="000000"/>
                </a:solidFill>
                <a:cs typeface="+mn-cs"/>
              </a:rPr>
              <a:t>modelo</a:t>
            </a:r>
            <a:r>
              <a:rPr lang="en-US" dirty="0">
                <a:solidFill>
                  <a:srgbClr val="000000"/>
                </a:solidFill>
                <a:cs typeface="+mn-cs"/>
              </a:rPr>
              <a:t> de </a:t>
            </a:r>
            <a:r>
              <a:rPr lang="en-US" dirty="0" err="1">
                <a:solidFill>
                  <a:srgbClr val="000000"/>
                </a:solidFill>
                <a:cs typeface="+mn-cs"/>
              </a:rPr>
              <a:t>transação</a:t>
            </a:r>
            <a:r>
              <a:rPr lang="en-US" dirty="0">
                <a:solidFill>
                  <a:srgbClr val="000000"/>
                </a:solidFill>
                <a:cs typeface="+mn-cs"/>
              </a:rPr>
              <a:t> </a:t>
            </a:r>
            <a:r>
              <a:rPr lang="en-US" dirty="0" err="1">
                <a:solidFill>
                  <a:srgbClr val="000000"/>
                </a:solidFill>
                <a:cs typeface="+mn-cs"/>
              </a:rPr>
              <a:t>baseado</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toda</a:t>
            </a:r>
            <a:r>
              <a:rPr lang="en-US" dirty="0">
                <a:solidFill>
                  <a:srgbClr val="000000"/>
                </a:solidFill>
                <a:cs typeface="+mn-cs"/>
              </a:rPr>
              <a:t> a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entregue</a:t>
            </a:r>
            <a:r>
              <a:rPr lang="en-US" dirty="0">
                <a:solidFill>
                  <a:srgbClr val="000000"/>
                </a:solidFill>
                <a:cs typeface="+mn-cs"/>
              </a:rPr>
              <a:t>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redes</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claramente</a:t>
            </a:r>
            <a:r>
              <a:rPr lang="en-US" dirty="0">
                <a:solidFill>
                  <a:srgbClr val="000000"/>
                </a:solidFill>
                <a:cs typeface="+mn-cs"/>
              </a:rPr>
              <a:t> </a:t>
            </a:r>
            <a:r>
              <a:rPr lang="en-US" dirty="0" err="1">
                <a:solidFill>
                  <a:srgbClr val="000000"/>
                </a:solidFill>
                <a:cs typeface="+mn-cs"/>
              </a:rPr>
              <a:t>atribuída</a:t>
            </a:r>
            <a:r>
              <a:rPr lang="en-US" dirty="0">
                <a:solidFill>
                  <a:srgbClr val="000000"/>
                </a:solidFill>
                <a:cs typeface="+mn-cs"/>
              </a:rPr>
              <a:t> a </a:t>
            </a:r>
            <a:r>
              <a:rPr lang="en-US" dirty="0" err="1">
                <a:solidFill>
                  <a:srgbClr val="000000"/>
                </a:solidFill>
                <a:cs typeface="+mn-cs"/>
              </a:rPr>
              <a:t>clientes</a:t>
            </a:r>
            <a:r>
              <a:rPr lang="en-US" dirty="0">
                <a:solidFill>
                  <a:srgbClr val="000000"/>
                </a:solidFill>
                <a:cs typeface="+mn-cs"/>
              </a:rPr>
              <a:t> </a:t>
            </a:r>
            <a:r>
              <a:rPr lang="en-US" dirty="0" err="1">
                <a:solidFill>
                  <a:srgbClr val="000000"/>
                </a:solidFill>
                <a:cs typeface="+mn-cs"/>
              </a:rPr>
              <a:t>individuais</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pequenas</a:t>
            </a:r>
            <a:r>
              <a:rPr lang="en-US" dirty="0">
                <a:solidFill>
                  <a:srgbClr val="000000"/>
                </a:solidFill>
                <a:cs typeface="+mn-cs"/>
              </a:rPr>
              <a:t> </a:t>
            </a:r>
            <a:r>
              <a:rPr lang="en-US" dirty="0" err="1">
                <a:solidFill>
                  <a:srgbClr val="000000"/>
                </a:solidFill>
                <a:cs typeface="+mn-cs"/>
              </a:rPr>
              <a:t>unidades</a:t>
            </a:r>
            <a:r>
              <a:rPr lang="en-US" dirty="0">
                <a:solidFill>
                  <a:srgbClr val="000000"/>
                </a:solidFill>
                <a:cs typeface="+mn-cs"/>
              </a:rPr>
              <a:t> de tempo (</a:t>
            </a:r>
            <a:r>
              <a:rPr lang="en-US" dirty="0" err="1">
                <a:solidFill>
                  <a:srgbClr val="000000"/>
                </a:solidFill>
                <a:cs typeface="+mn-cs"/>
              </a:rPr>
              <a:t>quase</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tempo real). </a:t>
            </a:r>
            <a:r>
              <a:rPr lang="en-US" dirty="0" err="1">
                <a:solidFill>
                  <a:srgbClr val="000000"/>
                </a:solidFill>
                <a:cs typeface="+mn-cs"/>
              </a:rPr>
              <a:t>Assim</a:t>
            </a:r>
            <a:r>
              <a:rPr lang="en-US" dirty="0">
                <a:solidFill>
                  <a:srgbClr val="000000"/>
                </a:solidFill>
                <a:cs typeface="+mn-cs"/>
              </a:rPr>
              <a:t>, a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produzida</a:t>
            </a:r>
            <a:r>
              <a:rPr lang="en-US" dirty="0">
                <a:solidFill>
                  <a:srgbClr val="000000"/>
                </a:solidFill>
                <a:cs typeface="+mn-cs"/>
              </a:rPr>
              <a:t> e </a:t>
            </a:r>
            <a:r>
              <a:rPr lang="en-US" dirty="0" err="1">
                <a:solidFill>
                  <a:srgbClr val="000000"/>
                </a:solidFill>
                <a:cs typeface="+mn-cs"/>
              </a:rPr>
              <a:t>consumida</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liquidada</a:t>
            </a:r>
            <a:r>
              <a:rPr lang="en-US" dirty="0">
                <a:solidFill>
                  <a:srgbClr val="000000"/>
                </a:solidFill>
                <a:cs typeface="+mn-cs"/>
              </a:rPr>
              <a:t> com </a:t>
            </a:r>
            <a:r>
              <a:rPr lang="en-US" dirty="0" err="1">
                <a:solidFill>
                  <a:srgbClr val="000000"/>
                </a:solidFill>
                <a:cs typeface="+mn-cs"/>
              </a:rPr>
              <a:t>muita</a:t>
            </a:r>
            <a:r>
              <a:rPr lang="en-US" dirty="0">
                <a:solidFill>
                  <a:srgbClr val="000000"/>
                </a:solidFill>
                <a:cs typeface="+mn-cs"/>
              </a:rPr>
              <a:t> </a:t>
            </a:r>
            <a:r>
              <a:rPr lang="en-US" dirty="0" err="1">
                <a:solidFill>
                  <a:srgbClr val="000000"/>
                </a:solidFill>
                <a:cs typeface="+mn-cs"/>
              </a:rPr>
              <a:t>precisão</a:t>
            </a:r>
            <a:r>
              <a:rPr lang="en-US" dirty="0">
                <a:solidFill>
                  <a:srgbClr val="000000"/>
                </a:solidFill>
                <a:cs typeface="+mn-cs"/>
              </a:rPr>
              <a:t> a </a:t>
            </a:r>
            <a:r>
              <a:rPr lang="en-US" dirty="0" err="1">
                <a:solidFill>
                  <a:srgbClr val="000000"/>
                </a:solidFill>
                <a:cs typeface="+mn-cs"/>
              </a:rPr>
              <a:t>preços</a:t>
            </a:r>
            <a:r>
              <a:rPr lang="en-US" dirty="0">
                <a:solidFill>
                  <a:srgbClr val="000000"/>
                </a:solidFill>
                <a:cs typeface="+mn-cs"/>
              </a:rPr>
              <a:t> </a:t>
            </a:r>
            <a:r>
              <a:rPr lang="en-US" dirty="0" err="1">
                <a:solidFill>
                  <a:srgbClr val="000000"/>
                </a:solidFill>
                <a:cs typeface="+mn-cs"/>
              </a:rPr>
              <a:t>variáveis</a:t>
            </a:r>
            <a:r>
              <a:rPr lang="en-US" dirty="0">
                <a:solidFill>
                  <a:srgbClr val="000000"/>
                </a:solidFill>
                <a:cs typeface="+mn-cs"/>
              </a:rPr>
              <a:t>. </a:t>
            </a:r>
            <a:r>
              <a:rPr lang="en-US" dirty="0" err="1">
                <a:solidFill>
                  <a:srgbClr val="000000"/>
                </a:solidFill>
                <a:cs typeface="+mn-cs"/>
              </a:rPr>
              <a:t>Curiosamente</a:t>
            </a:r>
            <a:r>
              <a:rPr lang="en-US" dirty="0">
                <a:solidFill>
                  <a:srgbClr val="000000"/>
                </a:solidFill>
                <a:cs typeface="+mn-cs"/>
              </a:rPr>
              <a:t>, a </a:t>
            </a:r>
            <a:r>
              <a:rPr lang="en-US" dirty="0" err="1">
                <a:solidFill>
                  <a:srgbClr val="000000"/>
                </a:solidFill>
                <a:cs typeface="+mn-cs"/>
              </a:rPr>
              <a:t>eletricidade</a:t>
            </a:r>
            <a:r>
              <a:rPr lang="en-US" dirty="0">
                <a:solidFill>
                  <a:srgbClr val="000000"/>
                </a:solidFill>
                <a:cs typeface="+mn-cs"/>
              </a:rPr>
              <a:t> </a:t>
            </a:r>
            <a:r>
              <a:rPr lang="en-US" dirty="0" err="1">
                <a:solidFill>
                  <a:srgbClr val="000000"/>
                </a:solidFill>
                <a:cs typeface="+mn-cs"/>
              </a:rPr>
              <a:t>física</a:t>
            </a:r>
            <a:r>
              <a:rPr lang="en-US" dirty="0">
                <a:solidFill>
                  <a:srgbClr val="000000"/>
                </a:solidFill>
                <a:cs typeface="+mn-cs"/>
              </a:rPr>
              <a:t> </a:t>
            </a:r>
            <a:r>
              <a:rPr lang="en-US" dirty="0" err="1">
                <a:solidFill>
                  <a:srgbClr val="000000"/>
                </a:solidFill>
                <a:cs typeface="+mn-cs"/>
              </a:rPr>
              <a:t>continuaria</a:t>
            </a:r>
            <a:r>
              <a:rPr lang="en-US" dirty="0">
                <a:solidFill>
                  <a:srgbClr val="000000"/>
                </a:solidFill>
                <a:cs typeface="+mn-cs"/>
              </a:rPr>
              <a:t> a </a:t>
            </a:r>
            <a:r>
              <a:rPr lang="en-US" dirty="0" err="1">
                <a:solidFill>
                  <a:srgbClr val="000000"/>
                </a:solidFill>
                <a:cs typeface="+mn-cs"/>
              </a:rPr>
              <a:t>fluir</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o </a:t>
            </a:r>
            <a:r>
              <a:rPr lang="en-US" dirty="0" err="1">
                <a:solidFill>
                  <a:srgbClr val="000000"/>
                </a:solidFill>
                <a:cs typeface="+mn-cs"/>
              </a:rPr>
              <a:t>usuário</a:t>
            </a:r>
            <a:r>
              <a:rPr lang="en-US" dirty="0">
                <a:solidFill>
                  <a:srgbClr val="000000"/>
                </a:solidFill>
                <a:cs typeface="+mn-cs"/>
              </a:rPr>
              <a:t> final </a:t>
            </a:r>
            <a:r>
              <a:rPr lang="en-US" dirty="0" err="1">
                <a:solidFill>
                  <a:srgbClr val="000000"/>
                </a:solidFill>
                <a:cs typeface="+mn-cs"/>
              </a:rPr>
              <a:t>diretamente</a:t>
            </a:r>
            <a:r>
              <a:rPr lang="en-US" dirty="0">
                <a:solidFill>
                  <a:srgbClr val="000000"/>
                </a:solidFill>
                <a:cs typeface="+mn-cs"/>
              </a:rPr>
              <a:t> do </a:t>
            </a:r>
            <a:r>
              <a:rPr lang="en-US" dirty="0" err="1">
                <a:solidFill>
                  <a:srgbClr val="000000"/>
                </a:solidFill>
                <a:cs typeface="+mn-cs"/>
              </a:rPr>
              <a:t>gerador</a:t>
            </a:r>
            <a:r>
              <a:rPr lang="en-US" dirty="0">
                <a:solidFill>
                  <a:srgbClr val="000000"/>
                </a:solidFill>
                <a:cs typeface="+mn-cs"/>
              </a:rPr>
              <a:t> </a:t>
            </a:r>
            <a:r>
              <a:rPr lang="en-US" dirty="0" err="1">
                <a:solidFill>
                  <a:srgbClr val="000000"/>
                </a:solidFill>
                <a:cs typeface="+mn-cs"/>
              </a:rPr>
              <a:t>mais</a:t>
            </a:r>
            <a:r>
              <a:rPr lang="en-US" dirty="0">
                <a:solidFill>
                  <a:srgbClr val="000000"/>
                </a:solidFill>
                <a:cs typeface="+mn-cs"/>
              </a:rPr>
              <a:t> </a:t>
            </a:r>
            <a:r>
              <a:rPr lang="en-US" dirty="0" err="1">
                <a:solidFill>
                  <a:srgbClr val="000000"/>
                </a:solidFill>
                <a:cs typeface="+mn-cs"/>
              </a:rPr>
              <a:t>próximo</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o </a:t>
            </a:r>
            <a:r>
              <a:rPr lang="en-US" dirty="0" err="1">
                <a:solidFill>
                  <a:srgbClr val="000000"/>
                </a:solidFill>
                <a:cs typeface="+mn-cs"/>
              </a:rPr>
              <a:t>caso</a:t>
            </a:r>
            <a:r>
              <a:rPr lang="en-US" dirty="0">
                <a:solidFill>
                  <a:srgbClr val="000000"/>
                </a:solidFill>
                <a:cs typeface="+mn-cs"/>
              </a:rPr>
              <a:t> </a:t>
            </a:r>
            <a:r>
              <a:rPr lang="en-US" dirty="0" err="1">
                <a:solidFill>
                  <a:srgbClr val="000000"/>
                </a:solidFill>
                <a:cs typeface="+mn-cs"/>
              </a:rPr>
              <a:t>hoje</a:t>
            </a:r>
            <a:r>
              <a:rPr lang="en-US" dirty="0">
                <a:solidFill>
                  <a:srgbClr val="000000"/>
                </a:solidFill>
                <a:cs typeface="+mn-cs"/>
              </a:rPr>
              <a:t>. Um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compensação</a:t>
            </a:r>
            <a:r>
              <a:rPr lang="en-US" dirty="0">
                <a:solidFill>
                  <a:srgbClr val="000000"/>
                </a:solidFill>
                <a:cs typeface="+mn-cs"/>
              </a:rPr>
              <a:t> </a:t>
            </a:r>
            <a:r>
              <a:rPr lang="en-US" dirty="0" err="1">
                <a:solidFill>
                  <a:srgbClr val="000000"/>
                </a:solidFill>
                <a:cs typeface="+mn-cs"/>
              </a:rPr>
              <a:t>simplificado</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blockchain</a:t>
            </a:r>
            <a:r>
              <a:rPr lang="en-US" dirty="0">
                <a:solidFill>
                  <a:srgbClr val="000000"/>
                </a:solidFill>
                <a:cs typeface="+mn-cs"/>
              </a:rPr>
              <a:t> </a:t>
            </a:r>
            <a:r>
              <a:rPr lang="en-US" dirty="0" err="1">
                <a:solidFill>
                  <a:srgbClr val="000000"/>
                </a:solidFill>
                <a:cs typeface="+mn-cs"/>
              </a:rPr>
              <a:t>levaria</a:t>
            </a:r>
            <a:r>
              <a:rPr lang="en-US" dirty="0">
                <a:solidFill>
                  <a:srgbClr val="000000"/>
                </a:solidFill>
                <a:cs typeface="+mn-cs"/>
              </a:rPr>
              <a:t> a </a:t>
            </a:r>
            <a:r>
              <a:rPr lang="en-US" dirty="0" err="1">
                <a:solidFill>
                  <a:srgbClr val="000000"/>
                </a:solidFill>
                <a:cs typeface="+mn-cs"/>
              </a:rPr>
              <a:t>menos</a:t>
            </a:r>
            <a:r>
              <a:rPr lang="en-US" dirty="0">
                <a:solidFill>
                  <a:srgbClr val="000000"/>
                </a:solidFill>
                <a:cs typeface="+mn-cs"/>
              </a:rPr>
              <a:t> </a:t>
            </a:r>
            <a:r>
              <a:rPr lang="en-US" dirty="0" err="1">
                <a:solidFill>
                  <a:srgbClr val="000000"/>
                </a:solidFill>
                <a:cs typeface="+mn-cs"/>
              </a:rPr>
              <a:t>energia</a:t>
            </a:r>
            <a:r>
              <a:rPr lang="en-US" dirty="0">
                <a:solidFill>
                  <a:srgbClr val="000000"/>
                </a:solidFill>
                <a:cs typeface="+mn-cs"/>
              </a:rPr>
              <a:t> de </a:t>
            </a:r>
            <a:r>
              <a:rPr lang="en-US" dirty="0" err="1">
                <a:solidFill>
                  <a:srgbClr val="000000"/>
                </a:solidFill>
                <a:cs typeface="+mn-cs"/>
              </a:rPr>
              <a:t>balanceamento</a:t>
            </a:r>
            <a:r>
              <a:rPr lang="en-US" dirty="0">
                <a:solidFill>
                  <a:srgbClr val="000000"/>
                </a:solidFill>
                <a:cs typeface="+mn-cs"/>
              </a:rPr>
              <a:t> </a:t>
            </a:r>
            <a:r>
              <a:rPr lang="en-US" dirty="0" err="1">
                <a:solidFill>
                  <a:srgbClr val="000000"/>
                </a:solidFill>
                <a:cs typeface="+mn-cs"/>
              </a:rPr>
              <a:t>sendo</a:t>
            </a:r>
            <a:r>
              <a:rPr lang="en-US" dirty="0">
                <a:solidFill>
                  <a:srgbClr val="000000"/>
                </a:solidFill>
                <a:cs typeface="+mn-cs"/>
              </a:rPr>
              <a:t> </a:t>
            </a:r>
            <a:r>
              <a:rPr lang="en-US" dirty="0" err="1">
                <a:solidFill>
                  <a:srgbClr val="000000"/>
                </a:solidFill>
                <a:cs typeface="+mn-cs"/>
              </a:rPr>
              <a:t>cobrada</a:t>
            </a:r>
            <a:r>
              <a:rPr lang="en-US" dirty="0">
                <a:solidFill>
                  <a:srgbClr val="000000"/>
                </a:solidFill>
                <a:cs typeface="+mn-cs"/>
              </a:rPr>
              <a:t> dos </a:t>
            </a:r>
            <a:r>
              <a:rPr lang="en-US" dirty="0" err="1">
                <a:solidFill>
                  <a:srgbClr val="000000"/>
                </a:solidFill>
                <a:cs typeface="+mn-cs"/>
              </a:rPr>
              <a:t>participantes</a:t>
            </a:r>
            <a:r>
              <a:rPr lang="en-US" dirty="0">
                <a:solidFill>
                  <a:srgbClr val="000000"/>
                </a:solidFill>
                <a:cs typeface="+mn-cs"/>
              </a:rPr>
              <a:t> do </a:t>
            </a:r>
            <a:r>
              <a:rPr lang="en-US" dirty="0" err="1">
                <a:solidFill>
                  <a:srgbClr val="000000"/>
                </a:solidFill>
                <a:cs typeface="+mn-cs"/>
              </a:rPr>
              <a:t>mercado</a:t>
            </a:r>
            <a:r>
              <a:rPr lang="en-US" dirty="0">
                <a:solidFill>
                  <a:srgbClr val="000000"/>
                </a:solidFill>
                <a:cs typeface="+mn-cs"/>
              </a:rPr>
              <a:t>.</a:t>
            </a:r>
          </a:p>
        </p:txBody>
      </p:sp>
      <p:grpSp>
        <p:nvGrpSpPr>
          <p:cNvPr id="38" name="Group 37">
            <a:extLst>
              <a:ext uri="{FF2B5EF4-FFF2-40B4-BE49-F238E27FC236}">
                <a16:creationId xmlns:a16="http://schemas.microsoft.com/office/drawing/2014/main" id="{1815C867-53AF-96BE-AC0D-E52D2EA3B885}"/>
              </a:ext>
            </a:extLst>
          </p:cNvPr>
          <p:cNvGrpSpPr/>
          <p:nvPr/>
        </p:nvGrpSpPr>
        <p:grpSpPr>
          <a:xfrm>
            <a:off x="5728309" y="966084"/>
            <a:ext cx="1999713" cy="1442633"/>
            <a:chOff x="8493673" y="3441653"/>
            <a:chExt cx="2590079" cy="1868535"/>
          </a:xfrm>
        </p:grpSpPr>
        <p:sp>
          <p:nvSpPr>
            <p:cNvPr id="40" name="Freeform 39">
              <a:extLst>
                <a:ext uri="{FF2B5EF4-FFF2-40B4-BE49-F238E27FC236}">
                  <a16:creationId xmlns:a16="http://schemas.microsoft.com/office/drawing/2014/main" id="{F3CDAB88-D88F-0297-63C4-FA17C5C53EF0}"/>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2" name="Freeform 41">
              <a:extLst>
                <a:ext uri="{FF2B5EF4-FFF2-40B4-BE49-F238E27FC236}">
                  <a16:creationId xmlns:a16="http://schemas.microsoft.com/office/drawing/2014/main" id="{F52E67C9-3DFE-AC9F-4B84-760E2C49EAB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4" name="Freeform 43">
              <a:extLst>
                <a:ext uri="{FF2B5EF4-FFF2-40B4-BE49-F238E27FC236}">
                  <a16:creationId xmlns:a16="http://schemas.microsoft.com/office/drawing/2014/main" id="{A3DC871E-095A-F071-A3BA-445C31740AE8}"/>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D69B24D4-53D8-EFDD-9CFB-DCF131976C96}"/>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89B60E51-DC16-664A-AF27-E234D7FFEFD5}"/>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D2D4E979-CF8C-9B20-0926-C77EE13C75AC}"/>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3C28364E-E835-26C3-5B59-0F0E10838BD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9A6C08A0-921B-9A52-DD71-36E8FB238CF0}"/>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11782FA7-A375-E4EF-85B2-B295685E6FE5}"/>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3896EFA2-C45A-AF52-F664-CF0B16D2557D}"/>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5" name="Freeform 54">
              <a:extLst>
                <a:ext uri="{FF2B5EF4-FFF2-40B4-BE49-F238E27FC236}">
                  <a16:creationId xmlns:a16="http://schemas.microsoft.com/office/drawing/2014/main" id="{91DEB572-BCD4-6AF1-C18C-C8D1BFE4BF24}"/>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6" name="Rectangle 5">
            <a:extLst>
              <a:ext uri="{FF2B5EF4-FFF2-40B4-BE49-F238E27FC236}">
                <a16:creationId xmlns:a16="http://schemas.microsoft.com/office/drawing/2014/main" id="{718CEB5E-B60D-35B4-7B52-F0636F044C0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a:extLst>
              <a:ext uri="{FF2B5EF4-FFF2-40B4-BE49-F238E27FC236}">
                <a16:creationId xmlns:a16="http://schemas.microsoft.com/office/drawing/2014/main" id="{744D6B02-0BCE-4DE2-A2F1-D9115C7AB2BB}"/>
              </a:ext>
            </a:extLst>
          </p:cNvPr>
          <p:cNvGrpSpPr/>
          <p:nvPr/>
        </p:nvGrpSpPr>
        <p:grpSpPr>
          <a:xfrm flipH="1">
            <a:off x="6027754" y="9163937"/>
            <a:ext cx="1712396" cy="1673613"/>
            <a:chOff x="-220413" y="5797823"/>
            <a:chExt cx="1967946" cy="1923375"/>
          </a:xfrm>
        </p:grpSpPr>
        <p:sp>
          <p:nvSpPr>
            <p:cNvPr id="8" name="Freeform 7">
              <a:extLst>
                <a:ext uri="{FF2B5EF4-FFF2-40B4-BE49-F238E27FC236}">
                  <a16:creationId xmlns:a16="http://schemas.microsoft.com/office/drawing/2014/main" id="{B6F22D41-C7F5-A788-EADD-8872B01BD22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128FECEE-5D1C-FF6F-2243-B8665D936945}"/>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ADCFA8F0-57B5-5E77-9B63-43F8EC4712F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E17A55D9-61C8-D301-AF7D-723AF34A0076}"/>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79FD0B8-4E20-225B-45C3-E2FCA804A0C8}"/>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CECCB856-7BE1-DB78-13C0-DB468185AD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5E940F6-5FF8-AFA9-A990-CE182F224FB3}"/>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D1A9F1B3-2E62-A0F1-167E-54F7732CA3F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03407B3-AC95-7708-F2C7-65D9D20F1EE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7F91145-2D4D-0707-13A1-F38818A81CE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39BC52C6-7F22-4199-CC87-24F2F00EBF9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297CF9-5E8D-7CF3-26C7-37DD715409C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5152001B-592D-BA5F-4BDD-6722266BE4A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ED4ACB59-9FC6-5B12-9095-D1AFBF79505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013842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10"/>
          </p:nvPr>
        </p:nvSpPr>
        <p:spPr/>
        <p:txBody>
          <a:bodyPr/>
          <a:lstStyle/>
          <a:p>
            <a:fld id="{CB2079F2-58AF-ED44-82D7-E04B2F6FD686}" type="slidenum">
              <a:rPr lang="en-US" smtClean="0"/>
              <a:pPr/>
              <a:t>171</a:t>
            </a:fld>
            <a:endParaRPr lang="en-US" dirty="0"/>
          </a:p>
        </p:txBody>
      </p:sp>
      <p:sp>
        <p:nvSpPr>
          <p:cNvPr id="11" name="Text Placeholder 17">
            <a:extLst>
              <a:ext uri="{FF2B5EF4-FFF2-40B4-BE49-F238E27FC236}">
                <a16:creationId xmlns:a16="http://schemas.microsoft.com/office/drawing/2014/main" id="{0D1F3D77-A4F3-5729-BD15-187A798EF318}"/>
              </a:ext>
            </a:extLst>
          </p:cNvPr>
          <p:cNvSpPr txBox="1">
            <a:spLocks/>
          </p:cNvSpPr>
          <p:nvPr/>
        </p:nvSpPr>
        <p:spPr>
          <a:xfrm>
            <a:off x="407679" y="5946039"/>
            <a:ext cx="6726876" cy="55273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Figura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21: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Transformação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das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estruturas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mercado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introdução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modelo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transação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descentralizada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fonte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estudo</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 PwC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 Uma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oportunidade</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produtores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consumidores</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energia</a:t>
            </a:r>
            <a:r>
              <a:rPr lang="en-US" sz="1100" dirty="0">
                <a:solidFill>
                  <a:srgbClr val="F79037"/>
                </a:solidFill>
                <a:latin typeface="Calibri" panose="020F0502020204030204" pitchFamily="34" charset="0"/>
                <a:ea typeface="Times New Roman" panose="02020603050405020304" pitchFamily="18" charset="0"/>
                <a:cs typeface="Calibri" panose="020F0502020204030204" pitchFamily="34" charset="0"/>
              </a:rPr>
              <a:t>?”)</a:t>
            </a:r>
            <a:endParaRPr lang="en-US" sz="1100"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7" name="Text Placeholder 17">
            <a:extLst>
              <a:ext uri="{FF2B5EF4-FFF2-40B4-BE49-F238E27FC236}">
                <a16:creationId xmlns:a16="http://schemas.microsoft.com/office/drawing/2014/main" id="{8288BA84-2CA8-A0E2-CBF7-BB4768E182EF}"/>
              </a:ext>
            </a:extLst>
          </p:cNvPr>
          <p:cNvSpPr txBox="1">
            <a:spLocks/>
          </p:cNvSpPr>
          <p:nvPr/>
        </p:nvSpPr>
        <p:spPr>
          <a:xfrm>
            <a:off x="1427598" y="1889716"/>
            <a:ext cx="1608566"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Traditional processes</a:t>
            </a:r>
          </a:p>
        </p:txBody>
      </p:sp>
      <p:pic>
        <p:nvPicPr>
          <p:cNvPr id="12" name="Picture 11">
            <a:extLst>
              <a:ext uri="{FF2B5EF4-FFF2-40B4-BE49-F238E27FC236}">
                <a16:creationId xmlns:a16="http://schemas.microsoft.com/office/drawing/2014/main" id="{5848312F-3666-E807-983D-B72F88EBE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6413" y="2159646"/>
            <a:ext cx="7006849" cy="3661128"/>
          </a:xfrm>
          <a:prstGeom prst="rect">
            <a:avLst/>
          </a:prstGeom>
        </p:spPr>
      </p:pic>
      <p:sp>
        <p:nvSpPr>
          <p:cNvPr id="18" name="Rectangle 17">
            <a:extLst>
              <a:ext uri="{FF2B5EF4-FFF2-40B4-BE49-F238E27FC236}">
                <a16:creationId xmlns:a16="http://schemas.microsoft.com/office/drawing/2014/main" id="{2982DA61-7FBA-DCC8-85EE-700FAA72111D}"/>
              </a:ext>
            </a:extLst>
          </p:cNvPr>
          <p:cNvSpPr/>
          <p:nvPr/>
        </p:nvSpPr>
        <p:spPr>
          <a:xfrm flipV="1">
            <a:off x="740928" y="7315199"/>
            <a:ext cx="6832572" cy="277721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2" name="Text Placeholder 17">
            <a:extLst>
              <a:ext uri="{FF2B5EF4-FFF2-40B4-BE49-F238E27FC236}">
                <a16:creationId xmlns:a16="http://schemas.microsoft.com/office/drawing/2014/main" id="{333EB6C0-7C84-163A-654F-6922DE77D4AD}"/>
              </a:ext>
            </a:extLst>
          </p:cNvPr>
          <p:cNvSpPr>
            <a:spLocks noGrp="1"/>
          </p:cNvSpPr>
          <p:nvPr/>
        </p:nvSpPr>
        <p:spPr>
          <a:xfrm>
            <a:off x="968744" y="7705284"/>
            <a:ext cx="6143488" cy="238713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Consumidores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teriam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tornar</a:t>
            </a:r>
            <a:r>
              <a:rPr lang="en-US" dirty="0">
                <a:ea typeface="Times New Roman" panose="02020603050405020304" pitchFamily="18" charset="0"/>
              </a:rPr>
              <a:t> </a:t>
            </a:r>
            <a:r>
              <a:rPr lang="en-US" dirty="0" err="1">
                <a:ea typeface="Times New Roman" panose="02020603050405020304" pitchFamily="18" charset="0"/>
              </a:rPr>
              <a:t>gerentes</a:t>
            </a:r>
            <a:r>
              <a:rPr lang="en-US" dirty="0">
                <a:ea typeface="Times New Roman" panose="02020603050405020304" pitchFamily="18" charset="0"/>
              </a:rPr>
              <a:t> de </a:t>
            </a:r>
            <a:r>
              <a:rPr lang="en-US" dirty="0" err="1">
                <a:ea typeface="Times New Roman" panose="02020603050405020304" pitchFamily="18" charset="0"/>
              </a:rPr>
              <a:t>grupo</a:t>
            </a:r>
            <a:r>
              <a:rPr lang="en-US" dirty="0">
                <a:ea typeface="Times New Roman" panose="02020603050405020304" pitchFamily="18" charset="0"/>
              </a:rPr>
              <a:t> de </a:t>
            </a:r>
            <a:r>
              <a:rPr lang="en-US" dirty="0" err="1">
                <a:ea typeface="Times New Roman" panose="02020603050405020304" pitchFamily="18" charset="0"/>
              </a:rPr>
              <a:t>balanceamento</a:t>
            </a:r>
            <a:r>
              <a:rPr lang="en-US" dirty="0">
                <a:ea typeface="Times New Roman" panose="02020603050405020304" pitchFamily="18" charset="0"/>
              </a:rPr>
              <a:t> e </a:t>
            </a:r>
            <a:r>
              <a:rPr lang="en-US" dirty="0" err="1">
                <a:ea typeface="Times New Roman" panose="02020603050405020304" pitchFamily="18" charset="0"/>
              </a:rPr>
              <a:t>cumprir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de </a:t>
            </a:r>
            <a:r>
              <a:rPr lang="en-US" dirty="0" err="1">
                <a:ea typeface="Times New Roman" panose="02020603050405020304" pitchFamily="18" charset="0"/>
              </a:rPr>
              <a:t>segurança</a:t>
            </a:r>
            <a:r>
              <a:rPr lang="en-US" dirty="0">
                <a:ea typeface="Times New Roman" panose="02020603050405020304" pitchFamily="18" charset="0"/>
              </a:rPr>
              <a:t> e </a:t>
            </a:r>
            <a:r>
              <a:rPr lang="en-US" dirty="0" err="1">
                <a:ea typeface="Times New Roman" panose="02020603050405020304" pitchFamily="18" charset="0"/>
              </a:rPr>
              <a:t>gestão</a:t>
            </a:r>
            <a:r>
              <a:rPr lang="en-US" dirty="0">
                <a:ea typeface="Times New Roman" panose="02020603050405020304" pitchFamily="18" charset="0"/>
              </a:rPr>
              <a:t> de </a:t>
            </a:r>
            <a:r>
              <a:rPr lang="en-US" dirty="0" err="1">
                <a:ea typeface="Times New Roman" panose="02020603050405020304" pitchFamily="18" charset="0"/>
              </a:rPr>
              <a:t>risco</a:t>
            </a:r>
            <a:r>
              <a:rPr lang="en-US" dirty="0">
                <a:ea typeface="Times New Roman" panose="02020603050405020304" pitchFamily="18" charset="0"/>
              </a:rPr>
              <a:t> </a:t>
            </a:r>
            <a:r>
              <a:rPr lang="en-US" dirty="0" err="1">
                <a:ea typeface="Times New Roman" panose="02020603050405020304" pitchFamily="18" charset="0"/>
              </a:rPr>
              <a:t>desse</a:t>
            </a:r>
            <a:r>
              <a:rPr lang="en-US" dirty="0">
                <a:ea typeface="Times New Roman" panose="02020603050405020304" pitchFamily="18" charset="0"/>
              </a:rPr>
              <a:t> </a:t>
            </a:r>
            <a:r>
              <a:rPr lang="en-US" dirty="0" err="1">
                <a:ea typeface="Times New Roman" panose="02020603050405020304" pitchFamily="18" charset="0"/>
              </a:rPr>
              <a:t>papel</a:t>
            </a:r>
            <a:r>
              <a:rPr lang="en-US" dirty="0">
                <a:ea typeface="Times New Roman" panose="02020603050405020304" pitchFamily="18" charset="0"/>
              </a:rPr>
              <a:t> de </a:t>
            </a:r>
            <a:r>
              <a:rPr lang="en-US" dirty="0" err="1">
                <a:ea typeface="Times New Roman" panose="02020603050405020304" pitchFamily="18" charset="0"/>
              </a:rPr>
              <a:t>mercado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teriam</a:t>
            </a:r>
            <a:r>
              <a:rPr lang="en-US" dirty="0">
                <a:ea typeface="Times New Roman" panose="02020603050405020304" pitchFamily="18" charset="0"/>
              </a:rPr>
              <a:t> de </a:t>
            </a:r>
            <a:r>
              <a:rPr lang="en-US" dirty="0" err="1">
                <a:ea typeface="Times New Roman" panose="02020603050405020304" pitchFamily="18" charset="0"/>
              </a:rPr>
              <a:t>enviar</a:t>
            </a:r>
            <a:r>
              <a:rPr lang="en-US" dirty="0">
                <a:ea typeface="Times New Roman" panose="02020603050405020304" pitchFamily="18" charset="0"/>
              </a:rPr>
              <a:t> as </a:t>
            </a:r>
            <a:r>
              <a:rPr lang="en-US" dirty="0" err="1">
                <a:ea typeface="Times New Roman" panose="02020603050405020304" pitchFamily="18" charset="0"/>
              </a:rPr>
              <a:t>próprias</a:t>
            </a:r>
            <a:r>
              <a:rPr lang="en-US" dirty="0">
                <a:ea typeface="Times New Roman" panose="02020603050405020304" pitchFamily="18" charset="0"/>
              </a:rPr>
              <a:t> </a:t>
            </a:r>
            <a:r>
              <a:rPr lang="en-US" dirty="0" err="1">
                <a:ea typeface="Times New Roman" panose="02020603050405020304" pitchFamily="18" charset="0"/>
              </a:rPr>
              <a:t>previsões</a:t>
            </a:r>
            <a:r>
              <a:rPr lang="en-US" dirty="0">
                <a:ea typeface="Times New Roman" panose="02020603050405020304" pitchFamily="18" charset="0"/>
              </a:rPr>
              <a:t> de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operador</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relevante</a:t>
            </a:r>
            <a:r>
              <a:rPr lang="en-US" dirty="0">
                <a:ea typeface="Times New Roman" panose="02020603050405020304" pitchFamily="18" charset="0"/>
              </a:rPr>
              <a:t>.</a:t>
            </a:r>
          </a:p>
          <a:p>
            <a:r>
              <a:rPr lang="en-US" dirty="0">
                <a:effectLst/>
                <a:ea typeface="Times New Roman" panose="02020603050405020304" pitchFamily="18" charset="0"/>
              </a:rPr>
              <a:t> </a:t>
            </a:r>
          </a:p>
          <a:p>
            <a:pPr algn="just"/>
            <a:endParaRPr lang="en-US" dirty="0">
              <a:ea typeface="Times New Roman" panose="02020603050405020304" pitchFamily="18" charset="0"/>
            </a:endParaRPr>
          </a:p>
          <a:p>
            <a:pPr algn="just"/>
            <a:endParaRPr lang="en-US" dirty="0">
              <a:ea typeface="Times New Roman" panose="02020603050405020304" pitchFamily="18" charset="0"/>
            </a:endParaRPr>
          </a:p>
          <a:p>
            <a:pPr algn="just"/>
            <a:endParaRPr lang="en-US" dirty="0">
              <a:effectLst/>
              <a:ea typeface="Times New Roman" panose="02020603050405020304" pitchFamily="18" charset="0"/>
            </a:endParaRPr>
          </a:p>
          <a:p>
            <a:pPr algn="just"/>
            <a:endParaRPr lang="en-US" dirty="0">
              <a:ea typeface="Times New Roman" panose="02020603050405020304" pitchFamily="18" charset="0"/>
            </a:endParaRPr>
          </a:p>
          <a:p>
            <a:pPr algn="just"/>
            <a:endParaRPr lang="x-none" dirty="0">
              <a:effectLst/>
              <a:ea typeface="Times New Roman" panose="02020603050405020304" pitchFamily="18" charset="0"/>
            </a:endParaRPr>
          </a:p>
          <a:p>
            <a:r>
              <a:rPr lang="en-US" b="1" dirty="0">
                <a:solidFill>
                  <a:srgbClr val="F79037"/>
                </a:solidFill>
                <a:ea typeface="Times New Roman" panose="02020603050405020304" pitchFamily="18" charset="0"/>
              </a:rPr>
              <a:t>O </a:t>
            </a:r>
            <a:r>
              <a:rPr lang="en-US" b="1" dirty="0" err="1">
                <a:solidFill>
                  <a:srgbClr val="F79037"/>
                </a:solidFill>
                <a:ea typeface="Times New Roman" panose="02020603050405020304" pitchFamily="18" charset="0"/>
              </a:rPr>
              <a:t>papel</a:t>
            </a:r>
            <a:r>
              <a:rPr lang="en-US" b="1" dirty="0">
                <a:solidFill>
                  <a:srgbClr val="F79037"/>
                </a:solidFill>
                <a:ea typeface="Times New Roman" panose="02020603050405020304" pitchFamily="18" charset="0"/>
              </a:rPr>
              <a:t> dos </a:t>
            </a:r>
            <a:r>
              <a:rPr lang="en-US" b="1" dirty="0" err="1">
                <a:solidFill>
                  <a:srgbClr val="F79037"/>
                </a:solidFill>
                <a:ea typeface="Times New Roman" panose="02020603050405020304" pitchFamily="18" charset="0"/>
              </a:rPr>
              <a:t>operadores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medidores</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medidores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precisariam</a:t>
            </a:r>
            <a:r>
              <a:rPr lang="en-US" dirty="0">
                <a:ea typeface="Times New Roman" panose="02020603050405020304" pitchFamily="18" charset="0"/>
              </a:rPr>
              <a:t> de </a:t>
            </a:r>
            <a:r>
              <a:rPr lang="en-US" dirty="0" err="1">
                <a:ea typeface="Times New Roman" panose="02020603050405020304" pitchFamily="18" charset="0"/>
              </a:rPr>
              <a:t>coletar</a:t>
            </a:r>
            <a:r>
              <a:rPr lang="en-US" dirty="0">
                <a:ea typeface="Times New Roman" panose="02020603050405020304" pitchFamily="18" charset="0"/>
              </a:rPr>
              <a:t> e registrar dados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conta</a:t>
            </a:r>
            <a:r>
              <a:rPr lang="en-US" dirty="0">
                <a:ea typeface="Times New Roman" panose="02020603050405020304" pitchFamily="18" charset="0"/>
              </a:rPr>
              <a:t> </a:t>
            </a:r>
            <a:r>
              <a:rPr lang="en-US" dirty="0" err="1">
                <a:ea typeface="Times New Roman" panose="02020603050405020304" pitchFamily="18" charset="0"/>
              </a:rPr>
              <a:t>própria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de </a:t>
            </a:r>
            <a:r>
              <a:rPr lang="en-US" dirty="0" err="1">
                <a:ea typeface="Times New Roman" panose="02020603050405020304" pitchFamily="18" charset="0"/>
              </a:rPr>
              <a:t>consumo</a:t>
            </a:r>
            <a:r>
              <a:rPr lang="en-US" dirty="0">
                <a:ea typeface="Times New Roman" panose="02020603050405020304" pitchFamily="18" charset="0"/>
              </a:rPr>
              <a:t> 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seriam</a:t>
            </a:r>
            <a:r>
              <a:rPr lang="en-US" dirty="0">
                <a:ea typeface="Times New Roman" panose="02020603050405020304" pitchFamily="18" charset="0"/>
              </a:rPr>
              <a:t> </a:t>
            </a:r>
            <a:r>
              <a:rPr lang="en-US" dirty="0" err="1">
                <a:ea typeface="Times New Roman" panose="02020603050405020304" pitchFamily="18" charset="0"/>
              </a:rPr>
              <a:t>trocados</a:t>
            </a:r>
            <a:r>
              <a:rPr lang="en-US" dirty="0">
                <a:ea typeface="Times New Roman" panose="02020603050405020304" pitchFamily="18" charset="0"/>
              </a:rPr>
              <a:t> de forma </a:t>
            </a:r>
            <a:r>
              <a:rPr lang="en-US" dirty="0" err="1">
                <a:ea typeface="Times New Roman" panose="02020603050405020304" pitchFamily="18" charset="0"/>
              </a:rPr>
              <a:t>automática</a:t>
            </a:r>
            <a:r>
              <a:rPr lang="en-US" dirty="0">
                <a:ea typeface="Times New Roman" panose="02020603050405020304" pitchFamily="18" charset="0"/>
              </a:rPr>
              <a:t> e </a:t>
            </a:r>
            <a:r>
              <a:rPr lang="en-US" dirty="0" err="1">
                <a:ea typeface="Times New Roman" panose="02020603050405020304" pitchFamily="18" charset="0"/>
              </a:rPr>
              <a:t>precisa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de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necessários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determinar</a:t>
            </a:r>
            <a:r>
              <a:rPr lang="en-US" dirty="0">
                <a:ea typeface="Times New Roman" panose="02020603050405020304" pitchFamily="18" charset="0"/>
              </a:rPr>
              <a:t> as </a:t>
            </a:r>
            <a:r>
              <a:rPr lang="en-US" dirty="0" err="1">
                <a:ea typeface="Times New Roman" panose="02020603050405020304" pitchFamily="18" charset="0"/>
              </a:rPr>
              <a:t>tarifas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seriam</a:t>
            </a:r>
            <a:r>
              <a:rPr lang="en-US" dirty="0">
                <a:ea typeface="Times New Roman" panose="02020603050405020304" pitchFamily="18" charset="0"/>
              </a:rPr>
              <a:t> </a:t>
            </a:r>
            <a:r>
              <a:rPr lang="en-US" dirty="0" err="1">
                <a:ea typeface="Times New Roman" panose="02020603050405020304" pitchFamily="18" charset="0"/>
              </a:rPr>
              <a:t>fornecidos</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medidores</a:t>
            </a:r>
            <a:r>
              <a:rPr lang="en-US" dirty="0">
                <a:ea typeface="Times New Roman" panose="02020603050405020304" pitchFamily="18" charset="0"/>
              </a:rPr>
              <a:t> (e,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oráculos</a:t>
            </a:r>
            <a:r>
              <a:rPr lang="en-US" dirty="0">
                <a:ea typeface="Times New Roman" panose="02020603050405020304" pitchFamily="18" charset="0"/>
              </a:rPr>
              <a:t>. A </a:t>
            </a:r>
            <a:r>
              <a:rPr lang="en-US" dirty="0" err="1">
                <a:ea typeface="Times New Roman" panose="02020603050405020304" pitchFamily="18" charset="0"/>
              </a:rPr>
              <a:t>responsabilidade</a:t>
            </a:r>
            <a:r>
              <a:rPr lang="en-US" dirty="0">
                <a:ea typeface="Times New Roman" panose="02020603050405020304" pitchFamily="18" charset="0"/>
              </a:rPr>
              <a:t> dos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medidores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limitada</a:t>
            </a:r>
            <a:r>
              <a:rPr lang="en-US" dirty="0">
                <a:ea typeface="Times New Roman" panose="02020603050405020304" pitchFamily="18" charset="0"/>
              </a:rPr>
              <a:t> a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medidores</a:t>
            </a:r>
            <a:r>
              <a:rPr lang="en-US" dirty="0">
                <a:ea typeface="Times New Roman" panose="02020603050405020304" pitchFamily="18" charset="0"/>
              </a:rPr>
              <a:t> e </a:t>
            </a:r>
            <a:r>
              <a:rPr lang="en-US" dirty="0" err="1">
                <a:ea typeface="Times New Roman" panose="02020603050405020304" pitchFamily="18" charset="0"/>
              </a:rPr>
              <a:t>oráculos</a:t>
            </a:r>
            <a:r>
              <a:rPr lang="en-US" dirty="0">
                <a:ea typeface="Times New Roman" panose="02020603050405020304" pitchFamily="18" charset="0"/>
              </a:rPr>
              <a:t> </a:t>
            </a:r>
            <a:r>
              <a:rPr lang="en-US" dirty="0" err="1">
                <a:ea typeface="Times New Roman" panose="02020603050405020304" pitchFamily="18" charset="0"/>
              </a:rPr>
              <a:t>confiáveis</a:t>
            </a:r>
            <a:r>
              <a:rPr lang="en-US" dirty="0">
                <a:ea typeface="Times New Roman" panose="02020603050405020304" pitchFamily="18" charset="0"/>
              </a:rPr>
              <a:t> e </a:t>
            </a:r>
            <a:r>
              <a:rPr lang="en-US" dirty="0" err="1">
                <a:ea typeface="Times New Roman" panose="02020603050405020304" pitchFamily="18" charset="0"/>
              </a:rPr>
              <a:t>invioláveis</a:t>
            </a:r>
            <a:r>
              <a:rPr lang="en-US" dirty="0">
                <a:ea typeface="Times New Roman" panose="02020603050405020304" pitchFamily="18" charset="0"/>
              </a:rPr>
              <a:t>.</a:t>
            </a:r>
            <a:endParaRPr lang="en-US" dirty="0"/>
          </a:p>
        </p:txBody>
      </p:sp>
      <p:sp>
        <p:nvSpPr>
          <p:cNvPr id="3" name="Text Placeholder 17">
            <a:extLst>
              <a:ext uri="{FF2B5EF4-FFF2-40B4-BE49-F238E27FC236}">
                <a16:creationId xmlns:a16="http://schemas.microsoft.com/office/drawing/2014/main" id="{8957080F-15D6-BA0C-F1FB-673F1A00BACF}"/>
              </a:ext>
            </a:extLst>
          </p:cNvPr>
          <p:cNvSpPr txBox="1">
            <a:spLocks/>
          </p:cNvSpPr>
          <p:nvPr/>
        </p:nvSpPr>
        <p:spPr>
          <a:xfrm>
            <a:off x="4259574" y="1889716"/>
            <a:ext cx="2629497" cy="32071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a:solidFill>
                  <a:srgbClr val="F79037"/>
                </a:solidFill>
                <a:latin typeface="Calibri" panose="020F0502020204030204" pitchFamily="34" charset="0"/>
                <a:cs typeface="Calibri" panose="020F0502020204030204" pitchFamily="34" charset="0"/>
              </a:rPr>
              <a:t>Processes in a blockchain-based system</a:t>
            </a:r>
          </a:p>
        </p:txBody>
      </p:sp>
      <p:sp>
        <p:nvSpPr>
          <p:cNvPr id="4" name="Text Placeholder 17">
            <a:extLst>
              <a:ext uri="{FF2B5EF4-FFF2-40B4-BE49-F238E27FC236}">
                <a16:creationId xmlns:a16="http://schemas.microsoft.com/office/drawing/2014/main" id="{0BAAA260-502B-91E0-455C-06541AC73685}"/>
              </a:ext>
            </a:extLst>
          </p:cNvPr>
          <p:cNvSpPr>
            <a:spLocks noGrp="1"/>
          </p:cNvSpPr>
          <p:nvPr/>
        </p:nvSpPr>
        <p:spPr>
          <a:xfrm>
            <a:off x="756473" y="6545959"/>
            <a:ext cx="6011040" cy="73658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tx1"/>
                </a:solidFill>
              </a:rPr>
              <a:t>Como </a:t>
            </a:r>
            <a:r>
              <a:rPr lang="en-US" dirty="0" err="1">
                <a:solidFill>
                  <a:schemeClr val="tx1"/>
                </a:solidFill>
              </a:rPr>
              <a:t>é</a:t>
            </a:r>
            <a:r>
              <a:rPr lang="en-US" dirty="0">
                <a:solidFill>
                  <a:schemeClr val="tx1"/>
                </a:solidFill>
              </a:rPr>
              <a:t> </a:t>
            </a:r>
            <a:r>
              <a:rPr lang="en-US" dirty="0" err="1">
                <a:solidFill>
                  <a:schemeClr val="tx1"/>
                </a:solidFill>
              </a:rPr>
              <a:t>mostrado</a:t>
            </a:r>
            <a:r>
              <a:rPr lang="en-US" dirty="0">
                <a:solidFill>
                  <a:schemeClr val="tx1"/>
                </a:solidFill>
              </a:rPr>
              <a:t>, a </a:t>
            </a:r>
            <a:r>
              <a:rPr lang="en-US" dirty="0" err="1">
                <a:solidFill>
                  <a:schemeClr val="tx1"/>
                </a:solidFill>
              </a:rPr>
              <a:t>tecnologia</a:t>
            </a:r>
            <a:r>
              <a:rPr lang="en-US" dirty="0">
                <a:solidFill>
                  <a:schemeClr val="tx1"/>
                </a:solidFill>
              </a:rPr>
              <a:t> </a:t>
            </a:r>
            <a:r>
              <a:rPr lang="en-US" dirty="0" err="1">
                <a:solidFill>
                  <a:schemeClr val="tx1"/>
                </a:solidFill>
              </a:rPr>
              <a:t>blockchain</a:t>
            </a:r>
            <a:r>
              <a:rPr lang="en-US" dirty="0">
                <a:solidFill>
                  <a:schemeClr val="tx1"/>
                </a:solidFill>
              </a:rPr>
              <a:t> </a:t>
            </a:r>
            <a:r>
              <a:rPr lang="en-US" dirty="0" err="1">
                <a:solidFill>
                  <a:schemeClr val="tx1"/>
                </a:solidFill>
              </a:rPr>
              <a:t>permite</a:t>
            </a:r>
            <a:r>
              <a:rPr lang="en-US" dirty="0">
                <a:solidFill>
                  <a:schemeClr val="tx1"/>
                </a:solidFill>
              </a:rPr>
              <a:t> </a:t>
            </a:r>
            <a:r>
              <a:rPr lang="en-US" dirty="0" err="1">
                <a:solidFill>
                  <a:schemeClr val="tx1"/>
                </a:solidFill>
              </a:rPr>
              <a:t>relações</a:t>
            </a:r>
            <a:r>
              <a:rPr lang="en-US" dirty="0">
                <a:solidFill>
                  <a:schemeClr val="tx1"/>
                </a:solidFill>
              </a:rPr>
              <a:t> </a:t>
            </a:r>
            <a:r>
              <a:rPr lang="en-US" dirty="0" err="1">
                <a:solidFill>
                  <a:schemeClr val="tx1"/>
                </a:solidFill>
              </a:rPr>
              <a:t>contratuais</a:t>
            </a:r>
            <a:r>
              <a:rPr lang="en-US" dirty="0">
                <a:solidFill>
                  <a:schemeClr val="tx1"/>
                </a:solidFill>
              </a:rPr>
              <a:t> </a:t>
            </a:r>
            <a:r>
              <a:rPr lang="en-US" dirty="0" err="1">
                <a:solidFill>
                  <a:schemeClr val="tx1"/>
                </a:solidFill>
              </a:rPr>
              <a:t>diretas</a:t>
            </a:r>
            <a:r>
              <a:rPr lang="en-US" dirty="0">
                <a:solidFill>
                  <a:schemeClr val="tx1"/>
                </a:solidFill>
              </a:rPr>
              <a:t> entre </a:t>
            </a:r>
            <a:r>
              <a:rPr lang="en-US" dirty="0" err="1">
                <a:solidFill>
                  <a:schemeClr val="tx1"/>
                </a:solidFill>
              </a:rPr>
              <a:t>consumidores</a:t>
            </a:r>
            <a:r>
              <a:rPr lang="en-US" dirty="0">
                <a:solidFill>
                  <a:schemeClr val="tx1"/>
                </a:solidFill>
              </a:rPr>
              <a:t> e </a:t>
            </a:r>
            <a:r>
              <a:rPr lang="en-US" dirty="0" err="1">
                <a:solidFill>
                  <a:schemeClr val="tx1"/>
                </a:solidFill>
              </a:rPr>
              <a:t>produtores</a:t>
            </a:r>
            <a:r>
              <a:rPr lang="en-US" dirty="0">
                <a:solidFill>
                  <a:schemeClr val="tx1"/>
                </a:solidFill>
              </a:rPr>
              <a:t> de </a:t>
            </a:r>
            <a:r>
              <a:rPr lang="en-US" dirty="0" err="1">
                <a:solidFill>
                  <a:schemeClr val="tx1"/>
                </a:solidFill>
              </a:rPr>
              <a:t>energia</a:t>
            </a:r>
            <a:r>
              <a:rPr lang="en-US" dirty="0">
                <a:solidFill>
                  <a:schemeClr val="tx1"/>
                </a:solidFill>
              </a:rPr>
              <a:t>. </a:t>
            </a:r>
            <a:r>
              <a:rPr lang="en-US" dirty="0" err="1">
                <a:solidFill>
                  <a:schemeClr val="tx1"/>
                </a:solidFill>
              </a:rPr>
              <a:t>Tanto</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consumidores</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produtores</a:t>
            </a:r>
            <a:r>
              <a:rPr lang="en-US" dirty="0">
                <a:solidFill>
                  <a:schemeClr val="tx1"/>
                </a:solidFill>
              </a:rPr>
              <a:t> de </a:t>
            </a:r>
            <a:r>
              <a:rPr lang="en-US" dirty="0" err="1">
                <a:solidFill>
                  <a:schemeClr val="tx1"/>
                </a:solidFill>
              </a:rPr>
              <a:t>energia</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atuar</a:t>
            </a:r>
            <a:r>
              <a:rPr lang="en-US" dirty="0">
                <a:solidFill>
                  <a:schemeClr val="tx1"/>
                </a:solidFill>
              </a:rPr>
              <a:t> </a:t>
            </a:r>
            <a:r>
              <a:rPr lang="en-US" dirty="0" err="1">
                <a:solidFill>
                  <a:schemeClr val="tx1"/>
                </a:solidFill>
              </a:rPr>
              <a:t>como</a:t>
            </a:r>
            <a:r>
              <a:rPr lang="en-US" dirty="0">
                <a:solidFill>
                  <a:schemeClr val="tx1"/>
                </a:solidFill>
              </a:rPr>
              <a:t> </a:t>
            </a:r>
            <a:r>
              <a:rPr lang="en-US" dirty="0" err="1">
                <a:solidFill>
                  <a:schemeClr val="tx1"/>
                </a:solidFill>
              </a:rPr>
              <a:t>prosumidores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resultaria</a:t>
            </a:r>
            <a:r>
              <a:rPr lang="en-US" dirty="0">
                <a:solidFill>
                  <a:schemeClr val="tx1"/>
                </a:solidFill>
              </a:rPr>
              <a:t> </a:t>
            </a:r>
            <a:r>
              <a:rPr lang="en-US" dirty="0" err="1">
                <a:solidFill>
                  <a:schemeClr val="tx1"/>
                </a:solidFill>
              </a:rPr>
              <a:t>nas</a:t>
            </a:r>
            <a:r>
              <a:rPr lang="en-US" dirty="0">
                <a:solidFill>
                  <a:schemeClr val="tx1"/>
                </a:solidFill>
              </a:rPr>
              <a:t> </a:t>
            </a:r>
            <a:r>
              <a:rPr lang="en-US" dirty="0" err="1">
                <a:solidFill>
                  <a:schemeClr val="tx1"/>
                </a:solidFill>
              </a:rPr>
              <a:t>seguintes</a:t>
            </a:r>
            <a:r>
              <a:rPr lang="en-US" dirty="0">
                <a:solidFill>
                  <a:schemeClr val="tx1"/>
                </a:solidFill>
              </a:rPr>
              <a:t> </a:t>
            </a:r>
            <a:r>
              <a:rPr lang="en-US" dirty="0" err="1">
                <a:solidFill>
                  <a:schemeClr val="tx1"/>
                </a:solidFill>
              </a:rPr>
              <a:t>alterações</a:t>
            </a:r>
            <a:r>
              <a:rPr lang="en-US" dirty="0">
                <a:solidFill>
                  <a:schemeClr val="tx1"/>
                </a:solidFill>
              </a:rPr>
              <a:t>:</a:t>
            </a:r>
            <a:endParaRPr lang="en-US" sz="1100" dirty="0">
              <a:solidFill>
                <a:schemeClr val="tx1"/>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02D6BC15-669A-E22B-D478-90A3737415FF}"/>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7D9C7917-A4ED-A1FF-449F-4473A24C042E}"/>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FF0EEE81-29ED-7D49-5428-02FD11466DE7}"/>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1843284-3D40-B8F0-0399-081CDE0B57D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BEBB2B-535F-CD91-E90F-6D01498D2E2A}"/>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7996961-64D6-44E3-3716-0B23A651B26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0658182-1F1B-E8D0-CB31-FD2664140E3B}"/>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649912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FF5331-F5E8-B674-BF2D-3DB24D24C879}"/>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0"/>
            <a:ext cx="7559675" cy="470619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172</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611516" y="665164"/>
            <a:ext cx="6357032" cy="419104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Operadores</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sistema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distribuição</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distribuição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receberiam</a:t>
            </a:r>
            <a:r>
              <a:rPr lang="en-US" dirty="0">
                <a:ea typeface="Times New Roman" panose="02020603050405020304" pitchFamily="18" charset="0"/>
              </a:rPr>
              <a:t> as </a:t>
            </a:r>
            <a:r>
              <a:rPr lang="en-US" dirty="0" err="1">
                <a:ea typeface="Times New Roman" panose="02020603050405020304" pitchFamily="18" charset="0"/>
              </a:rPr>
              <a:t>informações</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necessárias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cobrar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clientes</a:t>
            </a:r>
            <a:r>
              <a:rPr lang="en-US" dirty="0">
                <a:ea typeface="Times New Roman" panose="02020603050405020304" pitchFamily="18" charset="0"/>
              </a:rPr>
              <a:t> do </a:t>
            </a:r>
            <a:r>
              <a:rPr lang="en-US" dirty="0" err="1">
                <a:ea typeface="Times New Roman" panose="02020603050405020304" pitchFamily="18" charset="0"/>
              </a:rPr>
              <a:t>blockchain</a:t>
            </a:r>
            <a:r>
              <a:rPr lang="en-US" dirty="0">
                <a:ea typeface="Times New Roman" panose="02020603050405020304" pitchFamily="18" charset="0"/>
              </a:rPr>
              <a:t>.</a:t>
            </a:r>
          </a:p>
          <a:p>
            <a:r>
              <a:rPr lang="en-US" dirty="0">
                <a:effectLst/>
                <a:ea typeface="Times New Roman" panose="02020603050405020304" pitchFamily="18" charset="0"/>
              </a:rPr>
              <a:t> </a:t>
            </a:r>
            <a:endParaRPr lang="x-none" dirty="0">
              <a:effectLst/>
              <a:ea typeface="Times New Roman" panose="02020603050405020304" pitchFamily="18" charset="0"/>
            </a:endParaRPr>
          </a:p>
          <a:p>
            <a:r>
              <a:rPr lang="en-US" b="1" dirty="0" err="1">
                <a:solidFill>
                  <a:srgbClr val="F79037"/>
                </a:solidFill>
                <a:ea typeface="Times New Roman" panose="02020603050405020304" pitchFamily="18" charset="0"/>
              </a:rPr>
              <a:t>Operadores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sistema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transmissão</a:t>
            </a:r>
            <a:endParaRPr lang="en-US" b="1" dirty="0">
              <a:solidFill>
                <a:srgbClr val="F79037"/>
              </a:solidFill>
              <a:ea typeface="Times New Roman" panose="02020603050405020304" pitchFamily="18" charset="0"/>
            </a:endParaRPr>
          </a:p>
          <a:p>
            <a:r>
              <a:rPr lang="en-US" dirty="0">
                <a:ea typeface="Times New Roman" panose="02020603050405020304" pitchFamily="18" charset="0"/>
              </a:rPr>
              <a:t>Se o </a:t>
            </a:r>
            <a:r>
              <a:rPr lang="en-US" dirty="0" err="1">
                <a:ea typeface="Times New Roman" panose="02020603050405020304" pitchFamily="18" charset="0"/>
              </a:rPr>
              <a:t>modelo</a:t>
            </a:r>
            <a:r>
              <a:rPr lang="en-US" dirty="0">
                <a:ea typeface="Times New Roman" panose="02020603050405020304" pitchFamily="18" charset="0"/>
              </a:rPr>
              <a:t> de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descentralizadas</a:t>
            </a:r>
            <a:r>
              <a:rPr lang="en-US" dirty="0">
                <a:ea typeface="Times New Roman" panose="02020603050405020304" pitchFamily="18" charset="0"/>
              </a:rPr>
              <a:t> for </a:t>
            </a:r>
            <a:r>
              <a:rPr lang="en-US" dirty="0" err="1">
                <a:ea typeface="Times New Roman" panose="02020603050405020304" pitchFamily="18" charset="0"/>
              </a:rPr>
              <a:t>totalmente</a:t>
            </a:r>
            <a:r>
              <a:rPr lang="en-US" dirty="0">
                <a:ea typeface="Times New Roman" panose="02020603050405020304" pitchFamily="18" charset="0"/>
              </a:rPr>
              <a:t> </a:t>
            </a:r>
            <a:r>
              <a:rPr lang="en-US" dirty="0" err="1">
                <a:ea typeface="Times New Roman" panose="02020603050405020304" pitchFamily="18" charset="0"/>
              </a:rPr>
              <a:t>implementado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transmissão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precisarão</a:t>
            </a:r>
            <a:r>
              <a:rPr lang="en-US" dirty="0">
                <a:ea typeface="Times New Roman" panose="02020603050405020304" pitchFamily="18" charset="0"/>
              </a:rPr>
              <a:t> de </a:t>
            </a:r>
            <a:r>
              <a:rPr lang="en-US" dirty="0" err="1">
                <a:ea typeface="Times New Roman" panose="02020603050405020304" pitchFamily="18" charset="0"/>
              </a:rPr>
              <a:t>receber</a:t>
            </a:r>
            <a:r>
              <a:rPr lang="en-US" dirty="0">
                <a:ea typeface="Times New Roman" panose="02020603050405020304" pitchFamily="18" charset="0"/>
              </a:rPr>
              <a:t> dados </a:t>
            </a:r>
            <a:r>
              <a:rPr lang="en-US" dirty="0" err="1">
                <a:ea typeface="Times New Roman" panose="02020603050405020304" pitchFamily="18" charset="0"/>
              </a:rPr>
              <a:t>para</a:t>
            </a:r>
            <a:r>
              <a:rPr lang="en-US" dirty="0">
                <a:ea typeface="Times New Roman" panose="02020603050405020304" pitchFamily="18" charset="0"/>
              </a:rPr>
              <a:t> fins de </a:t>
            </a:r>
            <a:r>
              <a:rPr lang="en-US" dirty="0" err="1">
                <a:ea typeface="Times New Roman" panose="02020603050405020304" pitchFamily="18" charset="0"/>
              </a:rPr>
              <a:t>compensação</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todas</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executadas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tempo real e </a:t>
            </a:r>
            <a:r>
              <a:rPr lang="en-US" dirty="0" err="1">
                <a:ea typeface="Times New Roman" panose="02020603050405020304" pitchFamily="18" charset="0"/>
              </a:rPr>
              <a:t>liquidadas</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com base no </a:t>
            </a:r>
            <a:r>
              <a:rPr lang="en-US" dirty="0" err="1">
                <a:ea typeface="Times New Roman" panose="02020603050405020304" pitchFamily="18" charset="0"/>
              </a:rPr>
              <a:t>consumo</a:t>
            </a:r>
            <a:r>
              <a:rPr lang="en-US" dirty="0">
                <a:ea typeface="Times New Roman" panose="02020603050405020304" pitchFamily="18" charset="0"/>
              </a:rPr>
              <a:t> real.</a:t>
            </a:r>
          </a:p>
          <a:p>
            <a:r>
              <a:rPr lang="en-US" dirty="0">
                <a:solidFill>
                  <a:srgbClr val="000000"/>
                </a:solidFill>
                <a:effectLst/>
                <a:ea typeface="Times New Roman" panose="02020603050405020304" pitchFamily="18" charset="0"/>
              </a:rPr>
              <a:t> </a:t>
            </a:r>
            <a:endParaRPr lang="x-none" dirty="0">
              <a:effectLst/>
              <a:ea typeface="Times New Roman" panose="02020603050405020304" pitchFamily="18" charset="0"/>
            </a:endParaRPr>
          </a:p>
          <a:p>
            <a:r>
              <a:rPr lang="en-US" b="1" dirty="0" err="1">
                <a:solidFill>
                  <a:srgbClr val="F79037"/>
                </a:solidFill>
                <a:ea typeface="Times New Roman" panose="02020603050405020304" pitchFamily="18" charset="0"/>
              </a:rPr>
              <a:t>Regulação</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mercado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financeiro</a:t>
            </a:r>
            <a:endParaRPr lang="en-US" b="1" dirty="0">
              <a:solidFill>
                <a:srgbClr val="F79037"/>
              </a:solidFill>
              <a:ea typeface="Times New Roman" panose="02020603050405020304" pitchFamily="18" charset="0"/>
            </a:endParaRPr>
          </a:p>
          <a:p>
            <a:r>
              <a:rPr lang="en-US" dirty="0">
                <a:ea typeface="Times New Roman" panose="02020603050405020304" pitchFamily="18" charset="0"/>
              </a:rPr>
              <a:t>Se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financeiras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forem</a:t>
            </a:r>
            <a:r>
              <a:rPr lang="en-US" dirty="0">
                <a:ea typeface="Times New Roman" panose="02020603050405020304" pitchFamily="18" charset="0"/>
              </a:rPr>
              <a:t> </a:t>
            </a:r>
            <a:r>
              <a:rPr lang="en-US" dirty="0" err="1">
                <a:ea typeface="Times New Roman" panose="02020603050405020304" pitchFamily="18" charset="0"/>
              </a:rPr>
              <a:t>tratadas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empresas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bancos</a:t>
            </a:r>
            <a:r>
              <a:rPr lang="en-US" dirty="0">
                <a:ea typeface="Times New Roman" panose="02020603050405020304" pitchFamily="18" charset="0"/>
              </a:rPr>
              <a:t>, mas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sistema</a:t>
            </a:r>
            <a:r>
              <a:rPr lang="en-US" dirty="0">
                <a:ea typeface="Times New Roman" panose="02020603050405020304" pitchFamily="18" charset="0"/>
              </a:rPr>
              <a:t> peer-to-peer, a </a:t>
            </a:r>
            <a:r>
              <a:rPr lang="en-US" dirty="0" err="1">
                <a:ea typeface="Times New Roman" panose="02020603050405020304" pitchFamily="18" charset="0"/>
              </a:rPr>
              <a:t>responsabilidade</a:t>
            </a:r>
            <a:r>
              <a:rPr lang="en-US" dirty="0">
                <a:ea typeface="Times New Roman" panose="02020603050405020304" pitchFamily="18" charset="0"/>
              </a:rPr>
              <a:t> de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financeiras</a:t>
            </a:r>
            <a:r>
              <a:rPr lang="en-US" dirty="0">
                <a:ea typeface="Times New Roman" panose="02020603050405020304" pitchFamily="18" charset="0"/>
              </a:rPr>
              <a:t> </a:t>
            </a:r>
            <a:r>
              <a:rPr lang="en-US" dirty="0" err="1">
                <a:ea typeface="Times New Roman" panose="02020603050405020304" pitchFamily="18" charset="0"/>
              </a:rPr>
              <a:t>sejam</a:t>
            </a:r>
            <a:r>
              <a:rPr lang="en-US" dirty="0">
                <a:ea typeface="Times New Roman" panose="02020603050405020304" pitchFamily="18" charset="0"/>
              </a:rPr>
              <a:t> </a:t>
            </a:r>
            <a:r>
              <a:rPr lang="en-US" dirty="0" err="1">
                <a:ea typeface="Times New Roman" panose="02020603050405020304" pitchFamily="18" charset="0"/>
              </a:rPr>
              <a:t>devidamente</a:t>
            </a:r>
            <a:r>
              <a:rPr lang="en-US" dirty="0">
                <a:ea typeface="Times New Roman" panose="02020603050405020304" pitchFamily="18" charset="0"/>
              </a:rPr>
              <a:t> </a:t>
            </a:r>
            <a:r>
              <a:rPr lang="en-US" dirty="0" err="1">
                <a:ea typeface="Times New Roman" panose="02020603050405020304" pitchFamily="18" charset="0"/>
              </a:rPr>
              <a:t>liquidadas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mudará</a:t>
            </a:r>
            <a:r>
              <a:rPr lang="en-US" dirty="0">
                <a:ea typeface="Times New Roman" panose="02020603050405020304" pitchFamily="18" charset="0"/>
              </a:rPr>
              <a:t>. </a:t>
            </a:r>
            <a:r>
              <a:rPr lang="en-US" dirty="0" err="1">
                <a:ea typeface="Times New Roman" panose="02020603050405020304" pitchFamily="18" charset="0"/>
              </a:rPr>
              <a:t>Embora</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fosse </a:t>
            </a:r>
            <a:r>
              <a:rPr lang="en-US" dirty="0" err="1">
                <a:ea typeface="Times New Roman" panose="02020603050405020304" pitchFamily="18" charset="0"/>
              </a:rPr>
              <a:t>possível</a:t>
            </a:r>
            <a:r>
              <a:rPr lang="en-US" dirty="0">
                <a:ea typeface="Times New Roman" panose="02020603050405020304" pitchFamily="18" charset="0"/>
              </a:rPr>
              <a:t> </a:t>
            </a:r>
            <a:r>
              <a:rPr lang="en-US" dirty="0" err="1">
                <a:ea typeface="Times New Roman" panose="02020603050405020304" pitchFamily="18" charset="0"/>
              </a:rPr>
              <a:t>impor</a:t>
            </a:r>
            <a:r>
              <a:rPr lang="en-US" dirty="0">
                <a:ea typeface="Times New Roman" panose="02020603050405020304" pitchFamily="18" charset="0"/>
              </a:rPr>
              <a:t> </a:t>
            </a:r>
            <a:r>
              <a:rPr lang="en-US" dirty="0" err="1">
                <a:ea typeface="Times New Roman" panose="02020603050405020304" pitchFamily="18" charset="0"/>
              </a:rPr>
              <a:t>tal</a:t>
            </a:r>
            <a:r>
              <a:rPr lang="en-US" dirty="0">
                <a:ea typeface="Times New Roman" panose="02020603050405020304" pitchFamily="18" charset="0"/>
              </a:rPr>
              <a:t> </a:t>
            </a:r>
            <a:r>
              <a:rPr lang="en-US" dirty="0" err="1">
                <a:ea typeface="Times New Roman" panose="02020603050405020304" pitchFamily="18" charset="0"/>
              </a:rPr>
              <a:t>obrigação</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poderia</a:t>
            </a:r>
            <a:r>
              <a:rPr lang="en-US" dirty="0">
                <a:ea typeface="Times New Roman" panose="02020603050405020304" pitchFamily="18" charset="0"/>
              </a:rPr>
              <a:t> </a:t>
            </a:r>
            <a:r>
              <a:rPr lang="en-US" dirty="0" err="1">
                <a:ea typeface="Times New Roman" panose="02020603050405020304" pitchFamily="18" charset="0"/>
              </a:rPr>
              <a:t>causar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sobrecarga</a:t>
            </a:r>
            <a:r>
              <a:rPr lang="en-US" dirty="0">
                <a:ea typeface="Times New Roman" panose="02020603050405020304" pitchFamily="18" charset="0"/>
              </a:rPr>
              <a:t> </a:t>
            </a:r>
            <a:r>
              <a:rPr lang="en-US" dirty="0" err="1">
                <a:ea typeface="Times New Roman" panose="02020603050405020304" pitchFamily="18" charset="0"/>
              </a:rPr>
              <a:t>administrativa</a:t>
            </a:r>
            <a:r>
              <a:rPr lang="en-US" dirty="0">
                <a:ea typeface="Times New Roman" panose="02020603050405020304" pitchFamily="18" charset="0"/>
              </a:rPr>
              <a:t> </a:t>
            </a:r>
            <a:r>
              <a:rPr lang="en-US" dirty="0" err="1">
                <a:ea typeface="Times New Roman" panose="02020603050405020304" pitchFamily="18" charset="0"/>
              </a:rPr>
              <a:t>insuportável</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invés</a:t>
            </a:r>
            <a:r>
              <a:rPr lang="en-US" dirty="0">
                <a:ea typeface="Times New Roman" panose="02020603050405020304" pitchFamily="18" charset="0"/>
              </a:rPr>
              <a:t>, </a:t>
            </a:r>
            <a:r>
              <a:rPr lang="en-US" dirty="0" err="1">
                <a:ea typeface="Times New Roman" panose="02020603050405020304" pitchFamily="18" charset="0"/>
              </a:rPr>
              <a:t>seria</a:t>
            </a:r>
            <a:r>
              <a:rPr lang="en-US" dirty="0">
                <a:ea typeface="Times New Roman" panose="02020603050405020304" pitchFamily="18" charset="0"/>
              </a:rPr>
              <a:t> </a:t>
            </a:r>
            <a:r>
              <a:rPr lang="en-US" dirty="0" err="1">
                <a:ea typeface="Times New Roman" panose="02020603050405020304" pitchFamily="18" charset="0"/>
              </a:rPr>
              <a:t>necessária</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entidade</a:t>
            </a:r>
            <a:r>
              <a:rPr lang="en-US" dirty="0">
                <a:ea typeface="Times New Roman" panose="02020603050405020304" pitchFamily="18" charset="0"/>
              </a:rPr>
              <a:t> </a:t>
            </a:r>
            <a:r>
              <a:rPr lang="en-US" dirty="0" err="1">
                <a:ea typeface="Times New Roman" panose="02020603050405020304" pitchFamily="18" charset="0"/>
              </a:rPr>
              <a:t>responsável</a:t>
            </a:r>
            <a:r>
              <a:rPr lang="en-US" dirty="0">
                <a:ea typeface="Times New Roman" panose="02020603050405020304" pitchFamily="18" charset="0"/>
              </a:rPr>
              <a:t> real,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um </a:t>
            </a:r>
            <a:r>
              <a:rPr lang="en-US" dirty="0" err="1">
                <a:ea typeface="Times New Roman" panose="02020603050405020304" pitchFamily="18" charset="0"/>
              </a:rPr>
              <a:t>operador</a:t>
            </a:r>
            <a:r>
              <a:rPr lang="en-US" dirty="0">
                <a:ea typeface="Times New Roman" panose="02020603050405020304" pitchFamily="18" charset="0"/>
              </a:rPr>
              <a:t> de </a:t>
            </a:r>
            <a:r>
              <a:rPr lang="en-US" dirty="0" err="1">
                <a:ea typeface="Times New Roman" panose="02020603050405020304" pitchFamily="18" charset="0"/>
              </a:rPr>
              <a:t>plataforma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atendesse</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a </a:t>
            </a:r>
            <a:r>
              <a:rPr lang="en-US" dirty="0" err="1">
                <a:ea typeface="Times New Roman" panose="02020603050405020304" pitchFamily="18" charset="0"/>
              </a:rPr>
              <a:t>serem</a:t>
            </a:r>
            <a:r>
              <a:rPr lang="en-US" dirty="0">
                <a:ea typeface="Times New Roman" panose="02020603050405020304" pitchFamily="18" charset="0"/>
              </a:rPr>
              <a:t> </a:t>
            </a:r>
            <a:r>
              <a:rPr lang="en-US" dirty="0" err="1">
                <a:ea typeface="Times New Roman" panose="02020603050405020304" pitchFamily="18" charset="0"/>
              </a:rPr>
              <a:t>preenchidos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provedor</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a:t>
            </a:r>
            <a:r>
              <a:rPr lang="en-US" dirty="0" err="1">
                <a:ea typeface="Times New Roman" panose="02020603050405020304" pitchFamily="18" charset="0"/>
              </a:rPr>
              <a:t>financeiros</a:t>
            </a:r>
            <a:r>
              <a:rPr lang="en-US" dirty="0">
                <a:ea typeface="Times New Roman" panose="02020603050405020304" pitchFamily="18" charset="0"/>
              </a:rPr>
              <a:t> da </a:t>
            </a:r>
            <a:r>
              <a:rPr lang="en-US" dirty="0" err="1">
                <a:ea typeface="Times New Roman" panose="02020603050405020304" pitchFamily="18" charset="0"/>
              </a:rPr>
              <a:t>respectiva</a:t>
            </a:r>
            <a:r>
              <a:rPr lang="en-US" dirty="0">
                <a:ea typeface="Times New Roman" panose="02020603050405020304" pitchFamily="18" charset="0"/>
              </a:rPr>
              <a:t> </a:t>
            </a:r>
            <a:r>
              <a:rPr lang="en-US" dirty="0" err="1">
                <a:ea typeface="Times New Roman" panose="02020603050405020304" pitchFamily="18" charset="0"/>
              </a:rPr>
              <a:t>legislação</a:t>
            </a:r>
            <a:r>
              <a:rPr lang="en-US" dirty="0">
                <a:ea typeface="Times New Roman" panose="02020603050405020304" pitchFamily="18" charset="0"/>
              </a:rPr>
              <a:t>.</a:t>
            </a:r>
          </a:p>
          <a:p>
            <a:r>
              <a:rPr lang="en-US" dirty="0" err="1">
                <a:ea typeface="Times New Roman" panose="02020603050405020304" pitchFamily="18" charset="0"/>
              </a:rPr>
              <a:t>Observar</a:t>
            </a:r>
            <a:r>
              <a:rPr lang="en-US" dirty="0">
                <a:ea typeface="Times New Roman" panose="02020603050405020304" pitchFamily="18" charset="0"/>
              </a:rPr>
              <a:t> a </a:t>
            </a:r>
            <a:r>
              <a:rPr lang="en-US" dirty="0" err="1">
                <a:ea typeface="Times New Roman" panose="02020603050405020304" pitchFamily="18" charset="0"/>
              </a:rPr>
              <a:t>transformação</a:t>
            </a:r>
            <a:r>
              <a:rPr lang="en-US" dirty="0">
                <a:ea typeface="Times New Roman" panose="02020603050405020304" pitchFamily="18" charset="0"/>
              </a:rPr>
              <a:t> </a:t>
            </a:r>
            <a:r>
              <a:rPr lang="en-US" dirty="0" err="1">
                <a:ea typeface="Times New Roman" panose="02020603050405020304" pitchFamily="18" charset="0"/>
              </a:rPr>
              <a:t>regulatória</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no </a:t>
            </a:r>
            <a:r>
              <a:rPr lang="en-US" dirty="0" err="1">
                <a:ea typeface="Times New Roman" panose="02020603050405020304" pitchFamily="18" charset="0"/>
              </a:rPr>
              <a:t>setor</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mostra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modelos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e a </a:t>
            </a:r>
            <a:r>
              <a:rPr lang="en-US" dirty="0" err="1">
                <a:ea typeface="Times New Roman" panose="02020603050405020304" pitchFamily="18" charset="0"/>
              </a:rPr>
              <a:t>revisão</a:t>
            </a:r>
            <a:r>
              <a:rPr lang="en-US" dirty="0">
                <a:ea typeface="Times New Roman" panose="02020603050405020304" pitchFamily="18" charset="0"/>
              </a:rPr>
              <a:t> dos </a:t>
            </a:r>
            <a:r>
              <a:rPr lang="en-US" dirty="0" err="1">
                <a:ea typeface="Times New Roman" panose="02020603050405020304" pitchFamily="18" charset="0"/>
              </a:rPr>
              <a:t>relacionamentos</a:t>
            </a:r>
            <a:r>
              <a:rPr lang="en-US" dirty="0">
                <a:ea typeface="Times New Roman" panose="02020603050405020304" pitchFamily="18" charset="0"/>
              </a:rPr>
              <a:t> </a:t>
            </a:r>
            <a:r>
              <a:rPr lang="en-US" dirty="0" err="1">
                <a:ea typeface="Times New Roman" panose="02020603050405020304" pitchFamily="18" charset="0"/>
              </a:rPr>
              <a:t>existentes</a:t>
            </a:r>
            <a:r>
              <a:rPr lang="en-US" dirty="0">
                <a:ea typeface="Times New Roman" panose="02020603050405020304" pitchFamily="18" charset="0"/>
              </a:rPr>
              <a:t> com </a:t>
            </a:r>
            <a:r>
              <a:rPr lang="en-US" dirty="0" err="1">
                <a:ea typeface="Times New Roman" panose="02020603050405020304" pitchFamily="18" charset="0"/>
              </a:rPr>
              <a:t>clientes</a:t>
            </a:r>
            <a:r>
              <a:rPr lang="en-US" dirty="0">
                <a:ea typeface="Times New Roman" panose="02020603050405020304" pitchFamily="18" charset="0"/>
              </a:rPr>
              <a:t> e </a:t>
            </a:r>
            <a:r>
              <a:rPr lang="en-US" dirty="0" err="1">
                <a:ea typeface="Times New Roman" panose="02020603050405020304" pitchFamily="18" charset="0"/>
              </a:rPr>
              <a:t>fornecedores</a:t>
            </a:r>
            <a:r>
              <a:rPr lang="en-US" dirty="0">
                <a:ea typeface="Times New Roman" panose="02020603050405020304" pitchFamily="18" charset="0"/>
              </a:rPr>
              <a:t> no </a:t>
            </a:r>
            <a:r>
              <a:rPr lang="en-US" dirty="0" err="1">
                <a:ea typeface="Times New Roman" panose="02020603050405020304" pitchFamily="18" charset="0"/>
              </a:rPr>
              <a:t>contexto</a:t>
            </a:r>
            <a:r>
              <a:rPr lang="en-US" dirty="0">
                <a:ea typeface="Times New Roman" panose="02020603050405020304" pitchFamily="18" charset="0"/>
              </a:rPr>
              <a:t> da lei são </a:t>
            </a:r>
            <a:r>
              <a:rPr lang="en-US" dirty="0" err="1">
                <a:ea typeface="Times New Roman" panose="02020603050405020304" pitchFamily="18" charset="0"/>
              </a:rPr>
              <a:t>muito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complexos</a:t>
            </a:r>
            <a:r>
              <a:rPr lang="en-US" dirty="0">
                <a:ea typeface="Times New Roman" panose="02020603050405020304" pitchFamily="18" charset="0"/>
              </a:rPr>
              <a:t> do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poderia</a:t>
            </a:r>
            <a:r>
              <a:rPr lang="en-US" dirty="0">
                <a:ea typeface="Times New Roman" panose="02020603050405020304" pitchFamily="18" charset="0"/>
              </a:rPr>
              <a:t> </a:t>
            </a:r>
            <a:r>
              <a:rPr lang="en-US" dirty="0" err="1">
                <a:ea typeface="Times New Roman" panose="02020603050405020304" pitchFamily="18" charset="0"/>
              </a:rPr>
              <a:t>pensar</a:t>
            </a:r>
            <a:r>
              <a:rPr lang="en-US" dirty="0">
                <a:ea typeface="Times New Roman" panose="02020603050405020304" pitchFamily="18" charset="0"/>
              </a:rPr>
              <a:t>. O </a:t>
            </a:r>
            <a:r>
              <a:rPr lang="en-US" dirty="0" err="1">
                <a:ea typeface="Times New Roman" panose="02020603050405020304" pitchFamily="18" charset="0"/>
              </a:rPr>
              <a:t>modelo</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idealista</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autoridade</a:t>
            </a:r>
            <a:r>
              <a:rPr lang="en-US" dirty="0">
                <a:ea typeface="Times New Roman" panose="02020603050405020304" pitchFamily="18" charset="0"/>
              </a:rPr>
              <a:t> central </a:t>
            </a:r>
            <a:r>
              <a:rPr lang="en-US" dirty="0" err="1">
                <a:ea typeface="Times New Roman" panose="02020603050405020304" pitchFamily="18" charset="0"/>
              </a:rPr>
              <a:t>responsável</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opção</a:t>
            </a:r>
            <a:r>
              <a:rPr lang="en-US" dirty="0">
                <a:ea typeface="Times New Roman" panose="02020603050405020304" pitchFamily="18" charset="0"/>
              </a:rPr>
              <a:t> </a:t>
            </a:r>
            <a:r>
              <a:rPr lang="en-US" dirty="0" err="1">
                <a:ea typeface="Times New Roman" panose="02020603050405020304" pitchFamily="18" charset="0"/>
              </a:rPr>
              <a:t>viável</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exigiria</a:t>
            </a:r>
            <a:r>
              <a:rPr lang="en-US" dirty="0">
                <a:ea typeface="Times New Roman" panose="02020603050405020304" pitchFamily="18" charset="0"/>
              </a:rPr>
              <a:t> </a:t>
            </a:r>
            <a:r>
              <a:rPr lang="en-US" dirty="0" err="1">
                <a:ea typeface="Times New Roman" panose="02020603050405020304" pitchFamily="18" charset="0"/>
              </a:rPr>
              <a:t>regras</a:t>
            </a:r>
            <a:r>
              <a:rPr lang="en-US" dirty="0">
                <a:ea typeface="Times New Roman" panose="02020603050405020304" pitchFamily="18" charset="0"/>
              </a:rPr>
              <a:t> de </a:t>
            </a:r>
            <a:r>
              <a:rPr lang="en-US" dirty="0" err="1">
                <a:ea typeface="Times New Roman" panose="02020603050405020304" pitchFamily="18" charset="0"/>
              </a:rPr>
              <a:t>responsabilidade</a:t>
            </a:r>
            <a:r>
              <a:rPr lang="en-US" dirty="0">
                <a:ea typeface="Times New Roman" panose="02020603050405020304" pitchFamily="18" charset="0"/>
              </a:rPr>
              <a:t> </a:t>
            </a:r>
            <a:r>
              <a:rPr lang="en-US" dirty="0" err="1">
                <a:ea typeface="Times New Roman" panose="02020603050405020304" pitchFamily="18" charset="0"/>
              </a:rPr>
              <a:t>claras</a:t>
            </a:r>
            <a:r>
              <a:rPr lang="en-US" dirty="0">
                <a:ea typeface="Times New Roman" panose="02020603050405020304" pitchFamily="18" charset="0"/>
              </a:rPr>
              <a:t> e </a:t>
            </a:r>
            <a:r>
              <a:rPr lang="en-US" dirty="0" err="1">
                <a:ea typeface="Times New Roman" panose="02020603050405020304" pitchFamily="18" charset="0"/>
              </a:rPr>
              <a:t>transparentes</a:t>
            </a:r>
            <a:r>
              <a:rPr lang="en-US" dirty="0">
                <a:ea typeface="Times New Roman" panose="02020603050405020304" pitchFamily="18" charset="0"/>
              </a:rPr>
              <a:t> e </a:t>
            </a:r>
            <a:r>
              <a:rPr lang="en-US" dirty="0" err="1">
                <a:ea typeface="Times New Roman" panose="02020603050405020304" pitchFamily="18" charset="0"/>
              </a:rPr>
              <a:t>conformidade</a:t>
            </a:r>
            <a:r>
              <a:rPr lang="en-US" dirty="0">
                <a:ea typeface="Times New Roman" panose="02020603050405020304" pitchFamily="18" charset="0"/>
              </a:rPr>
              <a:t> com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regulamentos</a:t>
            </a:r>
            <a:r>
              <a:rPr lang="en-US" dirty="0">
                <a:ea typeface="Times New Roman" panose="02020603050405020304" pitchFamily="18" charset="0"/>
              </a:rPr>
              <a:t> </a:t>
            </a:r>
            <a:r>
              <a:rPr lang="en-US" dirty="0" err="1">
                <a:ea typeface="Times New Roman" panose="02020603050405020304" pitchFamily="18" charset="0"/>
              </a:rPr>
              <a:t>locais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tal</a:t>
            </a:r>
            <a:r>
              <a:rPr lang="en-US" dirty="0">
                <a:ea typeface="Times New Roman" panose="02020603050405020304" pitchFamily="18" charset="0"/>
              </a:rPr>
              <a:t> </a:t>
            </a:r>
            <a:r>
              <a:rPr lang="en-US" dirty="0" err="1">
                <a:ea typeface="Times New Roman" panose="02020603050405020304" pitchFamily="18" charset="0"/>
              </a:rPr>
              <a:t>plataforma</a:t>
            </a:r>
            <a:r>
              <a:rPr lang="en-US" dirty="0">
                <a:ea typeface="Times New Roman" panose="02020603050405020304" pitchFamily="18" charset="0"/>
              </a:rPr>
              <a:t>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operada</a:t>
            </a:r>
            <a:r>
              <a:rPr lang="en-US" dirty="0">
                <a:ea typeface="Times New Roman" panose="02020603050405020304" pitchFamily="18" charset="0"/>
              </a:rPr>
              <a:t> de forma </a:t>
            </a:r>
            <a:r>
              <a:rPr lang="en-US" dirty="0" err="1">
                <a:ea typeface="Times New Roman" panose="02020603050405020304" pitchFamily="18" charset="0"/>
              </a:rPr>
              <a:t>adequada</a:t>
            </a:r>
            <a:r>
              <a:rPr lang="en-US" dirty="0">
                <a:ea typeface="Times New Roman" panose="02020603050405020304" pitchFamily="18" charset="0"/>
              </a:rPr>
              <a:t> e </a:t>
            </a:r>
            <a:r>
              <a:rPr lang="en-US" dirty="0" err="1">
                <a:ea typeface="Times New Roman" panose="02020603050405020304" pitchFamily="18" charset="0"/>
              </a:rPr>
              <a:t>segura</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 </a:t>
            </a:r>
            <a:r>
              <a:rPr lang="en-US" dirty="0" err="1">
                <a:ea typeface="Times New Roman" panose="02020603050405020304" pitchFamily="18" charset="0"/>
              </a:rPr>
              <a:t>responsabilidade</a:t>
            </a:r>
            <a:r>
              <a:rPr lang="en-US" dirty="0">
                <a:ea typeface="Times New Roman" panose="02020603050405020304" pitchFamily="18" charset="0"/>
              </a:rPr>
              <a:t> das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envolvidas</a:t>
            </a:r>
            <a:r>
              <a:rPr lang="en-US" dirty="0">
                <a:ea typeface="Times New Roman" panose="02020603050405020304" pitchFamily="18" charset="0"/>
              </a:rPr>
              <a:t> no </a:t>
            </a:r>
            <a:r>
              <a:rPr lang="en-US" dirty="0" err="1">
                <a:ea typeface="Times New Roman" panose="02020603050405020304" pitchFamily="18" charset="0"/>
              </a:rPr>
              <a:t>caso</a:t>
            </a:r>
            <a:r>
              <a:rPr lang="en-US" dirty="0">
                <a:ea typeface="Times New Roman" panose="02020603050405020304" pitchFamily="18" charset="0"/>
              </a:rPr>
              <a:t> de </a:t>
            </a:r>
            <a:r>
              <a:rPr lang="en-US" dirty="0" err="1">
                <a:ea typeface="Times New Roman" panose="02020603050405020304" pitchFamily="18" charset="0"/>
              </a:rPr>
              <a:t>inadimplência</a:t>
            </a:r>
            <a:r>
              <a:rPr lang="en-US" dirty="0">
                <a:ea typeface="Times New Roman" panose="02020603050405020304" pitchFamily="18" charset="0"/>
              </a:rPr>
              <a:t>, </a:t>
            </a:r>
            <a:r>
              <a:rPr lang="en-US" dirty="0" err="1">
                <a:ea typeface="Times New Roman" panose="02020603050405020304" pitchFamily="18" charset="0"/>
              </a:rPr>
              <a:t>falhas</a:t>
            </a:r>
            <a:r>
              <a:rPr lang="en-US" dirty="0">
                <a:ea typeface="Times New Roman" panose="02020603050405020304" pitchFamily="18" charset="0"/>
              </a:rPr>
              <a:t> </a:t>
            </a:r>
            <a:r>
              <a:rPr lang="en-US" dirty="0" err="1">
                <a:ea typeface="Times New Roman" panose="02020603050405020304" pitchFamily="18" charset="0"/>
              </a:rPr>
              <a:t>técnicas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adulteração</a:t>
            </a:r>
            <a:r>
              <a:rPr lang="en-US" dirty="0">
                <a:ea typeface="Times New Roman" panose="02020603050405020304" pitchFamily="18" charset="0"/>
              </a:rPr>
              <a:t> </a:t>
            </a:r>
            <a:r>
              <a:rPr lang="en-US" dirty="0" err="1">
                <a:ea typeface="Times New Roman" panose="02020603050405020304" pitchFamily="18" charset="0"/>
              </a:rPr>
              <a:t>intencional</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estaria</a:t>
            </a:r>
            <a:r>
              <a:rPr lang="en-US" dirty="0">
                <a:ea typeface="Times New Roman" panose="02020603050405020304" pitchFamily="18" charset="0"/>
              </a:rPr>
              <a:t> </a:t>
            </a:r>
            <a:r>
              <a:rPr lang="en-US" dirty="0" err="1">
                <a:ea typeface="Times New Roman" panose="02020603050405020304" pitchFamily="18" charset="0"/>
              </a:rPr>
              <a:t>coberta</a:t>
            </a:r>
            <a:r>
              <a:rPr lang="en-US" dirty="0">
                <a:ea typeface="Times New Roman" panose="02020603050405020304" pitchFamily="18" charset="0"/>
              </a:rPr>
              <a:t>. Como o </a:t>
            </a:r>
            <a:r>
              <a:rPr lang="en-US" dirty="0" err="1">
                <a:ea typeface="Times New Roman" panose="02020603050405020304" pitchFamily="18" charset="0"/>
              </a:rPr>
              <a:t>negócio</a:t>
            </a:r>
            <a:r>
              <a:rPr lang="en-US" dirty="0">
                <a:ea typeface="Times New Roman" panose="02020603050405020304" pitchFamily="18" charset="0"/>
              </a:rPr>
              <a:t> de </a:t>
            </a:r>
            <a:r>
              <a:rPr lang="en-US" dirty="0" err="1">
                <a:ea typeface="Times New Roman" panose="02020603050405020304" pitchFamily="18" charset="0"/>
              </a:rPr>
              <a:t>fornecimento</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envolve</a:t>
            </a:r>
            <a:r>
              <a:rPr lang="en-US" dirty="0">
                <a:ea typeface="Times New Roman" panose="02020603050405020304" pitchFamily="18" charset="0"/>
              </a:rPr>
              <a:t> o </a:t>
            </a:r>
            <a:r>
              <a:rPr lang="en-US" dirty="0" err="1">
                <a:ea typeface="Times New Roman" panose="02020603050405020304" pitchFamily="18" charset="0"/>
              </a:rPr>
              <a:t>uso</a:t>
            </a:r>
            <a:r>
              <a:rPr lang="en-US" dirty="0">
                <a:ea typeface="Times New Roman" panose="02020603050405020304" pitchFamily="18" charset="0"/>
              </a:rPr>
              <a:t> de </a:t>
            </a:r>
            <a:r>
              <a:rPr lang="en-US" dirty="0" err="1">
                <a:ea typeface="Times New Roman" panose="02020603050405020304" pitchFamily="18" charset="0"/>
              </a:rPr>
              <a:t>infraestrutura</a:t>
            </a:r>
            <a:r>
              <a:rPr lang="en-US" dirty="0">
                <a:ea typeface="Times New Roman" panose="02020603050405020304" pitchFamily="18" charset="0"/>
              </a:rPr>
              <a:t> </a:t>
            </a:r>
            <a:r>
              <a:rPr lang="en-US" dirty="0" err="1">
                <a:ea typeface="Times New Roman" panose="02020603050405020304" pitchFamily="18" charset="0"/>
              </a:rPr>
              <a:t>crítica</a:t>
            </a:r>
            <a:r>
              <a:rPr lang="en-US" dirty="0">
                <a:ea typeface="Times New Roman" panose="02020603050405020304" pitchFamily="18" charset="0"/>
              </a:rPr>
              <a:t>, a </a:t>
            </a:r>
            <a:r>
              <a:rPr lang="en-US" dirty="0" err="1">
                <a:ea typeface="Times New Roman" panose="02020603050405020304" pitchFamily="18" charset="0"/>
              </a:rPr>
              <a:t>eventualidade</a:t>
            </a:r>
            <a:r>
              <a:rPr lang="en-US" dirty="0">
                <a:ea typeface="Times New Roman" panose="02020603050405020304" pitchFamily="18" charset="0"/>
              </a:rPr>
              <a:t> de </a:t>
            </a:r>
            <a:r>
              <a:rPr lang="en-US" dirty="0" err="1">
                <a:ea typeface="Times New Roman" panose="02020603050405020304" pitchFamily="18" charset="0"/>
              </a:rPr>
              <a:t>falha</a:t>
            </a:r>
            <a:r>
              <a:rPr lang="en-US" dirty="0">
                <a:ea typeface="Times New Roman" panose="02020603050405020304" pitchFamily="18" charset="0"/>
              </a:rPr>
              <a:t> total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parcial</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prevenida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planos</a:t>
            </a:r>
            <a:r>
              <a:rPr lang="en-US" dirty="0">
                <a:ea typeface="Times New Roman" panose="02020603050405020304" pitchFamily="18" charset="0"/>
              </a:rPr>
              <a:t> de </a:t>
            </a:r>
            <a:r>
              <a:rPr lang="en-US" dirty="0" err="1">
                <a:ea typeface="Times New Roman" panose="02020603050405020304" pitchFamily="18" charset="0"/>
              </a:rPr>
              <a:t>emergência</a:t>
            </a:r>
            <a:r>
              <a:rPr lang="en-US" dirty="0">
                <a:ea typeface="Times New Roman" panose="02020603050405020304" pitchFamily="18" charset="0"/>
              </a:rPr>
              <a:t>.</a:t>
            </a:r>
            <a:r>
              <a:rPr lang="en-US" dirty="0">
                <a:solidFill>
                  <a:srgbClr val="000000"/>
                </a:solidFill>
                <a:effectLst/>
                <a:ea typeface="Times New Roman" panose="02020603050405020304" pitchFamily="18" charset="0"/>
              </a:rPr>
              <a:t> </a:t>
            </a:r>
            <a:endParaRPr lang="x-none" dirty="0">
              <a:effectLst/>
              <a:ea typeface="Times New Roman" panose="02020603050405020304" pitchFamily="18" charset="0"/>
            </a:endParaRPr>
          </a:p>
          <a:p>
            <a:r>
              <a:rPr lang="en-US" dirty="0">
                <a:cs typeface="+mn-cs"/>
              </a:rPr>
              <a:t> </a:t>
            </a:r>
          </a:p>
          <a:p>
            <a:endParaRPr lang="en-US" dirty="0">
              <a:cs typeface="+mn-cs"/>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588483" y="5262400"/>
            <a:ext cx="6348831" cy="47642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Oportunidades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para</a:t>
            </a:r>
            <a:r>
              <a:rPr lang="en-US" b="1" dirty="0">
                <a:solidFill>
                  <a:srgbClr val="F79037"/>
                </a:solidFill>
                <a:ea typeface="Times New Roman" panose="02020603050405020304" pitchFamily="18" charset="0"/>
              </a:rPr>
              <a:t> a </a:t>
            </a:r>
            <a:r>
              <a:rPr lang="en-US" b="1" dirty="0" err="1">
                <a:solidFill>
                  <a:srgbClr val="F79037"/>
                </a:solidFill>
                <a:ea typeface="Times New Roman" panose="02020603050405020304" pitchFamily="18" charset="0"/>
              </a:rPr>
              <a:t>tecnologia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blockchain</a:t>
            </a:r>
            <a:r>
              <a:rPr lang="en-US" b="1" dirty="0">
                <a:solidFill>
                  <a:srgbClr val="F79037"/>
                </a:solidFill>
                <a:ea typeface="Times New Roman" panose="02020603050405020304" pitchFamily="18" charset="0"/>
              </a:rPr>
              <a:t> no </a:t>
            </a:r>
            <a:r>
              <a:rPr lang="en-US" b="1" dirty="0" err="1">
                <a:solidFill>
                  <a:srgbClr val="F79037"/>
                </a:solidFill>
                <a:ea typeface="Times New Roman" panose="02020603050405020304" pitchFamily="18" charset="0"/>
              </a:rPr>
              <a:t>setor</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endParaRPr lang="en-US" b="1" dirty="0">
              <a:solidFill>
                <a:srgbClr val="F79037"/>
              </a:solidFill>
              <a:ea typeface="Times New Roman" panose="02020603050405020304" pitchFamily="18" charset="0"/>
            </a:endParaRPr>
          </a:p>
          <a:p>
            <a:r>
              <a:rPr lang="en-US" dirty="0">
                <a:solidFill>
                  <a:srgbClr val="000000"/>
                </a:solidFill>
                <a:ea typeface="Times New Roman" panose="02020603050405020304" pitchFamily="18" charset="0"/>
              </a:rPr>
              <a:t>A </a:t>
            </a:r>
            <a:r>
              <a:rPr lang="en-US" dirty="0" err="1">
                <a:solidFill>
                  <a:srgbClr val="000000"/>
                </a:solidFill>
                <a:ea typeface="Times New Roman" panose="02020603050405020304" pitchFamily="18" charset="0"/>
              </a:rPr>
              <a:t>tecnologia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reduzir</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contas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dos </a:t>
            </a:r>
            <a:r>
              <a:rPr lang="en-US" dirty="0" err="1">
                <a:solidFill>
                  <a:srgbClr val="000000"/>
                </a:solidFill>
                <a:ea typeface="Times New Roman" panose="02020603050405020304" pitchFamily="18" charset="0"/>
              </a:rPr>
              <a:t>consumidores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vez</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operam</a:t>
            </a:r>
            <a:r>
              <a:rPr lang="en-US" dirty="0">
                <a:solidFill>
                  <a:srgbClr val="000000"/>
                </a:solidFill>
                <a:ea typeface="Times New Roman" panose="02020603050405020304" pitchFamily="18" charset="0"/>
              </a:rPr>
              <a:t> com base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suposição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provedores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realizam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diretamente</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clientes</a:t>
            </a:r>
            <a:r>
              <a:rPr lang="en-US" dirty="0">
                <a:solidFill>
                  <a:srgbClr val="000000"/>
                </a:solidFill>
                <a:ea typeface="Times New Roman" panose="02020603050405020304" pitchFamily="18" charset="0"/>
              </a:rPr>
              <a:t>. Uma </a:t>
            </a:r>
            <a:r>
              <a:rPr lang="en-US" dirty="0" err="1">
                <a:solidFill>
                  <a:srgbClr val="000000"/>
                </a:solidFill>
                <a:ea typeface="Times New Roman" panose="02020603050405020304" pitchFamily="18" charset="0"/>
              </a:rPr>
              <a:t>consequência</a:t>
            </a:r>
            <a:r>
              <a:rPr lang="en-US" dirty="0">
                <a:solidFill>
                  <a:srgbClr val="000000"/>
                </a:solidFill>
                <a:ea typeface="Times New Roman" panose="02020603050405020304" pitchFamily="18" charset="0"/>
              </a:rPr>
              <a:t> disso </a:t>
            </a:r>
            <a:r>
              <a:rPr lang="en-US" dirty="0" err="1">
                <a:solidFill>
                  <a:srgbClr val="000000"/>
                </a:solidFill>
                <a:ea typeface="Times New Roman" panose="02020603050405020304" pitchFamily="18" charset="0"/>
              </a:rPr>
              <a:t>seria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intermediários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antes </a:t>
            </a:r>
            <a:r>
              <a:rPr lang="en-US" dirty="0" err="1">
                <a:solidFill>
                  <a:srgbClr val="000000"/>
                </a:solidFill>
                <a:ea typeface="Times New Roman" panose="02020603050405020304" pitchFamily="18" charset="0"/>
              </a:rPr>
              <a:t>atuavam</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mercado</a:t>
            </a:r>
            <a:r>
              <a:rPr lang="en-US" dirty="0">
                <a:solidFill>
                  <a:srgbClr val="000000"/>
                </a:solidFill>
                <a:ea typeface="Times New Roman" panose="02020603050405020304" pitchFamily="18" charset="0"/>
              </a:rPr>
              <a:t>, entre </a:t>
            </a:r>
            <a:r>
              <a:rPr lang="en-US" dirty="0" err="1">
                <a:solidFill>
                  <a:srgbClr val="000000"/>
                </a:solidFill>
                <a:ea typeface="Times New Roman" panose="02020603050405020304" pitchFamily="18" charset="0"/>
              </a:rPr>
              <a:t>eles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plataformas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negociação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comercializadoras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bancos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empresas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poderiam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necessários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número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importância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seriam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levar</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significativa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tipos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eliminados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incluem</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seguinte</a:t>
            </a:r>
            <a:r>
              <a:rPr lang="en-US" dirty="0">
                <a:solidFill>
                  <a:srgbClr val="000000"/>
                </a:solidFill>
                <a:ea typeface="Times New Roman" panose="02020603050405020304" pitchFamily="18" charset="0"/>
              </a:rPr>
              <a:t>:</a:t>
            </a:r>
          </a:p>
          <a:p>
            <a:r>
              <a:rPr lang="en-US" dirty="0">
                <a:solidFill>
                  <a:srgbClr val="000000"/>
                </a:solidFill>
                <a:effectLst/>
                <a:ea typeface="Times New Roman" panose="02020603050405020304" pitchFamily="18" charset="0"/>
              </a:rPr>
              <a:t> </a:t>
            </a:r>
            <a:endParaRPr lang="x-none" dirty="0">
              <a:effectLst/>
              <a:ea typeface="Times New Roman" panose="02020603050405020304" pitchFamily="18" charset="0"/>
            </a:endParaRP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nenhum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contabilizar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incluindo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pessoal</a:t>
            </a:r>
            <a:r>
              <a:rPr lang="en-US" dirty="0">
                <a:solidFill>
                  <a:srgbClr val="000000"/>
                </a:solidFill>
                <a:ea typeface="Times New Roman" panose="02020603050405020304" pitchFamily="18" charset="0"/>
              </a:rPr>
              <a:t> e outros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operacionais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infraestrutura</a:t>
            </a:r>
            <a:r>
              <a:rPr lang="en-US" dirty="0">
                <a:solidFill>
                  <a:srgbClr val="000000"/>
                </a:solidFill>
                <a:ea typeface="Times New Roman" panose="02020603050405020304" pitchFamily="18" charset="0"/>
              </a:rPr>
              <a:t>, etc.) e </a:t>
            </a:r>
            <a:r>
              <a:rPr lang="en-US" dirty="0" err="1">
                <a:solidFill>
                  <a:srgbClr val="000000"/>
                </a:solidFill>
                <a:ea typeface="Times New Roman" panose="02020603050405020304" pitchFamily="18" charset="0"/>
              </a:rPr>
              <a:t>margens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lucro</a:t>
            </a:r>
            <a:r>
              <a:rPr lang="en-US" dirty="0">
                <a:solidFill>
                  <a:srgbClr val="000000"/>
                </a:solidFill>
                <a:ea typeface="Times New Roman" panose="02020603050405020304" pitchFamily="18" charset="0"/>
              </a:rPr>
              <a:t> das </a:t>
            </a:r>
            <a:r>
              <a:rPr lang="en-US" dirty="0" err="1">
                <a:solidFill>
                  <a:srgbClr val="000000"/>
                </a:solidFill>
                <a:ea typeface="Times New Roman" panose="02020603050405020304" pitchFamily="18" charset="0"/>
              </a:rPr>
              <a:t>empresas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acima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atualmente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ativas</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mercado</a:t>
            </a:r>
            <a:r>
              <a:rPr lang="en-US" dirty="0">
                <a:solidFill>
                  <a:srgbClr val="000000"/>
                </a:solidFill>
                <a:ea typeface="Times New Roman" panose="02020603050405020304" pitchFamily="18" charset="0"/>
              </a:rPr>
              <a:t>, mas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terão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terão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apenas</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papel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reduzido</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futuro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sistema</a:t>
            </a:r>
            <a:r>
              <a:rPr lang="en-US" dirty="0">
                <a:solidFill>
                  <a:srgbClr val="000000"/>
                </a:solidFill>
                <a:ea typeface="Times New Roman" panose="02020603050405020304" pitchFamily="18" charset="0"/>
              </a:rPr>
              <a:t>;</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nenhum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operacional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leitura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medidores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faturamento</a:t>
            </a:r>
            <a:r>
              <a:rPr lang="en-US" dirty="0">
                <a:solidFill>
                  <a:srgbClr val="000000"/>
                </a:solidFill>
                <a:ea typeface="Times New Roman" panose="02020603050405020304" pitchFamily="18" charset="0"/>
              </a:rPr>
              <a:t>, etc.;</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nenhuma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despesa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necessária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lembretes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pagamento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processos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cobrança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dívidas</a:t>
            </a:r>
            <a:r>
              <a:rPr lang="en-US" dirty="0">
                <a:solidFill>
                  <a:srgbClr val="000000"/>
                </a:solidFill>
                <a:ea typeface="Times New Roman" panose="02020603050405020304" pitchFamily="18" charset="0"/>
              </a:rPr>
              <a:t>;</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sem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pagamentos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bancários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especialmente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débitos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pagamentos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clientes</a:t>
            </a:r>
            <a:r>
              <a:rPr lang="en-US" dirty="0">
                <a:solidFill>
                  <a:srgbClr val="000000"/>
                </a:solidFill>
                <a:ea typeface="Times New Roman" panose="02020603050405020304" pitchFamily="18" charset="0"/>
              </a:rPr>
              <a:t>);</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possivelmente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taxas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transporte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baixas</a:t>
            </a:r>
            <a:r>
              <a:rPr lang="en-US" dirty="0">
                <a:solidFill>
                  <a:srgbClr val="000000"/>
                </a:solidFill>
                <a:ea typeface="Times New Roman" panose="02020603050405020304" pitchFamily="18" charset="0"/>
              </a:rPr>
              <a:t>;</a:t>
            </a:r>
          </a:p>
          <a:p>
            <a:pPr lvl="0">
              <a:buClr>
                <a:srgbClr val="DD1470"/>
              </a:buClr>
              <a:buSzPct val="120000"/>
              <a:buFont typeface="Wingdings" pitchFamily="2" charset="2"/>
              <a:buChar char="§"/>
            </a:pPr>
            <a:r>
              <a:rPr lang="en-US" dirty="0" err="1">
                <a:solidFill>
                  <a:srgbClr val="000000"/>
                </a:solidFill>
                <a:ea typeface="Times New Roman" panose="02020603050405020304" pitchFamily="18" charset="0"/>
              </a:rPr>
              <a:t>sem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certificação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eletricidade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renovável</a:t>
            </a:r>
            <a:r>
              <a:rPr lang="en-US" dirty="0">
                <a:solidFill>
                  <a:srgbClr val="000000"/>
                </a:solidFill>
                <a:ea typeface="Times New Roman" panose="02020603050405020304" pitchFamily="18" charset="0"/>
              </a:rPr>
              <a:t>.</a:t>
            </a:r>
            <a:br>
              <a:rPr lang="en-US" dirty="0">
                <a:solidFill>
                  <a:srgbClr val="000000"/>
                </a:solidFill>
                <a:effectLst/>
                <a:ea typeface="Times New Roman" panose="02020603050405020304" pitchFamily="18" charset="0"/>
              </a:rPr>
            </a:br>
            <a:endParaRPr lang="en-US" dirty="0">
              <a:solidFill>
                <a:srgbClr val="000000"/>
              </a:solidFill>
              <a:effectLst/>
              <a:ea typeface="Times New Roman" panose="02020603050405020304" pitchFamily="18" charset="0"/>
            </a:endParaRPr>
          </a:p>
          <a:p>
            <a:pPr lvl="0">
              <a:buClr>
                <a:srgbClr val="DD1470"/>
              </a:buClr>
              <a:buSzPct val="120000"/>
            </a:pPr>
            <a:r>
              <a:rPr lang="en-US" dirty="0">
                <a:solidFill>
                  <a:srgbClr val="000000"/>
                </a:solidFill>
                <a:ea typeface="Times New Roman" panose="02020603050405020304" pitchFamily="18" charset="0"/>
              </a:rPr>
              <a:t>As </a:t>
            </a:r>
            <a:r>
              <a:rPr lang="en-US" dirty="0" err="1">
                <a:solidFill>
                  <a:srgbClr val="000000"/>
                </a:solidFill>
                <a:ea typeface="Times New Roman" panose="02020603050405020304" pitchFamily="18" charset="0"/>
              </a:rPr>
              <a:t>reduções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custo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acima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reduziriam</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contas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dos </a:t>
            </a:r>
            <a:r>
              <a:rPr lang="en-US" dirty="0" err="1">
                <a:solidFill>
                  <a:srgbClr val="000000"/>
                </a:solidFill>
                <a:ea typeface="Times New Roman" panose="02020603050405020304" pitchFamily="18" charset="0"/>
              </a:rPr>
              <a:t>consumidores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indiretamente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Existem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operacionais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sistemas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taxas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transação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Aqui</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poder</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computação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necessário</a:t>
            </a:r>
            <a:r>
              <a:rPr lang="en-US" dirty="0">
                <a:solidFill>
                  <a:srgbClr val="000000"/>
                </a:solidFill>
                <a:ea typeface="Times New Roman" panose="02020603050405020304" pitchFamily="18" charset="0"/>
              </a:rPr>
              <a:t> e o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energia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relacionado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também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pertencem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operacionais</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partir</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hoje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custos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reais</a:t>
            </a:r>
            <a:r>
              <a:rPr lang="en-US" dirty="0">
                <a:solidFill>
                  <a:srgbClr val="000000"/>
                </a:solidFill>
                <a:ea typeface="Times New Roman" panose="02020603050405020304" pitchFamily="18" charset="0"/>
              </a:rPr>
              <a:t> dos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projetados</a:t>
            </a:r>
            <a:r>
              <a:rPr lang="en-US" dirty="0">
                <a:solidFill>
                  <a:srgbClr val="000000"/>
                </a:solidFill>
                <a:ea typeface="Times New Roman" panose="02020603050405020304" pitchFamily="18" charset="0"/>
              </a:rPr>
              <a:t>.</a:t>
            </a:r>
            <a:endParaRPr lang="x-none" dirty="0">
              <a:effectLst/>
              <a:ea typeface="Times New Roman" panose="02020603050405020304" pitchFamily="18" charset="0"/>
            </a:endParaRPr>
          </a:p>
        </p:txBody>
      </p:sp>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14881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173</a:t>
            </a:fld>
            <a:endParaRPr lang="en-US" dirty="0"/>
          </a:p>
        </p:txBody>
      </p:sp>
      <p:sp>
        <p:nvSpPr>
          <p:cNvPr id="13" name="Text Placeholder 17">
            <a:extLst>
              <a:ext uri="{FF2B5EF4-FFF2-40B4-BE49-F238E27FC236}">
                <a16:creationId xmlns:a16="http://schemas.microsoft.com/office/drawing/2014/main" id="{A9DAEEF0-4F3E-C3E6-D5F9-F419E7195A77}"/>
              </a:ext>
            </a:extLst>
          </p:cNvPr>
          <p:cNvSpPr txBox="1">
            <a:spLocks/>
          </p:cNvSpPr>
          <p:nvPr/>
        </p:nvSpPr>
        <p:spPr>
          <a:xfrm>
            <a:off x="548797" y="665164"/>
            <a:ext cx="3057581" cy="8701258"/>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a typeface="Times New Roman" panose="02020603050405020304" pitchFamily="18" charset="0"/>
              </a:rPr>
              <a:t>Configuração</a:t>
            </a:r>
            <a:r>
              <a:rPr lang="en-US" b="1" dirty="0">
                <a:solidFill>
                  <a:srgbClr val="F79037"/>
                </a:solidFill>
                <a:ea typeface="Times New Roman" panose="02020603050405020304" pitchFamily="18" charset="0"/>
              </a:rPr>
              <a:t> de um </a:t>
            </a:r>
            <a:r>
              <a:rPr lang="en-US" b="1" dirty="0" err="1">
                <a:solidFill>
                  <a:srgbClr val="F79037"/>
                </a:solidFill>
                <a:ea typeface="Times New Roman" panose="02020603050405020304" pitchFamily="18" charset="0"/>
              </a:rPr>
              <a:t>blockchain</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como</a:t>
            </a:r>
            <a:r>
              <a:rPr lang="en-US" b="1" dirty="0">
                <a:solidFill>
                  <a:srgbClr val="F79037"/>
                </a:solidFill>
                <a:ea typeface="Times New Roman" panose="02020603050405020304" pitchFamily="18" charset="0"/>
              </a:rPr>
              <a:t> um </a:t>
            </a:r>
            <a:r>
              <a:rPr lang="en-US" b="1" dirty="0" err="1">
                <a:solidFill>
                  <a:srgbClr val="F79037"/>
                </a:solidFill>
                <a:ea typeface="Times New Roman" panose="02020603050405020304" pitchFamily="18" charset="0"/>
              </a:rPr>
              <a:t>fator</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custo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operação</a:t>
            </a:r>
            <a:endParaRPr lang="en-US" b="1" dirty="0">
              <a:solidFill>
                <a:srgbClr val="F79037"/>
              </a:solidFill>
              <a:ea typeface="Times New Roman" panose="02020603050405020304" pitchFamily="18" charset="0"/>
            </a:endParaRPr>
          </a:p>
          <a:p>
            <a:pPr algn="just"/>
            <a:r>
              <a:rPr lang="en-US" dirty="0">
                <a:ea typeface="Times New Roman" panose="02020603050405020304" pitchFamily="18" charset="0"/>
              </a:rPr>
              <a:t>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definitivo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blockchains</a:t>
            </a:r>
            <a:r>
              <a:rPr lang="en-US" dirty="0">
                <a:ea typeface="Times New Roman" panose="02020603050405020304" pitchFamily="18" charset="0"/>
              </a:rPr>
              <a:t> </a:t>
            </a:r>
            <a:r>
              <a:rPr lang="en-US" dirty="0" err="1">
                <a:ea typeface="Times New Roman" panose="02020603050405020304" pitchFamily="18" charset="0"/>
              </a:rPr>
              <a:t>privados</a:t>
            </a:r>
            <a:r>
              <a:rPr lang="en-US" dirty="0">
                <a:ea typeface="Times New Roman" panose="02020603050405020304" pitchFamily="18" charset="0"/>
              </a:rPr>
              <a:t> </a:t>
            </a:r>
            <a:r>
              <a:rPr lang="en-US" dirty="0" err="1">
                <a:ea typeface="Times New Roman" panose="02020603050405020304" pitchFamily="18" charset="0"/>
              </a:rPr>
              <a:t>geralmente</a:t>
            </a:r>
            <a:r>
              <a:rPr lang="en-US" dirty="0">
                <a:ea typeface="Times New Roman" panose="02020603050405020304" pitchFamily="18" charset="0"/>
              </a:rPr>
              <a:t> </a:t>
            </a:r>
            <a:r>
              <a:rPr lang="en-US" dirty="0" err="1">
                <a:ea typeface="Times New Roman" panose="02020603050405020304" pitchFamily="18" charset="0"/>
              </a:rPr>
              <a:t>envolvem</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baixos</a:t>
            </a:r>
            <a:r>
              <a:rPr lang="en-US" dirty="0">
                <a:ea typeface="Times New Roman" panose="02020603050405020304" pitchFamily="18" charset="0"/>
              </a:rPr>
              <a:t> e </a:t>
            </a:r>
            <a:r>
              <a:rPr lang="en-US" dirty="0" err="1">
                <a:ea typeface="Times New Roman" panose="02020603050405020304" pitchFamily="18" charset="0"/>
              </a:rPr>
              <a:t>geralmente</a:t>
            </a:r>
            <a:r>
              <a:rPr lang="en-US" dirty="0">
                <a:ea typeface="Times New Roman" panose="02020603050405020304" pitchFamily="18" charset="0"/>
              </a:rPr>
              <a:t> </a:t>
            </a:r>
            <a:r>
              <a:rPr lang="en-US" dirty="0" err="1">
                <a:ea typeface="Times New Roman" panose="02020603050405020304" pitchFamily="18" charset="0"/>
              </a:rPr>
              <a:t>operam</a:t>
            </a:r>
            <a:r>
              <a:rPr lang="en-US" dirty="0">
                <a:ea typeface="Times New Roman" panose="02020603050405020304" pitchFamily="18" charset="0"/>
              </a:rPr>
              <a:t> com base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verificação</a:t>
            </a:r>
            <a:r>
              <a:rPr lang="en-US" dirty="0">
                <a:ea typeface="Times New Roman" panose="02020603050405020304" pitchFamily="18" charset="0"/>
              </a:rPr>
              <a:t> </a:t>
            </a:r>
            <a:r>
              <a:rPr lang="en-US" dirty="0" err="1">
                <a:ea typeface="Times New Roman" panose="02020603050405020304" pitchFamily="18" charset="0"/>
              </a:rPr>
              <a:t>simplificados</a:t>
            </a:r>
            <a:r>
              <a:rPr lang="en-US" dirty="0">
                <a:ea typeface="Times New Roman" panose="02020603050405020304" pitchFamily="18" charset="0"/>
              </a:rPr>
              <a:t>, </a:t>
            </a:r>
            <a:r>
              <a:rPr lang="en-US" dirty="0" err="1">
                <a:ea typeface="Times New Roman" panose="02020603050405020304" pitchFamily="18" charset="0"/>
              </a:rPr>
              <a:t>levando</a:t>
            </a:r>
            <a:r>
              <a:rPr lang="en-US" dirty="0">
                <a:ea typeface="Times New Roman" panose="02020603050405020304" pitchFamily="18" charset="0"/>
              </a:rPr>
              <a:t> a </a:t>
            </a:r>
            <a:r>
              <a:rPr lang="en-US" dirty="0" err="1">
                <a:ea typeface="Times New Roman" panose="02020603050405020304" pitchFamily="18" charset="0"/>
              </a:rPr>
              <a:t>custos</a:t>
            </a:r>
            <a:r>
              <a:rPr lang="en-US" dirty="0">
                <a:ea typeface="Times New Roman" panose="02020603050405020304" pitchFamily="18" charset="0"/>
              </a:rPr>
              <a:t> </a:t>
            </a:r>
            <a:r>
              <a:rPr lang="en-US" dirty="0" err="1">
                <a:ea typeface="Times New Roman" panose="02020603050405020304" pitchFamily="18" charset="0"/>
              </a:rPr>
              <a:t>reduzidos</a:t>
            </a:r>
            <a:r>
              <a:rPr lang="en-US" dirty="0">
                <a:ea typeface="Times New Roman" panose="02020603050405020304" pitchFamily="18" charset="0"/>
              </a:rPr>
              <a:t>.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considerações</a:t>
            </a:r>
            <a:r>
              <a:rPr lang="en-US" dirty="0">
                <a:ea typeface="Times New Roman" panose="02020603050405020304" pitchFamily="18" charset="0"/>
              </a:rPr>
              <a:t> de </a:t>
            </a:r>
            <a:r>
              <a:rPr lang="en-US" dirty="0" err="1">
                <a:ea typeface="Times New Roman" panose="02020603050405020304" pitchFamily="18" charset="0"/>
              </a:rPr>
              <a:t>custo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levar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consideração</a:t>
            </a:r>
            <a:r>
              <a:rPr lang="en-US" dirty="0">
                <a:ea typeface="Times New Roman" panose="02020603050405020304" pitchFamily="18" charset="0"/>
              </a:rPr>
              <a:t> o </a:t>
            </a:r>
            <a:r>
              <a:rPr lang="en-US" dirty="0" err="1">
                <a:ea typeface="Times New Roman" panose="02020603050405020304" pitchFamily="18" charset="0"/>
              </a:rPr>
              <a:t>investimento</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tornar</a:t>
            </a:r>
            <a:r>
              <a:rPr lang="en-US" dirty="0">
                <a:ea typeface="Times New Roman" panose="02020603050405020304" pitchFamily="18" charset="0"/>
              </a:rPr>
              <a:t> as </a:t>
            </a:r>
            <a:r>
              <a:rPr lang="en-US" dirty="0" err="1">
                <a:ea typeface="Times New Roman" panose="02020603050405020304" pitchFamily="18" charset="0"/>
              </a:rPr>
              <a:t>redes</a:t>
            </a:r>
            <a:r>
              <a:rPr lang="en-US" dirty="0">
                <a:ea typeface="Times New Roman" panose="02020603050405020304" pitchFamily="18" charset="0"/>
              </a:rPr>
              <a:t> </a:t>
            </a:r>
            <a:r>
              <a:rPr lang="en-US" dirty="0" err="1">
                <a:ea typeface="Times New Roman" panose="02020603050405020304" pitchFamily="18" charset="0"/>
              </a:rPr>
              <a:t>elétricas</a:t>
            </a:r>
            <a:r>
              <a:rPr lang="en-US" dirty="0">
                <a:ea typeface="Times New Roman" panose="02020603050405020304" pitchFamily="18" charset="0"/>
              </a:rPr>
              <a:t> </a:t>
            </a:r>
            <a:r>
              <a:rPr lang="en-US" dirty="0" err="1">
                <a:ea typeface="Times New Roman" panose="02020603050405020304" pitchFamily="18" charset="0"/>
              </a:rPr>
              <a:t>flexíveis</a:t>
            </a:r>
            <a:r>
              <a:rPr lang="en-US" dirty="0">
                <a:ea typeface="Times New Roman" panose="02020603050405020304" pitchFamily="18" charset="0"/>
              </a:rPr>
              <a:t>. </a:t>
            </a:r>
            <a:r>
              <a:rPr lang="en-US" dirty="0" err="1">
                <a:ea typeface="Times New Roman" panose="02020603050405020304" pitchFamily="18" charset="0"/>
              </a:rPr>
              <a:t>Blockchains</a:t>
            </a:r>
            <a:r>
              <a:rPr lang="en-US" dirty="0">
                <a:ea typeface="Times New Roman" panose="02020603050405020304" pitchFamily="18" charset="0"/>
              </a:rPr>
              <a:t> </a:t>
            </a:r>
            <a:r>
              <a:rPr lang="en-US" dirty="0" err="1">
                <a:ea typeface="Times New Roman" panose="02020603050405020304" pitchFamily="18" charset="0"/>
              </a:rPr>
              <a:t>só</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usados</a:t>
            </a:r>
            <a:r>
              <a:rPr lang="en-US" dirty="0">
                <a:ea typeface="Times New Roman" panose="02020603050405020304" pitchFamily="18" charset="0"/>
              </a:rPr>
              <a:t> de forma </a:t>
            </a:r>
            <a:r>
              <a:rPr lang="en-US" dirty="0" err="1">
                <a:ea typeface="Times New Roman" panose="02020603050405020304" pitchFamily="18" charset="0"/>
              </a:rPr>
              <a:t>eficaz</a:t>
            </a:r>
            <a:r>
              <a:rPr lang="en-US" dirty="0">
                <a:ea typeface="Times New Roman" panose="02020603050405020304" pitchFamily="18" charset="0"/>
              </a:rPr>
              <a:t> se 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elétrica</a:t>
            </a:r>
            <a:r>
              <a:rPr lang="en-US" dirty="0">
                <a:ea typeface="Times New Roman" panose="02020603050405020304" pitchFamily="18" charset="0"/>
              </a:rPr>
              <a:t> </a:t>
            </a:r>
            <a:r>
              <a:rPr lang="en-US" dirty="0" err="1">
                <a:ea typeface="Times New Roman" panose="02020603050405020304" pitchFamily="18" charset="0"/>
              </a:rPr>
              <a:t>puder</a:t>
            </a:r>
            <a:r>
              <a:rPr lang="en-US" dirty="0">
                <a:ea typeface="Times New Roman" panose="02020603050405020304" pitchFamily="18" charset="0"/>
              </a:rPr>
              <a:t> </a:t>
            </a:r>
            <a:r>
              <a:rPr lang="en-US" dirty="0" err="1">
                <a:ea typeface="Times New Roman" panose="02020603050405020304" pitchFamily="18" charset="0"/>
              </a:rPr>
              <a:t>lidar</a:t>
            </a:r>
            <a:r>
              <a:rPr lang="en-US" dirty="0">
                <a:ea typeface="Times New Roman" panose="02020603050405020304" pitchFamily="18" charset="0"/>
              </a:rPr>
              <a:t> com um </a:t>
            </a:r>
            <a:r>
              <a:rPr lang="en-US" dirty="0" err="1">
                <a:ea typeface="Times New Roman" panose="02020603050405020304" pitchFamily="18" charset="0"/>
              </a:rPr>
              <a:t>número</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de </a:t>
            </a:r>
            <a:r>
              <a:rPr lang="en-US" dirty="0" err="1">
                <a:ea typeface="Times New Roman" panose="02020603050405020304" pitchFamily="18" charset="0"/>
              </a:rPr>
              <a:t>produtores</a:t>
            </a:r>
            <a:r>
              <a:rPr lang="en-US" dirty="0">
                <a:ea typeface="Times New Roman" panose="02020603050405020304" pitchFamily="18" charset="0"/>
              </a:rPr>
              <a:t> </a:t>
            </a:r>
            <a:r>
              <a:rPr lang="en-US" dirty="0" err="1">
                <a:ea typeface="Times New Roman" panose="02020603050405020304" pitchFamily="18" charset="0"/>
              </a:rPr>
              <a:t>individuais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e </a:t>
            </a:r>
            <a:r>
              <a:rPr lang="en-US" dirty="0" err="1">
                <a:ea typeface="Times New Roman" panose="02020603050405020304" pitchFamily="18" charset="0"/>
              </a:rPr>
              <a:t>gerir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flexibilidade</a:t>
            </a:r>
            <a:r>
              <a:rPr lang="en-US" dirty="0">
                <a:ea typeface="Times New Roman" panose="02020603050405020304" pitchFamily="18" charset="0"/>
              </a:rPr>
              <a:t>, 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essencial</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 </a:t>
            </a:r>
            <a:r>
              <a:rPr lang="en-US" dirty="0" err="1">
                <a:ea typeface="Times New Roman" panose="02020603050405020304" pitchFamily="18" charset="0"/>
              </a:rPr>
              <a:t>segurança</a:t>
            </a:r>
            <a:r>
              <a:rPr lang="en-US" dirty="0">
                <a:ea typeface="Times New Roman" panose="02020603050405020304" pitchFamily="18" charset="0"/>
              </a:rPr>
              <a:t> do </a:t>
            </a:r>
            <a:r>
              <a:rPr lang="en-US" dirty="0" err="1">
                <a:ea typeface="Times New Roman" panose="02020603050405020304" pitchFamily="18" charset="0"/>
              </a:rPr>
              <a:t>fornecimento</a:t>
            </a:r>
            <a:r>
              <a:rPr lang="en-US" dirty="0">
                <a:ea typeface="Times New Roman" panose="02020603050405020304" pitchFamily="18" charset="0"/>
              </a:rPr>
              <a:t>.</a:t>
            </a:r>
          </a:p>
          <a:p>
            <a:pPr algn="just"/>
            <a:br>
              <a:rPr lang="en-US" dirty="0">
                <a:effectLst/>
                <a:ea typeface="Times New Roman" panose="02020603050405020304" pitchFamily="18" charset="0"/>
              </a:rPr>
            </a:br>
            <a:r>
              <a:rPr lang="en-US" b="1" dirty="0" err="1">
                <a:solidFill>
                  <a:srgbClr val="F79037"/>
                </a:solidFill>
                <a:ea typeface="Times New Roman" panose="02020603050405020304" pitchFamily="18" charset="0"/>
              </a:rPr>
              <a:t>Efeitos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rede</a:t>
            </a:r>
            <a:endParaRPr lang="en-US" b="1" dirty="0">
              <a:solidFill>
                <a:srgbClr val="F79037"/>
              </a:solidFill>
              <a:ea typeface="Times New Roman" panose="02020603050405020304" pitchFamily="18" charset="0"/>
            </a:endParaRPr>
          </a:p>
          <a:p>
            <a:pPr algn="just"/>
            <a:r>
              <a:rPr lang="en-US" dirty="0">
                <a:ea typeface="Times New Roman" panose="02020603050405020304" pitchFamily="18" charset="0"/>
              </a:rPr>
              <a:t>Outro </a:t>
            </a:r>
            <a:r>
              <a:rPr lang="en-US" dirty="0" err="1">
                <a:ea typeface="Times New Roman" panose="02020603050405020304" pitchFamily="18" charset="0"/>
              </a:rPr>
              <a:t>ponto</a:t>
            </a:r>
            <a:r>
              <a:rPr lang="en-US" dirty="0">
                <a:ea typeface="Times New Roman" panose="02020603050405020304" pitchFamily="18" charset="0"/>
              </a:rPr>
              <a:t>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considerado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benefícios</a:t>
            </a:r>
            <a:r>
              <a:rPr lang="en-US" dirty="0">
                <a:ea typeface="Times New Roman" panose="02020603050405020304" pitchFamily="18" charset="0"/>
              </a:rPr>
              <a:t> </a:t>
            </a:r>
            <a:r>
              <a:rPr lang="en-US" dirty="0" err="1">
                <a:ea typeface="Times New Roman" panose="02020603050405020304" pitchFamily="18" charset="0"/>
              </a:rPr>
              <a:t>máximos</a:t>
            </a:r>
            <a:r>
              <a:rPr lang="en-US" dirty="0">
                <a:ea typeface="Times New Roman" panose="02020603050405020304" pitchFamily="18" charset="0"/>
              </a:rPr>
              <a:t> de </a:t>
            </a:r>
            <a:r>
              <a:rPr lang="en-US" dirty="0" err="1">
                <a:ea typeface="Times New Roman" panose="02020603050405020304" pitchFamily="18" charset="0"/>
              </a:rPr>
              <a:t>custo</a:t>
            </a:r>
            <a:r>
              <a:rPr lang="en-US" dirty="0">
                <a:ea typeface="Times New Roman" panose="02020603050405020304" pitchFamily="18" charset="0"/>
              </a:rPr>
              <a:t> </a:t>
            </a:r>
            <a:r>
              <a:rPr lang="en-US" dirty="0" err="1">
                <a:ea typeface="Times New Roman" panose="02020603050405020304" pitchFamily="18" charset="0"/>
              </a:rPr>
              <a:t>só</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alcançados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de </a:t>
            </a:r>
            <a:r>
              <a:rPr lang="en-US" dirty="0" err="1">
                <a:ea typeface="Times New Roman" panose="02020603050405020304" pitchFamily="18" charset="0"/>
              </a:rPr>
              <a:t>efeitos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número</a:t>
            </a:r>
            <a:r>
              <a:rPr lang="en-US" dirty="0">
                <a:ea typeface="Times New Roman" panose="02020603050405020304" pitchFamily="18" charset="0"/>
              </a:rPr>
              <a:t> </a:t>
            </a:r>
            <a:r>
              <a:rPr lang="en-US" dirty="0" err="1">
                <a:ea typeface="Times New Roman" panose="02020603050405020304" pitchFamily="18" charset="0"/>
              </a:rPr>
              <a:t>possível</a:t>
            </a:r>
            <a:r>
              <a:rPr lang="en-US" dirty="0">
                <a:ea typeface="Times New Roman" panose="02020603050405020304" pitchFamily="18" charset="0"/>
              </a:rPr>
              <a:t> de </a:t>
            </a:r>
            <a:r>
              <a:rPr lang="en-US" dirty="0" err="1">
                <a:ea typeface="Times New Roman" panose="02020603050405020304" pitchFamily="18" charset="0"/>
              </a:rPr>
              <a:t>provedores</a:t>
            </a:r>
            <a:r>
              <a:rPr lang="en-US" dirty="0">
                <a:ea typeface="Times New Roman" panose="02020603050405020304" pitchFamily="18" charset="0"/>
              </a:rPr>
              <a:t> e </a:t>
            </a:r>
            <a:r>
              <a:rPr lang="en-US" dirty="0" err="1">
                <a:ea typeface="Times New Roman" panose="02020603050405020304" pitchFamily="18" charset="0"/>
              </a:rPr>
              <a:t>clientes</a:t>
            </a:r>
            <a:r>
              <a:rPr lang="en-US" dirty="0">
                <a:ea typeface="Times New Roman" panose="02020603050405020304" pitchFamily="18" charset="0"/>
              </a:rPr>
              <a:t> </a:t>
            </a:r>
            <a:r>
              <a:rPr lang="en-US" dirty="0" err="1">
                <a:ea typeface="Times New Roman" panose="02020603050405020304" pitchFamily="18" charset="0"/>
              </a:rPr>
              <a:t>concorda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aplicativos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baseados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padrões</a:t>
            </a:r>
            <a:r>
              <a:rPr lang="en-US" dirty="0">
                <a:ea typeface="Times New Roman" panose="02020603050405020304" pitchFamily="18" charset="0"/>
              </a:rPr>
              <a:t> e </a:t>
            </a:r>
            <a:r>
              <a:rPr lang="en-US" dirty="0" err="1">
                <a:ea typeface="Times New Roman" panose="02020603050405020304" pitchFamily="18" charset="0"/>
              </a:rPr>
              <a:t>regras</a:t>
            </a:r>
            <a:r>
              <a:rPr lang="en-US" dirty="0">
                <a:ea typeface="Times New Roman" panose="02020603050405020304" pitchFamily="18" charset="0"/>
              </a:rPr>
              <a:t> </a:t>
            </a:r>
            <a:r>
              <a:rPr lang="en-US" dirty="0" err="1">
                <a:ea typeface="Times New Roman" panose="02020603050405020304" pitchFamily="18" charset="0"/>
              </a:rPr>
              <a:t>comuns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evitaria</a:t>
            </a:r>
            <a:r>
              <a:rPr lang="en-US" dirty="0">
                <a:ea typeface="Times New Roman" panose="02020603050405020304" pitchFamily="18" charset="0"/>
              </a:rPr>
              <a:t> o </a:t>
            </a:r>
            <a:r>
              <a:rPr lang="en-US" dirty="0" err="1">
                <a:ea typeface="Times New Roman" panose="02020603050405020304" pitchFamily="18" charset="0"/>
              </a:rPr>
              <a:t>surgimento</a:t>
            </a:r>
            <a:r>
              <a:rPr lang="en-US" dirty="0">
                <a:ea typeface="Times New Roman" panose="02020603050405020304" pitchFamily="18" charset="0"/>
              </a:rPr>
              <a:t> </a:t>
            </a:r>
            <a:r>
              <a:rPr lang="en-US" dirty="0" err="1">
                <a:ea typeface="Times New Roman" panose="02020603050405020304" pitchFamily="18" charset="0"/>
              </a:rPr>
              <a:t>paralelo</a:t>
            </a:r>
            <a:r>
              <a:rPr lang="en-US" dirty="0">
                <a:ea typeface="Times New Roman" panose="02020603050405020304" pitchFamily="18" charset="0"/>
              </a:rPr>
              <a:t> de </a:t>
            </a:r>
            <a:r>
              <a:rPr lang="en-US" dirty="0" err="1">
                <a:ea typeface="Times New Roman" panose="02020603050405020304" pitchFamily="18" charset="0"/>
              </a:rPr>
              <a:t>aplicativos</a:t>
            </a:r>
            <a:r>
              <a:rPr lang="en-US" dirty="0">
                <a:ea typeface="Times New Roman" panose="02020603050405020304" pitchFamily="18" charset="0"/>
              </a:rPr>
              <a:t> </a:t>
            </a:r>
            <a:r>
              <a:rPr lang="en-US" dirty="0" err="1">
                <a:ea typeface="Times New Roman" panose="02020603050405020304" pitchFamily="18" charset="0"/>
              </a:rPr>
              <a:t>incompatíveis</a:t>
            </a:r>
            <a:r>
              <a:rPr lang="en-US" dirty="0">
                <a:ea typeface="Times New Roman" panose="02020603050405020304" pitchFamily="18" charset="0"/>
              </a:rPr>
              <a:t> e a </a:t>
            </a:r>
            <a:r>
              <a:rPr lang="en-US" dirty="0" err="1">
                <a:ea typeface="Times New Roman" panose="02020603050405020304" pitchFamily="18" charset="0"/>
              </a:rPr>
              <a:t>necessidade</a:t>
            </a:r>
            <a:r>
              <a:rPr lang="en-US" dirty="0">
                <a:ea typeface="Times New Roman" panose="02020603050405020304" pitchFamily="18" charset="0"/>
              </a:rPr>
              <a:t> de pontes entre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a:t>
            </a:r>
          </a:p>
          <a:p>
            <a:pPr algn="just"/>
            <a:br>
              <a:rPr lang="en-US" dirty="0">
                <a:effectLst/>
                <a:ea typeface="Times New Roman" panose="02020603050405020304" pitchFamily="18" charset="0"/>
              </a:rPr>
            </a:br>
            <a:r>
              <a:rPr lang="en-US" b="1" dirty="0" err="1">
                <a:solidFill>
                  <a:srgbClr val="F79037"/>
                </a:solidFill>
                <a:ea typeface="Times New Roman" panose="02020603050405020304" pitchFamily="18" charset="0"/>
              </a:rPr>
              <a:t>Benefícios</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consumidor</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endParaRPr lang="x-none" dirty="0">
              <a:solidFill>
                <a:srgbClr val="F79037"/>
              </a:solidFill>
              <a:effectLst/>
              <a:ea typeface="Times New Roman" panose="02020603050405020304" pitchFamily="18" charset="0"/>
            </a:endParaRPr>
          </a:p>
          <a:p>
            <a:pPr algn="just"/>
            <a:r>
              <a:rPr lang="en-US" dirty="0" err="1">
                <a:ea typeface="Times New Roman" panose="02020603050405020304" pitchFamily="18" charset="0"/>
              </a:rPr>
              <a:t>Adicionalmente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teriam</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flexibilidade</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escolha</a:t>
            </a:r>
            <a:r>
              <a:rPr lang="en-US" dirty="0">
                <a:ea typeface="Times New Roman" panose="02020603050405020304" pitchFamily="18" charset="0"/>
              </a:rPr>
              <a:t> do </a:t>
            </a:r>
            <a:r>
              <a:rPr lang="en-US" dirty="0" err="1">
                <a:ea typeface="Times New Roman" panose="02020603050405020304" pitchFamily="18" charset="0"/>
              </a:rPr>
              <a:t>fornecedor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baseados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clientes</a:t>
            </a:r>
            <a:r>
              <a:rPr lang="en-US" dirty="0">
                <a:ea typeface="Times New Roman" panose="02020603050405020304" pitchFamily="18" charset="0"/>
              </a:rPr>
              <a:t> </a:t>
            </a:r>
            <a:r>
              <a:rPr lang="en-US" dirty="0" err="1">
                <a:ea typeface="Times New Roman" panose="02020603050405020304" pitchFamily="18" charset="0"/>
              </a:rPr>
              <a:t>quase</a:t>
            </a:r>
            <a:r>
              <a:rPr lang="en-US" dirty="0">
                <a:ea typeface="Times New Roman" panose="02020603050405020304" pitchFamily="18" charset="0"/>
              </a:rPr>
              <a:t> </a:t>
            </a:r>
            <a:r>
              <a:rPr lang="en-US" dirty="0" err="1">
                <a:ea typeface="Times New Roman" panose="02020603050405020304" pitchFamily="18" charset="0"/>
              </a:rPr>
              <a:t>constantemente</a:t>
            </a:r>
            <a:r>
              <a:rPr lang="en-US" dirty="0">
                <a:ea typeface="Times New Roman" panose="02020603050405020304" pitchFamily="18" charset="0"/>
              </a:rPr>
              <a:t> </a:t>
            </a:r>
            <a:r>
              <a:rPr lang="en-US" dirty="0" err="1">
                <a:ea typeface="Times New Roman" panose="02020603050405020304" pitchFamily="18" charset="0"/>
              </a:rPr>
              <a:t>trocam</a:t>
            </a:r>
            <a:r>
              <a:rPr lang="en-US" dirty="0">
                <a:ea typeface="Times New Roman" panose="02020603050405020304" pitchFamily="18" charset="0"/>
              </a:rPr>
              <a:t> de </a:t>
            </a:r>
            <a:r>
              <a:rPr lang="en-US" dirty="0" err="1">
                <a:ea typeface="Times New Roman" panose="02020603050405020304" pitchFamily="18" charset="0"/>
              </a:rPr>
              <a:t>fornecedores</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encontrar</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parceiros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e </a:t>
            </a:r>
            <a:r>
              <a:rPr lang="en-US" dirty="0" err="1">
                <a:ea typeface="Times New Roman" panose="02020603050405020304" pitchFamily="18" charset="0"/>
              </a:rPr>
              <a:t>contratá</a:t>
            </a:r>
            <a:r>
              <a:rPr lang="en-US" dirty="0">
                <a:ea typeface="Times New Roman" panose="02020603050405020304" pitchFamily="18" charset="0"/>
              </a:rPr>
              <a:t>-los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prazos</a:t>
            </a:r>
            <a:r>
              <a:rPr lang="en-US" dirty="0">
                <a:ea typeface="Times New Roman" panose="02020603050405020304" pitchFamily="18" charset="0"/>
              </a:rPr>
              <a:t> </a:t>
            </a:r>
            <a:r>
              <a:rPr lang="en-US" dirty="0" err="1">
                <a:ea typeface="Times New Roman" panose="02020603050405020304" pitchFamily="18" charset="0"/>
              </a:rPr>
              <a:t>extremamente</a:t>
            </a:r>
            <a:r>
              <a:rPr lang="en-US" dirty="0">
                <a:ea typeface="Times New Roman" panose="02020603050405020304" pitchFamily="18" charset="0"/>
              </a:rPr>
              <a:t> </a:t>
            </a:r>
            <a:r>
              <a:rPr lang="en-US" dirty="0" err="1">
                <a:ea typeface="Times New Roman" panose="02020603050405020304" pitchFamily="18" charset="0"/>
              </a:rPr>
              <a:t>curtos</a:t>
            </a:r>
            <a:r>
              <a:rPr lang="en-US" dirty="0">
                <a:ea typeface="Times New Roman" panose="02020603050405020304" pitchFamily="18" charset="0"/>
              </a:rPr>
              <a:t>.</a:t>
            </a:r>
          </a:p>
          <a:p>
            <a:pPr algn="just"/>
            <a:endParaRPr lang="en-US" dirty="0">
              <a:ea typeface="Times New Roman" panose="02020603050405020304" pitchFamily="18" charset="0"/>
            </a:endParaRPr>
          </a:p>
          <a:p>
            <a:pPr algn="just"/>
            <a:r>
              <a:rPr lang="en-US" b="1" dirty="0" err="1">
                <a:solidFill>
                  <a:srgbClr val="F79037"/>
                </a:solidFill>
                <a:ea typeface="Times New Roman" panose="02020603050405020304" pitchFamily="18" charset="0"/>
              </a:rPr>
              <a:t>Transparência</a:t>
            </a:r>
            <a:endParaRPr lang="en-US" b="1" dirty="0">
              <a:solidFill>
                <a:srgbClr val="F79037"/>
              </a:solidFill>
              <a:effectLst/>
              <a:ea typeface="Times New Roman" panose="02020603050405020304" pitchFamily="18" charset="0"/>
            </a:endParaRPr>
          </a:p>
          <a:p>
            <a:pPr algn="just"/>
            <a:r>
              <a:rPr lang="en-US" dirty="0">
                <a:ea typeface="Times New Roman" panose="02020603050405020304" pitchFamily="18" charset="0"/>
              </a:rPr>
              <a:t>O </a:t>
            </a:r>
            <a:r>
              <a:rPr lang="en-US" dirty="0" err="1">
                <a:ea typeface="Times New Roman" panose="02020603050405020304" pitchFamily="18" charset="0"/>
              </a:rPr>
              <a:t>uso</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garantiria</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transparência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consumidores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rastreando</a:t>
            </a:r>
            <a:r>
              <a:rPr lang="en-US" dirty="0">
                <a:ea typeface="Times New Roman" panose="02020603050405020304" pitchFamily="18" charset="0"/>
              </a:rPr>
              <a:t> </a:t>
            </a:r>
            <a:r>
              <a:rPr lang="en-US" dirty="0" err="1">
                <a:ea typeface="Times New Roman" panose="02020603050405020304" pitchFamily="18" charset="0"/>
              </a:rPr>
              <a:t>exatamente</a:t>
            </a:r>
            <a:r>
              <a:rPr lang="en-US" dirty="0">
                <a:ea typeface="Times New Roman" panose="02020603050405020304" pitchFamily="18" charset="0"/>
              </a:rPr>
              <a:t> </a:t>
            </a:r>
            <a:r>
              <a:rPr lang="en-US" dirty="0" err="1">
                <a:ea typeface="Times New Roman" panose="02020603050405020304" pitchFamily="18" charset="0"/>
              </a:rPr>
              <a:t>onde</a:t>
            </a:r>
            <a:r>
              <a:rPr lang="en-US" dirty="0">
                <a:ea typeface="Times New Roman" panose="02020603050405020304" pitchFamily="18" charset="0"/>
              </a:rPr>
              <a:t> a </a:t>
            </a:r>
            <a:r>
              <a:rPr lang="en-US" dirty="0" err="1">
                <a:ea typeface="Times New Roman" panose="02020603050405020304" pitchFamily="18" charset="0"/>
              </a:rPr>
              <a:t>eletricidade</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compram</a:t>
            </a:r>
            <a:r>
              <a:rPr lang="en-US" dirty="0">
                <a:ea typeface="Times New Roman" panose="02020603050405020304" pitchFamily="18" charset="0"/>
              </a:rPr>
              <a:t> </a:t>
            </a:r>
            <a:r>
              <a:rPr lang="en-US" dirty="0" err="1">
                <a:ea typeface="Times New Roman" panose="02020603050405020304" pitchFamily="18" charset="0"/>
              </a:rPr>
              <a:t>foi</a:t>
            </a:r>
            <a:r>
              <a:rPr lang="en-US" dirty="0">
                <a:ea typeface="Times New Roman" panose="02020603050405020304" pitchFamily="18" charset="0"/>
              </a:rPr>
              <a:t> </a:t>
            </a:r>
            <a:r>
              <a:rPr lang="en-US" dirty="0" err="1">
                <a:ea typeface="Times New Roman" panose="02020603050405020304" pitchFamily="18" charset="0"/>
              </a:rPr>
              <a:t>produzida</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diretas</a:t>
            </a:r>
            <a:r>
              <a:rPr lang="en-US" dirty="0">
                <a:ea typeface="Times New Roman" panose="02020603050405020304" pitchFamily="18" charset="0"/>
              </a:rPr>
              <a:t> entre </a:t>
            </a:r>
            <a:r>
              <a:rPr lang="en-US" dirty="0" err="1">
                <a:ea typeface="Times New Roman" panose="02020603050405020304" pitchFamily="18" charset="0"/>
              </a:rPr>
              <a:t>fornecedores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e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permitiriam</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definir</a:t>
            </a:r>
            <a:r>
              <a:rPr lang="en-US" dirty="0">
                <a:ea typeface="Times New Roman" panose="02020603050405020304" pitchFamily="18" charset="0"/>
              </a:rPr>
              <a:t> a “</a:t>
            </a:r>
            <a:r>
              <a:rPr lang="en-US" dirty="0" err="1">
                <a:ea typeface="Times New Roman" panose="02020603050405020304" pitchFamily="18" charset="0"/>
              </a:rPr>
              <a:t>contraparte</a:t>
            </a:r>
            <a:r>
              <a:rPr lang="en-US" dirty="0">
                <a:ea typeface="Times New Roman" panose="02020603050405020304" pitchFamily="18" charset="0"/>
              </a:rPr>
              <a:t> </a:t>
            </a:r>
            <a:r>
              <a:rPr lang="en-US" dirty="0" err="1">
                <a:ea typeface="Times New Roman" panose="02020603050405020304" pitchFamily="18" charset="0"/>
              </a:rPr>
              <a:t>contratual</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o </a:t>
            </a:r>
            <a:r>
              <a:rPr lang="en-US" dirty="0" err="1">
                <a:ea typeface="Times New Roman" panose="02020603050405020304" pitchFamily="18" charset="0"/>
              </a:rPr>
              <a:t>parque</a:t>
            </a:r>
            <a:r>
              <a:rPr lang="en-US" dirty="0">
                <a:ea typeface="Times New Roman" panose="02020603050405020304" pitchFamily="18" charset="0"/>
              </a:rPr>
              <a:t> </a:t>
            </a:r>
            <a:r>
              <a:rPr lang="en-US" dirty="0" err="1">
                <a:ea typeface="Times New Roman" panose="02020603050405020304" pitchFamily="18" charset="0"/>
              </a:rPr>
              <a:t>eólico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solar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fornece</a:t>
            </a:r>
            <a:r>
              <a:rPr lang="en-US" dirty="0">
                <a:ea typeface="Times New Roman" panose="02020603050405020304" pitchFamily="18" charset="0"/>
              </a:rPr>
              <a:t> a </a:t>
            </a:r>
            <a:r>
              <a:rPr lang="en-US" dirty="0" err="1">
                <a:ea typeface="Times New Roman" panose="02020603050405020304" pitchFamily="18" charset="0"/>
              </a:rPr>
              <a:t>energia</a:t>
            </a:r>
            <a:r>
              <a:rPr lang="en-US" dirty="0">
                <a:ea typeface="Times New Roman" panose="02020603050405020304" pitchFamily="18" charset="0"/>
              </a:rPr>
              <a:t>). A </a:t>
            </a:r>
            <a:r>
              <a:rPr lang="en-US" dirty="0" err="1">
                <a:ea typeface="Times New Roman" panose="02020603050405020304" pitchFamily="18" charset="0"/>
              </a:rPr>
              <a:t>fonte</a:t>
            </a:r>
            <a:r>
              <a:rPr lang="en-US" dirty="0">
                <a:ea typeface="Times New Roman" panose="02020603050405020304" pitchFamily="18" charset="0"/>
              </a:rPr>
              <a:t> da </a:t>
            </a:r>
            <a:r>
              <a:rPr lang="en-US" dirty="0" err="1">
                <a:ea typeface="Times New Roman" panose="02020603050405020304" pitchFamily="18" charset="0"/>
              </a:rPr>
              <a:t>eletricidade</a:t>
            </a:r>
            <a:r>
              <a:rPr lang="en-US" dirty="0">
                <a:ea typeface="Times New Roman" panose="02020603050405020304" pitchFamily="18" charset="0"/>
              </a:rPr>
              <a:t> </a:t>
            </a:r>
            <a:r>
              <a:rPr lang="en-US" dirty="0" err="1">
                <a:ea typeface="Times New Roman" panose="02020603050405020304" pitchFamily="18" charset="0"/>
              </a:rPr>
              <a:t>fornecida</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rastreada</a:t>
            </a:r>
            <a:r>
              <a:rPr lang="en-US" dirty="0">
                <a:ea typeface="Times New Roman" panose="02020603050405020304" pitchFamily="18" charset="0"/>
              </a:rPr>
              <a:t> </a:t>
            </a:r>
            <a:r>
              <a:rPr lang="en-US" dirty="0" err="1">
                <a:ea typeface="Times New Roman" panose="02020603050405020304" pitchFamily="18" charset="0"/>
              </a:rPr>
              <a:t>exatamente</a:t>
            </a:r>
            <a:r>
              <a:rPr lang="en-US" dirty="0">
                <a:ea typeface="Times New Roman" panose="02020603050405020304" pitchFamily="18" charset="0"/>
              </a:rPr>
              <a:t>, </a:t>
            </a:r>
            <a:r>
              <a:rPr lang="en-US" dirty="0" err="1">
                <a:ea typeface="Times New Roman" panose="02020603050405020304" pitchFamily="18" charset="0"/>
              </a:rPr>
              <a:t>bem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 </a:t>
            </a:r>
            <a:r>
              <a:rPr lang="en-US" dirty="0" err="1">
                <a:ea typeface="Times New Roman" panose="02020603050405020304" pitchFamily="18" charset="0"/>
              </a:rPr>
              <a:t>porcentagem</a:t>
            </a:r>
            <a:r>
              <a:rPr lang="en-US" dirty="0">
                <a:ea typeface="Times New Roman" panose="02020603050405020304" pitchFamily="18" charset="0"/>
              </a:rPr>
              <a:t> </a:t>
            </a:r>
            <a:r>
              <a:rPr lang="en-US" dirty="0" err="1">
                <a:ea typeface="Times New Roman" panose="02020603050405020304" pitchFamily="18" charset="0"/>
              </a:rPr>
              <a:t>exata</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renovável</a:t>
            </a:r>
            <a:r>
              <a:rPr lang="en-US" dirty="0">
                <a:ea typeface="Times New Roman" panose="02020603050405020304" pitchFamily="18" charset="0"/>
              </a:rPr>
              <a:t>. </a:t>
            </a:r>
            <a:r>
              <a:rPr lang="en-US" dirty="0" err="1">
                <a:ea typeface="Times New Roman" panose="02020603050405020304" pitchFamily="18" charset="0"/>
              </a:rPr>
              <a:t>Cada</a:t>
            </a:r>
            <a:r>
              <a:rPr lang="en-US" dirty="0">
                <a:ea typeface="Times New Roman" panose="02020603050405020304" pitchFamily="18" charset="0"/>
              </a:rPr>
              <a:t> </a:t>
            </a:r>
            <a:r>
              <a:rPr lang="en-US" dirty="0" err="1">
                <a:ea typeface="Times New Roman" panose="02020603050405020304" pitchFamily="18" charset="0"/>
              </a:rPr>
              <a:t>consumidor</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poderia</a:t>
            </a:r>
            <a:r>
              <a:rPr lang="en-US" dirty="0">
                <a:ea typeface="Times New Roman" panose="02020603050405020304" pitchFamily="18" charset="0"/>
              </a:rPr>
              <a:t> </a:t>
            </a:r>
            <a:r>
              <a:rPr lang="en-US" dirty="0" err="1">
                <a:ea typeface="Times New Roman" panose="02020603050405020304" pitchFamily="18" charset="0"/>
              </a:rPr>
              <a:t>especificar</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aspectos</a:t>
            </a:r>
            <a:r>
              <a:rPr lang="en-US" dirty="0">
                <a:ea typeface="Times New Roman" panose="02020603050405020304" pitchFamily="18" charset="0"/>
              </a:rPr>
              <a:t> </a:t>
            </a:r>
            <a:r>
              <a:rPr lang="en-US" dirty="0" err="1">
                <a:ea typeface="Times New Roman" panose="02020603050405020304" pitchFamily="18" charset="0"/>
              </a:rPr>
              <a:t>individualmente</a:t>
            </a:r>
            <a:r>
              <a:rPr lang="en-US" dirty="0">
                <a:ea typeface="Times New Roman" panose="02020603050405020304" pitchFamily="18" charset="0"/>
              </a:rPr>
              <a:t> e com um </a:t>
            </a:r>
            <a:r>
              <a:rPr lang="en-US" dirty="0" err="1">
                <a:ea typeface="Times New Roman" panose="02020603050405020304" pitchFamily="18" charset="0"/>
              </a:rPr>
              <a:t>nível</a:t>
            </a:r>
            <a:r>
              <a:rPr lang="en-US" dirty="0">
                <a:ea typeface="Times New Roman" panose="02020603050405020304" pitchFamily="18" charset="0"/>
              </a:rPr>
              <a:t> de </a:t>
            </a:r>
            <a:r>
              <a:rPr lang="en-US" dirty="0" err="1">
                <a:ea typeface="Times New Roman" panose="02020603050405020304" pitchFamily="18" charset="0"/>
              </a:rPr>
              <a:t>granularidade</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precedentes</a:t>
            </a:r>
            <a:r>
              <a:rPr lang="en-US" dirty="0">
                <a:ea typeface="Times New Roman" panose="02020603050405020304" pitchFamily="18" charset="0"/>
              </a:rPr>
              <a:t>.</a:t>
            </a:r>
          </a:p>
        </p:txBody>
      </p:sp>
      <p:pic>
        <p:nvPicPr>
          <p:cNvPr id="17" name="Picture 16">
            <a:extLst>
              <a:ext uri="{FF2B5EF4-FFF2-40B4-BE49-F238E27FC236}">
                <a16:creationId xmlns:a16="http://schemas.microsoft.com/office/drawing/2014/main" id="{98F3586B-C623-4925-5801-67E2EC59F6E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345113"/>
            <a:ext cx="3555848" cy="5346700"/>
          </a:xfrm>
          <a:prstGeom prst="rect">
            <a:avLst/>
          </a:prstGeom>
        </p:spPr>
      </p:pic>
      <p:grpSp>
        <p:nvGrpSpPr>
          <p:cNvPr id="39" name="Group 38">
            <a:extLst>
              <a:ext uri="{FF2B5EF4-FFF2-40B4-BE49-F238E27FC236}">
                <a16:creationId xmlns:a16="http://schemas.microsoft.com/office/drawing/2014/main" id="{F7C57F36-D8EB-D64B-F81B-6C955573C996}"/>
              </a:ext>
            </a:extLst>
          </p:cNvPr>
          <p:cNvGrpSpPr/>
          <p:nvPr/>
        </p:nvGrpSpPr>
        <p:grpSpPr>
          <a:xfrm flipH="1">
            <a:off x="5193447" y="8599913"/>
            <a:ext cx="2590078" cy="2250924"/>
            <a:chOff x="-220413" y="5470274"/>
            <a:chExt cx="2590078" cy="2250924"/>
          </a:xfrm>
        </p:grpSpPr>
        <p:sp>
          <p:nvSpPr>
            <p:cNvPr id="40" name="Freeform 39">
              <a:extLst>
                <a:ext uri="{FF2B5EF4-FFF2-40B4-BE49-F238E27FC236}">
                  <a16:creationId xmlns:a16="http://schemas.microsoft.com/office/drawing/2014/main" id="{B3DD26AC-1D77-4C85-AB5F-2702A520135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9DB638F-2419-D01A-E1EB-F4AD625AD2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82F95CE0-CD5D-48AC-947A-A32F778746AC}"/>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CD55A76-1FF8-5833-3C0E-BC1EE5E0BA3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E9905D1-D895-63A3-E0DC-081FAC75FF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7C95D5BD-4EDD-6125-F05F-632DF701AA59}"/>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A476871-B173-AA17-CBE3-EC2E1596E6A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C94DF5EE-09F3-712A-0AC1-2EFCB3E4D741}"/>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6DA0E052-3FAB-0716-8F3E-7D0BB2B6572E}"/>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830FEB58-8267-72AA-AC90-946D7BD8DFE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E88BE38E-AAAF-120E-4300-C20137E4DE8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EBC13FC7-4209-B336-83F1-4B3BC2A8C9BC}"/>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715D06B-8F4E-E2DB-BE61-66A67072140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E0C6D282-DB68-AF02-5A2E-6B3964C44C3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98A949E-AD61-2EDF-5314-7F6695EA93C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51691E2E-2EFF-754B-7836-3F21AF4E30E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7D0D68EA-9CFD-133C-81C8-8FB38A0E0B4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06A705F3-06D8-ED08-FE3E-C0C1DD1A085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 name="Text Placeholder 17">
            <a:extLst>
              <a:ext uri="{FF2B5EF4-FFF2-40B4-BE49-F238E27FC236}">
                <a16:creationId xmlns:a16="http://schemas.microsoft.com/office/drawing/2014/main" id="{E2E608DA-157E-586F-7960-D4325C98B6B8}"/>
              </a:ext>
            </a:extLst>
          </p:cNvPr>
          <p:cNvSpPr txBox="1">
            <a:spLocks/>
          </p:cNvSpPr>
          <p:nvPr/>
        </p:nvSpPr>
        <p:spPr>
          <a:xfrm>
            <a:off x="3972592" y="1829909"/>
            <a:ext cx="2995955" cy="332670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solidFill>
                  <a:schemeClr val="tx1"/>
                </a:solidFill>
                <a:ea typeface="Times New Roman" panose="02020603050405020304" pitchFamily="18" charset="0"/>
              </a:rPr>
              <a:t>O </a:t>
            </a:r>
            <a:r>
              <a:rPr lang="en-US" dirty="0" err="1">
                <a:solidFill>
                  <a:schemeClr val="tx1"/>
                </a:solidFill>
                <a:ea typeface="Times New Roman" panose="02020603050405020304" pitchFamily="18" charset="0"/>
              </a:rPr>
              <a:t>histórico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transações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armazenado</a:t>
            </a:r>
            <a:r>
              <a:rPr lang="en-US" dirty="0">
                <a:solidFill>
                  <a:schemeClr val="tx1"/>
                </a:solidFill>
                <a:ea typeface="Times New Roman" panose="02020603050405020304" pitchFamily="18" charset="0"/>
              </a:rPr>
              <a:t> no </a:t>
            </a:r>
            <a:r>
              <a:rPr lang="en-US" dirty="0" err="1">
                <a:solidFill>
                  <a:schemeClr val="tx1"/>
                </a:solidFill>
                <a:ea typeface="Times New Roman" panose="02020603050405020304" pitchFamily="18" charset="0"/>
              </a:rPr>
              <a:t>blockchain</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energia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consumida</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pagamentos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efetuados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também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tornar</a:t>
            </a:r>
            <a:r>
              <a:rPr lang="en-US" dirty="0">
                <a:solidFill>
                  <a:schemeClr val="tx1"/>
                </a:solidFill>
                <a:ea typeface="Times New Roman" panose="02020603050405020304" pitchFamily="18" charset="0"/>
              </a:rPr>
              <a:t>-se-</a:t>
            </a:r>
            <a:r>
              <a:rPr lang="en-US" dirty="0" err="1">
                <a:solidFill>
                  <a:schemeClr val="tx1"/>
                </a:solidFill>
                <a:ea typeface="Times New Roman" panose="02020603050405020304" pitchFamily="18" charset="0"/>
              </a:rPr>
              <a:t>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transparente</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disponibilidade</a:t>
            </a:r>
            <a:r>
              <a:rPr lang="en-US" dirty="0">
                <a:solidFill>
                  <a:schemeClr val="tx1"/>
                </a:solidFill>
                <a:ea typeface="Times New Roman" panose="02020603050405020304" pitchFamily="18" charset="0"/>
              </a:rPr>
              <a:t> de um </a:t>
            </a:r>
            <a:r>
              <a:rPr lang="en-US" dirty="0" err="1">
                <a:solidFill>
                  <a:schemeClr val="tx1"/>
                </a:solidFill>
                <a:ea typeface="Times New Roman" panose="02020603050405020304" pitchFamily="18" charset="0"/>
              </a:rPr>
              <a:t>histórico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completo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transações</a:t>
            </a:r>
            <a:r>
              <a:rPr lang="en-US" dirty="0">
                <a:solidFill>
                  <a:schemeClr val="tx1"/>
                </a:solidFill>
                <a:ea typeface="Times New Roman" panose="02020603050405020304" pitchFamily="18" charset="0"/>
              </a:rPr>
              <a:t> e a </a:t>
            </a:r>
            <a:r>
              <a:rPr lang="en-US" dirty="0" err="1">
                <a:solidFill>
                  <a:schemeClr val="tx1"/>
                </a:solidFill>
                <a:ea typeface="Times New Roman" panose="02020603050405020304" pitchFamily="18" charset="0"/>
              </a:rPr>
              <a:t>possibilidade</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realizar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análises</a:t>
            </a:r>
            <a:r>
              <a:rPr lang="en-US" dirty="0">
                <a:solidFill>
                  <a:schemeClr val="tx1"/>
                </a:solidFill>
                <a:ea typeface="Times New Roman" panose="02020603050405020304" pitchFamily="18" charset="0"/>
              </a:rPr>
              <a:t> com base </a:t>
            </a:r>
            <a:r>
              <a:rPr lang="en-US" dirty="0" err="1">
                <a:solidFill>
                  <a:schemeClr val="tx1"/>
                </a:solidFill>
                <a:ea typeface="Times New Roman" panose="02020603050405020304" pitchFamily="18" charset="0"/>
              </a:rPr>
              <a:t>nisso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traria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clientes</a:t>
            </a:r>
            <a:r>
              <a:rPr lang="en-US" dirty="0">
                <a:solidFill>
                  <a:schemeClr val="tx1"/>
                </a:solidFill>
                <a:ea typeface="Times New Roman" panose="02020603050405020304" pitchFamily="18" charset="0"/>
              </a:rPr>
              <a:t> um </a:t>
            </a:r>
            <a:r>
              <a:rPr lang="en-US" dirty="0" err="1">
                <a:solidFill>
                  <a:schemeClr val="tx1"/>
                </a:solidFill>
                <a:ea typeface="Times New Roman" panose="02020603050405020304" pitchFamily="18" charset="0"/>
              </a:rPr>
              <a:t>nível</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clareza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ainda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incomparável</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monetização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tais</a:t>
            </a:r>
            <a:r>
              <a:rPr lang="en-US" dirty="0">
                <a:solidFill>
                  <a:schemeClr val="tx1"/>
                </a:solidFill>
                <a:ea typeface="Times New Roman" panose="02020603050405020304" pitchFamily="18" charset="0"/>
              </a:rPr>
              <a:t> dados </a:t>
            </a:r>
            <a:r>
              <a:rPr lang="en-US" dirty="0" err="1">
                <a:solidFill>
                  <a:schemeClr val="tx1"/>
                </a:solidFill>
                <a:ea typeface="Times New Roman" panose="02020603050405020304" pitchFamily="18" charset="0"/>
              </a:rPr>
              <a:t>que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pertencem</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estão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à</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disposição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clientes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comerciais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grandes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seria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inibida</a:t>
            </a:r>
            <a:r>
              <a:rPr lang="en-US" dirty="0">
                <a:solidFill>
                  <a:schemeClr val="tx1"/>
                </a:solidFill>
                <a:ea typeface="Times New Roman" panose="02020603050405020304" pitchFamily="18" charset="0"/>
              </a:rPr>
              <a:t>, mas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mesmo</a:t>
            </a:r>
            <a:r>
              <a:rPr lang="en-US" dirty="0">
                <a:solidFill>
                  <a:schemeClr val="tx1"/>
                </a:solidFill>
                <a:ea typeface="Times New Roman" panose="02020603050405020304" pitchFamily="18" charset="0"/>
              </a:rPr>
              <a:t> tempo </a:t>
            </a:r>
            <a:r>
              <a:rPr lang="en-US" dirty="0" err="1">
                <a:solidFill>
                  <a:schemeClr val="tx1"/>
                </a:solidFill>
                <a:ea typeface="Times New Roman" panose="02020603050405020304" pitchFamily="18" charset="0"/>
              </a:rPr>
              <a:t>provavelmente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revelaria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mais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detalhes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quais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eles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poderiam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basear</a:t>
            </a:r>
            <a:r>
              <a:rPr lang="en-US" dirty="0">
                <a:solidFill>
                  <a:schemeClr val="tx1"/>
                </a:solidFill>
                <a:ea typeface="Times New Roman" panose="02020603050405020304" pitchFamily="18" charset="0"/>
              </a:rPr>
              <a:t> as </a:t>
            </a:r>
            <a:r>
              <a:rPr lang="en-US" dirty="0" err="1">
                <a:solidFill>
                  <a:schemeClr val="tx1"/>
                </a:solidFill>
                <a:ea typeface="Times New Roman" panose="02020603050405020304" pitchFamily="18" charset="0"/>
              </a:rPr>
              <a:t>análises</a:t>
            </a:r>
            <a:r>
              <a:rPr lang="en-US" dirty="0">
                <a:solidFill>
                  <a:schemeClr val="tx1"/>
                </a:solidFill>
                <a:ea typeface="Times New Roman" panose="02020603050405020304" pitchFamily="18" charset="0"/>
              </a:rPr>
              <a:t>. Este </a:t>
            </a:r>
            <a:r>
              <a:rPr lang="en-US" dirty="0" err="1">
                <a:solidFill>
                  <a:schemeClr val="tx1"/>
                </a:solidFill>
                <a:ea typeface="Times New Roman" panose="02020603050405020304" pitchFamily="18" charset="0"/>
              </a:rPr>
              <a:t>nível</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transparência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também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causaria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claramente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novas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dificuldades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uma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vez</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que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todas</a:t>
            </a:r>
            <a:r>
              <a:rPr lang="en-US" dirty="0">
                <a:solidFill>
                  <a:schemeClr val="tx1"/>
                </a:solidFill>
                <a:ea typeface="Times New Roman" panose="02020603050405020304" pitchFamily="18" charset="0"/>
              </a:rPr>
              <a:t> as </a:t>
            </a:r>
            <a:r>
              <a:rPr lang="en-US" dirty="0" err="1">
                <a:solidFill>
                  <a:schemeClr val="tx1"/>
                </a:solidFill>
                <a:ea typeface="Times New Roman" panose="02020603050405020304" pitchFamily="18" charset="0"/>
              </a:rPr>
              <a:t>transações</a:t>
            </a:r>
            <a:r>
              <a:rPr lang="en-US" dirty="0">
                <a:solidFill>
                  <a:schemeClr val="tx1"/>
                </a:solidFill>
                <a:ea typeface="Times New Roman" panose="02020603050405020304" pitchFamily="18" charset="0"/>
              </a:rPr>
              <a:t> são </a:t>
            </a:r>
            <a:r>
              <a:rPr lang="en-US" dirty="0" err="1">
                <a:solidFill>
                  <a:schemeClr val="tx1"/>
                </a:solidFill>
                <a:ea typeface="Times New Roman" panose="02020603050405020304" pitchFamily="18" charset="0"/>
              </a:rPr>
              <a:t>acessíveis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público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Embora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pseudónimos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possam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ser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usados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é</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teoricamente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possível</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descriptografar</a:t>
            </a:r>
            <a:r>
              <a:rPr lang="en-US" dirty="0">
                <a:solidFill>
                  <a:schemeClr val="tx1"/>
                </a:solidFill>
                <a:ea typeface="Times New Roman" panose="02020603050405020304" pitchFamily="18" charset="0"/>
              </a:rPr>
              <a:t>” um </a:t>
            </a:r>
            <a:r>
              <a:rPr lang="en-US" dirty="0" err="1">
                <a:solidFill>
                  <a:schemeClr val="tx1"/>
                </a:solidFill>
                <a:ea typeface="Times New Roman" panose="02020603050405020304" pitchFamily="18" charset="0"/>
              </a:rPr>
              <a:t>certo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número</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pseudónimos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sem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autorização</a:t>
            </a:r>
            <a:r>
              <a:rPr lang="en-US" dirty="0">
                <a:solidFill>
                  <a:schemeClr val="tx1"/>
                </a:solidFill>
                <a:ea typeface="Times New Roman" panose="02020603050405020304" pitchFamily="18" charset="0"/>
              </a:rPr>
              <a:t>.</a:t>
            </a:r>
            <a:endParaRPr lang="x-none" dirty="0">
              <a:solidFill>
                <a:schemeClr val="tx1"/>
              </a:solidFill>
              <a:effectLst/>
              <a:ea typeface="Times New Roman" panose="02020603050405020304" pitchFamily="18" charset="0"/>
            </a:endParaRPr>
          </a:p>
          <a:p>
            <a:pPr algn="just"/>
            <a:r>
              <a:rPr lang="en-US" dirty="0">
                <a:solidFill>
                  <a:schemeClr val="tx1"/>
                </a:solidFill>
                <a:effectLst/>
                <a:ea typeface="Times New Roman" panose="02020603050405020304" pitchFamily="18" charset="0"/>
              </a:rPr>
              <a:t> </a:t>
            </a:r>
            <a:endParaRPr lang="x-none" dirty="0">
              <a:solidFill>
                <a:schemeClr val="tx1"/>
              </a:solidFill>
              <a:effectLst/>
              <a:ea typeface="Times New Roman" panose="02020603050405020304" pitchFamily="18" charset="0"/>
            </a:endParaRPr>
          </a:p>
          <a:p>
            <a:pPr algn="just"/>
            <a:r>
              <a:rPr lang="en-US" dirty="0">
                <a:solidFill>
                  <a:schemeClr val="tx1"/>
                </a:solidFill>
                <a:ea typeface="Times New Roman" panose="02020603050405020304" pitchFamily="18" charset="0"/>
              </a:rPr>
              <a:t> </a:t>
            </a:r>
          </a:p>
        </p:txBody>
      </p:sp>
      <p:grpSp>
        <p:nvGrpSpPr>
          <p:cNvPr id="5" name="Group 4">
            <a:extLst>
              <a:ext uri="{FF2B5EF4-FFF2-40B4-BE49-F238E27FC236}">
                <a16:creationId xmlns:a16="http://schemas.microsoft.com/office/drawing/2014/main" id="{604953DA-DEF6-DCDE-0E6A-244EB062682C}"/>
              </a:ext>
            </a:extLst>
          </p:cNvPr>
          <p:cNvGrpSpPr/>
          <p:nvPr/>
        </p:nvGrpSpPr>
        <p:grpSpPr>
          <a:xfrm>
            <a:off x="6346354" y="174081"/>
            <a:ext cx="1380420" cy="1309652"/>
            <a:chOff x="6346354" y="435340"/>
            <a:chExt cx="1380420" cy="1309652"/>
          </a:xfrm>
        </p:grpSpPr>
        <p:sp>
          <p:nvSpPr>
            <p:cNvPr id="6" name="Freeform 5">
              <a:extLst>
                <a:ext uri="{FF2B5EF4-FFF2-40B4-BE49-F238E27FC236}">
                  <a16:creationId xmlns:a16="http://schemas.microsoft.com/office/drawing/2014/main" id="{41B60DA1-B59A-BD4A-94B8-F86C9CDB3737}"/>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45666F7C-9E34-5D61-4324-3E6D5DF3D814}"/>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5D4F72-1727-39D8-D8A0-6220D2DDBE17}"/>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F902F8D-9713-CB75-A139-89DA899CC318}"/>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B398C9D-66F2-154B-E4DF-2E85686D038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DBB7862-93FF-EC74-FB10-56F1A3395D17}"/>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9113630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174</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407678" y="3510867"/>
            <a:ext cx="6698627" cy="670873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Criação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valor local 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prosumidores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latin typeface="Calibri" panose="020F0502020204030204" pitchFamily="34" charset="0"/>
                <a:ea typeface="Times New Roman" panose="02020603050405020304" pitchFamily="18" charset="0"/>
                <a:cs typeface="Calibri" panose="020F0502020204030204" pitchFamily="34" charset="0"/>
              </a:rPr>
              <a:t>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impulsionar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tendência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ascensão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papel</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prosumidor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analisamos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falamos</a:t>
            </a:r>
            <a:r>
              <a:rPr lang="en-US" sz="1100" dirty="0">
                <a:latin typeface="Calibri" panose="020F0502020204030204" pitchFamily="34" charset="0"/>
                <a:ea typeface="Times New Roman" panose="02020603050405020304" pitchFamily="18" charset="0"/>
                <a:cs typeface="Calibri" panose="020F0502020204030204" pitchFamily="34" charset="0"/>
              </a:rPr>
              <a:t> da web 3.0. No </a:t>
            </a:r>
            <a:r>
              <a:rPr lang="en-US" sz="1100" dirty="0" err="1">
                <a:latin typeface="Calibri" panose="020F0502020204030204" pitchFamily="34" charset="0"/>
                <a:ea typeface="Times New Roman" panose="02020603050405020304" pitchFamily="18" charset="0"/>
                <a:cs typeface="Calibri" panose="020F0502020204030204" pitchFamily="34" charset="0"/>
              </a:rPr>
              <a:t>contexto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compartilhamento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custos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baixos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processos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faturamento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simplificados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pequenos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fornecedores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participem</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apenas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mas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fornecedores</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operarem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sistemas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solares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poderão</a:t>
            </a:r>
            <a:r>
              <a:rPr lang="en-US" sz="1100" dirty="0">
                <a:latin typeface="Calibri" panose="020F0502020204030204" pitchFamily="34" charset="0"/>
                <a:ea typeface="Times New Roman" panose="02020603050405020304" pitchFamily="18" charset="0"/>
                <a:cs typeface="Calibri" panose="020F0502020204030204" pitchFamily="34" charset="0"/>
              </a:rPr>
              <a:t> vender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facilmente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eletricidade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produzida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vizinhos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alimentá</a:t>
            </a:r>
            <a:r>
              <a:rPr lang="en-US" sz="1100" dirty="0">
                <a:latin typeface="Calibri" panose="020F0502020204030204" pitchFamily="34" charset="0"/>
                <a:ea typeface="Times New Roman" panose="02020603050405020304" pitchFamily="18" charset="0"/>
                <a:cs typeface="Calibri" panose="020F0502020204030204" pitchFamily="34" charset="0"/>
              </a:rPr>
              <a:t>-la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levaria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melhor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viabilidade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sistemas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solares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turbinas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eólicas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pequena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escala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usinas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cogeração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propriedade</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cliente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aumentaria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novamente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número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prosumidores</a:t>
            </a:r>
            <a:r>
              <a:rPr lang="en-US" sz="1100" dirty="0">
                <a:latin typeface="Calibri" panose="020F0502020204030204" pitchFamily="34" charset="0"/>
                <a:ea typeface="Times New Roman" panose="02020603050405020304" pitchFamily="18" charset="0"/>
                <a:cs typeface="Calibri" panose="020F0502020204030204" pitchFamily="34" charset="0"/>
              </a:rPr>
              <a:t>. Na </a:t>
            </a:r>
            <a:r>
              <a:rPr lang="en-US" sz="1100" dirty="0" err="1">
                <a:latin typeface="Calibri" panose="020F0502020204030204" pitchFamily="34" charset="0"/>
                <a:ea typeface="Times New Roman" panose="02020603050405020304" pitchFamily="18" charset="0"/>
                <a:cs typeface="Calibri" panose="020F0502020204030204" pitchFamily="34" charset="0"/>
              </a:rPr>
              <a:t>economia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compartilhamento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beneficiam</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oferta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produtos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diversificada</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preços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baixos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Além</a:t>
            </a:r>
            <a:r>
              <a:rPr lang="en-US" sz="1100" dirty="0">
                <a:latin typeface="Calibri" panose="020F0502020204030204" pitchFamily="34" charset="0"/>
                <a:ea typeface="Times New Roman" panose="02020603050405020304" pitchFamily="18" charset="0"/>
                <a:cs typeface="Calibri" panose="020F0502020204030204" pitchFamily="34" charset="0"/>
              </a:rPr>
              <a:t> disso,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modelos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facilitar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realização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projetos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financiados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comunidade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Rotas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simplificadas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mercado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geradores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distribuída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impulsionariam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ainda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crescimento</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energias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renováveis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Indiretamente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efeito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positivo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económicas</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região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produção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geração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distribuída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estímulo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económico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meio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exemplo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áreas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manutenção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operações</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aumento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implantação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eólica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benefício</a:t>
            </a:r>
            <a:r>
              <a:rPr lang="en-US" sz="1100" dirty="0">
                <a:latin typeface="Calibri" panose="020F0502020204030204" pitchFamily="34" charset="0"/>
                <a:ea typeface="Times New Roman" panose="02020603050405020304" pitchFamily="18" charset="0"/>
                <a:cs typeface="Calibri" panose="020F0502020204030204" pitchFamily="34" charset="0"/>
              </a:rPr>
              <a:t> particular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áreas</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pouca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infraestrutura</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crescimento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económico</a:t>
            </a:r>
            <a:r>
              <a:rPr lang="en-US" sz="1100" dirty="0">
                <a:latin typeface="Calibri" panose="020F0502020204030204" pitchFamily="34" charset="0"/>
                <a:ea typeface="Times New Roman" panose="02020603050405020304" pitchFamily="18" charset="0"/>
                <a:cs typeface="Calibri" panose="020F0502020204030204" pitchFamily="34" charset="0"/>
              </a:rPr>
              <a:t> lento.</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Riscos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no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setor</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energia</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setor</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ainda</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amplamente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inexplorados</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significa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vem</a:t>
            </a:r>
            <a:r>
              <a:rPr lang="en-US" sz="1100" dirty="0">
                <a:latin typeface="Calibri" panose="020F0502020204030204" pitchFamily="34" charset="0"/>
                <a:ea typeface="Times New Roman" panose="02020603050405020304" pitchFamily="18" charset="0"/>
                <a:cs typeface="Calibri" panose="020F0502020204030204" pitchFamily="34" charset="0"/>
              </a:rPr>
              <a:t> com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série</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incertezas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riscos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vez</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experiência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longo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prazo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disponível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especialistas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suspeitam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escalável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determinados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usos</a:t>
            </a:r>
            <a:r>
              <a:rPr lang="en-US" sz="1100" dirty="0">
                <a:latin typeface="Calibri" panose="020F0502020204030204" pitchFamily="34" charset="0"/>
                <a:ea typeface="Times New Roman" panose="02020603050405020304" pitchFamily="18" charset="0"/>
                <a:cs typeface="Calibri" panose="020F0502020204030204" pitchFamily="34" charset="0"/>
              </a:rPr>
              <a:t>. Dada a taxa </a:t>
            </a:r>
            <a:r>
              <a:rPr lang="en-US" sz="1100" dirty="0" err="1">
                <a:latin typeface="Calibri" panose="020F0502020204030204" pitchFamily="34" charset="0"/>
                <a:ea typeface="Times New Roman" panose="02020603050405020304" pitchFamily="18" charset="0"/>
                <a:cs typeface="Calibri" panose="020F0502020204030204" pitchFamily="34" charset="0"/>
              </a:rPr>
              <a:t>extremamente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rápida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crescimento</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grandes</a:t>
            </a:r>
            <a:r>
              <a:rPr lang="en-US" sz="1100" dirty="0">
                <a:latin typeface="Calibri" panose="020F0502020204030204" pitchFamily="34" charset="0"/>
                <a:ea typeface="Times New Roman" panose="02020603050405020304" pitchFamily="18" charset="0"/>
                <a:cs typeface="Calibri" panose="020F0502020204030204" pitchFamily="34" charset="0"/>
              </a:rPr>
              <a:t> volumes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acumulados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após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vários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operação</a:t>
            </a:r>
            <a:r>
              <a:rPr lang="en-US" sz="1100" dirty="0">
                <a:latin typeface="Calibri" panose="020F0502020204030204" pitchFamily="34" charset="0"/>
                <a:ea typeface="Times New Roman" panose="02020603050405020304" pitchFamily="18" charset="0"/>
                <a:cs typeface="Calibri" panose="020F0502020204030204" pitchFamily="34" charset="0"/>
              </a:rPr>
              <a:t> de um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colocam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procuras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segurança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velocidade</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custos</a:t>
            </a:r>
            <a:r>
              <a:rPr lang="en-US" sz="1100" dirty="0">
                <a:latin typeface="Calibri" panose="020F0502020204030204" pitchFamily="34" charset="0"/>
                <a:ea typeface="Times New Roman" panose="02020603050405020304" pitchFamily="18" charset="0"/>
                <a:cs typeface="Calibri" panose="020F0502020204030204" pitchFamily="34" charset="0"/>
              </a:rPr>
              <a:t>. Como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nova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operar</a:t>
            </a:r>
            <a:r>
              <a:rPr lang="en-US" sz="1100" dirty="0">
                <a:latin typeface="Calibri" panose="020F0502020204030204" pitchFamily="34" charset="0"/>
                <a:ea typeface="Times New Roman" panose="02020603050405020304" pitchFamily="18" charset="0"/>
                <a:cs typeface="Calibri" panose="020F0502020204030204" pitchFamily="34" charset="0"/>
              </a:rPr>
              <a:t> com base </a:t>
            </a:r>
            <a:r>
              <a:rPr lang="en-US" sz="1100" dirty="0" err="1">
                <a:latin typeface="Calibri" panose="020F0502020204030204" pitchFamily="34" charset="0"/>
                <a:ea typeface="Times New Roman" panose="02020603050405020304" pitchFamily="18" charset="0"/>
                <a:cs typeface="Calibri" panose="020F0502020204030204" pitchFamily="34" charset="0"/>
              </a:rPr>
              <a:t>num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modelo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completamente</a:t>
            </a:r>
            <a:r>
              <a:rPr lang="en-US" sz="1100" dirty="0">
                <a:latin typeface="Calibri" panose="020F0502020204030204" pitchFamily="34" charset="0"/>
                <a:ea typeface="Times New Roman" panose="02020603050405020304" pitchFamily="18" charset="0"/>
                <a:cs typeface="Calibri" panose="020F0502020204030204" pitchFamily="34" charset="0"/>
              </a:rPr>
              <a:t> novo,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de se </a:t>
            </a:r>
            <a:r>
              <a:rPr lang="en-US" sz="1100" dirty="0" err="1">
                <a:latin typeface="Calibri" panose="020F0502020204030204" pitchFamily="34" charset="0"/>
                <a:ea typeface="Times New Roman" panose="02020603050405020304" pitchFamily="18" charset="0"/>
                <a:cs typeface="Calibri" panose="020F0502020204030204" pitchFamily="34" charset="0"/>
              </a:rPr>
              <a:t>esperar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seja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certo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rejeitada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alguns</a:t>
            </a:r>
            <a:r>
              <a:rPr lang="en-US" sz="1100" dirty="0">
                <a:latin typeface="Calibri" panose="020F0502020204030204" pitchFamily="34" charset="0"/>
                <a:ea typeface="Times New Roman" panose="02020603050405020304" pitchFamily="18" charset="0"/>
                <a:cs typeface="Calibri" panose="020F0502020204030204" pitchFamily="34" charset="0"/>
              </a:rPr>
              <a:t> players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entre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energia</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parte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público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geral</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tecnologia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latin typeface="Calibri" panose="020F0502020204030204" pitchFamily="34" charset="0"/>
                <a:ea typeface="Times New Roman" panose="02020603050405020304" pitchFamily="18" charset="0"/>
                <a:cs typeface="Calibri" panose="020F0502020204030204" pitchFamily="34" charset="0"/>
              </a:rPr>
              <a:t>bastante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desajeitado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requer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cópias</a:t>
            </a:r>
            <a:r>
              <a:rPr lang="en-US" sz="1100" dirty="0">
                <a:latin typeface="Calibri" panose="020F0502020204030204" pitchFamily="34" charset="0"/>
                <a:ea typeface="Times New Roman" panose="02020603050405020304" pitchFamily="18" charset="0"/>
                <a:cs typeface="Calibri" panose="020F0502020204030204" pitchFamily="34" charset="0"/>
              </a:rPr>
              <a:t> dos </a:t>
            </a:r>
            <a:r>
              <a:rPr lang="en-US" sz="1100" dirty="0" err="1">
                <a:latin typeface="Calibri" panose="020F0502020204030204" pitchFamily="34" charset="0"/>
                <a:ea typeface="Times New Roman" panose="02020603050405020304" pitchFamily="18" charset="0"/>
                <a:cs typeface="Calibri" panose="020F0502020204030204" pitchFamily="34" charset="0"/>
              </a:rPr>
              <a:t>mesmos</a:t>
            </a:r>
            <a:r>
              <a:rPr lang="en-US" sz="1100" dirty="0">
                <a:latin typeface="Calibri" panose="020F0502020204030204" pitchFamily="34" charset="0"/>
                <a:ea typeface="Times New Roman" panose="02020603050405020304" pitchFamily="18" charset="0"/>
                <a:cs typeface="Calibri" panose="020F0502020204030204" pitchFamily="34" charset="0"/>
              </a:rPr>
              <a:t> dados </a:t>
            </a:r>
            <a:r>
              <a:rPr lang="en-US" sz="1100" dirty="0" err="1">
                <a:latin typeface="Calibri" panose="020F0502020204030204" pitchFamily="34" charset="0"/>
                <a:ea typeface="Times New Roman" panose="02020603050405020304" pitchFamily="18" charset="0"/>
                <a:cs typeface="Calibri" panose="020F0502020204030204" pitchFamily="34" charset="0"/>
              </a:rPr>
              <a:t>sejam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armazenadas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comunicadas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adicionadas</a:t>
            </a:r>
            <a:r>
              <a:rPr lang="en-US" sz="1100" dirty="0">
                <a:latin typeface="Calibri" panose="020F0502020204030204" pitchFamily="34" charset="0"/>
                <a:ea typeface="Times New Roman" panose="02020603050405020304" pitchFamily="18" charset="0"/>
                <a:cs typeface="Calibri" panose="020F0502020204030204" pitchFamily="34" charset="0"/>
              </a:rPr>
              <a:t> o tempo </a:t>
            </a:r>
            <a:r>
              <a:rPr lang="en-US" sz="1100" dirty="0" err="1">
                <a:latin typeface="Calibri" panose="020F0502020204030204" pitchFamily="34" charset="0"/>
                <a:ea typeface="Times New Roman" panose="02020603050405020304" pitchFamily="18" charset="0"/>
                <a:cs typeface="Calibri" panose="020F0502020204030204" pitchFamily="34" charset="0"/>
              </a:rPr>
              <a:t>todo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anonimato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subjacente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conceito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acarreta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risco</a:t>
            </a:r>
            <a:r>
              <a:rPr lang="en-US" sz="1100" dirty="0">
                <a:latin typeface="Calibri" panose="020F0502020204030204" pitchFamily="34" charset="0"/>
                <a:ea typeface="Times New Roman" panose="02020603050405020304" pitchFamily="18" charset="0"/>
                <a:cs typeface="Calibri" panose="020F0502020204030204" pitchFamily="34" charset="0"/>
              </a:rPr>
              <a:t> de o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fins de </a:t>
            </a:r>
            <a:r>
              <a:rPr lang="en-US" sz="1100" dirty="0" err="1">
                <a:latin typeface="Calibri" panose="020F0502020204030204" pitchFamily="34" charset="0"/>
                <a:ea typeface="Times New Roman" panose="02020603050405020304" pitchFamily="18" charset="0"/>
                <a:cs typeface="Calibri" panose="020F0502020204030204" pitchFamily="34" charset="0"/>
              </a:rPr>
              <a:t>atividades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ilegais</a:t>
            </a:r>
            <a:r>
              <a:rPr lang="en-US" sz="1100" dirty="0">
                <a:latin typeface="Calibri" panose="020F0502020204030204" pitchFamily="34" charset="0"/>
                <a:ea typeface="Times New Roman" panose="02020603050405020304" pitchFamily="18" charset="0"/>
                <a:cs typeface="Calibri" panose="020F0502020204030204" pitchFamily="34" charset="0"/>
              </a:rPr>
              <a:t> (crime </a:t>
            </a:r>
            <a:r>
              <a:rPr lang="en-US" sz="1100" dirty="0" err="1">
                <a:latin typeface="Calibri" panose="020F0502020204030204" pitchFamily="34" charset="0"/>
                <a:ea typeface="Times New Roman" panose="02020603050405020304" pitchFamily="18" charset="0"/>
                <a:cs typeface="Calibri" panose="020F0502020204030204" pitchFamily="34" charset="0"/>
              </a:rPr>
              <a:t>organizado</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sistema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descentralizado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qualquer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autoridade</a:t>
            </a:r>
            <a:r>
              <a:rPr lang="en-US" sz="1100" dirty="0">
                <a:latin typeface="Calibri" panose="020F0502020204030204" pitchFamily="34" charset="0"/>
                <a:ea typeface="Times New Roman" panose="02020603050405020304" pitchFamily="18" charset="0"/>
                <a:cs typeface="Calibri" panose="020F0502020204030204" pitchFamily="34" charset="0"/>
              </a:rPr>
              <a:t> superior </a:t>
            </a:r>
            <a:r>
              <a:rPr lang="en-US" sz="1100" dirty="0" err="1">
                <a:latin typeface="Calibri" panose="020F0502020204030204" pitchFamily="34" charset="0"/>
                <a:ea typeface="Times New Roman" panose="02020603050405020304" pitchFamily="18" charset="0"/>
                <a:cs typeface="Calibri" panose="020F0502020204030204" pitchFamily="34" charset="0"/>
              </a:rPr>
              <a:t>também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acarretar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desvantagens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consumidores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modelos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discutidos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hoje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entidade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responsável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intervir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capacidade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regulatória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serviços</a:t>
            </a:r>
            <a:r>
              <a:rPr lang="en-US" sz="1100" dirty="0">
                <a:latin typeface="Calibri" panose="020F0502020204030204" pitchFamily="34" charset="0"/>
                <a:ea typeface="Times New Roman" panose="02020603050405020304" pitchFamily="18" charset="0"/>
                <a:cs typeface="Calibri" panose="020F0502020204030204" pitchFamily="34" charset="0"/>
              </a:rPr>
              <a:t> simples </a:t>
            </a:r>
            <a:r>
              <a:rPr lang="en-US" sz="1100" dirty="0" err="1">
                <a:latin typeface="Calibri" panose="020F0502020204030204" pitchFamily="34" charset="0"/>
                <a:ea typeface="Times New Roman" panose="02020603050405020304" pitchFamily="18" charset="0"/>
                <a:cs typeface="Calibri" panose="020F0502020204030204" pitchFamily="34" charset="0"/>
              </a:rPr>
              <a:t>ou</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revisar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executadas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anteriormente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aconteceria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quando</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usuário</a:t>
            </a:r>
            <a:r>
              <a:rPr lang="en-US" sz="1100" dirty="0">
                <a:latin typeface="Calibri" panose="020F0502020204030204" pitchFamily="34" charset="0"/>
                <a:ea typeface="Times New Roman" panose="02020603050405020304" pitchFamily="18" charset="0"/>
                <a:cs typeface="Calibri" panose="020F0502020204030204" pitchFamily="34" charset="0"/>
              </a:rPr>
              <a:t> se </a:t>
            </a:r>
            <a:r>
              <a:rPr lang="en-US" sz="1100" dirty="0" err="1">
                <a:latin typeface="Calibri" panose="020F0502020204030204" pitchFamily="34" charset="0"/>
                <a:ea typeface="Times New Roman" panose="02020603050405020304" pitchFamily="18" charset="0"/>
                <a:cs typeface="Calibri" panose="020F0502020204030204" pitchFamily="34" charset="0"/>
              </a:rPr>
              <a:t>esquecesse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dados </a:t>
            </a:r>
            <a:r>
              <a:rPr lang="en-US" sz="1100" dirty="0" err="1">
                <a:latin typeface="Calibri" panose="020F0502020204030204" pitchFamily="34" charset="0"/>
                <a:ea typeface="Times New Roman" panose="02020603050405020304" pitchFamily="18" charset="0"/>
                <a:cs typeface="Calibri" panose="020F0502020204030204" pitchFamily="34" charset="0"/>
              </a:rPr>
              <a:t>pessoais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acesso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aceder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própria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Nesse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usuários</a:t>
            </a:r>
            <a:r>
              <a:rPr lang="en-US" sz="1100" dirty="0">
                <a:latin typeface="Calibri" panose="020F0502020204030204" pitchFamily="34" charset="0"/>
                <a:ea typeface="Times New Roman" panose="02020603050405020304" pitchFamily="18" charset="0"/>
                <a:cs typeface="Calibri" panose="020F0502020204030204" pitchFamily="34" charset="0"/>
              </a:rPr>
              <a:t> são </a:t>
            </a:r>
            <a:r>
              <a:rPr lang="en-US" sz="1100" dirty="0" err="1">
                <a:latin typeface="Calibri" panose="020F0502020204030204" pitchFamily="34" charset="0"/>
                <a:ea typeface="Times New Roman" panose="02020603050405020304" pitchFamily="18" charset="0"/>
                <a:cs typeface="Calibri" panose="020F0502020204030204" pitchFamily="34" charset="0"/>
              </a:rPr>
              <a:t>irrevogavelmente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bloqueados</a:t>
            </a:r>
            <a:r>
              <a:rPr lang="en-US" sz="1100" dirty="0">
                <a:latin typeface="Calibri" panose="020F0502020204030204" pitchFamily="34" charset="0"/>
                <a:ea typeface="Times New Roman" panose="02020603050405020304" pitchFamily="18" charset="0"/>
                <a:cs typeface="Calibri" panose="020F0502020204030204" pitchFamily="34" charset="0"/>
              </a:rPr>
              <a:t> das </a:t>
            </a:r>
            <a:r>
              <a:rPr lang="en-US" sz="1100" dirty="0" err="1">
                <a:latin typeface="Calibri" panose="020F0502020204030204" pitchFamily="34" charset="0"/>
                <a:ea typeface="Times New Roman" panose="02020603050405020304" pitchFamily="18" charset="0"/>
                <a:cs typeface="Calibri" panose="020F0502020204030204" pitchFamily="34" charset="0"/>
              </a:rPr>
              <a:t>contas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perdem</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configurações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ativos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armazenados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nelas</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Bef>
                <a:spcPts val="1200"/>
              </a:spcBef>
              <a:spcAft>
                <a:spcPts val="1200"/>
              </a:spcAft>
            </a:pP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84733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A8D2FF2D-3119-9369-B895-AA6847DC2BFB}"/>
              </a:ext>
            </a:extLst>
          </p:cNvPr>
          <p:cNvSpPr/>
          <p:nvPr/>
        </p:nvSpPr>
        <p:spPr>
          <a:xfrm>
            <a:off x="5948282" y="8366055"/>
            <a:ext cx="1611393" cy="23257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6275E55-339D-EA3C-7DEC-CFDB9125D74D}"/>
              </a:ext>
            </a:extLst>
          </p:cNvPr>
          <p:cNvSpPr/>
          <p:nvPr/>
        </p:nvSpPr>
        <p:spPr>
          <a:xfrm flipV="1">
            <a:off x="-1" y="323001"/>
            <a:ext cx="7559675" cy="5768309"/>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665162"/>
            <a:ext cx="6051578" cy="5095053"/>
          </a:xfrm>
        </p:spPr>
        <p:txBody>
          <a:bodyPr numCol="2"/>
          <a:lstStyle/>
          <a:p>
            <a:r>
              <a:rPr lang="en-US" b="1" dirty="0" err="1">
                <a:solidFill>
                  <a:srgbClr val="F79037"/>
                </a:solidFill>
                <a:ea typeface="Times New Roman" panose="02020603050405020304" pitchFamily="18" charset="0"/>
              </a:rPr>
              <a:t>Riscos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segurança</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casos</a:t>
            </a:r>
            <a:r>
              <a:rPr lang="en-US" dirty="0">
                <a:ea typeface="Times New Roman" panose="02020603050405020304" pitchFamily="18" charset="0"/>
              </a:rPr>
              <a:t> de </a:t>
            </a:r>
            <a:r>
              <a:rPr lang="en-US" dirty="0" err="1">
                <a:ea typeface="Times New Roman" panose="02020603050405020304" pitchFamily="18" charset="0"/>
              </a:rPr>
              <a:t>uso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criptográficos</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são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complexos</a:t>
            </a:r>
            <a:r>
              <a:rPr lang="en-US" dirty="0">
                <a:ea typeface="Times New Roman" panose="02020603050405020304" pitchFamily="18" charset="0"/>
              </a:rPr>
              <a:t> e </a:t>
            </a:r>
            <a:r>
              <a:rPr lang="en-US" dirty="0" err="1">
                <a:ea typeface="Times New Roman" panose="02020603050405020304" pitchFamily="18" charset="0"/>
              </a:rPr>
              <a:t>requerem</a:t>
            </a:r>
            <a:r>
              <a:rPr lang="en-US" dirty="0">
                <a:ea typeface="Times New Roman" panose="02020603050405020304" pitchFamily="18" charset="0"/>
              </a:rPr>
              <a:t> a </a:t>
            </a:r>
            <a:r>
              <a:rPr lang="en-US" dirty="0" err="1">
                <a:ea typeface="Times New Roman" panose="02020603050405020304" pitchFamily="18" charset="0"/>
              </a:rPr>
              <a:t>participação</a:t>
            </a:r>
            <a:r>
              <a:rPr lang="en-US" dirty="0">
                <a:ea typeface="Times New Roman" panose="02020603050405020304" pitchFamily="18" charset="0"/>
              </a:rPr>
              <a:t> </a:t>
            </a:r>
            <a:r>
              <a:rPr lang="en-US" dirty="0" err="1">
                <a:ea typeface="Times New Roman" panose="02020603050405020304" pitchFamily="18" charset="0"/>
              </a:rPr>
              <a:t>direta</a:t>
            </a:r>
            <a:r>
              <a:rPr lang="en-US" dirty="0">
                <a:ea typeface="Times New Roman" panose="02020603050405020304" pitchFamily="18" charset="0"/>
              </a:rPr>
              <a:t> dos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finais</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seguros</a:t>
            </a:r>
            <a:r>
              <a:rPr lang="en-US" dirty="0">
                <a:ea typeface="Times New Roman" panose="02020603050405020304" pitchFamily="18" charset="0"/>
              </a:rPr>
              <a:t>, mas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mesmo</a:t>
            </a:r>
            <a:r>
              <a:rPr lang="en-US" dirty="0">
                <a:ea typeface="Times New Roman" panose="02020603050405020304" pitchFamily="18" charset="0"/>
              </a:rPr>
              <a:t> tempo </a:t>
            </a:r>
            <a:r>
              <a:rPr lang="en-US" dirty="0" err="1">
                <a:ea typeface="Times New Roman" panose="02020603050405020304" pitchFamily="18" charset="0"/>
              </a:rPr>
              <a:t>fáceis</a:t>
            </a:r>
            <a:r>
              <a:rPr lang="en-US" dirty="0">
                <a:ea typeface="Times New Roman" panose="02020603050405020304" pitchFamily="18" charset="0"/>
              </a:rPr>
              <a:t> de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assim</a:t>
            </a:r>
            <a:r>
              <a:rPr lang="en-US" dirty="0">
                <a:ea typeface="Times New Roman" panose="02020603050405020304" pitchFamily="18" charset="0"/>
              </a:rPr>
              <a:t>, </a:t>
            </a:r>
            <a:r>
              <a:rPr lang="en-US" dirty="0" err="1">
                <a:ea typeface="Times New Roman" panose="02020603050405020304" pitchFamily="18" charset="0"/>
              </a:rPr>
              <a:t>sempre</a:t>
            </a:r>
            <a:r>
              <a:rPr lang="en-US" dirty="0">
                <a:ea typeface="Times New Roman" panose="02020603050405020304" pitchFamily="18" charset="0"/>
              </a:rPr>
              <a:t> </a:t>
            </a:r>
            <a:r>
              <a:rPr lang="en-US" dirty="0" err="1">
                <a:ea typeface="Times New Roman" panose="02020603050405020304" pitchFamily="18" charset="0"/>
              </a:rPr>
              <a:t>haverá</a:t>
            </a:r>
            <a:r>
              <a:rPr lang="en-US" dirty="0">
                <a:ea typeface="Times New Roman" panose="02020603050405020304" pitchFamily="18" charset="0"/>
              </a:rPr>
              <a:t> </a:t>
            </a:r>
            <a:r>
              <a:rPr lang="en-US" dirty="0" err="1">
                <a:ea typeface="Times New Roman" panose="02020603050405020304" pitchFamily="18" charset="0"/>
              </a:rPr>
              <a:t>risco</a:t>
            </a:r>
            <a:r>
              <a:rPr lang="en-US" dirty="0">
                <a:ea typeface="Times New Roman" panose="02020603050405020304" pitchFamily="18" charset="0"/>
              </a:rPr>
              <a:t> de </a:t>
            </a:r>
            <a:r>
              <a:rPr lang="en-US" dirty="0" err="1">
                <a:ea typeface="Times New Roman" panose="02020603050405020304" pitchFamily="18" charset="0"/>
              </a:rPr>
              <a:t>adulteração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ataques</a:t>
            </a:r>
            <a:r>
              <a:rPr lang="en-US" dirty="0">
                <a:ea typeface="Times New Roman" panose="02020603050405020304" pitchFamily="18" charset="0"/>
              </a:rPr>
              <a:t> de hackers) e </a:t>
            </a:r>
            <a:r>
              <a:rPr lang="en-US" dirty="0" err="1">
                <a:ea typeface="Times New Roman" panose="02020603050405020304" pitchFamily="18" charset="0"/>
              </a:rPr>
              <a:t>falhas</a:t>
            </a:r>
            <a:r>
              <a:rPr lang="en-US" dirty="0">
                <a:ea typeface="Times New Roman" panose="02020603050405020304" pitchFamily="18" charset="0"/>
              </a:rPr>
              <a:t> </a:t>
            </a:r>
            <a:r>
              <a:rPr lang="en-US" dirty="0" err="1">
                <a:ea typeface="Times New Roman" panose="02020603050405020304" pitchFamily="18" charset="0"/>
              </a:rPr>
              <a:t>técnicas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falhas</a:t>
            </a:r>
            <a:r>
              <a:rPr lang="en-US" dirty="0">
                <a:ea typeface="Times New Roman" panose="02020603050405020304" pitchFamily="18" charset="0"/>
              </a:rPr>
              <a:t> no </a:t>
            </a:r>
            <a:r>
              <a:rPr lang="en-US" dirty="0" err="1">
                <a:ea typeface="Times New Roman" panose="02020603050405020304" pitchFamily="18" charset="0"/>
              </a:rPr>
              <a:t>sistema</a:t>
            </a:r>
            <a:r>
              <a:rPr lang="en-US" dirty="0">
                <a:ea typeface="Times New Roman" panose="02020603050405020304" pitchFamily="18" charset="0"/>
              </a:rPr>
              <a:t>). O </a:t>
            </a:r>
            <a:r>
              <a:rPr lang="en-US" dirty="0" err="1">
                <a:ea typeface="Times New Roman" panose="02020603050405020304" pitchFamily="18" charset="0"/>
              </a:rPr>
              <a:t>quão</a:t>
            </a:r>
            <a:r>
              <a:rPr lang="en-US" dirty="0">
                <a:ea typeface="Times New Roman" panose="02020603050405020304" pitchFamily="18" charset="0"/>
              </a:rPr>
              <a:t> </a:t>
            </a:r>
            <a:r>
              <a:rPr lang="en-US" dirty="0" err="1">
                <a:ea typeface="Times New Roman" panose="02020603050405020304" pitchFamily="18" charset="0"/>
              </a:rPr>
              <a:t>realista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cenário</a:t>
            </a:r>
            <a:r>
              <a:rPr lang="en-US" dirty="0">
                <a:ea typeface="Times New Roman" panose="02020603050405020304" pitchFamily="18" charset="0"/>
              </a:rPr>
              <a:t> de hacking </a:t>
            </a:r>
            <a:r>
              <a:rPr lang="en-US" dirty="0" err="1">
                <a:ea typeface="Times New Roman" panose="02020603050405020304" pitchFamily="18" charset="0"/>
              </a:rPr>
              <a:t>foi</a:t>
            </a:r>
            <a:r>
              <a:rPr lang="en-US" dirty="0">
                <a:ea typeface="Times New Roman" panose="02020603050405020304" pitchFamily="18" charset="0"/>
              </a:rPr>
              <a:t> </a:t>
            </a:r>
            <a:r>
              <a:rPr lang="en-US" dirty="0" err="1">
                <a:ea typeface="Times New Roman" panose="02020603050405020304" pitchFamily="18" charset="0"/>
              </a:rPr>
              <a:t>comprovado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ataque</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aplicativo</a:t>
            </a:r>
            <a:r>
              <a:rPr lang="en-US" dirty="0">
                <a:ea typeface="Times New Roman" panose="02020603050405020304" pitchFamily="18" charset="0"/>
              </a:rPr>
              <a:t> “DAO” (</a:t>
            </a:r>
            <a:r>
              <a:rPr lang="en-US" dirty="0" err="1">
                <a:ea typeface="Times New Roman" panose="02020603050405020304" pitchFamily="18" charset="0"/>
              </a:rPr>
              <a:t>Organização</a:t>
            </a:r>
            <a:r>
              <a:rPr lang="en-US" dirty="0">
                <a:ea typeface="Times New Roman" panose="02020603050405020304" pitchFamily="18" charset="0"/>
              </a:rPr>
              <a:t> </a:t>
            </a:r>
            <a:r>
              <a:rPr lang="en-US" dirty="0" err="1">
                <a:ea typeface="Times New Roman" panose="02020603050405020304" pitchFamily="18" charset="0"/>
              </a:rPr>
              <a:t>Autônoma</a:t>
            </a:r>
            <a:r>
              <a:rPr lang="en-US" dirty="0">
                <a:ea typeface="Times New Roman" panose="02020603050405020304" pitchFamily="18" charset="0"/>
              </a:rPr>
              <a:t> </a:t>
            </a:r>
            <a:r>
              <a:rPr lang="en-US" dirty="0" err="1">
                <a:ea typeface="Times New Roman" panose="02020603050405020304" pitchFamily="18" charset="0"/>
              </a:rPr>
              <a:t>Descentralizada</a:t>
            </a:r>
            <a:r>
              <a:rPr lang="en-US" dirty="0">
                <a:ea typeface="Times New Roman" panose="02020603050405020304" pitchFamily="18" charset="0"/>
              </a:rPr>
              <a:t>).</a:t>
            </a:r>
          </a:p>
          <a:p>
            <a:r>
              <a:rPr lang="en-US" dirty="0">
                <a:effectLst/>
                <a:ea typeface="Times New Roman" panose="02020603050405020304" pitchFamily="18" charset="0"/>
              </a:rPr>
              <a:t> </a:t>
            </a:r>
            <a:endParaRPr lang="x-none" dirty="0">
              <a:effectLst/>
              <a:ea typeface="Times New Roman" panose="02020603050405020304" pitchFamily="18" charset="0"/>
            </a:endParaRPr>
          </a:p>
          <a:p>
            <a:r>
              <a:rPr lang="en-US" b="1" dirty="0" err="1">
                <a:solidFill>
                  <a:srgbClr val="F79037"/>
                </a:solidFill>
                <a:ea typeface="Times New Roman" panose="02020603050405020304" pitchFamily="18" charset="0"/>
              </a:rPr>
              <a:t>Problemas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comuns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específicos</a:t>
            </a:r>
            <a:r>
              <a:rPr lang="en-US" b="1" dirty="0">
                <a:solidFill>
                  <a:srgbClr val="F79037"/>
                </a:solidFill>
                <a:ea typeface="Times New Roman" panose="02020603050405020304" pitchFamily="18" charset="0"/>
              </a:rPr>
              <a:t> do </a:t>
            </a:r>
            <a:r>
              <a:rPr lang="en-US" b="1" dirty="0" err="1">
                <a:solidFill>
                  <a:srgbClr val="F79037"/>
                </a:solidFill>
                <a:ea typeface="Times New Roman" panose="02020603050405020304" pitchFamily="18" charset="0"/>
              </a:rPr>
              <a:t>blockchain</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na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economia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compartilhamento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energia</a:t>
            </a:r>
            <a:endParaRPr lang="en-US" b="1" dirty="0">
              <a:solidFill>
                <a:srgbClr val="F79037"/>
              </a:solidFill>
              <a:ea typeface="Times New Roman" panose="02020603050405020304" pitchFamily="18" charset="0"/>
            </a:endParaRPr>
          </a:p>
          <a:p>
            <a:r>
              <a:rPr lang="en-US" dirty="0">
                <a:ea typeface="Times New Roman" panose="02020603050405020304" pitchFamily="18" charset="0"/>
              </a:rPr>
              <a:t>Um </a:t>
            </a:r>
            <a:r>
              <a:rPr lang="en-US" dirty="0" err="1">
                <a:ea typeface="Times New Roman" panose="02020603050405020304" pitchFamily="18" charset="0"/>
              </a:rPr>
              <a:t>desafio</a:t>
            </a:r>
            <a:r>
              <a:rPr lang="en-US" dirty="0">
                <a:ea typeface="Times New Roman" panose="02020603050405020304" pitchFamily="18" charset="0"/>
              </a:rPr>
              <a:t> </a:t>
            </a:r>
            <a:r>
              <a:rPr lang="en-US" dirty="0" err="1">
                <a:ea typeface="Times New Roman" panose="02020603050405020304" pitchFamily="18" charset="0"/>
              </a:rPr>
              <a:t>técnico</a:t>
            </a:r>
            <a:r>
              <a:rPr lang="en-US" dirty="0">
                <a:ea typeface="Times New Roman" panose="02020603050405020304" pitchFamily="18" charset="0"/>
              </a:rPr>
              <a:t> dos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comercialização</a:t>
            </a:r>
            <a:r>
              <a:rPr lang="en-US" dirty="0">
                <a:ea typeface="Times New Roman" panose="02020603050405020304" pitchFamily="18" charset="0"/>
              </a:rPr>
              <a:t> de </a:t>
            </a:r>
            <a:r>
              <a:rPr lang="en-US" dirty="0" err="1">
                <a:ea typeface="Times New Roman" panose="02020603050405020304" pitchFamily="18" charset="0"/>
              </a:rPr>
              <a:t>eletricidade</a:t>
            </a:r>
            <a:r>
              <a:rPr lang="en-US" dirty="0">
                <a:ea typeface="Times New Roman" panose="02020603050405020304" pitchFamily="18" charset="0"/>
              </a:rPr>
              <a:t> P2P do </a:t>
            </a:r>
            <a:r>
              <a:rPr lang="en-US" dirty="0" err="1">
                <a:ea typeface="Times New Roman" panose="02020603050405020304" pitchFamily="18" charset="0"/>
              </a:rPr>
              <a:t>ponto</a:t>
            </a:r>
            <a:r>
              <a:rPr lang="en-US" dirty="0">
                <a:ea typeface="Times New Roman" panose="02020603050405020304" pitchFamily="18" charset="0"/>
              </a:rPr>
              <a:t> de vista do </a:t>
            </a:r>
            <a:r>
              <a:rPr lang="en-US" dirty="0" err="1">
                <a:ea typeface="Times New Roman" panose="02020603050405020304" pitchFamily="18" charset="0"/>
              </a:rPr>
              <a:t>gerenciamento</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cada</a:t>
            </a:r>
            <a:r>
              <a:rPr lang="en-US" dirty="0">
                <a:ea typeface="Times New Roman" panose="02020603050405020304" pitchFamily="18" charset="0"/>
              </a:rPr>
              <a:t> </a:t>
            </a:r>
            <a:r>
              <a:rPr lang="en-US" dirty="0" err="1">
                <a:ea typeface="Times New Roman" panose="02020603050405020304" pitchFamily="18" charset="0"/>
              </a:rPr>
              <a:t>nó</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de responder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condições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preços</a:t>
            </a:r>
            <a:r>
              <a:rPr lang="en-US" dirty="0">
                <a:ea typeface="Times New Roman" panose="02020603050405020304" pitchFamily="18" charset="0"/>
              </a:rPr>
              <a:t>, </a:t>
            </a:r>
            <a:r>
              <a:rPr lang="en-US" dirty="0" err="1">
                <a:ea typeface="Times New Roman" panose="02020603050405020304" pitchFamily="18" charset="0"/>
              </a:rPr>
              <a:t>oferta</a:t>
            </a:r>
            <a:r>
              <a:rPr lang="en-US" dirty="0">
                <a:ea typeface="Times New Roman" panose="02020603050405020304" pitchFamily="18" charset="0"/>
              </a:rPr>
              <a:t> local e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resultar</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necessidade</a:t>
            </a:r>
            <a:r>
              <a:rPr lang="en-US" dirty="0">
                <a:ea typeface="Times New Roman" panose="02020603050405020304" pitchFamily="18" charset="0"/>
              </a:rPr>
              <a:t> de </a:t>
            </a:r>
            <a:r>
              <a:rPr lang="en-US" dirty="0" err="1">
                <a:ea typeface="Times New Roman" panose="02020603050405020304" pitchFamily="18" charset="0"/>
              </a:rPr>
              <a:t>consumidores</a:t>
            </a:r>
            <a:r>
              <a:rPr lang="en-US" dirty="0">
                <a:ea typeface="Times New Roman" panose="02020603050405020304" pitchFamily="18" charset="0"/>
              </a:rPr>
              <a:t> </a:t>
            </a:r>
            <a:r>
              <a:rPr lang="en-US" dirty="0" err="1">
                <a:ea typeface="Times New Roman" panose="02020603050405020304" pitchFamily="18" charset="0"/>
              </a:rPr>
              <a:t>individuais</a:t>
            </a:r>
            <a:r>
              <a:rPr lang="en-US" dirty="0">
                <a:ea typeface="Times New Roman" panose="02020603050405020304" pitchFamily="18" charset="0"/>
              </a:rPr>
              <a:t> </a:t>
            </a:r>
            <a:r>
              <a:rPr lang="en-US" dirty="0" err="1">
                <a:ea typeface="Times New Roman" panose="02020603050405020304" pitchFamily="18" charset="0"/>
              </a:rPr>
              <a:t>fornecerem</a:t>
            </a:r>
            <a:r>
              <a:rPr lang="en-US" dirty="0">
                <a:ea typeface="Times New Roman" panose="02020603050405020304" pitchFamily="18" charset="0"/>
              </a:rPr>
              <a:t> </a:t>
            </a:r>
            <a:r>
              <a:rPr lang="en-US" dirty="0" err="1">
                <a:ea typeface="Times New Roman" panose="02020603050405020304" pitchFamily="18" charset="0"/>
              </a:rPr>
              <a:t>previsões</a:t>
            </a:r>
            <a:r>
              <a:rPr lang="en-US" dirty="0">
                <a:ea typeface="Times New Roman" panose="02020603050405020304" pitchFamily="18" charset="0"/>
              </a:rPr>
              <a:t> de </a:t>
            </a:r>
            <a:r>
              <a:rPr lang="en-US" dirty="0" err="1">
                <a:ea typeface="Times New Roman" panose="02020603050405020304" pitchFamily="18" charset="0"/>
              </a:rPr>
              <a:t>procura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uso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operador</a:t>
            </a:r>
            <a:r>
              <a:rPr lang="en-US" dirty="0">
                <a:ea typeface="Times New Roman" panose="02020603050405020304" pitchFamily="18" charset="0"/>
              </a:rPr>
              <a:t> do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semelhante</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atuais</a:t>
            </a:r>
            <a:r>
              <a:rPr lang="en-US" dirty="0">
                <a:ea typeface="Times New Roman" panose="02020603050405020304" pitchFamily="18" charset="0"/>
              </a:rPr>
              <a:t> </a:t>
            </a:r>
            <a:r>
              <a:rPr lang="en-US" dirty="0" err="1">
                <a:ea typeface="Times New Roman" panose="02020603050405020304" pitchFamily="18" charset="0"/>
              </a:rPr>
              <a:t>operações</a:t>
            </a:r>
            <a:r>
              <a:rPr lang="en-US" dirty="0">
                <a:ea typeface="Times New Roman" panose="02020603050405020304" pitchFamily="18" charset="0"/>
              </a:rPr>
              <a:t> do </a:t>
            </a:r>
            <a:r>
              <a:rPr lang="en-US" dirty="0" err="1">
                <a:ea typeface="Times New Roman" panose="02020603050405020304" pitchFamily="18" charset="0"/>
              </a:rPr>
              <a:t>mercado</a:t>
            </a:r>
            <a:r>
              <a:rPr lang="en-US" dirty="0">
                <a:ea typeface="Times New Roman" panose="02020603050405020304" pitchFamily="18" charset="0"/>
              </a:rPr>
              <a:t> de </a:t>
            </a:r>
            <a:r>
              <a:rPr lang="en-US" dirty="0" err="1">
                <a:ea typeface="Times New Roman" panose="02020603050405020304" pitchFamily="18" charset="0"/>
              </a:rPr>
              <a:t>eletricidade</a:t>
            </a:r>
            <a:r>
              <a:rPr lang="en-US" dirty="0">
                <a:ea typeface="Times New Roman" panose="02020603050405020304" pitchFamily="18" charset="0"/>
              </a:rPr>
              <a:t>.</a:t>
            </a:r>
          </a:p>
          <a:p>
            <a:r>
              <a:rPr lang="en-US" dirty="0">
                <a:ea typeface="Times New Roman" panose="02020603050405020304" pitchFamily="18" charset="0"/>
              </a:rPr>
              <a:t>As </a:t>
            </a:r>
            <a:r>
              <a:rPr lang="en-US" dirty="0" err="1">
                <a:ea typeface="Times New Roman" panose="02020603050405020304" pitchFamily="18" charset="0"/>
              </a:rPr>
              <a:t>técnicas</a:t>
            </a:r>
            <a:r>
              <a:rPr lang="en-US" dirty="0">
                <a:ea typeface="Times New Roman" panose="02020603050405020304" pitchFamily="18" charset="0"/>
              </a:rPr>
              <a:t> de </a:t>
            </a:r>
            <a:r>
              <a:rPr lang="en-US" dirty="0" err="1">
                <a:ea typeface="Times New Roman" panose="02020603050405020304" pitchFamily="18" charset="0"/>
              </a:rPr>
              <a:t>aprendizagem</a:t>
            </a:r>
            <a:r>
              <a:rPr lang="en-US" dirty="0">
                <a:ea typeface="Times New Roman" panose="02020603050405020304" pitchFamily="18" charset="0"/>
              </a:rPr>
              <a:t> de </a:t>
            </a:r>
            <a:r>
              <a:rPr lang="en-US" dirty="0" err="1">
                <a:ea typeface="Times New Roman" panose="02020603050405020304" pitchFamily="18" charset="0"/>
              </a:rPr>
              <a:t>máquina</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usadas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prever</a:t>
            </a:r>
            <a:r>
              <a:rPr lang="en-US" dirty="0">
                <a:ea typeface="Times New Roman" panose="02020603050405020304" pitchFamily="18" charset="0"/>
              </a:rPr>
              <a:t> o </a:t>
            </a:r>
            <a:r>
              <a:rPr lang="en-US" dirty="0" err="1">
                <a:ea typeface="Times New Roman" panose="02020603050405020304" pitchFamily="18" charset="0"/>
              </a:rPr>
              <a:t>comportamento</a:t>
            </a:r>
            <a:r>
              <a:rPr lang="en-US" dirty="0">
                <a:ea typeface="Times New Roman" panose="02020603050405020304" pitchFamily="18" charset="0"/>
              </a:rPr>
              <a:t> </a:t>
            </a:r>
            <a:r>
              <a:rPr lang="en-US" dirty="0" err="1">
                <a:ea typeface="Times New Roman" panose="02020603050405020304" pitchFamily="18" charset="0"/>
              </a:rPr>
              <a:t>futuro</a:t>
            </a:r>
            <a:r>
              <a:rPr lang="en-US" dirty="0">
                <a:ea typeface="Times New Roman" panose="02020603050405020304" pitchFamily="18" charset="0"/>
              </a:rPr>
              <a:t> de </a:t>
            </a:r>
            <a:r>
              <a:rPr lang="en-US" dirty="0" err="1">
                <a:ea typeface="Times New Roman" panose="02020603050405020304" pitchFamily="18" charset="0"/>
              </a:rPr>
              <a:t>grandes</a:t>
            </a:r>
            <a:r>
              <a:rPr lang="en-US" dirty="0">
                <a:ea typeface="Times New Roman" panose="02020603050405020304" pitchFamily="18" charset="0"/>
              </a:rPr>
              <a:t> </a:t>
            </a:r>
            <a:r>
              <a:rPr lang="en-US" dirty="0" err="1">
                <a:ea typeface="Times New Roman" panose="02020603050405020304" pitchFamily="18" charset="0"/>
              </a:rPr>
              <a:t>conjuntos</a:t>
            </a:r>
            <a:r>
              <a:rPr lang="en-US" dirty="0">
                <a:ea typeface="Times New Roman" panose="02020603050405020304" pitchFamily="18" charset="0"/>
              </a:rPr>
              <a:t> de </a:t>
            </a:r>
            <a:r>
              <a:rPr lang="en-US" dirty="0" err="1">
                <a:ea typeface="Times New Roman" panose="02020603050405020304" pitchFamily="18" charset="0"/>
              </a:rPr>
              <a:t>prosumidores</a:t>
            </a:r>
            <a:r>
              <a:rPr lang="en-US" dirty="0">
                <a:ea typeface="Times New Roman" panose="02020603050405020304" pitchFamily="18" charset="0"/>
              </a:rPr>
              <a:t> e </a:t>
            </a:r>
            <a:r>
              <a:rPr lang="en-US" dirty="0" err="1">
                <a:ea typeface="Times New Roman" panose="02020603050405020304" pitchFamily="18" charset="0"/>
              </a:rPr>
              <a:t>consumidores</a:t>
            </a:r>
            <a:r>
              <a:rPr lang="en-US" dirty="0">
                <a:ea typeface="Times New Roman" panose="02020603050405020304" pitchFamily="18" charset="0"/>
              </a:rPr>
              <a:t> de </a:t>
            </a:r>
            <a:r>
              <a:rPr lang="en-US" dirty="0" err="1">
                <a:ea typeface="Times New Roman" panose="02020603050405020304" pitchFamily="18" charset="0"/>
              </a:rPr>
              <a:t>eletricidade</a:t>
            </a:r>
            <a:r>
              <a:rPr lang="en-US" dirty="0">
                <a:ea typeface="Times New Roman" panose="02020603050405020304" pitchFamily="18" charset="0"/>
              </a:rPr>
              <a:t>, mas argumenta-se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agregação</a:t>
            </a:r>
            <a:r>
              <a:rPr lang="en-US" dirty="0">
                <a:ea typeface="Times New Roman" panose="02020603050405020304" pitchFamily="18" charset="0"/>
              </a:rPr>
              <a:t> de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de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cumprir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requisitos</a:t>
            </a:r>
            <a:r>
              <a:rPr lang="en-US" dirty="0">
                <a:ea typeface="Times New Roman" panose="02020603050405020304" pitchFamily="18" charset="0"/>
              </a:rPr>
              <a:t> de </a:t>
            </a:r>
            <a:r>
              <a:rPr lang="en-US" dirty="0" err="1">
                <a:ea typeface="Times New Roman" panose="02020603050405020304" pitchFamily="18" charset="0"/>
              </a:rPr>
              <a:t>confiabilidade</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constitui</a:t>
            </a:r>
            <a:r>
              <a:rPr lang="en-US" dirty="0">
                <a:ea typeface="Times New Roman" panose="02020603050405020304" pitchFamily="18" charset="0"/>
              </a:rPr>
              <a:t> um </a:t>
            </a:r>
            <a:r>
              <a:rPr lang="en-US" dirty="0" err="1">
                <a:ea typeface="Times New Roman" panose="02020603050405020304" pitchFamily="18" charset="0"/>
              </a:rPr>
              <a:t>desafio</a:t>
            </a:r>
            <a:r>
              <a:rPr lang="en-US" dirty="0">
                <a:ea typeface="Times New Roman" panose="02020603050405020304" pitchFamily="18" charset="0"/>
              </a:rPr>
              <a:t> </a:t>
            </a:r>
            <a:r>
              <a:rPr lang="en-US" dirty="0" err="1">
                <a:ea typeface="Times New Roman" panose="02020603050405020304" pitchFamily="18" charset="0"/>
              </a:rPr>
              <a:t>técnico</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aumentar</a:t>
            </a:r>
            <a:r>
              <a:rPr lang="en-US" dirty="0">
                <a:ea typeface="Times New Roman" panose="02020603050405020304" pitchFamily="18" charset="0"/>
              </a:rPr>
              <a:t> a </a:t>
            </a:r>
            <a:r>
              <a:rPr lang="en-US" dirty="0" err="1">
                <a:ea typeface="Times New Roman" panose="02020603050405020304" pitchFamily="18" charset="0"/>
              </a:rPr>
              <a:t>incerteza</a:t>
            </a:r>
            <a:r>
              <a:rPr lang="en-US" dirty="0">
                <a:ea typeface="Times New Roman" panose="02020603050405020304" pitchFamily="18" charset="0"/>
              </a:rPr>
              <a:t> e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balanceamento</a:t>
            </a:r>
            <a:r>
              <a:rPr lang="en-US" dirty="0">
                <a:ea typeface="Times New Roman" panose="02020603050405020304" pitchFamily="18" charset="0"/>
              </a:rPr>
              <a:t> de </a:t>
            </a:r>
            <a:r>
              <a:rPr lang="en-US" dirty="0" err="1">
                <a:ea typeface="Times New Roman" panose="02020603050405020304" pitchFamily="18" charset="0"/>
              </a:rPr>
              <a:t>serviços</a:t>
            </a:r>
            <a:r>
              <a:rPr lang="en-US" dirty="0">
                <a:ea typeface="Times New Roman" panose="02020603050405020304" pitchFamily="18" charset="0"/>
              </a:rPr>
              <a:t>. </a:t>
            </a:r>
            <a:r>
              <a:rPr lang="en-US" dirty="0" err="1">
                <a:ea typeface="Times New Roman" panose="02020603050405020304" pitchFamily="18" charset="0"/>
              </a:rPr>
              <a:t>Aqui</a:t>
            </a:r>
            <a:r>
              <a:rPr lang="en-US" dirty="0">
                <a:ea typeface="Times New Roman" panose="02020603050405020304" pitchFamily="18" charset="0"/>
              </a:rPr>
              <a:t>, a </a:t>
            </a:r>
            <a:r>
              <a:rPr lang="en-US" dirty="0" err="1">
                <a:ea typeface="Times New Roman" panose="02020603050405020304" pitchFamily="18" charset="0"/>
              </a:rPr>
              <a:t>implantação</a:t>
            </a:r>
            <a:r>
              <a:rPr lang="en-US" dirty="0">
                <a:ea typeface="Times New Roman" panose="02020603050405020304" pitchFamily="18" charset="0"/>
              </a:rPr>
              <a:t> de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armazenamento</a:t>
            </a:r>
            <a:r>
              <a:rPr lang="en-US" dirty="0">
                <a:ea typeface="Times New Roman" panose="02020603050405020304" pitchFamily="18" charset="0"/>
              </a:rPr>
              <a:t> </a:t>
            </a:r>
            <a:r>
              <a:rPr lang="en-US" dirty="0" err="1">
                <a:ea typeface="Times New Roman" panose="02020603050405020304" pitchFamily="18" charset="0"/>
              </a:rPr>
              <a:t>distribuído</a:t>
            </a:r>
            <a:r>
              <a:rPr lang="en-US" dirty="0">
                <a:ea typeface="Times New Roman" panose="02020603050405020304" pitchFamily="18" charset="0"/>
              </a:rPr>
              <a:t> e a </a:t>
            </a:r>
            <a:r>
              <a:rPr lang="en-US" dirty="0" err="1">
                <a:ea typeface="Times New Roman" panose="02020603050405020304" pitchFamily="18" charset="0"/>
              </a:rPr>
              <a:t>adoção</a:t>
            </a:r>
            <a:r>
              <a:rPr lang="en-US" dirty="0">
                <a:ea typeface="Times New Roman" panose="02020603050405020304" pitchFamily="18" charset="0"/>
              </a:rPr>
              <a:t> de </a:t>
            </a:r>
            <a:r>
              <a:rPr lang="en-US" dirty="0" err="1">
                <a:ea typeface="Times New Roman" panose="02020603050405020304" pitchFamily="18" charset="0"/>
              </a:rPr>
              <a:t>veículos</a:t>
            </a:r>
            <a:r>
              <a:rPr lang="en-US" dirty="0">
                <a:ea typeface="Times New Roman" panose="02020603050405020304" pitchFamily="18" charset="0"/>
              </a:rPr>
              <a:t> </a:t>
            </a:r>
            <a:r>
              <a:rPr lang="en-US" dirty="0" err="1">
                <a:ea typeface="Times New Roman" panose="02020603050405020304" pitchFamily="18" charset="0"/>
              </a:rPr>
              <a:t>elétricos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ajudar</a:t>
            </a:r>
            <a:r>
              <a:rPr lang="en-US" dirty="0">
                <a:ea typeface="Times New Roman" panose="02020603050405020304" pitchFamily="18" charset="0"/>
              </a:rPr>
              <a:t> a </a:t>
            </a:r>
            <a:r>
              <a:rPr lang="en-US" dirty="0" err="1">
                <a:ea typeface="Times New Roman" panose="02020603050405020304" pitchFamily="18" charset="0"/>
              </a:rPr>
              <a:t>superar</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desafios</a:t>
            </a:r>
            <a:r>
              <a:rPr lang="en-US" dirty="0">
                <a:ea typeface="Times New Roman" panose="02020603050405020304" pitchFamily="18" charset="0"/>
              </a:rPr>
              <a:t>. </a:t>
            </a:r>
            <a:r>
              <a:rPr lang="en-US" dirty="0" err="1">
                <a:ea typeface="Times New Roman" panose="02020603050405020304" pitchFamily="18" charset="0"/>
              </a:rPr>
              <a:t>Outra</a:t>
            </a:r>
            <a:r>
              <a:rPr lang="en-US" dirty="0">
                <a:ea typeface="Times New Roman" panose="02020603050405020304" pitchFamily="18" charset="0"/>
              </a:rPr>
              <a:t> </a:t>
            </a:r>
            <a:r>
              <a:rPr lang="en-US" dirty="0" err="1">
                <a:ea typeface="Times New Roman" panose="02020603050405020304" pitchFamily="18" charset="0"/>
              </a:rPr>
              <a:t>consequência</a:t>
            </a:r>
            <a:r>
              <a:rPr lang="en-US" dirty="0">
                <a:ea typeface="Times New Roman" panose="02020603050405020304" pitchFamily="18" charset="0"/>
              </a:rPr>
              <a:t> </a:t>
            </a:r>
            <a:r>
              <a:rPr lang="en-US" dirty="0" err="1">
                <a:ea typeface="Times New Roman" panose="02020603050405020304" pitchFamily="18" charset="0"/>
              </a:rPr>
              <a:t>iminente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evoluírem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serem</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locais</a:t>
            </a:r>
            <a:r>
              <a:rPr lang="en-US" dirty="0">
                <a:ea typeface="Times New Roman" panose="02020603050405020304" pitchFamily="18" charset="0"/>
              </a:rPr>
              <a:t> e </a:t>
            </a:r>
            <a:r>
              <a:rPr lang="en-US" dirty="0" err="1">
                <a:ea typeface="Times New Roman" panose="02020603050405020304" pitchFamily="18" charset="0"/>
              </a:rPr>
              <a:t>descentralizados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papéis</a:t>
            </a:r>
            <a:r>
              <a:rPr lang="en-US" dirty="0">
                <a:ea typeface="Times New Roman" panose="02020603050405020304" pitchFamily="18" charset="0"/>
              </a:rPr>
              <a:t> </a:t>
            </a:r>
            <a:r>
              <a:rPr lang="en-US" dirty="0" err="1">
                <a:ea typeface="Times New Roman" panose="02020603050405020304" pitchFamily="18" charset="0"/>
              </a:rPr>
              <a:t>tradicionais</a:t>
            </a:r>
            <a:r>
              <a:rPr lang="en-US" dirty="0">
                <a:ea typeface="Times New Roman" panose="02020603050405020304" pitchFamily="18" charset="0"/>
              </a:rPr>
              <a:t> no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varejistas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operadores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poderão</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interrompidos</a:t>
            </a:r>
            <a:r>
              <a:rPr lang="en-US" dirty="0">
                <a:ea typeface="Times New Roman" panose="02020603050405020304" pitchFamily="18" charset="0"/>
              </a:rPr>
              <a:t>. O </a:t>
            </a:r>
            <a:r>
              <a:rPr lang="en-US" dirty="0" err="1">
                <a:ea typeface="Times New Roman" panose="02020603050405020304" pitchFamily="18" charset="0"/>
              </a:rPr>
              <a:t>aumento</a:t>
            </a:r>
            <a:r>
              <a:rPr lang="en-US" dirty="0">
                <a:ea typeface="Times New Roman" panose="02020603050405020304" pitchFamily="18" charset="0"/>
              </a:rPr>
              <a:t> da </a:t>
            </a:r>
            <a:r>
              <a:rPr lang="en-US" dirty="0" err="1">
                <a:ea typeface="Times New Roman" panose="02020603050405020304" pitchFamily="18" charset="0"/>
              </a:rPr>
              <a:t>autossuficiência</a:t>
            </a:r>
            <a:r>
              <a:rPr lang="en-US" dirty="0">
                <a:ea typeface="Times New Roman" panose="02020603050405020304" pitchFamily="18" charset="0"/>
              </a:rPr>
              <a:t> </a:t>
            </a:r>
            <a:r>
              <a:rPr lang="en-US" dirty="0" err="1">
                <a:ea typeface="Times New Roman" panose="02020603050405020304" pitchFamily="18" charset="0"/>
              </a:rPr>
              <a:t>energética</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trazer</a:t>
            </a:r>
            <a:r>
              <a:rPr lang="en-US" dirty="0">
                <a:ea typeface="Times New Roman" panose="02020603050405020304" pitchFamily="18" charset="0"/>
              </a:rPr>
              <a:t> </a:t>
            </a:r>
            <a:r>
              <a:rPr lang="en-US" dirty="0" err="1">
                <a:ea typeface="Times New Roman" panose="02020603050405020304" pitchFamily="18" charset="0"/>
              </a:rPr>
              <a:t>receitas</a:t>
            </a:r>
            <a:r>
              <a:rPr lang="en-US" dirty="0">
                <a:ea typeface="Times New Roman" panose="02020603050405020304" pitchFamily="18" charset="0"/>
              </a:rPr>
              <a:t> </a:t>
            </a:r>
            <a:r>
              <a:rPr lang="en-US" dirty="0" err="1">
                <a:ea typeface="Times New Roman" panose="02020603050405020304" pitchFamily="18" charset="0"/>
              </a:rPr>
              <a:t>reduzidas</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mesmo</a:t>
            </a:r>
            <a:r>
              <a:rPr lang="en-US" dirty="0">
                <a:ea typeface="Times New Roman" panose="02020603050405020304" pitchFamily="18" charset="0"/>
              </a:rPr>
              <a:t> tempo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a:t>
            </a:r>
            <a:r>
              <a:rPr lang="en-US" dirty="0" err="1">
                <a:ea typeface="Times New Roman" panose="02020603050405020304" pitchFamily="18" charset="0"/>
              </a:rPr>
              <a:t>relacionados</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operação</a:t>
            </a:r>
            <a:r>
              <a:rPr lang="en-US" dirty="0">
                <a:ea typeface="Times New Roman" panose="02020603050405020304" pitchFamily="18" charset="0"/>
              </a:rPr>
              <a:t> e </a:t>
            </a:r>
            <a:r>
              <a:rPr lang="en-US" dirty="0" err="1">
                <a:ea typeface="Times New Roman" panose="02020603050405020304" pitchFamily="18" charset="0"/>
              </a:rPr>
              <a:t>manutenção</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elétrica</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aumentar</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medida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utilização</a:t>
            </a:r>
            <a:r>
              <a:rPr lang="en-US" dirty="0">
                <a:ea typeface="Times New Roman" panose="02020603050405020304" pitchFamily="18" charset="0"/>
              </a:rPr>
              <a:t> dos </a:t>
            </a:r>
            <a:r>
              <a:rPr lang="en-US" dirty="0" err="1">
                <a:ea typeface="Times New Roman" panose="02020603050405020304" pitchFamily="18" charset="0"/>
              </a:rPr>
              <a:t>ativos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se </a:t>
            </a:r>
            <a:r>
              <a:rPr lang="en-US" dirty="0" err="1">
                <a:ea typeface="Times New Roman" panose="02020603050405020304" pitchFamily="18" charset="0"/>
              </a:rPr>
              <a:t>deteriora</a:t>
            </a:r>
            <a:r>
              <a:rPr lang="en-US" dirty="0">
                <a:ea typeface="Times New Roman" panose="02020603050405020304" pitchFamily="18" charset="0"/>
              </a:rPr>
              <a:t>.</a:t>
            </a:r>
          </a:p>
          <a:p>
            <a:endParaRPr lang="en-US" dirty="0">
              <a:ea typeface="Times New Roman" panose="02020603050405020304" pitchFamily="18" charset="0"/>
            </a:endParaRPr>
          </a:p>
          <a:p>
            <a:r>
              <a:rPr lang="en-US" dirty="0" err="1">
                <a:ea typeface="Times New Roman" panose="02020603050405020304" pitchFamily="18" charset="0"/>
              </a:rPr>
              <a:t>Enquanto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contribuir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atingir</a:t>
            </a:r>
            <a:r>
              <a:rPr lang="en-US" dirty="0">
                <a:ea typeface="Times New Roman" panose="02020603050405020304" pitchFamily="18" charset="0"/>
              </a:rPr>
              <a:t> as </a:t>
            </a:r>
            <a:r>
              <a:rPr lang="en-US" dirty="0" err="1">
                <a:ea typeface="Times New Roman" panose="02020603050405020304" pitchFamily="18" charset="0"/>
              </a:rPr>
              <a:t>metas</a:t>
            </a:r>
            <a:r>
              <a:rPr lang="en-US" dirty="0">
                <a:ea typeface="Times New Roman" panose="02020603050405020304" pitchFamily="18" charset="0"/>
              </a:rPr>
              <a:t> ESG e </a:t>
            </a:r>
            <a:r>
              <a:rPr lang="en-US" dirty="0" err="1">
                <a:ea typeface="Times New Roman" panose="02020603050405020304" pitchFamily="18" charset="0"/>
              </a:rPr>
              <a:t>tornar</a:t>
            </a:r>
            <a:r>
              <a:rPr lang="en-US" dirty="0">
                <a:ea typeface="Times New Roman" panose="02020603050405020304" pitchFamily="18" charset="0"/>
              </a:rPr>
              <a:t> as </a:t>
            </a:r>
            <a:r>
              <a:rPr lang="en-US" dirty="0" err="1">
                <a:ea typeface="Times New Roman" panose="02020603050405020304" pitchFamily="18" charset="0"/>
              </a:rPr>
              <a:t>economias</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verdes</a:t>
            </a:r>
            <a:r>
              <a:rPr lang="en-US" dirty="0">
                <a:ea typeface="Times New Roman" panose="02020603050405020304" pitchFamily="18" charset="0"/>
              </a:rPr>
              <a:t>, o </a:t>
            </a:r>
            <a:r>
              <a:rPr lang="en-US" dirty="0" err="1">
                <a:ea typeface="Times New Roman" panose="02020603050405020304" pitchFamily="18" charset="0"/>
              </a:rPr>
              <a:t>Bitcoin</a:t>
            </a:r>
            <a:r>
              <a:rPr lang="en-US" dirty="0">
                <a:ea typeface="Times New Roman" panose="02020603050405020304" pitchFamily="18" charset="0"/>
              </a:rPr>
              <a:t> </a:t>
            </a:r>
            <a:r>
              <a:rPr lang="en-US" dirty="0" err="1">
                <a:ea typeface="Times New Roman" panose="02020603050405020304" pitchFamily="18" charset="0"/>
              </a:rPr>
              <a:t>certamente</a:t>
            </a:r>
            <a:r>
              <a:rPr lang="en-US" dirty="0">
                <a:ea typeface="Times New Roman" panose="02020603050405020304" pitchFamily="18" charset="0"/>
              </a:rPr>
              <a:t> </a:t>
            </a:r>
            <a:r>
              <a:rPr lang="en-US" dirty="0" err="1">
                <a:ea typeface="Times New Roman" panose="02020603050405020304" pitchFamily="18" charset="0"/>
              </a:rPr>
              <a:t>representa</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ameaça</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esforços</a:t>
            </a:r>
            <a:r>
              <a:rPr lang="en-US" dirty="0">
                <a:ea typeface="Times New Roman" panose="02020603050405020304" pitchFamily="18" charset="0"/>
              </a:rPr>
              <a:t> de </a:t>
            </a:r>
            <a:r>
              <a:rPr lang="en-US" dirty="0" err="1">
                <a:ea typeface="Times New Roman" panose="02020603050405020304" pitchFamily="18" charset="0"/>
              </a:rPr>
              <a:t>sustentabilidade</a:t>
            </a:r>
            <a:r>
              <a:rPr lang="en-US" dirty="0">
                <a:ea typeface="Times New Roman" panose="02020603050405020304" pitchFamily="18" charset="0"/>
              </a:rPr>
              <a:t>. Para saber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o </a:t>
            </a:r>
            <a:r>
              <a:rPr lang="en-US" dirty="0" err="1">
                <a:ea typeface="Times New Roman" panose="02020603050405020304" pitchFamily="18" charset="0"/>
              </a:rPr>
              <a:t>consumo</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do </a:t>
            </a:r>
            <a:r>
              <a:rPr lang="en-US" dirty="0" err="1">
                <a:ea typeface="Times New Roman" panose="02020603050405020304" pitchFamily="18" charset="0"/>
              </a:rPr>
              <a:t>Bitcoin</a:t>
            </a:r>
            <a:r>
              <a:rPr lang="en-US" dirty="0">
                <a:ea typeface="Times New Roman" panose="02020603050405020304" pitchFamily="18" charset="0"/>
              </a:rPr>
              <a:t>, </a:t>
            </a:r>
            <a:r>
              <a:rPr lang="en-US" dirty="0" err="1">
                <a:ea typeface="Times New Roman" panose="02020603050405020304" pitchFamily="18" charset="0"/>
              </a:rPr>
              <a:t>assista</a:t>
            </a:r>
            <a:r>
              <a:rPr lang="en-US" dirty="0">
                <a:ea typeface="Times New Roman" panose="02020603050405020304" pitchFamily="18" charset="0"/>
              </a:rPr>
              <a:t> a </a:t>
            </a:r>
            <a:r>
              <a:rPr lang="en-US" dirty="0" err="1">
                <a:ea typeface="Times New Roman" panose="02020603050405020304" pitchFamily="18" charset="0"/>
              </a:rPr>
              <a:t>este</a:t>
            </a:r>
            <a:r>
              <a:rPr lang="en-US" dirty="0">
                <a:ea typeface="Times New Roman" panose="02020603050405020304" pitchFamily="18" charset="0"/>
              </a:rPr>
              <a:t> </a:t>
            </a:r>
            <a:r>
              <a:rPr lang="en-US" dirty="0" err="1">
                <a:ea typeface="Times New Roman" panose="02020603050405020304" pitchFamily="18" charset="0"/>
              </a:rPr>
              <a:t>vídeo</a:t>
            </a:r>
            <a:r>
              <a:rPr lang="en-US" dirty="0">
                <a:ea typeface="Times New Roman" panose="02020603050405020304" pitchFamily="18" charset="0"/>
              </a:rPr>
              <a:t> Generation </a:t>
            </a:r>
            <a:r>
              <a:rPr lang="en-US" dirty="0" err="1">
                <a:ea typeface="Times New Roman" panose="02020603050405020304" pitchFamily="18" charset="0"/>
              </a:rPr>
              <a:t>Blockchain</a:t>
            </a:r>
            <a:r>
              <a:rPr lang="en-US" dirty="0">
                <a:ea typeface="Times New Roman" panose="02020603050405020304" pitchFamily="18" charset="0"/>
              </a:rPr>
              <a:t>.</a:t>
            </a:r>
          </a:p>
          <a:p>
            <a:endParaRPr lang="en-US" dirty="0">
              <a:ea typeface="Times New Roman" panose="02020603050405020304" pitchFamily="18" charset="0"/>
            </a:endParaRPr>
          </a:p>
          <a:p>
            <a:r>
              <a:rPr lang="en-US" u="sng" dirty="0">
                <a:solidFill>
                  <a:srgbClr val="59911D"/>
                </a:solidFill>
                <a:ea typeface="Times New Roman" panose="02020603050405020304" pitchFamily="18" charset="0"/>
                <a:hlinkClick r:id="rId2"/>
              </a:rPr>
              <a:t>Clique </a:t>
            </a:r>
            <a:r>
              <a:rPr lang="en-US" u="sng" dirty="0" err="1">
                <a:solidFill>
                  <a:srgbClr val="59911D"/>
                </a:solidFill>
                <a:ea typeface="Times New Roman" panose="02020603050405020304" pitchFamily="18" charset="0"/>
                <a:hlinkClick r:id="rId2"/>
              </a:rPr>
              <a:t>aqui</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para</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assistir</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ao</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vídeo</a:t>
            </a:r>
            <a:r>
              <a:rPr lang="en-US" u="sng" dirty="0">
                <a:solidFill>
                  <a:srgbClr val="59911D"/>
                </a:solidFill>
                <a:ea typeface="Times New Roman" panose="02020603050405020304" pitchFamily="18" charset="0"/>
                <a:hlinkClick r:id="rId2"/>
              </a:rPr>
              <a:t> da </a:t>
            </a:r>
            <a:r>
              <a:rPr lang="en-US" u="sng" dirty="0" err="1">
                <a:solidFill>
                  <a:srgbClr val="59911D"/>
                </a:solidFill>
                <a:ea typeface="Times New Roman" panose="02020603050405020304" pitchFamily="18" charset="0"/>
                <a:hlinkClick r:id="rId2"/>
              </a:rPr>
              <a:t>Geração</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Blockchain</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sobre</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Consumo</a:t>
            </a:r>
            <a:r>
              <a:rPr lang="en-US" u="sng" dirty="0">
                <a:solidFill>
                  <a:srgbClr val="59911D"/>
                </a:solidFill>
                <a:ea typeface="Times New Roman" panose="02020603050405020304" pitchFamily="18" charset="0"/>
                <a:hlinkClick r:id="rId2"/>
              </a:rPr>
              <a:t> de </a:t>
            </a:r>
            <a:r>
              <a:rPr lang="en-US" u="sng" dirty="0" err="1">
                <a:solidFill>
                  <a:srgbClr val="59911D"/>
                </a:solidFill>
                <a:ea typeface="Times New Roman" panose="02020603050405020304" pitchFamily="18" charset="0"/>
                <a:hlinkClick r:id="rId2"/>
              </a:rPr>
              <a:t>Energia</a:t>
            </a:r>
            <a:r>
              <a:rPr lang="en-US" u="sng" dirty="0">
                <a:solidFill>
                  <a:srgbClr val="59911D"/>
                </a:solidFill>
                <a:ea typeface="Times New Roman" panose="02020603050405020304" pitchFamily="18" charset="0"/>
                <a:hlinkClick r:id="rId2"/>
              </a:rPr>
              <a:t> </a:t>
            </a:r>
            <a:r>
              <a:rPr lang="en-US" u="sng" dirty="0" err="1">
                <a:solidFill>
                  <a:srgbClr val="59911D"/>
                </a:solidFill>
                <a:ea typeface="Times New Roman" panose="02020603050405020304" pitchFamily="18" charset="0"/>
                <a:hlinkClick r:id="rId2"/>
              </a:rPr>
              <a:t>Bitcoin</a:t>
            </a:r>
            <a:r>
              <a:rPr lang="en-US" u="sng" dirty="0">
                <a:solidFill>
                  <a:srgbClr val="59911D"/>
                </a:solidFill>
                <a:ea typeface="Times New Roman" panose="02020603050405020304" pitchFamily="18" charset="0"/>
                <a:hlinkClick r:id="rId2"/>
              </a:rPr>
              <a:t>.</a:t>
            </a:r>
            <a:endParaRPr lang="x-none" dirty="0">
              <a:solidFill>
                <a:srgbClr val="59911D"/>
              </a:solidFill>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175</a:t>
            </a:fld>
            <a:endParaRPr lang="en-US" dirty="0"/>
          </a:p>
        </p:txBody>
      </p:sp>
      <p:grpSp>
        <p:nvGrpSpPr>
          <p:cNvPr id="6" name="object 15">
            <a:extLst>
              <a:ext uri="{FF2B5EF4-FFF2-40B4-BE49-F238E27FC236}">
                <a16:creationId xmlns:a16="http://schemas.microsoft.com/office/drawing/2014/main" id="{E3EF1C4F-A5EF-6F88-3439-8B67AB4B7FF9}"/>
              </a:ext>
            </a:extLst>
          </p:cNvPr>
          <p:cNvGrpSpPr/>
          <p:nvPr/>
        </p:nvGrpSpPr>
        <p:grpSpPr>
          <a:xfrm>
            <a:off x="4309786" y="5683784"/>
            <a:ext cx="3047022" cy="1729173"/>
            <a:chOff x="485139" y="4586859"/>
            <a:chExt cx="3134043" cy="1778557"/>
          </a:xfrm>
        </p:grpSpPr>
        <p:pic>
          <p:nvPicPr>
            <p:cNvPr id="7" name="object 16">
              <a:extLst>
                <a:ext uri="{FF2B5EF4-FFF2-40B4-BE49-F238E27FC236}">
                  <a16:creationId xmlns:a16="http://schemas.microsoft.com/office/drawing/2014/main" id="{D7D443FC-6271-624B-669E-546D4AADA195}"/>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8" name="object 17">
              <a:extLst>
                <a:ext uri="{FF2B5EF4-FFF2-40B4-BE49-F238E27FC236}">
                  <a16:creationId xmlns:a16="http://schemas.microsoft.com/office/drawing/2014/main" id="{A20EA2D0-FD5F-AF0C-E5EC-8262F9FC7DD5}"/>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9" name="object 18">
              <a:extLst>
                <a:ext uri="{FF2B5EF4-FFF2-40B4-BE49-F238E27FC236}">
                  <a16:creationId xmlns:a16="http://schemas.microsoft.com/office/drawing/2014/main" id="{58D22C21-2084-6B84-AE9D-F8236730A027}"/>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0" name="object 19">
              <a:extLst>
                <a:ext uri="{FF2B5EF4-FFF2-40B4-BE49-F238E27FC236}">
                  <a16:creationId xmlns:a16="http://schemas.microsoft.com/office/drawing/2014/main" id="{542A4D0E-EA54-0EF2-BB2E-B5A94034B59F}"/>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1" name="object 20">
              <a:extLst>
                <a:ext uri="{FF2B5EF4-FFF2-40B4-BE49-F238E27FC236}">
                  <a16:creationId xmlns:a16="http://schemas.microsoft.com/office/drawing/2014/main" id="{A1E95799-2661-1EBB-7A51-9F3B40345FBB}"/>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2" name="Picture 11">
            <a:extLst>
              <a:ext uri="{FF2B5EF4-FFF2-40B4-BE49-F238E27FC236}">
                <a16:creationId xmlns:a16="http://schemas.microsoft.com/office/drawing/2014/main" id="{0EBA7676-7293-90DA-DB7F-0A88C2DB6B22}"/>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88478" y="5769373"/>
            <a:ext cx="2319372" cy="1498655"/>
          </a:xfrm>
          <a:prstGeom prst="rect">
            <a:avLst/>
          </a:prstGeom>
        </p:spPr>
      </p:pic>
      <p:grpSp>
        <p:nvGrpSpPr>
          <p:cNvPr id="13" name="Group 12">
            <a:extLst>
              <a:ext uri="{FF2B5EF4-FFF2-40B4-BE49-F238E27FC236}">
                <a16:creationId xmlns:a16="http://schemas.microsoft.com/office/drawing/2014/main" id="{281D32E5-2941-E89C-9870-962B70391D5F}"/>
              </a:ext>
            </a:extLst>
          </p:cNvPr>
          <p:cNvGrpSpPr/>
          <p:nvPr/>
        </p:nvGrpSpPr>
        <p:grpSpPr>
          <a:xfrm>
            <a:off x="4899723" y="6990629"/>
            <a:ext cx="824852" cy="742396"/>
            <a:chOff x="7615126" y="6464727"/>
            <a:chExt cx="824852" cy="742396"/>
          </a:xfrm>
        </p:grpSpPr>
        <p:sp>
          <p:nvSpPr>
            <p:cNvPr id="16" name="Oval 15">
              <a:extLst>
                <a:ext uri="{FF2B5EF4-FFF2-40B4-BE49-F238E27FC236}">
                  <a16:creationId xmlns:a16="http://schemas.microsoft.com/office/drawing/2014/main" id="{77AF6249-3147-3F13-D529-17EDB2E351B2}"/>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D2658B9E-1D39-674E-50E9-9A0D34A4922F}"/>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2"/>
                </a:rPr>
                <a:t>CLICA PARA </a:t>
              </a:r>
              <a:r>
                <a:rPr lang="en-US" sz="1200" b="1" dirty="0">
                  <a:solidFill>
                    <a:srgbClr val="59911D"/>
                  </a:solidFill>
                  <a:latin typeface="Calibri" panose="020F0502020204030204" pitchFamily="34" charset="0"/>
                  <a:cs typeface="Calibri" panose="020F0502020204030204" pitchFamily="34" charset="0"/>
                  <a:hlinkClick r:id="rId2"/>
                </a:rPr>
                <a:t>VER</a:t>
              </a:r>
              <a:endParaRPr lang="en-US" sz="1200" b="1" dirty="0">
                <a:solidFill>
                  <a:srgbClr val="59911D"/>
                </a:solidFill>
                <a:latin typeface="Calibri" panose="020F0502020204030204" pitchFamily="34" charset="0"/>
                <a:cs typeface="Calibri" panose="020F0502020204030204" pitchFamily="34" charset="0"/>
              </a:endParaRPr>
            </a:p>
          </p:txBody>
        </p:sp>
      </p:grpSp>
      <p:pic>
        <p:nvPicPr>
          <p:cNvPr id="3" name="Picture 2">
            <a:extLst>
              <a:ext uri="{FF2B5EF4-FFF2-40B4-BE49-F238E27FC236}">
                <a16:creationId xmlns:a16="http://schemas.microsoft.com/office/drawing/2014/main" id="{3E69EE4D-92C5-AF21-EBC1-28886D78795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40" y="6433471"/>
            <a:ext cx="3555848" cy="4258342"/>
          </a:xfrm>
          <a:prstGeom prst="rect">
            <a:avLst/>
          </a:prstGeom>
        </p:spPr>
      </p:pic>
      <p:grpSp>
        <p:nvGrpSpPr>
          <p:cNvPr id="5" name="Group 4">
            <a:extLst>
              <a:ext uri="{FF2B5EF4-FFF2-40B4-BE49-F238E27FC236}">
                <a16:creationId xmlns:a16="http://schemas.microsoft.com/office/drawing/2014/main" id="{14D98F44-AADF-99B3-D3BE-1BD91EBF6478}"/>
              </a:ext>
            </a:extLst>
          </p:cNvPr>
          <p:cNvGrpSpPr/>
          <p:nvPr/>
        </p:nvGrpSpPr>
        <p:grpSpPr>
          <a:xfrm flipH="1">
            <a:off x="5177144" y="8618221"/>
            <a:ext cx="2590078" cy="2250924"/>
            <a:chOff x="-220413" y="5470274"/>
            <a:chExt cx="2590078" cy="2250924"/>
          </a:xfrm>
        </p:grpSpPr>
        <p:sp>
          <p:nvSpPr>
            <p:cNvPr id="14" name="Freeform 13">
              <a:extLst>
                <a:ext uri="{FF2B5EF4-FFF2-40B4-BE49-F238E27FC236}">
                  <a16:creationId xmlns:a16="http://schemas.microsoft.com/office/drawing/2014/main" id="{CB32F72F-528A-3F69-2197-35EDB58B5BD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818F82D-7D3F-F672-E590-C48D9CFD3A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93B5D96E-CD0F-0683-9DB4-1982E7E70BB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F050F53F-9E14-7597-58D9-042077E110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EEC481B-DBE2-839B-FE46-D6A55371EE96}"/>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5E7E690-981A-1E5F-3F04-7531ECD6534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05D444B-BE92-48BA-918A-543E55D2204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F08416C8-B931-9121-8C35-D36D25415C4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2F2192C6-3F3E-F92F-CD6E-74B3045ABC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5A314585-23A4-C38C-4BDC-6F4B762EED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D653697E-82DC-F3D4-F572-768AAE3750B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E8E004EF-67BE-F2EC-C151-070DD899B71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20BC4D7A-F158-3F09-FB83-8722DB4AFFC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80F3C98E-A7B3-F974-85DE-B54A6C917B9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F58A908E-336D-9D48-4B99-D38048957C6E}"/>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12AF1DD-5554-E6A2-AF3A-F9B3DB261DE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E5FA7E1-EBB1-D213-E586-D5D36CC96A15}"/>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40E87072-7F5B-8990-738C-98FD5FDB66B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948058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426654"/>
            <a:ext cx="3486126" cy="1084774"/>
          </a:xfrm>
        </p:spPr>
        <p:txBody>
          <a:bodyPr/>
          <a:lstStyle/>
          <a:p>
            <a:r>
              <a:rPr lang="en-GB" dirty="0"/>
              <a:t>AVALIAÇÃO DE APRENDIZAGEM PARA O MÓDULO 7</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176</a:t>
            </a:fld>
            <a:endParaRPr lang="en-US" dirty="0"/>
          </a:p>
        </p:txBody>
      </p:sp>
    </p:spTree>
    <p:extLst>
      <p:ext uri="{BB962C8B-B14F-4D97-AF65-F5344CB8AC3E}">
        <p14:creationId xmlns:p14="http://schemas.microsoft.com/office/powerpoint/2010/main" val="4290982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177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Para </a:t>
            </a:r>
            <a:r>
              <a:rPr lang="en-US" dirty="0" err="1">
                <a:ea typeface="Times New Roman" panose="02020603050405020304" pitchFamily="18" charset="0"/>
              </a:rPr>
              <a:t>testar</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conhecimento</a:t>
            </a:r>
            <a:r>
              <a:rPr lang="en-US" dirty="0">
                <a:ea typeface="Times New Roman" panose="02020603050405020304" pitchFamily="18" charset="0"/>
              </a:rPr>
              <a:t>, </a:t>
            </a:r>
            <a:r>
              <a:rPr lang="en-US" dirty="0" err="1">
                <a:ea typeface="Times New Roman" panose="02020603050405020304" pitchFamily="18" charset="0"/>
              </a:rPr>
              <a:t>conclua</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de </a:t>
            </a:r>
            <a:r>
              <a:rPr lang="en-US" dirty="0" err="1">
                <a:ea typeface="Times New Roman" panose="02020603050405020304" pitchFamily="18" charset="0"/>
              </a:rPr>
              <a:t>aprendizagem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parte da nota </a:t>
            </a:r>
            <a:r>
              <a:rPr lang="en-US" dirty="0" err="1">
                <a:ea typeface="Times New Roman" panose="02020603050405020304" pitchFamily="18" charset="0"/>
              </a:rPr>
              <a:t>geral</a:t>
            </a:r>
            <a:r>
              <a:rPr lang="en-US" dirty="0">
                <a:ea typeface="Times New Roman" panose="02020603050405020304" pitchFamily="18" charset="0"/>
              </a:rPr>
              <a:t> do </a:t>
            </a:r>
            <a:r>
              <a:rPr lang="en-US" dirty="0" err="1">
                <a:ea typeface="Times New Roman" panose="02020603050405020304" pitchFamily="18" charset="0"/>
              </a:rPr>
              <a:t>curso</a:t>
            </a:r>
            <a:r>
              <a:rPr lang="en-US" dirty="0">
                <a:ea typeface="Times New Roman" panose="02020603050405020304" pitchFamily="18" charset="0"/>
              </a:rPr>
              <a:t>.</a:t>
            </a:r>
            <a:br>
              <a:rPr lang="en-US" b="0" dirty="0">
                <a:effectLst/>
                <a:latin typeface="Calibri" panose="020F0502020204030204" pitchFamily="34" charset="0"/>
                <a:ea typeface="Times New Roman" panose="02020603050405020304" pitchFamily="18" charset="0"/>
                <a:cs typeface="Calibri" panose="020F0502020204030204" pitchFamily="34" charset="0"/>
              </a:rPr>
            </a:br>
            <a:r>
              <a:rPr lang="pt-PT" b="0" dirty="0">
                <a:effectLst/>
                <a:latin typeface="Calibri" panose="020F0502020204030204" pitchFamily="34" charset="0"/>
                <a:ea typeface="Times New Roman" panose="02020603050405020304" pitchFamily="18" charset="0"/>
                <a:cs typeface="Calibri" panose="020F0502020204030204" pitchFamily="34" charset="0"/>
              </a:rPr>
              <a:t>Clica </a:t>
            </a:r>
            <a:r>
              <a:rPr lang="pt-PT" b="0" u="sng" dirty="0">
                <a:solidFill>
                  <a:srgbClr val="59911D"/>
                </a:solidFill>
                <a:effectLst/>
                <a:latin typeface="Calibri" panose="020F0502020204030204" pitchFamily="34" charset="0"/>
                <a:ea typeface="Times New Roman" panose="02020603050405020304" pitchFamily="18" charset="0"/>
                <a:cs typeface="Calibri" panose="020F0502020204030204" pitchFamily="34" charset="0"/>
                <a:hlinkClick r:id="rId3"/>
              </a:rPr>
              <a:t>aqui</a:t>
            </a:r>
            <a:r>
              <a:rPr lang="pt-PT" b="0" dirty="0">
                <a:effectLst/>
                <a:latin typeface="Calibri" panose="020F0502020204030204" pitchFamily="34" charset="0"/>
                <a:ea typeface="Times New Roman" panose="02020603050405020304" pitchFamily="18" charset="0"/>
                <a:cs typeface="Calibri" panose="020F0502020204030204" pitchFamily="34" charset="0"/>
              </a:rPr>
              <a:t>.</a:t>
            </a:r>
            <a:endParaRPr lang="x-none" b="1" dirty="0">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30687" y="2780060"/>
            <a:ext cx="824852" cy="742396"/>
            <a:chOff x="7629768"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29768" y="6599445"/>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a:t>
              </a:r>
              <a:r>
                <a:rPr lang="en-US" sz="1200" b="1" u="sng" dirty="0">
                  <a:solidFill>
                    <a:srgbClr val="59911D"/>
                  </a:solidFill>
                  <a:latin typeface="Calibri" panose="020F0502020204030204" pitchFamily="34" charset="0"/>
                  <a:cs typeface="Calibri" panose="020F0502020204030204" pitchFamily="34" charset="0"/>
                  <a:hlinkClick r:id="rId3"/>
                </a:rPr>
                <a:t>VER</a:t>
              </a:r>
              <a:endParaRPr lang="en-US" sz="1200" b="1" u="sng" dirty="0">
                <a:solidFill>
                  <a:srgbClr val="59911D"/>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276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91946"/>
            <a:ext cx="3974396" cy="348400"/>
          </a:xfrm>
        </p:spPr>
        <p:txBody>
          <a:bodyPr/>
          <a:lstStyle/>
          <a:p>
            <a:r>
              <a:rPr lang="en-US" dirty="0" err="1"/>
              <a:t>Tecnologia</a:t>
            </a:r>
            <a:r>
              <a:rPr lang="en-US" dirty="0"/>
              <a:t> Blockchain e </a:t>
            </a:r>
            <a:r>
              <a:rPr lang="en-US" dirty="0" err="1"/>
              <a:t>outras</a:t>
            </a:r>
            <a:r>
              <a:rPr lang="en-US" dirty="0"/>
              <a:t> </a:t>
            </a:r>
            <a:r>
              <a:rPr lang="en-US" dirty="0" err="1"/>
              <a:t>tecnologias</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4904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71169"/>
            <a:ext cx="3544003" cy="349200"/>
          </a:xfrm>
        </p:spPr>
        <p:txBody>
          <a:bodyPr/>
          <a:lstStyle/>
          <a:p>
            <a:pPr>
              <a:spcBef>
                <a:spcPts val="0"/>
              </a:spcBef>
            </a:pPr>
            <a:r>
              <a:rPr lang="en-US" dirty="0" err="1"/>
              <a:t>Tecnologia</a:t>
            </a:r>
            <a:r>
              <a:rPr lang="en-US" dirty="0"/>
              <a:t> </a:t>
            </a:r>
            <a:r>
              <a:rPr lang="en-US" dirty="0" err="1"/>
              <a:t>Blockchain</a:t>
            </a:r>
            <a:r>
              <a:rPr lang="en-US" dirty="0"/>
              <a:t> no </a:t>
            </a:r>
            <a:r>
              <a:rPr lang="en-US" dirty="0" err="1"/>
              <a:t>Setor</a:t>
            </a:r>
            <a:r>
              <a:rPr lang="en-US" dirty="0"/>
              <a:t> de </a:t>
            </a:r>
            <a:r>
              <a:rPr lang="en-US" dirty="0" err="1"/>
              <a:t>Energia</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5071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41612"/>
            <a:ext cx="3544003" cy="348400"/>
          </a:xfrm>
        </p:spPr>
        <p:txBody>
          <a:bodyPr/>
          <a:lstStyle/>
          <a:p>
            <a:r>
              <a:rPr lang="en-US" dirty="0" err="1"/>
              <a:t>Avaliação</a:t>
            </a:r>
            <a:r>
              <a:rPr lang="en-US" dirty="0"/>
              <a:t> de </a:t>
            </a:r>
            <a:r>
              <a:rPr lang="en-US" dirty="0" err="1"/>
              <a:t>Aprendizagem</a:t>
            </a:r>
            <a:r>
              <a:rPr lang="en-US" dirty="0"/>
              <a:t> para o </a:t>
            </a:r>
            <a:r>
              <a:rPr lang="en-US" dirty="0" err="1"/>
              <a:t>Módulo</a:t>
            </a:r>
            <a:r>
              <a:rPr lang="en-US" dirty="0"/>
              <a:t> 7</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623324"/>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155</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370322" y="4862807"/>
            <a:ext cx="1120124"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1634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166</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5370322" y="5380876"/>
            <a:ext cx="1120124"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95999"/>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a:t>176</a:t>
            </a:r>
            <a:endParaRPr lang="en-US" sz="1200" dirty="0"/>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5526306" y="5813448"/>
            <a:ext cx="97502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0" y="2966993"/>
            <a:ext cx="7559675"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conteúdos</a:t>
            </a:r>
            <a:r>
              <a:rPr lang="en-US" sz="6000" dirty="0"/>
              <a:t> do </a:t>
            </a:r>
            <a:r>
              <a:rPr lang="en-US" sz="6000" dirty="0" err="1"/>
              <a:t>módulo</a:t>
            </a:r>
            <a:r>
              <a:rPr lang="en-US" sz="6000" dirty="0"/>
              <a:t> 7</a:t>
            </a:r>
          </a:p>
        </p:txBody>
      </p:sp>
    </p:spTree>
    <p:extLst>
      <p:ext uri="{BB962C8B-B14F-4D97-AF65-F5344CB8AC3E}">
        <p14:creationId xmlns:p14="http://schemas.microsoft.com/office/powerpoint/2010/main" val="2535836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MÓDULO 7  </a:t>
            </a:r>
          </a:p>
          <a:p>
            <a:pPr>
              <a:spcBef>
                <a:spcPts val="0"/>
              </a:spcBef>
            </a:pPr>
            <a:r>
              <a:rPr lang="en-US" dirty="0">
                <a:solidFill>
                  <a:schemeClr val="bg1"/>
                </a:solidFill>
              </a:rPr>
              <a:t>APLICAÇÕES DA INDÚSTRIA</a:t>
            </a:r>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255276" cy="3507069"/>
          </a:xfrm>
        </p:spPr>
        <p:txBody>
          <a:bodyPr/>
          <a:lstStyle/>
          <a:p>
            <a:r>
              <a:rPr lang="en-US" dirty="0" err="1"/>
              <a:t>Após</a:t>
            </a:r>
            <a:r>
              <a:rPr lang="en-US" dirty="0"/>
              <a:t> o </a:t>
            </a:r>
            <a:r>
              <a:rPr lang="en-US" dirty="0" err="1"/>
              <a:t>primeiro</a:t>
            </a:r>
            <a:r>
              <a:rPr lang="en-US" dirty="0"/>
              <a:t> </a:t>
            </a:r>
            <a:r>
              <a:rPr lang="en-US" dirty="0" err="1"/>
              <a:t>módulo</a:t>
            </a:r>
            <a:r>
              <a:rPr lang="en-US" dirty="0"/>
              <a:t>, </a:t>
            </a:r>
            <a:r>
              <a:rPr lang="en-US" dirty="0" err="1"/>
              <a:t>deverá</a:t>
            </a:r>
            <a:r>
              <a:rPr lang="en-US" dirty="0"/>
              <a:t> </a:t>
            </a:r>
            <a:r>
              <a:rPr lang="en-US" dirty="0" err="1"/>
              <a:t>ser</a:t>
            </a:r>
            <a:r>
              <a:rPr lang="en-US" dirty="0"/>
              <a:t> </a:t>
            </a:r>
            <a:r>
              <a:rPr lang="en-US" dirty="0" err="1"/>
              <a:t>capaz</a:t>
            </a:r>
            <a:r>
              <a:rPr lang="en-US" dirty="0"/>
              <a:t> de: </a:t>
            </a:r>
          </a:p>
          <a:p>
            <a:endParaRPr lang="en-US" dirty="0"/>
          </a:p>
          <a:p>
            <a:pPr marL="171450" indent="-171450">
              <a:buClr>
                <a:srgbClr val="DD1470"/>
              </a:buClr>
              <a:buSzPct val="120000"/>
              <a:buFont typeface="Wingdings" pitchFamily="2" charset="2"/>
              <a:buChar char="§"/>
            </a:pPr>
            <a:r>
              <a:rPr lang="en-US" dirty="0" err="1"/>
              <a:t>Explicar</a:t>
            </a:r>
            <a:r>
              <a:rPr lang="en-US" dirty="0"/>
              <a:t> </a:t>
            </a:r>
            <a:r>
              <a:rPr lang="en-US" dirty="0" err="1"/>
              <a:t>como</a:t>
            </a:r>
            <a:r>
              <a:rPr lang="en-US" dirty="0"/>
              <a:t> a </a:t>
            </a:r>
            <a:r>
              <a:rPr lang="en-US" dirty="0" err="1"/>
              <a:t>tecnologia</a:t>
            </a:r>
            <a:r>
              <a:rPr lang="en-US" dirty="0"/>
              <a:t> </a:t>
            </a:r>
            <a:r>
              <a:rPr lang="en-US" dirty="0" err="1"/>
              <a:t>blockchain</a:t>
            </a:r>
            <a:r>
              <a:rPr lang="en-US" dirty="0"/>
              <a:t> </a:t>
            </a:r>
            <a:r>
              <a:rPr lang="en-US" dirty="0" err="1"/>
              <a:t>pode</a:t>
            </a:r>
            <a:r>
              <a:rPr lang="en-US" dirty="0"/>
              <a:t> </a:t>
            </a:r>
            <a:r>
              <a:rPr lang="en-US" dirty="0" err="1"/>
              <a:t>ser</a:t>
            </a:r>
            <a:r>
              <a:rPr lang="en-US" dirty="0"/>
              <a:t> </a:t>
            </a:r>
            <a:r>
              <a:rPr lang="en-US" dirty="0" err="1"/>
              <a:t>usada</a:t>
            </a:r>
            <a:r>
              <a:rPr lang="en-US" dirty="0"/>
              <a:t> </a:t>
            </a:r>
            <a:r>
              <a:rPr lang="en-US" dirty="0" err="1"/>
              <a:t>em</a:t>
            </a:r>
            <a:r>
              <a:rPr lang="en-US" dirty="0"/>
              <a:t> </a:t>
            </a:r>
            <a:r>
              <a:rPr lang="en-US" dirty="0" err="1"/>
              <a:t>sinergia</a:t>
            </a:r>
            <a:r>
              <a:rPr lang="en-US" dirty="0"/>
              <a:t> com </a:t>
            </a:r>
            <a:r>
              <a:rPr lang="en-US" dirty="0" err="1"/>
              <a:t>outras</a:t>
            </a:r>
            <a:r>
              <a:rPr lang="en-US" dirty="0"/>
              <a:t> </a:t>
            </a:r>
            <a:r>
              <a:rPr lang="en-US" dirty="0" err="1"/>
              <a:t>tecnologias</a:t>
            </a:r>
            <a:r>
              <a:rPr lang="en-US" dirty="0"/>
              <a:t> </a:t>
            </a:r>
            <a:r>
              <a:rPr lang="en-US" dirty="0" err="1"/>
              <a:t>para</a:t>
            </a:r>
            <a:r>
              <a:rPr lang="en-US" dirty="0"/>
              <a:t> </a:t>
            </a:r>
            <a:r>
              <a:rPr lang="en-US" dirty="0" err="1"/>
              <a:t>gerenciamento</a:t>
            </a:r>
            <a:r>
              <a:rPr lang="en-US" dirty="0"/>
              <a:t> de dados (</a:t>
            </a:r>
            <a:r>
              <a:rPr lang="en-US" dirty="0" err="1"/>
              <a:t>ou</a:t>
            </a:r>
            <a:r>
              <a:rPr lang="en-US" dirty="0"/>
              <a:t> </a:t>
            </a:r>
            <a:r>
              <a:rPr lang="en-US" dirty="0" err="1"/>
              <a:t>seja</a:t>
            </a:r>
            <a:r>
              <a:rPr lang="en-US" dirty="0"/>
              <a:t>, </a:t>
            </a:r>
            <a:r>
              <a:rPr lang="en-US" dirty="0" err="1"/>
              <a:t>IoT</a:t>
            </a:r>
            <a:r>
              <a:rPr lang="en-US" dirty="0"/>
              <a:t>, IA).</a:t>
            </a:r>
          </a:p>
          <a:p>
            <a:pPr marL="171450" indent="-171450">
              <a:buClr>
                <a:srgbClr val="DD1470"/>
              </a:buClr>
              <a:buSzPct val="120000"/>
              <a:buFont typeface="Wingdings" pitchFamily="2" charset="2"/>
              <a:buChar char="§"/>
            </a:pPr>
            <a:r>
              <a:rPr lang="en-US" dirty="0" err="1"/>
              <a:t>Entender</a:t>
            </a:r>
            <a:r>
              <a:rPr lang="en-US" dirty="0"/>
              <a:t> </a:t>
            </a:r>
            <a:r>
              <a:rPr lang="en-US" dirty="0" err="1"/>
              <a:t>como</a:t>
            </a:r>
            <a:r>
              <a:rPr lang="en-US" dirty="0"/>
              <a:t> a </a:t>
            </a:r>
            <a:r>
              <a:rPr lang="en-US" dirty="0" err="1"/>
              <a:t>tecnologia</a:t>
            </a:r>
            <a:r>
              <a:rPr lang="en-US" dirty="0"/>
              <a:t> </a:t>
            </a:r>
            <a:r>
              <a:rPr lang="en-US" dirty="0" err="1"/>
              <a:t>blockchain</a:t>
            </a:r>
            <a:r>
              <a:rPr lang="en-US" dirty="0"/>
              <a:t> </a:t>
            </a:r>
            <a:r>
              <a:rPr lang="en-US" dirty="0" err="1"/>
              <a:t>pode</a:t>
            </a:r>
            <a:r>
              <a:rPr lang="en-US" dirty="0"/>
              <a:t> </a:t>
            </a:r>
            <a:r>
              <a:rPr lang="en-US" dirty="0" err="1"/>
              <a:t>permitir</a:t>
            </a:r>
            <a:r>
              <a:rPr lang="en-US" dirty="0"/>
              <a:t> a </a:t>
            </a:r>
            <a:r>
              <a:rPr lang="en-US" dirty="0" err="1"/>
              <a:t>responsabilidade</a:t>
            </a:r>
            <a:r>
              <a:rPr lang="en-US" dirty="0"/>
              <a:t> de </a:t>
            </a:r>
            <a:r>
              <a:rPr lang="en-US" dirty="0" err="1"/>
              <a:t>recursos</a:t>
            </a:r>
            <a:r>
              <a:rPr lang="en-US" dirty="0"/>
              <a:t> </a:t>
            </a:r>
            <a:r>
              <a:rPr lang="en-US" dirty="0" err="1"/>
              <a:t>por</a:t>
            </a:r>
            <a:r>
              <a:rPr lang="en-US" dirty="0"/>
              <a:t> </a:t>
            </a:r>
            <a:r>
              <a:rPr lang="en-US" dirty="0" err="1"/>
              <a:t>meio</a:t>
            </a:r>
            <a:r>
              <a:rPr lang="en-US" dirty="0"/>
              <a:t> da </a:t>
            </a:r>
            <a:r>
              <a:rPr lang="en-US" dirty="0" err="1"/>
              <a:t>tokenização</a:t>
            </a:r>
            <a:r>
              <a:rPr lang="en-US" dirty="0"/>
              <a:t>.</a:t>
            </a:r>
          </a:p>
          <a:p>
            <a:pPr marL="171450" indent="-171450">
              <a:buClr>
                <a:srgbClr val="DD1470"/>
              </a:buClr>
              <a:buSzPct val="120000"/>
              <a:buFont typeface="Wingdings" pitchFamily="2" charset="2"/>
              <a:buChar char="§"/>
            </a:pPr>
            <a:r>
              <a:rPr lang="en-US" dirty="0" err="1"/>
              <a:t>Discutir</a:t>
            </a:r>
            <a:r>
              <a:rPr lang="en-US" dirty="0"/>
              <a:t> </a:t>
            </a:r>
            <a:r>
              <a:rPr lang="en-US" dirty="0" err="1"/>
              <a:t>maneiras</a:t>
            </a:r>
            <a:r>
              <a:rPr lang="en-US" dirty="0"/>
              <a:t> </a:t>
            </a:r>
            <a:r>
              <a:rPr lang="en-US" dirty="0" err="1"/>
              <a:t>concretas</a:t>
            </a:r>
            <a:r>
              <a:rPr lang="en-US" dirty="0"/>
              <a:t> </a:t>
            </a:r>
            <a:r>
              <a:rPr lang="en-US" dirty="0" err="1"/>
              <a:t>pelas</a:t>
            </a:r>
            <a:r>
              <a:rPr lang="en-US" dirty="0"/>
              <a:t> </a:t>
            </a:r>
            <a:r>
              <a:rPr lang="en-US" dirty="0" err="1"/>
              <a:t>quais</a:t>
            </a:r>
            <a:r>
              <a:rPr lang="en-US" dirty="0"/>
              <a:t> o </a:t>
            </a:r>
            <a:r>
              <a:rPr lang="en-US" dirty="0" err="1"/>
              <a:t>blockchain</a:t>
            </a:r>
            <a:r>
              <a:rPr lang="en-US" dirty="0"/>
              <a:t> </a:t>
            </a:r>
            <a:r>
              <a:rPr lang="en-US" dirty="0" err="1"/>
              <a:t>pode</a:t>
            </a:r>
            <a:r>
              <a:rPr lang="en-US" dirty="0"/>
              <a:t> </a:t>
            </a:r>
            <a:r>
              <a:rPr lang="en-US" dirty="0" err="1"/>
              <a:t>melhorar</a:t>
            </a:r>
            <a:r>
              <a:rPr lang="en-US" dirty="0"/>
              <a:t> a </a:t>
            </a:r>
            <a:r>
              <a:rPr lang="en-US" dirty="0" err="1"/>
              <a:t>economia</a:t>
            </a:r>
            <a:r>
              <a:rPr lang="en-US" dirty="0"/>
              <a:t> de </a:t>
            </a:r>
            <a:r>
              <a:rPr lang="en-US" dirty="0" err="1"/>
              <a:t>compartilhamento</a:t>
            </a:r>
            <a:r>
              <a:rPr lang="en-US" dirty="0"/>
              <a:t> de </a:t>
            </a:r>
            <a:r>
              <a:rPr lang="en-US" dirty="0" err="1"/>
              <a:t>energia</a:t>
            </a:r>
            <a:r>
              <a:rPr lang="en-US" dirty="0"/>
              <a:t>.</a:t>
            </a:r>
          </a:p>
          <a:p>
            <a:pPr marL="171450" indent="-171450">
              <a:buClr>
                <a:srgbClr val="DD1470"/>
              </a:buClr>
              <a:buSzPct val="120000"/>
              <a:buFont typeface="Wingdings" pitchFamily="2" charset="2"/>
              <a:buChar char="§"/>
            </a:pPr>
            <a:r>
              <a:rPr lang="en-US" dirty="0" err="1"/>
              <a:t>Explicar</a:t>
            </a:r>
            <a:r>
              <a:rPr lang="en-US" dirty="0"/>
              <a:t> de forma exemplar </a:t>
            </a:r>
            <a:r>
              <a:rPr lang="en-US" dirty="0" err="1"/>
              <a:t>como</a:t>
            </a:r>
            <a:r>
              <a:rPr lang="en-US" dirty="0"/>
              <a:t> </a:t>
            </a:r>
            <a:r>
              <a:rPr lang="en-US" dirty="0" err="1"/>
              <a:t>os</a:t>
            </a:r>
            <a:r>
              <a:rPr lang="en-US" dirty="0"/>
              <a:t> </a:t>
            </a:r>
            <a:r>
              <a:rPr lang="en-US" dirty="0" err="1"/>
              <a:t>papéis</a:t>
            </a:r>
            <a:r>
              <a:rPr lang="en-US" dirty="0"/>
              <a:t> das </a:t>
            </a:r>
            <a:r>
              <a:rPr lang="en-US" dirty="0" err="1"/>
              <a:t>partes</a:t>
            </a:r>
            <a:r>
              <a:rPr lang="en-US" dirty="0"/>
              <a:t> </a:t>
            </a:r>
            <a:r>
              <a:rPr lang="en-US" dirty="0" err="1"/>
              <a:t>interessadas</a:t>
            </a:r>
            <a:r>
              <a:rPr lang="en-US" dirty="0"/>
              <a:t> </a:t>
            </a:r>
            <a:r>
              <a:rPr lang="en-US" dirty="0" err="1"/>
              <a:t>envolvidas</a:t>
            </a:r>
            <a:r>
              <a:rPr lang="en-US" dirty="0"/>
              <a:t> </a:t>
            </a:r>
            <a:r>
              <a:rPr lang="en-US" dirty="0" err="1"/>
              <a:t>na</a:t>
            </a:r>
            <a:r>
              <a:rPr lang="en-US" dirty="0"/>
              <a:t> </a:t>
            </a:r>
            <a:r>
              <a:rPr lang="en-US" dirty="0" err="1"/>
              <a:t>economia</a:t>
            </a:r>
            <a:r>
              <a:rPr lang="en-US" dirty="0"/>
              <a:t> de </a:t>
            </a:r>
            <a:r>
              <a:rPr lang="en-US" dirty="0" err="1"/>
              <a:t>compartilhamento</a:t>
            </a:r>
            <a:r>
              <a:rPr lang="en-US" dirty="0"/>
              <a:t> de </a:t>
            </a:r>
            <a:r>
              <a:rPr lang="en-US" dirty="0" err="1"/>
              <a:t>energia</a:t>
            </a:r>
            <a:r>
              <a:rPr lang="en-US" dirty="0"/>
              <a:t> </a:t>
            </a:r>
            <a:r>
              <a:rPr lang="en-US" dirty="0" err="1"/>
              <a:t>mudarão</a:t>
            </a:r>
            <a:r>
              <a:rPr lang="en-US" dirty="0"/>
              <a:t> do </a:t>
            </a:r>
            <a:r>
              <a:rPr lang="en-US" dirty="0" err="1"/>
              <a:t>ponto</a:t>
            </a:r>
            <a:r>
              <a:rPr lang="en-US" dirty="0"/>
              <a:t> de vista legal e de </a:t>
            </a:r>
            <a:r>
              <a:rPr lang="en-US" dirty="0" err="1"/>
              <a:t>distribuição</a:t>
            </a:r>
            <a:r>
              <a:rPr lang="en-US" dirty="0"/>
              <a:t> de </a:t>
            </a:r>
            <a:r>
              <a:rPr lang="en-US" dirty="0" err="1"/>
              <a:t>tarefas</a:t>
            </a:r>
            <a:r>
              <a:rPr lang="en-US" dirty="0"/>
              <a:t> com </a:t>
            </a:r>
            <a:r>
              <a:rPr lang="en-US" dirty="0" err="1"/>
              <a:t>sistemas</a:t>
            </a:r>
            <a:r>
              <a:rPr lang="en-US" dirty="0"/>
              <a:t> </a:t>
            </a:r>
            <a:r>
              <a:rPr lang="en-US" dirty="0" err="1"/>
              <a:t>baseados</a:t>
            </a:r>
            <a:r>
              <a:rPr lang="en-US" dirty="0"/>
              <a:t> </a:t>
            </a:r>
            <a:r>
              <a:rPr lang="en-US" dirty="0" err="1"/>
              <a:t>em</a:t>
            </a:r>
            <a:r>
              <a:rPr lang="en-US" dirty="0"/>
              <a:t> </a:t>
            </a:r>
            <a:r>
              <a:rPr lang="en-US" dirty="0" err="1"/>
              <a:t>blockchain</a:t>
            </a:r>
            <a:r>
              <a:rPr lang="en-US" dirty="0"/>
              <a:t>.</a:t>
            </a:r>
          </a:p>
          <a:p>
            <a:pPr marL="171450" indent="-171450">
              <a:buClr>
                <a:srgbClr val="DD1470"/>
              </a:buClr>
              <a:buSzPct val="120000"/>
              <a:buFont typeface="Wingdings" pitchFamily="2" charset="2"/>
              <a:buChar char="§"/>
            </a:pPr>
            <a:r>
              <a:rPr lang="en-US" dirty="0" err="1"/>
              <a:t>Detetar</a:t>
            </a:r>
            <a:r>
              <a:rPr lang="en-US" dirty="0"/>
              <a:t> </a:t>
            </a:r>
            <a:r>
              <a:rPr lang="en-US" dirty="0" err="1"/>
              <a:t>riscos</a:t>
            </a:r>
            <a:r>
              <a:rPr lang="en-US" dirty="0"/>
              <a:t> </a:t>
            </a:r>
            <a:r>
              <a:rPr lang="en-US" dirty="0" err="1"/>
              <a:t>potenciais</a:t>
            </a:r>
            <a:r>
              <a:rPr lang="en-US" dirty="0"/>
              <a:t> </a:t>
            </a:r>
            <a:r>
              <a:rPr lang="en-US" dirty="0" err="1"/>
              <a:t>relacionados</a:t>
            </a:r>
            <a:r>
              <a:rPr lang="en-US" dirty="0"/>
              <a:t> </a:t>
            </a:r>
            <a:r>
              <a:rPr lang="en-US" dirty="0" err="1"/>
              <a:t>à</a:t>
            </a:r>
            <a:r>
              <a:rPr lang="en-US" dirty="0"/>
              <a:t> </a:t>
            </a:r>
            <a:r>
              <a:rPr lang="en-US" dirty="0" err="1"/>
              <a:t>introdução</a:t>
            </a:r>
            <a:r>
              <a:rPr lang="en-US" dirty="0"/>
              <a:t> da </a:t>
            </a:r>
            <a:r>
              <a:rPr lang="en-US" dirty="0" err="1"/>
              <a:t>tecnologia</a:t>
            </a:r>
            <a:r>
              <a:rPr lang="en-US" dirty="0"/>
              <a:t> </a:t>
            </a:r>
            <a:r>
              <a:rPr lang="en-US" dirty="0" err="1"/>
              <a:t>blockchain</a:t>
            </a:r>
            <a:r>
              <a:rPr lang="en-US" dirty="0"/>
              <a:t> </a:t>
            </a:r>
            <a:r>
              <a:rPr lang="en-US" dirty="0" err="1"/>
              <a:t>em</a:t>
            </a:r>
            <a:r>
              <a:rPr lang="en-US" dirty="0"/>
              <a:t> </a:t>
            </a:r>
            <a:r>
              <a:rPr lang="en-US" dirty="0" err="1"/>
              <a:t>aplicativos</a:t>
            </a:r>
            <a:r>
              <a:rPr lang="en-US" dirty="0"/>
              <a:t> da </a:t>
            </a:r>
            <a:r>
              <a:rPr lang="en-US" dirty="0" err="1"/>
              <a:t>indústria</a:t>
            </a:r>
            <a:r>
              <a:rPr lang="en-US" dirty="0"/>
              <a:t>.</a:t>
            </a:r>
          </a:p>
          <a:p>
            <a:pPr marL="171450" indent="-171450">
              <a:buClr>
                <a:srgbClr val="DD1470"/>
              </a:buClr>
              <a:buSzPct val="120000"/>
              <a:buFont typeface="Wingdings" pitchFamily="2" charset="2"/>
              <a:buChar char="§"/>
            </a:pPr>
            <a:r>
              <a:rPr lang="en-US" dirty="0" err="1"/>
              <a:t>Reiterar</a:t>
            </a:r>
            <a:r>
              <a:rPr lang="en-US" dirty="0"/>
              <a:t> um </a:t>
            </a:r>
            <a:r>
              <a:rPr lang="en-US" dirty="0" err="1"/>
              <a:t>caso</a:t>
            </a:r>
            <a:r>
              <a:rPr lang="en-US" dirty="0"/>
              <a:t> de </a:t>
            </a:r>
            <a:r>
              <a:rPr lang="en-US" dirty="0" err="1"/>
              <a:t>uso</a:t>
            </a:r>
            <a:r>
              <a:rPr lang="en-US" dirty="0"/>
              <a:t> </a:t>
            </a:r>
            <a:r>
              <a:rPr lang="en-US" dirty="0" err="1"/>
              <a:t>específico</a:t>
            </a:r>
            <a:r>
              <a:rPr lang="en-US" dirty="0"/>
              <a:t> </a:t>
            </a:r>
            <a:r>
              <a:rPr lang="en-US" dirty="0" err="1"/>
              <a:t>para</a:t>
            </a:r>
            <a:r>
              <a:rPr lang="en-US" dirty="0"/>
              <a:t> um </a:t>
            </a:r>
            <a:r>
              <a:rPr lang="en-US" dirty="0" err="1"/>
              <a:t>aplicativo</a:t>
            </a:r>
            <a:r>
              <a:rPr lang="en-US" dirty="0"/>
              <a:t> da </a:t>
            </a:r>
            <a:r>
              <a:rPr lang="en-US" dirty="0" err="1"/>
              <a:t>indústria</a:t>
            </a:r>
            <a:r>
              <a:rPr lang="en-US" dirty="0"/>
              <a:t> de </a:t>
            </a:r>
            <a:r>
              <a:rPr lang="en-US" dirty="0" err="1"/>
              <a:t>blockchain</a:t>
            </a:r>
            <a:r>
              <a:rPr lang="en-US" dirty="0"/>
              <a:t> no </a:t>
            </a:r>
            <a:r>
              <a:rPr lang="en-US" dirty="0" err="1"/>
              <a:t>setor</a:t>
            </a:r>
            <a:r>
              <a:rPr lang="en-US" dirty="0"/>
              <a:t> de </a:t>
            </a:r>
            <a:r>
              <a:rPr lang="en-US" dirty="0" err="1"/>
              <a:t>energia</a:t>
            </a:r>
            <a:r>
              <a:rPr lang="en-US" dirty="0"/>
              <a:t>.</a:t>
            </a:r>
          </a:p>
          <a:p>
            <a:pPr marL="171450" indent="-171450">
              <a:buClr>
                <a:srgbClr val="DD1470"/>
              </a:buClr>
              <a:buSzPct val="120000"/>
              <a:buFont typeface="Wingdings" pitchFamily="2" charset="2"/>
              <a:buChar char="§"/>
            </a:pPr>
            <a:r>
              <a:rPr lang="en-US" dirty="0" err="1"/>
              <a:t>Obter</a:t>
            </a:r>
            <a:r>
              <a:rPr lang="en-US" dirty="0"/>
              <a:t> </a:t>
            </a:r>
            <a:r>
              <a:rPr lang="en-US" dirty="0" err="1"/>
              <a:t>uma</a:t>
            </a:r>
            <a:r>
              <a:rPr lang="en-US" dirty="0"/>
              <a:t> </a:t>
            </a:r>
            <a:r>
              <a:rPr lang="en-US" dirty="0" err="1"/>
              <a:t>visão</a:t>
            </a:r>
            <a:r>
              <a:rPr lang="en-US" dirty="0"/>
              <a:t> </a:t>
            </a:r>
            <a:r>
              <a:rPr lang="en-US" dirty="0" err="1"/>
              <a:t>crítica</a:t>
            </a:r>
            <a:r>
              <a:rPr lang="en-US" dirty="0"/>
              <a:t> do </a:t>
            </a:r>
            <a:r>
              <a:rPr lang="en-US" dirty="0" err="1"/>
              <a:t>consumo</a:t>
            </a:r>
            <a:r>
              <a:rPr lang="en-US" dirty="0"/>
              <a:t> de </a:t>
            </a:r>
            <a:r>
              <a:rPr lang="en-US" dirty="0" err="1"/>
              <a:t>energia</a:t>
            </a:r>
            <a:r>
              <a:rPr lang="en-US" dirty="0"/>
              <a:t> do </a:t>
            </a:r>
            <a:r>
              <a:rPr lang="en-US" dirty="0" err="1"/>
              <a:t>Bitcoin</a:t>
            </a:r>
            <a:r>
              <a:rPr lang="en-US" dirty="0"/>
              <a: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dirty="0" err="1"/>
              <a:t>Neste</a:t>
            </a:r>
            <a:r>
              <a:rPr lang="en-US" dirty="0"/>
              <a:t> </a:t>
            </a:r>
            <a:r>
              <a:rPr lang="en-US" dirty="0" err="1"/>
              <a:t>módulo</a:t>
            </a:r>
            <a:r>
              <a:rPr lang="en-US" dirty="0"/>
              <a:t>, a </a:t>
            </a:r>
            <a:r>
              <a:rPr lang="en-US" dirty="0" err="1"/>
              <a:t>tecnologia</a:t>
            </a:r>
            <a:r>
              <a:rPr lang="en-US" dirty="0"/>
              <a:t> </a:t>
            </a:r>
            <a:r>
              <a:rPr lang="en-US" dirty="0" err="1"/>
              <a:t>blockchain</a:t>
            </a:r>
            <a:r>
              <a:rPr lang="en-US" dirty="0"/>
              <a:t> no </a:t>
            </a:r>
            <a:r>
              <a:rPr lang="en-US" dirty="0" err="1"/>
              <a:t>contexto</a:t>
            </a:r>
            <a:r>
              <a:rPr lang="en-US" dirty="0"/>
              <a:t> da </a:t>
            </a:r>
            <a:r>
              <a:rPr lang="en-US" dirty="0" err="1"/>
              <a:t>fabricação</a:t>
            </a:r>
            <a:r>
              <a:rPr lang="en-US" dirty="0"/>
              <a:t> (</a:t>
            </a:r>
            <a:r>
              <a:rPr lang="en-US" dirty="0" err="1"/>
              <a:t>ou</a:t>
            </a:r>
            <a:r>
              <a:rPr lang="en-US" dirty="0"/>
              <a:t> </a:t>
            </a:r>
            <a:r>
              <a:rPr lang="en-US" dirty="0" err="1"/>
              <a:t>seja</a:t>
            </a:r>
            <a:r>
              <a:rPr lang="en-US" dirty="0"/>
              <a:t>, </a:t>
            </a:r>
            <a:r>
              <a:rPr lang="en-US" dirty="0" err="1"/>
              <a:t>gestão</a:t>
            </a:r>
            <a:r>
              <a:rPr lang="en-US" dirty="0"/>
              <a:t> da </a:t>
            </a:r>
            <a:r>
              <a:rPr lang="en-US" dirty="0" err="1"/>
              <a:t>cadeia</a:t>
            </a:r>
            <a:r>
              <a:rPr lang="en-US" dirty="0"/>
              <a:t> de </a:t>
            </a:r>
            <a:r>
              <a:rPr lang="en-US" dirty="0" err="1"/>
              <a:t>suprimentos</a:t>
            </a:r>
            <a:r>
              <a:rPr lang="en-US" dirty="0"/>
              <a:t> e </a:t>
            </a:r>
            <a:r>
              <a:rPr lang="en-US" dirty="0" err="1"/>
              <a:t>responsabilidade</a:t>
            </a:r>
            <a:r>
              <a:rPr lang="en-US" dirty="0"/>
              <a:t> de </a:t>
            </a:r>
            <a:r>
              <a:rPr lang="en-US" dirty="0" err="1"/>
              <a:t>recursos</a:t>
            </a:r>
            <a:r>
              <a:rPr lang="en-US" dirty="0"/>
              <a:t>) </a:t>
            </a:r>
            <a:r>
              <a:rPr lang="en-US" dirty="0" err="1"/>
              <a:t>será</a:t>
            </a:r>
            <a:r>
              <a:rPr lang="en-US" dirty="0"/>
              <a:t> </a:t>
            </a:r>
            <a:r>
              <a:rPr lang="en-US" dirty="0" err="1"/>
              <a:t>examinada</a:t>
            </a:r>
            <a:r>
              <a:rPr lang="en-US" dirty="0"/>
              <a:t>. </a:t>
            </a:r>
            <a:r>
              <a:rPr lang="en-US" dirty="0" err="1"/>
              <a:t>Além</a:t>
            </a:r>
            <a:r>
              <a:rPr lang="en-US" dirty="0"/>
              <a:t> disso, a </a:t>
            </a:r>
            <a:r>
              <a:rPr lang="en-US" dirty="0" err="1"/>
              <a:t>tecnologia</a:t>
            </a:r>
            <a:r>
              <a:rPr lang="en-US" dirty="0"/>
              <a:t> </a:t>
            </a:r>
            <a:r>
              <a:rPr lang="en-US" dirty="0" err="1"/>
              <a:t>blockchain</a:t>
            </a:r>
            <a:r>
              <a:rPr lang="en-US" dirty="0"/>
              <a:t> no </a:t>
            </a:r>
            <a:r>
              <a:rPr lang="en-US" dirty="0" err="1"/>
              <a:t>setor</a:t>
            </a:r>
            <a:r>
              <a:rPr lang="en-US" dirty="0"/>
              <a:t> de </a:t>
            </a:r>
            <a:r>
              <a:rPr lang="en-US" dirty="0" err="1"/>
              <a:t>energia</a:t>
            </a:r>
            <a:r>
              <a:rPr lang="en-US" dirty="0"/>
              <a:t> (</a:t>
            </a:r>
            <a:r>
              <a:rPr lang="en-US" dirty="0" err="1"/>
              <a:t>ou</a:t>
            </a:r>
            <a:r>
              <a:rPr lang="en-US" dirty="0"/>
              <a:t> </a:t>
            </a:r>
            <a:r>
              <a:rPr lang="en-US" dirty="0" err="1"/>
              <a:t>seja</a:t>
            </a:r>
            <a:r>
              <a:rPr lang="en-US" dirty="0"/>
              <a:t>, a </a:t>
            </a:r>
            <a:r>
              <a:rPr lang="en-US" dirty="0" err="1"/>
              <a:t>economia</a:t>
            </a:r>
            <a:r>
              <a:rPr lang="en-US" dirty="0"/>
              <a:t> de </a:t>
            </a:r>
            <a:r>
              <a:rPr lang="en-US" dirty="0" err="1"/>
              <a:t>compartilhamento</a:t>
            </a:r>
            <a:r>
              <a:rPr lang="en-US" dirty="0"/>
              <a:t> de </a:t>
            </a:r>
            <a:r>
              <a:rPr lang="en-US" dirty="0" err="1"/>
              <a:t>energia</a:t>
            </a:r>
            <a:r>
              <a:rPr lang="en-US" dirty="0"/>
              <a:t> e </a:t>
            </a:r>
            <a:r>
              <a:rPr lang="en-US" dirty="0" err="1"/>
              <a:t>casos</a:t>
            </a:r>
            <a:r>
              <a:rPr lang="en-US" dirty="0"/>
              <a:t> de </a:t>
            </a:r>
            <a:r>
              <a:rPr lang="en-US" dirty="0" err="1"/>
              <a:t>uso</a:t>
            </a:r>
            <a:r>
              <a:rPr lang="en-US" dirty="0"/>
              <a:t> </a:t>
            </a:r>
            <a:r>
              <a:rPr lang="en-US" dirty="0" err="1"/>
              <a:t>exemplares</a:t>
            </a:r>
            <a:r>
              <a:rPr lang="en-US" dirty="0"/>
              <a:t>) </a:t>
            </a:r>
            <a:r>
              <a:rPr lang="en-US" dirty="0" err="1"/>
              <a:t>será</a:t>
            </a:r>
            <a:r>
              <a:rPr lang="en-US" dirty="0"/>
              <a:t> </a:t>
            </a:r>
            <a:r>
              <a:rPr lang="en-US" dirty="0" err="1"/>
              <a:t>objeto</a:t>
            </a:r>
            <a:r>
              <a:rPr lang="en-US" dirty="0"/>
              <a:t> </a:t>
            </a:r>
            <a:r>
              <a:rPr lang="en-US" dirty="0" err="1"/>
              <a:t>deste</a:t>
            </a:r>
            <a:r>
              <a:rPr lang="en-US" dirty="0"/>
              <a:t> </a:t>
            </a:r>
            <a:r>
              <a:rPr lang="en-US" dirty="0" err="1"/>
              <a:t>módulo</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err="1">
                <a:solidFill>
                  <a:srgbClr val="F9A835"/>
                </a:solidFill>
                <a:cs typeface="Poppins SemiBold" pitchFamily="2" charset="77"/>
              </a:rPr>
              <a:t>Visão</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geral</a:t>
            </a:r>
            <a:r>
              <a:rPr lang="en-US" sz="1800" dirty="0">
                <a:solidFill>
                  <a:srgbClr val="F9A835"/>
                </a:solidFill>
                <a:cs typeface="Poppins SemiBold" pitchFamily="2" charset="77"/>
              </a:rPr>
              <a:t> do </a:t>
            </a:r>
            <a:r>
              <a:rPr lang="en-US" sz="1800" dirty="0" err="1">
                <a:solidFill>
                  <a:srgbClr val="F9A835"/>
                </a:solidFill>
                <a:cs typeface="Poppins SemiBold" pitchFamily="2" charset="77"/>
              </a:rPr>
              <a:t>capítulo</a:t>
            </a:r>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34514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1"/>
            <a:ext cx="6832572" cy="532355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8"/>
            <a:ext cx="6143488" cy="42183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ea typeface="Times New Roman" panose="02020603050405020304" pitchFamily="18" charset="0"/>
              </a:rPr>
              <a:t>Atualmente</a:t>
            </a:r>
            <a:r>
              <a:rPr lang="en-US" dirty="0">
                <a:ea typeface="Times New Roman" panose="02020603050405020304" pitchFamily="18" charset="0"/>
              </a:rPr>
              <a:t>, a </a:t>
            </a:r>
            <a:r>
              <a:rPr lang="en-US" dirty="0" err="1">
                <a:ea typeface="Times New Roman" panose="02020603050405020304" pitchFamily="18" charset="0"/>
              </a:rPr>
              <a:t>interligação</a:t>
            </a:r>
            <a:r>
              <a:rPr lang="en-US" dirty="0">
                <a:ea typeface="Times New Roman" panose="02020603050405020304" pitchFamily="18" charset="0"/>
              </a:rPr>
              <a:t> entre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inovações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principalmente</a:t>
            </a:r>
            <a:r>
              <a:rPr lang="en-US" dirty="0">
                <a:ea typeface="Times New Roman" panose="02020603050405020304" pitchFamily="18" charset="0"/>
              </a:rPr>
              <a:t> </a:t>
            </a:r>
            <a:r>
              <a:rPr lang="en-US" dirty="0" err="1">
                <a:ea typeface="Times New Roman" panose="02020603050405020304" pitchFamily="18" charset="0"/>
              </a:rPr>
              <a:t>negligenciada</a:t>
            </a:r>
            <a:r>
              <a:rPr lang="en-US" dirty="0">
                <a:ea typeface="Times New Roman" panose="02020603050405020304" pitchFamily="18" charset="0"/>
              </a:rPr>
              <a:t>. No </a:t>
            </a:r>
            <a:r>
              <a:rPr lang="en-US" dirty="0" err="1">
                <a:ea typeface="Times New Roman" panose="02020603050405020304" pitchFamily="18" charset="0"/>
              </a:rPr>
              <a:t>entanto</a:t>
            </a:r>
            <a:r>
              <a:rPr lang="en-US" dirty="0">
                <a:ea typeface="Times New Roman" panose="02020603050405020304" pitchFamily="18" charset="0"/>
              </a:rPr>
              <a:t>,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inovações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e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aplicadas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conjunto</a:t>
            </a:r>
            <a:r>
              <a:rPr lang="en-US" dirty="0">
                <a:ea typeface="Times New Roman" panose="02020603050405020304" pitchFamily="18" charset="0"/>
              </a:rPr>
              <a:t> e </a:t>
            </a:r>
            <a:r>
              <a:rPr lang="en-US" dirty="0" err="1">
                <a:ea typeface="Times New Roman" panose="02020603050405020304" pitchFamily="18" charset="0"/>
              </a:rPr>
              <a:t>irão</a:t>
            </a:r>
            <a:r>
              <a:rPr lang="en-US" dirty="0">
                <a:ea typeface="Times New Roman" panose="02020603050405020304" pitchFamily="18" charset="0"/>
              </a:rPr>
              <a:t> </a:t>
            </a:r>
            <a:r>
              <a:rPr lang="en-US" dirty="0" err="1">
                <a:ea typeface="Times New Roman" panose="02020603050405020304" pitchFamily="18" charset="0"/>
              </a:rPr>
              <a:t>convergir</a:t>
            </a:r>
            <a:r>
              <a:rPr lang="en-US" dirty="0">
                <a:ea typeface="Times New Roman" panose="02020603050405020304" pitchFamily="18" charset="0"/>
              </a:rPr>
              <a:t> no </a:t>
            </a:r>
            <a:r>
              <a:rPr lang="en-US" dirty="0" err="1">
                <a:ea typeface="Times New Roman" panose="02020603050405020304" pitchFamily="18" charset="0"/>
              </a:rPr>
              <a:t>futuro</a:t>
            </a:r>
            <a:r>
              <a:rPr lang="en-US" dirty="0">
                <a:ea typeface="Times New Roman" panose="02020603050405020304" pitchFamily="18" charset="0"/>
              </a:rPr>
              <a:t>. Uma </a:t>
            </a:r>
            <a:r>
              <a:rPr lang="en-US" dirty="0" err="1">
                <a:ea typeface="Times New Roman" panose="02020603050405020304" pitchFamily="18" charset="0"/>
              </a:rPr>
              <a:t>possível</a:t>
            </a:r>
            <a:r>
              <a:rPr lang="en-US" dirty="0">
                <a:ea typeface="Times New Roman" panose="02020603050405020304" pitchFamily="18" charset="0"/>
              </a:rPr>
              <a:t> </a:t>
            </a:r>
            <a:r>
              <a:rPr lang="en-US" dirty="0" err="1">
                <a:ea typeface="Times New Roman" panose="02020603050405020304" pitchFamily="18" charset="0"/>
              </a:rPr>
              <a:t>conexão</a:t>
            </a:r>
            <a:r>
              <a:rPr lang="en-US" dirty="0">
                <a:ea typeface="Times New Roman" panose="02020603050405020304" pitchFamily="18" charset="0"/>
              </a:rPr>
              <a:t> entre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tecnologias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colete</a:t>
            </a:r>
            <a:r>
              <a:rPr lang="en-US" dirty="0">
                <a:ea typeface="Times New Roman" panose="02020603050405020304" pitchFamily="18" charset="0"/>
              </a:rPr>
              <a:t> e </a:t>
            </a:r>
            <a:r>
              <a:rPr lang="en-US" dirty="0" err="1">
                <a:ea typeface="Times New Roman" panose="02020603050405020304" pitchFamily="18" charset="0"/>
              </a:rPr>
              <a:t>forneça</a:t>
            </a:r>
            <a:r>
              <a:rPr lang="en-US" dirty="0">
                <a:ea typeface="Times New Roman" panose="02020603050405020304" pitchFamily="18" charset="0"/>
              </a:rPr>
              <a:t> dados, a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ofereça</a:t>
            </a:r>
            <a:r>
              <a:rPr lang="en-US" dirty="0">
                <a:ea typeface="Times New Roman" panose="02020603050405020304" pitchFamily="18" charset="0"/>
              </a:rPr>
              <a:t> a </a:t>
            </a:r>
            <a:r>
              <a:rPr lang="en-US" dirty="0" err="1">
                <a:ea typeface="Times New Roman" panose="02020603050405020304" pitchFamily="18" charset="0"/>
              </a:rPr>
              <a:t>infraestrutura</a:t>
            </a:r>
            <a:r>
              <a:rPr lang="en-US" dirty="0">
                <a:ea typeface="Times New Roman" panose="02020603050405020304" pitchFamily="18" charset="0"/>
              </a:rPr>
              <a:t> e </a:t>
            </a:r>
            <a:r>
              <a:rPr lang="en-US" dirty="0" err="1">
                <a:ea typeface="Times New Roman" panose="02020603050405020304" pitchFamily="18" charset="0"/>
              </a:rPr>
              <a:t>estabeleça</a:t>
            </a:r>
            <a:r>
              <a:rPr lang="en-US" dirty="0">
                <a:ea typeface="Times New Roman" panose="02020603050405020304" pitchFamily="18" charset="0"/>
              </a:rPr>
              <a:t> as </a:t>
            </a:r>
            <a:r>
              <a:rPr lang="en-US" dirty="0" err="1">
                <a:ea typeface="Times New Roman" panose="02020603050405020304" pitchFamily="18" charset="0"/>
              </a:rPr>
              <a:t>regras</a:t>
            </a:r>
            <a:r>
              <a:rPr lang="en-US" dirty="0">
                <a:ea typeface="Times New Roman" panose="02020603050405020304" pitchFamily="18" charset="0"/>
              </a:rPr>
              <a:t> de </a:t>
            </a:r>
            <a:r>
              <a:rPr lang="en-US" dirty="0" err="1">
                <a:ea typeface="Times New Roman" panose="02020603050405020304" pitchFamily="18" charset="0"/>
              </a:rPr>
              <a:t>envolvimento</a:t>
            </a:r>
            <a:r>
              <a:rPr lang="en-US" dirty="0">
                <a:ea typeface="Times New Roman" panose="02020603050405020304" pitchFamily="18" charset="0"/>
              </a:rPr>
              <a:t> </a:t>
            </a:r>
            <a:r>
              <a:rPr lang="en-US" dirty="0" err="1">
                <a:ea typeface="Times New Roman" panose="02020603050405020304" pitchFamily="18" charset="0"/>
              </a:rPr>
              <a:t>enquanto</a:t>
            </a:r>
            <a:r>
              <a:rPr lang="en-US" dirty="0">
                <a:ea typeface="Times New Roman" panose="02020603050405020304" pitchFamily="18" charset="0"/>
              </a:rPr>
              <a:t> a IA </a:t>
            </a:r>
            <a:r>
              <a:rPr lang="en-US" dirty="0" err="1">
                <a:ea typeface="Times New Roman" panose="02020603050405020304" pitchFamily="18" charset="0"/>
              </a:rPr>
              <a:t>otimiza</a:t>
            </a:r>
            <a:r>
              <a:rPr lang="en-US" dirty="0">
                <a:ea typeface="Times New Roman" panose="02020603050405020304" pitchFamily="18" charset="0"/>
              </a:rPr>
              <a:t> </a:t>
            </a:r>
            <a:r>
              <a:rPr lang="en-US" dirty="0" err="1">
                <a:ea typeface="Times New Roman" panose="02020603050405020304" pitchFamily="18" charset="0"/>
              </a:rPr>
              <a:t>processos</a:t>
            </a:r>
            <a:r>
              <a:rPr lang="en-US" dirty="0">
                <a:ea typeface="Times New Roman" panose="02020603050405020304" pitchFamily="18" charset="0"/>
              </a:rPr>
              <a:t> e </a:t>
            </a:r>
            <a:r>
              <a:rPr lang="en-US" dirty="0" err="1">
                <a:ea typeface="Times New Roman" panose="02020603050405020304" pitchFamily="18" charset="0"/>
              </a:rPr>
              <a:t>regras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design,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e AI são </a:t>
            </a:r>
            <a:r>
              <a:rPr lang="en-US" dirty="0" err="1">
                <a:ea typeface="Times New Roman" panose="02020603050405020304" pitchFamily="18" charset="0"/>
              </a:rPr>
              <a:t>complementares</a:t>
            </a:r>
            <a:r>
              <a:rPr lang="en-US" dirty="0">
                <a:ea typeface="Times New Roman" panose="02020603050405020304" pitchFamily="18" charset="0"/>
              </a:rPr>
              <a:t> e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explorar</a:t>
            </a:r>
            <a:r>
              <a:rPr lang="en-US" dirty="0">
                <a:ea typeface="Times New Roman" panose="02020603050405020304" pitchFamily="18" charset="0"/>
              </a:rPr>
              <a:t> </a:t>
            </a:r>
            <a:r>
              <a:rPr lang="en-US" dirty="0" err="1">
                <a:ea typeface="Times New Roman" panose="02020603050405020304" pitchFamily="18" charset="0"/>
              </a:rPr>
              <a:t>todo</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potencial</a:t>
            </a:r>
            <a:r>
              <a:rPr lang="en-US" dirty="0">
                <a:ea typeface="Times New Roman" panose="02020603050405020304" pitchFamily="18" charset="0"/>
              </a:rPr>
              <a:t> se </a:t>
            </a:r>
            <a:r>
              <a:rPr lang="en-US" dirty="0" err="1">
                <a:ea typeface="Times New Roman" panose="02020603050405020304" pitchFamily="18" charset="0"/>
              </a:rPr>
              <a:t>aplicados</a:t>
            </a:r>
            <a:r>
              <a:rPr lang="en-US" dirty="0">
                <a:ea typeface="Times New Roman" panose="02020603050405020304" pitchFamily="18" charset="0"/>
              </a:rPr>
              <a:t> </a:t>
            </a:r>
            <a:r>
              <a:rPr lang="en-US" dirty="0" err="1">
                <a:ea typeface="Times New Roman" panose="02020603050405020304" pitchFamily="18" charset="0"/>
              </a:rPr>
              <a:t>combinados</a:t>
            </a:r>
            <a:r>
              <a:rPr lang="en-US" dirty="0">
                <a:ea typeface="Times New Roman" panose="02020603050405020304" pitchFamily="18" charset="0"/>
              </a:rPr>
              <a:t>.</a:t>
            </a:r>
          </a:p>
          <a:p>
            <a:endParaRPr lang="x-none" dirty="0">
              <a:ea typeface="Times New Roman" panose="02020603050405020304" pitchFamily="18" charset="0"/>
            </a:endParaRPr>
          </a:p>
          <a:p>
            <a:r>
              <a:rPr lang="en-US" dirty="0">
                <a:ea typeface="Times New Roman" panose="02020603050405020304" pitchFamily="18" charset="0"/>
              </a:rPr>
              <a:t>A </a:t>
            </a:r>
            <a:r>
              <a:rPr lang="en-US" dirty="0" err="1">
                <a:ea typeface="Times New Roman" panose="02020603050405020304" pitchFamily="18" charset="0"/>
              </a:rPr>
              <a:t>seguir</a:t>
            </a:r>
            <a:r>
              <a:rPr lang="en-US" dirty="0">
                <a:ea typeface="Times New Roman" panose="02020603050405020304" pitchFamily="18" charset="0"/>
              </a:rPr>
              <a:t>, </a:t>
            </a:r>
            <a:r>
              <a:rPr lang="en-US" dirty="0" err="1">
                <a:ea typeface="Times New Roman" panose="02020603050405020304" pitchFamily="18" charset="0"/>
              </a:rPr>
              <a:t>irá</a:t>
            </a:r>
            <a:r>
              <a:rPr lang="en-US" dirty="0">
                <a:ea typeface="Times New Roman" panose="02020603050405020304" pitchFamily="18" charset="0"/>
              </a:rPr>
              <a:t> </a:t>
            </a:r>
            <a:r>
              <a:rPr lang="en-US" dirty="0" err="1">
                <a:ea typeface="Times New Roman" panose="02020603050405020304" pitchFamily="18" charset="0"/>
              </a:rPr>
              <a:t>aprender</a:t>
            </a:r>
            <a:r>
              <a:rPr lang="en-US" dirty="0">
                <a:ea typeface="Times New Roman" panose="02020603050405020304" pitchFamily="18" charset="0"/>
              </a:rPr>
              <a:t> </a:t>
            </a:r>
            <a:r>
              <a:rPr lang="en-US" dirty="0" err="1">
                <a:ea typeface="Times New Roman" panose="02020603050405020304" pitchFamily="18" charset="0"/>
              </a:rPr>
              <a:t>sobre</a:t>
            </a:r>
            <a:r>
              <a:rPr lang="en-US" dirty="0">
                <a:ea typeface="Times New Roman" panose="02020603050405020304" pitchFamily="18" charset="0"/>
              </a:rPr>
              <a:t> o valor </a:t>
            </a:r>
            <a:r>
              <a:rPr lang="en-US" dirty="0" err="1">
                <a:ea typeface="Times New Roman" panose="02020603050405020304" pitchFamily="18" charset="0"/>
              </a:rPr>
              <a:t>agregado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e AI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as </a:t>
            </a:r>
            <a:r>
              <a:rPr lang="en-US" dirty="0" err="1">
                <a:ea typeface="Times New Roman" panose="02020603050405020304" pitchFamily="18" charset="0"/>
              </a:rPr>
              <a:t>empresas</a:t>
            </a:r>
            <a:r>
              <a:rPr lang="en-US" dirty="0">
                <a:ea typeface="Times New Roman" panose="02020603050405020304" pitchFamily="18" charset="0"/>
              </a:rPr>
              <a:t>. A </a:t>
            </a:r>
            <a:r>
              <a:rPr lang="en-US" dirty="0" err="1">
                <a:ea typeface="Times New Roman" panose="02020603050405020304" pitchFamily="18" charset="0"/>
              </a:rPr>
              <a:t>convergência</a:t>
            </a:r>
            <a:r>
              <a:rPr lang="en-US" dirty="0">
                <a:ea typeface="Times New Roman" panose="02020603050405020304" pitchFamily="18" charset="0"/>
              </a:rPr>
              <a:t> </a:t>
            </a:r>
            <a:r>
              <a:rPr lang="en-US" dirty="0" err="1">
                <a:ea typeface="Times New Roman" panose="02020603050405020304" pitchFamily="18" charset="0"/>
              </a:rPr>
              <a:t>dessas</a:t>
            </a:r>
            <a:r>
              <a:rPr lang="en-US" dirty="0">
                <a:ea typeface="Times New Roman" panose="02020603050405020304" pitchFamily="18" charset="0"/>
              </a:rPr>
              <a:t> </a:t>
            </a:r>
            <a:r>
              <a:rPr lang="en-US" dirty="0" err="1">
                <a:ea typeface="Times New Roman" panose="02020603050405020304" pitchFamily="18" charset="0"/>
              </a:rPr>
              <a:t>tecnologias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particularmente</a:t>
            </a:r>
            <a:r>
              <a:rPr lang="en-US" dirty="0">
                <a:ea typeface="Times New Roman" panose="02020603050405020304" pitchFamily="18" charset="0"/>
              </a:rPr>
              <a:t> </a:t>
            </a:r>
            <a:r>
              <a:rPr lang="en-US" dirty="0" err="1">
                <a:ea typeface="Times New Roman" panose="02020603050405020304" pitchFamily="18" charset="0"/>
              </a:rPr>
              <a:t>benéfica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de dados, </a:t>
            </a:r>
            <a:r>
              <a:rPr lang="en-US" dirty="0" err="1">
                <a:ea typeface="Times New Roman" panose="02020603050405020304" pitchFamily="18" charset="0"/>
              </a:rPr>
              <a:t>gestão</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e </a:t>
            </a:r>
            <a:r>
              <a:rPr lang="en-US" dirty="0" err="1">
                <a:ea typeface="Times New Roman" panose="02020603050405020304" pitchFamily="18" charset="0"/>
              </a:rPr>
              <a:t>automatização</a:t>
            </a:r>
            <a:r>
              <a:rPr lang="en-US" dirty="0">
                <a:ea typeface="Times New Roman" panose="02020603050405020304" pitchFamily="18" charset="0"/>
              </a:rPr>
              <a:t> de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a:t>
            </a:r>
            <a:endParaRPr lang="x-none" dirty="0">
              <a:effectLst/>
              <a:ea typeface="Times New Roman" panose="02020603050405020304" pitchFamily="18" charset="0"/>
            </a:endParaRPr>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ea typeface="Times New Roman" panose="02020603050405020304" pitchFamily="18" charset="0"/>
              </a:rPr>
              <a:t>TECNOLOGIA BLOCKCHAIN E OUTRAS TECNOLOGIAS</a:t>
            </a:r>
            <a:endParaRPr lang="en-US" dirty="0">
              <a:solidFill>
                <a:srgbClr val="8E2F91"/>
              </a:solidFill>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706497"/>
            <a:ext cx="6036131" cy="96641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Aft>
                <a:spcPts val="1400"/>
              </a:spcAft>
            </a:pPr>
            <a:r>
              <a:rPr lang="en-US" sz="1100" dirty="0" err="1">
                <a:solidFill>
                  <a:srgbClr val="000000"/>
                </a:solidFill>
                <a:latin typeface="Calibri" panose="020F0502020204030204" pitchFamily="34" charset="0"/>
                <a:ea typeface="Times New Roman" panose="02020603050405020304" pitchFamily="18" charset="0"/>
              </a:rPr>
              <a:t>Hoje</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tecnologia</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blockchain</a:t>
            </a:r>
            <a:r>
              <a:rPr lang="en-US" sz="1100" dirty="0">
                <a:solidFill>
                  <a:srgbClr val="000000"/>
                </a:solidFill>
                <a:latin typeface="Calibri" panose="020F0502020204030204" pitchFamily="34" charset="0"/>
                <a:ea typeface="Times New Roman" panose="02020603050405020304" pitchFamily="18" charset="0"/>
              </a:rPr>
              <a:t>, a internet das </a:t>
            </a:r>
            <a:r>
              <a:rPr lang="en-US" sz="1100" dirty="0" err="1">
                <a:solidFill>
                  <a:srgbClr val="000000"/>
                </a:solidFill>
                <a:latin typeface="Calibri" panose="020F0502020204030204" pitchFamily="34" charset="0"/>
                <a:ea typeface="Times New Roman" panose="02020603050405020304" pitchFamily="18" charset="0"/>
              </a:rPr>
              <a:t>coisas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IoT</a:t>
            </a:r>
            <a:r>
              <a:rPr lang="en-US" sz="1100" dirty="0">
                <a:solidFill>
                  <a:srgbClr val="000000"/>
                </a:solidFill>
                <a:latin typeface="Calibri" panose="020F0502020204030204" pitchFamily="34" charset="0"/>
                <a:ea typeface="Times New Roman" panose="02020603050405020304" pitchFamily="18" charset="0"/>
              </a:rPr>
              <a:t>) e a </a:t>
            </a:r>
            <a:r>
              <a:rPr lang="en-US" sz="1100" dirty="0" err="1">
                <a:solidFill>
                  <a:srgbClr val="000000"/>
                </a:solidFill>
                <a:latin typeface="Calibri" panose="020F0502020204030204" pitchFamily="34" charset="0"/>
                <a:ea typeface="Times New Roman" panose="02020603050405020304" pitchFamily="18" charset="0"/>
              </a:rPr>
              <a:t>inteligência</a:t>
            </a:r>
            <a:r>
              <a:rPr lang="en-US" sz="1100" dirty="0">
                <a:solidFill>
                  <a:srgbClr val="000000"/>
                </a:solidFill>
                <a:latin typeface="Calibri" panose="020F0502020204030204" pitchFamily="34" charset="0"/>
                <a:ea typeface="Times New Roman" panose="02020603050405020304" pitchFamily="18" charset="0"/>
              </a:rPr>
              <a:t> artificial (IA) são </a:t>
            </a:r>
            <a:r>
              <a:rPr lang="en-US" sz="1100" dirty="0" err="1">
                <a:solidFill>
                  <a:srgbClr val="000000"/>
                </a:solidFill>
                <a:latin typeface="Calibri" panose="020F0502020204030204" pitchFamily="34" charset="0"/>
                <a:ea typeface="Times New Roman" panose="02020603050405020304" pitchFamily="18" charset="0"/>
              </a:rPr>
              <a:t>inovações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notáveis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que</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melhorarão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processos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negócios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criarão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novos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modelos</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negócios</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interromperão</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setores</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inteiros</a:t>
            </a:r>
            <a:r>
              <a:rPr lang="en-US" sz="1100" dirty="0">
                <a:solidFill>
                  <a:srgbClr val="000000"/>
                </a:solidFill>
                <a:latin typeface="Calibri" panose="020F0502020204030204" pitchFamily="34" charset="0"/>
                <a:ea typeface="Times New Roman" panose="02020603050405020304" pitchFamily="18" charset="0"/>
              </a:rPr>
              <a:t>:</a:t>
            </a:r>
            <a:endParaRPr lang="x-none" sz="1100" dirty="0">
              <a:effectLst/>
              <a:latin typeface="Times New Roman" panose="02020603050405020304" pitchFamily="18" charset="0"/>
              <a:ea typeface="Times New Roman" panose="02020603050405020304" pitchFamily="18" charset="0"/>
            </a:endParaRPr>
          </a:p>
        </p:txBody>
      </p:sp>
      <p:sp>
        <p:nvSpPr>
          <p:cNvPr id="7" name="Text Placeholder 17">
            <a:extLst>
              <a:ext uri="{FF2B5EF4-FFF2-40B4-BE49-F238E27FC236}">
                <a16:creationId xmlns:a16="http://schemas.microsoft.com/office/drawing/2014/main" id="{6E2DD2E1-790F-ED39-0593-698DBB70761F}"/>
              </a:ext>
            </a:extLst>
          </p:cNvPr>
          <p:cNvSpPr txBox="1">
            <a:spLocks/>
          </p:cNvSpPr>
          <p:nvPr/>
        </p:nvSpPr>
        <p:spPr>
          <a:xfrm>
            <a:off x="761772" y="2735635"/>
            <a:ext cx="3628601" cy="840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err="1">
                <a:solidFill>
                  <a:srgbClr val="000000"/>
                </a:solidFill>
              </a:rPr>
              <a:t>Blockchain</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exemplo</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aumentar</a:t>
            </a:r>
            <a:r>
              <a:rPr lang="en-US" dirty="0">
                <a:solidFill>
                  <a:srgbClr val="000000"/>
                </a:solidFill>
              </a:rPr>
              <a:t> a </a:t>
            </a:r>
            <a:r>
              <a:rPr lang="en-US" dirty="0" err="1">
                <a:solidFill>
                  <a:srgbClr val="000000"/>
                </a:solidFill>
              </a:rPr>
              <a:t>confiança</a:t>
            </a:r>
            <a:r>
              <a:rPr lang="en-US" dirty="0">
                <a:solidFill>
                  <a:srgbClr val="000000"/>
                </a:solidFill>
              </a:rPr>
              <a:t>, </a:t>
            </a:r>
            <a:r>
              <a:rPr lang="en-US" dirty="0" err="1">
                <a:solidFill>
                  <a:srgbClr val="000000"/>
                </a:solidFill>
              </a:rPr>
              <a:t>transparência</a:t>
            </a:r>
            <a:r>
              <a:rPr lang="en-US" dirty="0">
                <a:solidFill>
                  <a:srgbClr val="000000"/>
                </a:solidFill>
              </a:rPr>
              <a:t>, </a:t>
            </a:r>
            <a:r>
              <a:rPr lang="en-US" dirty="0" err="1">
                <a:solidFill>
                  <a:srgbClr val="000000"/>
                </a:solidFill>
              </a:rPr>
              <a:t>segurança</a:t>
            </a:r>
            <a:r>
              <a:rPr lang="en-US" dirty="0">
                <a:solidFill>
                  <a:srgbClr val="000000"/>
                </a:solidFill>
              </a:rPr>
              <a:t> e </a:t>
            </a:r>
            <a:r>
              <a:rPr lang="en-US" dirty="0" err="1">
                <a:solidFill>
                  <a:srgbClr val="000000"/>
                </a:solidFill>
              </a:rPr>
              <a:t>privacidade</a:t>
            </a:r>
            <a:r>
              <a:rPr lang="en-US" dirty="0">
                <a:solidFill>
                  <a:srgbClr val="000000"/>
                </a:solidFill>
              </a:rPr>
              <a:t> dos </a:t>
            </a:r>
            <a:r>
              <a:rPr lang="en-US" dirty="0" err="1">
                <a:solidFill>
                  <a:srgbClr val="000000"/>
                </a:solidFill>
              </a:rPr>
              <a:t>processos</a:t>
            </a:r>
            <a:r>
              <a:rPr lang="en-US" dirty="0">
                <a:solidFill>
                  <a:srgbClr val="000000"/>
                </a:solidFill>
              </a:rPr>
              <a:t> de </a:t>
            </a:r>
            <a:r>
              <a:rPr lang="en-US" dirty="0" err="1">
                <a:solidFill>
                  <a:srgbClr val="000000"/>
                </a:solidFill>
              </a:rPr>
              <a:t>negócios</a:t>
            </a:r>
            <a:r>
              <a:rPr lang="en-US" dirty="0">
                <a:solidFill>
                  <a:srgbClr val="000000"/>
                </a:solidFill>
              </a:rPr>
              <a:t>, </a:t>
            </a:r>
            <a:r>
              <a:rPr lang="en-US" dirty="0" err="1">
                <a:solidFill>
                  <a:srgbClr val="000000"/>
                </a:solidFill>
              </a:rPr>
              <a:t>fornecendo</a:t>
            </a:r>
            <a:r>
              <a:rPr lang="en-US" dirty="0">
                <a:solidFill>
                  <a:srgbClr val="000000"/>
                </a:solidFill>
              </a:rPr>
              <a:t> um </a:t>
            </a:r>
            <a:r>
              <a:rPr lang="en-US" dirty="0" err="1">
                <a:solidFill>
                  <a:srgbClr val="000000"/>
                </a:solidFill>
              </a:rPr>
              <a:t>livro-razão</a:t>
            </a:r>
            <a:r>
              <a:rPr lang="en-US" dirty="0">
                <a:solidFill>
                  <a:srgbClr val="000000"/>
                </a:solidFill>
              </a:rPr>
              <a:t> </a:t>
            </a:r>
            <a:r>
              <a:rPr lang="en-US" dirty="0" err="1">
                <a:solidFill>
                  <a:srgbClr val="000000"/>
                </a:solidFill>
              </a:rPr>
              <a:t>distribuído</a:t>
            </a:r>
            <a:r>
              <a:rPr lang="en-US" dirty="0">
                <a:solidFill>
                  <a:srgbClr val="000000"/>
                </a:solidFill>
              </a:rPr>
              <a:t> </a:t>
            </a:r>
            <a:r>
              <a:rPr lang="en-US" dirty="0" err="1">
                <a:solidFill>
                  <a:srgbClr val="000000"/>
                </a:solidFill>
              </a:rPr>
              <a:t>descentralizado</a:t>
            </a:r>
            <a:r>
              <a:rPr lang="en-US" dirty="0">
                <a:solidFill>
                  <a:srgbClr val="000000"/>
                </a:solidFill>
              </a:rPr>
              <a:t> e </a:t>
            </a:r>
            <a:r>
              <a:rPr lang="en-US" dirty="0" err="1">
                <a:solidFill>
                  <a:srgbClr val="000000"/>
                </a:solidFill>
              </a:rPr>
              <a:t>compartilhado</a:t>
            </a:r>
            <a:r>
              <a:rPr lang="en-US" dirty="0">
                <a:solidFill>
                  <a:srgbClr val="000000"/>
                </a:solidFill>
              </a:rPr>
              <a:t>. </a:t>
            </a:r>
            <a:r>
              <a:rPr lang="en-US" dirty="0" err="1">
                <a:solidFill>
                  <a:srgbClr val="000000"/>
                </a:solidFill>
              </a:rPr>
              <a:t>Precisamente</a:t>
            </a:r>
            <a:r>
              <a:rPr lang="en-US" dirty="0">
                <a:solidFill>
                  <a:srgbClr val="000000"/>
                </a:solidFill>
              </a:rPr>
              <a:t>, a </a:t>
            </a:r>
            <a:r>
              <a:rPr lang="en-US" dirty="0" err="1">
                <a:solidFill>
                  <a:srgbClr val="000000"/>
                </a:solidFill>
              </a:rPr>
              <a:t>tecnologia</a:t>
            </a:r>
            <a:r>
              <a:rPr lang="en-US" dirty="0">
                <a:solidFill>
                  <a:srgbClr val="000000"/>
                </a:solidFill>
              </a:rPr>
              <a:t> </a:t>
            </a:r>
            <a:r>
              <a:rPr lang="en-US" dirty="0" err="1">
                <a:solidFill>
                  <a:srgbClr val="000000"/>
                </a:solidFill>
              </a:rPr>
              <a:t>blockchain</a:t>
            </a:r>
            <a:r>
              <a:rPr lang="en-US" dirty="0">
                <a:solidFill>
                  <a:srgbClr val="000000"/>
                </a:solidFill>
              </a:rPr>
              <a:t> </a:t>
            </a:r>
            <a:r>
              <a:rPr lang="en-US" dirty="0" err="1">
                <a:solidFill>
                  <a:srgbClr val="000000"/>
                </a:solidFill>
              </a:rPr>
              <a:t>ou</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geral</a:t>
            </a:r>
            <a:r>
              <a:rPr lang="en-US" dirty="0">
                <a:solidFill>
                  <a:srgbClr val="000000"/>
                </a:solidFill>
              </a:rPr>
              <a:t>, a </a:t>
            </a:r>
            <a:r>
              <a:rPr lang="en-US" dirty="0" err="1">
                <a:solidFill>
                  <a:srgbClr val="000000"/>
                </a:solidFill>
              </a:rPr>
              <a:t>tecnologia</a:t>
            </a:r>
            <a:r>
              <a:rPr lang="en-US" dirty="0">
                <a:solidFill>
                  <a:srgbClr val="000000"/>
                </a:solidFill>
              </a:rPr>
              <a:t> de </a:t>
            </a:r>
            <a:r>
              <a:rPr lang="en-US" dirty="0" err="1">
                <a:solidFill>
                  <a:srgbClr val="000000"/>
                </a:solidFill>
              </a:rPr>
              <a:t>contabilidade</a:t>
            </a:r>
            <a:r>
              <a:rPr lang="en-US" dirty="0">
                <a:solidFill>
                  <a:srgbClr val="000000"/>
                </a:solidFill>
              </a:rPr>
              <a:t> </a:t>
            </a:r>
            <a:r>
              <a:rPr lang="en-US" dirty="0" err="1">
                <a:solidFill>
                  <a:srgbClr val="000000"/>
                </a:solidFill>
              </a:rPr>
              <a:t>distribuída</a:t>
            </a:r>
            <a:r>
              <a:rPr lang="en-US" dirty="0">
                <a:solidFill>
                  <a:srgbClr val="000000"/>
                </a:solidFill>
              </a:rPr>
              <a:t> </a:t>
            </a:r>
            <a:r>
              <a:rPr lang="en-US" dirty="0" err="1">
                <a:solidFill>
                  <a:srgbClr val="000000"/>
                </a:solidFill>
              </a:rPr>
              <a:t>pode</a:t>
            </a:r>
            <a:r>
              <a:rPr lang="en-US" dirty="0">
                <a:solidFill>
                  <a:srgbClr val="000000"/>
                </a:solidFill>
              </a:rPr>
              <a:t> </a:t>
            </a:r>
            <a:r>
              <a:rPr lang="en-US" dirty="0" err="1">
                <a:solidFill>
                  <a:srgbClr val="000000"/>
                </a:solidFill>
              </a:rPr>
              <a:t>armazenar</a:t>
            </a:r>
            <a:r>
              <a:rPr lang="en-US" dirty="0">
                <a:solidFill>
                  <a:srgbClr val="000000"/>
                </a:solidFill>
              </a:rPr>
              <a:t> </a:t>
            </a:r>
            <a:r>
              <a:rPr lang="en-US" dirty="0" err="1">
                <a:solidFill>
                  <a:srgbClr val="000000"/>
                </a:solidFill>
              </a:rPr>
              <a:t>todos</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tipos</a:t>
            </a:r>
            <a:r>
              <a:rPr lang="en-US" dirty="0">
                <a:solidFill>
                  <a:srgbClr val="000000"/>
                </a:solidFill>
              </a:rPr>
              <a:t> de </a:t>
            </a:r>
            <a:r>
              <a:rPr lang="en-US" dirty="0" err="1">
                <a:solidFill>
                  <a:srgbClr val="000000"/>
                </a:solidFill>
              </a:rPr>
              <a:t>ativos</a:t>
            </a:r>
            <a:r>
              <a:rPr lang="en-US" dirty="0">
                <a:solidFill>
                  <a:srgbClr val="000000"/>
                </a:solidFill>
              </a:rPr>
              <a:t> </a:t>
            </a:r>
            <a:r>
              <a:rPr lang="en-US" dirty="0" err="1">
                <a:solidFill>
                  <a:srgbClr val="000000"/>
                </a:solidFill>
              </a:rPr>
              <a:t>semelhantes</a:t>
            </a:r>
            <a:r>
              <a:rPr lang="en-US" dirty="0">
                <a:solidFill>
                  <a:srgbClr val="000000"/>
                </a:solidFill>
              </a:rPr>
              <a:t> a um </a:t>
            </a:r>
            <a:r>
              <a:rPr lang="en-US" dirty="0" err="1">
                <a:solidFill>
                  <a:srgbClr val="000000"/>
                </a:solidFill>
              </a:rPr>
              <a:t>registo</a:t>
            </a:r>
            <a:r>
              <a:rPr lang="en-US" dirty="0">
                <a:solidFill>
                  <a:srgbClr val="000000"/>
                </a:solidFill>
              </a:rPr>
              <a:t>.</a:t>
            </a:r>
            <a:endParaRPr lang="en-US" b="1" dirty="0">
              <a:solidFill>
                <a:srgbClr val="F79037"/>
              </a:solidFill>
            </a:endParaRPr>
          </a:p>
        </p:txBody>
      </p:sp>
      <p:sp>
        <p:nvSpPr>
          <p:cNvPr id="8" name="TextBox 7">
            <a:extLst>
              <a:ext uri="{FF2B5EF4-FFF2-40B4-BE49-F238E27FC236}">
                <a16:creationId xmlns:a16="http://schemas.microsoft.com/office/drawing/2014/main" id="{36CAC714-DE94-6536-9E90-8562E13FE4B3}"/>
              </a:ext>
            </a:extLst>
          </p:cNvPr>
          <p:cNvSpPr txBox="1"/>
          <p:nvPr/>
        </p:nvSpPr>
        <p:spPr>
          <a:xfrm>
            <a:off x="255792" y="2893851"/>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cxnSp>
        <p:nvCxnSpPr>
          <p:cNvPr id="12" name="Straight Connector 11">
            <a:extLst>
              <a:ext uri="{FF2B5EF4-FFF2-40B4-BE49-F238E27FC236}">
                <a16:creationId xmlns:a16="http://schemas.microsoft.com/office/drawing/2014/main" id="{448B8598-4A6C-BD6A-A807-6EC732230848}"/>
              </a:ext>
            </a:extLst>
          </p:cNvPr>
          <p:cNvCxnSpPr>
            <a:cxnSpLocks/>
          </p:cNvCxnSpPr>
          <p:nvPr/>
        </p:nvCxnSpPr>
        <p:spPr>
          <a:xfrm>
            <a:off x="0" y="4050751"/>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557B103-9FFC-B9C2-FABF-9F9067623321}"/>
              </a:ext>
            </a:extLst>
          </p:cNvPr>
          <p:cNvSpPr txBox="1"/>
          <p:nvPr/>
        </p:nvSpPr>
        <p:spPr>
          <a:xfrm>
            <a:off x="4263100" y="2905575"/>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3</a:t>
            </a:r>
          </a:p>
        </p:txBody>
      </p:sp>
      <p:sp>
        <p:nvSpPr>
          <p:cNvPr id="23" name="Text Placeholder 17">
            <a:extLst>
              <a:ext uri="{FF2B5EF4-FFF2-40B4-BE49-F238E27FC236}">
                <a16:creationId xmlns:a16="http://schemas.microsoft.com/office/drawing/2014/main" id="{71143E35-8A15-B733-0A3B-7253F2961530}"/>
              </a:ext>
            </a:extLst>
          </p:cNvPr>
          <p:cNvSpPr txBox="1">
            <a:spLocks/>
          </p:cNvSpPr>
          <p:nvPr/>
        </p:nvSpPr>
        <p:spPr>
          <a:xfrm>
            <a:off x="4895125" y="3146717"/>
            <a:ext cx="2495564"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A IA </a:t>
            </a:r>
            <a:r>
              <a:rPr lang="en-US" dirty="0" err="1">
                <a:solidFill>
                  <a:srgbClr val="000000"/>
                </a:solidFill>
              </a:rPr>
              <a:t>melhora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processos</a:t>
            </a:r>
            <a:r>
              <a:rPr lang="en-US" dirty="0">
                <a:solidFill>
                  <a:srgbClr val="000000"/>
                </a:solidFill>
              </a:rPr>
              <a:t> </a:t>
            </a:r>
            <a:r>
              <a:rPr lang="en-US" dirty="0" err="1">
                <a:solidFill>
                  <a:srgbClr val="000000"/>
                </a:solidFill>
              </a:rPr>
              <a:t>detetando</a:t>
            </a:r>
            <a:r>
              <a:rPr lang="en-US" dirty="0">
                <a:solidFill>
                  <a:srgbClr val="000000"/>
                </a:solidFill>
              </a:rPr>
              <a:t> </a:t>
            </a:r>
            <a:r>
              <a:rPr lang="en-US" dirty="0" err="1">
                <a:solidFill>
                  <a:srgbClr val="000000"/>
                </a:solidFill>
              </a:rPr>
              <a:t>padrões</a:t>
            </a:r>
            <a:r>
              <a:rPr lang="en-US" dirty="0">
                <a:solidFill>
                  <a:srgbClr val="000000"/>
                </a:solidFill>
              </a:rPr>
              <a:t> e </a:t>
            </a:r>
            <a:r>
              <a:rPr lang="en-US" dirty="0" err="1">
                <a:solidFill>
                  <a:srgbClr val="000000"/>
                </a:solidFill>
              </a:rPr>
              <a:t>otimizando</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resultados</a:t>
            </a:r>
            <a:r>
              <a:rPr lang="en-US" dirty="0">
                <a:solidFill>
                  <a:srgbClr val="000000"/>
                </a:solidFill>
              </a:rPr>
              <a:t> </a:t>
            </a:r>
            <a:r>
              <a:rPr lang="en-US" dirty="0" err="1">
                <a:solidFill>
                  <a:srgbClr val="000000"/>
                </a:solidFill>
              </a:rPr>
              <a:t>desses</a:t>
            </a:r>
            <a:r>
              <a:rPr lang="en-US" dirty="0">
                <a:solidFill>
                  <a:srgbClr val="000000"/>
                </a:solidFill>
              </a:rPr>
              <a:t> </a:t>
            </a:r>
            <a:r>
              <a:rPr lang="en-US" dirty="0" err="1">
                <a:solidFill>
                  <a:srgbClr val="000000"/>
                </a:solidFill>
              </a:rPr>
              <a:t>processos</a:t>
            </a:r>
            <a:r>
              <a:rPr lang="en-US" dirty="0">
                <a:solidFill>
                  <a:srgbClr val="000000"/>
                </a:solidFill>
              </a:rPr>
              <a:t>.</a:t>
            </a:r>
            <a:endParaRPr lang="en-US" b="1" dirty="0">
              <a:solidFill>
                <a:srgbClr val="F79037"/>
              </a:solidFill>
            </a:endParaRPr>
          </a:p>
        </p:txBody>
      </p:sp>
      <p:sp>
        <p:nvSpPr>
          <p:cNvPr id="14" name="TextBox 13">
            <a:extLst>
              <a:ext uri="{FF2B5EF4-FFF2-40B4-BE49-F238E27FC236}">
                <a16:creationId xmlns:a16="http://schemas.microsoft.com/office/drawing/2014/main" id="{1C50BA30-5F47-9281-4F97-46181F44F35B}"/>
              </a:ext>
            </a:extLst>
          </p:cNvPr>
          <p:cNvSpPr txBox="1"/>
          <p:nvPr/>
        </p:nvSpPr>
        <p:spPr>
          <a:xfrm>
            <a:off x="2023986" y="393486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24" name="Text Placeholder 17">
            <a:extLst>
              <a:ext uri="{FF2B5EF4-FFF2-40B4-BE49-F238E27FC236}">
                <a16:creationId xmlns:a16="http://schemas.microsoft.com/office/drawing/2014/main" id="{F74016CA-DAAD-DA14-3043-B2248E94CEC9}"/>
              </a:ext>
            </a:extLst>
          </p:cNvPr>
          <p:cNvSpPr txBox="1">
            <a:spLocks/>
          </p:cNvSpPr>
          <p:nvPr/>
        </p:nvSpPr>
        <p:spPr>
          <a:xfrm>
            <a:off x="2686464" y="4113622"/>
            <a:ext cx="2849225" cy="64686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solidFill>
                  <a:srgbClr val="000000"/>
                </a:solidFill>
              </a:rPr>
              <a:t>A </a:t>
            </a:r>
            <a:r>
              <a:rPr lang="en-US" dirty="0" err="1">
                <a:solidFill>
                  <a:srgbClr val="000000"/>
                </a:solidFill>
              </a:rPr>
              <a:t>IoT</a:t>
            </a:r>
            <a:r>
              <a:rPr lang="en-US" dirty="0">
                <a:solidFill>
                  <a:srgbClr val="000000"/>
                </a:solidFill>
              </a:rPr>
              <a:t> </a:t>
            </a:r>
            <a:r>
              <a:rPr lang="en-US" dirty="0" err="1">
                <a:solidFill>
                  <a:srgbClr val="000000"/>
                </a:solidFill>
              </a:rPr>
              <a:t>impulsiona</a:t>
            </a:r>
            <a:r>
              <a:rPr lang="en-US" dirty="0">
                <a:solidFill>
                  <a:srgbClr val="000000"/>
                </a:solidFill>
              </a:rPr>
              <a:t> a </a:t>
            </a:r>
            <a:r>
              <a:rPr lang="en-US" dirty="0" err="1">
                <a:solidFill>
                  <a:srgbClr val="000000"/>
                </a:solidFill>
              </a:rPr>
              <a:t>automatização</a:t>
            </a:r>
            <a:r>
              <a:rPr lang="en-US" dirty="0">
                <a:solidFill>
                  <a:srgbClr val="000000"/>
                </a:solidFill>
              </a:rPr>
              <a:t> das </a:t>
            </a:r>
            <a:r>
              <a:rPr lang="en-US" dirty="0" err="1">
                <a:solidFill>
                  <a:srgbClr val="000000"/>
                </a:solidFill>
              </a:rPr>
              <a:t>indústrias</a:t>
            </a:r>
            <a:r>
              <a:rPr lang="en-US" dirty="0">
                <a:solidFill>
                  <a:srgbClr val="000000"/>
                </a:solidFill>
              </a:rPr>
              <a:t> e a </a:t>
            </a:r>
            <a:r>
              <a:rPr lang="en-US" dirty="0" err="1">
                <a:solidFill>
                  <a:srgbClr val="000000"/>
                </a:solidFill>
              </a:rPr>
              <a:t>facilidade</a:t>
            </a:r>
            <a:r>
              <a:rPr lang="en-US" dirty="0">
                <a:solidFill>
                  <a:srgbClr val="000000"/>
                </a:solidFill>
              </a:rPr>
              <a:t> de </a:t>
            </a:r>
            <a:r>
              <a:rPr lang="en-US" dirty="0" err="1">
                <a:solidFill>
                  <a:srgbClr val="000000"/>
                </a:solidFill>
              </a:rPr>
              <a:t>uso</a:t>
            </a:r>
            <a:r>
              <a:rPr lang="en-US" dirty="0">
                <a:solidFill>
                  <a:srgbClr val="000000"/>
                </a:solidFill>
              </a:rPr>
              <a:t> dos </a:t>
            </a:r>
            <a:r>
              <a:rPr lang="en-US" dirty="0" err="1">
                <a:solidFill>
                  <a:srgbClr val="000000"/>
                </a:solidFill>
              </a:rPr>
              <a:t>processos</a:t>
            </a:r>
            <a:r>
              <a:rPr lang="en-US" dirty="0">
                <a:solidFill>
                  <a:srgbClr val="000000"/>
                </a:solidFill>
              </a:rPr>
              <a:t> de </a:t>
            </a:r>
            <a:r>
              <a:rPr lang="en-US" dirty="0" err="1">
                <a:solidFill>
                  <a:srgbClr val="000000"/>
                </a:solidFill>
              </a:rPr>
              <a:t>negócios</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é</a:t>
            </a:r>
            <a:r>
              <a:rPr lang="en-US" dirty="0">
                <a:solidFill>
                  <a:srgbClr val="000000"/>
                </a:solidFill>
              </a:rPr>
              <a:t> </a:t>
            </a:r>
            <a:r>
              <a:rPr lang="en-US" dirty="0" err="1">
                <a:solidFill>
                  <a:srgbClr val="000000"/>
                </a:solidFill>
              </a:rPr>
              <a:t>essencial</a:t>
            </a:r>
            <a:r>
              <a:rPr lang="en-US" dirty="0">
                <a:solidFill>
                  <a:srgbClr val="000000"/>
                </a:solidFill>
              </a:rPr>
              <a:t> </a:t>
            </a:r>
            <a:r>
              <a:rPr lang="en-US" dirty="0" err="1">
                <a:solidFill>
                  <a:srgbClr val="000000"/>
                </a:solidFill>
              </a:rPr>
              <a:t>para</a:t>
            </a:r>
            <a:r>
              <a:rPr lang="en-US" dirty="0">
                <a:solidFill>
                  <a:srgbClr val="000000"/>
                </a:solidFill>
              </a:rPr>
              <a:t> a </a:t>
            </a:r>
            <a:r>
              <a:rPr lang="en-US" dirty="0" err="1">
                <a:solidFill>
                  <a:srgbClr val="000000"/>
                </a:solidFill>
              </a:rPr>
              <a:t>indústria</a:t>
            </a:r>
            <a:r>
              <a:rPr lang="en-US" dirty="0">
                <a:solidFill>
                  <a:srgbClr val="000000"/>
                </a:solidFill>
              </a:rPr>
              <a:t> </a:t>
            </a:r>
            <a:r>
              <a:rPr lang="en-US" dirty="0" err="1">
                <a:solidFill>
                  <a:srgbClr val="000000"/>
                </a:solidFill>
              </a:rPr>
              <a:t>alemã</a:t>
            </a:r>
            <a:r>
              <a:rPr lang="en-US" dirty="0">
                <a:solidFill>
                  <a:srgbClr val="000000"/>
                </a:solidFill>
              </a:rPr>
              <a:t> e </a:t>
            </a:r>
            <a:r>
              <a:rPr lang="en-US" dirty="0" err="1">
                <a:solidFill>
                  <a:srgbClr val="000000"/>
                </a:solidFill>
              </a:rPr>
              <a:t>europeia</a:t>
            </a:r>
            <a:r>
              <a:rPr lang="en-US" dirty="0">
                <a:solidFill>
                  <a:srgbClr val="000000"/>
                </a:solidFill>
              </a:rPr>
              <a:t>.</a:t>
            </a:r>
            <a:endParaRPr lang="en-US" b="1" dirty="0">
              <a:solidFill>
                <a:srgbClr val="F79037"/>
              </a:solidFill>
            </a:endParaRPr>
          </a:p>
        </p:txBody>
      </p:sp>
      <p:pic>
        <p:nvPicPr>
          <p:cNvPr id="28" name="Picture 27">
            <a:extLst>
              <a:ext uri="{FF2B5EF4-FFF2-40B4-BE49-F238E27FC236}">
                <a16:creationId xmlns:a16="http://schemas.microsoft.com/office/drawing/2014/main" id="{EA3D0D80-1CC2-A391-F305-83A00A59370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1805" y="7354296"/>
            <a:ext cx="3198541" cy="3214749"/>
          </a:xfrm>
          <a:prstGeom prst="rect">
            <a:avLst/>
          </a:prstGeom>
        </p:spPr>
      </p:pic>
      <p:sp>
        <p:nvSpPr>
          <p:cNvPr id="37" name="Text Placeholder 17">
            <a:extLst>
              <a:ext uri="{FF2B5EF4-FFF2-40B4-BE49-F238E27FC236}">
                <a16:creationId xmlns:a16="http://schemas.microsoft.com/office/drawing/2014/main" id="{77D434D6-D67B-CBDE-FB72-FF59BE25717C}"/>
              </a:ext>
            </a:extLst>
          </p:cNvPr>
          <p:cNvSpPr txBox="1">
            <a:spLocks/>
          </p:cNvSpPr>
          <p:nvPr/>
        </p:nvSpPr>
        <p:spPr>
          <a:xfrm>
            <a:off x="1096520" y="1031449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rPr>
              <a:t>Figura</a:t>
            </a:r>
            <a:r>
              <a:rPr lang="en-US" sz="1100" dirty="0">
                <a:solidFill>
                  <a:srgbClr val="F79037"/>
                </a:solidFill>
                <a:latin typeface="Calibri" panose="020F0502020204030204" pitchFamily="34" charset="0"/>
                <a:ea typeface="Times New Roman" panose="02020603050405020304" pitchFamily="18" charset="0"/>
              </a:rPr>
              <a:t> 18: </a:t>
            </a:r>
            <a:r>
              <a:rPr lang="en-US" sz="1100" dirty="0" err="1">
                <a:solidFill>
                  <a:srgbClr val="F79037"/>
                </a:solidFill>
                <a:latin typeface="Calibri" panose="020F0502020204030204" pitchFamily="34" charset="0"/>
                <a:ea typeface="Times New Roman" panose="02020603050405020304" pitchFamily="18" charset="0"/>
              </a:rPr>
              <a:t>Convergência</a:t>
            </a:r>
            <a:r>
              <a:rPr lang="en-US" sz="1100" dirty="0">
                <a:solidFill>
                  <a:srgbClr val="F79037"/>
                </a:solidFill>
                <a:latin typeface="Calibri" panose="020F0502020204030204" pitchFamily="34" charset="0"/>
                <a:ea typeface="Times New Roman" panose="02020603050405020304" pitchFamily="18" charset="0"/>
              </a:rPr>
              <a:t> de </a:t>
            </a:r>
            <a:r>
              <a:rPr lang="en-US" sz="1100" dirty="0" err="1">
                <a:solidFill>
                  <a:srgbClr val="F79037"/>
                </a:solidFill>
                <a:latin typeface="Calibri" panose="020F0502020204030204" pitchFamily="34" charset="0"/>
                <a:ea typeface="Times New Roman" panose="02020603050405020304" pitchFamily="18" charset="0"/>
              </a:rPr>
              <a:t>tecnologias</a:t>
            </a:r>
            <a:endParaRPr lang="x-none" sz="1100" i="1" dirty="0">
              <a:solidFill>
                <a:srgbClr val="F79037"/>
              </a:solidFill>
              <a:effectLst/>
              <a:latin typeface="Times New Roman" panose="02020603050405020304" pitchFamily="18" charset="0"/>
              <a:ea typeface="Times New Roman" panose="02020603050405020304" pitchFamily="18" charset="0"/>
            </a:endParaRPr>
          </a:p>
        </p:txBody>
      </p:sp>
      <p:sp>
        <p:nvSpPr>
          <p:cNvPr id="38" name="Text Placeholder 17">
            <a:extLst>
              <a:ext uri="{FF2B5EF4-FFF2-40B4-BE49-F238E27FC236}">
                <a16:creationId xmlns:a16="http://schemas.microsoft.com/office/drawing/2014/main" id="{2AF747EE-0DE2-0141-DF75-67F2EE8B2E62}"/>
              </a:ext>
            </a:extLst>
          </p:cNvPr>
          <p:cNvSpPr txBox="1">
            <a:spLocks/>
          </p:cNvSpPr>
          <p:nvPr/>
        </p:nvSpPr>
        <p:spPr>
          <a:xfrm>
            <a:off x="5473727" y="9691601"/>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AI</a:t>
            </a:r>
          </a:p>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otimizado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9" name="Text Placeholder 17">
            <a:extLst>
              <a:ext uri="{FF2B5EF4-FFF2-40B4-BE49-F238E27FC236}">
                <a16:creationId xmlns:a16="http://schemas.microsoft.com/office/drawing/2014/main" id="{D597997A-534F-94B4-5023-77E7429DB077}"/>
              </a:ext>
            </a:extLst>
          </p:cNvPr>
          <p:cNvSpPr txBox="1">
            <a:spLocks/>
          </p:cNvSpPr>
          <p:nvPr/>
        </p:nvSpPr>
        <p:spPr>
          <a:xfrm>
            <a:off x="3621974" y="8916376"/>
            <a:ext cx="1021576" cy="744751"/>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Digitalização</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das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indústrias</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0" name="Text Placeholder 17">
            <a:extLst>
              <a:ext uri="{FF2B5EF4-FFF2-40B4-BE49-F238E27FC236}">
                <a16:creationId xmlns:a16="http://schemas.microsoft.com/office/drawing/2014/main" id="{5EF2CCB5-1DF9-2F29-4E02-4C54888D130B}"/>
              </a:ext>
            </a:extLst>
          </p:cNvPr>
          <p:cNvSpPr txBox="1">
            <a:spLocks/>
          </p:cNvSpPr>
          <p:nvPr/>
        </p:nvSpPr>
        <p:spPr>
          <a:xfrm>
            <a:off x="1590496" y="9739102"/>
            <a:ext cx="1168195"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IoT</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dados</a:t>
            </a:r>
          </a:p>
        </p:txBody>
      </p:sp>
      <p:sp>
        <p:nvSpPr>
          <p:cNvPr id="41" name="Text Placeholder 17">
            <a:extLst>
              <a:ext uri="{FF2B5EF4-FFF2-40B4-BE49-F238E27FC236}">
                <a16:creationId xmlns:a16="http://schemas.microsoft.com/office/drawing/2014/main" id="{6A4D8142-E7E0-3202-4B0F-96B489669248}"/>
              </a:ext>
            </a:extLst>
          </p:cNvPr>
          <p:cNvSpPr txBox="1">
            <a:spLocks/>
          </p:cNvSpPr>
          <p:nvPr/>
        </p:nvSpPr>
        <p:spPr>
          <a:xfrm>
            <a:off x="2457395" y="7269036"/>
            <a:ext cx="3304447" cy="441379"/>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i="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ct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infraestrutura</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regras</a:t>
            </a:r>
            <a:r>
              <a:rPr lang="en-US" sz="11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chemeClr val="bg1"/>
                </a:solidFill>
                <a:latin typeface="Calibri" panose="020F0502020204030204" pitchFamily="34" charset="0"/>
                <a:ea typeface="Times New Roman" panose="02020603050405020304" pitchFamily="18" charset="0"/>
                <a:cs typeface="Calibri" panose="020F0502020204030204" pitchFamily="34" charset="0"/>
              </a:rPr>
              <a:t>envolvimento</a:t>
            </a:r>
            <a:endParaRPr lang="en-US" sz="1100" b="1" i="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p:txBody>
      </p:sp>
      <p:cxnSp>
        <p:nvCxnSpPr>
          <p:cNvPr id="2" name="Straight Arrow Connector 1">
            <a:extLst>
              <a:ext uri="{FF2B5EF4-FFF2-40B4-BE49-F238E27FC236}">
                <a16:creationId xmlns:a16="http://schemas.microsoft.com/office/drawing/2014/main" id="{ADFBA99E-C799-4DD5-8B91-BCD199B47FF4}"/>
              </a:ext>
            </a:extLst>
          </p:cNvPr>
          <p:cNvCxnSpPr>
            <a:cxnSpLocks/>
          </p:cNvCxnSpPr>
          <p:nvPr/>
        </p:nvCxnSpPr>
        <p:spPr>
          <a:xfrm>
            <a:off x="4121980" y="8410755"/>
            <a:ext cx="0" cy="218210"/>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3" name="Straight Arrow Connector 2">
            <a:extLst>
              <a:ext uri="{FF2B5EF4-FFF2-40B4-BE49-F238E27FC236}">
                <a16:creationId xmlns:a16="http://schemas.microsoft.com/office/drawing/2014/main" id="{E300B7D2-BDB3-0C0B-BECA-E07121FC7E3C}"/>
              </a:ext>
            </a:extLst>
          </p:cNvPr>
          <p:cNvCxnSpPr>
            <a:cxnSpLocks/>
          </p:cNvCxnSpPr>
          <p:nvPr/>
        </p:nvCxnSpPr>
        <p:spPr>
          <a:xfrm flipH="1" flipV="1">
            <a:off x="4701284"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A4790E2B-C4D9-28AD-AD25-D49FD567D446}"/>
              </a:ext>
            </a:extLst>
          </p:cNvPr>
          <p:cNvCxnSpPr>
            <a:cxnSpLocks/>
          </p:cNvCxnSpPr>
          <p:nvPr/>
        </p:nvCxnSpPr>
        <p:spPr>
          <a:xfrm flipV="1">
            <a:off x="3277005" y="9609341"/>
            <a:ext cx="226248" cy="103572"/>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 name="Marcador de Posição do Número do Diapositivo 4">
            <a:extLst>
              <a:ext uri="{FF2B5EF4-FFF2-40B4-BE49-F238E27FC236}">
                <a16:creationId xmlns:a16="http://schemas.microsoft.com/office/drawing/2014/main" id="{66DF8D8B-8732-A5E6-A8F7-CC2E9A53B04E}"/>
              </a:ext>
            </a:extLst>
          </p:cNvPr>
          <p:cNvSpPr>
            <a:spLocks noGrp="1"/>
          </p:cNvSpPr>
          <p:nvPr>
            <p:ph type="sldNum" sz="quarter" idx="4"/>
          </p:nvPr>
        </p:nvSpPr>
        <p:spPr/>
        <p:txBody>
          <a:bodyPr/>
          <a:lstStyle/>
          <a:p>
            <a:fld id="{CB2079F2-58AF-ED44-82D7-E04B2F6FD686}" type="slidenum">
              <a:rPr lang="en-US" smtClean="0"/>
              <a:pPr/>
              <a:t>155</a:t>
            </a:fld>
            <a:endParaRPr lang="en-US" dirty="0"/>
          </a:p>
        </p:txBody>
      </p:sp>
    </p:spTree>
    <p:extLst>
      <p:ext uri="{BB962C8B-B14F-4D97-AF65-F5344CB8AC3E}">
        <p14:creationId xmlns:p14="http://schemas.microsoft.com/office/powerpoint/2010/main" val="2188068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1.1 </a:t>
            </a:r>
            <a:r>
              <a:rPr lang="en-US" sz="1800" b="0" dirty="0" err="1"/>
              <a:t>Gestão</a:t>
            </a:r>
            <a:r>
              <a:rPr lang="en-US" sz="1800" b="0" dirty="0"/>
              <a:t> de dados</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7" y="1074618"/>
            <a:ext cx="2864231" cy="8083756"/>
          </a:xfrm>
        </p:spPr>
        <p:txBody>
          <a:bodyPr/>
          <a:lstStyle/>
          <a:p>
            <a:pPr algn="just"/>
            <a:r>
              <a:rPr lang="en-US" b="1" dirty="0" err="1">
                <a:solidFill>
                  <a:srgbClr val="F79037"/>
                </a:solidFill>
                <a:ea typeface="Times New Roman" panose="02020603050405020304" pitchFamily="18" charset="0"/>
              </a:rPr>
              <a:t>Padronização</a:t>
            </a:r>
            <a:r>
              <a:rPr lang="en-US" b="1" dirty="0">
                <a:solidFill>
                  <a:srgbClr val="F79037"/>
                </a:solidFill>
                <a:ea typeface="Times New Roman" panose="02020603050405020304" pitchFamily="18" charset="0"/>
              </a:rPr>
              <a:t> de dados</a:t>
            </a:r>
          </a:p>
          <a:p>
            <a:pPr algn="just"/>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sensores</a:t>
            </a:r>
            <a:r>
              <a:rPr lang="en-US" dirty="0">
                <a:ea typeface="Times New Roman" panose="02020603050405020304" pitchFamily="18" charset="0"/>
              </a:rPr>
              <a:t>,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carros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redes</a:t>
            </a:r>
            <a:r>
              <a:rPr lang="en-US" dirty="0">
                <a:ea typeface="Times New Roman" panose="02020603050405020304" pitchFamily="18" charset="0"/>
              </a:rPr>
              <a:t> </a:t>
            </a:r>
            <a:r>
              <a:rPr lang="en-US" dirty="0" err="1">
                <a:ea typeface="Times New Roman" panose="02020603050405020304" pitchFamily="18" charset="0"/>
              </a:rPr>
              <a:t>inteligentes</a:t>
            </a:r>
            <a:r>
              <a:rPr lang="en-US" dirty="0">
                <a:ea typeface="Times New Roman" panose="02020603050405020304" pitchFamily="18" charset="0"/>
              </a:rPr>
              <a:t>, </a:t>
            </a:r>
            <a:r>
              <a:rPr lang="en-US" dirty="0" err="1">
                <a:ea typeface="Times New Roman" panose="02020603050405020304" pitchFamily="18" charset="0"/>
              </a:rPr>
              <a:t>coletam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quantidade</a:t>
            </a:r>
            <a:r>
              <a:rPr lang="en-US" dirty="0">
                <a:ea typeface="Times New Roman" panose="02020603050405020304" pitchFamily="18" charset="0"/>
              </a:rPr>
              <a:t> de dados. </a:t>
            </a:r>
            <a:r>
              <a:rPr lang="en-US" dirty="0" err="1">
                <a:ea typeface="Times New Roman" panose="02020603050405020304" pitchFamily="18" charset="0"/>
              </a:rPr>
              <a:t>Esses</a:t>
            </a:r>
            <a:r>
              <a:rPr lang="en-US" dirty="0">
                <a:ea typeface="Times New Roman" panose="02020603050405020304" pitchFamily="18" charset="0"/>
              </a:rPr>
              <a:t> dados </a:t>
            </a:r>
            <a:r>
              <a:rPr lang="en-US" dirty="0" err="1">
                <a:ea typeface="Times New Roman" panose="02020603050405020304" pitchFamily="18" charset="0"/>
              </a:rPr>
              <a:t>geralmente</a:t>
            </a:r>
            <a:r>
              <a:rPr lang="en-US" dirty="0">
                <a:ea typeface="Times New Roman" panose="02020603050405020304" pitchFamily="18" charset="0"/>
              </a:rPr>
              <a:t> são </a:t>
            </a:r>
            <a:r>
              <a:rPr lang="en-US" dirty="0" err="1">
                <a:ea typeface="Times New Roman" panose="02020603050405020304" pitchFamily="18" charset="0"/>
              </a:rPr>
              <a:t>armazenados</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a:t>
            </a:r>
            <a:r>
              <a:rPr lang="en-US" dirty="0" err="1">
                <a:ea typeface="Times New Roman" panose="02020603050405020304" pitchFamily="18" charset="0"/>
              </a:rPr>
              <a:t>banco</a:t>
            </a:r>
            <a:r>
              <a:rPr lang="en-US" dirty="0">
                <a:ea typeface="Times New Roman" panose="02020603050405020304" pitchFamily="18" charset="0"/>
              </a:rPr>
              <a:t> de dados </a:t>
            </a:r>
            <a:r>
              <a:rPr lang="en-US" dirty="0" err="1">
                <a:ea typeface="Times New Roman" panose="02020603050405020304" pitchFamily="18" charset="0"/>
              </a:rPr>
              <a:t>centralizado</a:t>
            </a:r>
            <a:r>
              <a:rPr lang="en-US" dirty="0">
                <a:ea typeface="Times New Roman" panose="02020603050405020304" pitchFamily="18" charset="0"/>
              </a:rPr>
              <a:t>. </a:t>
            </a:r>
            <a:r>
              <a:rPr lang="en-US" dirty="0" err="1">
                <a:ea typeface="Times New Roman" panose="02020603050405020304" pitchFamily="18" charset="0"/>
              </a:rPr>
              <a:t>Normalmente</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dados </a:t>
            </a:r>
            <a:r>
              <a:rPr lang="en-US" dirty="0" err="1">
                <a:ea typeface="Times New Roman" panose="02020603050405020304" pitchFamily="18" charset="0"/>
              </a:rPr>
              <a:t>carecem</a:t>
            </a:r>
            <a:r>
              <a:rPr lang="en-US" dirty="0">
                <a:ea typeface="Times New Roman" panose="02020603050405020304" pitchFamily="18" charset="0"/>
              </a:rPr>
              <a:t> de </a:t>
            </a:r>
            <a:r>
              <a:rPr lang="en-US" dirty="0" err="1">
                <a:ea typeface="Times New Roman" panose="02020603050405020304" pitchFamily="18" charset="0"/>
              </a:rPr>
              <a:t>padronização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legados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coleta</a:t>
            </a:r>
            <a:r>
              <a:rPr lang="en-US" dirty="0">
                <a:ea typeface="Times New Roman" panose="02020603050405020304" pitchFamily="18" charset="0"/>
              </a:rPr>
              <a:t> e </a:t>
            </a:r>
            <a:r>
              <a:rPr lang="en-US" dirty="0" err="1">
                <a:ea typeface="Times New Roman" panose="02020603050405020304" pitchFamily="18" charset="0"/>
              </a:rPr>
              <a:t>armazenamento</a:t>
            </a:r>
            <a:r>
              <a:rPr lang="en-US" dirty="0">
                <a:ea typeface="Times New Roman" panose="02020603050405020304" pitchFamily="18" charset="0"/>
              </a:rPr>
              <a:t> de dados </a:t>
            </a:r>
            <a:r>
              <a:rPr lang="en-US" dirty="0" err="1">
                <a:ea typeface="Times New Roman" panose="02020603050405020304" pitchFamily="18" charset="0"/>
              </a:rPr>
              <a:t>estão</a:t>
            </a:r>
            <a:r>
              <a:rPr lang="en-US" dirty="0">
                <a:ea typeface="Times New Roman" panose="02020603050405020304" pitchFamily="18" charset="0"/>
              </a:rPr>
              <a:t>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usados</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suportar</a:t>
            </a:r>
            <a:r>
              <a:rPr lang="en-US" dirty="0">
                <a:ea typeface="Times New Roman" panose="02020603050405020304" pitchFamily="18" charset="0"/>
              </a:rPr>
              <a:t> a </a:t>
            </a:r>
            <a:r>
              <a:rPr lang="en-US" dirty="0" err="1">
                <a:ea typeface="Times New Roman" panose="02020603050405020304" pitchFamily="18" charset="0"/>
              </a:rPr>
              <a:t>padronização</a:t>
            </a:r>
            <a:r>
              <a:rPr lang="en-US" dirty="0">
                <a:ea typeface="Times New Roman" panose="02020603050405020304" pitchFamily="18" charset="0"/>
              </a:rPr>
              <a:t> de dados, </a:t>
            </a:r>
            <a:r>
              <a:rPr lang="en-US" dirty="0" err="1">
                <a:ea typeface="Times New Roman" panose="02020603050405020304" pitchFamily="18" charset="0"/>
              </a:rPr>
              <a:t>estabelecendo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plataforma</a:t>
            </a:r>
            <a:r>
              <a:rPr lang="en-US" dirty="0">
                <a:ea typeface="Times New Roman" panose="02020603050405020304" pitchFamily="18" charset="0"/>
              </a:rPr>
              <a:t> digital </a:t>
            </a:r>
            <a:r>
              <a:rPr lang="en-US" dirty="0" err="1">
                <a:ea typeface="Times New Roman" panose="02020603050405020304" pitchFamily="18" charset="0"/>
              </a:rPr>
              <a:t>harmonizada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dados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acessíveis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várias</a:t>
            </a:r>
            <a:r>
              <a:rPr lang="en-US" dirty="0">
                <a:ea typeface="Times New Roman" panose="02020603050405020304" pitchFamily="18" charset="0"/>
              </a:rPr>
              <a:t> </a:t>
            </a:r>
            <a:r>
              <a:rPr lang="en-US" dirty="0" err="1">
                <a:ea typeface="Times New Roman" panose="02020603050405020304" pitchFamily="18" charset="0"/>
              </a:rPr>
              <a:t>partes</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são </a:t>
            </a:r>
            <a:r>
              <a:rPr lang="en-US" dirty="0" err="1">
                <a:ea typeface="Times New Roman" panose="02020603050405020304" pitchFamily="18" charset="0"/>
              </a:rPr>
              <a:t>armazenados</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a:t>
            </a:r>
            <a:r>
              <a:rPr lang="en-US" dirty="0" err="1">
                <a:ea typeface="Times New Roman" panose="02020603050405020304" pitchFamily="18" charset="0"/>
              </a:rPr>
              <a:t>formato</a:t>
            </a:r>
            <a:r>
              <a:rPr lang="en-US" dirty="0">
                <a:ea typeface="Times New Roman" panose="02020603050405020304" pitchFamily="18" charset="0"/>
              </a:rPr>
              <a:t> de dados </a:t>
            </a:r>
            <a:r>
              <a:rPr lang="en-US" dirty="0" err="1">
                <a:ea typeface="Times New Roman" panose="02020603050405020304" pitchFamily="18" charset="0"/>
              </a:rPr>
              <a:t>devido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uso</a:t>
            </a:r>
            <a:r>
              <a:rPr lang="en-US" dirty="0">
                <a:ea typeface="Times New Roman" panose="02020603050405020304" pitchFamily="18" charset="0"/>
              </a:rPr>
              <a:t> de </a:t>
            </a:r>
            <a:r>
              <a:rPr lang="en-US" dirty="0" err="1">
                <a:ea typeface="Times New Roman" panose="02020603050405020304" pitchFamily="18" charset="0"/>
              </a:rPr>
              <a:t>funções</a:t>
            </a:r>
            <a:r>
              <a:rPr lang="en-US" dirty="0">
                <a:ea typeface="Times New Roman" panose="02020603050405020304" pitchFamily="18" charset="0"/>
              </a:rPr>
              <a:t> de hash. </a:t>
            </a:r>
            <a:r>
              <a:rPr lang="en-US" dirty="0" err="1">
                <a:ea typeface="Times New Roman" panose="02020603050405020304" pitchFamily="18" charset="0"/>
              </a:rPr>
              <a:t>Portanto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a:t>
            </a:r>
            <a:r>
              <a:rPr lang="en-US" dirty="0" err="1">
                <a:ea typeface="Times New Roman" panose="02020603050405020304" pitchFamily="18" charset="0"/>
              </a:rPr>
              <a:t>seriam</a:t>
            </a:r>
            <a:r>
              <a:rPr lang="en-US" dirty="0">
                <a:ea typeface="Times New Roman" panose="02020603050405020304" pitchFamily="18" charset="0"/>
              </a:rPr>
              <a:t> </a:t>
            </a:r>
            <a:r>
              <a:rPr lang="en-US" dirty="0" err="1">
                <a:ea typeface="Times New Roman" panose="02020603050405020304" pitchFamily="18" charset="0"/>
              </a:rPr>
              <a:t>altamente</a:t>
            </a:r>
            <a:r>
              <a:rPr lang="en-US" dirty="0">
                <a:ea typeface="Times New Roman" panose="02020603050405020304" pitchFamily="18" charset="0"/>
              </a:rPr>
              <a:t> </a:t>
            </a:r>
            <a:r>
              <a:rPr lang="en-US" dirty="0" err="1">
                <a:ea typeface="Times New Roman" panose="02020603050405020304" pitchFamily="18" charset="0"/>
              </a:rPr>
              <a:t>padronizados</a:t>
            </a:r>
            <a:r>
              <a:rPr lang="en-US" dirty="0">
                <a:ea typeface="Times New Roman" panose="02020603050405020304" pitchFamily="18" charset="0"/>
              </a:rPr>
              <a:t>. </a:t>
            </a:r>
            <a:r>
              <a:rPr lang="en-US" dirty="0" err="1">
                <a:ea typeface="Times New Roman" panose="02020603050405020304" pitchFamily="18" charset="0"/>
              </a:rPr>
              <a:t>Além</a:t>
            </a:r>
            <a:r>
              <a:rPr lang="en-US" dirty="0">
                <a:ea typeface="Times New Roman" panose="02020603050405020304" pitchFamily="18" charset="0"/>
              </a:rPr>
              <a:t> disso, o </a:t>
            </a:r>
            <a:r>
              <a:rPr lang="en-US" dirty="0" err="1">
                <a:ea typeface="Times New Roman" panose="02020603050405020304" pitchFamily="18" charset="0"/>
              </a:rPr>
              <a:t>tamanho</a:t>
            </a:r>
            <a:r>
              <a:rPr lang="en-US" dirty="0">
                <a:ea typeface="Times New Roman" panose="02020603050405020304" pitchFamily="18" charset="0"/>
              </a:rPr>
              <a:t> dos dados </a:t>
            </a:r>
            <a:r>
              <a:rPr lang="en-US" dirty="0" err="1">
                <a:ea typeface="Times New Roman" panose="02020603050405020304" pitchFamily="18" charset="0"/>
              </a:rPr>
              <a:t>armazenados</a:t>
            </a:r>
            <a:r>
              <a:rPr lang="en-US" dirty="0">
                <a:ea typeface="Times New Roman" panose="02020603050405020304" pitchFamily="18" charset="0"/>
              </a:rPr>
              <a:t> </a:t>
            </a:r>
            <a:r>
              <a:rPr lang="en-US" dirty="0" err="1">
                <a:ea typeface="Times New Roman" panose="02020603050405020304" pitchFamily="18" charset="0"/>
              </a:rPr>
              <a:t>seria</a:t>
            </a:r>
            <a:r>
              <a:rPr lang="en-US" dirty="0">
                <a:ea typeface="Times New Roman" panose="02020603050405020304" pitchFamily="18" charset="0"/>
              </a:rPr>
              <a:t> </a:t>
            </a:r>
            <a:r>
              <a:rPr lang="en-US" dirty="0" err="1">
                <a:ea typeface="Times New Roman" panose="02020603050405020304" pitchFamily="18" charset="0"/>
              </a:rPr>
              <a:t>bastante</a:t>
            </a:r>
            <a:r>
              <a:rPr lang="en-US" dirty="0">
                <a:ea typeface="Times New Roman" panose="02020603050405020304" pitchFamily="18" charset="0"/>
              </a:rPr>
              <a:t> </a:t>
            </a:r>
            <a:r>
              <a:rPr lang="en-US" dirty="0" err="1">
                <a:ea typeface="Times New Roman" panose="02020603050405020304" pitchFamily="18" charset="0"/>
              </a:rPr>
              <a:t>reduzido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funções</a:t>
            </a:r>
            <a:r>
              <a:rPr lang="en-US" dirty="0">
                <a:ea typeface="Times New Roman" panose="02020603050405020304" pitchFamily="18" charset="0"/>
              </a:rPr>
              <a:t> de hash </a:t>
            </a:r>
            <a:r>
              <a:rPr lang="en-US" dirty="0" err="1">
                <a:ea typeface="Times New Roman" panose="02020603050405020304" pitchFamily="18" charset="0"/>
              </a:rPr>
              <a:t>transformam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a:t>
            </a:r>
            <a:r>
              <a:rPr lang="en-US" dirty="0" err="1">
                <a:ea typeface="Times New Roman" panose="02020603050405020304" pitchFamily="18" charset="0"/>
              </a:rPr>
              <a:t>obtidos</a:t>
            </a:r>
            <a:r>
              <a:rPr lang="en-US" dirty="0">
                <a:ea typeface="Times New Roman" panose="02020603050405020304" pitchFamily="18" charset="0"/>
              </a:rPr>
              <a:t> </a:t>
            </a:r>
            <a:r>
              <a:rPr lang="en-US" dirty="0" err="1">
                <a:ea typeface="Times New Roman" panose="02020603050405020304" pitchFamily="18" charset="0"/>
              </a:rPr>
              <a:t>numa</a:t>
            </a:r>
            <a:r>
              <a:rPr lang="en-US" dirty="0">
                <a:ea typeface="Times New Roman" panose="02020603050405020304" pitchFamily="18" charset="0"/>
              </a:rPr>
              <a:t> string de </a:t>
            </a:r>
            <a:r>
              <a:rPr lang="en-US" dirty="0" err="1">
                <a:ea typeface="Times New Roman" panose="02020603050405020304" pitchFamily="18" charset="0"/>
              </a:rPr>
              <a:t>comprimento</a:t>
            </a:r>
            <a:r>
              <a:rPr lang="en-US" dirty="0">
                <a:ea typeface="Times New Roman" panose="02020603050405020304" pitchFamily="18" charset="0"/>
              </a:rPr>
              <a:t> </a:t>
            </a:r>
            <a:r>
              <a:rPr lang="en-US" dirty="0" err="1">
                <a:ea typeface="Times New Roman" panose="02020603050405020304" pitchFamily="18" charset="0"/>
              </a:rPr>
              <a:t>específico</a:t>
            </a:r>
            <a:r>
              <a:rPr lang="en-US" dirty="0">
                <a:ea typeface="Times New Roman" panose="02020603050405020304" pitchFamily="18" charset="0"/>
              </a:rPr>
              <a:t>. </a:t>
            </a:r>
            <a:r>
              <a:rPr lang="en-US" dirty="0" err="1">
                <a:ea typeface="Times New Roman" panose="02020603050405020304" pitchFamily="18" charset="0"/>
              </a:rPr>
              <a:t>Consequentemente</a:t>
            </a:r>
            <a:r>
              <a:rPr lang="en-US" dirty="0">
                <a:ea typeface="Times New Roman" panose="02020603050405020304" pitchFamily="18" charset="0"/>
              </a:rPr>
              <a:t>, o </a:t>
            </a:r>
            <a:r>
              <a:rPr lang="en-US" dirty="0" err="1">
                <a:ea typeface="Times New Roman" panose="02020603050405020304" pitchFamily="18" charset="0"/>
              </a:rPr>
              <a:t>gerenciamento</a:t>
            </a:r>
            <a:r>
              <a:rPr lang="en-US" dirty="0">
                <a:ea typeface="Times New Roman" panose="02020603050405020304" pitchFamily="18" charset="0"/>
              </a:rPr>
              <a:t> de dados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otimizado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maior</a:t>
            </a:r>
            <a:r>
              <a:rPr lang="en-US" dirty="0">
                <a:ea typeface="Times New Roman" panose="02020603050405020304" pitchFamily="18" charset="0"/>
              </a:rPr>
              <a:t> </a:t>
            </a:r>
            <a:r>
              <a:rPr lang="en-US" dirty="0" err="1">
                <a:ea typeface="Times New Roman" panose="02020603050405020304" pitchFamily="18" charset="0"/>
              </a:rPr>
              <a:t>padronização</a:t>
            </a:r>
            <a:r>
              <a:rPr lang="en-US" dirty="0">
                <a:ea typeface="Times New Roman" panose="02020603050405020304" pitchFamily="18" charset="0"/>
              </a:rPr>
              <a:t> de dados.</a:t>
            </a:r>
          </a:p>
          <a:p>
            <a:pPr algn="just"/>
            <a:endParaRPr lang="en-US" dirty="0">
              <a:ea typeface="Times New Roman" panose="02020603050405020304" pitchFamily="18" charset="0"/>
            </a:endParaRPr>
          </a:p>
          <a:p>
            <a:pPr algn="just"/>
            <a:r>
              <a:rPr lang="en-US" b="1" dirty="0" err="1">
                <a:solidFill>
                  <a:srgbClr val="F79037"/>
                </a:solidFill>
                <a:ea typeface="Times New Roman" panose="02020603050405020304" pitchFamily="18" charset="0"/>
              </a:rPr>
              <a:t>Privacidade</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segurança</a:t>
            </a:r>
            <a:r>
              <a:rPr lang="en-US" b="1" dirty="0">
                <a:solidFill>
                  <a:srgbClr val="F79037"/>
                </a:solidFill>
                <a:ea typeface="Times New Roman" panose="02020603050405020304" pitchFamily="18" charset="0"/>
              </a:rPr>
              <a:t> dos dados</a:t>
            </a:r>
          </a:p>
          <a:p>
            <a:pPr algn="just"/>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 </a:t>
            </a:r>
            <a:r>
              <a:rPr lang="en-US" dirty="0" err="1">
                <a:ea typeface="Times New Roman" panose="02020603050405020304" pitchFamily="18" charset="0"/>
              </a:rPr>
              <a:t>criptografia</a:t>
            </a:r>
            <a:r>
              <a:rPr lang="en-US" dirty="0">
                <a:ea typeface="Times New Roman" panose="02020603050405020304" pitchFamily="18" charset="0"/>
              </a:rPr>
              <a:t> </a:t>
            </a:r>
            <a:r>
              <a:rPr lang="en-US" dirty="0" err="1">
                <a:ea typeface="Times New Roman" panose="02020603050405020304" pitchFamily="18" charset="0"/>
              </a:rPr>
              <a:t>subjacente</a:t>
            </a:r>
            <a:r>
              <a:rPr lang="en-US" dirty="0">
                <a:ea typeface="Times New Roman" panose="02020603050405020304" pitchFamily="18" charset="0"/>
              </a:rPr>
              <a:t> </a:t>
            </a:r>
            <a:r>
              <a:rPr lang="en-US" dirty="0" err="1">
                <a:ea typeface="Times New Roman" panose="02020603050405020304" pitchFamily="18" charset="0"/>
              </a:rPr>
              <a:t>permite</a:t>
            </a:r>
            <a:r>
              <a:rPr lang="en-US" dirty="0">
                <a:ea typeface="Times New Roman" panose="02020603050405020304" pitchFamily="18" charset="0"/>
              </a:rPr>
              <a:t> um alto </a:t>
            </a:r>
            <a:r>
              <a:rPr lang="en-US" dirty="0" err="1">
                <a:ea typeface="Times New Roman" panose="02020603050405020304" pitchFamily="18" charset="0"/>
              </a:rPr>
              <a:t>grau</a:t>
            </a:r>
            <a:r>
              <a:rPr lang="en-US" dirty="0">
                <a:ea typeface="Times New Roman" panose="02020603050405020304" pitchFamily="18" charset="0"/>
              </a:rPr>
              <a:t> de </a:t>
            </a:r>
            <a:r>
              <a:rPr lang="en-US" dirty="0" err="1">
                <a:ea typeface="Times New Roman" panose="02020603050405020304" pitchFamily="18" charset="0"/>
              </a:rPr>
              <a:t>privacidade</a:t>
            </a:r>
            <a:r>
              <a:rPr lang="en-US" dirty="0">
                <a:ea typeface="Times New Roman" panose="02020603050405020304" pitchFamily="18" charset="0"/>
              </a:rPr>
              <a:t>. Na </a:t>
            </a:r>
            <a:r>
              <a:rPr lang="en-US" dirty="0" err="1">
                <a:ea typeface="Times New Roman" panose="02020603050405020304" pitchFamily="18" charset="0"/>
              </a:rPr>
              <a:t>maioria</a:t>
            </a:r>
            <a:r>
              <a:rPr lang="en-US" dirty="0">
                <a:ea typeface="Times New Roman" panose="02020603050405020304" pitchFamily="18" charset="0"/>
              </a:rPr>
              <a:t> dos </a:t>
            </a:r>
            <a:r>
              <a:rPr lang="en-US" dirty="0" err="1">
                <a:ea typeface="Times New Roman" panose="02020603050405020304" pitchFamily="18" charset="0"/>
              </a:rPr>
              <a:t>blockchains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usado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Bitcoin</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Ethereum</a:t>
            </a:r>
            <a:r>
              <a:rPr lang="en-US" dirty="0">
                <a:ea typeface="Times New Roman" panose="02020603050405020304" pitchFamily="18" charset="0"/>
              </a:rPr>
              <a:t>, as </a:t>
            </a:r>
            <a:r>
              <a:rPr lang="en-US" dirty="0" err="1">
                <a:ea typeface="Times New Roman" panose="02020603050405020304" pitchFamily="18" charset="0"/>
              </a:rPr>
              <a:t>transações</a:t>
            </a:r>
            <a:r>
              <a:rPr lang="en-US" dirty="0">
                <a:ea typeface="Times New Roman" panose="02020603050405020304" pitchFamily="18" charset="0"/>
              </a:rPr>
              <a:t> são </a:t>
            </a:r>
            <a:r>
              <a:rPr lang="en-US" dirty="0" err="1">
                <a:ea typeface="Times New Roman" panose="02020603050405020304" pitchFamily="18" charset="0"/>
              </a:rPr>
              <a:t>realizadas</a:t>
            </a:r>
            <a:r>
              <a:rPr lang="en-US" dirty="0">
                <a:ea typeface="Times New Roman" panose="02020603050405020304" pitchFamily="18" charset="0"/>
              </a:rPr>
              <a:t> sob </a:t>
            </a:r>
            <a:r>
              <a:rPr lang="en-US" dirty="0" err="1">
                <a:ea typeface="Times New Roman" panose="02020603050405020304" pitchFamily="18" charset="0"/>
              </a:rPr>
              <a:t>pseudónimos</a:t>
            </a:r>
            <a:r>
              <a:rPr lang="en-US" dirty="0">
                <a:ea typeface="Times New Roman" panose="02020603050405020304" pitchFamily="18" charset="0"/>
              </a:rPr>
              <a:t>. No </a:t>
            </a:r>
            <a:r>
              <a:rPr lang="en-US" dirty="0" err="1">
                <a:ea typeface="Times New Roman" panose="02020603050405020304" pitchFamily="18" charset="0"/>
              </a:rPr>
              <a:t>entanto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possível</a:t>
            </a:r>
            <a:r>
              <a:rPr lang="en-US" dirty="0">
                <a:ea typeface="Times New Roman" panose="02020603050405020304" pitchFamily="18" charset="0"/>
              </a:rPr>
              <a:t> </a:t>
            </a:r>
            <a:r>
              <a:rPr lang="en-US" dirty="0" err="1">
                <a:ea typeface="Times New Roman" panose="02020603050405020304" pitchFamily="18" charset="0"/>
              </a:rPr>
              <a:t>habilitar</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completamente</a:t>
            </a:r>
            <a:r>
              <a:rPr lang="en-US" dirty="0">
                <a:ea typeface="Times New Roman" panose="02020603050405020304" pitchFamily="18" charset="0"/>
              </a:rPr>
              <a:t> </a:t>
            </a:r>
            <a:r>
              <a:rPr lang="en-US" dirty="0" err="1">
                <a:ea typeface="Times New Roman" panose="02020603050405020304" pitchFamily="18" charset="0"/>
              </a:rPr>
              <a:t>anónimas</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caso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do </a:t>
            </a:r>
            <a:r>
              <a:rPr lang="en-US" dirty="0" err="1">
                <a:ea typeface="Times New Roman" panose="02020603050405020304" pitchFamily="18" charset="0"/>
              </a:rPr>
              <a:t>Monero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do </a:t>
            </a:r>
            <a:r>
              <a:rPr lang="en-US" dirty="0" err="1">
                <a:ea typeface="Times New Roman" panose="02020603050405020304" pitchFamily="18" charset="0"/>
              </a:rPr>
              <a:t>Zcash</a:t>
            </a:r>
            <a:r>
              <a:rPr lang="en-US" dirty="0">
                <a:ea typeface="Times New Roman" panose="02020603050405020304" pitchFamily="18" charset="0"/>
              </a:rPr>
              <a:t>. A </a:t>
            </a:r>
            <a:r>
              <a:rPr lang="en-US" dirty="0" err="1">
                <a:ea typeface="Times New Roman" panose="02020603050405020304" pitchFamily="18" charset="0"/>
              </a:rPr>
              <a:t>arquitetura</a:t>
            </a:r>
            <a:r>
              <a:rPr lang="en-US" dirty="0">
                <a:ea typeface="Times New Roman" panose="02020603050405020304" pitchFamily="18" charset="0"/>
              </a:rPr>
              <a:t> dos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 </a:t>
            </a:r>
            <a:r>
              <a:rPr lang="en-US" dirty="0" err="1">
                <a:ea typeface="Times New Roman" panose="02020603050405020304" pitchFamily="18" charset="0"/>
              </a:rPr>
              <a:t>infraestrutura</a:t>
            </a:r>
            <a:r>
              <a:rPr lang="en-US" dirty="0">
                <a:ea typeface="Times New Roman" panose="02020603050405020304" pitchFamily="18" charset="0"/>
              </a:rPr>
              <a:t> de </a:t>
            </a:r>
            <a:r>
              <a:rPr lang="en-US" dirty="0" err="1">
                <a:ea typeface="Times New Roman" panose="02020603050405020304" pitchFamily="18" charset="0"/>
              </a:rPr>
              <a:t>chave</a:t>
            </a:r>
            <a:r>
              <a:rPr lang="en-US" dirty="0">
                <a:ea typeface="Times New Roman" panose="02020603050405020304" pitchFamily="18" charset="0"/>
              </a:rPr>
              <a:t> </a:t>
            </a:r>
            <a:r>
              <a:rPr lang="en-US" dirty="0" err="1">
                <a:ea typeface="Times New Roman" panose="02020603050405020304" pitchFamily="18" charset="0"/>
              </a:rPr>
              <a:t>privada</a:t>
            </a:r>
            <a:r>
              <a:rPr lang="en-US" dirty="0">
                <a:ea typeface="Times New Roman" panose="02020603050405020304" pitchFamily="18" charset="0"/>
              </a:rPr>
              <a:t>/</a:t>
            </a:r>
            <a:r>
              <a:rPr lang="en-US" dirty="0" err="1">
                <a:ea typeface="Times New Roman" panose="02020603050405020304" pitchFamily="18" charset="0"/>
              </a:rPr>
              <a:t>pública</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permite</a:t>
            </a:r>
            <a:r>
              <a:rPr lang="en-US" dirty="0">
                <a:ea typeface="Times New Roman" panose="02020603050405020304" pitchFamily="18" charset="0"/>
              </a:rPr>
              <a:t> a </a:t>
            </a:r>
            <a:r>
              <a:rPr lang="en-US" dirty="0" err="1">
                <a:ea typeface="Times New Roman" panose="02020603050405020304" pitchFamily="18" charset="0"/>
              </a:rPr>
              <a:t>criptografia</a:t>
            </a:r>
            <a:r>
              <a:rPr lang="en-US" dirty="0">
                <a:ea typeface="Times New Roman" panose="02020603050405020304" pitchFamily="18" charset="0"/>
              </a:rPr>
              <a:t> </a:t>
            </a:r>
            <a:r>
              <a:rPr lang="en-US" dirty="0" err="1">
                <a:ea typeface="Times New Roman" panose="02020603050405020304" pitchFamily="18" charset="0"/>
              </a:rPr>
              <a:t>completa</a:t>
            </a:r>
            <a:r>
              <a:rPr lang="en-US" dirty="0">
                <a:ea typeface="Times New Roman" panose="02020603050405020304" pitchFamily="18" charset="0"/>
              </a:rPr>
              <a:t> dos dados </a:t>
            </a:r>
            <a:r>
              <a:rPr lang="en-US" dirty="0" err="1">
                <a:ea typeface="Times New Roman" panose="02020603050405020304" pitchFamily="18" charset="0"/>
              </a:rPr>
              <a:t>armazenados</a:t>
            </a:r>
            <a:r>
              <a:rPr lang="en-US" dirty="0">
                <a:ea typeface="Times New Roman" panose="02020603050405020304" pitchFamily="18" charset="0"/>
              </a:rPr>
              <a:t> e </a:t>
            </a:r>
            <a:r>
              <a:rPr lang="en-US" dirty="0" err="1">
                <a:ea typeface="Times New Roman" panose="02020603050405020304" pitchFamily="18" charset="0"/>
              </a:rPr>
              <a:t>transmitidos</a:t>
            </a:r>
            <a:r>
              <a:rPr lang="en-US" dirty="0">
                <a:ea typeface="Times New Roman" panose="02020603050405020304" pitchFamily="18" charset="0"/>
              </a:rPr>
              <a:t> de forma </a:t>
            </a:r>
            <a:r>
              <a:rPr lang="en-US" dirty="0" err="1">
                <a:ea typeface="Times New Roman" panose="02020603050405020304" pitchFamily="18" charset="0"/>
              </a:rPr>
              <a:t>que</a:t>
            </a:r>
            <a:r>
              <a:rPr lang="en-US" dirty="0">
                <a:ea typeface="Times New Roman" panose="02020603050405020304" pitchFamily="18" charset="0"/>
              </a:rPr>
              <a:t>, se </a:t>
            </a:r>
            <a:r>
              <a:rPr lang="en-US" dirty="0" err="1">
                <a:ea typeface="Times New Roman" panose="02020603050405020304" pitchFamily="18" charset="0"/>
              </a:rPr>
              <a:t>desejado</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o </a:t>
            </a:r>
            <a:r>
              <a:rPr lang="en-US" dirty="0" err="1">
                <a:ea typeface="Times New Roman" panose="02020603050405020304" pitchFamily="18" charset="0"/>
              </a:rPr>
              <a:t>próprio</a:t>
            </a:r>
            <a:r>
              <a:rPr lang="en-US" dirty="0">
                <a:ea typeface="Times New Roman" panose="02020603050405020304" pitchFamily="18" charset="0"/>
              </a:rPr>
              <a:t> </a:t>
            </a:r>
            <a:r>
              <a:rPr lang="en-US" dirty="0" err="1">
                <a:ea typeface="Times New Roman" panose="02020603050405020304" pitchFamily="18" charset="0"/>
              </a:rPr>
              <a:t>dispositivo</a:t>
            </a:r>
            <a:r>
              <a:rPr lang="en-US" dirty="0">
                <a:ea typeface="Times New Roman" panose="02020603050405020304" pitchFamily="18" charset="0"/>
              </a:rPr>
              <a:t> </a:t>
            </a:r>
            <a:r>
              <a:rPr lang="en-US" dirty="0" err="1">
                <a:ea typeface="Times New Roman" panose="02020603050405020304" pitchFamily="18" charset="0"/>
              </a:rPr>
              <a:t>possa</a:t>
            </a:r>
            <a:r>
              <a:rPr lang="en-US" dirty="0">
                <a:ea typeface="Times New Roman" panose="02020603050405020304" pitchFamily="18" charset="0"/>
              </a:rPr>
              <a:t> </a:t>
            </a:r>
            <a:r>
              <a:rPr lang="en-US" dirty="0" err="1">
                <a:ea typeface="Times New Roman" panose="02020603050405020304" pitchFamily="18" charset="0"/>
              </a:rPr>
              <a:t>ler</a:t>
            </a:r>
            <a:r>
              <a:rPr lang="en-US" dirty="0">
                <a:ea typeface="Times New Roman" panose="02020603050405020304" pitchFamily="18" charset="0"/>
              </a:rPr>
              <a:t> e </a:t>
            </a:r>
            <a:r>
              <a:rPr lang="en-US" dirty="0" err="1">
                <a:ea typeface="Times New Roman" panose="02020603050405020304" pitchFamily="18" charset="0"/>
              </a:rPr>
              <a:t>gravar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próprios</a:t>
            </a:r>
            <a:r>
              <a:rPr lang="en-US" dirty="0">
                <a:ea typeface="Times New Roman" panose="02020603050405020304" pitchFamily="18" charset="0"/>
              </a:rPr>
              <a:t> dados.</a:t>
            </a:r>
          </a:p>
          <a:p>
            <a:pPr algn="just"/>
            <a:r>
              <a:rPr lang="en-US" dirty="0">
                <a:ea typeface="Times New Roman" panose="02020603050405020304" pitchFamily="18" charset="0"/>
              </a:rPr>
              <a:t>A </a:t>
            </a:r>
            <a:r>
              <a:rPr lang="en-US" dirty="0" err="1">
                <a:ea typeface="Times New Roman" panose="02020603050405020304" pitchFamily="18" charset="0"/>
              </a:rPr>
              <a:t>privacidade</a:t>
            </a:r>
            <a:r>
              <a:rPr lang="en-US" dirty="0">
                <a:ea typeface="Times New Roman" panose="02020603050405020304" pitchFamily="18" charset="0"/>
              </a:rPr>
              <a:t> dos dados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especialmente</a:t>
            </a:r>
            <a:r>
              <a:rPr lang="en-US" dirty="0">
                <a:ea typeface="Times New Roman" panose="02020603050405020304" pitchFamily="18" charset="0"/>
              </a:rPr>
              <a:t> </a:t>
            </a:r>
            <a:r>
              <a:rPr lang="en-US" dirty="0" err="1">
                <a:ea typeface="Times New Roman" panose="02020603050405020304" pitchFamily="18" charset="0"/>
              </a:rPr>
              <a:t>benéfica</a:t>
            </a:r>
            <a:r>
              <a:rPr lang="en-US" dirty="0">
                <a:ea typeface="Times New Roman" panose="02020603050405020304" pitchFamily="18" charset="0"/>
              </a:rPr>
              <a:t> no </a:t>
            </a:r>
            <a:r>
              <a:rPr lang="en-US" dirty="0" err="1">
                <a:ea typeface="Times New Roman" panose="02020603050405020304" pitchFamily="18" charset="0"/>
              </a:rPr>
              <a:t>contexto</a:t>
            </a:r>
            <a:r>
              <a:rPr lang="en-US" dirty="0">
                <a:ea typeface="Times New Roman" panose="02020603050405020304" pitchFamily="18" charset="0"/>
              </a:rPr>
              <a:t> da </a:t>
            </a:r>
            <a:r>
              <a:rPr lang="en-US" dirty="0" err="1">
                <a:ea typeface="Times New Roman" panose="02020603050405020304" pitchFamily="18" charset="0"/>
              </a:rPr>
              <a:t>IoT</a:t>
            </a:r>
            <a:r>
              <a:rPr lang="en-US" dirty="0">
                <a:ea typeface="Times New Roman" panose="02020603050405020304" pitchFamily="18" charset="0"/>
              </a:rPr>
              <a:t>. Na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máquinas</a:t>
            </a:r>
            <a:r>
              <a:rPr lang="en-US" dirty="0">
                <a:ea typeface="Times New Roman" panose="02020603050405020304" pitchFamily="18" charset="0"/>
              </a:rPr>
              <a:t> e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armazenam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quantidade</a:t>
            </a:r>
            <a:r>
              <a:rPr lang="en-US" dirty="0">
                <a:ea typeface="Times New Roman" panose="02020603050405020304" pitchFamily="18" charset="0"/>
              </a:rPr>
              <a:t> de dados </a:t>
            </a:r>
            <a:r>
              <a:rPr lang="en-US" dirty="0" err="1">
                <a:ea typeface="Times New Roman" panose="02020603050405020304" pitchFamily="18" charset="0"/>
              </a:rPr>
              <a:t>confidenciais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essencial</a:t>
            </a:r>
            <a:r>
              <a:rPr lang="en-US" dirty="0">
                <a:ea typeface="Times New Roman" panose="02020603050405020304" pitchFamily="18" charset="0"/>
              </a:rPr>
              <a:t> </a:t>
            </a:r>
            <a:r>
              <a:rPr lang="en-US" dirty="0" err="1">
                <a:ea typeface="Times New Roman" panose="02020603050405020304" pitchFamily="18" charset="0"/>
              </a:rPr>
              <a:t>garantir</a:t>
            </a:r>
            <a:r>
              <a:rPr lang="en-US" dirty="0">
                <a:ea typeface="Times New Roman" panose="02020603050405020304" pitchFamily="18" charset="0"/>
              </a:rPr>
              <a:t> a </a:t>
            </a:r>
            <a:r>
              <a:rPr lang="en-US" dirty="0" err="1">
                <a:ea typeface="Times New Roman" panose="02020603050405020304" pitchFamily="18" charset="0"/>
              </a:rPr>
              <a:t>privacidade</a:t>
            </a:r>
            <a:r>
              <a:rPr lang="en-US" dirty="0">
                <a:ea typeface="Times New Roman" panose="02020603050405020304" pitchFamily="18" charset="0"/>
              </a:rPr>
              <a:t> e a </a:t>
            </a:r>
            <a:r>
              <a:rPr lang="en-US" dirty="0" err="1">
                <a:ea typeface="Times New Roman" panose="02020603050405020304" pitchFamily="18" charset="0"/>
              </a:rPr>
              <a:t>segurança</a:t>
            </a:r>
            <a:r>
              <a:rPr lang="en-US" dirty="0">
                <a:ea typeface="Times New Roman" panose="02020603050405020304" pitchFamily="18" charset="0"/>
              </a:rPr>
              <a:t> dos dados </a:t>
            </a:r>
            <a:r>
              <a:rPr lang="en-US" dirty="0" err="1">
                <a:ea typeface="Times New Roman" panose="02020603050405020304" pitchFamily="18" charset="0"/>
              </a:rPr>
              <a:t>armazenados</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prática</a:t>
            </a:r>
            <a:r>
              <a:rPr lang="en-US" dirty="0">
                <a:ea typeface="Times New Roman" panose="02020603050405020304" pitchFamily="18" charset="0"/>
              </a:rPr>
              <a:t> </a:t>
            </a:r>
            <a:r>
              <a:rPr lang="en-US" dirty="0" err="1">
                <a:ea typeface="Times New Roman" panose="02020603050405020304" pitchFamily="18" charset="0"/>
              </a:rPr>
              <a:t>comum</a:t>
            </a:r>
            <a:r>
              <a:rPr lang="en-US" dirty="0">
                <a:ea typeface="Times New Roman" panose="02020603050405020304" pitchFamily="18" charset="0"/>
              </a:rPr>
              <a:t> </a:t>
            </a:r>
            <a:r>
              <a:rPr lang="en-US" dirty="0" err="1">
                <a:ea typeface="Times New Roman" panose="02020603050405020304" pitchFamily="18" charset="0"/>
              </a:rPr>
              <a:t>enviar</a:t>
            </a:r>
            <a:r>
              <a:rPr lang="en-US" dirty="0">
                <a:ea typeface="Times New Roman" panose="02020603050405020304" pitchFamily="18" charset="0"/>
              </a:rPr>
              <a:t> dados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diretamente</a:t>
            </a:r>
            <a:r>
              <a:rPr lang="en-US" dirty="0">
                <a:ea typeface="Times New Roman" panose="02020603050405020304" pitchFamily="18" charset="0"/>
              </a:rPr>
              <a:t> da </a:t>
            </a:r>
            <a:r>
              <a:rPr lang="en-US" dirty="0" err="1">
                <a:ea typeface="Times New Roman" panose="02020603050405020304" pitchFamily="18" charset="0"/>
              </a:rPr>
              <a:t>máquina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respectivo</a:t>
            </a:r>
            <a:r>
              <a:rPr lang="en-US" dirty="0">
                <a:ea typeface="Times New Roman" panose="02020603050405020304" pitchFamily="18" charset="0"/>
              </a:rPr>
              <a:t> </a:t>
            </a:r>
            <a:r>
              <a:rPr lang="en-US" dirty="0" err="1">
                <a:ea typeface="Times New Roman" panose="02020603050405020304" pitchFamily="18" charset="0"/>
              </a:rPr>
              <a:t>banco</a:t>
            </a:r>
            <a:r>
              <a:rPr lang="en-US" dirty="0">
                <a:ea typeface="Times New Roman" panose="02020603050405020304" pitchFamily="18" charset="0"/>
              </a:rPr>
              <a:t> de dados </a:t>
            </a:r>
            <a:r>
              <a:rPr lang="en-US" dirty="0" err="1">
                <a:ea typeface="Times New Roman" panose="02020603050405020304" pitchFamily="18" charset="0"/>
              </a:rPr>
              <a:t>para</a:t>
            </a:r>
            <a:r>
              <a:rPr lang="en-US" dirty="0">
                <a:ea typeface="Times New Roman" panose="02020603050405020304" pitchFamily="18" charset="0"/>
              </a:rPr>
              <a:t> fins de </a:t>
            </a:r>
            <a:r>
              <a:rPr lang="en-US" dirty="0" err="1">
                <a:ea typeface="Times New Roman" panose="02020603050405020304" pitchFamily="18" charset="0"/>
              </a:rPr>
              <a:t>coleta</a:t>
            </a:r>
            <a:r>
              <a:rPr lang="en-US" dirty="0">
                <a:ea typeface="Times New Roman" panose="02020603050405020304" pitchFamily="18" charset="0"/>
              </a:rPr>
              <a:t>.</a:t>
            </a:r>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156</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2110152"/>
            <a:ext cx="2693750" cy="2857471"/>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solidFill>
                  <a:srgbClr val="000000"/>
                </a:solidFill>
                <a:ea typeface="Times New Roman" panose="02020603050405020304" pitchFamily="18" charset="0"/>
              </a:rPr>
              <a:t>No </a:t>
            </a:r>
            <a:r>
              <a:rPr lang="en-US" dirty="0" err="1">
                <a:solidFill>
                  <a:srgbClr val="000000"/>
                </a:solidFill>
                <a:ea typeface="Times New Roman" panose="02020603050405020304" pitchFamily="18" charset="0"/>
              </a:rPr>
              <a:t>entanto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há</a:t>
            </a:r>
            <a:r>
              <a:rPr lang="en-US" dirty="0">
                <a:solidFill>
                  <a:srgbClr val="000000"/>
                </a:solidFill>
                <a:ea typeface="Times New Roman" panose="02020603050405020304" pitchFamily="18" charset="0"/>
              </a:rPr>
              <a:t> um trade-off entre um alto </a:t>
            </a:r>
            <a:r>
              <a:rPr lang="en-US" dirty="0" err="1">
                <a:solidFill>
                  <a:srgbClr val="000000"/>
                </a:solidFill>
                <a:ea typeface="Times New Roman" panose="02020603050405020304" pitchFamily="18" charset="0"/>
              </a:rPr>
              <a:t>nível</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privacidade</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ilícitas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Caso</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sejam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anónimas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possível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inferir</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nome</a:t>
            </a:r>
            <a:r>
              <a:rPr lang="en-US" dirty="0">
                <a:solidFill>
                  <a:srgbClr val="000000"/>
                </a:solidFill>
                <a:ea typeface="Times New Roman" panose="02020603050405020304" pitchFamily="18" charset="0"/>
              </a:rPr>
              <a:t> e o </a:t>
            </a:r>
            <a:r>
              <a:rPr lang="en-US" dirty="0" err="1">
                <a:solidFill>
                  <a:srgbClr val="000000"/>
                </a:solidFill>
                <a:ea typeface="Times New Roman" panose="02020603050405020304" pitchFamily="18" charset="0"/>
              </a:rPr>
              <a:t>endereço</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remetente</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transação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anonimato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apresenta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ilícitas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lavagem</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dinheiro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financiamento</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terrorismo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Nesse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caso</a:t>
            </a:r>
            <a:r>
              <a:rPr lang="en-US" dirty="0">
                <a:solidFill>
                  <a:srgbClr val="000000"/>
                </a:solidFill>
                <a:ea typeface="Times New Roman" panose="02020603050405020304" pitchFamily="18" charset="0"/>
              </a:rPr>
              <a:t>, a IA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útil</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aumentar</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segurança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detetar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ilícitas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Algumas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pesquisas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propõem</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de IA, </a:t>
            </a:r>
            <a:r>
              <a:rPr lang="en-US" dirty="0" err="1">
                <a:solidFill>
                  <a:srgbClr val="000000"/>
                </a:solidFill>
                <a:ea typeface="Times New Roman" panose="02020603050405020304" pitchFamily="18" charset="0"/>
              </a:rPr>
              <a:t>alavancando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análise</a:t>
            </a:r>
            <a:r>
              <a:rPr lang="en-US" dirty="0">
                <a:solidFill>
                  <a:srgbClr val="000000"/>
                </a:solidFill>
                <a:ea typeface="Times New Roman" panose="02020603050405020304" pitchFamily="18" charset="0"/>
              </a:rPr>
              <a:t> de dados,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reduzir</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risco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atividades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ilícitas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resulta</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anonimato</a:t>
            </a:r>
            <a:r>
              <a:rPr lang="en-US" dirty="0">
                <a:solidFill>
                  <a:srgbClr val="000000"/>
                </a:solidFill>
                <a:ea typeface="Times New Roman" panose="02020603050405020304" pitchFamily="18" charset="0"/>
              </a:rPr>
              <a:t> das </a:t>
            </a:r>
            <a:r>
              <a:rPr lang="en-US" dirty="0" err="1">
                <a:solidFill>
                  <a:srgbClr val="000000"/>
                </a:solidFill>
                <a:ea typeface="Times New Roman" panose="02020603050405020304" pitchFamily="18" charset="0"/>
              </a:rPr>
              <a:t>transações</a:t>
            </a:r>
            <a:r>
              <a:rPr lang="en-US" dirty="0">
                <a:solidFill>
                  <a:srgbClr val="000000"/>
                </a:solidFill>
                <a:ea typeface="Times New Roman" panose="02020603050405020304" pitchFamily="18" charset="0"/>
              </a:rPr>
              <a:t>. Observe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as </a:t>
            </a:r>
            <a:r>
              <a:rPr lang="en-US" dirty="0" err="1">
                <a:solidFill>
                  <a:srgbClr val="000000"/>
                </a:solidFill>
                <a:ea typeface="Times New Roman" panose="02020603050405020304" pitchFamily="18" charset="0"/>
              </a:rPr>
              <a:t>tecnologias</a:t>
            </a:r>
            <a:r>
              <a:rPr lang="en-US" dirty="0">
                <a:solidFill>
                  <a:srgbClr val="000000"/>
                </a:solidFill>
                <a:ea typeface="Times New Roman" panose="02020603050405020304" pitchFamily="18" charset="0"/>
              </a:rPr>
              <a:t> de IA </a:t>
            </a:r>
            <a:r>
              <a:rPr lang="en-US" dirty="0" err="1">
                <a:solidFill>
                  <a:srgbClr val="000000"/>
                </a:solidFill>
                <a:ea typeface="Times New Roman" panose="02020603050405020304" pitchFamily="18" charset="0"/>
              </a:rPr>
              <a:t>beneficiam</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grande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quantidade</a:t>
            </a:r>
            <a:r>
              <a:rPr lang="en-US" dirty="0">
                <a:solidFill>
                  <a:srgbClr val="000000"/>
                </a:solidFill>
                <a:ea typeface="Times New Roman" panose="02020603050405020304" pitchFamily="18" charset="0"/>
              </a:rPr>
              <a:t> de dados de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fornecidos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algoritmos</a:t>
            </a:r>
            <a:r>
              <a:rPr lang="en-US" dirty="0">
                <a:solidFill>
                  <a:srgbClr val="000000"/>
                </a:solidFill>
                <a:ea typeface="Times New Roman" panose="02020603050405020304" pitchFamily="18" charset="0"/>
              </a:rPr>
              <a:t> de IA </a:t>
            </a:r>
            <a:r>
              <a:rPr lang="en-US" dirty="0" err="1">
                <a:solidFill>
                  <a:srgbClr val="000000"/>
                </a:solidFill>
                <a:ea typeface="Times New Roman" panose="02020603050405020304" pitchFamily="18" charset="0"/>
              </a:rPr>
              <a:t>aprendem</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dados.</a:t>
            </a:r>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04512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0"/>
            <a:ext cx="7559675" cy="6921861"/>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3" y="534530"/>
            <a:ext cx="6215515" cy="6437886"/>
          </a:xfrm>
        </p:spPr>
        <p:txBody>
          <a:bodyPr numCol="2"/>
          <a:lstStyle/>
          <a:p>
            <a:r>
              <a:rPr lang="en-US" b="1" dirty="0" err="1">
                <a:solidFill>
                  <a:srgbClr val="F79037"/>
                </a:solidFill>
                <a:ea typeface="Times New Roman" panose="02020603050405020304" pitchFamily="18" charset="0"/>
              </a:rPr>
              <a:t>Escalabilidade</a:t>
            </a:r>
            <a:endParaRPr lang="x-none" b="1" dirty="0">
              <a:solidFill>
                <a:srgbClr val="F79037"/>
              </a:solidFill>
              <a:effectLst/>
              <a:ea typeface="Times New Roman" panose="02020603050405020304" pitchFamily="18" charset="0"/>
            </a:endParaRPr>
          </a:p>
          <a:p>
            <a:r>
              <a:rPr lang="en-US" dirty="0">
                <a:ea typeface="Times New Roman" panose="02020603050405020304" pitchFamily="18" charset="0"/>
              </a:rPr>
              <a:t>Uma das </a:t>
            </a:r>
            <a:r>
              <a:rPr lang="en-US" dirty="0" err="1">
                <a:ea typeface="Times New Roman" panose="02020603050405020304" pitchFamily="18" charset="0"/>
              </a:rPr>
              <a:t>principais</a:t>
            </a:r>
            <a:r>
              <a:rPr lang="en-US" dirty="0">
                <a:ea typeface="Times New Roman" panose="02020603050405020304" pitchFamily="18" charset="0"/>
              </a:rPr>
              <a:t> </a:t>
            </a:r>
            <a:r>
              <a:rPr lang="en-US" dirty="0" err="1">
                <a:ea typeface="Times New Roman" panose="02020603050405020304" pitchFamily="18" charset="0"/>
              </a:rPr>
              <a:t>limitações</a:t>
            </a:r>
            <a:r>
              <a:rPr lang="en-US" dirty="0">
                <a:ea typeface="Times New Roman" panose="02020603050405020304" pitchFamily="18" charset="0"/>
              </a:rPr>
              <a:t> da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da </a:t>
            </a:r>
            <a:r>
              <a:rPr lang="en-US" dirty="0" err="1">
                <a:ea typeface="Times New Roman" panose="02020603050405020304" pitchFamily="18" charset="0"/>
              </a:rPr>
              <a:t>enorme</a:t>
            </a:r>
            <a:r>
              <a:rPr lang="en-US" dirty="0">
                <a:ea typeface="Times New Roman" panose="02020603050405020304" pitchFamily="18" charset="0"/>
              </a:rPr>
              <a:t> </a:t>
            </a:r>
            <a:r>
              <a:rPr lang="en-US" dirty="0" err="1">
                <a:ea typeface="Times New Roman" panose="02020603050405020304" pitchFamily="18" charset="0"/>
              </a:rPr>
              <a:t>quantidade</a:t>
            </a:r>
            <a:r>
              <a:rPr lang="en-US" dirty="0">
                <a:ea typeface="Times New Roman" panose="02020603050405020304" pitchFamily="18" charset="0"/>
              </a:rPr>
              <a:t> de dados </a:t>
            </a:r>
            <a:r>
              <a:rPr lang="en-US" dirty="0" err="1">
                <a:ea typeface="Times New Roman" panose="02020603050405020304" pitchFamily="18" charset="0"/>
              </a:rPr>
              <a:t>coletados</a:t>
            </a:r>
            <a:r>
              <a:rPr lang="en-US" dirty="0">
                <a:ea typeface="Times New Roman" panose="02020603050405020304" pitchFamily="18" charset="0"/>
              </a:rPr>
              <a:t>. Para </a:t>
            </a:r>
            <a:r>
              <a:rPr lang="en-US" dirty="0" err="1">
                <a:ea typeface="Times New Roman" panose="02020603050405020304" pitchFamily="18" charset="0"/>
              </a:rPr>
              <a:t>melhorar</a:t>
            </a:r>
            <a:r>
              <a:rPr lang="en-US" dirty="0">
                <a:ea typeface="Times New Roman" panose="02020603050405020304" pitchFamily="18" charset="0"/>
              </a:rPr>
              <a:t> a </a:t>
            </a:r>
            <a:r>
              <a:rPr lang="en-US" dirty="0" err="1">
                <a:ea typeface="Times New Roman" panose="02020603050405020304" pitchFamily="18" charset="0"/>
              </a:rPr>
              <a:t>escalabilidade</a:t>
            </a:r>
            <a:r>
              <a:rPr lang="en-US" dirty="0">
                <a:ea typeface="Times New Roman" panose="02020603050405020304" pitchFamily="18" charset="0"/>
              </a:rPr>
              <a:t>, o </a:t>
            </a:r>
            <a:r>
              <a:rPr lang="en-US" dirty="0" err="1">
                <a:ea typeface="Times New Roman" panose="02020603050405020304" pitchFamily="18" charset="0"/>
              </a:rPr>
              <a:t>uso</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e IA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altamente</a:t>
            </a:r>
            <a:r>
              <a:rPr lang="en-US" dirty="0">
                <a:ea typeface="Times New Roman" panose="02020603050405020304" pitchFamily="18" charset="0"/>
              </a:rPr>
              <a:t> </a:t>
            </a:r>
            <a:r>
              <a:rPr lang="en-US" dirty="0" err="1">
                <a:ea typeface="Times New Roman" panose="02020603050405020304" pitchFamily="18" charset="0"/>
              </a:rPr>
              <a:t>benéfico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oponentes</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argumentam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si</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são </a:t>
            </a:r>
            <a:r>
              <a:rPr lang="en-US" dirty="0" err="1">
                <a:ea typeface="Times New Roman" panose="02020603050405020304" pitchFamily="18" charset="0"/>
              </a:rPr>
              <a:t>escaláveis</a:t>
            </a:r>
            <a:r>
              <a:rPr lang="en-US" dirty="0">
                <a:ea typeface="Times New Roman" panose="02020603050405020304" pitchFamily="18" charset="0"/>
              </a:rPr>
              <a:t> </a:t>
            </a:r>
            <a:r>
              <a:rPr lang="en-US" dirty="0" err="1">
                <a:ea typeface="Times New Roman" panose="02020603050405020304" pitchFamily="18" charset="0"/>
              </a:rPr>
              <a:t>porque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mecanismos</a:t>
            </a:r>
            <a:r>
              <a:rPr lang="en-US" dirty="0">
                <a:ea typeface="Times New Roman" panose="02020603050405020304" pitchFamily="18" charset="0"/>
              </a:rPr>
              <a:t> de </a:t>
            </a:r>
            <a:r>
              <a:rPr lang="en-US" dirty="0" err="1">
                <a:ea typeface="Times New Roman" panose="02020603050405020304" pitchFamily="18" charset="0"/>
              </a:rPr>
              <a:t>consenso</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prova</a:t>
            </a:r>
            <a:r>
              <a:rPr lang="en-US" dirty="0">
                <a:ea typeface="Times New Roman" panose="02020603050405020304" pitchFamily="18" charset="0"/>
              </a:rPr>
              <a:t> de </a:t>
            </a:r>
            <a:r>
              <a:rPr lang="en-US" dirty="0" err="1">
                <a:ea typeface="Times New Roman" panose="02020603050405020304" pitchFamily="18" charset="0"/>
              </a:rPr>
              <a:t>trabalho</a:t>
            </a:r>
            <a:r>
              <a:rPr lang="en-US" dirty="0">
                <a:ea typeface="Times New Roman" panose="02020603050405020304" pitchFamily="18" charset="0"/>
              </a:rPr>
              <a:t>, </a:t>
            </a:r>
            <a:r>
              <a:rPr lang="en-US" dirty="0" err="1">
                <a:ea typeface="Times New Roman" panose="02020603050405020304" pitchFamily="18" charset="0"/>
              </a:rPr>
              <a:t>consomem</a:t>
            </a:r>
            <a:r>
              <a:rPr lang="en-US" dirty="0">
                <a:ea typeface="Times New Roman" panose="02020603050405020304" pitchFamily="18" charset="0"/>
              </a:rPr>
              <a:t> </a:t>
            </a:r>
            <a:r>
              <a:rPr lang="en-US" dirty="0" err="1">
                <a:ea typeface="Times New Roman" panose="02020603050405020304" pitchFamily="18" charset="0"/>
              </a:rPr>
              <a:t>muita</a:t>
            </a:r>
            <a:r>
              <a:rPr lang="en-US" dirty="0">
                <a:ea typeface="Times New Roman" panose="02020603050405020304" pitchFamily="18" charset="0"/>
              </a:rPr>
              <a:t> </a:t>
            </a:r>
            <a:r>
              <a:rPr lang="en-US" dirty="0" err="1">
                <a:ea typeface="Times New Roman" panose="02020603050405020304" pitchFamily="18" charset="0"/>
              </a:rPr>
              <a:t>energia</a:t>
            </a:r>
            <a:r>
              <a:rPr lang="en-US" dirty="0">
                <a:ea typeface="Times New Roman" panose="02020603050405020304" pitchFamily="18" charset="0"/>
              </a:rPr>
              <a:t>. No </a:t>
            </a:r>
            <a:r>
              <a:rPr lang="en-US" dirty="0" err="1">
                <a:ea typeface="Times New Roman" panose="02020603050405020304" pitchFamily="18" charset="0"/>
              </a:rPr>
              <a:t>entanto</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mecanismos</a:t>
            </a:r>
            <a:r>
              <a:rPr lang="en-US" dirty="0">
                <a:ea typeface="Times New Roman" panose="02020603050405020304" pitchFamily="18" charset="0"/>
              </a:rPr>
              <a:t> </a:t>
            </a:r>
            <a:r>
              <a:rPr lang="en-US" dirty="0" err="1">
                <a:ea typeface="Times New Roman" panose="02020603050405020304" pitchFamily="18" charset="0"/>
              </a:rPr>
              <a:t>alternativos</a:t>
            </a:r>
            <a:r>
              <a:rPr lang="en-US" dirty="0">
                <a:ea typeface="Times New Roman" panose="02020603050405020304" pitchFamily="18" charset="0"/>
              </a:rPr>
              <a:t> de </a:t>
            </a:r>
            <a:r>
              <a:rPr lang="en-US" dirty="0" err="1">
                <a:ea typeface="Times New Roman" panose="02020603050405020304" pitchFamily="18" charset="0"/>
              </a:rPr>
              <a:t>consenso</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proof-of-stake </a:t>
            </a:r>
            <a:r>
              <a:rPr lang="en-US" dirty="0" err="1">
                <a:ea typeface="Times New Roman" panose="02020603050405020304" pitchFamily="18" charset="0"/>
              </a:rPr>
              <a:t>ou</a:t>
            </a:r>
            <a:r>
              <a:rPr lang="en-US" dirty="0">
                <a:ea typeface="Times New Roman" panose="02020603050405020304" pitchFamily="18" charset="0"/>
              </a:rPr>
              <a:t> proof-of-authority, </a:t>
            </a:r>
            <a:r>
              <a:rPr lang="en-US" dirty="0" err="1">
                <a:ea typeface="Times New Roman" panose="02020603050405020304" pitchFamily="18" charset="0"/>
              </a:rPr>
              <a:t>que</a:t>
            </a:r>
            <a:r>
              <a:rPr lang="en-US" dirty="0">
                <a:ea typeface="Times New Roman" panose="02020603050405020304" pitchFamily="18" charset="0"/>
              </a:rPr>
              <a:t> são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eficientes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termos</a:t>
            </a:r>
            <a:r>
              <a:rPr lang="en-US" dirty="0">
                <a:ea typeface="Times New Roman" panose="02020603050405020304" pitchFamily="18" charset="0"/>
              </a:rPr>
              <a:t> de </a:t>
            </a:r>
            <a:r>
              <a:rPr lang="en-US" dirty="0" err="1">
                <a:ea typeface="Times New Roman" panose="02020603050405020304" pitchFamily="18" charset="0"/>
              </a:rPr>
              <a:t>energia</a:t>
            </a:r>
            <a:r>
              <a:rPr lang="en-US" dirty="0">
                <a:ea typeface="Times New Roman" panose="02020603050405020304" pitchFamily="18" charset="0"/>
              </a:rPr>
              <a:t> e são </a:t>
            </a:r>
            <a:r>
              <a:rPr lang="en-US" dirty="0" err="1">
                <a:ea typeface="Times New Roman" panose="02020603050405020304" pitchFamily="18" charset="0"/>
              </a:rPr>
              <a:t>escaláveis</a:t>
            </a:r>
            <a:r>
              <a:rPr lang="en-US" dirty="0">
                <a:ea typeface="Times New Roman" panose="02020603050405020304" pitchFamily="18" charset="0"/>
              </a:rPr>
              <a:t>. Claro,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mecanismos</a:t>
            </a:r>
            <a:r>
              <a:rPr lang="en-US" dirty="0">
                <a:ea typeface="Times New Roman" panose="02020603050405020304" pitchFamily="18" charset="0"/>
              </a:rPr>
              <a:t> de </a:t>
            </a:r>
            <a:r>
              <a:rPr lang="en-US" dirty="0" err="1">
                <a:ea typeface="Times New Roman" panose="02020603050405020304" pitchFamily="18" charset="0"/>
              </a:rPr>
              <a:t>consenso</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e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melhorados</a:t>
            </a:r>
            <a:r>
              <a:rPr lang="en-US" dirty="0">
                <a:ea typeface="Times New Roman" panose="02020603050405020304" pitchFamily="18" charset="0"/>
              </a:rPr>
              <a:t>. Para </a:t>
            </a:r>
            <a:r>
              <a:rPr lang="en-US" dirty="0" err="1">
                <a:ea typeface="Times New Roman" panose="02020603050405020304" pitchFamily="18" charset="0"/>
              </a:rPr>
              <a:t>alcançar</a:t>
            </a:r>
            <a:r>
              <a:rPr lang="en-US" dirty="0">
                <a:ea typeface="Times New Roman" panose="02020603050405020304" pitchFamily="18" charset="0"/>
              </a:rPr>
              <a:t> um </a:t>
            </a:r>
            <a:r>
              <a:rPr lang="en-US" dirty="0" err="1">
                <a:ea typeface="Times New Roman" panose="02020603050405020304" pitchFamily="18" charset="0"/>
              </a:rPr>
              <a:t>nível</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alto de </a:t>
            </a:r>
            <a:r>
              <a:rPr lang="en-US" dirty="0" err="1">
                <a:ea typeface="Times New Roman" panose="02020603050405020304" pitchFamily="18" charset="0"/>
              </a:rPr>
              <a:t>escalabilidade</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 IA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útil</a:t>
            </a:r>
            <a:r>
              <a:rPr lang="en-US" dirty="0">
                <a:ea typeface="Times New Roman" panose="02020603050405020304" pitchFamily="18" charset="0"/>
              </a:rPr>
              <a:t>. Na academia, </a:t>
            </a:r>
            <a:r>
              <a:rPr lang="en-US" dirty="0" err="1">
                <a:ea typeface="Times New Roman" panose="02020603050405020304" pitchFamily="18" charset="0"/>
              </a:rPr>
              <a:t>há</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sugestão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uso</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estrutura</a:t>
            </a:r>
            <a:r>
              <a:rPr lang="en-US" dirty="0">
                <a:ea typeface="Times New Roman" panose="02020603050405020304" pitchFamily="18" charset="0"/>
              </a:rPr>
              <a:t> de </a:t>
            </a:r>
            <a:r>
              <a:rPr lang="en-US" dirty="0" err="1">
                <a:ea typeface="Times New Roman" panose="02020603050405020304" pitchFamily="18" charset="0"/>
              </a:rPr>
              <a:t>otimização</a:t>
            </a:r>
            <a:r>
              <a:rPr lang="en-US" dirty="0">
                <a:ea typeface="Times New Roman" panose="02020603050405020304" pitchFamily="18" charset="0"/>
              </a:rPr>
              <a:t> de </a:t>
            </a:r>
            <a:r>
              <a:rPr lang="en-US" dirty="0" err="1">
                <a:ea typeface="Times New Roman" panose="02020603050405020304" pitchFamily="18" charset="0"/>
              </a:rPr>
              <a:t>desempenho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habilitados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Esse</a:t>
            </a:r>
            <a:r>
              <a:rPr lang="en-US" dirty="0">
                <a:ea typeface="Times New Roman" panose="02020603050405020304" pitchFamily="18" charset="0"/>
              </a:rPr>
              <a:t>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baseado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aprendizagem</a:t>
            </a:r>
            <a:r>
              <a:rPr lang="en-US" dirty="0">
                <a:ea typeface="Times New Roman" panose="02020603050405020304" pitchFamily="18" charset="0"/>
              </a:rPr>
              <a:t> de </a:t>
            </a:r>
            <a:r>
              <a:rPr lang="en-US" dirty="0" err="1">
                <a:ea typeface="Times New Roman" panose="02020603050405020304" pitchFamily="18" charset="0"/>
              </a:rPr>
              <a:t>máquina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forma de um </a:t>
            </a:r>
            <a:r>
              <a:rPr lang="en-US" dirty="0" err="1">
                <a:ea typeface="Times New Roman" panose="02020603050405020304" pitchFamily="18" charset="0"/>
              </a:rPr>
              <a:t>algoritmo</a:t>
            </a:r>
            <a:r>
              <a:rPr lang="en-US" dirty="0">
                <a:ea typeface="Times New Roman" panose="02020603050405020304" pitchFamily="18" charset="0"/>
              </a:rPr>
              <a:t> </a:t>
            </a:r>
            <a:r>
              <a:rPr lang="en-US" dirty="0" err="1">
                <a:ea typeface="Times New Roman" panose="02020603050405020304" pitchFamily="18" charset="0"/>
              </a:rPr>
              <a:t>baseado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DRL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selecionar</a:t>
            </a:r>
            <a:r>
              <a:rPr lang="en-US" dirty="0">
                <a:ea typeface="Times New Roman" panose="02020603050405020304" pitchFamily="18" charset="0"/>
              </a:rPr>
              <a:t>/</a:t>
            </a:r>
            <a:r>
              <a:rPr lang="en-US" dirty="0" err="1">
                <a:ea typeface="Times New Roman" panose="02020603050405020304" pitchFamily="18" charset="0"/>
              </a:rPr>
              <a:t>ajustar</a:t>
            </a:r>
            <a:r>
              <a:rPr lang="en-US" dirty="0">
                <a:ea typeface="Times New Roman" panose="02020603050405020304" pitchFamily="18" charset="0"/>
              </a:rPr>
              <a:t> </a:t>
            </a:r>
            <a:r>
              <a:rPr lang="en-US" dirty="0" err="1">
                <a:ea typeface="Times New Roman" panose="02020603050405020304" pitchFamily="18" charset="0"/>
              </a:rPr>
              <a:t>dinamicamente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produtores</a:t>
            </a:r>
            <a:r>
              <a:rPr lang="en-US" dirty="0">
                <a:ea typeface="Times New Roman" panose="02020603050405020304" pitchFamily="18" charset="0"/>
              </a:rPr>
              <a:t> de </a:t>
            </a:r>
            <a:r>
              <a:rPr lang="en-US" dirty="0" err="1">
                <a:ea typeface="Times New Roman" panose="02020603050405020304" pitchFamily="18" charset="0"/>
              </a:rPr>
              <a:t>bloco</a:t>
            </a:r>
            <a:r>
              <a:rPr lang="en-US" dirty="0">
                <a:ea typeface="Times New Roman" panose="02020603050405020304" pitchFamily="18" charset="0"/>
              </a:rPr>
              <a:t>, </a:t>
            </a:r>
            <a:r>
              <a:rPr lang="en-US" dirty="0" err="1">
                <a:ea typeface="Times New Roman" panose="02020603050405020304" pitchFamily="18" charset="0"/>
              </a:rPr>
              <a:t>algoritmo</a:t>
            </a:r>
            <a:r>
              <a:rPr lang="en-US" dirty="0">
                <a:ea typeface="Times New Roman" panose="02020603050405020304" pitchFamily="18" charset="0"/>
              </a:rPr>
              <a:t> de </a:t>
            </a:r>
            <a:r>
              <a:rPr lang="en-US" dirty="0" err="1">
                <a:ea typeface="Times New Roman" panose="02020603050405020304" pitchFamily="18" charset="0"/>
              </a:rPr>
              <a:t>consenso</a:t>
            </a:r>
            <a:r>
              <a:rPr lang="en-US" dirty="0">
                <a:ea typeface="Times New Roman" panose="02020603050405020304" pitchFamily="18" charset="0"/>
              </a:rPr>
              <a:t>, </a:t>
            </a:r>
            <a:r>
              <a:rPr lang="en-US" dirty="0" err="1">
                <a:ea typeface="Times New Roman" panose="02020603050405020304" pitchFamily="18" charset="0"/>
              </a:rPr>
              <a:t>tamanho</a:t>
            </a:r>
            <a:r>
              <a:rPr lang="en-US" dirty="0">
                <a:ea typeface="Times New Roman" panose="02020603050405020304" pitchFamily="18" charset="0"/>
              </a:rPr>
              <a:t> de </a:t>
            </a:r>
            <a:r>
              <a:rPr lang="en-US" dirty="0" err="1">
                <a:ea typeface="Times New Roman" panose="02020603050405020304" pitchFamily="18" charset="0"/>
              </a:rPr>
              <a:t>bloco</a:t>
            </a:r>
            <a:r>
              <a:rPr lang="en-US" dirty="0">
                <a:ea typeface="Times New Roman" panose="02020603050405020304" pitchFamily="18" charset="0"/>
              </a:rPr>
              <a:t> e </a:t>
            </a:r>
            <a:r>
              <a:rPr lang="en-US" dirty="0" err="1">
                <a:ea typeface="Times New Roman" panose="02020603050405020304" pitchFamily="18" charset="0"/>
              </a:rPr>
              <a:t>intervalo</a:t>
            </a:r>
            <a:r>
              <a:rPr lang="en-US" dirty="0">
                <a:ea typeface="Times New Roman" panose="02020603050405020304" pitchFamily="18" charset="0"/>
              </a:rPr>
              <a:t> de </a:t>
            </a:r>
            <a:r>
              <a:rPr lang="en-US" dirty="0" err="1">
                <a:ea typeface="Times New Roman" panose="02020603050405020304" pitchFamily="18" charset="0"/>
              </a:rPr>
              <a:t>bloco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melhorar</a:t>
            </a:r>
            <a:r>
              <a:rPr lang="en-US" dirty="0">
                <a:ea typeface="Times New Roman" panose="02020603050405020304" pitchFamily="18" charset="0"/>
              </a:rPr>
              <a:t> o </a:t>
            </a:r>
            <a:r>
              <a:rPr lang="en-US" dirty="0" err="1">
                <a:ea typeface="Times New Roman" panose="02020603050405020304" pitchFamily="18" charset="0"/>
              </a:rPr>
              <a:t>desempenho</a:t>
            </a:r>
            <a:r>
              <a:rPr lang="en-US" dirty="0">
                <a:ea typeface="Times New Roman" panose="02020603050405020304" pitchFamily="18" charset="0"/>
              </a:rPr>
              <a:t>.</a:t>
            </a:r>
          </a:p>
          <a:p>
            <a:endParaRPr lang="en-US" dirty="0">
              <a:ea typeface="Times New Roman" panose="02020603050405020304" pitchFamily="18" charset="0"/>
            </a:endParaRPr>
          </a:p>
          <a:p>
            <a:r>
              <a:rPr lang="en-US" b="1" dirty="0" err="1">
                <a:solidFill>
                  <a:srgbClr val="F79037"/>
                </a:solidFill>
                <a:ea typeface="Times New Roman" panose="02020603050405020304" pitchFamily="18" charset="0"/>
              </a:rPr>
              <a:t>Autenticação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por</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meio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uma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identidade</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baseada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em</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blockchain</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Além</a:t>
            </a:r>
            <a:r>
              <a:rPr lang="en-US" dirty="0">
                <a:ea typeface="Times New Roman" panose="02020603050405020304" pitchFamily="18" charset="0"/>
              </a:rPr>
              <a:t> disso,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aplicada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fins de </a:t>
            </a:r>
            <a:r>
              <a:rPr lang="en-US" dirty="0" err="1">
                <a:ea typeface="Times New Roman" panose="02020603050405020304" pitchFamily="18" charset="0"/>
              </a:rPr>
              <a:t>autenticação</a:t>
            </a:r>
            <a:r>
              <a:rPr lang="en-US" dirty="0">
                <a:ea typeface="Times New Roman" panose="02020603050405020304" pitchFamily="18" charset="0"/>
              </a:rPr>
              <a:t> e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capaz</a:t>
            </a:r>
            <a:r>
              <a:rPr lang="en-US" dirty="0">
                <a:ea typeface="Times New Roman" panose="02020603050405020304" pitchFamily="18" charset="0"/>
              </a:rPr>
              <a:t> de </a:t>
            </a:r>
            <a:r>
              <a:rPr lang="en-US" dirty="0" err="1">
                <a:ea typeface="Times New Roman" panose="02020603050405020304" pitchFamily="18" charset="0"/>
              </a:rPr>
              <a:t>aumentar</a:t>
            </a:r>
            <a:r>
              <a:rPr lang="en-US" dirty="0">
                <a:ea typeface="Times New Roman" panose="02020603050405020304" pitchFamily="18" charset="0"/>
              </a:rPr>
              <a:t> a </a:t>
            </a:r>
            <a:r>
              <a:rPr lang="en-US" dirty="0" err="1">
                <a:ea typeface="Times New Roman" panose="02020603050405020304" pitchFamily="18" charset="0"/>
              </a:rPr>
              <a:t>confiança</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gerindo</a:t>
            </a:r>
            <a:r>
              <a:rPr lang="en-US" dirty="0">
                <a:ea typeface="Times New Roman" panose="02020603050405020304" pitchFamily="18" charset="0"/>
              </a:rPr>
              <a:t> a </a:t>
            </a:r>
            <a:r>
              <a:rPr lang="en-US" dirty="0" err="1">
                <a:ea typeface="Times New Roman" panose="02020603050405020304" pitchFamily="18" charset="0"/>
              </a:rPr>
              <a:t>identidade</a:t>
            </a:r>
            <a:r>
              <a:rPr lang="en-US" dirty="0">
                <a:ea typeface="Times New Roman" panose="02020603050405020304" pitchFamily="18" charset="0"/>
              </a:rPr>
              <a:t> dos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geral</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geralmente</a:t>
            </a:r>
            <a:r>
              <a:rPr lang="en-US" dirty="0">
                <a:ea typeface="Times New Roman" panose="02020603050405020304" pitchFamily="18" charset="0"/>
              </a:rPr>
              <a:t> </a:t>
            </a:r>
            <a:r>
              <a:rPr lang="en-US" dirty="0" err="1">
                <a:ea typeface="Times New Roman" panose="02020603050405020304" pitchFamily="18" charset="0"/>
              </a:rPr>
              <a:t>refere</a:t>
            </a:r>
            <a:r>
              <a:rPr lang="en-US" dirty="0">
                <a:ea typeface="Times New Roman" panose="02020603050405020304" pitchFamily="18" charset="0"/>
              </a:rPr>
              <a:t>-se a </a:t>
            </a:r>
            <a:r>
              <a:rPr lang="en-US" dirty="0" err="1">
                <a:ea typeface="Times New Roman" panose="02020603050405020304" pitchFamily="18" charset="0"/>
              </a:rPr>
              <a:t>indivíduos</a:t>
            </a:r>
            <a:r>
              <a:rPr lang="en-US" dirty="0">
                <a:ea typeface="Times New Roman" panose="02020603050405020304" pitchFamily="18" charset="0"/>
              </a:rPr>
              <a:t> e </a:t>
            </a:r>
            <a:r>
              <a:rPr lang="en-US" dirty="0" err="1">
                <a:ea typeface="Times New Roman" panose="02020603050405020304" pitchFamily="18" charset="0"/>
              </a:rPr>
              <a:t>empresas</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referir</a:t>
            </a:r>
            <a:r>
              <a:rPr lang="en-US" dirty="0">
                <a:ea typeface="Times New Roman" panose="02020603050405020304" pitchFamily="18" charset="0"/>
              </a:rPr>
              <a:t>-se a </a:t>
            </a:r>
            <a:r>
              <a:rPr lang="en-US" dirty="0" err="1">
                <a:ea typeface="Times New Roman" panose="02020603050405020304" pitchFamily="18" charset="0"/>
              </a:rPr>
              <a:t>dispositivos</a:t>
            </a:r>
            <a:r>
              <a:rPr lang="en-US" dirty="0">
                <a:ea typeface="Times New Roman" panose="02020603050405020304" pitchFamily="18" charset="0"/>
              </a:rPr>
              <a:t> e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As </a:t>
            </a:r>
            <a:r>
              <a:rPr lang="en-US" dirty="0" err="1">
                <a:ea typeface="Times New Roman" panose="02020603050405020304" pitchFamily="18" charset="0"/>
              </a:rPr>
              <a:t>identidades</a:t>
            </a:r>
            <a:r>
              <a:rPr lang="en-US" dirty="0">
                <a:ea typeface="Times New Roman" panose="02020603050405020304" pitchFamily="18" charset="0"/>
              </a:rPr>
              <a:t> </a:t>
            </a:r>
            <a:r>
              <a:rPr lang="en-US" dirty="0" err="1">
                <a:ea typeface="Times New Roman" panose="02020603050405020304" pitchFamily="18" charset="0"/>
              </a:rPr>
              <a:t>baseadas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garantirão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as </a:t>
            </a:r>
            <a:r>
              <a:rPr lang="en-US" dirty="0" err="1">
                <a:ea typeface="Times New Roman" panose="02020603050405020304" pitchFamily="18" charset="0"/>
              </a:rPr>
              <a:t>partes</a:t>
            </a:r>
            <a:r>
              <a:rPr lang="en-US" dirty="0">
                <a:ea typeface="Times New Roman" panose="02020603050405020304" pitchFamily="18" charset="0"/>
              </a:rPr>
              <a:t> da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recebam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identidade</a:t>
            </a:r>
            <a:r>
              <a:rPr lang="en-US" dirty="0">
                <a:ea typeface="Times New Roman" panose="02020603050405020304" pitchFamily="18" charset="0"/>
              </a:rPr>
              <a:t> digital, </a:t>
            </a:r>
            <a:r>
              <a:rPr lang="en-US" dirty="0" err="1">
                <a:ea typeface="Times New Roman" panose="02020603050405020304" pitchFamily="18" charset="0"/>
              </a:rPr>
              <a:t>baseada</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física</a:t>
            </a:r>
            <a:r>
              <a:rPr lang="en-US" dirty="0">
                <a:ea typeface="Times New Roman" panose="02020603050405020304" pitchFamily="18" charset="0"/>
              </a:rPr>
              <a:t> “real”: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carteiras</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de </a:t>
            </a:r>
            <a:r>
              <a:rPr lang="en-US" dirty="0" err="1">
                <a:ea typeface="Times New Roman" panose="02020603050405020304" pitchFamily="18" charset="0"/>
              </a:rPr>
              <a:t>indivíduos</a:t>
            </a:r>
            <a:r>
              <a:rPr lang="en-US" dirty="0">
                <a:ea typeface="Times New Roman" panose="02020603050405020304" pitchFamily="18" charset="0"/>
              </a:rPr>
              <a:t> e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seria</a:t>
            </a:r>
            <a:r>
              <a:rPr lang="en-US" dirty="0">
                <a:ea typeface="Times New Roman" panose="02020603050405020304" pitchFamily="18" charset="0"/>
              </a:rPr>
              <a:t> a </a:t>
            </a:r>
            <a:r>
              <a:rPr lang="en-US" dirty="0" err="1">
                <a:ea typeface="Times New Roman" panose="02020603050405020304" pitchFamily="18" charset="0"/>
              </a:rPr>
              <a:t>entrada</a:t>
            </a:r>
            <a:r>
              <a:rPr lang="en-US" dirty="0">
                <a:ea typeface="Times New Roman" panose="02020603050405020304" pitchFamily="18" charset="0"/>
              </a:rPr>
              <a:t> no </a:t>
            </a:r>
            <a:r>
              <a:rPr lang="en-US" dirty="0" err="1">
                <a:ea typeface="Times New Roman" panose="02020603050405020304" pitchFamily="18" charset="0"/>
              </a:rPr>
              <a:t>registo</a:t>
            </a:r>
            <a:r>
              <a:rPr lang="en-US" dirty="0">
                <a:ea typeface="Times New Roman" panose="02020603050405020304" pitchFamily="18" charset="0"/>
              </a:rPr>
              <a:t> </a:t>
            </a:r>
            <a:r>
              <a:rPr lang="en-US" dirty="0" err="1">
                <a:ea typeface="Times New Roman" panose="02020603050405020304" pitchFamily="18" charset="0"/>
              </a:rPr>
              <a:t>comercial</a:t>
            </a:r>
            <a:r>
              <a:rPr lang="en-US" dirty="0">
                <a:ea typeface="Times New Roman" panose="02020603050405020304" pitchFamily="18" charset="0"/>
              </a:rPr>
              <a:t>. Com base </a:t>
            </a:r>
            <a:r>
              <a:rPr lang="en-US" dirty="0" err="1">
                <a:ea typeface="Times New Roman" panose="02020603050405020304" pitchFamily="18" charset="0"/>
              </a:rPr>
              <a:t>nessas</a:t>
            </a:r>
            <a:r>
              <a:rPr lang="en-US" dirty="0">
                <a:ea typeface="Times New Roman" panose="02020603050405020304" pitchFamily="18" charset="0"/>
              </a:rPr>
              <a:t> </a:t>
            </a:r>
            <a:r>
              <a:rPr lang="en-US" dirty="0" err="1">
                <a:ea typeface="Times New Roman" panose="02020603050405020304" pitchFamily="18" charset="0"/>
              </a:rPr>
              <a:t>identidades</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entre </a:t>
            </a:r>
            <a:r>
              <a:rPr lang="en-US" dirty="0" err="1">
                <a:ea typeface="Times New Roman" panose="02020603050405020304" pitchFamily="18" charset="0"/>
              </a:rPr>
              <a:t>indivíduos</a:t>
            </a:r>
            <a:r>
              <a:rPr lang="en-US" dirty="0">
                <a:ea typeface="Times New Roman" panose="02020603050405020304" pitchFamily="18" charset="0"/>
              </a:rPr>
              <a:t> e </a:t>
            </a:r>
            <a:r>
              <a:rPr lang="en-US" dirty="0" err="1">
                <a:ea typeface="Times New Roman" panose="02020603050405020304" pitchFamily="18" charset="0"/>
              </a:rPr>
              <a:t>empresas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partilha</a:t>
            </a:r>
            <a:r>
              <a:rPr lang="en-US" dirty="0">
                <a:ea typeface="Times New Roman" panose="02020603050405020304" pitchFamily="18" charset="0"/>
              </a:rPr>
              <a:t> de </a:t>
            </a:r>
            <a:r>
              <a:rPr lang="en-US" dirty="0" err="1">
                <a:ea typeface="Times New Roman" panose="02020603050405020304" pitchFamily="18" charset="0"/>
              </a:rPr>
              <a:t>carro</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entre </a:t>
            </a:r>
            <a:r>
              <a:rPr lang="en-US" dirty="0" err="1">
                <a:ea typeface="Times New Roman" panose="02020603050405020304" pitchFamily="18" charset="0"/>
              </a:rPr>
              <a:t>indivíduos</a:t>
            </a:r>
            <a:r>
              <a:rPr lang="en-US" dirty="0">
                <a:ea typeface="Times New Roman" panose="02020603050405020304" pitchFamily="18" charset="0"/>
              </a:rPr>
              <a:t> e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transporte</a:t>
            </a:r>
            <a:r>
              <a:rPr lang="en-US" dirty="0">
                <a:ea typeface="Times New Roman" panose="02020603050405020304" pitchFamily="18" charset="0"/>
              </a:rPr>
              <a:t> de </a:t>
            </a:r>
            <a:r>
              <a:rPr lang="en-US" dirty="0" err="1">
                <a:ea typeface="Times New Roman" panose="02020603050405020304" pitchFamily="18" charset="0"/>
              </a:rPr>
              <a:t>passageiros</a:t>
            </a:r>
            <a:r>
              <a:rPr lang="en-US" dirty="0">
                <a:ea typeface="Times New Roman" panose="02020603050405020304" pitchFamily="18" charset="0"/>
              </a:rPr>
              <a:t> de um </a:t>
            </a:r>
            <a:r>
              <a:rPr lang="en-US" dirty="0" err="1">
                <a:ea typeface="Times New Roman" panose="02020603050405020304" pitchFamily="18" charset="0"/>
              </a:rPr>
              <a:t>carro</a:t>
            </a:r>
            <a:r>
              <a:rPr lang="en-US" dirty="0">
                <a:ea typeface="Times New Roman" panose="02020603050405020304" pitchFamily="18" charset="0"/>
              </a:rPr>
              <a:t> </a:t>
            </a:r>
            <a:r>
              <a:rPr lang="en-US" dirty="0" err="1">
                <a:ea typeface="Times New Roman" panose="02020603050405020304" pitchFamily="18" charset="0"/>
              </a:rPr>
              <a:t>autónomo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entre </a:t>
            </a:r>
            <a:r>
              <a:rPr lang="en-US" dirty="0" err="1">
                <a:ea typeface="Times New Roman" panose="02020603050405020304" pitchFamily="18" charset="0"/>
              </a:rPr>
              <a:t>duas</a:t>
            </a:r>
            <a:r>
              <a:rPr lang="en-US" dirty="0">
                <a:ea typeface="Times New Roman" panose="02020603050405020304" pitchFamily="18" charset="0"/>
              </a:rPr>
              <a:t>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carro</a:t>
            </a:r>
            <a:r>
              <a:rPr lang="en-US" dirty="0">
                <a:ea typeface="Times New Roman" panose="02020603050405020304" pitchFamily="18" charset="0"/>
              </a:rPr>
              <a:t> </a:t>
            </a:r>
            <a:r>
              <a:rPr lang="en-US" dirty="0" err="1">
                <a:ea typeface="Times New Roman" panose="02020603050405020304" pitchFamily="18" charset="0"/>
              </a:rPr>
              <a:t>autónomo</a:t>
            </a:r>
            <a:r>
              <a:rPr lang="en-US" dirty="0">
                <a:ea typeface="Times New Roman" panose="02020603050405020304" pitchFamily="18" charset="0"/>
              </a:rPr>
              <a:t> </a:t>
            </a:r>
            <a:r>
              <a:rPr lang="en-US" dirty="0" err="1">
                <a:ea typeface="Times New Roman" panose="02020603050405020304" pitchFamily="18" charset="0"/>
              </a:rPr>
              <a:t>paga</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estacionamento</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conduzidas</a:t>
            </a:r>
            <a:r>
              <a:rPr lang="en-US" dirty="0">
                <a:ea typeface="Times New Roman" panose="02020603050405020304" pitchFamily="18" charset="0"/>
              </a:rPr>
              <a:t> e </a:t>
            </a:r>
            <a:r>
              <a:rPr lang="en-US" dirty="0" err="1">
                <a:ea typeface="Times New Roman" panose="02020603050405020304" pitchFamily="18" charset="0"/>
              </a:rPr>
              <a:t>processadas</a:t>
            </a:r>
            <a:r>
              <a:rPr lang="en-US" dirty="0">
                <a:ea typeface="Times New Roman" panose="02020603050405020304" pitchFamily="18" charset="0"/>
              </a:rPr>
              <a:t> de </a:t>
            </a:r>
            <a:r>
              <a:rPr lang="en-US" dirty="0" err="1">
                <a:ea typeface="Times New Roman" panose="02020603050405020304" pitchFamily="18" charset="0"/>
              </a:rPr>
              <a:t>maneira</a:t>
            </a:r>
            <a:r>
              <a:rPr lang="en-US" dirty="0">
                <a:ea typeface="Times New Roman" panose="02020603050405020304" pitchFamily="18" charset="0"/>
              </a:rPr>
              <a:t> </a:t>
            </a:r>
            <a:r>
              <a:rPr lang="en-US" dirty="0" err="1">
                <a:ea typeface="Times New Roman" panose="02020603050405020304" pitchFamily="18" charset="0"/>
              </a:rPr>
              <a:t>eficiente</a:t>
            </a:r>
            <a:r>
              <a:rPr lang="en-US" dirty="0">
                <a:ea typeface="Times New Roman" panose="02020603050405020304" pitchFamily="18" charset="0"/>
              </a:rPr>
              <a:t> com </a:t>
            </a:r>
            <a:r>
              <a:rPr lang="en-US" dirty="0" err="1">
                <a:ea typeface="Times New Roman" panose="02020603050405020304" pitchFamily="18" charset="0"/>
              </a:rPr>
              <a:t>baixos</a:t>
            </a:r>
            <a:r>
              <a:rPr lang="en-US" dirty="0">
                <a:ea typeface="Times New Roman" panose="02020603050405020304" pitchFamily="18" charset="0"/>
              </a:rPr>
              <a:t> </a:t>
            </a:r>
            <a:r>
              <a:rPr lang="en-US" dirty="0" err="1">
                <a:ea typeface="Times New Roman" panose="02020603050405020304" pitchFamily="18" charset="0"/>
              </a:rPr>
              <a:t>custos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e </a:t>
            </a:r>
            <a:r>
              <a:rPr lang="en-US" dirty="0" err="1">
                <a:ea typeface="Times New Roman" panose="02020603050405020304" pitchFamily="18" charset="0"/>
              </a:rPr>
              <a:t>alta</a:t>
            </a:r>
            <a:r>
              <a:rPr lang="en-US" dirty="0">
                <a:ea typeface="Times New Roman" panose="02020603050405020304" pitchFamily="18" charset="0"/>
              </a:rPr>
              <a:t> </a:t>
            </a:r>
            <a:r>
              <a:rPr lang="en-US" dirty="0" err="1">
                <a:ea typeface="Times New Roman" panose="02020603050405020304" pitchFamily="18" charset="0"/>
              </a:rPr>
              <a:t>velocidade</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a:t>
            </a:r>
          </a:p>
          <a:p>
            <a:endParaRPr lang="en-US" dirty="0">
              <a:effectLst/>
              <a:ea typeface="Times New Roman" panose="02020603050405020304" pitchFamily="18" charset="0"/>
            </a:endParaRPr>
          </a:p>
          <a:p>
            <a:r>
              <a:rPr lang="en-US" dirty="0">
                <a:ea typeface="Times New Roman" panose="02020603050405020304" pitchFamily="18" charset="0"/>
              </a:rPr>
              <a:t>A </a:t>
            </a:r>
            <a:r>
              <a:rPr lang="en-US" dirty="0" err="1">
                <a:ea typeface="Times New Roman" panose="02020603050405020304" pitchFamily="18" charset="0"/>
              </a:rPr>
              <a:t>IoT</a:t>
            </a:r>
            <a:r>
              <a:rPr lang="en-US" dirty="0">
                <a:ea typeface="Times New Roman" panose="02020603050405020304" pitchFamily="18" charset="0"/>
              </a:rPr>
              <a:t> Analytics </a:t>
            </a:r>
            <a:r>
              <a:rPr lang="en-US" dirty="0" err="1">
                <a:ea typeface="Times New Roman" panose="02020603050405020304" pitchFamily="18" charset="0"/>
              </a:rPr>
              <a:t>estima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de 20 </a:t>
            </a:r>
            <a:r>
              <a:rPr lang="en-US" dirty="0" err="1">
                <a:ea typeface="Times New Roman" panose="02020603050405020304" pitchFamily="18" charset="0"/>
              </a:rPr>
              <a:t>bilhões</a:t>
            </a:r>
            <a:r>
              <a:rPr lang="en-US" dirty="0">
                <a:ea typeface="Times New Roman" panose="02020603050405020304" pitchFamily="18" charset="0"/>
              </a:rPr>
              <a:t> de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estarão</a:t>
            </a:r>
            <a:r>
              <a:rPr lang="en-US" dirty="0">
                <a:ea typeface="Times New Roman" panose="02020603050405020304" pitchFamily="18" charset="0"/>
              </a:rPr>
              <a:t> </a:t>
            </a:r>
            <a:r>
              <a:rPr lang="en-US" dirty="0" err="1">
                <a:ea typeface="Times New Roman" panose="02020603050405020304" pitchFamily="18" charset="0"/>
              </a:rPr>
              <a:t>conectados</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internet </a:t>
            </a:r>
            <a:r>
              <a:rPr lang="en-US" dirty="0" err="1">
                <a:ea typeface="Times New Roman" panose="02020603050405020304" pitchFamily="18" charset="0"/>
              </a:rPr>
              <a:t>até</a:t>
            </a:r>
            <a:r>
              <a:rPr lang="en-US" dirty="0">
                <a:ea typeface="Times New Roman" panose="02020603050405020304" pitchFamily="18" charset="0"/>
              </a:rPr>
              <a:t> 2025.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serão</a:t>
            </a:r>
            <a:r>
              <a:rPr lang="en-US" dirty="0">
                <a:ea typeface="Times New Roman" panose="02020603050405020304" pitchFamily="18" charset="0"/>
              </a:rPr>
              <a:t> </a:t>
            </a:r>
            <a:r>
              <a:rPr lang="en-US" dirty="0" err="1">
                <a:ea typeface="Times New Roman" panose="02020603050405020304" pitchFamily="18" charset="0"/>
              </a:rPr>
              <a:t>parcialmente</a:t>
            </a:r>
            <a:r>
              <a:rPr lang="en-US" dirty="0">
                <a:ea typeface="Times New Roman" panose="02020603050405020304" pitchFamily="18" charset="0"/>
              </a:rPr>
              <a:t> </a:t>
            </a:r>
            <a:r>
              <a:rPr lang="en-US" dirty="0" err="1">
                <a:ea typeface="Times New Roman" panose="02020603050405020304" pitchFamily="18" charset="0"/>
              </a:rPr>
              <a:t>conectados</a:t>
            </a:r>
            <a:r>
              <a:rPr lang="en-US" dirty="0">
                <a:ea typeface="Times New Roman" panose="02020603050405020304" pitchFamily="18" charset="0"/>
              </a:rPr>
              <a:t> a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de </a:t>
            </a:r>
            <a:r>
              <a:rPr lang="en-US" dirty="0" err="1">
                <a:ea typeface="Times New Roman" panose="02020603050405020304" pitchFamily="18" charset="0"/>
              </a:rPr>
              <a:t>pagamento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requer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nova </a:t>
            </a:r>
            <a:r>
              <a:rPr lang="en-US" dirty="0" err="1">
                <a:ea typeface="Times New Roman" panose="02020603050405020304" pitchFamily="18" charset="0"/>
              </a:rPr>
              <a:t>infraestrutura</a:t>
            </a:r>
            <a:r>
              <a:rPr lang="en-US" dirty="0">
                <a:ea typeface="Times New Roman" panose="02020603050405020304" pitchFamily="18" charset="0"/>
              </a:rPr>
              <a:t> de </a:t>
            </a:r>
            <a:r>
              <a:rPr lang="en-US" dirty="0" err="1">
                <a:ea typeface="Times New Roman" panose="02020603050405020304" pitchFamily="18" charset="0"/>
              </a:rPr>
              <a:t>pagamento</a:t>
            </a:r>
            <a:r>
              <a:rPr lang="en-US" dirty="0">
                <a:ea typeface="Times New Roman" panose="02020603050405020304" pitchFamily="18" charset="0"/>
              </a:rPr>
              <a:t>. </a:t>
            </a:r>
            <a:r>
              <a:rPr lang="en-US" dirty="0" err="1">
                <a:ea typeface="Times New Roman" panose="02020603050405020304" pitchFamily="18" charset="0"/>
              </a:rPr>
              <a:t>Pessoas</a:t>
            </a:r>
            <a:r>
              <a:rPr lang="en-US" dirty="0">
                <a:ea typeface="Times New Roman" panose="02020603050405020304" pitchFamily="18" charset="0"/>
              </a:rPr>
              <a:t> </a:t>
            </a:r>
            <a:r>
              <a:rPr lang="en-US" dirty="0" err="1">
                <a:ea typeface="Times New Roman" panose="02020603050405020304" pitchFamily="18" charset="0"/>
              </a:rPr>
              <a:t>físicas</a:t>
            </a:r>
            <a:r>
              <a:rPr lang="en-US" dirty="0">
                <a:ea typeface="Times New Roman" panose="02020603050405020304" pitchFamily="18" charset="0"/>
              </a:rPr>
              <a:t>, </a:t>
            </a:r>
            <a:r>
              <a:rPr lang="en-US" dirty="0" err="1">
                <a:ea typeface="Times New Roman" panose="02020603050405020304" pitchFamily="18" charset="0"/>
              </a:rPr>
              <a:t>jurídicas</a:t>
            </a:r>
            <a:r>
              <a:rPr lang="en-US" dirty="0">
                <a:ea typeface="Times New Roman" panose="02020603050405020304" pitchFamily="18" charset="0"/>
              </a:rPr>
              <a:t> e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registadas</a:t>
            </a:r>
            <a:r>
              <a:rPr lang="en-US" dirty="0">
                <a:ea typeface="Times New Roman" panose="02020603050405020304" pitchFamily="18" charset="0"/>
              </a:rPr>
              <a:t> com ad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identidades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participar</a:t>
            </a:r>
            <a:r>
              <a:rPr lang="en-US" dirty="0">
                <a:ea typeface="Times New Roman" panose="02020603050405020304" pitchFamily="18" charset="0"/>
              </a:rPr>
              <a:t> </a:t>
            </a:r>
            <a:r>
              <a:rPr lang="en-US" dirty="0" err="1">
                <a:ea typeface="Times New Roman" panose="02020603050405020304" pitchFamily="18" charset="0"/>
              </a:rPr>
              <a:t>nessa</a:t>
            </a:r>
            <a:r>
              <a:rPr lang="en-US" dirty="0">
                <a:ea typeface="Times New Roman" panose="02020603050405020304" pitchFamily="18" charset="0"/>
              </a:rPr>
              <a:t> nova </a:t>
            </a:r>
            <a:r>
              <a:rPr lang="en-US" dirty="0" err="1">
                <a:ea typeface="Times New Roman" panose="02020603050405020304" pitchFamily="18" charset="0"/>
              </a:rPr>
              <a:t>rede</a:t>
            </a:r>
            <a:r>
              <a:rPr lang="en-US" dirty="0">
                <a:ea typeface="Times New Roman" panose="02020603050405020304" pitchFamily="18" charset="0"/>
              </a:rPr>
              <a:t> de </a:t>
            </a:r>
            <a:r>
              <a:rPr lang="en-US" dirty="0" err="1">
                <a:ea typeface="Times New Roman" panose="02020603050405020304" pitchFamily="18" charset="0"/>
              </a:rPr>
              <a:t>pagamentos</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perfeita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um </a:t>
            </a:r>
            <a:r>
              <a:rPr lang="en-US" dirty="0" err="1">
                <a:ea typeface="Times New Roman" panose="02020603050405020304" pitchFamily="18" charset="0"/>
              </a:rPr>
              <a:t>sistema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instalar</a:t>
            </a:r>
            <a:r>
              <a:rPr lang="en-US" dirty="0">
                <a:ea typeface="Times New Roman" panose="02020603050405020304" pitchFamily="18" charset="0"/>
              </a:rPr>
              <a:t> e </a:t>
            </a:r>
            <a:r>
              <a:rPr lang="en-US" dirty="0" err="1">
                <a:ea typeface="Times New Roman" panose="02020603050405020304" pitchFamily="18" charset="0"/>
              </a:rPr>
              <a:t>gerir</a:t>
            </a:r>
            <a:r>
              <a:rPr lang="en-US" dirty="0">
                <a:ea typeface="Times New Roman" panose="02020603050405020304" pitchFamily="18" charset="0"/>
              </a:rPr>
              <a:t> </a:t>
            </a:r>
            <a:r>
              <a:rPr lang="en-US" dirty="0" err="1">
                <a:ea typeface="Times New Roman" panose="02020603050405020304" pitchFamily="18" charset="0"/>
              </a:rPr>
              <a:t>identidades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de </a:t>
            </a:r>
            <a:r>
              <a:rPr lang="en-US" dirty="0" err="1">
                <a:ea typeface="Times New Roman" panose="02020603050405020304" pitchFamily="18" charset="0"/>
              </a:rPr>
              <a:t>maneira</a:t>
            </a:r>
            <a:r>
              <a:rPr lang="en-US" dirty="0">
                <a:ea typeface="Times New Roman" panose="02020603050405020304" pitchFamily="18" charset="0"/>
              </a:rPr>
              <a:t> </a:t>
            </a:r>
            <a:r>
              <a:rPr lang="en-US" dirty="0" err="1">
                <a:ea typeface="Times New Roman" panose="02020603050405020304" pitchFamily="18" charset="0"/>
              </a:rPr>
              <a:t>segura</a:t>
            </a:r>
            <a:r>
              <a:rPr lang="en-US" dirty="0">
                <a:ea typeface="Times New Roman" panose="02020603050405020304" pitchFamily="18" charset="0"/>
              </a:rPr>
              <a:t> e </a:t>
            </a:r>
            <a:r>
              <a:rPr lang="en-US" dirty="0" err="1">
                <a:ea typeface="Times New Roman" panose="02020603050405020304" pitchFamily="18" charset="0"/>
              </a:rPr>
              <a:t>eficiente</a:t>
            </a:r>
            <a:r>
              <a:rPr lang="en-US" dirty="0">
                <a:ea typeface="Times New Roman" panose="02020603050405020304" pitchFamily="18" charset="0"/>
              </a:rPr>
              <a:t>. </a:t>
            </a:r>
            <a:r>
              <a:rPr lang="en-US" dirty="0" err="1">
                <a:ea typeface="Times New Roman" panose="02020603050405020304" pitchFamily="18" charset="0"/>
              </a:rPr>
              <a:t>Portanto</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no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será</a:t>
            </a:r>
            <a:r>
              <a:rPr lang="en-US" dirty="0">
                <a:ea typeface="Times New Roman" panose="02020603050405020304" pitchFamily="18" charset="0"/>
              </a:rPr>
              <a:t> de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importância</a:t>
            </a:r>
            <a:r>
              <a:rPr lang="en-US" dirty="0">
                <a:ea typeface="Times New Roman" panose="02020603050405020304" pitchFamily="18" charset="0"/>
              </a:rPr>
              <a:t> no </a:t>
            </a:r>
            <a:r>
              <a:rPr lang="en-US" dirty="0" err="1">
                <a:ea typeface="Times New Roman" panose="02020603050405020304" pitchFamily="18" charset="0"/>
              </a:rPr>
              <a:t>futuro</a:t>
            </a:r>
            <a:r>
              <a:rPr lang="en-US" dirty="0">
                <a:ea typeface="Times New Roman" panose="02020603050405020304" pitchFamily="18" charset="0"/>
              </a:rPr>
              <a:t>. Tal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acontece</a:t>
            </a:r>
            <a:r>
              <a:rPr lang="en-US" dirty="0">
                <a:ea typeface="Times New Roman" panose="02020603050405020304" pitchFamily="18" charset="0"/>
              </a:rPr>
              <a:t> com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centralizados</a:t>
            </a:r>
            <a:r>
              <a:rPr lang="en-US" dirty="0">
                <a:ea typeface="Times New Roman" panose="02020603050405020304" pitchFamily="18" charset="0"/>
              </a:rPr>
              <a:t> </a:t>
            </a:r>
            <a:r>
              <a:rPr lang="en-US" dirty="0" err="1">
                <a:ea typeface="Times New Roman" panose="02020603050405020304" pitchFamily="18" charset="0"/>
              </a:rPr>
              <a:t>convencionais</a:t>
            </a:r>
            <a:r>
              <a:rPr lang="en-US" dirty="0">
                <a:ea typeface="Times New Roman" panose="02020603050405020304" pitchFamily="18" charset="0"/>
              </a:rPr>
              <a:t>, o </a:t>
            </a:r>
            <a:r>
              <a:rPr lang="en-US" dirty="0" err="1">
                <a:ea typeface="Times New Roman" panose="02020603050405020304" pitchFamily="18" charset="0"/>
              </a:rPr>
              <a:t>sistema</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cumprir</a:t>
            </a:r>
            <a:r>
              <a:rPr lang="en-US" dirty="0">
                <a:ea typeface="Times New Roman" panose="02020603050405020304" pitchFamily="18" charset="0"/>
              </a:rPr>
              <a:t> as leis de </a:t>
            </a:r>
            <a:r>
              <a:rPr lang="en-US" dirty="0" err="1">
                <a:ea typeface="Times New Roman" panose="02020603050405020304" pitchFamily="18" charset="0"/>
              </a:rPr>
              <a:t>proteção</a:t>
            </a:r>
            <a:r>
              <a:rPr lang="en-US" dirty="0">
                <a:ea typeface="Times New Roman" panose="02020603050405020304" pitchFamily="18" charset="0"/>
              </a:rPr>
              <a:t> de dados. Na </a:t>
            </a:r>
            <a:r>
              <a:rPr lang="en-US" dirty="0" err="1">
                <a:ea typeface="Times New Roman" panose="02020603050405020304" pitchFamily="18" charset="0"/>
              </a:rPr>
              <a:t>verdade</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com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de </a:t>
            </a:r>
            <a:r>
              <a:rPr lang="en-US" dirty="0" err="1">
                <a:ea typeface="Times New Roman" panose="02020603050405020304" pitchFamily="18" charset="0"/>
              </a:rPr>
              <a:t>acesso</a:t>
            </a:r>
            <a:r>
              <a:rPr lang="en-US" dirty="0">
                <a:ea typeface="Times New Roman" panose="02020603050405020304" pitchFamily="18" charset="0"/>
              </a:rPr>
              <a:t> </a:t>
            </a:r>
            <a:r>
              <a:rPr lang="en-US" dirty="0" err="1">
                <a:ea typeface="Times New Roman" panose="02020603050405020304" pitchFamily="18" charset="0"/>
              </a:rPr>
              <a:t>inerentes</a:t>
            </a:r>
            <a:r>
              <a:rPr lang="en-US" dirty="0">
                <a:ea typeface="Times New Roman" panose="02020603050405020304" pitchFamily="18" charset="0"/>
              </a:rPr>
              <a:t> e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criptografia</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melhor</a:t>
            </a:r>
            <a:r>
              <a:rPr lang="en-US" dirty="0">
                <a:ea typeface="Times New Roman" panose="02020603050405020304" pitchFamily="18" charset="0"/>
              </a:rPr>
              <a:t> do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baseados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capazes</a:t>
            </a:r>
            <a:r>
              <a:rPr lang="en-US" dirty="0">
                <a:ea typeface="Times New Roman" panose="02020603050405020304" pitchFamily="18" charset="0"/>
              </a:rPr>
              <a:t> de, </a:t>
            </a:r>
            <a:r>
              <a:rPr lang="en-US" dirty="0" err="1">
                <a:ea typeface="Times New Roman" panose="02020603050405020304" pitchFamily="18" charset="0"/>
              </a:rPr>
              <a:t>primeiro</a:t>
            </a:r>
            <a:r>
              <a:rPr lang="en-US" dirty="0">
                <a:ea typeface="Times New Roman" panose="02020603050405020304" pitchFamily="18" charset="0"/>
              </a:rPr>
              <a:t>, </a:t>
            </a:r>
            <a:r>
              <a:rPr lang="en-US" dirty="0" err="1">
                <a:ea typeface="Times New Roman" panose="02020603050405020304" pitchFamily="18" charset="0"/>
              </a:rPr>
              <a:t>proteger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dados </a:t>
            </a:r>
            <a:r>
              <a:rPr lang="en-US" dirty="0" err="1">
                <a:ea typeface="Times New Roman" panose="02020603050405020304" pitchFamily="18" charset="0"/>
              </a:rPr>
              <a:t>desde</a:t>
            </a:r>
            <a:r>
              <a:rPr lang="en-US" dirty="0">
                <a:ea typeface="Times New Roman" panose="02020603050405020304" pitchFamily="18" charset="0"/>
              </a:rPr>
              <a:t> o </a:t>
            </a:r>
            <a:r>
              <a:rPr lang="en-US" dirty="0" err="1">
                <a:ea typeface="Times New Roman" panose="02020603050405020304" pitchFamily="18" charset="0"/>
              </a:rPr>
              <a:t>projeto</a:t>
            </a:r>
            <a:r>
              <a:rPr lang="en-US" dirty="0">
                <a:ea typeface="Times New Roman" panose="02020603050405020304" pitchFamily="18" charset="0"/>
              </a:rPr>
              <a:t>, </a:t>
            </a:r>
            <a:r>
              <a:rPr lang="en-US" dirty="0" err="1">
                <a:ea typeface="Times New Roman" panose="02020603050405020304" pitchFamily="18" charset="0"/>
              </a:rPr>
              <a:t>segundo</a:t>
            </a:r>
            <a:r>
              <a:rPr lang="en-US" dirty="0">
                <a:ea typeface="Times New Roman" panose="02020603050405020304" pitchFamily="18" charset="0"/>
              </a:rPr>
              <a:t>, </a:t>
            </a:r>
            <a:r>
              <a:rPr lang="en-US" dirty="0" err="1">
                <a:ea typeface="Times New Roman" panose="02020603050405020304" pitchFamily="18" charset="0"/>
              </a:rPr>
              <a:t>organizar</a:t>
            </a:r>
            <a:r>
              <a:rPr lang="en-US" dirty="0">
                <a:ea typeface="Times New Roman" panose="02020603050405020304" pitchFamily="18" charset="0"/>
              </a:rPr>
              <a:t> a </a:t>
            </a:r>
            <a:r>
              <a:rPr lang="en-US" dirty="0" err="1">
                <a:ea typeface="Times New Roman" panose="02020603050405020304" pitchFamily="18" charset="0"/>
              </a:rPr>
              <a:t>propriedade</a:t>
            </a:r>
            <a:r>
              <a:rPr lang="en-US" dirty="0">
                <a:ea typeface="Times New Roman" panose="02020603050405020304" pitchFamily="18" charset="0"/>
              </a:rPr>
              <a:t> dos dados e, </a:t>
            </a:r>
            <a:r>
              <a:rPr lang="en-US" dirty="0" err="1">
                <a:ea typeface="Times New Roman" panose="02020603050405020304" pitchFamily="18" charset="0"/>
              </a:rPr>
              <a:t>terceiro</a:t>
            </a:r>
            <a:r>
              <a:rPr lang="en-US" dirty="0">
                <a:ea typeface="Times New Roman" panose="02020603050405020304" pitchFamily="18" charset="0"/>
              </a:rPr>
              <a:t>, </a:t>
            </a:r>
            <a:r>
              <a:rPr lang="en-US" dirty="0" err="1">
                <a:ea typeface="Times New Roman" panose="02020603050405020304" pitchFamily="18" charset="0"/>
              </a:rPr>
              <a:t>facilitar</a:t>
            </a:r>
            <a:r>
              <a:rPr lang="en-US" dirty="0">
                <a:ea typeface="Times New Roman" panose="02020603050405020304" pitchFamily="18" charset="0"/>
              </a:rPr>
              <a:t> a </a:t>
            </a:r>
            <a:r>
              <a:rPr lang="en-US" dirty="0" err="1">
                <a:ea typeface="Times New Roman" panose="02020603050405020304" pitchFamily="18" charset="0"/>
              </a:rPr>
              <a:t>monetização</a:t>
            </a:r>
            <a:r>
              <a:rPr lang="en-US" dirty="0">
                <a:ea typeface="Times New Roman" panose="02020603050405020304" pitchFamily="18" charset="0"/>
              </a:rPr>
              <a:t> dos dados. O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permite</a:t>
            </a:r>
            <a:r>
              <a:rPr lang="en-US" dirty="0">
                <a:ea typeface="Times New Roman" panose="02020603050405020304" pitchFamily="18" charset="0"/>
              </a:rPr>
              <a:t> a </a:t>
            </a:r>
            <a:r>
              <a:rPr lang="en-US" dirty="0" err="1">
                <a:ea typeface="Times New Roman" panose="02020603050405020304" pitchFamily="18" charset="0"/>
              </a:rPr>
              <a:t>segurança</a:t>
            </a:r>
            <a:r>
              <a:rPr lang="en-US" dirty="0">
                <a:ea typeface="Times New Roman" panose="02020603050405020304" pitchFamily="18" charset="0"/>
              </a:rPr>
              <a:t> da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registos</a:t>
            </a:r>
            <a:r>
              <a:rPr lang="en-US" dirty="0">
                <a:ea typeface="Times New Roman" panose="02020603050405020304" pitchFamily="18" charset="0"/>
              </a:rPr>
              <a:t> são </a:t>
            </a:r>
            <a:r>
              <a:rPr lang="en-US" dirty="0" err="1">
                <a:ea typeface="Times New Roman" panose="02020603050405020304" pitchFamily="18" charset="0"/>
              </a:rPr>
              <a:t>imutáveis</a:t>
            </a:r>
            <a:r>
              <a:rPr lang="en-US" dirty="0">
                <a:ea typeface="Times New Roman" panose="02020603050405020304" pitchFamily="18" charset="0"/>
              </a:rPr>
              <a:t> e </a:t>
            </a:r>
            <a:r>
              <a:rPr lang="en-US" dirty="0" err="1">
                <a:ea typeface="Times New Roman" panose="02020603050405020304" pitchFamily="18" charset="0"/>
              </a:rPr>
              <a:t>difíceis</a:t>
            </a:r>
            <a:r>
              <a:rPr lang="en-US" dirty="0">
                <a:ea typeface="Times New Roman" panose="02020603050405020304" pitchFamily="18" charset="0"/>
              </a:rPr>
              <a:t> de </a:t>
            </a:r>
            <a:r>
              <a:rPr lang="en-US" dirty="0" err="1">
                <a:ea typeface="Times New Roman" panose="02020603050405020304" pitchFamily="18" charset="0"/>
              </a:rPr>
              <a:t>falsificar</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157</a:t>
            </a:fld>
            <a:endParaRPr lang="en-US" dirty="0"/>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54047" y="7456391"/>
            <a:ext cx="6051578" cy="236763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Automatização</a:t>
            </a:r>
            <a:r>
              <a:rPr lang="en-US" b="1" dirty="0">
                <a:solidFill>
                  <a:srgbClr val="F79037"/>
                </a:solidFill>
              </a:rPr>
              <a:t> via </a:t>
            </a:r>
            <a:r>
              <a:rPr lang="en-US" b="1" dirty="0" err="1">
                <a:solidFill>
                  <a:srgbClr val="F79037"/>
                </a:solidFill>
              </a:rPr>
              <a:t>contratos</a:t>
            </a:r>
            <a:r>
              <a:rPr lang="en-US" b="1" dirty="0">
                <a:solidFill>
                  <a:srgbClr val="F79037"/>
                </a:solidFill>
              </a:rPr>
              <a:t> </a:t>
            </a:r>
            <a:r>
              <a:rPr lang="en-US" b="1" dirty="0" err="1">
                <a:solidFill>
                  <a:srgbClr val="F79037"/>
                </a:solidFill>
              </a:rPr>
              <a:t>inteligentes</a:t>
            </a:r>
            <a:endParaRPr lang="en-US" b="1" dirty="0">
              <a:solidFill>
                <a:srgbClr val="F79037"/>
              </a:solidFill>
            </a:endParaRPr>
          </a:p>
          <a:p>
            <a:r>
              <a:rPr lang="en-US" dirty="0">
                <a:solidFill>
                  <a:schemeClr val="tx1"/>
                </a:solidFill>
              </a:rPr>
              <a:t>Outro campo </a:t>
            </a:r>
            <a:r>
              <a:rPr lang="en-US" dirty="0" err="1">
                <a:solidFill>
                  <a:schemeClr val="tx1"/>
                </a:solidFill>
              </a:rPr>
              <a:t>que</a:t>
            </a:r>
            <a:r>
              <a:rPr lang="en-US" dirty="0">
                <a:solidFill>
                  <a:schemeClr val="tx1"/>
                </a:solidFill>
              </a:rPr>
              <a:t> </a:t>
            </a:r>
            <a:r>
              <a:rPr lang="en-US" dirty="0" err="1">
                <a:solidFill>
                  <a:schemeClr val="tx1"/>
                </a:solidFill>
              </a:rPr>
              <a:t>beneficia</a:t>
            </a:r>
            <a:r>
              <a:rPr lang="en-US" dirty="0">
                <a:solidFill>
                  <a:schemeClr val="tx1"/>
                </a:solidFill>
              </a:rPr>
              <a:t> </a:t>
            </a:r>
            <a:r>
              <a:rPr lang="en-US" dirty="0" err="1">
                <a:solidFill>
                  <a:schemeClr val="tx1"/>
                </a:solidFill>
              </a:rPr>
              <a:t>muito</a:t>
            </a:r>
            <a:r>
              <a:rPr lang="en-US" dirty="0">
                <a:solidFill>
                  <a:schemeClr val="tx1"/>
                </a:solidFill>
              </a:rPr>
              <a:t> da </a:t>
            </a:r>
            <a:r>
              <a:rPr lang="en-US" dirty="0" err="1">
                <a:solidFill>
                  <a:schemeClr val="tx1"/>
                </a:solidFill>
              </a:rPr>
              <a:t>aplicação</a:t>
            </a:r>
            <a:r>
              <a:rPr lang="en-US" dirty="0">
                <a:solidFill>
                  <a:schemeClr val="tx1"/>
                </a:solidFill>
              </a:rPr>
              <a:t> </a:t>
            </a:r>
            <a:r>
              <a:rPr lang="en-US" dirty="0" err="1">
                <a:solidFill>
                  <a:schemeClr val="tx1"/>
                </a:solidFill>
              </a:rPr>
              <a:t>conjunta</a:t>
            </a:r>
            <a:r>
              <a:rPr lang="en-US" dirty="0">
                <a:solidFill>
                  <a:schemeClr val="tx1"/>
                </a:solidFill>
              </a:rPr>
              <a:t> de </a:t>
            </a:r>
            <a:r>
              <a:rPr lang="en-US" dirty="0" err="1">
                <a:solidFill>
                  <a:schemeClr val="tx1"/>
                </a:solidFill>
              </a:rPr>
              <a:t>blockchain</a:t>
            </a:r>
            <a:r>
              <a:rPr lang="en-US" dirty="0">
                <a:solidFill>
                  <a:schemeClr val="tx1"/>
                </a:solidFill>
              </a:rPr>
              <a:t>, </a:t>
            </a:r>
            <a:r>
              <a:rPr lang="en-US" dirty="0" err="1">
                <a:solidFill>
                  <a:schemeClr val="tx1"/>
                </a:solidFill>
              </a:rPr>
              <a:t>IoT</a:t>
            </a:r>
            <a:r>
              <a:rPr lang="en-US" dirty="0">
                <a:solidFill>
                  <a:schemeClr val="tx1"/>
                </a:solidFill>
              </a:rPr>
              <a:t> e IA </a:t>
            </a:r>
            <a:r>
              <a:rPr lang="en-US" dirty="0" err="1">
                <a:solidFill>
                  <a:schemeClr val="tx1"/>
                </a:solidFill>
              </a:rPr>
              <a:t>é</a:t>
            </a:r>
            <a:r>
              <a:rPr lang="en-US" dirty="0">
                <a:solidFill>
                  <a:schemeClr val="tx1"/>
                </a:solidFill>
              </a:rPr>
              <a:t> a </a:t>
            </a:r>
            <a:r>
              <a:rPr lang="en-US" dirty="0" err="1">
                <a:solidFill>
                  <a:schemeClr val="tx1"/>
                </a:solidFill>
              </a:rPr>
              <a:t>automatização</a:t>
            </a:r>
            <a:r>
              <a:rPr lang="en-US" dirty="0">
                <a:solidFill>
                  <a:schemeClr val="tx1"/>
                </a:solidFill>
              </a:rPr>
              <a:t> de </a:t>
            </a:r>
            <a:r>
              <a:rPr lang="en-US" dirty="0" err="1">
                <a:solidFill>
                  <a:schemeClr val="tx1"/>
                </a:solidFill>
              </a:rPr>
              <a:t>processos</a:t>
            </a:r>
            <a:r>
              <a:rPr lang="en-US" dirty="0">
                <a:solidFill>
                  <a:schemeClr val="tx1"/>
                </a:solidFill>
              </a:rPr>
              <a:t> de </a:t>
            </a:r>
            <a:r>
              <a:rPr lang="en-US" dirty="0" err="1">
                <a:solidFill>
                  <a:schemeClr val="tx1"/>
                </a:solidFill>
              </a:rPr>
              <a:t>negócios</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a:t>
            </a:r>
            <a:r>
              <a:rPr lang="en-US" dirty="0" err="1">
                <a:solidFill>
                  <a:schemeClr val="tx1"/>
                </a:solidFill>
              </a:rPr>
              <a:t>têm</a:t>
            </a:r>
            <a:r>
              <a:rPr lang="en-US" dirty="0">
                <a:solidFill>
                  <a:schemeClr val="tx1"/>
                </a:solidFill>
              </a:rPr>
              <a:t> um </a:t>
            </a:r>
            <a:r>
              <a:rPr lang="en-US" dirty="0" err="1">
                <a:solidFill>
                  <a:schemeClr val="tx1"/>
                </a:solidFill>
              </a:rPr>
              <a:t>tremendo</a:t>
            </a:r>
            <a:r>
              <a:rPr lang="en-US" dirty="0">
                <a:solidFill>
                  <a:schemeClr val="tx1"/>
                </a:solidFill>
              </a:rPr>
              <a:t> </a:t>
            </a:r>
            <a:r>
              <a:rPr lang="en-US" dirty="0" err="1">
                <a:solidFill>
                  <a:schemeClr val="tx1"/>
                </a:solidFill>
              </a:rPr>
              <a:t>potencial</a:t>
            </a:r>
            <a:r>
              <a:rPr lang="en-US" dirty="0">
                <a:solidFill>
                  <a:schemeClr val="tx1"/>
                </a:solidFill>
              </a:rPr>
              <a:t> </a:t>
            </a:r>
            <a:r>
              <a:rPr lang="en-US" dirty="0" err="1">
                <a:solidFill>
                  <a:schemeClr val="tx1"/>
                </a:solidFill>
              </a:rPr>
              <a:t>para</a:t>
            </a:r>
            <a:r>
              <a:rPr lang="en-US" dirty="0">
                <a:solidFill>
                  <a:schemeClr val="tx1"/>
                </a:solidFill>
              </a:rPr>
              <a:t> </a:t>
            </a:r>
            <a:r>
              <a:rPr lang="en-US" dirty="0" err="1">
                <a:solidFill>
                  <a:schemeClr val="tx1"/>
                </a:solidFill>
              </a:rPr>
              <a:t>gerar</a:t>
            </a:r>
            <a:r>
              <a:rPr lang="en-US" dirty="0">
                <a:solidFill>
                  <a:schemeClr val="tx1"/>
                </a:solidFill>
              </a:rPr>
              <a:t> </a:t>
            </a:r>
            <a:r>
              <a:rPr lang="en-US" dirty="0" err="1">
                <a:solidFill>
                  <a:schemeClr val="tx1"/>
                </a:solidFill>
              </a:rPr>
              <a:t>ganhos</a:t>
            </a:r>
            <a:r>
              <a:rPr lang="en-US" dirty="0">
                <a:solidFill>
                  <a:schemeClr val="tx1"/>
                </a:solidFill>
              </a:rPr>
              <a:t> de </a:t>
            </a:r>
            <a:r>
              <a:rPr lang="en-US" dirty="0" err="1">
                <a:solidFill>
                  <a:schemeClr val="tx1"/>
                </a:solidFill>
              </a:rPr>
              <a:t>eficiência</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vários</a:t>
            </a:r>
            <a:r>
              <a:rPr lang="en-US" dirty="0">
                <a:solidFill>
                  <a:schemeClr val="tx1"/>
                </a:solidFill>
              </a:rPr>
              <a:t> </a:t>
            </a:r>
            <a:r>
              <a:rPr lang="en-US" dirty="0" err="1">
                <a:solidFill>
                  <a:schemeClr val="tx1"/>
                </a:solidFill>
              </a:rPr>
              <a:t>setores</a:t>
            </a:r>
            <a:r>
              <a:rPr lang="en-US" dirty="0">
                <a:solidFill>
                  <a:schemeClr val="tx1"/>
                </a:solidFill>
              </a:rPr>
              <a:t>, mas </a:t>
            </a:r>
            <a:r>
              <a:rPr lang="en-US" dirty="0" err="1">
                <a:solidFill>
                  <a:schemeClr val="tx1"/>
                </a:solidFill>
              </a:rPr>
              <a:t>atualmente</a:t>
            </a:r>
            <a:r>
              <a:rPr lang="en-US" dirty="0">
                <a:solidFill>
                  <a:schemeClr val="tx1"/>
                </a:solidFill>
              </a:rPr>
              <a:t> </a:t>
            </a:r>
            <a:r>
              <a:rPr lang="en-US" dirty="0" err="1">
                <a:solidFill>
                  <a:schemeClr val="tx1"/>
                </a:solidFill>
              </a:rPr>
              <a:t>não</a:t>
            </a:r>
            <a:r>
              <a:rPr lang="en-US" dirty="0">
                <a:solidFill>
                  <a:schemeClr val="tx1"/>
                </a:solidFill>
              </a:rPr>
              <a:t> são </a:t>
            </a:r>
            <a:r>
              <a:rPr lang="en-US" dirty="0" err="1">
                <a:solidFill>
                  <a:schemeClr val="tx1"/>
                </a:solidFill>
              </a:rPr>
              <a:t>fortemente</a:t>
            </a:r>
            <a:r>
              <a:rPr lang="en-US" dirty="0">
                <a:solidFill>
                  <a:schemeClr val="tx1"/>
                </a:solidFill>
              </a:rPr>
              <a:t> </a:t>
            </a:r>
            <a:r>
              <a:rPr lang="en-US" dirty="0" err="1">
                <a:solidFill>
                  <a:schemeClr val="tx1"/>
                </a:solidFill>
              </a:rPr>
              <a:t>adotados</a:t>
            </a:r>
            <a:r>
              <a:rPr lang="en-US" dirty="0">
                <a:solidFill>
                  <a:schemeClr val="tx1"/>
                </a:solidFill>
              </a:rPr>
              <a:t> no </a:t>
            </a:r>
            <a:r>
              <a:rPr lang="en-US" dirty="0" err="1">
                <a:solidFill>
                  <a:schemeClr val="tx1"/>
                </a:solidFill>
              </a:rPr>
              <a:t>setor</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deve</a:t>
            </a:r>
            <a:r>
              <a:rPr lang="en-US" dirty="0">
                <a:solidFill>
                  <a:schemeClr val="tx1"/>
                </a:solidFill>
              </a:rPr>
              <a:t>-se </a:t>
            </a:r>
            <a:r>
              <a:rPr lang="en-US" dirty="0" err="1">
                <a:solidFill>
                  <a:schemeClr val="tx1"/>
                </a:solidFill>
              </a:rPr>
              <a:t>ao</a:t>
            </a:r>
            <a:r>
              <a:rPr lang="en-US" dirty="0">
                <a:solidFill>
                  <a:schemeClr val="tx1"/>
                </a:solidFill>
              </a:rPr>
              <a:t> facto de </a:t>
            </a:r>
            <a:r>
              <a:rPr lang="en-US" dirty="0" err="1">
                <a:solidFill>
                  <a:schemeClr val="tx1"/>
                </a:solidFill>
              </a:rPr>
              <a:t>que</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contratos</a:t>
            </a:r>
            <a:r>
              <a:rPr lang="en-US" dirty="0">
                <a:solidFill>
                  <a:schemeClr val="tx1"/>
                </a:solidFill>
              </a:rPr>
              <a:t> </a:t>
            </a:r>
            <a:r>
              <a:rPr lang="en-US" dirty="0" err="1">
                <a:solidFill>
                  <a:schemeClr val="tx1"/>
                </a:solidFill>
              </a:rPr>
              <a:t>inteligentes</a:t>
            </a:r>
            <a:r>
              <a:rPr lang="en-US" dirty="0">
                <a:solidFill>
                  <a:schemeClr val="tx1"/>
                </a:solidFill>
              </a:rPr>
              <a:t> </a:t>
            </a:r>
            <a:r>
              <a:rPr lang="en-US" dirty="0" err="1">
                <a:solidFill>
                  <a:schemeClr val="tx1"/>
                </a:solidFill>
              </a:rPr>
              <a:t>clássicos</a:t>
            </a:r>
            <a:r>
              <a:rPr lang="en-US" dirty="0">
                <a:solidFill>
                  <a:schemeClr val="tx1"/>
                </a:solidFill>
              </a:rPr>
              <a:t> </a:t>
            </a:r>
            <a:r>
              <a:rPr lang="en-US" dirty="0" err="1">
                <a:solidFill>
                  <a:schemeClr val="tx1"/>
                </a:solidFill>
              </a:rPr>
              <a:t>exigem</a:t>
            </a:r>
            <a:r>
              <a:rPr lang="en-US" dirty="0">
                <a:solidFill>
                  <a:schemeClr val="tx1"/>
                </a:solidFill>
              </a:rPr>
              <a:t> </a:t>
            </a:r>
            <a:r>
              <a:rPr lang="en-US" dirty="0" err="1">
                <a:solidFill>
                  <a:schemeClr val="tx1"/>
                </a:solidFill>
              </a:rPr>
              <a:t>criptoativos</a:t>
            </a:r>
            <a:r>
              <a:rPr lang="en-US" dirty="0">
                <a:solidFill>
                  <a:schemeClr val="tx1"/>
                </a:solidFill>
              </a:rPr>
              <a:t>. No </a:t>
            </a:r>
            <a:r>
              <a:rPr lang="en-US" dirty="0" err="1">
                <a:solidFill>
                  <a:schemeClr val="tx1"/>
                </a:solidFill>
              </a:rPr>
              <a:t>entanto</a:t>
            </a:r>
            <a:r>
              <a:rPr lang="en-US" dirty="0">
                <a:solidFill>
                  <a:schemeClr val="tx1"/>
                </a:solidFill>
              </a:rPr>
              <a:t>, as </a:t>
            </a:r>
            <a:r>
              <a:rPr lang="en-US" dirty="0" err="1">
                <a:solidFill>
                  <a:schemeClr val="tx1"/>
                </a:solidFill>
              </a:rPr>
              <a:t>empresas</a:t>
            </a:r>
            <a:r>
              <a:rPr lang="en-US" dirty="0">
                <a:solidFill>
                  <a:schemeClr val="tx1"/>
                </a:solidFill>
              </a:rPr>
              <a:t> </a:t>
            </a:r>
            <a:r>
              <a:rPr lang="en-US" dirty="0" err="1">
                <a:solidFill>
                  <a:schemeClr val="tx1"/>
                </a:solidFill>
              </a:rPr>
              <a:t>geralmente</a:t>
            </a:r>
            <a:r>
              <a:rPr lang="en-US" dirty="0">
                <a:solidFill>
                  <a:schemeClr val="tx1"/>
                </a:solidFill>
              </a:rPr>
              <a:t> </a:t>
            </a:r>
            <a:r>
              <a:rPr lang="en-US" dirty="0" err="1">
                <a:solidFill>
                  <a:schemeClr val="tx1"/>
                </a:solidFill>
              </a:rPr>
              <a:t>relutam</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usar</a:t>
            </a:r>
            <a:r>
              <a:rPr lang="en-US" dirty="0">
                <a:solidFill>
                  <a:schemeClr val="tx1"/>
                </a:solidFill>
              </a:rPr>
              <a:t> </a:t>
            </a:r>
            <a:r>
              <a:rPr lang="en-US" dirty="0" err="1">
                <a:solidFill>
                  <a:schemeClr val="tx1"/>
                </a:solidFill>
              </a:rPr>
              <a:t>criptoativos</a:t>
            </a:r>
            <a:r>
              <a:rPr lang="en-US" dirty="0">
                <a:solidFill>
                  <a:schemeClr val="tx1"/>
                </a:solidFill>
              </a:rPr>
              <a:t> </a:t>
            </a:r>
            <a:r>
              <a:rPr lang="en-US" dirty="0" err="1">
                <a:solidFill>
                  <a:schemeClr val="tx1"/>
                </a:solidFill>
              </a:rPr>
              <a:t>devido</a:t>
            </a:r>
            <a:r>
              <a:rPr lang="en-US" dirty="0">
                <a:solidFill>
                  <a:schemeClr val="tx1"/>
                </a:solidFill>
              </a:rPr>
              <a:t> a </a:t>
            </a:r>
            <a:r>
              <a:rPr lang="en-US" dirty="0" err="1">
                <a:solidFill>
                  <a:schemeClr val="tx1"/>
                </a:solidFill>
              </a:rPr>
              <a:t>limitações</a:t>
            </a:r>
            <a:r>
              <a:rPr lang="en-US" dirty="0">
                <a:solidFill>
                  <a:schemeClr val="tx1"/>
                </a:solidFill>
              </a:rPr>
              <a:t> </a:t>
            </a:r>
            <a:r>
              <a:rPr lang="en-US" dirty="0" err="1">
                <a:solidFill>
                  <a:schemeClr val="tx1"/>
                </a:solidFill>
              </a:rPr>
              <a:t>regulatórias</a:t>
            </a:r>
            <a:r>
              <a:rPr lang="en-US" dirty="0">
                <a:solidFill>
                  <a:schemeClr val="tx1"/>
                </a:solidFill>
              </a:rPr>
              <a:t> e </a:t>
            </a:r>
            <a:r>
              <a:rPr lang="en-US" dirty="0" err="1">
                <a:solidFill>
                  <a:schemeClr val="tx1"/>
                </a:solidFill>
              </a:rPr>
              <a:t>económicas</a:t>
            </a:r>
            <a:r>
              <a:rPr lang="en-US" dirty="0">
                <a:solidFill>
                  <a:schemeClr val="tx1"/>
                </a:solidFill>
              </a:rPr>
              <a:t>. A principal </a:t>
            </a:r>
            <a:r>
              <a:rPr lang="en-US" dirty="0" err="1">
                <a:solidFill>
                  <a:schemeClr val="tx1"/>
                </a:solidFill>
              </a:rPr>
              <a:t>desvantagem</a:t>
            </a:r>
            <a:r>
              <a:rPr lang="en-US" dirty="0">
                <a:solidFill>
                  <a:schemeClr val="tx1"/>
                </a:solidFill>
              </a:rPr>
              <a:t> dos </a:t>
            </a:r>
            <a:r>
              <a:rPr lang="en-US" dirty="0" err="1">
                <a:solidFill>
                  <a:schemeClr val="tx1"/>
                </a:solidFill>
              </a:rPr>
              <a:t>criptoativos</a:t>
            </a:r>
            <a:r>
              <a:rPr lang="en-US" dirty="0">
                <a:solidFill>
                  <a:schemeClr val="tx1"/>
                </a:solidFill>
              </a:rPr>
              <a:t> são as </a:t>
            </a:r>
            <a:r>
              <a:rPr lang="en-US" dirty="0" err="1">
                <a:solidFill>
                  <a:schemeClr val="tx1"/>
                </a:solidFill>
              </a:rPr>
              <a:t>flutuações</a:t>
            </a:r>
            <a:r>
              <a:rPr lang="en-US" dirty="0">
                <a:solidFill>
                  <a:schemeClr val="tx1"/>
                </a:solidFill>
              </a:rPr>
              <a:t> de </a:t>
            </a:r>
            <a:r>
              <a:rPr lang="en-US" dirty="0" err="1">
                <a:solidFill>
                  <a:schemeClr val="tx1"/>
                </a:solidFill>
              </a:rPr>
              <a:t>preço</a:t>
            </a:r>
            <a:r>
              <a:rPr lang="en-US" dirty="0">
                <a:solidFill>
                  <a:schemeClr val="tx1"/>
                </a:solidFill>
              </a:rPr>
              <a:t>. Se um </a:t>
            </a:r>
            <a:r>
              <a:rPr lang="en-US" dirty="0" err="1">
                <a:solidFill>
                  <a:schemeClr val="tx1"/>
                </a:solidFill>
              </a:rPr>
              <a:t>contrato</a:t>
            </a:r>
            <a:r>
              <a:rPr lang="en-US" dirty="0">
                <a:solidFill>
                  <a:schemeClr val="tx1"/>
                </a:solidFill>
              </a:rPr>
              <a:t> </a:t>
            </a:r>
            <a:r>
              <a:rPr lang="en-US" dirty="0" err="1">
                <a:solidFill>
                  <a:schemeClr val="tx1"/>
                </a:solidFill>
              </a:rPr>
              <a:t>inteligente</a:t>
            </a:r>
            <a:r>
              <a:rPr lang="en-US" dirty="0">
                <a:solidFill>
                  <a:schemeClr val="tx1"/>
                </a:solidFill>
              </a:rPr>
              <a:t> for </a:t>
            </a:r>
            <a:r>
              <a:rPr lang="en-US" dirty="0" err="1">
                <a:solidFill>
                  <a:schemeClr val="tx1"/>
                </a:solidFill>
              </a:rPr>
              <a:t>denominado</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criptoativos</a:t>
            </a:r>
            <a:r>
              <a:rPr lang="en-US" dirty="0">
                <a:solidFill>
                  <a:schemeClr val="tx1"/>
                </a:solidFill>
              </a:rPr>
              <a:t>, a parte </a:t>
            </a:r>
            <a:r>
              <a:rPr lang="en-US" dirty="0" err="1">
                <a:solidFill>
                  <a:schemeClr val="tx1"/>
                </a:solidFill>
              </a:rPr>
              <a:t>recetora</a:t>
            </a:r>
            <a:r>
              <a:rPr lang="en-US" dirty="0">
                <a:solidFill>
                  <a:schemeClr val="tx1"/>
                </a:solidFill>
              </a:rPr>
              <a:t> </a:t>
            </a:r>
            <a:r>
              <a:rPr lang="en-US" dirty="0" err="1">
                <a:solidFill>
                  <a:schemeClr val="tx1"/>
                </a:solidFill>
              </a:rPr>
              <a:t>estará</a:t>
            </a:r>
            <a:r>
              <a:rPr lang="en-US" dirty="0">
                <a:solidFill>
                  <a:schemeClr val="tx1"/>
                </a:solidFill>
              </a:rPr>
              <a:t> </a:t>
            </a:r>
            <a:r>
              <a:rPr lang="en-US" dirty="0" err="1">
                <a:solidFill>
                  <a:schemeClr val="tx1"/>
                </a:solidFill>
              </a:rPr>
              <a:t>exposta</a:t>
            </a:r>
            <a:r>
              <a:rPr lang="en-US" dirty="0">
                <a:solidFill>
                  <a:schemeClr val="tx1"/>
                </a:solidFill>
              </a:rPr>
              <a:t> a um alto </a:t>
            </a:r>
            <a:r>
              <a:rPr lang="en-US" dirty="0" err="1">
                <a:solidFill>
                  <a:schemeClr val="tx1"/>
                </a:solidFill>
              </a:rPr>
              <a:t>risco</a:t>
            </a:r>
            <a:r>
              <a:rPr lang="en-US" dirty="0">
                <a:solidFill>
                  <a:schemeClr val="tx1"/>
                </a:solidFill>
              </a:rPr>
              <a:t> de taxa de </a:t>
            </a:r>
            <a:r>
              <a:rPr lang="en-US" dirty="0" err="1">
                <a:solidFill>
                  <a:schemeClr val="tx1"/>
                </a:solidFill>
              </a:rPr>
              <a:t>câmbio</a:t>
            </a:r>
            <a:r>
              <a:rPr lang="en-US" dirty="0">
                <a:solidFill>
                  <a:schemeClr val="tx1"/>
                </a:solidFill>
              </a:rPr>
              <a:t> </a:t>
            </a:r>
            <a:r>
              <a:rPr lang="en-US" dirty="0" err="1">
                <a:solidFill>
                  <a:schemeClr val="tx1"/>
                </a:solidFill>
              </a:rPr>
              <a:t>devido</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preço</a:t>
            </a:r>
            <a:r>
              <a:rPr lang="en-US" dirty="0">
                <a:solidFill>
                  <a:schemeClr val="tx1"/>
                </a:solidFill>
              </a:rPr>
              <a:t> </a:t>
            </a:r>
            <a:r>
              <a:rPr lang="en-US" dirty="0" err="1">
                <a:solidFill>
                  <a:schemeClr val="tx1"/>
                </a:solidFill>
              </a:rPr>
              <a:t>volátil</a:t>
            </a:r>
            <a:r>
              <a:rPr lang="en-US" dirty="0">
                <a:solidFill>
                  <a:schemeClr val="tx1"/>
                </a:solidFill>
              </a:rPr>
              <a:t>. </a:t>
            </a:r>
            <a:r>
              <a:rPr lang="en-US" dirty="0" err="1">
                <a:solidFill>
                  <a:schemeClr val="tx1"/>
                </a:solidFill>
              </a:rPr>
              <a:t>Mesmo</a:t>
            </a:r>
            <a:r>
              <a:rPr lang="en-US" dirty="0">
                <a:solidFill>
                  <a:schemeClr val="tx1"/>
                </a:solidFill>
              </a:rPr>
              <a:t> </a:t>
            </a:r>
            <a:r>
              <a:rPr lang="en-US" dirty="0" err="1">
                <a:solidFill>
                  <a:schemeClr val="tx1"/>
                </a:solidFill>
              </a:rPr>
              <a:t>que</a:t>
            </a:r>
            <a:r>
              <a:rPr lang="en-US" dirty="0">
                <a:solidFill>
                  <a:schemeClr val="tx1"/>
                </a:solidFill>
              </a:rPr>
              <a:t> as </a:t>
            </a:r>
            <a:r>
              <a:rPr lang="en-US" dirty="0" err="1">
                <a:solidFill>
                  <a:schemeClr val="tx1"/>
                </a:solidFill>
              </a:rPr>
              <a:t>moedas</a:t>
            </a:r>
            <a:r>
              <a:rPr lang="en-US" dirty="0">
                <a:solidFill>
                  <a:schemeClr val="tx1"/>
                </a:solidFill>
              </a:rPr>
              <a:t> </a:t>
            </a:r>
            <a:r>
              <a:rPr lang="en-US" dirty="0" err="1">
                <a:solidFill>
                  <a:schemeClr val="tx1"/>
                </a:solidFill>
              </a:rPr>
              <a:t>exerçam</a:t>
            </a:r>
            <a:r>
              <a:rPr lang="en-US" dirty="0">
                <a:solidFill>
                  <a:schemeClr val="tx1"/>
                </a:solidFill>
              </a:rPr>
              <a:t> um alto </a:t>
            </a:r>
            <a:r>
              <a:rPr lang="en-US" dirty="0" err="1">
                <a:solidFill>
                  <a:schemeClr val="tx1"/>
                </a:solidFill>
              </a:rPr>
              <a:t>nível</a:t>
            </a:r>
            <a:r>
              <a:rPr lang="en-US" dirty="0">
                <a:solidFill>
                  <a:schemeClr val="tx1"/>
                </a:solidFill>
              </a:rPr>
              <a:t> de </a:t>
            </a:r>
            <a:r>
              <a:rPr lang="en-US" dirty="0" err="1">
                <a:solidFill>
                  <a:schemeClr val="tx1"/>
                </a:solidFill>
              </a:rPr>
              <a:t>estabilidade</a:t>
            </a:r>
            <a:r>
              <a:rPr lang="en-US" dirty="0">
                <a:solidFill>
                  <a:schemeClr val="tx1"/>
                </a:solidFill>
              </a:rPr>
              <a:t> de </a:t>
            </a:r>
            <a:r>
              <a:rPr lang="en-US" dirty="0" err="1">
                <a:solidFill>
                  <a:schemeClr val="tx1"/>
                </a:solidFill>
              </a:rPr>
              <a:t>preços</a:t>
            </a:r>
            <a:r>
              <a:rPr lang="en-US" dirty="0">
                <a:solidFill>
                  <a:schemeClr val="tx1"/>
                </a:solidFill>
              </a:rPr>
              <a:t> (</a:t>
            </a:r>
            <a:r>
              <a:rPr lang="en-US" dirty="0" err="1">
                <a:solidFill>
                  <a:schemeClr val="tx1"/>
                </a:solidFill>
              </a:rPr>
              <a:t>stablecoins</a:t>
            </a:r>
            <a:r>
              <a:rPr lang="en-US" dirty="0">
                <a:solidFill>
                  <a:schemeClr val="tx1"/>
                </a:solidFill>
              </a:rPr>
              <a:t>), </a:t>
            </a:r>
            <a:r>
              <a:rPr lang="en-US" dirty="0" err="1">
                <a:solidFill>
                  <a:schemeClr val="tx1"/>
                </a:solidFill>
              </a:rPr>
              <a:t>elas</a:t>
            </a:r>
            <a:r>
              <a:rPr lang="en-US" dirty="0">
                <a:solidFill>
                  <a:schemeClr val="tx1"/>
                </a:solidFill>
              </a:rPr>
              <a:t> </a:t>
            </a:r>
            <a:r>
              <a:rPr lang="en-US" dirty="0" err="1">
                <a:solidFill>
                  <a:schemeClr val="tx1"/>
                </a:solidFill>
              </a:rPr>
              <a:t>podem</a:t>
            </a:r>
            <a:r>
              <a:rPr lang="en-US" dirty="0">
                <a:solidFill>
                  <a:schemeClr val="tx1"/>
                </a:solidFill>
              </a:rPr>
              <a:t> </a:t>
            </a:r>
            <a:r>
              <a:rPr lang="en-US" dirty="0" err="1">
                <a:solidFill>
                  <a:schemeClr val="tx1"/>
                </a:solidFill>
              </a:rPr>
              <a:t>não</a:t>
            </a:r>
            <a:r>
              <a:rPr lang="en-US" dirty="0">
                <a:solidFill>
                  <a:schemeClr val="tx1"/>
                </a:solidFill>
              </a:rPr>
              <a:t> </a:t>
            </a:r>
            <a:r>
              <a:rPr lang="en-US" dirty="0" err="1">
                <a:solidFill>
                  <a:schemeClr val="tx1"/>
                </a:solidFill>
              </a:rPr>
              <a:t>ser</a:t>
            </a:r>
            <a:r>
              <a:rPr lang="en-US" dirty="0">
                <a:solidFill>
                  <a:schemeClr val="tx1"/>
                </a:solidFill>
              </a:rPr>
              <a:t> </a:t>
            </a:r>
            <a:r>
              <a:rPr lang="en-US" dirty="0" err="1">
                <a:solidFill>
                  <a:schemeClr val="tx1"/>
                </a:solidFill>
              </a:rPr>
              <a:t>adotadas</a:t>
            </a:r>
            <a:r>
              <a:rPr lang="en-US" dirty="0">
                <a:solidFill>
                  <a:schemeClr val="tx1"/>
                </a:solidFill>
              </a:rPr>
              <a:t> </a:t>
            </a:r>
            <a:r>
              <a:rPr lang="en-US" dirty="0" err="1">
                <a:solidFill>
                  <a:schemeClr val="tx1"/>
                </a:solidFill>
              </a:rPr>
              <a:t>pela</a:t>
            </a:r>
            <a:r>
              <a:rPr lang="en-US" dirty="0">
                <a:solidFill>
                  <a:schemeClr val="tx1"/>
                </a:solidFill>
              </a:rPr>
              <a:t> </a:t>
            </a:r>
            <a:r>
              <a:rPr lang="en-US" dirty="0" err="1">
                <a:solidFill>
                  <a:schemeClr val="tx1"/>
                </a:solidFill>
              </a:rPr>
              <a:t>maioria</a:t>
            </a:r>
            <a:r>
              <a:rPr lang="en-US" dirty="0">
                <a:solidFill>
                  <a:schemeClr val="tx1"/>
                </a:solidFill>
              </a:rPr>
              <a:t> das </a:t>
            </a:r>
            <a:r>
              <a:rPr lang="en-US" dirty="0" err="1">
                <a:solidFill>
                  <a:schemeClr val="tx1"/>
                </a:solidFill>
              </a:rPr>
              <a:t>empresas</a:t>
            </a:r>
            <a:r>
              <a:rPr lang="en-US" dirty="0">
                <a:solidFill>
                  <a:schemeClr val="tx1"/>
                </a:solidFill>
              </a:rPr>
              <a:t> </a:t>
            </a:r>
            <a:r>
              <a:rPr lang="en-US" dirty="0" err="1">
                <a:solidFill>
                  <a:schemeClr val="tx1"/>
                </a:solidFill>
              </a:rPr>
              <a:t>industriais</a:t>
            </a:r>
            <a:r>
              <a:rPr lang="en-US" dirty="0">
                <a:solidFill>
                  <a:schemeClr val="tx1"/>
                </a:solidFill>
              </a:rPr>
              <a:t> </a:t>
            </a:r>
            <a:r>
              <a:rPr lang="en-US" dirty="0" err="1">
                <a:solidFill>
                  <a:schemeClr val="tx1"/>
                </a:solidFill>
              </a:rPr>
              <a:t>devido</a:t>
            </a:r>
            <a:r>
              <a:rPr lang="en-US" dirty="0">
                <a:solidFill>
                  <a:schemeClr val="tx1"/>
                </a:solidFill>
              </a:rPr>
              <a:t> a </a:t>
            </a:r>
            <a:r>
              <a:rPr lang="en-US" dirty="0" err="1">
                <a:solidFill>
                  <a:schemeClr val="tx1"/>
                </a:solidFill>
              </a:rPr>
              <a:t>várias</a:t>
            </a:r>
            <a:r>
              <a:rPr lang="en-US" dirty="0">
                <a:solidFill>
                  <a:schemeClr val="tx1"/>
                </a:solidFill>
              </a:rPr>
              <a:t> </a:t>
            </a:r>
            <a:r>
              <a:rPr lang="en-US" dirty="0" err="1">
                <a:solidFill>
                  <a:schemeClr val="tx1"/>
                </a:solidFill>
              </a:rPr>
              <a:t>desvantagens</a:t>
            </a:r>
            <a:r>
              <a:rPr lang="en-US" dirty="0">
                <a:solidFill>
                  <a:schemeClr val="tx1"/>
                </a:solidFill>
              </a:rPr>
              <a:t>: </a:t>
            </a:r>
            <a:r>
              <a:rPr lang="en-US" dirty="0" err="1">
                <a:solidFill>
                  <a:schemeClr val="tx1"/>
                </a:solidFill>
              </a:rPr>
              <a:t>primeiro</a:t>
            </a:r>
            <a:r>
              <a:rPr lang="en-US" dirty="0">
                <a:solidFill>
                  <a:schemeClr val="tx1"/>
                </a:solidFill>
              </a:rPr>
              <a:t>, as </a:t>
            </a:r>
            <a:r>
              <a:rPr lang="en-US" dirty="0" err="1">
                <a:solidFill>
                  <a:schemeClr val="tx1"/>
                </a:solidFill>
              </a:rPr>
              <a:t>stablecoins</a:t>
            </a:r>
            <a:r>
              <a:rPr lang="en-US" dirty="0">
                <a:solidFill>
                  <a:schemeClr val="tx1"/>
                </a:solidFill>
              </a:rPr>
              <a:t> </a:t>
            </a:r>
            <a:r>
              <a:rPr lang="en-US" dirty="0" err="1">
                <a:solidFill>
                  <a:schemeClr val="tx1"/>
                </a:solidFill>
              </a:rPr>
              <a:t>não</a:t>
            </a:r>
            <a:r>
              <a:rPr lang="en-US" dirty="0">
                <a:solidFill>
                  <a:schemeClr val="tx1"/>
                </a:solidFill>
              </a:rPr>
              <a:t> são </a:t>
            </a:r>
            <a:r>
              <a:rPr lang="en-US" dirty="0" err="1">
                <a:solidFill>
                  <a:schemeClr val="tx1"/>
                </a:solidFill>
              </a:rPr>
              <a:t>regulamentadas</a:t>
            </a:r>
            <a:r>
              <a:rPr lang="en-US" dirty="0">
                <a:solidFill>
                  <a:schemeClr val="tx1"/>
                </a:solidFill>
              </a:rPr>
              <a:t> </a:t>
            </a:r>
            <a:r>
              <a:rPr lang="en-US" dirty="0" err="1">
                <a:solidFill>
                  <a:schemeClr val="tx1"/>
                </a:solidFill>
              </a:rPr>
              <a:t>atualmente</a:t>
            </a:r>
            <a:r>
              <a:rPr lang="en-US" dirty="0">
                <a:solidFill>
                  <a:schemeClr val="tx1"/>
                </a:solidFill>
              </a:rPr>
              <a:t>. </a:t>
            </a:r>
            <a:r>
              <a:rPr lang="en-US" dirty="0" err="1">
                <a:solidFill>
                  <a:schemeClr val="tx1"/>
                </a:solidFill>
              </a:rPr>
              <a:t>Assim</a:t>
            </a:r>
            <a:r>
              <a:rPr lang="en-US" dirty="0">
                <a:solidFill>
                  <a:schemeClr val="tx1"/>
                </a:solidFill>
              </a:rPr>
              <a:t>, as </a:t>
            </a:r>
            <a:r>
              <a:rPr lang="en-US" dirty="0" err="1">
                <a:solidFill>
                  <a:schemeClr val="tx1"/>
                </a:solidFill>
              </a:rPr>
              <a:t>empresas</a:t>
            </a:r>
            <a:r>
              <a:rPr lang="en-US" dirty="0">
                <a:solidFill>
                  <a:schemeClr val="tx1"/>
                </a:solidFill>
              </a:rPr>
              <a:t> </a:t>
            </a:r>
            <a:r>
              <a:rPr lang="en-US" dirty="0" err="1">
                <a:solidFill>
                  <a:schemeClr val="tx1"/>
                </a:solidFill>
              </a:rPr>
              <a:t>avessas</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risco</a:t>
            </a:r>
            <a:r>
              <a:rPr lang="en-US" dirty="0">
                <a:solidFill>
                  <a:schemeClr val="tx1"/>
                </a:solidFill>
              </a:rPr>
              <a:t> </a:t>
            </a:r>
            <a:r>
              <a:rPr lang="en-US" dirty="0" err="1">
                <a:solidFill>
                  <a:schemeClr val="tx1"/>
                </a:solidFill>
              </a:rPr>
              <a:t>não</a:t>
            </a:r>
            <a:r>
              <a:rPr lang="en-US" dirty="0">
                <a:solidFill>
                  <a:schemeClr val="tx1"/>
                </a:solidFill>
              </a:rPr>
              <a:t> </a:t>
            </a:r>
            <a:r>
              <a:rPr lang="en-US" dirty="0" err="1">
                <a:solidFill>
                  <a:schemeClr val="tx1"/>
                </a:solidFill>
              </a:rPr>
              <a:t>procuram</a:t>
            </a:r>
            <a:r>
              <a:rPr lang="en-US" dirty="0">
                <a:solidFill>
                  <a:schemeClr val="tx1"/>
                </a:solidFill>
              </a:rPr>
              <a:t> </a:t>
            </a:r>
            <a:r>
              <a:rPr lang="en-US" dirty="0" err="1">
                <a:solidFill>
                  <a:schemeClr val="tx1"/>
                </a:solidFill>
              </a:rPr>
              <a:t>usar</a:t>
            </a:r>
            <a:r>
              <a:rPr lang="en-US" dirty="0">
                <a:solidFill>
                  <a:schemeClr val="tx1"/>
                </a:solidFill>
              </a:rPr>
              <a:t> </a:t>
            </a:r>
            <a:r>
              <a:rPr lang="en-US" dirty="0" err="1">
                <a:solidFill>
                  <a:schemeClr val="tx1"/>
                </a:solidFill>
              </a:rPr>
              <a:t>esses</a:t>
            </a:r>
            <a:r>
              <a:rPr lang="en-US" dirty="0">
                <a:solidFill>
                  <a:schemeClr val="tx1"/>
                </a:solidFill>
              </a:rPr>
              <a:t> </a:t>
            </a:r>
            <a:r>
              <a:rPr lang="en-US" dirty="0" err="1">
                <a:solidFill>
                  <a:schemeClr val="tx1"/>
                </a:solidFill>
              </a:rPr>
              <a:t>ativos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segundo</a:t>
            </a:r>
            <a:r>
              <a:rPr lang="en-US" dirty="0">
                <a:solidFill>
                  <a:schemeClr val="tx1"/>
                </a:solidFill>
              </a:rPr>
              <a:t> </a:t>
            </a:r>
            <a:r>
              <a:rPr lang="en-US" dirty="0" err="1">
                <a:solidFill>
                  <a:schemeClr val="tx1"/>
                </a:solidFill>
              </a:rPr>
              <a:t>lugar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sistemas</a:t>
            </a:r>
            <a:r>
              <a:rPr lang="en-US" dirty="0">
                <a:solidFill>
                  <a:schemeClr val="tx1"/>
                </a:solidFill>
              </a:rPr>
              <a:t> de TI e </a:t>
            </a:r>
            <a:r>
              <a:rPr lang="en-US" dirty="0" err="1">
                <a:solidFill>
                  <a:schemeClr val="tx1"/>
                </a:solidFill>
              </a:rPr>
              <a:t>contabilidade</a:t>
            </a:r>
            <a:r>
              <a:rPr lang="en-US" dirty="0">
                <a:solidFill>
                  <a:schemeClr val="tx1"/>
                </a:solidFill>
              </a:rPr>
              <a:t> das </a:t>
            </a:r>
            <a:r>
              <a:rPr lang="en-US" dirty="0" err="1">
                <a:solidFill>
                  <a:schemeClr val="tx1"/>
                </a:solidFill>
              </a:rPr>
              <a:t>empresas</a:t>
            </a:r>
            <a:r>
              <a:rPr lang="en-US" dirty="0">
                <a:solidFill>
                  <a:schemeClr val="tx1"/>
                </a:solidFill>
              </a:rPr>
              <a:t> </a:t>
            </a:r>
            <a:r>
              <a:rPr lang="en-US" dirty="0" err="1">
                <a:solidFill>
                  <a:schemeClr val="tx1"/>
                </a:solidFill>
              </a:rPr>
              <a:t>não</a:t>
            </a:r>
            <a:r>
              <a:rPr lang="en-US" dirty="0">
                <a:solidFill>
                  <a:schemeClr val="tx1"/>
                </a:solidFill>
              </a:rPr>
              <a:t> são </a:t>
            </a:r>
            <a:r>
              <a:rPr lang="en-US" dirty="0" err="1">
                <a:solidFill>
                  <a:schemeClr val="tx1"/>
                </a:solidFill>
              </a:rPr>
              <a:t>denominados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criptoativos</a:t>
            </a:r>
            <a:r>
              <a:rPr lang="en-US" dirty="0">
                <a:solidFill>
                  <a:schemeClr val="tx1"/>
                </a:solidFill>
              </a:rPr>
              <a:t>, mas </a:t>
            </a:r>
            <a:r>
              <a:rPr lang="en-US" dirty="0" err="1">
                <a:solidFill>
                  <a:schemeClr val="tx1"/>
                </a:solidFill>
              </a:rPr>
              <a:t>em</a:t>
            </a:r>
            <a:r>
              <a:rPr lang="en-US" dirty="0">
                <a:solidFill>
                  <a:schemeClr val="tx1"/>
                </a:solidFill>
              </a:rPr>
              <a:t> </a:t>
            </a:r>
            <a:r>
              <a:rPr lang="en-US" dirty="0" err="1">
                <a:solidFill>
                  <a:schemeClr val="tx1"/>
                </a:solidFill>
              </a:rPr>
              <a:t>moedas</a:t>
            </a:r>
            <a:r>
              <a:rPr lang="en-US" dirty="0">
                <a:solidFill>
                  <a:schemeClr val="tx1"/>
                </a:solidFill>
              </a:rPr>
              <a:t> </a:t>
            </a:r>
            <a:r>
              <a:rPr lang="en-US" dirty="0" err="1">
                <a:solidFill>
                  <a:schemeClr val="tx1"/>
                </a:solidFill>
              </a:rPr>
              <a:t>fiduciárias</a:t>
            </a:r>
            <a:r>
              <a:rPr lang="en-US" dirty="0">
                <a:solidFill>
                  <a:schemeClr val="tx1"/>
                </a:solidFill>
              </a:rPr>
              <a:t> </a:t>
            </a:r>
            <a:r>
              <a:rPr lang="en-US" dirty="0" err="1">
                <a:solidFill>
                  <a:schemeClr val="tx1"/>
                </a:solidFill>
              </a:rPr>
              <a:t>como</a:t>
            </a:r>
            <a:r>
              <a:rPr lang="en-US" dirty="0">
                <a:solidFill>
                  <a:schemeClr val="tx1"/>
                </a:solidFill>
              </a:rPr>
              <a:t> o euro </a:t>
            </a:r>
            <a:r>
              <a:rPr lang="en-US" dirty="0" err="1">
                <a:solidFill>
                  <a:schemeClr val="tx1"/>
                </a:solidFill>
              </a:rPr>
              <a:t>ou</a:t>
            </a:r>
            <a:r>
              <a:rPr lang="en-US" dirty="0">
                <a:solidFill>
                  <a:schemeClr val="tx1"/>
                </a:solidFill>
              </a:rPr>
              <a:t> o </a:t>
            </a:r>
            <a:r>
              <a:rPr lang="en-US" dirty="0" err="1">
                <a:solidFill>
                  <a:schemeClr val="tx1"/>
                </a:solidFill>
              </a:rPr>
              <a:t>dólar</a:t>
            </a:r>
            <a:r>
              <a:rPr lang="en-US" dirty="0">
                <a:solidFill>
                  <a:schemeClr val="tx1"/>
                </a:solidFill>
              </a:rPr>
              <a:t> </a:t>
            </a:r>
            <a:r>
              <a:rPr lang="en-US" dirty="0" err="1">
                <a:solidFill>
                  <a:schemeClr val="tx1"/>
                </a:solidFill>
              </a:rPr>
              <a:t>americano</a:t>
            </a:r>
            <a:r>
              <a:rPr lang="en-US" dirty="0">
                <a:solidFill>
                  <a:schemeClr val="tx1"/>
                </a:solidFill>
              </a:rPr>
              <a:t>. A </a:t>
            </a:r>
            <a:r>
              <a:rPr lang="en-US" dirty="0" err="1">
                <a:solidFill>
                  <a:schemeClr val="tx1"/>
                </a:solidFill>
              </a:rPr>
              <a:t>conversão</a:t>
            </a:r>
            <a:r>
              <a:rPr lang="en-US" dirty="0">
                <a:solidFill>
                  <a:schemeClr val="tx1"/>
                </a:solidFill>
              </a:rPr>
              <a:t> de </a:t>
            </a:r>
            <a:r>
              <a:rPr lang="en-US" dirty="0" err="1">
                <a:solidFill>
                  <a:schemeClr val="tx1"/>
                </a:solidFill>
              </a:rPr>
              <a:t>moedas</a:t>
            </a:r>
            <a:r>
              <a:rPr lang="en-US" dirty="0">
                <a:solidFill>
                  <a:schemeClr val="tx1"/>
                </a:solidFill>
              </a:rPr>
              <a:t> </a:t>
            </a:r>
            <a:r>
              <a:rPr lang="en-US" dirty="0" err="1">
                <a:solidFill>
                  <a:schemeClr val="tx1"/>
                </a:solidFill>
              </a:rPr>
              <a:t>estáveis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moedas</a:t>
            </a:r>
            <a:r>
              <a:rPr lang="en-US" dirty="0">
                <a:solidFill>
                  <a:schemeClr val="tx1"/>
                </a:solidFill>
              </a:rPr>
              <a:t> </a:t>
            </a:r>
            <a:r>
              <a:rPr lang="en-US" dirty="0" err="1">
                <a:solidFill>
                  <a:schemeClr val="tx1"/>
                </a:solidFill>
              </a:rPr>
              <a:t>fiduciárias</a:t>
            </a:r>
            <a:r>
              <a:rPr lang="en-US" dirty="0">
                <a:solidFill>
                  <a:schemeClr val="tx1"/>
                </a:solidFill>
              </a:rPr>
              <a:t> </a:t>
            </a:r>
            <a:r>
              <a:rPr lang="en-US" dirty="0" err="1">
                <a:solidFill>
                  <a:schemeClr val="tx1"/>
                </a:solidFill>
              </a:rPr>
              <a:t>para</a:t>
            </a:r>
            <a:r>
              <a:rPr lang="en-US" dirty="0">
                <a:solidFill>
                  <a:schemeClr val="tx1"/>
                </a:solidFill>
              </a:rPr>
              <a:t> fins </a:t>
            </a:r>
            <a:r>
              <a:rPr lang="en-US" dirty="0" err="1">
                <a:solidFill>
                  <a:schemeClr val="tx1"/>
                </a:solidFill>
              </a:rPr>
              <a:t>contábeis</a:t>
            </a:r>
            <a:r>
              <a:rPr lang="en-US" dirty="0">
                <a:solidFill>
                  <a:schemeClr val="tx1"/>
                </a:solidFill>
              </a:rPr>
              <a:t> </a:t>
            </a:r>
            <a:r>
              <a:rPr lang="en-US" dirty="0" err="1">
                <a:solidFill>
                  <a:schemeClr val="tx1"/>
                </a:solidFill>
              </a:rPr>
              <a:t>é</a:t>
            </a:r>
            <a:r>
              <a:rPr lang="en-US" dirty="0">
                <a:solidFill>
                  <a:schemeClr val="tx1"/>
                </a:solidFill>
              </a:rPr>
              <a:t> um </a:t>
            </a:r>
            <a:r>
              <a:rPr lang="en-US" dirty="0" err="1">
                <a:solidFill>
                  <a:schemeClr val="tx1"/>
                </a:solidFill>
              </a:rPr>
              <a:t>fardo</a:t>
            </a:r>
            <a:r>
              <a:rPr lang="en-US" dirty="0">
                <a:solidFill>
                  <a:schemeClr val="tx1"/>
                </a:solidFill>
              </a:rPr>
              <a:t> </a:t>
            </a:r>
            <a:r>
              <a:rPr lang="en-US" dirty="0" err="1">
                <a:solidFill>
                  <a:schemeClr val="tx1"/>
                </a:solidFill>
              </a:rPr>
              <a:t>operacional</a:t>
            </a:r>
            <a:r>
              <a:rPr lang="en-US" dirty="0">
                <a:solidFill>
                  <a:schemeClr val="tx1"/>
                </a:solidFill>
              </a:rPr>
              <a:t>, </a:t>
            </a:r>
            <a:r>
              <a:rPr lang="en-US" dirty="0" err="1">
                <a:solidFill>
                  <a:schemeClr val="tx1"/>
                </a:solidFill>
              </a:rPr>
              <a:t>pois</a:t>
            </a:r>
            <a:r>
              <a:rPr lang="en-US" dirty="0">
                <a:solidFill>
                  <a:schemeClr val="tx1"/>
                </a:solidFill>
              </a:rPr>
              <a:t> </a:t>
            </a:r>
            <a:r>
              <a:rPr lang="en-US" dirty="0" err="1">
                <a:solidFill>
                  <a:schemeClr val="tx1"/>
                </a:solidFill>
              </a:rPr>
              <a:t>custa</a:t>
            </a:r>
            <a:r>
              <a:rPr lang="en-US" dirty="0">
                <a:solidFill>
                  <a:schemeClr val="tx1"/>
                </a:solidFill>
              </a:rPr>
              <a:t> </a:t>
            </a:r>
            <a:r>
              <a:rPr lang="en-US" dirty="0" err="1">
                <a:solidFill>
                  <a:schemeClr val="tx1"/>
                </a:solidFill>
              </a:rPr>
              <a:t>pessoal</a:t>
            </a:r>
            <a:r>
              <a:rPr lang="en-US" dirty="0">
                <a:solidFill>
                  <a:schemeClr val="tx1"/>
                </a:solidFill>
              </a:rPr>
              <a:t> e </a:t>
            </a:r>
            <a:r>
              <a:rPr lang="en-US" dirty="0" err="1">
                <a:solidFill>
                  <a:schemeClr val="tx1"/>
                </a:solidFill>
              </a:rPr>
              <a:t>recursos</a:t>
            </a:r>
            <a:r>
              <a:rPr lang="en-US" dirty="0">
                <a:solidFill>
                  <a:schemeClr val="tx1"/>
                </a:solidFill>
              </a:rPr>
              <a:t> </a:t>
            </a:r>
            <a:r>
              <a:rPr lang="en-US" dirty="0" err="1">
                <a:solidFill>
                  <a:schemeClr val="tx1"/>
                </a:solidFill>
              </a:rPr>
              <a:t>financeiros</a:t>
            </a:r>
            <a:r>
              <a:rPr lang="en-US" dirty="0">
                <a:solidFill>
                  <a:schemeClr val="tx1"/>
                </a:solidFill>
              </a:rPr>
              <a:t>.</a:t>
            </a:r>
          </a:p>
        </p:txBody>
      </p:sp>
    </p:spTree>
    <p:extLst>
      <p:ext uri="{BB962C8B-B14F-4D97-AF65-F5344CB8AC3E}">
        <p14:creationId xmlns:p14="http://schemas.microsoft.com/office/powerpoint/2010/main" val="2516079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769F0690-8E99-2FBC-C692-3EC04DE70AC5}"/>
              </a:ext>
            </a:extLst>
          </p:cNvPr>
          <p:cNvSpPr/>
          <p:nvPr/>
        </p:nvSpPr>
        <p:spPr>
          <a:xfrm>
            <a:off x="6002858" y="8338380"/>
            <a:ext cx="1556817" cy="2353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158</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0" y="0"/>
            <a:ext cx="7559675" cy="3105011"/>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93447" y="1022661"/>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517438" y="3510867"/>
            <a:ext cx="6363484" cy="653884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spcBef>
                <a:spcPts val="200"/>
              </a:spcBef>
            </a:pP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O euro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spcBef>
                <a:spcPts val="200"/>
              </a:spcBef>
            </a:pP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Existe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apenas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desenvolverem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potencial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fiduciária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necessária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fluir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euro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permitiria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denominados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euros,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dispositivos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IoT</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possam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oferecer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diretamente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própria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pagamento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leasing e factoring.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Devido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um euro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modelos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negócios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tornar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realidade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dispositivos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totalmente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automatizados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tomar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decisões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própria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enquanto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aproveitam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IA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sobrevivem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economicamente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usando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financeiras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enquanto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implementam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lógica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centro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lucro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dispositivo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spcBef>
                <a:spcPts val="200"/>
              </a:spcBef>
            </a:pP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micropagamentos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dispositivos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IoT</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realizados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fácil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económica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denominadas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seriam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incluídas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diretamente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contabilidade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interna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sistemas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TI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precisariam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convertidas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outra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vantagem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euro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conformidade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atual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primeiras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startups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CashOnLedger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Monerium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desenvolveram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2019.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licenças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dinheiro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eletrónico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fiduciárias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contraste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criptoativos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stablecoins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particular,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empresas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exigem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soluções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pagamento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precisam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temer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incerteza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regulatória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participantes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sob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existente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spcBef>
                <a:spcPts val="200"/>
              </a:spcBef>
            </a:pPr>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Moedas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digitais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banco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central</a:t>
            </a: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Conforme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descrito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anteriormente</a:t>
            </a:r>
            <a:r>
              <a:rPr lang="en-US" sz="1100" dirty="0">
                <a:latin typeface="Calibri" panose="020F0502020204030204" pitchFamily="34" charset="0"/>
                <a:ea typeface="Times New Roman" panose="02020603050405020304" pitchFamily="18" charset="0"/>
                <a:cs typeface="Calibri" panose="020F0502020204030204" pitchFamily="34" charset="0"/>
              </a:rPr>
              <a:t>, um Euro </a:t>
            </a:r>
            <a:r>
              <a:rPr lang="en-US" sz="1100" dirty="0" err="1">
                <a:latin typeface="Calibri" panose="020F0502020204030204" pitchFamily="34" charset="0"/>
                <a:ea typeface="Times New Roman" panose="02020603050405020304" pitchFamily="18" charset="0"/>
                <a:cs typeface="Calibri" panose="020F0502020204030204" pitchFamily="34" charset="0"/>
              </a:rPr>
              <a:t>baseado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emitido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institutos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eletrónico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Além</a:t>
            </a:r>
            <a:r>
              <a:rPr lang="en-US" sz="1100" dirty="0">
                <a:latin typeface="Calibri" panose="020F0502020204030204" pitchFamily="34" charset="0"/>
                <a:ea typeface="Times New Roman" panose="02020603050405020304" pitchFamily="18" charset="0"/>
                <a:cs typeface="Calibri" panose="020F0502020204030204" pitchFamily="34" charset="0"/>
              </a:rPr>
              <a:t> disso, 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poderia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lançar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digital. Na </a:t>
            </a:r>
            <a:r>
              <a:rPr lang="en-US" sz="1100" dirty="0" err="1">
                <a:latin typeface="Calibri" panose="020F0502020204030204" pitchFamily="34" charset="0"/>
                <a:ea typeface="Times New Roman" panose="02020603050405020304" pitchFamily="18" charset="0"/>
                <a:cs typeface="Calibri" panose="020F0502020204030204" pitchFamily="34" charset="0"/>
              </a:rPr>
              <a:t>literatura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chamado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digital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(CBDC). De </a:t>
            </a:r>
            <a:r>
              <a:rPr lang="en-US" sz="1100" dirty="0" err="1">
                <a:latin typeface="Calibri" panose="020F0502020204030204" pitchFamily="34" charset="0"/>
                <a:ea typeface="Times New Roman" panose="02020603050405020304" pitchFamily="18" charset="0"/>
                <a:cs typeface="Calibri" panose="020F0502020204030204" pitchFamily="34" charset="0"/>
              </a:rPr>
              <a:t>acordo</a:t>
            </a:r>
            <a:r>
              <a:rPr lang="en-US" sz="1100" dirty="0">
                <a:latin typeface="Calibri" panose="020F0502020204030204" pitchFamily="34" charset="0"/>
                <a:ea typeface="Times New Roman" panose="02020603050405020304" pitchFamily="18" charset="0"/>
                <a:cs typeface="Calibri" panose="020F0502020204030204" pitchFamily="34" charset="0"/>
              </a:rPr>
              <a:t> com um </a:t>
            </a:r>
            <a:r>
              <a:rPr lang="en-US" sz="1100" dirty="0" err="1">
                <a:latin typeface="Calibri" panose="020F0502020204030204" pitchFamily="34" charset="0"/>
                <a:ea typeface="Times New Roman" panose="02020603050405020304" pitchFamily="18" charset="0"/>
                <a:cs typeface="Calibri" panose="020F0502020204030204" pitchFamily="34" charset="0"/>
              </a:rPr>
              <a:t>estudo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recente</a:t>
            </a:r>
            <a:r>
              <a:rPr lang="en-US" sz="1100" dirty="0">
                <a:latin typeface="Calibri" panose="020F0502020204030204" pitchFamily="34" charset="0"/>
                <a:ea typeface="Times New Roman" panose="02020603050405020304" pitchFamily="18" charset="0"/>
                <a:cs typeface="Calibri" panose="020F0502020204030204" pitchFamily="34" charset="0"/>
              </a:rPr>
              <a:t> do Bank for International Settlements,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de 70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centrais</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mundo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analisam</a:t>
            </a:r>
            <a:r>
              <a:rPr lang="en-US" sz="1100" dirty="0">
                <a:latin typeface="Calibri" panose="020F0502020204030204" pitchFamily="34" charset="0"/>
                <a:ea typeface="Times New Roman" panose="02020603050405020304" pitchFamily="18" charset="0"/>
                <a:cs typeface="Calibri" panose="020F0502020204030204" pitchFamily="34" charset="0"/>
              </a:rPr>
              <a:t> as </a:t>
            </a:r>
            <a:r>
              <a:rPr lang="en-US" sz="1100" dirty="0" err="1">
                <a:latin typeface="Calibri" panose="020F0502020204030204" pitchFamily="34" charset="0"/>
                <a:ea typeface="Times New Roman" panose="02020603050405020304" pitchFamily="18" charset="0"/>
                <a:cs typeface="Calibri" panose="020F0502020204030204" pitchFamily="34" charset="0"/>
              </a:rPr>
              <a:t>implicações</a:t>
            </a:r>
            <a:r>
              <a:rPr lang="en-US" sz="1100" dirty="0">
                <a:latin typeface="Calibri" panose="020F0502020204030204" pitchFamily="34" charset="0"/>
                <a:ea typeface="Times New Roman" panose="02020603050405020304" pitchFamily="18" charset="0"/>
                <a:cs typeface="Calibri" panose="020F0502020204030204" pitchFamily="34" charset="0"/>
              </a:rPr>
              <a:t> dos CBDCs. No </a:t>
            </a:r>
            <a:r>
              <a:rPr lang="en-US" sz="1100" dirty="0" err="1">
                <a:latin typeface="Calibri" panose="020F0502020204030204" pitchFamily="34" charset="0"/>
                <a:ea typeface="Times New Roman" panose="02020603050405020304" pitchFamily="18" charset="0"/>
                <a:cs typeface="Calibri" panose="020F0502020204030204" pitchFamily="34" charset="0"/>
              </a:rPr>
              <a:t>entanto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apenas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alguns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centrais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introduziram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entanto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centrais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estão</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começar</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envolver</a:t>
            </a:r>
            <a:r>
              <a:rPr lang="en-US" sz="1100" dirty="0">
                <a:latin typeface="Calibri" panose="020F0502020204030204" pitchFamily="34" charset="0"/>
                <a:ea typeface="Times New Roman" panose="02020603050405020304" pitchFamily="18" charset="0"/>
                <a:cs typeface="Calibri" panose="020F0502020204030204" pitchFamily="34" charset="0"/>
              </a:rPr>
              <a:t>-se com </a:t>
            </a:r>
            <a:r>
              <a:rPr lang="en-US" sz="1100" dirty="0" err="1">
                <a:latin typeface="Calibri" panose="020F0502020204030204" pitchFamily="34" charset="0"/>
                <a:ea typeface="Times New Roman" panose="02020603050405020304" pitchFamily="18" charset="0"/>
                <a:cs typeface="Calibri" panose="020F0502020204030204" pitchFamily="34" charset="0"/>
              </a:rPr>
              <a:t>moedas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digitais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exemplo</a:t>
            </a:r>
            <a:r>
              <a:rPr lang="en-US" sz="1100" dirty="0">
                <a:latin typeface="Calibri" panose="020F0502020204030204" pitchFamily="34" charset="0"/>
                <a:ea typeface="Times New Roman" panose="02020603050405020304" pitchFamily="18" charset="0"/>
                <a:cs typeface="Calibri" panose="020F0502020204030204" pitchFamily="34" charset="0"/>
              </a:rPr>
              <a:t>, o BCE </a:t>
            </a:r>
            <a:r>
              <a:rPr lang="en-US" sz="1100" dirty="0" err="1">
                <a:latin typeface="Calibri" panose="020F0502020204030204" pitchFamily="34" charset="0"/>
                <a:ea typeface="Times New Roman" panose="02020603050405020304" pitchFamily="18" charset="0"/>
                <a:cs typeface="Calibri" panose="020F0502020204030204" pitchFamily="34" charset="0"/>
              </a:rPr>
              <a:t>anunciou</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projeto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EUROchain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será</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protótipo</a:t>
            </a:r>
            <a:r>
              <a:rPr lang="en-US" sz="1100" dirty="0">
                <a:latin typeface="Calibri" panose="020F0502020204030204" pitchFamily="34" charset="0"/>
                <a:ea typeface="Times New Roman" panose="02020603050405020304" pitchFamily="18" charset="0"/>
                <a:cs typeface="Calibri" panose="020F0502020204030204" pitchFamily="34" charset="0"/>
              </a:rPr>
              <a:t> de CBDC </a:t>
            </a:r>
            <a:r>
              <a:rPr lang="en-US" sz="1100" dirty="0" err="1">
                <a:latin typeface="Calibri" panose="020F0502020204030204" pitchFamily="34" charset="0"/>
                <a:ea typeface="Times New Roman" panose="02020603050405020304" pitchFamily="18" charset="0"/>
                <a:cs typeface="Calibri" panose="020F0502020204030204" pitchFamily="34" charset="0"/>
              </a:rPr>
              <a:t>desenvolvido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Corda</a:t>
            </a:r>
            <a:r>
              <a:rPr lang="en-US" sz="1100" dirty="0">
                <a:latin typeface="Calibri" panose="020F0502020204030204" pitchFamily="34" charset="0"/>
                <a:ea typeface="Times New Roman" panose="02020603050405020304" pitchFamily="18" charset="0"/>
                <a:cs typeface="Calibri" panose="020F0502020204030204" pitchFamily="34" charset="0"/>
              </a:rPr>
              <a:t> DLT.</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Um CBDC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baseado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emitido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pelo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BCE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permitiria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uso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dinheiro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banco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central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para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contratos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necessário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Quais</a:t>
            </a:r>
            <a:r>
              <a:rPr lang="en-US" sz="1100" dirty="0">
                <a:latin typeface="Calibri" panose="020F0502020204030204" pitchFamily="34" charset="0"/>
                <a:ea typeface="Times New Roman" panose="02020603050405020304" pitchFamily="18" charset="0"/>
                <a:cs typeface="Calibri" panose="020F0502020204030204" pitchFamily="34" charset="0"/>
              </a:rPr>
              <a:t> são as </a:t>
            </a:r>
            <a:r>
              <a:rPr lang="en-US" sz="1100" dirty="0" err="1">
                <a:latin typeface="Calibri" panose="020F0502020204030204" pitchFamily="34" charset="0"/>
                <a:ea typeface="Times New Roman" panose="02020603050405020304" pitchFamily="18" charset="0"/>
                <a:cs typeface="Calibri" panose="020F0502020204030204" pitchFamily="34" charset="0"/>
              </a:rPr>
              <a:t>vantagens</a:t>
            </a:r>
            <a:r>
              <a:rPr lang="en-US" sz="1100" dirty="0">
                <a:latin typeface="Calibri" panose="020F0502020204030204" pitchFamily="34" charset="0"/>
                <a:ea typeface="Times New Roman" panose="02020603050405020304" pitchFamily="18" charset="0"/>
                <a:cs typeface="Calibri" panose="020F0502020204030204" pitchFamily="34" charset="0"/>
              </a:rPr>
              <a:t> de um Euro digital </a:t>
            </a:r>
            <a:r>
              <a:rPr lang="en-US" sz="1100" dirty="0" err="1">
                <a:latin typeface="Calibri" panose="020F0502020204030204" pitchFamily="34" charset="0"/>
                <a:ea typeface="Times New Roman" panose="02020603050405020304" pitchFamily="18" charset="0"/>
                <a:cs typeface="Calibri" panose="020F0502020204030204" pitchFamily="34" charset="0"/>
              </a:rPr>
              <a:t>emitido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comparação</a:t>
            </a:r>
            <a:r>
              <a:rPr lang="en-US" sz="1100" dirty="0">
                <a:latin typeface="Calibri" panose="020F0502020204030204" pitchFamily="34" charset="0"/>
                <a:ea typeface="Times New Roman" panose="02020603050405020304" pitchFamily="18" charset="0"/>
                <a:cs typeface="Calibri" panose="020F0502020204030204" pitchFamily="34" charset="0"/>
              </a:rPr>
              <a:t> com um Euro digital </a:t>
            </a:r>
            <a:r>
              <a:rPr lang="en-US" sz="1100" dirty="0" err="1">
                <a:latin typeface="Calibri" panose="020F0502020204030204" pitchFamily="34" charset="0"/>
                <a:ea typeface="Times New Roman" panose="02020603050405020304" pitchFamily="18" charset="0"/>
                <a:cs typeface="Calibri" panose="020F0502020204030204" pitchFamily="34" charset="0"/>
              </a:rPr>
              <a:t>emitido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institutos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eletrónico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eletrónico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conta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comercial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enquanto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fornecido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Mesmo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ambos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tipos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representem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versão</a:t>
            </a:r>
            <a:r>
              <a:rPr lang="en-US" sz="1100" dirty="0">
                <a:latin typeface="Calibri" panose="020F0502020204030204" pitchFamily="34" charset="0"/>
                <a:ea typeface="Times New Roman" panose="02020603050405020304" pitchFamily="18" charset="0"/>
                <a:cs typeface="Calibri" panose="020F0502020204030204" pitchFamily="34" charset="0"/>
              </a:rPr>
              <a:t> digital do euro,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falência</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comercial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entrar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default, </a:t>
            </a:r>
            <a:r>
              <a:rPr lang="en-US" sz="1100" dirty="0" err="1">
                <a:latin typeface="Calibri" panose="020F0502020204030204" pitchFamily="34" charset="0"/>
                <a:ea typeface="Times New Roman" panose="02020603050405020304" pitchFamily="18" charset="0"/>
                <a:cs typeface="Calibri" panose="020F0502020204030204" pitchFamily="34" charset="0"/>
              </a:rPr>
              <a:t>enquanto</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dinheiro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direito</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banco</a:t>
            </a:r>
            <a:r>
              <a:rPr lang="en-US" sz="1100" dirty="0">
                <a:latin typeface="Calibri" panose="020F0502020204030204" pitchFamily="34" charset="0"/>
                <a:ea typeface="Times New Roman" panose="02020603050405020304" pitchFamily="18" charset="0"/>
                <a:cs typeface="Calibri" panose="020F0502020204030204" pitchFamily="34" charset="0"/>
              </a:rPr>
              <a:t> central e </a:t>
            </a:r>
            <a:r>
              <a:rPr lang="en-US" sz="1100" dirty="0" err="1">
                <a:latin typeface="Calibri" panose="020F0502020204030204" pitchFamily="34" charset="0"/>
                <a:ea typeface="Times New Roman" panose="02020603050405020304" pitchFamily="18" charset="0"/>
                <a:cs typeface="Calibri" panose="020F0502020204030204" pitchFamily="34" charset="0"/>
              </a:rPr>
              <a:t>não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entrar</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default. </a:t>
            </a:r>
            <a:r>
              <a:rPr lang="en-US" sz="1100" dirty="0" err="1">
                <a:latin typeface="Calibri" panose="020F0502020204030204" pitchFamily="34" charset="0"/>
                <a:ea typeface="Times New Roman" panose="02020603050405020304" pitchFamily="18" charset="0"/>
                <a:cs typeface="Calibri" panose="020F0502020204030204" pitchFamily="34" charset="0"/>
              </a:rPr>
              <a:t>Essa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diferença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torna</a:t>
            </a:r>
            <a:r>
              <a:rPr lang="en-US" sz="1100" dirty="0">
                <a:latin typeface="Calibri" panose="020F0502020204030204" pitchFamily="34" charset="0"/>
                <a:ea typeface="Times New Roman" panose="02020603050405020304" pitchFamily="18" charset="0"/>
                <a:cs typeface="Calibri" panose="020F0502020204030204" pitchFamily="34" charset="0"/>
              </a:rPr>
              <a:t>-se </a:t>
            </a:r>
            <a:r>
              <a:rPr lang="en-US" sz="1100" dirty="0" err="1">
                <a:latin typeface="Calibri" panose="020F0502020204030204" pitchFamily="34" charset="0"/>
                <a:ea typeface="Times New Roman" panose="02020603050405020304" pitchFamily="18" charset="0"/>
                <a:cs typeface="Calibri" panose="020F0502020204030204" pitchFamily="34" charset="0"/>
              </a:rPr>
              <a:t>altamente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relevante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caso</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turbulência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bancos</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instituições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moeda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eletrónica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potencialmente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enfrentam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falência</a:t>
            </a:r>
            <a:r>
              <a:rPr lang="en-US" sz="1100" dirty="0">
                <a:latin typeface="Calibri" panose="020F0502020204030204" pitchFamily="34" charset="0"/>
                <a:ea typeface="Times New Roman" panose="02020603050405020304" pitchFamily="18" charset="0"/>
                <a:cs typeface="Calibri" panose="020F0502020204030204" pitchFamily="34" charset="0"/>
              </a:rPr>
              <a:t>.</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spcAft>
                <a:spcPts val="1200"/>
              </a:spcAft>
            </a:pPr>
            <a:r>
              <a:rPr lang="en-US" sz="1100" dirty="0">
                <a:solidFill>
                  <a:srgbClr val="000000"/>
                </a:solidFill>
                <a:latin typeface="Calibri" panose="020F0502020204030204" pitchFamily="34" charset="0"/>
                <a:ea typeface="Times New Roman" panose="02020603050405020304" pitchFamily="18" charset="0"/>
              </a:rPr>
              <a:t> </a:t>
            </a:r>
          </a:p>
          <a:p>
            <a:pPr algn="just">
              <a:spcAft>
                <a:spcPts val="1200"/>
              </a:spcAft>
            </a:pPr>
            <a:endParaRPr lang="en-US" sz="1100" dirty="0">
              <a:solidFill>
                <a:srgbClr val="000000"/>
              </a:solidFill>
              <a:latin typeface="Calibri" panose="020F0502020204030204" pitchFamily="34" charset="0"/>
              <a:ea typeface="Times New Roman" panose="02020603050405020304" pitchFamily="18" charset="0"/>
            </a:endParaRPr>
          </a:p>
        </p:txBody>
      </p:sp>
      <p:grpSp>
        <p:nvGrpSpPr>
          <p:cNvPr id="3" name="Group 2">
            <a:extLst>
              <a:ext uri="{FF2B5EF4-FFF2-40B4-BE49-F238E27FC236}">
                <a16:creationId xmlns:a16="http://schemas.microsoft.com/office/drawing/2014/main" id="{3F2A5F81-3841-1EF0-494B-A120505C11F5}"/>
              </a:ext>
            </a:extLst>
          </p:cNvPr>
          <p:cNvGrpSpPr/>
          <p:nvPr/>
        </p:nvGrpSpPr>
        <p:grpSpPr>
          <a:xfrm flipH="1">
            <a:off x="6027754" y="9163937"/>
            <a:ext cx="1712396" cy="1673613"/>
            <a:chOff x="-220413" y="5797823"/>
            <a:chExt cx="1967946" cy="1923375"/>
          </a:xfrm>
        </p:grpSpPr>
        <p:sp>
          <p:nvSpPr>
            <p:cNvPr id="4" name="Freeform 3">
              <a:extLst>
                <a:ext uri="{FF2B5EF4-FFF2-40B4-BE49-F238E27FC236}">
                  <a16:creationId xmlns:a16="http://schemas.microsoft.com/office/drawing/2014/main" id="{CEA8CA05-F0C2-235F-3130-6295EC05007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 name="Freeform 4">
              <a:extLst>
                <a:ext uri="{FF2B5EF4-FFF2-40B4-BE49-F238E27FC236}">
                  <a16:creationId xmlns:a16="http://schemas.microsoft.com/office/drawing/2014/main" id="{3EE08884-E243-96B0-3F03-D3608E0E198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F67418DC-6C4A-3BFD-E4D9-41430FC94B9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D6C623C3-69B9-0956-F13F-AC6D32B8064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DB8B202F-6BFF-3EB0-6526-A0948E6EEB9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46531FDD-2853-65BB-274E-156E13263E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6682B05-3DF6-7C6B-BBA9-BE53F274A78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9EC8F6AA-8BD9-AC25-BBEB-3B0C1734C65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9F2DFF5C-2AC4-797C-F386-F63AD6A3D376}"/>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0591874-0138-3A0B-5EB3-E09D9AC63A7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7E873E2F-2892-A749-4510-412B2ACB2D5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AD7981A-ADB1-10C4-CCE6-1BF716E7BFE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7BB674E-2279-2399-D96E-1F6FF93DBC5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58FAF08-E865-6062-39D3-0ACD093E387B}"/>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6703527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159</a:t>
            </a:fld>
            <a:endParaRPr lang="en-US" dirty="0"/>
          </a:p>
        </p:txBody>
      </p:sp>
      <p:sp>
        <p:nvSpPr>
          <p:cNvPr id="3" name="Text Placeholder 17">
            <a:extLst>
              <a:ext uri="{FF2B5EF4-FFF2-40B4-BE49-F238E27FC236}">
                <a16:creationId xmlns:a16="http://schemas.microsoft.com/office/drawing/2014/main" id="{0545E945-BA42-3B5F-A357-0A4B9C4F85FC}"/>
              </a:ext>
            </a:extLst>
          </p:cNvPr>
          <p:cNvSpPr>
            <a:spLocks noGrp="1"/>
          </p:cNvSpPr>
          <p:nvPr>
            <p:ph type="body" sz="quarter" idx="32"/>
          </p:nvPr>
        </p:nvSpPr>
        <p:spPr>
          <a:xfrm>
            <a:off x="715877" y="524042"/>
            <a:ext cx="6051635" cy="3948800"/>
          </a:xfrm>
        </p:spPr>
        <p:txBody>
          <a:bodyPr numCol="2"/>
          <a:lstStyle/>
          <a:p>
            <a:r>
              <a:rPr lang="en-US" b="1" dirty="0" err="1">
                <a:solidFill>
                  <a:srgbClr val="F79037"/>
                </a:solidFill>
                <a:ea typeface="Times New Roman" panose="02020603050405020304" pitchFamily="18" charset="0"/>
              </a:rPr>
              <a:t>Monetização</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dispositivos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IoT</a:t>
            </a:r>
            <a:r>
              <a:rPr lang="en-US" b="1" dirty="0">
                <a:solidFill>
                  <a:srgbClr val="F79037"/>
                </a:solidFill>
                <a:ea typeface="Times New Roman" panose="02020603050405020304" pitchFamily="18" charset="0"/>
              </a:rPr>
              <a:t> via </a:t>
            </a:r>
            <a:r>
              <a:rPr lang="en-US" b="1" dirty="0" err="1">
                <a:solidFill>
                  <a:srgbClr val="F79037"/>
                </a:solidFill>
                <a:ea typeface="Times New Roman" panose="02020603050405020304" pitchFamily="18" charset="0"/>
              </a:rPr>
              <a:t>tokenização</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Além</a:t>
            </a:r>
            <a:r>
              <a:rPr lang="en-US" dirty="0">
                <a:ea typeface="Times New Roman" panose="02020603050405020304" pitchFamily="18" charset="0"/>
              </a:rPr>
              <a:t> de </a:t>
            </a:r>
            <a:r>
              <a:rPr lang="en-US" dirty="0" err="1">
                <a:ea typeface="Times New Roman" panose="02020603050405020304" pitchFamily="18" charset="0"/>
              </a:rPr>
              <a:t>melhorar</a:t>
            </a:r>
            <a:r>
              <a:rPr lang="en-US" dirty="0">
                <a:ea typeface="Times New Roman" panose="02020603050405020304" pitchFamily="18" charset="0"/>
              </a:rPr>
              <a:t> a </a:t>
            </a:r>
            <a:r>
              <a:rPr lang="en-US" dirty="0" err="1">
                <a:ea typeface="Times New Roman" panose="02020603050405020304" pitchFamily="18" charset="0"/>
              </a:rPr>
              <a:t>gestão</a:t>
            </a:r>
            <a:r>
              <a:rPr lang="en-US" dirty="0">
                <a:ea typeface="Times New Roman" panose="02020603050405020304" pitchFamily="18" charset="0"/>
              </a:rPr>
              <a:t> de dados, </a:t>
            </a:r>
            <a:r>
              <a:rPr lang="en-US" dirty="0" err="1">
                <a:ea typeface="Times New Roman" panose="02020603050405020304" pitchFamily="18" charset="0"/>
              </a:rPr>
              <a:t>apoiar</a:t>
            </a:r>
            <a:r>
              <a:rPr lang="en-US" dirty="0">
                <a:ea typeface="Times New Roman" panose="02020603050405020304" pitchFamily="18" charset="0"/>
              </a:rPr>
              <a:t> a </a:t>
            </a:r>
            <a:r>
              <a:rPr lang="en-US" dirty="0" err="1">
                <a:ea typeface="Times New Roman" panose="02020603050405020304" pitchFamily="18" charset="0"/>
              </a:rPr>
              <a:t>autenticação</a:t>
            </a:r>
            <a:r>
              <a:rPr lang="en-US" dirty="0">
                <a:ea typeface="Times New Roman" panose="02020603050405020304" pitchFamily="18" charset="0"/>
              </a:rPr>
              <a:t> dos </a:t>
            </a:r>
            <a:r>
              <a:rPr lang="en-US" dirty="0" err="1">
                <a:ea typeface="Times New Roman" panose="02020603050405020304" pitchFamily="18" charset="0"/>
              </a:rPr>
              <a:t>participantes</a:t>
            </a:r>
            <a:r>
              <a:rPr lang="en-US" dirty="0">
                <a:ea typeface="Times New Roman" panose="02020603050405020304" pitchFamily="18" charset="0"/>
              </a:rPr>
              <a:t> da </a:t>
            </a:r>
            <a:r>
              <a:rPr lang="en-US" dirty="0" err="1">
                <a:ea typeface="Times New Roman" panose="02020603050405020304" pitchFamily="18" charset="0"/>
              </a:rPr>
              <a:t>rede</a:t>
            </a:r>
            <a:r>
              <a:rPr lang="en-US" dirty="0">
                <a:ea typeface="Times New Roman" panose="02020603050405020304" pitchFamily="18" charset="0"/>
              </a:rPr>
              <a:t> e </a:t>
            </a:r>
            <a:r>
              <a:rPr lang="en-US" dirty="0" err="1">
                <a:ea typeface="Times New Roman" panose="02020603050405020304" pitchFamily="18" charset="0"/>
              </a:rPr>
              <a:t>facilitar</a:t>
            </a:r>
            <a:r>
              <a:rPr lang="en-US" dirty="0">
                <a:ea typeface="Times New Roman" panose="02020603050405020304" pitchFamily="18" charset="0"/>
              </a:rPr>
              <a:t> a </a:t>
            </a:r>
            <a:r>
              <a:rPr lang="en-US" dirty="0" err="1">
                <a:ea typeface="Times New Roman" panose="02020603050405020304" pitchFamily="18" charset="0"/>
              </a:rPr>
              <a:t>automatização</a:t>
            </a:r>
            <a:r>
              <a:rPr lang="en-US" dirty="0">
                <a:ea typeface="Times New Roman" panose="02020603050405020304" pitchFamily="18" charset="0"/>
              </a:rPr>
              <a:t> dos </a:t>
            </a:r>
            <a:r>
              <a:rPr lang="en-US" dirty="0" err="1">
                <a:ea typeface="Times New Roman" panose="02020603050405020304" pitchFamily="18" charset="0"/>
              </a:rPr>
              <a:t>processos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desbloquear</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modelos</a:t>
            </a:r>
            <a:r>
              <a:rPr lang="en-US" dirty="0">
                <a:ea typeface="Times New Roman" panose="02020603050405020304" pitchFamily="18" charset="0"/>
              </a:rPr>
              <a:t> de </a:t>
            </a:r>
            <a:r>
              <a:rPr lang="en-US" dirty="0" err="1">
                <a:ea typeface="Times New Roman" panose="02020603050405020304" pitchFamily="18" charset="0"/>
              </a:rPr>
              <a:t>negócios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monetização</a:t>
            </a:r>
            <a:r>
              <a:rPr lang="en-US" dirty="0">
                <a:ea typeface="Times New Roman" panose="02020603050405020304" pitchFamily="18" charset="0"/>
              </a:rPr>
              <a:t> de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permite</a:t>
            </a:r>
            <a:r>
              <a:rPr lang="en-US" dirty="0">
                <a:ea typeface="Times New Roman" panose="02020603050405020304" pitchFamily="18" charset="0"/>
              </a:rPr>
              <a:t> a </a:t>
            </a:r>
            <a:r>
              <a:rPr lang="en-US" dirty="0" err="1">
                <a:ea typeface="Times New Roman" panose="02020603050405020304" pitchFamily="18" charset="0"/>
              </a:rPr>
              <a:t>desmaterialização</a:t>
            </a:r>
            <a:r>
              <a:rPr lang="en-US" dirty="0">
                <a:ea typeface="Times New Roman" panose="02020603050405020304" pitchFamily="18" charset="0"/>
              </a:rPr>
              <a:t> de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tokenização</a:t>
            </a:r>
            <a:r>
              <a:rPr lang="en-US" dirty="0">
                <a:ea typeface="Times New Roman" panose="02020603050405020304" pitchFamily="18" charset="0"/>
              </a:rPr>
              <a:t>”).</a:t>
            </a:r>
          </a:p>
          <a:p>
            <a:endParaRPr lang="en-US" dirty="0">
              <a:effectLst/>
              <a:ea typeface="Times New Roman" panose="02020603050405020304" pitchFamily="18" charset="0"/>
            </a:endParaRPr>
          </a:p>
          <a:p>
            <a:r>
              <a:rPr lang="en-US" dirty="0">
                <a:ea typeface="Times New Roman" panose="02020603050405020304" pitchFamily="18" charset="0"/>
              </a:rPr>
              <a:t>Um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pense</a:t>
            </a:r>
            <a:r>
              <a:rPr lang="en-US" dirty="0">
                <a:ea typeface="Times New Roman" panose="02020603050405020304" pitchFamily="18" charset="0"/>
              </a:rPr>
              <a:t> </a:t>
            </a:r>
            <a:r>
              <a:rPr lang="en-US" dirty="0" err="1">
                <a:ea typeface="Times New Roman" panose="02020603050405020304" pitchFamily="18" charset="0"/>
              </a:rPr>
              <a:t>numa</a:t>
            </a:r>
            <a:r>
              <a:rPr lang="en-US" dirty="0">
                <a:ea typeface="Times New Roman" panose="02020603050405020304" pitchFamily="18" charset="0"/>
              </a:rPr>
              <a:t> </a:t>
            </a:r>
            <a:r>
              <a:rPr lang="en-US" dirty="0" err="1">
                <a:ea typeface="Times New Roman" panose="02020603050405020304" pitchFamily="18" charset="0"/>
              </a:rPr>
              <a:t>lâmpada</a:t>
            </a:r>
            <a:r>
              <a:rPr lang="en-US" dirty="0">
                <a:ea typeface="Times New Roman" panose="02020603050405020304" pitchFamily="18" charset="0"/>
              </a:rPr>
              <a:t> (um poste de </a:t>
            </a:r>
            <a:r>
              <a:rPr lang="en-US" dirty="0" err="1">
                <a:ea typeface="Times New Roman" panose="02020603050405020304" pitchFamily="18" charset="0"/>
              </a:rPr>
              <a:t>luz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tem 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própria</a:t>
            </a:r>
            <a:r>
              <a:rPr lang="en-US" dirty="0">
                <a:ea typeface="Times New Roman" panose="02020603050405020304" pitchFamily="18" charset="0"/>
              </a:rPr>
              <a:t>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baseada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e opera com um euro </a:t>
            </a:r>
            <a:r>
              <a:rPr lang="en-US" dirty="0" err="1">
                <a:ea typeface="Times New Roman" panose="02020603050405020304" pitchFamily="18" charset="0"/>
              </a:rPr>
              <a:t>baseado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O </a:t>
            </a:r>
            <a:r>
              <a:rPr lang="en-US" dirty="0" err="1">
                <a:ea typeface="Times New Roman" panose="02020603050405020304" pitchFamily="18" charset="0"/>
              </a:rPr>
              <a:t>uso</a:t>
            </a:r>
            <a:r>
              <a:rPr lang="en-US" dirty="0">
                <a:ea typeface="Times New Roman" panose="02020603050405020304" pitchFamily="18" charset="0"/>
              </a:rPr>
              <a:t> da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 </a:t>
            </a:r>
            <a:r>
              <a:rPr lang="en-US" dirty="0" err="1">
                <a:ea typeface="Times New Roman" panose="02020603050405020304" pitchFamily="18" charset="0"/>
              </a:rPr>
              <a:t>torna</a:t>
            </a:r>
            <a:r>
              <a:rPr lang="en-US" dirty="0">
                <a:ea typeface="Times New Roman" panose="02020603050405020304" pitchFamily="18" charset="0"/>
              </a:rPr>
              <a:t> a </a:t>
            </a:r>
            <a:r>
              <a:rPr lang="en-US" dirty="0" err="1">
                <a:ea typeface="Times New Roman" panose="02020603050405020304" pitchFamily="18" charset="0"/>
              </a:rPr>
              <a:t>lâmpada</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entidade</a:t>
            </a:r>
            <a:r>
              <a:rPr lang="en-US" dirty="0">
                <a:ea typeface="Times New Roman" panose="02020603050405020304" pitchFamily="18" charset="0"/>
              </a:rPr>
              <a:t> </a:t>
            </a:r>
            <a:r>
              <a:rPr lang="en-US" dirty="0" err="1">
                <a:ea typeface="Times New Roman" panose="02020603050405020304" pitchFamily="18" charset="0"/>
              </a:rPr>
              <a:t>autónoma</a:t>
            </a:r>
            <a:r>
              <a:rPr lang="en-US" dirty="0">
                <a:ea typeface="Times New Roman" panose="02020603050405020304" pitchFamily="18" charset="0"/>
              </a:rPr>
              <a:t>, operando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conta</a:t>
            </a:r>
            <a:r>
              <a:rPr lang="en-US" dirty="0">
                <a:ea typeface="Times New Roman" panose="02020603050405020304" pitchFamily="18" charset="0"/>
              </a:rPr>
              <a:t> </a:t>
            </a:r>
            <a:r>
              <a:rPr lang="en-US" dirty="0" err="1">
                <a:ea typeface="Times New Roman" panose="02020603050405020304" pitchFamily="18" charset="0"/>
              </a:rPr>
              <a:t>própria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de </a:t>
            </a:r>
            <a:r>
              <a:rPr lang="en-US" dirty="0" err="1">
                <a:ea typeface="Times New Roman" panose="02020603050405020304" pitchFamily="18" charset="0"/>
              </a:rPr>
              <a:t>contratos</a:t>
            </a:r>
            <a:r>
              <a:rPr lang="en-US" dirty="0">
                <a:ea typeface="Times New Roman" panose="02020603050405020304" pitchFamily="18" charset="0"/>
              </a:rPr>
              <a:t> </a:t>
            </a:r>
            <a:r>
              <a:rPr lang="en-US" dirty="0" err="1">
                <a:ea typeface="Times New Roman" panose="02020603050405020304" pitchFamily="18" charset="0"/>
              </a:rPr>
              <a:t>inteligentes</a:t>
            </a:r>
            <a:r>
              <a:rPr lang="en-US" dirty="0">
                <a:ea typeface="Times New Roman" panose="02020603050405020304" pitchFamily="18" charset="0"/>
              </a:rPr>
              <a:t>, são </a:t>
            </a:r>
            <a:r>
              <a:rPr lang="en-US" dirty="0" err="1">
                <a:ea typeface="Times New Roman" panose="02020603050405020304" pitchFamily="18" charset="0"/>
              </a:rPr>
              <a:t>possíveis</a:t>
            </a:r>
            <a:r>
              <a:rPr lang="en-US" dirty="0">
                <a:ea typeface="Times New Roman" panose="02020603050405020304" pitchFamily="18" charset="0"/>
              </a:rPr>
              <a:t> </a:t>
            </a:r>
            <a:r>
              <a:rPr lang="en-US" dirty="0" err="1">
                <a:ea typeface="Times New Roman" panose="02020603050405020304" pitchFamily="18" charset="0"/>
              </a:rPr>
              <a:t>pagamentos</a:t>
            </a:r>
            <a:r>
              <a:rPr lang="en-US" dirty="0">
                <a:ea typeface="Times New Roman" panose="02020603050405020304" pitchFamily="18" charset="0"/>
              </a:rPr>
              <a:t> </a:t>
            </a:r>
            <a:r>
              <a:rPr lang="en-US" dirty="0" err="1">
                <a:ea typeface="Times New Roman" panose="02020603050405020304" pitchFamily="18" charset="0"/>
              </a:rPr>
              <a:t>diretos</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lâmpada</a:t>
            </a:r>
            <a:r>
              <a:rPr lang="en-US" dirty="0">
                <a:ea typeface="Times New Roman" panose="02020603050405020304" pitchFamily="18" charset="0"/>
              </a:rPr>
              <a:t>. Se o </a:t>
            </a:r>
            <a:r>
              <a:rPr lang="en-US" dirty="0" err="1">
                <a:ea typeface="Times New Roman" panose="02020603050405020304" pitchFamily="18" charset="0"/>
              </a:rPr>
              <a:t>respectivo</a:t>
            </a:r>
            <a:r>
              <a:rPr lang="en-US" dirty="0">
                <a:ea typeface="Times New Roman" panose="02020603050405020304" pitchFamily="18" charset="0"/>
              </a:rPr>
              <a:t> </a:t>
            </a:r>
            <a:r>
              <a:rPr lang="en-US" dirty="0" err="1">
                <a:ea typeface="Times New Roman" panose="02020603050405020304" pitchFamily="18" charset="0"/>
              </a:rPr>
              <a:t>pagamento</a:t>
            </a:r>
            <a:r>
              <a:rPr lang="en-US" dirty="0">
                <a:ea typeface="Times New Roman" panose="02020603050405020304" pitchFamily="18" charset="0"/>
              </a:rPr>
              <a:t> for </a:t>
            </a:r>
            <a:r>
              <a:rPr lang="en-US" dirty="0" err="1">
                <a:ea typeface="Times New Roman" panose="02020603050405020304" pitchFamily="18" charset="0"/>
              </a:rPr>
              <a:t>recebido</a:t>
            </a:r>
            <a:r>
              <a:rPr lang="en-US" dirty="0">
                <a:ea typeface="Times New Roman" panose="02020603050405020304" pitchFamily="18" charset="0"/>
              </a:rPr>
              <a:t>, a </a:t>
            </a:r>
            <a:r>
              <a:rPr lang="en-US" dirty="0" err="1">
                <a:ea typeface="Times New Roman" panose="02020603050405020304" pitchFamily="18" charset="0"/>
              </a:rPr>
              <a:t>lâmpada</a:t>
            </a:r>
            <a:r>
              <a:rPr lang="en-US" dirty="0">
                <a:ea typeface="Times New Roman" panose="02020603050405020304" pitchFamily="18" charset="0"/>
              </a:rPr>
              <a:t> </a:t>
            </a:r>
            <a:r>
              <a:rPr lang="en-US" dirty="0" err="1">
                <a:ea typeface="Times New Roman" panose="02020603050405020304" pitchFamily="18" charset="0"/>
              </a:rPr>
              <a:t>acenderá</a:t>
            </a:r>
            <a:r>
              <a:rPr lang="en-US" dirty="0">
                <a:ea typeface="Times New Roman" panose="02020603050405020304" pitchFamily="18" charset="0"/>
              </a:rPr>
              <a:t>. </a:t>
            </a:r>
            <a:r>
              <a:rPr lang="en-US" dirty="0" err="1">
                <a:ea typeface="Times New Roman" panose="02020603050405020304" pitchFamily="18" charset="0"/>
              </a:rPr>
              <a:t>Tais</a:t>
            </a:r>
            <a:r>
              <a:rPr lang="en-US" dirty="0">
                <a:ea typeface="Times New Roman" panose="02020603050405020304" pitchFamily="18" charset="0"/>
              </a:rPr>
              <a:t> </a:t>
            </a:r>
            <a:r>
              <a:rPr lang="en-US" dirty="0" err="1">
                <a:ea typeface="Times New Roman" panose="02020603050405020304" pitchFamily="18" charset="0"/>
              </a:rPr>
              <a:t>pagamentos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providos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pessoas</a:t>
            </a:r>
            <a:r>
              <a:rPr lang="en-US" dirty="0">
                <a:ea typeface="Times New Roman" panose="02020603050405020304" pitchFamily="18" charset="0"/>
              </a:rPr>
              <a:t> </a:t>
            </a:r>
            <a:r>
              <a:rPr lang="en-US" dirty="0" err="1">
                <a:ea typeface="Times New Roman" panose="02020603050405020304" pitchFamily="18" charset="0"/>
              </a:rPr>
              <a:t>físicas</a:t>
            </a:r>
            <a:r>
              <a:rPr lang="en-US" dirty="0">
                <a:ea typeface="Times New Roman" panose="02020603050405020304" pitchFamily="18" charset="0"/>
              </a:rPr>
              <a:t>, </a:t>
            </a:r>
            <a:r>
              <a:rPr lang="en-US" dirty="0" err="1">
                <a:ea typeface="Times New Roman" panose="02020603050405020304" pitchFamily="18" charset="0"/>
              </a:rPr>
              <a:t>jurídicas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até</a:t>
            </a:r>
            <a:r>
              <a:rPr lang="en-US" dirty="0">
                <a:ea typeface="Times New Roman" panose="02020603050405020304" pitchFamily="18" charset="0"/>
              </a:rPr>
              <a:t> </a:t>
            </a:r>
            <a:r>
              <a:rPr lang="en-US" dirty="0" err="1">
                <a:ea typeface="Times New Roman" panose="02020603050405020304" pitchFamily="18" charset="0"/>
              </a:rPr>
              <a:t>mesmo</a:t>
            </a:r>
            <a:r>
              <a:rPr lang="en-US" dirty="0">
                <a:ea typeface="Times New Roman" panose="02020603050405020304" pitchFamily="18" charset="0"/>
              </a:rPr>
              <a:t> </a:t>
            </a:r>
            <a:r>
              <a:rPr lang="en-US" dirty="0" err="1">
                <a:ea typeface="Times New Roman" panose="02020603050405020304" pitchFamily="18" charset="0"/>
              </a:rPr>
              <a:t>pela</a:t>
            </a:r>
            <a:r>
              <a:rPr lang="en-US" dirty="0">
                <a:ea typeface="Times New Roman" panose="02020603050405020304" pitchFamily="18" charset="0"/>
              </a:rPr>
              <a:t> </a:t>
            </a:r>
            <a:r>
              <a:rPr lang="en-US" dirty="0" err="1">
                <a:ea typeface="Times New Roman" panose="02020603050405020304" pitchFamily="18" charset="0"/>
              </a:rPr>
              <a:t>administração</a:t>
            </a:r>
            <a:r>
              <a:rPr lang="en-US" dirty="0">
                <a:ea typeface="Times New Roman" panose="02020603050405020304" pitchFamily="18" charset="0"/>
              </a:rPr>
              <a:t> </a:t>
            </a:r>
            <a:r>
              <a:rPr lang="en-US" dirty="0" err="1">
                <a:ea typeface="Times New Roman" panose="02020603050405020304" pitchFamily="18" charset="0"/>
              </a:rPr>
              <a:t>pública</a:t>
            </a:r>
            <a:r>
              <a:rPr lang="en-US" dirty="0">
                <a:ea typeface="Times New Roman" panose="02020603050405020304" pitchFamily="18" charset="0"/>
              </a:rPr>
              <a:t>. Como </a:t>
            </a:r>
            <a:r>
              <a:rPr lang="en-US" dirty="0" err="1">
                <a:ea typeface="Times New Roman" panose="02020603050405020304" pitchFamily="18" charset="0"/>
              </a:rPr>
              <a:t>consequência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esquemas</a:t>
            </a:r>
            <a:r>
              <a:rPr lang="en-US" dirty="0">
                <a:ea typeface="Times New Roman" panose="02020603050405020304" pitchFamily="18" charset="0"/>
              </a:rPr>
              <a:t> de </a:t>
            </a:r>
            <a:r>
              <a:rPr lang="en-US" dirty="0" err="1">
                <a:ea typeface="Times New Roman" panose="02020603050405020304" pitchFamily="18" charset="0"/>
              </a:rPr>
              <a:t>pagamento</a:t>
            </a:r>
            <a:r>
              <a:rPr lang="en-US" dirty="0">
                <a:ea typeface="Times New Roman" panose="02020603050405020304" pitchFamily="18" charset="0"/>
              </a:rPr>
              <a:t> pay-per-use </a:t>
            </a:r>
            <a:r>
              <a:rPr lang="en-US" dirty="0" err="1">
                <a:ea typeface="Times New Roman" panose="02020603050405020304" pitchFamily="18" charset="0"/>
              </a:rPr>
              <a:t>tornam</a:t>
            </a:r>
            <a:r>
              <a:rPr lang="en-US" dirty="0">
                <a:ea typeface="Times New Roman" panose="02020603050405020304" pitchFamily="18" charset="0"/>
              </a:rPr>
              <a:t>-se </a:t>
            </a:r>
            <a:r>
              <a:rPr lang="en-US" dirty="0" err="1">
                <a:ea typeface="Times New Roman" panose="02020603050405020304" pitchFamily="18" charset="0"/>
              </a:rPr>
              <a:t>viáveis</a:t>
            </a:r>
            <a:r>
              <a:rPr lang="en-US" dirty="0">
                <a:ea typeface="Times New Roman" panose="02020603050405020304" pitchFamily="18" charset="0"/>
              </a:rPr>
              <a:t>.</a:t>
            </a:r>
            <a:endParaRPr lang="en-US" dirty="0">
              <a:effectLst/>
              <a:ea typeface="Times New Roman" panose="02020603050405020304" pitchFamily="18" charset="0"/>
            </a:endParaRPr>
          </a:p>
          <a:p>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lâmpadas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tokenizadas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possam</a:t>
            </a:r>
            <a:r>
              <a:rPr lang="en-US" dirty="0">
                <a:ea typeface="Times New Roman" panose="02020603050405020304" pitchFamily="18" charset="0"/>
              </a:rPr>
              <a:t> </a:t>
            </a:r>
            <a:r>
              <a:rPr lang="en-US" dirty="0" err="1">
                <a:ea typeface="Times New Roman" panose="02020603050405020304" pitchFamily="18" charset="0"/>
              </a:rPr>
              <a:t>investir</a:t>
            </a:r>
            <a:r>
              <a:rPr lang="en-US" dirty="0">
                <a:ea typeface="Times New Roman" panose="02020603050405020304" pitchFamily="18" charset="0"/>
              </a:rPr>
              <a:t> </a:t>
            </a:r>
            <a:r>
              <a:rPr lang="en-US" dirty="0" err="1">
                <a:ea typeface="Times New Roman" panose="02020603050405020304" pitchFamily="18" charset="0"/>
              </a:rPr>
              <a:t>nelas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forma de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teriam</a:t>
            </a:r>
            <a:r>
              <a:rPr lang="en-US" dirty="0">
                <a:ea typeface="Times New Roman" panose="02020603050405020304" pitchFamily="18" charset="0"/>
              </a:rPr>
              <a:t> um </a:t>
            </a:r>
            <a:r>
              <a:rPr lang="en-US" dirty="0" err="1">
                <a:ea typeface="Times New Roman" panose="02020603050405020304" pitchFamily="18" charset="0"/>
              </a:rPr>
              <a:t>incentivo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construir</a:t>
            </a:r>
            <a:r>
              <a:rPr lang="en-US" dirty="0">
                <a:ea typeface="Times New Roman" panose="02020603050405020304" pitchFamily="18" charset="0"/>
              </a:rPr>
              <a:t> e </a:t>
            </a:r>
            <a:r>
              <a:rPr lang="en-US" dirty="0" err="1">
                <a:ea typeface="Times New Roman" panose="02020603050405020304" pitchFamily="18" charset="0"/>
              </a:rPr>
              <a:t>manter</a:t>
            </a:r>
            <a:r>
              <a:rPr lang="en-US" dirty="0">
                <a:ea typeface="Times New Roman" panose="02020603050405020304" pitchFamily="18" charset="0"/>
              </a:rPr>
              <a:t> as </a:t>
            </a:r>
            <a:r>
              <a:rPr lang="en-US" dirty="0" err="1">
                <a:ea typeface="Times New Roman" panose="02020603050405020304" pitchFamily="18" charset="0"/>
              </a:rPr>
              <a:t>lâmpadas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escala</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recebem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parte dos </a:t>
            </a:r>
            <a:r>
              <a:rPr lang="en-US" dirty="0" err="1">
                <a:ea typeface="Times New Roman" panose="02020603050405020304" pitchFamily="18" charset="0"/>
              </a:rPr>
              <a:t>lucros</a:t>
            </a:r>
            <a:r>
              <a:rPr lang="en-US" dirty="0">
                <a:ea typeface="Times New Roman" panose="02020603050405020304" pitchFamily="18" charset="0"/>
              </a:rPr>
              <a:t> da </a:t>
            </a:r>
            <a:r>
              <a:rPr lang="en-US" dirty="0" err="1">
                <a:ea typeface="Times New Roman" panose="02020603050405020304" pitchFamily="18" charset="0"/>
              </a:rPr>
              <a:t>lâmpada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fornecer</a:t>
            </a:r>
            <a:r>
              <a:rPr lang="en-US" dirty="0">
                <a:ea typeface="Times New Roman" panose="02020603050405020304" pitchFamily="18" charset="0"/>
              </a:rPr>
              <a:t> </a:t>
            </a:r>
            <a:r>
              <a:rPr lang="en-US" dirty="0" err="1">
                <a:ea typeface="Times New Roman" panose="02020603050405020304" pitchFamily="18" charset="0"/>
              </a:rPr>
              <a:t>incentivos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investidores</a:t>
            </a:r>
            <a:r>
              <a:rPr lang="en-US" dirty="0">
                <a:ea typeface="Times New Roman" panose="02020603050405020304" pitchFamily="18" charset="0"/>
              </a:rPr>
              <a:t> </a:t>
            </a:r>
            <a:r>
              <a:rPr lang="en-US" dirty="0" err="1">
                <a:ea typeface="Times New Roman" panose="02020603050405020304" pitchFamily="18" charset="0"/>
              </a:rPr>
              <a:t>invistam</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construção</a:t>
            </a:r>
            <a:r>
              <a:rPr lang="en-US" dirty="0">
                <a:ea typeface="Times New Roman" panose="02020603050405020304" pitchFamily="18" charset="0"/>
              </a:rPr>
              <a:t> e </a:t>
            </a:r>
            <a:r>
              <a:rPr lang="en-US" dirty="0" err="1">
                <a:ea typeface="Times New Roman" panose="02020603050405020304" pitchFamily="18" charset="0"/>
              </a:rPr>
              <a:t>manutenção</a:t>
            </a:r>
            <a:r>
              <a:rPr lang="en-US" dirty="0">
                <a:ea typeface="Times New Roman" panose="02020603050405020304" pitchFamily="18" charset="0"/>
              </a:rPr>
              <a:t> das </a:t>
            </a:r>
            <a:r>
              <a:rPr lang="en-US" dirty="0" err="1">
                <a:ea typeface="Times New Roman" panose="02020603050405020304" pitchFamily="18" charset="0"/>
              </a:rPr>
              <a:t>lâmpadas</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nova </a:t>
            </a:r>
            <a:r>
              <a:rPr lang="en-US" dirty="0" err="1">
                <a:ea typeface="Times New Roman" panose="02020603050405020304" pitchFamily="18" charset="0"/>
              </a:rPr>
              <a:t>onda</a:t>
            </a:r>
            <a:r>
              <a:rPr lang="en-US" dirty="0">
                <a:ea typeface="Times New Roman" panose="02020603050405020304" pitchFamily="18" charset="0"/>
              </a:rPr>
              <a:t> de </a:t>
            </a:r>
            <a:r>
              <a:rPr lang="en-US" dirty="0" err="1">
                <a:ea typeface="Times New Roman" panose="02020603050405020304" pitchFamily="18" charset="0"/>
              </a:rPr>
              <a:t>investimentos</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gerada</a:t>
            </a:r>
            <a:r>
              <a:rPr lang="en-US" dirty="0">
                <a:ea typeface="Times New Roman" panose="02020603050405020304" pitchFamily="18" charset="0"/>
              </a:rPr>
              <a:t>. A </a:t>
            </a:r>
            <a:r>
              <a:rPr lang="en-US" dirty="0" err="1">
                <a:ea typeface="Times New Roman" panose="02020603050405020304" pitchFamily="18" charset="0"/>
              </a:rPr>
              <a:t>tokenização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benéfica</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no </a:t>
            </a:r>
            <a:r>
              <a:rPr lang="en-US" dirty="0" err="1">
                <a:ea typeface="Times New Roman" panose="02020603050405020304" pitchFamily="18" charset="0"/>
              </a:rPr>
              <a:t>caso</a:t>
            </a:r>
            <a:r>
              <a:rPr lang="en-US" dirty="0">
                <a:ea typeface="Times New Roman" panose="02020603050405020304" pitchFamily="18" charset="0"/>
              </a:rPr>
              <a:t> de </a:t>
            </a:r>
            <a:r>
              <a:rPr lang="en-US" dirty="0" err="1">
                <a:ea typeface="Times New Roman" panose="02020603050405020304" pitchFamily="18" charset="0"/>
              </a:rPr>
              <a:t>lâmpadas</a:t>
            </a:r>
            <a:r>
              <a:rPr lang="en-US" dirty="0">
                <a:ea typeface="Times New Roman" panose="02020603050405020304" pitchFamily="18" charset="0"/>
              </a:rPr>
              <a:t>, mas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tipos</a:t>
            </a:r>
            <a:r>
              <a:rPr lang="en-US" dirty="0">
                <a:ea typeface="Times New Roman" panose="02020603050405020304" pitchFamily="18" charset="0"/>
              </a:rPr>
              <a:t> de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IoT</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sensores</a:t>
            </a:r>
            <a:r>
              <a:rPr lang="en-US" dirty="0">
                <a:ea typeface="Times New Roman" panose="02020603050405020304" pitchFamily="18" charset="0"/>
              </a:rPr>
              <a:t>, </a:t>
            </a:r>
            <a:r>
              <a:rPr lang="en-US" dirty="0" err="1">
                <a:ea typeface="Times New Roman" panose="02020603050405020304" pitchFamily="18" charset="0"/>
              </a:rPr>
              <a:t>carros</a:t>
            </a:r>
            <a:r>
              <a:rPr lang="en-US" dirty="0">
                <a:ea typeface="Times New Roman" panose="02020603050405020304" pitchFamily="18" charset="0"/>
              </a:rPr>
              <a:t>, </a:t>
            </a:r>
            <a:r>
              <a:rPr lang="en-US" dirty="0" err="1">
                <a:ea typeface="Times New Roman" panose="02020603050405020304" pitchFamily="18" charset="0"/>
              </a:rPr>
              <a:t>máquinas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câmeras</a:t>
            </a:r>
            <a:r>
              <a:rPr lang="en-US" dirty="0">
                <a:ea typeface="Times New Roman" panose="02020603050405020304" pitchFamily="18" charset="0"/>
              </a:rPr>
              <a:t>. O </a:t>
            </a:r>
            <a:r>
              <a:rPr lang="en-US" dirty="0" err="1">
                <a:ea typeface="Times New Roman" panose="02020603050405020304" pitchFamily="18" charset="0"/>
              </a:rPr>
              <a:t>único</a:t>
            </a:r>
            <a:r>
              <a:rPr lang="en-US" dirty="0">
                <a:ea typeface="Times New Roman" panose="02020603050405020304" pitchFamily="18" charset="0"/>
              </a:rPr>
              <a:t> </a:t>
            </a:r>
            <a:r>
              <a:rPr lang="en-US" dirty="0" err="1">
                <a:ea typeface="Times New Roman" panose="02020603050405020304" pitchFamily="18" charset="0"/>
              </a:rPr>
              <a:t>requisito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tokenização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conexão</a:t>
            </a:r>
            <a:r>
              <a:rPr lang="en-US" dirty="0">
                <a:ea typeface="Times New Roman" panose="02020603050405020304" pitchFamily="18" charset="0"/>
              </a:rPr>
              <a:t> com a internet 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rede</a:t>
            </a:r>
            <a:r>
              <a:rPr lang="en-US" dirty="0">
                <a:ea typeface="Times New Roman" panose="02020603050405020304" pitchFamily="18" charset="0"/>
              </a:rPr>
              <a:t> </a:t>
            </a:r>
            <a:r>
              <a:rPr lang="en-US" dirty="0" err="1">
                <a:ea typeface="Times New Roman" panose="02020603050405020304" pitchFamily="18" charset="0"/>
              </a:rPr>
              <a:t>blockchain</a:t>
            </a:r>
            <a:r>
              <a:rPr lang="en-US" dirty="0">
                <a:ea typeface="Times New Roman" panose="02020603050405020304" pitchFamily="18" charset="0"/>
              </a:rPr>
              <a:t>.</a:t>
            </a:r>
            <a:endParaRPr lang="en-US" dirty="0">
              <a:effectLst/>
              <a:ea typeface="Times New Roman" panose="02020603050405020304" pitchFamily="18" charset="0"/>
            </a:endParaRPr>
          </a:p>
          <a:p>
            <a:pPr algn="just"/>
            <a:endParaRPr lang="x-none" dirty="0">
              <a:effectLst/>
              <a:ea typeface="Times New Roman" panose="02020603050405020304" pitchFamily="18" charset="0"/>
            </a:endParaRPr>
          </a:p>
          <a:p>
            <a:pPr algn="just"/>
            <a:r>
              <a:rPr lang="en-US" b="1" dirty="0">
                <a:effectLst/>
                <a:ea typeface="Times New Roman" panose="02020603050405020304" pitchFamily="18" charset="0"/>
              </a:rPr>
              <a:t> </a:t>
            </a:r>
            <a:endParaRPr lang="x-none" dirty="0">
              <a:effectLst/>
              <a:ea typeface="Times New Roman" panose="02020603050405020304" pitchFamily="18" charset="0"/>
            </a:endParaRPr>
          </a:p>
        </p:txBody>
      </p:sp>
      <p:pic>
        <p:nvPicPr>
          <p:cNvPr id="5" name="Picture 4">
            <a:extLst>
              <a:ext uri="{FF2B5EF4-FFF2-40B4-BE49-F238E27FC236}">
                <a16:creationId xmlns:a16="http://schemas.microsoft.com/office/drawing/2014/main" id="{041F982C-AADE-4F76-43DD-44EC9A2EFF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0" t="-2404" b="-2406"/>
          <a:stretch/>
        </p:blipFill>
        <p:spPr>
          <a:xfrm>
            <a:off x="495406" y="4576080"/>
            <a:ext cx="6603063" cy="2126316"/>
          </a:xfrm>
          <a:prstGeom prst="rect">
            <a:avLst/>
          </a:prstGeom>
        </p:spPr>
      </p:pic>
      <p:sp>
        <p:nvSpPr>
          <p:cNvPr id="6" name="Text Placeholder 17">
            <a:extLst>
              <a:ext uri="{FF2B5EF4-FFF2-40B4-BE49-F238E27FC236}">
                <a16:creationId xmlns:a16="http://schemas.microsoft.com/office/drawing/2014/main" id="{F71A782D-BBEB-E289-593A-BD6BE71B3930}"/>
              </a:ext>
            </a:extLst>
          </p:cNvPr>
          <p:cNvSpPr txBox="1">
            <a:spLocks/>
          </p:cNvSpPr>
          <p:nvPr/>
        </p:nvSpPr>
        <p:spPr>
          <a:xfrm>
            <a:off x="778871" y="631956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ea typeface="Times New Roman" panose="02020603050405020304" pitchFamily="18" charset="0"/>
              </a:rPr>
              <a:t>Figura</a:t>
            </a:r>
            <a:r>
              <a:rPr lang="en-US" sz="1100" dirty="0">
                <a:solidFill>
                  <a:srgbClr val="F79037"/>
                </a:solidFill>
                <a:latin typeface="Calibri" panose="020F0502020204030204" pitchFamily="34" charset="0"/>
                <a:ea typeface="Times New Roman" panose="02020603050405020304" pitchFamily="18" charset="0"/>
              </a:rPr>
              <a:t> 19: </a:t>
            </a:r>
            <a:r>
              <a:rPr lang="en-US" sz="1100" dirty="0" err="1">
                <a:solidFill>
                  <a:srgbClr val="F79037"/>
                </a:solidFill>
                <a:latin typeface="Calibri" panose="020F0502020204030204" pitchFamily="34" charset="0"/>
                <a:ea typeface="Times New Roman" panose="02020603050405020304" pitchFamily="18" charset="0"/>
              </a:rPr>
              <a:t>Exemplos</a:t>
            </a:r>
            <a:r>
              <a:rPr lang="en-US" sz="1100" dirty="0">
                <a:solidFill>
                  <a:srgbClr val="F79037"/>
                </a:solidFill>
                <a:latin typeface="Calibri" panose="020F0502020204030204" pitchFamily="34" charset="0"/>
                <a:ea typeface="Times New Roman" panose="02020603050405020304" pitchFamily="18" charset="0"/>
              </a:rPr>
              <a:t> de </a:t>
            </a:r>
            <a:r>
              <a:rPr lang="en-US" sz="1100" dirty="0" err="1">
                <a:solidFill>
                  <a:srgbClr val="F79037"/>
                </a:solidFill>
                <a:latin typeface="Calibri" panose="020F0502020204030204" pitchFamily="34" charset="0"/>
                <a:ea typeface="Times New Roman" panose="02020603050405020304" pitchFamily="18" charset="0"/>
              </a:rPr>
              <a:t>convergência</a:t>
            </a:r>
            <a:r>
              <a:rPr lang="en-US" sz="1100" dirty="0">
                <a:solidFill>
                  <a:srgbClr val="F79037"/>
                </a:solidFill>
                <a:latin typeface="Calibri" panose="020F0502020204030204" pitchFamily="34" charset="0"/>
                <a:ea typeface="Times New Roman" panose="02020603050405020304" pitchFamily="18" charset="0"/>
              </a:rPr>
              <a:t> de </a:t>
            </a:r>
            <a:r>
              <a:rPr lang="en-US" sz="1100" dirty="0" err="1">
                <a:solidFill>
                  <a:srgbClr val="F79037"/>
                </a:solidFill>
                <a:latin typeface="Calibri" panose="020F0502020204030204" pitchFamily="34" charset="0"/>
                <a:ea typeface="Times New Roman" panose="02020603050405020304" pitchFamily="18" charset="0"/>
              </a:rPr>
              <a:t>Blockchain</a:t>
            </a:r>
            <a:r>
              <a:rPr lang="en-US" sz="1100" dirty="0">
                <a:solidFill>
                  <a:srgbClr val="F79037"/>
                </a:solidFill>
                <a:latin typeface="Calibri" panose="020F0502020204030204" pitchFamily="34" charset="0"/>
                <a:ea typeface="Times New Roman" panose="02020603050405020304" pitchFamily="18" charset="0"/>
              </a:rPr>
              <a:t>, </a:t>
            </a:r>
            <a:r>
              <a:rPr lang="en-US" sz="1100" dirty="0" err="1">
                <a:solidFill>
                  <a:srgbClr val="F79037"/>
                </a:solidFill>
                <a:latin typeface="Calibri" panose="020F0502020204030204" pitchFamily="34" charset="0"/>
                <a:ea typeface="Times New Roman" panose="02020603050405020304" pitchFamily="18" charset="0"/>
              </a:rPr>
              <a:t>IoT</a:t>
            </a:r>
            <a:r>
              <a:rPr lang="en-US" sz="1100" dirty="0">
                <a:solidFill>
                  <a:srgbClr val="F79037"/>
                </a:solidFill>
                <a:latin typeface="Calibri" panose="020F0502020204030204" pitchFamily="34" charset="0"/>
                <a:ea typeface="Times New Roman" panose="02020603050405020304" pitchFamily="18" charset="0"/>
              </a:rPr>
              <a:t> e IA</a:t>
            </a:r>
            <a:endParaRPr lang="x-none" sz="1100" i="1" dirty="0">
              <a:solidFill>
                <a:srgbClr val="F79037"/>
              </a:solidFill>
              <a:effectLst/>
              <a:latin typeface="Times New Roman" panose="02020603050405020304" pitchFamily="18" charset="0"/>
              <a:ea typeface="Times New Roman" panose="02020603050405020304" pitchFamily="18" charset="0"/>
            </a:endParaRPr>
          </a:p>
        </p:txBody>
      </p:sp>
      <p:grpSp>
        <p:nvGrpSpPr>
          <p:cNvPr id="7" name="Group 6">
            <a:extLst>
              <a:ext uri="{FF2B5EF4-FFF2-40B4-BE49-F238E27FC236}">
                <a16:creationId xmlns:a16="http://schemas.microsoft.com/office/drawing/2014/main" id="{C90A905B-FABF-E92B-B4BE-E3DF3E0B8C0F}"/>
              </a:ext>
            </a:extLst>
          </p:cNvPr>
          <p:cNvGrpSpPr/>
          <p:nvPr/>
        </p:nvGrpSpPr>
        <p:grpSpPr>
          <a:xfrm flipH="1">
            <a:off x="6034987" y="3078134"/>
            <a:ext cx="1712396" cy="1673613"/>
            <a:chOff x="-220413" y="5797823"/>
            <a:chExt cx="1967946" cy="1923375"/>
          </a:xfrm>
        </p:grpSpPr>
        <p:sp>
          <p:nvSpPr>
            <p:cNvPr id="8" name="Freeform 7">
              <a:extLst>
                <a:ext uri="{FF2B5EF4-FFF2-40B4-BE49-F238E27FC236}">
                  <a16:creationId xmlns:a16="http://schemas.microsoft.com/office/drawing/2014/main" id="{0040D8E9-4552-62B1-AADA-9989DE2A12F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8096AC63-2E66-2093-DC38-898CC5E78731}"/>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0" name="Freeform 9">
              <a:extLst>
                <a:ext uri="{FF2B5EF4-FFF2-40B4-BE49-F238E27FC236}">
                  <a16:creationId xmlns:a16="http://schemas.microsoft.com/office/drawing/2014/main" id="{014E83CE-6FB5-E5DE-0596-9C78B511E049}"/>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4FDACA2E-888E-F6AF-48CD-4062F590891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6102317F-1D27-1CD6-421F-3BE301BE283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36C86822-EA0A-58A2-B40D-B6689D526A4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9E570AA6-F3B7-FE4E-1C75-7FC8754D963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31565213-88FD-F8DE-AF2A-B6D88CA7C0E2}"/>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63E4F48E-D931-CA24-ED1C-ADF9370542D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C2FBB3E8-30BA-B18F-682A-8E8AA241A81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D40537C3-154B-2860-9C58-16F911D298C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9655259-5C44-AACC-4364-48A4D886636F}"/>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6D442652-5972-3929-24A4-5F338A38889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88D4D68E-EA38-9247-30BE-E3C09C7083C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9" name="Text Placeholder 17">
            <a:extLst>
              <a:ext uri="{FF2B5EF4-FFF2-40B4-BE49-F238E27FC236}">
                <a16:creationId xmlns:a16="http://schemas.microsoft.com/office/drawing/2014/main" id="{D1E867CD-E623-5248-6E12-4B1738B2B367}"/>
              </a:ext>
            </a:extLst>
          </p:cNvPr>
          <p:cNvSpPr txBox="1">
            <a:spLocks/>
          </p:cNvSpPr>
          <p:nvPr/>
        </p:nvSpPr>
        <p:spPr>
          <a:xfrm>
            <a:off x="771147" y="6710665"/>
            <a:ext cx="6051578" cy="323556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Conclusão</a:t>
            </a:r>
            <a:endParaRPr lang="en-US" b="1" dirty="0">
              <a:solidFill>
                <a:srgbClr val="F79037"/>
              </a:solidFill>
            </a:endParaRPr>
          </a:p>
          <a:p>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e IA são </a:t>
            </a:r>
            <a:r>
              <a:rPr lang="en-US" dirty="0" err="1">
                <a:solidFill>
                  <a:srgbClr val="000000"/>
                </a:solidFill>
                <a:ea typeface="Times New Roman" panose="02020603050405020304" pitchFamily="18" charset="0"/>
              </a:rPr>
              <a:t>inovações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oferecem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enormes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benefícios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segurança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transparência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imutabilidade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privacidade</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automatização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processos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negócios</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entanto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impacto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inovações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ainda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e IA são </a:t>
            </a:r>
            <a:r>
              <a:rPr lang="en-US" dirty="0" err="1">
                <a:solidFill>
                  <a:srgbClr val="000000"/>
                </a:solidFill>
                <a:ea typeface="Times New Roman" panose="02020603050405020304" pitchFamily="18" charset="0"/>
              </a:rPr>
              <a:t>combinados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Argumentamos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inovações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convergirão</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futuro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impulsionando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digitalização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indústria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convergência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aumentará</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qualidade</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gerenciamento</a:t>
            </a:r>
            <a:r>
              <a:rPr lang="en-US" dirty="0">
                <a:solidFill>
                  <a:srgbClr val="000000"/>
                </a:solidFill>
                <a:ea typeface="Times New Roman" panose="02020603050405020304" pitchFamily="18" charset="0"/>
              </a:rPr>
              <a:t> de dados, </a:t>
            </a:r>
            <a:r>
              <a:rPr lang="en-US" dirty="0" err="1">
                <a:solidFill>
                  <a:srgbClr val="000000"/>
                </a:solidFill>
                <a:ea typeface="Times New Roman" panose="02020603050405020304" pitchFamily="18" charset="0"/>
              </a:rPr>
              <a:t>alcançando</a:t>
            </a:r>
            <a:r>
              <a:rPr lang="en-US" dirty="0">
                <a:solidFill>
                  <a:srgbClr val="000000"/>
                </a:solidFill>
                <a:ea typeface="Times New Roman" panose="02020603050405020304" pitchFamily="18" charset="0"/>
              </a:rPr>
              <a:t> um </a:t>
            </a:r>
            <a:r>
              <a:rPr lang="en-US" dirty="0" err="1">
                <a:solidFill>
                  <a:srgbClr val="000000"/>
                </a:solidFill>
                <a:ea typeface="Times New Roman" panose="02020603050405020304" pitchFamily="18" charset="0"/>
              </a:rPr>
              <a:t>maior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grau</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padronização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privacidade</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segurança</a:t>
            </a:r>
            <a:r>
              <a:rPr lang="en-US" dirty="0">
                <a:solidFill>
                  <a:srgbClr val="000000"/>
                </a:solidFill>
                <a:ea typeface="Times New Roman" panose="02020603050405020304" pitchFamily="18" charset="0"/>
              </a:rPr>
              <a:t> dos dados. </a:t>
            </a:r>
            <a:r>
              <a:rPr lang="en-US" dirty="0" err="1">
                <a:solidFill>
                  <a:srgbClr val="000000"/>
                </a:solidFill>
                <a:ea typeface="Times New Roman" panose="02020603050405020304" pitchFamily="18" charset="0"/>
              </a:rPr>
              <a:t>Além</a:t>
            </a:r>
            <a:r>
              <a:rPr lang="en-US" dirty="0">
                <a:solidFill>
                  <a:srgbClr val="000000"/>
                </a:solidFill>
                <a:ea typeface="Times New Roman" panose="02020603050405020304" pitchFamily="18" charset="0"/>
              </a:rPr>
              <a:t> disso, </a:t>
            </a:r>
            <a:r>
              <a:rPr lang="en-US" dirty="0" err="1">
                <a:solidFill>
                  <a:srgbClr val="000000"/>
                </a:solidFill>
                <a:ea typeface="Times New Roman" panose="02020603050405020304" pitchFamily="18" charset="0"/>
              </a:rPr>
              <a:t>novos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modelos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negócios</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habilitados</a:t>
            </a:r>
            <a:r>
              <a:rPr lang="en-US" dirty="0">
                <a:solidFill>
                  <a:srgbClr val="000000"/>
                </a:solidFill>
                <a:ea typeface="Times New Roman" panose="02020603050405020304" pitchFamily="18" charset="0"/>
              </a:rPr>
              <a:t> de forma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agentes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autónomos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exemplo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sensores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carros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máquinas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caminhões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câmeras</a:t>
            </a:r>
            <a:r>
              <a:rPr lang="en-US" dirty="0">
                <a:solidFill>
                  <a:srgbClr val="000000"/>
                </a:solidFill>
                <a:ea typeface="Times New Roman" panose="02020603050405020304" pitchFamily="18" charset="0"/>
              </a:rPr>
              <a:t> e outros </a:t>
            </a:r>
            <a:r>
              <a:rPr lang="en-US" dirty="0" err="1">
                <a:solidFill>
                  <a:srgbClr val="000000"/>
                </a:solidFill>
                <a:ea typeface="Times New Roman" panose="02020603050405020304" pitchFamily="18" charset="0"/>
              </a:rPr>
              <a:t>dispositivos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possam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configurados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centros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lucro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enviam</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recebem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dinheiro</a:t>
            </a:r>
            <a:r>
              <a:rPr lang="en-US" dirty="0">
                <a:solidFill>
                  <a:srgbClr val="000000"/>
                </a:solidFill>
                <a:ea typeface="Times New Roman" panose="02020603050405020304" pitchFamily="18" charset="0"/>
              </a:rPr>
              <a:t> de forma </a:t>
            </a:r>
            <a:r>
              <a:rPr lang="en-US" dirty="0" err="1">
                <a:solidFill>
                  <a:srgbClr val="000000"/>
                </a:solidFill>
                <a:ea typeface="Times New Roman" panose="02020603050405020304" pitchFamily="18" charset="0"/>
              </a:rPr>
              <a:t>autónoma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Recomendamos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executivos</a:t>
            </a:r>
            <a:r>
              <a:rPr lang="en-US" dirty="0">
                <a:solidFill>
                  <a:srgbClr val="000000"/>
                </a:solidFill>
                <a:ea typeface="Times New Roman" panose="02020603050405020304" pitchFamily="18" charset="0"/>
              </a:rPr>
              <a:t> se </a:t>
            </a:r>
            <a:r>
              <a:rPr lang="en-US" dirty="0" err="1">
                <a:solidFill>
                  <a:srgbClr val="000000"/>
                </a:solidFill>
                <a:ea typeface="Times New Roman" panose="02020603050405020304" pitchFamily="18" charset="0"/>
              </a:rPr>
              <a:t>envolvam</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essas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tecnologias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obter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ganhos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eficiência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tecnologia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Blockchain</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combinada</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IoT</a:t>
            </a:r>
            <a:r>
              <a:rPr lang="en-US" dirty="0">
                <a:solidFill>
                  <a:srgbClr val="000000"/>
                </a:solidFill>
                <a:ea typeface="Times New Roman" panose="02020603050405020304" pitchFamily="18" charset="0"/>
              </a:rPr>
              <a:t> e IA, </a:t>
            </a:r>
            <a:r>
              <a:rPr lang="en-US" dirty="0" err="1">
                <a:solidFill>
                  <a:srgbClr val="000000"/>
                </a:solidFill>
                <a:ea typeface="Times New Roman" panose="02020603050405020304" pitchFamily="18" charset="0"/>
              </a:rPr>
              <a:t>abrirá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caminho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nova era de </a:t>
            </a:r>
            <a:r>
              <a:rPr lang="en-US" dirty="0" err="1">
                <a:solidFill>
                  <a:srgbClr val="000000"/>
                </a:solidFill>
                <a:ea typeface="Times New Roman" panose="02020603050405020304" pitchFamily="18" charset="0"/>
              </a:rPr>
              <a:t>digitalização</a:t>
            </a:r>
            <a:r>
              <a:rPr lang="en-US" dirty="0">
                <a:solidFill>
                  <a:srgbClr val="000000"/>
                </a:solidFill>
                <a:ea typeface="Times New Roman" panose="02020603050405020304" pitchFamily="18" charset="0"/>
              </a:rPr>
              <a:t>.</a:t>
            </a:r>
          </a:p>
          <a:p>
            <a:endParaRPr lang="en-US" dirty="0">
              <a:solidFill>
                <a:srgbClr val="000000"/>
              </a:solidFill>
              <a:ea typeface="Times New Roman" panose="02020603050405020304" pitchFamily="18" charset="0"/>
            </a:endParaRPr>
          </a:p>
          <a:p>
            <a:r>
              <a:rPr lang="en-US" dirty="0">
                <a:solidFill>
                  <a:srgbClr val="000000"/>
                </a:solidFill>
                <a:ea typeface="Times New Roman" panose="02020603050405020304" pitchFamily="18" charset="0"/>
              </a:rPr>
              <a:t>Para </a:t>
            </a:r>
            <a:r>
              <a:rPr lang="en-US" dirty="0" err="1">
                <a:solidFill>
                  <a:srgbClr val="000000"/>
                </a:solidFill>
                <a:ea typeface="Times New Roman" panose="02020603050405020304" pitchFamily="18" charset="0"/>
              </a:rPr>
              <a:t>aprofundar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fatores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sucesso</a:t>
            </a:r>
            <a:r>
              <a:rPr lang="en-US" dirty="0">
                <a:solidFill>
                  <a:srgbClr val="000000"/>
                </a:solidFill>
                <a:ea typeface="Times New Roman" panose="02020603050405020304" pitchFamily="18" charset="0"/>
              </a:rPr>
              <a:t> para o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tecnologia</a:t>
            </a:r>
            <a:r>
              <a:rPr lang="en-US" dirty="0">
                <a:solidFill>
                  <a:srgbClr val="000000"/>
                </a:solidFill>
                <a:ea typeface="Times New Roman" panose="02020603050405020304" pitchFamily="18" charset="0"/>
              </a:rPr>
              <a:t> blockchain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todos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campos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negócios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ouça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episódio</a:t>
            </a:r>
            <a:r>
              <a:rPr lang="en-US" dirty="0">
                <a:solidFill>
                  <a:srgbClr val="000000"/>
                </a:solidFill>
                <a:ea typeface="Times New Roman" panose="02020603050405020304" pitchFamily="18" charset="0"/>
              </a:rPr>
              <a:t> do podcast Generation Blockchain.</a:t>
            </a:r>
          </a:p>
          <a:p>
            <a:br>
              <a:rPr lang="en-US" dirty="0">
                <a:solidFill>
                  <a:srgbClr val="000000"/>
                </a:solidFill>
                <a:effectLst/>
                <a:ea typeface="Times New Roman" panose="02020603050405020304" pitchFamily="18" charset="0"/>
              </a:rPr>
            </a:br>
            <a:r>
              <a:rPr lang="en-US" u="sng" dirty="0">
                <a:solidFill>
                  <a:srgbClr val="59911D"/>
                </a:solidFill>
                <a:ea typeface="Times New Roman" panose="02020603050405020304" pitchFamily="18" charset="0"/>
                <a:hlinkClick r:id="rId3"/>
              </a:rPr>
              <a:t>Clique </a:t>
            </a:r>
            <a:r>
              <a:rPr lang="en-US" u="sng" dirty="0" err="1">
                <a:solidFill>
                  <a:srgbClr val="59911D"/>
                </a:solidFill>
                <a:ea typeface="Times New Roman" panose="02020603050405020304" pitchFamily="18" charset="0"/>
                <a:hlinkClick r:id="rId3"/>
              </a:rPr>
              <a:t>aqui</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para</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ouvir</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este</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episódio</a:t>
            </a:r>
            <a:r>
              <a:rPr lang="en-US" u="sng" dirty="0">
                <a:solidFill>
                  <a:srgbClr val="59911D"/>
                </a:solidFill>
                <a:ea typeface="Times New Roman" panose="02020603050405020304" pitchFamily="18" charset="0"/>
                <a:hlinkClick r:id="rId3"/>
              </a:rPr>
              <a:t> do Generation </a:t>
            </a:r>
            <a:r>
              <a:rPr lang="en-US" u="sng" dirty="0" err="1">
                <a:solidFill>
                  <a:srgbClr val="59911D"/>
                </a:solidFill>
                <a:ea typeface="Times New Roman" panose="02020603050405020304" pitchFamily="18" charset="0"/>
                <a:hlinkClick r:id="rId3"/>
              </a:rPr>
              <a:t>Blockchain</a:t>
            </a:r>
            <a:r>
              <a:rPr lang="en-US" u="sng" dirty="0">
                <a:solidFill>
                  <a:srgbClr val="59911D"/>
                </a:solidFill>
                <a:ea typeface="Times New Roman" panose="02020603050405020304" pitchFamily="18" charset="0"/>
                <a:hlinkClick r:id="rId3"/>
              </a:rPr>
              <a:t> Podcast </a:t>
            </a:r>
            <a:r>
              <a:rPr lang="en-US" u="sng" dirty="0" err="1">
                <a:solidFill>
                  <a:srgbClr val="59911D"/>
                </a:solidFill>
                <a:ea typeface="Times New Roman" panose="02020603050405020304" pitchFamily="18" charset="0"/>
                <a:hlinkClick r:id="rId3"/>
              </a:rPr>
              <a:t>sobre</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Fatores</a:t>
            </a:r>
            <a:r>
              <a:rPr lang="en-US" u="sng" dirty="0">
                <a:solidFill>
                  <a:srgbClr val="59911D"/>
                </a:solidFill>
                <a:ea typeface="Times New Roman" panose="02020603050405020304" pitchFamily="18" charset="0"/>
                <a:hlinkClick r:id="rId3"/>
              </a:rPr>
              <a:t> de </a:t>
            </a:r>
            <a:r>
              <a:rPr lang="en-US" u="sng" dirty="0" err="1">
                <a:solidFill>
                  <a:srgbClr val="59911D"/>
                </a:solidFill>
                <a:ea typeface="Times New Roman" panose="02020603050405020304" pitchFamily="18" charset="0"/>
                <a:hlinkClick r:id="rId3"/>
              </a:rPr>
              <a:t>Sucesso</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para</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Projetos</a:t>
            </a:r>
            <a:r>
              <a:rPr lang="en-US" u="sng" dirty="0">
                <a:solidFill>
                  <a:srgbClr val="59911D"/>
                </a:solidFill>
                <a:ea typeface="Times New Roman" panose="02020603050405020304" pitchFamily="18" charset="0"/>
                <a:hlinkClick r:id="rId3"/>
              </a:rPr>
              <a:t> </a:t>
            </a:r>
            <a:r>
              <a:rPr lang="en-US" u="sng" dirty="0" err="1">
                <a:solidFill>
                  <a:srgbClr val="59911D"/>
                </a:solidFill>
                <a:ea typeface="Times New Roman" panose="02020603050405020304" pitchFamily="18" charset="0"/>
                <a:hlinkClick r:id="rId3"/>
              </a:rPr>
              <a:t>Blockchain</a:t>
            </a:r>
            <a:r>
              <a:rPr lang="en-US" u="sng" dirty="0">
                <a:solidFill>
                  <a:srgbClr val="59911D"/>
                </a:solidFill>
                <a:ea typeface="Times New Roman" panose="02020603050405020304" pitchFamily="18" charset="0"/>
              </a:rPr>
              <a:t>.</a:t>
            </a:r>
            <a:endParaRPr lang="x-none" dirty="0">
              <a:solidFill>
                <a:srgbClr val="59911D"/>
              </a:solidFill>
              <a:effectLst/>
              <a:ea typeface="Times New Roman" panose="02020603050405020304" pitchFamily="18" charset="0"/>
            </a:endParaRPr>
          </a:p>
        </p:txBody>
      </p:sp>
      <p:grpSp>
        <p:nvGrpSpPr>
          <p:cNvPr id="39" name="Group 38">
            <a:extLst>
              <a:ext uri="{FF2B5EF4-FFF2-40B4-BE49-F238E27FC236}">
                <a16:creationId xmlns:a16="http://schemas.microsoft.com/office/drawing/2014/main" id="{DAC1133D-4EB4-AEC9-84D9-9C868E979A1D}"/>
              </a:ext>
            </a:extLst>
          </p:cNvPr>
          <p:cNvGrpSpPr/>
          <p:nvPr/>
        </p:nvGrpSpPr>
        <p:grpSpPr>
          <a:xfrm>
            <a:off x="5423162" y="9373379"/>
            <a:ext cx="847095" cy="1129232"/>
            <a:chOff x="1778162" y="2675755"/>
            <a:chExt cx="4006677" cy="5341157"/>
          </a:xfrm>
        </p:grpSpPr>
        <p:sp>
          <p:nvSpPr>
            <p:cNvPr id="40" name="Freeform 39">
              <a:extLst>
                <a:ext uri="{FF2B5EF4-FFF2-40B4-BE49-F238E27FC236}">
                  <a16:creationId xmlns:a16="http://schemas.microsoft.com/office/drawing/2014/main" id="{FB35D3BD-9627-F7D8-920D-D3201388A69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41" name="Freeform 40">
              <a:extLst>
                <a:ext uri="{FF2B5EF4-FFF2-40B4-BE49-F238E27FC236}">
                  <a16:creationId xmlns:a16="http://schemas.microsoft.com/office/drawing/2014/main" id="{B5291B2C-6224-2E2D-E5EF-92B25867684C}"/>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42" name="Freeform 41">
              <a:extLst>
                <a:ext uri="{FF2B5EF4-FFF2-40B4-BE49-F238E27FC236}">
                  <a16:creationId xmlns:a16="http://schemas.microsoft.com/office/drawing/2014/main" id="{0B7FC11F-8054-430E-B690-74FA3F633AFB}"/>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3" name="Straight Connector 42">
            <a:extLst>
              <a:ext uri="{FF2B5EF4-FFF2-40B4-BE49-F238E27FC236}">
                <a16:creationId xmlns:a16="http://schemas.microsoft.com/office/drawing/2014/main" id="{F427F848-E6B0-7B27-5D70-83E5B3D91B62}"/>
              </a:ext>
            </a:extLst>
          </p:cNvPr>
          <p:cNvCxnSpPr>
            <a:cxnSpLocks/>
          </p:cNvCxnSpPr>
          <p:nvPr/>
        </p:nvCxnSpPr>
        <p:spPr>
          <a:xfrm>
            <a:off x="4119141" y="1003810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417969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6443</TotalTime>
  <Words>9219</Words>
  <Application>Microsoft Macintosh PowerPoint</Application>
  <PresentationFormat>Personalizados</PresentationFormat>
  <Paragraphs>376</Paragraphs>
  <Slides>28</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28</vt:i4>
      </vt:variant>
    </vt:vector>
  </HeadingPairs>
  <TitlesOfParts>
    <vt:vector size="36"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475</cp:revision>
  <dcterms:created xsi:type="dcterms:W3CDTF">2021-06-15T11:45:52Z</dcterms:created>
  <dcterms:modified xsi:type="dcterms:W3CDTF">2023-06-22T11:54:46Z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