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5" saveSubsetFonts="1" autoCompressPictures="0">
  <p:sldMasterIdLst>
    <p:sldMasterId id="2147483660" r:id="rId4"/>
  </p:sldMasterIdLst>
  <p:notesMasterIdLst>
    <p:notesMasterId r:id="rId31"/>
  </p:notesMasterIdLst>
  <p:handoutMasterIdLst>
    <p:handoutMasterId r:id="rId32"/>
  </p:handoutMasterIdLst>
  <p:sldIdLst>
    <p:sldId id="256" r:id="rId5"/>
    <p:sldId id="377" r:id="rId6"/>
    <p:sldId id="378" r:id="rId7"/>
    <p:sldId id="379"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autoAdjust="0"/>
    <p:restoredTop sz="96281"/>
  </p:normalViewPr>
  <p:slideViewPr>
    <p:cSldViewPr snapToGrid="0" snapToObjects="1">
      <p:cViewPr varScale="1">
        <p:scale>
          <a:sx n="79" d="100"/>
          <a:sy n="79" d="100"/>
        </p:scale>
        <p:origin x="2968"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xmlns=""/>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xmlns=""/>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xmlns=""/>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docs.google.com/forms/d/e/1FAIpQLScNztUtVN07OQcipwn9ZIgrG3EjSudFLxJz38zeinlvoDQadg/viewform"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personal-loans/articles/what-are-crypto-loans"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5121208" cy="1224685"/>
          </a:xfrm>
        </p:spPr>
        <p:txBody>
          <a:bodyPr/>
          <a:lstStyle/>
          <a:p>
            <a:r>
              <a:rPr lang="en-US" dirty="0" err="1"/>
              <a:t>Currículo</a:t>
            </a:r>
            <a:r>
              <a:rPr lang="en-US" dirty="0"/>
              <a:t> de </a:t>
            </a:r>
            <a:r>
              <a:rPr lang="en-US" dirty="0" err="1"/>
              <a:t>Mestrado</a:t>
            </a:r>
            <a:r>
              <a:rPr lang="en-US" dirty="0"/>
              <a:t> </a:t>
            </a:r>
            <a:r>
              <a:rPr lang="en-US" b="0" dirty="0" err="1"/>
              <a:t>Tecnologia</a:t>
            </a:r>
            <a:r>
              <a:rPr lang="en-US" b="0" dirty="0"/>
              <a:t> 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134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7"/>
            <a:ext cx="6143488" cy="367061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Desenvolvimentos</a:t>
            </a:r>
            <a:r>
              <a:rPr lang="en-US" b="1" dirty="0">
                <a:solidFill>
                  <a:srgbClr val="F79037"/>
                </a:solidFill>
              </a:rPr>
              <a:t> </a:t>
            </a:r>
            <a:r>
              <a:rPr lang="en-US" b="1" dirty="0" err="1">
                <a:solidFill>
                  <a:srgbClr val="F79037"/>
                </a:solidFill>
              </a:rPr>
              <a:t>Atuais</a:t>
            </a:r>
            <a:endParaRPr lang="en-US" b="1" dirty="0">
              <a:solidFill>
                <a:srgbClr val="F79037"/>
              </a:solidFill>
            </a:endParaRPr>
          </a:p>
          <a:p>
            <a:r>
              <a:rPr lang="en-US" dirty="0" err="1"/>
              <a:t>Em</a:t>
            </a:r>
            <a:r>
              <a:rPr lang="en-US" dirty="0"/>
              <a:t> 2018 e 2019, o restante do </a:t>
            </a:r>
            <a:r>
              <a:rPr lang="en-US" dirty="0" err="1"/>
              <a:t>mercado</a:t>
            </a:r>
            <a:r>
              <a:rPr lang="en-US" dirty="0"/>
              <a:t> de </a:t>
            </a:r>
            <a:r>
              <a:rPr lang="en-US" dirty="0" err="1"/>
              <a:t>câmbio</a:t>
            </a:r>
            <a:r>
              <a:rPr lang="en-US" dirty="0"/>
              <a:t> </a:t>
            </a:r>
            <a:r>
              <a:rPr lang="en-US" dirty="0" err="1"/>
              <a:t>criptográfico</a:t>
            </a:r>
            <a:r>
              <a:rPr lang="en-US" dirty="0"/>
              <a:t> no </a:t>
            </a:r>
            <a:r>
              <a:rPr lang="en-US" dirty="0" err="1"/>
              <a:t>mundo</a:t>
            </a:r>
            <a:r>
              <a:rPr lang="en-US" dirty="0"/>
              <a:t> </a:t>
            </a:r>
            <a:r>
              <a:rPr lang="en-US" dirty="0" err="1"/>
              <a:t>todo</a:t>
            </a:r>
            <a:r>
              <a:rPr lang="en-US" dirty="0"/>
              <a:t> </a:t>
            </a:r>
            <a:r>
              <a:rPr lang="en-US" dirty="0" err="1"/>
              <a:t>tentou</a:t>
            </a:r>
            <a:r>
              <a:rPr lang="en-US" dirty="0"/>
              <a:t> </a:t>
            </a:r>
            <a:r>
              <a:rPr lang="en-US" dirty="0" err="1"/>
              <a:t>recuperar</a:t>
            </a:r>
            <a:r>
              <a:rPr lang="en-US" dirty="0"/>
              <a:t> o </a:t>
            </a:r>
            <a:r>
              <a:rPr lang="en-US" dirty="0" err="1"/>
              <a:t>atraso</a:t>
            </a:r>
            <a:r>
              <a:rPr lang="en-US" dirty="0"/>
              <a:t> e </a:t>
            </a:r>
            <a:r>
              <a:rPr lang="en-US" dirty="0" err="1"/>
              <a:t>recuperar</a:t>
            </a:r>
            <a:r>
              <a:rPr lang="en-US" dirty="0"/>
              <a:t> a </a:t>
            </a:r>
            <a:r>
              <a:rPr lang="en-US" dirty="0" err="1"/>
              <a:t>participação</a:t>
            </a:r>
            <a:r>
              <a:rPr lang="en-US" dirty="0"/>
              <a:t> no </a:t>
            </a:r>
            <a:r>
              <a:rPr lang="en-US" dirty="0" err="1"/>
              <a:t>mercado</a:t>
            </a:r>
            <a:r>
              <a:rPr lang="en-US" dirty="0"/>
              <a:t>. Como </a:t>
            </a:r>
            <a:r>
              <a:rPr lang="en-US" dirty="0" err="1"/>
              <a:t>tendência</a:t>
            </a:r>
            <a:r>
              <a:rPr lang="en-US" dirty="0"/>
              <a:t> </a:t>
            </a:r>
            <a:r>
              <a:rPr lang="en-US" dirty="0" err="1"/>
              <a:t>geral</a:t>
            </a:r>
            <a:r>
              <a:rPr lang="en-US" dirty="0"/>
              <a:t>, </a:t>
            </a:r>
            <a:r>
              <a:rPr lang="en-US" dirty="0" err="1"/>
              <a:t>algumas</a:t>
            </a:r>
            <a:r>
              <a:rPr lang="en-US" dirty="0"/>
              <a:t> </a:t>
            </a:r>
            <a:r>
              <a:rPr lang="en-US" dirty="0" err="1"/>
              <a:t>trocas</a:t>
            </a:r>
            <a:r>
              <a:rPr lang="en-US" dirty="0"/>
              <a:t>, </a:t>
            </a:r>
            <a:r>
              <a:rPr lang="en-US" dirty="0" err="1"/>
              <a:t>como</a:t>
            </a:r>
            <a:r>
              <a:rPr lang="en-US" dirty="0"/>
              <a:t> a </a:t>
            </a:r>
            <a:r>
              <a:rPr lang="en-US" dirty="0" err="1"/>
              <a:t>Binance</a:t>
            </a:r>
            <a:r>
              <a:rPr lang="en-US" dirty="0"/>
              <a:t>, </a:t>
            </a:r>
            <a:r>
              <a:rPr lang="en-US" dirty="0" err="1"/>
              <a:t>distribuíram</a:t>
            </a:r>
            <a:r>
              <a:rPr lang="en-US" dirty="0"/>
              <a:t> o </a:t>
            </a:r>
            <a:r>
              <a:rPr lang="en-US" dirty="0" err="1"/>
              <a:t>próprio</a:t>
            </a:r>
            <a:r>
              <a:rPr lang="en-US" dirty="0"/>
              <a:t> token de </a:t>
            </a:r>
            <a:r>
              <a:rPr lang="en-US" dirty="0" err="1"/>
              <a:t>utilidade</a:t>
            </a:r>
            <a:r>
              <a:rPr lang="en-US" dirty="0"/>
              <a:t> </a:t>
            </a:r>
            <a:r>
              <a:rPr lang="en-US" dirty="0" err="1"/>
              <a:t>chamado</a:t>
            </a:r>
            <a:r>
              <a:rPr lang="en-US" dirty="0"/>
              <a:t> BNB. </a:t>
            </a:r>
            <a:r>
              <a:rPr lang="en-US" dirty="0" err="1"/>
              <a:t>Ele</a:t>
            </a:r>
            <a:r>
              <a:rPr lang="en-US" dirty="0"/>
              <a:t> </a:t>
            </a:r>
            <a:r>
              <a:rPr lang="en-US" dirty="0" err="1"/>
              <a:t>atua</a:t>
            </a:r>
            <a:r>
              <a:rPr lang="en-US" dirty="0"/>
              <a:t> </a:t>
            </a:r>
            <a:r>
              <a:rPr lang="en-US" dirty="0" err="1"/>
              <a:t>principalmente</a:t>
            </a:r>
            <a:r>
              <a:rPr lang="en-US" dirty="0"/>
              <a:t> </a:t>
            </a:r>
            <a:r>
              <a:rPr lang="en-US" dirty="0" err="1"/>
              <a:t>como</a:t>
            </a:r>
            <a:r>
              <a:rPr lang="en-US" dirty="0"/>
              <a:t> um token de </a:t>
            </a:r>
            <a:r>
              <a:rPr lang="en-US" dirty="0" err="1"/>
              <a:t>desconto</a:t>
            </a:r>
            <a:r>
              <a:rPr lang="en-US" dirty="0"/>
              <a:t> </a:t>
            </a:r>
            <a:r>
              <a:rPr lang="en-US" dirty="0" err="1"/>
              <a:t>para</a:t>
            </a:r>
            <a:r>
              <a:rPr lang="en-US" dirty="0"/>
              <a:t> </a:t>
            </a:r>
            <a:r>
              <a:rPr lang="en-US" dirty="0" err="1"/>
              <a:t>pagar</a:t>
            </a:r>
            <a:r>
              <a:rPr lang="en-US" dirty="0"/>
              <a:t> </a:t>
            </a:r>
            <a:r>
              <a:rPr lang="en-US" dirty="0" err="1"/>
              <a:t>taxas</a:t>
            </a:r>
            <a:r>
              <a:rPr lang="en-US" dirty="0"/>
              <a:t> de </a:t>
            </a:r>
            <a:r>
              <a:rPr lang="en-US" dirty="0" err="1"/>
              <a:t>negociação</a:t>
            </a:r>
            <a:r>
              <a:rPr lang="en-US" dirty="0"/>
              <a:t> </a:t>
            </a:r>
            <a:r>
              <a:rPr lang="en-US" dirty="0" err="1"/>
              <a:t>na</a:t>
            </a:r>
            <a:r>
              <a:rPr lang="en-US" dirty="0"/>
              <a:t> </a:t>
            </a:r>
            <a:r>
              <a:rPr lang="en-US" dirty="0" err="1"/>
              <a:t>bolsa</a:t>
            </a:r>
            <a:r>
              <a:rPr lang="en-US" dirty="0"/>
              <a:t> </a:t>
            </a:r>
            <a:r>
              <a:rPr lang="en-US" dirty="0" err="1"/>
              <a:t>Binance</a:t>
            </a:r>
            <a:r>
              <a:rPr lang="en-US" dirty="0"/>
              <a:t> e </a:t>
            </a:r>
            <a:r>
              <a:rPr lang="en-US" dirty="0" err="1"/>
              <a:t>para</a:t>
            </a:r>
            <a:r>
              <a:rPr lang="en-US" dirty="0"/>
              <a:t> </a:t>
            </a:r>
            <a:r>
              <a:rPr lang="en-US" dirty="0" err="1"/>
              <a:t>pagar</a:t>
            </a:r>
            <a:r>
              <a:rPr lang="en-US" dirty="0"/>
              <a:t> </a:t>
            </a:r>
            <a:r>
              <a:rPr lang="en-US" dirty="0" err="1"/>
              <a:t>por</a:t>
            </a:r>
            <a:r>
              <a:rPr lang="en-US" dirty="0"/>
              <a:t> bens e </a:t>
            </a:r>
            <a:r>
              <a:rPr lang="en-US" dirty="0" err="1"/>
              <a:t>serviços</a:t>
            </a:r>
            <a:r>
              <a:rPr lang="en-US" dirty="0"/>
              <a:t>. </a:t>
            </a:r>
            <a:r>
              <a:rPr lang="en-US" dirty="0" err="1"/>
              <a:t>Incentivos</a:t>
            </a:r>
            <a:r>
              <a:rPr lang="en-US" dirty="0"/>
              <a:t> </a:t>
            </a:r>
            <a:r>
              <a:rPr lang="en-US" dirty="0" err="1"/>
              <a:t>semelhantes</a:t>
            </a:r>
            <a:r>
              <a:rPr lang="en-US" dirty="0"/>
              <a:t> </a:t>
            </a:r>
            <a:r>
              <a:rPr lang="en-US" dirty="0" err="1"/>
              <a:t>baseados</a:t>
            </a:r>
            <a:r>
              <a:rPr lang="en-US" dirty="0"/>
              <a:t> </a:t>
            </a:r>
            <a:r>
              <a:rPr lang="en-US" dirty="0" err="1"/>
              <a:t>em</a:t>
            </a:r>
            <a:r>
              <a:rPr lang="en-US" dirty="0"/>
              <a:t> </a:t>
            </a:r>
            <a:r>
              <a:rPr lang="en-US" dirty="0" err="1"/>
              <a:t>fidelidade</a:t>
            </a:r>
            <a:r>
              <a:rPr lang="en-US" dirty="0"/>
              <a:t>, </a:t>
            </a:r>
            <a:r>
              <a:rPr lang="en-US" dirty="0" err="1"/>
              <a:t>os</a:t>
            </a:r>
            <a:r>
              <a:rPr lang="en-US" dirty="0"/>
              <a:t> </a:t>
            </a:r>
            <a:r>
              <a:rPr lang="en-US" dirty="0" err="1"/>
              <a:t>chamados</a:t>
            </a:r>
            <a:r>
              <a:rPr lang="en-US" dirty="0"/>
              <a:t> IEOs (Initial Exchange Offers), </a:t>
            </a:r>
            <a:r>
              <a:rPr lang="en-US" dirty="0" err="1"/>
              <a:t>foram</a:t>
            </a:r>
            <a:r>
              <a:rPr lang="en-US" dirty="0"/>
              <a:t> </a:t>
            </a:r>
            <a:r>
              <a:rPr lang="en-US" dirty="0" err="1"/>
              <a:t>introduzidos</a:t>
            </a:r>
            <a:r>
              <a:rPr lang="en-US" dirty="0"/>
              <a:t> </a:t>
            </a:r>
            <a:r>
              <a:rPr lang="en-US" dirty="0" err="1"/>
              <a:t>por</a:t>
            </a:r>
            <a:r>
              <a:rPr lang="en-US" dirty="0"/>
              <a:t> </a:t>
            </a:r>
            <a:r>
              <a:rPr lang="en-US" dirty="0" err="1"/>
              <a:t>projetos</a:t>
            </a:r>
            <a:r>
              <a:rPr lang="en-US" dirty="0"/>
              <a:t> </a:t>
            </a:r>
            <a:r>
              <a:rPr lang="en-US" dirty="0" err="1"/>
              <a:t>para</a:t>
            </a:r>
            <a:r>
              <a:rPr lang="en-US" dirty="0"/>
              <a:t> </a:t>
            </a:r>
            <a:r>
              <a:rPr lang="en-US" dirty="0" err="1"/>
              <a:t>tentar</a:t>
            </a:r>
            <a:r>
              <a:rPr lang="en-US" dirty="0"/>
              <a:t> </a:t>
            </a:r>
            <a:r>
              <a:rPr lang="en-US" dirty="0" err="1"/>
              <a:t>ganhar</a:t>
            </a:r>
            <a:r>
              <a:rPr lang="en-US" dirty="0"/>
              <a:t> e </a:t>
            </a:r>
            <a:r>
              <a:rPr lang="en-US" dirty="0" err="1"/>
              <a:t>reter</a:t>
            </a:r>
            <a:r>
              <a:rPr lang="en-US" dirty="0"/>
              <a:t> </a:t>
            </a:r>
            <a:r>
              <a:rPr lang="en-US" dirty="0" err="1"/>
              <a:t>clientes</a:t>
            </a:r>
            <a:r>
              <a:rPr lang="en-US" dirty="0"/>
              <a:t>. </a:t>
            </a:r>
            <a:r>
              <a:rPr lang="en-US" dirty="0" err="1"/>
              <a:t>Eles</a:t>
            </a:r>
            <a:r>
              <a:rPr lang="en-US" dirty="0"/>
              <a:t> </a:t>
            </a:r>
            <a:r>
              <a:rPr lang="en-US" dirty="0" err="1"/>
              <a:t>tiveram</a:t>
            </a:r>
            <a:r>
              <a:rPr lang="en-US" dirty="0"/>
              <a:t> </a:t>
            </a:r>
            <a:r>
              <a:rPr lang="en-US" dirty="0" err="1"/>
              <a:t>precedência</a:t>
            </a:r>
            <a:r>
              <a:rPr lang="en-US" dirty="0"/>
              <a:t> </a:t>
            </a:r>
            <a:r>
              <a:rPr lang="en-US" dirty="0" err="1"/>
              <a:t>sobre</a:t>
            </a:r>
            <a:r>
              <a:rPr lang="en-US" dirty="0"/>
              <a:t> </a:t>
            </a:r>
            <a:r>
              <a:rPr lang="en-US" dirty="0" err="1"/>
              <a:t>os</a:t>
            </a:r>
            <a:r>
              <a:rPr lang="en-US" dirty="0"/>
              <a:t> </a:t>
            </a:r>
            <a:r>
              <a:rPr lang="en-US" dirty="0" err="1"/>
              <a:t>lançamentos</a:t>
            </a:r>
            <a:r>
              <a:rPr lang="en-US" dirty="0"/>
              <a:t> da ICO de </a:t>
            </a:r>
            <a:r>
              <a:rPr lang="en-US" dirty="0" err="1"/>
              <a:t>anos</a:t>
            </a:r>
            <a:r>
              <a:rPr lang="en-US" dirty="0"/>
              <a:t> </a:t>
            </a:r>
            <a:r>
              <a:rPr lang="en-US" dirty="0" err="1"/>
              <a:t>anteriores</a:t>
            </a:r>
            <a:r>
              <a:rPr lang="en-US" dirty="0"/>
              <a:t>. </a:t>
            </a:r>
            <a:r>
              <a:rPr lang="en-US" dirty="0" err="1"/>
              <a:t>Por</a:t>
            </a:r>
            <a:r>
              <a:rPr lang="en-US" dirty="0"/>
              <a:t> </a:t>
            </a:r>
            <a:r>
              <a:rPr lang="en-US" dirty="0" err="1"/>
              <a:t>meio</a:t>
            </a:r>
            <a:r>
              <a:rPr lang="en-US" dirty="0"/>
              <a:t> de IEOs, </a:t>
            </a:r>
            <a:r>
              <a:rPr lang="en-US" dirty="0" err="1"/>
              <a:t>projetos</a:t>
            </a:r>
            <a:r>
              <a:rPr lang="en-US" dirty="0"/>
              <a:t> </a:t>
            </a:r>
            <a:r>
              <a:rPr lang="en-US" dirty="0" err="1"/>
              <a:t>bem-sucedidos</a:t>
            </a:r>
            <a:r>
              <a:rPr lang="en-US" dirty="0"/>
              <a:t> </a:t>
            </a:r>
            <a:r>
              <a:rPr lang="en-US" dirty="0" err="1"/>
              <a:t>receberam</a:t>
            </a:r>
            <a:r>
              <a:rPr lang="en-US" dirty="0"/>
              <a:t> </a:t>
            </a:r>
            <a:r>
              <a:rPr lang="en-US" dirty="0" err="1"/>
              <a:t>disponibilidade</a:t>
            </a:r>
            <a:r>
              <a:rPr lang="en-US" dirty="0"/>
              <a:t> </a:t>
            </a:r>
            <a:r>
              <a:rPr lang="en-US" dirty="0" err="1"/>
              <a:t>instantânea</a:t>
            </a:r>
            <a:r>
              <a:rPr lang="en-US" dirty="0"/>
              <a:t> </a:t>
            </a:r>
            <a:r>
              <a:rPr lang="en-US" dirty="0" err="1"/>
              <a:t>numa</a:t>
            </a:r>
            <a:r>
              <a:rPr lang="en-US" dirty="0"/>
              <a:t> </a:t>
            </a:r>
            <a:r>
              <a:rPr lang="en-US" dirty="0" err="1"/>
              <a:t>grande</a:t>
            </a:r>
            <a:r>
              <a:rPr lang="en-US" dirty="0"/>
              <a:t> </a:t>
            </a:r>
            <a:r>
              <a:rPr lang="en-US" dirty="0" err="1"/>
              <a:t>bolsa</a:t>
            </a:r>
            <a:r>
              <a:rPr lang="en-US" dirty="0"/>
              <a:t> </a:t>
            </a:r>
            <a:r>
              <a:rPr lang="en-US" dirty="0" err="1"/>
              <a:t>desde</a:t>
            </a:r>
            <a:r>
              <a:rPr lang="en-US" dirty="0"/>
              <a:t> o </a:t>
            </a:r>
            <a:r>
              <a:rPr lang="en-US" dirty="0" err="1"/>
              <a:t>primeiro</a:t>
            </a:r>
            <a:r>
              <a:rPr lang="en-US" dirty="0"/>
              <a:t> </a:t>
            </a:r>
            <a:r>
              <a:rPr lang="en-US" dirty="0" err="1"/>
              <a:t>dia</a:t>
            </a:r>
            <a:r>
              <a:rPr lang="en-US" dirty="0"/>
              <a:t>, a </a:t>
            </a:r>
            <a:r>
              <a:rPr lang="en-US" dirty="0" err="1"/>
              <a:t>bolsa</a:t>
            </a:r>
            <a:r>
              <a:rPr lang="en-US" dirty="0"/>
              <a:t> </a:t>
            </a:r>
            <a:r>
              <a:rPr lang="en-US" dirty="0" err="1"/>
              <a:t>foi</a:t>
            </a:r>
            <a:r>
              <a:rPr lang="en-US" dirty="0"/>
              <a:t> </a:t>
            </a:r>
            <a:r>
              <a:rPr lang="en-US" dirty="0" err="1"/>
              <a:t>capaz</a:t>
            </a:r>
            <a:r>
              <a:rPr lang="en-US" dirty="0"/>
              <a:t> de </a:t>
            </a:r>
            <a:r>
              <a:rPr lang="en-US" dirty="0" err="1"/>
              <a:t>determinar</a:t>
            </a:r>
            <a:r>
              <a:rPr lang="en-US" dirty="0"/>
              <a:t> as </a:t>
            </a:r>
            <a:r>
              <a:rPr lang="en-US" dirty="0" err="1"/>
              <a:t>futuras</a:t>
            </a:r>
            <a:r>
              <a:rPr lang="en-US" dirty="0"/>
              <a:t> </a:t>
            </a:r>
            <a:r>
              <a:rPr lang="en-US" dirty="0" err="1"/>
              <a:t>taxas</a:t>
            </a:r>
            <a:r>
              <a:rPr lang="en-US" dirty="0"/>
              <a:t> de </a:t>
            </a:r>
            <a:r>
              <a:rPr lang="en-US" dirty="0" err="1"/>
              <a:t>câmbio</a:t>
            </a:r>
            <a:r>
              <a:rPr lang="en-US" dirty="0"/>
              <a:t> </a:t>
            </a:r>
            <a:r>
              <a:rPr lang="en-US" dirty="0" err="1"/>
              <a:t>imediatamente</a:t>
            </a:r>
            <a:r>
              <a:rPr lang="en-US" dirty="0"/>
              <a:t> e </a:t>
            </a:r>
            <a:r>
              <a:rPr lang="en-US" dirty="0" err="1"/>
              <a:t>também</a:t>
            </a:r>
            <a:r>
              <a:rPr lang="en-US" dirty="0"/>
              <a:t> </a:t>
            </a:r>
            <a:r>
              <a:rPr lang="en-US" dirty="0" err="1"/>
              <a:t>beneficiou</a:t>
            </a:r>
            <a:r>
              <a:rPr lang="en-US" dirty="0"/>
              <a:t>-se do </a:t>
            </a:r>
            <a:r>
              <a:rPr lang="en-US" dirty="0" err="1"/>
              <a:t>aumento</a:t>
            </a:r>
            <a:r>
              <a:rPr lang="en-US" dirty="0"/>
              <a:t> do IEO </a:t>
            </a:r>
            <a:r>
              <a:rPr lang="en-US" dirty="0" err="1"/>
              <a:t>sendo</a:t>
            </a:r>
            <a:r>
              <a:rPr lang="en-US" dirty="0"/>
              <a:t> </a:t>
            </a:r>
            <a:r>
              <a:rPr lang="en-US" dirty="0" err="1"/>
              <a:t>denominado</a:t>
            </a:r>
            <a:r>
              <a:rPr lang="en-US" dirty="0"/>
              <a:t> o </a:t>
            </a:r>
            <a:r>
              <a:rPr lang="en-US" dirty="0" err="1"/>
              <a:t>seu</a:t>
            </a:r>
            <a:r>
              <a:rPr lang="en-US" dirty="0"/>
              <a:t> </a:t>
            </a:r>
            <a:r>
              <a:rPr lang="en-US" dirty="0" err="1"/>
              <a:t>próprio</a:t>
            </a:r>
            <a:r>
              <a:rPr lang="en-US" dirty="0"/>
              <a:t> token de </a:t>
            </a:r>
            <a:r>
              <a:rPr lang="en-US" dirty="0" err="1"/>
              <a:t>troca</a:t>
            </a:r>
            <a:r>
              <a:rPr lang="en-US" dirty="0"/>
              <a:t>. As </a:t>
            </a:r>
            <a:r>
              <a:rPr lang="en-US" dirty="0" err="1"/>
              <a:t>trocas</a:t>
            </a:r>
            <a:r>
              <a:rPr lang="en-US" dirty="0"/>
              <a:t> de </a:t>
            </a:r>
            <a:r>
              <a:rPr lang="en-US" dirty="0" err="1"/>
              <a:t>criptomoedas</a:t>
            </a:r>
            <a:r>
              <a:rPr lang="en-US" dirty="0"/>
              <a:t> </a:t>
            </a:r>
            <a:r>
              <a:rPr lang="en-US" dirty="0" err="1"/>
              <a:t>oferecem</a:t>
            </a:r>
            <a:r>
              <a:rPr lang="en-US" dirty="0"/>
              <a:t> </a:t>
            </a:r>
            <a:r>
              <a:rPr lang="en-US" dirty="0" err="1"/>
              <a:t>altcoins</a:t>
            </a:r>
            <a:r>
              <a:rPr lang="en-US" dirty="0"/>
              <a:t> </a:t>
            </a:r>
            <a:r>
              <a:rPr lang="en-US" dirty="0" err="1"/>
              <a:t>na</a:t>
            </a:r>
            <a:r>
              <a:rPr lang="en-US" dirty="0"/>
              <a:t> </a:t>
            </a:r>
            <a:r>
              <a:rPr lang="en-US" dirty="0" err="1"/>
              <a:t>sua</a:t>
            </a:r>
            <a:r>
              <a:rPr lang="en-US" dirty="0"/>
              <a:t> </a:t>
            </a:r>
            <a:r>
              <a:rPr lang="en-US" dirty="0" err="1"/>
              <a:t>oferta</a:t>
            </a:r>
            <a:r>
              <a:rPr lang="en-US" dirty="0"/>
              <a:t> e </a:t>
            </a:r>
            <a:r>
              <a:rPr lang="en-US" dirty="0" err="1"/>
              <a:t>algumas</a:t>
            </a:r>
            <a:r>
              <a:rPr lang="en-US" dirty="0"/>
              <a:t> </a:t>
            </a:r>
            <a:r>
              <a:rPr lang="en-US" dirty="0" err="1"/>
              <a:t>oferecem</a:t>
            </a:r>
            <a:r>
              <a:rPr lang="en-US" dirty="0"/>
              <a:t> </a:t>
            </a:r>
            <a:r>
              <a:rPr lang="en-US" dirty="0" err="1"/>
              <a:t>recursos</a:t>
            </a:r>
            <a:r>
              <a:rPr lang="en-US" dirty="0"/>
              <a:t> NFT </a:t>
            </a:r>
            <a:r>
              <a:rPr lang="en-US" dirty="0" err="1"/>
              <a:t>ou</a:t>
            </a:r>
            <a:r>
              <a:rPr lang="en-US" dirty="0"/>
              <a:t> </a:t>
            </a:r>
            <a:r>
              <a:rPr lang="en-US" dirty="0" err="1"/>
              <a:t>aplicativos</a:t>
            </a:r>
            <a:r>
              <a:rPr lang="en-US" dirty="0"/>
              <a:t> de </a:t>
            </a:r>
            <a:r>
              <a:rPr lang="en-US" dirty="0" err="1"/>
              <a:t>carteira</a:t>
            </a:r>
            <a:r>
              <a:rPr lang="en-US" dirty="0"/>
              <a:t> </a:t>
            </a:r>
            <a:r>
              <a:rPr lang="en-US" dirty="0" err="1"/>
              <a:t>separados</a:t>
            </a:r>
            <a:r>
              <a:rPr lang="en-US" dirty="0"/>
              <a:t>. </a:t>
            </a:r>
            <a:r>
              <a:rPr lang="en-US" dirty="0" err="1"/>
              <a:t>Exemplarmente</a:t>
            </a:r>
            <a:r>
              <a:rPr lang="en-US" dirty="0"/>
              <a:t>, a </a:t>
            </a:r>
            <a:r>
              <a:rPr lang="en-US" dirty="0" err="1"/>
              <a:t>Coinbase</a:t>
            </a:r>
            <a:r>
              <a:rPr lang="en-US" dirty="0"/>
              <a:t> </a:t>
            </a:r>
            <a:r>
              <a:rPr lang="en-US" dirty="0" err="1"/>
              <a:t>adicionou</a:t>
            </a:r>
            <a:r>
              <a:rPr lang="en-US" dirty="0"/>
              <a:t> </a:t>
            </a:r>
            <a:r>
              <a:rPr lang="en-US" dirty="0" err="1"/>
              <a:t>várias</a:t>
            </a:r>
            <a:r>
              <a:rPr lang="en-US" dirty="0"/>
              <a:t> </a:t>
            </a:r>
            <a:r>
              <a:rPr lang="en-US" dirty="0" err="1"/>
              <a:t>altcoins</a:t>
            </a:r>
            <a:r>
              <a:rPr lang="en-US" dirty="0"/>
              <a:t> </a:t>
            </a:r>
            <a:r>
              <a:rPr lang="en-US" dirty="0" err="1"/>
              <a:t>à</a:t>
            </a:r>
            <a:r>
              <a:rPr lang="en-US" dirty="0"/>
              <a:t> </a:t>
            </a:r>
            <a:r>
              <a:rPr lang="en-US" dirty="0" err="1"/>
              <a:t>sua</a:t>
            </a:r>
            <a:r>
              <a:rPr lang="en-US" dirty="0"/>
              <a:t> </a:t>
            </a:r>
            <a:r>
              <a:rPr lang="en-US" dirty="0" err="1"/>
              <a:t>oferta</a:t>
            </a:r>
            <a:r>
              <a:rPr lang="en-US" dirty="0"/>
              <a:t> de 2017, e </a:t>
            </a:r>
            <a:r>
              <a:rPr lang="en-US" dirty="0" err="1"/>
              <a:t>outras</a:t>
            </a:r>
            <a:r>
              <a:rPr lang="en-US" dirty="0"/>
              <a:t> </a:t>
            </a:r>
            <a:r>
              <a:rPr lang="en-US" dirty="0" err="1"/>
              <a:t>trocas</a:t>
            </a:r>
            <a:r>
              <a:rPr lang="en-US" dirty="0"/>
              <a:t> </a:t>
            </a:r>
            <a:r>
              <a:rPr lang="en-US" dirty="0" err="1"/>
              <a:t>como</a:t>
            </a:r>
            <a:r>
              <a:rPr lang="en-US" dirty="0"/>
              <a:t> </a:t>
            </a:r>
            <a:r>
              <a:rPr lang="en-US" dirty="0" err="1"/>
              <a:t>Huobi</a:t>
            </a:r>
            <a:r>
              <a:rPr lang="en-US" dirty="0"/>
              <a:t> e </a:t>
            </a:r>
            <a:r>
              <a:rPr lang="en-US" dirty="0" err="1"/>
              <a:t>Bitfinex</a:t>
            </a:r>
            <a:r>
              <a:rPr lang="en-US" dirty="0"/>
              <a:t> </a:t>
            </a:r>
            <a:r>
              <a:rPr lang="en-US" dirty="0" err="1"/>
              <a:t>seguiram</a:t>
            </a:r>
            <a:r>
              <a:rPr lang="en-US" dirty="0"/>
              <a:t> </a:t>
            </a:r>
            <a:r>
              <a:rPr lang="en-US" dirty="0" err="1"/>
              <a:t>desde</a:t>
            </a:r>
            <a:r>
              <a:rPr lang="en-US" dirty="0"/>
              <a:t> </a:t>
            </a:r>
            <a:r>
              <a:rPr lang="en-US" dirty="0" err="1"/>
              <a:t>então</a:t>
            </a:r>
            <a:r>
              <a:rPr lang="en-US" dirty="0"/>
              <a:t>. A </a:t>
            </a:r>
            <a:r>
              <a:rPr lang="en-US" dirty="0" err="1"/>
              <a:t>recente</a:t>
            </a:r>
            <a:r>
              <a:rPr lang="en-US" dirty="0"/>
              <a:t> </a:t>
            </a:r>
            <a:r>
              <a:rPr lang="en-US" dirty="0" err="1"/>
              <a:t>crise</a:t>
            </a:r>
            <a:r>
              <a:rPr lang="en-US" dirty="0"/>
              <a:t> </a:t>
            </a:r>
            <a:r>
              <a:rPr lang="en-US" dirty="0" err="1"/>
              <a:t>relacionada</a:t>
            </a:r>
            <a:r>
              <a:rPr lang="en-US" dirty="0"/>
              <a:t> </a:t>
            </a:r>
            <a:r>
              <a:rPr lang="en-US" dirty="0" err="1"/>
              <a:t>às</a:t>
            </a:r>
            <a:r>
              <a:rPr lang="en-US" dirty="0"/>
              <a:t> exchanges de </a:t>
            </a:r>
            <a:r>
              <a:rPr lang="en-US" dirty="0" err="1"/>
              <a:t>criptomoedas</a:t>
            </a:r>
            <a:r>
              <a:rPr lang="en-US" dirty="0"/>
              <a:t> e a </a:t>
            </a:r>
            <a:r>
              <a:rPr lang="en-US" dirty="0" err="1"/>
              <a:t>subsequente</a:t>
            </a:r>
            <a:r>
              <a:rPr lang="en-US" dirty="0"/>
              <a:t> </a:t>
            </a:r>
            <a:r>
              <a:rPr lang="en-US" dirty="0" err="1"/>
              <a:t>falência</a:t>
            </a:r>
            <a:r>
              <a:rPr lang="en-US" dirty="0"/>
              <a:t> da FTX </a:t>
            </a:r>
            <a:r>
              <a:rPr lang="en-US" dirty="0" err="1"/>
              <a:t>como</a:t>
            </a:r>
            <a:r>
              <a:rPr lang="en-US" dirty="0"/>
              <a:t> </a:t>
            </a:r>
            <a:r>
              <a:rPr lang="en-US" dirty="0" err="1"/>
              <a:t>uma</a:t>
            </a:r>
            <a:r>
              <a:rPr lang="en-US" dirty="0"/>
              <a:t> das </a:t>
            </a:r>
            <a:r>
              <a:rPr lang="en-US" dirty="0" err="1"/>
              <a:t>maiores</a:t>
            </a:r>
            <a:r>
              <a:rPr lang="en-US" dirty="0"/>
              <a:t> exchanges de </a:t>
            </a:r>
            <a:r>
              <a:rPr lang="en-US" dirty="0" err="1"/>
              <a:t>criptomoedas</a:t>
            </a:r>
            <a:r>
              <a:rPr lang="en-US" dirty="0"/>
              <a:t> </a:t>
            </a:r>
            <a:r>
              <a:rPr lang="en-US" dirty="0" err="1"/>
              <a:t>está</a:t>
            </a:r>
            <a:r>
              <a:rPr lang="en-US" dirty="0"/>
              <a:t> a </a:t>
            </a:r>
            <a:r>
              <a:rPr lang="en-US" dirty="0" err="1"/>
              <a:t>afetar</a:t>
            </a:r>
            <a:r>
              <a:rPr lang="en-US" dirty="0"/>
              <a:t> </a:t>
            </a:r>
            <a:r>
              <a:rPr lang="en-US" dirty="0" err="1"/>
              <a:t>todo</a:t>
            </a:r>
            <a:r>
              <a:rPr lang="en-US" dirty="0"/>
              <a:t> o </a:t>
            </a:r>
            <a:r>
              <a:rPr lang="en-US" dirty="0" err="1"/>
              <a:t>mercado</a:t>
            </a:r>
            <a:r>
              <a:rPr lang="en-US" dirty="0"/>
              <a:t> de exchanges de </a:t>
            </a:r>
            <a:r>
              <a:rPr lang="en-US" dirty="0" err="1"/>
              <a:t>criptomoedas</a:t>
            </a:r>
            <a:r>
              <a:rPr lang="en-US" dirty="0"/>
              <a:t> e a </a:t>
            </a:r>
            <a:r>
              <a:rPr lang="en-US" dirty="0" err="1"/>
              <a:t>proteção</a:t>
            </a:r>
            <a:r>
              <a:rPr lang="en-US" dirty="0"/>
              <a:t> do </a:t>
            </a:r>
            <a:r>
              <a:rPr lang="en-US" dirty="0" err="1"/>
              <a:t>consumidor</a:t>
            </a:r>
            <a:r>
              <a:rPr lang="en-US" dirty="0"/>
              <a:t> nesses </a:t>
            </a:r>
            <a:r>
              <a:rPr lang="en-US" dirty="0" err="1"/>
              <a:t>casos</a:t>
            </a:r>
            <a:r>
              <a:rPr lang="en-US" dirty="0"/>
              <a:t>. No </a:t>
            </a:r>
            <a:r>
              <a:rPr lang="en-US" dirty="0" err="1"/>
              <a:t>início</a:t>
            </a:r>
            <a:r>
              <a:rPr lang="en-US" dirty="0"/>
              <a:t> de 2023, a </a:t>
            </a:r>
            <a:r>
              <a:rPr lang="en-US" dirty="0" err="1"/>
              <a:t>liquidação</a:t>
            </a:r>
            <a:r>
              <a:rPr lang="en-US" dirty="0"/>
              <a:t> da </a:t>
            </a:r>
            <a:r>
              <a:rPr lang="en-US" dirty="0" err="1"/>
              <a:t>bolsa</a:t>
            </a:r>
            <a:r>
              <a:rPr lang="en-US" dirty="0"/>
              <a:t> de </a:t>
            </a:r>
            <a:r>
              <a:rPr lang="en-US" dirty="0" err="1"/>
              <a:t>criptomoedas</a:t>
            </a:r>
            <a:r>
              <a:rPr lang="en-US" dirty="0"/>
              <a:t> FTX com </a:t>
            </a:r>
            <a:r>
              <a:rPr lang="en-US" dirty="0" err="1"/>
              <a:t>sede</a:t>
            </a:r>
            <a:r>
              <a:rPr lang="en-US" dirty="0"/>
              <a:t> </a:t>
            </a:r>
            <a:r>
              <a:rPr lang="en-US" dirty="0" err="1"/>
              <a:t>nas</a:t>
            </a:r>
            <a:r>
              <a:rPr lang="en-US" dirty="0"/>
              <a:t> Bahamas </a:t>
            </a:r>
            <a:r>
              <a:rPr lang="en-US" dirty="0" err="1"/>
              <a:t>ainda</a:t>
            </a:r>
            <a:r>
              <a:rPr lang="en-US" dirty="0"/>
              <a:t> </a:t>
            </a:r>
            <a:r>
              <a:rPr lang="en-US" dirty="0" err="1"/>
              <a:t>está</a:t>
            </a:r>
            <a:r>
              <a:rPr lang="en-US" dirty="0"/>
              <a:t> </a:t>
            </a:r>
            <a:r>
              <a:rPr lang="en-US" dirty="0" err="1"/>
              <a:t>em</a:t>
            </a:r>
            <a:r>
              <a:rPr lang="en-US" dirty="0"/>
              <a:t> </a:t>
            </a:r>
            <a:r>
              <a:rPr lang="en-US" dirty="0" err="1"/>
              <a:t>andamento</a:t>
            </a:r>
            <a:r>
              <a:rPr lang="en-US" dirty="0"/>
              <a:t>. O </a:t>
            </a:r>
            <a:r>
              <a:rPr lang="en-US" dirty="0" err="1"/>
              <a:t>colapso</a:t>
            </a:r>
            <a:r>
              <a:rPr lang="en-US" dirty="0"/>
              <a:t> da FTX </a:t>
            </a:r>
            <a:r>
              <a:rPr lang="en-US" dirty="0" err="1"/>
              <a:t>foi</a:t>
            </a:r>
            <a:r>
              <a:rPr lang="en-US" dirty="0"/>
              <a:t> </a:t>
            </a:r>
            <a:r>
              <a:rPr lang="en-US" dirty="0" err="1"/>
              <a:t>causado</a:t>
            </a:r>
            <a:r>
              <a:rPr lang="en-US" dirty="0"/>
              <a:t> </a:t>
            </a:r>
            <a:r>
              <a:rPr lang="en-US" dirty="0" err="1"/>
              <a:t>por</a:t>
            </a:r>
            <a:r>
              <a:rPr lang="en-US" dirty="0"/>
              <a:t> </a:t>
            </a:r>
            <a:r>
              <a:rPr lang="en-US" dirty="0" err="1"/>
              <a:t>uma</a:t>
            </a:r>
            <a:r>
              <a:rPr lang="en-US" dirty="0"/>
              <a:t> </a:t>
            </a:r>
            <a:r>
              <a:rPr lang="en-US" dirty="0" err="1"/>
              <a:t>crise</a:t>
            </a:r>
            <a:r>
              <a:rPr lang="en-US" dirty="0"/>
              <a:t> de </a:t>
            </a:r>
            <a:r>
              <a:rPr lang="en-US" dirty="0" err="1"/>
              <a:t>liquidez</a:t>
            </a:r>
            <a:r>
              <a:rPr lang="en-US" dirty="0"/>
              <a:t> do token da </a:t>
            </a:r>
            <a:r>
              <a:rPr lang="en-US" dirty="0" err="1"/>
              <a:t>empresa</a:t>
            </a:r>
            <a:r>
              <a:rPr lang="en-US" dirty="0"/>
              <a:t> (FTT) e </a:t>
            </a:r>
            <a:r>
              <a:rPr lang="en-US" dirty="0" err="1"/>
              <a:t>uso</a:t>
            </a:r>
            <a:r>
              <a:rPr lang="en-US" dirty="0"/>
              <a:t> </a:t>
            </a:r>
            <a:r>
              <a:rPr lang="en-US" dirty="0" err="1"/>
              <a:t>ilegal</a:t>
            </a:r>
            <a:r>
              <a:rPr lang="en-US" dirty="0"/>
              <a:t> de </a:t>
            </a:r>
            <a:r>
              <a:rPr lang="en-US" dirty="0" err="1"/>
              <a:t>fundos</a:t>
            </a:r>
            <a:r>
              <a:rPr lang="en-US" dirty="0"/>
              <a:t> de </a:t>
            </a:r>
            <a:r>
              <a:rPr lang="en-US" dirty="0" err="1"/>
              <a:t>clientes</a:t>
            </a:r>
            <a:r>
              <a:rPr lang="en-US" dirty="0"/>
              <a:t> </a:t>
            </a:r>
            <a:r>
              <a:rPr lang="en-US" dirty="0" err="1"/>
              <a:t>em</a:t>
            </a:r>
            <a:r>
              <a:rPr lang="en-US" dirty="0"/>
              <a:t> </a:t>
            </a:r>
            <a:r>
              <a:rPr lang="en-US" dirty="0" err="1"/>
              <a:t>segundo</a:t>
            </a:r>
            <a:r>
              <a:rPr lang="en-US" dirty="0"/>
              <a:t> </a:t>
            </a:r>
            <a:r>
              <a:rPr lang="en-US" dirty="0" err="1"/>
              <a:t>plano</a:t>
            </a:r>
            <a:r>
              <a:rPr lang="en-US" dirty="0"/>
              <a:t>. </a:t>
            </a:r>
            <a:r>
              <a:rPr lang="en-US" dirty="0" err="1"/>
              <a:t>Os</a:t>
            </a:r>
            <a:r>
              <a:rPr lang="en-US" dirty="0"/>
              <a:t> </a:t>
            </a:r>
            <a:r>
              <a:rPr lang="en-US" dirty="0" err="1"/>
              <a:t>efeitos</a:t>
            </a:r>
            <a:r>
              <a:rPr lang="en-US" dirty="0"/>
              <a:t> de </a:t>
            </a:r>
            <a:r>
              <a:rPr lang="en-US" dirty="0" err="1"/>
              <a:t>contágio</a:t>
            </a:r>
            <a:r>
              <a:rPr lang="en-US" dirty="0"/>
              <a:t> no </a:t>
            </a:r>
            <a:r>
              <a:rPr lang="en-US" dirty="0" err="1"/>
              <a:t>mundo</a:t>
            </a:r>
            <a:r>
              <a:rPr lang="en-US" dirty="0"/>
              <a:t> das </a:t>
            </a:r>
            <a:r>
              <a:rPr lang="en-US" dirty="0" err="1"/>
              <a:t>criptomoedas</a:t>
            </a:r>
            <a:r>
              <a:rPr lang="en-US" dirty="0"/>
              <a:t> e </a:t>
            </a:r>
            <a:r>
              <a:rPr lang="en-US" dirty="0" err="1"/>
              <a:t>especificamente</a:t>
            </a:r>
            <a:r>
              <a:rPr lang="en-US" dirty="0"/>
              <a:t> entre as exchanges </a:t>
            </a:r>
            <a:r>
              <a:rPr lang="en-US" dirty="0" err="1"/>
              <a:t>não</a:t>
            </a:r>
            <a:r>
              <a:rPr lang="en-US" dirty="0"/>
              <a:t> </a:t>
            </a:r>
            <a:r>
              <a:rPr lang="en-US" dirty="0" err="1"/>
              <a:t>podem</a:t>
            </a:r>
            <a:r>
              <a:rPr lang="en-US" dirty="0"/>
              <a:t> </a:t>
            </a:r>
            <a:r>
              <a:rPr lang="en-US" dirty="0" err="1"/>
              <a:t>ser</a:t>
            </a:r>
            <a:r>
              <a:rPr lang="en-US" dirty="0"/>
              <a:t> </a:t>
            </a:r>
            <a:r>
              <a:rPr lang="en-US" dirty="0" err="1"/>
              <a:t>negados</a:t>
            </a:r>
            <a:r>
              <a:rPr lang="en-US" dirty="0"/>
              <a:t> e </a:t>
            </a:r>
            <a:r>
              <a:rPr lang="en-US" dirty="0" err="1"/>
              <a:t>foram</a:t>
            </a:r>
            <a:r>
              <a:rPr lang="en-US" dirty="0"/>
              <a:t> </a:t>
            </a:r>
            <a:r>
              <a:rPr lang="en-US" dirty="0" err="1"/>
              <a:t>observados</a:t>
            </a:r>
            <a:r>
              <a:rPr lang="en-US" dirty="0"/>
              <a:t> </a:t>
            </a:r>
            <a:r>
              <a:rPr lang="en-US" dirty="0" err="1"/>
              <a:t>em</a:t>
            </a:r>
            <a:r>
              <a:rPr lang="en-US" dirty="0"/>
              <a:t> </a:t>
            </a:r>
            <a:r>
              <a:rPr lang="en-US" dirty="0" err="1"/>
              <a:t>diferentes</a:t>
            </a:r>
            <a:r>
              <a:rPr lang="en-US" dirty="0"/>
              <a:t> </a:t>
            </a:r>
            <a:r>
              <a:rPr lang="en-US" dirty="0" err="1"/>
              <a:t>mercados</a:t>
            </a:r>
            <a:r>
              <a:rPr lang="en-US" dirty="0"/>
              <a:t> de </a:t>
            </a:r>
            <a:r>
              <a:rPr lang="en-US" dirty="0" err="1"/>
              <a:t>baixa</a:t>
            </a:r>
            <a:r>
              <a:rPr lang="en-US" dirty="0"/>
              <a:t> e crises.</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344960"/>
            <a:ext cx="3049154" cy="4643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rPr>
              <a:t>A </a:t>
            </a:r>
            <a:r>
              <a:rPr lang="en-US" sz="1100" dirty="0" err="1">
                <a:solidFill>
                  <a:srgbClr val="000000"/>
                </a:solidFill>
                <a:latin typeface="Calibri" panose="020F0502020204030204" pitchFamily="34" charset="0"/>
              </a:rPr>
              <a:t>administração</a:t>
            </a:r>
            <a:r>
              <a:rPr lang="en-US" sz="1100" dirty="0">
                <a:solidFill>
                  <a:srgbClr val="000000"/>
                </a:solidFill>
                <a:latin typeface="Calibri" panose="020F0502020204030204" pitchFamily="34" charset="0"/>
              </a:rPr>
              <a:t> do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alegou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conhecimento</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Karpelès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sucessor</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McCaleb</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fato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acusado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fraude</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peculato</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entanto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consequências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judiciais</a:t>
            </a:r>
            <a:r>
              <a:rPr lang="en-US" sz="1100" dirty="0">
                <a:solidFill>
                  <a:srgbClr val="000000"/>
                </a:solidFill>
                <a:latin typeface="Calibri" panose="020F0502020204030204" pitchFamily="34" charset="0"/>
              </a:rPr>
              <a:t>) do hack </a:t>
            </a:r>
            <a:r>
              <a:rPr lang="en-US" sz="1100" dirty="0" err="1">
                <a:solidFill>
                  <a:srgbClr val="000000"/>
                </a:solidFill>
                <a:latin typeface="Calibri" panose="020F0502020204030204" pitchFamily="34" charset="0"/>
              </a:rPr>
              <a:t>ainda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chegaram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usuários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esperar</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certo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retorno</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seus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forma de USD, no </a:t>
            </a:r>
            <a:r>
              <a:rPr lang="en-US" sz="1100" dirty="0" err="1">
                <a:solidFill>
                  <a:srgbClr val="000000"/>
                </a:solidFill>
                <a:latin typeface="Calibri" panose="020F0502020204030204" pitchFamily="34" charset="0"/>
              </a:rPr>
              <a:t>entanto</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lucro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perdido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seus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bitcoins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desde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compra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reembolsado</a:t>
            </a:r>
            <a:r>
              <a:rPr lang="en-US" sz="1100" dirty="0">
                <a:solidFill>
                  <a:srgbClr val="000000"/>
                </a:solidFill>
                <a:latin typeface="Calibri" panose="020F0502020204030204" pitchFamily="34" charset="0"/>
              </a:rPr>
              <a:t>.</a:t>
            </a:r>
          </a:p>
          <a:p>
            <a:pPr algn="just"/>
            <a:r>
              <a:rPr lang="en-US" sz="1100" dirty="0">
                <a:solidFill>
                  <a:srgbClr val="000000"/>
                </a:solidFill>
                <a:latin typeface="Calibri" panose="020F0502020204030204" pitchFamily="34" charset="0"/>
              </a:rPr>
              <a:t> </a:t>
            </a:r>
          </a:p>
          <a:p>
            <a:pPr algn="just"/>
            <a:r>
              <a:rPr lang="en-US" sz="1100" dirty="0">
                <a:solidFill>
                  <a:srgbClr val="000000"/>
                </a:solidFill>
                <a:latin typeface="Calibri" panose="020F0502020204030204" pitchFamily="34" charset="0"/>
              </a:rPr>
              <a:t>O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de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destaca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perfeitamente</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cenário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risco</a:t>
            </a:r>
            <a:r>
              <a:rPr lang="en-US" sz="1100" dirty="0">
                <a:solidFill>
                  <a:srgbClr val="000000"/>
                </a:solidFill>
                <a:latin typeface="Calibri" panose="020F0502020204030204" pitchFamily="34" charset="0"/>
              </a:rPr>
              <a:t> das exchanges </a:t>
            </a:r>
            <a:r>
              <a:rPr lang="en-US" sz="1100" dirty="0" err="1">
                <a:solidFill>
                  <a:srgbClr val="000000"/>
                </a:solidFill>
                <a:latin typeface="Calibri" panose="020F0502020204030204" pitchFamily="34" charset="0"/>
              </a:rPr>
              <a:t>centralizadas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reintroduzidas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visão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dinheiro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descentralizada</a:t>
            </a:r>
            <a:r>
              <a:rPr lang="en-US" sz="1100" dirty="0">
                <a:solidFill>
                  <a:srgbClr val="000000"/>
                </a:solidFill>
                <a:latin typeface="Calibri" panose="020F0502020204030204" pitchFamily="34" charset="0"/>
              </a:rPr>
              <a:t>.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apenas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notável</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trocas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criptografia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tarde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processadas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motivos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má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conduta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negócios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regulamentação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só</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cresceu</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partir</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exemplos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negativos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o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Medidas</a:t>
            </a:r>
            <a:r>
              <a:rPr lang="en-US" sz="1100" dirty="0">
                <a:solidFill>
                  <a:srgbClr val="000000"/>
                </a:solidFill>
                <a:latin typeface="Calibri" panose="020F0502020204030204" pitchFamily="34" charset="0"/>
              </a:rPr>
              <a:t>, leis e </a:t>
            </a:r>
            <a:r>
              <a:rPr lang="en-US" sz="1100" dirty="0" err="1">
                <a:solidFill>
                  <a:srgbClr val="000000"/>
                </a:solidFill>
                <a:latin typeface="Calibri" panose="020F0502020204030204" pitchFamily="34" charset="0"/>
              </a:rPr>
              <a:t>códigos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conduta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equivalentes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finanças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tradicionais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foram</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ainda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introduzidos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DeFi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serviu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lição</a:t>
            </a:r>
            <a:r>
              <a:rPr lang="en-US" sz="1100" dirty="0">
                <a:solidFill>
                  <a:srgbClr val="000000"/>
                </a:solidFill>
                <a:latin typeface="Calibri" panose="020F0502020204030204" pitchFamily="34" charset="0"/>
              </a:rPr>
              <a:t> dolorosa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origem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credo dos </a:t>
            </a:r>
            <a:r>
              <a:rPr lang="en-US" sz="1100" dirty="0" err="1">
                <a:solidFill>
                  <a:srgbClr val="000000"/>
                </a:solidFill>
                <a:latin typeface="Calibri" panose="020F0502020204030204" pitchFamily="34" charset="0"/>
              </a:rPr>
              <a:t>Bitcoiners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pregando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chaves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O credo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provou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sábio</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desenvolvimento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torno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maiores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mundo</a:t>
            </a:r>
            <a:r>
              <a:rPr lang="en-US" sz="1100" dirty="0">
                <a:solidFill>
                  <a:srgbClr val="000000"/>
                </a:solidFill>
                <a:latin typeface="Calibri" panose="020F0502020204030204" pitchFamily="34" charset="0"/>
              </a:rPr>
              <a:t>, a FTX, </a:t>
            </a:r>
            <a:r>
              <a:rPr lang="en-US" sz="1100" dirty="0" err="1">
                <a:solidFill>
                  <a:srgbClr val="000000"/>
                </a:solidFill>
                <a:latin typeface="Calibri" panose="020F0502020204030204" pitchFamily="34" charset="0"/>
              </a:rPr>
              <a:t>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eles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pediram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falência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devido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operações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comerciais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fraudulentas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envolvendo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clientes</a:t>
            </a:r>
            <a:r>
              <a:rPr lang="en-US" sz="1100" dirty="0">
                <a:solidFill>
                  <a:srgbClr val="000000"/>
                </a:solidFill>
                <a:latin typeface="Calibri" panose="020F0502020204030204" pitchFamily="34" charset="0"/>
              </a:rPr>
              <a:t>.</a:t>
            </a: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564478" y="668129"/>
            <a:ext cx="6390278" cy="64745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Intercâmbios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pelo</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mundo</a:t>
            </a:r>
            <a:endParaRPr lang="en-US" sz="1100" b="1" dirty="0">
              <a:solidFill>
                <a:srgbClr val="F79037"/>
              </a:solidFill>
              <a:latin typeface="Calibri" panose="020F0502020204030204" pitchFamily="34" charset="0"/>
            </a:endParaRPr>
          </a:p>
          <a:p>
            <a:pPr algn="just">
              <a:tabLst>
                <a:tab pos="93663" algn="l"/>
              </a:tabLst>
            </a:pPr>
            <a:r>
              <a:rPr lang="en-US" sz="1100" dirty="0">
                <a:solidFill>
                  <a:srgbClr val="000000"/>
                </a:solidFill>
                <a:latin typeface="Calibri" panose="020F0502020204030204" pitchFamily="34" charset="0"/>
              </a:rPr>
              <a:t>De </a:t>
            </a:r>
            <a:r>
              <a:rPr lang="en-US" sz="1100" dirty="0" err="1">
                <a:solidFill>
                  <a:srgbClr val="000000"/>
                </a:solidFill>
                <a:latin typeface="Calibri" panose="020F0502020204030204" pitchFamily="34" charset="0"/>
              </a:rPr>
              <a:t>acordo</a:t>
            </a:r>
            <a:r>
              <a:rPr lang="en-US" sz="1100" dirty="0">
                <a:solidFill>
                  <a:srgbClr val="000000"/>
                </a:solidFill>
                <a:latin typeface="Calibri" panose="020F0502020204030204" pitchFamily="34" charset="0"/>
              </a:rPr>
              <a:t> com o </a:t>
            </a:r>
            <a:r>
              <a:rPr lang="en-US" sz="1100" dirty="0" err="1">
                <a:solidFill>
                  <a:srgbClr val="000000"/>
                </a:solidFill>
                <a:latin typeface="Calibri" panose="020F0502020204030204" pitchFamily="34" charset="0"/>
              </a:rPr>
              <a:t>CoinMarketCap</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de 13.000 exchanges </a:t>
            </a:r>
            <a:r>
              <a:rPr lang="en-US" sz="1100" dirty="0" err="1">
                <a:solidFill>
                  <a:srgbClr val="000000"/>
                </a:solidFill>
                <a:latin typeface="Calibri" panose="020F0502020204030204" pitchFamily="34" charset="0"/>
              </a:rPr>
              <a:t>listadas</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tendência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crescimento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jurisdições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começam</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regulamentar</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estabelecer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funcionamento</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Coréia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Sul</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Japão</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bastante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progressistas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abertos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essas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plataformas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cumpram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certas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focadas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transparência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prevenção</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lavagem</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dinheiro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Suíça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Estónia</a:t>
            </a:r>
            <a:r>
              <a:rPr lang="en-US" sz="1100" dirty="0">
                <a:solidFill>
                  <a:srgbClr val="000000"/>
                </a:solidFill>
                <a:latin typeface="Calibri" panose="020F0502020204030204" pitchFamily="34" charset="0"/>
              </a:rPr>
              <a:t> e Malta são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facilidades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oferecem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hora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estabelecer</a:t>
            </a:r>
            <a:r>
              <a:rPr lang="en-US" sz="1100" dirty="0">
                <a:solidFill>
                  <a:srgbClr val="000000"/>
                </a:solidFill>
                <a:latin typeface="Calibri" panose="020F0502020204030204" pitchFamily="34" charset="0"/>
              </a:rPr>
              <a:t> exchanges e outros </a:t>
            </a:r>
            <a:r>
              <a:rPr lang="en-US" sz="1100" dirty="0" err="1">
                <a:solidFill>
                  <a:srgbClr val="000000"/>
                </a:solidFill>
                <a:latin typeface="Calibri" panose="020F0502020204030204" pitchFamily="34" charset="0"/>
              </a:rPr>
              <a:t>projetos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baseados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possuem</a:t>
            </a:r>
            <a:r>
              <a:rPr lang="en-US" sz="1100" dirty="0">
                <a:solidFill>
                  <a:srgbClr val="000000"/>
                </a:solidFill>
                <a:latin typeface="Calibri" panose="020F0502020204030204" pitchFamily="34" charset="0"/>
              </a:rPr>
              <a:t> leis </a:t>
            </a:r>
            <a:r>
              <a:rPr lang="en-US" sz="1100" dirty="0" err="1">
                <a:solidFill>
                  <a:srgbClr val="000000"/>
                </a:solidFill>
                <a:latin typeface="Calibri" panose="020F0502020204030204" pitchFamily="34" charset="0"/>
              </a:rPr>
              <a:t>claras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cumpridas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visam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proteger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usuários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Unidos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apóiam</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controlam</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claras</a:t>
            </a:r>
            <a:r>
              <a:rPr lang="en-US" sz="1100" dirty="0">
                <a:solidFill>
                  <a:srgbClr val="000000"/>
                </a:solidFill>
                <a:latin typeface="Calibri" panose="020F0502020204030204" pitchFamily="34" charset="0"/>
              </a:rPr>
              <a:t> a favor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contra, e a </a:t>
            </a:r>
            <a:r>
              <a:rPr lang="en-US" sz="1100" dirty="0" err="1">
                <a:solidFill>
                  <a:srgbClr val="000000"/>
                </a:solidFill>
                <a:latin typeface="Calibri" panose="020F0502020204030204" pitchFamily="34" charset="0"/>
              </a:rPr>
              <a:t>posição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bastante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ambígua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apesar</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permissão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operar</a:t>
            </a:r>
            <a:r>
              <a:rPr lang="en-US" sz="1100" dirty="0">
                <a:solidFill>
                  <a:srgbClr val="000000"/>
                </a:solidFill>
                <a:latin typeface="Calibri" panose="020F0502020204030204" pitchFamily="34" charset="0"/>
              </a:rPr>
              <a:t>.</a:t>
            </a:r>
          </a:p>
          <a:p>
            <a:pPr algn="just">
              <a:tabLst>
                <a:tab pos="93663" algn="l"/>
              </a:tabLst>
            </a:pPr>
            <a:r>
              <a:rPr lang="en-US" sz="1100" dirty="0">
                <a:solidFill>
                  <a:srgbClr val="000000"/>
                </a:solidFill>
                <a:latin typeface="Calibri" panose="020F0502020204030204" pitchFamily="34" charset="0"/>
              </a:rPr>
              <a:t> </a:t>
            </a:r>
          </a:p>
          <a:p>
            <a:pPr algn="just">
              <a:tabLst>
                <a:tab pos="93663" algn="l"/>
              </a:tabLst>
            </a:pPr>
            <a:r>
              <a:rPr lang="en-US" sz="1100" b="1" dirty="0" err="1">
                <a:solidFill>
                  <a:srgbClr val="F79037"/>
                </a:solidFill>
                <a:latin typeface="Calibri" panose="020F0502020204030204" pitchFamily="34" charset="0"/>
              </a:rPr>
              <a:t>Intercâmbios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Europa</a:t>
            </a:r>
          </a:p>
          <a:p>
            <a:pPr algn="just">
              <a:tabLst>
                <a:tab pos="93663" algn="l"/>
              </a:tabLst>
            </a:pPr>
            <a:r>
              <a:rPr lang="en-US" sz="1100" dirty="0" err="1">
                <a:solidFill>
                  <a:srgbClr val="000000"/>
                </a:solidFill>
                <a:latin typeface="Calibri" panose="020F0502020204030204" pitchFamily="34" charset="0"/>
              </a:rPr>
              <a:t>Bitstamp</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primeira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desenvolvida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Europa e </a:t>
            </a:r>
            <a:r>
              <a:rPr lang="en-US" sz="1100" dirty="0" err="1">
                <a:solidFill>
                  <a:srgbClr val="000000"/>
                </a:solidFill>
                <a:latin typeface="Calibri" panose="020F0502020204030204" pitchFamily="34" charset="0"/>
              </a:rPr>
              <a:t>localizada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Luxemburgo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Nejc</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Kodric</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2011.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altamente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valorizada</a:t>
            </a:r>
            <a:r>
              <a:rPr lang="en-US" sz="1100" dirty="0">
                <a:solidFill>
                  <a:srgbClr val="000000"/>
                </a:solidFill>
                <a:latin typeface="Calibri" panose="020F0502020204030204" pitchFamily="34" charset="0"/>
              </a:rPr>
              <a:t> e opera </a:t>
            </a:r>
            <a:r>
              <a:rPr lang="en-US" sz="1100" dirty="0" err="1">
                <a:solidFill>
                  <a:srgbClr val="000000"/>
                </a:solidFill>
                <a:latin typeface="Calibri" panose="020F0502020204030204" pitchFamily="34" charset="0"/>
              </a:rPr>
              <a:t>globalmente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LocationBitcoins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bolsa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europeia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conceituada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aquela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movimenta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operações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comerciais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nível</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europeu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pelos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irmãos</a:t>
            </a:r>
            <a:r>
              <a:rPr lang="en-US" sz="1100" dirty="0">
                <a:solidFill>
                  <a:srgbClr val="000000"/>
                </a:solidFill>
                <a:latin typeface="Calibri" panose="020F0502020204030204" pitchFamily="34" charset="0"/>
              </a:rPr>
              <a:t> Nicholas e </a:t>
            </a:r>
            <a:r>
              <a:rPr lang="en-US" sz="1100" dirty="0" err="1">
                <a:solidFill>
                  <a:srgbClr val="000000"/>
                </a:solidFill>
                <a:latin typeface="Calibri" panose="020F0502020204030204" pitchFamily="34" charset="0"/>
              </a:rPr>
              <a:t>Jeremias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Kangas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Helsínquia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Finlândia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2012. </a:t>
            </a:r>
            <a:r>
              <a:rPr lang="en-US" sz="1100" dirty="0" err="1">
                <a:solidFill>
                  <a:srgbClr val="000000"/>
                </a:solidFill>
                <a:latin typeface="Calibri" panose="020F0502020204030204" pitchFamily="34" charset="0"/>
              </a:rPr>
              <a:t>CEX.io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agência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câmbio</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Reino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Unido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Oleksandr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Lutskevych</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CEX.io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conhecida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adicionar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novas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portfólio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produtos</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frequência</a:t>
            </a:r>
            <a:r>
              <a:rPr lang="en-US" sz="1100" dirty="0">
                <a:solidFill>
                  <a:srgbClr val="000000"/>
                </a:solidFill>
                <a:latin typeface="Calibri" panose="020F0502020204030204" pitchFamily="34" charset="0"/>
              </a:rPr>
              <a:t>.</a:t>
            </a: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r>
              <a:rPr lang="en-US" sz="1100" dirty="0">
                <a:solidFill>
                  <a:srgbClr val="000000"/>
                </a:solidFill>
                <a:latin typeface="Calibri" panose="020F0502020204030204" pitchFamily="34" charset="0"/>
              </a:rPr>
              <a:t> </a:t>
            </a: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r>
              <a:rPr lang="en-US" sz="1100" b="1" dirty="0" err="1">
                <a:solidFill>
                  <a:srgbClr val="F79037"/>
                </a:solidFill>
                <a:latin typeface="Calibri" panose="020F0502020204030204" pitchFamily="34" charset="0"/>
              </a:rPr>
              <a:t>Intercâmbio</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Estados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Unidos</a:t>
            </a:r>
            <a:endParaRPr lang="en-US" sz="1100" b="1" dirty="0">
              <a:solidFill>
                <a:srgbClr val="F79037"/>
              </a:solidFill>
              <a:latin typeface="Calibri" panose="020F0502020204030204" pitchFamily="34" charset="0"/>
            </a:endParaRPr>
          </a:p>
          <a:p>
            <a:pPr algn="just">
              <a:tabLst>
                <a:tab pos="93663" algn="l"/>
              </a:tabLst>
            </a:pP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EUA, a exchange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Kraken,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São Francisco,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primeira</a:t>
            </a:r>
            <a:r>
              <a:rPr lang="en-US" sz="1100" dirty="0">
                <a:solidFill>
                  <a:srgbClr val="000000"/>
                </a:solidFill>
                <a:latin typeface="Calibri" panose="020F0502020204030204" pitchFamily="34" charset="0"/>
              </a:rPr>
              <a:t> exchange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americana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2011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Jesse Powell. Tem </a:t>
            </a:r>
            <a:r>
              <a:rPr lang="en-US" sz="1100" dirty="0" err="1">
                <a:solidFill>
                  <a:srgbClr val="000000"/>
                </a:solidFill>
                <a:latin typeface="Calibri" panose="020F0502020204030204" pitchFamily="34" charset="0"/>
              </a:rPr>
              <a:t>grande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prestígio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comparação</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outras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dos EUA, </a:t>
            </a:r>
            <a:r>
              <a:rPr lang="en-US" sz="1100" dirty="0" err="1">
                <a:solidFill>
                  <a:srgbClr val="000000"/>
                </a:solidFill>
                <a:latin typeface="Calibri" panose="020F0502020204030204" pitchFamily="34" charset="0"/>
              </a:rPr>
              <a:t>movimenta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maiores</a:t>
            </a:r>
            <a:r>
              <a:rPr lang="en-US" sz="1100" dirty="0">
                <a:solidFill>
                  <a:srgbClr val="000000"/>
                </a:solidFill>
                <a:latin typeface="Calibri" panose="020F0502020204030204" pitchFamily="34" charset="0"/>
              </a:rPr>
              <a:t> volumes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todos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dias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Coinbase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São Francisco,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junho</a:t>
            </a:r>
            <a:r>
              <a:rPr lang="en-US" sz="1100" dirty="0">
                <a:solidFill>
                  <a:srgbClr val="000000"/>
                </a:solidFill>
                <a:latin typeface="Calibri" panose="020F0502020204030204" pitchFamily="34" charset="0"/>
              </a:rPr>
              <a:t> de 2012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Brian Armstrong. A exchange </a:t>
            </a:r>
            <a:r>
              <a:rPr lang="en-US" sz="1100" dirty="0" err="1">
                <a:solidFill>
                  <a:srgbClr val="000000"/>
                </a:solidFill>
                <a:latin typeface="Calibri" panose="020F0502020204030204" pitchFamily="34" charset="0"/>
              </a:rPr>
              <a:t>Bittrex</a:t>
            </a:r>
            <a:r>
              <a:rPr lang="en-US" sz="1100" dirty="0">
                <a:solidFill>
                  <a:srgbClr val="000000"/>
                </a:solidFill>
                <a:latin typeface="Calibri" panose="020F0502020204030204" pitchFamily="34" charset="0"/>
              </a:rPr>
              <a:t> tem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Seattle e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Oferece</a:t>
            </a:r>
            <a:r>
              <a:rPr lang="en-US" sz="1100" dirty="0">
                <a:solidFill>
                  <a:srgbClr val="000000"/>
                </a:solidFill>
                <a:latin typeface="Calibri" panose="020F0502020204030204" pitchFamily="34" charset="0"/>
              </a:rPr>
              <a:t> pares de </a:t>
            </a:r>
            <a:r>
              <a:rPr lang="en-US" sz="1100" dirty="0" err="1">
                <a:solidFill>
                  <a:srgbClr val="000000"/>
                </a:solidFill>
                <a:latin typeface="Calibri" panose="020F0502020204030204" pitchFamily="34" charset="0"/>
              </a:rPr>
              <a:t>opções</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dólares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americanos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Poloniex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Delaware, </a:t>
            </a:r>
            <a:r>
              <a:rPr lang="en-US" sz="1100" dirty="0" err="1">
                <a:solidFill>
                  <a:srgbClr val="000000"/>
                </a:solidFill>
                <a:latin typeface="Calibri" panose="020F0502020204030204" pitchFamily="34" charset="0"/>
              </a:rPr>
              <a:t>Estados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Unidos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Tristan </a:t>
            </a:r>
            <a:r>
              <a:rPr lang="en-US" sz="1100" dirty="0" err="1">
                <a:solidFill>
                  <a:srgbClr val="000000"/>
                </a:solidFill>
                <a:latin typeface="Calibri" panose="020F0502020204030204" pitchFamily="34" charset="0"/>
              </a:rPr>
              <a:t>D'Agosta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janeiro</a:t>
            </a:r>
            <a:r>
              <a:rPr lang="en-US" sz="1100" dirty="0">
                <a:solidFill>
                  <a:srgbClr val="000000"/>
                </a:solidFill>
                <a:latin typeface="Calibri" panose="020F0502020204030204" pitchFamily="34" charset="0"/>
              </a:rPr>
              <a:t> de 2014,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exigentes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quando</a:t>
            </a:r>
            <a:r>
              <a:rPr lang="en-US" sz="1100" dirty="0">
                <a:solidFill>
                  <a:srgbClr val="000000"/>
                </a:solidFill>
                <a:latin typeface="Calibri" panose="020F0502020204030204" pitchFamily="34" charset="0"/>
              </a:rPr>
              <a:t> se </a:t>
            </a:r>
            <a:r>
              <a:rPr lang="en-US" sz="1100" dirty="0" err="1">
                <a:solidFill>
                  <a:srgbClr val="000000"/>
                </a:solidFill>
                <a:latin typeface="Calibri" panose="020F0502020204030204" pitchFamily="34" charset="0"/>
              </a:rPr>
              <a:t>trata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adicionar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oferece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medidas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alta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proteger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usuários</a:t>
            </a:r>
            <a:r>
              <a:rPr lang="en-US" sz="1100" dirty="0">
                <a:solidFill>
                  <a:srgbClr val="000000"/>
                </a:solidFill>
                <a:latin typeface="Calibri" panose="020F0502020204030204" pitchFamily="34" charset="0"/>
              </a:rPr>
              <a:t>.</a:t>
            </a:r>
          </a:p>
          <a:p>
            <a:pPr algn="just">
              <a:tabLst>
                <a:tab pos="93663" algn="l"/>
              </a:tabLst>
            </a:pPr>
            <a:r>
              <a:rPr lang="en-US" sz="1100" dirty="0">
                <a:solidFill>
                  <a:srgbClr val="000000"/>
                </a:solidFill>
                <a:latin typeface="Calibri" panose="020F0502020204030204" pitchFamily="34" charset="0"/>
              </a:rPr>
              <a:t> </a:t>
            </a:r>
          </a:p>
          <a:p>
            <a:pPr algn="just">
              <a:tabLst>
                <a:tab pos="93663" algn="l"/>
              </a:tabLst>
            </a:pPr>
            <a:r>
              <a:rPr lang="en-US" sz="1100" b="1" dirty="0" err="1">
                <a:solidFill>
                  <a:srgbClr val="F79037"/>
                </a:solidFill>
                <a:latin typeface="Calibri" panose="020F0502020204030204" pitchFamily="34" charset="0"/>
              </a:rPr>
              <a:t>Intercâmbios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Ásia</a:t>
            </a:r>
            <a:endParaRPr lang="en-US" sz="1100" b="1" dirty="0">
              <a:solidFill>
                <a:srgbClr val="F79037"/>
              </a:solidFill>
              <a:latin typeface="Calibri" panose="020F0502020204030204" pitchFamily="34" charset="0"/>
            </a:endParaRPr>
          </a:p>
          <a:p>
            <a:pPr algn="just">
              <a:tabLst>
                <a:tab pos="93663" algn="l"/>
              </a:tabLst>
            </a:pPr>
            <a:r>
              <a:rPr lang="en-US" sz="1100" dirty="0">
                <a:solidFill>
                  <a:srgbClr val="000000"/>
                </a:solidFill>
                <a:latin typeface="Calibri" panose="020F0502020204030204" pitchFamily="34" charset="0"/>
              </a:rPr>
              <a:t>No </a:t>
            </a:r>
            <a:r>
              <a:rPr lang="en-US" sz="1100" dirty="0" err="1">
                <a:solidFill>
                  <a:srgbClr val="000000"/>
                </a:solidFill>
                <a:latin typeface="Calibri" panose="020F0502020204030204" pitchFamily="34" charset="0"/>
              </a:rPr>
              <a:t>mercado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asiático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Bitfinex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Hong Kong e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2012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Raphael Nicolle e Giancarlo </a:t>
            </a:r>
            <a:r>
              <a:rPr lang="en-US" sz="1100" dirty="0" err="1">
                <a:solidFill>
                  <a:srgbClr val="000000"/>
                </a:solidFill>
                <a:latin typeface="Calibri" panose="020F0502020204030204" pitchFamily="34" charset="0"/>
              </a:rPr>
              <a:t>Devasini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Caracteriza</a:t>
            </a:r>
            <a:r>
              <a:rPr lang="en-US" sz="1100" dirty="0">
                <a:solidFill>
                  <a:srgbClr val="000000"/>
                </a:solidFill>
                <a:latin typeface="Calibri" panose="020F0502020204030204" pitchFamily="34" charset="0"/>
              </a:rPr>
              <a:t>-se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confiável</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seguro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beneficiando</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vantagem</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primeiro</a:t>
            </a:r>
            <a:r>
              <a:rPr lang="en-US" sz="1100" dirty="0">
                <a:solidFill>
                  <a:srgbClr val="000000"/>
                </a:solidFill>
                <a:latin typeface="Calibri" panose="020F0502020204030204" pitchFamily="34" charset="0"/>
              </a:rPr>
              <a:t> motor.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segundo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termos</a:t>
            </a:r>
            <a:r>
              <a:rPr lang="en-US" sz="1100" dirty="0">
                <a:solidFill>
                  <a:srgbClr val="000000"/>
                </a:solidFill>
                <a:latin typeface="Calibri" panose="020F0502020204030204" pitchFamily="34" charset="0"/>
              </a:rPr>
              <a:t> de volume de </a:t>
            </a:r>
            <a:r>
              <a:rPr lang="en-US" sz="1100" dirty="0" err="1">
                <a:solidFill>
                  <a:srgbClr val="000000"/>
                </a:solidFill>
                <a:latin typeface="Calibri" panose="020F0502020204030204" pitchFamily="34" charset="0"/>
              </a:rPr>
              <a:t>movimentos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Huobi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exchange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Cingapura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Leon Li e </a:t>
            </a:r>
            <a:r>
              <a:rPr lang="en-US" sz="1100" dirty="0" err="1">
                <a:solidFill>
                  <a:srgbClr val="000000"/>
                </a:solidFill>
                <a:latin typeface="Calibri" panose="020F0502020204030204" pitchFamily="34" charset="0"/>
              </a:rPr>
              <a:t>possui</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maior</a:t>
            </a:r>
            <a:r>
              <a:rPr lang="en-US" sz="1100" dirty="0">
                <a:solidFill>
                  <a:srgbClr val="000000"/>
                </a:solidFill>
                <a:latin typeface="Calibri" panose="020F0502020204030204" pitchFamily="34" charset="0"/>
              </a:rPr>
              <a:t> volume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outras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mercado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Okex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casa de </a:t>
            </a:r>
            <a:r>
              <a:rPr lang="en-US" sz="1100" dirty="0" err="1">
                <a:solidFill>
                  <a:srgbClr val="000000"/>
                </a:solidFill>
                <a:latin typeface="Calibri" panose="020F0502020204030204" pitchFamily="34" charset="0"/>
              </a:rPr>
              <a:t>câmbio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Star </a:t>
            </a:r>
            <a:r>
              <a:rPr lang="en-US" sz="1100" dirty="0" err="1">
                <a:solidFill>
                  <a:srgbClr val="000000"/>
                </a:solidFill>
                <a:latin typeface="Calibri" panose="020F0502020204030204" pitchFamily="34" charset="0"/>
              </a:rPr>
              <a:t>Xu</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Pequim</a:t>
            </a:r>
            <a:r>
              <a:rPr lang="en-US" sz="1100" dirty="0">
                <a:solidFill>
                  <a:srgbClr val="000000"/>
                </a:solidFill>
                <a:latin typeface="Calibri" panose="020F0502020204030204" pitchFamily="34" charset="0"/>
              </a:rPr>
              <a:t>, China.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terceira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volume de </a:t>
            </a:r>
            <a:r>
              <a:rPr lang="en-US" sz="1100" dirty="0" err="1">
                <a:solidFill>
                  <a:srgbClr val="000000"/>
                </a:solidFill>
                <a:latin typeface="Calibri" panose="020F0502020204030204" pitchFamily="34" charset="0"/>
              </a:rPr>
              <a:t>troca</a:t>
            </a:r>
            <a:r>
              <a:rPr lang="en-US" sz="1100" dirty="0">
                <a:solidFill>
                  <a:srgbClr val="000000"/>
                </a:solidFill>
                <a:latin typeface="Calibri" panose="020F0502020204030204" pitchFamily="34" charset="0"/>
              </a:rPr>
              <a:t> de BTC e a </a:t>
            </a:r>
            <a:r>
              <a:rPr lang="en-US" sz="1100" dirty="0" err="1">
                <a:solidFill>
                  <a:srgbClr val="000000"/>
                </a:solidFill>
                <a:latin typeface="Calibri" panose="020F0502020204030204" pitchFamily="34" charset="0"/>
              </a:rPr>
              <a:t>primeira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e EOS, entre </a:t>
            </a:r>
            <a:r>
              <a:rPr lang="en-US" sz="1100" dirty="0" err="1">
                <a:solidFill>
                  <a:srgbClr val="000000"/>
                </a:solidFill>
                <a:latin typeface="Calibri" panose="020F0502020204030204" pitchFamily="34" charset="0"/>
              </a:rPr>
              <a:t>outras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Binance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2017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Chanpeng</a:t>
            </a:r>
            <a:r>
              <a:rPr lang="en-US" sz="1100" dirty="0">
                <a:solidFill>
                  <a:srgbClr val="000000"/>
                </a:solidFill>
                <a:latin typeface="Calibri" panose="020F0502020204030204" pitchFamily="34" charset="0"/>
              </a:rPr>
              <a:t> Zhao e </a:t>
            </a:r>
            <a:r>
              <a:rPr lang="en-US" sz="1100" dirty="0" err="1">
                <a:solidFill>
                  <a:srgbClr val="000000"/>
                </a:solidFill>
                <a:latin typeface="Calibri" panose="020F0502020204030204" pitchFamily="34" charset="0"/>
              </a:rPr>
              <a:t>está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Xangai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China.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tem o </a:t>
            </a:r>
            <a:r>
              <a:rPr lang="en-US" sz="1100" dirty="0" err="1">
                <a:solidFill>
                  <a:srgbClr val="000000"/>
                </a:solidFill>
                <a:latin typeface="Calibri" panose="020F0502020204030204" pitchFamily="34" charset="0"/>
              </a:rPr>
              <a:t>maior</a:t>
            </a:r>
            <a:r>
              <a:rPr lang="en-US" sz="1100" dirty="0">
                <a:solidFill>
                  <a:srgbClr val="000000"/>
                </a:solidFill>
                <a:latin typeface="Calibri" panose="020F0502020204030204" pitchFamily="34" charset="0"/>
              </a:rPr>
              <a:t> volume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a:t>
            </a:r>
            <a:br>
              <a:rPr lang="en-US" sz="1100" dirty="0">
                <a:solidFill>
                  <a:srgbClr val="000000"/>
                </a:solidFill>
                <a:latin typeface="Calibri" panose="020F0502020204030204" pitchFamily="34" charset="0"/>
              </a:rPr>
            </a:br>
            <a:r>
              <a:rPr lang="en-US" sz="1100" dirty="0">
                <a:solidFill>
                  <a:srgbClr val="000000"/>
                </a:solidFill>
                <a:latin typeface="Calibri" panose="020F0502020204030204" pitchFamily="34" charset="0"/>
              </a:rPr>
              <a:t> </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583455"/>
            <a:ext cx="3486126" cy="1084774"/>
          </a:xfrm>
        </p:spPr>
        <p:txBody>
          <a:bodyPr/>
          <a:lstStyle/>
          <a:p>
            <a:r>
              <a:rPr lang="en-US" dirty="0"/>
              <a:t>TOKENIZAÇÃO DE ATIVOS</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136</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686094" y="2310108"/>
            <a:ext cx="6530705" cy="817630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essencialmente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converte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imóvel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distribuídos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transferidos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fragmentados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tecnologia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contabilidade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distribuída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Especificamente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transformação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direitos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formato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você</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transformar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indivisíveis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token.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tranformar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financiados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proprietários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coloquem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avançada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tecnologicamente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económica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termo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definida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emissão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um token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representa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imóveis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títulos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empresas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itens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luxo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etc.).</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Após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boom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Iniciais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(ICOs)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2018,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(STO)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surgiram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nova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aumentar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liquidez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projetos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tokenizando-os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Este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exemplo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assumir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diferentes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plataforma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utilidade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fungíveis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fungíveis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imóveis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vistos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principais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Tradicionalmente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era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ilíquido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acessível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pequeno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grupo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indivíduos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ricos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menores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só</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podiam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beneficiar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Real Estate Investment Trust (REIT).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rapidamente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terão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investimentos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imobiliários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únicos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descentralizadas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DEXes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Concretamente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significaria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alguém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proprietário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1/25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casa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possuir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casa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Divisibilidade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rápidas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baratas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liquidez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pouco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líquidos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transparência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alguns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benefícios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Para saber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episódio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podcast Generation Blockchain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Clique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aqui</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para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ouvir</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o podcast Generation Blockchain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sobre</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tokenização</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de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ativos</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rPr>
              <a:t>.</a:t>
            </a:r>
            <a:endParaRPr lang="x-none" sz="1100"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Tokenização</a:t>
            </a:r>
            <a:r>
              <a:rPr lang="en-US" sz="1800" b="0" dirty="0"/>
              <a:t> de </a:t>
            </a:r>
            <a:r>
              <a:rPr lang="en-US" sz="1800" b="0" dirty="0" err="1"/>
              <a:t>ativos</a:t>
            </a:r>
            <a:r>
              <a:rPr lang="en-US" sz="1800" b="0" dirty="0"/>
              <a:t> da </a:t>
            </a:r>
            <a:r>
              <a:rPr lang="en-US" sz="1800" b="0" dirty="0" err="1"/>
              <a:t>vida</a:t>
            </a:r>
            <a:r>
              <a:rPr lang="en-US" sz="1800" b="0" dirty="0"/>
              <a:t> real</a:t>
            </a: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686094" y="858999"/>
            <a:ext cx="3200106"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próxima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abordaremos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real,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conceito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NFTs e web3.</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5308862" y="4046999"/>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0" name="Straight Connector 39">
            <a:extLst>
              <a:ext uri="{FF2B5EF4-FFF2-40B4-BE49-F238E27FC236}">
                <a16:creationId xmlns:a16="http://schemas.microsoft.com/office/drawing/2014/main" id="{80C2B760-5DFF-4F68-2589-7BF25FD789E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067820"/>
            <a:ext cx="2693750" cy="8090554"/>
          </a:xfrm>
        </p:spPr>
        <p:txBody>
          <a:bodyPr/>
          <a:lstStyle/>
          <a:p>
            <a:pPr algn="just">
              <a:spcBef>
                <a:spcPts val="200"/>
              </a:spcBef>
            </a:pPr>
            <a:r>
              <a:rPr lang="en-US" dirty="0" err="1"/>
              <a:t>Os</a:t>
            </a:r>
            <a:r>
              <a:rPr lang="en-US" dirty="0"/>
              <a:t> tokens </a:t>
            </a:r>
            <a:r>
              <a:rPr lang="en-US" dirty="0" err="1"/>
              <a:t>não</a:t>
            </a:r>
            <a:r>
              <a:rPr lang="en-US" dirty="0"/>
              <a:t> </a:t>
            </a:r>
            <a:r>
              <a:rPr lang="en-US" dirty="0" err="1"/>
              <a:t>fungíveis</a:t>
            </a:r>
            <a:r>
              <a:rPr lang="en-US" dirty="0"/>
              <a:t> são </a:t>
            </a:r>
            <a:r>
              <a:rPr lang="en-US" dirty="0" err="1"/>
              <a:t>uma</a:t>
            </a:r>
            <a:r>
              <a:rPr lang="en-US" dirty="0"/>
              <a:t> </a:t>
            </a:r>
            <a:r>
              <a:rPr lang="en-US" dirty="0" err="1"/>
              <a:t>prova</a:t>
            </a:r>
            <a:r>
              <a:rPr lang="en-US" dirty="0"/>
              <a:t> de </a:t>
            </a:r>
            <a:r>
              <a:rPr lang="en-US" dirty="0" err="1"/>
              <a:t>propriedade</a:t>
            </a:r>
            <a:r>
              <a:rPr lang="en-US" dirty="0"/>
              <a:t> </a:t>
            </a:r>
            <a:r>
              <a:rPr lang="en-US" dirty="0" err="1"/>
              <a:t>programável</a:t>
            </a:r>
            <a:r>
              <a:rPr lang="en-US" dirty="0"/>
              <a:t> </a:t>
            </a:r>
            <a:r>
              <a:rPr lang="en-US" dirty="0" err="1"/>
              <a:t>baseada</a:t>
            </a:r>
            <a:r>
              <a:rPr lang="en-US" dirty="0"/>
              <a:t> </a:t>
            </a:r>
            <a:r>
              <a:rPr lang="en-US" dirty="0" err="1"/>
              <a:t>em</a:t>
            </a:r>
            <a:r>
              <a:rPr lang="en-US" dirty="0"/>
              <a:t> </a:t>
            </a:r>
            <a:r>
              <a:rPr lang="en-US" dirty="0" err="1"/>
              <a:t>blockchain</a:t>
            </a:r>
            <a:r>
              <a:rPr lang="en-US" dirty="0"/>
              <a:t> </a:t>
            </a:r>
            <a:r>
              <a:rPr lang="en-US" dirty="0" err="1"/>
              <a:t>para</a:t>
            </a:r>
            <a:r>
              <a:rPr lang="en-US" dirty="0"/>
              <a:t> um </a:t>
            </a:r>
            <a:r>
              <a:rPr lang="en-US" dirty="0" err="1"/>
              <a:t>ativo</a:t>
            </a:r>
            <a:r>
              <a:rPr lang="en-US" dirty="0"/>
              <a:t>. </a:t>
            </a:r>
            <a:r>
              <a:rPr lang="en-US" dirty="0" err="1"/>
              <a:t>Esta</a:t>
            </a:r>
            <a:r>
              <a:rPr lang="en-US" dirty="0"/>
              <a:t> </a:t>
            </a:r>
            <a:r>
              <a:rPr lang="en-US" dirty="0" err="1"/>
              <a:t>prova</a:t>
            </a:r>
            <a:r>
              <a:rPr lang="en-US" dirty="0"/>
              <a:t> digital </a:t>
            </a:r>
            <a:r>
              <a:rPr lang="en-US" dirty="0" err="1"/>
              <a:t>dá</a:t>
            </a:r>
            <a:r>
              <a:rPr lang="en-US" dirty="0"/>
              <a:t> </a:t>
            </a:r>
            <a:r>
              <a:rPr lang="en-US" dirty="0" err="1"/>
              <a:t>ao</a:t>
            </a:r>
            <a:r>
              <a:rPr lang="en-US" dirty="0"/>
              <a:t> </a:t>
            </a:r>
            <a:r>
              <a:rPr lang="en-US" dirty="0" err="1"/>
              <a:t>seu</a:t>
            </a:r>
            <a:r>
              <a:rPr lang="en-US" dirty="0"/>
              <a:t> titular a </a:t>
            </a:r>
            <a:r>
              <a:rPr lang="en-US" dirty="0" err="1"/>
              <a:t>capacidade</a:t>
            </a:r>
            <a:r>
              <a:rPr lang="en-US" dirty="0"/>
              <a:t> </a:t>
            </a:r>
            <a:r>
              <a:rPr lang="en-US" dirty="0" err="1"/>
              <a:t>exclusiva</a:t>
            </a:r>
            <a:r>
              <a:rPr lang="en-US" dirty="0"/>
              <a:t> de </a:t>
            </a:r>
            <a:r>
              <a:rPr lang="en-US" dirty="0" err="1"/>
              <a:t>usar</a:t>
            </a:r>
            <a:r>
              <a:rPr lang="en-US" dirty="0"/>
              <a:t>, vender e </a:t>
            </a:r>
            <a:r>
              <a:rPr lang="en-US" dirty="0" err="1"/>
              <a:t>transferir</a:t>
            </a:r>
            <a:r>
              <a:rPr lang="en-US" dirty="0"/>
              <a:t> </a:t>
            </a:r>
            <a:r>
              <a:rPr lang="en-US" dirty="0" err="1"/>
              <a:t>os</a:t>
            </a:r>
            <a:r>
              <a:rPr lang="en-US" dirty="0"/>
              <a:t> </a:t>
            </a:r>
            <a:r>
              <a:rPr lang="en-US" dirty="0" err="1"/>
              <a:t>direitos</a:t>
            </a:r>
            <a:r>
              <a:rPr lang="en-US" dirty="0"/>
              <a:t> de </a:t>
            </a:r>
            <a:r>
              <a:rPr lang="en-US" dirty="0" err="1"/>
              <a:t>propriedade</a:t>
            </a:r>
            <a:r>
              <a:rPr lang="en-US" dirty="0"/>
              <a:t> do </a:t>
            </a:r>
            <a:r>
              <a:rPr lang="en-US" dirty="0" err="1"/>
              <a:t>ativo</a:t>
            </a:r>
            <a:r>
              <a:rPr lang="en-US" dirty="0"/>
              <a:t>, </a:t>
            </a:r>
            <a:r>
              <a:rPr lang="en-US" dirty="0" err="1"/>
              <a:t>conforme</a:t>
            </a:r>
            <a:r>
              <a:rPr lang="en-US" dirty="0"/>
              <a:t> </a:t>
            </a:r>
            <a:r>
              <a:rPr lang="en-US" dirty="0" err="1"/>
              <a:t>ditado</a:t>
            </a:r>
            <a:r>
              <a:rPr lang="en-US" dirty="0"/>
              <a:t> </a:t>
            </a:r>
            <a:r>
              <a:rPr lang="en-US" dirty="0" err="1"/>
              <a:t>por</a:t>
            </a:r>
            <a:r>
              <a:rPr lang="en-US" dirty="0"/>
              <a:t> </a:t>
            </a:r>
            <a:r>
              <a:rPr lang="en-US" dirty="0" err="1"/>
              <a:t>sua</a:t>
            </a:r>
            <a:r>
              <a:rPr lang="en-US" dirty="0"/>
              <a:t> </a:t>
            </a:r>
            <a:r>
              <a:rPr lang="en-US" dirty="0" err="1"/>
              <a:t>assinatura</a:t>
            </a:r>
            <a:r>
              <a:rPr lang="en-US" dirty="0"/>
              <a:t> de </a:t>
            </a:r>
            <a:r>
              <a:rPr lang="en-US" dirty="0" err="1"/>
              <a:t>chave</a:t>
            </a:r>
            <a:r>
              <a:rPr lang="en-US" dirty="0"/>
              <a:t> </a:t>
            </a:r>
            <a:r>
              <a:rPr lang="en-US" dirty="0" err="1"/>
              <a:t>privada</a:t>
            </a:r>
            <a:r>
              <a:rPr lang="en-US" dirty="0"/>
              <a:t>.</a:t>
            </a:r>
          </a:p>
          <a:p>
            <a:pPr algn="just">
              <a:spcBef>
                <a:spcPts val="200"/>
              </a:spcBef>
            </a:pPr>
            <a:endParaRPr lang="en-US" dirty="0"/>
          </a:p>
          <a:p>
            <a:pPr algn="just">
              <a:spcBef>
                <a:spcPts val="200"/>
              </a:spcBef>
            </a:pPr>
            <a:r>
              <a:rPr lang="en-US" dirty="0" err="1"/>
              <a:t>Esses</a:t>
            </a:r>
            <a:r>
              <a:rPr lang="en-US" dirty="0"/>
              <a:t> </a:t>
            </a:r>
            <a:r>
              <a:rPr lang="en-US" dirty="0" err="1"/>
              <a:t>direitos</a:t>
            </a:r>
            <a:r>
              <a:rPr lang="en-US" dirty="0"/>
              <a:t> </a:t>
            </a:r>
            <a:r>
              <a:rPr lang="en-US" dirty="0" err="1"/>
              <a:t>podem</a:t>
            </a:r>
            <a:r>
              <a:rPr lang="en-US" dirty="0"/>
              <a:t> </a:t>
            </a:r>
            <a:r>
              <a:rPr lang="en-US" dirty="0" err="1"/>
              <a:t>assumir</a:t>
            </a:r>
            <a:r>
              <a:rPr lang="en-US" dirty="0"/>
              <a:t> </a:t>
            </a:r>
            <a:r>
              <a:rPr lang="en-US" dirty="0" err="1"/>
              <a:t>diferentes</a:t>
            </a:r>
            <a:r>
              <a:rPr lang="en-US" dirty="0"/>
              <a:t> </a:t>
            </a:r>
            <a:r>
              <a:rPr lang="en-US" dirty="0" err="1"/>
              <a:t>formas</a:t>
            </a:r>
            <a:r>
              <a:rPr lang="en-US" dirty="0"/>
              <a:t>. </a:t>
            </a:r>
            <a:r>
              <a:rPr lang="en-US" dirty="0" err="1"/>
              <a:t>Eles</a:t>
            </a:r>
            <a:r>
              <a:rPr lang="en-US" dirty="0"/>
              <a:t> </a:t>
            </a:r>
            <a:r>
              <a:rPr lang="en-US" dirty="0" err="1"/>
              <a:t>podem</a:t>
            </a:r>
            <a:r>
              <a:rPr lang="en-US" dirty="0"/>
              <a:t> </a:t>
            </a:r>
            <a:r>
              <a:rPr lang="en-US" dirty="0" err="1"/>
              <a:t>referir</a:t>
            </a:r>
            <a:r>
              <a:rPr lang="en-US" dirty="0"/>
              <a:t>-se a </a:t>
            </a:r>
            <a:r>
              <a:rPr lang="en-US" dirty="0" err="1"/>
              <a:t>revenda</a:t>
            </a:r>
            <a:r>
              <a:rPr lang="en-US" dirty="0"/>
              <a:t>, </a:t>
            </a:r>
            <a:r>
              <a:rPr lang="en-US" dirty="0" err="1"/>
              <a:t>resgate</a:t>
            </a:r>
            <a:r>
              <a:rPr lang="en-US" dirty="0"/>
              <a:t> </a:t>
            </a:r>
            <a:r>
              <a:rPr lang="en-US" dirty="0" err="1"/>
              <a:t>físico</a:t>
            </a:r>
            <a:r>
              <a:rPr lang="en-US" dirty="0"/>
              <a:t>, </a:t>
            </a:r>
            <a:r>
              <a:rPr lang="en-US" dirty="0" err="1"/>
              <a:t>conter</a:t>
            </a:r>
            <a:r>
              <a:rPr lang="en-US" dirty="0"/>
              <a:t> </a:t>
            </a:r>
            <a:r>
              <a:rPr lang="en-US" dirty="0" err="1"/>
              <a:t>funções</a:t>
            </a:r>
            <a:r>
              <a:rPr lang="en-US" dirty="0"/>
              <a:t> </a:t>
            </a:r>
            <a:r>
              <a:rPr lang="en-US" dirty="0" err="1"/>
              <a:t>digitais</a:t>
            </a:r>
            <a:r>
              <a:rPr lang="en-US" dirty="0"/>
              <a:t>, </a:t>
            </a:r>
            <a:r>
              <a:rPr lang="en-US" dirty="0" err="1"/>
              <a:t>benefícios</a:t>
            </a:r>
            <a:r>
              <a:rPr lang="en-US" dirty="0"/>
              <a:t> </a:t>
            </a:r>
            <a:r>
              <a:rPr lang="en-US" dirty="0" err="1"/>
              <a:t>financeiros</a:t>
            </a:r>
            <a:r>
              <a:rPr lang="en-US" dirty="0"/>
              <a:t> </a:t>
            </a:r>
            <a:r>
              <a:rPr lang="en-US" dirty="0" err="1"/>
              <a:t>ou</a:t>
            </a:r>
            <a:r>
              <a:rPr lang="en-US" dirty="0"/>
              <a:t> outros </a:t>
            </a:r>
            <a:r>
              <a:rPr lang="en-US" dirty="0" err="1"/>
              <a:t>direitos</a:t>
            </a:r>
            <a:r>
              <a:rPr lang="en-US" dirty="0"/>
              <a:t> </a:t>
            </a:r>
            <a:r>
              <a:rPr lang="en-US" dirty="0" err="1"/>
              <a:t>intangíveis</a:t>
            </a:r>
            <a:r>
              <a:rPr lang="en-US" dirty="0"/>
              <a:t>. O NFT </a:t>
            </a:r>
            <a:r>
              <a:rPr lang="en-US" dirty="0" err="1"/>
              <a:t>não</a:t>
            </a:r>
            <a:r>
              <a:rPr lang="en-US" dirty="0"/>
              <a:t> </a:t>
            </a:r>
            <a:r>
              <a:rPr lang="en-US" dirty="0" err="1"/>
              <a:t>necessariamente</a:t>
            </a:r>
            <a:r>
              <a:rPr lang="en-US" dirty="0"/>
              <a:t> “</a:t>
            </a:r>
            <a:r>
              <a:rPr lang="en-US" dirty="0" err="1"/>
              <a:t>contém</a:t>
            </a:r>
            <a:r>
              <a:rPr lang="en-US" dirty="0"/>
              <a:t>” o </a:t>
            </a:r>
            <a:r>
              <a:rPr lang="en-US" dirty="0" err="1"/>
              <a:t>ativo</a:t>
            </a:r>
            <a:r>
              <a:rPr lang="en-US" dirty="0"/>
              <a:t> </a:t>
            </a:r>
            <a:r>
              <a:rPr lang="en-US" dirty="0" err="1"/>
              <a:t>adquirido</a:t>
            </a:r>
            <a:r>
              <a:rPr lang="en-US" dirty="0"/>
              <a:t>, mas </a:t>
            </a:r>
            <a:r>
              <a:rPr lang="en-US" dirty="0" err="1"/>
              <a:t>é</a:t>
            </a:r>
            <a:r>
              <a:rPr lang="en-US" dirty="0"/>
              <a:t> um </a:t>
            </a:r>
            <a:r>
              <a:rPr lang="en-US" dirty="0" err="1"/>
              <a:t>registo</a:t>
            </a:r>
            <a:r>
              <a:rPr lang="en-US" dirty="0"/>
              <a:t> </a:t>
            </a:r>
            <a:r>
              <a:rPr lang="en-US" dirty="0" err="1"/>
              <a:t>programável</a:t>
            </a:r>
            <a:r>
              <a:rPr lang="en-US" dirty="0"/>
              <a:t> de </a:t>
            </a:r>
            <a:r>
              <a:rPr lang="en-US" dirty="0" err="1"/>
              <a:t>propriedade</a:t>
            </a:r>
            <a:r>
              <a:rPr lang="en-US" dirty="0"/>
              <a:t> com um </a:t>
            </a:r>
            <a:r>
              <a:rPr lang="en-US" dirty="0" err="1"/>
              <a:t>ponteiro</a:t>
            </a:r>
            <a:r>
              <a:rPr lang="en-US" dirty="0"/>
              <a:t> </a:t>
            </a:r>
            <a:r>
              <a:rPr lang="en-US" dirty="0" err="1"/>
              <a:t>embutido</a:t>
            </a:r>
            <a:r>
              <a:rPr lang="en-US" dirty="0"/>
              <a:t> </a:t>
            </a:r>
            <a:r>
              <a:rPr lang="en-US" dirty="0" err="1"/>
              <a:t>para</a:t>
            </a:r>
            <a:r>
              <a:rPr lang="en-US" dirty="0"/>
              <a:t> o local do </a:t>
            </a:r>
            <a:r>
              <a:rPr lang="en-US" dirty="0" err="1"/>
              <a:t>ativo</a:t>
            </a:r>
            <a:r>
              <a:rPr lang="en-US" dirty="0"/>
              <a:t>. </a:t>
            </a:r>
            <a:r>
              <a:rPr lang="en-US" dirty="0" err="1"/>
              <a:t>Por</a:t>
            </a:r>
            <a:r>
              <a:rPr lang="en-US" dirty="0"/>
              <a:t> </a:t>
            </a:r>
            <a:r>
              <a:rPr lang="en-US" dirty="0" err="1"/>
              <a:t>exemplo</a:t>
            </a:r>
            <a:r>
              <a:rPr lang="en-US" dirty="0"/>
              <a:t>, se </a:t>
            </a:r>
            <a:r>
              <a:rPr lang="en-US" dirty="0" err="1"/>
              <a:t>comprar</a:t>
            </a:r>
            <a:r>
              <a:rPr lang="en-US" dirty="0"/>
              <a:t> arte NFT </a:t>
            </a:r>
            <a:r>
              <a:rPr lang="en-US" dirty="0" err="1"/>
              <a:t>na</a:t>
            </a:r>
            <a:r>
              <a:rPr lang="en-US" dirty="0"/>
              <a:t> forma de </a:t>
            </a:r>
            <a:r>
              <a:rPr lang="en-US" dirty="0" err="1"/>
              <a:t>uma</a:t>
            </a:r>
            <a:r>
              <a:rPr lang="en-US" dirty="0"/>
              <a:t> </a:t>
            </a:r>
            <a:r>
              <a:rPr lang="en-US" dirty="0" err="1"/>
              <a:t>imagem</a:t>
            </a:r>
            <a:r>
              <a:rPr lang="en-US" dirty="0"/>
              <a:t>, a </a:t>
            </a:r>
            <a:r>
              <a:rPr lang="en-US" dirty="0" err="1"/>
              <a:t>imagem</a:t>
            </a:r>
            <a:r>
              <a:rPr lang="en-US" dirty="0"/>
              <a:t> </a:t>
            </a:r>
            <a:r>
              <a:rPr lang="en-US" dirty="0" err="1"/>
              <a:t>em</a:t>
            </a:r>
            <a:r>
              <a:rPr lang="en-US" dirty="0"/>
              <a:t> </a:t>
            </a:r>
            <a:r>
              <a:rPr lang="en-US" dirty="0" err="1"/>
              <a:t>si</a:t>
            </a:r>
            <a:r>
              <a:rPr lang="en-US" dirty="0"/>
              <a:t> </a:t>
            </a:r>
            <a:r>
              <a:rPr lang="en-US" dirty="0" err="1"/>
              <a:t>não</a:t>
            </a:r>
            <a:r>
              <a:rPr lang="en-US" dirty="0"/>
              <a:t> </a:t>
            </a:r>
            <a:r>
              <a:rPr lang="en-US" dirty="0" err="1"/>
              <a:t>é</a:t>
            </a:r>
            <a:r>
              <a:rPr lang="en-US" dirty="0"/>
              <a:t> </a:t>
            </a:r>
            <a:r>
              <a:rPr lang="en-US" dirty="0" err="1"/>
              <a:t>armazenada</a:t>
            </a:r>
            <a:r>
              <a:rPr lang="en-US" dirty="0"/>
              <a:t> no </a:t>
            </a:r>
            <a:r>
              <a:rPr lang="en-US" dirty="0" err="1"/>
              <a:t>blockchain</a:t>
            </a:r>
            <a:r>
              <a:rPr lang="en-US" dirty="0"/>
              <a:t>, mas o link </a:t>
            </a:r>
            <a:r>
              <a:rPr lang="en-US" dirty="0" err="1"/>
              <a:t>que</a:t>
            </a:r>
            <a:r>
              <a:rPr lang="en-US" dirty="0"/>
              <a:t> </a:t>
            </a:r>
            <a:r>
              <a:rPr lang="en-US" dirty="0" err="1"/>
              <a:t>leva</a:t>
            </a:r>
            <a:r>
              <a:rPr lang="en-US" dirty="0"/>
              <a:t> </a:t>
            </a:r>
            <a:r>
              <a:rPr lang="en-US" dirty="0" err="1"/>
              <a:t>ao</a:t>
            </a:r>
            <a:r>
              <a:rPr lang="en-US" dirty="0"/>
              <a:t> NFT </a:t>
            </a:r>
            <a:r>
              <a:rPr lang="en-US" dirty="0" err="1"/>
              <a:t>é</a:t>
            </a:r>
            <a:r>
              <a:rPr lang="en-US" dirty="0"/>
              <a:t> </a:t>
            </a:r>
            <a:r>
              <a:rPr lang="en-US" dirty="0" err="1"/>
              <a:t>armazenado</a:t>
            </a:r>
            <a:r>
              <a:rPr lang="en-US" dirty="0"/>
              <a:t> </a:t>
            </a:r>
            <a:r>
              <a:rPr lang="en-US" dirty="0" err="1"/>
              <a:t>na</a:t>
            </a:r>
            <a:r>
              <a:rPr lang="en-US" dirty="0"/>
              <a:t> </a:t>
            </a:r>
            <a:r>
              <a:rPr lang="en-US" dirty="0" err="1"/>
              <a:t>cadeia</a:t>
            </a:r>
            <a:r>
              <a:rPr lang="en-US" dirty="0"/>
              <a:t>.</a:t>
            </a:r>
          </a:p>
          <a:p>
            <a:pPr algn="just">
              <a:spcBef>
                <a:spcPts val="200"/>
              </a:spcBef>
            </a:pPr>
            <a:endParaRPr lang="en-US" dirty="0"/>
          </a:p>
          <a:p>
            <a:pPr algn="just">
              <a:spcBef>
                <a:spcPts val="200"/>
              </a:spcBef>
            </a:pPr>
            <a:r>
              <a:rPr lang="en-US" dirty="0" err="1"/>
              <a:t>Fungibilidade</a:t>
            </a:r>
            <a:r>
              <a:rPr lang="en-US" dirty="0"/>
              <a:t> </a:t>
            </a:r>
            <a:r>
              <a:rPr lang="en-US" dirty="0" err="1"/>
              <a:t>refere</a:t>
            </a:r>
            <a:r>
              <a:rPr lang="en-US" dirty="0"/>
              <a:t>-se </a:t>
            </a:r>
            <a:r>
              <a:rPr lang="en-US" dirty="0" err="1"/>
              <a:t>à</a:t>
            </a:r>
            <a:r>
              <a:rPr lang="en-US" dirty="0"/>
              <a:t> </a:t>
            </a:r>
            <a:r>
              <a:rPr lang="en-US" dirty="0" err="1"/>
              <a:t>intercambiabilidade</a:t>
            </a:r>
            <a:r>
              <a:rPr lang="en-US" dirty="0"/>
              <a:t> do </a:t>
            </a:r>
            <a:r>
              <a:rPr lang="en-US" dirty="0" err="1"/>
              <a:t>bem</a:t>
            </a:r>
            <a:r>
              <a:rPr lang="en-US" dirty="0"/>
              <a:t>. </a:t>
            </a:r>
            <a:r>
              <a:rPr lang="en-US" dirty="0" err="1"/>
              <a:t>Bitcoin</a:t>
            </a:r>
            <a:r>
              <a:rPr lang="en-US" dirty="0"/>
              <a:t>, Ether (ETH) e </a:t>
            </a:r>
            <a:r>
              <a:rPr lang="en-US" dirty="0" err="1"/>
              <a:t>moedas</a:t>
            </a:r>
            <a:r>
              <a:rPr lang="en-US" dirty="0"/>
              <a:t> </a:t>
            </a:r>
            <a:r>
              <a:rPr lang="en-US" dirty="0" err="1"/>
              <a:t>fiduciárias</a:t>
            </a:r>
            <a:r>
              <a:rPr lang="en-US" dirty="0"/>
              <a:t> são </a:t>
            </a:r>
            <a:r>
              <a:rPr lang="en-US" dirty="0" err="1"/>
              <a:t>fungíveis</a:t>
            </a:r>
            <a:r>
              <a:rPr lang="en-US" dirty="0"/>
              <a:t>, </a:t>
            </a:r>
            <a:r>
              <a:rPr lang="en-US" dirty="0" err="1"/>
              <a:t>pois</a:t>
            </a:r>
            <a:r>
              <a:rPr lang="en-US" dirty="0"/>
              <a:t> </a:t>
            </a:r>
            <a:r>
              <a:rPr lang="en-US" dirty="0" err="1"/>
              <a:t>não</a:t>
            </a:r>
            <a:r>
              <a:rPr lang="en-US" dirty="0"/>
              <a:t> </a:t>
            </a:r>
            <a:r>
              <a:rPr lang="en-US" dirty="0" err="1"/>
              <a:t>há</a:t>
            </a:r>
            <a:r>
              <a:rPr lang="en-US" dirty="0"/>
              <a:t> </a:t>
            </a:r>
            <a:r>
              <a:rPr lang="en-US" dirty="0" err="1"/>
              <a:t>diferença</a:t>
            </a:r>
            <a:r>
              <a:rPr lang="en-US" dirty="0"/>
              <a:t> entre </a:t>
            </a:r>
            <a:r>
              <a:rPr lang="en-US" dirty="0" err="1"/>
              <a:t>cada</a:t>
            </a:r>
            <a:r>
              <a:rPr lang="en-US" dirty="0"/>
              <a:t> </a:t>
            </a:r>
            <a:r>
              <a:rPr lang="en-US" dirty="0" err="1"/>
              <a:t>unidade</a:t>
            </a:r>
            <a:r>
              <a:rPr lang="en-US" dirty="0"/>
              <a:t>. Uma nota de 20€ </a:t>
            </a:r>
            <a:r>
              <a:rPr lang="en-US" dirty="0" err="1"/>
              <a:t>é</a:t>
            </a:r>
            <a:r>
              <a:rPr lang="en-US" dirty="0"/>
              <a:t> </a:t>
            </a:r>
            <a:r>
              <a:rPr lang="en-US" dirty="0" err="1"/>
              <a:t>exatamente</a:t>
            </a:r>
            <a:r>
              <a:rPr lang="en-US" dirty="0"/>
              <a:t> </a:t>
            </a:r>
            <a:r>
              <a:rPr lang="en-US" dirty="0" err="1"/>
              <a:t>igual</a:t>
            </a:r>
            <a:r>
              <a:rPr lang="en-US" dirty="0"/>
              <a:t> </a:t>
            </a:r>
            <a:r>
              <a:rPr lang="en-US" dirty="0" err="1"/>
              <a:t>em</a:t>
            </a:r>
            <a:r>
              <a:rPr lang="en-US" dirty="0"/>
              <a:t> valor e </a:t>
            </a:r>
            <a:r>
              <a:rPr lang="en-US" dirty="0" err="1"/>
              <a:t>poder</a:t>
            </a:r>
            <a:r>
              <a:rPr lang="en-US" dirty="0"/>
              <a:t> de </a:t>
            </a:r>
            <a:r>
              <a:rPr lang="en-US" dirty="0" err="1"/>
              <a:t>compra</a:t>
            </a:r>
            <a:r>
              <a:rPr lang="en-US" dirty="0"/>
              <a:t> a </a:t>
            </a:r>
            <a:r>
              <a:rPr lang="en-US" dirty="0" err="1"/>
              <a:t>outra</a:t>
            </a:r>
            <a:r>
              <a:rPr lang="en-US" dirty="0"/>
              <a:t> nota de 20€, </a:t>
            </a:r>
            <a:r>
              <a:rPr lang="en-US" dirty="0" err="1"/>
              <a:t>apesar</a:t>
            </a:r>
            <a:r>
              <a:rPr lang="en-US" dirty="0"/>
              <a:t> de </a:t>
            </a:r>
            <a:r>
              <a:rPr lang="en-US" dirty="0" err="1"/>
              <a:t>terem</a:t>
            </a:r>
            <a:r>
              <a:rPr lang="en-US" dirty="0"/>
              <a:t> </a:t>
            </a:r>
            <a:r>
              <a:rPr lang="en-US" dirty="0" err="1"/>
              <a:t>números</a:t>
            </a:r>
            <a:r>
              <a:rPr lang="en-US" dirty="0"/>
              <a:t> de </a:t>
            </a:r>
            <a:r>
              <a:rPr lang="en-US" dirty="0" err="1"/>
              <a:t>série</a:t>
            </a:r>
            <a:r>
              <a:rPr lang="en-US" dirty="0"/>
              <a:t> </a:t>
            </a:r>
            <a:r>
              <a:rPr lang="en-US" dirty="0" err="1"/>
              <a:t>diferentes</a:t>
            </a:r>
            <a:r>
              <a:rPr lang="en-US" dirty="0"/>
              <a:t>. </a:t>
            </a:r>
            <a:r>
              <a:rPr lang="en-US" dirty="0" err="1"/>
              <a:t>Os</a:t>
            </a:r>
            <a:r>
              <a:rPr lang="en-US" dirty="0"/>
              <a:t> </a:t>
            </a:r>
            <a:r>
              <a:rPr lang="en-US" dirty="0" err="1"/>
              <a:t>ativos</a:t>
            </a:r>
            <a:r>
              <a:rPr lang="en-US" dirty="0"/>
              <a:t> “</a:t>
            </a:r>
            <a:r>
              <a:rPr lang="en-US" dirty="0" err="1"/>
              <a:t>não</a:t>
            </a:r>
            <a:r>
              <a:rPr lang="en-US" dirty="0"/>
              <a:t> </a:t>
            </a:r>
            <a:r>
              <a:rPr lang="en-US" dirty="0" err="1"/>
              <a:t>fungíveis</a:t>
            </a:r>
            <a:r>
              <a:rPr lang="en-US" dirty="0"/>
              <a:t>”, </a:t>
            </a:r>
            <a:r>
              <a:rPr lang="en-US" dirty="0" err="1"/>
              <a:t>por</a:t>
            </a:r>
            <a:r>
              <a:rPr lang="en-US" dirty="0"/>
              <a:t> outro </a:t>
            </a:r>
            <a:r>
              <a:rPr lang="en-US" dirty="0" err="1"/>
              <a:t>lado</a:t>
            </a:r>
            <a:r>
              <a:rPr lang="en-US" dirty="0"/>
              <a:t>, são </a:t>
            </a:r>
            <a:r>
              <a:rPr lang="en-US" dirty="0" err="1"/>
              <a:t>únicos</a:t>
            </a:r>
            <a:r>
              <a:rPr lang="en-US" dirty="0"/>
              <a:t> e </a:t>
            </a:r>
            <a:r>
              <a:rPr lang="en-US" dirty="0" err="1"/>
              <a:t>não</a:t>
            </a:r>
            <a:r>
              <a:rPr lang="en-US" dirty="0"/>
              <a:t> </a:t>
            </a:r>
            <a:r>
              <a:rPr lang="en-US" dirty="0" err="1"/>
              <a:t>podem</a:t>
            </a:r>
            <a:r>
              <a:rPr lang="en-US" dirty="0"/>
              <a:t> </a:t>
            </a:r>
            <a:r>
              <a:rPr lang="en-US" dirty="0" err="1"/>
              <a:t>ser</a:t>
            </a:r>
            <a:r>
              <a:rPr lang="en-US" dirty="0"/>
              <a:t> </a:t>
            </a:r>
            <a:r>
              <a:rPr lang="en-US" dirty="0" err="1"/>
              <a:t>trocados</a:t>
            </a:r>
            <a:r>
              <a:rPr lang="en-US" dirty="0"/>
              <a:t> </a:t>
            </a:r>
            <a:r>
              <a:rPr lang="en-US" dirty="0" err="1"/>
              <a:t>sem</a:t>
            </a:r>
            <a:r>
              <a:rPr lang="en-US" dirty="0"/>
              <a:t> </a:t>
            </a:r>
            <a:r>
              <a:rPr lang="en-US" dirty="0" err="1"/>
              <a:t>problemas</a:t>
            </a:r>
            <a:r>
              <a:rPr lang="en-US" dirty="0"/>
              <a:t> (</a:t>
            </a:r>
            <a:r>
              <a:rPr lang="en-US" dirty="0" err="1"/>
              <a:t>por</a:t>
            </a:r>
            <a:r>
              <a:rPr lang="en-US" dirty="0"/>
              <a:t> </a:t>
            </a:r>
            <a:r>
              <a:rPr lang="en-US" dirty="0" err="1"/>
              <a:t>exemplo</a:t>
            </a:r>
            <a:r>
              <a:rPr lang="en-US" dirty="0"/>
              <a:t>, casas </a:t>
            </a:r>
            <a:r>
              <a:rPr lang="en-US" dirty="0" err="1"/>
              <a:t>ou</a:t>
            </a:r>
            <a:r>
              <a:rPr lang="en-US" dirty="0"/>
              <a:t> </a:t>
            </a:r>
            <a:r>
              <a:rPr lang="en-US" dirty="0" err="1"/>
              <a:t>obras</a:t>
            </a:r>
            <a:r>
              <a:rPr lang="en-US" dirty="0"/>
              <a:t> de arte </a:t>
            </a:r>
            <a:r>
              <a:rPr lang="en-US" dirty="0" err="1"/>
              <a:t>raras</a:t>
            </a:r>
            <a:r>
              <a:rPr lang="en-US" dirty="0"/>
              <a:t>). Tokens </a:t>
            </a:r>
            <a:r>
              <a:rPr lang="en-US" dirty="0" err="1"/>
              <a:t>não</a:t>
            </a:r>
            <a:r>
              <a:rPr lang="en-US" dirty="0"/>
              <a:t> </a:t>
            </a:r>
            <a:r>
              <a:rPr lang="en-US" dirty="0" err="1"/>
              <a:t>fungíveis</a:t>
            </a:r>
            <a:r>
              <a:rPr lang="en-US" dirty="0"/>
              <a:t> </a:t>
            </a:r>
            <a:r>
              <a:rPr lang="en-US" dirty="0" err="1"/>
              <a:t>representam</a:t>
            </a:r>
            <a:r>
              <a:rPr lang="en-US" dirty="0"/>
              <a:t> </a:t>
            </a:r>
            <a:r>
              <a:rPr lang="en-US" dirty="0" err="1"/>
              <a:t>ativos</a:t>
            </a:r>
            <a:r>
              <a:rPr lang="en-US" dirty="0"/>
              <a:t> </a:t>
            </a:r>
            <a:r>
              <a:rPr lang="en-US" dirty="0" err="1"/>
              <a:t>únicos</a:t>
            </a:r>
            <a:r>
              <a:rPr lang="en-US" dirty="0"/>
              <a:t> </a:t>
            </a:r>
            <a:r>
              <a:rPr lang="en-US" dirty="0" err="1"/>
              <a:t>na</a:t>
            </a:r>
            <a:r>
              <a:rPr lang="en-US" dirty="0"/>
              <a:t> </a:t>
            </a:r>
            <a:r>
              <a:rPr lang="en-US" dirty="0" err="1"/>
              <a:t>blockchain</a:t>
            </a:r>
            <a:r>
              <a:rPr lang="en-US" dirty="0"/>
              <a:t>.</a:t>
            </a:r>
          </a:p>
          <a:p>
            <a:pPr algn="just">
              <a:spcBef>
                <a:spcPts val="200"/>
              </a:spcBef>
            </a:pPr>
            <a:endParaRPr lang="en-US" dirty="0"/>
          </a:p>
          <a:p>
            <a:pPr algn="just">
              <a:spcBef>
                <a:spcPts val="200"/>
              </a:spcBef>
            </a:pPr>
            <a:r>
              <a:rPr lang="en-US" dirty="0" err="1"/>
              <a:t>Semifungibilidade</a:t>
            </a:r>
            <a:r>
              <a:rPr lang="en-US" dirty="0"/>
              <a:t> </a:t>
            </a:r>
            <a:r>
              <a:rPr lang="en-US" dirty="0" err="1"/>
              <a:t>é</a:t>
            </a:r>
            <a:r>
              <a:rPr lang="en-US" dirty="0"/>
              <a:t> um </a:t>
            </a:r>
            <a:r>
              <a:rPr lang="en-US" dirty="0" err="1"/>
              <a:t>termo</a:t>
            </a:r>
            <a:r>
              <a:rPr lang="en-US" dirty="0"/>
              <a:t> </a:t>
            </a:r>
            <a:r>
              <a:rPr lang="en-US" dirty="0" err="1"/>
              <a:t>relativamente</a:t>
            </a:r>
            <a:r>
              <a:rPr lang="en-US" dirty="0"/>
              <a:t> novo e </a:t>
            </a:r>
            <a:r>
              <a:rPr lang="en-US" dirty="0" err="1"/>
              <a:t>refere</a:t>
            </a:r>
            <a:r>
              <a:rPr lang="en-US" dirty="0"/>
              <a:t>-se </a:t>
            </a:r>
            <a:r>
              <a:rPr lang="en-US" dirty="0" err="1"/>
              <a:t>à</a:t>
            </a:r>
            <a:r>
              <a:rPr lang="en-US" dirty="0"/>
              <a:t> </a:t>
            </a:r>
            <a:r>
              <a:rPr lang="en-US" dirty="0" err="1"/>
              <a:t>intercambialidade</a:t>
            </a:r>
            <a:r>
              <a:rPr lang="en-US" dirty="0"/>
              <a:t> entre classes </a:t>
            </a:r>
            <a:r>
              <a:rPr lang="en-US" dirty="0" err="1"/>
              <a:t>específicas</a:t>
            </a:r>
            <a:r>
              <a:rPr lang="en-US" dirty="0"/>
              <a:t> de </a:t>
            </a:r>
            <a:r>
              <a:rPr lang="en-US" dirty="0" err="1"/>
              <a:t>ativos</a:t>
            </a:r>
            <a:r>
              <a:rPr lang="en-US" dirty="0"/>
              <a:t>. </a:t>
            </a:r>
            <a:r>
              <a:rPr lang="en-US" dirty="0" err="1"/>
              <a:t>Enquanto</a:t>
            </a:r>
            <a:r>
              <a:rPr lang="en-US" dirty="0"/>
              <a:t> </a:t>
            </a:r>
            <a:r>
              <a:rPr lang="en-US" dirty="0" err="1"/>
              <a:t>os</a:t>
            </a:r>
            <a:r>
              <a:rPr lang="en-US" dirty="0"/>
              <a:t> </a:t>
            </a:r>
            <a:r>
              <a:rPr lang="en-US" dirty="0" err="1"/>
              <a:t>ingressos</a:t>
            </a:r>
            <a:r>
              <a:rPr lang="en-US" dirty="0"/>
              <a:t> de </a:t>
            </a:r>
            <a:r>
              <a:rPr lang="en-US" dirty="0" err="1"/>
              <a:t>futebol</a:t>
            </a:r>
            <a:r>
              <a:rPr lang="en-US" dirty="0"/>
              <a:t> </a:t>
            </a:r>
            <a:r>
              <a:rPr lang="en-US" dirty="0" err="1"/>
              <a:t>podem</a:t>
            </a:r>
            <a:r>
              <a:rPr lang="en-US" dirty="0"/>
              <a:t> </a:t>
            </a:r>
            <a:r>
              <a:rPr lang="en-US" dirty="0" err="1"/>
              <a:t>ser</a:t>
            </a:r>
            <a:r>
              <a:rPr lang="en-US" dirty="0"/>
              <a:t> </a:t>
            </a:r>
            <a:r>
              <a:rPr lang="en-US" dirty="0" err="1"/>
              <a:t>intercambiáveis</a:t>
            </a:r>
            <a:r>
              <a:rPr lang="en-US" dirty="0"/>
              <a:t> se </a:t>
            </a:r>
            <a:r>
              <a:rPr lang="en-US" dirty="0" err="1"/>
              <a:t>forem</a:t>
            </a:r>
            <a:r>
              <a:rPr lang="en-US" dirty="0"/>
              <a:t> </a:t>
            </a:r>
            <a:r>
              <a:rPr lang="en-US" dirty="0" err="1"/>
              <a:t>para</a:t>
            </a:r>
            <a:r>
              <a:rPr lang="en-US" dirty="0"/>
              <a:t> o </a:t>
            </a:r>
            <a:r>
              <a:rPr lang="en-US" dirty="0" err="1"/>
              <a:t>mesmo</a:t>
            </a:r>
            <a:r>
              <a:rPr lang="en-US" dirty="0"/>
              <a:t> </a:t>
            </a:r>
            <a:r>
              <a:rPr lang="en-US" dirty="0" err="1"/>
              <a:t>jogo</a:t>
            </a:r>
            <a:r>
              <a:rPr lang="en-US" dirty="0"/>
              <a:t> e o </a:t>
            </a:r>
            <a:r>
              <a:rPr lang="en-US" dirty="0" err="1"/>
              <a:t>mesmo</a:t>
            </a:r>
            <a:r>
              <a:rPr lang="en-US" dirty="0"/>
              <a:t> </a:t>
            </a:r>
            <a:r>
              <a:rPr lang="en-US" dirty="0" err="1"/>
              <a:t>estande</a:t>
            </a:r>
            <a:r>
              <a:rPr lang="en-US" dirty="0"/>
              <a:t> </a:t>
            </a:r>
            <a:r>
              <a:rPr lang="en-US" dirty="0" err="1"/>
              <a:t>ou</a:t>
            </a:r>
            <a:r>
              <a:rPr lang="en-US" dirty="0"/>
              <a:t> </a:t>
            </a:r>
            <a:r>
              <a:rPr lang="en-US" dirty="0" err="1"/>
              <a:t>área</a:t>
            </a:r>
            <a:r>
              <a:rPr lang="en-US" dirty="0"/>
              <a:t> de </a:t>
            </a:r>
            <a:r>
              <a:rPr lang="en-US" dirty="0" err="1"/>
              <a:t>estar</a:t>
            </a:r>
            <a:r>
              <a:rPr lang="en-US" dirty="0"/>
              <a:t>. Observe </a:t>
            </a:r>
            <a:r>
              <a:rPr lang="en-US" dirty="0" err="1"/>
              <a:t>que</a:t>
            </a:r>
            <a:r>
              <a:rPr lang="en-US" dirty="0"/>
              <a:t> </a:t>
            </a:r>
            <a:r>
              <a:rPr lang="en-US" dirty="0" err="1"/>
              <a:t>esses</a:t>
            </a:r>
            <a:r>
              <a:rPr lang="en-US" dirty="0"/>
              <a:t> </a:t>
            </a:r>
            <a:r>
              <a:rPr lang="en-US" dirty="0" err="1"/>
              <a:t>tipos</a:t>
            </a:r>
            <a:r>
              <a:rPr lang="en-US" dirty="0"/>
              <a:t> de </a:t>
            </a:r>
            <a:r>
              <a:rPr lang="en-US" dirty="0" err="1"/>
              <a:t>ativos</a:t>
            </a:r>
            <a:r>
              <a:rPr lang="en-US" dirty="0"/>
              <a:t> </a:t>
            </a:r>
            <a:r>
              <a:rPr lang="en-US" dirty="0" err="1"/>
              <a:t>podem</a:t>
            </a:r>
            <a:r>
              <a:rPr lang="en-US" dirty="0"/>
              <a:t> </a:t>
            </a:r>
            <a:r>
              <a:rPr lang="en-US" dirty="0" err="1"/>
              <a:t>mudar</a:t>
            </a:r>
            <a:r>
              <a:rPr lang="en-US" dirty="0"/>
              <a:t> </a:t>
            </a:r>
            <a:r>
              <a:rPr lang="en-US" dirty="0" err="1"/>
              <a:t>em</a:t>
            </a:r>
            <a:r>
              <a:rPr lang="en-US" dirty="0"/>
              <a:t> </a:t>
            </a:r>
            <a:r>
              <a:rPr lang="en-US" dirty="0" err="1"/>
              <a:t>fungibilidade</a:t>
            </a:r>
            <a:r>
              <a:rPr lang="en-US" dirty="0"/>
              <a:t> </a:t>
            </a:r>
            <a:r>
              <a:rPr lang="en-US" dirty="0" err="1"/>
              <a:t>ao</a:t>
            </a:r>
            <a:r>
              <a:rPr lang="en-US" dirty="0"/>
              <a:t> </a:t>
            </a:r>
            <a:r>
              <a:rPr lang="en-US" dirty="0" err="1"/>
              <a:t>longo</a:t>
            </a:r>
            <a:r>
              <a:rPr lang="en-US" dirty="0"/>
              <a:t> de </a:t>
            </a:r>
            <a:r>
              <a:rPr lang="en-US" dirty="0" err="1"/>
              <a:t>sua</a:t>
            </a:r>
            <a:r>
              <a:rPr lang="en-US" dirty="0"/>
              <a:t> </a:t>
            </a:r>
            <a:r>
              <a:rPr lang="en-US" dirty="0" err="1"/>
              <a:t>vida</a:t>
            </a:r>
            <a:r>
              <a:rPr lang="en-US" dirty="0"/>
              <a:t> </a:t>
            </a:r>
            <a:r>
              <a:rPr lang="en-US" dirty="0" err="1"/>
              <a:t>útil</a:t>
            </a:r>
            <a:r>
              <a:rPr lang="en-US" dirty="0"/>
              <a:t>. </a:t>
            </a:r>
            <a:r>
              <a:rPr lang="en-US" dirty="0" err="1"/>
              <a:t>Por</a:t>
            </a:r>
            <a:r>
              <a:rPr lang="en-US" dirty="0"/>
              <a:t> </a:t>
            </a:r>
            <a:r>
              <a:rPr lang="en-US" dirty="0" err="1"/>
              <a:t>exemplo</a:t>
            </a:r>
            <a:r>
              <a:rPr lang="en-US" dirty="0"/>
              <a:t>, </a:t>
            </a:r>
            <a:r>
              <a:rPr lang="en-US" dirty="0" err="1"/>
              <a:t>depois</a:t>
            </a:r>
            <a:r>
              <a:rPr lang="en-US" dirty="0"/>
              <a:t> </a:t>
            </a:r>
            <a:r>
              <a:rPr lang="en-US" dirty="0" err="1"/>
              <a:t>que</a:t>
            </a:r>
            <a:r>
              <a:rPr lang="en-US" dirty="0"/>
              <a:t> o </a:t>
            </a:r>
            <a:r>
              <a:rPr lang="en-US" dirty="0" err="1"/>
              <a:t>ingresso</a:t>
            </a:r>
            <a:r>
              <a:rPr lang="en-US" dirty="0"/>
              <a:t> semi-</a:t>
            </a:r>
            <a:r>
              <a:rPr lang="en-US" dirty="0" err="1"/>
              <a:t>fungível</a:t>
            </a:r>
            <a:r>
              <a:rPr lang="en-US" dirty="0"/>
              <a:t> do show </a:t>
            </a:r>
            <a:r>
              <a:rPr lang="en-US" dirty="0" err="1"/>
              <a:t>é</a:t>
            </a:r>
            <a:r>
              <a:rPr lang="en-US" dirty="0"/>
              <a:t> </a:t>
            </a:r>
            <a:r>
              <a:rPr lang="en-US" dirty="0" err="1"/>
              <a:t>usado</a:t>
            </a:r>
            <a:r>
              <a:rPr lang="en-US" dirty="0"/>
              <a:t>, </a:t>
            </a:r>
            <a:r>
              <a:rPr lang="en-US" dirty="0" err="1"/>
              <a:t>ele</a:t>
            </a:r>
            <a:r>
              <a:rPr lang="en-US" dirty="0"/>
              <a:t> </a:t>
            </a:r>
            <a:r>
              <a:rPr lang="en-US" dirty="0" err="1"/>
              <a:t>torna</a:t>
            </a:r>
            <a:r>
              <a:rPr lang="en-US" dirty="0"/>
              <a:t>-se um </a:t>
            </a:r>
            <a:r>
              <a:rPr lang="en-US" dirty="0" err="1"/>
              <a:t>ingresso</a:t>
            </a:r>
            <a:r>
              <a:rPr lang="en-US" dirty="0"/>
              <a:t> </a:t>
            </a:r>
            <a:r>
              <a:rPr lang="en-US" dirty="0" err="1"/>
              <a:t>único</a:t>
            </a:r>
            <a:r>
              <a:rPr lang="en-US" dirty="0"/>
              <a:t>, </a:t>
            </a:r>
            <a:r>
              <a:rPr lang="en-US" dirty="0" err="1"/>
              <a:t>chamado</a:t>
            </a:r>
            <a:r>
              <a:rPr lang="en-US" dirty="0"/>
              <a:t> clipped” e, </a:t>
            </a:r>
            <a:r>
              <a:rPr lang="en-US" dirty="0" err="1"/>
              <a:t>portanto</a:t>
            </a:r>
            <a:r>
              <a:rPr lang="en-US" dirty="0"/>
              <a:t>, </a:t>
            </a:r>
            <a:r>
              <a:rPr lang="en-US" dirty="0" err="1"/>
              <a:t>não</a:t>
            </a:r>
            <a:r>
              <a:rPr lang="en-US" dirty="0"/>
              <a:t> </a:t>
            </a:r>
            <a:r>
              <a:rPr lang="en-US" dirty="0" err="1"/>
              <a:t>fungível</a:t>
            </a:r>
            <a:r>
              <a:rPr lang="en-US" dirty="0"/>
              <a:t>.</a:t>
            </a:r>
          </a:p>
          <a:p>
            <a:pPr algn="just"/>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138</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a typeface="Times New Roman" panose="02020603050405020304" pitchFamily="18" charset="0"/>
              </a:rPr>
              <a:t>Artista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Beeple</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seu</a:t>
            </a:r>
            <a:r>
              <a:rPr lang="en-US" b="1" dirty="0">
                <a:solidFill>
                  <a:srgbClr val="F79037"/>
                </a:solidFill>
                <a:ea typeface="Times New Roman" panose="02020603050405020304" pitchFamily="18" charset="0"/>
              </a:rPr>
              <a:t> NFT de $ 69 </a:t>
            </a:r>
            <a:r>
              <a:rPr lang="en-US" b="1" dirty="0" err="1">
                <a:solidFill>
                  <a:srgbClr val="F79037"/>
                </a:solidFill>
                <a:ea typeface="Times New Roman" panose="02020603050405020304" pitchFamily="18" charset="0"/>
              </a:rPr>
              <a:t>milhões</a:t>
            </a:r>
            <a:endParaRPr lang="en-US" b="1" dirty="0">
              <a:solidFill>
                <a:srgbClr val="F79037"/>
              </a:solidFill>
              <a:ea typeface="Times New Roman" panose="02020603050405020304" pitchFamily="18" charset="0"/>
            </a:endParaRPr>
          </a:p>
          <a:p>
            <a:pPr algn="just"/>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maior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atenção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mídia</a:t>
            </a:r>
            <a:r>
              <a:rPr lang="en-US" dirty="0">
                <a:solidFill>
                  <a:srgbClr val="000000"/>
                </a:solidFill>
                <a:ea typeface="Times New Roman" panose="02020603050405020304" pitchFamily="18" charset="0"/>
              </a:rPr>
              <a:t> NFT </a:t>
            </a:r>
            <a:r>
              <a:rPr lang="en-US" dirty="0" err="1">
                <a:solidFill>
                  <a:srgbClr val="000000"/>
                </a:solidFill>
                <a:ea typeface="Times New Roman" panose="02020603050405020304" pitchFamily="18" charset="0"/>
              </a:rPr>
              <a:t>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hoje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foi</a:t>
            </a:r>
            <a:r>
              <a:rPr lang="en-US" dirty="0">
                <a:solidFill>
                  <a:srgbClr val="000000"/>
                </a:solidFill>
                <a:ea typeface="Times New Roman" panose="02020603050405020304" pitchFamily="18" charset="0"/>
              </a:rPr>
              <a:t> dada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artista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Beeple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sua</a:t>
            </a:r>
            <a:r>
              <a:rPr lang="en-US" dirty="0">
                <a:solidFill>
                  <a:srgbClr val="000000"/>
                </a:solidFill>
                <a:ea typeface="Times New Roman" panose="02020603050405020304" pitchFamily="18" charset="0"/>
              </a:rPr>
              <a:t> arte digital </a:t>
            </a:r>
            <a:r>
              <a:rPr lang="en-US" dirty="0" err="1">
                <a:solidFill>
                  <a:srgbClr val="000000"/>
                </a:solidFill>
                <a:ea typeface="Times New Roman" panose="02020603050405020304" pitchFamily="18" charset="0"/>
              </a:rPr>
              <a:t>foi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vendida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$ 69 </a:t>
            </a:r>
            <a:r>
              <a:rPr lang="en-US" dirty="0" err="1">
                <a:solidFill>
                  <a:srgbClr val="000000"/>
                </a:solidFill>
                <a:ea typeface="Times New Roman" panose="02020603050405020304" pitchFamily="18" charset="0"/>
              </a:rPr>
              <a:t>milhões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leilão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casa de </a:t>
            </a:r>
            <a:r>
              <a:rPr lang="en-US" dirty="0" err="1">
                <a:solidFill>
                  <a:srgbClr val="000000"/>
                </a:solidFill>
                <a:ea typeface="Times New Roman" panose="02020603050405020304" pitchFamily="18" charset="0"/>
              </a:rPr>
              <a:t>leilões</a:t>
            </a:r>
            <a:r>
              <a:rPr lang="en-US" dirty="0">
                <a:solidFill>
                  <a:srgbClr val="000000"/>
                </a:solidFill>
                <a:ea typeface="Times New Roman" panose="02020603050405020304" pitchFamily="18" charset="0"/>
              </a:rPr>
              <a:t> Christie's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março</a:t>
            </a:r>
            <a:r>
              <a:rPr lang="en-US" dirty="0">
                <a:solidFill>
                  <a:srgbClr val="000000"/>
                </a:solidFill>
                <a:ea typeface="Times New Roman" panose="02020603050405020304" pitchFamily="18" charset="0"/>
              </a:rPr>
              <a:t> de 2021.</a:t>
            </a:r>
          </a:p>
          <a:p>
            <a:pPr algn="just"/>
            <a:r>
              <a:rPr lang="en-US" dirty="0">
                <a:solidFill>
                  <a:srgbClr val="000000"/>
                </a:solidFill>
                <a:effectLst/>
                <a:ea typeface="Times New Roman" panose="02020603050405020304" pitchFamily="18" charset="0"/>
              </a:rPr>
              <a:t> </a:t>
            </a:r>
          </a:p>
          <a:p>
            <a:pPr algn="just"/>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detrás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nome</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artista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Beeple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está</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americano</a:t>
            </a:r>
            <a:r>
              <a:rPr lang="en-US" dirty="0">
                <a:solidFill>
                  <a:srgbClr val="000000"/>
                </a:solidFill>
                <a:ea typeface="Times New Roman" panose="02020603050405020304" pitchFamily="18" charset="0"/>
              </a:rPr>
              <a:t> Mike </a:t>
            </a:r>
            <a:r>
              <a:rPr lang="en-US" dirty="0" err="1">
                <a:solidFill>
                  <a:srgbClr val="000000"/>
                </a:solidFill>
                <a:ea typeface="Times New Roman" panose="02020603050405020304" pitchFamily="18" charset="0"/>
              </a:rPr>
              <a:t>Winkelmann</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obra</a:t>
            </a:r>
            <a:r>
              <a:rPr lang="en-US" dirty="0">
                <a:solidFill>
                  <a:srgbClr val="000000"/>
                </a:solidFill>
                <a:ea typeface="Times New Roman" panose="02020603050405020304" pitchFamily="18" charset="0"/>
              </a:rPr>
              <a:t> de arte NFT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questão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chamada</a:t>
            </a:r>
            <a:r>
              <a:rPr lang="en-US" dirty="0">
                <a:solidFill>
                  <a:srgbClr val="000000"/>
                </a:solidFill>
                <a:ea typeface="Times New Roman" panose="02020603050405020304" pitchFamily="18" charset="0"/>
              </a:rPr>
              <a:t> de "TODOS OS DIAS: OS PRIMEIROS 5.000 DIAS" e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colagem</a:t>
            </a:r>
            <a:r>
              <a:rPr lang="en-US" dirty="0">
                <a:solidFill>
                  <a:srgbClr val="000000"/>
                </a:solidFill>
                <a:ea typeface="Times New Roman" panose="02020603050405020304" pitchFamily="18" charset="0"/>
              </a:rPr>
              <a:t> digital de um total de 5.000 </a:t>
            </a:r>
            <a:r>
              <a:rPr lang="en-US" dirty="0" err="1">
                <a:solidFill>
                  <a:srgbClr val="000000"/>
                </a:solidFill>
                <a:ea typeface="Times New Roman" panose="02020603050405020304" pitchFamily="18" charset="0"/>
              </a:rPr>
              <a:t>obras</a:t>
            </a:r>
            <a:r>
              <a:rPr lang="en-US" dirty="0">
                <a:solidFill>
                  <a:srgbClr val="000000"/>
                </a:solidFill>
                <a:ea typeface="Times New Roman" panose="02020603050405020304" pitchFamily="18" charset="0"/>
              </a:rPr>
              <a:t> de arte </a:t>
            </a:r>
            <a:r>
              <a:rPr lang="en-US" dirty="0" err="1">
                <a:solidFill>
                  <a:srgbClr val="000000"/>
                </a:solidFill>
                <a:ea typeface="Times New Roman" panose="02020603050405020304" pitchFamily="18" charset="0"/>
              </a:rPr>
              <a:t>individuais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Assim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de 10 </a:t>
            </a:r>
            <a:r>
              <a:rPr lang="en-US" dirty="0" err="1">
                <a:solidFill>
                  <a:srgbClr val="000000"/>
                </a:solidFill>
                <a:ea typeface="Times New Roman" panose="02020603050405020304" pitchFamily="18" charset="0"/>
              </a:rPr>
              <a:t>anos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trabalho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detrás</a:t>
            </a:r>
            <a:r>
              <a:rPr lang="en-US" dirty="0">
                <a:solidFill>
                  <a:srgbClr val="000000"/>
                </a:solidFill>
                <a:ea typeface="Times New Roman" panose="02020603050405020304" pitchFamily="18" charset="0"/>
              </a:rPr>
              <a:t> da arte </a:t>
            </a:r>
            <a:r>
              <a:rPr lang="en-US" dirty="0" err="1">
                <a:solidFill>
                  <a:srgbClr val="000000"/>
                </a:solidFill>
                <a:ea typeface="Times New Roman" panose="02020603050405020304" pitchFamily="18" charset="0"/>
              </a:rPr>
              <a:t>geral</a:t>
            </a:r>
            <a:r>
              <a:rPr lang="en-US" dirty="0">
                <a:solidFill>
                  <a:srgbClr val="000000"/>
                </a:solidFill>
                <a:ea typeface="Times New Roman" panose="02020603050405020304" pitchFamily="18" charset="0"/>
              </a:rPr>
              <a:t>, com o </a:t>
            </a:r>
            <a:r>
              <a:rPr lang="en-US" dirty="0" err="1">
                <a:solidFill>
                  <a:srgbClr val="000000"/>
                </a:solidFill>
                <a:ea typeface="Times New Roman" panose="02020603050405020304" pitchFamily="18" charset="0"/>
              </a:rPr>
              <a:t>esforço</a:t>
            </a:r>
            <a:r>
              <a:rPr lang="en-US" dirty="0">
                <a:solidFill>
                  <a:srgbClr val="000000"/>
                </a:solidFill>
                <a:ea typeface="Times New Roman" panose="02020603050405020304" pitchFamily="18" charset="0"/>
              </a:rPr>
              <a:t> real </a:t>
            </a:r>
            <a:r>
              <a:rPr lang="en-US" dirty="0" err="1">
                <a:solidFill>
                  <a:srgbClr val="000000"/>
                </a:solidFill>
                <a:ea typeface="Times New Roman" panose="02020603050405020304" pitchFamily="18" charset="0"/>
              </a:rPr>
              <a:t>sendo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criação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arquivo</a:t>
            </a:r>
            <a:r>
              <a:rPr lang="en-US" dirty="0">
                <a:solidFill>
                  <a:srgbClr val="000000"/>
                </a:solidFill>
                <a:ea typeface="Times New Roman" panose="02020603050405020304" pitchFamily="18" charset="0"/>
              </a:rPr>
              <a:t> JPEG de 319 megabytes com </a:t>
            </a:r>
            <a:r>
              <a:rPr lang="en-US" dirty="0" err="1">
                <a:solidFill>
                  <a:srgbClr val="000000"/>
                </a:solidFill>
                <a:ea typeface="Times New Roman" panose="02020603050405020304" pitchFamily="18" charset="0"/>
              </a:rPr>
              <a:t>resolução</a:t>
            </a:r>
            <a:r>
              <a:rPr lang="en-US" dirty="0">
                <a:solidFill>
                  <a:srgbClr val="000000"/>
                </a:solidFill>
                <a:ea typeface="Times New Roman" panose="02020603050405020304" pitchFamily="18" charset="0"/>
              </a:rPr>
              <a:t> de 21.069 x 21.069 pixels. Mas </a:t>
            </a:r>
            <a:r>
              <a:rPr lang="en-US" dirty="0" err="1">
                <a:solidFill>
                  <a:srgbClr val="000000"/>
                </a:solidFill>
                <a:ea typeface="Times New Roman" panose="02020603050405020304" pitchFamily="18" charset="0"/>
              </a:rPr>
              <a:t>toda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história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detrás</a:t>
            </a:r>
            <a:r>
              <a:rPr lang="en-US" dirty="0">
                <a:solidFill>
                  <a:srgbClr val="000000"/>
                </a:solidFill>
                <a:ea typeface="Times New Roman" panose="02020603050405020304" pitchFamily="18" charset="0"/>
              </a:rPr>
              <a:t> disso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única</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trabalho</a:t>
            </a:r>
            <a:r>
              <a:rPr lang="en-US" dirty="0">
                <a:solidFill>
                  <a:srgbClr val="000000"/>
                </a:solidFill>
                <a:ea typeface="Times New Roman" panose="02020603050405020304" pitchFamily="18" charset="0"/>
              </a:rPr>
              <a:t> NFT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caro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artista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moderno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hoje</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primeiro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leilão</a:t>
            </a:r>
            <a:r>
              <a:rPr lang="en-US" dirty="0">
                <a:solidFill>
                  <a:srgbClr val="000000"/>
                </a:solidFill>
                <a:ea typeface="Times New Roman" panose="02020603050405020304" pitchFamily="18" charset="0"/>
              </a:rPr>
              <a:t> NFT </a:t>
            </a:r>
            <a:r>
              <a:rPr lang="en-US" dirty="0" err="1">
                <a:solidFill>
                  <a:srgbClr val="000000"/>
                </a:solidFill>
                <a:ea typeface="Times New Roman" panose="02020603050405020304" pitchFamily="18" charset="0"/>
              </a:rPr>
              <a:t>desse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tipo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Christie's e, </a:t>
            </a:r>
            <a:r>
              <a:rPr lang="en-US" dirty="0" err="1">
                <a:solidFill>
                  <a:srgbClr val="000000"/>
                </a:solidFill>
                <a:ea typeface="Times New Roman" panose="02020603050405020304" pitchFamily="18" charset="0"/>
              </a:rPr>
              <a:t>portanto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avanço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mundial</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mercado</a:t>
            </a:r>
            <a:r>
              <a:rPr lang="en-US" dirty="0">
                <a:solidFill>
                  <a:srgbClr val="000000"/>
                </a:solidFill>
                <a:ea typeface="Times New Roman" panose="02020603050405020304" pitchFamily="18" charset="0"/>
              </a:rPr>
              <a:t> de arte.</a:t>
            </a:r>
            <a:r>
              <a:rPr lang="en-US" dirty="0">
                <a:solidFill>
                  <a:srgbClr val="000000"/>
                </a:solidFill>
                <a:effectLst/>
                <a:ea typeface="Times New Roman" panose="02020603050405020304" pitchFamily="18" charset="0"/>
              </a:rPr>
              <a:t> </a:t>
            </a:r>
            <a:endParaRPr lang="x-none"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8"/>
            <a:ext cx="6005740" cy="231380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Origem</a:t>
            </a:r>
            <a:r>
              <a:rPr lang="en-US" sz="1100" b="1" dirty="0">
                <a:solidFill>
                  <a:srgbClr val="F79037"/>
                </a:solidFill>
                <a:latin typeface="Calibri" panose="020F0502020204030204" pitchFamily="34" charset="0"/>
              </a:rPr>
              <a:t> e </a:t>
            </a:r>
            <a:r>
              <a:rPr lang="en-US" sz="1100" b="1" dirty="0" err="1">
                <a:solidFill>
                  <a:srgbClr val="F79037"/>
                </a:solidFill>
                <a:latin typeface="Calibri" panose="020F0502020204030204" pitchFamily="34" charset="0"/>
              </a:rPr>
              <a:t>desenvolvimento</a:t>
            </a:r>
            <a:endParaRPr lang="en-US" sz="1100" b="1" dirty="0">
              <a:solidFill>
                <a:srgbClr val="F79037"/>
              </a:solidFill>
              <a:latin typeface="Calibri" panose="020F0502020204030204" pitchFamily="34" charset="0"/>
            </a:endParaRPr>
          </a:p>
          <a:p>
            <a:pPr algn="just"/>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NFTs </a:t>
            </a:r>
            <a:r>
              <a:rPr lang="en-US" sz="1100" dirty="0" err="1">
                <a:solidFill>
                  <a:srgbClr val="000000"/>
                </a:solidFill>
                <a:latin typeface="Calibri" panose="020F0502020204030204" pitchFamily="34" charset="0"/>
              </a:rPr>
              <a:t>tornaram</a:t>
            </a:r>
            <a:r>
              <a:rPr lang="en-US" sz="1100" dirty="0">
                <a:solidFill>
                  <a:srgbClr val="000000"/>
                </a:solidFill>
                <a:latin typeface="Calibri" panose="020F0502020204030204" pitchFamily="34" charset="0"/>
              </a:rPr>
              <a:t>-se </a:t>
            </a:r>
            <a:r>
              <a:rPr lang="en-US" sz="1100" dirty="0" err="1">
                <a:solidFill>
                  <a:srgbClr val="000000"/>
                </a:solidFill>
                <a:latin typeface="Calibri" panose="020F0502020204030204" pitchFamily="34" charset="0"/>
              </a:rPr>
              <a:t>muito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presentes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mídia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últimos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meses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o tweet NFT de $ 2,9 </a:t>
            </a:r>
            <a:r>
              <a:rPr lang="en-US" sz="1100" dirty="0" err="1">
                <a:solidFill>
                  <a:srgbClr val="000000"/>
                </a:solidFill>
                <a:latin typeface="Calibri" panose="020F0502020204030204" pitchFamily="34" charset="0"/>
              </a:rPr>
              <a:t>milhões</a:t>
            </a:r>
            <a:r>
              <a:rPr lang="en-US" sz="1100" dirty="0">
                <a:solidFill>
                  <a:srgbClr val="000000"/>
                </a:solidFill>
                <a:latin typeface="Calibri" panose="020F0502020204030204" pitchFamily="34" charset="0"/>
              </a:rPr>
              <a:t> de Jack Dorsey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venda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Beeple</a:t>
            </a:r>
            <a:r>
              <a:rPr lang="en-US" sz="1100" dirty="0">
                <a:solidFill>
                  <a:srgbClr val="000000"/>
                </a:solidFill>
                <a:latin typeface="Calibri" panose="020F0502020204030204" pitchFamily="34" charset="0"/>
              </a:rPr>
              <a:t> NFT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$ 69 </a:t>
            </a:r>
            <a:r>
              <a:rPr lang="en-US" sz="1100" dirty="0" err="1">
                <a:solidFill>
                  <a:srgbClr val="000000"/>
                </a:solidFill>
                <a:latin typeface="Calibri" panose="020F0502020204030204" pitchFamily="34" charset="0"/>
              </a:rPr>
              <a:t>milhões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fazem</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manchetes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revistas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mídia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criptografia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aproximando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NFTs de um </a:t>
            </a:r>
            <a:r>
              <a:rPr lang="en-US" sz="1100" dirty="0" err="1">
                <a:solidFill>
                  <a:srgbClr val="000000"/>
                </a:solidFill>
                <a:latin typeface="Calibri" panose="020F0502020204030204" pitchFamily="34" charset="0"/>
              </a:rPr>
              <a:t>público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muito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o NFTS </a:t>
            </a:r>
            <a:r>
              <a:rPr lang="en-US" sz="1100" dirty="0" err="1">
                <a:solidFill>
                  <a:srgbClr val="000000"/>
                </a:solidFill>
                <a:latin typeface="Calibri" panose="020F0502020204030204" pitchFamily="34" charset="0"/>
              </a:rPr>
              <a:t>pareça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fenómeno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completamente</a:t>
            </a:r>
            <a:r>
              <a:rPr lang="en-US" sz="1100" dirty="0">
                <a:solidFill>
                  <a:srgbClr val="000000"/>
                </a:solidFill>
                <a:latin typeface="Calibri" panose="020F0502020204030204" pitchFamily="34" charset="0"/>
              </a:rPr>
              <a:t> novo, a </a:t>
            </a:r>
            <a:r>
              <a:rPr lang="en-US" sz="1100" dirty="0" err="1">
                <a:solidFill>
                  <a:srgbClr val="000000"/>
                </a:solidFill>
                <a:latin typeface="Calibri" panose="020F0502020204030204" pitchFamily="34" charset="0"/>
              </a:rPr>
              <a:t>história</a:t>
            </a:r>
            <a:r>
              <a:rPr lang="en-US" sz="1100" dirty="0">
                <a:solidFill>
                  <a:srgbClr val="000000"/>
                </a:solidFill>
                <a:latin typeface="Calibri" panose="020F0502020204030204" pitchFamily="34" charset="0"/>
              </a:rPr>
              <a:t> dos NFTs </a:t>
            </a:r>
            <a:r>
              <a:rPr lang="en-US" sz="1100" dirty="0" err="1">
                <a:solidFill>
                  <a:srgbClr val="000000"/>
                </a:solidFill>
                <a:latin typeface="Calibri" panose="020F0502020204030204" pitchFamily="34" charset="0"/>
              </a:rPr>
              <a:t>baseados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remonta</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vários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anos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primeiro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projeto</a:t>
            </a:r>
            <a:r>
              <a:rPr lang="en-US" sz="1100" dirty="0">
                <a:solidFill>
                  <a:srgbClr val="000000"/>
                </a:solidFill>
                <a:latin typeface="Calibri" panose="020F0502020204030204" pitchFamily="34" charset="0"/>
              </a:rPr>
              <a:t> NFT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2012,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seja</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chamadas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coloridas</a:t>
            </a:r>
            <a:r>
              <a:rPr lang="en-US" sz="1100" dirty="0">
                <a:solidFill>
                  <a:srgbClr val="000000"/>
                </a:solidFill>
                <a:latin typeface="Calibri" panose="020F0502020204030204" pitchFamily="34" charset="0"/>
              </a:rPr>
              <a:t> são um </a:t>
            </a:r>
            <a:r>
              <a:rPr lang="en-US" sz="1100" dirty="0" err="1">
                <a:solidFill>
                  <a:srgbClr val="000000"/>
                </a:solidFill>
                <a:latin typeface="Calibri" panose="020F0502020204030204" pitchFamily="34" charset="0"/>
              </a:rPr>
              <a:t>conceito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projetado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colocado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cima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receber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informações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adicionais</a:t>
            </a:r>
            <a:r>
              <a:rPr lang="en-US" sz="1100" dirty="0">
                <a:solidFill>
                  <a:srgbClr val="000000"/>
                </a:solidFill>
                <a:latin typeface="Calibri" panose="020F0502020204030204" pitchFamily="34" charset="0"/>
              </a:rPr>
              <a:t> antes de </a:t>
            </a:r>
            <a:r>
              <a:rPr lang="en-US" sz="1100" dirty="0" err="1">
                <a:solidFill>
                  <a:srgbClr val="000000"/>
                </a:solidFill>
                <a:latin typeface="Calibri" panose="020F0502020204030204" pitchFamily="34" charset="0"/>
              </a:rPr>
              <a:t>serem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trocadas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neste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contexto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significa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às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atributos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transformam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fichas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Esses</a:t>
            </a:r>
            <a:r>
              <a:rPr lang="en-US" sz="1100" dirty="0">
                <a:solidFill>
                  <a:srgbClr val="000000"/>
                </a:solidFill>
                <a:latin typeface="Calibri" panose="020F0502020204030204" pitchFamily="34" charset="0"/>
              </a:rPr>
              <a:t> tokens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representar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qualquer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coisa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Devido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à</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falta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monetização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conceito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decolaram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até</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o NFT </a:t>
            </a:r>
            <a:r>
              <a:rPr lang="en-US" sz="1100" dirty="0" err="1">
                <a:solidFill>
                  <a:srgbClr val="000000"/>
                </a:solidFill>
                <a:latin typeface="Calibri" panose="020F0502020204030204" pitchFamily="34" charset="0"/>
              </a:rPr>
              <a:t>ganhou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força</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verão</a:t>
            </a:r>
            <a:r>
              <a:rPr lang="en-US" sz="1100" dirty="0">
                <a:solidFill>
                  <a:srgbClr val="000000"/>
                </a:solidFill>
                <a:latin typeface="Calibri" panose="020F0502020204030204" pitchFamily="34" charset="0"/>
              </a:rPr>
              <a:t> de 2017,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primeiros</a:t>
            </a:r>
            <a:r>
              <a:rPr lang="en-US" sz="1100" dirty="0">
                <a:solidFill>
                  <a:srgbClr val="000000"/>
                </a:solidFill>
                <a:latin typeface="Calibri" panose="020F0502020204030204" pitchFamily="34" charset="0"/>
              </a:rPr>
              <a:t> NFTs </a:t>
            </a:r>
            <a:r>
              <a:rPr lang="en-US" sz="1100" dirty="0" err="1">
                <a:solidFill>
                  <a:srgbClr val="000000"/>
                </a:solidFill>
                <a:latin typeface="Calibri" panose="020F0502020204030204" pitchFamily="34" charset="0"/>
              </a:rPr>
              <a:t>baseados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apareceram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CryptoPunks</a:t>
            </a:r>
            <a:r>
              <a:rPr lang="en-US" sz="1100" dirty="0">
                <a:solidFill>
                  <a:srgbClr val="000000"/>
                </a:solidFill>
                <a:latin typeface="Calibri" panose="020F0502020204030204" pitchFamily="34" charset="0"/>
              </a:rPr>
              <a:t>.</a:t>
            </a:r>
            <a:endParaRPr lang="en-US" sz="1100" dirty="0">
              <a:solidFill>
                <a:srgbClr val="000000"/>
              </a:solidFill>
              <a:effectLst/>
              <a:latin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cs typeface="Calibri" panose="020F0502020204030204" pitchFamily="34" charset="0"/>
              </a:rPr>
              <a:t>Figura</a:t>
            </a:r>
            <a:r>
              <a:rPr lang="en-US" sz="1100" dirty="0">
                <a:solidFill>
                  <a:srgbClr val="F79037"/>
                </a:solidFill>
                <a:latin typeface="Calibri" panose="020F0502020204030204" pitchFamily="34" charset="0"/>
                <a:cs typeface="Calibri" panose="020F0502020204030204" pitchFamily="34" charset="0"/>
              </a:rPr>
              <a:t> 15: NFT: „TODOS OS DIAS: OS PRIMEIROS 5000 DIAS“ (</a:t>
            </a:r>
            <a:r>
              <a:rPr lang="en-US" sz="1100" dirty="0" err="1">
                <a:solidFill>
                  <a:srgbClr val="F79037"/>
                </a:solidFill>
                <a:latin typeface="Calibri" panose="020F0502020204030204" pitchFamily="34" charset="0"/>
                <a:cs typeface="Calibri" panose="020F0502020204030204" pitchFamily="34" charset="0"/>
              </a:rPr>
              <a:t>Fonte</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Beeple</a:t>
            </a:r>
            <a:r>
              <a:rPr lang="en-US" sz="1100" dirty="0">
                <a:solidFill>
                  <a:srgbClr val="F79037"/>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x-none"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Crypto Punks são 10.000 punks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exclusivos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estilo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8 bits,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recursos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exclusivos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pela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Larvalabs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credenciais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forma de tokens ERC20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CryptoPunk</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diferenciado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características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visuais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individuais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iguais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punks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estavam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inicialmente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disponíveis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distribuídos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gratuitamente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Tudo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precisava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fazer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obter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era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pagar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taxa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associada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Figura</a:t>
            </a:r>
            <a:r>
              <a:rPr lang="en-US" sz="1100" dirty="0">
                <a:solidFill>
                  <a:srgbClr val="F79037"/>
                </a:solidFill>
                <a:latin typeface="Calibri" panose="020F0502020204030204" pitchFamily="34" charset="0"/>
                <a:cs typeface="Calibri" panose="020F0502020204030204" pitchFamily="34" charset="0"/>
              </a:rPr>
              <a:t> 16: </a:t>
            </a:r>
            <a:r>
              <a:rPr lang="en-US" sz="1100" dirty="0" err="1">
                <a:solidFill>
                  <a:srgbClr val="F79037"/>
                </a:solidFill>
                <a:latin typeface="Calibri" panose="020F0502020204030204" pitchFamily="34" charset="0"/>
                <a:cs typeface="Calibri" panose="020F0502020204030204" pitchFamily="34" charset="0"/>
              </a:rPr>
              <a:t>CryptoPunks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por</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Larvalabs</a:t>
            </a:r>
            <a:endParaRPr lang="x-none" sz="1100" dirty="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causa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limitada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status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culto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entre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primeiros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usuários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já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considerados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antiguidades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ainda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interoperáveis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maioria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aplicativos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embora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tenham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empacotados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ERC-721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torná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CryptoPunks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embrulhados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pouco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diferentes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outros, mas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desempacotados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volta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padrão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ERC20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assim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OpenSea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líder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2017, o </a:t>
            </a:r>
            <a:r>
              <a:rPr lang="en-US" sz="1100" dirty="0" err="1">
                <a:latin typeface="Calibri" panose="020F0502020204030204" pitchFamily="34" charset="0"/>
                <a:cs typeface="Calibri" panose="020F0502020204030204" pitchFamily="34" charset="0"/>
              </a:rPr>
              <a:t>CryptoKitties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-se o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aplicativo</a:t>
            </a:r>
            <a:r>
              <a:rPr lang="en-US" sz="1100" dirty="0">
                <a:latin typeface="Calibri" panose="020F0502020204030204" pitchFamily="34" charset="0"/>
                <a:cs typeface="Calibri" panose="020F0502020204030204" pitchFamily="34" charset="0"/>
              </a:rPr>
              <a:t> mainstream de NFTs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NFT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lembrado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CryptoKitties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representações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gatos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desenhos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animados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pela</a:t>
            </a:r>
            <a:r>
              <a:rPr lang="en-US" sz="1100" dirty="0">
                <a:latin typeface="Calibri" panose="020F0502020204030204" pitchFamily="34" charset="0"/>
                <a:cs typeface="Calibri" panose="020F0502020204030204" pitchFamily="34" charset="0"/>
              </a:rPr>
              <a:t> Dapper Labs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jogo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um dos </a:t>
            </a:r>
            <a:r>
              <a:rPr lang="en-US" sz="1100" dirty="0" err="1">
                <a:latin typeface="Calibri" panose="020F0502020204030204" pitchFamily="34" charset="0"/>
                <a:cs typeface="Calibri" panose="020F0502020204030204" pitchFamily="34" charset="0"/>
              </a:rPr>
              <a:t>gatos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único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jogadores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e trocar </a:t>
            </a:r>
            <a:r>
              <a:rPr lang="en-US" sz="1100" dirty="0" err="1">
                <a:latin typeface="Calibri" panose="020F0502020204030204" pitchFamily="34" charset="0"/>
                <a:cs typeface="Calibri" panose="020F0502020204030204" pitchFamily="34" charset="0"/>
              </a:rPr>
              <a:t>gatinhos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Figura</a:t>
            </a:r>
            <a:r>
              <a:rPr lang="en-US" sz="1100" dirty="0">
                <a:solidFill>
                  <a:srgbClr val="F79037"/>
                </a:solidFill>
                <a:latin typeface="Calibri" panose="020F0502020204030204" pitchFamily="34" charset="0"/>
                <a:cs typeface="Calibri" panose="020F0502020204030204" pitchFamily="34" charset="0"/>
              </a:rPr>
              <a:t> 17: </a:t>
            </a:r>
            <a:r>
              <a:rPr lang="en-US" sz="1100" dirty="0" err="1">
                <a:solidFill>
                  <a:srgbClr val="F79037"/>
                </a:solidFill>
                <a:latin typeface="Calibri" panose="020F0502020204030204" pitchFamily="34" charset="0"/>
                <a:cs typeface="Calibri" panose="020F0502020204030204" pitchFamily="34" charset="0"/>
              </a:rPr>
              <a:t>Exemplo</a:t>
            </a:r>
            <a:r>
              <a:rPr lang="en-US" sz="1100" dirty="0">
                <a:solidFill>
                  <a:srgbClr val="F79037"/>
                </a:solidFill>
                <a:latin typeface="Calibri" panose="020F0502020204030204" pitchFamily="34" charset="0"/>
                <a:cs typeface="Calibri" panose="020F0502020204030204" pitchFamily="34" charset="0"/>
              </a:rPr>
              <a:t> de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Fonte</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cs typeface="Calibri" panose="020F0502020204030204" pitchFamily="34" charset="0"/>
              </a:rPr>
              <a:t>O </a:t>
            </a:r>
            <a:r>
              <a:rPr lang="en-US" sz="1100" dirty="0" err="1">
                <a:solidFill>
                  <a:srgbClr val="000000"/>
                </a:solidFill>
                <a:latin typeface="Calibri" panose="020F0502020204030204" pitchFamily="34" charset="0"/>
                <a:cs typeface="Calibri" panose="020F0502020204030204" pitchFamily="34" charset="0"/>
              </a:rPr>
              <a:t>fascínio</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jogo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computador</a:t>
            </a:r>
            <a:r>
              <a:rPr lang="en-US" sz="1100" dirty="0">
                <a:solidFill>
                  <a:srgbClr val="000000"/>
                </a:solidFill>
                <a:latin typeface="Calibri" panose="020F0502020204030204" pitchFamily="34" charset="0"/>
                <a:cs typeface="Calibri" panose="020F0502020204030204" pitchFamily="34" charset="0"/>
              </a:rPr>
              <a:t> on-chain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novos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CryptoKitties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exclusivos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criados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unindo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diferentes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gatos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Esses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gatos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recém-criados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leiloados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vendidos</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mercado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aberto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semelhante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à</a:t>
            </a:r>
            <a:r>
              <a:rPr lang="en-US" sz="1100" dirty="0">
                <a:solidFill>
                  <a:srgbClr val="000000"/>
                </a:solidFill>
                <a:latin typeface="Calibri" panose="020F0502020204030204" pitchFamily="34" charset="0"/>
                <a:cs typeface="Calibri" panose="020F0502020204030204" pitchFamily="34" charset="0"/>
              </a:rPr>
              <a:t> forma </a:t>
            </a:r>
            <a:r>
              <a:rPr lang="en-US" sz="1100" dirty="0" err="1">
                <a:solidFill>
                  <a:srgbClr val="000000"/>
                </a:solidFill>
                <a:latin typeface="Calibri" panose="020F0502020204030204" pitchFamily="34" charset="0"/>
                <a:cs typeface="Calibri" panose="020F0502020204030204" pitchFamily="34" charset="0"/>
              </a:rPr>
              <a:t>como</a:t>
            </a:r>
            <a:r>
              <a:rPr lang="en-US" sz="1100" dirty="0">
                <a:solidFill>
                  <a:srgbClr val="000000"/>
                </a:solidFill>
                <a:latin typeface="Calibri" panose="020F0502020204030204" pitchFamily="34" charset="0"/>
                <a:cs typeface="Calibri" panose="020F0502020204030204" pitchFamily="34" charset="0"/>
              </a:rPr>
              <a:t> o </a:t>
            </a:r>
            <a:r>
              <a:rPr lang="en-US" sz="1100" dirty="0" err="1">
                <a:solidFill>
                  <a:srgbClr val="000000"/>
                </a:solidFill>
                <a:latin typeface="Calibri" panose="020F0502020204030204" pitchFamily="34" charset="0"/>
                <a:cs typeface="Calibri" panose="020F0502020204030204" pitchFamily="34" charset="0"/>
              </a:rPr>
              <a:t>mercado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privado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animais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estimação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funciona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vida</a:t>
            </a:r>
            <a:r>
              <a:rPr lang="en-US" sz="1100" dirty="0">
                <a:solidFill>
                  <a:srgbClr val="000000"/>
                </a:solidFill>
                <a:latin typeface="Calibri" panose="020F0502020204030204" pitchFamily="34" charset="0"/>
                <a:cs typeface="Calibri" panose="020F0502020204030204" pitchFamily="34" charset="0"/>
              </a:rPr>
              <a:t> real.</a:t>
            </a:r>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67403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bolha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CryptoKitties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atraiu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especulação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exagero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2017, o volume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foi</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cerca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5.000 ETH 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vendas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único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atingiram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valores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$ 100.000.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repentino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tráfego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causou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digestão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capacidade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época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estava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à</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incorreu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taxas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bolha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partir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mistura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exagero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especulação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história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viral.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bolha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estourou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logo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dezembro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2017,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caíram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drasticamente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bolha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criptográfica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começou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estourar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disso, e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urso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foi</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introduzido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Para saber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NFTs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configurações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técnicas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assista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vídeo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Generation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Clique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aqui</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para</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assistir</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ao</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vídeo</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Generation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Blockchain</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sobre</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Smart Contracts &amp; NFTs.</a:t>
            </a:r>
            <a:r>
              <a:rPr lang="en-US" sz="1100" b="1"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hlinkClick r:id="rId3"/>
              </a:rPr>
              <a:t> </a:t>
            </a:r>
            <a:endParaRPr lang="x-none" sz="1100"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29919" y="6408811"/>
            <a:ext cx="824852" cy="742396"/>
            <a:chOff x="7629770"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29770" y="6630074"/>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u="sng" dirty="0">
                  <a:solidFill>
                    <a:srgbClr val="59911D"/>
                  </a:solidFill>
                  <a:latin typeface="Calibri" panose="020F0502020204030204" pitchFamily="34" charset="0"/>
                  <a:cs typeface="Calibri" panose="020F0502020204030204" pitchFamily="34" charset="0"/>
                  <a:hlinkClick r:id="rId3"/>
                </a:rPr>
                <a:t>VER</a:t>
              </a:r>
              <a:endParaRPr lang="en-US" sz="1200" b="1" u="sng" dirty="0">
                <a:solidFill>
                  <a:srgbClr val="59911D"/>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00141"/>
            <a:ext cx="7559675" cy="573305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187596"/>
            <a:ext cx="6051578" cy="4666568"/>
          </a:xfrm>
        </p:spPr>
        <p:txBody>
          <a:bodyPr numCol="2"/>
          <a:lstStyle/>
          <a:p>
            <a:r>
              <a:rPr lang="en-US" dirty="0" err="1">
                <a:ea typeface="Times New Roman" panose="02020603050405020304" pitchFamily="18" charset="0"/>
              </a:rPr>
              <a:t>Nesta</a:t>
            </a:r>
            <a:r>
              <a:rPr lang="en-US" dirty="0">
                <a:ea typeface="Times New Roman" panose="02020603050405020304" pitchFamily="18" charset="0"/>
              </a:rPr>
              <a:t> </a:t>
            </a:r>
            <a:r>
              <a:rPr lang="en-US" dirty="0" err="1">
                <a:ea typeface="Times New Roman" panose="02020603050405020304" pitchFamily="18" charset="0"/>
              </a:rPr>
              <a:t>seção</a:t>
            </a:r>
            <a:r>
              <a:rPr lang="en-US" dirty="0">
                <a:ea typeface="Times New Roman" panose="02020603050405020304" pitchFamily="18" charset="0"/>
              </a:rPr>
              <a:t>, </a:t>
            </a:r>
            <a:r>
              <a:rPr lang="en-US" dirty="0" err="1">
                <a:ea typeface="Times New Roman" panose="02020603050405020304" pitchFamily="18" charset="0"/>
              </a:rPr>
              <a:t>vamos</a:t>
            </a:r>
            <a:r>
              <a:rPr lang="en-US" dirty="0">
                <a:ea typeface="Times New Roman" panose="02020603050405020304" pitchFamily="18" charset="0"/>
              </a:rPr>
              <a:t> </a:t>
            </a:r>
            <a:r>
              <a:rPr lang="en-US" dirty="0" err="1">
                <a:ea typeface="Times New Roman" panose="02020603050405020304" pitchFamily="18" charset="0"/>
              </a:rPr>
              <a:t>mergulhar</a:t>
            </a:r>
            <a:r>
              <a:rPr lang="en-US" dirty="0">
                <a:ea typeface="Times New Roman" panose="02020603050405020304" pitchFamily="18" charset="0"/>
              </a:rPr>
              <a:t> </a:t>
            </a:r>
            <a:r>
              <a:rPr lang="en-US" dirty="0" err="1">
                <a:ea typeface="Times New Roman" panose="02020603050405020304" pitchFamily="18" charset="0"/>
              </a:rPr>
              <a:t>nas</a:t>
            </a:r>
            <a:r>
              <a:rPr lang="en-US" dirty="0">
                <a:ea typeface="Times New Roman" panose="02020603050405020304" pitchFamily="18" charset="0"/>
              </a:rPr>
              <a:t> </a:t>
            </a:r>
            <a:r>
              <a:rPr lang="en-US" dirty="0" err="1">
                <a:ea typeface="Times New Roman" panose="02020603050405020304" pitchFamily="18" charset="0"/>
              </a:rPr>
              <a:t>fases</a:t>
            </a:r>
            <a:r>
              <a:rPr lang="en-US" dirty="0">
                <a:ea typeface="Times New Roman" panose="02020603050405020304" pitchFamily="18" charset="0"/>
              </a:rPr>
              <a:t> </a:t>
            </a:r>
            <a:r>
              <a:rPr lang="en-US" dirty="0" err="1">
                <a:ea typeface="Times New Roman" panose="02020603050405020304" pitchFamily="18" charset="0"/>
              </a:rPr>
              <a:t>anteriores</a:t>
            </a:r>
            <a:r>
              <a:rPr lang="en-US" dirty="0">
                <a:ea typeface="Times New Roman" panose="02020603050405020304" pitchFamily="18" charset="0"/>
              </a:rPr>
              <a:t> e </a:t>
            </a:r>
            <a:r>
              <a:rPr lang="en-US" dirty="0" err="1">
                <a:ea typeface="Times New Roman" panose="02020603050405020304" pitchFamily="18" charset="0"/>
              </a:rPr>
              <a:t>atuais</a:t>
            </a:r>
            <a:r>
              <a:rPr lang="en-US" dirty="0">
                <a:ea typeface="Times New Roman" panose="02020603050405020304" pitchFamily="18" charset="0"/>
              </a:rPr>
              <a:t> de </a:t>
            </a:r>
            <a:r>
              <a:rPr lang="en-US" dirty="0" err="1">
                <a:ea typeface="Times New Roman" panose="02020603050405020304" pitchFamily="18" charset="0"/>
              </a:rPr>
              <a:t>desenvolvimento</a:t>
            </a:r>
            <a:r>
              <a:rPr lang="en-US" dirty="0">
                <a:ea typeface="Times New Roman" panose="02020603050405020304" pitchFamily="18" charset="0"/>
              </a:rPr>
              <a:t> da internet (web 1.0 e web 2.0) e, </a:t>
            </a:r>
            <a:r>
              <a:rPr lang="en-US" dirty="0" err="1">
                <a:ea typeface="Times New Roman" panose="02020603050405020304" pitchFamily="18" charset="0"/>
              </a:rPr>
              <a:t>finalmente</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tão</a:t>
            </a:r>
            <a:r>
              <a:rPr lang="en-US" dirty="0">
                <a:ea typeface="Times New Roman" panose="02020603050405020304" pitchFamily="18" charset="0"/>
              </a:rPr>
              <a:t> </a:t>
            </a:r>
            <a:r>
              <a:rPr lang="en-US" dirty="0" err="1">
                <a:ea typeface="Times New Roman" panose="02020603050405020304" pitchFamily="18" charset="0"/>
              </a:rPr>
              <a:t>proclamada</a:t>
            </a:r>
            <a:r>
              <a:rPr lang="en-US" dirty="0">
                <a:ea typeface="Times New Roman" panose="02020603050405020304" pitchFamily="18" charset="0"/>
              </a:rPr>
              <a:t> </a:t>
            </a:r>
            <a:r>
              <a:rPr lang="en-US" dirty="0" err="1">
                <a:ea typeface="Times New Roman" panose="02020603050405020304" pitchFamily="18" charset="0"/>
              </a:rPr>
              <a:t>próxima</a:t>
            </a:r>
            <a:r>
              <a:rPr lang="en-US" dirty="0">
                <a:ea typeface="Times New Roman" panose="02020603050405020304" pitchFamily="18" charset="0"/>
              </a:rPr>
              <a:t> </a:t>
            </a:r>
            <a:r>
              <a:rPr lang="en-US" dirty="0" err="1">
                <a:ea typeface="Times New Roman" panose="02020603050405020304" pitchFamily="18" charset="0"/>
              </a:rPr>
              <a:t>fase</a:t>
            </a:r>
            <a:r>
              <a:rPr lang="en-US" dirty="0">
                <a:ea typeface="Times New Roman" panose="02020603050405020304" pitchFamily="18" charset="0"/>
              </a:rPr>
              <a:t> da internet – </a:t>
            </a:r>
            <a:r>
              <a:rPr lang="en-US" dirty="0" err="1">
                <a:ea typeface="Times New Roman" panose="02020603050405020304" pitchFamily="18" charset="0"/>
              </a:rPr>
              <a:t>chamada</a:t>
            </a:r>
            <a:r>
              <a:rPr lang="en-US" dirty="0">
                <a:ea typeface="Times New Roman" panose="02020603050405020304" pitchFamily="18" charset="0"/>
              </a:rPr>
              <a:t> web 3.0.</a:t>
            </a:r>
          </a:p>
          <a:p>
            <a:br>
              <a:rPr lang="en-US" dirty="0">
                <a:effectLst/>
                <a:ea typeface="Times New Roman" panose="02020603050405020304" pitchFamily="18" charset="0"/>
              </a:rPr>
            </a:br>
            <a:r>
              <a:rPr lang="en-US" b="1" dirty="0">
                <a:solidFill>
                  <a:srgbClr val="F79037"/>
                </a:solidFill>
                <a:ea typeface="Times New Roman" panose="02020603050405020304" pitchFamily="18" charset="0"/>
              </a:rPr>
              <a:t>Web 1.0 – A internet da </a:t>
            </a:r>
            <a:r>
              <a:rPr lang="en-US" b="1" dirty="0" err="1">
                <a:solidFill>
                  <a:srgbClr val="F79037"/>
                </a:solidFill>
                <a:ea typeface="Times New Roman" panose="02020603050405020304" pitchFamily="18" charset="0"/>
              </a:rPr>
              <a:t>informação</a:t>
            </a:r>
            <a:endParaRPr lang="en-US" b="1" dirty="0">
              <a:solidFill>
                <a:srgbClr val="F79037"/>
              </a:solidFill>
              <a:effectLst/>
              <a:ea typeface="Times New Roman" panose="02020603050405020304" pitchFamily="18" charset="0"/>
            </a:endParaRPr>
          </a:p>
          <a:p>
            <a:r>
              <a:rPr lang="en-US" dirty="0" err="1">
                <a:ea typeface="Times New Roman" panose="02020603050405020304" pitchFamily="18" charset="0"/>
              </a:rPr>
              <a:t>Embora</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difícil</a:t>
            </a:r>
            <a:r>
              <a:rPr lang="en-US" dirty="0">
                <a:ea typeface="Times New Roman" panose="02020603050405020304" pitchFamily="18" charset="0"/>
              </a:rPr>
              <a:t> </a:t>
            </a:r>
            <a:r>
              <a:rPr lang="en-US" dirty="0" err="1">
                <a:ea typeface="Times New Roman" panose="02020603050405020304" pitchFamily="18" charset="0"/>
              </a:rPr>
              <a:t>imaginar</a:t>
            </a:r>
            <a:r>
              <a:rPr lang="en-US" dirty="0">
                <a:ea typeface="Times New Roman" panose="02020603050405020304" pitchFamily="18" charset="0"/>
              </a:rPr>
              <a:t>, a internet tem </a:t>
            </a:r>
            <a:r>
              <a:rPr lang="en-US" dirty="0" err="1">
                <a:ea typeface="Times New Roman" panose="02020603050405020304" pitchFamily="18" charset="0"/>
              </a:rPr>
              <a:t>apenas</a:t>
            </a:r>
            <a:r>
              <a:rPr lang="en-US" dirty="0">
                <a:ea typeface="Times New Roman" panose="02020603050405020304" pitchFamily="18" charset="0"/>
              </a:rPr>
              <a:t> 30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2023). </a:t>
            </a:r>
            <a:r>
              <a:rPr lang="en-US" dirty="0" err="1">
                <a:ea typeface="Times New Roman" panose="02020603050405020304" pitchFamily="18" charset="0"/>
              </a:rPr>
              <a:t>Originalmente</a:t>
            </a:r>
            <a:r>
              <a:rPr lang="en-US" dirty="0">
                <a:ea typeface="Times New Roman" panose="02020603050405020304" pitchFamily="18" charset="0"/>
              </a:rPr>
              <a:t>, a internet </a:t>
            </a:r>
            <a:r>
              <a:rPr lang="en-US" dirty="0" err="1">
                <a:ea typeface="Times New Roman" panose="02020603050405020304" pitchFamily="18" charset="0"/>
              </a:rPr>
              <a:t>permitia</a:t>
            </a:r>
            <a:r>
              <a:rPr lang="en-US" dirty="0">
                <a:ea typeface="Times New Roman" panose="02020603050405020304" pitchFamily="18" charset="0"/>
              </a:rPr>
              <a:t> o </a:t>
            </a:r>
            <a:r>
              <a:rPr lang="en-US" dirty="0" err="1">
                <a:ea typeface="Times New Roman" panose="02020603050405020304" pitchFamily="18" charset="0"/>
              </a:rPr>
              <a:t>compartilhamento</a:t>
            </a:r>
            <a:r>
              <a:rPr lang="en-US" dirty="0">
                <a:ea typeface="Times New Roman" panose="02020603050405020304" pitchFamily="18" charset="0"/>
              </a:rPr>
              <a:t> de </a:t>
            </a:r>
            <a:r>
              <a:rPr lang="en-US" dirty="0" err="1">
                <a:ea typeface="Times New Roman" panose="02020603050405020304" pitchFamily="18" charset="0"/>
              </a:rPr>
              <a:t>pesquisas</a:t>
            </a:r>
            <a:r>
              <a:rPr lang="en-US" dirty="0">
                <a:ea typeface="Times New Roman" panose="02020603050405020304" pitchFamily="18" charset="0"/>
              </a:rPr>
              <a:t> entre </a:t>
            </a:r>
            <a:r>
              <a:rPr lang="en-US" dirty="0" err="1">
                <a:ea typeface="Times New Roman" panose="02020603050405020304" pitchFamily="18" charset="0"/>
              </a:rPr>
              <a:t>académicos</a:t>
            </a:r>
            <a:r>
              <a:rPr lang="en-US" dirty="0">
                <a:ea typeface="Times New Roman" panose="02020603050405020304" pitchFamily="18" charset="0"/>
              </a:rPr>
              <a:t> e </a:t>
            </a:r>
            <a:r>
              <a:rPr lang="en-US" dirty="0" err="1">
                <a:ea typeface="Times New Roman" panose="02020603050405020304" pitchFamily="18" charset="0"/>
              </a:rPr>
              <a:t>governos</a:t>
            </a:r>
            <a:r>
              <a:rPr lang="en-US" dirty="0">
                <a:ea typeface="Times New Roman" panose="02020603050405020304" pitchFamily="18" charset="0"/>
              </a:rPr>
              <a:t>. A </a:t>
            </a:r>
            <a:r>
              <a:rPr lang="en-US" dirty="0" err="1">
                <a:ea typeface="Times New Roman" panose="02020603050405020304" pitchFamily="18" charset="0"/>
              </a:rPr>
              <a:t>sua</a:t>
            </a:r>
            <a:r>
              <a:rPr lang="en-US" dirty="0">
                <a:ea typeface="Times New Roman" panose="02020603050405020304" pitchFamily="18" charset="0"/>
              </a:rPr>
              <a:t> principal </a:t>
            </a:r>
            <a:r>
              <a:rPr lang="en-US" dirty="0" err="1">
                <a:ea typeface="Times New Roman" panose="02020603050405020304" pitchFamily="18" charset="0"/>
              </a:rPr>
              <a:t>função</a:t>
            </a:r>
            <a:r>
              <a:rPr lang="en-US" dirty="0">
                <a:ea typeface="Times New Roman" panose="02020603050405020304" pitchFamily="18" charset="0"/>
              </a:rPr>
              <a:t> era </a:t>
            </a:r>
            <a:r>
              <a:rPr lang="en-US" dirty="0" err="1">
                <a:ea typeface="Times New Roman" panose="02020603050405020304" pitchFamily="18" charset="0"/>
              </a:rPr>
              <a:t>atuar</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biblioteca</a:t>
            </a:r>
            <a:r>
              <a:rPr lang="en-US" dirty="0">
                <a:ea typeface="Times New Roman" panose="02020603050405020304" pitchFamily="18" charset="0"/>
              </a:rPr>
              <a:t>. Na </a:t>
            </a:r>
            <a:r>
              <a:rPr lang="en-US" dirty="0" err="1">
                <a:ea typeface="Times New Roman" panose="02020603050405020304" pitchFamily="18" charset="0"/>
              </a:rPr>
              <a:t>década</a:t>
            </a:r>
            <a:r>
              <a:rPr lang="en-US" dirty="0">
                <a:ea typeface="Times New Roman" panose="02020603050405020304" pitchFamily="18" charset="0"/>
              </a:rPr>
              <a:t> de 90, a internet </a:t>
            </a:r>
            <a:r>
              <a:rPr lang="en-US" dirty="0" err="1">
                <a:ea typeface="Times New Roman" panose="02020603050405020304" pitchFamily="18" charset="0"/>
              </a:rPr>
              <a:t>também</a:t>
            </a:r>
            <a:r>
              <a:rPr lang="en-US" dirty="0">
                <a:ea typeface="Times New Roman" panose="02020603050405020304" pitchFamily="18" charset="0"/>
              </a:rPr>
              <a:t> era </a:t>
            </a:r>
            <a:r>
              <a:rPr lang="en-US" dirty="0" err="1">
                <a:ea typeface="Times New Roman" panose="02020603050405020304" pitchFamily="18" charset="0"/>
              </a:rPr>
              <a:t>chamada</a:t>
            </a:r>
            <a:r>
              <a:rPr lang="en-US" dirty="0">
                <a:ea typeface="Times New Roman" panose="02020603050405020304" pitchFamily="18" charset="0"/>
              </a:rPr>
              <a:t> de “web da </a:t>
            </a:r>
            <a:r>
              <a:rPr lang="en-US" dirty="0" err="1">
                <a:ea typeface="Times New Roman" panose="02020603050405020304" pitchFamily="18" charset="0"/>
              </a:rPr>
              <a:t>informação</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permitia</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aceder</a:t>
            </a:r>
            <a:r>
              <a:rPr lang="en-US" dirty="0">
                <a:ea typeface="Times New Roman" panose="02020603050405020304" pitchFamily="18" charset="0"/>
              </a:rPr>
              <a:t> a </a:t>
            </a:r>
            <a:r>
              <a:rPr lang="en-US" dirty="0" err="1">
                <a:ea typeface="Times New Roman" panose="02020603050405020304" pitchFamily="18" charset="0"/>
              </a:rPr>
              <a:t>materiais</a:t>
            </a:r>
            <a:r>
              <a:rPr lang="en-US" dirty="0">
                <a:ea typeface="Times New Roman" panose="02020603050405020304" pitchFamily="18" charset="0"/>
              </a:rPr>
              <a:t> de </a:t>
            </a:r>
            <a:r>
              <a:rPr lang="en-US" dirty="0" err="1">
                <a:ea typeface="Times New Roman" panose="02020603050405020304" pitchFamily="18" charset="0"/>
              </a:rPr>
              <a:t>pesquisa</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até</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permitiu</a:t>
            </a:r>
            <a:r>
              <a:rPr lang="en-US" dirty="0">
                <a:ea typeface="Times New Roman" panose="02020603050405020304" pitchFamily="18" charset="0"/>
              </a:rPr>
              <a:t> </a:t>
            </a:r>
            <a:r>
              <a:rPr lang="en-US" dirty="0" err="1">
                <a:ea typeface="Times New Roman" panose="02020603050405020304" pitchFamily="18" charset="0"/>
              </a:rPr>
              <a:t>entrar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contato</a:t>
            </a:r>
            <a:r>
              <a:rPr lang="en-US" dirty="0">
                <a:ea typeface="Times New Roman" panose="02020603050405020304" pitchFamily="18" charset="0"/>
              </a:rPr>
              <a:t> com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pessoa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e-mail.</a:t>
            </a:r>
          </a:p>
          <a:p>
            <a:endParaRPr lang="en-US" dirty="0">
              <a:effectLst/>
              <a:ea typeface="Times New Roman" panose="02020603050405020304" pitchFamily="18" charset="0"/>
            </a:endParaRPr>
          </a:p>
          <a:p>
            <a:r>
              <a:rPr lang="en-US" dirty="0">
                <a:ea typeface="Times New Roman" panose="02020603050405020304" pitchFamily="18" charset="0"/>
              </a:rPr>
              <a:t>A Web 1.0 </a:t>
            </a:r>
            <a:r>
              <a:rPr lang="en-US" dirty="0" err="1">
                <a:ea typeface="Times New Roman" panose="02020603050405020304" pitchFamily="18" charset="0"/>
              </a:rPr>
              <a:t>permitia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procurassem</a:t>
            </a:r>
            <a:r>
              <a:rPr lang="en-US" dirty="0">
                <a:ea typeface="Times New Roman" panose="02020603050405020304" pitchFamily="18" charset="0"/>
              </a:rPr>
              <a:t> </a:t>
            </a:r>
            <a:r>
              <a:rPr lang="en-US" dirty="0" err="1">
                <a:ea typeface="Times New Roman" panose="02020603050405020304" pitchFamily="18" charset="0"/>
              </a:rPr>
              <a:t>informações</a:t>
            </a:r>
            <a:r>
              <a:rPr lang="en-US" dirty="0">
                <a:ea typeface="Times New Roman" panose="02020603050405020304" pitchFamily="18" charset="0"/>
              </a:rPr>
              <a:t> e </a:t>
            </a:r>
            <a:r>
              <a:rPr lang="en-US" dirty="0" err="1">
                <a:ea typeface="Times New Roman" panose="02020603050405020304" pitchFamily="18" charset="0"/>
              </a:rPr>
              <a:t>enviassem</a:t>
            </a:r>
            <a:r>
              <a:rPr lang="en-US" dirty="0">
                <a:ea typeface="Times New Roman" panose="02020603050405020304" pitchFamily="18" charset="0"/>
              </a:rPr>
              <a:t> e-mails, mas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suportava</a:t>
            </a:r>
            <a:r>
              <a:rPr lang="en-US" dirty="0">
                <a:ea typeface="Times New Roman" panose="02020603050405020304" pitchFamily="18" charset="0"/>
              </a:rPr>
              <a:t> a </a:t>
            </a:r>
            <a:r>
              <a:rPr lang="en-US" dirty="0" err="1">
                <a:ea typeface="Times New Roman" panose="02020603050405020304" pitchFamily="18" charset="0"/>
              </a:rPr>
              <a:t>publicação</a:t>
            </a:r>
            <a:r>
              <a:rPr lang="en-US" dirty="0">
                <a:ea typeface="Times New Roman" panose="02020603050405020304" pitchFamily="18" charset="0"/>
              </a:rPr>
              <a:t> de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usuário</a:t>
            </a:r>
            <a:r>
              <a:rPr lang="en-US" dirty="0">
                <a:ea typeface="Times New Roman" panose="02020603050405020304" pitchFamily="18" charset="0"/>
              </a:rPr>
              <a:t> </a:t>
            </a:r>
            <a:r>
              <a:rPr lang="en-US" dirty="0" err="1">
                <a:ea typeface="Times New Roman" panose="02020603050405020304" pitchFamily="18" charset="0"/>
              </a:rPr>
              <a:t>comum</a:t>
            </a:r>
            <a:r>
              <a:rPr lang="en-US" dirty="0">
                <a:ea typeface="Times New Roman" panose="02020603050405020304" pitchFamily="18" charset="0"/>
              </a:rPr>
              <a:t>. Um </a:t>
            </a:r>
            <a:r>
              <a:rPr lang="en-US" dirty="0" err="1">
                <a:ea typeface="Times New Roman" panose="02020603050405020304" pitchFamily="18" charset="0"/>
              </a:rPr>
              <a:t>grupo</a:t>
            </a:r>
            <a:r>
              <a:rPr lang="en-US" dirty="0">
                <a:ea typeface="Times New Roman" panose="02020603050405020304" pitchFamily="18" charset="0"/>
              </a:rPr>
              <a:t> de </a:t>
            </a:r>
            <a:r>
              <a:rPr lang="en-US" dirty="0" err="1">
                <a:ea typeface="Times New Roman" panose="02020603050405020304" pitchFamily="18" charset="0"/>
              </a:rPr>
              <a:t>desenvolvedores</a:t>
            </a:r>
            <a:r>
              <a:rPr lang="en-US" dirty="0">
                <a:ea typeface="Times New Roman" panose="02020603050405020304" pitchFamily="18" charset="0"/>
              </a:rPr>
              <a:t> </a:t>
            </a:r>
            <a:r>
              <a:rPr lang="en-US" dirty="0" err="1">
                <a:ea typeface="Times New Roman" panose="02020603050405020304" pitchFamily="18" charset="0"/>
              </a:rPr>
              <a:t>atuou</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guardiões</a:t>
            </a:r>
            <a:r>
              <a:rPr lang="en-US" dirty="0">
                <a:ea typeface="Times New Roman" panose="02020603050405020304" pitchFamily="18" charset="0"/>
              </a:rPr>
              <a:t> das </a:t>
            </a:r>
            <a:r>
              <a:rPr lang="en-US" dirty="0" err="1">
                <a:ea typeface="Times New Roman" panose="02020603050405020304" pitchFamily="18" charset="0"/>
              </a:rPr>
              <a:t>informações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internet. A principal </a:t>
            </a:r>
            <a:r>
              <a:rPr lang="en-US" dirty="0" err="1">
                <a:ea typeface="Times New Roman" panose="02020603050405020304" pitchFamily="18" charset="0"/>
              </a:rPr>
              <a:t>oferta</a:t>
            </a:r>
            <a:r>
              <a:rPr lang="en-US" dirty="0">
                <a:ea typeface="Times New Roman" panose="02020603050405020304" pitchFamily="18" charset="0"/>
              </a:rPr>
              <a:t> da Web 1.0 era </a:t>
            </a:r>
            <a:r>
              <a:rPr lang="en-US" dirty="0" err="1">
                <a:ea typeface="Times New Roman" panose="02020603050405020304" pitchFamily="18" charset="0"/>
              </a:rPr>
              <a:t>compartilhar</a:t>
            </a:r>
            <a:r>
              <a:rPr lang="en-US" dirty="0">
                <a:ea typeface="Times New Roman" panose="02020603050405020304" pitchFamily="18" charset="0"/>
              </a:rPr>
              <a:t> </a:t>
            </a:r>
            <a:r>
              <a:rPr lang="en-US" dirty="0" err="1">
                <a:ea typeface="Times New Roman" panose="02020603050405020304" pitchFamily="18" charset="0"/>
              </a:rPr>
              <a:t>informações</a:t>
            </a:r>
            <a:r>
              <a:rPr lang="en-US" dirty="0">
                <a:ea typeface="Times New Roman" panose="02020603050405020304" pitchFamily="18" charset="0"/>
              </a:rPr>
              <a:t> e </a:t>
            </a:r>
            <a:r>
              <a:rPr lang="en-US" dirty="0" err="1">
                <a:ea typeface="Times New Roman" panose="02020603050405020304" pitchFamily="18" charset="0"/>
              </a:rPr>
              <a:t>contactar</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pessoa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todo</a:t>
            </a:r>
            <a:r>
              <a:rPr lang="en-US" dirty="0">
                <a:ea typeface="Times New Roman" panose="02020603050405020304" pitchFamily="18" charset="0"/>
              </a:rPr>
              <a:t> o </a:t>
            </a:r>
            <a:r>
              <a:rPr lang="en-US" dirty="0" err="1">
                <a:ea typeface="Times New Roman" panose="02020603050405020304" pitchFamily="18" charset="0"/>
              </a:rPr>
              <a:t>mundo</a:t>
            </a:r>
            <a:r>
              <a:rPr lang="en-US" dirty="0">
                <a:ea typeface="Times New Roman" panose="02020603050405020304" pitchFamily="18" charset="0"/>
              </a:rPr>
              <a:t> com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Internet.</a:t>
            </a:r>
          </a:p>
          <a:p>
            <a:r>
              <a:rPr lang="en-US" b="1" dirty="0">
                <a:solidFill>
                  <a:srgbClr val="F79037"/>
                </a:solidFill>
                <a:ea typeface="Times New Roman" panose="02020603050405020304" pitchFamily="18" charset="0"/>
              </a:rPr>
              <a:t>Web 2.0 – A internet da </a:t>
            </a:r>
            <a:r>
              <a:rPr lang="en-US" b="1" dirty="0" err="1">
                <a:solidFill>
                  <a:srgbClr val="F79037"/>
                </a:solidFill>
                <a:ea typeface="Times New Roman" panose="02020603050405020304" pitchFamily="18" charset="0"/>
              </a:rPr>
              <a:t>interação</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Em</a:t>
            </a:r>
            <a:r>
              <a:rPr lang="en-US" dirty="0">
                <a:ea typeface="Times New Roman" panose="02020603050405020304" pitchFamily="18" charset="0"/>
              </a:rPr>
              <a:t> 2004, o Facebook e o YouTube </a:t>
            </a:r>
            <a:r>
              <a:rPr lang="en-US" dirty="0" err="1">
                <a:ea typeface="Times New Roman" panose="02020603050405020304" pitchFamily="18" charset="0"/>
              </a:rPr>
              <a:t>revolucionaram</a:t>
            </a:r>
            <a:r>
              <a:rPr lang="en-US" dirty="0">
                <a:ea typeface="Times New Roman" panose="02020603050405020304" pitchFamily="18" charset="0"/>
              </a:rPr>
              <a:t> a web com o </a:t>
            </a:r>
            <a:r>
              <a:rPr lang="en-US" dirty="0" err="1">
                <a:ea typeface="Times New Roman" panose="02020603050405020304" pitchFamily="18" charset="0"/>
              </a:rPr>
              <a:t>conceito</a:t>
            </a:r>
            <a:r>
              <a:rPr lang="en-US" dirty="0">
                <a:ea typeface="Times New Roman" panose="02020603050405020304" pitchFamily="18" charset="0"/>
              </a:rPr>
              <a:t> de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gerado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usuário</a:t>
            </a:r>
            <a:r>
              <a:rPr lang="en-US" dirty="0">
                <a:ea typeface="Times New Roman" panose="02020603050405020304" pitchFamily="18" charset="0"/>
              </a:rPr>
              <a:t>. A </a:t>
            </a:r>
            <a:r>
              <a:rPr lang="en-US" dirty="0" err="1">
                <a:ea typeface="Times New Roman" panose="02020603050405020304" pitchFamily="18" charset="0"/>
              </a:rPr>
              <a:t>partir</a:t>
            </a:r>
            <a:r>
              <a:rPr lang="en-US" dirty="0">
                <a:ea typeface="Times New Roman" panose="02020603050405020304" pitchFamily="18" charset="0"/>
              </a:rPr>
              <a:t> de </a:t>
            </a:r>
            <a:r>
              <a:rPr lang="en-US" dirty="0" err="1">
                <a:ea typeface="Times New Roman" panose="02020603050405020304" pitchFamily="18" charset="0"/>
              </a:rPr>
              <a:t>então</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com </a:t>
            </a:r>
            <a:r>
              <a:rPr lang="en-US" dirty="0" err="1">
                <a:ea typeface="Times New Roman" panose="02020603050405020304" pitchFamily="18" charset="0"/>
              </a:rPr>
              <a:t>conexão</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Internet </a:t>
            </a:r>
            <a:r>
              <a:rPr lang="en-US" dirty="0" err="1">
                <a:ea typeface="Times New Roman" panose="02020603050405020304" pitchFamily="18" charset="0"/>
              </a:rPr>
              <a:t>poderiam</a:t>
            </a:r>
            <a:r>
              <a:rPr lang="en-US" dirty="0">
                <a:ea typeface="Times New Roman" panose="02020603050405020304" pitchFamily="18" charset="0"/>
              </a:rPr>
              <a:t> </a:t>
            </a:r>
            <a:r>
              <a:rPr lang="en-US" dirty="0" err="1">
                <a:ea typeface="Times New Roman" panose="02020603050405020304" pitchFamily="18" charset="0"/>
              </a:rPr>
              <a:t>publicar</a:t>
            </a:r>
            <a:r>
              <a:rPr lang="en-US" dirty="0">
                <a:ea typeface="Times New Roman" panose="02020603050405020304" pitchFamily="18" charset="0"/>
              </a:rPr>
              <a:t> </a:t>
            </a:r>
            <a:r>
              <a:rPr lang="en-US" dirty="0" err="1">
                <a:ea typeface="Times New Roman" panose="02020603050405020304" pitchFamily="18" charset="0"/>
              </a:rPr>
              <a:t>ativamente</a:t>
            </a:r>
            <a:r>
              <a:rPr lang="en-US" dirty="0">
                <a:ea typeface="Times New Roman" panose="02020603050405020304" pitchFamily="18" charset="0"/>
              </a:rPr>
              <a:t> o </a:t>
            </a:r>
            <a:r>
              <a:rPr lang="en-US" dirty="0" err="1">
                <a:ea typeface="Times New Roman" panose="02020603050405020304" pitchFamily="18" charset="0"/>
              </a:rPr>
              <a:t>próprio</a:t>
            </a:r>
            <a:r>
              <a:rPr lang="en-US" dirty="0">
                <a:ea typeface="Times New Roman" panose="02020603050405020304" pitchFamily="18" charset="0"/>
              </a:rPr>
              <a:t> </a:t>
            </a:r>
            <a:r>
              <a:rPr lang="en-US" dirty="0" err="1">
                <a:ea typeface="Times New Roman" panose="02020603050405020304" pitchFamily="18" charset="0"/>
              </a:rPr>
              <a:t>conteúdo</a:t>
            </a:r>
            <a:r>
              <a:rPr lang="en-US" dirty="0">
                <a:ea typeface="Times New Roman" panose="02020603050405020304" pitchFamily="18" charset="0"/>
              </a:rPr>
              <a:t> da web. A internet </a:t>
            </a:r>
            <a:r>
              <a:rPr lang="en-US" dirty="0" err="1">
                <a:ea typeface="Times New Roman" panose="02020603050405020304" pitchFamily="18" charset="0"/>
              </a:rPr>
              <a:t>democratizou</a:t>
            </a:r>
            <a:r>
              <a:rPr lang="en-US" dirty="0">
                <a:ea typeface="Times New Roman" panose="02020603050405020304" pitchFamily="18" charset="0"/>
              </a:rPr>
              <a:t>-se com a web 2.0. A Web 2.0 </a:t>
            </a:r>
            <a:r>
              <a:rPr lang="en-US" dirty="0" err="1">
                <a:ea typeface="Times New Roman" panose="02020603050405020304" pitchFamily="18" charset="0"/>
              </a:rPr>
              <a:t>permitiu</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formassem</a:t>
            </a:r>
            <a:r>
              <a:rPr lang="en-US" dirty="0">
                <a:ea typeface="Times New Roman" panose="02020603050405020304" pitchFamily="18" charset="0"/>
              </a:rPr>
              <a:t> </a:t>
            </a:r>
            <a:r>
              <a:rPr lang="en-US" dirty="0" err="1">
                <a:ea typeface="Times New Roman" panose="02020603050405020304" pitchFamily="18" charset="0"/>
              </a:rPr>
              <a:t>comunidades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torno</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ideia</a:t>
            </a:r>
            <a:r>
              <a:rPr lang="en-US" dirty="0">
                <a:ea typeface="Times New Roman" panose="02020603050405020304" pitchFamily="18" charset="0"/>
              </a:rPr>
              <a:t> central e </a:t>
            </a:r>
            <a:r>
              <a:rPr lang="en-US" dirty="0" err="1">
                <a:ea typeface="Times New Roman" panose="02020603050405020304" pitchFamily="18" charset="0"/>
              </a:rPr>
              <a:t>depois</a:t>
            </a:r>
            <a:r>
              <a:rPr lang="en-US" dirty="0">
                <a:ea typeface="Times New Roman" panose="02020603050405020304" pitchFamily="18" charset="0"/>
              </a:rPr>
              <a:t> se </a:t>
            </a:r>
            <a:r>
              <a:rPr lang="en-US" dirty="0" err="1">
                <a:ea typeface="Times New Roman" panose="02020603050405020304" pitchFamily="18" charset="0"/>
              </a:rPr>
              <a:t>mobilizassem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causa</a:t>
            </a:r>
            <a:r>
              <a:rPr lang="en-US" dirty="0">
                <a:ea typeface="Times New Roman" panose="02020603050405020304" pitchFamily="18" charset="0"/>
              </a:rPr>
              <a:t> </a:t>
            </a:r>
            <a:r>
              <a:rPr lang="en-US" dirty="0" err="1">
                <a:ea typeface="Times New Roman" panose="02020603050405020304" pitchFamily="18" charset="0"/>
              </a:rPr>
              <a:t>comum</a:t>
            </a:r>
            <a:r>
              <a:rPr lang="en-US" dirty="0">
                <a:ea typeface="Times New Roman" panose="02020603050405020304" pitchFamily="18" charset="0"/>
              </a:rPr>
              <a:t>.</a:t>
            </a:r>
          </a:p>
          <a:p>
            <a:endParaRPr lang="en-US" dirty="0">
              <a:effectLst/>
              <a:ea typeface="Times New Roman" panose="02020603050405020304" pitchFamily="18" charset="0"/>
            </a:endParaRPr>
          </a:p>
          <a:p>
            <a:r>
              <a:rPr lang="en-US" dirty="0">
                <a:ea typeface="Times New Roman" panose="02020603050405020304" pitchFamily="18" charset="0"/>
              </a:rPr>
              <a:t>O </a:t>
            </a:r>
            <a:r>
              <a:rPr lang="en-US" dirty="0" err="1">
                <a:ea typeface="Times New Roman" panose="02020603050405020304" pitchFamily="18" charset="0"/>
              </a:rPr>
              <a:t>movimento</a:t>
            </a:r>
            <a:r>
              <a:rPr lang="en-US" dirty="0">
                <a:ea typeface="Times New Roman" panose="02020603050405020304" pitchFamily="18" charset="0"/>
              </a:rPr>
              <a:t> da Primavera </a:t>
            </a:r>
            <a:r>
              <a:rPr lang="en-US" dirty="0" err="1">
                <a:ea typeface="Times New Roman" panose="02020603050405020304" pitchFamily="18" charset="0"/>
              </a:rPr>
              <a:t>Árabe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bom</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desse</a:t>
            </a:r>
            <a:r>
              <a:rPr lang="en-US" dirty="0">
                <a:ea typeface="Times New Roman" panose="02020603050405020304" pitchFamily="18" charset="0"/>
              </a:rPr>
              <a:t> </a:t>
            </a:r>
            <a:r>
              <a:rPr lang="en-US" dirty="0" err="1">
                <a:ea typeface="Times New Roman" panose="02020603050405020304" pitchFamily="18" charset="0"/>
              </a:rPr>
              <a:t>cenário</a:t>
            </a:r>
            <a:r>
              <a:rPr lang="en-US" dirty="0">
                <a:ea typeface="Times New Roman" panose="02020603050405020304" pitchFamily="18" charset="0"/>
              </a:rPr>
              <a:t>. As </a:t>
            </a:r>
            <a:r>
              <a:rPr lang="en-US" dirty="0" err="1">
                <a:ea typeface="Times New Roman" panose="02020603050405020304" pitchFamily="18" charset="0"/>
              </a:rPr>
              <a:t>mídias</a:t>
            </a:r>
            <a:r>
              <a:rPr lang="en-US" dirty="0">
                <a:ea typeface="Times New Roman" panose="02020603050405020304" pitchFamily="18" charset="0"/>
              </a:rPr>
              <a:t> </a:t>
            </a:r>
            <a:r>
              <a:rPr lang="en-US" dirty="0" err="1">
                <a:ea typeface="Times New Roman" panose="02020603050405020304" pitchFamily="18" charset="0"/>
              </a:rPr>
              <a:t>sociais</a:t>
            </a:r>
            <a:r>
              <a:rPr lang="en-US" dirty="0">
                <a:ea typeface="Times New Roman" panose="02020603050405020304" pitchFamily="18" charset="0"/>
              </a:rPr>
              <a:t> </a:t>
            </a:r>
            <a:r>
              <a:rPr lang="en-US" dirty="0" err="1">
                <a:ea typeface="Times New Roman" panose="02020603050405020304" pitchFamily="18" charset="0"/>
              </a:rPr>
              <a:t>desempenharam</a:t>
            </a:r>
            <a:r>
              <a:rPr lang="en-US" dirty="0">
                <a:ea typeface="Times New Roman" panose="02020603050405020304" pitchFamily="18" charset="0"/>
              </a:rPr>
              <a:t> um </a:t>
            </a:r>
            <a:r>
              <a:rPr lang="en-US" dirty="0" err="1">
                <a:ea typeface="Times New Roman" panose="02020603050405020304" pitchFamily="18" charset="0"/>
              </a:rPr>
              <a:t>papel</a:t>
            </a:r>
            <a:r>
              <a:rPr lang="en-US" dirty="0">
                <a:ea typeface="Times New Roman" panose="02020603050405020304" pitchFamily="18" charset="0"/>
              </a:rPr>
              <a:t> </a:t>
            </a:r>
            <a:r>
              <a:rPr lang="en-US" dirty="0" err="1">
                <a:ea typeface="Times New Roman" panose="02020603050405020304" pitchFamily="18" charset="0"/>
              </a:rPr>
              <a:t>significativo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facilitar</a:t>
            </a:r>
            <a:r>
              <a:rPr lang="en-US" dirty="0">
                <a:ea typeface="Times New Roman" panose="02020603050405020304" pitchFamily="18" charset="0"/>
              </a:rPr>
              <a:t> a </a:t>
            </a:r>
            <a:r>
              <a:rPr lang="en-US" dirty="0" err="1">
                <a:ea typeface="Times New Roman" panose="02020603050405020304" pitchFamily="18" charset="0"/>
              </a:rPr>
              <a:t>comunicação</a:t>
            </a:r>
            <a:r>
              <a:rPr lang="en-US" dirty="0">
                <a:ea typeface="Times New Roman" panose="02020603050405020304" pitchFamily="18" charset="0"/>
              </a:rPr>
              <a:t> entre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a:t>
            </a:r>
            <a:r>
              <a:rPr lang="en-US" dirty="0" err="1">
                <a:ea typeface="Times New Roman" panose="02020603050405020304" pitchFamily="18" charset="0"/>
              </a:rPr>
              <a:t>desse</a:t>
            </a:r>
            <a:r>
              <a:rPr lang="en-US" dirty="0">
                <a:ea typeface="Times New Roman" panose="02020603050405020304" pitchFamily="18" charset="0"/>
              </a:rPr>
              <a:t> </a:t>
            </a:r>
            <a:r>
              <a:rPr lang="en-US" dirty="0" err="1">
                <a:ea typeface="Times New Roman" panose="02020603050405020304" pitchFamily="18" charset="0"/>
              </a:rPr>
              <a:t>movimento</a:t>
            </a:r>
            <a:r>
              <a:rPr lang="en-US" dirty="0">
                <a:ea typeface="Times New Roman" panose="02020603050405020304" pitchFamily="18" charset="0"/>
              </a:rPr>
              <a:t> e </a:t>
            </a:r>
            <a:r>
              <a:rPr lang="en-US" dirty="0" err="1">
                <a:ea typeface="Times New Roman" panose="02020603050405020304" pitchFamily="18" charset="0"/>
              </a:rPr>
              <a:t>permitiram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formassem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comunidade</a:t>
            </a:r>
            <a:r>
              <a:rPr lang="en-US" dirty="0">
                <a:ea typeface="Times New Roman" panose="02020603050405020304" pitchFamily="18" charset="0"/>
              </a:rPr>
              <a:t>. </a:t>
            </a:r>
            <a:r>
              <a:rPr lang="en-US" dirty="0" err="1">
                <a:ea typeface="Times New Roman" panose="02020603050405020304" pitchFamily="18" charset="0"/>
              </a:rPr>
              <a:t>Indivíduos</a:t>
            </a:r>
            <a:r>
              <a:rPr lang="en-US" dirty="0">
                <a:ea typeface="Times New Roman" panose="02020603050405020304" pitchFamily="18" charset="0"/>
              </a:rPr>
              <a:t> </a:t>
            </a:r>
            <a:r>
              <a:rPr lang="en-US" dirty="0" err="1">
                <a:ea typeface="Times New Roman" panose="02020603050405020304" pitchFamily="18" charset="0"/>
              </a:rPr>
              <a:t>criaram</a:t>
            </a:r>
            <a:r>
              <a:rPr lang="en-US" dirty="0">
                <a:ea typeface="Times New Roman" panose="02020603050405020304" pitchFamily="18" charset="0"/>
              </a:rPr>
              <a:t> </a:t>
            </a:r>
            <a:r>
              <a:rPr lang="en-US" dirty="0" err="1">
                <a:ea typeface="Times New Roman" panose="02020603050405020304" pitchFamily="18" charset="0"/>
              </a:rPr>
              <a:t>algo</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o </a:t>
            </a:r>
            <a:r>
              <a:rPr lang="en-US" dirty="0" err="1">
                <a:ea typeface="Times New Roman" panose="02020603050405020304" pitchFamily="18" charset="0"/>
              </a:rPr>
              <a:t>suficiente</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desafiar</a:t>
            </a:r>
            <a:r>
              <a:rPr lang="en-US" dirty="0">
                <a:ea typeface="Times New Roman" panose="02020603050405020304" pitchFamily="18" charset="0"/>
              </a:rPr>
              <a:t>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estruturas</a:t>
            </a:r>
            <a:r>
              <a:rPr lang="en-US" dirty="0">
                <a:ea typeface="Times New Roman" panose="02020603050405020304" pitchFamily="18" charset="0"/>
              </a:rPr>
              <a:t> de </a:t>
            </a:r>
            <a:r>
              <a:rPr lang="en-US" dirty="0" err="1">
                <a:ea typeface="Times New Roman" panose="02020603050405020304" pitchFamily="18" charset="0"/>
              </a:rPr>
              <a:t>poder</a:t>
            </a:r>
            <a:r>
              <a:rPr lang="en-US" dirty="0">
                <a:ea typeface="Times New Roman" panose="02020603050405020304" pitchFamily="18" charset="0"/>
              </a:rPr>
              <a:t> com a web 2.0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ferramenta</a:t>
            </a:r>
            <a:r>
              <a:rPr lang="en-US" dirty="0">
                <a:ea typeface="Times New Roman" panose="02020603050405020304" pitchFamily="18" charset="0"/>
              </a:rPr>
              <a:t>.</a:t>
            </a:r>
            <a:endParaRPr lang="en-US"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142</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2.3 </a:t>
            </a:r>
            <a:r>
              <a:rPr lang="en-US" sz="1800" b="0"/>
              <a:t>Web3</a:t>
            </a:r>
            <a:r>
              <a:rPr lang="x-none" sz="1800" b="0"/>
              <a:t> </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283038"/>
            <a:ext cx="6051578" cy="397961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Problemas</a:t>
            </a:r>
            <a:r>
              <a:rPr lang="en-US" b="1" dirty="0">
                <a:solidFill>
                  <a:srgbClr val="F79037"/>
                </a:solidFill>
                <a:ea typeface="Times New Roman" panose="02020603050405020304" pitchFamily="18" charset="0"/>
              </a:rPr>
              <a:t> com Web 2.0</a:t>
            </a:r>
          </a:p>
          <a:p>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estrutura</a:t>
            </a:r>
            <a:r>
              <a:rPr lang="en-US" dirty="0">
                <a:solidFill>
                  <a:srgbClr val="000000"/>
                </a:solidFill>
                <a:ea typeface="Times New Roman" panose="02020603050405020304" pitchFamily="18" charset="0"/>
              </a:rPr>
              <a:t> da web 2.0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inerentemente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centralizada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fornecedores</a:t>
            </a:r>
            <a:r>
              <a:rPr lang="en-US" dirty="0">
                <a:solidFill>
                  <a:srgbClr val="000000"/>
                </a:solidFill>
                <a:ea typeface="Times New Roman" panose="02020603050405020304" pitchFamily="18" charset="0"/>
              </a:rPr>
              <a:t> de hardware e software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detêm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monopólios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têm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concorrentes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pé</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igualdade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usuários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só</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escolher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mídia</a:t>
            </a:r>
            <a:r>
              <a:rPr lang="en-US" dirty="0">
                <a:solidFill>
                  <a:srgbClr val="000000"/>
                </a:solidFill>
                <a:ea typeface="Times New Roman" panose="02020603050405020304" pitchFamily="18" charset="0"/>
              </a:rPr>
              <a:t> social, </a:t>
            </a:r>
            <a:r>
              <a:rPr lang="en-US" dirty="0" err="1">
                <a:solidFill>
                  <a:srgbClr val="000000"/>
                </a:solidFill>
                <a:ea typeface="Times New Roman" panose="02020603050405020304" pitchFamily="18" charset="0"/>
              </a:rPr>
              <a:t>serviços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bancários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namoro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dentro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quadro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estreito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dependem</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servidores</a:t>
            </a:r>
            <a:r>
              <a:rPr lang="en-US" dirty="0">
                <a:solidFill>
                  <a:srgbClr val="000000"/>
                </a:solidFill>
                <a:ea typeface="Times New Roman" panose="02020603050405020304" pitchFamily="18" charset="0"/>
              </a:rPr>
              <a:t> da Internet, </a:t>
            </a:r>
            <a:r>
              <a:rPr lang="en-US" dirty="0" err="1">
                <a:solidFill>
                  <a:srgbClr val="000000"/>
                </a:solidFill>
                <a:ea typeface="Times New Roman" panose="02020603050405020304" pitchFamily="18" charset="0"/>
              </a:rPr>
              <a:t>causando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outra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camada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centralização</a:t>
            </a:r>
            <a:r>
              <a:rPr lang="en-US" dirty="0">
                <a:solidFill>
                  <a:srgbClr val="000000"/>
                </a:solidFill>
                <a:ea typeface="Times New Roman" panose="02020603050405020304" pitchFamily="18" charset="0"/>
              </a:rPr>
              <a:t>.</a:t>
            </a:r>
          </a:p>
          <a:p>
            <a:r>
              <a:rPr lang="en-US" dirty="0">
                <a:solidFill>
                  <a:srgbClr val="000000"/>
                </a:solidFill>
                <a:effectLst/>
                <a:latin typeface="Calibri" panose="020F0502020204030204" pitchFamily="34" charset="0"/>
                <a:ea typeface="Times New Roman" panose="02020603050405020304" pitchFamily="18" charset="0"/>
              </a:rPr>
              <a:t> </a:t>
            </a:r>
          </a:p>
          <a:p>
            <a:r>
              <a:rPr lang="en-US" b="1" dirty="0" err="1">
                <a:solidFill>
                  <a:srgbClr val="F79037"/>
                </a:solidFill>
                <a:ea typeface="Times New Roman" panose="02020603050405020304" pitchFamily="18" charset="0"/>
              </a:rPr>
              <a:t>Centralização</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monopólios</a:t>
            </a:r>
            <a:endParaRPr lang="en-US" b="1" dirty="0">
              <a:solidFill>
                <a:srgbClr val="F79037"/>
              </a:solidFill>
              <a:ea typeface="Times New Roman" panose="02020603050405020304" pitchFamily="18" charset="0"/>
            </a:endParaRPr>
          </a:p>
          <a:p>
            <a:r>
              <a:rPr lang="en-US" dirty="0" err="1">
                <a:solidFill>
                  <a:srgbClr val="000000"/>
                </a:solidFill>
                <a:ea typeface="Times New Roman" panose="02020603050405020304" pitchFamily="18" charset="0"/>
              </a:rPr>
              <a:t>Podemos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imaginar</a:t>
            </a:r>
            <a:r>
              <a:rPr lang="en-US" dirty="0">
                <a:solidFill>
                  <a:srgbClr val="000000"/>
                </a:solidFill>
                <a:ea typeface="Times New Roman" panose="02020603050405020304" pitchFamily="18" charset="0"/>
              </a:rPr>
              <a:t> a internet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sóis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enormes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servidores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têm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milhares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planetas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orbitando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nossos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dia</a:t>
            </a:r>
            <a:r>
              <a:rPr lang="en-US" dirty="0">
                <a:solidFill>
                  <a:srgbClr val="000000"/>
                </a:solidFill>
                <a:ea typeface="Times New Roman" panose="02020603050405020304" pitchFamily="18" charset="0"/>
              </a:rPr>
              <a:t>-a-</a:t>
            </a:r>
            <a:r>
              <a:rPr lang="en-US" dirty="0" err="1">
                <a:solidFill>
                  <a:srgbClr val="000000"/>
                </a:solidFill>
                <a:ea typeface="Times New Roman" panose="02020603050405020304" pitchFamily="18" charset="0"/>
              </a:rPr>
              <a:t>dia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autoridade</a:t>
            </a:r>
            <a:r>
              <a:rPr lang="en-US" dirty="0">
                <a:solidFill>
                  <a:srgbClr val="000000"/>
                </a:solidFill>
                <a:ea typeface="Times New Roman" panose="02020603050405020304" pitchFamily="18" charset="0"/>
              </a:rPr>
              <a:t> total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sobre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e dados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centralizada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servidor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problema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subjacente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essa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arquitetura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aqui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falta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propriedade</a:t>
            </a:r>
            <a:r>
              <a:rPr lang="en-US" dirty="0">
                <a:solidFill>
                  <a:srgbClr val="000000"/>
                </a:solidFill>
                <a:ea typeface="Times New Roman" panose="02020603050405020304" pitchFamily="18" charset="0"/>
              </a:rPr>
              <a:t> dos dados e </a:t>
            </a:r>
            <a:r>
              <a:rPr lang="en-US" dirty="0" err="1">
                <a:solidFill>
                  <a:srgbClr val="000000"/>
                </a:solidFill>
                <a:ea typeface="Times New Roman" panose="02020603050405020304" pitchFamily="18" charset="0"/>
              </a:rPr>
              <a:t>poder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tomada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decisão</a:t>
            </a:r>
            <a:r>
              <a:rPr lang="en-US" dirty="0">
                <a:solidFill>
                  <a:srgbClr val="000000"/>
                </a:solidFill>
                <a:ea typeface="Times New Roman" panose="02020603050405020304" pitchFamily="18" charset="0"/>
              </a:rPr>
              <a:t>. Toda a </a:t>
            </a:r>
            <a:r>
              <a:rPr lang="en-US" dirty="0" err="1">
                <a:solidFill>
                  <a:srgbClr val="000000"/>
                </a:solidFill>
                <a:ea typeface="Times New Roman" panose="02020603050405020304" pitchFamily="18" charset="0"/>
              </a:rPr>
              <a:t>nossa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experiência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Web 2.0 </a:t>
            </a:r>
            <a:r>
              <a:rPr lang="en-US" dirty="0" err="1">
                <a:solidFill>
                  <a:srgbClr val="000000"/>
                </a:solidFill>
                <a:ea typeface="Times New Roman" panose="02020603050405020304" pitchFamily="18" charset="0"/>
              </a:rPr>
              <a:t>depende</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entidades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concedem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acesso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interrompidos</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qualquer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momento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nuvem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acesso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contas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mídia</a:t>
            </a:r>
            <a:r>
              <a:rPr lang="en-US" dirty="0">
                <a:solidFill>
                  <a:srgbClr val="000000"/>
                </a:solidFill>
                <a:ea typeface="Times New Roman" panose="02020603050405020304" pitchFamily="18" charset="0"/>
              </a:rPr>
              <a:t> social, </a:t>
            </a:r>
            <a:r>
              <a:rPr lang="en-US" dirty="0" err="1">
                <a:solidFill>
                  <a:srgbClr val="000000"/>
                </a:solidFill>
                <a:ea typeface="Times New Roman" panose="02020603050405020304" pitchFamily="18" charset="0"/>
              </a:rPr>
              <a:t>acesso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bancário</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apenas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exemplos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citar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Essencialmente</a:t>
            </a:r>
            <a:r>
              <a:rPr lang="en-US" dirty="0">
                <a:solidFill>
                  <a:srgbClr val="000000"/>
                </a:solidFill>
                <a:ea typeface="Times New Roman" panose="02020603050405020304" pitchFamily="18" charset="0"/>
              </a:rPr>
              <a:t>, se o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conteúdo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usuário</a:t>
            </a:r>
            <a:r>
              <a:rPr lang="en-US" dirty="0">
                <a:solidFill>
                  <a:srgbClr val="000000"/>
                </a:solidFill>
                <a:ea typeface="Times New Roman" panose="02020603050405020304" pitchFamily="18" charset="0"/>
              </a:rPr>
              <a:t> for </a:t>
            </a:r>
            <a:r>
              <a:rPr lang="en-US" dirty="0" err="1">
                <a:solidFill>
                  <a:srgbClr val="000000"/>
                </a:solidFill>
                <a:ea typeface="Times New Roman" panose="02020603050405020304" pitchFamily="18" charset="0"/>
              </a:rPr>
              <a:t>definido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outra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pessoa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drixa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seu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conteúdo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Sabemos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verdade</a:t>
            </a:r>
            <a:r>
              <a:rPr lang="en-US" dirty="0">
                <a:solidFill>
                  <a:srgbClr val="000000"/>
                </a:solidFill>
                <a:ea typeface="Times New Roman" panose="02020603050405020304" pitchFamily="18" charset="0"/>
              </a:rPr>
              <a:t> com a </a:t>
            </a:r>
            <a:r>
              <a:rPr lang="en-US" dirty="0" err="1">
                <a:solidFill>
                  <a:srgbClr val="000000"/>
                </a:solidFill>
                <a:ea typeface="Times New Roman" panose="02020603050405020304" pitchFamily="18" charset="0"/>
              </a:rPr>
              <a:t>publicação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fotos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mídias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sociais</a:t>
            </a:r>
            <a:r>
              <a:rPr lang="en-US" dirty="0">
                <a:solidFill>
                  <a:srgbClr val="000000"/>
                </a:solidFill>
                <a:ea typeface="Times New Roman" panose="02020603050405020304" pitchFamily="18" charset="0"/>
              </a:rPr>
              <a:t> das </a:t>
            </a:r>
            <a:r>
              <a:rPr lang="en-US" dirty="0" err="1">
                <a:solidFill>
                  <a:srgbClr val="000000"/>
                </a:solidFill>
                <a:ea typeface="Times New Roman" panose="02020603050405020304" pitchFamily="18" charset="0"/>
              </a:rPr>
              <a:t>quais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perdemos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propriedade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assim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carregadas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plataforma</a:t>
            </a:r>
            <a:r>
              <a:rPr lang="en-US" dirty="0">
                <a:solidFill>
                  <a:srgbClr val="000000"/>
                </a:solidFill>
                <a:ea typeface="Times New Roman" panose="02020603050405020304" pitchFamily="18" charset="0"/>
              </a:rPr>
              <a:t> e o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sobre</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acontece</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elas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onde</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armazenadas</a:t>
            </a:r>
            <a:r>
              <a:rPr lang="en-US" dirty="0">
                <a:solidFill>
                  <a:srgbClr val="000000"/>
                </a:solidFill>
                <a:ea typeface="Times New Roman" panose="02020603050405020304" pitchFamily="18" charset="0"/>
              </a:rPr>
              <a:t>.</a:t>
            </a:r>
          </a:p>
          <a:p>
            <a:endParaRPr lang="en-US" dirty="0">
              <a:solidFill>
                <a:srgbClr val="000000"/>
              </a:solidFill>
              <a:ea typeface="Times New Roman" panose="02020603050405020304" pitchFamily="18" charset="0"/>
            </a:endParaRPr>
          </a:p>
          <a:p>
            <a:r>
              <a:rPr lang="en-US" b="1" dirty="0">
                <a:solidFill>
                  <a:srgbClr val="F79037"/>
                </a:solidFill>
                <a:ea typeface="Times New Roman" panose="02020603050405020304" pitchFamily="18" charset="0"/>
              </a:rPr>
              <a:t>Dados </a:t>
            </a:r>
            <a:r>
              <a:rPr lang="en-US" b="1" dirty="0" err="1">
                <a:solidFill>
                  <a:srgbClr val="F79037"/>
                </a:solidFill>
                <a:ea typeface="Times New Roman" panose="02020603050405020304" pitchFamily="18" charset="0"/>
              </a:rPr>
              <a:t>como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mercadoria</a:t>
            </a:r>
            <a:endParaRPr lang="en-US" b="1" dirty="0">
              <a:solidFill>
                <a:srgbClr val="F79037"/>
              </a:solidFill>
              <a:ea typeface="Times New Roman" panose="02020603050405020304" pitchFamily="18" charset="0"/>
            </a:endParaRPr>
          </a:p>
          <a:p>
            <a:r>
              <a:rPr lang="en-US" dirty="0">
                <a:solidFill>
                  <a:srgbClr val="000000"/>
                </a:solidFill>
                <a:ea typeface="Times New Roman" panose="02020603050405020304" pitchFamily="18" charset="0"/>
              </a:rPr>
              <a:t>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ainda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preocupante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o facto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conteúdos</a:t>
            </a:r>
            <a:r>
              <a:rPr lang="en-US" dirty="0">
                <a:solidFill>
                  <a:srgbClr val="000000"/>
                </a:solidFill>
                <a:ea typeface="Times New Roman" panose="02020603050405020304" pitchFamily="18" charset="0"/>
              </a:rPr>
              <a:t> e dados </a:t>
            </a:r>
            <a:r>
              <a:rPr lang="en-US" dirty="0" err="1">
                <a:solidFill>
                  <a:srgbClr val="000000"/>
                </a:solidFill>
                <a:ea typeface="Times New Roman" panose="02020603050405020304" pitchFamily="18" charset="0"/>
              </a:rPr>
              <a:t>pessoais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publicados</a:t>
            </a:r>
            <a:r>
              <a:rPr lang="en-US" dirty="0">
                <a:solidFill>
                  <a:srgbClr val="000000"/>
                </a:solidFill>
                <a:ea typeface="Times New Roman" panose="02020603050405020304" pitchFamily="18" charset="0"/>
              </a:rPr>
              <a:t> online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monetizados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empresas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ganhar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influenciar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democráticos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resultado</a:t>
            </a:r>
            <a:r>
              <a:rPr lang="en-US" dirty="0">
                <a:solidFill>
                  <a:srgbClr val="000000"/>
                </a:solidFill>
                <a:ea typeface="Times New Roman" panose="02020603050405020304" pitchFamily="18" charset="0"/>
              </a:rPr>
              <a:t> final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 internet </a:t>
            </a:r>
            <a:r>
              <a:rPr lang="en-US" dirty="0" err="1">
                <a:solidFill>
                  <a:srgbClr val="000000"/>
                </a:solidFill>
                <a:ea typeface="Times New Roman" panose="02020603050405020304" pitchFamily="18" charset="0"/>
              </a:rPr>
              <a:t>atual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usuários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publiquem</a:t>
            </a:r>
            <a:r>
              <a:rPr lang="en-US" dirty="0">
                <a:solidFill>
                  <a:srgbClr val="000000"/>
                </a:solidFill>
                <a:ea typeface="Times New Roman" panose="02020603050405020304" pitchFamily="18" charset="0"/>
              </a:rPr>
              <a:t>, mas </a:t>
            </a:r>
            <a:r>
              <a:rPr lang="en-US" dirty="0" err="1">
                <a:solidFill>
                  <a:srgbClr val="000000"/>
                </a:solidFill>
                <a:ea typeface="Times New Roman" panose="02020603050405020304" pitchFamily="18" charset="0"/>
              </a:rPr>
              <a:t>possui</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monetiza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tudo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usuários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dados do </a:t>
            </a:r>
            <a:r>
              <a:rPr lang="en-US" dirty="0" err="1">
                <a:solidFill>
                  <a:srgbClr val="000000"/>
                </a:solidFill>
                <a:ea typeface="Times New Roman" panose="02020603050405020304" pitchFamily="18" charset="0"/>
              </a:rPr>
              <a:t>usuário</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mercadoria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web 2.0.</a:t>
            </a:r>
            <a:endParaRPr lang="en-US" dirty="0">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9943" y="4497669"/>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143</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78986" y="6091202"/>
            <a:ext cx="6143488" cy="391004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b="1" dirty="0" err="1">
                <a:solidFill>
                  <a:srgbClr val="F79037"/>
                </a:solidFill>
                <a:ea typeface="Times New Roman" panose="02020603050405020304" pitchFamily="18" charset="0"/>
              </a:rPr>
              <a:t>Transferência</a:t>
            </a:r>
            <a:r>
              <a:rPr lang="en-US" b="1" dirty="0">
                <a:solidFill>
                  <a:srgbClr val="F79037"/>
                </a:solidFill>
                <a:ea typeface="Times New Roman" panose="02020603050405020304" pitchFamily="18" charset="0"/>
              </a:rPr>
              <a:t> de valor</a:t>
            </a:r>
          </a:p>
          <a:p>
            <a:pPr fontAlgn="base"/>
            <a:r>
              <a:rPr lang="en-US" dirty="0" err="1">
                <a:ea typeface="Times New Roman" panose="02020603050405020304" pitchFamily="18" charset="0"/>
              </a:rPr>
              <a:t>Além</a:t>
            </a:r>
            <a:r>
              <a:rPr lang="en-US" dirty="0">
                <a:ea typeface="Times New Roman" panose="02020603050405020304" pitchFamily="18" charset="0"/>
              </a:rPr>
              <a:t> disso, </a:t>
            </a:r>
            <a:r>
              <a:rPr lang="en-US" dirty="0" err="1">
                <a:ea typeface="Times New Roman" panose="02020603050405020304" pitchFamily="18" charset="0"/>
              </a:rPr>
              <a:t>na</a:t>
            </a:r>
            <a:r>
              <a:rPr lang="en-US" dirty="0">
                <a:ea typeface="Times New Roman" panose="02020603050405020304" pitchFamily="18" charset="0"/>
              </a:rPr>
              <a:t> web 2.0,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transferir</a:t>
            </a:r>
            <a:r>
              <a:rPr lang="en-US" dirty="0">
                <a:ea typeface="Times New Roman" panose="02020603050405020304" pitchFamily="18" charset="0"/>
              </a:rPr>
              <a:t> valor de forma </a:t>
            </a:r>
            <a:r>
              <a:rPr lang="en-US" dirty="0" err="1">
                <a:ea typeface="Times New Roman" panose="02020603050405020304" pitchFamily="18" charset="0"/>
              </a:rPr>
              <a:t>autónoma</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o </a:t>
            </a:r>
            <a:r>
              <a:rPr lang="en-US" dirty="0" err="1">
                <a:ea typeface="Times New Roman" panose="02020603050405020304" pitchFamily="18" charset="0"/>
              </a:rPr>
              <a:t>envolvimento</a:t>
            </a:r>
            <a:r>
              <a:rPr lang="en-US" dirty="0">
                <a:ea typeface="Times New Roman" panose="02020603050405020304" pitchFamily="18" charset="0"/>
              </a:rPr>
              <a:t> de </a:t>
            </a:r>
            <a:r>
              <a:rPr lang="en-US" dirty="0" err="1">
                <a:ea typeface="Times New Roman" panose="02020603050405020304" pitchFamily="18" charset="0"/>
              </a:rPr>
              <a:t>terceiros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especialmente</a:t>
            </a:r>
            <a:r>
              <a:rPr lang="en-US" dirty="0">
                <a:ea typeface="Times New Roman" panose="02020603050405020304" pitchFamily="18" charset="0"/>
              </a:rPr>
              <a:t> </a:t>
            </a:r>
            <a:r>
              <a:rPr lang="en-US" dirty="0" err="1">
                <a:ea typeface="Times New Roman" panose="02020603050405020304" pitchFamily="18" charset="0"/>
              </a:rPr>
              <a:t>verdadeiro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internacionais</a:t>
            </a:r>
            <a:r>
              <a:rPr lang="en-US" dirty="0">
                <a:ea typeface="Times New Roman" panose="02020603050405020304" pitchFamily="18" charset="0"/>
              </a:rPr>
              <a:t>. </a:t>
            </a:r>
            <a:r>
              <a:rPr lang="en-US" dirty="0" err="1">
                <a:ea typeface="Times New Roman" panose="02020603050405020304" pitchFamily="18" charset="0"/>
              </a:rPr>
              <a:t>Apesar</a:t>
            </a:r>
            <a:r>
              <a:rPr lang="en-US" dirty="0">
                <a:ea typeface="Times New Roman" panose="02020603050405020304" pitchFamily="18" charset="0"/>
              </a:rPr>
              <a:t> dos </a:t>
            </a:r>
            <a:r>
              <a:rPr lang="en-US" dirty="0" err="1">
                <a:ea typeface="Times New Roman" panose="02020603050405020304" pitchFamily="18" charset="0"/>
              </a:rPr>
              <a:t>avanços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digitalização</a:t>
            </a:r>
            <a:r>
              <a:rPr lang="en-US" dirty="0">
                <a:ea typeface="Times New Roman" panose="02020603050405020304" pitchFamily="18" charset="0"/>
              </a:rPr>
              <a:t> e </a:t>
            </a:r>
            <a:r>
              <a:rPr lang="en-US" dirty="0" err="1">
                <a:ea typeface="Times New Roman" panose="02020603050405020304" pitchFamily="18" charset="0"/>
              </a:rPr>
              <a:t>digitalização</a:t>
            </a:r>
            <a:r>
              <a:rPr lang="en-US" dirty="0">
                <a:ea typeface="Times New Roman" panose="02020603050405020304" pitchFamily="18" charset="0"/>
              </a:rPr>
              <a:t> do </a:t>
            </a:r>
            <a:r>
              <a:rPr lang="en-US" dirty="0" err="1">
                <a:ea typeface="Times New Roman" panose="02020603050405020304" pitchFamily="18" charset="0"/>
              </a:rPr>
              <a:t>banco</a:t>
            </a:r>
            <a:r>
              <a:rPr lang="en-US" dirty="0">
                <a:ea typeface="Times New Roman" panose="02020603050405020304" pitchFamily="18" charset="0"/>
              </a:rPr>
              <a:t> online, um </a:t>
            </a:r>
            <a:r>
              <a:rPr lang="en-US" dirty="0" err="1">
                <a:ea typeface="Times New Roman" panose="02020603050405020304" pitchFamily="18" charset="0"/>
              </a:rPr>
              <a:t>intermediário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provedor</a:t>
            </a:r>
            <a:r>
              <a:rPr lang="en-US" dirty="0">
                <a:ea typeface="Times New Roman" panose="02020603050405020304" pitchFamily="18" charset="0"/>
              </a:rPr>
              <a:t> </a:t>
            </a:r>
            <a:r>
              <a:rPr lang="en-US" dirty="0" err="1">
                <a:ea typeface="Times New Roman" panose="02020603050405020304" pitchFamily="18" charset="0"/>
              </a:rPr>
              <a:t>terceirizado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a:t>
            </a:r>
          </a:p>
          <a:p>
            <a:pPr fontAlgn="base"/>
            <a:br>
              <a:rPr lang="en-US" dirty="0">
                <a:effectLst/>
                <a:ea typeface="Times New Roman" panose="02020603050405020304" pitchFamily="18" charset="0"/>
              </a:rPr>
            </a:br>
            <a:r>
              <a:rPr lang="en-US" dirty="0" err="1">
                <a:ea typeface="Times New Roman" panose="02020603050405020304" pitchFamily="18" charset="0"/>
              </a:rPr>
              <a:t>Enquanto</a:t>
            </a:r>
            <a:r>
              <a:rPr lang="en-US" dirty="0">
                <a:ea typeface="Times New Roman" panose="02020603050405020304" pitchFamily="18" charset="0"/>
              </a:rPr>
              <a:t> a web 2.0 </a:t>
            </a:r>
            <a:r>
              <a:rPr lang="en-US" dirty="0" err="1">
                <a:ea typeface="Times New Roman" panose="02020603050405020304" pitchFamily="18" charset="0"/>
              </a:rPr>
              <a:t>permitia</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publicar</a:t>
            </a:r>
            <a:r>
              <a:rPr lang="en-US" dirty="0">
                <a:ea typeface="Times New Roman" panose="02020603050405020304" pitchFamily="18" charset="0"/>
              </a:rPr>
              <a:t>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construir</a:t>
            </a:r>
            <a:r>
              <a:rPr lang="en-US" dirty="0">
                <a:ea typeface="Times New Roman" panose="02020603050405020304" pitchFamily="18" charset="0"/>
              </a:rPr>
              <a:t> </a:t>
            </a:r>
            <a:r>
              <a:rPr lang="en-US" dirty="0" err="1">
                <a:ea typeface="Times New Roman" panose="02020603050405020304" pitchFamily="18" charset="0"/>
              </a:rPr>
              <a:t>comunidades</a:t>
            </a:r>
            <a:r>
              <a:rPr lang="en-US" dirty="0">
                <a:ea typeface="Times New Roman" panose="02020603050405020304" pitchFamily="18" charset="0"/>
              </a:rPr>
              <a:t> e </a:t>
            </a:r>
            <a:r>
              <a:rPr lang="en-US" dirty="0" err="1">
                <a:ea typeface="Times New Roman" panose="02020603050405020304" pitchFamily="18" charset="0"/>
              </a:rPr>
              <a:t>movimentos</a:t>
            </a:r>
            <a:r>
              <a:rPr lang="en-US" dirty="0">
                <a:ea typeface="Times New Roman" panose="02020603050405020304" pitchFamily="18" charset="0"/>
              </a:rPr>
              <a:t> </a:t>
            </a:r>
            <a:r>
              <a:rPr lang="en-US" dirty="0" err="1">
                <a:ea typeface="Times New Roman" panose="02020603050405020304" pitchFamily="18" charset="0"/>
              </a:rPr>
              <a:t>sociais</a:t>
            </a:r>
            <a:r>
              <a:rPr lang="en-US" dirty="0">
                <a:ea typeface="Times New Roman" panose="02020603050405020304" pitchFamily="18" charset="0"/>
              </a:rPr>
              <a:t>, </a:t>
            </a:r>
            <a:r>
              <a:rPr lang="en-US" dirty="0" err="1">
                <a:ea typeface="Times New Roman" panose="02020603050405020304" pitchFamily="18" charset="0"/>
              </a:rPr>
              <a:t>ela</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concentrava</a:t>
            </a:r>
            <a:r>
              <a:rPr lang="en-US" dirty="0">
                <a:ea typeface="Times New Roman" panose="02020603050405020304" pitchFamily="18" charset="0"/>
              </a:rPr>
              <a:t> o </a:t>
            </a:r>
            <a:r>
              <a:rPr lang="en-US" dirty="0" err="1">
                <a:ea typeface="Times New Roman" panose="02020603050405020304" pitchFamily="18" charset="0"/>
              </a:rPr>
              <a:t>direito</a:t>
            </a:r>
            <a:r>
              <a:rPr lang="en-US" dirty="0">
                <a:ea typeface="Times New Roman" panose="02020603050405020304" pitchFamily="18" charset="0"/>
              </a:rPr>
              <a:t> e o </a:t>
            </a:r>
            <a:r>
              <a:rPr lang="en-US" dirty="0" err="1">
                <a:ea typeface="Times New Roman" panose="02020603050405020304" pitchFamily="18" charset="0"/>
              </a:rPr>
              <a:t>controlo</a:t>
            </a:r>
            <a:r>
              <a:rPr lang="en-US" dirty="0">
                <a:ea typeface="Times New Roman" panose="02020603050405020304" pitchFamily="18" charset="0"/>
              </a:rPr>
              <a:t> de dados </a:t>
            </a:r>
            <a:r>
              <a:rPr lang="en-US" dirty="0" err="1">
                <a:ea typeface="Times New Roman" panose="02020603050405020304" pitchFamily="18" charset="0"/>
              </a:rPr>
              <a:t>pessoais</a:t>
            </a:r>
            <a:r>
              <a:rPr lang="en-US" dirty="0">
                <a:ea typeface="Times New Roman" panose="02020603050405020304" pitchFamily="18" charset="0"/>
              </a:rPr>
              <a:t> </a:t>
            </a:r>
            <a:r>
              <a:rPr lang="en-US" dirty="0" err="1">
                <a:ea typeface="Times New Roman" panose="02020603050405020304" pitchFamily="18" charset="0"/>
              </a:rPr>
              <a:t>nas</a:t>
            </a:r>
            <a:r>
              <a:rPr lang="en-US" dirty="0">
                <a:ea typeface="Times New Roman" panose="02020603050405020304" pitchFamily="18" charset="0"/>
              </a:rPr>
              <a:t> </a:t>
            </a:r>
            <a:r>
              <a:rPr lang="en-US" dirty="0" err="1">
                <a:ea typeface="Times New Roman" panose="02020603050405020304" pitchFamily="18" charset="0"/>
              </a:rPr>
              <a:t>mãos</a:t>
            </a:r>
            <a:r>
              <a:rPr lang="en-US" dirty="0">
                <a:ea typeface="Times New Roman" panose="02020603050405020304" pitchFamily="18" charset="0"/>
              </a:rPr>
              <a:t> de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entidades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Na web 2.0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somos</a:t>
            </a:r>
            <a:r>
              <a:rPr lang="en-US" dirty="0">
                <a:ea typeface="Times New Roman" panose="02020603050405020304" pitchFamily="18" charset="0"/>
              </a:rPr>
              <a:t> </a:t>
            </a:r>
            <a:r>
              <a:rPr lang="en-US" dirty="0" err="1">
                <a:ea typeface="Times New Roman" panose="02020603050405020304" pitchFamily="18" charset="0"/>
              </a:rPr>
              <a:t>proprietários</a:t>
            </a:r>
            <a:r>
              <a:rPr lang="en-US" dirty="0">
                <a:ea typeface="Times New Roman" panose="02020603050405020304" pitchFamily="18" charset="0"/>
              </a:rPr>
              <a:t> de </a:t>
            </a:r>
            <a:r>
              <a:rPr lang="en-US" dirty="0" err="1">
                <a:ea typeface="Times New Roman" panose="02020603050405020304" pitchFamily="18" charset="0"/>
              </a:rPr>
              <a:t>nenhum</a:t>
            </a:r>
            <a:r>
              <a:rPr lang="en-US" dirty="0">
                <a:ea typeface="Times New Roman" panose="02020603050405020304" pitchFamily="18" charset="0"/>
              </a:rPr>
              <a:t> </a:t>
            </a:r>
            <a:r>
              <a:rPr lang="en-US" dirty="0" err="1">
                <a:ea typeface="Times New Roman" panose="02020603050405020304" pitchFamily="18" charset="0"/>
              </a:rPr>
              <a:t>conteúdo</a:t>
            </a:r>
            <a:r>
              <a:rPr lang="en-US" dirty="0">
                <a:ea typeface="Times New Roman" panose="02020603050405020304" pitchFamily="18" charset="0"/>
              </a:rPr>
              <a:t> que </a:t>
            </a:r>
            <a:r>
              <a:rPr lang="en-US" dirty="0" err="1">
                <a:ea typeface="Times New Roman" panose="02020603050405020304" pitchFamily="18" charset="0"/>
              </a:rPr>
              <a:t>publicamos</a:t>
            </a:r>
            <a:r>
              <a:rPr lang="en-US" dirty="0">
                <a:ea typeface="Times New Roman" panose="02020603050405020304" pitchFamily="18" charset="0"/>
              </a:rPr>
              <a:t>, 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exercem</a:t>
            </a:r>
            <a:r>
              <a:rPr lang="en-US" dirty="0">
                <a:ea typeface="Times New Roman" panose="02020603050405020304" pitchFamily="18" charset="0"/>
              </a:rPr>
              <a:t> “auto-</a:t>
            </a:r>
            <a:r>
              <a:rPr lang="en-US" dirty="0" err="1">
                <a:ea typeface="Times New Roman" panose="02020603050405020304" pitchFamily="18" charset="0"/>
              </a:rPr>
              <a:t>soberania</a:t>
            </a:r>
            <a:r>
              <a:rPr lang="en-US" dirty="0">
                <a:ea typeface="Times New Roman" panose="02020603050405020304" pitchFamily="18" charset="0"/>
              </a:rPr>
              <a:t>”.</a:t>
            </a:r>
            <a:endParaRPr lang="en-US" dirty="0">
              <a:effectLst/>
              <a:ea typeface="Times New Roman" panose="02020603050405020304" pitchFamily="18" charset="0"/>
            </a:endParaRPr>
          </a:p>
          <a:p>
            <a:pPr fontAlgn="base"/>
            <a:endParaRPr lang="en-US" dirty="0">
              <a:ea typeface="Times New Roman" panose="02020603050405020304" pitchFamily="18" charset="0"/>
            </a:endParaRPr>
          </a:p>
          <a:p>
            <a:pPr fontAlgn="base"/>
            <a:endParaRPr lang="en-US" b="1" dirty="0">
              <a:solidFill>
                <a:srgbClr val="F79037"/>
              </a:solidFill>
              <a:ea typeface="Times New Roman" panose="02020603050405020304" pitchFamily="18" charset="0"/>
            </a:endParaRPr>
          </a:p>
          <a:p>
            <a:pPr fontAlgn="base"/>
            <a:r>
              <a:rPr lang="en-US" b="1" dirty="0">
                <a:solidFill>
                  <a:srgbClr val="F79037"/>
                </a:solidFill>
                <a:effectLst/>
                <a:ea typeface="Times New Roman" panose="02020603050405020304" pitchFamily="18" charset="0"/>
              </a:rPr>
              <a:t>Web 3.0 – </a:t>
            </a:r>
            <a:r>
              <a:rPr lang="en-US" b="1" dirty="0">
                <a:solidFill>
                  <a:srgbClr val="F79037"/>
                </a:solidFill>
                <a:ea typeface="Times New Roman" panose="02020603050405020304" pitchFamily="18" charset="0"/>
              </a:rPr>
              <a:t>Internet de </a:t>
            </a:r>
            <a:r>
              <a:rPr lang="en-US" b="1" dirty="0" err="1">
                <a:solidFill>
                  <a:srgbClr val="F79037"/>
                </a:solidFill>
                <a:ea typeface="Times New Roman" panose="02020603050405020304" pitchFamily="18" charset="0"/>
              </a:rPr>
              <a:t>Propriedade</a:t>
            </a:r>
            <a:endParaRPr lang="en-US" b="1" dirty="0">
              <a:solidFill>
                <a:srgbClr val="F79037"/>
              </a:solidFill>
              <a:ea typeface="Times New Roman" panose="02020603050405020304" pitchFamily="18" charset="0"/>
            </a:endParaRPr>
          </a:p>
          <a:p>
            <a:pPr fontAlgn="base"/>
            <a:r>
              <a:rPr lang="en-US" dirty="0">
                <a:effectLst/>
                <a:ea typeface="Times New Roman" panose="02020603050405020304" pitchFamily="18" charset="0"/>
              </a:rPr>
              <a:t>Web 3.0 </a:t>
            </a:r>
            <a:r>
              <a:rPr lang="en-US" dirty="0" err="1">
                <a:effectLst/>
                <a:ea typeface="Times New Roman" panose="02020603050405020304" pitchFamily="18" charset="0"/>
              </a:rPr>
              <a:t>responde</a:t>
            </a:r>
            <a:r>
              <a:rPr lang="en-US" dirty="0">
                <a:effectLst/>
                <a:ea typeface="Times New Roman" panose="02020603050405020304" pitchFamily="18" charset="0"/>
              </a:rPr>
              <a:t> </a:t>
            </a:r>
            <a:r>
              <a:rPr lang="en-US" dirty="0" err="1">
                <a:effectLst/>
                <a:ea typeface="Times New Roman" panose="02020603050405020304" pitchFamily="18" charset="0"/>
              </a:rPr>
              <a:t>às</a:t>
            </a:r>
            <a:r>
              <a:rPr lang="en-US" dirty="0">
                <a:effectLst/>
                <a:ea typeface="Times New Roman" panose="02020603050405020304" pitchFamily="18" charset="0"/>
              </a:rPr>
              <a:t> </a:t>
            </a:r>
            <a:r>
              <a:rPr lang="en-US" dirty="0" err="1">
                <a:effectLst/>
                <a:ea typeface="Times New Roman" panose="02020603050405020304" pitchFamily="18" charset="0"/>
              </a:rPr>
              <a:t>perguntas</a:t>
            </a:r>
            <a:r>
              <a:rPr lang="en-US" dirty="0">
                <a:effectLst/>
                <a:ea typeface="Times New Roman" panose="02020603050405020304" pitchFamily="18" charset="0"/>
              </a:rPr>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548801"/>
            <a:ext cx="3049154" cy="478999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Potes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mel</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silos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informação</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aderir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à</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online,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utilizador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deve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serviço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on-line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sensível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requer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compartilhamento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carteiras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identidade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endereços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dados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finanças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grande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oferece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grande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incentivo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hackers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atingirem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Apesar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esforços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centralizados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vulneráveis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crimes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ameaças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à</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papel</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servidores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Inernet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camada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base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entre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entidades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poderosas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infra-</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estrutura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web 2.0.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você</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use a Internet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mídias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sociais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namoro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educação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punhado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grandes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entidades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coletam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têm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controlo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absoluto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coletados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perigosa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importa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mãos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vigor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evitar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fraudes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368241" y="8062387"/>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944276" y="9290677"/>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E se </a:t>
            </a:r>
            <a:r>
              <a:rPr lang="en-US" dirty="0" err="1">
                <a:ea typeface="Times New Roman" panose="02020603050405020304" pitchFamily="18" charset="0"/>
              </a:rPr>
              <a:t>pudéssemos</a:t>
            </a:r>
            <a:r>
              <a:rPr lang="en-US" dirty="0">
                <a:ea typeface="Times New Roman" panose="02020603050405020304" pitchFamily="18" charset="0"/>
              </a:rPr>
              <a:t> </a:t>
            </a:r>
            <a:r>
              <a:rPr lang="en-US" dirty="0" err="1">
                <a:ea typeface="Times New Roman" panose="02020603050405020304" pitchFamily="18" charset="0"/>
              </a:rPr>
              <a:t>possuir</a:t>
            </a:r>
            <a:r>
              <a:rPr lang="en-US" dirty="0">
                <a:ea typeface="Times New Roman" panose="02020603050405020304" pitchFamily="18" charset="0"/>
              </a:rPr>
              <a:t> a </a:t>
            </a:r>
            <a:r>
              <a:rPr lang="en-US" dirty="0" err="1">
                <a:ea typeface="Times New Roman" panose="02020603050405020304" pitchFamily="18" charset="0"/>
              </a:rPr>
              <a:t>nossa</a:t>
            </a:r>
            <a:r>
              <a:rPr lang="en-US" dirty="0">
                <a:ea typeface="Times New Roman" panose="02020603050405020304" pitchFamily="18" charset="0"/>
              </a:rPr>
              <a:t> </a:t>
            </a:r>
            <a:r>
              <a:rPr lang="en-US" dirty="0" err="1">
                <a:ea typeface="Times New Roman" panose="02020603050405020304" pitchFamily="18" charset="0"/>
              </a:rPr>
              <a:t>vida</a:t>
            </a:r>
            <a:r>
              <a:rPr lang="en-US" dirty="0">
                <a:ea typeface="Times New Roman" panose="02020603050405020304" pitchFamily="18" charset="0"/>
              </a:rPr>
              <a:t> digital e </a:t>
            </a:r>
            <a:r>
              <a:rPr lang="en-US" dirty="0" err="1">
                <a:ea typeface="Times New Roman" panose="02020603050405020304" pitchFamily="18" charset="0"/>
              </a:rPr>
              <a:t>gerenciar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nossos</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de forma </a:t>
            </a:r>
            <a:r>
              <a:rPr lang="en-US" dirty="0" err="1">
                <a:ea typeface="Times New Roman" panose="02020603050405020304" pitchFamily="18" charset="0"/>
              </a:rPr>
              <a:t>autónoma</a:t>
            </a:r>
            <a:r>
              <a:rPr lang="en-US" dirty="0">
                <a:ea typeface="Times New Roman" panose="02020603050405020304" pitchFamily="18" charset="0"/>
              </a:rPr>
              <a:t>?</a:t>
            </a:r>
            <a:endParaRPr lang="en-US" dirty="0"/>
          </a:p>
        </p:txBody>
      </p:sp>
      <p:sp>
        <p:nvSpPr>
          <p:cNvPr id="7" name="TextBox 6">
            <a:extLst>
              <a:ext uri="{FF2B5EF4-FFF2-40B4-BE49-F238E27FC236}">
                <a16:creationId xmlns:a16="http://schemas.microsoft.com/office/drawing/2014/main" id="{D26DA388-5206-986D-65C6-814EC8F1770F}"/>
              </a:ext>
            </a:extLst>
          </p:cNvPr>
          <p:cNvSpPr txBox="1"/>
          <p:nvPr/>
        </p:nvSpPr>
        <p:spPr>
          <a:xfrm>
            <a:off x="4380116" y="897678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944276" y="8167934"/>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dirty="0">
                <a:ea typeface="Times New Roman" panose="02020603050405020304" pitchFamily="18" charset="0"/>
              </a:rPr>
              <a:t>E se </a:t>
            </a:r>
            <a:r>
              <a:rPr lang="en-US" dirty="0" err="1">
                <a:ea typeface="Times New Roman" panose="02020603050405020304" pitchFamily="18" charset="0"/>
              </a:rPr>
              <a:t>pudéssemos</a:t>
            </a:r>
            <a:r>
              <a:rPr lang="en-US" dirty="0">
                <a:ea typeface="Times New Roman" panose="02020603050405020304" pitchFamily="18" charset="0"/>
              </a:rPr>
              <a:t> </a:t>
            </a:r>
            <a:r>
              <a:rPr lang="en-US" dirty="0" err="1">
                <a:ea typeface="Times New Roman" panose="02020603050405020304" pitchFamily="18" charset="0"/>
              </a:rPr>
              <a:t>aceder</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compartilhar</a:t>
            </a:r>
            <a:r>
              <a:rPr lang="en-US" dirty="0">
                <a:ea typeface="Times New Roman" panose="02020603050405020304" pitchFamily="18" charset="0"/>
              </a:rPr>
              <a:t> </a:t>
            </a:r>
            <a:r>
              <a:rPr lang="en-US" dirty="0" err="1">
                <a:ea typeface="Times New Roman" panose="02020603050405020304" pitchFamily="18" charset="0"/>
              </a:rPr>
              <a:t>nenhum</a:t>
            </a:r>
            <a:r>
              <a:rPr lang="en-US" dirty="0">
                <a:ea typeface="Times New Roman" panose="02020603050405020304" pitchFamily="18" charset="0"/>
              </a:rPr>
              <a:t> dado e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entregar</a:t>
            </a:r>
            <a:r>
              <a:rPr lang="en-US" dirty="0">
                <a:ea typeface="Times New Roman" panose="02020603050405020304" pitchFamily="18" charset="0"/>
              </a:rPr>
              <a:t> a </a:t>
            </a:r>
            <a:r>
              <a:rPr lang="en-US" dirty="0" err="1">
                <a:ea typeface="Times New Roman" panose="02020603050405020304" pitchFamily="18" charset="0"/>
              </a:rPr>
              <a:t>propriedade</a:t>
            </a:r>
            <a:r>
              <a:rPr lang="en-US" dirty="0">
                <a:ea typeface="Times New Roman" panose="02020603050405020304" pitchFamily="18" charset="0"/>
              </a:rPr>
              <a:t> do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cria</a:t>
            </a:r>
            <a:r>
              <a:rPr lang="en-US" dirty="0">
                <a:ea typeface="Times New Roman" panose="02020603050405020304" pitchFamily="18" charset="0"/>
              </a:rPr>
              <a:t>?</a:t>
            </a:r>
            <a:endParaRPr lang="en-US" dirty="0"/>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err="1"/>
              <a:t>Produtos</a:t>
            </a:r>
            <a:r>
              <a:rPr lang="en-US" dirty="0"/>
              <a:t> e </a:t>
            </a:r>
            <a:r>
              <a:rPr lang="en-US" dirty="0" err="1"/>
              <a:t>Serviços</a:t>
            </a:r>
            <a:r>
              <a:rPr lang="en-US" dirty="0"/>
              <a:t> Crypto</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Tokenização</a:t>
            </a:r>
            <a:r>
              <a:rPr lang="en-US" dirty="0"/>
              <a:t> de </a:t>
            </a:r>
            <a:r>
              <a:rPr lang="en-US" dirty="0" err="1"/>
              <a:t>Ativos</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err="1"/>
              <a:t>Avaliação</a:t>
            </a:r>
            <a:r>
              <a:rPr lang="en-US" dirty="0"/>
              <a:t> de </a:t>
            </a:r>
            <a:r>
              <a:rPr lang="en-US" dirty="0" err="1"/>
              <a:t>Aprendizagem</a:t>
            </a:r>
            <a:r>
              <a:rPr lang="en-US" dirty="0"/>
              <a:t> para o </a:t>
            </a:r>
            <a:r>
              <a:rPr lang="en-US" dirty="0" err="1"/>
              <a:t>Módulo</a:t>
            </a:r>
            <a:r>
              <a:rPr lang="en-US" dirty="0"/>
              <a:t> 6</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128</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746384" y="4789655"/>
            <a:ext cx="17440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136</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t>148</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593157" y="5761216"/>
            <a:ext cx="90817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579372" y="2966993"/>
            <a:ext cx="6580470"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conteúdos</a:t>
            </a:r>
            <a:r>
              <a:rPr lang="en-US" sz="6000" dirty="0"/>
              <a:t> </a:t>
            </a:r>
            <a:r>
              <a:rPr lang="en-US" sz="6000" dirty="0" err="1"/>
              <a:t>módulo</a:t>
            </a:r>
            <a:r>
              <a:rPr lang="en-US" sz="6000" dirty="0"/>
              <a:t> 6</a:t>
            </a:r>
          </a:p>
        </p:txBody>
      </p:sp>
    </p:spTree>
    <p:extLst>
      <p:ext uri="{BB962C8B-B14F-4D97-AF65-F5344CB8AC3E}">
        <p14:creationId xmlns:p14="http://schemas.microsoft.com/office/powerpoint/2010/main" val="219491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conhecida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web3)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proclamada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próxima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geração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internet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depois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web 2.0. O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nome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foi</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criado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Gavin Wood, co-</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fundador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fundador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Polkadot</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importante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observar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ainda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existe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definição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uniforme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termo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2.0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concentra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-se no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conteúdo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criado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pelo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usuário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hospedado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sites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centralizados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dará</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usuários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controlo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dados online. Para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faz</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uso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aprendizagem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máquina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inteligência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artificial (IA)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tecnologia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proponentes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visam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criar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sites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aplicativos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Web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abertos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conectados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ajuda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melhor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compreensão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dos dados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máquina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aspectos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descentralização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economias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desempenham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papel</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importante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onde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tecnologia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entra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Dito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ainda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longe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adotada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massa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t-PT"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Segurança</a:t>
            </a:r>
            <a:endParaRPr lang="x-none"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essencialmente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espaço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infinito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aberto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compromete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significa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armário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usuário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possua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próprios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proteja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elimina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centralizada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internet, dados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Transferências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autónomas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valor</a:t>
            </a:r>
          </a:p>
          <a:p>
            <a:pPr algn="just" fontAlgn="base"/>
            <a:r>
              <a:rPr lang="en-US" sz="1100" dirty="0">
                <a:latin typeface="Calibri" panose="020F0502020204030204" pitchFamily="34" charset="0"/>
                <a:ea typeface="Times New Roman" panose="02020603050405020304" pitchFamily="18" charset="0"/>
                <a:cs typeface="Calibri" panose="020F0502020204030204" pitchFamily="34" charset="0"/>
              </a:rPr>
              <a:t>Como 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livro</a:t>
            </a:r>
            <a:r>
              <a:rPr lang="en-US" sz="1100" dirty="0">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rastreia</a:t>
            </a:r>
            <a:r>
              <a:rPr lang="en-US" sz="1100" dirty="0">
                <a:latin typeface="Calibri" panose="020F0502020204030204" pitchFamily="34" charset="0"/>
                <a:ea typeface="Times New Roman" panose="02020603050405020304" pitchFamily="18" charset="0"/>
                <a:cs typeface="Calibri" panose="020F0502020204030204" pitchFamily="34" charset="0"/>
              </a:rPr>
              <a:t> o valor e a </a:t>
            </a:r>
            <a:r>
              <a:rPr lang="en-US" sz="1100" dirty="0" err="1">
                <a:latin typeface="Calibri" panose="020F0502020204030204" pitchFamily="34" charset="0"/>
                <a:ea typeface="Times New Roman" panose="02020603050405020304" pitchFamily="18" charset="0"/>
                <a:cs typeface="Calibri" panose="020F0502020204030204" pitchFamily="34" charset="0"/>
              </a:rPr>
              <a:t>propriedade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medida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transferido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enviar</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receber</a:t>
            </a:r>
            <a:r>
              <a:rPr lang="en-US" sz="1100" dirty="0">
                <a:latin typeface="Calibri" panose="020F0502020204030204" pitchFamily="34" charset="0"/>
                <a:ea typeface="Times New Roman" panose="02020603050405020304" pitchFamily="18" charset="0"/>
                <a:cs typeface="Calibri" panose="020F0502020204030204" pitchFamily="34" charset="0"/>
              </a:rPr>
              <a:t> valor </a:t>
            </a:r>
            <a:r>
              <a:rPr lang="en-US" sz="1100" dirty="0" err="1">
                <a:latin typeface="Calibri" panose="020F0502020204030204" pitchFamily="34" charset="0"/>
                <a:ea typeface="Times New Roman" panose="02020603050405020304" pitchFamily="18" charset="0"/>
                <a:cs typeface="Calibri" panose="020F0502020204030204" pitchFamily="34" charset="0"/>
              </a:rPr>
              <a:t>digitalmente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intermediário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próxima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iteração</a:t>
            </a:r>
            <a:r>
              <a:rPr lang="en-US" sz="1100" dirty="0">
                <a:latin typeface="Calibri" panose="020F0502020204030204" pitchFamily="34" charset="0"/>
                <a:ea typeface="Times New Roman" panose="02020603050405020304" pitchFamily="18" charset="0"/>
                <a:cs typeface="Calibri" panose="020F0502020204030204" pitchFamily="34" charset="0"/>
              </a:rPr>
              <a:t> da web </a:t>
            </a:r>
            <a:r>
              <a:rPr lang="en-US" sz="1100" dirty="0" err="1">
                <a:latin typeface="Calibri" panose="020F0502020204030204" pitchFamily="34" charset="0"/>
                <a:ea typeface="Times New Roman" panose="02020603050405020304" pitchFamily="18" charset="0"/>
                <a:cs typeface="Calibri" panose="020F0502020204030204" pitchFamily="34" charset="0"/>
              </a:rPr>
              <a:t>saia</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centralizada</a:t>
            </a:r>
            <a:r>
              <a:rPr lang="en-US" sz="1100" dirty="0">
                <a:latin typeface="Calibri" panose="020F0502020204030204" pitchFamily="34" charset="0"/>
                <a:ea typeface="Times New Roman" panose="02020603050405020304" pitchFamily="18" charset="0"/>
                <a:cs typeface="Calibri" panose="020F0502020204030204" pitchFamily="34" charset="0"/>
              </a:rPr>
              <a:t> e se </a:t>
            </a:r>
            <a:r>
              <a:rPr lang="en-US" sz="1100" dirty="0" err="1">
                <a:latin typeface="Calibri" panose="020F0502020204030204" pitchFamily="34" charset="0"/>
                <a:ea typeface="Times New Roman" panose="02020603050405020304" pitchFamily="18" charset="0"/>
                <a:cs typeface="Calibri" panose="020F0502020204030204" pitchFamily="34" charset="0"/>
              </a:rPr>
              <a:t>torne</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espaço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seguro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justo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eficiente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liberdade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lado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técnico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 web 3.0</a:t>
            </a:r>
          </a:p>
          <a:p>
            <a:pPr algn="just" fontAlgn="base"/>
            <a:r>
              <a:rPr lang="en-US" sz="1100" dirty="0" err="1">
                <a:latin typeface="Calibri" panose="020F0502020204030204" pitchFamily="34" charset="0"/>
                <a:ea typeface="Times New Roman" panose="02020603050405020304" pitchFamily="18" charset="0"/>
                <a:cs typeface="Calibri" panose="020F0502020204030204" pitchFamily="34" charset="0"/>
              </a:rPr>
              <a:t>Assim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pilhas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programação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definidas</a:t>
            </a:r>
            <a:r>
              <a:rPr lang="en-US" sz="1100" dirty="0">
                <a:latin typeface="Calibri" panose="020F0502020204030204" pitchFamily="34" charset="0"/>
                <a:ea typeface="Times New Roman" panose="02020603050405020304" pitchFamily="18" charset="0"/>
                <a:cs typeface="Calibri" panose="020F0502020204030204" pitchFamily="34" charset="0"/>
              </a:rPr>
              <a:t> web1 e web2,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nova </a:t>
            </a:r>
            <a:r>
              <a:rPr lang="en-US" sz="1100" dirty="0" err="1">
                <a:latin typeface="Calibri" panose="020F0502020204030204" pitchFamily="34" charset="0"/>
                <a:ea typeface="Times New Roman" panose="02020603050405020304" pitchFamily="18" charset="0"/>
                <a:cs typeface="Calibri" panose="020F0502020204030204" pitchFamily="34" charset="0"/>
              </a:rPr>
              <a:t>pilha</a:t>
            </a:r>
            <a:r>
              <a:rPr lang="en-US" sz="1100" dirty="0">
                <a:latin typeface="Calibri" panose="020F0502020204030204" pitchFamily="34" charset="0"/>
                <a:ea typeface="Times New Roman" panose="02020603050405020304" pitchFamily="18" charset="0"/>
                <a:cs typeface="Calibri" panose="020F0502020204030204" pitchFamily="34" charset="0"/>
              </a:rPr>
              <a:t> de software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define web3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fazer</a:t>
            </a:r>
            <a:r>
              <a:rPr lang="en-US" sz="1100" dirty="0">
                <a:latin typeface="Calibri" panose="020F0502020204030204" pitchFamily="34" charset="0"/>
                <a:ea typeface="Times New Roman" panose="02020603050405020304" pitchFamily="18" charset="0"/>
                <a:cs typeface="Calibri" panose="020F0502020204030204" pitchFamily="34" charset="0"/>
              </a:rPr>
              <a:t> a internet </a:t>
            </a:r>
            <a:r>
              <a:rPr lang="en-US" sz="1100" dirty="0" err="1">
                <a:latin typeface="Calibri" panose="020F0502020204030204" pitchFamily="34" charset="0"/>
                <a:ea typeface="Times New Roman" panose="02020603050405020304" pitchFamily="18" charset="0"/>
                <a:cs typeface="Calibri" panose="020F0502020204030204" pitchFamily="34" charset="0"/>
              </a:rPr>
              <a:t>descentralizada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acontecer</a:t>
            </a:r>
            <a:r>
              <a:rPr lang="en-US" sz="1100" dirty="0">
                <a:latin typeface="Calibri" panose="020F0502020204030204" pitchFamily="34" charset="0"/>
                <a:ea typeface="Times New Roman" panose="02020603050405020304" pitchFamily="18" charset="0"/>
                <a:cs typeface="Calibri" panose="020F0502020204030204" pitchFamily="34" charset="0"/>
              </a:rPr>
              <a:t>. O Web3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aspectos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iteração</a:t>
            </a:r>
            <a:r>
              <a:rPr lang="en-US" sz="1100" dirty="0">
                <a:latin typeface="Calibri" panose="020F0502020204030204" pitchFamily="34" charset="0"/>
                <a:ea typeface="Times New Roman" panose="02020603050405020304" pitchFamily="18" charset="0"/>
                <a:cs typeface="Calibri" panose="020F0502020204030204" pitchFamily="34" charset="0"/>
              </a:rPr>
              <a:t> do Web2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interatividade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grande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diferença</a:t>
            </a:r>
            <a:r>
              <a:rPr lang="en-US" sz="1100" dirty="0">
                <a:latin typeface="Calibri" panose="020F0502020204030204" pitchFamily="34" charset="0"/>
                <a:ea typeface="Times New Roman" panose="02020603050405020304" pitchFamily="18" charset="0"/>
                <a:cs typeface="Calibri" panose="020F0502020204030204" pitchFamily="34" charset="0"/>
              </a:rPr>
              <a:t> entre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núcleo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pilha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protocolo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protocolo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quatro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camadas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vinculam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experiência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usuário</a:t>
            </a:r>
            <a:r>
              <a:rPr lang="en-US" sz="1100" dirty="0">
                <a:latin typeface="Calibri" panose="020F0502020204030204" pitchFamily="34" charset="0"/>
                <a:ea typeface="Times New Roman" panose="02020603050405020304" pitchFamily="18" charset="0"/>
                <a:cs typeface="Calibri" panose="020F0502020204030204" pitchFamily="34" charset="0"/>
              </a:rPr>
              <a:t> final:</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330740" y="3927657"/>
            <a:ext cx="2912880"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Contratos</a:t>
            </a:r>
            <a:r>
              <a:rPr lang="en-US" b="1" dirty="0">
                <a:solidFill>
                  <a:srgbClr val="F79037"/>
                </a:solidFill>
              </a:rPr>
              <a:t> </a:t>
            </a:r>
            <a:r>
              <a:rPr lang="en-US" b="1" dirty="0" err="1">
                <a:solidFill>
                  <a:srgbClr val="F79037"/>
                </a:solidFill>
              </a:rPr>
              <a:t>inteligentes</a:t>
            </a:r>
            <a:endParaRPr lang="en-US" b="1" dirty="0">
              <a:solidFill>
                <a:srgbClr val="F79037"/>
              </a:solidFill>
            </a:endParaRPr>
          </a:p>
          <a:p>
            <a:pPr algn="l"/>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são </a:t>
            </a:r>
            <a:r>
              <a:rPr lang="en-US" dirty="0" err="1">
                <a:solidFill>
                  <a:srgbClr val="000000"/>
                </a:solidFill>
              </a:rPr>
              <a:t>incorporados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bloco</a:t>
            </a:r>
            <a:r>
              <a:rPr lang="en-US" dirty="0">
                <a:solidFill>
                  <a:srgbClr val="000000"/>
                </a:solidFill>
              </a:rPr>
              <a:t> de dados e </a:t>
            </a:r>
            <a:r>
              <a:rPr lang="en-US" dirty="0" err="1">
                <a:solidFill>
                  <a:srgbClr val="000000"/>
                </a:solidFill>
              </a:rPr>
              <a:t>vinculados</a:t>
            </a:r>
            <a:r>
              <a:rPr lang="en-US" dirty="0">
                <a:solidFill>
                  <a:srgbClr val="000000"/>
                </a:solidFill>
              </a:rPr>
              <a:t> a NFTs e </a:t>
            </a:r>
            <a:r>
              <a:rPr lang="en-US" dirty="0" err="1">
                <a:solidFill>
                  <a:srgbClr val="000000"/>
                </a:solidFill>
              </a:rPr>
              <a:t>criptomoedas</a:t>
            </a:r>
            <a:r>
              <a:rPr lang="en-US" dirty="0">
                <a:solidFill>
                  <a:srgbClr val="000000"/>
                </a:solidFill>
              </a:rPr>
              <a:t> no </a:t>
            </a:r>
            <a:r>
              <a:rPr lang="en-US" dirty="0" err="1">
                <a:solidFill>
                  <a:srgbClr val="000000"/>
                </a:solidFill>
              </a:rPr>
              <a:t>conceito</a:t>
            </a:r>
            <a:r>
              <a:rPr lang="en-US" dirty="0">
                <a:solidFill>
                  <a:srgbClr val="000000"/>
                </a:solidFill>
              </a:rPr>
              <a:t> web3. </a:t>
            </a:r>
            <a:r>
              <a:rPr lang="en-US" dirty="0" err="1">
                <a:solidFill>
                  <a:srgbClr val="000000"/>
                </a:solidFill>
              </a:rPr>
              <a:t>Embora</a:t>
            </a:r>
            <a:r>
              <a:rPr lang="en-US" dirty="0">
                <a:solidFill>
                  <a:srgbClr val="000000"/>
                </a:solidFill>
              </a:rPr>
              <a:t> o </a:t>
            </a:r>
            <a:r>
              <a:rPr lang="en-US" dirty="0" err="1">
                <a:solidFill>
                  <a:srgbClr val="000000"/>
                </a:solidFill>
              </a:rPr>
              <a:t>Ethereum</a:t>
            </a:r>
            <a:r>
              <a:rPr lang="en-US" dirty="0">
                <a:solidFill>
                  <a:srgbClr val="000000"/>
                </a:solidFill>
              </a:rPr>
              <a:t> </a:t>
            </a:r>
            <a:r>
              <a:rPr lang="en-US" dirty="0" err="1">
                <a:solidFill>
                  <a:srgbClr val="000000"/>
                </a:solidFill>
              </a:rPr>
              <a:t>seja</a:t>
            </a:r>
            <a:r>
              <a:rPr lang="en-US" dirty="0">
                <a:solidFill>
                  <a:srgbClr val="000000"/>
                </a:solidFill>
              </a:rPr>
              <a:t> a </a:t>
            </a:r>
            <a:r>
              <a:rPr lang="en-US" dirty="0" err="1">
                <a:solidFill>
                  <a:srgbClr val="000000"/>
                </a:solidFill>
              </a:rPr>
              <a:t>plataforma</a:t>
            </a:r>
            <a:r>
              <a:rPr lang="en-US" dirty="0">
                <a:solidFill>
                  <a:srgbClr val="000000"/>
                </a:solidFill>
              </a:rPr>
              <a:t> </a:t>
            </a:r>
            <a:r>
              <a:rPr lang="en-US" dirty="0" err="1">
                <a:solidFill>
                  <a:srgbClr val="000000"/>
                </a:solidFill>
              </a:rPr>
              <a:t>líder</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implantação</a:t>
            </a:r>
            <a:r>
              <a:rPr lang="en-US" dirty="0">
                <a:solidFill>
                  <a:srgbClr val="000000"/>
                </a:solidFill>
              </a:rPr>
              <a:t> de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a:t>
            </a:r>
            <a:r>
              <a:rPr lang="en-US" dirty="0" err="1">
                <a:solidFill>
                  <a:srgbClr val="000000"/>
                </a:solidFill>
              </a:rPr>
              <a:t>escritos</a:t>
            </a:r>
            <a:r>
              <a:rPr lang="en-US" dirty="0">
                <a:solidFill>
                  <a:srgbClr val="000000"/>
                </a:solidFill>
              </a:rPr>
              <a:t> </a:t>
            </a:r>
            <a:r>
              <a:rPr lang="en-US" dirty="0" err="1">
                <a:solidFill>
                  <a:srgbClr val="000000"/>
                </a:solidFill>
              </a:rPr>
              <a:t>em</a:t>
            </a:r>
            <a:r>
              <a:rPr lang="en-US" dirty="0">
                <a:solidFill>
                  <a:srgbClr val="000000"/>
                </a:solidFill>
              </a:rPr>
              <a:t> Solidity, </a:t>
            </a:r>
            <a:r>
              <a:rPr lang="en-US" dirty="0" err="1">
                <a:solidFill>
                  <a:srgbClr val="000000"/>
                </a:solidFill>
              </a:rPr>
              <a:t>existem</a:t>
            </a:r>
            <a:r>
              <a:rPr lang="en-US" dirty="0">
                <a:solidFill>
                  <a:srgbClr val="000000"/>
                </a:solidFill>
              </a:rPr>
              <a:t> outros </a:t>
            </a:r>
            <a:r>
              <a:rPr lang="en-US" dirty="0" err="1">
                <a:solidFill>
                  <a:srgbClr val="000000"/>
                </a:solidFill>
              </a:rPr>
              <a:t>blockchains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Cardano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usam</a:t>
            </a:r>
            <a:r>
              <a:rPr lang="en-US" dirty="0">
                <a:solidFill>
                  <a:srgbClr val="000000"/>
                </a:solidFill>
              </a:rPr>
              <a:t> </a:t>
            </a:r>
            <a:r>
              <a:rPr lang="en-US" dirty="0" err="1">
                <a:solidFill>
                  <a:srgbClr val="000000"/>
                </a:solidFill>
              </a:rPr>
              <a:t>outras</a:t>
            </a:r>
            <a:r>
              <a:rPr lang="en-US" dirty="0">
                <a:solidFill>
                  <a:srgbClr val="000000"/>
                </a:solidFill>
              </a:rPr>
              <a:t> </a:t>
            </a:r>
            <a:r>
              <a:rPr lang="en-US" dirty="0" err="1">
                <a:solidFill>
                  <a:srgbClr val="000000"/>
                </a:solidFill>
              </a:rPr>
              <a:t>linguagens</a:t>
            </a:r>
            <a:r>
              <a:rPr lang="en-US" dirty="0">
                <a:solidFill>
                  <a:srgbClr val="000000"/>
                </a:solidFill>
              </a:rPr>
              <a:t> de </a:t>
            </a:r>
            <a:r>
              <a:rPr lang="en-US" dirty="0" err="1">
                <a:solidFill>
                  <a:srgbClr val="000000"/>
                </a:solidFill>
              </a:rPr>
              <a:t>programação</a:t>
            </a:r>
            <a:r>
              <a:rPr lang="en-US" dirty="0">
                <a:solidFill>
                  <a:srgbClr val="000000"/>
                </a:solidFill>
              </a:rPr>
              <a:t>, </a:t>
            </a:r>
            <a:r>
              <a:rPr lang="en-US" dirty="0" err="1">
                <a:solidFill>
                  <a:srgbClr val="000000"/>
                </a:solidFill>
              </a:rPr>
              <a:t>como</a:t>
            </a:r>
            <a:r>
              <a:rPr lang="en-US" dirty="0">
                <a:solidFill>
                  <a:srgbClr val="000000"/>
                </a:solidFill>
              </a:rPr>
              <a:t> Haskell.</a:t>
            </a:r>
          </a:p>
        </p:txBody>
      </p:sp>
      <p:sp>
        <p:nvSpPr>
          <p:cNvPr id="6" name="TextBox 5">
            <a:extLst>
              <a:ext uri="{FF2B5EF4-FFF2-40B4-BE49-F238E27FC236}">
                <a16:creationId xmlns:a16="http://schemas.microsoft.com/office/drawing/2014/main" id="{81ED5DD5-01A7-EC1A-CD92-89AFFE0EF997}"/>
              </a:ext>
            </a:extLst>
          </p:cNvPr>
          <p:cNvSpPr txBox="1"/>
          <p:nvPr/>
        </p:nvSpPr>
        <p:spPr>
          <a:xfrm>
            <a:off x="3757260" y="4138925"/>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330740" y="5675434"/>
            <a:ext cx="2912880"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Bibliotecas</a:t>
            </a:r>
            <a:r>
              <a:rPr lang="en-US" b="1" dirty="0">
                <a:solidFill>
                  <a:srgbClr val="F79037"/>
                </a:solidFill>
              </a:rPr>
              <a:t> Web3.0</a:t>
            </a:r>
          </a:p>
          <a:p>
            <a:r>
              <a:rPr lang="en-US" dirty="0">
                <a:solidFill>
                  <a:srgbClr val="101114"/>
                </a:solidFill>
              </a:rPr>
              <a:t>As </a:t>
            </a:r>
            <a:r>
              <a:rPr lang="en-US" dirty="0" err="1">
                <a:solidFill>
                  <a:srgbClr val="101114"/>
                </a:solidFill>
              </a:rPr>
              <a:t>bibliotecas</a:t>
            </a:r>
            <a:r>
              <a:rPr lang="en-US" dirty="0">
                <a:solidFill>
                  <a:srgbClr val="101114"/>
                </a:solidFill>
              </a:rPr>
              <a:t> Web3.0 </a:t>
            </a:r>
            <a:r>
              <a:rPr lang="en-US" dirty="0" err="1">
                <a:solidFill>
                  <a:srgbClr val="101114"/>
                </a:solidFill>
              </a:rPr>
              <a:t>fornecem</a:t>
            </a:r>
            <a:r>
              <a:rPr lang="en-US" dirty="0">
                <a:solidFill>
                  <a:srgbClr val="101114"/>
                </a:solidFill>
              </a:rPr>
              <a:t> </a:t>
            </a:r>
            <a:r>
              <a:rPr lang="en-US" dirty="0" err="1">
                <a:solidFill>
                  <a:srgbClr val="101114"/>
                </a:solidFill>
              </a:rPr>
              <a:t>acesso</a:t>
            </a:r>
            <a:r>
              <a:rPr lang="en-US" dirty="0">
                <a:solidFill>
                  <a:srgbClr val="101114"/>
                </a:solidFill>
              </a:rPr>
              <a:t> a </a:t>
            </a:r>
            <a:r>
              <a:rPr lang="en-US" dirty="0" err="1">
                <a:solidFill>
                  <a:srgbClr val="101114"/>
                </a:solidFill>
              </a:rPr>
              <a:t>métodos</a:t>
            </a:r>
            <a:r>
              <a:rPr lang="en-US" dirty="0">
                <a:solidFill>
                  <a:srgbClr val="101114"/>
                </a:solidFill>
              </a:rPr>
              <a:t> </a:t>
            </a:r>
            <a:r>
              <a:rPr lang="en-US" dirty="0" err="1">
                <a:solidFill>
                  <a:srgbClr val="101114"/>
                </a:solidFill>
              </a:rPr>
              <a:t>auxiliares</a:t>
            </a:r>
            <a:r>
              <a:rPr lang="en-US" dirty="0">
                <a:solidFill>
                  <a:srgbClr val="101114"/>
                </a:solidFill>
              </a:rPr>
              <a:t> </a:t>
            </a:r>
            <a:r>
              <a:rPr lang="en-US" dirty="0" err="1">
                <a:solidFill>
                  <a:srgbClr val="101114"/>
                </a:solidFill>
              </a:rPr>
              <a:t>sobre</a:t>
            </a:r>
            <a:r>
              <a:rPr lang="en-US" dirty="0">
                <a:solidFill>
                  <a:srgbClr val="101114"/>
                </a:solidFill>
              </a:rPr>
              <a:t> </a:t>
            </a:r>
            <a:r>
              <a:rPr lang="en-US" dirty="0" err="1">
                <a:solidFill>
                  <a:srgbClr val="101114"/>
                </a:solidFill>
              </a:rPr>
              <a:t>como</a:t>
            </a:r>
            <a:r>
              <a:rPr lang="en-US" dirty="0">
                <a:solidFill>
                  <a:srgbClr val="101114"/>
                </a:solidFill>
              </a:rPr>
              <a:t> </a:t>
            </a:r>
            <a:r>
              <a:rPr lang="en-US" dirty="0" err="1">
                <a:solidFill>
                  <a:srgbClr val="101114"/>
                </a:solidFill>
              </a:rPr>
              <a:t>os</a:t>
            </a:r>
            <a:r>
              <a:rPr lang="en-US" dirty="0">
                <a:solidFill>
                  <a:srgbClr val="101114"/>
                </a:solidFill>
              </a:rPr>
              <a:t> </a:t>
            </a:r>
            <a:r>
              <a:rPr lang="en-US" dirty="0" err="1">
                <a:solidFill>
                  <a:srgbClr val="101114"/>
                </a:solidFill>
              </a:rPr>
              <a:t>blockchains</a:t>
            </a:r>
            <a:r>
              <a:rPr lang="en-US" dirty="0">
                <a:solidFill>
                  <a:srgbClr val="101114"/>
                </a:solidFill>
              </a:rPr>
              <a:t> se </a:t>
            </a:r>
            <a:r>
              <a:rPr lang="en-US" dirty="0" err="1">
                <a:solidFill>
                  <a:srgbClr val="101114"/>
                </a:solidFill>
              </a:rPr>
              <a:t>vinculam</a:t>
            </a:r>
            <a:r>
              <a:rPr lang="en-US" dirty="0">
                <a:solidFill>
                  <a:srgbClr val="101114"/>
                </a:solidFill>
              </a:rPr>
              <a:t> </a:t>
            </a:r>
            <a:r>
              <a:rPr lang="en-US" dirty="0" err="1">
                <a:solidFill>
                  <a:srgbClr val="101114"/>
                </a:solidFill>
              </a:rPr>
              <a:t>às</a:t>
            </a:r>
            <a:r>
              <a:rPr lang="en-US" dirty="0">
                <a:solidFill>
                  <a:srgbClr val="101114"/>
                </a:solidFill>
              </a:rPr>
              <a:t> interfaces </a:t>
            </a:r>
            <a:r>
              <a:rPr lang="en-US" dirty="0" err="1">
                <a:solidFill>
                  <a:srgbClr val="101114"/>
                </a:solidFill>
              </a:rPr>
              <a:t>dApp</a:t>
            </a:r>
            <a:r>
              <a:rPr lang="en-US" dirty="0">
                <a:solidFill>
                  <a:srgbClr val="101114"/>
                </a:solidFill>
              </a:rPr>
              <a:t> do </a:t>
            </a:r>
            <a:r>
              <a:rPr lang="en-US" dirty="0" err="1">
                <a:solidFill>
                  <a:srgbClr val="101114"/>
                </a:solidFill>
              </a:rPr>
              <a:t>provedor</a:t>
            </a:r>
            <a:r>
              <a:rPr lang="en-US" dirty="0">
                <a:solidFill>
                  <a:srgbClr val="101114"/>
                </a:solidFill>
              </a:rPr>
              <a:t> web3 (</a:t>
            </a:r>
            <a:r>
              <a:rPr lang="en-US" dirty="0" err="1">
                <a:solidFill>
                  <a:srgbClr val="101114"/>
                </a:solidFill>
              </a:rPr>
              <a:t>por</a:t>
            </a:r>
            <a:r>
              <a:rPr lang="en-US" dirty="0">
                <a:solidFill>
                  <a:srgbClr val="101114"/>
                </a:solidFill>
              </a:rPr>
              <a:t> </a:t>
            </a:r>
            <a:r>
              <a:rPr lang="en-US" dirty="0" err="1">
                <a:solidFill>
                  <a:srgbClr val="101114"/>
                </a:solidFill>
              </a:rPr>
              <a:t>exemplo</a:t>
            </a:r>
            <a:r>
              <a:rPr lang="en-US" dirty="0">
                <a:solidFill>
                  <a:srgbClr val="101114"/>
                </a:solidFill>
              </a:rPr>
              <a:t>, </a:t>
            </a:r>
            <a:r>
              <a:rPr lang="en-US" dirty="0" err="1">
                <a:solidFill>
                  <a:srgbClr val="101114"/>
                </a:solidFill>
              </a:rPr>
              <a:t>ethers.js</a:t>
            </a:r>
            <a:r>
              <a:rPr lang="en-US" dirty="0">
                <a:solidFill>
                  <a:srgbClr val="101114"/>
                </a:solidFill>
              </a:rPr>
              <a:t>, web3.js </a:t>
            </a:r>
            <a:r>
              <a:rPr lang="en-US" dirty="0" err="1">
                <a:solidFill>
                  <a:srgbClr val="101114"/>
                </a:solidFill>
              </a:rPr>
              <a:t>ou</a:t>
            </a:r>
            <a:r>
              <a:rPr lang="en-US" dirty="0">
                <a:solidFill>
                  <a:srgbClr val="101114"/>
                </a:solidFill>
              </a:rPr>
              <a:t> web3.py). As </a:t>
            </a:r>
            <a:r>
              <a:rPr lang="en-US" dirty="0" err="1">
                <a:solidFill>
                  <a:srgbClr val="101114"/>
                </a:solidFill>
              </a:rPr>
              <a:t>bibliotecas</a:t>
            </a:r>
            <a:r>
              <a:rPr lang="en-US" dirty="0">
                <a:solidFill>
                  <a:srgbClr val="101114"/>
                </a:solidFill>
              </a:rPr>
              <a:t> web3.0 </a:t>
            </a:r>
            <a:r>
              <a:rPr lang="en-US" dirty="0" err="1">
                <a:solidFill>
                  <a:srgbClr val="101114"/>
                </a:solidFill>
              </a:rPr>
              <a:t>permitem</a:t>
            </a:r>
            <a:r>
              <a:rPr lang="en-US" dirty="0">
                <a:solidFill>
                  <a:srgbClr val="101114"/>
                </a:solidFill>
              </a:rPr>
              <a:t> </a:t>
            </a:r>
            <a:r>
              <a:rPr lang="en-US" dirty="0" err="1">
                <a:solidFill>
                  <a:srgbClr val="101114"/>
                </a:solidFill>
              </a:rPr>
              <a:t>que</a:t>
            </a:r>
            <a:r>
              <a:rPr lang="en-US" dirty="0">
                <a:solidFill>
                  <a:srgbClr val="101114"/>
                </a:solidFill>
              </a:rPr>
              <a:t> </a:t>
            </a:r>
            <a:r>
              <a:rPr lang="en-US" dirty="0" err="1">
                <a:solidFill>
                  <a:srgbClr val="101114"/>
                </a:solidFill>
              </a:rPr>
              <a:t>crie</a:t>
            </a:r>
            <a:r>
              <a:rPr lang="en-US" dirty="0">
                <a:solidFill>
                  <a:srgbClr val="101114"/>
                </a:solidFill>
              </a:rPr>
              <a:t> front-ends </a:t>
            </a:r>
            <a:r>
              <a:rPr lang="en-US" dirty="0" err="1">
                <a:solidFill>
                  <a:srgbClr val="101114"/>
                </a:solidFill>
              </a:rPr>
              <a:t>que</a:t>
            </a:r>
            <a:r>
              <a:rPr lang="en-US" dirty="0">
                <a:solidFill>
                  <a:srgbClr val="101114"/>
                </a:solidFill>
              </a:rPr>
              <a:t> </a:t>
            </a:r>
            <a:r>
              <a:rPr lang="en-US" dirty="0" err="1">
                <a:solidFill>
                  <a:srgbClr val="101114"/>
                </a:solidFill>
              </a:rPr>
              <a:t>podem</a:t>
            </a:r>
            <a:r>
              <a:rPr lang="en-US" dirty="0">
                <a:solidFill>
                  <a:srgbClr val="101114"/>
                </a:solidFill>
              </a:rPr>
              <a:t> se </a:t>
            </a:r>
            <a:r>
              <a:rPr lang="en-US" dirty="0" err="1">
                <a:solidFill>
                  <a:srgbClr val="101114"/>
                </a:solidFill>
              </a:rPr>
              <a:t>comunicar</a:t>
            </a:r>
            <a:r>
              <a:rPr lang="en-US" dirty="0">
                <a:solidFill>
                  <a:srgbClr val="101114"/>
                </a:solidFill>
              </a:rPr>
              <a:t> com o </a:t>
            </a:r>
            <a:r>
              <a:rPr lang="en-US" dirty="0" err="1">
                <a:solidFill>
                  <a:srgbClr val="101114"/>
                </a:solidFill>
              </a:rPr>
              <a:t>blockchain</a:t>
            </a:r>
            <a:r>
              <a:rPr lang="en-US" dirty="0">
                <a:solidFill>
                  <a:srgbClr val="101114"/>
                </a:solidFill>
              </a:rPr>
              <a:t> (</a:t>
            </a:r>
            <a:r>
              <a:rPr lang="en-US" dirty="0" err="1">
                <a:solidFill>
                  <a:srgbClr val="101114"/>
                </a:solidFill>
              </a:rPr>
              <a:t>incluindo</a:t>
            </a:r>
            <a:r>
              <a:rPr lang="en-US" dirty="0">
                <a:solidFill>
                  <a:srgbClr val="101114"/>
                </a:solidFill>
              </a:rPr>
              <a:t> </a:t>
            </a:r>
            <a:r>
              <a:rPr lang="en-US" dirty="0" err="1">
                <a:solidFill>
                  <a:srgbClr val="101114"/>
                </a:solidFill>
              </a:rPr>
              <a:t>contratos</a:t>
            </a:r>
            <a:r>
              <a:rPr lang="en-US" dirty="0">
                <a:solidFill>
                  <a:srgbClr val="101114"/>
                </a:solidFill>
              </a:rPr>
              <a:t> </a:t>
            </a:r>
            <a:r>
              <a:rPr lang="en-US" dirty="0" err="1">
                <a:solidFill>
                  <a:srgbClr val="101114"/>
                </a:solidFill>
              </a:rPr>
              <a:t>inteligentes</a:t>
            </a:r>
            <a:r>
              <a:rPr lang="en-US" dirty="0">
                <a:solidFill>
                  <a:srgbClr val="101114"/>
                </a:solidFill>
              </a:rPr>
              <a:t> </a:t>
            </a:r>
            <a:r>
              <a:rPr lang="en-US" dirty="0" err="1">
                <a:solidFill>
                  <a:srgbClr val="101114"/>
                </a:solidFill>
              </a:rPr>
              <a:t>implantados</a:t>
            </a:r>
            <a:r>
              <a:rPr lang="en-US" dirty="0">
                <a:solidFill>
                  <a:srgbClr val="101114"/>
                </a:solidFill>
              </a:rPr>
              <a:t> no </a:t>
            </a:r>
            <a:r>
              <a:rPr lang="en-US" dirty="0" err="1">
                <a:solidFill>
                  <a:srgbClr val="101114"/>
                </a:solidFill>
              </a:rPr>
              <a:t>blockchain</a:t>
            </a:r>
            <a:r>
              <a:rPr lang="en-US" dirty="0">
                <a:solidFill>
                  <a:srgbClr val="101114"/>
                </a:solidFill>
              </a:rPr>
              <a:t>).</a:t>
            </a:r>
            <a:endParaRPr lang="en-US" dirty="0">
              <a:solidFill>
                <a:srgbClr val="101114"/>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128E3AD1-9E06-C25D-8E14-767298867AA8}"/>
              </a:ext>
            </a:extLst>
          </p:cNvPr>
          <p:cNvSpPr txBox="1"/>
          <p:nvPr/>
        </p:nvSpPr>
        <p:spPr>
          <a:xfrm>
            <a:off x="3757260" y="58867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330739" y="7456387"/>
            <a:ext cx="3103579"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Nós</a:t>
            </a:r>
            <a:r>
              <a:rPr lang="en-US" b="1" dirty="0">
                <a:solidFill>
                  <a:srgbClr val="F79037"/>
                </a:solidFill>
              </a:rPr>
              <a:t> </a:t>
            </a:r>
            <a:r>
              <a:rPr lang="x-none" b="1" dirty="0">
                <a:solidFill>
                  <a:srgbClr val="F79037"/>
                </a:solidFill>
              </a:rPr>
              <a:t> </a:t>
            </a:r>
            <a:endParaRPr lang="x-none" dirty="0">
              <a:solidFill>
                <a:srgbClr val="F79037"/>
              </a:solidFill>
            </a:endParaRPr>
          </a:p>
          <a:p>
            <a:pPr lvl="0" algn="l" fontAlgn="base">
              <a:spcBef>
                <a:spcPts val="200"/>
              </a:spcBef>
              <a:spcAft>
                <a:spcPts val="2400"/>
              </a:spcAft>
              <a:buSzPts val="1000"/>
              <a:tabLst>
                <a:tab pos="457200" algn="l"/>
              </a:tabLst>
            </a:pPr>
            <a:r>
              <a:rPr lang="en-US" dirty="0" err="1">
                <a:solidFill>
                  <a:srgbClr val="14151A"/>
                </a:solidFill>
                <a:ea typeface="Times New Roman" panose="02020603050405020304" pitchFamily="18" charset="0"/>
              </a:rPr>
              <a:t>É</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papel</a:t>
            </a:r>
            <a:r>
              <a:rPr lang="en-US" dirty="0">
                <a:solidFill>
                  <a:srgbClr val="14151A"/>
                </a:solidFill>
                <a:ea typeface="Times New Roman" panose="02020603050405020304" pitchFamily="18" charset="0"/>
              </a:rPr>
              <a:t> dos </a:t>
            </a:r>
            <a:r>
              <a:rPr lang="en-US" dirty="0" err="1">
                <a:solidFill>
                  <a:srgbClr val="14151A"/>
                </a:solidFill>
                <a:ea typeface="Times New Roman" panose="02020603050405020304" pitchFamily="18" charset="0"/>
              </a:rPr>
              <a:t>nós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vincular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bibliotecas</a:t>
            </a:r>
            <a:r>
              <a:rPr lang="en-US" dirty="0">
                <a:solidFill>
                  <a:srgbClr val="14151A"/>
                </a:solidFill>
                <a:ea typeface="Times New Roman" panose="02020603050405020304" pitchFamily="18" charset="0"/>
              </a:rPr>
              <a:t> web3 a </a:t>
            </a:r>
            <a:r>
              <a:rPr lang="en-US" dirty="0" err="1">
                <a:solidFill>
                  <a:srgbClr val="14151A"/>
                </a:solidFill>
                <a:ea typeface="Times New Roman" panose="02020603050405020304" pitchFamily="18" charset="0"/>
              </a:rPr>
              <a:t>contratos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inteligentes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pilares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descentralização</a:t>
            </a:r>
            <a:r>
              <a:rPr lang="en-US" dirty="0">
                <a:solidFill>
                  <a:srgbClr val="14151A"/>
                </a:solidFill>
                <a:ea typeface="Times New Roman" panose="02020603050405020304" pitchFamily="18" charset="0"/>
              </a:rPr>
              <a:t> da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vez</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depender</a:t>
            </a:r>
            <a:r>
              <a:rPr lang="en-US" dirty="0">
                <a:solidFill>
                  <a:srgbClr val="14151A"/>
                </a:solidFill>
                <a:ea typeface="Times New Roman" panose="02020603050405020304" pitchFamily="18" charset="0"/>
              </a:rPr>
              <a:t> de um </a:t>
            </a:r>
            <a:r>
              <a:rPr lang="en-US" dirty="0" err="1">
                <a:solidFill>
                  <a:srgbClr val="14151A"/>
                </a:solidFill>
                <a:ea typeface="Times New Roman" panose="02020603050405020304" pitchFamily="18" charset="0"/>
              </a:rPr>
              <a:t>servidor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centralizado</a:t>
            </a:r>
            <a:r>
              <a:rPr lang="en-US" dirty="0">
                <a:solidFill>
                  <a:srgbClr val="14151A"/>
                </a:solidFill>
                <a:ea typeface="Times New Roman" panose="02020603050405020304" pitchFamily="18" charset="0"/>
              </a:rPr>
              <a:t>, as </a:t>
            </a:r>
            <a:r>
              <a:rPr lang="en-US" dirty="0" err="1">
                <a:solidFill>
                  <a:srgbClr val="14151A"/>
                </a:solidFill>
                <a:ea typeface="Times New Roman" panose="02020603050405020304" pitchFamily="18" charset="0"/>
              </a:rPr>
              <a:t>redes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estão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espalhadas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milhares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nós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computador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todo</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mundo</a:t>
            </a:r>
            <a:r>
              <a:rPr lang="en-US" dirty="0">
                <a:solidFill>
                  <a:srgbClr val="14151A"/>
                </a:solidFill>
                <a:ea typeface="Times New Roman" panose="02020603050405020304" pitchFamily="18" charset="0"/>
              </a:rPr>
              <a:t>.</a:t>
            </a:r>
            <a:endParaRPr lang="x-none"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5F6FD871-9542-8EE1-1DD3-1583CAEC95ED}"/>
              </a:ext>
            </a:extLst>
          </p:cNvPr>
          <p:cNvSpPr txBox="1"/>
          <p:nvPr/>
        </p:nvSpPr>
        <p:spPr>
          <a:xfrm>
            <a:off x="3757260" y="747243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353889" y="8861439"/>
            <a:ext cx="2840229"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Carteiras</a:t>
            </a:r>
            <a:r>
              <a:rPr lang="en-US" b="1" dirty="0">
                <a:solidFill>
                  <a:srgbClr val="F79037"/>
                </a:solidFill>
              </a:rPr>
              <a:t>  </a:t>
            </a:r>
          </a:p>
          <a:p>
            <a:pPr algn="l">
              <a:tabLst>
                <a:tab pos="457200" algn="l"/>
              </a:tabLst>
            </a:pPr>
            <a:r>
              <a:rPr lang="en-US" dirty="0">
                <a:solidFill>
                  <a:srgbClr val="14151A"/>
                </a:solidFill>
                <a:ea typeface="Times New Roman" panose="02020603050405020304" pitchFamily="18" charset="0"/>
              </a:rPr>
              <a:t>As </a:t>
            </a:r>
            <a:r>
              <a:rPr lang="en-US" dirty="0" err="1">
                <a:solidFill>
                  <a:srgbClr val="14151A"/>
                </a:solidFill>
                <a:ea typeface="Times New Roman" panose="02020603050405020304" pitchFamily="18" charset="0"/>
              </a:rPr>
              <a:t>carteiras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conectam</a:t>
            </a:r>
            <a:r>
              <a:rPr lang="en-US" dirty="0">
                <a:solidFill>
                  <a:srgbClr val="14151A"/>
                </a:solidFill>
                <a:ea typeface="Times New Roman" panose="02020603050405020304" pitchFamily="18" charset="0"/>
              </a:rPr>
              <a:t>-se a </a:t>
            </a:r>
            <a:r>
              <a:rPr lang="en-US" dirty="0" err="1">
                <a:solidFill>
                  <a:srgbClr val="14151A"/>
                </a:solidFill>
                <a:ea typeface="Times New Roman" panose="02020603050405020304" pitchFamily="18" charset="0"/>
              </a:rPr>
              <a:t>redes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dApps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individuais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nelas</a:t>
            </a:r>
            <a:r>
              <a:rPr lang="en-US" dirty="0">
                <a:solidFill>
                  <a:srgbClr val="14151A"/>
                </a:solidFill>
                <a:ea typeface="Times New Roman" panose="02020603050405020304" pitchFamily="18" charset="0"/>
              </a:rPr>
              <a:t>. As </a:t>
            </a:r>
            <a:r>
              <a:rPr lang="en-US" dirty="0" err="1">
                <a:solidFill>
                  <a:srgbClr val="14151A"/>
                </a:solidFill>
                <a:ea typeface="Times New Roman" panose="02020603050405020304" pitchFamily="18" charset="0"/>
              </a:rPr>
              <a:t>carteiras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devem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ser</a:t>
            </a:r>
            <a:r>
              <a:rPr lang="en-US" dirty="0">
                <a:solidFill>
                  <a:srgbClr val="14151A"/>
                </a:solidFill>
                <a:ea typeface="Times New Roman" panose="02020603050405020304" pitchFamily="18" charset="0"/>
              </a:rPr>
              <a:t> vistas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recipientes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vez</a:t>
            </a:r>
            <a:r>
              <a:rPr lang="en-US" dirty="0">
                <a:solidFill>
                  <a:srgbClr val="14151A"/>
                </a:solidFill>
                <a:ea typeface="Times New Roman" panose="02020603050405020304" pitchFamily="18" charset="0"/>
              </a:rPr>
              <a:t> disso, </a:t>
            </a:r>
            <a:r>
              <a:rPr lang="en-US" dirty="0" err="1">
                <a:solidFill>
                  <a:srgbClr val="14151A"/>
                </a:solidFill>
                <a:ea typeface="Times New Roman" panose="02020603050405020304" pitchFamily="18" charset="0"/>
              </a:rPr>
              <a:t>carteiras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criptográficas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MetaMask</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desbloqueiam</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acesso</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blockchains</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aos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seus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dApps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meio</a:t>
            </a:r>
            <a:r>
              <a:rPr lang="en-US" dirty="0">
                <a:solidFill>
                  <a:srgbClr val="14151A"/>
                </a:solidFill>
                <a:ea typeface="Times New Roman" panose="02020603050405020304" pitchFamily="18" charset="0"/>
              </a:rPr>
              <a:t> das </a:t>
            </a:r>
            <a:r>
              <a:rPr lang="en-US" dirty="0" err="1">
                <a:solidFill>
                  <a:srgbClr val="14151A"/>
                </a:solidFill>
                <a:ea typeface="Times New Roman" panose="02020603050405020304" pitchFamily="18" charset="0"/>
              </a:rPr>
              <a:t>chaves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privadas</a:t>
            </a:r>
            <a:r>
              <a:rPr lang="en-US" dirty="0">
                <a:solidFill>
                  <a:srgbClr val="14151A"/>
                </a:solidFill>
                <a:ea typeface="Times New Roman" panose="02020603050405020304" pitchFamily="18" charset="0"/>
              </a:rPr>
              <a:t> do </a:t>
            </a:r>
            <a:r>
              <a:rPr lang="en-US" dirty="0" err="1">
                <a:solidFill>
                  <a:srgbClr val="14151A"/>
                </a:solidFill>
                <a:ea typeface="Times New Roman" panose="02020603050405020304" pitchFamily="18" charset="0"/>
              </a:rPr>
              <a:t>usuário</a:t>
            </a:r>
            <a:r>
              <a:rPr lang="en-US" dirty="0">
                <a:solidFill>
                  <a:srgbClr val="14151A"/>
                </a:solidFill>
                <a:ea typeface="Times New Roman" panose="02020603050405020304" pitchFamily="18" charset="0"/>
              </a:rPr>
              <a:t>.</a:t>
            </a:r>
            <a:endParaRPr lang="x-none"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FC0BC37D-3228-9D3B-3F63-E9096CA6FD4A}"/>
              </a:ext>
            </a:extLst>
          </p:cNvPr>
          <p:cNvSpPr txBox="1"/>
          <p:nvPr/>
        </p:nvSpPr>
        <p:spPr>
          <a:xfrm>
            <a:off x="3780409" y="888454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en-US" dirty="0">
                <a:ea typeface="Times New Roman" panose="02020603050405020304" pitchFamily="18" charset="0"/>
              </a:rPr>
              <a:t>Com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quatro</a:t>
            </a:r>
            <a:r>
              <a:rPr lang="en-US" dirty="0">
                <a:ea typeface="Times New Roman" panose="02020603050405020304" pitchFamily="18" charset="0"/>
              </a:rPr>
              <a:t> </a:t>
            </a:r>
            <a:r>
              <a:rPr lang="en-US" dirty="0" err="1">
                <a:ea typeface="Times New Roman" panose="02020603050405020304" pitchFamily="18" charset="0"/>
              </a:rPr>
              <a:t>camadas</a:t>
            </a:r>
            <a:r>
              <a:rPr lang="en-US" dirty="0">
                <a:ea typeface="Times New Roman" panose="02020603050405020304" pitchFamily="18" charset="0"/>
              </a:rPr>
              <a:t> web3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jogo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replicar</a:t>
            </a:r>
            <a:r>
              <a:rPr lang="en-US" dirty="0">
                <a:ea typeface="Times New Roman" panose="02020603050405020304" pitchFamily="18" charset="0"/>
              </a:rPr>
              <a:t>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plataformas</a:t>
            </a:r>
            <a:r>
              <a:rPr lang="en-US" dirty="0">
                <a:ea typeface="Times New Roman" panose="02020603050405020304" pitchFamily="18" charset="0"/>
              </a:rPr>
              <a:t> web2 </a:t>
            </a:r>
            <a:r>
              <a:rPr lang="en-US" dirty="0" err="1">
                <a:ea typeface="Times New Roman" panose="02020603050405020304" pitchFamily="18" charset="0"/>
              </a:rPr>
              <a:t>existentes</a:t>
            </a:r>
            <a:r>
              <a:rPr lang="en-US" dirty="0">
                <a:ea typeface="Times New Roman" panose="02020603050405020304" pitchFamily="18" charset="0"/>
              </a:rPr>
              <a:t> </a:t>
            </a:r>
            <a:r>
              <a:rPr lang="en-US" dirty="0" err="1">
                <a:ea typeface="Times New Roman" panose="02020603050405020304" pitchFamily="18" charset="0"/>
              </a:rPr>
              <a:t>hoje</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oferecem</a:t>
            </a:r>
            <a:r>
              <a:rPr lang="en-US" dirty="0">
                <a:ea typeface="Times New Roman" panose="02020603050405020304" pitchFamily="18" charset="0"/>
              </a:rPr>
              <a:t> a </a:t>
            </a:r>
            <a:r>
              <a:rPr lang="en-US" dirty="0" err="1">
                <a:ea typeface="Times New Roman" panose="02020603050405020304" pitchFamily="18" charset="0"/>
              </a:rPr>
              <a:t>mesma</a:t>
            </a:r>
            <a:r>
              <a:rPr lang="en-US" dirty="0">
                <a:ea typeface="Times New Roman" panose="02020603050405020304" pitchFamily="18" charset="0"/>
              </a:rPr>
              <a:t> </a:t>
            </a:r>
            <a:r>
              <a:rPr lang="en-US" dirty="0" err="1">
                <a:ea typeface="Times New Roman" panose="02020603050405020304" pitchFamily="18" charset="0"/>
              </a:rPr>
              <a:t>funcionalidade</a:t>
            </a:r>
            <a:r>
              <a:rPr lang="en-US" dirty="0">
                <a:ea typeface="Times New Roman" panose="02020603050405020304" pitchFamily="18" charset="0"/>
              </a:rPr>
              <a:t>, mas são </a:t>
            </a:r>
            <a:r>
              <a:rPr lang="en-US" dirty="0" err="1">
                <a:ea typeface="Times New Roman" panose="02020603050405020304" pitchFamily="18" charset="0"/>
              </a:rPr>
              <a:t>aprimorados</a:t>
            </a:r>
            <a:r>
              <a:rPr lang="en-US" dirty="0">
                <a:ea typeface="Times New Roman" panose="02020603050405020304" pitchFamily="18" charset="0"/>
              </a:rPr>
              <a:t> no </a:t>
            </a:r>
            <a:r>
              <a:rPr lang="en-US" dirty="0" err="1">
                <a:ea typeface="Times New Roman" panose="02020603050405020304" pitchFamily="18" charset="0"/>
              </a:rPr>
              <a:t>sentido</a:t>
            </a:r>
            <a:r>
              <a:rPr lang="en-US" dirty="0">
                <a:ea typeface="Times New Roman" panose="02020603050405020304" pitchFamily="18" charset="0"/>
              </a:rPr>
              <a:t> de </a:t>
            </a:r>
            <a:r>
              <a:rPr lang="en-US" dirty="0" err="1">
                <a:ea typeface="Times New Roman" panose="02020603050405020304" pitchFamily="18" charset="0"/>
              </a:rPr>
              <a:t>oferecer</a:t>
            </a:r>
            <a:r>
              <a:rPr lang="en-US" dirty="0">
                <a:ea typeface="Times New Roman" panose="02020603050405020304" pitchFamily="18" charset="0"/>
              </a:rPr>
              <a:t> </a:t>
            </a:r>
            <a:r>
              <a:rPr lang="en-US" dirty="0" err="1">
                <a:ea typeface="Times New Roman" panose="02020603050405020304" pitchFamily="18" charset="0"/>
              </a:rPr>
              <a:t>monetização</a:t>
            </a:r>
            <a:r>
              <a:rPr lang="en-US" dirty="0">
                <a:ea typeface="Times New Roman" panose="02020603050405020304" pitchFamily="18" charset="0"/>
              </a:rPr>
              <a:t> </a:t>
            </a:r>
            <a:r>
              <a:rPr lang="en-US" dirty="0" err="1">
                <a:ea typeface="Times New Roman" panose="02020603050405020304" pitchFamily="18" charset="0"/>
              </a:rPr>
              <a:t>descentralizada</a:t>
            </a:r>
            <a:r>
              <a:rPr lang="en-US" dirty="0">
                <a:ea typeface="Times New Roman" panose="02020603050405020304" pitchFamily="18" charset="0"/>
              </a:rPr>
              <a:t>, </a:t>
            </a:r>
            <a:r>
              <a:rPr lang="en-US" dirty="0" err="1">
                <a:ea typeface="Times New Roman" panose="02020603050405020304" pitchFamily="18" charset="0"/>
              </a:rPr>
              <a:t>propriedade</a:t>
            </a:r>
            <a:r>
              <a:rPr lang="en-US" dirty="0">
                <a:ea typeface="Times New Roman" panose="02020603050405020304" pitchFamily="18" charset="0"/>
              </a:rPr>
              <a:t> de </a:t>
            </a:r>
            <a:r>
              <a:rPr lang="en-US" dirty="0" err="1">
                <a:ea typeface="Times New Roman" panose="02020603050405020304" pitchFamily="18" charset="0"/>
              </a:rPr>
              <a:t>fundos</a:t>
            </a:r>
            <a:r>
              <a:rPr lang="en-US" dirty="0">
                <a:ea typeface="Times New Roman" panose="02020603050405020304" pitchFamily="18" charset="0"/>
              </a:rPr>
              <a:t>/dados e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resistente</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censura</a:t>
            </a:r>
            <a:r>
              <a:rPr lang="en-US" dirty="0">
                <a:ea typeface="Times New Roman" panose="02020603050405020304" pitchFamily="18" charset="0"/>
              </a:rPr>
              <a:t>. Na web3.0, a </a:t>
            </a:r>
            <a:r>
              <a:rPr lang="en-US" dirty="0" err="1">
                <a:ea typeface="Times New Roman" panose="02020603050405020304" pitchFamily="18" charset="0"/>
              </a:rPr>
              <a:t>visualização</a:t>
            </a:r>
            <a:r>
              <a:rPr lang="en-US" dirty="0">
                <a:ea typeface="Times New Roman" panose="02020603050405020304" pitchFamily="18" charset="0"/>
              </a:rPr>
              <a:t> 3D e a </a:t>
            </a:r>
            <a:r>
              <a:rPr lang="en-US" dirty="0" err="1">
                <a:ea typeface="Times New Roman" panose="02020603050405020304" pitchFamily="18" charset="0"/>
              </a:rPr>
              <a:t>apresentação</a:t>
            </a:r>
            <a:r>
              <a:rPr lang="en-US" dirty="0">
                <a:ea typeface="Times New Roman" panose="02020603050405020304" pitchFamily="18" charset="0"/>
              </a:rPr>
              <a:t> de </a:t>
            </a:r>
            <a:r>
              <a:rPr lang="en-US" dirty="0" err="1">
                <a:ea typeface="Times New Roman" panose="02020603050405020304" pitchFamily="18" charset="0"/>
              </a:rPr>
              <a:t>interação</a:t>
            </a:r>
            <a:r>
              <a:rPr lang="en-US" dirty="0">
                <a:ea typeface="Times New Roman" panose="02020603050405020304" pitchFamily="18" charset="0"/>
              </a:rPr>
              <a:t> são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parte da </a:t>
            </a:r>
            <a:r>
              <a:rPr lang="en-US" dirty="0" err="1">
                <a:ea typeface="Times New Roman" panose="02020603050405020304" pitchFamily="18" charset="0"/>
              </a:rPr>
              <a:t>experiência</a:t>
            </a:r>
            <a:r>
              <a:rPr lang="en-US" dirty="0">
                <a:ea typeface="Times New Roman" panose="02020603050405020304" pitchFamily="18" charset="0"/>
              </a:rPr>
              <a:t> do </a:t>
            </a:r>
            <a:r>
              <a:rPr lang="en-US" dirty="0" err="1">
                <a:ea typeface="Times New Roman" panose="02020603050405020304" pitchFamily="18" charset="0"/>
              </a:rPr>
              <a:t>usuário</a:t>
            </a:r>
            <a:r>
              <a:rPr lang="en-US" dirty="0">
                <a:ea typeface="Times New Roman" panose="02020603050405020304" pitchFamily="18" charset="0"/>
              </a:rPr>
              <a:t>. As </a:t>
            </a:r>
            <a:r>
              <a:rPr lang="en-US" dirty="0" err="1">
                <a:ea typeface="Times New Roman" panose="02020603050405020304" pitchFamily="18" charset="0"/>
              </a:rPr>
              <a:t>áreas</a:t>
            </a:r>
            <a:r>
              <a:rPr lang="en-US" dirty="0">
                <a:ea typeface="Times New Roman" panose="02020603050405020304" pitchFamily="18" charset="0"/>
              </a:rPr>
              <a:t> de UI e UX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trabalham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apresentar</a:t>
            </a:r>
            <a:r>
              <a:rPr lang="en-US" dirty="0">
                <a:ea typeface="Times New Roman" panose="02020603050405020304" pitchFamily="18" charset="0"/>
              </a:rPr>
              <a:t> as </a:t>
            </a:r>
            <a:r>
              <a:rPr lang="en-US" dirty="0" err="1">
                <a:ea typeface="Times New Roman" panose="02020603050405020304" pitchFamily="18" charset="0"/>
              </a:rPr>
              <a:t>informações</a:t>
            </a:r>
            <a:r>
              <a:rPr lang="en-US" dirty="0">
                <a:ea typeface="Times New Roman" panose="02020603050405020304" pitchFamily="18" charset="0"/>
              </a:rPr>
              <a:t> de forma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intuitiva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da web.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com o </a:t>
            </a:r>
            <a:r>
              <a:rPr lang="en-US" dirty="0" err="1">
                <a:ea typeface="Times New Roman" panose="02020603050405020304" pitchFamily="18" charset="0"/>
              </a:rPr>
              <a:t>blockchain</a:t>
            </a:r>
            <a:r>
              <a:rPr lang="en-US" dirty="0">
                <a:ea typeface="Times New Roman" panose="02020603050405020304" pitchFamily="18" charset="0"/>
              </a:rPr>
              <a:t>, a IA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apresentar</a:t>
            </a:r>
            <a:r>
              <a:rPr lang="en-US" dirty="0">
                <a:ea typeface="Times New Roman" panose="02020603050405020304" pitchFamily="18" charset="0"/>
              </a:rPr>
              <a:t> dados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e </a:t>
            </a:r>
            <a:r>
              <a:rPr lang="en-US" dirty="0" err="1">
                <a:ea typeface="Times New Roman" panose="02020603050405020304" pitchFamily="18" charset="0"/>
              </a:rPr>
              <a:t>classificá</a:t>
            </a:r>
            <a:r>
              <a:rPr lang="en-US" dirty="0">
                <a:ea typeface="Times New Roman" panose="02020603050405020304" pitchFamily="18" charset="0"/>
              </a:rPr>
              <a:t>-los, </a:t>
            </a:r>
            <a:r>
              <a:rPr lang="en-US" dirty="0" err="1">
                <a:ea typeface="Times New Roman" panose="02020603050405020304" pitchFamily="18" charset="0"/>
              </a:rPr>
              <a:t>tornando</a:t>
            </a:r>
            <a:r>
              <a:rPr lang="en-US" dirty="0">
                <a:ea typeface="Times New Roman" panose="02020603050405020304" pitchFamily="18" charset="0"/>
              </a:rPr>
              <a:t>-a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ferramenta</a:t>
            </a:r>
            <a:r>
              <a:rPr lang="en-US" dirty="0">
                <a:ea typeface="Times New Roman" panose="02020603050405020304" pitchFamily="18" charset="0"/>
              </a:rPr>
              <a:t> </a:t>
            </a:r>
            <a:r>
              <a:rPr lang="en-US" dirty="0" err="1">
                <a:ea typeface="Times New Roman" panose="02020603050405020304" pitchFamily="18" charset="0"/>
              </a:rPr>
              <a:t>versátil</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Web 3.0.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reduz</a:t>
            </a:r>
            <a:r>
              <a:rPr lang="en-US" dirty="0">
                <a:ea typeface="Times New Roman" panose="02020603050405020304" pitchFamily="18" charset="0"/>
              </a:rPr>
              <a:t> o </a:t>
            </a:r>
            <a:r>
              <a:rPr lang="en-US" dirty="0" err="1">
                <a:ea typeface="Times New Roman" panose="02020603050405020304" pitchFamily="18" charset="0"/>
              </a:rPr>
              <a:t>trabalho</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desenvolvimento</a:t>
            </a:r>
            <a:r>
              <a:rPr lang="en-US" dirty="0">
                <a:ea typeface="Times New Roman" panose="02020603050405020304" pitchFamily="18" charset="0"/>
              </a:rPr>
              <a:t> </a:t>
            </a:r>
            <a:r>
              <a:rPr lang="en-US" dirty="0" err="1">
                <a:ea typeface="Times New Roman" panose="02020603050405020304" pitchFamily="18" charset="0"/>
              </a:rPr>
              <a:t>humano</a:t>
            </a:r>
            <a:r>
              <a:rPr lang="en-US" dirty="0">
                <a:ea typeface="Times New Roman" panose="02020603050405020304" pitchFamily="18" charset="0"/>
              </a:rPr>
              <a:t> no </a:t>
            </a:r>
            <a:r>
              <a:rPr lang="en-US" dirty="0" err="1">
                <a:ea typeface="Times New Roman" panose="02020603050405020304" pitchFamily="18" charset="0"/>
              </a:rPr>
              <a:t>futuro</a:t>
            </a:r>
            <a:r>
              <a:rPr lang="en-US" dirty="0">
                <a:ea typeface="Times New Roman" panose="02020603050405020304" pitchFamily="18" charset="0"/>
              </a:rPr>
              <a:t>.</a:t>
            </a:r>
          </a:p>
          <a:p>
            <a:pPr algn="just" fontAlgn="base">
              <a:spcBef>
                <a:spcPts val="200"/>
              </a:spcBef>
            </a:pPr>
            <a:r>
              <a:rPr lang="en-US" dirty="0">
                <a:effectLst/>
                <a:ea typeface="Times New Roman" panose="02020603050405020304" pitchFamily="18" charset="0"/>
              </a:rPr>
              <a:t> </a:t>
            </a:r>
            <a:endParaRPr lang="x-none" dirty="0">
              <a:effectLst/>
              <a:ea typeface="Times New Roman" panose="02020603050405020304" pitchFamily="18" charset="0"/>
            </a:endParaRPr>
          </a:p>
          <a:p>
            <a:pPr algn="just" fontAlgn="base"/>
            <a:r>
              <a:rPr lang="en-US" b="1" dirty="0">
                <a:solidFill>
                  <a:srgbClr val="F79037"/>
                </a:solidFill>
                <a:ea typeface="Times New Roman" panose="02020603050405020304" pitchFamily="18" charset="0"/>
              </a:rPr>
              <a:t>A </a:t>
            </a:r>
            <a:r>
              <a:rPr lang="en-US" b="1" dirty="0" err="1">
                <a:solidFill>
                  <a:srgbClr val="F79037"/>
                </a:solidFill>
                <a:ea typeface="Times New Roman" panose="02020603050405020304" pitchFamily="18" charset="0"/>
              </a:rPr>
              <a:t>vantagem</a:t>
            </a:r>
            <a:r>
              <a:rPr lang="en-US" b="1" dirty="0">
                <a:solidFill>
                  <a:srgbClr val="F79037"/>
                </a:solidFill>
                <a:ea typeface="Times New Roman" panose="02020603050405020304" pitchFamily="18" charset="0"/>
              </a:rPr>
              <a:t> da web3.0 </a:t>
            </a:r>
            <a:r>
              <a:rPr lang="en-US" b="1" dirty="0" err="1">
                <a:solidFill>
                  <a:srgbClr val="F79037"/>
                </a:solidFill>
                <a:ea typeface="Times New Roman" panose="02020603050405020304" pitchFamily="18" charset="0"/>
              </a:rPr>
              <a:t>sobre</a:t>
            </a:r>
            <a:r>
              <a:rPr lang="en-US" b="1" dirty="0">
                <a:solidFill>
                  <a:srgbClr val="F79037"/>
                </a:solidFill>
                <a:ea typeface="Times New Roman" panose="02020603050405020304" pitchFamily="18" charset="0"/>
              </a:rPr>
              <a:t> web1.0 e web2.0</a:t>
            </a:r>
          </a:p>
          <a:p>
            <a:pPr algn="just" fontAlgn="base"/>
            <a:r>
              <a:rPr lang="en-US" dirty="0">
                <a:ea typeface="Times New Roman" panose="02020603050405020304" pitchFamily="18" charset="0"/>
              </a:rPr>
              <a:t>A </a:t>
            </a:r>
            <a:r>
              <a:rPr lang="en-US" dirty="0" err="1">
                <a:ea typeface="Times New Roman" panose="02020603050405020304" pitchFamily="18" charset="0"/>
              </a:rPr>
              <a:t>combinação</a:t>
            </a:r>
            <a:r>
              <a:rPr lang="en-US" dirty="0">
                <a:ea typeface="Times New Roman" panose="02020603050405020304" pitchFamily="18" charset="0"/>
              </a:rPr>
              <a:t> dos </a:t>
            </a:r>
            <a:r>
              <a:rPr lang="en-US" dirty="0" err="1">
                <a:ea typeface="Times New Roman" panose="02020603050405020304" pitchFamily="18" charset="0"/>
              </a:rPr>
              <a:t>principais</a:t>
            </a:r>
            <a:r>
              <a:rPr lang="en-US" dirty="0">
                <a:ea typeface="Times New Roman" panose="02020603050405020304" pitchFamily="18" charset="0"/>
              </a:rPr>
              <a:t> </a:t>
            </a:r>
            <a:r>
              <a:rPr lang="en-US" dirty="0" err="1">
                <a:ea typeface="Times New Roman" panose="02020603050405020304" pitchFamily="18" charset="0"/>
              </a:rPr>
              <a:t>recursos</a:t>
            </a:r>
            <a:r>
              <a:rPr lang="en-US" dirty="0">
                <a:ea typeface="Times New Roman" panose="02020603050405020304" pitchFamily="18" charset="0"/>
              </a:rPr>
              <a:t> da Web 3.0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teoria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levar</a:t>
            </a:r>
            <a:r>
              <a:rPr lang="en-US" dirty="0">
                <a:ea typeface="Times New Roman" panose="02020603050405020304" pitchFamily="18" charset="0"/>
              </a:rPr>
              <a:t> a </a:t>
            </a:r>
            <a:r>
              <a:rPr lang="en-US" dirty="0" err="1">
                <a:ea typeface="Times New Roman" panose="02020603050405020304" pitchFamily="18" charset="0"/>
              </a:rPr>
              <a:t>muitos</a:t>
            </a:r>
            <a:r>
              <a:rPr lang="en-US" dirty="0">
                <a:ea typeface="Times New Roman" panose="02020603050405020304" pitchFamily="18" charset="0"/>
              </a:rPr>
              <a:t> </a:t>
            </a:r>
            <a:r>
              <a:rPr lang="en-US" dirty="0" err="1">
                <a:ea typeface="Times New Roman" panose="02020603050405020304" pitchFamily="18" charset="0"/>
              </a:rPr>
              <a:t>benefícios</a:t>
            </a:r>
            <a:r>
              <a:rPr lang="en-US" dirty="0">
                <a:ea typeface="Times New Roman" panose="02020603050405020304" pitchFamily="18" charset="0"/>
              </a:rPr>
              <a:t> e </a:t>
            </a:r>
            <a:r>
              <a:rPr lang="en-US" dirty="0" err="1">
                <a:ea typeface="Times New Roman" panose="02020603050405020304" pitchFamily="18" charset="0"/>
              </a:rPr>
              <a:t>difere</a:t>
            </a:r>
            <a:r>
              <a:rPr lang="en-US" dirty="0">
                <a:ea typeface="Times New Roman" panose="02020603050405020304" pitchFamily="18" charset="0"/>
              </a:rPr>
              <a:t> </a:t>
            </a:r>
            <a:r>
              <a:rPr lang="en-US" dirty="0" err="1">
                <a:ea typeface="Times New Roman" panose="02020603050405020304" pitchFamily="18" charset="0"/>
              </a:rPr>
              <a:t>dependendo</a:t>
            </a:r>
            <a:r>
              <a:rPr lang="en-US" dirty="0">
                <a:ea typeface="Times New Roman" panose="02020603050405020304" pitchFamily="18" charset="0"/>
              </a:rPr>
              <a:t> da </a:t>
            </a:r>
            <a:r>
              <a:rPr lang="en-US" dirty="0" err="1">
                <a:ea typeface="Times New Roman" panose="02020603050405020304" pitchFamily="18" charset="0"/>
              </a:rPr>
              <a:t>calibração</a:t>
            </a:r>
            <a:r>
              <a:rPr lang="en-US" dirty="0">
                <a:ea typeface="Times New Roman" panose="02020603050405020304" pitchFamily="18" charset="0"/>
              </a:rPr>
              <a:t> </a:t>
            </a:r>
            <a:r>
              <a:rPr lang="en-US" dirty="0" err="1">
                <a:ea typeface="Times New Roman" panose="02020603050405020304" pitchFamily="18" charset="0"/>
              </a:rPr>
              <a:t>exata</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a:t>
            </a:r>
            <a:endParaRPr lang="en-US" dirty="0"/>
          </a:p>
          <a:p>
            <a:pPr algn="just"/>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145</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3062009"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Maior</a:t>
            </a:r>
            <a:r>
              <a:rPr lang="en-US" b="1" dirty="0">
                <a:solidFill>
                  <a:srgbClr val="F79037"/>
                </a:solidFill>
              </a:rPr>
              <a:t> </a:t>
            </a:r>
            <a:r>
              <a:rPr lang="en-US" b="1" dirty="0" err="1">
                <a:solidFill>
                  <a:srgbClr val="F79037"/>
                </a:solidFill>
              </a:rPr>
              <a:t>eficiência</a:t>
            </a:r>
            <a:r>
              <a:rPr lang="en-US" b="1" dirty="0">
                <a:solidFill>
                  <a:srgbClr val="F79037"/>
                </a:solidFill>
              </a:rPr>
              <a:t> de </a:t>
            </a:r>
            <a:r>
              <a:rPr lang="en-US" b="1" dirty="0" err="1">
                <a:solidFill>
                  <a:srgbClr val="F79037"/>
                </a:solidFill>
              </a:rPr>
              <a:t>navegação</a:t>
            </a:r>
            <a:endParaRPr lang="en-US" b="1" dirty="0">
              <a:solidFill>
                <a:srgbClr val="F79037"/>
              </a:solidFill>
            </a:endParaRPr>
          </a:p>
          <a:p>
            <a:pPr algn="l"/>
            <a:r>
              <a:rPr lang="en-US" dirty="0" err="1">
                <a:solidFill>
                  <a:schemeClr val="tx1"/>
                </a:solidFill>
              </a:rPr>
              <a:t>Ao</a:t>
            </a:r>
            <a:r>
              <a:rPr lang="en-US" dirty="0">
                <a:solidFill>
                  <a:schemeClr val="tx1"/>
                </a:solidFill>
              </a:rPr>
              <a:t> </a:t>
            </a:r>
            <a:r>
              <a:rPr lang="en-US" dirty="0" err="1">
                <a:solidFill>
                  <a:schemeClr val="tx1"/>
                </a:solidFill>
              </a:rPr>
              <a:t>usar</a:t>
            </a:r>
            <a:r>
              <a:rPr lang="en-US" dirty="0">
                <a:solidFill>
                  <a:schemeClr val="tx1"/>
                </a:solidFill>
              </a:rPr>
              <a:t> </a:t>
            </a:r>
            <a:r>
              <a:rPr lang="en-US" dirty="0" err="1">
                <a:solidFill>
                  <a:schemeClr val="tx1"/>
                </a:solidFill>
              </a:rPr>
              <a:t>mecanismos</a:t>
            </a:r>
            <a:r>
              <a:rPr lang="en-US" dirty="0">
                <a:solidFill>
                  <a:schemeClr val="tx1"/>
                </a:solidFill>
              </a:rPr>
              <a:t> de </a:t>
            </a:r>
            <a:r>
              <a:rPr lang="en-US" dirty="0" err="1">
                <a:solidFill>
                  <a:schemeClr val="tx1"/>
                </a:solidFill>
              </a:rPr>
              <a:t>pesquisa</a:t>
            </a:r>
            <a:r>
              <a:rPr lang="en-US" dirty="0">
                <a:solidFill>
                  <a:schemeClr val="tx1"/>
                </a:solidFill>
              </a:rPr>
              <a:t>, </a:t>
            </a:r>
            <a:r>
              <a:rPr lang="en-US" dirty="0" err="1">
                <a:solidFill>
                  <a:schemeClr val="tx1"/>
                </a:solidFill>
              </a:rPr>
              <a:t>encontrar</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melhores</a:t>
            </a:r>
            <a:r>
              <a:rPr lang="en-US" dirty="0">
                <a:solidFill>
                  <a:schemeClr val="tx1"/>
                </a:solidFill>
              </a:rPr>
              <a:t> </a:t>
            </a:r>
            <a:r>
              <a:rPr lang="en-US" dirty="0" err="1">
                <a:solidFill>
                  <a:schemeClr val="tx1"/>
                </a:solidFill>
              </a:rPr>
              <a:t>resultados</a:t>
            </a:r>
            <a:r>
              <a:rPr lang="en-US" dirty="0">
                <a:solidFill>
                  <a:schemeClr val="tx1"/>
                </a:solidFill>
              </a:rPr>
              <a:t> </a:t>
            </a:r>
            <a:r>
              <a:rPr lang="en-US" dirty="0" err="1">
                <a:solidFill>
                  <a:schemeClr val="tx1"/>
                </a:solidFill>
              </a:rPr>
              <a:t>às</a:t>
            </a:r>
            <a:r>
              <a:rPr lang="en-US" dirty="0">
                <a:solidFill>
                  <a:schemeClr val="tx1"/>
                </a:solidFill>
              </a:rPr>
              <a:t> </a:t>
            </a:r>
            <a:r>
              <a:rPr lang="en-US" dirty="0" err="1">
                <a:solidFill>
                  <a:schemeClr val="tx1"/>
                </a:solidFill>
              </a:rPr>
              <a:t>vezes</a:t>
            </a:r>
            <a:r>
              <a:rPr lang="en-US" dirty="0">
                <a:solidFill>
                  <a:schemeClr val="tx1"/>
                </a:solidFill>
              </a:rPr>
              <a:t> </a:t>
            </a:r>
            <a:r>
              <a:rPr lang="en-US" dirty="0" err="1">
                <a:solidFill>
                  <a:schemeClr val="tx1"/>
                </a:solidFill>
              </a:rPr>
              <a:t>representa</a:t>
            </a:r>
            <a:r>
              <a:rPr lang="en-US" dirty="0">
                <a:solidFill>
                  <a:schemeClr val="tx1"/>
                </a:solidFill>
              </a:rPr>
              <a:t> um </a:t>
            </a:r>
            <a:r>
              <a:rPr lang="en-US" dirty="0" err="1">
                <a:solidFill>
                  <a:schemeClr val="tx1"/>
                </a:solidFill>
              </a:rPr>
              <a:t>desafio</a:t>
            </a:r>
            <a:r>
              <a:rPr lang="en-US" dirty="0">
                <a:solidFill>
                  <a:schemeClr val="tx1"/>
                </a:solidFill>
              </a:rPr>
              <a:t>. No </a:t>
            </a:r>
            <a:r>
              <a:rPr lang="en-US" dirty="0" err="1">
                <a:solidFill>
                  <a:schemeClr val="tx1"/>
                </a:solidFill>
              </a:rPr>
              <a:t>entanto</a:t>
            </a:r>
            <a:r>
              <a:rPr lang="en-US" dirty="0">
                <a:solidFill>
                  <a:schemeClr val="tx1"/>
                </a:solidFill>
              </a:rPr>
              <a:t>, </a:t>
            </a:r>
            <a:r>
              <a:rPr lang="en-US" dirty="0" err="1">
                <a:solidFill>
                  <a:schemeClr val="tx1"/>
                </a:solidFill>
              </a:rPr>
              <a:t>eles</a:t>
            </a:r>
            <a:r>
              <a:rPr lang="en-US" dirty="0">
                <a:solidFill>
                  <a:schemeClr val="tx1"/>
                </a:solidFill>
              </a:rPr>
              <a:t> </a:t>
            </a:r>
            <a:r>
              <a:rPr lang="en-US" dirty="0" err="1">
                <a:solidFill>
                  <a:schemeClr val="tx1"/>
                </a:solidFill>
              </a:rPr>
              <a:t>tornaram</a:t>
            </a:r>
            <a:r>
              <a:rPr lang="en-US" dirty="0">
                <a:solidFill>
                  <a:schemeClr val="tx1"/>
                </a:solidFill>
              </a:rPr>
              <a:t>-se </a:t>
            </a:r>
            <a:r>
              <a:rPr lang="en-US" dirty="0" err="1">
                <a:solidFill>
                  <a:schemeClr val="tx1"/>
                </a:solidFill>
              </a:rPr>
              <a:t>melhores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encontrar</a:t>
            </a:r>
            <a:r>
              <a:rPr lang="en-US" dirty="0">
                <a:solidFill>
                  <a:schemeClr val="tx1"/>
                </a:solidFill>
              </a:rPr>
              <a:t> </a:t>
            </a:r>
            <a:r>
              <a:rPr lang="en-US" dirty="0" err="1">
                <a:solidFill>
                  <a:schemeClr val="tx1"/>
                </a:solidFill>
              </a:rPr>
              <a:t>resultados</a:t>
            </a:r>
            <a:r>
              <a:rPr lang="en-US" dirty="0">
                <a:solidFill>
                  <a:schemeClr val="tx1"/>
                </a:solidFill>
              </a:rPr>
              <a:t> </a:t>
            </a:r>
            <a:r>
              <a:rPr lang="en-US" dirty="0" err="1">
                <a:solidFill>
                  <a:schemeClr val="tx1"/>
                </a:solidFill>
              </a:rPr>
              <a:t>semanticamente</a:t>
            </a:r>
            <a:r>
              <a:rPr lang="en-US" dirty="0">
                <a:solidFill>
                  <a:schemeClr val="tx1"/>
                </a:solidFill>
              </a:rPr>
              <a:t> </a:t>
            </a:r>
            <a:r>
              <a:rPr lang="en-US" dirty="0" err="1">
                <a:solidFill>
                  <a:schemeClr val="tx1"/>
                </a:solidFill>
              </a:rPr>
              <a:t>relevantes</a:t>
            </a:r>
            <a:r>
              <a:rPr lang="en-US" dirty="0">
                <a:solidFill>
                  <a:schemeClr val="tx1"/>
                </a:solidFill>
              </a:rPr>
              <a:t> com base no </a:t>
            </a:r>
            <a:r>
              <a:rPr lang="en-US" dirty="0" err="1">
                <a:solidFill>
                  <a:schemeClr val="tx1"/>
                </a:solidFill>
              </a:rPr>
              <a:t>contexto</a:t>
            </a:r>
            <a:r>
              <a:rPr lang="en-US" dirty="0">
                <a:solidFill>
                  <a:schemeClr val="tx1"/>
                </a:solidFill>
              </a:rPr>
              <a:t> de </a:t>
            </a:r>
            <a:r>
              <a:rPr lang="en-US" dirty="0" err="1">
                <a:solidFill>
                  <a:schemeClr val="tx1"/>
                </a:solidFill>
              </a:rPr>
              <a:t>pesquisa</a:t>
            </a:r>
            <a:r>
              <a:rPr lang="en-US" dirty="0">
                <a:solidFill>
                  <a:schemeClr val="tx1"/>
                </a:solidFill>
              </a:rPr>
              <a:t> e </a:t>
            </a:r>
            <a:r>
              <a:rPr lang="en-US" dirty="0" err="1">
                <a:solidFill>
                  <a:schemeClr val="tx1"/>
                </a:solidFill>
              </a:rPr>
              <a:t>nos</a:t>
            </a:r>
            <a:r>
              <a:rPr lang="en-US" dirty="0">
                <a:solidFill>
                  <a:schemeClr val="tx1"/>
                </a:solidFill>
              </a:rPr>
              <a:t> </a:t>
            </a:r>
            <a:r>
              <a:rPr lang="en-US" dirty="0" err="1">
                <a:solidFill>
                  <a:schemeClr val="tx1"/>
                </a:solidFill>
              </a:rPr>
              <a:t>metadados</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longo</a:t>
            </a:r>
            <a:r>
              <a:rPr lang="en-US" dirty="0">
                <a:solidFill>
                  <a:schemeClr val="tx1"/>
                </a:solidFill>
              </a:rPr>
              <a:t> dos </a:t>
            </a:r>
            <a:r>
              <a:rPr lang="en-US" dirty="0" err="1">
                <a:solidFill>
                  <a:schemeClr val="tx1"/>
                </a:solidFill>
              </a:rPr>
              <a:t>anos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resulta</a:t>
            </a:r>
            <a:r>
              <a:rPr lang="en-US" dirty="0">
                <a:solidFill>
                  <a:schemeClr val="tx1"/>
                </a:solidFill>
              </a:rPr>
              <a:t> </a:t>
            </a:r>
            <a:r>
              <a:rPr lang="en-US" dirty="0" err="1">
                <a:solidFill>
                  <a:schemeClr val="tx1"/>
                </a:solidFill>
              </a:rPr>
              <a:t>numa</a:t>
            </a:r>
            <a:r>
              <a:rPr lang="en-US" dirty="0">
                <a:solidFill>
                  <a:schemeClr val="tx1"/>
                </a:solidFill>
              </a:rPr>
              <a:t> </a:t>
            </a:r>
            <a:r>
              <a:rPr lang="en-US" dirty="0" err="1">
                <a:solidFill>
                  <a:schemeClr val="tx1"/>
                </a:solidFill>
              </a:rPr>
              <a:t>experiência</a:t>
            </a:r>
            <a:r>
              <a:rPr lang="en-US" dirty="0">
                <a:solidFill>
                  <a:schemeClr val="tx1"/>
                </a:solidFill>
              </a:rPr>
              <a:t> de </a:t>
            </a:r>
            <a:r>
              <a:rPr lang="en-US" dirty="0" err="1">
                <a:solidFill>
                  <a:schemeClr val="tx1"/>
                </a:solidFill>
              </a:rPr>
              <a:t>navegação</a:t>
            </a:r>
            <a:r>
              <a:rPr lang="en-US" dirty="0">
                <a:solidFill>
                  <a:schemeClr val="tx1"/>
                </a:solidFill>
              </a:rPr>
              <a:t> </a:t>
            </a:r>
            <a:r>
              <a:rPr lang="en-US" dirty="0" err="1">
                <a:solidFill>
                  <a:schemeClr val="tx1"/>
                </a:solidFill>
              </a:rPr>
              <a:t>na</a:t>
            </a:r>
            <a:r>
              <a:rPr lang="en-US" dirty="0">
                <a:solidFill>
                  <a:schemeClr val="tx1"/>
                </a:solidFill>
              </a:rPr>
              <a:t> Web </a:t>
            </a:r>
            <a:r>
              <a:rPr lang="en-US" dirty="0" err="1">
                <a:solidFill>
                  <a:schemeClr val="tx1"/>
                </a:solidFill>
              </a:rPr>
              <a:t>mais</a:t>
            </a:r>
            <a:r>
              <a:rPr lang="en-US" dirty="0">
                <a:solidFill>
                  <a:schemeClr val="tx1"/>
                </a:solidFill>
              </a:rPr>
              <a:t> </a:t>
            </a:r>
            <a:r>
              <a:rPr lang="en-US" dirty="0" err="1">
                <a:solidFill>
                  <a:schemeClr val="tx1"/>
                </a:solidFill>
              </a:rPr>
              <a:t>conveniente</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ajudar</a:t>
            </a:r>
            <a:r>
              <a:rPr lang="en-US" dirty="0">
                <a:solidFill>
                  <a:schemeClr val="tx1"/>
                </a:solidFill>
              </a:rPr>
              <a:t> </a:t>
            </a:r>
            <a:r>
              <a:rPr lang="en-US" dirty="0" err="1">
                <a:solidFill>
                  <a:schemeClr val="tx1"/>
                </a:solidFill>
              </a:rPr>
              <a:t>qualquer</a:t>
            </a:r>
            <a:r>
              <a:rPr lang="en-US" dirty="0">
                <a:solidFill>
                  <a:schemeClr val="tx1"/>
                </a:solidFill>
              </a:rPr>
              <a:t> </a:t>
            </a:r>
            <a:r>
              <a:rPr lang="en-US" dirty="0" err="1">
                <a:solidFill>
                  <a:schemeClr val="tx1"/>
                </a:solidFill>
              </a:rPr>
              <a:t>pessoa</a:t>
            </a:r>
            <a:r>
              <a:rPr lang="en-US" dirty="0">
                <a:solidFill>
                  <a:schemeClr val="tx1"/>
                </a:solidFill>
              </a:rPr>
              <a:t> a </a:t>
            </a:r>
            <a:r>
              <a:rPr lang="en-US" dirty="0" err="1">
                <a:solidFill>
                  <a:schemeClr val="tx1"/>
                </a:solidFill>
              </a:rPr>
              <a:t>encontrar</a:t>
            </a:r>
            <a:r>
              <a:rPr lang="en-US" dirty="0">
                <a:solidFill>
                  <a:schemeClr val="tx1"/>
                </a:solidFill>
              </a:rPr>
              <a:t> as </a:t>
            </a:r>
            <a:r>
              <a:rPr lang="en-US" dirty="0" err="1">
                <a:solidFill>
                  <a:schemeClr val="tx1"/>
                </a:solidFill>
              </a:rPr>
              <a:t>informações</a:t>
            </a:r>
            <a:r>
              <a:rPr lang="en-US" dirty="0">
                <a:solidFill>
                  <a:schemeClr val="tx1"/>
                </a:solidFill>
              </a:rPr>
              <a:t> </a:t>
            </a:r>
            <a:r>
              <a:rPr lang="en-US" dirty="0" err="1">
                <a:solidFill>
                  <a:schemeClr val="tx1"/>
                </a:solidFill>
              </a:rPr>
              <a:t>exatas</a:t>
            </a:r>
            <a:r>
              <a:rPr lang="en-US" dirty="0">
                <a:solidFill>
                  <a:schemeClr val="tx1"/>
                </a:solidFill>
              </a:rPr>
              <a:t> de </a:t>
            </a:r>
            <a:r>
              <a:rPr lang="en-US" dirty="0" err="1">
                <a:solidFill>
                  <a:schemeClr val="tx1"/>
                </a:solidFill>
              </a:rPr>
              <a:t>que</a:t>
            </a:r>
            <a:r>
              <a:rPr lang="en-US" dirty="0">
                <a:solidFill>
                  <a:schemeClr val="tx1"/>
                </a:solidFill>
              </a:rPr>
              <a:t> </a:t>
            </a:r>
            <a:r>
              <a:rPr lang="en-US" dirty="0" err="1">
                <a:solidFill>
                  <a:schemeClr val="tx1"/>
                </a:solidFill>
              </a:rPr>
              <a:t>precisa</a:t>
            </a:r>
            <a:r>
              <a:rPr lang="en-US" dirty="0">
                <a:solidFill>
                  <a:schemeClr val="tx1"/>
                </a:solidFill>
              </a:rPr>
              <a:t> com </a:t>
            </a:r>
            <a:r>
              <a:rPr lang="en-US" dirty="0" err="1">
                <a:solidFill>
                  <a:schemeClr val="tx1"/>
                </a:solidFill>
              </a:rPr>
              <a:t>facilidade</a:t>
            </a:r>
            <a:r>
              <a:rPr lang="en-US" dirty="0">
                <a:solidFill>
                  <a:schemeClr val="tx1"/>
                </a:solidFill>
              </a:rPr>
              <a:t>.</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3062009"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fontAlgn="base"/>
            <a:r>
              <a:rPr lang="en-US" b="1" dirty="0">
                <a:solidFill>
                  <a:srgbClr val="F79037"/>
                </a:solidFill>
              </a:rPr>
              <a:t>Propaganda e marketing </a:t>
            </a:r>
            <a:r>
              <a:rPr lang="en-US" b="1" dirty="0" err="1">
                <a:solidFill>
                  <a:srgbClr val="F79037"/>
                </a:solidFill>
              </a:rPr>
              <a:t>aprimorados</a:t>
            </a:r>
            <a:endParaRPr lang="en-US" b="1" dirty="0">
              <a:solidFill>
                <a:srgbClr val="F79037"/>
              </a:solidFill>
            </a:endParaRPr>
          </a:p>
          <a:p>
            <a:pPr lvl="0" fontAlgn="base"/>
            <a:r>
              <a:rPr lang="en-US" dirty="0">
                <a:solidFill>
                  <a:schemeClr val="tx1"/>
                </a:solidFill>
              </a:rPr>
              <a:t>A Web 3.0 visa </a:t>
            </a:r>
            <a:r>
              <a:rPr lang="en-US" dirty="0" err="1">
                <a:solidFill>
                  <a:schemeClr val="tx1"/>
                </a:solidFill>
              </a:rPr>
              <a:t>melhorar</a:t>
            </a:r>
            <a:r>
              <a:rPr lang="en-US" dirty="0">
                <a:solidFill>
                  <a:schemeClr val="tx1"/>
                </a:solidFill>
              </a:rPr>
              <a:t> a </a:t>
            </a:r>
            <a:r>
              <a:rPr lang="en-US" dirty="0" err="1">
                <a:solidFill>
                  <a:schemeClr val="tx1"/>
                </a:solidFill>
              </a:rPr>
              <a:t>publicidade</a:t>
            </a:r>
            <a:r>
              <a:rPr lang="en-US" dirty="0">
                <a:solidFill>
                  <a:schemeClr val="tx1"/>
                </a:solidFill>
              </a:rPr>
              <a:t>, </a:t>
            </a:r>
            <a:r>
              <a:rPr lang="en-US" dirty="0" err="1">
                <a:solidFill>
                  <a:schemeClr val="tx1"/>
                </a:solidFill>
              </a:rPr>
              <a:t>alavancando</a:t>
            </a:r>
            <a:r>
              <a:rPr lang="en-US" dirty="0">
                <a:solidFill>
                  <a:schemeClr val="tx1"/>
                </a:solidFill>
              </a:rPr>
              <a:t> </a:t>
            </a:r>
            <a:r>
              <a:rPr lang="en-US" dirty="0" err="1">
                <a:solidFill>
                  <a:schemeClr val="tx1"/>
                </a:solidFill>
              </a:rPr>
              <a:t>sistemas</a:t>
            </a:r>
            <a:r>
              <a:rPr lang="en-US" dirty="0">
                <a:solidFill>
                  <a:schemeClr val="tx1"/>
                </a:solidFill>
              </a:rPr>
              <a:t> de IA </a:t>
            </a:r>
            <a:r>
              <a:rPr lang="en-US" dirty="0" err="1">
                <a:solidFill>
                  <a:schemeClr val="tx1"/>
                </a:solidFill>
              </a:rPr>
              <a:t>mais</a:t>
            </a:r>
            <a:r>
              <a:rPr lang="en-US" dirty="0">
                <a:solidFill>
                  <a:schemeClr val="tx1"/>
                </a:solidFill>
              </a:rPr>
              <a:t> </a:t>
            </a:r>
            <a:r>
              <a:rPr lang="en-US" dirty="0" err="1">
                <a:solidFill>
                  <a:schemeClr val="tx1"/>
                </a:solidFill>
              </a:rPr>
              <a:t>inteligentes</a:t>
            </a:r>
            <a:r>
              <a:rPr lang="en-US" dirty="0">
                <a:solidFill>
                  <a:schemeClr val="tx1"/>
                </a:solidFill>
              </a:rPr>
              <a:t> e </a:t>
            </a:r>
            <a:r>
              <a:rPr lang="en-US" dirty="0" err="1">
                <a:solidFill>
                  <a:schemeClr val="tx1"/>
                </a:solidFill>
              </a:rPr>
              <a:t>visando</a:t>
            </a:r>
            <a:r>
              <a:rPr lang="en-US" dirty="0">
                <a:solidFill>
                  <a:schemeClr val="tx1"/>
                </a:solidFill>
              </a:rPr>
              <a:t> </a:t>
            </a:r>
            <a:r>
              <a:rPr lang="en-US" dirty="0" err="1">
                <a:solidFill>
                  <a:schemeClr val="tx1"/>
                </a:solidFill>
              </a:rPr>
              <a:t>públicos</a:t>
            </a:r>
            <a:r>
              <a:rPr lang="en-US" dirty="0">
                <a:solidFill>
                  <a:schemeClr val="tx1"/>
                </a:solidFill>
              </a:rPr>
              <a:t> </a:t>
            </a:r>
            <a:r>
              <a:rPr lang="en-US" dirty="0" err="1">
                <a:solidFill>
                  <a:schemeClr val="tx1"/>
                </a:solidFill>
              </a:rPr>
              <a:t>específicos</a:t>
            </a:r>
            <a:r>
              <a:rPr lang="en-US" dirty="0">
                <a:solidFill>
                  <a:schemeClr val="tx1"/>
                </a:solidFill>
              </a:rPr>
              <a:t> com base </a:t>
            </a:r>
            <a:r>
              <a:rPr lang="en-US" dirty="0" err="1">
                <a:solidFill>
                  <a:schemeClr val="tx1"/>
                </a:solidFill>
              </a:rPr>
              <a:t>nos</a:t>
            </a:r>
            <a:r>
              <a:rPr lang="en-US" dirty="0">
                <a:solidFill>
                  <a:schemeClr val="tx1"/>
                </a:solidFill>
              </a:rPr>
              <a:t> dados do </a:t>
            </a:r>
            <a:r>
              <a:rPr lang="en-US" dirty="0" err="1">
                <a:solidFill>
                  <a:schemeClr val="tx1"/>
                </a:solidFill>
              </a:rPr>
              <a:t>consumidor</a:t>
            </a:r>
            <a:r>
              <a:rPr lang="en-US" dirty="0">
                <a:solidFill>
                  <a:schemeClr val="tx1"/>
                </a:solidFill>
              </a:rPr>
              <a:t>.</a:t>
            </a:r>
            <a:endParaRPr lang="x-none" dirty="0">
              <a:solidFill>
                <a:schemeClr val="tx1"/>
              </a:solidFill>
            </a:endParaRP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Sem</a:t>
            </a:r>
            <a:r>
              <a:rPr lang="en-US" b="1" dirty="0">
                <a:solidFill>
                  <a:srgbClr val="F79037"/>
                </a:solidFill>
              </a:rPr>
              <a:t> </a:t>
            </a:r>
            <a:r>
              <a:rPr lang="en-US" b="1" dirty="0" err="1">
                <a:solidFill>
                  <a:srgbClr val="F79037"/>
                </a:solidFill>
              </a:rPr>
              <a:t>ponto</a:t>
            </a:r>
            <a:r>
              <a:rPr lang="en-US" b="1" dirty="0">
                <a:solidFill>
                  <a:srgbClr val="F79037"/>
                </a:solidFill>
              </a:rPr>
              <a:t> central de </a:t>
            </a:r>
            <a:r>
              <a:rPr lang="en-US" b="1" dirty="0" err="1">
                <a:solidFill>
                  <a:srgbClr val="F79037"/>
                </a:solidFill>
              </a:rPr>
              <a:t>controle</a:t>
            </a:r>
            <a:endParaRPr lang="en-US" b="1" dirty="0">
              <a:solidFill>
                <a:srgbClr val="F79037"/>
              </a:solidFill>
            </a:endParaRPr>
          </a:p>
          <a:p>
            <a:pPr algn="l"/>
            <a:r>
              <a:rPr lang="en-US" dirty="0"/>
              <a:t>Uma </a:t>
            </a:r>
            <a:r>
              <a:rPr lang="en-US" dirty="0" err="1"/>
              <a:t>vez</a:t>
            </a:r>
            <a:r>
              <a:rPr lang="en-US" dirty="0"/>
              <a:t> </a:t>
            </a:r>
            <a:r>
              <a:rPr lang="en-US" dirty="0" err="1"/>
              <a:t>que</a:t>
            </a:r>
            <a:r>
              <a:rPr lang="en-US" dirty="0"/>
              <a:t> </a:t>
            </a:r>
            <a:r>
              <a:rPr lang="en-US" dirty="0" err="1"/>
              <a:t>os</a:t>
            </a:r>
            <a:r>
              <a:rPr lang="en-US" dirty="0"/>
              <a:t> </a:t>
            </a:r>
            <a:r>
              <a:rPr lang="en-US" dirty="0" err="1"/>
              <a:t>intermediários</a:t>
            </a:r>
            <a:r>
              <a:rPr lang="en-US" dirty="0"/>
              <a:t> são </a:t>
            </a:r>
            <a:r>
              <a:rPr lang="en-US" dirty="0" err="1"/>
              <a:t>removidos</a:t>
            </a:r>
            <a:r>
              <a:rPr lang="en-US" dirty="0"/>
              <a:t> da </a:t>
            </a:r>
            <a:r>
              <a:rPr lang="en-US" dirty="0" err="1"/>
              <a:t>equação</a:t>
            </a:r>
            <a:r>
              <a:rPr lang="en-US" dirty="0"/>
              <a:t> web3.0, </a:t>
            </a:r>
            <a:r>
              <a:rPr lang="en-US" dirty="0" err="1"/>
              <a:t>os</a:t>
            </a:r>
            <a:r>
              <a:rPr lang="en-US" dirty="0"/>
              <a:t> </a:t>
            </a:r>
            <a:r>
              <a:rPr lang="en-US" dirty="0" err="1"/>
              <a:t>usuários</a:t>
            </a:r>
            <a:r>
              <a:rPr lang="en-US" dirty="0"/>
              <a:t> </a:t>
            </a:r>
            <a:r>
              <a:rPr lang="en-US" dirty="0" err="1"/>
              <a:t>estão</a:t>
            </a:r>
            <a:r>
              <a:rPr lang="en-US" dirty="0"/>
              <a:t> a </a:t>
            </a:r>
            <a:r>
              <a:rPr lang="en-US" dirty="0" err="1"/>
              <a:t>controlar</a:t>
            </a:r>
            <a:r>
              <a:rPr lang="en-US" dirty="0"/>
              <a:t> </a:t>
            </a:r>
            <a:r>
              <a:rPr lang="en-US" dirty="0" err="1"/>
              <a:t>os</a:t>
            </a:r>
            <a:r>
              <a:rPr lang="en-US" dirty="0"/>
              <a:t> </a:t>
            </a:r>
            <a:r>
              <a:rPr lang="en-US" dirty="0" err="1"/>
              <a:t>seus</a:t>
            </a:r>
            <a:r>
              <a:rPr lang="en-US" dirty="0"/>
              <a:t> dados de </a:t>
            </a:r>
            <a:r>
              <a:rPr lang="en-US" dirty="0" err="1"/>
              <a:t>usuário</a:t>
            </a:r>
            <a:r>
              <a:rPr lang="en-US" dirty="0"/>
              <a:t>. A </a:t>
            </a:r>
            <a:r>
              <a:rPr lang="en-US" dirty="0" err="1"/>
              <a:t>falta</a:t>
            </a:r>
            <a:r>
              <a:rPr lang="en-US" dirty="0"/>
              <a:t> de </a:t>
            </a:r>
            <a:r>
              <a:rPr lang="en-US" dirty="0" err="1"/>
              <a:t>centralização</a:t>
            </a:r>
            <a:r>
              <a:rPr lang="en-US" dirty="0"/>
              <a:t> </a:t>
            </a:r>
            <a:r>
              <a:rPr lang="en-US" dirty="0" err="1"/>
              <a:t>reduz</a:t>
            </a:r>
            <a:r>
              <a:rPr lang="en-US" dirty="0"/>
              <a:t> o </a:t>
            </a:r>
            <a:r>
              <a:rPr lang="en-US" dirty="0" err="1"/>
              <a:t>risco</a:t>
            </a:r>
            <a:r>
              <a:rPr lang="en-US" dirty="0"/>
              <a:t> de </a:t>
            </a:r>
            <a:r>
              <a:rPr lang="en-US" dirty="0" err="1"/>
              <a:t>censura</a:t>
            </a:r>
            <a:r>
              <a:rPr lang="en-US" dirty="0"/>
              <a:t> </a:t>
            </a:r>
            <a:r>
              <a:rPr lang="en-US" dirty="0" err="1"/>
              <a:t>por</a:t>
            </a:r>
            <a:r>
              <a:rPr lang="en-US" dirty="0"/>
              <a:t> parte de </a:t>
            </a:r>
            <a:r>
              <a:rPr lang="en-US" dirty="0" err="1"/>
              <a:t>governos</a:t>
            </a:r>
            <a:r>
              <a:rPr lang="en-US" dirty="0"/>
              <a:t> </a:t>
            </a:r>
            <a:r>
              <a:rPr lang="en-US" dirty="0" err="1"/>
              <a:t>ou</a:t>
            </a:r>
            <a:r>
              <a:rPr lang="en-US" dirty="0"/>
              <a:t> </a:t>
            </a:r>
            <a:r>
              <a:rPr lang="en-US" dirty="0" err="1"/>
              <a:t>corporações</a:t>
            </a:r>
            <a:r>
              <a:rPr lang="en-US" dirty="0"/>
              <a:t> e </a:t>
            </a:r>
            <a:r>
              <a:rPr lang="en-US" dirty="0" err="1"/>
              <a:t>reduz</a:t>
            </a:r>
            <a:r>
              <a:rPr lang="en-US" dirty="0"/>
              <a:t> a </a:t>
            </a:r>
            <a:r>
              <a:rPr lang="en-US" dirty="0" err="1"/>
              <a:t>eficácia</a:t>
            </a:r>
            <a:r>
              <a:rPr lang="en-US" dirty="0"/>
              <a:t> dos </a:t>
            </a:r>
            <a:r>
              <a:rPr lang="en-US" dirty="0" err="1"/>
              <a:t>ataques</a:t>
            </a:r>
            <a:r>
              <a:rPr lang="en-US" dirty="0"/>
              <a:t> de </a:t>
            </a:r>
            <a:r>
              <a:rPr lang="en-US" dirty="0" err="1"/>
              <a:t>negação</a:t>
            </a:r>
            <a:r>
              <a:rPr lang="en-US" dirty="0"/>
              <a:t> de </a:t>
            </a:r>
            <a:r>
              <a:rPr lang="en-US" dirty="0" err="1"/>
              <a:t>serviço</a:t>
            </a:r>
            <a:r>
              <a:rPr lang="en-US" dirty="0"/>
              <a:t> (</a:t>
            </a:r>
            <a:r>
              <a:rPr lang="en-US" dirty="0" err="1"/>
              <a:t>DoS</a:t>
            </a:r>
            <a:r>
              <a:rPr lang="en-US" dirty="0"/>
              <a:t>).</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Informações</a:t>
            </a:r>
            <a:r>
              <a:rPr lang="en-US" b="1" dirty="0">
                <a:solidFill>
                  <a:srgbClr val="F79037"/>
                </a:solidFill>
              </a:rPr>
              <a:t> </a:t>
            </a:r>
            <a:r>
              <a:rPr lang="en-US" b="1" dirty="0" err="1">
                <a:solidFill>
                  <a:srgbClr val="F79037"/>
                </a:solidFill>
              </a:rPr>
              <a:t>aumentadas</a:t>
            </a:r>
            <a:endParaRPr lang="en-US" b="1" dirty="0">
              <a:solidFill>
                <a:srgbClr val="F79037"/>
              </a:solidFill>
            </a:endParaRPr>
          </a:p>
          <a:p>
            <a:pPr algn="l"/>
            <a:r>
              <a:rPr lang="en-US" dirty="0" err="1"/>
              <a:t>À</a:t>
            </a:r>
            <a:r>
              <a:rPr lang="en-US" dirty="0"/>
              <a:t> </a:t>
            </a:r>
            <a:r>
              <a:rPr lang="en-US" dirty="0" err="1"/>
              <a:t>medida</a:t>
            </a:r>
            <a:r>
              <a:rPr lang="en-US" dirty="0"/>
              <a:t> </a:t>
            </a:r>
            <a:r>
              <a:rPr lang="en-US" dirty="0" err="1"/>
              <a:t>que</a:t>
            </a:r>
            <a:r>
              <a:rPr lang="en-US" dirty="0"/>
              <a:t> </a:t>
            </a:r>
            <a:r>
              <a:rPr lang="en-US" dirty="0" err="1"/>
              <a:t>mais</a:t>
            </a:r>
            <a:r>
              <a:rPr lang="en-US" dirty="0"/>
              <a:t> </a:t>
            </a:r>
            <a:r>
              <a:rPr lang="en-US" dirty="0" err="1"/>
              <a:t>produtos</a:t>
            </a:r>
            <a:r>
              <a:rPr lang="en-US" dirty="0"/>
              <a:t> se </a:t>
            </a:r>
            <a:r>
              <a:rPr lang="en-US" dirty="0" err="1"/>
              <a:t>conectam</a:t>
            </a:r>
            <a:r>
              <a:rPr lang="en-US" dirty="0"/>
              <a:t> </a:t>
            </a:r>
            <a:r>
              <a:rPr lang="en-US" dirty="0" err="1"/>
              <a:t>à</a:t>
            </a:r>
            <a:r>
              <a:rPr lang="en-US" dirty="0"/>
              <a:t> Internet, </a:t>
            </a:r>
            <a:r>
              <a:rPr lang="en-US" dirty="0" err="1"/>
              <a:t>conjuntos</a:t>
            </a:r>
            <a:r>
              <a:rPr lang="en-US" dirty="0"/>
              <a:t> de dados </a:t>
            </a:r>
            <a:r>
              <a:rPr lang="en-US" dirty="0" err="1"/>
              <a:t>maiores</a:t>
            </a:r>
            <a:r>
              <a:rPr lang="en-US" dirty="0"/>
              <a:t> </a:t>
            </a:r>
            <a:r>
              <a:rPr lang="en-US" dirty="0" err="1"/>
              <a:t>fornecem</a:t>
            </a:r>
            <a:r>
              <a:rPr lang="en-US" dirty="0"/>
              <a:t> </a:t>
            </a:r>
            <a:r>
              <a:rPr lang="en-US" dirty="0" err="1"/>
              <a:t>aos</a:t>
            </a:r>
            <a:r>
              <a:rPr lang="en-US" dirty="0"/>
              <a:t> </a:t>
            </a:r>
            <a:r>
              <a:rPr lang="en-US" dirty="0" err="1"/>
              <a:t>algoritmos</a:t>
            </a:r>
            <a:r>
              <a:rPr lang="en-US" dirty="0"/>
              <a:t> </a:t>
            </a:r>
            <a:r>
              <a:rPr lang="en-US" dirty="0" err="1"/>
              <a:t>mais</a:t>
            </a:r>
            <a:r>
              <a:rPr lang="en-US" dirty="0"/>
              <a:t> </a:t>
            </a:r>
            <a:r>
              <a:rPr lang="en-US" dirty="0" err="1"/>
              <a:t>informações</a:t>
            </a:r>
            <a:r>
              <a:rPr lang="en-US" dirty="0"/>
              <a:t> </a:t>
            </a:r>
            <a:r>
              <a:rPr lang="en-US" dirty="0" err="1"/>
              <a:t>para</a:t>
            </a:r>
            <a:r>
              <a:rPr lang="en-US" dirty="0"/>
              <a:t> </a:t>
            </a:r>
            <a:r>
              <a:rPr lang="en-US" dirty="0" err="1"/>
              <a:t>analisar</a:t>
            </a:r>
            <a:r>
              <a:rPr lang="en-US" dirty="0"/>
              <a:t>. </a:t>
            </a:r>
            <a:r>
              <a:rPr lang="en-US" dirty="0" err="1"/>
              <a:t>Isso</a:t>
            </a:r>
            <a:r>
              <a:rPr lang="en-US" dirty="0"/>
              <a:t> </a:t>
            </a:r>
            <a:r>
              <a:rPr lang="en-US" dirty="0" err="1"/>
              <a:t>pode</a:t>
            </a:r>
            <a:r>
              <a:rPr lang="en-US" dirty="0"/>
              <a:t> </a:t>
            </a:r>
            <a:r>
              <a:rPr lang="en-US" dirty="0" err="1"/>
              <a:t>ajudá</a:t>
            </a:r>
            <a:r>
              <a:rPr lang="en-US" dirty="0"/>
              <a:t>-los a </a:t>
            </a:r>
            <a:r>
              <a:rPr lang="en-US" dirty="0" err="1"/>
              <a:t>fornecer</a:t>
            </a:r>
            <a:r>
              <a:rPr lang="en-US" dirty="0"/>
              <a:t> </a:t>
            </a:r>
            <a:r>
              <a:rPr lang="en-US" dirty="0" err="1"/>
              <a:t>informações</a:t>
            </a:r>
            <a:r>
              <a:rPr lang="en-US" dirty="0"/>
              <a:t> </a:t>
            </a:r>
            <a:r>
              <a:rPr lang="en-US" dirty="0" err="1"/>
              <a:t>mais</a:t>
            </a:r>
            <a:r>
              <a:rPr lang="en-US" dirty="0"/>
              <a:t> </a:t>
            </a:r>
            <a:r>
              <a:rPr lang="en-US" dirty="0" err="1"/>
              <a:t>precisas</a:t>
            </a:r>
            <a:r>
              <a:rPr lang="en-US" dirty="0"/>
              <a:t> </a:t>
            </a:r>
            <a:r>
              <a:rPr lang="en-US" dirty="0" err="1"/>
              <a:t>que</a:t>
            </a:r>
            <a:r>
              <a:rPr lang="en-US" dirty="0"/>
              <a:t> </a:t>
            </a:r>
            <a:r>
              <a:rPr lang="en-US" dirty="0" err="1"/>
              <a:t>atendam</a:t>
            </a:r>
            <a:r>
              <a:rPr lang="en-US" dirty="0"/>
              <a:t> </a:t>
            </a:r>
            <a:r>
              <a:rPr lang="en-US" dirty="0" err="1"/>
              <a:t>às</a:t>
            </a:r>
            <a:r>
              <a:rPr lang="en-US" dirty="0"/>
              <a:t> </a:t>
            </a:r>
            <a:r>
              <a:rPr lang="en-US" dirty="0" err="1"/>
              <a:t>necessidades</a:t>
            </a:r>
            <a:r>
              <a:rPr lang="en-US" dirty="0"/>
              <a:t> </a:t>
            </a:r>
            <a:r>
              <a:rPr lang="en-US" dirty="0" err="1"/>
              <a:t>específicas</a:t>
            </a:r>
            <a:r>
              <a:rPr lang="en-US" dirty="0"/>
              <a:t> de </a:t>
            </a:r>
            <a:r>
              <a:rPr lang="en-US" dirty="0" err="1"/>
              <a:t>cada</a:t>
            </a:r>
            <a:r>
              <a:rPr lang="en-US" dirty="0"/>
              <a:t> </a:t>
            </a:r>
            <a:r>
              <a:rPr lang="en-US" dirty="0" err="1"/>
              <a:t>usuário</a:t>
            </a:r>
            <a:r>
              <a:rPr lang="en-US" dirty="0"/>
              <a:t>.</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rPr>
              <a:t>Como a </a:t>
            </a:r>
            <a:r>
              <a:rPr lang="en-US" sz="1100" b="1" dirty="0" err="1">
                <a:solidFill>
                  <a:srgbClr val="F79037"/>
                </a:solidFill>
                <a:latin typeface="Calibri" panose="020F0502020204030204" pitchFamily="34" charset="0"/>
              </a:rPr>
              <a:t>criptografia</a:t>
            </a:r>
            <a:r>
              <a:rPr lang="en-US" sz="1100" b="1" dirty="0">
                <a:solidFill>
                  <a:srgbClr val="F79037"/>
                </a:solidFill>
                <a:latin typeface="Calibri" panose="020F0502020204030204" pitchFamily="34" charset="0"/>
              </a:rPr>
              <a:t> se </a:t>
            </a:r>
            <a:r>
              <a:rPr lang="en-US" sz="1100" b="1" dirty="0" err="1">
                <a:solidFill>
                  <a:srgbClr val="F79037"/>
                </a:solidFill>
                <a:latin typeface="Calibri" panose="020F0502020204030204" pitchFamily="34" charset="0"/>
              </a:rPr>
              <a:t>encaixa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web3.0?</a:t>
            </a:r>
          </a:p>
          <a:p>
            <a:pPr algn="just"/>
            <a:r>
              <a:rPr lang="en-US" sz="1100" dirty="0" err="1">
                <a:latin typeface="Calibri" panose="020F0502020204030204" pitchFamily="34" charset="0"/>
              </a:rPr>
              <a:t>Blockchain</a:t>
            </a:r>
            <a:r>
              <a:rPr lang="en-US" sz="1100" dirty="0">
                <a:latin typeface="Calibri" panose="020F0502020204030204" pitchFamily="34" charset="0"/>
              </a:rPr>
              <a:t> e </a:t>
            </a:r>
            <a:r>
              <a:rPr lang="en-US" sz="1100" dirty="0" err="1">
                <a:latin typeface="Calibri" panose="020F0502020204030204" pitchFamily="34" charset="0"/>
              </a:rPr>
              <a:t>cripto</a:t>
            </a:r>
            <a:r>
              <a:rPr lang="en-US" sz="1100" dirty="0">
                <a:latin typeface="Calibri" panose="020F0502020204030204" pitchFamily="34" charset="0"/>
              </a:rPr>
              <a:t> </a:t>
            </a:r>
            <a:r>
              <a:rPr lang="en-US" sz="1100" dirty="0" err="1">
                <a:latin typeface="Calibri" panose="020F0502020204030204" pitchFamily="34" charset="0"/>
              </a:rPr>
              <a:t>desempenham</a:t>
            </a:r>
            <a:r>
              <a:rPr lang="en-US" sz="1100" dirty="0">
                <a:latin typeface="Calibri" panose="020F0502020204030204" pitchFamily="34" charset="0"/>
              </a:rPr>
              <a:t> um </a:t>
            </a:r>
            <a:r>
              <a:rPr lang="en-US" sz="1100" dirty="0" err="1">
                <a:latin typeface="Calibri" panose="020F0502020204030204" pitchFamily="34" charset="0"/>
              </a:rPr>
              <a:t>papel</a:t>
            </a:r>
            <a:r>
              <a:rPr lang="en-US" sz="1100" dirty="0">
                <a:latin typeface="Calibri" panose="020F0502020204030204" pitchFamily="34" charset="0"/>
              </a:rPr>
              <a:t> crucial </a:t>
            </a:r>
            <a:r>
              <a:rPr lang="en-US" sz="1100" dirty="0" err="1">
                <a:latin typeface="Calibri" panose="020F0502020204030204" pitchFamily="34" charset="0"/>
              </a:rPr>
              <a:t>na</a:t>
            </a:r>
            <a:r>
              <a:rPr lang="en-US" sz="1100" dirty="0">
                <a:latin typeface="Calibri" panose="020F0502020204030204" pitchFamily="34" charset="0"/>
              </a:rPr>
              <a:t> web 3.0,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vez</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as </a:t>
            </a:r>
            <a:r>
              <a:rPr lang="en-US" sz="1100" dirty="0" err="1">
                <a:latin typeface="Calibri" panose="020F0502020204030204" pitchFamily="34" charset="0"/>
              </a:rPr>
              <a:t>redes</a:t>
            </a:r>
            <a:r>
              <a:rPr lang="en-US" sz="1100" dirty="0">
                <a:latin typeface="Calibri" panose="020F0502020204030204" pitchFamily="34" charset="0"/>
              </a:rPr>
              <a:t> </a:t>
            </a:r>
            <a:r>
              <a:rPr lang="en-US" sz="1100" dirty="0" err="1">
                <a:latin typeface="Calibri" panose="020F0502020204030204" pitchFamily="34" charset="0"/>
              </a:rPr>
              <a:t>descentralizadas</a:t>
            </a:r>
            <a:r>
              <a:rPr lang="en-US" sz="1100" dirty="0">
                <a:latin typeface="Calibri" panose="020F0502020204030204" pitchFamily="34" charset="0"/>
              </a:rPr>
              <a:t> </a:t>
            </a:r>
            <a:r>
              <a:rPr lang="en-US" sz="1100" dirty="0" err="1">
                <a:latin typeface="Calibri" panose="020F0502020204030204" pitchFamily="34" charset="0"/>
              </a:rPr>
              <a:t>criam</a:t>
            </a:r>
            <a:r>
              <a:rPr lang="en-US" sz="1100" dirty="0">
                <a:latin typeface="Calibri" panose="020F0502020204030204" pitchFamily="34" charset="0"/>
              </a:rPr>
              <a:t> </a:t>
            </a:r>
            <a:r>
              <a:rPr lang="en-US" sz="1100" dirty="0" err="1">
                <a:latin typeface="Calibri" panose="020F0502020204030204" pitchFamily="34" charset="0"/>
              </a:rPr>
              <a:t>incentivos</a:t>
            </a:r>
            <a:r>
              <a:rPr lang="en-US" sz="1100" dirty="0">
                <a:latin typeface="Calibri" panose="020F0502020204030204" pitchFamily="34" charset="0"/>
              </a:rPr>
              <a:t> </a:t>
            </a:r>
            <a:r>
              <a:rPr lang="en-US" sz="1100" dirty="0" err="1">
                <a:latin typeface="Calibri" panose="020F0502020204030204" pitchFamily="34" charset="0"/>
              </a:rPr>
              <a:t>para</a:t>
            </a:r>
            <a:r>
              <a:rPr lang="en-US" sz="1100" dirty="0">
                <a:latin typeface="Calibri" panose="020F0502020204030204" pitchFamily="34" charset="0"/>
              </a:rPr>
              <a:t>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propriedade</a:t>
            </a:r>
            <a:r>
              <a:rPr lang="en-US" sz="1100" dirty="0">
                <a:latin typeface="Calibri" panose="020F0502020204030204" pitchFamily="34" charset="0"/>
              </a:rPr>
              <a:t> de dados, </a:t>
            </a:r>
            <a:r>
              <a:rPr lang="en-US" sz="1100" dirty="0" err="1">
                <a:latin typeface="Calibri" panose="020F0502020204030204" pitchFamily="34" charset="0"/>
              </a:rPr>
              <a:t>governança</a:t>
            </a:r>
            <a:r>
              <a:rPr lang="en-US" sz="1100" dirty="0">
                <a:latin typeface="Calibri" panose="020F0502020204030204" pitchFamily="34" charset="0"/>
              </a:rPr>
              <a:t> e </a:t>
            </a:r>
            <a:r>
              <a:rPr lang="en-US" sz="1100" dirty="0" err="1">
                <a:latin typeface="Calibri" panose="020F0502020204030204" pitchFamily="34" charset="0"/>
              </a:rPr>
              <a:t>criação</a:t>
            </a:r>
            <a:r>
              <a:rPr lang="en-US" sz="1100" dirty="0">
                <a:latin typeface="Calibri" panose="020F0502020204030204" pitchFamily="34" charset="0"/>
              </a:rPr>
              <a:t> de </a:t>
            </a:r>
            <a:r>
              <a:rPr lang="en-US" sz="1100" dirty="0" err="1">
                <a:latin typeface="Calibri" panose="020F0502020204030204" pitchFamily="34" charset="0"/>
              </a:rPr>
              <a:t>conteúdo</a:t>
            </a:r>
            <a:r>
              <a:rPr lang="en-US" sz="1100" dirty="0">
                <a:latin typeface="Calibri" panose="020F0502020204030204" pitchFamily="34" charset="0"/>
              </a:rPr>
              <a:t> </a:t>
            </a:r>
            <a:r>
              <a:rPr lang="en-US" sz="1100" dirty="0" err="1">
                <a:latin typeface="Calibri" panose="020F0502020204030204" pitchFamily="34" charset="0"/>
              </a:rPr>
              <a:t>mais</a:t>
            </a:r>
            <a:r>
              <a:rPr lang="en-US" sz="1100" dirty="0">
                <a:latin typeface="Calibri" panose="020F0502020204030204" pitchFamily="34" charset="0"/>
              </a:rPr>
              <a:t> </a:t>
            </a:r>
            <a:r>
              <a:rPr lang="en-US" sz="1100" dirty="0" err="1">
                <a:latin typeface="Calibri" panose="020F0502020204030204" pitchFamily="34" charset="0"/>
              </a:rPr>
              <a:t>responsáveis</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comparação</a:t>
            </a:r>
            <a:r>
              <a:rPr lang="en-US" sz="1100" dirty="0">
                <a:latin typeface="Calibri" panose="020F0502020204030204" pitchFamily="34" charset="0"/>
              </a:rPr>
              <a:t> com a web 2.0. </a:t>
            </a:r>
            <a:r>
              <a:rPr lang="en-US" sz="1100" dirty="0" err="1">
                <a:latin typeface="Calibri" panose="020F0502020204030204" pitchFamily="34" charset="0"/>
              </a:rPr>
              <a:t>Alguns</a:t>
            </a:r>
            <a:r>
              <a:rPr lang="en-US" sz="1100" dirty="0">
                <a:latin typeface="Calibri" panose="020F0502020204030204" pitchFamily="34" charset="0"/>
              </a:rPr>
              <a:t> dos </a:t>
            </a:r>
            <a:r>
              <a:rPr lang="en-US" sz="1100" dirty="0" err="1">
                <a:latin typeface="Calibri" panose="020F0502020204030204" pitchFamily="34" charset="0"/>
              </a:rPr>
              <a:t>aspectos</a:t>
            </a:r>
            <a:r>
              <a:rPr lang="en-US" sz="1100" dirty="0">
                <a:latin typeface="Calibri" panose="020F0502020204030204" pitchFamily="34" charset="0"/>
              </a:rPr>
              <a:t> </a:t>
            </a:r>
            <a:r>
              <a:rPr lang="en-US" sz="1100" dirty="0" err="1">
                <a:latin typeface="Calibri" panose="020F0502020204030204" pitchFamily="34" charset="0"/>
              </a:rPr>
              <a:t>mais</a:t>
            </a:r>
            <a:r>
              <a:rPr lang="en-US" sz="1100" dirty="0">
                <a:latin typeface="Calibri" panose="020F0502020204030204" pitchFamily="34" charset="0"/>
              </a:rPr>
              <a:t> </a:t>
            </a:r>
            <a:r>
              <a:rPr lang="en-US" sz="1100" dirty="0" err="1">
                <a:latin typeface="Calibri" panose="020F0502020204030204" pitchFamily="34" charset="0"/>
              </a:rPr>
              <a:t>relevantes</a:t>
            </a:r>
            <a:r>
              <a:rPr lang="en-US" sz="1100" dirty="0">
                <a:latin typeface="Calibri" panose="020F0502020204030204" pitchFamily="34" charset="0"/>
              </a:rPr>
              <a:t> </a:t>
            </a:r>
            <a:r>
              <a:rPr lang="en-US" sz="1100" dirty="0" err="1">
                <a:latin typeface="Calibri" panose="020F0502020204030204" pitchFamily="34" charset="0"/>
              </a:rPr>
              <a:t>para</a:t>
            </a:r>
            <a:r>
              <a:rPr lang="en-US" sz="1100" dirty="0">
                <a:latin typeface="Calibri" panose="020F0502020204030204" pitchFamily="34" charset="0"/>
              </a:rPr>
              <a:t> a Web 3.0 </a:t>
            </a:r>
            <a:r>
              <a:rPr lang="en-US" sz="1100" dirty="0" err="1">
                <a:latin typeface="Calibri" panose="020F0502020204030204" pitchFamily="34" charset="0"/>
              </a:rPr>
              <a:t>incluem</a:t>
            </a:r>
            <a:r>
              <a:rPr lang="en-US" sz="1100" dirty="0">
                <a:latin typeface="Calibri" panose="020F0502020204030204" pitchFamily="34" charset="0"/>
              </a:rPr>
              <a:t> o </a:t>
            </a:r>
            <a:r>
              <a:rPr lang="en-US" sz="1100" dirty="0" err="1">
                <a:latin typeface="Calibri" panose="020F0502020204030204" pitchFamily="34" charset="0"/>
              </a:rPr>
              <a:t>seguinte</a:t>
            </a:r>
            <a:r>
              <a:rPr lang="en-US" sz="1100" dirty="0">
                <a:latin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1" y="5968537"/>
            <a:ext cx="3260895"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b="1" dirty="0" err="1">
                <a:solidFill>
                  <a:srgbClr val="F79037"/>
                </a:solidFill>
                <a:ea typeface="Times New Roman" panose="02020603050405020304" pitchFamily="18" charset="0"/>
              </a:rPr>
              <a:t>Casos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uso</a:t>
            </a:r>
            <a:r>
              <a:rPr lang="en-US" b="1" dirty="0">
                <a:solidFill>
                  <a:srgbClr val="F79037"/>
                </a:solidFill>
                <a:ea typeface="Times New Roman" panose="02020603050405020304" pitchFamily="18" charset="0"/>
              </a:rPr>
              <a:t> da Web3.0</a:t>
            </a:r>
          </a:p>
          <a:p>
            <a:pPr fontAlgn="base"/>
            <a:r>
              <a:rPr lang="en-US" dirty="0" err="1">
                <a:solidFill>
                  <a:srgbClr val="14151A"/>
                </a:solidFill>
                <a:ea typeface="Times New Roman" panose="02020603050405020304" pitchFamily="18" charset="0"/>
              </a:rPr>
              <a:t>Embora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projetos</a:t>
            </a:r>
            <a:r>
              <a:rPr lang="en-US" dirty="0">
                <a:solidFill>
                  <a:srgbClr val="14151A"/>
                </a:solidFill>
                <a:ea typeface="Times New Roman" panose="02020603050405020304" pitchFamily="18" charset="0"/>
              </a:rPr>
              <a:t> web3.0 </a:t>
            </a:r>
            <a:r>
              <a:rPr lang="en-US" dirty="0" err="1">
                <a:solidFill>
                  <a:srgbClr val="14151A"/>
                </a:solidFill>
                <a:ea typeface="Times New Roman" panose="02020603050405020304" pitchFamily="18" charset="0"/>
              </a:rPr>
              <a:t>ainda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estejam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desenvolvimento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temos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alguns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exemplos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já</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estão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hoje</a:t>
            </a:r>
            <a:r>
              <a:rPr lang="en-US" dirty="0">
                <a:solidFill>
                  <a:srgbClr val="14151A"/>
                </a:solidFill>
                <a:ea typeface="Times New Roman" panose="02020603050405020304" pitchFamily="18" charset="0"/>
              </a:rPr>
              <a:t>:</a:t>
            </a:r>
          </a:p>
          <a:p>
            <a:pPr fontAlgn="base"/>
            <a:r>
              <a:rPr lang="en-US" dirty="0">
                <a:solidFill>
                  <a:srgbClr val="14151A"/>
                </a:solidFill>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Organizações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autônomas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descentralizadas</a:t>
            </a:r>
            <a:r>
              <a:rPr lang="en-US" b="1" dirty="0">
                <a:solidFill>
                  <a:srgbClr val="F79037"/>
                </a:solidFill>
                <a:ea typeface="Times New Roman" panose="02020603050405020304" pitchFamily="18" charset="0"/>
              </a:rPr>
              <a:t> (DAOs)</a:t>
            </a:r>
          </a:p>
          <a:p>
            <a:pPr fontAlgn="base"/>
            <a:r>
              <a:rPr lang="en-US" dirty="0" err="1">
                <a:solidFill>
                  <a:srgbClr val="14151A"/>
                </a:solidFill>
                <a:ea typeface="Times New Roman" panose="02020603050405020304" pitchFamily="18" charset="0"/>
              </a:rPr>
              <a:t>Além</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possuir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dados </a:t>
            </a:r>
            <a:r>
              <a:rPr lang="en-US" dirty="0" err="1">
                <a:solidFill>
                  <a:srgbClr val="14151A"/>
                </a:solidFill>
                <a:ea typeface="Times New Roman" panose="02020603050405020304" pitchFamily="18" charset="0"/>
              </a:rPr>
              <a:t>na</a:t>
            </a:r>
            <a:r>
              <a:rPr lang="en-US" dirty="0">
                <a:solidFill>
                  <a:srgbClr val="14151A"/>
                </a:solidFill>
                <a:ea typeface="Times New Roman" panose="02020603050405020304" pitchFamily="18" charset="0"/>
              </a:rPr>
              <a:t> web 3.0,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usuários</a:t>
            </a:r>
            <a:r>
              <a:rPr lang="en-US" dirty="0">
                <a:solidFill>
                  <a:srgbClr val="14151A"/>
                </a:solidFill>
                <a:ea typeface="Times New Roman" panose="02020603050405020304" pitchFamily="18" charset="0"/>
              </a:rPr>
              <a:t> da web 3.0 </a:t>
            </a:r>
            <a:r>
              <a:rPr lang="en-US" dirty="0" err="1">
                <a:solidFill>
                  <a:srgbClr val="14151A"/>
                </a:solidFill>
                <a:ea typeface="Times New Roman" panose="02020603050405020304" pitchFamily="18" charset="0"/>
              </a:rPr>
              <a:t>podem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possuir</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plataforma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um </a:t>
            </a:r>
            <a:r>
              <a:rPr lang="en-US" dirty="0" err="1">
                <a:solidFill>
                  <a:srgbClr val="14151A"/>
                </a:solidFill>
                <a:ea typeface="Times New Roman" panose="02020603050405020304" pitchFamily="18" charset="0"/>
              </a:rPr>
              <a:t>coletivo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usando</a:t>
            </a:r>
            <a:r>
              <a:rPr lang="en-US" dirty="0">
                <a:solidFill>
                  <a:srgbClr val="14151A"/>
                </a:solidFill>
                <a:ea typeface="Times New Roman" panose="02020603050405020304" pitchFamily="18" charset="0"/>
              </a:rPr>
              <a:t> tokens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agem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ações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empresa</a:t>
            </a:r>
            <a:r>
              <a:rPr lang="en-US" dirty="0">
                <a:solidFill>
                  <a:srgbClr val="14151A"/>
                </a:solidFill>
                <a:ea typeface="Times New Roman" panose="02020603050405020304" pitchFamily="18" charset="0"/>
              </a:rPr>
              <a:t>. DAOs </a:t>
            </a:r>
            <a:r>
              <a:rPr lang="en-US" dirty="0" err="1">
                <a:solidFill>
                  <a:srgbClr val="14151A"/>
                </a:solidFill>
                <a:ea typeface="Times New Roman" panose="02020603050405020304" pitchFamily="18" charset="0"/>
              </a:rPr>
              <a:t>coordenam</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propriedade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descentralizada</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plataforma</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tomam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decisões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sobre</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seu</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futuro</a:t>
            </a:r>
            <a:r>
              <a:rPr lang="en-US" dirty="0">
                <a:solidFill>
                  <a:srgbClr val="14151A"/>
                </a:solidFill>
                <a:ea typeface="Times New Roman" panose="02020603050405020304" pitchFamily="18" charset="0"/>
              </a:rPr>
              <a:t> de forma </a:t>
            </a:r>
            <a:r>
              <a:rPr lang="en-US" dirty="0" err="1">
                <a:solidFill>
                  <a:srgbClr val="14151A"/>
                </a:solidFill>
                <a:ea typeface="Times New Roman" panose="02020603050405020304" pitchFamily="18" charset="0"/>
              </a:rPr>
              <a:t>democrática</a:t>
            </a:r>
            <a:r>
              <a:rPr lang="en-US" dirty="0">
                <a:solidFill>
                  <a:srgbClr val="14151A"/>
                </a:solidFill>
                <a:ea typeface="Times New Roman" panose="02020603050405020304" pitchFamily="18" charset="0"/>
              </a:rPr>
              <a:t>. DAOs são </a:t>
            </a:r>
            <a:r>
              <a:rPr lang="en-US" dirty="0" err="1">
                <a:solidFill>
                  <a:srgbClr val="14151A"/>
                </a:solidFill>
                <a:ea typeface="Times New Roman" panose="02020603050405020304" pitchFamily="18" charset="0"/>
              </a:rPr>
              <a:t>definidos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tecnicamente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contratos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inteligentes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acordados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automatizam</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tomada</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decisões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descentralizada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sobre</a:t>
            </a:r>
            <a:r>
              <a:rPr lang="en-US" dirty="0">
                <a:solidFill>
                  <a:srgbClr val="14151A"/>
                </a:solidFill>
                <a:ea typeface="Times New Roman" panose="02020603050405020304" pitchFamily="18" charset="0"/>
              </a:rPr>
              <a:t> um </a:t>
            </a:r>
            <a:r>
              <a:rPr lang="en-US" dirty="0" err="1">
                <a:solidFill>
                  <a:srgbClr val="14151A"/>
                </a:solidFill>
                <a:ea typeface="Times New Roman" panose="02020603050405020304" pitchFamily="18" charset="0"/>
              </a:rPr>
              <a:t>conjunto</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recursos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ou</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seja</a:t>
            </a:r>
            <a:r>
              <a:rPr lang="en-US" dirty="0">
                <a:solidFill>
                  <a:srgbClr val="14151A"/>
                </a:solidFill>
                <a:ea typeface="Times New Roman" panose="02020603050405020304" pitchFamily="18" charset="0"/>
              </a:rPr>
              <a:t>, tokens).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usuários</a:t>
            </a:r>
            <a:r>
              <a:rPr lang="en-US" dirty="0">
                <a:solidFill>
                  <a:srgbClr val="14151A"/>
                </a:solidFill>
                <a:ea typeface="Times New Roman" panose="02020603050405020304" pitchFamily="18" charset="0"/>
              </a:rPr>
              <a:t> com tokens </a:t>
            </a:r>
            <a:r>
              <a:rPr lang="en-US" dirty="0" err="1">
                <a:solidFill>
                  <a:srgbClr val="14151A"/>
                </a:solidFill>
                <a:ea typeface="Times New Roman" panose="02020603050405020304" pitchFamily="18" charset="0"/>
              </a:rPr>
              <a:t>votam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recursos</a:t>
            </a:r>
            <a:r>
              <a:rPr lang="en-US" dirty="0">
                <a:solidFill>
                  <a:srgbClr val="14151A"/>
                </a:solidFill>
                <a:ea typeface="Times New Roman" panose="02020603050405020304" pitchFamily="18" charset="0"/>
              </a:rPr>
              <a:t> são </a:t>
            </a:r>
            <a:r>
              <a:rPr lang="en-US" dirty="0" err="1">
                <a:solidFill>
                  <a:srgbClr val="14151A"/>
                </a:solidFill>
                <a:ea typeface="Times New Roman" panose="02020603050405020304" pitchFamily="18" charset="0"/>
              </a:rPr>
              <a:t>gastos</a:t>
            </a:r>
            <a:r>
              <a:rPr lang="en-US" dirty="0">
                <a:solidFill>
                  <a:srgbClr val="14151A"/>
                </a:solidFill>
                <a:ea typeface="Times New Roman" panose="02020603050405020304" pitchFamily="18" charset="0"/>
              </a:rPr>
              <a:t> e o </a:t>
            </a:r>
            <a:r>
              <a:rPr lang="en-US" dirty="0" err="1">
                <a:solidFill>
                  <a:srgbClr val="14151A"/>
                </a:solidFill>
                <a:ea typeface="Times New Roman" panose="02020603050405020304" pitchFamily="18" charset="0"/>
              </a:rPr>
              <a:t>código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executa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automaticamente</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resultado</a:t>
            </a:r>
            <a:r>
              <a:rPr lang="en-US" dirty="0">
                <a:solidFill>
                  <a:srgbClr val="14151A"/>
                </a:solidFill>
                <a:ea typeface="Times New Roman" panose="02020603050405020304" pitchFamily="18" charset="0"/>
              </a:rPr>
              <a:t> da </a:t>
            </a:r>
            <a:r>
              <a:rPr lang="en-US" dirty="0" err="1">
                <a:solidFill>
                  <a:srgbClr val="14151A"/>
                </a:solidFill>
                <a:ea typeface="Times New Roman" panose="02020603050405020304" pitchFamily="18" charset="0"/>
              </a:rPr>
              <a:t>votação</a:t>
            </a:r>
            <a:r>
              <a:rPr lang="en-US" dirty="0">
                <a:solidFill>
                  <a:srgbClr val="14151A"/>
                </a:solidFill>
                <a:ea typeface="Times New Roman" panose="02020603050405020304" pitchFamily="18" charset="0"/>
              </a:rPr>
              <a:t>. No </a:t>
            </a:r>
            <a:r>
              <a:rPr lang="en-US" dirty="0" err="1">
                <a:solidFill>
                  <a:srgbClr val="14151A"/>
                </a:solidFill>
                <a:ea typeface="Times New Roman" panose="02020603050405020304" pitchFamily="18" charset="0"/>
              </a:rPr>
              <a:t>entanto</a:t>
            </a:r>
            <a:r>
              <a:rPr lang="en-US" dirty="0">
                <a:solidFill>
                  <a:srgbClr val="14151A"/>
                </a:solidFill>
                <a:ea typeface="Times New Roman" panose="02020603050405020304" pitchFamily="18" charset="0"/>
              </a:rPr>
              <a:t>, as </a:t>
            </a:r>
            <a:r>
              <a:rPr lang="en-US" dirty="0" err="1">
                <a:solidFill>
                  <a:srgbClr val="14151A"/>
                </a:solidFill>
                <a:ea typeface="Times New Roman" panose="02020603050405020304" pitchFamily="18" charset="0"/>
              </a:rPr>
              <a:t>pessoas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definem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erroneamente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muitas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comunidades</a:t>
            </a:r>
            <a:r>
              <a:rPr lang="en-US" dirty="0">
                <a:solidFill>
                  <a:srgbClr val="14151A"/>
                </a:solidFill>
                <a:ea typeface="Times New Roman" panose="02020603050405020304" pitchFamily="18" charset="0"/>
              </a:rPr>
              <a:t> web3.0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DAOs. </a:t>
            </a:r>
            <a:r>
              <a:rPr lang="en-US" dirty="0" err="1">
                <a:solidFill>
                  <a:srgbClr val="14151A"/>
                </a:solidFill>
                <a:ea typeface="Times New Roman" panose="02020603050405020304" pitchFamily="18" charset="0"/>
              </a:rPr>
              <a:t>Todas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essas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comunidades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têm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diferentes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níveis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descentralização</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automação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código</a:t>
            </a:r>
            <a:r>
              <a:rPr lang="en-US" dirty="0">
                <a:solidFill>
                  <a:srgbClr val="14151A"/>
                </a:solidFill>
                <a:ea typeface="Times New Roman" panose="02020603050405020304" pitchFamily="18" charset="0"/>
              </a:rPr>
              <a:t>.</a:t>
            </a:r>
            <a:endParaRPr lang="x-none" dirty="0">
              <a:effectLst/>
              <a:ea typeface="Times New Roman" panose="02020603050405020304" pitchFamily="18"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Carteiras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digitais</a:t>
            </a:r>
            <a:endParaRPr lang="en-US" b="1" dirty="0">
              <a:solidFill>
                <a:srgbClr val="F79037"/>
              </a:solidFill>
              <a:ea typeface="Times New Roman" panose="02020603050405020304" pitchFamily="18" charset="0"/>
            </a:endParaRPr>
          </a:p>
          <a:p>
            <a:pPr lvl="0" algn="l" fontAlgn="base"/>
            <a:r>
              <a:rPr lang="en-US" dirty="0" err="1">
                <a:solidFill>
                  <a:srgbClr val="14151A"/>
                </a:solidFill>
                <a:ea typeface="Times New Roman" panose="02020603050405020304" pitchFamily="18" charset="0"/>
              </a:rPr>
              <a:t>Qualquer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pessoa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criar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carteira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permite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fazer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transações</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funciona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identidade</a:t>
            </a:r>
            <a:r>
              <a:rPr lang="en-US" dirty="0">
                <a:solidFill>
                  <a:srgbClr val="14151A"/>
                </a:solidFill>
                <a:ea typeface="Times New Roman" panose="02020603050405020304" pitchFamily="18" charset="0"/>
              </a:rPr>
              <a:t> digital. </a:t>
            </a:r>
            <a:r>
              <a:rPr lang="en-US" dirty="0" err="1">
                <a:solidFill>
                  <a:srgbClr val="14151A"/>
                </a:solidFill>
                <a:ea typeface="Times New Roman" panose="02020603050405020304" pitchFamily="18" charset="0"/>
              </a:rPr>
              <a:t>Não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há</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necessidade</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armazenar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osdados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ou</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criar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conta</a:t>
            </a:r>
            <a:r>
              <a:rPr lang="en-US" dirty="0">
                <a:solidFill>
                  <a:srgbClr val="14151A"/>
                </a:solidFill>
                <a:ea typeface="Times New Roman" panose="02020603050405020304" pitchFamily="18" charset="0"/>
              </a:rPr>
              <a:t> com um </a:t>
            </a:r>
            <a:r>
              <a:rPr lang="en-US" dirty="0" err="1">
                <a:solidFill>
                  <a:srgbClr val="14151A"/>
                </a:solidFill>
                <a:ea typeface="Times New Roman" panose="02020603050405020304" pitchFamily="18" charset="0"/>
              </a:rPr>
              <a:t>provedor</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serviços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centralizado</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usuário</a:t>
            </a:r>
            <a:r>
              <a:rPr lang="en-US" dirty="0">
                <a:solidFill>
                  <a:srgbClr val="14151A"/>
                </a:solidFill>
                <a:ea typeface="Times New Roman" panose="02020603050405020304" pitchFamily="18" charset="0"/>
              </a:rPr>
              <a:t> tem </a:t>
            </a:r>
            <a:r>
              <a:rPr lang="en-US" dirty="0" err="1">
                <a:solidFill>
                  <a:srgbClr val="14151A"/>
                </a:solidFill>
                <a:ea typeface="Times New Roman" panose="02020603050405020304" pitchFamily="18" charset="0"/>
              </a:rPr>
              <a:t>controlo</a:t>
            </a:r>
            <a:r>
              <a:rPr lang="en-US" dirty="0">
                <a:solidFill>
                  <a:srgbClr val="14151A"/>
                </a:solidFill>
                <a:ea typeface="Times New Roman" panose="02020603050405020304" pitchFamily="18" charset="0"/>
              </a:rPr>
              <a:t> total </a:t>
            </a:r>
            <a:r>
              <a:rPr lang="en-US" dirty="0" err="1">
                <a:solidFill>
                  <a:srgbClr val="14151A"/>
                </a:solidFill>
                <a:ea typeface="Times New Roman" panose="02020603050405020304" pitchFamily="18" charset="0"/>
              </a:rPr>
              <a:t>sobre</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sua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carteira</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muitas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vezes</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mesma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carteira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usada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vários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blockchains</a:t>
            </a:r>
            <a:r>
              <a:rPr lang="en-US" dirty="0">
                <a:solidFill>
                  <a:srgbClr val="14151A"/>
                </a:solidFill>
                <a:ea typeface="Times New Roman" panose="02020603050405020304" pitchFamily="18" charset="0"/>
              </a:rPr>
              <a:t>.</a:t>
            </a:r>
            <a:endParaRPr lang="x-none" dirty="0">
              <a:effectLst/>
              <a:ea typeface="Times New Roman" panose="02020603050405020304" pitchFamily="18" charset="0"/>
            </a:endParaRP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Descentralização</a:t>
            </a:r>
            <a:br>
              <a:rPr lang="en-US" dirty="0">
                <a:solidFill>
                  <a:srgbClr val="14151A"/>
                </a:solidFill>
                <a:effectLst/>
                <a:latin typeface="Calibri" panose="020F0502020204030204" pitchFamily="34" charset="0"/>
                <a:ea typeface="Times New Roman" panose="02020603050405020304" pitchFamily="18" charset="0"/>
              </a:rPr>
            </a:br>
            <a:r>
              <a:rPr lang="en-US" dirty="0">
                <a:solidFill>
                  <a:srgbClr val="14151A"/>
                </a:solidFill>
                <a:ea typeface="Times New Roman" panose="02020603050405020304" pitchFamily="18" charset="0"/>
              </a:rPr>
              <a:t>A </a:t>
            </a:r>
            <a:r>
              <a:rPr lang="en-US" dirty="0" err="1">
                <a:solidFill>
                  <a:srgbClr val="14151A"/>
                </a:solidFill>
                <a:ea typeface="Times New Roman" panose="02020603050405020304" pitchFamily="18" charset="0"/>
              </a:rPr>
              <a:t>disseminação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transparente</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informações</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poder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vasta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coleção</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pessoas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é</a:t>
            </a:r>
            <a:r>
              <a:rPr lang="en-US" dirty="0">
                <a:solidFill>
                  <a:srgbClr val="14151A"/>
                </a:solidFill>
                <a:ea typeface="Times New Roman" panose="02020603050405020304" pitchFamily="18" charset="0"/>
              </a:rPr>
              <a:t> simples com o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Isso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contrasta</a:t>
            </a:r>
            <a:r>
              <a:rPr lang="en-US" dirty="0">
                <a:solidFill>
                  <a:srgbClr val="14151A"/>
                </a:solidFill>
                <a:ea typeface="Times New Roman" panose="02020603050405020304" pitchFamily="18" charset="0"/>
              </a:rPr>
              <a:t> com a web 2.0, </a:t>
            </a:r>
            <a:r>
              <a:rPr lang="en-US" dirty="0" err="1">
                <a:solidFill>
                  <a:srgbClr val="14151A"/>
                </a:solidFill>
                <a:ea typeface="Times New Roman" panose="02020603050405020304" pitchFamily="18" charset="0"/>
              </a:rPr>
              <a:t>onde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grandes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gigantes</a:t>
            </a:r>
            <a:r>
              <a:rPr lang="en-US" dirty="0">
                <a:solidFill>
                  <a:srgbClr val="14151A"/>
                </a:solidFill>
                <a:ea typeface="Times New Roman" panose="02020603050405020304" pitchFamily="18" charset="0"/>
              </a:rPr>
              <a:t> da </a:t>
            </a:r>
            <a:r>
              <a:rPr lang="en-US" dirty="0" err="1">
                <a:solidFill>
                  <a:srgbClr val="14151A"/>
                </a:solidFill>
                <a:ea typeface="Times New Roman" panose="02020603050405020304" pitchFamily="18" charset="0"/>
              </a:rPr>
              <a:t>tecnologia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dominam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grandes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áreas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nossas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vidas</a:t>
            </a:r>
            <a:r>
              <a:rPr lang="en-US" dirty="0">
                <a:solidFill>
                  <a:srgbClr val="14151A"/>
                </a:solidFill>
                <a:ea typeface="Times New Roman" panose="02020603050405020304" pitchFamily="18" charset="0"/>
              </a:rPr>
              <a:t> online.</a:t>
            </a:r>
            <a:endParaRPr lang="x-none"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2294583"/>
            <a:ext cx="298262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Economias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digitais</a:t>
            </a:r>
            <a:endParaRPr lang="en-US" b="1" dirty="0">
              <a:solidFill>
                <a:srgbClr val="F79037"/>
              </a:solidFill>
              <a:ea typeface="Times New Roman" panose="02020603050405020304" pitchFamily="18" charset="0"/>
            </a:endParaRPr>
          </a:p>
          <a:p>
            <a:pPr lvl="0" algn="l" fontAlgn="base"/>
            <a:r>
              <a:rPr lang="en-US" dirty="0">
                <a:solidFill>
                  <a:schemeClr val="tx1"/>
                </a:solidFill>
                <a:ea typeface="Times New Roman" panose="02020603050405020304" pitchFamily="18" charset="0"/>
              </a:rPr>
              <a:t>A </a:t>
            </a:r>
            <a:r>
              <a:rPr lang="en-US" dirty="0" err="1">
                <a:solidFill>
                  <a:schemeClr val="tx1"/>
                </a:solidFill>
                <a:ea typeface="Times New Roman" panose="02020603050405020304" pitchFamily="18" charset="0"/>
              </a:rPr>
              <a:t>capacidade</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possuir</a:t>
            </a:r>
            <a:r>
              <a:rPr lang="en-US" dirty="0">
                <a:solidFill>
                  <a:schemeClr val="tx1"/>
                </a:solidFill>
                <a:ea typeface="Times New Roman" panose="02020603050405020304" pitchFamily="18" charset="0"/>
              </a:rPr>
              <a:t> dados </a:t>
            </a:r>
            <a:r>
              <a:rPr lang="en-US" dirty="0" err="1">
                <a:solidFill>
                  <a:schemeClr val="tx1"/>
                </a:solidFill>
                <a:ea typeface="Times New Roman" panose="02020603050405020304" pitchFamily="18" charset="0"/>
              </a:rPr>
              <a:t>num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blockchain</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usar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descentralizadas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novas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economias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digitais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Isso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permite-nos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avaliar</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negociar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facilmente</a:t>
            </a:r>
            <a:r>
              <a:rPr lang="en-US" dirty="0">
                <a:solidFill>
                  <a:schemeClr val="tx1"/>
                </a:solidFill>
                <a:ea typeface="Times New Roman" panose="02020603050405020304" pitchFamily="18" charset="0"/>
              </a:rPr>
              <a:t> bens,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conteúdo</a:t>
            </a:r>
            <a:r>
              <a:rPr lang="en-US" dirty="0">
                <a:solidFill>
                  <a:schemeClr val="tx1"/>
                </a:solidFill>
                <a:ea typeface="Times New Roman" panose="02020603050405020304" pitchFamily="18" charset="0"/>
              </a:rPr>
              <a:t> on-line </a:t>
            </a:r>
            <a:r>
              <a:rPr lang="en-US" dirty="0" err="1">
                <a:solidFill>
                  <a:schemeClr val="tx1"/>
                </a:solidFill>
                <a:ea typeface="Times New Roman" panose="02020603050405020304" pitchFamily="18" charset="0"/>
              </a:rPr>
              <a:t>sem</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necessidade</a:t>
            </a:r>
            <a:r>
              <a:rPr lang="en-US" dirty="0">
                <a:solidFill>
                  <a:schemeClr val="tx1"/>
                </a:solidFill>
                <a:ea typeface="Times New Roman" panose="02020603050405020304" pitchFamily="18" charset="0"/>
              </a:rPr>
              <a:t> de dados </a:t>
            </a:r>
            <a:r>
              <a:rPr lang="en-US" dirty="0" err="1">
                <a:solidFill>
                  <a:schemeClr val="tx1"/>
                </a:solidFill>
                <a:ea typeface="Times New Roman" panose="02020603050405020304" pitchFamily="18" charset="0"/>
              </a:rPr>
              <a:t>bancários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ou</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pessoais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Essa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abertura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ajuda</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melhorar</a:t>
            </a:r>
            <a:r>
              <a:rPr lang="en-US" dirty="0">
                <a:solidFill>
                  <a:schemeClr val="tx1"/>
                </a:solidFill>
                <a:ea typeface="Times New Roman" panose="02020603050405020304" pitchFamily="18" charset="0"/>
              </a:rPr>
              <a:t> o </a:t>
            </a:r>
            <a:r>
              <a:rPr lang="en-US" dirty="0" err="1">
                <a:solidFill>
                  <a:schemeClr val="tx1"/>
                </a:solidFill>
                <a:ea typeface="Times New Roman" panose="02020603050405020304" pitchFamily="18" charset="0"/>
              </a:rPr>
              <a:t>acesso</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financeiros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permite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usuários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comecem</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ganhar</a:t>
            </a:r>
            <a:r>
              <a:rPr lang="en-US" dirty="0">
                <a:solidFill>
                  <a:schemeClr val="tx1"/>
                </a:solidFill>
                <a:ea typeface="Times New Roman" panose="02020603050405020304" pitchFamily="18" charset="0"/>
              </a:rPr>
              <a:t> com </a:t>
            </a: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próprios</a:t>
            </a:r>
            <a:r>
              <a:rPr lang="en-US" dirty="0">
                <a:solidFill>
                  <a:schemeClr val="tx1"/>
                </a:solidFill>
                <a:ea typeface="Times New Roman" panose="02020603050405020304" pitchFamily="18" charset="0"/>
              </a:rPr>
              <a:t> dados e </a:t>
            </a:r>
            <a:r>
              <a:rPr lang="en-US" dirty="0" err="1">
                <a:solidFill>
                  <a:schemeClr val="tx1"/>
                </a:solidFill>
                <a:ea typeface="Times New Roman" panose="02020603050405020304" pitchFamily="18" charset="0"/>
              </a:rPr>
              <a:t>conteúdo</a:t>
            </a:r>
            <a:r>
              <a:rPr lang="en-US" dirty="0">
                <a:solidFill>
                  <a:schemeClr val="tx1"/>
                </a:solidFill>
                <a:ea typeface="Times New Roman" panose="02020603050405020304" pitchFamily="18" charset="0"/>
              </a:rPr>
              <a:t>.</a:t>
            </a:r>
            <a:endParaRPr lang="en-US" dirty="0">
              <a:solidFill>
                <a:schemeClr val="tx1"/>
              </a:solidFill>
              <a:effectLst/>
              <a:ea typeface="Times New Roman" panose="02020603050405020304" pitchFamily="18" charset="0"/>
            </a:endParaRP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Interoperabilidade</a:t>
            </a:r>
            <a:r>
              <a:rPr lang="en-US" b="1" dirty="0">
                <a:solidFill>
                  <a:srgbClr val="F79037"/>
                </a:solidFill>
                <a:effectLst/>
                <a:latin typeface="Calibri" panose="020F0502020204030204" pitchFamily="34" charset="0"/>
                <a:ea typeface="Times New Roman" panose="02020603050405020304" pitchFamily="18" charset="0"/>
              </a:rPr>
              <a:t> </a:t>
            </a:r>
            <a:br>
              <a:rPr lang="en-US" dirty="0">
                <a:solidFill>
                  <a:schemeClr val="tx1"/>
                </a:solidFill>
                <a:effectLst/>
                <a:latin typeface="Calibri" panose="020F0502020204030204" pitchFamily="34" charset="0"/>
                <a:ea typeface="Times New Roman" panose="02020603050405020304" pitchFamily="18" charset="0"/>
              </a:rPr>
            </a:b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dApps</a:t>
            </a:r>
            <a:r>
              <a:rPr lang="en-US" dirty="0">
                <a:solidFill>
                  <a:schemeClr val="tx1"/>
                </a:solidFill>
                <a:ea typeface="Times New Roman" panose="02020603050405020304" pitchFamily="18" charset="0"/>
              </a:rPr>
              <a:t> e dados on-chain </a:t>
            </a:r>
            <a:r>
              <a:rPr lang="en-US" dirty="0" err="1">
                <a:solidFill>
                  <a:schemeClr val="tx1"/>
                </a:solidFill>
                <a:ea typeface="Times New Roman" panose="02020603050405020304" pitchFamily="18" charset="0"/>
              </a:rPr>
              <a:t>estão</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tornar</a:t>
            </a:r>
            <a:r>
              <a:rPr lang="en-US" dirty="0">
                <a:solidFill>
                  <a:schemeClr val="tx1"/>
                </a:solidFill>
                <a:ea typeface="Times New Roman" panose="02020603050405020304" pitchFamily="18" charset="0"/>
              </a:rPr>
              <a:t>-se </a:t>
            </a:r>
            <a:r>
              <a:rPr lang="en-US" dirty="0" err="1">
                <a:solidFill>
                  <a:schemeClr val="tx1"/>
                </a:solidFill>
                <a:ea typeface="Times New Roman" panose="02020603050405020304" pitchFamily="18" charset="0"/>
              </a:rPr>
              <a:t>cada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vez</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mais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compatíveis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Blockchains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construídas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usando</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Máquina</a:t>
            </a:r>
            <a:r>
              <a:rPr lang="en-US" dirty="0">
                <a:solidFill>
                  <a:schemeClr val="tx1"/>
                </a:solidFill>
                <a:ea typeface="Times New Roman" panose="02020603050405020304" pitchFamily="18" charset="0"/>
              </a:rPr>
              <a:t> Virtual </a:t>
            </a:r>
            <a:r>
              <a:rPr lang="en-US" dirty="0" err="1">
                <a:solidFill>
                  <a:schemeClr val="tx1"/>
                </a:solidFill>
                <a:ea typeface="Times New Roman" panose="02020603050405020304" pitchFamily="18" charset="0"/>
              </a:rPr>
              <a:t>Ethereum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podem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suportar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DApps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carteiras</a:t>
            </a:r>
            <a:r>
              <a:rPr lang="en-US" dirty="0">
                <a:solidFill>
                  <a:schemeClr val="tx1"/>
                </a:solidFill>
                <a:ea typeface="Times New Roman" panose="02020603050405020304" pitchFamily="18" charset="0"/>
              </a:rPr>
              <a:t> e tokens </a:t>
            </a:r>
            <a:r>
              <a:rPr lang="en-US" dirty="0" err="1">
                <a:solidFill>
                  <a:schemeClr val="tx1"/>
                </a:solidFill>
                <a:ea typeface="Times New Roman" panose="02020603050405020304" pitchFamily="18" charset="0"/>
              </a:rPr>
              <a:t>uns</a:t>
            </a:r>
            <a:r>
              <a:rPr lang="en-US" dirty="0">
                <a:solidFill>
                  <a:schemeClr val="tx1"/>
                </a:solidFill>
                <a:ea typeface="Times New Roman" panose="02020603050405020304" pitchFamily="18" charset="0"/>
              </a:rPr>
              <a:t> dos outros. </a:t>
            </a:r>
            <a:r>
              <a:rPr lang="en-US" dirty="0" err="1">
                <a:solidFill>
                  <a:schemeClr val="tx1"/>
                </a:solidFill>
                <a:ea typeface="Times New Roman" panose="02020603050405020304" pitchFamily="18" charset="0"/>
              </a:rPr>
              <a:t>Isso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ajuda</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melhorar</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onipresença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necessária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para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uma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experiência</a:t>
            </a:r>
            <a:r>
              <a:rPr lang="en-US" dirty="0">
                <a:solidFill>
                  <a:schemeClr val="tx1"/>
                </a:solidFill>
                <a:ea typeface="Times New Roman" panose="02020603050405020304" pitchFamily="18" charset="0"/>
              </a:rPr>
              <a:t> web3.0 </a:t>
            </a:r>
            <a:r>
              <a:rPr lang="en-US" dirty="0" err="1">
                <a:solidFill>
                  <a:schemeClr val="tx1"/>
                </a:solidFill>
                <a:ea typeface="Times New Roman" panose="02020603050405020304" pitchFamily="18" charset="0"/>
              </a:rPr>
              <a:t>conectada</a:t>
            </a:r>
            <a:r>
              <a:rPr lang="en-US" dirty="0">
                <a:solidFill>
                  <a:schemeClr val="tx1"/>
                </a:solidFill>
                <a:ea typeface="Times New Roman" panose="02020603050405020304" pitchFamily="18" charset="0"/>
              </a:rPr>
              <a:t>.</a:t>
            </a:r>
            <a:endParaRPr lang="en-US" dirty="0">
              <a:solidFill>
                <a:schemeClr val="tx1"/>
              </a:solidFill>
              <a:effectLst/>
              <a:latin typeface="Calibri" panose="020F0502020204030204" pitchFamily="34" charset="0"/>
              <a:ea typeface="Times New Roman" panose="02020603050405020304" pitchFamily="18" charset="0"/>
            </a:endParaRP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360638" y="562292"/>
            <a:ext cx="6938837" cy="5859311"/>
          </a:xfrm>
        </p:spPr>
        <p:txBody>
          <a:bodyPr numCol="2"/>
          <a:lstStyle/>
          <a:p>
            <a:pPr fontAlgn="base">
              <a:spcBef>
                <a:spcPts val="200"/>
              </a:spcBef>
            </a:pPr>
            <a:r>
              <a:rPr lang="en-US" b="1" dirty="0">
                <a:solidFill>
                  <a:srgbClr val="F79037"/>
                </a:solidFill>
                <a:ea typeface="Times New Roman" panose="02020603050405020304" pitchFamily="18" charset="0"/>
              </a:rPr>
              <a:t>Casas </a:t>
            </a:r>
            <a:r>
              <a:rPr lang="en-US" b="1" dirty="0" err="1">
                <a:solidFill>
                  <a:srgbClr val="F79037"/>
                </a:solidFill>
                <a:ea typeface="Times New Roman" panose="02020603050405020304" pitchFamily="18" charset="0"/>
              </a:rPr>
              <a:t>inteligentes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conectadas</a:t>
            </a:r>
            <a:endParaRPr lang="en-US" b="1" dirty="0">
              <a:solidFill>
                <a:srgbClr val="F79037"/>
              </a:solidFill>
              <a:ea typeface="Times New Roman" panose="02020603050405020304" pitchFamily="18" charset="0"/>
            </a:endParaRPr>
          </a:p>
          <a:p>
            <a:pPr fontAlgn="base">
              <a:spcBef>
                <a:spcPts val="200"/>
              </a:spcBef>
            </a:pPr>
            <a:r>
              <a:rPr lang="en-US" dirty="0">
                <a:ea typeface="Times New Roman" panose="02020603050405020304" pitchFamily="18" charset="0"/>
              </a:rPr>
              <a:t>Uma </a:t>
            </a:r>
            <a:r>
              <a:rPr lang="en-US" dirty="0" err="1">
                <a:ea typeface="Times New Roman" panose="02020603050405020304" pitchFamily="18" charset="0"/>
              </a:rPr>
              <a:t>característica</a:t>
            </a:r>
            <a:r>
              <a:rPr lang="en-US" dirty="0">
                <a:ea typeface="Times New Roman" panose="02020603050405020304" pitchFamily="18" charset="0"/>
              </a:rPr>
              <a:t> </a:t>
            </a:r>
            <a:r>
              <a:rPr lang="en-US" dirty="0" err="1">
                <a:ea typeface="Times New Roman" panose="02020603050405020304" pitchFamily="18" charset="0"/>
              </a:rPr>
              <a:t>chave</a:t>
            </a:r>
            <a:r>
              <a:rPr lang="en-US" dirty="0">
                <a:ea typeface="Times New Roman" panose="02020603050405020304" pitchFamily="18" charset="0"/>
              </a:rPr>
              <a:t> do web3.0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onipresença</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significa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podemos</a:t>
            </a:r>
            <a:r>
              <a:rPr lang="en-US" dirty="0">
                <a:ea typeface="Times New Roman" panose="02020603050405020304" pitchFamily="18" charset="0"/>
              </a:rPr>
              <a:t> </a:t>
            </a:r>
            <a:r>
              <a:rPr lang="en-US" dirty="0" err="1">
                <a:ea typeface="Times New Roman" panose="02020603050405020304" pitchFamily="18" charset="0"/>
              </a:rPr>
              <a:t>aceder</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nossos</a:t>
            </a:r>
            <a:r>
              <a:rPr lang="en-US" dirty="0">
                <a:ea typeface="Times New Roman" panose="02020603050405020304" pitchFamily="18" charset="0"/>
              </a:rPr>
              <a:t> dados e </a:t>
            </a:r>
            <a:r>
              <a:rPr lang="en-US" dirty="0" err="1">
                <a:ea typeface="Times New Roman" panose="02020603050405020304" pitchFamily="18" charset="0"/>
              </a:rPr>
              <a:t>serviços</a:t>
            </a:r>
            <a:r>
              <a:rPr lang="en-US" dirty="0">
                <a:ea typeface="Times New Roman" panose="02020603050405020304" pitchFamily="18" charset="0"/>
              </a:rPr>
              <a:t> online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controlam</a:t>
            </a:r>
            <a:r>
              <a:rPr lang="en-US" dirty="0">
                <a:ea typeface="Times New Roman" panose="02020603050405020304" pitchFamily="18" charset="0"/>
              </a:rPr>
              <a:t> </a:t>
            </a:r>
            <a:r>
              <a:rPr lang="en-US" dirty="0" err="1">
                <a:ea typeface="Times New Roman" panose="02020603050405020304" pitchFamily="18" charset="0"/>
              </a:rPr>
              <a:t>aquecimento</a:t>
            </a:r>
            <a:r>
              <a:rPr lang="en-US" dirty="0">
                <a:ea typeface="Times New Roman" panose="02020603050405020304" pitchFamily="18" charset="0"/>
              </a:rPr>
              <a:t>, </a:t>
            </a:r>
            <a:r>
              <a:rPr lang="en-US" dirty="0" err="1">
                <a:ea typeface="Times New Roman" panose="02020603050405020304" pitchFamily="18" charset="0"/>
              </a:rPr>
              <a:t>ar</a:t>
            </a:r>
            <a:r>
              <a:rPr lang="en-US" dirty="0">
                <a:ea typeface="Times New Roman" panose="02020603050405020304" pitchFamily="18" charset="0"/>
              </a:rPr>
              <a:t> </a:t>
            </a:r>
            <a:r>
              <a:rPr lang="en-US" dirty="0" err="1">
                <a:ea typeface="Times New Roman" panose="02020603050405020304" pitchFamily="18" charset="0"/>
              </a:rPr>
              <a:t>condicionado</a:t>
            </a:r>
            <a:r>
              <a:rPr lang="en-US" dirty="0">
                <a:ea typeface="Times New Roman" panose="02020603050405020304" pitchFamily="18" charset="0"/>
              </a:rPr>
              <a:t> e </a:t>
            </a:r>
            <a:r>
              <a:rPr lang="en-US" dirty="0" err="1">
                <a:ea typeface="Times New Roman" panose="02020603050405020304" pitchFamily="18" charset="0"/>
              </a:rPr>
              <a:t>outras</a:t>
            </a:r>
            <a:r>
              <a:rPr lang="en-US" dirty="0">
                <a:ea typeface="Times New Roman" panose="02020603050405020304" pitchFamily="18" charset="0"/>
              </a:rPr>
              <a:t> </a:t>
            </a:r>
            <a:r>
              <a:rPr lang="en-US" dirty="0" err="1">
                <a:ea typeface="Times New Roman" panose="02020603050405020304" pitchFamily="18" charset="0"/>
              </a:rPr>
              <a:t>utilidades</a:t>
            </a:r>
            <a:r>
              <a:rPr lang="en-US" dirty="0">
                <a:ea typeface="Times New Roman" panose="02020603050405020304" pitchFamily="18" charset="0"/>
              </a:rPr>
              <a:t> agora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fazê</a:t>
            </a:r>
            <a:r>
              <a:rPr lang="en-US" dirty="0">
                <a:ea typeface="Times New Roman" panose="02020603050405020304" pitchFamily="18" charset="0"/>
              </a:rPr>
              <a:t>-lo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e </a:t>
            </a:r>
            <a:r>
              <a:rPr lang="en-US" dirty="0" err="1">
                <a:ea typeface="Times New Roman" panose="02020603050405020304" pitchFamily="18" charset="0"/>
              </a:rPr>
              <a:t>conectada</a:t>
            </a:r>
            <a:r>
              <a:rPr lang="en-US" dirty="0">
                <a:ea typeface="Times New Roman" panose="02020603050405020304" pitchFamily="18" charset="0"/>
              </a:rPr>
              <a:t>.</a:t>
            </a:r>
          </a:p>
          <a:p>
            <a:pPr fontAlgn="base">
              <a:spcBef>
                <a:spcPts val="200"/>
              </a:spcBef>
            </a:pPr>
            <a:r>
              <a:rPr lang="en-US" b="1" dirty="0">
                <a:effectLst/>
                <a:ea typeface="Times New Roman" panose="02020603050405020304" pitchFamily="18" charset="0"/>
              </a:rPr>
              <a:t> </a:t>
            </a:r>
            <a:endParaRPr lang="x-none" b="1" dirty="0">
              <a:effectLst/>
              <a:ea typeface="Times New Roman" panose="02020603050405020304" pitchFamily="18" charset="0"/>
            </a:endParaRPr>
          </a:p>
          <a:p>
            <a:pPr fontAlgn="base">
              <a:spcBef>
                <a:spcPts val="200"/>
              </a:spcBef>
            </a:pPr>
            <a:r>
              <a:rPr lang="en-US" b="1" dirty="0" err="1">
                <a:solidFill>
                  <a:srgbClr val="F79037"/>
                </a:solidFill>
                <a:ea typeface="Times New Roman" panose="02020603050405020304" pitchFamily="18" charset="0"/>
              </a:rPr>
              <a:t>Assistentes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virtuais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Siri</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Alexa</a:t>
            </a:r>
            <a:endParaRPr lang="en-US" b="1" dirty="0">
              <a:solidFill>
                <a:srgbClr val="F79037"/>
              </a:solidFill>
              <a:ea typeface="Times New Roman" panose="02020603050405020304" pitchFamily="18" charset="0"/>
            </a:endParaRPr>
          </a:p>
          <a:p>
            <a:pPr fontAlgn="base">
              <a:spcBef>
                <a:spcPts val="200"/>
              </a:spcBef>
            </a:pPr>
            <a:r>
              <a:rPr lang="en-US" dirty="0" err="1">
                <a:ea typeface="Times New Roman" panose="02020603050405020304" pitchFamily="18" charset="0"/>
              </a:rPr>
              <a:t>Tanto</a:t>
            </a:r>
            <a:r>
              <a:rPr lang="en-US" dirty="0">
                <a:ea typeface="Times New Roman" panose="02020603050405020304" pitchFamily="18" charset="0"/>
              </a:rPr>
              <a:t> a </a:t>
            </a:r>
            <a:r>
              <a:rPr lang="en-US" dirty="0" err="1">
                <a:ea typeface="Times New Roman" panose="02020603050405020304" pitchFamily="18" charset="0"/>
              </a:rPr>
              <a:t>Siri</a:t>
            </a:r>
            <a:r>
              <a:rPr lang="en-US" dirty="0">
                <a:ea typeface="Times New Roman" panose="02020603050405020304" pitchFamily="18" charset="0"/>
              </a:rPr>
              <a:t> da Apple </a:t>
            </a:r>
            <a:r>
              <a:rPr lang="en-US" dirty="0" err="1">
                <a:ea typeface="Times New Roman" panose="02020603050405020304" pitchFamily="18" charset="0"/>
              </a:rPr>
              <a:t>quanto</a:t>
            </a:r>
            <a:r>
              <a:rPr lang="en-US" dirty="0">
                <a:ea typeface="Times New Roman" panose="02020603050405020304" pitchFamily="18" charset="0"/>
              </a:rPr>
              <a:t> a </a:t>
            </a:r>
            <a:r>
              <a:rPr lang="en-US" dirty="0" err="1">
                <a:ea typeface="Times New Roman" panose="02020603050405020304" pitchFamily="18" charset="0"/>
              </a:rPr>
              <a:t>Alexa</a:t>
            </a:r>
            <a:r>
              <a:rPr lang="en-US" dirty="0">
                <a:ea typeface="Times New Roman" panose="02020603050405020304" pitchFamily="18" charset="0"/>
              </a:rPr>
              <a:t> da Amazon </a:t>
            </a:r>
            <a:r>
              <a:rPr lang="en-US" dirty="0" err="1">
                <a:ea typeface="Times New Roman" panose="02020603050405020304" pitchFamily="18" charset="0"/>
              </a:rPr>
              <a:t>oferecem</a:t>
            </a:r>
            <a:r>
              <a:rPr lang="en-US" dirty="0">
                <a:ea typeface="Times New Roman" panose="02020603050405020304" pitchFamily="18" charset="0"/>
              </a:rPr>
              <a:t> </a:t>
            </a:r>
            <a:r>
              <a:rPr lang="en-US" dirty="0" err="1">
                <a:ea typeface="Times New Roman" panose="02020603050405020304" pitchFamily="18" charset="0"/>
              </a:rPr>
              <a:t>assistentes</a:t>
            </a:r>
            <a:r>
              <a:rPr lang="en-US" dirty="0">
                <a:ea typeface="Times New Roman" panose="02020603050405020304" pitchFamily="18" charset="0"/>
              </a:rPr>
              <a:t> </a:t>
            </a:r>
            <a:r>
              <a:rPr lang="en-US" dirty="0" err="1">
                <a:ea typeface="Times New Roman" panose="02020603050405020304" pitchFamily="18" charset="0"/>
              </a:rPr>
              <a:t>virtuais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interoperáveis</a:t>
            </a:r>
            <a:r>
              <a:rPr lang="en-US" dirty="0">
                <a:ea typeface="Times New Roman" panose="02020603050405020304" pitchFamily="18" charset="0"/>
              </a:rPr>
              <a:t> com web3.0. A IA e o </a:t>
            </a:r>
            <a:r>
              <a:rPr lang="en-US" dirty="0" err="1">
                <a:ea typeface="Times New Roman" panose="02020603050405020304" pitchFamily="18" charset="0"/>
              </a:rPr>
              <a:t>processamento</a:t>
            </a:r>
            <a:r>
              <a:rPr lang="en-US" dirty="0">
                <a:ea typeface="Times New Roman" panose="02020603050405020304" pitchFamily="18" charset="0"/>
              </a:rPr>
              <a:t> de </a:t>
            </a:r>
            <a:r>
              <a:rPr lang="en-US" dirty="0" err="1">
                <a:ea typeface="Times New Roman" panose="02020603050405020304" pitchFamily="18" charset="0"/>
              </a:rPr>
              <a:t>linguagem</a:t>
            </a:r>
            <a:r>
              <a:rPr lang="en-US" dirty="0">
                <a:ea typeface="Times New Roman" panose="02020603050405020304" pitchFamily="18" charset="0"/>
              </a:rPr>
              <a:t> natural </a:t>
            </a:r>
            <a:r>
              <a:rPr lang="en-US" dirty="0" err="1">
                <a:ea typeface="Times New Roman" panose="02020603050405020304" pitchFamily="18" charset="0"/>
              </a:rPr>
              <a:t>ajudam</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assistentes</a:t>
            </a:r>
            <a:r>
              <a:rPr lang="en-US" dirty="0">
                <a:ea typeface="Times New Roman" panose="02020603050405020304" pitchFamily="18" charset="0"/>
              </a:rPr>
              <a:t> a </a:t>
            </a:r>
            <a:r>
              <a:rPr lang="en-US" dirty="0" err="1">
                <a:ea typeface="Times New Roman" panose="02020603050405020304" pitchFamily="18" charset="0"/>
              </a:rPr>
              <a:t>entender</a:t>
            </a:r>
            <a:r>
              <a:rPr lang="en-US" dirty="0">
                <a:ea typeface="Times New Roman" panose="02020603050405020304" pitchFamily="18" charset="0"/>
              </a:rPr>
              <a:t> </a:t>
            </a:r>
            <a:r>
              <a:rPr lang="en-US" dirty="0" err="1">
                <a:ea typeface="Times New Roman" panose="02020603050405020304" pitchFamily="18" charset="0"/>
              </a:rPr>
              <a:t>melhor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comandos</a:t>
            </a:r>
            <a:r>
              <a:rPr lang="en-US" dirty="0">
                <a:ea typeface="Times New Roman" panose="02020603050405020304" pitchFamily="18" charset="0"/>
              </a:rPr>
              <a:t> de </a:t>
            </a:r>
            <a:r>
              <a:rPr lang="en-US" dirty="0" err="1">
                <a:ea typeface="Times New Roman" panose="02020603050405020304" pitchFamily="18" charset="0"/>
              </a:rPr>
              <a:t>voz</a:t>
            </a:r>
            <a:r>
              <a:rPr lang="en-US" dirty="0">
                <a:ea typeface="Times New Roman" panose="02020603050405020304" pitchFamily="18" charset="0"/>
              </a:rPr>
              <a:t> </a:t>
            </a:r>
            <a:r>
              <a:rPr lang="en-US" dirty="0" err="1">
                <a:ea typeface="Times New Roman" panose="02020603050405020304" pitchFamily="18" charset="0"/>
              </a:rPr>
              <a:t>humana</a:t>
            </a:r>
            <a:r>
              <a:rPr lang="en-US" dirty="0">
                <a:ea typeface="Times New Roman" panose="02020603050405020304" pitchFamily="18" charset="0"/>
              </a:rPr>
              <a:t>. </a:t>
            </a:r>
            <a:r>
              <a:rPr lang="en-US" dirty="0" err="1">
                <a:ea typeface="Times New Roman" panose="02020603050405020304" pitchFamily="18" charset="0"/>
              </a:rPr>
              <a:t>Quanto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as </a:t>
            </a:r>
            <a:r>
              <a:rPr lang="en-US" dirty="0" err="1">
                <a:ea typeface="Times New Roman" panose="02020603050405020304" pitchFamily="18" charset="0"/>
              </a:rPr>
              <a:t>pessoas</a:t>
            </a:r>
            <a:r>
              <a:rPr lang="en-US" dirty="0">
                <a:ea typeface="Times New Roman" panose="02020603050405020304" pitchFamily="18" charset="0"/>
              </a:rPr>
              <a:t> </a:t>
            </a:r>
            <a:r>
              <a:rPr lang="en-US" dirty="0" err="1">
                <a:ea typeface="Times New Roman" panose="02020603050405020304" pitchFamily="18" charset="0"/>
              </a:rPr>
              <a:t>usam</a:t>
            </a:r>
            <a:r>
              <a:rPr lang="en-US" dirty="0">
                <a:ea typeface="Times New Roman" panose="02020603050405020304" pitchFamily="18" charset="0"/>
              </a:rPr>
              <a:t> </a:t>
            </a:r>
            <a:r>
              <a:rPr lang="en-US" dirty="0" err="1">
                <a:ea typeface="Times New Roman" panose="02020603050405020304" pitchFamily="18" charset="0"/>
              </a:rPr>
              <a:t>Siri</a:t>
            </a:r>
            <a:r>
              <a:rPr lang="en-US" dirty="0">
                <a:ea typeface="Times New Roman" panose="02020603050405020304" pitchFamily="18" charset="0"/>
              </a:rPr>
              <a:t> e </a:t>
            </a:r>
            <a:r>
              <a:rPr lang="en-US" dirty="0" err="1">
                <a:ea typeface="Times New Roman" panose="02020603050405020304" pitchFamily="18" charset="0"/>
              </a:rPr>
              <a:t>Alexa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 IA </a:t>
            </a:r>
            <a:r>
              <a:rPr lang="en-US" dirty="0" err="1">
                <a:ea typeface="Times New Roman" panose="02020603050405020304" pitchFamily="18" charset="0"/>
              </a:rPr>
              <a:t>melhora</a:t>
            </a:r>
            <a:r>
              <a:rPr lang="en-US" dirty="0">
                <a:ea typeface="Times New Roman" panose="02020603050405020304" pitchFamily="18" charset="0"/>
              </a:rPr>
              <a:t>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recomendações</a:t>
            </a:r>
            <a:r>
              <a:rPr lang="en-US" dirty="0">
                <a:ea typeface="Times New Roman" panose="02020603050405020304" pitchFamily="18" charset="0"/>
              </a:rPr>
              <a:t> e </a:t>
            </a:r>
            <a:r>
              <a:rPr lang="en-US" dirty="0" err="1">
                <a:ea typeface="Times New Roman" panose="02020603050405020304" pitchFamily="18" charset="0"/>
              </a:rPr>
              <a:t>interações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-o um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perfeito</a:t>
            </a:r>
            <a:r>
              <a:rPr lang="en-US" dirty="0">
                <a:ea typeface="Times New Roman" panose="02020603050405020304" pitchFamily="18" charset="0"/>
              </a:rPr>
              <a:t> de um </a:t>
            </a:r>
            <a:r>
              <a:rPr lang="en-US" dirty="0" err="1">
                <a:ea typeface="Times New Roman" panose="02020603050405020304" pitchFamily="18" charset="0"/>
              </a:rPr>
              <a:t>aplicativo</a:t>
            </a:r>
            <a:r>
              <a:rPr lang="en-US" dirty="0">
                <a:ea typeface="Times New Roman" panose="02020603050405020304" pitchFamily="18" charset="0"/>
              </a:rPr>
              <a:t> da web </a:t>
            </a:r>
            <a:r>
              <a:rPr lang="en-US" dirty="0" err="1">
                <a:ea typeface="Times New Roman" panose="02020603050405020304" pitchFamily="18" charset="0"/>
              </a:rPr>
              <a:t>semanticamente</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web3.0.</a:t>
            </a:r>
          </a:p>
          <a:p>
            <a:pPr fontAlgn="base">
              <a:spcBef>
                <a:spcPts val="200"/>
              </a:spcBef>
            </a:pPr>
            <a:r>
              <a:rPr lang="en-US" dirty="0">
                <a:effectLst/>
                <a:ea typeface="Times New Roman" panose="02020603050405020304" pitchFamily="18" charset="0"/>
              </a:rPr>
              <a:t> </a:t>
            </a:r>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Limitações</a:t>
            </a:r>
            <a:r>
              <a:rPr lang="en-US" b="1" dirty="0">
                <a:solidFill>
                  <a:srgbClr val="F79037"/>
                </a:solidFill>
                <a:ea typeface="Times New Roman" panose="02020603050405020304" pitchFamily="18" charset="0"/>
              </a:rPr>
              <a:t> do Web3</a:t>
            </a:r>
          </a:p>
          <a:p>
            <a:pPr fontAlgn="base"/>
            <a:r>
              <a:rPr lang="en-US" dirty="0" err="1">
                <a:ea typeface="Times New Roman" panose="02020603050405020304" pitchFamily="18" charset="0"/>
              </a:rPr>
              <a:t>Apesar</a:t>
            </a:r>
            <a:r>
              <a:rPr lang="en-US" dirty="0">
                <a:ea typeface="Times New Roman" panose="02020603050405020304" pitchFamily="18" charset="0"/>
              </a:rPr>
              <a:t> dos </a:t>
            </a:r>
            <a:r>
              <a:rPr lang="en-US" dirty="0" err="1">
                <a:ea typeface="Times New Roman" panose="02020603050405020304" pitchFamily="18" charset="0"/>
              </a:rPr>
              <a:t>inúmeros</a:t>
            </a:r>
            <a:r>
              <a:rPr lang="en-US" dirty="0">
                <a:ea typeface="Times New Roman" panose="02020603050405020304" pitchFamily="18" charset="0"/>
              </a:rPr>
              <a:t> </a:t>
            </a:r>
            <a:r>
              <a:rPr lang="en-US" dirty="0" err="1">
                <a:ea typeface="Times New Roman" panose="02020603050405020304" pitchFamily="18" charset="0"/>
              </a:rPr>
              <a:t>benefícios</a:t>
            </a:r>
            <a:r>
              <a:rPr lang="en-US" dirty="0">
                <a:ea typeface="Times New Roman" panose="02020603050405020304" pitchFamily="18" charset="0"/>
              </a:rPr>
              <a:t> da web3.0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forma </a:t>
            </a:r>
            <a:r>
              <a:rPr lang="en-US" dirty="0" err="1">
                <a:ea typeface="Times New Roman" panose="02020603050405020304" pitchFamily="18" charset="0"/>
              </a:rPr>
              <a:t>atual</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certas</a:t>
            </a:r>
            <a:r>
              <a:rPr lang="en-US" dirty="0">
                <a:ea typeface="Times New Roman" panose="02020603050405020304" pitchFamily="18" charset="0"/>
              </a:rPr>
              <a:t> </a:t>
            </a:r>
            <a:r>
              <a:rPr lang="en-US" dirty="0" err="1">
                <a:ea typeface="Times New Roman" panose="02020603050405020304" pitchFamily="18" charset="0"/>
              </a:rPr>
              <a:t>limitações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ecossistema</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abordar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floresça</a:t>
            </a:r>
            <a:r>
              <a:rPr lang="en-US" dirty="0">
                <a:ea typeface="Times New Roman" panose="02020603050405020304" pitchFamily="18" charset="0"/>
              </a:rPr>
              <a:t>:</a:t>
            </a:r>
          </a:p>
          <a:p>
            <a:pPr fontAlgn="base"/>
            <a:r>
              <a:rPr lang="en-US" dirty="0">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algn="just" fontAlgn="base"/>
            <a:r>
              <a:rPr lang="en-US" b="1" dirty="0" err="1">
                <a:solidFill>
                  <a:srgbClr val="F79037"/>
                </a:solidFill>
                <a:effectLst/>
                <a:ea typeface="Times New Roman" panose="02020603050405020304" pitchFamily="18" charset="0"/>
              </a:rPr>
              <a:t>Acessibilidade</a:t>
            </a:r>
            <a:endParaRPr lang="x-none" dirty="0">
              <a:solidFill>
                <a:srgbClr val="F79037"/>
              </a:solidFill>
              <a:effectLst/>
              <a:ea typeface="Times New Roman" panose="02020603050405020304" pitchFamily="18" charset="0"/>
            </a:endParaRPr>
          </a:p>
          <a:p>
            <a:pPr fontAlgn="base"/>
            <a:r>
              <a:rPr lang="en-US" dirty="0">
                <a:ea typeface="Times New Roman" panose="02020603050405020304" pitchFamily="18" charset="0"/>
              </a:rPr>
              <a:t>O Web3.0 tem </a:t>
            </a:r>
            <a:r>
              <a:rPr lang="en-US" dirty="0" err="1">
                <a:ea typeface="Times New Roman" panose="02020603050405020304" pitchFamily="18" charset="0"/>
              </a:rPr>
              <a:t>menos</a:t>
            </a:r>
            <a:r>
              <a:rPr lang="en-US" dirty="0">
                <a:ea typeface="Times New Roman" panose="02020603050405020304" pitchFamily="18" charset="0"/>
              </a:rPr>
              <a:t> </a:t>
            </a:r>
            <a:r>
              <a:rPr lang="en-US" dirty="0" err="1">
                <a:ea typeface="Times New Roman" panose="02020603050405020304" pitchFamily="18" charset="0"/>
              </a:rPr>
              <a:t>probabilidade</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utilizado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nações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desenvolvimento</a:t>
            </a:r>
            <a:r>
              <a:rPr lang="en-US" dirty="0">
                <a:ea typeface="Times New Roman" panose="02020603050405020304" pitchFamily="18" charset="0"/>
              </a:rPr>
              <a:t> </a:t>
            </a:r>
            <a:r>
              <a:rPr lang="en-US" dirty="0" err="1">
                <a:ea typeface="Times New Roman" panose="02020603050405020304" pitchFamily="18" charset="0"/>
              </a:rPr>
              <a:t>menos</a:t>
            </a:r>
            <a:r>
              <a:rPr lang="en-US" dirty="0">
                <a:ea typeface="Times New Roman" panose="02020603050405020304" pitchFamily="18" charset="0"/>
              </a:rPr>
              <a:t> </a:t>
            </a:r>
            <a:r>
              <a:rPr lang="en-US" dirty="0" err="1">
                <a:ea typeface="Times New Roman" panose="02020603050405020304" pitchFamily="18" charset="0"/>
              </a:rPr>
              <a:t>ricas</a:t>
            </a:r>
            <a:r>
              <a:rPr lang="en-US" dirty="0">
                <a:ea typeface="Times New Roman" panose="02020603050405020304" pitchFamily="18" charset="0"/>
              </a:rPr>
              <a:t> </a:t>
            </a:r>
            <a:r>
              <a:rPr lang="en-US" dirty="0" err="1">
                <a:ea typeface="Times New Roman" panose="02020603050405020304" pitchFamily="18" charset="0"/>
              </a:rPr>
              <a:t>devido</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altas</a:t>
            </a:r>
            <a:r>
              <a:rPr lang="en-US" dirty="0">
                <a:ea typeface="Times New Roman" panose="02020603050405020304" pitchFamily="18" charset="0"/>
              </a:rPr>
              <a:t> </a:t>
            </a:r>
            <a:r>
              <a:rPr lang="en-US" dirty="0" err="1">
                <a:ea typeface="Times New Roman" panose="02020603050405020304" pitchFamily="18" charset="0"/>
              </a:rPr>
              <a:t>taxas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exigidas</a:t>
            </a:r>
            <a:r>
              <a:rPr lang="en-US" dirty="0">
                <a:ea typeface="Times New Roman" panose="02020603050405020304" pitchFamily="18" charset="0"/>
              </a:rPr>
              <a:t>. Na </a:t>
            </a:r>
            <a:r>
              <a:rPr lang="en-US" dirty="0" err="1">
                <a:ea typeface="Times New Roman" panose="02020603050405020304" pitchFamily="18" charset="0"/>
              </a:rPr>
              <a:t>Ethereum</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desafios</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resolvidos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atualizações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e </a:t>
            </a:r>
            <a:r>
              <a:rPr lang="en-US" dirty="0" err="1">
                <a:ea typeface="Times New Roman" panose="02020603050405020304" pitchFamily="18" charset="0"/>
              </a:rPr>
              <a:t>soluções</a:t>
            </a:r>
            <a:r>
              <a:rPr lang="en-US" dirty="0">
                <a:ea typeface="Times New Roman" panose="02020603050405020304" pitchFamily="18" charset="0"/>
              </a:rPr>
              <a:t> de </a:t>
            </a:r>
            <a:r>
              <a:rPr lang="en-US" dirty="0" err="1">
                <a:ea typeface="Times New Roman" panose="02020603050405020304" pitchFamily="18" charset="0"/>
              </a:rPr>
              <a:t>escalonamento</a:t>
            </a:r>
            <a:r>
              <a:rPr lang="en-US" dirty="0">
                <a:ea typeface="Times New Roman" panose="02020603050405020304" pitchFamily="18" charset="0"/>
              </a:rPr>
              <a:t> de </a:t>
            </a:r>
            <a:r>
              <a:rPr lang="en-US" dirty="0" err="1">
                <a:ea typeface="Times New Roman" panose="02020603050405020304" pitchFamily="18" charset="0"/>
              </a:rPr>
              <a:t>camada</a:t>
            </a:r>
            <a:r>
              <a:rPr lang="en-US" dirty="0">
                <a:ea typeface="Times New Roman" panose="02020603050405020304" pitchFamily="18" charset="0"/>
              </a:rPr>
              <a:t> 2.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andamento</a:t>
            </a:r>
            <a:r>
              <a:rPr lang="en-US" dirty="0">
                <a:ea typeface="Times New Roman" panose="02020603050405020304" pitchFamily="18" charset="0"/>
              </a:rPr>
              <a:t>, mas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de </a:t>
            </a:r>
            <a:r>
              <a:rPr lang="en-US" dirty="0" err="1">
                <a:ea typeface="Times New Roman" panose="02020603050405020304" pitchFamily="18" charset="0"/>
              </a:rPr>
              <a:t>níveis</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altos de </a:t>
            </a:r>
            <a:r>
              <a:rPr lang="en-US" dirty="0" err="1">
                <a:ea typeface="Times New Roman" panose="02020603050405020304" pitchFamily="18" charset="0"/>
              </a:rPr>
              <a:t>adoção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camada</a:t>
            </a:r>
            <a:r>
              <a:rPr lang="en-US" dirty="0">
                <a:ea typeface="Times New Roman" panose="02020603050405020304" pitchFamily="18" charset="0"/>
              </a:rPr>
              <a:t> 2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tornar</a:t>
            </a:r>
            <a:r>
              <a:rPr lang="en-US" dirty="0">
                <a:ea typeface="Times New Roman" panose="02020603050405020304" pitchFamily="18" charset="0"/>
              </a:rPr>
              <a:t> a Web 3.0 </a:t>
            </a:r>
            <a:r>
              <a:rPr lang="en-US" dirty="0" err="1">
                <a:ea typeface="Times New Roman" panose="02020603050405020304" pitchFamily="18" charset="0"/>
              </a:rPr>
              <a:t>acessível</a:t>
            </a:r>
            <a:r>
              <a:rPr lang="en-US" dirty="0">
                <a:ea typeface="Times New Roman" panose="02020603050405020304" pitchFamily="18" charset="0"/>
              </a:rPr>
              <a:t> a </a:t>
            </a:r>
            <a:r>
              <a:rPr lang="en-US" dirty="0" err="1">
                <a:ea typeface="Times New Roman" panose="02020603050405020304" pitchFamily="18" charset="0"/>
              </a:rPr>
              <a:t>todos</a:t>
            </a:r>
            <a:r>
              <a:rPr lang="en-US" dirty="0">
                <a:ea typeface="Times New Roman" panose="02020603050405020304" pitchFamily="18" charset="0"/>
              </a:rPr>
              <a:t>.</a:t>
            </a:r>
            <a:r>
              <a:rPr lang="en-US" dirty="0">
                <a:effectLst/>
                <a:ea typeface="Times New Roman" panose="02020603050405020304" pitchFamily="18" charset="0"/>
              </a:rPr>
              <a:t> </a:t>
            </a:r>
          </a:p>
          <a:p>
            <a:pPr fontAlgn="base"/>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Experiência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usuário</a:t>
            </a:r>
            <a:endParaRPr lang="en-US" b="1" dirty="0">
              <a:solidFill>
                <a:srgbClr val="F79037"/>
              </a:solidFill>
              <a:ea typeface="Times New Roman" panose="02020603050405020304" pitchFamily="18" charset="0"/>
            </a:endParaRPr>
          </a:p>
          <a:p>
            <a:pPr fontAlgn="base"/>
            <a:r>
              <a:rPr lang="en-US" dirty="0" err="1">
                <a:ea typeface="Times New Roman" panose="02020603050405020304" pitchFamily="18" charset="0"/>
              </a:rPr>
              <a:t>Atualmente</a:t>
            </a:r>
            <a:r>
              <a:rPr lang="en-US" dirty="0">
                <a:ea typeface="Times New Roman" panose="02020603050405020304" pitchFamily="18" charset="0"/>
              </a:rPr>
              <a:t>, a </a:t>
            </a:r>
            <a:r>
              <a:rPr lang="en-US" dirty="0" err="1">
                <a:ea typeface="Times New Roman" panose="02020603050405020304" pitchFamily="18" charset="0"/>
              </a:rPr>
              <a:t>barreira</a:t>
            </a:r>
            <a:r>
              <a:rPr lang="en-US" dirty="0">
                <a:ea typeface="Times New Roman" panose="02020603050405020304" pitchFamily="18" charset="0"/>
              </a:rPr>
              <a:t> </a:t>
            </a:r>
            <a:r>
              <a:rPr lang="en-US" dirty="0" err="1">
                <a:ea typeface="Times New Roman" panose="02020603050405020304" pitchFamily="18" charset="0"/>
              </a:rPr>
              <a:t>técnica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entrar</a:t>
            </a:r>
            <a:r>
              <a:rPr lang="en-US" dirty="0">
                <a:ea typeface="Times New Roman" panose="02020603050405020304" pitchFamily="18" charset="0"/>
              </a:rPr>
              <a:t> no </a:t>
            </a:r>
            <a:r>
              <a:rPr lang="en-US" dirty="0" err="1">
                <a:ea typeface="Times New Roman" panose="02020603050405020304" pitchFamily="18" charset="0"/>
              </a:rPr>
              <a:t>uso</a:t>
            </a:r>
            <a:r>
              <a:rPr lang="en-US" dirty="0">
                <a:ea typeface="Times New Roman" panose="02020603050405020304" pitchFamily="18" charset="0"/>
              </a:rPr>
              <a:t> da web 3.0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bastante</a:t>
            </a:r>
            <a:r>
              <a:rPr lang="en-US" dirty="0">
                <a:ea typeface="Times New Roman" panose="02020603050405020304" pitchFamily="18" charset="0"/>
              </a:rPr>
              <a:t>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compreender</a:t>
            </a:r>
            <a:r>
              <a:rPr lang="en-US" dirty="0">
                <a:ea typeface="Times New Roman" panose="02020603050405020304" pitchFamily="18" charset="0"/>
              </a:rPr>
              <a:t> as </a:t>
            </a:r>
            <a:r>
              <a:rPr lang="en-US" dirty="0" err="1">
                <a:ea typeface="Times New Roman" panose="02020603050405020304" pitchFamily="18" charset="0"/>
              </a:rPr>
              <a:t>questões</a:t>
            </a:r>
            <a:r>
              <a:rPr lang="en-US" dirty="0">
                <a:ea typeface="Times New Roman" panose="02020603050405020304" pitchFamily="18" charset="0"/>
              </a:rPr>
              <a:t> de </a:t>
            </a:r>
            <a:r>
              <a:rPr lang="en-US" dirty="0" err="1">
                <a:ea typeface="Times New Roman" panose="02020603050405020304" pitchFamily="18" charset="0"/>
              </a:rPr>
              <a:t>segurança</a:t>
            </a:r>
            <a:r>
              <a:rPr lang="en-US" dirty="0">
                <a:ea typeface="Times New Roman" panose="02020603050405020304" pitchFamily="18" charset="0"/>
              </a:rPr>
              <a:t>, </a:t>
            </a:r>
            <a:r>
              <a:rPr lang="en-US" dirty="0" err="1">
                <a:ea typeface="Times New Roman" panose="02020603050405020304" pitchFamily="18" charset="0"/>
              </a:rPr>
              <a:t>entender</a:t>
            </a:r>
            <a:r>
              <a:rPr lang="en-US" dirty="0">
                <a:ea typeface="Times New Roman" panose="02020603050405020304" pitchFamily="18" charset="0"/>
              </a:rPr>
              <a:t> a </a:t>
            </a:r>
            <a:r>
              <a:rPr lang="en-US" dirty="0" err="1">
                <a:ea typeface="Times New Roman" panose="02020603050405020304" pitchFamily="18" charset="0"/>
              </a:rPr>
              <a:t>documentação</a:t>
            </a:r>
            <a:r>
              <a:rPr lang="en-US" dirty="0">
                <a:ea typeface="Times New Roman" panose="02020603050405020304" pitchFamily="18" charset="0"/>
              </a:rPr>
              <a:t> </a:t>
            </a:r>
            <a:r>
              <a:rPr lang="en-US" dirty="0" err="1">
                <a:ea typeface="Times New Roman" panose="02020603050405020304" pitchFamily="18" charset="0"/>
              </a:rPr>
              <a:t>técnica</a:t>
            </a:r>
            <a:r>
              <a:rPr lang="en-US" dirty="0">
                <a:ea typeface="Times New Roman" panose="02020603050405020304" pitchFamily="18" charset="0"/>
              </a:rPr>
              <a:t> </a:t>
            </a:r>
            <a:r>
              <a:rPr lang="en-US" dirty="0" err="1">
                <a:ea typeface="Times New Roman" panose="02020603050405020304" pitchFamily="18" charset="0"/>
              </a:rPr>
              <a:t>complexa</a:t>
            </a:r>
            <a:r>
              <a:rPr lang="en-US" dirty="0">
                <a:ea typeface="Times New Roman" panose="02020603050405020304" pitchFamily="18" charset="0"/>
              </a:rPr>
              <a:t> e </a:t>
            </a:r>
            <a:r>
              <a:rPr lang="en-US" dirty="0" err="1">
                <a:ea typeface="Times New Roman" panose="02020603050405020304" pitchFamily="18" charset="0"/>
              </a:rPr>
              <a:t>navegar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interfaces de </a:t>
            </a:r>
            <a:r>
              <a:rPr lang="en-US" dirty="0" err="1">
                <a:ea typeface="Times New Roman" panose="02020603050405020304" pitchFamily="18" charset="0"/>
              </a:rPr>
              <a:t>usuário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intuitivas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carteira</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trabalhar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resolver </a:t>
            </a:r>
            <a:r>
              <a:rPr lang="en-US" dirty="0" err="1">
                <a:ea typeface="Times New Roman" panose="02020603050405020304" pitchFamily="18" charset="0"/>
              </a:rPr>
              <a:t>isso</a:t>
            </a:r>
            <a:r>
              <a:rPr lang="en-US" dirty="0">
                <a:ea typeface="Times New Roman" panose="02020603050405020304" pitchFamily="18" charset="0"/>
              </a:rPr>
              <a:t>, mas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progresso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a:t>
            </a:r>
          </a:p>
          <a:p>
            <a:pPr fontAlgn="base"/>
            <a:r>
              <a:rPr lang="en-US" dirty="0">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algn="just" fontAlgn="base"/>
            <a:r>
              <a:rPr lang="en-US" b="1" dirty="0" err="1">
                <a:solidFill>
                  <a:srgbClr val="F79037"/>
                </a:solidFill>
                <a:effectLst/>
                <a:ea typeface="Times New Roman" panose="02020603050405020304" pitchFamily="18" charset="0"/>
              </a:rPr>
              <a:t>Educação</a:t>
            </a:r>
            <a:endParaRPr lang="x-none" dirty="0">
              <a:solidFill>
                <a:srgbClr val="F79037"/>
              </a:solidFill>
              <a:effectLst/>
              <a:ea typeface="Times New Roman" panose="02020603050405020304" pitchFamily="18" charset="0"/>
            </a:endParaRPr>
          </a:p>
          <a:p>
            <a:pPr fontAlgn="base"/>
            <a:r>
              <a:rPr lang="en-US" dirty="0">
                <a:ea typeface="Times New Roman" panose="02020603050405020304" pitchFamily="18" charset="0"/>
              </a:rPr>
              <a:t>A Web 3.0 </a:t>
            </a:r>
            <a:r>
              <a:rPr lang="en-US" dirty="0" err="1">
                <a:ea typeface="Times New Roman" panose="02020603050405020304" pitchFamily="18" charset="0"/>
              </a:rPr>
              <a:t>introduz</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paradigmas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exigem</a:t>
            </a:r>
            <a:r>
              <a:rPr lang="en-US" dirty="0">
                <a:ea typeface="Times New Roman" panose="02020603050405020304" pitchFamily="18" charset="0"/>
              </a:rPr>
              <a:t> a </a:t>
            </a:r>
            <a:r>
              <a:rPr lang="en-US" dirty="0" err="1">
                <a:ea typeface="Times New Roman" panose="02020603050405020304" pitchFamily="18" charset="0"/>
              </a:rPr>
              <a:t>aprendizagem</a:t>
            </a:r>
            <a:r>
              <a:rPr lang="en-US" dirty="0">
                <a:ea typeface="Times New Roman" panose="02020603050405020304" pitchFamily="18" charset="0"/>
              </a:rPr>
              <a:t> de </a:t>
            </a:r>
            <a:r>
              <a:rPr lang="en-US" dirty="0" err="1">
                <a:ea typeface="Times New Roman" panose="02020603050405020304" pitchFamily="18" charset="0"/>
              </a:rPr>
              <a:t>modelos</a:t>
            </a:r>
            <a:r>
              <a:rPr lang="en-US" dirty="0">
                <a:ea typeface="Times New Roman" panose="02020603050405020304" pitchFamily="18" charset="0"/>
              </a:rPr>
              <a:t> </a:t>
            </a:r>
            <a:r>
              <a:rPr lang="en-US" dirty="0" err="1">
                <a:ea typeface="Times New Roman" panose="02020603050405020304" pitchFamily="18" charset="0"/>
              </a:rPr>
              <a:t>mentais</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dos </a:t>
            </a:r>
            <a:r>
              <a:rPr lang="en-US" dirty="0" err="1">
                <a:ea typeface="Times New Roman" panose="02020603050405020304" pitchFamily="18" charset="0"/>
              </a:rPr>
              <a:t>usados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web 2.0. Uma </a:t>
            </a:r>
            <a:r>
              <a:rPr lang="en-US" dirty="0" err="1">
                <a:ea typeface="Times New Roman" panose="02020603050405020304" pitchFamily="18" charset="0"/>
              </a:rPr>
              <a:t>iniciativa</a:t>
            </a:r>
            <a:r>
              <a:rPr lang="en-US" dirty="0">
                <a:ea typeface="Times New Roman" panose="02020603050405020304" pitchFamily="18" charset="0"/>
              </a:rPr>
              <a:t> </a:t>
            </a:r>
            <a:r>
              <a:rPr lang="en-US" dirty="0" err="1">
                <a:ea typeface="Times New Roman" panose="02020603050405020304" pitchFamily="18" charset="0"/>
              </a:rPr>
              <a:t>educacional</a:t>
            </a:r>
            <a:r>
              <a:rPr lang="en-US" dirty="0">
                <a:ea typeface="Times New Roman" panose="02020603050405020304" pitchFamily="18" charset="0"/>
              </a:rPr>
              <a:t> </a:t>
            </a:r>
            <a:r>
              <a:rPr lang="en-US" dirty="0" err="1">
                <a:ea typeface="Times New Roman" panose="02020603050405020304" pitchFamily="18" charset="0"/>
              </a:rPr>
              <a:t>semelhante</a:t>
            </a:r>
            <a:r>
              <a:rPr lang="en-US" dirty="0">
                <a:ea typeface="Times New Roman" panose="02020603050405020304" pitchFamily="18" charset="0"/>
              </a:rPr>
              <a:t> </a:t>
            </a:r>
            <a:r>
              <a:rPr lang="en-US" dirty="0" err="1">
                <a:ea typeface="Times New Roman" panose="02020603050405020304" pitchFamily="18" charset="0"/>
              </a:rPr>
              <a:t>aconteceu</a:t>
            </a:r>
            <a:r>
              <a:rPr lang="en-US" dirty="0">
                <a:ea typeface="Times New Roman" panose="02020603050405020304" pitchFamily="18" charset="0"/>
              </a:rPr>
              <a:t> </a:t>
            </a:r>
            <a:r>
              <a:rPr lang="en-US" dirty="0" err="1">
                <a:ea typeface="Times New Roman" panose="02020603050405020304" pitchFamily="18" charset="0"/>
              </a:rPr>
              <a:t>quando</a:t>
            </a:r>
            <a:r>
              <a:rPr lang="en-US" dirty="0">
                <a:ea typeface="Times New Roman" panose="02020603050405020304" pitchFamily="18" charset="0"/>
              </a:rPr>
              <a:t> a web1.0 </a:t>
            </a:r>
            <a:r>
              <a:rPr lang="en-US" dirty="0" err="1">
                <a:ea typeface="Times New Roman" panose="02020603050405020304" pitchFamily="18" charset="0"/>
              </a:rPr>
              <a:t>estava</a:t>
            </a:r>
            <a:r>
              <a:rPr lang="en-US" dirty="0">
                <a:ea typeface="Times New Roman" panose="02020603050405020304" pitchFamily="18" charset="0"/>
              </a:rPr>
              <a:t> a </a:t>
            </a:r>
            <a:r>
              <a:rPr lang="en-US" dirty="0" err="1">
                <a:ea typeface="Times New Roman" panose="02020603050405020304" pitchFamily="18" charset="0"/>
              </a:rPr>
              <a:t>ganhar</a:t>
            </a:r>
            <a:r>
              <a:rPr lang="en-US" dirty="0">
                <a:ea typeface="Times New Roman" panose="02020603050405020304" pitchFamily="18" charset="0"/>
              </a:rPr>
              <a:t> </a:t>
            </a:r>
            <a:r>
              <a:rPr lang="en-US" dirty="0" err="1">
                <a:ea typeface="Times New Roman" panose="02020603050405020304" pitchFamily="18" charset="0"/>
              </a:rPr>
              <a:t>popularidade</a:t>
            </a:r>
            <a:r>
              <a:rPr lang="en-US" dirty="0">
                <a:ea typeface="Times New Roman" panose="02020603050405020304" pitchFamily="18" charset="0"/>
              </a:rPr>
              <a:t> no final dos </a:t>
            </a:r>
            <a:r>
              <a:rPr lang="en-US" dirty="0" err="1">
                <a:ea typeface="Times New Roman" panose="02020603050405020304" pitchFamily="18" charset="0"/>
              </a:rPr>
              <a:t>anos</a:t>
            </a:r>
            <a:r>
              <a:rPr lang="en-US" dirty="0">
                <a:ea typeface="Times New Roman" panose="02020603050405020304" pitchFamily="18" charset="0"/>
              </a:rPr>
              <a:t> 1990.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defensores</a:t>
            </a:r>
            <a:r>
              <a:rPr lang="en-US" dirty="0">
                <a:ea typeface="Times New Roman" panose="02020603050405020304" pitchFamily="18" charset="0"/>
              </a:rPr>
              <a:t> da internet </a:t>
            </a:r>
            <a:r>
              <a:rPr lang="en-US" dirty="0" err="1">
                <a:ea typeface="Times New Roman" panose="02020603050405020304" pitchFamily="18" charset="0"/>
              </a:rPr>
              <a:t>usaram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série</a:t>
            </a:r>
            <a:r>
              <a:rPr lang="en-US" dirty="0">
                <a:ea typeface="Times New Roman" panose="02020603050405020304" pitchFamily="18" charset="0"/>
              </a:rPr>
              <a:t> de </a:t>
            </a:r>
            <a:r>
              <a:rPr lang="en-US" dirty="0" err="1">
                <a:ea typeface="Times New Roman" panose="02020603050405020304" pitchFamily="18" charset="0"/>
              </a:rPr>
              <a:t>técnicas</a:t>
            </a:r>
            <a:r>
              <a:rPr lang="en-US" dirty="0">
                <a:ea typeface="Times New Roman" panose="02020603050405020304" pitchFamily="18" charset="0"/>
              </a:rPr>
              <a:t> </a:t>
            </a:r>
            <a:r>
              <a:rPr lang="en-US" dirty="0" err="1">
                <a:ea typeface="Times New Roman" panose="02020603050405020304" pitchFamily="18" charset="0"/>
              </a:rPr>
              <a:t>educacionais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educar</a:t>
            </a:r>
            <a:r>
              <a:rPr lang="en-US" dirty="0">
                <a:ea typeface="Times New Roman" panose="02020603050405020304" pitchFamily="18" charset="0"/>
              </a:rPr>
              <a:t> o </a:t>
            </a:r>
            <a:r>
              <a:rPr lang="en-US" dirty="0" err="1">
                <a:ea typeface="Times New Roman" panose="02020603050405020304" pitchFamily="18" charset="0"/>
              </a:rPr>
              <a:t>público</a:t>
            </a:r>
            <a:r>
              <a:rPr lang="en-US" dirty="0">
                <a:ea typeface="Times New Roman" panose="02020603050405020304" pitchFamily="18" charset="0"/>
              </a:rPr>
              <a:t>, </a:t>
            </a:r>
            <a:r>
              <a:rPr lang="en-US" dirty="0" err="1">
                <a:ea typeface="Times New Roman" panose="02020603050405020304" pitchFamily="18" charset="0"/>
              </a:rPr>
              <a:t>desde</a:t>
            </a:r>
            <a:r>
              <a:rPr lang="en-US" dirty="0">
                <a:ea typeface="Times New Roman" panose="02020603050405020304" pitchFamily="18" charset="0"/>
              </a:rPr>
              <a:t> </a:t>
            </a:r>
            <a:r>
              <a:rPr lang="en-US" dirty="0" err="1">
                <a:ea typeface="Times New Roman" panose="02020603050405020304" pitchFamily="18" charset="0"/>
              </a:rPr>
              <a:t>metáforas</a:t>
            </a:r>
            <a:r>
              <a:rPr lang="en-US" dirty="0">
                <a:ea typeface="Times New Roman" panose="02020603050405020304" pitchFamily="18" charset="0"/>
              </a:rPr>
              <a:t> simples (a via da </a:t>
            </a:r>
            <a:r>
              <a:rPr lang="en-US" dirty="0" err="1">
                <a:ea typeface="Times New Roman" panose="02020603050405020304" pitchFamily="18" charset="0"/>
              </a:rPr>
              <a:t>informação</a:t>
            </a:r>
            <a:r>
              <a:rPr lang="en-US" dirty="0">
                <a:ea typeface="Times New Roman" panose="02020603050405020304" pitchFamily="18" charset="0"/>
              </a:rPr>
              <a:t>, </a:t>
            </a:r>
            <a:r>
              <a:rPr lang="en-US" dirty="0" err="1">
                <a:ea typeface="Times New Roman" panose="02020603050405020304" pitchFamily="18" charset="0"/>
              </a:rPr>
              <a:t>navegadores</a:t>
            </a:r>
            <a:r>
              <a:rPr lang="en-US" dirty="0">
                <a:ea typeface="Times New Roman" panose="02020603050405020304" pitchFamily="18" charset="0"/>
              </a:rPr>
              <a:t>, </a:t>
            </a:r>
            <a:r>
              <a:rPr lang="en-US" dirty="0" err="1">
                <a:ea typeface="Times New Roman" panose="02020603050405020304" pitchFamily="18" charset="0"/>
              </a:rPr>
              <a:t>navegação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web) </a:t>
            </a:r>
            <a:r>
              <a:rPr lang="en-US" dirty="0" err="1">
                <a:ea typeface="Times New Roman" panose="02020603050405020304" pitchFamily="18" charset="0"/>
              </a:rPr>
              <a:t>até</a:t>
            </a:r>
            <a:r>
              <a:rPr lang="en-US" dirty="0">
                <a:ea typeface="Times New Roman" panose="02020603050405020304" pitchFamily="18" charset="0"/>
              </a:rPr>
              <a:t> </a:t>
            </a:r>
            <a:r>
              <a:rPr lang="en-US" dirty="0" err="1">
                <a:ea typeface="Times New Roman" panose="02020603050405020304" pitchFamily="18" charset="0"/>
              </a:rPr>
              <a:t>transmissões</a:t>
            </a:r>
            <a:r>
              <a:rPr lang="en-US" dirty="0">
                <a:ea typeface="Times New Roman" panose="02020603050405020304" pitchFamily="18" charset="0"/>
              </a:rPr>
              <a:t> de </a:t>
            </a:r>
            <a:r>
              <a:rPr lang="en-US" dirty="0" err="1">
                <a:ea typeface="Times New Roman" panose="02020603050405020304" pitchFamily="18" charset="0"/>
              </a:rPr>
              <a:t>televisão</a:t>
            </a:r>
            <a:r>
              <a:rPr lang="en-US" dirty="0">
                <a:ea typeface="Times New Roman" panose="02020603050405020304" pitchFamily="18" charset="0"/>
              </a:rPr>
              <a:t>. Web3.0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inerentemente</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difícil</a:t>
            </a:r>
            <a:r>
              <a:rPr lang="en-US" dirty="0">
                <a:ea typeface="Times New Roman" panose="02020603050405020304" pitchFamily="18" charset="0"/>
              </a:rPr>
              <a:t>, mas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diferente</a:t>
            </a:r>
            <a:r>
              <a:rPr lang="en-US" dirty="0">
                <a:ea typeface="Times New Roman" panose="02020603050405020304" pitchFamily="18" charset="0"/>
              </a:rPr>
              <a:t>. As </a:t>
            </a:r>
            <a:r>
              <a:rPr lang="en-US" dirty="0" err="1">
                <a:ea typeface="Times New Roman" panose="02020603050405020304" pitchFamily="18" charset="0"/>
              </a:rPr>
              <a:t>iniciativas</a:t>
            </a:r>
            <a:r>
              <a:rPr lang="en-US" dirty="0">
                <a:ea typeface="Times New Roman" panose="02020603050405020304" pitchFamily="18" charset="0"/>
              </a:rPr>
              <a:t> </a:t>
            </a:r>
            <a:r>
              <a:rPr lang="en-US" dirty="0" err="1">
                <a:ea typeface="Times New Roman" panose="02020603050405020304" pitchFamily="18" charset="0"/>
              </a:rPr>
              <a:t>educacionais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informam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da web 2.0 </a:t>
            </a:r>
            <a:r>
              <a:rPr lang="en-US" dirty="0" err="1">
                <a:ea typeface="Times New Roman" panose="02020603050405020304" pitchFamily="18" charset="0"/>
              </a:rPr>
              <a:t>sobre</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paradigmas</a:t>
            </a:r>
            <a:r>
              <a:rPr lang="en-US" dirty="0">
                <a:ea typeface="Times New Roman" panose="02020603050405020304" pitchFamily="18" charset="0"/>
              </a:rPr>
              <a:t> da web 3.0 são </a:t>
            </a:r>
            <a:r>
              <a:rPr lang="en-US" dirty="0" err="1">
                <a:ea typeface="Times New Roman" panose="02020603050405020304" pitchFamily="18" charset="0"/>
              </a:rPr>
              <a:t>vitais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sucesso</a:t>
            </a:r>
            <a:r>
              <a:rPr lang="en-US" dirty="0">
                <a:ea typeface="Times New Roman" panose="02020603050405020304" pitchFamily="18" charset="0"/>
              </a:rPr>
              <a:t>.</a:t>
            </a:r>
          </a:p>
          <a:p>
            <a:pPr fontAlgn="base"/>
            <a:r>
              <a:rPr lang="en-US" dirty="0">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Infraestrutura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centralizada</a:t>
            </a:r>
            <a:endParaRPr lang="en-US" b="1" dirty="0">
              <a:solidFill>
                <a:srgbClr val="F79037"/>
              </a:solidFill>
              <a:ea typeface="Times New Roman" panose="02020603050405020304" pitchFamily="18" charset="0"/>
            </a:endParaRPr>
          </a:p>
          <a:p>
            <a:pPr fontAlgn="base"/>
            <a:r>
              <a:rPr lang="en-US" dirty="0">
                <a:ea typeface="Times New Roman" panose="02020603050405020304" pitchFamily="18" charset="0"/>
              </a:rPr>
              <a:t>O </a:t>
            </a:r>
            <a:r>
              <a:rPr lang="en-US" dirty="0" err="1">
                <a:ea typeface="Times New Roman" panose="02020603050405020304" pitchFamily="18" charset="0"/>
              </a:rPr>
              <a:t>ecossistema</a:t>
            </a:r>
            <a:r>
              <a:rPr lang="en-US" dirty="0">
                <a:ea typeface="Times New Roman" panose="02020603050405020304" pitchFamily="18" charset="0"/>
              </a:rPr>
              <a:t> web3.0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jovem</a:t>
            </a:r>
            <a:r>
              <a:rPr lang="en-US" dirty="0">
                <a:ea typeface="Times New Roman" panose="02020603050405020304" pitchFamily="18" charset="0"/>
              </a:rPr>
              <a:t> e </a:t>
            </a:r>
            <a:r>
              <a:rPr lang="en-US" dirty="0" err="1">
                <a:ea typeface="Times New Roman" panose="02020603050405020304" pitchFamily="18" charset="0"/>
              </a:rPr>
              <a:t>está</a:t>
            </a:r>
            <a:r>
              <a:rPr lang="en-US" dirty="0">
                <a:ea typeface="Times New Roman" panose="02020603050405020304" pitchFamily="18" charset="0"/>
              </a:rPr>
              <a:t> a </a:t>
            </a:r>
            <a:r>
              <a:rPr lang="en-US" dirty="0" err="1">
                <a:ea typeface="Times New Roman" panose="02020603050405020304" pitchFamily="18" charset="0"/>
              </a:rPr>
              <a:t>evoluir</a:t>
            </a:r>
            <a:r>
              <a:rPr lang="en-US" dirty="0">
                <a:ea typeface="Times New Roman" panose="02020603050405020304" pitchFamily="18" charset="0"/>
              </a:rPr>
              <a:t> </a:t>
            </a:r>
            <a:r>
              <a:rPr lang="en-US" dirty="0" err="1">
                <a:ea typeface="Times New Roman" panose="02020603050405020304" pitchFamily="18" charset="0"/>
              </a:rPr>
              <a:t>rapidamente</a:t>
            </a:r>
            <a:r>
              <a:rPr lang="en-US" dirty="0">
                <a:ea typeface="Times New Roman" panose="02020603050405020304" pitchFamily="18" charset="0"/>
              </a:rPr>
              <a:t>. Como </a:t>
            </a:r>
            <a:r>
              <a:rPr lang="en-US" dirty="0" err="1">
                <a:ea typeface="Times New Roman" panose="02020603050405020304" pitchFamily="18" charset="0"/>
              </a:rPr>
              <a:t>resultado</a:t>
            </a:r>
            <a:r>
              <a:rPr lang="en-US" dirty="0">
                <a:ea typeface="Times New Roman" panose="02020603050405020304" pitchFamily="18" charset="0"/>
              </a:rPr>
              <a:t>, </a:t>
            </a:r>
            <a:r>
              <a:rPr lang="en-US" dirty="0" err="1">
                <a:ea typeface="Times New Roman" panose="02020603050405020304" pitchFamily="18" charset="0"/>
              </a:rPr>
              <a:t>atualmente</a:t>
            </a:r>
            <a:r>
              <a:rPr lang="en-US" dirty="0">
                <a:ea typeface="Times New Roman" panose="02020603050405020304" pitchFamily="18" charset="0"/>
              </a:rPr>
              <a:t> </a:t>
            </a:r>
            <a:r>
              <a:rPr lang="en-US" dirty="0" err="1">
                <a:ea typeface="Times New Roman" panose="02020603050405020304" pitchFamily="18" charset="0"/>
              </a:rPr>
              <a:t>depende</a:t>
            </a:r>
            <a:r>
              <a:rPr lang="en-US" dirty="0">
                <a:ea typeface="Times New Roman" panose="02020603050405020304" pitchFamily="18" charset="0"/>
              </a:rPr>
              <a:t> </a:t>
            </a:r>
            <a:r>
              <a:rPr lang="en-US" dirty="0" err="1">
                <a:ea typeface="Times New Roman" panose="02020603050405020304" pitchFamily="18" charset="0"/>
              </a:rPr>
              <a:t>principalmente</a:t>
            </a:r>
            <a:r>
              <a:rPr lang="en-US" dirty="0">
                <a:ea typeface="Times New Roman" panose="02020603050405020304" pitchFamily="18" charset="0"/>
              </a:rPr>
              <a:t> de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centralizada</a:t>
            </a:r>
            <a:r>
              <a:rPr lang="en-US" dirty="0">
                <a:ea typeface="Times New Roman" panose="02020603050405020304" pitchFamily="18" charset="0"/>
              </a:rPr>
              <a:t> (</a:t>
            </a:r>
            <a:r>
              <a:rPr lang="en-US" dirty="0" err="1">
                <a:ea typeface="Times New Roman" panose="02020603050405020304" pitchFamily="18" charset="0"/>
              </a:rPr>
              <a:t>GitHub</a:t>
            </a:r>
            <a:r>
              <a:rPr lang="en-US" dirty="0">
                <a:ea typeface="Times New Roman" panose="02020603050405020304" pitchFamily="18" charset="0"/>
              </a:rPr>
              <a:t>, Twitter, Discord, etc.). </a:t>
            </a:r>
            <a:r>
              <a:rPr lang="en-US" dirty="0" err="1">
                <a:ea typeface="Times New Roman" panose="02020603050405020304" pitchFamily="18" charset="0"/>
              </a:rPr>
              <a:t>Muitas</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de web 3.0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correr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preencher</a:t>
            </a:r>
            <a:r>
              <a:rPr lang="en-US" dirty="0">
                <a:ea typeface="Times New Roman" panose="02020603050405020304" pitchFamily="18" charset="0"/>
              </a:rPr>
              <a:t> </a:t>
            </a:r>
            <a:r>
              <a:rPr lang="en-US" dirty="0" err="1">
                <a:ea typeface="Times New Roman" panose="02020603050405020304" pitchFamily="18" charset="0"/>
              </a:rPr>
              <a:t>essas</a:t>
            </a:r>
            <a:r>
              <a:rPr lang="en-US" dirty="0">
                <a:ea typeface="Times New Roman" panose="02020603050405020304" pitchFamily="18" charset="0"/>
              </a:rPr>
              <a:t> lacunas, mas </a:t>
            </a:r>
            <a:r>
              <a:rPr lang="en-US" dirty="0" err="1">
                <a:ea typeface="Times New Roman" panose="02020603050405020304" pitchFamily="18" charset="0"/>
              </a:rPr>
              <a:t>construir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confiável</a:t>
            </a:r>
            <a:r>
              <a:rPr lang="en-US" dirty="0">
                <a:ea typeface="Times New Roman" panose="02020603050405020304" pitchFamily="18" charset="0"/>
              </a:rPr>
              <a:t> e de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qualidade</a:t>
            </a:r>
            <a:r>
              <a:rPr lang="en-US" dirty="0">
                <a:ea typeface="Times New Roman" panose="02020603050405020304" pitchFamily="18" charset="0"/>
              </a:rPr>
              <a:t> </a:t>
            </a:r>
            <a:r>
              <a:rPr lang="en-US" dirty="0" err="1">
                <a:ea typeface="Times New Roman" panose="02020603050405020304" pitchFamily="18" charset="0"/>
              </a:rPr>
              <a:t>leva</a:t>
            </a:r>
            <a:r>
              <a:rPr lang="en-US" dirty="0">
                <a:ea typeface="Times New Roman" panose="02020603050405020304" pitchFamily="18" charset="0"/>
              </a:rPr>
              <a:t> tempo.</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147</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413478"/>
            <a:ext cx="3486126" cy="1084774"/>
          </a:xfrm>
        </p:spPr>
        <p:txBody>
          <a:bodyPr/>
          <a:lstStyle/>
          <a:p>
            <a:r>
              <a:rPr lang="en-GB" dirty="0"/>
              <a:t>AVALIAÇÃO DE APRENDIZAGEM PARA O MÓDULO 6</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148</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149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de </a:t>
            </a:r>
            <a:r>
              <a:rPr lang="en-US" dirty="0" err="1">
                <a:ea typeface="Times New Roman" panose="02020603050405020304" pitchFamily="18" charset="0"/>
              </a:rPr>
              <a:t>sua</a:t>
            </a:r>
            <a:r>
              <a:rPr lang="en-US" dirty="0">
                <a:ea typeface="Times New Roman" panose="02020603050405020304" pitchFamily="18" charset="0"/>
              </a:rPr>
              <a:t>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 </a:t>
            </a:r>
            <a:r>
              <a:rPr lang="en-US" dirty="0">
                <a:ea typeface="Times New Roman" panose="02020603050405020304" pitchFamily="18" charset="0"/>
                <a:hlinkClick r:id="rId3"/>
              </a:rPr>
              <a:t>Clique </a:t>
            </a:r>
            <a:r>
              <a:rPr lang="en-US" u="sng" dirty="0" err="1">
                <a:solidFill>
                  <a:srgbClr val="59911D"/>
                </a:solidFill>
                <a:ea typeface="Times New Roman" panose="02020603050405020304" pitchFamily="18" charset="0"/>
                <a:hlinkClick r:id="rId3"/>
              </a:rPr>
              <a:t>aqui</a:t>
            </a:r>
            <a:r>
              <a:rPr lang="en-US" dirty="0">
                <a:ea typeface="Times New Roman" panose="02020603050405020304" pitchFamily="18" charset="0"/>
              </a:rPr>
              <a:t>.</a:t>
            </a:r>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04615" y="2780060"/>
            <a:ext cx="824852" cy="742396"/>
            <a:chOff x="760369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03696" y="661783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u="sng" dirty="0">
                  <a:solidFill>
                    <a:srgbClr val="59911D"/>
                  </a:solidFill>
                  <a:latin typeface="Calibri" panose="020F0502020204030204" pitchFamily="34" charset="0"/>
                  <a:cs typeface="Calibri" panose="020F0502020204030204" pitchFamily="34" charset="0"/>
                  <a:hlinkClick r:id="rId3"/>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MÓDULO 6  </a:t>
            </a:r>
            <a:r>
              <a:rPr lang="en-US" dirty="0">
                <a:solidFill>
                  <a:schemeClr val="bg1"/>
                </a:solidFill>
              </a:rPr>
              <a:t>APLICATIVOS DE SERVIÇOS FINANCEIROS</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255276"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você</a:t>
            </a:r>
            <a:r>
              <a:rPr lang="en-US" dirty="0"/>
              <a:t> </a:t>
            </a:r>
            <a:r>
              <a:rPr lang="en-US" dirty="0" err="1"/>
              <a:t>deverá</a:t>
            </a:r>
            <a:r>
              <a:rPr lang="en-US" dirty="0"/>
              <a:t> </a:t>
            </a:r>
            <a:r>
              <a:rPr lang="en-US" dirty="0" err="1"/>
              <a:t>ser</a:t>
            </a:r>
            <a:r>
              <a:rPr lang="en-US" dirty="0"/>
              <a:t> </a:t>
            </a:r>
            <a:r>
              <a:rPr lang="en-US" dirty="0" err="1"/>
              <a:t>capaz</a:t>
            </a:r>
            <a:r>
              <a:rPr lang="en-US" dirty="0"/>
              <a:t> de: </a:t>
            </a:r>
          </a:p>
          <a:p>
            <a:endParaRPr lang="en-US" dirty="0"/>
          </a:p>
          <a:p>
            <a:pPr marL="171450" indent="-171450">
              <a:buClr>
                <a:srgbClr val="DD1470"/>
              </a:buClr>
              <a:buSzPct val="120000"/>
              <a:buFont typeface="Wingdings" pitchFamily="2" charset="2"/>
              <a:buChar char="§"/>
            </a:pPr>
            <a:r>
              <a:rPr lang="en-US" dirty="0" err="1"/>
              <a:t>Explicar</a:t>
            </a:r>
            <a:r>
              <a:rPr lang="en-US" dirty="0"/>
              <a:t> o </a:t>
            </a:r>
            <a:r>
              <a:rPr lang="en-US" dirty="0" err="1"/>
              <a:t>conceito</a:t>
            </a:r>
            <a:r>
              <a:rPr lang="en-US" dirty="0"/>
              <a:t> de </a:t>
            </a:r>
            <a:r>
              <a:rPr lang="en-US" dirty="0" err="1"/>
              <a:t>empréstimo</a:t>
            </a:r>
            <a:r>
              <a:rPr lang="en-US" dirty="0"/>
              <a:t>, </a:t>
            </a:r>
            <a:r>
              <a:rPr lang="en-US" dirty="0" err="1"/>
              <a:t>empréstimo</a:t>
            </a:r>
            <a:r>
              <a:rPr lang="en-US" dirty="0"/>
              <a:t> e </a:t>
            </a:r>
            <a:r>
              <a:rPr lang="en-US" dirty="0" err="1"/>
              <a:t>tokenização</a:t>
            </a:r>
            <a:r>
              <a:rPr lang="en-US" dirty="0"/>
              <a:t>, staking e </a:t>
            </a:r>
            <a:r>
              <a:rPr lang="en-US" dirty="0" err="1"/>
              <a:t>empréstimos</a:t>
            </a:r>
            <a:r>
              <a:rPr lang="en-US" dirty="0"/>
              <a:t> </a:t>
            </a:r>
            <a:r>
              <a:rPr lang="en-US" dirty="0" err="1"/>
              <a:t>instantâneos</a:t>
            </a:r>
            <a:r>
              <a:rPr lang="en-US" dirty="0"/>
              <a:t>.</a:t>
            </a:r>
          </a:p>
          <a:p>
            <a:pPr marL="171450" indent="-171450">
              <a:buClr>
                <a:srgbClr val="DD1470"/>
              </a:buClr>
              <a:buSzPct val="120000"/>
              <a:buFont typeface="Wingdings" pitchFamily="2" charset="2"/>
              <a:buChar char="§"/>
            </a:pPr>
            <a:r>
              <a:rPr lang="en-US" dirty="0" err="1"/>
              <a:t>Entender</a:t>
            </a:r>
            <a:r>
              <a:rPr lang="en-US" dirty="0"/>
              <a:t> as </a:t>
            </a:r>
            <a:r>
              <a:rPr lang="en-US" dirty="0" err="1"/>
              <a:t>diferenças</a:t>
            </a:r>
            <a:r>
              <a:rPr lang="en-US" dirty="0"/>
              <a:t> entre </a:t>
            </a:r>
            <a:r>
              <a:rPr lang="en-US" dirty="0" err="1"/>
              <a:t>empréstimos</a:t>
            </a:r>
            <a:r>
              <a:rPr lang="en-US" dirty="0"/>
              <a:t> e </a:t>
            </a:r>
            <a:r>
              <a:rPr lang="en-US" dirty="0" err="1"/>
              <a:t>empréstimos</a:t>
            </a:r>
            <a:r>
              <a:rPr lang="en-US" dirty="0"/>
              <a:t> </a:t>
            </a:r>
            <a:r>
              <a:rPr lang="en-US" dirty="0" err="1"/>
              <a:t>tradicionais</a:t>
            </a:r>
            <a:r>
              <a:rPr lang="en-US" dirty="0"/>
              <a:t> e </a:t>
            </a:r>
            <a:r>
              <a:rPr lang="en-US" dirty="0" err="1"/>
              <a:t>empréstimos</a:t>
            </a:r>
            <a:r>
              <a:rPr lang="en-US" dirty="0"/>
              <a:t> e </a:t>
            </a:r>
            <a:r>
              <a:rPr lang="en-US" dirty="0" err="1"/>
              <a:t>empréstimos</a:t>
            </a:r>
            <a:r>
              <a:rPr lang="en-US" dirty="0"/>
              <a:t> </a:t>
            </a:r>
            <a:r>
              <a:rPr lang="en-US" dirty="0" err="1"/>
              <a:t>descentralizados</a:t>
            </a:r>
            <a:r>
              <a:rPr lang="en-US" dirty="0"/>
              <a:t>.</a:t>
            </a:r>
          </a:p>
          <a:p>
            <a:pPr marL="171450" indent="-171450">
              <a:buClr>
                <a:srgbClr val="DD1470"/>
              </a:buClr>
              <a:buSzPct val="120000"/>
              <a:buFont typeface="Wingdings" pitchFamily="2" charset="2"/>
              <a:buChar char="§"/>
            </a:pPr>
            <a:r>
              <a:rPr lang="en-US" dirty="0" err="1"/>
              <a:t>Entender</a:t>
            </a:r>
            <a:r>
              <a:rPr lang="en-US" dirty="0"/>
              <a:t> o </a:t>
            </a:r>
            <a:r>
              <a:rPr lang="en-US" dirty="0" err="1"/>
              <a:t>conceito</a:t>
            </a:r>
            <a:r>
              <a:rPr lang="en-US" dirty="0"/>
              <a:t> de </a:t>
            </a:r>
            <a:r>
              <a:rPr lang="en-US" dirty="0" err="1"/>
              <a:t>tokenização</a:t>
            </a:r>
            <a:r>
              <a:rPr lang="en-US" dirty="0"/>
              <a:t> e </a:t>
            </a:r>
            <a:r>
              <a:rPr lang="en-US" dirty="0" err="1"/>
              <a:t>suas</a:t>
            </a:r>
            <a:r>
              <a:rPr lang="en-US" dirty="0"/>
              <a:t> </a:t>
            </a:r>
            <a:r>
              <a:rPr lang="en-US" dirty="0" err="1"/>
              <a:t>aplicações</a:t>
            </a:r>
            <a:r>
              <a:rPr lang="en-US" dirty="0"/>
              <a:t> </a:t>
            </a:r>
            <a:r>
              <a:rPr lang="en-US" dirty="0" err="1"/>
              <a:t>na</a:t>
            </a:r>
            <a:r>
              <a:rPr lang="en-US" dirty="0"/>
              <a:t> </a:t>
            </a:r>
            <a:r>
              <a:rPr lang="en-US" dirty="0" err="1"/>
              <a:t>vida</a:t>
            </a:r>
            <a:r>
              <a:rPr lang="en-US" dirty="0"/>
              <a:t> real e </a:t>
            </a:r>
            <a:r>
              <a:rPr lang="en-US" dirty="0" err="1"/>
              <a:t>seu</a:t>
            </a:r>
            <a:r>
              <a:rPr lang="en-US" dirty="0"/>
              <a:t> </a:t>
            </a:r>
            <a:r>
              <a:rPr lang="en-US" dirty="0" err="1"/>
              <a:t>uso</a:t>
            </a:r>
            <a:r>
              <a:rPr lang="en-US" dirty="0"/>
              <a:t> no </a:t>
            </a:r>
            <a:r>
              <a:rPr lang="en-US" dirty="0" err="1"/>
              <a:t>ecossistema</a:t>
            </a:r>
            <a:r>
              <a:rPr lang="en-US" dirty="0"/>
              <a:t> </a:t>
            </a:r>
            <a:r>
              <a:rPr lang="en-US" dirty="0" err="1"/>
              <a:t>criptográfico</a:t>
            </a:r>
            <a:r>
              <a:rPr lang="en-US" dirty="0"/>
              <a:t>.</a:t>
            </a:r>
          </a:p>
          <a:p>
            <a:pPr marL="171450" indent="-171450">
              <a:buClr>
                <a:srgbClr val="DD1470"/>
              </a:buClr>
              <a:buSzPct val="120000"/>
              <a:buFont typeface="Wingdings" pitchFamily="2" charset="2"/>
              <a:buChar char="§"/>
            </a:pPr>
            <a:r>
              <a:rPr lang="en-US" dirty="0" err="1"/>
              <a:t>Discutir</a:t>
            </a:r>
            <a:r>
              <a:rPr lang="en-US" dirty="0"/>
              <a:t> a </a:t>
            </a:r>
            <a:r>
              <a:rPr lang="en-US" dirty="0" err="1"/>
              <a:t>história</a:t>
            </a:r>
            <a:r>
              <a:rPr lang="en-US" dirty="0"/>
              <a:t> das </a:t>
            </a:r>
            <a:r>
              <a:rPr lang="en-US" dirty="0" err="1"/>
              <a:t>trocas</a:t>
            </a:r>
            <a:r>
              <a:rPr lang="en-US" dirty="0"/>
              <a:t> e </a:t>
            </a:r>
            <a:r>
              <a:rPr lang="en-US" dirty="0" err="1"/>
              <a:t>entenda</a:t>
            </a:r>
            <a:r>
              <a:rPr lang="en-US" dirty="0"/>
              <a:t> </a:t>
            </a:r>
            <a:r>
              <a:rPr lang="en-US" dirty="0" err="1"/>
              <a:t>sua</a:t>
            </a:r>
            <a:r>
              <a:rPr lang="en-US" dirty="0"/>
              <a:t> </a:t>
            </a:r>
            <a:r>
              <a:rPr lang="en-US" dirty="0" err="1"/>
              <a:t>posição</a:t>
            </a:r>
            <a:r>
              <a:rPr lang="en-US" dirty="0"/>
              <a:t> no </a:t>
            </a:r>
            <a:r>
              <a:rPr lang="en-US" dirty="0" err="1"/>
              <a:t>ecossistema</a:t>
            </a:r>
            <a:r>
              <a:rPr lang="en-US" dirty="0"/>
              <a:t> </a:t>
            </a:r>
            <a:r>
              <a:rPr lang="en-US" dirty="0" err="1"/>
              <a:t>criptográfico</a:t>
            </a:r>
            <a:r>
              <a:rPr lang="en-US" dirty="0"/>
              <a:t>.</a:t>
            </a:r>
          </a:p>
          <a:p>
            <a:pPr marL="171450" indent="-171450">
              <a:buClr>
                <a:srgbClr val="DD1470"/>
              </a:buClr>
              <a:buSzPct val="120000"/>
              <a:buFont typeface="Wingdings" pitchFamily="2" charset="2"/>
              <a:buChar char="§"/>
            </a:pPr>
            <a:r>
              <a:rPr lang="en-US" dirty="0" err="1"/>
              <a:t>Entender</a:t>
            </a:r>
            <a:r>
              <a:rPr lang="en-US" dirty="0"/>
              <a:t> o web3 e </a:t>
            </a:r>
            <a:r>
              <a:rPr lang="en-US" dirty="0" err="1"/>
              <a:t>seus</a:t>
            </a:r>
            <a:r>
              <a:rPr lang="en-US" dirty="0"/>
              <a:t> </a:t>
            </a:r>
            <a:r>
              <a:rPr lang="en-US" dirty="0" err="1"/>
              <a:t>aplicativos</a:t>
            </a:r>
            <a:r>
              <a:rPr lang="en-US" dirty="0"/>
              <a:t> da </a:t>
            </a:r>
            <a:r>
              <a:rPr lang="en-US" dirty="0" err="1"/>
              <a:t>vida</a:t>
            </a:r>
            <a:r>
              <a:rPr lang="en-US" dirty="0"/>
              <a:t> real e </a:t>
            </a:r>
            <a:r>
              <a:rPr lang="en-US" dirty="0" err="1"/>
              <a:t>seu</a:t>
            </a:r>
            <a:r>
              <a:rPr lang="en-US" dirty="0"/>
              <a:t> </a:t>
            </a:r>
            <a:r>
              <a:rPr lang="en-US" dirty="0" err="1"/>
              <a:t>uso</a:t>
            </a:r>
            <a:r>
              <a:rPr lang="en-US" dirty="0"/>
              <a:t> e </a:t>
            </a:r>
            <a:r>
              <a:rPr lang="en-US" dirty="0" err="1"/>
              <a:t>função</a:t>
            </a:r>
            <a:r>
              <a:rPr lang="en-US" dirty="0"/>
              <a:t> no </a:t>
            </a:r>
            <a:r>
              <a:rPr lang="en-US" dirty="0" err="1"/>
              <a:t>ecossistema</a:t>
            </a:r>
            <a:r>
              <a:rPr lang="en-US" dirty="0"/>
              <a:t> </a:t>
            </a:r>
            <a:r>
              <a:rPr lang="en-US" dirty="0" err="1"/>
              <a:t>criptográfico</a:t>
            </a:r>
            <a:r>
              <a:rPr lang="en-US" dirty="0"/>
              <a:t>.</a:t>
            </a:r>
          </a:p>
          <a:p>
            <a:pPr marL="171450" indent="-171450">
              <a:buClr>
                <a:srgbClr val="DD1470"/>
              </a:buClr>
              <a:buSzPct val="120000"/>
              <a:buFont typeface="Wingdings" pitchFamily="2" charset="2"/>
              <a:buChar char="§"/>
            </a:pPr>
            <a:r>
              <a:rPr lang="en-US" dirty="0" err="1"/>
              <a:t>Entender</a:t>
            </a:r>
            <a:r>
              <a:rPr lang="en-US" dirty="0"/>
              <a:t> </a:t>
            </a:r>
            <a:r>
              <a:rPr lang="en-US" dirty="0" err="1"/>
              <a:t>os</a:t>
            </a:r>
            <a:r>
              <a:rPr lang="en-US" dirty="0"/>
              <a:t> </a:t>
            </a:r>
            <a:r>
              <a:rPr lang="en-US" dirty="0" err="1"/>
              <a:t>potenciais</a:t>
            </a:r>
            <a:r>
              <a:rPr lang="en-US" dirty="0"/>
              <a:t> e </a:t>
            </a:r>
            <a:r>
              <a:rPr lang="en-US" dirty="0" err="1"/>
              <a:t>riscos</a:t>
            </a:r>
            <a:r>
              <a:rPr lang="en-US" dirty="0"/>
              <a:t> </a:t>
            </a:r>
            <a:r>
              <a:rPr lang="en-US" dirty="0" err="1"/>
              <a:t>em</a:t>
            </a:r>
            <a:r>
              <a:rPr lang="en-US" dirty="0"/>
              <a:t> </a:t>
            </a:r>
            <a:r>
              <a:rPr lang="en-US" dirty="0" err="1"/>
              <a:t>relação</a:t>
            </a:r>
            <a:r>
              <a:rPr lang="en-US" dirty="0"/>
              <a:t> </a:t>
            </a:r>
            <a:r>
              <a:rPr lang="en-US" dirty="0" err="1"/>
              <a:t>ao</a:t>
            </a:r>
            <a:r>
              <a:rPr lang="en-US" dirty="0"/>
              <a:t> web3 </a:t>
            </a:r>
            <a:r>
              <a:rPr lang="en-US" dirty="0" err="1"/>
              <a:t>em</a:t>
            </a:r>
            <a:r>
              <a:rPr lang="en-US" dirty="0"/>
              <a:t> </a:t>
            </a:r>
            <a:r>
              <a:rPr lang="en-US" dirty="0" err="1"/>
              <a:t>comparação</a:t>
            </a:r>
            <a:r>
              <a:rPr lang="en-US" dirty="0"/>
              <a:t> com </a:t>
            </a:r>
            <a:r>
              <a:rPr lang="en-US" dirty="0" err="1"/>
              <a:t>iterações</a:t>
            </a:r>
            <a:r>
              <a:rPr lang="en-US" dirty="0"/>
              <a:t> </a:t>
            </a:r>
            <a:r>
              <a:rPr lang="en-US" dirty="0" err="1"/>
              <a:t>anteriores</a:t>
            </a:r>
            <a:r>
              <a:rPr lang="en-US" dirty="0"/>
              <a:t> da internet.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err="1"/>
              <a:t>Neste</a:t>
            </a:r>
            <a:r>
              <a:rPr lang="en-US" dirty="0"/>
              <a:t> </a:t>
            </a:r>
            <a:r>
              <a:rPr lang="en-US" dirty="0" err="1"/>
              <a:t>módulo</a:t>
            </a:r>
            <a:r>
              <a:rPr lang="en-US" dirty="0"/>
              <a:t>, </a:t>
            </a:r>
            <a:r>
              <a:rPr lang="en-US" dirty="0" err="1"/>
              <a:t>serão</a:t>
            </a:r>
            <a:r>
              <a:rPr lang="en-US" dirty="0"/>
              <a:t> </a:t>
            </a:r>
            <a:r>
              <a:rPr lang="en-US" dirty="0" err="1"/>
              <a:t>abordados</a:t>
            </a:r>
            <a:r>
              <a:rPr lang="en-US" dirty="0"/>
              <a:t> </a:t>
            </a:r>
            <a:r>
              <a:rPr lang="en-US" dirty="0" err="1"/>
              <a:t>os</a:t>
            </a:r>
            <a:r>
              <a:rPr lang="en-US" dirty="0"/>
              <a:t> </a:t>
            </a:r>
            <a:r>
              <a:rPr lang="en-US" dirty="0" err="1"/>
              <a:t>tópicos</a:t>
            </a:r>
            <a:r>
              <a:rPr lang="en-US" dirty="0"/>
              <a:t> de </a:t>
            </a:r>
            <a:r>
              <a:rPr lang="en-US" dirty="0" err="1"/>
              <a:t>produtos</a:t>
            </a:r>
            <a:r>
              <a:rPr lang="en-US" dirty="0"/>
              <a:t> e </a:t>
            </a:r>
            <a:r>
              <a:rPr lang="en-US" dirty="0" err="1"/>
              <a:t>serviços</a:t>
            </a:r>
            <a:r>
              <a:rPr lang="en-US" dirty="0"/>
              <a:t> </a:t>
            </a:r>
            <a:r>
              <a:rPr lang="en-US" dirty="0" err="1"/>
              <a:t>criptográficos</a:t>
            </a:r>
            <a:r>
              <a:rPr lang="en-US" dirty="0"/>
              <a:t> (</a:t>
            </a:r>
            <a:r>
              <a:rPr lang="en-US" dirty="0" err="1"/>
              <a:t>ou</a:t>
            </a:r>
            <a:r>
              <a:rPr lang="en-US" dirty="0"/>
              <a:t> </a:t>
            </a:r>
            <a:r>
              <a:rPr lang="en-US" dirty="0" err="1"/>
              <a:t>seja</a:t>
            </a:r>
            <a:r>
              <a:rPr lang="en-US" dirty="0"/>
              <a:t>, </a:t>
            </a:r>
            <a:r>
              <a:rPr lang="en-US" dirty="0" err="1"/>
              <a:t>empréstimos</a:t>
            </a:r>
            <a:r>
              <a:rPr lang="en-US" dirty="0"/>
              <a:t> e </a:t>
            </a:r>
            <a:r>
              <a:rPr lang="en-US" dirty="0" err="1"/>
              <a:t>empréstimos</a:t>
            </a:r>
            <a:r>
              <a:rPr lang="en-US" dirty="0"/>
              <a:t> e </a:t>
            </a:r>
            <a:r>
              <a:rPr lang="en-US" dirty="0" err="1"/>
              <a:t>trocas</a:t>
            </a:r>
            <a:r>
              <a:rPr lang="en-US" dirty="0"/>
              <a:t> </a:t>
            </a:r>
            <a:r>
              <a:rPr lang="en-US" dirty="0" err="1"/>
              <a:t>criptográficas</a:t>
            </a:r>
            <a:r>
              <a:rPr lang="en-US" dirty="0"/>
              <a:t>). </a:t>
            </a:r>
            <a:r>
              <a:rPr lang="en-US" dirty="0" err="1"/>
              <a:t>Além</a:t>
            </a:r>
            <a:r>
              <a:rPr lang="en-US" dirty="0"/>
              <a:t> disso, </a:t>
            </a:r>
            <a:r>
              <a:rPr lang="en-US" dirty="0" err="1"/>
              <a:t>será</a:t>
            </a:r>
            <a:r>
              <a:rPr lang="en-US" dirty="0"/>
              <a:t> </a:t>
            </a:r>
            <a:r>
              <a:rPr lang="en-US" dirty="0" err="1"/>
              <a:t>abordada</a:t>
            </a:r>
            <a:r>
              <a:rPr lang="en-US" dirty="0"/>
              <a:t> a </a:t>
            </a:r>
            <a:r>
              <a:rPr lang="en-US" dirty="0" err="1"/>
              <a:t>tokenização</a:t>
            </a:r>
            <a:r>
              <a:rPr lang="en-US" dirty="0"/>
              <a:t> de </a:t>
            </a:r>
            <a:r>
              <a:rPr lang="en-US" dirty="0" err="1"/>
              <a:t>ativos</a:t>
            </a:r>
            <a:r>
              <a:rPr lang="en-US" dirty="0"/>
              <a:t> </a:t>
            </a:r>
            <a:r>
              <a:rPr lang="en-US" dirty="0" err="1"/>
              <a:t>como</a:t>
            </a:r>
            <a:r>
              <a:rPr lang="en-US" dirty="0"/>
              <a:t> </a:t>
            </a:r>
            <a:r>
              <a:rPr lang="en-US" dirty="0" err="1"/>
              <a:t>imóveis</a:t>
            </a:r>
            <a:r>
              <a:rPr lang="en-US" dirty="0"/>
              <a:t>, NFTs e </a:t>
            </a:r>
            <a:r>
              <a:rPr lang="en-US" dirty="0" err="1"/>
              <a:t>itens</a:t>
            </a:r>
            <a:r>
              <a:rPr lang="en-US" dirty="0"/>
              <a:t> no </a:t>
            </a:r>
            <a:r>
              <a:rPr lang="en-US" dirty="0" err="1"/>
              <a:t>espaço</a:t>
            </a:r>
            <a:r>
              <a:rPr lang="en-US" dirty="0"/>
              <a:t> Web3 e o </a:t>
            </a:r>
            <a:r>
              <a:rPr lang="en-US" dirty="0" err="1"/>
              <a:t>seu</a:t>
            </a:r>
            <a:r>
              <a:rPr lang="en-US" dirty="0"/>
              <a:t> </a:t>
            </a:r>
            <a:r>
              <a:rPr lang="en-US" dirty="0" err="1"/>
              <a:t>papel</a:t>
            </a:r>
            <a:r>
              <a:rPr lang="en-US" dirty="0"/>
              <a:t> </a:t>
            </a:r>
            <a:r>
              <a:rPr lang="en-US" dirty="0" err="1"/>
              <a:t>para</a:t>
            </a:r>
            <a:r>
              <a:rPr lang="en-US" dirty="0"/>
              <a:t> o </a:t>
            </a:r>
            <a:r>
              <a:rPr lang="en-US" dirty="0" err="1"/>
              <a:t>ecossistema</a:t>
            </a:r>
            <a:r>
              <a:rPr lang="en-US" dirty="0"/>
              <a:t> </a:t>
            </a:r>
            <a:r>
              <a:rPr lang="en-US" dirty="0" err="1"/>
              <a:t>criptográfico</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127</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Objetivos de </a:t>
            </a:r>
            <a:r>
              <a:rPr lang="en-US" sz="1800" dirty="0" err="1">
                <a:solidFill>
                  <a:srgbClr val="F9A835"/>
                </a:solidFill>
                <a:cs typeface="Poppins SemiBold" pitchFamily="2" charset="77"/>
              </a:rPr>
              <a:t>aprendizagem</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730685" y="5496068"/>
            <a:ext cx="6773018" cy="450403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r>
              <a:rPr lang="en-US" dirty="0"/>
              <a:t>O </a:t>
            </a:r>
            <a:r>
              <a:rPr lang="en-US" dirty="0" err="1"/>
              <a:t>empréstimo</a:t>
            </a:r>
            <a:r>
              <a:rPr lang="en-US" dirty="0"/>
              <a:t> de </a:t>
            </a:r>
            <a:r>
              <a:rPr lang="en-US" dirty="0" err="1"/>
              <a:t>cripto</a:t>
            </a:r>
            <a:r>
              <a:rPr lang="en-US" dirty="0"/>
              <a:t> </a:t>
            </a:r>
            <a:r>
              <a:rPr lang="en-US" dirty="0" err="1"/>
              <a:t>funciona</a:t>
            </a:r>
            <a:r>
              <a:rPr lang="en-US" dirty="0"/>
              <a:t> </a:t>
            </a:r>
            <a:r>
              <a:rPr lang="en-US" dirty="0" err="1"/>
              <a:t>pegando</a:t>
            </a:r>
            <a:r>
              <a:rPr lang="en-US" dirty="0"/>
              <a:t> </a:t>
            </a:r>
            <a:r>
              <a:rPr lang="en-US" dirty="0" err="1"/>
              <a:t>cripto</a:t>
            </a:r>
            <a:r>
              <a:rPr lang="en-US" dirty="0"/>
              <a:t> de um </a:t>
            </a:r>
            <a:r>
              <a:rPr lang="en-US" dirty="0" err="1"/>
              <a:t>usuário</a:t>
            </a:r>
            <a:r>
              <a:rPr lang="en-US" dirty="0"/>
              <a:t> e </a:t>
            </a:r>
            <a:r>
              <a:rPr lang="en-US" dirty="0" err="1"/>
              <a:t>fornecendo</a:t>
            </a:r>
            <a:r>
              <a:rPr lang="en-US" dirty="0"/>
              <a:t>-o a outro </a:t>
            </a:r>
            <a:r>
              <a:rPr lang="en-US" dirty="0" err="1"/>
              <a:t>por</a:t>
            </a:r>
            <a:r>
              <a:rPr lang="en-US" dirty="0"/>
              <a:t> </a:t>
            </a:r>
            <a:r>
              <a:rPr lang="en-US" dirty="0" err="1"/>
              <a:t>uma</a:t>
            </a:r>
            <a:r>
              <a:rPr lang="en-US" dirty="0"/>
              <a:t> taxa. O </a:t>
            </a:r>
            <a:r>
              <a:rPr lang="en-US" dirty="0" err="1"/>
              <a:t>método</a:t>
            </a:r>
            <a:r>
              <a:rPr lang="en-US" dirty="0"/>
              <a:t> </a:t>
            </a:r>
            <a:r>
              <a:rPr lang="en-US" dirty="0" err="1"/>
              <a:t>exato</a:t>
            </a:r>
            <a:r>
              <a:rPr lang="en-US" dirty="0"/>
              <a:t> de </a:t>
            </a:r>
            <a:r>
              <a:rPr lang="en-US" dirty="0" err="1"/>
              <a:t>gestão</a:t>
            </a:r>
            <a:r>
              <a:rPr lang="en-US" dirty="0"/>
              <a:t> do </a:t>
            </a:r>
            <a:r>
              <a:rPr lang="en-US" dirty="0" err="1"/>
              <a:t>empréstimo</a:t>
            </a:r>
            <a:r>
              <a:rPr lang="en-US" dirty="0"/>
              <a:t> </a:t>
            </a:r>
            <a:r>
              <a:rPr lang="en-US" dirty="0" err="1"/>
              <a:t>muda</a:t>
            </a:r>
            <a:r>
              <a:rPr lang="en-US" dirty="0"/>
              <a:t> de </a:t>
            </a:r>
            <a:r>
              <a:rPr lang="en-US" dirty="0" err="1"/>
              <a:t>plataforma</a:t>
            </a:r>
            <a:r>
              <a:rPr lang="en-US" dirty="0"/>
              <a:t> </a:t>
            </a:r>
            <a:r>
              <a:rPr lang="en-US" dirty="0" err="1"/>
              <a:t>para</a:t>
            </a:r>
            <a:r>
              <a:rPr lang="en-US" dirty="0"/>
              <a:t> </a:t>
            </a:r>
            <a:r>
              <a:rPr lang="en-US" dirty="0" err="1"/>
              <a:t>plataforma</a:t>
            </a:r>
            <a:r>
              <a:rPr lang="en-US" dirty="0"/>
              <a:t>. </a:t>
            </a:r>
            <a:r>
              <a:rPr lang="en-US" dirty="0" err="1"/>
              <a:t>Existem</a:t>
            </a:r>
            <a:r>
              <a:rPr lang="en-US" dirty="0"/>
              <a:t> </a:t>
            </a:r>
            <a:r>
              <a:rPr lang="en-US" dirty="0" err="1"/>
              <a:t>serviços</a:t>
            </a:r>
            <a:r>
              <a:rPr lang="en-US" dirty="0"/>
              <a:t> de </a:t>
            </a:r>
            <a:r>
              <a:rPr lang="en-US" dirty="0" err="1"/>
              <a:t>empréstimo</a:t>
            </a:r>
            <a:r>
              <a:rPr lang="en-US" dirty="0"/>
              <a:t> de </a:t>
            </a:r>
            <a:r>
              <a:rPr lang="en-US" dirty="0" err="1"/>
              <a:t>criptomoedas</a:t>
            </a:r>
            <a:r>
              <a:rPr lang="en-US" dirty="0"/>
              <a:t> </a:t>
            </a:r>
            <a:r>
              <a:rPr lang="en-US" dirty="0" err="1"/>
              <a:t>em</a:t>
            </a:r>
            <a:r>
              <a:rPr lang="en-US" dirty="0"/>
              <a:t> </a:t>
            </a:r>
            <a:r>
              <a:rPr lang="en-US" dirty="0" err="1"/>
              <a:t>plataformas</a:t>
            </a:r>
            <a:r>
              <a:rPr lang="en-US" dirty="0"/>
              <a:t> </a:t>
            </a:r>
            <a:r>
              <a:rPr lang="en-US" dirty="0" err="1"/>
              <a:t>centralizadas</a:t>
            </a:r>
            <a:r>
              <a:rPr lang="en-US" dirty="0"/>
              <a:t> e </a:t>
            </a:r>
            <a:r>
              <a:rPr lang="en-US" dirty="0" err="1"/>
              <a:t>descentralizadas</a:t>
            </a:r>
            <a:r>
              <a:rPr lang="en-US" dirty="0"/>
              <a:t>, no </a:t>
            </a:r>
            <a:r>
              <a:rPr lang="en-US" dirty="0" err="1"/>
              <a:t>entanto</a:t>
            </a:r>
            <a:r>
              <a:rPr lang="en-US" dirty="0"/>
              <a:t>, </a:t>
            </a:r>
            <a:r>
              <a:rPr lang="en-US" dirty="0" err="1"/>
              <a:t>os</a:t>
            </a:r>
            <a:r>
              <a:rPr lang="en-US" dirty="0"/>
              <a:t> </a:t>
            </a:r>
            <a:r>
              <a:rPr lang="en-US" dirty="0" err="1"/>
              <a:t>princípios</a:t>
            </a:r>
            <a:r>
              <a:rPr lang="en-US" dirty="0"/>
              <a:t> </a:t>
            </a:r>
            <a:r>
              <a:rPr lang="en-US" dirty="0" err="1"/>
              <a:t>básicos</a:t>
            </a:r>
            <a:r>
              <a:rPr lang="en-US" dirty="0"/>
              <a:t> </a:t>
            </a:r>
            <a:r>
              <a:rPr lang="en-US" dirty="0" err="1"/>
              <a:t>permanecem</a:t>
            </a:r>
            <a:r>
              <a:rPr lang="en-US" dirty="0"/>
              <a:t> </a:t>
            </a:r>
            <a:r>
              <a:rPr lang="en-US" dirty="0" err="1"/>
              <a:t>os</a:t>
            </a:r>
            <a:r>
              <a:rPr lang="en-US" dirty="0"/>
              <a:t> </a:t>
            </a:r>
            <a:r>
              <a:rPr lang="en-US" dirty="0" err="1"/>
              <a:t>mesmos</a:t>
            </a:r>
            <a:r>
              <a:rPr lang="en-US" dirty="0"/>
              <a:t>. No </a:t>
            </a:r>
            <a:r>
              <a:rPr lang="en-US" dirty="0" err="1"/>
              <a:t>empréstimo</a:t>
            </a:r>
            <a:r>
              <a:rPr lang="en-US" dirty="0"/>
              <a:t> de </a:t>
            </a:r>
            <a:r>
              <a:rPr lang="en-US" dirty="0" err="1"/>
              <a:t>criptomoedas</a:t>
            </a:r>
            <a:r>
              <a:rPr lang="en-US" dirty="0"/>
              <a:t>, </a:t>
            </a:r>
            <a:r>
              <a:rPr lang="en-US" dirty="0" err="1"/>
              <a:t>os</a:t>
            </a:r>
            <a:r>
              <a:rPr lang="en-US" dirty="0"/>
              <a:t> </a:t>
            </a:r>
            <a:r>
              <a:rPr lang="en-US" dirty="0" err="1"/>
              <a:t>mutuários</a:t>
            </a:r>
            <a:r>
              <a:rPr lang="en-US" dirty="0"/>
              <a:t> </a:t>
            </a:r>
            <a:r>
              <a:rPr lang="en-US" dirty="0" err="1"/>
              <a:t>também</a:t>
            </a:r>
            <a:r>
              <a:rPr lang="en-US" dirty="0"/>
              <a:t> </a:t>
            </a:r>
            <a:r>
              <a:rPr lang="en-US" dirty="0" err="1"/>
              <a:t>têm</a:t>
            </a:r>
            <a:r>
              <a:rPr lang="en-US" dirty="0"/>
              <a:t> a chance de </a:t>
            </a:r>
            <a:r>
              <a:rPr lang="en-US" dirty="0" err="1"/>
              <a:t>apostar</a:t>
            </a:r>
            <a:r>
              <a:rPr lang="en-US" dirty="0"/>
              <a:t> </a:t>
            </a:r>
            <a:r>
              <a:rPr lang="en-US" dirty="0" err="1"/>
              <a:t>sua</a:t>
            </a:r>
            <a:r>
              <a:rPr lang="en-US" dirty="0"/>
              <a:t> </a:t>
            </a:r>
            <a:r>
              <a:rPr lang="en-US" dirty="0" err="1"/>
              <a:t>criptomoeda</a:t>
            </a:r>
            <a:r>
              <a:rPr lang="en-US" dirty="0"/>
              <a:t> </a:t>
            </a:r>
            <a:r>
              <a:rPr lang="en-US" dirty="0" err="1"/>
              <a:t>como</a:t>
            </a:r>
            <a:r>
              <a:rPr lang="en-US" dirty="0"/>
              <a:t> </a:t>
            </a:r>
            <a:r>
              <a:rPr lang="en-US" dirty="0" err="1"/>
              <a:t>garantia</a:t>
            </a:r>
            <a:r>
              <a:rPr lang="en-US" dirty="0"/>
              <a:t> de </a:t>
            </a:r>
            <a:r>
              <a:rPr lang="en-US" dirty="0" err="1"/>
              <a:t>pagamento</a:t>
            </a:r>
            <a:r>
              <a:rPr lang="en-US" dirty="0"/>
              <a:t> do </a:t>
            </a:r>
            <a:r>
              <a:rPr lang="en-US" dirty="0" err="1"/>
              <a:t>empréstimo</a:t>
            </a:r>
            <a:r>
              <a:rPr lang="en-US" dirty="0"/>
              <a:t> </a:t>
            </a:r>
            <a:r>
              <a:rPr lang="en-US" dirty="0" err="1"/>
              <a:t>ou</a:t>
            </a:r>
            <a:r>
              <a:rPr lang="en-US" dirty="0"/>
              <a:t> </a:t>
            </a:r>
            <a:r>
              <a:rPr lang="en-US" dirty="0" err="1"/>
              <a:t>como</a:t>
            </a:r>
            <a:r>
              <a:rPr lang="en-US" dirty="0"/>
              <a:t> </a:t>
            </a:r>
            <a:r>
              <a:rPr lang="en-US" dirty="0" err="1"/>
              <a:t>garantia</a:t>
            </a:r>
            <a:r>
              <a:rPr lang="en-US" dirty="0"/>
              <a:t>. </a:t>
            </a:r>
            <a:r>
              <a:rPr lang="en-US" dirty="0" err="1"/>
              <a:t>Assim</a:t>
            </a:r>
            <a:r>
              <a:rPr lang="en-US" dirty="0"/>
              <a:t>, </a:t>
            </a:r>
            <a:r>
              <a:rPr lang="en-US" dirty="0" err="1"/>
              <a:t>os</a:t>
            </a:r>
            <a:r>
              <a:rPr lang="en-US" dirty="0"/>
              <a:t> </a:t>
            </a:r>
            <a:r>
              <a:rPr lang="en-US" dirty="0" err="1"/>
              <a:t>investidores</a:t>
            </a:r>
            <a:r>
              <a:rPr lang="en-US" dirty="0"/>
              <a:t> </a:t>
            </a:r>
            <a:r>
              <a:rPr lang="en-US" dirty="0" err="1"/>
              <a:t>poderiam</a:t>
            </a:r>
            <a:r>
              <a:rPr lang="en-US" dirty="0"/>
              <a:t> vender </a:t>
            </a:r>
            <a:r>
              <a:rPr lang="en-US" dirty="0" err="1"/>
              <a:t>os</a:t>
            </a:r>
            <a:r>
              <a:rPr lang="en-US" dirty="0"/>
              <a:t> </a:t>
            </a:r>
            <a:r>
              <a:rPr lang="en-US" dirty="0" err="1"/>
              <a:t>criptoativos</a:t>
            </a:r>
            <a:r>
              <a:rPr lang="en-US" dirty="0"/>
              <a:t> </a:t>
            </a:r>
            <a:r>
              <a:rPr lang="en-US" dirty="0" err="1"/>
              <a:t>caso</a:t>
            </a:r>
            <a:r>
              <a:rPr lang="en-US" dirty="0"/>
              <a:t> o </a:t>
            </a:r>
            <a:r>
              <a:rPr lang="en-US" dirty="0" err="1"/>
              <a:t>mutuário</a:t>
            </a:r>
            <a:r>
              <a:rPr lang="en-US" dirty="0"/>
              <a:t> </a:t>
            </a:r>
            <a:r>
              <a:rPr lang="en-US" dirty="0" err="1"/>
              <a:t>não</a:t>
            </a:r>
            <a:r>
              <a:rPr lang="en-US" dirty="0"/>
              <a:t> </a:t>
            </a:r>
            <a:r>
              <a:rPr lang="en-US" dirty="0" err="1"/>
              <a:t>pagasse</a:t>
            </a:r>
            <a:r>
              <a:rPr lang="en-US" dirty="0"/>
              <a:t> </a:t>
            </a:r>
            <a:r>
              <a:rPr lang="en-US" dirty="0" err="1"/>
              <a:t>mais</a:t>
            </a:r>
            <a:r>
              <a:rPr lang="en-US" dirty="0"/>
              <a:t> o </a:t>
            </a:r>
            <a:r>
              <a:rPr lang="en-US" dirty="0" err="1"/>
              <a:t>empréstimo</a:t>
            </a:r>
            <a:r>
              <a:rPr lang="en-US" dirty="0"/>
              <a:t>. </a:t>
            </a:r>
            <a:r>
              <a:rPr lang="en-US" dirty="0" err="1"/>
              <a:t>Desta</a:t>
            </a:r>
            <a:r>
              <a:rPr lang="en-US" dirty="0"/>
              <a:t> forma, </a:t>
            </a:r>
            <a:r>
              <a:rPr lang="en-US" dirty="0" err="1"/>
              <a:t>eles</a:t>
            </a:r>
            <a:r>
              <a:rPr lang="en-US" dirty="0"/>
              <a:t> </a:t>
            </a:r>
            <a:r>
              <a:rPr lang="en-US" dirty="0" err="1"/>
              <a:t>podem</a:t>
            </a:r>
            <a:r>
              <a:rPr lang="en-US" dirty="0"/>
              <a:t> </a:t>
            </a:r>
            <a:r>
              <a:rPr lang="en-US" dirty="0" err="1"/>
              <a:t>recuperar</a:t>
            </a:r>
            <a:r>
              <a:rPr lang="en-US" dirty="0"/>
              <a:t> as </a:t>
            </a:r>
            <a:r>
              <a:rPr lang="en-US" dirty="0" err="1"/>
              <a:t>suas</a:t>
            </a:r>
            <a:r>
              <a:rPr lang="en-US" dirty="0"/>
              <a:t> </a:t>
            </a:r>
            <a:r>
              <a:rPr lang="en-US" dirty="0" err="1"/>
              <a:t>perdas</a:t>
            </a:r>
            <a:r>
              <a:rPr lang="en-US" dirty="0"/>
              <a:t>. As </a:t>
            </a:r>
            <a:r>
              <a:rPr lang="en-US" dirty="0" err="1"/>
              <a:t>plataformas</a:t>
            </a:r>
            <a:r>
              <a:rPr lang="en-US" dirty="0"/>
              <a:t> de </a:t>
            </a:r>
            <a:r>
              <a:rPr lang="en-US" dirty="0" err="1"/>
              <a:t>empréstimo</a:t>
            </a:r>
            <a:r>
              <a:rPr lang="en-US" dirty="0"/>
              <a:t> e </a:t>
            </a:r>
            <a:r>
              <a:rPr lang="en-US" dirty="0" err="1"/>
              <a:t>empréstimo</a:t>
            </a:r>
            <a:r>
              <a:rPr lang="en-US" dirty="0"/>
              <a:t> </a:t>
            </a:r>
            <a:r>
              <a:rPr lang="en-US" dirty="0" err="1"/>
              <a:t>geralmente</a:t>
            </a:r>
            <a:r>
              <a:rPr lang="en-US" dirty="0"/>
              <a:t> </a:t>
            </a:r>
            <a:r>
              <a:rPr lang="en-US" dirty="0" err="1"/>
              <a:t>não</a:t>
            </a:r>
            <a:r>
              <a:rPr lang="en-US" dirty="0"/>
              <a:t> </a:t>
            </a:r>
            <a:r>
              <a:rPr lang="en-US" dirty="0" err="1"/>
              <a:t>têm</a:t>
            </a:r>
            <a:r>
              <a:rPr lang="en-US" dirty="0"/>
              <a:t> chance de </a:t>
            </a:r>
            <a:r>
              <a:rPr lang="en-US" dirty="0" err="1"/>
              <a:t>recuperar</a:t>
            </a:r>
            <a:r>
              <a:rPr lang="en-US" dirty="0"/>
              <a:t> as </a:t>
            </a:r>
            <a:r>
              <a:rPr lang="en-US" dirty="0" err="1"/>
              <a:t>suas</a:t>
            </a:r>
            <a:r>
              <a:rPr lang="en-US" dirty="0"/>
              <a:t> </a:t>
            </a:r>
            <a:r>
              <a:rPr lang="en-US" dirty="0" err="1"/>
              <a:t>perdas</a:t>
            </a:r>
            <a:r>
              <a:rPr lang="en-US" dirty="0"/>
              <a:t>, </a:t>
            </a:r>
            <a:r>
              <a:rPr lang="en-US" dirty="0" err="1"/>
              <a:t>pois</a:t>
            </a:r>
            <a:r>
              <a:rPr lang="en-US" dirty="0"/>
              <a:t> </a:t>
            </a:r>
            <a:r>
              <a:rPr lang="en-US" dirty="0" err="1"/>
              <a:t>pedem</a:t>
            </a:r>
            <a:r>
              <a:rPr lang="en-US" dirty="0"/>
              <a:t> </a:t>
            </a:r>
            <a:r>
              <a:rPr lang="en-US" dirty="0" err="1"/>
              <a:t>aos</a:t>
            </a:r>
            <a:r>
              <a:rPr lang="en-US" dirty="0"/>
              <a:t> </a:t>
            </a:r>
            <a:r>
              <a:rPr lang="en-US" dirty="0" err="1"/>
              <a:t>mutuários</a:t>
            </a:r>
            <a:r>
              <a:rPr lang="en-US" dirty="0"/>
              <a:t> </a:t>
            </a:r>
            <a:r>
              <a:rPr lang="en-US" dirty="0" err="1"/>
              <a:t>que</a:t>
            </a:r>
            <a:r>
              <a:rPr lang="en-US" dirty="0"/>
              <a:t> </a:t>
            </a:r>
            <a:r>
              <a:rPr lang="en-US" dirty="0" err="1"/>
              <a:t>apostem</a:t>
            </a:r>
            <a:r>
              <a:rPr lang="en-US" dirty="0"/>
              <a:t> entre 25-50% do </a:t>
            </a:r>
            <a:r>
              <a:rPr lang="en-US" dirty="0" err="1"/>
              <a:t>empréstimo</a:t>
            </a:r>
            <a:r>
              <a:rPr lang="en-US" dirty="0"/>
              <a:t> </a:t>
            </a:r>
            <a:r>
              <a:rPr lang="en-US" dirty="0" err="1"/>
              <a:t>em</a:t>
            </a:r>
            <a:r>
              <a:rPr lang="en-US" dirty="0"/>
              <a:t> </a:t>
            </a:r>
            <a:r>
              <a:rPr lang="en-US" dirty="0" err="1"/>
              <a:t>cripto</a:t>
            </a:r>
            <a:r>
              <a:rPr lang="en-US" dirty="0"/>
              <a:t>. </a:t>
            </a:r>
            <a:r>
              <a:rPr lang="en-US" dirty="0" err="1"/>
              <a:t>Ter</a:t>
            </a:r>
            <a:r>
              <a:rPr lang="en-US" dirty="0"/>
              <a:t> </a:t>
            </a:r>
            <a:r>
              <a:rPr lang="en-US" dirty="0" err="1"/>
              <a:t>uma</a:t>
            </a:r>
            <a:r>
              <a:rPr lang="en-US" dirty="0"/>
              <a:t> </a:t>
            </a:r>
            <a:r>
              <a:rPr lang="en-US" dirty="0" err="1"/>
              <a:t>certa</a:t>
            </a:r>
            <a:r>
              <a:rPr lang="en-US" dirty="0"/>
              <a:t> </a:t>
            </a:r>
            <a:r>
              <a:rPr lang="en-US" dirty="0" err="1"/>
              <a:t>porcentagem</a:t>
            </a:r>
            <a:r>
              <a:rPr lang="en-US" dirty="0"/>
              <a:t> </a:t>
            </a:r>
            <a:r>
              <a:rPr lang="en-US" dirty="0" err="1"/>
              <a:t>apostada</a:t>
            </a:r>
            <a:r>
              <a:rPr lang="en-US" dirty="0"/>
              <a:t> </a:t>
            </a:r>
            <a:r>
              <a:rPr lang="en-US" dirty="0" err="1"/>
              <a:t>faz</a:t>
            </a:r>
            <a:r>
              <a:rPr lang="en-US" dirty="0"/>
              <a:t> </a:t>
            </a:r>
            <a:r>
              <a:rPr lang="en-US" dirty="0" err="1"/>
              <a:t>sentido</a:t>
            </a:r>
            <a:r>
              <a:rPr lang="en-US" dirty="0"/>
              <a:t> se </a:t>
            </a:r>
            <a:r>
              <a:rPr lang="en-US" dirty="0" err="1"/>
              <a:t>os</a:t>
            </a:r>
            <a:r>
              <a:rPr lang="en-US" dirty="0"/>
              <a:t> </a:t>
            </a:r>
            <a:r>
              <a:rPr lang="en-US" dirty="0" err="1"/>
              <a:t>mutuários</a:t>
            </a:r>
            <a:r>
              <a:rPr lang="en-US" dirty="0"/>
              <a:t> </a:t>
            </a:r>
            <a:r>
              <a:rPr lang="en-US" dirty="0" err="1"/>
              <a:t>não</a:t>
            </a:r>
            <a:r>
              <a:rPr lang="en-US" dirty="0"/>
              <a:t> </a:t>
            </a:r>
            <a:r>
              <a:rPr lang="en-US" dirty="0" err="1"/>
              <a:t>pagarem</a:t>
            </a:r>
            <a:r>
              <a:rPr lang="en-US" dirty="0"/>
              <a:t> </a:t>
            </a:r>
            <a:r>
              <a:rPr lang="en-US" dirty="0" err="1"/>
              <a:t>mais</a:t>
            </a:r>
            <a:r>
              <a:rPr lang="en-US" dirty="0"/>
              <a:t> </a:t>
            </a:r>
            <a:r>
              <a:rPr lang="en-US" dirty="0" err="1"/>
              <a:t>os</a:t>
            </a:r>
            <a:r>
              <a:rPr lang="en-US" dirty="0"/>
              <a:t> </a:t>
            </a:r>
            <a:r>
              <a:rPr lang="en-US" dirty="0" err="1"/>
              <a:t>seus</a:t>
            </a:r>
            <a:r>
              <a:rPr lang="en-US" dirty="0"/>
              <a:t> </a:t>
            </a:r>
            <a:r>
              <a:rPr lang="en-US" dirty="0" err="1"/>
              <a:t>empréstimos</a:t>
            </a:r>
            <a:r>
              <a:rPr lang="en-US" dirty="0"/>
              <a:t>. </a:t>
            </a:r>
            <a:r>
              <a:rPr lang="en-US" dirty="0" err="1"/>
              <a:t>Dessa</a:t>
            </a:r>
            <a:r>
              <a:rPr lang="en-US" dirty="0"/>
              <a:t> forma, o valor </a:t>
            </a:r>
            <a:r>
              <a:rPr lang="en-US" dirty="0" err="1"/>
              <a:t>apostado</a:t>
            </a:r>
            <a:r>
              <a:rPr lang="en-US" dirty="0"/>
              <a:t> </a:t>
            </a:r>
            <a:r>
              <a:rPr lang="en-US" dirty="0" err="1"/>
              <a:t>pode</a:t>
            </a:r>
            <a:r>
              <a:rPr lang="en-US" dirty="0"/>
              <a:t> </a:t>
            </a:r>
            <a:r>
              <a:rPr lang="en-US" dirty="0" err="1"/>
              <a:t>ser</a:t>
            </a:r>
            <a:r>
              <a:rPr lang="en-US" dirty="0"/>
              <a:t> </a:t>
            </a:r>
            <a:r>
              <a:rPr lang="en-US" dirty="0" err="1"/>
              <a:t>resgatado</a:t>
            </a:r>
            <a:r>
              <a:rPr lang="en-US" dirty="0"/>
              <a:t> </a:t>
            </a:r>
            <a:r>
              <a:rPr lang="en-US" dirty="0" err="1"/>
              <a:t>pela</a:t>
            </a:r>
            <a:r>
              <a:rPr lang="en-US" dirty="0"/>
              <a:t> </a:t>
            </a:r>
            <a:r>
              <a:rPr lang="en-US" dirty="0" err="1"/>
              <a:t>bolsa</a:t>
            </a:r>
            <a:r>
              <a:rPr lang="en-US" dirty="0"/>
              <a:t> </a:t>
            </a:r>
            <a:r>
              <a:rPr lang="en-US" dirty="0" err="1"/>
              <a:t>em</a:t>
            </a:r>
            <a:r>
              <a:rPr lang="en-US" dirty="0"/>
              <a:t> </a:t>
            </a:r>
            <a:r>
              <a:rPr lang="en-US" dirty="0" err="1"/>
              <a:t>caso</a:t>
            </a:r>
            <a:r>
              <a:rPr lang="en-US" dirty="0"/>
              <a:t> de </a:t>
            </a:r>
            <a:r>
              <a:rPr lang="en-US" dirty="0" err="1"/>
              <a:t>emissário</a:t>
            </a:r>
            <a:r>
              <a:rPr lang="en-US" dirty="0"/>
              <a:t>.</a:t>
            </a:r>
          </a:p>
          <a:p>
            <a:endParaRPr lang="en-US" dirty="0"/>
          </a:p>
          <a:p>
            <a:r>
              <a:rPr lang="en-US" b="1" dirty="0">
                <a:solidFill>
                  <a:srgbClr val="F79037"/>
                </a:solidFill>
              </a:rPr>
              <a:t>Staking </a:t>
            </a:r>
          </a:p>
          <a:p>
            <a:r>
              <a:rPr lang="en-US" dirty="0"/>
              <a:t>Se </a:t>
            </a:r>
            <a:r>
              <a:rPr lang="en-US" dirty="0" err="1"/>
              <a:t>uma</a:t>
            </a:r>
            <a:r>
              <a:rPr lang="en-US" dirty="0"/>
              <a:t> </a:t>
            </a:r>
            <a:r>
              <a:rPr lang="en-US" dirty="0" err="1"/>
              <a:t>criptomoeda</a:t>
            </a:r>
            <a:r>
              <a:rPr lang="en-US" dirty="0"/>
              <a:t> </a:t>
            </a:r>
            <a:r>
              <a:rPr lang="en-US" dirty="0" err="1"/>
              <a:t>que</a:t>
            </a:r>
            <a:r>
              <a:rPr lang="en-US" dirty="0"/>
              <a:t> </a:t>
            </a:r>
            <a:r>
              <a:rPr lang="en-US" dirty="0" err="1"/>
              <a:t>possui</a:t>
            </a:r>
            <a:r>
              <a:rPr lang="en-US" dirty="0"/>
              <a:t> </a:t>
            </a:r>
            <a:r>
              <a:rPr lang="en-US" dirty="0" err="1"/>
              <a:t>permitir</a:t>
            </a:r>
            <a:r>
              <a:rPr lang="en-US" dirty="0"/>
              <a:t> staking (</a:t>
            </a:r>
            <a:r>
              <a:rPr lang="en-US" dirty="0" err="1"/>
              <a:t>por</a:t>
            </a:r>
            <a:r>
              <a:rPr lang="en-US" dirty="0"/>
              <a:t> </a:t>
            </a:r>
            <a:r>
              <a:rPr lang="en-US" dirty="0" err="1"/>
              <a:t>exemplo</a:t>
            </a:r>
            <a:r>
              <a:rPr lang="en-US" dirty="0"/>
              <a:t>, </a:t>
            </a:r>
            <a:r>
              <a:rPr lang="en-US" dirty="0" err="1"/>
              <a:t>Ethereum</a:t>
            </a:r>
            <a:r>
              <a:rPr lang="en-US" dirty="0"/>
              <a:t>, </a:t>
            </a:r>
            <a:r>
              <a:rPr lang="en-US" dirty="0" err="1"/>
              <a:t>Tezos</a:t>
            </a:r>
            <a:r>
              <a:rPr lang="en-US" dirty="0"/>
              <a:t>, Cosmos, Solana e </a:t>
            </a:r>
            <a:r>
              <a:rPr lang="en-US" dirty="0" err="1"/>
              <a:t>Cardano</a:t>
            </a:r>
            <a:r>
              <a:rPr lang="en-US" dirty="0"/>
              <a:t>), </a:t>
            </a:r>
            <a:r>
              <a:rPr lang="en-US" dirty="0" err="1"/>
              <a:t>você</a:t>
            </a:r>
            <a:r>
              <a:rPr lang="en-US" dirty="0"/>
              <a:t> </a:t>
            </a:r>
            <a:r>
              <a:rPr lang="en-US" dirty="0" err="1"/>
              <a:t>pode</a:t>
            </a:r>
            <a:r>
              <a:rPr lang="en-US" dirty="0"/>
              <a:t> </a:t>
            </a:r>
            <a:r>
              <a:rPr lang="en-US" dirty="0" err="1"/>
              <a:t>apostar</a:t>
            </a:r>
            <a:r>
              <a:rPr lang="en-US" dirty="0"/>
              <a:t> </a:t>
            </a:r>
            <a:r>
              <a:rPr lang="en-US" dirty="0" err="1"/>
              <a:t>algumas</a:t>
            </a:r>
            <a:r>
              <a:rPr lang="en-US" dirty="0"/>
              <a:t> das </a:t>
            </a:r>
            <a:r>
              <a:rPr lang="en-US" dirty="0" err="1"/>
              <a:t>suas</a:t>
            </a:r>
            <a:r>
              <a:rPr lang="en-US" dirty="0"/>
              <a:t> </a:t>
            </a:r>
            <a:r>
              <a:rPr lang="en-US" dirty="0" err="1"/>
              <a:t>participações</a:t>
            </a:r>
            <a:r>
              <a:rPr lang="en-US" dirty="0"/>
              <a:t> e </a:t>
            </a:r>
            <a:r>
              <a:rPr lang="en-US" dirty="0" err="1"/>
              <a:t>ganhar</a:t>
            </a:r>
            <a:r>
              <a:rPr lang="en-US" dirty="0"/>
              <a:t> </a:t>
            </a:r>
            <a:r>
              <a:rPr lang="en-US" dirty="0" err="1"/>
              <a:t>uma</a:t>
            </a:r>
            <a:r>
              <a:rPr lang="en-US" dirty="0"/>
              <a:t> </a:t>
            </a:r>
            <a:r>
              <a:rPr lang="en-US" dirty="0" err="1"/>
              <a:t>recompensa</a:t>
            </a:r>
            <a:r>
              <a:rPr lang="en-US" dirty="0"/>
              <a:t> </a:t>
            </a:r>
            <a:r>
              <a:rPr lang="en-US" dirty="0" err="1"/>
              <a:t>percentual</a:t>
            </a:r>
            <a:r>
              <a:rPr lang="en-US" dirty="0"/>
              <a:t> </a:t>
            </a:r>
            <a:r>
              <a:rPr lang="en-US" dirty="0" err="1"/>
              <a:t>ao</a:t>
            </a:r>
            <a:r>
              <a:rPr lang="en-US" dirty="0"/>
              <a:t> </a:t>
            </a:r>
            <a:r>
              <a:rPr lang="en-US" dirty="0" err="1"/>
              <a:t>longo</a:t>
            </a:r>
            <a:r>
              <a:rPr lang="en-US" dirty="0"/>
              <a:t> do tempo. A </a:t>
            </a:r>
            <a:r>
              <a:rPr lang="en-US" dirty="0" err="1"/>
              <a:t>razão</a:t>
            </a:r>
            <a:r>
              <a:rPr lang="en-US" dirty="0"/>
              <a:t> </a:t>
            </a:r>
            <a:r>
              <a:rPr lang="en-US" dirty="0" err="1"/>
              <a:t>pela</a:t>
            </a:r>
            <a:r>
              <a:rPr lang="en-US" dirty="0"/>
              <a:t> </a:t>
            </a:r>
            <a:r>
              <a:rPr lang="en-US" dirty="0" err="1"/>
              <a:t>qual</a:t>
            </a:r>
            <a:r>
              <a:rPr lang="en-US" dirty="0"/>
              <a:t> as </a:t>
            </a:r>
            <a:r>
              <a:rPr lang="en-US" dirty="0" err="1"/>
              <a:t>criptomoedas</a:t>
            </a:r>
            <a:r>
              <a:rPr lang="en-US" dirty="0"/>
              <a:t> </a:t>
            </a:r>
            <a:r>
              <a:rPr lang="en-US" dirty="0" err="1"/>
              <a:t>ganham</a:t>
            </a:r>
            <a:r>
              <a:rPr lang="en-US" dirty="0"/>
              <a:t> </a:t>
            </a:r>
            <a:r>
              <a:rPr lang="en-US" dirty="0" err="1"/>
              <a:t>recompensas</a:t>
            </a:r>
            <a:r>
              <a:rPr lang="en-US" dirty="0"/>
              <a:t> </a:t>
            </a:r>
            <a:r>
              <a:rPr lang="en-US" dirty="0" err="1"/>
              <a:t>enquanto</a:t>
            </a:r>
            <a:r>
              <a:rPr lang="en-US" dirty="0"/>
              <a:t> </a:t>
            </a:r>
            <a:r>
              <a:rPr lang="en-US" dirty="0" err="1"/>
              <a:t>apostadas</a:t>
            </a:r>
            <a:r>
              <a:rPr lang="en-US" dirty="0"/>
              <a:t> </a:t>
            </a:r>
            <a:r>
              <a:rPr lang="en-US" dirty="0" err="1"/>
              <a:t>é</a:t>
            </a:r>
            <a:r>
              <a:rPr lang="en-US" dirty="0"/>
              <a:t> </a:t>
            </a:r>
            <a:r>
              <a:rPr lang="en-US" dirty="0" err="1"/>
              <a:t>que</a:t>
            </a:r>
            <a:r>
              <a:rPr lang="en-US" dirty="0"/>
              <a:t> o </a:t>
            </a:r>
            <a:r>
              <a:rPr lang="en-US" dirty="0" err="1"/>
              <a:t>blockchain</a:t>
            </a:r>
            <a:r>
              <a:rPr lang="en-US" dirty="0"/>
              <a:t> as </a:t>
            </a:r>
            <a:r>
              <a:rPr lang="en-US" dirty="0" err="1"/>
              <a:t>coloca</a:t>
            </a:r>
            <a:r>
              <a:rPr lang="en-US" dirty="0"/>
              <a:t> </a:t>
            </a:r>
            <a:r>
              <a:rPr lang="en-US" dirty="0" err="1"/>
              <a:t>para</a:t>
            </a:r>
            <a:r>
              <a:rPr lang="en-US" dirty="0"/>
              <a:t> </a:t>
            </a:r>
            <a:r>
              <a:rPr lang="en-US" dirty="0" err="1"/>
              <a:t>funcionar</a:t>
            </a:r>
            <a:r>
              <a:rPr lang="en-US" dirty="0"/>
              <a:t>. </a:t>
            </a:r>
            <a:r>
              <a:rPr lang="en-US" dirty="0" err="1"/>
              <a:t>Criptomoedas</a:t>
            </a:r>
            <a:r>
              <a:rPr lang="en-US" dirty="0"/>
              <a:t> </a:t>
            </a:r>
            <a:r>
              <a:rPr lang="en-US" dirty="0" err="1"/>
              <a:t>que</a:t>
            </a:r>
            <a:r>
              <a:rPr lang="en-US" dirty="0"/>
              <a:t> </a:t>
            </a:r>
            <a:r>
              <a:rPr lang="en-US" dirty="0" err="1"/>
              <a:t>permitem</a:t>
            </a:r>
            <a:r>
              <a:rPr lang="en-US" dirty="0"/>
              <a:t> staking </a:t>
            </a:r>
            <a:r>
              <a:rPr lang="en-US" dirty="0" err="1"/>
              <a:t>usam</a:t>
            </a:r>
            <a:r>
              <a:rPr lang="en-US" dirty="0"/>
              <a:t> o </a:t>
            </a:r>
            <a:r>
              <a:rPr lang="en-US" dirty="0" err="1"/>
              <a:t>mecanismo</a:t>
            </a:r>
            <a:r>
              <a:rPr lang="en-US" dirty="0"/>
              <a:t> de </a:t>
            </a:r>
            <a:r>
              <a:rPr lang="en-US" dirty="0" err="1"/>
              <a:t>consenso</a:t>
            </a:r>
            <a:r>
              <a:rPr lang="en-US" dirty="0"/>
              <a:t> </a:t>
            </a:r>
            <a:r>
              <a:rPr lang="en-US" dirty="0" err="1"/>
              <a:t>PoS.</a:t>
            </a:r>
            <a:r>
              <a:rPr lang="en-US" dirty="0"/>
              <a:t> Se </a:t>
            </a:r>
            <a:r>
              <a:rPr lang="en-US" dirty="0" err="1"/>
              <a:t>você</a:t>
            </a:r>
            <a:r>
              <a:rPr lang="en-US" dirty="0"/>
              <a:t> </a:t>
            </a:r>
            <a:r>
              <a:rPr lang="en-US" dirty="0" err="1"/>
              <a:t>aposta</a:t>
            </a:r>
            <a:r>
              <a:rPr lang="en-US" dirty="0"/>
              <a:t> </a:t>
            </a:r>
            <a:r>
              <a:rPr lang="en-US" dirty="0" err="1"/>
              <a:t>sua</a:t>
            </a:r>
            <a:r>
              <a:rPr lang="en-US" dirty="0"/>
              <a:t> </a:t>
            </a:r>
            <a:r>
              <a:rPr lang="en-US" dirty="0" err="1"/>
              <a:t>criptomoeda</a:t>
            </a:r>
            <a:r>
              <a:rPr lang="en-US" dirty="0"/>
              <a:t>, </a:t>
            </a:r>
            <a:r>
              <a:rPr lang="en-US" dirty="0" err="1"/>
              <a:t>ela</a:t>
            </a:r>
            <a:r>
              <a:rPr lang="en-US" dirty="0"/>
              <a:t> </a:t>
            </a:r>
            <a:r>
              <a:rPr lang="en-US" dirty="0" err="1"/>
              <a:t>torna</a:t>
            </a:r>
            <a:r>
              <a:rPr lang="en-US" dirty="0"/>
              <a:t>-se parte da parte (</a:t>
            </a:r>
            <a:r>
              <a:rPr lang="en-US" dirty="0" err="1"/>
              <a:t>ou</a:t>
            </a:r>
            <a:r>
              <a:rPr lang="en-US" dirty="0"/>
              <a:t> </a:t>
            </a:r>
            <a:r>
              <a:rPr lang="en-US" dirty="0" err="1"/>
              <a:t>aposta</a:t>
            </a:r>
            <a:r>
              <a:rPr lang="en-US" dirty="0"/>
              <a:t>) de </a:t>
            </a:r>
            <a:r>
              <a:rPr lang="en-US" dirty="0" err="1"/>
              <a:t>outra</a:t>
            </a:r>
            <a:r>
              <a:rPr lang="en-US" dirty="0"/>
              <a:t> </a:t>
            </a:r>
            <a:r>
              <a:rPr lang="en-US" dirty="0" err="1"/>
              <a:t>pessoa</a:t>
            </a:r>
            <a:r>
              <a:rPr lang="en-US" dirty="0"/>
              <a:t> </a:t>
            </a:r>
            <a:r>
              <a:rPr lang="en-US" dirty="0" err="1"/>
              <a:t>na</a:t>
            </a:r>
            <a:r>
              <a:rPr lang="en-US" dirty="0"/>
              <a:t> </a:t>
            </a:r>
            <a:r>
              <a:rPr lang="en-US" dirty="0" err="1"/>
              <a:t>rede</a:t>
            </a:r>
            <a:r>
              <a:rPr lang="en-US" dirty="0"/>
              <a:t> </a:t>
            </a:r>
            <a:r>
              <a:rPr lang="en-US" dirty="0" err="1"/>
              <a:t>para</a:t>
            </a:r>
            <a:r>
              <a:rPr lang="en-US" dirty="0"/>
              <a:t> </a:t>
            </a:r>
            <a:r>
              <a:rPr lang="en-US" dirty="0" err="1"/>
              <a:t>aumentar</a:t>
            </a:r>
            <a:r>
              <a:rPr lang="en-US" dirty="0"/>
              <a:t> a </a:t>
            </a:r>
            <a:r>
              <a:rPr lang="en-US" dirty="0" err="1"/>
              <a:t>probabilidade</a:t>
            </a:r>
            <a:r>
              <a:rPr lang="en-US" dirty="0"/>
              <a:t> de </a:t>
            </a:r>
            <a:r>
              <a:rPr lang="en-US" dirty="0" err="1"/>
              <a:t>validar</a:t>
            </a:r>
            <a:r>
              <a:rPr lang="en-US" dirty="0"/>
              <a:t> o </a:t>
            </a:r>
            <a:r>
              <a:rPr lang="en-US" dirty="0" err="1"/>
              <a:t>próximo</a:t>
            </a:r>
            <a:r>
              <a:rPr lang="en-US" dirty="0"/>
              <a:t> </a:t>
            </a:r>
            <a:r>
              <a:rPr lang="en-US" dirty="0" err="1"/>
              <a:t>bloco</a:t>
            </a:r>
            <a:r>
              <a:rPr lang="en-US" dirty="0"/>
              <a:t>. </a:t>
            </a:r>
            <a:r>
              <a:rPr lang="en-US" dirty="0" err="1"/>
              <a:t>Embora</a:t>
            </a:r>
            <a:r>
              <a:rPr lang="en-US" dirty="0"/>
              <a:t> </a:t>
            </a:r>
            <a:r>
              <a:rPr lang="en-US" dirty="0" err="1"/>
              <a:t>possa</a:t>
            </a:r>
            <a:r>
              <a:rPr lang="en-US" dirty="0"/>
              <a:t> </a:t>
            </a:r>
            <a:r>
              <a:rPr lang="en-US" dirty="0" err="1"/>
              <a:t>emprestar</a:t>
            </a:r>
            <a:r>
              <a:rPr lang="en-US" dirty="0"/>
              <a:t> </a:t>
            </a:r>
            <a:r>
              <a:rPr lang="en-US" dirty="0" err="1"/>
              <a:t>todas</a:t>
            </a:r>
            <a:r>
              <a:rPr lang="en-US" dirty="0"/>
              <a:t> as </a:t>
            </a:r>
            <a:r>
              <a:rPr lang="en-US" dirty="0" err="1"/>
              <a:t>criptomoedas</a:t>
            </a:r>
            <a:r>
              <a:rPr lang="en-US" dirty="0"/>
              <a:t>, o staking </a:t>
            </a:r>
            <a:r>
              <a:rPr lang="en-US" dirty="0" err="1"/>
              <a:t>é</a:t>
            </a:r>
            <a:r>
              <a:rPr lang="en-US" dirty="0"/>
              <a:t> um </a:t>
            </a:r>
            <a:r>
              <a:rPr lang="en-US" dirty="0" err="1"/>
              <a:t>conceito</a:t>
            </a:r>
            <a:r>
              <a:rPr lang="en-US" dirty="0"/>
              <a:t> </a:t>
            </a:r>
            <a:r>
              <a:rPr lang="en-US" dirty="0" err="1"/>
              <a:t>exclusivo</a:t>
            </a:r>
            <a:r>
              <a:rPr lang="en-US" dirty="0"/>
              <a:t> </a:t>
            </a:r>
            <a:r>
              <a:rPr lang="en-US" dirty="0" err="1"/>
              <a:t>para</a:t>
            </a:r>
            <a:r>
              <a:rPr lang="en-US" dirty="0"/>
              <a:t> </a:t>
            </a:r>
            <a:r>
              <a:rPr lang="en-US" dirty="0" err="1"/>
              <a:t>criptomoedas</a:t>
            </a:r>
            <a:r>
              <a:rPr lang="en-US" dirty="0"/>
              <a:t> </a:t>
            </a:r>
            <a:r>
              <a:rPr lang="en-US" dirty="0" err="1"/>
              <a:t>baseadas</a:t>
            </a:r>
            <a:r>
              <a:rPr lang="en-US" dirty="0"/>
              <a:t> </a:t>
            </a:r>
            <a:r>
              <a:rPr lang="en-US" dirty="0" err="1"/>
              <a:t>em</a:t>
            </a:r>
            <a:r>
              <a:rPr lang="en-US" dirty="0"/>
              <a:t> </a:t>
            </a:r>
            <a:r>
              <a:rPr lang="en-US" dirty="0" err="1"/>
              <a:t>PoS.</a:t>
            </a:r>
            <a:endParaRPr lang="en-US" dirty="0"/>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521781"/>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Exemplo</a:t>
            </a:r>
            <a:r>
              <a:rPr lang="en-US" b="1" dirty="0">
                <a:solidFill>
                  <a:srgbClr val="F79037"/>
                </a:solidFill>
              </a:rPr>
              <a:t> de </a:t>
            </a:r>
            <a:r>
              <a:rPr lang="en-US" b="1" dirty="0" err="1">
                <a:solidFill>
                  <a:srgbClr val="F79037"/>
                </a:solidFill>
              </a:rPr>
              <a:t>empréstimo</a:t>
            </a:r>
            <a:endParaRPr lang="en-US" dirty="0"/>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Times New Roman" panose="02020603050405020304" pitchFamily="18" charset="0"/>
              </a:rPr>
              <a:t>PRODUTOS E SERVIÇOS DE CRIPTO</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en-US" sz="1100" dirty="0">
                <a:solidFill>
                  <a:srgbClr val="000000"/>
                </a:solidFill>
                <a:latin typeface="Calibri" panose="020F0502020204030204" pitchFamily="34" charset="0"/>
                <a:ea typeface="Times New Roman" panose="02020603050405020304" pitchFamily="18" charset="0"/>
              </a:rPr>
              <a:t>Na </a:t>
            </a:r>
            <a:r>
              <a:rPr lang="en-US" sz="1100" dirty="0" err="1">
                <a:solidFill>
                  <a:srgbClr val="000000"/>
                </a:solidFill>
                <a:latin typeface="Calibri" panose="020F0502020204030204" pitchFamily="34" charset="0"/>
                <a:ea typeface="Times New Roman" panose="02020603050405020304" pitchFamily="18" charset="0"/>
              </a:rPr>
              <a:t>seção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seguir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aprenderá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sobre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conceito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emprestar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pedir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emprestado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apostar</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en-US" sz="1800" b="0" dirty="0" err="1"/>
              <a:t>Empréstimos</a:t>
            </a:r>
            <a:r>
              <a:rPr lang="en-US" sz="1800" b="0" dirty="0"/>
              <a:t> e </a:t>
            </a:r>
            <a:r>
              <a:rPr lang="en-US" sz="1800" b="0" dirty="0" err="1"/>
              <a:t>Pedir</a:t>
            </a:r>
            <a:r>
              <a:rPr lang="en-US" sz="1800" b="0" dirty="0"/>
              <a:t> </a:t>
            </a:r>
            <a:r>
              <a:rPr lang="en-US" sz="1800" b="0" dirty="0" err="1"/>
              <a:t>emprestados</a:t>
            </a:r>
            <a:endParaRPr lang="en-US" sz="1800" b="0" dirty="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562522"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t-PT" sz="1100" dirty="0">
                <a:latin typeface="Calibri" panose="020F0502020204030204" pitchFamily="34" charset="0"/>
                <a:ea typeface="Times New Roman" panose="02020603050405020304" pitchFamily="18" charset="0"/>
                <a:cs typeface="Calibri" panose="020F0502020204030204" pitchFamily="34" charset="0"/>
              </a:rPr>
              <a:t>Empréstimos criptográficos referem-se a uma função no </a:t>
            </a:r>
            <a:r>
              <a:rPr lang="pt-PT" sz="1100" dirty="0" err="1">
                <a:latin typeface="Calibri" panose="020F0502020204030204" pitchFamily="34" charset="0"/>
                <a:ea typeface="Times New Roman" panose="02020603050405020304" pitchFamily="18" charset="0"/>
                <a:cs typeface="Calibri" panose="020F0502020204030204" pitchFamily="34" charset="0"/>
              </a:rPr>
              <a:t>DeFi</a:t>
            </a:r>
            <a:r>
              <a:rPr lang="pt-PT" sz="1100" dirty="0">
                <a:latin typeface="Calibri" panose="020F0502020204030204" pitchFamily="34" charset="0"/>
                <a:ea typeface="Times New Roman" panose="02020603050405020304" pitchFamily="18" charset="0"/>
                <a:cs typeface="Calibri" panose="020F0502020204030204" pitchFamily="34" charset="0"/>
              </a:rPr>
              <a:t> que permite que os investidores emprestem suas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a diferentes tomadores de empréstimos. Dessa forma, os credores recebem pagamentos de juros em troca, também chamados de dividendos criptográficos. Muitas plataformas especializadas em </a:t>
            </a:r>
            <a:r>
              <a:rPr lang="pt-PT" sz="1100" dirty="0">
                <a:latin typeface="Calibri" panose="020F0502020204030204" pitchFamily="34" charset="0"/>
                <a:ea typeface="Times New Roman" panose="02020603050405020304" pitchFamily="18" charset="0"/>
                <a:cs typeface="Calibri" panose="020F0502020204030204" pitchFamily="34" charset="0"/>
                <a:hlinkClick r:id="rId2"/>
              </a:rPr>
              <a:t>empréstimos de cripto </a:t>
            </a:r>
            <a:r>
              <a:rPr lang="pt-PT" sz="1100" dirty="0">
                <a:latin typeface="Calibri" panose="020F0502020204030204" pitchFamily="34" charset="0"/>
                <a:ea typeface="Times New Roman" panose="02020603050405020304" pitchFamily="18" charset="0"/>
                <a:cs typeface="Calibri" panose="020F0502020204030204" pitchFamily="34" charset="0"/>
              </a:rPr>
              <a:t>também aceitam </a:t>
            </a:r>
            <a:r>
              <a:rPr lang="pt-PT" sz="1100" dirty="0" err="1">
                <a:latin typeface="Calibri" panose="020F0502020204030204" pitchFamily="34" charset="0"/>
                <a:ea typeface="Times New Roman" panose="02020603050405020304" pitchFamily="18" charset="0"/>
                <a:cs typeface="Calibri" panose="020F0502020204030204" pitchFamily="34" charset="0"/>
              </a:rPr>
              <a:t>stablecoins</a:t>
            </a:r>
            <a:r>
              <a:rPr lang="pt-PT" sz="1100" dirty="0">
                <a:latin typeface="Calibri" panose="020F0502020204030204" pitchFamily="34" charset="0"/>
                <a:ea typeface="Times New Roman" panose="02020603050405020304" pitchFamily="18" charset="0"/>
                <a:cs typeface="Calibri" panose="020F0502020204030204" pitchFamily="34" charset="0"/>
              </a:rPr>
              <a:t> além de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Assim, as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vão além de um meio de pagamento e também podem atuar como um veículo de investimento. Ao emprestar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é importante observar que não é possível aceder às suas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durante o empréstimo.</a:t>
            </a:r>
            <a:endParaRPr lang="pt-PT" sz="11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4026705" y="3408937"/>
            <a:ext cx="824852" cy="742396"/>
            <a:chOff x="7626556" y="6464727"/>
            <a:chExt cx="824852"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626556" y="660640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2"/>
                </a:rPr>
                <a:t>CLICA PARA </a:t>
              </a:r>
              <a:r>
                <a:rPr lang="en-US" sz="1200" b="1" u="sng" dirty="0">
                  <a:solidFill>
                    <a:srgbClr val="59911D"/>
                  </a:solidFill>
                  <a:latin typeface="Calibri" panose="020F0502020204030204" pitchFamily="34" charset="0"/>
                  <a:cs typeface="Calibri" panose="020F0502020204030204" pitchFamily="34" charset="0"/>
                  <a:hlinkClick r:id="rId2"/>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5835714"/>
            <a:ext cx="2534254"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t>O </a:t>
            </a:r>
            <a:r>
              <a:rPr lang="en-US" dirty="0" err="1"/>
              <a:t>credor</a:t>
            </a:r>
            <a:r>
              <a:rPr lang="en-US" dirty="0"/>
              <a:t> </a:t>
            </a:r>
            <a:r>
              <a:rPr lang="en-US" dirty="0" err="1"/>
              <a:t>possui</a:t>
            </a:r>
            <a:r>
              <a:rPr lang="en-US" dirty="0"/>
              <a:t> 5 </a:t>
            </a:r>
            <a:r>
              <a:rPr lang="en-US" dirty="0" err="1"/>
              <a:t>bitcoins</a:t>
            </a:r>
            <a:r>
              <a:rPr lang="en-US" dirty="0"/>
              <a:t> e </a:t>
            </a:r>
            <a:r>
              <a:rPr lang="en-US" dirty="0" err="1"/>
              <a:t>deseja</a:t>
            </a:r>
            <a:r>
              <a:rPr lang="en-US" dirty="0"/>
              <a:t> </a:t>
            </a:r>
            <a:r>
              <a:rPr lang="en-US" dirty="0" err="1"/>
              <a:t>receber</a:t>
            </a:r>
            <a:r>
              <a:rPr lang="en-US" dirty="0"/>
              <a:t> </a:t>
            </a:r>
            <a:r>
              <a:rPr lang="en-US" dirty="0" err="1"/>
              <a:t>uma</a:t>
            </a:r>
            <a:r>
              <a:rPr lang="en-US" dirty="0"/>
              <a:t> </a:t>
            </a:r>
            <a:r>
              <a:rPr lang="en-US" dirty="0" err="1"/>
              <a:t>renda</a:t>
            </a:r>
            <a:r>
              <a:rPr lang="en-US" dirty="0"/>
              <a:t> </a:t>
            </a:r>
            <a:r>
              <a:rPr lang="en-US" dirty="0" err="1"/>
              <a:t>passiva</a:t>
            </a:r>
            <a:r>
              <a:rPr lang="en-US" dirty="0"/>
              <a:t> </a:t>
            </a:r>
            <a:r>
              <a:rPr lang="en-US" dirty="0" err="1"/>
              <a:t>estável</a:t>
            </a:r>
            <a:r>
              <a:rPr lang="en-US" dirty="0"/>
              <a:t> com </a:t>
            </a:r>
            <a:r>
              <a:rPr lang="en-US" dirty="0" err="1"/>
              <a:t>eles</a:t>
            </a:r>
            <a:r>
              <a:rPr lang="en-US" dirty="0"/>
              <a:t>, </a:t>
            </a:r>
            <a:r>
              <a:rPr lang="en-US" dirty="0" err="1"/>
              <a:t>depositando-os</a:t>
            </a:r>
            <a:r>
              <a:rPr lang="en-US" dirty="0"/>
              <a:t> </a:t>
            </a:r>
            <a:r>
              <a:rPr lang="en-US" dirty="0" err="1"/>
              <a:t>numa</a:t>
            </a:r>
            <a:r>
              <a:rPr lang="en-US" dirty="0"/>
              <a:t> </a:t>
            </a:r>
            <a:r>
              <a:rPr lang="en-US" dirty="0" err="1"/>
              <a:t>carteira</a:t>
            </a:r>
            <a:r>
              <a:rPr lang="en-US" dirty="0"/>
              <a:t> de </a:t>
            </a:r>
            <a:r>
              <a:rPr lang="en-US" dirty="0" err="1"/>
              <a:t>plataforma</a:t>
            </a:r>
            <a:r>
              <a:rPr lang="en-US" dirty="0"/>
              <a:t> de </a:t>
            </a:r>
            <a:r>
              <a:rPr lang="en-US" dirty="0" err="1"/>
              <a:t>empréstimo</a:t>
            </a:r>
            <a:r>
              <a:rPr lang="en-US" dirty="0"/>
              <a:t> de </a:t>
            </a:r>
            <a:r>
              <a:rPr lang="en-US" dirty="0" err="1"/>
              <a:t>criptomoedas</a:t>
            </a:r>
            <a:r>
              <a:rPr lang="en-US" dirty="0"/>
              <a:t>.</a:t>
            </a:r>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73804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6815862"/>
            <a:ext cx="252237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t>A </a:t>
            </a:r>
            <a:r>
              <a:rPr lang="en-US" dirty="0" err="1"/>
              <a:t>cada</a:t>
            </a:r>
            <a:r>
              <a:rPr lang="en-US" dirty="0"/>
              <a:t> </a:t>
            </a:r>
            <a:r>
              <a:rPr lang="en-US" dirty="0" err="1"/>
              <a:t>mês</a:t>
            </a:r>
            <a:r>
              <a:rPr lang="en-US" dirty="0"/>
              <a:t> </a:t>
            </a:r>
            <a:r>
              <a:rPr lang="en-US" dirty="0" err="1"/>
              <a:t>ou</a:t>
            </a:r>
            <a:r>
              <a:rPr lang="en-US" dirty="0"/>
              <a:t> </a:t>
            </a:r>
            <a:r>
              <a:rPr lang="en-US" dirty="0" err="1"/>
              <a:t>semana</a:t>
            </a:r>
            <a:r>
              <a:rPr lang="en-US" dirty="0"/>
              <a:t>, o </a:t>
            </a:r>
            <a:r>
              <a:rPr lang="en-US" dirty="0" err="1"/>
              <a:t>credor</a:t>
            </a:r>
            <a:r>
              <a:rPr lang="en-US" dirty="0"/>
              <a:t> </a:t>
            </a:r>
            <a:r>
              <a:rPr lang="en-US" dirty="0" err="1"/>
              <a:t>receberá</a:t>
            </a:r>
            <a:r>
              <a:rPr lang="en-US" dirty="0"/>
              <a:t> </a:t>
            </a:r>
            <a:r>
              <a:rPr lang="en-US" dirty="0" err="1"/>
              <a:t>juros</a:t>
            </a:r>
            <a:r>
              <a:rPr lang="en-US" dirty="0"/>
              <a:t> (as </a:t>
            </a:r>
            <a:r>
              <a:rPr lang="en-US" dirty="0" err="1"/>
              <a:t>taxas</a:t>
            </a:r>
            <a:r>
              <a:rPr lang="en-US" dirty="0"/>
              <a:t> de </a:t>
            </a:r>
            <a:r>
              <a:rPr lang="en-US" dirty="0" err="1"/>
              <a:t>juros</a:t>
            </a:r>
            <a:r>
              <a:rPr lang="en-US" dirty="0"/>
              <a:t> </a:t>
            </a:r>
            <a:r>
              <a:rPr lang="en-US" dirty="0" err="1"/>
              <a:t>diferem</a:t>
            </a:r>
            <a:r>
              <a:rPr lang="en-US" dirty="0"/>
              <a:t> </a:t>
            </a:r>
            <a:r>
              <a:rPr lang="en-US" dirty="0" err="1"/>
              <a:t>fortemente</a:t>
            </a:r>
            <a:r>
              <a:rPr lang="en-US" dirty="0"/>
              <a:t> com base </a:t>
            </a:r>
            <a:r>
              <a:rPr lang="en-US" dirty="0" err="1"/>
              <a:t>na</a:t>
            </a:r>
            <a:r>
              <a:rPr lang="en-US" dirty="0"/>
              <a:t> </a:t>
            </a:r>
            <a:r>
              <a:rPr lang="en-US" dirty="0" err="1"/>
              <a:t>criptomoeda</a:t>
            </a:r>
            <a:r>
              <a:rPr lang="en-US" dirty="0"/>
              <a:t> e </a:t>
            </a:r>
            <a:r>
              <a:rPr lang="en-US" dirty="0" err="1"/>
              <a:t>na</a:t>
            </a:r>
            <a:r>
              <a:rPr lang="en-US" dirty="0"/>
              <a:t> </a:t>
            </a:r>
            <a:r>
              <a:rPr lang="en-US" dirty="0" err="1"/>
              <a:t>troca</a:t>
            </a:r>
            <a:r>
              <a:rPr lang="en-US" dirty="0"/>
              <a:t>).</a:t>
            </a:r>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652443"/>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367548"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Como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funcionam</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geralmente</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envolvem</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três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partes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credor</a:t>
            </a:r>
            <a:r>
              <a:rPr lang="en-US" b="1" dirty="0">
                <a:solidFill>
                  <a:srgbClr val="F79037"/>
                </a:solidFill>
                <a:ea typeface="Times New Roman" panose="02020603050405020304" pitchFamily="18" charset="0"/>
              </a:rPr>
              <a:t>,</a:t>
            </a:r>
            <a:endParaRPr lang="en-US" b="1" dirty="0">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57998" y="1731935"/>
            <a:ext cx="3539008" cy="550477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cs typeface="+mn-cs"/>
              </a:rPr>
              <a:t>Na </a:t>
            </a:r>
            <a:r>
              <a:rPr lang="en-US" dirty="0" err="1">
                <a:solidFill>
                  <a:srgbClr val="000000"/>
                </a:solidFill>
                <a:cs typeface="+mn-cs"/>
              </a:rPr>
              <a:t>maioria</a:t>
            </a:r>
            <a:r>
              <a:rPr lang="en-US" dirty="0">
                <a:solidFill>
                  <a:srgbClr val="000000"/>
                </a:solidFill>
                <a:cs typeface="+mn-cs"/>
              </a:rPr>
              <a:t> dos </a:t>
            </a:r>
            <a:r>
              <a:rPr lang="en-US" dirty="0" err="1">
                <a:solidFill>
                  <a:srgbClr val="000000"/>
                </a:solidFill>
                <a:cs typeface="+mn-cs"/>
              </a:rPr>
              <a:t>casos</a:t>
            </a:r>
            <a:r>
              <a:rPr lang="en-US" dirty="0">
                <a:solidFill>
                  <a:srgbClr val="000000"/>
                </a:solidFill>
                <a:cs typeface="+mn-cs"/>
              </a:rPr>
              <a:t>, o </a:t>
            </a:r>
            <a:r>
              <a:rPr lang="en-US" dirty="0" err="1">
                <a:solidFill>
                  <a:srgbClr val="000000"/>
                </a:solidFill>
                <a:cs typeface="+mn-cs"/>
              </a:rPr>
              <a:t>tomador</a:t>
            </a:r>
            <a:r>
              <a:rPr lang="en-US" dirty="0">
                <a:solidFill>
                  <a:srgbClr val="000000"/>
                </a:solidFill>
                <a:cs typeface="+mn-cs"/>
              </a:rPr>
              <a:t> do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deve</a:t>
            </a:r>
            <a:r>
              <a:rPr lang="en-US" dirty="0">
                <a:solidFill>
                  <a:srgbClr val="000000"/>
                </a:solidFill>
                <a:cs typeface="+mn-cs"/>
              </a:rPr>
              <a:t> </a:t>
            </a:r>
            <a:r>
              <a:rPr lang="en-US" dirty="0" err="1">
                <a:solidFill>
                  <a:srgbClr val="000000"/>
                </a:solidFill>
                <a:cs typeface="+mn-cs"/>
              </a:rPr>
              <a:t>fornecer</a:t>
            </a:r>
            <a:r>
              <a:rPr lang="en-US" dirty="0">
                <a:solidFill>
                  <a:srgbClr val="000000"/>
                </a:solidFill>
                <a:cs typeface="+mn-cs"/>
              </a:rPr>
              <a:t> </a:t>
            </a:r>
            <a:r>
              <a:rPr lang="en-US" dirty="0" err="1">
                <a:solidFill>
                  <a:srgbClr val="000000"/>
                </a:solidFill>
                <a:cs typeface="+mn-cs"/>
              </a:rPr>
              <a:t>garantia</a:t>
            </a:r>
            <a:r>
              <a:rPr lang="en-US" dirty="0">
                <a:solidFill>
                  <a:srgbClr val="000000"/>
                </a:solidFill>
                <a:cs typeface="+mn-cs"/>
              </a:rPr>
              <a:t> antes de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elegível</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qualquer</a:t>
            </a:r>
            <a:r>
              <a:rPr lang="en-US" dirty="0">
                <a:solidFill>
                  <a:srgbClr val="000000"/>
                </a:solidFill>
                <a:cs typeface="+mn-cs"/>
              </a:rPr>
              <a:t> </a:t>
            </a:r>
            <a:r>
              <a:rPr lang="en-US" dirty="0" err="1">
                <a:solidFill>
                  <a:srgbClr val="000000"/>
                </a:solidFill>
                <a:cs typeface="+mn-cs"/>
              </a:rPr>
              <a:t>criptomoeda</a:t>
            </a:r>
            <a:r>
              <a:rPr lang="en-US" dirty="0">
                <a:solidFill>
                  <a:srgbClr val="000000"/>
                </a:solidFill>
                <a:cs typeface="+mn-cs"/>
              </a:rPr>
              <a:t>. Uma </a:t>
            </a:r>
            <a:r>
              <a:rPr lang="en-US" dirty="0" err="1">
                <a:solidFill>
                  <a:srgbClr val="000000"/>
                </a:solidFill>
                <a:cs typeface="+mn-cs"/>
              </a:rPr>
              <a:t>exceção</a:t>
            </a:r>
            <a:r>
              <a:rPr lang="en-US" dirty="0">
                <a:solidFill>
                  <a:srgbClr val="000000"/>
                </a:solidFill>
                <a:cs typeface="+mn-cs"/>
              </a:rPr>
              <a:t> a </a:t>
            </a:r>
            <a:r>
              <a:rPr lang="en-US" dirty="0" err="1">
                <a:solidFill>
                  <a:srgbClr val="000000"/>
                </a:solidFill>
                <a:cs typeface="+mn-cs"/>
              </a:rPr>
              <a:t>isso</a:t>
            </a:r>
            <a:r>
              <a:rPr lang="en-US" dirty="0">
                <a:solidFill>
                  <a:srgbClr val="000000"/>
                </a:solidFill>
                <a:cs typeface="+mn-cs"/>
              </a:rPr>
              <a:t> são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rápidos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t>
            </a:r>
            <a:r>
              <a:rPr lang="en-US" dirty="0" err="1">
                <a:solidFill>
                  <a:srgbClr val="000000"/>
                </a:solidFill>
                <a:cs typeface="+mn-cs"/>
              </a:rPr>
              <a:t>garantias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credores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então</a:t>
            </a:r>
            <a:r>
              <a:rPr lang="en-US" dirty="0">
                <a:solidFill>
                  <a:srgbClr val="000000"/>
                </a:solidFill>
                <a:cs typeface="+mn-cs"/>
              </a:rPr>
              <a:t> </a:t>
            </a:r>
            <a:r>
              <a:rPr lang="en-US" dirty="0" err="1">
                <a:solidFill>
                  <a:srgbClr val="000000"/>
                </a:solidFill>
                <a:cs typeface="+mn-cs"/>
              </a:rPr>
              <a:t>adicionar</a:t>
            </a:r>
            <a:r>
              <a:rPr lang="en-US" dirty="0">
                <a:solidFill>
                  <a:srgbClr val="000000"/>
                </a:solidFill>
                <a:cs typeface="+mn-cs"/>
              </a:rPr>
              <a:t> as </a:t>
            </a:r>
            <a:r>
              <a:rPr lang="en-US" dirty="0" err="1">
                <a:solidFill>
                  <a:srgbClr val="000000"/>
                </a:solidFill>
                <a:cs typeface="+mn-cs"/>
              </a:rPr>
              <a:t>suas</a:t>
            </a:r>
            <a:r>
              <a:rPr lang="en-US" dirty="0">
                <a:solidFill>
                  <a:srgbClr val="000000"/>
                </a:solidFill>
                <a:cs typeface="+mn-cs"/>
              </a:rPr>
              <a:t> </a:t>
            </a:r>
            <a:r>
              <a:rPr lang="en-US" dirty="0" err="1">
                <a:solidFill>
                  <a:srgbClr val="000000"/>
                </a:solidFill>
                <a:cs typeface="+mn-cs"/>
              </a:rPr>
              <a:t>criptomoedas</a:t>
            </a:r>
            <a:r>
              <a:rPr lang="en-US" dirty="0">
                <a:solidFill>
                  <a:srgbClr val="000000"/>
                </a:solidFill>
                <a:cs typeface="+mn-cs"/>
              </a:rPr>
              <a:t> a um </a:t>
            </a:r>
            <a:r>
              <a:rPr lang="en-US" dirty="0" err="1">
                <a:solidFill>
                  <a:srgbClr val="000000"/>
                </a:solidFill>
                <a:cs typeface="+mn-cs"/>
              </a:rPr>
              <a:t>chamado</a:t>
            </a:r>
            <a:r>
              <a:rPr lang="en-US" dirty="0">
                <a:solidFill>
                  <a:srgbClr val="000000"/>
                </a:solidFill>
                <a:cs typeface="+mn-cs"/>
              </a:rPr>
              <a:t> pool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gerencia</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e </a:t>
            </a:r>
            <a:r>
              <a:rPr lang="en-US" dirty="0" err="1">
                <a:solidFill>
                  <a:srgbClr val="000000"/>
                </a:solidFill>
                <a:cs typeface="+mn-cs"/>
              </a:rPr>
              <a:t>essencialmente</a:t>
            </a:r>
            <a:r>
              <a:rPr lang="en-US" dirty="0">
                <a:solidFill>
                  <a:srgbClr val="000000"/>
                </a:solidFill>
                <a:cs typeface="+mn-cs"/>
              </a:rPr>
              <a:t> </a:t>
            </a:r>
            <a:r>
              <a:rPr lang="en-US" dirty="0" err="1">
                <a:solidFill>
                  <a:srgbClr val="000000"/>
                </a:solidFill>
                <a:cs typeface="+mn-cs"/>
              </a:rPr>
              <a:t>encaminha</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credor</a:t>
            </a:r>
            <a:r>
              <a:rPr lang="en-US" dirty="0">
                <a:solidFill>
                  <a:srgbClr val="000000"/>
                </a:solidFill>
                <a:cs typeface="+mn-cs"/>
              </a:rPr>
              <a:t> a </a:t>
            </a:r>
            <a:r>
              <a:rPr lang="en-US" dirty="0" err="1">
                <a:solidFill>
                  <a:srgbClr val="000000"/>
                </a:solidFill>
                <a:cs typeface="+mn-cs"/>
              </a:rPr>
              <a:t>sua</a:t>
            </a:r>
            <a:r>
              <a:rPr lang="en-US" dirty="0">
                <a:solidFill>
                  <a:srgbClr val="000000"/>
                </a:solidFill>
                <a:cs typeface="+mn-cs"/>
              </a:rPr>
              <a:t> parte dos </a:t>
            </a:r>
            <a:r>
              <a:rPr lang="en-US" dirty="0" err="1">
                <a:solidFill>
                  <a:srgbClr val="000000"/>
                </a:solidFill>
                <a:cs typeface="+mn-cs"/>
              </a:rPr>
              <a:t>juros</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plataformas</a:t>
            </a:r>
            <a:r>
              <a:rPr lang="en-US" dirty="0">
                <a:solidFill>
                  <a:srgbClr val="000000"/>
                </a:solidFill>
                <a:cs typeface="+mn-cs"/>
              </a:rPr>
              <a:t> Fi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centralizadas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contrário</a:t>
            </a:r>
            <a:r>
              <a:rPr lang="en-US" dirty="0">
                <a:solidFill>
                  <a:srgbClr val="000000"/>
                </a:solidFill>
                <a:cs typeface="+mn-cs"/>
              </a:rPr>
              <a:t> de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funcionam</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um </a:t>
            </a:r>
            <a:r>
              <a:rPr lang="en-US" dirty="0" err="1">
                <a:solidFill>
                  <a:srgbClr val="000000"/>
                </a:solidFill>
                <a:cs typeface="+mn-cs"/>
              </a:rPr>
              <a:t>pouco</a:t>
            </a:r>
            <a:r>
              <a:rPr lang="en-US" dirty="0">
                <a:solidFill>
                  <a:srgbClr val="000000"/>
                </a:solidFill>
                <a:cs typeface="+mn-cs"/>
              </a:rPr>
              <a:t> </a:t>
            </a:r>
            <a:r>
              <a:rPr lang="en-US" dirty="0" err="1">
                <a:solidFill>
                  <a:srgbClr val="000000"/>
                </a:solidFill>
                <a:cs typeface="+mn-cs"/>
              </a:rPr>
              <a:t>diferente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de </a:t>
            </a:r>
            <a:r>
              <a:rPr lang="en-US" dirty="0" err="1">
                <a:solidFill>
                  <a:srgbClr val="000000"/>
                </a:solidFill>
                <a:cs typeface="+mn-cs"/>
              </a:rPr>
              <a:t>emprestar</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apenas</a:t>
            </a:r>
            <a:r>
              <a:rPr lang="en-US" dirty="0">
                <a:solidFill>
                  <a:srgbClr val="000000"/>
                </a:solidFill>
                <a:cs typeface="+mn-cs"/>
              </a:rPr>
              <a:t> um </a:t>
            </a:r>
            <a:r>
              <a:rPr lang="en-US" dirty="0" err="1">
                <a:solidFill>
                  <a:srgbClr val="000000"/>
                </a:solidFill>
                <a:cs typeface="+mn-cs"/>
              </a:rPr>
              <a:t>indivíduo</a:t>
            </a:r>
            <a:r>
              <a:rPr lang="en-US" dirty="0">
                <a:solidFill>
                  <a:srgbClr val="000000"/>
                </a:solidFill>
                <a:cs typeface="+mn-cs"/>
              </a:rPr>
              <a:t>, as </a:t>
            </a:r>
            <a:r>
              <a:rPr lang="en-US" dirty="0" err="1">
                <a:solidFill>
                  <a:srgbClr val="000000"/>
                </a:solidFill>
                <a:cs typeface="+mn-cs"/>
              </a:rPr>
              <a:t>trocas</a:t>
            </a:r>
            <a:r>
              <a:rPr lang="en-US" dirty="0">
                <a:solidFill>
                  <a:srgbClr val="000000"/>
                </a:solidFill>
                <a:cs typeface="+mn-cs"/>
              </a:rPr>
              <a:t> </a:t>
            </a:r>
            <a:r>
              <a:rPr lang="en-US" dirty="0" err="1">
                <a:solidFill>
                  <a:srgbClr val="000000"/>
                </a:solidFill>
                <a:cs typeface="+mn-cs"/>
              </a:rPr>
              <a:t>centralizadas</a:t>
            </a:r>
            <a:r>
              <a:rPr lang="en-US" dirty="0">
                <a:solidFill>
                  <a:srgbClr val="000000"/>
                </a:solidFill>
                <a:cs typeface="+mn-cs"/>
              </a:rPr>
              <a:t> </a:t>
            </a:r>
            <a:r>
              <a:rPr lang="en-US" dirty="0" err="1">
                <a:solidFill>
                  <a:srgbClr val="000000"/>
                </a:solidFill>
                <a:cs typeface="+mn-cs"/>
              </a:rPr>
              <a:t>usam</a:t>
            </a:r>
            <a:r>
              <a:rPr lang="en-US" dirty="0">
                <a:solidFill>
                  <a:srgbClr val="000000"/>
                </a:solidFill>
                <a:cs typeface="+mn-cs"/>
              </a:rPr>
              <a:t> pools de </a:t>
            </a:r>
            <a:r>
              <a:rPr lang="en-US" dirty="0" err="1">
                <a:solidFill>
                  <a:srgbClr val="000000"/>
                </a:solidFill>
                <a:cs typeface="+mn-cs"/>
              </a:rPr>
              <a:t>liquidez</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emprestar</a:t>
            </a:r>
            <a:r>
              <a:rPr lang="en-US" dirty="0">
                <a:solidFill>
                  <a:srgbClr val="000000"/>
                </a:solidFill>
                <a:cs typeface="+mn-cs"/>
              </a:rPr>
              <a:t> o </a:t>
            </a:r>
            <a:r>
              <a:rPr lang="en-US" dirty="0" err="1">
                <a:solidFill>
                  <a:srgbClr val="000000"/>
                </a:solidFill>
                <a:cs typeface="+mn-cs"/>
              </a:rPr>
              <a:t>dinheiro</a:t>
            </a:r>
            <a:r>
              <a:rPr lang="en-US" dirty="0">
                <a:solidFill>
                  <a:srgbClr val="000000"/>
                </a:solidFill>
                <a:cs typeface="+mn-cs"/>
              </a:rPr>
              <a:t> a </a:t>
            </a:r>
            <a:r>
              <a:rPr lang="en-US" dirty="0" err="1">
                <a:solidFill>
                  <a:srgbClr val="000000"/>
                </a:solidFill>
                <a:cs typeface="+mn-cs"/>
              </a:rPr>
              <a:t>vários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mesmo</a:t>
            </a:r>
            <a:r>
              <a:rPr lang="en-US" dirty="0">
                <a:solidFill>
                  <a:srgbClr val="000000"/>
                </a:solidFill>
                <a:cs typeface="+mn-cs"/>
              </a:rPr>
              <a:t> tempo. Como </a:t>
            </a:r>
            <a:r>
              <a:rPr lang="en-US" dirty="0" err="1">
                <a:solidFill>
                  <a:srgbClr val="000000"/>
                </a:solidFill>
                <a:cs typeface="+mn-cs"/>
              </a:rPr>
              <a:t>resultado</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informado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quem</a:t>
            </a:r>
            <a:r>
              <a:rPr lang="en-US" dirty="0">
                <a:solidFill>
                  <a:srgbClr val="000000"/>
                </a:solidFill>
                <a:cs typeface="+mn-cs"/>
              </a:rPr>
              <a:t> a </a:t>
            </a:r>
            <a:r>
              <a:rPr lang="en-US" dirty="0" err="1">
                <a:solidFill>
                  <a:srgbClr val="000000"/>
                </a:solidFill>
                <a:cs typeface="+mn-cs"/>
              </a:rPr>
              <a:t>sua</a:t>
            </a:r>
            <a:r>
              <a:rPr lang="en-US" dirty="0">
                <a:solidFill>
                  <a:srgbClr val="000000"/>
                </a:solidFill>
                <a:cs typeface="+mn-cs"/>
              </a:rPr>
              <a:t> </a:t>
            </a:r>
            <a:r>
              <a:rPr lang="en-US" dirty="0" err="1">
                <a:solidFill>
                  <a:srgbClr val="000000"/>
                </a:solidFill>
                <a:cs typeface="+mn-cs"/>
              </a:rPr>
              <a:t>criptomoeda</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encaminhada</a:t>
            </a:r>
            <a:r>
              <a:rPr lang="en-US" dirty="0">
                <a:solidFill>
                  <a:srgbClr val="000000"/>
                </a:solidFill>
                <a:cs typeface="+mn-cs"/>
              </a:rPr>
              <a:t>, mas a </a:t>
            </a:r>
            <a:r>
              <a:rPr lang="en-US" dirty="0" err="1">
                <a:solidFill>
                  <a:srgbClr val="000000"/>
                </a:solidFill>
                <a:cs typeface="+mn-cs"/>
              </a:rPr>
              <a:t>plataforma</a:t>
            </a:r>
            <a:r>
              <a:rPr lang="en-US" dirty="0">
                <a:solidFill>
                  <a:srgbClr val="000000"/>
                </a:solidFill>
                <a:cs typeface="+mn-cs"/>
              </a:rPr>
              <a:t> </a:t>
            </a:r>
            <a:r>
              <a:rPr lang="en-US" dirty="0" err="1">
                <a:solidFill>
                  <a:srgbClr val="000000"/>
                </a:solidFill>
                <a:cs typeface="+mn-cs"/>
              </a:rPr>
              <a:t>oferece</a:t>
            </a:r>
            <a:r>
              <a:rPr lang="en-US" dirty="0">
                <a:solidFill>
                  <a:srgbClr val="000000"/>
                </a:solidFill>
                <a:cs typeface="+mn-cs"/>
              </a:rPr>
              <a:t> um </a:t>
            </a:r>
            <a:r>
              <a:rPr lang="en-US" dirty="0" err="1">
                <a:solidFill>
                  <a:srgbClr val="000000"/>
                </a:solidFill>
                <a:cs typeface="+mn-cs"/>
              </a:rPr>
              <a:t>título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garante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tornando</a:t>
            </a:r>
            <a:r>
              <a:rPr lang="en-US" dirty="0">
                <a:solidFill>
                  <a:srgbClr val="000000"/>
                </a:solidFill>
                <a:cs typeface="+mn-cs"/>
              </a:rPr>
              <a:t>-o um </a:t>
            </a:r>
            <a:r>
              <a:rPr lang="en-US" dirty="0" err="1">
                <a:solidFill>
                  <a:srgbClr val="000000"/>
                </a:solidFill>
                <a:cs typeface="+mn-cs"/>
              </a:rPr>
              <a:t>empreendimento</a:t>
            </a:r>
            <a:r>
              <a:rPr lang="en-US" dirty="0">
                <a:solidFill>
                  <a:srgbClr val="000000"/>
                </a:solidFill>
                <a:cs typeface="+mn-cs"/>
              </a:rPr>
              <a:t> </a:t>
            </a:r>
            <a:r>
              <a:rPr lang="en-US" dirty="0" err="1">
                <a:solidFill>
                  <a:srgbClr val="000000"/>
                </a:solidFill>
                <a:cs typeface="+mn-cs"/>
              </a:rPr>
              <a:t>seguro</a:t>
            </a:r>
            <a:r>
              <a:rPr lang="en-US" dirty="0">
                <a:solidFill>
                  <a:srgbClr val="000000"/>
                </a:solidFill>
                <a:cs typeface="+mn-cs"/>
              </a:rPr>
              <a:t>. </a:t>
            </a:r>
            <a:r>
              <a:rPr lang="en-US" dirty="0" err="1">
                <a:solidFill>
                  <a:srgbClr val="000000"/>
                </a:solidFill>
                <a:cs typeface="+mn-cs"/>
              </a:rPr>
              <a:t>Assim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o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expirar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títulos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devolvidos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recuperar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fundos</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juros</a:t>
            </a:r>
            <a:r>
              <a:rPr lang="en-US" dirty="0">
                <a:solidFill>
                  <a:srgbClr val="000000"/>
                </a:solidFill>
                <a:cs typeface="+mn-cs"/>
              </a:rPr>
              <a:t> </a:t>
            </a:r>
            <a:r>
              <a:rPr lang="en-US" dirty="0" err="1">
                <a:solidFill>
                  <a:srgbClr val="000000"/>
                </a:solidFill>
                <a:cs typeface="+mn-cs"/>
              </a:rPr>
              <a:t>acumulados</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Taxas</a:t>
            </a:r>
            <a:r>
              <a:rPr lang="en-US" b="1" dirty="0">
                <a:solidFill>
                  <a:srgbClr val="F79037"/>
                </a:solidFill>
                <a:cs typeface="+mn-cs"/>
              </a:rPr>
              <a:t> de </a:t>
            </a:r>
            <a:r>
              <a:rPr lang="en-US" b="1" dirty="0" err="1">
                <a:solidFill>
                  <a:srgbClr val="F79037"/>
                </a:solidFill>
                <a:cs typeface="+mn-cs"/>
              </a:rPr>
              <a:t>empréstimo</a:t>
            </a:r>
            <a:r>
              <a:rPr lang="en-US" b="1" dirty="0">
                <a:solidFill>
                  <a:srgbClr val="F79037"/>
                </a:solidFill>
                <a:cs typeface="+mn-cs"/>
              </a:rPr>
              <a:t> de </a:t>
            </a:r>
            <a:r>
              <a:rPr lang="en-US" b="1" dirty="0" err="1">
                <a:solidFill>
                  <a:srgbClr val="F79037"/>
                </a:solidFill>
                <a:cs typeface="+mn-cs"/>
              </a:rPr>
              <a:t>criptografia</a:t>
            </a:r>
            <a:endParaRPr lang="en-US" b="1" dirty="0">
              <a:solidFill>
                <a:srgbClr val="F79037"/>
              </a:solidFill>
              <a:cs typeface="+mn-cs"/>
            </a:endParaRPr>
          </a:p>
          <a:p>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mencionado</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plataforma</a:t>
            </a:r>
            <a:r>
              <a:rPr lang="en-US" dirty="0">
                <a:solidFill>
                  <a:srgbClr val="000000"/>
                </a:solidFill>
                <a:cs typeface="+mn-cs"/>
              </a:rPr>
              <a:t> tem </a:t>
            </a:r>
            <a:r>
              <a:rPr lang="en-US" dirty="0" err="1">
                <a:solidFill>
                  <a:srgbClr val="000000"/>
                </a:solidFill>
                <a:cs typeface="+mn-cs"/>
              </a:rPr>
              <a:t>taxas</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Embora</a:t>
            </a:r>
            <a:r>
              <a:rPr lang="en-US" dirty="0">
                <a:solidFill>
                  <a:srgbClr val="000000"/>
                </a:solidFill>
                <a:cs typeface="+mn-cs"/>
              </a:rPr>
              <a:t> </a:t>
            </a:r>
            <a:r>
              <a:rPr lang="en-US" dirty="0" err="1">
                <a:solidFill>
                  <a:srgbClr val="000000"/>
                </a:solidFill>
                <a:cs typeface="+mn-cs"/>
              </a:rPr>
              <a:t>exista</a:t>
            </a:r>
            <a:r>
              <a:rPr lang="en-US" dirty="0">
                <a:solidFill>
                  <a:srgbClr val="000000"/>
                </a:solidFill>
                <a:cs typeface="+mn-cs"/>
              </a:rPr>
              <a:t> um </a:t>
            </a:r>
            <a:r>
              <a:rPr lang="en-US" dirty="0" err="1">
                <a:solidFill>
                  <a:srgbClr val="000000"/>
                </a:solidFill>
                <a:cs typeface="+mn-cs"/>
              </a:rPr>
              <a:t>certo</a:t>
            </a:r>
            <a:r>
              <a:rPr lang="en-US" dirty="0">
                <a:solidFill>
                  <a:srgbClr val="000000"/>
                </a:solidFill>
                <a:cs typeface="+mn-cs"/>
              </a:rPr>
              <a:t> ROI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plataforma</a:t>
            </a:r>
            <a:r>
              <a:rPr lang="en-US" dirty="0">
                <a:solidFill>
                  <a:srgbClr val="000000"/>
                </a:solidFill>
                <a:cs typeface="+mn-cs"/>
              </a:rPr>
              <a:t> de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existem</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dependendo</a:t>
            </a:r>
            <a:r>
              <a:rPr lang="en-US" dirty="0">
                <a:solidFill>
                  <a:srgbClr val="000000"/>
                </a:solidFill>
                <a:cs typeface="+mn-cs"/>
              </a:rPr>
              <a:t> da </a:t>
            </a:r>
            <a:r>
              <a:rPr lang="en-US" dirty="0" err="1">
                <a:solidFill>
                  <a:srgbClr val="000000"/>
                </a:solidFill>
                <a:cs typeface="+mn-cs"/>
              </a:rPr>
              <a:t>plataforma</a:t>
            </a:r>
            <a:r>
              <a:rPr lang="en-US" dirty="0">
                <a:solidFill>
                  <a:srgbClr val="000000"/>
                </a:solidFill>
                <a:cs typeface="+mn-cs"/>
              </a:rPr>
              <a:t> </a:t>
            </a:r>
            <a:r>
              <a:rPr lang="en-US" dirty="0" err="1">
                <a:solidFill>
                  <a:srgbClr val="000000"/>
                </a:solidFill>
                <a:cs typeface="+mn-cs"/>
              </a:rPr>
              <a:t>escolhida</a:t>
            </a:r>
            <a:r>
              <a:rPr lang="en-US" dirty="0">
                <a:solidFill>
                  <a:srgbClr val="000000"/>
                </a:solidFill>
                <a:cs typeface="+mn-cs"/>
              </a:rPr>
              <a:t>. </a:t>
            </a:r>
            <a:r>
              <a:rPr lang="en-US" dirty="0" err="1">
                <a:solidFill>
                  <a:srgbClr val="000000"/>
                </a:solidFill>
                <a:cs typeface="+mn-cs"/>
              </a:rPr>
              <a:t>Semelhante</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estratégias</a:t>
            </a:r>
            <a:r>
              <a:rPr lang="en-US" dirty="0">
                <a:solidFill>
                  <a:srgbClr val="000000"/>
                </a:solidFill>
                <a:cs typeface="+mn-cs"/>
              </a:rPr>
              <a:t> de </a:t>
            </a:r>
            <a:r>
              <a:rPr lang="en-US" dirty="0" err="1">
                <a:solidFill>
                  <a:srgbClr val="000000"/>
                </a:solidFill>
                <a:cs typeface="+mn-cs"/>
              </a:rPr>
              <a:t>investimento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credores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tendem</a:t>
            </a:r>
            <a:r>
              <a:rPr lang="en-US" dirty="0">
                <a:solidFill>
                  <a:srgbClr val="000000"/>
                </a:solidFill>
                <a:cs typeface="+mn-cs"/>
              </a:rPr>
              <a:t> a </a:t>
            </a:r>
            <a:r>
              <a:rPr lang="en-US" dirty="0" err="1">
                <a:solidFill>
                  <a:srgbClr val="000000"/>
                </a:solidFill>
                <a:cs typeface="+mn-cs"/>
              </a:rPr>
              <a:t>usar</a:t>
            </a:r>
            <a:r>
              <a:rPr lang="en-US" dirty="0">
                <a:solidFill>
                  <a:srgbClr val="000000"/>
                </a:solidFill>
                <a:cs typeface="+mn-cs"/>
              </a:rPr>
              <a:t> </a:t>
            </a:r>
            <a:r>
              <a:rPr lang="en-US" dirty="0" err="1">
                <a:solidFill>
                  <a:srgbClr val="000000"/>
                </a:solidFill>
                <a:cs typeface="+mn-cs"/>
              </a:rPr>
              <a:t>várias</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distribuir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e </a:t>
            </a:r>
            <a:r>
              <a:rPr lang="en-US" dirty="0" err="1">
                <a:solidFill>
                  <a:srgbClr val="000000"/>
                </a:solidFill>
                <a:cs typeface="+mn-cs"/>
              </a:rPr>
              <a:t>diversificar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investimentos</a:t>
            </a:r>
            <a:r>
              <a:rPr lang="en-US" dirty="0">
                <a:solidFill>
                  <a:srgbClr val="000000"/>
                </a:solidFill>
                <a:cs typeface="+mn-cs"/>
              </a:rPr>
              <a:t>.</a:t>
            </a:r>
          </a:p>
          <a:p>
            <a:endParaRPr lang="en-US" dirty="0">
              <a:solidFill>
                <a:srgbClr val="000000"/>
              </a:solidFill>
              <a:cs typeface="+mn-cs"/>
            </a:endParaRPr>
          </a:p>
          <a:p>
            <a:r>
              <a:rPr lang="en-US" dirty="0" err="1">
                <a:solidFill>
                  <a:srgbClr val="000000"/>
                </a:solidFill>
                <a:cs typeface="+mn-cs"/>
              </a:rPr>
              <a:t>Quando</a:t>
            </a:r>
            <a:r>
              <a:rPr lang="en-US" dirty="0">
                <a:solidFill>
                  <a:srgbClr val="000000"/>
                </a:solidFill>
                <a:cs typeface="+mn-cs"/>
              </a:rPr>
              <a:t> se </a:t>
            </a:r>
            <a:r>
              <a:rPr lang="en-US" dirty="0" err="1">
                <a:solidFill>
                  <a:srgbClr val="000000"/>
                </a:solidFill>
                <a:cs typeface="+mn-cs"/>
              </a:rPr>
              <a:t>trata</a:t>
            </a:r>
            <a:r>
              <a:rPr lang="en-US" dirty="0">
                <a:solidFill>
                  <a:srgbClr val="000000"/>
                </a:solidFill>
                <a:cs typeface="+mn-cs"/>
              </a:rPr>
              <a:t> de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um </a:t>
            </a:r>
            <a:r>
              <a:rPr lang="en-US" dirty="0" err="1">
                <a:solidFill>
                  <a:srgbClr val="000000"/>
                </a:solidFill>
                <a:cs typeface="+mn-cs"/>
              </a:rPr>
              <a:t>rendimento</a:t>
            </a:r>
            <a:r>
              <a:rPr lang="en-US" dirty="0">
                <a:solidFill>
                  <a:srgbClr val="000000"/>
                </a:solidFill>
                <a:cs typeface="+mn-cs"/>
              </a:rPr>
              <a:t> </a:t>
            </a:r>
            <a:r>
              <a:rPr lang="en-US" dirty="0" err="1">
                <a:solidFill>
                  <a:srgbClr val="000000"/>
                </a:solidFill>
                <a:cs typeface="+mn-cs"/>
              </a:rPr>
              <a:t>anual</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esperado</a:t>
            </a:r>
            <a:r>
              <a:rPr lang="en-US" dirty="0">
                <a:solidFill>
                  <a:srgbClr val="000000"/>
                </a:solidFill>
                <a:cs typeface="+mn-cs"/>
              </a:rPr>
              <a:t>. </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e </a:t>
            </a:r>
            <a:r>
              <a:rPr lang="en-US" b="1" dirty="0" err="1">
                <a:solidFill>
                  <a:srgbClr val="F79037"/>
                </a:solidFill>
                <a:ea typeface="Times New Roman" panose="02020603050405020304" pitchFamily="18" charset="0"/>
              </a:rPr>
              <a:t>uma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plataforma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DeFi</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ou</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troca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criptografia</a:t>
            </a:r>
            <a:r>
              <a:rPr lang="en-US" b="1" dirty="0">
                <a:solidFill>
                  <a:srgbClr val="F79037"/>
                </a:solidFill>
                <a:ea typeface="Times New Roman" panose="02020603050405020304" pitchFamily="18" charset="0"/>
              </a:rPr>
              <a:t>.</a:t>
            </a:r>
            <a:endParaRPr lang="en-US" b="1" dirty="0">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mutuário</a:t>
            </a:r>
            <a:r>
              <a:rPr lang="en-US" b="1" dirty="0">
                <a:solidFill>
                  <a:srgbClr val="F79037"/>
                </a:solidFill>
                <a:ea typeface="Times New Roman" panose="02020603050405020304" pitchFamily="18" charset="0"/>
              </a:rPr>
              <a:t>,</a:t>
            </a:r>
            <a:endParaRPr lang="en-US" b="1" dirty="0">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265865" y="9785656"/>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dirty="0">
                <a:solidFill>
                  <a:srgbClr val="F79037"/>
                </a:solidFill>
                <a:cs typeface="+mn-cs"/>
              </a:rPr>
              <a:t>Para </a:t>
            </a:r>
            <a:r>
              <a:rPr lang="en-US" dirty="0" err="1">
                <a:solidFill>
                  <a:srgbClr val="F79037"/>
                </a:solidFill>
                <a:cs typeface="+mn-cs"/>
              </a:rPr>
              <a:t>stablecoins</a:t>
            </a:r>
            <a:r>
              <a:rPr lang="en-US" dirty="0">
                <a:solidFill>
                  <a:srgbClr val="F79037"/>
                </a:solidFill>
                <a:cs typeface="+mn-cs"/>
              </a:rPr>
              <a:t>, </a:t>
            </a:r>
            <a:r>
              <a:rPr lang="en-US" dirty="0" err="1">
                <a:solidFill>
                  <a:srgbClr val="F79037"/>
                </a:solidFill>
                <a:cs typeface="+mn-cs"/>
              </a:rPr>
              <a:t>varia</a:t>
            </a:r>
            <a:r>
              <a:rPr lang="en-US" dirty="0">
                <a:solidFill>
                  <a:srgbClr val="F79037"/>
                </a:solidFill>
                <a:cs typeface="+mn-cs"/>
              </a:rPr>
              <a:t> de 10% a 18%.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4752076" y="7398356"/>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4743797" y="8841495"/>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4265865" y="815949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dirty="0">
                <a:solidFill>
                  <a:srgbClr val="F79037"/>
                </a:solidFill>
                <a:cs typeface="+mn-cs"/>
              </a:rPr>
              <a:t>Para </a:t>
            </a:r>
            <a:r>
              <a:rPr lang="en-US" dirty="0" err="1">
                <a:solidFill>
                  <a:srgbClr val="F79037"/>
                </a:solidFill>
                <a:cs typeface="+mn-cs"/>
              </a:rPr>
              <a:t>criptomoedas</a:t>
            </a:r>
            <a:r>
              <a:rPr lang="en-US" dirty="0">
                <a:solidFill>
                  <a:srgbClr val="F79037"/>
                </a:solidFill>
                <a:cs typeface="+mn-cs"/>
              </a:rPr>
              <a:t>, </a:t>
            </a:r>
            <a:r>
              <a:rPr lang="en-US" dirty="0" err="1">
                <a:solidFill>
                  <a:srgbClr val="F79037"/>
                </a:solidFill>
                <a:cs typeface="+mn-cs"/>
              </a:rPr>
              <a:t>varia</a:t>
            </a:r>
            <a:r>
              <a:rPr lang="en-US" dirty="0">
                <a:solidFill>
                  <a:srgbClr val="F79037"/>
                </a:solidFill>
                <a:cs typeface="+mn-cs"/>
              </a:rPr>
              <a:t> de 3% a 8%</a:t>
            </a:r>
          </a:p>
        </p:txBody>
      </p:sp>
    </p:spTree>
    <p:extLst>
      <p:ext uri="{BB962C8B-B14F-4D97-AF65-F5344CB8AC3E}">
        <p14:creationId xmlns:p14="http://schemas.microsoft.com/office/powerpoint/2010/main" val="65141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557086" y="665163"/>
            <a:ext cx="6577469" cy="4169686"/>
          </a:xfrm>
        </p:spPr>
        <p:txBody>
          <a:bodyPr numCol="2"/>
          <a:lstStyle/>
          <a:p>
            <a:r>
              <a:rPr lang="en-GB" b="1" dirty="0" err="1">
                <a:solidFill>
                  <a:srgbClr val="F79037"/>
                </a:solidFill>
              </a:rPr>
              <a:t>Diferentes</a:t>
            </a:r>
            <a:r>
              <a:rPr lang="en-GB" b="1" dirty="0">
                <a:solidFill>
                  <a:srgbClr val="F79037"/>
                </a:solidFill>
              </a:rPr>
              <a:t> </a:t>
            </a:r>
            <a:r>
              <a:rPr lang="en-GB" b="1" dirty="0" err="1">
                <a:solidFill>
                  <a:srgbClr val="F79037"/>
                </a:solidFill>
              </a:rPr>
              <a:t>tipos</a:t>
            </a:r>
            <a:r>
              <a:rPr lang="en-GB" b="1" dirty="0">
                <a:solidFill>
                  <a:srgbClr val="F79037"/>
                </a:solidFill>
              </a:rPr>
              <a:t> de </a:t>
            </a:r>
            <a:r>
              <a:rPr lang="en-GB" b="1" dirty="0" err="1">
                <a:solidFill>
                  <a:srgbClr val="F79037"/>
                </a:solidFill>
              </a:rPr>
              <a:t>empréstimos</a:t>
            </a:r>
            <a:r>
              <a:rPr lang="en-GB" b="1" dirty="0">
                <a:solidFill>
                  <a:srgbClr val="F79037"/>
                </a:solidFill>
              </a:rPr>
              <a:t> </a:t>
            </a:r>
            <a:r>
              <a:rPr lang="en-GB" b="1" dirty="0" err="1">
                <a:solidFill>
                  <a:srgbClr val="F79037"/>
                </a:solidFill>
              </a:rPr>
              <a:t>criptográficos</a:t>
            </a:r>
            <a:endParaRPr lang="en-GB" b="1" dirty="0">
              <a:solidFill>
                <a:srgbClr val="F79037"/>
              </a:solidFill>
            </a:endParaRPr>
          </a:p>
          <a:p>
            <a:r>
              <a:rPr lang="en-GB" dirty="0" err="1"/>
              <a:t>Conforme</a:t>
            </a:r>
            <a:r>
              <a:rPr lang="en-GB" dirty="0"/>
              <a:t> </a:t>
            </a:r>
            <a:r>
              <a:rPr lang="en-GB" dirty="0" err="1"/>
              <a:t>mencionado</a:t>
            </a:r>
            <a:r>
              <a:rPr lang="en-GB" dirty="0"/>
              <a:t>, </a:t>
            </a:r>
            <a:r>
              <a:rPr lang="en-GB" dirty="0" err="1"/>
              <a:t>existem</a:t>
            </a:r>
            <a:r>
              <a:rPr lang="en-GB" dirty="0"/>
              <a:t> </a:t>
            </a:r>
            <a:r>
              <a:rPr lang="en-GB" dirty="0" err="1"/>
              <a:t>dois</a:t>
            </a:r>
            <a:r>
              <a:rPr lang="en-GB" dirty="0"/>
              <a:t> </a:t>
            </a:r>
            <a:r>
              <a:rPr lang="en-GB" dirty="0" err="1"/>
              <a:t>tipos</a:t>
            </a:r>
            <a:r>
              <a:rPr lang="en-GB" dirty="0"/>
              <a:t> de </a:t>
            </a:r>
            <a:r>
              <a:rPr lang="en-GB" dirty="0" err="1"/>
              <a:t>empréstimos</a:t>
            </a:r>
            <a:r>
              <a:rPr lang="en-GB" dirty="0"/>
              <a:t> </a:t>
            </a:r>
            <a:r>
              <a:rPr lang="en-GB" dirty="0" err="1"/>
              <a:t>criptográficos</a:t>
            </a:r>
            <a:r>
              <a:rPr lang="en-GB" dirty="0"/>
              <a:t>: </a:t>
            </a:r>
            <a:r>
              <a:rPr lang="en-GB" dirty="0" err="1"/>
              <a:t>empréstimos</a:t>
            </a:r>
            <a:r>
              <a:rPr lang="en-GB" dirty="0"/>
              <a:t> flash e </a:t>
            </a:r>
            <a:r>
              <a:rPr lang="en-GB" dirty="0" err="1"/>
              <a:t>empréstimos</a:t>
            </a:r>
            <a:r>
              <a:rPr lang="en-GB" dirty="0"/>
              <a:t> </a:t>
            </a:r>
            <a:r>
              <a:rPr lang="en-GB" dirty="0" err="1"/>
              <a:t>garantidos</a:t>
            </a:r>
            <a:r>
              <a:rPr lang="en-GB" dirty="0"/>
              <a:t>. </a:t>
            </a:r>
            <a:r>
              <a:rPr lang="en-GB" dirty="0" err="1"/>
              <a:t>Vamos</a:t>
            </a:r>
            <a:r>
              <a:rPr lang="en-GB" dirty="0"/>
              <a:t> </a:t>
            </a:r>
            <a:r>
              <a:rPr lang="en-GB" dirty="0" err="1"/>
              <a:t>nos</a:t>
            </a:r>
            <a:r>
              <a:rPr lang="en-GB" dirty="0"/>
              <a:t> </a:t>
            </a:r>
            <a:r>
              <a:rPr lang="en-GB" dirty="0" err="1"/>
              <a:t>concentrar</a:t>
            </a:r>
            <a:r>
              <a:rPr lang="en-GB" dirty="0"/>
              <a:t> </a:t>
            </a:r>
            <a:r>
              <a:rPr lang="en-GB" dirty="0" err="1"/>
              <a:t>neles</a:t>
            </a:r>
            <a:r>
              <a:rPr lang="en-GB" dirty="0"/>
              <a:t> </a:t>
            </a:r>
            <a:r>
              <a:rPr lang="en-GB" dirty="0" err="1"/>
              <a:t>na</a:t>
            </a:r>
            <a:r>
              <a:rPr lang="en-GB" dirty="0"/>
              <a:t> </a:t>
            </a:r>
            <a:r>
              <a:rPr lang="en-GB" dirty="0" err="1"/>
              <a:t>próxima</a:t>
            </a:r>
            <a:r>
              <a:rPr lang="en-GB" dirty="0"/>
              <a:t> </a:t>
            </a:r>
            <a:r>
              <a:rPr lang="en-GB" dirty="0" err="1"/>
              <a:t>seção</a:t>
            </a:r>
            <a:r>
              <a:rPr lang="en-GB" dirty="0"/>
              <a:t>.</a:t>
            </a:r>
          </a:p>
          <a:p>
            <a:r>
              <a:rPr lang="en-GB" dirty="0"/>
              <a:t> </a:t>
            </a:r>
          </a:p>
          <a:p>
            <a:r>
              <a:rPr lang="en-GB" b="1" dirty="0" err="1">
                <a:solidFill>
                  <a:srgbClr val="F79037"/>
                </a:solidFill>
              </a:rPr>
              <a:t>Empréstimos</a:t>
            </a:r>
            <a:r>
              <a:rPr lang="en-GB" b="1" dirty="0">
                <a:solidFill>
                  <a:srgbClr val="F79037"/>
                </a:solidFill>
              </a:rPr>
              <a:t> </a:t>
            </a:r>
            <a:r>
              <a:rPr lang="en-GB" b="1" dirty="0" err="1">
                <a:solidFill>
                  <a:srgbClr val="F79037"/>
                </a:solidFill>
              </a:rPr>
              <a:t>instantâneos</a:t>
            </a:r>
            <a:endParaRPr lang="en-GB" b="1" dirty="0">
              <a:solidFill>
                <a:srgbClr val="F79037"/>
              </a:solidFill>
            </a:endParaRPr>
          </a:p>
          <a:p>
            <a:r>
              <a:rPr lang="en-GB" dirty="0" err="1"/>
              <a:t>Os</a:t>
            </a:r>
            <a:r>
              <a:rPr lang="en-GB" dirty="0"/>
              <a:t> </a:t>
            </a:r>
            <a:r>
              <a:rPr lang="en-GB" dirty="0" err="1"/>
              <a:t>empréstimos</a:t>
            </a:r>
            <a:r>
              <a:rPr lang="en-GB" dirty="0"/>
              <a:t> </a:t>
            </a:r>
            <a:r>
              <a:rPr lang="en-GB" dirty="0" err="1"/>
              <a:t>instantâneos</a:t>
            </a:r>
            <a:r>
              <a:rPr lang="en-GB" dirty="0"/>
              <a:t> </a:t>
            </a:r>
            <a:r>
              <a:rPr lang="en-GB" dirty="0" err="1"/>
              <a:t>permitem</a:t>
            </a:r>
            <a:r>
              <a:rPr lang="en-GB" dirty="0"/>
              <a:t> </a:t>
            </a:r>
            <a:r>
              <a:rPr lang="en-GB" dirty="0" err="1"/>
              <a:t>que</a:t>
            </a:r>
            <a:r>
              <a:rPr lang="en-GB" dirty="0"/>
              <a:t> </a:t>
            </a:r>
            <a:r>
              <a:rPr lang="en-GB" dirty="0" err="1"/>
              <a:t>empreste</a:t>
            </a:r>
            <a:r>
              <a:rPr lang="en-GB" dirty="0"/>
              <a:t> </a:t>
            </a:r>
            <a:r>
              <a:rPr lang="en-GB" dirty="0" err="1"/>
              <a:t>fundos</a:t>
            </a:r>
            <a:r>
              <a:rPr lang="en-GB" dirty="0"/>
              <a:t> </a:t>
            </a:r>
            <a:r>
              <a:rPr lang="en-GB" dirty="0" err="1"/>
              <a:t>criptográficos</a:t>
            </a:r>
            <a:r>
              <a:rPr lang="en-GB" dirty="0"/>
              <a:t> </a:t>
            </a:r>
            <a:r>
              <a:rPr lang="en-GB" dirty="0" err="1"/>
              <a:t>sem</a:t>
            </a:r>
            <a:r>
              <a:rPr lang="en-GB" dirty="0"/>
              <a:t> a </a:t>
            </a:r>
            <a:r>
              <a:rPr lang="en-GB" dirty="0" err="1"/>
              <a:t>necessidade</a:t>
            </a:r>
            <a:r>
              <a:rPr lang="en-GB" dirty="0"/>
              <a:t> de </a:t>
            </a:r>
            <a:r>
              <a:rPr lang="en-GB" dirty="0" err="1"/>
              <a:t>garantias</a:t>
            </a:r>
            <a:r>
              <a:rPr lang="en-GB" dirty="0"/>
              <a:t>. O </a:t>
            </a:r>
            <a:r>
              <a:rPr lang="en-GB" dirty="0" err="1"/>
              <a:t>nome</a:t>
            </a:r>
            <a:r>
              <a:rPr lang="en-GB" dirty="0"/>
              <a:t> </a:t>
            </a:r>
            <a:r>
              <a:rPr lang="en-GB" dirty="0" err="1"/>
              <a:t>empréstimo</a:t>
            </a:r>
            <a:r>
              <a:rPr lang="en-GB" dirty="0"/>
              <a:t> </a:t>
            </a:r>
            <a:r>
              <a:rPr lang="en-GB" dirty="0" err="1"/>
              <a:t>rápido</a:t>
            </a:r>
            <a:r>
              <a:rPr lang="en-GB" dirty="0"/>
              <a:t> </a:t>
            </a:r>
            <a:r>
              <a:rPr lang="en-GB" dirty="0" err="1"/>
              <a:t>vem</a:t>
            </a:r>
            <a:r>
              <a:rPr lang="en-GB" dirty="0"/>
              <a:t> do </a:t>
            </a:r>
            <a:r>
              <a:rPr lang="en-GB" dirty="0" err="1"/>
              <a:t>fato</a:t>
            </a:r>
            <a:r>
              <a:rPr lang="en-GB" dirty="0"/>
              <a:t> de o </a:t>
            </a:r>
            <a:r>
              <a:rPr lang="en-GB" dirty="0" err="1"/>
              <a:t>empréstimo</a:t>
            </a:r>
            <a:r>
              <a:rPr lang="en-GB" dirty="0"/>
              <a:t> </a:t>
            </a:r>
            <a:r>
              <a:rPr lang="en-GB" dirty="0" err="1"/>
              <a:t>ser</a:t>
            </a:r>
            <a:r>
              <a:rPr lang="en-GB" dirty="0"/>
              <a:t> </a:t>
            </a:r>
            <a:r>
              <a:rPr lang="en-GB" dirty="0" err="1"/>
              <a:t>concedido</a:t>
            </a:r>
            <a:r>
              <a:rPr lang="en-GB" dirty="0"/>
              <a:t>, dado e </a:t>
            </a:r>
            <a:r>
              <a:rPr lang="en-GB" dirty="0" err="1"/>
              <a:t>reembolsado</a:t>
            </a:r>
            <a:r>
              <a:rPr lang="en-GB" dirty="0"/>
              <a:t> </a:t>
            </a:r>
            <a:r>
              <a:rPr lang="en-GB" dirty="0" err="1"/>
              <a:t>num</a:t>
            </a:r>
            <a:r>
              <a:rPr lang="en-GB" dirty="0"/>
              <a:t> </a:t>
            </a:r>
            <a:r>
              <a:rPr lang="en-GB" dirty="0" err="1"/>
              <a:t>único</a:t>
            </a:r>
            <a:r>
              <a:rPr lang="en-GB" dirty="0"/>
              <a:t> </a:t>
            </a:r>
            <a:r>
              <a:rPr lang="en-GB" dirty="0" err="1"/>
              <a:t>bloco</a:t>
            </a:r>
            <a:r>
              <a:rPr lang="en-GB" dirty="0"/>
              <a:t>. </a:t>
            </a:r>
            <a:r>
              <a:rPr lang="en-GB" dirty="0" err="1"/>
              <a:t>Caso</a:t>
            </a:r>
            <a:r>
              <a:rPr lang="en-GB" dirty="0"/>
              <a:t> o </a:t>
            </a:r>
            <a:r>
              <a:rPr lang="en-GB" dirty="0" err="1"/>
              <a:t>valor</a:t>
            </a:r>
            <a:r>
              <a:rPr lang="en-GB" dirty="0"/>
              <a:t> do </a:t>
            </a:r>
            <a:r>
              <a:rPr lang="en-GB" dirty="0" err="1"/>
              <a:t>empréstimo</a:t>
            </a:r>
            <a:r>
              <a:rPr lang="en-GB" dirty="0"/>
              <a:t> </a:t>
            </a:r>
            <a:r>
              <a:rPr lang="en-GB" dirty="0" err="1"/>
              <a:t>não</a:t>
            </a:r>
            <a:r>
              <a:rPr lang="en-GB" dirty="0"/>
              <a:t> </a:t>
            </a:r>
            <a:r>
              <a:rPr lang="en-GB" dirty="0" err="1"/>
              <a:t>possa</a:t>
            </a:r>
            <a:r>
              <a:rPr lang="en-GB" dirty="0"/>
              <a:t> </a:t>
            </a:r>
            <a:r>
              <a:rPr lang="en-GB" dirty="0" err="1"/>
              <a:t>ser</a:t>
            </a:r>
            <a:r>
              <a:rPr lang="en-GB" dirty="0"/>
              <a:t> </a:t>
            </a:r>
            <a:r>
              <a:rPr lang="en-GB" dirty="0" err="1"/>
              <a:t>devolvido</a:t>
            </a:r>
            <a:r>
              <a:rPr lang="en-GB" dirty="0"/>
              <a:t> com </a:t>
            </a:r>
            <a:r>
              <a:rPr lang="en-GB" dirty="0" err="1"/>
              <a:t>juros</a:t>
            </a:r>
            <a:r>
              <a:rPr lang="en-GB" dirty="0"/>
              <a:t>, a </a:t>
            </a:r>
            <a:r>
              <a:rPr lang="en-GB" dirty="0" err="1"/>
              <a:t>transação</a:t>
            </a:r>
            <a:r>
              <a:rPr lang="en-GB" dirty="0"/>
              <a:t> </a:t>
            </a:r>
            <a:r>
              <a:rPr lang="en-GB" dirty="0" err="1"/>
              <a:t>é</a:t>
            </a:r>
            <a:r>
              <a:rPr lang="en-GB" dirty="0"/>
              <a:t> </a:t>
            </a:r>
            <a:r>
              <a:rPr lang="en-GB" dirty="0" err="1"/>
              <a:t>cancelada</a:t>
            </a:r>
            <a:r>
              <a:rPr lang="en-GB" dirty="0"/>
              <a:t> antes </a:t>
            </a:r>
            <a:r>
              <a:rPr lang="en-GB" dirty="0" err="1"/>
              <a:t>que</a:t>
            </a:r>
            <a:r>
              <a:rPr lang="en-GB" dirty="0"/>
              <a:t> </a:t>
            </a:r>
            <a:r>
              <a:rPr lang="en-GB" dirty="0" err="1"/>
              <a:t>possa</a:t>
            </a:r>
            <a:r>
              <a:rPr lang="en-GB" dirty="0"/>
              <a:t> </a:t>
            </a:r>
            <a:r>
              <a:rPr lang="en-GB" dirty="0" err="1"/>
              <a:t>ser</a:t>
            </a:r>
            <a:r>
              <a:rPr lang="en-GB" dirty="0"/>
              <a:t> </a:t>
            </a:r>
            <a:r>
              <a:rPr lang="en-GB" dirty="0" err="1"/>
              <a:t>validada</a:t>
            </a:r>
            <a:r>
              <a:rPr lang="en-GB" dirty="0"/>
              <a:t> </a:t>
            </a:r>
            <a:r>
              <a:rPr lang="en-GB" dirty="0" err="1"/>
              <a:t>em</a:t>
            </a:r>
            <a:r>
              <a:rPr lang="en-GB" dirty="0"/>
              <a:t> </a:t>
            </a:r>
            <a:r>
              <a:rPr lang="en-GB" dirty="0" err="1"/>
              <a:t>bloco</a:t>
            </a:r>
            <a:r>
              <a:rPr lang="en-GB" dirty="0"/>
              <a:t>. Do </a:t>
            </a:r>
            <a:r>
              <a:rPr lang="en-GB" dirty="0" err="1"/>
              <a:t>lado</a:t>
            </a:r>
            <a:r>
              <a:rPr lang="en-GB" dirty="0"/>
              <a:t> de </a:t>
            </a:r>
            <a:r>
              <a:rPr lang="en-GB" dirty="0" err="1"/>
              <a:t>fora</a:t>
            </a:r>
            <a:r>
              <a:rPr lang="en-GB" dirty="0"/>
              <a:t>, </a:t>
            </a:r>
            <a:r>
              <a:rPr lang="en-GB" dirty="0" err="1"/>
              <a:t>parece</a:t>
            </a:r>
            <a:r>
              <a:rPr lang="en-GB" dirty="0"/>
              <a:t> </a:t>
            </a:r>
            <a:r>
              <a:rPr lang="en-GB" dirty="0" err="1"/>
              <a:t>que</a:t>
            </a:r>
            <a:r>
              <a:rPr lang="en-GB" dirty="0"/>
              <a:t> o </a:t>
            </a:r>
            <a:r>
              <a:rPr lang="en-GB" dirty="0" err="1"/>
              <a:t>empréstimo</a:t>
            </a:r>
            <a:r>
              <a:rPr lang="en-GB" dirty="0"/>
              <a:t> </a:t>
            </a:r>
            <a:r>
              <a:rPr lang="en-GB" dirty="0" err="1"/>
              <a:t>nunca</a:t>
            </a:r>
            <a:r>
              <a:rPr lang="en-GB" dirty="0"/>
              <a:t> </a:t>
            </a:r>
            <a:r>
              <a:rPr lang="en-GB" dirty="0" err="1"/>
              <a:t>aconteceu</a:t>
            </a:r>
            <a:r>
              <a:rPr lang="en-GB" dirty="0"/>
              <a:t>, </a:t>
            </a:r>
            <a:r>
              <a:rPr lang="en-GB" dirty="0" err="1"/>
              <a:t>pois</a:t>
            </a:r>
            <a:r>
              <a:rPr lang="en-GB" dirty="0"/>
              <a:t> </a:t>
            </a:r>
            <a:r>
              <a:rPr lang="en-GB" dirty="0" err="1"/>
              <a:t>nunca</a:t>
            </a:r>
            <a:r>
              <a:rPr lang="en-GB" dirty="0"/>
              <a:t> </a:t>
            </a:r>
            <a:r>
              <a:rPr lang="en-GB" dirty="0" err="1"/>
              <a:t>foi</a:t>
            </a:r>
            <a:r>
              <a:rPr lang="en-GB" dirty="0"/>
              <a:t> </a:t>
            </a:r>
            <a:r>
              <a:rPr lang="en-GB" dirty="0" err="1"/>
              <a:t>confirmado</a:t>
            </a:r>
            <a:r>
              <a:rPr lang="en-GB" dirty="0"/>
              <a:t> e </a:t>
            </a:r>
            <a:r>
              <a:rPr lang="en-GB" dirty="0" err="1"/>
              <a:t>adicionado</a:t>
            </a:r>
            <a:r>
              <a:rPr lang="en-GB" dirty="0"/>
              <a:t> </a:t>
            </a:r>
            <a:r>
              <a:rPr lang="en-GB" dirty="0" err="1"/>
              <a:t>à</a:t>
            </a:r>
            <a:r>
              <a:rPr lang="en-GB" dirty="0"/>
              <a:t> </a:t>
            </a:r>
            <a:r>
              <a:rPr lang="en-GB" dirty="0" err="1"/>
              <a:t>cadeia</a:t>
            </a:r>
            <a:r>
              <a:rPr lang="en-GB" dirty="0"/>
              <a:t>. Um </a:t>
            </a:r>
            <a:r>
              <a:rPr lang="en-GB" dirty="0" err="1"/>
              <a:t>contrato</a:t>
            </a:r>
            <a:r>
              <a:rPr lang="en-GB" dirty="0"/>
              <a:t> </a:t>
            </a:r>
            <a:r>
              <a:rPr lang="en-GB" dirty="0" err="1"/>
              <a:t>inteligente</a:t>
            </a:r>
            <a:r>
              <a:rPr lang="en-GB" dirty="0"/>
              <a:t> </a:t>
            </a:r>
            <a:r>
              <a:rPr lang="en-GB" dirty="0" err="1"/>
              <a:t>controla</a:t>
            </a:r>
            <a:r>
              <a:rPr lang="en-GB" dirty="0"/>
              <a:t> </a:t>
            </a:r>
            <a:r>
              <a:rPr lang="en-GB" dirty="0" err="1"/>
              <a:t>todo</a:t>
            </a:r>
            <a:r>
              <a:rPr lang="en-GB" dirty="0"/>
              <a:t> o </a:t>
            </a:r>
            <a:r>
              <a:rPr lang="en-GB" dirty="0" err="1"/>
              <a:t>processo</a:t>
            </a:r>
            <a:r>
              <a:rPr lang="en-GB" dirty="0"/>
              <a:t>, </a:t>
            </a:r>
            <a:r>
              <a:rPr lang="en-GB" dirty="0" err="1"/>
              <a:t>tornando</a:t>
            </a:r>
            <a:r>
              <a:rPr lang="en-GB" dirty="0"/>
              <a:t> </a:t>
            </a:r>
            <a:r>
              <a:rPr lang="en-GB" dirty="0" err="1"/>
              <a:t>desnecessária</a:t>
            </a:r>
            <a:r>
              <a:rPr lang="en-GB" dirty="0"/>
              <a:t> a </a:t>
            </a:r>
            <a:r>
              <a:rPr lang="en-GB" dirty="0" err="1"/>
              <a:t>intervenção</a:t>
            </a:r>
            <a:r>
              <a:rPr lang="en-GB" dirty="0"/>
              <a:t> </a:t>
            </a:r>
            <a:r>
              <a:rPr lang="en-GB" dirty="0" err="1"/>
              <a:t>humana</a:t>
            </a:r>
            <a:r>
              <a:rPr lang="en-GB" dirty="0"/>
              <a:t>.</a:t>
            </a:r>
          </a:p>
          <a:p>
            <a:r>
              <a:rPr lang="en-GB" dirty="0"/>
              <a:t>Com </a:t>
            </a:r>
            <a:r>
              <a:rPr lang="en-GB" dirty="0" err="1"/>
              <a:t>empréstimos</a:t>
            </a:r>
            <a:r>
              <a:rPr lang="en-GB" dirty="0"/>
              <a:t> </a:t>
            </a:r>
            <a:r>
              <a:rPr lang="en-GB" dirty="0" err="1"/>
              <a:t>em</a:t>
            </a:r>
            <a:r>
              <a:rPr lang="en-GB" dirty="0"/>
              <a:t> </a:t>
            </a:r>
            <a:r>
              <a:rPr lang="en-GB" dirty="0" err="1"/>
              <a:t>finanças</a:t>
            </a:r>
            <a:r>
              <a:rPr lang="en-GB" dirty="0"/>
              <a:t> </a:t>
            </a:r>
            <a:r>
              <a:rPr lang="en-GB" dirty="0" err="1"/>
              <a:t>tradicionais</a:t>
            </a:r>
            <a:r>
              <a:rPr lang="en-GB" dirty="0"/>
              <a:t>, o </a:t>
            </a:r>
            <a:r>
              <a:rPr lang="en-GB" dirty="0" err="1"/>
              <a:t>credor</a:t>
            </a:r>
            <a:r>
              <a:rPr lang="en-GB" dirty="0"/>
              <a:t> </a:t>
            </a:r>
            <a:r>
              <a:rPr lang="en-GB" dirty="0" err="1"/>
              <a:t>geralmente</a:t>
            </a:r>
            <a:r>
              <a:rPr lang="en-GB" dirty="0"/>
              <a:t> </a:t>
            </a:r>
            <a:r>
              <a:rPr lang="en-GB" dirty="0" err="1"/>
              <a:t>quer</a:t>
            </a:r>
            <a:r>
              <a:rPr lang="en-GB" dirty="0"/>
              <a:t> </a:t>
            </a:r>
            <a:r>
              <a:rPr lang="en-GB" dirty="0" err="1"/>
              <a:t>algum</a:t>
            </a:r>
            <a:r>
              <a:rPr lang="en-GB" dirty="0"/>
              <a:t> </a:t>
            </a:r>
            <a:r>
              <a:rPr lang="en-GB" dirty="0" err="1"/>
              <a:t>tipo</a:t>
            </a:r>
            <a:r>
              <a:rPr lang="en-GB" dirty="0"/>
              <a:t> de </a:t>
            </a:r>
            <a:r>
              <a:rPr lang="en-GB" dirty="0" err="1"/>
              <a:t>garantia</a:t>
            </a:r>
            <a:r>
              <a:rPr lang="en-GB" dirty="0"/>
              <a:t> </a:t>
            </a:r>
            <a:r>
              <a:rPr lang="en-GB" dirty="0" err="1"/>
              <a:t>para</a:t>
            </a:r>
            <a:r>
              <a:rPr lang="en-GB" dirty="0"/>
              <a:t> </a:t>
            </a:r>
            <a:r>
              <a:rPr lang="en-GB" dirty="0" err="1"/>
              <a:t>garantir</a:t>
            </a:r>
            <a:r>
              <a:rPr lang="en-GB" dirty="0"/>
              <a:t> </a:t>
            </a:r>
            <a:r>
              <a:rPr lang="en-GB" dirty="0" err="1"/>
              <a:t>que</a:t>
            </a:r>
            <a:r>
              <a:rPr lang="en-GB" dirty="0"/>
              <a:t> </a:t>
            </a:r>
            <a:r>
              <a:rPr lang="en-GB" dirty="0" err="1"/>
              <a:t>receberá</a:t>
            </a:r>
            <a:r>
              <a:rPr lang="en-GB" dirty="0"/>
              <a:t> o </a:t>
            </a:r>
            <a:r>
              <a:rPr lang="en-GB" dirty="0" err="1"/>
              <a:t>dinheiro</a:t>
            </a:r>
            <a:r>
              <a:rPr lang="en-GB" dirty="0"/>
              <a:t> de </a:t>
            </a:r>
            <a:r>
              <a:rPr lang="en-GB" dirty="0" err="1"/>
              <a:t>volta</a:t>
            </a:r>
            <a:r>
              <a:rPr lang="en-GB" dirty="0"/>
              <a:t>. O </a:t>
            </a:r>
            <a:r>
              <a:rPr lang="en-GB" dirty="0" err="1"/>
              <a:t>estabelecimento</a:t>
            </a:r>
            <a:r>
              <a:rPr lang="en-GB" dirty="0"/>
              <a:t> do </a:t>
            </a:r>
            <a:r>
              <a:rPr lang="en-GB" dirty="0" err="1"/>
              <a:t>contrato</a:t>
            </a:r>
            <a:r>
              <a:rPr lang="en-GB" dirty="0"/>
              <a:t> </a:t>
            </a:r>
            <a:r>
              <a:rPr lang="en-GB" dirty="0" err="1"/>
              <a:t>geralmente</a:t>
            </a:r>
            <a:r>
              <a:rPr lang="en-GB" dirty="0"/>
              <a:t> </a:t>
            </a:r>
            <a:r>
              <a:rPr lang="en-GB" dirty="0" err="1"/>
              <a:t>leva</a:t>
            </a:r>
            <a:r>
              <a:rPr lang="en-GB" dirty="0"/>
              <a:t> </a:t>
            </a:r>
            <a:r>
              <a:rPr lang="en-GB" dirty="0" err="1"/>
              <a:t>semanas</a:t>
            </a:r>
            <a:r>
              <a:rPr lang="en-GB" dirty="0"/>
              <a:t> </a:t>
            </a:r>
            <a:r>
              <a:rPr lang="en-GB" dirty="0" err="1"/>
              <a:t>ou</a:t>
            </a:r>
            <a:r>
              <a:rPr lang="en-GB" dirty="0"/>
              <a:t> </a:t>
            </a:r>
            <a:r>
              <a:rPr lang="en-GB" dirty="0" err="1"/>
              <a:t>mais</a:t>
            </a:r>
            <a:r>
              <a:rPr lang="en-GB" dirty="0"/>
              <a:t> </a:t>
            </a:r>
            <a:r>
              <a:rPr lang="en-GB" dirty="0" err="1"/>
              <a:t>para</a:t>
            </a:r>
            <a:r>
              <a:rPr lang="en-GB" dirty="0"/>
              <a:t> </a:t>
            </a:r>
            <a:r>
              <a:rPr lang="en-GB" dirty="0" err="1"/>
              <a:t>ser</a:t>
            </a:r>
            <a:r>
              <a:rPr lang="en-GB" dirty="0"/>
              <a:t> </a:t>
            </a:r>
            <a:r>
              <a:rPr lang="en-GB" dirty="0" err="1"/>
              <a:t>aprovado</a:t>
            </a:r>
            <a:r>
              <a:rPr lang="en-GB" dirty="0"/>
              <a:t>, e o </a:t>
            </a:r>
            <a:r>
              <a:rPr lang="en-GB" dirty="0" err="1"/>
              <a:t>mutuário</a:t>
            </a:r>
            <a:r>
              <a:rPr lang="en-GB" dirty="0"/>
              <a:t> </a:t>
            </a:r>
            <a:r>
              <a:rPr lang="en-GB" dirty="0" err="1"/>
              <a:t>paga</a:t>
            </a:r>
            <a:r>
              <a:rPr lang="en-GB" dirty="0"/>
              <a:t> o </a:t>
            </a:r>
            <a:r>
              <a:rPr lang="en-GB" dirty="0" err="1"/>
              <a:t>empréstimo</a:t>
            </a:r>
            <a:r>
              <a:rPr lang="en-GB" dirty="0"/>
              <a:t>, com </a:t>
            </a:r>
            <a:r>
              <a:rPr lang="en-GB" dirty="0" err="1"/>
              <a:t>juros</a:t>
            </a:r>
            <a:r>
              <a:rPr lang="en-GB" dirty="0"/>
              <a:t>, </a:t>
            </a:r>
            <a:r>
              <a:rPr lang="en-GB" dirty="0" err="1"/>
              <a:t>num</a:t>
            </a:r>
            <a:r>
              <a:rPr lang="en-GB" dirty="0"/>
              <a:t> </a:t>
            </a:r>
            <a:r>
              <a:rPr lang="en-GB" dirty="0" err="1"/>
              <a:t>período</a:t>
            </a:r>
            <a:r>
              <a:rPr lang="en-GB" dirty="0"/>
              <a:t> de </a:t>
            </a:r>
            <a:r>
              <a:rPr lang="en-GB" dirty="0" err="1"/>
              <a:t>semanas</a:t>
            </a:r>
            <a:r>
              <a:rPr lang="en-GB" dirty="0"/>
              <a:t>, </a:t>
            </a:r>
            <a:r>
              <a:rPr lang="en-GB" dirty="0" err="1"/>
              <a:t>meses</a:t>
            </a:r>
            <a:r>
              <a:rPr lang="en-GB" dirty="0"/>
              <a:t> </a:t>
            </a:r>
            <a:r>
              <a:rPr lang="en-GB" dirty="0" err="1"/>
              <a:t>ou</a:t>
            </a:r>
            <a:r>
              <a:rPr lang="en-GB" dirty="0"/>
              <a:t> </a:t>
            </a:r>
            <a:r>
              <a:rPr lang="en-GB" dirty="0" err="1"/>
              <a:t>anos</a:t>
            </a:r>
            <a:r>
              <a:rPr lang="en-GB" dirty="0"/>
              <a:t>. </a:t>
            </a:r>
            <a:r>
              <a:rPr lang="en-GB" dirty="0" err="1"/>
              <a:t>Empréstimos</a:t>
            </a:r>
            <a:r>
              <a:rPr lang="en-GB" dirty="0"/>
              <a:t> </a:t>
            </a:r>
            <a:r>
              <a:rPr lang="en-GB" dirty="0" err="1"/>
              <a:t>instantâneos</a:t>
            </a:r>
            <a:r>
              <a:rPr lang="en-GB" dirty="0"/>
              <a:t> </a:t>
            </a:r>
            <a:r>
              <a:rPr lang="en-GB" dirty="0" err="1"/>
              <a:t>funcionam</a:t>
            </a:r>
            <a:r>
              <a:rPr lang="en-GB" dirty="0"/>
              <a:t> </a:t>
            </a:r>
            <a:r>
              <a:rPr lang="en-GB" dirty="0" err="1"/>
              <a:t>diametralmente</a:t>
            </a:r>
            <a:r>
              <a:rPr lang="en-GB" dirty="0"/>
              <a:t> a </a:t>
            </a:r>
            <a:r>
              <a:rPr lang="en-GB" dirty="0" err="1"/>
              <a:t>isso</a:t>
            </a:r>
            <a:r>
              <a:rPr lang="en-GB" dirty="0"/>
              <a:t>. </a:t>
            </a:r>
            <a:r>
              <a:rPr lang="en-GB" dirty="0" err="1"/>
              <a:t>Eles</a:t>
            </a:r>
            <a:r>
              <a:rPr lang="en-GB" dirty="0"/>
              <a:t> </a:t>
            </a:r>
            <a:r>
              <a:rPr lang="en-GB" dirty="0" err="1"/>
              <a:t>ocorrem</a:t>
            </a:r>
            <a:r>
              <a:rPr lang="en-GB" dirty="0"/>
              <a:t> </a:t>
            </a:r>
            <a:r>
              <a:rPr lang="en-GB" dirty="0" err="1"/>
              <a:t>num</a:t>
            </a:r>
            <a:r>
              <a:rPr lang="en-GB" dirty="0"/>
              <a:t> </a:t>
            </a:r>
            <a:r>
              <a:rPr lang="en-GB" dirty="0" err="1"/>
              <a:t>instante</a:t>
            </a:r>
            <a:r>
              <a:rPr lang="en-GB" dirty="0"/>
              <a:t> </a:t>
            </a:r>
            <a:r>
              <a:rPr lang="en-GB" dirty="0" err="1"/>
              <a:t>porque</a:t>
            </a:r>
            <a:r>
              <a:rPr lang="en-GB" dirty="0"/>
              <a:t> </a:t>
            </a:r>
            <a:r>
              <a:rPr lang="en-GB" dirty="0" err="1"/>
              <a:t>os</a:t>
            </a:r>
            <a:r>
              <a:rPr lang="en-GB" dirty="0"/>
              <a:t> </a:t>
            </a:r>
            <a:r>
              <a:rPr lang="en-GB" dirty="0" err="1"/>
              <a:t>fundos</a:t>
            </a:r>
            <a:r>
              <a:rPr lang="en-GB" dirty="0"/>
              <a:t> são </a:t>
            </a:r>
            <a:r>
              <a:rPr lang="en-GB" dirty="0" err="1"/>
              <a:t>emprestados</a:t>
            </a:r>
            <a:r>
              <a:rPr lang="en-GB" dirty="0"/>
              <a:t> e </a:t>
            </a:r>
            <a:r>
              <a:rPr lang="en-GB" dirty="0" err="1"/>
              <a:t>devolvidos</a:t>
            </a:r>
            <a:r>
              <a:rPr lang="en-GB" dirty="0"/>
              <a:t> </a:t>
            </a:r>
            <a:r>
              <a:rPr lang="en-GB" dirty="0" err="1"/>
              <a:t>em</a:t>
            </a:r>
            <a:r>
              <a:rPr lang="en-GB" dirty="0"/>
              <a:t> </a:t>
            </a:r>
            <a:r>
              <a:rPr lang="en-GB" dirty="0" err="1"/>
              <a:t>segundos</a:t>
            </a:r>
            <a:r>
              <a:rPr lang="en-GB" dirty="0"/>
              <a:t>.</a:t>
            </a:r>
          </a:p>
          <a:p>
            <a:endParaRPr lang="en-GB" dirty="0"/>
          </a:p>
          <a:p>
            <a:r>
              <a:rPr lang="en-GB" b="1" dirty="0">
                <a:solidFill>
                  <a:srgbClr val="F79037"/>
                </a:solidFill>
              </a:rPr>
              <a:t>Como </a:t>
            </a:r>
            <a:r>
              <a:rPr lang="en-GB" b="1" dirty="0" err="1">
                <a:solidFill>
                  <a:srgbClr val="F79037"/>
                </a:solidFill>
              </a:rPr>
              <a:t>funciona</a:t>
            </a:r>
            <a:r>
              <a:rPr lang="en-GB" b="1" dirty="0">
                <a:solidFill>
                  <a:srgbClr val="F79037"/>
                </a:solidFill>
              </a:rPr>
              <a:t> um </a:t>
            </a:r>
            <a:r>
              <a:rPr lang="en-GB" b="1" dirty="0" err="1">
                <a:solidFill>
                  <a:srgbClr val="F79037"/>
                </a:solidFill>
              </a:rPr>
              <a:t>empréstimo</a:t>
            </a:r>
            <a:r>
              <a:rPr lang="en-GB" b="1" dirty="0">
                <a:solidFill>
                  <a:srgbClr val="F79037"/>
                </a:solidFill>
              </a:rPr>
              <a:t> </a:t>
            </a:r>
            <a:r>
              <a:rPr lang="en-GB" b="1" dirty="0" err="1">
                <a:solidFill>
                  <a:srgbClr val="F79037"/>
                </a:solidFill>
              </a:rPr>
              <a:t>rápido</a:t>
            </a:r>
            <a:r>
              <a:rPr lang="en-GB" b="1" dirty="0">
                <a:solidFill>
                  <a:srgbClr val="F79037"/>
                </a:solidFill>
              </a:rPr>
              <a:t>?</a:t>
            </a:r>
          </a:p>
          <a:p>
            <a:r>
              <a:rPr lang="en-GB" dirty="0"/>
              <a:t>Para </a:t>
            </a:r>
            <a:r>
              <a:rPr lang="en-GB" dirty="0" err="1"/>
              <a:t>usar</a:t>
            </a:r>
            <a:r>
              <a:rPr lang="en-GB" dirty="0"/>
              <a:t> um </a:t>
            </a:r>
            <a:r>
              <a:rPr lang="en-GB" dirty="0" err="1"/>
              <a:t>empréstimo</a:t>
            </a:r>
            <a:r>
              <a:rPr lang="en-GB" dirty="0"/>
              <a:t> </a:t>
            </a:r>
            <a:r>
              <a:rPr lang="en-GB" dirty="0" err="1"/>
              <a:t>rápido</a:t>
            </a:r>
            <a:r>
              <a:rPr lang="en-GB" dirty="0"/>
              <a:t>, as </a:t>
            </a:r>
            <a:r>
              <a:rPr lang="en-GB" dirty="0" err="1"/>
              <a:t>partes</a:t>
            </a:r>
            <a:r>
              <a:rPr lang="en-GB" dirty="0"/>
              <a:t> </a:t>
            </a:r>
            <a:r>
              <a:rPr lang="en-GB" dirty="0" err="1"/>
              <a:t>envolvidas</a:t>
            </a:r>
            <a:r>
              <a:rPr lang="en-GB" dirty="0"/>
              <a:t> </a:t>
            </a:r>
            <a:r>
              <a:rPr lang="en-GB" dirty="0" err="1"/>
              <a:t>precisam</a:t>
            </a:r>
            <a:r>
              <a:rPr lang="en-GB" dirty="0"/>
              <a:t> </a:t>
            </a:r>
            <a:r>
              <a:rPr lang="en-GB" dirty="0" err="1"/>
              <a:t>agir</a:t>
            </a:r>
            <a:r>
              <a:rPr lang="en-GB" dirty="0"/>
              <a:t> </a:t>
            </a:r>
            <a:r>
              <a:rPr lang="en-GB" dirty="0" err="1"/>
              <a:t>rapidamente</a:t>
            </a:r>
            <a:r>
              <a:rPr lang="en-GB" dirty="0"/>
              <a:t>. Este </a:t>
            </a:r>
            <a:r>
              <a:rPr lang="en-GB" dirty="0" err="1"/>
              <a:t>requisito</a:t>
            </a:r>
            <a:r>
              <a:rPr lang="en-GB" dirty="0"/>
              <a:t> </a:t>
            </a:r>
            <a:r>
              <a:rPr lang="en-GB" dirty="0" err="1"/>
              <a:t>é</a:t>
            </a:r>
            <a:r>
              <a:rPr lang="en-GB" dirty="0"/>
              <a:t> </a:t>
            </a:r>
            <a:r>
              <a:rPr lang="en-GB" dirty="0" err="1"/>
              <a:t>onde</a:t>
            </a:r>
            <a:r>
              <a:rPr lang="en-GB" dirty="0"/>
              <a:t> </a:t>
            </a:r>
            <a:r>
              <a:rPr lang="en-GB" dirty="0" err="1"/>
              <a:t>os</a:t>
            </a:r>
            <a:r>
              <a:rPr lang="en-GB" dirty="0"/>
              <a:t> </a:t>
            </a:r>
            <a:r>
              <a:rPr lang="en-GB" dirty="0" err="1"/>
              <a:t>contratos</a:t>
            </a:r>
            <a:r>
              <a:rPr lang="en-GB" dirty="0"/>
              <a:t> </a:t>
            </a:r>
            <a:r>
              <a:rPr lang="en-GB" dirty="0" err="1"/>
              <a:t>inteligentes</a:t>
            </a:r>
            <a:r>
              <a:rPr lang="en-GB" dirty="0"/>
              <a:t> </a:t>
            </a:r>
            <a:r>
              <a:rPr lang="en-GB" dirty="0" err="1"/>
              <a:t>entram</a:t>
            </a:r>
            <a:r>
              <a:rPr lang="en-GB" dirty="0"/>
              <a:t> </a:t>
            </a:r>
            <a:r>
              <a:rPr lang="en-GB" dirty="0" err="1"/>
              <a:t>em</a:t>
            </a:r>
            <a:r>
              <a:rPr lang="en-GB" dirty="0"/>
              <a:t> </a:t>
            </a:r>
            <a:r>
              <a:rPr lang="en-GB" dirty="0" err="1"/>
              <a:t>jogo</a:t>
            </a:r>
            <a:r>
              <a:rPr lang="en-GB" dirty="0"/>
              <a:t> </a:t>
            </a:r>
            <a:r>
              <a:rPr lang="en-GB" dirty="0" err="1"/>
              <a:t>novamente</a:t>
            </a:r>
            <a:r>
              <a:rPr lang="en-GB" dirty="0"/>
              <a:t>. Com a </a:t>
            </a:r>
            <a:r>
              <a:rPr lang="en-GB" dirty="0" err="1"/>
              <a:t>lógica</a:t>
            </a:r>
            <a:r>
              <a:rPr lang="en-GB" dirty="0"/>
              <a:t> de </a:t>
            </a:r>
            <a:r>
              <a:rPr lang="en-GB" dirty="0" err="1"/>
              <a:t>contrato</a:t>
            </a:r>
            <a:r>
              <a:rPr lang="en-GB" dirty="0"/>
              <a:t> </a:t>
            </a:r>
            <a:r>
              <a:rPr lang="en-GB" dirty="0" err="1"/>
              <a:t>inteligente</a:t>
            </a:r>
            <a:r>
              <a:rPr lang="en-GB" dirty="0"/>
              <a:t>, </a:t>
            </a:r>
            <a:r>
              <a:rPr lang="en-GB" dirty="0" err="1"/>
              <a:t>pode</a:t>
            </a:r>
            <a:r>
              <a:rPr lang="en-GB" dirty="0"/>
              <a:t> </a:t>
            </a:r>
            <a:r>
              <a:rPr lang="en-GB" dirty="0" err="1"/>
              <a:t>criar</a:t>
            </a:r>
            <a:r>
              <a:rPr lang="en-GB" dirty="0"/>
              <a:t> </a:t>
            </a:r>
            <a:r>
              <a:rPr lang="en-GB" dirty="0" err="1"/>
              <a:t>uma</a:t>
            </a:r>
            <a:r>
              <a:rPr lang="en-GB" dirty="0"/>
              <a:t> </a:t>
            </a:r>
            <a:r>
              <a:rPr lang="en-GB" dirty="0" err="1"/>
              <a:t>transação</a:t>
            </a:r>
            <a:r>
              <a:rPr lang="en-GB" dirty="0"/>
              <a:t> de </a:t>
            </a:r>
            <a:r>
              <a:rPr lang="en-GB" dirty="0" err="1"/>
              <a:t>nível</a:t>
            </a:r>
            <a:r>
              <a:rPr lang="en-GB" dirty="0"/>
              <a:t> superior </a:t>
            </a:r>
            <a:r>
              <a:rPr lang="en-GB" dirty="0" err="1"/>
              <a:t>contendo</a:t>
            </a:r>
            <a:r>
              <a:rPr lang="en-GB" dirty="0"/>
              <a:t> </a:t>
            </a:r>
            <a:r>
              <a:rPr lang="en-GB" dirty="0" err="1"/>
              <a:t>subtransações</a:t>
            </a:r>
            <a:r>
              <a:rPr lang="en-GB" dirty="0"/>
              <a:t>. Se </a:t>
            </a:r>
            <a:r>
              <a:rPr lang="en-GB" dirty="0" err="1"/>
              <a:t>alguma</a:t>
            </a:r>
            <a:r>
              <a:rPr lang="en-GB" dirty="0"/>
              <a:t> </a:t>
            </a:r>
            <a:r>
              <a:rPr lang="en-GB" dirty="0" err="1"/>
              <a:t>subtransação</a:t>
            </a:r>
            <a:r>
              <a:rPr lang="en-GB" dirty="0"/>
              <a:t> </a:t>
            </a:r>
            <a:r>
              <a:rPr lang="en-GB" dirty="0" err="1"/>
              <a:t>falhar</a:t>
            </a:r>
            <a:r>
              <a:rPr lang="en-GB" dirty="0"/>
              <a:t>, a </a:t>
            </a:r>
            <a:r>
              <a:rPr lang="en-GB" dirty="0" err="1"/>
              <a:t>transação</a:t>
            </a:r>
            <a:r>
              <a:rPr lang="en-GB" dirty="0"/>
              <a:t> de </a:t>
            </a:r>
            <a:r>
              <a:rPr lang="en-GB" dirty="0" err="1"/>
              <a:t>nível</a:t>
            </a:r>
            <a:r>
              <a:rPr lang="en-GB" dirty="0"/>
              <a:t> superior </a:t>
            </a:r>
            <a:r>
              <a:rPr lang="en-GB" dirty="0" err="1"/>
              <a:t>não</a:t>
            </a:r>
            <a:r>
              <a:rPr lang="en-GB" dirty="0"/>
              <a:t> </a:t>
            </a:r>
            <a:r>
              <a:rPr lang="en-GB" dirty="0" err="1"/>
              <a:t>será</a:t>
            </a:r>
            <a:r>
              <a:rPr lang="en-GB" dirty="0"/>
              <a:t> </a:t>
            </a:r>
            <a:r>
              <a:rPr lang="en-GB" dirty="0" err="1"/>
              <a:t>concluída</a:t>
            </a:r>
            <a:r>
              <a:rPr lang="en-GB" dirty="0"/>
              <a:t>.</a:t>
            </a:r>
          </a:p>
          <a:p>
            <a:r>
              <a:rPr lang="en-GB" dirty="0"/>
              <a:t> </a:t>
            </a:r>
          </a:p>
          <a:p>
            <a:r>
              <a:rPr lang="en-GB" dirty="0"/>
              <a:t>Para fins de </a:t>
            </a:r>
            <a:r>
              <a:rPr lang="en-GB" dirty="0" err="1"/>
              <a:t>exemplo</a:t>
            </a:r>
            <a:r>
              <a:rPr lang="en-GB" dirty="0"/>
              <a:t>, um token </a:t>
            </a:r>
            <a:r>
              <a:rPr lang="en-GB" dirty="0" err="1"/>
              <a:t>está</a:t>
            </a:r>
            <a:r>
              <a:rPr lang="en-GB" dirty="0"/>
              <a:t> </a:t>
            </a:r>
            <a:r>
              <a:rPr lang="en-GB" dirty="0" err="1"/>
              <a:t>sendo</a:t>
            </a:r>
            <a:r>
              <a:rPr lang="en-GB" dirty="0"/>
              <a:t> </a:t>
            </a:r>
            <a:r>
              <a:rPr lang="en-GB" dirty="0" err="1"/>
              <a:t>negociado</a:t>
            </a:r>
            <a:r>
              <a:rPr lang="en-GB" dirty="0"/>
              <a:t> </a:t>
            </a:r>
            <a:r>
              <a:rPr lang="en-GB" dirty="0" err="1"/>
              <a:t>por</a:t>
            </a:r>
            <a:r>
              <a:rPr lang="en-GB" dirty="0"/>
              <a:t> US$ 1,00 (USD) no pool de </a:t>
            </a:r>
            <a:r>
              <a:rPr lang="en-GB" dirty="0" err="1"/>
              <a:t>liquidez</a:t>
            </a:r>
            <a:r>
              <a:rPr lang="en-GB" dirty="0"/>
              <a:t> A e US$ 1,10 no pool de </a:t>
            </a:r>
            <a:r>
              <a:rPr lang="en-GB" dirty="0" err="1"/>
              <a:t>liquidez</a:t>
            </a:r>
            <a:r>
              <a:rPr lang="en-GB" dirty="0"/>
              <a:t> B. Para </a:t>
            </a:r>
            <a:r>
              <a:rPr lang="en-GB" dirty="0" err="1"/>
              <a:t>aproveitar</a:t>
            </a:r>
            <a:r>
              <a:rPr lang="en-GB" dirty="0"/>
              <a:t> </a:t>
            </a:r>
            <a:r>
              <a:rPr lang="en-GB" dirty="0" err="1"/>
              <a:t>isso</a:t>
            </a:r>
            <a:r>
              <a:rPr lang="en-GB" dirty="0"/>
              <a:t> (</a:t>
            </a:r>
            <a:r>
              <a:rPr lang="en-GB" dirty="0" err="1"/>
              <a:t>arbitragem</a:t>
            </a:r>
            <a:r>
              <a:rPr lang="en-GB" dirty="0"/>
              <a:t>), </a:t>
            </a:r>
            <a:r>
              <a:rPr lang="en-GB" dirty="0" err="1"/>
              <a:t>atualmente</a:t>
            </a:r>
            <a:r>
              <a:rPr lang="en-GB" dirty="0"/>
              <a:t> </a:t>
            </a:r>
            <a:r>
              <a:rPr lang="en-GB" dirty="0" err="1"/>
              <a:t>não</a:t>
            </a:r>
            <a:r>
              <a:rPr lang="en-GB" dirty="0"/>
              <a:t> tem </a:t>
            </a:r>
            <a:r>
              <a:rPr lang="en-GB" dirty="0" err="1"/>
              <a:t>fundos</a:t>
            </a:r>
            <a:r>
              <a:rPr lang="en-GB" dirty="0"/>
              <a:t> </a:t>
            </a:r>
            <a:r>
              <a:rPr lang="en-GB" dirty="0" err="1"/>
              <a:t>suficientes</a:t>
            </a:r>
            <a:r>
              <a:rPr lang="en-GB" dirty="0"/>
              <a:t> </a:t>
            </a:r>
            <a:r>
              <a:rPr lang="en-GB" dirty="0" err="1"/>
              <a:t>para</a:t>
            </a:r>
            <a:r>
              <a:rPr lang="en-GB" dirty="0"/>
              <a:t> </a:t>
            </a:r>
            <a:r>
              <a:rPr lang="en-GB" dirty="0" err="1"/>
              <a:t>comprar</a:t>
            </a:r>
            <a:r>
              <a:rPr lang="en-GB" dirty="0"/>
              <a:t> tokens do </a:t>
            </a:r>
            <a:r>
              <a:rPr lang="en-GB" dirty="0" err="1"/>
              <a:t>primeiro</a:t>
            </a:r>
            <a:r>
              <a:rPr lang="en-GB" dirty="0"/>
              <a:t> pool </a:t>
            </a:r>
            <a:r>
              <a:rPr lang="en-GB" dirty="0" err="1"/>
              <a:t>para</a:t>
            </a:r>
            <a:r>
              <a:rPr lang="en-GB" dirty="0"/>
              <a:t> vender no </a:t>
            </a:r>
            <a:r>
              <a:rPr lang="en-GB" dirty="0" err="1"/>
              <a:t>segundo</a:t>
            </a:r>
            <a:r>
              <a:rPr lang="en-GB" dirty="0"/>
              <a:t>. Um </a:t>
            </a:r>
            <a:r>
              <a:rPr lang="en-GB" dirty="0" err="1"/>
              <a:t>empréstimo</a:t>
            </a:r>
            <a:r>
              <a:rPr lang="en-GB" dirty="0"/>
              <a:t> </a:t>
            </a:r>
            <a:r>
              <a:rPr lang="en-GB" dirty="0" err="1"/>
              <a:t>rápido</a:t>
            </a:r>
            <a:r>
              <a:rPr lang="en-GB" dirty="0"/>
              <a:t> </a:t>
            </a:r>
            <a:r>
              <a:rPr lang="en-GB" dirty="0" err="1"/>
              <a:t>pode</a:t>
            </a:r>
            <a:r>
              <a:rPr lang="en-GB" dirty="0"/>
              <a:t> </a:t>
            </a:r>
            <a:r>
              <a:rPr lang="en-GB" dirty="0" err="1"/>
              <a:t>ajudar</a:t>
            </a:r>
            <a:r>
              <a:rPr lang="en-GB" dirty="0"/>
              <a:t> a </a:t>
            </a:r>
            <a:r>
              <a:rPr lang="en-GB" dirty="0" err="1"/>
              <a:t>concluir</a:t>
            </a:r>
            <a:r>
              <a:rPr lang="en-GB" dirty="0"/>
              <a:t> </a:t>
            </a:r>
            <a:r>
              <a:rPr lang="en-GB" dirty="0" err="1"/>
              <a:t>essa</a:t>
            </a:r>
            <a:r>
              <a:rPr lang="en-GB" dirty="0"/>
              <a:t> </a:t>
            </a:r>
            <a:r>
              <a:rPr lang="en-GB" dirty="0" err="1"/>
              <a:t>arbitragem</a:t>
            </a:r>
            <a:r>
              <a:rPr lang="en-GB" dirty="0"/>
              <a:t> </a:t>
            </a:r>
            <a:r>
              <a:rPr lang="en-GB" dirty="0" err="1"/>
              <a:t>num</a:t>
            </a:r>
            <a:r>
              <a:rPr lang="en-GB" dirty="0"/>
              <a:t> </a:t>
            </a:r>
            <a:r>
              <a:rPr lang="en-GB" dirty="0" err="1"/>
              <a:t>bloco</a:t>
            </a:r>
            <a:r>
              <a:rPr lang="en-GB" dirty="0"/>
              <a:t>. </a:t>
            </a:r>
            <a:r>
              <a:rPr lang="en-GB" dirty="0" err="1"/>
              <a:t>Por</a:t>
            </a:r>
            <a:r>
              <a:rPr lang="en-GB" dirty="0"/>
              <a:t> </a:t>
            </a:r>
            <a:r>
              <a:rPr lang="en-GB" dirty="0" err="1"/>
              <a:t>exemplo</a:t>
            </a:r>
            <a:r>
              <a:rPr lang="en-GB" dirty="0"/>
              <a:t>, imagine </a:t>
            </a:r>
            <a:r>
              <a:rPr lang="en-GB" dirty="0" err="1"/>
              <a:t>que</a:t>
            </a:r>
            <a:r>
              <a:rPr lang="en-GB" dirty="0"/>
              <a:t>, </a:t>
            </a:r>
            <a:r>
              <a:rPr lang="en-GB" dirty="0" err="1"/>
              <a:t>para</a:t>
            </a:r>
            <a:r>
              <a:rPr lang="en-GB" dirty="0"/>
              <a:t> a </a:t>
            </a:r>
            <a:r>
              <a:rPr lang="en-GB" dirty="0" err="1"/>
              <a:t>transação</a:t>
            </a:r>
            <a:r>
              <a:rPr lang="en-GB" dirty="0"/>
              <a:t> principal, </a:t>
            </a:r>
            <a:r>
              <a:rPr lang="en-GB" dirty="0" err="1"/>
              <a:t>fará</a:t>
            </a:r>
            <a:r>
              <a:rPr lang="en-GB" dirty="0"/>
              <a:t> um </a:t>
            </a:r>
            <a:r>
              <a:rPr lang="en-GB" dirty="0" err="1"/>
              <a:t>empréstimo</a:t>
            </a:r>
            <a:r>
              <a:rPr lang="en-GB" dirty="0"/>
              <a:t> flash de 2.000 USDC de </a:t>
            </a:r>
            <a:r>
              <a:rPr lang="en-GB" dirty="0" err="1"/>
              <a:t>uma</a:t>
            </a:r>
            <a:r>
              <a:rPr lang="en-GB" dirty="0"/>
              <a:t> </a:t>
            </a:r>
            <a:r>
              <a:rPr lang="en-GB" dirty="0" err="1"/>
              <a:t>plataforma</a:t>
            </a:r>
            <a:r>
              <a:rPr lang="en-GB" dirty="0"/>
              <a:t> </a:t>
            </a:r>
            <a:r>
              <a:rPr lang="en-GB" dirty="0" err="1"/>
              <a:t>DeFi</a:t>
            </a:r>
            <a:r>
              <a:rPr lang="en-GB" dirty="0"/>
              <a:t> e o </a:t>
            </a:r>
            <a:r>
              <a:rPr lang="en-GB" dirty="0" err="1"/>
              <a:t>pagará</a:t>
            </a:r>
            <a:r>
              <a:rPr lang="en-GB" dirty="0"/>
              <a:t>.</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130</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dirty="0" err="1">
                <a:solidFill>
                  <a:srgbClr val="000000"/>
                </a:solidFill>
                <a:ea typeface="Times New Roman" panose="02020603050405020304" pitchFamily="18" charset="0"/>
              </a:rPr>
              <a:t>Podemos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dividir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subtransações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menores</a:t>
            </a:r>
            <a:r>
              <a:rPr lang="en-US" dirty="0">
                <a:solidFill>
                  <a:srgbClr val="000000"/>
                </a:solidFill>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Os</a:t>
            </a:r>
            <a:r>
              <a:rPr lang="en-US" b="1" dirty="0">
                <a:solidFill>
                  <a:srgbClr val="F79037"/>
                </a:solidFill>
              </a:rPr>
              <a:t> </a:t>
            </a:r>
            <a:r>
              <a:rPr lang="en-US" b="1" dirty="0" err="1">
                <a:solidFill>
                  <a:srgbClr val="F79037"/>
                </a:solidFill>
              </a:rPr>
              <a:t>fundos</a:t>
            </a:r>
            <a:r>
              <a:rPr lang="en-US" b="1" dirty="0">
                <a:solidFill>
                  <a:srgbClr val="F79037"/>
                </a:solidFill>
              </a:rPr>
              <a:t> </a:t>
            </a:r>
            <a:r>
              <a:rPr lang="en-US" b="1" dirty="0" err="1">
                <a:solidFill>
                  <a:srgbClr val="F79037"/>
                </a:solidFill>
              </a:rPr>
              <a:t>emprestados</a:t>
            </a:r>
            <a:r>
              <a:rPr lang="en-US" b="1" dirty="0">
                <a:solidFill>
                  <a:srgbClr val="F79037"/>
                </a:solidFill>
              </a:rPr>
              <a:t> são </a:t>
            </a:r>
            <a:r>
              <a:rPr lang="en-US" b="1" dirty="0" err="1">
                <a:solidFill>
                  <a:srgbClr val="F79037"/>
                </a:solidFill>
              </a:rPr>
              <a:t>transferidos</a:t>
            </a:r>
            <a:r>
              <a:rPr lang="en-US" b="1" dirty="0">
                <a:solidFill>
                  <a:srgbClr val="F79037"/>
                </a:solidFill>
              </a:rPr>
              <a:t> </a:t>
            </a:r>
            <a:r>
              <a:rPr lang="en-US" b="1" dirty="0" err="1">
                <a:solidFill>
                  <a:srgbClr val="F79037"/>
                </a:solidFill>
              </a:rPr>
              <a:t>para</a:t>
            </a:r>
            <a:r>
              <a:rPr lang="en-US" b="1" dirty="0">
                <a:solidFill>
                  <a:srgbClr val="F79037"/>
                </a:solidFill>
              </a:rPr>
              <a:t> </a:t>
            </a:r>
            <a:r>
              <a:rPr lang="en-US" b="1" dirty="0" err="1">
                <a:solidFill>
                  <a:srgbClr val="F79037"/>
                </a:solidFill>
              </a:rPr>
              <a:t>sua</a:t>
            </a:r>
            <a:r>
              <a:rPr lang="en-US" b="1" dirty="0">
                <a:solidFill>
                  <a:srgbClr val="F79037"/>
                </a:solidFill>
              </a:rPr>
              <a:t> </a:t>
            </a:r>
            <a:r>
              <a:rPr lang="en-US" b="1" dirty="0" err="1">
                <a:solidFill>
                  <a:srgbClr val="F79037"/>
                </a:solidFill>
              </a:rPr>
              <a:t>carteira</a:t>
            </a:r>
            <a:r>
              <a:rPr lang="en-US" b="1" dirty="0">
                <a:solidFill>
                  <a:srgbClr val="F79037"/>
                </a:solidFill>
              </a:rPr>
              <a:t>.</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Você</a:t>
            </a:r>
            <a:r>
              <a:rPr lang="en-US" b="1" dirty="0">
                <a:solidFill>
                  <a:srgbClr val="F79037"/>
                </a:solidFill>
              </a:rPr>
              <a:t> </a:t>
            </a:r>
            <a:r>
              <a:rPr lang="en-US" b="1" dirty="0" err="1">
                <a:solidFill>
                  <a:srgbClr val="F79037"/>
                </a:solidFill>
              </a:rPr>
              <a:t>compra</a:t>
            </a:r>
            <a:r>
              <a:rPr lang="en-US" b="1" dirty="0">
                <a:solidFill>
                  <a:srgbClr val="F79037"/>
                </a:solidFill>
              </a:rPr>
              <a:t> $ 2.000 </a:t>
            </a:r>
            <a:r>
              <a:rPr lang="en-US" b="1" dirty="0" err="1">
                <a:solidFill>
                  <a:srgbClr val="F79037"/>
                </a:solidFill>
              </a:rPr>
              <a:t>em</a:t>
            </a:r>
            <a:r>
              <a:rPr lang="en-US" b="1" dirty="0">
                <a:solidFill>
                  <a:srgbClr val="F79037"/>
                </a:solidFill>
              </a:rPr>
              <a:t> </a:t>
            </a:r>
            <a:r>
              <a:rPr lang="en-US" b="1" dirty="0" err="1">
                <a:solidFill>
                  <a:srgbClr val="F79037"/>
                </a:solidFill>
              </a:rPr>
              <a:t>cripto</a:t>
            </a:r>
            <a:r>
              <a:rPr lang="en-US" b="1" dirty="0">
                <a:solidFill>
                  <a:srgbClr val="F79037"/>
                </a:solidFill>
              </a:rPr>
              <a:t> do pool de </a:t>
            </a:r>
            <a:r>
              <a:rPr lang="en-US" b="1" dirty="0" err="1">
                <a:solidFill>
                  <a:srgbClr val="F79037"/>
                </a:solidFill>
              </a:rPr>
              <a:t>liquidez</a:t>
            </a:r>
            <a:r>
              <a:rPr lang="en-US" b="1" dirty="0">
                <a:solidFill>
                  <a:srgbClr val="F79037"/>
                </a:solidFill>
              </a:rPr>
              <a:t> A (2.000 tokens).</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Você</a:t>
            </a:r>
            <a:r>
              <a:rPr lang="en-US" b="1" dirty="0">
                <a:solidFill>
                  <a:srgbClr val="F79037"/>
                </a:solidFill>
              </a:rPr>
              <a:t> </a:t>
            </a:r>
            <a:r>
              <a:rPr lang="en-US" b="1" dirty="0" err="1">
                <a:solidFill>
                  <a:srgbClr val="F79037"/>
                </a:solidFill>
              </a:rPr>
              <a:t>vende</a:t>
            </a:r>
            <a:r>
              <a:rPr lang="en-US" b="1" dirty="0">
                <a:solidFill>
                  <a:srgbClr val="F79037"/>
                </a:solidFill>
              </a:rPr>
              <a:t> </a:t>
            </a:r>
            <a:r>
              <a:rPr lang="en-US" b="1" dirty="0" err="1">
                <a:solidFill>
                  <a:srgbClr val="F79037"/>
                </a:solidFill>
              </a:rPr>
              <a:t>os</a:t>
            </a:r>
            <a:r>
              <a:rPr lang="en-US" b="1" dirty="0">
                <a:solidFill>
                  <a:srgbClr val="F79037"/>
                </a:solidFill>
              </a:rPr>
              <a:t> 2.000 tokens </a:t>
            </a:r>
            <a:r>
              <a:rPr lang="en-US" b="1" dirty="0" err="1">
                <a:solidFill>
                  <a:srgbClr val="F79037"/>
                </a:solidFill>
              </a:rPr>
              <a:t>por</a:t>
            </a:r>
            <a:r>
              <a:rPr lang="en-US" b="1" dirty="0">
                <a:solidFill>
                  <a:srgbClr val="F79037"/>
                </a:solidFill>
              </a:rPr>
              <a:t> $ 1,10, </a:t>
            </a:r>
            <a:r>
              <a:rPr lang="en-US" b="1" dirty="0" err="1">
                <a:solidFill>
                  <a:srgbClr val="F79037"/>
                </a:solidFill>
              </a:rPr>
              <a:t>gerando</a:t>
            </a:r>
            <a:r>
              <a:rPr lang="en-US" b="1" dirty="0">
                <a:solidFill>
                  <a:srgbClr val="F79037"/>
                </a:solidFill>
              </a:rPr>
              <a:t> </a:t>
            </a:r>
            <a:r>
              <a:rPr lang="en-US" b="1" dirty="0" err="1">
                <a:solidFill>
                  <a:srgbClr val="F79037"/>
                </a:solidFill>
              </a:rPr>
              <a:t>uma</a:t>
            </a:r>
            <a:r>
              <a:rPr lang="en-US" b="1" dirty="0">
                <a:solidFill>
                  <a:srgbClr val="F79037"/>
                </a:solidFill>
              </a:rPr>
              <a:t> </a:t>
            </a:r>
            <a:r>
              <a:rPr lang="en-US" b="1" dirty="0" err="1">
                <a:solidFill>
                  <a:srgbClr val="F79037"/>
                </a:solidFill>
              </a:rPr>
              <a:t>receita</a:t>
            </a:r>
            <a:r>
              <a:rPr lang="en-US" b="1" dirty="0">
                <a:solidFill>
                  <a:srgbClr val="F79037"/>
                </a:solidFill>
              </a:rPr>
              <a:t> de $ 2.200.</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260667"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Você</a:t>
            </a:r>
            <a:r>
              <a:rPr lang="en-US" b="1" dirty="0">
                <a:solidFill>
                  <a:srgbClr val="F79037"/>
                </a:solidFill>
              </a:rPr>
              <a:t> </a:t>
            </a:r>
            <a:r>
              <a:rPr lang="en-US" b="1" dirty="0" err="1">
                <a:solidFill>
                  <a:srgbClr val="F79037"/>
                </a:solidFill>
              </a:rPr>
              <a:t>transfere</a:t>
            </a:r>
            <a:r>
              <a:rPr lang="en-US" b="1" dirty="0">
                <a:solidFill>
                  <a:srgbClr val="F79037"/>
                </a:solidFill>
              </a:rPr>
              <a:t> o </a:t>
            </a:r>
            <a:r>
              <a:rPr lang="en-US" b="1" dirty="0" err="1">
                <a:solidFill>
                  <a:srgbClr val="F79037"/>
                </a:solidFill>
              </a:rPr>
              <a:t>empréstimo</a:t>
            </a:r>
            <a:r>
              <a:rPr lang="en-US" b="1" dirty="0">
                <a:solidFill>
                  <a:srgbClr val="F79037"/>
                </a:solidFill>
              </a:rPr>
              <a:t> </a:t>
            </a:r>
            <a:r>
              <a:rPr lang="en-US" b="1" dirty="0" err="1">
                <a:solidFill>
                  <a:srgbClr val="F79037"/>
                </a:solidFill>
              </a:rPr>
              <a:t>mais</a:t>
            </a:r>
            <a:r>
              <a:rPr lang="en-US" b="1" dirty="0">
                <a:solidFill>
                  <a:srgbClr val="F79037"/>
                </a:solidFill>
              </a:rPr>
              <a:t> a taxa de </a:t>
            </a:r>
            <a:r>
              <a:rPr lang="en-US" b="1" dirty="0" err="1">
                <a:solidFill>
                  <a:srgbClr val="F79037"/>
                </a:solidFill>
              </a:rPr>
              <a:t>empréstimo</a:t>
            </a:r>
            <a:r>
              <a:rPr lang="en-US" b="1" dirty="0">
                <a:solidFill>
                  <a:srgbClr val="F79037"/>
                </a:solidFill>
              </a:rPr>
              <a:t> </a:t>
            </a:r>
            <a:r>
              <a:rPr lang="en-US" b="1" dirty="0" err="1">
                <a:solidFill>
                  <a:srgbClr val="F79037"/>
                </a:solidFill>
              </a:rPr>
              <a:t>para</a:t>
            </a:r>
            <a:r>
              <a:rPr lang="en-US" b="1" dirty="0">
                <a:solidFill>
                  <a:srgbClr val="F79037"/>
                </a:solidFill>
              </a:rPr>
              <a:t> o </a:t>
            </a:r>
            <a:r>
              <a:rPr lang="en-US" b="1" dirty="0" err="1">
                <a:solidFill>
                  <a:srgbClr val="F79037"/>
                </a:solidFill>
              </a:rPr>
              <a:t>contrato</a:t>
            </a:r>
            <a:r>
              <a:rPr lang="en-US" b="1" dirty="0">
                <a:solidFill>
                  <a:srgbClr val="F79037"/>
                </a:solidFill>
              </a:rPr>
              <a:t> </a:t>
            </a:r>
            <a:r>
              <a:rPr lang="en-US" b="1" dirty="0" err="1">
                <a:solidFill>
                  <a:srgbClr val="F79037"/>
                </a:solidFill>
              </a:rPr>
              <a:t>inteligente</a:t>
            </a:r>
            <a:r>
              <a:rPr lang="en-US" b="1" dirty="0">
                <a:solidFill>
                  <a:srgbClr val="F79037"/>
                </a:solidFill>
              </a:rPr>
              <a:t> de </a:t>
            </a:r>
            <a:r>
              <a:rPr lang="en-US" b="1" dirty="0" err="1">
                <a:solidFill>
                  <a:srgbClr val="F79037"/>
                </a:solidFill>
              </a:rPr>
              <a:t>empréstimo</a:t>
            </a:r>
            <a:r>
              <a:rPr lang="en-US" b="1" dirty="0">
                <a:solidFill>
                  <a:srgbClr val="F79037"/>
                </a:solidFill>
              </a:rPr>
              <a:t> </a:t>
            </a:r>
            <a:r>
              <a:rPr lang="en-US" b="1" dirty="0" err="1">
                <a:solidFill>
                  <a:srgbClr val="F79037"/>
                </a:solidFill>
              </a:rPr>
              <a:t>instantâneo</a:t>
            </a:r>
            <a:r>
              <a:rPr lang="en-US" b="1" dirty="0">
                <a:solidFill>
                  <a:srgbClr val="F79037"/>
                </a:solidFill>
              </a:rPr>
              <a:t>.</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dirty="0">
                <a:solidFill>
                  <a:srgbClr val="000000"/>
                </a:solidFill>
                <a:ea typeface="Times New Roman" panose="02020603050405020304" pitchFamily="18" charset="0"/>
              </a:rPr>
              <a:t>Se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subtransações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puderem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executadas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credor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cancelará</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empréstimo</a:t>
            </a:r>
            <a:r>
              <a:rPr lang="en-US" dirty="0">
                <a:solidFill>
                  <a:srgbClr val="000000"/>
                </a:solidFill>
                <a:ea typeface="Times New Roman" panose="02020603050405020304" pitchFamily="18" charset="0"/>
              </a:rPr>
              <a:t> antes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ocorra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empréstimos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rápidos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incluem</a:t>
            </a:r>
            <a:r>
              <a:rPr lang="en-US" dirty="0">
                <a:solidFill>
                  <a:srgbClr val="000000"/>
                </a:solidFill>
                <a:ea typeface="Times New Roman" panose="02020603050405020304" pitchFamily="18" charset="0"/>
              </a:rPr>
              <a:t> swaps de </a:t>
            </a:r>
            <a:r>
              <a:rPr lang="en-US" dirty="0" err="1">
                <a:solidFill>
                  <a:srgbClr val="000000"/>
                </a:solidFill>
                <a:ea typeface="Times New Roman" panose="02020603050405020304" pitchFamily="18" charset="0"/>
              </a:rPr>
              <a:t>garantia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arbitragem</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preços</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entanto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empréstimo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rápido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só</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mesma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cadeia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pois</a:t>
            </a:r>
            <a:r>
              <a:rPr lang="en-US" dirty="0">
                <a:solidFill>
                  <a:srgbClr val="000000"/>
                </a:solidFill>
                <a:ea typeface="Times New Roman" panose="02020603050405020304" pitchFamily="18" charset="0"/>
              </a:rPr>
              <a:t> mover </a:t>
            </a:r>
            <a:r>
              <a:rPr lang="en-US" dirty="0" err="1">
                <a:solidFill>
                  <a:srgbClr val="000000"/>
                </a:solidFill>
                <a:ea typeface="Times New Roman" panose="02020603050405020304" pitchFamily="18" charset="0"/>
              </a:rPr>
              <a:t>fundos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cadeia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diferente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violaria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regra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transação</a:t>
            </a:r>
            <a:r>
              <a:rPr lang="en-US" dirty="0">
                <a:solidFill>
                  <a:srgbClr val="000000"/>
                </a:solidFill>
                <a:ea typeface="Times New Roman" panose="02020603050405020304" pitchFamily="18" charset="0"/>
              </a:rPr>
              <a:t>.</a:t>
            </a:r>
            <a:endParaRPr lang="en-US" dirty="0">
              <a:solidFill>
                <a:srgbClr val="000000"/>
              </a:solidFill>
              <a:effectLst/>
              <a:latin typeface="Calibri" panose="020F0502020204030204" pitchFamily="34" charset="0"/>
              <a:ea typeface="Times New Roman" panose="02020603050405020304" pitchFamily="18" charset="0"/>
            </a:endParaRP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626746" y="490168"/>
            <a:ext cx="2989748" cy="9650495"/>
          </a:xfrm>
        </p:spPr>
        <p:txBody>
          <a:bodyPr/>
          <a:lstStyle/>
          <a:p>
            <a:pPr algn="just" fontAlgn="base"/>
            <a:r>
              <a:rPr lang="en-US" b="1" dirty="0" err="1">
                <a:solidFill>
                  <a:srgbClr val="F79037"/>
                </a:solidFill>
                <a:ea typeface="Times New Roman" panose="02020603050405020304" pitchFamily="18" charset="0"/>
              </a:rPr>
              <a:t>Empréstimos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garantidos</a:t>
            </a:r>
            <a:endParaRPr lang="en-US" b="1" dirty="0">
              <a:solidFill>
                <a:srgbClr val="F79037"/>
              </a:solidFill>
              <a:ea typeface="Times New Roman" panose="02020603050405020304" pitchFamily="18" charset="0"/>
            </a:endParaRPr>
          </a:p>
          <a:p>
            <a:pPr algn="just" fontAlgn="base"/>
            <a:r>
              <a:rPr lang="en-US" dirty="0">
                <a:ea typeface="Times New Roman" panose="02020603050405020304" pitchFamily="18" charset="0"/>
              </a:rPr>
              <a:t>Um </a:t>
            </a:r>
            <a:r>
              <a:rPr lang="en-US" dirty="0" err="1">
                <a:ea typeface="Times New Roman" panose="02020603050405020304" pitchFamily="18" charset="0"/>
              </a:rPr>
              <a:t>empréstimo</a:t>
            </a:r>
            <a:r>
              <a:rPr lang="en-US" dirty="0">
                <a:ea typeface="Times New Roman" panose="02020603050405020304" pitchFamily="18" charset="0"/>
              </a:rPr>
              <a:t> com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dá</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mutuário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tempo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troca</a:t>
            </a:r>
            <a:r>
              <a:rPr lang="en-US" dirty="0">
                <a:ea typeface="Times New Roman" panose="02020603050405020304" pitchFamily="18" charset="0"/>
              </a:rPr>
              <a:t> do </a:t>
            </a:r>
            <a:r>
              <a:rPr lang="en-US" dirty="0" err="1">
                <a:ea typeface="Times New Roman" panose="02020603050405020304" pitchFamily="18" charset="0"/>
              </a:rPr>
              <a:t>fornecimento</a:t>
            </a:r>
            <a:r>
              <a:rPr lang="en-US" dirty="0">
                <a:ea typeface="Times New Roman" panose="02020603050405020304" pitchFamily="18" charset="0"/>
              </a:rPr>
              <a:t> de </a:t>
            </a:r>
            <a:r>
              <a:rPr lang="en-US" dirty="0" err="1">
                <a:ea typeface="Times New Roman" panose="02020603050405020304" pitchFamily="18" charset="0"/>
              </a:rPr>
              <a:t>garantias</a:t>
            </a:r>
            <a:r>
              <a:rPr lang="en-US" dirty="0">
                <a:ea typeface="Times New Roman" panose="02020603050405020304" pitchFamily="18" charset="0"/>
              </a:rPr>
              <a:t>. Este </a:t>
            </a:r>
            <a:r>
              <a:rPr lang="en-US" dirty="0" err="1">
                <a:ea typeface="Times New Roman" panose="02020603050405020304" pitchFamily="18" charset="0"/>
              </a:rPr>
              <a:t>tipo</a:t>
            </a:r>
            <a:r>
              <a:rPr lang="en-US" dirty="0">
                <a:ea typeface="Times New Roman" panose="02020603050405020304" pitchFamily="18" charset="0"/>
              </a:rPr>
              <a:t> de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 </a:t>
            </a:r>
            <a:r>
              <a:rPr lang="en-US" dirty="0" err="1">
                <a:ea typeface="Times New Roman" panose="02020603050405020304" pitchFamily="18" charset="0"/>
              </a:rPr>
              <a:t>espinha</a:t>
            </a:r>
            <a:r>
              <a:rPr lang="en-US" dirty="0">
                <a:ea typeface="Times New Roman" panose="02020603050405020304" pitchFamily="18" charset="0"/>
              </a:rPr>
              <a:t> dorsal dos </a:t>
            </a:r>
            <a:r>
              <a:rPr lang="en-US" dirty="0" err="1">
                <a:ea typeface="Times New Roman" panose="02020603050405020304" pitchFamily="18" charset="0"/>
              </a:rPr>
              <a:t>protocolos</a:t>
            </a:r>
            <a:r>
              <a:rPr lang="en-US" dirty="0">
                <a:ea typeface="Times New Roman" panose="02020603050405020304" pitchFamily="18" charset="0"/>
              </a:rPr>
              <a:t> de </a:t>
            </a:r>
            <a:r>
              <a:rPr lang="en-US" dirty="0" err="1">
                <a:ea typeface="Times New Roman" panose="02020603050405020304" pitchFamily="18" charset="0"/>
              </a:rPr>
              <a:t>empréstimos</a:t>
            </a:r>
            <a:r>
              <a:rPr lang="en-US" dirty="0">
                <a:ea typeface="Times New Roman" panose="02020603050405020304" pitchFamily="18" charset="0"/>
              </a:rPr>
              <a:t> </a:t>
            </a:r>
            <a:r>
              <a:rPr lang="en-US" dirty="0" err="1">
                <a:ea typeface="Times New Roman" panose="02020603050405020304" pitchFamily="18" charset="0"/>
              </a:rPr>
              <a:t>abertos</a:t>
            </a:r>
            <a:r>
              <a:rPr lang="en-US" dirty="0">
                <a:ea typeface="Times New Roman" panose="02020603050405020304" pitchFamily="18" charset="0"/>
              </a:rPr>
              <a:t>. Dado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DeFi</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sinónimo</a:t>
            </a:r>
            <a:r>
              <a:rPr lang="en-US" dirty="0">
                <a:ea typeface="Times New Roman" panose="02020603050405020304" pitchFamily="18" charset="0"/>
              </a:rPr>
              <a:t> de </a:t>
            </a:r>
            <a:r>
              <a:rPr lang="en-US" dirty="0" err="1">
                <a:ea typeface="Times New Roman" panose="02020603050405020304" pitchFamily="18" charset="0"/>
              </a:rPr>
              <a:t>finanças</a:t>
            </a:r>
            <a:r>
              <a:rPr lang="en-US" dirty="0">
                <a:ea typeface="Times New Roman" panose="02020603050405020304" pitchFamily="18" charset="0"/>
              </a:rPr>
              <a:t> </a:t>
            </a:r>
            <a:r>
              <a:rPr lang="en-US" dirty="0" err="1">
                <a:ea typeface="Times New Roman" panose="02020603050405020304" pitchFamily="18" charset="0"/>
              </a:rPr>
              <a:t>abertas</a:t>
            </a:r>
            <a:r>
              <a:rPr lang="en-US" dirty="0">
                <a:ea typeface="Times New Roman" panose="02020603050405020304" pitchFamily="18" charset="0"/>
              </a:rPr>
              <a:t> e pseudo-</a:t>
            </a:r>
            <a:r>
              <a:rPr lang="en-US" dirty="0" err="1">
                <a:ea typeface="Times New Roman" panose="02020603050405020304" pitchFamily="18" charset="0"/>
              </a:rPr>
              <a:t>anónimas</a:t>
            </a:r>
            <a:r>
              <a:rPr lang="en-US" dirty="0">
                <a:ea typeface="Times New Roman" panose="02020603050405020304" pitchFamily="18" charset="0"/>
              </a:rPr>
              <a:t>, a </a:t>
            </a:r>
            <a:r>
              <a:rPr lang="en-US" dirty="0" err="1">
                <a:ea typeface="Times New Roman" panose="02020603050405020304" pitchFamily="18" charset="0"/>
              </a:rPr>
              <a:t>pontuação</a:t>
            </a:r>
            <a:r>
              <a:rPr lang="en-US" dirty="0">
                <a:ea typeface="Times New Roman" panose="02020603050405020304" pitchFamily="18" charset="0"/>
              </a:rPr>
              <a:t> de </a:t>
            </a:r>
            <a:r>
              <a:rPr lang="en-US" dirty="0" err="1">
                <a:ea typeface="Times New Roman" panose="02020603050405020304" pitchFamily="18" charset="0"/>
              </a:rPr>
              <a:t>crédito</a:t>
            </a:r>
            <a:r>
              <a:rPr lang="en-US" dirty="0">
                <a:ea typeface="Times New Roman" panose="02020603050405020304" pitchFamily="18" charset="0"/>
              </a:rPr>
              <a:t> e as </a:t>
            </a:r>
            <a:r>
              <a:rPr lang="en-US" dirty="0" err="1">
                <a:ea typeface="Times New Roman" panose="02020603050405020304" pitchFamily="18" charset="0"/>
              </a:rPr>
              <a:t>verificações</a:t>
            </a:r>
            <a:r>
              <a:rPr lang="en-US" dirty="0">
                <a:ea typeface="Times New Roman" panose="02020603050405020304" pitchFamily="18" charset="0"/>
              </a:rPr>
              <a:t> </a:t>
            </a:r>
            <a:r>
              <a:rPr lang="en-US" dirty="0" err="1">
                <a:ea typeface="Times New Roman" panose="02020603050405020304" pitchFamily="18" charset="0"/>
              </a:rPr>
              <a:t>formais</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associadas</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fazem</a:t>
            </a:r>
            <a:r>
              <a:rPr lang="en-US" dirty="0">
                <a:ea typeface="Times New Roman" panose="02020603050405020304" pitchFamily="18" charset="0"/>
              </a:rPr>
              <a:t> parte da </a:t>
            </a:r>
            <a:r>
              <a:rPr lang="en-US" dirty="0" err="1">
                <a:ea typeface="Times New Roman" panose="02020603050405020304" pitchFamily="18" charset="0"/>
              </a:rPr>
              <a:t>equação</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as </a:t>
            </a:r>
            <a:r>
              <a:rPr lang="en-US" dirty="0" err="1">
                <a:ea typeface="Times New Roman" panose="02020603050405020304" pitchFamily="18" charset="0"/>
              </a:rPr>
              <a:t>hipotecas</a:t>
            </a:r>
            <a:r>
              <a:rPr lang="en-US" dirty="0">
                <a:ea typeface="Times New Roman" panose="02020603050405020304" pitchFamily="18" charset="0"/>
              </a:rPr>
              <a:t>, a </a:t>
            </a:r>
            <a:r>
              <a:rPr lang="en-US" dirty="0" err="1">
                <a:ea typeface="Times New Roman" panose="02020603050405020304" pitchFamily="18" charset="0"/>
              </a:rPr>
              <a:t>maioria</a:t>
            </a:r>
            <a:r>
              <a:rPr lang="en-US" dirty="0">
                <a:ea typeface="Times New Roman" panose="02020603050405020304" pitchFamily="18" charset="0"/>
              </a:rPr>
              <a:t> dos </a:t>
            </a:r>
            <a:r>
              <a:rPr lang="en-US" dirty="0" err="1">
                <a:ea typeface="Times New Roman" panose="02020603050405020304" pitchFamily="18" charset="0"/>
              </a:rPr>
              <a:t>pedidos</a:t>
            </a:r>
            <a:r>
              <a:rPr lang="en-US" dirty="0">
                <a:ea typeface="Times New Roman" panose="02020603050405020304" pitchFamily="18" charset="0"/>
              </a:rPr>
              <a:t> de </a:t>
            </a:r>
            <a:r>
              <a:rPr lang="en-US" dirty="0" err="1">
                <a:ea typeface="Times New Roman" panose="02020603050405020304" pitchFamily="18" charset="0"/>
              </a:rPr>
              <a:t>empréstimos</a:t>
            </a:r>
            <a:r>
              <a:rPr lang="en-US" dirty="0">
                <a:ea typeface="Times New Roman" panose="02020603050405020304" pitchFamily="18" charset="0"/>
              </a:rPr>
              <a:t> </a:t>
            </a:r>
            <a:r>
              <a:rPr lang="en-US" dirty="0" err="1">
                <a:ea typeface="Times New Roman" panose="02020603050405020304" pitchFamily="18" charset="0"/>
              </a:rPr>
              <a:t>DeFi</a:t>
            </a:r>
            <a:r>
              <a:rPr lang="en-US" dirty="0">
                <a:ea typeface="Times New Roman" panose="02020603050405020304" pitchFamily="18" charset="0"/>
              </a:rPr>
              <a:t> </a:t>
            </a:r>
            <a:r>
              <a:rPr lang="en-US" dirty="0" err="1">
                <a:ea typeface="Times New Roman" panose="02020603050405020304" pitchFamily="18" charset="0"/>
              </a:rPr>
              <a:t>exigirá</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mutuários</a:t>
            </a:r>
            <a:r>
              <a:rPr lang="en-US" dirty="0">
                <a:ea typeface="Times New Roman" panose="02020603050405020304" pitchFamily="18" charset="0"/>
              </a:rPr>
              <a:t> </a:t>
            </a:r>
            <a:r>
              <a:rPr lang="en-US" dirty="0" err="1">
                <a:ea typeface="Times New Roman" panose="02020603050405020304" pitchFamily="18" charset="0"/>
              </a:rPr>
              <a:t>garantam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empréstimos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um </a:t>
            </a:r>
            <a:r>
              <a:rPr lang="en-US" dirty="0" err="1">
                <a:ea typeface="Times New Roman" panose="02020603050405020304" pitchFamily="18" charset="0"/>
              </a:rPr>
              <a:t>incentivo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responsabilizá</a:t>
            </a:r>
            <a:r>
              <a:rPr lang="en-US" dirty="0">
                <a:ea typeface="Times New Roman" panose="02020603050405020304" pitchFamily="18" charset="0"/>
              </a:rPr>
              <a:t>-los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pagamento</a:t>
            </a:r>
            <a:r>
              <a:rPr lang="en-US" dirty="0">
                <a:ea typeface="Times New Roman" panose="02020603050405020304" pitchFamily="18" charset="0"/>
              </a:rPr>
              <a:t> da </a:t>
            </a:r>
            <a:r>
              <a:rPr lang="en-US" dirty="0" err="1">
                <a:ea typeface="Times New Roman" panose="02020603050405020304" pitchFamily="18" charset="0"/>
              </a:rPr>
              <a:t>dívida</a:t>
            </a:r>
            <a:r>
              <a:rPr lang="en-US" dirty="0">
                <a:ea typeface="Times New Roman" panose="02020603050405020304" pitchFamily="18" charset="0"/>
              </a:rPr>
              <a:t>. </a:t>
            </a:r>
            <a:r>
              <a:rPr lang="en-US" dirty="0" err="1">
                <a:ea typeface="Times New Roman" panose="02020603050405020304" pitchFamily="18" charset="0"/>
              </a:rPr>
              <a:t>Embora</a:t>
            </a:r>
            <a:r>
              <a:rPr lang="en-US" dirty="0">
                <a:ea typeface="Times New Roman" panose="02020603050405020304" pitchFamily="18" charset="0"/>
              </a:rPr>
              <a:t> </a:t>
            </a:r>
            <a:r>
              <a:rPr lang="en-US" dirty="0" err="1">
                <a:ea typeface="Times New Roman" panose="02020603050405020304" pitchFamily="18" charset="0"/>
              </a:rPr>
              <a:t>existam</a:t>
            </a:r>
            <a:r>
              <a:rPr lang="en-US" dirty="0">
                <a:ea typeface="Times New Roman" panose="02020603050405020304" pitchFamily="18" charset="0"/>
              </a:rPr>
              <a:t> </a:t>
            </a:r>
            <a:r>
              <a:rPr lang="en-US" dirty="0" err="1">
                <a:ea typeface="Times New Roman" panose="02020603050405020304" pitchFamily="18" charset="0"/>
              </a:rPr>
              <a:t>paralelos</a:t>
            </a:r>
            <a:r>
              <a:rPr lang="en-US" dirty="0">
                <a:ea typeface="Times New Roman" panose="02020603050405020304" pitchFamily="18" charset="0"/>
              </a:rPr>
              <a:t>, a principal </a:t>
            </a:r>
            <a:r>
              <a:rPr lang="en-US" dirty="0" err="1">
                <a:ea typeface="Times New Roman" panose="02020603050405020304" pitchFamily="18" charset="0"/>
              </a:rPr>
              <a:t>diferença</a:t>
            </a:r>
            <a:r>
              <a:rPr lang="en-US" dirty="0">
                <a:ea typeface="Times New Roman" panose="02020603050405020304" pitchFamily="18" charset="0"/>
              </a:rPr>
              <a:t> entre um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hipotecário</a:t>
            </a:r>
            <a:r>
              <a:rPr lang="en-US" dirty="0">
                <a:ea typeface="Times New Roman" panose="02020603050405020304" pitchFamily="18" charset="0"/>
              </a:rPr>
              <a:t> </a:t>
            </a:r>
            <a:r>
              <a:rPr lang="en-US" dirty="0" err="1">
                <a:ea typeface="Times New Roman" panose="02020603050405020304" pitchFamily="18" charset="0"/>
              </a:rPr>
              <a:t>tradicional</a:t>
            </a:r>
            <a:r>
              <a:rPr lang="en-US" dirty="0">
                <a:ea typeface="Times New Roman" panose="02020603050405020304" pitchFamily="18" charset="0"/>
              </a:rPr>
              <a:t> e um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garantido</a:t>
            </a:r>
            <a:r>
              <a:rPr lang="en-US" dirty="0">
                <a:ea typeface="Times New Roman" panose="02020603050405020304" pitchFamily="18" charset="0"/>
              </a:rPr>
              <a:t> no </a:t>
            </a:r>
            <a:r>
              <a:rPr lang="en-US" dirty="0" err="1">
                <a:ea typeface="Times New Roman" panose="02020603050405020304" pitchFamily="18" charset="0"/>
              </a:rPr>
              <a:t>MakerDAO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Compound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exige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mutuário</a:t>
            </a:r>
            <a:r>
              <a:rPr lang="en-US" dirty="0">
                <a:ea typeface="Times New Roman" panose="02020603050405020304" pitchFamily="18" charset="0"/>
              </a:rPr>
              <a:t> </a:t>
            </a:r>
            <a:r>
              <a:rPr lang="en-US" dirty="0" err="1">
                <a:ea typeface="Times New Roman" panose="02020603050405020304" pitchFamily="18" charset="0"/>
              </a:rPr>
              <a:t>dê</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excessiva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empréstimo</a:t>
            </a:r>
            <a:r>
              <a:rPr lang="en-US" dirty="0">
                <a:ea typeface="Times New Roman" panose="02020603050405020304" pitchFamily="18" charset="0"/>
              </a:rPr>
              <a:t>.</a:t>
            </a:r>
          </a:p>
          <a:p>
            <a:pPr algn="just" fontAlgn="base"/>
            <a:r>
              <a:rPr lang="en-US" dirty="0">
                <a:effectLst/>
                <a:ea typeface="Times New Roman" panose="02020603050405020304" pitchFamily="18" charset="0"/>
              </a:rPr>
              <a:t> </a:t>
            </a:r>
            <a:endParaRPr lang="x-none" dirty="0">
              <a:effectLst/>
              <a:ea typeface="Times New Roman" panose="02020603050405020304" pitchFamily="18" charset="0"/>
            </a:endParaRPr>
          </a:p>
          <a:p>
            <a:pPr algn="just" fontAlgn="base"/>
            <a:r>
              <a:rPr lang="en-US" dirty="0" err="1">
                <a:ea typeface="Times New Roman" panose="02020603050405020304" pitchFamily="18" charset="0"/>
              </a:rPr>
              <a:t>MakerDAO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um </a:t>
            </a:r>
            <a:r>
              <a:rPr lang="en-US" dirty="0" err="1">
                <a:ea typeface="Times New Roman" panose="02020603050405020304" pitchFamily="18" charset="0"/>
              </a:rPr>
              <a:t>provedor</a:t>
            </a:r>
            <a:r>
              <a:rPr lang="en-US" dirty="0">
                <a:ea typeface="Times New Roman" panose="02020603050405020304" pitchFamily="18" charset="0"/>
              </a:rPr>
              <a:t> de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garantido</a:t>
            </a:r>
            <a:r>
              <a:rPr lang="en-US" dirty="0">
                <a:ea typeface="Times New Roman" panose="02020603050405020304" pitchFamily="18" charset="0"/>
              </a:rPr>
              <a:t>. Como as </a:t>
            </a:r>
            <a:r>
              <a:rPr lang="en-US" dirty="0" err="1">
                <a:ea typeface="Times New Roman" panose="02020603050405020304" pitchFamily="18" charset="0"/>
              </a:rPr>
              <a:t>criptomoedas</a:t>
            </a:r>
            <a:r>
              <a:rPr lang="en-US" dirty="0">
                <a:ea typeface="Times New Roman" panose="02020603050405020304" pitchFamily="18" charset="0"/>
              </a:rPr>
              <a:t> são </a:t>
            </a:r>
            <a:r>
              <a:rPr lang="en-US" dirty="0" err="1">
                <a:ea typeface="Times New Roman" panose="02020603050405020304" pitchFamily="18" charset="0"/>
              </a:rPr>
              <a:t>voláteis</a:t>
            </a:r>
            <a:r>
              <a:rPr lang="en-US" dirty="0">
                <a:ea typeface="Times New Roman" panose="02020603050405020304" pitchFamily="18" charset="0"/>
              </a:rPr>
              <a:t>, a </a:t>
            </a:r>
            <a:r>
              <a:rPr lang="en-US" dirty="0" err="1">
                <a:ea typeface="Times New Roman" panose="02020603050405020304" pitchFamily="18" charset="0"/>
              </a:rPr>
              <a:t>relação</a:t>
            </a:r>
            <a:r>
              <a:rPr lang="en-US" dirty="0">
                <a:ea typeface="Times New Roman" panose="02020603050405020304" pitchFamily="18" charset="0"/>
              </a:rPr>
              <a:t> </a:t>
            </a:r>
            <a:r>
              <a:rPr lang="en-US" dirty="0" err="1">
                <a:ea typeface="Times New Roman" panose="02020603050405020304" pitchFamily="18" charset="0"/>
              </a:rPr>
              <a:t>empréstimo</a:t>
            </a:r>
            <a:r>
              <a:rPr lang="en-US" dirty="0">
                <a:ea typeface="Times New Roman" panose="02020603050405020304" pitchFamily="18" charset="0"/>
              </a:rPr>
              <a:t>-valor (LTV) </a:t>
            </a:r>
            <a:r>
              <a:rPr lang="en-US" dirty="0" err="1">
                <a:ea typeface="Times New Roman" panose="02020603050405020304" pitchFamily="18" charset="0"/>
              </a:rPr>
              <a:t>reflete</a:t>
            </a:r>
            <a:r>
              <a:rPr lang="en-US" dirty="0">
                <a:ea typeface="Times New Roman" panose="02020603050405020304" pitchFamily="18" charset="0"/>
              </a:rPr>
              <a:t>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volatilidade</a:t>
            </a:r>
            <a:r>
              <a:rPr lang="en-US" dirty="0">
                <a:ea typeface="Times New Roman" panose="02020603050405020304" pitchFamily="18" charset="0"/>
              </a:rPr>
              <a:t> (o LTV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fica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torno</a:t>
            </a:r>
            <a:r>
              <a:rPr lang="en-US" dirty="0">
                <a:ea typeface="Times New Roman" panose="02020603050405020304" pitchFamily="18" charset="0"/>
              </a:rPr>
              <a:t> de 50%).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indica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será</a:t>
            </a:r>
            <a:r>
              <a:rPr lang="en-US" dirty="0">
                <a:ea typeface="Times New Roman" panose="02020603050405020304" pitchFamily="18" charset="0"/>
              </a:rPr>
              <a:t> de </a:t>
            </a:r>
            <a:r>
              <a:rPr lang="en-US" dirty="0" err="1">
                <a:ea typeface="Times New Roman" panose="02020603050405020304" pitchFamily="18" charset="0"/>
              </a:rPr>
              <a:t>apenas</a:t>
            </a:r>
            <a:r>
              <a:rPr lang="en-US" dirty="0">
                <a:ea typeface="Times New Roman" panose="02020603050405020304" pitchFamily="18" charset="0"/>
              </a:rPr>
              <a:t> 50% do valor da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discrepância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oferece</a:t>
            </a:r>
            <a:r>
              <a:rPr lang="en-US" dirty="0">
                <a:ea typeface="Times New Roman" panose="02020603050405020304" pitchFamily="18" charset="0"/>
              </a:rPr>
              <a:t> </a:t>
            </a:r>
            <a:r>
              <a:rPr lang="en-US" dirty="0" err="1">
                <a:ea typeface="Times New Roman" panose="02020603050405020304" pitchFamily="18" charset="0"/>
              </a:rPr>
              <a:t>espaço</a:t>
            </a:r>
            <a:r>
              <a:rPr lang="en-US" dirty="0">
                <a:ea typeface="Times New Roman" panose="02020603050405020304" pitchFamily="18" charset="0"/>
              </a:rPr>
              <a:t> de </a:t>
            </a:r>
            <a:r>
              <a:rPr lang="en-US" dirty="0" err="1">
                <a:ea typeface="Times New Roman" panose="02020603050405020304" pitchFamily="18" charset="0"/>
              </a:rPr>
              <a:t>manobra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valor da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diminua</a:t>
            </a:r>
            <a:r>
              <a:rPr lang="en-US" dirty="0">
                <a:ea typeface="Times New Roman" panose="02020603050405020304" pitchFamily="18" charset="0"/>
              </a:rPr>
              <a:t>. Uma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garantia</a:t>
            </a:r>
            <a:r>
              <a:rPr lang="en-US" dirty="0">
                <a:ea typeface="Times New Roman" panose="02020603050405020304" pitchFamily="18" charset="0"/>
              </a:rPr>
              <a:t> do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fica</a:t>
            </a:r>
            <a:r>
              <a:rPr lang="en-US" dirty="0">
                <a:ea typeface="Times New Roman" panose="02020603050405020304" pitchFamily="18" charset="0"/>
              </a:rPr>
              <a:t> </a:t>
            </a:r>
            <a:r>
              <a:rPr lang="en-US" dirty="0" err="1">
                <a:ea typeface="Times New Roman" panose="02020603050405020304" pitchFamily="18" charset="0"/>
              </a:rPr>
              <a:t>abaixo</a:t>
            </a:r>
            <a:r>
              <a:rPr lang="en-US" dirty="0">
                <a:ea typeface="Times New Roman" panose="02020603050405020304" pitchFamily="18" charset="0"/>
              </a:rPr>
              <a:t> do valor do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de </a:t>
            </a:r>
            <a:r>
              <a:rPr lang="en-US" dirty="0" err="1">
                <a:ea typeface="Times New Roman" panose="02020603050405020304" pitchFamily="18" charset="0"/>
              </a:rPr>
              <a:t>algum</a:t>
            </a:r>
            <a:r>
              <a:rPr lang="en-US" dirty="0">
                <a:ea typeface="Times New Roman" panose="02020603050405020304" pitchFamily="18" charset="0"/>
              </a:rPr>
              <a:t> outro valor </a:t>
            </a:r>
            <a:r>
              <a:rPr lang="en-US" dirty="0" err="1">
                <a:ea typeface="Times New Roman" panose="02020603050405020304" pitchFamily="18" charset="0"/>
              </a:rPr>
              <a:t>determinado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são </a:t>
            </a:r>
            <a:r>
              <a:rPr lang="en-US" dirty="0" err="1">
                <a:ea typeface="Times New Roman" panose="02020603050405020304" pitchFamily="18" charset="0"/>
              </a:rPr>
              <a:t>automaticamente</a:t>
            </a:r>
            <a:r>
              <a:rPr lang="en-US" dirty="0">
                <a:ea typeface="Times New Roman" panose="02020603050405020304" pitchFamily="18" charset="0"/>
              </a:rPr>
              <a:t> </a:t>
            </a:r>
            <a:r>
              <a:rPr lang="en-US" dirty="0" err="1">
                <a:ea typeface="Times New Roman" panose="02020603050405020304" pitchFamily="18" charset="0"/>
              </a:rPr>
              <a:t>vendidos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transferidos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completar</a:t>
            </a:r>
            <a:r>
              <a:rPr lang="en-US" dirty="0">
                <a:ea typeface="Times New Roman" panose="02020603050405020304" pitchFamily="18" charset="0"/>
              </a:rPr>
              <a:t> a </a:t>
            </a:r>
            <a:r>
              <a:rPr lang="en-US" dirty="0" err="1">
                <a:ea typeface="Times New Roman" panose="02020603050405020304" pitchFamily="18" charset="0"/>
              </a:rPr>
              <a:t>garantia</a:t>
            </a:r>
            <a:r>
              <a:rPr lang="en-US" dirty="0">
                <a:ea typeface="Times New Roman" panose="02020603050405020304" pitchFamily="18" charset="0"/>
              </a:rPr>
              <a:t> se </a:t>
            </a:r>
            <a:r>
              <a:rPr lang="en-US" dirty="0" err="1">
                <a:ea typeface="Times New Roman" panose="02020603050405020304" pitchFamily="18" charset="0"/>
              </a:rPr>
              <a:t>houver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mudança</a:t>
            </a:r>
            <a:r>
              <a:rPr lang="en-US" dirty="0">
                <a:ea typeface="Times New Roman" panose="02020603050405020304" pitchFamily="18" charset="0"/>
              </a:rPr>
              <a:t> de </a:t>
            </a:r>
            <a:r>
              <a:rPr lang="en-US" dirty="0" err="1">
                <a:ea typeface="Times New Roman" panose="02020603050405020304" pitchFamily="18" charset="0"/>
              </a:rPr>
              <a:t>preço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evitar</a:t>
            </a:r>
            <a:r>
              <a:rPr lang="en-US" dirty="0">
                <a:ea typeface="Times New Roman" panose="02020603050405020304" pitchFamily="18" charset="0"/>
              </a:rPr>
              <a:t> a </a:t>
            </a:r>
            <a:r>
              <a:rPr lang="en-US" dirty="0" err="1">
                <a:ea typeface="Times New Roman" panose="02020603050405020304" pitchFamily="18" charset="0"/>
              </a:rPr>
              <a:t>liquidação</a:t>
            </a:r>
            <a:r>
              <a:rPr lang="en-US" dirty="0">
                <a:ea typeface="Times New Roman" panose="02020603050405020304" pitchFamily="18" charset="0"/>
              </a:rPr>
              <a:t>. Se o </a:t>
            </a:r>
            <a:r>
              <a:rPr lang="en-US" dirty="0" err="1">
                <a:ea typeface="Times New Roman" panose="02020603050405020304" pitchFamily="18" charset="0"/>
              </a:rPr>
              <a:t>índice</a:t>
            </a:r>
            <a:r>
              <a:rPr lang="en-US" dirty="0">
                <a:ea typeface="Times New Roman" panose="02020603050405020304" pitchFamily="18" charset="0"/>
              </a:rPr>
              <a:t> LTF </a:t>
            </a:r>
            <a:r>
              <a:rPr lang="en-US" dirty="0" err="1">
                <a:ea typeface="Times New Roman" panose="02020603050405020304" pitchFamily="18" charset="0"/>
              </a:rPr>
              <a:t>ficar</a:t>
            </a:r>
            <a:r>
              <a:rPr lang="en-US" dirty="0">
                <a:ea typeface="Times New Roman" panose="02020603050405020304" pitchFamily="18" charset="0"/>
              </a:rPr>
              <a:t> </a:t>
            </a:r>
            <a:r>
              <a:rPr lang="en-US" dirty="0" err="1">
                <a:ea typeface="Times New Roman" panose="02020603050405020304" pitchFamily="18" charset="0"/>
              </a:rPr>
              <a:t>muito</a:t>
            </a:r>
            <a:r>
              <a:rPr lang="en-US" dirty="0">
                <a:ea typeface="Times New Roman" panose="02020603050405020304" pitchFamily="18" charset="0"/>
              </a:rPr>
              <a:t> alto, </a:t>
            </a:r>
            <a:r>
              <a:rPr lang="en-US" dirty="0" err="1">
                <a:ea typeface="Times New Roman" panose="02020603050405020304" pitchFamily="18" charset="0"/>
              </a:rPr>
              <a:t>há</a:t>
            </a:r>
            <a:r>
              <a:rPr lang="en-US" dirty="0">
                <a:ea typeface="Times New Roman" panose="02020603050405020304" pitchFamily="18" charset="0"/>
              </a:rPr>
              <a:t> </a:t>
            </a:r>
            <a:r>
              <a:rPr lang="en-US" dirty="0" err="1">
                <a:ea typeface="Times New Roman" panose="02020603050405020304" pitchFamily="18" charset="0"/>
              </a:rPr>
              <a:t>taxas</a:t>
            </a:r>
            <a:r>
              <a:rPr lang="en-US" dirty="0">
                <a:ea typeface="Times New Roman" panose="02020603050405020304" pitchFamily="18" charset="0"/>
              </a:rPr>
              <a:t> a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pagas</a:t>
            </a:r>
            <a:r>
              <a:rPr lang="en-US" dirty="0">
                <a:ea typeface="Times New Roman" panose="02020603050405020304" pitchFamily="18" charset="0"/>
              </a:rPr>
              <a:t>. </a:t>
            </a:r>
            <a:r>
              <a:rPr lang="en-US" dirty="0" err="1">
                <a:ea typeface="Times New Roman" panose="02020603050405020304" pitchFamily="18" charset="0"/>
              </a:rPr>
              <a:t>Esse</a:t>
            </a:r>
            <a:r>
              <a:rPr lang="en-US" dirty="0">
                <a:ea typeface="Times New Roman" panose="02020603050405020304" pitchFamily="18" charset="0"/>
              </a:rPr>
              <a:t> </a:t>
            </a:r>
            <a:r>
              <a:rPr lang="en-US" dirty="0" err="1">
                <a:ea typeface="Times New Roman" panose="02020603050405020304" pitchFamily="18" charset="0"/>
              </a:rPr>
              <a:t>monitoramento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feito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contrato</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Quando</a:t>
            </a:r>
            <a:r>
              <a:rPr lang="en-US" dirty="0">
                <a:ea typeface="Times New Roman" panose="02020603050405020304" pitchFamily="18" charset="0"/>
              </a:rPr>
              <a:t> o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reembolsado</a:t>
            </a:r>
            <a:r>
              <a:rPr lang="en-US" dirty="0">
                <a:ea typeface="Times New Roman" panose="02020603050405020304" pitchFamily="18" charset="0"/>
              </a:rPr>
              <a:t> (</a:t>
            </a:r>
            <a:r>
              <a:rPr lang="en-US" dirty="0" err="1">
                <a:ea typeface="Times New Roman" panose="02020603050405020304" pitchFamily="18" charset="0"/>
              </a:rPr>
              <a:t>acrescido</a:t>
            </a:r>
            <a:r>
              <a:rPr lang="en-US" dirty="0">
                <a:ea typeface="Times New Roman" panose="02020603050405020304" pitchFamily="18" charset="0"/>
              </a:rPr>
              <a:t> de </a:t>
            </a:r>
            <a:r>
              <a:rPr lang="en-US" dirty="0" err="1">
                <a:ea typeface="Times New Roman" panose="02020603050405020304" pitchFamily="18" charset="0"/>
              </a:rPr>
              <a:t>juros</a:t>
            </a:r>
            <a:r>
              <a:rPr lang="en-US" dirty="0">
                <a:ea typeface="Times New Roman" panose="02020603050405020304" pitchFamily="18" charset="0"/>
              </a:rPr>
              <a:t>), 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recupera</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a:t>
            </a:r>
          </a:p>
          <a:p>
            <a:pPr algn="just" fontAlgn="base"/>
            <a:endParaRPr lang="en-US" dirty="0">
              <a:ea typeface="Times New Roman" panose="02020603050405020304" pitchFamily="18" charset="0"/>
            </a:endParaRPr>
          </a:p>
          <a:p>
            <a:pPr algn="just" fontAlgn="base"/>
            <a:r>
              <a:rPr lang="en-US" dirty="0" err="1">
                <a:solidFill>
                  <a:srgbClr val="F79037"/>
                </a:solidFill>
                <a:effectLst/>
                <a:ea typeface="Times New Roman" panose="02020603050405020304" pitchFamily="18" charset="0"/>
              </a:rPr>
              <a:t>Exemplo</a:t>
            </a:r>
            <a:endParaRPr lang="en-US" dirty="0">
              <a:solidFill>
                <a:srgbClr val="F79037"/>
              </a:solidFill>
              <a:effectLst/>
              <a:ea typeface="Times New Roman" panose="02020603050405020304" pitchFamily="18" charset="0"/>
            </a:endParaRPr>
          </a:p>
          <a:p>
            <a:pPr algn="just" fontAlgn="base"/>
            <a:r>
              <a:rPr lang="en-US" dirty="0">
                <a:ea typeface="Times New Roman" panose="02020603050405020304" pitchFamily="18" charset="0"/>
              </a:rPr>
              <a:t>Um </a:t>
            </a:r>
            <a:r>
              <a:rPr lang="en-US" dirty="0" err="1">
                <a:ea typeface="Times New Roman" panose="02020603050405020304" pitchFamily="18" charset="0"/>
              </a:rPr>
              <a:t>empréstimo</a:t>
            </a:r>
            <a:r>
              <a:rPr lang="en-US" dirty="0">
                <a:ea typeface="Times New Roman" panose="02020603050405020304" pitchFamily="18" charset="0"/>
              </a:rPr>
              <a:t> LTV de 50% de $ 10.000 USDC </a:t>
            </a:r>
            <a:r>
              <a:rPr lang="en-US" dirty="0" err="1">
                <a:ea typeface="Times New Roman" panose="02020603050405020304" pitchFamily="18" charset="0"/>
              </a:rPr>
              <a:t>exigirá</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deposite</a:t>
            </a:r>
            <a:r>
              <a:rPr lang="en-US" dirty="0">
                <a:ea typeface="Times New Roman" panose="02020603050405020304" pitchFamily="18" charset="0"/>
              </a:rPr>
              <a:t> $ 20.000 (USD) de ether (ETH)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 Se o valor </a:t>
            </a:r>
            <a:r>
              <a:rPr lang="en-US" dirty="0" err="1">
                <a:ea typeface="Times New Roman" panose="02020603050405020304" pitchFamily="18" charset="0"/>
              </a:rPr>
              <a:t>cair</a:t>
            </a:r>
            <a:r>
              <a:rPr lang="en-US" dirty="0">
                <a:ea typeface="Times New Roman" panose="02020603050405020304" pitchFamily="18" charset="0"/>
              </a:rPr>
              <a:t> </a:t>
            </a:r>
            <a:r>
              <a:rPr lang="en-US" dirty="0" err="1">
                <a:ea typeface="Times New Roman" panose="02020603050405020304" pitchFamily="18" charset="0"/>
              </a:rPr>
              <a:t>abaixo</a:t>
            </a:r>
            <a:r>
              <a:rPr lang="en-US" dirty="0">
                <a:ea typeface="Times New Roman" panose="02020603050405020304" pitchFamily="18" charset="0"/>
              </a:rPr>
              <a:t> de $ 20.000, </a:t>
            </a:r>
            <a:r>
              <a:rPr lang="en-US" dirty="0" err="1">
                <a:ea typeface="Times New Roman" panose="02020603050405020304" pitchFamily="18" charset="0"/>
              </a:rPr>
              <a:t>precisará</a:t>
            </a:r>
            <a:r>
              <a:rPr lang="en-US" dirty="0">
                <a:ea typeface="Times New Roman" panose="02020603050405020304" pitchFamily="18" charset="0"/>
              </a:rPr>
              <a:t> de </a:t>
            </a:r>
            <a:r>
              <a:rPr lang="en-US" dirty="0" err="1">
                <a:ea typeface="Times New Roman" panose="02020603050405020304" pitchFamily="18" charset="0"/>
              </a:rPr>
              <a:t>adicionar</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Se </a:t>
            </a:r>
            <a:r>
              <a:rPr lang="en-US" dirty="0" err="1">
                <a:ea typeface="Times New Roman" panose="02020603050405020304" pitchFamily="18" charset="0"/>
              </a:rPr>
              <a:t>cair</a:t>
            </a:r>
            <a:r>
              <a:rPr lang="en-US" dirty="0">
                <a:ea typeface="Times New Roman" panose="02020603050405020304" pitchFamily="18" charset="0"/>
              </a:rPr>
              <a:t> </a:t>
            </a:r>
            <a:r>
              <a:rPr lang="en-US" dirty="0" err="1">
                <a:ea typeface="Times New Roman" panose="02020603050405020304" pitchFamily="18" charset="0"/>
              </a:rPr>
              <a:t>abaixo</a:t>
            </a:r>
            <a:r>
              <a:rPr lang="en-US" dirty="0">
                <a:ea typeface="Times New Roman" panose="02020603050405020304" pitchFamily="18" charset="0"/>
              </a:rPr>
              <a:t> de $ 12.000, </a:t>
            </a:r>
            <a:r>
              <a:rPr lang="en-US" dirty="0" err="1">
                <a:ea typeface="Times New Roman" panose="02020603050405020304" pitchFamily="18" charset="0"/>
              </a:rPr>
              <a:t>será</a:t>
            </a:r>
            <a:r>
              <a:rPr lang="en-US" dirty="0">
                <a:ea typeface="Times New Roman" panose="02020603050405020304" pitchFamily="18" charset="0"/>
              </a:rPr>
              <a:t> </a:t>
            </a:r>
            <a:r>
              <a:rPr lang="en-US" dirty="0" err="1">
                <a:ea typeface="Times New Roman" panose="02020603050405020304" pitchFamily="18" charset="0"/>
              </a:rPr>
              <a:t>liquidado</a:t>
            </a:r>
            <a:r>
              <a:rPr lang="en-US" dirty="0">
                <a:ea typeface="Times New Roman" panose="02020603050405020304" pitchFamily="18" charset="0"/>
              </a:rPr>
              <a:t> e 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receberá</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de </a:t>
            </a:r>
            <a:r>
              <a:rPr lang="en-US" dirty="0" err="1">
                <a:ea typeface="Times New Roman" panose="02020603050405020304" pitchFamily="18" charset="0"/>
              </a:rPr>
              <a:t>volta</a:t>
            </a:r>
            <a:r>
              <a:rPr lang="en-US" dirty="0">
                <a:ea typeface="Times New Roman" panose="02020603050405020304" pitchFamily="18" charset="0"/>
              </a:rPr>
              <a:t>.</a:t>
            </a:r>
          </a:p>
          <a:p>
            <a:pPr algn="just" fontAlgn="base"/>
            <a:r>
              <a:rPr lang="en-US" dirty="0">
                <a:effectLst/>
                <a:ea typeface="Times New Roman" panose="02020603050405020304" pitchFamily="18" charset="0"/>
              </a:rPr>
              <a:t> </a:t>
            </a:r>
          </a:p>
          <a:p>
            <a:pPr algn="just" fontAlgn="base"/>
            <a:r>
              <a:rPr lang="en-US" dirty="0" err="1">
                <a:ea typeface="Times New Roman" panose="02020603050405020304" pitchFamily="18" charset="0"/>
              </a:rPr>
              <a:t>Quando</a:t>
            </a:r>
            <a:r>
              <a:rPr lang="en-US" dirty="0">
                <a:ea typeface="Times New Roman" panose="02020603050405020304" pitchFamily="18" charset="0"/>
              </a:rPr>
              <a:t> </a:t>
            </a:r>
            <a:r>
              <a:rPr lang="en-US" dirty="0" err="1">
                <a:ea typeface="Times New Roman" panose="02020603050405020304" pitchFamily="18" charset="0"/>
              </a:rPr>
              <a:t>alguém</a:t>
            </a:r>
            <a:r>
              <a:rPr lang="en-US" dirty="0">
                <a:ea typeface="Times New Roman" panose="02020603050405020304" pitchFamily="18" charset="0"/>
              </a:rPr>
              <a:t> </a:t>
            </a:r>
            <a:r>
              <a:rPr lang="en-US" dirty="0" err="1">
                <a:ea typeface="Times New Roman" panose="02020603050405020304" pitchFamily="18" charset="0"/>
              </a:rPr>
              <a:t>faz</a:t>
            </a:r>
            <a:r>
              <a:rPr lang="en-US" dirty="0">
                <a:ea typeface="Times New Roman" panose="02020603050405020304" pitchFamily="18" charset="0"/>
              </a:rPr>
              <a:t> um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provavelmente</a:t>
            </a:r>
            <a:r>
              <a:rPr lang="en-US" dirty="0">
                <a:ea typeface="Times New Roman" panose="02020603050405020304" pitchFamily="18" charset="0"/>
              </a:rPr>
              <a:t> </a:t>
            </a:r>
            <a:r>
              <a:rPr lang="en-US" dirty="0" err="1">
                <a:ea typeface="Times New Roman" panose="02020603050405020304" pitchFamily="18" charset="0"/>
              </a:rPr>
              <a:t>receberá</a:t>
            </a:r>
            <a:r>
              <a:rPr lang="en-US" dirty="0">
                <a:ea typeface="Times New Roman" panose="02020603050405020304" pitchFamily="18" charset="0"/>
              </a:rPr>
              <a:t> </a:t>
            </a:r>
            <a:r>
              <a:rPr lang="en-US" dirty="0" err="1">
                <a:ea typeface="Times New Roman" panose="02020603050405020304" pitchFamily="18" charset="0"/>
              </a:rPr>
              <a:t>stablecoins</a:t>
            </a:r>
            <a:r>
              <a:rPr lang="en-US" dirty="0">
                <a:ea typeface="Times New Roman" panose="02020603050405020304" pitchFamily="18" charset="0"/>
              </a:rPr>
              <a:t> </a:t>
            </a:r>
            <a:r>
              <a:rPr lang="en-US" dirty="0" err="1">
                <a:ea typeface="Times New Roman" panose="02020603050405020304" pitchFamily="18" charset="0"/>
              </a:rPr>
              <a:t>recém-cunhadas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DAI)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criptomoeda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alguém</a:t>
            </a:r>
            <a:r>
              <a:rPr lang="en-US" dirty="0">
                <a:ea typeface="Times New Roman" panose="02020603050405020304" pitchFamily="18" charset="0"/>
              </a:rPr>
              <a:t> </a:t>
            </a:r>
            <a:r>
              <a:rPr lang="en-US" dirty="0" err="1">
                <a:ea typeface="Times New Roman" panose="02020603050405020304" pitchFamily="18" charset="0"/>
              </a:rPr>
              <a:t>emprestou</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credores</a:t>
            </a:r>
            <a:r>
              <a:rPr lang="en-US" dirty="0">
                <a:ea typeface="Times New Roman" panose="02020603050405020304" pitchFamily="18" charset="0"/>
              </a:rPr>
              <a:t> </a:t>
            </a:r>
            <a:r>
              <a:rPr lang="en-US" dirty="0" err="1">
                <a:ea typeface="Times New Roman" panose="02020603050405020304" pitchFamily="18" charset="0"/>
              </a:rPr>
              <a:t>depositarão</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contrato</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bloquear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período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Uma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mutuário</a:t>
            </a:r>
            <a:r>
              <a:rPr lang="en-US" dirty="0">
                <a:ea typeface="Times New Roman" panose="02020603050405020304" pitchFamily="18" charset="0"/>
              </a:rPr>
              <a:t> </a:t>
            </a:r>
            <a:r>
              <a:rPr lang="en-US" dirty="0" err="1">
                <a:ea typeface="Times New Roman" panose="02020603050405020304" pitchFamily="18" charset="0"/>
              </a:rPr>
              <a:t>recebe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utilizá</a:t>
            </a:r>
            <a:r>
              <a:rPr lang="en-US" dirty="0">
                <a:ea typeface="Times New Roman" panose="02020603050405020304" pitchFamily="18" charset="0"/>
              </a:rPr>
              <a:t>-los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finalidade</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Vantagens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desvantagens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criptográficos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têm</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sido</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ferramentas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comumente</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usadas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espaço</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DeFi</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há</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anos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várias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operações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Nesta</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seção</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verá</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vantagens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desvantagens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extLst>
              <p:ext uri="{D42A27DB-BD31-4B8C-83A1-F6EECF244321}">
                <p14:modId xmlns:p14="http://schemas.microsoft.com/office/powerpoint/2010/main" val="3698386366"/>
              </p:ext>
            </p:extLst>
          </p:nvPr>
        </p:nvGraphicFramePr>
        <p:xfrm>
          <a:off x="533117" y="2265457"/>
          <a:ext cx="6596203" cy="6847840"/>
        </p:xfrm>
        <a:graphic>
          <a:graphicData uri="http://schemas.openxmlformats.org/drawingml/2006/table">
            <a:tbl>
              <a:tblPr firstRow="1" bandRow="1">
                <a:tableStyleId>{5C22544A-7EE6-4342-B048-85BDC9FD1C3A}</a:tableStyleId>
              </a:tblPr>
              <a:tblGrid>
                <a:gridCol w="1050554">
                  <a:extLst>
                    <a:ext uri="{9D8B030D-6E8A-4147-A177-3AD203B41FA5}">
                      <a16:colId xmlns:a16="http://schemas.microsoft.com/office/drawing/2014/main" val="3339202448"/>
                    </a:ext>
                  </a:extLst>
                </a:gridCol>
                <a:gridCol w="2242226">
                  <a:extLst>
                    <a:ext uri="{9D8B030D-6E8A-4147-A177-3AD203B41FA5}">
                      <a16:colId xmlns:a16="http://schemas.microsoft.com/office/drawing/2014/main" val="2328539397"/>
                    </a:ext>
                  </a:extLst>
                </a:gridCol>
                <a:gridCol w="1213300">
                  <a:extLst>
                    <a:ext uri="{9D8B030D-6E8A-4147-A177-3AD203B41FA5}">
                      <a16:colId xmlns:a16="http://schemas.microsoft.com/office/drawing/2014/main" val="3028193724"/>
                    </a:ext>
                  </a:extLst>
                </a:gridCol>
                <a:gridCol w="2090123">
                  <a:extLst>
                    <a:ext uri="{9D8B030D-6E8A-4147-A177-3AD203B41FA5}">
                      <a16:colId xmlns:a16="http://schemas.microsoft.com/office/drawing/2014/main" val="146109531"/>
                    </a:ext>
                  </a:extLst>
                </a:gridCol>
              </a:tblGrid>
              <a:tr h="370840">
                <a:tc gridSpan="2">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Vantagens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hMerge="1">
                  <a:txBody>
                    <a:bodyPr/>
                    <a:lstStyle/>
                    <a:p>
                      <a:endParaRPr lang="en-GB"/>
                    </a:p>
                  </a:txBody>
                  <a:tcPr>
                    <a:solidFill>
                      <a:srgbClr val="8E2F91"/>
                    </a:solidFill>
                  </a:tcPr>
                </a:tc>
                <a:tc gridSpan="2">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Desvantagens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Calibri" panose="020F0502020204030204" pitchFamily="34" charset="0"/>
                          <a:ea typeface="+mn-ea"/>
                          <a:cs typeface="Calibri" panose="020F0502020204030204" pitchFamily="34" charset="0"/>
                        </a:rPr>
                        <a:t>Capital </a:t>
                      </a:r>
                      <a:r>
                        <a:rPr lang="en-GB" sz="1100" b="1" kern="1200" dirty="0" err="1">
                          <a:solidFill>
                            <a:schemeClr val="bg1"/>
                          </a:solidFill>
                          <a:latin typeface="Calibri" panose="020F0502020204030204" pitchFamily="34" charset="0"/>
                          <a:ea typeface="+mn-ea"/>
                          <a:cs typeface="Calibri" panose="020F0502020204030204" pitchFamily="34" charset="0"/>
                        </a:rPr>
                        <a:t>facilmente</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acessível</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criptográficos</a:t>
                      </a:r>
                      <a:r>
                        <a:rPr lang="en-GB" sz="1100" b="0" kern="1200" dirty="0">
                          <a:solidFill>
                            <a:schemeClr val="bg1"/>
                          </a:solidFill>
                          <a:latin typeface="Calibri" panose="020F0502020204030204" pitchFamily="34" charset="0"/>
                          <a:ea typeface="+mn-ea"/>
                          <a:cs typeface="Calibri" panose="020F0502020204030204" pitchFamily="34" charset="0"/>
                        </a:rPr>
                        <a:t> são </a:t>
                      </a:r>
                      <a:r>
                        <a:rPr lang="en-GB" sz="1100" b="0" kern="1200" dirty="0" err="1">
                          <a:solidFill>
                            <a:schemeClr val="bg1"/>
                          </a:solidFill>
                          <a:latin typeface="Calibri" panose="020F0502020204030204" pitchFamily="34" charset="0"/>
                          <a:ea typeface="+mn-ea"/>
                          <a:cs typeface="Calibri" panose="020F0502020204030204" pitchFamily="34" charset="0"/>
                        </a:rPr>
                        <a:t>concedidos</a:t>
                      </a:r>
                      <a:r>
                        <a:rPr lang="en-GB" sz="1100" b="0" kern="1200" dirty="0">
                          <a:solidFill>
                            <a:schemeClr val="bg1"/>
                          </a:solidFill>
                          <a:latin typeface="Calibri" panose="020F0502020204030204" pitchFamily="34" charset="0"/>
                          <a:ea typeface="+mn-ea"/>
                          <a:cs typeface="Calibri" panose="020F0502020204030204" pitchFamily="34" charset="0"/>
                        </a:rPr>
                        <a:t> a </a:t>
                      </a:r>
                      <a:r>
                        <a:rPr lang="en-GB" sz="1100" b="0" kern="1200" dirty="0" err="1">
                          <a:solidFill>
                            <a:schemeClr val="bg1"/>
                          </a:solidFill>
                          <a:latin typeface="Calibri" panose="020F0502020204030204" pitchFamily="34" charset="0"/>
                          <a:ea typeface="+mn-ea"/>
                          <a:cs typeface="Calibri" panose="020F0502020204030204" pitchFamily="34" charset="0"/>
                        </a:rPr>
                        <a:t>qualquer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pessoa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possa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fornecer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garantias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ou</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devolver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fundos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num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rápido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Essa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qualidade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torna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mais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fáceis</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adquirir</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um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uma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instituição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financeira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tradicional</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não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há</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necessidade</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verificação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crédito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Calibri" panose="020F0502020204030204" pitchFamily="34" charset="0"/>
                          <a:ea typeface="+mn-ea"/>
                          <a:cs typeface="Calibri" panose="020F0502020204030204" pitchFamily="34" charset="0"/>
                        </a:rPr>
                        <a:t>Alto </a:t>
                      </a:r>
                      <a:r>
                        <a:rPr lang="en-GB" sz="1100" b="1" kern="1200" dirty="0" err="1">
                          <a:solidFill>
                            <a:schemeClr val="bg1"/>
                          </a:solidFill>
                          <a:latin typeface="Calibri" panose="020F0502020204030204" pitchFamily="34" charset="0"/>
                          <a:ea typeface="+mn-ea"/>
                          <a:cs typeface="Calibri" panose="020F0502020204030204" pitchFamily="34" charset="0"/>
                        </a:rPr>
                        <a:t>risco</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liquidação</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Mesmo</a:t>
                      </a:r>
                      <a:r>
                        <a:rPr lang="en-GB" sz="1100" b="0" kern="1200" dirty="0">
                          <a:solidFill>
                            <a:schemeClr val="bg1"/>
                          </a:solidFill>
                          <a:latin typeface="Calibri" panose="020F0502020204030204" pitchFamily="34" charset="0"/>
                          <a:ea typeface="+mn-ea"/>
                          <a:cs typeface="Calibri" panose="020F0502020204030204" pitchFamily="34" charset="0"/>
                        </a:rPr>
                        <a:t> com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altamente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colateralizados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preços</a:t>
                      </a:r>
                      <a:r>
                        <a:rPr lang="en-GB" sz="1100" b="0" kern="1200" dirty="0">
                          <a:solidFill>
                            <a:schemeClr val="bg1"/>
                          </a:solidFill>
                          <a:latin typeface="Calibri" panose="020F0502020204030204" pitchFamily="34" charset="0"/>
                          <a:ea typeface="+mn-ea"/>
                          <a:cs typeface="Calibri" panose="020F0502020204030204" pitchFamily="34" charset="0"/>
                        </a:rPr>
                        <a:t> das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cair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repentinamente</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levar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à</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liquidação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Contratos</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inteligentes</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gerenciam</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empréstimos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GB" sz="1100" b="0" kern="1200" dirty="0">
                          <a:solidFill>
                            <a:schemeClr val="bg1"/>
                          </a:solidFill>
                          <a:latin typeface="Calibri" panose="020F0502020204030204" pitchFamily="34" charset="0"/>
                          <a:ea typeface="+mn-ea"/>
                          <a:cs typeface="Calibri" panose="020F0502020204030204" pitchFamily="34" charset="0"/>
                        </a:rPr>
                        <a:t>Um </a:t>
                      </a:r>
                      <a:r>
                        <a:rPr lang="en-GB" sz="1100" b="0" kern="1200" dirty="0" err="1">
                          <a:solidFill>
                            <a:schemeClr val="bg1"/>
                          </a:solidFill>
                          <a:latin typeface="Calibri" panose="020F0502020204030204" pitchFamily="34" charset="0"/>
                          <a:ea typeface="+mn-ea"/>
                          <a:cs typeface="Calibri" panose="020F0502020204030204" pitchFamily="34" charset="0"/>
                        </a:rPr>
                        <a:t>contrato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inteligente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automatiza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todo</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processo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tornando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mais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eficientes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escaláveis</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Risco</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ataque</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contrato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inteligente</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Código</a:t>
                      </a:r>
                      <a:r>
                        <a:rPr lang="en-GB" sz="1100" b="0" kern="1200" dirty="0">
                          <a:solidFill>
                            <a:schemeClr val="bg1"/>
                          </a:solidFill>
                          <a:latin typeface="Calibri" panose="020F0502020204030204" pitchFamily="34" charset="0"/>
                          <a:ea typeface="+mn-ea"/>
                          <a:cs typeface="Calibri" panose="020F0502020204030204" pitchFamily="34" charset="0"/>
                        </a:rPr>
                        <a:t> mal </a:t>
                      </a:r>
                      <a:r>
                        <a:rPr lang="en-GB" sz="1100" b="0" kern="1200" dirty="0" err="1">
                          <a:solidFill>
                            <a:schemeClr val="bg1"/>
                          </a:solidFill>
                          <a:latin typeface="Calibri" panose="020F0502020204030204" pitchFamily="34" charset="0"/>
                          <a:ea typeface="+mn-ea"/>
                          <a:cs typeface="Calibri" panose="020F0502020204030204" pitchFamily="34" charset="0"/>
                        </a:rPr>
                        <a:t>escrito</a:t>
                      </a:r>
                      <a:r>
                        <a:rPr lang="en-GB" sz="1100" b="0" kern="1200" dirty="0">
                          <a:solidFill>
                            <a:schemeClr val="bg1"/>
                          </a:solidFill>
                          <a:latin typeface="Calibri" panose="020F0502020204030204" pitchFamily="34" charset="0"/>
                          <a:ea typeface="+mn-ea"/>
                          <a:cs typeface="Calibri" panose="020F0502020204030204" pitchFamily="34" charset="0"/>
                        </a:rPr>
                        <a:t> e exploits de back-door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levar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à</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perda</a:t>
                      </a:r>
                      <a:r>
                        <a:rPr lang="en-GB" sz="1100" b="0" kern="1200" dirty="0">
                          <a:solidFill>
                            <a:schemeClr val="bg1"/>
                          </a:solidFill>
                          <a:latin typeface="Calibri" panose="020F0502020204030204" pitchFamily="34" charset="0"/>
                          <a:ea typeface="+mn-ea"/>
                          <a:cs typeface="Calibri" panose="020F0502020204030204" pitchFamily="34" charset="0"/>
                        </a:rPr>
                        <a:t> dos </a:t>
                      </a:r>
                      <a:r>
                        <a:rPr lang="en-GB" sz="1100" b="0" kern="1200" dirty="0" err="1">
                          <a:solidFill>
                            <a:schemeClr val="bg1"/>
                          </a:solidFill>
                          <a:latin typeface="Calibri" panose="020F0502020204030204" pitchFamily="34" charset="0"/>
                          <a:ea typeface="+mn-ea"/>
                          <a:cs typeface="Calibri" panose="020F0502020204030204" pitchFamily="34" charset="0"/>
                        </a:rPr>
                        <a:t>fundos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emprestados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ou</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garantias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Contratos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projetos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inteligentes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ser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alvo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golpes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ataques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resultar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perda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parcial</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ou</a:t>
                      </a:r>
                      <a:r>
                        <a:rPr lang="en-GB" sz="1100" b="0" kern="1200" dirty="0">
                          <a:solidFill>
                            <a:schemeClr val="bg1"/>
                          </a:solidFill>
                          <a:latin typeface="Calibri" panose="020F0502020204030204" pitchFamily="34" charset="0"/>
                          <a:ea typeface="+mn-ea"/>
                          <a:cs typeface="Calibri" panose="020F0502020204030204" pitchFamily="34" charset="0"/>
                        </a:rPr>
                        <a:t> total de </a:t>
                      </a:r>
                      <a:r>
                        <a:rPr lang="en-GB" sz="1100" b="0" kern="1200" dirty="0" err="1">
                          <a:solidFill>
                            <a:schemeClr val="bg1"/>
                          </a:solidFill>
                          <a:latin typeface="Calibri" panose="020F0502020204030204" pitchFamily="34" charset="0"/>
                          <a:ea typeface="+mn-ea"/>
                          <a:cs typeface="Calibri" panose="020F0502020204030204" pitchFamily="34" charset="0"/>
                        </a:rPr>
                        <a:t>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bem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como</a:t>
                      </a:r>
                      <a:r>
                        <a:rPr lang="en-GB" sz="1100" b="0" kern="1200" dirty="0">
                          <a:solidFill>
                            <a:schemeClr val="bg1"/>
                          </a:solidFill>
                          <a:latin typeface="Calibri" panose="020F0502020204030204" pitchFamily="34" charset="0"/>
                          <a:ea typeface="+mn-ea"/>
                          <a:cs typeface="Calibri" panose="020F0502020204030204" pitchFamily="34" charset="0"/>
                        </a:rPr>
                        <a:t> no </a:t>
                      </a:r>
                      <a:r>
                        <a:rPr lang="en-GB" sz="1100" b="0" kern="1200" dirty="0" err="1">
                          <a:solidFill>
                            <a:schemeClr val="bg1"/>
                          </a:solidFill>
                          <a:latin typeface="Calibri" panose="020F0502020204030204" pitchFamily="34" charset="0"/>
                          <a:ea typeface="+mn-ea"/>
                          <a:cs typeface="Calibri" panose="020F0502020204030204" pitchFamily="34" charset="0"/>
                        </a:rPr>
                        <a:t>congelamento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contas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impossibilitando</a:t>
                      </a:r>
                      <a:r>
                        <a:rPr lang="en-GB" sz="1100" b="0" kern="1200" dirty="0">
                          <a:solidFill>
                            <a:schemeClr val="bg1"/>
                          </a:solidFill>
                          <a:latin typeface="Calibri" panose="020F0502020204030204" pitchFamily="34" charset="0"/>
                          <a:ea typeface="+mn-ea"/>
                          <a:cs typeface="Calibri" panose="020F0502020204030204" pitchFamily="34" charset="0"/>
                        </a:rPr>
                        <a:t> a </a:t>
                      </a:r>
                      <a:r>
                        <a:rPr lang="en-GB" sz="1100" b="0" kern="1200" dirty="0" err="1">
                          <a:solidFill>
                            <a:schemeClr val="bg1"/>
                          </a:solidFill>
                          <a:latin typeface="Calibri" panose="020F0502020204030204" pitchFamily="34" charset="0"/>
                          <a:ea typeface="+mn-ea"/>
                          <a:cs typeface="Calibri" panose="020F0502020204030204" pitchFamily="34" charset="0"/>
                        </a:rPr>
                        <a:t>retirada</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Investimento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passivo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através</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cofres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investidores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colocar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suas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num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cofre</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ganhar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uma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porcentagem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anual</a:t>
                      </a:r>
                      <a:endParaRPr lang="en-GB" sz="1100" b="0" kern="1200" dirty="0">
                        <a:solidFill>
                          <a:schemeClr val="bg1"/>
                        </a:solidFill>
                        <a:latin typeface="Calibri" panose="020F0502020204030204" pitchFamily="34" charset="0"/>
                        <a:ea typeface="+mn-ea"/>
                        <a:cs typeface="Calibri" panose="020F0502020204030204" pitchFamily="34" charset="0"/>
                      </a:endParaRPr>
                    </a:p>
                    <a:p>
                      <a:pPr algn="l"/>
                      <a:r>
                        <a:rPr lang="en-GB" sz="1100" b="0" kern="1200" dirty="0">
                          <a:solidFill>
                            <a:schemeClr val="bg1"/>
                          </a:solidFill>
                          <a:latin typeface="Calibri" panose="020F0502020204030204" pitchFamily="34" charset="0"/>
                          <a:ea typeface="+mn-ea"/>
                          <a:cs typeface="Calibri" panose="020F0502020204030204" pitchFamily="34" charset="0"/>
                        </a:rPr>
                        <a:t>yield (APY) </a:t>
                      </a:r>
                      <a:r>
                        <a:rPr lang="en-GB" sz="1100" b="0" kern="1200" dirty="0" err="1">
                          <a:solidFill>
                            <a:schemeClr val="bg1"/>
                          </a:solidFill>
                          <a:latin typeface="Calibri" panose="020F0502020204030204" pitchFamily="34" charset="0"/>
                          <a:ea typeface="+mn-ea"/>
                          <a:cs typeface="Calibri" panose="020F0502020204030204" pitchFamily="34" charset="0"/>
                        </a:rPr>
                        <a:t>sem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gerir</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Risco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por</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meio</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empréstimos</a:t>
                      </a:r>
                      <a:r>
                        <a:rPr lang="en-GB" sz="1100" b="1" kern="1200" dirty="0">
                          <a:solidFill>
                            <a:schemeClr val="bg1"/>
                          </a:solidFill>
                          <a:latin typeface="Calibri" panose="020F0502020204030204" pitchFamily="34" charset="0"/>
                          <a:ea typeface="+mn-ea"/>
                          <a:cs typeface="Calibri" panose="020F0502020204030204" pitchFamily="34" charset="0"/>
                        </a:rPr>
                        <a:t> e </a:t>
                      </a:r>
                      <a:r>
                        <a:rPr lang="en-GB" sz="1100" b="1" kern="1200" dirty="0" err="1">
                          <a:solidFill>
                            <a:schemeClr val="bg1"/>
                          </a:solidFill>
                          <a:latin typeface="Calibri" panose="020F0502020204030204" pitchFamily="34" charset="0"/>
                          <a:ea typeface="+mn-ea"/>
                          <a:cs typeface="Calibri" panose="020F0502020204030204" pitchFamily="34" charset="0"/>
                        </a:rPr>
                        <a:t>empréstimos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riscos</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pedir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emprestado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incluem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riscos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relacionados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à</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entrega</a:t>
                      </a:r>
                      <a:r>
                        <a:rPr lang="en-GB" sz="1100" b="0" kern="1200" dirty="0">
                          <a:solidFill>
                            <a:schemeClr val="bg1"/>
                          </a:solidFill>
                          <a:latin typeface="Calibri" panose="020F0502020204030204" pitchFamily="34" charset="0"/>
                          <a:ea typeface="+mn-ea"/>
                          <a:cs typeface="Calibri" panose="020F0502020204030204" pitchFamily="34" charset="0"/>
                        </a:rPr>
                        <a:t> da </a:t>
                      </a:r>
                      <a:r>
                        <a:rPr lang="en-GB" sz="1100" b="0" kern="1200" dirty="0" err="1">
                          <a:solidFill>
                            <a:schemeClr val="bg1"/>
                          </a:solidFill>
                          <a:latin typeface="Calibri" panose="020F0502020204030204" pitchFamily="34" charset="0"/>
                          <a:ea typeface="+mn-ea"/>
                          <a:cs typeface="Calibri" panose="020F0502020204030204" pitchFamily="34" charset="0"/>
                        </a:rPr>
                        <a:t>custódia</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acontece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quais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cenários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geralmente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faz</a:t>
                      </a:r>
                      <a:r>
                        <a:rPr lang="en-GB" sz="1100" b="0" kern="1200" dirty="0">
                          <a:solidFill>
                            <a:schemeClr val="bg1"/>
                          </a:solidFill>
                          <a:latin typeface="Calibri" panose="020F0502020204030204" pitchFamily="34" charset="0"/>
                          <a:ea typeface="+mn-ea"/>
                          <a:cs typeface="Calibri" panose="020F0502020204030204" pitchFamily="34" charset="0"/>
                        </a:rPr>
                        <a:t> parte dos </a:t>
                      </a:r>
                      <a:r>
                        <a:rPr lang="en-GB" sz="1100" b="0" kern="1200" dirty="0" err="1">
                          <a:solidFill>
                            <a:schemeClr val="bg1"/>
                          </a:solidFill>
                          <a:latin typeface="Calibri" panose="020F0502020204030204" pitchFamily="34" charset="0"/>
                          <a:ea typeface="+mn-ea"/>
                          <a:cs typeface="Calibri" panose="020F0502020204030204" pitchFamily="34" charset="0"/>
                        </a:rPr>
                        <a:t>termos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condições</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devem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ser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estudados</a:t>
                      </a:r>
                      <a:endParaRPr lang="en-GB" sz="1100" b="0" kern="1200" dirty="0">
                        <a:solidFill>
                          <a:schemeClr val="bg1"/>
                        </a:solidFill>
                        <a:latin typeface="Calibri" panose="020F0502020204030204" pitchFamily="34" charset="0"/>
                        <a:ea typeface="+mn-ea"/>
                        <a:cs typeface="Calibri" panose="020F0502020204030204" pitchFamily="34" charset="0"/>
                      </a:endParaRPr>
                    </a:p>
                    <a:p>
                      <a:pPr algn="l"/>
                      <a:r>
                        <a:rPr lang="en-GB" sz="1100" b="0" kern="1200" dirty="0" err="1">
                          <a:solidFill>
                            <a:schemeClr val="bg1"/>
                          </a:solidFill>
                          <a:latin typeface="Calibri" panose="020F0502020204030204" pitchFamily="34" charset="0"/>
                          <a:ea typeface="+mn-ea"/>
                          <a:cs typeface="Calibri" panose="020F0502020204030204" pitchFamily="34" charset="0"/>
                        </a:rPr>
                        <a:t>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profundidade</a:t>
                      </a:r>
                      <a:r>
                        <a:rPr lang="en-GB" sz="1100" b="0" kern="1200" dirty="0">
                          <a:solidFill>
                            <a:schemeClr val="bg1"/>
                          </a:solidFill>
                          <a:latin typeface="Calibri" panose="020F0502020204030204" pitchFamily="34" charset="0"/>
                          <a:ea typeface="+mn-ea"/>
                          <a:cs typeface="Calibri" panose="020F0502020204030204" pitchFamily="34" charset="0"/>
                        </a:rPr>
                        <a:t> antes de </a:t>
                      </a:r>
                      <a:r>
                        <a:rPr lang="en-GB" sz="1100" b="0" kern="1200" dirty="0" err="1">
                          <a:solidFill>
                            <a:schemeClr val="bg1"/>
                          </a:solidFill>
                          <a:latin typeface="Calibri" panose="020F0502020204030204" pitchFamily="34" charset="0"/>
                          <a:ea typeface="+mn-ea"/>
                          <a:cs typeface="Calibri" panose="020F0502020204030204" pitchFamily="34" charset="0"/>
                        </a:rPr>
                        <a:t>emprestar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Dependendo</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período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bloqueio</a:t>
                      </a:r>
                      <a:r>
                        <a:rPr lang="en-GB" sz="1100" b="0" kern="1200" dirty="0">
                          <a:solidFill>
                            <a:schemeClr val="bg1"/>
                          </a:solidFill>
                          <a:latin typeface="Calibri" panose="020F0502020204030204" pitchFamily="34" charset="0"/>
                          <a:ea typeface="+mn-ea"/>
                          <a:cs typeface="Calibri" panose="020F0502020204030204" pitchFamily="34" charset="0"/>
                        </a:rPr>
                        <a:t> das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interferir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capacidade</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uma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pessoa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reagir</a:t>
                      </a:r>
                      <a:r>
                        <a:rPr lang="en-GB" sz="1100" b="0" kern="1200" dirty="0">
                          <a:solidFill>
                            <a:schemeClr val="bg1"/>
                          </a:solidFill>
                          <a:latin typeface="Calibri" panose="020F0502020204030204" pitchFamily="34" charset="0"/>
                          <a:ea typeface="+mn-ea"/>
                          <a:cs typeface="Calibri" panose="020F0502020204030204" pitchFamily="34" charset="0"/>
                        </a:rPr>
                        <a:t> a </a:t>
                      </a:r>
                      <a:r>
                        <a:rPr lang="en-GB" sz="1100" b="0" kern="1200" dirty="0" err="1">
                          <a:solidFill>
                            <a:schemeClr val="bg1"/>
                          </a:solidFill>
                          <a:latin typeface="Calibri" panose="020F0502020204030204" pitchFamily="34" charset="0"/>
                          <a:ea typeface="+mn-ea"/>
                          <a:cs typeface="Calibri" panose="020F0502020204030204" pitchFamily="34" charset="0"/>
                        </a:rPr>
                        <a:t>quedas</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mercado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outras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condições</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mercado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3437429"/>
          </a:xfrm>
        </p:spPr>
        <p:txBody>
          <a:bodyPr numCol="2"/>
          <a:lstStyle/>
          <a:p>
            <a:r>
              <a:rPr lang="en-US" spc="-5" dirty="0" err="1">
                <a:ea typeface="Times New Roman" panose="02020603050405020304" pitchFamily="18" charset="0"/>
              </a:rPr>
              <a:t>Quando</a:t>
            </a:r>
            <a:r>
              <a:rPr lang="en-US" spc="-5" dirty="0">
                <a:ea typeface="Times New Roman" panose="02020603050405020304" pitchFamily="18" charset="0"/>
              </a:rPr>
              <a:t> o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lançado</a:t>
            </a:r>
            <a:r>
              <a:rPr lang="en-US" spc="-5" dirty="0">
                <a:ea typeface="Times New Roman" panose="02020603050405020304" pitchFamily="18" charset="0"/>
              </a:rPr>
              <a:t> </a:t>
            </a:r>
            <a:r>
              <a:rPr lang="en-US" spc="-5" dirty="0" err="1">
                <a:ea typeface="Times New Roman" panose="02020603050405020304" pitchFamily="18" charset="0"/>
              </a:rPr>
              <a:t>pela</a:t>
            </a:r>
            <a:r>
              <a:rPr lang="en-US" spc="-5" dirty="0">
                <a:ea typeface="Times New Roman" panose="02020603050405020304" pitchFamily="18" charset="0"/>
              </a:rPr>
              <a:t> </a:t>
            </a:r>
            <a:r>
              <a:rPr lang="en-US" spc="-5" dirty="0" err="1">
                <a:ea typeface="Times New Roman" panose="02020603050405020304" pitchFamily="18" charset="0"/>
              </a:rPr>
              <a:t>primeira</a:t>
            </a:r>
            <a:r>
              <a:rPr lang="en-US" spc="-5" dirty="0">
                <a:ea typeface="Times New Roman" panose="02020603050405020304" pitchFamily="18" charset="0"/>
              </a:rPr>
              <a:t> </a:t>
            </a:r>
            <a:r>
              <a:rPr lang="en-US" spc="-5" dirty="0" err="1">
                <a:ea typeface="Times New Roman" panose="02020603050405020304" pitchFamily="18" charset="0"/>
              </a:rPr>
              <a:t>vez</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2009, a </a:t>
            </a:r>
            <a:r>
              <a:rPr lang="en-US" spc="-5" dirty="0" err="1">
                <a:ea typeface="Times New Roman" panose="02020603050405020304" pitchFamily="18" charset="0"/>
              </a:rPr>
              <a:t>única</a:t>
            </a:r>
            <a:r>
              <a:rPr lang="en-US" spc="-5" dirty="0">
                <a:ea typeface="Times New Roman" panose="02020603050405020304" pitchFamily="18" charset="0"/>
              </a:rPr>
              <a:t> </a:t>
            </a:r>
            <a:r>
              <a:rPr lang="en-US" spc="-5" dirty="0" err="1">
                <a:ea typeface="Times New Roman" panose="02020603050405020304" pitchFamily="18" charset="0"/>
              </a:rPr>
              <a:t>maneira</a:t>
            </a:r>
            <a:r>
              <a:rPr lang="en-US" spc="-5" dirty="0">
                <a:ea typeface="Times New Roman" panose="02020603050405020304" pitchFamily="18" charset="0"/>
              </a:rPr>
              <a:t> de </a:t>
            </a:r>
            <a:r>
              <a:rPr lang="en-US" spc="-5" dirty="0" err="1">
                <a:ea typeface="Times New Roman" panose="02020603050405020304" pitchFamily="18" charset="0"/>
              </a:rPr>
              <a:t>adquirir</a:t>
            </a:r>
            <a:r>
              <a:rPr lang="en-US" spc="-5" dirty="0">
                <a:ea typeface="Times New Roman" panose="02020603050405020304" pitchFamily="18" charset="0"/>
              </a:rPr>
              <a:t> </a:t>
            </a:r>
            <a:r>
              <a:rPr lang="en-US" spc="-5" dirty="0" err="1">
                <a:ea typeface="Times New Roman" panose="02020603050405020304" pitchFamily="18" charset="0"/>
              </a:rPr>
              <a:t>bitcoin</a:t>
            </a:r>
            <a:r>
              <a:rPr lang="en-US" spc="-5" dirty="0">
                <a:ea typeface="Times New Roman" panose="02020603050405020304" pitchFamily="18" charset="0"/>
              </a:rPr>
              <a:t> era </a:t>
            </a:r>
            <a:r>
              <a:rPr lang="en-US" spc="-5" dirty="0" err="1">
                <a:ea typeface="Times New Roman" panose="02020603050405020304" pitchFamily="18" charset="0"/>
              </a:rPr>
              <a:t>negociando</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fóruns</a:t>
            </a:r>
            <a:r>
              <a:rPr lang="en-US" spc="-5" dirty="0">
                <a:ea typeface="Times New Roman" panose="02020603050405020304" pitchFamily="18" charset="0"/>
              </a:rPr>
              <a:t> </a:t>
            </a:r>
            <a:r>
              <a:rPr lang="en-US" spc="-5" dirty="0" err="1">
                <a:ea typeface="Times New Roman" panose="02020603050405020304" pitchFamily="18" charset="0"/>
              </a:rPr>
              <a:t>ou</a:t>
            </a:r>
            <a:r>
              <a:rPr lang="en-US" spc="-5" dirty="0">
                <a:ea typeface="Times New Roman" panose="02020603050405020304" pitchFamily="18" charset="0"/>
              </a:rPr>
              <a:t> chats de </a:t>
            </a:r>
            <a:r>
              <a:rPr lang="en-US" spc="-5" dirty="0" err="1">
                <a:ea typeface="Times New Roman" panose="02020603050405020304" pitchFamily="18" charset="0"/>
              </a:rPr>
              <a:t>retransmissão</a:t>
            </a:r>
            <a:r>
              <a:rPr lang="en-US" spc="-5" dirty="0">
                <a:ea typeface="Times New Roman" panose="02020603050405020304" pitchFamily="18" charset="0"/>
              </a:rPr>
              <a:t> </a:t>
            </a:r>
            <a:r>
              <a:rPr lang="en-US" spc="-5" dirty="0" err="1">
                <a:ea typeface="Times New Roman" panose="02020603050405020304" pitchFamily="18" charset="0"/>
              </a:rPr>
              <a:t>na</a:t>
            </a:r>
            <a:r>
              <a:rPr lang="en-US" spc="-5" dirty="0">
                <a:ea typeface="Times New Roman" panose="02020603050405020304" pitchFamily="18" charset="0"/>
              </a:rPr>
              <a:t> Internet, </a:t>
            </a:r>
            <a:r>
              <a:rPr lang="en-US" spc="-5" dirty="0" err="1">
                <a:ea typeface="Times New Roman" panose="02020603050405020304" pitchFamily="18" charset="0"/>
              </a:rPr>
              <a:t>exigindo</a:t>
            </a:r>
            <a:r>
              <a:rPr lang="en-US" spc="-5" dirty="0">
                <a:ea typeface="Times New Roman" panose="02020603050405020304" pitchFamily="18" charset="0"/>
              </a:rPr>
              <a:t> </a:t>
            </a:r>
            <a:r>
              <a:rPr lang="en-US" spc="-5" dirty="0" err="1">
                <a:ea typeface="Times New Roman" panose="02020603050405020304" pitchFamily="18" charset="0"/>
              </a:rPr>
              <a:t>muita</a:t>
            </a:r>
            <a:r>
              <a:rPr lang="en-US" spc="-5" dirty="0">
                <a:ea typeface="Times New Roman" panose="02020603050405020304" pitchFamily="18" charset="0"/>
              </a:rPr>
              <a:t> </a:t>
            </a:r>
            <a:r>
              <a:rPr lang="en-US" spc="-5" dirty="0" err="1">
                <a:ea typeface="Times New Roman" panose="02020603050405020304" pitchFamily="18" charset="0"/>
              </a:rPr>
              <a:t>confiança</a:t>
            </a:r>
            <a:r>
              <a:rPr lang="en-US" spc="-5" dirty="0">
                <a:ea typeface="Times New Roman" panose="02020603050405020304" pitchFamily="18" charset="0"/>
              </a:rPr>
              <a:t>.</a:t>
            </a:r>
          </a:p>
          <a:p>
            <a:r>
              <a:rPr lang="en-US" spc="-5" dirty="0">
                <a:effectLst/>
                <a:ea typeface="Times New Roman" panose="02020603050405020304" pitchFamily="18" charset="0"/>
              </a:rPr>
              <a:t> </a:t>
            </a:r>
            <a:endParaRPr lang="x-none" dirty="0">
              <a:effectLst/>
              <a:ea typeface="Times New Roman" panose="02020603050405020304" pitchFamily="18" charset="0"/>
            </a:endParaRPr>
          </a:p>
          <a:p>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março</a:t>
            </a:r>
            <a:r>
              <a:rPr lang="en-US" spc="-5" dirty="0">
                <a:ea typeface="Times New Roman" panose="02020603050405020304" pitchFamily="18" charset="0"/>
              </a:rPr>
              <a:t> de 2010, a </a:t>
            </a:r>
            <a:r>
              <a:rPr lang="en-US" spc="-5" dirty="0" err="1">
                <a:ea typeface="Times New Roman" panose="02020603050405020304" pitchFamily="18" charset="0"/>
              </a:rPr>
              <a:t>primeira</a:t>
            </a:r>
            <a:r>
              <a:rPr lang="en-US" spc="-5" dirty="0">
                <a:ea typeface="Times New Roman" panose="02020603050405020304" pitchFamily="18" charset="0"/>
              </a:rPr>
              <a:t> </a:t>
            </a:r>
            <a:r>
              <a:rPr lang="en-US" spc="-5" dirty="0" err="1">
                <a:ea typeface="Times New Roman" panose="02020603050405020304" pitchFamily="18" charset="0"/>
              </a:rPr>
              <a:t>troca</a:t>
            </a:r>
            <a:r>
              <a:rPr lang="en-US" spc="-5" dirty="0">
                <a:ea typeface="Times New Roman" panose="02020603050405020304" pitchFamily="18" charset="0"/>
              </a:rPr>
              <a:t> de </a:t>
            </a:r>
            <a:r>
              <a:rPr lang="en-US" spc="-5" dirty="0" err="1">
                <a:ea typeface="Times New Roman" panose="02020603050405020304" pitchFamily="18" charset="0"/>
              </a:rPr>
              <a:t>criptomoedas</a:t>
            </a:r>
            <a:r>
              <a:rPr lang="en-US" spc="-5" dirty="0">
                <a:ea typeface="Times New Roman" panose="02020603050405020304" pitchFamily="18" charset="0"/>
              </a:rPr>
              <a:t> </a:t>
            </a:r>
            <a:r>
              <a:rPr lang="en-US" spc="-5" dirty="0" err="1">
                <a:ea typeface="Times New Roman" panose="02020603050405020304" pitchFamily="18" charset="0"/>
              </a:rPr>
              <a:t>chamada</a:t>
            </a:r>
            <a:r>
              <a:rPr lang="en-US" spc="-5" dirty="0">
                <a:ea typeface="Times New Roman" panose="02020603050405020304" pitchFamily="18" charset="0"/>
              </a:rPr>
              <a:t>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lançada</a:t>
            </a:r>
            <a:r>
              <a:rPr lang="en-US" spc="-5" dirty="0">
                <a:ea typeface="Times New Roman" panose="02020603050405020304" pitchFamily="18" charset="0"/>
              </a:rPr>
              <a:t>. Um </a:t>
            </a:r>
            <a:r>
              <a:rPr lang="en-US" spc="-5" dirty="0" err="1">
                <a:ea typeface="Times New Roman" panose="02020603050405020304" pitchFamily="18" charset="0"/>
              </a:rPr>
              <a:t>usuário</a:t>
            </a:r>
            <a:r>
              <a:rPr lang="en-US" spc="-5" dirty="0">
                <a:ea typeface="Times New Roman" panose="02020603050405020304" pitchFamily="18" charset="0"/>
              </a:rPr>
              <a:t> do </a:t>
            </a:r>
            <a:r>
              <a:rPr lang="en-US" spc="-5" dirty="0" err="1">
                <a:ea typeface="Times New Roman" panose="02020603050405020304" pitchFamily="18" charset="0"/>
              </a:rPr>
              <a:t>fórum</a:t>
            </a:r>
            <a:r>
              <a:rPr lang="en-US" spc="-5" dirty="0">
                <a:ea typeface="Times New Roman" panose="02020603050405020304" pitchFamily="18" charset="0"/>
              </a:rPr>
              <a:t> </a:t>
            </a:r>
            <a:r>
              <a:rPr lang="en-US" spc="-5" dirty="0" err="1">
                <a:ea typeface="Times New Roman" panose="02020603050405020304" pitchFamily="18" charset="0"/>
              </a:rPr>
              <a:t>Bitcointalk</a:t>
            </a:r>
            <a:r>
              <a:rPr lang="en-US" spc="-5" dirty="0">
                <a:ea typeface="Times New Roman" panose="02020603050405020304" pitchFamily="18" charset="0"/>
              </a:rPr>
              <a:t> </a:t>
            </a:r>
            <a:r>
              <a:rPr lang="en-US" spc="-5" dirty="0" err="1">
                <a:ea typeface="Times New Roman" panose="02020603050405020304" pitchFamily="18" charset="0"/>
              </a:rPr>
              <a:t>chamado</a:t>
            </a:r>
            <a:r>
              <a:rPr lang="en-US" spc="-5" dirty="0">
                <a:ea typeface="Times New Roman" panose="02020603050405020304" pitchFamily="18" charset="0"/>
              </a:rPr>
              <a:t> “</a:t>
            </a:r>
            <a:r>
              <a:rPr lang="en-US" spc="-5" dirty="0" err="1">
                <a:ea typeface="Times New Roman" panose="02020603050405020304" pitchFamily="18" charset="0"/>
              </a:rPr>
              <a:t>dwdollar</a:t>
            </a:r>
            <a:r>
              <a:rPr lang="en-US" spc="-5" dirty="0">
                <a:ea typeface="Times New Roman" panose="02020603050405020304" pitchFamily="18" charset="0"/>
              </a:rPr>
              <a:t>” </a:t>
            </a:r>
            <a:r>
              <a:rPr lang="en-US" spc="-5" dirty="0" err="1">
                <a:ea typeface="Times New Roman" panose="02020603050405020304" pitchFamily="18" charset="0"/>
              </a:rPr>
              <a:t>propôs</a:t>
            </a:r>
            <a:r>
              <a:rPr lang="en-US" spc="-5" dirty="0">
                <a:ea typeface="Times New Roman" panose="02020603050405020304" pitchFamily="18" charset="0"/>
              </a:rPr>
              <a:t> </a:t>
            </a:r>
            <a:r>
              <a:rPr lang="en-US" spc="-5" dirty="0" err="1">
                <a:ea typeface="Times New Roman" panose="02020603050405020304" pitchFamily="18" charset="0"/>
              </a:rPr>
              <a:t>criar</a:t>
            </a:r>
            <a:r>
              <a:rPr lang="en-US" spc="-5" dirty="0">
                <a:ea typeface="Times New Roman" panose="02020603050405020304" pitchFamily="18" charset="0"/>
              </a:rPr>
              <a:t> o </a:t>
            </a:r>
            <a:r>
              <a:rPr lang="en-US" spc="-5" dirty="0" err="1">
                <a:ea typeface="Times New Roman" panose="02020603050405020304" pitchFamily="18" charset="0"/>
              </a:rPr>
              <a:t>primeiro</a:t>
            </a:r>
            <a:r>
              <a:rPr lang="en-US" spc="-5" dirty="0">
                <a:ea typeface="Times New Roman" panose="02020603050405020304" pitchFamily="18" charset="0"/>
              </a:rPr>
              <a:t> </a:t>
            </a:r>
            <a:r>
              <a:rPr lang="en-US" spc="-5" dirty="0" err="1">
                <a:ea typeface="Times New Roman" panose="02020603050405020304" pitchFamily="18" charset="0"/>
              </a:rPr>
              <a:t>mercado</a:t>
            </a:r>
            <a:r>
              <a:rPr lang="en-US" spc="-5" dirty="0">
                <a:ea typeface="Times New Roman" panose="02020603050405020304" pitchFamily="18" charset="0"/>
              </a:rPr>
              <a:t> real </a:t>
            </a:r>
            <a:r>
              <a:rPr lang="en-US" spc="-5" dirty="0" err="1">
                <a:ea typeface="Times New Roman" panose="02020603050405020304" pitchFamily="18" charset="0"/>
              </a:rPr>
              <a:t>para</a:t>
            </a:r>
            <a:r>
              <a:rPr lang="en-US" spc="-5" dirty="0">
                <a:ea typeface="Times New Roman" panose="02020603050405020304" pitchFamily="18" charset="0"/>
              </a:rPr>
              <a:t> as </a:t>
            </a:r>
            <a:r>
              <a:rPr lang="en-US" spc="-5" dirty="0" err="1">
                <a:ea typeface="Times New Roman" panose="02020603050405020304" pitchFamily="18" charset="0"/>
              </a:rPr>
              <a:t>pessoas</a:t>
            </a:r>
            <a:r>
              <a:rPr lang="en-US" spc="-5" dirty="0">
                <a:ea typeface="Times New Roman" panose="02020603050405020304" pitchFamily="18" charset="0"/>
              </a:rPr>
              <a:t> </a:t>
            </a:r>
            <a:r>
              <a:rPr lang="en-US" spc="-5" dirty="0" err="1">
                <a:ea typeface="Times New Roman" panose="02020603050405020304" pitchFamily="18" charset="0"/>
              </a:rPr>
              <a:t>comprarem</a:t>
            </a:r>
            <a:r>
              <a:rPr lang="en-US" spc="-5" dirty="0">
                <a:ea typeface="Times New Roman" panose="02020603050405020304" pitchFamily="18" charset="0"/>
              </a:rPr>
              <a:t> e </a:t>
            </a:r>
            <a:r>
              <a:rPr lang="en-US" spc="-5" dirty="0" err="1">
                <a:ea typeface="Times New Roman" panose="02020603050405020304" pitchFamily="18" charset="0"/>
              </a:rPr>
              <a:t>venderem</a:t>
            </a:r>
            <a:r>
              <a:rPr lang="en-US" spc="-5" dirty="0">
                <a:ea typeface="Times New Roman" panose="02020603050405020304" pitchFamily="18" charset="0"/>
              </a:rPr>
              <a:t> </a:t>
            </a:r>
            <a:r>
              <a:rPr lang="en-US" spc="-5" dirty="0" err="1">
                <a:ea typeface="Times New Roman" panose="02020603050405020304" pitchFamily="18" charset="0"/>
              </a:rPr>
              <a:t>bitcoins</a:t>
            </a:r>
            <a:r>
              <a:rPr lang="en-US" spc="-5" dirty="0">
                <a:ea typeface="Times New Roman" panose="02020603050405020304" pitchFamily="18" charset="0"/>
              </a:rPr>
              <a:t> entre </a:t>
            </a:r>
            <a:r>
              <a:rPr lang="en-US" spc="-5" dirty="0" err="1">
                <a:ea typeface="Times New Roman" panose="02020603050405020304" pitchFamily="18" charset="0"/>
              </a:rPr>
              <a:t>si</a:t>
            </a:r>
            <a:r>
              <a:rPr lang="en-US" spc="-5" dirty="0">
                <a:ea typeface="Times New Roman" panose="02020603050405020304" pitchFamily="18" charset="0"/>
              </a:rPr>
              <a:t>. </a:t>
            </a:r>
            <a:r>
              <a:rPr lang="en-US" spc="-5" dirty="0" err="1">
                <a:ea typeface="Times New Roman" panose="02020603050405020304" pitchFamily="18" charset="0"/>
              </a:rPr>
              <a:t>Surgiu</a:t>
            </a:r>
            <a:r>
              <a:rPr lang="en-US" spc="-5" dirty="0">
                <a:ea typeface="Times New Roman" panose="02020603050405020304" pitchFamily="18" charset="0"/>
              </a:rPr>
              <a:t> a </a:t>
            </a:r>
            <a:r>
              <a:rPr lang="en-US" spc="-5" dirty="0" err="1">
                <a:ea typeface="Times New Roman" panose="02020603050405020304" pitchFamily="18" charset="0"/>
              </a:rPr>
              <a:t>necessidade</a:t>
            </a:r>
            <a:r>
              <a:rPr lang="en-US" spc="-5" dirty="0">
                <a:ea typeface="Times New Roman" panose="02020603050405020304" pitchFamily="18" charset="0"/>
              </a:rPr>
              <a:t> de um </a:t>
            </a:r>
            <a:r>
              <a:rPr lang="en-US" spc="-5" dirty="0" err="1">
                <a:ea typeface="Times New Roman" panose="02020603050405020304" pitchFamily="18" charset="0"/>
              </a:rPr>
              <a:t>sistema</a:t>
            </a:r>
            <a:r>
              <a:rPr lang="en-US" spc="-5" dirty="0">
                <a:ea typeface="Times New Roman" panose="02020603050405020304" pitchFamily="18" charset="0"/>
              </a:rPr>
              <a:t> de </a:t>
            </a:r>
            <a:r>
              <a:rPr lang="en-US" spc="-5" dirty="0" err="1">
                <a:ea typeface="Times New Roman" panose="02020603050405020304" pitchFamily="18" charset="0"/>
              </a:rPr>
              <a:t>preços</a:t>
            </a:r>
            <a:r>
              <a:rPr lang="en-US" spc="-5" dirty="0">
                <a:ea typeface="Times New Roman" panose="02020603050405020304" pitchFamily="18" charset="0"/>
              </a:rPr>
              <a:t> </a:t>
            </a:r>
            <a:r>
              <a:rPr lang="en-US" spc="-5" dirty="0" err="1">
                <a:ea typeface="Times New Roman" panose="02020603050405020304" pitchFamily="18" charset="0"/>
              </a:rPr>
              <a:t>útil</a:t>
            </a:r>
            <a:r>
              <a:rPr lang="en-US" spc="-5" dirty="0">
                <a:ea typeface="Times New Roman" panose="02020603050405020304" pitchFamily="18" charset="0"/>
              </a:rPr>
              <a:t> </a:t>
            </a:r>
            <a:r>
              <a:rPr lang="en-US" spc="-5" dirty="0" err="1">
                <a:ea typeface="Times New Roman" panose="02020603050405020304" pitchFamily="18" charset="0"/>
              </a:rPr>
              <a:t>como</a:t>
            </a:r>
            <a:r>
              <a:rPr lang="en-US" spc="-5" dirty="0">
                <a:ea typeface="Times New Roman" panose="02020603050405020304" pitchFamily="18" charset="0"/>
              </a:rPr>
              <a:t> </a:t>
            </a:r>
            <a:r>
              <a:rPr lang="en-US" spc="-5" dirty="0" err="1">
                <a:ea typeface="Times New Roman" panose="02020603050405020304" pitchFamily="18" charset="0"/>
              </a:rPr>
              <a:t>ponto</a:t>
            </a:r>
            <a:r>
              <a:rPr lang="en-US" spc="-5" dirty="0">
                <a:ea typeface="Times New Roman" panose="02020603050405020304" pitchFamily="18" charset="0"/>
              </a:rPr>
              <a:t> de </a:t>
            </a:r>
            <a:r>
              <a:rPr lang="en-US" spc="-5" dirty="0" err="1">
                <a:ea typeface="Times New Roman" panose="02020603050405020304" pitchFamily="18" charset="0"/>
              </a:rPr>
              <a:t>partida</a:t>
            </a:r>
            <a:r>
              <a:rPr lang="en-US" spc="-5" dirty="0">
                <a:ea typeface="Times New Roman" panose="02020603050405020304" pitchFamily="18" charset="0"/>
              </a:rPr>
              <a:t> </a:t>
            </a:r>
            <a:r>
              <a:rPr lang="en-US" spc="-5" dirty="0" err="1">
                <a:ea typeface="Times New Roman" panose="02020603050405020304" pitchFamily="18" charset="0"/>
              </a:rPr>
              <a:t>que</a:t>
            </a:r>
            <a:r>
              <a:rPr lang="en-US" spc="-5" dirty="0">
                <a:ea typeface="Times New Roman" panose="02020603050405020304" pitchFamily="18" charset="0"/>
              </a:rPr>
              <a:t> </a:t>
            </a:r>
            <a:r>
              <a:rPr lang="en-US" spc="-5" dirty="0" err="1">
                <a:ea typeface="Times New Roman" panose="02020603050405020304" pitchFamily="18" charset="0"/>
              </a:rPr>
              <a:t>deveria</a:t>
            </a:r>
            <a:r>
              <a:rPr lang="en-US" spc="-5" dirty="0">
                <a:ea typeface="Times New Roman" panose="02020603050405020304" pitchFamily="18" charset="0"/>
              </a:rPr>
              <a:t> </a:t>
            </a:r>
            <a:r>
              <a:rPr lang="en-US" spc="-5" dirty="0" err="1">
                <a:ea typeface="Times New Roman" panose="02020603050405020304" pitchFamily="18" charset="0"/>
              </a:rPr>
              <a:t>ser</a:t>
            </a:r>
            <a:r>
              <a:rPr lang="en-US" spc="-5" dirty="0">
                <a:ea typeface="Times New Roman" panose="02020603050405020304" pitchFamily="18" charset="0"/>
              </a:rPr>
              <a:t> </a:t>
            </a:r>
            <a:r>
              <a:rPr lang="en-US" spc="-5" dirty="0" err="1">
                <a:ea typeface="Times New Roman" panose="02020603050405020304" pitchFamily="18" charset="0"/>
              </a:rPr>
              <a:t>baseado</a:t>
            </a:r>
            <a:r>
              <a:rPr lang="en-US" spc="-5" dirty="0">
                <a:ea typeface="Times New Roman" panose="02020603050405020304" pitchFamily="18" charset="0"/>
              </a:rPr>
              <a:t> </a:t>
            </a:r>
            <a:r>
              <a:rPr lang="en-US" spc="-5" dirty="0" err="1">
                <a:ea typeface="Times New Roman" panose="02020603050405020304" pitchFamily="18" charset="0"/>
              </a:rPr>
              <a:t>na</a:t>
            </a:r>
            <a:r>
              <a:rPr lang="en-US" spc="-5" dirty="0">
                <a:ea typeface="Times New Roman" panose="02020603050405020304" pitchFamily="18" charset="0"/>
              </a:rPr>
              <a:t> </a:t>
            </a:r>
            <a:r>
              <a:rPr lang="en-US" spc="-5" dirty="0" err="1">
                <a:ea typeface="Times New Roman" panose="02020603050405020304" pitchFamily="18" charset="0"/>
              </a:rPr>
              <a:t>necessidade</a:t>
            </a:r>
            <a:r>
              <a:rPr lang="en-US" spc="-5" dirty="0">
                <a:ea typeface="Times New Roman" panose="02020603050405020304" pitchFamily="18" charset="0"/>
              </a:rPr>
              <a:t> de </a:t>
            </a:r>
            <a:r>
              <a:rPr lang="en-US" spc="-5" dirty="0" err="1">
                <a:ea typeface="Times New Roman" panose="02020603050405020304" pitchFamily="18" charset="0"/>
              </a:rPr>
              <a:t>energia</a:t>
            </a:r>
            <a:r>
              <a:rPr lang="en-US" spc="-5" dirty="0">
                <a:ea typeface="Times New Roman" panose="02020603050405020304" pitchFamily="18" charset="0"/>
              </a:rPr>
              <a:t> </a:t>
            </a:r>
            <a:r>
              <a:rPr lang="en-US" spc="-5" dirty="0" err="1">
                <a:ea typeface="Times New Roman" panose="02020603050405020304" pitchFamily="18" charset="0"/>
              </a:rPr>
              <a:t>para</a:t>
            </a:r>
            <a:r>
              <a:rPr lang="en-US" spc="-5" dirty="0">
                <a:ea typeface="Times New Roman" panose="02020603050405020304" pitchFamily="18" charset="0"/>
              </a:rPr>
              <a:t> </a:t>
            </a:r>
            <a:r>
              <a:rPr lang="en-US" spc="-5" dirty="0" err="1">
                <a:ea typeface="Times New Roman" panose="02020603050405020304" pitchFamily="18" charset="0"/>
              </a:rPr>
              <a:t>mineração</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2010, o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começou</a:t>
            </a:r>
            <a:r>
              <a:rPr lang="en-US" spc="-5" dirty="0">
                <a:ea typeface="Times New Roman" panose="02020603050405020304" pitchFamily="18" charset="0"/>
              </a:rPr>
              <a:t> com um </a:t>
            </a:r>
            <a:r>
              <a:rPr lang="en-US" spc="-5" dirty="0" err="1">
                <a:ea typeface="Times New Roman" panose="02020603050405020304" pitchFamily="18" charset="0"/>
              </a:rPr>
              <a:t>preço</a:t>
            </a:r>
            <a:r>
              <a:rPr lang="en-US" spc="-5" dirty="0">
                <a:ea typeface="Times New Roman" panose="02020603050405020304" pitchFamily="18" charset="0"/>
              </a:rPr>
              <a:t> de </a:t>
            </a:r>
            <a:r>
              <a:rPr lang="en-US" spc="-5" dirty="0" err="1">
                <a:ea typeface="Times New Roman" panose="02020603050405020304" pitchFamily="18" charset="0"/>
              </a:rPr>
              <a:t>lançamento</a:t>
            </a:r>
            <a:r>
              <a:rPr lang="en-US" spc="-5" dirty="0">
                <a:ea typeface="Times New Roman" panose="02020603050405020304" pitchFamily="18" charset="0"/>
              </a:rPr>
              <a:t> de </a:t>
            </a:r>
            <a:r>
              <a:rPr lang="en-US" spc="-5" dirty="0" err="1">
                <a:ea typeface="Times New Roman" panose="02020603050405020304" pitchFamily="18" charset="0"/>
              </a:rPr>
              <a:t>cerca</a:t>
            </a:r>
            <a:r>
              <a:rPr lang="en-US" spc="-5" dirty="0">
                <a:ea typeface="Times New Roman" panose="02020603050405020304" pitchFamily="18" charset="0"/>
              </a:rPr>
              <a:t> de US$ 0,003 </a:t>
            </a:r>
            <a:r>
              <a:rPr lang="en-US" spc="-5" dirty="0" err="1">
                <a:ea typeface="Times New Roman" panose="02020603050405020304" pitchFamily="18" charset="0"/>
              </a:rPr>
              <a:t>por</a:t>
            </a:r>
            <a:r>
              <a:rPr lang="en-US" spc="-5" dirty="0">
                <a:ea typeface="Times New Roman" panose="02020603050405020304" pitchFamily="18" charset="0"/>
              </a:rPr>
              <a:t>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usou</a:t>
            </a:r>
            <a:r>
              <a:rPr lang="en-US" spc="-5" dirty="0">
                <a:ea typeface="Times New Roman" panose="02020603050405020304" pitchFamily="18" charset="0"/>
              </a:rPr>
              <a:t> o PayPal </a:t>
            </a:r>
            <a:r>
              <a:rPr lang="en-US" spc="-5" dirty="0" err="1">
                <a:ea typeface="Times New Roman" panose="02020603050405020304" pitchFamily="18" charset="0"/>
              </a:rPr>
              <a:t>para</a:t>
            </a:r>
            <a:r>
              <a:rPr lang="en-US" spc="-5" dirty="0">
                <a:ea typeface="Times New Roman" panose="02020603050405020304" pitchFamily="18" charset="0"/>
              </a:rPr>
              <a:t> trocar </a:t>
            </a:r>
            <a:r>
              <a:rPr lang="en-US" spc="-5" dirty="0" err="1">
                <a:ea typeface="Times New Roman" panose="02020603050405020304" pitchFamily="18" charset="0"/>
              </a:rPr>
              <a:t>dinheiro</a:t>
            </a:r>
            <a:r>
              <a:rPr lang="en-US" spc="-5" dirty="0">
                <a:ea typeface="Times New Roman" panose="02020603050405020304" pitchFamily="18" charset="0"/>
              </a:rPr>
              <a:t> </a:t>
            </a:r>
            <a:r>
              <a:rPr lang="en-US" spc="-5" dirty="0" err="1">
                <a:ea typeface="Times New Roman" panose="02020603050405020304" pitchFamily="18" charset="0"/>
              </a:rPr>
              <a:t>fiduciário</a:t>
            </a:r>
            <a:r>
              <a:rPr lang="en-US" spc="-5" dirty="0">
                <a:ea typeface="Times New Roman" panose="02020603050405020304" pitchFamily="18" charset="0"/>
              </a:rPr>
              <a:t> </a:t>
            </a:r>
            <a:r>
              <a:rPr lang="en-US" spc="-5" dirty="0" err="1">
                <a:ea typeface="Times New Roman" panose="02020603050405020304" pitchFamily="18" charset="0"/>
              </a:rPr>
              <a:t>por</a:t>
            </a:r>
            <a:r>
              <a:rPr lang="en-US" spc="-5" dirty="0">
                <a:ea typeface="Times New Roman" panose="02020603050405020304" pitchFamily="18" charset="0"/>
              </a:rPr>
              <a:t> </a:t>
            </a:r>
            <a:r>
              <a:rPr lang="en-US" spc="-5" dirty="0" err="1">
                <a:ea typeface="Times New Roman" panose="02020603050405020304" pitchFamily="18" charset="0"/>
              </a:rPr>
              <a:t>Bitcoin</a:t>
            </a:r>
            <a:r>
              <a:rPr lang="en-US" spc="-5" dirty="0">
                <a:ea typeface="Times New Roman" panose="02020603050405020304" pitchFamily="18" charset="0"/>
              </a:rPr>
              <a:t>, mas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removido</a:t>
            </a:r>
            <a:r>
              <a:rPr lang="en-US" spc="-5" dirty="0">
                <a:ea typeface="Times New Roman" panose="02020603050405020304" pitchFamily="18" charset="0"/>
              </a:rPr>
              <a:t> </a:t>
            </a:r>
            <a:r>
              <a:rPr lang="en-US" spc="-5" dirty="0" err="1">
                <a:ea typeface="Times New Roman" panose="02020603050405020304" pitchFamily="18" charset="0"/>
              </a:rPr>
              <a:t>depois</a:t>
            </a:r>
            <a:r>
              <a:rPr lang="en-US" spc="-5" dirty="0">
                <a:ea typeface="Times New Roman" panose="02020603050405020304" pitchFamily="18" charset="0"/>
              </a:rPr>
              <a:t> de </a:t>
            </a:r>
            <a:r>
              <a:rPr lang="en-US" spc="-5" dirty="0" err="1">
                <a:ea typeface="Times New Roman" panose="02020603050405020304" pitchFamily="18" charset="0"/>
              </a:rPr>
              <a:t>aumentar</a:t>
            </a:r>
            <a:r>
              <a:rPr lang="en-US" spc="-5" dirty="0">
                <a:ea typeface="Times New Roman" panose="02020603050405020304" pitchFamily="18" charset="0"/>
              </a:rPr>
              <a:t> as </a:t>
            </a:r>
            <a:r>
              <a:rPr lang="en-US" spc="-5" dirty="0" err="1">
                <a:ea typeface="Times New Roman" panose="02020603050405020304" pitchFamily="18" charset="0"/>
              </a:rPr>
              <a:t>negociações</a:t>
            </a:r>
            <a:r>
              <a:rPr lang="en-US" spc="-5" dirty="0">
                <a:ea typeface="Times New Roman" panose="02020603050405020304" pitchFamily="18" charset="0"/>
              </a:rPr>
              <a:t> </a:t>
            </a:r>
            <a:r>
              <a:rPr lang="en-US" spc="-5" dirty="0" err="1">
                <a:ea typeface="Times New Roman" panose="02020603050405020304" pitchFamily="18" charset="0"/>
              </a:rPr>
              <a:t>fraudulentas</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junho</a:t>
            </a:r>
            <a:r>
              <a:rPr lang="en-US" spc="-5" dirty="0">
                <a:ea typeface="Times New Roman" panose="02020603050405020304" pitchFamily="18" charset="0"/>
              </a:rPr>
              <a:t> de 2011, </a:t>
            </a:r>
            <a:r>
              <a:rPr lang="en-US" spc="-5" dirty="0" err="1">
                <a:ea typeface="Times New Roman" panose="02020603050405020304" pitchFamily="18" charset="0"/>
              </a:rPr>
              <a:t>quando</a:t>
            </a:r>
            <a:r>
              <a:rPr lang="en-US" spc="-5" dirty="0">
                <a:ea typeface="Times New Roman" panose="02020603050405020304" pitchFamily="18" charset="0"/>
              </a:rPr>
              <a:t> o </a:t>
            </a:r>
            <a:r>
              <a:rPr lang="en-US" spc="-5" dirty="0" err="1">
                <a:ea typeface="Times New Roman" panose="02020603050405020304" pitchFamily="18" charset="0"/>
              </a:rPr>
              <a:t>preço</a:t>
            </a:r>
            <a:r>
              <a:rPr lang="en-US" spc="-5" dirty="0">
                <a:ea typeface="Times New Roman" panose="02020603050405020304" pitchFamily="18" charset="0"/>
              </a:rPr>
              <a:t> do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atingiu</a:t>
            </a:r>
            <a:r>
              <a:rPr lang="en-US" spc="-5" dirty="0">
                <a:ea typeface="Times New Roman" panose="02020603050405020304" pitchFamily="18" charset="0"/>
              </a:rPr>
              <a:t> $ 23,99. O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certamente</a:t>
            </a:r>
            <a:r>
              <a:rPr lang="en-US" spc="-5" dirty="0">
                <a:ea typeface="Times New Roman" panose="02020603050405020304" pitchFamily="18" charset="0"/>
              </a:rPr>
              <a:t> </a:t>
            </a:r>
            <a:r>
              <a:rPr lang="en-US" spc="-5" dirty="0" err="1">
                <a:ea typeface="Times New Roman" panose="02020603050405020304" pitchFamily="18" charset="0"/>
              </a:rPr>
              <a:t>uma</a:t>
            </a:r>
            <a:r>
              <a:rPr lang="en-US" spc="-5" dirty="0">
                <a:ea typeface="Times New Roman" panose="02020603050405020304" pitchFamily="18" charset="0"/>
              </a:rPr>
              <a:t> </a:t>
            </a:r>
            <a:r>
              <a:rPr lang="en-US" spc="-5" dirty="0" err="1">
                <a:ea typeface="Times New Roman" panose="02020603050405020304" pitchFamily="18" charset="0"/>
              </a:rPr>
              <a:t>melhoria</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relação</a:t>
            </a:r>
            <a:r>
              <a:rPr lang="en-US" spc="-5" dirty="0">
                <a:ea typeface="Times New Roman" panose="02020603050405020304" pitchFamily="18" charset="0"/>
              </a:rPr>
              <a:t> </a:t>
            </a:r>
            <a:r>
              <a:rPr lang="en-US" spc="-5" dirty="0" err="1">
                <a:ea typeface="Times New Roman" panose="02020603050405020304" pitchFamily="18" charset="0"/>
              </a:rPr>
              <a:t>à</a:t>
            </a:r>
            <a:r>
              <a:rPr lang="en-US" spc="-5" dirty="0">
                <a:ea typeface="Times New Roman" panose="02020603050405020304" pitchFamily="18" charset="0"/>
              </a:rPr>
              <a:t> </a:t>
            </a:r>
            <a:r>
              <a:rPr lang="en-US" spc="-5" dirty="0" err="1">
                <a:ea typeface="Times New Roman" panose="02020603050405020304" pitchFamily="18" charset="0"/>
              </a:rPr>
              <a:t>troca</a:t>
            </a:r>
            <a:r>
              <a:rPr lang="en-US" spc="-5" dirty="0">
                <a:ea typeface="Times New Roman" panose="02020603050405020304" pitchFamily="18" charset="0"/>
              </a:rPr>
              <a:t> de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fóruns</a:t>
            </a:r>
            <a:r>
              <a:rPr lang="en-US" spc="-5" dirty="0">
                <a:ea typeface="Times New Roman" panose="02020603050405020304" pitchFamily="18" charset="0"/>
              </a:rPr>
              <a:t>, mas </a:t>
            </a:r>
            <a:r>
              <a:rPr lang="en-US" spc="-5" dirty="0" err="1">
                <a:ea typeface="Times New Roman" panose="02020603050405020304" pitchFamily="18" charset="0"/>
              </a:rPr>
              <a:t>começou</a:t>
            </a:r>
            <a:r>
              <a:rPr lang="en-US" spc="-5" dirty="0">
                <a:ea typeface="Times New Roman" panose="02020603050405020304" pitchFamily="18" charset="0"/>
              </a:rPr>
              <a:t> a </a:t>
            </a:r>
            <a:r>
              <a:rPr lang="en-US" spc="-5" dirty="0" err="1">
                <a:ea typeface="Times New Roman" panose="02020603050405020304" pitchFamily="18" charset="0"/>
              </a:rPr>
              <a:t>ver</a:t>
            </a:r>
            <a:r>
              <a:rPr lang="en-US" spc="-5" dirty="0">
                <a:ea typeface="Times New Roman" panose="02020603050405020304" pitchFamily="18" charset="0"/>
              </a:rPr>
              <a:t> as </a:t>
            </a:r>
            <a:r>
              <a:rPr lang="en-US" spc="-5" dirty="0" err="1">
                <a:ea typeface="Times New Roman" panose="02020603050405020304" pitchFamily="18" charset="0"/>
              </a:rPr>
              <a:t>trocas</a:t>
            </a:r>
            <a:r>
              <a:rPr lang="en-US" spc="-5" dirty="0">
                <a:ea typeface="Times New Roman" panose="02020603050405020304" pitchFamily="18" charset="0"/>
              </a:rPr>
              <a:t> </a:t>
            </a:r>
            <a:r>
              <a:rPr lang="en-US" spc="-5" dirty="0" err="1">
                <a:ea typeface="Times New Roman" panose="02020603050405020304" pitchFamily="18" charset="0"/>
              </a:rPr>
              <a:t>concorrentes</a:t>
            </a:r>
            <a:r>
              <a:rPr lang="en-US" spc="-5" dirty="0">
                <a:ea typeface="Times New Roman" panose="02020603050405020304" pitchFamily="18" charset="0"/>
              </a:rPr>
              <a:t> </a:t>
            </a:r>
            <a:r>
              <a:rPr lang="en-US" spc="-5" dirty="0" err="1">
                <a:ea typeface="Times New Roman" panose="02020603050405020304" pitchFamily="18" charset="0"/>
              </a:rPr>
              <a:t>ganharem</a:t>
            </a:r>
            <a:r>
              <a:rPr lang="en-US" spc="-5" dirty="0">
                <a:ea typeface="Times New Roman" panose="02020603050405020304" pitchFamily="18" charset="0"/>
              </a:rPr>
              <a:t> </a:t>
            </a:r>
            <a:r>
              <a:rPr lang="en-US" spc="-5" dirty="0" err="1">
                <a:ea typeface="Times New Roman" panose="02020603050405020304" pitchFamily="18" charset="0"/>
              </a:rPr>
              <a:t>popularidade</a:t>
            </a:r>
            <a:r>
              <a:rPr lang="en-US" spc="-5" dirty="0">
                <a:ea typeface="Times New Roman" panose="02020603050405020304" pitchFamily="18" charset="0"/>
              </a:rPr>
              <a:t>.</a:t>
            </a:r>
          </a:p>
          <a:p>
            <a:endParaRPr lang="en-US" spc="-5" dirty="0">
              <a:effectLst/>
              <a:ea typeface="Times New Roman" panose="02020603050405020304" pitchFamily="18" charset="0"/>
            </a:endParaRPr>
          </a:p>
          <a:p>
            <a:r>
              <a:rPr lang="en-US" b="1" dirty="0">
                <a:solidFill>
                  <a:srgbClr val="F79037"/>
                </a:solidFill>
                <a:ea typeface="Times New Roman" panose="02020603050405020304" pitchFamily="18" charset="0"/>
              </a:rPr>
              <a:t>Mt. </a:t>
            </a:r>
            <a:r>
              <a:rPr lang="en-US" b="1" dirty="0" err="1">
                <a:solidFill>
                  <a:srgbClr val="F79037"/>
                </a:solidFill>
                <a:ea typeface="Times New Roman" panose="02020603050405020304" pitchFamily="18" charset="0"/>
              </a:rPr>
              <a:t>Gox</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plataformas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antigas</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Em</a:t>
            </a:r>
            <a:r>
              <a:rPr lang="en-US" dirty="0">
                <a:ea typeface="Times New Roman" panose="02020603050405020304" pitchFamily="18" charset="0"/>
              </a:rPr>
              <a:t> 2010, Jed </a:t>
            </a:r>
            <a:r>
              <a:rPr lang="en-US" dirty="0" err="1">
                <a:ea typeface="Times New Roman" panose="02020603050405020304" pitchFamily="18" charset="0"/>
              </a:rPr>
              <a:t>McCaleb</a:t>
            </a:r>
            <a:r>
              <a:rPr lang="en-US" dirty="0">
                <a:ea typeface="Times New Roman" panose="02020603050405020304" pitchFamily="18" charset="0"/>
              </a:rPr>
              <a:t> </a:t>
            </a:r>
            <a:r>
              <a:rPr lang="en-US" dirty="0" err="1">
                <a:ea typeface="Times New Roman" panose="02020603050405020304" pitchFamily="18" charset="0"/>
              </a:rPr>
              <a:t>desenvolveu</a:t>
            </a:r>
            <a:r>
              <a:rPr lang="en-US" dirty="0">
                <a:ea typeface="Times New Roman" panose="02020603050405020304" pitchFamily="18" charset="0"/>
              </a:rPr>
              <a:t> o Monte. </a:t>
            </a:r>
            <a:r>
              <a:rPr lang="en-US" dirty="0" err="1">
                <a:ea typeface="Times New Roman" panose="02020603050405020304" pitchFamily="18" charset="0"/>
              </a:rPr>
              <a:t>Gox</a:t>
            </a:r>
            <a:r>
              <a:rPr lang="en-US" dirty="0">
                <a:ea typeface="Times New Roman" panose="02020603050405020304" pitchFamily="18" charset="0"/>
              </a:rPr>
              <a:t>. O </a:t>
            </a:r>
            <a:r>
              <a:rPr lang="en-US" dirty="0" err="1">
                <a:ea typeface="Times New Roman" panose="02020603050405020304" pitchFamily="18" charset="0"/>
              </a:rPr>
              <a:t>nome</a:t>
            </a:r>
            <a:r>
              <a:rPr lang="en-US" dirty="0">
                <a:ea typeface="Times New Roman" panose="02020603050405020304" pitchFamily="18" charset="0"/>
              </a:rPr>
              <a:t> </a:t>
            </a:r>
            <a:r>
              <a:rPr lang="en-US" dirty="0" err="1">
                <a:ea typeface="Times New Roman" panose="02020603050405020304" pitchFamily="18" charset="0"/>
              </a:rPr>
              <a:t>inicial</a:t>
            </a:r>
            <a:r>
              <a:rPr lang="en-US" dirty="0">
                <a:ea typeface="Times New Roman" panose="02020603050405020304" pitchFamily="18" charset="0"/>
              </a:rPr>
              <a:t> da </a:t>
            </a:r>
            <a:r>
              <a:rPr lang="en-US" dirty="0" err="1">
                <a:ea typeface="Times New Roman" panose="02020603050405020304" pitchFamily="18" charset="0"/>
              </a:rPr>
              <a:t>troca</a:t>
            </a:r>
            <a:r>
              <a:rPr lang="en-US" dirty="0">
                <a:ea typeface="Times New Roman" panose="02020603050405020304" pitchFamily="18" charset="0"/>
              </a:rPr>
              <a:t> era </a:t>
            </a:r>
            <a:r>
              <a:rPr lang="en-US" dirty="0" err="1">
                <a:ea typeface="Times New Roman" panose="02020603050405020304" pitchFamily="18" charset="0"/>
              </a:rPr>
              <a:t>mtgox.com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referência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jogo</a:t>
            </a:r>
            <a:r>
              <a:rPr lang="en-US" dirty="0">
                <a:ea typeface="Times New Roman" panose="02020603050405020304" pitchFamily="18" charset="0"/>
              </a:rPr>
              <a:t> de </a:t>
            </a:r>
            <a:r>
              <a:rPr lang="en-US" dirty="0" err="1">
                <a:ea typeface="Times New Roman" panose="02020603050405020304" pitchFamily="18" charset="0"/>
              </a:rPr>
              <a:t>cartas</a:t>
            </a:r>
            <a:r>
              <a:rPr lang="en-US" dirty="0">
                <a:ea typeface="Times New Roman" panose="02020603050405020304" pitchFamily="18" charset="0"/>
              </a:rPr>
              <a:t> </a:t>
            </a:r>
            <a:r>
              <a:rPr lang="en-US" dirty="0" err="1">
                <a:ea typeface="Times New Roman" panose="02020603050405020304" pitchFamily="18" charset="0"/>
              </a:rPr>
              <a:t>colecionáveis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“Magic: The Gathering Online </a:t>
            </a:r>
            <a:r>
              <a:rPr lang="en-US" dirty="0" err="1">
                <a:ea typeface="Times New Roman" panose="02020603050405020304" pitchFamily="18" charset="0"/>
              </a:rPr>
              <a:t>eXchange</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três</a:t>
            </a:r>
            <a:r>
              <a:rPr lang="en-US" dirty="0">
                <a:ea typeface="Times New Roman" panose="02020603050405020304" pitchFamily="18" charset="0"/>
              </a:rPr>
              <a:t>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seguintes</a:t>
            </a:r>
            <a:r>
              <a:rPr lang="en-US" dirty="0">
                <a:ea typeface="Times New Roman" panose="02020603050405020304" pitchFamily="18" charset="0"/>
              </a:rPr>
              <a:t>, 70% de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negociações</a:t>
            </a:r>
            <a:r>
              <a:rPr lang="en-US" dirty="0">
                <a:ea typeface="Times New Roman" panose="02020603050405020304" pitchFamily="18" charset="0"/>
              </a:rPr>
              <a:t> de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foram</a:t>
            </a:r>
            <a:r>
              <a:rPr lang="en-US" dirty="0">
                <a:ea typeface="Times New Roman" panose="02020603050405020304" pitchFamily="18" charset="0"/>
              </a:rPr>
              <a:t> </a:t>
            </a:r>
            <a:r>
              <a:rPr lang="en-US" dirty="0" err="1">
                <a:ea typeface="Times New Roman" panose="02020603050405020304" pitchFamily="18" charset="0"/>
              </a:rPr>
              <a:t>realizadas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da </a:t>
            </a:r>
            <a:r>
              <a:rPr lang="en-US" dirty="0" err="1">
                <a:ea typeface="Times New Roman" panose="02020603050405020304" pitchFamily="18" charset="0"/>
              </a:rPr>
              <a:t>plataforma</a:t>
            </a:r>
            <a:r>
              <a:rPr lang="en-US" dirty="0">
                <a:ea typeface="Times New Roman" panose="02020603050405020304" pitchFamily="18" charset="0"/>
              </a:rPr>
              <a:t> Mt. </a:t>
            </a:r>
            <a:r>
              <a:rPr lang="en-US" dirty="0" err="1">
                <a:ea typeface="Times New Roman" panose="02020603050405020304" pitchFamily="18" charset="0"/>
              </a:rPr>
              <a:t>Gox</a:t>
            </a:r>
            <a:r>
              <a:rPr lang="en-US" dirty="0">
                <a:ea typeface="Times New Roman" panose="02020603050405020304" pitchFamily="18" charset="0"/>
              </a:rPr>
              <a:t>. </a:t>
            </a:r>
            <a:r>
              <a:rPr lang="en-US" dirty="0" err="1">
                <a:ea typeface="Times New Roman" panose="02020603050405020304" pitchFamily="18" charset="0"/>
              </a:rPr>
              <a:t>McCaleb</a:t>
            </a:r>
            <a:r>
              <a:rPr lang="en-US" dirty="0">
                <a:ea typeface="Times New Roman" panose="02020603050405020304" pitchFamily="18" charset="0"/>
              </a:rPr>
              <a:t> </a:t>
            </a:r>
            <a:r>
              <a:rPr lang="en-US" dirty="0" err="1">
                <a:ea typeface="Times New Roman" panose="02020603050405020304" pitchFamily="18" charset="0"/>
              </a:rPr>
              <a:t>começou</a:t>
            </a:r>
            <a:r>
              <a:rPr lang="en-US" dirty="0">
                <a:ea typeface="Times New Roman" panose="02020603050405020304" pitchFamily="18" charset="0"/>
              </a:rPr>
              <a:t> a </a:t>
            </a:r>
            <a:r>
              <a:rPr lang="en-US" dirty="0" err="1">
                <a:ea typeface="Times New Roman" panose="02020603050405020304" pitchFamily="18" charset="0"/>
              </a:rPr>
              <a:t>usar</a:t>
            </a:r>
            <a:r>
              <a:rPr lang="en-US" dirty="0">
                <a:ea typeface="Times New Roman" panose="02020603050405020304" pitchFamily="18" charset="0"/>
              </a:rPr>
              <a:t> o site </a:t>
            </a:r>
            <a:r>
              <a:rPr lang="en-US" dirty="0" err="1">
                <a:ea typeface="Times New Roman" panose="02020603050405020304" pitchFamily="18" charset="0"/>
              </a:rPr>
              <a:t>para</a:t>
            </a:r>
            <a:r>
              <a:rPr lang="en-US" dirty="0">
                <a:ea typeface="Times New Roman" panose="02020603050405020304" pitchFamily="18" charset="0"/>
              </a:rPr>
              <a:t> trocar USD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Bitcoin</a:t>
            </a:r>
            <a:r>
              <a:rPr lang="en-US" dirty="0">
                <a:ea typeface="Times New Roman" panose="02020603050405020304" pitchFamily="18" charset="0"/>
              </a:rPr>
              <a:t>. Logo </a:t>
            </a:r>
            <a:r>
              <a:rPr lang="en-US" dirty="0" err="1">
                <a:ea typeface="Times New Roman" panose="02020603050405020304" pitchFamily="18" charset="0"/>
              </a:rPr>
              <a:t>após</a:t>
            </a:r>
            <a:r>
              <a:rPr lang="en-US" dirty="0">
                <a:ea typeface="Times New Roman" panose="02020603050405020304" pitchFamily="18" charset="0"/>
              </a:rPr>
              <a:t> o </a:t>
            </a:r>
            <a:r>
              <a:rPr lang="en-US" dirty="0" err="1">
                <a:ea typeface="Times New Roman" panose="02020603050405020304" pitchFamily="18" charset="0"/>
              </a:rPr>
              <a:t>período</a:t>
            </a:r>
            <a:r>
              <a:rPr lang="en-US" dirty="0">
                <a:ea typeface="Times New Roman" panose="02020603050405020304" pitchFamily="18" charset="0"/>
              </a:rPr>
              <a:t> de </a:t>
            </a:r>
            <a:r>
              <a:rPr lang="en-US" dirty="0" err="1">
                <a:ea typeface="Times New Roman" panose="02020603050405020304" pitchFamily="18" charset="0"/>
              </a:rPr>
              <a:t>iniciação</a:t>
            </a:r>
            <a:r>
              <a:rPr lang="en-US" dirty="0">
                <a:ea typeface="Times New Roman" panose="02020603050405020304" pitchFamily="18" charset="0"/>
              </a:rPr>
              <a:t> </a:t>
            </a:r>
            <a:r>
              <a:rPr lang="en-US" dirty="0" err="1">
                <a:ea typeface="Times New Roman" panose="02020603050405020304" pitchFamily="18" charset="0"/>
              </a:rPr>
              <a:t>bem-sucedido</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vendeu</a:t>
            </a:r>
            <a:r>
              <a:rPr lang="en-US" dirty="0">
                <a:ea typeface="Times New Roman" panose="02020603050405020304" pitchFamily="18" charset="0"/>
              </a:rPr>
              <a:t> a Mt. </a:t>
            </a:r>
            <a:r>
              <a:rPr lang="en-US" dirty="0" err="1">
                <a:ea typeface="Times New Roman" panose="02020603050405020304" pitchFamily="18" charset="0"/>
              </a:rPr>
              <a:t>Gox</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outro </a:t>
            </a:r>
            <a:r>
              <a:rPr lang="en-US" dirty="0" err="1">
                <a:ea typeface="Times New Roman" panose="02020603050405020304" pitchFamily="18" charset="0"/>
              </a:rPr>
              <a:t>executivo</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relação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Mt. </a:t>
            </a:r>
            <a:r>
              <a:rPr lang="en-US" dirty="0" err="1">
                <a:ea typeface="Times New Roman" panose="02020603050405020304" pitchFamily="18" charset="0"/>
              </a:rPr>
              <a:t>Gox</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registros</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de </a:t>
            </a:r>
            <a:r>
              <a:rPr lang="en-US" dirty="0" err="1">
                <a:ea typeface="Times New Roman" panose="02020603050405020304" pitchFamily="18" charset="0"/>
              </a:rPr>
              <a:t>operações</a:t>
            </a:r>
            <a:r>
              <a:rPr lang="en-US" dirty="0">
                <a:ea typeface="Times New Roman" panose="02020603050405020304" pitchFamily="18" charset="0"/>
              </a:rPr>
              <a:t> </a:t>
            </a:r>
            <a:r>
              <a:rPr lang="en-US" dirty="0" err="1">
                <a:ea typeface="Times New Roman" panose="02020603050405020304" pitchFamily="18" charset="0"/>
              </a:rPr>
              <a:t>comerciais</a:t>
            </a:r>
            <a:r>
              <a:rPr lang="en-US" dirty="0">
                <a:ea typeface="Times New Roman" panose="02020603050405020304" pitchFamily="18" charset="0"/>
              </a:rPr>
              <a:t> </a:t>
            </a:r>
            <a:r>
              <a:rPr lang="en-US" dirty="0" err="1">
                <a:ea typeface="Times New Roman" panose="02020603050405020304" pitchFamily="18" charset="0"/>
              </a:rPr>
              <a:t>fraudulentas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perdidos</a:t>
            </a:r>
            <a:r>
              <a:rPr lang="en-US" dirty="0">
                <a:ea typeface="Times New Roman" panose="02020603050405020304" pitchFamily="18" charset="0"/>
              </a:rPr>
              <a:t>, hacks e </a:t>
            </a:r>
            <a:r>
              <a:rPr lang="en-US" dirty="0" err="1">
                <a:ea typeface="Times New Roman" panose="02020603050405020304" pitchFamily="18" charset="0"/>
              </a:rPr>
              <a:t>disputas</a:t>
            </a:r>
            <a:r>
              <a:rPr lang="en-US" dirty="0">
                <a:ea typeface="Times New Roman" panose="02020603050405020304" pitchFamily="18" charset="0"/>
              </a:rPr>
              <a:t> </a:t>
            </a:r>
            <a:r>
              <a:rPr lang="en-US" dirty="0" err="1">
                <a:ea typeface="Times New Roman" panose="02020603050405020304" pitchFamily="18" charset="0"/>
              </a:rPr>
              <a:t>legais</a:t>
            </a:r>
            <a:r>
              <a:rPr lang="en-US" dirty="0">
                <a:ea typeface="Times New Roman" panose="02020603050405020304" pitchFamily="18" charset="0"/>
              </a:rPr>
              <a:t> </a:t>
            </a:r>
            <a:r>
              <a:rPr lang="en-US" dirty="0" err="1">
                <a:ea typeface="Times New Roman" panose="02020603050405020304" pitchFamily="18" charset="0"/>
              </a:rPr>
              <a:t>eram</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 </a:t>
            </a:r>
            <a:r>
              <a:rPr lang="en-US" dirty="0" err="1">
                <a:ea typeface="Times New Roman" panose="02020603050405020304" pitchFamily="18" charset="0"/>
              </a:rPr>
              <a:t>ponta</a:t>
            </a:r>
            <a:r>
              <a:rPr lang="en-US" dirty="0">
                <a:ea typeface="Times New Roman" panose="02020603050405020304" pitchFamily="18" charset="0"/>
              </a:rPr>
              <a:t> do iceberg.</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133</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t>
            </a:r>
            <a:r>
              <a:rPr lang="en-US" sz="1800" b="0">
                <a:solidFill>
                  <a:srgbClr val="F79037"/>
                </a:solidFill>
                <a:effectLst/>
                <a:ea typeface="Times New Roman" panose="02020603050405020304" pitchFamily="18" charset="0"/>
                <a:cs typeface="Calibri" panose="020F0502020204030204" pitchFamily="34" charset="0"/>
              </a:rPr>
              <a:t>Exchanges</a:t>
            </a:r>
            <a:endParaRPr lang="x-none" sz="1800" b="0">
              <a:solidFill>
                <a:srgbClr val="F79037"/>
              </a:solidFill>
              <a:effectLst/>
              <a:ea typeface="Times New Roman" panose="02020603050405020304" pitchFamily="18" charset="0"/>
              <a:cs typeface="Calibri" panose="020F0502020204030204" pitchFamily="34" charset="0"/>
            </a:endParaRPr>
          </a:p>
          <a:p>
            <a:pPr algn="just"/>
            <a:endParaRPr lang="en-US" sz="1800" b="0">
              <a:effectLst/>
              <a:latin typeface="Calibri" panose="020F0502020204030204" pitchFamily="34" charset="0"/>
              <a:ea typeface="Times New Roman" panose="02020603050405020304" pitchFamily="18" charset="0"/>
            </a:endParaRPr>
          </a:p>
          <a:p>
            <a:pPr algn="just"/>
            <a:endParaRPr lang="x-none" sz="1800" b="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Exemplos</a:t>
            </a:r>
            <a:r>
              <a:rPr lang="en-US" b="1" dirty="0">
                <a:solidFill>
                  <a:srgbClr val="F79037"/>
                </a:solidFill>
              </a:rPr>
              <a:t> de </a:t>
            </a:r>
            <a:r>
              <a:rPr lang="en-US" b="1" dirty="0" err="1">
                <a:solidFill>
                  <a:srgbClr val="F79037"/>
                </a:solidFill>
              </a:rPr>
              <a:t>operações</a:t>
            </a:r>
            <a:r>
              <a:rPr lang="en-US" b="1" dirty="0">
                <a:solidFill>
                  <a:srgbClr val="F79037"/>
                </a:solidFill>
              </a:rPr>
              <a:t> </a:t>
            </a:r>
            <a:r>
              <a:rPr lang="en-US" b="1" dirty="0" err="1">
                <a:solidFill>
                  <a:srgbClr val="F79037"/>
                </a:solidFill>
              </a:rPr>
              <a:t>comerciais</a:t>
            </a:r>
            <a:r>
              <a:rPr lang="en-US" b="1" dirty="0">
                <a:solidFill>
                  <a:srgbClr val="F79037"/>
                </a:solidFill>
              </a:rPr>
              <a:t> </a:t>
            </a:r>
            <a:r>
              <a:rPr lang="en-US" b="1" dirty="0" err="1">
                <a:solidFill>
                  <a:srgbClr val="F79037"/>
                </a:solidFill>
              </a:rPr>
              <a:t>fraudulentas</a:t>
            </a:r>
            <a:endParaRPr lang="en-US" b="1" dirty="0">
              <a:solidFill>
                <a:srgbClr val="F79037"/>
              </a:solidFill>
            </a:endParaRPr>
          </a:p>
          <a:p>
            <a:r>
              <a:rPr lang="en-US" dirty="0">
                <a:solidFill>
                  <a:srgbClr val="000000"/>
                </a:solidFill>
              </a:rPr>
              <a:t>De </a:t>
            </a:r>
            <a:r>
              <a:rPr lang="en-US" dirty="0" err="1">
                <a:solidFill>
                  <a:srgbClr val="000000"/>
                </a:solidFill>
              </a:rPr>
              <a:t>acordo</a:t>
            </a:r>
            <a:r>
              <a:rPr lang="en-US" dirty="0">
                <a:solidFill>
                  <a:srgbClr val="000000"/>
                </a:solidFill>
              </a:rPr>
              <a:t> com </a:t>
            </a:r>
            <a:r>
              <a:rPr lang="en-US" dirty="0" err="1">
                <a:solidFill>
                  <a:srgbClr val="000000"/>
                </a:solidFill>
              </a:rPr>
              <a:t>documentos</a:t>
            </a:r>
            <a:r>
              <a:rPr lang="en-US" dirty="0">
                <a:solidFill>
                  <a:srgbClr val="000000"/>
                </a:solidFill>
              </a:rPr>
              <a:t> </a:t>
            </a:r>
            <a:r>
              <a:rPr lang="en-US" dirty="0" err="1">
                <a:solidFill>
                  <a:srgbClr val="000000"/>
                </a:solidFill>
              </a:rPr>
              <a:t>judiciais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datam</a:t>
            </a:r>
            <a:r>
              <a:rPr lang="en-US" dirty="0">
                <a:solidFill>
                  <a:srgbClr val="000000"/>
                </a:solidFill>
              </a:rPr>
              <a:t> da </a:t>
            </a:r>
            <a:r>
              <a:rPr lang="en-US" dirty="0" err="1">
                <a:solidFill>
                  <a:srgbClr val="000000"/>
                </a:solidFill>
              </a:rPr>
              <a:t>época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Mt. </a:t>
            </a:r>
            <a:r>
              <a:rPr lang="en-US" dirty="0" err="1">
                <a:solidFill>
                  <a:srgbClr val="000000"/>
                </a:solidFill>
              </a:rPr>
              <a:t>Gox</a:t>
            </a:r>
            <a:r>
              <a:rPr lang="en-US" dirty="0">
                <a:solidFill>
                  <a:srgbClr val="000000"/>
                </a:solidFill>
              </a:rPr>
              <a:t> </a:t>
            </a:r>
            <a:r>
              <a:rPr lang="en-US" dirty="0" err="1">
                <a:solidFill>
                  <a:srgbClr val="000000"/>
                </a:solidFill>
              </a:rPr>
              <a:t>foi</a:t>
            </a:r>
            <a:r>
              <a:rPr lang="en-US" dirty="0">
                <a:solidFill>
                  <a:srgbClr val="000000"/>
                </a:solidFill>
              </a:rPr>
              <a:t> </a:t>
            </a:r>
            <a:r>
              <a:rPr lang="en-US" dirty="0" err="1">
                <a:solidFill>
                  <a:srgbClr val="000000"/>
                </a:solidFill>
              </a:rPr>
              <a:t>vendido</a:t>
            </a:r>
            <a:r>
              <a:rPr lang="en-US" dirty="0">
                <a:solidFill>
                  <a:srgbClr val="000000"/>
                </a:solidFill>
              </a:rPr>
              <a:t>, 80.000 </a:t>
            </a:r>
            <a:r>
              <a:rPr lang="en-US" dirty="0" err="1">
                <a:solidFill>
                  <a:srgbClr val="000000"/>
                </a:solidFill>
              </a:rPr>
              <a:t>bitcoins</a:t>
            </a:r>
            <a:r>
              <a:rPr lang="en-US" dirty="0">
                <a:solidFill>
                  <a:srgbClr val="000000"/>
                </a:solidFill>
              </a:rPr>
              <a:t> </a:t>
            </a:r>
            <a:r>
              <a:rPr lang="en-US" dirty="0" err="1">
                <a:solidFill>
                  <a:srgbClr val="000000"/>
                </a:solidFill>
              </a:rPr>
              <a:t>já</a:t>
            </a:r>
            <a:r>
              <a:rPr lang="en-US" dirty="0">
                <a:solidFill>
                  <a:srgbClr val="000000"/>
                </a:solidFill>
              </a:rPr>
              <a:t> </a:t>
            </a:r>
            <a:r>
              <a:rPr lang="en-US" dirty="0" err="1">
                <a:solidFill>
                  <a:srgbClr val="000000"/>
                </a:solidFill>
              </a:rPr>
              <a:t>estavam</a:t>
            </a:r>
            <a:r>
              <a:rPr lang="en-US" dirty="0">
                <a:solidFill>
                  <a:srgbClr val="000000"/>
                </a:solidFill>
              </a:rPr>
              <a:t> </a:t>
            </a:r>
            <a:r>
              <a:rPr lang="en-US" dirty="0" err="1">
                <a:solidFill>
                  <a:srgbClr val="000000"/>
                </a:solidFill>
              </a:rPr>
              <a:t>desaparecidos</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foi</a:t>
            </a:r>
            <a:r>
              <a:rPr lang="en-US" dirty="0">
                <a:solidFill>
                  <a:srgbClr val="000000"/>
                </a:solidFill>
              </a:rPr>
              <a:t> </a:t>
            </a:r>
            <a:r>
              <a:rPr lang="en-US" dirty="0" err="1">
                <a:solidFill>
                  <a:srgbClr val="000000"/>
                </a:solidFill>
              </a:rPr>
              <a:t>seguido</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primeiro</a:t>
            </a:r>
            <a:r>
              <a:rPr lang="en-US" dirty="0">
                <a:solidFill>
                  <a:srgbClr val="000000"/>
                </a:solidFill>
              </a:rPr>
              <a:t> de </a:t>
            </a:r>
            <a:r>
              <a:rPr lang="en-US" dirty="0" err="1">
                <a:solidFill>
                  <a:srgbClr val="000000"/>
                </a:solidFill>
              </a:rPr>
              <a:t>vários</a:t>
            </a:r>
            <a:r>
              <a:rPr lang="en-US" dirty="0">
                <a:solidFill>
                  <a:srgbClr val="000000"/>
                </a:solidFill>
              </a:rPr>
              <a:t> hacks </a:t>
            </a:r>
            <a:r>
              <a:rPr lang="en-US" dirty="0" err="1">
                <a:solidFill>
                  <a:srgbClr val="000000"/>
                </a:solidFill>
              </a:rPr>
              <a:t>onde</a:t>
            </a:r>
            <a:r>
              <a:rPr lang="en-US" dirty="0">
                <a:solidFill>
                  <a:srgbClr val="000000"/>
                </a:solidFill>
              </a:rPr>
              <a:t> um total de 2.650 BTC </a:t>
            </a:r>
            <a:r>
              <a:rPr lang="en-US" dirty="0" err="1">
                <a:solidFill>
                  <a:srgbClr val="000000"/>
                </a:solidFill>
              </a:rPr>
              <a:t>foi</a:t>
            </a:r>
            <a:r>
              <a:rPr lang="en-US" dirty="0">
                <a:solidFill>
                  <a:srgbClr val="000000"/>
                </a:solidFill>
              </a:rPr>
              <a:t> </a:t>
            </a:r>
            <a:r>
              <a:rPr lang="en-US" dirty="0" err="1">
                <a:solidFill>
                  <a:srgbClr val="000000"/>
                </a:solidFill>
              </a:rPr>
              <a:t>roubado</a:t>
            </a:r>
            <a:r>
              <a:rPr lang="en-US" dirty="0">
                <a:solidFill>
                  <a:srgbClr val="000000"/>
                </a:solidFill>
              </a:rPr>
              <a:t>. No </a:t>
            </a:r>
            <a:r>
              <a:rPr lang="en-US" dirty="0" err="1">
                <a:solidFill>
                  <a:srgbClr val="000000"/>
                </a:solidFill>
              </a:rPr>
              <a:t>entanto</a:t>
            </a:r>
            <a:r>
              <a:rPr lang="en-US" dirty="0">
                <a:solidFill>
                  <a:srgbClr val="000000"/>
                </a:solidFill>
              </a:rPr>
              <a:t>, o site </a:t>
            </a:r>
            <a:r>
              <a:rPr lang="en-US" dirty="0" err="1">
                <a:solidFill>
                  <a:srgbClr val="000000"/>
                </a:solidFill>
              </a:rPr>
              <a:t>ganhou</a:t>
            </a:r>
            <a:r>
              <a:rPr lang="en-US" dirty="0">
                <a:solidFill>
                  <a:srgbClr val="000000"/>
                </a:solidFill>
              </a:rPr>
              <a:t> </a:t>
            </a:r>
            <a:r>
              <a:rPr lang="en-US" dirty="0" err="1">
                <a:solidFill>
                  <a:srgbClr val="000000"/>
                </a:solidFill>
              </a:rPr>
              <a:t>força</a:t>
            </a:r>
            <a:r>
              <a:rPr lang="en-US" dirty="0">
                <a:solidFill>
                  <a:srgbClr val="000000"/>
                </a:solidFill>
              </a:rPr>
              <a:t> e </a:t>
            </a:r>
            <a:r>
              <a:rPr lang="en-US" dirty="0" err="1">
                <a:solidFill>
                  <a:srgbClr val="000000"/>
                </a:solidFill>
              </a:rPr>
              <a:t>tornou</a:t>
            </a:r>
            <a:r>
              <a:rPr lang="en-US" dirty="0">
                <a:solidFill>
                  <a:srgbClr val="000000"/>
                </a:solidFill>
              </a:rPr>
              <a:t>-se a </a:t>
            </a:r>
            <a:r>
              <a:rPr lang="en-US" dirty="0" err="1">
                <a:solidFill>
                  <a:srgbClr val="000000"/>
                </a:solidFill>
              </a:rPr>
              <a:t>maior</a:t>
            </a:r>
            <a:r>
              <a:rPr lang="en-US" dirty="0">
                <a:solidFill>
                  <a:srgbClr val="000000"/>
                </a:solidFill>
              </a:rPr>
              <a:t> </a:t>
            </a:r>
            <a:r>
              <a:rPr lang="en-US" dirty="0" err="1">
                <a:solidFill>
                  <a:srgbClr val="000000"/>
                </a:solidFill>
              </a:rPr>
              <a:t>bolsa</a:t>
            </a:r>
            <a:r>
              <a:rPr lang="en-US" dirty="0">
                <a:solidFill>
                  <a:srgbClr val="000000"/>
                </a:solidFill>
              </a:rPr>
              <a:t> de </a:t>
            </a:r>
            <a:r>
              <a:rPr lang="en-US" dirty="0" err="1">
                <a:solidFill>
                  <a:srgbClr val="000000"/>
                </a:solidFill>
              </a:rPr>
              <a:t>bitcoin</a:t>
            </a:r>
            <a:r>
              <a:rPr lang="en-US" dirty="0">
                <a:solidFill>
                  <a:srgbClr val="000000"/>
                </a:solidFill>
              </a:rPr>
              <a:t> do </a:t>
            </a:r>
            <a:r>
              <a:rPr lang="en-US" dirty="0" err="1">
                <a:solidFill>
                  <a:srgbClr val="000000"/>
                </a:solidFill>
              </a:rPr>
              <a:t>mundo</a:t>
            </a:r>
            <a:r>
              <a:rPr lang="en-US" dirty="0">
                <a:solidFill>
                  <a:srgbClr val="000000"/>
                </a:solidFill>
              </a:rPr>
              <a:t> </a:t>
            </a:r>
            <a:r>
              <a:rPr lang="en-US" dirty="0" err="1">
                <a:solidFill>
                  <a:srgbClr val="000000"/>
                </a:solidFill>
              </a:rPr>
              <a:t>em</a:t>
            </a:r>
            <a:r>
              <a:rPr lang="en-US" dirty="0">
                <a:solidFill>
                  <a:srgbClr val="000000"/>
                </a:solidFill>
              </a:rPr>
              <a:t> 2013. Mt. </a:t>
            </a:r>
            <a:r>
              <a:rPr lang="en-US" dirty="0" err="1">
                <a:solidFill>
                  <a:srgbClr val="000000"/>
                </a:solidFill>
              </a:rPr>
              <a:t>Gox</a:t>
            </a:r>
            <a:r>
              <a:rPr lang="en-US" dirty="0">
                <a:solidFill>
                  <a:srgbClr val="000000"/>
                </a:solidFill>
              </a:rPr>
              <a:t> </a:t>
            </a:r>
            <a:r>
              <a:rPr lang="en-US" dirty="0" err="1">
                <a:solidFill>
                  <a:srgbClr val="000000"/>
                </a:solidFill>
              </a:rPr>
              <a:t>provou</a:t>
            </a:r>
            <a:r>
              <a:rPr lang="en-US" dirty="0">
                <a:solidFill>
                  <a:srgbClr val="000000"/>
                </a:solidFill>
              </a:rPr>
              <a:t> </a:t>
            </a:r>
            <a:r>
              <a:rPr lang="en-US" dirty="0" err="1">
                <a:solidFill>
                  <a:srgbClr val="000000"/>
                </a:solidFill>
              </a:rPr>
              <a:t>ter</a:t>
            </a:r>
            <a:r>
              <a:rPr lang="en-US" dirty="0">
                <a:solidFill>
                  <a:srgbClr val="000000"/>
                </a:solidFill>
              </a:rPr>
              <a:t> graves </a:t>
            </a:r>
            <a:r>
              <a:rPr lang="en-US" dirty="0" err="1">
                <a:solidFill>
                  <a:srgbClr val="000000"/>
                </a:solidFill>
              </a:rPr>
              <a:t>problemas</a:t>
            </a:r>
            <a:r>
              <a:rPr lang="en-US" dirty="0">
                <a:solidFill>
                  <a:srgbClr val="000000"/>
                </a:solidFill>
              </a:rPr>
              <a:t> de </a:t>
            </a:r>
            <a:r>
              <a:rPr lang="en-US" dirty="0" err="1">
                <a:solidFill>
                  <a:srgbClr val="000000"/>
                </a:solidFill>
              </a:rPr>
              <a:t>codificação</a:t>
            </a:r>
            <a:r>
              <a:rPr lang="en-US" dirty="0">
                <a:solidFill>
                  <a:srgbClr val="000000"/>
                </a:solidFill>
              </a:rPr>
              <a:t> de sites e </a:t>
            </a:r>
            <a:r>
              <a:rPr lang="en-US" dirty="0" err="1">
                <a:solidFill>
                  <a:srgbClr val="000000"/>
                </a:solidFill>
              </a:rPr>
              <a:t>medidas</a:t>
            </a:r>
            <a:r>
              <a:rPr lang="en-US" dirty="0">
                <a:solidFill>
                  <a:srgbClr val="000000"/>
                </a:solidFill>
              </a:rPr>
              <a:t> de </a:t>
            </a:r>
            <a:r>
              <a:rPr lang="en-US" dirty="0" err="1">
                <a:solidFill>
                  <a:srgbClr val="000000"/>
                </a:solidFill>
              </a:rPr>
              <a:t>segurança</a:t>
            </a:r>
            <a:r>
              <a:rPr lang="en-US" dirty="0">
                <a:solidFill>
                  <a:srgbClr val="000000"/>
                </a:solidFill>
              </a:rPr>
              <a:t> </a:t>
            </a:r>
            <a:r>
              <a:rPr lang="en-US" dirty="0" err="1">
                <a:solidFill>
                  <a:srgbClr val="000000"/>
                </a:solidFill>
              </a:rPr>
              <a:t>precárias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facilitaram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ataques</a:t>
            </a:r>
            <a:r>
              <a:rPr lang="en-US" dirty="0">
                <a:solidFill>
                  <a:srgbClr val="000000"/>
                </a:solidFill>
              </a:rPr>
              <a:t>. O </a:t>
            </a:r>
            <a:r>
              <a:rPr lang="en-US" dirty="0" err="1">
                <a:solidFill>
                  <a:srgbClr val="000000"/>
                </a:solidFill>
              </a:rPr>
              <a:t>Departamento</a:t>
            </a:r>
            <a:r>
              <a:rPr lang="en-US" dirty="0">
                <a:solidFill>
                  <a:srgbClr val="000000"/>
                </a:solidFill>
              </a:rPr>
              <a:t> de </a:t>
            </a:r>
            <a:r>
              <a:rPr lang="en-US" dirty="0" err="1">
                <a:solidFill>
                  <a:srgbClr val="000000"/>
                </a:solidFill>
              </a:rPr>
              <a:t>Segurança</a:t>
            </a:r>
            <a:r>
              <a:rPr lang="en-US" dirty="0">
                <a:solidFill>
                  <a:srgbClr val="000000"/>
                </a:solidFill>
              </a:rPr>
              <a:t> </a:t>
            </a:r>
            <a:r>
              <a:rPr lang="en-US" dirty="0" err="1">
                <a:solidFill>
                  <a:srgbClr val="000000"/>
                </a:solidFill>
              </a:rPr>
              <a:t>Interna</a:t>
            </a:r>
            <a:r>
              <a:rPr lang="en-US" dirty="0">
                <a:solidFill>
                  <a:srgbClr val="000000"/>
                </a:solidFill>
              </a:rPr>
              <a:t> dos EUA </a:t>
            </a:r>
            <a:r>
              <a:rPr lang="en-US" dirty="0" err="1">
                <a:solidFill>
                  <a:srgbClr val="000000"/>
                </a:solidFill>
              </a:rPr>
              <a:t>acusou-os</a:t>
            </a:r>
            <a:r>
              <a:rPr lang="en-US" dirty="0">
                <a:solidFill>
                  <a:srgbClr val="000000"/>
                </a:solidFill>
              </a:rPr>
              <a:t> de </a:t>
            </a:r>
            <a:r>
              <a:rPr lang="en-US" dirty="0" err="1">
                <a:solidFill>
                  <a:srgbClr val="000000"/>
                </a:solidFill>
              </a:rPr>
              <a:t>agir</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transmissor</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registrado</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resultou</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mais</a:t>
            </a:r>
            <a:r>
              <a:rPr lang="en-US" dirty="0">
                <a:solidFill>
                  <a:srgbClr val="000000"/>
                </a:solidFill>
              </a:rPr>
              <a:t> de US$ 5 </a:t>
            </a:r>
            <a:r>
              <a:rPr lang="en-US" dirty="0" err="1">
                <a:solidFill>
                  <a:srgbClr val="000000"/>
                </a:solidFill>
              </a:rPr>
              <a:t>milhões</a:t>
            </a:r>
            <a:r>
              <a:rPr lang="en-US" dirty="0">
                <a:solidFill>
                  <a:srgbClr val="000000"/>
                </a:solidFill>
              </a:rPr>
              <a:t> </a:t>
            </a:r>
            <a:r>
              <a:rPr lang="en-US" dirty="0" err="1">
                <a:solidFill>
                  <a:srgbClr val="000000"/>
                </a:solidFill>
              </a:rPr>
              <a:t>apreendidos</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governo</a:t>
            </a:r>
            <a:r>
              <a:rPr lang="en-US" dirty="0">
                <a:solidFill>
                  <a:srgbClr val="000000"/>
                </a:solidFill>
              </a:rPr>
              <a:t> dos EUA das </a:t>
            </a:r>
            <a:r>
              <a:rPr lang="en-US" dirty="0" err="1">
                <a:solidFill>
                  <a:srgbClr val="000000"/>
                </a:solidFill>
              </a:rPr>
              <a:t>contas</a:t>
            </a:r>
            <a:r>
              <a:rPr lang="en-US" dirty="0">
                <a:solidFill>
                  <a:srgbClr val="000000"/>
                </a:solidFill>
              </a:rPr>
              <a:t> </a:t>
            </a:r>
            <a:r>
              <a:rPr lang="en-US" dirty="0" err="1">
                <a:solidFill>
                  <a:srgbClr val="000000"/>
                </a:solidFill>
              </a:rPr>
              <a:t>bancárias</a:t>
            </a:r>
            <a:r>
              <a:rPr lang="en-US" dirty="0">
                <a:solidFill>
                  <a:srgbClr val="000000"/>
                </a:solidFill>
              </a:rPr>
              <a:t> da </a:t>
            </a:r>
            <a:r>
              <a:rPr lang="en-US" dirty="0" err="1">
                <a:solidFill>
                  <a:srgbClr val="000000"/>
                </a:solidFill>
              </a:rPr>
              <a:t>empresa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sua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levou</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suspensão</a:t>
            </a:r>
            <a:r>
              <a:rPr lang="en-US" dirty="0">
                <a:solidFill>
                  <a:srgbClr val="000000"/>
                </a:solidFill>
              </a:rPr>
              <a:t> dos </a:t>
            </a:r>
            <a:r>
              <a:rPr lang="en-US" dirty="0" err="1">
                <a:solidFill>
                  <a:srgbClr val="000000"/>
                </a:solidFill>
              </a:rPr>
              <a:t>saques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dólares</a:t>
            </a:r>
            <a:r>
              <a:rPr lang="en-US" dirty="0">
                <a:solidFill>
                  <a:srgbClr val="000000"/>
                </a:solidFill>
              </a:rPr>
              <a:t> e a </a:t>
            </a:r>
            <a:r>
              <a:rPr lang="en-US" dirty="0" err="1">
                <a:solidFill>
                  <a:srgbClr val="000000"/>
                </a:solidFill>
              </a:rPr>
              <a:t>longos</a:t>
            </a:r>
            <a:r>
              <a:rPr lang="en-US" dirty="0">
                <a:solidFill>
                  <a:srgbClr val="000000"/>
                </a:solidFill>
              </a:rPr>
              <a:t> </a:t>
            </a:r>
            <a:r>
              <a:rPr lang="en-US" dirty="0" err="1">
                <a:solidFill>
                  <a:srgbClr val="000000"/>
                </a:solidFill>
              </a:rPr>
              <a:t>atrasos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clientes</a:t>
            </a:r>
            <a:r>
              <a:rPr lang="en-US" dirty="0">
                <a:solidFill>
                  <a:srgbClr val="000000"/>
                </a:solidFill>
              </a:rPr>
              <a:t> da Mt. </a:t>
            </a:r>
            <a:r>
              <a:rPr lang="en-US" dirty="0" err="1">
                <a:solidFill>
                  <a:srgbClr val="000000"/>
                </a:solidFill>
              </a:rPr>
              <a:t>Gox</a:t>
            </a:r>
            <a:r>
              <a:rPr lang="en-US" dirty="0">
                <a:solidFill>
                  <a:srgbClr val="000000"/>
                </a:solidFill>
              </a:rPr>
              <a:t>. </a:t>
            </a:r>
            <a:r>
              <a:rPr lang="en-US" dirty="0" err="1">
                <a:solidFill>
                  <a:srgbClr val="000000"/>
                </a:solidFill>
              </a:rPr>
              <a:t>Em</a:t>
            </a:r>
            <a:r>
              <a:rPr lang="en-US" dirty="0">
                <a:solidFill>
                  <a:srgbClr val="000000"/>
                </a:solidFill>
              </a:rPr>
              <a:t> 2024, a </a:t>
            </a:r>
            <a:r>
              <a:rPr lang="en-US" dirty="0" err="1">
                <a:solidFill>
                  <a:srgbClr val="000000"/>
                </a:solidFill>
              </a:rPr>
              <a:t>situação</a:t>
            </a:r>
            <a:r>
              <a:rPr lang="en-US" dirty="0">
                <a:solidFill>
                  <a:srgbClr val="000000"/>
                </a:solidFill>
              </a:rPr>
              <a:t> </a:t>
            </a:r>
            <a:r>
              <a:rPr lang="en-US" dirty="0" err="1">
                <a:solidFill>
                  <a:srgbClr val="000000"/>
                </a:solidFill>
              </a:rPr>
              <a:t>vacilou</a:t>
            </a:r>
            <a:r>
              <a:rPr lang="en-US" dirty="0">
                <a:solidFill>
                  <a:srgbClr val="000000"/>
                </a:solidFill>
              </a:rPr>
              <a:t>. </a:t>
            </a:r>
            <a:r>
              <a:rPr lang="en-US" dirty="0" err="1">
                <a:solidFill>
                  <a:srgbClr val="000000"/>
                </a:solidFill>
              </a:rPr>
              <a:t>Algumas</a:t>
            </a:r>
            <a:r>
              <a:rPr lang="en-US" dirty="0">
                <a:solidFill>
                  <a:srgbClr val="000000"/>
                </a:solidFill>
              </a:rPr>
              <a:t> </a:t>
            </a:r>
            <a:r>
              <a:rPr lang="en-US" dirty="0" err="1">
                <a:solidFill>
                  <a:srgbClr val="000000"/>
                </a:solidFill>
              </a:rPr>
              <a:t>semanas</a:t>
            </a:r>
            <a:r>
              <a:rPr lang="en-US" dirty="0">
                <a:solidFill>
                  <a:srgbClr val="000000"/>
                </a:solidFill>
              </a:rPr>
              <a:t> </a:t>
            </a:r>
            <a:r>
              <a:rPr lang="en-US" dirty="0" err="1">
                <a:solidFill>
                  <a:srgbClr val="000000"/>
                </a:solidFill>
              </a:rPr>
              <a:t>depois</a:t>
            </a:r>
            <a:r>
              <a:rPr lang="en-US" dirty="0">
                <a:solidFill>
                  <a:srgbClr val="000000"/>
                </a:solidFill>
              </a:rPr>
              <a:t>, a Mt. </a:t>
            </a:r>
            <a:r>
              <a:rPr lang="en-US" dirty="0" err="1">
                <a:solidFill>
                  <a:srgbClr val="000000"/>
                </a:solidFill>
              </a:rPr>
              <a:t>Gox</a:t>
            </a:r>
            <a:r>
              <a:rPr lang="en-US" dirty="0">
                <a:solidFill>
                  <a:srgbClr val="000000"/>
                </a:solidFill>
              </a:rPr>
              <a:t> </a:t>
            </a:r>
            <a:r>
              <a:rPr lang="en-US" dirty="0" err="1">
                <a:solidFill>
                  <a:srgbClr val="000000"/>
                </a:solidFill>
              </a:rPr>
              <a:t>suspendeu</a:t>
            </a:r>
            <a:r>
              <a:rPr lang="en-US" dirty="0">
                <a:solidFill>
                  <a:srgbClr val="000000"/>
                </a:solidFill>
              </a:rPr>
              <a:t> </a:t>
            </a:r>
            <a:r>
              <a:rPr lang="en-US" dirty="0" err="1">
                <a:solidFill>
                  <a:srgbClr val="000000"/>
                </a:solidFill>
              </a:rPr>
              <a:t>todas</a:t>
            </a:r>
            <a:r>
              <a:rPr lang="en-US" dirty="0">
                <a:solidFill>
                  <a:srgbClr val="000000"/>
                </a:solidFill>
              </a:rPr>
              <a:t> as </a:t>
            </a:r>
            <a:r>
              <a:rPr lang="en-US" dirty="0" err="1">
                <a:solidFill>
                  <a:srgbClr val="000000"/>
                </a:solidFill>
              </a:rPr>
              <a:t>negociações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clientes</a:t>
            </a:r>
            <a:r>
              <a:rPr lang="en-US" dirty="0">
                <a:solidFill>
                  <a:srgbClr val="000000"/>
                </a:solidFill>
              </a:rPr>
              <a:t>, o site </a:t>
            </a:r>
            <a:r>
              <a:rPr lang="en-US" dirty="0" err="1">
                <a:solidFill>
                  <a:srgbClr val="000000"/>
                </a:solidFill>
              </a:rPr>
              <a:t>saiu</a:t>
            </a:r>
            <a:r>
              <a:rPr lang="en-US" dirty="0">
                <a:solidFill>
                  <a:srgbClr val="000000"/>
                </a:solidFill>
              </a:rPr>
              <a:t> do </a:t>
            </a:r>
            <a:r>
              <a:rPr lang="en-US" dirty="0" err="1">
                <a:solidFill>
                  <a:srgbClr val="000000"/>
                </a:solidFill>
              </a:rPr>
              <a:t>ar</a:t>
            </a:r>
            <a:r>
              <a:rPr lang="en-US" dirty="0">
                <a:solidFill>
                  <a:srgbClr val="000000"/>
                </a:solidFill>
              </a:rPr>
              <a:t> e </a:t>
            </a:r>
            <a:r>
              <a:rPr lang="en-US" dirty="0" err="1">
                <a:solidFill>
                  <a:srgbClr val="000000"/>
                </a:solidFill>
              </a:rPr>
              <a:t>entrou</a:t>
            </a:r>
            <a:r>
              <a:rPr lang="en-US" dirty="0">
                <a:solidFill>
                  <a:srgbClr val="000000"/>
                </a:solidFill>
              </a:rPr>
              <a:t> com </a:t>
            </a:r>
            <a:r>
              <a:rPr lang="en-US" dirty="0" err="1">
                <a:solidFill>
                  <a:srgbClr val="000000"/>
                </a:solidFill>
              </a:rPr>
              <a:t>pedido</a:t>
            </a:r>
            <a:r>
              <a:rPr lang="en-US" dirty="0">
                <a:solidFill>
                  <a:srgbClr val="000000"/>
                </a:solidFill>
              </a:rPr>
              <a:t> de </a:t>
            </a:r>
            <a:r>
              <a:rPr lang="en-US" dirty="0" err="1">
                <a:solidFill>
                  <a:srgbClr val="000000"/>
                </a:solidFill>
              </a:rPr>
              <a:t>proteção</a:t>
            </a:r>
            <a:r>
              <a:rPr lang="en-US" dirty="0">
                <a:solidFill>
                  <a:srgbClr val="000000"/>
                </a:solidFill>
              </a:rPr>
              <a:t> contra </a:t>
            </a:r>
            <a:r>
              <a:rPr lang="en-US" dirty="0" err="1">
                <a:solidFill>
                  <a:srgbClr val="000000"/>
                </a:solidFill>
              </a:rPr>
              <a:t>falência</a:t>
            </a:r>
            <a:r>
              <a:rPr lang="en-US" dirty="0">
                <a:solidFill>
                  <a:srgbClr val="000000"/>
                </a:solidFill>
              </a:rPr>
              <a:t>. O </a:t>
            </a:r>
            <a:r>
              <a:rPr lang="en-US" dirty="0" err="1">
                <a:solidFill>
                  <a:srgbClr val="000000"/>
                </a:solidFill>
              </a:rPr>
              <a:t>motivo</a:t>
            </a:r>
            <a:r>
              <a:rPr lang="en-US" dirty="0">
                <a:solidFill>
                  <a:srgbClr val="000000"/>
                </a:solidFill>
              </a:rPr>
              <a:t> </a:t>
            </a:r>
            <a:r>
              <a:rPr lang="en-US" dirty="0" err="1">
                <a:solidFill>
                  <a:srgbClr val="000000"/>
                </a:solidFill>
              </a:rPr>
              <a:t>foi</a:t>
            </a:r>
            <a:r>
              <a:rPr lang="en-US" dirty="0">
                <a:solidFill>
                  <a:srgbClr val="000000"/>
                </a:solidFill>
              </a:rPr>
              <a:t> um hack </a:t>
            </a:r>
            <a:r>
              <a:rPr lang="en-US" dirty="0" err="1">
                <a:solidFill>
                  <a:srgbClr val="000000"/>
                </a:solidFill>
              </a:rPr>
              <a:t>em</a:t>
            </a:r>
            <a:r>
              <a:rPr lang="en-US" dirty="0">
                <a:solidFill>
                  <a:srgbClr val="000000"/>
                </a:solidFill>
              </a:rPr>
              <a:t> </a:t>
            </a:r>
            <a:r>
              <a:rPr lang="en-US" dirty="0" err="1">
                <a:solidFill>
                  <a:srgbClr val="000000"/>
                </a:solidFill>
              </a:rPr>
              <a:t>andamento</a:t>
            </a:r>
            <a:r>
              <a:rPr lang="en-US" dirty="0">
                <a:solidFill>
                  <a:srgbClr val="000000"/>
                </a:solidFill>
              </a:rPr>
              <a:t> </a:t>
            </a:r>
            <a:r>
              <a:rPr lang="en-US" dirty="0" err="1">
                <a:solidFill>
                  <a:srgbClr val="000000"/>
                </a:solidFill>
              </a:rPr>
              <a:t>durante</a:t>
            </a:r>
            <a:r>
              <a:rPr lang="en-US" dirty="0">
                <a:solidFill>
                  <a:srgbClr val="000000"/>
                </a:solidFill>
              </a:rPr>
              <a:t> </a:t>
            </a:r>
            <a:r>
              <a:rPr lang="en-US" dirty="0" err="1">
                <a:solidFill>
                  <a:srgbClr val="000000"/>
                </a:solidFill>
              </a:rPr>
              <a:t>anos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totalizou</a:t>
            </a:r>
            <a:r>
              <a:rPr lang="en-US" dirty="0">
                <a:solidFill>
                  <a:srgbClr val="000000"/>
                </a:solidFill>
              </a:rPr>
              <a:t> 844.408 </a:t>
            </a:r>
            <a:r>
              <a:rPr lang="en-US" dirty="0" err="1">
                <a:solidFill>
                  <a:srgbClr val="000000"/>
                </a:solidFill>
              </a:rPr>
              <a:t>Bitcoins</a:t>
            </a:r>
            <a:r>
              <a:rPr lang="en-US" dirty="0">
                <a:solidFill>
                  <a:srgbClr val="000000"/>
                </a:solidFill>
              </a:rPr>
              <a:t> </a:t>
            </a:r>
            <a:r>
              <a:rPr lang="en-US" dirty="0" err="1">
                <a:solidFill>
                  <a:srgbClr val="000000"/>
                </a:solidFill>
              </a:rPr>
              <a:t>roubados</a:t>
            </a:r>
            <a:r>
              <a:rPr lang="en-US" dirty="0">
                <a:solidFill>
                  <a:srgbClr val="000000"/>
                </a:solidFill>
              </a:rPr>
              <a:t> das </a:t>
            </a:r>
            <a:r>
              <a:rPr lang="en-US" dirty="0" err="1">
                <a:solidFill>
                  <a:srgbClr val="000000"/>
                </a:solidFill>
              </a:rPr>
              <a:t>carteiras</a:t>
            </a:r>
            <a:r>
              <a:rPr lang="en-US" dirty="0">
                <a:solidFill>
                  <a:srgbClr val="000000"/>
                </a:solidFill>
              </a:rPr>
              <a:t> </a:t>
            </a:r>
            <a:r>
              <a:rPr lang="en-US" dirty="0" err="1">
                <a:solidFill>
                  <a:srgbClr val="000000"/>
                </a:solidFill>
              </a:rPr>
              <a:t>quentes</a:t>
            </a:r>
            <a:r>
              <a:rPr lang="en-US" dirty="0">
                <a:solidFill>
                  <a:srgbClr val="000000"/>
                </a:solidFill>
              </a:rPr>
              <a:t> de </a:t>
            </a:r>
            <a:r>
              <a:rPr lang="en-US" dirty="0" err="1">
                <a:solidFill>
                  <a:srgbClr val="000000"/>
                </a:solidFill>
              </a:rPr>
              <a:t>clientes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puderam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recuperados</a:t>
            </a:r>
            <a:r>
              <a:rPr lang="en-US" dirty="0">
                <a:solidFill>
                  <a:srgbClr val="000000"/>
                </a:solidFill>
              </a:rPr>
              <a:t>.</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6488</TotalTime>
  <Words>8341</Words>
  <Application>Microsoft Macintosh PowerPoint</Application>
  <PresentationFormat>Personalizados</PresentationFormat>
  <Paragraphs>341</Paragraphs>
  <Slides>26</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476</cp:revision>
  <dcterms:created xsi:type="dcterms:W3CDTF">2021-06-15T11:45:52Z</dcterms:created>
  <dcterms:modified xsi:type="dcterms:W3CDTF">2023-06-22T11:54:05Z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